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3"/>
    <p:sldId id="271" r:id="rId4"/>
    <p:sldId id="257"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3" r:id="rId19"/>
    <p:sldId id="258" r:id="rId20"/>
    <p:sldId id="259" r:id="rId21"/>
    <p:sldId id="260" r:id="rId22"/>
    <p:sldId id="272" r:id="rId23"/>
    <p:sldId id="276" r:id="rId24"/>
    <p:sldId id="261" r:id="rId25"/>
    <p:sldId id="304" r:id="rId26"/>
    <p:sldId id="263" r:id="rId27"/>
    <p:sldId id="264" r:id="rId28"/>
    <p:sldId id="265" r:id="rId29"/>
    <p:sldId id="266" r:id="rId30"/>
    <p:sldId id="329" r:id="rId31"/>
    <p:sldId id="322" r:id="rId32"/>
    <p:sldId id="323" r:id="rId33"/>
    <p:sldId id="267" r:id="rId34"/>
    <p:sldId id="268" r:id="rId35"/>
    <p:sldId id="277" r:id="rId36"/>
    <p:sldId id="278" r:id="rId37"/>
    <p:sldId id="279" r:id="rId38"/>
    <p:sldId id="269" r:id="rId39"/>
  </p:sldIdLst>
  <p:sldSz cx="9144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1pPr>
    <a:lvl2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2pPr>
    <a:lvl3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3pPr>
    <a:lvl4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4pPr>
    <a:lvl5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5pPr>
    <a:lvl6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6pPr>
    <a:lvl7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7pPr>
    <a:lvl8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8pPr>
    <a:lvl9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7" name="Shape 117"/>
          <p:cNvSpPr/>
          <p:nvPr>
            <p:ph type="sldImg"/>
          </p:nvPr>
        </p:nvSpPr>
        <p:spPr>
          <a:xfrm>
            <a:off x="1143000" y="685800"/>
            <a:ext cx="4572000" cy="3429000"/>
          </a:xfrm>
          <a:prstGeom prst="rect">
            <a:avLst/>
          </a:prstGeom>
        </p:spPr>
        <p:txBody>
          <a:bodyPr/>
          <a:lstStyle/>
          <a:p/>
        </p:txBody>
      </p:sp>
      <p:sp>
        <p:nvSpPr>
          <p:cNvPr id="118" name="Shape 118"/>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latinLnBrk="0">
      <a:spcBef>
        <a:spcPts val="400"/>
      </a:spcBef>
      <a:defRPr sz="1200">
        <a:latin typeface="+mn-lt"/>
        <a:ea typeface="+mn-ea"/>
        <a:cs typeface="+mn-cs"/>
        <a:sym typeface="Calibri" panose="020F0502020204030204"/>
      </a:defRPr>
    </a:lvl1pPr>
    <a:lvl2pPr indent="228600" latinLnBrk="0">
      <a:spcBef>
        <a:spcPts val="400"/>
      </a:spcBef>
      <a:defRPr sz="1200">
        <a:latin typeface="+mn-lt"/>
        <a:ea typeface="+mn-ea"/>
        <a:cs typeface="+mn-cs"/>
        <a:sym typeface="Calibri" panose="020F0502020204030204"/>
      </a:defRPr>
    </a:lvl2pPr>
    <a:lvl3pPr indent="457200" latinLnBrk="0">
      <a:spcBef>
        <a:spcPts val="400"/>
      </a:spcBef>
      <a:defRPr sz="1200">
        <a:latin typeface="+mn-lt"/>
        <a:ea typeface="+mn-ea"/>
        <a:cs typeface="+mn-cs"/>
        <a:sym typeface="Calibri" panose="020F0502020204030204"/>
      </a:defRPr>
    </a:lvl3pPr>
    <a:lvl4pPr indent="685800" latinLnBrk="0">
      <a:spcBef>
        <a:spcPts val="400"/>
      </a:spcBef>
      <a:defRPr sz="1200">
        <a:latin typeface="+mn-lt"/>
        <a:ea typeface="+mn-ea"/>
        <a:cs typeface="+mn-cs"/>
        <a:sym typeface="Calibri" panose="020F0502020204030204"/>
      </a:defRPr>
    </a:lvl4pPr>
    <a:lvl5pPr indent="914400" latinLnBrk="0">
      <a:spcBef>
        <a:spcPts val="400"/>
      </a:spcBef>
      <a:defRPr sz="1200">
        <a:latin typeface="+mn-lt"/>
        <a:ea typeface="+mn-ea"/>
        <a:cs typeface="+mn-cs"/>
        <a:sym typeface="Calibri" panose="020F0502020204030204"/>
      </a:defRPr>
    </a:lvl5pPr>
    <a:lvl6pPr indent="1143000" latinLnBrk="0">
      <a:spcBef>
        <a:spcPts val="400"/>
      </a:spcBef>
      <a:defRPr sz="1200">
        <a:latin typeface="+mn-lt"/>
        <a:ea typeface="+mn-ea"/>
        <a:cs typeface="+mn-cs"/>
        <a:sym typeface="Calibri" panose="020F0502020204030204"/>
      </a:defRPr>
    </a:lvl6pPr>
    <a:lvl7pPr indent="1371600" latinLnBrk="0">
      <a:spcBef>
        <a:spcPts val="400"/>
      </a:spcBef>
      <a:defRPr sz="1200">
        <a:latin typeface="+mn-lt"/>
        <a:ea typeface="+mn-ea"/>
        <a:cs typeface="+mn-cs"/>
        <a:sym typeface="Calibri" panose="020F0502020204030204"/>
      </a:defRPr>
    </a:lvl7pPr>
    <a:lvl8pPr indent="1600200" latinLnBrk="0">
      <a:spcBef>
        <a:spcPts val="400"/>
      </a:spcBef>
      <a:defRPr sz="1200">
        <a:latin typeface="+mn-lt"/>
        <a:ea typeface="+mn-ea"/>
        <a:cs typeface="+mn-cs"/>
        <a:sym typeface="Calibri" panose="020F0502020204030204"/>
      </a:defRPr>
    </a:lvl8pPr>
    <a:lvl9pPr indent="1828800" latinLnBrk="0">
      <a:spcBef>
        <a:spcPts val="400"/>
      </a:spcBef>
      <a:defRPr sz="1200">
        <a:latin typeface="+mn-lt"/>
        <a:ea typeface="+mn-ea"/>
        <a:cs typeface="+mn-cs"/>
        <a:sym typeface="Calibri" panose="020F0502020204030204"/>
      </a:defRPr>
    </a:lvl9pPr>
  </p:notesStyle>
</p:notesMaster>
</file>

<file path=ppt/notesSlides/_rels/notesSlide1.xml.rels><?xml version="1.0" encoding="UTF-8" standalone="yes"?>
<Relationships xmlns="http://schemas.openxmlformats.org/package/2006/relationships"><Relationship Id="rId6" Type="http://schemas.openxmlformats.org/officeDocument/2006/relationships/hyperlink" Target="http://en.wikipedia.org/wiki/Forbes_400" TargetMode="External"/><Relationship Id="rId5" Type="http://schemas.openxmlformats.org/officeDocument/2006/relationships/hyperlink" Target="http://en.wikipedia.org/wiki/United_States_Dollar" TargetMode="External"/><Relationship Id="rId4" Type="http://schemas.openxmlformats.org/officeDocument/2006/relationships/hyperlink" Target="http://en.wikipedia.org/wiki/Getty_family" TargetMode="External"/><Relationship Id="rId3" Type="http://schemas.openxmlformats.org/officeDocument/2006/relationships/hyperlink" Target="http://en.wikipedia.org/wiki/J._Paul_Getty" TargetMode="External"/><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Shape 519"/>
          <p:cNvSpPr>
            <a:spLocks noGrp="1" noRot="1" noChangeAspect="1"/>
          </p:cNvSpPr>
          <p:nvPr>
            <p:ph type="sldImg"/>
          </p:nvPr>
        </p:nvSpPr>
        <p:spPr>
          <a:prstGeom prst="rect">
            <a:avLst/>
          </a:prstGeom>
        </p:spPr>
        <p:txBody>
          <a:bodyPr/>
          <a:lstStyle/>
          <a:p/>
        </p:txBody>
      </p:sp>
      <p:sp>
        <p:nvSpPr>
          <p:cNvPr id="520" name="Shape 520"/>
          <p:cNvSpPr>
            <a:spLocks noGrp="1"/>
          </p:cNvSpPr>
          <p:nvPr>
            <p:ph type="body" sz="quarter" idx="1"/>
          </p:nvPr>
        </p:nvSpPr>
        <p:spPr>
          <a:prstGeom prst="rect">
            <a:avLst/>
          </a:prstGeom>
        </p:spPr>
        <p:txBody>
          <a:bodyPr/>
          <a:lstStyle/>
          <a:p>
            <a:pPr>
              <a:defRPr b="1"/>
            </a:pPr>
            <a:r>
              <a:t>Gordon Peter Getty</a:t>
            </a:r>
            <a:r>
              <a:rPr b="0"/>
              <a:t> was born on December 20, 1934. He is the fourth child of oil tycoon </a:t>
            </a:r>
            <a:r>
              <a:rPr b="0" u="sng">
                <a:solidFill>
                  <a:srgbClr val="0000FF"/>
                </a:solidFill>
                <a:uFill>
                  <a:solidFill>
                    <a:srgbClr val="0000FF"/>
                  </a:solidFill>
                </a:uFill>
                <a:hlinkClick r:id="rId3"/>
              </a:rPr>
              <a:t>J. Paul Getty</a:t>
            </a:r>
            <a:r>
              <a:rPr b="0"/>
              <a:t>. His mother, Ann Rork, was his father's fourth wife.1 When his father died in 1976, Gordon assumed control of </a:t>
            </a:r>
            <a:r>
              <a:rPr b="0" u="sng">
                <a:solidFill>
                  <a:srgbClr val="0000FF"/>
                </a:solidFill>
                <a:uFill>
                  <a:solidFill>
                    <a:srgbClr val="0000FF"/>
                  </a:solidFill>
                </a:uFill>
                <a:hlinkClick r:id="rId4"/>
              </a:rPr>
              <a:t>Getty's</a:t>
            </a:r>
            <a:r>
              <a:rPr b="0"/>
              <a:t> </a:t>
            </a:r>
            <a:r>
              <a:rPr b="0" u="sng">
                <a:solidFill>
                  <a:srgbClr val="0000FF"/>
                </a:solidFill>
                <a:uFill>
                  <a:solidFill>
                    <a:srgbClr val="0000FF"/>
                  </a:solidFill>
                </a:uFill>
                <a:hlinkClick r:id="rId5"/>
              </a:rPr>
              <a:t>US$</a:t>
            </a:r>
            <a:r>
              <a:rPr b="0"/>
              <a:t>2 billion trust. According to the </a:t>
            </a:r>
            <a:r>
              <a:rPr b="0" u="sng">
                <a:solidFill>
                  <a:srgbClr val="0000FF"/>
                </a:solidFill>
                <a:uFill>
                  <a:solidFill>
                    <a:srgbClr val="0000FF"/>
                  </a:solidFill>
                </a:uFill>
                <a:hlinkClick r:id="rId6"/>
              </a:rPr>
              <a:t>Forbes 400</a:t>
            </a:r>
            <a:r>
              <a:rPr b="0"/>
              <a:t>, as of September 2011 his net worth is $2 billion, making him number 212 on the list of the richest Americans.2 </a:t>
            </a:r>
            <a:endParaRPr b="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11" name="Shape 11"/>
          <p:cNvSpPr/>
          <p:nvPr>
            <p:ph type="title" hasCustomPrompt="1"/>
          </p:nvPr>
        </p:nvSpPr>
        <p:spPr>
          <a:xfrm>
            <a:off x="685800" y="2130425"/>
            <a:ext cx="7772400" cy="1470025"/>
          </a:xfrm>
          <a:prstGeom prst="rect">
            <a:avLst/>
          </a:prstGeom>
        </p:spPr>
        <p:txBody>
          <a:bodyPr/>
          <a:lstStyle/>
          <a:p>
            <a:r>
              <a:t>标题文本</a:t>
            </a:r>
          </a:p>
        </p:txBody>
      </p:sp>
      <p:sp>
        <p:nvSpPr>
          <p:cNvPr id="12" name="Shape 12"/>
          <p:cNvSpPr/>
          <p:nvPr>
            <p:ph type="body" sz="quarter" idx="1" hasCustomPrompt="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0" algn="ctr">
              <a:buSzTx/>
              <a:buFontTx/>
              <a:buNone/>
              <a:defRPr>
                <a:solidFill>
                  <a:srgbClr val="888888"/>
                </a:solidFill>
              </a:defRPr>
            </a:lvl2pPr>
            <a:lvl3pPr marL="0" indent="0" algn="ctr">
              <a:buSzTx/>
              <a:buFontTx/>
              <a:buNone/>
              <a:defRPr>
                <a:solidFill>
                  <a:srgbClr val="888888"/>
                </a:solidFill>
              </a:defRPr>
            </a:lvl3pPr>
            <a:lvl4pPr marL="0" indent="0" algn="ctr">
              <a:buSzTx/>
              <a:buFontTx/>
              <a:buNone/>
              <a:defRPr>
                <a:solidFill>
                  <a:srgbClr val="888888"/>
                </a:solidFill>
              </a:defRPr>
            </a:lvl4pPr>
            <a:lvl5pPr marL="0" indent="0" algn="ctr">
              <a:buSzTx/>
              <a:buFontTx/>
              <a:buNone/>
              <a:defRPr>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13" name="Shape 13"/>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标题和竖排文字">
    <p:spTree>
      <p:nvGrpSpPr>
        <p:cNvPr id="1" name=""/>
        <p:cNvGrpSpPr/>
        <p:nvPr/>
      </p:nvGrpSpPr>
      <p:grpSpPr>
        <a:xfrm>
          <a:off x="0" y="0"/>
          <a:ext cx="0" cy="0"/>
          <a:chOff x="0" y="0"/>
          <a:chExt cx="0" cy="0"/>
        </a:xfrm>
      </p:grpSpPr>
      <p:sp>
        <p:nvSpPr>
          <p:cNvPr id="92" name="Shape 92"/>
          <p:cNvSpPr/>
          <p:nvPr>
            <p:ph type="title" hasCustomPrompt="1"/>
          </p:nvPr>
        </p:nvSpPr>
        <p:spPr>
          <a:prstGeom prst="rect">
            <a:avLst/>
          </a:prstGeom>
        </p:spPr>
        <p:txBody>
          <a:bodyPr/>
          <a:lstStyle/>
          <a:p>
            <a:r>
              <a:t>标题文本</a:t>
            </a:r>
          </a:p>
        </p:txBody>
      </p:sp>
      <p:sp>
        <p:nvSpPr>
          <p:cNvPr id="93" name="Shape 93"/>
          <p:cNvSpPr/>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94" name="Shape 94"/>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垂直排列标题与文本">
    <p:spTree>
      <p:nvGrpSpPr>
        <p:cNvPr id="1" name=""/>
        <p:cNvGrpSpPr/>
        <p:nvPr/>
      </p:nvGrpSpPr>
      <p:grpSpPr>
        <a:xfrm>
          <a:off x="0" y="0"/>
          <a:ext cx="0" cy="0"/>
          <a:chOff x="0" y="0"/>
          <a:chExt cx="0" cy="0"/>
        </a:xfrm>
      </p:grpSpPr>
      <p:sp>
        <p:nvSpPr>
          <p:cNvPr id="101" name="Shape 101"/>
          <p:cNvSpPr/>
          <p:nvPr>
            <p:ph type="title" hasCustomPrompt="1"/>
          </p:nvPr>
        </p:nvSpPr>
        <p:spPr>
          <a:xfrm>
            <a:off x="6629400" y="274638"/>
            <a:ext cx="2057400" cy="5851527"/>
          </a:xfrm>
          <a:prstGeom prst="rect">
            <a:avLst/>
          </a:prstGeom>
        </p:spPr>
        <p:txBody>
          <a:bodyPr/>
          <a:lstStyle/>
          <a:p>
            <a:r>
              <a:t>标题文本</a:t>
            </a:r>
          </a:p>
        </p:txBody>
      </p:sp>
      <p:sp>
        <p:nvSpPr>
          <p:cNvPr id="102" name="Shape 102"/>
          <p:cNvSpPr/>
          <p:nvPr>
            <p:ph type="body" idx="1" hasCustomPrompt="1"/>
          </p:nvPr>
        </p:nvSpPr>
        <p:spPr>
          <a:xfrm>
            <a:off x="457200" y="274638"/>
            <a:ext cx="6019800" cy="5851527"/>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03" name="Shape 103"/>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内容">
    <p:spTree>
      <p:nvGrpSpPr>
        <p:cNvPr id="1" name=""/>
        <p:cNvGrpSpPr/>
        <p:nvPr/>
      </p:nvGrpSpPr>
      <p:grpSpPr>
        <a:xfrm>
          <a:off x="0" y="0"/>
          <a:ext cx="0" cy="0"/>
          <a:chOff x="0" y="0"/>
          <a:chExt cx="0" cy="0"/>
        </a:xfrm>
      </p:grpSpPr>
      <p:sp>
        <p:nvSpPr>
          <p:cNvPr id="110" name="Shape 110"/>
          <p:cNvSpPr/>
          <p:nvPr>
            <p:ph type="body" idx="1" hasCustomPrompt="1"/>
          </p:nvPr>
        </p:nvSpPr>
        <p:spPr>
          <a:xfrm>
            <a:off x="457200" y="274638"/>
            <a:ext cx="8229600" cy="5851527"/>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11" name="Shape 11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20" name="Shape 20"/>
          <p:cNvSpPr/>
          <p:nvPr>
            <p:ph type="title" hasCustomPrompt="1"/>
          </p:nvPr>
        </p:nvSpPr>
        <p:spPr>
          <a:prstGeom prst="rect">
            <a:avLst/>
          </a:prstGeom>
        </p:spPr>
        <p:txBody>
          <a:bodyPr/>
          <a:lstStyle/>
          <a:p>
            <a:r>
              <a:t>标题文本</a:t>
            </a:r>
          </a:p>
        </p:txBody>
      </p:sp>
      <p:sp>
        <p:nvSpPr>
          <p:cNvPr id="21" name="Shape 21"/>
          <p:cNvSpPr/>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22" name="Shape 22"/>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节标题">
    <p:spTree>
      <p:nvGrpSpPr>
        <p:cNvPr id="1" name=""/>
        <p:cNvGrpSpPr/>
        <p:nvPr/>
      </p:nvGrpSpPr>
      <p:grpSpPr>
        <a:xfrm>
          <a:off x="0" y="0"/>
          <a:ext cx="0" cy="0"/>
          <a:chOff x="0" y="0"/>
          <a:chExt cx="0" cy="0"/>
        </a:xfrm>
      </p:grpSpPr>
      <p:sp>
        <p:nvSpPr>
          <p:cNvPr id="29" name="Shape 29"/>
          <p:cNvSpPr/>
          <p:nvPr>
            <p:ph type="title" hasCustomPrompt="1"/>
          </p:nvPr>
        </p:nvSpPr>
        <p:spPr>
          <a:xfrm>
            <a:off x="722312" y="4406900"/>
            <a:ext cx="7772401" cy="1362075"/>
          </a:xfrm>
          <a:prstGeom prst="rect">
            <a:avLst/>
          </a:prstGeom>
        </p:spPr>
        <p:txBody>
          <a:bodyPr anchor="t"/>
          <a:lstStyle>
            <a:lvl1pPr algn="l">
              <a:defRPr sz="4000" b="1" cap="all"/>
            </a:lvl1pPr>
          </a:lstStyle>
          <a:p>
            <a:r>
              <a:t>标题文本</a:t>
            </a:r>
          </a:p>
        </p:txBody>
      </p:sp>
      <p:sp>
        <p:nvSpPr>
          <p:cNvPr id="30" name="Shape 30"/>
          <p:cNvSpPr/>
          <p:nvPr>
            <p:ph type="body" sz="quarter" idx="1" hasCustomPrompt="1"/>
          </p:nvPr>
        </p:nvSpPr>
        <p:spPr>
          <a:xfrm>
            <a:off x="722312" y="2906713"/>
            <a:ext cx="7772401" cy="1500190"/>
          </a:xfrm>
          <a:prstGeom prst="rect">
            <a:avLst/>
          </a:prstGeom>
        </p:spPr>
        <p:txBody>
          <a:bodyPr anchor="b"/>
          <a:lstStyle>
            <a:lvl1pPr marL="0" indent="0">
              <a:spcBef>
                <a:spcPts val="400"/>
              </a:spcBef>
              <a:buSzTx/>
              <a:buFontTx/>
              <a:buNone/>
              <a:defRPr sz="2000">
                <a:solidFill>
                  <a:srgbClr val="888888"/>
                </a:solidFill>
              </a:defRPr>
            </a:lvl1pPr>
            <a:lvl2pPr marL="0" indent="0">
              <a:spcBef>
                <a:spcPts val="400"/>
              </a:spcBef>
              <a:buSzTx/>
              <a:buFontTx/>
              <a:buNone/>
              <a:defRPr sz="2000">
                <a:solidFill>
                  <a:srgbClr val="888888"/>
                </a:solidFill>
              </a:defRPr>
            </a:lvl2pPr>
            <a:lvl3pPr marL="0" indent="0">
              <a:spcBef>
                <a:spcPts val="400"/>
              </a:spcBef>
              <a:buSzTx/>
              <a:buFontTx/>
              <a:buNone/>
              <a:defRPr sz="2000">
                <a:solidFill>
                  <a:srgbClr val="888888"/>
                </a:solidFill>
              </a:defRPr>
            </a:lvl3pPr>
            <a:lvl4pPr marL="0" indent="0">
              <a:spcBef>
                <a:spcPts val="400"/>
              </a:spcBef>
              <a:buSzTx/>
              <a:buFontTx/>
              <a:buNone/>
              <a:defRPr sz="2000">
                <a:solidFill>
                  <a:srgbClr val="888888"/>
                </a:solidFill>
              </a:defRPr>
            </a:lvl4pPr>
            <a:lvl5pPr marL="0" indent="0">
              <a:spcBef>
                <a:spcPts val="400"/>
              </a:spcBef>
              <a:buSzTx/>
              <a:buFontTx/>
              <a:buNone/>
              <a:defRPr sz="20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31" name="Shape 3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两栏内容">
    <p:spTree>
      <p:nvGrpSpPr>
        <p:cNvPr id="1" name=""/>
        <p:cNvGrpSpPr/>
        <p:nvPr/>
      </p:nvGrpSpPr>
      <p:grpSpPr>
        <a:xfrm>
          <a:off x="0" y="0"/>
          <a:ext cx="0" cy="0"/>
          <a:chOff x="0" y="0"/>
          <a:chExt cx="0" cy="0"/>
        </a:xfrm>
      </p:grpSpPr>
      <p:sp>
        <p:nvSpPr>
          <p:cNvPr id="38" name="Shape 38"/>
          <p:cNvSpPr/>
          <p:nvPr>
            <p:ph type="title" hasCustomPrompt="1"/>
          </p:nvPr>
        </p:nvSpPr>
        <p:spPr>
          <a:prstGeom prst="rect">
            <a:avLst/>
          </a:prstGeom>
        </p:spPr>
        <p:txBody>
          <a:bodyPr/>
          <a:lstStyle/>
          <a:p>
            <a:r>
              <a:t>标题文本</a:t>
            </a:r>
          </a:p>
        </p:txBody>
      </p:sp>
      <p:sp>
        <p:nvSpPr>
          <p:cNvPr id="39" name="Shape 39"/>
          <p:cNvSpPr/>
          <p:nvPr>
            <p:ph type="body" sz="half" idx="1" hasCustomPrompt="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40" indent="-320040">
              <a:spcBef>
                <a:spcPts val="600"/>
              </a:spcBef>
              <a:defRPr sz="2800"/>
            </a:lvl3pPr>
            <a:lvl4pPr marL="1727200" indent="-355600">
              <a:spcBef>
                <a:spcPts val="600"/>
              </a:spcBef>
              <a:defRPr sz="2800"/>
            </a:lvl4pPr>
            <a:lvl5pPr marL="2184400" indent="-355600">
              <a:spcBef>
                <a:spcPts val="600"/>
              </a:spcBef>
              <a:defRPr sz="2800"/>
            </a:lvl5pPr>
          </a:lstStyle>
          <a:p>
            <a:r>
              <a:t>正文级别 1</a:t>
            </a:r>
          </a:p>
          <a:p>
            <a:pPr lvl="1"/>
            <a:r>
              <a:t>正文级别 2</a:t>
            </a:r>
          </a:p>
          <a:p>
            <a:pPr lvl="2"/>
            <a:r>
              <a:t>正文级别 3</a:t>
            </a:r>
          </a:p>
          <a:p>
            <a:pPr lvl="3"/>
            <a:r>
              <a:t>正文级别 4</a:t>
            </a:r>
          </a:p>
          <a:p>
            <a:pPr lvl="4"/>
            <a:r>
              <a:t>正文级别 5</a:t>
            </a:r>
          </a:p>
        </p:txBody>
      </p:sp>
      <p:sp>
        <p:nvSpPr>
          <p:cNvPr id="40" name="Shape 40"/>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比较">
    <p:spTree>
      <p:nvGrpSpPr>
        <p:cNvPr id="1" name=""/>
        <p:cNvGrpSpPr/>
        <p:nvPr/>
      </p:nvGrpSpPr>
      <p:grpSpPr>
        <a:xfrm>
          <a:off x="0" y="0"/>
          <a:ext cx="0" cy="0"/>
          <a:chOff x="0" y="0"/>
          <a:chExt cx="0" cy="0"/>
        </a:xfrm>
      </p:grpSpPr>
      <p:sp>
        <p:nvSpPr>
          <p:cNvPr id="47" name="Shape 47"/>
          <p:cNvSpPr/>
          <p:nvPr>
            <p:ph type="title" hasCustomPrompt="1"/>
          </p:nvPr>
        </p:nvSpPr>
        <p:spPr>
          <a:prstGeom prst="rect">
            <a:avLst/>
          </a:prstGeom>
        </p:spPr>
        <p:txBody>
          <a:bodyPr/>
          <a:lstStyle/>
          <a:p>
            <a:r>
              <a:t>标题文本</a:t>
            </a:r>
          </a:p>
        </p:txBody>
      </p:sp>
      <p:sp>
        <p:nvSpPr>
          <p:cNvPr id="48" name="Shape 48"/>
          <p:cNvSpPr/>
          <p:nvPr>
            <p:ph type="body" sz="quarter" idx="1" hasCustomPrompt="1"/>
          </p:nvPr>
        </p:nvSpPr>
        <p:spPr>
          <a:xfrm>
            <a:off x="457200" y="1535112"/>
            <a:ext cx="4040188" cy="639763"/>
          </a:xfrm>
          <a:prstGeom prst="rect">
            <a:avLst/>
          </a:prstGeom>
        </p:spPr>
        <p:txBody>
          <a:bodyPr anchor="b"/>
          <a:lstStyle>
            <a:lvl1pPr marL="0" indent="0">
              <a:spcBef>
                <a:spcPts val="500"/>
              </a:spcBef>
              <a:buSzTx/>
              <a:buFontTx/>
              <a:buNone/>
              <a:defRPr sz="2400" b="1"/>
            </a:lvl1pPr>
            <a:lvl2pPr marL="0" indent="0">
              <a:spcBef>
                <a:spcPts val="500"/>
              </a:spcBef>
              <a:buSzTx/>
              <a:buFontTx/>
              <a:buNone/>
              <a:defRPr sz="2400" b="1"/>
            </a:lvl2pPr>
            <a:lvl3pPr marL="0" indent="0">
              <a:spcBef>
                <a:spcPts val="500"/>
              </a:spcBef>
              <a:buSzTx/>
              <a:buFontTx/>
              <a:buNone/>
              <a:defRPr sz="2400" b="1"/>
            </a:lvl3pPr>
            <a:lvl4pPr marL="0" indent="0">
              <a:spcBef>
                <a:spcPts val="500"/>
              </a:spcBef>
              <a:buSzTx/>
              <a:buFontTx/>
              <a:buNone/>
              <a:defRPr sz="2400" b="1"/>
            </a:lvl4pPr>
            <a:lvl5pPr marL="0" indent="0">
              <a:spcBef>
                <a:spcPts val="500"/>
              </a:spcBef>
              <a:buSzTx/>
              <a:buFontTx/>
              <a:buNone/>
              <a:defRPr sz="2400" b="1"/>
            </a:lvl5pPr>
          </a:lstStyle>
          <a:p>
            <a:r>
              <a:t>正文级别 1</a:t>
            </a:r>
          </a:p>
          <a:p>
            <a:pPr lvl="1"/>
            <a:r>
              <a:t>正文级别 2</a:t>
            </a:r>
          </a:p>
          <a:p>
            <a:pPr lvl="2"/>
            <a:r>
              <a:t>正文级别 3</a:t>
            </a:r>
          </a:p>
          <a:p>
            <a:pPr lvl="3"/>
            <a:r>
              <a:t>正文级别 4</a:t>
            </a:r>
          </a:p>
          <a:p>
            <a:pPr lvl="4"/>
            <a:r>
              <a:t>正文级别 5</a:t>
            </a:r>
          </a:p>
        </p:txBody>
      </p:sp>
      <p:sp>
        <p:nvSpPr>
          <p:cNvPr id="49" name="Shape 49"/>
          <p:cNvSpPr/>
          <p:nvPr>
            <p:ph type="body" sz="quarter" idx="13"/>
          </p:nvPr>
        </p:nvSpPr>
        <p:spPr>
          <a:xfrm>
            <a:off x="4645025" y="1535111"/>
            <a:ext cx="4041775" cy="639766"/>
          </a:xfrm>
          <a:prstGeom prst="rect">
            <a:avLst/>
          </a:prstGeom>
        </p:spPr>
        <p:txBody>
          <a:bodyPr anchor="b"/>
          <a:lstStyle/>
          <a:p/>
        </p:txBody>
      </p:sp>
      <p:sp>
        <p:nvSpPr>
          <p:cNvPr id="50" name="Shape 50"/>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57" name="Shape 57"/>
          <p:cNvSpPr/>
          <p:nvPr>
            <p:ph type="title" hasCustomPrompt="1"/>
          </p:nvPr>
        </p:nvSpPr>
        <p:spPr>
          <a:prstGeom prst="rect">
            <a:avLst/>
          </a:prstGeom>
        </p:spPr>
        <p:txBody>
          <a:bodyPr/>
          <a:lstStyle/>
          <a:p>
            <a:r>
              <a:t>标题文本</a:t>
            </a:r>
          </a:p>
        </p:txBody>
      </p:sp>
      <p:sp>
        <p:nvSpPr>
          <p:cNvPr id="58" name="Shape 58"/>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65" name="Shape 65"/>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内容与标题">
    <p:spTree>
      <p:nvGrpSpPr>
        <p:cNvPr id="1" name=""/>
        <p:cNvGrpSpPr/>
        <p:nvPr/>
      </p:nvGrpSpPr>
      <p:grpSpPr>
        <a:xfrm>
          <a:off x="0" y="0"/>
          <a:ext cx="0" cy="0"/>
          <a:chOff x="0" y="0"/>
          <a:chExt cx="0" cy="0"/>
        </a:xfrm>
      </p:grpSpPr>
      <p:sp>
        <p:nvSpPr>
          <p:cNvPr id="72" name="Shape 72"/>
          <p:cNvSpPr/>
          <p:nvPr>
            <p:ph type="title" hasCustomPrompt="1"/>
          </p:nvPr>
        </p:nvSpPr>
        <p:spPr>
          <a:xfrm>
            <a:off x="457200" y="273050"/>
            <a:ext cx="3008316" cy="1162050"/>
          </a:xfrm>
          <a:prstGeom prst="rect">
            <a:avLst/>
          </a:prstGeom>
        </p:spPr>
        <p:txBody>
          <a:bodyPr anchor="b"/>
          <a:lstStyle>
            <a:lvl1pPr algn="l">
              <a:defRPr sz="2000" b="1"/>
            </a:lvl1pPr>
          </a:lstStyle>
          <a:p>
            <a:r>
              <a:t>标题文本</a:t>
            </a:r>
          </a:p>
        </p:txBody>
      </p:sp>
      <p:sp>
        <p:nvSpPr>
          <p:cNvPr id="73" name="Shape 73"/>
          <p:cNvSpPr/>
          <p:nvPr>
            <p:ph type="body" idx="1" hasCustomPrompt="1"/>
          </p:nvPr>
        </p:nvSpPr>
        <p:spPr>
          <a:xfrm>
            <a:off x="3575050" y="273050"/>
            <a:ext cx="5111750" cy="5853113"/>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4" name="Shape 74"/>
          <p:cNvSpPr/>
          <p:nvPr>
            <p:ph type="body" sz="half" idx="13"/>
          </p:nvPr>
        </p:nvSpPr>
        <p:spPr>
          <a:xfrm>
            <a:off x="457198" y="1435100"/>
            <a:ext cx="3008317" cy="4691063"/>
          </a:xfrm>
          <a:prstGeom prst="rect">
            <a:avLst/>
          </a:prstGeom>
        </p:spPr>
        <p:txBody>
          <a:bodyPr/>
          <a:lstStyle/>
          <a:p/>
        </p:txBody>
      </p:sp>
      <p:sp>
        <p:nvSpPr>
          <p:cNvPr id="75" name="Shape 75"/>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图片与标题">
    <p:spTree>
      <p:nvGrpSpPr>
        <p:cNvPr id="1" name=""/>
        <p:cNvGrpSpPr/>
        <p:nvPr/>
      </p:nvGrpSpPr>
      <p:grpSpPr>
        <a:xfrm>
          <a:off x="0" y="0"/>
          <a:ext cx="0" cy="0"/>
          <a:chOff x="0" y="0"/>
          <a:chExt cx="0" cy="0"/>
        </a:xfrm>
      </p:grpSpPr>
      <p:sp>
        <p:nvSpPr>
          <p:cNvPr id="82" name="Shape 82"/>
          <p:cNvSpPr/>
          <p:nvPr>
            <p:ph type="title" hasCustomPrompt="1"/>
          </p:nvPr>
        </p:nvSpPr>
        <p:spPr>
          <a:xfrm>
            <a:off x="1792288" y="4800600"/>
            <a:ext cx="5486403" cy="566738"/>
          </a:xfrm>
          <a:prstGeom prst="rect">
            <a:avLst/>
          </a:prstGeom>
        </p:spPr>
        <p:txBody>
          <a:bodyPr anchor="b"/>
          <a:lstStyle>
            <a:lvl1pPr algn="l">
              <a:defRPr sz="2000" b="1"/>
            </a:lvl1pPr>
          </a:lstStyle>
          <a:p>
            <a:r>
              <a:t>标题文本</a:t>
            </a:r>
          </a:p>
        </p:txBody>
      </p:sp>
      <p:sp>
        <p:nvSpPr>
          <p:cNvPr id="83" name="Shape 83"/>
          <p:cNvSpPr/>
          <p:nvPr>
            <p:ph type="pic" sz="half" idx="13"/>
          </p:nvPr>
        </p:nvSpPr>
        <p:spPr>
          <a:xfrm>
            <a:off x="1792288" y="612775"/>
            <a:ext cx="5486403" cy="4114800"/>
          </a:xfrm>
          <a:prstGeom prst="rect">
            <a:avLst/>
          </a:prstGeom>
        </p:spPr>
        <p:txBody>
          <a:bodyPr lIns="91439" tIns="45719" rIns="91439" bIns="45719">
            <a:noAutofit/>
          </a:bodyPr>
          <a:lstStyle/>
          <a:p/>
        </p:txBody>
      </p:sp>
      <p:sp>
        <p:nvSpPr>
          <p:cNvPr id="84" name="Shape 84"/>
          <p:cNvSpPr/>
          <p:nvPr>
            <p:ph type="body" sz="quarter" idx="1" hasCustomPrompt="1"/>
          </p:nvPr>
        </p:nvSpPr>
        <p:spPr>
          <a:xfrm>
            <a:off x="1792288" y="5367337"/>
            <a:ext cx="5486403" cy="804865"/>
          </a:xfrm>
          <a:prstGeom prst="rect">
            <a:avLst/>
          </a:prstGeom>
        </p:spPr>
        <p:txBody>
          <a:bodyPr/>
          <a:lstStyle>
            <a:lvl1pPr marL="0" indent="0">
              <a:spcBef>
                <a:spcPts val="300"/>
              </a:spcBef>
              <a:buSzTx/>
              <a:buFontTx/>
              <a:buNone/>
              <a:defRPr sz="1400"/>
            </a:lvl1pPr>
            <a:lvl2pPr marL="0" indent="0">
              <a:spcBef>
                <a:spcPts val="300"/>
              </a:spcBef>
              <a:buSzTx/>
              <a:buFontTx/>
              <a:buNone/>
              <a:defRPr sz="1400"/>
            </a:lvl2pPr>
            <a:lvl3pPr marL="0" indent="0">
              <a:spcBef>
                <a:spcPts val="300"/>
              </a:spcBef>
              <a:buSzTx/>
              <a:buFontTx/>
              <a:buNone/>
              <a:defRPr sz="1400"/>
            </a:lvl3pPr>
            <a:lvl4pPr marL="0" indent="0">
              <a:spcBef>
                <a:spcPts val="300"/>
              </a:spcBef>
              <a:buSzTx/>
              <a:buFontTx/>
              <a:buNone/>
              <a:defRPr sz="1400"/>
            </a:lvl4pPr>
            <a:lvl5pPr marL="0" indent="0">
              <a:spcBef>
                <a:spcPts val="300"/>
              </a:spcBef>
              <a:buSzTx/>
              <a:buFontTx/>
              <a:buNone/>
              <a:defRPr sz="1400"/>
            </a:lvl5pPr>
          </a:lstStyle>
          <a:p>
            <a:r>
              <a:t>正文级别 1</a:t>
            </a:r>
          </a:p>
          <a:p>
            <a:pPr lvl="1"/>
            <a:r>
              <a:t>正文级别 2</a:t>
            </a:r>
          </a:p>
          <a:p>
            <a:pPr lvl="2"/>
            <a:r>
              <a:t>正文级别 3</a:t>
            </a:r>
          </a:p>
          <a:p>
            <a:pPr lvl="3"/>
            <a:r>
              <a:t>正文级别 4</a:t>
            </a:r>
          </a:p>
          <a:p>
            <a:pPr lvl="4"/>
            <a:r>
              <a:t>正文级别 5</a:t>
            </a:r>
          </a:p>
        </p:txBody>
      </p:sp>
      <p:sp>
        <p:nvSpPr>
          <p:cNvPr id="85" name="Shape 85"/>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srcRect/>
          <a:stretch>
            <a:fillRect/>
          </a:stretch>
        </a:blipFill>
        <a:effectLst/>
      </p:bgPr>
    </p:bg>
    <p:spTree>
      <p:nvGrpSpPr>
        <p:cNvPr id="1" name=""/>
        <p:cNvGrpSpPr/>
        <p:nvPr/>
      </p:nvGrpSpPr>
      <p:grpSpPr>
        <a:xfrm>
          <a:off x="0" y="0"/>
          <a:ext cx="0" cy="0"/>
          <a:chOff x="0" y="0"/>
          <a:chExt cx="0" cy="0"/>
        </a:xfrm>
      </p:grpSpPr>
      <p:sp>
        <p:nvSpPr>
          <p:cNvPr id="2" name="Shape 2"/>
          <p:cNvSpPr/>
          <p:nvPr>
            <p:ph type="title"/>
          </p:nvPr>
        </p:nvSpPr>
        <p:spPr>
          <a:xfrm>
            <a:off x="457200" y="274638"/>
            <a:ext cx="8229600" cy="1143001"/>
          </a:xfrm>
          <a:prstGeom prst="rect">
            <a:avLst/>
          </a:prstGeom>
          <a:ln w="12700">
            <a:miter lim="400000"/>
          </a:ln>
        </p:spPr>
        <p:txBody>
          <a:bodyPr lIns="45718" tIns="45718" rIns="45718" bIns="45718" anchor="ctr">
            <a:normAutofit/>
          </a:bodyPr>
          <a:lstStyle/>
          <a:p>
            <a:r>
              <a:t>标题文本</a:t>
            </a:r>
          </a:p>
        </p:txBody>
      </p:sp>
      <p:sp>
        <p:nvSpPr>
          <p:cNvPr id="3" name="Shape 3"/>
          <p:cNvSpPr/>
          <p:nvPr>
            <p:ph type="body" idx="1"/>
          </p:nvPr>
        </p:nvSpPr>
        <p:spPr>
          <a:xfrm>
            <a:off x="457200" y="1600200"/>
            <a:ext cx="8229600" cy="4525963"/>
          </a:xfrm>
          <a:prstGeom prst="rect">
            <a:avLst/>
          </a:prstGeom>
          <a:ln w="12700">
            <a:miter lim="400000"/>
          </a:ln>
        </p:spPr>
        <p:txBody>
          <a:bodyPr lIns="45718" tIns="45718" rIns="45718" bIns="45718">
            <a:normAutofit/>
          </a:bodyPr>
          <a:lstStyle/>
          <a:p>
            <a:r>
              <a:t>正文级别 1</a:t>
            </a:r>
          </a:p>
          <a:p>
            <a:pPr lvl="1"/>
            <a:r>
              <a:t>正文级别 2</a:t>
            </a:r>
          </a:p>
          <a:p>
            <a:pPr lvl="2"/>
            <a:r>
              <a:t>正文级别 3</a:t>
            </a:r>
          </a:p>
          <a:p>
            <a:pPr lvl="3"/>
            <a:r>
              <a:t>正文级别 4</a:t>
            </a:r>
          </a:p>
          <a:p>
            <a:pPr lvl="4"/>
            <a:r>
              <a:t>正文级别 5</a:t>
            </a:r>
          </a:p>
        </p:txBody>
      </p:sp>
      <p:sp>
        <p:nvSpPr>
          <p:cNvPr id="4" name="Shape 4"/>
          <p:cNvSpPr/>
          <p:nvPr>
            <p:ph type="sldNum" sz="quarter" idx="2"/>
          </p:nvPr>
        </p:nvSpPr>
        <p:spPr>
          <a:xfrm>
            <a:off x="8422823" y="6404294"/>
            <a:ext cx="263978" cy="269237"/>
          </a:xfrm>
          <a:prstGeom prst="rect">
            <a:avLst/>
          </a:prstGeom>
          <a:ln w="12700">
            <a:miter lim="400000"/>
          </a:ln>
        </p:spPr>
        <p:txBody>
          <a:bodyPr wrap="none" lIns="45718" tIns="45718" rIns="45718" bIns="45718" anchor="ctr">
            <a:spAutoFit/>
          </a:bodyPr>
          <a:lstStyle>
            <a:lvl1pPr algn="r">
              <a:defRPr sz="1200">
                <a:solidFill>
                  <a:srgbClr val="888888"/>
                </a:solidFill>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n-lt"/>
          <a:ea typeface="+mn-ea"/>
          <a:cs typeface="+mn-cs"/>
          <a:sym typeface="Calibri" panose="020F0502020204030204"/>
        </a:defRPr>
      </a:lvl1pPr>
      <a:lvl2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n-lt"/>
          <a:ea typeface="+mn-ea"/>
          <a:cs typeface="+mn-cs"/>
          <a:sym typeface="Calibri" panose="020F0502020204030204"/>
        </a:defRPr>
      </a:lvl2pPr>
      <a:lvl3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n-lt"/>
          <a:ea typeface="+mn-ea"/>
          <a:cs typeface="+mn-cs"/>
          <a:sym typeface="Calibri" panose="020F0502020204030204"/>
        </a:defRPr>
      </a:lvl3pPr>
      <a:lvl4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n-lt"/>
          <a:ea typeface="+mn-ea"/>
          <a:cs typeface="+mn-cs"/>
          <a:sym typeface="Calibri" panose="020F0502020204030204"/>
        </a:defRPr>
      </a:lvl4pPr>
      <a:lvl5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n-lt"/>
          <a:ea typeface="+mn-ea"/>
          <a:cs typeface="+mn-cs"/>
          <a:sym typeface="Calibri" panose="020F0502020204030204"/>
        </a:defRPr>
      </a:lvl5pPr>
      <a:lvl6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n-lt"/>
          <a:ea typeface="+mn-ea"/>
          <a:cs typeface="+mn-cs"/>
          <a:sym typeface="Calibri" panose="020F0502020204030204"/>
        </a:defRPr>
      </a:lvl6pPr>
      <a:lvl7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n-lt"/>
          <a:ea typeface="+mn-ea"/>
          <a:cs typeface="+mn-cs"/>
          <a:sym typeface="Calibri" panose="020F0502020204030204"/>
        </a:defRPr>
      </a:lvl7pPr>
      <a:lvl8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n-lt"/>
          <a:ea typeface="+mn-ea"/>
          <a:cs typeface="+mn-cs"/>
          <a:sym typeface="Calibri" panose="020F0502020204030204"/>
        </a:defRPr>
      </a:lvl8pPr>
      <a:lvl9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n-lt"/>
          <a:ea typeface="+mn-ea"/>
          <a:cs typeface="+mn-cs"/>
          <a:sym typeface="Calibri" panose="020F0502020204030204"/>
        </a:defRPr>
      </a:lvl9pPr>
    </p:titleStyle>
    <p:bodyStyle>
      <a:lvl1pPr marL="342900" marR="0" indent="-34290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ln>
            <a:noFill/>
          </a:ln>
          <a:solidFill>
            <a:srgbClr val="000000"/>
          </a:solidFill>
          <a:uFillTx/>
          <a:latin typeface="+mn-lt"/>
          <a:ea typeface="+mn-ea"/>
          <a:cs typeface="+mn-cs"/>
          <a:sym typeface="Calibri" panose="020F0502020204030204"/>
        </a:defRPr>
      </a:lvl1pPr>
      <a:lvl2pPr marL="783590" marR="0" indent="-32639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ln>
            <a:noFill/>
          </a:ln>
          <a:solidFill>
            <a:srgbClr val="000000"/>
          </a:solidFill>
          <a:uFillTx/>
          <a:latin typeface="+mn-lt"/>
          <a:ea typeface="+mn-ea"/>
          <a:cs typeface="+mn-cs"/>
          <a:sym typeface="Calibri" panose="020F0502020204030204"/>
        </a:defRPr>
      </a:lvl2pPr>
      <a:lvl3pPr marL="1219200" marR="0" indent="-30480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ln>
            <a:noFill/>
          </a:ln>
          <a:solidFill>
            <a:srgbClr val="000000"/>
          </a:solidFill>
          <a:uFillTx/>
          <a:latin typeface="+mn-lt"/>
          <a:ea typeface="+mn-ea"/>
          <a:cs typeface="+mn-cs"/>
          <a:sym typeface="Calibri" panose="020F0502020204030204"/>
        </a:defRPr>
      </a:lvl3pPr>
      <a:lvl4pPr marL="17373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ln>
            <a:noFill/>
          </a:ln>
          <a:solidFill>
            <a:srgbClr val="000000"/>
          </a:solidFill>
          <a:uFillTx/>
          <a:latin typeface="+mn-lt"/>
          <a:ea typeface="+mn-ea"/>
          <a:cs typeface="+mn-cs"/>
          <a:sym typeface="Calibri" panose="020F0502020204030204"/>
        </a:defRPr>
      </a:lvl4pPr>
      <a:lvl5pPr marL="21945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ln>
            <a:noFill/>
          </a:ln>
          <a:solidFill>
            <a:srgbClr val="000000"/>
          </a:solidFill>
          <a:uFillTx/>
          <a:latin typeface="+mn-lt"/>
          <a:ea typeface="+mn-ea"/>
          <a:cs typeface="+mn-cs"/>
          <a:sym typeface="Calibri" panose="020F0502020204030204"/>
        </a:defRPr>
      </a:lvl5pPr>
      <a:lvl6pPr marL="26517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ln>
            <a:noFill/>
          </a:ln>
          <a:solidFill>
            <a:srgbClr val="000000"/>
          </a:solidFill>
          <a:uFillTx/>
          <a:latin typeface="+mn-lt"/>
          <a:ea typeface="+mn-ea"/>
          <a:cs typeface="+mn-cs"/>
          <a:sym typeface="Calibri" panose="020F0502020204030204"/>
        </a:defRPr>
      </a:lvl6pPr>
      <a:lvl7pPr marL="31089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ln>
            <a:noFill/>
          </a:ln>
          <a:solidFill>
            <a:srgbClr val="000000"/>
          </a:solidFill>
          <a:uFillTx/>
          <a:latin typeface="+mn-lt"/>
          <a:ea typeface="+mn-ea"/>
          <a:cs typeface="+mn-cs"/>
          <a:sym typeface="Calibri" panose="020F0502020204030204"/>
        </a:defRPr>
      </a:lvl7pPr>
      <a:lvl8pPr marL="35661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ln>
            <a:noFill/>
          </a:ln>
          <a:solidFill>
            <a:srgbClr val="000000"/>
          </a:solidFill>
          <a:uFillTx/>
          <a:latin typeface="+mn-lt"/>
          <a:ea typeface="+mn-ea"/>
          <a:cs typeface="+mn-cs"/>
          <a:sym typeface="Calibri" panose="020F0502020204030204"/>
        </a:defRPr>
      </a:lvl8pPr>
      <a:lvl9pPr marL="40233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ln>
            <a:noFill/>
          </a:ln>
          <a:solidFill>
            <a:srgbClr val="000000"/>
          </a:solidFill>
          <a:uFillTx/>
          <a:latin typeface="+mn-lt"/>
          <a:ea typeface="+mn-ea"/>
          <a:cs typeface="+mn-cs"/>
          <a:sym typeface="Calibri" panose="020F0502020204030204"/>
        </a:defRPr>
      </a:lvl9pPr>
    </p:bodyStyle>
    <p:otherStyle>
      <a:lvl1pPr marL="0" marR="0" indent="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1pPr>
      <a:lvl2pPr marL="0" marR="0" indent="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2pPr>
      <a:lvl3pPr marL="0" marR="0" indent="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3pPr>
      <a:lvl4pPr marL="0" marR="0" indent="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4pPr>
      <a:lvl5pPr marL="0" marR="0" indent="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5pPr>
      <a:lvl6pPr marL="0" marR="0" indent="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6pPr>
      <a:lvl7pPr marL="0" marR="0" indent="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7pPr>
      <a:lvl8pPr marL="0" marR="0" indent="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8pPr>
      <a:lvl9pPr marL="0" marR="0" indent="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slide" Target="slide3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slide" Target="slide3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p:nvPr/>
        </p:nvSpPr>
        <p:spPr>
          <a:xfrm>
            <a:off x="1298575" y="3608387"/>
            <a:ext cx="1309688" cy="1309690"/>
          </a:xfrm>
          <a:prstGeom prst="rect">
            <a:avLst/>
          </a:prstGeom>
          <a:gradFill>
            <a:gsLst>
              <a:gs pos="0">
                <a:srgbClr val="A3D202"/>
              </a:gs>
              <a:gs pos="100000">
                <a:srgbClr val="86AA02"/>
              </a:gs>
            </a:gsLst>
            <a:lin ang="5400000"/>
          </a:gradFill>
          <a:ln w="12700">
            <a:miter lim="400000"/>
          </a:ln>
        </p:spPr>
        <p:txBody>
          <a:bodyPr lIns="45718" tIns="45718" rIns="45718" bIns="45718" anchor="ctr"/>
          <a:lstStyle/>
          <a:p>
            <a:pPr algn="ctr">
              <a:defRPr>
                <a:solidFill>
                  <a:srgbClr val="FFFFFF"/>
                </a:solidFill>
              </a:defRPr>
            </a:pPr>
          </a:p>
        </p:txBody>
      </p:sp>
      <p:sp>
        <p:nvSpPr>
          <p:cNvPr id="121" name="Shape 121"/>
          <p:cNvSpPr/>
          <p:nvPr/>
        </p:nvSpPr>
        <p:spPr>
          <a:xfrm>
            <a:off x="2608263" y="3608387"/>
            <a:ext cx="1309690" cy="1309690"/>
          </a:xfrm>
          <a:prstGeom prst="rect">
            <a:avLst/>
          </a:prstGeom>
          <a:gradFill>
            <a:gsLst>
              <a:gs pos="0">
                <a:srgbClr val="E79902"/>
              </a:gs>
              <a:gs pos="100000">
                <a:srgbClr val="C48302"/>
              </a:gs>
            </a:gsLst>
            <a:lin ang="5400000"/>
          </a:gradFill>
          <a:ln w="12700">
            <a:miter lim="400000"/>
          </a:ln>
        </p:spPr>
        <p:txBody>
          <a:bodyPr lIns="45718" tIns="45718" rIns="45718" bIns="45718" anchor="ctr"/>
          <a:lstStyle/>
          <a:p>
            <a:pPr algn="ctr">
              <a:defRPr>
                <a:solidFill>
                  <a:srgbClr val="FFFFFF"/>
                </a:solidFill>
              </a:defRPr>
            </a:pPr>
          </a:p>
        </p:txBody>
      </p:sp>
      <p:sp>
        <p:nvSpPr>
          <p:cNvPr id="122" name="Shape 122"/>
          <p:cNvSpPr/>
          <p:nvPr/>
        </p:nvSpPr>
        <p:spPr>
          <a:xfrm>
            <a:off x="3917950" y="3608387"/>
            <a:ext cx="1308100" cy="1309690"/>
          </a:xfrm>
          <a:prstGeom prst="rect">
            <a:avLst/>
          </a:prstGeom>
          <a:gradFill>
            <a:gsLst>
              <a:gs pos="0">
                <a:srgbClr val="F5BE00"/>
              </a:gs>
              <a:gs pos="100000">
                <a:srgbClr val="D2A500"/>
              </a:gs>
            </a:gsLst>
            <a:lin ang="5400000"/>
          </a:gradFill>
          <a:ln w="12700">
            <a:miter lim="400000"/>
          </a:ln>
        </p:spPr>
        <p:txBody>
          <a:bodyPr lIns="45718" tIns="45718" rIns="45718" bIns="45718" anchor="ctr"/>
          <a:lstStyle/>
          <a:p>
            <a:pPr algn="ctr">
              <a:defRPr>
                <a:solidFill>
                  <a:srgbClr val="FFFFFF"/>
                </a:solidFill>
              </a:defRPr>
            </a:pPr>
          </a:p>
        </p:txBody>
      </p:sp>
      <p:sp>
        <p:nvSpPr>
          <p:cNvPr id="123" name="Shape 123"/>
          <p:cNvSpPr/>
          <p:nvPr/>
        </p:nvSpPr>
        <p:spPr>
          <a:xfrm>
            <a:off x="-11113" y="3608387"/>
            <a:ext cx="1309688" cy="1309690"/>
          </a:xfrm>
          <a:prstGeom prst="rect">
            <a:avLst/>
          </a:prstGeom>
          <a:gradFill>
            <a:gsLst>
              <a:gs pos="0">
                <a:srgbClr val="00C0EB"/>
              </a:gs>
              <a:gs pos="100000">
                <a:srgbClr val="00A2C8"/>
              </a:gs>
            </a:gsLst>
            <a:lin ang="5400000"/>
          </a:gradFill>
          <a:ln w="12700">
            <a:miter lim="400000"/>
          </a:ln>
        </p:spPr>
        <p:txBody>
          <a:bodyPr lIns="45718" tIns="45718" rIns="45718" bIns="45718" anchor="ctr"/>
          <a:lstStyle/>
          <a:p>
            <a:pPr algn="ctr">
              <a:defRPr>
                <a:solidFill>
                  <a:srgbClr val="FFFFFF"/>
                </a:solidFill>
              </a:defRPr>
            </a:pPr>
          </a:p>
        </p:txBody>
      </p:sp>
      <p:sp>
        <p:nvSpPr>
          <p:cNvPr id="124" name="Shape 124"/>
          <p:cNvSpPr/>
          <p:nvPr/>
        </p:nvSpPr>
        <p:spPr>
          <a:xfrm>
            <a:off x="5226050" y="3608387"/>
            <a:ext cx="1309688" cy="1309690"/>
          </a:xfrm>
          <a:prstGeom prst="rect">
            <a:avLst/>
          </a:prstGeom>
          <a:gradFill>
            <a:gsLst>
              <a:gs pos="0">
                <a:srgbClr val="AE30C3"/>
              </a:gs>
              <a:gs pos="100000">
                <a:srgbClr val="9529A7"/>
              </a:gs>
            </a:gsLst>
            <a:lin ang="5400000"/>
          </a:gradFill>
          <a:ln w="12700">
            <a:miter lim="400000"/>
          </a:ln>
        </p:spPr>
        <p:txBody>
          <a:bodyPr lIns="45718" tIns="45718" rIns="45718" bIns="45718" anchor="ctr"/>
          <a:lstStyle/>
          <a:p>
            <a:pPr algn="ctr">
              <a:defRPr>
                <a:solidFill>
                  <a:srgbClr val="FFFFFF"/>
                </a:solidFill>
              </a:defRPr>
            </a:pPr>
          </a:p>
        </p:txBody>
      </p:sp>
      <p:sp>
        <p:nvSpPr>
          <p:cNvPr id="125" name="Shape 125"/>
          <p:cNvSpPr/>
          <p:nvPr/>
        </p:nvSpPr>
        <p:spPr>
          <a:xfrm>
            <a:off x="6535738" y="3608387"/>
            <a:ext cx="1309690" cy="1309690"/>
          </a:xfrm>
          <a:prstGeom prst="rect">
            <a:avLst/>
          </a:prstGeom>
          <a:gradFill>
            <a:gsLst>
              <a:gs pos="0">
                <a:srgbClr val="D31C5B"/>
              </a:gs>
              <a:gs pos="100000">
                <a:srgbClr val="B4184C"/>
              </a:gs>
            </a:gsLst>
            <a:lin ang="5400000"/>
          </a:gradFill>
          <a:ln w="12700">
            <a:miter lim="400000"/>
          </a:ln>
        </p:spPr>
        <p:txBody>
          <a:bodyPr lIns="45718" tIns="45718" rIns="45718" bIns="45718" anchor="ctr"/>
          <a:lstStyle/>
          <a:p>
            <a:pPr algn="ctr">
              <a:defRPr>
                <a:solidFill>
                  <a:srgbClr val="FFFFFF"/>
                </a:solidFill>
              </a:defRPr>
            </a:pPr>
          </a:p>
        </p:txBody>
      </p:sp>
      <p:sp>
        <p:nvSpPr>
          <p:cNvPr id="126" name="Shape 126"/>
          <p:cNvSpPr/>
          <p:nvPr/>
        </p:nvSpPr>
        <p:spPr>
          <a:xfrm>
            <a:off x="7845425" y="3608387"/>
            <a:ext cx="1309688" cy="1309690"/>
          </a:xfrm>
          <a:prstGeom prst="rect">
            <a:avLst/>
          </a:prstGeom>
          <a:gradFill>
            <a:gsLst>
              <a:gs pos="0">
                <a:srgbClr val="CC0000"/>
              </a:gs>
              <a:gs pos="100000">
                <a:srgbClr val="9C0000"/>
              </a:gs>
            </a:gsLst>
            <a:lin ang="5400000"/>
          </a:gradFill>
          <a:ln w="12700">
            <a:miter lim="400000"/>
          </a:ln>
        </p:spPr>
        <p:txBody>
          <a:bodyPr lIns="45718" tIns="45718" rIns="45718" bIns="45718" anchor="ctr"/>
          <a:lstStyle/>
          <a:p>
            <a:pPr algn="ctr">
              <a:defRPr>
                <a:solidFill>
                  <a:srgbClr val="FFFFFF"/>
                </a:solidFill>
              </a:defRPr>
            </a:pPr>
          </a:p>
        </p:txBody>
      </p:sp>
      <p:sp>
        <p:nvSpPr>
          <p:cNvPr id="2" name="文本框 1"/>
          <p:cNvSpPr txBox="1"/>
          <p:nvPr/>
        </p:nvSpPr>
        <p:spPr>
          <a:xfrm>
            <a:off x="3545205" y="5343525"/>
            <a:ext cx="4843145" cy="643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mn-lt"/>
                <a:ea typeface="+mn-ea"/>
                <a:cs typeface="+mn-cs"/>
                <a:sym typeface="Calibri" panose="020F0502020204030204"/>
              </a:rPr>
              <a:t>授课教师：袁玥</a:t>
            </a:r>
            <a:endParaRPr kumimoji="0" lang="zh-CN" altLang="en-US" sz="1800" b="0" i="0" u="none" strike="noStrike" cap="none" spc="0" normalizeH="0" baseline="0">
              <a:ln>
                <a:noFill/>
              </a:ln>
              <a:solidFill>
                <a:srgbClr val="000000"/>
              </a:solidFill>
              <a:effectLst/>
              <a:uFillTx/>
              <a:latin typeface="+mn-lt"/>
              <a:ea typeface="+mn-ea"/>
              <a:cs typeface="+mn-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mn-lt"/>
                <a:ea typeface="+mn-ea"/>
                <a:cs typeface="+mn-cs"/>
                <a:sym typeface="Calibri" panose="020F0502020204030204"/>
              </a:rPr>
              <a:t>电邮：</a:t>
            </a:r>
            <a:r>
              <a:rPr kumimoji="0" lang="en-US" altLang="zh-CN" sz="1800" b="0" i="0" u="none" strike="noStrike" cap="none" spc="0" normalizeH="0" baseline="0">
                <a:ln>
                  <a:noFill/>
                </a:ln>
                <a:solidFill>
                  <a:srgbClr val="000000"/>
                </a:solidFill>
                <a:effectLst/>
                <a:uFillTx/>
                <a:latin typeface="+mn-lt"/>
                <a:ea typeface="+mn-ea"/>
                <a:cs typeface="+mn-cs"/>
                <a:sym typeface="Calibri" panose="020F0502020204030204"/>
              </a:rPr>
              <a:t>yynuaedu@126.com</a:t>
            </a:r>
            <a:endParaRPr kumimoji="0" lang="en-US" altLang="zh-CN" sz="1800" b="0" i="0" u="none" strike="noStrike" cap="none" spc="0" normalizeH="0" baseline="0">
              <a:ln>
                <a:noFill/>
              </a:ln>
              <a:solidFill>
                <a:srgbClr val="000000"/>
              </a:solidFill>
              <a:effectLst/>
              <a:uFillTx/>
              <a:latin typeface="+mn-lt"/>
              <a:ea typeface="+mn-ea"/>
              <a:cs typeface="+mn-cs"/>
              <a:sym typeface="Calibri" panose="020F0502020204030204"/>
            </a:endParaRPr>
          </a:p>
        </p:txBody>
      </p:sp>
      <p:sp>
        <p:nvSpPr>
          <p:cNvPr id="119" name="Cultural Industries Introduction…"/>
          <p:cNvSpPr txBox="1"/>
          <p:nvPr/>
        </p:nvSpPr>
        <p:spPr>
          <a:xfrm>
            <a:off x="377825" y="811212"/>
            <a:ext cx="8386763" cy="2768600"/>
          </a:xfrm>
          <a:prstGeom prst="rect">
            <a:avLst/>
          </a:prstGeom>
          <a:ln w="12700">
            <a:miter lim="400000"/>
          </a:ln>
        </p:spPr>
        <p:txBody>
          <a:bodyPr lIns="45719" rIns="45719">
            <a:spAutoFit/>
          </a:bodyPr>
          <a:p>
            <a:pPr>
              <a:defRPr sz="3600">
                <a:solidFill>
                  <a:srgbClr val="262626"/>
                </a:solidFill>
                <a:effectLst>
                  <a:outerShdw blurRad="38100" dist="38100" dir="2700000" rotWithShape="0">
                    <a:srgbClr val="C0C0C0"/>
                  </a:outerShdw>
                </a:effectLst>
                <a:latin typeface="Arial Black" panose="020B0A04020102020204"/>
                <a:ea typeface="Arial Black" panose="020B0A04020102020204"/>
                <a:cs typeface="Arial Black" panose="020B0A04020102020204"/>
                <a:sym typeface="Arial Black" panose="020B0A04020102020204"/>
              </a:defRPr>
            </a:pPr>
            <a:r>
              <a:t>Cultural Industries </a:t>
            </a:r>
            <a:r>
              <a:rPr lang="en-US"/>
              <a:t>Management</a:t>
            </a:r>
            <a:r>
              <a:t> Introduction</a:t>
            </a:r>
            <a:endParaRPr>
              <a:latin typeface="Arial" panose="020B0604020202090204"/>
              <a:ea typeface="Arial" panose="020B0604020202090204"/>
              <a:cs typeface="Arial" panose="020B0604020202090204"/>
              <a:sym typeface="Arial" panose="020B0604020202090204"/>
            </a:endParaRPr>
          </a:p>
          <a:p>
            <a:pPr>
              <a:defRPr sz="3600">
                <a:solidFill>
                  <a:srgbClr val="262626"/>
                </a:solidFill>
                <a:effectLst>
                  <a:outerShdw blurRad="38100" dist="38100" dir="2700000" rotWithShape="0">
                    <a:srgbClr val="C0C0C0"/>
                  </a:outerShdw>
                </a:effectLst>
                <a:latin typeface="Arial Black" panose="020B0A04020102020204"/>
                <a:ea typeface="Arial Black" panose="020B0A04020102020204"/>
                <a:cs typeface="Arial Black" panose="020B0A04020102020204"/>
                <a:sym typeface="Arial Black" panose="020B0A04020102020204"/>
              </a:defRPr>
            </a:pPr>
          </a:p>
          <a:p>
            <a:pPr algn="r">
              <a:defRPr sz="6600" b="1">
                <a:solidFill>
                  <a:srgbClr val="262626"/>
                </a:solidFill>
                <a:effectLst>
                  <a:outerShdw blurRad="38100" dist="38100" dir="2700000" rotWithShape="0">
                    <a:srgbClr val="C0C0C0"/>
                  </a:outerShdw>
                </a:effectLst>
                <a:latin typeface="华文新魏"/>
                <a:ea typeface="华文新魏"/>
                <a:cs typeface="华文新魏"/>
                <a:sym typeface="华文新魏"/>
              </a:defRPr>
            </a:pPr>
            <a:r>
              <a:t>文化产业</a:t>
            </a:r>
            <a:r>
              <a:rPr lang="zh-CN"/>
              <a:t>管理</a:t>
            </a:r>
            <a:r>
              <a:t>概论</a:t>
            </a:r>
          </a:p>
        </p:txBody>
      </p:sp>
    </p:spTree>
    <p:custDataLst>
      <p:tags r:id="rId1"/>
    </p:custDataLst>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type="el">
                                    <p:tmAbs val="0"/>
                                  </p:iterate>
                                  <p:childTnLst>
                                    <p:set>
                                      <p:cBhvr>
                                        <p:cTn id="6" dur="indefinite" fill="hold"/>
                                        <p:tgtEl>
                                          <p:spTgt spid="123"/>
                                        </p:tgtEl>
                                        <p:attrNameLst>
                                          <p:attrName>style.visibility</p:attrName>
                                        </p:attrNameLst>
                                      </p:cBhvr>
                                      <p:to>
                                        <p:strVal val="visible"/>
                                      </p:to>
                                    </p:set>
                                    <p:animEffect transition="in" filter="dissolve">
                                      <p:cBhvr>
                                        <p:cTn id="7" dur="250"/>
                                        <p:tgtEl>
                                          <p:spTgt spid="123"/>
                                        </p:tgtEl>
                                      </p:cBhvr>
                                    </p:animEffect>
                                  </p:childTnLst>
                                </p:cTn>
                              </p:par>
                            </p:childTnLst>
                          </p:cTn>
                        </p:par>
                        <p:par>
                          <p:cTn id="8" fill="hold">
                            <p:stCondLst>
                              <p:cond delay="250"/>
                            </p:stCondLst>
                            <p:childTnLst>
                              <p:par>
                                <p:cTn id="9" presetID="8" presetClass="emph" presetSubtype="0" fill="hold" grpId="3" nodeType="afterEffect">
                                  <p:stCondLst>
                                    <p:cond delay="0"/>
                                  </p:stCondLst>
                                  <p:childTnLst>
                                    <p:animRot by="21600000">
                                      <p:cBhvr>
                                        <p:cTn id="10" dur="1250" fill="hold"/>
                                        <p:tgtEl>
                                          <p:spTgt spid="123"/>
                                        </p:tgtEl>
                                        <p:attrNameLst>
                                          <p:attrName>r</p:attrName>
                                        </p:attrNameLst>
                                      </p:cBhvr>
                                    </p:animRot>
                                  </p:childTnLst>
                                </p:cTn>
                              </p:par>
                            </p:childTnLst>
                          </p:cTn>
                        </p:par>
                        <p:par>
                          <p:cTn id="11" fill="hold">
                            <p:stCondLst>
                              <p:cond delay="1750"/>
                            </p:stCondLst>
                            <p:childTnLst>
                              <p:par>
                                <p:cTn id="12" presetID="9" presetClass="entr" presetSubtype="0" fill="hold" grpId="4" nodeType="afterEffect">
                                  <p:stCondLst>
                                    <p:cond delay="800"/>
                                  </p:stCondLst>
                                  <p:iterate type="el">
                                    <p:tmAbs val="0"/>
                                  </p:iterate>
                                  <p:childTnLst>
                                    <p:set>
                                      <p:cBhvr>
                                        <p:cTn id="13" dur="indefinite" fill="hold"/>
                                        <p:tgtEl>
                                          <p:spTgt spid="120"/>
                                        </p:tgtEl>
                                        <p:attrNameLst>
                                          <p:attrName>style.visibility</p:attrName>
                                        </p:attrNameLst>
                                      </p:cBhvr>
                                      <p:to>
                                        <p:strVal val="visible"/>
                                      </p:to>
                                    </p:set>
                                    <p:animEffect transition="in" filter="dissolve">
                                      <p:cBhvr>
                                        <p:cTn id="14" dur="750"/>
                                        <p:tgtEl>
                                          <p:spTgt spid="120"/>
                                        </p:tgtEl>
                                      </p:cBhvr>
                                    </p:animEffect>
                                  </p:childTnLst>
                                </p:cTn>
                              </p:par>
                            </p:childTnLst>
                          </p:cTn>
                        </p:par>
                        <p:par>
                          <p:cTn id="15" fill="hold">
                            <p:stCondLst>
                              <p:cond delay="3050"/>
                            </p:stCondLst>
                            <p:childTnLst>
                              <p:par>
                                <p:cTn id="16" presetID="8" presetClass="emph" presetSubtype="0" fill="hold" grpId="6" nodeType="afterEffect">
                                  <p:stCondLst>
                                    <p:cond delay="800"/>
                                  </p:stCondLst>
                                  <p:childTnLst>
                                    <p:animRot by="21600000">
                                      <p:cBhvr>
                                        <p:cTn id="17" dur="750" fill="hold"/>
                                        <p:tgtEl>
                                          <p:spTgt spid="120"/>
                                        </p:tgtEl>
                                        <p:attrNameLst>
                                          <p:attrName>r</p:attrName>
                                        </p:attrNameLst>
                                      </p:cBhvr>
                                    </p:animRot>
                                  </p:childTnLst>
                                </p:cTn>
                              </p:par>
                            </p:childTnLst>
                          </p:cTn>
                        </p:par>
                        <p:par>
                          <p:cTn id="18" fill="hold">
                            <p:stCondLst>
                              <p:cond delay="4850"/>
                            </p:stCondLst>
                            <p:childTnLst>
                              <p:par>
                                <p:cTn id="19" presetID="9" presetClass="entr" presetSubtype="0" fill="hold" grpId="7" nodeType="afterEffect">
                                  <p:stCondLst>
                                    <p:cond delay="100"/>
                                  </p:stCondLst>
                                  <p:iterate type="el">
                                    <p:tmAbs val="0"/>
                                  </p:iterate>
                                  <p:childTnLst>
                                    <p:set>
                                      <p:cBhvr>
                                        <p:cTn id="20" dur="indefinite" fill="hold"/>
                                        <p:tgtEl>
                                          <p:spTgt spid="121"/>
                                        </p:tgtEl>
                                        <p:attrNameLst>
                                          <p:attrName>style.visibility</p:attrName>
                                        </p:attrNameLst>
                                      </p:cBhvr>
                                      <p:to>
                                        <p:strVal val="visible"/>
                                      </p:to>
                                    </p:set>
                                    <p:animEffect transition="in" filter="dissolve">
                                      <p:cBhvr>
                                        <p:cTn id="21" dur="250"/>
                                        <p:tgtEl>
                                          <p:spTgt spid="121"/>
                                        </p:tgtEl>
                                      </p:cBhvr>
                                    </p:animEffect>
                                  </p:childTnLst>
                                </p:cTn>
                              </p:par>
                            </p:childTnLst>
                          </p:cTn>
                        </p:par>
                        <p:par>
                          <p:cTn id="22" fill="hold">
                            <p:stCondLst>
                              <p:cond delay="4950"/>
                            </p:stCondLst>
                            <p:childTnLst>
                              <p:par>
                                <p:cTn id="23" presetID="9" presetClass="entr" presetSubtype="0" fill="hold" grpId="9" nodeType="afterEffect">
                                  <p:stCondLst>
                                    <p:cond delay="250"/>
                                  </p:stCondLst>
                                  <p:iterate type="el">
                                    <p:tmAbs val="0"/>
                                  </p:iterate>
                                  <p:childTnLst>
                                    <p:set>
                                      <p:cBhvr>
                                        <p:cTn id="24" dur="indefinite" fill="hold"/>
                                        <p:tgtEl>
                                          <p:spTgt spid="122"/>
                                        </p:tgtEl>
                                        <p:attrNameLst>
                                          <p:attrName>style.visibility</p:attrName>
                                        </p:attrNameLst>
                                      </p:cBhvr>
                                      <p:to>
                                        <p:strVal val="visible"/>
                                      </p:to>
                                    </p:set>
                                    <p:animEffect transition="in" filter="dissolve">
                                      <p:cBhvr>
                                        <p:cTn id="25" dur="750"/>
                                        <p:tgtEl>
                                          <p:spTgt spid="122"/>
                                        </p:tgtEl>
                                      </p:cBhvr>
                                    </p:animEffect>
                                  </p:childTnLst>
                                </p:cTn>
                              </p:par>
                            </p:childTnLst>
                          </p:cTn>
                        </p:par>
                        <p:par>
                          <p:cTn id="26" fill="hold">
                            <p:stCondLst>
                              <p:cond delay="5950"/>
                            </p:stCondLst>
                            <p:childTnLst>
                              <p:par>
                                <p:cTn id="27" presetID="8" presetClass="emph" presetSubtype="0" fill="hold" grpId="11" nodeType="afterEffect">
                                  <p:stCondLst>
                                    <p:cond delay="250"/>
                                  </p:stCondLst>
                                  <p:childTnLst>
                                    <p:animRot by="21600000">
                                      <p:cBhvr>
                                        <p:cTn id="28" dur="1250" fill="hold"/>
                                        <p:tgtEl>
                                          <p:spTgt spid="122"/>
                                        </p:tgtEl>
                                        <p:attrNameLst>
                                          <p:attrName>r</p:attrName>
                                        </p:attrNameLst>
                                      </p:cBhvr>
                                    </p:animRot>
                                  </p:childTnLst>
                                </p:cTn>
                              </p:par>
                            </p:childTnLst>
                          </p:cTn>
                        </p:par>
                        <p:par>
                          <p:cTn id="29" fill="hold">
                            <p:stCondLst>
                              <p:cond delay="7700"/>
                            </p:stCondLst>
                            <p:childTnLst>
                              <p:par>
                                <p:cTn id="30" presetID="9" presetClass="entr" presetSubtype="0" fill="hold" grpId="12" nodeType="afterEffect">
                                  <p:stCondLst>
                                    <p:cond delay="0"/>
                                  </p:stCondLst>
                                  <p:iterate type="el">
                                    <p:tmAbs val="0"/>
                                  </p:iterate>
                                  <p:childTnLst>
                                    <p:set>
                                      <p:cBhvr>
                                        <p:cTn id="31" dur="indefinite" fill="hold"/>
                                        <p:tgtEl>
                                          <p:spTgt spid="124"/>
                                        </p:tgtEl>
                                        <p:attrNameLst>
                                          <p:attrName>style.visibility</p:attrName>
                                        </p:attrNameLst>
                                      </p:cBhvr>
                                      <p:to>
                                        <p:strVal val="visible"/>
                                      </p:to>
                                    </p:set>
                                    <p:animEffect transition="in" filter="dissolve">
                                      <p:cBhvr>
                                        <p:cTn id="32" dur="250"/>
                                        <p:tgtEl>
                                          <p:spTgt spid="124"/>
                                        </p:tgtEl>
                                      </p:cBhvr>
                                    </p:animEffect>
                                  </p:childTnLst>
                                </p:cTn>
                              </p:par>
                            </p:childTnLst>
                          </p:cTn>
                        </p:par>
                        <p:par>
                          <p:cTn id="33" fill="hold">
                            <p:stCondLst>
                              <p:cond delay="7700"/>
                            </p:stCondLst>
                            <p:childTnLst>
                              <p:par>
                                <p:cTn id="34" presetID="9" presetClass="entr" presetSubtype="0" fill="hold" grpId="14" nodeType="afterEffect">
                                  <p:stCondLst>
                                    <p:cond delay="0"/>
                                  </p:stCondLst>
                                  <p:iterate type="el">
                                    <p:tmAbs val="0"/>
                                  </p:iterate>
                                  <p:childTnLst>
                                    <p:set>
                                      <p:cBhvr>
                                        <p:cTn id="35" dur="indefinite" fill="hold"/>
                                        <p:tgtEl>
                                          <p:spTgt spid="125"/>
                                        </p:tgtEl>
                                        <p:attrNameLst>
                                          <p:attrName>style.visibility</p:attrName>
                                        </p:attrNameLst>
                                      </p:cBhvr>
                                      <p:to>
                                        <p:strVal val="visible"/>
                                      </p:to>
                                    </p:set>
                                    <p:animEffect transition="in" filter="dissolve">
                                      <p:cBhvr>
                                        <p:cTn id="36" dur="250"/>
                                        <p:tgtEl>
                                          <p:spTgt spid="125"/>
                                        </p:tgtEl>
                                      </p:cBhvr>
                                    </p:animEffect>
                                  </p:childTnLst>
                                </p:cTn>
                              </p:par>
                            </p:childTnLst>
                          </p:cTn>
                        </p:par>
                        <p:par>
                          <p:cTn id="37" fill="hold">
                            <p:stCondLst>
                              <p:cond delay="7950"/>
                            </p:stCondLst>
                            <p:childTnLst>
                              <p:par>
                                <p:cTn id="38" presetID="8" presetClass="emph" presetSubtype="0" fill="hold" grpId="16" nodeType="afterEffect">
                                  <p:stCondLst>
                                    <p:cond delay="0"/>
                                  </p:stCondLst>
                                  <p:childTnLst>
                                    <p:animRot by="21600000">
                                      <p:cBhvr>
                                        <p:cTn id="39" dur="1250" fill="hold"/>
                                        <p:tgtEl>
                                          <p:spTgt spid="125"/>
                                        </p:tgtEl>
                                        <p:attrNameLst>
                                          <p:attrName>r</p:attrName>
                                        </p:attrNameLst>
                                      </p:cBhvr>
                                    </p:animRot>
                                  </p:childTnLst>
                                </p:cTn>
                              </p:par>
                            </p:childTnLst>
                          </p:cTn>
                        </p:par>
                        <p:par>
                          <p:cTn id="40" fill="hold">
                            <p:stCondLst>
                              <p:cond delay="9450"/>
                            </p:stCondLst>
                            <p:childTnLst>
                              <p:par>
                                <p:cTn id="41" presetID="9" presetClass="entr" presetSubtype="0" fill="hold" grpId="17" nodeType="afterEffect">
                                  <p:stCondLst>
                                    <p:cond delay="500"/>
                                  </p:stCondLst>
                                  <p:iterate type="el">
                                    <p:tmAbs val="0"/>
                                  </p:iterate>
                                  <p:childTnLst>
                                    <p:set>
                                      <p:cBhvr>
                                        <p:cTn id="42" dur="indefinite" fill="hold"/>
                                        <p:tgtEl>
                                          <p:spTgt spid="126"/>
                                        </p:tgtEl>
                                        <p:attrNameLst>
                                          <p:attrName>style.visibility</p:attrName>
                                        </p:attrNameLst>
                                      </p:cBhvr>
                                      <p:to>
                                        <p:strVal val="visible"/>
                                      </p:to>
                                    </p:set>
                                    <p:animEffect transition="in" filter="dissolve">
                                      <p:cBhvr>
                                        <p:cTn id="43" dur="250"/>
                                        <p:tgtEl>
                                          <p:spTgt spid="126"/>
                                        </p:tgtEl>
                                      </p:cBhvr>
                                    </p:animEffect>
                                  </p:childTnLst>
                                </p:cTn>
                              </p:par>
                            </p:childTnLst>
                          </p:cTn>
                        </p:par>
                        <p:par>
                          <p:cTn id="44" fill="hold">
                            <p:stCondLst>
                              <p:cond delay="9950"/>
                            </p:stCondLst>
                            <p:childTnLst>
                              <p:par>
                                <p:cTn id="45" presetID="8" presetClass="emph" presetSubtype="0" fill="hold" grpId="19" nodeType="afterEffect">
                                  <p:stCondLst>
                                    <p:cond delay="500"/>
                                  </p:stCondLst>
                                  <p:childTnLst>
                                    <p:animRot by="21600000">
                                      <p:cBhvr>
                                        <p:cTn id="46" dur="750" fill="hold"/>
                                        <p:tgtEl>
                                          <p:spTgt spid="126"/>
                                        </p:tgtEl>
                                        <p:attrNameLst>
                                          <p:attrName>r</p:attrName>
                                        </p:attrNameLst>
                                      </p:cBhvr>
                                    </p:animRot>
                                  </p:childTnLst>
                                </p:cTn>
                              </p:par>
                            </p:childTnLst>
                          </p:cTn>
                        </p:par>
                        <p:par>
                          <p:cTn id="47" fill="hold">
                            <p:stCondLst>
                              <p:cond delay="11450"/>
                            </p:stCondLst>
                            <p:childTnLst>
                              <p:par>
                                <p:cTn id="48" presetID="2" presetClass="entr" presetSubtype="1" fill="hold" grpId="20" nodeType="afterEffect">
                                  <p:stCondLst>
                                    <p:cond delay="1250"/>
                                  </p:stCondLst>
                                  <p:iterate type="el">
                                    <p:tmAbs val="0"/>
                                  </p:iterate>
                                  <p:childTnLst>
                                    <p:set>
                                      <p:cBhvr>
                                        <p:cTn id="49" dur="indefinite" fill="hold"/>
                                        <p:tgtEl>
                                          <p:spTgt spid="119"/>
                                        </p:tgtEl>
                                        <p:attrNameLst>
                                          <p:attrName>style.visibility</p:attrName>
                                        </p:attrNameLst>
                                      </p:cBhvr>
                                      <p:to>
                                        <p:strVal val="visible"/>
                                      </p:to>
                                    </p:set>
                                    <p:anim calcmode="lin" valueType="num">
                                      <p:cBhvr>
                                        <p:cTn id="50" dur="500" fill="hold"/>
                                        <p:tgtEl>
                                          <p:spTgt spid="119"/>
                                        </p:tgtEl>
                                        <p:attrNameLst>
                                          <p:attrName>ppt_x</p:attrName>
                                        </p:attrNameLst>
                                      </p:cBhvr>
                                      <p:tavLst>
                                        <p:tav tm="0">
                                          <p:val>
                                            <p:strVal val="#ppt_x"/>
                                          </p:val>
                                        </p:tav>
                                        <p:tav tm="100000">
                                          <p:val>
                                            <p:strVal val="#ppt_x"/>
                                          </p:val>
                                        </p:tav>
                                      </p:tavLst>
                                    </p:anim>
                                    <p:anim calcmode="lin" valueType="num">
                                      <p:cBhvr>
                                        <p:cTn id="51" dur="500" fill="hold"/>
                                        <p:tgtEl>
                                          <p:spTgt spid="1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spid="124" grpId="12" animBg="1" advAuto="0"/>
      <p:bldP spid="122" grpId="9" animBg="1" advAuto="0"/>
      <p:bldP spid="122" grpId="11" animBg="1" advAuto="0"/>
      <p:bldP spid="126" grpId="17" animBg="1" advAuto="0"/>
      <p:bldP spid="120" grpId="4" animBg="1" advAuto="0"/>
      <p:bldP spid="126" grpId="19" animBg="1" advAuto="0"/>
      <p:bldP spid="125" grpId="14" animBg="1" advAuto="0"/>
      <p:bldP spid="120" grpId="6" animBg="1" advAuto="0"/>
      <p:bldP spid="123" grpId="1" animBg="1" advAuto="0"/>
      <p:bldP spid="125" grpId="16" animBg="1" advAuto="0"/>
      <p:bldP spid="123" grpId="3" animBg="1" advAuto="0"/>
      <p:bldP spid="121" grpId="7" animBg="1" advAuto="0"/>
      <p:bldP spid="119" grpId="20" animBg="1" advAuto="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Shape 429"/>
          <p:cNvSpPr>
            <a:spLocks noGrp="1"/>
          </p:cNvSpPr>
          <p:nvPr>
            <p:ph type="title" idx="4294967295"/>
          </p:nvPr>
        </p:nvSpPr>
        <p:spPr>
          <a:xfrm>
            <a:off x="431800" y="277813"/>
            <a:ext cx="8229600" cy="993776"/>
          </a:xfrm>
          <a:prstGeom prst="rect">
            <a:avLst/>
          </a:prstGeom>
        </p:spPr>
        <p:txBody>
          <a:bodyPr/>
          <a:lstStyle/>
          <a:p>
            <a:pPr algn="l"/>
            <a:r>
              <a:t>案例：SOTHEBY</a:t>
            </a:r>
          </a:p>
        </p:txBody>
      </p:sp>
      <p:sp>
        <p:nvSpPr>
          <p:cNvPr id="430" name="Shape 430"/>
          <p:cNvSpPr>
            <a:spLocks noGrp="1"/>
          </p:cNvSpPr>
          <p:nvPr>
            <p:ph type="body" sz="half" idx="4294967295"/>
          </p:nvPr>
        </p:nvSpPr>
        <p:spPr>
          <a:xfrm>
            <a:off x="0" y="1808163"/>
            <a:ext cx="5400675" cy="4525963"/>
          </a:xfrm>
          <a:prstGeom prst="rect">
            <a:avLst/>
          </a:prstGeom>
        </p:spPr>
        <p:txBody>
          <a:bodyPr/>
          <a:lstStyle/>
          <a:p>
            <a:pPr>
              <a:lnSpc>
                <a:spcPct val="80000"/>
              </a:lnSpc>
              <a:spcBef>
                <a:spcPts val="500"/>
              </a:spcBef>
              <a:buSzTx/>
              <a:buNone/>
              <a:defRPr sz="2400"/>
            </a:pPr>
            <a:r>
              <a:t>2、大事记：</a:t>
            </a:r>
          </a:p>
          <a:p>
            <a:pPr>
              <a:lnSpc>
                <a:spcPct val="80000"/>
              </a:lnSpc>
              <a:spcBef>
                <a:spcPts val="500"/>
              </a:spcBef>
              <a:defRPr sz="2400"/>
            </a:pPr>
            <a:r>
              <a:t>2000s:突破法国市场封锁，成功在巴黎举办首场非法籍拍卖公司的拍卖会。范思哲艺术收藏与装饰品拍卖会成交额1002万美金。鲁本斯《对无辜者的屠杀》名作拍卖以4950万英镑在伦敦拍出，保持了经典大师油画作品最高价。毕加索名画《吹笛子的男孩》以1.042亿美金在纽约成交，创拍买史单幅画作最高价。圆明园兽首马头以880万美金成交，由Stanley Ho捐给中国政府。2008年当代艺术之夜成为其最成功的拍卖会，总成交额3.62亿美金。</a:t>
            </a:r>
          </a:p>
        </p:txBody>
      </p:sp>
      <p:grpSp>
        <p:nvGrpSpPr>
          <p:cNvPr id="435" name="Group 435"/>
          <p:cNvGrpSpPr/>
          <p:nvPr/>
        </p:nvGrpSpPr>
        <p:grpSpPr>
          <a:xfrm>
            <a:off x="-1" y="1358900"/>
            <a:ext cx="5741989" cy="269875"/>
            <a:chOff x="0" y="0"/>
            <a:chExt cx="5741987" cy="269875"/>
          </a:xfrm>
        </p:grpSpPr>
        <p:sp>
          <p:nvSpPr>
            <p:cNvPr id="431" name="Shape 431"/>
            <p:cNvSpPr/>
            <p:nvPr/>
          </p:nvSpPr>
          <p:spPr>
            <a:xfrm>
              <a:off x="1446462" y="0"/>
              <a:ext cx="1447460" cy="269875"/>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32" name="Shape 432">
              <a:hlinkClick r:id="" action="ppaction://noaction"/>
            </p:cNvPr>
            <p:cNvSpPr/>
            <p:nvPr/>
          </p:nvSpPr>
          <p:spPr>
            <a:xfrm>
              <a:off x="2893922" y="0"/>
              <a:ext cx="1446463" cy="269875"/>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33" name="Shape 433"/>
            <p:cNvSpPr/>
            <p:nvPr/>
          </p:nvSpPr>
          <p:spPr>
            <a:xfrm>
              <a:off x="-1" y="0"/>
              <a:ext cx="1446463" cy="269875"/>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34" name="Shape 434"/>
            <p:cNvSpPr/>
            <p:nvPr/>
          </p:nvSpPr>
          <p:spPr>
            <a:xfrm>
              <a:off x="4340384" y="0"/>
              <a:ext cx="1401604" cy="269875"/>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pic>
        <p:nvPicPr>
          <p:cNvPr id="436" name="image21.jpg" descr="img_69_2007_lg"/>
          <p:cNvPicPr>
            <a:picLocks noChangeAspect="1"/>
          </p:cNvPicPr>
          <p:nvPr/>
        </p:nvPicPr>
        <p:blipFill>
          <a:blip r:embed="rId1"/>
          <a:stretch>
            <a:fillRect/>
          </a:stretch>
        </p:blipFill>
        <p:spPr>
          <a:xfrm>
            <a:off x="5832475" y="2349500"/>
            <a:ext cx="3311525" cy="3851275"/>
          </a:xfrm>
          <a:prstGeom prst="rect">
            <a:avLst/>
          </a:prstGeom>
          <a:ln w="12700">
            <a:miter lim="400000"/>
            <a:headEnd/>
            <a:tailEnd/>
          </a:ln>
        </p:spPr>
      </p:pic>
      <p:sp>
        <p:nvSpPr>
          <p:cNvPr id="437" name="Shape 437"/>
          <p:cNvSpPr/>
          <p:nvPr/>
        </p:nvSpPr>
        <p:spPr>
          <a:xfrm>
            <a:off x="6823075" y="6286468"/>
            <a:ext cx="853453" cy="411227"/>
          </a:xfrm>
          <a:prstGeom prst="rect">
            <a:avLst/>
          </a:prstGeom>
          <a:ln w="12700">
            <a:miter lim="400000"/>
          </a:ln>
        </p:spPr>
        <p:txBody>
          <a:bodyPr wrap="none" lIns="45719" rIns="45719" anchor="ctr">
            <a:spAutoFit/>
          </a:bodyPr>
          <a:lstStyle/>
          <a:p>
            <a:pPr>
              <a:defRPr u="sng">
                <a:latin typeface="Arial" panose="020B0604020202090204"/>
                <a:ea typeface="Arial" panose="020B0604020202090204"/>
                <a:cs typeface="Arial" panose="020B0604020202090204"/>
                <a:sym typeface="Arial" panose="020B0604020202090204"/>
              </a:defRPr>
            </a:pPr>
            <a:r>
              <a:rPr>
                <a:latin typeface="宋体"/>
                <a:ea typeface="宋体"/>
                <a:cs typeface="宋体"/>
                <a:sym typeface="宋体"/>
              </a:rPr>
              <a:t>何鸿燊</a:t>
            </a:r>
            <a:r>
              <a:rPr u="none"/>
              <a:t> </a:t>
            </a:r>
            <a:endParaRPr u="none"/>
          </a:p>
        </p:txBody>
      </p:sp>
      <p:pic>
        <p:nvPicPr>
          <p:cNvPr id="438" name="image22.jpg" descr="0023ae7798320bfae4465e"/>
          <p:cNvPicPr>
            <a:picLocks noChangeAspect="1"/>
          </p:cNvPicPr>
          <p:nvPr/>
        </p:nvPicPr>
        <p:blipFill>
          <a:blip r:embed="rId2"/>
          <a:stretch>
            <a:fillRect/>
          </a:stretch>
        </p:blipFill>
        <p:spPr>
          <a:xfrm>
            <a:off x="5862637" y="0"/>
            <a:ext cx="3281363" cy="2374900"/>
          </a:xfrm>
          <a:prstGeom prst="rect">
            <a:avLst/>
          </a:prstGeom>
          <a:ln w="12700">
            <a:miter lim="400000"/>
            <a:headEnd/>
            <a:tailEnd/>
          </a:ln>
        </p:spPr>
      </p:pic>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indefinite" fill="hold"/>
                                        <p:tgtEl>
                                          <p:spTgt spid="430">
                                            <p:txEl>
                                              <p:pRg st="0" end="0"/>
                                            </p:txEl>
                                          </p:spTgt>
                                        </p:tgtEl>
                                        <p:attrNameLst>
                                          <p:attrName>style.visibility</p:attrName>
                                        </p:attrNameLst>
                                      </p:cBhvr>
                                      <p:to>
                                        <p:strVal val="visible"/>
                                      </p:to>
                                    </p:set>
                                    <p:animEffect transition="in" filter="blinds(horizontal)">
                                      <p:cBhvr>
                                        <p:cTn id="7" dur="500"/>
                                        <p:tgtEl>
                                          <p:spTgt spid="4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indefinite" fill="hold"/>
                                        <p:tgtEl>
                                          <p:spTgt spid="430">
                                            <p:txEl>
                                              <p:pRg st="1" end="1"/>
                                            </p:txEl>
                                          </p:spTgt>
                                        </p:tgtEl>
                                        <p:attrNameLst>
                                          <p:attrName>style.visibility</p:attrName>
                                        </p:attrNameLst>
                                      </p:cBhvr>
                                      <p:to>
                                        <p:strVal val="visible"/>
                                      </p:to>
                                    </p:set>
                                    <p:animEffect transition="in" filter="blinds(horizontal)">
                                      <p:cBhvr>
                                        <p:cTn id="12" dur="500"/>
                                        <p:tgtEl>
                                          <p:spTgt spid="4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 grpId="1" animBg="1" advAuto="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Shape 440"/>
          <p:cNvSpPr>
            <a:spLocks noGrp="1"/>
          </p:cNvSpPr>
          <p:nvPr>
            <p:ph type="title"/>
          </p:nvPr>
        </p:nvSpPr>
        <p:spPr>
          <a:xfrm>
            <a:off x="431800" y="0"/>
            <a:ext cx="8229600" cy="1143000"/>
          </a:xfrm>
          <a:prstGeom prst="rect">
            <a:avLst/>
          </a:prstGeom>
        </p:spPr>
        <p:txBody>
          <a:bodyPr/>
          <a:lstStyle/>
          <a:p>
            <a:r>
              <a:t>案例：SOTHEBY</a:t>
            </a:r>
          </a:p>
        </p:txBody>
      </p:sp>
      <p:grpSp>
        <p:nvGrpSpPr>
          <p:cNvPr id="443" name="Group 443"/>
          <p:cNvGrpSpPr/>
          <p:nvPr/>
        </p:nvGrpSpPr>
        <p:grpSpPr>
          <a:xfrm>
            <a:off x="3221038" y="3698875"/>
            <a:ext cx="1350963" cy="688341"/>
            <a:chOff x="0" y="0"/>
            <a:chExt cx="1350962" cy="688340"/>
          </a:xfrm>
        </p:grpSpPr>
        <p:sp>
          <p:nvSpPr>
            <p:cNvPr id="441" name="Shape 441"/>
            <p:cNvSpPr/>
            <p:nvPr/>
          </p:nvSpPr>
          <p:spPr>
            <a:xfrm>
              <a:off x="0" y="0"/>
              <a:ext cx="1350963" cy="630238"/>
            </a:xfrm>
            <a:prstGeom prst="rect">
              <a:avLst/>
            </a:prstGeom>
            <a:solidFill>
              <a:schemeClr val="accent1"/>
            </a:solidFill>
            <a:ln w="9525" cap="flat">
              <a:solidFill>
                <a:srgbClr val="000000"/>
              </a:solidFill>
              <a:prstDash val="solid"/>
              <a:miter lim="800000"/>
            </a:ln>
            <a:effectLst/>
          </p:spPr>
          <p:txBody>
            <a:bodyPr wrap="square" lIns="45719" tIns="45719" rIns="45719" bIns="45719" numCol="1" anchor="ctr">
              <a:noAutofit/>
            </a:bodyPr>
            <a:lstStyle/>
            <a:p>
              <a:pPr>
                <a:defRPr sz="1400">
                  <a:solidFill>
                    <a:srgbClr val="FFFF00"/>
                  </a:solidFill>
                  <a:latin typeface="Arial" panose="020B0604020202090204"/>
                  <a:ea typeface="Arial" panose="020B0604020202090204"/>
                  <a:cs typeface="Arial" panose="020B0604020202090204"/>
                  <a:sym typeface="Arial" panose="020B0604020202090204"/>
                </a:defRPr>
              </a:pPr>
            </a:p>
          </p:txBody>
        </p:sp>
        <p:sp>
          <p:nvSpPr>
            <p:cNvPr id="442" name="Shape 442"/>
            <p:cNvSpPr/>
            <p:nvPr/>
          </p:nvSpPr>
          <p:spPr>
            <a:xfrm>
              <a:off x="140256" y="88900"/>
              <a:ext cx="1070449" cy="599441"/>
            </a:xfrm>
            <a:prstGeom prst="rect">
              <a:avLst/>
            </a:prstGeom>
            <a:noFill/>
            <a:ln w="12700" cap="flat">
              <a:noFill/>
              <a:miter lim="400000"/>
            </a:ln>
            <a:effectLst/>
          </p:spPr>
          <p:txBody>
            <a:bodyPr wrap="square" lIns="45719" tIns="45719" rIns="45719" bIns="45719" numCol="1" anchor="t">
              <a:spAutoFit/>
            </a:bodyPr>
            <a:lstStyle>
              <a:lvl1pPr>
                <a:spcBef>
                  <a:spcPts val="800"/>
                </a:spcBef>
                <a:defRPr sz="1400">
                  <a:solidFill>
                    <a:srgbClr val="FFFF00"/>
                  </a:solidFill>
                  <a:latin typeface="宋体"/>
                  <a:ea typeface="宋体"/>
                  <a:cs typeface="宋体"/>
                  <a:sym typeface="宋体"/>
                </a:defRPr>
              </a:lvl1pPr>
            </a:lstStyle>
            <a:p>
              <a:pPr>
                <a:defRPr>
                  <a:latin typeface="Arial" panose="020B0604020202090204"/>
                  <a:ea typeface="Arial" panose="020B0604020202090204"/>
                  <a:cs typeface="Arial" panose="020B0604020202090204"/>
                  <a:sym typeface="Arial" panose="020B0604020202090204"/>
                </a:defRPr>
              </a:pPr>
              <a:r>
                <a:rPr>
                  <a:latin typeface="宋体"/>
                  <a:ea typeface="宋体"/>
                  <a:cs typeface="宋体"/>
                  <a:sym typeface="宋体"/>
                </a:rPr>
                <a:t>苏富比国际地产</a:t>
              </a:r>
              <a:endParaRPr>
                <a:latin typeface="宋体"/>
                <a:ea typeface="宋体"/>
                <a:cs typeface="宋体"/>
                <a:sym typeface="宋体"/>
              </a:endParaRPr>
            </a:p>
          </p:txBody>
        </p:sp>
      </p:grpSp>
      <p:grpSp>
        <p:nvGrpSpPr>
          <p:cNvPr id="446" name="Group 446"/>
          <p:cNvGrpSpPr/>
          <p:nvPr/>
        </p:nvGrpSpPr>
        <p:grpSpPr>
          <a:xfrm>
            <a:off x="4751387" y="3698875"/>
            <a:ext cx="1350963" cy="688341"/>
            <a:chOff x="0" y="0"/>
            <a:chExt cx="1350962" cy="688340"/>
          </a:xfrm>
        </p:grpSpPr>
        <p:sp>
          <p:nvSpPr>
            <p:cNvPr id="444" name="Shape 444"/>
            <p:cNvSpPr/>
            <p:nvPr/>
          </p:nvSpPr>
          <p:spPr>
            <a:xfrm>
              <a:off x="0" y="0"/>
              <a:ext cx="1350963" cy="630238"/>
            </a:xfrm>
            <a:prstGeom prst="rect">
              <a:avLst/>
            </a:prstGeom>
            <a:solidFill>
              <a:schemeClr val="accent1"/>
            </a:solidFill>
            <a:ln w="9525" cap="flat">
              <a:solidFill>
                <a:srgbClr val="000000"/>
              </a:solidFill>
              <a:prstDash val="solid"/>
              <a:miter lim="800000"/>
            </a:ln>
            <a:effectLst/>
          </p:spPr>
          <p:txBody>
            <a:bodyPr wrap="square" lIns="45719" tIns="45719" rIns="45719" bIns="45719" numCol="1" anchor="ctr">
              <a:noAutofit/>
            </a:bodyPr>
            <a:lstStyle/>
            <a:p>
              <a:pPr>
                <a:defRPr sz="1400">
                  <a:solidFill>
                    <a:srgbClr val="FFFF00"/>
                  </a:solidFill>
                  <a:latin typeface="Arial" panose="020B0604020202090204"/>
                  <a:ea typeface="Arial" panose="020B0604020202090204"/>
                  <a:cs typeface="Arial" panose="020B0604020202090204"/>
                  <a:sym typeface="Arial" panose="020B0604020202090204"/>
                </a:defRPr>
              </a:pPr>
            </a:p>
          </p:txBody>
        </p:sp>
        <p:sp>
          <p:nvSpPr>
            <p:cNvPr id="445" name="Shape 445"/>
            <p:cNvSpPr/>
            <p:nvPr/>
          </p:nvSpPr>
          <p:spPr>
            <a:xfrm>
              <a:off x="234949" y="88900"/>
              <a:ext cx="790575" cy="599441"/>
            </a:xfrm>
            <a:prstGeom prst="rect">
              <a:avLst/>
            </a:prstGeom>
            <a:noFill/>
            <a:ln w="12700" cap="flat">
              <a:noFill/>
              <a:miter lim="400000"/>
            </a:ln>
            <a:effectLst/>
          </p:spPr>
          <p:txBody>
            <a:bodyPr wrap="square" lIns="45719" tIns="45719" rIns="45719" bIns="45719" numCol="1" anchor="t">
              <a:spAutoFit/>
            </a:bodyPr>
            <a:lstStyle>
              <a:lvl1pPr>
                <a:spcBef>
                  <a:spcPts val="800"/>
                </a:spcBef>
                <a:defRPr sz="1400">
                  <a:solidFill>
                    <a:srgbClr val="FFFF00"/>
                  </a:solidFill>
                  <a:latin typeface="宋体"/>
                  <a:ea typeface="宋体"/>
                  <a:cs typeface="宋体"/>
                  <a:sym typeface="宋体"/>
                </a:defRPr>
              </a:lvl1pPr>
            </a:lstStyle>
            <a:p>
              <a:pPr>
                <a:defRPr>
                  <a:latin typeface="Arial" panose="020B0604020202090204"/>
                  <a:ea typeface="Arial" panose="020B0604020202090204"/>
                  <a:cs typeface="Arial" panose="020B0604020202090204"/>
                  <a:sym typeface="Arial" panose="020B0604020202090204"/>
                </a:defRPr>
              </a:pPr>
              <a:r>
                <a:rPr>
                  <a:latin typeface="宋体"/>
                  <a:ea typeface="宋体"/>
                  <a:cs typeface="宋体"/>
                  <a:sym typeface="宋体"/>
                </a:rPr>
                <a:t>苏富比钻石</a:t>
              </a:r>
              <a:endParaRPr>
                <a:latin typeface="宋体"/>
                <a:ea typeface="宋体"/>
                <a:cs typeface="宋体"/>
                <a:sym typeface="宋体"/>
              </a:endParaRPr>
            </a:p>
          </p:txBody>
        </p:sp>
      </p:grpSp>
      <p:grpSp>
        <p:nvGrpSpPr>
          <p:cNvPr id="449" name="Group 449"/>
          <p:cNvGrpSpPr/>
          <p:nvPr/>
        </p:nvGrpSpPr>
        <p:grpSpPr>
          <a:xfrm>
            <a:off x="161925" y="3698875"/>
            <a:ext cx="1350963" cy="689928"/>
            <a:chOff x="0" y="0"/>
            <a:chExt cx="1350962" cy="689927"/>
          </a:xfrm>
        </p:grpSpPr>
        <p:sp>
          <p:nvSpPr>
            <p:cNvPr id="447" name="Shape 447"/>
            <p:cNvSpPr/>
            <p:nvPr/>
          </p:nvSpPr>
          <p:spPr>
            <a:xfrm>
              <a:off x="0" y="0"/>
              <a:ext cx="1350963" cy="630238"/>
            </a:xfrm>
            <a:prstGeom prst="rect">
              <a:avLst/>
            </a:prstGeom>
            <a:solidFill>
              <a:schemeClr val="accent1"/>
            </a:solidFill>
            <a:ln w="9525" cap="flat">
              <a:solidFill>
                <a:srgbClr val="000000"/>
              </a:solidFill>
              <a:prstDash val="solid"/>
              <a:miter lim="800000"/>
            </a:ln>
            <a:effectLst/>
          </p:spPr>
          <p:txBody>
            <a:bodyPr wrap="square" lIns="45719" tIns="45719" rIns="45719" bIns="45719" numCol="1" anchor="ctr">
              <a:noAutofit/>
            </a:bodyPr>
            <a:lstStyle/>
            <a:p>
              <a:pPr>
                <a:defRPr sz="1400">
                  <a:latin typeface="Arial" panose="020B0604020202090204"/>
                  <a:ea typeface="Arial" panose="020B0604020202090204"/>
                  <a:cs typeface="Arial" panose="020B0604020202090204"/>
                  <a:sym typeface="Arial" panose="020B0604020202090204"/>
                </a:defRPr>
              </a:pPr>
            </a:p>
          </p:txBody>
        </p:sp>
        <p:sp>
          <p:nvSpPr>
            <p:cNvPr id="448" name="Shape 448"/>
            <p:cNvSpPr/>
            <p:nvPr/>
          </p:nvSpPr>
          <p:spPr>
            <a:xfrm>
              <a:off x="187359" y="90487"/>
              <a:ext cx="931869" cy="599441"/>
            </a:xfrm>
            <a:prstGeom prst="rect">
              <a:avLst/>
            </a:prstGeom>
            <a:noFill/>
            <a:ln w="12700" cap="flat">
              <a:noFill/>
              <a:miter lim="400000"/>
            </a:ln>
            <a:effectLst/>
          </p:spPr>
          <p:txBody>
            <a:bodyPr wrap="square" lIns="45719" tIns="45719" rIns="45719" bIns="45719" numCol="1" anchor="t">
              <a:spAutoFit/>
            </a:bodyPr>
            <a:lstStyle>
              <a:lvl1pPr>
                <a:spcBef>
                  <a:spcPts val="800"/>
                </a:spcBef>
                <a:defRPr sz="1400">
                  <a:solidFill>
                    <a:srgbClr val="FFFF00"/>
                  </a:solidFill>
                  <a:latin typeface="宋体"/>
                  <a:ea typeface="宋体"/>
                  <a:cs typeface="宋体"/>
                  <a:sym typeface="宋体"/>
                </a:defRPr>
              </a:lvl1pPr>
            </a:lstStyle>
            <a:p>
              <a:pPr>
                <a:defRPr>
                  <a:latin typeface="Arial" panose="020B0604020202090204"/>
                  <a:ea typeface="Arial" panose="020B0604020202090204"/>
                  <a:cs typeface="Arial" panose="020B0604020202090204"/>
                  <a:sym typeface="Arial" panose="020B0604020202090204"/>
                </a:defRPr>
              </a:pPr>
              <a:r>
                <a:rPr>
                  <a:latin typeface="宋体"/>
                  <a:ea typeface="宋体"/>
                  <a:cs typeface="宋体"/>
                  <a:sym typeface="宋体"/>
                </a:rPr>
                <a:t>苏富比艺术学院</a:t>
              </a:r>
              <a:endParaRPr>
                <a:latin typeface="宋体"/>
                <a:ea typeface="宋体"/>
                <a:cs typeface="宋体"/>
                <a:sym typeface="宋体"/>
              </a:endParaRPr>
            </a:p>
          </p:txBody>
        </p:sp>
      </p:grpSp>
      <p:grpSp>
        <p:nvGrpSpPr>
          <p:cNvPr id="452" name="Group 452"/>
          <p:cNvGrpSpPr/>
          <p:nvPr/>
        </p:nvGrpSpPr>
        <p:grpSpPr>
          <a:xfrm>
            <a:off x="6281737" y="3698875"/>
            <a:ext cx="1349376" cy="689928"/>
            <a:chOff x="0" y="0"/>
            <a:chExt cx="1349375" cy="689927"/>
          </a:xfrm>
        </p:grpSpPr>
        <p:sp>
          <p:nvSpPr>
            <p:cNvPr id="450" name="Shape 450"/>
            <p:cNvSpPr/>
            <p:nvPr/>
          </p:nvSpPr>
          <p:spPr>
            <a:xfrm>
              <a:off x="0" y="0"/>
              <a:ext cx="1349375" cy="630238"/>
            </a:xfrm>
            <a:prstGeom prst="rect">
              <a:avLst/>
            </a:prstGeom>
            <a:solidFill>
              <a:schemeClr val="accent1"/>
            </a:solidFill>
            <a:ln w="9525" cap="flat">
              <a:solidFill>
                <a:srgbClr val="000000"/>
              </a:solidFill>
              <a:prstDash val="solid"/>
              <a:miter lim="800000"/>
            </a:ln>
            <a:effectLst/>
          </p:spPr>
          <p:txBody>
            <a:bodyPr wrap="square" lIns="45719" tIns="45719" rIns="45719" bIns="45719" numCol="1" anchor="ctr">
              <a:noAutofit/>
            </a:bodyPr>
            <a:lstStyle/>
            <a:p>
              <a:pPr>
                <a:defRPr sz="1400">
                  <a:solidFill>
                    <a:srgbClr val="FFFF00"/>
                  </a:solidFill>
                  <a:latin typeface="Arial" panose="020B0604020202090204"/>
                  <a:ea typeface="Arial" panose="020B0604020202090204"/>
                  <a:cs typeface="Arial" panose="020B0604020202090204"/>
                  <a:sym typeface="Arial" panose="020B0604020202090204"/>
                </a:defRPr>
              </a:pPr>
            </a:p>
          </p:txBody>
        </p:sp>
        <p:sp>
          <p:nvSpPr>
            <p:cNvPr id="451" name="Shape 451"/>
            <p:cNvSpPr/>
            <p:nvPr/>
          </p:nvSpPr>
          <p:spPr>
            <a:xfrm>
              <a:off x="179387" y="90487"/>
              <a:ext cx="838201" cy="599441"/>
            </a:xfrm>
            <a:prstGeom prst="rect">
              <a:avLst/>
            </a:prstGeom>
            <a:noFill/>
            <a:ln w="12700" cap="flat">
              <a:noFill/>
              <a:miter lim="400000"/>
            </a:ln>
            <a:effectLst/>
          </p:spPr>
          <p:txBody>
            <a:bodyPr wrap="square" lIns="45719" tIns="45719" rIns="45719" bIns="45719" numCol="1" anchor="t">
              <a:spAutoFit/>
            </a:bodyPr>
            <a:lstStyle>
              <a:lvl1pPr>
                <a:spcBef>
                  <a:spcPts val="800"/>
                </a:spcBef>
                <a:defRPr sz="1400">
                  <a:solidFill>
                    <a:srgbClr val="FFFF00"/>
                  </a:solidFill>
                  <a:latin typeface="宋体"/>
                  <a:ea typeface="宋体"/>
                  <a:cs typeface="宋体"/>
                  <a:sym typeface="宋体"/>
                </a:defRPr>
              </a:lvl1pPr>
            </a:lstStyle>
            <a:p>
              <a:pPr>
                <a:defRPr>
                  <a:latin typeface="Arial" panose="020B0604020202090204"/>
                  <a:ea typeface="Arial" panose="020B0604020202090204"/>
                  <a:cs typeface="Arial" panose="020B0604020202090204"/>
                  <a:sym typeface="Arial" panose="020B0604020202090204"/>
                </a:defRPr>
              </a:pPr>
              <a:r>
                <a:rPr>
                  <a:latin typeface="宋体"/>
                  <a:ea typeface="宋体"/>
                  <a:cs typeface="宋体"/>
                  <a:sym typeface="宋体"/>
                </a:rPr>
                <a:t>苏富比名酒</a:t>
              </a:r>
              <a:endParaRPr>
                <a:latin typeface="宋体"/>
                <a:ea typeface="宋体"/>
                <a:cs typeface="宋体"/>
                <a:sym typeface="宋体"/>
              </a:endParaRPr>
            </a:p>
          </p:txBody>
        </p:sp>
      </p:grpSp>
      <p:grpSp>
        <p:nvGrpSpPr>
          <p:cNvPr id="455" name="Group 455"/>
          <p:cNvGrpSpPr/>
          <p:nvPr/>
        </p:nvGrpSpPr>
        <p:grpSpPr>
          <a:xfrm>
            <a:off x="7793038" y="3698875"/>
            <a:ext cx="1350963" cy="689928"/>
            <a:chOff x="0" y="0"/>
            <a:chExt cx="1350962" cy="689927"/>
          </a:xfrm>
        </p:grpSpPr>
        <p:sp>
          <p:nvSpPr>
            <p:cNvPr id="453" name="Shape 453"/>
            <p:cNvSpPr/>
            <p:nvPr/>
          </p:nvSpPr>
          <p:spPr>
            <a:xfrm>
              <a:off x="0" y="0"/>
              <a:ext cx="1350963" cy="630238"/>
            </a:xfrm>
            <a:prstGeom prst="rect">
              <a:avLst/>
            </a:prstGeom>
            <a:solidFill>
              <a:schemeClr val="accent1"/>
            </a:solidFill>
            <a:ln w="9525" cap="flat">
              <a:solidFill>
                <a:srgbClr val="000000"/>
              </a:solidFill>
              <a:prstDash val="solid"/>
              <a:miter lim="800000"/>
            </a:ln>
            <a:effectLst/>
          </p:spPr>
          <p:txBody>
            <a:bodyPr wrap="square" lIns="45719" tIns="45719" rIns="45719" bIns="45719" numCol="1" anchor="ctr">
              <a:noAutofit/>
            </a:bodyPr>
            <a:lstStyle/>
            <a:p>
              <a:pPr>
                <a:defRPr sz="1400">
                  <a:solidFill>
                    <a:srgbClr val="FFFF00"/>
                  </a:solidFill>
                  <a:latin typeface="Arial" panose="020B0604020202090204"/>
                  <a:ea typeface="Arial" panose="020B0604020202090204"/>
                  <a:cs typeface="Arial" panose="020B0604020202090204"/>
                  <a:sym typeface="Arial" panose="020B0604020202090204"/>
                </a:defRPr>
              </a:pPr>
            </a:p>
          </p:txBody>
        </p:sp>
        <p:sp>
          <p:nvSpPr>
            <p:cNvPr id="454" name="Shape 454"/>
            <p:cNvSpPr/>
            <p:nvPr/>
          </p:nvSpPr>
          <p:spPr>
            <a:xfrm>
              <a:off x="269874" y="90487"/>
              <a:ext cx="836613" cy="599441"/>
            </a:xfrm>
            <a:prstGeom prst="rect">
              <a:avLst/>
            </a:prstGeom>
            <a:noFill/>
            <a:ln w="12700" cap="flat">
              <a:noFill/>
              <a:miter lim="400000"/>
            </a:ln>
            <a:effectLst/>
          </p:spPr>
          <p:txBody>
            <a:bodyPr wrap="square" lIns="45719" tIns="45719" rIns="45719" bIns="45719" numCol="1" anchor="t">
              <a:spAutoFit/>
            </a:bodyPr>
            <a:lstStyle>
              <a:lvl1pPr>
                <a:spcBef>
                  <a:spcPts val="800"/>
                </a:spcBef>
                <a:defRPr sz="1400">
                  <a:solidFill>
                    <a:srgbClr val="FFFF00"/>
                  </a:solidFill>
                  <a:latin typeface="宋体"/>
                  <a:ea typeface="宋体"/>
                  <a:cs typeface="宋体"/>
                  <a:sym typeface="宋体"/>
                </a:defRPr>
              </a:lvl1pPr>
            </a:lstStyle>
            <a:p>
              <a:pPr>
                <a:defRPr>
                  <a:latin typeface="Arial" panose="020B0604020202090204"/>
                  <a:ea typeface="Arial" panose="020B0604020202090204"/>
                  <a:cs typeface="Arial" panose="020B0604020202090204"/>
                  <a:sym typeface="Arial" panose="020B0604020202090204"/>
                </a:defRPr>
              </a:pPr>
              <a:r>
                <a:rPr>
                  <a:latin typeface="宋体"/>
                  <a:ea typeface="宋体"/>
                  <a:cs typeface="宋体"/>
                  <a:sym typeface="宋体"/>
                </a:rPr>
                <a:t>苏富比投资</a:t>
              </a:r>
              <a:endParaRPr>
                <a:latin typeface="宋体"/>
                <a:ea typeface="宋体"/>
                <a:cs typeface="宋体"/>
                <a:sym typeface="宋体"/>
              </a:endParaRPr>
            </a:p>
          </p:txBody>
        </p:sp>
      </p:grpSp>
      <p:grpSp>
        <p:nvGrpSpPr>
          <p:cNvPr id="458" name="Group 458"/>
          <p:cNvGrpSpPr/>
          <p:nvPr/>
        </p:nvGrpSpPr>
        <p:grpSpPr>
          <a:xfrm>
            <a:off x="1692275" y="3698874"/>
            <a:ext cx="1439863" cy="630240"/>
            <a:chOff x="0" y="0"/>
            <a:chExt cx="1439862" cy="630238"/>
          </a:xfrm>
        </p:grpSpPr>
        <p:sp>
          <p:nvSpPr>
            <p:cNvPr id="456" name="Shape 456"/>
            <p:cNvSpPr/>
            <p:nvPr/>
          </p:nvSpPr>
          <p:spPr>
            <a:xfrm>
              <a:off x="0" y="-1"/>
              <a:ext cx="1439863" cy="630240"/>
            </a:xfrm>
            <a:prstGeom prst="rect">
              <a:avLst/>
            </a:prstGeom>
            <a:solidFill>
              <a:schemeClr val="accent1"/>
            </a:solidFill>
            <a:ln w="9525" cap="flat">
              <a:solidFill>
                <a:srgbClr val="000000"/>
              </a:solidFill>
              <a:prstDash val="solid"/>
              <a:miter lim="800000"/>
            </a:ln>
            <a:effectLst/>
          </p:spPr>
          <p:txBody>
            <a:bodyPr wrap="square" lIns="45719" tIns="45719" rIns="45719" bIns="45719" numCol="1" anchor="ctr">
              <a:noAutofit/>
            </a:bodyPr>
            <a:lstStyle/>
            <a:p>
              <a:pPr>
                <a:defRPr sz="1400">
                  <a:latin typeface="Arial" panose="020B0604020202090204"/>
                  <a:ea typeface="Arial" panose="020B0604020202090204"/>
                  <a:cs typeface="Arial" panose="020B0604020202090204"/>
                  <a:sym typeface="Arial" panose="020B0604020202090204"/>
                </a:defRPr>
              </a:pPr>
            </a:p>
          </p:txBody>
        </p:sp>
        <p:sp>
          <p:nvSpPr>
            <p:cNvPr id="457" name="Shape 457"/>
            <p:cNvSpPr/>
            <p:nvPr/>
          </p:nvSpPr>
          <p:spPr>
            <a:xfrm>
              <a:off x="0" y="103803"/>
              <a:ext cx="1439863" cy="345441"/>
            </a:xfrm>
            <a:prstGeom prst="rect">
              <a:avLst/>
            </a:prstGeom>
            <a:noFill/>
            <a:ln w="12700" cap="flat">
              <a:noFill/>
              <a:miter lim="400000"/>
            </a:ln>
            <a:effectLst/>
          </p:spPr>
          <p:txBody>
            <a:bodyPr wrap="square" lIns="45719" tIns="45719" rIns="45719" bIns="45719" numCol="1" anchor="t">
              <a:spAutoFit/>
            </a:bodyPr>
            <a:lstStyle>
              <a:lvl1pPr algn="ctr">
                <a:spcBef>
                  <a:spcPts val="800"/>
                </a:spcBef>
                <a:defRPr sz="1400">
                  <a:solidFill>
                    <a:srgbClr val="FFFF00"/>
                  </a:solidFill>
                  <a:latin typeface="宋体"/>
                  <a:ea typeface="宋体"/>
                  <a:cs typeface="宋体"/>
                  <a:sym typeface="宋体"/>
                </a:defRPr>
              </a:lvl1pPr>
            </a:lstStyle>
            <a:p>
              <a:pPr>
                <a:defRPr>
                  <a:latin typeface="Arial" panose="020B0604020202090204"/>
                  <a:ea typeface="Arial" panose="020B0604020202090204"/>
                  <a:cs typeface="Arial" panose="020B0604020202090204"/>
                  <a:sym typeface="Arial" panose="020B0604020202090204"/>
                </a:defRPr>
              </a:pPr>
              <a:r>
                <a:rPr>
                  <a:latin typeface="宋体"/>
                  <a:ea typeface="宋体"/>
                  <a:cs typeface="宋体"/>
                  <a:sym typeface="宋体"/>
                </a:rPr>
                <a:t>苏富比艺术品</a:t>
              </a:r>
              <a:endParaRPr>
                <a:latin typeface="宋体"/>
                <a:ea typeface="宋体"/>
                <a:cs typeface="宋体"/>
                <a:sym typeface="宋体"/>
              </a:endParaRPr>
            </a:p>
          </p:txBody>
        </p:sp>
      </p:grpSp>
      <p:sp>
        <p:nvSpPr>
          <p:cNvPr id="459" name="Shape 459"/>
          <p:cNvSpPr/>
          <p:nvPr/>
        </p:nvSpPr>
        <p:spPr>
          <a:xfrm>
            <a:off x="2771775" y="1538287"/>
            <a:ext cx="3870325" cy="811213"/>
          </a:xfrm>
          <a:prstGeom prst="rect">
            <a:avLst/>
          </a:prstGeom>
          <a:solidFill>
            <a:schemeClr val="accent1"/>
          </a:solidFill>
          <a:ln>
            <a:solidFill>
              <a:srgbClr val="000000"/>
            </a:solidFill>
            <a:miter/>
          </a:ln>
        </p:spPr>
        <p:txBody>
          <a:bodyPr lIns="45719" rIns="45719" anchor="ctr"/>
          <a:lstStyle/>
          <a:p>
            <a:pPr>
              <a:defRPr>
                <a:latin typeface="Arial" panose="020B0604020202090204"/>
                <a:ea typeface="Arial" panose="020B0604020202090204"/>
                <a:cs typeface="Arial" panose="020B0604020202090204"/>
                <a:sym typeface="Arial" panose="020B0604020202090204"/>
              </a:defRPr>
            </a:pPr>
          </a:p>
        </p:txBody>
      </p:sp>
      <p:sp>
        <p:nvSpPr>
          <p:cNvPr id="460" name="Shape 460"/>
          <p:cNvSpPr/>
          <p:nvPr/>
        </p:nvSpPr>
        <p:spPr>
          <a:xfrm>
            <a:off x="2771775" y="1719263"/>
            <a:ext cx="3781425" cy="350662"/>
          </a:xfrm>
          <a:prstGeom prst="rect">
            <a:avLst/>
          </a:prstGeom>
          <a:ln w="12700">
            <a:miter lim="400000"/>
          </a:ln>
        </p:spPr>
        <p:txBody>
          <a:bodyPr lIns="45719" rIns="45719">
            <a:spAutoFit/>
          </a:bodyPr>
          <a:lstStyle>
            <a:lvl1pPr>
              <a:spcBef>
                <a:spcPts val="1000"/>
              </a:spcBef>
              <a:defRPr b="1">
                <a:solidFill>
                  <a:srgbClr val="FFFF00"/>
                </a:solidFill>
                <a:latin typeface="Arial" panose="020B0604020202090204"/>
                <a:ea typeface="Arial" panose="020B0604020202090204"/>
                <a:cs typeface="Arial" panose="020B0604020202090204"/>
                <a:sym typeface="Arial" panose="020B0604020202090204"/>
              </a:defRPr>
            </a:lvl1pPr>
          </a:lstStyle>
          <a:p>
            <a:r>
              <a:t>Sotheby Holdings Incorporation</a:t>
            </a:r>
          </a:p>
        </p:txBody>
      </p:sp>
      <p:sp>
        <p:nvSpPr>
          <p:cNvPr id="461" name="Shape 461"/>
          <p:cNvSpPr/>
          <p:nvPr/>
        </p:nvSpPr>
        <p:spPr>
          <a:xfrm>
            <a:off x="4662487" y="2349500"/>
            <a:ext cx="1" cy="449263"/>
          </a:xfrm>
          <a:prstGeom prst="line">
            <a:avLst/>
          </a:prstGeom>
          <a:ln>
            <a:solidFill>
              <a:srgbClr val="000000"/>
            </a:solidFill>
          </a:ln>
        </p:spPr>
        <p:txBody>
          <a:bodyPr lIns="45719" rIns="45719"/>
          <a:lstStyle/>
          <a:p/>
        </p:txBody>
      </p:sp>
      <p:sp>
        <p:nvSpPr>
          <p:cNvPr id="462" name="Shape 462"/>
          <p:cNvSpPr/>
          <p:nvPr/>
        </p:nvSpPr>
        <p:spPr>
          <a:xfrm>
            <a:off x="701675" y="2798763"/>
            <a:ext cx="7740651" cy="1"/>
          </a:xfrm>
          <a:prstGeom prst="line">
            <a:avLst/>
          </a:prstGeom>
          <a:ln>
            <a:solidFill>
              <a:srgbClr val="000000"/>
            </a:solidFill>
          </a:ln>
        </p:spPr>
        <p:txBody>
          <a:bodyPr lIns="45719" rIns="45719"/>
          <a:lstStyle/>
          <a:p/>
        </p:txBody>
      </p:sp>
      <p:sp>
        <p:nvSpPr>
          <p:cNvPr id="463" name="Shape 463"/>
          <p:cNvSpPr/>
          <p:nvPr/>
        </p:nvSpPr>
        <p:spPr>
          <a:xfrm flipH="1">
            <a:off x="701674" y="2798763"/>
            <a:ext cx="2" cy="900113"/>
          </a:xfrm>
          <a:prstGeom prst="line">
            <a:avLst/>
          </a:prstGeom>
          <a:ln>
            <a:solidFill>
              <a:srgbClr val="000000"/>
            </a:solidFill>
          </a:ln>
        </p:spPr>
        <p:txBody>
          <a:bodyPr lIns="45719" rIns="45719"/>
          <a:lstStyle/>
          <a:p/>
        </p:txBody>
      </p:sp>
      <p:sp>
        <p:nvSpPr>
          <p:cNvPr id="464" name="Shape 464"/>
          <p:cNvSpPr/>
          <p:nvPr/>
        </p:nvSpPr>
        <p:spPr>
          <a:xfrm>
            <a:off x="2411413" y="2798763"/>
            <a:ext cx="1" cy="900113"/>
          </a:xfrm>
          <a:prstGeom prst="line">
            <a:avLst/>
          </a:prstGeom>
          <a:ln>
            <a:solidFill>
              <a:srgbClr val="000000"/>
            </a:solidFill>
          </a:ln>
        </p:spPr>
        <p:txBody>
          <a:bodyPr lIns="45719" rIns="45719"/>
          <a:lstStyle/>
          <a:p/>
        </p:txBody>
      </p:sp>
      <p:sp>
        <p:nvSpPr>
          <p:cNvPr id="465" name="Shape 465"/>
          <p:cNvSpPr/>
          <p:nvPr/>
        </p:nvSpPr>
        <p:spPr>
          <a:xfrm>
            <a:off x="3941762" y="2798763"/>
            <a:ext cx="1" cy="900113"/>
          </a:xfrm>
          <a:prstGeom prst="line">
            <a:avLst/>
          </a:prstGeom>
          <a:ln>
            <a:solidFill>
              <a:srgbClr val="000000"/>
            </a:solidFill>
          </a:ln>
        </p:spPr>
        <p:txBody>
          <a:bodyPr lIns="45719" rIns="45719"/>
          <a:lstStyle/>
          <a:p/>
        </p:txBody>
      </p:sp>
      <p:sp>
        <p:nvSpPr>
          <p:cNvPr id="466" name="Shape 466"/>
          <p:cNvSpPr/>
          <p:nvPr/>
        </p:nvSpPr>
        <p:spPr>
          <a:xfrm>
            <a:off x="5472112" y="2798763"/>
            <a:ext cx="1" cy="900113"/>
          </a:xfrm>
          <a:prstGeom prst="line">
            <a:avLst/>
          </a:prstGeom>
          <a:ln>
            <a:solidFill>
              <a:srgbClr val="000000"/>
            </a:solidFill>
          </a:ln>
        </p:spPr>
        <p:txBody>
          <a:bodyPr lIns="45719" rIns="45719"/>
          <a:lstStyle/>
          <a:p/>
        </p:txBody>
      </p:sp>
      <p:sp>
        <p:nvSpPr>
          <p:cNvPr id="467" name="Shape 467"/>
          <p:cNvSpPr/>
          <p:nvPr/>
        </p:nvSpPr>
        <p:spPr>
          <a:xfrm>
            <a:off x="6911975" y="2798763"/>
            <a:ext cx="0" cy="900113"/>
          </a:xfrm>
          <a:prstGeom prst="line">
            <a:avLst/>
          </a:prstGeom>
          <a:ln>
            <a:solidFill>
              <a:srgbClr val="000000"/>
            </a:solidFill>
          </a:ln>
        </p:spPr>
        <p:txBody>
          <a:bodyPr lIns="45719" rIns="45719"/>
          <a:lstStyle/>
          <a:p/>
        </p:txBody>
      </p:sp>
      <p:sp>
        <p:nvSpPr>
          <p:cNvPr id="468" name="Shape 468"/>
          <p:cNvSpPr/>
          <p:nvPr/>
        </p:nvSpPr>
        <p:spPr>
          <a:xfrm>
            <a:off x="8442325" y="2798763"/>
            <a:ext cx="0" cy="900113"/>
          </a:xfrm>
          <a:prstGeom prst="line">
            <a:avLst/>
          </a:prstGeom>
          <a:ln>
            <a:solidFill>
              <a:srgbClr val="000000"/>
            </a:solidFill>
          </a:ln>
        </p:spPr>
        <p:txBody>
          <a:bodyPr lIns="45719" rIns="45719"/>
          <a:lstStyle/>
          <a:p/>
        </p:txBody>
      </p:sp>
      <p:sp>
        <p:nvSpPr>
          <p:cNvPr id="469" name="Shape 469"/>
          <p:cNvSpPr/>
          <p:nvPr/>
        </p:nvSpPr>
        <p:spPr>
          <a:xfrm>
            <a:off x="161925" y="1177925"/>
            <a:ext cx="2879725" cy="510540"/>
          </a:xfrm>
          <a:prstGeom prst="rect">
            <a:avLst/>
          </a:prstGeom>
          <a:ln w="12700">
            <a:miter lim="400000"/>
          </a:ln>
        </p:spPr>
        <p:txBody>
          <a:bodyPr lIns="45719" rIns="45719">
            <a:spAutoFit/>
          </a:bodyPr>
          <a:lstStyle/>
          <a:p>
            <a:pPr>
              <a:spcBef>
                <a:spcPts val="1400"/>
              </a:spcBef>
              <a:defRPr sz="2400">
                <a:latin typeface="Arial" panose="020B0604020202090204"/>
                <a:ea typeface="Arial" panose="020B0604020202090204"/>
                <a:cs typeface="Arial" panose="020B0604020202090204"/>
                <a:sym typeface="Arial" panose="020B0604020202090204"/>
              </a:defRPr>
            </a:pPr>
            <a:r>
              <a:t>3</a:t>
            </a:r>
            <a:r>
              <a:rPr>
                <a:latin typeface="宋体"/>
                <a:ea typeface="宋体"/>
                <a:cs typeface="宋体"/>
                <a:sym typeface="宋体"/>
              </a:rPr>
              <a:t>、组织构成</a:t>
            </a:r>
            <a:endParaRPr>
              <a:latin typeface="宋体"/>
              <a:ea typeface="宋体"/>
              <a:cs typeface="宋体"/>
              <a:sym typeface="宋体"/>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Shape 471"/>
          <p:cNvSpPr>
            <a:spLocks noGrp="1"/>
          </p:cNvSpPr>
          <p:nvPr>
            <p:ph type="title" idx="4294967295"/>
          </p:nvPr>
        </p:nvSpPr>
        <p:spPr>
          <a:xfrm>
            <a:off x="431800" y="277813"/>
            <a:ext cx="8229600" cy="993776"/>
          </a:xfrm>
          <a:prstGeom prst="rect">
            <a:avLst/>
          </a:prstGeom>
        </p:spPr>
        <p:txBody>
          <a:bodyPr/>
          <a:lstStyle/>
          <a:p>
            <a:r>
              <a:t>案例：SOTHEBY</a:t>
            </a:r>
          </a:p>
        </p:txBody>
      </p:sp>
      <p:sp>
        <p:nvSpPr>
          <p:cNvPr id="472" name="Shape 472"/>
          <p:cNvSpPr>
            <a:spLocks noGrp="1"/>
          </p:cNvSpPr>
          <p:nvPr>
            <p:ph type="body" sz="quarter" idx="4294967295"/>
          </p:nvPr>
        </p:nvSpPr>
        <p:spPr>
          <a:xfrm>
            <a:off x="431800" y="1808163"/>
            <a:ext cx="8229600" cy="720726"/>
          </a:xfrm>
          <a:prstGeom prst="rect">
            <a:avLst/>
          </a:prstGeom>
        </p:spPr>
        <p:txBody>
          <a:bodyPr/>
          <a:lstStyle/>
          <a:p>
            <a:pPr>
              <a:buSzTx/>
              <a:buNone/>
            </a:pPr>
            <a:r>
              <a:t>4、苏富比拍卖全球机构分布 ：</a:t>
            </a:r>
          </a:p>
        </p:txBody>
      </p:sp>
      <p:grpSp>
        <p:nvGrpSpPr>
          <p:cNvPr id="477" name="Group 477"/>
          <p:cNvGrpSpPr/>
          <p:nvPr/>
        </p:nvGrpSpPr>
        <p:grpSpPr>
          <a:xfrm>
            <a:off x="-1" y="1358900"/>
            <a:ext cx="9144001" cy="269875"/>
            <a:chOff x="0" y="0"/>
            <a:chExt cx="9144000" cy="269875"/>
          </a:xfrm>
        </p:grpSpPr>
        <p:sp>
          <p:nvSpPr>
            <p:cNvPr id="473" name="Shape 473"/>
            <p:cNvSpPr/>
            <p:nvPr/>
          </p:nvSpPr>
          <p:spPr>
            <a:xfrm>
              <a:off x="2303462" y="0"/>
              <a:ext cx="2305051" cy="269875"/>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74" name="Shape 474">
              <a:hlinkClick r:id="" action="ppaction://noaction"/>
            </p:cNvPr>
            <p:cNvSpPr/>
            <p:nvPr/>
          </p:nvSpPr>
          <p:spPr>
            <a:xfrm>
              <a:off x="4608512" y="0"/>
              <a:ext cx="2303463" cy="269875"/>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75" name="Shape 475"/>
            <p:cNvSpPr/>
            <p:nvPr/>
          </p:nvSpPr>
          <p:spPr>
            <a:xfrm>
              <a:off x="-1" y="0"/>
              <a:ext cx="2303464" cy="269875"/>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76" name="Shape 476"/>
            <p:cNvSpPr/>
            <p:nvPr/>
          </p:nvSpPr>
          <p:spPr>
            <a:xfrm>
              <a:off x="6911975" y="0"/>
              <a:ext cx="2232025" cy="269875"/>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pic>
        <p:nvPicPr>
          <p:cNvPr id="478" name="image23.png"/>
          <p:cNvPicPr>
            <a:picLocks noChangeAspect="1"/>
          </p:cNvPicPr>
          <p:nvPr/>
        </p:nvPicPr>
        <p:blipFill>
          <a:blip r:embed="rId1"/>
          <a:stretch>
            <a:fillRect/>
          </a:stretch>
        </p:blipFill>
        <p:spPr>
          <a:xfrm>
            <a:off x="250825" y="2495550"/>
            <a:ext cx="8572500" cy="4362450"/>
          </a:xfrm>
          <a:prstGeom prst="rect">
            <a:avLst/>
          </a:prstGeom>
          <a:ln w="12700">
            <a:miter lim="400000"/>
            <a:headEnd/>
            <a:tailEnd/>
          </a:ln>
        </p:spPr>
      </p:pic>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indefinite" fill="hold"/>
                                        <p:tgtEl>
                                          <p:spTgt spid="472">
                                            <p:txEl>
                                              <p:pRg st="0" end="0"/>
                                            </p:txEl>
                                          </p:spTgt>
                                        </p:tgtEl>
                                        <p:attrNameLst>
                                          <p:attrName>style.visibility</p:attrName>
                                        </p:attrNameLst>
                                      </p:cBhvr>
                                      <p:to>
                                        <p:strVal val="visible"/>
                                      </p:to>
                                    </p:set>
                                    <p:animEffect transition="in" filter="blinds(horizontal)">
                                      <p:cBhvr>
                                        <p:cTn id="7" dur="500"/>
                                        <p:tgtEl>
                                          <p:spTgt spid="4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 grpId="1" animBg="1" advAuto="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Shape 480"/>
          <p:cNvSpPr>
            <a:spLocks noGrp="1"/>
          </p:cNvSpPr>
          <p:nvPr>
            <p:ph type="title" idx="4294967295"/>
          </p:nvPr>
        </p:nvSpPr>
        <p:spPr>
          <a:xfrm>
            <a:off x="457200" y="274638"/>
            <a:ext cx="8229600" cy="993776"/>
          </a:xfrm>
          <a:prstGeom prst="rect">
            <a:avLst/>
          </a:prstGeom>
        </p:spPr>
        <p:txBody>
          <a:bodyPr/>
          <a:lstStyle/>
          <a:p>
            <a:r>
              <a:t>案例：SOTHEBY</a:t>
            </a:r>
          </a:p>
        </p:txBody>
      </p:sp>
      <p:sp>
        <p:nvSpPr>
          <p:cNvPr id="481" name="Shape 481"/>
          <p:cNvSpPr>
            <a:spLocks noGrp="1"/>
          </p:cNvSpPr>
          <p:nvPr>
            <p:ph type="body" sz="half" idx="4294967295"/>
          </p:nvPr>
        </p:nvSpPr>
        <p:spPr>
          <a:xfrm>
            <a:off x="431800" y="1808163"/>
            <a:ext cx="4679950" cy="4525963"/>
          </a:xfrm>
          <a:prstGeom prst="rect">
            <a:avLst/>
          </a:prstGeom>
        </p:spPr>
        <p:txBody>
          <a:bodyPr/>
          <a:lstStyle/>
          <a:p>
            <a:pPr>
              <a:lnSpc>
                <a:spcPct val="90000"/>
              </a:lnSpc>
              <a:spcBef>
                <a:spcPts val="500"/>
              </a:spcBef>
              <a:buSzTx/>
              <a:buNone/>
              <a:defRPr sz="2400"/>
            </a:pPr>
            <a:r>
              <a:t>4、全球机构分布：</a:t>
            </a:r>
          </a:p>
          <a:p>
            <a:pPr>
              <a:lnSpc>
                <a:spcPct val="90000"/>
              </a:lnSpc>
              <a:spcBef>
                <a:spcPts val="500"/>
              </a:spcBef>
              <a:defRPr sz="2400"/>
            </a:pPr>
            <a:r>
              <a:t>多哈（2008）</a:t>
            </a:r>
          </a:p>
          <a:p>
            <a:pPr>
              <a:lnSpc>
                <a:spcPct val="90000"/>
              </a:lnSpc>
              <a:spcBef>
                <a:spcPts val="500"/>
              </a:spcBef>
              <a:defRPr sz="2400"/>
            </a:pPr>
            <a:r>
              <a:t>香港（1973）</a:t>
            </a:r>
          </a:p>
          <a:p>
            <a:pPr>
              <a:lnSpc>
                <a:spcPct val="90000"/>
              </a:lnSpc>
              <a:spcBef>
                <a:spcPts val="500"/>
              </a:spcBef>
              <a:defRPr sz="2400"/>
            </a:pPr>
            <a:r>
              <a:t>纽约（1955设办事处，1967年吞并PARKE BERNET）</a:t>
            </a:r>
          </a:p>
          <a:p>
            <a:pPr>
              <a:lnSpc>
                <a:spcPct val="90000"/>
              </a:lnSpc>
              <a:spcBef>
                <a:spcPts val="500"/>
              </a:spcBef>
              <a:defRPr sz="2400"/>
            </a:pPr>
            <a:r>
              <a:t>多伦多（1967）</a:t>
            </a:r>
          </a:p>
          <a:p>
            <a:pPr>
              <a:lnSpc>
                <a:spcPct val="90000"/>
              </a:lnSpc>
              <a:spcBef>
                <a:spcPts val="500"/>
              </a:spcBef>
              <a:defRPr sz="2400"/>
            </a:pPr>
            <a:r>
              <a:t>日内瓦（1976）</a:t>
            </a:r>
          </a:p>
          <a:p>
            <a:pPr>
              <a:lnSpc>
                <a:spcPct val="90000"/>
              </a:lnSpc>
              <a:spcBef>
                <a:spcPts val="500"/>
              </a:spcBef>
              <a:defRPr sz="2400"/>
            </a:pPr>
            <a:r>
              <a:t>米兰（1973）</a:t>
            </a:r>
          </a:p>
          <a:p>
            <a:pPr>
              <a:lnSpc>
                <a:spcPct val="90000"/>
              </a:lnSpc>
              <a:spcBef>
                <a:spcPts val="500"/>
              </a:spcBef>
              <a:defRPr sz="2400"/>
            </a:pPr>
            <a:r>
              <a:t>巴黎（1967）</a:t>
            </a:r>
          </a:p>
          <a:p>
            <a:pPr>
              <a:lnSpc>
                <a:spcPct val="90000"/>
              </a:lnSpc>
              <a:spcBef>
                <a:spcPts val="500"/>
              </a:spcBef>
              <a:defRPr sz="2400"/>
            </a:pPr>
            <a:r>
              <a:t>苏黎世（1969）</a:t>
            </a:r>
          </a:p>
          <a:p>
            <a:pPr>
              <a:lnSpc>
                <a:spcPct val="90000"/>
              </a:lnSpc>
              <a:spcBef>
                <a:spcPts val="500"/>
              </a:spcBef>
              <a:defRPr sz="2400"/>
            </a:pPr>
            <a:r>
              <a:t>伦敦（1744）</a:t>
            </a:r>
          </a:p>
        </p:txBody>
      </p:sp>
      <p:grpSp>
        <p:nvGrpSpPr>
          <p:cNvPr id="486" name="Group 486"/>
          <p:cNvGrpSpPr/>
          <p:nvPr/>
        </p:nvGrpSpPr>
        <p:grpSpPr>
          <a:xfrm>
            <a:off x="-1" y="1358900"/>
            <a:ext cx="9144001" cy="269875"/>
            <a:chOff x="0" y="0"/>
            <a:chExt cx="9144000" cy="269875"/>
          </a:xfrm>
        </p:grpSpPr>
        <p:sp>
          <p:nvSpPr>
            <p:cNvPr id="482" name="Shape 482"/>
            <p:cNvSpPr/>
            <p:nvPr/>
          </p:nvSpPr>
          <p:spPr>
            <a:xfrm>
              <a:off x="2303462" y="0"/>
              <a:ext cx="2305051" cy="269875"/>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83" name="Shape 483">
              <a:hlinkClick r:id="rId1" action="ppaction://hlinksldjump"/>
            </p:cNvPr>
            <p:cNvSpPr/>
            <p:nvPr/>
          </p:nvSpPr>
          <p:spPr>
            <a:xfrm>
              <a:off x="4608512" y="0"/>
              <a:ext cx="2303463" cy="269875"/>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84" name="Shape 484"/>
            <p:cNvSpPr/>
            <p:nvPr/>
          </p:nvSpPr>
          <p:spPr>
            <a:xfrm>
              <a:off x="-1" y="0"/>
              <a:ext cx="2303464" cy="269875"/>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85" name="Shape 485"/>
            <p:cNvSpPr/>
            <p:nvPr/>
          </p:nvSpPr>
          <p:spPr>
            <a:xfrm>
              <a:off x="6911975" y="0"/>
              <a:ext cx="2232025" cy="269875"/>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pic>
        <p:nvPicPr>
          <p:cNvPr id="487" name="image24.png"/>
          <p:cNvPicPr>
            <a:picLocks noChangeAspect="1"/>
          </p:cNvPicPr>
          <p:nvPr/>
        </p:nvPicPr>
        <p:blipFill>
          <a:blip r:embed="rId2"/>
          <a:stretch>
            <a:fillRect/>
          </a:stretch>
        </p:blipFill>
        <p:spPr>
          <a:xfrm>
            <a:off x="4121150" y="3429000"/>
            <a:ext cx="4841875" cy="3209925"/>
          </a:xfrm>
          <a:prstGeom prst="rect">
            <a:avLst/>
          </a:prstGeom>
          <a:ln w="12700">
            <a:miter lim="400000"/>
            <a:headEnd/>
            <a:tailEnd/>
          </a:ln>
        </p:spPr>
      </p:pic>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indefinite" fill="hold"/>
                                        <p:tgtEl>
                                          <p:spTgt spid="481">
                                            <p:txEl>
                                              <p:pRg st="0" end="0"/>
                                            </p:txEl>
                                          </p:spTgt>
                                        </p:tgtEl>
                                        <p:attrNameLst>
                                          <p:attrName>style.visibility</p:attrName>
                                        </p:attrNameLst>
                                      </p:cBhvr>
                                      <p:to>
                                        <p:strVal val="visible"/>
                                      </p:to>
                                    </p:set>
                                    <p:animEffect transition="in" filter="blinds(horizontal)">
                                      <p:cBhvr>
                                        <p:cTn id="7" dur="500"/>
                                        <p:tgtEl>
                                          <p:spTgt spid="4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indefinite" fill="hold"/>
                                        <p:tgtEl>
                                          <p:spTgt spid="481">
                                            <p:txEl>
                                              <p:pRg st="1" end="1"/>
                                            </p:txEl>
                                          </p:spTgt>
                                        </p:tgtEl>
                                        <p:attrNameLst>
                                          <p:attrName>style.visibility</p:attrName>
                                        </p:attrNameLst>
                                      </p:cBhvr>
                                      <p:to>
                                        <p:strVal val="visible"/>
                                      </p:to>
                                    </p:set>
                                    <p:animEffect transition="in" filter="blinds(horizontal)">
                                      <p:cBhvr>
                                        <p:cTn id="12" dur="500"/>
                                        <p:tgtEl>
                                          <p:spTgt spid="4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indefinite" fill="hold"/>
                                        <p:tgtEl>
                                          <p:spTgt spid="481">
                                            <p:txEl>
                                              <p:pRg st="2" end="2"/>
                                            </p:txEl>
                                          </p:spTgt>
                                        </p:tgtEl>
                                        <p:attrNameLst>
                                          <p:attrName>style.visibility</p:attrName>
                                        </p:attrNameLst>
                                      </p:cBhvr>
                                      <p:to>
                                        <p:strVal val="visible"/>
                                      </p:to>
                                    </p:set>
                                    <p:animEffect transition="in" filter="blinds(horizontal)">
                                      <p:cBhvr>
                                        <p:cTn id="17" dur="500"/>
                                        <p:tgtEl>
                                          <p:spTgt spid="48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indefinite" fill="hold"/>
                                        <p:tgtEl>
                                          <p:spTgt spid="481">
                                            <p:txEl>
                                              <p:pRg st="3" end="3"/>
                                            </p:txEl>
                                          </p:spTgt>
                                        </p:tgtEl>
                                        <p:attrNameLst>
                                          <p:attrName>style.visibility</p:attrName>
                                        </p:attrNameLst>
                                      </p:cBhvr>
                                      <p:to>
                                        <p:strVal val="visible"/>
                                      </p:to>
                                    </p:set>
                                    <p:animEffect transition="in" filter="blinds(horizontal)">
                                      <p:cBhvr>
                                        <p:cTn id="22" dur="500"/>
                                        <p:tgtEl>
                                          <p:spTgt spid="48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1" nodeType="clickEffect">
                                  <p:stCondLst>
                                    <p:cond delay="0"/>
                                  </p:stCondLst>
                                  <p:childTnLst>
                                    <p:set>
                                      <p:cBhvr>
                                        <p:cTn id="26" dur="indefinite" fill="hold"/>
                                        <p:tgtEl>
                                          <p:spTgt spid="481">
                                            <p:txEl>
                                              <p:pRg st="4" end="4"/>
                                            </p:txEl>
                                          </p:spTgt>
                                        </p:tgtEl>
                                        <p:attrNameLst>
                                          <p:attrName>style.visibility</p:attrName>
                                        </p:attrNameLst>
                                      </p:cBhvr>
                                      <p:to>
                                        <p:strVal val="visible"/>
                                      </p:to>
                                    </p:set>
                                    <p:animEffect transition="in" filter="blinds(horizontal)">
                                      <p:cBhvr>
                                        <p:cTn id="27" dur="500"/>
                                        <p:tgtEl>
                                          <p:spTgt spid="48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1" nodeType="clickEffect">
                                  <p:stCondLst>
                                    <p:cond delay="0"/>
                                  </p:stCondLst>
                                  <p:childTnLst>
                                    <p:set>
                                      <p:cBhvr>
                                        <p:cTn id="31" dur="indefinite" fill="hold"/>
                                        <p:tgtEl>
                                          <p:spTgt spid="481">
                                            <p:txEl>
                                              <p:pRg st="5" end="5"/>
                                            </p:txEl>
                                          </p:spTgt>
                                        </p:tgtEl>
                                        <p:attrNameLst>
                                          <p:attrName>style.visibility</p:attrName>
                                        </p:attrNameLst>
                                      </p:cBhvr>
                                      <p:to>
                                        <p:strVal val="visible"/>
                                      </p:to>
                                    </p:set>
                                    <p:animEffect transition="in" filter="blinds(horizontal)">
                                      <p:cBhvr>
                                        <p:cTn id="32" dur="500"/>
                                        <p:tgtEl>
                                          <p:spTgt spid="48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1" nodeType="clickEffect">
                                  <p:stCondLst>
                                    <p:cond delay="0"/>
                                  </p:stCondLst>
                                  <p:childTnLst>
                                    <p:set>
                                      <p:cBhvr>
                                        <p:cTn id="36" dur="indefinite" fill="hold"/>
                                        <p:tgtEl>
                                          <p:spTgt spid="481">
                                            <p:txEl>
                                              <p:pRg st="6" end="6"/>
                                            </p:txEl>
                                          </p:spTgt>
                                        </p:tgtEl>
                                        <p:attrNameLst>
                                          <p:attrName>style.visibility</p:attrName>
                                        </p:attrNameLst>
                                      </p:cBhvr>
                                      <p:to>
                                        <p:strVal val="visible"/>
                                      </p:to>
                                    </p:set>
                                    <p:animEffect transition="in" filter="blinds(horizontal)">
                                      <p:cBhvr>
                                        <p:cTn id="37" dur="500"/>
                                        <p:tgtEl>
                                          <p:spTgt spid="48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1" nodeType="clickEffect">
                                  <p:stCondLst>
                                    <p:cond delay="0"/>
                                  </p:stCondLst>
                                  <p:childTnLst>
                                    <p:set>
                                      <p:cBhvr>
                                        <p:cTn id="41" dur="indefinite" fill="hold"/>
                                        <p:tgtEl>
                                          <p:spTgt spid="481">
                                            <p:txEl>
                                              <p:pRg st="7" end="7"/>
                                            </p:txEl>
                                          </p:spTgt>
                                        </p:tgtEl>
                                        <p:attrNameLst>
                                          <p:attrName>style.visibility</p:attrName>
                                        </p:attrNameLst>
                                      </p:cBhvr>
                                      <p:to>
                                        <p:strVal val="visible"/>
                                      </p:to>
                                    </p:set>
                                    <p:animEffect transition="in" filter="blinds(horizontal)">
                                      <p:cBhvr>
                                        <p:cTn id="42" dur="500"/>
                                        <p:tgtEl>
                                          <p:spTgt spid="48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1" nodeType="clickEffect">
                                  <p:stCondLst>
                                    <p:cond delay="0"/>
                                  </p:stCondLst>
                                  <p:childTnLst>
                                    <p:set>
                                      <p:cBhvr>
                                        <p:cTn id="46" dur="indefinite" fill="hold"/>
                                        <p:tgtEl>
                                          <p:spTgt spid="481">
                                            <p:txEl>
                                              <p:pRg st="8" end="8"/>
                                            </p:txEl>
                                          </p:spTgt>
                                        </p:tgtEl>
                                        <p:attrNameLst>
                                          <p:attrName>style.visibility</p:attrName>
                                        </p:attrNameLst>
                                      </p:cBhvr>
                                      <p:to>
                                        <p:strVal val="visible"/>
                                      </p:to>
                                    </p:set>
                                    <p:animEffect transition="in" filter="blinds(horizontal)">
                                      <p:cBhvr>
                                        <p:cTn id="47" dur="500"/>
                                        <p:tgtEl>
                                          <p:spTgt spid="48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1" nodeType="clickEffect">
                                  <p:stCondLst>
                                    <p:cond delay="0"/>
                                  </p:stCondLst>
                                  <p:childTnLst>
                                    <p:set>
                                      <p:cBhvr>
                                        <p:cTn id="51" dur="indefinite" fill="hold"/>
                                        <p:tgtEl>
                                          <p:spTgt spid="481">
                                            <p:txEl>
                                              <p:pRg st="9" end="9"/>
                                            </p:txEl>
                                          </p:spTgt>
                                        </p:tgtEl>
                                        <p:attrNameLst>
                                          <p:attrName>style.visibility</p:attrName>
                                        </p:attrNameLst>
                                      </p:cBhvr>
                                      <p:to>
                                        <p:strVal val="visible"/>
                                      </p:to>
                                    </p:set>
                                    <p:animEffect transition="in" filter="blinds(horizontal)">
                                      <p:cBhvr>
                                        <p:cTn id="52" dur="500"/>
                                        <p:tgtEl>
                                          <p:spTgt spid="48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 grpId="1" animBg="1" advAuto="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 name="Shape 509"/>
          <p:cNvSpPr>
            <a:spLocks noGrp="1"/>
          </p:cNvSpPr>
          <p:nvPr>
            <p:ph type="title" idx="4294967295"/>
          </p:nvPr>
        </p:nvSpPr>
        <p:spPr>
          <a:xfrm>
            <a:off x="457200" y="274638"/>
            <a:ext cx="8229600" cy="993776"/>
          </a:xfrm>
          <a:prstGeom prst="rect">
            <a:avLst/>
          </a:prstGeom>
        </p:spPr>
        <p:txBody>
          <a:bodyPr/>
          <a:lstStyle/>
          <a:p>
            <a:r>
              <a:t>案例：SOTHEBY</a:t>
            </a:r>
          </a:p>
        </p:txBody>
      </p:sp>
      <p:grpSp>
        <p:nvGrpSpPr>
          <p:cNvPr id="514" name="Group 514"/>
          <p:cNvGrpSpPr/>
          <p:nvPr/>
        </p:nvGrpSpPr>
        <p:grpSpPr>
          <a:xfrm>
            <a:off x="-1" y="1358900"/>
            <a:ext cx="9144001" cy="269875"/>
            <a:chOff x="0" y="0"/>
            <a:chExt cx="9144000" cy="269875"/>
          </a:xfrm>
        </p:grpSpPr>
        <p:sp>
          <p:nvSpPr>
            <p:cNvPr id="510" name="Shape 510"/>
            <p:cNvSpPr/>
            <p:nvPr/>
          </p:nvSpPr>
          <p:spPr>
            <a:xfrm>
              <a:off x="2303462" y="0"/>
              <a:ext cx="2305051" cy="269875"/>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11" name="Shape 511">
              <a:hlinkClick r:id="rId1" action="ppaction://hlinksldjump"/>
            </p:cNvPr>
            <p:cNvSpPr/>
            <p:nvPr/>
          </p:nvSpPr>
          <p:spPr>
            <a:xfrm>
              <a:off x="4608512" y="0"/>
              <a:ext cx="2303463" cy="269875"/>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12" name="Shape 512"/>
            <p:cNvSpPr/>
            <p:nvPr/>
          </p:nvSpPr>
          <p:spPr>
            <a:xfrm>
              <a:off x="-1" y="0"/>
              <a:ext cx="2303464" cy="269875"/>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13" name="Shape 513"/>
            <p:cNvSpPr/>
            <p:nvPr/>
          </p:nvSpPr>
          <p:spPr>
            <a:xfrm>
              <a:off x="6911975" y="0"/>
              <a:ext cx="2232025" cy="269875"/>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pic>
        <p:nvPicPr>
          <p:cNvPr id="515" name="image27.png"/>
          <p:cNvPicPr>
            <a:picLocks noChangeAspect="1"/>
          </p:cNvPicPr>
          <p:nvPr/>
        </p:nvPicPr>
        <p:blipFill>
          <a:blip r:embed="rId2"/>
          <a:stretch>
            <a:fillRect/>
          </a:stretch>
        </p:blipFill>
        <p:spPr>
          <a:xfrm>
            <a:off x="341313" y="1898650"/>
            <a:ext cx="8505826" cy="4705350"/>
          </a:xfrm>
          <a:prstGeom prst="rect">
            <a:avLst/>
          </a:prstGeom>
          <a:ln w="12700">
            <a:miter lim="400000"/>
            <a:headEnd/>
            <a:tailEnd/>
          </a:ln>
        </p:spPr>
      </p:pic>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7" name="image28.jpg" descr="article-2205246-1515978A000005DC-850_634x825"/>
          <p:cNvPicPr>
            <a:picLocks noChangeAspect="1"/>
          </p:cNvPicPr>
          <p:nvPr/>
        </p:nvPicPr>
        <p:blipFill>
          <a:blip r:embed="rId1"/>
          <a:stretch>
            <a:fillRect/>
          </a:stretch>
        </p:blipFill>
        <p:spPr>
          <a:xfrm>
            <a:off x="0" y="0"/>
            <a:ext cx="5270500" cy="6858000"/>
          </a:xfrm>
          <a:prstGeom prst="rect">
            <a:avLst/>
          </a:prstGeom>
          <a:ln w="12700">
            <a:miter lim="400000"/>
            <a:headEnd/>
            <a:tailEnd/>
          </a:ln>
        </p:spPr>
      </p:pic>
      <p:sp>
        <p:nvSpPr>
          <p:cNvPr id="518" name="Shape 518"/>
          <p:cNvSpPr/>
          <p:nvPr/>
        </p:nvSpPr>
        <p:spPr>
          <a:xfrm>
            <a:off x="5381625" y="4583261"/>
            <a:ext cx="3762375" cy="2050753"/>
          </a:xfrm>
          <a:prstGeom prst="rect">
            <a:avLst/>
          </a:prstGeom>
          <a:solidFill>
            <a:srgbClr val="FFFFFF"/>
          </a:solidFill>
          <a:ln w="12700">
            <a:miter lim="400000"/>
          </a:ln>
        </p:spPr>
        <p:txBody>
          <a:bodyPr lIns="0" tIns="0" rIns="0" bIns="0" anchor="ctr">
            <a:spAutoFit/>
          </a:bodyPr>
          <a:lstStyle/>
          <a:p>
            <a:pPr>
              <a:defRPr sz="1600">
                <a:latin typeface="Arial" panose="020B0604020202090204"/>
                <a:ea typeface="Arial" panose="020B0604020202090204"/>
                <a:cs typeface="Arial" panose="020B0604020202090204"/>
                <a:sym typeface="Arial" panose="020B0604020202090204"/>
              </a:defRPr>
            </a:pPr>
            <a:r>
              <a:t>The red-haired wife of Gordon Getty,</a:t>
            </a:r>
          </a:p>
          <a:p>
            <a:pPr>
              <a:defRPr sz="1600">
                <a:latin typeface="Arial" panose="020B0604020202090204"/>
                <a:ea typeface="Arial" panose="020B0604020202090204"/>
                <a:cs typeface="Arial" panose="020B0604020202090204"/>
                <a:sym typeface="Arial" panose="020B0604020202090204"/>
              </a:defRPr>
            </a:pPr>
            <a:r>
              <a:t> fourth child of oil tycoon J. Paul Getty,</a:t>
            </a:r>
          </a:p>
          <a:p>
            <a:pPr>
              <a:defRPr sz="1600">
                <a:latin typeface="Arial" panose="020B0604020202090204"/>
                <a:ea typeface="Arial" panose="020B0604020202090204"/>
                <a:cs typeface="Arial" panose="020B0604020202090204"/>
                <a:sym typeface="Arial" panose="020B0604020202090204"/>
              </a:defRPr>
            </a:pPr>
            <a:r>
              <a:t> shows off her dazzling San Fransisco mansion, </a:t>
            </a:r>
          </a:p>
          <a:p>
            <a:pPr>
              <a:defRPr sz="1600">
                <a:latin typeface="Arial" panose="020B0604020202090204"/>
                <a:ea typeface="Arial" panose="020B0604020202090204"/>
                <a:cs typeface="Arial" panose="020B0604020202090204"/>
                <a:sym typeface="Arial" panose="020B0604020202090204"/>
              </a:defRPr>
            </a:pPr>
            <a:r>
              <a:t>designed by architect Willis Polk in 1906 in the </a:t>
            </a:r>
          </a:p>
          <a:p>
            <a:pPr>
              <a:defRPr sz="1600">
                <a:latin typeface="Arial" panose="020B0604020202090204"/>
                <a:ea typeface="Arial" panose="020B0604020202090204"/>
                <a:cs typeface="Arial" panose="020B0604020202090204"/>
                <a:sym typeface="Arial" panose="020B0604020202090204"/>
              </a:defRPr>
            </a:pPr>
            <a:r>
              <a:t>latest issue of Harper's Bazaar</a:t>
            </a:r>
            <a:br/>
            <a:b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Shape 532"/>
          <p:cNvSpPr>
            <a:spLocks noGrp="1"/>
          </p:cNvSpPr>
          <p:nvPr>
            <p:ph type="title" idx="4294967295"/>
          </p:nvPr>
        </p:nvSpPr>
        <p:spPr>
          <a:xfrm>
            <a:off x="457200" y="274638"/>
            <a:ext cx="8229600" cy="993776"/>
          </a:xfrm>
          <a:prstGeom prst="rect">
            <a:avLst/>
          </a:prstGeom>
        </p:spPr>
        <p:txBody>
          <a:bodyPr/>
          <a:lstStyle/>
          <a:p>
            <a:r>
              <a:t>案例：SOTHEBY</a:t>
            </a:r>
          </a:p>
        </p:txBody>
      </p:sp>
      <p:sp>
        <p:nvSpPr>
          <p:cNvPr id="533" name="Shape 533"/>
          <p:cNvSpPr>
            <a:spLocks noGrp="1"/>
          </p:cNvSpPr>
          <p:nvPr>
            <p:ph type="body" idx="4294967295"/>
          </p:nvPr>
        </p:nvSpPr>
        <p:spPr>
          <a:xfrm>
            <a:off x="431800" y="1808163"/>
            <a:ext cx="8229600" cy="4525963"/>
          </a:xfrm>
          <a:prstGeom prst="rect">
            <a:avLst/>
          </a:prstGeom>
        </p:spPr>
        <p:txBody>
          <a:bodyPr/>
          <a:lstStyle/>
          <a:p>
            <a:pPr>
              <a:lnSpc>
                <a:spcPct val="90000"/>
              </a:lnSpc>
              <a:spcBef>
                <a:spcPts val="600"/>
              </a:spcBef>
              <a:buSzTx/>
              <a:buNone/>
              <a:defRPr sz="2800"/>
            </a:pPr>
            <a:r>
              <a:rPr lang="en-US"/>
              <a:t>5</a:t>
            </a:r>
            <a:r>
              <a:t>、经营策略</a:t>
            </a:r>
          </a:p>
          <a:p>
            <a:pPr>
              <a:lnSpc>
                <a:spcPct val="90000"/>
              </a:lnSpc>
              <a:spcBef>
                <a:spcPts val="600"/>
              </a:spcBef>
              <a:defRPr sz="2800"/>
            </a:pPr>
            <a:r>
              <a:t>优良的团队赋予企业持续发展的动力与支持。（高级专家在公司极端困难时1982，2000-2003都设法保留）。</a:t>
            </a:r>
          </a:p>
          <a:p>
            <a:pPr>
              <a:lnSpc>
                <a:spcPct val="90000"/>
              </a:lnSpc>
              <a:spcBef>
                <a:spcPts val="600"/>
              </a:spcBef>
              <a:defRPr sz="2800"/>
            </a:pPr>
            <a:r>
              <a:t>注重新市场、新买家、精品的开发。（70年代前英国-欧洲，80年代-21世纪初北美，2010前后的亚洲市场）。</a:t>
            </a:r>
          </a:p>
          <a:p>
            <a:pPr>
              <a:lnSpc>
                <a:spcPct val="90000"/>
              </a:lnSpc>
              <a:spcBef>
                <a:spcPts val="600"/>
              </a:spcBef>
              <a:defRPr sz="2800"/>
            </a:pPr>
            <a:r>
              <a:t>网络覆盖能力强，实现了全球化资源共享与区域经营差异化定位。</a:t>
            </a:r>
          </a:p>
          <a:p>
            <a:pPr>
              <a:lnSpc>
                <a:spcPct val="90000"/>
              </a:lnSpc>
              <a:spcBef>
                <a:spcPts val="600"/>
              </a:spcBef>
              <a:defRPr sz="2800"/>
            </a:pPr>
            <a:r>
              <a:t>通过细节完善品质，构建并维系品牌影响力。</a:t>
            </a:r>
          </a:p>
        </p:txBody>
      </p:sp>
      <p:grpSp>
        <p:nvGrpSpPr>
          <p:cNvPr id="538" name="Group 538"/>
          <p:cNvGrpSpPr/>
          <p:nvPr/>
        </p:nvGrpSpPr>
        <p:grpSpPr>
          <a:xfrm>
            <a:off x="-1" y="1358900"/>
            <a:ext cx="9144001" cy="269875"/>
            <a:chOff x="0" y="0"/>
            <a:chExt cx="9144000" cy="269875"/>
          </a:xfrm>
        </p:grpSpPr>
        <p:sp>
          <p:nvSpPr>
            <p:cNvPr id="534" name="Shape 534"/>
            <p:cNvSpPr/>
            <p:nvPr/>
          </p:nvSpPr>
          <p:spPr>
            <a:xfrm>
              <a:off x="2303462" y="0"/>
              <a:ext cx="2305051" cy="269875"/>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35" name="Shape 535">
              <a:hlinkClick r:id="rId1" action="ppaction://hlinksldjump"/>
            </p:cNvPr>
            <p:cNvSpPr/>
            <p:nvPr/>
          </p:nvSpPr>
          <p:spPr>
            <a:xfrm>
              <a:off x="4608512" y="0"/>
              <a:ext cx="2303463" cy="269875"/>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36" name="Shape 536"/>
            <p:cNvSpPr/>
            <p:nvPr/>
          </p:nvSpPr>
          <p:spPr>
            <a:xfrm>
              <a:off x="-1" y="0"/>
              <a:ext cx="2303464" cy="269875"/>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37" name="Shape 537"/>
            <p:cNvSpPr/>
            <p:nvPr/>
          </p:nvSpPr>
          <p:spPr>
            <a:xfrm>
              <a:off x="6911975" y="0"/>
              <a:ext cx="2232025" cy="269875"/>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indefinite" fill="hold"/>
                                        <p:tgtEl>
                                          <p:spTgt spid="533">
                                            <p:txEl>
                                              <p:pRg st="0" end="0"/>
                                            </p:txEl>
                                          </p:spTgt>
                                        </p:tgtEl>
                                        <p:attrNameLst>
                                          <p:attrName>style.visibility</p:attrName>
                                        </p:attrNameLst>
                                      </p:cBhvr>
                                      <p:to>
                                        <p:strVal val="visible"/>
                                      </p:to>
                                    </p:set>
                                    <p:animEffect transition="in" filter="blinds(horizontal)">
                                      <p:cBhvr>
                                        <p:cTn id="7" dur="500"/>
                                        <p:tgtEl>
                                          <p:spTgt spid="53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indefinite" fill="hold"/>
                                        <p:tgtEl>
                                          <p:spTgt spid="533">
                                            <p:txEl>
                                              <p:pRg st="1" end="1"/>
                                            </p:txEl>
                                          </p:spTgt>
                                        </p:tgtEl>
                                        <p:attrNameLst>
                                          <p:attrName>style.visibility</p:attrName>
                                        </p:attrNameLst>
                                      </p:cBhvr>
                                      <p:to>
                                        <p:strVal val="visible"/>
                                      </p:to>
                                    </p:set>
                                    <p:animEffect transition="in" filter="blinds(horizontal)">
                                      <p:cBhvr>
                                        <p:cTn id="12" dur="500"/>
                                        <p:tgtEl>
                                          <p:spTgt spid="53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indefinite" fill="hold"/>
                                        <p:tgtEl>
                                          <p:spTgt spid="533">
                                            <p:txEl>
                                              <p:pRg st="2" end="2"/>
                                            </p:txEl>
                                          </p:spTgt>
                                        </p:tgtEl>
                                        <p:attrNameLst>
                                          <p:attrName>style.visibility</p:attrName>
                                        </p:attrNameLst>
                                      </p:cBhvr>
                                      <p:to>
                                        <p:strVal val="visible"/>
                                      </p:to>
                                    </p:set>
                                    <p:animEffect transition="in" filter="blinds(horizontal)">
                                      <p:cBhvr>
                                        <p:cTn id="17" dur="500"/>
                                        <p:tgtEl>
                                          <p:spTgt spid="53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indefinite" fill="hold"/>
                                        <p:tgtEl>
                                          <p:spTgt spid="533">
                                            <p:txEl>
                                              <p:pRg st="3" end="3"/>
                                            </p:txEl>
                                          </p:spTgt>
                                        </p:tgtEl>
                                        <p:attrNameLst>
                                          <p:attrName>style.visibility</p:attrName>
                                        </p:attrNameLst>
                                      </p:cBhvr>
                                      <p:to>
                                        <p:strVal val="visible"/>
                                      </p:to>
                                    </p:set>
                                    <p:animEffect transition="in" filter="blinds(horizontal)">
                                      <p:cBhvr>
                                        <p:cTn id="22" dur="500"/>
                                        <p:tgtEl>
                                          <p:spTgt spid="53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1" nodeType="clickEffect">
                                  <p:stCondLst>
                                    <p:cond delay="0"/>
                                  </p:stCondLst>
                                  <p:childTnLst>
                                    <p:set>
                                      <p:cBhvr>
                                        <p:cTn id="26" dur="indefinite" fill="hold"/>
                                        <p:tgtEl>
                                          <p:spTgt spid="533">
                                            <p:txEl>
                                              <p:pRg st="4" end="4"/>
                                            </p:txEl>
                                          </p:spTgt>
                                        </p:tgtEl>
                                        <p:attrNameLst>
                                          <p:attrName>style.visibility</p:attrName>
                                        </p:attrNameLst>
                                      </p:cBhvr>
                                      <p:to>
                                        <p:strVal val="visible"/>
                                      </p:to>
                                    </p:set>
                                    <p:animEffect transition="in" filter="blinds(horizontal)">
                                      <p:cBhvr>
                                        <p:cTn id="27" dur="500"/>
                                        <p:tgtEl>
                                          <p:spTgt spid="53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 grpId="1" animBg="1" advAuto="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p:nvPr>
            <p:ph type="title"/>
          </p:nvPr>
        </p:nvSpPr>
        <p:spPr>
          <a:xfrm>
            <a:off x="457200" y="274638"/>
            <a:ext cx="8229600" cy="1143001"/>
          </a:xfrm>
          <a:prstGeom prst="rect">
            <a:avLst/>
          </a:prstGeom>
        </p:spPr>
        <p:txBody>
          <a:bodyPr/>
          <a:lstStyle>
            <a:lvl1pPr>
              <a:defRPr sz="4800"/>
            </a:lvl1pPr>
          </a:lstStyle>
          <a:p>
            <a:r>
              <a:t>一、文化产业管理的参与主体</a:t>
            </a:r>
          </a:p>
        </p:txBody>
      </p:sp>
      <p:sp>
        <p:nvSpPr>
          <p:cNvPr id="139" name="Shape 139"/>
          <p:cNvSpPr/>
          <p:nvPr>
            <p:ph type="body" sz="half" idx="1"/>
          </p:nvPr>
        </p:nvSpPr>
        <p:spPr>
          <a:xfrm>
            <a:off x="0" y="1628775"/>
            <a:ext cx="4475163" cy="4525963"/>
          </a:xfrm>
          <a:prstGeom prst="rect">
            <a:avLst/>
          </a:prstGeom>
        </p:spPr>
        <p:txBody>
          <a:bodyPr/>
          <a:lstStyle/>
          <a:p>
            <a:pPr marL="335915" indent="-335915" defTabSz="895985">
              <a:spcBef>
                <a:spcPts val="300"/>
              </a:spcBef>
              <a:defRPr sz="1900"/>
            </a:pPr>
            <a:r>
              <a:t>在法律政策框架下，在文化产业生产、供应和消费的产业活动中形成了相互影响、相互依赖的关系。这些关系包括市场行为主体的经济交换关系、政府对市场其他主体的规制与引导关系、组织内部的行政关系、职能管理关系。</a:t>
            </a:r>
          </a:p>
          <a:p>
            <a:pPr marL="335915" indent="-335915" defTabSz="895985">
              <a:spcBef>
                <a:spcPts val="600"/>
              </a:spcBef>
              <a:buSzTx/>
              <a:buNone/>
              <a:defRPr sz="1900"/>
            </a:pPr>
          </a:p>
          <a:p>
            <a:pPr marL="335915" indent="-335915" defTabSz="895985">
              <a:spcBef>
                <a:spcPts val="300"/>
              </a:spcBef>
              <a:defRPr sz="1900"/>
            </a:pPr>
            <a:r>
              <a:t>与一般产业不同，文化产业中大量的自然人（创意工作者）及私营业主，主要依靠个人品牌和人力资本参与到文化市场的经济活动，在产品生产、销售中起到决定性作用。这使得文化产业管理更具有复杂性与特殊性，体现在其投资、生产组织、营销、利润分配、税收等多方面。</a:t>
            </a:r>
          </a:p>
        </p:txBody>
      </p:sp>
      <p:pic>
        <p:nvPicPr>
          <p:cNvPr id="140" name="image2.jpeg" descr="文产"/>
          <p:cNvPicPr>
            <a:picLocks noChangeAspect="1"/>
          </p:cNvPicPr>
          <p:nvPr/>
        </p:nvPicPr>
        <p:blipFill>
          <a:blip r:embed="rId1"/>
          <a:stretch>
            <a:fillRect/>
          </a:stretch>
        </p:blipFill>
        <p:spPr>
          <a:xfrm>
            <a:off x="4751387" y="1719263"/>
            <a:ext cx="4230688" cy="2814637"/>
          </a:xfrm>
          <a:prstGeom prst="rect">
            <a:avLst/>
          </a:prstGeom>
          <a:ln w="12700">
            <a:miter lim="400000"/>
            <a:headEnd/>
            <a:tailEnd/>
          </a:ln>
        </p:spPr>
      </p:pic>
      <p:sp>
        <p:nvSpPr>
          <p:cNvPr id="141" name="Shape 141"/>
          <p:cNvSpPr/>
          <p:nvPr/>
        </p:nvSpPr>
        <p:spPr>
          <a:xfrm>
            <a:off x="5472112" y="4779962"/>
            <a:ext cx="2790828" cy="408937"/>
          </a:xfrm>
          <a:prstGeom prst="rect">
            <a:avLst/>
          </a:prstGeom>
          <a:ln w="12700">
            <a:miter lim="400000"/>
          </a:ln>
        </p:spPr>
        <p:txBody>
          <a:bodyPr lIns="45718" tIns="45718" rIns="45718" bIns="45718">
            <a:spAutoFit/>
          </a:bodyPr>
          <a:lstStyle/>
          <a:p>
            <a:pPr>
              <a:spcBef>
                <a:spcPts val="1000"/>
              </a:spcBef>
              <a:defRPr>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pPr>
            <a:r>
              <a:t>图</a:t>
            </a:r>
            <a:r>
              <a:rPr>
                <a:latin typeface="Arial" panose="020B0604020202090204"/>
                <a:ea typeface="Arial" panose="020B0604020202090204"/>
                <a:cs typeface="Arial" panose="020B0604020202090204"/>
                <a:sym typeface="Arial" panose="020B0604020202090204"/>
              </a:rPr>
              <a:t>1</a:t>
            </a:r>
            <a:r>
              <a:t>影视产业的主体之一</a:t>
            </a: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p:nvPr>
            <p:ph type="title"/>
          </p:nvPr>
        </p:nvSpPr>
        <p:spPr>
          <a:xfrm>
            <a:off x="457200" y="274638"/>
            <a:ext cx="8229600" cy="1143001"/>
          </a:xfrm>
          <a:prstGeom prst="rect">
            <a:avLst/>
          </a:prstGeom>
        </p:spPr>
        <p:txBody>
          <a:bodyPr/>
          <a:lstStyle/>
          <a:p>
            <a:r>
              <a:t>二、目标体系</a:t>
            </a:r>
          </a:p>
        </p:txBody>
      </p:sp>
      <p:sp>
        <p:nvSpPr>
          <p:cNvPr id="144" name="Shape 144"/>
          <p:cNvSpPr/>
          <p:nvPr>
            <p:ph type="body" idx="1"/>
          </p:nvPr>
        </p:nvSpPr>
        <p:spPr>
          <a:xfrm>
            <a:off x="457200" y="1951990"/>
            <a:ext cx="8229600" cy="4525963"/>
          </a:xfrm>
          <a:prstGeom prst="rect">
            <a:avLst/>
          </a:prstGeom>
        </p:spPr>
        <p:txBody>
          <a:bodyPr>
            <a:normAutofit lnSpcReduction="20000"/>
          </a:bodyPr>
          <a:lstStyle/>
          <a:p>
            <a:r>
              <a:t>行为主体具有自身的目的：根据主体的市场定位和产业活动范围，形成自己的目标、战略、行动计划和资源配置计划。</a:t>
            </a:r>
          </a:p>
          <a:p/>
          <a:p>
            <a:r>
              <a:rPr lang="zh-CN"/>
              <a:t>长期战略目标及为达成这些目标而形成的短期任务共同构成了文化产业管理的目标体系。</a:t>
            </a:r>
            <a:endParaRPr lang="zh-CN"/>
          </a:p>
          <a:p>
            <a:pPr>
              <a:buSzTx/>
              <a:buNone/>
            </a:pPr>
          </a:p>
          <a:p>
            <a:r>
              <a:t>不同的市场主体具有不同的目标体系，这些目标又相互影响，相辅相成。</a:t>
            </a:r>
          </a:p>
        </p:txBody>
      </p:sp>
      <p:grpSp>
        <p:nvGrpSpPr>
          <p:cNvPr id="136" name="Group 136"/>
          <p:cNvGrpSpPr/>
          <p:nvPr/>
        </p:nvGrpSpPr>
        <p:grpSpPr>
          <a:xfrm>
            <a:off x="-20324" y="1109023"/>
            <a:ext cx="9144005" cy="449269"/>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p:nvPr>
            <p:ph type="title"/>
          </p:nvPr>
        </p:nvSpPr>
        <p:spPr>
          <a:xfrm>
            <a:off x="457200" y="176848"/>
            <a:ext cx="8229600" cy="1143001"/>
          </a:xfrm>
          <a:prstGeom prst="rect">
            <a:avLst/>
          </a:prstGeom>
        </p:spPr>
        <p:txBody>
          <a:bodyPr/>
          <a:lstStyle/>
          <a:p>
            <a:r>
              <a:t>三、运行组织系统</a:t>
            </a:r>
          </a:p>
        </p:txBody>
      </p:sp>
      <p:sp>
        <p:nvSpPr>
          <p:cNvPr id="147" name="Shape 147"/>
          <p:cNvSpPr/>
          <p:nvPr>
            <p:ph type="body" idx="1"/>
          </p:nvPr>
        </p:nvSpPr>
        <p:spPr>
          <a:xfrm>
            <a:off x="457200" y="1600200"/>
            <a:ext cx="8229600" cy="4525963"/>
          </a:xfrm>
          <a:prstGeom prst="rect">
            <a:avLst/>
          </a:prstGeom>
        </p:spPr>
        <p:txBody>
          <a:bodyPr>
            <a:normAutofit lnSpcReduction="10000"/>
          </a:bodyPr>
          <a:lstStyle/>
          <a:p>
            <a:pPr>
              <a:spcBef>
                <a:spcPts val="600"/>
              </a:spcBef>
              <a:defRPr sz="2800"/>
            </a:pPr>
            <a:r>
              <a:t>管理组织系统包括：行政管理组织系统和生产供应组织系统。文化产业的行政管理组织系统具有意识形态管理的功能。</a:t>
            </a:r>
            <a:br/>
          </a:p>
          <a:p>
            <a:pPr>
              <a:spcBef>
                <a:spcPts val="600"/>
              </a:spcBef>
              <a:buSzTx/>
              <a:buNone/>
              <a:defRPr sz="2800"/>
            </a:pPr>
            <a:r>
              <a:t>（一）文化产业的行政组织系统</a:t>
            </a:r>
          </a:p>
          <a:p>
            <a:pPr>
              <a:spcBef>
                <a:spcPts val="600"/>
              </a:spcBef>
              <a:defRPr sz="2800"/>
            </a:pPr>
            <a:r>
              <a:t>文化行政管理组织体系不但实行市场的总体管理监督，同时实行文化的各项政策引导和监管功能。</a:t>
            </a:r>
          </a:p>
          <a:p>
            <a:pPr>
              <a:spcBef>
                <a:spcPts val="600"/>
              </a:spcBef>
              <a:defRPr sz="2800"/>
            </a:pPr>
            <a:r>
              <a:t>主要部门包括：知识产权管理部门、具体内容管理和业务指导的相关部门、相关的经济行政管理组织。</a:t>
            </a:r>
          </a:p>
        </p:txBody>
      </p:sp>
      <p:grpSp>
        <p:nvGrpSpPr>
          <p:cNvPr id="136" name="Group 136"/>
          <p:cNvGrpSpPr/>
          <p:nvPr/>
        </p:nvGrpSpPr>
        <p:grpSpPr>
          <a:xfrm>
            <a:off x="-29849" y="1030283"/>
            <a:ext cx="9144005" cy="449269"/>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lstStyle/>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lstStyle/>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lstStyle/>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lstStyle/>
            <a:p>
              <a:pPr algn="ctr">
                <a:defRPr>
                  <a:solidFill>
                    <a:srgbClr val="FFFFFF"/>
                  </a:solidFill>
                </a:defRPr>
              </a:pPr>
            </a:p>
          </p:txBody>
        </p:sp>
      </p:gr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p:nvPr>
        </p:nvSpPr>
        <p:spPr/>
        <p:txBody>
          <a:bodyPr>
            <a:normAutofit/>
          </a:bodyPr>
          <a:p>
            <a:r>
              <a:rPr lang="zh-CN" altLang="en-US"/>
              <a:t>第二章 文化产业管理体系与层次</a:t>
            </a:r>
            <a:endParaRPr lang="zh-CN" altLang="en-US"/>
          </a:p>
        </p:txBody>
      </p:sp>
      <p:sp>
        <p:nvSpPr>
          <p:cNvPr id="3" name="文本占位符 2"/>
          <p:cNvSpPr/>
          <p:nvPr>
            <p:ph type="body" idx="1"/>
          </p:nvPr>
        </p:nvSpPr>
        <p:spPr>
          <a:xfrm>
            <a:off x="457200" y="2343785"/>
            <a:ext cx="8229600" cy="3782695"/>
          </a:xfrm>
        </p:spPr>
        <p:txBody>
          <a:bodyPr/>
          <a:p>
            <a:pPr marL="0" indent="0">
              <a:buNone/>
            </a:pPr>
            <a:r>
              <a:rPr lang="zh-CN" altLang="en-US">
                <a:solidFill>
                  <a:srgbClr val="FF0000"/>
                </a:solidFill>
              </a:rPr>
              <a:t>本章重点：</a:t>
            </a:r>
            <a:endParaRPr lang="zh-CN" altLang="en-US">
              <a:solidFill>
                <a:srgbClr val="FF0000"/>
              </a:solidFill>
            </a:endParaRPr>
          </a:p>
          <a:p>
            <a:pPr marL="0" indent="0">
              <a:buNone/>
            </a:pPr>
            <a:endParaRPr lang="zh-CN" altLang="en-US">
              <a:solidFill>
                <a:srgbClr val="FF0000"/>
              </a:solidFill>
            </a:endParaRPr>
          </a:p>
          <a:p>
            <a:r>
              <a:rPr lang="zh-CN" altLang="en-US"/>
              <a:t>文化产业组织要素</a:t>
            </a:r>
            <a:endParaRPr lang="zh-CN" altLang="en-US"/>
          </a:p>
          <a:p>
            <a:r>
              <a:rPr lang="zh-CN" altLang="en-US"/>
              <a:t>文化产业管理的基本层次</a:t>
            </a:r>
            <a:endParaRPr lang="zh-CN" altLang="en-US"/>
          </a:p>
          <a:p>
            <a:r>
              <a:rPr lang="zh-CN" altLang="en-US"/>
              <a:t>文化产业管理的基本体系</a:t>
            </a:r>
            <a:endParaRPr lang="zh-CN" altLang="en-US"/>
          </a:p>
          <a:p>
            <a:endParaRPr lang="zh-CN" altLang="en-US"/>
          </a:p>
        </p:txBody>
      </p:sp>
      <p:grpSp>
        <p:nvGrpSpPr>
          <p:cNvPr id="136" name="Group 136"/>
          <p:cNvGrpSpPr/>
          <p:nvPr/>
        </p:nvGrpSpPr>
        <p:grpSpPr>
          <a:xfrm>
            <a:off x="77466" y="1324288"/>
            <a:ext cx="9144005" cy="449269"/>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p:nvPr>
        </p:nvSpPr>
        <p:spPr/>
        <p:txBody>
          <a:bodyPr/>
          <a:p>
            <a:r>
              <a:rPr lang="zh-CN" altLang="en-US"/>
              <a:t>例：文化和旅游部</a:t>
            </a:r>
            <a:endParaRPr lang="zh-CN" altLang="en-US"/>
          </a:p>
        </p:txBody>
      </p:sp>
      <p:sp>
        <p:nvSpPr>
          <p:cNvPr id="3" name="文本占位符 2"/>
          <p:cNvSpPr/>
          <p:nvPr>
            <p:ph type="body" idx="1"/>
          </p:nvPr>
        </p:nvSpPr>
        <p:spPr>
          <a:xfrm>
            <a:off x="535305" y="2823210"/>
            <a:ext cx="8229600" cy="730885"/>
          </a:xfrm>
        </p:spPr>
        <p:txBody>
          <a:bodyPr/>
          <a:p>
            <a:r>
              <a:rPr lang="zh-CN" altLang="en-US"/>
              <a:t>部机关：</a:t>
            </a:r>
            <a:endParaRPr lang="zh-CN" altLang="en-US"/>
          </a:p>
          <a:p>
            <a:pPr marL="0" indent="0">
              <a:buNone/>
            </a:pPr>
            <a:endParaRPr lang="zh-CN" altLang="en-US"/>
          </a:p>
        </p:txBody>
      </p:sp>
      <p:pic>
        <p:nvPicPr>
          <p:cNvPr id="4" name="图片 3"/>
          <p:cNvPicPr>
            <a:picLocks noChangeAspect="1"/>
          </p:cNvPicPr>
          <p:nvPr/>
        </p:nvPicPr>
        <p:blipFill>
          <a:blip r:embed="rId1"/>
          <a:stretch>
            <a:fillRect/>
          </a:stretch>
        </p:blipFill>
        <p:spPr>
          <a:xfrm>
            <a:off x="126365" y="1216025"/>
            <a:ext cx="8560435" cy="1530350"/>
          </a:xfrm>
          <a:prstGeom prst="rect">
            <a:avLst/>
          </a:prstGeom>
        </p:spPr>
      </p:pic>
      <p:pic>
        <p:nvPicPr>
          <p:cNvPr id="5" name="图片 4"/>
          <p:cNvPicPr>
            <a:picLocks noChangeAspect="1"/>
          </p:cNvPicPr>
          <p:nvPr/>
        </p:nvPicPr>
        <p:blipFill>
          <a:blip r:embed="rId2"/>
          <a:stretch>
            <a:fillRect/>
          </a:stretch>
        </p:blipFill>
        <p:spPr>
          <a:xfrm>
            <a:off x="807720" y="3451860"/>
            <a:ext cx="2616200" cy="3397250"/>
          </a:xfrm>
          <a:prstGeom prst="rect">
            <a:avLst/>
          </a:prstGeom>
        </p:spPr>
      </p:pic>
      <p:pic>
        <p:nvPicPr>
          <p:cNvPr id="6" name="图片 5"/>
          <p:cNvPicPr>
            <a:picLocks noChangeAspect="1"/>
          </p:cNvPicPr>
          <p:nvPr/>
        </p:nvPicPr>
        <p:blipFill>
          <a:blip r:embed="rId3"/>
          <a:stretch>
            <a:fillRect/>
          </a:stretch>
        </p:blipFill>
        <p:spPr>
          <a:xfrm>
            <a:off x="3933190" y="3451860"/>
            <a:ext cx="3185160" cy="2978150"/>
          </a:xfrm>
          <a:prstGeom prst="rect">
            <a:avLst/>
          </a:prstGeom>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p:nvPr>
            <p:ph type="body" idx="1"/>
          </p:nvPr>
        </p:nvSpPr>
        <p:spPr/>
        <p:txBody>
          <a:bodyPr/>
          <a:p>
            <a:r>
              <a:rPr lang="zh-CN" altLang="en-US"/>
              <a:t>产业发展司：</a:t>
            </a:r>
            <a:endParaRPr lang="zh-CN" altLang="en-US"/>
          </a:p>
          <a:p>
            <a:pPr marL="0" indent="0">
              <a:buNone/>
            </a:pPr>
            <a:endParaRPr lang="zh-CN" altLang="en-US"/>
          </a:p>
        </p:txBody>
      </p:sp>
      <p:pic>
        <p:nvPicPr>
          <p:cNvPr id="4" name="图片 3"/>
          <p:cNvPicPr>
            <a:picLocks noChangeAspect="1"/>
          </p:cNvPicPr>
          <p:nvPr/>
        </p:nvPicPr>
        <p:blipFill>
          <a:blip r:embed="rId1"/>
          <a:stretch>
            <a:fillRect/>
          </a:stretch>
        </p:blipFill>
        <p:spPr>
          <a:xfrm>
            <a:off x="457200" y="2701925"/>
            <a:ext cx="8406130" cy="2322830"/>
          </a:xfrm>
          <a:prstGeom prst="rect">
            <a:avLst/>
          </a:prstGeom>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49"/>
          <p:cNvSpPr/>
          <p:nvPr>
            <p:ph type="title"/>
          </p:nvPr>
        </p:nvSpPr>
        <p:spPr>
          <a:xfrm>
            <a:off x="457200" y="274638"/>
            <a:ext cx="8229600" cy="1143001"/>
          </a:xfrm>
          <a:prstGeom prst="rect">
            <a:avLst/>
          </a:prstGeom>
        </p:spPr>
        <p:txBody>
          <a:bodyPr/>
          <a:lstStyle/>
          <a:p>
            <a:r>
              <a:t>（二）生产供应的产业组织系统</a:t>
            </a:r>
          </a:p>
        </p:txBody>
      </p:sp>
      <p:sp>
        <p:nvSpPr>
          <p:cNvPr id="150" name="Shape 150"/>
          <p:cNvSpPr/>
          <p:nvPr>
            <p:ph type="body" idx="1"/>
          </p:nvPr>
        </p:nvSpPr>
        <p:spPr>
          <a:xfrm>
            <a:off x="457200" y="1600200"/>
            <a:ext cx="8229600" cy="4525963"/>
          </a:xfrm>
          <a:prstGeom prst="rect">
            <a:avLst/>
          </a:prstGeom>
        </p:spPr>
        <p:txBody>
          <a:bodyPr>
            <a:normAutofit lnSpcReduction="10000"/>
          </a:bodyPr>
          <a:lstStyle/>
          <a:p>
            <a:pPr>
              <a:spcBef>
                <a:spcPts val="600"/>
              </a:spcBef>
              <a:defRPr sz="2800"/>
            </a:pPr>
            <a:r>
              <a:t>文化产业的生产供应组织系统与一般的物质产品的生产供应组织系统不同，表现在从原材料产品销售链条上的不同，包括精神内容研发与生产，精神产品的制造与供应两个过程。</a:t>
            </a:r>
          </a:p>
          <a:p>
            <a:pPr>
              <a:defRPr sz="2800"/>
            </a:pPr>
          </a:p>
          <a:p>
            <a:pPr>
              <a:spcBef>
                <a:spcPts val="600"/>
              </a:spcBef>
              <a:defRPr sz="2800"/>
            </a:pPr>
            <a:r>
              <a:t>精神内容研发与生产过程：参与的不仅是文化企业和创意工作者，还包括政府文化教育部门、科研部门、文化事业部门、为创意研发提供技术、设备和信息支持的单位和个人。</a:t>
            </a:r>
            <a:r>
              <a:rPr lang="zh-CN"/>
              <a:t>从精神内容研发到批量化复制生产的过程，是文化产品规模化生产、传播、销售的过程。</a:t>
            </a:r>
            <a:endParaRPr lang="zh-CN"/>
          </a:p>
        </p:txBody>
      </p:sp>
      <p:grpSp>
        <p:nvGrpSpPr>
          <p:cNvPr id="136" name="Group 136"/>
          <p:cNvGrpSpPr/>
          <p:nvPr/>
        </p:nvGrpSpPr>
        <p:grpSpPr>
          <a:xfrm>
            <a:off x="28575" y="1150620"/>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p:nvPr>
            <p:ph type="title"/>
          </p:nvPr>
        </p:nvSpPr>
        <p:spPr>
          <a:xfrm>
            <a:off x="457200" y="274638"/>
            <a:ext cx="8229600" cy="1143001"/>
          </a:xfrm>
          <a:prstGeom prst="rect">
            <a:avLst/>
          </a:prstGeom>
        </p:spPr>
        <p:txBody>
          <a:bodyPr/>
          <a:lstStyle/>
          <a:p>
            <a:r>
              <a:t>(三) 网络化的产业组织系统</a:t>
            </a:r>
          </a:p>
        </p:txBody>
      </p:sp>
      <p:sp>
        <p:nvSpPr>
          <p:cNvPr id="153" name="Shape 153"/>
          <p:cNvSpPr/>
          <p:nvPr>
            <p:ph type="body" idx="1"/>
          </p:nvPr>
        </p:nvSpPr>
        <p:spPr>
          <a:xfrm>
            <a:off x="457200" y="1600200"/>
            <a:ext cx="8229600" cy="4525963"/>
          </a:xfrm>
          <a:prstGeom prst="rect">
            <a:avLst/>
          </a:prstGeom>
        </p:spPr>
        <p:txBody>
          <a:bodyPr>
            <a:normAutofit/>
          </a:bodyPr>
          <a:lstStyle/>
          <a:p>
            <a:pPr>
              <a:lnSpc>
                <a:spcPct val="90000"/>
              </a:lnSpc>
            </a:pPr>
            <a:r>
              <a:rPr sz="2800"/>
              <a:t>文化产品的生产存在参与主体多样化和复杂化的特点，不同主体间常以</a:t>
            </a:r>
            <a:r>
              <a:rPr lang="zh-CN" sz="2800">
                <a:ea typeface="宋体" charset="0"/>
              </a:rPr>
              <a:t>（临时的）</a:t>
            </a:r>
            <a:r>
              <a:rPr sz="2800"/>
              <a:t>契约形式组合在一起，呈现网络化组织的特点。</a:t>
            </a:r>
            <a:endParaRPr sz="2800"/>
          </a:p>
          <a:p>
            <a:pPr marL="0" indent="0">
              <a:lnSpc>
                <a:spcPct val="90000"/>
              </a:lnSpc>
              <a:buNone/>
            </a:pPr>
            <a:r>
              <a:rPr sz="2800"/>
              <a:t> </a:t>
            </a:r>
            <a:r>
              <a:rPr sz="2800">
                <a:gradFill>
                  <a:gsLst>
                    <a:gs pos="0">
                      <a:srgbClr val="012D86"/>
                    </a:gs>
                    <a:gs pos="100000">
                      <a:srgbClr val="0E2557"/>
                    </a:gs>
                  </a:gsLst>
                  <a:lin scaled="0"/>
                </a:gradFill>
              </a:rPr>
              <a:t>  </a:t>
            </a:r>
            <a:r>
              <a:rPr lang="zh-CN" sz="2800" b="1">
                <a:gradFill>
                  <a:gsLst>
                    <a:gs pos="0">
                      <a:srgbClr val="012D86"/>
                    </a:gs>
                    <a:gs pos="100000">
                      <a:srgbClr val="0E2557"/>
                    </a:gs>
                  </a:gsLst>
                  <a:lin scaled="0"/>
                </a:gradFill>
              </a:rPr>
              <a:t>案例：阿里影业</a:t>
            </a:r>
            <a:r>
              <a:rPr lang="zh-CN" sz="2800" b="1">
                <a:gradFill>
                  <a:gsLst>
                    <a:gs pos="0">
                      <a:srgbClr val="7B32B2"/>
                    </a:gs>
                    <a:gs pos="100000">
                      <a:srgbClr val="401A5D"/>
                    </a:gs>
                  </a:gsLst>
                  <a:lin scaled="0"/>
                </a:gradFill>
              </a:rPr>
              <a:t> （参见年报</a:t>
            </a:r>
            <a:r>
              <a:rPr lang="en-US" altLang="zh-CN" sz="2800" b="1">
                <a:gradFill>
                  <a:gsLst>
                    <a:gs pos="0">
                      <a:srgbClr val="7B32B2"/>
                    </a:gs>
                    <a:gs pos="100000">
                      <a:srgbClr val="401A5D"/>
                    </a:gs>
                  </a:gsLst>
                  <a:lin scaled="0"/>
                </a:gradFill>
              </a:rPr>
              <a:t>pdf</a:t>
            </a:r>
            <a:r>
              <a:rPr lang="zh-CN" sz="2800" b="1">
                <a:gradFill>
                  <a:gsLst>
                    <a:gs pos="0">
                      <a:srgbClr val="7B32B2"/>
                    </a:gs>
                    <a:gs pos="100000">
                      <a:srgbClr val="401A5D"/>
                    </a:gs>
                  </a:gsLst>
                  <a:lin scaled="0"/>
                </a:gradFill>
              </a:rPr>
              <a:t>）</a:t>
            </a:r>
            <a:endParaRPr sz="2800"/>
          </a:p>
          <a:p>
            <a:pPr>
              <a:lnSpc>
                <a:spcPct val="90000"/>
              </a:lnSpc>
            </a:pPr>
            <a:endParaRPr sz="2800"/>
          </a:p>
          <a:p>
            <a:pPr>
              <a:lnSpc>
                <a:spcPct val="90000"/>
              </a:lnSpc>
            </a:pPr>
            <a:r>
              <a:rPr sz="2800"/>
              <a:t>文化产业产品的核心部分是精神内容，精神内容具有以较低成本被复制和移植到其他物质载体中的特点，文化产业行业之间具有十分强的关联性，产业组织上具有网络化的趋势。</a:t>
            </a:r>
            <a:endParaRPr sz="2800"/>
          </a:p>
        </p:txBody>
      </p:sp>
      <p:grpSp>
        <p:nvGrpSpPr>
          <p:cNvPr id="136" name="Group 136"/>
          <p:cNvGrpSpPr/>
          <p:nvPr/>
        </p:nvGrpSpPr>
        <p:grpSpPr>
          <a:xfrm>
            <a:off x="28575" y="1150620"/>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pic>
        <p:nvPicPr>
          <p:cNvPr id="2" name="图片 1"/>
          <p:cNvPicPr>
            <a:picLocks noChangeAspect="1"/>
          </p:cNvPicPr>
          <p:nvPr/>
        </p:nvPicPr>
        <p:blipFill>
          <a:blip r:embed="rId1"/>
          <a:stretch>
            <a:fillRect/>
          </a:stretch>
        </p:blipFill>
        <p:spPr>
          <a:xfrm>
            <a:off x="5961380" y="2823845"/>
            <a:ext cx="2266950" cy="514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p:nvPr>
            <p:ph type="title"/>
          </p:nvPr>
        </p:nvSpPr>
        <p:spPr>
          <a:xfrm>
            <a:off x="457200" y="274638"/>
            <a:ext cx="8229600" cy="1143001"/>
          </a:xfrm>
          <a:prstGeom prst="rect">
            <a:avLst/>
          </a:prstGeom>
        </p:spPr>
        <p:txBody>
          <a:bodyPr/>
          <a:lstStyle/>
          <a:p>
            <a:r>
              <a:t>四、法律政策系统</a:t>
            </a:r>
          </a:p>
        </p:txBody>
      </p:sp>
      <p:sp>
        <p:nvSpPr>
          <p:cNvPr id="156" name="Shape 156"/>
          <p:cNvSpPr/>
          <p:nvPr>
            <p:ph type="body" idx="1"/>
          </p:nvPr>
        </p:nvSpPr>
        <p:spPr>
          <a:xfrm>
            <a:off x="457200" y="1600200"/>
            <a:ext cx="6994525" cy="4525963"/>
          </a:xfrm>
          <a:prstGeom prst="rect">
            <a:avLst/>
          </a:prstGeom>
        </p:spPr>
        <p:txBody>
          <a:bodyPr/>
          <a:lstStyle/>
          <a:p>
            <a:pPr>
              <a:spcBef>
                <a:spcPts val="600"/>
              </a:spcBef>
              <a:defRPr sz="2800"/>
            </a:pPr>
            <a:r>
              <a:t>文化基本法（国家关于文化方面的纲领性文件和指导性政策与之相配套）</a:t>
            </a:r>
          </a:p>
          <a:p>
            <a:pPr>
              <a:spcBef>
                <a:spcPts val="600"/>
              </a:spcBef>
              <a:defRPr sz="2800"/>
            </a:pPr>
            <a:r>
              <a:t>文化专门法（《新闻法》、《电影法》、《出版法》）</a:t>
            </a:r>
          </a:p>
          <a:p>
            <a:pPr>
              <a:spcBef>
                <a:spcPts val="600"/>
              </a:spcBef>
              <a:defRPr sz="2800"/>
            </a:pPr>
            <a:r>
              <a:t>相关的文化部门法（我国在民法、行政法、著作权法等法律法规中进行了规定）</a:t>
            </a:r>
          </a:p>
          <a:p>
            <a:pPr>
              <a:spcBef>
                <a:spcPts val="600"/>
              </a:spcBef>
              <a:defRPr sz="2800"/>
            </a:pPr>
            <a:r>
              <a:t>其他政策：文化产业准入政策、文化资源保护政策、文化用地政策等等。</a:t>
            </a:r>
          </a:p>
        </p:txBody>
      </p:sp>
      <p:grpSp>
        <p:nvGrpSpPr>
          <p:cNvPr id="136" name="Group 136"/>
          <p:cNvGrpSpPr/>
          <p:nvPr/>
        </p:nvGrpSpPr>
        <p:grpSpPr>
          <a:xfrm>
            <a:off x="28575" y="1150620"/>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p:nvPr>
            <p:ph type="title"/>
          </p:nvPr>
        </p:nvSpPr>
        <p:spPr>
          <a:xfrm>
            <a:off x="457200" y="274638"/>
            <a:ext cx="8229600" cy="1143001"/>
          </a:xfrm>
          <a:prstGeom prst="rect">
            <a:avLst/>
          </a:prstGeom>
        </p:spPr>
        <p:txBody>
          <a:bodyPr/>
          <a:lstStyle/>
          <a:p>
            <a:r>
              <a:t>五、市场竞争结构</a:t>
            </a:r>
          </a:p>
        </p:txBody>
      </p:sp>
      <p:sp>
        <p:nvSpPr>
          <p:cNvPr id="159" name="Shape 159"/>
          <p:cNvSpPr/>
          <p:nvPr>
            <p:ph type="body" sz="quarter" idx="1"/>
          </p:nvPr>
        </p:nvSpPr>
        <p:spPr>
          <a:xfrm>
            <a:off x="457198" y="1600200"/>
            <a:ext cx="2493967" cy="4525963"/>
          </a:xfrm>
          <a:prstGeom prst="rect">
            <a:avLst/>
          </a:prstGeom>
        </p:spPr>
        <p:txBody>
          <a:bodyPr/>
          <a:lstStyle/>
          <a:p>
            <a:pPr>
              <a:lnSpc>
                <a:spcPct val="90000"/>
              </a:lnSpc>
              <a:spcBef>
                <a:spcPts val="600"/>
              </a:spcBef>
              <a:defRPr sz="2800"/>
            </a:pPr>
            <a:r>
              <a:t>买卖双方的数量情况</a:t>
            </a:r>
          </a:p>
          <a:p>
            <a:pPr>
              <a:lnSpc>
                <a:spcPct val="90000"/>
              </a:lnSpc>
              <a:spcBef>
                <a:spcPts val="600"/>
              </a:spcBef>
              <a:defRPr sz="2800"/>
            </a:pPr>
            <a:r>
              <a:t>进入和退出市场的难易度</a:t>
            </a:r>
          </a:p>
          <a:p>
            <a:pPr>
              <a:lnSpc>
                <a:spcPct val="90000"/>
              </a:lnSpc>
              <a:spcBef>
                <a:spcPts val="600"/>
              </a:spcBef>
              <a:defRPr sz="2800"/>
            </a:pPr>
            <a:r>
              <a:t>个别企业控制价格的能力</a:t>
            </a:r>
          </a:p>
          <a:p>
            <a:pPr>
              <a:lnSpc>
                <a:spcPct val="90000"/>
              </a:lnSpc>
              <a:spcBef>
                <a:spcPts val="600"/>
              </a:spcBef>
              <a:defRPr sz="2800"/>
            </a:pPr>
            <a:r>
              <a:t>产品的产别程度</a:t>
            </a:r>
          </a:p>
        </p:txBody>
      </p:sp>
      <p:sp>
        <p:nvSpPr>
          <p:cNvPr id="160" name="Shape 160"/>
          <p:cNvSpPr/>
          <p:nvPr/>
        </p:nvSpPr>
        <p:spPr>
          <a:xfrm>
            <a:off x="4291329" y="1716657"/>
            <a:ext cx="4567418" cy="1146552"/>
          </a:xfrm>
          <a:prstGeom prst="rect">
            <a:avLst/>
          </a:prstGeom>
          <a:ln w="12700">
            <a:miter lim="400000"/>
          </a:ln>
        </p:spPr>
        <p:txBody>
          <a:bodyPr wrap="none" lIns="45718" tIns="45718" rIns="45718" bIns="45718">
            <a:spAutoFit/>
          </a:bodyPr>
          <a:lstStyle/>
          <a:p>
            <a:r>
              <a:t>市场的基本类型：</a:t>
            </a:r>
          </a:p>
          <a:p>
            <a:r>
              <a:t>1、完全竞争市场</a:t>
            </a:r>
          </a:p>
          <a:p>
            <a:r>
              <a:t>2、完全垄断市场</a:t>
            </a:r>
          </a:p>
          <a:p>
            <a:r>
              <a:t>3、混合型市场（寡头市场、垄断竞争市场）</a:t>
            </a:r>
          </a:p>
        </p:txBody>
      </p:sp>
      <p:sp>
        <p:nvSpPr>
          <p:cNvPr id="161" name="Shape 161"/>
          <p:cNvSpPr/>
          <p:nvPr/>
        </p:nvSpPr>
        <p:spPr>
          <a:xfrm>
            <a:off x="4291329" y="3266058"/>
            <a:ext cx="3075937" cy="325879"/>
          </a:xfrm>
          <a:prstGeom prst="rect">
            <a:avLst/>
          </a:prstGeom>
          <a:ln w="12700">
            <a:miter lim="400000"/>
          </a:ln>
        </p:spPr>
        <p:txBody>
          <a:bodyPr wrap="none" lIns="45718" tIns="45718" rIns="45718" bIns="45718">
            <a:spAutoFit/>
          </a:bodyPr>
          <a:lstStyle/>
          <a:p>
            <a:r>
              <a:t>文化产业中各行业差异明显。</a:t>
            </a:r>
          </a:p>
        </p:txBody>
      </p:sp>
      <p:grpSp>
        <p:nvGrpSpPr>
          <p:cNvPr id="136" name="Group 136"/>
          <p:cNvGrpSpPr/>
          <p:nvPr/>
        </p:nvGrpSpPr>
        <p:grpSpPr>
          <a:xfrm>
            <a:off x="28575" y="1150620"/>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p:nvPr>
            <p:ph type="title" idx="4294967295"/>
          </p:nvPr>
        </p:nvSpPr>
        <p:spPr>
          <a:xfrm>
            <a:off x="457200" y="274638"/>
            <a:ext cx="8229600" cy="1143001"/>
          </a:xfrm>
          <a:prstGeom prst="rect">
            <a:avLst/>
          </a:prstGeom>
        </p:spPr>
        <p:txBody>
          <a:bodyPr/>
          <a:lstStyle/>
          <a:p>
            <a:r>
              <a:t>六、信息系统</a:t>
            </a:r>
          </a:p>
        </p:txBody>
      </p:sp>
      <p:sp>
        <p:nvSpPr>
          <p:cNvPr id="164" name="Shape 164"/>
          <p:cNvSpPr/>
          <p:nvPr/>
        </p:nvSpPr>
        <p:spPr>
          <a:xfrm>
            <a:off x="62229" y="1691258"/>
            <a:ext cx="9105901" cy="1751965"/>
          </a:xfrm>
          <a:prstGeom prst="rect">
            <a:avLst/>
          </a:prstGeom>
          <a:ln w="12700">
            <a:miter lim="400000"/>
          </a:ln>
        </p:spPr>
        <p:txBody>
          <a:bodyPr wrap="square" lIns="45718" tIns="45718" rIns="45718" bIns="45718">
            <a:spAutoFit/>
          </a:bodyPr>
          <a:lstStyle/>
          <a:p>
            <a:r>
              <a:t>文化产业中信息的沟通、传播与反馈系统。</a:t>
            </a:r>
          </a:p>
          <a:p>
            <a:r>
              <a:t>市场价格信息时市场得以正常运行的基础，使文化产业上下游各个环节之间得以相互衔接。</a:t>
            </a:r>
          </a:p>
          <a:p>
            <a:r>
              <a:t>政府对产业的规划和调控依赖于信息系统。</a:t>
            </a:r>
          </a:p>
          <a:p>
            <a:r>
              <a:t>市场中的企事业单位的经营与发展，依赖于市场信息和组织新的内外信息系统。</a:t>
            </a:r>
          </a:p>
          <a:p>
            <a:r>
              <a:t>消费者只有掌握准确的信息，才能正确做出消费决策。</a:t>
            </a:r>
          </a:p>
        </p:txBody>
      </p:sp>
      <p:grpSp>
        <p:nvGrpSpPr>
          <p:cNvPr id="136" name="Group 136"/>
          <p:cNvGrpSpPr/>
          <p:nvPr/>
        </p:nvGrpSpPr>
        <p:grpSpPr>
          <a:xfrm>
            <a:off x="28575" y="1150620"/>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ph type="title" idx="4294967295"/>
          </p:nvPr>
        </p:nvSpPr>
        <p:spPr>
          <a:xfrm>
            <a:off x="457200" y="274638"/>
            <a:ext cx="8229600" cy="1143001"/>
          </a:xfrm>
          <a:prstGeom prst="rect">
            <a:avLst/>
          </a:prstGeom>
        </p:spPr>
        <p:txBody>
          <a:bodyPr/>
          <a:lstStyle/>
          <a:p>
            <a:r>
              <a:t>七、金融组织系统</a:t>
            </a:r>
          </a:p>
        </p:txBody>
      </p:sp>
      <p:sp>
        <p:nvSpPr>
          <p:cNvPr id="167" name="Shape 167"/>
          <p:cNvSpPr/>
          <p:nvPr/>
        </p:nvSpPr>
        <p:spPr>
          <a:xfrm>
            <a:off x="354330" y="1475105"/>
            <a:ext cx="8331835" cy="1567180"/>
          </a:xfrm>
          <a:prstGeom prst="rect">
            <a:avLst/>
          </a:prstGeom>
          <a:ln w="12700">
            <a:miter lim="400000"/>
          </a:ln>
        </p:spPr>
        <p:txBody>
          <a:bodyPr wrap="square" lIns="45718" tIns="45718" rIns="45718" bIns="45718">
            <a:spAutoFit/>
          </a:bodyPr>
          <a:lstStyle/>
          <a:p>
            <a:r>
              <a:rPr sz="2400"/>
              <a:t>是文化产业的资金融通市场，是指在经济运行过程中，</a:t>
            </a:r>
            <a:endParaRPr sz="2400"/>
          </a:p>
          <a:p>
            <a:r>
              <a:rPr sz="2400"/>
              <a:t>文化产业的资金供求双方运用各种金融工具为文化产业投资</a:t>
            </a:r>
            <a:endParaRPr sz="2400"/>
          </a:p>
          <a:p>
            <a:r>
              <a:rPr sz="2400"/>
              <a:t>与生产进行资金融通的市场组织体系，包括市场中各类可以为文化产业投资提供资金的投资机构和金融中介机构。</a:t>
            </a:r>
            <a:endParaRPr sz="2400"/>
          </a:p>
        </p:txBody>
      </p:sp>
      <p:grpSp>
        <p:nvGrpSpPr>
          <p:cNvPr id="136" name="Group 136"/>
          <p:cNvGrpSpPr/>
          <p:nvPr/>
        </p:nvGrpSpPr>
        <p:grpSpPr>
          <a:xfrm>
            <a:off x="28575" y="1150620"/>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p:nvPr>
        </p:nvSpPr>
        <p:spPr/>
        <p:txBody>
          <a:bodyPr>
            <a:normAutofit fontScale="90000"/>
          </a:bodyPr>
          <a:p>
            <a:r>
              <a:rPr lang="zh-CN" altLang="en-US" smtClean="0">
                <a:sym typeface="+mn-ea"/>
              </a:rPr>
              <a:t>案例：美国电影业完片担保体系</a:t>
            </a:r>
            <a:br>
              <a:rPr lang="zh-CN" altLang="en-US" smtClean="0"/>
            </a:br>
            <a:endParaRPr lang="zh-CN" altLang="en-US"/>
          </a:p>
        </p:txBody>
      </p:sp>
      <p:sp>
        <p:nvSpPr>
          <p:cNvPr id="3" name="文本占位符 2"/>
          <p:cNvSpPr/>
          <p:nvPr>
            <p:ph type="body" idx="1"/>
          </p:nvPr>
        </p:nvSpPr>
        <p:spPr/>
        <p:txBody>
          <a:bodyPr/>
          <a:p>
            <a:pPr>
              <a:lnSpc>
                <a:spcPct val="80000"/>
              </a:lnSpc>
              <a:buFont typeface="Arial" panose="020B0604020202090204" pitchFamily="34" charset="0"/>
              <a:buNone/>
            </a:pPr>
            <a:r>
              <a:rPr lang="zh-CN" altLang="en-US" smtClean="0">
                <a:sym typeface="+mn-ea"/>
              </a:rPr>
              <a:t>概念：</a:t>
            </a:r>
            <a:endParaRPr lang="zh-CN" altLang="en-US" smtClean="0"/>
          </a:p>
          <a:p>
            <a:pPr>
              <a:lnSpc>
                <a:spcPct val="80000"/>
              </a:lnSpc>
              <a:buFont typeface="Arial" panose="020B0604020202090204" pitchFamily="34" charset="0"/>
              <a:buNone/>
            </a:pPr>
            <a:r>
              <a:rPr lang="zh-CN" altLang="zh-CN" smtClean="0">
                <a:sym typeface="+mn-ea"/>
              </a:rPr>
              <a:t>	</a:t>
            </a:r>
            <a:r>
              <a:rPr lang="zh-CN" altLang="en-US" smtClean="0">
                <a:sym typeface="+mn-ea"/>
              </a:rPr>
              <a:t>完片担保（ </a:t>
            </a:r>
            <a:r>
              <a:rPr lang="zh-CN" altLang="zh-CN" smtClean="0">
                <a:sym typeface="+mn-ea"/>
              </a:rPr>
              <a:t>completion bond/ guarantee </a:t>
            </a:r>
            <a:r>
              <a:rPr lang="zh-CN" altLang="en-US" smtClean="0">
                <a:sym typeface="+mn-ea"/>
              </a:rPr>
              <a:t>）是由担保公司提供的一项担保业务，担保公司依据电影预算收取担保费用。完片担保在独立制片中广泛使用，它担保制片人将依据协议既定的剧本、主演及预算完成电影并交付给发行商。银行（或其他投资人）接受持有完片担保的电影项目，并发放贷款。银行（或其他投资人）对担保公司拥有追索权，担保公司承担电影项目不完片的风险。</a:t>
            </a:r>
            <a:endParaRPr lang="zh-CN" altLang="en-US" smtClean="0"/>
          </a:p>
          <a:p>
            <a:endParaRPr lang="zh-CN" altLang="en-US"/>
          </a:p>
        </p:txBody>
      </p:sp>
      <p:grpSp>
        <p:nvGrpSpPr>
          <p:cNvPr id="103427" name="Group 4"/>
          <p:cNvGrpSpPr/>
          <p:nvPr/>
        </p:nvGrpSpPr>
        <p:grpSpPr bwMode="auto">
          <a:xfrm>
            <a:off x="0" y="1268413"/>
            <a:ext cx="9144000" cy="180975"/>
            <a:chOff x="0" y="2273"/>
            <a:chExt cx="3292" cy="825"/>
          </a:xfrm>
        </p:grpSpPr>
        <p:sp>
          <p:nvSpPr>
            <p:cNvPr id="18" name="矩形 17"/>
            <p:cNvSpPr/>
            <p:nvPr/>
          </p:nvSpPr>
          <p:spPr>
            <a:xfrm>
              <a:off x="818" y="2273"/>
              <a:ext cx="825" cy="825"/>
            </a:xfrm>
            <a:prstGeom prst="rect">
              <a:avLst/>
            </a:prstGeom>
            <a:gradFill>
              <a:gsLst>
                <a:gs pos="0">
                  <a:srgbClr val="A3D202"/>
                </a:gs>
                <a:gs pos="100000">
                  <a:srgbClr val="86AA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19" name="矩形 18"/>
            <p:cNvSpPr/>
            <p:nvPr/>
          </p:nvSpPr>
          <p:spPr>
            <a:xfrm>
              <a:off x="1643" y="2273"/>
              <a:ext cx="825" cy="825"/>
            </a:xfrm>
            <a:prstGeom prst="rect">
              <a:avLst/>
            </a:prstGeom>
            <a:gradFill>
              <a:gsLst>
                <a:gs pos="0">
                  <a:srgbClr val="E79902"/>
                </a:gs>
                <a:gs pos="100000">
                  <a:srgbClr val="C483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20" name="矩形 19"/>
            <p:cNvSpPr/>
            <p:nvPr/>
          </p:nvSpPr>
          <p:spPr>
            <a:xfrm>
              <a:off x="2468" y="2273"/>
              <a:ext cx="824" cy="825"/>
            </a:xfrm>
            <a:prstGeom prst="rect">
              <a:avLst/>
            </a:prstGeom>
            <a:gradFill>
              <a:gsLst>
                <a:gs pos="0">
                  <a:srgbClr val="F5BE00"/>
                </a:gs>
                <a:gs pos="100000">
                  <a:srgbClr val="D2A5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21" name="矩形 20"/>
            <p:cNvSpPr/>
            <p:nvPr/>
          </p:nvSpPr>
          <p:spPr>
            <a:xfrm>
              <a:off x="0" y="2273"/>
              <a:ext cx="825" cy="825"/>
            </a:xfrm>
            <a:prstGeom prst="rect">
              <a:avLst/>
            </a:prstGeom>
            <a:gradFill>
              <a:gsLst>
                <a:gs pos="0">
                  <a:srgbClr val="00C0EB"/>
                </a:gs>
                <a:gs pos="100000">
                  <a:srgbClr val="00A2C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gr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Grp="1"/>
          </p:cNvSpPr>
          <p:nvPr>
            <p:ph type="title"/>
          </p:nvPr>
        </p:nvSpPr>
        <p:spPr/>
        <p:txBody>
          <a:bodyPr/>
          <a:lstStyle/>
          <a:p>
            <a:r>
              <a:rPr lang="zh-CN" altLang="en-US" smtClean="0"/>
              <a:t>案例：美国电影业完片担保体系</a:t>
            </a:r>
            <a:endParaRPr lang="zh-CN" altLang="en-US" smtClean="0"/>
          </a:p>
        </p:txBody>
      </p:sp>
      <p:sp>
        <p:nvSpPr>
          <p:cNvPr id="103426" name="Rectangle 3"/>
          <p:cNvSpPr>
            <a:spLocks noGrp="1"/>
          </p:cNvSpPr>
          <p:nvPr>
            <p:ph type="body" idx="1"/>
          </p:nvPr>
        </p:nvSpPr>
        <p:spPr/>
        <p:txBody>
          <a:bodyPr/>
          <a:lstStyle/>
          <a:p>
            <a:pPr>
              <a:buFont typeface="Wingdings" panose="05000000000000000000" pitchFamily="2" charset="2"/>
              <a:buChar char="l"/>
            </a:pPr>
            <a:r>
              <a:rPr lang="zh-CN" altLang="en-US" smtClean="0"/>
              <a:t>流程：申请提交</a:t>
            </a:r>
            <a:r>
              <a:rPr lang="en-US" altLang="zh-CN" smtClean="0"/>
              <a:t>——</a:t>
            </a:r>
            <a:r>
              <a:rPr lang="zh-CN" altLang="en-US" smtClean="0"/>
              <a:t>项目评估</a:t>
            </a:r>
            <a:r>
              <a:rPr lang="en-US" altLang="zh-CN" smtClean="0"/>
              <a:t>——</a:t>
            </a:r>
            <a:r>
              <a:rPr lang="zh-CN" altLang="en-US" smtClean="0"/>
              <a:t>给否担保（完片担保协议）</a:t>
            </a:r>
            <a:r>
              <a:rPr lang="en-US" altLang="zh-CN" smtClean="0"/>
              <a:t>——</a:t>
            </a:r>
            <a:r>
              <a:rPr lang="zh-CN" altLang="en-US" smtClean="0"/>
              <a:t>担保生效（完片保证书）</a:t>
            </a:r>
            <a:endParaRPr lang="zh-CN" altLang="en-US" smtClean="0"/>
          </a:p>
        </p:txBody>
      </p:sp>
      <p:grpSp>
        <p:nvGrpSpPr>
          <p:cNvPr id="103427" name="Group 4"/>
          <p:cNvGrpSpPr/>
          <p:nvPr/>
        </p:nvGrpSpPr>
        <p:grpSpPr bwMode="auto">
          <a:xfrm>
            <a:off x="0" y="1268413"/>
            <a:ext cx="9144000" cy="180975"/>
            <a:chOff x="0" y="2273"/>
            <a:chExt cx="3292" cy="825"/>
          </a:xfrm>
        </p:grpSpPr>
        <p:sp>
          <p:nvSpPr>
            <p:cNvPr id="18" name="矩形 17"/>
            <p:cNvSpPr/>
            <p:nvPr/>
          </p:nvSpPr>
          <p:spPr>
            <a:xfrm>
              <a:off x="818" y="2273"/>
              <a:ext cx="825" cy="825"/>
            </a:xfrm>
            <a:prstGeom prst="rect">
              <a:avLst/>
            </a:prstGeom>
            <a:gradFill>
              <a:gsLst>
                <a:gs pos="0">
                  <a:srgbClr val="A3D202"/>
                </a:gs>
                <a:gs pos="100000">
                  <a:srgbClr val="86AA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p:cNvSpPr/>
            <p:nvPr/>
          </p:nvSpPr>
          <p:spPr>
            <a:xfrm>
              <a:off x="1643" y="2273"/>
              <a:ext cx="825" cy="825"/>
            </a:xfrm>
            <a:prstGeom prst="rect">
              <a:avLst/>
            </a:prstGeom>
            <a:gradFill>
              <a:gsLst>
                <a:gs pos="0">
                  <a:srgbClr val="E79902"/>
                </a:gs>
                <a:gs pos="100000">
                  <a:srgbClr val="C483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19"/>
            <p:cNvSpPr/>
            <p:nvPr/>
          </p:nvSpPr>
          <p:spPr>
            <a:xfrm>
              <a:off x="2468" y="2273"/>
              <a:ext cx="824" cy="825"/>
            </a:xfrm>
            <a:prstGeom prst="rect">
              <a:avLst/>
            </a:prstGeom>
            <a:gradFill>
              <a:gsLst>
                <a:gs pos="0">
                  <a:srgbClr val="F5BE00"/>
                </a:gs>
                <a:gs pos="100000">
                  <a:srgbClr val="D2A5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20"/>
            <p:cNvSpPr/>
            <p:nvPr/>
          </p:nvSpPr>
          <p:spPr>
            <a:xfrm>
              <a:off x="0" y="2273"/>
              <a:ext cx="825" cy="825"/>
            </a:xfrm>
            <a:prstGeom prst="rect">
              <a:avLst/>
            </a:prstGeom>
            <a:gradFill>
              <a:gsLst>
                <a:gs pos="0">
                  <a:srgbClr val="00C0EB"/>
                </a:gs>
                <a:gs pos="100000">
                  <a:srgbClr val="00A2C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03428" name="Group 9"/>
          <p:cNvGrpSpPr/>
          <p:nvPr/>
        </p:nvGrpSpPr>
        <p:grpSpPr bwMode="auto">
          <a:xfrm>
            <a:off x="881063" y="2978150"/>
            <a:ext cx="7013575" cy="3068638"/>
            <a:chOff x="612" y="981"/>
            <a:chExt cx="4418" cy="1933"/>
          </a:xfrm>
        </p:grpSpPr>
        <p:pic>
          <p:nvPicPr>
            <p:cNvPr id="103429" name="Picture 10"/>
            <p:cNvPicPr>
              <a:picLocks noChangeAspect="1" noChangeArrowheads="1"/>
            </p:cNvPicPr>
            <p:nvPr/>
          </p:nvPicPr>
          <p:blipFill>
            <a:blip r:embed="rId1"/>
            <a:srcRect/>
            <a:stretch>
              <a:fillRect/>
            </a:stretch>
          </p:blipFill>
          <p:spPr bwMode="auto">
            <a:xfrm>
              <a:off x="612" y="1888"/>
              <a:ext cx="4418" cy="1026"/>
            </a:xfrm>
            <a:prstGeom prst="rect">
              <a:avLst/>
            </a:prstGeom>
            <a:noFill/>
            <a:ln w="9525">
              <a:noFill/>
              <a:miter lim="800000"/>
              <a:headEnd/>
              <a:tailEnd/>
            </a:ln>
          </p:spPr>
        </p:pic>
        <p:pic>
          <p:nvPicPr>
            <p:cNvPr id="103430" name="Picture 11"/>
            <p:cNvPicPr>
              <a:picLocks noChangeAspect="1" noChangeArrowheads="1"/>
            </p:cNvPicPr>
            <p:nvPr/>
          </p:nvPicPr>
          <p:blipFill>
            <a:blip r:embed="rId2"/>
            <a:srcRect/>
            <a:stretch>
              <a:fillRect/>
            </a:stretch>
          </p:blipFill>
          <p:spPr bwMode="auto">
            <a:xfrm>
              <a:off x="2245" y="981"/>
              <a:ext cx="990" cy="771"/>
            </a:xfrm>
            <a:prstGeom prst="rect">
              <a:avLst/>
            </a:prstGeom>
            <a:noFill/>
            <a:ln w="9525">
              <a:noFill/>
              <a:miter lim="800000"/>
              <a:headEnd/>
              <a:tailEnd/>
            </a:ln>
          </p:spPr>
        </p:pic>
      </p:gr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p:nvPr/>
        </p:nvSpPr>
        <p:spPr>
          <a:xfrm>
            <a:off x="341313" y="368299"/>
            <a:ext cx="8804276" cy="764537"/>
          </a:xfrm>
          <a:prstGeom prst="rect">
            <a:avLst/>
          </a:prstGeom>
          <a:ln w="12700">
            <a:miter lim="400000"/>
          </a:ln>
        </p:spPr>
        <p:txBody>
          <a:bodyPr lIns="45718" tIns="45718" rIns="45718" bIns="45718">
            <a:spAutoFit/>
          </a:bodyPr>
          <a:lstStyle>
            <a:lvl1pPr algn="ctr">
              <a:defRPr sz="4400">
                <a:latin typeface="黑体" panose="02010609060101010101" charset="-122"/>
                <a:ea typeface="黑体" panose="02010609060101010101" charset="-122"/>
                <a:cs typeface="黑体" panose="02010609060101010101" charset="-122"/>
                <a:sym typeface="黑体" panose="02010609060101010101" charset="-122"/>
              </a:defRPr>
            </a:lvl1pPr>
          </a:lstStyle>
          <a:p>
            <a:r>
              <a:t>第一节 文化产业的产业组织要素</a:t>
            </a:r>
          </a:p>
        </p:txBody>
      </p:sp>
      <p:sp>
        <p:nvSpPr>
          <p:cNvPr id="131" name="Shape 131"/>
          <p:cNvSpPr/>
          <p:nvPr>
            <p:ph type="subTitle" idx="1"/>
          </p:nvPr>
        </p:nvSpPr>
        <p:spPr>
          <a:xfrm>
            <a:off x="250825" y="2004695"/>
            <a:ext cx="8070215" cy="4391025"/>
          </a:xfrm>
          <a:prstGeom prst="rect">
            <a:avLst/>
          </a:prstGeom>
        </p:spPr>
        <p:txBody>
          <a:bodyPr>
            <a:normAutofit lnSpcReduction="20000"/>
          </a:bodyPr>
          <a:lstStyle/>
          <a:p>
            <a:pPr marL="342900" indent="-342900" algn="l">
              <a:spcBef>
                <a:spcPts val="800"/>
              </a:spcBef>
              <a:defRPr sz="3600">
                <a:solidFill>
                  <a:srgbClr val="000000"/>
                </a:solidFill>
              </a:defRPr>
            </a:pPr>
            <a:r>
              <a:t>一、文化产业管理的参与主体</a:t>
            </a:r>
          </a:p>
          <a:p>
            <a:pPr marL="342900" indent="-342900" algn="l">
              <a:spcBef>
                <a:spcPts val="800"/>
              </a:spcBef>
              <a:buSzPct val="100000"/>
              <a:buFont typeface="Arial" panose="020B0604020202090204"/>
              <a:buChar char="•"/>
              <a:defRPr sz="3600">
                <a:solidFill>
                  <a:srgbClr val="000000"/>
                </a:solidFill>
              </a:defRPr>
            </a:pPr>
            <a:r>
              <a:t>政府</a:t>
            </a:r>
          </a:p>
          <a:p>
            <a:pPr marL="342900" indent="-342900" algn="l">
              <a:spcBef>
                <a:spcPts val="800"/>
              </a:spcBef>
              <a:buSzPct val="100000"/>
              <a:buFont typeface="Arial" panose="020B0604020202090204"/>
              <a:buChar char="•"/>
              <a:defRPr sz="3600">
                <a:solidFill>
                  <a:srgbClr val="000000"/>
                </a:solidFill>
              </a:defRPr>
            </a:pPr>
            <a:r>
              <a:t>企业</a:t>
            </a:r>
          </a:p>
          <a:p>
            <a:pPr marL="342900" indent="-342900" algn="l">
              <a:spcBef>
                <a:spcPts val="800"/>
              </a:spcBef>
              <a:buSzPct val="100000"/>
              <a:buFont typeface="Arial" panose="020B0604020202090204"/>
              <a:buChar char="•"/>
              <a:defRPr sz="3600">
                <a:solidFill>
                  <a:srgbClr val="000000"/>
                </a:solidFill>
              </a:defRPr>
            </a:pPr>
            <a:r>
              <a:t>公益组织</a:t>
            </a:r>
          </a:p>
          <a:p>
            <a:pPr marL="342900" indent="-342900" algn="l">
              <a:spcBef>
                <a:spcPts val="800"/>
              </a:spcBef>
              <a:buSzPct val="100000"/>
              <a:buFont typeface="Arial" panose="020B0604020202090204"/>
              <a:buChar char="•"/>
              <a:defRPr sz="3600">
                <a:solidFill>
                  <a:srgbClr val="000000"/>
                </a:solidFill>
              </a:defRPr>
            </a:pPr>
            <a:r>
              <a:t>中介组织</a:t>
            </a:r>
          </a:p>
          <a:p>
            <a:pPr marL="342900" indent="-342900" algn="l">
              <a:spcBef>
                <a:spcPts val="800"/>
              </a:spcBef>
              <a:buSzPct val="100000"/>
              <a:buFont typeface="Arial" panose="020B0604020202090204"/>
              <a:buChar char="•"/>
              <a:defRPr sz="3600">
                <a:solidFill>
                  <a:srgbClr val="000000"/>
                </a:solidFill>
              </a:defRPr>
            </a:pPr>
            <a:r>
              <a:rPr lang="zh-CN"/>
              <a:t>自然人</a:t>
            </a:r>
            <a:endParaRPr lang="zh-CN"/>
          </a:p>
          <a:p>
            <a:pPr marL="342900" indent="-342900" algn="l">
              <a:spcBef>
                <a:spcPts val="800"/>
              </a:spcBef>
              <a:defRPr sz="3600">
                <a:solidFill>
                  <a:srgbClr val="000000"/>
                </a:solidFill>
              </a:defRPr>
            </a:pPr>
            <a:r>
              <a:t>不同的主体发挥不同的作用</a:t>
            </a:r>
          </a:p>
        </p:txBody>
      </p:sp>
      <p:grpSp>
        <p:nvGrpSpPr>
          <p:cNvPr id="136" name="Group 136"/>
          <p:cNvGrpSpPr/>
          <p:nvPr/>
        </p:nvGrpSpPr>
        <p:grpSpPr>
          <a:xfrm>
            <a:off x="-10164" y="1470973"/>
            <a:ext cx="9144005" cy="449269"/>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lstStyle/>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lstStyle/>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lstStyle/>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lstStyle/>
            <a:p>
              <a:pPr algn="ctr">
                <a:defRPr>
                  <a:solidFill>
                    <a:srgbClr val="FFFFFF"/>
                  </a:solidFill>
                </a:defRPr>
              </a:pPr>
            </a:p>
          </p:txBody>
        </p:sp>
      </p:gr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600"/>
                                  </p:stCondLst>
                                  <p:iterate type="el">
                                    <p:tmAbs val="0"/>
                                  </p:iterate>
                                  <p:childTnLst>
                                    <p:set>
                                      <p:cBhvr>
                                        <p:cTn id="6" dur="indefinite" fill="hold"/>
                                        <p:tgtEl>
                                          <p:spTgt spid="130"/>
                                        </p:tgtEl>
                                        <p:attrNameLst>
                                          <p:attrName>style.visibility</p:attrName>
                                        </p:attrNameLst>
                                      </p:cBhvr>
                                      <p:to>
                                        <p:strVal val="visible"/>
                                      </p:to>
                                    </p:set>
                                    <p:animEffect transition="in" filter="wipe(up)">
                                      <p:cBhvr>
                                        <p:cTn id="7" dur="500"/>
                                        <p:tgtEl>
                                          <p:spTgt spid="13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spid="130"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p:cNvSpPr>
          <p:nvPr>
            <p:ph type="title"/>
          </p:nvPr>
        </p:nvSpPr>
        <p:spPr/>
        <p:txBody>
          <a:bodyPr/>
          <a:lstStyle/>
          <a:p>
            <a:r>
              <a:rPr lang="zh-CN" altLang="en-US" smtClean="0"/>
              <a:t>美国电影业完片担保体系</a:t>
            </a:r>
            <a:endParaRPr lang="zh-CN" altLang="en-US" smtClean="0"/>
          </a:p>
        </p:txBody>
      </p:sp>
      <p:grpSp>
        <p:nvGrpSpPr>
          <p:cNvPr id="104450" name="Group 4"/>
          <p:cNvGrpSpPr/>
          <p:nvPr/>
        </p:nvGrpSpPr>
        <p:grpSpPr bwMode="auto">
          <a:xfrm>
            <a:off x="0" y="1268413"/>
            <a:ext cx="9144000" cy="180975"/>
            <a:chOff x="0" y="2273"/>
            <a:chExt cx="3292" cy="825"/>
          </a:xfrm>
        </p:grpSpPr>
        <p:sp>
          <p:nvSpPr>
            <p:cNvPr id="18" name="矩形 17"/>
            <p:cNvSpPr/>
            <p:nvPr/>
          </p:nvSpPr>
          <p:spPr>
            <a:xfrm>
              <a:off x="818" y="2273"/>
              <a:ext cx="825" cy="825"/>
            </a:xfrm>
            <a:prstGeom prst="rect">
              <a:avLst/>
            </a:prstGeom>
            <a:gradFill>
              <a:gsLst>
                <a:gs pos="0">
                  <a:srgbClr val="A3D202"/>
                </a:gs>
                <a:gs pos="100000">
                  <a:srgbClr val="86AA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p:cNvSpPr/>
            <p:nvPr/>
          </p:nvSpPr>
          <p:spPr>
            <a:xfrm>
              <a:off x="1643" y="2273"/>
              <a:ext cx="825" cy="825"/>
            </a:xfrm>
            <a:prstGeom prst="rect">
              <a:avLst/>
            </a:prstGeom>
            <a:gradFill>
              <a:gsLst>
                <a:gs pos="0">
                  <a:srgbClr val="E79902"/>
                </a:gs>
                <a:gs pos="100000">
                  <a:srgbClr val="C483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19"/>
            <p:cNvSpPr/>
            <p:nvPr/>
          </p:nvSpPr>
          <p:spPr>
            <a:xfrm>
              <a:off x="2468" y="2273"/>
              <a:ext cx="824" cy="825"/>
            </a:xfrm>
            <a:prstGeom prst="rect">
              <a:avLst/>
            </a:prstGeom>
            <a:gradFill>
              <a:gsLst>
                <a:gs pos="0">
                  <a:srgbClr val="F5BE00"/>
                </a:gs>
                <a:gs pos="100000">
                  <a:srgbClr val="D2A5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20"/>
            <p:cNvSpPr/>
            <p:nvPr/>
          </p:nvSpPr>
          <p:spPr>
            <a:xfrm>
              <a:off x="0" y="2273"/>
              <a:ext cx="825" cy="825"/>
            </a:xfrm>
            <a:prstGeom prst="rect">
              <a:avLst/>
            </a:prstGeom>
            <a:gradFill>
              <a:gsLst>
                <a:gs pos="0">
                  <a:srgbClr val="00C0EB"/>
                </a:gs>
                <a:gs pos="100000">
                  <a:srgbClr val="00A2C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04451" name="Group 9"/>
          <p:cNvGrpSpPr/>
          <p:nvPr/>
        </p:nvGrpSpPr>
        <p:grpSpPr bwMode="auto">
          <a:xfrm>
            <a:off x="755650" y="1628775"/>
            <a:ext cx="7561263" cy="4672013"/>
            <a:chOff x="476" y="1026"/>
            <a:chExt cx="4763" cy="2943"/>
          </a:xfrm>
        </p:grpSpPr>
        <p:sp>
          <p:nvSpPr>
            <p:cNvPr id="104452" name="Oval 10"/>
            <p:cNvSpPr>
              <a:spLocks noChangeArrowheads="1"/>
            </p:cNvSpPr>
            <p:nvPr/>
          </p:nvSpPr>
          <p:spPr bwMode="auto">
            <a:xfrm>
              <a:off x="3058" y="1026"/>
              <a:ext cx="862" cy="836"/>
            </a:xfrm>
            <a:prstGeom prst="ellipse">
              <a:avLst/>
            </a:prstGeom>
            <a:noFill/>
            <a:ln w="9525">
              <a:solidFill>
                <a:schemeClr val="tx1"/>
              </a:solidFill>
              <a:round/>
            </a:ln>
          </p:spPr>
          <p:txBody>
            <a:bodyPr wrap="none" anchor="ctr"/>
            <a:lstStyle/>
            <a:p>
              <a:endParaRPr lang="zh-CN" altLang="en-US"/>
            </a:p>
          </p:txBody>
        </p:sp>
        <p:sp>
          <p:nvSpPr>
            <p:cNvPr id="104453" name="Oval 11"/>
            <p:cNvSpPr>
              <a:spLocks noChangeArrowheads="1"/>
            </p:cNvSpPr>
            <p:nvPr/>
          </p:nvSpPr>
          <p:spPr bwMode="auto">
            <a:xfrm>
              <a:off x="4377" y="2977"/>
              <a:ext cx="862" cy="837"/>
            </a:xfrm>
            <a:prstGeom prst="ellipse">
              <a:avLst/>
            </a:prstGeom>
            <a:noFill/>
            <a:ln w="9525">
              <a:solidFill>
                <a:schemeClr val="tx1"/>
              </a:solidFill>
              <a:round/>
            </a:ln>
          </p:spPr>
          <p:txBody>
            <a:bodyPr wrap="none" anchor="ctr"/>
            <a:lstStyle/>
            <a:p>
              <a:endParaRPr lang="zh-CN" altLang="en-US"/>
            </a:p>
          </p:txBody>
        </p:sp>
        <p:sp>
          <p:nvSpPr>
            <p:cNvPr id="104454" name="Text Box 12"/>
            <p:cNvSpPr txBox="1">
              <a:spLocks noChangeArrowheads="1"/>
            </p:cNvSpPr>
            <p:nvPr/>
          </p:nvSpPr>
          <p:spPr bwMode="auto">
            <a:xfrm>
              <a:off x="3152" y="1298"/>
              <a:ext cx="697" cy="231"/>
            </a:xfrm>
            <a:prstGeom prst="rect">
              <a:avLst/>
            </a:prstGeom>
            <a:noFill/>
            <a:ln w="9525">
              <a:noFill/>
              <a:miter lim="800000"/>
            </a:ln>
          </p:spPr>
          <p:txBody>
            <a:bodyPr>
              <a:spAutoFit/>
            </a:bodyPr>
            <a:lstStyle/>
            <a:p>
              <a:pPr>
                <a:spcBef>
                  <a:spcPct val="50000"/>
                </a:spcBef>
              </a:pPr>
              <a:r>
                <a:rPr lang="zh-CN" altLang="en-US" b="1">
                  <a:solidFill>
                    <a:schemeClr val="tx2"/>
                  </a:solidFill>
                </a:rPr>
                <a:t>担保公司</a:t>
              </a:r>
              <a:endParaRPr lang="zh-CN" altLang="en-US" b="1">
                <a:solidFill>
                  <a:schemeClr val="tx2"/>
                </a:solidFill>
              </a:endParaRPr>
            </a:p>
          </p:txBody>
        </p:sp>
        <p:grpSp>
          <p:nvGrpSpPr>
            <p:cNvPr id="104455" name="Group 13"/>
            <p:cNvGrpSpPr/>
            <p:nvPr/>
          </p:nvGrpSpPr>
          <p:grpSpPr bwMode="auto">
            <a:xfrm>
              <a:off x="1701" y="2976"/>
              <a:ext cx="975" cy="837"/>
              <a:chOff x="1610" y="2840"/>
              <a:chExt cx="771" cy="681"/>
            </a:xfrm>
          </p:grpSpPr>
          <p:sp>
            <p:nvSpPr>
              <p:cNvPr id="104483" name="Oval 14"/>
              <p:cNvSpPr>
                <a:spLocks noChangeArrowheads="1"/>
              </p:cNvSpPr>
              <p:nvPr/>
            </p:nvSpPr>
            <p:spPr bwMode="auto">
              <a:xfrm>
                <a:off x="1610" y="2840"/>
                <a:ext cx="680" cy="681"/>
              </a:xfrm>
              <a:prstGeom prst="ellipse">
                <a:avLst/>
              </a:prstGeom>
              <a:noFill/>
              <a:ln w="9525">
                <a:solidFill>
                  <a:schemeClr val="tx1"/>
                </a:solidFill>
                <a:round/>
              </a:ln>
            </p:spPr>
            <p:txBody>
              <a:bodyPr wrap="none" anchor="ctr"/>
              <a:lstStyle/>
              <a:p>
                <a:endParaRPr lang="zh-CN" altLang="en-US"/>
              </a:p>
            </p:txBody>
          </p:sp>
          <p:sp>
            <p:nvSpPr>
              <p:cNvPr id="104484" name="Text Box 15"/>
              <p:cNvSpPr txBox="1">
                <a:spLocks noChangeArrowheads="1"/>
              </p:cNvSpPr>
              <p:nvPr/>
            </p:nvSpPr>
            <p:spPr bwMode="auto">
              <a:xfrm>
                <a:off x="1701" y="3067"/>
                <a:ext cx="680" cy="188"/>
              </a:xfrm>
              <a:prstGeom prst="rect">
                <a:avLst/>
              </a:prstGeom>
              <a:noFill/>
              <a:ln w="9525">
                <a:noFill/>
                <a:miter lim="800000"/>
              </a:ln>
            </p:spPr>
            <p:txBody>
              <a:bodyPr>
                <a:spAutoFit/>
              </a:bodyPr>
              <a:lstStyle/>
              <a:p>
                <a:pPr>
                  <a:spcBef>
                    <a:spcPct val="50000"/>
                  </a:spcBef>
                </a:pPr>
                <a:r>
                  <a:rPr lang="zh-CN" altLang="en-US" b="1">
                    <a:solidFill>
                      <a:srgbClr val="0033CC"/>
                    </a:solidFill>
                  </a:rPr>
                  <a:t>制片人</a:t>
                </a:r>
                <a:endParaRPr lang="zh-CN" altLang="en-US" b="1">
                  <a:solidFill>
                    <a:srgbClr val="0033CC"/>
                  </a:solidFill>
                </a:endParaRPr>
              </a:p>
            </p:txBody>
          </p:sp>
        </p:grpSp>
        <p:sp>
          <p:nvSpPr>
            <p:cNvPr id="104456" name="Text Box 16"/>
            <p:cNvSpPr txBox="1">
              <a:spLocks noChangeArrowheads="1"/>
            </p:cNvSpPr>
            <p:nvPr/>
          </p:nvSpPr>
          <p:spPr bwMode="auto">
            <a:xfrm>
              <a:off x="4551" y="3256"/>
              <a:ext cx="574" cy="231"/>
            </a:xfrm>
            <a:prstGeom prst="rect">
              <a:avLst/>
            </a:prstGeom>
            <a:noFill/>
            <a:ln w="9525">
              <a:noFill/>
              <a:miter lim="800000"/>
            </a:ln>
          </p:spPr>
          <p:txBody>
            <a:bodyPr>
              <a:spAutoFit/>
            </a:bodyPr>
            <a:lstStyle/>
            <a:p>
              <a:pPr>
                <a:spcBef>
                  <a:spcPct val="50000"/>
                </a:spcBef>
              </a:pPr>
              <a:r>
                <a:rPr lang="zh-CN" altLang="en-US" b="1">
                  <a:solidFill>
                    <a:srgbClr val="CC6600"/>
                  </a:solidFill>
                </a:rPr>
                <a:t>银行</a:t>
              </a:r>
              <a:endParaRPr lang="zh-CN" altLang="en-US" b="1">
                <a:solidFill>
                  <a:srgbClr val="CC6600"/>
                </a:solidFill>
              </a:endParaRPr>
            </a:p>
          </p:txBody>
        </p:sp>
        <p:sp>
          <p:nvSpPr>
            <p:cNvPr id="104457" name="Line 17"/>
            <p:cNvSpPr>
              <a:spLocks noChangeShapeType="1"/>
            </p:cNvSpPr>
            <p:nvPr/>
          </p:nvSpPr>
          <p:spPr bwMode="auto">
            <a:xfrm flipV="1">
              <a:off x="2599" y="1918"/>
              <a:ext cx="745" cy="1115"/>
            </a:xfrm>
            <a:prstGeom prst="line">
              <a:avLst/>
            </a:prstGeom>
            <a:noFill/>
            <a:ln w="9525">
              <a:solidFill>
                <a:schemeClr val="tx1"/>
              </a:solidFill>
              <a:round/>
              <a:tailEnd type="triangle" w="med" len="med"/>
            </a:ln>
          </p:spPr>
          <p:txBody>
            <a:bodyPr/>
            <a:lstStyle/>
            <a:p>
              <a:endParaRPr lang="zh-CN" altLang="en-US"/>
            </a:p>
          </p:txBody>
        </p:sp>
        <p:sp>
          <p:nvSpPr>
            <p:cNvPr id="104458" name="Line 18"/>
            <p:cNvSpPr>
              <a:spLocks noChangeShapeType="1"/>
            </p:cNvSpPr>
            <p:nvPr/>
          </p:nvSpPr>
          <p:spPr bwMode="auto">
            <a:xfrm flipH="1">
              <a:off x="2198" y="1695"/>
              <a:ext cx="803" cy="1171"/>
            </a:xfrm>
            <a:prstGeom prst="line">
              <a:avLst/>
            </a:prstGeom>
            <a:noFill/>
            <a:ln w="9525">
              <a:solidFill>
                <a:schemeClr val="tx1"/>
              </a:solidFill>
              <a:round/>
              <a:tailEnd type="triangle" w="med" len="med"/>
            </a:ln>
          </p:spPr>
          <p:txBody>
            <a:bodyPr/>
            <a:lstStyle/>
            <a:p>
              <a:endParaRPr lang="zh-CN" altLang="en-US"/>
            </a:p>
          </p:txBody>
        </p:sp>
        <p:sp>
          <p:nvSpPr>
            <p:cNvPr id="104459" name="Line 19"/>
            <p:cNvSpPr>
              <a:spLocks noChangeShapeType="1"/>
            </p:cNvSpPr>
            <p:nvPr/>
          </p:nvSpPr>
          <p:spPr bwMode="auto">
            <a:xfrm flipH="1">
              <a:off x="2657" y="3313"/>
              <a:ext cx="1607" cy="0"/>
            </a:xfrm>
            <a:prstGeom prst="line">
              <a:avLst/>
            </a:prstGeom>
            <a:noFill/>
            <a:ln w="9525">
              <a:solidFill>
                <a:schemeClr val="tx1"/>
              </a:solidFill>
              <a:round/>
              <a:tailEnd type="triangle" w="med" len="med"/>
            </a:ln>
          </p:spPr>
          <p:txBody>
            <a:bodyPr/>
            <a:lstStyle/>
            <a:p>
              <a:endParaRPr lang="zh-CN" altLang="en-US"/>
            </a:p>
          </p:txBody>
        </p:sp>
        <p:sp>
          <p:nvSpPr>
            <p:cNvPr id="104460" name="Line 20"/>
            <p:cNvSpPr>
              <a:spLocks noChangeShapeType="1"/>
            </p:cNvSpPr>
            <p:nvPr/>
          </p:nvSpPr>
          <p:spPr bwMode="auto">
            <a:xfrm>
              <a:off x="2657" y="3647"/>
              <a:ext cx="1607" cy="0"/>
            </a:xfrm>
            <a:prstGeom prst="line">
              <a:avLst/>
            </a:prstGeom>
            <a:noFill/>
            <a:ln w="9525">
              <a:solidFill>
                <a:schemeClr val="tx1"/>
              </a:solidFill>
              <a:round/>
              <a:tailEnd type="triangle" w="med" len="med"/>
            </a:ln>
          </p:spPr>
          <p:txBody>
            <a:bodyPr/>
            <a:lstStyle/>
            <a:p>
              <a:endParaRPr lang="zh-CN" altLang="en-US"/>
            </a:p>
          </p:txBody>
        </p:sp>
        <p:sp>
          <p:nvSpPr>
            <p:cNvPr id="104461" name="Line 21"/>
            <p:cNvSpPr>
              <a:spLocks noChangeShapeType="1"/>
            </p:cNvSpPr>
            <p:nvPr/>
          </p:nvSpPr>
          <p:spPr bwMode="auto">
            <a:xfrm flipH="1" flipV="1">
              <a:off x="3804" y="1862"/>
              <a:ext cx="689" cy="1060"/>
            </a:xfrm>
            <a:prstGeom prst="line">
              <a:avLst/>
            </a:prstGeom>
            <a:noFill/>
            <a:ln w="9525">
              <a:solidFill>
                <a:schemeClr val="tx1"/>
              </a:solidFill>
              <a:round/>
              <a:tailEnd type="triangle" w="med" len="med"/>
            </a:ln>
          </p:spPr>
          <p:txBody>
            <a:bodyPr/>
            <a:lstStyle/>
            <a:p>
              <a:endParaRPr lang="zh-CN" altLang="en-US"/>
            </a:p>
          </p:txBody>
        </p:sp>
        <p:sp>
          <p:nvSpPr>
            <p:cNvPr id="104462" name="Line 22"/>
            <p:cNvSpPr>
              <a:spLocks noChangeShapeType="1"/>
            </p:cNvSpPr>
            <p:nvPr/>
          </p:nvSpPr>
          <p:spPr bwMode="auto">
            <a:xfrm>
              <a:off x="4033" y="1528"/>
              <a:ext cx="804" cy="1282"/>
            </a:xfrm>
            <a:prstGeom prst="line">
              <a:avLst/>
            </a:prstGeom>
            <a:noFill/>
            <a:ln w="9525">
              <a:solidFill>
                <a:schemeClr val="tx1"/>
              </a:solidFill>
              <a:round/>
              <a:tailEnd type="triangle" w="med" len="med"/>
            </a:ln>
          </p:spPr>
          <p:txBody>
            <a:bodyPr/>
            <a:lstStyle/>
            <a:p>
              <a:endParaRPr lang="zh-CN" altLang="en-US"/>
            </a:p>
          </p:txBody>
        </p:sp>
        <p:grpSp>
          <p:nvGrpSpPr>
            <p:cNvPr id="104463" name="Group 23"/>
            <p:cNvGrpSpPr/>
            <p:nvPr/>
          </p:nvGrpSpPr>
          <p:grpSpPr bwMode="auto">
            <a:xfrm>
              <a:off x="476" y="1026"/>
              <a:ext cx="862" cy="837"/>
              <a:chOff x="657" y="1207"/>
              <a:chExt cx="681" cy="681"/>
            </a:xfrm>
          </p:grpSpPr>
          <p:sp>
            <p:nvSpPr>
              <p:cNvPr id="104481" name="Oval 24"/>
              <p:cNvSpPr>
                <a:spLocks noChangeArrowheads="1"/>
              </p:cNvSpPr>
              <p:nvPr/>
            </p:nvSpPr>
            <p:spPr bwMode="auto">
              <a:xfrm>
                <a:off x="657" y="1207"/>
                <a:ext cx="681" cy="681"/>
              </a:xfrm>
              <a:prstGeom prst="ellipse">
                <a:avLst/>
              </a:prstGeom>
              <a:noFill/>
              <a:ln w="9525">
                <a:solidFill>
                  <a:schemeClr val="tx1"/>
                </a:solidFill>
                <a:round/>
              </a:ln>
            </p:spPr>
            <p:txBody>
              <a:bodyPr wrap="none" anchor="ctr"/>
              <a:lstStyle/>
              <a:p>
                <a:endParaRPr lang="zh-CN" altLang="en-US"/>
              </a:p>
            </p:txBody>
          </p:sp>
          <p:sp>
            <p:nvSpPr>
              <p:cNvPr id="104482" name="Text Box 25"/>
              <p:cNvSpPr txBox="1">
                <a:spLocks noChangeArrowheads="1"/>
              </p:cNvSpPr>
              <p:nvPr/>
            </p:nvSpPr>
            <p:spPr bwMode="auto">
              <a:xfrm>
                <a:off x="748" y="1434"/>
                <a:ext cx="590" cy="188"/>
              </a:xfrm>
              <a:prstGeom prst="rect">
                <a:avLst/>
              </a:prstGeom>
              <a:noFill/>
              <a:ln w="9525">
                <a:noFill/>
                <a:miter lim="800000"/>
              </a:ln>
            </p:spPr>
            <p:txBody>
              <a:bodyPr>
                <a:spAutoFit/>
              </a:bodyPr>
              <a:lstStyle/>
              <a:p>
                <a:pPr>
                  <a:spcBef>
                    <a:spcPct val="50000"/>
                  </a:spcBef>
                </a:pPr>
                <a:r>
                  <a:rPr lang="zh-CN" altLang="en-US" b="1">
                    <a:solidFill>
                      <a:srgbClr val="00CC00"/>
                    </a:solidFill>
                  </a:rPr>
                  <a:t>发行商</a:t>
                </a:r>
                <a:endParaRPr lang="zh-CN" altLang="en-US" b="1">
                  <a:solidFill>
                    <a:srgbClr val="00CC00"/>
                  </a:solidFill>
                </a:endParaRPr>
              </a:p>
            </p:txBody>
          </p:sp>
        </p:grpSp>
        <p:sp>
          <p:nvSpPr>
            <p:cNvPr id="104464" name="Line 26"/>
            <p:cNvSpPr>
              <a:spLocks noChangeShapeType="1"/>
            </p:cNvSpPr>
            <p:nvPr/>
          </p:nvSpPr>
          <p:spPr bwMode="auto">
            <a:xfrm>
              <a:off x="1336" y="1807"/>
              <a:ext cx="518" cy="1059"/>
            </a:xfrm>
            <a:prstGeom prst="line">
              <a:avLst/>
            </a:prstGeom>
            <a:noFill/>
            <a:ln w="9525">
              <a:solidFill>
                <a:schemeClr val="tx1"/>
              </a:solidFill>
              <a:round/>
              <a:tailEnd type="triangle" w="med" len="med"/>
            </a:ln>
          </p:spPr>
          <p:txBody>
            <a:bodyPr/>
            <a:lstStyle/>
            <a:p>
              <a:endParaRPr lang="zh-CN" altLang="en-US"/>
            </a:p>
          </p:txBody>
        </p:sp>
        <p:sp>
          <p:nvSpPr>
            <p:cNvPr id="104465" name="Line 27"/>
            <p:cNvSpPr>
              <a:spLocks noChangeShapeType="1"/>
            </p:cNvSpPr>
            <p:nvPr/>
          </p:nvSpPr>
          <p:spPr bwMode="auto">
            <a:xfrm flipH="1" flipV="1">
              <a:off x="992" y="1918"/>
              <a:ext cx="518" cy="1059"/>
            </a:xfrm>
            <a:prstGeom prst="line">
              <a:avLst/>
            </a:prstGeom>
            <a:noFill/>
            <a:ln w="9525">
              <a:solidFill>
                <a:schemeClr val="tx1"/>
              </a:solidFill>
              <a:round/>
              <a:tailEnd type="triangle" w="med" len="med"/>
            </a:ln>
          </p:spPr>
          <p:txBody>
            <a:bodyPr/>
            <a:lstStyle/>
            <a:p>
              <a:endParaRPr lang="zh-CN" altLang="en-US"/>
            </a:p>
          </p:txBody>
        </p:sp>
        <p:sp>
          <p:nvSpPr>
            <p:cNvPr id="104466" name="Line 28"/>
            <p:cNvSpPr>
              <a:spLocks noChangeShapeType="1"/>
            </p:cNvSpPr>
            <p:nvPr/>
          </p:nvSpPr>
          <p:spPr bwMode="auto">
            <a:xfrm>
              <a:off x="1510" y="1249"/>
              <a:ext cx="1204" cy="0"/>
            </a:xfrm>
            <a:prstGeom prst="line">
              <a:avLst/>
            </a:prstGeom>
            <a:noFill/>
            <a:ln w="9525">
              <a:solidFill>
                <a:schemeClr val="tx1"/>
              </a:solidFill>
              <a:round/>
              <a:tailEnd type="triangle" w="med" len="med"/>
            </a:ln>
          </p:spPr>
          <p:txBody>
            <a:bodyPr/>
            <a:lstStyle/>
            <a:p>
              <a:endParaRPr lang="zh-CN" altLang="en-US"/>
            </a:p>
          </p:txBody>
        </p:sp>
        <p:sp>
          <p:nvSpPr>
            <p:cNvPr id="104467" name="Line 29"/>
            <p:cNvSpPr>
              <a:spLocks noChangeShapeType="1"/>
            </p:cNvSpPr>
            <p:nvPr/>
          </p:nvSpPr>
          <p:spPr bwMode="auto">
            <a:xfrm flipH="1">
              <a:off x="1510" y="1639"/>
              <a:ext cx="1261" cy="0"/>
            </a:xfrm>
            <a:prstGeom prst="line">
              <a:avLst/>
            </a:prstGeom>
            <a:noFill/>
            <a:ln w="9525">
              <a:solidFill>
                <a:schemeClr val="tx1"/>
              </a:solidFill>
              <a:round/>
              <a:tailEnd type="triangle" w="med" len="med"/>
            </a:ln>
          </p:spPr>
          <p:txBody>
            <a:bodyPr/>
            <a:lstStyle/>
            <a:p>
              <a:endParaRPr lang="zh-CN" altLang="en-US"/>
            </a:p>
          </p:txBody>
        </p:sp>
        <p:sp>
          <p:nvSpPr>
            <p:cNvPr id="104468" name="Text Box 30"/>
            <p:cNvSpPr txBox="1">
              <a:spLocks noChangeArrowheads="1"/>
            </p:cNvSpPr>
            <p:nvPr/>
          </p:nvSpPr>
          <p:spPr bwMode="auto">
            <a:xfrm rot="3928081">
              <a:off x="533" y="2466"/>
              <a:ext cx="1115" cy="232"/>
            </a:xfrm>
            <a:prstGeom prst="rect">
              <a:avLst/>
            </a:prstGeom>
            <a:noFill/>
            <a:ln w="9525">
              <a:noFill/>
              <a:miter lim="800000"/>
            </a:ln>
          </p:spPr>
          <p:txBody>
            <a:bodyPr>
              <a:spAutoFit/>
            </a:bodyPr>
            <a:lstStyle/>
            <a:p>
              <a:pPr>
                <a:spcBef>
                  <a:spcPct val="50000"/>
                </a:spcBef>
              </a:pPr>
              <a:r>
                <a:rPr lang="zh-CN" altLang="en-US" b="1">
                  <a:solidFill>
                    <a:srgbClr val="0033CC"/>
                  </a:solidFill>
                </a:rPr>
                <a:t>影片发行权</a:t>
              </a:r>
              <a:endParaRPr lang="zh-CN" altLang="en-US" b="1">
                <a:solidFill>
                  <a:srgbClr val="0033CC"/>
                </a:solidFill>
              </a:endParaRPr>
            </a:p>
          </p:txBody>
        </p:sp>
        <p:sp>
          <p:nvSpPr>
            <p:cNvPr id="104469" name="Text Box 31"/>
            <p:cNvSpPr txBox="1">
              <a:spLocks noChangeArrowheads="1"/>
            </p:cNvSpPr>
            <p:nvPr/>
          </p:nvSpPr>
          <p:spPr bwMode="auto">
            <a:xfrm rot="3828857">
              <a:off x="1189" y="2354"/>
              <a:ext cx="1256" cy="232"/>
            </a:xfrm>
            <a:prstGeom prst="rect">
              <a:avLst/>
            </a:prstGeom>
            <a:noFill/>
            <a:ln w="9525">
              <a:noFill/>
              <a:miter lim="800000"/>
            </a:ln>
          </p:spPr>
          <p:txBody>
            <a:bodyPr>
              <a:spAutoFit/>
            </a:bodyPr>
            <a:lstStyle/>
            <a:p>
              <a:pPr>
                <a:spcBef>
                  <a:spcPct val="50000"/>
                </a:spcBef>
              </a:pPr>
              <a:r>
                <a:rPr lang="zh-CN" altLang="en-US" b="1">
                  <a:solidFill>
                    <a:srgbClr val="00CC00"/>
                  </a:solidFill>
                </a:rPr>
                <a:t>预售合同</a:t>
              </a:r>
              <a:endParaRPr lang="zh-CN" altLang="en-US" b="1">
                <a:solidFill>
                  <a:srgbClr val="00CC00"/>
                </a:solidFill>
              </a:endParaRPr>
            </a:p>
          </p:txBody>
        </p:sp>
        <p:sp>
          <p:nvSpPr>
            <p:cNvPr id="104470" name="Text Box 32"/>
            <p:cNvSpPr txBox="1">
              <a:spLocks noChangeArrowheads="1"/>
            </p:cNvSpPr>
            <p:nvPr/>
          </p:nvSpPr>
          <p:spPr bwMode="auto">
            <a:xfrm>
              <a:off x="3001" y="2141"/>
              <a:ext cx="803" cy="231"/>
            </a:xfrm>
            <a:prstGeom prst="rect">
              <a:avLst/>
            </a:prstGeom>
            <a:noFill/>
            <a:ln w="9525">
              <a:noFill/>
              <a:miter lim="800000"/>
            </a:ln>
          </p:spPr>
          <p:txBody>
            <a:bodyPr>
              <a:spAutoFit/>
            </a:bodyPr>
            <a:lstStyle/>
            <a:p>
              <a:pPr>
                <a:spcBef>
                  <a:spcPct val="50000"/>
                </a:spcBef>
              </a:pPr>
              <a:endParaRPr lang="zh-CN" altLang="en-US"/>
            </a:p>
          </p:txBody>
        </p:sp>
        <p:sp>
          <p:nvSpPr>
            <p:cNvPr id="104471" name="Text Box 33"/>
            <p:cNvSpPr txBox="1">
              <a:spLocks noChangeArrowheads="1"/>
            </p:cNvSpPr>
            <p:nvPr/>
          </p:nvSpPr>
          <p:spPr bwMode="auto">
            <a:xfrm rot="2070288">
              <a:off x="2946" y="2017"/>
              <a:ext cx="354" cy="1290"/>
            </a:xfrm>
            <a:prstGeom prst="rect">
              <a:avLst/>
            </a:prstGeom>
            <a:noFill/>
            <a:ln w="9525">
              <a:noFill/>
              <a:miter lim="800000"/>
            </a:ln>
          </p:spPr>
          <p:txBody>
            <a:bodyPr>
              <a:spAutoFit/>
            </a:bodyPr>
            <a:lstStyle/>
            <a:p>
              <a:pPr>
                <a:spcBef>
                  <a:spcPct val="50000"/>
                </a:spcBef>
              </a:pPr>
              <a:r>
                <a:rPr lang="zh-CN" altLang="en-US" sz="1600" b="1">
                  <a:solidFill>
                    <a:srgbClr val="0033CC"/>
                  </a:solidFill>
                </a:rPr>
                <a:t>担保申请与担保费</a:t>
              </a:r>
              <a:endParaRPr lang="zh-CN" altLang="en-US" sz="1600" b="1">
                <a:solidFill>
                  <a:srgbClr val="0033CC"/>
                </a:solidFill>
              </a:endParaRPr>
            </a:p>
          </p:txBody>
        </p:sp>
        <p:sp>
          <p:nvSpPr>
            <p:cNvPr id="104472" name="Text Box 34"/>
            <p:cNvSpPr txBox="1">
              <a:spLocks noChangeArrowheads="1"/>
            </p:cNvSpPr>
            <p:nvPr/>
          </p:nvSpPr>
          <p:spPr bwMode="auto">
            <a:xfrm rot="2099414">
              <a:off x="2336" y="1661"/>
              <a:ext cx="332" cy="982"/>
            </a:xfrm>
            <a:prstGeom prst="rect">
              <a:avLst/>
            </a:prstGeom>
            <a:noFill/>
            <a:ln w="9525">
              <a:noFill/>
              <a:miter lim="800000"/>
            </a:ln>
          </p:spPr>
          <p:txBody>
            <a:bodyPr>
              <a:spAutoFit/>
            </a:bodyPr>
            <a:lstStyle/>
            <a:p>
              <a:pPr>
                <a:spcBef>
                  <a:spcPct val="50000"/>
                </a:spcBef>
              </a:pPr>
              <a:r>
                <a:rPr lang="zh-CN" altLang="en-US" sz="1600" b="1">
                  <a:solidFill>
                    <a:schemeClr val="tx2"/>
                  </a:solidFill>
                </a:rPr>
                <a:t>完片担保合同</a:t>
              </a:r>
              <a:endParaRPr lang="en-US" altLang="zh-CN" sz="1600" b="1">
                <a:solidFill>
                  <a:schemeClr val="tx2"/>
                </a:solidFill>
              </a:endParaRPr>
            </a:p>
          </p:txBody>
        </p:sp>
        <p:sp>
          <p:nvSpPr>
            <p:cNvPr id="104473" name="Text Box 35"/>
            <p:cNvSpPr txBox="1">
              <a:spLocks noChangeArrowheads="1"/>
            </p:cNvSpPr>
            <p:nvPr/>
          </p:nvSpPr>
          <p:spPr bwMode="auto">
            <a:xfrm>
              <a:off x="3001" y="3758"/>
              <a:ext cx="1206" cy="211"/>
            </a:xfrm>
            <a:prstGeom prst="rect">
              <a:avLst/>
            </a:prstGeom>
            <a:noFill/>
            <a:ln w="9525">
              <a:noFill/>
              <a:miter lim="800000"/>
            </a:ln>
          </p:spPr>
          <p:txBody>
            <a:bodyPr>
              <a:spAutoFit/>
            </a:bodyPr>
            <a:lstStyle/>
            <a:p>
              <a:pPr>
                <a:spcBef>
                  <a:spcPct val="50000"/>
                </a:spcBef>
              </a:pPr>
              <a:r>
                <a:rPr lang="zh-CN" altLang="en-US" sz="1600" b="1">
                  <a:solidFill>
                    <a:srgbClr val="0033CC"/>
                  </a:solidFill>
                </a:rPr>
                <a:t>贷款申请</a:t>
              </a:r>
              <a:endParaRPr lang="zh-CN" altLang="en-US" sz="1600" b="1">
                <a:solidFill>
                  <a:srgbClr val="0033CC"/>
                </a:solidFill>
              </a:endParaRPr>
            </a:p>
          </p:txBody>
        </p:sp>
        <p:sp>
          <p:nvSpPr>
            <p:cNvPr id="104474" name="Text Box 36"/>
            <p:cNvSpPr txBox="1">
              <a:spLocks noChangeArrowheads="1"/>
            </p:cNvSpPr>
            <p:nvPr/>
          </p:nvSpPr>
          <p:spPr bwMode="auto">
            <a:xfrm>
              <a:off x="3058" y="3033"/>
              <a:ext cx="918" cy="212"/>
            </a:xfrm>
            <a:prstGeom prst="rect">
              <a:avLst/>
            </a:prstGeom>
            <a:noFill/>
            <a:ln w="9525">
              <a:noFill/>
              <a:miter lim="800000"/>
            </a:ln>
          </p:spPr>
          <p:txBody>
            <a:bodyPr>
              <a:spAutoFit/>
            </a:bodyPr>
            <a:lstStyle/>
            <a:p>
              <a:pPr>
                <a:spcBef>
                  <a:spcPct val="50000"/>
                </a:spcBef>
              </a:pPr>
              <a:r>
                <a:rPr lang="zh-CN" altLang="en-US" sz="1600" b="1">
                  <a:solidFill>
                    <a:srgbClr val="CC6600"/>
                  </a:solidFill>
                </a:rPr>
                <a:t>放款</a:t>
              </a:r>
              <a:endParaRPr lang="zh-CN" altLang="en-US" sz="1600" b="1">
                <a:solidFill>
                  <a:srgbClr val="CC6600"/>
                </a:solidFill>
              </a:endParaRPr>
            </a:p>
          </p:txBody>
        </p:sp>
        <p:sp>
          <p:nvSpPr>
            <p:cNvPr id="104475" name="Text Box 37"/>
            <p:cNvSpPr txBox="1">
              <a:spLocks noChangeArrowheads="1"/>
            </p:cNvSpPr>
            <p:nvPr/>
          </p:nvSpPr>
          <p:spPr bwMode="auto">
            <a:xfrm rot="-1789230">
              <a:off x="4359" y="1545"/>
              <a:ext cx="287" cy="828"/>
            </a:xfrm>
            <a:prstGeom prst="rect">
              <a:avLst/>
            </a:prstGeom>
            <a:noFill/>
            <a:ln w="9525">
              <a:noFill/>
              <a:miter lim="800000"/>
            </a:ln>
          </p:spPr>
          <p:txBody>
            <a:bodyPr>
              <a:spAutoFit/>
            </a:bodyPr>
            <a:lstStyle/>
            <a:p>
              <a:pPr>
                <a:spcBef>
                  <a:spcPct val="50000"/>
                </a:spcBef>
              </a:pPr>
              <a:r>
                <a:rPr lang="zh-CN" altLang="en-US" sz="1600" b="1">
                  <a:solidFill>
                    <a:schemeClr val="tx2"/>
                  </a:solidFill>
                </a:rPr>
                <a:t>完片担保书</a:t>
              </a:r>
              <a:endParaRPr lang="zh-CN" altLang="en-US" sz="1600" b="1">
                <a:solidFill>
                  <a:schemeClr val="tx2"/>
                </a:solidFill>
              </a:endParaRPr>
            </a:p>
          </p:txBody>
        </p:sp>
        <p:sp>
          <p:nvSpPr>
            <p:cNvPr id="104476" name="Text Box 38"/>
            <p:cNvSpPr txBox="1">
              <a:spLocks noChangeArrowheads="1"/>
            </p:cNvSpPr>
            <p:nvPr/>
          </p:nvSpPr>
          <p:spPr bwMode="auto">
            <a:xfrm rot="3567564">
              <a:off x="3508" y="2423"/>
              <a:ext cx="1167" cy="232"/>
            </a:xfrm>
            <a:prstGeom prst="rect">
              <a:avLst/>
            </a:prstGeom>
            <a:noFill/>
            <a:ln w="9525">
              <a:noFill/>
              <a:miter lim="800000"/>
            </a:ln>
          </p:spPr>
          <p:txBody>
            <a:bodyPr>
              <a:spAutoFit/>
            </a:bodyPr>
            <a:lstStyle/>
            <a:p>
              <a:pPr>
                <a:spcBef>
                  <a:spcPct val="50000"/>
                </a:spcBef>
              </a:pPr>
              <a:r>
                <a:rPr lang="zh-CN" altLang="en-US" b="1">
                  <a:solidFill>
                    <a:srgbClr val="CC6600"/>
                  </a:solidFill>
                </a:rPr>
                <a:t>贷款追索权</a:t>
              </a:r>
              <a:endParaRPr lang="zh-CN" altLang="en-US" b="1">
                <a:solidFill>
                  <a:srgbClr val="CC6600"/>
                </a:solidFill>
              </a:endParaRPr>
            </a:p>
          </p:txBody>
        </p:sp>
        <p:sp>
          <p:nvSpPr>
            <p:cNvPr id="104477" name="Text Box 39"/>
            <p:cNvSpPr txBox="1">
              <a:spLocks noChangeArrowheads="1"/>
            </p:cNvSpPr>
            <p:nvPr/>
          </p:nvSpPr>
          <p:spPr bwMode="auto">
            <a:xfrm rot="2081680">
              <a:off x="2653" y="1706"/>
              <a:ext cx="343" cy="1289"/>
            </a:xfrm>
            <a:prstGeom prst="rect">
              <a:avLst/>
            </a:prstGeom>
            <a:noFill/>
            <a:ln w="9525">
              <a:noFill/>
              <a:miter lim="800000"/>
            </a:ln>
          </p:spPr>
          <p:txBody>
            <a:bodyPr>
              <a:spAutoFit/>
            </a:bodyPr>
            <a:lstStyle/>
            <a:p>
              <a:pPr>
                <a:spcBef>
                  <a:spcPct val="50000"/>
                </a:spcBef>
              </a:pPr>
              <a:r>
                <a:rPr lang="zh-CN" altLang="en-US" sz="1600" b="1"/>
                <a:t>电影监控与接管权</a:t>
              </a:r>
              <a:endParaRPr lang="zh-CN" altLang="en-US" sz="1600" b="1"/>
            </a:p>
          </p:txBody>
        </p:sp>
        <p:sp>
          <p:nvSpPr>
            <p:cNvPr id="104478" name="Text Box 40"/>
            <p:cNvSpPr txBox="1">
              <a:spLocks noChangeArrowheads="1"/>
            </p:cNvSpPr>
            <p:nvPr/>
          </p:nvSpPr>
          <p:spPr bwMode="auto">
            <a:xfrm rot="-2144319">
              <a:off x="4099" y="1820"/>
              <a:ext cx="287" cy="750"/>
            </a:xfrm>
            <a:prstGeom prst="rect">
              <a:avLst/>
            </a:prstGeom>
            <a:noFill/>
            <a:ln w="9525">
              <a:noFill/>
              <a:miter lim="800000"/>
            </a:ln>
          </p:spPr>
          <p:txBody>
            <a:bodyPr>
              <a:spAutoFit/>
            </a:bodyPr>
            <a:lstStyle/>
            <a:p>
              <a:pPr>
                <a:spcBef>
                  <a:spcPct val="50000"/>
                </a:spcBef>
              </a:pPr>
              <a:r>
                <a:rPr lang="zh-CN" altLang="en-US" b="1"/>
                <a:t>项目风险</a:t>
              </a:r>
              <a:endParaRPr lang="zh-CN" altLang="en-US" b="1"/>
            </a:p>
          </p:txBody>
        </p:sp>
        <p:sp>
          <p:nvSpPr>
            <p:cNvPr id="104479" name="Text Box 41"/>
            <p:cNvSpPr txBox="1">
              <a:spLocks noChangeArrowheads="1"/>
            </p:cNvSpPr>
            <p:nvPr/>
          </p:nvSpPr>
          <p:spPr bwMode="auto">
            <a:xfrm>
              <a:off x="3016" y="3385"/>
              <a:ext cx="1091" cy="212"/>
            </a:xfrm>
            <a:prstGeom prst="rect">
              <a:avLst/>
            </a:prstGeom>
            <a:noFill/>
            <a:ln w="9525">
              <a:noFill/>
              <a:miter lim="800000"/>
            </a:ln>
          </p:spPr>
          <p:txBody>
            <a:bodyPr>
              <a:spAutoFit/>
            </a:bodyPr>
            <a:lstStyle/>
            <a:p>
              <a:pPr>
                <a:spcBef>
                  <a:spcPct val="50000"/>
                </a:spcBef>
              </a:pPr>
              <a:r>
                <a:rPr lang="zh-CN" altLang="en-US" sz="1600" b="1"/>
                <a:t>融资实现</a:t>
              </a:r>
              <a:endParaRPr lang="zh-CN" altLang="en-US" sz="1600" b="1"/>
            </a:p>
          </p:txBody>
        </p:sp>
        <p:sp>
          <p:nvSpPr>
            <p:cNvPr id="104480" name="Text Box 42"/>
            <p:cNvSpPr txBox="1">
              <a:spLocks noChangeArrowheads="1"/>
            </p:cNvSpPr>
            <p:nvPr/>
          </p:nvSpPr>
          <p:spPr bwMode="auto">
            <a:xfrm>
              <a:off x="1566" y="1305"/>
              <a:ext cx="1205" cy="212"/>
            </a:xfrm>
            <a:prstGeom prst="rect">
              <a:avLst/>
            </a:prstGeom>
            <a:noFill/>
            <a:ln w="9525">
              <a:noFill/>
              <a:miter lim="800000"/>
            </a:ln>
          </p:spPr>
          <p:txBody>
            <a:bodyPr>
              <a:spAutoFit/>
            </a:bodyPr>
            <a:lstStyle/>
            <a:p>
              <a:pPr>
                <a:spcBef>
                  <a:spcPct val="50000"/>
                </a:spcBef>
              </a:pPr>
              <a:r>
                <a:rPr lang="zh-CN" altLang="en-US" sz="1600"/>
                <a:t>电影交付</a:t>
              </a:r>
              <a:endParaRPr lang="zh-CN" altLang="en-US" sz="1600"/>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4451"/>
                                        </p:tgtEl>
                                        <p:attrNameLst>
                                          <p:attrName>style.visibility</p:attrName>
                                        </p:attrNameLst>
                                      </p:cBhvr>
                                      <p:to>
                                        <p:strVal val="visible"/>
                                      </p:to>
                                    </p:set>
                                    <p:animEffect transition="in" filter="diamond(in)">
                                      <p:cBhvr>
                                        <p:cTn id="7" dur="2000"/>
                                        <p:tgtEl>
                                          <p:spTgt spid="104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p:nvPr>
            <p:ph type="title" idx="4294967295"/>
          </p:nvPr>
        </p:nvSpPr>
        <p:spPr>
          <a:xfrm>
            <a:off x="457200" y="274638"/>
            <a:ext cx="8229600" cy="1143001"/>
          </a:xfrm>
          <a:prstGeom prst="rect">
            <a:avLst/>
          </a:prstGeom>
        </p:spPr>
        <p:txBody>
          <a:bodyPr/>
          <a:lstStyle/>
          <a:p>
            <a:r>
              <a:t>八、科技系统</a:t>
            </a:r>
          </a:p>
        </p:txBody>
      </p:sp>
      <p:sp>
        <p:nvSpPr>
          <p:cNvPr id="171" name="Shape 171"/>
          <p:cNvSpPr/>
          <p:nvPr/>
        </p:nvSpPr>
        <p:spPr>
          <a:xfrm>
            <a:off x="215263" y="1643633"/>
            <a:ext cx="6846570" cy="1813560"/>
          </a:xfrm>
          <a:prstGeom prst="rect">
            <a:avLst/>
          </a:prstGeom>
          <a:ln w="12700">
            <a:miter lim="400000"/>
          </a:ln>
        </p:spPr>
        <p:txBody>
          <a:bodyPr wrap="none" lIns="45718" tIns="45718" rIns="45718" bIns="45718">
            <a:spAutoFit/>
          </a:bodyPr>
          <a:lstStyle/>
          <a:p>
            <a:pPr algn="just"/>
            <a:r>
              <a:rPr sz="2800"/>
              <a:t>包括与文化产业相关的文化科技创新体系</a:t>
            </a:r>
            <a:r>
              <a:rPr lang="zh-CN" sz="2800">
                <a:ea typeface="宋体" panose="02010600030101010101" pitchFamily="2" charset="-122"/>
              </a:rPr>
              <a:t>、</a:t>
            </a:r>
            <a:endParaRPr sz="2800"/>
          </a:p>
          <a:p>
            <a:pPr algn="just"/>
            <a:r>
              <a:rPr sz="2800"/>
              <a:t>文化科技人才培养体系、</a:t>
            </a:r>
            <a:endParaRPr sz="2800"/>
          </a:p>
          <a:p>
            <a:pPr algn="just"/>
            <a:r>
              <a:rPr sz="2800"/>
              <a:t>文化科技技术推广应用体系、</a:t>
            </a:r>
            <a:endParaRPr sz="2800"/>
          </a:p>
          <a:p>
            <a:pPr algn="just"/>
            <a:r>
              <a:rPr sz="2800"/>
              <a:t>文化科技的产业孵化平台等文化科技组织。</a:t>
            </a:r>
            <a:endParaRPr sz="2800"/>
          </a:p>
        </p:txBody>
      </p:sp>
      <p:grpSp>
        <p:nvGrpSpPr>
          <p:cNvPr id="136" name="Group 136"/>
          <p:cNvGrpSpPr/>
          <p:nvPr/>
        </p:nvGrpSpPr>
        <p:grpSpPr>
          <a:xfrm>
            <a:off x="28575" y="1150620"/>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p:nvPr/>
        </p:nvSpPr>
        <p:spPr>
          <a:xfrm>
            <a:off x="544830" y="1805305"/>
            <a:ext cx="7489825" cy="4891405"/>
          </a:xfrm>
          <a:prstGeom prst="rect">
            <a:avLst/>
          </a:prstGeom>
          <a:ln w="12700">
            <a:miter lim="400000"/>
          </a:ln>
        </p:spPr>
        <p:txBody>
          <a:bodyPr wrap="square" lIns="45718" tIns="45718" rIns="45718" bIns="45718">
            <a:spAutoFit/>
          </a:bodyPr>
          <a:lstStyle/>
          <a:p>
            <a:r>
              <a:rPr sz="2400"/>
              <a:t>一、</a:t>
            </a:r>
            <a:r>
              <a:rPr sz="2400">
                <a:solidFill>
                  <a:srgbClr val="FF0000"/>
                </a:solidFill>
              </a:rPr>
              <a:t>宏观管理：</a:t>
            </a:r>
            <a:r>
              <a:rPr sz="2400"/>
              <a:t>对文化产业总量经济的管理与调控。</a:t>
            </a:r>
            <a:endParaRPr sz="2400"/>
          </a:p>
          <a:p>
            <a:r>
              <a:rPr sz="2400"/>
              <a:t>基本内容包括：</a:t>
            </a:r>
            <a:endParaRPr sz="2400"/>
          </a:p>
          <a:p>
            <a:endParaRPr sz="2400"/>
          </a:p>
          <a:p>
            <a:pPr marL="180340" indent="-180340">
              <a:buSzPct val="100000"/>
              <a:buChar char="•"/>
            </a:pPr>
            <a:r>
              <a:rPr sz="2400"/>
              <a:t>对文化产业发展进行宏观的经济统计与监测。</a:t>
            </a:r>
            <a:endParaRPr sz="2400"/>
          </a:p>
          <a:p>
            <a:pPr marL="180340" indent="-180340">
              <a:buSzPct val="100000"/>
              <a:buChar char="•"/>
            </a:pPr>
            <a:r>
              <a:rPr sz="2400"/>
              <a:t>对文化产业总体的规划与布局。</a:t>
            </a:r>
            <a:endParaRPr sz="2400"/>
          </a:p>
          <a:p>
            <a:pPr marL="180340" indent="-180340">
              <a:buSzPct val="100000"/>
              <a:buChar char="•"/>
            </a:pPr>
            <a:r>
              <a:rPr sz="2400"/>
              <a:t>制定与完善文化产业的相关经济政策和配套措施。</a:t>
            </a:r>
            <a:endParaRPr sz="2400"/>
          </a:p>
          <a:p>
            <a:endParaRPr sz="2400"/>
          </a:p>
          <a:p>
            <a:endParaRPr sz="2400"/>
          </a:p>
          <a:p>
            <a:r>
              <a:rPr lang="zh-CN" sz="2400"/>
              <a:t>国家</a:t>
            </a:r>
            <a:r>
              <a:rPr lang="en-US" altLang="zh-CN" sz="2400"/>
              <a:t>“</a:t>
            </a:r>
            <a:r>
              <a:rPr lang="zh-CN" sz="2400"/>
              <a:t>十三五</a:t>
            </a:r>
            <a:r>
              <a:rPr lang="en-US" altLang="zh-CN" sz="2400"/>
              <a:t>”</a:t>
            </a:r>
            <a:r>
              <a:rPr lang="zh-CN" altLang="en-US" sz="2400"/>
              <a:t>时期</a:t>
            </a:r>
            <a:r>
              <a:rPr lang="zh-CN" sz="2400"/>
              <a:t>文化发展改革规划纲要</a:t>
            </a:r>
            <a:r>
              <a:rPr sz="2400"/>
              <a:t>http://www.gov.cn/zhengce/2017-05/07/content_5191604.htm</a:t>
            </a:r>
            <a:endParaRPr sz="2400"/>
          </a:p>
          <a:p>
            <a:endParaRPr sz="2400"/>
          </a:p>
          <a:p>
            <a:pPr marL="180340" indent="-180340">
              <a:buSzPct val="100000"/>
              <a:buChar char="•"/>
            </a:pPr>
            <a:endParaRPr sz="2400"/>
          </a:p>
        </p:txBody>
      </p:sp>
      <p:sp>
        <p:nvSpPr>
          <p:cNvPr id="174" name="Shape 174"/>
          <p:cNvSpPr/>
          <p:nvPr>
            <p:ph type="title" idx="4294967295"/>
          </p:nvPr>
        </p:nvSpPr>
        <p:spPr>
          <a:xfrm>
            <a:off x="457200" y="274638"/>
            <a:ext cx="8229600" cy="1143001"/>
          </a:xfrm>
          <a:prstGeom prst="rect">
            <a:avLst/>
          </a:prstGeom>
        </p:spPr>
        <p:txBody>
          <a:bodyPr/>
          <a:lstStyle>
            <a:lvl1pPr defTabSz="886460">
              <a:defRPr sz="4200"/>
            </a:lvl1pPr>
          </a:lstStyle>
          <a:p>
            <a:r>
              <a:t>第二节、文化产业管理的基本层次</a:t>
            </a:r>
          </a:p>
        </p:txBody>
      </p:sp>
      <p:grpSp>
        <p:nvGrpSpPr>
          <p:cNvPr id="136" name="Group 136"/>
          <p:cNvGrpSpPr/>
          <p:nvPr/>
        </p:nvGrpSpPr>
        <p:grpSpPr>
          <a:xfrm>
            <a:off x="48895" y="1170940"/>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p:nvPr>
        </p:nvSpPr>
        <p:spPr/>
        <p:txBody>
          <a:bodyPr>
            <a:normAutofit fontScale="90000"/>
          </a:bodyPr>
          <a:p>
            <a:r>
              <a:rPr>
                <a:sym typeface="+mn-ea"/>
              </a:rPr>
              <a:t>第二节、文化产业管理的基本层次</a:t>
            </a:r>
            <a:endParaRPr lang="zh-CN" altLang="en-US"/>
          </a:p>
        </p:txBody>
      </p:sp>
      <p:sp>
        <p:nvSpPr>
          <p:cNvPr id="3" name="文本占位符 2"/>
          <p:cNvSpPr/>
          <p:nvPr>
            <p:ph type="body" idx="1"/>
          </p:nvPr>
        </p:nvSpPr>
        <p:spPr/>
        <p:txBody>
          <a:bodyPr>
            <a:normAutofit/>
          </a:bodyPr>
          <a:p>
            <a:pPr marL="0" indent="0">
              <a:buNone/>
            </a:pPr>
            <a:r>
              <a:rPr sz="2800">
                <a:sym typeface="+mn-ea"/>
              </a:rPr>
              <a:t>二、</a:t>
            </a:r>
            <a:r>
              <a:rPr sz="2800">
                <a:solidFill>
                  <a:srgbClr val="FF0000"/>
                </a:solidFill>
                <a:effectLst>
                  <a:outerShdw blurRad="38100" dist="38100" dir="2700000" algn="tl">
                    <a:srgbClr val="000000">
                      <a:alpha val="43137"/>
                    </a:srgbClr>
                  </a:outerShdw>
                </a:effectLst>
                <a:sym typeface="+mn-ea"/>
              </a:rPr>
              <a:t>中观管理：</a:t>
            </a:r>
            <a:r>
              <a:rPr sz="2800">
                <a:sym typeface="+mn-ea"/>
              </a:rPr>
              <a:t>介于微观和宏观的中间层次</a:t>
            </a:r>
            <a:endParaRPr sz="2800">
              <a:sym typeface="+mn-ea"/>
            </a:endParaRPr>
          </a:p>
          <a:p>
            <a:pPr marL="180340" indent="-180340">
              <a:buSzPct val="100000"/>
              <a:buChar char="•"/>
            </a:pPr>
            <a:r>
              <a:rPr sz="2800">
                <a:sym typeface="+mn-ea"/>
              </a:rPr>
              <a:t>区域文化产业管理：对某一行政区域或局部地理空间范围的文化产业发展在产业结构、产业规模、产业布局、发展速度、就业水平等方面的管理。</a:t>
            </a:r>
            <a:endParaRPr sz="2800">
              <a:sym typeface="+mn-ea"/>
            </a:endParaRPr>
          </a:p>
          <a:p>
            <a:pPr marL="180340" indent="-180340">
              <a:buSzPct val="100000"/>
              <a:buChar char="•"/>
            </a:pPr>
            <a:endParaRPr sz="2800">
              <a:sym typeface="+mn-ea"/>
            </a:endParaRPr>
          </a:p>
          <a:p>
            <a:pPr marL="0" indent="0">
              <a:buNone/>
            </a:pPr>
            <a:r>
              <a:rPr sz="2800">
                <a:sym typeface="+mn-ea"/>
              </a:rPr>
              <a:t>包括：区域文化产业的总体规划和布局；制定和完善区域文化产业的政策；区域文化资源的保护与开发;区域文化产业的重大项目管理。</a:t>
            </a:r>
            <a:endParaRPr sz="2800">
              <a:sym typeface="+mn-ea"/>
            </a:endParaRPr>
          </a:p>
          <a:p>
            <a:endParaRPr lang="zh-CN" altLang="en-US" sz="2800"/>
          </a:p>
        </p:txBody>
      </p:sp>
      <p:grpSp>
        <p:nvGrpSpPr>
          <p:cNvPr id="136" name="Group 136"/>
          <p:cNvGrpSpPr/>
          <p:nvPr/>
        </p:nvGrpSpPr>
        <p:grpSpPr>
          <a:xfrm>
            <a:off x="48895" y="1170940"/>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p:nvPr>
        </p:nvSpPr>
        <p:spPr/>
        <p:txBody>
          <a:bodyPr>
            <a:normAutofit fontScale="90000"/>
          </a:bodyPr>
          <a:p>
            <a:r>
              <a:rPr>
                <a:sym typeface="+mn-ea"/>
              </a:rPr>
              <a:t>第二节、文化产业管理的基本层次</a:t>
            </a:r>
            <a:endParaRPr lang="zh-CN" altLang="en-US"/>
          </a:p>
        </p:txBody>
      </p:sp>
      <p:sp>
        <p:nvSpPr>
          <p:cNvPr id="3" name="文本占位符 2"/>
          <p:cNvSpPr/>
          <p:nvPr>
            <p:ph type="body" idx="1"/>
          </p:nvPr>
        </p:nvSpPr>
        <p:spPr/>
        <p:txBody>
          <a:bodyPr/>
          <a:p>
            <a:pPr marL="0" indent="0">
              <a:buSzPct val="100000"/>
              <a:buNone/>
            </a:pPr>
            <a:r>
              <a:rPr lang="zh-CN">
                <a:solidFill>
                  <a:schemeClr val="tx1"/>
                </a:solidFill>
                <a:sym typeface="+mn-ea"/>
              </a:rPr>
              <a:t>三、</a:t>
            </a:r>
            <a:r>
              <a:rPr>
                <a:solidFill>
                  <a:srgbClr val="FF0000"/>
                </a:solidFill>
                <a:sym typeface="+mn-ea"/>
              </a:rPr>
              <a:t>文化产业的微观管理</a:t>
            </a:r>
            <a:r>
              <a:rPr>
                <a:sym typeface="+mn-ea"/>
              </a:rPr>
              <a:t>：文化产业中微观主体的经营与管理问题，包括：文化企业、文化非营利机构和文化产业项目管理。</a:t>
            </a:r>
            <a:endParaRPr lang="zh-CN" altLang="en-US"/>
          </a:p>
        </p:txBody>
      </p:sp>
      <p:grpSp>
        <p:nvGrpSpPr>
          <p:cNvPr id="136" name="Group 136"/>
          <p:cNvGrpSpPr/>
          <p:nvPr/>
        </p:nvGrpSpPr>
        <p:grpSpPr>
          <a:xfrm>
            <a:off x="48895" y="1170940"/>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p:nvPr>
        </p:nvSpPr>
        <p:spPr/>
        <p:txBody>
          <a:bodyPr>
            <a:normAutofit/>
          </a:bodyPr>
          <a:p>
            <a:r>
              <a:rPr>
                <a:sym typeface="+mn-ea"/>
              </a:rPr>
              <a:t>第三节 文化产业管理的基本体系</a:t>
            </a:r>
            <a:endParaRPr lang="zh-CN" altLang="en-US"/>
          </a:p>
        </p:txBody>
      </p:sp>
      <p:sp>
        <p:nvSpPr>
          <p:cNvPr id="3" name="文本占位符 2"/>
          <p:cNvSpPr/>
          <p:nvPr>
            <p:ph type="body" idx="1"/>
          </p:nvPr>
        </p:nvSpPr>
        <p:spPr/>
        <p:txBody>
          <a:bodyPr>
            <a:normAutofit fontScale="60000"/>
          </a:bodyPr>
          <a:p>
            <a:r>
              <a:rPr>
                <a:sym typeface="+mn-ea"/>
              </a:rPr>
              <a:t>一、文化产业管理体系的构成（见书p40 ）</a:t>
            </a:r>
            <a:endParaRPr>
              <a:sym typeface="+mn-ea"/>
            </a:endParaRPr>
          </a:p>
          <a:p>
            <a:pPr marL="0" indent="0">
              <a:buNone/>
            </a:pPr>
            <a:r>
              <a:rPr>
                <a:solidFill>
                  <a:srgbClr val="FF0000"/>
                </a:solidFill>
                <a:sym typeface="+mn-ea"/>
              </a:rPr>
              <a:t>不同层次之间的管理具有内在联系和统一性。</a:t>
            </a:r>
            <a:endParaRPr>
              <a:solidFill>
                <a:srgbClr val="FF0000"/>
              </a:solidFill>
              <a:sym typeface="+mn-ea"/>
            </a:endParaRPr>
          </a:p>
          <a:p>
            <a:pPr marL="180340" indent="-180340">
              <a:buSzPct val="100000"/>
              <a:buChar char="•"/>
            </a:pPr>
            <a:r>
              <a:rPr>
                <a:sym typeface="+mn-ea"/>
              </a:rPr>
              <a:t>宏观产业管理在管理目标系统、法律与政策系统上，对中观具有指导意义，对微观具有引导和规范功能。</a:t>
            </a:r>
            <a:endParaRPr>
              <a:sym typeface="+mn-ea"/>
            </a:endParaRPr>
          </a:p>
          <a:p>
            <a:pPr marL="180340" indent="-180340">
              <a:buSzPct val="100000"/>
              <a:buChar char="•"/>
            </a:pPr>
            <a:r>
              <a:rPr>
                <a:sym typeface="+mn-ea"/>
              </a:rPr>
              <a:t>在组织体系上，宏观和中观层次的管理主要是各级政府行政组织体系。微观层次上，企业及机构具有微观的内部的组织系统，彼此之间形成了产业的组织网络。</a:t>
            </a:r>
            <a:endParaRPr>
              <a:sym typeface="+mn-ea"/>
            </a:endParaRPr>
          </a:p>
          <a:p>
            <a:pPr marL="180340" indent="-180340">
              <a:buSzPct val="100000"/>
              <a:buChar char="•"/>
            </a:pPr>
            <a:r>
              <a:rPr>
                <a:sym typeface="+mn-ea"/>
              </a:rPr>
              <a:t>在信息系统上，宏观是建立在中观和微观的信息基础上的。</a:t>
            </a:r>
            <a:endParaRPr>
              <a:sym typeface="+mn-ea"/>
            </a:endParaRPr>
          </a:p>
          <a:p>
            <a:pPr marL="180340" indent="-180340">
              <a:buSzPct val="100000"/>
              <a:buChar char="•"/>
            </a:pPr>
            <a:r>
              <a:rPr>
                <a:sym typeface="+mn-ea"/>
              </a:rPr>
              <a:t>在市场定位上，定位不同，职能不同，因而形成了宏观、中观、微观方面不同的目标、职能。</a:t>
            </a:r>
            <a:endParaRPr>
              <a:sym typeface="+mn-ea"/>
            </a:endParaRPr>
          </a:p>
          <a:p>
            <a:pPr marL="180340" indent="-180340">
              <a:buSzPct val="100000"/>
              <a:buChar char="•"/>
            </a:pPr>
            <a:r>
              <a:rPr>
                <a:sym typeface="+mn-ea"/>
              </a:rPr>
              <a:t>在法律与政策系统方面，宏观层次是国家法律制度，法规及政策。这是中观及微观层面的框架。</a:t>
            </a:r>
            <a:endParaRPr>
              <a:sym typeface="+mn-ea"/>
            </a:endParaRPr>
          </a:p>
          <a:p>
            <a:endParaRPr lang="zh-CN" altLang="en-US"/>
          </a:p>
        </p:txBody>
      </p:sp>
      <p:grpSp>
        <p:nvGrpSpPr>
          <p:cNvPr id="136" name="Group 136"/>
          <p:cNvGrpSpPr/>
          <p:nvPr/>
        </p:nvGrpSpPr>
        <p:grpSpPr>
          <a:xfrm>
            <a:off x="19685" y="1161415"/>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76"/>
          <p:cNvSpPr/>
          <p:nvPr>
            <p:ph type="title" idx="4294967295"/>
          </p:nvPr>
        </p:nvSpPr>
        <p:spPr>
          <a:xfrm>
            <a:off x="457200" y="274638"/>
            <a:ext cx="8229600" cy="1143001"/>
          </a:xfrm>
          <a:prstGeom prst="rect">
            <a:avLst/>
          </a:prstGeom>
        </p:spPr>
        <p:txBody>
          <a:bodyPr/>
          <a:lstStyle/>
          <a:p>
            <a:r>
              <a:t>第三节 文化产业管理的基本体系</a:t>
            </a:r>
          </a:p>
        </p:txBody>
      </p:sp>
      <p:sp>
        <p:nvSpPr>
          <p:cNvPr id="177" name="Shape 177"/>
          <p:cNvSpPr/>
          <p:nvPr/>
        </p:nvSpPr>
        <p:spPr>
          <a:xfrm>
            <a:off x="380365" y="1956687"/>
            <a:ext cx="5576570" cy="459105"/>
          </a:xfrm>
          <a:prstGeom prst="rect">
            <a:avLst/>
          </a:prstGeom>
          <a:ln w="12700">
            <a:miter lim="400000"/>
          </a:ln>
        </p:spPr>
        <p:txBody>
          <a:bodyPr wrap="none" lIns="45718" tIns="45718" rIns="45718" bIns="45718">
            <a:spAutoFit/>
          </a:bodyPr>
          <a:lstStyle/>
          <a:p>
            <a:r>
              <a:rPr sz="2400"/>
              <a:t>二、文化产业管理与文化事业管理的关系</a:t>
            </a:r>
            <a:endParaRPr sz="2400"/>
          </a:p>
        </p:txBody>
      </p:sp>
      <p:grpSp>
        <p:nvGrpSpPr>
          <p:cNvPr id="136" name="Group 136"/>
          <p:cNvGrpSpPr/>
          <p:nvPr/>
        </p:nvGrpSpPr>
        <p:grpSpPr>
          <a:xfrm>
            <a:off x="19685" y="1161415"/>
            <a:ext cx="9144000" cy="351790"/>
            <a:chOff x="0" y="-1"/>
            <a:chExt cx="9144004" cy="449268"/>
          </a:xfrm>
        </p:grpSpPr>
        <p:sp>
          <p:nvSpPr>
            <p:cNvPr id="132" name="Shape 132"/>
            <p:cNvSpPr/>
            <p:nvPr/>
          </p:nvSpPr>
          <p:spPr>
            <a:xfrm>
              <a:off x="2303463" y="-2"/>
              <a:ext cx="2305053" cy="449270"/>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3" name="Shape 133"/>
            <p:cNvSpPr/>
            <p:nvPr/>
          </p:nvSpPr>
          <p:spPr>
            <a:xfrm>
              <a:off x="4608514" y="-2"/>
              <a:ext cx="2303465" cy="449270"/>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4" name="Shape 134"/>
            <p:cNvSpPr/>
            <p:nvPr/>
          </p:nvSpPr>
          <p:spPr>
            <a:xfrm>
              <a:off x="-1" y="-2"/>
              <a:ext cx="2303466" cy="449270"/>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sp>
          <p:nvSpPr>
            <p:cNvPr id="135" name="Shape 135"/>
            <p:cNvSpPr/>
            <p:nvPr/>
          </p:nvSpPr>
          <p:spPr>
            <a:xfrm>
              <a:off x="6911977" y="-2"/>
              <a:ext cx="2232027" cy="449270"/>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8" tIns="45718" rIns="45718" bIns="45718" numCol="1" anchor="ctr">
              <a:noAutofit/>
            </a:bodyPr>
            <a:p>
              <a:pPr algn="ctr">
                <a:defRPr>
                  <a:solidFill>
                    <a:srgbClr val="FFFFFF"/>
                  </a:solidFill>
                </a:defRPr>
              </a:pPr>
            </a:p>
          </p:txBody>
        </p:sp>
      </p:grpSp>
      <p:sp>
        <p:nvSpPr>
          <p:cNvPr id="2" name="文本框 1"/>
          <p:cNvSpPr txBox="1"/>
          <p:nvPr/>
        </p:nvSpPr>
        <p:spPr>
          <a:xfrm>
            <a:off x="457200" y="2415540"/>
            <a:ext cx="8249285" cy="415290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285750" marR="0" indent="-285750" algn="l" defTabSz="914400" rtl="0" fontAlgn="auto" latinLnBrk="0" hangingPunct="0">
              <a:lnSpc>
                <a:spcPct val="100000"/>
              </a:lnSpc>
              <a:spcBef>
                <a:spcPts val="0"/>
              </a:spcBef>
              <a:spcAft>
                <a:spcPts val="0"/>
              </a:spcAft>
              <a:buClrTx/>
              <a:buSzTx/>
              <a:buFont typeface="Arial" panose="020B0604020202090204" pitchFamily="34" charset="0"/>
              <a:buChar char="•"/>
            </a:pPr>
            <a:r>
              <a:rPr kumimoji="0" lang="zh-CN" altLang="en-US" sz="2400" b="0" i="0" u="none" strike="noStrike" cap="none" spc="0" normalizeH="0" baseline="0">
                <a:ln>
                  <a:noFill/>
                </a:ln>
                <a:solidFill>
                  <a:srgbClr val="000000"/>
                </a:solidFill>
                <a:effectLst/>
                <a:uFillTx/>
                <a:latin typeface="+mn-lt"/>
                <a:ea typeface="+mn-ea"/>
                <a:cs typeface="+mn-cs"/>
                <a:sym typeface="Calibri" panose="020F0502020204030204"/>
              </a:rPr>
              <a:t>文化产业管理以市场为中心，文化产业参与的各个市场主题对产业经济运行进行管理协调，实现经济目标；文化事业管理以保证提供公益性文化产品和服务为主，为社会与国家的文化建设服务。</a:t>
            </a:r>
            <a:endParaRPr kumimoji="0" lang="zh-CN" altLang="en-US" sz="2400" b="0" i="0" u="none" strike="noStrike" cap="none" spc="0" normalizeH="0" baseline="0">
              <a:ln>
                <a:noFill/>
              </a:ln>
              <a:solidFill>
                <a:srgbClr val="000000"/>
              </a:solidFill>
              <a:effectLst/>
              <a:uFillTx/>
              <a:latin typeface="+mn-lt"/>
              <a:ea typeface="+mn-ea"/>
              <a:cs typeface="+mn-cs"/>
              <a:sym typeface="Calibri" panose="020F0502020204030204"/>
            </a:endParaRPr>
          </a:p>
          <a:p>
            <a:pPr marR="0" algn="l" defTabSz="914400" rtl="0" fontAlgn="auto" latinLnBrk="0" hangingPunct="0">
              <a:lnSpc>
                <a:spcPct val="100000"/>
              </a:lnSpc>
              <a:spcBef>
                <a:spcPts val="0"/>
              </a:spcBef>
              <a:spcAft>
                <a:spcPts val="0"/>
              </a:spcAft>
              <a:buClrTx/>
              <a:buSzTx/>
              <a:buFont typeface="Arial" panose="020B0604020202090204" pitchFamily="34" charset="0"/>
            </a:pPr>
            <a:endParaRPr kumimoji="0" lang="zh-CN" altLang="en-US" sz="2400" b="0" i="0" u="none" strike="noStrike" cap="none" spc="0" normalizeH="0" baseline="0">
              <a:ln>
                <a:noFill/>
              </a:ln>
              <a:solidFill>
                <a:srgbClr val="000000"/>
              </a:solidFill>
              <a:effectLst/>
              <a:uFillTx/>
              <a:latin typeface="+mn-lt"/>
              <a:ea typeface="+mn-ea"/>
              <a:cs typeface="+mn-cs"/>
              <a:sym typeface="Calibri" panose="020F0502020204030204"/>
            </a:endParaRPr>
          </a:p>
          <a:p>
            <a:pPr marL="285750" marR="0" indent="-285750" algn="l" defTabSz="914400" rtl="0" fontAlgn="auto" latinLnBrk="0" hangingPunct="0">
              <a:lnSpc>
                <a:spcPct val="100000"/>
              </a:lnSpc>
              <a:spcBef>
                <a:spcPts val="0"/>
              </a:spcBef>
              <a:spcAft>
                <a:spcPts val="0"/>
              </a:spcAft>
              <a:buClrTx/>
              <a:buSzTx/>
              <a:buFont typeface="Arial" panose="020B0604020202090204" pitchFamily="34" charset="0"/>
              <a:buChar char="•"/>
            </a:pPr>
            <a:r>
              <a:rPr kumimoji="0" lang="zh-CN" altLang="en-US" sz="2400" b="0" i="0" u="none" strike="noStrike" cap="none" spc="0" normalizeH="0" baseline="0">
                <a:ln>
                  <a:noFill/>
                </a:ln>
                <a:solidFill>
                  <a:srgbClr val="000000"/>
                </a:solidFill>
                <a:effectLst/>
                <a:uFillTx/>
                <a:latin typeface="+mn-lt"/>
                <a:ea typeface="+mn-ea"/>
                <a:cs typeface="+mn-cs"/>
                <a:sym typeface="Calibri" panose="020F0502020204030204"/>
              </a:rPr>
              <a:t>两者承担功能与使命不同，但二者也相互影响。主要体现在：一是文化事业的发展为文化产业提供人才、资源、基础设施、技术等前提条件；二是文化产业管理能够促使文化产业对文化事业的反哺，主要包括文化资源、内容的开发，文化的传播，促进科技、金融与文化的融合，促进文化事业单位运用新的管理方式和产品服务形式等。</a:t>
            </a:r>
            <a:endParaRPr kumimoji="0" lang="zh-CN" altLang="en-US" sz="2400" b="0" i="0" u="none" strike="noStrike" cap="none" spc="0" normalizeH="0" baseline="0">
              <a:ln>
                <a:noFill/>
              </a:ln>
              <a:solidFill>
                <a:srgbClr val="000000"/>
              </a:solidFill>
              <a:effectLst/>
              <a:uFillTx/>
              <a:latin typeface="+mn-lt"/>
              <a:ea typeface="+mn-ea"/>
              <a:cs typeface="+mn-cs"/>
              <a:sym typeface="Calibri" panose="020F0502020204030204"/>
            </a:endParaRP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p:nvPr>
            <p:ph type="title"/>
          </p:nvPr>
        </p:nvSpPr>
        <p:spPr>
          <a:xfrm>
            <a:off x="457200" y="274638"/>
            <a:ext cx="8229600" cy="1143001"/>
          </a:xfrm>
          <a:prstGeom prst="rect">
            <a:avLst/>
          </a:prstGeom>
        </p:spPr>
        <p:txBody>
          <a:bodyPr/>
          <a:lstStyle>
            <a:lvl1pPr>
              <a:defRPr sz="4800"/>
            </a:lvl1pPr>
          </a:lstStyle>
          <a:p>
            <a:r>
              <a:t>一、文化产业管理的参与主体</a:t>
            </a:r>
          </a:p>
        </p:txBody>
      </p:sp>
      <p:sp>
        <p:nvSpPr>
          <p:cNvPr id="139" name="Shape 139"/>
          <p:cNvSpPr/>
          <p:nvPr>
            <p:ph type="body" sz="half" idx="1"/>
          </p:nvPr>
        </p:nvSpPr>
        <p:spPr>
          <a:xfrm>
            <a:off x="0" y="1628775"/>
            <a:ext cx="8466455" cy="5048885"/>
          </a:xfrm>
          <a:prstGeom prst="rect">
            <a:avLst/>
          </a:prstGeom>
        </p:spPr>
        <p:txBody>
          <a:bodyPr>
            <a:normAutofit/>
          </a:bodyPr>
          <a:lstStyle/>
          <a:p>
            <a:pPr marL="0" indent="0" defTabSz="895985">
              <a:spcBef>
                <a:spcPts val="300"/>
              </a:spcBef>
              <a:buNone/>
              <a:defRPr sz="1900"/>
            </a:pPr>
            <a:r>
              <a:rPr lang="en-US" altLang="zh-CN"/>
              <a:t> </a:t>
            </a:r>
            <a:r>
              <a:rPr lang="zh-CN" altLang="en-US">
                <a:solidFill>
                  <a:srgbClr val="FF0000"/>
                </a:solidFill>
              </a:rPr>
              <a:t>举例： 政府</a:t>
            </a:r>
            <a:endParaRPr lang="zh-CN" altLang="en-US">
              <a:solidFill>
                <a:srgbClr val="FF0000"/>
              </a:solidFill>
            </a:endParaRPr>
          </a:p>
          <a:p>
            <a:pPr marL="0" indent="0" defTabSz="895985">
              <a:spcBef>
                <a:spcPts val="300"/>
              </a:spcBef>
              <a:buNone/>
              <a:defRPr sz="1900"/>
            </a:pPr>
            <a:endParaRPr lang="zh-CN" altLang="en-US"/>
          </a:p>
          <a:p>
            <a:pPr defTabSz="895985">
              <a:spcBef>
                <a:spcPts val="300"/>
              </a:spcBef>
              <a:defRPr sz="1900"/>
            </a:pPr>
            <a:r>
              <a:rPr lang="zh-CN" altLang="en-US"/>
              <a:t>江苏省文化和旅游厅 </a:t>
            </a:r>
            <a:endParaRPr lang="zh-CN" altLang="en-US"/>
          </a:p>
          <a:p>
            <a:pPr marL="0" indent="0" defTabSz="895985">
              <a:spcBef>
                <a:spcPts val="300"/>
              </a:spcBef>
              <a:buNone/>
              <a:defRPr sz="1900"/>
            </a:pPr>
            <a:r>
              <a:rPr lang="zh-CN" altLang="en-US"/>
              <a:t>     http://wlt.jiangsu.gov.cn/col/col52194/index.html?number=0102</a:t>
            </a:r>
            <a:endParaRPr lang="zh-CN" altLang="en-US"/>
          </a:p>
          <a:p>
            <a:pPr marL="0" indent="0" defTabSz="895985">
              <a:spcBef>
                <a:spcPts val="300"/>
              </a:spcBef>
              <a:buNone/>
              <a:defRPr sz="1900"/>
            </a:pPr>
            <a:endParaRPr lang="zh-CN" altLang="en-US"/>
          </a:p>
          <a:p>
            <a:pPr marL="0" indent="0" defTabSz="895985">
              <a:spcBef>
                <a:spcPts val="300"/>
              </a:spcBef>
              <a:buNone/>
              <a:defRPr sz="1900"/>
            </a:pPr>
            <a:r>
              <a:rPr lang="zh-CN" altLang="en-US"/>
              <a:t>     http://wlt.jiangsu.gov.cn/col/col52195/index.html?number=0103</a:t>
            </a:r>
            <a:endParaRPr lang="zh-CN" altLang="en-US"/>
          </a:p>
          <a:p>
            <a:pPr marL="0" indent="0" defTabSz="895985">
              <a:spcBef>
                <a:spcPts val="300"/>
              </a:spcBef>
              <a:buNone/>
              <a:defRPr sz="1900"/>
            </a:pPr>
            <a:endParaRPr lang="zh-CN" altLang="en-US"/>
          </a:p>
          <a:p>
            <a:pPr marL="0" indent="0" defTabSz="895985">
              <a:spcBef>
                <a:spcPts val="300"/>
              </a:spcBef>
              <a:buNone/>
              <a:defRPr sz="1900"/>
            </a:pPr>
            <a:r>
              <a:rPr lang="zh-CN" altLang="en-US"/>
              <a:t> </a:t>
            </a:r>
            <a:endParaRPr lang="zh-CN" altLang="en-US"/>
          </a:p>
          <a:p>
            <a:pPr marL="0" indent="0" defTabSz="895985">
              <a:spcBef>
                <a:spcPts val="300"/>
              </a:spcBef>
              <a:buNone/>
              <a:defRPr sz="1900"/>
            </a:pPr>
            <a:endParaRPr lang="zh-CN" altLang="en-US"/>
          </a:p>
          <a:p>
            <a:pPr marL="0" indent="0" defTabSz="895985">
              <a:spcBef>
                <a:spcPts val="300"/>
              </a:spcBef>
              <a:buNone/>
              <a:defRPr sz="1900"/>
            </a:pP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p:nvPr>
            <p:ph type="title"/>
          </p:nvPr>
        </p:nvSpPr>
        <p:spPr>
          <a:xfrm>
            <a:off x="457200" y="274638"/>
            <a:ext cx="8229600" cy="1143001"/>
          </a:xfrm>
          <a:prstGeom prst="rect">
            <a:avLst/>
          </a:prstGeom>
        </p:spPr>
        <p:txBody>
          <a:bodyPr/>
          <a:lstStyle>
            <a:lvl1pPr>
              <a:defRPr sz="4800"/>
            </a:lvl1pPr>
          </a:lstStyle>
          <a:p>
            <a:r>
              <a:t>一、文化产业管理的参与主体</a:t>
            </a:r>
          </a:p>
        </p:txBody>
      </p:sp>
      <p:sp>
        <p:nvSpPr>
          <p:cNvPr id="139" name="Shape 139"/>
          <p:cNvSpPr/>
          <p:nvPr>
            <p:ph type="body" sz="half" idx="1"/>
          </p:nvPr>
        </p:nvSpPr>
        <p:spPr>
          <a:xfrm>
            <a:off x="0" y="1628775"/>
            <a:ext cx="8466455" cy="5048885"/>
          </a:xfrm>
          <a:prstGeom prst="rect">
            <a:avLst/>
          </a:prstGeom>
        </p:spPr>
        <p:txBody>
          <a:bodyPr>
            <a:normAutofit/>
          </a:bodyPr>
          <a:lstStyle/>
          <a:p>
            <a:pPr marL="0" indent="0" defTabSz="895985">
              <a:spcBef>
                <a:spcPts val="300"/>
              </a:spcBef>
              <a:buNone/>
              <a:defRPr sz="1900"/>
            </a:pPr>
            <a:r>
              <a:rPr lang="en-US" altLang="zh-CN"/>
              <a:t>   </a:t>
            </a:r>
            <a:r>
              <a:rPr lang="en-US" altLang="zh-CN" b="1">
                <a:gradFill>
                  <a:gsLst>
                    <a:gs pos="0">
                      <a:srgbClr val="012D86"/>
                    </a:gs>
                    <a:gs pos="100000">
                      <a:srgbClr val="0E2557"/>
                    </a:gs>
                  </a:gsLst>
                  <a:lin scaled="0"/>
                </a:gradFill>
              </a:rPr>
              <a:t>     </a:t>
            </a:r>
            <a:r>
              <a:rPr lang="zh-CN" altLang="en-US" b="1">
                <a:gradFill>
                  <a:gsLst>
                    <a:gs pos="0">
                      <a:srgbClr val="012D86"/>
                    </a:gs>
                    <a:gs pos="100000">
                      <a:srgbClr val="0E2557"/>
                    </a:gs>
                  </a:gsLst>
                  <a:lin scaled="0"/>
                </a:gradFill>
              </a:rPr>
              <a:t>举例：企业  </a:t>
            </a:r>
            <a:endParaRPr lang="zh-CN" altLang="en-US">
              <a:solidFill>
                <a:srgbClr val="FF0000"/>
              </a:solidFill>
            </a:endParaRPr>
          </a:p>
          <a:p>
            <a:pPr marL="0" indent="0" defTabSz="895985">
              <a:spcBef>
                <a:spcPts val="300"/>
              </a:spcBef>
              <a:buNone/>
              <a:defRPr sz="1900"/>
            </a:pPr>
            <a:endParaRPr lang="zh-CN" altLang="en-US"/>
          </a:p>
          <a:p>
            <a:pPr marL="0" indent="0" defTabSz="895985">
              <a:spcBef>
                <a:spcPts val="300"/>
              </a:spcBef>
              <a:buNone/>
              <a:defRPr sz="1900"/>
            </a:pPr>
            <a:r>
              <a:rPr lang="zh-CN" altLang="en-US"/>
              <a:t> </a:t>
            </a:r>
            <a:endParaRPr lang="zh-CN" altLang="en-US"/>
          </a:p>
          <a:p>
            <a:pPr marL="0" indent="0" defTabSz="895985">
              <a:spcBef>
                <a:spcPts val="300"/>
              </a:spcBef>
              <a:buNone/>
              <a:defRPr sz="1900"/>
            </a:pPr>
            <a:endParaRPr lang="zh-CN" altLang="en-US"/>
          </a:p>
          <a:p>
            <a:pPr marL="0" indent="0" defTabSz="895985">
              <a:spcBef>
                <a:spcPts val="300"/>
              </a:spcBef>
              <a:buNone/>
              <a:defRPr sz="1900"/>
            </a:pP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hape 393"/>
          <p:cNvSpPr>
            <a:spLocks noGrp="1"/>
          </p:cNvSpPr>
          <p:nvPr>
            <p:ph type="title" idx="4294967295"/>
          </p:nvPr>
        </p:nvSpPr>
        <p:spPr>
          <a:xfrm>
            <a:off x="457200" y="274638"/>
            <a:ext cx="8229600" cy="993776"/>
          </a:xfrm>
          <a:prstGeom prst="rect">
            <a:avLst/>
          </a:prstGeom>
        </p:spPr>
        <p:txBody>
          <a:bodyPr/>
          <a:lstStyle/>
          <a:p>
            <a:r>
              <a:t>案例：SOTHEBY</a:t>
            </a:r>
          </a:p>
        </p:txBody>
      </p:sp>
      <p:sp>
        <p:nvSpPr>
          <p:cNvPr id="394" name="Shape 394"/>
          <p:cNvSpPr>
            <a:spLocks noGrp="1"/>
          </p:cNvSpPr>
          <p:nvPr>
            <p:ph type="body" idx="4294967295"/>
          </p:nvPr>
        </p:nvSpPr>
        <p:spPr>
          <a:xfrm>
            <a:off x="431800" y="1808163"/>
            <a:ext cx="8229600" cy="4525963"/>
          </a:xfrm>
          <a:prstGeom prst="rect">
            <a:avLst/>
          </a:prstGeom>
        </p:spPr>
        <p:txBody>
          <a:bodyPr/>
          <a:lstStyle/>
          <a:p>
            <a:pPr>
              <a:buSzTx/>
              <a:buNone/>
            </a:pPr>
            <a:r>
              <a:t>1、概况：</a:t>
            </a:r>
          </a:p>
          <a:p>
            <a:r>
              <a:t>成立于1744.3.11</a:t>
            </a:r>
          </a:p>
          <a:p>
            <a:r>
              <a:t>业务遍布40个国家共90处地方</a:t>
            </a:r>
          </a:p>
          <a:p>
            <a:r>
              <a:t>每年举行250场拍卖，拍品种类超79种</a:t>
            </a:r>
          </a:p>
        </p:txBody>
      </p:sp>
      <p:grpSp>
        <p:nvGrpSpPr>
          <p:cNvPr id="399" name="Group 399"/>
          <p:cNvGrpSpPr/>
          <p:nvPr/>
        </p:nvGrpSpPr>
        <p:grpSpPr>
          <a:xfrm>
            <a:off x="-1" y="1358900"/>
            <a:ext cx="9144001" cy="269875"/>
            <a:chOff x="0" y="0"/>
            <a:chExt cx="9144000" cy="269875"/>
          </a:xfrm>
        </p:grpSpPr>
        <p:sp>
          <p:nvSpPr>
            <p:cNvPr id="395" name="Shape 395"/>
            <p:cNvSpPr/>
            <p:nvPr/>
          </p:nvSpPr>
          <p:spPr>
            <a:xfrm>
              <a:off x="2303462" y="0"/>
              <a:ext cx="2305051" cy="269875"/>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96" name="Shape 396">
              <a:hlinkClick r:id="" action="ppaction://noaction"/>
            </p:cNvPr>
            <p:cNvSpPr/>
            <p:nvPr/>
          </p:nvSpPr>
          <p:spPr>
            <a:xfrm>
              <a:off x="4608512" y="0"/>
              <a:ext cx="2303463" cy="269875"/>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97" name="Shape 397"/>
            <p:cNvSpPr/>
            <p:nvPr/>
          </p:nvSpPr>
          <p:spPr>
            <a:xfrm>
              <a:off x="-1" y="0"/>
              <a:ext cx="2303464" cy="269875"/>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98" name="Shape 398"/>
            <p:cNvSpPr/>
            <p:nvPr/>
          </p:nvSpPr>
          <p:spPr>
            <a:xfrm>
              <a:off x="6911975" y="0"/>
              <a:ext cx="2232025" cy="269875"/>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indefinite" fill="hold"/>
                                        <p:tgtEl>
                                          <p:spTgt spid="394">
                                            <p:txEl>
                                              <p:pRg st="0" end="0"/>
                                            </p:txEl>
                                          </p:spTgt>
                                        </p:tgtEl>
                                        <p:attrNameLst>
                                          <p:attrName>style.visibility</p:attrName>
                                        </p:attrNameLst>
                                      </p:cBhvr>
                                      <p:to>
                                        <p:strVal val="visible"/>
                                      </p:to>
                                    </p:set>
                                    <p:animEffect transition="in" filter="blinds(horizontal)">
                                      <p:cBhvr>
                                        <p:cTn id="7" dur="500"/>
                                        <p:tgtEl>
                                          <p:spTgt spid="3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indefinite" fill="hold"/>
                                        <p:tgtEl>
                                          <p:spTgt spid="394">
                                            <p:txEl>
                                              <p:pRg st="1" end="1"/>
                                            </p:txEl>
                                          </p:spTgt>
                                        </p:tgtEl>
                                        <p:attrNameLst>
                                          <p:attrName>style.visibility</p:attrName>
                                        </p:attrNameLst>
                                      </p:cBhvr>
                                      <p:to>
                                        <p:strVal val="visible"/>
                                      </p:to>
                                    </p:set>
                                    <p:animEffect transition="in" filter="blinds(horizontal)">
                                      <p:cBhvr>
                                        <p:cTn id="12" dur="500"/>
                                        <p:tgtEl>
                                          <p:spTgt spid="3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indefinite" fill="hold"/>
                                        <p:tgtEl>
                                          <p:spTgt spid="394">
                                            <p:txEl>
                                              <p:pRg st="2" end="2"/>
                                            </p:txEl>
                                          </p:spTgt>
                                        </p:tgtEl>
                                        <p:attrNameLst>
                                          <p:attrName>style.visibility</p:attrName>
                                        </p:attrNameLst>
                                      </p:cBhvr>
                                      <p:to>
                                        <p:strVal val="visible"/>
                                      </p:to>
                                    </p:set>
                                    <p:animEffect transition="in" filter="blinds(horizontal)">
                                      <p:cBhvr>
                                        <p:cTn id="17" dur="500"/>
                                        <p:tgtEl>
                                          <p:spTgt spid="39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indefinite" fill="hold"/>
                                        <p:tgtEl>
                                          <p:spTgt spid="394">
                                            <p:txEl>
                                              <p:pRg st="3" end="3"/>
                                            </p:txEl>
                                          </p:spTgt>
                                        </p:tgtEl>
                                        <p:attrNameLst>
                                          <p:attrName>style.visibility</p:attrName>
                                        </p:attrNameLst>
                                      </p:cBhvr>
                                      <p:to>
                                        <p:strVal val="visible"/>
                                      </p:to>
                                    </p:set>
                                    <p:animEffect transition="in" filter="blinds(horizontal)">
                                      <p:cBhvr>
                                        <p:cTn id="22" dur="500"/>
                                        <p:tgtEl>
                                          <p:spTgt spid="39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 grpId="1" animBg="1" advAuto="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Shape 401"/>
          <p:cNvSpPr>
            <a:spLocks noGrp="1"/>
          </p:cNvSpPr>
          <p:nvPr>
            <p:ph type="title" idx="4294967295"/>
          </p:nvPr>
        </p:nvSpPr>
        <p:spPr>
          <a:xfrm>
            <a:off x="457200" y="274638"/>
            <a:ext cx="8229600" cy="993776"/>
          </a:xfrm>
          <a:prstGeom prst="rect">
            <a:avLst/>
          </a:prstGeom>
        </p:spPr>
        <p:txBody>
          <a:bodyPr/>
          <a:lstStyle/>
          <a:p>
            <a:r>
              <a:t>案例：SOTHEBY</a:t>
            </a:r>
          </a:p>
        </p:txBody>
      </p:sp>
      <p:sp>
        <p:nvSpPr>
          <p:cNvPr id="402" name="Shape 402"/>
          <p:cNvSpPr>
            <a:spLocks noGrp="1"/>
          </p:cNvSpPr>
          <p:nvPr>
            <p:ph type="body" sz="half" idx="4294967295"/>
          </p:nvPr>
        </p:nvSpPr>
        <p:spPr>
          <a:xfrm>
            <a:off x="431800" y="1808163"/>
            <a:ext cx="5310188" cy="4525963"/>
          </a:xfrm>
          <a:prstGeom prst="rect">
            <a:avLst/>
          </a:prstGeom>
        </p:spPr>
        <p:txBody>
          <a:bodyPr/>
          <a:lstStyle/>
          <a:p>
            <a:pPr>
              <a:spcBef>
                <a:spcPts val="500"/>
              </a:spcBef>
              <a:buSzTx/>
              <a:buNone/>
              <a:defRPr sz="2400"/>
            </a:pPr>
            <a:r>
              <a:t>2、大事记：</a:t>
            </a:r>
          </a:p>
          <a:p>
            <a:pPr>
              <a:spcBef>
                <a:spcPts val="500"/>
              </a:spcBef>
              <a:defRPr sz="2400"/>
            </a:pPr>
            <a:r>
              <a:t>1744：由伦敦书商Samuel Baker创立，第一起拍卖交易是约翰斯丹利图书馆拍卖。</a:t>
            </a:r>
          </a:p>
          <a:p>
            <a:pPr>
              <a:spcBef>
                <a:spcPts val="500"/>
              </a:spcBef>
              <a:defRPr sz="2400"/>
            </a:pPr>
            <a:r>
              <a:t>1950s：Jakob Goldschmidt Colletion 在伦敦以781000英镑创下该画家拍卖最高价，也发起了自18世纪艺术拍卖以来的第一次夜场拍卖。</a:t>
            </a:r>
          </a:p>
        </p:txBody>
      </p:sp>
      <p:grpSp>
        <p:nvGrpSpPr>
          <p:cNvPr id="407" name="Group 407"/>
          <p:cNvGrpSpPr/>
          <p:nvPr/>
        </p:nvGrpSpPr>
        <p:grpSpPr>
          <a:xfrm>
            <a:off x="-1" y="1358900"/>
            <a:ext cx="9144001" cy="269875"/>
            <a:chOff x="0" y="0"/>
            <a:chExt cx="9144000" cy="269875"/>
          </a:xfrm>
        </p:grpSpPr>
        <p:sp>
          <p:nvSpPr>
            <p:cNvPr id="403" name="Shape 403"/>
            <p:cNvSpPr/>
            <p:nvPr/>
          </p:nvSpPr>
          <p:spPr>
            <a:xfrm>
              <a:off x="2303462" y="0"/>
              <a:ext cx="2305051" cy="269875"/>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04" name="Shape 404">
              <a:hlinkClick r:id="" action="ppaction://noaction"/>
            </p:cNvPr>
            <p:cNvSpPr/>
            <p:nvPr/>
          </p:nvSpPr>
          <p:spPr>
            <a:xfrm>
              <a:off x="4608512" y="0"/>
              <a:ext cx="2303463" cy="269875"/>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05" name="Shape 405"/>
            <p:cNvSpPr/>
            <p:nvPr/>
          </p:nvSpPr>
          <p:spPr>
            <a:xfrm>
              <a:off x="-1" y="0"/>
              <a:ext cx="2303464" cy="269875"/>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06" name="Shape 406"/>
            <p:cNvSpPr/>
            <p:nvPr/>
          </p:nvSpPr>
          <p:spPr>
            <a:xfrm>
              <a:off x="6911975" y="0"/>
              <a:ext cx="2232025" cy="269875"/>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pic>
        <p:nvPicPr>
          <p:cNvPr id="408" name="image17.jpg" descr="img_07_1958_lg"/>
          <p:cNvPicPr>
            <a:picLocks noChangeAspect="1"/>
          </p:cNvPicPr>
          <p:nvPr/>
        </p:nvPicPr>
        <p:blipFill>
          <a:blip r:embed="rId1"/>
          <a:stretch>
            <a:fillRect/>
          </a:stretch>
        </p:blipFill>
        <p:spPr>
          <a:xfrm>
            <a:off x="5741987" y="1719263"/>
            <a:ext cx="3194051" cy="4213226"/>
          </a:xfrm>
          <a:prstGeom prst="rect">
            <a:avLst/>
          </a:prstGeom>
          <a:ln w="12700">
            <a:miter lim="400000"/>
            <a:headEnd/>
            <a:tailEnd/>
          </a:ln>
        </p:spPr>
      </p:pic>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indefinite" fill="hold"/>
                                        <p:tgtEl>
                                          <p:spTgt spid="402">
                                            <p:txEl>
                                              <p:pRg st="0" end="0"/>
                                            </p:txEl>
                                          </p:spTgt>
                                        </p:tgtEl>
                                        <p:attrNameLst>
                                          <p:attrName>style.visibility</p:attrName>
                                        </p:attrNameLst>
                                      </p:cBhvr>
                                      <p:to>
                                        <p:strVal val="visible"/>
                                      </p:to>
                                    </p:set>
                                    <p:animEffect transition="in" filter="blinds(horizontal)">
                                      <p:cBhvr>
                                        <p:cTn id="7" dur="500"/>
                                        <p:tgtEl>
                                          <p:spTgt spid="4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indefinite" fill="hold"/>
                                        <p:tgtEl>
                                          <p:spTgt spid="402">
                                            <p:txEl>
                                              <p:pRg st="1" end="1"/>
                                            </p:txEl>
                                          </p:spTgt>
                                        </p:tgtEl>
                                        <p:attrNameLst>
                                          <p:attrName>style.visibility</p:attrName>
                                        </p:attrNameLst>
                                      </p:cBhvr>
                                      <p:to>
                                        <p:strVal val="visible"/>
                                      </p:to>
                                    </p:set>
                                    <p:animEffect transition="in" filter="blinds(horizontal)">
                                      <p:cBhvr>
                                        <p:cTn id="12" dur="500"/>
                                        <p:tgtEl>
                                          <p:spTgt spid="40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indefinite" fill="hold"/>
                                        <p:tgtEl>
                                          <p:spTgt spid="402">
                                            <p:txEl>
                                              <p:pRg st="2" end="2"/>
                                            </p:txEl>
                                          </p:spTgt>
                                        </p:tgtEl>
                                        <p:attrNameLst>
                                          <p:attrName>style.visibility</p:attrName>
                                        </p:attrNameLst>
                                      </p:cBhvr>
                                      <p:to>
                                        <p:strVal val="visible"/>
                                      </p:to>
                                    </p:set>
                                    <p:animEffect transition="in" filter="blinds(horizontal)">
                                      <p:cBhvr>
                                        <p:cTn id="17" dur="500"/>
                                        <p:tgtEl>
                                          <p:spTgt spid="40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 grpId="1" animBg="1" advAuto="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Shape 410"/>
          <p:cNvSpPr>
            <a:spLocks noGrp="1"/>
          </p:cNvSpPr>
          <p:nvPr>
            <p:ph type="title" idx="4294967295"/>
          </p:nvPr>
        </p:nvSpPr>
        <p:spPr>
          <a:xfrm>
            <a:off x="457200" y="274638"/>
            <a:ext cx="8229600" cy="993776"/>
          </a:xfrm>
          <a:prstGeom prst="rect">
            <a:avLst/>
          </a:prstGeom>
        </p:spPr>
        <p:txBody>
          <a:bodyPr/>
          <a:lstStyle/>
          <a:p>
            <a:r>
              <a:t>案例：SOTHEBY</a:t>
            </a:r>
          </a:p>
        </p:txBody>
      </p:sp>
      <p:sp>
        <p:nvSpPr>
          <p:cNvPr id="411" name="Shape 411"/>
          <p:cNvSpPr>
            <a:spLocks noGrp="1"/>
          </p:cNvSpPr>
          <p:nvPr>
            <p:ph type="body" sz="half" idx="4294967295"/>
          </p:nvPr>
        </p:nvSpPr>
        <p:spPr>
          <a:xfrm>
            <a:off x="431800" y="1808163"/>
            <a:ext cx="5219700" cy="4525963"/>
          </a:xfrm>
          <a:prstGeom prst="rect">
            <a:avLst/>
          </a:prstGeom>
        </p:spPr>
        <p:txBody>
          <a:bodyPr/>
          <a:lstStyle/>
          <a:p>
            <a:pPr>
              <a:lnSpc>
                <a:spcPct val="90000"/>
              </a:lnSpc>
              <a:spcBef>
                <a:spcPts val="400"/>
              </a:spcBef>
              <a:buSzTx/>
              <a:buNone/>
              <a:defRPr sz="2000"/>
            </a:pPr>
            <a:r>
              <a:t>2、大事记：</a:t>
            </a:r>
          </a:p>
          <a:p>
            <a:pPr>
              <a:lnSpc>
                <a:spcPct val="90000"/>
              </a:lnSpc>
              <a:spcBef>
                <a:spcPts val="400"/>
              </a:spcBef>
              <a:defRPr sz="2000"/>
            </a:pPr>
            <a:r>
              <a:t>1960s：并购了美国最大艺术拍卖行PARKE- BERNET，正式进入美国市场。</a:t>
            </a:r>
          </a:p>
          <a:p>
            <a:pPr>
              <a:lnSpc>
                <a:spcPct val="90000"/>
              </a:lnSpc>
              <a:spcBef>
                <a:spcPts val="400"/>
              </a:spcBef>
              <a:defRPr sz="2000"/>
            </a:pPr>
            <a:r>
              <a:t>1970s：成为第一家在香港交易的拍卖行。在伦敦举办了第一场当代艺术品拍卖会，成交总额达到了史无前例的230万美金。</a:t>
            </a:r>
          </a:p>
          <a:p>
            <a:pPr>
              <a:lnSpc>
                <a:spcPct val="90000"/>
              </a:lnSpc>
              <a:spcBef>
                <a:spcPts val="400"/>
              </a:spcBef>
              <a:defRPr sz="2000"/>
            </a:pPr>
            <a:r>
              <a:t>1980s：纽约拍卖会中Joseph Mallord William Turner‘s 画作成交价704万美金，成为拍卖最高价。美国人Alfred Taubman 及合作伙伴收购了经营出现问题的索斯比拍卖行，之后数次举办了轰动世界的拍卖会：87年日内瓦温莎公爵夫人珠宝拍卖会，成交额7540万瑞士法郎。</a:t>
            </a:r>
          </a:p>
        </p:txBody>
      </p:sp>
      <p:grpSp>
        <p:nvGrpSpPr>
          <p:cNvPr id="416" name="Group 416"/>
          <p:cNvGrpSpPr/>
          <p:nvPr/>
        </p:nvGrpSpPr>
        <p:grpSpPr>
          <a:xfrm>
            <a:off x="-1" y="1358900"/>
            <a:ext cx="9144001" cy="269875"/>
            <a:chOff x="0" y="0"/>
            <a:chExt cx="9144000" cy="269875"/>
          </a:xfrm>
        </p:grpSpPr>
        <p:sp>
          <p:nvSpPr>
            <p:cNvPr id="412" name="Shape 412"/>
            <p:cNvSpPr/>
            <p:nvPr/>
          </p:nvSpPr>
          <p:spPr>
            <a:xfrm>
              <a:off x="2303462" y="0"/>
              <a:ext cx="2305051" cy="269875"/>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13" name="Shape 413">
              <a:hlinkClick r:id="" action="ppaction://noaction"/>
            </p:cNvPr>
            <p:cNvSpPr/>
            <p:nvPr/>
          </p:nvSpPr>
          <p:spPr>
            <a:xfrm>
              <a:off x="4608512" y="0"/>
              <a:ext cx="2303463" cy="269875"/>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14" name="Shape 414"/>
            <p:cNvSpPr/>
            <p:nvPr/>
          </p:nvSpPr>
          <p:spPr>
            <a:xfrm>
              <a:off x="-1" y="0"/>
              <a:ext cx="2303464" cy="269875"/>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15" name="Shape 415"/>
            <p:cNvSpPr/>
            <p:nvPr/>
          </p:nvSpPr>
          <p:spPr>
            <a:xfrm>
              <a:off x="6911975" y="0"/>
              <a:ext cx="2232025" cy="269875"/>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pic>
        <p:nvPicPr>
          <p:cNvPr id="417" name="image18.jpg" descr="img_29_1987_lg"/>
          <p:cNvPicPr>
            <a:picLocks noChangeAspect="1"/>
          </p:cNvPicPr>
          <p:nvPr/>
        </p:nvPicPr>
        <p:blipFill>
          <a:blip r:embed="rId1"/>
          <a:stretch>
            <a:fillRect/>
          </a:stretch>
        </p:blipFill>
        <p:spPr>
          <a:xfrm>
            <a:off x="5951537" y="2078038"/>
            <a:ext cx="3192463" cy="3490913"/>
          </a:xfrm>
          <a:prstGeom prst="rect">
            <a:avLst/>
          </a:prstGeom>
          <a:ln w="12700">
            <a:miter lim="400000"/>
            <a:headEnd/>
            <a:tailEnd/>
          </a:ln>
        </p:spPr>
      </p:pic>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indefinite" fill="hold"/>
                                        <p:tgtEl>
                                          <p:spTgt spid="411">
                                            <p:txEl>
                                              <p:pRg st="0" end="0"/>
                                            </p:txEl>
                                          </p:spTgt>
                                        </p:tgtEl>
                                        <p:attrNameLst>
                                          <p:attrName>style.visibility</p:attrName>
                                        </p:attrNameLst>
                                      </p:cBhvr>
                                      <p:to>
                                        <p:strVal val="visible"/>
                                      </p:to>
                                    </p:set>
                                    <p:animEffect transition="in" filter="blinds(horizontal)">
                                      <p:cBhvr>
                                        <p:cTn id="7" dur="500"/>
                                        <p:tgtEl>
                                          <p:spTgt spid="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indefinite" fill="hold"/>
                                        <p:tgtEl>
                                          <p:spTgt spid="411">
                                            <p:txEl>
                                              <p:pRg st="1" end="1"/>
                                            </p:txEl>
                                          </p:spTgt>
                                        </p:tgtEl>
                                        <p:attrNameLst>
                                          <p:attrName>style.visibility</p:attrName>
                                        </p:attrNameLst>
                                      </p:cBhvr>
                                      <p:to>
                                        <p:strVal val="visible"/>
                                      </p:to>
                                    </p:set>
                                    <p:animEffect transition="in" filter="blinds(horizontal)">
                                      <p:cBhvr>
                                        <p:cTn id="12" dur="500"/>
                                        <p:tgtEl>
                                          <p:spTgt spid="4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indefinite" fill="hold"/>
                                        <p:tgtEl>
                                          <p:spTgt spid="411">
                                            <p:txEl>
                                              <p:pRg st="2" end="2"/>
                                            </p:txEl>
                                          </p:spTgt>
                                        </p:tgtEl>
                                        <p:attrNameLst>
                                          <p:attrName>style.visibility</p:attrName>
                                        </p:attrNameLst>
                                      </p:cBhvr>
                                      <p:to>
                                        <p:strVal val="visible"/>
                                      </p:to>
                                    </p:set>
                                    <p:animEffect transition="in" filter="blinds(horizontal)">
                                      <p:cBhvr>
                                        <p:cTn id="17" dur="500"/>
                                        <p:tgtEl>
                                          <p:spTgt spid="4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indefinite" fill="hold"/>
                                        <p:tgtEl>
                                          <p:spTgt spid="411">
                                            <p:txEl>
                                              <p:pRg st="3" end="3"/>
                                            </p:txEl>
                                          </p:spTgt>
                                        </p:tgtEl>
                                        <p:attrNameLst>
                                          <p:attrName>style.visibility</p:attrName>
                                        </p:attrNameLst>
                                      </p:cBhvr>
                                      <p:to>
                                        <p:strVal val="visible"/>
                                      </p:to>
                                    </p:set>
                                    <p:animEffect transition="in" filter="blinds(horizontal)">
                                      <p:cBhvr>
                                        <p:cTn id="22" dur="500"/>
                                        <p:tgtEl>
                                          <p:spTgt spid="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 grpId="1" animBg="1" advAuto="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Shape 419"/>
          <p:cNvSpPr>
            <a:spLocks noGrp="1"/>
          </p:cNvSpPr>
          <p:nvPr>
            <p:ph type="title" idx="4294967295"/>
          </p:nvPr>
        </p:nvSpPr>
        <p:spPr>
          <a:xfrm>
            <a:off x="457200" y="274638"/>
            <a:ext cx="8229600" cy="993776"/>
          </a:xfrm>
          <a:prstGeom prst="rect">
            <a:avLst/>
          </a:prstGeom>
        </p:spPr>
        <p:txBody>
          <a:bodyPr/>
          <a:lstStyle/>
          <a:p>
            <a:r>
              <a:t>案例：SOTHEBY</a:t>
            </a:r>
          </a:p>
        </p:txBody>
      </p:sp>
      <p:sp>
        <p:nvSpPr>
          <p:cNvPr id="420" name="Shape 420"/>
          <p:cNvSpPr>
            <a:spLocks noGrp="1"/>
          </p:cNvSpPr>
          <p:nvPr>
            <p:ph type="body" sz="half" idx="4294967295"/>
          </p:nvPr>
        </p:nvSpPr>
        <p:spPr>
          <a:xfrm>
            <a:off x="431800" y="1808163"/>
            <a:ext cx="4860925" cy="2700338"/>
          </a:xfrm>
          <a:prstGeom prst="rect">
            <a:avLst/>
          </a:prstGeom>
        </p:spPr>
        <p:txBody>
          <a:bodyPr/>
          <a:lstStyle/>
          <a:p>
            <a:pPr>
              <a:lnSpc>
                <a:spcPct val="90000"/>
              </a:lnSpc>
              <a:spcBef>
                <a:spcPts val="500"/>
              </a:spcBef>
              <a:buSzTx/>
              <a:buNone/>
              <a:defRPr sz="2400"/>
            </a:pPr>
            <a:r>
              <a:t>2、大事记：</a:t>
            </a:r>
          </a:p>
          <a:p>
            <a:pPr>
              <a:lnSpc>
                <a:spcPct val="90000"/>
              </a:lnSpc>
              <a:spcBef>
                <a:spcPts val="500"/>
              </a:spcBef>
              <a:defRPr sz="2400"/>
            </a:pPr>
            <a:r>
              <a:t>1990s: 印在油画背后的首版独立宣言，4美金在跳蚤市场购得，后以240万美金成交。100.10克拉的四季之星以1870万瑞士法郎在日内瓦成交，创单颗宝石拍卖最高价。</a:t>
            </a:r>
          </a:p>
        </p:txBody>
      </p:sp>
      <p:grpSp>
        <p:nvGrpSpPr>
          <p:cNvPr id="425" name="Group 425"/>
          <p:cNvGrpSpPr/>
          <p:nvPr/>
        </p:nvGrpSpPr>
        <p:grpSpPr>
          <a:xfrm>
            <a:off x="-1" y="1358900"/>
            <a:ext cx="9144001" cy="269875"/>
            <a:chOff x="0" y="0"/>
            <a:chExt cx="9144000" cy="269875"/>
          </a:xfrm>
        </p:grpSpPr>
        <p:sp>
          <p:nvSpPr>
            <p:cNvPr id="421" name="Shape 421"/>
            <p:cNvSpPr/>
            <p:nvPr/>
          </p:nvSpPr>
          <p:spPr>
            <a:xfrm>
              <a:off x="2303462" y="0"/>
              <a:ext cx="2305051" cy="269875"/>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22" name="Shape 422">
              <a:hlinkClick r:id="" action="ppaction://noaction"/>
            </p:cNvPr>
            <p:cNvSpPr/>
            <p:nvPr/>
          </p:nvSpPr>
          <p:spPr>
            <a:xfrm>
              <a:off x="4608512" y="0"/>
              <a:ext cx="2303463" cy="269875"/>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23" name="Shape 423"/>
            <p:cNvSpPr/>
            <p:nvPr/>
          </p:nvSpPr>
          <p:spPr>
            <a:xfrm>
              <a:off x="-1" y="0"/>
              <a:ext cx="2303464" cy="269875"/>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24" name="Shape 424"/>
            <p:cNvSpPr/>
            <p:nvPr/>
          </p:nvSpPr>
          <p:spPr>
            <a:xfrm>
              <a:off x="6911975" y="0"/>
              <a:ext cx="2232025" cy="269875"/>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pic>
        <p:nvPicPr>
          <p:cNvPr id="426" name="image19.jpg" descr="img_57_2000_lg"/>
          <p:cNvPicPr>
            <a:picLocks noChangeAspect="1"/>
          </p:cNvPicPr>
          <p:nvPr/>
        </p:nvPicPr>
        <p:blipFill>
          <a:blip r:embed="rId1"/>
          <a:stretch>
            <a:fillRect/>
          </a:stretch>
        </p:blipFill>
        <p:spPr>
          <a:xfrm>
            <a:off x="5562600" y="1719263"/>
            <a:ext cx="3357563" cy="4230688"/>
          </a:xfrm>
          <a:prstGeom prst="rect">
            <a:avLst/>
          </a:prstGeom>
          <a:ln w="12700">
            <a:miter lim="400000"/>
            <a:headEnd/>
            <a:tailEnd/>
          </a:ln>
        </p:spPr>
      </p:pic>
      <p:pic>
        <p:nvPicPr>
          <p:cNvPr id="427" name="image20.jpg" descr="img_46_1995_lg"/>
          <p:cNvPicPr>
            <a:picLocks noChangeAspect="1"/>
          </p:cNvPicPr>
          <p:nvPr/>
        </p:nvPicPr>
        <p:blipFill>
          <a:blip r:embed="rId2"/>
          <a:stretch>
            <a:fillRect/>
          </a:stretch>
        </p:blipFill>
        <p:spPr>
          <a:xfrm>
            <a:off x="1962150" y="4329112"/>
            <a:ext cx="2970214" cy="2227263"/>
          </a:xfrm>
          <a:prstGeom prst="rect">
            <a:avLst/>
          </a:prstGeom>
          <a:ln w="12700">
            <a:miter lim="400000"/>
            <a:headEnd/>
            <a:tailEnd/>
          </a:ln>
        </p:spPr>
      </p:pic>
      <p:sp>
        <p:nvSpPr>
          <p:cNvPr id="2" name="文本框 1"/>
          <p:cNvSpPr txBox="1"/>
          <p:nvPr/>
        </p:nvSpPr>
        <p:spPr>
          <a:xfrm>
            <a:off x="2903220" y="4196080"/>
            <a:ext cx="217170" cy="3670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n-lt"/>
              <a:ea typeface="+mn-ea"/>
              <a:cs typeface="+mn-cs"/>
              <a:sym typeface="Calibri" panose="020F0502020204030204"/>
            </a:endParaRPr>
          </a:p>
        </p:txBody>
      </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indefinite" fill="hold"/>
                                        <p:tgtEl>
                                          <p:spTgt spid="420">
                                            <p:txEl>
                                              <p:pRg st="0" end="0"/>
                                            </p:txEl>
                                          </p:spTgt>
                                        </p:tgtEl>
                                        <p:attrNameLst>
                                          <p:attrName>style.visibility</p:attrName>
                                        </p:attrNameLst>
                                      </p:cBhvr>
                                      <p:to>
                                        <p:strVal val="visible"/>
                                      </p:to>
                                    </p:set>
                                    <p:animEffect transition="in" filter="blinds(horizontal)">
                                      <p:cBhvr>
                                        <p:cTn id="7" dur="500"/>
                                        <p:tgtEl>
                                          <p:spTgt spid="4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indefinite" fill="hold"/>
                                        <p:tgtEl>
                                          <p:spTgt spid="420">
                                            <p:txEl>
                                              <p:pRg st="1" end="1"/>
                                            </p:txEl>
                                          </p:spTgt>
                                        </p:tgtEl>
                                        <p:attrNameLst>
                                          <p:attrName>style.visibility</p:attrName>
                                        </p:attrNameLst>
                                      </p:cBhvr>
                                      <p:to>
                                        <p:strVal val="visible"/>
                                      </p:to>
                                    </p:set>
                                    <p:animEffect transition="in" filter="blinds(horizontal)">
                                      <p:cBhvr>
                                        <p:cTn id="12" dur="500"/>
                                        <p:tgtEl>
                                          <p:spTgt spid="4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 grpId="1" animBg="1" advAuto="0" build="p"/>
    </p:bld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主题​​">
      <a:majorFont>
        <a:latin typeface="Helvetica"/>
        <a:ea typeface="Helvetica"/>
        <a:cs typeface="Helvetica"/>
      </a:majorFont>
      <a:minorFont>
        <a:latin typeface="Calibri"/>
        <a:ea typeface="Calibri"/>
        <a:cs typeface="Calibr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chemeClr val="accent1"/>
          </a:solidFill>
          <a:prstDash val="solid"/>
          <a:round/>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主题​​">
      <a:majorFont>
        <a:latin typeface="Helvetica"/>
        <a:ea typeface="Helvetica"/>
        <a:cs typeface="Helvetica"/>
      </a:majorFont>
      <a:minorFont>
        <a:latin typeface="Calibri"/>
        <a:ea typeface="Calibri"/>
        <a:cs typeface="Calibr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chemeClr val="accent1"/>
          </a:solidFill>
          <a:prstDash val="solid"/>
          <a:round/>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4565</Words>
  <Application>WPS 表格</Application>
  <PresentationFormat/>
  <Paragraphs>305</Paragraphs>
  <Slides>36</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36</vt:i4>
      </vt:variant>
    </vt:vector>
  </HeadingPairs>
  <TitlesOfParts>
    <vt:vector size="56" baseType="lpstr">
      <vt:lpstr>Arial</vt:lpstr>
      <vt:lpstr>方正书宋_GBK</vt:lpstr>
      <vt:lpstr>Wingdings</vt:lpstr>
      <vt:lpstr>Calibri</vt:lpstr>
      <vt:lpstr>Helvetica Neue</vt:lpstr>
      <vt:lpstr>Arial</vt:lpstr>
      <vt:lpstr>华文新魏</vt:lpstr>
      <vt:lpstr>Thonburi</vt:lpstr>
      <vt:lpstr>黑体</vt:lpstr>
      <vt:lpstr>汉仪中黑KW</vt:lpstr>
      <vt:lpstr>宋体</vt:lpstr>
      <vt:lpstr>汉仪书宋二KW</vt:lpstr>
      <vt:lpstr>宋体</vt:lpstr>
      <vt:lpstr>宋体</vt:lpstr>
      <vt:lpstr>微软雅黑</vt:lpstr>
      <vt:lpstr>汉仪旗黑</vt:lpstr>
      <vt:lpstr>Arial Unicode MS</vt:lpstr>
      <vt:lpstr>Arial Black</vt:lpstr>
      <vt:lpstr>华文新魏</vt:lpstr>
      <vt:lpstr>Office 主题​​</vt:lpstr>
      <vt:lpstr>PowerPoint 演示文稿</vt:lpstr>
      <vt:lpstr>第二章 文化产业管理体系与层次</vt:lpstr>
      <vt:lpstr>PowerPoint 演示文稿</vt:lpstr>
      <vt:lpstr>一、文化产业管理的参与主体</vt:lpstr>
      <vt:lpstr>一、文化产业管理的参与主体</vt:lpstr>
      <vt:lpstr>案例：SOTHEBY</vt:lpstr>
      <vt:lpstr>案例：SOTHEBY</vt:lpstr>
      <vt:lpstr>案例：SOTHEBY</vt:lpstr>
      <vt:lpstr>案例：SOTHEBY</vt:lpstr>
      <vt:lpstr>案例：SOTHEBY</vt:lpstr>
      <vt:lpstr>案例：SOTHEBY</vt:lpstr>
      <vt:lpstr>案例：SOTHEBY</vt:lpstr>
      <vt:lpstr>案例：SOTHEBY</vt:lpstr>
      <vt:lpstr>案例：SOTHEBY</vt:lpstr>
      <vt:lpstr>PowerPoint 演示文稿</vt:lpstr>
      <vt:lpstr>案例：SOTHEBY</vt:lpstr>
      <vt:lpstr>一、文化产业管理的参与主体</vt:lpstr>
      <vt:lpstr>二、目标体系</vt:lpstr>
      <vt:lpstr>三、运行组织系统</vt:lpstr>
      <vt:lpstr>例：文化和旅游部</vt:lpstr>
      <vt:lpstr>PowerPoint 演示文稿</vt:lpstr>
      <vt:lpstr>（二）生产供应的产业组织系统</vt:lpstr>
      <vt:lpstr>(三) 网络化的产业组织系统</vt:lpstr>
      <vt:lpstr>四、法律政策系统</vt:lpstr>
      <vt:lpstr>五、市场竞争结构</vt:lpstr>
      <vt:lpstr>六、信息系统</vt:lpstr>
      <vt:lpstr>七、金融组织系统</vt:lpstr>
      <vt:lpstr>案例：美国电影业完片担保体系 </vt:lpstr>
      <vt:lpstr>案例：美国电影业完片担保体系</vt:lpstr>
      <vt:lpstr>美国电影业完片担保体系</vt:lpstr>
      <vt:lpstr>八、科技系统</vt:lpstr>
      <vt:lpstr>第二节、文化产业管理的基本层次</vt:lpstr>
      <vt:lpstr>第二节、文化产业管理的基本层次</vt:lpstr>
      <vt:lpstr>第二节、文化产业管理的基本层次</vt:lpstr>
      <vt:lpstr>第三节 文化产业管理的基本体系</vt:lpstr>
      <vt:lpstr>第三节 文化产业管理的基本体系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yuanyue</cp:lastModifiedBy>
  <cp:revision>7</cp:revision>
  <dcterms:created xsi:type="dcterms:W3CDTF">2022-08-27T10:20:07Z</dcterms:created>
  <dcterms:modified xsi:type="dcterms:W3CDTF">2022-08-27T10:20:07Z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2052-3.8.1.6116</vt:lpwstr>
  </property>
</Properties>
</file>