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68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110" name="Shape 11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spcBef>
        <a:spcPts val="400"/>
      </a:spcBef>
      <a:defRPr sz="1200">
        <a:latin typeface="+mn-lt"/>
        <a:ea typeface="+mn-ea"/>
        <a:cs typeface="+mn-cs"/>
        <a:sym typeface="Calibri"/>
      </a:defRPr>
    </a:lvl1pPr>
    <a:lvl2pPr indent="2286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2pPr>
    <a:lvl3pPr indent="4572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3pPr>
    <a:lvl4pPr indent="6858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4pPr>
    <a:lvl5pPr indent="9144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5pPr>
    <a:lvl6pPr indent="11430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6pPr>
    <a:lvl7pPr indent="13716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7pPr>
    <a:lvl8pPr indent="16002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8pPr>
    <a:lvl9pPr indent="18288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128" name="Shape 12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1.环球影片公司(Universal Picture Co.)</a:t>
            </a:r>
          </a:p>
          <a:p>
            <a:r>
              <a:t>2.派拉蒙影业公司 (Paramount Pictures, Inc.)</a:t>
            </a:r>
          </a:p>
          <a:p>
            <a:r>
              <a:t>3.二十世纪福斯电影公 (20th Century-Fox Film Corp.) </a:t>
            </a:r>
          </a:p>
          <a:p>
            <a:r>
              <a:t>4.哥伦比亚影业公司 (Columbia Pictures Corp.)</a:t>
            </a:r>
          </a:p>
          <a:p>
            <a:r>
              <a:t>5.华纳兄弟影业公司 (Warner Bros.) </a:t>
            </a:r>
          </a:p>
          <a:p>
            <a:r>
              <a:t>6.米高梅公司 (Metro-Goldwyn-Mayer)</a:t>
            </a:r>
          </a:p>
          <a:p>
            <a:r>
              <a:t>7.新线电影公司（New Line cinema）</a:t>
            </a:r>
          </a:p>
          <a:p>
            <a:r>
              <a:t>8.迪士尼（The Walt Disney Company）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文本"/>
          <p:cNvSpPr txBox="1"/>
          <p:nvPr>
            <p:ph type="title" hasCustomPrompt="1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2" name="正文级别 1…"/>
          <p:cNvSpPr txBox="1"/>
          <p:nvPr>
            <p:ph type="body" sz="quarter" idx="1" hasCustomPrompt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93" name="正文级别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94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标题文本"/>
          <p:cNvSpPr txBox="1"/>
          <p:nvPr>
            <p:ph type="title" hasCustomPrompt="1"/>
          </p:nvPr>
        </p:nvSpPr>
        <p:spPr>
          <a:xfrm>
            <a:off x="6629400" y="274638"/>
            <a:ext cx="2057400" cy="5851526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02" name="正文级别 1…"/>
          <p:cNvSpPr txBox="1"/>
          <p:nvPr>
            <p:ph type="body" idx="1" hasCustomPrompt="1"/>
          </p:nvPr>
        </p:nvSpPr>
        <p:spPr>
          <a:xfrm>
            <a:off x="457200" y="274638"/>
            <a:ext cx="6019800" cy="5851526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3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21" name="正文级别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2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文本"/>
          <p:cNvSpPr txBox="1"/>
          <p:nvPr>
            <p:ph type="title" hasCustomPrompt="1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t>标题文本</a:t>
            </a:r>
          </a:p>
        </p:txBody>
      </p:sp>
      <p:sp>
        <p:nvSpPr>
          <p:cNvPr id="30" name="正文级别 1…"/>
          <p:cNvSpPr txBox="1"/>
          <p:nvPr>
            <p:ph type="body" sz="quarter" idx="1" hasCustomPrompt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1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9" name="正文级别 1…"/>
          <p:cNvSpPr txBox="1"/>
          <p:nvPr>
            <p:ph type="body" sz="half" idx="1" hasCustomPrompt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40" indent="-320040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0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8" name="正文级别 1…"/>
          <p:cNvSpPr txBox="1"/>
          <p:nvPr>
            <p:ph type="body" sz="quarter" idx="1" hasCustomPrompt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9" name="矩形"/>
          <p:cNvSpPr/>
          <p:nvPr>
            <p:ph type="body" sz="quarter" idx="13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</a:p>
        </p:txBody>
      </p:sp>
      <p:sp>
        <p:nvSpPr>
          <p:cNvPr id="50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8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标题文本"/>
          <p:cNvSpPr txBox="1"/>
          <p:nvPr>
            <p:ph type="title" hasCustomPrompt="1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标题文本</a:t>
            </a:r>
          </a:p>
        </p:txBody>
      </p:sp>
      <p:sp>
        <p:nvSpPr>
          <p:cNvPr id="73" name="正文级别 1…"/>
          <p:cNvSpPr txBox="1"/>
          <p:nvPr>
            <p:ph type="body" idx="1" hasCustomPrompt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4" name="矩形"/>
          <p:cNvSpPr/>
          <p:nvPr>
            <p:ph type="body" sz="half" idx="13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</a:p>
        </p:txBody>
      </p:sp>
      <p:sp>
        <p:nvSpPr>
          <p:cNvPr id="75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标题文本"/>
          <p:cNvSpPr txBox="1"/>
          <p:nvPr>
            <p:ph type="title" hasCustomPrompt="1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标题文本</a:t>
            </a:r>
          </a:p>
        </p:txBody>
      </p:sp>
      <p:sp>
        <p:nvSpPr>
          <p:cNvPr id="83" name="图像"/>
          <p:cNvSpPr/>
          <p:nvPr>
            <p:ph type="pic" sz="half" idx="13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/>
        </p:txBody>
      </p:sp>
      <p:sp>
        <p:nvSpPr>
          <p:cNvPr id="84" name="正文级别 1…"/>
          <p:cNvSpPr txBox="1"/>
          <p:nvPr>
            <p:ph type="body" sz="quarter" idx="1" hasCustomPrompt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5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D9D9D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/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3" name="正文级别 1…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幻灯片编号"/>
          <p:cNvSpPr txBox="1"/>
          <p:nvPr>
            <p:ph type="sldNum" sz="quarter" idx="2"/>
          </p:nvPr>
        </p:nvSpPr>
        <p:spPr>
          <a:xfrm>
            <a:off x="8422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•"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590" marR="0" indent="-32639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–"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•"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–"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»"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•"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•"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661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•"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23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•"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正方形"/>
          <p:cNvSpPr/>
          <p:nvPr/>
        </p:nvSpPr>
        <p:spPr>
          <a:xfrm>
            <a:off x="1298575" y="3608387"/>
            <a:ext cx="1309688" cy="1309688"/>
          </a:xfrm>
          <a:prstGeom prst="rect">
            <a:avLst/>
          </a:prstGeom>
          <a:gradFill>
            <a:gsLst>
              <a:gs pos="0">
                <a:srgbClr val="A3D202"/>
              </a:gs>
              <a:gs pos="100000">
                <a:srgbClr val="86AA02"/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13" name="正方形"/>
          <p:cNvSpPr/>
          <p:nvPr/>
        </p:nvSpPr>
        <p:spPr>
          <a:xfrm>
            <a:off x="2608263" y="3608387"/>
            <a:ext cx="1309688" cy="1309688"/>
          </a:xfrm>
          <a:prstGeom prst="rect">
            <a:avLst/>
          </a:prstGeom>
          <a:gradFill>
            <a:gsLst>
              <a:gs pos="0">
                <a:srgbClr val="E79902"/>
              </a:gs>
              <a:gs pos="100000">
                <a:srgbClr val="C48302"/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14" name="正方形"/>
          <p:cNvSpPr/>
          <p:nvPr/>
        </p:nvSpPr>
        <p:spPr>
          <a:xfrm>
            <a:off x="3917950" y="3608387"/>
            <a:ext cx="1308100" cy="1309688"/>
          </a:xfrm>
          <a:prstGeom prst="rect">
            <a:avLst/>
          </a:prstGeom>
          <a:gradFill>
            <a:gsLst>
              <a:gs pos="0">
                <a:srgbClr val="F5BE00"/>
              </a:gs>
              <a:gs pos="100000">
                <a:srgbClr val="D2A500"/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15" name="正方形"/>
          <p:cNvSpPr/>
          <p:nvPr/>
        </p:nvSpPr>
        <p:spPr>
          <a:xfrm>
            <a:off x="-11113" y="3608387"/>
            <a:ext cx="1309688" cy="1309688"/>
          </a:xfrm>
          <a:prstGeom prst="rect">
            <a:avLst/>
          </a:prstGeom>
          <a:gradFill>
            <a:gsLst>
              <a:gs pos="0">
                <a:srgbClr val="00C0EB"/>
              </a:gs>
              <a:gs pos="100000">
                <a:srgbClr val="00A2C8"/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16" name="正方形"/>
          <p:cNvSpPr/>
          <p:nvPr/>
        </p:nvSpPr>
        <p:spPr>
          <a:xfrm>
            <a:off x="5226050" y="3608387"/>
            <a:ext cx="1309688" cy="1309688"/>
          </a:xfrm>
          <a:prstGeom prst="rect">
            <a:avLst/>
          </a:prstGeom>
          <a:gradFill>
            <a:gsLst>
              <a:gs pos="0">
                <a:srgbClr val="AE30C3"/>
              </a:gs>
              <a:gs pos="100000">
                <a:srgbClr val="9529A7"/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17" name="正方形"/>
          <p:cNvSpPr/>
          <p:nvPr/>
        </p:nvSpPr>
        <p:spPr>
          <a:xfrm>
            <a:off x="6535738" y="3608387"/>
            <a:ext cx="1309688" cy="1309688"/>
          </a:xfrm>
          <a:prstGeom prst="rect">
            <a:avLst/>
          </a:prstGeom>
          <a:gradFill>
            <a:gsLst>
              <a:gs pos="0">
                <a:srgbClr val="D31C5B"/>
              </a:gs>
              <a:gs pos="100000">
                <a:srgbClr val="B4184C"/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18" name="正方形"/>
          <p:cNvSpPr/>
          <p:nvPr/>
        </p:nvSpPr>
        <p:spPr>
          <a:xfrm>
            <a:off x="7845425" y="3608387"/>
            <a:ext cx="1309688" cy="1309688"/>
          </a:xfrm>
          <a:prstGeom prst="rect">
            <a:avLst/>
          </a:prstGeom>
          <a:gradFill>
            <a:gsLst>
              <a:gs pos="0">
                <a:srgbClr val="CC0000"/>
              </a:gs>
              <a:gs pos="100000">
                <a:srgbClr val="9C0000"/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19" name="Cultural Industries Introduction…"/>
          <p:cNvSpPr txBox="1"/>
          <p:nvPr/>
        </p:nvSpPr>
        <p:spPr>
          <a:xfrm>
            <a:off x="377825" y="811212"/>
            <a:ext cx="8386763" cy="276860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>
              <a:defRPr sz="3600">
                <a:solidFill>
                  <a:srgbClr val="262626"/>
                </a:solidFill>
                <a:effectLst>
                  <a:outerShdw blurRad="38100" dist="38100" dir="2700000" rotWithShape="0">
                    <a:srgbClr val="C0C0C0"/>
                  </a:outerShdw>
                </a:effectLst>
                <a:latin typeface="Arial Black" panose="020B0A04020102020204"/>
                <a:ea typeface="Arial Black" panose="020B0A04020102020204"/>
                <a:cs typeface="Arial Black" panose="020B0A04020102020204"/>
                <a:sym typeface="Arial Black" panose="020B0A04020102020204"/>
              </a:defRPr>
            </a:pPr>
            <a:r>
              <a:t>Cultural Industries </a:t>
            </a:r>
            <a:r>
              <a:rPr lang="en-US"/>
              <a:t>Management</a:t>
            </a:r>
            <a:r>
              <a:t> Introduction</a:t>
            </a:r>
            <a:endParaRPr>
              <a:latin typeface="Arial" panose="020B0604020202090204"/>
              <a:ea typeface="Arial" panose="020B0604020202090204"/>
              <a:cs typeface="Arial" panose="020B0604020202090204"/>
              <a:sym typeface="Arial" panose="020B0604020202090204"/>
            </a:endParaRPr>
          </a:p>
          <a:p>
            <a:pPr>
              <a:defRPr sz="3600">
                <a:solidFill>
                  <a:srgbClr val="262626"/>
                </a:solidFill>
                <a:effectLst>
                  <a:outerShdw blurRad="38100" dist="38100" dir="2700000" rotWithShape="0">
                    <a:srgbClr val="C0C0C0"/>
                  </a:outerShdw>
                </a:effectLst>
                <a:latin typeface="Arial Black" panose="020B0A04020102020204"/>
                <a:ea typeface="Arial Black" panose="020B0A04020102020204"/>
                <a:cs typeface="Arial Black" panose="020B0A04020102020204"/>
                <a:sym typeface="Arial Black" panose="020B0A04020102020204"/>
              </a:defRPr>
            </a:pPr>
          </a:p>
          <a:p>
            <a:pPr algn="r">
              <a:defRPr sz="6600" b="1">
                <a:solidFill>
                  <a:srgbClr val="262626"/>
                </a:solidFill>
                <a:effectLst>
                  <a:outerShdw blurRad="38100" dist="38100" dir="2700000" rotWithShape="0">
                    <a:srgbClr val="C0C0C0"/>
                  </a:outerShdw>
                </a:effectLst>
                <a:latin typeface="华文新魏"/>
                <a:ea typeface="华文新魏"/>
                <a:cs typeface="华文新魏"/>
                <a:sym typeface="华文新魏"/>
              </a:defRPr>
            </a:pPr>
            <a:r>
              <a:t>文化产业</a:t>
            </a:r>
            <a:r>
              <a:rPr lang="zh-CN"/>
              <a:t>管理</a:t>
            </a:r>
            <a:r>
              <a:t>概论</a:t>
            </a:r>
          </a:p>
        </p:txBody>
      </p:sp>
      <p:sp>
        <p:nvSpPr>
          <p:cNvPr id="120" name="授课教师：袁玥…"/>
          <p:cNvSpPr txBox="1"/>
          <p:nvPr/>
        </p:nvSpPr>
        <p:spPr>
          <a:xfrm>
            <a:off x="3941762" y="5319712"/>
            <a:ext cx="4500563" cy="36830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>
              <a:spcBef>
                <a:spcPts val="1000"/>
              </a:spcBef>
              <a:defRPr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p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8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9" presetClass="entr" presetSubtype="0" fill="hold" grpId="4" nodeType="afterEffect">
                                  <p:stCondLst>
                                    <p:cond delay="80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50"/>
                            </p:stCondLst>
                            <p:childTnLst>
                              <p:par>
                                <p:cTn id="16" presetID="8" presetClass="emph" presetSubtype="0" fill="hold" grpId="6" nodeType="after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7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850"/>
                            </p:stCondLst>
                            <p:childTnLst>
                              <p:par>
                                <p:cTn id="19" presetID="9" presetClass="entr" presetSubtype="0" fill="hold" grpId="7" nodeType="afterEffect">
                                  <p:stCondLst>
                                    <p:cond delay="10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950"/>
                            </p:stCondLst>
                            <p:childTnLst>
                              <p:par>
                                <p:cTn id="23" presetID="9" presetClass="entr" presetSubtype="0" fill="hold" grpId="9" nodeType="afterEffect">
                                  <p:stCondLst>
                                    <p:cond delay="25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950"/>
                            </p:stCondLst>
                            <p:childTnLst>
                              <p:par>
                                <p:cTn id="27" presetID="8" presetClass="emph" presetSubtype="0" fill="hold" grpId="11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8" dur="1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700"/>
                            </p:stCondLst>
                            <p:childTnLst>
                              <p:par>
                                <p:cTn id="30" presetID="9" presetClass="entr" presetSubtype="0" fill="hold" grpId="12" nodeType="afterEffect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700"/>
                            </p:stCondLst>
                            <p:childTnLst>
                              <p:par>
                                <p:cTn id="34" presetID="9" presetClass="entr" presetSubtype="0" fill="hold" grpId="14" nodeType="afterEffect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950"/>
                            </p:stCondLst>
                            <p:childTnLst>
                              <p:par>
                                <p:cTn id="38" presetID="8" presetClass="emph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1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450"/>
                            </p:stCondLst>
                            <p:childTnLst>
                              <p:par>
                                <p:cTn id="41" presetID="9" presetClass="entr" presetSubtype="0" fill="hold" grpId="17" nodeType="afterEffect">
                                  <p:stCondLst>
                                    <p:cond delay="50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950"/>
                            </p:stCondLst>
                            <p:childTnLst>
                              <p:par>
                                <p:cTn id="45" presetID="8" presetClass="emph" presetSubtype="0" fill="hold" grpId="19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6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450"/>
                            </p:stCondLst>
                            <p:childTnLst>
                              <p:par>
                                <p:cTn id="48" presetID="2" presetClass="entr" presetSubtype="1" fill="hold" grpId="20" nodeType="afterEffect">
                                  <p:stCondLst>
                                    <p:cond delay="125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dur="indefinite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4" animBg="1" advAuto="0"/>
      <p:bldP spid="118" grpId="19" animBg="1" advAuto="0"/>
      <p:bldP spid="112" grpId="6" animBg="1" advAuto="0"/>
      <p:bldP spid="119" grpId="20" animBg="1" advAuto="0"/>
      <p:bldP spid="117" grpId="14" animBg="1" advAuto="0"/>
      <p:bldP spid="117" grpId="16" animBg="1" advAuto="0"/>
      <p:bldP spid="115" grpId="1" animBg="1" advAuto="0"/>
      <p:bldP spid="114" grpId="9" animBg="1" advAuto="0"/>
      <p:bldP spid="116" grpId="12" animBg="1" advAuto="0"/>
      <p:bldP spid="115" grpId="3" animBg="1" advAuto="0"/>
      <p:bldP spid="113" grpId="7" animBg="1" advAuto="0"/>
      <p:bldP spid="114" grpId="11" animBg="1" advAuto="0"/>
      <p:bldP spid="118" grpId="17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Introduction…"/>
          <p:cNvSpPr txBox="1"/>
          <p:nvPr/>
        </p:nvSpPr>
        <p:spPr>
          <a:xfrm>
            <a:off x="-1" y="0"/>
            <a:ext cx="5653090" cy="155194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>
              <a:defRPr sz="4400">
                <a:latin typeface="黑体"/>
                <a:ea typeface="黑体"/>
                <a:cs typeface="黑体"/>
                <a:sym typeface="黑体"/>
              </a:defRPr>
            </a:pPr>
            <a:r>
              <a:t>Introduction</a:t>
            </a:r>
            <a:endParaRPr>
              <a:latin typeface="Arial" panose="020B0604020202090204"/>
              <a:ea typeface="Arial" panose="020B0604020202090204"/>
              <a:cs typeface="Arial" panose="020B0604020202090204"/>
              <a:sym typeface="Arial" panose="020B0604020202090204"/>
            </a:endParaRPr>
          </a:p>
          <a:p>
            <a:pPr>
              <a:defRPr sz="4400">
                <a:latin typeface="黑体"/>
                <a:ea typeface="黑体"/>
                <a:cs typeface="黑体"/>
                <a:sym typeface="黑体"/>
              </a:defRPr>
            </a:pPr>
            <a:r>
              <a:t>课程导论</a:t>
            </a:r>
          </a:p>
        </p:txBody>
      </p:sp>
      <p:sp>
        <p:nvSpPr>
          <p:cNvPr id="151" name="课程定位及功能…"/>
          <p:cNvSpPr txBox="1"/>
          <p:nvPr>
            <p:ph type="subTitle" sz="half" idx="1"/>
          </p:nvPr>
        </p:nvSpPr>
        <p:spPr>
          <a:xfrm>
            <a:off x="250825" y="2259013"/>
            <a:ext cx="4475163" cy="4137026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800"/>
              </a:spcBef>
              <a:buSzPct val="100000"/>
              <a:buFont typeface="Arial" panose="020B0604020202090204"/>
              <a:buChar char="•"/>
              <a:defRPr sz="3600">
                <a:solidFill>
                  <a:srgbClr val="000000"/>
                </a:solidFill>
              </a:defRPr>
            </a:pPr>
            <a:r>
              <a:t>课程定位及功能</a:t>
            </a:r>
          </a:p>
          <a:p>
            <a:pPr marL="342900" indent="-342900" algn="l">
              <a:spcBef>
                <a:spcPts val="800"/>
              </a:spcBef>
              <a:buSzPct val="100000"/>
              <a:buFont typeface="Arial" panose="020B0604020202090204"/>
              <a:buChar char="•"/>
              <a:defRPr sz="3600">
                <a:solidFill>
                  <a:srgbClr val="000000"/>
                </a:solidFill>
              </a:defRPr>
            </a:pPr>
            <a:r>
              <a:t>课程内容</a:t>
            </a:r>
          </a:p>
          <a:p>
            <a:pPr marL="342900" indent="-342900" algn="l">
              <a:spcBef>
                <a:spcPts val="800"/>
              </a:spcBef>
              <a:buSzPct val="100000"/>
              <a:buFont typeface="Arial" panose="020B0604020202090204"/>
              <a:buChar char="•"/>
              <a:defRPr sz="3600">
                <a:solidFill>
                  <a:srgbClr val="000000"/>
                </a:solidFill>
              </a:defRPr>
            </a:pPr>
            <a:r>
              <a:t>课程考核</a:t>
            </a:r>
          </a:p>
          <a:p>
            <a:pPr marL="342900" indent="-342900" algn="l">
              <a:spcBef>
                <a:spcPts val="800"/>
              </a:spcBef>
              <a:buSzPct val="100000"/>
              <a:buFont typeface="Arial" panose="020B0604020202090204"/>
              <a:buChar char="•"/>
              <a:defRPr sz="3600">
                <a:solidFill>
                  <a:srgbClr val="000000"/>
                </a:solidFill>
              </a:defRPr>
            </a:pPr>
            <a:r>
              <a:t>课程要求</a:t>
            </a:r>
          </a:p>
          <a:p>
            <a:pPr marL="342900" indent="-342900" algn="l">
              <a:spcBef>
                <a:spcPts val="800"/>
              </a:spcBef>
              <a:buSzPct val="100000"/>
              <a:buFont typeface="Arial" panose="020B0604020202090204"/>
              <a:buChar char="•"/>
              <a:defRPr sz="3600">
                <a:solidFill>
                  <a:srgbClr val="000000"/>
                </a:solidFill>
              </a:defRPr>
            </a:pPr>
            <a:r>
              <a:t>教材及参考书目</a:t>
            </a:r>
          </a:p>
        </p:txBody>
      </p:sp>
      <p:grpSp>
        <p:nvGrpSpPr>
          <p:cNvPr id="156" name="成组"/>
          <p:cNvGrpSpPr/>
          <p:nvPr/>
        </p:nvGrpSpPr>
        <p:grpSpPr>
          <a:xfrm>
            <a:off x="-1" y="1449387"/>
            <a:ext cx="9144001" cy="449263"/>
            <a:chOff x="0" y="0"/>
            <a:chExt cx="9144000" cy="449262"/>
          </a:xfrm>
        </p:grpSpPr>
        <p:sp>
          <p:nvSpPr>
            <p:cNvPr id="152" name="矩形"/>
            <p:cNvSpPr/>
            <p:nvPr/>
          </p:nvSpPr>
          <p:spPr>
            <a:xfrm>
              <a:off x="2303462" y="-1"/>
              <a:ext cx="2305051" cy="449264"/>
            </a:xfrm>
            <a:prstGeom prst="rect">
              <a:avLst/>
            </a:prstGeom>
            <a:gradFill flip="none" rotWithShape="1">
              <a:gsLst>
                <a:gs pos="0">
                  <a:srgbClr val="A3D202"/>
                </a:gs>
                <a:gs pos="100000">
                  <a:srgbClr val="86AA0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53" name="矩形">
              <a:hlinkClick r:id="rId1" action="ppaction://hlinksldjump"/>
            </p:cNvPr>
            <p:cNvSpPr/>
            <p:nvPr/>
          </p:nvSpPr>
          <p:spPr>
            <a:xfrm>
              <a:off x="4608512" y="-1"/>
              <a:ext cx="2303463" cy="449264"/>
            </a:xfrm>
            <a:prstGeom prst="rect">
              <a:avLst/>
            </a:prstGeom>
            <a:gradFill flip="none" rotWithShape="1">
              <a:gsLst>
                <a:gs pos="0">
                  <a:srgbClr val="E79902"/>
                </a:gs>
                <a:gs pos="100000">
                  <a:srgbClr val="C4830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54" name="矩形"/>
            <p:cNvSpPr/>
            <p:nvPr/>
          </p:nvSpPr>
          <p:spPr>
            <a:xfrm>
              <a:off x="-1" y="-1"/>
              <a:ext cx="2303464" cy="449264"/>
            </a:xfrm>
            <a:prstGeom prst="rect">
              <a:avLst/>
            </a:prstGeom>
            <a:gradFill flip="none" rotWithShape="1">
              <a:gsLst>
                <a:gs pos="0">
                  <a:srgbClr val="00C0EB"/>
                </a:gs>
                <a:gs pos="100000">
                  <a:srgbClr val="00A2C8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55" name="矩形"/>
            <p:cNvSpPr/>
            <p:nvPr/>
          </p:nvSpPr>
          <p:spPr>
            <a:xfrm>
              <a:off x="6911975" y="-1"/>
              <a:ext cx="2232025" cy="449264"/>
            </a:xfrm>
            <a:prstGeom prst="rect">
              <a:avLst/>
            </a:prstGeom>
            <a:gradFill flip="none" rotWithShape="1">
              <a:gsLst>
                <a:gs pos="0">
                  <a:srgbClr val="F5BE00"/>
                </a:gs>
                <a:gs pos="100000">
                  <a:srgbClr val="D2A5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afterEffect">
                                  <p:stCondLst>
                                    <p:cond delay="60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1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ontent 课程内容"/>
          <p:cNvSpPr txBox="1"/>
          <p:nvPr>
            <p:ph type="title"/>
          </p:nvPr>
        </p:nvSpPr>
        <p:spPr>
          <a:xfrm>
            <a:off x="431800" y="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Content 课程内容</a:t>
            </a:r>
          </a:p>
        </p:txBody>
      </p:sp>
      <p:sp>
        <p:nvSpPr>
          <p:cNvPr id="159" name="文化产业基本概念及基础理论…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609600" indent="-609600">
              <a:buFontTx/>
              <a:buAutoNum type="arabicPeriod"/>
            </a:pPr>
            <a:r>
              <a:t>文化产业基本概念及基础理论</a:t>
            </a:r>
          </a:p>
          <a:p>
            <a:pPr marL="609600" indent="-609600">
              <a:buFontTx/>
              <a:buAutoNum type="arabicPeriod"/>
            </a:pPr>
            <a:r>
              <a:rPr>
                <a:sym typeface="+mn-ea"/>
              </a:rPr>
              <a:t>文化产业管理</a:t>
            </a:r>
            <a:r>
              <a:rPr lang="zh-CN">
                <a:sym typeface="+mn-ea"/>
              </a:rPr>
              <a:t>内容</a:t>
            </a:r>
            <a:r>
              <a:rPr>
                <a:sym typeface="+mn-ea"/>
              </a:rPr>
              <a:t>（体系、宏观调控、意识形态、政策、投融资、区域、集群、企业、项目）</a:t>
            </a:r>
            <a:endParaRPr>
              <a:sym typeface="+mn-ea"/>
            </a:endParaRPr>
          </a:p>
          <a:p>
            <a:pPr marL="609600" indent="-609600">
              <a:buFontTx/>
              <a:buAutoNum type="arabicPeriod"/>
            </a:pPr>
            <a:r>
              <a:t>文化产业主要行业</a:t>
            </a:r>
            <a:r>
              <a:rPr lang="zh-CN"/>
              <a:t>案例</a:t>
            </a:r>
            <a:r>
              <a:t>（影视、音乐表演、艺术品经营</a:t>
            </a:r>
            <a:r>
              <a:rPr lang="zh-CN"/>
              <a:t>等</a:t>
            </a:r>
            <a:r>
              <a:t>）</a:t>
            </a:r>
          </a:p>
          <a:p>
            <a:pPr marL="609600" indent="-609600">
              <a:buFontTx/>
              <a:buAutoNum type="arabicPeriod"/>
            </a:pPr>
          </a:p>
        </p:txBody>
      </p:sp>
      <p:grpSp>
        <p:nvGrpSpPr>
          <p:cNvPr id="164" name="成组"/>
          <p:cNvGrpSpPr/>
          <p:nvPr/>
        </p:nvGrpSpPr>
        <p:grpSpPr>
          <a:xfrm>
            <a:off x="-1" y="1089025"/>
            <a:ext cx="9144001" cy="449263"/>
            <a:chOff x="0" y="0"/>
            <a:chExt cx="9144000" cy="449262"/>
          </a:xfrm>
        </p:grpSpPr>
        <p:sp>
          <p:nvSpPr>
            <p:cNvPr id="160" name="矩形"/>
            <p:cNvSpPr/>
            <p:nvPr/>
          </p:nvSpPr>
          <p:spPr>
            <a:xfrm>
              <a:off x="2303462" y="0"/>
              <a:ext cx="2305051" cy="449263"/>
            </a:xfrm>
            <a:prstGeom prst="rect">
              <a:avLst/>
            </a:prstGeom>
            <a:gradFill flip="none" rotWithShape="1">
              <a:gsLst>
                <a:gs pos="0">
                  <a:srgbClr val="A3D202"/>
                </a:gs>
                <a:gs pos="100000">
                  <a:srgbClr val="86AA0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1" name="矩形">
              <a:hlinkClick r:id="rId1" action="ppaction://hlinksldjump"/>
            </p:cNvPr>
            <p:cNvSpPr/>
            <p:nvPr/>
          </p:nvSpPr>
          <p:spPr>
            <a:xfrm>
              <a:off x="4608512" y="0"/>
              <a:ext cx="2303463" cy="449263"/>
            </a:xfrm>
            <a:prstGeom prst="rect">
              <a:avLst/>
            </a:prstGeom>
            <a:gradFill flip="none" rotWithShape="1">
              <a:gsLst>
                <a:gs pos="0">
                  <a:srgbClr val="E79902"/>
                </a:gs>
                <a:gs pos="100000">
                  <a:srgbClr val="C4830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2" name="矩形"/>
            <p:cNvSpPr/>
            <p:nvPr/>
          </p:nvSpPr>
          <p:spPr>
            <a:xfrm>
              <a:off x="-1" y="0"/>
              <a:ext cx="2303464" cy="449263"/>
            </a:xfrm>
            <a:prstGeom prst="rect">
              <a:avLst/>
            </a:prstGeom>
            <a:gradFill flip="none" rotWithShape="1">
              <a:gsLst>
                <a:gs pos="0">
                  <a:srgbClr val="00C0EB"/>
                </a:gs>
                <a:gs pos="100000">
                  <a:srgbClr val="00A2C8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3" name="矩形"/>
            <p:cNvSpPr/>
            <p:nvPr/>
          </p:nvSpPr>
          <p:spPr>
            <a:xfrm>
              <a:off x="6911975" y="0"/>
              <a:ext cx="2232025" cy="449263"/>
            </a:xfrm>
            <a:prstGeom prst="rect">
              <a:avLst/>
            </a:prstGeom>
            <a:gradFill flip="none" rotWithShape="1">
              <a:gsLst>
                <a:gs pos="0">
                  <a:srgbClr val="F5BE00"/>
                </a:gs>
                <a:gs pos="100000">
                  <a:srgbClr val="D2A5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</p:grp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Evaluation 课程考核"/>
          <p:cNvSpPr txBox="1"/>
          <p:nvPr>
            <p:ph type="title"/>
          </p:nvPr>
        </p:nvSpPr>
        <p:spPr>
          <a:xfrm>
            <a:off x="457200" y="274638"/>
            <a:ext cx="8229600" cy="903288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Evaluation 课程考核</a:t>
            </a:r>
          </a:p>
        </p:txBody>
      </p:sp>
      <p:sp>
        <p:nvSpPr>
          <p:cNvPr id="167" name="平时：40  （出勤+课堂表现+课后作业）…"/>
          <p:cNvSpPr txBox="1"/>
          <p:nvPr>
            <p:ph type="body" idx="1"/>
          </p:nvPr>
        </p:nvSpPr>
        <p:spPr>
          <a:xfrm>
            <a:off x="457200" y="1898650"/>
            <a:ext cx="8229600" cy="4227513"/>
          </a:xfrm>
          <a:prstGeom prst="rect">
            <a:avLst/>
          </a:prstGeom>
        </p:spPr>
        <p:txBody>
          <a:bodyPr/>
          <a:lstStyle/>
          <a:p>
            <a:r>
              <a:rPr lang="zh-CN"/>
              <a:t>出勤：</a:t>
            </a:r>
            <a:r>
              <a:rPr lang="en-US" altLang="zh-CN"/>
              <a:t>10</a:t>
            </a:r>
            <a:endParaRPr lang="en-US" altLang="zh-CN"/>
          </a:p>
          <a:p>
            <a:r>
              <a:t>平时：</a:t>
            </a:r>
            <a:r>
              <a:rPr lang="en-US"/>
              <a:t>3</a:t>
            </a:r>
            <a:r>
              <a:t>0  （课堂表现+课后作业）</a:t>
            </a:r>
          </a:p>
          <a:p>
            <a:r>
              <a:t>期末：60  （</a:t>
            </a:r>
            <a:r>
              <a:rPr lang="zh-CN"/>
              <a:t>闭卷</a:t>
            </a:r>
            <a:r>
              <a:t>考试）</a:t>
            </a:r>
          </a:p>
        </p:txBody>
      </p:sp>
      <p:grpSp>
        <p:nvGrpSpPr>
          <p:cNvPr id="172" name="成组"/>
          <p:cNvGrpSpPr/>
          <p:nvPr/>
        </p:nvGrpSpPr>
        <p:grpSpPr>
          <a:xfrm>
            <a:off x="-1" y="1177925"/>
            <a:ext cx="9144001" cy="449263"/>
            <a:chOff x="0" y="0"/>
            <a:chExt cx="9144000" cy="449262"/>
          </a:xfrm>
        </p:grpSpPr>
        <p:sp>
          <p:nvSpPr>
            <p:cNvPr id="168" name="矩形"/>
            <p:cNvSpPr/>
            <p:nvPr/>
          </p:nvSpPr>
          <p:spPr>
            <a:xfrm>
              <a:off x="2303462" y="0"/>
              <a:ext cx="2305051" cy="449263"/>
            </a:xfrm>
            <a:prstGeom prst="rect">
              <a:avLst/>
            </a:prstGeom>
            <a:gradFill flip="none" rotWithShape="1">
              <a:gsLst>
                <a:gs pos="0">
                  <a:srgbClr val="A3D202"/>
                </a:gs>
                <a:gs pos="100000">
                  <a:srgbClr val="86AA0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9" name="矩形">
              <a:hlinkClick r:id="rId1" action="ppaction://hlinksldjump"/>
            </p:cNvPr>
            <p:cNvSpPr/>
            <p:nvPr/>
          </p:nvSpPr>
          <p:spPr>
            <a:xfrm>
              <a:off x="4608512" y="0"/>
              <a:ext cx="2303463" cy="449263"/>
            </a:xfrm>
            <a:prstGeom prst="rect">
              <a:avLst/>
            </a:prstGeom>
            <a:gradFill flip="none" rotWithShape="1">
              <a:gsLst>
                <a:gs pos="0">
                  <a:srgbClr val="E79902"/>
                </a:gs>
                <a:gs pos="100000">
                  <a:srgbClr val="C4830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0" name="矩形"/>
            <p:cNvSpPr/>
            <p:nvPr/>
          </p:nvSpPr>
          <p:spPr>
            <a:xfrm>
              <a:off x="-1" y="0"/>
              <a:ext cx="2303464" cy="449263"/>
            </a:xfrm>
            <a:prstGeom prst="rect">
              <a:avLst/>
            </a:prstGeom>
            <a:gradFill flip="none" rotWithShape="1">
              <a:gsLst>
                <a:gs pos="0">
                  <a:srgbClr val="00C0EB"/>
                </a:gs>
                <a:gs pos="100000">
                  <a:srgbClr val="00A2C8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1" name="矩形"/>
            <p:cNvSpPr/>
            <p:nvPr/>
          </p:nvSpPr>
          <p:spPr>
            <a:xfrm>
              <a:off x="6911975" y="0"/>
              <a:ext cx="2232025" cy="449263"/>
            </a:xfrm>
            <a:prstGeom prst="rect">
              <a:avLst/>
            </a:prstGeom>
            <a:gradFill flip="none" rotWithShape="1">
              <a:gsLst>
                <a:gs pos="0">
                  <a:srgbClr val="F5BE00"/>
                </a:gs>
                <a:gs pos="100000">
                  <a:srgbClr val="D2A5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</p:grp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BOOKS 教材及参考书目"/>
          <p:cNvSpPr txBox="1"/>
          <p:nvPr>
            <p:ph type="title"/>
          </p:nvPr>
        </p:nvSpPr>
        <p:spPr>
          <a:xfrm>
            <a:off x="457200" y="274638"/>
            <a:ext cx="8229600" cy="903288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TEXTBOOKS 教材及参考书目</a:t>
            </a:r>
          </a:p>
        </p:txBody>
      </p:sp>
      <p:sp>
        <p:nvSpPr>
          <p:cNvPr id="175" name="《精神经济》，李向民，新华出版社，1999。…"/>
          <p:cNvSpPr txBox="1"/>
          <p:nvPr>
            <p:ph type="body" idx="1"/>
          </p:nvPr>
        </p:nvSpPr>
        <p:spPr>
          <a:xfrm>
            <a:off x="341312" y="1719263"/>
            <a:ext cx="8802689" cy="4227513"/>
          </a:xfrm>
          <a:prstGeom prst="rect">
            <a:avLst/>
          </a:prstGeo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>
                <a:sym typeface="+mn-ea"/>
              </a:rPr>
              <a:t>《文化产业管理概论》，李向民、王晨，清华大学出版社，20</a:t>
            </a:r>
            <a:r>
              <a:rPr lang="en-US">
                <a:sym typeface="+mn-ea"/>
              </a:rPr>
              <a:t>21</a:t>
            </a:r>
            <a:r>
              <a:rPr lang="zh-CN" altLang="en-US">
                <a:sym typeface="+mn-ea"/>
              </a:rPr>
              <a:t>年版</a:t>
            </a:r>
            <a:r>
              <a:rPr>
                <a:sym typeface="+mn-ea"/>
              </a:rPr>
              <a:t>。</a:t>
            </a:r>
            <a:endParaRPr>
              <a:sym typeface="+mn-ea"/>
            </a:endParaRPr>
          </a:p>
          <a:p>
            <a:pPr marL="609600" indent="-609600">
              <a:buFontTx/>
              <a:buAutoNum type="arabicPeriod"/>
            </a:pPr>
            <a:r>
              <a:t>《精神经济》，李向民，新华出版社，1999。</a:t>
            </a:r>
          </a:p>
          <a:p>
            <a:pPr marL="0" indent="0">
              <a:buFontTx/>
              <a:buNone/>
            </a:pPr>
          </a:p>
          <a:p>
            <a:pPr marL="0" indent="0">
              <a:buFontTx/>
              <a:buNone/>
            </a:pPr>
          </a:p>
          <a:p>
            <a:pPr marL="0" indent="0">
              <a:buFontTx/>
              <a:buNone/>
            </a:pPr>
          </a:p>
          <a:p>
            <a:pPr marL="0" indent="0">
              <a:buFontTx/>
              <a:buNone/>
            </a:pPr>
          </a:p>
        </p:txBody>
      </p:sp>
      <p:grpSp>
        <p:nvGrpSpPr>
          <p:cNvPr id="180" name="成组"/>
          <p:cNvGrpSpPr/>
          <p:nvPr/>
        </p:nvGrpSpPr>
        <p:grpSpPr>
          <a:xfrm>
            <a:off x="-1" y="1177925"/>
            <a:ext cx="9144001" cy="449263"/>
            <a:chOff x="0" y="0"/>
            <a:chExt cx="9144000" cy="449262"/>
          </a:xfrm>
        </p:grpSpPr>
        <p:sp>
          <p:nvSpPr>
            <p:cNvPr id="176" name="矩形"/>
            <p:cNvSpPr/>
            <p:nvPr/>
          </p:nvSpPr>
          <p:spPr>
            <a:xfrm>
              <a:off x="2303462" y="0"/>
              <a:ext cx="2305051" cy="449263"/>
            </a:xfrm>
            <a:prstGeom prst="rect">
              <a:avLst/>
            </a:prstGeom>
            <a:gradFill flip="none" rotWithShape="1">
              <a:gsLst>
                <a:gs pos="0">
                  <a:srgbClr val="A3D202"/>
                </a:gs>
                <a:gs pos="100000">
                  <a:srgbClr val="86AA0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7" name="矩形">
              <a:hlinkClick r:id="rId1" action="ppaction://hlinksldjump"/>
            </p:cNvPr>
            <p:cNvSpPr/>
            <p:nvPr/>
          </p:nvSpPr>
          <p:spPr>
            <a:xfrm>
              <a:off x="4608512" y="0"/>
              <a:ext cx="2303463" cy="449263"/>
            </a:xfrm>
            <a:prstGeom prst="rect">
              <a:avLst/>
            </a:prstGeom>
            <a:gradFill flip="none" rotWithShape="1">
              <a:gsLst>
                <a:gs pos="0">
                  <a:srgbClr val="E79902"/>
                </a:gs>
                <a:gs pos="100000">
                  <a:srgbClr val="C4830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8" name="矩形"/>
            <p:cNvSpPr/>
            <p:nvPr/>
          </p:nvSpPr>
          <p:spPr>
            <a:xfrm>
              <a:off x="-1" y="0"/>
              <a:ext cx="2303464" cy="449263"/>
            </a:xfrm>
            <a:prstGeom prst="rect">
              <a:avLst/>
            </a:prstGeom>
            <a:gradFill flip="none" rotWithShape="1">
              <a:gsLst>
                <a:gs pos="0">
                  <a:srgbClr val="00C0EB"/>
                </a:gs>
                <a:gs pos="100000">
                  <a:srgbClr val="00A2C8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9" name="矩形"/>
            <p:cNvSpPr/>
            <p:nvPr/>
          </p:nvSpPr>
          <p:spPr>
            <a:xfrm>
              <a:off x="6911975" y="0"/>
              <a:ext cx="2232025" cy="449263"/>
            </a:xfrm>
            <a:prstGeom prst="rect">
              <a:avLst/>
            </a:prstGeom>
            <a:gradFill flip="none" rotWithShape="1">
              <a:gsLst>
                <a:gs pos="0">
                  <a:srgbClr val="F5BE00"/>
                </a:gs>
                <a:gs pos="100000">
                  <a:srgbClr val="D2A50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indefinite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" grpId="1" animBg="1" advAuto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Introduction  课程导论"/>
          <p:cNvSpPr txBox="1"/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/>
          <a:p>
            <a:pPr>
              <a:defRPr>
                <a:latin typeface="黑体"/>
                <a:ea typeface="黑体"/>
                <a:cs typeface="黑体"/>
                <a:sym typeface="黑体"/>
              </a:defRPr>
            </a:pPr>
            <a:r>
              <a:t>Introduction  课程导论</a:t>
            </a:r>
          </a:p>
        </p:txBody>
      </p:sp>
      <p:pic>
        <p:nvPicPr>
          <p:cNvPr id="123" name="20c" descr="20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828800"/>
            <a:ext cx="2701925" cy="197643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24" name="disney" descr="disne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1137" y="1828800"/>
            <a:ext cx="2519363" cy="197643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25" name="mgm" descr="mg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837" y="3967162"/>
            <a:ext cx="2720976" cy="197643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26" name="paramount" descr="paramoun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6212" y="3967162"/>
            <a:ext cx="2590801" cy="1976438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4" animBg="1" advAuto="0"/>
      <p:bldP spid="124" grpId="2" animBg="1" advAuto="0"/>
      <p:bldP spid="125" grpId="3" animBg="1" advAuto="0"/>
      <p:bldP spid="123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/>
          <p:nvPr>
            <p:ph type="title"/>
          </p:nvPr>
        </p:nvSpPr>
        <p:spPr/>
        <p:txBody>
          <a:bodyPr>
            <a:normAutofit/>
          </a:bodyPr>
          <a:p>
            <a:r>
              <a:rPr>
                <a:sym typeface="+mn-ea"/>
              </a:rPr>
              <a:t>Introduction  课程导论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685" y="1570990"/>
            <a:ext cx="2552700" cy="2552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855" y="2493645"/>
            <a:ext cx="3032760" cy="7067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1615" y="3583940"/>
            <a:ext cx="2409825" cy="2295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9115" y="4530090"/>
            <a:ext cx="2447925" cy="17430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Introduction  课程导论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黑体"/>
                <a:ea typeface="黑体"/>
                <a:cs typeface="黑体"/>
                <a:sym typeface="黑体"/>
              </a:defRPr>
            </a:pPr>
            <a:r>
              <a:t>Introduction  课程导论</a:t>
            </a:r>
          </a:p>
        </p:txBody>
      </p:sp>
      <p:pic>
        <p:nvPicPr>
          <p:cNvPr id="131" name="image5.png" descr="image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087" y="1600200"/>
            <a:ext cx="7742238" cy="4525963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Introduction  课程导论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黑体"/>
                <a:ea typeface="黑体"/>
                <a:cs typeface="黑体"/>
                <a:sym typeface="黑体"/>
              </a:defRPr>
            </a:pPr>
            <a:r>
              <a:t>Introduction  课程导论</a:t>
            </a:r>
          </a:p>
        </p:txBody>
      </p:sp>
      <p:pic>
        <p:nvPicPr>
          <p:cNvPr id="134" name="image6.png" descr="image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600200"/>
            <a:ext cx="7897814" cy="4525963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Introduction  课程导论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黑体"/>
                <a:ea typeface="黑体"/>
                <a:cs typeface="黑体"/>
                <a:sym typeface="黑体"/>
              </a:defRPr>
            </a:pPr>
            <a:r>
              <a:t>Introduction  课程导论</a:t>
            </a:r>
          </a:p>
        </p:txBody>
      </p:sp>
      <p:pic>
        <p:nvPicPr>
          <p:cNvPr id="137" name="image7.png" descr="image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0" y="1306512"/>
            <a:ext cx="8115300" cy="4821239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Introduction  课程导论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黑体"/>
                <a:ea typeface="黑体"/>
                <a:cs typeface="黑体"/>
                <a:sym typeface="黑体"/>
              </a:defRPr>
            </a:pPr>
            <a:r>
              <a:t>Introduction  课程导论</a:t>
            </a:r>
          </a:p>
        </p:txBody>
      </p:sp>
      <p:pic>
        <p:nvPicPr>
          <p:cNvPr id="140" name="image8.png" descr="image8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0" y="1600200"/>
            <a:ext cx="7670800" cy="4525963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Introduction  课程导论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黑体"/>
                <a:ea typeface="黑体"/>
                <a:cs typeface="黑体"/>
                <a:sym typeface="黑体"/>
              </a:defRPr>
            </a:pPr>
            <a:r>
              <a:t>Introduction  课程导论</a:t>
            </a:r>
          </a:p>
        </p:txBody>
      </p:sp>
      <p:pic>
        <p:nvPicPr>
          <p:cNvPr id="143" name="image9.png" descr="image9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087" y="1628775"/>
            <a:ext cx="3022601" cy="452596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44" name="image10.png" descr="image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0" y="1628775"/>
            <a:ext cx="4038600" cy="2695575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ntroduction  课程导论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黑体"/>
                <a:ea typeface="黑体"/>
                <a:cs typeface="黑体"/>
                <a:sym typeface="黑体"/>
              </a:defRPr>
            </a:pPr>
            <a:r>
              <a:t>Introduction  课程导论</a:t>
            </a:r>
          </a:p>
        </p:txBody>
      </p:sp>
      <p:pic>
        <p:nvPicPr>
          <p:cNvPr id="147" name="image11.png" descr="image1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354137"/>
            <a:ext cx="6122988" cy="180816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48" name="image12.png" descr="image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300" y="3429000"/>
            <a:ext cx="6121400" cy="2160589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主题​​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主题​​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</Words>
  <Application>WPS 表格</Application>
  <PresentationFormat/>
  <Paragraphs>51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方正书宋_GBK</vt:lpstr>
      <vt:lpstr>Wingdings</vt:lpstr>
      <vt:lpstr>Calibri</vt:lpstr>
      <vt:lpstr>Helvetica Neue</vt:lpstr>
      <vt:lpstr>Arial</vt:lpstr>
      <vt:lpstr>Arial Black</vt:lpstr>
      <vt:lpstr>华文新魏</vt:lpstr>
      <vt:lpstr>Thonburi</vt:lpstr>
      <vt:lpstr>黑体</vt:lpstr>
      <vt:lpstr>汉仪中黑KW</vt:lpstr>
      <vt:lpstr>宋体</vt:lpstr>
      <vt:lpstr>汉仪书宋二KW</vt:lpstr>
      <vt:lpstr>微软雅黑</vt:lpstr>
      <vt:lpstr>汉仪旗黑</vt:lpstr>
      <vt:lpstr>Arial Unicode MS</vt:lpstr>
      <vt:lpstr>Office 主题​​</vt:lpstr>
      <vt:lpstr>PowerPoint 演示文稿</vt:lpstr>
      <vt:lpstr>Introduction  课程导论</vt:lpstr>
      <vt:lpstr>Introduction  课程导论</vt:lpstr>
      <vt:lpstr>Introduction  课程导论</vt:lpstr>
      <vt:lpstr>Introduction  课程导论</vt:lpstr>
      <vt:lpstr>Introduction  课程导论</vt:lpstr>
      <vt:lpstr>Introduction  课程导论</vt:lpstr>
      <vt:lpstr>Introduction  课程导论</vt:lpstr>
      <vt:lpstr>Introduction  课程导论</vt:lpstr>
      <vt:lpstr>PowerPoint 演示文稿</vt:lpstr>
      <vt:lpstr>Content 课程内容</vt:lpstr>
      <vt:lpstr>Evaluation 课程考核</vt:lpstr>
      <vt:lpstr>TEXTBOOKS 教材及参考书目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yuanyue</cp:lastModifiedBy>
  <cp:revision>7</cp:revision>
  <dcterms:created xsi:type="dcterms:W3CDTF">2022-08-27T10:15:45Z</dcterms:created>
  <dcterms:modified xsi:type="dcterms:W3CDTF">2022-08-27T10:15:45Z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2052-3.8.1.6116</vt:lpwstr>
  </property>
</Properties>
</file>