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ppt/tags/tag47.xml" ContentType="application/vnd.openxmlformats-officedocument.presentationml.tags+xml"/>
  <Override PartName="/ppt/notesSlides/notesSlide48.xml" ContentType="application/vnd.openxmlformats-officedocument.presentationml.notesSlide+xml"/>
  <Override PartName="/ppt/tags/tag48.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notesSlides/notesSlide51.xml" ContentType="application/vnd.openxmlformats-officedocument.presentationml.notesSlide+xml"/>
  <Override PartName="/ppt/tags/tag51.xml" ContentType="application/vnd.openxmlformats-officedocument.presentationml.tags+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53.xml" ContentType="application/vnd.openxmlformats-officedocument.presentationml.notesSlide+xml"/>
  <Override PartName="/ppt/tags/tag53.xml" ContentType="application/vnd.openxmlformats-officedocument.presentationml.tags+xml"/>
  <Override PartName="/ppt/notesSlides/notesSlide54.xml" ContentType="application/vnd.openxmlformats-officedocument.presentationml.notesSlide+xml"/>
  <Override PartName="/ppt/tags/tag54.xml" ContentType="application/vnd.openxmlformats-officedocument.presentationml.tags+xml"/>
  <Override PartName="/ppt/notesSlides/notesSlide55.xml" ContentType="application/vnd.openxmlformats-officedocument.presentationml.notesSlide+xml"/>
  <Override PartName="/ppt/tags/tag55.xml" ContentType="application/vnd.openxmlformats-officedocument.presentationml.tags+xml"/>
  <Override PartName="/ppt/notesSlides/notesSlide56.xml" ContentType="application/vnd.openxmlformats-officedocument.presentationml.notesSlide+xml"/>
  <Override PartName="/ppt/tags/tag56.xml" ContentType="application/vnd.openxmlformats-officedocument.presentationml.tags+xml"/>
  <Override PartName="/ppt/notesSlides/notesSlide57.xml" ContentType="application/vnd.openxmlformats-officedocument.presentationml.notesSlide+xml"/>
  <Override PartName="/ppt/tags/tag57.xml" ContentType="application/vnd.openxmlformats-officedocument.presentationml.tags+xml"/>
  <Override PartName="/ppt/notesSlides/notesSlide58.xml" ContentType="application/vnd.openxmlformats-officedocument.presentationml.notesSlide+xml"/>
  <Override PartName="/ppt/tags/tag58.xml" ContentType="application/vnd.openxmlformats-officedocument.presentationml.tags+xml"/>
  <Override PartName="/ppt/notesSlides/notesSlide59.xml" ContentType="application/vnd.openxmlformats-officedocument.presentationml.notesSlide+xml"/>
  <Override PartName="/ppt/tags/tag59.xml" ContentType="application/vnd.openxmlformats-officedocument.presentationml.tags+xml"/>
  <Override PartName="/ppt/notesSlides/notesSlide60.xml" ContentType="application/vnd.openxmlformats-officedocument.presentationml.notesSlide+xml"/>
  <Override PartName="/ppt/tags/tag60.xml" ContentType="application/vnd.openxmlformats-officedocument.presentationml.tags+xml"/>
  <Override PartName="/ppt/notesSlides/notesSlide61.xml" ContentType="application/vnd.openxmlformats-officedocument.presentationml.notesSlide+xml"/>
  <Override PartName="/ppt/tags/tag61.xml" ContentType="application/vnd.openxmlformats-officedocument.presentationml.tags+xml"/>
  <Override PartName="/ppt/notesSlides/notesSlide62.xml" ContentType="application/vnd.openxmlformats-officedocument.presentationml.notesSlide+xml"/>
  <Override PartName="/ppt/tags/tag62.xml" ContentType="application/vnd.openxmlformats-officedocument.presentationml.tags+xml"/>
  <Override PartName="/ppt/notesSlides/notesSlide63.xml" ContentType="application/vnd.openxmlformats-officedocument.presentationml.notesSlide+xml"/>
  <Override PartName="/ppt/tags/tag63.xml" ContentType="application/vnd.openxmlformats-officedocument.presentationml.tags+xml"/>
  <Override PartName="/ppt/notesSlides/notesSlide64.xml" ContentType="application/vnd.openxmlformats-officedocument.presentationml.notesSlide+xml"/>
  <Override PartName="/ppt/tags/tag64.xml" ContentType="application/vnd.openxmlformats-officedocument.presentationml.tags+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1"/>
  </p:sldMasterIdLst>
  <p:notesMasterIdLst>
    <p:notesMasterId r:id="rId68"/>
  </p:notesMasterIdLst>
  <p:sldIdLst>
    <p:sldId id="284" r:id="rId2"/>
    <p:sldId id="260" r:id="rId3"/>
    <p:sldId id="283" r:id="rId4"/>
    <p:sldId id="370" r:id="rId5"/>
    <p:sldId id="285" r:id="rId6"/>
    <p:sldId id="312" r:id="rId7"/>
    <p:sldId id="286" r:id="rId8"/>
    <p:sldId id="287" r:id="rId9"/>
    <p:sldId id="313" r:id="rId10"/>
    <p:sldId id="314" r:id="rId11"/>
    <p:sldId id="315" r:id="rId12"/>
    <p:sldId id="316" r:id="rId13"/>
    <p:sldId id="317" r:id="rId14"/>
    <p:sldId id="318" r:id="rId15"/>
    <p:sldId id="319" r:id="rId16"/>
    <p:sldId id="320" r:id="rId17"/>
    <p:sldId id="321" r:id="rId18"/>
    <p:sldId id="322" r:id="rId19"/>
    <p:sldId id="323" r:id="rId20"/>
    <p:sldId id="324" r:id="rId21"/>
    <p:sldId id="325" r:id="rId22"/>
    <p:sldId id="326" r:id="rId23"/>
    <p:sldId id="327" r:id="rId24"/>
    <p:sldId id="328" r:id="rId25"/>
    <p:sldId id="329" r:id="rId26"/>
    <p:sldId id="330" r:id="rId27"/>
    <p:sldId id="331" r:id="rId28"/>
    <p:sldId id="332" r:id="rId29"/>
    <p:sldId id="333" r:id="rId30"/>
    <p:sldId id="334" r:id="rId31"/>
    <p:sldId id="335" r:id="rId32"/>
    <p:sldId id="336" r:id="rId33"/>
    <p:sldId id="337" r:id="rId34"/>
    <p:sldId id="338" r:id="rId35"/>
    <p:sldId id="339" r:id="rId36"/>
    <p:sldId id="340" r:id="rId37"/>
    <p:sldId id="341" r:id="rId38"/>
    <p:sldId id="342" r:id="rId39"/>
    <p:sldId id="343" r:id="rId40"/>
    <p:sldId id="344" r:id="rId41"/>
    <p:sldId id="345" r:id="rId42"/>
    <p:sldId id="346" r:id="rId43"/>
    <p:sldId id="358" r:id="rId44"/>
    <p:sldId id="348" r:id="rId45"/>
    <p:sldId id="349" r:id="rId46"/>
    <p:sldId id="350" r:id="rId47"/>
    <p:sldId id="351" r:id="rId48"/>
    <p:sldId id="352" r:id="rId49"/>
    <p:sldId id="353" r:id="rId50"/>
    <p:sldId id="354" r:id="rId51"/>
    <p:sldId id="355" r:id="rId52"/>
    <p:sldId id="356" r:id="rId53"/>
    <p:sldId id="357" r:id="rId54"/>
    <p:sldId id="347" r:id="rId55"/>
    <p:sldId id="359" r:id="rId56"/>
    <p:sldId id="360" r:id="rId57"/>
    <p:sldId id="361" r:id="rId58"/>
    <p:sldId id="362" r:id="rId59"/>
    <p:sldId id="363" r:id="rId60"/>
    <p:sldId id="364" r:id="rId61"/>
    <p:sldId id="365" r:id="rId62"/>
    <p:sldId id="366" r:id="rId63"/>
    <p:sldId id="367" r:id="rId64"/>
    <p:sldId id="368" r:id="rId65"/>
    <p:sldId id="369" r:id="rId66"/>
    <p:sldId id="258" r:id="rId67"/>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AFA"/>
    <a:srgbClr val="FBFBFB"/>
    <a:srgbClr val="22374C"/>
    <a:srgbClr val="FFB8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03" autoAdjust="0"/>
    <p:restoredTop sz="94660"/>
  </p:normalViewPr>
  <p:slideViewPr>
    <p:cSldViewPr snapToGrid="0" showGuides="1">
      <p:cViewPr>
        <p:scale>
          <a:sx n="100" d="100"/>
          <a:sy n="100" d="100"/>
        </p:scale>
        <p:origin x="-552" y="-264"/>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FBB3CA-3609-4056-9B23-4049BCB39C60}" type="datetimeFigureOut">
              <a:rPr lang="zh-CN" altLang="en-US" smtClean="0"/>
              <a:t>2020/9/10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25CCEA-3F45-46FD-873C-10FB1242F407}" type="slidenum">
              <a:rPr lang="zh-CN" altLang="en-US" smtClean="0"/>
              <a:t>‹#›</a:t>
            </a:fld>
            <a:endParaRPr lang="zh-CN" altLang="en-US"/>
          </a:p>
        </p:txBody>
      </p:sp>
    </p:spTree>
    <p:extLst>
      <p:ext uri="{BB962C8B-B14F-4D97-AF65-F5344CB8AC3E}">
        <p14:creationId xmlns:p14="http://schemas.microsoft.com/office/powerpoint/2010/main" val="3754402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1</a:t>
            </a:fld>
            <a:endParaRPr lang="zh-CN" altLang="en-US"/>
          </a:p>
        </p:txBody>
      </p:sp>
    </p:spTree>
    <p:extLst>
      <p:ext uri="{BB962C8B-B14F-4D97-AF65-F5344CB8AC3E}">
        <p14:creationId xmlns:p14="http://schemas.microsoft.com/office/powerpoint/2010/main" val="2363077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19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2</a:t>
            </a:fld>
            <a:endParaRPr lang="zh-CN" altLang="en-US"/>
          </a:p>
        </p:txBody>
      </p:sp>
    </p:spTree>
    <p:extLst>
      <p:ext uri="{BB962C8B-B14F-4D97-AF65-F5344CB8AC3E}">
        <p14:creationId xmlns:p14="http://schemas.microsoft.com/office/powerpoint/2010/main" val="4177200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29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39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49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59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60</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61</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62</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63</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64</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65</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25CCEA-3F45-46FD-873C-10FB1242F407}" type="slidenum">
              <a:rPr lang="zh-CN" altLang="en-US" smtClean="0"/>
              <a:t>66</a:t>
            </a:fld>
            <a:endParaRPr lang="zh-CN" altLang="en-US"/>
          </a:p>
        </p:txBody>
      </p:sp>
    </p:spTree>
    <p:extLst>
      <p:ext uri="{BB962C8B-B14F-4D97-AF65-F5344CB8AC3E}">
        <p14:creationId xmlns:p14="http://schemas.microsoft.com/office/powerpoint/2010/main" val="4056596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7</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8</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98CAE9-6D11-4527-ADF3-3D5099E025E8}" type="slidenum">
              <a:rPr lang="zh-CN" altLang="en-US" smtClean="0"/>
              <a:t>9</a:t>
            </a:fld>
            <a:endParaRPr lang="zh-CN" altLang="en-US"/>
          </a:p>
        </p:txBody>
      </p:sp>
    </p:spTree>
    <p:extLst>
      <p:ext uri="{BB962C8B-B14F-4D97-AF65-F5344CB8AC3E}">
        <p14:creationId xmlns:p14="http://schemas.microsoft.com/office/powerpoint/2010/main" val="4117763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2553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35385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371003"/>
            <a:ext cx="12203008" cy="2625790"/>
          </a:xfrm>
          <a:custGeom>
            <a:avLst/>
            <a:gdLst>
              <a:gd name="connsiteX0" fmla="*/ 0 w 12203008"/>
              <a:gd name="connsiteY0" fmla="*/ 0 h 2625790"/>
              <a:gd name="connsiteX1" fmla="*/ 12203008 w 12203008"/>
              <a:gd name="connsiteY1" fmla="*/ 0 h 2625790"/>
              <a:gd name="connsiteX2" fmla="*/ 12203008 w 12203008"/>
              <a:gd name="connsiteY2" fmla="*/ 2625790 h 2625790"/>
              <a:gd name="connsiteX3" fmla="*/ 0 w 12203008"/>
              <a:gd name="connsiteY3" fmla="*/ 2625790 h 2625790"/>
            </a:gdLst>
            <a:ahLst/>
            <a:cxnLst>
              <a:cxn ang="0">
                <a:pos x="connsiteX0" y="connsiteY0"/>
              </a:cxn>
              <a:cxn ang="0">
                <a:pos x="connsiteX1" y="connsiteY1"/>
              </a:cxn>
              <a:cxn ang="0">
                <a:pos x="connsiteX2" y="connsiteY2"/>
              </a:cxn>
              <a:cxn ang="0">
                <a:pos x="connsiteX3" y="connsiteY3"/>
              </a:cxn>
            </a:cxnLst>
            <a:rect l="l" t="t" r="r" b="b"/>
            <a:pathLst>
              <a:path w="12203008" h="2625790">
                <a:moveTo>
                  <a:pt x="0" y="0"/>
                </a:moveTo>
                <a:lnTo>
                  <a:pt x="12203008" y="0"/>
                </a:lnTo>
                <a:lnTo>
                  <a:pt x="12203008" y="2625790"/>
                </a:lnTo>
                <a:lnTo>
                  <a:pt x="0" y="262579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278556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167702958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75"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9.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4.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8.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1.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4.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29.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1.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3.xml"/><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4.xml"/><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6.xml"/><Relationship Id="rId4"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7.xml"/><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8.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tags" Target="../tags/tag46.xml"/><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tags" Target="../tags/tag47.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tags" Target="../tags/tag48.xml"/><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49.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tags" Target="../tags/tag51.xml"/><Relationship Id="rId4" Type="http://schemas.openxmlformats.org/officeDocument/2006/relationships/image" Target="../media/image31.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tags" Target="../tags/tag52.xml"/><Relationship Id="rId4" Type="http://schemas.openxmlformats.org/officeDocument/2006/relationships/image" Target="../media/image3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tags" Target="../tags/tag5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tags" Target="../tags/tag54.xml"/><Relationship Id="rId4" Type="http://schemas.openxmlformats.org/officeDocument/2006/relationships/image" Target="../media/image3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tags" Target="../tags/tag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tags" Target="../tags/tag56.xml"/><Relationship Id="rId4" Type="http://schemas.openxmlformats.org/officeDocument/2006/relationships/image" Target="../media/image34.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57.xml"/><Relationship Id="rId4" Type="http://schemas.openxmlformats.org/officeDocument/2006/relationships/image" Target="../media/image3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tags" Target="../tags/tag58.xml"/><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tags" Target="../tags/tag60.xml"/><Relationship Id="rId4" Type="http://schemas.openxmlformats.org/officeDocument/2006/relationships/image" Target="../media/image37.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tags" Target="../tags/tag61.xml"/><Relationship Id="rId4" Type="http://schemas.openxmlformats.org/officeDocument/2006/relationships/image" Target="../media/image38.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62.xml"/><Relationship Id="rId4" Type="http://schemas.openxmlformats.org/officeDocument/2006/relationships/image" Target="../media/image39.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63.xml"/><Relationship Id="rId4" Type="http://schemas.openxmlformats.org/officeDocument/2006/relationships/image" Target="../media/image40.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l="12225" t="22591" r="12589" b="45066"/>
          <a:stretch/>
        </p:blipFill>
        <p:spPr>
          <a:xfrm>
            <a:off x="0" y="0"/>
            <a:ext cx="12192000" cy="6858000"/>
          </a:xfrm>
          <a:prstGeom prst="rect">
            <a:avLst/>
          </a:prstGeom>
        </p:spPr>
      </p:pic>
      <p:sp>
        <p:nvSpPr>
          <p:cNvPr id="16" name="TextBox 2"/>
          <p:cNvSpPr txBox="1"/>
          <p:nvPr/>
        </p:nvSpPr>
        <p:spPr>
          <a:xfrm>
            <a:off x="2057399" y="1552152"/>
            <a:ext cx="8077202" cy="2123658"/>
          </a:xfrm>
          <a:prstGeom prst="rect">
            <a:avLst/>
          </a:prstGeom>
          <a:noFill/>
        </p:spPr>
        <p:txBody>
          <a:bodyPr wrap="square" rtlCol="0">
            <a:spAutoFit/>
            <a:scene3d>
              <a:camera prst="orthographicFront"/>
              <a:lightRig rig="threePt" dir="t"/>
            </a:scene3d>
            <a:sp3d contourW="12700"/>
          </a:bodyPr>
          <a:lstStyle/>
          <a:p>
            <a:pPr lvl="0" algn="ctr">
              <a:defRPr/>
            </a:pPr>
            <a:r>
              <a:rPr lang="zh-CN" altLang="en-US" sz="6600" dirty="0">
                <a:solidFill>
                  <a:srgbClr val="363636"/>
                </a:solidFill>
                <a:latin typeface="汉仪菱心体简" panose="02010609000101010101" pitchFamily="49" charset="-122"/>
                <a:ea typeface="汉仪菱心体简" panose="02010609000101010101" pitchFamily="49" charset="-122"/>
              </a:rPr>
              <a:t>跨境电商运营实战</a:t>
            </a:r>
          </a:p>
          <a:p>
            <a:pPr lvl="0" algn="ctr">
              <a:defRPr/>
            </a:pPr>
            <a:r>
              <a:rPr lang="en-US" altLang="zh-CN" sz="6600" dirty="0">
                <a:solidFill>
                  <a:srgbClr val="363636"/>
                </a:solidFill>
                <a:latin typeface="汉仪菱心体简" panose="02010609000101010101" pitchFamily="49" charset="-122"/>
                <a:ea typeface="汉仪菱心体简" panose="02010609000101010101" pitchFamily="49" charset="-122"/>
              </a:rPr>
              <a:t>(</a:t>
            </a:r>
            <a:r>
              <a:rPr lang="zh-CN" altLang="en-US" sz="6600" dirty="0">
                <a:solidFill>
                  <a:srgbClr val="363636"/>
                </a:solidFill>
                <a:latin typeface="汉仪菱心体简" panose="02010609000101010101" pitchFamily="49" charset="-122"/>
                <a:ea typeface="汉仪菱心体简" panose="02010609000101010101" pitchFamily="49" charset="-122"/>
              </a:rPr>
              <a:t>第</a:t>
            </a:r>
            <a:r>
              <a:rPr lang="en-US" altLang="zh-CN" sz="6600" dirty="0">
                <a:solidFill>
                  <a:srgbClr val="363636"/>
                </a:solidFill>
                <a:latin typeface="汉仪菱心体简" panose="02010609000101010101" pitchFamily="49" charset="-122"/>
                <a:ea typeface="汉仪菱心体简" panose="02010609000101010101" pitchFamily="49" charset="-122"/>
              </a:rPr>
              <a:t>2</a:t>
            </a:r>
            <a:r>
              <a:rPr lang="zh-CN" altLang="en-US" sz="6600" dirty="0">
                <a:solidFill>
                  <a:srgbClr val="363636"/>
                </a:solidFill>
                <a:latin typeface="汉仪菱心体简" panose="02010609000101010101" pitchFamily="49" charset="-122"/>
                <a:ea typeface="汉仪菱心体简" panose="02010609000101010101" pitchFamily="49" charset="-122"/>
              </a:rPr>
              <a:t>版</a:t>
            </a:r>
            <a:r>
              <a:rPr lang="en-US" altLang="zh-CN" sz="6600" dirty="0">
                <a:solidFill>
                  <a:srgbClr val="363636"/>
                </a:solidFill>
                <a:latin typeface="汉仪菱心体简" panose="02010609000101010101" pitchFamily="49" charset="-122"/>
                <a:ea typeface="汉仪菱心体简" panose="02010609000101010101" pitchFamily="49" charset="-122"/>
              </a:rPr>
              <a:t>)</a:t>
            </a:r>
          </a:p>
        </p:txBody>
      </p:sp>
      <p:sp>
        <p:nvSpPr>
          <p:cNvPr id="18" name="矩形 17"/>
          <p:cNvSpPr/>
          <p:nvPr/>
        </p:nvSpPr>
        <p:spPr>
          <a:xfrm>
            <a:off x="4991877" y="3751132"/>
            <a:ext cx="2208245" cy="480053"/>
          </a:xfrm>
          <a:prstGeom prst="rect">
            <a:avLst/>
          </a:prstGeom>
          <a:solidFill>
            <a:srgbClr val="FF930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lvl="0" algn="ctr">
              <a:defRPr/>
            </a:pPr>
            <a:r>
              <a:rPr lang="zh-CN" altLang="en-US" b="1" dirty="0">
                <a:solidFill>
                  <a:schemeClr val="bg1"/>
                </a:solidFill>
              </a:rPr>
              <a:t>新迈尔教育  主编</a:t>
            </a:r>
            <a:endParaRPr kumimoji="0" lang="zh-CN" altLang="en-US" b="1" i="0" u="none" strike="noStrike" kern="1200" cap="none" spc="0" normalizeH="0" baseline="0" noProof="0" dirty="0">
              <a:ln>
                <a:noFill/>
              </a:ln>
              <a:solidFill>
                <a:schemeClr val="bg1"/>
              </a:solidFill>
              <a:effectLst/>
              <a:uLnTx/>
              <a:uFillTx/>
              <a:latin typeface="Arial"/>
              <a:ea typeface="微软雅黑"/>
            </a:endParaRPr>
          </a:p>
        </p:txBody>
      </p:sp>
      <p:sp>
        <p:nvSpPr>
          <p:cNvPr id="9" name="矩形 8"/>
          <p:cNvSpPr/>
          <p:nvPr/>
        </p:nvSpPr>
        <p:spPr>
          <a:xfrm>
            <a:off x="4543812" y="5925667"/>
            <a:ext cx="3104375" cy="674864"/>
          </a:xfrm>
          <a:prstGeom prst="rect">
            <a:avLst/>
          </a:prstGeom>
          <a:solidFill>
            <a:srgbClr val="FF930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lvl="0" algn="ctr">
              <a:defRPr/>
            </a:pPr>
            <a:r>
              <a:rPr kumimoji="0" lang="zh-CN" altLang="en-US" b="1" i="0" u="none" strike="noStrike" kern="1200" cap="none" spc="0" normalizeH="0" baseline="0" noProof="0" dirty="0" smtClean="0">
                <a:ln>
                  <a:noFill/>
                </a:ln>
                <a:solidFill>
                  <a:schemeClr val="bg1"/>
                </a:solidFill>
                <a:effectLst/>
                <a:uLnTx/>
                <a:uFillTx/>
                <a:latin typeface="Arial"/>
                <a:ea typeface="微软雅黑"/>
              </a:rPr>
              <a:t>清华大学出版社</a:t>
            </a:r>
            <a:endParaRPr kumimoji="0" lang="en-US" altLang="zh-CN" b="1" i="0" u="none" strike="noStrike" kern="1200" cap="none" spc="0" normalizeH="0" baseline="0" noProof="0" dirty="0" smtClean="0">
              <a:ln>
                <a:noFill/>
              </a:ln>
              <a:solidFill>
                <a:schemeClr val="bg1"/>
              </a:solidFill>
              <a:effectLst/>
              <a:uLnTx/>
              <a:uFillTx/>
              <a:latin typeface="Arial"/>
              <a:ea typeface="微软雅黑"/>
            </a:endParaRPr>
          </a:p>
          <a:p>
            <a:pPr lvl="0" algn="ctr">
              <a:defRPr/>
            </a:pPr>
            <a:r>
              <a:rPr lang="zh-CN" altLang="en-US" sz="1400" b="1" dirty="0">
                <a:solidFill>
                  <a:schemeClr val="bg1"/>
                </a:solidFill>
                <a:latin typeface="宋体" pitchFamily="2" charset="-122"/>
                <a:ea typeface="宋体" pitchFamily="2" charset="-122"/>
              </a:rPr>
              <a:t>北京</a:t>
            </a:r>
            <a:endParaRPr kumimoji="0" lang="zh-CN" altLang="en-US" sz="1400" b="1" i="0" u="none" strike="noStrike" kern="1200" cap="none" spc="0" normalizeH="0" baseline="0" noProof="0" dirty="0">
              <a:ln>
                <a:noFill/>
              </a:ln>
              <a:solidFill>
                <a:schemeClr val="bg1"/>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val="871421024"/>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267618" y="1701556"/>
            <a:ext cx="9656763" cy="226087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按贸易方向，跨境电商可以分为出口跨境电子商务和进口跨境电子商务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跨境电商的进出口流程方向不同，但组成结构相同，以跨境电商出口的流程</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为例：商品供给方生产出商品，并在电商平台上展示；通过跨境电商企业平台，商品需求方获得商品的信息并进行选购，通过支付平台完成支付活动；跨境电商企业根据需求方的支付情况，将商品交付给物流企业进行投递，经过出口国和进口国的海关商检后，由物流企业送达需求方。</a:t>
            </a:r>
          </a:p>
        </p:txBody>
      </p:sp>
      <p:pic>
        <p:nvPicPr>
          <p:cNvPr id="1026" name="Picture 2" descr="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5588" y="4046480"/>
            <a:ext cx="8180823" cy="171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5285520" y="5849856"/>
            <a:ext cx="1620957" cy="307777"/>
          </a:xfrm>
          <a:prstGeom prst="rect">
            <a:avLst/>
          </a:prstGeom>
        </p:spPr>
        <p:txBody>
          <a:bodyPr wrap="none">
            <a:spAutoFit/>
          </a:bodyPr>
          <a:lstStyle/>
          <a:p>
            <a:r>
              <a:rPr lang="zh-CN" altLang="zh-CN" sz="1400" b="1" dirty="0"/>
              <a:t>跨境电商出口流程</a:t>
            </a:r>
            <a:endParaRPr lang="zh-CN" altLang="en-US" sz="1400" b="1" dirty="0"/>
          </a:p>
        </p:txBody>
      </p:sp>
    </p:spTree>
    <p:custDataLst>
      <p:tags r:id="rId1"/>
    </p:custDataLst>
    <p:extLst>
      <p:ext uri="{BB962C8B-B14F-4D97-AF65-F5344CB8AC3E}">
        <p14:creationId xmlns:p14="http://schemas.microsoft.com/office/powerpoint/2010/main" val="225290574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2778"/>
            <a:ext cx="9332179" cy="19838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按交易主体类型，跨境电商可分为</a:t>
            </a:r>
            <a:r>
              <a:rPr lang="en-US" altLang="zh-CN" b="1" dirty="0">
                <a:solidFill>
                  <a:srgbClr val="2F2E40"/>
                </a:solidFill>
                <a:latin typeface="Calibri" panose="020F0502020204030204" pitchFamily="34" charset="0"/>
                <a:ea typeface="宋体" panose="02010600030101010101" pitchFamily="2" charset="-122"/>
              </a:rPr>
              <a:t>B2B (Business to Business)</a:t>
            </a:r>
            <a:r>
              <a:rPr lang="zh-CN" altLang="en-US" b="1" dirty="0">
                <a:solidFill>
                  <a:srgbClr val="2F2E40"/>
                </a:solidFill>
                <a:latin typeface="Calibri" panose="020F0502020204030204" pitchFamily="34" charset="0"/>
                <a:ea typeface="宋体" panose="02010600030101010101" pitchFamily="2" charset="-122"/>
              </a:rPr>
              <a:t>、</a:t>
            </a:r>
            <a:r>
              <a:rPr lang="en-US" altLang="zh-CN" b="1" dirty="0">
                <a:solidFill>
                  <a:srgbClr val="2F2E40"/>
                </a:solidFill>
                <a:latin typeface="Calibri" panose="020F0502020204030204" pitchFamily="34" charset="0"/>
                <a:ea typeface="宋体" panose="02010600030101010101" pitchFamily="2" charset="-122"/>
              </a:rPr>
              <a:t>B2C (Business to Customer) </a:t>
            </a:r>
            <a:r>
              <a:rPr lang="zh-CN" altLang="en-US" b="1" dirty="0">
                <a:solidFill>
                  <a:srgbClr val="2F2E40"/>
                </a:solidFill>
                <a:latin typeface="Calibri" panose="020F0502020204030204" pitchFamily="34" charset="0"/>
                <a:ea typeface="宋体" panose="02010600030101010101" pitchFamily="2" charset="-122"/>
              </a:rPr>
              <a:t>和 </a:t>
            </a:r>
            <a:r>
              <a:rPr lang="en-US" altLang="zh-CN" b="1" dirty="0">
                <a:solidFill>
                  <a:srgbClr val="2F2E40"/>
                </a:solidFill>
                <a:latin typeface="Calibri" panose="020F0502020204030204" pitchFamily="34" charset="0"/>
                <a:ea typeface="宋体" panose="02010600030101010101" pitchFamily="2" charset="-122"/>
              </a:rPr>
              <a:t>C2C (Customer to Customer) </a:t>
            </a:r>
            <a:r>
              <a:rPr lang="zh-CN" altLang="en-US" b="1" dirty="0">
                <a:solidFill>
                  <a:srgbClr val="2F2E40"/>
                </a:solidFill>
                <a:latin typeface="Calibri" panose="020F0502020204030204" pitchFamily="34" charset="0"/>
                <a:ea typeface="宋体" panose="02010600030101010101" pitchFamily="2" charset="-122"/>
              </a:rPr>
              <a:t>模式</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a:t>
            </a:r>
            <a:r>
              <a:rPr lang="en-US" altLang="zh-CN" dirty="0" smtClean="0">
                <a:solidFill>
                  <a:srgbClr val="2F2E40"/>
                </a:solidFill>
                <a:latin typeface="Calibri" panose="020F0502020204030204" pitchFamily="34" charset="0"/>
                <a:ea typeface="宋体" panose="02010600030101010101" pitchFamily="2" charset="-122"/>
              </a:rPr>
              <a:t>1)B2B</a:t>
            </a:r>
            <a:r>
              <a:rPr lang="zh-CN" altLang="en-US" dirty="0">
                <a:solidFill>
                  <a:srgbClr val="2F2E40"/>
                </a:solidFill>
                <a:latin typeface="Calibri" panose="020F0502020204030204" pitchFamily="34" charset="0"/>
                <a:ea typeface="宋体" panose="02010600030101010101" pitchFamily="2" charset="-122"/>
              </a:rPr>
              <a:t>跨境电商或</a:t>
            </a:r>
            <a:r>
              <a:rPr lang="zh-CN" altLang="en-US" dirty="0" smtClean="0">
                <a:solidFill>
                  <a:srgbClr val="2F2E40"/>
                </a:solidFill>
                <a:latin typeface="Calibri" panose="020F0502020204030204" pitchFamily="34" charset="0"/>
                <a:ea typeface="宋体" panose="02010600030101010101" pitchFamily="2" charset="-122"/>
              </a:rPr>
              <a:t>平台、</a:t>
            </a:r>
            <a:r>
              <a:rPr lang="en-US" altLang="zh-CN" dirty="0" smtClean="0">
                <a:solidFill>
                  <a:srgbClr val="2F2E40"/>
                </a:solidFill>
                <a:latin typeface="Calibri" panose="020F0502020204030204" pitchFamily="34" charset="0"/>
                <a:ea typeface="宋体" panose="02010600030101010101" pitchFamily="2" charset="-122"/>
              </a:rPr>
              <a:t>(2)B2C</a:t>
            </a:r>
            <a:r>
              <a:rPr lang="zh-CN" altLang="en-US" dirty="0">
                <a:solidFill>
                  <a:srgbClr val="2F2E40"/>
                </a:solidFill>
                <a:latin typeface="Calibri" panose="020F0502020204030204" pitchFamily="34" charset="0"/>
                <a:ea typeface="宋体" panose="02010600030101010101" pitchFamily="2" charset="-122"/>
              </a:rPr>
              <a:t>跨境电商或</a:t>
            </a:r>
            <a:r>
              <a:rPr lang="zh-CN" altLang="en-US" dirty="0" smtClean="0">
                <a:solidFill>
                  <a:srgbClr val="2F2E40"/>
                </a:solidFill>
                <a:latin typeface="Calibri" panose="020F0502020204030204" pitchFamily="34" charset="0"/>
                <a:ea typeface="宋体" panose="02010600030101010101" pitchFamily="2" charset="-122"/>
              </a:rPr>
              <a:t>平台、</a:t>
            </a:r>
            <a:r>
              <a:rPr lang="en-US" altLang="zh-CN" dirty="0" smtClean="0">
                <a:solidFill>
                  <a:srgbClr val="2F2E40"/>
                </a:solidFill>
                <a:latin typeface="Calibri" panose="020F0502020204030204" pitchFamily="34" charset="0"/>
                <a:ea typeface="宋体" panose="02010600030101010101" pitchFamily="2" charset="-122"/>
              </a:rPr>
              <a:t>(3)C2C</a:t>
            </a:r>
            <a:r>
              <a:rPr lang="zh-CN" altLang="en-US" dirty="0">
                <a:solidFill>
                  <a:srgbClr val="2F2E40"/>
                </a:solidFill>
                <a:latin typeface="Calibri" panose="020F0502020204030204" pitchFamily="34" charset="0"/>
                <a:ea typeface="宋体" panose="02010600030101010101" pitchFamily="2" charset="-122"/>
              </a:rPr>
              <a:t>跨境电商或平台</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三者的区别主要体现在参与主体上，同时呈现出不同的交易特点，具体区别如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8881" y="3904431"/>
            <a:ext cx="7234237" cy="1879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926449" y="3596654"/>
            <a:ext cx="2339102" cy="307777"/>
          </a:xfrm>
          <a:prstGeom prst="rect">
            <a:avLst/>
          </a:prstGeom>
        </p:spPr>
        <p:txBody>
          <a:bodyPr wrap="none">
            <a:spAutoFit/>
          </a:bodyPr>
          <a:lstStyle/>
          <a:p>
            <a:r>
              <a:rPr lang="zh-CN" altLang="zh-CN" sz="1400" b="1" dirty="0"/>
              <a:t>跨境电子商务主要模式对比</a:t>
            </a:r>
            <a:endParaRPr lang="zh-CN" altLang="en-US" sz="1400" b="1" dirty="0"/>
          </a:p>
        </p:txBody>
      </p:sp>
    </p:spTree>
    <p:custDataLst>
      <p:tags r:id="rId1"/>
    </p:custDataLst>
    <p:extLst>
      <p:ext uri="{BB962C8B-B14F-4D97-AF65-F5344CB8AC3E}">
        <p14:creationId xmlns:p14="http://schemas.microsoft.com/office/powerpoint/2010/main" val="225290574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2050"/>
                                        </p:tgtEl>
                                        <p:attrNameLst>
                                          <p:attrName>style.visibility</p:attrName>
                                        </p:attrNameLst>
                                      </p:cBhvr>
                                      <p:to>
                                        <p:strVal val="visible"/>
                                      </p:to>
                                    </p:set>
                                    <p:anim calcmode="lin" valueType="num">
                                      <p:cBhvr additive="base">
                                        <p:cTn id="20" dur="500" fill="hold"/>
                                        <p:tgtEl>
                                          <p:spTgt spid="2050"/>
                                        </p:tgtEl>
                                        <p:attrNameLst>
                                          <p:attrName>ppt_x</p:attrName>
                                        </p:attrNameLst>
                                      </p:cBhvr>
                                      <p:tavLst>
                                        <p:tav tm="0">
                                          <p:val>
                                            <p:strVal val="#ppt_x"/>
                                          </p:val>
                                        </p:tav>
                                        <p:tav tm="100000">
                                          <p:val>
                                            <p:strVal val="#ppt_x"/>
                                          </p:val>
                                        </p:tav>
                                      </p:tavLst>
                                    </p:anim>
                                    <p:anim calcmode="lin" valueType="num">
                                      <p:cBhvr additive="base">
                                        <p:cTn id="21"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65103"/>
            <a:ext cx="9332179" cy="19838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按服务类型分类，跨境电商可分为信息服务平台和在线交易平台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信息服务平台</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代表企业有阿里巴巴国际站、环球资源网、中国制造网、生意宝等。主要出口跨境电商</a:t>
            </a:r>
            <a:r>
              <a:rPr lang="en-US" altLang="zh-CN" dirty="0">
                <a:solidFill>
                  <a:srgbClr val="2F2E40"/>
                </a:solidFill>
                <a:latin typeface="Calibri" panose="020F0502020204030204" pitchFamily="34" charset="0"/>
                <a:ea typeface="宋体" panose="02010600030101010101" pitchFamily="2" charset="-122"/>
              </a:rPr>
              <a:t>B2B</a:t>
            </a:r>
            <a:r>
              <a:rPr lang="zh-CN" altLang="en-US" dirty="0">
                <a:solidFill>
                  <a:srgbClr val="2F2E40"/>
                </a:solidFill>
                <a:latin typeface="Calibri" panose="020F0502020204030204" pitchFamily="34" charset="0"/>
                <a:ea typeface="宋体" panose="02010600030101010101" pitchFamily="2" charset="-122"/>
              </a:rPr>
              <a:t>模式信息服务平台情况如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8710" y="3456756"/>
            <a:ext cx="7534580" cy="325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208823" y="3148979"/>
            <a:ext cx="3756156" cy="307777"/>
          </a:xfrm>
          <a:prstGeom prst="rect">
            <a:avLst/>
          </a:prstGeom>
        </p:spPr>
        <p:txBody>
          <a:bodyPr wrap="none">
            <a:spAutoFit/>
          </a:bodyPr>
          <a:lstStyle/>
          <a:p>
            <a:pPr algn="ctr"/>
            <a:r>
              <a:rPr lang="zh-CN" altLang="zh-CN" sz="1400" b="1" dirty="0"/>
              <a:t>主要出口跨境电商</a:t>
            </a:r>
            <a:r>
              <a:rPr lang="en-US" altLang="zh-CN" sz="1400" b="1" dirty="0"/>
              <a:t>B2B</a:t>
            </a:r>
            <a:r>
              <a:rPr lang="zh-CN" altLang="zh-CN" sz="1400" b="1" dirty="0"/>
              <a:t>模式信息服务平台情况</a:t>
            </a:r>
            <a:endParaRPr lang="zh-CN" altLang="en-US" sz="1400" b="1" dirty="0"/>
          </a:p>
        </p:txBody>
      </p:sp>
    </p:spTree>
    <p:custDataLst>
      <p:tags r:id="rId1"/>
    </p:custDataLst>
    <p:extLst>
      <p:ext uri="{BB962C8B-B14F-4D97-AF65-F5344CB8AC3E}">
        <p14:creationId xmlns:p14="http://schemas.microsoft.com/office/powerpoint/2010/main" val="225290574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500"/>
                                        <p:tgtEl>
                                          <p:spTgt spid="3074"/>
                                        </p:tgtEl>
                                      </p:cBhvr>
                                    </p:animEffect>
                                    <p:anim calcmode="lin" valueType="num">
                                      <p:cBhvr>
                                        <p:cTn id="22" dur="500" fill="hold"/>
                                        <p:tgtEl>
                                          <p:spTgt spid="3074"/>
                                        </p:tgtEl>
                                        <p:attrNameLst>
                                          <p:attrName>ppt_x</p:attrName>
                                        </p:attrNameLst>
                                      </p:cBhvr>
                                      <p:tavLst>
                                        <p:tav tm="0">
                                          <p:val>
                                            <p:strVal val="#ppt_x"/>
                                          </p:val>
                                        </p:tav>
                                        <p:tav tm="100000">
                                          <p:val>
                                            <p:strVal val="#ppt_x"/>
                                          </p:val>
                                        </p:tav>
                                      </p:tavLst>
                                    </p:anim>
                                    <p:anim calcmode="lin" valueType="num">
                                      <p:cBhvr>
                                        <p:cTn id="23" dur="5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0263" y="1757363"/>
            <a:ext cx="7989887"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9546411" y="1426845"/>
            <a:ext cx="543739" cy="307777"/>
          </a:xfrm>
          <a:prstGeom prst="rect">
            <a:avLst/>
          </a:prstGeom>
        </p:spPr>
        <p:txBody>
          <a:bodyPr wrap="none">
            <a:spAutoFit/>
          </a:bodyPr>
          <a:lstStyle/>
          <a:p>
            <a:r>
              <a:rPr lang="zh-CN" altLang="en-US" sz="1400" b="1" dirty="0" smtClean="0"/>
              <a:t>续表</a:t>
            </a:r>
            <a:endParaRPr lang="zh-CN" altLang="en-US" sz="1400" b="1" dirty="0"/>
          </a:p>
        </p:txBody>
      </p:sp>
    </p:spTree>
    <p:custDataLst>
      <p:tags r:id="rId1"/>
    </p:custDataLst>
    <p:extLst>
      <p:ext uri="{BB962C8B-B14F-4D97-AF65-F5344CB8AC3E}">
        <p14:creationId xmlns:p14="http://schemas.microsoft.com/office/powerpoint/2010/main" val="400838170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1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barn(inVertical)">
                                      <p:cBhvr>
                                        <p:cTn id="15"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41303"/>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(2)	</a:t>
            </a:r>
            <a:r>
              <a:rPr lang="zh-CN" altLang="en-US" dirty="0" smtClean="0">
                <a:solidFill>
                  <a:srgbClr val="2F2E40"/>
                </a:solidFill>
                <a:latin typeface="Calibri" panose="020F0502020204030204" pitchFamily="34" charset="0"/>
                <a:ea typeface="宋体" panose="02010600030101010101" pitchFamily="2" charset="-122"/>
              </a:rPr>
              <a:t>在线</a:t>
            </a:r>
            <a:r>
              <a:rPr lang="zh-CN" altLang="en-US" dirty="0">
                <a:solidFill>
                  <a:srgbClr val="2F2E40"/>
                </a:solidFill>
                <a:latin typeface="Calibri" panose="020F0502020204030204" pitchFamily="34" charset="0"/>
                <a:ea typeface="宋体" panose="02010600030101010101" pitchFamily="2" charset="-122"/>
              </a:rPr>
              <a:t>交易</a:t>
            </a:r>
            <a:r>
              <a:rPr lang="zh-CN" altLang="en-US" dirty="0" smtClean="0">
                <a:solidFill>
                  <a:srgbClr val="2F2E40"/>
                </a:solidFill>
                <a:latin typeface="Calibri" panose="020F0502020204030204" pitchFamily="34" charset="0"/>
                <a:ea typeface="宋体" panose="02010600030101010101" pitchFamily="2" charset="-122"/>
              </a:rPr>
              <a:t>平台</a:t>
            </a:r>
            <a:endParaRPr lang="en-US" altLang="zh-CN" dirty="0" smtClean="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代表企业有亚马逊、敦煌网、速卖通、</a:t>
            </a:r>
            <a:r>
              <a:rPr lang="en-US" altLang="zh-CN" dirty="0">
                <a:solidFill>
                  <a:srgbClr val="2F2E40"/>
                </a:solidFill>
                <a:latin typeface="Calibri" panose="020F0502020204030204" pitchFamily="34" charset="0"/>
                <a:ea typeface="宋体" panose="02010600030101010101" pitchFamily="2" charset="-122"/>
              </a:rPr>
              <a:t>DX</a:t>
            </a:r>
            <a:r>
              <a:rPr lang="zh-CN" altLang="en-US" dirty="0">
                <a:solidFill>
                  <a:srgbClr val="2F2E40"/>
                </a:solidFill>
                <a:latin typeface="Calibri" panose="020F0502020204030204" pitchFamily="34" charset="0"/>
                <a:ea typeface="宋体" panose="02010600030101010101" pitchFamily="2" charset="-122"/>
              </a:rPr>
              <a:t>、米兰网、大龙网等。主要出口跨境电商</a:t>
            </a:r>
            <a:r>
              <a:rPr lang="en-US" altLang="zh-CN" dirty="0">
                <a:solidFill>
                  <a:srgbClr val="2F2E40"/>
                </a:solidFill>
                <a:latin typeface="Calibri" panose="020F0502020204030204" pitchFamily="34" charset="0"/>
                <a:ea typeface="宋体" panose="02010600030101010101" pitchFamily="2" charset="-122"/>
              </a:rPr>
              <a:t>B2B</a:t>
            </a:r>
            <a:r>
              <a:rPr lang="zh-CN" altLang="en-US" dirty="0">
                <a:solidFill>
                  <a:srgbClr val="2F2E40"/>
                </a:solidFill>
                <a:latin typeface="Calibri" panose="020F0502020204030204" pitchFamily="34" charset="0"/>
                <a:ea typeface="宋体" panose="02010600030101010101" pitchFamily="2" charset="-122"/>
              </a:rPr>
              <a:t>模式交易服务平台情况如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1213" y="2978959"/>
            <a:ext cx="8027987"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208823" y="2671182"/>
            <a:ext cx="3756156" cy="307777"/>
          </a:xfrm>
          <a:prstGeom prst="rect">
            <a:avLst/>
          </a:prstGeom>
        </p:spPr>
        <p:txBody>
          <a:bodyPr wrap="none">
            <a:spAutoFit/>
          </a:bodyPr>
          <a:lstStyle/>
          <a:p>
            <a:pPr algn="ctr"/>
            <a:r>
              <a:rPr lang="zh-CN" altLang="zh-CN" sz="1400" b="1" dirty="0"/>
              <a:t>主要出口跨境电商</a:t>
            </a:r>
            <a:r>
              <a:rPr lang="en-US" altLang="zh-CN" sz="1400" b="1" dirty="0"/>
              <a:t>B2B</a:t>
            </a:r>
            <a:r>
              <a:rPr lang="zh-CN" altLang="zh-CN" sz="1400" b="1" dirty="0"/>
              <a:t>模式交易服务平台情况</a:t>
            </a:r>
            <a:endParaRPr lang="zh-CN" altLang="en-US" sz="1400" b="1" dirty="0"/>
          </a:p>
        </p:txBody>
      </p:sp>
    </p:spTree>
    <p:custDataLst>
      <p:tags r:id="rId1"/>
    </p:custDataLst>
    <p:extLst>
      <p:ext uri="{BB962C8B-B14F-4D97-AF65-F5344CB8AC3E}">
        <p14:creationId xmlns:p14="http://schemas.microsoft.com/office/powerpoint/2010/main" val="400838170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2500"/>
                            </p:stCondLst>
                            <p:childTnLst>
                              <p:par>
                                <p:cTn id="17" presetID="22" presetClass="entr" presetSubtype="1" fill="hold" nodeType="afterEffect">
                                  <p:stCondLst>
                                    <p:cond delay="0"/>
                                  </p:stCondLst>
                                  <p:childTnLst>
                                    <p:set>
                                      <p:cBhvr>
                                        <p:cTn id="18" dur="1" fill="hold">
                                          <p:stCondLst>
                                            <p:cond delay="0"/>
                                          </p:stCondLst>
                                        </p:cTn>
                                        <p:tgtEl>
                                          <p:spTgt spid="5122"/>
                                        </p:tgtEl>
                                        <p:attrNameLst>
                                          <p:attrName>style.visibility</p:attrName>
                                        </p:attrNameLst>
                                      </p:cBhvr>
                                      <p:to>
                                        <p:strVal val="visible"/>
                                      </p:to>
                                    </p:set>
                                    <p:animEffect transition="in" filter="wipe(up)">
                                      <p:cBhvr>
                                        <p:cTn id="19"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5500" y="1633538"/>
            <a:ext cx="7999413" cy="465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9551174" y="1325761"/>
            <a:ext cx="543739" cy="307777"/>
          </a:xfrm>
          <a:prstGeom prst="rect">
            <a:avLst/>
          </a:prstGeom>
        </p:spPr>
        <p:txBody>
          <a:bodyPr wrap="none">
            <a:spAutoFit/>
          </a:bodyPr>
          <a:lstStyle/>
          <a:p>
            <a:r>
              <a:rPr lang="zh-CN" altLang="en-US" sz="1400" b="1" dirty="0" smtClean="0"/>
              <a:t>续表</a:t>
            </a:r>
            <a:endParaRPr lang="zh-CN" altLang="en-US" sz="1400" b="1" dirty="0"/>
          </a:p>
        </p:txBody>
      </p:sp>
    </p:spTree>
    <p:custDataLst>
      <p:tags r:id="rId1"/>
    </p:custDataLst>
    <p:extLst>
      <p:ext uri="{BB962C8B-B14F-4D97-AF65-F5344CB8AC3E}">
        <p14:creationId xmlns:p14="http://schemas.microsoft.com/office/powerpoint/2010/main" val="400838170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1500"/>
                            </p:stCondLst>
                            <p:childTnLst>
                              <p:par>
                                <p:cTn id="9" presetID="6"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ircle(in)">
                                      <p:cBhvr>
                                        <p:cTn id="11" dur="500"/>
                                        <p:tgtEl>
                                          <p:spTgt spid="6"/>
                                        </p:tgtEl>
                                      </p:cBhvr>
                                    </p:animEffect>
                                  </p:childTnLst>
                                </p:cTn>
                              </p:par>
                            </p:childTnLst>
                          </p:cTn>
                        </p:par>
                        <p:par>
                          <p:cTn id="12" fill="hold">
                            <p:stCondLst>
                              <p:cond delay="2000"/>
                            </p:stCondLst>
                            <p:childTnLst>
                              <p:par>
                                <p:cTn id="13" presetID="6" presetClass="entr" presetSubtype="16" fill="hold" nodeType="after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circle(in)">
                                      <p:cBhvr>
                                        <p:cTn id="15"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119184" y="1346078"/>
            <a:ext cx="9923463" cy="2031325"/>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按平台运营方分类，跨境电商分为第三方开放平台、自营型平台、外贸电商代运营服务商</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第三</a:t>
            </a:r>
            <a:r>
              <a:rPr lang="zh-CN" altLang="en-US" dirty="0">
                <a:solidFill>
                  <a:srgbClr val="2F2E40"/>
                </a:solidFill>
                <a:latin typeface="Calibri" panose="020F0502020204030204" pitchFamily="34" charset="0"/>
                <a:ea typeface="宋体" panose="02010600030101010101" pitchFamily="2" charset="-122"/>
              </a:rPr>
              <a:t>方开放平台</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代表企业有速卖通、亚马逊、</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Wish</a:t>
            </a:r>
            <a:r>
              <a:rPr lang="zh-CN" altLang="en-US" dirty="0">
                <a:solidFill>
                  <a:srgbClr val="2F2E40"/>
                </a:solidFill>
                <a:latin typeface="Calibri" panose="020F0502020204030204" pitchFamily="34" charset="0"/>
                <a:ea typeface="宋体" panose="02010600030101010101" pitchFamily="2" charset="-122"/>
              </a:rPr>
              <a:t>等。 主要出口跨境电商</a:t>
            </a:r>
            <a:r>
              <a:rPr lang="en-US" altLang="zh-CN" dirty="0">
                <a:solidFill>
                  <a:srgbClr val="2F2E40"/>
                </a:solidFill>
                <a:latin typeface="Calibri" panose="020F0502020204030204" pitchFamily="34" charset="0"/>
                <a:ea typeface="宋体" panose="02010600030101010101" pitchFamily="2" charset="-122"/>
              </a:rPr>
              <a:t>B2C</a:t>
            </a:r>
            <a:r>
              <a:rPr lang="zh-CN" altLang="en-US" dirty="0">
                <a:solidFill>
                  <a:srgbClr val="2F2E40"/>
                </a:solidFill>
                <a:latin typeface="Calibri" panose="020F0502020204030204" pitchFamily="34" charset="0"/>
                <a:ea typeface="宋体" panose="02010600030101010101" pitchFamily="2" charset="-122"/>
              </a:rPr>
              <a:t>模式开放平台情况如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1072" y="3700599"/>
            <a:ext cx="7961313"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520072" y="3377403"/>
            <a:ext cx="3406702" cy="307777"/>
          </a:xfrm>
          <a:prstGeom prst="rect">
            <a:avLst/>
          </a:prstGeom>
        </p:spPr>
        <p:txBody>
          <a:bodyPr wrap="none">
            <a:spAutoFit/>
          </a:bodyPr>
          <a:lstStyle/>
          <a:p>
            <a:pPr algn="ctr"/>
            <a:r>
              <a:rPr lang="zh-CN" altLang="zh-CN" sz="1400" b="1" dirty="0"/>
              <a:t>主要出口跨境电商</a:t>
            </a:r>
            <a:r>
              <a:rPr lang="en-US" altLang="zh-CN" sz="1400" b="1" dirty="0"/>
              <a:t>B2C</a:t>
            </a:r>
            <a:r>
              <a:rPr lang="zh-CN" altLang="zh-CN" sz="1400" b="1" dirty="0"/>
              <a:t>模式开放平台情况</a:t>
            </a:r>
            <a:endParaRPr lang="zh-CN" altLang="en-US" sz="1400" b="1" dirty="0"/>
          </a:p>
        </p:txBody>
      </p:sp>
    </p:spTree>
    <p:custDataLst>
      <p:tags r:id="rId1"/>
    </p:custDataLst>
    <p:extLst>
      <p:ext uri="{BB962C8B-B14F-4D97-AF65-F5344CB8AC3E}">
        <p14:creationId xmlns:p14="http://schemas.microsoft.com/office/powerpoint/2010/main" val="400838170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2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500"/>
                                        <p:tgtEl>
                                          <p:spTgt spid="2"/>
                                        </p:tgtEl>
                                      </p:cBhvr>
                                    </p:animEffect>
                                  </p:childTnLst>
                                </p:cTn>
                              </p:par>
                            </p:childTnLst>
                          </p:cTn>
                        </p:par>
                        <p:par>
                          <p:cTn id="16" fill="hold">
                            <p:stCondLst>
                              <p:cond delay="2500"/>
                            </p:stCondLst>
                            <p:childTnLst>
                              <p:par>
                                <p:cTn id="17" presetID="21" presetClass="entr" presetSubtype="1" fill="hold" nodeType="afterEffect">
                                  <p:stCondLst>
                                    <p:cond delay="0"/>
                                  </p:stCondLst>
                                  <p:childTnLst>
                                    <p:set>
                                      <p:cBhvr>
                                        <p:cTn id="18" dur="1" fill="hold">
                                          <p:stCondLst>
                                            <p:cond delay="0"/>
                                          </p:stCondLst>
                                        </p:cTn>
                                        <p:tgtEl>
                                          <p:spTgt spid="7170"/>
                                        </p:tgtEl>
                                        <p:attrNameLst>
                                          <p:attrName>style.visibility</p:attrName>
                                        </p:attrNameLst>
                                      </p:cBhvr>
                                      <p:to>
                                        <p:strVal val="visible"/>
                                      </p:to>
                                    </p:set>
                                    <p:animEffect transition="in" filter="wheel(1)">
                                      <p:cBhvr>
                                        <p:cTn id="19"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1744" y="1552575"/>
            <a:ext cx="7448512" cy="495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9257466" y="1241107"/>
            <a:ext cx="543740" cy="307777"/>
          </a:xfrm>
          <a:prstGeom prst="rect">
            <a:avLst/>
          </a:prstGeom>
        </p:spPr>
        <p:txBody>
          <a:bodyPr wrap="none">
            <a:spAutoFit/>
          </a:bodyPr>
          <a:lstStyle/>
          <a:p>
            <a:pPr algn="ctr"/>
            <a:r>
              <a:rPr lang="zh-CN" altLang="en-US" sz="1400" b="1" dirty="0" smtClean="0"/>
              <a:t>续表</a:t>
            </a:r>
            <a:endParaRPr lang="zh-CN" altLang="en-US" sz="1400" b="1" dirty="0"/>
          </a:p>
        </p:txBody>
      </p:sp>
    </p:spTree>
    <p:custDataLst>
      <p:tags r:id="rId1"/>
    </p:custDataLst>
    <p:extLst>
      <p:ext uri="{BB962C8B-B14F-4D97-AF65-F5344CB8AC3E}">
        <p14:creationId xmlns:p14="http://schemas.microsoft.com/office/powerpoint/2010/main" val="411324301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1500"/>
                            </p:stCondLst>
                            <p:childTnLst>
                              <p:par>
                                <p:cTn id="9" presetID="14"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2000"/>
                            </p:stCondLst>
                            <p:childTnLst>
                              <p:par>
                                <p:cTn id="13" presetID="14" presetClass="entr" presetSubtype="10" fill="hold" nodeType="afterEffect">
                                  <p:stCondLst>
                                    <p:cond delay="0"/>
                                  </p:stCondLst>
                                  <p:childTnLst>
                                    <p:set>
                                      <p:cBhvr>
                                        <p:cTn id="14" dur="1" fill="hold">
                                          <p:stCondLst>
                                            <p:cond delay="0"/>
                                          </p:stCondLst>
                                        </p:cTn>
                                        <p:tgtEl>
                                          <p:spTgt spid="8194"/>
                                        </p:tgtEl>
                                        <p:attrNameLst>
                                          <p:attrName>style.visibility</p:attrName>
                                        </p:attrNameLst>
                                      </p:cBhvr>
                                      <p:to>
                                        <p:strVal val="visible"/>
                                      </p:to>
                                    </p:set>
                                    <p:animEffect transition="in" filter="randombar(horizontal)">
                                      <p:cBhvr>
                                        <p:cTn id="15"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自营</a:t>
            </a:r>
            <a:r>
              <a:rPr lang="zh-CN" altLang="en-US" dirty="0">
                <a:solidFill>
                  <a:srgbClr val="2F2E40"/>
                </a:solidFill>
                <a:latin typeface="Calibri" panose="020F0502020204030204" pitchFamily="34" charset="0"/>
                <a:ea typeface="宋体" panose="02010600030101010101" pitchFamily="2" charset="-122"/>
              </a:rPr>
              <a:t>型平台</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代表企业有兰亭集势、米兰网、大龙网、炽昂科技、</a:t>
            </a:r>
            <a:r>
              <a:rPr lang="en-US" altLang="zh-CN" dirty="0" err="1">
                <a:solidFill>
                  <a:srgbClr val="2F2E40"/>
                </a:solidFill>
                <a:latin typeface="Calibri" panose="020F0502020204030204" pitchFamily="34" charset="0"/>
                <a:ea typeface="宋体" panose="02010600030101010101" pitchFamily="2" charset="-122"/>
              </a:rPr>
              <a:t>FocalPrice</a:t>
            </a:r>
            <a:r>
              <a:rPr lang="zh-CN" altLang="en-US" dirty="0">
                <a:solidFill>
                  <a:srgbClr val="2F2E40"/>
                </a:solidFill>
                <a:latin typeface="Calibri" panose="020F0502020204030204" pitchFamily="34" charset="0"/>
                <a:ea typeface="宋体" panose="02010600030101010101" pitchFamily="2" charset="-122"/>
              </a:rPr>
              <a:t>等。主要出口跨境电商</a:t>
            </a:r>
            <a:r>
              <a:rPr lang="en-US" altLang="zh-CN" dirty="0">
                <a:solidFill>
                  <a:srgbClr val="2F2E40"/>
                </a:solidFill>
                <a:latin typeface="Calibri" panose="020F0502020204030204" pitchFamily="34" charset="0"/>
                <a:ea typeface="宋体" panose="02010600030101010101" pitchFamily="2" charset="-122"/>
              </a:rPr>
              <a:t>B2C</a:t>
            </a:r>
            <a:r>
              <a:rPr lang="zh-CN" altLang="en-US" dirty="0">
                <a:solidFill>
                  <a:srgbClr val="2F2E40"/>
                </a:solidFill>
                <a:latin typeface="Calibri" panose="020F0502020204030204" pitchFamily="34" charset="0"/>
                <a:ea typeface="宋体" panose="02010600030101010101" pitchFamily="2" charset="-122"/>
              </a:rPr>
              <a:t>模式自营平台情况如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5500" y="3083734"/>
            <a:ext cx="7999413" cy="321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383550" y="2775957"/>
            <a:ext cx="3406702" cy="307777"/>
          </a:xfrm>
          <a:prstGeom prst="rect">
            <a:avLst/>
          </a:prstGeom>
        </p:spPr>
        <p:txBody>
          <a:bodyPr wrap="none">
            <a:spAutoFit/>
          </a:bodyPr>
          <a:lstStyle/>
          <a:p>
            <a:pPr algn="ctr"/>
            <a:r>
              <a:rPr lang="zh-CN" altLang="zh-CN" sz="1400" b="1" dirty="0"/>
              <a:t>主要出口跨境电商</a:t>
            </a:r>
            <a:r>
              <a:rPr lang="en-US" altLang="zh-CN" sz="1400" b="1" dirty="0"/>
              <a:t>B2C</a:t>
            </a:r>
            <a:r>
              <a:rPr lang="zh-CN" altLang="zh-CN" sz="1400" b="1" dirty="0"/>
              <a:t>模式自营平台情况</a:t>
            </a:r>
            <a:endParaRPr lang="zh-CN" altLang="en-US" sz="1400" b="1" dirty="0"/>
          </a:p>
        </p:txBody>
      </p:sp>
    </p:spTree>
    <p:custDataLst>
      <p:tags r:id="rId1"/>
    </p:custDataLst>
    <p:extLst>
      <p:ext uri="{BB962C8B-B14F-4D97-AF65-F5344CB8AC3E}">
        <p14:creationId xmlns:p14="http://schemas.microsoft.com/office/powerpoint/2010/main" val="3459749386"/>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2500"/>
                            </p:stCondLst>
                            <p:childTnLst>
                              <p:par>
                                <p:cTn id="19" presetID="53" presetClass="entr" presetSubtype="16" fill="hold" nodeType="afterEffect">
                                  <p:stCondLst>
                                    <p:cond delay="0"/>
                                  </p:stCondLst>
                                  <p:childTnLst>
                                    <p:set>
                                      <p:cBhvr>
                                        <p:cTn id="20" dur="1" fill="hold">
                                          <p:stCondLst>
                                            <p:cond delay="0"/>
                                          </p:stCondLst>
                                        </p:cTn>
                                        <p:tgtEl>
                                          <p:spTgt spid="9218"/>
                                        </p:tgtEl>
                                        <p:attrNameLst>
                                          <p:attrName>style.visibility</p:attrName>
                                        </p:attrNameLst>
                                      </p:cBhvr>
                                      <p:to>
                                        <p:strVal val="visible"/>
                                      </p:to>
                                    </p:set>
                                    <p:anim calcmode="lin" valueType="num">
                                      <p:cBhvr>
                                        <p:cTn id="21" dur="500" fill="hold"/>
                                        <p:tgtEl>
                                          <p:spTgt spid="9218"/>
                                        </p:tgtEl>
                                        <p:attrNameLst>
                                          <p:attrName>ppt_w</p:attrName>
                                        </p:attrNameLst>
                                      </p:cBhvr>
                                      <p:tavLst>
                                        <p:tav tm="0">
                                          <p:val>
                                            <p:fltVal val="0"/>
                                          </p:val>
                                        </p:tav>
                                        <p:tav tm="100000">
                                          <p:val>
                                            <p:strVal val="#ppt_w"/>
                                          </p:val>
                                        </p:tav>
                                      </p:tavLst>
                                    </p:anim>
                                    <p:anim calcmode="lin" valueType="num">
                                      <p:cBhvr>
                                        <p:cTn id="22" dur="500" fill="hold"/>
                                        <p:tgtEl>
                                          <p:spTgt spid="9218"/>
                                        </p:tgtEl>
                                        <p:attrNameLst>
                                          <p:attrName>ppt_h</p:attrName>
                                        </p:attrNameLst>
                                      </p:cBhvr>
                                      <p:tavLst>
                                        <p:tav tm="0">
                                          <p:val>
                                            <p:fltVal val="0"/>
                                          </p:val>
                                        </p:tav>
                                        <p:tav tm="100000">
                                          <p:val>
                                            <p:strVal val="#ppt_h"/>
                                          </p:val>
                                        </p:tav>
                                      </p:tavLst>
                                    </p:anim>
                                    <p:animEffect transition="in" filter="fade">
                                      <p:cBhvr>
                                        <p:cTn id="23"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5500" y="1747838"/>
            <a:ext cx="7999413" cy="418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9551174" y="1432322"/>
            <a:ext cx="543739" cy="307777"/>
          </a:xfrm>
          <a:prstGeom prst="rect">
            <a:avLst/>
          </a:prstGeom>
        </p:spPr>
        <p:txBody>
          <a:bodyPr wrap="none">
            <a:spAutoFit/>
          </a:bodyPr>
          <a:lstStyle/>
          <a:p>
            <a:r>
              <a:rPr lang="zh-CN" altLang="en-US" sz="1400" b="1" dirty="0" smtClean="0"/>
              <a:t>续表</a:t>
            </a:r>
            <a:endParaRPr lang="zh-CN" altLang="en-US" sz="1400" b="1" dirty="0"/>
          </a:p>
        </p:txBody>
      </p:sp>
    </p:spTree>
    <p:custDataLst>
      <p:tags r:id="rId1"/>
    </p:custDataLst>
    <p:extLst>
      <p:ext uri="{BB962C8B-B14F-4D97-AF65-F5344CB8AC3E}">
        <p14:creationId xmlns:p14="http://schemas.microsoft.com/office/powerpoint/2010/main" val="3459749386"/>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242"/>
                                        </p:tgtEl>
                                        <p:attrNameLst>
                                          <p:attrName>style.visibility</p:attrName>
                                        </p:attrNameLst>
                                      </p:cBhvr>
                                      <p:to>
                                        <p:strVal val="visible"/>
                                      </p:to>
                                    </p:set>
                                    <p:animEffect transition="in" filter="fade">
                                      <p:cBhvr>
                                        <p:cTn id="15"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a:ext>
            </a:extLst>
          </a:blip>
          <a:srcRect l="12225" t="72592" r="12589" b="6820"/>
          <a:stretch/>
        </p:blipFill>
        <p:spPr>
          <a:xfrm>
            <a:off x="0" y="2492730"/>
            <a:ext cx="12192000" cy="4365270"/>
          </a:xfrm>
          <a:prstGeom prst="rect">
            <a:avLst/>
          </a:prstGeom>
        </p:spPr>
      </p:pic>
      <p:grpSp>
        <p:nvGrpSpPr>
          <p:cNvPr id="2" name="组合 1"/>
          <p:cNvGrpSpPr/>
          <p:nvPr/>
        </p:nvGrpSpPr>
        <p:grpSpPr>
          <a:xfrm>
            <a:off x="5211763" y="1391497"/>
            <a:ext cx="1768474" cy="1768474"/>
            <a:chOff x="5257800" y="1619250"/>
            <a:chExt cx="1676400" cy="1676400"/>
          </a:xfrm>
        </p:grpSpPr>
        <p:sp>
          <p:nvSpPr>
            <p:cNvPr id="3" name="椭圆 2"/>
            <p:cNvSpPr/>
            <p:nvPr/>
          </p:nvSpPr>
          <p:spPr>
            <a:xfrm>
              <a:off x="5257800" y="1619250"/>
              <a:ext cx="1676400" cy="1676400"/>
            </a:xfrm>
            <a:prstGeom prst="ellipse">
              <a:avLst/>
            </a:prstGeom>
            <a:solidFill>
              <a:srgbClr val="F38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椭圆 10"/>
            <p:cNvSpPr/>
            <p:nvPr/>
          </p:nvSpPr>
          <p:spPr>
            <a:xfrm>
              <a:off x="5657850" y="2058263"/>
              <a:ext cx="876300" cy="798373"/>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5"/>
          <p:cNvGrpSpPr/>
          <p:nvPr/>
        </p:nvGrpSpPr>
        <p:grpSpPr>
          <a:xfrm>
            <a:off x="4127500" y="3415915"/>
            <a:ext cx="3937000" cy="725898"/>
            <a:chOff x="4127500" y="3369031"/>
            <a:chExt cx="3937000" cy="725898"/>
          </a:xfrm>
        </p:grpSpPr>
        <p:sp>
          <p:nvSpPr>
            <p:cNvPr id="10" name="矩形 9"/>
            <p:cNvSpPr/>
            <p:nvPr/>
          </p:nvSpPr>
          <p:spPr>
            <a:xfrm>
              <a:off x="4127500" y="3369031"/>
              <a:ext cx="3937000" cy="69602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smtClean="0">
                  <a:solidFill>
                    <a:schemeClr val="tx1">
                      <a:lumMod val="75000"/>
                      <a:lumOff val="25000"/>
                    </a:schemeClr>
                  </a:solidFill>
                </a:rPr>
                <a:t>01  </a:t>
              </a:r>
              <a:r>
                <a:rPr lang="zh-CN" altLang="en-US" sz="3600" b="1" dirty="0" smtClean="0">
                  <a:solidFill>
                    <a:schemeClr val="tx1">
                      <a:lumMod val="75000"/>
                      <a:lumOff val="25000"/>
                    </a:schemeClr>
                  </a:solidFill>
                </a:rPr>
                <a:t>初</a:t>
              </a:r>
              <a:r>
                <a:rPr lang="zh-CN" altLang="en-US" sz="3600" b="1" dirty="0">
                  <a:solidFill>
                    <a:schemeClr val="tx1">
                      <a:lumMod val="75000"/>
                      <a:lumOff val="25000"/>
                    </a:schemeClr>
                  </a:solidFill>
                </a:rPr>
                <a:t>识跨境电商</a:t>
              </a:r>
            </a:p>
          </p:txBody>
        </p:sp>
        <p:cxnSp>
          <p:nvCxnSpPr>
            <p:cNvPr id="8" name="直接连接符 7"/>
            <p:cNvCxnSpPr/>
            <p:nvPr/>
          </p:nvCxnSpPr>
          <p:spPr>
            <a:xfrm>
              <a:off x="5676900" y="4094929"/>
              <a:ext cx="838200" cy="0"/>
            </a:xfrm>
            <a:prstGeom prst="line">
              <a:avLst/>
            </a:prstGeom>
            <a:ln w="28575">
              <a:solidFill>
                <a:srgbClr val="F38B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9645355"/>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1"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946278"/>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外贸</a:t>
            </a:r>
            <a:r>
              <a:rPr lang="zh-CN" altLang="en-US" dirty="0">
                <a:solidFill>
                  <a:srgbClr val="2F2E40"/>
                </a:solidFill>
                <a:latin typeface="Calibri" panose="020F0502020204030204" pitchFamily="34" charset="0"/>
                <a:ea typeface="宋体" panose="02010600030101010101" pitchFamily="2" charset="-122"/>
              </a:rPr>
              <a:t>电商代运营服务商</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代表企业有四海商舟</a:t>
            </a:r>
            <a:r>
              <a:rPr lang="en-US" altLang="zh-CN" dirty="0">
                <a:solidFill>
                  <a:srgbClr val="2F2E40"/>
                </a:solidFill>
                <a:latin typeface="Calibri" panose="020F0502020204030204" pitchFamily="34" charset="0"/>
                <a:ea typeface="宋体" panose="02010600030101010101" pitchFamily="2" charset="-122"/>
              </a:rPr>
              <a:t>(Biz Ark)</a:t>
            </a:r>
            <a:r>
              <a:rPr lang="zh-CN" altLang="en-US" dirty="0">
                <a:solidFill>
                  <a:srgbClr val="2F2E40"/>
                </a:solidFill>
                <a:latin typeface="Calibri" panose="020F0502020204030204" pitchFamily="34" charset="0"/>
                <a:ea typeface="宋体" panose="02010600030101010101" pitchFamily="2" charset="-122"/>
              </a:rPr>
              <a:t>、锐意企创 </a:t>
            </a:r>
            <a:r>
              <a:rPr lang="en-US" altLang="zh-CN" dirty="0">
                <a:solidFill>
                  <a:srgbClr val="2F2E40"/>
                </a:solidFill>
                <a:latin typeface="Calibri" panose="020F0502020204030204" pitchFamily="34" charset="0"/>
                <a:ea typeface="宋体" panose="02010600030101010101" pitchFamily="2" charset="-122"/>
              </a:rPr>
              <a:t>( Enterprising &amp; Creative)</a:t>
            </a:r>
            <a:r>
              <a:rPr lang="zh-CN" altLang="en-US" dirty="0">
                <a:solidFill>
                  <a:srgbClr val="2F2E40"/>
                </a:solidFill>
                <a:latin typeface="Calibri" panose="020F0502020204030204" pitchFamily="34" charset="0"/>
                <a:ea typeface="宋体" panose="02010600030101010101" pitchFamily="2" charset="-122"/>
              </a:rPr>
              <a:t>等。 </a:t>
            </a:r>
          </a:p>
        </p:txBody>
      </p:sp>
    </p:spTree>
    <p:custDataLst>
      <p:tags r:id="rId1"/>
    </p:custDataLst>
    <p:extLst>
      <p:ext uri="{BB962C8B-B14F-4D97-AF65-F5344CB8AC3E}">
        <p14:creationId xmlns:p14="http://schemas.microsoft.com/office/powerpoint/2010/main" val="3459749386"/>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1.2  </a:t>
            </a:r>
            <a:r>
              <a:rPr lang="zh-CN" altLang="en-US" sz="3200" b="1" dirty="0">
                <a:solidFill>
                  <a:srgbClr val="FF930A"/>
                </a:solidFill>
              </a:rPr>
              <a:t>跨境电商的发展概况</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075422"/>
            <a:ext cx="9332179" cy="566180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1.2.1  </a:t>
            </a:r>
            <a:r>
              <a:rPr lang="zh-CN" altLang="en-US" sz="2500" b="1" dirty="0">
                <a:solidFill>
                  <a:srgbClr val="2F2E40"/>
                </a:solidFill>
                <a:latin typeface="Calibri" panose="020F0502020204030204" pitchFamily="34" charset="0"/>
                <a:ea typeface="宋体" panose="02010600030101010101" pitchFamily="2" charset="-122"/>
              </a:rPr>
              <a:t>发展环境</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政策环境</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smtClean="0">
                <a:solidFill>
                  <a:srgbClr val="2F2E40"/>
                </a:solidFill>
                <a:latin typeface="Calibri" panose="020F0502020204030204" pitchFamily="34" charset="0"/>
                <a:ea typeface="宋体" panose="02010600030101010101" pitchFamily="2" charset="-122"/>
              </a:rPr>
              <a:t>国际</a:t>
            </a:r>
            <a:r>
              <a:rPr lang="zh-CN" altLang="en-US" dirty="0">
                <a:solidFill>
                  <a:srgbClr val="2F2E40"/>
                </a:solidFill>
                <a:latin typeface="Calibri" panose="020F0502020204030204" pitchFamily="34" charset="0"/>
                <a:ea typeface="宋体" panose="02010600030101010101" pitchFamily="2" charset="-122"/>
              </a:rPr>
              <a:t>政策差异化为跨境电商带来新机遇和新挑战</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跨</a:t>
            </a:r>
            <a:r>
              <a:rPr lang="zh-CN" altLang="en-US" dirty="0">
                <a:solidFill>
                  <a:srgbClr val="2F2E40"/>
                </a:solidFill>
                <a:latin typeface="Calibri" panose="020F0502020204030204" pitchFamily="34" charset="0"/>
                <a:ea typeface="宋体" panose="02010600030101010101" pitchFamily="2" charset="-122"/>
              </a:rPr>
              <a:t>境电商国内政策密集出台，行业格局初定</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经济环境</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smtClean="0">
                <a:solidFill>
                  <a:srgbClr val="2F2E40"/>
                </a:solidFill>
                <a:latin typeface="Calibri" panose="020F0502020204030204" pitchFamily="34" charset="0"/>
                <a:ea typeface="宋体" panose="02010600030101010101" pitchFamily="2" charset="-122"/>
              </a:rPr>
              <a:t>中国</a:t>
            </a:r>
            <a:r>
              <a:rPr lang="zh-CN" altLang="en-US" dirty="0">
                <a:solidFill>
                  <a:srgbClr val="2F2E40"/>
                </a:solidFill>
                <a:latin typeface="Calibri" panose="020F0502020204030204" pitchFamily="34" charset="0"/>
                <a:ea typeface="宋体" panose="02010600030101010101" pitchFamily="2" charset="-122"/>
              </a:rPr>
              <a:t>跨境电商发展势头正盛，出口仍占主导地位</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中国</a:t>
            </a:r>
            <a:r>
              <a:rPr lang="zh-CN" altLang="en-US" dirty="0">
                <a:solidFill>
                  <a:srgbClr val="2F2E40"/>
                </a:solidFill>
                <a:latin typeface="Calibri" panose="020F0502020204030204" pitchFamily="34" charset="0"/>
                <a:ea typeface="宋体" panose="02010600030101010101" pitchFamily="2" charset="-122"/>
              </a:rPr>
              <a:t>外贸发展环境好过于往年，但未来形势依然严峻复杂</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技术环境</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互联网</a:t>
            </a:r>
            <a:r>
              <a:rPr lang="zh-CN" altLang="en-US" dirty="0">
                <a:solidFill>
                  <a:srgbClr val="2F2E40"/>
                </a:solidFill>
                <a:latin typeface="Calibri" panose="020F0502020204030204" pitchFamily="34" charset="0"/>
                <a:ea typeface="宋体" panose="02010600030101010101" pitchFamily="2" charset="-122"/>
              </a:rPr>
              <a:t>是跨境电商发展成熟的“催化剂”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新技术</a:t>
            </a:r>
            <a:r>
              <a:rPr lang="zh-CN" altLang="en-US" dirty="0">
                <a:solidFill>
                  <a:srgbClr val="2F2E40"/>
                </a:solidFill>
                <a:latin typeface="Calibri" panose="020F0502020204030204" pitchFamily="34" charset="0"/>
                <a:ea typeface="宋体" panose="02010600030101010101" pitchFamily="2" charset="-122"/>
              </a:rPr>
              <a:t>有望开辟数字经济下跨境电商新道路 </a:t>
            </a:r>
          </a:p>
        </p:txBody>
      </p:sp>
    </p:spTree>
    <p:custDataLst>
      <p:tags r:id="rId1"/>
    </p:custDataLst>
    <p:extLst>
      <p:ext uri="{BB962C8B-B14F-4D97-AF65-F5344CB8AC3E}">
        <p14:creationId xmlns:p14="http://schemas.microsoft.com/office/powerpoint/2010/main" val="3459749386"/>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1.2  </a:t>
            </a:r>
            <a:r>
              <a:rPr lang="zh-CN" altLang="en-US" sz="3200" b="1" dirty="0">
                <a:solidFill>
                  <a:srgbClr val="FF930A"/>
                </a:solidFill>
              </a:rPr>
              <a:t>跨境电商的发展概况</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55578"/>
            <a:ext cx="9332179" cy="219932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1.2.2  </a:t>
            </a:r>
            <a:r>
              <a:rPr lang="zh-CN" altLang="en-US" sz="2500" b="1" dirty="0">
                <a:solidFill>
                  <a:srgbClr val="2F2E40"/>
                </a:solidFill>
                <a:latin typeface="Calibri" panose="020F0502020204030204" pitchFamily="34" charset="0"/>
                <a:ea typeface="宋体" panose="02010600030101010101" pitchFamily="2" charset="-122"/>
              </a:rPr>
              <a:t>交易规模</a:t>
            </a:r>
          </a:p>
          <a:p>
            <a:pPr indent="468000" algn="just">
              <a:lnSpc>
                <a:spcPct val="150000"/>
              </a:lnSpc>
              <a:spcAft>
                <a:spcPct val="50000"/>
              </a:spcAft>
              <a:defRPr/>
            </a:pP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出口跨境电商交易规模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据电子商务研究中心</a:t>
            </a:r>
            <a:r>
              <a:rPr lang="en-US" altLang="zh-CN" dirty="0">
                <a:solidFill>
                  <a:srgbClr val="2F2E40"/>
                </a:solidFill>
                <a:latin typeface="Calibri" panose="020F0502020204030204" pitchFamily="34" charset="0"/>
                <a:ea typeface="宋体" panose="02010600030101010101" pitchFamily="2" charset="-122"/>
              </a:rPr>
              <a:t>(100EC.CN)</a:t>
            </a:r>
            <a:r>
              <a:rPr lang="zh-CN" altLang="en-US" dirty="0">
                <a:solidFill>
                  <a:srgbClr val="2F2E40"/>
                </a:solidFill>
                <a:latin typeface="Calibri" panose="020F0502020204030204" pitchFamily="34" charset="0"/>
                <a:ea typeface="宋体" panose="02010600030101010101" pitchFamily="2" charset="-122"/>
              </a:rPr>
              <a:t>监测数据显示，</a:t>
            </a:r>
            <a:r>
              <a:rPr lang="en-US" altLang="zh-CN" dirty="0">
                <a:solidFill>
                  <a:srgbClr val="2F2E40"/>
                </a:solidFill>
                <a:latin typeface="Calibri" panose="020F0502020204030204" pitchFamily="34" charset="0"/>
                <a:ea typeface="宋体" panose="02010600030101010101" pitchFamily="2" charset="-122"/>
              </a:rPr>
              <a:t>2017</a:t>
            </a:r>
            <a:r>
              <a:rPr lang="zh-CN" altLang="en-US" dirty="0">
                <a:solidFill>
                  <a:srgbClr val="2F2E40"/>
                </a:solidFill>
                <a:latin typeface="Calibri" panose="020F0502020204030204" pitchFamily="34" charset="0"/>
                <a:ea typeface="宋体" panose="02010600030101010101" pitchFamily="2" charset="-122"/>
              </a:rPr>
              <a:t>年中国出口跨境电商交易规模为</a:t>
            </a:r>
            <a:r>
              <a:rPr lang="en-US" altLang="zh-CN" dirty="0">
                <a:solidFill>
                  <a:srgbClr val="2F2E40"/>
                </a:solidFill>
                <a:latin typeface="Calibri" panose="020F0502020204030204" pitchFamily="34" charset="0"/>
                <a:ea typeface="宋体" panose="02010600030101010101" pitchFamily="2" charset="-122"/>
              </a:rPr>
              <a:t>6.3</a:t>
            </a:r>
            <a:r>
              <a:rPr lang="zh-CN" altLang="en-US" dirty="0">
                <a:solidFill>
                  <a:srgbClr val="2F2E40"/>
                </a:solidFill>
                <a:latin typeface="Calibri" panose="020F0502020204030204" pitchFamily="34" charset="0"/>
                <a:ea typeface="宋体" panose="02010600030101010101" pitchFamily="2" charset="-122"/>
              </a:rPr>
              <a:t>万亿元，同比增长</a:t>
            </a:r>
            <a:r>
              <a:rPr lang="en-US" altLang="zh-CN" dirty="0">
                <a:solidFill>
                  <a:srgbClr val="2F2E40"/>
                </a:solidFill>
                <a:latin typeface="Calibri" panose="020F0502020204030204" pitchFamily="34" charset="0"/>
                <a:ea typeface="宋体" panose="02010600030101010101" pitchFamily="2" charset="-122"/>
              </a:rPr>
              <a:t>14.5%</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5781" y="3354898"/>
            <a:ext cx="4662487" cy="3271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861468" y="4621527"/>
            <a:ext cx="1484313" cy="738664"/>
          </a:xfrm>
          <a:prstGeom prst="rect">
            <a:avLst/>
          </a:prstGeom>
        </p:spPr>
        <p:txBody>
          <a:bodyPr wrap="square">
            <a:spAutoFit/>
          </a:bodyPr>
          <a:lstStyle/>
          <a:p>
            <a:pPr algn="ctr"/>
            <a:r>
              <a:rPr lang="en-US" altLang="zh-CN" sz="1400" b="1" dirty="0"/>
              <a:t>2012</a:t>
            </a:r>
            <a:r>
              <a:rPr lang="zh-CN" altLang="zh-CN" sz="1400" b="1" dirty="0"/>
              <a:t>—</a:t>
            </a:r>
            <a:r>
              <a:rPr lang="en-US" altLang="zh-CN" sz="1400" b="1" dirty="0"/>
              <a:t>2017</a:t>
            </a:r>
            <a:r>
              <a:rPr lang="zh-CN" altLang="zh-CN" sz="1400" b="1" dirty="0"/>
              <a:t>年中国出口跨境电商市场交易规模</a:t>
            </a:r>
            <a:endParaRPr lang="zh-CN" altLang="en-US" sz="1400" b="1" dirty="0"/>
          </a:p>
        </p:txBody>
      </p:sp>
    </p:spTree>
    <p:custDataLst>
      <p:tags r:id="rId1"/>
    </p:custDataLst>
    <p:extLst>
      <p:ext uri="{BB962C8B-B14F-4D97-AF65-F5344CB8AC3E}">
        <p14:creationId xmlns:p14="http://schemas.microsoft.com/office/powerpoint/2010/main" val="353974869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2000"/>
                            </p:stCondLst>
                            <p:childTnLst>
                              <p:par>
                                <p:cTn id="13" presetID="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11266"/>
                                        </p:tgtEl>
                                        <p:attrNameLst>
                                          <p:attrName>style.visibility</p:attrName>
                                        </p:attrNameLst>
                                      </p:cBhvr>
                                      <p:to>
                                        <p:strVal val="visible"/>
                                      </p:to>
                                    </p:set>
                                    <p:anim calcmode="lin" valueType="num">
                                      <p:cBhvr additive="base">
                                        <p:cTn id="20" dur="500" fill="hold"/>
                                        <p:tgtEl>
                                          <p:spTgt spid="11266"/>
                                        </p:tgtEl>
                                        <p:attrNameLst>
                                          <p:attrName>ppt_x</p:attrName>
                                        </p:attrNameLst>
                                      </p:cBhvr>
                                      <p:tavLst>
                                        <p:tav tm="0">
                                          <p:val>
                                            <p:strVal val="#ppt_x"/>
                                          </p:val>
                                        </p:tav>
                                        <p:tav tm="100000">
                                          <p:val>
                                            <p:strVal val="#ppt_x"/>
                                          </p:val>
                                        </p:tav>
                                      </p:tavLst>
                                    </p:anim>
                                    <p:anim calcmode="lin" valueType="num">
                                      <p:cBhvr additive="base">
                                        <p:cTn id="21"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1.2  </a:t>
            </a:r>
            <a:r>
              <a:rPr lang="zh-CN" altLang="en-US" sz="3200" b="1" dirty="0">
                <a:solidFill>
                  <a:srgbClr val="FF930A"/>
                </a:solidFill>
              </a:rPr>
              <a:t>跨境电商的发展概况</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出口跨境</a:t>
            </a:r>
            <a:r>
              <a:rPr lang="en-US" altLang="zh-CN" b="1" dirty="0">
                <a:solidFill>
                  <a:srgbClr val="2F2E40"/>
                </a:solidFill>
                <a:latin typeface="Calibri" panose="020F0502020204030204" pitchFamily="34" charset="0"/>
                <a:ea typeface="宋体" panose="02010600030101010101" pitchFamily="2" charset="-122"/>
              </a:rPr>
              <a:t>B2B</a:t>
            </a:r>
            <a:r>
              <a:rPr lang="zh-CN" altLang="en-US" b="1" dirty="0">
                <a:solidFill>
                  <a:srgbClr val="2F2E40"/>
                </a:solidFill>
                <a:latin typeface="Calibri" panose="020F0502020204030204" pitchFamily="34" charset="0"/>
                <a:ea typeface="宋体" panose="02010600030101010101" pitchFamily="2" charset="-122"/>
              </a:rPr>
              <a:t>交易规模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据电子商务研究中心</a:t>
            </a:r>
            <a:r>
              <a:rPr lang="en-US" altLang="zh-CN" dirty="0">
                <a:solidFill>
                  <a:srgbClr val="2F2E40"/>
                </a:solidFill>
                <a:latin typeface="Calibri" panose="020F0502020204030204" pitchFamily="34" charset="0"/>
                <a:ea typeface="宋体" panose="02010600030101010101" pitchFamily="2" charset="-122"/>
              </a:rPr>
              <a:t>(100EC.CN)</a:t>
            </a:r>
            <a:r>
              <a:rPr lang="zh-CN" altLang="en-US" dirty="0">
                <a:solidFill>
                  <a:srgbClr val="2F2E40"/>
                </a:solidFill>
                <a:latin typeface="Calibri" panose="020F0502020204030204" pitchFamily="34" charset="0"/>
                <a:ea typeface="宋体" panose="02010600030101010101" pitchFamily="2" charset="-122"/>
              </a:rPr>
              <a:t>监测数据显示，</a:t>
            </a:r>
            <a:r>
              <a:rPr lang="en-US" altLang="zh-CN" dirty="0">
                <a:solidFill>
                  <a:srgbClr val="2F2E40"/>
                </a:solidFill>
                <a:latin typeface="Calibri" panose="020F0502020204030204" pitchFamily="34" charset="0"/>
                <a:ea typeface="宋体" panose="02010600030101010101" pitchFamily="2" charset="-122"/>
              </a:rPr>
              <a:t>2017 </a:t>
            </a:r>
            <a:r>
              <a:rPr lang="zh-CN" altLang="en-US" dirty="0">
                <a:solidFill>
                  <a:srgbClr val="2F2E40"/>
                </a:solidFill>
                <a:latin typeface="Calibri" panose="020F0502020204030204" pitchFamily="34" charset="0"/>
                <a:ea typeface="宋体" panose="02010600030101010101" pitchFamily="2" charset="-122"/>
              </a:rPr>
              <a:t>年中国出口跨境电商中</a:t>
            </a:r>
            <a:r>
              <a:rPr lang="en-US" altLang="zh-CN" dirty="0">
                <a:solidFill>
                  <a:srgbClr val="2F2E40"/>
                </a:solidFill>
                <a:latin typeface="Calibri" panose="020F0502020204030204" pitchFamily="34" charset="0"/>
                <a:ea typeface="宋体" panose="02010600030101010101" pitchFamily="2" charset="-122"/>
              </a:rPr>
              <a:t>B2B</a:t>
            </a:r>
            <a:r>
              <a:rPr lang="zh-CN" altLang="en-US" dirty="0">
                <a:solidFill>
                  <a:srgbClr val="2F2E40"/>
                </a:solidFill>
                <a:latin typeface="Calibri" panose="020F0502020204030204" pitchFamily="34" charset="0"/>
                <a:ea typeface="宋体" panose="02010600030101010101" pitchFamily="2" charset="-122"/>
              </a:rPr>
              <a:t>市场交易规模为</a:t>
            </a:r>
            <a:r>
              <a:rPr lang="en-US" altLang="zh-CN" dirty="0">
                <a:solidFill>
                  <a:srgbClr val="2F2E40"/>
                </a:solidFill>
                <a:latin typeface="Calibri" panose="020F0502020204030204" pitchFamily="34" charset="0"/>
                <a:ea typeface="宋体" panose="02010600030101010101" pitchFamily="2" charset="-122"/>
              </a:rPr>
              <a:t>5.1</a:t>
            </a:r>
            <a:r>
              <a:rPr lang="zh-CN" altLang="en-US" dirty="0">
                <a:solidFill>
                  <a:srgbClr val="2F2E40"/>
                </a:solidFill>
                <a:latin typeface="Calibri" panose="020F0502020204030204" pitchFamily="34" charset="0"/>
                <a:ea typeface="宋体" panose="02010600030101010101" pitchFamily="2" charset="-122"/>
              </a:rPr>
              <a:t>万亿元，同比增长</a:t>
            </a:r>
            <a:r>
              <a:rPr lang="en-US" altLang="zh-CN" dirty="0">
                <a:solidFill>
                  <a:srgbClr val="2F2E40"/>
                </a:solidFill>
                <a:latin typeface="Calibri" panose="020F0502020204030204" pitchFamily="34" charset="0"/>
                <a:ea typeface="宋体" panose="02010600030101010101" pitchFamily="2" charset="-122"/>
              </a:rPr>
              <a:t>13.3%</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253" y="2775957"/>
            <a:ext cx="4747443" cy="3348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881116" y="3972922"/>
            <a:ext cx="1403137" cy="954107"/>
          </a:xfrm>
          <a:prstGeom prst="rect">
            <a:avLst/>
          </a:prstGeom>
        </p:spPr>
        <p:txBody>
          <a:bodyPr wrap="square">
            <a:spAutoFit/>
          </a:bodyPr>
          <a:lstStyle/>
          <a:p>
            <a:pPr algn="ctr"/>
            <a:r>
              <a:rPr lang="en-US" altLang="zh-CN" sz="1400" b="1" dirty="0"/>
              <a:t>2012</a:t>
            </a:r>
            <a:r>
              <a:rPr lang="zh-CN" altLang="zh-CN" sz="1400" b="1" dirty="0"/>
              <a:t>—</a:t>
            </a:r>
            <a:r>
              <a:rPr lang="en-US" altLang="zh-CN" sz="1400" b="1" dirty="0"/>
              <a:t>2017</a:t>
            </a:r>
            <a:r>
              <a:rPr lang="zh-CN" altLang="zh-CN" sz="1400" b="1" dirty="0"/>
              <a:t>年中国出口跨境电商</a:t>
            </a:r>
            <a:r>
              <a:rPr lang="en-US" altLang="zh-CN" sz="1400" b="1" dirty="0"/>
              <a:t>B2B</a:t>
            </a:r>
            <a:r>
              <a:rPr lang="zh-CN" altLang="zh-CN" sz="1400" b="1" dirty="0"/>
              <a:t>市场交易规模</a:t>
            </a:r>
            <a:endParaRPr lang="zh-CN" altLang="en-US" sz="1400" b="1" dirty="0"/>
          </a:p>
        </p:txBody>
      </p:sp>
    </p:spTree>
    <p:custDataLst>
      <p:tags r:id="rId1"/>
    </p:custDataLst>
    <p:extLst>
      <p:ext uri="{BB962C8B-B14F-4D97-AF65-F5344CB8AC3E}">
        <p14:creationId xmlns:p14="http://schemas.microsoft.com/office/powerpoint/2010/main" val="353974869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42" presetClass="entr" presetSubtype="0" fill="hold" nodeType="afterEffect">
                                  <p:stCondLst>
                                    <p:cond delay="0"/>
                                  </p:stCondLst>
                                  <p:childTnLst>
                                    <p:set>
                                      <p:cBhvr>
                                        <p:cTn id="20" dur="1" fill="hold">
                                          <p:stCondLst>
                                            <p:cond delay="0"/>
                                          </p:stCondLst>
                                        </p:cTn>
                                        <p:tgtEl>
                                          <p:spTgt spid="12291"/>
                                        </p:tgtEl>
                                        <p:attrNameLst>
                                          <p:attrName>style.visibility</p:attrName>
                                        </p:attrNameLst>
                                      </p:cBhvr>
                                      <p:to>
                                        <p:strVal val="visible"/>
                                      </p:to>
                                    </p:set>
                                    <p:animEffect transition="in" filter="fade">
                                      <p:cBhvr>
                                        <p:cTn id="21" dur="500"/>
                                        <p:tgtEl>
                                          <p:spTgt spid="12291"/>
                                        </p:tgtEl>
                                      </p:cBhvr>
                                    </p:animEffect>
                                    <p:anim calcmode="lin" valueType="num">
                                      <p:cBhvr>
                                        <p:cTn id="22" dur="500" fill="hold"/>
                                        <p:tgtEl>
                                          <p:spTgt spid="12291"/>
                                        </p:tgtEl>
                                        <p:attrNameLst>
                                          <p:attrName>ppt_x</p:attrName>
                                        </p:attrNameLst>
                                      </p:cBhvr>
                                      <p:tavLst>
                                        <p:tav tm="0">
                                          <p:val>
                                            <p:strVal val="#ppt_x"/>
                                          </p:val>
                                        </p:tav>
                                        <p:tav tm="100000">
                                          <p:val>
                                            <p:strVal val="#ppt_x"/>
                                          </p:val>
                                        </p:tav>
                                      </p:tavLst>
                                    </p:anim>
                                    <p:anim calcmode="lin" valueType="num">
                                      <p:cBhvr>
                                        <p:cTn id="23" dur="500" fill="hold"/>
                                        <p:tgtEl>
                                          <p:spTgt spid="122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1.2  </a:t>
            </a:r>
            <a:r>
              <a:rPr lang="zh-CN" altLang="en-US" sz="3200" b="1" dirty="0">
                <a:solidFill>
                  <a:srgbClr val="FF930A"/>
                </a:solidFill>
              </a:rPr>
              <a:t>跨境电商的发展概况</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出口跨境网络零售交易规模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据电子商务研究中心</a:t>
            </a:r>
            <a:r>
              <a:rPr lang="en-US" altLang="zh-CN" dirty="0">
                <a:solidFill>
                  <a:srgbClr val="2F2E40"/>
                </a:solidFill>
                <a:latin typeface="Calibri" panose="020F0502020204030204" pitchFamily="34" charset="0"/>
                <a:ea typeface="宋体" panose="02010600030101010101" pitchFamily="2" charset="-122"/>
              </a:rPr>
              <a:t>(100EC.CN)</a:t>
            </a:r>
            <a:r>
              <a:rPr lang="zh-CN" altLang="en-US" dirty="0">
                <a:solidFill>
                  <a:srgbClr val="2F2E40"/>
                </a:solidFill>
                <a:latin typeface="Calibri" panose="020F0502020204030204" pitchFamily="34" charset="0"/>
                <a:ea typeface="宋体" panose="02010600030101010101" pitchFamily="2" charset="-122"/>
              </a:rPr>
              <a:t>监测数据显示，</a:t>
            </a:r>
            <a:r>
              <a:rPr lang="en-US" altLang="zh-CN" dirty="0">
                <a:solidFill>
                  <a:srgbClr val="2F2E40"/>
                </a:solidFill>
                <a:latin typeface="Calibri" panose="020F0502020204030204" pitchFamily="34" charset="0"/>
                <a:ea typeface="宋体" panose="02010600030101010101" pitchFamily="2" charset="-122"/>
              </a:rPr>
              <a:t>2017 </a:t>
            </a:r>
            <a:r>
              <a:rPr lang="zh-CN" altLang="en-US" dirty="0">
                <a:solidFill>
                  <a:srgbClr val="2F2E40"/>
                </a:solidFill>
                <a:latin typeface="Calibri" panose="020F0502020204030204" pitchFamily="34" charset="0"/>
                <a:ea typeface="宋体" panose="02010600030101010101" pitchFamily="2" charset="-122"/>
              </a:rPr>
              <a:t>年中国出口跨境电商网络零售市场交易规模为</a:t>
            </a:r>
            <a:r>
              <a:rPr lang="en-US" altLang="zh-CN" dirty="0">
                <a:solidFill>
                  <a:srgbClr val="2F2E40"/>
                </a:solidFill>
                <a:latin typeface="Calibri" panose="020F0502020204030204" pitchFamily="34" charset="0"/>
                <a:ea typeface="宋体" panose="02010600030101010101" pitchFamily="2" charset="-122"/>
              </a:rPr>
              <a:t>1.2</a:t>
            </a:r>
            <a:r>
              <a:rPr lang="zh-CN" altLang="en-US" dirty="0">
                <a:solidFill>
                  <a:srgbClr val="2F2E40"/>
                </a:solidFill>
                <a:latin typeface="Calibri" panose="020F0502020204030204" pitchFamily="34" charset="0"/>
                <a:ea typeface="宋体" panose="02010600030101010101" pitchFamily="2" charset="-122"/>
              </a:rPr>
              <a:t>万亿元，同比增长</a:t>
            </a:r>
            <a:r>
              <a:rPr lang="en-US" altLang="zh-CN" dirty="0">
                <a:solidFill>
                  <a:srgbClr val="2F2E40"/>
                </a:solidFill>
                <a:latin typeface="Calibri" panose="020F0502020204030204" pitchFamily="34" charset="0"/>
                <a:ea typeface="宋体" panose="02010600030101010101" pitchFamily="2" charset="-122"/>
              </a:rPr>
              <a:t>21.2%</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879" y="2775957"/>
            <a:ext cx="4828035" cy="348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929453" y="4039597"/>
            <a:ext cx="1341993" cy="954107"/>
          </a:xfrm>
          <a:prstGeom prst="rect">
            <a:avLst/>
          </a:prstGeom>
        </p:spPr>
        <p:txBody>
          <a:bodyPr wrap="square">
            <a:spAutoFit/>
          </a:bodyPr>
          <a:lstStyle/>
          <a:p>
            <a:r>
              <a:rPr lang="en-US" altLang="zh-CN" sz="1400" b="1" dirty="0"/>
              <a:t>2012</a:t>
            </a:r>
            <a:r>
              <a:rPr lang="zh-CN" altLang="zh-CN" sz="1400" b="1" dirty="0"/>
              <a:t>—</a:t>
            </a:r>
            <a:r>
              <a:rPr lang="en-US" altLang="zh-CN" sz="1400" b="1" dirty="0"/>
              <a:t>2017</a:t>
            </a:r>
            <a:r>
              <a:rPr lang="zh-CN" altLang="zh-CN" sz="1400" b="1" dirty="0"/>
              <a:t>年中国出口跨境电商网络零售市场交易规模</a:t>
            </a:r>
            <a:endParaRPr lang="zh-CN" altLang="en-US" sz="1400" b="1" dirty="0"/>
          </a:p>
        </p:txBody>
      </p:sp>
    </p:spTree>
    <p:custDataLst>
      <p:tags r:id="rId1"/>
    </p:custDataLst>
    <p:extLst>
      <p:ext uri="{BB962C8B-B14F-4D97-AF65-F5344CB8AC3E}">
        <p14:creationId xmlns:p14="http://schemas.microsoft.com/office/powerpoint/2010/main" val="353974869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2500"/>
                            </p:stCondLst>
                            <p:childTnLst>
                              <p:par>
                                <p:cTn id="17" presetID="16" presetClass="entr" presetSubtype="21" fill="hold" nodeType="afterEffect">
                                  <p:stCondLst>
                                    <p:cond delay="0"/>
                                  </p:stCondLst>
                                  <p:childTnLst>
                                    <p:set>
                                      <p:cBhvr>
                                        <p:cTn id="18" dur="1" fill="hold">
                                          <p:stCondLst>
                                            <p:cond delay="0"/>
                                          </p:stCondLst>
                                        </p:cTn>
                                        <p:tgtEl>
                                          <p:spTgt spid="13314"/>
                                        </p:tgtEl>
                                        <p:attrNameLst>
                                          <p:attrName>style.visibility</p:attrName>
                                        </p:attrNameLst>
                                      </p:cBhvr>
                                      <p:to>
                                        <p:strVal val="visible"/>
                                      </p:to>
                                    </p:set>
                                    <p:animEffect transition="in" filter="barn(inVertical)">
                                      <p:cBhvr>
                                        <p:cTn id="19"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1.2  </a:t>
            </a:r>
            <a:r>
              <a:rPr lang="zh-CN" altLang="en-US" sz="3200" b="1" dirty="0">
                <a:solidFill>
                  <a:srgbClr val="FF930A"/>
                </a:solidFill>
              </a:rPr>
              <a:t>跨境电商的发展概况</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17503"/>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出口</a:t>
            </a:r>
            <a:r>
              <a:rPr lang="en-US" altLang="zh-CN" dirty="0">
                <a:solidFill>
                  <a:srgbClr val="2F2E40"/>
                </a:solidFill>
                <a:latin typeface="Calibri" panose="020F0502020204030204" pitchFamily="34" charset="0"/>
                <a:ea typeface="宋体" panose="02010600030101010101" pitchFamily="2" charset="-122"/>
              </a:rPr>
              <a:t>B2B</a:t>
            </a:r>
            <a:r>
              <a:rPr lang="zh-CN" altLang="en-US" dirty="0">
                <a:solidFill>
                  <a:srgbClr val="2F2E40"/>
                </a:solidFill>
                <a:latin typeface="Calibri" panose="020F0502020204030204" pitchFamily="34" charset="0"/>
                <a:ea typeface="宋体" panose="02010600030101010101" pitchFamily="2" charset="-122"/>
              </a:rPr>
              <a:t>与网络零售占比情况</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据电子商务研究中心</a:t>
            </a:r>
            <a:r>
              <a:rPr lang="en-US" altLang="zh-CN" dirty="0">
                <a:solidFill>
                  <a:srgbClr val="2F2E40"/>
                </a:solidFill>
                <a:latin typeface="Calibri" panose="020F0502020204030204" pitchFamily="34" charset="0"/>
                <a:ea typeface="宋体" panose="02010600030101010101" pitchFamily="2" charset="-122"/>
              </a:rPr>
              <a:t>(100EC.CN)</a:t>
            </a:r>
            <a:r>
              <a:rPr lang="zh-CN" altLang="en-US" dirty="0">
                <a:solidFill>
                  <a:srgbClr val="2F2E40"/>
                </a:solidFill>
                <a:latin typeface="Calibri" panose="020F0502020204030204" pitchFamily="34" charset="0"/>
                <a:ea typeface="宋体" panose="02010600030101010101" pitchFamily="2" charset="-122"/>
              </a:rPr>
              <a:t>监测数据显示，</a:t>
            </a:r>
            <a:r>
              <a:rPr lang="en-US" altLang="zh-CN" dirty="0">
                <a:solidFill>
                  <a:srgbClr val="2F2E40"/>
                </a:solidFill>
                <a:latin typeface="Calibri" panose="020F0502020204030204" pitchFamily="34" charset="0"/>
                <a:ea typeface="宋体" panose="02010600030101010101" pitchFamily="2" charset="-122"/>
              </a:rPr>
              <a:t>2017 </a:t>
            </a:r>
            <a:r>
              <a:rPr lang="zh-CN" altLang="en-US" dirty="0">
                <a:solidFill>
                  <a:srgbClr val="2F2E40"/>
                </a:solidFill>
                <a:latin typeface="Calibri" panose="020F0502020204030204" pitchFamily="34" charset="0"/>
                <a:ea typeface="宋体" panose="02010600030101010101" pitchFamily="2" charset="-122"/>
              </a:rPr>
              <a:t>年中国出口跨境电商</a:t>
            </a:r>
            <a:r>
              <a:rPr lang="en-US" altLang="zh-CN" dirty="0">
                <a:solidFill>
                  <a:srgbClr val="2F2E40"/>
                </a:solidFill>
                <a:latin typeface="Calibri" panose="020F0502020204030204" pitchFamily="34" charset="0"/>
                <a:ea typeface="宋体" panose="02010600030101010101" pitchFamily="2" charset="-122"/>
              </a:rPr>
              <a:t>B2B</a:t>
            </a:r>
            <a:r>
              <a:rPr lang="zh-CN" altLang="en-US" dirty="0">
                <a:solidFill>
                  <a:srgbClr val="2F2E40"/>
                </a:solidFill>
                <a:latin typeface="Calibri" panose="020F0502020204030204" pitchFamily="34" charset="0"/>
                <a:ea typeface="宋体" panose="02010600030101010101" pitchFamily="2" charset="-122"/>
              </a:rPr>
              <a:t>与网上零售占比情况为</a:t>
            </a:r>
            <a:r>
              <a:rPr lang="en-US" altLang="zh-CN" dirty="0">
                <a:solidFill>
                  <a:srgbClr val="2F2E40"/>
                </a:solidFill>
                <a:latin typeface="Calibri" panose="020F0502020204030204" pitchFamily="34" charset="0"/>
                <a:ea typeface="宋体" panose="02010600030101010101" pitchFamily="2" charset="-122"/>
              </a:rPr>
              <a:t>B2B</a:t>
            </a:r>
            <a:r>
              <a:rPr lang="zh-CN" altLang="en-US" dirty="0">
                <a:solidFill>
                  <a:srgbClr val="2F2E40"/>
                </a:solidFill>
                <a:latin typeface="Calibri" panose="020F0502020204030204" pitchFamily="34" charset="0"/>
                <a:ea typeface="宋体" panose="02010600030101010101" pitchFamily="2" charset="-122"/>
              </a:rPr>
              <a:t>占</a:t>
            </a:r>
            <a:r>
              <a:rPr lang="en-US" altLang="zh-CN" dirty="0">
                <a:solidFill>
                  <a:srgbClr val="2F2E40"/>
                </a:solidFill>
                <a:latin typeface="Calibri" panose="020F0502020204030204" pitchFamily="34" charset="0"/>
                <a:ea typeface="宋体" panose="02010600030101010101" pitchFamily="2" charset="-122"/>
              </a:rPr>
              <a:t>80.9%</a:t>
            </a:r>
            <a:r>
              <a:rPr lang="zh-CN" altLang="en-US" dirty="0">
                <a:solidFill>
                  <a:srgbClr val="2F2E40"/>
                </a:solidFill>
                <a:latin typeface="Calibri" panose="020F0502020204030204" pitchFamily="34" charset="0"/>
                <a:ea typeface="宋体" panose="02010600030101010101" pitchFamily="2" charset="-122"/>
              </a:rPr>
              <a:t>，网上零售占</a:t>
            </a:r>
            <a:r>
              <a:rPr lang="en-US" altLang="zh-CN" dirty="0">
                <a:solidFill>
                  <a:srgbClr val="2F2E40"/>
                </a:solidFill>
                <a:latin typeface="Calibri" panose="020F0502020204030204" pitchFamily="34" charset="0"/>
                <a:ea typeface="宋体" panose="02010600030101010101" pitchFamily="2" charset="-122"/>
              </a:rPr>
              <a:t>19.1%</a:t>
            </a:r>
            <a:r>
              <a:rPr lang="zh-CN" altLang="en-US" dirty="0">
                <a:solidFill>
                  <a:srgbClr val="2F2E40"/>
                </a:solidFill>
                <a:latin typeface="Calibri" panose="020F0502020204030204" pitchFamily="34" charset="0"/>
                <a:ea typeface="宋体" panose="02010600030101010101" pitchFamily="2" charset="-122"/>
              </a:rPr>
              <a:t>，如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5671" y="2747382"/>
            <a:ext cx="4961911" cy="366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774498" y="4101509"/>
            <a:ext cx="1309003" cy="954107"/>
          </a:xfrm>
          <a:prstGeom prst="rect">
            <a:avLst/>
          </a:prstGeom>
        </p:spPr>
        <p:txBody>
          <a:bodyPr wrap="square">
            <a:spAutoFit/>
          </a:bodyPr>
          <a:lstStyle/>
          <a:p>
            <a:pPr algn="ctr"/>
            <a:r>
              <a:rPr lang="en-US" altLang="zh-CN" sz="1400" b="1" dirty="0"/>
              <a:t>2012</a:t>
            </a:r>
            <a:r>
              <a:rPr lang="zh-CN" altLang="zh-CN" sz="1400" b="1" dirty="0"/>
              <a:t>—</a:t>
            </a:r>
            <a:r>
              <a:rPr lang="en-US" altLang="zh-CN" sz="1400" b="1" dirty="0"/>
              <a:t>2017</a:t>
            </a:r>
            <a:r>
              <a:rPr lang="zh-CN" altLang="zh-CN" sz="1400" b="1" dirty="0"/>
              <a:t>年中国出口跨境电商</a:t>
            </a:r>
            <a:r>
              <a:rPr lang="en-US" altLang="zh-CN" sz="1400" b="1" dirty="0"/>
              <a:t>B2B</a:t>
            </a:r>
            <a:r>
              <a:rPr lang="zh-CN" altLang="zh-CN" sz="1400" b="1" dirty="0"/>
              <a:t>与网络零售占比</a:t>
            </a:r>
            <a:endParaRPr lang="zh-CN" altLang="en-US" sz="1400" b="1" dirty="0"/>
          </a:p>
        </p:txBody>
      </p:sp>
    </p:spTree>
    <p:custDataLst>
      <p:tags r:id="rId1"/>
    </p:custDataLst>
    <p:extLst>
      <p:ext uri="{BB962C8B-B14F-4D97-AF65-F5344CB8AC3E}">
        <p14:creationId xmlns:p14="http://schemas.microsoft.com/office/powerpoint/2010/main" val="353974869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4338"/>
                                        </p:tgtEl>
                                        <p:attrNameLst>
                                          <p:attrName>style.visibility</p:attrName>
                                        </p:attrNameLst>
                                      </p:cBhvr>
                                      <p:to>
                                        <p:strVal val="visible"/>
                                      </p:to>
                                    </p:set>
                                    <p:animEffect transition="in" filter="wipe(up)">
                                      <p:cBhvr>
                                        <p:cTn id="19"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1.2  </a:t>
            </a:r>
            <a:r>
              <a:rPr lang="zh-CN" altLang="en-US" sz="3200" b="1" dirty="0">
                <a:solidFill>
                  <a:srgbClr val="FF930A"/>
                </a:solidFill>
              </a:rPr>
              <a:t>跨境电商的发展概况</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69928"/>
            <a:ext cx="9332179" cy="427681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1.2.3  </a:t>
            </a:r>
            <a:r>
              <a:rPr lang="zh-CN" altLang="en-US" sz="2500" b="1" dirty="0">
                <a:solidFill>
                  <a:srgbClr val="2F2E40"/>
                </a:solidFill>
                <a:latin typeface="Calibri" panose="020F0502020204030204" pitchFamily="34" charset="0"/>
                <a:ea typeface="宋体" panose="02010600030101010101" pitchFamily="2" charset="-122"/>
              </a:rPr>
              <a:t>我国跨境电商的发展历程和趋势</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我国跨境电商发展历程</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1999</a:t>
            </a:r>
            <a:r>
              <a:rPr lang="zh-CN" altLang="en-US" dirty="0">
                <a:solidFill>
                  <a:srgbClr val="2F2E40"/>
                </a:solidFill>
                <a:latin typeface="Calibri" panose="020F0502020204030204" pitchFamily="34" charset="0"/>
                <a:ea typeface="宋体" panose="02010600030101010101" pitchFamily="2" charset="-122"/>
              </a:rPr>
              <a:t>年阿里巴巴实现用互联网连接中国供应商与海外买家后，中国对外出口贸易就实现了互联网化。在此之后，共经历了三个阶段，实现从信息服务，到在线交易、全产业链服务的跨境电商产业转型。</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跨</a:t>
            </a:r>
            <a:r>
              <a:rPr lang="zh-CN" altLang="en-US" dirty="0">
                <a:solidFill>
                  <a:srgbClr val="2F2E40"/>
                </a:solidFill>
                <a:latin typeface="Calibri" panose="020F0502020204030204" pitchFamily="34" charset="0"/>
                <a:ea typeface="宋体" panose="02010600030101010101" pitchFamily="2" charset="-122"/>
              </a:rPr>
              <a:t>境电商</a:t>
            </a:r>
            <a:r>
              <a:rPr lang="en-US" altLang="zh-CN" dirty="0">
                <a:solidFill>
                  <a:srgbClr val="2F2E40"/>
                </a:solidFill>
                <a:latin typeface="Calibri" panose="020F0502020204030204" pitchFamily="34" charset="0"/>
                <a:ea typeface="宋体" panose="02010600030101010101" pitchFamily="2" charset="-122"/>
              </a:rPr>
              <a:t>1.0</a:t>
            </a:r>
            <a:r>
              <a:rPr lang="zh-CN" altLang="en-US" dirty="0">
                <a:solidFill>
                  <a:srgbClr val="2F2E40"/>
                </a:solidFill>
                <a:latin typeface="Calibri" panose="020F0502020204030204" pitchFamily="34" charset="0"/>
                <a:ea typeface="宋体" panose="02010600030101010101" pitchFamily="2" charset="-122"/>
              </a:rPr>
              <a:t>阶段</a:t>
            </a:r>
            <a:r>
              <a:rPr lang="en-US" altLang="zh-CN" dirty="0">
                <a:solidFill>
                  <a:srgbClr val="2F2E40"/>
                </a:solidFill>
                <a:latin typeface="Calibri" panose="020F0502020204030204" pitchFamily="34" charset="0"/>
                <a:ea typeface="宋体" panose="02010600030101010101" pitchFamily="2" charset="-122"/>
              </a:rPr>
              <a:t>(1999—2003)</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跨</a:t>
            </a:r>
            <a:r>
              <a:rPr lang="zh-CN" altLang="en-US" dirty="0">
                <a:solidFill>
                  <a:srgbClr val="2F2E40"/>
                </a:solidFill>
                <a:latin typeface="Calibri" panose="020F0502020204030204" pitchFamily="34" charset="0"/>
                <a:ea typeface="宋体" panose="02010600030101010101" pitchFamily="2" charset="-122"/>
              </a:rPr>
              <a:t>境电商</a:t>
            </a:r>
            <a:r>
              <a:rPr lang="en-US" altLang="zh-CN" dirty="0">
                <a:solidFill>
                  <a:srgbClr val="2F2E40"/>
                </a:solidFill>
                <a:latin typeface="Calibri" panose="020F0502020204030204" pitchFamily="34" charset="0"/>
                <a:ea typeface="宋体" panose="02010600030101010101" pitchFamily="2" charset="-122"/>
              </a:rPr>
              <a:t>2.0</a:t>
            </a:r>
            <a:r>
              <a:rPr lang="zh-CN" altLang="en-US" dirty="0">
                <a:solidFill>
                  <a:srgbClr val="2F2E40"/>
                </a:solidFill>
                <a:latin typeface="Calibri" panose="020F0502020204030204" pitchFamily="34" charset="0"/>
                <a:ea typeface="宋体" panose="02010600030101010101" pitchFamily="2" charset="-122"/>
              </a:rPr>
              <a:t>阶段</a:t>
            </a:r>
            <a:r>
              <a:rPr lang="en-US" altLang="zh-CN" dirty="0">
                <a:solidFill>
                  <a:srgbClr val="2F2E40"/>
                </a:solidFill>
                <a:latin typeface="Calibri" panose="020F0502020204030204" pitchFamily="34" charset="0"/>
                <a:ea typeface="宋体" panose="02010600030101010101" pitchFamily="2" charset="-122"/>
              </a:rPr>
              <a:t>(2004—2012)</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跨</a:t>
            </a:r>
            <a:r>
              <a:rPr lang="zh-CN" altLang="en-US" dirty="0">
                <a:solidFill>
                  <a:srgbClr val="2F2E40"/>
                </a:solidFill>
                <a:latin typeface="Calibri" panose="020F0502020204030204" pitchFamily="34" charset="0"/>
                <a:ea typeface="宋体" panose="02010600030101010101" pitchFamily="2" charset="-122"/>
              </a:rPr>
              <a:t>境电商</a:t>
            </a:r>
            <a:r>
              <a:rPr lang="en-US" altLang="zh-CN" dirty="0">
                <a:solidFill>
                  <a:srgbClr val="2F2E40"/>
                </a:solidFill>
                <a:latin typeface="Calibri" panose="020F0502020204030204" pitchFamily="34" charset="0"/>
                <a:ea typeface="宋体" panose="02010600030101010101" pitchFamily="2" charset="-122"/>
              </a:rPr>
              <a:t>3.0</a:t>
            </a:r>
            <a:r>
              <a:rPr lang="zh-CN" altLang="en-US" dirty="0">
                <a:solidFill>
                  <a:srgbClr val="2F2E40"/>
                </a:solidFill>
                <a:latin typeface="Calibri" panose="020F0502020204030204" pitchFamily="34" charset="0"/>
                <a:ea typeface="宋体" panose="02010600030101010101" pitchFamily="2" charset="-122"/>
              </a:rPr>
              <a:t>阶段</a:t>
            </a:r>
            <a:r>
              <a:rPr lang="en-US" altLang="zh-CN" dirty="0">
                <a:solidFill>
                  <a:srgbClr val="2F2E40"/>
                </a:solidFill>
                <a:latin typeface="Calibri" panose="020F0502020204030204" pitchFamily="34" charset="0"/>
                <a:ea typeface="宋体" panose="02010600030101010101" pitchFamily="2" charset="-122"/>
              </a:rPr>
              <a:t>(2013—</a:t>
            </a:r>
            <a:r>
              <a:rPr lang="zh-CN" altLang="en-US" dirty="0">
                <a:solidFill>
                  <a:srgbClr val="2F2E40"/>
                </a:solidFill>
                <a:latin typeface="Calibri" panose="020F0502020204030204" pitchFamily="34" charset="0"/>
                <a:ea typeface="宋体" panose="02010600030101010101" pitchFamily="2" charset="-122"/>
              </a:rPr>
              <a:t>至今</a:t>
            </a:r>
            <a:r>
              <a:rPr lang="en-US" altLang="zh-CN"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353974869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4674678"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1.2  </a:t>
            </a:r>
            <a:r>
              <a:rPr lang="zh-CN" altLang="en-US" sz="3200" b="1" dirty="0">
                <a:solidFill>
                  <a:srgbClr val="FF930A"/>
                </a:solidFill>
              </a:rPr>
              <a:t>跨境电商的发展概况</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46053"/>
            <a:ext cx="9332179" cy="544636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发展趋势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跨</a:t>
            </a:r>
            <a:r>
              <a:rPr lang="zh-CN" altLang="en-US" dirty="0">
                <a:solidFill>
                  <a:srgbClr val="2F2E40"/>
                </a:solidFill>
                <a:latin typeface="Calibri" panose="020F0502020204030204" pitchFamily="34" charset="0"/>
                <a:ea typeface="宋体" panose="02010600030101010101" pitchFamily="2" charset="-122"/>
              </a:rPr>
              <a:t>境电商发展趋势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新兴</a:t>
            </a:r>
            <a:r>
              <a:rPr lang="zh-CN" altLang="en-US" dirty="0">
                <a:solidFill>
                  <a:srgbClr val="2F2E40"/>
                </a:solidFill>
                <a:latin typeface="Calibri" panose="020F0502020204030204" pitchFamily="34" charset="0"/>
                <a:ea typeface="宋体" panose="02010600030101010101" pitchFamily="2" charset="-122"/>
              </a:rPr>
              <a:t>市场成必争之地。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资本</a:t>
            </a:r>
            <a:r>
              <a:rPr lang="zh-CN" altLang="en-US" dirty="0">
                <a:solidFill>
                  <a:srgbClr val="2F2E40"/>
                </a:solidFill>
                <a:latin typeface="Calibri" panose="020F0502020204030204" pitchFamily="34" charset="0"/>
                <a:ea typeface="宋体" panose="02010600030101010101" pitchFamily="2" charset="-122"/>
              </a:rPr>
              <a:t>化</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品牌化进程加快。</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数据</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生态”驱动明显。</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本地化</a:t>
            </a:r>
            <a:r>
              <a:rPr lang="zh-CN" altLang="en-US" dirty="0">
                <a:solidFill>
                  <a:srgbClr val="2F2E40"/>
                </a:solidFill>
                <a:latin typeface="Calibri" panose="020F0502020204030204" pitchFamily="34" charset="0"/>
                <a:ea typeface="宋体" panose="02010600030101010101" pitchFamily="2" charset="-122"/>
              </a:rPr>
              <a:t>服务是大势所趋。</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出口</a:t>
            </a:r>
            <a:r>
              <a:rPr lang="zh-CN" altLang="en-US" dirty="0">
                <a:solidFill>
                  <a:srgbClr val="2F2E40"/>
                </a:solidFill>
                <a:latin typeface="Calibri" panose="020F0502020204030204" pitchFamily="34" charset="0"/>
                <a:ea typeface="宋体" panose="02010600030101010101" pitchFamily="2" charset="-122"/>
              </a:rPr>
              <a:t>跨境电商发展趋势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烧钱”成为跨境出口电商发展的必然趋势。</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提高</a:t>
            </a:r>
            <a:r>
              <a:rPr lang="zh-CN" altLang="en-US" dirty="0">
                <a:solidFill>
                  <a:srgbClr val="2F2E40"/>
                </a:solidFill>
                <a:latin typeface="Calibri" panose="020F0502020204030204" pitchFamily="34" charset="0"/>
                <a:ea typeface="宋体" panose="02010600030101010101" pitchFamily="2" charset="-122"/>
              </a:rPr>
              <a:t>转化率成为企业发展核心。</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从</a:t>
            </a:r>
            <a:r>
              <a:rPr lang="zh-CN" altLang="en-US" dirty="0">
                <a:solidFill>
                  <a:srgbClr val="2F2E40"/>
                </a:solidFill>
                <a:latin typeface="Calibri" panose="020F0502020204030204" pitchFamily="34" charset="0"/>
                <a:ea typeface="宋体" panose="02010600030101010101" pitchFamily="2" charset="-122"/>
              </a:rPr>
              <a:t>无牌到有牌，品牌出海已成共识。</a:t>
            </a:r>
          </a:p>
        </p:txBody>
      </p:sp>
    </p:spTree>
    <p:custDataLst>
      <p:tags r:id="rId1"/>
    </p:custDataLst>
    <p:extLst>
      <p:ext uri="{BB962C8B-B14F-4D97-AF65-F5344CB8AC3E}">
        <p14:creationId xmlns:p14="http://schemas.microsoft.com/office/powerpoint/2010/main" val="353974869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61406"/>
            <a:ext cx="9332179" cy="178382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1.3.1  </a:t>
            </a:r>
            <a:r>
              <a:rPr lang="zh-CN" altLang="en-US" sz="2500" b="1" dirty="0">
                <a:solidFill>
                  <a:srgbClr val="2F2E40"/>
                </a:solidFill>
                <a:latin typeface="Calibri" panose="020F0502020204030204" pitchFamily="34" charset="0"/>
                <a:ea typeface="宋体" panose="02010600030101010101" pitchFamily="2" charset="-122"/>
              </a:rPr>
              <a:t>跨境电商各环节概述</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跨境电商的参与主体</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中国出口跨境电商产业链图谱如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53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2688" y="3045228"/>
            <a:ext cx="6448425" cy="3175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827582" y="6235622"/>
            <a:ext cx="2518638" cy="307777"/>
          </a:xfrm>
          <a:prstGeom prst="rect">
            <a:avLst/>
          </a:prstGeom>
        </p:spPr>
        <p:txBody>
          <a:bodyPr wrap="none">
            <a:spAutoFit/>
          </a:bodyPr>
          <a:lstStyle/>
          <a:p>
            <a:pPr algn="ctr"/>
            <a:r>
              <a:rPr lang="zh-CN" altLang="zh-CN" sz="1400" b="1" dirty="0"/>
              <a:t>中国出口跨境电商产业链图谱</a:t>
            </a:r>
            <a:endParaRPr lang="zh-CN" altLang="en-US" sz="1400" b="1" dirty="0"/>
          </a:p>
        </p:txBody>
      </p:sp>
    </p:spTree>
    <p:custDataLst>
      <p:tags r:id="rId1"/>
    </p:custDataLst>
    <p:extLst>
      <p:ext uri="{BB962C8B-B14F-4D97-AF65-F5344CB8AC3E}">
        <p14:creationId xmlns:p14="http://schemas.microsoft.com/office/powerpoint/2010/main" val="304943582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circle(in)">
                                      <p:cBhvr>
                                        <p:cTn id="15" dur="500"/>
                                        <p:tgtEl>
                                          <p:spTgt spid="15362"/>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12828"/>
            <a:ext cx="9332179" cy="378436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自建网站或通过第三方平台进行跨境电商经营的企业。</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从事跨境电子商务活动的个人。</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跨境电子商务的第三方平台</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含信息平台、交易平台、外贸综合服务</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跨境电子商务的通关服务、管理平台。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海关、保税区域的监管区域经营者。</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物流企业。</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a:t>
            </a:r>
            <a:r>
              <a:rPr lang="zh-CN" altLang="en-US" dirty="0">
                <a:solidFill>
                  <a:srgbClr val="2F2E40"/>
                </a:solidFill>
                <a:latin typeface="Calibri" panose="020F0502020204030204" pitchFamily="34" charset="0"/>
                <a:ea typeface="宋体" panose="02010600030101010101" pitchFamily="2" charset="-122"/>
              </a:rPr>
              <a:t>支付企业和银行。</a:t>
            </a:r>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901578"/>
            <a:ext cx="9332179" cy="5292474"/>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本章任务</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针对本章所学的知识，了解跨境电商的定义及模式，列出跨境电商的发展历程，能够熟悉各类跨境电商平台并了解跨境电商发展趋势，探索跨境电商与传统国际贸易的区别，了解跨境电商公司及其岗位要求。</a:t>
            </a:r>
          </a:p>
          <a:p>
            <a:pPr indent="468000" algn="just">
              <a:lnSpc>
                <a:spcPct val="150000"/>
              </a:lnSpc>
              <a:spcAft>
                <a:spcPct val="50000"/>
              </a:spcAft>
              <a:defRPr/>
            </a:pPr>
            <a:r>
              <a:rPr lang="zh-CN" altLang="en-US" sz="2000" b="1" dirty="0" smtClean="0">
                <a:solidFill>
                  <a:srgbClr val="2F2E40"/>
                </a:solidFill>
                <a:latin typeface="Calibri" panose="020F0502020204030204" pitchFamily="34" charset="0"/>
                <a:ea typeface="宋体" panose="02010600030101010101" pitchFamily="2" charset="-122"/>
              </a:rPr>
              <a:t>本章</a:t>
            </a:r>
            <a:r>
              <a:rPr lang="zh-CN" altLang="en-US" sz="2000" b="1" dirty="0">
                <a:solidFill>
                  <a:srgbClr val="2F2E40"/>
                </a:solidFill>
                <a:latin typeface="Calibri" panose="020F0502020204030204" pitchFamily="34" charset="0"/>
                <a:ea typeface="宋体" panose="02010600030101010101" pitchFamily="2" charset="-122"/>
              </a:rPr>
              <a:t>技能目标</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了解</a:t>
            </a:r>
            <a:r>
              <a:rPr lang="zh-CN" altLang="en-US" dirty="0">
                <a:solidFill>
                  <a:srgbClr val="2F2E40"/>
                </a:solidFill>
                <a:latin typeface="Calibri" panose="020F0502020204030204" pitchFamily="34" charset="0"/>
                <a:ea typeface="宋体" panose="02010600030101010101" pitchFamily="2" charset="-122"/>
              </a:rPr>
              <a:t>跨境电商的定义、主要模式。</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熟知</a:t>
            </a:r>
            <a:r>
              <a:rPr lang="zh-CN" altLang="en-US" dirty="0">
                <a:solidFill>
                  <a:srgbClr val="2F2E40"/>
                </a:solidFill>
                <a:latin typeface="Calibri" panose="020F0502020204030204" pitchFamily="34" charset="0"/>
                <a:ea typeface="宋体" panose="02010600030101010101" pitchFamily="2" charset="-122"/>
              </a:rPr>
              <a:t>第三方电商平台的特点及分类。</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了解</a:t>
            </a:r>
            <a:r>
              <a:rPr lang="zh-CN" altLang="en-US" dirty="0">
                <a:solidFill>
                  <a:srgbClr val="2F2E40"/>
                </a:solidFill>
                <a:latin typeface="Calibri" panose="020F0502020204030204" pitchFamily="34" charset="0"/>
                <a:ea typeface="宋体" panose="02010600030101010101" pitchFamily="2" charset="-122"/>
              </a:rPr>
              <a:t>中国跨境电商的发展历程。</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熟知</a:t>
            </a:r>
            <a:r>
              <a:rPr lang="zh-CN" altLang="en-US" dirty="0">
                <a:solidFill>
                  <a:srgbClr val="2F2E40"/>
                </a:solidFill>
                <a:latin typeface="Calibri" panose="020F0502020204030204" pitchFamily="34" charset="0"/>
                <a:ea typeface="宋体" panose="02010600030101010101" pitchFamily="2" charset="-122"/>
              </a:rPr>
              <a:t>跨境电子商务发展现状、特点及趋势。</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深入</a:t>
            </a:r>
            <a:r>
              <a:rPr lang="zh-CN" altLang="en-US" dirty="0">
                <a:solidFill>
                  <a:srgbClr val="2F2E40"/>
                </a:solidFill>
                <a:latin typeface="Calibri" panose="020F0502020204030204" pitchFamily="34" charset="0"/>
                <a:ea typeface="宋体" panose="02010600030101010101" pitchFamily="2" charset="-122"/>
              </a:rPr>
              <a:t>了解</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、亚马逊平台的特色。</a:t>
            </a:r>
          </a:p>
        </p:txBody>
      </p:sp>
    </p:spTree>
    <p:custDataLst>
      <p:tags r:id="rId1"/>
    </p:custDataLst>
    <p:extLst>
      <p:ext uri="{BB962C8B-B14F-4D97-AF65-F5344CB8AC3E}">
        <p14:creationId xmlns:p14="http://schemas.microsoft.com/office/powerpoint/2010/main" val="1659151999"/>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98477"/>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跨境电商的业务流程</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跨境电商的业务流程如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9558" y="2512857"/>
            <a:ext cx="7054685" cy="336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86653" y="5884707"/>
            <a:ext cx="1800493" cy="307777"/>
          </a:xfrm>
          <a:prstGeom prst="rect">
            <a:avLst/>
          </a:prstGeom>
        </p:spPr>
        <p:txBody>
          <a:bodyPr wrap="none">
            <a:spAutoFit/>
          </a:bodyPr>
          <a:lstStyle/>
          <a:p>
            <a:pPr algn="ctr"/>
            <a:r>
              <a:rPr lang="zh-CN" altLang="zh-CN" sz="1400" b="1" dirty="0"/>
              <a:t>跨境电商的业务流程</a:t>
            </a:r>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16386"/>
                                        </p:tgtEl>
                                        <p:attrNameLst>
                                          <p:attrName>style.visibility</p:attrName>
                                        </p:attrNameLst>
                                      </p:cBhvr>
                                      <p:to>
                                        <p:strVal val="visible"/>
                                      </p:to>
                                    </p:set>
                                    <p:animEffect transition="in" filter="wheel(1)">
                                      <p:cBhvr>
                                        <p:cTn id="15" dur="500"/>
                                        <p:tgtEl>
                                          <p:spTgt spid="16386"/>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27053"/>
            <a:ext cx="9332179" cy="4892365"/>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与传统国际贸易相比，跨境电子商务具有突出优势，</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两种贸易方式的差异主要体现在以下几方面，如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交易主体差异</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交易环节差异</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运营成本差异 </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订单类型差异</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贸易产品差异</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争端处理差异</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a:t>
            </a:r>
            <a:r>
              <a:rPr lang="zh-CN" altLang="en-US" dirty="0">
                <a:solidFill>
                  <a:srgbClr val="2F2E40"/>
                </a:solidFill>
                <a:latin typeface="Calibri" panose="020F0502020204030204" pitchFamily="34" charset="0"/>
                <a:ea typeface="宋体" panose="02010600030101010101" pitchFamily="2" charset="-122"/>
              </a:rPr>
              <a:t>通关结汇差异</a:t>
            </a:r>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3075" y="1685925"/>
            <a:ext cx="8652505" cy="461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810008" y="1374457"/>
            <a:ext cx="2518638" cy="307777"/>
          </a:xfrm>
          <a:prstGeom prst="rect">
            <a:avLst/>
          </a:prstGeom>
        </p:spPr>
        <p:txBody>
          <a:bodyPr wrap="none">
            <a:spAutoFit/>
          </a:bodyPr>
          <a:lstStyle/>
          <a:p>
            <a:pPr algn="ctr"/>
            <a:r>
              <a:rPr lang="zh-CN" altLang="zh-CN" sz="1400" b="1" dirty="0"/>
              <a:t>跨境电商与传统国际贸易对比</a:t>
            </a:r>
            <a:endParaRPr lang="zh-CN" altLang="en-US" sz="1400" b="1" dirty="0"/>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7410"/>
                                        </p:tgtEl>
                                        <p:attrNameLst>
                                          <p:attrName>style.visibility</p:attrName>
                                        </p:attrNameLst>
                                      </p:cBhvr>
                                      <p:to>
                                        <p:strVal val="visible"/>
                                      </p:to>
                                    </p:set>
                                    <p:animEffect transition="in" filter="randombar(horizontal)">
                                      <p:cBhvr>
                                        <p:cTn id="15"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12828"/>
            <a:ext cx="9332179" cy="330731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1.3.2  </a:t>
            </a:r>
            <a:r>
              <a:rPr lang="zh-CN" altLang="en-US" sz="2500" b="1" dirty="0">
                <a:solidFill>
                  <a:srgbClr val="2F2E40"/>
                </a:solidFill>
                <a:latin typeface="Calibri" panose="020F0502020204030204" pitchFamily="34" charset="0"/>
                <a:ea typeface="宋体" panose="02010600030101010101" pitchFamily="2" charset="-122"/>
              </a:rPr>
              <a:t>跨境电商岗位分析</a:t>
            </a:r>
          </a:p>
          <a:p>
            <a:pPr indent="468000" algn="just">
              <a:lnSpc>
                <a:spcPct val="150000"/>
              </a:lnSpc>
              <a:spcAft>
                <a:spcPct val="50000"/>
              </a:spcAft>
              <a:defRPr/>
            </a:pPr>
            <a:r>
              <a:rPr lang="zh-CN" altLang="en-US" dirty="0" smtClean="0">
                <a:solidFill>
                  <a:srgbClr val="2F2E40"/>
                </a:solidFill>
                <a:latin typeface="Calibri" panose="020F0502020204030204" pitchFamily="34" charset="0"/>
                <a:ea typeface="宋体" panose="02010600030101010101" pitchFamily="2" charset="-122"/>
              </a:rPr>
              <a:t>跨</a:t>
            </a:r>
            <a:r>
              <a:rPr lang="zh-CN" altLang="en-US" dirty="0">
                <a:solidFill>
                  <a:srgbClr val="2F2E40"/>
                </a:solidFill>
                <a:latin typeface="Calibri" panose="020F0502020204030204" pitchFamily="34" charset="0"/>
                <a:ea typeface="宋体" panose="02010600030101010101" pitchFamily="2" charset="-122"/>
              </a:rPr>
              <a:t>境电商的业务与技术岗位一般称为跨境电商专员，概括起来有三大工作任务：业务运营、客户服务和网店维护与管理。</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业务</a:t>
            </a:r>
            <a:r>
              <a:rPr lang="zh-CN" altLang="en-US" dirty="0">
                <a:solidFill>
                  <a:srgbClr val="2F2E40"/>
                </a:solidFill>
                <a:latin typeface="Calibri" panose="020F0502020204030204" pitchFamily="34" charset="0"/>
                <a:ea typeface="宋体" panose="02010600030101010101" pitchFamily="2" charset="-122"/>
              </a:rPr>
              <a:t>运营。</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客户</a:t>
            </a:r>
            <a:r>
              <a:rPr lang="zh-CN" altLang="en-US" dirty="0">
                <a:solidFill>
                  <a:srgbClr val="2F2E40"/>
                </a:solidFill>
                <a:latin typeface="Calibri" panose="020F0502020204030204" pitchFamily="34" charset="0"/>
                <a:ea typeface="宋体" panose="02010600030101010101" pitchFamily="2" charset="-122"/>
              </a:rPr>
              <a:t>服务。</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smtClean="0">
                <a:solidFill>
                  <a:srgbClr val="2F2E40"/>
                </a:solidFill>
                <a:latin typeface="Calibri" panose="020F0502020204030204" pitchFamily="34" charset="0"/>
                <a:ea typeface="宋体" panose="02010600030101010101" pitchFamily="2" charset="-122"/>
              </a:rPr>
              <a:t>网</a:t>
            </a:r>
            <a:r>
              <a:rPr lang="zh-CN" altLang="en-US" dirty="0">
                <a:solidFill>
                  <a:srgbClr val="2F2E40"/>
                </a:solidFill>
                <a:latin typeface="Calibri" panose="020F0502020204030204" pitchFamily="34" charset="0"/>
                <a:ea typeface="宋体" panose="02010600030101010101" pitchFamily="2" charset="-122"/>
              </a:rPr>
              <a:t>店维护与管理</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31778"/>
            <a:ext cx="9332179" cy="369332"/>
          </a:xfrm>
          <a:prstGeom prst="rect">
            <a:avLst/>
          </a:prstGeom>
          <a:noFill/>
          <a:ln w="9525">
            <a:noFill/>
            <a:miter lim="800000"/>
          </a:ln>
        </p:spPr>
        <p:txBody>
          <a:bodyPr wrap="square">
            <a:spAutoFit/>
          </a:bodyPr>
          <a:lstStyle/>
          <a:p>
            <a:pPr indent="468000" algn="just">
              <a:spcAft>
                <a:spcPct val="50000"/>
              </a:spcAft>
              <a:defRPr/>
            </a:pPr>
            <a:r>
              <a:rPr lang="en-US" altLang="zh-CN" dirty="0">
                <a:solidFill>
                  <a:srgbClr val="2F2E40"/>
                </a:solidFill>
                <a:latin typeface="Calibri" panose="020F0502020204030204" pitchFamily="34" charset="0"/>
                <a:ea typeface="宋体" panose="02010600030101010101" pitchFamily="2" charset="-122"/>
              </a:rPr>
              <a:t>B2B</a:t>
            </a:r>
            <a:r>
              <a:rPr lang="zh-CN" altLang="en-US" dirty="0">
                <a:solidFill>
                  <a:srgbClr val="2F2E40"/>
                </a:solidFill>
                <a:latin typeface="Calibri" panose="020F0502020204030204" pitchFamily="34" charset="0"/>
                <a:ea typeface="宋体" panose="02010600030101010101" pitchFamily="2" charset="-122"/>
              </a:rPr>
              <a:t>公司核心岗位及主要职责如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271" y="2019300"/>
            <a:ext cx="7017260" cy="443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837200" y="1688782"/>
            <a:ext cx="2499402" cy="307777"/>
          </a:xfrm>
          <a:prstGeom prst="rect">
            <a:avLst/>
          </a:prstGeom>
        </p:spPr>
        <p:txBody>
          <a:bodyPr wrap="none">
            <a:spAutoFit/>
          </a:bodyPr>
          <a:lstStyle/>
          <a:p>
            <a:pPr algn="ctr"/>
            <a:r>
              <a:rPr lang="en-US" altLang="zh-CN" sz="1400" b="1" dirty="0"/>
              <a:t>B2B</a:t>
            </a:r>
            <a:r>
              <a:rPr lang="zh-CN" altLang="zh-CN" sz="1400" b="1" dirty="0"/>
              <a:t>公司核心岗位及主要职责</a:t>
            </a:r>
            <a:endParaRPr lang="zh-CN" altLang="en-US" sz="1400" b="1" dirty="0"/>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8434"/>
                                        </p:tgtEl>
                                        <p:attrNameLst>
                                          <p:attrName>style.visibility</p:attrName>
                                        </p:attrNameLst>
                                      </p:cBhvr>
                                      <p:to>
                                        <p:strVal val="visible"/>
                                      </p:to>
                                    </p:set>
                                    <p:anim calcmode="lin" valueType="num">
                                      <p:cBhvr>
                                        <p:cTn id="21" dur="500" fill="hold"/>
                                        <p:tgtEl>
                                          <p:spTgt spid="18434"/>
                                        </p:tgtEl>
                                        <p:attrNameLst>
                                          <p:attrName>ppt_w</p:attrName>
                                        </p:attrNameLst>
                                      </p:cBhvr>
                                      <p:tavLst>
                                        <p:tav tm="0">
                                          <p:val>
                                            <p:fltVal val="0"/>
                                          </p:val>
                                        </p:tav>
                                        <p:tav tm="100000">
                                          <p:val>
                                            <p:strVal val="#ppt_w"/>
                                          </p:val>
                                        </p:tav>
                                      </p:tavLst>
                                    </p:anim>
                                    <p:anim calcmode="lin" valueType="num">
                                      <p:cBhvr>
                                        <p:cTn id="22" dur="500" fill="hold"/>
                                        <p:tgtEl>
                                          <p:spTgt spid="18434"/>
                                        </p:tgtEl>
                                        <p:attrNameLst>
                                          <p:attrName>ppt_h</p:attrName>
                                        </p:attrNameLst>
                                      </p:cBhvr>
                                      <p:tavLst>
                                        <p:tav tm="0">
                                          <p:val>
                                            <p:fltVal val="0"/>
                                          </p:val>
                                        </p:tav>
                                        <p:tav tm="100000">
                                          <p:val>
                                            <p:strVal val="#ppt_h"/>
                                          </p:val>
                                        </p:tav>
                                      </p:tavLst>
                                    </p:anim>
                                    <p:animEffect transition="in" filter="fade">
                                      <p:cBhvr>
                                        <p:cTn id="23"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268412" y="1133551"/>
            <a:ext cx="9647238" cy="303031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1.3.3  </a:t>
            </a:r>
            <a:r>
              <a:rPr lang="zh-CN" altLang="en-US" sz="2500" b="1" dirty="0">
                <a:solidFill>
                  <a:srgbClr val="2F2E40"/>
                </a:solidFill>
                <a:latin typeface="Calibri" panose="020F0502020204030204" pitchFamily="34" charset="0"/>
                <a:ea typeface="宋体" panose="02010600030101010101" pitchFamily="2" charset="-122"/>
              </a:rPr>
              <a:t>跨境电商职业能力分析</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跨境电商人才需求现状</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跨境电商属于一种交叉性学科，既有国际贸易的特点，又有电子商务的特点。跨境电子商务人才，是指具备一定外语能力、电子商务技能和外贸业务知识，了解海外客户网络购物的消费理念和文化，掌握跨境电子商务平台的营销技巧，从事跨境贸易和电子商务的复合型人才。现行电子商务人才大致归为三种类型：初级</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技术型</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、中级</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商务型</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、高级</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战略管理型</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1012" y="4163868"/>
            <a:ext cx="6142038" cy="2104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832712" y="6350927"/>
            <a:ext cx="2518638" cy="307777"/>
          </a:xfrm>
          <a:prstGeom prst="rect">
            <a:avLst/>
          </a:prstGeom>
        </p:spPr>
        <p:txBody>
          <a:bodyPr wrap="none">
            <a:spAutoFit/>
          </a:bodyPr>
          <a:lstStyle/>
          <a:p>
            <a:pPr algn="ctr"/>
            <a:r>
              <a:rPr lang="zh-CN" altLang="zh-CN" sz="1400" b="1" dirty="0"/>
              <a:t>跨境电商人才要求的五个模块</a:t>
            </a:r>
            <a:endParaRPr lang="zh-CN" altLang="en-US" sz="1400" b="1" dirty="0"/>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458"/>
                                        </p:tgtEl>
                                        <p:attrNameLst>
                                          <p:attrName>style.visibility</p:attrName>
                                        </p:attrNameLst>
                                      </p:cBhvr>
                                      <p:to>
                                        <p:strVal val="visible"/>
                                      </p:to>
                                    </p:set>
                                    <p:animEffect transition="in" filter="fade">
                                      <p:cBhvr>
                                        <p:cTn id="15" dur="500"/>
                                        <p:tgtEl>
                                          <p:spTgt spid="1945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332179" cy="1429879"/>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阿里研究院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中国跨境电商人才研究报告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通过对</a:t>
            </a:r>
            <a:r>
              <a:rPr lang="en-US" altLang="zh-CN" dirty="0">
                <a:solidFill>
                  <a:srgbClr val="2F2E40"/>
                </a:solidFill>
                <a:latin typeface="Calibri" panose="020F0502020204030204" pitchFamily="34" charset="0"/>
                <a:ea typeface="宋体" panose="02010600030101010101" pitchFamily="2" charset="-122"/>
              </a:rPr>
              <a:t>300</a:t>
            </a:r>
            <a:r>
              <a:rPr lang="zh-CN" altLang="en-US" dirty="0">
                <a:solidFill>
                  <a:srgbClr val="2F2E40"/>
                </a:solidFill>
                <a:latin typeface="Calibri" panose="020F0502020204030204" pitchFamily="34" charset="0"/>
                <a:ea typeface="宋体" panose="02010600030101010101" pitchFamily="2" charset="-122"/>
              </a:rPr>
              <a:t>多家企业的调研，剔除不合格样本后统计发现：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企业普遍认为，跨境电商人才存在严重缺口。</a:t>
            </a:r>
          </a:p>
        </p:txBody>
      </p:sp>
      <p:pic>
        <p:nvPicPr>
          <p:cNvPr id="204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4004" y="2775957"/>
            <a:ext cx="5365793"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648044" y="6241284"/>
            <a:ext cx="2877711" cy="307777"/>
          </a:xfrm>
          <a:prstGeom prst="rect">
            <a:avLst/>
          </a:prstGeom>
        </p:spPr>
        <p:txBody>
          <a:bodyPr wrap="none">
            <a:spAutoFit/>
          </a:bodyPr>
          <a:lstStyle/>
          <a:p>
            <a:pPr algn="ctr"/>
            <a:r>
              <a:rPr lang="zh-CN" altLang="zh-CN" sz="1400" b="1" dirty="0"/>
              <a:t>企业选择跨境电商人才倾向的专业</a:t>
            </a:r>
            <a:endParaRPr lang="zh-CN" altLang="en-US" sz="1400" b="1" dirty="0"/>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0482"/>
                                        </p:tgtEl>
                                        <p:attrNameLst>
                                          <p:attrName>style.visibility</p:attrName>
                                        </p:attrNameLst>
                                      </p:cBhvr>
                                      <p:to>
                                        <p:strVal val="visible"/>
                                      </p:to>
                                    </p:set>
                                    <p:anim calcmode="lin" valueType="num">
                                      <p:cBhvr additive="base">
                                        <p:cTn id="15" dur="500" fill="hold"/>
                                        <p:tgtEl>
                                          <p:spTgt spid="20482"/>
                                        </p:tgtEl>
                                        <p:attrNameLst>
                                          <p:attrName>ppt_x</p:attrName>
                                        </p:attrNameLst>
                                      </p:cBhvr>
                                      <p:tavLst>
                                        <p:tav tm="0">
                                          <p:val>
                                            <p:strVal val="#ppt_x"/>
                                          </p:val>
                                        </p:tav>
                                        <p:tav tm="100000">
                                          <p:val>
                                            <p:strVal val="#ppt_x"/>
                                          </p:val>
                                        </p:tav>
                                      </p:tavLst>
                                    </p:anim>
                                    <p:anim calcmode="lin" valueType="num">
                                      <p:cBhvr additive="base">
                                        <p:cTn id="16" dur="500" fill="hold"/>
                                        <p:tgtEl>
                                          <p:spTgt spid="2048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610575"/>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企业需要更多的跨境电商人才，高校仅仅就增加国际贸易、电子商务等专业的人才培养数量并不能满足企业的需求。</a:t>
            </a:r>
          </a:p>
        </p:txBody>
      </p:sp>
      <p:pic>
        <p:nvPicPr>
          <p:cNvPr id="215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4663" y="2486456"/>
            <a:ext cx="5324475"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827582" y="5626015"/>
            <a:ext cx="2518638" cy="307777"/>
          </a:xfrm>
          <a:prstGeom prst="rect">
            <a:avLst/>
          </a:prstGeom>
        </p:spPr>
        <p:txBody>
          <a:bodyPr wrap="none">
            <a:spAutoFit/>
          </a:bodyPr>
          <a:lstStyle/>
          <a:p>
            <a:pPr algn="ctr"/>
            <a:r>
              <a:rPr lang="zh-CN" altLang="zh-CN" sz="1400" b="1" dirty="0"/>
              <a:t>企业需要跨境电商人才的岗位</a:t>
            </a:r>
            <a:endParaRPr lang="zh-CN" altLang="en-US" sz="1400" b="1" dirty="0"/>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1506"/>
                                        </p:tgtEl>
                                        <p:attrNameLst>
                                          <p:attrName>style.visibility</p:attrName>
                                        </p:attrNameLst>
                                      </p:cBhvr>
                                      <p:to>
                                        <p:strVal val="visible"/>
                                      </p:to>
                                    </p:set>
                                    <p:animEffect transition="in" filter="fade">
                                      <p:cBhvr>
                                        <p:cTn id="15" dur="500"/>
                                        <p:tgtEl>
                                          <p:spTgt spid="21506"/>
                                        </p:tgtEl>
                                      </p:cBhvr>
                                    </p:animEffect>
                                    <p:anim calcmode="lin" valueType="num">
                                      <p:cBhvr>
                                        <p:cTn id="16" dur="500" fill="hold"/>
                                        <p:tgtEl>
                                          <p:spTgt spid="21506"/>
                                        </p:tgtEl>
                                        <p:attrNameLst>
                                          <p:attrName>ppt_x</p:attrName>
                                        </p:attrNameLst>
                                      </p:cBhvr>
                                      <p:tavLst>
                                        <p:tav tm="0">
                                          <p:val>
                                            <p:strVal val="#ppt_x"/>
                                          </p:val>
                                        </p:tav>
                                        <p:tav tm="100000">
                                          <p:val>
                                            <p:strVal val="#ppt_x"/>
                                          </p:val>
                                        </p:tav>
                                      </p:tavLst>
                                    </p:anim>
                                    <p:anim calcmode="lin" valueType="num">
                                      <p:cBhvr>
                                        <p:cTn id="17" dur="500" fill="hold"/>
                                        <p:tgtEl>
                                          <p:spTgt spid="2150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60378"/>
            <a:ext cx="9332179" cy="1291379"/>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目前，在跨境电商领域，毕业生主要来自国际贸易、电子商务、外语以及国际商务专业。尽管选择从事跨境电商行业的毕业生专业背景丰富，数量也相当可观，可是这些毕业生还是未能满足社会的需要。</a:t>
            </a:r>
          </a:p>
        </p:txBody>
      </p:sp>
      <p:pic>
        <p:nvPicPr>
          <p:cNvPr id="225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4170" y="2751757"/>
            <a:ext cx="5605462" cy="3262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86654" y="6029247"/>
            <a:ext cx="1800493" cy="307777"/>
          </a:xfrm>
          <a:prstGeom prst="rect">
            <a:avLst/>
          </a:prstGeom>
        </p:spPr>
        <p:txBody>
          <a:bodyPr wrap="none">
            <a:spAutoFit/>
          </a:bodyPr>
          <a:lstStyle/>
          <a:p>
            <a:pPr algn="ctr"/>
            <a:r>
              <a:rPr lang="zh-CN" altLang="zh-CN" sz="1400" b="1" dirty="0"/>
              <a:t>应届毕业生不足之处</a:t>
            </a:r>
            <a:endParaRPr lang="zh-CN" altLang="en-US" sz="1400" b="1" dirty="0"/>
          </a:p>
        </p:txBody>
      </p:sp>
    </p:spTree>
    <p:custDataLst>
      <p:tags r:id="rId1"/>
    </p:custDataLst>
    <p:extLst>
      <p:ext uri="{BB962C8B-B14F-4D97-AF65-F5344CB8AC3E}">
        <p14:creationId xmlns:p14="http://schemas.microsoft.com/office/powerpoint/2010/main" val="2054318938"/>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22530"/>
                                        </p:tgtEl>
                                        <p:attrNameLst>
                                          <p:attrName>style.visibility</p:attrName>
                                        </p:attrNameLst>
                                      </p:cBhvr>
                                      <p:to>
                                        <p:strVal val="visible"/>
                                      </p:to>
                                    </p:set>
                                    <p:animEffect transition="in" filter="barn(inVertical)">
                                      <p:cBhvr>
                                        <p:cTn id="15" dur="500"/>
                                        <p:tgtEl>
                                          <p:spTgt spid="2253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调查显示，小企业对电子商务专业人才需求相对较多，如</a:t>
            </a:r>
            <a:r>
              <a:rPr lang="zh-CN" altLang="en-US" dirty="0" smtClean="0">
                <a:solidFill>
                  <a:srgbClr val="2F2E40"/>
                </a:solidFill>
                <a:latin typeface="Calibri" panose="020F0502020204030204" pitchFamily="34" charset="0"/>
                <a:ea typeface="宋体" panose="02010600030101010101" pitchFamily="2" charset="-122"/>
              </a:rPr>
              <a:t>图所示。小企业更倾向于招聘专科人才，也希望这些人才具有复合型的知识和技能。</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4126" y="2221959"/>
            <a:ext cx="6305550" cy="3817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76422" y="6054479"/>
            <a:ext cx="1620957" cy="307777"/>
          </a:xfrm>
          <a:prstGeom prst="rect">
            <a:avLst/>
          </a:prstGeom>
        </p:spPr>
        <p:txBody>
          <a:bodyPr wrap="none">
            <a:spAutoFit/>
          </a:bodyPr>
          <a:lstStyle/>
          <a:p>
            <a:pPr algn="ctr"/>
            <a:r>
              <a:rPr lang="zh-CN" altLang="zh-CN" sz="1400" b="1" dirty="0"/>
              <a:t>人才类型需求差异</a:t>
            </a:r>
            <a:endParaRPr lang="zh-CN" altLang="en-US" sz="1400" b="1" dirty="0"/>
          </a:p>
        </p:txBody>
      </p:sp>
    </p:spTree>
    <p:custDataLst>
      <p:tags r:id="rId1"/>
    </p:custDataLst>
    <p:extLst>
      <p:ext uri="{BB962C8B-B14F-4D97-AF65-F5344CB8AC3E}">
        <p14:creationId xmlns:p14="http://schemas.microsoft.com/office/powerpoint/2010/main" val="49843641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3554"/>
                                        </p:tgtEl>
                                        <p:attrNameLst>
                                          <p:attrName>style.visibility</p:attrName>
                                        </p:attrNameLst>
                                      </p:cBhvr>
                                      <p:to>
                                        <p:strVal val="visible"/>
                                      </p:to>
                                    </p:set>
                                    <p:animEffect transition="in" filter="wipe(up)">
                                      <p:cBhvr>
                                        <p:cTn id="15" dur="500"/>
                                        <p:tgtEl>
                                          <p:spTgt spid="2355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54078"/>
            <a:ext cx="9332179" cy="3200876"/>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sz="2000" b="1" dirty="0">
                <a:solidFill>
                  <a:srgbClr val="2F2E40"/>
                </a:solidFill>
                <a:latin typeface="Calibri" panose="020F0502020204030204" pitchFamily="34" charset="0"/>
                <a:ea typeface="宋体" panose="02010600030101010101" pitchFamily="2" charset="-122"/>
              </a:rPr>
              <a:t>本章简介</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在全球有</a:t>
            </a:r>
            <a:r>
              <a:rPr lang="en-US" altLang="zh-CN" dirty="0">
                <a:solidFill>
                  <a:srgbClr val="2F2E40"/>
                </a:solidFill>
                <a:latin typeface="Calibri" panose="020F0502020204030204" pitchFamily="34" charset="0"/>
                <a:ea typeface="宋体" panose="02010600030101010101" pitchFamily="2" charset="-122"/>
              </a:rPr>
              <a:t>38</a:t>
            </a:r>
            <a:r>
              <a:rPr lang="zh-CN" altLang="en-US" dirty="0">
                <a:solidFill>
                  <a:srgbClr val="2F2E40"/>
                </a:solidFill>
                <a:latin typeface="Calibri" panose="020F0502020204030204" pitchFamily="34" charset="0"/>
                <a:ea typeface="宋体" panose="02010600030101010101" pitchFamily="2" charset="-122"/>
              </a:rPr>
              <a:t>个市场，超过</a:t>
            </a:r>
            <a:r>
              <a:rPr lang="en-US" altLang="zh-CN" dirty="0">
                <a:solidFill>
                  <a:srgbClr val="2F2E40"/>
                </a:solidFill>
                <a:latin typeface="Calibri" panose="020F0502020204030204" pitchFamily="34" charset="0"/>
                <a:ea typeface="宋体" panose="02010600030101010101" pitchFamily="2" charset="-122"/>
              </a:rPr>
              <a:t>2.5</a:t>
            </a:r>
            <a:r>
              <a:rPr lang="zh-CN" altLang="en-US" dirty="0">
                <a:solidFill>
                  <a:srgbClr val="2F2E40"/>
                </a:solidFill>
                <a:latin typeface="Calibri" panose="020F0502020204030204" pitchFamily="34" charset="0"/>
                <a:ea typeface="宋体" panose="02010600030101010101" pitchFamily="2" charset="-122"/>
              </a:rPr>
              <a:t>亿买家，是全球电子商务的领军者。</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于</a:t>
            </a:r>
            <a:r>
              <a:rPr lang="en-US" altLang="zh-CN" dirty="0">
                <a:solidFill>
                  <a:srgbClr val="2F2E40"/>
                </a:solidFill>
                <a:latin typeface="Calibri" panose="020F0502020204030204" pitchFamily="34" charset="0"/>
                <a:ea typeface="宋体" panose="02010600030101010101" pitchFamily="2" charset="-122"/>
              </a:rPr>
              <a:t>1995</a:t>
            </a:r>
            <a:r>
              <a:rPr lang="zh-CN" altLang="en-US" dirty="0">
                <a:solidFill>
                  <a:srgbClr val="2F2E40"/>
                </a:solidFill>
                <a:latin typeface="Calibri" panose="020F0502020204030204" pitchFamily="34" charset="0"/>
                <a:ea typeface="宋体" panose="02010600030101010101" pitchFamily="2" charset="-122"/>
              </a:rPr>
              <a:t>年创立于加州硅谷，是全球最大、最具活力的交易平台之一，为用户提供高性价比的精选物品。在中国，</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致力于推动跨境电子商务零售出口产业的发展，为中国卖家开辟直接面向海外的销售渠道。本章重点学习</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的平台运营，强化</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平台运营技能及客户管理等专业能力，理论方面涉及</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平台政策、国际物流选择、客户服务、维护账户安全和控制账户风险等，实践性和应用主要体现在注册开店、产品刊登和优化、促销管理等。</a:t>
            </a:r>
          </a:p>
        </p:txBody>
      </p:sp>
    </p:spTree>
    <p:custDataLst>
      <p:tags r:id="rId1"/>
    </p:custDataLst>
    <p:extLst>
      <p:ext uri="{BB962C8B-B14F-4D97-AF65-F5344CB8AC3E}">
        <p14:creationId xmlns:p14="http://schemas.microsoft.com/office/powerpoint/2010/main" val="412641385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743152"/>
          </a:xfrm>
          <a:prstGeom prst="rect">
            <a:avLst/>
          </a:prstGeom>
          <a:noFill/>
        </p:spPr>
        <p:txBody>
          <a:bodyPr wrap="none" rtlCol="0">
            <a:spAutoFit/>
            <a:scene3d>
              <a:camera prst="orthographicFront"/>
              <a:lightRig rig="threePt" dir="t"/>
            </a:scene3d>
            <a:sp3d contourW="12700"/>
          </a:bodyPr>
          <a:lstStyle/>
          <a:p>
            <a:pPr lvl="0">
              <a:lnSpc>
                <a:spcPct val="150000"/>
              </a:lnSpc>
              <a:defRPr/>
            </a:pPr>
            <a:r>
              <a:rPr lang="en-US" altLang="zh-CN" sz="3200" b="1" dirty="0">
                <a:solidFill>
                  <a:srgbClr val="FF930A"/>
                </a:solidFill>
              </a:rPr>
              <a:t>1.3  </a:t>
            </a:r>
            <a:r>
              <a:rPr lang="zh-CN" altLang="en-US" sz="3200" b="1" dirty="0">
                <a:solidFill>
                  <a:srgbClr val="FF930A"/>
                </a:solidFill>
              </a:rPr>
              <a:t>跨境电商岗位及职位能力分析</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31903"/>
            <a:ext cx="9332179" cy="32303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跨境电商人才应具备的职业能力</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国际贸易基本技能</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电子商务基本技能</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计算机操作技能</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市场营销技能</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专业的素养</a:t>
            </a:r>
          </a:p>
        </p:txBody>
      </p:sp>
    </p:spTree>
    <p:custDataLst>
      <p:tags r:id="rId1"/>
    </p:custDataLst>
    <p:extLst>
      <p:ext uri="{BB962C8B-B14F-4D97-AF65-F5344CB8AC3E}">
        <p14:creationId xmlns:p14="http://schemas.microsoft.com/office/powerpoint/2010/main" val="49843641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50953"/>
            <a:ext cx="9332179" cy="263790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1.4.1  eBay</a:t>
            </a:r>
            <a:r>
              <a:rPr lang="zh-CN" altLang="en-US" sz="2500" b="1" dirty="0">
                <a:solidFill>
                  <a:srgbClr val="2F2E40"/>
                </a:solidFill>
                <a:latin typeface="Calibri" panose="020F0502020204030204" pitchFamily="34" charset="0"/>
                <a:ea typeface="宋体" panose="02010600030101010101" pitchFamily="2" charset="-122"/>
              </a:rPr>
              <a:t>：全球人民的线上拍卖、购物网站</a:t>
            </a:r>
          </a:p>
          <a:p>
            <a:pPr indent="468000" algn="just">
              <a:lnSpc>
                <a:spcPct val="150000"/>
              </a:lnSpc>
              <a:spcAft>
                <a:spcPct val="50000"/>
              </a:spcAft>
              <a:defRPr/>
            </a:pPr>
            <a:r>
              <a:rPr lang="zh-CN" altLang="en-US" sz="2500" b="1" dirty="0">
                <a:solidFill>
                  <a:srgbClr val="2F2E40"/>
                </a:solidFill>
                <a:latin typeface="Calibri" panose="020F0502020204030204" pitchFamily="34" charset="0"/>
                <a:ea typeface="宋体" panose="02010600030101010101" pitchFamily="2" charset="-122"/>
              </a:rPr>
              <a:t> </a:t>
            </a:r>
            <a:r>
              <a:rPr lang="en-US" altLang="zh-CN" dirty="0" smtClean="0">
                <a:solidFill>
                  <a:srgbClr val="2F2E40"/>
                </a:solidFill>
                <a:latin typeface="Calibri" panose="020F0502020204030204" pitchFamily="34" charset="0"/>
                <a:ea typeface="宋体" panose="02010600030101010101" pitchFamily="2" charset="-122"/>
              </a:rPr>
              <a:t>eBay(EBAY</a:t>
            </a:r>
            <a:r>
              <a:rPr lang="zh-CN" altLang="en-US" dirty="0">
                <a:solidFill>
                  <a:srgbClr val="2F2E40"/>
                </a:solidFill>
                <a:latin typeface="Calibri" panose="020F0502020204030204" pitchFamily="34" charset="0"/>
                <a:ea typeface="宋体" panose="02010600030101010101" pitchFamily="2" charset="-122"/>
              </a:rPr>
              <a:t>，中文电子湾、亿贝、易贝</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是一个可让全球民众上网买卖物品的线上拍卖及购物网站，是全球商务和支付行业的领先者，为不同规模的商家提供公平竞争、共同发展的机会。</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于</a:t>
            </a:r>
            <a:r>
              <a:rPr lang="en-US" altLang="zh-CN" dirty="0">
                <a:solidFill>
                  <a:srgbClr val="2F2E40"/>
                </a:solidFill>
                <a:latin typeface="Calibri" panose="020F0502020204030204" pitchFamily="34" charset="0"/>
                <a:ea typeface="宋体" panose="02010600030101010101" pitchFamily="2" charset="-122"/>
              </a:rPr>
              <a:t>1995</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9</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4</a:t>
            </a:r>
            <a:r>
              <a:rPr lang="zh-CN" altLang="en-US" dirty="0">
                <a:solidFill>
                  <a:srgbClr val="2F2E40"/>
                </a:solidFill>
                <a:latin typeface="Calibri" panose="020F0502020204030204" pitchFamily="34" charset="0"/>
                <a:ea typeface="宋体" panose="02010600030101010101" pitchFamily="2" charset="-122"/>
              </a:rPr>
              <a:t>日以</a:t>
            </a:r>
            <a:r>
              <a:rPr lang="en-US" altLang="zh-CN" dirty="0" err="1">
                <a:solidFill>
                  <a:srgbClr val="2F2E40"/>
                </a:solidFill>
                <a:latin typeface="Calibri" panose="020F0502020204030204" pitchFamily="34" charset="0"/>
                <a:ea typeface="宋体" panose="02010600030101010101" pitchFamily="2" charset="-122"/>
              </a:rPr>
              <a:t>Auctionweb</a:t>
            </a:r>
            <a:r>
              <a:rPr lang="zh-CN" altLang="en-US" dirty="0">
                <a:solidFill>
                  <a:srgbClr val="2F2E40"/>
                </a:solidFill>
                <a:latin typeface="Calibri" panose="020F0502020204030204" pitchFamily="34" charset="0"/>
                <a:ea typeface="宋体" panose="02010600030101010101" pitchFamily="2" charset="-122"/>
              </a:rPr>
              <a:t>的名称创立于加利福尼亚州圣荷西，是全球第一家提供网上拍卖服务的网站。</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交易平台比较成熟，操作便捷，诚信度高。</a:t>
            </a:r>
          </a:p>
        </p:txBody>
      </p:sp>
    </p:spTree>
    <p:custDataLst>
      <p:tags r:id="rId1"/>
    </p:custDataLst>
    <p:extLst>
      <p:ext uri="{BB962C8B-B14F-4D97-AF65-F5344CB8AC3E}">
        <p14:creationId xmlns:p14="http://schemas.microsoft.com/office/powerpoint/2010/main" val="49843641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609138" cy="521681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eBay</a:t>
            </a:r>
            <a:r>
              <a:rPr lang="zh-CN" altLang="en-US" b="1" dirty="0">
                <a:solidFill>
                  <a:srgbClr val="2F2E40"/>
                </a:solidFill>
                <a:latin typeface="Calibri" panose="020F0502020204030204" pitchFamily="34" charset="0"/>
                <a:ea typeface="宋体" panose="02010600030101010101" pitchFamily="2" charset="-122"/>
              </a:rPr>
              <a:t>的发展历程</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1995</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9</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成立。</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1998</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在纳斯达克成功上市。</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2002</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6</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收购</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，全球领先的交易市场与网络支付强强联手。</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2003</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7</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收购易趣，正式进军中国市场，并推出联名拍卖网站“</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易趣”。</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2006</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12</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宣布与中国</a:t>
            </a:r>
            <a:r>
              <a:rPr lang="en-US" altLang="zh-CN" dirty="0">
                <a:solidFill>
                  <a:srgbClr val="2F2E40"/>
                </a:solidFill>
                <a:latin typeface="Calibri" panose="020F0502020204030204" pitchFamily="34" charset="0"/>
                <a:ea typeface="宋体" panose="02010600030101010101" pitchFamily="2" charset="-122"/>
              </a:rPr>
              <a:t>Tom</a:t>
            </a:r>
            <a:r>
              <a:rPr lang="zh-CN" altLang="en-US" dirty="0">
                <a:solidFill>
                  <a:srgbClr val="2F2E40"/>
                </a:solidFill>
                <a:latin typeface="Calibri" panose="020F0502020204030204" pitchFamily="34" charset="0"/>
                <a:ea typeface="宋体" panose="02010600030101010101" pitchFamily="2" charset="-122"/>
              </a:rPr>
              <a:t>成立合资公司，继续进行易趣国内交易。另成立新公司</a:t>
            </a:r>
            <a:r>
              <a:rPr lang="en-US" altLang="zh-CN" dirty="0">
                <a:solidFill>
                  <a:srgbClr val="2F2E40"/>
                </a:solidFill>
                <a:latin typeface="Calibri" panose="020F0502020204030204" pitchFamily="34" charset="0"/>
                <a:ea typeface="宋体" panose="02010600030101010101" pitchFamily="2" charset="-122"/>
              </a:rPr>
              <a:t>CBT</a:t>
            </a:r>
            <a:r>
              <a:rPr lang="zh-CN" altLang="en-US" dirty="0">
                <a:solidFill>
                  <a:srgbClr val="2F2E40"/>
                </a:solidFill>
                <a:latin typeface="Calibri" panose="020F0502020204030204" pitchFamily="34" charset="0"/>
                <a:ea typeface="宋体" panose="02010600030101010101" pitchFamily="2" charset="-122"/>
              </a:rPr>
              <a:t>负责跨国交易部分的业务。</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2007</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在大中华区开展跨境电子商务贸易。</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2012</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4</a:t>
            </a:r>
            <a:r>
              <a:rPr lang="zh-CN" altLang="en-US" dirty="0">
                <a:solidFill>
                  <a:srgbClr val="2F2E40"/>
                </a:solidFill>
                <a:latin typeface="Calibri" panose="020F0502020204030204" pitchFamily="34" charset="0"/>
                <a:ea typeface="宋体" panose="02010600030101010101" pitchFamily="2" charset="-122"/>
              </a:rPr>
              <a:t>月，易趣不再是</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在中国的相关网站，易趣为</a:t>
            </a:r>
            <a:r>
              <a:rPr lang="en-US" altLang="zh-CN" dirty="0">
                <a:solidFill>
                  <a:srgbClr val="2F2E40"/>
                </a:solidFill>
                <a:latin typeface="Calibri" panose="020F0502020204030204" pitchFamily="34" charset="0"/>
                <a:ea typeface="宋体" panose="02010600030101010101" pitchFamily="2" charset="-122"/>
              </a:rPr>
              <a:t>Tom</a:t>
            </a:r>
            <a:r>
              <a:rPr lang="zh-CN" altLang="en-US" dirty="0">
                <a:solidFill>
                  <a:srgbClr val="2F2E40"/>
                </a:solidFill>
                <a:latin typeface="Calibri" panose="020F0502020204030204" pitchFamily="34" charset="0"/>
                <a:ea typeface="宋体" panose="02010600030101010101" pitchFamily="2" charset="-122"/>
              </a:rPr>
              <a:t>集团的全资子公司，易趣网站提供的各项服务均不受影响</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335469640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69903"/>
            <a:ext cx="9609138" cy="4662815"/>
          </a:xfrm>
          <a:prstGeom prst="rect">
            <a:avLst/>
          </a:prstGeom>
          <a:noFill/>
          <a:ln w="9525">
            <a:noFill/>
            <a:miter lim="800000"/>
          </a:ln>
        </p:spPr>
        <p:txBody>
          <a:bodyPr wrap="square">
            <a:spAutoFit/>
          </a:bodyPr>
          <a:lstStyle/>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2013</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4</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第一季度净营收达</a:t>
            </a:r>
            <a:r>
              <a:rPr lang="en-US" altLang="zh-CN" dirty="0">
                <a:solidFill>
                  <a:srgbClr val="2F2E40"/>
                </a:solidFill>
                <a:latin typeface="Calibri" panose="020F0502020204030204" pitchFamily="34" charset="0"/>
                <a:ea typeface="宋体" panose="02010600030101010101" pitchFamily="2" charset="-122"/>
              </a:rPr>
              <a:t>37</a:t>
            </a:r>
            <a:r>
              <a:rPr lang="zh-CN" altLang="en-US" dirty="0">
                <a:solidFill>
                  <a:srgbClr val="2F2E40"/>
                </a:solidFill>
                <a:latin typeface="Calibri" panose="020F0502020204030204" pitchFamily="34" charset="0"/>
                <a:ea typeface="宋体" panose="02010600030101010101" pitchFamily="2" charset="-122"/>
              </a:rPr>
              <a:t>亿美元。</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2014</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宣布收购</a:t>
            </a:r>
            <a:r>
              <a:rPr lang="en-US" altLang="zh-CN" dirty="0">
                <a:solidFill>
                  <a:srgbClr val="2F2E40"/>
                </a:solidFill>
                <a:latin typeface="Calibri" panose="020F0502020204030204" pitchFamily="34" charset="0"/>
                <a:ea typeface="宋体" panose="02010600030101010101" pitchFamily="2" charset="-122"/>
              </a:rPr>
              <a:t>3D</a:t>
            </a:r>
            <a:r>
              <a:rPr lang="zh-CN" altLang="en-US" dirty="0">
                <a:solidFill>
                  <a:srgbClr val="2F2E40"/>
                </a:solidFill>
                <a:latin typeface="Calibri" panose="020F0502020204030204" pitchFamily="34" charset="0"/>
                <a:ea typeface="宋体" panose="02010600030101010101" pitchFamily="2" charset="-122"/>
              </a:rPr>
              <a:t>虚拟试衣公司</a:t>
            </a:r>
            <a:r>
              <a:rPr lang="en-US" altLang="zh-CN" dirty="0" err="1">
                <a:solidFill>
                  <a:srgbClr val="2F2E40"/>
                </a:solidFill>
                <a:latin typeface="Calibri" panose="020F0502020204030204" pitchFamily="34" charset="0"/>
                <a:ea typeface="宋体" panose="02010600030101010101" pitchFamily="2" charset="-122"/>
              </a:rPr>
              <a:t>PhiSix</a:t>
            </a:r>
            <a:r>
              <a:rPr lang="zh-CN" altLang="en-US" dirty="0">
                <a:solidFill>
                  <a:srgbClr val="2F2E40"/>
                </a:solidFill>
                <a:latin typeface="Calibri" panose="020F0502020204030204" pitchFamily="34" charset="0"/>
                <a:ea typeface="宋体" panose="02010600030101010101" pitchFamily="2" charset="-122"/>
              </a:rPr>
              <a:t>。 </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2015</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4</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拆分，</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继续与</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合作处理退款、逾期欠款和资金冻结等业务，必要时指示和建议</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向用户的账户采取适当行动。</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2016</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5</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和澳大利亚零售商</a:t>
            </a:r>
            <a:r>
              <a:rPr lang="en-US" altLang="zh-CN" dirty="0">
                <a:solidFill>
                  <a:srgbClr val="2F2E40"/>
                </a:solidFill>
                <a:latin typeface="Calibri" panose="020F0502020204030204" pitchFamily="34" charset="0"/>
                <a:ea typeface="宋体" panose="02010600030101010101" pitchFamily="2" charset="-122"/>
              </a:rPr>
              <a:t>Myer</a:t>
            </a:r>
            <a:r>
              <a:rPr lang="zh-CN" altLang="en-US" dirty="0">
                <a:solidFill>
                  <a:srgbClr val="2F2E40"/>
                </a:solidFill>
                <a:latin typeface="Calibri" panose="020F0502020204030204" pitchFamily="34" charset="0"/>
                <a:ea typeface="宋体" panose="02010600030101010101" pitchFamily="2" charset="-122"/>
              </a:rPr>
              <a:t>推出第一家虚拟现实百货商店。</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2017</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6</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《2017</a:t>
            </a:r>
            <a:r>
              <a:rPr lang="zh-CN" altLang="en-US" dirty="0">
                <a:solidFill>
                  <a:srgbClr val="2F2E40"/>
                </a:solidFill>
                <a:latin typeface="Calibri" panose="020F0502020204030204" pitchFamily="34" charset="0"/>
                <a:ea typeface="宋体" panose="02010600030101010101" pitchFamily="2" charset="-122"/>
              </a:rPr>
              <a:t>年</a:t>
            </a:r>
            <a:r>
              <a:rPr lang="en-US" altLang="zh-CN" dirty="0" err="1">
                <a:solidFill>
                  <a:srgbClr val="2F2E40"/>
                </a:solidFill>
                <a:latin typeface="Calibri" panose="020F0502020204030204" pitchFamily="34" charset="0"/>
                <a:ea typeface="宋体" panose="02010600030101010101" pitchFamily="2" charset="-122"/>
              </a:rPr>
              <a:t>BrandZ</a:t>
            </a:r>
            <a:r>
              <a:rPr lang="zh-CN" altLang="en-US" dirty="0">
                <a:solidFill>
                  <a:srgbClr val="2F2E40"/>
                </a:solidFill>
                <a:latin typeface="Calibri" panose="020F0502020204030204" pitchFamily="34" charset="0"/>
                <a:ea typeface="宋体" panose="02010600030101010101" pitchFamily="2" charset="-122"/>
              </a:rPr>
              <a:t>最具价值全球品牌</a:t>
            </a:r>
            <a:r>
              <a:rPr lang="en-US" altLang="zh-CN" dirty="0">
                <a:solidFill>
                  <a:srgbClr val="2F2E40"/>
                </a:solidFill>
                <a:latin typeface="Calibri" panose="020F0502020204030204" pitchFamily="34" charset="0"/>
                <a:ea typeface="宋体" panose="02010600030101010101" pitchFamily="2" charset="-122"/>
              </a:rPr>
              <a:t>100</a:t>
            </a:r>
            <a:r>
              <a:rPr lang="zh-CN" altLang="en-US" dirty="0">
                <a:solidFill>
                  <a:srgbClr val="2F2E40"/>
                </a:solidFill>
                <a:latin typeface="Calibri" panose="020F0502020204030204" pitchFamily="34" charset="0"/>
                <a:ea typeface="宋体" panose="02010600030101010101" pitchFamily="2" charset="-122"/>
              </a:rPr>
              <a:t>强</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公布，</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名列第</a:t>
            </a:r>
            <a:r>
              <a:rPr lang="en-US" altLang="zh-CN" dirty="0">
                <a:solidFill>
                  <a:srgbClr val="2F2E40"/>
                </a:solidFill>
                <a:latin typeface="Calibri" panose="020F0502020204030204" pitchFamily="34" charset="0"/>
                <a:ea typeface="宋体" panose="02010600030101010101" pitchFamily="2" charset="-122"/>
              </a:rPr>
              <a:t>86</a:t>
            </a:r>
            <a:r>
              <a:rPr lang="zh-CN" altLang="en-US" dirty="0">
                <a:solidFill>
                  <a:srgbClr val="2F2E40"/>
                </a:solidFill>
                <a:latin typeface="Calibri" panose="020F0502020204030204" pitchFamily="34" charset="0"/>
                <a:ea typeface="宋体" panose="02010600030101010101" pitchFamily="2" charset="-122"/>
              </a:rPr>
              <a:t>位。  </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2018</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7</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终止与长期支付伙伴</a:t>
            </a:r>
            <a:r>
              <a:rPr lang="en-US" altLang="zh-CN" dirty="0">
                <a:solidFill>
                  <a:srgbClr val="2F2E40"/>
                </a:solidFill>
                <a:latin typeface="Calibri" panose="020F0502020204030204" pitchFamily="34" charset="0"/>
                <a:ea typeface="宋体" panose="02010600030101010101" pitchFamily="2" charset="-122"/>
              </a:rPr>
              <a:t>PayPal</a:t>
            </a:r>
            <a:r>
              <a:rPr lang="zh-CN" altLang="en-US" dirty="0">
                <a:solidFill>
                  <a:srgbClr val="2F2E40"/>
                </a:solidFill>
                <a:latin typeface="Calibri" panose="020F0502020204030204" pitchFamily="34" charset="0"/>
                <a:ea typeface="宋体" panose="02010600030101010101" pitchFamily="2" charset="-122"/>
              </a:rPr>
              <a:t>的合作，宣布与后者的竞争对手苹果和</a:t>
            </a:r>
            <a:r>
              <a:rPr lang="en-US" altLang="zh-CN" dirty="0">
                <a:solidFill>
                  <a:srgbClr val="2F2E40"/>
                </a:solidFill>
                <a:latin typeface="Calibri" panose="020F0502020204030204" pitchFamily="34" charset="0"/>
                <a:ea typeface="宋体" panose="02010600030101010101" pitchFamily="2" charset="-122"/>
              </a:rPr>
              <a:t>Square</a:t>
            </a:r>
            <a:r>
              <a:rPr lang="zh-CN" altLang="en-US" dirty="0">
                <a:solidFill>
                  <a:srgbClr val="2F2E40"/>
                </a:solidFill>
                <a:latin typeface="Calibri" panose="020F0502020204030204" pitchFamily="34" charset="0"/>
                <a:ea typeface="宋体" panose="02010600030101010101" pitchFamily="2" charset="-122"/>
              </a:rPr>
              <a:t>达成新的伙伴关系。</a:t>
            </a:r>
          </a:p>
          <a:p>
            <a:pPr marL="285750" indent="-285750" algn="just">
              <a:lnSpc>
                <a:spcPct val="150000"/>
              </a:lnSpc>
              <a:spcAft>
                <a:spcPct val="50000"/>
              </a:spcAft>
              <a:buFont typeface="Wingdings" pitchFamily="2" charset="2"/>
              <a:buChar char="Ø"/>
              <a:defRPr/>
            </a:pPr>
            <a:r>
              <a:rPr lang="en-US" altLang="zh-CN" dirty="0" smtClean="0">
                <a:solidFill>
                  <a:srgbClr val="2F2E40"/>
                </a:solidFill>
                <a:latin typeface="Calibri" panose="020F0502020204030204" pitchFamily="34" charset="0"/>
                <a:ea typeface="宋体" panose="02010600030101010101" pitchFamily="2" charset="-122"/>
              </a:rPr>
              <a:t>2018</a:t>
            </a:r>
            <a:r>
              <a:rPr lang="zh-CN" altLang="en-US" dirty="0">
                <a:solidFill>
                  <a:srgbClr val="2F2E40"/>
                </a:solidFill>
                <a:latin typeface="Calibri" panose="020F0502020204030204" pitchFamily="34" charset="0"/>
                <a:ea typeface="宋体" panose="02010600030101010101" pitchFamily="2" charset="-122"/>
              </a:rPr>
              <a:t>年</a:t>
            </a:r>
            <a:r>
              <a:rPr lang="en-US" altLang="zh-CN" dirty="0">
                <a:solidFill>
                  <a:srgbClr val="2F2E40"/>
                </a:solidFill>
                <a:latin typeface="Calibri" panose="020F0502020204030204" pitchFamily="34" charset="0"/>
                <a:ea typeface="宋体" panose="02010600030101010101" pitchFamily="2" charset="-122"/>
              </a:rPr>
              <a:t>12</a:t>
            </a:r>
            <a:r>
              <a:rPr lang="zh-CN" altLang="en-US" dirty="0">
                <a:solidFill>
                  <a:srgbClr val="2F2E40"/>
                </a:solidFill>
                <a:latin typeface="Calibri" panose="020F0502020204030204" pitchFamily="34" charset="0"/>
                <a:ea typeface="宋体" panose="02010600030101010101" pitchFamily="2" charset="-122"/>
              </a:rPr>
              <a:t>月</a:t>
            </a:r>
            <a:r>
              <a:rPr lang="en-US" altLang="zh-CN" dirty="0">
                <a:solidFill>
                  <a:srgbClr val="2F2E40"/>
                </a:solidFill>
                <a:latin typeface="Calibri" panose="020F0502020204030204" pitchFamily="34" charset="0"/>
                <a:ea typeface="宋体" panose="02010600030101010101" pitchFamily="2" charset="-122"/>
              </a:rPr>
              <a:t>20</a:t>
            </a:r>
            <a:r>
              <a:rPr lang="zh-CN" altLang="en-US" dirty="0">
                <a:solidFill>
                  <a:srgbClr val="2F2E40"/>
                </a:solidFill>
                <a:latin typeface="Calibri" panose="020F0502020204030204" pitchFamily="34" charset="0"/>
                <a:ea typeface="宋体" panose="02010600030101010101" pitchFamily="2" charset="-122"/>
              </a:rPr>
              <a:t>日，</a:t>
            </a:r>
            <a:r>
              <a:rPr lang="en-US" altLang="zh-CN" dirty="0">
                <a:solidFill>
                  <a:srgbClr val="2F2E40"/>
                </a:solidFill>
                <a:latin typeface="Calibri" panose="020F0502020204030204" pitchFamily="34" charset="0"/>
                <a:ea typeface="宋体" panose="02010600030101010101" pitchFamily="2" charset="-122"/>
              </a:rPr>
              <a:t>2018</a:t>
            </a:r>
            <a:r>
              <a:rPr lang="zh-CN" altLang="en-US" dirty="0">
                <a:solidFill>
                  <a:srgbClr val="2F2E40"/>
                </a:solidFill>
                <a:latin typeface="Calibri" panose="020F0502020204030204" pitchFamily="34" charset="0"/>
                <a:ea typeface="宋体" panose="02010600030101010101" pitchFamily="2" charset="-122"/>
              </a:rPr>
              <a:t>世界品牌</a:t>
            </a:r>
            <a:r>
              <a:rPr lang="en-US" altLang="zh-CN" dirty="0">
                <a:solidFill>
                  <a:srgbClr val="2F2E40"/>
                </a:solidFill>
                <a:latin typeface="Calibri" panose="020F0502020204030204" pitchFamily="34" charset="0"/>
                <a:ea typeface="宋体" panose="02010600030101010101" pitchFamily="2" charset="-122"/>
              </a:rPr>
              <a:t>500</a:t>
            </a:r>
            <a:r>
              <a:rPr lang="zh-CN" altLang="en-US" dirty="0">
                <a:solidFill>
                  <a:srgbClr val="2F2E40"/>
                </a:solidFill>
                <a:latin typeface="Calibri" panose="020F0502020204030204" pitchFamily="34" charset="0"/>
                <a:ea typeface="宋体" panose="02010600030101010101" pitchFamily="2" charset="-122"/>
              </a:rPr>
              <a:t>强排行榜发布，</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位列第</a:t>
            </a:r>
            <a:r>
              <a:rPr lang="en-US" altLang="zh-CN" dirty="0">
                <a:solidFill>
                  <a:srgbClr val="2F2E40"/>
                </a:solidFill>
                <a:latin typeface="Calibri" panose="020F0502020204030204" pitchFamily="34" charset="0"/>
                <a:ea typeface="宋体" panose="02010600030101010101" pitchFamily="2" charset="-122"/>
              </a:rPr>
              <a:t>47</a:t>
            </a:r>
            <a:r>
              <a:rPr lang="zh-CN" altLang="en-US" dirty="0">
                <a:solidFill>
                  <a:srgbClr val="2F2E40"/>
                </a:solidFill>
                <a:latin typeface="Calibri" panose="020F0502020204030204" pitchFamily="34" charset="0"/>
                <a:ea typeface="宋体" panose="02010600030101010101" pitchFamily="2" charset="-122"/>
              </a:rPr>
              <a:t>位。</a:t>
            </a:r>
          </a:p>
        </p:txBody>
      </p:sp>
    </p:spTree>
    <p:custDataLst>
      <p:tags r:id="rId1"/>
    </p:custDataLst>
    <p:extLst>
      <p:ext uri="{BB962C8B-B14F-4D97-AF65-F5344CB8AC3E}">
        <p14:creationId xmlns:p14="http://schemas.microsoft.com/office/powerpoint/2010/main" val="3191333685"/>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708153"/>
            <a:ext cx="9332179" cy="1754326"/>
          </a:xfrm>
          <a:prstGeom prst="rect">
            <a:avLst/>
          </a:prstGeom>
          <a:noFill/>
          <a:ln w="9525">
            <a:noFill/>
            <a:miter lim="800000"/>
          </a:ln>
        </p:spPr>
        <p:txBody>
          <a:bodyPr wrap="square">
            <a:spAutoFit/>
          </a:bodyPr>
          <a:lstStyle/>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通过</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的全球平台，中国卖家的支付、语言、政策、品牌、物流等问题得到了很好的解决，同时在出口电商网络零售领域发挥了自身优势，可将产品销售到世界各国，直接面对亿万消费者。中国卖家还可通过</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推广自有品牌，提升世界地位认可度。</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也帮助买卖双方削减中间环节，创造价格优势，降低运营成本。</a:t>
            </a:r>
          </a:p>
        </p:txBody>
      </p:sp>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422278"/>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eBay</a:t>
            </a:r>
            <a:r>
              <a:rPr lang="zh-CN" altLang="en-US" b="1" dirty="0">
                <a:solidFill>
                  <a:srgbClr val="2F2E40"/>
                </a:solidFill>
                <a:latin typeface="Calibri" panose="020F0502020204030204" pitchFamily="34" charset="0"/>
                <a:ea typeface="宋体" panose="02010600030101010101" pitchFamily="2" charset="-122"/>
              </a:rPr>
              <a:t>前端页面介绍</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以美国站</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网址：</a:t>
            </a:r>
            <a:r>
              <a:rPr lang="en-US" altLang="zh-CN" dirty="0">
                <a:solidFill>
                  <a:srgbClr val="2F2E40"/>
                </a:solidFill>
                <a:latin typeface="Calibri" panose="020F0502020204030204" pitchFamily="34" charset="0"/>
                <a:ea typeface="宋体" panose="02010600030101010101" pitchFamily="2" charset="-122"/>
              </a:rPr>
              <a:t>www.ebay.com)</a:t>
            </a:r>
            <a:r>
              <a:rPr lang="zh-CN" altLang="en-US" dirty="0">
                <a:solidFill>
                  <a:srgbClr val="2F2E40"/>
                </a:solidFill>
                <a:latin typeface="Calibri" panose="020F0502020204030204" pitchFamily="34" charset="0"/>
                <a:ea typeface="宋体" panose="02010600030101010101" pitchFamily="2" charset="-122"/>
              </a:rPr>
              <a:t>为例，</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主页展示如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7476" y="2526545"/>
            <a:ext cx="6038850" cy="3350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04048" y="5939909"/>
            <a:ext cx="1165705" cy="276999"/>
          </a:xfrm>
          <a:prstGeom prst="rect">
            <a:avLst/>
          </a:prstGeom>
        </p:spPr>
        <p:txBody>
          <a:bodyPr wrap="none">
            <a:spAutoFit/>
          </a:bodyPr>
          <a:lstStyle/>
          <a:p>
            <a:pPr algn="ctr"/>
            <a:r>
              <a:rPr lang="en-US" altLang="zh-CN" sz="1200" b="1" dirty="0"/>
              <a:t>eBay</a:t>
            </a:r>
            <a:r>
              <a:rPr lang="zh-CN" altLang="zh-CN" sz="1200" b="1" dirty="0"/>
              <a:t>主页展示</a:t>
            </a:r>
            <a:endParaRPr lang="zh-CN" altLang="en-US" sz="1200" b="1" dirty="0"/>
          </a:p>
        </p:txBody>
      </p:sp>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24578"/>
                                        </p:tgtEl>
                                        <p:attrNameLst>
                                          <p:attrName>style.visibility</p:attrName>
                                        </p:attrNameLst>
                                      </p:cBhvr>
                                      <p:to>
                                        <p:strVal val="visible"/>
                                      </p:to>
                                    </p:set>
                                    <p:animEffect transition="in" filter="circle(in)">
                                      <p:cBhvr>
                                        <p:cTn id="15" dur="500"/>
                                        <p:tgtEl>
                                          <p:spTgt spid="24578"/>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289053"/>
            <a:ext cx="9332179" cy="244682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在主页输入产品关键词搜索，跳转到产品页面，</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默认按照</a:t>
            </a:r>
            <a:r>
              <a:rPr lang="en-US" altLang="zh-CN" dirty="0">
                <a:solidFill>
                  <a:srgbClr val="2F2E40"/>
                </a:solidFill>
                <a:latin typeface="Calibri" panose="020F0502020204030204" pitchFamily="34" charset="0"/>
                <a:ea typeface="宋体" panose="02010600030101010101" pitchFamily="2" charset="-122"/>
              </a:rPr>
              <a:t>Best Match (</a:t>
            </a:r>
            <a:r>
              <a:rPr lang="zh-CN" altLang="en-US" dirty="0">
                <a:solidFill>
                  <a:srgbClr val="2F2E40"/>
                </a:solidFill>
                <a:latin typeface="Calibri" panose="020F0502020204030204" pitchFamily="34" charset="0"/>
                <a:ea typeface="宋体" panose="02010600030101010101" pitchFamily="2" charset="-122"/>
              </a:rPr>
              <a:t>最佳匹配</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排列，影响</a:t>
            </a:r>
            <a:r>
              <a:rPr lang="en-US" altLang="zh-CN" dirty="0">
                <a:solidFill>
                  <a:srgbClr val="2F2E40"/>
                </a:solidFill>
                <a:latin typeface="Calibri" panose="020F0502020204030204" pitchFamily="34" charset="0"/>
                <a:ea typeface="宋体" panose="02010600030101010101" pitchFamily="2" charset="-122"/>
              </a:rPr>
              <a:t>Best Match</a:t>
            </a:r>
            <a:r>
              <a:rPr lang="zh-CN" altLang="en-US" dirty="0">
                <a:solidFill>
                  <a:srgbClr val="2F2E40"/>
                </a:solidFill>
                <a:latin typeface="Calibri" panose="020F0502020204030204" pitchFamily="34" charset="0"/>
                <a:ea typeface="宋体" panose="02010600030101010101" pitchFamily="2" charset="-122"/>
              </a:rPr>
              <a:t>的四大因素为：相关性、卖家表现、物流服务和买家记录。</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相关性</a:t>
            </a:r>
            <a:r>
              <a:rPr lang="zh-CN" altLang="en-US" dirty="0" smtClean="0">
                <a:solidFill>
                  <a:srgbClr val="2F2E40"/>
                </a:solidFill>
                <a:latin typeface="Calibri" panose="020F0502020204030204" pitchFamily="34" charset="0"/>
                <a:ea typeface="宋体" panose="02010600030101010101" pitchFamily="2" charset="-122"/>
              </a:rPr>
              <a:t>层面、卖</a:t>
            </a:r>
            <a:r>
              <a:rPr lang="zh-CN" altLang="en-US" dirty="0">
                <a:solidFill>
                  <a:srgbClr val="2F2E40"/>
                </a:solidFill>
                <a:latin typeface="Calibri" panose="020F0502020204030204" pitchFamily="34" charset="0"/>
                <a:ea typeface="宋体" panose="02010600030101010101" pitchFamily="2" charset="-122"/>
              </a:rPr>
              <a:t>家等级</a:t>
            </a:r>
            <a:r>
              <a:rPr lang="zh-CN" altLang="en-US" dirty="0" smtClean="0">
                <a:solidFill>
                  <a:srgbClr val="2F2E40"/>
                </a:solidFill>
                <a:latin typeface="Calibri" panose="020F0502020204030204" pitchFamily="34" charset="0"/>
                <a:ea typeface="宋体" panose="02010600030101010101" pitchFamily="2" charset="-122"/>
              </a:rPr>
              <a:t>层面、物流层面、购买</a:t>
            </a:r>
            <a:r>
              <a:rPr lang="zh-CN" altLang="en-US" dirty="0">
                <a:solidFill>
                  <a:srgbClr val="2F2E40"/>
                </a:solidFill>
                <a:latin typeface="Calibri" panose="020F0502020204030204" pitchFamily="34" charset="0"/>
                <a:ea typeface="宋体" panose="02010600030101010101" pitchFamily="2" charset="-122"/>
              </a:rPr>
              <a:t>历史记录</a:t>
            </a:r>
            <a:r>
              <a:rPr lang="zh-CN" altLang="en-US" dirty="0" smtClean="0">
                <a:solidFill>
                  <a:srgbClr val="2F2E40"/>
                </a:solidFill>
                <a:latin typeface="Calibri" panose="020F0502020204030204" pitchFamily="34" charset="0"/>
                <a:ea typeface="宋体" panose="02010600030101010101" pitchFamily="2" charset="-122"/>
              </a:rPr>
              <a:t>层面</a:t>
            </a:r>
            <a:endParaRPr lang="en-US" altLang="zh-CN" dirty="0" smtClean="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卖家也可自定义其他排序原则</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r>
              <a:rPr lang="zh-CN" altLang="en-US" dirty="0">
                <a:solidFill>
                  <a:srgbClr val="2F2E40"/>
                </a:solidFill>
                <a:latin typeface="Calibri" panose="020F0502020204030204" pitchFamily="34" charset="0"/>
                <a:ea typeface="宋体" panose="02010600030101010101" pitchFamily="2" charset="-122"/>
              </a:rPr>
              <a:t>；此外，产品分类和历史销量、卖家账号及信用评级等信息也会展示在此页面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9739" y="1600200"/>
            <a:ext cx="8796016" cy="4043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287651" y="5658922"/>
            <a:ext cx="1640194" cy="307777"/>
          </a:xfrm>
          <a:prstGeom prst="rect">
            <a:avLst/>
          </a:prstGeom>
        </p:spPr>
        <p:txBody>
          <a:bodyPr wrap="none">
            <a:spAutoFit/>
          </a:bodyPr>
          <a:lstStyle/>
          <a:p>
            <a:pPr algn="ctr"/>
            <a:r>
              <a:rPr lang="zh-CN" altLang="en-US" sz="1400" b="1" dirty="0" smtClean="0"/>
              <a:t>图</a:t>
            </a:r>
            <a:r>
              <a:rPr lang="en-US" altLang="zh-CN" sz="1400" b="1" dirty="0" smtClean="0"/>
              <a:t>1  </a:t>
            </a:r>
            <a:r>
              <a:rPr lang="zh-CN" altLang="zh-CN" sz="1400" b="1" dirty="0" smtClean="0"/>
              <a:t>产品</a:t>
            </a:r>
            <a:r>
              <a:rPr lang="zh-CN" altLang="zh-CN" sz="1400" b="1" dirty="0"/>
              <a:t>搜索页面</a:t>
            </a:r>
            <a:endParaRPr lang="zh-CN" altLang="en-US" sz="1400" b="1" dirty="0"/>
          </a:p>
        </p:txBody>
      </p:sp>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25602"/>
                                        </p:tgtEl>
                                        <p:attrNameLst>
                                          <p:attrName>style.visibility</p:attrName>
                                        </p:attrNameLst>
                                      </p:cBhvr>
                                      <p:to>
                                        <p:strVal val="visible"/>
                                      </p:to>
                                    </p:set>
                                    <p:animEffect transition="in" filter="wheel(1)">
                                      <p:cBhvr>
                                        <p:cTn id="11" dur="500"/>
                                        <p:tgtEl>
                                          <p:spTgt spid="2560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266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5988" y="1262157"/>
            <a:ext cx="7672387" cy="4800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56774" y="6078022"/>
            <a:ext cx="1330814" cy="307777"/>
          </a:xfrm>
          <a:prstGeom prst="rect">
            <a:avLst/>
          </a:prstGeom>
        </p:spPr>
        <p:txBody>
          <a:bodyPr wrap="none">
            <a:spAutoFit/>
          </a:bodyPr>
          <a:lstStyle/>
          <a:p>
            <a:pPr algn="ctr"/>
            <a:r>
              <a:rPr lang="en-US" altLang="zh-CN" sz="1400" b="1" dirty="0"/>
              <a:t>eBay</a:t>
            </a:r>
            <a:r>
              <a:rPr lang="zh-CN" altLang="zh-CN" sz="1400" b="1" dirty="0"/>
              <a:t>产品页面</a:t>
            </a:r>
            <a:endParaRPr lang="zh-CN" altLang="en-US" sz="1400" b="1" dirty="0"/>
          </a:p>
        </p:txBody>
      </p:sp>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6626"/>
                                        </p:tgtEl>
                                        <p:attrNameLst>
                                          <p:attrName>style.visibility</p:attrName>
                                        </p:attrNameLst>
                                      </p:cBhvr>
                                      <p:to>
                                        <p:strVal val="visible"/>
                                      </p:to>
                                    </p:set>
                                    <p:animEffect transition="in" filter="randombar(horizontal)">
                                      <p:cBhvr>
                                        <p:cTn id="11" dur="500"/>
                                        <p:tgtEl>
                                          <p:spTgt spid="2662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15887"/>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高级搜索功能。</a:t>
            </a:r>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5553" y="1576269"/>
            <a:ext cx="6742695" cy="474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72038" y="6318132"/>
            <a:ext cx="2029723" cy="307777"/>
          </a:xfrm>
          <a:prstGeom prst="rect">
            <a:avLst/>
          </a:prstGeom>
        </p:spPr>
        <p:txBody>
          <a:bodyPr wrap="none">
            <a:spAutoFit/>
          </a:bodyPr>
          <a:lstStyle/>
          <a:p>
            <a:pPr algn="ctr"/>
            <a:r>
              <a:rPr lang="en-US" altLang="zh-CN" sz="1400" b="1" dirty="0"/>
              <a:t>eBay</a:t>
            </a:r>
            <a:r>
              <a:rPr lang="zh-CN" altLang="zh-CN" sz="1400" b="1" dirty="0"/>
              <a:t>高级搜索功能示例</a:t>
            </a:r>
            <a:endParaRPr lang="zh-CN" altLang="en-US" sz="1400" b="1" dirty="0"/>
          </a:p>
        </p:txBody>
      </p:sp>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7650"/>
                                        </p:tgtEl>
                                        <p:attrNameLst>
                                          <p:attrName>style.visibility</p:attrName>
                                        </p:attrNameLst>
                                      </p:cBhvr>
                                      <p:to>
                                        <p:strVal val="visible"/>
                                      </p:to>
                                    </p:set>
                                    <p:anim calcmode="lin" valueType="num">
                                      <p:cBhvr>
                                        <p:cTn id="15" dur="500" fill="hold"/>
                                        <p:tgtEl>
                                          <p:spTgt spid="27650"/>
                                        </p:tgtEl>
                                        <p:attrNameLst>
                                          <p:attrName>ppt_w</p:attrName>
                                        </p:attrNameLst>
                                      </p:cBhvr>
                                      <p:tavLst>
                                        <p:tav tm="0">
                                          <p:val>
                                            <p:fltVal val="0"/>
                                          </p:val>
                                        </p:tav>
                                        <p:tav tm="100000">
                                          <p:val>
                                            <p:strVal val="#ppt_w"/>
                                          </p:val>
                                        </p:tav>
                                      </p:tavLst>
                                    </p:anim>
                                    <p:anim calcmode="lin" valueType="num">
                                      <p:cBhvr>
                                        <p:cTn id="16" dur="500" fill="hold"/>
                                        <p:tgtEl>
                                          <p:spTgt spid="27650"/>
                                        </p:tgtEl>
                                        <p:attrNameLst>
                                          <p:attrName>ppt_h</p:attrName>
                                        </p:attrNameLst>
                                      </p:cBhvr>
                                      <p:tavLst>
                                        <p:tav tm="0">
                                          <p:val>
                                            <p:fltVal val="0"/>
                                          </p:val>
                                        </p:tav>
                                        <p:tav tm="100000">
                                          <p:val>
                                            <p:strVal val="#ppt_h"/>
                                          </p:val>
                                        </p:tav>
                                      </p:tavLst>
                                    </p:anim>
                                    <p:animEffect transition="in" filter="fade">
                                      <p:cBhvr>
                                        <p:cTn id="17" dur="500"/>
                                        <p:tgtEl>
                                          <p:spTgt spid="2765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74653"/>
            <a:ext cx="9332179" cy="4896853"/>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提前预习，带着以下任务学习本章相关资料。</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标注</a:t>
            </a:r>
            <a:r>
              <a:rPr lang="zh-CN" altLang="en-US" dirty="0">
                <a:solidFill>
                  <a:srgbClr val="2F2E40"/>
                </a:solidFill>
                <a:latin typeface="Calibri" panose="020F0502020204030204" pitchFamily="34" charset="0"/>
                <a:ea typeface="宋体" panose="02010600030101010101" pitchFamily="2" charset="-122"/>
              </a:rPr>
              <a:t>出本章看不懂或存在疑惑的部分。</a:t>
            </a:r>
          </a:p>
          <a:p>
            <a:pPr marL="285750" indent="-285750" algn="just">
              <a:lnSpc>
                <a:spcPct val="150000"/>
              </a:lnSpc>
              <a:spcAft>
                <a:spcPct val="50000"/>
              </a:spcAft>
              <a:buFont typeface="Wingdings" pitchFamily="2" charset="2"/>
              <a:buChar char="Ø"/>
              <a:defRPr/>
            </a:pPr>
            <a:r>
              <a:rPr lang="zh-CN" altLang="en-US" dirty="0" smtClean="0">
                <a:solidFill>
                  <a:srgbClr val="2F2E40"/>
                </a:solidFill>
                <a:latin typeface="Calibri" panose="020F0502020204030204" pitchFamily="34" charset="0"/>
                <a:ea typeface="宋体" panose="02010600030101010101" pitchFamily="2" charset="-122"/>
              </a:rPr>
              <a:t>整理</a:t>
            </a:r>
            <a:r>
              <a:rPr lang="zh-CN" altLang="en-US" dirty="0">
                <a:solidFill>
                  <a:srgbClr val="2F2E40"/>
                </a:solidFill>
                <a:latin typeface="Calibri" panose="020F0502020204030204" pitchFamily="34" charset="0"/>
                <a:ea typeface="宋体" panose="02010600030101010101" pitchFamily="2" charset="-122"/>
              </a:rPr>
              <a:t>、记录学习中的问题。</a:t>
            </a:r>
          </a:p>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1. </a:t>
            </a:r>
            <a:r>
              <a:rPr lang="zh-CN" altLang="en-US" b="1" dirty="0">
                <a:solidFill>
                  <a:srgbClr val="2F2E40"/>
                </a:solidFill>
                <a:latin typeface="Calibri" panose="020F0502020204030204" pitchFamily="34" charset="0"/>
                <a:ea typeface="宋体" panose="02010600030101010101" pitchFamily="2" charset="-122"/>
              </a:rPr>
              <a:t>背诵英文单词</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请在预习时找出下列单词在教材中的用法，了解它们的含义和发音，并填写于横线处。</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en-US" altLang="zh-CN" dirty="0" smtClean="0">
                <a:solidFill>
                  <a:srgbClr val="2F2E40"/>
                </a:solidFill>
                <a:latin typeface="Calibri" panose="020F0502020204030204" pitchFamily="34" charset="0"/>
                <a:ea typeface="宋体" panose="02010600030101010101" pitchFamily="2" charset="-122"/>
              </a:rPr>
              <a:t>B2B_______________________________________________</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B2C _______________________________________________</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3)	C2C _______________________________________________</a:t>
            </a:r>
          </a:p>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4)	Help &amp; </a:t>
            </a:r>
            <a:r>
              <a:rPr lang="en-US" altLang="zh-CN" dirty="0" smtClean="0">
                <a:solidFill>
                  <a:srgbClr val="2F2E40"/>
                </a:solidFill>
                <a:latin typeface="Calibri" panose="020F0502020204030204" pitchFamily="34" charset="0"/>
                <a:ea typeface="宋体" panose="02010600030101010101" pitchFamily="2" charset="-122"/>
              </a:rPr>
              <a:t>Contact______________________________________</a:t>
            </a:r>
            <a:endParaRPr lang="en-US" altLang="zh-CN"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1491866295"/>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516062" y="3386069"/>
            <a:ext cx="2627313" cy="923330"/>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高级搜索功能各项搜索条件如</a:t>
            </a:r>
            <a:r>
              <a:rPr lang="zh-CN" altLang="en-US" dirty="0" smtClean="0">
                <a:solidFill>
                  <a:srgbClr val="2F2E40"/>
                </a:solidFill>
                <a:latin typeface="Calibri" panose="020F0502020204030204" pitchFamily="34" charset="0"/>
                <a:ea typeface="宋体" panose="02010600030101010101" pitchFamily="2" charset="-122"/>
              </a:rPr>
              <a:t>表所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286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3388" y="1039080"/>
            <a:ext cx="6110287" cy="5617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674"/>
                                        </p:tgtEl>
                                        <p:attrNameLst>
                                          <p:attrName>style.visibility</p:attrName>
                                        </p:attrNameLst>
                                      </p:cBhvr>
                                      <p:to>
                                        <p:strVal val="visible"/>
                                      </p:to>
                                    </p:set>
                                    <p:animEffect transition="in" filter="fade">
                                      <p:cBhvr>
                                        <p:cTn id="15"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产品详情页面。</a:t>
            </a:r>
          </a:p>
        </p:txBody>
      </p:sp>
      <p:pic>
        <p:nvPicPr>
          <p:cNvPr id="29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2785" y="1949335"/>
            <a:ext cx="8348231" cy="3622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545726" y="5572125"/>
            <a:ext cx="1082348" cy="307777"/>
          </a:xfrm>
          <a:prstGeom prst="rect">
            <a:avLst/>
          </a:prstGeom>
        </p:spPr>
        <p:txBody>
          <a:bodyPr wrap="none">
            <a:spAutoFit/>
          </a:bodyPr>
          <a:lstStyle/>
          <a:p>
            <a:pPr algn="ctr"/>
            <a:r>
              <a:rPr lang="zh-CN" altLang="zh-CN" sz="1400" b="1" dirty="0"/>
              <a:t>产品详情页</a:t>
            </a:r>
            <a:endParaRPr lang="zh-CN" altLang="en-US" sz="1400" b="1" dirty="0"/>
          </a:p>
        </p:txBody>
      </p:sp>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29698"/>
                                        </p:tgtEl>
                                        <p:attrNameLst>
                                          <p:attrName>style.visibility</p:attrName>
                                        </p:attrNameLst>
                                      </p:cBhvr>
                                      <p:to>
                                        <p:strVal val="visible"/>
                                      </p:to>
                                    </p:set>
                                    <p:anim calcmode="lin" valueType="num">
                                      <p:cBhvr additive="base">
                                        <p:cTn id="15" dur="500" fill="hold"/>
                                        <p:tgtEl>
                                          <p:spTgt spid="29698"/>
                                        </p:tgtEl>
                                        <p:attrNameLst>
                                          <p:attrName>ppt_x</p:attrName>
                                        </p:attrNameLst>
                                      </p:cBhvr>
                                      <p:tavLst>
                                        <p:tav tm="0">
                                          <p:val>
                                            <p:strVal val="#ppt_x"/>
                                          </p:val>
                                        </p:tav>
                                        <p:tav tm="100000">
                                          <p:val>
                                            <p:strVal val="#ppt_x"/>
                                          </p:val>
                                        </p:tav>
                                      </p:tavLst>
                                    </p:anim>
                                    <p:anim calcmode="lin" valueType="num">
                                      <p:cBhvr additive="base">
                                        <p:cTn id="16" dur="500" fill="hold"/>
                                        <p:tgtEl>
                                          <p:spTgt spid="2969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508003"/>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在产品描述页面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，买家可查看产品特性、功能和包装等信息。</a:t>
            </a:r>
          </a:p>
        </p:txBody>
      </p:sp>
      <p:pic>
        <p:nvPicPr>
          <p:cNvPr id="307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290" y="2076450"/>
            <a:ext cx="7853222" cy="345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635495" y="5548313"/>
            <a:ext cx="902811" cy="307777"/>
          </a:xfrm>
          <a:prstGeom prst="rect">
            <a:avLst/>
          </a:prstGeom>
        </p:spPr>
        <p:txBody>
          <a:bodyPr wrap="none">
            <a:spAutoFit/>
          </a:bodyPr>
          <a:lstStyle/>
          <a:p>
            <a:pPr algn="ctr"/>
            <a:r>
              <a:rPr lang="zh-CN" altLang="zh-CN" sz="1400" b="1" dirty="0"/>
              <a:t>产品描述</a:t>
            </a:r>
            <a:endParaRPr lang="zh-CN" altLang="en-US" sz="1400" b="1" dirty="0"/>
          </a:p>
        </p:txBody>
      </p:sp>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332179" cy="1291379"/>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单击</a:t>
            </a:r>
            <a:r>
              <a:rPr lang="en-US" altLang="zh-CN" dirty="0">
                <a:solidFill>
                  <a:srgbClr val="2F2E40"/>
                </a:solidFill>
                <a:latin typeface="Calibri" panose="020F0502020204030204" pitchFamily="34" charset="0"/>
                <a:ea typeface="宋体" panose="02010600030101010101" pitchFamily="2" charset="-122"/>
              </a:rPr>
              <a:t>Shipping and payments</a:t>
            </a:r>
            <a:r>
              <a:rPr lang="zh-CN" altLang="en-US" dirty="0">
                <a:solidFill>
                  <a:srgbClr val="2F2E40"/>
                </a:solidFill>
                <a:latin typeface="Calibri" panose="020F0502020204030204" pitchFamily="34" charset="0"/>
                <a:ea typeface="宋体" panose="02010600030101010101" pitchFamily="2" charset="-122"/>
              </a:rPr>
              <a:t>，进入付款和运输页面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，在</a:t>
            </a:r>
            <a:r>
              <a:rPr lang="en-US" altLang="zh-CN" dirty="0">
                <a:solidFill>
                  <a:srgbClr val="2F2E40"/>
                </a:solidFill>
                <a:latin typeface="Calibri" panose="020F0502020204030204" pitchFamily="34" charset="0"/>
                <a:ea typeface="宋体" panose="02010600030101010101" pitchFamily="2" charset="-122"/>
              </a:rPr>
              <a:t>Shipping and handling </a:t>
            </a:r>
            <a:r>
              <a:rPr lang="zh-CN" altLang="en-US" dirty="0">
                <a:solidFill>
                  <a:srgbClr val="2F2E40"/>
                </a:solidFill>
                <a:latin typeface="Calibri" panose="020F0502020204030204" pitchFamily="34" charset="0"/>
                <a:ea typeface="宋体" panose="02010600030101010101" pitchFamily="2" charset="-122"/>
              </a:rPr>
              <a:t>条款下选择数量</a:t>
            </a:r>
            <a:r>
              <a:rPr lang="en-US" altLang="zh-CN" dirty="0">
                <a:solidFill>
                  <a:srgbClr val="2F2E40"/>
                </a:solidFill>
                <a:latin typeface="Calibri" panose="020F0502020204030204" pitchFamily="34" charset="0"/>
                <a:ea typeface="宋体" panose="02010600030101010101" pitchFamily="2" charset="-122"/>
              </a:rPr>
              <a:t>Quantity</a:t>
            </a:r>
            <a:r>
              <a:rPr lang="zh-CN" altLang="en-US" dirty="0">
                <a:solidFill>
                  <a:srgbClr val="2F2E40"/>
                </a:solidFill>
                <a:latin typeface="Calibri" panose="020F0502020204030204" pitchFamily="34" charset="0"/>
                <a:ea typeface="宋体" panose="02010600030101010101" pitchFamily="2" charset="-122"/>
              </a:rPr>
              <a:t>和国家</a:t>
            </a:r>
            <a:r>
              <a:rPr lang="en-US" altLang="zh-CN" dirty="0">
                <a:solidFill>
                  <a:srgbClr val="2F2E40"/>
                </a:solidFill>
                <a:latin typeface="Calibri" panose="020F0502020204030204" pitchFamily="34" charset="0"/>
                <a:ea typeface="宋体" panose="02010600030101010101" pitchFamily="2" charset="-122"/>
              </a:rPr>
              <a:t>Country</a:t>
            </a:r>
            <a:r>
              <a:rPr lang="zh-CN" altLang="en-US" dirty="0">
                <a:solidFill>
                  <a:srgbClr val="2F2E40"/>
                </a:solidFill>
                <a:latin typeface="Calibri" panose="020F0502020204030204" pitchFamily="34" charset="0"/>
                <a:ea typeface="宋体" panose="02010600030101010101" pitchFamily="2" charset="-122"/>
              </a:rPr>
              <a:t>，即可看到对应的运输方式和运费，以及美国国内发货时间。买家还能看到卖家提供的退换货政策及可接受的付款方式。</a:t>
            </a:r>
          </a:p>
        </p:txBody>
      </p:sp>
      <p:pic>
        <p:nvPicPr>
          <p:cNvPr id="317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8977" y="2637457"/>
            <a:ext cx="6755847" cy="345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366190" y="6090270"/>
            <a:ext cx="1441420" cy="307777"/>
          </a:xfrm>
          <a:prstGeom prst="rect">
            <a:avLst/>
          </a:prstGeom>
        </p:spPr>
        <p:txBody>
          <a:bodyPr wrap="none">
            <a:spAutoFit/>
          </a:bodyPr>
          <a:lstStyle/>
          <a:p>
            <a:pPr algn="ctr"/>
            <a:r>
              <a:rPr lang="zh-CN" altLang="zh-CN" sz="1400" b="1" dirty="0"/>
              <a:t>付款和运输页面</a:t>
            </a:r>
            <a:endParaRPr lang="zh-CN" altLang="en-US" sz="1400" b="1" dirty="0"/>
          </a:p>
        </p:txBody>
      </p:sp>
    </p:spTree>
    <p:custDataLst>
      <p:tags r:id="rId1"/>
    </p:custDataLst>
    <p:extLst>
      <p:ext uri="{BB962C8B-B14F-4D97-AF65-F5344CB8AC3E}">
        <p14:creationId xmlns:p14="http://schemas.microsoft.com/office/powerpoint/2010/main" val="298493819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31746"/>
                                        </p:tgtEl>
                                        <p:attrNameLst>
                                          <p:attrName>style.visibility</p:attrName>
                                        </p:attrNameLst>
                                      </p:cBhvr>
                                      <p:to>
                                        <p:strVal val="visible"/>
                                      </p:to>
                                    </p:set>
                                    <p:animEffect transition="in" filter="fade">
                                      <p:cBhvr>
                                        <p:cTn id="15" dur="500"/>
                                        <p:tgtEl>
                                          <p:spTgt spid="31746"/>
                                        </p:tgtEl>
                                      </p:cBhvr>
                                    </p:animEffect>
                                    <p:anim calcmode="lin" valueType="num">
                                      <p:cBhvr>
                                        <p:cTn id="16" dur="500" fill="hold"/>
                                        <p:tgtEl>
                                          <p:spTgt spid="31746"/>
                                        </p:tgtEl>
                                        <p:attrNameLst>
                                          <p:attrName>ppt_x</p:attrName>
                                        </p:attrNameLst>
                                      </p:cBhvr>
                                      <p:tavLst>
                                        <p:tav tm="0">
                                          <p:val>
                                            <p:strVal val="#ppt_x"/>
                                          </p:val>
                                        </p:tav>
                                        <p:tav tm="100000">
                                          <p:val>
                                            <p:strVal val="#ppt_x"/>
                                          </p:val>
                                        </p:tav>
                                      </p:tavLst>
                                    </p:anim>
                                    <p:anim calcmode="lin" valueType="num">
                                      <p:cBhvr>
                                        <p:cTn id="17" dur="500" fill="hold"/>
                                        <p:tgtEl>
                                          <p:spTgt spid="31746"/>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anim calcmode="lin" valueType="num">
                                      <p:cBhvr>
                                        <p:cTn id="22" dur="500" fill="hold"/>
                                        <p:tgtEl>
                                          <p:spTgt spid="2"/>
                                        </p:tgtEl>
                                        <p:attrNameLst>
                                          <p:attrName>ppt_x</p:attrName>
                                        </p:attrNameLst>
                                      </p:cBhvr>
                                      <p:tavLst>
                                        <p:tav tm="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889003"/>
            <a:ext cx="9332179" cy="3493264"/>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1.4.2  </a:t>
            </a:r>
            <a:r>
              <a:rPr lang="zh-CN" altLang="en-US" sz="2500" b="1" dirty="0">
                <a:solidFill>
                  <a:srgbClr val="2F2E40"/>
                </a:solidFill>
                <a:latin typeface="Calibri" panose="020F0502020204030204" pitchFamily="34" charset="0"/>
                <a:ea typeface="宋体" panose="02010600030101010101" pitchFamily="2" charset="-122"/>
              </a:rPr>
              <a:t>亚马逊：最“以客户为中心”的外贸平台</a:t>
            </a:r>
          </a:p>
          <a:p>
            <a:pPr indent="468000" algn="just">
              <a:lnSpc>
                <a:spcPct val="150000"/>
              </a:lnSpc>
              <a:spcAft>
                <a:spcPct val="50000"/>
              </a:spcAft>
              <a:defRPr/>
            </a:pPr>
            <a:r>
              <a:rPr lang="zh-CN" altLang="en-US" b="1" dirty="0">
                <a:solidFill>
                  <a:srgbClr val="2F2E40"/>
                </a:solidFill>
                <a:latin typeface="Calibri" panose="020F0502020204030204" pitchFamily="34" charset="0"/>
                <a:ea typeface="宋体" panose="02010600030101010101" pitchFamily="2" charset="-122"/>
              </a:rPr>
              <a:t> </a:t>
            </a:r>
            <a:r>
              <a:rPr lang="en-US" altLang="zh-CN" b="1" dirty="0" smtClean="0">
                <a:solidFill>
                  <a:srgbClr val="2F2E40"/>
                </a:solidFill>
                <a:latin typeface="Calibri" panose="020F0502020204030204" pitchFamily="34" charset="0"/>
                <a:ea typeface="宋体" panose="02010600030101010101" pitchFamily="2" charset="-122"/>
              </a:rPr>
              <a:t>1</a:t>
            </a:r>
            <a:r>
              <a:rPr lang="en-US" altLang="zh-CN" b="1" dirty="0">
                <a:solidFill>
                  <a:srgbClr val="2F2E40"/>
                </a:solidFill>
                <a:latin typeface="Calibri" panose="020F0502020204030204" pitchFamily="34" charset="0"/>
                <a:ea typeface="宋体" panose="02010600030101010101" pitchFamily="2" charset="-122"/>
              </a:rPr>
              <a:t>. </a:t>
            </a:r>
            <a:r>
              <a:rPr lang="zh-CN" altLang="en-US" b="1" dirty="0">
                <a:solidFill>
                  <a:srgbClr val="2F2E40"/>
                </a:solidFill>
                <a:latin typeface="Calibri" panose="020F0502020204030204" pitchFamily="34" charset="0"/>
                <a:ea typeface="宋体" panose="02010600030101010101" pitchFamily="2" charset="-122"/>
              </a:rPr>
              <a:t>亚马逊概况</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亚马逊公司</a:t>
            </a:r>
            <a:r>
              <a:rPr lang="en-US" altLang="zh-CN" dirty="0">
                <a:solidFill>
                  <a:srgbClr val="2F2E40"/>
                </a:solidFill>
                <a:latin typeface="Calibri" panose="020F0502020204030204" pitchFamily="34" charset="0"/>
                <a:ea typeface="宋体" panose="02010600030101010101" pitchFamily="2" charset="-122"/>
              </a:rPr>
              <a:t>(Amazon</a:t>
            </a:r>
            <a:r>
              <a:rPr lang="zh-CN" altLang="en-US" dirty="0">
                <a:solidFill>
                  <a:srgbClr val="2F2E40"/>
                </a:solidFill>
                <a:latin typeface="Calibri" panose="020F0502020204030204" pitchFamily="34" charset="0"/>
                <a:ea typeface="宋体" panose="02010600030101010101" pitchFamily="2" charset="-122"/>
              </a:rPr>
              <a:t>，简称亚马逊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成立于</a:t>
            </a:r>
            <a:r>
              <a:rPr lang="en-US" altLang="zh-CN" dirty="0">
                <a:solidFill>
                  <a:srgbClr val="2F2E40"/>
                </a:solidFill>
                <a:latin typeface="Calibri" panose="020F0502020204030204" pitchFamily="34" charset="0"/>
                <a:ea typeface="宋体" panose="02010600030101010101" pitchFamily="2" charset="-122"/>
              </a:rPr>
              <a:t>1995</a:t>
            </a:r>
            <a:r>
              <a:rPr lang="zh-CN" altLang="en-US" dirty="0">
                <a:solidFill>
                  <a:srgbClr val="2F2E40"/>
                </a:solidFill>
                <a:latin typeface="Calibri" panose="020F0502020204030204" pitchFamily="34" charset="0"/>
                <a:ea typeface="宋体" panose="02010600030101010101" pitchFamily="2" charset="-122"/>
              </a:rPr>
              <a:t>年，总部位于华盛顿州的西雅图，是美国最大的一家网络电子商务公司，是网络上最早开始经营电子商务的公司之一。亚马逊一开始只经营网络的书籍销售业务，现在则扩及范围相当广的其他产品，已成为全球商品品种最多的网上零售商和全球第二大互联网企业。在公司名下，包括</a:t>
            </a:r>
            <a:r>
              <a:rPr lang="en-US" altLang="zh-CN" dirty="0" err="1">
                <a:solidFill>
                  <a:srgbClr val="2F2E40"/>
                </a:solidFill>
                <a:latin typeface="Calibri" panose="020F0502020204030204" pitchFamily="34" charset="0"/>
                <a:ea typeface="宋体" panose="02010600030101010101" pitchFamily="2" charset="-122"/>
              </a:rPr>
              <a:t>AlexaInternet</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a9</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lab126</a:t>
            </a:r>
            <a:r>
              <a:rPr lang="zh-CN" altLang="en-US" dirty="0">
                <a:solidFill>
                  <a:srgbClr val="2F2E40"/>
                </a:solidFill>
                <a:latin typeface="Calibri" panose="020F0502020204030204" pitchFamily="34" charset="0"/>
                <a:ea typeface="宋体" panose="02010600030101010101" pitchFamily="2" charset="-122"/>
              </a:rPr>
              <a:t>和互联网电影数据库</a:t>
            </a:r>
            <a:r>
              <a:rPr lang="en-US" altLang="zh-CN" dirty="0">
                <a:solidFill>
                  <a:srgbClr val="2F2E40"/>
                </a:solidFill>
                <a:latin typeface="Calibri" panose="020F0502020204030204" pitchFamily="34" charset="0"/>
                <a:ea typeface="宋体" panose="02010600030101010101" pitchFamily="2" charset="-122"/>
              </a:rPr>
              <a:t>(Internet Movie Database</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IMDB)</a:t>
            </a:r>
            <a:r>
              <a:rPr lang="zh-CN" altLang="en-US" dirty="0">
                <a:solidFill>
                  <a:srgbClr val="2F2E40"/>
                </a:solidFill>
                <a:latin typeface="Calibri" panose="020F0502020204030204" pitchFamily="34" charset="0"/>
                <a:ea typeface="宋体" panose="02010600030101010101" pitchFamily="2" charset="-122"/>
              </a:rPr>
              <a:t>等子公司。</a:t>
            </a:r>
          </a:p>
        </p:txBody>
      </p:sp>
    </p:spTree>
    <p:custDataLst>
      <p:tags r:id="rId1"/>
    </p:custDataLst>
    <p:extLst>
      <p:ext uri="{BB962C8B-B14F-4D97-AF65-F5344CB8AC3E}">
        <p14:creationId xmlns:p14="http://schemas.microsoft.com/office/powerpoint/2010/main" val="3354696403"/>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27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09863" y="1438275"/>
            <a:ext cx="6610129" cy="449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935144" y="6006584"/>
            <a:ext cx="2159566" cy="307777"/>
          </a:xfrm>
          <a:prstGeom prst="rect">
            <a:avLst/>
          </a:prstGeom>
        </p:spPr>
        <p:txBody>
          <a:bodyPr wrap="none">
            <a:spAutoFit/>
          </a:bodyPr>
          <a:lstStyle/>
          <a:p>
            <a:pPr algn="ctr"/>
            <a:r>
              <a:rPr lang="zh-CN" altLang="zh-CN" sz="1400" b="1" dirty="0"/>
              <a:t>亚马逊主站品类扩展情况</a:t>
            </a:r>
            <a:endParaRPr lang="zh-CN" altLang="en-US" sz="1400" b="1" dirty="0"/>
          </a:p>
        </p:txBody>
      </p:sp>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2771"/>
                                        </p:tgtEl>
                                        <p:attrNameLst>
                                          <p:attrName>style.visibility</p:attrName>
                                        </p:attrNameLst>
                                      </p:cBhvr>
                                      <p:to>
                                        <p:strVal val="visible"/>
                                      </p:to>
                                    </p:set>
                                    <p:animEffect transition="in" filter="barn(inVertical)">
                                      <p:cBhvr>
                                        <p:cTn id="11" dur="500"/>
                                        <p:tgtEl>
                                          <p:spTgt spid="3277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555753"/>
            <a:ext cx="9332179" cy="21223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亚马逊业务演变</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第一次转变：成为“地球上最大的书店”</a:t>
            </a:r>
            <a:r>
              <a:rPr lang="en-US" altLang="zh-CN" dirty="0">
                <a:solidFill>
                  <a:srgbClr val="2F2E40"/>
                </a:solidFill>
                <a:latin typeface="Calibri" panose="020F0502020204030204" pitchFamily="34" charset="0"/>
                <a:ea typeface="宋体" panose="02010600030101010101" pitchFamily="2" charset="-122"/>
              </a:rPr>
              <a:t>(1994—1997)</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第二次转变：成为最大的综合网络零售商</a:t>
            </a:r>
            <a:r>
              <a:rPr lang="en-US" altLang="zh-CN" dirty="0">
                <a:solidFill>
                  <a:srgbClr val="2F2E40"/>
                </a:solidFill>
                <a:latin typeface="Calibri" panose="020F0502020204030204" pitchFamily="34" charset="0"/>
                <a:ea typeface="宋体" panose="02010600030101010101" pitchFamily="2" charset="-122"/>
              </a:rPr>
              <a:t>(1997—2001)</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第三次转变：成为“最以客户为中心的企业”</a:t>
            </a:r>
            <a:r>
              <a:rPr lang="en-US" altLang="zh-CN" dirty="0">
                <a:solidFill>
                  <a:srgbClr val="2F2E40"/>
                </a:solidFill>
                <a:latin typeface="Calibri" panose="020F0502020204030204" pitchFamily="34" charset="0"/>
                <a:ea typeface="宋体" panose="02010600030101010101" pitchFamily="2" charset="-122"/>
              </a:rPr>
              <a:t>(2001—</a:t>
            </a:r>
            <a:r>
              <a:rPr lang="zh-CN" altLang="en-US" dirty="0">
                <a:solidFill>
                  <a:srgbClr val="2F2E40"/>
                </a:solidFill>
                <a:latin typeface="Calibri" panose="020F0502020204030204" pitchFamily="34" charset="0"/>
                <a:ea typeface="宋体" panose="02010600030101010101" pitchFamily="2" charset="-122"/>
              </a:rPr>
              <a:t>至今</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p:txBody>
      </p:sp>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944562" y="2289053"/>
            <a:ext cx="4303713" cy="272382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3. </a:t>
            </a:r>
            <a:r>
              <a:rPr lang="zh-CN" altLang="en-US" b="1" dirty="0">
                <a:solidFill>
                  <a:srgbClr val="2F2E40"/>
                </a:solidFill>
                <a:latin typeface="Calibri" panose="020F0502020204030204" pitchFamily="34" charset="0"/>
                <a:ea typeface="宋体" panose="02010600030101010101" pitchFamily="2" charset="-122"/>
              </a:rPr>
              <a:t>亚马逊的主要站点及其优势</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亚马逊的主要站点，如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r>
              <a:rPr lang="zh-CN" altLang="en-US" dirty="0" smtClean="0">
                <a:solidFill>
                  <a:srgbClr val="2F2E40"/>
                </a:solidFill>
                <a:latin typeface="Calibri" panose="020F0502020204030204" pitchFamily="34" charset="0"/>
                <a:ea typeface="宋体" panose="02010600030101010101" pitchFamily="2" charset="-122"/>
              </a:rPr>
              <a:t>。</a:t>
            </a:r>
            <a:endParaRPr lang="en-US" altLang="zh-CN" dirty="0" smtClean="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庞大的忠实客户群体。</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优质的客户群体。</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亚马逊强大的物流体系</a:t>
            </a:r>
            <a:r>
              <a:rPr lang="en-US" altLang="zh-CN" dirty="0">
                <a:solidFill>
                  <a:srgbClr val="2F2E40"/>
                </a:solidFill>
                <a:latin typeface="Calibri" panose="020F0502020204030204" pitchFamily="34" charset="0"/>
                <a:ea typeface="宋体" panose="02010600030101010101" pitchFamily="2" charset="-122"/>
              </a:rPr>
              <a:t>——FBA</a:t>
            </a:r>
            <a:r>
              <a:rPr lang="zh-CN" altLang="en-US" dirty="0" smtClean="0">
                <a:solidFill>
                  <a:srgbClr val="2F2E40"/>
                </a:solidFill>
                <a:latin typeface="Calibri" panose="020F0502020204030204" pitchFamily="34" charset="0"/>
                <a:ea typeface="宋体" panose="02010600030101010101" pitchFamily="2" charset="-122"/>
              </a:rPr>
              <a:t>。</a:t>
            </a:r>
            <a:endParaRPr lang="zh-CN" altLang="en-US" dirty="0">
              <a:solidFill>
                <a:srgbClr val="2F2E40"/>
              </a:solidFill>
              <a:latin typeface="Calibri" panose="020F0502020204030204" pitchFamily="34" charset="0"/>
              <a:ea typeface="宋体" panose="02010600030101010101" pitchFamily="2" charset="-122"/>
            </a:endParaRPr>
          </a:p>
        </p:txBody>
      </p:sp>
      <p:pic>
        <p:nvPicPr>
          <p:cNvPr id="337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8275" y="1972774"/>
            <a:ext cx="5324475" cy="3356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100033" y="5301734"/>
            <a:ext cx="1620957" cy="307777"/>
          </a:xfrm>
          <a:prstGeom prst="rect">
            <a:avLst/>
          </a:prstGeom>
        </p:spPr>
        <p:txBody>
          <a:bodyPr wrap="none">
            <a:spAutoFit/>
          </a:bodyPr>
          <a:lstStyle/>
          <a:p>
            <a:pPr algn="ctr"/>
            <a:r>
              <a:rPr lang="zh-CN" altLang="zh-CN" sz="1400" b="1" dirty="0"/>
              <a:t>亚马逊的国际扩张</a:t>
            </a:r>
            <a:endParaRPr lang="zh-CN" altLang="en-US" sz="1400" b="1" dirty="0"/>
          </a:p>
        </p:txBody>
      </p:sp>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3794"/>
                                        </p:tgtEl>
                                        <p:attrNameLst>
                                          <p:attrName>style.visibility</p:attrName>
                                        </p:attrNameLst>
                                      </p:cBhvr>
                                      <p:to>
                                        <p:strVal val="visible"/>
                                      </p:to>
                                    </p:set>
                                    <p:animEffect transition="in" filter="wipe(up)">
                                      <p:cBhvr>
                                        <p:cTn id="15" dur="500"/>
                                        <p:tgtEl>
                                          <p:spTgt spid="3379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155578"/>
            <a:ext cx="9332179" cy="1983876"/>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4. </a:t>
            </a:r>
            <a:r>
              <a:rPr lang="zh-CN" altLang="en-US" b="1" dirty="0">
                <a:solidFill>
                  <a:srgbClr val="2F2E40"/>
                </a:solidFill>
                <a:latin typeface="Calibri" panose="020F0502020204030204" pitchFamily="34" charset="0"/>
                <a:ea typeface="宋体" panose="02010600030101010101" pitchFamily="2" charset="-122"/>
              </a:rPr>
              <a:t>亚马逊商品详情页面</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亚马逊商品详情页面是卖家把产品全面展示给每一个买家必不可少的部分。买家通过商品详情页面认识产品、了解产品，进而选择自己想要的产品。</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商品详情页面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见</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1</a:t>
            </a:r>
            <a:r>
              <a:rPr lang="zh-CN" altLang="en-US" dirty="0" smtClean="0">
                <a:solidFill>
                  <a:srgbClr val="2F2E40"/>
                </a:solidFill>
                <a:latin typeface="Calibri" panose="020F0502020204030204" pitchFamily="34" charset="0"/>
                <a:ea typeface="宋体" panose="02010600030101010101" pitchFamily="2" charset="-122"/>
              </a:rPr>
              <a:t>、图</a:t>
            </a:r>
            <a:r>
              <a:rPr lang="en-US" altLang="zh-CN" dirty="0" smtClean="0">
                <a:solidFill>
                  <a:srgbClr val="2F2E40"/>
                </a:solidFill>
                <a:latin typeface="Calibri" panose="020F0502020204030204" pitchFamily="34" charset="0"/>
                <a:ea typeface="宋体" panose="02010600030101010101" pitchFamily="2" charset="-122"/>
              </a:rPr>
              <a:t>2)</a:t>
            </a:r>
            <a:r>
              <a:rPr lang="zh-CN" altLang="en-US" dirty="0">
                <a:solidFill>
                  <a:srgbClr val="2F2E40"/>
                </a:solidFill>
                <a:latin typeface="Calibri" panose="020F0502020204030204" pitchFamily="34" charset="0"/>
                <a:ea typeface="宋体" panose="02010600030101010101" pitchFamily="2" charset="-122"/>
              </a:rPr>
              <a:t>包含以下几个部分。</a:t>
            </a:r>
          </a:p>
        </p:txBody>
      </p:sp>
      <p:pic>
        <p:nvPicPr>
          <p:cNvPr id="348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5280" y="3139454"/>
            <a:ext cx="6403241"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918150" y="6368429"/>
            <a:ext cx="2337499" cy="307777"/>
          </a:xfrm>
          <a:prstGeom prst="rect">
            <a:avLst/>
          </a:prstGeom>
        </p:spPr>
        <p:txBody>
          <a:bodyPr wrap="none">
            <a:spAutoFit/>
          </a:bodyPr>
          <a:lstStyle/>
          <a:p>
            <a:pPr algn="ctr"/>
            <a:r>
              <a:rPr lang="zh-CN" altLang="en-US" sz="1400" b="1" dirty="0" smtClean="0"/>
              <a:t>图</a:t>
            </a:r>
            <a:r>
              <a:rPr lang="en-US" altLang="zh-CN" sz="1400" b="1" dirty="0" smtClean="0"/>
              <a:t>1  </a:t>
            </a:r>
            <a:r>
              <a:rPr lang="zh-CN" altLang="zh-CN" sz="1400" b="1" dirty="0" smtClean="0"/>
              <a:t>亚马逊</a:t>
            </a:r>
            <a:r>
              <a:rPr lang="zh-CN" altLang="zh-CN" sz="1400" b="1" dirty="0"/>
              <a:t>商品详情页面</a:t>
            </a:r>
            <a:r>
              <a:rPr lang="en-US" altLang="zh-CN" sz="1400" b="1" dirty="0"/>
              <a:t>-1</a:t>
            </a:r>
            <a:endParaRPr lang="zh-CN" altLang="en-US" sz="1400" b="1" dirty="0"/>
          </a:p>
        </p:txBody>
      </p:sp>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6" presetClass="entr" presetSubtype="16" fill="hold" nodeType="afterEffect">
                                  <p:stCondLst>
                                    <p:cond delay="0"/>
                                  </p:stCondLst>
                                  <p:childTnLst>
                                    <p:set>
                                      <p:cBhvr>
                                        <p:cTn id="14" dur="1" fill="hold">
                                          <p:stCondLst>
                                            <p:cond delay="0"/>
                                          </p:stCondLst>
                                        </p:cTn>
                                        <p:tgtEl>
                                          <p:spTgt spid="34818"/>
                                        </p:tgtEl>
                                        <p:attrNameLst>
                                          <p:attrName>style.visibility</p:attrName>
                                        </p:attrNameLst>
                                      </p:cBhvr>
                                      <p:to>
                                        <p:strVal val="visible"/>
                                      </p:to>
                                    </p:set>
                                    <p:animEffect transition="in" filter="circle(in)">
                                      <p:cBhvr>
                                        <p:cTn id="15" dur="500"/>
                                        <p:tgtEl>
                                          <p:spTgt spid="34818"/>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7926" y="1400400"/>
            <a:ext cx="7296150" cy="462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080338" y="6024563"/>
            <a:ext cx="2031325" cy="276999"/>
          </a:xfrm>
          <a:prstGeom prst="rect">
            <a:avLst/>
          </a:prstGeom>
        </p:spPr>
        <p:txBody>
          <a:bodyPr wrap="none">
            <a:spAutoFit/>
          </a:bodyPr>
          <a:lstStyle/>
          <a:p>
            <a:pPr algn="ctr"/>
            <a:r>
              <a:rPr lang="zh-CN" altLang="zh-CN" sz="1200" b="1" dirty="0" smtClean="0"/>
              <a:t>图</a:t>
            </a:r>
            <a:r>
              <a:rPr lang="en-US" altLang="zh-CN" sz="1200" b="1" dirty="0" smtClean="0"/>
              <a:t>2  </a:t>
            </a:r>
            <a:r>
              <a:rPr lang="zh-CN" altLang="zh-CN" sz="1200" b="1" dirty="0"/>
              <a:t>亚马逊商品详情页面</a:t>
            </a:r>
            <a:r>
              <a:rPr lang="en-US" altLang="zh-CN" sz="1200" b="1" dirty="0"/>
              <a:t>-2</a:t>
            </a:r>
            <a:endParaRPr lang="zh-CN" altLang="en-US" sz="1200" b="1" dirty="0"/>
          </a:p>
        </p:txBody>
      </p:sp>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5842"/>
                                        </p:tgtEl>
                                        <p:attrNameLst>
                                          <p:attrName>style.visibility</p:attrName>
                                        </p:attrNameLst>
                                      </p:cBhvr>
                                      <p:to>
                                        <p:strVal val="visible"/>
                                      </p:to>
                                    </p:set>
                                    <p:animEffect transition="in" filter="wheel(1)">
                                      <p:cBhvr>
                                        <p:cTn id="11" dur="500"/>
                                        <p:tgtEl>
                                          <p:spTgt spid="3584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69978"/>
            <a:ext cx="9332179" cy="323486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5)	Categories </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_______________________________________________</a:t>
            </a:r>
            <a:r>
              <a:rPr lang="en-US" altLang="zh-CN" dirty="0">
                <a:solidFill>
                  <a:srgbClr val="2F2E40"/>
                </a:solidFill>
                <a:latin typeface="Calibri" panose="020F0502020204030204" pitchFamily="34" charset="0"/>
                <a:ea typeface="宋体" panose="02010600030101010101" pitchFamily="2" charset="-122"/>
              </a:rPr>
              <a:t>__</a:t>
            </a:r>
            <a:r>
              <a:rPr lang="en-US" altLang="zh-CN" dirty="0" smtClean="0">
                <a:solidFill>
                  <a:srgbClr val="2F2E40"/>
                </a:solidFill>
                <a:latin typeface="Calibri" panose="020F0502020204030204" pitchFamily="34" charset="0"/>
                <a:ea typeface="宋体" panose="02010600030101010101" pitchFamily="2" charset="-122"/>
              </a:rPr>
              <a:t>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Product </a:t>
            </a:r>
            <a:r>
              <a:rPr lang="en-US" altLang="zh-CN" dirty="0" smtClean="0">
                <a:solidFill>
                  <a:srgbClr val="2F2E40"/>
                </a:solidFill>
                <a:latin typeface="Calibri" panose="020F0502020204030204" pitchFamily="34" charset="0"/>
                <a:ea typeface="宋体" panose="02010600030101010101" pitchFamily="2" charset="-122"/>
              </a:rPr>
              <a:t>Description__________________________________________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(7)	Best Match (eBay) </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___________________________________________</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(8)	Watch (eBay) </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(9)	Buy Box (Amazon) </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___________________________________________ </a:t>
            </a:r>
            <a:endParaRPr lang="en-US" altLang="zh-CN"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(10)	Best Seller Rank (Amazon) </a:t>
            </a:r>
            <a:r>
              <a:rPr lang="en-US" altLang="zh-CN" dirty="0" smtClean="0">
                <a:solidFill>
                  <a:srgbClr val="2F2E40"/>
                </a:solidFill>
                <a:latin typeface="Calibri" panose="020F0502020204030204" pitchFamily="34" charset="0"/>
                <a:ea typeface="宋体" panose="02010600030101010101" pitchFamily="2" charset="-122"/>
              </a:rPr>
              <a:t>_____________________________________</a:t>
            </a:r>
            <a:endParaRPr lang="en-US" altLang="zh-CN" dirty="0">
              <a:solidFill>
                <a:srgbClr val="2F2E40"/>
              </a:solidFill>
              <a:latin typeface="Calibri" panose="020F0502020204030204" pitchFamily="34" charset="0"/>
              <a:ea typeface="宋体" panose="02010600030101010101" pitchFamily="2" charset="-122"/>
            </a:endParaRPr>
          </a:p>
        </p:txBody>
      </p:sp>
    </p:spTree>
    <p:custDataLst>
      <p:tags r:id="rId1"/>
    </p:custDataLst>
    <p:extLst>
      <p:ext uri="{BB962C8B-B14F-4D97-AF65-F5344CB8AC3E}">
        <p14:creationId xmlns:p14="http://schemas.microsoft.com/office/powerpoint/2010/main" val="32176979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982788" y="2050928"/>
            <a:ext cx="3532188" cy="327782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产品类目。</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产品品牌。</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卖家和配送</a:t>
            </a:r>
            <a:r>
              <a:rPr lang="zh-CN" altLang="en-US" dirty="0" smtClean="0">
                <a:solidFill>
                  <a:srgbClr val="2F2E40"/>
                </a:solidFill>
                <a:latin typeface="Calibri" panose="020F0502020204030204" pitchFamily="34" charset="0"/>
                <a:ea typeface="宋体" panose="02010600030101010101" pitchFamily="2" charset="-122"/>
              </a:rPr>
              <a:t>方式。</a:t>
            </a:r>
            <a:endParaRPr lang="zh-CN" altLang="en-US" dirty="0">
              <a:solidFill>
                <a:srgbClr val="2F2E40"/>
              </a:solidFill>
              <a:latin typeface="Calibri" panose="020F0502020204030204" pitchFamily="34" charset="0"/>
              <a:ea typeface="宋体" panose="02010600030101010101" pitchFamily="2" charset="-122"/>
            </a:endParaRP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产品特性要点。</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(5)	</a:t>
            </a:r>
            <a:r>
              <a:rPr lang="zh-CN" altLang="en-US" dirty="0">
                <a:solidFill>
                  <a:srgbClr val="2F2E40"/>
                </a:solidFill>
                <a:latin typeface="Calibri" panose="020F0502020204030204" pitchFamily="34" charset="0"/>
                <a:ea typeface="宋体" panose="02010600030101010101" pitchFamily="2" charset="-122"/>
              </a:rPr>
              <a:t>跟卖卖家。</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(6)	</a:t>
            </a:r>
            <a:r>
              <a:rPr lang="zh-CN" altLang="en-US" dirty="0">
                <a:solidFill>
                  <a:srgbClr val="2F2E40"/>
                </a:solidFill>
                <a:latin typeface="Calibri" panose="020F0502020204030204" pitchFamily="34" charset="0"/>
                <a:ea typeface="宋体" panose="02010600030101010101" pitchFamily="2" charset="-122"/>
              </a:rPr>
              <a:t>购物</a:t>
            </a:r>
            <a:r>
              <a:rPr lang="zh-CN" altLang="en-US" dirty="0" smtClean="0">
                <a:solidFill>
                  <a:srgbClr val="2F2E40"/>
                </a:solidFill>
                <a:latin typeface="Calibri" panose="020F0502020204030204" pitchFamily="34" charset="0"/>
                <a:ea typeface="宋体" panose="02010600030101010101" pitchFamily="2" charset="-122"/>
              </a:rPr>
              <a:t>车。</a:t>
            </a:r>
            <a:endParaRPr lang="zh-CN" altLang="en-US" dirty="0">
              <a:solidFill>
                <a:srgbClr val="2F2E40"/>
              </a:solidFill>
              <a:latin typeface="Calibri" panose="020F0502020204030204" pitchFamily="34" charset="0"/>
              <a:ea typeface="宋体" panose="02010600030101010101" pitchFamily="2" charset="-122"/>
            </a:endParaRPr>
          </a:p>
        </p:txBody>
      </p:sp>
      <p:sp>
        <p:nvSpPr>
          <p:cNvPr id="4"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6297935" y="2050928"/>
            <a:ext cx="3532188" cy="2723823"/>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smtClean="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7)	</a:t>
            </a:r>
            <a:r>
              <a:rPr lang="zh-CN" altLang="en-US" dirty="0">
                <a:solidFill>
                  <a:srgbClr val="2F2E40"/>
                </a:solidFill>
                <a:latin typeface="Calibri" panose="020F0502020204030204" pitchFamily="34" charset="0"/>
                <a:ea typeface="宋体" panose="02010600030101010101" pitchFamily="2" charset="-122"/>
              </a:rPr>
              <a:t>其他卖家信息。</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(8)	</a:t>
            </a:r>
            <a:r>
              <a:rPr lang="zh-CN" altLang="en-US" dirty="0">
                <a:solidFill>
                  <a:srgbClr val="2F2E40"/>
                </a:solidFill>
                <a:latin typeface="Calibri" panose="020F0502020204030204" pitchFamily="34" charset="0"/>
                <a:ea typeface="宋体" panose="02010600030101010101" pitchFamily="2" charset="-122"/>
              </a:rPr>
              <a:t>产品描述。</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(9)	</a:t>
            </a:r>
            <a:r>
              <a:rPr lang="zh-CN" altLang="en-US" dirty="0">
                <a:solidFill>
                  <a:srgbClr val="2F2E40"/>
                </a:solidFill>
                <a:latin typeface="Calibri" panose="020F0502020204030204" pitchFamily="34" charset="0"/>
                <a:ea typeface="宋体" panose="02010600030101010101" pitchFamily="2" charset="-122"/>
              </a:rPr>
              <a:t>产品</a:t>
            </a:r>
            <a:r>
              <a:rPr lang="en-US" altLang="zh-CN" dirty="0">
                <a:solidFill>
                  <a:srgbClr val="2F2E40"/>
                </a:solidFill>
                <a:latin typeface="Calibri" panose="020F0502020204030204" pitchFamily="34" charset="0"/>
                <a:ea typeface="宋体" panose="02010600030101010101" pitchFamily="2" charset="-122"/>
              </a:rPr>
              <a:t>ASIN</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(10)	</a:t>
            </a:r>
            <a:r>
              <a:rPr lang="zh-CN" altLang="en-US" dirty="0">
                <a:solidFill>
                  <a:srgbClr val="2F2E40"/>
                </a:solidFill>
                <a:latin typeface="Calibri" panose="020F0502020204030204" pitchFamily="34" charset="0"/>
                <a:ea typeface="宋体" panose="02010600030101010101" pitchFamily="2" charset="-122"/>
              </a:rPr>
              <a:t>产品在类目中的排名。</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(11)	</a:t>
            </a:r>
            <a:r>
              <a:rPr lang="zh-CN" altLang="en-US" dirty="0">
                <a:solidFill>
                  <a:srgbClr val="2F2E40"/>
                </a:solidFill>
                <a:latin typeface="Calibri" panose="020F0502020204030204" pitchFamily="34" charset="0"/>
                <a:ea typeface="宋体" panose="02010600030101010101" pitchFamily="2" charset="-122"/>
              </a:rPr>
              <a:t>系统推荐部分。</a:t>
            </a:r>
          </a:p>
        </p:txBody>
      </p:sp>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231778"/>
            <a:ext cx="9332179" cy="875881"/>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卖家可以通过系统推荐部分，研究消费者的浏览和购买习惯，调整商品线，设置促销等，如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368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2112" y="2107659"/>
            <a:ext cx="6249577" cy="4090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07304" y="6198647"/>
            <a:ext cx="1959191" cy="307777"/>
          </a:xfrm>
          <a:prstGeom prst="rect">
            <a:avLst/>
          </a:prstGeom>
        </p:spPr>
        <p:txBody>
          <a:bodyPr wrap="none">
            <a:spAutoFit/>
          </a:bodyPr>
          <a:lstStyle/>
          <a:p>
            <a:pPr algn="ctr"/>
            <a:r>
              <a:rPr lang="en-US" altLang="zh-CN" sz="1400" b="1" dirty="0"/>
              <a:t>Amazon</a:t>
            </a:r>
            <a:r>
              <a:rPr lang="zh-CN" altLang="zh-CN" sz="1400" b="1" dirty="0"/>
              <a:t>系统推荐部分</a:t>
            </a:r>
            <a:endParaRPr lang="zh-CN" altLang="en-US" sz="1400" b="1" dirty="0"/>
          </a:p>
        </p:txBody>
      </p:sp>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36866"/>
                                        </p:tgtEl>
                                        <p:attrNameLst>
                                          <p:attrName>style.visibility</p:attrName>
                                        </p:attrNameLst>
                                      </p:cBhvr>
                                      <p:to>
                                        <p:strVal val="visible"/>
                                      </p:to>
                                    </p:set>
                                    <p:animEffect transition="in" filter="randombar(horizontal)">
                                      <p:cBhvr>
                                        <p:cTn id="15" dur="500"/>
                                        <p:tgtEl>
                                          <p:spTgt spid="3686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205051" y="1903402"/>
            <a:ext cx="3322637" cy="3416320"/>
          </a:xfrm>
          <a:prstGeom prst="rect">
            <a:avLst/>
          </a:prstGeom>
          <a:noFill/>
          <a:ln w="9525">
            <a:noFill/>
            <a:miter lim="800000"/>
          </a:ln>
        </p:spPr>
        <p:txBody>
          <a:bodyPr wrap="square">
            <a:spAutoFit/>
          </a:bodyPr>
          <a:lstStyle/>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买家通常会通过搜索条和页面左侧条件进行筛选。填写正确的</a:t>
            </a:r>
            <a:r>
              <a:rPr lang="en-US" altLang="zh-CN" dirty="0">
                <a:solidFill>
                  <a:srgbClr val="2F2E40"/>
                </a:solidFill>
                <a:latin typeface="Calibri" panose="020F0502020204030204" pitchFamily="34" charset="0"/>
                <a:ea typeface="宋体" panose="02010600030101010101" pitchFamily="2" charset="-122"/>
              </a:rPr>
              <a:t>product type</a:t>
            </a:r>
            <a:r>
              <a:rPr lang="zh-CN" altLang="en-US" dirty="0">
                <a:solidFill>
                  <a:srgbClr val="2F2E40"/>
                </a:solidFill>
                <a:latin typeface="Calibri" panose="020F0502020204030204" pitchFamily="34" charset="0"/>
                <a:ea typeface="宋体" panose="02010600030101010101" pitchFamily="2" charset="-122"/>
              </a:rPr>
              <a:t>和</a:t>
            </a:r>
            <a:r>
              <a:rPr lang="en-US" altLang="zh-CN" dirty="0">
                <a:solidFill>
                  <a:srgbClr val="2F2E40"/>
                </a:solidFill>
                <a:latin typeface="Calibri" panose="020F0502020204030204" pitchFamily="34" charset="0"/>
                <a:ea typeface="宋体" panose="02010600030101010101" pitchFamily="2" charset="-122"/>
              </a:rPr>
              <a:t>item-type</a:t>
            </a:r>
            <a:r>
              <a:rPr lang="zh-CN" altLang="en-US" dirty="0">
                <a:solidFill>
                  <a:srgbClr val="2F2E40"/>
                </a:solidFill>
                <a:latin typeface="Calibri" panose="020F0502020204030204" pitchFamily="34" charset="0"/>
                <a:ea typeface="宋体" panose="02010600030101010101" pitchFamily="2" charset="-122"/>
              </a:rPr>
              <a:t>，</a:t>
            </a:r>
            <a:r>
              <a:rPr lang="en-US" altLang="zh-CN" dirty="0">
                <a:solidFill>
                  <a:srgbClr val="2F2E40"/>
                </a:solidFill>
                <a:latin typeface="Calibri" panose="020F0502020204030204" pitchFamily="34" charset="0"/>
                <a:ea typeface="宋体" panose="02010600030101010101" pitchFamily="2" charset="-122"/>
              </a:rPr>
              <a:t>recommended browse node(</a:t>
            </a:r>
            <a:r>
              <a:rPr lang="zh-CN" altLang="en-US" dirty="0">
                <a:solidFill>
                  <a:srgbClr val="2F2E40"/>
                </a:solidFill>
                <a:latin typeface="Calibri" panose="020F0502020204030204" pitchFamily="34" charset="0"/>
                <a:ea typeface="宋体" panose="02010600030101010101" pitchFamily="2" charset="-122"/>
              </a:rPr>
              <a:t>英国</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，可以使商品进入正确的品类，提高曝光率；反之则几乎不会被浏览或者检索到，如</a:t>
            </a:r>
            <a:r>
              <a:rPr lang="zh-CN" altLang="en-US" dirty="0" smtClean="0">
                <a:solidFill>
                  <a:srgbClr val="2F2E40"/>
                </a:solidFill>
                <a:latin typeface="Calibri" panose="020F0502020204030204" pitchFamily="34" charset="0"/>
                <a:ea typeface="宋体" panose="02010600030101010101" pitchFamily="2" charset="-122"/>
              </a:rPr>
              <a:t>图所</a:t>
            </a:r>
            <a:r>
              <a:rPr lang="zh-CN" altLang="en-US" dirty="0">
                <a:solidFill>
                  <a:srgbClr val="2F2E40"/>
                </a:solidFill>
                <a:latin typeface="Calibri" panose="020F0502020204030204" pitchFamily="34" charset="0"/>
                <a:ea typeface="宋体" panose="02010600030101010101" pitchFamily="2" charset="-122"/>
              </a:rPr>
              <a:t>示。</a:t>
            </a:r>
          </a:p>
        </p:txBody>
      </p:sp>
      <p:pic>
        <p:nvPicPr>
          <p:cNvPr id="378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3401" y="1190625"/>
            <a:ext cx="6375027" cy="480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6950435" y="5994400"/>
            <a:ext cx="1620957" cy="307777"/>
          </a:xfrm>
          <a:prstGeom prst="rect">
            <a:avLst/>
          </a:prstGeom>
        </p:spPr>
        <p:txBody>
          <a:bodyPr wrap="none">
            <a:spAutoFit/>
          </a:bodyPr>
          <a:lstStyle/>
          <a:p>
            <a:pPr algn="ctr"/>
            <a:r>
              <a:rPr lang="zh-CN" altLang="zh-CN" sz="1400" b="1" dirty="0"/>
              <a:t>亚马逊买家筛选栏</a:t>
            </a:r>
            <a:endParaRPr lang="zh-CN" altLang="en-US" sz="1400" b="1" dirty="0"/>
          </a:p>
        </p:txBody>
      </p:sp>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7890"/>
                                        </p:tgtEl>
                                        <p:attrNameLst>
                                          <p:attrName>style.visibility</p:attrName>
                                        </p:attrNameLst>
                                      </p:cBhvr>
                                      <p:to>
                                        <p:strVal val="visible"/>
                                      </p:to>
                                    </p:set>
                                    <p:anim calcmode="lin" valueType="num">
                                      <p:cBhvr>
                                        <p:cTn id="15" dur="500" fill="hold"/>
                                        <p:tgtEl>
                                          <p:spTgt spid="37890"/>
                                        </p:tgtEl>
                                        <p:attrNameLst>
                                          <p:attrName>ppt_w</p:attrName>
                                        </p:attrNameLst>
                                      </p:cBhvr>
                                      <p:tavLst>
                                        <p:tav tm="0">
                                          <p:val>
                                            <p:fltVal val="0"/>
                                          </p:val>
                                        </p:tav>
                                        <p:tav tm="100000">
                                          <p:val>
                                            <p:strVal val="#ppt_w"/>
                                          </p:val>
                                        </p:tav>
                                      </p:tavLst>
                                    </p:anim>
                                    <p:anim calcmode="lin" valueType="num">
                                      <p:cBhvr>
                                        <p:cTn id="16" dur="500" fill="hold"/>
                                        <p:tgtEl>
                                          <p:spTgt spid="37890"/>
                                        </p:tgtEl>
                                        <p:attrNameLst>
                                          <p:attrName>ppt_h</p:attrName>
                                        </p:attrNameLst>
                                      </p:cBhvr>
                                      <p:tavLst>
                                        <p:tav tm="0">
                                          <p:val>
                                            <p:fltVal val="0"/>
                                          </p:val>
                                        </p:tav>
                                        <p:tav tm="100000">
                                          <p:val>
                                            <p:strVal val="#ppt_h"/>
                                          </p:val>
                                        </p:tav>
                                      </p:tavLst>
                                    </p:anim>
                                    <p:animEffect transition="in" filter="fade">
                                      <p:cBhvr>
                                        <p:cTn id="17" dur="500"/>
                                        <p:tgtEl>
                                          <p:spTgt spid="3789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5905784"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1.4  </a:t>
            </a:r>
            <a:r>
              <a:rPr lang="zh-CN" altLang="en-US" sz="3200" b="1" dirty="0">
                <a:solidFill>
                  <a:srgbClr val="FF930A"/>
                </a:solidFill>
              </a:rPr>
              <a:t>主流跨境电商</a:t>
            </a:r>
            <a:r>
              <a:rPr lang="en-US" altLang="zh-CN" sz="3200" b="1" dirty="0">
                <a:solidFill>
                  <a:srgbClr val="FF930A"/>
                </a:solidFill>
              </a:rPr>
              <a:t>B2C</a:t>
            </a:r>
            <a:r>
              <a:rPr lang="zh-CN" altLang="en-US" sz="3200" b="1" dirty="0">
                <a:solidFill>
                  <a:srgbClr val="FF930A"/>
                </a:solidFill>
              </a:rPr>
              <a:t>出口平台</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1346078"/>
            <a:ext cx="9332179" cy="46038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5. eBay</a:t>
            </a:r>
            <a:r>
              <a:rPr lang="zh-CN" altLang="en-US" b="1" dirty="0">
                <a:solidFill>
                  <a:srgbClr val="2F2E40"/>
                </a:solidFill>
                <a:latin typeface="Calibri" panose="020F0502020204030204" pitchFamily="34" charset="0"/>
                <a:ea typeface="宋体" panose="02010600030101010101" pitchFamily="2" charset="-122"/>
              </a:rPr>
              <a:t>和亚马逊的</a:t>
            </a:r>
            <a:r>
              <a:rPr lang="zh-CN" altLang="en-US" b="1" dirty="0" smtClean="0">
                <a:solidFill>
                  <a:srgbClr val="2F2E40"/>
                </a:solidFill>
                <a:latin typeface="Calibri" panose="020F0502020204030204" pitchFamily="34" charset="0"/>
                <a:ea typeface="宋体" panose="02010600030101010101" pitchFamily="2" charset="-122"/>
              </a:rPr>
              <a:t>区别</a:t>
            </a:r>
            <a:endParaRPr lang="zh-CN" altLang="en-US" b="1" dirty="0">
              <a:solidFill>
                <a:srgbClr val="2F2E40"/>
              </a:solidFill>
              <a:latin typeface="Calibri" panose="020F0502020204030204" pitchFamily="34" charset="0"/>
              <a:ea typeface="宋体" panose="02010600030101010101" pitchFamily="2" charset="-122"/>
            </a:endParaRPr>
          </a:p>
        </p:txBody>
      </p:sp>
      <p:pic>
        <p:nvPicPr>
          <p:cNvPr id="389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0176" y="2173319"/>
            <a:ext cx="8553450" cy="3860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152189" y="1852326"/>
            <a:ext cx="1869423" cy="307777"/>
          </a:xfrm>
          <a:prstGeom prst="rect">
            <a:avLst/>
          </a:prstGeom>
        </p:spPr>
        <p:txBody>
          <a:bodyPr wrap="none">
            <a:spAutoFit/>
          </a:bodyPr>
          <a:lstStyle/>
          <a:p>
            <a:pPr algn="ctr"/>
            <a:r>
              <a:rPr lang="en-US" altLang="zh-CN" sz="1400" b="1" dirty="0"/>
              <a:t>eBay</a:t>
            </a:r>
            <a:r>
              <a:rPr lang="zh-CN" altLang="zh-CN" sz="1400" b="1" dirty="0"/>
              <a:t>和亚马逊的区别</a:t>
            </a:r>
            <a:endParaRPr lang="zh-CN" altLang="en-US" sz="1400" b="1" dirty="0"/>
          </a:p>
        </p:txBody>
      </p:sp>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8914"/>
                                        </p:tgtEl>
                                        <p:attrNameLst>
                                          <p:attrName>style.visibility</p:attrName>
                                        </p:attrNameLst>
                                      </p:cBhvr>
                                      <p:to>
                                        <p:strVal val="visible"/>
                                      </p:to>
                                    </p:set>
                                    <p:animEffect transition="in" filter="fade">
                                      <p:cBhvr>
                                        <p:cTn id="19"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本章总结</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pic>
        <p:nvPicPr>
          <p:cNvPr id="399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3151" y="917458"/>
            <a:ext cx="7570253" cy="582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99583907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9938"/>
                                        </p:tgtEl>
                                        <p:attrNameLst>
                                          <p:attrName>style.visibility</p:attrName>
                                        </p:attrNameLst>
                                      </p:cBhvr>
                                      <p:to>
                                        <p:strVal val="visible"/>
                                      </p:to>
                                    </p:set>
                                    <p:anim calcmode="lin" valueType="num">
                                      <p:cBhvr additive="base">
                                        <p:cTn id="11" dur="500" fill="hold"/>
                                        <p:tgtEl>
                                          <p:spTgt spid="39938"/>
                                        </p:tgtEl>
                                        <p:attrNameLst>
                                          <p:attrName>ppt_x</p:attrName>
                                        </p:attrNameLst>
                                      </p:cBhvr>
                                      <p:tavLst>
                                        <p:tav tm="0">
                                          <p:val>
                                            <p:strVal val="#ppt_x"/>
                                          </p:val>
                                        </p:tav>
                                        <p:tav tm="100000">
                                          <p:val>
                                            <p:strVal val="#ppt_x"/>
                                          </p:val>
                                        </p:tav>
                                      </p:tavLst>
                                    </p:anim>
                                    <p:anim calcmode="lin" valueType="num">
                                      <p:cBhvr additive="base">
                                        <p:cTn id="12" dur="500" fill="hold"/>
                                        <p:tgtEl>
                                          <p:spTgt spid="399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本章作业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965328"/>
            <a:ext cx="9332179" cy="1014380"/>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利用</a:t>
            </a:r>
            <a:r>
              <a:rPr lang="en-US" altLang="zh-CN" dirty="0">
                <a:solidFill>
                  <a:srgbClr val="2F2E40"/>
                </a:solidFill>
                <a:latin typeface="Calibri" panose="020F0502020204030204" pitchFamily="34" charset="0"/>
                <a:ea typeface="宋体" panose="02010600030101010101" pitchFamily="2" charset="-122"/>
              </a:rPr>
              <a:t>eBay Advanced search(</a:t>
            </a:r>
            <a:r>
              <a:rPr lang="zh-CN" altLang="en-US" dirty="0">
                <a:solidFill>
                  <a:srgbClr val="2F2E40"/>
                </a:solidFill>
                <a:latin typeface="Calibri" panose="020F0502020204030204" pitchFamily="34" charset="0"/>
                <a:ea typeface="宋体" panose="02010600030101010101" pitchFamily="2" charset="-122"/>
              </a:rPr>
              <a:t>高级搜索功能</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查看搜索结果的变化。</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思考与讨论：为什么要做跨境电商？</a:t>
            </a:r>
          </a:p>
        </p:txBody>
      </p:sp>
    </p:spTree>
    <p:custDataLst>
      <p:tags r:id="rId1"/>
    </p:custDataLst>
    <p:extLst>
      <p:ext uri="{BB962C8B-B14F-4D97-AF65-F5344CB8AC3E}">
        <p14:creationId xmlns:p14="http://schemas.microsoft.com/office/powerpoint/2010/main" val="1711862467"/>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l="12225" t="22591" r="12589" b="45066"/>
          <a:stretch/>
        </p:blipFill>
        <p:spPr>
          <a:xfrm>
            <a:off x="0" y="0"/>
            <a:ext cx="12192000" cy="6858000"/>
          </a:xfrm>
          <a:prstGeom prst="rect">
            <a:avLst/>
          </a:prstGeom>
        </p:spPr>
      </p:pic>
      <p:sp>
        <p:nvSpPr>
          <p:cNvPr id="16" name="TextBox 2"/>
          <p:cNvSpPr txBox="1"/>
          <p:nvPr/>
        </p:nvSpPr>
        <p:spPr>
          <a:xfrm>
            <a:off x="2057399" y="2653005"/>
            <a:ext cx="8077202" cy="110799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dirty="0" smtClean="0">
                <a:solidFill>
                  <a:srgbClr val="363636"/>
                </a:solidFill>
                <a:latin typeface="汉仪菱心体简" panose="02010609000101010101" pitchFamily="49" charset="-122"/>
                <a:ea typeface="汉仪菱心体简" panose="02010609000101010101" pitchFamily="49" charset="-122"/>
              </a:rPr>
              <a:t>演示完毕 谢谢观看</a:t>
            </a:r>
            <a:endParaRPr kumimoji="0" lang="zh-CN" altLang="en-US" sz="6600" b="0" i="0" u="none" strike="noStrike" kern="1200" cap="none" spc="0" normalizeH="0" baseline="0" noProof="0" dirty="0">
              <a:ln>
                <a:noFill/>
              </a:ln>
              <a:solidFill>
                <a:srgbClr val="363636"/>
              </a:solidFill>
              <a:uLnTx/>
              <a:uFillTx/>
              <a:latin typeface="汉仪菱心体简" panose="02010609000101010101" pitchFamily="49" charset="-122"/>
              <a:ea typeface="汉仪菱心体简" panose="02010609000101010101" pitchFamily="49" charset="-122"/>
              <a:cs typeface="+mn-cs"/>
            </a:endParaRPr>
          </a:p>
        </p:txBody>
      </p:sp>
    </p:spTree>
    <p:extLst>
      <p:ext uri="{BB962C8B-B14F-4D97-AF65-F5344CB8AC3E}">
        <p14:creationId xmlns:p14="http://schemas.microsoft.com/office/powerpoint/2010/main" val="2216982866"/>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1826141"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FF930A"/>
                </a:solidFill>
              </a:rPr>
              <a:t>预习作业</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03303"/>
            <a:ext cx="9599613" cy="3230372"/>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b="1" dirty="0">
                <a:solidFill>
                  <a:srgbClr val="2F2E40"/>
                </a:solidFill>
                <a:latin typeface="Calibri" panose="020F0502020204030204" pitchFamily="34" charset="0"/>
                <a:ea typeface="宋体" panose="02010600030101010101" pitchFamily="2" charset="-122"/>
              </a:rPr>
              <a:t>2. </a:t>
            </a:r>
            <a:r>
              <a:rPr lang="zh-CN" altLang="en-US" b="1" dirty="0">
                <a:solidFill>
                  <a:srgbClr val="2F2E40"/>
                </a:solidFill>
                <a:latin typeface="Calibri" panose="020F0502020204030204" pitchFamily="34" charset="0"/>
                <a:ea typeface="宋体" panose="02010600030101010101" pitchFamily="2" charset="-122"/>
              </a:rPr>
              <a:t>预习并回答以下问题</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请阅读本章内容，完成以下任务。</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(1)	</a:t>
            </a:r>
            <a:r>
              <a:rPr lang="zh-CN" altLang="en-US" dirty="0">
                <a:solidFill>
                  <a:srgbClr val="2F2E40"/>
                </a:solidFill>
                <a:latin typeface="Calibri" panose="020F0502020204030204" pitchFamily="34" charset="0"/>
                <a:ea typeface="宋体" panose="02010600030101010101" pitchFamily="2" charset="-122"/>
              </a:rPr>
              <a:t>浏览国内主要第三方</a:t>
            </a:r>
            <a:r>
              <a:rPr lang="en-US" altLang="zh-CN" dirty="0">
                <a:solidFill>
                  <a:srgbClr val="2F2E40"/>
                </a:solidFill>
                <a:latin typeface="Calibri" panose="020F0502020204030204" pitchFamily="34" charset="0"/>
                <a:ea typeface="宋体" panose="02010600030101010101" pitchFamily="2" charset="-122"/>
              </a:rPr>
              <a:t>B2B/ B2C</a:t>
            </a:r>
            <a:r>
              <a:rPr lang="zh-CN" altLang="en-US" dirty="0">
                <a:solidFill>
                  <a:srgbClr val="2F2E40"/>
                </a:solidFill>
                <a:latin typeface="Calibri" panose="020F0502020204030204" pitchFamily="34" charset="0"/>
                <a:ea typeface="宋体" panose="02010600030101010101" pitchFamily="2" charset="-122"/>
              </a:rPr>
              <a:t>跨境电商网站和外贸论坛。</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(2)	</a:t>
            </a:r>
            <a:r>
              <a:rPr lang="zh-CN" altLang="en-US" dirty="0">
                <a:solidFill>
                  <a:srgbClr val="2F2E40"/>
                </a:solidFill>
                <a:latin typeface="Calibri" panose="020F0502020204030204" pitchFamily="34" charset="0"/>
                <a:ea typeface="宋体" panose="02010600030101010101" pitchFamily="2" charset="-122"/>
              </a:rPr>
              <a:t>在亚马逊平台上搜索商品</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类目搜索、关键词搜索、按条件排序搜索和筛选精准搜索</a:t>
            </a:r>
            <a:r>
              <a:rPr lang="en-US" altLang="zh-CN" dirty="0">
                <a:solidFill>
                  <a:srgbClr val="2F2E40"/>
                </a:solidFill>
                <a:latin typeface="Calibri" panose="020F0502020204030204" pitchFamily="34" charset="0"/>
                <a:ea typeface="宋体" panose="02010600030101010101" pitchFamily="2" charset="-122"/>
              </a:rPr>
              <a:t>)</a:t>
            </a:r>
            <a:r>
              <a:rPr lang="zh-CN" altLang="en-US" dirty="0">
                <a:solidFill>
                  <a:srgbClr val="2F2E40"/>
                </a:solidFill>
                <a:latin typeface="Calibri" panose="020F0502020204030204" pitchFamily="34" charset="0"/>
                <a:ea typeface="宋体" panose="02010600030101010101" pitchFamily="2" charset="-122"/>
              </a:rPr>
              <a:t>。</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(3)	</a:t>
            </a:r>
            <a:r>
              <a:rPr lang="zh-CN" altLang="en-US" dirty="0">
                <a:solidFill>
                  <a:srgbClr val="2F2E40"/>
                </a:solidFill>
                <a:latin typeface="Calibri" panose="020F0502020204030204" pitchFamily="34" charset="0"/>
                <a:ea typeface="宋体" panose="02010600030101010101" pitchFamily="2" charset="-122"/>
              </a:rPr>
              <a:t>浏览</a:t>
            </a:r>
            <a:r>
              <a:rPr lang="en-US" altLang="zh-CN" dirty="0">
                <a:solidFill>
                  <a:srgbClr val="2F2E40"/>
                </a:solidFill>
                <a:latin typeface="Calibri" panose="020F0502020204030204" pitchFamily="34" charset="0"/>
                <a:ea typeface="宋体" panose="02010600030101010101" pitchFamily="2" charset="-122"/>
              </a:rPr>
              <a:t>eBay.com</a:t>
            </a:r>
            <a:r>
              <a:rPr lang="zh-CN" altLang="en-US" dirty="0">
                <a:solidFill>
                  <a:srgbClr val="2F2E40"/>
                </a:solidFill>
                <a:latin typeface="Calibri" panose="020F0502020204030204" pitchFamily="34" charset="0"/>
                <a:ea typeface="宋体" panose="02010600030101010101" pitchFamily="2" charset="-122"/>
              </a:rPr>
              <a:t>平台商品描述页面的组成，并翻译商品描述页面。</a:t>
            </a:r>
          </a:p>
          <a:p>
            <a:pPr indent="468000" algn="just">
              <a:lnSpc>
                <a:spcPct val="150000"/>
              </a:lnSpc>
              <a:spcAft>
                <a:spcPct val="50000"/>
              </a:spcAft>
              <a:defRPr/>
            </a:pPr>
            <a:r>
              <a:rPr lang="en-US" altLang="zh-CN" dirty="0">
                <a:solidFill>
                  <a:srgbClr val="2F2E40"/>
                </a:solidFill>
                <a:latin typeface="Calibri" panose="020F0502020204030204" pitchFamily="34" charset="0"/>
                <a:ea typeface="宋体" panose="02010600030101010101" pitchFamily="2" charset="-122"/>
              </a:rPr>
              <a:t>(4)	</a:t>
            </a:r>
            <a:r>
              <a:rPr lang="zh-CN" altLang="en-US" dirty="0">
                <a:solidFill>
                  <a:srgbClr val="2F2E40"/>
                </a:solidFill>
                <a:latin typeface="Calibri" panose="020F0502020204030204" pitchFamily="34" charset="0"/>
                <a:ea typeface="宋体" panose="02010600030101010101" pitchFamily="2" charset="-122"/>
              </a:rPr>
              <a:t>比较</a:t>
            </a:r>
            <a:r>
              <a:rPr lang="en-US" altLang="zh-CN" dirty="0">
                <a:solidFill>
                  <a:srgbClr val="2F2E40"/>
                </a:solidFill>
                <a:latin typeface="Calibri" panose="020F0502020204030204" pitchFamily="34" charset="0"/>
                <a:ea typeface="宋体" panose="02010600030101010101" pitchFamily="2" charset="-122"/>
              </a:rPr>
              <a:t>eBay</a:t>
            </a:r>
            <a:r>
              <a:rPr lang="zh-CN" altLang="en-US" dirty="0">
                <a:solidFill>
                  <a:srgbClr val="2F2E40"/>
                </a:solidFill>
                <a:latin typeface="Calibri" panose="020F0502020204030204" pitchFamily="34" charset="0"/>
                <a:ea typeface="宋体" panose="02010600030101010101" pitchFamily="2" charset="-122"/>
              </a:rPr>
              <a:t>和亚马逊两个平台的首页结构。</a:t>
            </a:r>
          </a:p>
        </p:txBody>
      </p:sp>
    </p:spTree>
    <p:custDataLst>
      <p:tags r:id="rId1"/>
    </p:custDataLst>
    <p:extLst>
      <p:ext uri="{BB962C8B-B14F-4D97-AF65-F5344CB8AC3E}">
        <p14:creationId xmlns:p14="http://schemas.microsoft.com/office/powerpoint/2010/main" val="3642769095"/>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89028"/>
            <a:ext cx="9332179" cy="303031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1.1.1  </a:t>
            </a:r>
            <a:r>
              <a:rPr lang="zh-CN" altLang="en-US" sz="2500" b="1" dirty="0">
                <a:solidFill>
                  <a:srgbClr val="2F2E40"/>
                </a:solidFill>
                <a:latin typeface="Calibri" panose="020F0502020204030204" pitchFamily="34" charset="0"/>
                <a:ea typeface="宋体" panose="02010600030101010101" pitchFamily="2" charset="-122"/>
              </a:rPr>
              <a:t>定义 </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跨</a:t>
            </a:r>
            <a:r>
              <a:rPr lang="zh-CN" altLang="en-US" dirty="0">
                <a:solidFill>
                  <a:srgbClr val="2F2E40"/>
                </a:solidFill>
                <a:latin typeface="Calibri" panose="020F0502020204030204" pitchFamily="34" charset="0"/>
                <a:ea typeface="宋体" panose="02010600030101010101" pitchFamily="2" charset="-122"/>
              </a:rPr>
              <a:t>境电子商务</a:t>
            </a:r>
            <a:r>
              <a:rPr lang="en-US" altLang="zh-CN" dirty="0">
                <a:solidFill>
                  <a:srgbClr val="2F2E40"/>
                </a:solidFill>
                <a:latin typeface="Calibri" panose="020F0502020204030204" pitchFamily="34" charset="0"/>
                <a:ea typeface="宋体" panose="02010600030101010101" pitchFamily="2" charset="-122"/>
              </a:rPr>
              <a:t>(Cross-Border Electronic Commerce)</a:t>
            </a:r>
            <a:r>
              <a:rPr lang="zh-CN" altLang="en-US" dirty="0">
                <a:solidFill>
                  <a:srgbClr val="2F2E40"/>
                </a:solidFill>
                <a:latin typeface="Calibri" panose="020F0502020204030204" pitchFamily="34" charset="0"/>
                <a:ea typeface="宋体" panose="02010600030101010101" pitchFamily="2" charset="-122"/>
              </a:rPr>
              <a:t>简称跨境电商，是指分属不同关境的交易主体，通过电子商务平台达成交易、进行支付结算，并通过跨境物流送达商品、完成交易的一种国际商业活动。</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跨境电商是电子商务技术应用于进出口贸易的一种方式，将国际商务流程虚拟化、数字化和在线化。</a:t>
            </a:r>
          </a:p>
        </p:txBody>
      </p:sp>
    </p:spTree>
    <p:custDataLst>
      <p:tags r:id="rId1"/>
    </p:custDataLst>
    <p:extLst>
      <p:ext uri="{BB962C8B-B14F-4D97-AF65-F5344CB8AC3E}">
        <p14:creationId xmlns:p14="http://schemas.microsoft.com/office/powerpoint/2010/main" val="3642769095"/>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792345" y="332683"/>
            <a:ext cx="6316153" cy="584775"/>
          </a:xfrm>
          <a:prstGeom prst="rect">
            <a:avLst/>
          </a:prstGeom>
          <a:noFill/>
        </p:spPr>
        <p:txBody>
          <a:bodyPr wrap="none" rtlCol="0">
            <a:spAutoFit/>
            <a:scene3d>
              <a:camera prst="orthographicFront"/>
              <a:lightRig rig="threePt" dir="t"/>
            </a:scene3d>
            <a:sp3d contourW="12700"/>
          </a:bodyPr>
          <a:lstStyle/>
          <a:p>
            <a:pPr lvl="0">
              <a:defRPr/>
            </a:pPr>
            <a:r>
              <a:rPr lang="en-US" altLang="zh-CN" sz="3200" b="1" dirty="0">
                <a:solidFill>
                  <a:srgbClr val="FF930A"/>
                </a:solidFill>
              </a:rPr>
              <a:t>1.1  </a:t>
            </a:r>
            <a:r>
              <a:rPr lang="zh-CN" altLang="en-US" sz="3200" b="1" dirty="0">
                <a:solidFill>
                  <a:srgbClr val="FF930A"/>
                </a:solidFill>
              </a:rPr>
              <a:t>跨境电商的定义及其模式分类</a:t>
            </a:r>
            <a:endParaRPr kumimoji="0" lang="zh-CN" altLang="en-US" sz="3200" b="1" i="0" u="none" strike="noStrike" kern="1200" cap="none" spc="0" normalizeH="0" baseline="0" noProof="0" dirty="0" smtClean="0">
              <a:ln>
                <a:noFill/>
              </a:ln>
              <a:solidFill>
                <a:schemeClr val="tx1">
                  <a:lumMod val="75000"/>
                  <a:lumOff val="25000"/>
                </a:schemeClr>
              </a:solidFill>
              <a:effectLst/>
              <a:uLnTx/>
              <a:uFillTx/>
              <a:latin typeface="Arial"/>
              <a:ea typeface="微软雅黑"/>
            </a:endParaRPr>
          </a:p>
        </p:txBody>
      </p:sp>
      <p:sp>
        <p:nvSpPr>
          <p:cNvPr id="25" name="TextBox 1" descr="e7d195523061f1c074694c8bbf98be7b1e4b015d796375963FD28840057458461C7CA0DAD340D15583DEDFC2E3241C4F392EF3A8B4D067B40CF4F149DD7E51F346B0CAB1BCCF6DB2480C67273C6C9E4CB276D77F16448CD62997E8B572880DF1320DCE38E32203B272CBA1FC4166893DC1D84385B0F2ABD0877ED611F9120878FA10D2FE5F3E03F7"/>
          <p:cNvSpPr txBox="1">
            <a:spLocks noChangeArrowheads="1"/>
          </p:cNvSpPr>
          <p:nvPr/>
        </p:nvSpPr>
        <p:spPr bwMode="auto">
          <a:xfrm>
            <a:off x="1420812" y="2022353"/>
            <a:ext cx="9332179" cy="3030317"/>
          </a:xfrm>
          <a:prstGeom prst="rect">
            <a:avLst/>
          </a:prstGeom>
          <a:noFill/>
          <a:ln w="9525">
            <a:noFill/>
            <a:miter lim="800000"/>
          </a:ln>
        </p:spPr>
        <p:txBody>
          <a:bodyPr wrap="square">
            <a:spAutoFit/>
          </a:bodyPr>
          <a:lstStyle/>
          <a:p>
            <a:pPr indent="468000" algn="just">
              <a:lnSpc>
                <a:spcPct val="150000"/>
              </a:lnSpc>
              <a:spcAft>
                <a:spcPct val="50000"/>
              </a:spcAft>
              <a:defRPr/>
            </a:pPr>
            <a:r>
              <a:rPr lang="en-US" altLang="zh-CN" sz="2500" b="1" dirty="0">
                <a:solidFill>
                  <a:srgbClr val="2F2E40"/>
                </a:solidFill>
                <a:latin typeface="Calibri" panose="020F0502020204030204" pitchFamily="34" charset="0"/>
                <a:ea typeface="宋体" panose="02010600030101010101" pitchFamily="2" charset="-122"/>
              </a:rPr>
              <a:t>1.1.2  </a:t>
            </a:r>
            <a:r>
              <a:rPr lang="zh-CN" altLang="en-US" sz="2500" b="1" dirty="0">
                <a:solidFill>
                  <a:srgbClr val="2F2E40"/>
                </a:solidFill>
                <a:latin typeface="Calibri" panose="020F0502020204030204" pitchFamily="34" charset="0"/>
                <a:ea typeface="宋体" panose="02010600030101010101" pitchFamily="2" charset="-122"/>
              </a:rPr>
              <a:t>模式分类</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 </a:t>
            </a:r>
            <a:r>
              <a:rPr lang="zh-CN" altLang="en-US" dirty="0" smtClean="0">
                <a:solidFill>
                  <a:srgbClr val="2F2E40"/>
                </a:solidFill>
                <a:latin typeface="Calibri" panose="020F0502020204030204" pitchFamily="34" charset="0"/>
                <a:ea typeface="宋体" panose="02010600030101010101" pitchFamily="2" charset="-122"/>
              </a:rPr>
              <a:t>跨</a:t>
            </a:r>
            <a:r>
              <a:rPr lang="zh-CN" altLang="en-US" dirty="0">
                <a:solidFill>
                  <a:srgbClr val="2F2E40"/>
                </a:solidFill>
                <a:latin typeface="Calibri" panose="020F0502020204030204" pitchFamily="34" charset="0"/>
                <a:ea typeface="宋体" panose="02010600030101010101" pitchFamily="2" charset="-122"/>
              </a:rPr>
              <a:t>境电商产业链包括供给方、需求方、第三方服务企业、跨境电商平台。</a:t>
            </a:r>
          </a:p>
          <a:p>
            <a:pPr indent="468000" algn="just">
              <a:lnSpc>
                <a:spcPct val="150000"/>
              </a:lnSpc>
              <a:spcAft>
                <a:spcPct val="50000"/>
              </a:spcAft>
              <a:defRPr/>
            </a:pPr>
            <a:r>
              <a:rPr lang="zh-CN" altLang="en-US" dirty="0">
                <a:solidFill>
                  <a:srgbClr val="2F2E40"/>
                </a:solidFill>
                <a:latin typeface="Calibri" panose="020F0502020204030204" pitchFamily="34" charset="0"/>
                <a:ea typeface="宋体" panose="02010600030101010101" pitchFamily="2" charset="-122"/>
              </a:rPr>
              <a:t>供给方主要是指商品的生产商和制造商，为整个跨境电商产业链提供商品来源。需求方主要是指商品的购买者和消费者，可以是企业、批发商、零售商，也可以是个人。第三方服务企业分为综合服务企业，物流企业，金融企业，</a:t>
            </a:r>
            <a:r>
              <a:rPr lang="en-US" altLang="zh-CN" dirty="0">
                <a:solidFill>
                  <a:srgbClr val="2F2E40"/>
                </a:solidFill>
                <a:latin typeface="Calibri" panose="020F0502020204030204" pitchFamily="34" charset="0"/>
                <a:ea typeface="宋体" panose="02010600030101010101" pitchFamily="2" charset="-122"/>
              </a:rPr>
              <a:t>IT</a:t>
            </a:r>
            <a:r>
              <a:rPr lang="zh-CN" altLang="en-US" dirty="0">
                <a:solidFill>
                  <a:srgbClr val="2F2E40"/>
                </a:solidFill>
                <a:latin typeface="Calibri" panose="020F0502020204030204" pitchFamily="34" charset="0"/>
                <a:ea typeface="宋体" panose="02010600030101010101" pitchFamily="2" charset="-122"/>
              </a:rPr>
              <a:t>、营销、代运等其他服务企业。跨境电商平台即是一个为企业或个人提供网上交易洽谈的平台。</a:t>
            </a:r>
          </a:p>
        </p:txBody>
      </p:sp>
    </p:spTree>
    <p:custDataLst>
      <p:tags r:id="rId1"/>
    </p:custDataLst>
    <p:extLst>
      <p:ext uri="{BB962C8B-B14F-4D97-AF65-F5344CB8AC3E}">
        <p14:creationId xmlns:p14="http://schemas.microsoft.com/office/powerpoint/2010/main" val="2252905741"/>
      </p:ext>
    </p:extLst>
  </p:cSld>
  <p:clrMapOvr>
    <a:masterClrMapping/>
  </p:clrMapOvr>
  <mc:AlternateContent xmlns:mc="http://schemas.openxmlformats.org/markup-compatibility/2006">
    <mc:Choice xmlns:p14="http://schemas.microsoft.com/office/powerpoint/2010/main" Requires="p14">
      <p:transition p14:dur="1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up)">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1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2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3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4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5.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5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0.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1.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2.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3.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64.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7.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8.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ags/tag9.xml><?xml version="1.0" encoding="utf-8"?>
<p:tagLst xmlns:a="http://schemas.openxmlformats.org/drawingml/2006/main" xmlns:r="http://schemas.openxmlformats.org/officeDocument/2006/relationships" xmlns:p="http://schemas.openxmlformats.org/presentationml/2006/main">
  <p:tag name="ISLIDE.DIAGRAM" val="2bbb3f71-ed2b-4813-9d9f-c851c806846e"/>
</p:tagLst>
</file>

<file path=ppt/theme/theme1.xml><?xml version="1.0" encoding="utf-8"?>
<a:theme xmlns:a="http://schemas.openxmlformats.org/drawingml/2006/main" name="包图主题2">
  <a:themeElements>
    <a:clrScheme name="自定义 160">
      <a:dk1>
        <a:srgbClr val="000000"/>
      </a:dk1>
      <a:lt1>
        <a:srgbClr val="FFFFFF"/>
      </a:lt1>
      <a:dk2>
        <a:srgbClr val="778495"/>
      </a:dk2>
      <a:lt2>
        <a:srgbClr val="F0F0F0"/>
      </a:lt2>
      <a:accent1>
        <a:srgbClr val="4B5050"/>
      </a:accent1>
      <a:accent2>
        <a:srgbClr val="F5AA19"/>
      </a:accent2>
      <a:accent3>
        <a:srgbClr val="4B5050"/>
      </a:accent3>
      <a:accent4>
        <a:srgbClr val="F5AA19"/>
      </a:accent4>
      <a:accent5>
        <a:srgbClr val="4B5050"/>
      </a:accent5>
      <a:accent6>
        <a:srgbClr val="F5AA19"/>
      </a:accent6>
      <a:hlink>
        <a:srgbClr val="4B5050"/>
      </a:hlink>
      <a:folHlink>
        <a:srgbClr val="F5AA1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692</TotalTime>
  <Words>3673</Words>
  <Application>Microsoft Office PowerPoint</Application>
  <PresentationFormat>自定义</PresentationFormat>
  <Paragraphs>360</Paragraphs>
  <Slides>66</Slides>
  <Notes>66</Notes>
  <HiddenSlides>0</HiddenSlides>
  <MMClips>0</MMClips>
  <ScaleCrop>false</ScaleCrop>
  <HeadingPairs>
    <vt:vector size="4" baseType="variant">
      <vt:variant>
        <vt:lpstr>主题</vt:lpstr>
      </vt:variant>
      <vt:variant>
        <vt:i4>1</vt:i4>
      </vt:variant>
      <vt:variant>
        <vt:lpstr>幻灯片标题</vt:lpstr>
      </vt:variant>
      <vt:variant>
        <vt:i4>66</vt:i4>
      </vt:variant>
    </vt:vector>
  </HeadingPairs>
  <TitlesOfParts>
    <vt:vector size="67"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Windows 用户</cp:lastModifiedBy>
  <cp:revision>60</cp:revision>
  <dcterms:created xsi:type="dcterms:W3CDTF">2017-09-25T13:59:21Z</dcterms:created>
  <dcterms:modified xsi:type="dcterms:W3CDTF">2020-09-10T09:19:27Z</dcterms:modified>
</cp:coreProperties>
</file>