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tags/tag65.xml" ContentType="application/vnd.openxmlformats-officedocument.presentationml.tags+xml"/>
  <Override PartName="/ppt/notesSlides/notesSlide66.xml" ContentType="application/vnd.openxmlformats-officedocument.presentationml.notesSlide+xml"/>
  <Override PartName="/ppt/tags/tag66.xml" ContentType="application/vnd.openxmlformats-officedocument.presentationml.tags+xml"/>
  <Override PartName="/ppt/notesSlides/notesSlide67.xml" ContentType="application/vnd.openxmlformats-officedocument.presentationml.notesSlide+xml"/>
  <Override PartName="/ppt/tags/tag67.xml" ContentType="application/vnd.openxmlformats-officedocument.presentationml.tags+xml"/>
  <Override PartName="/ppt/notesSlides/notesSlide68.xml" ContentType="application/vnd.openxmlformats-officedocument.presentationml.notesSlide+xml"/>
  <Override PartName="/ppt/tags/tag68.xml" ContentType="application/vnd.openxmlformats-officedocument.presentationml.tags+xml"/>
  <Override PartName="/ppt/notesSlides/notesSlide69.xml" ContentType="application/vnd.openxmlformats-officedocument.presentationml.notesSlide+xml"/>
  <Override PartName="/ppt/tags/tag69.xml" ContentType="application/vnd.openxmlformats-officedocument.presentationml.tags+xml"/>
  <Override PartName="/ppt/notesSlides/notesSlide70.xml" ContentType="application/vnd.openxmlformats-officedocument.presentationml.notesSlide+xml"/>
  <Override PartName="/ppt/tags/tag70.xml" ContentType="application/vnd.openxmlformats-officedocument.presentationml.tags+xml"/>
  <Override PartName="/ppt/notesSlides/notesSlide71.xml" ContentType="application/vnd.openxmlformats-officedocument.presentationml.notesSlide+xml"/>
  <Override PartName="/ppt/tags/tag71.xml" ContentType="application/vnd.openxmlformats-officedocument.presentationml.tags+xml"/>
  <Override PartName="/ppt/notesSlides/notesSlide72.xml" ContentType="application/vnd.openxmlformats-officedocument.presentationml.notesSlide+xml"/>
  <Override PartName="/ppt/tags/tag72.xml" ContentType="application/vnd.openxmlformats-officedocument.presentationml.tags+xml"/>
  <Override PartName="/ppt/notesSlides/notesSlide73.xml" ContentType="application/vnd.openxmlformats-officedocument.presentationml.notesSlide+xml"/>
  <Override PartName="/ppt/tags/tag73.xml" ContentType="application/vnd.openxmlformats-officedocument.presentationml.tags+xml"/>
  <Override PartName="/ppt/notesSlides/notesSlide74.xml" ContentType="application/vnd.openxmlformats-officedocument.presentationml.notesSlide+xml"/>
  <Override PartName="/ppt/tags/tag74.xml" ContentType="application/vnd.openxmlformats-officedocument.presentationml.tags+xml"/>
  <Override PartName="/ppt/notesSlides/notesSlide75.xml" ContentType="application/vnd.openxmlformats-officedocument.presentationml.notesSlide+xml"/>
  <Override PartName="/ppt/tags/tag75.xml" ContentType="application/vnd.openxmlformats-officedocument.presentationml.tags+xml"/>
  <Override PartName="/ppt/notesSlides/notesSlide76.xml" ContentType="application/vnd.openxmlformats-officedocument.presentationml.notesSlide+xml"/>
  <Override PartName="/ppt/tags/tag76.xml" ContentType="application/vnd.openxmlformats-officedocument.presentationml.tags+xml"/>
  <Override PartName="/ppt/notesSlides/notesSlide77.xml" ContentType="application/vnd.openxmlformats-officedocument.presentationml.notesSlide+xml"/>
  <Override PartName="/ppt/tags/tag77.xml" ContentType="application/vnd.openxmlformats-officedocument.presentationml.tags+xml"/>
  <Override PartName="/ppt/notesSlides/notesSlide78.xml" ContentType="application/vnd.openxmlformats-officedocument.presentationml.notesSlide+xml"/>
  <Override PartName="/ppt/tags/tag78.xml" ContentType="application/vnd.openxmlformats-officedocument.presentationml.tags+xml"/>
  <Override PartName="/ppt/notesSlides/notesSlide79.xml" ContentType="application/vnd.openxmlformats-officedocument.presentationml.notesSlide+xml"/>
  <Override PartName="/ppt/tags/tag79.xml" ContentType="application/vnd.openxmlformats-officedocument.presentationml.tags+xml"/>
  <Override PartName="/ppt/notesSlides/notesSlide80.xml" ContentType="application/vnd.openxmlformats-officedocument.presentationml.notesSlide+xml"/>
  <Override PartName="/ppt/tags/tag80.xml" ContentType="application/vnd.openxmlformats-officedocument.presentationml.tags+xml"/>
  <Override PartName="/ppt/notesSlides/notesSlide81.xml" ContentType="application/vnd.openxmlformats-officedocument.presentationml.notesSlide+xml"/>
  <Override PartName="/ppt/tags/tag81.xml" ContentType="application/vnd.openxmlformats-officedocument.presentationml.tags+xml"/>
  <Override PartName="/ppt/notesSlides/notesSlide82.xml" ContentType="application/vnd.openxmlformats-officedocument.presentationml.notesSlide+xml"/>
  <Override PartName="/ppt/tags/tag82.xml" ContentType="application/vnd.openxmlformats-officedocument.presentationml.tags+xml"/>
  <Override PartName="/ppt/notesSlides/notesSlide83.xml" ContentType="application/vnd.openxmlformats-officedocument.presentationml.notesSlide+xml"/>
  <Override PartName="/ppt/tags/tag83.xml" ContentType="application/vnd.openxmlformats-officedocument.presentationml.tags+xml"/>
  <Override PartName="/ppt/notesSlides/notesSlide84.xml" ContentType="application/vnd.openxmlformats-officedocument.presentationml.notesSlide+xml"/>
  <Override PartName="/ppt/tags/tag84.xml" ContentType="application/vnd.openxmlformats-officedocument.presentationml.tags+xml"/>
  <Override PartName="/ppt/notesSlides/notesSlide85.xml" ContentType="application/vnd.openxmlformats-officedocument.presentationml.notesSlide+xml"/>
  <Override PartName="/ppt/tags/tag85.xml" ContentType="application/vnd.openxmlformats-officedocument.presentationml.tags+xml"/>
  <Override PartName="/ppt/notesSlides/notesSlide86.xml" ContentType="application/vnd.openxmlformats-officedocument.presentationml.notesSlide+xml"/>
  <Override PartName="/ppt/tags/tag86.xml" ContentType="application/vnd.openxmlformats-officedocument.presentationml.tags+xml"/>
  <Override PartName="/ppt/notesSlides/notesSlide87.xml" ContentType="application/vnd.openxmlformats-officedocument.presentationml.notesSlide+xml"/>
  <Override PartName="/ppt/tags/tag87.xml" ContentType="application/vnd.openxmlformats-officedocument.presentationml.tags+xml"/>
  <Override PartName="/ppt/notesSlides/notesSlide88.xml" ContentType="application/vnd.openxmlformats-officedocument.presentationml.notesSlide+xml"/>
  <Override PartName="/ppt/tags/tag88.xml" ContentType="application/vnd.openxmlformats-officedocument.presentationml.tags+xml"/>
  <Override PartName="/ppt/notesSlides/notesSlide89.xml" ContentType="application/vnd.openxmlformats-officedocument.presentationml.notesSlide+xml"/>
  <Override PartName="/ppt/tags/tag89.xml" ContentType="application/vnd.openxmlformats-officedocument.presentationml.tags+xml"/>
  <Override PartName="/ppt/notesSlides/notesSlide90.xml" ContentType="application/vnd.openxmlformats-officedocument.presentationml.notesSlide+xml"/>
  <Override PartName="/ppt/tags/tag90.xml" ContentType="application/vnd.openxmlformats-officedocument.presentationml.tags+xml"/>
  <Override PartName="/ppt/notesSlides/notesSlide91.xml" ContentType="application/vnd.openxmlformats-officedocument.presentationml.notesSlide+xml"/>
  <Override PartName="/ppt/tags/tag91.xml" ContentType="application/vnd.openxmlformats-officedocument.presentationml.tags+xml"/>
  <Override PartName="/ppt/notesSlides/notesSlide92.xml" ContentType="application/vnd.openxmlformats-officedocument.presentationml.notesSlide+xml"/>
  <Override PartName="/ppt/tags/tag92.xml" ContentType="application/vnd.openxmlformats-officedocument.presentationml.tags+xml"/>
  <Override PartName="/ppt/notesSlides/notesSlide93.xml" ContentType="application/vnd.openxmlformats-officedocument.presentationml.notesSlide+xml"/>
  <Override PartName="/ppt/tags/tag93.xml" ContentType="application/vnd.openxmlformats-officedocument.presentationml.tags+xml"/>
  <Override PartName="/ppt/notesSlides/notesSlide94.xml" ContentType="application/vnd.openxmlformats-officedocument.presentationml.notesSlide+xml"/>
  <Override PartName="/ppt/tags/tag94.xml" ContentType="application/vnd.openxmlformats-officedocument.presentationml.tags+xml"/>
  <Override PartName="/ppt/notesSlides/notesSlide95.xml" ContentType="application/vnd.openxmlformats-officedocument.presentationml.notesSlide+xml"/>
  <Override PartName="/ppt/tags/tag95.xml" ContentType="application/vnd.openxmlformats-officedocument.presentationml.tags+xml"/>
  <Override PartName="/ppt/notesSlides/notesSlide96.xml" ContentType="application/vnd.openxmlformats-officedocument.presentationml.notesSlide+xml"/>
  <Override PartName="/ppt/tags/tag96.xml" ContentType="application/vnd.openxmlformats-officedocument.presentationml.tags+xml"/>
  <Override PartName="/ppt/notesSlides/notesSlide97.xml" ContentType="application/vnd.openxmlformats-officedocument.presentationml.notesSlide+xml"/>
  <Override PartName="/ppt/tags/tag97.xml" ContentType="application/vnd.openxmlformats-officedocument.presentationml.tags+xml"/>
  <Override PartName="/ppt/notesSlides/notesSlide98.xml" ContentType="application/vnd.openxmlformats-officedocument.presentationml.notesSlide+xml"/>
  <Override PartName="/ppt/tags/tag98.xml" ContentType="application/vnd.openxmlformats-officedocument.presentationml.tags+xml"/>
  <Override PartName="/ppt/notesSlides/notesSlide99.xml" ContentType="application/vnd.openxmlformats-officedocument.presentationml.notesSlide+xml"/>
  <Override PartName="/ppt/tags/tag99.xml" ContentType="application/vnd.openxmlformats-officedocument.presentationml.tags+xml"/>
  <Override PartName="/ppt/notesSlides/notesSlide100.xml" ContentType="application/vnd.openxmlformats-officedocument.presentationml.notesSlide+xml"/>
  <Override PartName="/ppt/tags/tag100.xml" ContentType="application/vnd.openxmlformats-officedocument.presentationml.tags+xml"/>
  <Override PartName="/ppt/notesSlides/notesSlide101.xml" ContentType="application/vnd.openxmlformats-officedocument.presentationml.notesSlide+xml"/>
  <Override PartName="/ppt/tags/tag101.xml" ContentType="application/vnd.openxmlformats-officedocument.presentationml.tags+xml"/>
  <Override PartName="/ppt/notesSlides/notesSlide102.xml" ContentType="application/vnd.openxmlformats-officedocument.presentationml.notesSlide+xml"/>
  <Override PartName="/ppt/tags/tag102.xml" ContentType="application/vnd.openxmlformats-officedocument.presentationml.tags+xml"/>
  <Override PartName="/ppt/notesSlides/notesSlide103.xml" ContentType="application/vnd.openxmlformats-officedocument.presentationml.notesSlide+xml"/>
  <Override PartName="/ppt/tags/tag103.xml" ContentType="application/vnd.openxmlformats-officedocument.presentationml.tags+xml"/>
  <Override PartName="/ppt/notesSlides/notesSlide104.xml" ContentType="application/vnd.openxmlformats-officedocument.presentationml.notesSlide+xml"/>
  <Override PartName="/ppt/tags/tag104.xml" ContentType="application/vnd.openxmlformats-officedocument.presentationml.tags+xml"/>
  <Override PartName="/ppt/notesSlides/notesSlide105.xml" ContentType="application/vnd.openxmlformats-officedocument.presentationml.notesSlide+xml"/>
  <Override PartName="/ppt/tags/tag105.xml" ContentType="application/vnd.openxmlformats-officedocument.presentationml.tags+xml"/>
  <Override PartName="/ppt/notesSlides/notesSlide106.xml" ContentType="application/vnd.openxmlformats-officedocument.presentationml.notesSlide+xml"/>
  <Override PartName="/ppt/tags/tag106.xml" ContentType="application/vnd.openxmlformats-officedocument.presentationml.tags+xml"/>
  <Override PartName="/ppt/notesSlides/notesSlide107.xml" ContentType="application/vnd.openxmlformats-officedocument.presentationml.notesSlide+xml"/>
  <Override PartName="/ppt/tags/tag107.xml" ContentType="application/vnd.openxmlformats-officedocument.presentationml.tags+xml"/>
  <Override PartName="/ppt/notesSlides/notesSlide108.xml" ContentType="application/vnd.openxmlformats-officedocument.presentationml.notesSlide+xml"/>
  <Override PartName="/ppt/tags/tag108.xml" ContentType="application/vnd.openxmlformats-officedocument.presentationml.tags+xml"/>
  <Override PartName="/ppt/notesSlides/notesSlide109.xml" ContentType="application/vnd.openxmlformats-officedocument.presentationml.notesSlide+xml"/>
  <Override PartName="/ppt/tags/tag109.xml" ContentType="application/vnd.openxmlformats-officedocument.presentationml.tags+xml"/>
  <Override PartName="/ppt/notesSlides/notesSlide110.xml" ContentType="application/vnd.openxmlformats-officedocument.presentationml.notesSlide+xml"/>
  <Override PartName="/ppt/tags/tag110.xml" ContentType="application/vnd.openxmlformats-officedocument.presentationml.tags+xml"/>
  <Override PartName="/ppt/notesSlides/notesSlide111.xml" ContentType="application/vnd.openxmlformats-officedocument.presentationml.notesSlide+xml"/>
  <Override PartName="/ppt/tags/tag111.xml" ContentType="application/vnd.openxmlformats-officedocument.presentationml.tags+xml"/>
  <Override PartName="/ppt/notesSlides/notesSlide112.xml" ContentType="application/vnd.openxmlformats-officedocument.presentationml.notesSlide+xml"/>
  <Override PartName="/ppt/tags/tag112.xml" ContentType="application/vnd.openxmlformats-officedocument.presentationml.tags+xml"/>
  <Override PartName="/ppt/notesSlides/notesSlide113.xml" ContentType="application/vnd.openxmlformats-officedocument.presentationml.notesSlide+xml"/>
  <Override PartName="/ppt/tags/tag113.xml" ContentType="application/vnd.openxmlformats-officedocument.presentationml.tags+xml"/>
  <Override PartName="/ppt/notesSlides/notesSlide114.xml" ContentType="application/vnd.openxmlformats-officedocument.presentationml.notesSlide+xml"/>
  <Override PartName="/ppt/tags/tag114.xml" ContentType="application/vnd.openxmlformats-officedocument.presentationml.tags+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118"/>
  </p:notesMasterIdLst>
  <p:sldIdLst>
    <p:sldId id="284" r:id="rId2"/>
    <p:sldId id="260" r:id="rId3"/>
    <p:sldId id="283" r:id="rId4"/>
    <p:sldId id="285" r:id="rId5"/>
    <p:sldId id="286" r:id="rId6"/>
    <p:sldId id="288" r:id="rId7"/>
    <p:sldId id="291" r:id="rId8"/>
    <p:sldId id="289" r:id="rId9"/>
    <p:sldId id="290"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358" r:id="rId77"/>
    <p:sldId id="359"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377" r:id="rId96"/>
    <p:sldId id="378" r:id="rId97"/>
    <p:sldId id="379" r:id="rId98"/>
    <p:sldId id="380" r:id="rId99"/>
    <p:sldId id="403" r:id="rId100"/>
    <p:sldId id="381" r:id="rId101"/>
    <p:sldId id="382" r:id="rId102"/>
    <p:sldId id="383" r:id="rId103"/>
    <p:sldId id="384" r:id="rId104"/>
    <p:sldId id="385" r:id="rId105"/>
    <p:sldId id="386" r:id="rId106"/>
    <p:sldId id="404" r:id="rId107"/>
    <p:sldId id="405" r:id="rId108"/>
    <p:sldId id="387" r:id="rId109"/>
    <p:sldId id="388" r:id="rId110"/>
    <p:sldId id="389" r:id="rId111"/>
    <p:sldId id="390" r:id="rId112"/>
    <p:sldId id="406" r:id="rId113"/>
    <p:sldId id="412" r:id="rId114"/>
    <p:sldId id="407" r:id="rId115"/>
    <p:sldId id="408" r:id="rId116"/>
    <p:sldId id="258" r:id="rId117"/>
  </p:sldIdLst>
  <p:sldSz cx="12192000" cy="6858000"/>
  <p:notesSz cx="6858000" cy="9144000"/>
  <p:custDataLst>
    <p:tags r:id="rId1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a:srgbClr val="FBFBFB"/>
    <a:srgbClr val="22374C"/>
    <a:srgbClr val="FFB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4" autoAdjust="0"/>
    <p:restoredTop sz="94660"/>
  </p:normalViewPr>
  <p:slideViewPr>
    <p:cSldViewPr snapToGrid="0" showGuides="1">
      <p:cViewPr>
        <p:scale>
          <a:sx n="100" d="100"/>
          <a:sy n="100" d="100"/>
        </p:scale>
        <p:origin x="-1182" y="-26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2020/9/11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2363077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116</a:t>
            </a:fld>
            <a:endParaRPr lang="zh-CN" altLang="en-US"/>
          </a:p>
        </p:txBody>
      </p:sp>
    </p:spTree>
    <p:extLst>
      <p:ext uri="{BB962C8B-B14F-4D97-AF65-F5344CB8AC3E}">
        <p14:creationId xmlns:p14="http://schemas.microsoft.com/office/powerpoint/2010/main" val="4056596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417720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553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538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71003"/>
            <a:ext cx="12203008" cy="2625790"/>
          </a:xfrm>
          <a:custGeom>
            <a:avLst/>
            <a:gdLst>
              <a:gd name="connsiteX0" fmla="*/ 0 w 12203008"/>
              <a:gd name="connsiteY0" fmla="*/ 0 h 2625790"/>
              <a:gd name="connsiteX1" fmla="*/ 12203008 w 12203008"/>
              <a:gd name="connsiteY1" fmla="*/ 0 h 2625790"/>
              <a:gd name="connsiteX2" fmla="*/ 12203008 w 12203008"/>
              <a:gd name="connsiteY2" fmla="*/ 2625790 h 2625790"/>
              <a:gd name="connsiteX3" fmla="*/ 0 w 12203008"/>
              <a:gd name="connsiteY3" fmla="*/ 2625790 h 2625790"/>
            </a:gdLst>
            <a:ahLst/>
            <a:cxnLst>
              <a:cxn ang="0">
                <a:pos x="connsiteX0" y="connsiteY0"/>
              </a:cxn>
              <a:cxn ang="0">
                <a:pos x="connsiteX1" y="connsiteY1"/>
              </a:cxn>
              <a:cxn ang="0">
                <a:pos x="connsiteX2" y="connsiteY2"/>
              </a:cxn>
              <a:cxn ang="0">
                <a:pos x="connsiteX3" y="connsiteY3"/>
              </a:cxn>
            </a:cxnLst>
            <a:rect l="l" t="t" r="r" b="b"/>
            <a:pathLst>
              <a:path w="12203008" h="2625790">
                <a:moveTo>
                  <a:pt x="0" y="0"/>
                </a:moveTo>
                <a:lnTo>
                  <a:pt x="12203008" y="0"/>
                </a:lnTo>
                <a:lnTo>
                  <a:pt x="12203008" y="2625790"/>
                </a:lnTo>
                <a:lnTo>
                  <a:pt x="0" y="26257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7855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6770295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75"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2.pn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3.xml"/><Relationship Id="rId1" Type="http://schemas.openxmlformats.org/officeDocument/2006/relationships/tags" Target="../tags/tag99.xml"/><Relationship Id="rId4" Type="http://schemas.openxmlformats.org/officeDocument/2006/relationships/image" Target="../media/image61.pn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3.xml"/><Relationship Id="rId1" Type="http://schemas.openxmlformats.org/officeDocument/2006/relationships/tags" Target="../tags/tag10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3.xml"/><Relationship Id="rId1" Type="http://schemas.openxmlformats.org/officeDocument/2006/relationships/tags" Target="../tags/tag102.xml"/><Relationship Id="rId4" Type="http://schemas.openxmlformats.org/officeDocument/2006/relationships/image" Target="../media/image62.pn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3.xml"/><Relationship Id="rId1" Type="http://schemas.openxmlformats.org/officeDocument/2006/relationships/tags" Target="../tags/tag10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3.xml"/><Relationship Id="rId1" Type="http://schemas.openxmlformats.org/officeDocument/2006/relationships/tags" Target="../tags/tag10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3.xml"/><Relationship Id="rId1" Type="http://schemas.openxmlformats.org/officeDocument/2006/relationships/tags" Target="../tags/tag105.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3.xml"/><Relationship Id="rId1" Type="http://schemas.openxmlformats.org/officeDocument/2006/relationships/tags" Target="../tags/tag106.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3.xml"/><Relationship Id="rId1" Type="http://schemas.openxmlformats.org/officeDocument/2006/relationships/tags" Target="../tags/tag107.xml"/><Relationship Id="rId4" Type="http://schemas.openxmlformats.org/officeDocument/2006/relationships/image" Target="../media/image63.pn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3.xml"/><Relationship Id="rId1" Type="http://schemas.openxmlformats.org/officeDocument/2006/relationships/tags" Target="../tags/tag108.xml"/><Relationship Id="rId4" Type="http://schemas.openxmlformats.org/officeDocument/2006/relationships/image" Target="../media/image6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3.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3.xml"/><Relationship Id="rId1" Type="http://schemas.openxmlformats.org/officeDocument/2006/relationships/tags" Target="../tags/tag109.xml"/><Relationship Id="rId4" Type="http://schemas.openxmlformats.org/officeDocument/2006/relationships/image" Target="../media/image65.pn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3.xml"/><Relationship Id="rId1" Type="http://schemas.openxmlformats.org/officeDocument/2006/relationships/tags" Target="../tags/tag110.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3.xml"/><Relationship Id="rId1" Type="http://schemas.openxmlformats.org/officeDocument/2006/relationships/tags" Target="../tags/tag111.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3.xml"/><Relationship Id="rId1" Type="http://schemas.openxmlformats.org/officeDocument/2006/relationships/tags" Target="../tags/tag11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3.xml"/><Relationship Id="rId1" Type="http://schemas.openxmlformats.org/officeDocument/2006/relationships/tags" Target="../tags/tag113.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3.xml"/><Relationship Id="rId1" Type="http://schemas.openxmlformats.org/officeDocument/2006/relationships/tags" Target="../tags/tag114.xml"/></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0.xml"/><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2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26.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27.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29.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3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5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32.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33.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3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3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tags" Target="../tags/tag66.xml"/><Relationship Id="rId4" Type="http://schemas.openxmlformats.org/officeDocument/2006/relationships/image" Target="../media/image36.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tags" Target="../tags/tag67.xml"/><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tags" Target="../tags/tag68.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69.xml"/><Relationship Id="rId4" Type="http://schemas.openxmlformats.org/officeDocument/2006/relationships/image" Target="../media/image3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tags" Target="../tags/tag70.xml"/><Relationship Id="rId4" Type="http://schemas.openxmlformats.org/officeDocument/2006/relationships/image" Target="../media/image40.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tags" Target="../tags/tag7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tags" Target="../tags/tag72.xml"/><Relationship Id="rId4" Type="http://schemas.openxmlformats.org/officeDocument/2006/relationships/image" Target="../media/image41.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73.xml"/><Relationship Id="rId4" Type="http://schemas.openxmlformats.org/officeDocument/2006/relationships/image" Target="../media/image42.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xml"/><Relationship Id="rId1" Type="http://schemas.openxmlformats.org/officeDocument/2006/relationships/tags" Target="../tags/tag7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xml"/><Relationship Id="rId1" Type="http://schemas.openxmlformats.org/officeDocument/2006/relationships/tags" Target="../tags/tag75.xml"/><Relationship Id="rId4" Type="http://schemas.openxmlformats.org/officeDocument/2006/relationships/image" Target="../media/image43.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xml"/><Relationship Id="rId1" Type="http://schemas.openxmlformats.org/officeDocument/2006/relationships/tags" Target="../tags/tag76.xml"/><Relationship Id="rId4" Type="http://schemas.openxmlformats.org/officeDocument/2006/relationships/image" Target="../media/image4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xml"/><Relationship Id="rId1" Type="http://schemas.openxmlformats.org/officeDocument/2006/relationships/tags" Target="../tags/tag77.xml"/><Relationship Id="rId4" Type="http://schemas.openxmlformats.org/officeDocument/2006/relationships/image" Target="../media/image45.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78.xml"/><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xml"/><Relationship Id="rId1" Type="http://schemas.openxmlformats.org/officeDocument/2006/relationships/tags" Target="../tags/tag79.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xml"/><Relationship Id="rId1" Type="http://schemas.openxmlformats.org/officeDocument/2006/relationships/tags" Target="../tags/tag80.xml"/><Relationship Id="rId4" Type="http://schemas.openxmlformats.org/officeDocument/2006/relationships/image" Target="../media/image4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xml"/><Relationship Id="rId1" Type="http://schemas.openxmlformats.org/officeDocument/2006/relationships/tags" Target="../tags/tag81.xml"/><Relationship Id="rId4" Type="http://schemas.openxmlformats.org/officeDocument/2006/relationships/image" Target="../media/image4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3.xml"/><Relationship Id="rId1" Type="http://schemas.openxmlformats.org/officeDocument/2006/relationships/tags" Target="../tags/tag82.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3.xml"/><Relationship Id="rId1" Type="http://schemas.openxmlformats.org/officeDocument/2006/relationships/tags" Target="../tags/tag83.xml"/><Relationship Id="rId4" Type="http://schemas.openxmlformats.org/officeDocument/2006/relationships/image" Target="../media/image50.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3.xml"/><Relationship Id="rId1" Type="http://schemas.openxmlformats.org/officeDocument/2006/relationships/tags" Target="../tags/tag84.xml"/><Relationship Id="rId4" Type="http://schemas.openxmlformats.org/officeDocument/2006/relationships/image" Target="../media/image51.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3.xml"/><Relationship Id="rId1" Type="http://schemas.openxmlformats.org/officeDocument/2006/relationships/tags" Target="../tags/tag85.xml"/><Relationship Id="rId4" Type="http://schemas.openxmlformats.org/officeDocument/2006/relationships/image" Target="../media/image52.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3.xml"/><Relationship Id="rId1" Type="http://schemas.openxmlformats.org/officeDocument/2006/relationships/tags" Target="../tags/tag86.xml"/><Relationship Id="rId4" Type="http://schemas.openxmlformats.org/officeDocument/2006/relationships/image" Target="../media/image53.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8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3.xml"/><Relationship Id="rId1" Type="http://schemas.openxmlformats.org/officeDocument/2006/relationships/tags" Target="../tags/tag88.xml"/><Relationship Id="rId4"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3.xml"/><Relationship Id="rId1" Type="http://schemas.openxmlformats.org/officeDocument/2006/relationships/tags" Target="../tags/tag89.xml"/><Relationship Id="rId4" Type="http://schemas.openxmlformats.org/officeDocument/2006/relationships/image" Target="../media/image55.pn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3.xml"/><Relationship Id="rId1" Type="http://schemas.openxmlformats.org/officeDocument/2006/relationships/tags" Target="../tags/tag90.xml"/><Relationship Id="rId4" Type="http://schemas.openxmlformats.org/officeDocument/2006/relationships/image" Target="../media/image56.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3.xml"/><Relationship Id="rId1" Type="http://schemas.openxmlformats.org/officeDocument/2006/relationships/tags" Target="../tags/tag91.xml"/><Relationship Id="rId4" Type="http://schemas.openxmlformats.org/officeDocument/2006/relationships/image" Target="../media/image57.pn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3.xml"/><Relationship Id="rId1" Type="http://schemas.openxmlformats.org/officeDocument/2006/relationships/tags" Target="../tags/tag9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3.xml"/><Relationship Id="rId1" Type="http://schemas.openxmlformats.org/officeDocument/2006/relationships/tags" Target="../tags/tag93.xml"/><Relationship Id="rId4" Type="http://schemas.openxmlformats.org/officeDocument/2006/relationships/image" Target="../media/image58.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3.xml"/><Relationship Id="rId1" Type="http://schemas.openxmlformats.org/officeDocument/2006/relationships/tags" Target="../tags/tag94.xml"/><Relationship Id="rId4" Type="http://schemas.openxmlformats.org/officeDocument/2006/relationships/image" Target="../media/image59.pn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3.xml"/><Relationship Id="rId1" Type="http://schemas.openxmlformats.org/officeDocument/2006/relationships/tags" Target="../tags/tag9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3.xml"/><Relationship Id="rId1" Type="http://schemas.openxmlformats.org/officeDocument/2006/relationships/tags" Target="../tags/tag96.xml"/><Relationship Id="rId4" Type="http://schemas.openxmlformats.org/officeDocument/2006/relationships/image" Target="../media/image60.pn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3.xml"/><Relationship Id="rId1" Type="http://schemas.openxmlformats.org/officeDocument/2006/relationships/tags" Target="../tags/tag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1552152"/>
            <a:ext cx="8077202" cy="2123658"/>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6600" dirty="0">
                <a:solidFill>
                  <a:srgbClr val="363636"/>
                </a:solidFill>
                <a:latin typeface="汉仪菱心体简" panose="02010609000101010101" pitchFamily="49" charset="-122"/>
                <a:ea typeface="汉仪菱心体简" panose="02010609000101010101" pitchFamily="49" charset="-122"/>
              </a:rPr>
              <a:t>跨境电商运营实战</a:t>
            </a:r>
          </a:p>
          <a:p>
            <a:pPr lvl="0" algn="ctr">
              <a:defRPr/>
            </a:pPr>
            <a:r>
              <a:rPr lang="en-US" altLang="zh-CN" sz="6600" dirty="0">
                <a:solidFill>
                  <a:srgbClr val="363636"/>
                </a:solidFill>
                <a:latin typeface="汉仪菱心体简" panose="02010609000101010101" pitchFamily="49" charset="-122"/>
                <a:ea typeface="汉仪菱心体简" panose="02010609000101010101" pitchFamily="49" charset="-122"/>
              </a:rPr>
              <a:t>(</a:t>
            </a:r>
            <a:r>
              <a:rPr lang="zh-CN" altLang="en-US" sz="6600" dirty="0">
                <a:solidFill>
                  <a:srgbClr val="363636"/>
                </a:solidFill>
                <a:latin typeface="汉仪菱心体简" panose="02010609000101010101" pitchFamily="49" charset="-122"/>
                <a:ea typeface="汉仪菱心体简" panose="02010609000101010101" pitchFamily="49" charset="-122"/>
              </a:rPr>
              <a:t>第</a:t>
            </a:r>
            <a:r>
              <a:rPr lang="en-US" altLang="zh-CN" sz="6600" dirty="0">
                <a:solidFill>
                  <a:srgbClr val="363636"/>
                </a:solidFill>
                <a:latin typeface="汉仪菱心体简" panose="02010609000101010101" pitchFamily="49" charset="-122"/>
                <a:ea typeface="汉仪菱心体简" panose="02010609000101010101" pitchFamily="49" charset="-122"/>
              </a:rPr>
              <a:t>2</a:t>
            </a:r>
            <a:r>
              <a:rPr lang="zh-CN" altLang="en-US" sz="6600" dirty="0">
                <a:solidFill>
                  <a:srgbClr val="363636"/>
                </a:solidFill>
                <a:latin typeface="汉仪菱心体简" panose="02010609000101010101" pitchFamily="49" charset="-122"/>
                <a:ea typeface="汉仪菱心体简" panose="02010609000101010101" pitchFamily="49" charset="-122"/>
              </a:rPr>
              <a:t>版</a:t>
            </a:r>
            <a:r>
              <a:rPr lang="en-US" altLang="zh-CN" sz="6600" dirty="0">
                <a:solidFill>
                  <a:srgbClr val="363636"/>
                </a:solidFill>
                <a:latin typeface="汉仪菱心体简" panose="02010609000101010101" pitchFamily="49" charset="-122"/>
                <a:ea typeface="汉仪菱心体简" panose="02010609000101010101" pitchFamily="49" charset="-122"/>
              </a:rPr>
              <a:t>)</a:t>
            </a:r>
          </a:p>
        </p:txBody>
      </p:sp>
      <p:sp>
        <p:nvSpPr>
          <p:cNvPr id="18" name="矩形 17"/>
          <p:cNvSpPr/>
          <p:nvPr/>
        </p:nvSpPr>
        <p:spPr>
          <a:xfrm>
            <a:off x="4991877" y="3751132"/>
            <a:ext cx="2208245" cy="480053"/>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lang="zh-CN" altLang="en-US" b="1" dirty="0">
                <a:solidFill>
                  <a:schemeClr val="bg1"/>
                </a:solidFill>
              </a:rPr>
              <a:t>新迈尔教育  主编</a:t>
            </a:r>
            <a:endParaRPr kumimoji="0" lang="zh-CN" altLang="en-US" b="1" i="0" u="none" strike="noStrike" kern="1200" cap="none" spc="0" normalizeH="0" baseline="0" noProof="0" dirty="0">
              <a:ln>
                <a:noFill/>
              </a:ln>
              <a:solidFill>
                <a:schemeClr val="bg1"/>
              </a:solidFill>
              <a:effectLst/>
              <a:uLnTx/>
              <a:uFillTx/>
              <a:latin typeface="Arial"/>
              <a:ea typeface="微软雅黑"/>
            </a:endParaRPr>
          </a:p>
        </p:txBody>
      </p:sp>
      <p:sp>
        <p:nvSpPr>
          <p:cNvPr id="9" name="矩形 8"/>
          <p:cNvSpPr/>
          <p:nvPr/>
        </p:nvSpPr>
        <p:spPr>
          <a:xfrm>
            <a:off x="4543812" y="5925667"/>
            <a:ext cx="3104375" cy="674864"/>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kumimoji="0" lang="zh-CN" altLang="en-US" b="1" i="0" u="none" strike="noStrike" kern="1200" cap="none" spc="0" normalizeH="0" baseline="0" noProof="0" dirty="0" smtClean="0">
                <a:ln>
                  <a:noFill/>
                </a:ln>
                <a:solidFill>
                  <a:schemeClr val="bg1"/>
                </a:solidFill>
                <a:effectLst/>
                <a:uLnTx/>
                <a:uFillTx/>
                <a:latin typeface="Arial"/>
                <a:ea typeface="微软雅黑"/>
              </a:rPr>
              <a:t>清华大学出版社</a:t>
            </a:r>
            <a:endParaRPr kumimoji="0" lang="en-US" altLang="zh-CN" b="1" i="0" u="none" strike="noStrike" kern="1200" cap="none" spc="0" normalizeH="0" baseline="0" noProof="0" dirty="0" smtClean="0">
              <a:ln>
                <a:noFill/>
              </a:ln>
              <a:solidFill>
                <a:schemeClr val="bg1"/>
              </a:solidFill>
              <a:effectLst/>
              <a:uLnTx/>
              <a:uFillTx/>
              <a:latin typeface="Arial"/>
              <a:ea typeface="微软雅黑"/>
            </a:endParaRPr>
          </a:p>
          <a:p>
            <a:pPr lvl="0" algn="ctr">
              <a:defRPr/>
            </a:pPr>
            <a:r>
              <a:rPr lang="zh-CN" altLang="en-US" sz="1400" b="1" dirty="0">
                <a:solidFill>
                  <a:schemeClr val="bg1"/>
                </a:solidFill>
                <a:latin typeface="宋体" pitchFamily="2" charset="-122"/>
                <a:ea typeface="宋体" pitchFamily="2" charset="-122"/>
              </a:rPr>
              <a:t>北京</a:t>
            </a:r>
            <a:endParaRPr kumimoji="0" lang="zh-CN" altLang="en-US" sz="1400" b="1" i="0" u="none" strike="noStrike" kern="1200" cap="none" spc="0" normalizeH="0" baseline="0" noProof="0" dirty="0">
              <a:ln>
                <a:noFill/>
              </a:ln>
              <a:solidFill>
                <a:schemeClr val="bg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871421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6075" y="1371600"/>
            <a:ext cx="6055729" cy="456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68996" y="6016109"/>
            <a:ext cx="1689886" cy="307777"/>
          </a:xfrm>
          <a:prstGeom prst="rect">
            <a:avLst/>
          </a:prstGeom>
        </p:spPr>
        <p:txBody>
          <a:bodyPr wrap="none">
            <a:spAutoFit/>
          </a:bodyPr>
          <a:lstStyle/>
          <a:p>
            <a:pPr algn="ctr"/>
            <a:r>
              <a:rPr lang="en-US" altLang="zh-CN" sz="1400" b="1" dirty="0"/>
              <a:t>eBay</a:t>
            </a:r>
            <a:r>
              <a:rPr lang="zh-CN" altLang="zh-CN" sz="1400" b="1" dirty="0"/>
              <a:t>企业入驻通道</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500"/>
                                        <p:tgtEl>
                                          <p:spTgt spid="102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14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9426" y="1065255"/>
            <a:ext cx="6153150" cy="526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54827" y="6319322"/>
            <a:ext cx="1082348" cy="307777"/>
          </a:xfrm>
          <a:prstGeom prst="rect">
            <a:avLst/>
          </a:prstGeom>
        </p:spPr>
        <p:txBody>
          <a:bodyPr wrap="none">
            <a:spAutoFit/>
          </a:bodyPr>
          <a:lstStyle/>
          <a:p>
            <a:pPr algn="ctr"/>
            <a:r>
              <a:rPr lang="zh-CN" altLang="zh-CN" sz="1400" b="1" dirty="0"/>
              <a:t>修改中差评</a:t>
            </a:r>
            <a:endParaRPr lang="zh-CN" altLang="en-US" sz="1400" b="1" dirty="0"/>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1442"/>
                                        </p:tgtEl>
                                        <p:attrNameLst>
                                          <p:attrName>style.visibility</p:attrName>
                                        </p:attrNameLst>
                                      </p:cBhvr>
                                      <p:to>
                                        <p:strVal val="visible"/>
                                      </p:to>
                                    </p:set>
                                    <p:animEffect transition="in" filter="randombar(horizontal)">
                                      <p:cBhvr>
                                        <p:cTn id="11" dur="500"/>
                                        <p:tgtEl>
                                          <p:spTgt spid="6144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46203"/>
            <a:ext cx="9332179" cy="244682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物品未收到纠纷</a:t>
            </a:r>
            <a:r>
              <a:rPr lang="en-US" altLang="zh-CN" b="1" dirty="0">
                <a:solidFill>
                  <a:srgbClr val="2F2E40"/>
                </a:solidFill>
                <a:latin typeface="Calibri" panose="020F0502020204030204" pitchFamily="34" charset="0"/>
                <a:ea typeface="宋体" panose="02010600030101010101" pitchFamily="2" charset="-122"/>
              </a:rPr>
              <a:t>INR(Item Not Received)</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交易中，大多数物品能顺利送达。但当物品预计送达时间已经超过，买家未能及时收到物品时，买家可向卖家开启“物品未收到”纠纷。买家开设</a:t>
            </a:r>
            <a:r>
              <a:rPr lang="en-US" altLang="zh-CN" dirty="0">
                <a:solidFill>
                  <a:srgbClr val="2F2E40"/>
                </a:solidFill>
                <a:latin typeface="Calibri" panose="020F0502020204030204" pitchFamily="34" charset="0"/>
                <a:ea typeface="宋体" panose="02010600030101010101" pitchFamily="2" charset="-122"/>
              </a:rPr>
              <a:t>INR</a:t>
            </a:r>
            <a:r>
              <a:rPr lang="zh-CN" altLang="en-US" dirty="0">
                <a:solidFill>
                  <a:srgbClr val="2F2E40"/>
                </a:solidFill>
                <a:latin typeface="Calibri" panose="020F0502020204030204" pitchFamily="34" charset="0"/>
                <a:ea typeface="宋体" panose="02010600030101010101" pitchFamily="2" charset="-122"/>
              </a:rPr>
              <a:t>物品未收到纠纷的时限：买家可以在预估到达时间后</a:t>
            </a:r>
            <a:r>
              <a:rPr lang="en-US" altLang="zh-CN" dirty="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天开启</a:t>
            </a:r>
            <a:r>
              <a:rPr lang="en-US" altLang="zh-CN" dirty="0">
                <a:solidFill>
                  <a:srgbClr val="2F2E40"/>
                </a:solidFill>
                <a:latin typeface="Calibri" panose="020F0502020204030204" pitchFamily="34" charset="0"/>
                <a:ea typeface="宋体" panose="02010600030101010101" pitchFamily="2" charset="-122"/>
              </a:rPr>
              <a:t>INR</a:t>
            </a:r>
            <a:r>
              <a:rPr lang="zh-CN" altLang="en-US" dirty="0">
                <a:solidFill>
                  <a:srgbClr val="2F2E40"/>
                </a:solidFill>
                <a:latin typeface="Calibri" panose="020F0502020204030204" pitchFamily="34" charset="0"/>
                <a:ea typeface="宋体" panose="02010600030101010101" pitchFamily="2" charset="-122"/>
              </a:rPr>
              <a:t>纠纷且在预估到达时间</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天后不能再开启</a:t>
            </a:r>
            <a:r>
              <a:rPr lang="en-US" altLang="zh-CN" dirty="0">
                <a:solidFill>
                  <a:srgbClr val="2F2E40"/>
                </a:solidFill>
                <a:latin typeface="Calibri" panose="020F0502020204030204" pitchFamily="34" charset="0"/>
                <a:ea typeface="宋体" panose="02010600030101010101" pitchFamily="2" charset="-122"/>
              </a:rPr>
              <a:t>INR</a:t>
            </a:r>
            <a:r>
              <a:rPr lang="zh-CN" altLang="en-US" dirty="0">
                <a:solidFill>
                  <a:srgbClr val="2F2E40"/>
                </a:solidFill>
                <a:latin typeface="Calibri" panose="020F0502020204030204" pitchFamily="34" charset="0"/>
                <a:ea typeface="宋体" panose="02010600030101010101" pitchFamily="2" charset="-122"/>
              </a:rPr>
              <a:t>纠纷。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提供</a:t>
            </a:r>
            <a:r>
              <a:rPr lang="zh-CN" altLang="en-US" dirty="0">
                <a:solidFill>
                  <a:srgbClr val="2F2E40"/>
                </a:solidFill>
                <a:latin typeface="Calibri" panose="020F0502020204030204" pitchFamily="34" charset="0"/>
                <a:ea typeface="宋体" panose="02010600030101010101" pitchFamily="2" charset="-122"/>
              </a:rPr>
              <a:t>跟踪</a:t>
            </a:r>
            <a:r>
              <a:rPr lang="zh-CN" altLang="en-US" dirty="0" smtClean="0">
                <a:solidFill>
                  <a:srgbClr val="2F2E40"/>
                </a:solidFill>
                <a:latin typeface="Calibri" panose="020F0502020204030204" pitchFamily="34" charset="0"/>
                <a:ea typeface="宋体" panose="02010600030101010101" pitchFamily="2" charset="-122"/>
              </a:rPr>
              <a:t>信息、</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给</a:t>
            </a:r>
            <a:r>
              <a:rPr lang="zh-CN" altLang="en-US" dirty="0">
                <a:solidFill>
                  <a:srgbClr val="2F2E40"/>
                </a:solidFill>
                <a:latin typeface="Calibri" panose="020F0502020204030204" pitchFamily="34" charset="0"/>
                <a:ea typeface="宋体" panose="02010600030101010101" pitchFamily="2" charset="-122"/>
              </a:rPr>
              <a:t>买家</a:t>
            </a:r>
            <a:r>
              <a:rPr lang="zh-CN" altLang="en-US" dirty="0" smtClean="0">
                <a:solidFill>
                  <a:srgbClr val="2F2E40"/>
                </a:solidFill>
                <a:latin typeface="Calibri" panose="020F0502020204030204" pitchFamily="34" charset="0"/>
                <a:ea typeface="宋体" panose="02010600030101010101" pitchFamily="2" charset="-122"/>
              </a:rPr>
              <a:t>退款、</a:t>
            </a: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给</a:t>
            </a:r>
            <a:r>
              <a:rPr lang="zh-CN" altLang="en-US" dirty="0">
                <a:solidFill>
                  <a:srgbClr val="2F2E40"/>
                </a:solidFill>
                <a:latin typeface="Calibri" panose="020F0502020204030204" pitchFamily="34" charset="0"/>
                <a:ea typeface="宋体" panose="02010600030101010101" pitchFamily="2" charset="-122"/>
              </a:rPr>
              <a:t>买家发送信息</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525587" y="2060453"/>
            <a:ext cx="9104313" cy="27238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物品与描述不符纠纷</a:t>
            </a:r>
            <a:r>
              <a:rPr lang="en-US" altLang="zh-CN" b="1" dirty="0">
                <a:solidFill>
                  <a:srgbClr val="2F2E40"/>
                </a:solidFill>
                <a:latin typeface="Calibri" panose="020F0502020204030204" pitchFamily="34" charset="0"/>
                <a:ea typeface="宋体" panose="02010600030101010101" pitchFamily="2" charset="-122"/>
              </a:rPr>
              <a:t>SNAD (Significantly Not As Description)</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提供宽松的退货政策不仅可以提升买家满意度，还能帮助卖家售出更多的物品。</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努力使退货流程达到买家期望的标准，让买家能快速获取退货运单，同时减少卖家花在处理买家退货请求上的时间。退货个案，如果未升级，不会被计入不良交易率。升级但卖家胜，则不计入；无论退货是不是</a:t>
            </a:r>
            <a:r>
              <a:rPr lang="en-US" altLang="zh-CN" dirty="0">
                <a:solidFill>
                  <a:srgbClr val="2F2E40"/>
                </a:solidFill>
                <a:latin typeface="Calibri" panose="020F0502020204030204" pitchFamily="34" charset="0"/>
                <a:ea typeface="宋体" panose="02010600030101010101" pitchFamily="2" charset="-122"/>
              </a:rPr>
              <a:t>SNAD</a:t>
            </a:r>
            <a:r>
              <a:rPr lang="zh-CN" altLang="en-US" dirty="0">
                <a:solidFill>
                  <a:srgbClr val="2F2E40"/>
                </a:solidFill>
                <a:latin typeface="Calibri" panose="020F0502020204030204" pitchFamily="34" charset="0"/>
                <a:ea typeface="宋体" panose="02010600030101010101" pitchFamily="2" charset="-122"/>
              </a:rPr>
              <a:t>，请确保买家在升级个案前解决来避免不良交易率和不良纠纷。</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退货请求开启时间：付款日期</a:t>
            </a:r>
            <a:r>
              <a:rPr lang="en-US" altLang="zh-CN" dirty="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天。退货原因分为买家原因和卖家原因，如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624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2486025"/>
            <a:ext cx="8990013"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2184082"/>
            <a:ext cx="902811" cy="307777"/>
          </a:xfrm>
          <a:prstGeom prst="rect">
            <a:avLst/>
          </a:prstGeom>
        </p:spPr>
        <p:txBody>
          <a:bodyPr wrap="none">
            <a:spAutoFit/>
          </a:bodyPr>
          <a:lstStyle/>
          <a:p>
            <a:pPr algn="ctr"/>
            <a:r>
              <a:rPr lang="zh-CN" altLang="zh-CN" sz="1400" b="1" dirty="0"/>
              <a:t>退货原因</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2466"/>
                                        </p:tgtEl>
                                        <p:attrNameLst>
                                          <p:attrName>style.visibility</p:attrName>
                                        </p:attrNameLst>
                                      </p:cBhvr>
                                      <p:to>
                                        <p:strVal val="visible"/>
                                      </p:to>
                                    </p:set>
                                    <p:anim calcmode="lin" valueType="num">
                                      <p:cBhvr>
                                        <p:cTn id="21" dur="500" fill="hold"/>
                                        <p:tgtEl>
                                          <p:spTgt spid="62466"/>
                                        </p:tgtEl>
                                        <p:attrNameLst>
                                          <p:attrName>ppt_w</p:attrName>
                                        </p:attrNameLst>
                                      </p:cBhvr>
                                      <p:tavLst>
                                        <p:tav tm="0">
                                          <p:val>
                                            <p:fltVal val="0"/>
                                          </p:val>
                                        </p:tav>
                                        <p:tav tm="100000">
                                          <p:val>
                                            <p:strVal val="#ppt_w"/>
                                          </p:val>
                                        </p:tav>
                                      </p:tavLst>
                                    </p:anim>
                                    <p:anim calcmode="lin" valueType="num">
                                      <p:cBhvr>
                                        <p:cTn id="22" dur="500" fill="hold"/>
                                        <p:tgtEl>
                                          <p:spTgt spid="62466"/>
                                        </p:tgtEl>
                                        <p:attrNameLst>
                                          <p:attrName>ppt_h</p:attrName>
                                        </p:attrNameLst>
                                      </p:cBhvr>
                                      <p:tavLst>
                                        <p:tav tm="0">
                                          <p:val>
                                            <p:fltVal val="0"/>
                                          </p:val>
                                        </p:tav>
                                        <p:tav tm="100000">
                                          <p:val>
                                            <p:strVal val="#ppt_h"/>
                                          </p:val>
                                        </p:tav>
                                      </p:tavLst>
                                    </p:anim>
                                    <p:animEffect transition="in" filter="fade">
                                      <p:cBhvr>
                                        <p:cTn id="23" dur="5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55753"/>
            <a:ext cx="9332179" cy="21082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2.5.3  </a:t>
            </a:r>
            <a:r>
              <a:rPr lang="zh-CN" altLang="en-US" sz="2500" b="1" dirty="0">
                <a:solidFill>
                  <a:srgbClr val="2F2E40"/>
                </a:solidFill>
                <a:latin typeface="Calibri" panose="020F0502020204030204" pitchFamily="34" charset="0"/>
                <a:ea typeface="宋体" panose="02010600030101010101" pitchFamily="2" charset="-122"/>
              </a:rPr>
              <a:t>买家体验报告</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管理</a:t>
            </a:r>
            <a:r>
              <a:rPr lang="zh-CN" altLang="en-US" dirty="0">
                <a:solidFill>
                  <a:srgbClr val="2F2E40"/>
                </a:solidFill>
                <a:latin typeface="Calibri" panose="020F0502020204030204" pitchFamily="34" charset="0"/>
                <a:ea typeface="宋体" panose="02010600030101010101" pitchFamily="2" charset="-122"/>
              </a:rPr>
              <a:t>好账户面临的不仅仅是</a:t>
            </a:r>
            <a:r>
              <a:rPr lang="en-US" altLang="zh-CN" dirty="0">
                <a:solidFill>
                  <a:srgbClr val="2F2E40"/>
                </a:solidFill>
                <a:latin typeface="Calibri" panose="020F0502020204030204" pitchFamily="34" charset="0"/>
                <a:ea typeface="宋体" panose="02010600030101010101" pitchFamily="2" charset="-122"/>
              </a:rPr>
              <a:t>eBay.com</a:t>
            </a:r>
            <a:r>
              <a:rPr lang="zh-CN" altLang="en-US" dirty="0">
                <a:solidFill>
                  <a:srgbClr val="2F2E40"/>
                </a:solidFill>
                <a:latin typeface="Calibri" panose="020F0502020204030204" pitchFamily="34" charset="0"/>
                <a:ea typeface="宋体" panose="02010600030101010101" pitchFamily="2" charset="-122"/>
              </a:rPr>
              <a:t>的各种规则，还有困惑众多中国卖家的买家体验周报的考核，入口：登录</a:t>
            </a:r>
            <a:r>
              <a:rPr lang="en-US" altLang="zh-CN" dirty="0">
                <a:solidFill>
                  <a:srgbClr val="2F2E40"/>
                </a:solidFill>
                <a:latin typeface="Calibri" panose="020F0502020204030204" pitchFamily="34" charset="0"/>
                <a:ea typeface="宋体" panose="02010600030101010101" pitchFamily="2" charset="-122"/>
              </a:rPr>
              <a:t>www.ebay.cn</a:t>
            </a:r>
            <a:r>
              <a:rPr lang="zh-CN" altLang="en-US" dirty="0">
                <a:solidFill>
                  <a:srgbClr val="2F2E40"/>
                </a:solidFill>
                <a:latin typeface="Calibri" panose="020F0502020204030204" pitchFamily="34" charset="0"/>
                <a:ea typeface="宋体" panose="02010600030101010101" pitchFamily="2" charset="-122"/>
              </a:rPr>
              <a:t>，进入卖家中心。如果账号因为买家体验周报中的考核受到了限制，有关卖家的账户可能会受到不同程度的销售限制。</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65253"/>
            <a:ext cx="9332179" cy="23993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买家体验报告更新频率</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每日更新内容：卖家等级状态及细分，申请销售额度自检，买家试图联系反映物品未收到提醒，不良交易趋势图。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每周更新：综合表现，非货运表现，货运表现，物流标准，海外仓标准，待处理问题刊登</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25853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2</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卖家等级</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卖家等级分为两个模块，数据与</a:t>
            </a:r>
            <a:r>
              <a:rPr lang="en-US" altLang="zh-CN" dirty="0">
                <a:solidFill>
                  <a:srgbClr val="2F2E40"/>
                </a:solidFill>
                <a:latin typeface="Calibri" panose="020F0502020204030204" pitchFamily="34" charset="0"/>
                <a:ea typeface="宋体" panose="02010600030101010101" pitchFamily="2" charset="-122"/>
              </a:rPr>
              <a:t>Seller Dashboard</a:t>
            </a:r>
            <a:r>
              <a:rPr lang="zh-CN" altLang="en-US" dirty="0">
                <a:solidFill>
                  <a:srgbClr val="2F2E40"/>
                </a:solidFill>
                <a:latin typeface="Calibri" panose="020F0502020204030204" pitchFamily="34" charset="0"/>
                <a:ea typeface="宋体" panose="02010600030101010101" pitchFamily="2" charset="-122"/>
              </a:rPr>
              <a:t>同步更新。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当前卖家等级：对应</a:t>
            </a:r>
            <a:r>
              <a:rPr lang="en-US" altLang="zh-CN" dirty="0">
                <a:solidFill>
                  <a:srgbClr val="2F2E40"/>
                </a:solidFill>
                <a:latin typeface="Calibri" panose="020F0502020204030204" pitchFamily="34" charset="0"/>
                <a:ea typeface="宋体" panose="02010600030101010101" pitchFamily="2" charset="-122"/>
              </a:rPr>
              <a:t>Seller Dashboard</a:t>
            </a:r>
            <a:r>
              <a:rPr lang="zh-CN" altLang="en-US" dirty="0">
                <a:solidFill>
                  <a:srgbClr val="2F2E40"/>
                </a:solidFill>
                <a:latin typeface="Calibri" panose="020F0502020204030204" pitchFamily="34" charset="0"/>
                <a:ea typeface="宋体" panose="02010600030101010101" pitchFamily="2" charset="-122"/>
              </a:rPr>
              <a:t>中的</a:t>
            </a:r>
            <a:r>
              <a:rPr lang="en-US" altLang="zh-CN" dirty="0">
                <a:solidFill>
                  <a:srgbClr val="2F2E40"/>
                </a:solidFill>
                <a:latin typeface="Calibri" panose="020F0502020204030204" pitchFamily="34" charset="0"/>
                <a:ea typeface="宋体" panose="02010600030101010101" pitchFamily="2" charset="-122"/>
              </a:rPr>
              <a:t>Current seller level</a:t>
            </a:r>
            <a:r>
              <a:rPr lang="zh-CN" altLang="en-US"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预测卖家等级：对应</a:t>
            </a:r>
            <a:r>
              <a:rPr lang="en-US" altLang="zh-CN" dirty="0">
                <a:solidFill>
                  <a:srgbClr val="2F2E40"/>
                </a:solidFill>
                <a:latin typeface="Calibri" panose="020F0502020204030204" pitchFamily="34" charset="0"/>
                <a:ea typeface="宋体" panose="02010600030101010101" pitchFamily="2" charset="-122"/>
              </a:rPr>
              <a:t>Seller Dashboard</a:t>
            </a:r>
            <a:r>
              <a:rPr lang="zh-CN" altLang="en-US" dirty="0">
                <a:solidFill>
                  <a:srgbClr val="2F2E40"/>
                </a:solidFill>
                <a:latin typeface="Calibri" panose="020F0502020204030204" pitchFamily="34" charset="0"/>
                <a:ea typeface="宋体" panose="02010600030101010101" pitchFamily="2" charset="-122"/>
              </a:rPr>
              <a:t>中的</a:t>
            </a:r>
            <a:r>
              <a:rPr lang="en-US" altLang="zh-CN" dirty="0">
                <a:solidFill>
                  <a:srgbClr val="2F2E40"/>
                </a:solidFill>
                <a:latin typeface="Calibri" panose="020F0502020204030204" pitchFamily="34" charset="0"/>
                <a:ea typeface="宋体" panose="02010600030101010101" pitchFamily="2" charset="-122"/>
              </a:rPr>
              <a:t>If we evaluated you today</a:t>
            </a:r>
            <a:r>
              <a:rPr lang="zh-CN" altLang="en-US" dirty="0">
                <a:solidFill>
                  <a:srgbClr val="2F2E40"/>
                </a:solidFill>
                <a:latin typeface="Calibri" panose="020F0502020204030204" pitchFamily="34" charset="0"/>
                <a:ea typeface="宋体" panose="02010600030101010101" pitchFamily="2" charset="-122"/>
              </a:rPr>
              <a:t>。评估时间为</a:t>
            </a:r>
            <a:r>
              <a:rPr lang="en-US" altLang="zh-CN" dirty="0">
                <a:solidFill>
                  <a:srgbClr val="2F2E40"/>
                </a:solidFill>
                <a:latin typeface="Calibri" panose="020F0502020204030204" pitchFamily="34" charset="0"/>
                <a:ea typeface="宋体" panose="02010600030101010101" pitchFamily="2" charset="-122"/>
              </a:rPr>
              <a:t>PST</a:t>
            </a:r>
            <a:r>
              <a:rPr lang="zh-CN" altLang="en-US" dirty="0">
                <a:solidFill>
                  <a:srgbClr val="2F2E40"/>
                </a:solidFill>
                <a:latin typeface="Calibri" panose="020F0502020204030204" pitchFamily="34" charset="0"/>
                <a:ea typeface="宋体" panose="02010600030101010101" pitchFamily="2" charset="-122"/>
              </a:rPr>
              <a:t>太平洋标准时间</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431258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36678"/>
            <a:ext cx="9332179" cy="21698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3</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其他相关信息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申请销售额度自检</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移动平台交易周报</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物品属性使用率报告</a:t>
            </a:r>
          </a:p>
        </p:txBody>
      </p:sp>
    </p:spTree>
    <p:custDataLst>
      <p:tags r:id="rId1"/>
    </p:custDataLst>
    <p:extLst>
      <p:ext uri="{BB962C8B-B14F-4D97-AF65-F5344CB8AC3E}">
        <p14:creationId xmlns:p14="http://schemas.microsoft.com/office/powerpoint/2010/main" val="519974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535112" y="1612778"/>
            <a:ext cx="2913063" cy="383181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问题提醒区域</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综合表现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非货运表现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货运表现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物流标准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海外仓标准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待处理问题刊登</a:t>
            </a:r>
          </a:p>
        </p:txBody>
      </p:sp>
      <p:pic>
        <p:nvPicPr>
          <p:cNvPr id="634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1857375"/>
            <a:ext cx="573405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527815" y="5000625"/>
            <a:ext cx="1441420" cy="307777"/>
          </a:xfrm>
          <a:prstGeom prst="rect">
            <a:avLst/>
          </a:prstGeom>
        </p:spPr>
        <p:txBody>
          <a:bodyPr wrap="none">
            <a:spAutoFit/>
          </a:bodyPr>
          <a:lstStyle/>
          <a:p>
            <a:pPr algn="ctr"/>
            <a:r>
              <a:rPr lang="zh-CN" altLang="zh-CN" sz="1400" b="1" dirty="0"/>
              <a:t>待处理问题刊登</a:t>
            </a:r>
            <a:endParaRPr lang="zh-CN" altLang="en-US" sz="1400" b="1" dirty="0"/>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3490"/>
                                        </p:tgtEl>
                                        <p:attrNameLst>
                                          <p:attrName>style.visibility</p:attrName>
                                        </p:attrNameLst>
                                      </p:cBhvr>
                                      <p:to>
                                        <p:strVal val="visible"/>
                                      </p:to>
                                    </p:set>
                                    <p:animEffect transition="in" filter="fade">
                                      <p:cBhvr>
                                        <p:cTn id="15" dur="500"/>
                                        <p:tgtEl>
                                          <p:spTgt spid="6349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全球不良交易趋势</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全球不良交易趋势显示前</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个自然月中每个月的交易量及该月不良交易率的对照关系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该月不良交易率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该自然月发生的不良交易笔数</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该自然月总交易量</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。鼠标指针悬停于某月可以查看具体数据。</a:t>
            </a:r>
          </a:p>
        </p:txBody>
      </p:sp>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6694" y="3077155"/>
            <a:ext cx="5820414"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5988114"/>
            <a:ext cx="1441420" cy="307777"/>
          </a:xfrm>
          <a:prstGeom prst="rect">
            <a:avLst/>
          </a:prstGeom>
        </p:spPr>
        <p:txBody>
          <a:bodyPr wrap="none">
            <a:spAutoFit/>
          </a:bodyPr>
          <a:lstStyle/>
          <a:p>
            <a:pPr algn="ctr"/>
            <a:r>
              <a:rPr lang="zh-CN" altLang="zh-CN" sz="1400" b="1" dirty="0"/>
              <a:t>全球不良交易率</a:t>
            </a:r>
            <a:endParaRPr lang="zh-CN" altLang="en-US" sz="1400" b="1" dirty="0"/>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64514"/>
                                        </p:tgtEl>
                                        <p:attrNameLst>
                                          <p:attrName>style.visibility</p:attrName>
                                        </p:attrNameLst>
                                      </p:cBhvr>
                                      <p:to>
                                        <p:strVal val="visible"/>
                                      </p:to>
                                    </p:set>
                                    <p:anim calcmode="lin" valueType="num">
                                      <p:cBhvr additive="base">
                                        <p:cTn id="15" dur="500" fill="hold"/>
                                        <p:tgtEl>
                                          <p:spTgt spid="64514"/>
                                        </p:tgtEl>
                                        <p:attrNameLst>
                                          <p:attrName>ppt_x</p:attrName>
                                        </p:attrNameLst>
                                      </p:cBhvr>
                                      <p:tavLst>
                                        <p:tav tm="0">
                                          <p:val>
                                            <p:strVal val="#ppt_x"/>
                                          </p:val>
                                        </p:tav>
                                        <p:tav tm="100000">
                                          <p:val>
                                            <p:strVal val="#ppt_x"/>
                                          </p:val>
                                        </p:tav>
                                      </p:tavLst>
                                    </p:anim>
                                    <p:anim calcmode="lin" valueType="num">
                                      <p:cBhvr additive="base">
                                        <p:cTn id="16" dur="500" fill="hold"/>
                                        <p:tgtEl>
                                          <p:spTgt spid="6451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22253"/>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普通账户</a:t>
            </a:r>
            <a:r>
              <a:rPr lang="en-US" altLang="zh-CN" b="1" dirty="0">
                <a:solidFill>
                  <a:srgbClr val="2F2E40"/>
                </a:solidFill>
                <a:latin typeface="Calibri" panose="020F0502020204030204" pitchFamily="34" charset="0"/>
                <a:ea typeface="宋体" panose="02010600030101010101" pitchFamily="2" charset="-122"/>
              </a:rPr>
              <a:t>eBay</a:t>
            </a:r>
            <a:r>
              <a:rPr lang="zh-CN" altLang="en-US" b="1" dirty="0">
                <a:solidFill>
                  <a:srgbClr val="2F2E40"/>
                </a:solidFill>
                <a:latin typeface="Calibri" panose="020F0502020204030204" pitchFamily="34" charset="0"/>
                <a:ea typeface="宋体" panose="02010600030101010101" pitchFamily="2" charset="-122"/>
              </a:rPr>
              <a:t>注册流程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中国卖家可在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香港</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中国</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站点注册。</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注册完全免费</a:t>
            </a:r>
            <a:r>
              <a:rPr lang="en-US" altLang="zh-CN" dirty="0">
                <a:solidFill>
                  <a:srgbClr val="2F2E40"/>
                </a:solidFill>
                <a:latin typeface="Calibri" panose="020F0502020204030204" pitchFamily="34" charset="0"/>
                <a:ea typeface="宋体" panose="02010600030101010101" pitchFamily="2" charset="-122"/>
              </a:rPr>
              <a:t>)</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5403" y="2236633"/>
            <a:ext cx="6162995" cy="407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72039" y="6313333"/>
            <a:ext cx="2029723" cy="307777"/>
          </a:xfrm>
          <a:prstGeom prst="rect">
            <a:avLst/>
          </a:prstGeom>
        </p:spPr>
        <p:txBody>
          <a:bodyPr wrap="none">
            <a:spAutoFit/>
          </a:bodyPr>
          <a:lstStyle/>
          <a:p>
            <a:pPr algn="ctr"/>
            <a:r>
              <a:rPr lang="en-US" altLang="zh-CN" sz="1400" b="1" dirty="0"/>
              <a:t>eBay</a:t>
            </a:r>
            <a:r>
              <a:rPr lang="zh-CN" altLang="zh-CN" sz="1400" b="1" dirty="0"/>
              <a:t>香港平台注册表单</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fill="hold"/>
                                        <p:tgtEl>
                                          <p:spTgt spid="2050"/>
                                        </p:tgtEl>
                                        <p:attrNameLst>
                                          <p:attrName>ppt_x</p:attrName>
                                        </p:attrNameLst>
                                      </p:cBhvr>
                                      <p:tavLst>
                                        <p:tav tm="0">
                                          <p:val>
                                            <p:strVal val="#ppt_x"/>
                                          </p:val>
                                        </p:tav>
                                        <p:tav tm="100000">
                                          <p:val>
                                            <p:strVal val="#ppt_x"/>
                                          </p:val>
                                        </p:tav>
                                      </p:tavLst>
                                    </p:anim>
                                    <p:anim calcmode="lin" valueType="num">
                                      <p:cBhvr additive="base">
                                        <p:cTn id="16" dur="500" fill="hold"/>
                                        <p:tgtEl>
                                          <p:spTgt spid="205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本章总结</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5538" name="Picture 2" descr="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0831" y="0"/>
            <a:ext cx="4290219" cy="687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5538"/>
                                        </p:tgtEl>
                                        <p:attrNameLst>
                                          <p:attrName>style.visibility</p:attrName>
                                        </p:attrNameLst>
                                      </p:cBhvr>
                                      <p:to>
                                        <p:strVal val="visible"/>
                                      </p:to>
                                    </p:set>
                                    <p:animEffect transition="in" filter="fade">
                                      <p:cBhvr>
                                        <p:cTn id="11" dur="500"/>
                                        <p:tgtEl>
                                          <p:spTgt spid="65538"/>
                                        </p:tgtEl>
                                      </p:cBhvr>
                                    </p:animEffect>
                                    <p:anim calcmode="lin" valueType="num">
                                      <p:cBhvr>
                                        <p:cTn id="12" dur="500" fill="hold"/>
                                        <p:tgtEl>
                                          <p:spTgt spid="65538"/>
                                        </p:tgtEl>
                                        <p:attrNameLst>
                                          <p:attrName>ppt_x</p:attrName>
                                        </p:attrNameLst>
                                      </p:cBhvr>
                                      <p:tavLst>
                                        <p:tav tm="0">
                                          <p:val>
                                            <p:strVal val="#ppt_x"/>
                                          </p:val>
                                        </p:tav>
                                        <p:tav tm="100000">
                                          <p:val>
                                            <p:strVal val="#ppt_x"/>
                                          </p:val>
                                        </p:tav>
                                      </p:tavLst>
                                    </p:anim>
                                    <p:anim calcmode="lin" valueType="num">
                                      <p:cBhvr>
                                        <p:cTn id="13" dur="500" fill="hold"/>
                                        <p:tgtEl>
                                          <p:spTgt spid="655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230312" y="1736603"/>
            <a:ext cx="9847263" cy="3754874"/>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一、判断题</a:t>
            </a:r>
            <a:r>
              <a:rPr lang="en-US" altLang="zh-CN" sz="2000" b="1" dirty="0">
                <a:solidFill>
                  <a:srgbClr val="2F2E40"/>
                </a:solidFill>
                <a:latin typeface="Calibri" panose="020F0502020204030204" pitchFamily="34" charset="0"/>
                <a:ea typeface="宋体" panose="02010600030101010101" pitchFamily="2" charset="-122"/>
              </a:rPr>
              <a:t>(</a:t>
            </a:r>
            <a:r>
              <a:rPr lang="zh-CN" altLang="en-US" sz="2000" b="1" dirty="0">
                <a:solidFill>
                  <a:srgbClr val="2F2E40"/>
                </a:solidFill>
                <a:latin typeface="Calibri" panose="020F0502020204030204" pitchFamily="34" charset="0"/>
                <a:ea typeface="宋体" panose="02010600030101010101" pitchFamily="2" charset="-122"/>
              </a:rPr>
              <a:t>正确的填“</a:t>
            </a:r>
            <a:r>
              <a:rPr lang="en-US" altLang="zh-CN" sz="2000" b="1" dirty="0">
                <a:solidFill>
                  <a:srgbClr val="2F2E40"/>
                </a:solidFill>
                <a:latin typeface="Calibri" panose="020F0502020204030204" pitchFamily="34" charset="0"/>
                <a:ea typeface="宋体" panose="02010600030101010101" pitchFamily="2" charset="-122"/>
              </a:rPr>
              <a:t>T”</a:t>
            </a:r>
            <a:r>
              <a:rPr lang="zh-CN" altLang="en-US" sz="2000" b="1" dirty="0">
                <a:solidFill>
                  <a:srgbClr val="2F2E40"/>
                </a:solidFill>
                <a:latin typeface="Calibri" panose="020F0502020204030204" pitchFamily="34" charset="0"/>
                <a:ea typeface="宋体" panose="02010600030101010101" pitchFamily="2" charset="-122"/>
              </a:rPr>
              <a:t>，错误的填“</a:t>
            </a:r>
            <a:r>
              <a:rPr lang="en-US" altLang="zh-CN" sz="2000" b="1" dirty="0">
                <a:solidFill>
                  <a:srgbClr val="2F2E40"/>
                </a:solidFill>
                <a:latin typeface="Calibri" panose="020F0502020204030204" pitchFamily="34" charset="0"/>
                <a:ea typeface="宋体" panose="02010600030101010101" pitchFamily="2" charset="-122"/>
              </a:rPr>
              <a:t>F”)</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eBay</a:t>
            </a:r>
            <a:r>
              <a:rPr lang="zh-CN" altLang="en-US" dirty="0">
                <a:solidFill>
                  <a:srgbClr val="2F2E40"/>
                </a:solidFill>
                <a:latin typeface="Calibri" panose="020F0502020204030204" pitchFamily="34" charset="0"/>
                <a:ea typeface="宋体" panose="02010600030101010101" pitchFamily="2" charset="-122"/>
              </a:rPr>
              <a:t>注册信息可以随意更改。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注册信息为中国，物品所在地为美国，物品被一个美国买家拍下，运费价格可以设置为中国到美国的运费。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eBay </a:t>
            </a:r>
            <a:r>
              <a:rPr lang="zh-CN" altLang="en-US" dirty="0">
                <a:solidFill>
                  <a:srgbClr val="2F2E40"/>
                </a:solidFill>
                <a:latin typeface="Calibri" panose="020F0502020204030204" pitchFamily="34" charset="0"/>
                <a:ea typeface="宋体" panose="02010600030101010101" pitchFamily="2" charset="-122"/>
              </a:rPr>
              <a:t>的收费主要分为两个部分：刊登费</a:t>
            </a:r>
            <a:r>
              <a:rPr lang="en-US" altLang="zh-CN" dirty="0">
                <a:solidFill>
                  <a:srgbClr val="2F2E40"/>
                </a:solidFill>
                <a:latin typeface="Calibri" panose="020F0502020204030204" pitchFamily="34" charset="0"/>
                <a:ea typeface="宋体" panose="02010600030101010101" pitchFamily="2" charset="-122"/>
              </a:rPr>
              <a:t>(Insertion Fee)</a:t>
            </a:r>
            <a:r>
              <a:rPr lang="zh-CN" altLang="en-US" dirty="0">
                <a:solidFill>
                  <a:srgbClr val="2F2E40"/>
                </a:solidFill>
                <a:latin typeface="Calibri" panose="020F0502020204030204" pitchFamily="34" charset="0"/>
                <a:ea typeface="宋体" panose="02010600030101010101" pitchFamily="2" charset="-122"/>
              </a:rPr>
              <a:t>和成交费 </a:t>
            </a:r>
            <a:r>
              <a:rPr lang="en-US" altLang="zh-CN" dirty="0">
                <a:solidFill>
                  <a:srgbClr val="2F2E40"/>
                </a:solidFill>
                <a:latin typeface="Calibri" panose="020F0502020204030204" pitchFamily="34" charset="0"/>
                <a:ea typeface="宋体" panose="02010600030101010101" pitchFamily="2" charset="-122"/>
              </a:rPr>
              <a:t>(Final Value Fee)</a:t>
            </a:r>
            <a:r>
              <a:rPr lang="zh-CN" altLang="en-US" dirty="0">
                <a:solidFill>
                  <a:srgbClr val="2F2E40"/>
                </a:solidFill>
                <a:latin typeface="Calibri" panose="020F0502020204030204" pitchFamily="34" charset="0"/>
                <a:ea typeface="宋体" panose="02010600030101010101" pitchFamily="2" charset="-122"/>
              </a:rPr>
              <a:t>。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重复刊登会浪费刊登费用和额度。	</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刊登产品时，产品所在地根据账户注册地址填写。	</a:t>
            </a:r>
            <a:r>
              <a:rPr lang="en-US" altLang="zh-CN" dirty="0">
                <a:solidFill>
                  <a:srgbClr val="2F2E40"/>
                </a:solidFill>
                <a:latin typeface="Calibri" panose="020F0502020204030204" pitchFamily="34" charset="0"/>
                <a:ea typeface="宋体" panose="02010600030101010101" pitchFamily="2" charset="-122"/>
              </a:rPr>
              <a:t>(    )</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0428"/>
            <a:ext cx="9332179" cy="3291927"/>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二、选择题</a:t>
            </a:r>
            <a:r>
              <a:rPr lang="en-US" altLang="zh-CN" sz="2000" b="1" dirty="0">
                <a:solidFill>
                  <a:srgbClr val="2F2E40"/>
                </a:solidFill>
                <a:latin typeface="Calibri" panose="020F0502020204030204" pitchFamily="34" charset="0"/>
                <a:ea typeface="宋体" panose="02010600030101010101" pitchFamily="2" charset="-122"/>
              </a:rPr>
              <a:t>(</a:t>
            </a:r>
            <a:r>
              <a:rPr lang="zh-CN" altLang="en-US" sz="2000" b="1" dirty="0">
                <a:solidFill>
                  <a:srgbClr val="2F2E40"/>
                </a:solidFill>
                <a:latin typeface="Calibri" panose="020F0502020204030204" pitchFamily="34" charset="0"/>
                <a:ea typeface="宋体" panose="02010600030101010101" pitchFamily="2" charset="-122"/>
              </a:rPr>
              <a:t>可多选</a:t>
            </a:r>
            <a:r>
              <a:rPr lang="en-US" altLang="zh-CN" sz="2000" b="1"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中国卖家想要注册</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账号，需要登录哪个站点？</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美国站：</a:t>
            </a:r>
            <a:r>
              <a:rPr lang="en-US" altLang="zh-CN" dirty="0">
                <a:solidFill>
                  <a:srgbClr val="2F2E40"/>
                </a:solidFill>
                <a:latin typeface="Calibri" panose="020F0502020204030204" pitchFamily="34" charset="0"/>
                <a:ea typeface="宋体" panose="02010600030101010101" pitchFamily="2" charset="-122"/>
              </a:rPr>
              <a:t>http://www.ebay.com/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英国站：</a:t>
            </a:r>
            <a:r>
              <a:rPr lang="en-US" altLang="zh-CN" dirty="0">
                <a:solidFill>
                  <a:srgbClr val="2F2E40"/>
                </a:solidFill>
                <a:latin typeface="Calibri" panose="020F0502020204030204" pitchFamily="34" charset="0"/>
                <a:ea typeface="宋体" panose="02010600030101010101" pitchFamily="2" charset="-122"/>
              </a:rPr>
              <a:t>http://www.ebay.co.uk/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中国香港站：</a:t>
            </a:r>
            <a:r>
              <a:rPr lang="en-US" altLang="zh-CN" dirty="0">
                <a:solidFill>
                  <a:srgbClr val="2F2E40"/>
                </a:solidFill>
                <a:latin typeface="Calibri" panose="020F0502020204030204" pitchFamily="34" charset="0"/>
                <a:ea typeface="宋体" panose="02010600030101010101" pitchFamily="2" charset="-122"/>
              </a:rPr>
              <a:t>http://www.ebay.com.hk/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澳大利亚站：</a:t>
            </a:r>
            <a:r>
              <a:rPr lang="en-US" altLang="zh-CN" dirty="0">
                <a:solidFill>
                  <a:srgbClr val="2F2E40"/>
                </a:solidFill>
                <a:latin typeface="Calibri" panose="020F0502020204030204" pitchFamily="34" charset="0"/>
                <a:ea typeface="宋体" panose="02010600030101010101" pitchFamily="2" charset="-122"/>
              </a:rPr>
              <a:t>http://www.ebay.com.au</a:t>
            </a:r>
            <a:r>
              <a:rPr lang="en-US" altLang="zh-CN"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759670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80131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2</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若今天为</a:t>
            </a:r>
            <a:r>
              <a:rPr lang="en-US" altLang="zh-CN" dirty="0">
                <a:solidFill>
                  <a:srgbClr val="2F2E40"/>
                </a:solidFill>
                <a:latin typeface="Calibri" panose="020F0502020204030204" pitchFamily="34" charset="0"/>
                <a:ea typeface="宋体" panose="02010600030101010101" pitchFamily="2" charset="-122"/>
              </a:rPr>
              <a:t>2018</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20</a:t>
            </a:r>
            <a:r>
              <a:rPr lang="zh-CN" altLang="en-US" dirty="0">
                <a:solidFill>
                  <a:srgbClr val="2F2E40"/>
                </a:solidFill>
                <a:latin typeface="Calibri" panose="020F0502020204030204" pitchFamily="34" charset="0"/>
                <a:ea typeface="宋体" panose="02010600030101010101" pitchFamily="2" charset="-122"/>
              </a:rPr>
              <a:t>日，卖家在过去</a:t>
            </a:r>
            <a:r>
              <a:rPr lang="en-US" altLang="zh-CN" dirty="0">
                <a:solidFill>
                  <a:srgbClr val="2F2E40"/>
                </a:solidFill>
                <a:latin typeface="Calibri" panose="020F0502020204030204" pitchFamily="34" charset="0"/>
                <a:ea typeface="宋体" panose="02010600030101010101" pitchFamily="2" charset="-122"/>
              </a:rPr>
              <a:t>3</a:t>
            </a:r>
            <a:r>
              <a:rPr lang="zh-CN" altLang="en-US" dirty="0">
                <a:solidFill>
                  <a:srgbClr val="2F2E40"/>
                </a:solidFill>
                <a:latin typeface="Calibri" panose="020F0502020204030204" pitchFamily="34" charset="0"/>
                <a:ea typeface="宋体" panose="02010600030101010101" pitchFamily="2" charset="-122"/>
              </a:rPr>
              <a:t>个月内的交易数目达到</a:t>
            </a:r>
            <a:r>
              <a:rPr lang="en-US" altLang="zh-CN" dirty="0">
                <a:solidFill>
                  <a:srgbClr val="2F2E40"/>
                </a:solidFill>
                <a:latin typeface="Calibri" panose="020F0502020204030204" pitchFamily="34" charset="0"/>
                <a:ea typeface="宋体" panose="02010600030101010101" pitchFamily="2" charset="-122"/>
              </a:rPr>
              <a:t>400</a:t>
            </a:r>
            <a:r>
              <a:rPr lang="zh-CN" altLang="en-US" dirty="0">
                <a:solidFill>
                  <a:srgbClr val="2F2E40"/>
                </a:solidFill>
                <a:latin typeface="Calibri" panose="020F0502020204030204" pitchFamily="34" charset="0"/>
                <a:ea typeface="宋体" panose="02010600030101010101" pitchFamily="2" charset="-122"/>
              </a:rPr>
              <a:t>笔或以上，那么卖家成绩表考核的是卖家在哪段时期的交易？</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9.1—11.30 				B. 9.20—12.20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9.1—12.20  				D. 9.21—12.20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卖家的不良交易率包括</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Transaction you cancelled</a:t>
            </a:r>
            <a:r>
              <a:rPr lang="zh-CN" altLang="en-US" dirty="0">
                <a:solidFill>
                  <a:srgbClr val="2F2E40"/>
                </a:solidFill>
                <a:latin typeface="Calibri" panose="020F0502020204030204" pitchFamily="34" charset="0"/>
                <a:ea typeface="宋体" panose="02010600030101010101" pitchFamily="2" charset="-122"/>
              </a:rPr>
              <a:t>卖家取消交易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B.  Cases closed without seller resolution </a:t>
            </a:r>
            <a:r>
              <a:rPr lang="zh-CN" altLang="en-US" dirty="0">
                <a:solidFill>
                  <a:srgbClr val="2F2E40"/>
                </a:solidFill>
                <a:latin typeface="Calibri" panose="020F0502020204030204" pitchFamily="34" charset="0"/>
                <a:ea typeface="宋体" panose="02010600030101010101" pitchFamily="2" charset="-122"/>
              </a:rPr>
              <a:t>未解决纠纷个案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Negative Feedback </a:t>
            </a:r>
            <a:r>
              <a:rPr lang="zh-CN" altLang="en-US" dirty="0">
                <a:solidFill>
                  <a:srgbClr val="2F2E40"/>
                </a:solidFill>
                <a:latin typeface="Calibri" panose="020F0502020204030204" pitchFamily="34" charset="0"/>
                <a:ea typeface="宋体" panose="02010600030101010101" pitchFamily="2" charset="-122"/>
              </a:rPr>
              <a:t>差评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D.  Returns </a:t>
            </a:r>
            <a:r>
              <a:rPr lang="zh-CN" altLang="en-US" dirty="0">
                <a:solidFill>
                  <a:srgbClr val="2F2E40"/>
                </a:solidFill>
                <a:latin typeface="Calibri" panose="020F0502020204030204" pitchFamily="34" charset="0"/>
                <a:ea typeface="宋体" panose="02010600030101010101" pitchFamily="2" charset="-122"/>
              </a:rPr>
              <a:t>退货</a:t>
            </a:r>
          </a:p>
        </p:txBody>
      </p:sp>
    </p:spTree>
    <p:custDataLst>
      <p:tags r:id="rId1"/>
    </p:custDataLst>
    <p:extLst>
      <p:ext uri="{BB962C8B-B14F-4D97-AF65-F5344CB8AC3E}">
        <p14:creationId xmlns:p14="http://schemas.microsoft.com/office/powerpoint/2010/main" val="2958068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6520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违反</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政策可能导致各种不同的处分，包括</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a:t>
            </a:r>
            <a:r>
              <a:rPr lang="zh-CN" altLang="en-US" dirty="0">
                <a:solidFill>
                  <a:srgbClr val="2F2E40"/>
                </a:solidFill>
                <a:latin typeface="Calibri" panose="020F0502020204030204" pitchFamily="34" charset="0"/>
                <a:ea typeface="宋体" panose="02010600030101010101" pitchFamily="2" charset="-122"/>
              </a:rPr>
              <a:t>取消刊登					</a:t>
            </a:r>
            <a:r>
              <a:rPr lang="en-US" altLang="zh-CN" dirty="0">
                <a:solidFill>
                  <a:srgbClr val="2F2E40"/>
                </a:solidFill>
                <a:latin typeface="Calibri" panose="020F0502020204030204" pitchFamily="34" charset="0"/>
                <a:ea typeface="宋体" panose="02010600030101010101" pitchFamily="2" charset="-122"/>
              </a:rPr>
              <a:t>B. “</a:t>
            </a:r>
            <a:r>
              <a:rPr lang="zh-CN" altLang="en-US" dirty="0">
                <a:solidFill>
                  <a:srgbClr val="2F2E40"/>
                </a:solidFill>
                <a:latin typeface="Calibri" panose="020F0502020204030204" pitchFamily="34" charset="0"/>
                <a:ea typeface="宋体" panose="02010600030101010101" pitchFamily="2" charset="-122"/>
              </a:rPr>
              <a:t>冻结账户</a:t>
            </a:r>
            <a:r>
              <a:rPr lang="en-US" altLang="zh-CN" dirty="0">
                <a:solidFill>
                  <a:srgbClr val="2F2E40"/>
                </a:solidFill>
                <a:latin typeface="Calibri" panose="020F0502020204030204" pitchFamily="34" charset="0"/>
                <a:ea typeface="宋体" panose="02010600030101010101" pitchFamily="2" charset="-122"/>
              </a:rPr>
              <a:t>/ Account Suspension”</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a:t>
            </a:r>
            <a:r>
              <a:rPr lang="zh-CN" altLang="en-US" dirty="0">
                <a:solidFill>
                  <a:srgbClr val="2F2E40"/>
                </a:solidFill>
                <a:latin typeface="Calibri" panose="020F0502020204030204" pitchFamily="34" charset="0"/>
                <a:ea typeface="宋体" panose="02010600030101010101" pitchFamily="2" charset="-122"/>
              </a:rPr>
              <a:t>限制账户权利				</a:t>
            </a:r>
            <a:r>
              <a:rPr lang="en-US" altLang="zh-CN" dirty="0">
                <a:solidFill>
                  <a:srgbClr val="2F2E40"/>
                </a:solidFill>
                <a:latin typeface="Calibri" panose="020F0502020204030204" pitchFamily="34" charset="0"/>
                <a:ea typeface="宋体" panose="02010600030101010101" pitchFamily="2" charset="-122"/>
              </a:rPr>
              <a:t>D. </a:t>
            </a:r>
            <a:r>
              <a:rPr lang="zh-CN" altLang="en-US" dirty="0">
                <a:solidFill>
                  <a:srgbClr val="2F2E40"/>
                </a:solidFill>
                <a:latin typeface="Calibri" panose="020F0502020204030204" pitchFamily="34" charset="0"/>
                <a:ea typeface="宋体" panose="02010600030101010101" pitchFamily="2" charset="-122"/>
              </a:rPr>
              <a:t>没收</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收费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如果收到买家开启的“物品未收到”纠纷，美国站点需在多久回复？</a:t>
            </a:r>
            <a:r>
              <a:rPr lang="en-US" altLang="zh-CN" dirty="0">
                <a:solidFill>
                  <a:srgbClr val="2F2E40"/>
                </a:solidFill>
                <a:latin typeface="Calibri" panose="020F0502020204030204" pitchFamily="34" charset="0"/>
                <a:ea typeface="宋体" panose="02010600030101010101" pitchFamily="2" charset="-122"/>
              </a:rPr>
              <a:t>(    )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  1</a:t>
            </a:r>
            <a:r>
              <a:rPr lang="zh-CN" altLang="en-US" dirty="0">
                <a:solidFill>
                  <a:srgbClr val="2F2E40"/>
                </a:solidFill>
                <a:latin typeface="Calibri" panose="020F0502020204030204" pitchFamily="34" charset="0"/>
                <a:ea typeface="宋体" panose="02010600030101010101" pitchFamily="2" charset="-122"/>
              </a:rPr>
              <a:t>个工作日				</a:t>
            </a:r>
            <a:r>
              <a:rPr lang="en-US" altLang="zh-CN" dirty="0">
                <a:solidFill>
                  <a:srgbClr val="2F2E40"/>
                </a:solidFill>
                <a:latin typeface="Calibri" panose="020F0502020204030204" pitchFamily="34" charset="0"/>
                <a:ea typeface="宋体" panose="02010600030101010101" pitchFamily="2" charset="-122"/>
              </a:rPr>
              <a:t>B.  3</a:t>
            </a:r>
            <a:r>
              <a:rPr lang="zh-CN" altLang="en-US" dirty="0">
                <a:solidFill>
                  <a:srgbClr val="2F2E40"/>
                </a:solidFill>
                <a:latin typeface="Calibri" panose="020F0502020204030204" pitchFamily="34" charset="0"/>
                <a:ea typeface="宋体" panose="02010600030101010101" pitchFamily="2" charset="-122"/>
              </a:rPr>
              <a:t>个工作日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C.  8</a:t>
            </a:r>
            <a:r>
              <a:rPr lang="zh-CN" altLang="en-US" dirty="0">
                <a:solidFill>
                  <a:srgbClr val="2F2E40"/>
                </a:solidFill>
                <a:latin typeface="Calibri" panose="020F0502020204030204" pitchFamily="34" charset="0"/>
                <a:ea typeface="宋体" panose="02010600030101010101" pitchFamily="2" charset="-122"/>
              </a:rPr>
              <a:t>个自然日				</a:t>
            </a:r>
            <a:r>
              <a:rPr lang="en-US" altLang="zh-CN" dirty="0">
                <a:solidFill>
                  <a:srgbClr val="2F2E40"/>
                </a:solidFill>
                <a:latin typeface="Calibri" panose="020F0502020204030204" pitchFamily="34" charset="0"/>
                <a:ea typeface="宋体" panose="02010600030101010101" pitchFamily="2" charset="-122"/>
              </a:rPr>
              <a:t>D.  10</a:t>
            </a:r>
            <a:r>
              <a:rPr lang="zh-CN" altLang="en-US" dirty="0">
                <a:solidFill>
                  <a:srgbClr val="2F2E40"/>
                </a:solidFill>
                <a:latin typeface="Calibri" panose="020F0502020204030204" pitchFamily="34" charset="0"/>
                <a:ea typeface="宋体" panose="02010600030101010101" pitchFamily="2" charset="-122"/>
              </a:rPr>
              <a:t>个自然日</a:t>
            </a:r>
          </a:p>
        </p:txBody>
      </p:sp>
    </p:spTree>
    <p:custDataLst>
      <p:tags r:id="rId1"/>
    </p:custDataLst>
    <p:extLst>
      <p:ext uri="{BB962C8B-B14F-4D97-AF65-F5344CB8AC3E}">
        <p14:creationId xmlns:p14="http://schemas.microsoft.com/office/powerpoint/2010/main" val="759670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27053"/>
            <a:ext cx="9332179" cy="417037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三、简答题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平台政策规则中，违反用户行为规则的表现有哪些？</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请写出账户关联的种类以及如何避免账户关联。</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你认为影响</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曝光率的因素有哪些？如何通过这些因素来提高销售额？除此之外，还有哪些其他方法可以提高销售额？</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卖家账号表现中的三个指标是什么？哪些因素会影响账号评级？什么情况下卖家评级账号“低于标准”以及后果是什么？怎样应对？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简述买家体验周报中，货运表现分析包含的相关政策。</a:t>
            </a:r>
          </a:p>
        </p:txBody>
      </p:sp>
    </p:spTree>
    <p:custDataLst>
      <p:tags r:id="rId1"/>
    </p:custDataLst>
    <p:extLst>
      <p:ext uri="{BB962C8B-B14F-4D97-AF65-F5344CB8AC3E}">
        <p14:creationId xmlns:p14="http://schemas.microsoft.com/office/powerpoint/2010/main" val="759670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2653005"/>
            <a:ext cx="8077202"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dirty="0" smtClean="0">
                <a:solidFill>
                  <a:srgbClr val="363636"/>
                </a:solidFill>
                <a:latin typeface="汉仪菱心体简" panose="02010609000101010101" pitchFamily="49" charset="-122"/>
                <a:ea typeface="汉仪菱心体简" panose="02010609000101010101" pitchFamily="49" charset="-122"/>
              </a:rPr>
              <a:t>演示完毕 谢谢观看</a:t>
            </a:r>
            <a:endParaRPr kumimoji="0" lang="zh-CN" altLang="en-US" sz="6600" b="0" i="0" u="none" strike="noStrike" kern="1200" cap="none" spc="0" normalizeH="0" baseline="0" noProof="0" dirty="0">
              <a:ln>
                <a:noFill/>
              </a:ln>
              <a:solidFill>
                <a:srgbClr val="363636"/>
              </a:solidFill>
              <a:uLnTx/>
              <a:uFillTx/>
              <a:latin typeface="汉仪菱心体简" panose="02010609000101010101" pitchFamily="49" charset="-122"/>
              <a:ea typeface="汉仪菱心体简" panose="02010609000101010101" pitchFamily="49" charset="-122"/>
              <a:cs typeface="+mn-cs"/>
            </a:endParaRPr>
          </a:p>
        </p:txBody>
      </p:sp>
    </p:spTree>
    <p:extLst>
      <p:ext uri="{BB962C8B-B14F-4D97-AF65-F5344CB8AC3E}">
        <p14:creationId xmlns:p14="http://schemas.microsoft.com/office/powerpoint/2010/main" val="2216982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878013" y="1612778"/>
            <a:ext cx="2960688" cy="92333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卖家需根据实际情况填写真实资料。</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3248" y="1266825"/>
            <a:ext cx="5438342"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098717" y="6238875"/>
            <a:ext cx="2927404" cy="307777"/>
          </a:xfrm>
          <a:prstGeom prst="rect">
            <a:avLst/>
          </a:prstGeom>
        </p:spPr>
        <p:txBody>
          <a:bodyPr wrap="none">
            <a:spAutoFit/>
          </a:bodyPr>
          <a:lstStyle/>
          <a:p>
            <a:pPr algn="ctr"/>
            <a:r>
              <a:rPr lang="zh-CN" altLang="zh-CN" sz="1400" b="1" dirty="0"/>
              <a:t>注册</a:t>
            </a:r>
            <a:r>
              <a:rPr lang="en-US" altLang="zh-CN" sz="1400" b="1" dirty="0"/>
              <a:t>eBay</a:t>
            </a:r>
            <a:r>
              <a:rPr lang="zh-CN" altLang="zh-CN" sz="1400" b="1" dirty="0"/>
              <a:t>商业账户需要提交的资料</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anim calcmode="lin" valueType="num">
                                      <p:cBhvr>
                                        <p:cTn id="16" dur="500" fill="hold"/>
                                        <p:tgtEl>
                                          <p:spTgt spid="3074"/>
                                        </p:tgtEl>
                                        <p:attrNameLst>
                                          <p:attrName>ppt_x</p:attrName>
                                        </p:attrNameLst>
                                      </p:cBhvr>
                                      <p:tavLst>
                                        <p:tav tm="0">
                                          <p:val>
                                            <p:strVal val="#ppt_x"/>
                                          </p:val>
                                        </p:tav>
                                        <p:tav tm="100000">
                                          <p:val>
                                            <p:strVal val="#ppt_x"/>
                                          </p:val>
                                        </p:tav>
                                      </p:tavLst>
                                    </p:anim>
                                    <p:anim calcmode="lin" valueType="num">
                                      <p:cBhvr>
                                        <p:cTn id="17" dur="500" fill="hold"/>
                                        <p:tgtEl>
                                          <p:spTgt spid="307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4132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完成后单击页面下方的“登记成为会员”按钮。</a:t>
            </a: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5811" y="2006485"/>
            <a:ext cx="3882179" cy="3889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5901809"/>
            <a:ext cx="1620957" cy="307777"/>
          </a:xfrm>
          <a:prstGeom prst="rect">
            <a:avLst/>
          </a:prstGeom>
        </p:spPr>
        <p:txBody>
          <a:bodyPr wrap="none">
            <a:spAutoFit/>
          </a:bodyPr>
          <a:lstStyle/>
          <a:p>
            <a:pPr algn="ctr"/>
            <a:r>
              <a:rPr lang="zh-CN" altLang="zh-CN" sz="1400" b="1" dirty="0"/>
              <a:t>登记注册信息完成</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barn(inVertical)">
                                      <p:cBhvr>
                                        <p:cTn id="15" dur="500"/>
                                        <p:tgtEl>
                                          <p:spTgt spid="409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987055" y="1259670"/>
            <a:ext cx="10199688" cy="50783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注册好</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账号后，建议尽快修改和完善账户信息，方便买卖双方之后的联系，如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107" y="1920972"/>
            <a:ext cx="6103585" cy="430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2" y="6229447"/>
            <a:ext cx="1800493" cy="307777"/>
          </a:xfrm>
          <a:prstGeom prst="rect">
            <a:avLst/>
          </a:prstGeom>
        </p:spPr>
        <p:txBody>
          <a:bodyPr wrap="none">
            <a:spAutoFit/>
          </a:bodyPr>
          <a:lstStyle/>
          <a:p>
            <a:pPr algn="ctr"/>
            <a:r>
              <a:rPr lang="zh-CN" altLang="zh-CN" sz="1400" b="1" dirty="0"/>
              <a:t>修改和完善账户信息</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wipe(up)">
                                      <p:cBhvr>
                                        <p:cTn id="15" dur="500"/>
                                        <p:tgtEl>
                                          <p:spTgt spid="512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74837"/>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为了确保交易安全，成为</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会员后，如果想要在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上销售产品，可选择通过信用卡或者手机短信的方式完成认证，成为</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卖家</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7375" y="2050718"/>
            <a:ext cx="5319052" cy="410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62609" y="6151231"/>
            <a:ext cx="1848583" cy="307777"/>
          </a:xfrm>
          <a:prstGeom prst="rect">
            <a:avLst/>
          </a:prstGeom>
        </p:spPr>
        <p:txBody>
          <a:bodyPr wrap="none">
            <a:spAutoFit/>
          </a:bodyPr>
          <a:lstStyle/>
          <a:p>
            <a:pPr algn="ctr"/>
            <a:r>
              <a:rPr lang="en-US" altLang="zh-CN" sz="1400" b="1" dirty="0"/>
              <a:t>eBay</a:t>
            </a:r>
            <a:r>
              <a:rPr lang="zh-CN" altLang="zh-CN" sz="1400" b="1" dirty="0"/>
              <a:t>账户认证路径</a:t>
            </a:r>
            <a:r>
              <a:rPr lang="en-US" altLang="zh-CN" sz="1400" b="1" dirty="0"/>
              <a:t>-1</a:t>
            </a:r>
            <a:endParaRPr lang="zh-CN" altLang="en-US" sz="1400" b="1" dirty="0"/>
          </a:p>
        </p:txBody>
      </p:sp>
    </p:spTree>
    <p:custDataLst>
      <p:tags r:id="rId1"/>
    </p:custDataLst>
    <p:extLst>
      <p:ext uri="{BB962C8B-B14F-4D97-AF65-F5344CB8AC3E}">
        <p14:creationId xmlns:p14="http://schemas.microsoft.com/office/powerpoint/2010/main" val="26657602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circle(in)">
                                      <p:cBhvr>
                                        <p:cTn id="15" dur="500"/>
                                        <p:tgtEl>
                                          <p:spTgt spid="614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937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单击“登记或更新信用卡资料”</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7495" y="1928658"/>
            <a:ext cx="5738812" cy="3786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62609" y="5714999"/>
            <a:ext cx="1848583" cy="307777"/>
          </a:xfrm>
          <a:prstGeom prst="rect">
            <a:avLst/>
          </a:prstGeom>
        </p:spPr>
        <p:txBody>
          <a:bodyPr wrap="none">
            <a:spAutoFit/>
          </a:bodyPr>
          <a:lstStyle/>
          <a:p>
            <a:pPr algn="ctr"/>
            <a:r>
              <a:rPr lang="en-US" altLang="zh-CN" sz="1400" b="1" dirty="0"/>
              <a:t>eBay</a:t>
            </a:r>
            <a:r>
              <a:rPr lang="zh-CN" altLang="zh-CN" sz="1400" b="1" dirty="0"/>
              <a:t>账户认证路径</a:t>
            </a:r>
            <a:r>
              <a:rPr lang="en-US" altLang="zh-CN" sz="1400" b="1" dirty="0"/>
              <a:t>-2</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wheel(1)">
                                      <p:cBhvr>
                                        <p:cTn id="15" dur="500"/>
                                        <p:tgtEl>
                                          <p:spTgt spid="7170"/>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63637" y="2766281"/>
            <a:ext cx="3879852" cy="18928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认证</a:t>
            </a:r>
            <a:r>
              <a:rPr lang="en-US" altLang="zh-CN" b="1" dirty="0">
                <a:solidFill>
                  <a:srgbClr val="2F2E40"/>
                </a:solidFill>
                <a:latin typeface="Calibri" panose="020F0502020204030204" pitchFamily="34" charset="0"/>
                <a:ea typeface="宋体" panose="02010600030101010101" pitchFamily="2" charset="-122"/>
              </a:rPr>
              <a:t>eBay</a:t>
            </a:r>
            <a:r>
              <a:rPr lang="zh-CN" altLang="en-US" b="1" dirty="0">
                <a:solidFill>
                  <a:srgbClr val="2F2E40"/>
                </a:solidFill>
                <a:latin typeface="Calibri" panose="020F0502020204030204" pitchFamily="34" charset="0"/>
                <a:ea typeface="宋体" panose="02010600030101010101" pitchFamily="2" charset="-122"/>
              </a:rPr>
              <a:t>账号</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信用卡认证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选择“透过信用卡确认身份”选项，然后单击“继续”按钮，如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489" y="1329391"/>
            <a:ext cx="5939058" cy="4766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471844" y="6095998"/>
            <a:ext cx="1082348" cy="307777"/>
          </a:xfrm>
          <a:prstGeom prst="rect">
            <a:avLst/>
          </a:prstGeom>
        </p:spPr>
        <p:txBody>
          <a:bodyPr wrap="none">
            <a:spAutoFit/>
          </a:bodyPr>
          <a:lstStyle/>
          <a:p>
            <a:pPr algn="ctr"/>
            <a:r>
              <a:rPr lang="zh-CN" altLang="zh-CN" sz="1400" b="1" dirty="0"/>
              <a:t>信用卡认证</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randombar(horizontal)">
                                      <p:cBhvr>
                                        <p:cTn id="15" dur="500"/>
                                        <p:tgtEl>
                                          <p:spTgt spid="819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正确填写个人信用卡信息</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，然后单击“继续”按钮。</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2300" y="1692160"/>
            <a:ext cx="6028447" cy="4421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4" y="6128829"/>
            <a:ext cx="1800493" cy="307777"/>
          </a:xfrm>
          <a:prstGeom prst="rect">
            <a:avLst/>
          </a:prstGeom>
        </p:spPr>
        <p:txBody>
          <a:bodyPr wrap="none">
            <a:spAutoFit/>
          </a:bodyPr>
          <a:lstStyle/>
          <a:p>
            <a:pPr algn="ctr"/>
            <a:r>
              <a:rPr lang="zh-CN" altLang="zh-CN" sz="1400" b="1" dirty="0"/>
              <a:t>填写个人信用卡信息</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9218"/>
                                        </p:tgtEl>
                                        <p:attrNameLst>
                                          <p:attrName>style.visibility</p:attrName>
                                        </p:attrNameLst>
                                      </p:cBhvr>
                                      <p:to>
                                        <p:strVal val="visible"/>
                                      </p:to>
                                    </p:set>
                                    <p:anim calcmode="lin" valueType="num">
                                      <p:cBhvr>
                                        <p:cTn id="15" dur="500" fill="hold"/>
                                        <p:tgtEl>
                                          <p:spTgt spid="9218"/>
                                        </p:tgtEl>
                                        <p:attrNameLst>
                                          <p:attrName>ppt_w</p:attrName>
                                        </p:attrNameLst>
                                      </p:cBhvr>
                                      <p:tavLst>
                                        <p:tav tm="0">
                                          <p:val>
                                            <p:fltVal val="0"/>
                                          </p:val>
                                        </p:tav>
                                        <p:tav tm="100000">
                                          <p:val>
                                            <p:strVal val="#ppt_w"/>
                                          </p:val>
                                        </p:tav>
                                      </p:tavLst>
                                    </p:anim>
                                    <p:anim calcmode="lin" valueType="num">
                                      <p:cBhvr>
                                        <p:cTn id="16" dur="500" fill="hold"/>
                                        <p:tgtEl>
                                          <p:spTgt spid="9218"/>
                                        </p:tgtEl>
                                        <p:attrNameLst>
                                          <p:attrName>ppt_h</p:attrName>
                                        </p:attrNameLst>
                                      </p:cBhvr>
                                      <p:tavLst>
                                        <p:tav tm="0">
                                          <p:val>
                                            <p:fltVal val="0"/>
                                          </p:val>
                                        </p:tav>
                                        <p:tav tm="100000">
                                          <p:val>
                                            <p:strVal val="#ppt_h"/>
                                          </p:val>
                                        </p:tav>
                                      </p:tavLst>
                                    </p:anim>
                                    <p:animEffect transition="in" filter="fade">
                                      <p:cBhvr>
                                        <p:cTn id="17" dur="500"/>
                                        <p:tgtEl>
                                          <p:spTgt spid="921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2011361" y="1688978"/>
            <a:ext cx="2874963" cy="175432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进入“信用卡使用合约”页面，确认条款后单击“授权信用卡”按钮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，完成信用卡认证。</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9687" y="1238250"/>
            <a:ext cx="5026175" cy="499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091600" y="6237288"/>
            <a:ext cx="1082348" cy="307777"/>
          </a:xfrm>
          <a:prstGeom prst="rect">
            <a:avLst/>
          </a:prstGeom>
        </p:spPr>
        <p:txBody>
          <a:bodyPr wrap="none">
            <a:spAutoFit/>
          </a:bodyPr>
          <a:lstStyle/>
          <a:p>
            <a:pPr algn="ctr"/>
            <a:r>
              <a:rPr lang="zh-CN" altLang="zh-CN" sz="1400" b="1" dirty="0"/>
              <a:t>授权信用卡</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fade">
                                      <p:cBhvr>
                                        <p:cTn id="15" dur="500"/>
                                        <p:tgtEl>
                                          <p:spTgt spid="102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a:ext>
            </a:extLst>
          </a:blip>
          <a:srcRect l="12225" t="72592" r="12589" b="6820"/>
          <a:stretch/>
        </p:blipFill>
        <p:spPr>
          <a:xfrm>
            <a:off x="0" y="2492730"/>
            <a:ext cx="12192000" cy="4365270"/>
          </a:xfrm>
          <a:prstGeom prst="rect">
            <a:avLst/>
          </a:prstGeom>
        </p:spPr>
      </p:pic>
      <p:grpSp>
        <p:nvGrpSpPr>
          <p:cNvPr id="2" name="组合 1"/>
          <p:cNvGrpSpPr/>
          <p:nvPr/>
        </p:nvGrpSpPr>
        <p:grpSpPr>
          <a:xfrm>
            <a:off x="5211763" y="1391497"/>
            <a:ext cx="1768474" cy="1768474"/>
            <a:chOff x="5257800" y="1619250"/>
            <a:chExt cx="1676400" cy="1676400"/>
          </a:xfrm>
        </p:grpSpPr>
        <p:sp>
          <p:nvSpPr>
            <p:cNvPr id="3" name="椭圆 2"/>
            <p:cNvSpPr/>
            <p:nvPr/>
          </p:nvSpPr>
          <p:spPr>
            <a:xfrm>
              <a:off x="5257800" y="1619250"/>
              <a:ext cx="1676400" cy="1676400"/>
            </a:xfrm>
            <a:prstGeom prst="ellipse">
              <a:avLst/>
            </a:prstGeom>
            <a:solidFill>
              <a:srgbClr val="F38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0"/>
            <p:cNvSpPr/>
            <p:nvPr/>
          </p:nvSpPr>
          <p:spPr>
            <a:xfrm>
              <a:off x="5657850" y="2058263"/>
              <a:ext cx="876300" cy="79837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4127500" y="3415915"/>
            <a:ext cx="3937000" cy="725898"/>
            <a:chOff x="4127500" y="3369031"/>
            <a:chExt cx="3937000" cy="725898"/>
          </a:xfrm>
        </p:grpSpPr>
        <p:sp>
          <p:nvSpPr>
            <p:cNvPr id="10" name="矩形 9"/>
            <p:cNvSpPr/>
            <p:nvPr/>
          </p:nvSpPr>
          <p:spPr>
            <a:xfrm>
              <a:off x="4127500" y="3369031"/>
              <a:ext cx="3937000" cy="699807"/>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75000"/>
                      <a:lumOff val="25000"/>
                    </a:schemeClr>
                  </a:solidFill>
                </a:rPr>
                <a:t>02  eBay</a:t>
              </a:r>
              <a:r>
                <a:rPr lang="zh-CN" altLang="en-US" sz="3600" b="1" dirty="0">
                  <a:solidFill>
                    <a:schemeClr val="tx1">
                      <a:lumMod val="75000"/>
                      <a:lumOff val="25000"/>
                    </a:schemeClr>
                  </a:solidFill>
                </a:rPr>
                <a:t>运营</a:t>
              </a:r>
            </a:p>
          </p:txBody>
        </p:sp>
        <p:cxnSp>
          <p:nvCxnSpPr>
            <p:cNvPr id="8" name="直接连接符 7"/>
            <p:cNvCxnSpPr/>
            <p:nvPr/>
          </p:nvCxnSpPr>
          <p:spPr>
            <a:xfrm>
              <a:off x="5676900" y="4094929"/>
              <a:ext cx="838200" cy="0"/>
            </a:xfrm>
            <a:prstGeom prst="line">
              <a:avLst/>
            </a:prstGeom>
            <a:ln w="28575">
              <a:solidFill>
                <a:srgbClr val="F38B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964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9385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认证</a:t>
            </a:r>
            <a:r>
              <a:rPr lang="en-US" altLang="zh-CN" b="1" dirty="0">
                <a:solidFill>
                  <a:srgbClr val="2F2E40"/>
                </a:solidFill>
                <a:latin typeface="Calibri" panose="020F0502020204030204" pitchFamily="34" charset="0"/>
                <a:ea typeface="宋体" panose="02010600030101010101" pitchFamily="2" charset="-122"/>
              </a:rPr>
              <a:t>eBay</a:t>
            </a:r>
            <a:r>
              <a:rPr lang="zh-CN" altLang="en-US" b="1" dirty="0">
                <a:solidFill>
                  <a:srgbClr val="2F2E40"/>
                </a:solidFill>
                <a:latin typeface="Calibri" panose="020F0502020204030204" pitchFamily="34" charset="0"/>
                <a:ea typeface="宋体" panose="02010600030101010101" pitchFamily="2" charset="-122"/>
              </a:rPr>
              <a:t>账号</a:t>
            </a:r>
            <a:r>
              <a:rPr lang="en-US" altLang="zh-CN" b="1" dirty="0">
                <a:solidFill>
                  <a:srgbClr val="2F2E40"/>
                </a:solidFill>
                <a:latin typeface="Calibri" panose="020F0502020204030204" pitchFamily="34" charset="0"/>
                <a:ea typeface="宋体" panose="02010600030101010101" pitchFamily="2" charset="-122"/>
              </a:rPr>
              <a:t>——</a:t>
            </a:r>
            <a:r>
              <a:rPr lang="zh-CN" altLang="en-US" b="1" dirty="0">
                <a:solidFill>
                  <a:srgbClr val="2F2E40"/>
                </a:solidFill>
                <a:latin typeface="Calibri" panose="020F0502020204030204" pitchFamily="34" charset="0"/>
                <a:ea typeface="宋体" panose="02010600030101010101" pitchFamily="2" charset="-122"/>
              </a:rPr>
              <a:t>手机短信认证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成功登录后，选择“透过中国手机短信确认身份”选项。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输入手机号码，进行验证。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输入</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发送到手机上的验证码，即可完成手机短信认证。</a:t>
            </a:r>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17528"/>
            <a:ext cx="9332179" cy="473975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2.1.2  </a:t>
            </a:r>
            <a:r>
              <a:rPr lang="zh-CN" altLang="en-US" sz="2500" b="1" dirty="0">
                <a:solidFill>
                  <a:srgbClr val="2F2E40"/>
                </a:solidFill>
                <a:latin typeface="Calibri" panose="020F0502020204030204" pitchFamily="34" charset="0"/>
                <a:ea typeface="宋体" panose="02010600030101010101" pitchFamily="2" charset="-122"/>
              </a:rPr>
              <a:t>注册并认证 </a:t>
            </a:r>
            <a:r>
              <a:rPr lang="en-US" altLang="zh-CN" sz="2500" b="1" dirty="0">
                <a:solidFill>
                  <a:srgbClr val="2F2E40"/>
                </a:solidFill>
                <a:latin typeface="Calibri" panose="020F0502020204030204" pitchFamily="34" charset="0"/>
                <a:ea typeface="宋体" panose="02010600030101010101" pitchFamily="2" charset="-122"/>
              </a:rPr>
              <a:t>PayPal</a:t>
            </a:r>
            <a:r>
              <a:rPr lang="zh-CN" altLang="en-US" sz="2500" b="1" dirty="0">
                <a:solidFill>
                  <a:srgbClr val="2F2E40"/>
                </a:solidFill>
                <a:latin typeface="Calibri" panose="020F0502020204030204" pitchFamily="34" charset="0"/>
                <a:ea typeface="宋体" panose="02010600030101010101" pitchFamily="2" charset="-122"/>
              </a:rPr>
              <a:t>个人账号</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是全球使用最广泛、最受欢迎的“网络银行”。支持多国多币种结算，免开户费。</a:t>
            </a:r>
            <a:r>
              <a:rPr lang="en-US" altLang="zh-CN" dirty="0">
                <a:solidFill>
                  <a:srgbClr val="2F2E40"/>
                </a:solidFill>
                <a:latin typeface="Calibri" panose="020F0502020204030204" pitchFamily="34" charset="0"/>
                <a:ea typeface="宋体" panose="02010600030101010101" pitchFamily="2" charset="-122"/>
              </a:rPr>
              <a:t>eBay </a:t>
            </a:r>
            <a:r>
              <a:rPr lang="zh-CN" altLang="en-US" dirty="0">
                <a:solidFill>
                  <a:srgbClr val="2F2E40"/>
                </a:solidFill>
                <a:latin typeface="Calibri" panose="020F0502020204030204" pitchFamily="34" charset="0"/>
                <a:ea typeface="宋体" panose="02010600030101010101" pitchFamily="2" charset="-122"/>
              </a:rPr>
              <a:t>平台推荐使用</a:t>
            </a:r>
            <a:r>
              <a:rPr lang="en-US" altLang="zh-CN" dirty="0">
                <a:solidFill>
                  <a:srgbClr val="2F2E40"/>
                </a:solidFill>
                <a:latin typeface="Calibri" panose="020F0502020204030204" pitchFamily="34" charset="0"/>
                <a:ea typeface="宋体" panose="02010600030101010101" pitchFamily="2" charset="-122"/>
              </a:rPr>
              <a:t>PayPal </a:t>
            </a:r>
            <a:r>
              <a:rPr lang="zh-CN" altLang="en-US" dirty="0">
                <a:solidFill>
                  <a:srgbClr val="2F2E40"/>
                </a:solidFill>
                <a:latin typeface="Calibri" panose="020F0502020204030204" pitchFamily="34" charset="0"/>
                <a:ea typeface="宋体" panose="02010600030101010101" pitchFamily="2" charset="-122"/>
              </a:rPr>
              <a:t>作为资金账户进行跨国收付款交易。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登录</a:t>
            </a:r>
            <a:r>
              <a:rPr lang="en-US" altLang="zh-CN" dirty="0">
                <a:solidFill>
                  <a:srgbClr val="2F2E40"/>
                </a:solidFill>
                <a:latin typeface="Calibri" panose="020F0502020204030204" pitchFamily="34" charset="0"/>
                <a:ea typeface="宋体" panose="02010600030101010101" pitchFamily="2" charset="-122"/>
              </a:rPr>
              <a:t>www.paypal.com</a:t>
            </a:r>
            <a:r>
              <a:rPr lang="zh-CN" altLang="en-US" dirty="0">
                <a:solidFill>
                  <a:srgbClr val="2F2E40"/>
                </a:solidFill>
                <a:latin typeface="Calibri" panose="020F0502020204030204" pitchFamily="34" charset="0"/>
                <a:ea typeface="宋体" panose="02010600030101010101" pitchFamily="2" charset="-122"/>
              </a:rPr>
              <a:t>，单击“注册”按钮。中国卖家可直接单击以下链接注册商家账户</a:t>
            </a:r>
            <a:r>
              <a:rPr lang="en-US" altLang="zh-CN" dirty="0">
                <a:solidFill>
                  <a:srgbClr val="2F2E40"/>
                </a:solidFill>
                <a:latin typeface="Calibri" panose="020F0502020204030204" pitchFamily="34" charset="0"/>
                <a:ea typeface="宋体" panose="02010600030101010101" pitchFamily="2" charset="-122"/>
              </a:rPr>
              <a:t>https://www.paypal.com/c2/merchantsignup/create</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填写真实的注册资料，完成后单击“同意并创建账户”按钮。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查收邮箱确认注册激活账户。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为了确保</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账户及资金安全，在证实注册者是卡或银行账户的合法持有人之前，无法进行提现交易。</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账户可以使用信用卡或者借记卡完成认证。</a:t>
            </a:r>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3713" y="1476374"/>
            <a:ext cx="5759791" cy="434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68051" y="5824537"/>
            <a:ext cx="1491114" cy="307777"/>
          </a:xfrm>
          <a:prstGeom prst="rect">
            <a:avLst/>
          </a:prstGeom>
        </p:spPr>
        <p:txBody>
          <a:bodyPr wrap="none">
            <a:spAutoFit/>
          </a:bodyPr>
          <a:lstStyle/>
          <a:p>
            <a:pPr algn="ctr"/>
            <a:r>
              <a:rPr lang="zh-CN" altLang="zh-CN" sz="1400" b="1" dirty="0"/>
              <a:t>认证</a:t>
            </a:r>
            <a:r>
              <a:rPr lang="en-US" altLang="zh-CN" sz="1400" b="1" dirty="0"/>
              <a:t>PayPal</a:t>
            </a:r>
            <a:r>
              <a:rPr lang="zh-CN" altLang="zh-CN" sz="1400" b="1" dirty="0"/>
              <a:t>账号</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additive="base">
                                        <p:cTn id="11" dur="500" fill="hold"/>
                                        <p:tgtEl>
                                          <p:spTgt spid="11266"/>
                                        </p:tgtEl>
                                        <p:attrNameLst>
                                          <p:attrName>ppt_x</p:attrName>
                                        </p:attrNameLst>
                                      </p:cBhvr>
                                      <p:tavLst>
                                        <p:tav tm="0">
                                          <p:val>
                                            <p:strVal val="#ppt_x"/>
                                          </p:val>
                                        </p:tav>
                                        <p:tav tm="100000">
                                          <p:val>
                                            <p:strVal val="#ppt_x"/>
                                          </p:val>
                                        </p:tav>
                                      </p:tavLst>
                                    </p:anim>
                                    <p:anim calcmode="lin" valueType="num">
                                      <p:cBhvr additive="base">
                                        <p:cTn id="12" dur="500" fill="hold"/>
                                        <p:tgtEl>
                                          <p:spTgt spid="1126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39087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2.1.3  </a:t>
            </a:r>
            <a:r>
              <a:rPr lang="zh-CN" altLang="en-US" sz="2500" b="1" dirty="0">
                <a:solidFill>
                  <a:srgbClr val="2F2E40"/>
                </a:solidFill>
                <a:latin typeface="Calibri" panose="020F0502020204030204" pitchFamily="34" charset="0"/>
                <a:ea typeface="宋体" panose="02010600030101010101" pitchFamily="2" charset="-122"/>
              </a:rPr>
              <a:t>绑定</a:t>
            </a:r>
            <a:r>
              <a:rPr lang="en-US" altLang="zh-CN" sz="2500" b="1" dirty="0">
                <a:solidFill>
                  <a:srgbClr val="2F2E40"/>
                </a:solidFill>
                <a:latin typeface="Calibri" panose="020F0502020204030204" pitchFamily="34" charset="0"/>
                <a:ea typeface="宋体" panose="02010600030101010101" pitchFamily="2" charset="-122"/>
              </a:rPr>
              <a:t>eBay</a:t>
            </a:r>
            <a:r>
              <a:rPr lang="zh-CN" altLang="en-US" sz="2500" b="1" dirty="0">
                <a:solidFill>
                  <a:srgbClr val="2F2E40"/>
                </a:solidFill>
                <a:latin typeface="Calibri" panose="020F0502020204030204" pitchFamily="34" charset="0"/>
                <a:ea typeface="宋体" panose="02010600030101010101" pitchFamily="2" charset="-122"/>
              </a:rPr>
              <a:t>与</a:t>
            </a:r>
            <a:r>
              <a:rPr lang="en-US" altLang="zh-CN" sz="2500" b="1" dirty="0">
                <a:solidFill>
                  <a:srgbClr val="2F2E40"/>
                </a:solidFill>
                <a:latin typeface="Calibri" panose="020F0502020204030204" pitchFamily="34" charset="0"/>
                <a:ea typeface="宋体" panose="02010600030101010101" pitchFamily="2" charset="-122"/>
              </a:rPr>
              <a:t>PayPal</a:t>
            </a:r>
            <a:r>
              <a:rPr lang="zh-CN" altLang="en-US" sz="2500" b="1" dirty="0">
                <a:solidFill>
                  <a:srgbClr val="2F2E40"/>
                </a:solidFill>
                <a:latin typeface="Calibri" panose="020F0502020204030204" pitchFamily="34" charset="0"/>
                <a:ea typeface="宋体" panose="02010600030101010101" pitchFamily="2" charset="-122"/>
              </a:rPr>
              <a:t>账号</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绑定</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与</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账号的操作步骤如下。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登录</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账户，单击“我的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单击“账户”→“</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账户”→联结到我的</a:t>
            </a:r>
            <a:r>
              <a:rPr lang="en-US" altLang="zh-CN" dirty="0" err="1">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账户→输入</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账号和密码。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根据页面提示单击“返回</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按钮，即可完成</a:t>
            </a:r>
            <a:r>
              <a:rPr lang="en-US" altLang="zh-CN" dirty="0">
                <a:solidFill>
                  <a:srgbClr val="2F2E40"/>
                </a:solidFill>
                <a:latin typeface="Calibri" panose="020F0502020204030204" pitchFamily="34" charset="0"/>
                <a:ea typeface="宋体" panose="02010600030101010101" pitchFamily="2" charset="-122"/>
              </a:rPr>
              <a:t>eBay </a:t>
            </a:r>
            <a:r>
              <a:rPr lang="zh-CN" altLang="en-US" dirty="0">
                <a:solidFill>
                  <a:srgbClr val="2F2E40"/>
                </a:solidFill>
                <a:latin typeface="Calibri" panose="020F0502020204030204" pitchFamily="34" charset="0"/>
                <a:ea typeface="宋体" panose="02010600030101010101" pitchFamily="2" charset="-122"/>
              </a:rPr>
              <a:t>账户与</a:t>
            </a:r>
            <a:r>
              <a:rPr lang="en-US" altLang="zh-CN" dirty="0">
                <a:solidFill>
                  <a:srgbClr val="2F2E40"/>
                </a:solidFill>
                <a:latin typeface="Calibri" panose="020F0502020204030204" pitchFamily="34" charset="0"/>
                <a:ea typeface="宋体" panose="02010600030101010101" pitchFamily="2" charset="-122"/>
              </a:rPr>
              <a:t>PayPal </a:t>
            </a:r>
            <a:r>
              <a:rPr lang="zh-CN" altLang="en-US" dirty="0">
                <a:solidFill>
                  <a:srgbClr val="2F2E40"/>
                </a:solidFill>
                <a:latin typeface="Calibri" panose="020F0502020204030204" pitchFamily="34" charset="0"/>
                <a:ea typeface="宋体" panose="02010600030101010101" pitchFamily="2" charset="-122"/>
              </a:rPr>
              <a:t>账户的绑定。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绑定成功后，可随时访问“我的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，并单击“账户”标签查询与账户相关联的信息</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1" y="1533525"/>
            <a:ext cx="9017886"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3587" y="5667375"/>
            <a:ext cx="1491114" cy="307777"/>
          </a:xfrm>
          <a:prstGeom prst="rect">
            <a:avLst/>
          </a:prstGeom>
        </p:spPr>
        <p:txBody>
          <a:bodyPr wrap="none">
            <a:spAutoFit/>
          </a:bodyPr>
          <a:lstStyle/>
          <a:p>
            <a:pPr algn="ctr"/>
            <a:r>
              <a:rPr lang="zh-CN" altLang="zh-CN" sz="1400" b="1" dirty="0"/>
              <a:t>查看</a:t>
            </a:r>
            <a:r>
              <a:rPr lang="en-US" altLang="zh-CN" sz="1400" b="1" dirty="0"/>
              <a:t>PayPal</a:t>
            </a:r>
            <a:r>
              <a:rPr lang="zh-CN" altLang="zh-CN" sz="1400" b="1" dirty="0"/>
              <a:t>账户</a:t>
            </a:r>
            <a:endParaRPr lang="zh-CN" altLang="en-US" sz="1400" b="1" dirty="0"/>
          </a:p>
        </p:txBody>
      </p:sp>
    </p:spTree>
    <p:custDataLst>
      <p:tags r:id="rId1"/>
    </p:custDataLst>
    <p:extLst>
      <p:ext uri="{BB962C8B-B14F-4D97-AF65-F5344CB8AC3E}">
        <p14:creationId xmlns:p14="http://schemas.microsoft.com/office/powerpoint/2010/main" val="1428769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290"/>
                                        </p:tgtEl>
                                        <p:attrNameLst>
                                          <p:attrName>style.visibility</p:attrName>
                                        </p:attrNameLst>
                                      </p:cBhvr>
                                      <p:to>
                                        <p:strVal val="visible"/>
                                      </p:to>
                                    </p:set>
                                    <p:animEffect transition="in" filter="fade">
                                      <p:cBhvr>
                                        <p:cTn id="11" dur="500"/>
                                        <p:tgtEl>
                                          <p:spTgt spid="12290"/>
                                        </p:tgtEl>
                                      </p:cBhvr>
                                    </p:animEffect>
                                    <p:anim calcmode="lin" valueType="num">
                                      <p:cBhvr>
                                        <p:cTn id="12" dur="500" fill="hold"/>
                                        <p:tgtEl>
                                          <p:spTgt spid="12290"/>
                                        </p:tgtEl>
                                        <p:attrNameLst>
                                          <p:attrName>ppt_x</p:attrName>
                                        </p:attrNameLst>
                                      </p:cBhvr>
                                      <p:tavLst>
                                        <p:tav tm="0">
                                          <p:val>
                                            <p:strVal val="#ppt_x"/>
                                          </p:val>
                                        </p:tav>
                                        <p:tav tm="100000">
                                          <p:val>
                                            <p:strVal val="#ppt_x"/>
                                          </p:val>
                                        </p:tav>
                                      </p:tavLst>
                                    </p:anim>
                                    <p:anim calcmode="lin" valueType="num">
                                      <p:cBhvr>
                                        <p:cTn id="13" dur="500" fill="hold"/>
                                        <p:tgtEl>
                                          <p:spTgt spid="1229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0472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2.1.4  eBay</a:t>
            </a:r>
            <a:r>
              <a:rPr lang="zh-CN" altLang="en-US" sz="2500" b="1" dirty="0">
                <a:solidFill>
                  <a:srgbClr val="2F2E40"/>
                </a:solidFill>
                <a:latin typeface="Calibri" panose="020F0502020204030204" pitchFamily="34" charset="0"/>
                <a:ea typeface="宋体" panose="02010600030101010101" pitchFamily="2" charset="-122"/>
              </a:rPr>
              <a:t>账号风险控制</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账号关联原因</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根据账号的信息相同程度分两种性质的关联：软关联和硬关联。</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软关联的形成条件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两个不同的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账号在同一台电脑或者同一个</a:t>
            </a:r>
            <a:r>
              <a:rPr lang="en-US" altLang="zh-CN" dirty="0">
                <a:solidFill>
                  <a:srgbClr val="2F2E40"/>
                </a:solidFill>
                <a:latin typeface="Calibri" panose="020F0502020204030204" pitchFamily="34" charset="0"/>
                <a:ea typeface="宋体" panose="02010600030101010101" pitchFamily="2" charset="-122"/>
              </a:rPr>
              <a:t>IP</a:t>
            </a:r>
            <a:r>
              <a:rPr lang="zh-CN" altLang="en-US" dirty="0">
                <a:solidFill>
                  <a:srgbClr val="2F2E40"/>
                </a:solidFill>
                <a:latin typeface="Calibri" panose="020F0502020204030204" pitchFamily="34" charset="0"/>
                <a:ea typeface="宋体" panose="02010600030101010101" pitchFamily="2" charset="-122"/>
              </a:rPr>
              <a:t>上登录。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两个不同的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账号在联系</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客服的时候用的是同一个电话号码。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两个</a:t>
            </a:r>
            <a:r>
              <a:rPr lang="en-US" altLang="zh-CN" dirty="0">
                <a:solidFill>
                  <a:srgbClr val="2F2E40"/>
                </a:solidFill>
                <a:latin typeface="Calibri" panose="020F0502020204030204" pitchFamily="34" charset="0"/>
                <a:ea typeface="宋体" panose="02010600030101010101" pitchFamily="2" charset="-122"/>
              </a:rPr>
              <a:t>Store</a:t>
            </a:r>
            <a:r>
              <a:rPr lang="zh-CN" altLang="en-US" dirty="0">
                <a:solidFill>
                  <a:srgbClr val="2F2E40"/>
                </a:solidFill>
                <a:latin typeface="Calibri" panose="020F0502020204030204" pitchFamily="34" charset="0"/>
                <a:ea typeface="宋体" panose="02010600030101010101" pitchFamily="2" charset="-122"/>
              </a:rPr>
              <a:t>用的是相同的模板。</a:t>
            </a:r>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17528"/>
            <a:ext cx="9332179" cy="433836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硬关联的形成条件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两个不同的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账号拥有同样的注册人姓名、电话、地址、邮箱和</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两个不同的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账号持续在同一台电脑和</a:t>
            </a:r>
            <a:r>
              <a:rPr lang="en-US" altLang="zh-CN" dirty="0">
                <a:solidFill>
                  <a:srgbClr val="2F2E40"/>
                </a:solidFill>
                <a:latin typeface="Calibri" panose="020F0502020204030204" pitchFamily="34" charset="0"/>
                <a:ea typeface="宋体" panose="02010600030101010101" pitchFamily="2" charset="-122"/>
              </a:rPr>
              <a:t>IP</a:t>
            </a:r>
            <a:r>
              <a:rPr lang="zh-CN" altLang="en-US" dirty="0">
                <a:solidFill>
                  <a:srgbClr val="2F2E40"/>
                </a:solidFill>
                <a:latin typeface="Calibri" panose="020F0502020204030204" pitchFamily="34" charset="0"/>
                <a:ea typeface="宋体" panose="02010600030101010101" pitchFamily="2" charset="-122"/>
              </a:rPr>
              <a:t>上登录。</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如何防止账号关联</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全新：新账号、新电脑、路由器、</a:t>
            </a:r>
            <a:r>
              <a:rPr lang="en-US" altLang="zh-CN" dirty="0">
                <a:solidFill>
                  <a:srgbClr val="2F2E40"/>
                </a:solidFill>
                <a:latin typeface="Calibri" panose="020F0502020204030204" pitchFamily="34" charset="0"/>
                <a:ea typeface="宋体" panose="02010600030101010101" pitchFamily="2" charset="-122"/>
              </a:rPr>
              <a:t>IP</a:t>
            </a:r>
            <a:r>
              <a:rPr lang="zh-CN" altLang="en-US" dirty="0">
                <a:solidFill>
                  <a:srgbClr val="2F2E40"/>
                </a:solidFill>
                <a:latin typeface="Calibri" panose="020F0502020204030204" pitchFamily="34" charset="0"/>
                <a:ea typeface="宋体" panose="02010600030101010101" pitchFamily="2" charset="-122"/>
              </a:rPr>
              <a:t>、注册信息。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不随意使用其他电脑登录账号。</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不要尝试再次登录被封账户、打开被封账户</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电子邮件。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新申请的账号信息不要和被封账号使用类似或一样的信息。</a:t>
            </a:r>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65128"/>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平台政策规则</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正式开始在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平台销售物品前，卖家需了解</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信用与安全政策规则</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，包括</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信用评价体系、</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物品刊登与销售政策，以及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对卖家表现及买家满意度方面的要求等。</a:t>
            </a: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5595" y="3210505"/>
            <a:ext cx="5662612" cy="2747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21494" y="5958259"/>
            <a:ext cx="1330814" cy="307777"/>
          </a:xfrm>
          <a:prstGeom prst="rect">
            <a:avLst/>
          </a:prstGeom>
        </p:spPr>
        <p:txBody>
          <a:bodyPr wrap="none">
            <a:spAutoFit/>
          </a:bodyPr>
          <a:lstStyle/>
          <a:p>
            <a:pPr algn="ctr"/>
            <a:r>
              <a:rPr lang="en-US" altLang="zh-CN" sz="1400" b="1" dirty="0"/>
              <a:t>eBay</a:t>
            </a:r>
            <a:r>
              <a:rPr lang="zh-CN" altLang="zh-CN" sz="1400" b="1" dirty="0"/>
              <a:t>政策规则</a:t>
            </a:r>
            <a:endParaRPr lang="zh-CN" altLang="en-US" sz="1400" b="1" dirty="0"/>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arn(inVertical)">
                                      <p:cBhvr>
                                        <p:cTn id="15" dur="500"/>
                                        <p:tgtEl>
                                          <p:spTgt spid="1331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84203"/>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eBay</a:t>
            </a:r>
            <a:r>
              <a:rPr lang="zh-CN" altLang="en-US" dirty="0">
                <a:solidFill>
                  <a:srgbClr val="2F2E40"/>
                </a:solidFill>
                <a:latin typeface="Calibri" panose="020F0502020204030204" pitchFamily="34" charset="0"/>
                <a:ea typeface="宋体" panose="02010600030101010101" pitchFamily="2" charset="-122"/>
              </a:rPr>
              <a:t>要求卖家遵循销售政策和刊登规则，严禁以任何形式销售低价劣质品、伪造品、仿冒品、仿制品、管制及禁售品以及未获得有效授权的品牌商品和法律法规明令禁止的其他商品。商品刊登规则示例如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7782" y="3180891"/>
            <a:ext cx="8758237" cy="2996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2873114"/>
            <a:ext cx="1620957" cy="307777"/>
          </a:xfrm>
          <a:prstGeom prst="rect">
            <a:avLst/>
          </a:prstGeom>
        </p:spPr>
        <p:txBody>
          <a:bodyPr wrap="none">
            <a:spAutoFit/>
          </a:bodyPr>
          <a:lstStyle/>
          <a:p>
            <a:pPr algn="ctr"/>
            <a:r>
              <a:rPr lang="zh-CN" altLang="zh-CN" sz="1400" b="1" dirty="0"/>
              <a:t>商品刊登规则示例</a:t>
            </a:r>
            <a:endParaRPr lang="zh-CN" altLang="en-US" sz="1400" b="1" dirty="0"/>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338"/>
                                        </p:tgtEl>
                                        <p:attrNameLst>
                                          <p:attrName>style.visibility</p:attrName>
                                        </p:attrNameLst>
                                      </p:cBhvr>
                                      <p:to>
                                        <p:strVal val="visible"/>
                                      </p:to>
                                    </p:set>
                                    <p:animEffect transition="in" filter="wipe(up)">
                                      <p:cBhvr>
                                        <p:cTn id="19"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556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eBay</a:t>
            </a:r>
            <a:r>
              <a:rPr lang="zh-CN" altLang="en-US" dirty="0">
                <a:solidFill>
                  <a:srgbClr val="2F2E40"/>
                </a:solidFill>
                <a:latin typeface="Calibri" panose="020F0502020204030204" pitchFamily="34" charset="0"/>
                <a:ea typeface="宋体" panose="02010600030101010101" pitchFamily="2" charset="-122"/>
              </a:rPr>
              <a:t>致力于为买卖双方提供优质网络交易体验，为达成这一目标，</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建立了用户信用及准入体系</a:t>
            </a:r>
            <a:r>
              <a:rPr lang="zh-CN" altLang="en-US" dirty="0" smtClean="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用户行为规则如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6" y="3121848"/>
            <a:ext cx="8934450" cy="2078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2837393"/>
            <a:ext cx="1261884" cy="307777"/>
          </a:xfrm>
          <a:prstGeom prst="rect">
            <a:avLst/>
          </a:prstGeom>
        </p:spPr>
        <p:txBody>
          <a:bodyPr wrap="none">
            <a:spAutoFit/>
          </a:bodyPr>
          <a:lstStyle/>
          <a:p>
            <a:pPr algn="ctr"/>
            <a:r>
              <a:rPr lang="zh-CN" altLang="zh-CN" sz="1400" b="1" dirty="0"/>
              <a:t>用户行为规则</a:t>
            </a:r>
            <a:endParaRPr lang="zh-CN" altLang="en-US" sz="1400" b="1" dirty="0"/>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par>
                          <p:cTn id="16" fill="hold">
                            <p:stCondLst>
                              <p:cond delay="1500"/>
                            </p:stCondLst>
                            <p:childTnLst>
                              <p:par>
                                <p:cTn id="17" presetID="6" presetClass="entr" presetSubtype="16" fill="hold" nodeType="afterEffect">
                                  <p:stCondLst>
                                    <p:cond delay="0"/>
                                  </p:stCondLst>
                                  <p:childTnLst>
                                    <p:set>
                                      <p:cBhvr>
                                        <p:cTn id="18" dur="1" fill="hold">
                                          <p:stCondLst>
                                            <p:cond delay="0"/>
                                          </p:stCondLst>
                                        </p:cTn>
                                        <p:tgtEl>
                                          <p:spTgt spid="15362"/>
                                        </p:tgtEl>
                                        <p:attrNameLst>
                                          <p:attrName>style.visibility</p:attrName>
                                        </p:attrNameLst>
                                      </p:cBhvr>
                                      <p:to>
                                        <p:strVal val="visible"/>
                                      </p:to>
                                    </p:set>
                                    <p:animEffect transition="in" filter="circle(in)">
                                      <p:cBhvr>
                                        <p:cTn id="19"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774578"/>
            <a:ext cx="9332179" cy="5339923"/>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本章任务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系统地了解当前</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平台的政策及营销特色。掌握基本的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操作流程和规范，应具备一定的外语功底和文案编辑的基本能力。掌握市场调研与分析能力，能够根据数据调研、分析，灵活改变销售策略，具有较好的沟通和执行能力。</a:t>
            </a:r>
          </a:p>
          <a:p>
            <a:pPr indent="468000" algn="just">
              <a:lnSpc>
                <a:spcPct val="150000"/>
              </a:lnSpc>
              <a:spcAft>
                <a:spcPct val="50000"/>
              </a:spcAft>
              <a:defRPr/>
            </a:pPr>
            <a:r>
              <a:rPr lang="zh-CN" altLang="en-US" sz="2000" b="1" dirty="0" smtClean="0">
                <a:solidFill>
                  <a:srgbClr val="2F2E40"/>
                </a:solidFill>
                <a:latin typeface="Calibri" panose="020F0502020204030204" pitchFamily="34" charset="0"/>
                <a:ea typeface="宋体" panose="02010600030101010101" pitchFamily="2" charset="-122"/>
              </a:rPr>
              <a:t>本章</a:t>
            </a:r>
            <a:r>
              <a:rPr lang="zh-CN" altLang="en-US" sz="2000" b="1" dirty="0">
                <a:solidFill>
                  <a:srgbClr val="2F2E40"/>
                </a:solidFill>
                <a:latin typeface="Calibri" panose="020F0502020204030204" pitchFamily="34" charset="0"/>
                <a:ea typeface="宋体" panose="02010600030101010101" pitchFamily="2" charset="-122"/>
              </a:rPr>
              <a:t>技能目标</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系统</a:t>
            </a:r>
            <a:r>
              <a:rPr lang="zh-CN" altLang="en-US" dirty="0">
                <a:solidFill>
                  <a:srgbClr val="2F2E40"/>
                </a:solidFill>
                <a:latin typeface="Calibri" panose="020F0502020204030204" pitchFamily="34" charset="0"/>
                <a:ea typeface="宋体" panose="02010600030101010101" pitchFamily="2" charset="-122"/>
              </a:rPr>
              <a:t>认识</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平台，了解如何申请</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账号。</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了解</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刊登政策和收费标准，知道什么产品不能卖。</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掌握</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刊登要求和刊登步骤。</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学会</a:t>
            </a:r>
            <a:r>
              <a:rPr lang="zh-CN" altLang="en-US" dirty="0">
                <a:solidFill>
                  <a:srgbClr val="2F2E40"/>
                </a:solidFill>
                <a:latin typeface="Calibri" panose="020F0502020204030204" pitchFamily="34" charset="0"/>
                <a:ea typeface="宋体" panose="02010600030101010101" pitchFamily="2" charset="-122"/>
              </a:rPr>
              <a:t>处理收款、发货、评价等账号操作问题。</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了解</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卖家政策，关注卖家成绩表。</a:t>
            </a:r>
          </a:p>
        </p:txBody>
      </p:sp>
    </p:spTree>
    <p:custDataLst>
      <p:tags r:id="rId1"/>
    </p:custDataLst>
    <p:extLst>
      <p:ext uri="{BB962C8B-B14F-4D97-AF65-F5344CB8AC3E}">
        <p14:creationId xmlns:p14="http://schemas.microsoft.com/office/powerpoint/2010/main" val="16591519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eBay</a:t>
            </a:r>
            <a:r>
              <a:rPr lang="zh-CN" altLang="en-US" dirty="0">
                <a:solidFill>
                  <a:srgbClr val="2F2E40"/>
                </a:solidFill>
                <a:latin typeface="Calibri" panose="020F0502020204030204" pitchFamily="34" charset="0"/>
                <a:ea typeface="宋体" panose="02010600030101010101" pitchFamily="2" charset="-122"/>
              </a:rPr>
              <a:t>信用评价体系主要由信用评价、卖家服务评级及纠纷三大方面组成，如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3145" y="2073160"/>
            <a:ext cx="6767512" cy="3457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41958" y="5555280"/>
            <a:ext cx="1689886" cy="307777"/>
          </a:xfrm>
          <a:prstGeom prst="rect">
            <a:avLst/>
          </a:prstGeom>
        </p:spPr>
        <p:txBody>
          <a:bodyPr wrap="none">
            <a:spAutoFit/>
          </a:bodyPr>
          <a:lstStyle/>
          <a:p>
            <a:pPr algn="ctr"/>
            <a:r>
              <a:rPr lang="en-US" altLang="zh-CN" sz="1400" b="1" dirty="0"/>
              <a:t>eBay</a:t>
            </a:r>
            <a:r>
              <a:rPr lang="zh-CN" altLang="zh-CN" sz="1400" b="1" dirty="0"/>
              <a:t>信用评价体系</a:t>
            </a:r>
            <a:endParaRPr lang="zh-CN" altLang="en-US" sz="1400" b="1" dirty="0"/>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wheel(1)">
                                      <p:cBhvr>
                                        <p:cTn id="15" dur="500"/>
                                        <p:tgtEl>
                                          <p:spTgt spid="1638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03303"/>
            <a:ext cx="9332179" cy="30777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2.2.1  eBay</a:t>
            </a:r>
            <a:r>
              <a:rPr lang="zh-CN" altLang="en-US" sz="2500" b="1" dirty="0">
                <a:solidFill>
                  <a:srgbClr val="2F2E40"/>
                </a:solidFill>
                <a:latin typeface="Calibri" panose="020F0502020204030204" pitchFamily="34" charset="0"/>
                <a:ea typeface="宋体" panose="02010600030101010101" pitchFamily="2" charset="-122"/>
              </a:rPr>
              <a:t>平台刊登政策</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eBay</a:t>
            </a:r>
            <a:r>
              <a:rPr lang="zh-CN" altLang="en-US" b="1" dirty="0">
                <a:solidFill>
                  <a:srgbClr val="2F2E40"/>
                </a:solidFill>
                <a:latin typeface="Calibri" panose="020F0502020204030204" pitchFamily="34" charset="0"/>
                <a:ea typeface="宋体" panose="02010600030101010101" pitchFamily="2" charset="-122"/>
              </a:rPr>
              <a:t>什么产品不能卖</a:t>
            </a:r>
            <a:r>
              <a:rPr lang="en-US" altLang="zh-CN" b="1" dirty="0">
                <a:solidFill>
                  <a:srgbClr val="2F2E40"/>
                </a:solidFill>
                <a:latin typeface="Calibri" panose="020F0502020204030204" pitchFamily="34" charset="0"/>
                <a:ea typeface="宋体" panose="02010600030101010101" pitchFamily="2" charset="-122"/>
              </a:rPr>
              <a:t>(Prohibited and Restricted Items)</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刊登物品前，先确定该物品是否能在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刊登，以及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对于售卖此类商品的特殊要求、条件、规则是什么。例如毒品、军火之类的产品是严格禁止在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平台上进行销售的。违反这些政策可能导致各种不同的处分，包括取消刊登；限制账户权利；冻结账户</a:t>
            </a:r>
            <a:r>
              <a:rPr lang="en-US" altLang="zh-CN" dirty="0">
                <a:solidFill>
                  <a:srgbClr val="2F2E40"/>
                </a:solidFill>
                <a:latin typeface="Calibri" panose="020F0502020204030204" pitchFamily="34" charset="0"/>
                <a:ea typeface="宋体" panose="02010600030101010101" pitchFamily="2" charset="-122"/>
              </a:rPr>
              <a:t>/Account Suspension</a:t>
            </a:r>
            <a:r>
              <a:rPr lang="zh-CN" altLang="en-US" dirty="0">
                <a:solidFill>
                  <a:srgbClr val="2F2E40"/>
                </a:solidFill>
                <a:latin typeface="Calibri" panose="020F0502020204030204" pitchFamily="34" charset="0"/>
                <a:ea typeface="宋体" panose="02010600030101010101" pitchFamily="2" charset="-122"/>
              </a:rPr>
              <a:t>；没收</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收费；取消超级卖家</a:t>
            </a:r>
            <a:r>
              <a:rPr lang="en-US" altLang="zh-CN" dirty="0">
                <a:solidFill>
                  <a:srgbClr val="2F2E40"/>
                </a:solidFill>
                <a:latin typeface="Calibri" panose="020F0502020204030204" pitchFamily="34" charset="0"/>
                <a:ea typeface="宋体" panose="02010600030101010101" pitchFamily="2" charset="-122"/>
              </a:rPr>
              <a:t>/Power Seller</a:t>
            </a:r>
            <a:r>
              <a:rPr lang="zh-CN" altLang="en-US" dirty="0">
                <a:solidFill>
                  <a:srgbClr val="2F2E40"/>
                </a:solidFill>
                <a:latin typeface="Calibri" panose="020F0502020204030204" pitchFamily="34" charset="0"/>
                <a:ea typeface="宋体" panose="02010600030101010101" pitchFamily="2" charset="-122"/>
              </a:rPr>
              <a:t>资格。</a:t>
            </a:r>
          </a:p>
        </p:txBody>
      </p:sp>
    </p:spTree>
    <p:custDataLst>
      <p:tags r:id="rId1"/>
    </p:custDataLst>
    <p:extLst>
      <p:ext uri="{BB962C8B-B14F-4D97-AF65-F5344CB8AC3E}">
        <p14:creationId xmlns:p14="http://schemas.microsoft.com/office/powerpoint/2010/main" val="3226149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03278"/>
            <a:ext cx="9332179" cy="350737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刊登物品时需了解违禁品和管制物品的规则。</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与刊登物品相关的政策通常是根据国家法律及州法，不过，很多危险或敏感物品销售的限制不一定是法律所禁止的。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将物品销售至其他国家时，应注意全球交易和入口限制的规定。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违禁品和受管制物品清单不一定是全面被禁止</a:t>
            </a:r>
            <a:r>
              <a:rPr lang="zh-CN" altLang="en-US" dirty="0" smtClean="0">
                <a:solidFill>
                  <a:srgbClr val="2F2E40"/>
                </a:solidFill>
                <a:latin typeface="Calibri" panose="020F0502020204030204" pitchFamily="34" charset="0"/>
                <a:ea typeface="宋体" panose="02010600030101010101" pitchFamily="2" charset="-122"/>
              </a:rPr>
              <a:t>的。</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eBay</a:t>
            </a:r>
            <a:r>
              <a:rPr lang="zh-CN" altLang="en-US" dirty="0">
                <a:solidFill>
                  <a:srgbClr val="2F2E40"/>
                </a:solidFill>
                <a:latin typeface="Calibri" panose="020F0502020204030204" pitchFamily="34" charset="0"/>
                <a:ea typeface="宋体" panose="02010600030101010101" pitchFamily="2" charset="-122"/>
              </a:rPr>
              <a:t>注重保护知识产权，若想售卖品牌产品，要么卖家是品牌产权人，要么已拿到品牌授权。侵权产品会被</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强制下架并影响账号。</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793753"/>
            <a:ext cx="9332179" cy="350737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知识产权和</a:t>
            </a:r>
            <a:r>
              <a:rPr lang="en-US" altLang="zh-CN" b="1" dirty="0" err="1">
                <a:solidFill>
                  <a:srgbClr val="2F2E40"/>
                </a:solidFill>
                <a:latin typeface="Calibri" panose="020F0502020204030204" pitchFamily="34" charset="0"/>
                <a:ea typeface="宋体" panose="02010600030101010101" pitchFamily="2" charset="-122"/>
              </a:rPr>
              <a:t>VeRO</a:t>
            </a:r>
            <a:r>
              <a:rPr lang="zh-CN" altLang="en-US" b="1" dirty="0">
                <a:solidFill>
                  <a:srgbClr val="2F2E40"/>
                </a:solidFill>
                <a:latin typeface="Calibri" panose="020F0502020204030204" pitchFamily="34" charset="0"/>
                <a:ea typeface="宋体" panose="02010600030101010101" pitchFamily="2" charset="-122"/>
              </a:rPr>
              <a:t>计划 </a:t>
            </a:r>
            <a:r>
              <a:rPr lang="en-US" altLang="zh-CN" b="1" dirty="0">
                <a:solidFill>
                  <a:srgbClr val="2F2E40"/>
                </a:solidFill>
                <a:latin typeface="Calibri" panose="020F0502020204030204" pitchFamily="34" charset="0"/>
                <a:ea typeface="宋体" panose="02010600030101010101" pitchFamily="2" charset="-122"/>
              </a:rPr>
              <a:t>(Intellectual property and the </a:t>
            </a:r>
            <a:r>
              <a:rPr lang="en-US" altLang="zh-CN" b="1" dirty="0" err="1">
                <a:solidFill>
                  <a:srgbClr val="2F2E40"/>
                </a:solidFill>
                <a:latin typeface="Calibri" panose="020F0502020204030204" pitchFamily="34" charset="0"/>
                <a:ea typeface="宋体" panose="02010600030101010101" pitchFamily="2" charset="-122"/>
              </a:rPr>
              <a:t>VeRO</a:t>
            </a:r>
            <a:r>
              <a:rPr lang="en-US" altLang="zh-CN" b="1" dirty="0">
                <a:solidFill>
                  <a:srgbClr val="2F2E40"/>
                </a:solidFill>
                <a:latin typeface="Calibri" panose="020F0502020204030204" pitchFamily="34" charset="0"/>
                <a:ea typeface="宋体" panose="02010600030101010101" pitchFamily="2" charset="-122"/>
              </a:rPr>
              <a:t> program)</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设立了</a:t>
            </a:r>
            <a:r>
              <a:rPr lang="en-US" altLang="zh-CN" dirty="0" err="1">
                <a:solidFill>
                  <a:srgbClr val="2F2E40"/>
                </a:solidFill>
                <a:latin typeface="Calibri" panose="020F0502020204030204" pitchFamily="34" charset="0"/>
                <a:ea typeface="宋体" panose="02010600030101010101" pitchFamily="2" charset="-122"/>
              </a:rPr>
              <a:t>VeRO</a:t>
            </a:r>
            <a:r>
              <a:rPr lang="zh-CN" altLang="en-US" dirty="0">
                <a:solidFill>
                  <a:srgbClr val="2F2E40"/>
                </a:solidFill>
                <a:latin typeface="Calibri" panose="020F0502020204030204" pitchFamily="34" charset="0"/>
                <a:ea typeface="宋体" panose="02010600030101010101" pitchFamily="2" charset="-122"/>
              </a:rPr>
              <a:t>计划，即</a:t>
            </a:r>
            <a:r>
              <a:rPr lang="en-US" altLang="zh-CN" dirty="0">
                <a:solidFill>
                  <a:srgbClr val="2F2E40"/>
                </a:solidFill>
                <a:latin typeface="Calibri" panose="020F0502020204030204" pitchFamily="34" charset="0"/>
                <a:ea typeface="宋体" panose="02010600030101010101" pitchFamily="2" charset="-122"/>
              </a:rPr>
              <a:t>eBay Verified Rights Owner Program</a:t>
            </a:r>
            <a:r>
              <a:rPr lang="zh-CN" altLang="en-US" dirty="0">
                <a:solidFill>
                  <a:srgbClr val="2F2E40"/>
                </a:solidFill>
                <a:latin typeface="Calibri" panose="020F0502020204030204" pitchFamily="34" charset="0"/>
                <a:ea typeface="宋体" panose="02010600030101010101" pitchFamily="2" charset="-122"/>
              </a:rPr>
              <a:t>，以方便知识产权持有人检举侵犯其知识产权的刊登、从网站移除侵权物品符合 </a:t>
            </a:r>
            <a:r>
              <a:rPr lang="en-US" altLang="zh-CN" dirty="0">
                <a:solidFill>
                  <a:srgbClr val="2F2E40"/>
                </a:solidFill>
                <a:latin typeface="Calibri" panose="020F0502020204030204" pitchFamily="34" charset="0"/>
                <a:ea typeface="宋体" panose="02010600030101010101" pitchFamily="2" charset="-122"/>
              </a:rPr>
              <a:t>eBay </a:t>
            </a:r>
            <a:r>
              <a:rPr lang="zh-CN" altLang="en-US" dirty="0">
                <a:solidFill>
                  <a:srgbClr val="2F2E40"/>
                </a:solidFill>
                <a:latin typeface="Calibri" panose="020F0502020204030204" pitchFamily="34" charset="0"/>
                <a:ea typeface="宋体" panose="02010600030101010101" pitchFamily="2" charset="-122"/>
              </a:rPr>
              <a:t>的利益，因为如果纵容这些物品的存在，就会侵蚀买家及优良卖家对</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的信任。</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以下都是</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严格禁止的主要知识产权违规行为，但不仅限于这些行为。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复制品、赝品和未经授权的复制品政策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刊登物品时描述物品的规则</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03278"/>
            <a:ext cx="9332179" cy="336887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重复刊登</a:t>
            </a:r>
            <a:r>
              <a:rPr lang="en-US" altLang="zh-CN" b="1" dirty="0">
                <a:solidFill>
                  <a:srgbClr val="2F2E40"/>
                </a:solidFill>
                <a:latin typeface="Calibri" panose="020F0502020204030204" pitchFamily="34" charset="0"/>
                <a:ea typeface="宋体" panose="02010600030101010101" pitchFamily="2" charset="-122"/>
              </a:rPr>
              <a:t>(Duplicate Listings Policy)</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为维护平台的良好秩序，以及提升买家的购物体验，</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要求卖家不可以在同一个时间内重复刊登相同的物品以满足相同的客户需求。重复刊登并不能有效提高销售额；根据结构化数据，</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会升级重复刊登的检测机制，更有效地查处重复刊登，一旦查到，会影响整个账号的曝光率。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重复刊登判断标准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以下情况不会视为重复刊登</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153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图片政策</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优质的图片有助于打造良好的</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购物体验，同时对物品销售也有很大帮助。</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刊登图片政策如下。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图片像素为</a:t>
            </a:r>
            <a:r>
              <a:rPr lang="en-US" altLang="zh-CN" dirty="0">
                <a:solidFill>
                  <a:srgbClr val="2F2E40"/>
                </a:solidFill>
                <a:latin typeface="Calibri" panose="020F0502020204030204" pitchFamily="34" charset="0"/>
                <a:ea typeface="宋体" panose="02010600030101010101" pitchFamily="2" charset="-122"/>
              </a:rPr>
              <a:t>500</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1600</a:t>
            </a:r>
            <a:r>
              <a:rPr lang="zh-CN" altLang="en-US" dirty="0">
                <a:solidFill>
                  <a:srgbClr val="2F2E40"/>
                </a:solidFill>
                <a:latin typeface="Calibri" panose="020F0502020204030204" pitchFamily="34" charset="0"/>
                <a:ea typeface="宋体" panose="02010600030101010101" pitchFamily="2" charset="-122"/>
              </a:rPr>
              <a:t>，图片大小不能超过</a:t>
            </a:r>
            <a:r>
              <a:rPr lang="en-US" altLang="zh-CN" dirty="0">
                <a:solidFill>
                  <a:srgbClr val="2F2E40"/>
                </a:solidFill>
                <a:latin typeface="Calibri" panose="020F0502020204030204" pitchFamily="34" charset="0"/>
                <a:ea typeface="宋体" panose="02010600030101010101" pitchFamily="2" charset="-122"/>
              </a:rPr>
              <a:t>7MB</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二手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翻新</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损坏的产品不得使用新品图。</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不能出现店铺</a:t>
            </a:r>
            <a:r>
              <a:rPr lang="en-US" altLang="zh-CN" dirty="0">
                <a:solidFill>
                  <a:srgbClr val="2F2E40"/>
                </a:solidFill>
                <a:latin typeface="Calibri" panose="020F0502020204030204" pitchFamily="34" charset="0"/>
                <a:ea typeface="宋体" panose="02010600030101010101" pitchFamily="2" charset="-122"/>
              </a:rPr>
              <a:t>Logo/</a:t>
            </a:r>
            <a:r>
              <a:rPr lang="zh-CN" altLang="en-US" dirty="0">
                <a:solidFill>
                  <a:srgbClr val="2F2E40"/>
                </a:solidFill>
                <a:latin typeface="Calibri" panose="020F0502020204030204" pitchFamily="34" charset="0"/>
                <a:ea typeface="宋体" panose="02010600030101010101" pitchFamily="2" charset="-122"/>
              </a:rPr>
              <a:t>宣传</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促销等文字</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可使用浮水印来标明图片所有权和归属权，但不能用于行销</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不能有边框、底纹及插图或图标。</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自行拍摄图片，请勿盗图。</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39087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2.2.2  eBay</a:t>
            </a:r>
            <a:r>
              <a:rPr lang="zh-CN" altLang="en-US" sz="2500" b="1" dirty="0">
                <a:solidFill>
                  <a:srgbClr val="2F2E40"/>
                </a:solidFill>
                <a:latin typeface="Calibri" panose="020F0502020204030204" pitchFamily="34" charset="0"/>
                <a:ea typeface="宋体" panose="02010600030101010101" pitchFamily="2" charset="-122"/>
              </a:rPr>
              <a:t>平台收费标准</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费用总览</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一般</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会向平台卖家收取两种类型的基础费用：当创建</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刊登时，会收取刊登费</a:t>
            </a:r>
            <a:r>
              <a:rPr lang="en-US" altLang="zh-CN" dirty="0">
                <a:solidFill>
                  <a:srgbClr val="2F2E40"/>
                </a:solidFill>
                <a:latin typeface="Calibri" panose="020F0502020204030204" pitchFamily="34" charset="0"/>
                <a:ea typeface="宋体" panose="02010600030101010101" pitchFamily="2" charset="-122"/>
              </a:rPr>
              <a:t>(Insertion Fee)</a:t>
            </a:r>
            <a:r>
              <a:rPr lang="zh-CN" altLang="en-US" dirty="0">
                <a:solidFill>
                  <a:srgbClr val="2F2E40"/>
                </a:solidFill>
                <a:latin typeface="Calibri" panose="020F0502020204030204" pitchFamily="34" charset="0"/>
                <a:ea typeface="宋体" panose="02010600030101010101" pitchFamily="2" charset="-122"/>
              </a:rPr>
              <a:t>；当产品售出时，会收取成交费</a:t>
            </a:r>
            <a:r>
              <a:rPr lang="en-US" altLang="zh-CN" dirty="0">
                <a:solidFill>
                  <a:srgbClr val="2F2E40"/>
                </a:solidFill>
                <a:latin typeface="Calibri" panose="020F0502020204030204" pitchFamily="34" charset="0"/>
                <a:ea typeface="宋体" panose="02010600030101010101" pitchFamily="2" charset="-122"/>
              </a:rPr>
              <a:t>(Final Value Fee)</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刊登费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成交费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eBay</a:t>
            </a:r>
            <a:r>
              <a:rPr lang="zh-CN" altLang="en-US" dirty="0">
                <a:solidFill>
                  <a:srgbClr val="2F2E40"/>
                </a:solidFill>
                <a:latin typeface="Calibri" panose="020F0502020204030204" pitchFamily="34" charset="0"/>
                <a:ea typeface="宋体" panose="02010600030101010101" pitchFamily="2" charset="-122"/>
              </a:rPr>
              <a:t>美国站点的刊登费用明细 </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0263" y="1486833"/>
            <a:ext cx="7805737" cy="5083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23348" y="1156315"/>
            <a:ext cx="2159566" cy="307777"/>
          </a:xfrm>
          <a:prstGeom prst="rect">
            <a:avLst/>
          </a:prstGeom>
        </p:spPr>
        <p:txBody>
          <a:bodyPr wrap="none">
            <a:spAutoFit/>
          </a:bodyPr>
          <a:lstStyle/>
          <a:p>
            <a:pPr algn="ctr"/>
            <a:r>
              <a:rPr lang="zh-CN" altLang="zh-CN" sz="1400" b="1" dirty="0"/>
              <a:t>多数品类的基本收费标准</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randombar(horizontal)">
                                      <p:cBhvr>
                                        <p:cTn id="15"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9938" y="1381125"/>
            <a:ext cx="5325165" cy="522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41578" y="1073348"/>
            <a:ext cx="1261884" cy="307777"/>
          </a:xfrm>
          <a:prstGeom prst="rect">
            <a:avLst/>
          </a:prstGeom>
        </p:spPr>
        <p:txBody>
          <a:bodyPr wrap="none">
            <a:spAutoFit/>
          </a:bodyPr>
          <a:lstStyle/>
          <a:p>
            <a:pPr algn="ctr"/>
            <a:r>
              <a:rPr lang="zh-CN" altLang="zh-CN" sz="1400" b="1" dirty="0"/>
              <a:t>特色功能费率</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8434"/>
                                        </p:tgtEl>
                                        <p:attrNameLst>
                                          <p:attrName>style.visibility</p:attrName>
                                        </p:attrNameLst>
                                      </p:cBhvr>
                                      <p:to>
                                        <p:strVal val="visible"/>
                                      </p:to>
                                    </p:set>
                                    <p:anim calcmode="lin" valueType="num">
                                      <p:cBhvr>
                                        <p:cTn id="17" dur="500" fill="hold"/>
                                        <p:tgtEl>
                                          <p:spTgt spid="18434"/>
                                        </p:tgtEl>
                                        <p:attrNameLst>
                                          <p:attrName>ppt_w</p:attrName>
                                        </p:attrNameLst>
                                      </p:cBhvr>
                                      <p:tavLst>
                                        <p:tav tm="0">
                                          <p:val>
                                            <p:fltVal val="0"/>
                                          </p:val>
                                        </p:tav>
                                        <p:tav tm="100000">
                                          <p:val>
                                            <p:strVal val="#ppt_w"/>
                                          </p:val>
                                        </p:tav>
                                      </p:tavLst>
                                    </p:anim>
                                    <p:anim calcmode="lin" valueType="num">
                                      <p:cBhvr>
                                        <p:cTn id="18" dur="500" fill="hold"/>
                                        <p:tgtEl>
                                          <p:spTgt spid="18434"/>
                                        </p:tgtEl>
                                        <p:attrNameLst>
                                          <p:attrName>ppt_h</p:attrName>
                                        </p:attrNameLst>
                                      </p:cBhvr>
                                      <p:tavLst>
                                        <p:tav tm="0">
                                          <p:val>
                                            <p:fltVal val="0"/>
                                          </p:val>
                                        </p:tav>
                                        <p:tav tm="100000">
                                          <p:val>
                                            <p:strVal val="#ppt_h"/>
                                          </p:val>
                                        </p:tav>
                                      </p:tavLst>
                                    </p:anim>
                                    <p:animEffect transition="in" filter="fade">
                                      <p:cBhvr>
                                        <p:cTn id="1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7864" y="2163283"/>
            <a:ext cx="8215312" cy="3456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706432" y="1832765"/>
            <a:ext cx="2698175" cy="307777"/>
          </a:xfrm>
          <a:prstGeom prst="rect">
            <a:avLst/>
          </a:prstGeom>
        </p:spPr>
        <p:txBody>
          <a:bodyPr wrap="none">
            <a:spAutoFit/>
          </a:bodyPr>
          <a:lstStyle/>
          <a:p>
            <a:pPr algn="ctr"/>
            <a:r>
              <a:rPr lang="zh-CN" altLang="zh-CN" sz="1400" b="1" dirty="0"/>
              <a:t>仅限拍卖物品优化刊登功能费率</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458"/>
                                        </p:tgtEl>
                                        <p:attrNameLst>
                                          <p:attrName>style.visibility</p:attrName>
                                        </p:attrNameLst>
                                      </p:cBhvr>
                                      <p:to>
                                        <p:strVal val="visible"/>
                                      </p:to>
                                    </p:set>
                                    <p:animEffect transition="in" filter="fade">
                                      <p:cBhvr>
                                        <p:cTn id="15"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46153"/>
            <a:ext cx="9332179" cy="3200876"/>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本章简介</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在全球有</a:t>
            </a:r>
            <a:r>
              <a:rPr lang="en-US" altLang="zh-CN" dirty="0">
                <a:solidFill>
                  <a:srgbClr val="2F2E40"/>
                </a:solidFill>
                <a:latin typeface="Calibri" panose="020F0502020204030204" pitchFamily="34" charset="0"/>
                <a:ea typeface="宋体" panose="02010600030101010101" pitchFamily="2" charset="-122"/>
              </a:rPr>
              <a:t>38</a:t>
            </a:r>
            <a:r>
              <a:rPr lang="zh-CN" altLang="en-US" dirty="0">
                <a:solidFill>
                  <a:srgbClr val="2F2E40"/>
                </a:solidFill>
                <a:latin typeface="Calibri" panose="020F0502020204030204" pitchFamily="34" charset="0"/>
                <a:ea typeface="宋体" panose="02010600030101010101" pitchFamily="2" charset="-122"/>
              </a:rPr>
              <a:t>个市场，超过</a:t>
            </a:r>
            <a:r>
              <a:rPr lang="en-US" altLang="zh-CN" dirty="0">
                <a:solidFill>
                  <a:srgbClr val="2F2E40"/>
                </a:solidFill>
                <a:latin typeface="Calibri" panose="020F0502020204030204" pitchFamily="34" charset="0"/>
                <a:ea typeface="宋体" panose="02010600030101010101" pitchFamily="2" charset="-122"/>
              </a:rPr>
              <a:t>2.5</a:t>
            </a:r>
            <a:r>
              <a:rPr lang="zh-CN" altLang="en-US" dirty="0">
                <a:solidFill>
                  <a:srgbClr val="2F2E40"/>
                </a:solidFill>
                <a:latin typeface="Calibri" panose="020F0502020204030204" pitchFamily="34" charset="0"/>
                <a:ea typeface="宋体" panose="02010600030101010101" pitchFamily="2" charset="-122"/>
              </a:rPr>
              <a:t>亿买家，是全球电子商务的领军者。</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于</a:t>
            </a:r>
            <a:r>
              <a:rPr lang="en-US" altLang="zh-CN" dirty="0">
                <a:solidFill>
                  <a:srgbClr val="2F2E40"/>
                </a:solidFill>
                <a:latin typeface="Calibri" panose="020F0502020204030204" pitchFamily="34" charset="0"/>
                <a:ea typeface="宋体" panose="02010600030101010101" pitchFamily="2" charset="-122"/>
              </a:rPr>
              <a:t>1995</a:t>
            </a:r>
            <a:r>
              <a:rPr lang="zh-CN" altLang="en-US" dirty="0">
                <a:solidFill>
                  <a:srgbClr val="2F2E40"/>
                </a:solidFill>
                <a:latin typeface="Calibri" panose="020F0502020204030204" pitchFamily="34" charset="0"/>
                <a:ea typeface="宋体" panose="02010600030101010101" pitchFamily="2" charset="-122"/>
              </a:rPr>
              <a:t>年创立于加州硅谷，是全球最大、最具活力的交易平台之一，为用户提供高性价比的精选物品。在中国，</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致力于推动跨境电子商务零售出口产业的发展，为中国卖家开辟直接面向海外的销售渠道。本章重点学习</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的平台运营，强化</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平台运营技能及客户管理等专业能力，理论方面涉及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平台政策、国际物流选择、客户服务、维护账户安全和控制账户风险等，实践性和应用主要体现在注册开店、产品刊登和优化、促销管理等。</a:t>
            </a:r>
          </a:p>
        </p:txBody>
      </p:sp>
    </p:spTree>
    <p:custDataLst>
      <p:tags r:id="rId1"/>
    </p:custDataLst>
    <p:extLst>
      <p:ext uri="{BB962C8B-B14F-4D97-AF65-F5344CB8AC3E}">
        <p14:creationId xmlns:p14="http://schemas.microsoft.com/office/powerpoint/2010/main" val="4178680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28994"/>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eBay</a:t>
            </a:r>
            <a:r>
              <a:rPr lang="zh-CN" altLang="en-US" dirty="0">
                <a:solidFill>
                  <a:srgbClr val="2F2E40"/>
                </a:solidFill>
                <a:latin typeface="Calibri" panose="020F0502020204030204" pitchFamily="34" charset="0"/>
                <a:ea typeface="宋体" panose="02010600030101010101" pitchFamily="2" charset="-122"/>
              </a:rPr>
              <a:t>费用的支付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账单日根据店铺开店日期的不同分为月中</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每月</a:t>
            </a:r>
            <a:r>
              <a:rPr lang="en-US" altLang="zh-CN" dirty="0">
                <a:solidFill>
                  <a:srgbClr val="2F2E40"/>
                </a:solidFill>
                <a:latin typeface="Calibri" panose="020F0502020204030204" pitchFamily="34" charset="0"/>
                <a:ea typeface="宋体" panose="02010600030101010101" pitchFamily="2" charset="-122"/>
              </a:rPr>
              <a:t>15</a:t>
            </a:r>
            <a:r>
              <a:rPr lang="zh-CN" altLang="en-US" dirty="0">
                <a:solidFill>
                  <a:srgbClr val="2F2E40"/>
                </a:solidFill>
                <a:latin typeface="Calibri" panose="020F0502020204030204" pitchFamily="34" charset="0"/>
                <a:ea typeface="宋体" panose="02010600030101010101" pitchFamily="2" charset="-122"/>
              </a:rPr>
              <a:t>日左右</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和月末。卖家可以在</a:t>
            </a:r>
            <a:r>
              <a:rPr lang="en-US" altLang="zh-CN" dirty="0">
                <a:solidFill>
                  <a:srgbClr val="2F2E40"/>
                </a:solidFill>
                <a:latin typeface="Calibri" panose="020F0502020204030204" pitchFamily="34" charset="0"/>
                <a:ea typeface="宋体" panose="02010600030101010101" pitchFamily="2" charset="-122"/>
              </a:rPr>
              <a:t>My </a:t>
            </a:r>
            <a:r>
              <a:rPr lang="en-US" altLang="zh-CN" dirty="0" err="1">
                <a:solidFill>
                  <a:srgbClr val="2F2E40"/>
                </a:solidFill>
                <a:latin typeface="Calibri" panose="020F0502020204030204" pitchFamily="34" charset="0"/>
                <a:ea typeface="宋体" panose="02010600030101010101" pitchFamily="2" charset="-122"/>
              </a:rPr>
              <a:t>eBay→Account→Seller</a:t>
            </a:r>
            <a:r>
              <a:rPr lang="en-US" altLang="zh-CN" dirty="0">
                <a:solidFill>
                  <a:srgbClr val="2F2E40"/>
                </a:solidFill>
                <a:latin typeface="Calibri" panose="020F0502020204030204" pitchFamily="34" charset="0"/>
                <a:ea typeface="宋体" panose="02010600030101010101" pitchFamily="2" charset="-122"/>
              </a:rPr>
              <a:t> Account</a:t>
            </a:r>
            <a:r>
              <a:rPr lang="zh-CN" altLang="en-US" dirty="0">
                <a:solidFill>
                  <a:srgbClr val="2F2E40"/>
                </a:solidFill>
                <a:latin typeface="Calibri" panose="020F0502020204030204" pitchFamily="34" charset="0"/>
                <a:ea typeface="宋体" panose="02010600030101010101" pitchFamily="2" charset="-122"/>
              </a:rPr>
              <a:t>页面查看，每月支付一次。卖家可以用</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账户或者信用卡支付。</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开通</a:t>
            </a:r>
            <a:r>
              <a:rPr lang="en-US" altLang="zh-CN" b="1" dirty="0">
                <a:solidFill>
                  <a:srgbClr val="2F2E40"/>
                </a:solidFill>
                <a:latin typeface="Calibri" panose="020F0502020204030204" pitchFamily="34" charset="0"/>
                <a:ea typeface="宋体" panose="02010600030101010101" pitchFamily="2" charset="-122"/>
              </a:rPr>
              <a:t>eBay</a:t>
            </a:r>
            <a:r>
              <a:rPr lang="zh-CN" altLang="en-US" b="1" dirty="0">
                <a:solidFill>
                  <a:srgbClr val="2F2E40"/>
                </a:solidFill>
                <a:latin typeface="Calibri" panose="020F0502020204030204" pitchFamily="34" charset="0"/>
                <a:ea typeface="宋体" panose="02010600030101010101" pitchFamily="2" charset="-122"/>
              </a:rPr>
              <a:t>店铺的费用</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店铺订购周期有两种：月度订购周期和年度订购周期。而在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美国站点，</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提供了五种不同级别的店铺，订阅费如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6785" y="3042657"/>
            <a:ext cx="7240231" cy="2138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52188" y="5263634"/>
            <a:ext cx="1869423" cy="307777"/>
          </a:xfrm>
          <a:prstGeom prst="rect">
            <a:avLst/>
          </a:prstGeom>
        </p:spPr>
        <p:txBody>
          <a:bodyPr wrap="none">
            <a:spAutoFit/>
          </a:bodyPr>
          <a:lstStyle/>
          <a:p>
            <a:pPr algn="ctr"/>
            <a:r>
              <a:rPr lang="en-US" altLang="zh-CN" sz="1400" b="1" dirty="0"/>
              <a:t>eBay</a:t>
            </a:r>
            <a:r>
              <a:rPr lang="zh-CN" altLang="zh-CN" sz="1400" b="1" dirty="0"/>
              <a:t>美国店铺订阅费</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 calcmode="lin" valueType="num">
                                      <p:cBhvr additive="base">
                                        <p:cTn id="15" dur="500" fill="hold"/>
                                        <p:tgtEl>
                                          <p:spTgt spid="20482"/>
                                        </p:tgtEl>
                                        <p:attrNameLst>
                                          <p:attrName>ppt_x</p:attrName>
                                        </p:attrNameLst>
                                      </p:cBhvr>
                                      <p:tavLst>
                                        <p:tav tm="0">
                                          <p:val>
                                            <p:strVal val="#ppt_x"/>
                                          </p:val>
                                        </p:tav>
                                        <p:tav tm="100000">
                                          <p:val>
                                            <p:strVal val="#ppt_x"/>
                                          </p:val>
                                        </p:tav>
                                      </p:tavLst>
                                    </p:anim>
                                    <p:anim calcmode="lin" valueType="num">
                                      <p:cBhvr additive="base">
                                        <p:cTn id="16" dur="500" fill="hold"/>
                                        <p:tgtEl>
                                          <p:spTgt spid="2048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55449"/>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无店铺卖家和有店铺卖家</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以美国站为例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的费率如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9971" y="2066925"/>
            <a:ext cx="7413859" cy="402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72038" y="1736407"/>
            <a:ext cx="2029723" cy="307777"/>
          </a:xfrm>
          <a:prstGeom prst="rect">
            <a:avLst/>
          </a:prstGeom>
        </p:spPr>
        <p:txBody>
          <a:bodyPr wrap="none">
            <a:spAutoFit/>
          </a:bodyPr>
          <a:lstStyle/>
          <a:p>
            <a:pPr algn="ctr"/>
            <a:r>
              <a:rPr lang="en-US" altLang="zh-CN" sz="1400" b="1" dirty="0"/>
              <a:t>eBay</a:t>
            </a:r>
            <a:r>
              <a:rPr lang="zh-CN" altLang="zh-CN" sz="1400" b="1" dirty="0"/>
              <a:t>不同店铺等级费率</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1506"/>
                                        </p:tgtEl>
                                        <p:attrNameLst>
                                          <p:attrName>style.visibility</p:attrName>
                                        </p:attrNameLst>
                                      </p:cBhvr>
                                      <p:to>
                                        <p:strVal val="visible"/>
                                      </p:to>
                                    </p:set>
                                    <p:animEffect transition="in" filter="fade">
                                      <p:cBhvr>
                                        <p:cTn id="21" dur="500"/>
                                        <p:tgtEl>
                                          <p:spTgt spid="21506"/>
                                        </p:tgtEl>
                                      </p:cBhvr>
                                    </p:animEffect>
                                    <p:anim calcmode="lin" valueType="num">
                                      <p:cBhvr>
                                        <p:cTn id="22" dur="500" fill="hold"/>
                                        <p:tgtEl>
                                          <p:spTgt spid="21506"/>
                                        </p:tgtEl>
                                        <p:attrNameLst>
                                          <p:attrName>ppt_x</p:attrName>
                                        </p:attrNameLst>
                                      </p:cBhvr>
                                      <p:tavLst>
                                        <p:tav tm="0">
                                          <p:val>
                                            <p:strVal val="#ppt_x"/>
                                          </p:val>
                                        </p:tav>
                                        <p:tav tm="100000">
                                          <p:val>
                                            <p:strVal val="#ppt_x"/>
                                          </p:val>
                                        </p:tav>
                                      </p:tavLst>
                                    </p:anim>
                                    <p:anim calcmode="lin" valueType="num">
                                      <p:cBhvr>
                                        <p:cTn id="23" dur="500" fill="hold"/>
                                        <p:tgtEl>
                                          <p:spTgt spid="215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33836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如何定价：</a:t>
            </a:r>
            <a:r>
              <a:rPr lang="en-US" altLang="zh-CN" b="1" dirty="0">
                <a:solidFill>
                  <a:srgbClr val="2F2E40"/>
                </a:solidFill>
                <a:latin typeface="Calibri" panose="020F0502020204030204" pitchFamily="34" charset="0"/>
                <a:ea typeface="宋体" panose="02010600030101010101" pitchFamily="2" charset="-122"/>
              </a:rPr>
              <a:t>80/80</a:t>
            </a:r>
            <a:r>
              <a:rPr lang="zh-CN" altLang="en-US" b="1" dirty="0">
                <a:solidFill>
                  <a:srgbClr val="2F2E40"/>
                </a:solidFill>
                <a:latin typeface="Calibri" panose="020F0502020204030204" pitchFamily="34" charset="0"/>
                <a:ea typeface="宋体" panose="02010600030101010101" pitchFamily="2" charset="-122"/>
              </a:rPr>
              <a:t>定律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上刊登产品，三大必缴的费用为：刊登费、成交费、</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手续费。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80/80</a:t>
            </a:r>
            <a:r>
              <a:rPr lang="zh-CN" altLang="en-US" dirty="0">
                <a:solidFill>
                  <a:srgbClr val="2F2E40"/>
                </a:solidFill>
                <a:latin typeface="Calibri" panose="020F0502020204030204" pitchFamily="34" charset="0"/>
                <a:ea typeface="宋体" panose="02010600030101010101" pitchFamily="2" charset="-122"/>
              </a:rPr>
              <a:t>定律的公式：市场价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含运费</a:t>
            </a:r>
            <a:r>
              <a:rPr lang="en-US" altLang="zh-CN" dirty="0">
                <a:solidFill>
                  <a:srgbClr val="2F2E40"/>
                </a:solidFill>
                <a:latin typeface="Calibri" panose="020F0502020204030204" pitchFamily="34" charset="0"/>
                <a:ea typeface="宋体" panose="02010600030101010101" pitchFamily="2" charset="-122"/>
              </a:rPr>
              <a:t>)×80%×80%≥(</a:t>
            </a:r>
            <a:r>
              <a:rPr lang="zh-CN" altLang="en-US" dirty="0">
                <a:solidFill>
                  <a:srgbClr val="2F2E40"/>
                </a:solidFill>
                <a:latin typeface="Calibri" panose="020F0502020204030204" pitchFamily="34" charset="0"/>
                <a:ea typeface="宋体" panose="02010600030101010101" pitchFamily="2" charset="-122"/>
              </a:rPr>
              <a:t>产品成本</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货运成本</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这绝不是唯一的衡量标准，但这是一种有效的参考标准。</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需理解以下三个概念。</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市场价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含运费</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货运成本</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实际运费</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两个</a:t>
            </a:r>
            <a:r>
              <a:rPr lang="en-US" altLang="zh-CN" dirty="0">
                <a:solidFill>
                  <a:srgbClr val="2F2E40"/>
                </a:solidFill>
                <a:latin typeface="Calibri" panose="020F0502020204030204" pitchFamily="34" charset="0"/>
                <a:ea typeface="宋体" panose="02010600030101010101" pitchFamily="2" charset="-122"/>
              </a:rPr>
              <a:t>80%</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32426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2.2.3  eBay</a:t>
            </a:r>
            <a:r>
              <a:rPr lang="zh-CN" altLang="en-US" sz="2500" b="1" dirty="0">
                <a:solidFill>
                  <a:srgbClr val="2F2E40"/>
                </a:solidFill>
                <a:latin typeface="Calibri" panose="020F0502020204030204" pitchFamily="34" charset="0"/>
                <a:ea typeface="宋体" panose="02010600030101010101" pitchFamily="2" charset="-122"/>
              </a:rPr>
              <a:t>数据加工厂</a:t>
            </a:r>
            <a:r>
              <a:rPr lang="en-US" altLang="zh-CN" sz="2500" b="1" dirty="0">
                <a:solidFill>
                  <a:srgbClr val="2F2E40"/>
                </a:solidFill>
                <a:latin typeface="Calibri" panose="020F0502020204030204" pitchFamily="34" charset="0"/>
                <a:ea typeface="宋体" panose="02010600030101010101" pitchFamily="2" charset="-122"/>
              </a:rPr>
              <a:t>——Seller Hub</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为了帮助卖家改进买家体验，快速提高销量与业绩，在</a:t>
            </a:r>
            <a:r>
              <a:rPr lang="en-US" altLang="zh-CN" dirty="0">
                <a:solidFill>
                  <a:srgbClr val="2F2E40"/>
                </a:solidFill>
                <a:latin typeface="Calibri" panose="020F0502020204030204" pitchFamily="34" charset="0"/>
                <a:ea typeface="宋体" panose="02010600030101010101" pitchFamily="2" charset="-122"/>
              </a:rPr>
              <a:t>US/UK/DE/AU/IT</a:t>
            </a:r>
            <a:r>
              <a:rPr lang="zh-CN" altLang="en-US" dirty="0">
                <a:solidFill>
                  <a:srgbClr val="2F2E40"/>
                </a:solidFill>
                <a:latin typeface="Calibri" panose="020F0502020204030204" pitchFamily="34" charset="0"/>
                <a:ea typeface="宋体" panose="02010600030101010101" pitchFamily="2" charset="-122"/>
              </a:rPr>
              <a:t>五大站点上线了全新版“数据加工厂”</a:t>
            </a:r>
            <a:r>
              <a:rPr lang="en-US" altLang="zh-CN" dirty="0">
                <a:solidFill>
                  <a:srgbClr val="2F2E40"/>
                </a:solidFill>
                <a:latin typeface="Calibri" panose="020F0502020204030204" pitchFamily="34" charset="0"/>
                <a:ea typeface="宋体" panose="02010600030101010101" pitchFamily="2" charset="-122"/>
              </a:rPr>
              <a:t>——Seller Hub</a:t>
            </a:r>
            <a:r>
              <a:rPr lang="zh-CN" altLang="en-US" dirty="0">
                <a:solidFill>
                  <a:srgbClr val="2F2E40"/>
                </a:solidFill>
                <a:latin typeface="Calibri" panose="020F0502020204030204" pitchFamily="34" charset="0"/>
                <a:ea typeface="宋体" panose="02010600030101010101" pitchFamily="2" charset="-122"/>
              </a:rPr>
              <a:t>，供所有卖家免费试用。“数据加工厂”</a:t>
            </a:r>
            <a:r>
              <a:rPr lang="en-US" altLang="zh-CN" dirty="0">
                <a:solidFill>
                  <a:srgbClr val="2F2E40"/>
                </a:solidFill>
                <a:latin typeface="Calibri" panose="020F0502020204030204" pitchFamily="34" charset="0"/>
                <a:ea typeface="宋体" panose="02010600030101010101" pitchFamily="2" charset="-122"/>
              </a:rPr>
              <a:t>——Seller Hub</a:t>
            </a:r>
            <a:r>
              <a:rPr lang="zh-CN" altLang="en-US" dirty="0">
                <a:solidFill>
                  <a:srgbClr val="2F2E40"/>
                </a:solidFill>
                <a:latin typeface="Calibri" panose="020F0502020204030204" pitchFamily="34" charset="0"/>
                <a:ea typeface="宋体" panose="02010600030101010101" pitchFamily="2" charset="-122"/>
              </a:rPr>
              <a:t>是</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卖家管理物品和销售的得力工具，不仅帮助卖家在同一页面显示账户情况，完善导航和订单管理，节省卖家的操作时间，并且通过两大特色功能“</a:t>
            </a:r>
            <a:r>
              <a:rPr lang="en-US" altLang="zh-CN" dirty="0">
                <a:solidFill>
                  <a:srgbClr val="2F2E40"/>
                </a:solidFill>
                <a:latin typeface="Calibri" panose="020F0502020204030204" pitchFamily="34" charset="0"/>
                <a:ea typeface="宋体" panose="02010600030101010101" pitchFamily="2" charset="-122"/>
              </a:rPr>
              <a:t>Performance”</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Growth”</a:t>
            </a:r>
            <a:r>
              <a:rPr lang="zh-CN" altLang="en-US" dirty="0">
                <a:solidFill>
                  <a:srgbClr val="2F2E40"/>
                </a:solidFill>
                <a:latin typeface="Calibri" panose="020F0502020204030204" pitchFamily="34" charset="0"/>
                <a:ea typeface="宋体" panose="02010600030101010101" pitchFamily="2" charset="-122"/>
              </a:rPr>
              <a:t>实现卖家销售业绩的倍增。</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该“工厂”主要包含六大“部门”：</a:t>
            </a:r>
            <a:r>
              <a:rPr lang="en-US" altLang="zh-CN" dirty="0">
                <a:solidFill>
                  <a:srgbClr val="2F2E40"/>
                </a:solidFill>
                <a:latin typeface="Calibri" panose="020F0502020204030204" pitchFamily="34" charset="0"/>
                <a:ea typeface="宋体" panose="02010600030101010101" pitchFamily="2" charset="-122"/>
              </a:rPr>
              <a:t>Overview(</a:t>
            </a:r>
            <a:r>
              <a:rPr lang="zh-CN" altLang="en-US" dirty="0">
                <a:solidFill>
                  <a:srgbClr val="2F2E40"/>
                </a:solidFill>
                <a:latin typeface="Calibri" panose="020F0502020204030204" pitchFamily="34" charset="0"/>
                <a:ea typeface="宋体" panose="02010600030101010101" pitchFamily="2" charset="-122"/>
              </a:rPr>
              <a:t>账户总览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Orders(</a:t>
            </a:r>
            <a:r>
              <a:rPr lang="zh-CN" altLang="en-US" dirty="0">
                <a:solidFill>
                  <a:srgbClr val="2F2E40"/>
                </a:solidFill>
                <a:latin typeface="Calibri" panose="020F0502020204030204" pitchFamily="34" charset="0"/>
                <a:ea typeface="宋体" panose="02010600030101010101" pitchFamily="2" charset="-122"/>
              </a:rPr>
              <a:t>订单页面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Listings(</a:t>
            </a:r>
            <a:r>
              <a:rPr lang="zh-CN" altLang="en-US" dirty="0">
                <a:solidFill>
                  <a:srgbClr val="2F2E40"/>
                </a:solidFill>
                <a:latin typeface="Calibri" panose="020F0502020204030204" pitchFamily="34" charset="0"/>
                <a:ea typeface="宋体" panose="02010600030101010101" pitchFamily="2" charset="-122"/>
              </a:rPr>
              <a:t>刊登详情</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Marketing(</a:t>
            </a:r>
            <a:r>
              <a:rPr lang="zh-CN" altLang="en-US" dirty="0">
                <a:solidFill>
                  <a:srgbClr val="2F2E40"/>
                </a:solidFill>
                <a:latin typeface="Calibri" panose="020F0502020204030204" pitchFamily="34" charset="0"/>
                <a:ea typeface="宋体" panose="02010600030101010101" pitchFamily="2" charset="-122"/>
              </a:rPr>
              <a:t>促销推广工具</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Performance(</a:t>
            </a:r>
            <a:r>
              <a:rPr lang="zh-CN" altLang="en-US" dirty="0">
                <a:solidFill>
                  <a:srgbClr val="2F2E40"/>
                </a:solidFill>
                <a:latin typeface="Calibri" panose="020F0502020204030204" pitchFamily="34" charset="0"/>
                <a:ea typeface="宋体" panose="02010600030101010101" pitchFamily="2" charset="-122"/>
              </a:rPr>
              <a:t>业绩报告、关于账户的分析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Growth(</a:t>
            </a:r>
            <a:r>
              <a:rPr lang="zh-CN" altLang="en-US" dirty="0">
                <a:solidFill>
                  <a:srgbClr val="2F2E40"/>
                </a:solidFill>
                <a:latin typeface="Calibri" panose="020F0502020204030204" pitchFamily="34" charset="0"/>
                <a:ea typeface="宋体" panose="02010600030101010101" pitchFamily="2" charset="-122"/>
              </a:rPr>
              <a:t>刊登的相对排名以及竞争对手的对比</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2705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账户总览</a:t>
            </a:r>
            <a:r>
              <a:rPr lang="en-US" altLang="zh-CN" b="1" dirty="0">
                <a:solidFill>
                  <a:srgbClr val="2F2E40"/>
                </a:solidFill>
                <a:latin typeface="Calibri" panose="020F0502020204030204" pitchFamily="34" charset="0"/>
                <a:ea typeface="宋体" panose="02010600030101010101" pitchFamily="2" charset="-122"/>
              </a:rPr>
              <a:t>(Overview)</a:t>
            </a:r>
            <a:endParaRPr lang="zh-CN" altLang="en-US" b="1" dirty="0">
              <a:solidFill>
                <a:srgbClr val="2F2E40"/>
              </a:solidFill>
              <a:latin typeface="Calibri" panose="020F0502020204030204" pitchFamily="34" charset="0"/>
              <a:ea typeface="宋体" panose="02010600030101010101" pitchFamily="2" charset="-122"/>
            </a:endParaRP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9763" y="2078531"/>
            <a:ext cx="7534275" cy="3731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810248"/>
            <a:ext cx="902811" cy="307777"/>
          </a:xfrm>
          <a:prstGeom prst="rect">
            <a:avLst/>
          </a:prstGeom>
        </p:spPr>
        <p:txBody>
          <a:bodyPr wrap="none">
            <a:spAutoFit/>
          </a:bodyPr>
          <a:lstStyle/>
          <a:p>
            <a:pPr algn="ctr"/>
            <a:r>
              <a:rPr lang="zh-CN" altLang="zh-CN" sz="1400" b="1" dirty="0"/>
              <a:t>账户总览</a:t>
            </a:r>
            <a:endParaRPr lang="zh-CN" altLang="en-US" sz="1400" b="1" dirty="0"/>
          </a:p>
        </p:txBody>
      </p:sp>
    </p:spTree>
    <p:custDataLst>
      <p:tags r:id="rId1"/>
    </p:custDataLst>
    <p:extLst>
      <p:ext uri="{BB962C8B-B14F-4D97-AF65-F5344CB8AC3E}">
        <p14:creationId xmlns:p14="http://schemas.microsoft.com/office/powerpoint/2010/main" val="2963675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barn(inVertical)">
                                      <p:cBhvr>
                                        <p:cTn id="15" dur="500"/>
                                        <p:tgtEl>
                                          <p:spTgt spid="2253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996139"/>
            <a:ext cx="9332179" cy="586186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订单页面</a:t>
            </a:r>
            <a:r>
              <a:rPr lang="en-US" altLang="zh-CN" b="1" dirty="0">
                <a:solidFill>
                  <a:srgbClr val="2F2E40"/>
                </a:solidFill>
                <a:latin typeface="Calibri" panose="020F0502020204030204" pitchFamily="34" charset="0"/>
                <a:ea typeface="宋体" panose="02010600030101010101" pitchFamily="2" charset="-122"/>
              </a:rPr>
              <a:t>(Orders)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Orders</a:t>
            </a:r>
            <a:r>
              <a:rPr lang="zh-CN" altLang="en-US" dirty="0">
                <a:solidFill>
                  <a:srgbClr val="2F2E40"/>
                </a:solidFill>
                <a:latin typeface="Calibri" panose="020F0502020204030204" pitchFamily="34" charset="0"/>
                <a:ea typeface="宋体" panose="02010600030101010101" pitchFamily="2" charset="-122"/>
              </a:rPr>
              <a:t>最长可保留过去</a:t>
            </a:r>
            <a:r>
              <a:rPr lang="en-US" altLang="zh-CN" dirty="0">
                <a:solidFill>
                  <a:srgbClr val="2F2E40"/>
                </a:solidFill>
                <a:latin typeface="Calibri" panose="020F0502020204030204" pitchFamily="34" charset="0"/>
                <a:ea typeface="宋体" panose="02010600030101010101" pitchFamily="2" charset="-122"/>
              </a:rPr>
              <a:t>90</a:t>
            </a:r>
            <a:r>
              <a:rPr lang="zh-CN" altLang="en-US" dirty="0">
                <a:solidFill>
                  <a:srgbClr val="2F2E40"/>
                </a:solidFill>
                <a:latin typeface="Calibri" panose="020F0502020204030204" pitchFamily="34" charset="0"/>
                <a:ea typeface="宋体" panose="02010600030101010101" pitchFamily="2" charset="-122"/>
              </a:rPr>
              <a:t>天内的售出记录，帮助卖家查看售出情况，管理不同状态的订单，并轻松批量地管理订单。订单页面如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Awaiting shipment(</a:t>
            </a:r>
            <a:r>
              <a:rPr lang="zh-CN" altLang="en-US" dirty="0">
                <a:solidFill>
                  <a:srgbClr val="2F2E40"/>
                </a:solidFill>
                <a:latin typeface="Calibri" panose="020F0502020204030204" pitchFamily="34" charset="0"/>
                <a:ea typeface="宋体" panose="02010600030101010101" pitchFamily="2" charset="-122"/>
              </a:rPr>
              <a:t>待发货订单</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Paid and shipped(</a:t>
            </a:r>
            <a:r>
              <a:rPr lang="zh-CN" altLang="en-US" dirty="0">
                <a:solidFill>
                  <a:srgbClr val="2F2E40"/>
                </a:solidFill>
                <a:latin typeface="Calibri" panose="020F0502020204030204" pitchFamily="34" charset="0"/>
                <a:ea typeface="宋体" panose="02010600030101010101" pitchFamily="2" charset="-122"/>
              </a:rPr>
              <a:t>已付款发货的订单</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Cancellations(</a:t>
            </a:r>
            <a:r>
              <a:rPr lang="zh-CN" altLang="en-US" dirty="0">
                <a:solidFill>
                  <a:srgbClr val="2F2E40"/>
                </a:solidFill>
                <a:latin typeface="Calibri" panose="020F0502020204030204" pitchFamily="34" charset="0"/>
                <a:ea typeface="宋体" panose="02010600030101010101" pitchFamily="2" charset="-122"/>
              </a:rPr>
              <a:t>取消的交易</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Returns(</a:t>
            </a:r>
            <a:r>
              <a:rPr lang="zh-CN" altLang="en-US" dirty="0">
                <a:solidFill>
                  <a:srgbClr val="2F2E40"/>
                </a:solidFill>
                <a:latin typeface="Calibri" panose="020F0502020204030204" pitchFamily="34" charset="0"/>
                <a:ea typeface="宋体" panose="02010600030101010101" pitchFamily="2" charset="-122"/>
              </a:rPr>
              <a:t>退货请求</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Cases(</a:t>
            </a:r>
            <a:r>
              <a:rPr lang="zh-CN" altLang="en-US" dirty="0">
                <a:solidFill>
                  <a:srgbClr val="2F2E40"/>
                </a:solidFill>
                <a:latin typeface="Calibri" panose="020F0502020204030204" pitchFamily="34" charset="0"/>
                <a:ea typeface="宋体" panose="02010600030101010101" pitchFamily="2" charset="-122"/>
              </a:rPr>
              <a:t>纠纷</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Shipping labels(</a:t>
            </a:r>
            <a:r>
              <a:rPr lang="zh-CN" altLang="en-US" dirty="0">
                <a:solidFill>
                  <a:srgbClr val="2F2E40"/>
                </a:solidFill>
                <a:latin typeface="Calibri" panose="020F0502020204030204" pitchFamily="34" charset="0"/>
                <a:ea typeface="宋体" panose="02010600030101010101" pitchFamily="2" charset="-122"/>
              </a:rPr>
              <a:t>运送标签</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Archived(</a:t>
            </a:r>
            <a:r>
              <a:rPr lang="zh-CN" altLang="en-US" dirty="0">
                <a:solidFill>
                  <a:srgbClr val="2F2E40"/>
                </a:solidFill>
                <a:latin typeface="Calibri" panose="020F0502020204030204" pitchFamily="34" charset="0"/>
                <a:ea typeface="宋体" panose="02010600030101010101" pitchFamily="2" charset="-122"/>
              </a:rPr>
              <a:t>存档订单</a:t>
            </a:r>
            <a:r>
              <a:rPr lang="en-US" altLang="zh-CN"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Return Preferences(</a:t>
            </a:r>
            <a:r>
              <a:rPr lang="zh-CN" altLang="en-US" dirty="0">
                <a:solidFill>
                  <a:srgbClr val="2F2E40"/>
                </a:solidFill>
                <a:latin typeface="Calibri" panose="020F0502020204030204" pitchFamily="34" charset="0"/>
                <a:ea typeface="宋体" panose="02010600030101010101" pitchFamily="2" charset="-122"/>
              </a:rPr>
              <a:t>退货偏好设置</a:t>
            </a:r>
            <a:r>
              <a:rPr lang="en-US" altLang="zh-CN"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7039" y="1435232"/>
            <a:ext cx="6062662" cy="4554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6964" y="5989638"/>
            <a:ext cx="902811" cy="307777"/>
          </a:xfrm>
          <a:prstGeom prst="rect">
            <a:avLst/>
          </a:prstGeom>
        </p:spPr>
        <p:txBody>
          <a:bodyPr wrap="none">
            <a:spAutoFit/>
          </a:bodyPr>
          <a:lstStyle/>
          <a:p>
            <a:pPr algn="ctr"/>
            <a:r>
              <a:rPr lang="zh-CN" altLang="zh-CN" sz="1400" b="1" dirty="0"/>
              <a:t>订单页面</a:t>
            </a:r>
            <a:endParaRPr lang="zh-CN" altLang="en-US" sz="1400" b="1" dirty="0"/>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circle(in)">
                                      <p:cBhvr>
                                        <p:cTn id="11" dur="500"/>
                                        <p:tgtEl>
                                          <p:spTgt spid="23554"/>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ircle(i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08078"/>
            <a:ext cx="9332179" cy="281487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刊登详情</a:t>
            </a:r>
            <a:r>
              <a:rPr lang="en-US" altLang="zh-CN" b="1" dirty="0">
                <a:solidFill>
                  <a:srgbClr val="2F2E40"/>
                </a:solidFill>
                <a:latin typeface="Calibri" panose="020F0502020204030204" pitchFamily="34" charset="0"/>
                <a:ea typeface="宋体" panose="02010600030101010101" pitchFamily="2" charset="-122"/>
              </a:rPr>
              <a:t>(Listings)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Listings</a:t>
            </a:r>
            <a:r>
              <a:rPr lang="zh-CN" altLang="en-US" dirty="0">
                <a:solidFill>
                  <a:srgbClr val="2F2E40"/>
                </a:solidFill>
                <a:latin typeface="Calibri" panose="020F0502020204030204" pitchFamily="34" charset="0"/>
                <a:ea typeface="宋体" panose="02010600030101010101" pitchFamily="2" charset="-122"/>
              </a:rPr>
              <a:t>功能用来批量管理现有的在线产品以及更加容易地进行刊登产品。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Listings</a:t>
            </a:r>
            <a:r>
              <a:rPr lang="zh-CN" altLang="en-US" dirty="0">
                <a:solidFill>
                  <a:srgbClr val="2F2E40"/>
                </a:solidFill>
                <a:latin typeface="Calibri" panose="020F0502020204030204" pitchFamily="34" charset="0"/>
                <a:ea typeface="宋体" panose="02010600030101010101" pitchFamily="2" charset="-122"/>
              </a:rPr>
              <a:t>是</a:t>
            </a:r>
            <a:r>
              <a:rPr lang="en-US" altLang="zh-CN" dirty="0">
                <a:solidFill>
                  <a:srgbClr val="2F2E40"/>
                </a:solidFill>
                <a:latin typeface="Calibri" panose="020F0502020204030204" pitchFamily="34" charset="0"/>
                <a:ea typeface="宋体" panose="02010600030101010101" pitchFamily="2" charset="-122"/>
              </a:rPr>
              <a:t>Seller Hub</a:t>
            </a:r>
            <a:r>
              <a:rPr lang="zh-CN" altLang="en-US" dirty="0">
                <a:solidFill>
                  <a:srgbClr val="2F2E40"/>
                </a:solidFill>
                <a:latin typeface="Calibri" panose="020F0502020204030204" pitchFamily="34" charset="0"/>
                <a:ea typeface="宋体" panose="02010600030101010101" pitchFamily="2" charset="-122"/>
              </a:rPr>
              <a:t>中的重要板块之一，它包含了</a:t>
            </a:r>
            <a:r>
              <a:rPr lang="en-US" altLang="zh-CN" dirty="0">
                <a:solidFill>
                  <a:srgbClr val="2F2E40"/>
                </a:solidFill>
                <a:latin typeface="Calibri" panose="020F0502020204030204" pitchFamily="34" charset="0"/>
                <a:ea typeface="宋体" panose="02010600030101010101" pitchFamily="2" charset="-122"/>
              </a:rPr>
              <a:t>Create listing(</a:t>
            </a:r>
            <a:r>
              <a:rPr lang="zh-CN" altLang="en-US" dirty="0">
                <a:solidFill>
                  <a:srgbClr val="2F2E40"/>
                </a:solidFill>
                <a:latin typeface="Calibri" panose="020F0502020204030204" pitchFamily="34" charset="0"/>
                <a:ea typeface="宋体" panose="02010600030101010101" pitchFamily="2" charset="-122"/>
              </a:rPr>
              <a:t>创建</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Active(</a:t>
            </a:r>
            <a:r>
              <a:rPr lang="zh-CN" altLang="en-US" dirty="0">
                <a:solidFill>
                  <a:srgbClr val="2F2E40"/>
                </a:solidFill>
                <a:latin typeface="Calibri" panose="020F0502020204030204" pitchFamily="34" charset="0"/>
                <a:ea typeface="宋体" panose="02010600030101010101" pitchFamily="2" charset="-122"/>
              </a:rPr>
              <a:t>管理在线刊登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Unsold(</a:t>
            </a:r>
            <a:r>
              <a:rPr lang="zh-CN" altLang="en-US" dirty="0">
                <a:solidFill>
                  <a:srgbClr val="2F2E40"/>
                </a:solidFill>
                <a:latin typeface="Calibri" panose="020F0502020204030204" pitchFamily="34" charset="0"/>
                <a:ea typeface="宋体" panose="02010600030101010101" pitchFamily="2" charset="-122"/>
              </a:rPr>
              <a:t>管理未售出的刊登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Drafts(</a:t>
            </a:r>
            <a:r>
              <a:rPr lang="zh-CN" altLang="en-US" dirty="0">
                <a:solidFill>
                  <a:srgbClr val="2F2E40"/>
                </a:solidFill>
                <a:latin typeface="Calibri" panose="020F0502020204030204" pitchFamily="34" charset="0"/>
                <a:ea typeface="宋体" panose="02010600030101010101" pitchFamily="2" charset="-122"/>
              </a:rPr>
              <a:t>草稿箱</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Scheduled(</a:t>
            </a:r>
            <a:r>
              <a:rPr lang="zh-CN" altLang="en-US" dirty="0">
                <a:solidFill>
                  <a:srgbClr val="2F2E40"/>
                </a:solidFill>
                <a:latin typeface="Calibri" panose="020F0502020204030204" pitchFamily="34" charset="0"/>
                <a:ea typeface="宋体" panose="02010600030101010101" pitchFamily="2" charset="-122"/>
              </a:rPr>
              <a:t>设置上线时间</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Ended(</a:t>
            </a:r>
            <a:r>
              <a:rPr lang="zh-CN" altLang="en-US" dirty="0">
                <a:solidFill>
                  <a:srgbClr val="2F2E40"/>
                </a:solidFill>
                <a:latin typeface="Calibri" panose="020F0502020204030204" pitchFamily="34" charset="0"/>
                <a:ea typeface="宋体" panose="02010600030101010101" pitchFamily="2" charset="-122"/>
              </a:rPr>
              <a:t>管理下线刊登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Listing Templates(listing</a:t>
            </a:r>
            <a:r>
              <a:rPr lang="zh-CN" altLang="en-US" dirty="0">
                <a:solidFill>
                  <a:srgbClr val="2F2E40"/>
                </a:solidFill>
                <a:latin typeface="Calibri" panose="020F0502020204030204" pitchFamily="34" charset="0"/>
                <a:ea typeface="宋体" panose="02010600030101010101" pitchFamily="2" charset="-122"/>
              </a:rPr>
              <a:t>模板</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Business Policies(</a:t>
            </a:r>
            <a:r>
              <a:rPr lang="zh-CN" altLang="en-US" dirty="0">
                <a:solidFill>
                  <a:srgbClr val="2F2E40"/>
                </a:solidFill>
                <a:latin typeface="Calibri" panose="020F0502020204030204" pitchFamily="34" charset="0"/>
                <a:ea typeface="宋体" panose="02010600030101010101" pitchFamily="2" charset="-122"/>
              </a:rPr>
              <a:t>业务政策</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示为刊登详情页面。</a:t>
            </a:r>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3114" y="1580075"/>
            <a:ext cx="8139112" cy="380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81728" y="5406509"/>
            <a:ext cx="1261884" cy="307777"/>
          </a:xfrm>
          <a:prstGeom prst="rect">
            <a:avLst/>
          </a:prstGeom>
        </p:spPr>
        <p:txBody>
          <a:bodyPr wrap="none">
            <a:spAutoFit/>
          </a:bodyPr>
          <a:lstStyle/>
          <a:p>
            <a:pPr algn="ctr"/>
            <a:r>
              <a:rPr lang="zh-CN" altLang="zh-CN" sz="1400" b="1" dirty="0"/>
              <a:t>刊登详情页面</a:t>
            </a:r>
            <a:endParaRPr lang="zh-CN" altLang="en-US" sz="1400" b="1" dirty="0"/>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4578"/>
                                        </p:tgtEl>
                                        <p:attrNameLst>
                                          <p:attrName>style.visibility</p:attrName>
                                        </p:attrNameLst>
                                      </p:cBhvr>
                                      <p:to>
                                        <p:strVal val="visible"/>
                                      </p:to>
                                    </p:set>
                                    <p:animEffect transition="in" filter="wheel(1)">
                                      <p:cBhvr>
                                        <p:cTn id="11" dur="500"/>
                                        <p:tgtEl>
                                          <p:spTgt spid="24578"/>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412878"/>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提前预习，带着以下任务学习本章相关资料。</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标注</a:t>
            </a:r>
            <a:r>
              <a:rPr lang="zh-CN" altLang="en-US" dirty="0">
                <a:solidFill>
                  <a:srgbClr val="2F2E40"/>
                </a:solidFill>
                <a:latin typeface="Calibri" panose="020F0502020204030204" pitchFamily="34" charset="0"/>
                <a:ea typeface="宋体" panose="02010600030101010101" pitchFamily="2" charset="-122"/>
              </a:rPr>
              <a:t>出本章看不懂或存在疑惑的部分。</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整理</a:t>
            </a:r>
            <a:r>
              <a:rPr lang="zh-CN" altLang="en-US" dirty="0">
                <a:solidFill>
                  <a:srgbClr val="2F2E40"/>
                </a:solidFill>
                <a:latin typeface="Calibri" panose="020F0502020204030204" pitchFamily="34" charset="0"/>
                <a:ea typeface="宋体" panose="02010600030101010101" pitchFamily="2" charset="-122"/>
              </a:rPr>
              <a:t>、记录学习中遇到的问题。</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熟记</a:t>
            </a:r>
            <a:r>
              <a:rPr lang="zh-CN" altLang="en-US" dirty="0">
                <a:solidFill>
                  <a:srgbClr val="2F2E40"/>
                </a:solidFill>
                <a:latin typeface="Calibri" panose="020F0502020204030204" pitchFamily="34" charset="0"/>
                <a:ea typeface="宋体" panose="02010600030101010101" pitchFamily="2" charset="-122"/>
              </a:rPr>
              <a:t>本章的英文单词。</a:t>
            </a:r>
          </a:p>
        </p:txBody>
      </p:sp>
    </p:spTree>
    <p:custDataLst>
      <p:tags r:id="rId1"/>
    </p:custDataLst>
    <p:extLst>
      <p:ext uri="{BB962C8B-B14F-4D97-AF65-F5344CB8AC3E}">
        <p14:creationId xmlns:p14="http://schemas.microsoft.com/office/powerpoint/2010/main" val="41786805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5938" y="1808816"/>
            <a:ext cx="8643937" cy="3687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56500" y="5501757"/>
            <a:ext cx="902811" cy="307777"/>
          </a:xfrm>
          <a:prstGeom prst="rect">
            <a:avLst/>
          </a:prstGeom>
        </p:spPr>
        <p:txBody>
          <a:bodyPr wrap="none">
            <a:spAutoFit/>
          </a:bodyPr>
          <a:lstStyle/>
          <a:p>
            <a:pPr algn="ctr"/>
            <a:r>
              <a:rPr lang="zh-CN" altLang="zh-CN" sz="1400" b="1" dirty="0"/>
              <a:t>业务政策</a:t>
            </a:r>
            <a:endParaRPr lang="zh-CN" altLang="en-US" sz="1400" b="1" dirty="0"/>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randombar(horizontal)">
                                      <p:cBhvr>
                                        <p:cTn id="11" dur="500"/>
                                        <p:tgtEl>
                                          <p:spTgt spid="2560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98503"/>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业绩报告、关于账户的分析</a:t>
            </a:r>
            <a:r>
              <a:rPr lang="en-US" altLang="zh-CN" b="1" dirty="0">
                <a:solidFill>
                  <a:srgbClr val="2F2E40"/>
                </a:solidFill>
                <a:latin typeface="Calibri" panose="020F0502020204030204" pitchFamily="34" charset="0"/>
                <a:ea typeface="宋体" panose="02010600030101010101" pitchFamily="2" charset="-122"/>
              </a:rPr>
              <a:t>(Performance)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Performance</a:t>
            </a:r>
            <a:r>
              <a:rPr lang="zh-CN" altLang="en-US" dirty="0">
                <a:solidFill>
                  <a:srgbClr val="2F2E40"/>
                </a:solidFill>
                <a:latin typeface="Calibri" panose="020F0502020204030204" pitchFamily="34" charset="0"/>
                <a:ea typeface="宋体" panose="02010600030101010101" pitchFamily="2" charset="-122"/>
              </a:rPr>
              <a:t>部门主要负责从</a:t>
            </a:r>
            <a:r>
              <a:rPr lang="en-US" altLang="zh-CN" dirty="0">
                <a:solidFill>
                  <a:srgbClr val="2F2E40"/>
                </a:solidFill>
                <a:latin typeface="Calibri" panose="020F0502020204030204" pitchFamily="34" charset="0"/>
                <a:ea typeface="宋体" panose="02010600030101010101" pitchFamily="2" charset="-122"/>
              </a:rPr>
              <a:t>Seller level(</a:t>
            </a:r>
            <a:r>
              <a:rPr lang="zh-CN" altLang="en-US" dirty="0">
                <a:solidFill>
                  <a:srgbClr val="2F2E40"/>
                </a:solidFill>
                <a:latin typeface="Calibri" panose="020F0502020204030204" pitchFamily="34" charset="0"/>
                <a:ea typeface="宋体" panose="02010600030101010101" pitchFamily="2" charset="-122"/>
              </a:rPr>
              <a:t>卖家评级总览</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Sales(</a:t>
            </a:r>
            <a:r>
              <a:rPr lang="zh-CN" altLang="en-US" dirty="0">
                <a:solidFill>
                  <a:srgbClr val="2F2E40"/>
                </a:solidFill>
                <a:latin typeface="Calibri" panose="020F0502020204030204" pitchFamily="34" charset="0"/>
                <a:ea typeface="宋体" panose="02010600030101010101" pitchFamily="2" charset="-122"/>
              </a:rPr>
              <a:t>销售报告分析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Selling costs(</a:t>
            </a:r>
            <a:r>
              <a:rPr lang="zh-CN" altLang="en-US" dirty="0">
                <a:solidFill>
                  <a:srgbClr val="2F2E40"/>
                </a:solidFill>
                <a:latin typeface="Calibri" panose="020F0502020204030204" pitchFamily="34" charset="0"/>
                <a:ea typeface="宋体" panose="02010600030101010101" pitchFamily="2" charset="-122"/>
              </a:rPr>
              <a:t>销售成本报告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Traffic(</a:t>
            </a:r>
            <a:r>
              <a:rPr lang="zh-CN" altLang="en-US" dirty="0">
                <a:solidFill>
                  <a:srgbClr val="2F2E40"/>
                </a:solidFill>
                <a:latin typeface="Calibri" panose="020F0502020204030204" pitchFamily="34" charset="0"/>
                <a:ea typeface="宋体" panose="02010600030101010101" pitchFamily="2" charset="-122"/>
              </a:rPr>
              <a:t>流量数据分析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Impressions(</a:t>
            </a:r>
            <a:r>
              <a:rPr lang="zh-CN" altLang="en-US" dirty="0">
                <a:solidFill>
                  <a:srgbClr val="2F2E40"/>
                </a:solidFill>
                <a:latin typeface="Calibri" panose="020F0502020204030204" pitchFamily="34" charset="0"/>
                <a:ea typeface="宋体" panose="02010600030101010101" pitchFamily="2" charset="-122"/>
              </a:rPr>
              <a:t>曝光度分析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Service Metrics(</a:t>
            </a:r>
            <a:r>
              <a:rPr lang="zh-CN" altLang="en-US" dirty="0">
                <a:solidFill>
                  <a:srgbClr val="2F2E40"/>
                </a:solidFill>
                <a:latin typeface="Calibri" panose="020F0502020204030204" pitchFamily="34" charset="0"/>
                <a:ea typeface="宋体" panose="02010600030101010101" pitchFamily="2" charset="-122"/>
              </a:rPr>
              <a:t>卖家服务指标</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这几个方面对账户整体表现进行评估。 </a:t>
            </a: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8307" y="3856924"/>
            <a:ext cx="7977187" cy="1786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5" y="3530858"/>
            <a:ext cx="1980029" cy="307777"/>
          </a:xfrm>
          <a:prstGeom prst="rect">
            <a:avLst/>
          </a:prstGeom>
        </p:spPr>
        <p:txBody>
          <a:bodyPr wrap="none">
            <a:spAutoFit/>
          </a:bodyPr>
          <a:lstStyle/>
          <a:p>
            <a:pPr algn="ctr"/>
            <a:r>
              <a:rPr lang="zh-CN" altLang="zh-CN" sz="1400" b="1" dirty="0"/>
              <a:t>卖家服务指标评估方式</a:t>
            </a:r>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6626"/>
                                        </p:tgtEl>
                                        <p:attrNameLst>
                                          <p:attrName>style.visibility</p:attrName>
                                        </p:attrNameLst>
                                      </p:cBhvr>
                                      <p:to>
                                        <p:strVal val="visible"/>
                                      </p:to>
                                    </p:set>
                                    <p:anim calcmode="lin" valueType="num">
                                      <p:cBhvr>
                                        <p:cTn id="21" dur="500" fill="hold"/>
                                        <p:tgtEl>
                                          <p:spTgt spid="26626"/>
                                        </p:tgtEl>
                                        <p:attrNameLst>
                                          <p:attrName>ppt_w</p:attrName>
                                        </p:attrNameLst>
                                      </p:cBhvr>
                                      <p:tavLst>
                                        <p:tav tm="0">
                                          <p:val>
                                            <p:fltVal val="0"/>
                                          </p:val>
                                        </p:tav>
                                        <p:tav tm="100000">
                                          <p:val>
                                            <p:strVal val="#ppt_w"/>
                                          </p:val>
                                        </p:tav>
                                      </p:tavLst>
                                    </p:anim>
                                    <p:anim calcmode="lin" valueType="num">
                                      <p:cBhvr>
                                        <p:cTn id="22" dur="500" fill="hold"/>
                                        <p:tgtEl>
                                          <p:spTgt spid="26626"/>
                                        </p:tgtEl>
                                        <p:attrNameLst>
                                          <p:attrName>ppt_h</p:attrName>
                                        </p:attrNameLst>
                                      </p:cBhvr>
                                      <p:tavLst>
                                        <p:tav tm="0">
                                          <p:val>
                                            <p:fltVal val="0"/>
                                          </p:val>
                                        </p:tav>
                                        <p:tav tm="100000">
                                          <p:val>
                                            <p:strVal val="#ppt_h"/>
                                          </p:val>
                                        </p:tav>
                                      </p:tavLst>
                                    </p:anim>
                                    <p:animEffect transition="in" filter="fade">
                                      <p:cBhvr>
                                        <p:cTn id="23"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889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根据评估结果，如果与同行相比，卖家在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的交易中服务指标表现不佳</a:t>
            </a:r>
            <a:r>
              <a:rPr lang="en-US" altLang="zh-CN" dirty="0">
                <a:solidFill>
                  <a:srgbClr val="2F2E40"/>
                </a:solidFill>
                <a:latin typeface="Calibri" panose="020F0502020204030204" pitchFamily="34" charset="0"/>
                <a:ea typeface="宋体" panose="02010600030101010101" pitchFamily="2" charset="-122"/>
              </a:rPr>
              <a:t>(SNAD</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INR </a:t>
            </a:r>
            <a:r>
              <a:rPr lang="zh-CN" altLang="en-US" dirty="0">
                <a:solidFill>
                  <a:srgbClr val="2F2E40"/>
                </a:solidFill>
                <a:latin typeface="Calibri" panose="020F0502020204030204" pitchFamily="34" charset="0"/>
                <a:ea typeface="宋体" panose="02010600030101010101" pitchFamily="2" charset="-122"/>
              </a:rPr>
              <a:t>售后请求率非常高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，可能需要</a:t>
            </a:r>
            <a:r>
              <a:rPr lang="zh-CN" altLang="en-US" dirty="0" smtClean="0">
                <a:solidFill>
                  <a:srgbClr val="2F2E40"/>
                </a:solidFill>
                <a:latin typeface="Calibri" panose="020F0502020204030204" pitchFamily="34" charset="0"/>
                <a:ea typeface="宋体" panose="02010600030101010101" pitchFamily="2" charset="-122"/>
              </a:rPr>
              <a:t>承担表所</a:t>
            </a:r>
            <a:r>
              <a:rPr lang="zh-CN" altLang="en-US" dirty="0">
                <a:solidFill>
                  <a:srgbClr val="2F2E40"/>
                </a:solidFill>
                <a:latin typeface="Calibri" panose="020F0502020204030204" pitchFamily="34" charset="0"/>
                <a:ea typeface="宋体" panose="02010600030101010101" pitchFamily="2" charset="-122"/>
              </a:rPr>
              <a:t>示的后果。</a:t>
            </a: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4594" y="2914650"/>
            <a:ext cx="8664613"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27582" y="2606873"/>
            <a:ext cx="2518638" cy="307777"/>
          </a:xfrm>
          <a:prstGeom prst="rect">
            <a:avLst/>
          </a:prstGeom>
        </p:spPr>
        <p:txBody>
          <a:bodyPr wrap="none">
            <a:spAutoFit/>
          </a:bodyPr>
          <a:lstStyle/>
          <a:p>
            <a:pPr algn="ctr"/>
            <a:r>
              <a:rPr lang="zh-CN" altLang="zh-CN" sz="1400" b="1" dirty="0"/>
              <a:t>卖家服务指标表现不佳的后果</a:t>
            </a:r>
            <a:endParaRPr lang="zh-CN" altLang="en-US" sz="1400" b="1" dirty="0"/>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7650"/>
                                        </p:tgtEl>
                                        <p:attrNameLst>
                                          <p:attrName>style.visibility</p:attrName>
                                        </p:attrNameLst>
                                      </p:cBhvr>
                                      <p:to>
                                        <p:strVal val="visible"/>
                                      </p:to>
                                    </p:set>
                                    <p:animEffect transition="in" filter="fade">
                                      <p:cBhvr>
                                        <p:cTn id="19"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2.2  eBay</a:t>
            </a:r>
            <a:r>
              <a:rPr lang="zh-CN" altLang="en-US" sz="3200" b="1" dirty="0">
                <a:solidFill>
                  <a:srgbClr val="FF930A"/>
                </a:solidFill>
              </a:rPr>
              <a:t>平台刊登政策和收费标准</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69862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刊登的相对排名以及竞争对手的对比</a:t>
            </a:r>
            <a:r>
              <a:rPr lang="en-US" altLang="zh-CN" b="1" dirty="0">
                <a:solidFill>
                  <a:srgbClr val="2F2E40"/>
                </a:solidFill>
                <a:latin typeface="Calibri" panose="020F0502020204030204" pitchFamily="34" charset="0"/>
                <a:ea typeface="宋体" panose="02010600030101010101" pitchFamily="2" charset="-122"/>
              </a:rPr>
              <a:t>(Growth)</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Growth</a:t>
            </a:r>
            <a:r>
              <a:rPr lang="zh-CN" altLang="en-US" dirty="0">
                <a:solidFill>
                  <a:srgbClr val="2F2E40"/>
                </a:solidFill>
                <a:latin typeface="Calibri" panose="020F0502020204030204" pitchFamily="34" charset="0"/>
                <a:ea typeface="宋体" panose="02010600030101010101" pitchFamily="2" charset="-122"/>
              </a:rPr>
              <a:t>主要负责从</a:t>
            </a:r>
            <a:r>
              <a:rPr lang="en-US" altLang="zh-CN" dirty="0">
                <a:solidFill>
                  <a:srgbClr val="2F2E40"/>
                </a:solidFill>
                <a:latin typeface="Calibri" panose="020F0502020204030204" pitchFamily="34" charset="0"/>
                <a:ea typeface="宋体" panose="02010600030101010101" pitchFamily="2" charset="-122"/>
              </a:rPr>
              <a:t>Listing improvements(</a:t>
            </a:r>
            <a:r>
              <a:rPr lang="zh-CN" altLang="en-US" dirty="0">
                <a:solidFill>
                  <a:srgbClr val="2F2E40"/>
                </a:solidFill>
                <a:latin typeface="Calibri" panose="020F0502020204030204" pitchFamily="34" charset="0"/>
                <a:ea typeface="宋体" panose="02010600030101010101" pitchFamily="2" charset="-122"/>
              </a:rPr>
              <a:t>待改善刊登</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Sourcing guidance(</a:t>
            </a:r>
            <a:r>
              <a:rPr lang="zh-CN" altLang="en-US" dirty="0">
                <a:solidFill>
                  <a:srgbClr val="2F2E40"/>
                </a:solidFill>
                <a:latin typeface="Calibri" panose="020F0502020204030204" pitchFamily="34" charset="0"/>
                <a:ea typeface="宋体" panose="02010600030101010101" pitchFamily="2" charset="-122"/>
              </a:rPr>
              <a:t>产品品类趋势指引</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Restock advice(</a:t>
            </a:r>
            <a:r>
              <a:rPr lang="zh-CN" altLang="en-US" dirty="0">
                <a:solidFill>
                  <a:srgbClr val="2F2E40"/>
                </a:solidFill>
                <a:latin typeface="Calibri" panose="020F0502020204030204" pitchFamily="34" charset="0"/>
                <a:ea typeface="宋体" panose="02010600030101010101" pitchFamily="2" charset="-122"/>
              </a:rPr>
              <a:t>库存补充建议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几方面对卖家提供相应的服务。</a:t>
            </a:r>
          </a:p>
        </p:txBody>
      </p:sp>
    </p:spTree>
    <p:custDataLst>
      <p:tags r:id="rId1"/>
    </p:custDataLst>
    <p:extLst>
      <p:ext uri="{BB962C8B-B14F-4D97-AF65-F5344CB8AC3E}">
        <p14:creationId xmlns:p14="http://schemas.microsoft.com/office/powerpoint/2010/main" val="359748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344612" y="1612778"/>
            <a:ext cx="9618663" cy="37702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2.3.1  </a:t>
            </a:r>
            <a:r>
              <a:rPr lang="zh-CN" altLang="en-US" sz="2500" b="1" dirty="0">
                <a:solidFill>
                  <a:srgbClr val="2F2E40"/>
                </a:solidFill>
                <a:latin typeface="Calibri" panose="020F0502020204030204" pitchFamily="34" charset="0"/>
                <a:ea typeface="宋体" panose="02010600030101010101" pitchFamily="2" charset="-122"/>
              </a:rPr>
              <a:t>刊登要求</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HTTPS</a:t>
            </a:r>
            <a:r>
              <a:rPr lang="zh-CN" altLang="en-US" b="1" dirty="0">
                <a:solidFill>
                  <a:srgbClr val="2F2E40"/>
                </a:solidFill>
                <a:latin typeface="Calibri" panose="020F0502020204030204" pitchFamily="34" charset="0"/>
                <a:ea typeface="宋体" panose="02010600030101010101" pitchFamily="2" charset="-122"/>
              </a:rPr>
              <a:t>安全规范强制刊登要求</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根据</a:t>
            </a:r>
            <a:r>
              <a:rPr lang="en-US" altLang="zh-CN" dirty="0">
                <a:solidFill>
                  <a:srgbClr val="2F2E40"/>
                </a:solidFill>
                <a:latin typeface="Calibri" panose="020F0502020204030204" pitchFamily="34" charset="0"/>
                <a:ea typeface="宋体" panose="02010600030101010101" pitchFamily="2" charset="-122"/>
              </a:rPr>
              <a:t>Google</a:t>
            </a:r>
            <a:r>
              <a:rPr lang="zh-CN" altLang="en-US" dirty="0">
                <a:solidFill>
                  <a:srgbClr val="2F2E40"/>
                </a:solidFill>
                <a:latin typeface="Calibri" panose="020F0502020204030204" pitchFamily="34" charset="0"/>
                <a:ea typeface="宋体" panose="02010600030101010101" pitchFamily="2" charset="-122"/>
              </a:rPr>
              <a:t>最新的安全规范要求，</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强制要求所有的物品描述中必须符合</a:t>
            </a:r>
            <a:r>
              <a:rPr lang="en-US" altLang="zh-CN" dirty="0">
                <a:solidFill>
                  <a:srgbClr val="2F2E40"/>
                </a:solidFill>
                <a:latin typeface="Calibri" panose="020F0502020204030204" pitchFamily="34" charset="0"/>
                <a:ea typeface="宋体" panose="02010600030101010101" pitchFamily="2" charset="-122"/>
              </a:rPr>
              <a:t>HTTPS</a:t>
            </a:r>
            <a:r>
              <a:rPr lang="zh-CN" altLang="en-US" dirty="0">
                <a:solidFill>
                  <a:srgbClr val="2F2E40"/>
                </a:solidFill>
                <a:latin typeface="Calibri" panose="020F0502020204030204" pitchFamily="34" charset="0"/>
                <a:ea typeface="宋体" panose="02010600030101010101" pitchFamily="2" charset="-122"/>
              </a:rPr>
              <a:t>安全规范，否则无法刊登。</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产品识别码</a:t>
            </a:r>
            <a:r>
              <a:rPr lang="en-US" altLang="zh-CN" b="1" dirty="0">
                <a:solidFill>
                  <a:srgbClr val="2F2E40"/>
                </a:solidFill>
                <a:latin typeface="Calibri" panose="020F0502020204030204" pitchFamily="34" charset="0"/>
                <a:ea typeface="宋体" panose="02010600030101010101" pitchFamily="2" charset="-122"/>
              </a:rPr>
              <a:t>(Brand / MPN / UPC)</a:t>
            </a:r>
            <a:r>
              <a:rPr lang="zh-CN" altLang="en-US" b="1" dirty="0">
                <a:solidFill>
                  <a:srgbClr val="2F2E40"/>
                </a:solidFill>
                <a:latin typeface="Calibri" panose="020F0502020204030204" pitchFamily="34" charset="0"/>
                <a:ea typeface="宋体" panose="02010600030101010101" pitchFamily="2" charset="-122"/>
              </a:rPr>
              <a:t>要求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使用物品的品牌名称</a:t>
            </a:r>
            <a:r>
              <a:rPr lang="en-US" altLang="zh-CN" dirty="0">
                <a:solidFill>
                  <a:srgbClr val="2F2E40"/>
                </a:solidFill>
                <a:latin typeface="Calibri" panose="020F0502020204030204" pitchFamily="34" charset="0"/>
                <a:ea typeface="宋体" panose="02010600030101010101" pitchFamily="2" charset="-122"/>
              </a:rPr>
              <a:t>(Brand Name)</a:t>
            </a:r>
            <a:r>
              <a:rPr lang="zh-CN" altLang="en-US" dirty="0">
                <a:solidFill>
                  <a:srgbClr val="2F2E40"/>
                </a:solidFill>
                <a:latin typeface="Calibri" panose="020F0502020204030204" pitchFamily="34" charset="0"/>
                <a:ea typeface="宋体" panose="02010600030101010101" pitchFamily="2" charset="-122"/>
              </a:rPr>
              <a:t>、制造商零件编号</a:t>
            </a:r>
            <a:r>
              <a:rPr lang="en-US" altLang="zh-CN" dirty="0">
                <a:solidFill>
                  <a:srgbClr val="2F2E40"/>
                </a:solidFill>
                <a:latin typeface="Calibri" panose="020F0502020204030204" pitchFamily="34" charset="0"/>
                <a:ea typeface="宋体" panose="02010600030101010101" pitchFamily="2" charset="-122"/>
              </a:rPr>
              <a:t>(MPN)</a:t>
            </a:r>
            <a:r>
              <a:rPr lang="zh-CN" altLang="en-US" dirty="0">
                <a:solidFill>
                  <a:srgbClr val="2F2E40"/>
                </a:solidFill>
                <a:latin typeface="Calibri" panose="020F0502020204030204" pitchFamily="34" charset="0"/>
                <a:ea typeface="宋体" panose="02010600030101010101" pitchFamily="2" charset="-122"/>
              </a:rPr>
              <a:t>和全球贸易项目编号</a:t>
            </a:r>
            <a:r>
              <a:rPr lang="en-US" altLang="zh-CN" dirty="0">
                <a:solidFill>
                  <a:srgbClr val="2F2E40"/>
                </a:solidFill>
                <a:latin typeface="Calibri" panose="020F0502020204030204" pitchFamily="34" charset="0"/>
                <a:ea typeface="宋体" panose="02010600030101010101" pitchFamily="2" charset="-122"/>
              </a:rPr>
              <a:t>(GTIN)</a:t>
            </a:r>
            <a:r>
              <a:rPr lang="zh-CN" altLang="en-US" dirty="0">
                <a:solidFill>
                  <a:srgbClr val="2F2E40"/>
                </a:solidFill>
                <a:latin typeface="Calibri" panose="020F0502020204030204" pitchFamily="34" charset="0"/>
                <a:ea typeface="宋体" panose="02010600030101010101" pitchFamily="2" charset="-122"/>
              </a:rPr>
              <a:t>，如通用产品代码</a:t>
            </a:r>
            <a:r>
              <a:rPr lang="en-US" altLang="zh-CN" dirty="0">
                <a:solidFill>
                  <a:srgbClr val="2F2E40"/>
                </a:solidFill>
                <a:latin typeface="Calibri" panose="020F0502020204030204" pitchFamily="34" charset="0"/>
                <a:ea typeface="宋体" panose="02010600030101010101" pitchFamily="2" charset="-122"/>
              </a:rPr>
              <a:t>(UPCs)</a:t>
            </a:r>
            <a:r>
              <a:rPr lang="zh-CN" altLang="en-US" dirty="0">
                <a:solidFill>
                  <a:srgbClr val="2F2E40"/>
                </a:solidFill>
                <a:latin typeface="Calibri" panose="020F0502020204030204" pitchFamily="34" charset="0"/>
                <a:ea typeface="宋体" panose="02010600030101010101" pitchFamily="2" charset="-122"/>
              </a:rPr>
              <a:t>和国际标准书号</a:t>
            </a:r>
            <a:r>
              <a:rPr lang="en-US" altLang="zh-CN" dirty="0">
                <a:solidFill>
                  <a:srgbClr val="2F2E40"/>
                </a:solidFill>
                <a:latin typeface="Calibri" panose="020F0502020204030204" pitchFamily="34" charset="0"/>
                <a:ea typeface="宋体" panose="02010600030101010101" pitchFamily="2" charset="-122"/>
              </a:rPr>
              <a:t>(ISBN)</a:t>
            </a:r>
            <a:r>
              <a:rPr lang="zh-CN" altLang="en-US" dirty="0">
                <a:solidFill>
                  <a:srgbClr val="2F2E40"/>
                </a:solidFill>
                <a:latin typeface="Calibri" panose="020F0502020204030204" pitchFamily="34" charset="0"/>
                <a:ea typeface="宋体" panose="02010600030101010101" pitchFamily="2" charset="-122"/>
              </a:rPr>
              <a:t>等，来帮助买家快速找到他们想要的物品。</a:t>
            </a:r>
          </a:p>
        </p:txBody>
      </p:sp>
    </p:spTree>
    <p:custDataLst>
      <p:tags r:id="rId1"/>
    </p:custDataLst>
    <p:extLst>
      <p:ext uri="{BB962C8B-B14F-4D97-AF65-F5344CB8AC3E}">
        <p14:creationId xmlns:p14="http://schemas.microsoft.com/office/powerpoint/2010/main" val="1491638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2726" y="1457325"/>
            <a:ext cx="6369896" cy="531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13194" y="1145857"/>
            <a:ext cx="2048959" cy="307777"/>
          </a:xfrm>
          <a:prstGeom prst="rect">
            <a:avLst/>
          </a:prstGeom>
        </p:spPr>
        <p:txBody>
          <a:bodyPr wrap="none">
            <a:spAutoFit/>
          </a:bodyPr>
          <a:lstStyle/>
          <a:p>
            <a:pPr algn="ctr"/>
            <a:r>
              <a:rPr lang="zh-CN" altLang="zh-CN" sz="1400" b="1" dirty="0"/>
              <a:t>合格的</a:t>
            </a:r>
            <a:r>
              <a:rPr lang="en-US" altLang="zh-CN" sz="1400" b="1" dirty="0"/>
              <a:t>GTIN</a:t>
            </a:r>
            <a:r>
              <a:rPr lang="zh-CN" altLang="zh-CN" sz="1400" b="1" dirty="0"/>
              <a:t>识别码格式</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8674"/>
                                        </p:tgtEl>
                                        <p:attrNameLst>
                                          <p:attrName>style.visibility</p:attrName>
                                        </p:attrNameLst>
                                      </p:cBhvr>
                                      <p:to>
                                        <p:strVal val="visible"/>
                                      </p:to>
                                    </p:set>
                                    <p:anim calcmode="lin" valueType="num">
                                      <p:cBhvr additive="base">
                                        <p:cTn id="16" dur="500" fill="hold"/>
                                        <p:tgtEl>
                                          <p:spTgt spid="28674"/>
                                        </p:tgtEl>
                                        <p:attrNameLst>
                                          <p:attrName>ppt_x</p:attrName>
                                        </p:attrNameLst>
                                      </p:cBhvr>
                                      <p:tavLst>
                                        <p:tav tm="0">
                                          <p:val>
                                            <p:strVal val="#ppt_x"/>
                                          </p:val>
                                        </p:tav>
                                        <p:tav tm="100000">
                                          <p:val>
                                            <p:strVal val="#ppt_x"/>
                                          </p:val>
                                        </p:tav>
                                      </p:tavLst>
                                    </p:anim>
                                    <p:anim calcmode="lin" valueType="num">
                                      <p:cBhvr additive="base">
                                        <p:cTn id="17"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50928"/>
            <a:ext cx="9332179" cy="293926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2.3.2  </a:t>
            </a:r>
            <a:r>
              <a:rPr lang="zh-CN" altLang="en-US" sz="2500" b="1" dirty="0">
                <a:solidFill>
                  <a:srgbClr val="2F2E40"/>
                </a:solidFill>
                <a:latin typeface="Calibri" panose="020F0502020204030204" pitchFamily="34" charset="0"/>
                <a:ea typeface="宋体" panose="02010600030101010101" pitchFamily="2" charset="-122"/>
              </a:rPr>
              <a:t>刊登步骤</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精美</a:t>
            </a:r>
            <a:r>
              <a:rPr lang="zh-CN" altLang="en-US" dirty="0">
                <a:solidFill>
                  <a:srgbClr val="2F2E40"/>
                </a:solidFill>
                <a:latin typeface="Calibri" panose="020F0502020204030204" pitchFamily="34" charset="0"/>
                <a:ea typeface="宋体" panose="02010600030101010101" pitchFamily="2" charset="-122"/>
              </a:rPr>
              <a:t>的产品刊登，能有效吸引买家来浏览商品，进而促进成交。因此，很多高销量的产品背后，除了优质的产品本身之外，精美的</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编辑也至关重要。一条刊登信息包含七大部分，即分类设置</a:t>
            </a:r>
            <a:r>
              <a:rPr lang="en-US" altLang="zh-CN" dirty="0">
                <a:solidFill>
                  <a:srgbClr val="2F2E40"/>
                </a:solidFill>
                <a:latin typeface="Calibri" panose="020F0502020204030204" pitchFamily="34" charset="0"/>
                <a:ea typeface="宋体" panose="02010600030101010101" pitchFamily="2" charset="-122"/>
              </a:rPr>
              <a:t>(Category)</a:t>
            </a:r>
            <a:r>
              <a:rPr lang="zh-CN" altLang="en-US" dirty="0">
                <a:solidFill>
                  <a:srgbClr val="2F2E40"/>
                </a:solidFill>
                <a:latin typeface="Calibri" panose="020F0502020204030204" pitchFamily="34" charset="0"/>
                <a:ea typeface="宋体" panose="02010600030101010101" pitchFamily="2" charset="-122"/>
              </a:rPr>
              <a:t>、标题</a:t>
            </a:r>
            <a:r>
              <a:rPr lang="en-US" altLang="zh-CN" dirty="0">
                <a:solidFill>
                  <a:srgbClr val="2F2E40"/>
                </a:solidFill>
                <a:latin typeface="Calibri" panose="020F0502020204030204" pitchFamily="34" charset="0"/>
                <a:ea typeface="宋体" panose="02010600030101010101" pitchFamily="2" charset="-122"/>
              </a:rPr>
              <a:t>(Title)</a:t>
            </a:r>
            <a:r>
              <a:rPr lang="zh-CN" altLang="en-US" dirty="0">
                <a:solidFill>
                  <a:srgbClr val="2F2E40"/>
                </a:solidFill>
                <a:latin typeface="Calibri" panose="020F0502020204030204" pitchFamily="34" charset="0"/>
                <a:ea typeface="宋体" panose="02010600030101010101" pitchFamily="2" charset="-122"/>
              </a:rPr>
              <a:t>、物品属性</a:t>
            </a:r>
            <a:r>
              <a:rPr lang="en-US" altLang="zh-CN" dirty="0">
                <a:solidFill>
                  <a:srgbClr val="2F2E40"/>
                </a:solidFill>
                <a:latin typeface="Calibri" panose="020F0502020204030204" pitchFamily="34" charset="0"/>
                <a:ea typeface="宋体" panose="02010600030101010101" pitchFamily="2" charset="-122"/>
              </a:rPr>
              <a:t>(Item specifics)</a:t>
            </a:r>
            <a:r>
              <a:rPr lang="zh-CN" altLang="en-US" dirty="0">
                <a:solidFill>
                  <a:srgbClr val="2F2E40"/>
                </a:solidFill>
                <a:latin typeface="Calibri" panose="020F0502020204030204" pitchFamily="34" charset="0"/>
                <a:ea typeface="宋体" panose="02010600030101010101" pitchFamily="2" charset="-122"/>
              </a:rPr>
              <a:t>、物品详情描述</a:t>
            </a:r>
            <a:r>
              <a:rPr lang="en-US" altLang="zh-CN" dirty="0">
                <a:solidFill>
                  <a:srgbClr val="2F2E40"/>
                </a:solidFill>
                <a:latin typeface="Calibri" panose="020F0502020204030204" pitchFamily="34" charset="0"/>
                <a:ea typeface="宋体" panose="02010600030101010101" pitchFamily="2" charset="-122"/>
              </a:rPr>
              <a:t>(Item description)</a:t>
            </a:r>
            <a:r>
              <a:rPr lang="zh-CN" altLang="en-US" dirty="0">
                <a:solidFill>
                  <a:srgbClr val="2F2E40"/>
                </a:solidFill>
                <a:latin typeface="Calibri" panose="020F0502020204030204" pitchFamily="34" charset="0"/>
                <a:ea typeface="宋体" panose="02010600030101010101" pitchFamily="2" charset="-122"/>
              </a:rPr>
              <a:t>、图片</a:t>
            </a:r>
            <a:r>
              <a:rPr lang="en-US" altLang="zh-CN" dirty="0">
                <a:solidFill>
                  <a:srgbClr val="2F2E40"/>
                </a:solidFill>
                <a:latin typeface="Calibri" panose="020F0502020204030204" pitchFamily="34" charset="0"/>
                <a:ea typeface="宋体" panose="02010600030101010101" pitchFamily="2" charset="-122"/>
              </a:rPr>
              <a:t>(Photos)</a:t>
            </a:r>
            <a:r>
              <a:rPr lang="zh-CN" altLang="en-US" dirty="0">
                <a:solidFill>
                  <a:srgbClr val="2F2E40"/>
                </a:solidFill>
                <a:latin typeface="Calibri" panose="020F0502020204030204" pitchFamily="34" charset="0"/>
                <a:ea typeface="宋体" panose="02010600030101010101" pitchFamily="2" charset="-122"/>
              </a:rPr>
              <a:t>、销售详情</a:t>
            </a:r>
            <a:r>
              <a:rPr lang="en-US" altLang="zh-CN" dirty="0">
                <a:solidFill>
                  <a:srgbClr val="2F2E40"/>
                </a:solidFill>
                <a:latin typeface="Calibri" panose="020F0502020204030204" pitchFamily="34" charset="0"/>
                <a:ea typeface="宋体" panose="02010600030101010101" pitchFamily="2" charset="-122"/>
              </a:rPr>
              <a:t>(Selling details)</a:t>
            </a:r>
            <a:r>
              <a:rPr lang="zh-CN" altLang="en-US" dirty="0">
                <a:solidFill>
                  <a:srgbClr val="2F2E40"/>
                </a:solidFill>
                <a:latin typeface="Calibri" panose="020F0502020204030204" pitchFamily="34" charset="0"/>
                <a:ea typeface="宋体" panose="02010600030101010101" pitchFamily="2" charset="-122"/>
              </a:rPr>
              <a:t>、物流服务详情</a:t>
            </a:r>
            <a:r>
              <a:rPr lang="en-US" altLang="zh-CN" dirty="0">
                <a:solidFill>
                  <a:srgbClr val="2F2E40"/>
                </a:solidFill>
                <a:latin typeface="Calibri" panose="020F0502020204030204" pitchFamily="34" charset="0"/>
                <a:ea typeface="宋体" panose="02010600030101010101" pitchFamily="2" charset="-122"/>
              </a:rPr>
              <a:t>(Shipping details)</a:t>
            </a:r>
            <a:r>
              <a:rPr lang="zh-CN" altLang="en-US" dirty="0">
                <a:solidFill>
                  <a:srgbClr val="2F2E40"/>
                </a:solidFill>
                <a:latin typeface="Calibri" panose="020F0502020204030204" pitchFamily="34" charset="0"/>
                <a:ea typeface="宋体" panose="02010600030101010101" pitchFamily="2" charset="-122"/>
              </a:rPr>
              <a:t>。本节以美国站为例展示</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平台刊登的步骤。</a:t>
            </a:r>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82688" y="1612778"/>
            <a:ext cx="3570288" cy="438581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分类设置</a:t>
            </a:r>
            <a:r>
              <a:rPr lang="en-US" altLang="zh-CN" b="1" dirty="0">
                <a:solidFill>
                  <a:srgbClr val="2F2E40"/>
                </a:solidFill>
                <a:latin typeface="Calibri" panose="020F0502020204030204" pitchFamily="34" charset="0"/>
                <a:ea typeface="宋体" panose="02010600030101010101" pitchFamily="2" charset="-122"/>
              </a:rPr>
              <a:t>(Category)</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选择准确的分类可提高产品在搜索结果中的排名顺序，卖家可通过搜索与物品相关的关键字来查看其他卖家选择的分类。选择分类需注意：务必选择和产品最接近、最适合的分类；分类选择错误的情况下可能会降低产品的曝光；卖家选择的分类，将影响物品售出后支付的成交费比例。</a:t>
            </a:r>
          </a:p>
        </p:txBody>
      </p:sp>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1551" y="2722254"/>
            <a:ext cx="6253162" cy="2549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983840" y="5277921"/>
            <a:ext cx="1848584" cy="307777"/>
          </a:xfrm>
          <a:prstGeom prst="rect">
            <a:avLst/>
          </a:prstGeom>
        </p:spPr>
        <p:txBody>
          <a:bodyPr wrap="none">
            <a:spAutoFit/>
          </a:bodyPr>
          <a:lstStyle/>
          <a:p>
            <a:pPr algn="ctr"/>
            <a:r>
              <a:rPr lang="en-US" altLang="zh-CN" sz="1400" b="1" dirty="0"/>
              <a:t>desk</a:t>
            </a:r>
            <a:r>
              <a:rPr lang="zh-CN" altLang="zh-CN" sz="1400" b="1" dirty="0"/>
              <a:t>关键词分类推荐</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9699"/>
                                        </p:tgtEl>
                                        <p:attrNameLst>
                                          <p:attrName>style.visibility</p:attrName>
                                        </p:attrNameLst>
                                      </p:cBhvr>
                                      <p:to>
                                        <p:strVal val="visible"/>
                                      </p:to>
                                    </p:set>
                                    <p:animEffect transition="in" filter="fade">
                                      <p:cBhvr>
                                        <p:cTn id="15" dur="500"/>
                                        <p:tgtEl>
                                          <p:spTgt spid="29699"/>
                                        </p:tgtEl>
                                      </p:cBhvr>
                                    </p:animEffect>
                                    <p:anim calcmode="lin" valueType="num">
                                      <p:cBhvr>
                                        <p:cTn id="16" dur="500" fill="hold"/>
                                        <p:tgtEl>
                                          <p:spTgt spid="29699"/>
                                        </p:tgtEl>
                                        <p:attrNameLst>
                                          <p:attrName>ppt_x</p:attrName>
                                        </p:attrNameLst>
                                      </p:cBhvr>
                                      <p:tavLst>
                                        <p:tav tm="0">
                                          <p:val>
                                            <p:strVal val="#ppt_x"/>
                                          </p:val>
                                        </p:tav>
                                        <p:tav tm="100000">
                                          <p:val>
                                            <p:strVal val="#ppt_x"/>
                                          </p:val>
                                        </p:tav>
                                      </p:tavLst>
                                    </p:anim>
                                    <p:anim calcmode="lin" valueType="num">
                                      <p:cBhvr>
                                        <p:cTn id="17" dur="500" fill="hold"/>
                                        <p:tgtEl>
                                          <p:spTgt spid="2969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62188" y="1524000"/>
            <a:ext cx="7666037"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4264" y="5635109"/>
            <a:ext cx="1261884" cy="307777"/>
          </a:xfrm>
          <a:prstGeom prst="rect">
            <a:avLst/>
          </a:prstGeom>
        </p:spPr>
        <p:txBody>
          <a:bodyPr wrap="none">
            <a:spAutoFit/>
          </a:bodyPr>
          <a:lstStyle/>
          <a:p>
            <a:pPr algn="ctr"/>
            <a:r>
              <a:rPr lang="zh-CN" altLang="zh-CN" sz="1400" b="1" dirty="0"/>
              <a:t>添加第二分类</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transition="in" filter="barn(inVertical)">
                                      <p:cBhvr>
                                        <p:cTn id="11" dur="500"/>
                                        <p:tgtEl>
                                          <p:spTgt spid="3072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27153"/>
            <a:ext cx="9332179"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标题</a:t>
            </a:r>
            <a:r>
              <a:rPr lang="en-US" altLang="zh-CN" b="1" dirty="0">
                <a:solidFill>
                  <a:srgbClr val="2F2E40"/>
                </a:solidFill>
                <a:latin typeface="Calibri" panose="020F0502020204030204" pitchFamily="34" charset="0"/>
                <a:ea typeface="宋体" panose="02010600030101010101" pitchFamily="2" charset="-122"/>
              </a:rPr>
              <a:t>(Title)</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标题主要为产品主要性质、功能的描述。副标题为标题的补充，限制为</a:t>
            </a:r>
            <a:r>
              <a:rPr lang="en-US" altLang="zh-CN" dirty="0">
                <a:solidFill>
                  <a:srgbClr val="2F2E40"/>
                </a:solidFill>
                <a:latin typeface="Calibri" panose="020F0502020204030204" pitchFamily="34" charset="0"/>
                <a:ea typeface="宋体" panose="02010600030101010101" pitchFamily="2" charset="-122"/>
              </a:rPr>
              <a:t>55</a:t>
            </a:r>
            <a:r>
              <a:rPr lang="zh-CN" altLang="en-US" dirty="0">
                <a:solidFill>
                  <a:srgbClr val="2F2E40"/>
                </a:solidFill>
                <a:latin typeface="Calibri" panose="020F0502020204030204" pitchFamily="34" charset="0"/>
                <a:ea typeface="宋体" panose="02010600030101010101" pitchFamily="2" charset="-122"/>
              </a:rPr>
              <a:t>个字符，需另外收费。物品标题可输入多达</a:t>
            </a:r>
            <a:r>
              <a:rPr lang="en-US" altLang="zh-CN" dirty="0">
                <a:solidFill>
                  <a:srgbClr val="2F2E40"/>
                </a:solidFill>
                <a:latin typeface="Calibri" panose="020F0502020204030204" pitchFamily="34" charset="0"/>
                <a:ea typeface="宋体" panose="02010600030101010101" pitchFamily="2" charset="-122"/>
              </a:rPr>
              <a:t>80</a:t>
            </a:r>
            <a:r>
              <a:rPr lang="zh-CN" altLang="en-US" dirty="0">
                <a:solidFill>
                  <a:srgbClr val="2F2E40"/>
                </a:solidFill>
                <a:latin typeface="Calibri" panose="020F0502020204030204" pitchFamily="34" charset="0"/>
                <a:ea typeface="宋体" panose="02010600030101010101" pitchFamily="2" charset="-122"/>
              </a:rPr>
              <a:t>个字符，尽可能地充分利用系统允许的</a:t>
            </a:r>
            <a:r>
              <a:rPr lang="en-US" altLang="zh-CN" dirty="0">
                <a:solidFill>
                  <a:srgbClr val="2F2E40"/>
                </a:solidFill>
                <a:latin typeface="Calibri" panose="020F0502020204030204" pitchFamily="34" charset="0"/>
                <a:ea typeface="宋体" panose="02010600030101010101" pitchFamily="2" charset="-122"/>
              </a:rPr>
              <a:t>80</a:t>
            </a:r>
            <a:r>
              <a:rPr lang="zh-CN" altLang="en-US" dirty="0">
                <a:solidFill>
                  <a:srgbClr val="2F2E40"/>
                </a:solidFill>
                <a:latin typeface="Calibri" panose="020F0502020204030204" pitchFamily="34" charset="0"/>
                <a:ea typeface="宋体" panose="02010600030101010101" pitchFamily="2" charset="-122"/>
              </a:rPr>
              <a:t>个字符，将物品特征介绍给买家，让买家在了解物品重要信息的同时，也增加物品关键词的搜索量和浏览量，带动销售。</a:t>
            </a:r>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22328"/>
            <a:ext cx="9332179" cy="323486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背诵英文单词</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请在预习时找出下列单词在教材中的用法，了解它们的含义和发音，并填写于横线处。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en-US" altLang="zh-CN" dirty="0" err="1">
                <a:solidFill>
                  <a:srgbClr val="2F2E40"/>
                </a:solidFill>
                <a:latin typeface="Calibri" panose="020F0502020204030204" pitchFamily="34" charset="0"/>
                <a:ea typeface="宋体" panose="02010600030101010101" pitchFamily="2" charset="-122"/>
              </a:rPr>
              <a:t>Good’Til</a:t>
            </a:r>
            <a:r>
              <a:rPr lang="en-US" altLang="zh-CN" dirty="0">
                <a:solidFill>
                  <a:srgbClr val="2F2E40"/>
                </a:solidFill>
                <a:latin typeface="Calibri" panose="020F0502020204030204" pitchFamily="34" charset="0"/>
                <a:ea typeface="宋体" panose="02010600030101010101" pitchFamily="2" charset="-122"/>
              </a:rPr>
              <a:t> Cancelled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en-US" altLang="zh-CN" dirty="0" smtClean="0">
                <a:solidFill>
                  <a:srgbClr val="2F2E40"/>
                </a:solidFill>
                <a:latin typeface="Calibri" panose="020F0502020204030204" pitchFamily="34" charset="0"/>
                <a:ea typeface="宋体" panose="02010600030101010101" pitchFamily="2" charset="-122"/>
              </a:rPr>
              <a:t>Auction______________________________________________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Buy It </a:t>
            </a:r>
            <a:r>
              <a:rPr lang="en-US" altLang="zh-CN" dirty="0" smtClean="0">
                <a:solidFill>
                  <a:srgbClr val="2F2E40"/>
                </a:solidFill>
                <a:latin typeface="Calibri" panose="020F0502020204030204" pitchFamily="34" charset="0"/>
                <a:ea typeface="宋体" panose="02010600030101010101" pitchFamily="2" charset="-122"/>
              </a:rPr>
              <a:t>Now____________________________________________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Best </a:t>
            </a:r>
            <a:r>
              <a:rPr lang="en-US" altLang="zh-CN" dirty="0" smtClean="0">
                <a:solidFill>
                  <a:srgbClr val="2F2E40"/>
                </a:solidFill>
                <a:latin typeface="Calibri" panose="020F0502020204030204" pitchFamily="34" charset="0"/>
                <a:ea typeface="宋体" panose="02010600030101010101" pitchFamily="2" charset="-122"/>
              </a:rPr>
              <a:t>Match____________________________________________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4234462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98578"/>
            <a:ext cx="9332179"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物品属性</a:t>
            </a:r>
            <a:r>
              <a:rPr lang="en-US" altLang="zh-CN" b="1" dirty="0">
                <a:solidFill>
                  <a:srgbClr val="2F2E40"/>
                </a:solidFill>
                <a:latin typeface="Calibri" panose="020F0502020204030204" pitchFamily="34" charset="0"/>
                <a:ea typeface="宋体" panose="02010600030101010101" pitchFamily="2" charset="-122"/>
              </a:rPr>
              <a:t>(Item specifics)</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物品属性可为买家提供物品的细节详情，如品牌、尺寸类型、尺寸、颜色等。这些详情可以帮助买家在搜索产品时准确地筛选他们的需求，同时会按统一的格式显示在物品刊登内容描述中。</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鼓励尽可能详细地描述物品，有容易引起误解的，可以在</a:t>
            </a:r>
            <a:r>
              <a:rPr lang="en-US" altLang="zh-CN" dirty="0">
                <a:solidFill>
                  <a:srgbClr val="2F2E40"/>
                </a:solidFill>
                <a:latin typeface="Calibri" panose="020F0502020204030204" pitchFamily="34" charset="0"/>
                <a:ea typeface="宋体" panose="02010600030101010101" pitchFamily="2" charset="-122"/>
              </a:rPr>
              <a:t>Item specifics</a:t>
            </a:r>
            <a:r>
              <a:rPr lang="zh-CN" altLang="en-US" dirty="0">
                <a:solidFill>
                  <a:srgbClr val="2F2E40"/>
                </a:solidFill>
                <a:latin typeface="Calibri" panose="020F0502020204030204" pitchFamily="34" charset="0"/>
                <a:ea typeface="宋体" panose="02010600030101010101" pitchFamily="2" charset="-122"/>
              </a:rPr>
              <a:t>里面描述。</a:t>
            </a:r>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288" y="1728788"/>
            <a:ext cx="8351837"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154097"/>
            <a:ext cx="902811" cy="307777"/>
          </a:xfrm>
          <a:prstGeom prst="rect">
            <a:avLst/>
          </a:prstGeom>
        </p:spPr>
        <p:txBody>
          <a:bodyPr wrap="none">
            <a:spAutoFit/>
          </a:bodyPr>
          <a:lstStyle/>
          <a:p>
            <a:pPr algn="ctr"/>
            <a:r>
              <a:rPr lang="zh-CN" altLang="zh-CN" sz="1400" b="1" dirty="0"/>
              <a:t>物品属性</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Effect transition="in" filter="wipe(up)">
                                      <p:cBhvr>
                                        <p:cTn id="11" dur="500"/>
                                        <p:tgtEl>
                                          <p:spTgt spid="3174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50853"/>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物品详情描述</a:t>
            </a:r>
            <a:r>
              <a:rPr lang="en-US" altLang="zh-CN" b="1" dirty="0">
                <a:solidFill>
                  <a:srgbClr val="2F2E40"/>
                </a:solidFill>
                <a:latin typeface="Calibri" panose="020F0502020204030204" pitchFamily="34" charset="0"/>
                <a:ea typeface="宋体" panose="02010600030101010101" pitchFamily="2" charset="-122"/>
              </a:rPr>
              <a:t>(Item description)</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物品详情描述的目的是向潜在客户描述售卖的产品，提供完整准确的产品细节。一般选择文字描述，增强产品的相关性，更容易被客户搜索到，尤其是产品的参数部分，写成文字形式便于修改。为照顾移动端的用户，详情描述尽量避免过于花哨繁杂。</a:t>
            </a:r>
          </a:p>
        </p:txBody>
      </p:sp>
      <p:pic>
        <p:nvPicPr>
          <p:cNvPr id="327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2394" y="3296230"/>
            <a:ext cx="8609013"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5696530"/>
            <a:ext cx="1620957" cy="307777"/>
          </a:xfrm>
          <a:prstGeom prst="rect">
            <a:avLst/>
          </a:prstGeom>
        </p:spPr>
        <p:txBody>
          <a:bodyPr wrap="none">
            <a:spAutoFit/>
          </a:bodyPr>
          <a:lstStyle/>
          <a:p>
            <a:pPr algn="ctr"/>
            <a:r>
              <a:rPr lang="zh-CN" altLang="zh-CN" sz="1400" b="1" dirty="0"/>
              <a:t>编辑物品详情描述</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Effect transition="in" filter="circle(in)">
                                      <p:cBhvr>
                                        <p:cTn id="15" dur="500"/>
                                        <p:tgtEl>
                                          <p:spTgt spid="32770"/>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355728"/>
            <a:ext cx="9332179"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a:t>
            </a:r>
            <a:r>
              <a:rPr lang="zh-CN" altLang="en-US" b="1" dirty="0">
                <a:solidFill>
                  <a:srgbClr val="2F2E40"/>
                </a:solidFill>
                <a:latin typeface="Calibri" panose="020F0502020204030204" pitchFamily="34" charset="0"/>
                <a:ea typeface="宋体" panose="02010600030101010101" pitchFamily="2" charset="-122"/>
              </a:rPr>
              <a:t>图片</a:t>
            </a:r>
            <a:r>
              <a:rPr lang="en-US" altLang="zh-CN" b="1" dirty="0">
                <a:solidFill>
                  <a:srgbClr val="2F2E40"/>
                </a:solidFill>
                <a:latin typeface="Calibri" panose="020F0502020204030204" pitchFamily="34" charset="0"/>
                <a:ea typeface="宋体" panose="02010600030101010101" pitchFamily="2" charset="-122"/>
              </a:rPr>
              <a:t>(Photos)</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优质的照片能有效地吸引买家浏览商品页面，很多高销量商品除了本身品质杰出以外，物品照片也起到了至关重要的作用。高质量的图片不仅会增加销量提升的机会，而且能使刊登在搜索结果、物品浏览页和移动设备上的效果看起来更棒。卖家可为刊登的物品上传多达</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张免费橱窗照片。</a:t>
            </a:r>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1175" y="1428750"/>
            <a:ext cx="8628063"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43800" y="5454134"/>
            <a:ext cx="902811" cy="307777"/>
          </a:xfrm>
          <a:prstGeom prst="rect">
            <a:avLst/>
          </a:prstGeom>
        </p:spPr>
        <p:txBody>
          <a:bodyPr wrap="none">
            <a:spAutoFit/>
          </a:bodyPr>
          <a:lstStyle/>
          <a:p>
            <a:pPr algn="ctr"/>
            <a:r>
              <a:rPr lang="zh-CN" altLang="zh-CN" sz="1400" b="1" dirty="0"/>
              <a:t>上传图片</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3794"/>
                                        </p:tgtEl>
                                        <p:attrNameLst>
                                          <p:attrName>style.visibility</p:attrName>
                                        </p:attrNameLst>
                                      </p:cBhvr>
                                      <p:to>
                                        <p:strVal val="visible"/>
                                      </p:to>
                                    </p:set>
                                    <p:animEffect transition="in" filter="wheel(1)">
                                      <p:cBhvr>
                                        <p:cTn id="11" dur="500"/>
                                        <p:tgtEl>
                                          <p:spTgt spid="33794"/>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350737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6. </a:t>
            </a:r>
            <a:r>
              <a:rPr lang="zh-CN" altLang="en-US" b="1" dirty="0">
                <a:solidFill>
                  <a:srgbClr val="2F2E40"/>
                </a:solidFill>
                <a:latin typeface="Calibri" panose="020F0502020204030204" pitchFamily="34" charset="0"/>
                <a:ea typeface="宋体" panose="02010600030101010101" pitchFamily="2" charset="-122"/>
              </a:rPr>
              <a:t>销售详情</a:t>
            </a:r>
            <a:r>
              <a:rPr lang="en-US" altLang="zh-CN" b="1" dirty="0">
                <a:solidFill>
                  <a:srgbClr val="2F2E40"/>
                </a:solidFill>
                <a:latin typeface="Calibri" panose="020F0502020204030204" pitchFamily="34" charset="0"/>
                <a:ea typeface="宋体" panose="02010600030101010101" pitchFamily="2" charset="-122"/>
              </a:rPr>
              <a:t>(Selling details)</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提供两种不同的售卖方式，分别是一口价</a:t>
            </a:r>
            <a:r>
              <a:rPr lang="en-US" altLang="zh-CN" dirty="0">
                <a:solidFill>
                  <a:srgbClr val="2F2E40"/>
                </a:solidFill>
                <a:latin typeface="Calibri" panose="020F0502020204030204" pitchFamily="34" charset="0"/>
                <a:ea typeface="宋体" panose="02010600030101010101" pitchFamily="2" charset="-122"/>
              </a:rPr>
              <a:t>(Fixed price)</a:t>
            </a:r>
            <a:r>
              <a:rPr lang="zh-CN" altLang="en-US" dirty="0">
                <a:solidFill>
                  <a:srgbClr val="2F2E40"/>
                </a:solidFill>
                <a:latin typeface="Calibri" panose="020F0502020204030204" pitchFamily="34" charset="0"/>
                <a:ea typeface="宋体" panose="02010600030101010101" pitchFamily="2" charset="-122"/>
              </a:rPr>
              <a:t>和拍卖</a:t>
            </a:r>
            <a:r>
              <a:rPr lang="en-US" altLang="zh-CN" dirty="0">
                <a:solidFill>
                  <a:srgbClr val="2F2E40"/>
                </a:solidFill>
                <a:latin typeface="Calibri" panose="020F0502020204030204" pitchFamily="34" charset="0"/>
                <a:ea typeface="宋体" panose="02010600030101010101" pitchFamily="2" charset="-122"/>
              </a:rPr>
              <a:t>(Auction- style)</a:t>
            </a:r>
            <a:r>
              <a:rPr lang="zh-CN" altLang="en-US" dirty="0">
                <a:solidFill>
                  <a:srgbClr val="2F2E40"/>
                </a:solidFill>
                <a:latin typeface="Calibri" panose="020F0502020204030204" pitchFamily="34" charset="0"/>
                <a:ea typeface="宋体" panose="02010600030101010101" pitchFamily="2" charset="-122"/>
              </a:rPr>
              <a:t>。不论是用“一口价</a:t>
            </a:r>
            <a:r>
              <a:rPr lang="en-US" altLang="zh-CN" dirty="0">
                <a:solidFill>
                  <a:srgbClr val="2F2E40"/>
                </a:solidFill>
                <a:latin typeface="Calibri" panose="020F0502020204030204" pitchFamily="34" charset="0"/>
                <a:ea typeface="宋体" panose="02010600030101010101" pitchFamily="2" charset="-122"/>
              </a:rPr>
              <a:t>/ Fixed Price”</a:t>
            </a:r>
            <a:r>
              <a:rPr lang="zh-CN" altLang="en-US" dirty="0">
                <a:solidFill>
                  <a:srgbClr val="2F2E40"/>
                </a:solidFill>
                <a:latin typeface="Calibri" panose="020F0502020204030204" pitchFamily="34" charset="0"/>
                <a:ea typeface="宋体" panose="02010600030101010101" pitchFamily="2" charset="-122"/>
              </a:rPr>
              <a:t>形式还是“拍卖</a:t>
            </a:r>
            <a:r>
              <a:rPr lang="en-US" altLang="zh-CN" dirty="0">
                <a:solidFill>
                  <a:srgbClr val="2F2E40"/>
                </a:solidFill>
                <a:latin typeface="Calibri" panose="020F0502020204030204" pitchFamily="34" charset="0"/>
                <a:ea typeface="宋体" panose="02010600030101010101" pitchFamily="2" charset="-122"/>
              </a:rPr>
              <a:t>/Auction-style”</a:t>
            </a:r>
            <a:r>
              <a:rPr lang="zh-CN" altLang="en-US" dirty="0">
                <a:solidFill>
                  <a:srgbClr val="2F2E40"/>
                </a:solidFill>
                <a:latin typeface="Calibri" panose="020F0502020204030204" pitchFamily="34" charset="0"/>
                <a:ea typeface="宋体" panose="02010600030101010101" pitchFamily="2" charset="-122"/>
              </a:rPr>
              <a:t>形式刊登物品，都需设置物品的售卖方式、价格及可售数量等信息。如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示为售卖方式及价格。</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Format(</a:t>
            </a:r>
            <a:r>
              <a:rPr lang="zh-CN" altLang="en-US" dirty="0">
                <a:solidFill>
                  <a:srgbClr val="2F2E40"/>
                </a:solidFill>
                <a:latin typeface="Calibri" panose="020F0502020204030204" pitchFamily="34" charset="0"/>
                <a:ea typeface="宋体" panose="02010600030101010101" pitchFamily="2" charset="-122"/>
              </a:rPr>
              <a:t>售卖方式</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Duration(</a:t>
            </a:r>
            <a:r>
              <a:rPr lang="zh-CN" altLang="en-US" dirty="0">
                <a:solidFill>
                  <a:srgbClr val="2F2E40"/>
                </a:solidFill>
                <a:latin typeface="Calibri" panose="020F0502020204030204" pitchFamily="34" charset="0"/>
                <a:ea typeface="宋体" panose="02010600030101010101" pitchFamily="2" charset="-122"/>
              </a:rPr>
              <a:t>刊登在线持续时间</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Scheduling listings(</a:t>
            </a:r>
            <a:r>
              <a:rPr lang="zh-CN" altLang="en-US" dirty="0">
                <a:solidFill>
                  <a:srgbClr val="2F2E40"/>
                </a:solidFill>
                <a:latin typeface="Calibri" panose="020F0502020204030204" pitchFamily="34" charset="0"/>
                <a:ea typeface="宋体" panose="02010600030101010101" pitchFamily="2" charset="-122"/>
              </a:rPr>
              <a:t>预刊登</a:t>
            </a:r>
            <a:r>
              <a:rPr lang="en-US" altLang="zh-CN" dirty="0">
                <a:solidFill>
                  <a:srgbClr val="2F2E40"/>
                </a:solidFill>
                <a:latin typeface="Calibri" panose="020F0502020204030204" pitchFamily="34" charset="0"/>
                <a:ea typeface="宋体" panose="02010600030101010101" pitchFamily="2" charset="-122"/>
              </a:rPr>
              <a:t>) </a:t>
            </a:r>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0713" y="1281113"/>
            <a:ext cx="8408987"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94959" y="5754172"/>
            <a:ext cx="1800493" cy="307777"/>
          </a:xfrm>
          <a:prstGeom prst="rect">
            <a:avLst/>
          </a:prstGeom>
        </p:spPr>
        <p:txBody>
          <a:bodyPr wrap="none">
            <a:spAutoFit/>
          </a:bodyPr>
          <a:lstStyle/>
          <a:p>
            <a:pPr algn="ctr"/>
            <a:r>
              <a:rPr lang="zh-CN" altLang="zh-CN" sz="1400" b="1" dirty="0"/>
              <a:t>售卖方式及价格页面</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4818"/>
                                        </p:tgtEl>
                                        <p:attrNameLst>
                                          <p:attrName>style.visibility</p:attrName>
                                        </p:attrNameLst>
                                      </p:cBhvr>
                                      <p:to>
                                        <p:strVal val="visible"/>
                                      </p:to>
                                    </p:set>
                                    <p:animEffect transition="in" filter="randombar(horizontal)">
                                      <p:cBhvr>
                                        <p:cTn id="11" dur="500"/>
                                        <p:tgtEl>
                                          <p:spTgt spid="3481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9551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Price(</a:t>
            </a:r>
            <a:r>
              <a:rPr lang="zh-CN" altLang="en-US" dirty="0">
                <a:solidFill>
                  <a:srgbClr val="2F2E40"/>
                </a:solidFill>
                <a:latin typeface="Calibri" panose="020F0502020204030204" pitchFamily="34" charset="0"/>
                <a:ea typeface="宋体" panose="02010600030101010101" pitchFamily="2" charset="-122"/>
              </a:rPr>
              <a:t>设定物品价格</a:t>
            </a:r>
            <a:r>
              <a:rPr lang="en-US" altLang="zh-CN" dirty="0">
                <a:solidFill>
                  <a:srgbClr val="2F2E40"/>
                </a:solidFill>
                <a:latin typeface="Calibri" panose="020F0502020204030204" pitchFamily="34" charset="0"/>
                <a:ea typeface="宋体" panose="02010600030101010101" pitchFamily="2" charset="-122"/>
              </a:rPr>
              <a:t>) </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0057" y="2778248"/>
            <a:ext cx="7913687"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4" y="4836719"/>
            <a:ext cx="902811" cy="307777"/>
          </a:xfrm>
          <a:prstGeom prst="rect">
            <a:avLst/>
          </a:prstGeom>
        </p:spPr>
        <p:txBody>
          <a:bodyPr wrap="none">
            <a:spAutoFit/>
          </a:bodyPr>
          <a:lstStyle/>
          <a:p>
            <a:pPr algn="ctr"/>
            <a:r>
              <a:rPr lang="zh-CN" altLang="zh-CN" sz="1400" b="1" dirty="0"/>
              <a:t>议价功能</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 calcmode="lin" valueType="num">
                                      <p:cBhvr>
                                        <p:cTn id="15" dur="500" fill="hold"/>
                                        <p:tgtEl>
                                          <p:spTgt spid="35842"/>
                                        </p:tgtEl>
                                        <p:attrNameLst>
                                          <p:attrName>ppt_w</p:attrName>
                                        </p:attrNameLst>
                                      </p:cBhvr>
                                      <p:tavLst>
                                        <p:tav tm="0">
                                          <p:val>
                                            <p:fltVal val="0"/>
                                          </p:val>
                                        </p:tav>
                                        <p:tav tm="100000">
                                          <p:val>
                                            <p:strVal val="#ppt_w"/>
                                          </p:val>
                                        </p:tav>
                                      </p:tavLst>
                                    </p:anim>
                                    <p:anim calcmode="lin" valueType="num">
                                      <p:cBhvr>
                                        <p:cTn id="16" dur="500" fill="hold"/>
                                        <p:tgtEl>
                                          <p:spTgt spid="35842"/>
                                        </p:tgtEl>
                                        <p:attrNameLst>
                                          <p:attrName>ppt_h</p:attrName>
                                        </p:attrNameLst>
                                      </p:cBhvr>
                                      <p:tavLst>
                                        <p:tav tm="0">
                                          <p:val>
                                            <p:fltVal val="0"/>
                                          </p:val>
                                        </p:tav>
                                        <p:tav tm="100000">
                                          <p:val>
                                            <p:strVal val="#ppt_h"/>
                                          </p:val>
                                        </p:tav>
                                      </p:tavLst>
                                    </p:anim>
                                    <p:animEffect transition="in" filter="fade">
                                      <p:cBhvr>
                                        <p:cTn id="17" dur="500"/>
                                        <p:tgtEl>
                                          <p:spTgt spid="3584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65128"/>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Quantity(</a:t>
            </a:r>
            <a:r>
              <a:rPr lang="zh-CN" altLang="en-US" dirty="0">
                <a:solidFill>
                  <a:srgbClr val="2F2E40"/>
                </a:solidFill>
                <a:latin typeface="Calibri" panose="020F0502020204030204" pitchFamily="34" charset="0"/>
                <a:ea typeface="宋体" panose="02010600030101010101" pitchFamily="2" charset="-122"/>
              </a:rPr>
              <a:t>设定物品可售数量</a:t>
            </a:r>
            <a:r>
              <a:rPr lang="en-US" altLang="zh-CN" dirty="0">
                <a:solidFill>
                  <a:srgbClr val="2F2E40"/>
                </a:solidFill>
                <a:latin typeface="Calibri" panose="020F0502020204030204" pitchFamily="34" charset="0"/>
                <a:ea typeface="宋体" panose="02010600030101010101" pitchFamily="2" charset="-122"/>
              </a:rPr>
              <a:t>)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Payment options(</a:t>
            </a:r>
            <a:r>
              <a:rPr lang="zh-CN" altLang="en-US" dirty="0">
                <a:solidFill>
                  <a:srgbClr val="2F2E40"/>
                </a:solidFill>
                <a:latin typeface="Calibri" panose="020F0502020204030204" pitchFamily="34" charset="0"/>
                <a:ea typeface="宋体" panose="02010600030101010101" pitchFamily="2" charset="-122"/>
              </a:rPr>
              <a:t>付款方式选项</a:t>
            </a:r>
            <a:r>
              <a:rPr lang="en-US" altLang="zh-CN" dirty="0">
                <a:solidFill>
                  <a:srgbClr val="2F2E40"/>
                </a:solidFill>
                <a:latin typeface="Calibri" panose="020F0502020204030204" pitchFamily="34" charset="0"/>
                <a:ea typeface="宋体" panose="02010600030101010101" pitchFamily="2" charset="-122"/>
              </a:rPr>
              <a:t>) </a:t>
            </a: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3157" y="2379508"/>
            <a:ext cx="6567487" cy="3375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770173"/>
            <a:ext cx="1261884" cy="307777"/>
          </a:xfrm>
          <a:prstGeom prst="rect">
            <a:avLst/>
          </a:prstGeom>
        </p:spPr>
        <p:txBody>
          <a:bodyPr wrap="none">
            <a:spAutoFit/>
          </a:bodyPr>
          <a:lstStyle/>
          <a:p>
            <a:pPr algn="ctr"/>
            <a:r>
              <a:rPr lang="zh-CN" altLang="zh-CN" sz="1400" b="1" dirty="0"/>
              <a:t>付款方式选项</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fade">
                                      <p:cBhvr>
                                        <p:cTn id="15" dur="500"/>
                                        <p:tgtEl>
                                          <p:spTgt spid="3686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78357"/>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Return options(</a:t>
            </a:r>
            <a:r>
              <a:rPr lang="zh-CN" altLang="en-US" dirty="0">
                <a:solidFill>
                  <a:srgbClr val="2F2E40"/>
                </a:solidFill>
                <a:latin typeface="Calibri" panose="020F0502020204030204" pitchFamily="34" charset="0"/>
                <a:ea typeface="宋体" panose="02010600030101010101" pitchFamily="2" charset="-122"/>
              </a:rPr>
              <a:t>退货选项</a:t>
            </a:r>
            <a:r>
              <a:rPr lang="en-US" altLang="zh-CN" dirty="0">
                <a:solidFill>
                  <a:srgbClr val="2F2E40"/>
                </a:solidFill>
                <a:latin typeface="Calibri" panose="020F0502020204030204" pitchFamily="34" charset="0"/>
                <a:ea typeface="宋体" panose="02010600030101010101" pitchFamily="2" charset="-122"/>
              </a:rPr>
              <a:t>) </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4013" y="1842969"/>
            <a:ext cx="8105775" cy="407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913979"/>
            <a:ext cx="902811" cy="307777"/>
          </a:xfrm>
          <a:prstGeom prst="rect">
            <a:avLst/>
          </a:prstGeom>
        </p:spPr>
        <p:txBody>
          <a:bodyPr wrap="none">
            <a:spAutoFit/>
          </a:bodyPr>
          <a:lstStyle/>
          <a:p>
            <a:pPr algn="ctr"/>
            <a:r>
              <a:rPr lang="zh-CN" altLang="zh-CN" sz="1400" b="1" dirty="0"/>
              <a:t>退货选项</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 calcmode="lin" valueType="num">
                                      <p:cBhvr additive="base">
                                        <p:cTn id="15" dur="500" fill="hold"/>
                                        <p:tgtEl>
                                          <p:spTgt spid="37890"/>
                                        </p:tgtEl>
                                        <p:attrNameLst>
                                          <p:attrName>ppt_x</p:attrName>
                                        </p:attrNameLst>
                                      </p:cBhvr>
                                      <p:tavLst>
                                        <p:tav tm="0">
                                          <p:val>
                                            <p:strVal val="#ppt_x"/>
                                          </p:val>
                                        </p:tav>
                                        <p:tav tm="100000">
                                          <p:val>
                                            <p:strVal val="#ppt_x"/>
                                          </p:val>
                                        </p:tav>
                                      </p:tavLst>
                                    </p:anim>
                                    <p:anim calcmode="lin" valueType="num">
                                      <p:cBhvr additive="base">
                                        <p:cTn id="16" dur="500" fill="hold"/>
                                        <p:tgtEl>
                                          <p:spTgt spid="3789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0428"/>
            <a:ext cx="9332179" cy="32778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5)	</a:t>
            </a:r>
            <a:r>
              <a:rPr lang="en-US" altLang="zh-CN" dirty="0" smtClean="0">
                <a:solidFill>
                  <a:srgbClr val="2F2E40"/>
                </a:solidFill>
                <a:latin typeface="Calibri" panose="020F0502020204030204" pitchFamily="34" charset="0"/>
                <a:ea typeface="宋体" panose="02010600030101010101" pitchFamily="2" charset="-122"/>
              </a:rPr>
              <a:t>Bidding_______________________________________________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Best </a:t>
            </a:r>
            <a:r>
              <a:rPr lang="en-US" altLang="zh-CN" dirty="0" smtClean="0">
                <a:solidFill>
                  <a:srgbClr val="2F2E40"/>
                </a:solidFill>
                <a:latin typeface="Calibri" panose="020F0502020204030204" pitchFamily="34" charset="0"/>
                <a:ea typeface="宋体" panose="02010600030101010101" pitchFamily="2" charset="-122"/>
              </a:rPr>
              <a:t>Offer_____________________________________________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Shipping and </a:t>
            </a:r>
            <a:r>
              <a:rPr lang="en-US" altLang="zh-CN" dirty="0" smtClean="0">
                <a:solidFill>
                  <a:srgbClr val="2F2E40"/>
                </a:solidFill>
                <a:latin typeface="Calibri" panose="020F0502020204030204" pitchFamily="34" charset="0"/>
                <a:ea typeface="宋体" panose="02010600030101010101" pitchFamily="2" charset="-122"/>
              </a:rPr>
              <a:t>Payments__________________________________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Resolution Center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(9)	Seller Dashboard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(10)	Top-rated </a:t>
            </a:r>
            <a:r>
              <a:rPr lang="en-US" altLang="zh-CN" dirty="0" smtClean="0">
                <a:solidFill>
                  <a:srgbClr val="2F2E40"/>
                </a:solidFill>
                <a:latin typeface="Calibri" panose="020F0502020204030204" pitchFamily="34" charset="0"/>
                <a:ea typeface="宋体" panose="02010600030101010101" pitchFamily="2" charset="-122"/>
              </a:rPr>
              <a:t>seller_________________________________________</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444955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为提升退货体验，</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部分站点启用了自动化退货流程，如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725" y="2433638"/>
            <a:ext cx="8970963"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2125861"/>
            <a:ext cx="1441420" cy="307777"/>
          </a:xfrm>
          <a:prstGeom prst="rect">
            <a:avLst/>
          </a:prstGeom>
        </p:spPr>
        <p:txBody>
          <a:bodyPr wrap="none">
            <a:spAutoFit/>
          </a:bodyPr>
          <a:lstStyle/>
          <a:p>
            <a:pPr algn="ctr"/>
            <a:r>
              <a:rPr lang="zh-CN" altLang="zh-CN" sz="1400" b="1" dirty="0"/>
              <a:t>自动化退货流程</a:t>
            </a:r>
            <a:endParaRPr lang="zh-CN" altLang="en-US" sz="1400" b="1" dirty="0"/>
          </a:p>
        </p:txBody>
      </p:sp>
    </p:spTree>
    <p:custDataLst>
      <p:tags r:id="rId1"/>
    </p:custDataLst>
    <p:extLst>
      <p:ext uri="{BB962C8B-B14F-4D97-AF65-F5344CB8AC3E}">
        <p14:creationId xmlns:p14="http://schemas.microsoft.com/office/powerpoint/2010/main" val="923637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8914"/>
                                        </p:tgtEl>
                                        <p:attrNameLst>
                                          <p:attrName>style.visibility</p:attrName>
                                        </p:attrNameLst>
                                      </p:cBhvr>
                                      <p:to>
                                        <p:strVal val="visible"/>
                                      </p:to>
                                    </p:set>
                                    <p:animEffect transition="in" filter="fade">
                                      <p:cBhvr>
                                        <p:cTn id="21" dur="500"/>
                                        <p:tgtEl>
                                          <p:spTgt spid="38914"/>
                                        </p:tgtEl>
                                      </p:cBhvr>
                                    </p:animEffect>
                                    <p:anim calcmode="lin" valueType="num">
                                      <p:cBhvr>
                                        <p:cTn id="22" dur="500" fill="hold"/>
                                        <p:tgtEl>
                                          <p:spTgt spid="38914"/>
                                        </p:tgtEl>
                                        <p:attrNameLst>
                                          <p:attrName>ppt_x</p:attrName>
                                        </p:attrNameLst>
                                      </p:cBhvr>
                                      <p:tavLst>
                                        <p:tav tm="0">
                                          <p:val>
                                            <p:strVal val="#ppt_x"/>
                                          </p:val>
                                        </p:tav>
                                        <p:tav tm="100000">
                                          <p:val>
                                            <p:strVal val="#ppt_x"/>
                                          </p:val>
                                        </p:tav>
                                      </p:tavLst>
                                    </p:anim>
                                    <p:anim calcmode="lin" valueType="num">
                                      <p:cBhvr>
                                        <p:cTn id="23" dur="500" fill="hold"/>
                                        <p:tgtEl>
                                          <p:spTgt spid="389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7. </a:t>
            </a:r>
            <a:r>
              <a:rPr lang="zh-CN" altLang="en-US" b="1" dirty="0">
                <a:solidFill>
                  <a:srgbClr val="2F2E40"/>
                </a:solidFill>
                <a:latin typeface="Calibri" panose="020F0502020204030204" pitchFamily="34" charset="0"/>
                <a:ea typeface="宋体" panose="02010600030101010101" pitchFamily="2" charset="-122"/>
              </a:rPr>
              <a:t>物流服务详情</a:t>
            </a:r>
            <a:r>
              <a:rPr lang="en-US" altLang="zh-CN" b="1" dirty="0">
                <a:solidFill>
                  <a:srgbClr val="2F2E40"/>
                </a:solidFill>
                <a:latin typeface="Calibri" panose="020F0502020204030204" pitchFamily="34" charset="0"/>
                <a:ea typeface="宋体" panose="02010600030101010101" pitchFamily="2" charset="-122"/>
              </a:rPr>
              <a:t>(Shipping details)</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物流服务详情</a:t>
            </a:r>
            <a:r>
              <a:rPr lang="en-US" altLang="zh-CN" dirty="0">
                <a:solidFill>
                  <a:srgbClr val="2F2E40"/>
                </a:solidFill>
                <a:latin typeface="Calibri" panose="020F0502020204030204" pitchFamily="34" charset="0"/>
                <a:ea typeface="宋体" panose="02010600030101010101" pitchFamily="2" charset="-122"/>
              </a:rPr>
              <a:t>(Shipping details)</a:t>
            </a:r>
            <a:r>
              <a:rPr lang="zh-CN" altLang="en-US" dirty="0">
                <a:solidFill>
                  <a:srgbClr val="2F2E40"/>
                </a:solidFill>
                <a:latin typeface="Calibri" panose="020F0502020204030204" pitchFamily="34" charset="0"/>
                <a:ea typeface="宋体" panose="02010600030101010101" pitchFamily="2" charset="-122"/>
              </a:rPr>
              <a:t>模块，可设置发往美国的</a:t>
            </a:r>
            <a:r>
              <a:rPr lang="en-US" altLang="zh-CN" dirty="0">
                <a:solidFill>
                  <a:srgbClr val="2F2E40"/>
                </a:solidFill>
                <a:latin typeface="Calibri" panose="020F0502020204030204" pitchFamily="34" charset="0"/>
                <a:ea typeface="宋体" panose="02010600030101010101" pitchFamily="2" charset="-122"/>
              </a:rPr>
              <a:t>Domestic shipping</a:t>
            </a:r>
            <a:r>
              <a:rPr lang="zh-CN" altLang="en-US" dirty="0">
                <a:solidFill>
                  <a:srgbClr val="2F2E40"/>
                </a:solidFill>
                <a:latin typeface="Calibri" panose="020F0502020204030204" pitchFamily="34" charset="0"/>
                <a:ea typeface="宋体" panose="02010600030101010101" pitchFamily="2" charset="-122"/>
              </a:rPr>
              <a:t>及国际配送</a:t>
            </a:r>
            <a:r>
              <a:rPr lang="en-US" altLang="zh-CN" dirty="0">
                <a:solidFill>
                  <a:srgbClr val="2F2E40"/>
                </a:solidFill>
                <a:latin typeface="Calibri" panose="020F0502020204030204" pitchFamily="34" charset="0"/>
                <a:ea typeface="宋体" panose="02010600030101010101" pitchFamily="2" charset="-122"/>
              </a:rPr>
              <a:t>International shipping</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设置发往美国的物流</a:t>
            </a:r>
            <a:r>
              <a:rPr lang="zh-CN" altLang="en-US" dirty="0" smtClean="0">
                <a:solidFill>
                  <a:srgbClr val="2F2E40"/>
                </a:solidFill>
                <a:latin typeface="Calibri" panose="020F0502020204030204" pitchFamily="34" charset="0"/>
                <a:ea typeface="宋体" panose="02010600030101010101" pitchFamily="2" charset="-122"/>
              </a:rPr>
              <a:t>服务。</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788" y="3215654"/>
            <a:ext cx="6458225" cy="2928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07117" y="6144592"/>
            <a:ext cx="2159566" cy="307777"/>
          </a:xfrm>
          <a:prstGeom prst="rect">
            <a:avLst/>
          </a:prstGeom>
        </p:spPr>
        <p:txBody>
          <a:bodyPr wrap="none">
            <a:spAutoFit/>
          </a:bodyPr>
          <a:lstStyle/>
          <a:p>
            <a:pPr algn="ctr"/>
            <a:r>
              <a:rPr lang="zh-CN" altLang="zh-CN" sz="1400" b="1" dirty="0"/>
              <a:t>设置发往美国的物流服务</a:t>
            </a:r>
            <a:endParaRPr lang="zh-CN" altLang="en-US" sz="1400" b="1" dirty="0"/>
          </a:p>
        </p:txBody>
      </p:sp>
    </p:spTree>
    <p:custDataLst>
      <p:tags r:id="rId1"/>
    </p:custDataLst>
    <p:extLst>
      <p:ext uri="{BB962C8B-B14F-4D97-AF65-F5344CB8AC3E}">
        <p14:creationId xmlns:p14="http://schemas.microsoft.com/office/powerpoint/2010/main" val="1954141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barn(inVertical)">
                                      <p:cBhvr>
                                        <p:cTn id="15" dur="500"/>
                                        <p:tgtEl>
                                          <p:spTgt spid="39938"/>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27128"/>
            <a:ext cx="9332179" cy="253787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Services</a:t>
            </a:r>
            <a:r>
              <a:rPr lang="zh-CN" altLang="en-US" dirty="0">
                <a:solidFill>
                  <a:srgbClr val="2F2E40"/>
                </a:solidFill>
                <a:latin typeface="Calibri" panose="020F0502020204030204" pitchFamily="34" charset="0"/>
                <a:ea typeface="宋体" panose="02010600030101010101" pitchFamily="2" charset="-122"/>
              </a:rPr>
              <a:t>下的复选框中可设置具体的运送</a:t>
            </a:r>
            <a:r>
              <a:rPr lang="zh-CN" altLang="en-US" dirty="0" smtClean="0">
                <a:solidFill>
                  <a:srgbClr val="2F2E40"/>
                </a:solidFill>
                <a:latin typeface="Calibri" panose="020F0502020204030204" pitchFamily="34" charset="0"/>
                <a:ea typeface="宋体" panose="02010600030101010101" pitchFamily="2" charset="-122"/>
              </a:rPr>
              <a:t>服务。</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Offer additional service</a:t>
            </a:r>
            <a:r>
              <a:rPr lang="zh-CN" altLang="en-US" dirty="0">
                <a:solidFill>
                  <a:srgbClr val="2F2E40"/>
                </a:solidFill>
                <a:latin typeface="Calibri" panose="020F0502020204030204" pitchFamily="34" charset="0"/>
                <a:ea typeface="宋体" panose="02010600030101010101" pitchFamily="2" charset="-122"/>
              </a:rPr>
              <a:t>按钮可为</a:t>
            </a:r>
            <a:r>
              <a:rPr lang="en-US" altLang="zh-CN" dirty="0">
                <a:solidFill>
                  <a:srgbClr val="2F2E40"/>
                </a:solidFill>
                <a:latin typeface="Calibri" panose="020F0502020204030204" pitchFamily="34" charset="0"/>
                <a:ea typeface="宋体" panose="02010600030101010101" pitchFamily="2" charset="-122"/>
              </a:rPr>
              <a:t>Listing</a:t>
            </a:r>
            <a:r>
              <a:rPr lang="zh-CN" altLang="en-US" dirty="0">
                <a:solidFill>
                  <a:srgbClr val="2F2E40"/>
                </a:solidFill>
                <a:latin typeface="Calibri" panose="020F0502020204030204" pitchFamily="34" charset="0"/>
                <a:ea typeface="宋体" panose="02010600030101010101" pitchFamily="2" charset="-122"/>
              </a:rPr>
              <a:t>增加更多运输服务</a:t>
            </a:r>
            <a:r>
              <a:rPr lang="zh-CN" altLang="en-US" dirty="0" smtClean="0">
                <a:solidFill>
                  <a:srgbClr val="2F2E40"/>
                </a:solidFill>
                <a:latin typeface="Calibri" panose="020F0502020204030204" pitchFamily="34" charset="0"/>
                <a:ea typeface="宋体" panose="02010600030101010101" pitchFamily="2" charset="-122"/>
              </a:rPr>
              <a:t>选项。</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Handling time</a:t>
            </a:r>
            <a:r>
              <a:rPr lang="zh-CN" altLang="en-US" dirty="0">
                <a:solidFill>
                  <a:srgbClr val="2F2E40"/>
                </a:solidFill>
                <a:latin typeface="Calibri" panose="020F0502020204030204" pitchFamily="34" charset="0"/>
                <a:ea typeface="宋体" panose="02010600030101010101" pitchFamily="2" charset="-122"/>
              </a:rPr>
              <a:t>下的复选框中可选择物品的处理时间。</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如果卖家提供国际物流服务，可在</a:t>
            </a:r>
            <a:r>
              <a:rPr lang="en-US" altLang="zh-CN" dirty="0">
                <a:solidFill>
                  <a:srgbClr val="2F2E40"/>
                </a:solidFill>
                <a:latin typeface="Calibri" panose="020F0502020204030204" pitchFamily="34" charset="0"/>
                <a:ea typeface="宋体" panose="02010600030101010101" pitchFamily="2" charset="-122"/>
              </a:rPr>
              <a:t>International shipping</a:t>
            </a:r>
            <a:r>
              <a:rPr lang="zh-CN" altLang="en-US" dirty="0">
                <a:solidFill>
                  <a:srgbClr val="2F2E40"/>
                </a:solidFill>
                <a:latin typeface="Calibri" panose="020F0502020204030204" pitchFamily="34" charset="0"/>
                <a:ea typeface="宋体" panose="02010600030101010101" pitchFamily="2" charset="-122"/>
              </a:rPr>
              <a:t>区域中设置除美国外的国际配送细节，在</a:t>
            </a:r>
            <a:r>
              <a:rPr lang="en-US" altLang="zh-CN" dirty="0">
                <a:solidFill>
                  <a:srgbClr val="2F2E40"/>
                </a:solidFill>
                <a:latin typeface="Calibri" panose="020F0502020204030204" pitchFamily="34" charset="0"/>
                <a:ea typeface="宋体" panose="02010600030101010101" pitchFamily="2" charset="-122"/>
              </a:rPr>
              <a:t>Ship to</a:t>
            </a:r>
            <a:r>
              <a:rPr lang="zh-CN" altLang="en-US" dirty="0">
                <a:solidFill>
                  <a:srgbClr val="2F2E40"/>
                </a:solidFill>
                <a:latin typeface="Calibri" panose="020F0502020204030204" pitchFamily="34" charset="0"/>
                <a:ea typeface="宋体" panose="02010600030101010101" pitchFamily="2" charset="-122"/>
              </a:rPr>
              <a:t>下的复选框中可选择要寄送的目的地。</a:t>
            </a:r>
          </a:p>
        </p:txBody>
      </p:sp>
    </p:spTree>
    <p:custDataLst>
      <p:tags r:id="rId1"/>
    </p:custDataLst>
    <p:extLst>
      <p:ext uri="{BB962C8B-B14F-4D97-AF65-F5344CB8AC3E}">
        <p14:creationId xmlns:p14="http://schemas.microsoft.com/office/powerpoint/2010/main" val="1954141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09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6013" y="1714500"/>
            <a:ext cx="7418387"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4264" y="5616059"/>
            <a:ext cx="1261884" cy="307777"/>
          </a:xfrm>
          <a:prstGeom prst="rect">
            <a:avLst/>
          </a:prstGeom>
        </p:spPr>
        <p:txBody>
          <a:bodyPr wrap="none">
            <a:spAutoFit/>
          </a:bodyPr>
          <a:lstStyle/>
          <a:p>
            <a:pPr algn="ctr"/>
            <a:r>
              <a:rPr lang="zh-CN" altLang="zh-CN" sz="1400" b="1" dirty="0"/>
              <a:t>国际物流服务</a:t>
            </a:r>
            <a:endParaRPr lang="zh-CN" altLang="en-US" sz="1400" b="1" dirty="0"/>
          </a:p>
        </p:txBody>
      </p:sp>
    </p:spTree>
    <p:custDataLst>
      <p:tags r:id="rId1"/>
    </p:custDataLst>
    <p:extLst>
      <p:ext uri="{BB962C8B-B14F-4D97-AF65-F5344CB8AC3E}">
        <p14:creationId xmlns:p14="http://schemas.microsoft.com/office/powerpoint/2010/main" val="1954141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0962"/>
                                        </p:tgtEl>
                                        <p:attrNameLst>
                                          <p:attrName>style.visibility</p:attrName>
                                        </p:attrNameLst>
                                      </p:cBhvr>
                                      <p:to>
                                        <p:strVal val="visible"/>
                                      </p:to>
                                    </p:set>
                                    <p:animEffect transition="in" filter="wipe(up)">
                                      <p:cBhvr>
                                        <p:cTn id="11" dur="500"/>
                                        <p:tgtEl>
                                          <p:spTgt spid="4096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423006"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2.3  eBay</a:t>
            </a:r>
            <a:r>
              <a:rPr lang="zh-CN" altLang="en-US" sz="3200" b="1" dirty="0">
                <a:solidFill>
                  <a:srgbClr val="FF930A"/>
                </a:solidFill>
              </a:rPr>
              <a:t>平台产品刊登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对于小包发货的产品，卖家可自定义屏蔽风险较高的国家，主要是丢包或者部分国家信用问题。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Item location(</a:t>
            </a:r>
            <a:r>
              <a:rPr lang="zh-CN" altLang="en-US" dirty="0">
                <a:solidFill>
                  <a:srgbClr val="2F2E40"/>
                </a:solidFill>
                <a:latin typeface="Calibri" panose="020F0502020204030204" pitchFamily="34" charset="0"/>
                <a:ea typeface="宋体" panose="02010600030101010101" pitchFamily="2" charset="-122"/>
              </a:rPr>
              <a:t>物品所在地</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，根据实际发货地填写国家、城市和省份，如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419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3163" y="2775957"/>
            <a:ext cx="6467475" cy="3098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7" y="5874260"/>
            <a:ext cx="1082348" cy="307777"/>
          </a:xfrm>
          <a:prstGeom prst="rect">
            <a:avLst/>
          </a:prstGeom>
        </p:spPr>
        <p:txBody>
          <a:bodyPr wrap="none">
            <a:spAutoFit/>
          </a:bodyPr>
          <a:lstStyle/>
          <a:p>
            <a:pPr algn="ctr"/>
            <a:r>
              <a:rPr lang="zh-CN" altLang="zh-CN" sz="1400" b="1" dirty="0"/>
              <a:t>物品所在地</a:t>
            </a:r>
            <a:endParaRPr lang="zh-CN" altLang="en-US" sz="1400" b="1" dirty="0"/>
          </a:p>
        </p:txBody>
      </p:sp>
    </p:spTree>
    <p:custDataLst>
      <p:tags r:id="rId1"/>
    </p:custDataLst>
    <p:extLst>
      <p:ext uri="{BB962C8B-B14F-4D97-AF65-F5344CB8AC3E}">
        <p14:creationId xmlns:p14="http://schemas.microsoft.com/office/powerpoint/2010/main" val="1954141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circle(in)">
                                      <p:cBhvr>
                                        <p:cTn id="15" dur="500"/>
                                        <p:tgtEl>
                                          <p:spTgt spid="41986"/>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127128"/>
            <a:ext cx="9332179" cy="280076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2.4.1  </a:t>
            </a:r>
            <a:r>
              <a:rPr lang="zh-CN" altLang="en-US" sz="2500" b="1" dirty="0">
                <a:solidFill>
                  <a:srgbClr val="2F2E40"/>
                </a:solidFill>
                <a:latin typeface="Calibri" panose="020F0502020204030204" pitchFamily="34" charset="0"/>
                <a:ea typeface="宋体" panose="02010600030101010101" pitchFamily="2" charset="-122"/>
              </a:rPr>
              <a:t>订单管理</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学会</a:t>
            </a:r>
            <a:r>
              <a:rPr lang="zh-CN" altLang="en-US" dirty="0">
                <a:solidFill>
                  <a:srgbClr val="2F2E40"/>
                </a:solidFill>
                <a:latin typeface="Calibri" panose="020F0502020204030204" pitchFamily="34" charset="0"/>
                <a:ea typeface="宋体" panose="02010600030101010101" pitchFamily="2" charset="-122"/>
              </a:rPr>
              <a:t>处理收款、发货、评价等问题，可以减少或避免纠纷。</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发送账单</a:t>
            </a:r>
            <a:r>
              <a:rPr lang="en-US" altLang="zh-CN" b="1" dirty="0">
                <a:solidFill>
                  <a:srgbClr val="2F2E40"/>
                </a:solidFill>
                <a:latin typeface="Calibri" panose="020F0502020204030204" pitchFamily="34" charset="0"/>
                <a:ea typeface="宋体" panose="02010600030101010101" pitchFamily="2" charset="-122"/>
              </a:rPr>
              <a:t>(Send Invoice)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当一位买家购买了多件产品，卖家可以将其购买的产品合并到一张订单中，这样不但可以节省时间，同时可以给予买家一定的物流费用折扣。</a:t>
            </a:r>
          </a:p>
        </p:txBody>
      </p:sp>
    </p:spTree>
    <p:custDataLst>
      <p:tags r:id="rId1"/>
    </p:custDataLst>
    <p:extLst>
      <p:ext uri="{BB962C8B-B14F-4D97-AF65-F5344CB8AC3E}">
        <p14:creationId xmlns:p14="http://schemas.microsoft.com/office/powerpoint/2010/main" val="1954141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30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8838" y="1257300"/>
            <a:ext cx="7932737"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64264" y="5619750"/>
            <a:ext cx="1261884" cy="307777"/>
          </a:xfrm>
          <a:prstGeom prst="rect">
            <a:avLst/>
          </a:prstGeom>
        </p:spPr>
        <p:txBody>
          <a:bodyPr wrap="none">
            <a:spAutoFit/>
          </a:bodyPr>
          <a:lstStyle/>
          <a:p>
            <a:pPr algn="ctr"/>
            <a:r>
              <a:rPr lang="zh-CN" altLang="zh-CN" sz="1400" b="1" dirty="0"/>
              <a:t>网站偏好设定</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43010"/>
                                        </p:tgtEl>
                                        <p:attrNameLst>
                                          <p:attrName>style.visibility</p:attrName>
                                        </p:attrNameLst>
                                      </p:cBhvr>
                                      <p:to>
                                        <p:strVal val="visible"/>
                                      </p:to>
                                    </p:set>
                                    <p:animEffect transition="in" filter="wheel(1)">
                                      <p:cBhvr>
                                        <p:cTn id="11" dur="500"/>
                                        <p:tgtEl>
                                          <p:spTgt spid="43010"/>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841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Site Preferences(</a:t>
            </a:r>
            <a:r>
              <a:rPr lang="zh-CN" altLang="en-US" dirty="0">
                <a:solidFill>
                  <a:srgbClr val="2F2E40"/>
                </a:solidFill>
                <a:latin typeface="Calibri" panose="020F0502020204030204" pitchFamily="34" charset="0"/>
                <a:ea typeface="宋体" panose="02010600030101010101" pitchFamily="2" charset="-122"/>
              </a:rPr>
              <a:t>网站偏好设定</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里，找到</a:t>
            </a:r>
            <a:r>
              <a:rPr lang="en-US" altLang="zh-CN" dirty="0">
                <a:solidFill>
                  <a:srgbClr val="2F2E40"/>
                </a:solidFill>
                <a:latin typeface="Calibri" panose="020F0502020204030204" pitchFamily="34" charset="0"/>
                <a:ea typeface="宋体" panose="02010600030101010101" pitchFamily="2" charset="-122"/>
              </a:rPr>
              <a:t>Shipping preferences(</a:t>
            </a:r>
            <a:r>
              <a:rPr lang="zh-CN" altLang="en-US" dirty="0">
                <a:solidFill>
                  <a:srgbClr val="2F2E40"/>
                </a:solidFill>
                <a:latin typeface="Calibri" panose="020F0502020204030204" pitchFamily="34" charset="0"/>
                <a:ea typeface="宋体" panose="02010600030101010101" pitchFamily="2" charset="-122"/>
              </a:rPr>
              <a:t>运送偏好设定</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下拉选项中的</a:t>
            </a:r>
            <a:r>
              <a:rPr lang="en-US" altLang="zh-CN" dirty="0">
                <a:solidFill>
                  <a:srgbClr val="2F2E40"/>
                </a:solidFill>
                <a:latin typeface="Calibri" panose="020F0502020204030204" pitchFamily="34" charset="0"/>
                <a:ea typeface="宋体" panose="02010600030101010101" pitchFamily="2" charset="-122"/>
              </a:rPr>
              <a:t>Offer combined payments and shipping(</a:t>
            </a:r>
            <a:r>
              <a:rPr lang="zh-CN" altLang="en-US" dirty="0">
                <a:solidFill>
                  <a:srgbClr val="2F2E40"/>
                </a:solidFill>
                <a:latin typeface="Calibri" panose="020F0502020204030204" pitchFamily="34" charset="0"/>
                <a:ea typeface="宋体" panose="02010600030101010101" pitchFamily="2" charset="-122"/>
              </a:rPr>
              <a:t>提供合并结账和运费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Edit(</a:t>
            </a:r>
            <a:r>
              <a:rPr lang="zh-CN" altLang="en-US" dirty="0">
                <a:solidFill>
                  <a:srgbClr val="2F2E40"/>
                </a:solidFill>
                <a:latin typeface="Calibri" panose="020F0502020204030204" pitchFamily="34" charset="0"/>
                <a:ea typeface="宋体" panose="02010600030101010101" pitchFamily="2" charset="-122"/>
              </a:rPr>
              <a:t>编辑</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按钮。</a:t>
            </a:r>
          </a:p>
        </p:txBody>
      </p:sp>
      <p:pic>
        <p:nvPicPr>
          <p:cNvPr id="440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4107" y="2328533"/>
            <a:ext cx="6605587" cy="315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9" y="5549384"/>
            <a:ext cx="1261884" cy="307777"/>
          </a:xfrm>
          <a:prstGeom prst="rect">
            <a:avLst/>
          </a:prstGeom>
        </p:spPr>
        <p:txBody>
          <a:bodyPr wrap="none">
            <a:spAutoFit/>
          </a:bodyPr>
          <a:lstStyle/>
          <a:p>
            <a:pPr algn="ctr"/>
            <a:r>
              <a:rPr lang="zh-CN" altLang="zh-CN" sz="1400" b="1" dirty="0"/>
              <a:t>运送偏好设定</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randombar(horizontal)">
                                      <p:cBhvr>
                                        <p:cTn id="15" dur="500"/>
                                        <p:tgtEl>
                                          <p:spTgt spid="4403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60353"/>
            <a:ext cx="9332179" cy="1706878"/>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Combined payments(</a:t>
            </a:r>
            <a:r>
              <a:rPr lang="zh-CN" altLang="en-US" dirty="0">
                <a:solidFill>
                  <a:srgbClr val="2F2E40"/>
                </a:solidFill>
                <a:latin typeface="Calibri" panose="020F0502020204030204" pitchFamily="34" charset="0"/>
                <a:ea typeface="宋体" panose="02010600030101010101" pitchFamily="2" charset="-122"/>
              </a:rPr>
              <a:t>合并结账</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选项下，选择</a:t>
            </a:r>
            <a:r>
              <a:rPr lang="en-US" altLang="zh-CN" dirty="0">
                <a:solidFill>
                  <a:srgbClr val="2F2E40"/>
                </a:solidFill>
                <a:latin typeface="Calibri" panose="020F0502020204030204" pitchFamily="34" charset="0"/>
                <a:ea typeface="宋体" panose="02010600030101010101" pitchFamily="2" charset="-122"/>
              </a:rPr>
              <a:t>Edit</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Edit Combined Payments (</a:t>
            </a:r>
            <a:r>
              <a:rPr lang="zh-CN" altLang="en-US" dirty="0">
                <a:solidFill>
                  <a:srgbClr val="2F2E40"/>
                </a:solidFill>
                <a:latin typeface="Calibri" panose="020F0502020204030204" pitchFamily="34" charset="0"/>
                <a:ea typeface="宋体" panose="02010600030101010101" pitchFamily="2" charset="-122"/>
              </a:rPr>
              <a:t>编辑合并结账</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处，选择</a:t>
            </a:r>
            <a:r>
              <a:rPr lang="en-US" altLang="zh-CN" dirty="0">
                <a:solidFill>
                  <a:srgbClr val="2F2E40"/>
                </a:solidFill>
                <a:latin typeface="Calibri" panose="020F0502020204030204" pitchFamily="34" charset="0"/>
                <a:ea typeface="宋体" panose="02010600030101010101" pitchFamily="2" charset="-122"/>
              </a:rPr>
              <a:t>Allow buyers to send one combined payment for all items purchased(</a:t>
            </a:r>
            <a:r>
              <a:rPr lang="zh-CN" altLang="en-US" dirty="0">
                <a:solidFill>
                  <a:srgbClr val="2F2E40"/>
                </a:solidFill>
                <a:latin typeface="Calibri" panose="020F0502020204030204" pitchFamily="34" charset="0"/>
                <a:ea typeface="宋体" panose="02010600030101010101" pitchFamily="2" charset="-122"/>
              </a:rPr>
              <a:t>允许卖家为所有购买物品合并结账</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复选框，然后选择可合并结账的期限</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推荐</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日</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Save(</a:t>
            </a:r>
            <a:r>
              <a:rPr lang="zh-CN" altLang="en-US" dirty="0">
                <a:solidFill>
                  <a:srgbClr val="2F2E40"/>
                </a:solidFill>
                <a:latin typeface="Calibri" panose="020F0502020204030204" pitchFamily="34" charset="0"/>
                <a:ea typeface="宋体" panose="02010600030101010101" pitchFamily="2" charset="-122"/>
              </a:rPr>
              <a:t>保存</a:t>
            </a:r>
            <a:r>
              <a:rPr lang="en-US" altLang="zh-CN" dirty="0">
                <a:solidFill>
                  <a:srgbClr val="2F2E40"/>
                </a:solidFill>
                <a:latin typeface="Calibri" panose="020F0502020204030204" pitchFamily="34" charset="0"/>
                <a:ea typeface="宋体" panose="02010600030101010101" pitchFamily="2" charset="-122"/>
              </a:rPr>
              <a:t>) </a:t>
            </a:r>
            <a:r>
              <a:rPr lang="zh-CN" altLang="en-US" dirty="0">
                <a:solidFill>
                  <a:srgbClr val="2F2E40"/>
                </a:solidFill>
                <a:latin typeface="Calibri" panose="020F0502020204030204" pitchFamily="34" charset="0"/>
                <a:ea typeface="宋体" panose="02010600030101010101" pitchFamily="2" charset="-122"/>
              </a:rPr>
              <a:t>按钮。</a:t>
            </a: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9813" y="2967231"/>
            <a:ext cx="6734175" cy="287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1" y="5852810"/>
            <a:ext cx="1441420" cy="307777"/>
          </a:xfrm>
          <a:prstGeom prst="rect">
            <a:avLst/>
          </a:prstGeom>
        </p:spPr>
        <p:txBody>
          <a:bodyPr wrap="none">
            <a:spAutoFit/>
          </a:bodyPr>
          <a:lstStyle/>
          <a:p>
            <a:pPr algn="ctr"/>
            <a:r>
              <a:rPr lang="zh-CN" altLang="zh-CN" sz="1400" b="1" dirty="0"/>
              <a:t>合并结账和运费</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5058"/>
                                        </p:tgtEl>
                                        <p:attrNameLst>
                                          <p:attrName>style.visibility</p:attrName>
                                        </p:attrNameLst>
                                      </p:cBhvr>
                                      <p:to>
                                        <p:strVal val="visible"/>
                                      </p:to>
                                    </p:set>
                                    <p:anim calcmode="lin" valueType="num">
                                      <p:cBhvr>
                                        <p:cTn id="15" dur="500" fill="hold"/>
                                        <p:tgtEl>
                                          <p:spTgt spid="45058"/>
                                        </p:tgtEl>
                                        <p:attrNameLst>
                                          <p:attrName>ppt_w</p:attrName>
                                        </p:attrNameLst>
                                      </p:cBhvr>
                                      <p:tavLst>
                                        <p:tav tm="0">
                                          <p:val>
                                            <p:fltVal val="0"/>
                                          </p:val>
                                        </p:tav>
                                        <p:tav tm="100000">
                                          <p:val>
                                            <p:strVal val="#ppt_w"/>
                                          </p:val>
                                        </p:tav>
                                      </p:tavLst>
                                    </p:anim>
                                    <p:anim calcmode="lin" valueType="num">
                                      <p:cBhvr>
                                        <p:cTn id="16" dur="500" fill="hold"/>
                                        <p:tgtEl>
                                          <p:spTgt spid="45058"/>
                                        </p:tgtEl>
                                        <p:attrNameLst>
                                          <p:attrName>ppt_h</p:attrName>
                                        </p:attrNameLst>
                                      </p:cBhvr>
                                      <p:tavLst>
                                        <p:tav tm="0">
                                          <p:val>
                                            <p:fltVal val="0"/>
                                          </p:val>
                                        </p:tav>
                                        <p:tav tm="100000">
                                          <p:val>
                                            <p:strVal val="#ppt_h"/>
                                          </p:val>
                                        </p:tav>
                                      </p:tavLst>
                                    </p:anim>
                                    <p:animEffect transition="in" filter="fade">
                                      <p:cBhvr>
                                        <p:cTn id="17" dur="500"/>
                                        <p:tgtEl>
                                          <p:spTgt spid="450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07849"/>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卖家可以在</a:t>
            </a:r>
            <a:r>
              <a:rPr lang="en-US" altLang="zh-CN" dirty="0">
                <a:solidFill>
                  <a:srgbClr val="2F2E40"/>
                </a:solidFill>
                <a:latin typeface="Calibri" panose="020F0502020204030204" pitchFamily="34" charset="0"/>
                <a:ea typeface="宋体" panose="02010600030101010101" pitchFamily="2" charset="-122"/>
              </a:rPr>
              <a:t>Seller Hub</a:t>
            </a:r>
            <a:r>
              <a:rPr lang="zh-CN" altLang="en-US" dirty="0">
                <a:solidFill>
                  <a:srgbClr val="2F2E40"/>
                </a:solidFill>
                <a:latin typeface="Calibri" panose="020F0502020204030204" pitchFamily="34" charset="0"/>
                <a:ea typeface="宋体" panose="02010600030101010101" pitchFamily="2" charset="-122"/>
              </a:rPr>
              <a:t>中向买家发送账单。</a:t>
            </a:r>
          </a:p>
        </p:txBody>
      </p:sp>
      <p:pic>
        <p:nvPicPr>
          <p:cNvPr id="460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0776" y="1861306"/>
            <a:ext cx="6572250" cy="381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711309"/>
            <a:ext cx="902811" cy="307777"/>
          </a:xfrm>
          <a:prstGeom prst="rect">
            <a:avLst/>
          </a:prstGeom>
        </p:spPr>
        <p:txBody>
          <a:bodyPr wrap="none">
            <a:spAutoFit/>
          </a:bodyPr>
          <a:lstStyle/>
          <a:p>
            <a:pPr algn="ctr"/>
            <a:r>
              <a:rPr lang="zh-CN" altLang="zh-CN" sz="1400" b="1" dirty="0"/>
              <a:t>发送账单</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6082"/>
                                        </p:tgtEl>
                                        <p:attrNameLst>
                                          <p:attrName>style.visibility</p:attrName>
                                        </p:attrNameLst>
                                      </p:cBhvr>
                                      <p:to>
                                        <p:strVal val="visible"/>
                                      </p:to>
                                    </p:set>
                                    <p:animEffect transition="in" filter="fade">
                                      <p:cBhvr>
                                        <p:cTn id="15" dur="500"/>
                                        <p:tgtEl>
                                          <p:spTgt spid="4608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88978"/>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预习并回答以下问题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请阅读本章内容，在作业本上完成以下简答题。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简述</a:t>
            </a:r>
            <a:r>
              <a:rPr lang="en-US" altLang="zh-CN" dirty="0">
                <a:solidFill>
                  <a:srgbClr val="2F2E40"/>
                </a:solidFill>
                <a:latin typeface="Calibri" panose="020F0502020204030204" pitchFamily="34" charset="0"/>
                <a:ea typeface="宋体" panose="02010600030101010101" pitchFamily="2" charset="-122"/>
              </a:rPr>
              <a:t>Positive Feedback Rate</a:t>
            </a:r>
            <a:r>
              <a:rPr lang="zh-CN" altLang="en-US" dirty="0">
                <a:solidFill>
                  <a:srgbClr val="2F2E40"/>
                </a:solidFill>
                <a:latin typeface="Calibri" panose="020F0502020204030204" pitchFamily="34" charset="0"/>
                <a:ea typeface="宋体" panose="02010600030101010101" pitchFamily="2" charset="-122"/>
              </a:rPr>
              <a:t>的计算方法。</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eBay</a:t>
            </a:r>
            <a:r>
              <a:rPr lang="zh-CN" altLang="en-US" dirty="0">
                <a:solidFill>
                  <a:srgbClr val="2F2E40"/>
                </a:solidFill>
                <a:latin typeface="Calibri" panose="020F0502020204030204" pitchFamily="34" charset="0"/>
                <a:ea typeface="宋体" panose="02010600030101010101" pitchFamily="2" charset="-122"/>
              </a:rPr>
              <a:t>平台的政策规则包含哪几个方面？</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后台上架一件商品需要准备哪些内容？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为什么要设置库存为零不下线？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商品刊登违规表现包括哪些方面？</a:t>
            </a:r>
          </a:p>
        </p:txBody>
      </p:sp>
    </p:spTree>
    <p:custDataLst>
      <p:tags r:id="rId1"/>
    </p:custDataLst>
    <p:extLst>
      <p:ext uri="{BB962C8B-B14F-4D97-AF65-F5344CB8AC3E}">
        <p14:creationId xmlns:p14="http://schemas.microsoft.com/office/powerpoint/2010/main" val="4234462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6995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取消交易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买家未付款时取消交易</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如果买家拍下产品后迟迟未付款，建议采取下列方式。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积极联系买家，了解买家未付款的原因。</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发送账单提示。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到调解中心</a:t>
            </a:r>
            <a:r>
              <a:rPr lang="en-US" altLang="zh-CN" dirty="0">
                <a:solidFill>
                  <a:srgbClr val="2F2E40"/>
                </a:solidFill>
                <a:latin typeface="Calibri" panose="020F0502020204030204" pitchFamily="34" charset="0"/>
                <a:ea typeface="宋体" panose="02010600030101010101" pitchFamily="2" charset="-122"/>
              </a:rPr>
              <a:t>(Resolution Center)</a:t>
            </a:r>
            <a:r>
              <a:rPr lang="zh-CN" altLang="en-US" dirty="0">
                <a:solidFill>
                  <a:srgbClr val="2F2E40"/>
                </a:solidFill>
                <a:latin typeface="Calibri" panose="020F0502020204030204" pitchFamily="34" charset="0"/>
                <a:ea typeface="宋体" panose="02010600030101010101" pitchFamily="2" charset="-122"/>
              </a:rPr>
              <a:t>开启未付款纠纷</a:t>
            </a:r>
            <a:r>
              <a:rPr lang="en-US" altLang="zh-CN" dirty="0">
                <a:solidFill>
                  <a:srgbClr val="2F2E40"/>
                </a:solidFill>
                <a:latin typeface="Calibri" panose="020F0502020204030204" pitchFamily="34" charset="0"/>
                <a:ea typeface="宋体" panose="02010600030101010101" pitchFamily="2" charset="-122"/>
              </a:rPr>
              <a:t>(Unpaid item case </a:t>
            </a:r>
            <a:r>
              <a:rPr lang="zh-CN" altLang="en-US" dirty="0">
                <a:solidFill>
                  <a:srgbClr val="2F2E40"/>
                </a:solidFill>
                <a:latin typeface="Calibri" panose="020F0502020204030204" pitchFamily="34" charset="0"/>
                <a:ea typeface="宋体" panose="02010600030101010101" pitchFamily="2" charset="-122"/>
              </a:rPr>
              <a:t>即</a:t>
            </a:r>
            <a:r>
              <a:rPr lang="en-US" altLang="zh-CN" dirty="0">
                <a:solidFill>
                  <a:srgbClr val="2F2E40"/>
                </a:solidFill>
                <a:latin typeface="Calibri" panose="020F0502020204030204" pitchFamily="34" charset="0"/>
                <a:ea typeface="宋体" panose="02010600030101010101" pitchFamily="2" charset="-122"/>
              </a:rPr>
              <a:t>UPI case)</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71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2263" y="1281113"/>
            <a:ext cx="6465887"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95147" y="5976938"/>
            <a:ext cx="1600118" cy="307777"/>
          </a:xfrm>
          <a:prstGeom prst="rect">
            <a:avLst/>
          </a:prstGeom>
        </p:spPr>
        <p:txBody>
          <a:bodyPr wrap="none">
            <a:spAutoFit/>
          </a:bodyPr>
          <a:lstStyle/>
          <a:p>
            <a:pPr algn="ctr"/>
            <a:r>
              <a:rPr lang="zh-CN" altLang="zh-CN" sz="1400" b="1" dirty="0"/>
              <a:t>开启未付款纠纷</a:t>
            </a:r>
            <a:r>
              <a:rPr lang="en-US" altLang="zh-CN" sz="1400" b="1" dirty="0"/>
              <a:t>-1</a:t>
            </a:r>
            <a:endParaRPr lang="zh-CN" altLang="zh-CN"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7106"/>
                                        </p:tgtEl>
                                        <p:attrNameLst>
                                          <p:attrName>style.visibility</p:attrName>
                                        </p:attrNameLst>
                                      </p:cBhvr>
                                      <p:to>
                                        <p:strVal val="visible"/>
                                      </p:to>
                                    </p:set>
                                    <p:anim calcmode="lin" valueType="num">
                                      <p:cBhvr additive="base">
                                        <p:cTn id="11" dur="500" fill="hold"/>
                                        <p:tgtEl>
                                          <p:spTgt spid="47106"/>
                                        </p:tgtEl>
                                        <p:attrNameLst>
                                          <p:attrName>ppt_x</p:attrName>
                                        </p:attrNameLst>
                                      </p:cBhvr>
                                      <p:tavLst>
                                        <p:tav tm="0">
                                          <p:val>
                                            <p:strVal val="#ppt_x"/>
                                          </p:val>
                                        </p:tav>
                                        <p:tav tm="100000">
                                          <p:val>
                                            <p:strVal val="#ppt_x"/>
                                          </p:val>
                                        </p:tav>
                                      </p:tavLst>
                                    </p:anim>
                                    <p:anim calcmode="lin" valueType="num">
                                      <p:cBhvr additive="base">
                                        <p:cTn id="12" dur="500" fill="hold"/>
                                        <p:tgtEl>
                                          <p:spTgt spid="4710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5562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或者</a:t>
            </a:r>
            <a:r>
              <a:rPr lang="en-US" altLang="zh-CN" dirty="0">
                <a:solidFill>
                  <a:srgbClr val="2F2E40"/>
                </a:solidFill>
                <a:latin typeface="Calibri" panose="020F0502020204030204" pitchFamily="34" charset="0"/>
                <a:ea typeface="宋体" panose="02010600030101010101" pitchFamily="2" charset="-122"/>
              </a:rPr>
              <a:t>My </a:t>
            </a:r>
            <a:r>
              <a:rPr lang="en-US" altLang="zh-CN" dirty="0" err="1">
                <a:solidFill>
                  <a:srgbClr val="2F2E40"/>
                </a:solidFill>
                <a:latin typeface="Calibri" panose="020F0502020204030204" pitchFamily="34" charset="0"/>
                <a:ea typeface="宋体" panose="02010600030101010101" pitchFamily="2" charset="-122"/>
              </a:rPr>
              <a:t>eBay→Account→Resolution</a:t>
            </a:r>
            <a:r>
              <a:rPr lang="en-US" altLang="zh-CN" dirty="0">
                <a:solidFill>
                  <a:srgbClr val="2F2E40"/>
                </a:solidFill>
                <a:latin typeface="Calibri" panose="020F0502020204030204" pitchFamily="34" charset="0"/>
                <a:ea typeface="宋体" panose="02010600030101010101" pitchFamily="2" charset="-122"/>
              </a:rPr>
              <a:t> </a:t>
            </a:r>
            <a:r>
              <a:rPr lang="en-US" altLang="zh-CN" dirty="0" err="1">
                <a:solidFill>
                  <a:srgbClr val="2F2E40"/>
                </a:solidFill>
                <a:latin typeface="Calibri" panose="020F0502020204030204" pitchFamily="34" charset="0"/>
                <a:ea typeface="宋体" panose="02010600030101010101" pitchFamily="2" charset="-122"/>
              </a:rPr>
              <a:t>Center→Resolve</a:t>
            </a:r>
            <a:r>
              <a:rPr lang="en-US" altLang="zh-CN" dirty="0">
                <a:solidFill>
                  <a:srgbClr val="2F2E40"/>
                </a:solidFill>
                <a:latin typeface="Calibri" panose="020F0502020204030204" pitchFamily="34" charset="0"/>
                <a:ea typeface="宋体" panose="02010600030101010101" pitchFamily="2" charset="-122"/>
              </a:rPr>
              <a:t> a </a:t>
            </a:r>
            <a:r>
              <a:rPr lang="en-US" altLang="zh-CN" dirty="0" err="1">
                <a:solidFill>
                  <a:srgbClr val="2F2E40"/>
                </a:solidFill>
                <a:latin typeface="Calibri" panose="020F0502020204030204" pitchFamily="34" charset="0"/>
                <a:ea typeface="宋体" panose="02010600030101010101" pitchFamily="2" charset="-122"/>
              </a:rPr>
              <a:t>problem→I</a:t>
            </a:r>
            <a:r>
              <a:rPr lang="en-US" altLang="zh-CN" dirty="0">
                <a:solidFill>
                  <a:srgbClr val="2F2E40"/>
                </a:solidFill>
                <a:latin typeface="Calibri" panose="020F0502020204030204" pitchFamily="34" charset="0"/>
                <a:ea typeface="宋体" panose="02010600030101010101" pitchFamily="2" charset="-122"/>
              </a:rPr>
              <a:t> haven’t received my payment yet</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示为开启未付款纠纷</a:t>
            </a:r>
            <a:r>
              <a:rPr lang="en-US" altLang="zh-CN" dirty="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p:txBody>
      </p:sp>
      <p:pic>
        <p:nvPicPr>
          <p:cNvPr id="481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3663" y="2431509"/>
            <a:ext cx="6086475"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86841" y="5774784"/>
            <a:ext cx="1600118" cy="307777"/>
          </a:xfrm>
          <a:prstGeom prst="rect">
            <a:avLst/>
          </a:prstGeom>
        </p:spPr>
        <p:txBody>
          <a:bodyPr wrap="none">
            <a:spAutoFit/>
          </a:bodyPr>
          <a:lstStyle/>
          <a:p>
            <a:pPr algn="ctr"/>
            <a:r>
              <a:rPr lang="zh-CN" altLang="zh-CN" sz="1400" b="1" dirty="0"/>
              <a:t>开启未付款纠纷</a:t>
            </a:r>
            <a:r>
              <a:rPr lang="en-US" altLang="zh-CN" sz="1400" b="1" dirty="0"/>
              <a:t>-2</a:t>
            </a:r>
            <a:endParaRPr lang="zh-CN" altLang="zh-CN"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8130"/>
                                        </p:tgtEl>
                                        <p:attrNameLst>
                                          <p:attrName>style.visibility</p:attrName>
                                        </p:attrNameLst>
                                      </p:cBhvr>
                                      <p:to>
                                        <p:strVal val="visible"/>
                                      </p:to>
                                    </p:set>
                                    <p:animEffect transition="in" filter="fade">
                                      <p:cBhvr>
                                        <p:cTn id="15" dur="500"/>
                                        <p:tgtEl>
                                          <p:spTgt spid="48130"/>
                                        </p:tgtEl>
                                      </p:cBhvr>
                                    </p:animEffect>
                                    <p:anim calcmode="lin" valueType="num">
                                      <p:cBhvr>
                                        <p:cTn id="16" dur="500" fill="hold"/>
                                        <p:tgtEl>
                                          <p:spTgt spid="48130"/>
                                        </p:tgtEl>
                                        <p:attrNameLst>
                                          <p:attrName>ppt_x</p:attrName>
                                        </p:attrNameLst>
                                      </p:cBhvr>
                                      <p:tavLst>
                                        <p:tav tm="0">
                                          <p:val>
                                            <p:strVal val="#ppt_x"/>
                                          </p:val>
                                        </p:tav>
                                        <p:tav tm="100000">
                                          <p:val>
                                            <p:strVal val="#ppt_x"/>
                                          </p:val>
                                        </p:tav>
                                      </p:tavLst>
                                    </p:anim>
                                    <p:anim calcmode="lin" valueType="num">
                                      <p:cBhvr>
                                        <p:cTn id="17" dur="500" fill="hold"/>
                                        <p:tgtEl>
                                          <p:spTgt spid="4813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895023" y="2679578"/>
            <a:ext cx="3503612" cy="161582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再次出售物品。</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买家已付款后取消交易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卖家取消交易</a:t>
            </a:r>
          </a:p>
        </p:txBody>
      </p:sp>
      <p:pic>
        <p:nvPicPr>
          <p:cNvPr id="491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8635" y="1661072"/>
            <a:ext cx="6328975" cy="365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752643" y="5319744"/>
            <a:ext cx="1620957" cy="307777"/>
          </a:xfrm>
          <a:prstGeom prst="rect">
            <a:avLst/>
          </a:prstGeom>
        </p:spPr>
        <p:txBody>
          <a:bodyPr wrap="none">
            <a:spAutoFit/>
          </a:bodyPr>
          <a:lstStyle/>
          <a:p>
            <a:pPr algn="ctr"/>
            <a:r>
              <a:rPr lang="zh-CN" altLang="zh-CN" sz="1400" b="1" dirty="0"/>
              <a:t>卖家取消交易流程</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9154"/>
                                        </p:tgtEl>
                                        <p:attrNameLst>
                                          <p:attrName>style.visibility</p:attrName>
                                        </p:attrNameLst>
                                      </p:cBhvr>
                                      <p:to>
                                        <p:strVal val="visible"/>
                                      </p:to>
                                    </p:set>
                                    <p:animEffect transition="in" filter="barn(inVertical)">
                                      <p:cBhvr>
                                        <p:cTn id="15" dur="500"/>
                                        <p:tgtEl>
                                          <p:spTgt spid="4915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17478"/>
            <a:ext cx="9332179" cy="184537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评价管理</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完成产品交易后请积极为对方留下信用评价，卖家可以通过这个机会，分享与买家交易的经验。设置信用评价系统的目的，是鼓励买卖双方以诚实、积极与公正态度完成交易，并通过这个系统，评估交易对象的诚信度。</a:t>
            </a:r>
          </a:p>
        </p:txBody>
      </p:sp>
      <p:pic>
        <p:nvPicPr>
          <p:cNvPr id="501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2143" y="2962855"/>
            <a:ext cx="5309515"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455958" y="5959539"/>
            <a:ext cx="1261884" cy="307777"/>
          </a:xfrm>
          <a:prstGeom prst="rect">
            <a:avLst/>
          </a:prstGeom>
        </p:spPr>
        <p:txBody>
          <a:bodyPr wrap="none">
            <a:spAutoFit/>
          </a:bodyPr>
          <a:lstStyle/>
          <a:p>
            <a:pPr algn="ctr"/>
            <a:r>
              <a:rPr lang="zh-CN" altLang="zh-CN" sz="1400" b="1" dirty="0"/>
              <a:t>好评率的计算</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0178"/>
                                        </p:tgtEl>
                                        <p:attrNameLst>
                                          <p:attrName>style.visibility</p:attrName>
                                        </p:attrNameLst>
                                      </p:cBhvr>
                                      <p:to>
                                        <p:strVal val="visible"/>
                                      </p:to>
                                    </p:set>
                                    <p:animEffect transition="in" filter="wipe(up)">
                                      <p:cBhvr>
                                        <p:cTn id="15" dur="500"/>
                                        <p:tgtEl>
                                          <p:spTgt spid="5017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给买家手动留评</a:t>
            </a:r>
          </a:p>
        </p:txBody>
      </p:sp>
      <p:pic>
        <p:nvPicPr>
          <p:cNvPr id="51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207" y="1692160"/>
            <a:ext cx="5767387" cy="4164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0" y="5856421"/>
            <a:ext cx="1441420" cy="307777"/>
          </a:xfrm>
          <a:prstGeom prst="rect">
            <a:avLst/>
          </a:prstGeom>
        </p:spPr>
        <p:txBody>
          <a:bodyPr wrap="none">
            <a:spAutoFit/>
          </a:bodyPr>
          <a:lstStyle/>
          <a:p>
            <a:pPr algn="ctr"/>
            <a:r>
              <a:rPr lang="zh-CN" altLang="zh-CN" sz="1400" b="1" dirty="0"/>
              <a:t>给买家手动留评</a:t>
            </a:r>
            <a:endParaRPr lang="zh-CN" altLang="en-US" sz="1400" b="1" dirty="0"/>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51202"/>
                                        </p:tgtEl>
                                        <p:attrNameLst>
                                          <p:attrName>style.visibility</p:attrName>
                                        </p:attrNameLst>
                                      </p:cBhvr>
                                      <p:to>
                                        <p:strVal val="visible"/>
                                      </p:to>
                                    </p:set>
                                    <p:animEffect transition="in" filter="circle(in)">
                                      <p:cBhvr>
                                        <p:cTn id="15" dur="500"/>
                                        <p:tgtEl>
                                          <p:spTgt spid="51202"/>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842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回复买家评价</a:t>
            </a:r>
          </a:p>
        </p:txBody>
      </p:sp>
      <p:pic>
        <p:nvPicPr>
          <p:cNvPr id="522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132" y="2044585"/>
            <a:ext cx="8237537"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6" y="5445010"/>
            <a:ext cx="1980029" cy="307777"/>
          </a:xfrm>
          <a:prstGeom prst="rect">
            <a:avLst/>
          </a:prstGeom>
        </p:spPr>
        <p:txBody>
          <a:bodyPr wrap="none">
            <a:spAutoFit/>
          </a:bodyPr>
          <a:lstStyle/>
          <a:p>
            <a:pPr algn="ctr"/>
            <a:r>
              <a:rPr lang="zh-CN" altLang="zh-CN" sz="1400" b="1" dirty="0"/>
              <a:t>“评价反馈论坛”页面</a:t>
            </a:r>
          </a:p>
        </p:txBody>
      </p:sp>
    </p:spTree>
    <p:custDataLst>
      <p:tags r:id="rId1"/>
    </p:custDataLst>
    <p:extLst>
      <p:ext uri="{BB962C8B-B14F-4D97-AF65-F5344CB8AC3E}">
        <p14:creationId xmlns:p14="http://schemas.microsoft.com/office/powerpoint/2010/main" val="1790960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52226"/>
                                        </p:tgtEl>
                                        <p:attrNameLst>
                                          <p:attrName>style.visibility</p:attrName>
                                        </p:attrNameLst>
                                      </p:cBhvr>
                                      <p:to>
                                        <p:strVal val="visible"/>
                                      </p:to>
                                    </p:set>
                                    <p:animEffect transition="in" filter="wheel(1)">
                                      <p:cBhvr>
                                        <p:cTn id="15" dur="500"/>
                                        <p:tgtEl>
                                          <p:spTgt spid="5222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32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4025" y="1747838"/>
            <a:ext cx="8742363"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05191" y="5110163"/>
            <a:ext cx="1980029" cy="307777"/>
          </a:xfrm>
          <a:prstGeom prst="rect">
            <a:avLst/>
          </a:prstGeom>
        </p:spPr>
        <p:txBody>
          <a:bodyPr wrap="none">
            <a:spAutoFit/>
          </a:bodyPr>
          <a:lstStyle/>
          <a:p>
            <a:pPr algn="ctr"/>
            <a:r>
              <a:rPr lang="zh-CN" altLang="zh-CN" sz="1400" b="1" dirty="0"/>
              <a:t>“回复买家评价”页面</a:t>
            </a:r>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53250"/>
                                        </p:tgtEl>
                                        <p:attrNameLst>
                                          <p:attrName>style.visibility</p:attrName>
                                        </p:attrNameLst>
                                      </p:cBhvr>
                                      <p:to>
                                        <p:strVal val="visible"/>
                                      </p:to>
                                    </p:set>
                                    <p:animEffect transition="in" filter="randombar(horizontal)">
                                      <p:cBhvr>
                                        <p:cTn id="11" dur="500"/>
                                        <p:tgtEl>
                                          <p:spTgt spid="53250"/>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404726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2.4.2  eBay</a:t>
            </a:r>
            <a:r>
              <a:rPr lang="zh-CN" altLang="en-US" sz="2500" b="1" dirty="0">
                <a:solidFill>
                  <a:srgbClr val="2F2E40"/>
                </a:solidFill>
                <a:latin typeface="Calibri" panose="020F0502020204030204" pitchFamily="34" charset="0"/>
                <a:ea typeface="宋体" panose="02010600030101010101" pitchFamily="2" charset="-122"/>
              </a:rPr>
              <a:t>认可的物流方式政策</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使用</a:t>
            </a:r>
            <a:r>
              <a:rPr lang="en-US" altLang="zh-CN" b="1" dirty="0" err="1">
                <a:solidFill>
                  <a:srgbClr val="2F2E40"/>
                </a:solidFill>
                <a:latin typeface="Calibri" panose="020F0502020204030204" pitchFamily="34" charset="0"/>
                <a:ea typeface="宋体" panose="02010600030101010101" pitchFamily="2" charset="-122"/>
              </a:rPr>
              <a:t>SpeedPAK</a:t>
            </a:r>
            <a:r>
              <a:rPr lang="zh-CN" altLang="en-US" b="1" dirty="0">
                <a:solidFill>
                  <a:srgbClr val="2F2E40"/>
                </a:solidFill>
                <a:latin typeface="Calibri" panose="020F0502020204030204" pitchFamily="34" charset="0"/>
                <a:ea typeface="宋体" panose="02010600030101010101" pitchFamily="2" charset="-122"/>
              </a:rPr>
              <a:t>物流管理方案及其他物流服务的政策要求</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无效的国际货运追踪编号、投递延误，以及无法追踪货物状态是买家进行跨国交易时最主要的忧虑，而不稳定的运送情况以及错误虚假的追踪编号都会直接影响买家再次购买的意愿。</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为了保障买家的权益，确保买家有良好的购买体验而持续地在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上消费，并且帮助各卖家在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市场上保持竞争力，生意能不断增长，</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公布了</a:t>
            </a:r>
            <a:r>
              <a:rPr lang="en-US" altLang="zh-CN" dirty="0" err="1">
                <a:solidFill>
                  <a:srgbClr val="2F2E40"/>
                </a:solidFill>
                <a:latin typeface="Calibri" panose="020F0502020204030204" pitchFamily="34" charset="0"/>
                <a:ea typeface="宋体" panose="02010600030101010101" pitchFamily="2" charset="-122"/>
              </a:rPr>
              <a:t>SpeedPAK</a:t>
            </a:r>
            <a:r>
              <a:rPr lang="zh-CN" altLang="en-US" dirty="0">
                <a:solidFill>
                  <a:srgbClr val="2F2E40"/>
                </a:solidFill>
                <a:latin typeface="Calibri" panose="020F0502020204030204" pitchFamily="34" charset="0"/>
                <a:ea typeface="宋体" panose="02010600030101010101" pitchFamily="2" charset="-122"/>
              </a:rPr>
              <a:t>物流管理方案及其他物流服务的政策要求。</a:t>
            </a:r>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42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3639" y="1708738"/>
            <a:ext cx="7319962" cy="4425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45620" y="1392121"/>
            <a:ext cx="6096000" cy="307777"/>
          </a:xfrm>
          <a:prstGeom prst="rect">
            <a:avLst/>
          </a:prstGeom>
        </p:spPr>
        <p:txBody>
          <a:bodyPr>
            <a:spAutoFit/>
          </a:bodyPr>
          <a:lstStyle/>
          <a:p>
            <a:pPr algn="ctr"/>
            <a:r>
              <a:rPr lang="en-US" altLang="zh-CN" sz="1400" b="1" dirty="0"/>
              <a:t>eBay</a:t>
            </a:r>
            <a:r>
              <a:rPr lang="zh-CN" altLang="zh-CN" sz="1400" b="1" dirty="0"/>
              <a:t>关于使用</a:t>
            </a:r>
            <a:r>
              <a:rPr lang="en-US" altLang="zh-CN" sz="1400" b="1" dirty="0" err="1"/>
              <a:t>SpeedPAK</a:t>
            </a:r>
            <a:r>
              <a:rPr lang="zh-CN" altLang="zh-CN" sz="1400" b="1" dirty="0"/>
              <a:t>物流管理方案及其他物流服务的政策要求</a:t>
            </a:r>
            <a:endParaRPr lang="zh-CN" altLang="en-US" sz="1400" b="1" dirty="0"/>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4274"/>
                                        </p:tgtEl>
                                        <p:attrNameLst>
                                          <p:attrName>style.visibility</p:attrName>
                                        </p:attrNameLst>
                                      </p:cBhvr>
                                      <p:to>
                                        <p:strVal val="visible"/>
                                      </p:to>
                                    </p:set>
                                    <p:anim calcmode="lin" valueType="num">
                                      <p:cBhvr>
                                        <p:cTn id="17" dur="500" fill="hold"/>
                                        <p:tgtEl>
                                          <p:spTgt spid="54274"/>
                                        </p:tgtEl>
                                        <p:attrNameLst>
                                          <p:attrName>ppt_w</p:attrName>
                                        </p:attrNameLst>
                                      </p:cBhvr>
                                      <p:tavLst>
                                        <p:tav tm="0">
                                          <p:val>
                                            <p:fltVal val="0"/>
                                          </p:val>
                                        </p:tav>
                                        <p:tav tm="100000">
                                          <p:val>
                                            <p:strVal val="#ppt_w"/>
                                          </p:val>
                                        </p:tav>
                                      </p:tavLst>
                                    </p:anim>
                                    <p:anim calcmode="lin" valueType="num">
                                      <p:cBhvr>
                                        <p:cTn id="18" dur="500" fill="hold"/>
                                        <p:tgtEl>
                                          <p:spTgt spid="54274"/>
                                        </p:tgtEl>
                                        <p:attrNameLst>
                                          <p:attrName>ppt_h</p:attrName>
                                        </p:attrNameLst>
                                      </p:cBhvr>
                                      <p:tavLst>
                                        <p:tav tm="0">
                                          <p:val>
                                            <p:fltVal val="0"/>
                                          </p:val>
                                        </p:tav>
                                        <p:tav tm="100000">
                                          <p:val>
                                            <p:strVal val="#ppt_h"/>
                                          </p:val>
                                        </p:tav>
                                      </p:tavLst>
                                    </p:anim>
                                    <p:animEffect transition="in" filter="fade">
                                      <p:cBhvr>
                                        <p:cTn id="19" dur="5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654112"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2.1  eBay</a:t>
            </a:r>
            <a:r>
              <a:rPr lang="zh-CN" altLang="en-US" sz="3200" b="1" dirty="0">
                <a:solidFill>
                  <a:srgbClr val="FF930A"/>
                </a:solidFill>
              </a:rPr>
              <a:t>注册及账号风险控制</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12828"/>
            <a:ext cx="9332179" cy="321626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2.1.1  </a:t>
            </a:r>
            <a:r>
              <a:rPr lang="zh-CN" altLang="en-US" sz="2500" b="1" dirty="0">
                <a:solidFill>
                  <a:srgbClr val="2F2E40"/>
                </a:solidFill>
                <a:latin typeface="Calibri" panose="020F0502020204030204" pitchFamily="34" charset="0"/>
                <a:ea typeface="宋体" panose="02010600030101010101" pitchFamily="2" charset="-122"/>
              </a:rPr>
              <a:t>注册并认证 </a:t>
            </a:r>
            <a:r>
              <a:rPr lang="en-US" altLang="zh-CN" sz="2500" b="1" dirty="0">
                <a:solidFill>
                  <a:srgbClr val="2F2E40"/>
                </a:solidFill>
                <a:latin typeface="Calibri" panose="020F0502020204030204" pitchFamily="34" charset="0"/>
                <a:ea typeface="宋体" panose="02010600030101010101" pitchFamily="2" charset="-122"/>
              </a:rPr>
              <a:t>eBay</a:t>
            </a:r>
            <a:r>
              <a:rPr lang="zh-CN" altLang="en-US" sz="2500" b="1" dirty="0">
                <a:solidFill>
                  <a:srgbClr val="2F2E40"/>
                </a:solidFill>
                <a:latin typeface="Calibri" panose="020F0502020204030204" pitchFamily="34" charset="0"/>
                <a:ea typeface="宋体" panose="02010600030101010101" pitchFamily="2" charset="-122"/>
              </a:rPr>
              <a:t>普通账号</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eBay</a:t>
            </a:r>
            <a:r>
              <a:rPr lang="zh-CN" altLang="en-US" b="1" dirty="0">
                <a:solidFill>
                  <a:srgbClr val="2F2E40"/>
                </a:solidFill>
                <a:latin typeface="Calibri" panose="020F0502020204030204" pitchFamily="34" charset="0"/>
                <a:ea typeface="宋体" panose="02010600030101010101" pitchFamily="2" charset="-122"/>
              </a:rPr>
              <a:t>注册条件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注册免费，收费较低，客户群大，分布全球</a:t>
            </a:r>
            <a:r>
              <a:rPr lang="en-US" altLang="zh-CN" dirty="0">
                <a:solidFill>
                  <a:srgbClr val="2F2E40"/>
                </a:solidFill>
                <a:latin typeface="Calibri" panose="020F0502020204030204" pitchFamily="34" charset="0"/>
                <a:ea typeface="宋体" panose="02010600030101010101" pitchFamily="2" charset="-122"/>
              </a:rPr>
              <a:t>40</a:t>
            </a:r>
            <a:r>
              <a:rPr lang="zh-CN" altLang="en-US" dirty="0">
                <a:solidFill>
                  <a:srgbClr val="2F2E40"/>
                </a:solidFill>
                <a:latin typeface="Calibri" panose="020F0502020204030204" pitchFamily="34" charset="0"/>
                <a:ea typeface="宋体" panose="02010600030101010101" pitchFamily="2" charset="-122"/>
              </a:rPr>
              <a:t>个国家的本地站点，覆盖了</a:t>
            </a:r>
            <a:r>
              <a:rPr lang="en-US" altLang="zh-CN" dirty="0">
                <a:solidFill>
                  <a:srgbClr val="2F2E40"/>
                </a:solidFill>
                <a:latin typeface="Calibri" panose="020F0502020204030204" pitchFamily="34" charset="0"/>
                <a:ea typeface="宋体" panose="02010600030101010101" pitchFamily="2" charset="-122"/>
              </a:rPr>
              <a:t>160</a:t>
            </a:r>
            <a:r>
              <a:rPr lang="zh-CN" altLang="en-US" dirty="0">
                <a:solidFill>
                  <a:srgbClr val="2F2E40"/>
                </a:solidFill>
                <a:latin typeface="Calibri" panose="020F0502020204030204" pitchFamily="34" charset="0"/>
                <a:ea typeface="宋体" panose="02010600030101010101" pitchFamily="2" charset="-122"/>
              </a:rPr>
              <a:t>个国家的</a:t>
            </a:r>
            <a:r>
              <a:rPr lang="en-US" altLang="zh-CN" dirty="0">
                <a:solidFill>
                  <a:srgbClr val="2F2E40"/>
                </a:solidFill>
                <a:latin typeface="Calibri" panose="020F0502020204030204" pitchFamily="34" charset="0"/>
                <a:ea typeface="宋体" panose="02010600030101010101" pitchFamily="2" charset="-122"/>
              </a:rPr>
              <a:t>3.38</a:t>
            </a:r>
            <a:r>
              <a:rPr lang="zh-CN" altLang="en-US" dirty="0">
                <a:solidFill>
                  <a:srgbClr val="2F2E40"/>
                </a:solidFill>
                <a:latin typeface="Calibri" panose="020F0502020204030204" pitchFamily="34" charset="0"/>
                <a:ea typeface="宋体" panose="02010600030101010101" pitchFamily="2" charset="-122"/>
              </a:rPr>
              <a:t>亿注册用户和</a:t>
            </a:r>
            <a:r>
              <a:rPr lang="en-US" altLang="zh-CN" dirty="0">
                <a:solidFill>
                  <a:srgbClr val="2F2E40"/>
                </a:solidFill>
                <a:latin typeface="Calibri" panose="020F0502020204030204" pitchFamily="34" charset="0"/>
                <a:ea typeface="宋体" panose="02010600030101010101" pitchFamily="2" charset="-122"/>
              </a:rPr>
              <a:t>2.76</a:t>
            </a:r>
            <a:r>
              <a:rPr lang="zh-CN" altLang="en-US" dirty="0">
                <a:solidFill>
                  <a:srgbClr val="2F2E40"/>
                </a:solidFill>
                <a:latin typeface="Calibri" panose="020F0502020204030204" pitchFamily="34" charset="0"/>
                <a:ea typeface="宋体" panose="02010600030101010101" pitchFamily="2" charset="-122"/>
              </a:rPr>
              <a:t>亿在线客户。</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按注册地的不同，卖家账户分为海外账户和国内账户。按照注册主体的不同，卖家账户分为普通账户和企业账户。普通账户又包括个人账户和商业</a:t>
            </a:r>
            <a:r>
              <a:rPr lang="zh-CN" altLang="en-US" dirty="0" smtClean="0">
                <a:solidFill>
                  <a:srgbClr val="2F2E40"/>
                </a:solidFill>
                <a:latin typeface="Calibri" panose="020F0502020204030204" pitchFamily="34" charset="0"/>
                <a:ea typeface="宋体" panose="02010600030101010101" pitchFamily="2" charset="-122"/>
              </a:rPr>
              <a:t>账户。</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4234462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52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6914" y="1403627"/>
            <a:ext cx="8158162" cy="475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5298"/>
                                        </p:tgtEl>
                                        <p:attrNameLst>
                                          <p:attrName>style.visibility</p:attrName>
                                        </p:attrNameLst>
                                      </p:cBhvr>
                                      <p:to>
                                        <p:strVal val="visible"/>
                                      </p:to>
                                    </p:set>
                                    <p:animEffect transition="in" filter="fade">
                                      <p:cBhvr>
                                        <p:cTn id="11" dur="500"/>
                                        <p:tgtEl>
                                          <p:spTgt spid="55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63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1628774"/>
            <a:ext cx="7128201"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3030700" y="1312157"/>
            <a:ext cx="6096000" cy="307777"/>
          </a:xfrm>
          <a:prstGeom prst="rect">
            <a:avLst/>
          </a:prstGeom>
        </p:spPr>
        <p:txBody>
          <a:bodyPr>
            <a:spAutoFit/>
          </a:bodyPr>
          <a:lstStyle/>
          <a:p>
            <a:pPr algn="ctr"/>
            <a:r>
              <a:rPr lang="en-US" altLang="zh-CN" sz="1400" b="1" dirty="0" err="1"/>
              <a:t>SpeedPAK</a:t>
            </a:r>
            <a:r>
              <a:rPr lang="zh-CN" altLang="zh-CN" sz="1400" b="1" dirty="0"/>
              <a:t>物流管理方案及其他符合政策要求的物流服务列表</a:t>
            </a:r>
            <a:endParaRPr lang="zh-CN" altLang="en-US" sz="1400" b="1" dirty="0"/>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6322"/>
                                        </p:tgtEl>
                                        <p:attrNameLst>
                                          <p:attrName>style.visibility</p:attrName>
                                        </p:attrNameLst>
                                      </p:cBhvr>
                                      <p:to>
                                        <p:strVal val="visible"/>
                                      </p:to>
                                    </p:set>
                                    <p:anim calcmode="lin" valueType="num">
                                      <p:cBhvr additive="base">
                                        <p:cTn id="16" dur="500" fill="hold"/>
                                        <p:tgtEl>
                                          <p:spTgt spid="56322"/>
                                        </p:tgtEl>
                                        <p:attrNameLst>
                                          <p:attrName>ppt_x</p:attrName>
                                        </p:attrNameLst>
                                      </p:cBhvr>
                                      <p:tavLst>
                                        <p:tav tm="0">
                                          <p:val>
                                            <p:strVal val="#ppt_x"/>
                                          </p:val>
                                        </p:tav>
                                        <p:tav tm="100000">
                                          <p:val>
                                            <p:strVal val="#ppt_x"/>
                                          </p:val>
                                        </p:tav>
                                      </p:tavLst>
                                    </p:anim>
                                    <p:anim calcmode="lin" valueType="num">
                                      <p:cBhvr additive="base">
                                        <p:cTn id="17"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573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7890" y="1028700"/>
            <a:ext cx="6641940" cy="569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7347"/>
                                        </p:tgtEl>
                                        <p:attrNameLst>
                                          <p:attrName>style.visibility</p:attrName>
                                        </p:attrNameLst>
                                      </p:cBhvr>
                                      <p:to>
                                        <p:strVal val="visible"/>
                                      </p:to>
                                    </p:set>
                                    <p:animEffect transition="in" filter="fade">
                                      <p:cBhvr>
                                        <p:cTn id="11" dur="500"/>
                                        <p:tgtEl>
                                          <p:spTgt spid="57347"/>
                                        </p:tgtEl>
                                      </p:cBhvr>
                                    </p:animEffect>
                                    <p:anim calcmode="lin" valueType="num">
                                      <p:cBhvr>
                                        <p:cTn id="12" dur="500" fill="hold"/>
                                        <p:tgtEl>
                                          <p:spTgt spid="57347"/>
                                        </p:tgtEl>
                                        <p:attrNameLst>
                                          <p:attrName>ppt_x</p:attrName>
                                        </p:attrNameLst>
                                      </p:cBhvr>
                                      <p:tavLst>
                                        <p:tav tm="0">
                                          <p:val>
                                            <p:strVal val="#ppt_x"/>
                                          </p:val>
                                        </p:tav>
                                        <p:tav tm="100000">
                                          <p:val>
                                            <p:strVal val="#ppt_x"/>
                                          </p:val>
                                        </p:tav>
                                      </p:tavLst>
                                    </p:anim>
                                    <p:anim calcmode="lin" valueType="num">
                                      <p:cBhvr>
                                        <p:cTn id="13" dur="500" fill="hold"/>
                                        <p:tgtEl>
                                          <p:spTgt spid="573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3853940"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2.4  </a:t>
            </a:r>
            <a:r>
              <a:rPr lang="zh-CN" altLang="en-US" sz="3200" b="1" dirty="0">
                <a:solidFill>
                  <a:srgbClr val="FF930A"/>
                </a:solidFill>
              </a:rPr>
              <a:t>订单管理与发货</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955678"/>
            <a:ext cx="9332179" cy="300082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货运问题交易保护政策</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如果卖家不能按照</a:t>
            </a:r>
            <a:r>
              <a:rPr lang="en-US" altLang="zh-CN" dirty="0">
                <a:solidFill>
                  <a:srgbClr val="2F2E40"/>
                </a:solidFill>
                <a:latin typeface="Calibri" panose="020F0502020204030204" pitchFamily="34" charset="0"/>
                <a:ea typeface="宋体" panose="02010600030101010101" pitchFamily="2" charset="-122"/>
              </a:rPr>
              <a:t>eBay </a:t>
            </a:r>
            <a:r>
              <a:rPr lang="en-US" altLang="zh-CN" dirty="0" err="1">
                <a:solidFill>
                  <a:srgbClr val="2F2E40"/>
                </a:solidFill>
                <a:latin typeface="Calibri" panose="020F0502020204030204" pitchFamily="34" charset="0"/>
                <a:ea typeface="宋体" panose="02010600030101010101" pitchFamily="2" charset="-122"/>
              </a:rPr>
              <a:t>SpeedPAK</a:t>
            </a:r>
            <a:r>
              <a:rPr lang="zh-CN" altLang="en-US" dirty="0">
                <a:solidFill>
                  <a:srgbClr val="2F2E40"/>
                </a:solidFill>
                <a:latin typeface="Calibri" panose="020F0502020204030204" pitchFamily="34" charset="0"/>
                <a:ea typeface="宋体" panose="02010600030101010101" pitchFamily="2" charset="-122"/>
              </a:rPr>
              <a:t>物流管理方案及其他物流服务的政策要求运送产品，有关卖家的账户可能会受到不同程度的销售限制等，严重者甚至会导致账户冻结。</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为方便卖家的产品刊登，</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已在八大站点</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美国、英国、德国、澳大利亚、法国、意大利、西班牙、加拿大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新增以下</a:t>
            </a:r>
            <a:r>
              <a:rPr lang="en-US" altLang="zh-CN" dirty="0" err="1">
                <a:solidFill>
                  <a:srgbClr val="2F2E40"/>
                </a:solidFill>
                <a:latin typeface="Calibri" panose="020F0502020204030204" pitchFamily="34" charset="0"/>
                <a:ea typeface="宋体" panose="02010600030101010101" pitchFamily="2" charset="-122"/>
              </a:rPr>
              <a:t>SpeedPAK</a:t>
            </a:r>
            <a:r>
              <a:rPr lang="zh-CN" altLang="en-US" dirty="0">
                <a:solidFill>
                  <a:srgbClr val="2F2E40"/>
                </a:solidFill>
                <a:latin typeface="Calibri" panose="020F0502020204030204" pitchFamily="34" charset="0"/>
                <a:ea typeface="宋体" panose="02010600030101010101" pitchFamily="2" charset="-122"/>
              </a:rPr>
              <a:t>专属物流方式。</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经济型服务、标准</a:t>
            </a:r>
            <a:r>
              <a:rPr lang="zh-CN" altLang="en-US" dirty="0">
                <a:solidFill>
                  <a:srgbClr val="2F2E40"/>
                </a:solidFill>
                <a:latin typeface="Calibri" panose="020F0502020204030204" pitchFamily="34" charset="0"/>
                <a:ea typeface="宋体" panose="02010600030101010101" pitchFamily="2" charset="-122"/>
              </a:rPr>
              <a:t>型</a:t>
            </a:r>
            <a:r>
              <a:rPr lang="zh-CN" altLang="en-US" dirty="0" smtClean="0">
                <a:solidFill>
                  <a:srgbClr val="2F2E40"/>
                </a:solidFill>
                <a:latin typeface="Calibri" panose="020F0502020204030204" pitchFamily="34" charset="0"/>
                <a:ea typeface="宋体" panose="02010600030101010101" pitchFamily="2" charset="-122"/>
              </a:rPr>
              <a:t>服务、加快</a:t>
            </a:r>
            <a:r>
              <a:rPr lang="zh-CN" altLang="en-US" dirty="0">
                <a:solidFill>
                  <a:srgbClr val="2F2E40"/>
                </a:solidFill>
                <a:latin typeface="Calibri" panose="020F0502020204030204" pitchFamily="34" charset="0"/>
                <a:ea typeface="宋体" panose="02010600030101010101" pitchFamily="2" charset="-122"/>
              </a:rPr>
              <a:t>型服务</a:t>
            </a:r>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84178"/>
            <a:ext cx="9332179" cy="321626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2.5.1  eBay</a:t>
            </a:r>
            <a:r>
              <a:rPr lang="zh-CN" altLang="en-US" sz="2500" b="1" dirty="0">
                <a:solidFill>
                  <a:srgbClr val="2F2E40"/>
                </a:solidFill>
                <a:latin typeface="Calibri" panose="020F0502020204030204" pitchFamily="34" charset="0"/>
                <a:ea typeface="宋体" panose="02010600030101010101" pitchFamily="2" charset="-122"/>
              </a:rPr>
              <a:t>卖家政策标准</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卖家表现评级政策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一直希望买家在</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平台上获得良好的购物体验，因此针对卖家行为制定了基本的标准，期望卖家始终向买家提供优质的服务。卖家表现级别分为“高度评价卖家”</a:t>
            </a:r>
            <a:r>
              <a:rPr lang="en-US" altLang="zh-CN" dirty="0">
                <a:solidFill>
                  <a:srgbClr val="2F2E40"/>
                </a:solidFill>
                <a:latin typeface="Calibri" panose="020F0502020204030204" pitchFamily="34" charset="0"/>
                <a:ea typeface="宋体" panose="02010600030101010101" pitchFamily="2" charset="-122"/>
              </a:rPr>
              <a:t>(Top Rated Seller)</a:t>
            </a:r>
            <a:r>
              <a:rPr lang="zh-CN" altLang="en-US" dirty="0">
                <a:solidFill>
                  <a:srgbClr val="2F2E40"/>
                </a:solidFill>
                <a:latin typeface="Calibri" panose="020F0502020204030204" pitchFamily="34" charset="0"/>
                <a:ea typeface="宋体" panose="02010600030101010101" pitchFamily="2" charset="-122"/>
              </a:rPr>
              <a:t>、“优良卖家”</a:t>
            </a:r>
            <a:r>
              <a:rPr lang="en-US" altLang="zh-CN" dirty="0">
                <a:solidFill>
                  <a:srgbClr val="2F2E40"/>
                </a:solidFill>
                <a:latin typeface="Calibri" panose="020F0502020204030204" pitchFamily="34" charset="0"/>
                <a:ea typeface="宋体" panose="02010600030101010101" pitchFamily="2" charset="-122"/>
              </a:rPr>
              <a:t>(Above Standard)</a:t>
            </a:r>
            <a:r>
              <a:rPr lang="zh-CN" altLang="en-US" dirty="0">
                <a:solidFill>
                  <a:srgbClr val="2F2E40"/>
                </a:solidFill>
                <a:latin typeface="Calibri" panose="020F0502020204030204" pitchFamily="34" charset="0"/>
                <a:ea typeface="宋体" panose="02010600030101010101" pitchFamily="2" charset="-122"/>
              </a:rPr>
              <a:t>和“待改善卖家”</a:t>
            </a:r>
            <a:r>
              <a:rPr lang="en-US" altLang="zh-CN" dirty="0">
                <a:solidFill>
                  <a:srgbClr val="2F2E40"/>
                </a:solidFill>
                <a:latin typeface="Calibri" panose="020F0502020204030204" pitchFamily="34" charset="0"/>
                <a:ea typeface="宋体" panose="02010600030101010101" pitchFamily="2" charset="-122"/>
              </a:rPr>
              <a:t>(Below Standard)</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不良交易率</a:t>
            </a:r>
            <a:r>
              <a:rPr lang="en-US" altLang="zh-CN" dirty="0">
                <a:solidFill>
                  <a:srgbClr val="2F2E40"/>
                </a:solidFill>
                <a:latin typeface="Calibri" panose="020F0502020204030204" pitchFamily="34" charset="0"/>
                <a:ea typeface="宋体" panose="02010600030101010101" pitchFamily="2" charset="-122"/>
              </a:rPr>
              <a:t>(Transaction defect rate)</a:t>
            </a:r>
          </a:p>
        </p:txBody>
      </p:sp>
      <p:pic>
        <p:nvPicPr>
          <p:cNvPr id="583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6913" y="4879776"/>
            <a:ext cx="7419975" cy="105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5" y="4587358"/>
            <a:ext cx="1980029" cy="307777"/>
          </a:xfrm>
          <a:prstGeom prst="rect">
            <a:avLst/>
          </a:prstGeom>
        </p:spPr>
        <p:txBody>
          <a:bodyPr wrap="none">
            <a:spAutoFit/>
          </a:bodyPr>
          <a:lstStyle/>
          <a:p>
            <a:pPr algn="ctr"/>
            <a:r>
              <a:rPr lang="zh-CN" altLang="zh-CN" sz="1400" b="1" dirty="0"/>
              <a:t>不良交易率的考评标准</a:t>
            </a:r>
            <a:endParaRPr lang="zh-CN" altLang="en-US" sz="1400" b="1" dirty="0"/>
          </a:p>
        </p:txBody>
      </p:sp>
    </p:spTree>
    <p:custDataLst>
      <p:tags r:id="rId1"/>
    </p:custDataLst>
    <p:extLst>
      <p:ext uri="{BB962C8B-B14F-4D97-AF65-F5344CB8AC3E}">
        <p14:creationId xmlns:p14="http://schemas.microsoft.com/office/powerpoint/2010/main" val="40404916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8370"/>
                                        </p:tgtEl>
                                        <p:attrNameLst>
                                          <p:attrName>style.visibility</p:attrName>
                                        </p:attrNameLst>
                                      </p:cBhvr>
                                      <p:to>
                                        <p:strVal val="visible"/>
                                      </p:to>
                                    </p:set>
                                    <p:animEffect transition="in" filter="barn(inVertical)">
                                      <p:cBhvr>
                                        <p:cTn id="19"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98553"/>
            <a:ext cx="9332179" cy="1568378"/>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卖家未解决的纠纷</a:t>
            </a:r>
            <a:r>
              <a:rPr lang="en-US" altLang="zh-CN" dirty="0">
                <a:solidFill>
                  <a:srgbClr val="2F2E40"/>
                </a:solidFill>
                <a:latin typeface="Calibri" panose="020F0502020204030204" pitchFamily="34" charset="0"/>
                <a:ea typeface="宋体" panose="02010600030101010101" pitchFamily="2" charset="-122"/>
              </a:rPr>
              <a:t>(Cases closed without seller resolution)</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延迟运送率</a:t>
            </a:r>
            <a:r>
              <a:rPr lang="en-US" altLang="zh-CN" dirty="0">
                <a:solidFill>
                  <a:srgbClr val="2F2E40"/>
                </a:solidFill>
                <a:latin typeface="Calibri" panose="020F0502020204030204" pitchFamily="34" charset="0"/>
                <a:ea typeface="宋体" panose="02010600030101010101" pitchFamily="2" charset="-122"/>
              </a:rPr>
              <a:t>(Late shipment rate)</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及时上传有效物流信息</a:t>
            </a:r>
            <a:r>
              <a:rPr lang="en-US" altLang="zh-CN" dirty="0">
                <a:solidFill>
                  <a:srgbClr val="2F2E40"/>
                </a:solidFill>
                <a:latin typeface="Calibri" panose="020F0502020204030204" pitchFamily="34" charset="0"/>
                <a:ea typeface="宋体" panose="02010600030101010101" pitchFamily="2" charset="-122"/>
              </a:rPr>
              <a:t>(tracking uploaded on time and validated)</a:t>
            </a:r>
          </a:p>
        </p:txBody>
      </p:sp>
      <p:pic>
        <p:nvPicPr>
          <p:cNvPr id="593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4495" y="4168754"/>
            <a:ext cx="8024812" cy="80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96886" y="3870781"/>
            <a:ext cx="1980029" cy="307777"/>
          </a:xfrm>
          <a:prstGeom prst="rect">
            <a:avLst/>
          </a:prstGeom>
        </p:spPr>
        <p:txBody>
          <a:bodyPr wrap="none">
            <a:spAutoFit/>
          </a:bodyPr>
          <a:lstStyle/>
          <a:p>
            <a:pPr algn="ctr"/>
            <a:r>
              <a:rPr lang="zh-CN" altLang="zh-CN" sz="1400" b="1" dirty="0"/>
              <a:t>卖家未解决的纠纷标准</a:t>
            </a:r>
            <a:endParaRPr lang="zh-CN" altLang="en-US" sz="1400" b="1" dirty="0"/>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9394"/>
                                        </p:tgtEl>
                                        <p:attrNameLst>
                                          <p:attrName>style.visibility</p:attrName>
                                        </p:attrNameLst>
                                      </p:cBhvr>
                                      <p:to>
                                        <p:strVal val="visible"/>
                                      </p:to>
                                    </p:set>
                                    <p:animEffect transition="in" filter="wipe(up)">
                                      <p:cBhvr>
                                        <p:cTn id="19" dur="500"/>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98578"/>
            <a:ext cx="9332179"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查询卖家成绩表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卖家可以在卖家成绩表</a:t>
            </a:r>
            <a:r>
              <a:rPr lang="en-US" altLang="zh-CN" dirty="0">
                <a:solidFill>
                  <a:srgbClr val="2F2E40"/>
                </a:solidFill>
                <a:latin typeface="Calibri" panose="020F0502020204030204" pitchFamily="34" charset="0"/>
                <a:ea typeface="宋体" panose="02010600030101010101" pitchFamily="2" charset="-122"/>
              </a:rPr>
              <a:t>(Seller Dashboard)</a:t>
            </a:r>
            <a:r>
              <a:rPr lang="zh-CN" altLang="en-US" dirty="0">
                <a:solidFill>
                  <a:srgbClr val="2F2E40"/>
                </a:solidFill>
                <a:latin typeface="Calibri" panose="020F0502020204030204" pitchFamily="34" charset="0"/>
                <a:ea typeface="宋体" panose="02010600030101010101" pitchFamily="2" charset="-122"/>
              </a:rPr>
              <a:t>中查看自己在满足来自美国、英国、德国和全球市场的买家预期方面的卖家表现。取得并保持“高度评价卖家”身份，可享多重优惠，如刊登排序会较高</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更多买家会看到卖家的物品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、享成交费折扣，并在符合条件的刊登中显示“高度评价卖家”徽章。</a:t>
            </a: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04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5038" y="1457325"/>
            <a:ext cx="7780337"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74496" y="5572125"/>
            <a:ext cx="1441420" cy="307777"/>
          </a:xfrm>
          <a:prstGeom prst="rect">
            <a:avLst/>
          </a:prstGeom>
        </p:spPr>
        <p:txBody>
          <a:bodyPr wrap="none">
            <a:spAutoFit/>
          </a:bodyPr>
          <a:lstStyle/>
          <a:p>
            <a:pPr algn="ctr"/>
            <a:r>
              <a:rPr lang="zh-CN" altLang="zh-CN" sz="1400" b="1" dirty="0"/>
              <a:t>查询卖家成绩表</a:t>
            </a:r>
            <a:endParaRPr lang="zh-CN" altLang="en-US" sz="1400" b="1" dirty="0"/>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60418"/>
                                        </p:tgtEl>
                                        <p:attrNameLst>
                                          <p:attrName>style.visibility</p:attrName>
                                        </p:attrNameLst>
                                      </p:cBhvr>
                                      <p:to>
                                        <p:strVal val="visible"/>
                                      </p:to>
                                    </p:set>
                                    <p:animEffect transition="in" filter="wheel(1)">
                                      <p:cBhvr>
                                        <p:cTn id="11" dur="500"/>
                                        <p:tgtEl>
                                          <p:spTgt spid="60418"/>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36317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2.5.2  </a:t>
            </a:r>
            <a:r>
              <a:rPr lang="zh-CN" altLang="en-US" sz="2500" b="1" dirty="0">
                <a:solidFill>
                  <a:srgbClr val="2F2E40"/>
                </a:solidFill>
                <a:latin typeface="Calibri" panose="020F0502020204030204" pitchFamily="34" charset="0"/>
                <a:ea typeface="宋体" panose="02010600030101010101" pitchFamily="2" charset="-122"/>
              </a:rPr>
              <a:t>纠纷和中差评处理</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修改中差评</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卖家无法给买家打差评或中评，意味</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需要建立除互评体系外的其他机制来保护卖家权益，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的具体措施有以下几方面。</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卖家可以在商品列表上添加买家条件来避免恶意买家，比如互评分值低于某个标准的买家无权购买该商品，当前在该商铺购买商品多于某个界限的买家无法购买该商品，或依据用户</a:t>
            </a:r>
            <a:r>
              <a:rPr lang="en-US" altLang="zh-CN" dirty="0">
                <a:solidFill>
                  <a:srgbClr val="2F2E40"/>
                </a:solidFill>
                <a:latin typeface="Calibri" panose="020F0502020204030204" pitchFamily="34" charset="0"/>
                <a:ea typeface="宋体" panose="02010600030101010101" pitchFamily="2" charset="-122"/>
              </a:rPr>
              <a:t>ID</a:t>
            </a:r>
            <a:r>
              <a:rPr lang="zh-CN" altLang="en-US" dirty="0">
                <a:solidFill>
                  <a:srgbClr val="2F2E40"/>
                </a:solidFill>
                <a:latin typeface="Calibri" panose="020F0502020204030204" pitchFamily="34" charset="0"/>
                <a:ea typeface="宋体" panose="02010600030101010101" pitchFamily="2" charset="-122"/>
              </a:rPr>
              <a:t>限制特定买家购买</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872112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474849"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2.5  eBay</a:t>
            </a:r>
            <a:r>
              <a:rPr lang="zh-CN" altLang="en-US" sz="3200" b="1" dirty="0">
                <a:solidFill>
                  <a:srgbClr val="FF930A"/>
                </a:solidFill>
              </a:rPr>
              <a:t>卖家政策标准及账号安全</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89028"/>
            <a:ext cx="9332179" cy="286232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非拍卖卖家可以要求买家使用</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即刻全额付款。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被恶意评论或评分的卖家可以向</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举报中心投诉，在查实之后，</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会删除不实评论或打分。受到勒索的卖家可将记录有“给我</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额外好处</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，不然就打差评”等形式的交谈记录作为证据向</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投诉。</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“eBay</a:t>
            </a:r>
            <a:r>
              <a:rPr lang="zh-CN" altLang="en-US" dirty="0">
                <a:solidFill>
                  <a:srgbClr val="2F2E40"/>
                </a:solidFill>
                <a:latin typeface="Calibri" panose="020F0502020204030204" pitchFamily="34" charset="0"/>
                <a:ea typeface="宋体" panose="02010600030101010101" pitchFamily="2" charset="-122"/>
              </a:rPr>
              <a:t>卖家保护部门”密切监视买家行为记录，对于多次要求退款或频繁给予卖家差评的买家，</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有可能冻结其账户或清除其留言及评分。</a:t>
            </a:r>
          </a:p>
        </p:txBody>
      </p:sp>
    </p:spTree>
    <p:custDataLst>
      <p:tags r:id="rId1"/>
    </p:custDataLst>
    <p:extLst>
      <p:ext uri="{BB962C8B-B14F-4D97-AF65-F5344CB8AC3E}">
        <p14:creationId xmlns:p14="http://schemas.microsoft.com/office/powerpoint/2010/main" val="3827382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0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heme/theme1.xml><?xml version="1.0" encoding="utf-8"?>
<a:theme xmlns:a="http://schemas.openxmlformats.org/drawingml/2006/main" name="包图主题2">
  <a:themeElements>
    <a:clrScheme name="自定义 160">
      <a:dk1>
        <a:srgbClr val="000000"/>
      </a:dk1>
      <a:lt1>
        <a:srgbClr val="FFFFFF"/>
      </a:lt1>
      <a:dk2>
        <a:srgbClr val="778495"/>
      </a:dk2>
      <a:lt2>
        <a:srgbClr val="F0F0F0"/>
      </a:lt2>
      <a:accent1>
        <a:srgbClr val="4B5050"/>
      </a:accent1>
      <a:accent2>
        <a:srgbClr val="F5AA19"/>
      </a:accent2>
      <a:accent3>
        <a:srgbClr val="4B5050"/>
      </a:accent3>
      <a:accent4>
        <a:srgbClr val="F5AA19"/>
      </a:accent4>
      <a:accent5>
        <a:srgbClr val="4B5050"/>
      </a:accent5>
      <a:accent6>
        <a:srgbClr val="F5AA19"/>
      </a:accent6>
      <a:hlink>
        <a:srgbClr val="4B5050"/>
      </a:hlink>
      <a:folHlink>
        <a:srgbClr val="F5AA1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703</TotalTime>
  <Words>5040</Words>
  <Application>Microsoft Office PowerPoint</Application>
  <PresentationFormat>自定义</PresentationFormat>
  <Paragraphs>585</Paragraphs>
  <Slides>116</Slides>
  <Notes>116</Notes>
  <HiddenSlides>0</HiddenSlides>
  <MMClips>0</MMClips>
  <ScaleCrop>false</ScaleCrop>
  <HeadingPairs>
    <vt:vector size="4" baseType="variant">
      <vt:variant>
        <vt:lpstr>主题</vt:lpstr>
      </vt:variant>
      <vt:variant>
        <vt:i4>1</vt:i4>
      </vt:variant>
      <vt:variant>
        <vt:lpstr>幻灯片标题</vt:lpstr>
      </vt:variant>
      <vt:variant>
        <vt:i4>116</vt:i4>
      </vt:variant>
    </vt:vector>
  </HeadingPairs>
  <TitlesOfParts>
    <vt:vector size="117"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63</cp:revision>
  <dcterms:created xsi:type="dcterms:W3CDTF">2017-09-25T13:59:21Z</dcterms:created>
  <dcterms:modified xsi:type="dcterms:W3CDTF">2020-09-11T01:40:03Z</dcterms:modified>
</cp:coreProperties>
</file>