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tags/tag18.xml" ContentType="application/vnd.openxmlformats-officedocument.presentationml.tags+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tags/tag20.xml" ContentType="application/vnd.openxmlformats-officedocument.presentationml.tags+xml"/>
  <Override PartName="/ppt/notesSlides/notesSlide21.xml" ContentType="application/vnd.openxmlformats-officedocument.presentationml.notesSlide+xml"/>
  <Override PartName="/ppt/tags/tag21.xml" ContentType="application/vnd.openxmlformats-officedocument.presentationml.tags+xml"/>
  <Override PartName="/ppt/notesSlides/notesSlide22.xml" ContentType="application/vnd.openxmlformats-officedocument.presentationml.notesSlide+xml"/>
  <Override PartName="/ppt/tags/tag22.xml" ContentType="application/vnd.openxmlformats-officedocument.presentationml.tags+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tags/tag24.xml" ContentType="application/vnd.openxmlformats-officedocument.presentationml.tags+xml"/>
  <Override PartName="/ppt/notesSlides/notesSlide25.xml" ContentType="application/vnd.openxmlformats-officedocument.presentationml.notesSlide+xml"/>
  <Override PartName="/ppt/tags/tag25.xml" ContentType="application/vnd.openxmlformats-officedocument.presentationml.tags+xml"/>
  <Override PartName="/ppt/notesSlides/notesSlide26.xml" ContentType="application/vnd.openxmlformats-officedocument.presentationml.notesSlide+xml"/>
  <Override PartName="/ppt/tags/tag26.xml" ContentType="application/vnd.openxmlformats-officedocument.presentationml.tags+xml"/>
  <Override PartName="/ppt/notesSlides/notesSlide27.xml" ContentType="application/vnd.openxmlformats-officedocument.presentationml.notesSlide+xml"/>
  <Override PartName="/ppt/tags/tag27.xml" ContentType="application/vnd.openxmlformats-officedocument.presentationml.tags+xml"/>
  <Override PartName="/ppt/notesSlides/notesSlide28.xml" ContentType="application/vnd.openxmlformats-officedocument.presentationml.notesSlide+xml"/>
  <Override PartName="/ppt/tags/tag28.xml" ContentType="application/vnd.openxmlformats-officedocument.presentationml.tags+xml"/>
  <Override PartName="/ppt/notesSlides/notesSlide29.xml" ContentType="application/vnd.openxmlformats-officedocument.presentationml.notesSlide+xml"/>
  <Override PartName="/ppt/tags/tag29.xml" ContentType="application/vnd.openxmlformats-officedocument.presentationml.tags+xml"/>
  <Override PartName="/ppt/notesSlides/notesSlide30.xml" ContentType="application/vnd.openxmlformats-officedocument.presentationml.notesSlide+xml"/>
  <Override PartName="/ppt/tags/tag30.xml" ContentType="application/vnd.openxmlformats-officedocument.presentationml.tags+xml"/>
  <Override PartName="/ppt/notesSlides/notesSlide31.xml" ContentType="application/vnd.openxmlformats-officedocument.presentationml.notesSlide+xml"/>
  <Override PartName="/ppt/tags/tag31.xml" ContentType="application/vnd.openxmlformats-officedocument.presentationml.tags+xml"/>
  <Override PartName="/ppt/notesSlides/notesSlide32.xml" ContentType="application/vnd.openxmlformats-officedocument.presentationml.notesSlide+xml"/>
  <Override PartName="/ppt/tags/tag32.xml" ContentType="application/vnd.openxmlformats-officedocument.presentationml.tags+xml"/>
  <Override PartName="/ppt/notesSlides/notesSlide33.xml" ContentType="application/vnd.openxmlformats-officedocument.presentationml.notesSlide+xml"/>
  <Override PartName="/ppt/tags/tag33.xml" ContentType="application/vnd.openxmlformats-officedocument.presentationml.tags+xml"/>
  <Override PartName="/ppt/notesSlides/notesSlide34.xml" ContentType="application/vnd.openxmlformats-officedocument.presentationml.notesSlide+xml"/>
  <Override PartName="/ppt/tags/tag34.xml" ContentType="application/vnd.openxmlformats-officedocument.presentationml.tags+xml"/>
  <Override PartName="/ppt/notesSlides/notesSlide35.xml" ContentType="application/vnd.openxmlformats-officedocument.presentationml.notesSlide+xml"/>
  <Override PartName="/ppt/tags/tag35.xml" ContentType="application/vnd.openxmlformats-officedocument.presentationml.tags+xml"/>
  <Override PartName="/ppt/notesSlides/notesSlide36.xml" ContentType="application/vnd.openxmlformats-officedocument.presentationml.notesSlide+xml"/>
  <Override PartName="/ppt/tags/tag36.xml" ContentType="application/vnd.openxmlformats-officedocument.presentationml.tags+xml"/>
  <Override PartName="/ppt/notesSlides/notesSlide37.xml" ContentType="application/vnd.openxmlformats-officedocument.presentationml.notesSlide+xml"/>
  <Override PartName="/ppt/tags/tag37.xml" ContentType="application/vnd.openxmlformats-officedocument.presentationml.tags+xml"/>
  <Override PartName="/ppt/notesSlides/notesSlide38.xml" ContentType="application/vnd.openxmlformats-officedocument.presentationml.notesSlide+xml"/>
  <Override PartName="/ppt/tags/tag38.xml" ContentType="application/vnd.openxmlformats-officedocument.presentationml.tags+xml"/>
  <Override PartName="/ppt/notesSlides/notesSlide39.xml" ContentType="application/vnd.openxmlformats-officedocument.presentationml.notesSlide+xml"/>
  <Override PartName="/ppt/tags/tag39.xml" ContentType="application/vnd.openxmlformats-officedocument.presentationml.tags+xml"/>
  <Override PartName="/ppt/notesSlides/notesSlide40.xml" ContentType="application/vnd.openxmlformats-officedocument.presentationml.notesSlide+xml"/>
  <Override PartName="/ppt/tags/tag40.xml" ContentType="application/vnd.openxmlformats-officedocument.presentationml.tags+xml"/>
  <Override PartName="/ppt/notesSlides/notesSlide41.xml" ContentType="application/vnd.openxmlformats-officedocument.presentationml.notesSlide+xml"/>
  <Override PartName="/ppt/tags/tag41.xml" ContentType="application/vnd.openxmlformats-officedocument.presentationml.tags+xml"/>
  <Override PartName="/ppt/notesSlides/notesSlide42.xml" ContentType="application/vnd.openxmlformats-officedocument.presentationml.notesSlide+xml"/>
  <Override PartName="/ppt/tags/tag42.xml" ContentType="application/vnd.openxmlformats-officedocument.presentationml.tags+xml"/>
  <Override PartName="/ppt/notesSlides/notesSlide43.xml" ContentType="application/vnd.openxmlformats-officedocument.presentationml.notesSlide+xml"/>
  <Override PartName="/ppt/tags/tag43.xml" ContentType="application/vnd.openxmlformats-officedocument.presentationml.tags+xml"/>
  <Override PartName="/ppt/notesSlides/notesSlide44.xml" ContentType="application/vnd.openxmlformats-officedocument.presentationml.notesSlide+xml"/>
  <Override PartName="/ppt/tags/tag44.xml" ContentType="application/vnd.openxmlformats-officedocument.presentationml.tags+xml"/>
  <Override PartName="/ppt/notesSlides/notesSlide45.xml" ContentType="application/vnd.openxmlformats-officedocument.presentationml.notesSlide+xml"/>
  <Override PartName="/ppt/tags/tag45.xml" ContentType="application/vnd.openxmlformats-officedocument.presentationml.tags+xml"/>
  <Override PartName="/ppt/notesSlides/notesSlide46.xml" ContentType="application/vnd.openxmlformats-officedocument.presentationml.notesSlide+xml"/>
  <Override PartName="/ppt/tags/tag46.xml" ContentType="application/vnd.openxmlformats-officedocument.presentationml.tags+xml"/>
  <Override PartName="/ppt/notesSlides/notesSlide47.xml" ContentType="application/vnd.openxmlformats-officedocument.presentationml.notesSlide+xml"/>
  <Override PartName="/ppt/tags/tag47.xml" ContentType="application/vnd.openxmlformats-officedocument.presentationml.tags+xml"/>
  <Override PartName="/ppt/notesSlides/notesSlide48.xml" ContentType="application/vnd.openxmlformats-officedocument.presentationml.notesSlide+xml"/>
  <Override PartName="/ppt/tags/tag48.xml" ContentType="application/vnd.openxmlformats-officedocument.presentationml.tags+xml"/>
  <Override PartName="/ppt/notesSlides/notesSlide49.xml" ContentType="application/vnd.openxmlformats-officedocument.presentationml.notesSlide+xml"/>
  <Override PartName="/ppt/tags/tag49.xml" ContentType="application/vnd.openxmlformats-officedocument.presentationml.tags+xml"/>
  <Override PartName="/ppt/notesSlides/notesSlide50.xml" ContentType="application/vnd.openxmlformats-officedocument.presentationml.notesSlide+xml"/>
  <Override PartName="/ppt/tags/tag50.xml" ContentType="application/vnd.openxmlformats-officedocument.presentationml.tags+xml"/>
  <Override PartName="/ppt/notesSlides/notesSlide51.xml" ContentType="application/vnd.openxmlformats-officedocument.presentationml.notesSlide+xml"/>
  <Override PartName="/ppt/tags/tag51.xml" ContentType="application/vnd.openxmlformats-officedocument.presentationml.tags+xml"/>
  <Override PartName="/ppt/notesSlides/notesSlide52.xml" ContentType="application/vnd.openxmlformats-officedocument.presentationml.notesSlide+xml"/>
  <Override PartName="/ppt/tags/tag52.xml" ContentType="application/vnd.openxmlformats-officedocument.presentationml.tags+xml"/>
  <Override PartName="/ppt/notesSlides/notesSlide53.xml" ContentType="application/vnd.openxmlformats-officedocument.presentationml.notesSlide+xml"/>
  <Override PartName="/ppt/tags/tag53.xml" ContentType="application/vnd.openxmlformats-officedocument.presentationml.tags+xml"/>
  <Override PartName="/ppt/notesSlides/notesSlide54.xml" ContentType="application/vnd.openxmlformats-officedocument.presentationml.notesSlide+xml"/>
  <Override PartName="/ppt/tags/tag54.xml" ContentType="application/vnd.openxmlformats-officedocument.presentationml.tags+xml"/>
  <Override PartName="/ppt/notesSlides/notesSlide55.xml" ContentType="application/vnd.openxmlformats-officedocument.presentationml.notesSlide+xml"/>
  <Override PartName="/ppt/tags/tag55.xml" ContentType="application/vnd.openxmlformats-officedocument.presentationml.tags+xml"/>
  <Override PartName="/ppt/notesSlides/notesSlide56.xml" ContentType="application/vnd.openxmlformats-officedocument.presentationml.notesSlide+xml"/>
  <Override PartName="/ppt/tags/tag56.xml" ContentType="application/vnd.openxmlformats-officedocument.presentationml.tags+xml"/>
  <Override PartName="/ppt/notesSlides/notesSlide57.xml" ContentType="application/vnd.openxmlformats-officedocument.presentationml.notesSlide+xml"/>
  <Override PartName="/ppt/tags/tag57.xml" ContentType="application/vnd.openxmlformats-officedocument.presentationml.tags+xml"/>
  <Override PartName="/ppt/notesSlides/notesSlide58.xml" ContentType="application/vnd.openxmlformats-officedocument.presentationml.notesSlide+xml"/>
  <Override PartName="/ppt/tags/tag58.xml" ContentType="application/vnd.openxmlformats-officedocument.presentationml.tags+xml"/>
  <Override PartName="/ppt/notesSlides/notesSlide59.xml" ContentType="application/vnd.openxmlformats-officedocument.presentationml.notesSlide+xml"/>
  <Override PartName="/ppt/tags/tag59.xml" ContentType="application/vnd.openxmlformats-officedocument.presentationml.tags+xml"/>
  <Override PartName="/ppt/notesSlides/notesSlide60.xml" ContentType="application/vnd.openxmlformats-officedocument.presentationml.notesSlide+xml"/>
  <Override PartName="/ppt/tags/tag60.xml" ContentType="application/vnd.openxmlformats-officedocument.presentationml.tags+xml"/>
  <Override PartName="/ppt/notesSlides/notesSlide61.xml" ContentType="application/vnd.openxmlformats-officedocument.presentationml.notesSlide+xml"/>
  <Override PartName="/ppt/tags/tag61.xml" ContentType="application/vnd.openxmlformats-officedocument.presentationml.tags+xml"/>
  <Override PartName="/ppt/notesSlides/notesSlide62.xml" ContentType="application/vnd.openxmlformats-officedocument.presentationml.notesSlide+xml"/>
  <Override PartName="/ppt/tags/tag62.xml" ContentType="application/vnd.openxmlformats-officedocument.presentationml.tags+xml"/>
  <Override PartName="/ppt/notesSlides/notesSlide63.xml" ContentType="application/vnd.openxmlformats-officedocument.presentationml.notesSlide+xml"/>
  <Override PartName="/ppt/tags/tag63.xml" ContentType="application/vnd.openxmlformats-officedocument.presentationml.tags+xml"/>
  <Override PartName="/ppt/notesSlides/notesSlide64.xml" ContentType="application/vnd.openxmlformats-officedocument.presentationml.notesSlide+xml"/>
  <Override PartName="/ppt/tags/tag64.xml" ContentType="application/vnd.openxmlformats-officedocument.presentationml.tags+xml"/>
  <Override PartName="/ppt/notesSlides/notesSlide65.xml" ContentType="application/vnd.openxmlformats-officedocument.presentationml.notesSlide+xml"/>
  <Override PartName="/ppt/tags/tag65.xml" ContentType="application/vnd.openxmlformats-officedocument.presentationml.tags+xml"/>
  <Override PartName="/ppt/notesSlides/notesSlide66.xml" ContentType="application/vnd.openxmlformats-officedocument.presentationml.notesSlide+xml"/>
  <Override PartName="/ppt/tags/tag66.xml" ContentType="application/vnd.openxmlformats-officedocument.presentationml.tags+xml"/>
  <Override PartName="/ppt/notesSlides/notesSlide67.xml" ContentType="application/vnd.openxmlformats-officedocument.presentationml.notesSlide+xml"/>
  <Override PartName="/ppt/tags/tag67.xml" ContentType="application/vnd.openxmlformats-officedocument.presentationml.tags+xml"/>
  <Override PartName="/ppt/notesSlides/notesSlide68.xml" ContentType="application/vnd.openxmlformats-officedocument.presentationml.notesSlide+xml"/>
  <Override PartName="/ppt/tags/tag68.xml" ContentType="application/vnd.openxmlformats-officedocument.presentationml.tags+xml"/>
  <Override PartName="/ppt/notesSlides/notesSlide69.xml" ContentType="application/vnd.openxmlformats-officedocument.presentationml.notesSlide+xml"/>
  <Override PartName="/ppt/tags/tag69.xml" ContentType="application/vnd.openxmlformats-officedocument.presentationml.tags+xml"/>
  <Override PartName="/ppt/notesSlides/notesSlide70.xml" ContentType="application/vnd.openxmlformats-officedocument.presentationml.notesSlide+xml"/>
  <Override PartName="/ppt/tags/tag70.xml" ContentType="application/vnd.openxmlformats-officedocument.presentationml.tags+xml"/>
  <Override PartName="/ppt/notesSlides/notesSlide71.xml" ContentType="application/vnd.openxmlformats-officedocument.presentationml.notesSlide+xml"/>
  <Override PartName="/ppt/tags/tag71.xml" ContentType="application/vnd.openxmlformats-officedocument.presentationml.tags+xml"/>
  <Override PartName="/ppt/notesSlides/notesSlide72.xml" ContentType="application/vnd.openxmlformats-officedocument.presentationml.notesSlide+xml"/>
  <Override PartName="/ppt/tags/tag72.xml" ContentType="application/vnd.openxmlformats-officedocument.presentationml.tags+xml"/>
  <Override PartName="/ppt/notesSlides/notesSlide73.xml" ContentType="application/vnd.openxmlformats-officedocument.presentationml.notesSlide+xml"/>
  <Override PartName="/ppt/tags/tag73.xml" ContentType="application/vnd.openxmlformats-officedocument.presentationml.tags+xml"/>
  <Override PartName="/ppt/notesSlides/notesSlide74.xml" ContentType="application/vnd.openxmlformats-officedocument.presentationml.notesSlide+xml"/>
  <Override PartName="/ppt/tags/tag74.xml" ContentType="application/vnd.openxmlformats-officedocument.presentationml.tags+xml"/>
  <Override PartName="/ppt/notesSlides/notesSlide75.xml" ContentType="application/vnd.openxmlformats-officedocument.presentationml.notesSlide+xml"/>
  <Override PartName="/ppt/tags/tag75.xml" ContentType="application/vnd.openxmlformats-officedocument.presentationml.tags+xml"/>
  <Override PartName="/ppt/notesSlides/notesSlide76.xml" ContentType="application/vnd.openxmlformats-officedocument.presentationml.notesSlide+xml"/>
  <Override PartName="/ppt/tags/tag76.xml" ContentType="application/vnd.openxmlformats-officedocument.presentationml.tags+xml"/>
  <Override PartName="/ppt/notesSlides/notesSlide77.xml" ContentType="application/vnd.openxmlformats-officedocument.presentationml.notesSlide+xml"/>
  <Override PartName="/ppt/tags/tag77.xml" ContentType="application/vnd.openxmlformats-officedocument.presentationml.tags+xml"/>
  <Override PartName="/ppt/notesSlides/notesSlide78.xml" ContentType="application/vnd.openxmlformats-officedocument.presentationml.notesSlide+xml"/>
  <Override PartName="/ppt/tags/tag78.xml" ContentType="application/vnd.openxmlformats-officedocument.presentationml.tags+xml"/>
  <Override PartName="/ppt/notesSlides/notesSlide79.xml" ContentType="application/vnd.openxmlformats-officedocument.presentationml.notesSlide+xml"/>
  <Override PartName="/ppt/tags/tag79.xml" ContentType="application/vnd.openxmlformats-officedocument.presentationml.tags+xml"/>
  <Override PartName="/ppt/notesSlides/notesSlide80.xml" ContentType="application/vnd.openxmlformats-officedocument.presentationml.notesSlide+xml"/>
  <Override PartName="/ppt/tags/tag80.xml" ContentType="application/vnd.openxmlformats-officedocument.presentationml.tags+xml"/>
  <Override PartName="/ppt/notesSlides/notesSlide81.xml" ContentType="application/vnd.openxmlformats-officedocument.presentationml.notesSlide+xml"/>
  <Override PartName="/ppt/tags/tag81.xml" ContentType="application/vnd.openxmlformats-officedocument.presentationml.tags+xml"/>
  <Override PartName="/ppt/notesSlides/notesSlide82.xml" ContentType="application/vnd.openxmlformats-officedocument.presentationml.notesSlide+xml"/>
  <Override PartName="/ppt/tags/tag82.xml" ContentType="application/vnd.openxmlformats-officedocument.presentationml.tags+xml"/>
  <Override PartName="/ppt/notesSlides/notesSlide83.xml" ContentType="application/vnd.openxmlformats-officedocument.presentationml.notesSlide+xml"/>
  <Override PartName="/ppt/tags/tag83.xml" ContentType="application/vnd.openxmlformats-officedocument.presentationml.tags+xml"/>
  <Override PartName="/ppt/notesSlides/notesSlide84.xml" ContentType="application/vnd.openxmlformats-officedocument.presentationml.notesSlide+xml"/>
  <Override PartName="/ppt/tags/tag84.xml" ContentType="application/vnd.openxmlformats-officedocument.presentationml.tags+xml"/>
  <Override PartName="/ppt/notesSlides/notesSlide85.xml" ContentType="application/vnd.openxmlformats-officedocument.presentationml.notesSlide+xml"/>
  <Override PartName="/ppt/tags/tag85.xml" ContentType="application/vnd.openxmlformats-officedocument.presentationml.tags+xml"/>
  <Override PartName="/ppt/notesSlides/notesSlide86.xml" ContentType="application/vnd.openxmlformats-officedocument.presentationml.notesSlide+xml"/>
  <Override PartName="/ppt/tags/tag86.xml" ContentType="application/vnd.openxmlformats-officedocument.presentationml.tags+xml"/>
  <Override PartName="/ppt/notesSlides/notesSlide87.xml" ContentType="application/vnd.openxmlformats-officedocument.presentationml.notesSlide+xml"/>
  <Override PartName="/ppt/tags/tag87.xml" ContentType="application/vnd.openxmlformats-officedocument.presentationml.tags+xml"/>
  <Override PartName="/ppt/notesSlides/notesSlide88.xml" ContentType="application/vnd.openxmlformats-officedocument.presentationml.notesSlide+xml"/>
  <Override PartName="/ppt/tags/tag88.xml" ContentType="application/vnd.openxmlformats-officedocument.presentationml.tags+xml"/>
  <Override PartName="/ppt/notesSlides/notesSlide89.xml" ContentType="application/vnd.openxmlformats-officedocument.presentationml.notesSlide+xml"/>
  <Override PartName="/ppt/tags/tag89.xml" ContentType="application/vnd.openxmlformats-officedocument.presentationml.tags+xml"/>
  <Override PartName="/ppt/notesSlides/notesSlide90.xml" ContentType="application/vnd.openxmlformats-officedocument.presentationml.notesSlide+xml"/>
  <Override PartName="/ppt/tags/tag90.xml" ContentType="application/vnd.openxmlformats-officedocument.presentationml.tags+xml"/>
  <Override PartName="/ppt/notesSlides/notesSlide91.xml" ContentType="application/vnd.openxmlformats-officedocument.presentationml.notesSlide+xml"/>
  <Override PartName="/ppt/tags/tag91.xml" ContentType="application/vnd.openxmlformats-officedocument.presentationml.tags+xml"/>
  <Override PartName="/ppt/notesSlides/notesSlide92.xml" ContentType="application/vnd.openxmlformats-officedocument.presentationml.notesSlide+xml"/>
  <Override PartName="/ppt/tags/tag92.xml" ContentType="application/vnd.openxmlformats-officedocument.presentationml.tags+xml"/>
  <Override PartName="/ppt/notesSlides/notesSlide93.xml" ContentType="application/vnd.openxmlformats-officedocument.presentationml.notesSlide+xml"/>
  <Override PartName="/ppt/tags/tag93.xml" ContentType="application/vnd.openxmlformats-officedocument.presentationml.tags+xml"/>
  <Override PartName="/ppt/notesSlides/notesSlide94.xml" ContentType="application/vnd.openxmlformats-officedocument.presentationml.notesSlide+xml"/>
  <Override PartName="/ppt/tags/tag94.xml" ContentType="application/vnd.openxmlformats-officedocument.presentationml.tags+xml"/>
  <Override PartName="/ppt/notesSlides/notesSlide95.xml" ContentType="application/vnd.openxmlformats-officedocument.presentationml.notesSlide+xml"/>
  <Override PartName="/ppt/tags/tag95.xml" ContentType="application/vnd.openxmlformats-officedocument.presentationml.tags+xml"/>
  <Override PartName="/ppt/notesSlides/notesSlide96.xml" ContentType="application/vnd.openxmlformats-officedocument.presentationml.notesSlide+xml"/>
  <Override PartName="/ppt/tags/tag96.xml" ContentType="application/vnd.openxmlformats-officedocument.presentationml.tags+xml"/>
  <Override PartName="/ppt/notesSlides/notesSlide97.xml" ContentType="application/vnd.openxmlformats-officedocument.presentationml.notesSlide+xml"/>
  <Override PartName="/ppt/tags/tag97.xml" ContentType="application/vnd.openxmlformats-officedocument.presentationml.tags+xml"/>
  <Override PartName="/ppt/notesSlides/notesSlide98.xml" ContentType="application/vnd.openxmlformats-officedocument.presentationml.notesSlide+xml"/>
  <Override PartName="/ppt/tags/tag98.xml" ContentType="application/vnd.openxmlformats-officedocument.presentationml.tags+xml"/>
  <Override PartName="/ppt/notesSlides/notesSlide99.xml" ContentType="application/vnd.openxmlformats-officedocument.presentationml.notesSlide+xml"/>
  <Override PartName="/ppt/tags/tag99.xml" ContentType="application/vnd.openxmlformats-officedocument.presentationml.tags+xml"/>
  <Override PartName="/ppt/notesSlides/notesSlide100.xml" ContentType="application/vnd.openxmlformats-officedocument.presentationml.notesSlide+xml"/>
  <Override PartName="/ppt/tags/tag100.xml" ContentType="application/vnd.openxmlformats-officedocument.presentationml.tags+xml"/>
  <Override PartName="/ppt/notesSlides/notesSlide101.xml" ContentType="application/vnd.openxmlformats-officedocument.presentationml.notesSlide+xml"/>
  <Override PartName="/ppt/tags/tag101.xml" ContentType="application/vnd.openxmlformats-officedocument.presentationml.tags+xml"/>
  <Override PartName="/ppt/notesSlides/notesSlide102.xml" ContentType="application/vnd.openxmlformats-officedocument.presentationml.notesSlide+xml"/>
  <Override PartName="/ppt/tags/tag102.xml" ContentType="application/vnd.openxmlformats-officedocument.presentationml.tags+xml"/>
  <Override PartName="/ppt/notesSlides/notesSlide103.xml" ContentType="application/vnd.openxmlformats-officedocument.presentationml.notesSlide+xml"/>
  <Override PartName="/ppt/tags/tag103.xml" ContentType="application/vnd.openxmlformats-officedocument.presentationml.tags+xml"/>
  <Override PartName="/ppt/notesSlides/notesSlide104.xml" ContentType="application/vnd.openxmlformats-officedocument.presentationml.notesSlide+xml"/>
  <Override PartName="/ppt/tags/tag104.xml" ContentType="application/vnd.openxmlformats-officedocument.presentationml.tags+xml"/>
  <Override PartName="/ppt/notesSlides/notesSlide105.xml" ContentType="application/vnd.openxmlformats-officedocument.presentationml.notesSlide+xml"/>
  <Override PartName="/ppt/tags/tag105.xml" ContentType="application/vnd.openxmlformats-officedocument.presentationml.tags+xml"/>
  <Override PartName="/ppt/notesSlides/notesSlide106.xml" ContentType="application/vnd.openxmlformats-officedocument.presentationml.notesSlide+xml"/>
  <Override PartName="/ppt/tags/tag106.xml" ContentType="application/vnd.openxmlformats-officedocument.presentationml.tags+xml"/>
  <Override PartName="/ppt/notesSlides/notesSlide107.xml" ContentType="application/vnd.openxmlformats-officedocument.presentationml.notesSlide+xml"/>
  <Override PartName="/ppt/tags/tag107.xml" ContentType="application/vnd.openxmlformats-officedocument.presentationml.tags+xml"/>
  <Override PartName="/ppt/notesSlides/notesSlide108.xml" ContentType="application/vnd.openxmlformats-officedocument.presentationml.notesSlide+xml"/>
  <Override PartName="/ppt/tags/tag108.xml" ContentType="application/vnd.openxmlformats-officedocument.presentationml.tags+xml"/>
  <Override PartName="/ppt/notesSlides/notesSlide109.xml" ContentType="application/vnd.openxmlformats-officedocument.presentationml.notesSlide+xml"/>
  <Override PartName="/ppt/tags/tag109.xml" ContentType="application/vnd.openxmlformats-officedocument.presentationml.tags+xml"/>
  <Override PartName="/ppt/notesSlides/notesSlide110.xml" ContentType="application/vnd.openxmlformats-officedocument.presentationml.notesSlide+xml"/>
  <Override PartName="/ppt/tags/tag110.xml" ContentType="application/vnd.openxmlformats-officedocument.presentationml.tags+xml"/>
  <Override PartName="/ppt/notesSlides/notesSlide111.xml" ContentType="application/vnd.openxmlformats-officedocument.presentationml.notesSlide+xml"/>
  <Override PartName="/ppt/tags/tag111.xml" ContentType="application/vnd.openxmlformats-officedocument.presentationml.tags+xml"/>
  <Override PartName="/ppt/notesSlides/notesSlide112.xml" ContentType="application/vnd.openxmlformats-officedocument.presentationml.notesSlide+xml"/>
  <Override PartName="/ppt/tags/tag112.xml" ContentType="application/vnd.openxmlformats-officedocument.presentationml.tags+xml"/>
  <Override PartName="/ppt/notesSlides/notesSlide113.xml" ContentType="application/vnd.openxmlformats-officedocument.presentationml.notesSlide+xml"/>
  <Override PartName="/ppt/tags/tag113.xml" ContentType="application/vnd.openxmlformats-officedocument.presentationml.tags+xml"/>
  <Override PartName="/ppt/notesSlides/notesSlide114.xml" ContentType="application/vnd.openxmlformats-officedocument.presentationml.notesSlide+xml"/>
  <Override PartName="/ppt/tags/tag114.xml" ContentType="application/vnd.openxmlformats-officedocument.presentationml.tags+xml"/>
  <Override PartName="/ppt/notesSlides/notesSlide115.xml" ContentType="application/vnd.openxmlformats-officedocument.presentationml.notesSlide+xml"/>
  <Override PartName="/ppt/tags/tag115.xml" ContentType="application/vnd.openxmlformats-officedocument.presentationml.tags+xml"/>
  <Override PartName="/ppt/notesSlides/notesSlide116.xml" ContentType="application/vnd.openxmlformats-officedocument.presentationml.notesSlide+xml"/>
  <Override PartName="/ppt/tags/tag116.xml" ContentType="application/vnd.openxmlformats-officedocument.presentationml.tags+xml"/>
  <Override PartName="/ppt/notesSlides/notesSlide117.xml" ContentType="application/vnd.openxmlformats-officedocument.presentationml.notesSlide+xml"/>
  <Override PartName="/ppt/tags/tag117.xml" ContentType="application/vnd.openxmlformats-officedocument.presentationml.tags+xml"/>
  <Override PartName="/ppt/notesSlides/notesSlide118.xml" ContentType="application/vnd.openxmlformats-officedocument.presentationml.notesSlide+xml"/>
  <Override PartName="/ppt/tags/tag118.xml" ContentType="application/vnd.openxmlformats-officedocument.presentationml.tags+xml"/>
  <Override PartName="/ppt/notesSlides/notesSlide119.xml" ContentType="application/vnd.openxmlformats-officedocument.presentationml.notesSlide+xml"/>
  <Override PartName="/ppt/tags/tag119.xml" ContentType="application/vnd.openxmlformats-officedocument.presentationml.tags+xml"/>
  <Override PartName="/ppt/notesSlides/notesSlide120.xml" ContentType="application/vnd.openxmlformats-officedocument.presentationml.notesSlide+xml"/>
  <Override PartName="/ppt/tags/tag120.xml" ContentType="application/vnd.openxmlformats-officedocument.presentationml.tags+xml"/>
  <Override PartName="/ppt/notesSlides/notesSlide121.xml" ContentType="application/vnd.openxmlformats-officedocument.presentationml.notesSlide+xml"/>
  <Override PartName="/ppt/tags/tag121.xml" ContentType="application/vnd.openxmlformats-officedocument.presentationml.tags+xml"/>
  <Override PartName="/ppt/notesSlides/notesSlide122.xml" ContentType="application/vnd.openxmlformats-officedocument.presentationml.notesSlide+xml"/>
  <Override PartName="/ppt/tags/tag122.xml" ContentType="application/vnd.openxmlformats-officedocument.presentationml.tags+xml"/>
  <Override PartName="/ppt/notesSlides/notesSlide123.xml" ContentType="application/vnd.openxmlformats-officedocument.presentationml.notesSlide+xml"/>
  <Override PartName="/ppt/tags/tag123.xml" ContentType="application/vnd.openxmlformats-officedocument.presentationml.tags+xml"/>
  <Override PartName="/ppt/notesSlides/notesSlide124.xml" ContentType="application/vnd.openxmlformats-officedocument.presentationml.notesSlide+xml"/>
  <Override PartName="/ppt/tags/tag124.xml" ContentType="application/vnd.openxmlformats-officedocument.presentationml.tags+xml"/>
  <Override PartName="/ppt/notesSlides/notesSlide125.xml" ContentType="application/vnd.openxmlformats-officedocument.presentationml.notesSlide+xml"/>
  <Override PartName="/ppt/tags/tag125.xml" ContentType="application/vnd.openxmlformats-officedocument.presentationml.tags+xml"/>
  <Override PartName="/ppt/notesSlides/notesSlide126.xml" ContentType="application/vnd.openxmlformats-officedocument.presentationml.notesSlide+xml"/>
  <Override PartName="/ppt/tags/tag126.xml" ContentType="application/vnd.openxmlformats-officedocument.presentationml.tags+xml"/>
  <Override PartName="/ppt/notesSlides/notesSlide127.xml" ContentType="application/vnd.openxmlformats-officedocument.presentationml.notesSlide+xml"/>
  <Override PartName="/ppt/tags/tag127.xml" ContentType="application/vnd.openxmlformats-officedocument.presentationml.tags+xml"/>
  <Override PartName="/ppt/notesSlides/notesSlide128.xml" ContentType="application/vnd.openxmlformats-officedocument.presentationml.notesSlide+xml"/>
  <Override PartName="/ppt/tags/tag128.xml" ContentType="application/vnd.openxmlformats-officedocument.presentationml.tags+xml"/>
  <Override PartName="/ppt/notesSlides/notesSlide129.xml" ContentType="application/vnd.openxmlformats-officedocument.presentationml.notesSlide+xml"/>
  <Override PartName="/ppt/tags/tag129.xml" ContentType="application/vnd.openxmlformats-officedocument.presentationml.tags+xml"/>
  <Override PartName="/ppt/notesSlides/notesSlide130.xml" ContentType="application/vnd.openxmlformats-officedocument.presentationml.notesSlide+xml"/>
  <Override PartName="/ppt/tags/tag130.xml" ContentType="application/vnd.openxmlformats-officedocument.presentationml.tags+xml"/>
  <Override PartName="/ppt/notesSlides/notesSlide131.xml" ContentType="application/vnd.openxmlformats-officedocument.presentationml.notesSlide+xml"/>
  <Override PartName="/ppt/tags/tag131.xml" ContentType="application/vnd.openxmlformats-officedocument.presentationml.tags+xml"/>
  <Override PartName="/ppt/notesSlides/notesSlide132.xml" ContentType="application/vnd.openxmlformats-officedocument.presentationml.notesSlide+xml"/>
  <Override PartName="/ppt/tags/tag132.xml" ContentType="application/vnd.openxmlformats-officedocument.presentationml.tags+xml"/>
  <Override PartName="/ppt/notesSlides/notesSlide133.xml" ContentType="application/vnd.openxmlformats-officedocument.presentationml.notesSlide+xml"/>
  <Override PartName="/ppt/tags/tag133.xml" ContentType="application/vnd.openxmlformats-officedocument.presentationml.tags+xml"/>
  <Override PartName="/ppt/notesSlides/notesSlide134.xml" ContentType="application/vnd.openxmlformats-officedocument.presentationml.notesSlide+xml"/>
  <Override PartName="/ppt/tags/tag134.xml" ContentType="application/vnd.openxmlformats-officedocument.presentationml.tags+xml"/>
  <Override PartName="/ppt/notesSlides/notesSlide13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Lst>
  <p:notesMasterIdLst>
    <p:notesMasterId r:id="rId138"/>
  </p:notesMasterIdLst>
  <p:sldIdLst>
    <p:sldId id="284" r:id="rId2"/>
    <p:sldId id="260" r:id="rId3"/>
    <p:sldId id="283" r:id="rId4"/>
    <p:sldId id="286" r:id="rId5"/>
    <p:sldId id="285" r:id="rId6"/>
    <p:sldId id="288" r:id="rId7"/>
    <p:sldId id="287" r:id="rId8"/>
    <p:sldId id="289" r:id="rId9"/>
    <p:sldId id="290" r:id="rId10"/>
    <p:sldId id="291" r:id="rId11"/>
    <p:sldId id="292" r:id="rId12"/>
    <p:sldId id="293" r:id="rId13"/>
    <p:sldId id="294" r:id="rId14"/>
    <p:sldId id="295" r:id="rId15"/>
    <p:sldId id="296" r:id="rId16"/>
    <p:sldId id="297" r:id="rId17"/>
    <p:sldId id="298" r:id="rId18"/>
    <p:sldId id="304" r:id="rId19"/>
    <p:sldId id="305" r:id="rId20"/>
    <p:sldId id="306" r:id="rId21"/>
    <p:sldId id="307" r:id="rId22"/>
    <p:sldId id="299" r:id="rId23"/>
    <p:sldId id="300" r:id="rId24"/>
    <p:sldId id="301" r:id="rId25"/>
    <p:sldId id="302" r:id="rId26"/>
    <p:sldId id="303" r:id="rId27"/>
    <p:sldId id="308" r:id="rId28"/>
    <p:sldId id="309" r:id="rId29"/>
    <p:sldId id="310" r:id="rId30"/>
    <p:sldId id="311" r:id="rId31"/>
    <p:sldId id="312" r:id="rId32"/>
    <p:sldId id="313" r:id="rId33"/>
    <p:sldId id="322" r:id="rId34"/>
    <p:sldId id="323" r:id="rId35"/>
    <p:sldId id="314" r:id="rId36"/>
    <p:sldId id="315" r:id="rId37"/>
    <p:sldId id="316" r:id="rId38"/>
    <p:sldId id="324" r:id="rId39"/>
    <p:sldId id="317" r:id="rId40"/>
    <p:sldId id="318" r:id="rId41"/>
    <p:sldId id="319" r:id="rId42"/>
    <p:sldId id="320" r:id="rId43"/>
    <p:sldId id="321" r:id="rId44"/>
    <p:sldId id="325" r:id="rId45"/>
    <p:sldId id="326" r:id="rId46"/>
    <p:sldId id="327" r:id="rId47"/>
    <p:sldId id="328" r:id="rId48"/>
    <p:sldId id="329" r:id="rId49"/>
    <p:sldId id="330" r:id="rId50"/>
    <p:sldId id="331" r:id="rId51"/>
    <p:sldId id="332" r:id="rId52"/>
    <p:sldId id="333" r:id="rId53"/>
    <p:sldId id="334" r:id="rId54"/>
    <p:sldId id="340" r:id="rId55"/>
    <p:sldId id="335" r:id="rId56"/>
    <p:sldId id="336" r:id="rId57"/>
    <p:sldId id="337" r:id="rId58"/>
    <p:sldId id="338" r:id="rId59"/>
    <p:sldId id="339" r:id="rId60"/>
    <p:sldId id="341" r:id="rId61"/>
    <p:sldId id="342" r:id="rId62"/>
    <p:sldId id="343" r:id="rId63"/>
    <p:sldId id="344" r:id="rId64"/>
    <p:sldId id="345" r:id="rId65"/>
    <p:sldId id="346" r:id="rId66"/>
    <p:sldId id="347" r:id="rId67"/>
    <p:sldId id="348" r:id="rId68"/>
    <p:sldId id="349" r:id="rId69"/>
    <p:sldId id="350" r:id="rId70"/>
    <p:sldId id="351" r:id="rId71"/>
    <p:sldId id="352" r:id="rId72"/>
    <p:sldId id="353" r:id="rId73"/>
    <p:sldId id="354" r:id="rId74"/>
    <p:sldId id="355" r:id="rId75"/>
    <p:sldId id="356" r:id="rId76"/>
    <p:sldId id="357" r:id="rId77"/>
    <p:sldId id="358" r:id="rId78"/>
    <p:sldId id="359" r:id="rId79"/>
    <p:sldId id="360" r:id="rId80"/>
    <p:sldId id="361" r:id="rId81"/>
    <p:sldId id="362" r:id="rId82"/>
    <p:sldId id="363" r:id="rId83"/>
    <p:sldId id="365" r:id="rId84"/>
    <p:sldId id="366" r:id="rId85"/>
    <p:sldId id="367" r:id="rId86"/>
    <p:sldId id="368" r:id="rId87"/>
    <p:sldId id="369" r:id="rId88"/>
    <p:sldId id="370" r:id="rId89"/>
    <p:sldId id="371" r:id="rId90"/>
    <p:sldId id="372" r:id="rId91"/>
    <p:sldId id="376" r:id="rId92"/>
    <p:sldId id="377" r:id="rId93"/>
    <p:sldId id="378" r:id="rId94"/>
    <p:sldId id="373" r:id="rId95"/>
    <p:sldId id="374" r:id="rId96"/>
    <p:sldId id="375" r:id="rId97"/>
    <p:sldId id="379" r:id="rId98"/>
    <p:sldId id="380" r:id="rId99"/>
    <p:sldId id="381" r:id="rId100"/>
    <p:sldId id="382" r:id="rId101"/>
    <p:sldId id="383" r:id="rId102"/>
    <p:sldId id="384" r:id="rId103"/>
    <p:sldId id="385" r:id="rId104"/>
    <p:sldId id="386" r:id="rId105"/>
    <p:sldId id="387" r:id="rId106"/>
    <p:sldId id="388" r:id="rId107"/>
    <p:sldId id="389" r:id="rId108"/>
    <p:sldId id="390" r:id="rId109"/>
    <p:sldId id="391" r:id="rId110"/>
    <p:sldId id="392" r:id="rId111"/>
    <p:sldId id="393" r:id="rId112"/>
    <p:sldId id="394" r:id="rId113"/>
    <p:sldId id="395" r:id="rId114"/>
    <p:sldId id="396" r:id="rId115"/>
    <p:sldId id="397" r:id="rId116"/>
    <p:sldId id="398" r:id="rId117"/>
    <p:sldId id="399" r:id="rId118"/>
    <p:sldId id="400" r:id="rId119"/>
    <p:sldId id="423" r:id="rId120"/>
    <p:sldId id="401" r:id="rId121"/>
    <p:sldId id="402" r:id="rId122"/>
    <p:sldId id="403" r:id="rId123"/>
    <p:sldId id="424" r:id="rId124"/>
    <p:sldId id="404" r:id="rId125"/>
    <p:sldId id="405" r:id="rId126"/>
    <p:sldId id="406" r:id="rId127"/>
    <p:sldId id="407" r:id="rId128"/>
    <p:sldId id="425" r:id="rId129"/>
    <p:sldId id="408" r:id="rId130"/>
    <p:sldId id="409" r:id="rId131"/>
    <p:sldId id="426" r:id="rId132"/>
    <p:sldId id="427" r:id="rId133"/>
    <p:sldId id="429" r:id="rId134"/>
    <p:sldId id="428" r:id="rId135"/>
    <p:sldId id="410" r:id="rId136"/>
    <p:sldId id="258" r:id="rId137"/>
  </p:sldIdLst>
  <p:sldSz cx="12192000" cy="6858000"/>
  <p:notesSz cx="6858000" cy="9144000"/>
  <p:custDataLst>
    <p:tags r:id="rId1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AFA"/>
    <a:srgbClr val="FBFBFB"/>
    <a:srgbClr val="22374C"/>
    <a:srgbClr val="FFB8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623" autoAdjust="0"/>
    <p:restoredTop sz="94660"/>
  </p:normalViewPr>
  <p:slideViewPr>
    <p:cSldViewPr snapToGrid="0" showGuides="1">
      <p:cViewPr>
        <p:scale>
          <a:sx n="100" d="100"/>
          <a:sy n="100" d="100"/>
        </p:scale>
        <p:origin x="-150" y="-264"/>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FBB3CA-3609-4056-9B23-4049BCB39C60}" type="datetimeFigureOut">
              <a:rPr lang="zh-CN" altLang="en-US" smtClean="0"/>
              <a:t>2020/9/11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25CCEA-3F45-46FD-873C-10FB1242F407}" type="slidenum">
              <a:rPr lang="zh-CN" altLang="en-US" smtClean="0"/>
              <a:t>‹#›</a:t>
            </a:fld>
            <a:endParaRPr lang="zh-CN" altLang="en-US"/>
          </a:p>
        </p:txBody>
      </p:sp>
    </p:spTree>
    <p:extLst>
      <p:ext uri="{BB962C8B-B14F-4D97-AF65-F5344CB8AC3E}">
        <p14:creationId xmlns:p14="http://schemas.microsoft.com/office/powerpoint/2010/main" val="3754402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1</a:t>
            </a:fld>
            <a:endParaRPr lang="zh-CN" altLang="en-US"/>
          </a:p>
        </p:txBody>
      </p:sp>
    </p:spTree>
    <p:extLst>
      <p:ext uri="{BB962C8B-B14F-4D97-AF65-F5344CB8AC3E}">
        <p14:creationId xmlns:p14="http://schemas.microsoft.com/office/powerpoint/2010/main" val="23630779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110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111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112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113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114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115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116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117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118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119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120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121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122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123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124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125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126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127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128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129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130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131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132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133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134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135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136</a:t>
            </a:fld>
            <a:endParaRPr lang="zh-CN" altLang="en-US"/>
          </a:p>
        </p:txBody>
      </p:sp>
    </p:spTree>
    <p:extLst>
      <p:ext uri="{BB962C8B-B14F-4D97-AF65-F5344CB8AC3E}">
        <p14:creationId xmlns:p14="http://schemas.microsoft.com/office/powerpoint/2010/main" val="40565964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2</a:t>
            </a:fld>
            <a:endParaRPr lang="zh-CN" altLang="en-US"/>
          </a:p>
        </p:txBody>
      </p:sp>
    </p:spTree>
    <p:extLst>
      <p:ext uri="{BB962C8B-B14F-4D97-AF65-F5344CB8AC3E}">
        <p14:creationId xmlns:p14="http://schemas.microsoft.com/office/powerpoint/2010/main" val="41772006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1625538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353850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1371003"/>
            <a:ext cx="12203008" cy="2625790"/>
          </a:xfrm>
          <a:custGeom>
            <a:avLst/>
            <a:gdLst>
              <a:gd name="connsiteX0" fmla="*/ 0 w 12203008"/>
              <a:gd name="connsiteY0" fmla="*/ 0 h 2625790"/>
              <a:gd name="connsiteX1" fmla="*/ 12203008 w 12203008"/>
              <a:gd name="connsiteY1" fmla="*/ 0 h 2625790"/>
              <a:gd name="connsiteX2" fmla="*/ 12203008 w 12203008"/>
              <a:gd name="connsiteY2" fmla="*/ 2625790 h 2625790"/>
              <a:gd name="connsiteX3" fmla="*/ 0 w 12203008"/>
              <a:gd name="connsiteY3" fmla="*/ 2625790 h 2625790"/>
            </a:gdLst>
            <a:ahLst/>
            <a:cxnLst>
              <a:cxn ang="0">
                <a:pos x="connsiteX0" y="connsiteY0"/>
              </a:cxn>
              <a:cxn ang="0">
                <a:pos x="connsiteX1" y="connsiteY1"/>
              </a:cxn>
              <a:cxn ang="0">
                <a:pos x="connsiteX2" y="connsiteY2"/>
              </a:cxn>
              <a:cxn ang="0">
                <a:pos x="connsiteX3" y="connsiteY3"/>
              </a:cxn>
            </a:cxnLst>
            <a:rect l="l" t="t" r="r" b="b"/>
            <a:pathLst>
              <a:path w="12203008" h="2625790">
                <a:moveTo>
                  <a:pt x="0" y="0"/>
                </a:moveTo>
                <a:lnTo>
                  <a:pt x="12203008" y="0"/>
                </a:lnTo>
                <a:lnTo>
                  <a:pt x="12203008" y="2625790"/>
                </a:lnTo>
                <a:lnTo>
                  <a:pt x="0" y="262579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278556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1677029580"/>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75"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9.xml"/><Relationship Id="rId4" Type="http://schemas.openxmlformats.org/officeDocument/2006/relationships/image" Target="../media/image2.pn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3.xml"/><Relationship Id="rId1" Type="http://schemas.openxmlformats.org/officeDocument/2006/relationships/tags" Target="../tags/tag99.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3.xml"/><Relationship Id="rId1" Type="http://schemas.openxmlformats.org/officeDocument/2006/relationships/tags" Target="../tags/tag100.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3.xml"/><Relationship Id="rId1" Type="http://schemas.openxmlformats.org/officeDocument/2006/relationships/tags" Target="../tags/tag101.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3.xml"/><Relationship Id="rId1" Type="http://schemas.openxmlformats.org/officeDocument/2006/relationships/tags" Target="../tags/tag102.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3.xml"/><Relationship Id="rId1" Type="http://schemas.openxmlformats.org/officeDocument/2006/relationships/tags" Target="../tags/tag103.xml"/><Relationship Id="rId4" Type="http://schemas.openxmlformats.org/officeDocument/2006/relationships/image" Target="../media/image84.pn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3.xml"/><Relationship Id="rId1" Type="http://schemas.openxmlformats.org/officeDocument/2006/relationships/tags" Target="../tags/tag104.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3.xml"/><Relationship Id="rId1" Type="http://schemas.openxmlformats.org/officeDocument/2006/relationships/tags" Target="../tags/tag105.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3.xml"/><Relationship Id="rId1" Type="http://schemas.openxmlformats.org/officeDocument/2006/relationships/tags" Target="../tags/tag106.xml"/><Relationship Id="rId4" Type="http://schemas.openxmlformats.org/officeDocument/2006/relationships/image" Target="../media/image85.png"/></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3.xml"/><Relationship Id="rId1" Type="http://schemas.openxmlformats.org/officeDocument/2006/relationships/tags" Target="../tags/tag107.xml"/><Relationship Id="rId4" Type="http://schemas.openxmlformats.org/officeDocument/2006/relationships/image" Target="../media/image86.png"/></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3.xml"/><Relationship Id="rId1" Type="http://schemas.openxmlformats.org/officeDocument/2006/relationships/tags" Target="../tags/tag108.xml"/><Relationship Id="rId4" Type="http://schemas.openxmlformats.org/officeDocument/2006/relationships/image" Target="../media/image8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0.xml"/><Relationship Id="rId4" Type="http://schemas.openxmlformats.org/officeDocument/2006/relationships/image" Target="../media/image3.png"/></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3.xml"/><Relationship Id="rId1" Type="http://schemas.openxmlformats.org/officeDocument/2006/relationships/tags" Target="../tags/tag109.xml"/><Relationship Id="rId4" Type="http://schemas.openxmlformats.org/officeDocument/2006/relationships/image" Target="../media/image88.pn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3.xml"/><Relationship Id="rId1" Type="http://schemas.openxmlformats.org/officeDocument/2006/relationships/tags" Target="../tags/tag110.xml"/><Relationship Id="rId4" Type="http://schemas.openxmlformats.org/officeDocument/2006/relationships/image" Target="../media/image89.png"/></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3.xml"/><Relationship Id="rId1" Type="http://schemas.openxmlformats.org/officeDocument/2006/relationships/tags" Target="../tags/tag111.xml"/><Relationship Id="rId4" Type="http://schemas.openxmlformats.org/officeDocument/2006/relationships/image" Target="../media/image90.pn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3.xml"/><Relationship Id="rId1" Type="http://schemas.openxmlformats.org/officeDocument/2006/relationships/tags" Target="../tags/tag112.xml"/><Relationship Id="rId5" Type="http://schemas.openxmlformats.org/officeDocument/2006/relationships/image" Target="../media/image92.png"/><Relationship Id="rId4" Type="http://schemas.openxmlformats.org/officeDocument/2006/relationships/image" Target="../media/image91.png"/></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3.xml"/><Relationship Id="rId1" Type="http://schemas.openxmlformats.org/officeDocument/2006/relationships/tags" Target="../tags/tag113.xml"/><Relationship Id="rId4" Type="http://schemas.openxmlformats.org/officeDocument/2006/relationships/image" Target="../media/image93.png"/></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3.xml"/><Relationship Id="rId1" Type="http://schemas.openxmlformats.org/officeDocument/2006/relationships/tags" Target="../tags/tag114.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3.xml"/><Relationship Id="rId1" Type="http://schemas.openxmlformats.org/officeDocument/2006/relationships/tags" Target="../tags/tag115.xml"/><Relationship Id="rId4" Type="http://schemas.openxmlformats.org/officeDocument/2006/relationships/image" Target="../media/image94.png"/></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3.xml"/><Relationship Id="rId1" Type="http://schemas.openxmlformats.org/officeDocument/2006/relationships/tags" Target="../tags/tag116.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3.xml"/><Relationship Id="rId1" Type="http://schemas.openxmlformats.org/officeDocument/2006/relationships/tags" Target="../tags/tag117.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3.xml"/><Relationship Id="rId1" Type="http://schemas.openxmlformats.org/officeDocument/2006/relationships/tags" Target="../tags/tag11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1.xml"/><Relationship Id="rId4" Type="http://schemas.openxmlformats.org/officeDocument/2006/relationships/image" Target="../media/image4.png"/></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3.xml"/><Relationship Id="rId1" Type="http://schemas.openxmlformats.org/officeDocument/2006/relationships/tags" Target="../tags/tag119.xml"/><Relationship Id="rId4" Type="http://schemas.openxmlformats.org/officeDocument/2006/relationships/image" Target="../media/image95.png"/></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3.xml"/><Relationship Id="rId1" Type="http://schemas.openxmlformats.org/officeDocument/2006/relationships/tags" Target="../tags/tag120.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3.xml"/><Relationship Id="rId1" Type="http://schemas.openxmlformats.org/officeDocument/2006/relationships/tags" Target="../tags/tag121.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3.xml"/><Relationship Id="rId1" Type="http://schemas.openxmlformats.org/officeDocument/2006/relationships/tags" Target="../tags/tag122.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3.xml"/><Relationship Id="rId1" Type="http://schemas.openxmlformats.org/officeDocument/2006/relationships/tags" Target="../tags/tag123.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3.xml"/><Relationship Id="rId1" Type="http://schemas.openxmlformats.org/officeDocument/2006/relationships/tags" Target="../tags/tag124.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3.xml"/><Relationship Id="rId1" Type="http://schemas.openxmlformats.org/officeDocument/2006/relationships/tags" Target="../tags/tag125.xml"/><Relationship Id="rId4" Type="http://schemas.openxmlformats.org/officeDocument/2006/relationships/image" Target="../media/image96.png"/></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3.xml"/><Relationship Id="rId1" Type="http://schemas.openxmlformats.org/officeDocument/2006/relationships/tags" Target="../tags/tag126.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3.xml"/><Relationship Id="rId1" Type="http://schemas.openxmlformats.org/officeDocument/2006/relationships/tags" Target="../tags/tag127.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3.xml"/><Relationship Id="rId1" Type="http://schemas.openxmlformats.org/officeDocument/2006/relationships/tags" Target="../tags/tag128.xml"/><Relationship Id="rId4" Type="http://schemas.openxmlformats.org/officeDocument/2006/relationships/image" Target="../media/image9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2.xml"/><Relationship Id="rId4" Type="http://schemas.openxmlformats.org/officeDocument/2006/relationships/image" Target="../media/image5.png"/></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3.xml"/><Relationship Id="rId1" Type="http://schemas.openxmlformats.org/officeDocument/2006/relationships/tags" Target="../tags/tag129.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3.xml"/><Relationship Id="rId1" Type="http://schemas.openxmlformats.org/officeDocument/2006/relationships/tags" Target="../tags/tag130.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3.xml"/><Relationship Id="rId1" Type="http://schemas.openxmlformats.org/officeDocument/2006/relationships/tags" Target="../tags/tag131.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3.xml"/><Relationship Id="rId1" Type="http://schemas.openxmlformats.org/officeDocument/2006/relationships/tags" Target="../tags/tag132.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3.xml"/><Relationship Id="rId1" Type="http://schemas.openxmlformats.org/officeDocument/2006/relationships/tags" Target="../tags/tag133.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3.xml"/><Relationship Id="rId1" Type="http://schemas.openxmlformats.org/officeDocument/2006/relationships/tags" Target="../tags/tag134.xml"/></Relationships>
</file>

<file path=ppt/slides/_rels/slide1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3.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4.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5.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6.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7.xml"/><Relationship Id="rId5" Type="http://schemas.openxmlformats.org/officeDocument/2006/relationships/image" Target="../media/image11.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18.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19.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0.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1.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22.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26.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2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28.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29.xml"/><Relationship Id="rId5" Type="http://schemas.openxmlformats.org/officeDocument/2006/relationships/image" Target="../media/image20.png"/><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31.xml"/><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32.xml"/><Relationship Id="rId4" Type="http://schemas.openxmlformats.org/officeDocument/2006/relationships/image" Target="../media/image22.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33.xml"/><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35.xml"/><Relationship Id="rId4" Type="http://schemas.openxmlformats.org/officeDocument/2006/relationships/image" Target="../media/image2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36.xml"/><Relationship Id="rId4" Type="http://schemas.openxmlformats.org/officeDocument/2006/relationships/image" Target="../media/image25.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37.xml"/><Relationship Id="rId4" Type="http://schemas.openxmlformats.org/officeDocument/2006/relationships/image" Target="../media/image26.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38.xml"/><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39.xml"/><Relationship Id="rId4" Type="http://schemas.openxmlformats.org/officeDocument/2006/relationships/image" Target="../media/image28.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40.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41.xml"/><Relationship Id="rId4" Type="http://schemas.openxmlformats.org/officeDocument/2006/relationships/image" Target="../media/image32.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42.xml"/><Relationship Id="rId4" Type="http://schemas.openxmlformats.org/officeDocument/2006/relationships/image" Target="../media/image33.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43.xml"/><Relationship Id="rId4" Type="http://schemas.openxmlformats.org/officeDocument/2006/relationships/image" Target="../media/image34.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tags" Target="../tags/tag45.xml"/><Relationship Id="rId5" Type="http://schemas.openxmlformats.org/officeDocument/2006/relationships/image" Target="../media/image36.png"/><Relationship Id="rId4" Type="http://schemas.openxmlformats.org/officeDocument/2006/relationships/image" Target="../media/image35.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tags" Target="../tags/tag46.xml"/><Relationship Id="rId4" Type="http://schemas.openxmlformats.org/officeDocument/2006/relationships/image" Target="../media/image37.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tags" Target="../tags/tag47.xml"/><Relationship Id="rId4" Type="http://schemas.openxmlformats.org/officeDocument/2006/relationships/image" Target="../media/image38.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tags" Target="../tags/tag48.xml"/><Relationship Id="rId5" Type="http://schemas.openxmlformats.org/officeDocument/2006/relationships/image" Target="../media/image40.png"/><Relationship Id="rId4" Type="http://schemas.openxmlformats.org/officeDocument/2006/relationships/image" Target="../media/image3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tags" Target="../tags/tag50.xml"/><Relationship Id="rId5" Type="http://schemas.openxmlformats.org/officeDocument/2006/relationships/image" Target="../media/image42.png"/><Relationship Id="rId4" Type="http://schemas.openxmlformats.org/officeDocument/2006/relationships/image" Target="../media/image41.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tags" Target="../tags/tag51.xml"/><Relationship Id="rId5" Type="http://schemas.openxmlformats.org/officeDocument/2006/relationships/image" Target="../media/image44.png"/><Relationship Id="rId4" Type="http://schemas.openxmlformats.org/officeDocument/2006/relationships/image" Target="../media/image43.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tags" Target="../tags/tag5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5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tags" Target="../tags/tag54.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55.xml"/><Relationship Id="rId4" Type="http://schemas.openxmlformats.org/officeDocument/2006/relationships/image" Target="../media/image45.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tags" Target="../tags/tag56.xml"/><Relationship Id="rId4" Type="http://schemas.openxmlformats.org/officeDocument/2006/relationships/image" Target="../media/image46.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57.xml"/><Relationship Id="rId4" Type="http://schemas.openxmlformats.org/officeDocument/2006/relationships/image" Target="../media/image47.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tags" Target="../tags/tag58.xml"/><Relationship Id="rId5" Type="http://schemas.openxmlformats.org/officeDocument/2006/relationships/image" Target="../media/image49.png"/><Relationship Id="rId4" Type="http://schemas.openxmlformats.org/officeDocument/2006/relationships/image" Target="../media/image4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xml"/><Relationship Id="rId1" Type="http://schemas.openxmlformats.org/officeDocument/2006/relationships/tags" Target="../tags/tag59.xml"/><Relationship Id="rId4" Type="http://schemas.openxmlformats.org/officeDocument/2006/relationships/image" Target="../media/image50.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3.xml"/><Relationship Id="rId1" Type="http://schemas.openxmlformats.org/officeDocument/2006/relationships/tags" Target="../tags/tag60.xml"/><Relationship Id="rId4" Type="http://schemas.openxmlformats.org/officeDocument/2006/relationships/image" Target="../media/image51.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3.xml"/><Relationship Id="rId1" Type="http://schemas.openxmlformats.org/officeDocument/2006/relationships/tags" Target="../tags/tag62.xml"/><Relationship Id="rId4" Type="http://schemas.openxmlformats.org/officeDocument/2006/relationships/image" Target="../media/image52.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xml"/><Relationship Id="rId1" Type="http://schemas.openxmlformats.org/officeDocument/2006/relationships/tags" Target="../tags/tag63.xml"/><Relationship Id="rId4" Type="http://schemas.openxmlformats.org/officeDocument/2006/relationships/image" Target="../media/image53.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xml"/><Relationship Id="rId1" Type="http://schemas.openxmlformats.org/officeDocument/2006/relationships/tags" Target="../tags/tag64.xml"/><Relationship Id="rId4" Type="http://schemas.openxmlformats.org/officeDocument/2006/relationships/image" Target="../media/image54.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3.xml"/><Relationship Id="rId1" Type="http://schemas.openxmlformats.org/officeDocument/2006/relationships/tags" Target="../tags/tag65.xml"/><Relationship Id="rId4" Type="http://schemas.openxmlformats.org/officeDocument/2006/relationships/image" Target="../media/image55.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3.xml"/><Relationship Id="rId1" Type="http://schemas.openxmlformats.org/officeDocument/2006/relationships/tags" Target="../tags/tag66.xml"/><Relationship Id="rId4" Type="http://schemas.openxmlformats.org/officeDocument/2006/relationships/image" Target="../media/image56.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3.xml"/><Relationship Id="rId1" Type="http://schemas.openxmlformats.org/officeDocument/2006/relationships/tags" Target="../tags/tag67.xml"/><Relationship Id="rId4" Type="http://schemas.openxmlformats.org/officeDocument/2006/relationships/image" Target="../media/image57.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3.xml"/><Relationship Id="rId1" Type="http://schemas.openxmlformats.org/officeDocument/2006/relationships/tags" Target="../tags/tag68.xml"/><Relationship Id="rId4" Type="http://schemas.openxmlformats.org/officeDocument/2006/relationships/image" Target="../media/image5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3.xml"/><Relationship Id="rId1" Type="http://schemas.openxmlformats.org/officeDocument/2006/relationships/tags" Target="../tags/tag69.xml"/><Relationship Id="rId4" Type="http://schemas.openxmlformats.org/officeDocument/2006/relationships/image" Target="../media/image59.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3.xml"/><Relationship Id="rId1" Type="http://schemas.openxmlformats.org/officeDocument/2006/relationships/tags" Target="../tags/tag70.xml"/><Relationship Id="rId4" Type="http://schemas.openxmlformats.org/officeDocument/2006/relationships/image" Target="../media/image60.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3.xml"/><Relationship Id="rId1" Type="http://schemas.openxmlformats.org/officeDocument/2006/relationships/tags" Target="../tags/tag71.xml"/><Relationship Id="rId4" Type="http://schemas.openxmlformats.org/officeDocument/2006/relationships/image" Target="../media/image61.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3.xml"/><Relationship Id="rId1" Type="http://schemas.openxmlformats.org/officeDocument/2006/relationships/tags" Target="../tags/tag72.xml"/><Relationship Id="rId5" Type="http://schemas.openxmlformats.org/officeDocument/2006/relationships/image" Target="../media/image63.png"/><Relationship Id="rId4" Type="http://schemas.openxmlformats.org/officeDocument/2006/relationships/image" Target="../media/image62.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3.xml"/><Relationship Id="rId1" Type="http://schemas.openxmlformats.org/officeDocument/2006/relationships/tags" Target="../tags/tag73.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3.xml"/><Relationship Id="rId1" Type="http://schemas.openxmlformats.org/officeDocument/2006/relationships/tags" Target="../tags/tag74.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3.xml"/><Relationship Id="rId1" Type="http://schemas.openxmlformats.org/officeDocument/2006/relationships/tags" Target="../tags/tag75.xml"/><Relationship Id="rId5" Type="http://schemas.openxmlformats.org/officeDocument/2006/relationships/image" Target="../media/image65.png"/><Relationship Id="rId4" Type="http://schemas.openxmlformats.org/officeDocument/2006/relationships/image" Target="../media/image64.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3.xml"/><Relationship Id="rId1" Type="http://schemas.openxmlformats.org/officeDocument/2006/relationships/tags" Target="../tags/tag76.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3.xml"/><Relationship Id="rId1" Type="http://schemas.openxmlformats.org/officeDocument/2006/relationships/tags" Target="../tags/tag77.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3.xml"/><Relationship Id="rId1" Type="http://schemas.openxmlformats.org/officeDocument/2006/relationships/tags" Target="../tags/tag7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3.xml"/><Relationship Id="rId1" Type="http://schemas.openxmlformats.org/officeDocument/2006/relationships/tags" Target="../tags/tag79.xml"/><Relationship Id="rId4" Type="http://schemas.openxmlformats.org/officeDocument/2006/relationships/image" Target="../media/image66.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3.xml"/><Relationship Id="rId1" Type="http://schemas.openxmlformats.org/officeDocument/2006/relationships/tags" Target="../tags/tag80.xml"/><Relationship Id="rId4" Type="http://schemas.openxmlformats.org/officeDocument/2006/relationships/image" Target="../media/image67.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3.xml"/><Relationship Id="rId1" Type="http://schemas.openxmlformats.org/officeDocument/2006/relationships/tags" Target="../tags/tag81.xml"/><Relationship Id="rId5" Type="http://schemas.openxmlformats.org/officeDocument/2006/relationships/image" Target="../media/image69.png"/><Relationship Id="rId4" Type="http://schemas.openxmlformats.org/officeDocument/2006/relationships/image" Target="../media/image68.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3.xml"/><Relationship Id="rId1" Type="http://schemas.openxmlformats.org/officeDocument/2006/relationships/tags" Target="../tags/tag82.xml"/><Relationship Id="rId4" Type="http://schemas.openxmlformats.org/officeDocument/2006/relationships/image" Target="../media/image70.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3.xml"/><Relationship Id="rId1" Type="http://schemas.openxmlformats.org/officeDocument/2006/relationships/tags" Target="../tags/tag83.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3.xml"/><Relationship Id="rId1" Type="http://schemas.openxmlformats.org/officeDocument/2006/relationships/tags" Target="../tags/tag84.xml"/><Relationship Id="rId4" Type="http://schemas.openxmlformats.org/officeDocument/2006/relationships/image" Target="../media/image71.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3.xml"/><Relationship Id="rId1" Type="http://schemas.openxmlformats.org/officeDocument/2006/relationships/tags" Target="../tags/tag85.xml"/><Relationship Id="rId4" Type="http://schemas.openxmlformats.org/officeDocument/2006/relationships/image" Target="../media/image72.pn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3.xml"/><Relationship Id="rId1" Type="http://schemas.openxmlformats.org/officeDocument/2006/relationships/tags" Target="../tags/tag86.xml"/><Relationship Id="rId4" Type="http://schemas.openxmlformats.org/officeDocument/2006/relationships/image" Target="../media/image73.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3.xml"/><Relationship Id="rId1" Type="http://schemas.openxmlformats.org/officeDocument/2006/relationships/tags" Target="../tags/tag87.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3.xml"/><Relationship Id="rId1" Type="http://schemas.openxmlformats.org/officeDocument/2006/relationships/tags" Target="../tags/tag8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3.xml"/><Relationship Id="rId1" Type="http://schemas.openxmlformats.org/officeDocument/2006/relationships/tags" Target="../tags/tag89.xml"/><Relationship Id="rId4" Type="http://schemas.openxmlformats.org/officeDocument/2006/relationships/image" Target="../media/image74.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3.xml"/><Relationship Id="rId1" Type="http://schemas.openxmlformats.org/officeDocument/2006/relationships/tags" Target="../tags/tag90.xml"/><Relationship Id="rId4" Type="http://schemas.openxmlformats.org/officeDocument/2006/relationships/image" Target="../media/image75.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3.xml"/><Relationship Id="rId1" Type="http://schemas.openxmlformats.org/officeDocument/2006/relationships/tags" Target="../tags/tag91.xml"/><Relationship Id="rId4" Type="http://schemas.openxmlformats.org/officeDocument/2006/relationships/image" Target="../media/image76.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3.xml"/><Relationship Id="rId1" Type="http://schemas.openxmlformats.org/officeDocument/2006/relationships/tags" Target="../tags/tag92.xml"/><Relationship Id="rId5" Type="http://schemas.openxmlformats.org/officeDocument/2006/relationships/image" Target="../media/image78.png"/><Relationship Id="rId4" Type="http://schemas.openxmlformats.org/officeDocument/2006/relationships/image" Target="../media/image77.pn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3.xml"/><Relationship Id="rId1" Type="http://schemas.openxmlformats.org/officeDocument/2006/relationships/tags" Target="../tags/tag93.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3.xml"/><Relationship Id="rId1" Type="http://schemas.openxmlformats.org/officeDocument/2006/relationships/tags" Target="../tags/tag94.xml"/><Relationship Id="rId4" Type="http://schemas.openxmlformats.org/officeDocument/2006/relationships/image" Target="../media/image79.pn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3.xml"/><Relationship Id="rId1" Type="http://schemas.openxmlformats.org/officeDocument/2006/relationships/tags" Target="../tags/tag95.xml"/><Relationship Id="rId4" Type="http://schemas.openxmlformats.org/officeDocument/2006/relationships/image" Target="../media/image80.pn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3.xml"/><Relationship Id="rId1" Type="http://schemas.openxmlformats.org/officeDocument/2006/relationships/tags" Target="../tags/tag96.xml"/><Relationship Id="rId4" Type="http://schemas.openxmlformats.org/officeDocument/2006/relationships/image" Target="../media/image81.pn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3.xml"/><Relationship Id="rId1" Type="http://schemas.openxmlformats.org/officeDocument/2006/relationships/tags" Target="../tags/tag97.xml"/><Relationship Id="rId4" Type="http://schemas.openxmlformats.org/officeDocument/2006/relationships/image" Target="../media/image82.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3.xml"/><Relationship Id="rId1" Type="http://schemas.openxmlformats.org/officeDocument/2006/relationships/tags" Target="../tags/tag98.xml"/><Relationship Id="rId4" Type="http://schemas.openxmlformats.org/officeDocument/2006/relationships/image" Target="../media/image8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a:ext>
            </a:extLst>
          </a:blip>
          <a:srcRect l="12225" t="22591" r="12589" b="45066"/>
          <a:stretch/>
        </p:blipFill>
        <p:spPr>
          <a:xfrm>
            <a:off x="0" y="0"/>
            <a:ext cx="12192000" cy="6858000"/>
          </a:xfrm>
          <a:prstGeom prst="rect">
            <a:avLst/>
          </a:prstGeom>
        </p:spPr>
      </p:pic>
      <p:sp>
        <p:nvSpPr>
          <p:cNvPr id="16" name="TextBox 2"/>
          <p:cNvSpPr txBox="1"/>
          <p:nvPr/>
        </p:nvSpPr>
        <p:spPr>
          <a:xfrm>
            <a:off x="2057399" y="1552152"/>
            <a:ext cx="8077202" cy="2123658"/>
          </a:xfrm>
          <a:prstGeom prst="rect">
            <a:avLst/>
          </a:prstGeom>
          <a:noFill/>
        </p:spPr>
        <p:txBody>
          <a:bodyPr wrap="square" rtlCol="0">
            <a:spAutoFit/>
            <a:scene3d>
              <a:camera prst="orthographicFront"/>
              <a:lightRig rig="threePt" dir="t"/>
            </a:scene3d>
            <a:sp3d contourW="12700"/>
          </a:bodyPr>
          <a:lstStyle/>
          <a:p>
            <a:pPr lvl="0" algn="ctr">
              <a:defRPr/>
            </a:pPr>
            <a:r>
              <a:rPr lang="zh-CN" altLang="en-US" sz="6600" dirty="0">
                <a:solidFill>
                  <a:srgbClr val="363636"/>
                </a:solidFill>
                <a:latin typeface="汉仪菱心体简" panose="02010609000101010101" pitchFamily="49" charset="-122"/>
                <a:ea typeface="汉仪菱心体简" panose="02010609000101010101" pitchFamily="49" charset="-122"/>
              </a:rPr>
              <a:t>跨境电商运营实战</a:t>
            </a:r>
          </a:p>
          <a:p>
            <a:pPr lvl="0" algn="ctr">
              <a:defRPr/>
            </a:pPr>
            <a:r>
              <a:rPr lang="en-US" altLang="zh-CN" sz="6600" dirty="0">
                <a:solidFill>
                  <a:srgbClr val="363636"/>
                </a:solidFill>
                <a:latin typeface="汉仪菱心体简" panose="02010609000101010101" pitchFamily="49" charset="-122"/>
                <a:ea typeface="汉仪菱心体简" panose="02010609000101010101" pitchFamily="49" charset="-122"/>
              </a:rPr>
              <a:t>(</a:t>
            </a:r>
            <a:r>
              <a:rPr lang="zh-CN" altLang="en-US" sz="6600" dirty="0">
                <a:solidFill>
                  <a:srgbClr val="363636"/>
                </a:solidFill>
                <a:latin typeface="汉仪菱心体简" panose="02010609000101010101" pitchFamily="49" charset="-122"/>
                <a:ea typeface="汉仪菱心体简" panose="02010609000101010101" pitchFamily="49" charset="-122"/>
              </a:rPr>
              <a:t>第</a:t>
            </a:r>
            <a:r>
              <a:rPr lang="en-US" altLang="zh-CN" sz="6600" dirty="0">
                <a:solidFill>
                  <a:srgbClr val="363636"/>
                </a:solidFill>
                <a:latin typeface="汉仪菱心体简" panose="02010609000101010101" pitchFamily="49" charset="-122"/>
                <a:ea typeface="汉仪菱心体简" panose="02010609000101010101" pitchFamily="49" charset="-122"/>
              </a:rPr>
              <a:t>2</a:t>
            </a:r>
            <a:r>
              <a:rPr lang="zh-CN" altLang="en-US" sz="6600" dirty="0">
                <a:solidFill>
                  <a:srgbClr val="363636"/>
                </a:solidFill>
                <a:latin typeface="汉仪菱心体简" panose="02010609000101010101" pitchFamily="49" charset="-122"/>
                <a:ea typeface="汉仪菱心体简" panose="02010609000101010101" pitchFamily="49" charset="-122"/>
              </a:rPr>
              <a:t>版</a:t>
            </a:r>
            <a:r>
              <a:rPr lang="en-US" altLang="zh-CN" sz="6600" dirty="0">
                <a:solidFill>
                  <a:srgbClr val="363636"/>
                </a:solidFill>
                <a:latin typeface="汉仪菱心体简" panose="02010609000101010101" pitchFamily="49" charset="-122"/>
                <a:ea typeface="汉仪菱心体简" panose="02010609000101010101" pitchFamily="49" charset="-122"/>
              </a:rPr>
              <a:t>)</a:t>
            </a:r>
          </a:p>
        </p:txBody>
      </p:sp>
      <p:sp>
        <p:nvSpPr>
          <p:cNvPr id="18" name="矩形 17"/>
          <p:cNvSpPr/>
          <p:nvPr/>
        </p:nvSpPr>
        <p:spPr>
          <a:xfrm>
            <a:off x="4991877" y="3751132"/>
            <a:ext cx="2208245" cy="480053"/>
          </a:xfrm>
          <a:prstGeom prst="rect">
            <a:avLst/>
          </a:prstGeom>
          <a:solidFill>
            <a:srgbClr val="FF930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lvl="0" algn="ctr">
              <a:defRPr/>
            </a:pPr>
            <a:r>
              <a:rPr lang="zh-CN" altLang="en-US" b="1" dirty="0">
                <a:solidFill>
                  <a:schemeClr val="bg1"/>
                </a:solidFill>
              </a:rPr>
              <a:t>新迈尔教育  主编</a:t>
            </a:r>
            <a:endParaRPr kumimoji="0" lang="zh-CN" altLang="en-US" b="1" i="0" u="none" strike="noStrike" kern="1200" cap="none" spc="0" normalizeH="0" baseline="0" noProof="0" dirty="0">
              <a:ln>
                <a:noFill/>
              </a:ln>
              <a:solidFill>
                <a:schemeClr val="bg1"/>
              </a:solidFill>
              <a:effectLst/>
              <a:uLnTx/>
              <a:uFillTx/>
              <a:latin typeface="Arial"/>
              <a:ea typeface="微软雅黑"/>
            </a:endParaRPr>
          </a:p>
        </p:txBody>
      </p:sp>
      <p:sp>
        <p:nvSpPr>
          <p:cNvPr id="9" name="矩形 8"/>
          <p:cNvSpPr/>
          <p:nvPr/>
        </p:nvSpPr>
        <p:spPr>
          <a:xfrm>
            <a:off x="4543812" y="5925667"/>
            <a:ext cx="3104375" cy="674864"/>
          </a:xfrm>
          <a:prstGeom prst="rect">
            <a:avLst/>
          </a:prstGeom>
          <a:solidFill>
            <a:srgbClr val="FF930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lvl="0" algn="ctr">
              <a:defRPr/>
            </a:pPr>
            <a:r>
              <a:rPr kumimoji="0" lang="zh-CN" altLang="en-US" b="1" i="0" u="none" strike="noStrike" kern="1200" cap="none" spc="0" normalizeH="0" baseline="0" noProof="0" dirty="0" smtClean="0">
                <a:ln>
                  <a:noFill/>
                </a:ln>
                <a:solidFill>
                  <a:schemeClr val="bg1"/>
                </a:solidFill>
                <a:effectLst/>
                <a:uLnTx/>
                <a:uFillTx/>
                <a:latin typeface="Arial"/>
                <a:ea typeface="微软雅黑"/>
              </a:rPr>
              <a:t>清华大学出版社</a:t>
            </a:r>
            <a:endParaRPr kumimoji="0" lang="en-US" altLang="zh-CN" b="1" i="0" u="none" strike="noStrike" kern="1200" cap="none" spc="0" normalizeH="0" baseline="0" noProof="0" dirty="0" smtClean="0">
              <a:ln>
                <a:noFill/>
              </a:ln>
              <a:solidFill>
                <a:schemeClr val="bg1"/>
              </a:solidFill>
              <a:effectLst/>
              <a:uLnTx/>
              <a:uFillTx/>
              <a:latin typeface="Arial"/>
              <a:ea typeface="微软雅黑"/>
            </a:endParaRPr>
          </a:p>
          <a:p>
            <a:pPr lvl="0" algn="ctr">
              <a:defRPr/>
            </a:pPr>
            <a:r>
              <a:rPr lang="zh-CN" altLang="en-US" sz="1400" b="1" dirty="0">
                <a:solidFill>
                  <a:schemeClr val="bg1"/>
                </a:solidFill>
                <a:latin typeface="宋体" pitchFamily="2" charset="-122"/>
                <a:ea typeface="宋体" pitchFamily="2" charset="-122"/>
              </a:rPr>
              <a:t>北京</a:t>
            </a:r>
            <a:endParaRPr kumimoji="0" lang="zh-CN" altLang="en-US" sz="1400" b="1" i="0" u="none" strike="noStrike" kern="1200" cap="none" spc="0" normalizeH="0" baseline="0" noProof="0" dirty="0">
              <a:ln>
                <a:noFill/>
              </a:ln>
              <a:solidFill>
                <a:schemeClr val="bg1"/>
              </a:solidFill>
              <a:effectLst/>
              <a:uLnTx/>
              <a:uFillTx/>
              <a:latin typeface="宋体" pitchFamily="2" charset="-122"/>
              <a:ea typeface="宋体" pitchFamily="2" charset="-122"/>
            </a:endParaRPr>
          </a:p>
        </p:txBody>
      </p:sp>
    </p:spTree>
    <p:extLst>
      <p:ext uri="{BB962C8B-B14F-4D97-AF65-F5344CB8AC3E}">
        <p14:creationId xmlns:p14="http://schemas.microsoft.com/office/powerpoint/2010/main" val="871421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animBg="1"/>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495415"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3.1  </a:t>
            </a:r>
            <a:r>
              <a:rPr lang="zh-CN" altLang="en-US" sz="3200" b="1">
                <a:solidFill>
                  <a:srgbClr val="FF930A"/>
                </a:solidFill>
              </a:rPr>
              <a:t>亚马逊注册以及账号安全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450853"/>
            <a:ext cx="9332179" cy="101438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注册流程</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亚马逊为中国卖家提供专门的全球开店指导网站：</a:t>
            </a:r>
            <a:r>
              <a:rPr lang="en-US" altLang="zh-CN" dirty="0">
                <a:solidFill>
                  <a:srgbClr val="2F2E40"/>
                </a:solidFill>
                <a:latin typeface="Calibri" panose="020F0502020204030204" pitchFamily="34" charset="0"/>
                <a:ea typeface="宋体" panose="02010600030101010101" pitchFamily="2" charset="-122"/>
              </a:rPr>
              <a:t>https://gs.amazon.cn/ (</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96038" y="2474758"/>
            <a:ext cx="6181725" cy="302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5" y="5503708"/>
            <a:ext cx="902811" cy="307777"/>
          </a:xfrm>
          <a:prstGeom prst="rect">
            <a:avLst/>
          </a:prstGeom>
        </p:spPr>
        <p:txBody>
          <a:bodyPr wrap="none">
            <a:spAutoFit/>
          </a:bodyPr>
          <a:lstStyle/>
          <a:p>
            <a:pPr algn="ctr"/>
            <a:r>
              <a:rPr lang="zh-CN" altLang="zh-CN" sz="1400" b="1" dirty="0"/>
              <a:t>指导网站</a:t>
            </a:r>
            <a:endParaRPr lang="zh-CN" altLang="en-US" sz="1400" b="1" dirty="0"/>
          </a:p>
        </p:txBody>
      </p:sp>
    </p:spTree>
    <p:custDataLst>
      <p:tags r:id="rId1"/>
    </p:custDataLst>
    <p:extLst>
      <p:ext uri="{BB962C8B-B14F-4D97-AF65-F5344CB8AC3E}">
        <p14:creationId xmlns:p14="http://schemas.microsoft.com/office/powerpoint/2010/main" val="2022914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500"/>
                                        <p:tgtEl>
                                          <p:spTgt spid="102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212853"/>
            <a:ext cx="9332179" cy="2662267"/>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3.4.4  </a:t>
            </a:r>
            <a:r>
              <a:rPr lang="zh-CN" altLang="en-US" sz="2500" b="1" dirty="0">
                <a:solidFill>
                  <a:srgbClr val="2F2E40"/>
                </a:solidFill>
                <a:latin typeface="Calibri" panose="020F0502020204030204" pitchFamily="34" charset="0"/>
                <a:ea typeface="宋体" panose="02010600030101010101" pitchFamily="2" charset="-122"/>
              </a:rPr>
              <a:t>秒杀</a:t>
            </a:r>
          </a:p>
          <a:p>
            <a:pPr indent="468000" algn="just">
              <a:lnSpc>
                <a:spcPct val="150000"/>
              </a:lnSpc>
              <a:spcAft>
                <a:spcPct val="50000"/>
              </a:spcAft>
              <a:defRPr/>
            </a:pPr>
            <a:r>
              <a:rPr lang="en-US" altLang="zh-CN" b="1" dirty="0" smtClean="0">
                <a:solidFill>
                  <a:srgbClr val="2F2E40"/>
                </a:solidFill>
                <a:latin typeface="Calibri" panose="020F0502020204030204" pitchFamily="34" charset="0"/>
                <a:ea typeface="宋体" panose="02010600030101010101" pitchFamily="2" charset="-122"/>
              </a:rPr>
              <a:t>1</a:t>
            </a:r>
            <a:r>
              <a:rPr lang="en-US" altLang="zh-CN" b="1" dirty="0">
                <a:solidFill>
                  <a:srgbClr val="2F2E40"/>
                </a:solidFill>
                <a:latin typeface="Calibri" panose="020F0502020204030204" pitchFamily="34" charset="0"/>
                <a:ea typeface="宋体" panose="02010600030101010101" pitchFamily="2" charset="-122"/>
              </a:rPr>
              <a:t>. </a:t>
            </a:r>
            <a:r>
              <a:rPr lang="zh-CN" altLang="en-US" b="1" dirty="0">
                <a:solidFill>
                  <a:srgbClr val="2F2E40"/>
                </a:solidFill>
                <a:latin typeface="Calibri" panose="020F0502020204030204" pitchFamily="34" charset="0"/>
                <a:ea typeface="宋体" panose="02010600030101010101" pitchFamily="2" charset="-122"/>
              </a:rPr>
              <a:t>什么是“秒杀”</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“秒杀”</a:t>
            </a:r>
            <a:r>
              <a:rPr lang="en-US" altLang="zh-CN" dirty="0">
                <a:solidFill>
                  <a:srgbClr val="2F2E40"/>
                </a:solidFill>
                <a:latin typeface="Calibri" panose="020F0502020204030204" pitchFamily="34" charset="0"/>
                <a:ea typeface="宋体" panose="02010600030101010101" pitchFamily="2" charset="-122"/>
              </a:rPr>
              <a:t>(Lightning Deal)</a:t>
            </a:r>
            <a:r>
              <a:rPr lang="zh-CN" altLang="en-US" dirty="0">
                <a:solidFill>
                  <a:srgbClr val="2F2E40"/>
                </a:solidFill>
                <a:latin typeface="Calibri" panose="020F0502020204030204" pitchFamily="34" charset="0"/>
                <a:ea typeface="宋体" panose="02010600030101010101" pitchFamily="2" charset="-122"/>
              </a:rPr>
              <a:t>是指有时间限制的优惠促销活动。“秒杀”在亚马逊首页有流量入口，是亚马逊买家最喜欢浏览的页面之一。“秒杀”时间一般限制在</a:t>
            </a:r>
            <a:r>
              <a:rPr lang="en-US" altLang="zh-CN" dirty="0">
                <a:solidFill>
                  <a:srgbClr val="2F2E40"/>
                </a:solidFill>
                <a:latin typeface="Calibri" panose="020F0502020204030204" pitchFamily="34" charset="0"/>
                <a:ea typeface="宋体" panose="02010600030101010101" pitchFamily="2" charset="-122"/>
              </a:rPr>
              <a:t>6</a:t>
            </a:r>
            <a:r>
              <a:rPr lang="zh-CN" altLang="en-US" dirty="0">
                <a:solidFill>
                  <a:srgbClr val="2F2E40"/>
                </a:solidFill>
                <a:latin typeface="Calibri" panose="020F0502020204030204" pitchFamily="34" charset="0"/>
                <a:ea typeface="宋体" panose="02010600030101010101" pitchFamily="2" charset="-122"/>
              </a:rPr>
              <a:t>小时以内，而参与秒杀的商品一般需有大幅度的折扣。</a:t>
            </a:r>
          </a:p>
        </p:txBody>
      </p:sp>
    </p:spTree>
    <p:custDataLst>
      <p:tags r:id="rId1"/>
    </p:custDataLst>
    <p:extLst>
      <p:ext uri="{BB962C8B-B14F-4D97-AF65-F5344CB8AC3E}">
        <p14:creationId xmlns:p14="http://schemas.microsoft.com/office/powerpoint/2010/main" val="66635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1" y="1727078"/>
            <a:ext cx="9332179" cy="378436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为什么“秒杀”对卖家这么重要？</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增加曝光</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连锁反应</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清理库存</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提高竞争优势</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下单更快</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6)	</a:t>
            </a:r>
            <a:r>
              <a:rPr lang="zh-CN" altLang="en-US" dirty="0">
                <a:solidFill>
                  <a:srgbClr val="2F2E40"/>
                </a:solidFill>
                <a:latin typeface="Calibri" panose="020F0502020204030204" pitchFamily="34" charset="0"/>
                <a:ea typeface="宋体" panose="02010600030101010101" pitchFamily="2" charset="-122"/>
              </a:rPr>
              <a:t>更方便移动端浏览</a:t>
            </a:r>
          </a:p>
        </p:txBody>
      </p:sp>
    </p:spTree>
    <p:custDataLst>
      <p:tags r:id="rId1"/>
    </p:custDataLst>
    <p:extLst>
      <p:ext uri="{BB962C8B-B14F-4D97-AF65-F5344CB8AC3E}">
        <p14:creationId xmlns:p14="http://schemas.microsoft.com/office/powerpoint/2010/main" val="66635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727078"/>
            <a:ext cx="9332179" cy="378436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哪些商品有资格参与秒杀？</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符合以下条件的合格商品会自动显示在“秒杀活动管理”的“推荐”部分。</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质量</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变体</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分类</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配送方式</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状况</a:t>
            </a:r>
          </a:p>
        </p:txBody>
      </p:sp>
    </p:spTree>
    <p:custDataLst>
      <p:tags r:id="rId1"/>
    </p:custDataLst>
    <p:extLst>
      <p:ext uri="{BB962C8B-B14F-4D97-AF65-F5344CB8AC3E}">
        <p14:creationId xmlns:p14="http://schemas.microsoft.com/office/powerpoint/2010/main" val="66635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193803"/>
            <a:ext cx="9332179" cy="2523768"/>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3.4.5  </a:t>
            </a:r>
            <a:r>
              <a:rPr lang="zh-CN" altLang="en-US" sz="2500" b="1" dirty="0">
                <a:solidFill>
                  <a:srgbClr val="2F2E40"/>
                </a:solidFill>
                <a:latin typeface="Calibri" panose="020F0502020204030204" pitchFamily="34" charset="0"/>
                <a:ea typeface="宋体" panose="02010600030101010101" pitchFamily="2" charset="-122"/>
              </a:rPr>
              <a:t>亚马逊广告</a:t>
            </a:r>
            <a:r>
              <a:rPr lang="en-US" altLang="zh-CN" sz="2500" b="1" dirty="0">
                <a:solidFill>
                  <a:srgbClr val="2F2E40"/>
                </a:solidFill>
                <a:latin typeface="Calibri" panose="020F0502020204030204" pitchFamily="34" charset="0"/>
                <a:ea typeface="宋体" panose="02010600030101010101" pitchFamily="2" charset="-122"/>
              </a:rPr>
              <a:t>(CPC)</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在</a:t>
            </a:r>
            <a:r>
              <a:rPr lang="zh-CN" altLang="en-US" dirty="0">
                <a:solidFill>
                  <a:srgbClr val="2F2E40"/>
                </a:solidFill>
                <a:latin typeface="Calibri" panose="020F0502020204030204" pitchFamily="34" charset="0"/>
                <a:ea typeface="宋体" panose="02010600030101010101" pitchFamily="2" charset="-122"/>
              </a:rPr>
              <a:t>亚马逊上投放广告可帮助卖家提高品牌知名度，并向搜索类似商品的买家推广商品。借助按点击次数付费广告，卖家可以通过亚马逊的广告活动管理工具报告管理广告活动。卖家可以查看为广告点击量支出的费用，定位买家使用的关键词，并衡量广告活动带来的影响。卖家可以随时调整预算和竞价以测试合适的预算和出价，以及测试新的关键词。</a:t>
            </a:r>
          </a:p>
        </p:txBody>
      </p:sp>
    </p:spTree>
    <p:custDataLst>
      <p:tags r:id="rId1"/>
    </p:custDataLst>
    <p:extLst>
      <p:ext uri="{BB962C8B-B14F-4D97-AF65-F5344CB8AC3E}">
        <p14:creationId xmlns:p14="http://schemas.microsoft.com/office/powerpoint/2010/main" val="66635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546103"/>
            <a:ext cx="9332179" cy="212237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广告类型</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亚马逊提供两种按点击次数付费广告解决方案：商品推广和头条搜索广告。</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商品推广</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头条搜索广告</a:t>
            </a:r>
          </a:p>
        </p:txBody>
      </p:sp>
      <p:pic>
        <p:nvPicPr>
          <p:cNvPr id="727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9132" y="3748088"/>
            <a:ext cx="7475537"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66190" y="5548313"/>
            <a:ext cx="1441420" cy="307777"/>
          </a:xfrm>
          <a:prstGeom prst="rect">
            <a:avLst/>
          </a:prstGeom>
        </p:spPr>
        <p:txBody>
          <a:bodyPr wrap="none">
            <a:spAutoFit/>
          </a:bodyPr>
          <a:lstStyle/>
          <a:p>
            <a:pPr algn="ctr"/>
            <a:r>
              <a:rPr lang="zh-CN" altLang="zh-CN" sz="1400" b="1" dirty="0"/>
              <a:t>亚马逊广告类型</a:t>
            </a:r>
            <a:endParaRPr lang="zh-CN" altLang="en-US" sz="1400" b="1" dirty="0"/>
          </a:p>
        </p:txBody>
      </p:sp>
    </p:spTree>
    <p:custDataLst>
      <p:tags r:id="rId1"/>
    </p:custDataLst>
    <p:extLst>
      <p:ext uri="{BB962C8B-B14F-4D97-AF65-F5344CB8AC3E}">
        <p14:creationId xmlns:p14="http://schemas.microsoft.com/office/powerpoint/2010/main" val="66635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72706"/>
                                        </p:tgtEl>
                                        <p:attrNameLst>
                                          <p:attrName>style.visibility</p:attrName>
                                        </p:attrNameLst>
                                      </p:cBhvr>
                                      <p:to>
                                        <p:strVal val="visible"/>
                                      </p:to>
                                    </p:set>
                                    <p:animEffect transition="in" filter="wheel(1)">
                                      <p:cBhvr>
                                        <p:cTn id="15" dur="500"/>
                                        <p:tgtEl>
                                          <p:spTgt spid="72706"/>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1)">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850903"/>
            <a:ext cx="9332179" cy="323037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运作方式</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商品推广是一种让卖家可以推广在亚马逊上发布的商品的方式，借助此方式，可以更好地控制在亚马逊上的商品销售。当买家搜索进行竞价的关键词时，定向广告可提升商品的曝光率。</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卖家可选择要推广的商品，为这些商品指定关键词，并输入每次点击费用竞价。亚马逊买家搜索列出一个或多个关键词时，广告就能够显示在亚马逊上不同的展示位置。只有当亚马逊买家点击该广告时</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此时，买家将转至商品所在的详情页面</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，卖家才需要付费。</a:t>
            </a:r>
          </a:p>
        </p:txBody>
      </p:sp>
    </p:spTree>
    <p:custDataLst>
      <p:tags r:id="rId1"/>
    </p:custDataLst>
    <p:extLst>
      <p:ext uri="{BB962C8B-B14F-4D97-AF65-F5344CB8AC3E}">
        <p14:creationId xmlns:p14="http://schemas.microsoft.com/office/powerpoint/2010/main" val="66635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555628"/>
            <a:ext cx="9332179" cy="4338367"/>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投放前提</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商品推广面向专业卖家开放。要使用商品推广进行推广，需要满足以下条件。</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拥有信誉良好且有效的亚马逊账户。</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能够向正在推广商品的商城发货。</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已设置有效的付款方式。</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可在一个或多个分类中发布商品。</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发布的是新品。</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(6)	</a:t>
            </a:r>
            <a:r>
              <a:rPr lang="zh-CN" altLang="en-US" dirty="0">
                <a:solidFill>
                  <a:srgbClr val="2F2E40"/>
                </a:solidFill>
                <a:latin typeface="Calibri" panose="020F0502020204030204" pitchFamily="34" charset="0"/>
                <a:ea typeface="宋体" panose="02010600030101010101" pitchFamily="2" charset="-122"/>
              </a:rPr>
              <a:t>发布的商品有资格竞争购买按钮。</a:t>
            </a:r>
          </a:p>
        </p:txBody>
      </p:sp>
    </p:spTree>
    <p:custDataLst>
      <p:tags r:id="rId1"/>
    </p:custDataLst>
    <p:extLst>
      <p:ext uri="{BB962C8B-B14F-4D97-AF65-F5344CB8AC3E}">
        <p14:creationId xmlns:p14="http://schemas.microsoft.com/office/powerpoint/2010/main" val="20221506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60403"/>
            <a:ext cx="9332179" cy="101438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4. </a:t>
            </a:r>
            <a:r>
              <a:rPr lang="zh-CN" altLang="en-US" b="1" dirty="0">
                <a:solidFill>
                  <a:srgbClr val="2F2E40"/>
                </a:solidFill>
                <a:latin typeface="Calibri" panose="020F0502020204030204" pitchFamily="34" charset="0"/>
                <a:ea typeface="宋体" panose="02010600030101010101" pitchFamily="2" charset="-122"/>
              </a:rPr>
              <a:t>适用分类</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亚马逊不支持推广成人用品、二手商品或翻新商品，它适用的分类如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737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1338" y="2674783"/>
            <a:ext cx="6029325" cy="260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096886" y="5313208"/>
            <a:ext cx="1980029" cy="307777"/>
          </a:xfrm>
          <a:prstGeom prst="rect">
            <a:avLst/>
          </a:prstGeom>
        </p:spPr>
        <p:txBody>
          <a:bodyPr wrap="none">
            <a:spAutoFit/>
          </a:bodyPr>
          <a:lstStyle/>
          <a:p>
            <a:pPr algn="ctr"/>
            <a:r>
              <a:rPr lang="zh-CN" altLang="zh-CN" sz="1400" b="1" dirty="0"/>
              <a:t>亚马逊广告适用的分类</a:t>
            </a:r>
            <a:endParaRPr lang="zh-CN" altLang="en-US" sz="1400" b="1" dirty="0"/>
          </a:p>
        </p:txBody>
      </p:sp>
    </p:spTree>
    <p:custDataLst>
      <p:tags r:id="rId1"/>
    </p:custDataLst>
    <p:extLst>
      <p:ext uri="{BB962C8B-B14F-4D97-AF65-F5344CB8AC3E}">
        <p14:creationId xmlns:p14="http://schemas.microsoft.com/office/powerpoint/2010/main" val="30802837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73730"/>
                                        </p:tgtEl>
                                        <p:attrNameLst>
                                          <p:attrName>style.visibility</p:attrName>
                                        </p:attrNameLst>
                                      </p:cBhvr>
                                      <p:to>
                                        <p:strVal val="visible"/>
                                      </p:to>
                                    </p:set>
                                    <p:animEffect transition="in" filter="randombar(horizontal)">
                                      <p:cBhvr>
                                        <p:cTn id="15" dur="500"/>
                                        <p:tgtEl>
                                          <p:spTgt spid="73730"/>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55562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第一步：设置广告活动。</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747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853" y="2016010"/>
            <a:ext cx="5886095" cy="3351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5" y="5367338"/>
            <a:ext cx="902811" cy="307777"/>
          </a:xfrm>
          <a:prstGeom prst="rect">
            <a:avLst/>
          </a:prstGeom>
        </p:spPr>
        <p:txBody>
          <a:bodyPr wrap="none">
            <a:spAutoFit/>
          </a:bodyPr>
          <a:lstStyle/>
          <a:p>
            <a:pPr algn="ctr"/>
            <a:r>
              <a:rPr lang="zh-CN" altLang="zh-CN" sz="1400" b="1" dirty="0"/>
              <a:t>创建广告</a:t>
            </a:r>
            <a:endParaRPr lang="zh-CN" altLang="en-US" sz="1400" b="1" dirty="0"/>
          </a:p>
        </p:txBody>
      </p:sp>
    </p:spTree>
    <p:custDataLst>
      <p:tags r:id="rId1"/>
    </p:custDataLst>
    <p:extLst>
      <p:ext uri="{BB962C8B-B14F-4D97-AF65-F5344CB8AC3E}">
        <p14:creationId xmlns:p14="http://schemas.microsoft.com/office/powerpoint/2010/main" val="30802837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74754"/>
                                        </p:tgtEl>
                                        <p:attrNameLst>
                                          <p:attrName>style.visibility</p:attrName>
                                        </p:attrNameLst>
                                      </p:cBhvr>
                                      <p:to>
                                        <p:strVal val="visible"/>
                                      </p:to>
                                    </p:set>
                                    <p:anim calcmode="lin" valueType="num">
                                      <p:cBhvr>
                                        <p:cTn id="15" dur="500" fill="hold"/>
                                        <p:tgtEl>
                                          <p:spTgt spid="74754"/>
                                        </p:tgtEl>
                                        <p:attrNameLst>
                                          <p:attrName>ppt_w</p:attrName>
                                        </p:attrNameLst>
                                      </p:cBhvr>
                                      <p:tavLst>
                                        <p:tav tm="0">
                                          <p:val>
                                            <p:fltVal val="0"/>
                                          </p:val>
                                        </p:tav>
                                        <p:tav tm="100000">
                                          <p:val>
                                            <p:strVal val="#ppt_w"/>
                                          </p:val>
                                        </p:tav>
                                      </p:tavLst>
                                    </p:anim>
                                    <p:anim calcmode="lin" valueType="num">
                                      <p:cBhvr>
                                        <p:cTn id="16" dur="500" fill="hold"/>
                                        <p:tgtEl>
                                          <p:spTgt spid="74754"/>
                                        </p:tgtEl>
                                        <p:attrNameLst>
                                          <p:attrName>ppt_h</p:attrName>
                                        </p:attrNameLst>
                                      </p:cBhvr>
                                      <p:tavLst>
                                        <p:tav tm="0">
                                          <p:val>
                                            <p:fltVal val="0"/>
                                          </p:val>
                                        </p:tav>
                                        <p:tav tm="100000">
                                          <p:val>
                                            <p:strVal val="#ppt_h"/>
                                          </p:val>
                                        </p:tav>
                                      </p:tavLst>
                                    </p:anim>
                                    <p:animEffect transition="in" filter="fade">
                                      <p:cBhvr>
                                        <p:cTn id="17" dur="500"/>
                                        <p:tgtEl>
                                          <p:spTgt spid="74754"/>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55562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第二步：选择广告类型</a:t>
            </a:r>
            <a:r>
              <a:rPr lang="en-US" altLang="zh-CN" dirty="0">
                <a:solidFill>
                  <a:srgbClr val="2F2E40"/>
                </a:solidFill>
                <a:latin typeface="Calibri" panose="020F0502020204030204" pitchFamily="34" charset="0"/>
                <a:ea typeface="宋体" panose="02010600030101010101" pitchFamily="2" charset="-122"/>
              </a:rPr>
              <a:t>Sponsored Products</a:t>
            </a:r>
            <a:r>
              <a:rPr lang="zh-CN" altLang="en-US" dirty="0">
                <a:solidFill>
                  <a:srgbClr val="2F2E40"/>
                </a:solidFill>
                <a:latin typeface="Calibri" panose="020F0502020204030204" pitchFamily="34" charset="0"/>
                <a:ea typeface="宋体" panose="02010600030101010101" pitchFamily="2" charset="-122"/>
              </a:rPr>
              <a:t>并单击</a:t>
            </a:r>
            <a:r>
              <a:rPr lang="en-US" altLang="zh-CN" dirty="0">
                <a:solidFill>
                  <a:srgbClr val="2F2E40"/>
                </a:solidFill>
                <a:latin typeface="Calibri" panose="020F0502020204030204" pitchFamily="34" charset="0"/>
                <a:ea typeface="宋体" panose="02010600030101010101" pitchFamily="2" charset="-122"/>
              </a:rPr>
              <a:t>Continue</a:t>
            </a:r>
            <a:r>
              <a:rPr lang="zh-CN" altLang="en-US" dirty="0">
                <a:solidFill>
                  <a:srgbClr val="2F2E40"/>
                </a:solidFill>
                <a:latin typeface="Calibri" panose="020F0502020204030204" pitchFamily="34" charset="0"/>
                <a:ea typeface="宋体" panose="02010600030101010101" pitchFamily="2" charset="-122"/>
              </a:rPr>
              <a:t>按钮，如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757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4251" y="2095500"/>
            <a:ext cx="4305300"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55959" y="5467350"/>
            <a:ext cx="1261884" cy="307777"/>
          </a:xfrm>
          <a:prstGeom prst="rect">
            <a:avLst/>
          </a:prstGeom>
        </p:spPr>
        <p:txBody>
          <a:bodyPr wrap="none">
            <a:spAutoFit/>
          </a:bodyPr>
          <a:lstStyle/>
          <a:p>
            <a:pPr algn="ctr"/>
            <a:r>
              <a:rPr lang="zh-CN" altLang="zh-CN" sz="1400" b="1" dirty="0"/>
              <a:t>选择广告类型</a:t>
            </a:r>
            <a:endParaRPr lang="zh-CN" altLang="en-US" sz="1400" b="1" dirty="0"/>
          </a:p>
        </p:txBody>
      </p:sp>
    </p:spTree>
    <p:custDataLst>
      <p:tags r:id="rId1"/>
    </p:custDataLst>
    <p:extLst>
      <p:ext uri="{BB962C8B-B14F-4D97-AF65-F5344CB8AC3E}">
        <p14:creationId xmlns:p14="http://schemas.microsoft.com/office/powerpoint/2010/main" val="30802837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5778"/>
                                        </p:tgtEl>
                                        <p:attrNameLst>
                                          <p:attrName>style.visibility</p:attrName>
                                        </p:attrNameLst>
                                      </p:cBhvr>
                                      <p:to>
                                        <p:strVal val="visible"/>
                                      </p:to>
                                    </p:set>
                                    <p:animEffect transition="in" filter="fade">
                                      <p:cBhvr>
                                        <p:cTn id="15" dur="500"/>
                                        <p:tgtEl>
                                          <p:spTgt spid="7577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495415"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3.1  </a:t>
            </a:r>
            <a:r>
              <a:rPr lang="zh-CN" altLang="en-US" sz="3200" b="1">
                <a:solidFill>
                  <a:srgbClr val="FF930A"/>
                </a:solidFill>
              </a:rPr>
              <a:t>亚马逊注册以及账号安全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55603"/>
            <a:ext cx="9332179" cy="1014380"/>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以下详细流程来源于亚马逊官方文档。</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填写姓名、邮箱地址、密码，创建新用户</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，需用拼音或英文填写。</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7201" y="2369983"/>
            <a:ext cx="2819400"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5" y="5951383"/>
            <a:ext cx="902811" cy="307777"/>
          </a:xfrm>
          <a:prstGeom prst="rect">
            <a:avLst/>
          </a:prstGeom>
        </p:spPr>
        <p:txBody>
          <a:bodyPr wrap="none">
            <a:spAutoFit/>
          </a:bodyPr>
          <a:lstStyle/>
          <a:p>
            <a:r>
              <a:rPr lang="zh-CN" altLang="zh-CN" sz="1400" b="1" dirty="0"/>
              <a:t>账号注册</a:t>
            </a:r>
            <a:endParaRPr lang="zh-CN" altLang="en-US" sz="1400" b="1" dirty="0"/>
          </a:p>
        </p:txBody>
      </p:sp>
    </p:spTree>
    <p:custDataLst>
      <p:tags r:id="rId1"/>
    </p:custDataLst>
    <p:extLst>
      <p:ext uri="{BB962C8B-B14F-4D97-AF65-F5344CB8AC3E}">
        <p14:creationId xmlns:p14="http://schemas.microsoft.com/office/powerpoint/2010/main" val="2022914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050"/>
                                        </p:tgtEl>
                                        <p:attrNameLst>
                                          <p:attrName>style.visibility</p:attrName>
                                        </p:attrNameLst>
                                      </p:cBhvr>
                                      <p:to>
                                        <p:strVal val="visible"/>
                                      </p:to>
                                    </p:set>
                                    <p:anim calcmode="lin" valueType="num">
                                      <p:cBhvr additive="base">
                                        <p:cTn id="15" dur="500" fill="hold"/>
                                        <p:tgtEl>
                                          <p:spTgt spid="2050"/>
                                        </p:tgtEl>
                                        <p:attrNameLst>
                                          <p:attrName>ppt_x</p:attrName>
                                        </p:attrNameLst>
                                      </p:cBhvr>
                                      <p:tavLst>
                                        <p:tav tm="0">
                                          <p:val>
                                            <p:strVal val="#ppt_x"/>
                                          </p:val>
                                        </p:tav>
                                        <p:tav tm="100000">
                                          <p:val>
                                            <p:strVal val="#ppt_x"/>
                                          </p:val>
                                        </p:tav>
                                      </p:tavLst>
                                    </p:anim>
                                    <p:anim calcmode="lin" valueType="num">
                                      <p:cBhvr additive="base">
                                        <p:cTn id="16" dur="500" fill="hold"/>
                                        <p:tgtEl>
                                          <p:spTgt spid="205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30337" y="1450853"/>
            <a:ext cx="9332179" cy="875881"/>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第三步：设置广告活动名称“</a:t>
            </a:r>
            <a:r>
              <a:rPr lang="en-US" altLang="zh-CN" dirty="0">
                <a:solidFill>
                  <a:srgbClr val="2F2E40"/>
                </a:solidFill>
                <a:latin typeface="Calibri" panose="020F0502020204030204" pitchFamily="34" charset="0"/>
                <a:ea typeface="宋体" panose="02010600030101010101" pitchFamily="2" charset="-122"/>
              </a:rPr>
              <a:t>Campaign name”</a:t>
            </a:r>
            <a:r>
              <a:rPr lang="zh-CN" altLang="en-US" dirty="0">
                <a:solidFill>
                  <a:srgbClr val="2F2E40"/>
                </a:solidFill>
                <a:latin typeface="Calibri" panose="020F0502020204030204" pitchFamily="34" charset="0"/>
                <a:ea typeface="宋体" panose="02010600030101010101" pitchFamily="2" charset="-122"/>
              </a:rPr>
              <a:t>、开始“</a:t>
            </a:r>
            <a:r>
              <a:rPr lang="en-US" altLang="zh-CN" dirty="0">
                <a:solidFill>
                  <a:srgbClr val="2F2E40"/>
                </a:solidFill>
                <a:latin typeface="Calibri" panose="020F0502020204030204" pitchFamily="34" charset="0"/>
                <a:ea typeface="宋体" panose="02010600030101010101" pitchFamily="2" charset="-122"/>
              </a:rPr>
              <a:t>Start”</a:t>
            </a:r>
            <a:r>
              <a:rPr lang="zh-CN" altLang="en-US" dirty="0">
                <a:solidFill>
                  <a:srgbClr val="2F2E40"/>
                </a:solidFill>
                <a:latin typeface="Calibri" panose="020F0502020204030204" pitchFamily="34" charset="0"/>
                <a:ea typeface="宋体" panose="02010600030101010101" pitchFamily="2" charset="-122"/>
              </a:rPr>
              <a:t>时间、截止“</a:t>
            </a:r>
            <a:r>
              <a:rPr lang="en-US" altLang="zh-CN" dirty="0">
                <a:solidFill>
                  <a:srgbClr val="2F2E40"/>
                </a:solidFill>
                <a:latin typeface="Calibri" panose="020F0502020204030204" pitchFamily="34" charset="0"/>
                <a:ea typeface="宋体" panose="02010600030101010101" pitchFamily="2" charset="-122"/>
              </a:rPr>
              <a:t>End”</a:t>
            </a:r>
            <a:r>
              <a:rPr lang="zh-CN" altLang="en-US" dirty="0">
                <a:solidFill>
                  <a:srgbClr val="2F2E40"/>
                </a:solidFill>
                <a:latin typeface="Calibri" panose="020F0502020204030204" pitchFamily="34" charset="0"/>
                <a:ea typeface="宋体" panose="02010600030101010101" pitchFamily="2" charset="-122"/>
              </a:rPr>
              <a:t>时间，以及每日预算“</a:t>
            </a:r>
            <a:r>
              <a:rPr lang="en-US" altLang="zh-CN" dirty="0">
                <a:solidFill>
                  <a:srgbClr val="2F2E40"/>
                </a:solidFill>
                <a:latin typeface="Calibri" panose="020F0502020204030204" pitchFamily="34" charset="0"/>
                <a:ea typeface="宋体" panose="02010600030101010101" pitchFamily="2" charset="-122"/>
              </a:rPr>
              <a:t>Daily budget”</a:t>
            </a:r>
            <a:r>
              <a:rPr lang="zh-CN" altLang="en-US" dirty="0">
                <a:solidFill>
                  <a:srgbClr val="2F2E40"/>
                </a:solidFill>
                <a:latin typeface="Calibri" panose="020F0502020204030204" pitchFamily="34" charset="0"/>
                <a:ea typeface="宋体" panose="02010600030101010101" pitchFamily="2" charset="-122"/>
              </a:rPr>
              <a:t>，并且选择投放类型，如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768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8876" y="2336259"/>
            <a:ext cx="6515100" cy="3705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45020" y="6009421"/>
            <a:ext cx="902811" cy="307777"/>
          </a:xfrm>
          <a:prstGeom prst="rect">
            <a:avLst/>
          </a:prstGeom>
        </p:spPr>
        <p:txBody>
          <a:bodyPr wrap="none">
            <a:spAutoFit/>
          </a:bodyPr>
          <a:lstStyle/>
          <a:p>
            <a:pPr algn="ctr"/>
            <a:r>
              <a:rPr lang="zh-CN" altLang="zh-CN" sz="1400" b="1" dirty="0"/>
              <a:t>设置广告</a:t>
            </a:r>
            <a:endParaRPr lang="zh-CN" altLang="en-US" sz="1400" b="1" dirty="0"/>
          </a:p>
        </p:txBody>
      </p:sp>
    </p:spTree>
    <p:custDataLst>
      <p:tags r:id="rId1"/>
    </p:custDataLst>
    <p:extLst>
      <p:ext uri="{BB962C8B-B14F-4D97-AF65-F5344CB8AC3E}">
        <p14:creationId xmlns:p14="http://schemas.microsoft.com/office/powerpoint/2010/main" val="30802837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76802"/>
                                        </p:tgtEl>
                                        <p:attrNameLst>
                                          <p:attrName>style.visibility</p:attrName>
                                        </p:attrNameLst>
                                      </p:cBhvr>
                                      <p:to>
                                        <p:strVal val="visible"/>
                                      </p:to>
                                    </p:set>
                                    <p:anim calcmode="lin" valueType="num">
                                      <p:cBhvr additive="base">
                                        <p:cTn id="15" dur="500" fill="hold"/>
                                        <p:tgtEl>
                                          <p:spTgt spid="76802"/>
                                        </p:tgtEl>
                                        <p:attrNameLst>
                                          <p:attrName>ppt_x</p:attrName>
                                        </p:attrNameLst>
                                      </p:cBhvr>
                                      <p:tavLst>
                                        <p:tav tm="0">
                                          <p:val>
                                            <p:strVal val="#ppt_x"/>
                                          </p:val>
                                        </p:tav>
                                        <p:tav tm="100000">
                                          <p:val>
                                            <p:strVal val="#ppt_x"/>
                                          </p:val>
                                        </p:tav>
                                      </p:tavLst>
                                    </p:anim>
                                    <p:anim calcmode="lin" valueType="num">
                                      <p:cBhvr additive="base">
                                        <p:cTn id="16" dur="500" fill="hold"/>
                                        <p:tgtEl>
                                          <p:spTgt spid="7680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101427"/>
            <a:ext cx="9332179" cy="1568378"/>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第五步：设置默认竞价以及选择关键词。</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默认竞价。</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关键词。</a:t>
            </a:r>
          </a:p>
        </p:txBody>
      </p:sp>
      <p:pic>
        <p:nvPicPr>
          <p:cNvPr id="778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5463" y="3747355"/>
            <a:ext cx="7762875" cy="937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4" y="4761683"/>
            <a:ext cx="902811" cy="307777"/>
          </a:xfrm>
          <a:prstGeom prst="rect">
            <a:avLst/>
          </a:prstGeom>
        </p:spPr>
        <p:txBody>
          <a:bodyPr wrap="none">
            <a:spAutoFit/>
          </a:bodyPr>
          <a:lstStyle/>
          <a:p>
            <a:pPr algn="ctr"/>
            <a:r>
              <a:rPr lang="zh-CN" altLang="zh-CN" sz="1400" b="1" dirty="0"/>
              <a:t>设置竞价</a:t>
            </a:r>
            <a:endParaRPr lang="zh-CN" altLang="en-US" sz="1400" b="1" dirty="0"/>
          </a:p>
        </p:txBody>
      </p:sp>
    </p:spTree>
    <p:custDataLst>
      <p:tags r:id="rId1"/>
    </p:custDataLst>
    <p:extLst>
      <p:ext uri="{BB962C8B-B14F-4D97-AF65-F5344CB8AC3E}">
        <p14:creationId xmlns:p14="http://schemas.microsoft.com/office/powerpoint/2010/main" val="30802837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7826"/>
                                        </p:tgtEl>
                                        <p:attrNameLst>
                                          <p:attrName>style.visibility</p:attrName>
                                        </p:attrNameLst>
                                      </p:cBhvr>
                                      <p:to>
                                        <p:strVal val="visible"/>
                                      </p:to>
                                    </p:set>
                                    <p:animEffect transition="in" filter="fade">
                                      <p:cBhvr>
                                        <p:cTn id="15" dur="500"/>
                                        <p:tgtEl>
                                          <p:spTgt spid="77826"/>
                                        </p:tgtEl>
                                      </p:cBhvr>
                                    </p:animEffect>
                                    <p:anim calcmode="lin" valueType="num">
                                      <p:cBhvr>
                                        <p:cTn id="16" dur="500" fill="hold"/>
                                        <p:tgtEl>
                                          <p:spTgt spid="77826"/>
                                        </p:tgtEl>
                                        <p:attrNameLst>
                                          <p:attrName>ppt_x</p:attrName>
                                        </p:attrNameLst>
                                      </p:cBhvr>
                                      <p:tavLst>
                                        <p:tav tm="0">
                                          <p:val>
                                            <p:strVal val="#ppt_x"/>
                                          </p:val>
                                        </p:tav>
                                        <p:tav tm="100000">
                                          <p:val>
                                            <p:strVal val="#ppt_x"/>
                                          </p:val>
                                        </p:tav>
                                      </p:tavLst>
                                    </p:anim>
                                    <p:anim calcmode="lin" valueType="num">
                                      <p:cBhvr>
                                        <p:cTn id="17" dur="500" fill="hold"/>
                                        <p:tgtEl>
                                          <p:spTgt spid="77826"/>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788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6015" y="1235025"/>
            <a:ext cx="6205610" cy="488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547646" y="6118225"/>
            <a:ext cx="1082348" cy="307777"/>
          </a:xfrm>
          <a:prstGeom prst="rect">
            <a:avLst/>
          </a:prstGeom>
        </p:spPr>
        <p:txBody>
          <a:bodyPr wrap="none">
            <a:spAutoFit/>
          </a:bodyPr>
          <a:lstStyle/>
          <a:p>
            <a:pPr algn="ctr"/>
            <a:r>
              <a:rPr lang="zh-CN" altLang="zh-CN" sz="1400" b="1" dirty="0"/>
              <a:t>广告关键词</a:t>
            </a:r>
            <a:endParaRPr lang="zh-CN" altLang="en-US" sz="1400" b="1" dirty="0"/>
          </a:p>
        </p:txBody>
      </p:sp>
    </p:spTree>
    <p:custDataLst>
      <p:tags r:id="rId1"/>
    </p:custDataLst>
    <p:extLst>
      <p:ext uri="{BB962C8B-B14F-4D97-AF65-F5344CB8AC3E}">
        <p14:creationId xmlns:p14="http://schemas.microsoft.com/office/powerpoint/2010/main" val="30802837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78850"/>
                                        </p:tgtEl>
                                        <p:attrNameLst>
                                          <p:attrName>style.visibility</p:attrName>
                                        </p:attrNameLst>
                                      </p:cBhvr>
                                      <p:to>
                                        <p:strVal val="visible"/>
                                      </p:to>
                                    </p:set>
                                    <p:animEffect transition="in" filter="barn(inVertical)">
                                      <p:cBhvr>
                                        <p:cTn id="11" dur="500"/>
                                        <p:tgtEl>
                                          <p:spTgt spid="78850"/>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863405"/>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第六步：选择性填写否定关键词，并最终发布广告。</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798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6307" y="2365177"/>
            <a:ext cx="6961187"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8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43188" y="4322565"/>
            <a:ext cx="6904037" cy="101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545726" y="3736777"/>
            <a:ext cx="1082348" cy="307777"/>
          </a:xfrm>
          <a:prstGeom prst="rect">
            <a:avLst/>
          </a:prstGeom>
        </p:spPr>
        <p:txBody>
          <a:bodyPr wrap="none">
            <a:spAutoFit/>
          </a:bodyPr>
          <a:lstStyle/>
          <a:p>
            <a:pPr algn="ctr"/>
            <a:r>
              <a:rPr lang="zh-CN" altLang="zh-CN" sz="1400" b="1" dirty="0"/>
              <a:t>否定关键词</a:t>
            </a:r>
          </a:p>
        </p:txBody>
      </p:sp>
      <p:sp>
        <p:nvSpPr>
          <p:cNvPr id="3" name="矩形 2"/>
          <p:cNvSpPr/>
          <p:nvPr/>
        </p:nvSpPr>
        <p:spPr>
          <a:xfrm>
            <a:off x="5374496" y="5341740"/>
            <a:ext cx="1441420" cy="307777"/>
          </a:xfrm>
          <a:prstGeom prst="rect">
            <a:avLst/>
          </a:prstGeom>
        </p:spPr>
        <p:txBody>
          <a:bodyPr wrap="none">
            <a:spAutoFit/>
          </a:bodyPr>
          <a:lstStyle/>
          <a:p>
            <a:pPr algn="ctr"/>
            <a:r>
              <a:rPr lang="zh-CN" altLang="zh-CN" sz="1400" b="1" dirty="0"/>
              <a:t>否定关键词示例</a:t>
            </a:r>
            <a:endParaRPr lang="zh-CN" altLang="en-US" sz="1400" b="1" dirty="0"/>
          </a:p>
        </p:txBody>
      </p:sp>
    </p:spTree>
    <p:custDataLst>
      <p:tags r:id="rId1"/>
    </p:custDataLst>
    <p:extLst>
      <p:ext uri="{BB962C8B-B14F-4D97-AF65-F5344CB8AC3E}">
        <p14:creationId xmlns:p14="http://schemas.microsoft.com/office/powerpoint/2010/main" val="37483469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79874"/>
                                        </p:tgtEl>
                                        <p:attrNameLst>
                                          <p:attrName>style.visibility</p:attrName>
                                        </p:attrNameLst>
                                      </p:cBhvr>
                                      <p:to>
                                        <p:strVal val="visible"/>
                                      </p:to>
                                    </p:set>
                                    <p:animEffect transition="in" filter="wipe(up)">
                                      <p:cBhvr>
                                        <p:cTn id="15" dur="500"/>
                                        <p:tgtEl>
                                          <p:spTgt spid="7987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79875"/>
                                        </p:tgtEl>
                                        <p:attrNameLst>
                                          <p:attrName>style.visibility</p:attrName>
                                        </p:attrNameLst>
                                      </p:cBhvr>
                                      <p:to>
                                        <p:strVal val="visible"/>
                                      </p:to>
                                    </p:set>
                                    <p:animEffect transition="in" filter="wipe(up)">
                                      <p:cBhvr>
                                        <p:cTn id="23" dur="500"/>
                                        <p:tgtEl>
                                          <p:spTgt spid="79875"/>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P spid="3"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808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1325" y="1257300"/>
            <a:ext cx="6229350" cy="455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554826" y="5825609"/>
            <a:ext cx="1082348" cy="307777"/>
          </a:xfrm>
          <a:prstGeom prst="rect">
            <a:avLst/>
          </a:prstGeom>
        </p:spPr>
        <p:txBody>
          <a:bodyPr wrap="none">
            <a:spAutoFit/>
          </a:bodyPr>
          <a:lstStyle/>
          <a:p>
            <a:pPr algn="ctr"/>
            <a:r>
              <a:rPr lang="zh-CN" altLang="zh-CN" sz="1400" b="1" dirty="0"/>
              <a:t>设置否定词</a:t>
            </a:r>
            <a:endParaRPr lang="zh-CN" altLang="en-US" sz="1400" b="1" dirty="0"/>
          </a:p>
        </p:txBody>
      </p:sp>
    </p:spTree>
    <p:custDataLst>
      <p:tags r:id="rId1"/>
    </p:custDataLst>
    <p:extLst>
      <p:ext uri="{BB962C8B-B14F-4D97-AF65-F5344CB8AC3E}">
        <p14:creationId xmlns:p14="http://schemas.microsoft.com/office/powerpoint/2010/main" val="37483469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80898"/>
                                        </p:tgtEl>
                                        <p:attrNameLst>
                                          <p:attrName>style.visibility</p:attrName>
                                        </p:attrNameLst>
                                      </p:cBhvr>
                                      <p:to>
                                        <p:strVal val="visible"/>
                                      </p:to>
                                    </p:set>
                                    <p:animEffect transition="in" filter="circle(in)">
                                      <p:cBhvr>
                                        <p:cTn id="11" dur="500"/>
                                        <p:tgtEl>
                                          <p:spTgt spid="80898"/>
                                        </p:tgtEl>
                                      </p:cBhvr>
                                    </p:animEffect>
                                  </p:childTnLst>
                                </p:cTn>
                              </p:par>
                            </p:childTnLst>
                          </p:cTn>
                        </p:par>
                        <p:par>
                          <p:cTn id="12" fill="hold">
                            <p:stCondLst>
                              <p:cond delay="1000"/>
                            </p:stCondLst>
                            <p:childTnLst>
                              <p:par>
                                <p:cTn id="13" presetID="6"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3.5  </a:t>
            </a:r>
            <a:r>
              <a:rPr lang="zh-CN" altLang="en-US" sz="3200" b="1" dirty="0">
                <a:solidFill>
                  <a:srgbClr val="FF930A"/>
                </a:solidFill>
              </a:rPr>
              <a:t>卖家绩效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736728"/>
            <a:ext cx="9332179" cy="1291379"/>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卖家绩效</a:t>
            </a:r>
            <a:r>
              <a:rPr lang="en-US" altLang="zh-CN" dirty="0">
                <a:solidFill>
                  <a:srgbClr val="2F2E40"/>
                </a:solidFill>
                <a:latin typeface="Calibri" panose="020F0502020204030204" pitchFamily="34" charset="0"/>
                <a:ea typeface="宋体" panose="02010600030101010101" pitchFamily="2" charset="-122"/>
              </a:rPr>
              <a:t>(Seller Performance)</a:t>
            </a:r>
            <a:r>
              <a:rPr lang="zh-CN" altLang="en-US" dirty="0">
                <a:solidFill>
                  <a:srgbClr val="2F2E40"/>
                </a:solidFill>
                <a:latin typeface="Calibri" panose="020F0502020204030204" pitchFamily="34" charset="0"/>
                <a:ea typeface="宋体" panose="02010600030101010101" pitchFamily="2" charset="-122"/>
              </a:rPr>
              <a:t>是亚马逊用来评判卖家服务水平的一套指标值。把顾客摆在第一位，让顾客满意是成为成功卖家最重要的因素。这些指标都是从顾客角度出发，会影响实际消费的转换率和成交金额，也是卖家销售成功与否的关键。</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37483469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3.5  </a:t>
            </a:r>
            <a:r>
              <a:rPr lang="zh-CN" altLang="en-US" sz="3200" b="1" dirty="0">
                <a:solidFill>
                  <a:srgbClr val="FF930A"/>
                </a:solidFill>
              </a:rPr>
              <a:t>卖家绩效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65128"/>
            <a:ext cx="9332179" cy="1277273"/>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3.5.1  </a:t>
            </a:r>
            <a:r>
              <a:rPr lang="zh-CN" altLang="en-US" sz="2500" b="1" dirty="0">
                <a:solidFill>
                  <a:srgbClr val="2F2E40"/>
                </a:solidFill>
                <a:latin typeface="Calibri" panose="020F0502020204030204" pitchFamily="34" charset="0"/>
                <a:ea typeface="宋体" panose="02010600030101010101" pitchFamily="2" charset="-122"/>
              </a:rPr>
              <a:t>卖家客服绩效</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卖</a:t>
            </a:r>
            <a:r>
              <a:rPr lang="zh-CN" altLang="en-US" dirty="0">
                <a:solidFill>
                  <a:srgbClr val="2F2E40"/>
                </a:solidFill>
                <a:latin typeface="Calibri" panose="020F0502020204030204" pitchFamily="34" charset="0"/>
                <a:ea typeface="宋体" panose="02010600030101010101" pitchFamily="2" charset="-122"/>
              </a:rPr>
              <a:t>家客服绩效包含订单缺陷率和退货不满意率，如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819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4269" y="2642401"/>
            <a:ext cx="9085263" cy="299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55958" y="5652301"/>
            <a:ext cx="1261884" cy="307777"/>
          </a:xfrm>
          <a:prstGeom prst="rect">
            <a:avLst/>
          </a:prstGeom>
        </p:spPr>
        <p:txBody>
          <a:bodyPr wrap="none">
            <a:spAutoFit/>
          </a:bodyPr>
          <a:lstStyle/>
          <a:p>
            <a:pPr algn="ctr"/>
            <a:r>
              <a:rPr lang="zh-CN" altLang="zh-CN" sz="1400" b="1" dirty="0"/>
              <a:t>卖家客服绩效</a:t>
            </a:r>
            <a:endParaRPr lang="zh-CN" altLang="en-US" sz="1400" b="1" dirty="0"/>
          </a:p>
        </p:txBody>
      </p:sp>
    </p:spTree>
    <p:custDataLst>
      <p:tags r:id="rId1"/>
    </p:custDataLst>
    <p:extLst>
      <p:ext uri="{BB962C8B-B14F-4D97-AF65-F5344CB8AC3E}">
        <p14:creationId xmlns:p14="http://schemas.microsoft.com/office/powerpoint/2010/main" val="1253982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81922"/>
                                        </p:tgtEl>
                                        <p:attrNameLst>
                                          <p:attrName>style.visibility</p:attrName>
                                        </p:attrNameLst>
                                      </p:cBhvr>
                                      <p:to>
                                        <p:strVal val="visible"/>
                                      </p:to>
                                    </p:set>
                                    <p:animEffect transition="in" filter="wheel(1)">
                                      <p:cBhvr>
                                        <p:cTn id="15" dur="500"/>
                                        <p:tgtEl>
                                          <p:spTgt spid="81922"/>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1)">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3.5  </a:t>
            </a:r>
            <a:r>
              <a:rPr lang="zh-CN" altLang="en-US" sz="3200" b="1" dirty="0">
                <a:solidFill>
                  <a:srgbClr val="FF930A"/>
                </a:solidFill>
              </a:rPr>
              <a:t>卖家绩效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382712" y="1727078"/>
            <a:ext cx="9542463" cy="369331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订单缺陷率</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订单缺陷率</a:t>
            </a:r>
            <a:r>
              <a:rPr lang="en-US" altLang="zh-CN" dirty="0">
                <a:solidFill>
                  <a:srgbClr val="2F2E40"/>
                </a:solidFill>
                <a:latin typeface="Calibri" panose="020F0502020204030204" pitchFamily="34" charset="0"/>
                <a:ea typeface="宋体" panose="02010600030101010101" pitchFamily="2" charset="-122"/>
              </a:rPr>
              <a:t>(Order Defect Rate</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ODR) </a:t>
            </a:r>
            <a:r>
              <a:rPr lang="zh-CN" altLang="en-US" dirty="0">
                <a:solidFill>
                  <a:srgbClr val="2F2E40"/>
                </a:solidFill>
                <a:latin typeface="Calibri" panose="020F0502020204030204" pitchFamily="34" charset="0"/>
                <a:ea typeface="宋体" panose="02010600030101010101" pitchFamily="2" charset="-122"/>
              </a:rPr>
              <a:t>是衡量亚马逊卖家提供良好买家体验能力的主要指标。该指标涵盖在给定的 </a:t>
            </a:r>
            <a:r>
              <a:rPr lang="en-US" altLang="zh-CN" dirty="0">
                <a:solidFill>
                  <a:srgbClr val="2F2E40"/>
                </a:solidFill>
                <a:latin typeface="Calibri" panose="020F0502020204030204" pitchFamily="34" charset="0"/>
                <a:ea typeface="宋体" panose="02010600030101010101" pitchFamily="2" charset="-122"/>
              </a:rPr>
              <a:t>60 </a:t>
            </a:r>
            <a:r>
              <a:rPr lang="zh-CN" altLang="en-US" dirty="0">
                <a:solidFill>
                  <a:srgbClr val="2F2E40"/>
                </a:solidFill>
                <a:latin typeface="Calibri" panose="020F0502020204030204" pitchFamily="34" charset="0"/>
                <a:ea typeface="宋体" panose="02010600030101010101" pitchFamily="2" charset="-122"/>
              </a:rPr>
              <a:t>天时间段内存在一种或多种缺陷的所有订单占订单总数的百分比。</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订单缺陷率包括以下三个组成部分。</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负面反馈率</a:t>
            </a:r>
            <a:r>
              <a:rPr lang="en-US" altLang="zh-CN" dirty="0">
                <a:solidFill>
                  <a:srgbClr val="2F2E40"/>
                </a:solidFill>
                <a:latin typeface="Calibri" panose="020F0502020204030204" pitchFamily="34" charset="0"/>
                <a:ea typeface="宋体" panose="02010600030101010101" pitchFamily="2" charset="-122"/>
              </a:rPr>
              <a:t>(Negative feedback)</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亚马逊商城交易保障索赔率</a:t>
            </a:r>
            <a:r>
              <a:rPr lang="en-US" altLang="zh-CN" dirty="0">
                <a:solidFill>
                  <a:srgbClr val="2F2E40"/>
                </a:solidFill>
                <a:latin typeface="Calibri" panose="020F0502020204030204" pitchFamily="34" charset="0"/>
                <a:ea typeface="宋体" panose="02010600030101010101" pitchFamily="2" charset="-122"/>
              </a:rPr>
              <a:t>(A-to-z Guarantee claims)</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信用卡拒付率</a:t>
            </a:r>
            <a:r>
              <a:rPr lang="en-US" altLang="zh-CN" dirty="0">
                <a:solidFill>
                  <a:srgbClr val="2F2E40"/>
                </a:solidFill>
                <a:latin typeface="Calibri" panose="020F0502020204030204" pitchFamily="34" charset="0"/>
                <a:ea typeface="宋体" panose="02010600030101010101" pitchFamily="2" charset="-122"/>
              </a:rPr>
              <a:t>(Chargeback claims)</a:t>
            </a:r>
          </a:p>
        </p:txBody>
      </p:sp>
    </p:spTree>
    <p:custDataLst>
      <p:tags r:id="rId1"/>
    </p:custDataLst>
    <p:extLst>
      <p:ext uri="{BB962C8B-B14F-4D97-AF65-F5344CB8AC3E}">
        <p14:creationId xmlns:p14="http://schemas.microsoft.com/office/powerpoint/2010/main" val="1253982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3.5  </a:t>
            </a:r>
            <a:r>
              <a:rPr lang="zh-CN" altLang="en-US" sz="3200" b="1" dirty="0">
                <a:solidFill>
                  <a:srgbClr val="FF930A"/>
                </a:solidFill>
              </a:rPr>
              <a:t>卖家绩效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317628"/>
            <a:ext cx="9332179" cy="189282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退货不满意率</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退货不满意率 </a:t>
            </a:r>
            <a:r>
              <a:rPr lang="en-US" altLang="zh-CN" dirty="0">
                <a:solidFill>
                  <a:srgbClr val="2F2E40"/>
                </a:solidFill>
                <a:latin typeface="Calibri" panose="020F0502020204030204" pitchFamily="34" charset="0"/>
                <a:ea typeface="宋体" panose="02010600030101010101" pitchFamily="2" charset="-122"/>
              </a:rPr>
              <a:t>(RDR) </a:t>
            </a:r>
            <a:r>
              <a:rPr lang="zh-CN" altLang="en-US" dirty="0">
                <a:solidFill>
                  <a:srgbClr val="2F2E40"/>
                </a:solidFill>
                <a:latin typeface="Calibri" panose="020F0502020204030204" pitchFamily="34" charset="0"/>
                <a:ea typeface="宋体" panose="02010600030101010101" pitchFamily="2" charset="-122"/>
              </a:rPr>
              <a:t>用来衡量买家对退货体验的满意程度。当退货请求具有负面买家反馈</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负面反馈率</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48 </a:t>
            </a:r>
            <a:r>
              <a:rPr lang="zh-CN" altLang="en-US" dirty="0">
                <a:solidFill>
                  <a:srgbClr val="2F2E40"/>
                </a:solidFill>
                <a:latin typeface="Calibri" panose="020F0502020204030204" pitchFamily="34" charset="0"/>
                <a:ea typeface="宋体" panose="02010600030101010101" pitchFamily="2" charset="-122"/>
              </a:rPr>
              <a:t>小时内未得到回复</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延迟回复率</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或被错误拒绝</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无效拒绝率</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时，即表示产生了负面的退货体验。退货不满意率是所有负面退货请求数占总退货请求数的百分比</a:t>
            </a:r>
            <a:r>
              <a:rPr lang="zh-CN" altLang="en-US" dirty="0" smtClean="0">
                <a:solidFill>
                  <a:srgbClr val="2F2E40"/>
                </a:solidFill>
                <a:latin typeface="Calibri" panose="020F0502020204030204" pitchFamily="34" charset="0"/>
                <a:ea typeface="宋体" panose="02010600030101010101" pitchFamily="2" charset="-122"/>
              </a:rPr>
              <a:t>。</a:t>
            </a:r>
            <a:endParaRPr lang="en-US" altLang="zh-CN" dirty="0" smtClean="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1253982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3.5  </a:t>
            </a:r>
            <a:r>
              <a:rPr lang="zh-CN" altLang="en-US" sz="3200" b="1" dirty="0">
                <a:solidFill>
                  <a:srgbClr val="FF930A"/>
                </a:solidFill>
              </a:rPr>
              <a:t>卖家绩效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335086" y="1558681"/>
            <a:ext cx="9523413" cy="4108817"/>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smtClean="0">
                <a:solidFill>
                  <a:srgbClr val="2F2E40"/>
                </a:solidFill>
                <a:latin typeface="Calibri" panose="020F0502020204030204" pitchFamily="34" charset="0"/>
                <a:ea typeface="宋体" panose="02010600030101010101" pitchFamily="2" charset="-122"/>
              </a:rPr>
              <a:t>3</a:t>
            </a:r>
            <a:r>
              <a:rPr lang="en-US" altLang="zh-CN" b="1" dirty="0">
                <a:solidFill>
                  <a:srgbClr val="2F2E40"/>
                </a:solidFill>
                <a:latin typeface="Calibri" panose="020F0502020204030204" pitchFamily="34" charset="0"/>
                <a:ea typeface="宋体" panose="02010600030101010101" pitchFamily="2" charset="-122"/>
              </a:rPr>
              <a:t>. </a:t>
            </a:r>
            <a:r>
              <a:rPr lang="zh-CN" altLang="en-US" b="1" dirty="0">
                <a:solidFill>
                  <a:srgbClr val="2F2E40"/>
                </a:solidFill>
                <a:latin typeface="Calibri" panose="020F0502020204030204" pitchFamily="34" charset="0"/>
                <a:ea typeface="宋体" panose="02010600030101010101" pitchFamily="2" charset="-122"/>
              </a:rPr>
              <a:t>回复买家消息 </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请在</a:t>
            </a:r>
            <a:r>
              <a:rPr lang="en-US" altLang="zh-CN" dirty="0">
                <a:solidFill>
                  <a:srgbClr val="2F2E40"/>
                </a:solidFill>
                <a:latin typeface="Calibri" panose="020F0502020204030204" pitchFamily="34" charset="0"/>
                <a:ea typeface="宋体" panose="02010600030101010101" pitchFamily="2" charset="-122"/>
              </a:rPr>
              <a:t>24</a:t>
            </a:r>
            <a:r>
              <a:rPr lang="zh-CN" altLang="en-US" dirty="0">
                <a:solidFill>
                  <a:srgbClr val="2F2E40"/>
                </a:solidFill>
                <a:latin typeface="Calibri" panose="020F0502020204030204" pitchFamily="34" charset="0"/>
                <a:ea typeface="宋体" panose="02010600030101010101" pitchFamily="2" charset="-122"/>
              </a:rPr>
              <a:t>小时内</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包括周末和节假日</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回复买家消息。自动回复不被视为有效回复。</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如果消息回复时间影响了整体卖家绩效，以下建议可帮助确保卖家在 </a:t>
            </a:r>
            <a:r>
              <a:rPr lang="en-US" altLang="zh-CN" dirty="0">
                <a:solidFill>
                  <a:srgbClr val="2F2E40"/>
                </a:solidFill>
                <a:latin typeface="Calibri" panose="020F0502020204030204" pitchFamily="34" charset="0"/>
                <a:ea typeface="宋体" panose="02010600030101010101" pitchFamily="2" charset="-122"/>
              </a:rPr>
              <a:t>24 </a:t>
            </a:r>
            <a:r>
              <a:rPr lang="zh-CN" altLang="en-US" dirty="0">
                <a:solidFill>
                  <a:srgbClr val="2F2E40"/>
                </a:solidFill>
                <a:latin typeface="Calibri" panose="020F0502020204030204" pitchFamily="34" charset="0"/>
                <a:ea typeface="宋体" panose="02010600030101010101" pitchFamily="2" charset="-122"/>
              </a:rPr>
              <a:t>小时内回复买家消息。</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请确保电子邮件程序的垃圾邮件过滤器不会屏蔽买家消息。</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即使无法立即解决买家的问题，仍需在</a:t>
            </a:r>
            <a:r>
              <a:rPr lang="en-US" altLang="zh-CN" dirty="0">
                <a:solidFill>
                  <a:srgbClr val="2F2E40"/>
                </a:solidFill>
                <a:latin typeface="Calibri" panose="020F0502020204030204" pitchFamily="34" charset="0"/>
                <a:ea typeface="宋体" panose="02010600030101010101" pitchFamily="2" charset="-122"/>
              </a:rPr>
              <a:t>24</a:t>
            </a:r>
            <a:r>
              <a:rPr lang="zh-CN" altLang="en-US" dirty="0">
                <a:solidFill>
                  <a:srgbClr val="2F2E40"/>
                </a:solidFill>
                <a:latin typeface="Calibri" panose="020F0502020204030204" pitchFamily="34" charset="0"/>
                <a:ea typeface="宋体" panose="02010600030101010101" pitchFamily="2" charset="-122"/>
              </a:rPr>
              <a:t>小时内回复电子邮件，告诉买家正在处理他们的请求。提供一个预计问题能够得到解决的日期。</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如果消息无须回复</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例如，“感谢”消息</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，那么请确保将该消息标记为“无须回复”</a:t>
            </a:r>
            <a:r>
              <a:rPr lang="zh-CN" altLang="en-US" dirty="0" smtClean="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24090458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495415"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3.1  </a:t>
            </a:r>
            <a:r>
              <a:rPr lang="zh-CN" altLang="en-US" sz="3200" b="1">
                <a:solidFill>
                  <a:srgbClr val="FF930A"/>
                </a:solidFill>
              </a:rPr>
              <a:t>亚马逊注册以及账号安全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658938" y="1824667"/>
            <a:ext cx="8904288" cy="92333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填写法定名称，并勾选卖家协议“我已阅读并接受以下文件中的条款和条件”</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7162" y="2747997"/>
            <a:ext cx="4257675" cy="254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59676" y="5325581"/>
            <a:ext cx="902811" cy="307777"/>
          </a:xfrm>
          <a:prstGeom prst="rect">
            <a:avLst/>
          </a:prstGeom>
        </p:spPr>
        <p:txBody>
          <a:bodyPr wrap="none">
            <a:spAutoFit/>
          </a:bodyPr>
          <a:lstStyle/>
          <a:p>
            <a:pPr algn="ctr"/>
            <a:r>
              <a:rPr lang="zh-CN" altLang="zh-CN" sz="1400" b="1" dirty="0"/>
              <a:t>卖家协议</a:t>
            </a:r>
            <a:endParaRPr lang="zh-CN" altLang="en-US" sz="1400" b="1" dirty="0"/>
          </a:p>
        </p:txBody>
      </p:sp>
    </p:spTree>
    <p:custDataLst>
      <p:tags r:id="rId1"/>
    </p:custDataLst>
    <p:extLst>
      <p:ext uri="{BB962C8B-B14F-4D97-AF65-F5344CB8AC3E}">
        <p14:creationId xmlns:p14="http://schemas.microsoft.com/office/powerpoint/2010/main" val="2022914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fade">
                                      <p:cBhvr>
                                        <p:cTn id="15" dur="500"/>
                                        <p:tgtEl>
                                          <p:spTgt spid="3074"/>
                                        </p:tgtEl>
                                      </p:cBhvr>
                                    </p:animEffect>
                                    <p:anim calcmode="lin" valueType="num">
                                      <p:cBhvr>
                                        <p:cTn id="16" dur="500" fill="hold"/>
                                        <p:tgtEl>
                                          <p:spTgt spid="3074"/>
                                        </p:tgtEl>
                                        <p:attrNameLst>
                                          <p:attrName>ppt_x</p:attrName>
                                        </p:attrNameLst>
                                      </p:cBhvr>
                                      <p:tavLst>
                                        <p:tav tm="0">
                                          <p:val>
                                            <p:strVal val="#ppt_x"/>
                                          </p:val>
                                        </p:tav>
                                        <p:tav tm="100000">
                                          <p:val>
                                            <p:strVal val="#ppt_x"/>
                                          </p:val>
                                        </p:tav>
                                      </p:tavLst>
                                    </p:anim>
                                    <p:anim calcmode="lin" valueType="num">
                                      <p:cBhvr>
                                        <p:cTn id="17" dur="500" fill="hold"/>
                                        <p:tgtEl>
                                          <p:spTgt spid="3074"/>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3.5  </a:t>
            </a:r>
            <a:r>
              <a:rPr lang="zh-CN" altLang="en-US" sz="3200" b="1" dirty="0">
                <a:solidFill>
                  <a:srgbClr val="FF930A"/>
                </a:solidFill>
              </a:rPr>
              <a:t>卖家绩效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07978"/>
            <a:ext cx="9332179" cy="1692771"/>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3.5.2  </a:t>
            </a:r>
            <a:r>
              <a:rPr lang="zh-CN" altLang="en-US" sz="2500" b="1" dirty="0">
                <a:solidFill>
                  <a:srgbClr val="2F2E40"/>
                </a:solidFill>
                <a:latin typeface="Calibri" panose="020F0502020204030204" pitchFamily="34" charset="0"/>
                <a:ea typeface="宋体" panose="02010600030101010101" pitchFamily="2" charset="-122"/>
              </a:rPr>
              <a:t>商品政策合规性</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亚马逊</a:t>
            </a:r>
            <a:r>
              <a:rPr lang="zh-CN" altLang="en-US" dirty="0">
                <a:solidFill>
                  <a:srgbClr val="2F2E40"/>
                </a:solidFill>
                <a:latin typeface="Calibri" panose="020F0502020204030204" pitchFamily="34" charset="0"/>
                <a:ea typeface="宋体" panose="02010600030101010101" pitchFamily="2" charset="-122"/>
              </a:rPr>
              <a:t>政策旨在维护一个对买家安全且对卖家公平的良好市场环境。违反这些政策可能会导致内容删除或账号停用。商品政策绩效如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829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2650" y="3000749"/>
            <a:ext cx="7885113"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55959" y="5854558"/>
            <a:ext cx="1261884" cy="307777"/>
          </a:xfrm>
          <a:prstGeom prst="rect">
            <a:avLst/>
          </a:prstGeom>
        </p:spPr>
        <p:txBody>
          <a:bodyPr wrap="none">
            <a:spAutoFit/>
          </a:bodyPr>
          <a:lstStyle/>
          <a:p>
            <a:pPr algn="ctr"/>
            <a:r>
              <a:rPr lang="zh-CN" altLang="zh-CN" sz="1400" b="1" dirty="0"/>
              <a:t>商品政策绩效</a:t>
            </a:r>
            <a:endParaRPr lang="zh-CN" altLang="en-US" sz="1400" b="1" dirty="0"/>
          </a:p>
        </p:txBody>
      </p:sp>
    </p:spTree>
    <p:custDataLst>
      <p:tags r:id="rId1"/>
    </p:custDataLst>
    <p:extLst>
      <p:ext uri="{BB962C8B-B14F-4D97-AF65-F5344CB8AC3E}">
        <p14:creationId xmlns:p14="http://schemas.microsoft.com/office/powerpoint/2010/main" val="1253982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82946"/>
                                        </p:tgtEl>
                                        <p:attrNameLst>
                                          <p:attrName>style.visibility</p:attrName>
                                        </p:attrNameLst>
                                      </p:cBhvr>
                                      <p:to>
                                        <p:strVal val="visible"/>
                                      </p:to>
                                    </p:set>
                                    <p:animEffect transition="in" filter="randombar(horizontal)">
                                      <p:cBhvr>
                                        <p:cTn id="15" dur="500"/>
                                        <p:tgtEl>
                                          <p:spTgt spid="82946"/>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3.5  </a:t>
            </a:r>
            <a:r>
              <a:rPr lang="zh-CN" altLang="en-US" sz="3200" b="1" dirty="0">
                <a:solidFill>
                  <a:srgbClr val="FF930A"/>
                </a:solidFill>
              </a:rPr>
              <a:t>卖家绩效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373187" y="1469903"/>
            <a:ext cx="9504363" cy="4524315"/>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知识产权</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亚马逊致力于为买家提供全球最广泛的商品选择，打造出色的买家体验。亚马逊不允许发布侵犯品牌或其他权利所有者的知识产权的商品。</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这一部分涉及亚马逊品牌备案以及图文版品牌描述内容，将会在 </a:t>
            </a:r>
            <a:r>
              <a:rPr lang="en-US" altLang="zh-CN" dirty="0">
                <a:solidFill>
                  <a:srgbClr val="2F2E40"/>
                </a:solidFill>
                <a:latin typeface="Calibri" panose="020F0502020204030204" pitchFamily="34" charset="0"/>
                <a:ea typeface="宋体" panose="02010600030101010101" pitchFamily="2" charset="-122"/>
              </a:rPr>
              <a:t>4.5 </a:t>
            </a:r>
            <a:r>
              <a:rPr lang="zh-CN" altLang="en-US" dirty="0">
                <a:solidFill>
                  <a:srgbClr val="2F2E40"/>
                </a:solidFill>
                <a:latin typeface="Calibri" panose="020F0502020204030204" pitchFamily="34" charset="0"/>
                <a:ea typeface="宋体" panose="02010600030101010101" pitchFamily="2" charset="-122"/>
              </a:rPr>
              <a:t>节详细说明。</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商品真伪</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在亚马逊上出售的商品必须是正品。严格禁止销售假冒伪劣商品。如果不遵守此政策，可能导致卖家失去销售权限、款项被扣留以及由亚马逊保管的库存被销毁。</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每个卖家和供应商都有责任确保其采购、销售和配送的商品均为正品。禁售商品包括非法走私、假冒或盗版商品或内容；非法复制、仿造或制造的商品；侵犯他人知识产权的商品。</a:t>
            </a:r>
          </a:p>
        </p:txBody>
      </p:sp>
    </p:spTree>
    <p:custDataLst>
      <p:tags r:id="rId1"/>
    </p:custDataLst>
    <p:extLst>
      <p:ext uri="{BB962C8B-B14F-4D97-AF65-F5344CB8AC3E}">
        <p14:creationId xmlns:p14="http://schemas.microsoft.com/office/powerpoint/2010/main" val="1253982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3.5  </a:t>
            </a:r>
            <a:r>
              <a:rPr lang="zh-CN" altLang="en-US" sz="3200" b="1" dirty="0">
                <a:solidFill>
                  <a:srgbClr val="FF930A"/>
                </a:solidFill>
              </a:rPr>
              <a:t>卖家绩效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555628"/>
            <a:ext cx="9332179" cy="3970318"/>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商品状况</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亚马逊允许以下商品状况在平台正常售卖。</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新品</a:t>
            </a:r>
            <a:r>
              <a:rPr lang="zh-CN" altLang="en-US" dirty="0">
                <a:solidFill>
                  <a:srgbClr val="2F2E40"/>
                </a:solidFill>
                <a:latin typeface="Calibri" panose="020F0502020204030204" pitchFamily="34" charset="0"/>
                <a:ea typeface="宋体" panose="02010600030101010101" pitchFamily="2" charset="-122"/>
              </a:rPr>
              <a:t>，即全新的商品。全新商品，原制造商保修</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如有</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仍然适用，且商品备注中包含保修信息。大多数全新商品均采用原包装，但鞋靴等某些商品可能会被重新装箱。</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翻新</a:t>
            </a:r>
            <a:r>
              <a:rPr lang="zh-CN" altLang="en-US" dirty="0">
                <a:solidFill>
                  <a:srgbClr val="2F2E40"/>
                </a:solidFill>
                <a:latin typeface="Calibri" panose="020F0502020204030204" pitchFamily="34" charset="0"/>
                <a:ea typeface="宋体" panose="02010600030101010101" pitchFamily="2" charset="-122"/>
              </a:rPr>
              <a:t>，已经过亚马逊合格供应商</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卖家或供应商</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或亚马逊的检验和测试，证实其可正常使用且外观类似新品的二手商品。</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租赁，已经过合格供应商</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卖家、供应商或亚马逊</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的检验和评估，证实其状况完好，且没有任何可能影响功能的构造缺陷的商品</a:t>
            </a:r>
            <a:r>
              <a:rPr lang="zh-CN" altLang="en-US" dirty="0" smtClean="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1253982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3.5  </a:t>
            </a:r>
            <a:r>
              <a:rPr lang="zh-CN" altLang="en-US" sz="3200" b="1" dirty="0">
                <a:solidFill>
                  <a:srgbClr val="FF930A"/>
                </a:solidFill>
              </a:rPr>
              <a:t>卖家绩效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289053"/>
            <a:ext cx="9332179" cy="2169825"/>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二手，类似新品或已开箱，可正常使用的商品。</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二手，很好，已使用数次但仍然保持完好状况且经过精心护理的商品。</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(6)	</a:t>
            </a:r>
            <a:r>
              <a:rPr lang="zh-CN" altLang="en-US" dirty="0">
                <a:solidFill>
                  <a:srgbClr val="2F2E40"/>
                </a:solidFill>
                <a:latin typeface="Calibri" panose="020F0502020204030204" pitchFamily="34" charset="0"/>
                <a:ea typeface="宋体" panose="02010600030101010101" pitchFamily="2" charset="-122"/>
              </a:rPr>
              <a:t>二手，好，商品有持续使用造成的磨损，但仍然保持完好状况且能正常使用。</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(7)	</a:t>
            </a:r>
            <a:r>
              <a:rPr lang="zh-CN" altLang="en-US" dirty="0">
                <a:solidFill>
                  <a:srgbClr val="2F2E40"/>
                </a:solidFill>
                <a:latin typeface="Calibri" panose="020F0502020204030204" pitchFamily="34" charset="0"/>
                <a:ea typeface="宋体" panose="02010600030101010101" pitchFamily="2" charset="-122"/>
              </a:rPr>
              <a:t>二手，尚可，商品具有一定程度的磨损，但仍可正常使用。</a:t>
            </a:r>
          </a:p>
        </p:txBody>
      </p:sp>
    </p:spTree>
    <p:custDataLst>
      <p:tags r:id="rId1"/>
    </p:custDataLst>
    <p:extLst>
      <p:ext uri="{BB962C8B-B14F-4D97-AF65-F5344CB8AC3E}">
        <p14:creationId xmlns:p14="http://schemas.microsoft.com/office/powerpoint/2010/main" val="10152260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3.5  </a:t>
            </a:r>
            <a:r>
              <a:rPr lang="zh-CN" altLang="en-US" sz="3200" b="1" dirty="0">
                <a:solidFill>
                  <a:srgbClr val="FF930A"/>
                </a:solidFill>
              </a:rPr>
              <a:t>卖家绩效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793753"/>
            <a:ext cx="9332179" cy="323037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4. </a:t>
            </a:r>
            <a:r>
              <a:rPr lang="zh-CN" altLang="en-US" b="1" dirty="0">
                <a:solidFill>
                  <a:srgbClr val="2F2E40"/>
                </a:solidFill>
                <a:latin typeface="Calibri" panose="020F0502020204030204" pitchFamily="34" charset="0"/>
                <a:ea typeface="宋体" panose="02010600030101010101" pitchFamily="2" charset="-122"/>
              </a:rPr>
              <a:t>商品安全</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如果销售商品不符合目标市场安全性要求，亚马逊将采取以下措施。</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取消商品信息。</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限制发布权限。</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暂停发布权限。</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取消发布权限。</a:t>
            </a:r>
          </a:p>
        </p:txBody>
      </p:sp>
    </p:spTree>
    <p:custDataLst>
      <p:tags r:id="rId1"/>
    </p:custDataLst>
    <p:extLst>
      <p:ext uri="{BB962C8B-B14F-4D97-AF65-F5344CB8AC3E}">
        <p14:creationId xmlns:p14="http://schemas.microsoft.com/office/powerpoint/2010/main" val="1253982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3.5  </a:t>
            </a:r>
            <a:r>
              <a:rPr lang="zh-CN" altLang="en-US" sz="3200" b="1" dirty="0">
                <a:solidFill>
                  <a:srgbClr val="FF930A"/>
                </a:solidFill>
              </a:rPr>
              <a:t>卖家绩效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17503"/>
            <a:ext cx="9332179" cy="5169364"/>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5. </a:t>
            </a:r>
            <a:r>
              <a:rPr lang="zh-CN" altLang="en-US" b="1" dirty="0">
                <a:solidFill>
                  <a:srgbClr val="2F2E40"/>
                </a:solidFill>
                <a:latin typeface="Calibri" panose="020F0502020204030204" pitchFamily="34" charset="0"/>
                <a:ea typeface="宋体" panose="02010600030101010101" pitchFamily="2" charset="-122"/>
              </a:rPr>
              <a:t>上架政策</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为了保障买家的在线购物体验，亚马逊限制了卖家在给定一周内可创建的</a:t>
            </a:r>
            <a:r>
              <a:rPr lang="en-US" altLang="zh-CN" dirty="0">
                <a:solidFill>
                  <a:srgbClr val="2F2E40"/>
                </a:solidFill>
                <a:latin typeface="Calibri" panose="020F0502020204030204" pitchFamily="34" charset="0"/>
                <a:ea typeface="宋体" panose="02010600030101010101" pitchFamily="2" charset="-122"/>
              </a:rPr>
              <a:t>ASIN</a:t>
            </a:r>
            <a:r>
              <a:rPr lang="zh-CN" altLang="en-US" dirty="0">
                <a:solidFill>
                  <a:srgbClr val="2F2E40"/>
                </a:solidFill>
                <a:latin typeface="Calibri" panose="020F0502020204030204" pitchFamily="34" charset="0"/>
                <a:ea typeface="宋体" panose="02010600030101010101" pitchFamily="2" charset="-122"/>
              </a:rPr>
              <a:t>数量，直到在亚马逊中建立了销售历史记录为止。随着销量的上升，允许创建的</a:t>
            </a:r>
            <a:r>
              <a:rPr lang="en-US" altLang="zh-CN" dirty="0">
                <a:solidFill>
                  <a:srgbClr val="2F2E40"/>
                </a:solidFill>
                <a:latin typeface="Calibri" panose="020F0502020204030204" pitchFamily="34" charset="0"/>
                <a:ea typeface="宋体" panose="02010600030101010101" pitchFamily="2" charset="-122"/>
              </a:rPr>
              <a:t>ASIN</a:t>
            </a:r>
            <a:r>
              <a:rPr lang="zh-CN" altLang="en-US" dirty="0">
                <a:solidFill>
                  <a:srgbClr val="2F2E40"/>
                </a:solidFill>
                <a:latin typeface="Calibri" panose="020F0502020204030204" pitchFamily="34" charset="0"/>
                <a:ea typeface="宋体" panose="02010600030101010101" pitchFamily="2" charset="-122"/>
              </a:rPr>
              <a:t>数量也将随之上升。亚马逊鼓励卖家优先发布能够快速提高销量的商品。</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此外，如果是已经建立了销售历史记录的卖家，并且创建了大量新</a:t>
            </a:r>
            <a:r>
              <a:rPr lang="en-US" altLang="zh-CN" dirty="0">
                <a:solidFill>
                  <a:srgbClr val="2F2E40"/>
                </a:solidFill>
                <a:latin typeface="Calibri" panose="020F0502020204030204" pitchFamily="34" charset="0"/>
                <a:ea typeface="宋体" panose="02010600030101010101" pitchFamily="2" charset="-122"/>
              </a:rPr>
              <a:t>ASIN</a:t>
            </a:r>
            <a:r>
              <a:rPr lang="zh-CN" altLang="en-US" dirty="0">
                <a:solidFill>
                  <a:srgbClr val="2F2E40"/>
                </a:solidFill>
                <a:latin typeface="Calibri" panose="020F0502020204030204" pitchFamily="34" charset="0"/>
                <a:ea typeface="宋体" panose="02010600030101010101" pitchFamily="2" charset="-122"/>
              </a:rPr>
              <a:t>，亚马逊保留暂时撤销创建新</a:t>
            </a:r>
            <a:r>
              <a:rPr lang="en-US" altLang="zh-CN" dirty="0">
                <a:solidFill>
                  <a:srgbClr val="2F2E40"/>
                </a:solidFill>
                <a:latin typeface="Calibri" panose="020F0502020204030204" pitchFamily="34" charset="0"/>
                <a:ea typeface="宋体" panose="02010600030101010101" pitchFamily="2" charset="-122"/>
              </a:rPr>
              <a:t>ASIN</a:t>
            </a:r>
            <a:r>
              <a:rPr lang="zh-CN" altLang="en-US" dirty="0">
                <a:solidFill>
                  <a:srgbClr val="2F2E40"/>
                </a:solidFill>
                <a:latin typeface="Calibri" panose="020F0502020204030204" pitchFamily="34" charset="0"/>
                <a:ea typeface="宋体" panose="02010600030101010101" pitchFamily="2" charset="-122"/>
              </a:rPr>
              <a:t>权限的权利。如果卖家已无权创建新</a:t>
            </a:r>
            <a:r>
              <a:rPr lang="en-US" altLang="zh-CN" dirty="0">
                <a:solidFill>
                  <a:srgbClr val="2F2E40"/>
                </a:solidFill>
                <a:latin typeface="Calibri" panose="020F0502020204030204" pitchFamily="34" charset="0"/>
                <a:ea typeface="宋体" panose="02010600030101010101" pitchFamily="2" charset="-122"/>
              </a:rPr>
              <a:t>ASIN</a:t>
            </a:r>
            <a:r>
              <a:rPr lang="zh-CN" altLang="en-US" dirty="0">
                <a:solidFill>
                  <a:srgbClr val="2F2E40"/>
                </a:solidFill>
                <a:latin typeface="Calibri" panose="020F0502020204030204" pitchFamily="34" charset="0"/>
                <a:ea typeface="宋体" panose="02010600030101010101" pitchFamily="2" charset="-122"/>
              </a:rPr>
              <a:t>，则可继续将商品与现有的</a:t>
            </a:r>
            <a:r>
              <a:rPr lang="en-US" altLang="zh-CN" dirty="0">
                <a:solidFill>
                  <a:srgbClr val="2F2E40"/>
                </a:solidFill>
                <a:latin typeface="Calibri" panose="020F0502020204030204" pitchFamily="34" charset="0"/>
                <a:ea typeface="宋体" panose="02010600030101010101" pitchFamily="2" charset="-122"/>
              </a:rPr>
              <a:t>ASIN</a:t>
            </a:r>
            <a:r>
              <a:rPr lang="zh-CN" altLang="en-US" dirty="0">
                <a:solidFill>
                  <a:srgbClr val="2F2E40"/>
                </a:solidFill>
                <a:latin typeface="Calibri" panose="020F0502020204030204" pitchFamily="34" charset="0"/>
                <a:ea typeface="宋体" panose="02010600030101010101" pitchFamily="2" charset="-122"/>
              </a:rPr>
              <a:t>匹配。亚马逊每月都会重新评估卖家的状态。</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禁止创建重复的</a:t>
            </a:r>
            <a:r>
              <a:rPr lang="en-US" altLang="zh-CN" dirty="0">
                <a:solidFill>
                  <a:srgbClr val="2F2E40"/>
                </a:solidFill>
                <a:latin typeface="Calibri" panose="020F0502020204030204" pitchFamily="34" charset="0"/>
                <a:ea typeface="宋体" panose="02010600030101010101" pitchFamily="2" charset="-122"/>
              </a:rPr>
              <a:t>ASIN(</a:t>
            </a:r>
            <a:r>
              <a:rPr lang="zh-CN" altLang="en-US" dirty="0">
                <a:solidFill>
                  <a:srgbClr val="2F2E40"/>
                </a:solidFill>
                <a:latin typeface="Calibri" panose="020F0502020204030204" pitchFamily="34" charset="0"/>
                <a:ea typeface="宋体" panose="02010600030101010101" pitchFamily="2" charset="-122"/>
              </a:rPr>
              <a:t>即为目录中已经存在的商品创建新</a:t>
            </a:r>
            <a:r>
              <a:rPr lang="en-US" altLang="zh-CN" dirty="0">
                <a:solidFill>
                  <a:srgbClr val="2F2E40"/>
                </a:solidFill>
                <a:latin typeface="Calibri" panose="020F0502020204030204" pitchFamily="34" charset="0"/>
                <a:ea typeface="宋体" panose="02010600030101010101" pitchFamily="2" charset="-122"/>
              </a:rPr>
              <a:t>ASIN)</a:t>
            </a:r>
            <a:r>
              <a:rPr lang="zh-CN" altLang="en-US" dirty="0">
                <a:solidFill>
                  <a:srgbClr val="2F2E40"/>
                </a:solidFill>
                <a:latin typeface="Calibri" panose="020F0502020204030204" pitchFamily="34" charset="0"/>
                <a:ea typeface="宋体" panose="02010600030101010101" pitchFamily="2" charset="-122"/>
              </a:rPr>
              <a:t>，否则可能会导致</a:t>
            </a:r>
            <a:r>
              <a:rPr lang="en-US" altLang="zh-CN" dirty="0">
                <a:solidFill>
                  <a:srgbClr val="2F2E40"/>
                </a:solidFill>
                <a:latin typeface="Calibri" panose="020F0502020204030204" pitchFamily="34" charset="0"/>
                <a:ea typeface="宋体" panose="02010600030101010101" pitchFamily="2" charset="-122"/>
              </a:rPr>
              <a:t>ASIN</a:t>
            </a:r>
            <a:r>
              <a:rPr lang="zh-CN" altLang="en-US" dirty="0">
                <a:solidFill>
                  <a:srgbClr val="2F2E40"/>
                </a:solidFill>
                <a:latin typeface="Calibri" panose="020F0502020204030204" pitchFamily="34" charset="0"/>
                <a:ea typeface="宋体" panose="02010600030101010101" pitchFamily="2" charset="-122"/>
              </a:rPr>
              <a:t>创建或销售权限被暂停或永久撤销。</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以下禁止的行为属于变体</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又称“父商品</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子商品关系”</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滥用。这些行为将带来消极的买家体验，可能会导致</a:t>
            </a:r>
            <a:r>
              <a:rPr lang="en-US" altLang="zh-CN" dirty="0">
                <a:solidFill>
                  <a:srgbClr val="2F2E40"/>
                </a:solidFill>
                <a:latin typeface="Calibri" panose="020F0502020204030204" pitchFamily="34" charset="0"/>
                <a:ea typeface="宋体" panose="02010600030101010101" pitchFamily="2" charset="-122"/>
              </a:rPr>
              <a:t>ASIN</a:t>
            </a:r>
            <a:r>
              <a:rPr lang="zh-CN" altLang="en-US" dirty="0">
                <a:solidFill>
                  <a:srgbClr val="2F2E40"/>
                </a:solidFill>
                <a:latin typeface="Calibri" panose="020F0502020204030204" pitchFamily="34" charset="0"/>
                <a:ea typeface="宋体" panose="02010600030101010101" pitchFamily="2" charset="-122"/>
              </a:rPr>
              <a:t>创建或销售权限被暂停或永久撤销。</a:t>
            </a:r>
          </a:p>
        </p:txBody>
      </p:sp>
    </p:spTree>
    <p:custDataLst>
      <p:tags r:id="rId1"/>
    </p:custDataLst>
    <p:extLst>
      <p:ext uri="{BB962C8B-B14F-4D97-AF65-F5344CB8AC3E}">
        <p14:creationId xmlns:p14="http://schemas.microsoft.com/office/powerpoint/2010/main" val="1253982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3.5  </a:t>
            </a:r>
            <a:r>
              <a:rPr lang="zh-CN" altLang="en-US" sz="3200" b="1" dirty="0">
                <a:solidFill>
                  <a:srgbClr val="FF930A"/>
                </a:solidFill>
              </a:rPr>
              <a:t>卖家绩效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07978"/>
            <a:ext cx="9332179" cy="1277273"/>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3.5.3  </a:t>
            </a:r>
            <a:r>
              <a:rPr lang="zh-CN" altLang="en-US" sz="2500" b="1" dirty="0">
                <a:solidFill>
                  <a:srgbClr val="2F2E40"/>
                </a:solidFill>
                <a:latin typeface="Calibri" panose="020F0502020204030204" pitchFamily="34" charset="0"/>
                <a:ea typeface="宋体" panose="02010600030101010101" pitchFamily="2" charset="-122"/>
              </a:rPr>
              <a:t>配送绩效</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亚马逊</a:t>
            </a:r>
            <a:r>
              <a:rPr lang="zh-CN" altLang="en-US" dirty="0">
                <a:solidFill>
                  <a:srgbClr val="2F2E40"/>
                </a:solidFill>
                <a:latin typeface="Calibri" panose="020F0502020204030204" pitchFamily="34" charset="0"/>
                <a:ea typeface="宋体" panose="02010600030101010101" pitchFamily="2" charset="-122"/>
              </a:rPr>
              <a:t>配送绩效包含迟发率、预配送取消率、有效追踪率及准时交货率四个维</a:t>
            </a:r>
            <a:r>
              <a:rPr lang="zh-CN" altLang="en-US" dirty="0" smtClean="0">
                <a:solidFill>
                  <a:srgbClr val="2F2E40"/>
                </a:solidFill>
                <a:latin typeface="Calibri" panose="020F0502020204030204" pitchFamily="34" charset="0"/>
                <a:ea typeface="宋体" panose="02010600030101010101" pitchFamily="2" charset="-122"/>
              </a:rPr>
              <a:t>度。</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839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9969" y="2585251"/>
            <a:ext cx="9313863" cy="313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55959" y="5718976"/>
            <a:ext cx="1261884" cy="307777"/>
          </a:xfrm>
          <a:prstGeom prst="rect">
            <a:avLst/>
          </a:prstGeom>
        </p:spPr>
        <p:txBody>
          <a:bodyPr wrap="none">
            <a:spAutoFit/>
          </a:bodyPr>
          <a:lstStyle/>
          <a:p>
            <a:pPr algn="ctr"/>
            <a:r>
              <a:rPr lang="zh-CN" altLang="zh-CN" sz="1400" b="1" dirty="0"/>
              <a:t>卖家配送绩效</a:t>
            </a:r>
            <a:endParaRPr lang="zh-CN" altLang="en-US" sz="1400" b="1" dirty="0"/>
          </a:p>
        </p:txBody>
      </p:sp>
    </p:spTree>
    <p:custDataLst>
      <p:tags r:id="rId1"/>
    </p:custDataLst>
    <p:extLst>
      <p:ext uri="{BB962C8B-B14F-4D97-AF65-F5344CB8AC3E}">
        <p14:creationId xmlns:p14="http://schemas.microsoft.com/office/powerpoint/2010/main" val="1253982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83970"/>
                                        </p:tgtEl>
                                        <p:attrNameLst>
                                          <p:attrName>style.visibility</p:attrName>
                                        </p:attrNameLst>
                                      </p:cBhvr>
                                      <p:to>
                                        <p:strVal val="visible"/>
                                      </p:to>
                                    </p:set>
                                    <p:anim calcmode="lin" valueType="num">
                                      <p:cBhvr>
                                        <p:cTn id="15" dur="500" fill="hold"/>
                                        <p:tgtEl>
                                          <p:spTgt spid="83970"/>
                                        </p:tgtEl>
                                        <p:attrNameLst>
                                          <p:attrName>ppt_w</p:attrName>
                                        </p:attrNameLst>
                                      </p:cBhvr>
                                      <p:tavLst>
                                        <p:tav tm="0">
                                          <p:val>
                                            <p:fltVal val="0"/>
                                          </p:val>
                                        </p:tav>
                                        <p:tav tm="100000">
                                          <p:val>
                                            <p:strVal val="#ppt_w"/>
                                          </p:val>
                                        </p:tav>
                                      </p:tavLst>
                                    </p:anim>
                                    <p:anim calcmode="lin" valueType="num">
                                      <p:cBhvr>
                                        <p:cTn id="16" dur="500" fill="hold"/>
                                        <p:tgtEl>
                                          <p:spTgt spid="83970"/>
                                        </p:tgtEl>
                                        <p:attrNameLst>
                                          <p:attrName>ppt_h</p:attrName>
                                        </p:attrNameLst>
                                      </p:cBhvr>
                                      <p:tavLst>
                                        <p:tav tm="0">
                                          <p:val>
                                            <p:fltVal val="0"/>
                                          </p:val>
                                        </p:tav>
                                        <p:tav tm="100000">
                                          <p:val>
                                            <p:strVal val="#ppt_h"/>
                                          </p:val>
                                        </p:tav>
                                      </p:tavLst>
                                    </p:anim>
                                    <p:animEffect transition="in" filter="fade">
                                      <p:cBhvr>
                                        <p:cTn id="17" dur="500"/>
                                        <p:tgtEl>
                                          <p:spTgt spid="83970"/>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3.5  </a:t>
            </a:r>
            <a:r>
              <a:rPr lang="zh-CN" altLang="en-US" sz="3200" b="1" dirty="0">
                <a:solidFill>
                  <a:srgbClr val="FF930A"/>
                </a:solidFill>
              </a:rPr>
              <a:t>卖家绩效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869953"/>
            <a:ext cx="9332179" cy="3000821"/>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迟发率</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迟发率 </a:t>
            </a:r>
            <a:r>
              <a:rPr lang="en-US" altLang="zh-CN" dirty="0">
                <a:solidFill>
                  <a:srgbClr val="2F2E40"/>
                </a:solidFill>
                <a:latin typeface="Calibri" panose="020F0502020204030204" pitchFamily="34" charset="0"/>
                <a:ea typeface="宋体" panose="02010600030101010101" pitchFamily="2" charset="-122"/>
              </a:rPr>
              <a:t>(LSR) </a:t>
            </a:r>
            <a:r>
              <a:rPr lang="zh-CN" altLang="en-US" dirty="0">
                <a:solidFill>
                  <a:srgbClr val="2F2E40"/>
                </a:solidFill>
                <a:latin typeface="Calibri" panose="020F0502020204030204" pitchFamily="34" charset="0"/>
                <a:ea typeface="宋体" panose="02010600030101010101" pitchFamily="2" charset="-122"/>
              </a:rPr>
              <a:t>表示为在 </a:t>
            </a:r>
            <a:r>
              <a:rPr lang="en-US" altLang="zh-CN" dirty="0">
                <a:solidFill>
                  <a:srgbClr val="2F2E40"/>
                </a:solidFill>
                <a:latin typeface="Calibri" panose="020F0502020204030204" pitchFamily="34" charset="0"/>
                <a:ea typeface="宋体" panose="02010600030101010101" pitchFamily="2" charset="-122"/>
              </a:rPr>
              <a:t>10 </a:t>
            </a:r>
            <a:r>
              <a:rPr lang="zh-CN" altLang="en-US" dirty="0">
                <a:solidFill>
                  <a:srgbClr val="2F2E40"/>
                </a:solidFill>
                <a:latin typeface="Calibri" panose="020F0502020204030204" pitchFamily="34" charset="0"/>
                <a:ea typeface="宋体" panose="02010600030101010101" pitchFamily="2" charset="-122"/>
              </a:rPr>
              <a:t>天或 </a:t>
            </a:r>
            <a:r>
              <a:rPr lang="en-US" altLang="zh-CN" dirty="0">
                <a:solidFill>
                  <a:srgbClr val="2F2E40"/>
                </a:solidFill>
                <a:latin typeface="Calibri" panose="020F0502020204030204" pitchFamily="34" charset="0"/>
                <a:ea typeface="宋体" panose="02010600030101010101" pitchFamily="2" charset="-122"/>
              </a:rPr>
              <a:t>30 </a:t>
            </a:r>
            <a:r>
              <a:rPr lang="zh-CN" altLang="en-US" dirty="0">
                <a:solidFill>
                  <a:srgbClr val="2F2E40"/>
                </a:solidFill>
                <a:latin typeface="Calibri" panose="020F0502020204030204" pitchFamily="34" charset="0"/>
                <a:ea typeface="宋体" panose="02010600030101010101" pitchFamily="2" charset="-122"/>
              </a:rPr>
              <a:t>天的时间段内，预计配送时间之后确认发货的所有订单占订单总数的百分比。</a:t>
            </a:r>
            <a:r>
              <a:rPr lang="en-US" altLang="zh-CN" dirty="0">
                <a:solidFill>
                  <a:srgbClr val="2F2E40"/>
                </a:solidFill>
                <a:latin typeface="Calibri" panose="020F0502020204030204" pitchFamily="34" charset="0"/>
                <a:ea typeface="宋体" panose="02010600030101010101" pitchFamily="2" charset="-122"/>
              </a:rPr>
              <a:t>LSR </a:t>
            </a:r>
            <a:r>
              <a:rPr lang="zh-CN" altLang="en-US" dirty="0">
                <a:solidFill>
                  <a:srgbClr val="2F2E40"/>
                </a:solidFill>
                <a:latin typeface="Calibri" panose="020F0502020204030204" pitchFamily="34" charset="0"/>
                <a:ea typeface="宋体" panose="02010600030101010101" pitchFamily="2" charset="-122"/>
              </a:rPr>
              <a:t>仅适用于卖家自配送订单。</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预配送取消率</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预配送取消率</a:t>
            </a:r>
            <a:r>
              <a:rPr lang="en-US" altLang="zh-CN" dirty="0">
                <a:solidFill>
                  <a:srgbClr val="2F2E40"/>
                </a:solidFill>
                <a:latin typeface="Calibri" panose="020F0502020204030204" pitchFamily="34" charset="0"/>
                <a:ea typeface="宋体" panose="02010600030101010101" pitchFamily="2" charset="-122"/>
              </a:rPr>
              <a:t>(CR)</a:t>
            </a:r>
            <a:r>
              <a:rPr lang="zh-CN" altLang="en-US" dirty="0">
                <a:solidFill>
                  <a:srgbClr val="2F2E40"/>
                </a:solidFill>
                <a:latin typeface="Calibri" panose="020F0502020204030204" pitchFamily="34" charset="0"/>
                <a:ea typeface="宋体" panose="02010600030101010101" pitchFamily="2" charset="-122"/>
              </a:rPr>
              <a:t>是在给定的 </a:t>
            </a:r>
            <a:r>
              <a:rPr lang="en-US" altLang="zh-CN" dirty="0">
                <a:solidFill>
                  <a:srgbClr val="2F2E40"/>
                </a:solidFill>
                <a:latin typeface="Calibri" panose="020F0502020204030204" pitchFamily="34" charset="0"/>
                <a:ea typeface="宋体" panose="02010600030101010101" pitchFamily="2" charset="-122"/>
              </a:rPr>
              <a:t>7 </a:t>
            </a:r>
            <a:r>
              <a:rPr lang="zh-CN" altLang="en-US" dirty="0">
                <a:solidFill>
                  <a:srgbClr val="2F2E40"/>
                </a:solidFill>
                <a:latin typeface="Calibri" panose="020F0502020204030204" pitchFamily="34" charset="0"/>
                <a:ea typeface="宋体" panose="02010600030101010101" pitchFamily="2" charset="-122"/>
              </a:rPr>
              <a:t>天时间段内，卖家取消的所有订单占订单总数的百分比。</a:t>
            </a:r>
            <a:r>
              <a:rPr lang="en-US" altLang="zh-CN" dirty="0">
                <a:solidFill>
                  <a:srgbClr val="2F2E40"/>
                </a:solidFill>
                <a:latin typeface="Calibri" panose="020F0502020204030204" pitchFamily="34" charset="0"/>
                <a:ea typeface="宋体" panose="02010600030101010101" pitchFamily="2" charset="-122"/>
              </a:rPr>
              <a:t>CR</a:t>
            </a:r>
            <a:r>
              <a:rPr lang="zh-CN" altLang="en-US" dirty="0">
                <a:solidFill>
                  <a:srgbClr val="2F2E40"/>
                </a:solidFill>
                <a:latin typeface="Calibri" panose="020F0502020204030204" pitchFamily="34" charset="0"/>
                <a:ea typeface="宋体" panose="02010600030101010101" pitchFamily="2" charset="-122"/>
              </a:rPr>
              <a:t>仅适用于卖家自配送订单</a:t>
            </a:r>
            <a:r>
              <a:rPr lang="zh-CN" altLang="en-US" dirty="0" smtClean="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1253982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3.5  </a:t>
            </a:r>
            <a:r>
              <a:rPr lang="zh-CN" altLang="en-US" sz="3200" b="1" dirty="0">
                <a:solidFill>
                  <a:srgbClr val="FF930A"/>
                </a:solidFill>
              </a:rPr>
              <a:t>卖家绩效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793753"/>
            <a:ext cx="9332179" cy="341632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smtClean="0">
                <a:solidFill>
                  <a:srgbClr val="2F2E40"/>
                </a:solidFill>
                <a:latin typeface="Calibri" panose="020F0502020204030204" pitchFamily="34" charset="0"/>
                <a:ea typeface="宋体" panose="02010600030101010101" pitchFamily="2" charset="-122"/>
              </a:rPr>
              <a:t>3</a:t>
            </a:r>
            <a:r>
              <a:rPr lang="en-US" altLang="zh-CN" b="1" dirty="0">
                <a:solidFill>
                  <a:srgbClr val="2F2E40"/>
                </a:solidFill>
                <a:latin typeface="Calibri" panose="020F0502020204030204" pitchFamily="34" charset="0"/>
                <a:ea typeface="宋体" panose="02010600030101010101" pitchFamily="2" charset="-122"/>
              </a:rPr>
              <a:t>. </a:t>
            </a:r>
            <a:r>
              <a:rPr lang="zh-CN" altLang="en-US" b="1" dirty="0">
                <a:solidFill>
                  <a:srgbClr val="2F2E40"/>
                </a:solidFill>
                <a:latin typeface="Calibri" panose="020F0502020204030204" pitchFamily="34" charset="0"/>
                <a:ea typeface="宋体" panose="02010600030101010101" pitchFamily="2" charset="-122"/>
              </a:rPr>
              <a:t>有效追踪率</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有效追踪率</a:t>
            </a:r>
            <a:r>
              <a:rPr lang="en-US" altLang="zh-CN" dirty="0">
                <a:solidFill>
                  <a:srgbClr val="2F2E40"/>
                </a:solidFill>
                <a:latin typeface="Calibri" panose="020F0502020204030204" pitchFamily="34" charset="0"/>
                <a:ea typeface="宋体" panose="02010600030101010101" pitchFamily="2" charset="-122"/>
              </a:rPr>
              <a:t>(VTR)</a:t>
            </a:r>
            <a:r>
              <a:rPr lang="zh-CN" altLang="en-US" dirty="0">
                <a:solidFill>
                  <a:srgbClr val="2F2E40"/>
                </a:solidFill>
                <a:latin typeface="Calibri" panose="020F0502020204030204" pitchFamily="34" charset="0"/>
                <a:ea typeface="宋体" panose="02010600030101010101" pitchFamily="2" charset="-122"/>
              </a:rPr>
              <a:t>涵盖具有有效追踪编码的所有货件，其表示为占给定的</a:t>
            </a:r>
            <a:r>
              <a:rPr lang="en-US" altLang="zh-CN" dirty="0">
                <a:solidFill>
                  <a:srgbClr val="2F2E40"/>
                </a:solidFill>
                <a:latin typeface="Calibri" panose="020F0502020204030204" pitchFamily="34" charset="0"/>
                <a:ea typeface="宋体" panose="02010600030101010101" pitchFamily="2" charset="-122"/>
              </a:rPr>
              <a:t>30</a:t>
            </a:r>
            <a:r>
              <a:rPr lang="zh-CN" altLang="en-US" dirty="0">
                <a:solidFill>
                  <a:srgbClr val="2F2E40"/>
                </a:solidFill>
                <a:latin typeface="Calibri" panose="020F0502020204030204" pitchFamily="34" charset="0"/>
                <a:ea typeface="宋体" panose="02010600030101010101" pitchFamily="2" charset="-122"/>
              </a:rPr>
              <a:t>天时间段内货件总数的百分比。</a:t>
            </a:r>
            <a:r>
              <a:rPr lang="en-US" altLang="zh-CN" dirty="0">
                <a:solidFill>
                  <a:srgbClr val="2F2E40"/>
                </a:solidFill>
                <a:latin typeface="Calibri" panose="020F0502020204030204" pitchFamily="34" charset="0"/>
                <a:ea typeface="宋体" panose="02010600030101010101" pitchFamily="2" charset="-122"/>
              </a:rPr>
              <a:t>VTR </a:t>
            </a:r>
            <a:r>
              <a:rPr lang="zh-CN" altLang="en-US" dirty="0">
                <a:solidFill>
                  <a:srgbClr val="2F2E40"/>
                </a:solidFill>
                <a:latin typeface="Calibri" panose="020F0502020204030204" pitchFamily="34" charset="0"/>
                <a:ea typeface="宋体" panose="02010600030101010101" pitchFamily="2" charset="-122"/>
              </a:rPr>
              <a:t>仅适用于卖家自配送订单。</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4. </a:t>
            </a:r>
            <a:r>
              <a:rPr lang="zh-CN" altLang="en-US" b="1" dirty="0">
                <a:solidFill>
                  <a:srgbClr val="2F2E40"/>
                </a:solidFill>
                <a:latin typeface="Calibri" panose="020F0502020204030204" pitchFamily="34" charset="0"/>
                <a:ea typeface="宋体" panose="02010600030101010101" pitchFamily="2" charset="-122"/>
              </a:rPr>
              <a:t>准时交货率</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准时交货率</a:t>
            </a:r>
            <a:r>
              <a:rPr lang="en-US" altLang="zh-CN" dirty="0">
                <a:solidFill>
                  <a:srgbClr val="2F2E40"/>
                </a:solidFill>
                <a:latin typeface="Calibri" panose="020F0502020204030204" pitchFamily="34" charset="0"/>
                <a:ea typeface="宋体" panose="02010600030101010101" pitchFamily="2" charset="-122"/>
              </a:rPr>
              <a:t>(On-Time Delivery)</a:t>
            </a:r>
            <a:r>
              <a:rPr lang="zh-CN" altLang="en-US" dirty="0">
                <a:solidFill>
                  <a:srgbClr val="2F2E40"/>
                </a:solidFill>
                <a:latin typeface="Calibri" panose="020F0502020204030204" pitchFamily="34" charset="0"/>
                <a:ea typeface="宋体" panose="02010600030101010101" pitchFamily="2" charset="-122"/>
              </a:rPr>
              <a:t>涵盖了在预计交货日期之前买家包裹的订单数量占卖家所有完成的订单中的百分比。该指标基于确认的跟踪信息。由于亚马逊使用追踪信息来计算准时交货，因此还显示了以追踪信息为数据统计的百分比。</a:t>
            </a:r>
          </a:p>
        </p:txBody>
      </p:sp>
    </p:spTree>
    <p:custDataLst>
      <p:tags r:id="rId1"/>
    </p:custDataLst>
    <p:extLst>
      <p:ext uri="{BB962C8B-B14F-4D97-AF65-F5344CB8AC3E}">
        <p14:creationId xmlns:p14="http://schemas.microsoft.com/office/powerpoint/2010/main" val="18957949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本章总结</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849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1813" y="528373"/>
            <a:ext cx="6053137" cy="5956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253982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4994"/>
                                        </p:tgtEl>
                                        <p:attrNameLst>
                                          <p:attrName>style.visibility</p:attrName>
                                        </p:attrNameLst>
                                      </p:cBhvr>
                                      <p:to>
                                        <p:strVal val="visible"/>
                                      </p:to>
                                    </p:set>
                                    <p:animEffect transition="in" filter="fade">
                                      <p:cBhvr>
                                        <p:cTn id="11" dur="500"/>
                                        <p:tgtEl>
                                          <p:spTgt spid="849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495415"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3.1  </a:t>
            </a:r>
            <a:r>
              <a:rPr lang="zh-CN" altLang="en-US" sz="3200" b="1">
                <a:solidFill>
                  <a:srgbClr val="FF930A"/>
                </a:solidFill>
              </a:rPr>
              <a:t>亚马逊注册以及账号安全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44132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填写地址、卖家名称、联系方式，进行电话</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短信认证</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9114" y="1990725"/>
            <a:ext cx="2875573" cy="386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4" y="5873234"/>
            <a:ext cx="902811" cy="307777"/>
          </a:xfrm>
          <a:prstGeom prst="rect">
            <a:avLst/>
          </a:prstGeom>
        </p:spPr>
        <p:txBody>
          <a:bodyPr wrap="none">
            <a:spAutoFit/>
          </a:bodyPr>
          <a:lstStyle/>
          <a:p>
            <a:pPr algn="ctr"/>
            <a:r>
              <a:rPr lang="zh-CN" altLang="zh-CN" sz="1400" b="1" dirty="0"/>
              <a:t>电话认证</a:t>
            </a:r>
            <a:endParaRPr lang="zh-CN" altLang="en-US" sz="1400" b="1" dirty="0"/>
          </a:p>
        </p:txBody>
      </p:sp>
    </p:spTree>
    <p:custDataLst>
      <p:tags r:id="rId1"/>
    </p:custDataLst>
    <p:extLst>
      <p:ext uri="{BB962C8B-B14F-4D97-AF65-F5344CB8AC3E}">
        <p14:creationId xmlns:p14="http://schemas.microsoft.com/office/powerpoint/2010/main" val="2022914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4098"/>
                                        </p:tgtEl>
                                        <p:attrNameLst>
                                          <p:attrName>style.visibility</p:attrName>
                                        </p:attrNameLst>
                                      </p:cBhvr>
                                      <p:to>
                                        <p:strVal val="visible"/>
                                      </p:to>
                                    </p:set>
                                    <p:animEffect transition="in" filter="barn(inVertical)">
                                      <p:cBhvr>
                                        <p:cTn id="15" dur="500"/>
                                        <p:tgtEl>
                                          <p:spTgt spid="4098"/>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本章作业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154112" y="1460378"/>
            <a:ext cx="9913938" cy="4585871"/>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sz="2000" b="1" dirty="0">
                <a:solidFill>
                  <a:srgbClr val="2F2E40"/>
                </a:solidFill>
                <a:latin typeface="Calibri" panose="020F0502020204030204" pitchFamily="34" charset="0"/>
                <a:ea typeface="宋体" panose="02010600030101010101" pitchFamily="2" charset="-122"/>
              </a:rPr>
              <a:t>一、判断题</a:t>
            </a:r>
            <a:r>
              <a:rPr lang="en-US" altLang="zh-CN" sz="2000" b="1" dirty="0">
                <a:solidFill>
                  <a:srgbClr val="2F2E40"/>
                </a:solidFill>
                <a:latin typeface="Calibri" panose="020F0502020204030204" pitchFamily="34" charset="0"/>
                <a:ea typeface="宋体" panose="02010600030101010101" pitchFamily="2" charset="-122"/>
              </a:rPr>
              <a:t>(</a:t>
            </a:r>
            <a:r>
              <a:rPr lang="zh-CN" altLang="en-US" sz="2000" b="1" dirty="0">
                <a:solidFill>
                  <a:srgbClr val="2F2E40"/>
                </a:solidFill>
                <a:latin typeface="Calibri" panose="020F0502020204030204" pitchFamily="34" charset="0"/>
                <a:ea typeface="宋体" panose="02010600030101010101" pitchFamily="2" charset="-122"/>
              </a:rPr>
              <a:t>正确的填“</a:t>
            </a:r>
            <a:r>
              <a:rPr lang="en-US" altLang="zh-CN" sz="2000" b="1" dirty="0">
                <a:solidFill>
                  <a:srgbClr val="2F2E40"/>
                </a:solidFill>
                <a:latin typeface="Calibri" panose="020F0502020204030204" pitchFamily="34" charset="0"/>
                <a:ea typeface="宋体" panose="02010600030101010101" pitchFamily="2" charset="-122"/>
              </a:rPr>
              <a:t>T”</a:t>
            </a:r>
            <a:r>
              <a:rPr lang="zh-CN" altLang="en-US" sz="2000" b="1" dirty="0">
                <a:solidFill>
                  <a:srgbClr val="2F2E40"/>
                </a:solidFill>
                <a:latin typeface="Calibri" panose="020F0502020204030204" pitchFamily="34" charset="0"/>
                <a:ea typeface="宋体" panose="02010600030101010101" pitchFamily="2" charset="-122"/>
              </a:rPr>
              <a:t>，错误的填“</a:t>
            </a:r>
            <a:r>
              <a:rPr lang="en-US" altLang="zh-CN" sz="2000" b="1" dirty="0">
                <a:solidFill>
                  <a:srgbClr val="2F2E40"/>
                </a:solidFill>
                <a:latin typeface="Calibri" panose="020F0502020204030204" pitchFamily="34" charset="0"/>
                <a:ea typeface="宋体" panose="02010600030101010101" pitchFamily="2" charset="-122"/>
              </a:rPr>
              <a:t>F”)</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自己上一季的商品不卖了，可以把下架商品用过的</a:t>
            </a:r>
            <a:r>
              <a:rPr lang="en-US" altLang="zh-CN" dirty="0">
                <a:solidFill>
                  <a:srgbClr val="2F2E40"/>
                </a:solidFill>
                <a:latin typeface="Calibri" panose="020F0502020204030204" pitchFamily="34" charset="0"/>
                <a:ea typeface="宋体" panose="02010600030101010101" pitchFamily="2" charset="-122"/>
              </a:rPr>
              <a:t>UPC/EAN</a:t>
            </a:r>
            <a:r>
              <a:rPr lang="zh-CN" altLang="en-US" dirty="0">
                <a:solidFill>
                  <a:srgbClr val="2F2E40"/>
                </a:solidFill>
                <a:latin typeface="Calibri" panose="020F0502020204030204" pitchFamily="34" charset="0"/>
                <a:ea typeface="宋体" panose="02010600030101010101" pitchFamily="2" charset="-122"/>
              </a:rPr>
              <a:t>拿来再上传新品。	</a:t>
            </a:r>
            <a:r>
              <a:rPr lang="en-US" altLang="zh-CN" dirty="0">
                <a:solidFill>
                  <a:srgbClr val="2F2E40"/>
                </a:solidFill>
                <a:latin typeface="Calibri" panose="020F0502020204030204" pitchFamily="34" charset="0"/>
                <a:ea typeface="宋体" panose="02010600030101010101" pitchFamily="2" charset="-122"/>
              </a:rPr>
              <a:t>(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商品特性</a:t>
            </a:r>
            <a:r>
              <a:rPr lang="en-US" altLang="zh-CN" dirty="0">
                <a:solidFill>
                  <a:srgbClr val="2F2E40"/>
                </a:solidFill>
                <a:latin typeface="Calibri" panose="020F0502020204030204" pitchFamily="34" charset="0"/>
                <a:ea typeface="宋体" panose="02010600030101010101" pitchFamily="2" charset="-122"/>
              </a:rPr>
              <a:t>(Key Product Features/Bullet Point)</a:t>
            </a:r>
            <a:r>
              <a:rPr lang="zh-CN" altLang="en-US" dirty="0">
                <a:solidFill>
                  <a:srgbClr val="2F2E40"/>
                </a:solidFill>
                <a:latin typeface="Calibri" panose="020F0502020204030204" pitchFamily="34" charset="0"/>
                <a:ea typeface="宋体" panose="02010600030101010101" pitchFamily="2" charset="-122"/>
              </a:rPr>
              <a:t>应写上商品最突出的卖点、优点、消费者想要了解的信息点等。	</a:t>
            </a:r>
            <a:r>
              <a:rPr lang="en-US" altLang="zh-CN" dirty="0">
                <a:solidFill>
                  <a:srgbClr val="2F2E40"/>
                </a:solidFill>
                <a:latin typeface="Calibri" panose="020F0502020204030204" pitchFamily="34" charset="0"/>
                <a:ea typeface="宋体" panose="02010600030101010101" pitchFamily="2" charset="-122"/>
              </a:rPr>
              <a:t>(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任何产品都可以使用亚马逊物流进行配送，没有任何要求。	</a:t>
            </a:r>
            <a:r>
              <a:rPr lang="en-US" altLang="zh-CN" dirty="0">
                <a:solidFill>
                  <a:srgbClr val="2F2E40"/>
                </a:solidFill>
                <a:latin typeface="Calibri" panose="020F0502020204030204" pitchFamily="34" charset="0"/>
                <a:ea typeface="宋体" panose="02010600030101010101" pitchFamily="2" charset="-122"/>
              </a:rPr>
              <a:t>(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关于订单处理相关按钮，</a:t>
            </a:r>
            <a:r>
              <a:rPr lang="en-US" altLang="zh-CN" dirty="0">
                <a:solidFill>
                  <a:srgbClr val="2F2E40"/>
                </a:solidFill>
                <a:latin typeface="Calibri" panose="020F0502020204030204" pitchFamily="34" charset="0"/>
                <a:ea typeface="宋体" panose="02010600030101010101" pitchFamily="2" charset="-122"/>
              </a:rPr>
              <a:t>Confirm shipment</a:t>
            </a:r>
            <a:r>
              <a:rPr lang="zh-CN" altLang="en-US" dirty="0">
                <a:solidFill>
                  <a:srgbClr val="2F2E40"/>
                </a:solidFill>
                <a:latin typeface="Calibri" panose="020F0502020204030204" pitchFamily="34" charset="0"/>
                <a:ea typeface="宋体" panose="02010600030101010101" pitchFamily="2" charset="-122"/>
              </a:rPr>
              <a:t>是确认订单的意思，发货后必须在此处录入发货信息，如物流公司名称、物流服务名称、追踪码等。	</a:t>
            </a:r>
            <a:r>
              <a:rPr lang="en-US" altLang="zh-CN" dirty="0">
                <a:solidFill>
                  <a:srgbClr val="2F2E40"/>
                </a:solidFill>
                <a:latin typeface="Calibri" panose="020F0502020204030204" pitchFamily="34" charset="0"/>
                <a:ea typeface="宋体" panose="02010600030101010101" pitchFamily="2" charset="-122"/>
              </a:rPr>
              <a:t>(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使用点击付费广告</a:t>
            </a:r>
            <a:r>
              <a:rPr lang="en-US" altLang="zh-CN" dirty="0">
                <a:solidFill>
                  <a:srgbClr val="2F2E40"/>
                </a:solidFill>
                <a:latin typeface="Calibri" panose="020F0502020204030204" pitchFamily="34" charset="0"/>
                <a:ea typeface="宋体" panose="02010600030101010101" pitchFamily="2" charset="-122"/>
              </a:rPr>
              <a:t>Sponsored Product Ads</a:t>
            </a:r>
            <a:r>
              <a:rPr lang="zh-CN" altLang="en-US" dirty="0">
                <a:solidFill>
                  <a:srgbClr val="2F2E40"/>
                </a:solidFill>
                <a:latin typeface="Calibri" panose="020F0502020204030204" pitchFamily="34" charset="0"/>
                <a:ea typeface="宋体" panose="02010600030101010101" pitchFamily="2" charset="-122"/>
              </a:rPr>
              <a:t>，这是一个特别的功能，需要联系招商经理或上线经理才可以开通。	</a:t>
            </a:r>
            <a:r>
              <a:rPr lang="en-US" altLang="zh-CN" dirty="0">
                <a:solidFill>
                  <a:srgbClr val="2F2E40"/>
                </a:solidFill>
                <a:latin typeface="Calibri" panose="020F0502020204030204" pitchFamily="34" charset="0"/>
                <a:ea typeface="宋体" panose="02010600030101010101" pitchFamily="2" charset="-122"/>
              </a:rPr>
              <a:t>(    )</a:t>
            </a:r>
          </a:p>
        </p:txBody>
      </p:sp>
    </p:spTree>
    <p:custDataLst>
      <p:tags r:id="rId1"/>
    </p:custDataLst>
    <p:extLst>
      <p:ext uri="{BB962C8B-B14F-4D97-AF65-F5344CB8AC3E}">
        <p14:creationId xmlns:p14="http://schemas.microsoft.com/office/powerpoint/2010/main" val="1253982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a:solidFill>
                  <a:srgbClr val="FF930A"/>
                </a:solidFill>
              </a:rPr>
              <a:t>本章作业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765178"/>
            <a:ext cx="9332179" cy="3339376"/>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sz="2000" b="1" dirty="0">
                <a:solidFill>
                  <a:srgbClr val="2F2E40"/>
                </a:solidFill>
                <a:latin typeface="Calibri" panose="020F0502020204030204" pitchFamily="34" charset="0"/>
                <a:ea typeface="宋体" panose="02010600030101010101" pitchFamily="2" charset="-122"/>
              </a:rPr>
              <a:t>二、选择题</a:t>
            </a:r>
            <a:r>
              <a:rPr lang="en-US" altLang="zh-CN" sz="2000" b="1" dirty="0">
                <a:solidFill>
                  <a:srgbClr val="2F2E40"/>
                </a:solidFill>
                <a:latin typeface="Calibri" panose="020F0502020204030204" pitchFamily="34" charset="0"/>
                <a:ea typeface="宋体" panose="02010600030101010101" pitchFamily="2" charset="-122"/>
              </a:rPr>
              <a:t>(</a:t>
            </a:r>
            <a:r>
              <a:rPr lang="zh-CN" altLang="en-US" sz="2000" b="1" dirty="0">
                <a:solidFill>
                  <a:srgbClr val="2F2E40"/>
                </a:solidFill>
                <a:latin typeface="Calibri" panose="020F0502020204030204" pitchFamily="34" charset="0"/>
                <a:ea typeface="宋体" panose="02010600030101010101" pitchFamily="2" charset="-122"/>
              </a:rPr>
              <a:t>可多选</a:t>
            </a:r>
            <a:r>
              <a:rPr lang="en-US" altLang="zh-CN" sz="2000" b="1"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以下哪种情况不会被计入店铺绩效“订单缺陷率”</a:t>
            </a:r>
            <a:r>
              <a:rPr lang="en-US" altLang="zh-CN" dirty="0">
                <a:solidFill>
                  <a:srgbClr val="2F2E40"/>
                </a:solidFill>
                <a:latin typeface="Calibri" panose="020F0502020204030204" pitchFamily="34" charset="0"/>
                <a:ea typeface="宋体" panose="02010600030101010101" pitchFamily="2" charset="-122"/>
              </a:rPr>
              <a:t>(Order Defect Rate)</a:t>
            </a:r>
            <a:r>
              <a:rPr lang="zh-CN" altLang="en-US" dirty="0">
                <a:solidFill>
                  <a:srgbClr val="2F2E40"/>
                </a:solidFill>
                <a:latin typeface="Calibri" panose="020F0502020204030204" pitchFamily="34" charset="0"/>
                <a:ea typeface="宋体" panose="02010600030101010101" pitchFamily="2" charset="-122"/>
              </a:rPr>
              <a:t>指标？</a:t>
            </a:r>
            <a:r>
              <a:rPr lang="en-US" altLang="zh-CN" dirty="0">
                <a:solidFill>
                  <a:srgbClr val="2F2E40"/>
                </a:solidFill>
                <a:latin typeface="Calibri" panose="020F0502020204030204" pitchFamily="34" charset="0"/>
                <a:ea typeface="宋体" panose="02010600030101010101" pitchFamily="2" charset="-122"/>
              </a:rPr>
              <a:t>(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A. </a:t>
            </a:r>
            <a:r>
              <a:rPr lang="zh-CN" altLang="en-US" dirty="0">
                <a:solidFill>
                  <a:srgbClr val="2F2E40"/>
                </a:solidFill>
                <a:latin typeface="Calibri" panose="020F0502020204030204" pitchFamily="34" charset="0"/>
                <a:ea typeface="宋体" panose="02010600030101010101" pitchFamily="2" charset="-122"/>
              </a:rPr>
              <a:t>出现亚马逊商城交易保障索赔的订单</a:t>
            </a:r>
            <a:r>
              <a:rPr lang="en-US" altLang="zh-CN" dirty="0">
                <a:solidFill>
                  <a:srgbClr val="2F2E40"/>
                </a:solidFill>
                <a:latin typeface="Calibri" panose="020F0502020204030204" pitchFamily="34" charset="0"/>
                <a:ea typeface="宋体" panose="02010600030101010101" pitchFamily="2" charset="-122"/>
              </a:rPr>
              <a:t>(Filed A-to-z Claim Rate)</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B. </a:t>
            </a:r>
            <a:r>
              <a:rPr lang="zh-CN" altLang="en-US" dirty="0">
                <a:solidFill>
                  <a:srgbClr val="2F2E40"/>
                </a:solidFill>
                <a:latin typeface="Calibri" panose="020F0502020204030204" pitchFamily="34" charset="0"/>
                <a:ea typeface="宋体" panose="02010600030101010101" pitchFamily="2" charset="-122"/>
              </a:rPr>
              <a:t>出现服务信用卡拒付的订单</a:t>
            </a:r>
            <a:r>
              <a:rPr lang="en-US" altLang="zh-CN" dirty="0">
                <a:solidFill>
                  <a:srgbClr val="2F2E40"/>
                </a:solidFill>
                <a:latin typeface="Calibri" panose="020F0502020204030204" pitchFamily="34" charset="0"/>
                <a:ea typeface="宋体" panose="02010600030101010101" pitchFamily="2" charset="-122"/>
              </a:rPr>
              <a:t>(Service Chargeback Rate)</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C. </a:t>
            </a:r>
            <a:r>
              <a:rPr lang="zh-CN" altLang="en-US" dirty="0">
                <a:solidFill>
                  <a:srgbClr val="2F2E40"/>
                </a:solidFill>
                <a:latin typeface="Calibri" panose="020F0502020204030204" pitchFamily="34" charset="0"/>
                <a:ea typeface="宋体" panose="02010600030101010101" pitchFamily="2" charset="-122"/>
              </a:rPr>
              <a:t>出现消费者要求退货</a:t>
            </a:r>
            <a:r>
              <a:rPr lang="en-US" altLang="zh-CN" dirty="0">
                <a:solidFill>
                  <a:srgbClr val="2F2E40"/>
                </a:solidFill>
                <a:latin typeface="Calibri" panose="020F0502020204030204" pitchFamily="34" charset="0"/>
                <a:ea typeface="宋体" panose="02010600030101010101" pitchFamily="2" charset="-122"/>
              </a:rPr>
              <a:t>(Return Rate)</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D. </a:t>
            </a:r>
            <a:r>
              <a:rPr lang="zh-CN" altLang="en-US" dirty="0">
                <a:solidFill>
                  <a:srgbClr val="2F2E40"/>
                </a:solidFill>
                <a:latin typeface="Calibri" panose="020F0502020204030204" pitchFamily="34" charset="0"/>
                <a:ea typeface="宋体" panose="02010600030101010101" pitchFamily="2" charset="-122"/>
              </a:rPr>
              <a:t>出现一星或两星的负面反馈</a:t>
            </a:r>
            <a:r>
              <a:rPr lang="en-US" altLang="zh-CN" dirty="0">
                <a:solidFill>
                  <a:srgbClr val="2F2E40"/>
                </a:solidFill>
                <a:latin typeface="Calibri" panose="020F0502020204030204" pitchFamily="34" charset="0"/>
                <a:ea typeface="宋体" panose="02010600030101010101" pitchFamily="2" charset="-122"/>
              </a:rPr>
              <a:t>(Negative Feedback Rate)</a:t>
            </a:r>
          </a:p>
        </p:txBody>
      </p:sp>
    </p:spTree>
    <p:custDataLst>
      <p:tags r:id="rId1"/>
    </p:custDataLst>
    <p:extLst>
      <p:ext uri="{BB962C8B-B14F-4D97-AF65-F5344CB8AC3E}">
        <p14:creationId xmlns:p14="http://schemas.microsoft.com/office/powerpoint/2010/main" val="1533064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a:solidFill>
                  <a:srgbClr val="FF930A"/>
                </a:solidFill>
              </a:rPr>
              <a:t>本章作业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936628"/>
            <a:ext cx="9332179" cy="309187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使用点击付费广告</a:t>
            </a:r>
            <a:r>
              <a:rPr lang="en-US" altLang="zh-CN" dirty="0">
                <a:solidFill>
                  <a:srgbClr val="2F2E40"/>
                </a:solidFill>
                <a:latin typeface="Calibri" panose="020F0502020204030204" pitchFamily="34" charset="0"/>
                <a:ea typeface="宋体" panose="02010600030101010101" pitchFamily="2" charset="-122"/>
              </a:rPr>
              <a:t>Sponsored Product Ads</a:t>
            </a:r>
            <a:r>
              <a:rPr lang="zh-CN" altLang="en-US" dirty="0">
                <a:solidFill>
                  <a:srgbClr val="2F2E40"/>
                </a:solidFill>
                <a:latin typeface="Calibri" panose="020F0502020204030204" pitchFamily="34" charset="0"/>
                <a:ea typeface="宋体" panose="02010600030101010101" pitchFamily="2" charset="-122"/>
              </a:rPr>
              <a:t>，会大幅提高商品曝光率。关于此项功能的使用，以下描述不正确的是</a:t>
            </a:r>
            <a:r>
              <a:rPr lang="en-US" altLang="zh-CN" dirty="0">
                <a:solidFill>
                  <a:srgbClr val="2F2E40"/>
                </a:solidFill>
                <a:latin typeface="Calibri" panose="020F0502020204030204" pitchFamily="34" charset="0"/>
                <a:ea typeface="宋体" panose="02010600030101010101" pitchFamily="2" charset="-122"/>
              </a:rPr>
              <a:t>(    )</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A. </a:t>
            </a:r>
            <a:r>
              <a:rPr lang="zh-CN" altLang="en-US" dirty="0">
                <a:solidFill>
                  <a:srgbClr val="2F2E40"/>
                </a:solidFill>
                <a:latin typeface="Calibri" panose="020F0502020204030204" pitchFamily="34" charset="0"/>
                <a:ea typeface="宋体" panose="02010600030101010101" pitchFamily="2" charset="-122"/>
              </a:rPr>
              <a:t>这是一个特别的功能，需要联系招商经理或上线经理才可以开通</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B. </a:t>
            </a:r>
            <a:r>
              <a:rPr lang="zh-CN" altLang="en-US" dirty="0">
                <a:solidFill>
                  <a:srgbClr val="2F2E40"/>
                </a:solidFill>
                <a:latin typeface="Calibri" panose="020F0502020204030204" pitchFamily="34" charset="0"/>
                <a:ea typeface="宋体" panose="02010600030101010101" pitchFamily="2" charset="-122"/>
              </a:rPr>
              <a:t>卖家可以设置每天的最高总费用，控制每天该广告的花费不超过所设置的总费用</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C. </a:t>
            </a:r>
            <a:r>
              <a:rPr lang="zh-CN" altLang="en-US" dirty="0">
                <a:solidFill>
                  <a:srgbClr val="2F2E40"/>
                </a:solidFill>
                <a:latin typeface="Calibri" panose="020F0502020204030204" pitchFamily="34" charset="0"/>
                <a:ea typeface="宋体" panose="02010600030101010101" pitchFamily="2" charset="-122"/>
              </a:rPr>
              <a:t>所设置的有效广告，收费原则是：曝光展示不收费，消费者点击到</a:t>
            </a:r>
            <a:r>
              <a:rPr lang="en-US" altLang="zh-CN" dirty="0">
                <a:solidFill>
                  <a:srgbClr val="2F2E40"/>
                </a:solidFill>
                <a:latin typeface="Calibri" panose="020F0502020204030204" pitchFamily="34" charset="0"/>
                <a:ea typeface="宋体" panose="02010600030101010101" pitchFamily="2" charset="-122"/>
              </a:rPr>
              <a:t>Detail page</a:t>
            </a:r>
            <a:r>
              <a:rPr lang="zh-CN" altLang="en-US" dirty="0">
                <a:solidFill>
                  <a:srgbClr val="2F2E40"/>
                </a:solidFill>
                <a:latin typeface="Calibri" panose="020F0502020204030204" pitchFamily="34" charset="0"/>
                <a:ea typeface="宋体" panose="02010600030101010101" pitchFamily="2" charset="-122"/>
              </a:rPr>
              <a:t>才收费</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D. </a:t>
            </a:r>
            <a:r>
              <a:rPr lang="zh-CN" altLang="en-US" dirty="0">
                <a:solidFill>
                  <a:srgbClr val="2F2E40"/>
                </a:solidFill>
                <a:latin typeface="Calibri" panose="020F0502020204030204" pitchFamily="34" charset="0"/>
                <a:ea typeface="宋体" panose="02010600030101010101" pitchFamily="2" charset="-122"/>
              </a:rPr>
              <a:t>如果购买了广告的</a:t>
            </a:r>
            <a:r>
              <a:rPr lang="en-US" altLang="zh-CN" dirty="0">
                <a:solidFill>
                  <a:srgbClr val="2F2E40"/>
                </a:solidFill>
                <a:latin typeface="Calibri" panose="020F0502020204030204" pitchFamily="34" charset="0"/>
                <a:ea typeface="宋体" panose="02010600030101010101" pitchFamily="2" charset="-122"/>
              </a:rPr>
              <a:t>SKU</a:t>
            </a:r>
            <a:r>
              <a:rPr lang="zh-CN" altLang="en-US" dirty="0">
                <a:solidFill>
                  <a:srgbClr val="2F2E40"/>
                </a:solidFill>
                <a:latin typeface="Calibri" panose="020F0502020204030204" pitchFamily="34" charset="0"/>
                <a:ea typeface="宋体" panose="02010600030101010101" pitchFamily="2" charset="-122"/>
              </a:rPr>
              <a:t>失去购物车，则广告会</a:t>
            </a:r>
            <a:r>
              <a:rPr lang="zh-CN" altLang="en-US" dirty="0" smtClean="0">
                <a:solidFill>
                  <a:srgbClr val="2F2E40"/>
                </a:solidFill>
                <a:latin typeface="Calibri" panose="020F0502020204030204" pitchFamily="34" charset="0"/>
                <a:ea typeface="宋体" panose="02010600030101010101" pitchFamily="2" charset="-122"/>
              </a:rPr>
              <a:t>失效</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1533064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a:solidFill>
                  <a:srgbClr val="FF930A"/>
                </a:solidFill>
              </a:rPr>
              <a:t>本章作业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717553"/>
            <a:ext cx="9332179" cy="355481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3</a:t>
            </a:r>
            <a:r>
              <a:rPr lang="en-US" altLang="zh-CN" dirty="0">
                <a:solidFill>
                  <a:srgbClr val="2F2E40"/>
                </a:solidFill>
                <a:latin typeface="Calibri" panose="020F0502020204030204" pitchFamily="34" charset="0"/>
                <a:ea typeface="宋体" panose="02010600030101010101" pitchFamily="2" charset="-122"/>
              </a:rPr>
              <a:t>. </a:t>
            </a:r>
            <a:r>
              <a:rPr lang="zh-CN" altLang="en-US" dirty="0">
                <a:solidFill>
                  <a:srgbClr val="2F2E40"/>
                </a:solidFill>
                <a:latin typeface="Calibri" panose="020F0502020204030204" pitchFamily="34" charset="0"/>
                <a:ea typeface="宋体" panose="02010600030101010101" pitchFamily="2" charset="-122"/>
              </a:rPr>
              <a:t>关于商品品类的销售规则，理解错误的是</a:t>
            </a:r>
            <a:r>
              <a:rPr lang="en-US" altLang="zh-CN" dirty="0">
                <a:solidFill>
                  <a:srgbClr val="2F2E40"/>
                </a:solidFill>
                <a:latin typeface="Calibri" panose="020F0502020204030204" pitchFamily="34" charset="0"/>
                <a:ea typeface="宋体" panose="02010600030101010101" pitchFamily="2" charset="-122"/>
              </a:rPr>
              <a:t>(    )</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A. </a:t>
            </a:r>
            <a:r>
              <a:rPr lang="zh-CN" altLang="en-US" dirty="0">
                <a:solidFill>
                  <a:srgbClr val="2F2E40"/>
                </a:solidFill>
                <a:latin typeface="Calibri" panose="020F0502020204030204" pitchFamily="34" charset="0"/>
                <a:ea typeface="宋体" panose="02010600030101010101" pitchFamily="2" charset="-122"/>
              </a:rPr>
              <a:t>创建商品时，可以把商品放到其他无关的品类下面进行销售</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B. </a:t>
            </a:r>
            <a:r>
              <a:rPr lang="zh-CN" altLang="en-US" dirty="0">
                <a:solidFill>
                  <a:srgbClr val="2F2E40"/>
                </a:solidFill>
                <a:latin typeface="Calibri" panose="020F0502020204030204" pitchFamily="34" charset="0"/>
                <a:ea typeface="宋体" panose="02010600030101010101" pitchFamily="2" charset="-122"/>
              </a:rPr>
              <a:t>申请商品品类的上传</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销售权限，卖家可于后台页面搜索“</a:t>
            </a:r>
            <a:r>
              <a:rPr lang="en-US" altLang="zh-CN" dirty="0">
                <a:solidFill>
                  <a:srgbClr val="2F2E40"/>
                </a:solidFill>
                <a:latin typeface="Calibri" panose="020F0502020204030204" pitchFamily="34" charset="0"/>
                <a:ea typeface="宋体" panose="02010600030101010101" pitchFamily="2" charset="-122"/>
              </a:rPr>
              <a:t>Categories and Products Requiring Approval”</a:t>
            </a:r>
            <a:r>
              <a:rPr lang="zh-CN" altLang="en-US" dirty="0">
                <a:solidFill>
                  <a:srgbClr val="2F2E40"/>
                </a:solidFill>
                <a:latin typeface="Calibri" panose="020F0502020204030204" pitchFamily="34" charset="0"/>
                <a:ea typeface="宋体" panose="02010600030101010101" pitchFamily="2" charset="-122"/>
              </a:rPr>
              <a:t>，并根据系统指引完成申请操作</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C. </a:t>
            </a:r>
            <a:r>
              <a:rPr lang="zh-CN" altLang="en-US" dirty="0">
                <a:solidFill>
                  <a:srgbClr val="2F2E40"/>
                </a:solidFill>
                <a:latin typeface="Calibri" panose="020F0502020204030204" pitchFamily="34" charset="0"/>
                <a:ea typeface="宋体" panose="02010600030101010101" pitchFamily="2" charset="-122"/>
              </a:rPr>
              <a:t>某些商品品类</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如</a:t>
            </a:r>
            <a:r>
              <a:rPr lang="en-US" altLang="zh-CN" dirty="0">
                <a:solidFill>
                  <a:srgbClr val="2F2E40"/>
                </a:solidFill>
                <a:latin typeface="Calibri" panose="020F0502020204030204" pitchFamily="34" charset="0"/>
                <a:ea typeface="宋体" panose="02010600030101010101" pitchFamily="2" charset="-122"/>
              </a:rPr>
              <a:t>Apparel</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Shoes</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Beauty</a:t>
            </a:r>
            <a:r>
              <a:rPr lang="zh-CN" altLang="en-US" dirty="0">
                <a:solidFill>
                  <a:srgbClr val="2F2E40"/>
                </a:solidFill>
                <a:latin typeface="Calibri" panose="020F0502020204030204" pitchFamily="34" charset="0"/>
                <a:ea typeface="宋体" panose="02010600030101010101" pitchFamily="2" charset="-122"/>
              </a:rPr>
              <a:t>等</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，是需要事先申请、开通后才可以上传销售的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D. </a:t>
            </a:r>
            <a:r>
              <a:rPr lang="zh-CN" altLang="en-US" dirty="0">
                <a:solidFill>
                  <a:srgbClr val="2F2E40"/>
                </a:solidFill>
                <a:latin typeface="Calibri" panose="020F0502020204030204" pitchFamily="34" charset="0"/>
                <a:ea typeface="宋体" panose="02010600030101010101" pitchFamily="2" charset="-122"/>
              </a:rPr>
              <a:t>部分品类申请时，需提供</a:t>
            </a:r>
            <a:r>
              <a:rPr lang="en-US" altLang="zh-CN" dirty="0">
                <a:solidFill>
                  <a:srgbClr val="2F2E40"/>
                </a:solidFill>
                <a:latin typeface="Calibri" panose="020F0502020204030204" pitchFamily="34" charset="0"/>
                <a:ea typeface="宋体" panose="02010600030101010101" pitchFamily="2" charset="-122"/>
              </a:rPr>
              <a:t>90</a:t>
            </a:r>
            <a:r>
              <a:rPr lang="zh-CN" altLang="en-US" dirty="0">
                <a:solidFill>
                  <a:srgbClr val="2F2E40"/>
                </a:solidFill>
                <a:latin typeface="Calibri" panose="020F0502020204030204" pitchFamily="34" charset="0"/>
                <a:ea typeface="宋体" panose="02010600030101010101" pitchFamily="2" charset="-122"/>
              </a:rPr>
              <a:t>天内的正规进出货发票等</a:t>
            </a:r>
          </a:p>
        </p:txBody>
      </p:sp>
    </p:spTree>
    <p:custDataLst>
      <p:tags r:id="rId1"/>
    </p:custDataLst>
    <p:extLst>
      <p:ext uri="{BB962C8B-B14F-4D97-AF65-F5344CB8AC3E}">
        <p14:creationId xmlns:p14="http://schemas.microsoft.com/office/powerpoint/2010/main" val="24443140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a:solidFill>
                  <a:srgbClr val="FF930A"/>
                </a:solidFill>
              </a:rPr>
              <a:t>本章作业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165103"/>
            <a:ext cx="9332179" cy="5446363"/>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关于</a:t>
            </a:r>
            <a:r>
              <a:rPr lang="en-US" altLang="zh-CN" dirty="0">
                <a:solidFill>
                  <a:srgbClr val="2F2E40"/>
                </a:solidFill>
                <a:latin typeface="Calibri" panose="020F0502020204030204" pitchFamily="34" charset="0"/>
                <a:ea typeface="宋体" panose="02010600030101010101" pitchFamily="2" charset="-122"/>
              </a:rPr>
              <a:t>FBA</a:t>
            </a:r>
            <a:r>
              <a:rPr lang="zh-CN" altLang="en-US" dirty="0">
                <a:solidFill>
                  <a:srgbClr val="2F2E40"/>
                </a:solidFill>
                <a:latin typeface="Calibri" panose="020F0502020204030204" pitchFamily="34" charset="0"/>
                <a:ea typeface="宋体" panose="02010600030101010101" pitchFamily="2" charset="-122"/>
              </a:rPr>
              <a:t>的说法，不正确的是</a:t>
            </a:r>
            <a:r>
              <a:rPr lang="en-US" altLang="zh-CN" dirty="0">
                <a:solidFill>
                  <a:srgbClr val="2F2E40"/>
                </a:solidFill>
                <a:latin typeface="Calibri" panose="020F0502020204030204" pitchFamily="34" charset="0"/>
                <a:ea typeface="宋体" panose="02010600030101010101" pitchFamily="2" charset="-122"/>
              </a:rPr>
              <a:t>(    )</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A. </a:t>
            </a:r>
            <a:r>
              <a:rPr lang="zh-CN" altLang="en-US" dirty="0">
                <a:solidFill>
                  <a:srgbClr val="2F2E40"/>
                </a:solidFill>
                <a:latin typeface="Calibri" panose="020F0502020204030204" pitchFamily="34" charset="0"/>
                <a:ea typeface="宋体" panose="02010600030101010101" pitchFamily="2" charset="-122"/>
              </a:rPr>
              <a:t>卖家必须联系</a:t>
            </a:r>
            <a:r>
              <a:rPr lang="en-US" altLang="zh-CN" dirty="0">
                <a:solidFill>
                  <a:srgbClr val="2F2E40"/>
                </a:solidFill>
                <a:latin typeface="Calibri" panose="020F0502020204030204" pitchFamily="34" charset="0"/>
                <a:ea typeface="宋体" panose="02010600030101010101" pitchFamily="2" charset="-122"/>
              </a:rPr>
              <a:t>seller support</a:t>
            </a:r>
            <a:r>
              <a:rPr lang="zh-CN" altLang="en-US" dirty="0">
                <a:solidFill>
                  <a:srgbClr val="2F2E40"/>
                </a:solidFill>
                <a:latin typeface="Calibri" panose="020F0502020204030204" pitchFamily="34" charset="0"/>
                <a:ea typeface="宋体" panose="02010600030101010101" pitchFamily="2" charset="-122"/>
              </a:rPr>
              <a:t>，或招商经理才可以开通</a:t>
            </a:r>
            <a:r>
              <a:rPr lang="en-US" altLang="zh-CN" dirty="0">
                <a:solidFill>
                  <a:srgbClr val="2F2E40"/>
                </a:solidFill>
                <a:latin typeface="Calibri" panose="020F0502020204030204" pitchFamily="34" charset="0"/>
                <a:ea typeface="宋体" panose="02010600030101010101" pitchFamily="2" charset="-122"/>
              </a:rPr>
              <a:t>FBA</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B. </a:t>
            </a:r>
            <a:r>
              <a:rPr lang="zh-CN" altLang="en-US" dirty="0">
                <a:solidFill>
                  <a:srgbClr val="2F2E40"/>
                </a:solidFill>
                <a:latin typeface="Calibri" panose="020F0502020204030204" pitchFamily="34" charset="0"/>
                <a:ea typeface="宋体" panose="02010600030101010101" pitchFamily="2" charset="-122"/>
              </a:rPr>
              <a:t>使用</a:t>
            </a:r>
            <a:r>
              <a:rPr lang="en-US" altLang="zh-CN" dirty="0">
                <a:solidFill>
                  <a:srgbClr val="2F2E40"/>
                </a:solidFill>
                <a:latin typeface="Calibri" panose="020F0502020204030204" pitchFamily="34" charset="0"/>
                <a:ea typeface="宋体" panose="02010600030101010101" pitchFamily="2" charset="-122"/>
              </a:rPr>
              <a:t>FBA</a:t>
            </a:r>
            <a:r>
              <a:rPr lang="zh-CN" altLang="en-US" dirty="0">
                <a:solidFill>
                  <a:srgbClr val="2F2E40"/>
                </a:solidFill>
                <a:latin typeface="Calibri" panose="020F0502020204030204" pitchFamily="34" charset="0"/>
                <a:ea typeface="宋体" panose="02010600030101010101" pitchFamily="2" charset="-122"/>
              </a:rPr>
              <a:t>的商品也需要设置运费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C. </a:t>
            </a:r>
            <a:r>
              <a:rPr lang="zh-CN" altLang="en-US" dirty="0">
                <a:solidFill>
                  <a:srgbClr val="2F2E40"/>
                </a:solidFill>
                <a:latin typeface="Calibri" panose="020F0502020204030204" pitchFamily="34" charset="0"/>
                <a:ea typeface="宋体" panose="02010600030101010101" pitchFamily="2" charset="-122"/>
              </a:rPr>
              <a:t>使用</a:t>
            </a:r>
            <a:r>
              <a:rPr lang="en-US" altLang="zh-CN" dirty="0">
                <a:solidFill>
                  <a:srgbClr val="2F2E40"/>
                </a:solidFill>
                <a:latin typeface="Calibri" panose="020F0502020204030204" pitchFamily="34" charset="0"/>
                <a:ea typeface="宋体" panose="02010600030101010101" pitchFamily="2" charset="-122"/>
              </a:rPr>
              <a:t>FBA</a:t>
            </a:r>
            <a:r>
              <a:rPr lang="zh-CN" altLang="en-US" dirty="0">
                <a:solidFill>
                  <a:srgbClr val="2F2E40"/>
                </a:solidFill>
                <a:latin typeface="Calibri" panose="020F0502020204030204" pitchFamily="34" charset="0"/>
                <a:ea typeface="宋体" panose="02010600030101010101" pitchFamily="2" charset="-122"/>
              </a:rPr>
              <a:t>的商品，发货、退换货相关的咨询客服工作会由亚马逊完成</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D.  FBA</a:t>
            </a:r>
            <a:r>
              <a:rPr lang="zh-CN" altLang="en-US" dirty="0">
                <a:solidFill>
                  <a:srgbClr val="2F2E40"/>
                </a:solidFill>
                <a:latin typeface="Calibri" panose="020F0502020204030204" pitchFamily="34" charset="0"/>
                <a:ea typeface="宋体" panose="02010600030101010101" pitchFamily="2" charset="-122"/>
              </a:rPr>
              <a:t>不需要另行申请开通，买家可以自行在后台操作使用</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使用</a:t>
            </a:r>
            <a:r>
              <a:rPr lang="en-US" altLang="zh-CN" dirty="0">
                <a:solidFill>
                  <a:srgbClr val="2F2E40"/>
                </a:solidFill>
                <a:latin typeface="Calibri" panose="020F0502020204030204" pitchFamily="34" charset="0"/>
                <a:ea typeface="宋体" panose="02010600030101010101" pitchFamily="2" charset="-122"/>
              </a:rPr>
              <a:t>FBA</a:t>
            </a:r>
            <a:r>
              <a:rPr lang="zh-CN" altLang="en-US" dirty="0">
                <a:solidFill>
                  <a:srgbClr val="2F2E40"/>
                </a:solidFill>
                <a:latin typeface="Calibri" panose="020F0502020204030204" pitchFamily="34" charset="0"/>
                <a:ea typeface="宋体" panose="02010600030101010101" pitchFamily="2" charset="-122"/>
              </a:rPr>
              <a:t>发货对卖家来说会有多种益处。关于使用</a:t>
            </a:r>
            <a:r>
              <a:rPr lang="en-US" altLang="zh-CN" dirty="0">
                <a:solidFill>
                  <a:srgbClr val="2F2E40"/>
                </a:solidFill>
                <a:latin typeface="Calibri" panose="020F0502020204030204" pitchFamily="34" charset="0"/>
                <a:ea typeface="宋体" panose="02010600030101010101" pitchFamily="2" charset="-122"/>
              </a:rPr>
              <a:t>FBA</a:t>
            </a:r>
            <a:r>
              <a:rPr lang="zh-CN" altLang="en-US" dirty="0">
                <a:solidFill>
                  <a:srgbClr val="2F2E40"/>
                </a:solidFill>
                <a:latin typeface="Calibri" panose="020F0502020204030204" pitchFamily="34" charset="0"/>
                <a:ea typeface="宋体" panose="02010600030101010101" pitchFamily="2" charset="-122"/>
              </a:rPr>
              <a:t>的优点，说法正确的是</a:t>
            </a:r>
            <a:r>
              <a:rPr lang="en-US" altLang="zh-CN" dirty="0">
                <a:solidFill>
                  <a:srgbClr val="2F2E40"/>
                </a:solidFill>
                <a:latin typeface="Calibri" panose="020F0502020204030204" pitchFamily="34" charset="0"/>
                <a:ea typeface="宋体" panose="02010600030101010101" pitchFamily="2" charset="-122"/>
              </a:rPr>
              <a:t>(    )</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A. </a:t>
            </a:r>
            <a:r>
              <a:rPr lang="zh-CN" altLang="en-US" dirty="0">
                <a:solidFill>
                  <a:srgbClr val="2F2E40"/>
                </a:solidFill>
                <a:latin typeface="Calibri" panose="020F0502020204030204" pitchFamily="34" charset="0"/>
                <a:ea typeface="宋体" panose="02010600030101010101" pitchFamily="2" charset="-122"/>
              </a:rPr>
              <a:t>大大加快到货速度，提升消费者满意度，避免由于货物延迟引发的种种纠纷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B. </a:t>
            </a:r>
            <a:r>
              <a:rPr lang="zh-CN" altLang="en-US" dirty="0">
                <a:solidFill>
                  <a:srgbClr val="2F2E40"/>
                </a:solidFill>
                <a:latin typeface="Calibri" panose="020F0502020204030204" pitchFamily="34" charset="0"/>
                <a:ea typeface="宋体" panose="02010600030101010101" pitchFamily="2" charset="-122"/>
              </a:rPr>
              <a:t>有助于提升销量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C. </a:t>
            </a:r>
            <a:r>
              <a:rPr lang="zh-CN" altLang="en-US" dirty="0">
                <a:solidFill>
                  <a:srgbClr val="2F2E40"/>
                </a:solidFill>
                <a:latin typeface="Calibri" panose="020F0502020204030204" pitchFamily="34" charset="0"/>
                <a:ea typeface="宋体" panose="02010600030101010101" pitchFamily="2" charset="-122"/>
              </a:rPr>
              <a:t>提报秒杀等活动的先决条件之一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D. </a:t>
            </a:r>
            <a:r>
              <a:rPr lang="zh-CN" altLang="en-US" dirty="0">
                <a:solidFill>
                  <a:srgbClr val="2F2E40"/>
                </a:solidFill>
                <a:latin typeface="Calibri" panose="020F0502020204030204" pitchFamily="34" charset="0"/>
                <a:ea typeface="宋体" panose="02010600030101010101" pitchFamily="2" charset="-122"/>
              </a:rPr>
              <a:t>进入到“由</a:t>
            </a:r>
            <a:r>
              <a:rPr lang="en-US" altLang="zh-CN" dirty="0">
                <a:solidFill>
                  <a:srgbClr val="2F2E40"/>
                </a:solidFill>
                <a:latin typeface="Calibri" panose="020F0502020204030204" pitchFamily="34" charset="0"/>
                <a:ea typeface="宋体" panose="02010600030101010101" pitchFamily="2" charset="-122"/>
              </a:rPr>
              <a:t>FBA</a:t>
            </a:r>
            <a:r>
              <a:rPr lang="zh-CN" altLang="en-US" dirty="0">
                <a:solidFill>
                  <a:srgbClr val="2F2E40"/>
                </a:solidFill>
                <a:latin typeface="Calibri" panose="020F0502020204030204" pitchFamily="34" charset="0"/>
                <a:ea typeface="宋体" panose="02010600030101010101" pitchFamily="2" charset="-122"/>
              </a:rPr>
              <a:t>配送”的前台筛选结果页面中，提升商品曝光率</a:t>
            </a:r>
          </a:p>
        </p:txBody>
      </p:sp>
    </p:spTree>
    <p:custDataLst>
      <p:tags r:id="rId1"/>
    </p:custDataLst>
    <p:extLst>
      <p:ext uri="{BB962C8B-B14F-4D97-AF65-F5344CB8AC3E}">
        <p14:creationId xmlns:p14="http://schemas.microsoft.com/office/powerpoint/2010/main" val="1533064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3.5  </a:t>
            </a:r>
            <a:r>
              <a:rPr lang="zh-CN" altLang="en-US" sz="3200" b="1" dirty="0">
                <a:solidFill>
                  <a:srgbClr val="FF930A"/>
                </a:solidFill>
              </a:rPr>
              <a:t>卖家绩效</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050928"/>
            <a:ext cx="9332179" cy="2785378"/>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sz="2000" b="1" dirty="0">
                <a:solidFill>
                  <a:srgbClr val="2F2E40"/>
                </a:solidFill>
                <a:latin typeface="Calibri" panose="020F0502020204030204" pitchFamily="34" charset="0"/>
                <a:ea typeface="宋体" panose="02010600030101010101" pitchFamily="2" charset="-122"/>
              </a:rPr>
              <a:t>三、简答题</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亚马逊全球销售平台有哪些？不同账号类型的区别是什么？</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后台促销类型有哪些？优惠码类型以及区别是什么？</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简述</a:t>
            </a:r>
            <a:r>
              <a:rPr lang="en-US" altLang="zh-CN" dirty="0">
                <a:solidFill>
                  <a:srgbClr val="2F2E40"/>
                </a:solidFill>
                <a:latin typeface="Calibri" panose="020F0502020204030204" pitchFamily="34" charset="0"/>
                <a:ea typeface="宋体" panose="02010600030101010101" pitchFamily="2" charset="-122"/>
              </a:rPr>
              <a:t>FBA</a:t>
            </a:r>
            <a:r>
              <a:rPr lang="zh-CN" altLang="en-US" dirty="0">
                <a:solidFill>
                  <a:srgbClr val="2F2E40"/>
                </a:solidFill>
                <a:latin typeface="Calibri" panose="020F0502020204030204" pitchFamily="34" charset="0"/>
                <a:ea typeface="宋体" panose="02010600030101010101" pitchFamily="2" charset="-122"/>
              </a:rPr>
              <a:t>亚马逊物流的利与弊。</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如何维护卖家绩效？</a:t>
            </a:r>
          </a:p>
        </p:txBody>
      </p:sp>
    </p:spTree>
    <p:custDataLst>
      <p:tags r:id="rId1"/>
    </p:custDataLst>
    <p:extLst>
      <p:ext uri="{BB962C8B-B14F-4D97-AF65-F5344CB8AC3E}">
        <p14:creationId xmlns:p14="http://schemas.microsoft.com/office/powerpoint/2010/main" val="1253982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a:ext>
            </a:extLst>
          </a:blip>
          <a:srcRect l="12225" t="22591" r="12589" b="45066"/>
          <a:stretch/>
        </p:blipFill>
        <p:spPr>
          <a:xfrm>
            <a:off x="0" y="0"/>
            <a:ext cx="12192000" cy="6858000"/>
          </a:xfrm>
          <a:prstGeom prst="rect">
            <a:avLst/>
          </a:prstGeom>
        </p:spPr>
      </p:pic>
      <p:sp>
        <p:nvSpPr>
          <p:cNvPr id="16" name="TextBox 2"/>
          <p:cNvSpPr txBox="1"/>
          <p:nvPr/>
        </p:nvSpPr>
        <p:spPr>
          <a:xfrm>
            <a:off x="2057399" y="2653005"/>
            <a:ext cx="8077202" cy="110799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600" dirty="0" smtClean="0">
                <a:solidFill>
                  <a:srgbClr val="363636"/>
                </a:solidFill>
                <a:latin typeface="汉仪菱心体简" panose="02010609000101010101" pitchFamily="49" charset="-122"/>
                <a:ea typeface="汉仪菱心体简" panose="02010609000101010101" pitchFamily="49" charset="-122"/>
              </a:rPr>
              <a:t>演示完毕 谢谢观看</a:t>
            </a:r>
            <a:endParaRPr kumimoji="0" lang="zh-CN" altLang="en-US" sz="6600" b="0" i="0" u="none" strike="noStrike" kern="1200" cap="none" spc="0" normalizeH="0" baseline="0" noProof="0" dirty="0">
              <a:ln>
                <a:noFill/>
              </a:ln>
              <a:solidFill>
                <a:srgbClr val="363636"/>
              </a:solidFill>
              <a:uLnTx/>
              <a:uFillTx/>
              <a:latin typeface="汉仪菱心体简" panose="02010609000101010101" pitchFamily="49" charset="-122"/>
              <a:ea typeface="汉仪菱心体简" panose="02010609000101010101" pitchFamily="49" charset="-122"/>
              <a:cs typeface="+mn-cs"/>
            </a:endParaRPr>
          </a:p>
        </p:txBody>
      </p:sp>
    </p:spTree>
    <p:extLst>
      <p:ext uri="{BB962C8B-B14F-4D97-AF65-F5344CB8AC3E}">
        <p14:creationId xmlns:p14="http://schemas.microsoft.com/office/powerpoint/2010/main" val="22169828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495415"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3.1  </a:t>
            </a:r>
            <a:r>
              <a:rPr lang="zh-CN" altLang="en-US" sz="3200" b="1">
                <a:solidFill>
                  <a:srgbClr val="FF930A"/>
                </a:solidFill>
              </a:rPr>
              <a:t>亚马逊注册以及账号安全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2287587" y="2938917"/>
            <a:ext cx="3160713" cy="1338828"/>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填写信用卡卡号、有效期、持卡人姓名、账单地址，设置收款方式</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19739" y="1050808"/>
            <a:ext cx="4156514" cy="5115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6967054" y="6162164"/>
            <a:ext cx="1261884" cy="307777"/>
          </a:xfrm>
          <a:prstGeom prst="rect">
            <a:avLst/>
          </a:prstGeom>
        </p:spPr>
        <p:txBody>
          <a:bodyPr wrap="none">
            <a:spAutoFit/>
          </a:bodyPr>
          <a:lstStyle/>
          <a:p>
            <a:pPr algn="ctr"/>
            <a:r>
              <a:rPr lang="zh-CN" altLang="zh-CN" sz="1400" b="1" dirty="0"/>
              <a:t>设置收款方式</a:t>
            </a:r>
            <a:endParaRPr lang="zh-CN" altLang="en-US" sz="1400" b="1" dirty="0"/>
          </a:p>
        </p:txBody>
      </p:sp>
    </p:spTree>
    <p:custDataLst>
      <p:tags r:id="rId1"/>
    </p:custDataLst>
    <p:extLst>
      <p:ext uri="{BB962C8B-B14F-4D97-AF65-F5344CB8AC3E}">
        <p14:creationId xmlns:p14="http://schemas.microsoft.com/office/powerpoint/2010/main" val="2022914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5122"/>
                                        </p:tgtEl>
                                        <p:attrNameLst>
                                          <p:attrName>style.visibility</p:attrName>
                                        </p:attrNameLst>
                                      </p:cBhvr>
                                      <p:to>
                                        <p:strVal val="visible"/>
                                      </p:to>
                                    </p:set>
                                    <p:animEffect transition="in" filter="wipe(up)">
                                      <p:cBhvr>
                                        <p:cTn id="15" dur="500"/>
                                        <p:tgtEl>
                                          <p:spTgt spid="5122"/>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495415"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3.1  </a:t>
            </a:r>
            <a:r>
              <a:rPr lang="zh-CN" altLang="en-US" sz="3200" b="1">
                <a:solidFill>
                  <a:srgbClr val="FF930A"/>
                </a:solidFill>
              </a:rPr>
              <a:t>亚马逊注册以及账号安全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31762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纳税审核并提供电子签名。</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77101" y="2778010"/>
            <a:ext cx="4419600" cy="166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276422" y="4549259"/>
            <a:ext cx="1620957" cy="307777"/>
          </a:xfrm>
          <a:prstGeom prst="rect">
            <a:avLst/>
          </a:prstGeom>
        </p:spPr>
        <p:txBody>
          <a:bodyPr wrap="none">
            <a:spAutoFit/>
          </a:bodyPr>
          <a:lstStyle/>
          <a:p>
            <a:pPr algn="ctr"/>
            <a:r>
              <a:rPr lang="zh-CN" altLang="zh-CN" sz="1400" b="1" dirty="0"/>
              <a:t>税务审核身份验证</a:t>
            </a:r>
            <a:endParaRPr lang="zh-CN" altLang="en-US" sz="1400" b="1" dirty="0"/>
          </a:p>
        </p:txBody>
      </p:sp>
    </p:spTree>
    <p:custDataLst>
      <p:tags r:id="rId1"/>
    </p:custDataLst>
    <p:extLst>
      <p:ext uri="{BB962C8B-B14F-4D97-AF65-F5344CB8AC3E}">
        <p14:creationId xmlns:p14="http://schemas.microsoft.com/office/powerpoint/2010/main" val="2022914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6146"/>
                                        </p:tgtEl>
                                        <p:attrNameLst>
                                          <p:attrName>style.visibility</p:attrName>
                                        </p:attrNameLst>
                                      </p:cBhvr>
                                      <p:to>
                                        <p:strVal val="visible"/>
                                      </p:to>
                                    </p:set>
                                    <p:animEffect transition="in" filter="circle(in)">
                                      <p:cBhvr>
                                        <p:cTn id="15" dur="500"/>
                                        <p:tgtEl>
                                          <p:spTgt spid="6146"/>
                                        </p:tgtEl>
                                      </p:cBhvr>
                                    </p:animEffect>
                                  </p:childTnLst>
                                </p:cTn>
                              </p:par>
                            </p:childTnLst>
                          </p:cTn>
                        </p:par>
                        <p:par>
                          <p:cTn id="16" fill="hold">
                            <p:stCondLst>
                              <p:cond delay="1500"/>
                            </p:stCondLst>
                            <p:childTnLst>
                              <p:par>
                                <p:cTn id="17" presetID="6"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495415"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3.1  </a:t>
            </a:r>
            <a:r>
              <a:rPr lang="zh-CN" altLang="en-US" sz="3200" b="1">
                <a:solidFill>
                  <a:srgbClr val="FF930A"/>
                </a:solidFill>
              </a:rPr>
              <a:t>亚马逊注册以及账号安全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7826" y="1323973"/>
            <a:ext cx="6049368" cy="467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741104" y="6016107"/>
            <a:ext cx="902811" cy="307777"/>
          </a:xfrm>
          <a:prstGeom prst="rect">
            <a:avLst/>
          </a:prstGeom>
        </p:spPr>
        <p:txBody>
          <a:bodyPr wrap="none">
            <a:spAutoFit/>
          </a:bodyPr>
          <a:lstStyle/>
          <a:p>
            <a:pPr algn="ctr"/>
            <a:r>
              <a:rPr lang="zh-CN" altLang="zh-CN" sz="1400" b="1" dirty="0"/>
              <a:t>身份确认</a:t>
            </a:r>
            <a:endParaRPr lang="zh-CN" altLang="en-US" sz="1400" b="1" dirty="0"/>
          </a:p>
        </p:txBody>
      </p:sp>
    </p:spTree>
    <p:custDataLst>
      <p:tags r:id="rId1"/>
    </p:custDataLst>
    <p:extLst>
      <p:ext uri="{BB962C8B-B14F-4D97-AF65-F5344CB8AC3E}">
        <p14:creationId xmlns:p14="http://schemas.microsoft.com/office/powerpoint/2010/main" val="2022914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wheel(1)">
                                      <p:cBhvr>
                                        <p:cTn id="11" dur="500"/>
                                        <p:tgtEl>
                                          <p:spTgt spid="7170"/>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495415"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3.1  </a:t>
            </a:r>
            <a:r>
              <a:rPr lang="zh-CN" altLang="en-US" sz="3200" b="1">
                <a:solidFill>
                  <a:srgbClr val="FF930A"/>
                </a:solidFill>
              </a:rPr>
              <a:t>亚马逊注册以及账号安全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2338" y="1214349"/>
            <a:ext cx="5253037" cy="4832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547682" y="6046788"/>
            <a:ext cx="1082348" cy="307777"/>
          </a:xfrm>
          <a:prstGeom prst="rect">
            <a:avLst/>
          </a:prstGeom>
        </p:spPr>
        <p:txBody>
          <a:bodyPr wrap="none">
            <a:spAutoFit/>
          </a:bodyPr>
          <a:lstStyle/>
          <a:p>
            <a:pPr algn="ctr"/>
            <a:r>
              <a:rPr lang="zh-CN" altLang="zh-CN" sz="1400" b="1" dirty="0"/>
              <a:t>受益人信息</a:t>
            </a:r>
            <a:endParaRPr lang="zh-CN" altLang="en-US" sz="1400" b="1" dirty="0"/>
          </a:p>
        </p:txBody>
      </p:sp>
    </p:spTree>
    <p:custDataLst>
      <p:tags r:id="rId1"/>
    </p:custDataLst>
    <p:extLst>
      <p:ext uri="{BB962C8B-B14F-4D97-AF65-F5344CB8AC3E}">
        <p14:creationId xmlns:p14="http://schemas.microsoft.com/office/powerpoint/2010/main" val="2022914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495415"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3.1  </a:t>
            </a:r>
            <a:r>
              <a:rPr lang="zh-CN" altLang="en-US" sz="3200" b="1">
                <a:solidFill>
                  <a:srgbClr val="FF930A"/>
                </a:solidFill>
              </a:rPr>
              <a:t>亚马逊注册以及账号安全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62363" y="1468338"/>
            <a:ext cx="4867275"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44594" y="3068538"/>
            <a:ext cx="902811" cy="307777"/>
          </a:xfrm>
          <a:prstGeom prst="rect">
            <a:avLst/>
          </a:prstGeom>
        </p:spPr>
        <p:txBody>
          <a:bodyPr wrap="none">
            <a:spAutoFit/>
          </a:bodyPr>
          <a:lstStyle/>
          <a:p>
            <a:pPr algn="ctr"/>
            <a:r>
              <a:rPr lang="zh-CN" altLang="zh-CN" sz="1400" b="1" dirty="0"/>
              <a:t>邮寄地址</a:t>
            </a:r>
            <a:endParaRPr lang="zh-CN" altLang="en-US" sz="1400" b="1" dirty="0"/>
          </a:p>
        </p:txBody>
      </p:sp>
      <p:pic>
        <p:nvPicPr>
          <p:cNvPr id="92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0838" y="3449538"/>
            <a:ext cx="6408737" cy="230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5643800" y="5763399"/>
            <a:ext cx="902811" cy="307777"/>
          </a:xfrm>
          <a:prstGeom prst="rect">
            <a:avLst/>
          </a:prstGeom>
        </p:spPr>
        <p:txBody>
          <a:bodyPr wrap="none">
            <a:spAutoFit/>
          </a:bodyPr>
          <a:lstStyle/>
          <a:p>
            <a:pPr algn="ctr"/>
            <a:r>
              <a:rPr lang="zh-CN" altLang="zh-CN" sz="1400" b="1" dirty="0"/>
              <a:t>个人信息</a:t>
            </a:r>
            <a:endParaRPr lang="zh-CN" altLang="en-US" sz="1400" b="1" dirty="0"/>
          </a:p>
        </p:txBody>
      </p:sp>
    </p:spTree>
    <p:custDataLst>
      <p:tags r:id="rId1"/>
    </p:custDataLst>
    <p:extLst>
      <p:ext uri="{BB962C8B-B14F-4D97-AF65-F5344CB8AC3E}">
        <p14:creationId xmlns:p14="http://schemas.microsoft.com/office/powerpoint/2010/main" val="40056674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9218"/>
                                        </p:tgtEl>
                                        <p:attrNameLst>
                                          <p:attrName>style.visibility</p:attrName>
                                        </p:attrNameLst>
                                      </p:cBhvr>
                                      <p:to>
                                        <p:strVal val="visible"/>
                                      </p:to>
                                    </p:set>
                                    <p:animEffect transition="in" filter="randombar(horizontal)">
                                      <p:cBhvr>
                                        <p:cTn id="11" dur="500"/>
                                        <p:tgtEl>
                                          <p:spTgt spid="921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9219"/>
                                        </p:tgtEl>
                                        <p:attrNameLst>
                                          <p:attrName>style.visibility</p:attrName>
                                        </p:attrNameLst>
                                      </p:cBhvr>
                                      <p:to>
                                        <p:strVal val="visible"/>
                                      </p:to>
                                    </p:set>
                                    <p:animEffect transition="in" filter="randombar(horizontal)">
                                      <p:cBhvr>
                                        <p:cTn id="19" dur="500"/>
                                        <p:tgtEl>
                                          <p:spTgt spid="9219"/>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randombar(horizont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495415"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3.1  </a:t>
            </a:r>
            <a:r>
              <a:rPr lang="zh-CN" altLang="en-US" sz="3200" b="1">
                <a:solidFill>
                  <a:srgbClr val="FF930A"/>
                </a:solidFill>
              </a:rPr>
              <a:t>亚马逊注册以及账号安全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7677" y="1199839"/>
            <a:ext cx="4953000" cy="5008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43467" y="6224071"/>
            <a:ext cx="1441420" cy="307777"/>
          </a:xfrm>
          <a:prstGeom prst="rect">
            <a:avLst/>
          </a:prstGeom>
        </p:spPr>
        <p:txBody>
          <a:bodyPr wrap="none">
            <a:spAutoFit/>
          </a:bodyPr>
          <a:lstStyle/>
          <a:p>
            <a:pPr algn="ctr"/>
            <a:r>
              <a:rPr lang="zh-CN" altLang="zh-CN" sz="1400" b="1" dirty="0"/>
              <a:t>受益人信息确认</a:t>
            </a:r>
            <a:endParaRPr lang="zh-CN" altLang="en-US" sz="1400" b="1" dirty="0"/>
          </a:p>
        </p:txBody>
      </p:sp>
    </p:spTree>
    <p:custDataLst>
      <p:tags r:id="rId1"/>
    </p:custDataLst>
    <p:extLst>
      <p:ext uri="{BB962C8B-B14F-4D97-AF65-F5344CB8AC3E}">
        <p14:creationId xmlns:p14="http://schemas.microsoft.com/office/powerpoint/2010/main" val="40056674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0242"/>
                                        </p:tgtEl>
                                        <p:attrNameLst>
                                          <p:attrName>style.visibility</p:attrName>
                                        </p:attrNameLst>
                                      </p:cBhvr>
                                      <p:to>
                                        <p:strVal val="visible"/>
                                      </p:to>
                                    </p:set>
                                    <p:anim calcmode="lin" valueType="num">
                                      <p:cBhvr>
                                        <p:cTn id="17" dur="500" fill="hold"/>
                                        <p:tgtEl>
                                          <p:spTgt spid="10242"/>
                                        </p:tgtEl>
                                        <p:attrNameLst>
                                          <p:attrName>ppt_w</p:attrName>
                                        </p:attrNameLst>
                                      </p:cBhvr>
                                      <p:tavLst>
                                        <p:tav tm="0">
                                          <p:val>
                                            <p:fltVal val="0"/>
                                          </p:val>
                                        </p:tav>
                                        <p:tav tm="100000">
                                          <p:val>
                                            <p:strVal val="#ppt_w"/>
                                          </p:val>
                                        </p:tav>
                                      </p:tavLst>
                                    </p:anim>
                                    <p:anim calcmode="lin" valueType="num">
                                      <p:cBhvr>
                                        <p:cTn id="18" dur="500" fill="hold"/>
                                        <p:tgtEl>
                                          <p:spTgt spid="10242"/>
                                        </p:tgtEl>
                                        <p:attrNameLst>
                                          <p:attrName>ppt_h</p:attrName>
                                        </p:attrNameLst>
                                      </p:cBhvr>
                                      <p:tavLst>
                                        <p:tav tm="0">
                                          <p:val>
                                            <p:fltVal val="0"/>
                                          </p:val>
                                        </p:tav>
                                        <p:tav tm="100000">
                                          <p:val>
                                            <p:strVal val="#ppt_h"/>
                                          </p:val>
                                        </p:tav>
                                      </p:tavLst>
                                    </p:anim>
                                    <p:animEffect transition="in" filter="fade">
                                      <p:cBhvr>
                                        <p:cTn id="19"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a:ext>
            </a:extLst>
          </a:blip>
          <a:srcRect l="12225" t="72592" r="12589" b="6820"/>
          <a:stretch/>
        </p:blipFill>
        <p:spPr>
          <a:xfrm>
            <a:off x="0" y="2492730"/>
            <a:ext cx="12192000" cy="4365270"/>
          </a:xfrm>
          <a:prstGeom prst="rect">
            <a:avLst/>
          </a:prstGeom>
        </p:spPr>
      </p:pic>
      <p:grpSp>
        <p:nvGrpSpPr>
          <p:cNvPr id="2" name="组合 1"/>
          <p:cNvGrpSpPr/>
          <p:nvPr/>
        </p:nvGrpSpPr>
        <p:grpSpPr>
          <a:xfrm>
            <a:off x="5211763" y="1391497"/>
            <a:ext cx="1768474" cy="1768474"/>
            <a:chOff x="5257800" y="1619250"/>
            <a:chExt cx="1676400" cy="1676400"/>
          </a:xfrm>
        </p:grpSpPr>
        <p:sp>
          <p:nvSpPr>
            <p:cNvPr id="3" name="椭圆 2"/>
            <p:cNvSpPr/>
            <p:nvPr/>
          </p:nvSpPr>
          <p:spPr>
            <a:xfrm>
              <a:off x="5257800" y="1619250"/>
              <a:ext cx="1676400" cy="1676400"/>
            </a:xfrm>
            <a:prstGeom prst="ellipse">
              <a:avLst/>
            </a:prstGeom>
            <a:solidFill>
              <a:srgbClr val="F38B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椭圆 10"/>
            <p:cNvSpPr/>
            <p:nvPr/>
          </p:nvSpPr>
          <p:spPr>
            <a:xfrm>
              <a:off x="5657850" y="2058263"/>
              <a:ext cx="876300" cy="798373"/>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5"/>
          <p:cNvGrpSpPr/>
          <p:nvPr/>
        </p:nvGrpSpPr>
        <p:grpSpPr>
          <a:xfrm>
            <a:off x="4127500" y="3415915"/>
            <a:ext cx="3937000" cy="757130"/>
            <a:chOff x="4127500" y="3369031"/>
            <a:chExt cx="3937000" cy="757130"/>
          </a:xfrm>
        </p:grpSpPr>
        <p:sp>
          <p:nvSpPr>
            <p:cNvPr id="10" name="矩形 9"/>
            <p:cNvSpPr/>
            <p:nvPr/>
          </p:nvSpPr>
          <p:spPr>
            <a:xfrm>
              <a:off x="4127500" y="3369031"/>
              <a:ext cx="3937000" cy="75713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600" b="1" dirty="0" smtClean="0">
                  <a:solidFill>
                    <a:schemeClr val="tx1">
                      <a:lumMod val="75000"/>
                      <a:lumOff val="25000"/>
                    </a:schemeClr>
                  </a:solidFill>
                </a:rPr>
                <a:t>03  </a:t>
              </a:r>
              <a:r>
                <a:rPr lang="zh-CN" altLang="en-US" sz="3600" b="1" dirty="0" smtClean="0">
                  <a:solidFill>
                    <a:schemeClr val="tx1">
                      <a:lumMod val="75000"/>
                      <a:lumOff val="25000"/>
                    </a:schemeClr>
                  </a:solidFill>
                </a:rPr>
                <a:t>亚</a:t>
              </a:r>
              <a:r>
                <a:rPr lang="zh-CN" altLang="en-US" sz="3600" b="1" dirty="0">
                  <a:solidFill>
                    <a:schemeClr val="tx1">
                      <a:lumMod val="75000"/>
                      <a:lumOff val="25000"/>
                    </a:schemeClr>
                  </a:solidFill>
                </a:rPr>
                <a:t>马逊平台</a:t>
              </a:r>
              <a:endParaRPr lang="zh-CN" altLang="en-US" sz="3600" b="1" dirty="0">
                <a:solidFill>
                  <a:schemeClr val="tx1">
                    <a:lumMod val="75000"/>
                    <a:lumOff val="25000"/>
                  </a:schemeClr>
                </a:solidFill>
              </a:endParaRPr>
            </a:p>
          </p:txBody>
        </p:sp>
        <p:cxnSp>
          <p:nvCxnSpPr>
            <p:cNvPr id="8" name="直接连接符 7"/>
            <p:cNvCxnSpPr/>
            <p:nvPr/>
          </p:nvCxnSpPr>
          <p:spPr>
            <a:xfrm>
              <a:off x="5676900" y="4094929"/>
              <a:ext cx="838200" cy="0"/>
            </a:xfrm>
            <a:prstGeom prst="line">
              <a:avLst/>
            </a:prstGeom>
            <a:ln w="28575">
              <a:solidFill>
                <a:srgbClr val="F38B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696453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495415"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3.1  </a:t>
            </a:r>
            <a:r>
              <a:rPr lang="zh-CN" altLang="en-US" sz="3200" b="1">
                <a:solidFill>
                  <a:srgbClr val="FF930A"/>
                </a:solidFill>
              </a:rPr>
              <a:t>亚马逊注册以及账号安全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1313" y="2147888"/>
            <a:ext cx="6427787" cy="277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284727" y="4928474"/>
            <a:ext cx="1620957" cy="307777"/>
          </a:xfrm>
          <a:prstGeom prst="rect">
            <a:avLst/>
          </a:prstGeom>
        </p:spPr>
        <p:txBody>
          <a:bodyPr wrap="none">
            <a:spAutoFit/>
          </a:bodyPr>
          <a:lstStyle/>
          <a:p>
            <a:pPr algn="ctr"/>
            <a:r>
              <a:rPr lang="zh-CN" altLang="zh-CN" sz="1400" b="1" dirty="0"/>
              <a:t>同意提供电子签名</a:t>
            </a:r>
            <a:endParaRPr lang="zh-CN" altLang="en-US" sz="1400" b="1" dirty="0"/>
          </a:p>
        </p:txBody>
      </p:sp>
    </p:spTree>
    <p:custDataLst>
      <p:tags r:id="rId1"/>
    </p:custDataLst>
    <p:extLst>
      <p:ext uri="{BB962C8B-B14F-4D97-AF65-F5344CB8AC3E}">
        <p14:creationId xmlns:p14="http://schemas.microsoft.com/office/powerpoint/2010/main" val="40056674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266"/>
                                        </p:tgtEl>
                                        <p:attrNameLst>
                                          <p:attrName>style.visibility</p:attrName>
                                        </p:attrNameLst>
                                      </p:cBhvr>
                                      <p:to>
                                        <p:strVal val="visible"/>
                                      </p:to>
                                    </p:set>
                                    <p:animEffect transition="in" filter="fade">
                                      <p:cBhvr>
                                        <p:cTn id="11" dur="500"/>
                                        <p:tgtEl>
                                          <p:spTgt spid="1126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495415"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3.1  </a:t>
            </a:r>
            <a:r>
              <a:rPr lang="zh-CN" altLang="en-US" sz="3200" b="1">
                <a:solidFill>
                  <a:srgbClr val="FF930A"/>
                </a:solidFill>
              </a:rPr>
              <a:t>亚马逊注册以及账号安全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6702" y="1123950"/>
            <a:ext cx="5248694" cy="5227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579643" y="6357422"/>
            <a:ext cx="902811" cy="307777"/>
          </a:xfrm>
          <a:prstGeom prst="rect">
            <a:avLst/>
          </a:prstGeom>
        </p:spPr>
        <p:txBody>
          <a:bodyPr wrap="none">
            <a:spAutoFit/>
          </a:bodyPr>
          <a:lstStyle/>
          <a:p>
            <a:pPr algn="ctr"/>
            <a:r>
              <a:rPr lang="zh-CN" altLang="zh-CN" sz="1400" b="1" dirty="0"/>
              <a:t>电子签名</a:t>
            </a:r>
            <a:endParaRPr lang="zh-CN" altLang="en-US" sz="1400" b="1" dirty="0"/>
          </a:p>
        </p:txBody>
      </p:sp>
    </p:spTree>
    <p:custDataLst>
      <p:tags r:id="rId1"/>
    </p:custDataLst>
    <p:extLst>
      <p:ext uri="{BB962C8B-B14F-4D97-AF65-F5344CB8AC3E}">
        <p14:creationId xmlns:p14="http://schemas.microsoft.com/office/powerpoint/2010/main" val="40056674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2290"/>
                                        </p:tgtEl>
                                        <p:attrNameLst>
                                          <p:attrName>style.visibility</p:attrName>
                                        </p:attrNameLst>
                                      </p:cBhvr>
                                      <p:to>
                                        <p:strVal val="visible"/>
                                      </p:to>
                                    </p:set>
                                    <p:anim calcmode="lin" valueType="num">
                                      <p:cBhvr additive="base">
                                        <p:cTn id="11" dur="500" fill="hold"/>
                                        <p:tgtEl>
                                          <p:spTgt spid="12290"/>
                                        </p:tgtEl>
                                        <p:attrNameLst>
                                          <p:attrName>ppt_x</p:attrName>
                                        </p:attrNameLst>
                                      </p:cBhvr>
                                      <p:tavLst>
                                        <p:tav tm="0">
                                          <p:val>
                                            <p:strVal val="#ppt_x"/>
                                          </p:val>
                                        </p:tav>
                                        <p:tav tm="100000">
                                          <p:val>
                                            <p:strVal val="#ppt_x"/>
                                          </p:val>
                                        </p:tav>
                                      </p:tavLst>
                                    </p:anim>
                                    <p:anim calcmode="lin" valueType="num">
                                      <p:cBhvr additive="base">
                                        <p:cTn id="12" dur="500" fill="hold"/>
                                        <p:tgtEl>
                                          <p:spTgt spid="1229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495415"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3.1  </a:t>
            </a:r>
            <a:r>
              <a:rPr lang="zh-CN" altLang="en-US" sz="3200" b="1">
                <a:solidFill>
                  <a:srgbClr val="FF930A"/>
                </a:solidFill>
              </a:rPr>
              <a:t>亚马逊注册以及账号安全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9875" y="1314450"/>
            <a:ext cx="6440751" cy="466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578844" y="5981700"/>
            <a:ext cx="902811" cy="307777"/>
          </a:xfrm>
          <a:prstGeom prst="rect">
            <a:avLst/>
          </a:prstGeom>
        </p:spPr>
        <p:txBody>
          <a:bodyPr wrap="none">
            <a:spAutoFit/>
          </a:bodyPr>
          <a:lstStyle/>
          <a:p>
            <a:pPr algn="ctr"/>
            <a:r>
              <a:rPr lang="zh-CN" altLang="zh-CN" sz="1400" b="1" dirty="0"/>
              <a:t>审核完成</a:t>
            </a:r>
            <a:endParaRPr lang="zh-CN" altLang="en-US" sz="1400" b="1" dirty="0"/>
          </a:p>
        </p:txBody>
      </p:sp>
    </p:spTree>
    <p:custDataLst>
      <p:tags r:id="rId1"/>
    </p:custDataLst>
    <p:extLst>
      <p:ext uri="{BB962C8B-B14F-4D97-AF65-F5344CB8AC3E}">
        <p14:creationId xmlns:p14="http://schemas.microsoft.com/office/powerpoint/2010/main" val="2022914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3314"/>
                                        </p:tgtEl>
                                        <p:attrNameLst>
                                          <p:attrName>style.visibility</p:attrName>
                                        </p:attrNameLst>
                                      </p:cBhvr>
                                      <p:to>
                                        <p:strVal val="visible"/>
                                      </p:to>
                                    </p:set>
                                    <p:animEffect transition="in" filter="fade">
                                      <p:cBhvr>
                                        <p:cTn id="11" dur="500"/>
                                        <p:tgtEl>
                                          <p:spTgt spid="13314"/>
                                        </p:tgtEl>
                                      </p:cBhvr>
                                    </p:animEffect>
                                    <p:anim calcmode="lin" valueType="num">
                                      <p:cBhvr>
                                        <p:cTn id="12" dur="500" fill="hold"/>
                                        <p:tgtEl>
                                          <p:spTgt spid="13314"/>
                                        </p:tgtEl>
                                        <p:attrNameLst>
                                          <p:attrName>ppt_x</p:attrName>
                                        </p:attrNameLst>
                                      </p:cBhvr>
                                      <p:tavLst>
                                        <p:tav tm="0">
                                          <p:val>
                                            <p:strVal val="#ppt_x"/>
                                          </p:val>
                                        </p:tav>
                                        <p:tav tm="100000">
                                          <p:val>
                                            <p:strVal val="#ppt_x"/>
                                          </p:val>
                                        </p:tav>
                                      </p:tavLst>
                                    </p:anim>
                                    <p:anim calcmode="lin" valueType="num">
                                      <p:cBhvr>
                                        <p:cTn id="13" dur="500" fill="hold"/>
                                        <p:tgtEl>
                                          <p:spTgt spid="1331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495415"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3.1  </a:t>
            </a:r>
            <a:r>
              <a:rPr lang="zh-CN" altLang="en-US" sz="3200" b="1">
                <a:solidFill>
                  <a:srgbClr val="FF930A"/>
                </a:solidFill>
              </a:rPr>
              <a:t>亚马逊注册以及账号安全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(6)	</a:t>
            </a:r>
            <a:r>
              <a:rPr lang="zh-CN" altLang="en-US" dirty="0">
                <a:solidFill>
                  <a:srgbClr val="2F2E40"/>
                </a:solidFill>
                <a:latin typeface="Calibri" panose="020F0502020204030204" pitchFamily="34" charset="0"/>
                <a:ea typeface="宋体" panose="02010600030101010101" pitchFamily="2" charset="-122"/>
              </a:rPr>
              <a:t>回复亚马逊问题</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082685"/>
            <a:ext cx="7618413"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545727" y="5603244"/>
            <a:ext cx="1082348" cy="307777"/>
          </a:xfrm>
          <a:prstGeom prst="rect">
            <a:avLst/>
          </a:prstGeom>
        </p:spPr>
        <p:txBody>
          <a:bodyPr wrap="none">
            <a:spAutoFit/>
          </a:bodyPr>
          <a:lstStyle/>
          <a:p>
            <a:pPr algn="ctr"/>
            <a:r>
              <a:rPr lang="zh-CN" altLang="zh-CN" sz="1400" b="1" dirty="0"/>
              <a:t>亚马逊问题</a:t>
            </a:r>
            <a:endParaRPr lang="zh-CN" altLang="en-US" sz="1400" b="1" dirty="0"/>
          </a:p>
        </p:txBody>
      </p:sp>
    </p:spTree>
    <p:custDataLst>
      <p:tags r:id="rId1"/>
    </p:custDataLst>
    <p:extLst>
      <p:ext uri="{BB962C8B-B14F-4D97-AF65-F5344CB8AC3E}">
        <p14:creationId xmlns:p14="http://schemas.microsoft.com/office/powerpoint/2010/main" val="2022914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4338"/>
                                        </p:tgtEl>
                                        <p:attrNameLst>
                                          <p:attrName>style.visibility</p:attrName>
                                        </p:attrNameLst>
                                      </p:cBhvr>
                                      <p:to>
                                        <p:strVal val="visible"/>
                                      </p:to>
                                    </p:set>
                                    <p:animEffect transition="in" filter="barn(inVertical)">
                                      <p:cBhvr>
                                        <p:cTn id="15" dur="500"/>
                                        <p:tgtEl>
                                          <p:spTgt spid="14338"/>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495415"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3.1  </a:t>
            </a:r>
            <a:r>
              <a:rPr lang="zh-CN" altLang="en-US" sz="3200" b="1">
                <a:solidFill>
                  <a:srgbClr val="FF930A"/>
                </a:solidFill>
              </a:rPr>
              <a:t>亚马逊注册以及账号安全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07978"/>
            <a:ext cx="9332179" cy="5030864"/>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侵权</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欧美国家对知识产权的保护非常重视，在做国外市场时，在保护自己的知识产权的同时，也必须做到不侵犯他人的知识产权。在亚马逊这个平台，对于侵权，轻则下架产品，重则封锁账号、关闭店铺。</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侵权的形式有很多，如跟卖造成的产品图片侵权、外观侵权、商标品牌侵权等。如何避免这些侵权风险呢？</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大品牌商品尽可能避免，或者提前获得授权。</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不要自作聪明使用他人品牌的变形词或者衍生词，或者模仿品牌图案。</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跟卖之前多做准备，如查看跟卖产品的商标信息，确保安全后再进行跟卖。</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对于图片，不要投机取巧，使用已经处理过的卖家图片。</a:t>
            </a:r>
          </a:p>
        </p:txBody>
      </p:sp>
    </p:spTree>
    <p:custDataLst>
      <p:tags r:id="rId1"/>
    </p:custDataLst>
    <p:extLst>
      <p:ext uri="{BB962C8B-B14F-4D97-AF65-F5344CB8AC3E}">
        <p14:creationId xmlns:p14="http://schemas.microsoft.com/office/powerpoint/2010/main" val="2022914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495415"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3.1  </a:t>
            </a:r>
            <a:r>
              <a:rPr lang="zh-CN" altLang="en-US" sz="3200" b="1">
                <a:solidFill>
                  <a:srgbClr val="FF930A"/>
                </a:solidFill>
              </a:rPr>
              <a:t>亚马逊注册以及账号安全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412753"/>
            <a:ext cx="9332179" cy="473975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3.1.3  </a:t>
            </a:r>
            <a:r>
              <a:rPr lang="zh-CN" altLang="en-US" sz="2500" b="1" dirty="0">
                <a:solidFill>
                  <a:srgbClr val="2F2E40"/>
                </a:solidFill>
                <a:latin typeface="Calibri" panose="020F0502020204030204" pitchFamily="34" charset="0"/>
                <a:ea typeface="宋体" panose="02010600030101010101" pitchFamily="2" charset="-122"/>
              </a:rPr>
              <a:t>账号安全</a:t>
            </a:r>
          </a:p>
          <a:p>
            <a:pPr indent="468000" algn="just">
              <a:lnSpc>
                <a:spcPct val="150000"/>
              </a:lnSpc>
              <a:spcAft>
                <a:spcPct val="50000"/>
              </a:spcAft>
              <a:defRPr/>
            </a:pPr>
            <a:r>
              <a:rPr lang="zh-CN" altLang="en-US" dirty="0" smtClean="0">
                <a:solidFill>
                  <a:srgbClr val="2F2E40"/>
                </a:solidFill>
                <a:latin typeface="Calibri" panose="020F0502020204030204" pitchFamily="34" charset="0"/>
                <a:ea typeface="宋体" panose="02010600030101010101" pitchFamily="2" charset="-122"/>
              </a:rPr>
              <a:t>虽然</a:t>
            </a:r>
            <a:r>
              <a:rPr lang="zh-CN" altLang="en-US" dirty="0">
                <a:solidFill>
                  <a:srgbClr val="2F2E40"/>
                </a:solidFill>
                <a:latin typeface="Calibri" panose="020F0502020204030204" pitchFamily="34" charset="0"/>
                <a:ea typeface="宋体" panose="02010600030101010101" pitchFamily="2" charset="-122"/>
              </a:rPr>
              <a:t>亚马逊为中国卖家开放了大门，但是它并没有想象得那么“简单”。为了打造极致的客户购物体验，以及保证卖家的利益，亚马逊也设定了不可打破的规则。如果触碰这些底线，将会面临被关店的风险。那么哪些因素会影响到账号的安全呢？</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账号关联</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亚马逊规定，一个卖家只能拥有一个店铺。而“关联”是指亚马逊通过技术手段，获取卖家相关信息，通过匹配关联因素，判断多个店铺账号是否属于同一卖家。</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影响关联的因素如下。</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电脑端、</a:t>
            </a:r>
            <a:r>
              <a:rPr lang="en-US" altLang="zh-CN" dirty="0" smtClean="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2</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网络端、</a:t>
            </a:r>
            <a:r>
              <a:rPr lang="en-US" altLang="zh-CN" dirty="0" smtClean="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3</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账户信息、</a:t>
            </a:r>
            <a:r>
              <a:rPr lang="en-US" altLang="zh-CN" dirty="0" smtClean="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4</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产品信息、</a:t>
            </a:r>
            <a:r>
              <a:rPr lang="en-US" altLang="zh-CN" dirty="0" smtClean="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5</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账号</a:t>
            </a:r>
            <a:r>
              <a:rPr lang="zh-CN" altLang="en-US" dirty="0">
                <a:solidFill>
                  <a:srgbClr val="2F2E40"/>
                </a:solidFill>
                <a:latin typeface="Calibri" panose="020F0502020204030204" pitchFamily="34" charset="0"/>
                <a:ea typeface="宋体" panose="02010600030101010101" pitchFamily="2" charset="-122"/>
              </a:rPr>
              <a:t>密码</a:t>
            </a:r>
          </a:p>
        </p:txBody>
      </p:sp>
    </p:spTree>
    <p:custDataLst>
      <p:tags r:id="rId1"/>
    </p:custDataLst>
    <p:extLst>
      <p:ext uri="{BB962C8B-B14F-4D97-AF65-F5344CB8AC3E}">
        <p14:creationId xmlns:p14="http://schemas.microsoft.com/office/powerpoint/2010/main" val="2022914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495415"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3.1  </a:t>
            </a:r>
            <a:r>
              <a:rPr lang="zh-CN" altLang="en-US" sz="3200" b="1">
                <a:solidFill>
                  <a:srgbClr val="FF930A"/>
                </a:solidFill>
              </a:rPr>
              <a:t>亚马逊注册以及账号安全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69878"/>
            <a:ext cx="9332179" cy="5446363"/>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卖假货</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假货，无论什么平台，都是销售大忌。而对于亚马逊来说，更是零容忍。一旦发现有卖家出售假货，便会立即调查，一旦证实，会立即关闭店铺。这与亚马逊“重客户、轻卖家”以及“重产品、轻店铺”的商业理念不谋而合。</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4. </a:t>
            </a:r>
            <a:r>
              <a:rPr lang="zh-CN" altLang="en-US" b="1" dirty="0">
                <a:solidFill>
                  <a:srgbClr val="2F2E40"/>
                </a:solidFill>
                <a:latin typeface="Calibri" panose="020F0502020204030204" pitchFamily="34" charset="0"/>
                <a:ea typeface="宋体" panose="02010600030101010101" pitchFamily="2" charset="-122"/>
              </a:rPr>
              <a:t>产品问题</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如果在亚马逊平台上售卖的产品本身存在功能缺失等质量问题，或者过期产品充当新品售卖，都会引起差评或者索赔纠纷，进而影响到店铺绩效，以至于威胁账号安全。</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有一些产品是需要由验证机构出具相关证书才可以售卖的，如产品授权认证、安全认证等。为了避免风险，建议卖家在选品时或者上架售卖之前就解决好相关认证问题。</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5. </a:t>
            </a:r>
            <a:r>
              <a:rPr lang="zh-CN" altLang="en-US" b="1" dirty="0">
                <a:solidFill>
                  <a:srgbClr val="2F2E40"/>
                </a:solidFill>
                <a:latin typeface="Calibri" panose="020F0502020204030204" pitchFamily="34" charset="0"/>
                <a:ea typeface="宋体" panose="02010600030101010101" pitchFamily="2" charset="-122"/>
              </a:rPr>
              <a:t>店铺绩效问题</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店铺绩效问题会在</a:t>
            </a:r>
            <a:r>
              <a:rPr lang="en-US" altLang="zh-CN" dirty="0">
                <a:solidFill>
                  <a:srgbClr val="2F2E40"/>
                </a:solidFill>
                <a:latin typeface="Calibri" panose="020F0502020204030204" pitchFamily="34" charset="0"/>
                <a:ea typeface="宋体" panose="02010600030101010101" pitchFamily="2" charset="-122"/>
              </a:rPr>
              <a:t>3.5</a:t>
            </a:r>
            <a:r>
              <a:rPr lang="zh-CN" altLang="en-US" dirty="0">
                <a:solidFill>
                  <a:srgbClr val="2F2E40"/>
                </a:solidFill>
                <a:latin typeface="Calibri" panose="020F0502020204030204" pitchFamily="34" charset="0"/>
                <a:ea typeface="宋体" panose="02010600030101010101" pitchFamily="2" charset="-122"/>
              </a:rPr>
              <a:t>节集中讲解。</a:t>
            </a:r>
          </a:p>
        </p:txBody>
      </p:sp>
    </p:spTree>
    <p:custDataLst>
      <p:tags r:id="rId1"/>
    </p:custDataLst>
    <p:extLst>
      <p:ext uri="{BB962C8B-B14F-4D97-AF65-F5344CB8AC3E}">
        <p14:creationId xmlns:p14="http://schemas.microsoft.com/office/powerpoint/2010/main" val="2022914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3.2  </a:t>
            </a:r>
            <a:r>
              <a:rPr lang="zh-CN" altLang="en-US" sz="3200" b="1" dirty="0">
                <a:solidFill>
                  <a:srgbClr val="FF930A"/>
                </a:solidFill>
              </a:rPr>
              <a:t>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525588" y="1733046"/>
            <a:ext cx="4084638" cy="3493264"/>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3.2.1  </a:t>
            </a:r>
            <a:r>
              <a:rPr lang="zh-CN" altLang="en-US" sz="2500" b="1" dirty="0">
                <a:solidFill>
                  <a:srgbClr val="2F2E40"/>
                </a:solidFill>
                <a:latin typeface="Calibri" panose="020F0502020204030204" pitchFamily="34" charset="0"/>
                <a:ea typeface="宋体" panose="02010600030101010101" pitchFamily="2" charset="-122"/>
              </a:rPr>
              <a:t>分类审核</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为了</a:t>
            </a:r>
            <a:r>
              <a:rPr lang="zh-CN" altLang="en-US" dirty="0">
                <a:solidFill>
                  <a:srgbClr val="2F2E40"/>
                </a:solidFill>
                <a:latin typeface="Calibri" panose="020F0502020204030204" pitchFamily="34" charset="0"/>
                <a:ea typeface="宋体" panose="02010600030101010101" pitchFamily="2" charset="-122"/>
              </a:rPr>
              <a:t>提供更高质量的购物体验，让客户购买到放心的产品，亚马逊在扩大产品数量和产品种类的同时，对卖家所上传的产品进行严格的审核。</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如图</a:t>
            </a:r>
            <a:r>
              <a:rPr lang="en-US" altLang="zh-CN" dirty="0">
                <a:solidFill>
                  <a:srgbClr val="2F2E40"/>
                </a:solidFill>
                <a:latin typeface="Calibri" panose="020F0502020204030204" pitchFamily="34" charset="0"/>
                <a:ea typeface="宋体" panose="02010600030101010101" pitchFamily="2" charset="-122"/>
              </a:rPr>
              <a:t>3.24</a:t>
            </a:r>
            <a:r>
              <a:rPr lang="zh-CN" altLang="en-US" dirty="0">
                <a:solidFill>
                  <a:srgbClr val="2F2E40"/>
                </a:solidFill>
                <a:latin typeface="Calibri" panose="020F0502020204030204" pitchFamily="34" charset="0"/>
                <a:ea typeface="宋体" panose="02010600030101010101" pitchFamily="2" charset="-122"/>
              </a:rPr>
              <a:t>所示是几个主要的产品类目</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以美国站为例</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pic>
        <p:nvPicPr>
          <p:cNvPr id="153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1675" y="1612778"/>
            <a:ext cx="4956075"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7539002" y="5346578"/>
            <a:ext cx="1441420" cy="307777"/>
          </a:xfrm>
          <a:prstGeom prst="rect">
            <a:avLst/>
          </a:prstGeom>
        </p:spPr>
        <p:txBody>
          <a:bodyPr wrap="none">
            <a:spAutoFit/>
          </a:bodyPr>
          <a:lstStyle/>
          <a:p>
            <a:pPr algn="ctr"/>
            <a:r>
              <a:rPr lang="zh-CN" altLang="zh-CN" sz="1400" b="1" dirty="0"/>
              <a:t>需要审核的分类</a:t>
            </a:r>
            <a:endParaRPr lang="zh-CN" altLang="en-US" sz="1400" b="1" dirty="0"/>
          </a:p>
        </p:txBody>
      </p:sp>
    </p:spTree>
    <p:custDataLst>
      <p:tags r:id="rId1"/>
    </p:custDataLst>
    <p:extLst>
      <p:ext uri="{BB962C8B-B14F-4D97-AF65-F5344CB8AC3E}">
        <p14:creationId xmlns:p14="http://schemas.microsoft.com/office/powerpoint/2010/main" val="41881186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362"/>
                                        </p:tgtEl>
                                        <p:attrNameLst>
                                          <p:attrName>style.visibility</p:attrName>
                                        </p:attrNameLst>
                                      </p:cBhvr>
                                      <p:to>
                                        <p:strVal val="visible"/>
                                      </p:to>
                                    </p:set>
                                    <p:animEffect transition="in" filter="wipe(up)">
                                      <p:cBhvr>
                                        <p:cTn id="15" dur="500"/>
                                        <p:tgtEl>
                                          <p:spTgt spid="15362"/>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3.2  </a:t>
            </a:r>
            <a:r>
              <a:rPr lang="zh-CN" altLang="en-US" sz="3200" b="1" dirty="0">
                <a:solidFill>
                  <a:srgbClr val="FF930A"/>
                </a:solidFill>
              </a:rPr>
              <a:t>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108078"/>
            <a:ext cx="9332179" cy="2676374"/>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需要审核的分类，需要准备以下材料</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经过授权的正规</a:t>
            </a:r>
            <a:r>
              <a:rPr lang="en-US" altLang="zh-CN" dirty="0">
                <a:solidFill>
                  <a:srgbClr val="2F2E40"/>
                </a:solidFill>
                <a:latin typeface="Calibri" panose="020F0502020204030204" pitchFamily="34" charset="0"/>
                <a:ea typeface="宋体" panose="02010600030101010101" pitchFamily="2" charset="-122"/>
              </a:rPr>
              <a:t>UPC</a:t>
            </a:r>
            <a:r>
              <a:rPr lang="zh-CN" altLang="en-US" dirty="0">
                <a:solidFill>
                  <a:srgbClr val="2F2E40"/>
                </a:solidFill>
                <a:latin typeface="Calibri" panose="020F0502020204030204" pitchFamily="34" charset="0"/>
                <a:ea typeface="宋体" panose="02010600030101010101" pitchFamily="2" charset="-122"/>
              </a:rPr>
              <a:t>码。</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五张图片。</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收据、发票</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专业增值税发票或者普通增值税发票</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、装箱单。</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相关证书。</a:t>
            </a:r>
          </a:p>
        </p:txBody>
      </p:sp>
    </p:spTree>
    <p:custDataLst>
      <p:tags r:id="rId1"/>
    </p:custDataLst>
    <p:extLst>
      <p:ext uri="{BB962C8B-B14F-4D97-AF65-F5344CB8AC3E}">
        <p14:creationId xmlns:p14="http://schemas.microsoft.com/office/powerpoint/2010/main" val="2522531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3.2  </a:t>
            </a:r>
            <a:r>
              <a:rPr lang="zh-CN" altLang="en-US" sz="3200" b="1" dirty="0">
                <a:solidFill>
                  <a:srgbClr val="FF930A"/>
                </a:solidFill>
              </a:rPr>
              <a:t>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2034847" y="2308659"/>
            <a:ext cx="4818063" cy="2446824"/>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分类申请方法</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需要进行审核的分类，后台申请方法如下。</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后台主页</a:t>
            </a:r>
            <a:r>
              <a:rPr lang="en-US" altLang="zh-CN" dirty="0">
                <a:solidFill>
                  <a:srgbClr val="2F2E40"/>
                </a:solidFill>
                <a:latin typeface="Calibri" panose="020F0502020204030204" pitchFamily="34" charset="0"/>
                <a:ea typeface="宋体" panose="02010600030101010101" pitchFamily="2" charset="-122"/>
              </a:rPr>
              <a:t>Help(</a:t>
            </a:r>
            <a:r>
              <a:rPr lang="zh-CN" altLang="en-US" dirty="0">
                <a:solidFill>
                  <a:srgbClr val="2F2E40"/>
                </a:solidFill>
                <a:latin typeface="Calibri" panose="020F0502020204030204" pitchFamily="34" charset="0"/>
                <a:ea typeface="宋体" panose="02010600030101010101" pitchFamily="2" charset="-122"/>
              </a:rPr>
              <a:t>帮助</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搜索</a:t>
            </a:r>
            <a:r>
              <a:rPr lang="en-US" altLang="zh-CN" dirty="0">
                <a:solidFill>
                  <a:srgbClr val="2F2E40"/>
                </a:solidFill>
                <a:latin typeface="Calibri" panose="020F0502020204030204" pitchFamily="34" charset="0"/>
                <a:ea typeface="宋体" panose="02010600030101010101" pitchFamily="2" charset="-122"/>
              </a:rPr>
              <a:t>approval→</a:t>
            </a:r>
            <a:r>
              <a:rPr lang="zh-CN" altLang="en-US" dirty="0">
                <a:solidFill>
                  <a:srgbClr val="2F2E40"/>
                </a:solidFill>
                <a:latin typeface="Calibri" panose="020F0502020204030204" pitchFamily="34" charset="0"/>
                <a:ea typeface="宋体" panose="02010600030101010101" pitchFamily="2" charset="-122"/>
              </a:rPr>
              <a:t>单击</a:t>
            </a:r>
            <a:r>
              <a:rPr lang="en-US" altLang="zh-CN" dirty="0">
                <a:solidFill>
                  <a:srgbClr val="2F2E40"/>
                </a:solidFill>
                <a:latin typeface="Calibri" panose="020F0502020204030204" pitchFamily="34" charset="0"/>
                <a:ea typeface="宋体" panose="02010600030101010101" pitchFamily="2" charset="-122"/>
              </a:rPr>
              <a:t>Categories and products requiring </a:t>
            </a:r>
            <a:r>
              <a:rPr lang="en-US" altLang="zh-CN" dirty="0" smtClean="0">
                <a:solidFill>
                  <a:srgbClr val="2F2E40"/>
                </a:solidFill>
                <a:latin typeface="Calibri" panose="020F0502020204030204" pitchFamily="34" charset="0"/>
                <a:ea typeface="宋体" panose="02010600030101010101" pitchFamily="2" charset="-122"/>
              </a:rPr>
              <a:t>approval→</a:t>
            </a:r>
            <a:r>
              <a:rPr lang="zh-CN" altLang="en-US" dirty="0">
                <a:solidFill>
                  <a:srgbClr val="2F2E40"/>
                </a:solidFill>
                <a:latin typeface="Calibri" panose="020F0502020204030204" pitchFamily="34" charset="0"/>
                <a:ea typeface="宋体" panose="02010600030101010101" pitchFamily="2" charset="-122"/>
              </a:rPr>
              <a:t>选择类</a:t>
            </a:r>
            <a:r>
              <a:rPr lang="zh-CN" altLang="en-US" dirty="0" smtClean="0">
                <a:solidFill>
                  <a:srgbClr val="2F2E40"/>
                </a:solidFill>
                <a:latin typeface="Calibri" panose="020F0502020204030204" pitchFamily="34" charset="0"/>
                <a:ea typeface="宋体" panose="02010600030101010101" pitchFamily="2" charset="-122"/>
              </a:rPr>
              <a:t>目。</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163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52935" y="917458"/>
            <a:ext cx="2990850" cy="522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7992758" y="6171567"/>
            <a:ext cx="1111203" cy="307777"/>
          </a:xfrm>
          <a:prstGeom prst="rect">
            <a:avLst/>
          </a:prstGeom>
        </p:spPr>
        <p:txBody>
          <a:bodyPr wrap="none">
            <a:spAutoFit/>
          </a:bodyPr>
          <a:lstStyle/>
          <a:p>
            <a:pPr algn="ctr"/>
            <a:r>
              <a:rPr lang="en-US" altLang="zh-CN" sz="1400" b="1" dirty="0"/>
              <a:t>Help</a:t>
            </a:r>
            <a:r>
              <a:rPr lang="zh-CN" altLang="zh-CN" sz="1400" b="1" dirty="0"/>
              <a:t>搜索栏</a:t>
            </a:r>
            <a:endParaRPr lang="zh-CN" altLang="en-US" sz="1400" b="1" dirty="0"/>
          </a:p>
        </p:txBody>
      </p:sp>
    </p:spTree>
    <p:custDataLst>
      <p:tags r:id="rId1"/>
    </p:custDataLst>
    <p:extLst>
      <p:ext uri="{BB962C8B-B14F-4D97-AF65-F5344CB8AC3E}">
        <p14:creationId xmlns:p14="http://schemas.microsoft.com/office/powerpoint/2010/main" val="2522531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16386"/>
                                        </p:tgtEl>
                                        <p:attrNameLst>
                                          <p:attrName>style.visibility</p:attrName>
                                        </p:attrNameLst>
                                      </p:cBhvr>
                                      <p:to>
                                        <p:strVal val="visible"/>
                                      </p:to>
                                    </p:set>
                                    <p:animEffect transition="in" filter="circle(in)">
                                      <p:cBhvr>
                                        <p:cTn id="15" dur="500"/>
                                        <p:tgtEl>
                                          <p:spTgt spid="16386"/>
                                        </p:tgtEl>
                                      </p:cBhvr>
                                    </p:animEffect>
                                  </p:childTnLst>
                                </p:cTn>
                              </p:par>
                            </p:childTnLst>
                          </p:cTn>
                        </p:par>
                        <p:par>
                          <p:cTn id="16" fill="hold">
                            <p:stCondLst>
                              <p:cond delay="1500"/>
                            </p:stCondLst>
                            <p:childTnLst>
                              <p:par>
                                <p:cTn id="17" presetID="6"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984128"/>
            <a:ext cx="9332179" cy="4924425"/>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sz="2000" b="1" dirty="0">
                <a:solidFill>
                  <a:srgbClr val="2F2E40"/>
                </a:solidFill>
                <a:latin typeface="Calibri" panose="020F0502020204030204" pitchFamily="34" charset="0"/>
                <a:ea typeface="宋体" panose="02010600030101010101" pitchFamily="2" charset="-122"/>
              </a:rPr>
              <a:t>本章任务</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对亚马逊跨境平台进行深入的学习，学会亚马逊平台政策、相关业务知识，并且熟练掌握亚马逊后台基础操作方法、运营技巧。</a:t>
            </a:r>
          </a:p>
          <a:p>
            <a:pPr indent="468000" algn="just">
              <a:lnSpc>
                <a:spcPct val="150000"/>
              </a:lnSpc>
              <a:spcAft>
                <a:spcPct val="50000"/>
              </a:spcAft>
              <a:defRPr/>
            </a:pPr>
            <a:r>
              <a:rPr lang="zh-CN" altLang="en-US" sz="2000" b="1" dirty="0" smtClean="0">
                <a:solidFill>
                  <a:srgbClr val="2F2E40"/>
                </a:solidFill>
                <a:latin typeface="Calibri" panose="020F0502020204030204" pitchFamily="34" charset="0"/>
                <a:ea typeface="宋体" panose="02010600030101010101" pitchFamily="2" charset="-122"/>
              </a:rPr>
              <a:t>本章</a:t>
            </a:r>
            <a:r>
              <a:rPr lang="zh-CN" altLang="en-US" sz="2000" b="1" dirty="0">
                <a:solidFill>
                  <a:srgbClr val="2F2E40"/>
                </a:solidFill>
                <a:latin typeface="Calibri" panose="020F0502020204030204" pitchFamily="34" charset="0"/>
                <a:ea typeface="宋体" panose="02010600030101010101" pitchFamily="2" charset="-122"/>
              </a:rPr>
              <a:t>技能目标</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掌握</a:t>
            </a:r>
            <a:r>
              <a:rPr lang="zh-CN" altLang="en-US" dirty="0">
                <a:solidFill>
                  <a:srgbClr val="2F2E40"/>
                </a:solidFill>
                <a:latin typeface="Calibri" panose="020F0502020204030204" pitchFamily="34" charset="0"/>
                <a:ea typeface="宋体" panose="02010600030101010101" pitchFamily="2" charset="-122"/>
              </a:rPr>
              <a:t>亚马逊账号注册方法，学会维护账号安全。</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掌握</a:t>
            </a:r>
            <a:r>
              <a:rPr lang="zh-CN" altLang="en-US" dirty="0">
                <a:solidFill>
                  <a:srgbClr val="2F2E40"/>
                </a:solidFill>
                <a:latin typeface="Calibri" panose="020F0502020204030204" pitchFamily="34" charset="0"/>
                <a:ea typeface="宋体" panose="02010600030101010101" pitchFamily="2" charset="-122"/>
              </a:rPr>
              <a:t>学习后台产品刊登基础操作。</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掌握</a:t>
            </a:r>
            <a:r>
              <a:rPr lang="zh-CN" altLang="en-US" dirty="0">
                <a:solidFill>
                  <a:srgbClr val="2F2E40"/>
                </a:solidFill>
                <a:latin typeface="Calibri" panose="020F0502020204030204" pitchFamily="34" charset="0"/>
                <a:ea typeface="宋体" panose="02010600030101010101" pitchFamily="2" charset="-122"/>
              </a:rPr>
              <a:t>亚马逊物流配送方式方法。</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掌握</a:t>
            </a:r>
            <a:r>
              <a:rPr lang="zh-CN" altLang="en-US" dirty="0">
                <a:solidFill>
                  <a:srgbClr val="2F2E40"/>
                </a:solidFill>
                <a:latin typeface="Calibri" panose="020F0502020204030204" pitchFamily="34" charset="0"/>
                <a:ea typeface="宋体" panose="02010600030101010101" pitchFamily="2" charset="-122"/>
              </a:rPr>
              <a:t>亚马逊平台的推广方式：促销、秒杀、优惠券以及站内广告。</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掌握</a:t>
            </a:r>
            <a:r>
              <a:rPr lang="zh-CN" altLang="en-US" dirty="0">
                <a:solidFill>
                  <a:srgbClr val="2F2E40"/>
                </a:solidFill>
                <a:latin typeface="Calibri" panose="020F0502020204030204" pitchFamily="34" charset="0"/>
                <a:ea typeface="宋体" panose="02010600030101010101" pitchFamily="2" charset="-122"/>
              </a:rPr>
              <a:t>亚马逊绩效政策。</a:t>
            </a:r>
          </a:p>
        </p:txBody>
      </p:sp>
    </p:spTree>
    <p:custDataLst>
      <p:tags r:id="rId1"/>
    </p:custDataLst>
    <p:extLst>
      <p:ext uri="{BB962C8B-B14F-4D97-AF65-F5344CB8AC3E}">
        <p14:creationId xmlns:p14="http://schemas.microsoft.com/office/powerpoint/2010/main" val="16591519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3.2  </a:t>
            </a:r>
            <a:r>
              <a:rPr lang="zh-CN" altLang="en-US" sz="3200" b="1" dirty="0">
                <a:solidFill>
                  <a:srgbClr val="FF930A"/>
                </a:solidFill>
              </a:rPr>
              <a:t>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174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9045" y="1794827"/>
            <a:ext cx="5059545" cy="329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62155" y="4013243"/>
            <a:ext cx="4942786" cy="1074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2957875" y="5087423"/>
            <a:ext cx="1261884" cy="307777"/>
          </a:xfrm>
          <a:prstGeom prst="rect">
            <a:avLst/>
          </a:prstGeom>
        </p:spPr>
        <p:txBody>
          <a:bodyPr wrap="none">
            <a:spAutoFit/>
          </a:bodyPr>
          <a:lstStyle/>
          <a:p>
            <a:pPr algn="ctr"/>
            <a:r>
              <a:rPr lang="zh-CN" altLang="zh-CN" sz="1400" b="1" dirty="0"/>
              <a:t>选择对应类目</a:t>
            </a:r>
            <a:endParaRPr lang="zh-CN" altLang="en-US" sz="1400" b="1" dirty="0"/>
          </a:p>
        </p:txBody>
      </p:sp>
      <p:sp>
        <p:nvSpPr>
          <p:cNvPr id="3" name="矩形 2"/>
          <p:cNvSpPr/>
          <p:nvPr/>
        </p:nvSpPr>
        <p:spPr>
          <a:xfrm>
            <a:off x="8282142" y="5087422"/>
            <a:ext cx="902811" cy="307777"/>
          </a:xfrm>
          <a:prstGeom prst="rect">
            <a:avLst/>
          </a:prstGeom>
        </p:spPr>
        <p:txBody>
          <a:bodyPr wrap="none">
            <a:spAutoFit/>
          </a:bodyPr>
          <a:lstStyle/>
          <a:p>
            <a:pPr algn="ctr"/>
            <a:r>
              <a:rPr lang="zh-CN" altLang="zh-CN" sz="1400" b="1" dirty="0"/>
              <a:t>申请按钮</a:t>
            </a:r>
            <a:endParaRPr lang="zh-CN" altLang="en-US" sz="1400" b="1" dirty="0"/>
          </a:p>
        </p:txBody>
      </p:sp>
    </p:spTree>
    <p:custDataLst>
      <p:tags r:id="rId1"/>
    </p:custDataLst>
    <p:extLst>
      <p:ext uri="{BB962C8B-B14F-4D97-AF65-F5344CB8AC3E}">
        <p14:creationId xmlns:p14="http://schemas.microsoft.com/office/powerpoint/2010/main" val="2522531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7410"/>
                                        </p:tgtEl>
                                        <p:attrNameLst>
                                          <p:attrName>style.visibility</p:attrName>
                                        </p:attrNameLst>
                                      </p:cBhvr>
                                      <p:to>
                                        <p:strVal val="visible"/>
                                      </p:to>
                                    </p:set>
                                    <p:animEffect transition="in" filter="randombar(horizontal)">
                                      <p:cBhvr>
                                        <p:cTn id="11" dur="500"/>
                                        <p:tgtEl>
                                          <p:spTgt spid="17410"/>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17411"/>
                                        </p:tgtEl>
                                        <p:attrNameLst>
                                          <p:attrName>style.visibility</p:attrName>
                                        </p:attrNameLst>
                                      </p:cBhvr>
                                      <p:to>
                                        <p:strVal val="visible"/>
                                      </p:to>
                                    </p:set>
                                    <p:animEffect transition="in" filter="randombar(horizontal)">
                                      <p:cBhvr>
                                        <p:cTn id="19" dur="500"/>
                                        <p:tgtEl>
                                          <p:spTgt spid="17411"/>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randombar(horizont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3.2  </a:t>
            </a:r>
            <a:r>
              <a:rPr lang="zh-CN" altLang="en-US" sz="3200" b="1" dirty="0">
                <a:solidFill>
                  <a:srgbClr val="FF930A"/>
                </a:solidFill>
              </a:rPr>
              <a:t>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050928"/>
            <a:ext cx="9332179" cy="293926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3.2.2  </a:t>
            </a:r>
            <a:r>
              <a:rPr lang="zh-CN" altLang="en-US" sz="2500" b="1" dirty="0">
                <a:solidFill>
                  <a:srgbClr val="2F2E40"/>
                </a:solidFill>
                <a:latin typeface="Calibri" panose="020F0502020204030204" pitchFamily="34" charset="0"/>
                <a:ea typeface="宋体" panose="02010600030101010101" pitchFamily="2" charset="-122"/>
              </a:rPr>
              <a:t>销售佣金</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不同</a:t>
            </a:r>
            <a:r>
              <a:rPr lang="zh-CN" altLang="en-US" dirty="0">
                <a:solidFill>
                  <a:srgbClr val="2F2E40"/>
                </a:solidFill>
                <a:latin typeface="Calibri" panose="020F0502020204030204" pitchFamily="34" charset="0"/>
                <a:ea typeface="宋体" panose="02010600030101010101" pitchFamily="2" charset="-122"/>
              </a:rPr>
              <a:t>的产品分类，在平台上售卖所需要缴纳的销售佣金也不同。举个例子，一件办公用品的实际售价为</a:t>
            </a:r>
            <a:r>
              <a:rPr lang="en-US" altLang="zh-CN" dirty="0">
                <a:solidFill>
                  <a:srgbClr val="2F2E40"/>
                </a:solidFill>
                <a:latin typeface="Calibri" panose="020F0502020204030204" pitchFamily="34" charset="0"/>
                <a:ea typeface="宋体" panose="02010600030101010101" pitchFamily="2" charset="-122"/>
              </a:rPr>
              <a:t>20</a:t>
            </a:r>
            <a:r>
              <a:rPr lang="zh-CN" altLang="en-US" dirty="0">
                <a:solidFill>
                  <a:srgbClr val="2F2E40"/>
                </a:solidFill>
                <a:latin typeface="Calibri" panose="020F0502020204030204" pitchFamily="34" charset="0"/>
                <a:ea typeface="宋体" panose="02010600030101010101" pitchFamily="2" charset="-122"/>
              </a:rPr>
              <a:t>美元，其销售佣金百分比为</a:t>
            </a:r>
            <a:r>
              <a:rPr lang="en-US" altLang="zh-CN" dirty="0">
                <a:solidFill>
                  <a:srgbClr val="2F2E40"/>
                </a:solidFill>
                <a:latin typeface="Calibri" panose="020F0502020204030204" pitchFamily="34" charset="0"/>
                <a:ea typeface="宋体" panose="02010600030101010101" pitchFamily="2" charset="-122"/>
              </a:rPr>
              <a:t>15%</a:t>
            </a:r>
            <a:r>
              <a:rPr lang="zh-CN" altLang="en-US" dirty="0">
                <a:solidFill>
                  <a:srgbClr val="2F2E40"/>
                </a:solidFill>
                <a:latin typeface="Calibri" panose="020F0502020204030204" pitchFamily="34" charset="0"/>
                <a:ea typeface="宋体" panose="02010600030101010101" pitchFamily="2" charset="-122"/>
              </a:rPr>
              <a:t>，最低销售佣金为</a:t>
            </a:r>
            <a:r>
              <a:rPr lang="en-US" altLang="zh-CN" dirty="0">
                <a:solidFill>
                  <a:srgbClr val="2F2E40"/>
                </a:solidFill>
                <a:latin typeface="Calibri" panose="020F0502020204030204" pitchFamily="34" charset="0"/>
                <a:ea typeface="宋体" panose="02010600030101010101" pitchFamily="2" charset="-122"/>
              </a:rPr>
              <a:t>1</a:t>
            </a:r>
            <a:r>
              <a:rPr lang="zh-CN" altLang="en-US" dirty="0">
                <a:solidFill>
                  <a:srgbClr val="2F2E40"/>
                </a:solidFill>
                <a:latin typeface="Calibri" panose="020F0502020204030204" pitchFamily="34" charset="0"/>
                <a:ea typeface="宋体" panose="02010600030101010101" pitchFamily="2" charset="-122"/>
              </a:rPr>
              <a:t>美元，所以需缴纳的销售佣金为</a:t>
            </a:r>
            <a:r>
              <a:rPr lang="en-US" altLang="zh-CN" dirty="0">
                <a:solidFill>
                  <a:srgbClr val="2F2E40"/>
                </a:solidFill>
                <a:latin typeface="Calibri" panose="020F0502020204030204" pitchFamily="34" charset="0"/>
                <a:ea typeface="宋体" panose="02010600030101010101" pitchFamily="2" charset="-122"/>
              </a:rPr>
              <a:t>20×15%=3</a:t>
            </a:r>
            <a:r>
              <a:rPr lang="zh-CN" altLang="en-US" dirty="0">
                <a:solidFill>
                  <a:srgbClr val="2F2E40"/>
                </a:solidFill>
                <a:latin typeface="Calibri" panose="020F0502020204030204" pitchFamily="34" charset="0"/>
                <a:ea typeface="宋体" panose="02010600030101010101" pitchFamily="2" charset="-122"/>
              </a:rPr>
              <a:t>美元，因为</a:t>
            </a:r>
            <a:r>
              <a:rPr lang="en-US" altLang="zh-CN" dirty="0">
                <a:solidFill>
                  <a:srgbClr val="2F2E40"/>
                </a:solidFill>
                <a:latin typeface="Calibri" panose="020F0502020204030204" pitchFamily="34" charset="0"/>
                <a:ea typeface="宋体" panose="02010600030101010101" pitchFamily="2" charset="-122"/>
              </a:rPr>
              <a:t>3</a:t>
            </a:r>
            <a:r>
              <a:rPr lang="zh-CN" altLang="en-US" dirty="0">
                <a:solidFill>
                  <a:srgbClr val="2F2E40"/>
                </a:solidFill>
                <a:latin typeface="Calibri" panose="020F0502020204030204" pitchFamily="34" charset="0"/>
                <a:ea typeface="宋体" panose="02010600030101010101" pitchFamily="2" charset="-122"/>
              </a:rPr>
              <a:t>美元高于</a:t>
            </a:r>
            <a:r>
              <a:rPr lang="en-US" altLang="zh-CN" dirty="0">
                <a:solidFill>
                  <a:srgbClr val="2F2E40"/>
                </a:solidFill>
                <a:latin typeface="Calibri" panose="020F0502020204030204" pitchFamily="34" charset="0"/>
                <a:ea typeface="宋体" panose="02010600030101010101" pitchFamily="2" charset="-122"/>
              </a:rPr>
              <a:t>1</a:t>
            </a:r>
            <a:r>
              <a:rPr lang="zh-CN" altLang="en-US" dirty="0">
                <a:solidFill>
                  <a:srgbClr val="2F2E40"/>
                </a:solidFill>
                <a:latin typeface="Calibri" panose="020F0502020204030204" pitchFamily="34" charset="0"/>
                <a:ea typeface="宋体" panose="02010600030101010101" pitchFamily="2" charset="-122"/>
              </a:rPr>
              <a:t>美元，所以此件产品的销售佣金为</a:t>
            </a:r>
            <a:r>
              <a:rPr lang="en-US" altLang="zh-CN" dirty="0">
                <a:solidFill>
                  <a:srgbClr val="2F2E40"/>
                </a:solidFill>
                <a:latin typeface="Calibri" panose="020F0502020204030204" pitchFamily="34" charset="0"/>
                <a:ea typeface="宋体" panose="02010600030101010101" pitchFamily="2" charset="-122"/>
              </a:rPr>
              <a:t>3</a:t>
            </a:r>
            <a:r>
              <a:rPr lang="zh-CN" altLang="en-US" dirty="0">
                <a:solidFill>
                  <a:srgbClr val="2F2E40"/>
                </a:solidFill>
                <a:latin typeface="Calibri" panose="020F0502020204030204" pitchFamily="34" charset="0"/>
                <a:ea typeface="宋体" panose="02010600030101010101" pitchFamily="2" charset="-122"/>
              </a:rPr>
              <a:t>美元。若该产品实际售价为</a:t>
            </a:r>
            <a:r>
              <a:rPr lang="en-US" altLang="zh-CN" dirty="0">
                <a:solidFill>
                  <a:srgbClr val="2F2E40"/>
                </a:solidFill>
                <a:latin typeface="Calibri" panose="020F0502020204030204" pitchFamily="34" charset="0"/>
                <a:ea typeface="宋体" panose="02010600030101010101" pitchFamily="2" charset="-122"/>
              </a:rPr>
              <a:t>5</a:t>
            </a:r>
            <a:r>
              <a:rPr lang="zh-CN" altLang="en-US" dirty="0">
                <a:solidFill>
                  <a:srgbClr val="2F2E40"/>
                </a:solidFill>
                <a:latin typeface="Calibri" panose="020F0502020204030204" pitchFamily="34" charset="0"/>
                <a:ea typeface="宋体" panose="02010600030101010101" pitchFamily="2" charset="-122"/>
              </a:rPr>
              <a:t>美元，按佣金百分比计算所需缴纳的佣金为</a:t>
            </a:r>
            <a:r>
              <a:rPr lang="en-US" altLang="zh-CN" dirty="0">
                <a:solidFill>
                  <a:srgbClr val="2F2E40"/>
                </a:solidFill>
                <a:latin typeface="Calibri" panose="020F0502020204030204" pitchFamily="34" charset="0"/>
                <a:ea typeface="宋体" panose="02010600030101010101" pitchFamily="2" charset="-122"/>
              </a:rPr>
              <a:t>0.75</a:t>
            </a:r>
            <a:r>
              <a:rPr lang="zh-CN" altLang="en-US" dirty="0">
                <a:solidFill>
                  <a:srgbClr val="2F2E40"/>
                </a:solidFill>
                <a:latin typeface="Calibri" panose="020F0502020204030204" pitchFamily="34" charset="0"/>
                <a:ea typeface="宋体" panose="02010600030101010101" pitchFamily="2" charset="-122"/>
              </a:rPr>
              <a:t>美元，小于最低销售佣金</a:t>
            </a:r>
            <a:r>
              <a:rPr lang="en-US" altLang="zh-CN" dirty="0">
                <a:solidFill>
                  <a:srgbClr val="2F2E40"/>
                </a:solidFill>
                <a:latin typeface="Calibri" panose="020F0502020204030204" pitchFamily="34" charset="0"/>
                <a:ea typeface="宋体" panose="02010600030101010101" pitchFamily="2" charset="-122"/>
              </a:rPr>
              <a:t>1</a:t>
            </a:r>
            <a:r>
              <a:rPr lang="zh-CN" altLang="en-US" dirty="0">
                <a:solidFill>
                  <a:srgbClr val="2F2E40"/>
                </a:solidFill>
                <a:latin typeface="Calibri" panose="020F0502020204030204" pitchFamily="34" charset="0"/>
                <a:ea typeface="宋体" panose="02010600030101010101" pitchFamily="2" charset="-122"/>
              </a:rPr>
              <a:t>美元，此时亚马逊将按</a:t>
            </a:r>
            <a:r>
              <a:rPr lang="en-US" altLang="zh-CN" dirty="0">
                <a:solidFill>
                  <a:srgbClr val="2F2E40"/>
                </a:solidFill>
                <a:latin typeface="Calibri" panose="020F0502020204030204" pitchFamily="34" charset="0"/>
                <a:ea typeface="宋体" panose="02010600030101010101" pitchFamily="2" charset="-122"/>
              </a:rPr>
              <a:t>1</a:t>
            </a:r>
            <a:r>
              <a:rPr lang="zh-CN" altLang="en-US" dirty="0">
                <a:solidFill>
                  <a:srgbClr val="2F2E40"/>
                </a:solidFill>
                <a:latin typeface="Calibri" panose="020F0502020204030204" pitchFamily="34" charset="0"/>
                <a:ea typeface="宋体" panose="02010600030101010101" pitchFamily="2" charset="-122"/>
              </a:rPr>
              <a:t>美元收取该办公用品的销售佣金，如</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1</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3</a:t>
            </a:r>
            <a:r>
              <a:rPr lang="zh-CN" altLang="en-US" dirty="0" smtClean="0">
                <a:solidFill>
                  <a:srgbClr val="2F2E40"/>
                </a:solidFill>
                <a:latin typeface="Calibri" panose="020F0502020204030204" pitchFamily="34" charset="0"/>
                <a:ea typeface="宋体" panose="02010600030101010101" pitchFamily="2" charset="-122"/>
              </a:rPr>
              <a:t>所</a:t>
            </a:r>
            <a:r>
              <a:rPr lang="zh-CN" altLang="en-US" dirty="0">
                <a:solidFill>
                  <a:srgbClr val="2F2E40"/>
                </a:solidFill>
                <a:latin typeface="Calibri" panose="020F0502020204030204" pitchFamily="34" charset="0"/>
                <a:ea typeface="宋体" panose="02010600030101010101" pitchFamily="2" charset="-122"/>
              </a:rPr>
              <a:t>示。</a:t>
            </a:r>
          </a:p>
        </p:txBody>
      </p:sp>
    </p:spTree>
    <p:custDataLst>
      <p:tags r:id="rId1"/>
    </p:custDataLst>
    <p:extLst>
      <p:ext uri="{BB962C8B-B14F-4D97-AF65-F5344CB8AC3E}">
        <p14:creationId xmlns:p14="http://schemas.microsoft.com/office/powerpoint/2010/main" val="2522531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3.2  </a:t>
            </a:r>
            <a:r>
              <a:rPr lang="zh-CN" altLang="en-US" sz="3200" b="1" dirty="0">
                <a:solidFill>
                  <a:srgbClr val="FF930A"/>
                </a:solidFill>
              </a:rPr>
              <a:t>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184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8575" y="1070002"/>
            <a:ext cx="4667250" cy="5643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3326167" y="3306994"/>
            <a:ext cx="482824" cy="1169551"/>
          </a:xfrm>
          <a:prstGeom prst="rect">
            <a:avLst/>
          </a:prstGeom>
        </p:spPr>
        <p:txBody>
          <a:bodyPr wrap="none">
            <a:spAutoFit/>
          </a:bodyPr>
          <a:lstStyle/>
          <a:p>
            <a:pPr algn="ctr"/>
            <a:r>
              <a:rPr lang="zh-CN" altLang="zh-CN" sz="1400" b="1" dirty="0" smtClean="0"/>
              <a:t>销</a:t>
            </a:r>
            <a:endParaRPr lang="en-US" altLang="zh-CN" sz="1400" b="1" dirty="0" smtClean="0"/>
          </a:p>
          <a:p>
            <a:pPr algn="ctr"/>
            <a:r>
              <a:rPr lang="zh-CN" altLang="zh-CN" sz="1400" b="1" dirty="0" smtClean="0"/>
              <a:t>售</a:t>
            </a:r>
            <a:endParaRPr lang="en-US" altLang="zh-CN" sz="1400" b="1" dirty="0" smtClean="0"/>
          </a:p>
          <a:p>
            <a:pPr algn="ctr"/>
            <a:r>
              <a:rPr lang="zh-CN" altLang="zh-CN" sz="1400" b="1" dirty="0" smtClean="0"/>
              <a:t>佣</a:t>
            </a:r>
            <a:endParaRPr lang="en-US" altLang="zh-CN" sz="1400" b="1" dirty="0" smtClean="0"/>
          </a:p>
          <a:p>
            <a:pPr algn="ctr"/>
            <a:r>
              <a:rPr lang="zh-CN" altLang="zh-CN" sz="1400" b="1" dirty="0" smtClean="0"/>
              <a:t>金</a:t>
            </a:r>
            <a:endParaRPr lang="en-US" altLang="zh-CN" sz="1400" b="1" dirty="0" smtClean="0"/>
          </a:p>
          <a:p>
            <a:pPr algn="ctr"/>
            <a:r>
              <a:rPr lang="en-US" altLang="zh-CN" sz="1400" b="1" dirty="0" smtClean="0"/>
              <a:t>(</a:t>
            </a:r>
            <a:r>
              <a:rPr lang="zh-CN" altLang="zh-CN" sz="1400" b="1" dirty="0"/>
              <a:t>一</a:t>
            </a:r>
            <a:r>
              <a:rPr lang="en-US" altLang="zh-CN" sz="1400" b="1" dirty="0"/>
              <a:t>)</a:t>
            </a:r>
            <a:endParaRPr lang="zh-CN" altLang="en-US" sz="1400" b="1" dirty="0"/>
          </a:p>
        </p:txBody>
      </p:sp>
    </p:spTree>
    <p:custDataLst>
      <p:tags r:id="rId1"/>
    </p:custDataLst>
    <p:extLst>
      <p:ext uri="{BB962C8B-B14F-4D97-AF65-F5344CB8AC3E}">
        <p14:creationId xmlns:p14="http://schemas.microsoft.com/office/powerpoint/2010/main" val="2522531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500"/>
                                        <p:tgtEl>
                                          <p:spTgt spid="2"/>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18434"/>
                                        </p:tgtEl>
                                        <p:attrNameLst>
                                          <p:attrName>style.visibility</p:attrName>
                                        </p:attrNameLst>
                                      </p:cBhvr>
                                      <p:to>
                                        <p:strVal val="visible"/>
                                      </p:to>
                                    </p:set>
                                    <p:animEffect transition="in" filter="wheel(1)">
                                      <p:cBhvr>
                                        <p:cTn id="15"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3.2  </a:t>
            </a:r>
            <a:r>
              <a:rPr lang="zh-CN" altLang="en-US" sz="3200" b="1" dirty="0">
                <a:solidFill>
                  <a:srgbClr val="FF930A"/>
                </a:solidFill>
              </a:rPr>
              <a:t>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194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3813" y="1047750"/>
            <a:ext cx="4813059" cy="566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3350989" y="3295868"/>
            <a:ext cx="482824" cy="1169551"/>
          </a:xfrm>
          <a:prstGeom prst="rect">
            <a:avLst/>
          </a:prstGeom>
        </p:spPr>
        <p:txBody>
          <a:bodyPr wrap="none">
            <a:spAutoFit/>
          </a:bodyPr>
          <a:lstStyle/>
          <a:p>
            <a:pPr algn="ctr"/>
            <a:r>
              <a:rPr lang="zh-CN" altLang="zh-CN" sz="1400" b="1" dirty="0" smtClean="0"/>
              <a:t>销</a:t>
            </a:r>
            <a:endParaRPr lang="en-US" altLang="zh-CN" sz="1400" b="1" dirty="0" smtClean="0"/>
          </a:p>
          <a:p>
            <a:pPr algn="ctr"/>
            <a:r>
              <a:rPr lang="zh-CN" altLang="zh-CN" sz="1400" b="1" dirty="0" smtClean="0"/>
              <a:t>售</a:t>
            </a:r>
            <a:endParaRPr lang="en-US" altLang="zh-CN" sz="1400" b="1" dirty="0" smtClean="0"/>
          </a:p>
          <a:p>
            <a:pPr algn="ctr"/>
            <a:r>
              <a:rPr lang="zh-CN" altLang="zh-CN" sz="1400" b="1" dirty="0" smtClean="0"/>
              <a:t>佣</a:t>
            </a:r>
            <a:endParaRPr lang="en-US" altLang="zh-CN" sz="1400" b="1" dirty="0" smtClean="0"/>
          </a:p>
          <a:p>
            <a:pPr algn="ctr"/>
            <a:r>
              <a:rPr lang="zh-CN" altLang="zh-CN" sz="1400" b="1" dirty="0" smtClean="0"/>
              <a:t>金</a:t>
            </a:r>
            <a:endParaRPr lang="en-US" altLang="zh-CN" sz="1400" b="1" dirty="0" smtClean="0"/>
          </a:p>
          <a:p>
            <a:pPr algn="ctr"/>
            <a:r>
              <a:rPr lang="en-US" altLang="zh-CN" sz="1400" b="1" dirty="0" smtClean="0"/>
              <a:t>(</a:t>
            </a:r>
            <a:r>
              <a:rPr lang="zh-CN" altLang="zh-CN" sz="1400" b="1" dirty="0"/>
              <a:t>二</a:t>
            </a:r>
            <a:r>
              <a:rPr lang="en-US" altLang="zh-CN" sz="1400" b="1" dirty="0"/>
              <a:t>)</a:t>
            </a:r>
            <a:endParaRPr lang="zh-CN" altLang="en-US" sz="1400" b="1" dirty="0"/>
          </a:p>
        </p:txBody>
      </p:sp>
    </p:spTree>
    <p:custDataLst>
      <p:tags r:id="rId1"/>
    </p:custDataLst>
    <p:extLst>
      <p:ext uri="{BB962C8B-B14F-4D97-AF65-F5344CB8AC3E}">
        <p14:creationId xmlns:p14="http://schemas.microsoft.com/office/powerpoint/2010/main" val="9382780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9458"/>
                                        </p:tgtEl>
                                        <p:attrNameLst>
                                          <p:attrName>style.visibility</p:attrName>
                                        </p:attrNameLst>
                                      </p:cBhvr>
                                      <p:to>
                                        <p:strVal val="visible"/>
                                      </p:to>
                                    </p:set>
                                    <p:anim calcmode="lin" valueType="num">
                                      <p:cBhvr>
                                        <p:cTn id="17" dur="500" fill="hold"/>
                                        <p:tgtEl>
                                          <p:spTgt spid="19458"/>
                                        </p:tgtEl>
                                        <p:attrNameLst>
                                          <p:attrName>ppt_w</p:attrName>
                                        </p:attrNameLst>
                                      </p:cBhvr>
                                      <p:tavLst>
                                        <p:tav tm="0">
                                          <p:val>
                                            <p:fltVal val="0"/>
                                          </p:val>
                                        </p:tav>
                                        <p:tav tm="100000">
                                          <p:val>
                                            <p:strVal val="#ppt_w"/>
                                          </p:val>
                                        </p:tav>
                                      </p:tavLst>
                                    </p:anim>
                                    <p:anim calcmode="lin" valueType="num">
                                      <p:cBhvr>
                                        <p:cTn id="18" dur="500" fill="hold"/>
                                        <p:tgtEl>
                                          <p:spTgt spid="19458"/>
                                        </p:tgtEl>
                                        <p:attrNameLst>
                                          <p:attrName>ppt_h</p:attrName>
                                        </p:attrNameLst>
                                      </p:cBhvr>
                                      <p:tavLst>
                                        <p:tav tm="0">
                                          <p:val>
                                            <p:fltVal val="0"/>
                                          </p:val>
                                        </p:tav>
                                        <p:tav tm="100000">
                                          <p:val>
                                            <p:strVal val="#ppt_h"/>
                                          </p:val>
                                        </p:tav>
                                      </p:tavLst>
                                    </p:anim>
                                    <p:animEffect transition="in" filter="fade">
                                      <p:cBhvr>
                                        <p:cTn id="19"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3.2  </a:t>
            </a:r>
            <a:r>
              <a:rPr lang="zh-CN" altLang="en-US" sz="3200" b="1" dirty="0">
                <a:solidFill>
                  <a:srgbClr val="FF930A"/>
                </a:solidFill>
              </a:rPr>
              <a:t>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204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19539" y="1076325"/>
            <a:ext cx="4708390" cy="565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3356039" y="3320474"/>
            <a:ext cx="482824" cy="1169551"/>
          </a:xfrm>
          <a:prstGeom prst="rect">
            <a:avLst/>
          </a:prstGeom>
        </p:spPr>
        <p:txBody>
          <a:bodyPr wrap="none">
            <a:spAutoFit/>
          </a:bodyPr>
          <a:lstStyle/>
          <a:p>
            <a:pPr algn="ctr"/>
            <a:r>
              <a:rPr lang="zh-CN" altLang="zh-CN" sz="1400" b="1" dirty="0" smtClean="0"/>
              <a:t>销</a:t>
            </a:r>
            <a:endParaRPr lang="en-US" altLang="zh-CN" sz="1400" b="1" dirty="0" smtClean="0"/>
          </a:p>
          <a:p>
            <a:pPr algn="ctr"/>
            <a:r>
              <a:rPr lang="zh-CN" altLang="zh-CN" sz="1400" b="1" dirty="0" smtClean="0"/>
              <a:t>售</a:t>
            </a:r>
            <a:endParaRPr lang="en-US" altLang="zh-CN" sz="1400" b="1" dirty="0" smtClean="0"/>
          </a:p>
          <a:p>
            <a:pPr algn="ctr"/>
            <a:r>
              <a:rPr lang="zh-CN" altLang="zh-CN" sz="1400" b="1" dirty="0" smtClean="0"/>
              <a:t>佣</a:t>
            </a:r>
            <a:endParaRPr lang="en-US" altLang="zh-CN" sz="1400" b="1" dirty="0" smtClean="0"/>
          </a:p>
          <a:p>
            <a:pPr algn="ctr"/>
            <a:r>
              <a:rPr lang="zh-CN" altLang="zh-CN" sz="1400" b="1" dirty="0" smtClean="0"/>
              <a:t>金</a:t>
            </a:r>
            <a:endParaRPr lang="en-US" altLang="zh-CN" sz="1400" b="1" dirty="0" smtClean="0"/>
          </a:p>
          <a:p>
            <a:pPr algn="ctr"/>
            <a:r>
              <a:rPr lang="en-US" altLang="zh-CN" sz="1400" b="1" dirty="0" smtClean="0"/>
              <a:t>(</a:t>
            </a:r>
            <a:r>
              <a:rPr lang="zh-CN" altLang="zh-CN" sz="1400" b="1" dirty="0"/>
              <a:t>三</a:t>
            </a:r>
            <a:r>
              <a:rPr lang="en-US" altLang="zh-CN" sz="1400" b="1" dirty="0"/>
              <a:t>)</a:t>
            </a:r>
            <a:endParaRPr lang="zh-CN" altLang="en-US" sz="1400" b="1" dirty="0"/>
          </a:p>
        </p:txBody>
      </p:sp>
    </p:spTree>
    <p:custDataLst>
      <p:tags r:id="rId1"/>
    </p:custDataLst>
    <p:extLst>
      <p:ext uri="{BB962C8B-B14F-4D97-AF65-F5344CB8AC3E}">
        <p14:creationId xmlns:p14="http://schemas.microsoft.com/office/powerpoint/2010/main" val="9382780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482"/>
                                        </p:tgtEl>
                                        <p:attrNameLst>
                                          <p:attrName>style.visibility</p:attrName>
                                        </p:attrNameLst>
                                      </p:cBhvr>
                                      <p:to>
                                        <p:strVal val="visible"/>
                                      </p:to>
                                    </p:set>
                                    <p:animEffect transition="in" filter="fade">
                                      <p:cBhvr>
                                        <p:cTn id="15"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3.2  </a:t>
            </a:r>
            <a:r>
              <a:rPr lang="zh-CN" altLang="en-US" sz="3200" b="1" dirty="0">
                <a:solidFill>
                  <a:srgbClr val="FF930A"/>
                </a:solidFill>
              </a:rPr>
              <a:t>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241428"/>
            <a:ext cx="9332179" cy="2385268"/>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3.2.3  </a:t>
            </a:r>
            <a:r>
              <a:rPr lang="zh-CN" altLang="en-US" sz="2500" b="1" dirty="0">
                <a:solidFill>
                  <a:srgbClr val="2F2E40"/>
                </a:solidFill>
                <a:latin typeface="Calibri" panose="020F0502020204030204" pitchFamily="34" charset="0"/>
                <a:ea typeface="宋体" panose="02010600030101010101" pitchFamily="2" charset="-122"/>
              </a:rPr>
              <a:t>刊登操作</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刊登</a:t>
            </a:r>
            <a:r>
              <a:rPr lang="zh-CN" altLang="en-US" dirty="0">
                <a:solidFill>
                  <a:srgbClr val="2F2E40"/>
                </a:solidFill>
                <a:latin typeface="Calibri" panose="020F0502020204030204" pitchFamily="34" charset="0"/>
                <a:ea typeface="宋体" panose="02010600030101010101" pitchFamily="2" charset="-122"/>
              </a:rPr>
              <a:t>，即上传产品，也就是常说的上架操作。</a:t>
            </a:r>
          </a:p>
          <a:p>
            <a:pPr indent="468000" algn="just">
              <a:lnSpc>
                <a:spcPct val="150000"/>
              </a:lnSpc>
              <a:spcAft>
                <a:spcPct val="50000"/>
              </a:spcAft>
              <a:defRPr/>
            </a:pPr>
            <a:r>
              <a:rPr lang="zh-CN" altLang="en-US" b="1" dirty="0">
                <a:solidFill>
                  <a:srgbClr val="2F2E40"/>
                </a:solidFill>
                <a:latin typeface="Calibri" panose="020F0502020204030204" pitchFamily="34" charset="0"/>
                <a:ea typeface="宋体" panose="02010600030101010101" pitchFamily="2" charset="-122"/>
              </a:rPr>
              <a:t> </a:t>
            </a:r>
            <a:r>
              <a:rPr lang="en-US" altLang="zh-CN" b="1" dirty="0" smtClean="0">
                <a:solidFill>
                  <a:srgbClr val="2F2E40"/>
                </a:solidFill>
                <a:latin typeface="Calibri" panose="020F0502020204030204" pitchFamily="34" charset="0"/>
                <a:ea typeface="宋体" panose="02010600030101010101" pitchFamily="2" charset="-122"/>
              </a:rPr>
              <a:t>1</a:t>
            </a:r>
            <a:r>
              <a:rPr lang="en-US" altLang="zh-CN" b="1" dirty="0">
                <a:solidFill>
                  <a:srgbClr val="2F2E40"/>
                </a:solidFill>
                <a:latin typeface="Calibri" panose="020F0502020204030204" pitchFamily="34" charset="0"/>
                <a:ea typeface="宋体" panose="02010600030101010101" pitchFamily="2" charset="-122"/>
              </a:rPr>
              <a:t>. </a:t>
            </a:r>
            <a:r>
              <a:rPr lang="zh-CN" altLang="en-US" b="1" dirty="0">
                <a:solidFill>
                  <a:srgbClr val="2F2E40"/>
                </a:solidFill>
                <a:latin typeface="Calibri" panose="020F0502020204030204" pitchFamily="34" charset="0"/>
                <a:ea typeface="宋体" panose="02010600030101010101" pitchFamily="2" charset="-122"/>
              </a:rPr>
              <a:t>在学习刊登操作前，要掌握以下亚马逊后台重点词汇</a:t>
            </a:r>
          </a:p>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1)SKU</a:t>
            </a:r>
            <a:r>
              <a:rPr lang="zh-CN" altLang="en-US" dirty="0" smtClean="0">
                <a:solidFill>
                  <a:srgbClr val="2F2E40"/>
                </a:solidFill>
                <a:latin typeface="Calibri" panose="020F0502020204030204" pitchFamily="34" charset="0"/>
                <a:ea typeface="宋体" panose="02010600030101010101" pitchFamily="2" charset="-122"/>
              </a:rPr>
              <a:t>、</a:t>
            </a:r>
            <a:r>
              <a:rPr lang="en-US" altLang="zh-CN" dirty="0" smtClean="0">
                <a:solidFill>
                  <a:srgbClr val="2F2E40"/>
                </a:solidFill>
                <a:latin typeface="Calibri" panose="020F0502020204030204" pitchFamily="34" charset="0"/>
                <a:ea typeface="宋体" panose="02010600030101010101" pitchFamily="2" charset="-122"/>
              </a:rPr>
              <a:t>2)FNSKU</a:t>
            </a:r>
            <a:r>
              <a:rPr lang="zh-CN" altLang="en-US" dirty="0" smtClean="0">
                <a:solidFill>
                  <a:srgbClr val="2F2E40"/>
                </a:solidFill>
                <a:latin typeface="Calibri" panose="020F0502020204030204" pitchFamily="34" charset="0"/>
                <a:ea typeface="宋体" panose="02010600030101010101" pitchFamily="2" charset="-122"/>
              </a:rPr>
              <a:t>、</a:t>
            </a:r>
            <a:r>
              <a:rPr lang="en-US" altLang="zh-CN" dirty="0" smtClean="0">
                <a:solidFill>
                  <a:srgbClr val="2F2E40"/>
                </a:solidFill>
                <a:latin typeface="Calibri" panose="020F0502020204030204" pitchFamily="34" charset="0"/>
                <a:ea typeface="宋体" panose="02010600030101010101" pitchFamily="2" charset="-122"/>
              </a:rPr>
              <a:t>3)ASIN </a:t>
            </a:r>
            <a:r>
              <a:rPr lang="zh-CN" altLang="en-US" dirty="0" smtClean="0">
                <a:solidFill>
                  <a:srgbClr val="2F2E40"/>
                </a:solidFill>
                <a:latin typeface="Calibri" panose="020F0502020204030204" pitchFamily="34" charset="0"/>
                <a:ea typeface="宋体" panose="02010600030101010101" pitchFamily="2" charset="-122"/>
              </a:rPr>
              <a:t>、</a:t>
            </a:r>
            <a:r>
              <a:rPr lang="en-US" altLang="zh-CN" dirty="0" smtClean="0">
                <a:solidFill>
                  <a:srgbClr val="2F2E40"/>
                </a:solidFill>
                <a:latin typeface="Calibri" panose="020F0502020204030204" pitchFamily="34" charset="0"/>
                <a:ea typeface="宋体" panose="02010600030101010101" pitchFamily="2" charset="-122"/>
              </a:rPr>
              <a:t>4)UPC</a:t>
            </a:r>
            <a:r>
              <a:rPr lang="zh-CN" altLang="en-US" dirty="0" smtClean="0">
                <a:solidFill>
                  <a:srgbClr val="2F2E40"/>
                </a:solidFill>
                <a:latin typeface="Calibri" panose="020F0502020204030204" pitchFamily="34" charset="0"/>
                <a:ea typeface="宋体" panose="02010600030101010101" pitchFamily="2" charset="-122"/>
              </a:rPr>
              <a:t>、</a:t>
            </a:r>
            <a:r>
              <a:rPr lang="en-US" altLang="zh-CN" dirty="0" smtClean="0">
                <a:solidFill>
                  <a:srgbClr val="2F2E40"/>
                </a:solidFill>
                <a:latin typeface="Calibri" panose="020F0502020204030204" pitchFamily="34" charset="0"/>
                <a:ea typeface="宋体" panose="02010600030101010101" pitchFamily="2" charset="-122"/>
              </a:rPr>
              <a:t>5)EAN</a:t>
            </a:r>
            <a:r>
              <a:rPr lang="zh-CN" altLang="en-US" dirty="0" smtClean="0">
                <a:solidFill>
                  <a:srgbClr val="2F2E40"/>
                </a:solidFill>
                <a:latin typeface="Calibri" panose="020F0502020204030204" pitchFamily="34" charset="0"/>
                <a:ea typeface="宋体" panose="02010600030101010101" pitchFamily="2" charset="-122"/>
              </a:rPr>
              <a:t>、</a:t>
            </a:r>
            <a:r>
              <a:rPr lang="en-US" altLang="zh-CN" dirty="0" smtClean="0">
                <a:solidFill>
                  <a:srgbClr val="2F2E40"/>
                </a:solidFill>
                <a:latin typeface="Calibri" panose="020F0502020204030204" pitchFamily="34" charset="0"/>
                <a:ea typeface="宋体" panose="02010600030101010101" pitchFamily="2" charset="-122"/>
              </a:rPr>
              <a:t>6)Listing ID</a:t>
            </a:r>
            <a:r>
              <a:rPr lang="zh-CN" altLang="en-US" dirty="0" smtClean="0">
                <a:solidFill>
                  <a:srgbClr val="2F2E40"/>
                </a:solidFill>
                <a:latin typeface="Calibri" panose="020F0502020204030204" pitchFamily="34" charset="0"/>
                <a:ea typeface="宋体" panose="02010600030101010101" pitchFamily="2" charset="-122"/>
              </a:rPr>
              <a:t>、</a:t>
            </a:r>
            <a:r>
              <a:rPr lang="en-US" altLang="zh-CN" dirty="0" smtClean="0">
                <a:solidFill>
                  <a:srgbClr val="2F2E40"/>
                </a:solidFill>
                <a:latin typeface="Calibri" panose="020F0502020204030204" pitchFamily="34" charset="0"/>
                <a:ea typeface="宋体" panose="02010600030101010101" pitchFamily="2" charset="-122"/>
              </a:rPr>
              <a:t>7)GCID </a:t>
            </a:r>
            <a:endParaRPr lang="en-US" altLang="zh-CN"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2522531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3.2  </a:t>
            </a:r>
            <a:r>
              <a:rPr lang="zh-CN" altLang="en-US" sz="3200" b="1" dirty="0">
                <a:solidFill>
                  <a:srgbClr val="FF930A"/>
                </a:solidFill>
              </a:rPr>
              <a:t>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506538" y="1165103"/>
            <a:ext cx="5741988" cy="2446824"/>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亚马逊提供两种刊登方式：单个上传和批量上传</a:t>
            </a:r>
          </a:p>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1)	</a:t>
            </a:r>
            <a:r>
              <a:rPr lang="zh-CN" altLang="en-US" dirty="0" smtClean="0">
                <a:solidFill>
                  <a:srgbClr val="2F2E40"/>
                </a:solidFill>
                <a:latin typeface="Calibri" panose="020F0502020204030204" pitchFamily="34" charset="0"/>
                <a:ea typeface="宋体" panose="02010600030101010101" pitchFamily="2" charset="-122"/>
              </a:rPr>
              <a:t>单个</a:t>
            </a:r>
            <a:r>
              <a:rPr lang="zh-CN" altLang="en-US" dirty="0">
                <a:solidFill>
                  <a:srgbClr val="2F2E40"/>
                </a:solidFill>
                <a:latin typeface="Calibri" panose="020F0502020204030204" pitchFamily="34" charset="0"/>
                <a:ea typeface="宋体" panose="02010600030101010101" pitchFamily="2" charset="-122"/>
              </a:rPr>
              <a:t>上</a:t>
            </a:r>
            <a:r>
              <a:rPr lang="zh-CN" altLang="en-US" dirty="0" smtClean="0">
                <a:solidFill>
                  <a:srgbClr val="2F2E40"/>
                </a:solidFill>
                <a:latin typeface="Calibri" panose="020F0502020204030204" pitchFamily="34" charset="0"/>
                <a:ea typeface="宋体" panose="02010600030101010101" pitchFamily="2" charset="-122"/>
              </a:rPr>
              <a:t>传</a:t>
            </a:r>
            <a:endParaRPr lang="en-US" altLang="zh-CN" dirty="0" smtClean="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第一步：进入卖家后台，鼠标指针移动到</a:t>
            </a:r>
            <a:r>
              <a:rPr lang="en-US" altLang="zh-CN" dirty="0">
                <a:solidFill>
                  <a:srgbClr val="2F2E40"/>
                </a:solidFill>
                <a:latin typeface="Calibri" panose="020F0502020204030204" pitchFamily="34" charset="0"/>
                <a:ea typeface="宋体" panose="02010600030101010101" pitchFamily="2" charset="-122"/>
              </a:rPr>
              <a:t>INVENTORY(</a:t>
            </a:r>
            <a:r>
              <a:rPr lang="zh-CN" altLang="en-US" dirty="0">
                <a:solidFill>
                  <a:srgbClr val="2F2E40"/>
                </a:solidFill>
                <a:latin typeface="Calibri" panose="020F0502020204030204" pitchFamily="34" charset="0"/>
                <a:ea typeface="宋体" panose="02010600030101010101" pitchFamily="2" charset="-122"/>
              </a:rPr>
              <a:t>库存</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示，单击</a:t>
            </a:r>
            <a:r>
              <a:rPr lang="en-US" altLang="zh-CN" dirty="0">
                <a:solidFill>
                  <a:srgbClr val="2F2E40"/>
                </a:solidFill>
                <a:latin typeface="Calibri" panose="020F0502020204030204" pitchFamily="34" charset="0"/>
                <a:ea typeface="宋体" panose="02010600030101010101" pitchFamily="2" charset="-122"/>
              </a:rPr>
              <a:t>Add a Product(</a:t>
            </a:r>
            <a:r>
              <a:rPr lang="zh-CN" altLang="en-US" dirty="0">
                <a:solidFill>
                  <a:srgbClr val="2F2E40"/>
                </a:solidFill>
                <a:latin typeface="Calibri" panose="020F0502020204030204" pitchFamily="34" charset="0"/>
                <a:ea typeface="宋体" panose="02010600030101010101" pitchFamily="2" charset="-122"/>
              </a:rPr>
              <a:t>添加新产品</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pic>
        <p:nvPicPr>
          <p:cNvPr id="215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70218" y="3190415"/>
            <a:ext cx="5168498" cy="305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7653982" y="6247940"/>
            <a:ext cx="1200970" cy="307777"/>
          </a:xfrm>
          <a:prstGeom prst="rect">
            <a:avLst/>
          </a:prstGeom>
        </p:spPr>
        <p:txBody>
          <a:bodyPr wrap="none">
            <a:spAutoFit/>
          </a:bodyPr>
          <a:lstStyle/>
          <a:p>
            <a:pPr algn="ctr"/>
            <a:r>
              <a:rPr lang="zh-CN" altLang="zh-CN" sz="1400" b="1" dirty="0"/>
              <a:t>刊登操作</a:t>
            </a:r>
            <a:r>
              <a:rPr lang="en-US" altLang="zh-CN" sz="1400" b="1" dirty="0"/>
              <a:t>(</a:t>
            </a:r>
            <a:r>
              <a:rPr lang="zh-CN" altLang="zh-CN" sz="1400" b="1" dirty="0"/>
              <a:t>一</a:t>
            </a:r>
            <a:r>
              <a:rPr lang="en-US" altLang="zh-CN" sz="1400" b="1" dirty="0"/>
              <a:t>)</a:t>
            </a:r>
            <a:endParaRPr lang="zh-CN" altLang="zh-CN" sz="1400" b="1" dirty="0"/>
          </a:p>
        </p:txBody>
      </p:sp>
    </p:spTree>
    <p:custDataLst>
      <p:tags r:id="rId1"/>
    </p:custDataLst>
    <p:extLst>
      <p:ext uri="{BB962C8B-B14F-4D97-AF65-F5344CB8AC3E}">
        <p14:creationId xmlns:p14="http://schemas.microsoft.com/office/powerpoint/2010/main" val="2522531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1506"/>
                                        </p:tgtEl>
                                        <p:attrNameLst>
                                          <p:attrName>style.visibility</p:attrName>
                                        </p:attrNameLst>
                                      </p:cBhvr>
                                      <p:to>
                                        <p:strVal val="visible"/>
                                      </p:to>
                                    </p:set>
                                    <p:anim calcmode="lin" valueType="num">
                                      <p:cBhvr additive="base">
                                        <p:cTn id="15" dur="500" fill="hold"/>
                                        <p:tgtEl>
                                          <p:spTgt spid="21506"/>
                                        </p:tgtEl>
                                        <p:attrNameLst>
                                          <p:attrName>ppt_x</p:attrName>
                                        </p:attrNameLst>
                                      </p:cBhvr>
                                      <p:tavLst>
                                        <p:tav tm="0">
                                          <p:val>
                                            <p:strVal val="#ppt_x"/>
                                          </p:val>
                                        </p:tav>
                                        <p:tav tm="100000">
                                          <p:val>
                                            <p:strVal val="#ppt_x"/>
                                          </p:val>
                                        </p:tav>
                                      </p:tavLst>
                                    </p:anim>
                                    <p:anim calcmode="lin" valueType="num">
                                      <p:cBhvr additive="base">
                                        <p:cTn id="16" dur="500" fill="hold"/>
                                        <p:tgtEl>
                                          <p:spTgt spid="21506"/>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3.2  </a:t>
            </a:r>
            <a:r>
              <a:rPr lang="zh-CN" altLang="en-US" sz="3200" b="1" dirty="0">
                <a:solidFill>
                  <a:srgbClr val="FF930A"/>
                </a:solidFill>
              </a:rPr>
              <a:t>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268412" y="1797012"/>
            <a:ext cx="9542463" cy="507831"/>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第二步：在</a:t>
            </a:r>
            <a:r>
              <a:rPr lang="en-US" altLang="zh-CN" dirty="0">
                <a:solidFill>
                  <a:srgbClr val="2F2E40"/>
                </a:solidFill>
                <a:latin typeface="Calibri" panose="020F0502020204030204" pitchFamily="34" charset="0"/>
                <a:ea typeface="宋体" panose="02010600030101010101" pitchFamily="2" charset="-122"/>
              </a:rPr>
              <a:t>Add a Product</a:t>
            </a:r>
            <a:r>
              <a:rPr lang="zh-CN" altLang="en-US" dirty="0">
                <a:solidFill>
                  <a:srgbClr val="2F2E40"/>
                </a:solidFill>
                <a:latin typeface="Calibri" panose="020F0502020204030204" pitchFamily="34" charset="0"/>
                <a:ea typeface="宋体" panose="02010600030101010101" pitchFamily="2" charset="-122"/>
              </a:rPr>
              <a:t>页面单击</a:t>
            </a:r>
            <a:r>
              <a:rPr lang="en-US" altLang="zh-CN" dirty="0">
                <a:solidFill>
                  <a:srgbClr val="2F2E40"/>
                </a:solidFill>
                <a:latin typeface="Calibri" panose="020F0502020204030204" pitchFamily="34" charset="0"/>
                <a:ea typeface="宋体" panose="02010600030101010101" pitchFamily="2" charset="-122"/>
              </a:rPr>
              <a:t>Create a new product listing</a:t>
            </a:r>
            <a:r>
              <a:rPr lang="zh-CN" altLang="en-US" dirty="0">
                <a:solidFill>
                  <a:srgbClr val="2F2E40"/>
                </a:solidFill>
                <a:latin typeface="Calibri" panose="020F0502020204030204" pitchFamily="34" charset="0"/>
                <a:ea typeface="宋体" panose="02010600030101010101" pitchFamily="2" charset="-122"/>
              </a:rPr>
              <a:t>，如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创建新商品信息</a:t>
            </a:r>
            <a:r>
              <a:rPr lang="en-US" altLang="zh-CN" dirty="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225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73324" y="2366963"/>
            <a:ext cx="7132637" cy="300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39158" y="5367338"/>
            <a:ext cx="1200970" cy="307777"/>
          </a:xfrm>
          <a:prstGeom prst="rect">
            <a:avLst/>
          </a:prstGeom>
        </p:spPr>
        <p:txBody>
          <a:bodyPr wrap="none">
            <a:spAutoFit/>
          </a:bodyPr>
          <a:lstStyle/>
          <a:p>
            <a:pPr algn="ctr"/>
            <a:r>
              <a:rPr lang="zh-CN" altLang="zh-CN" sz="1400" b="1" dirty="0"/>
              <a:t>刊登操作</a:t>
            </a:r>
            <a:r>
              <a:rPr lang="en-US" altLang="zh-CN" sz="1400" b="1" dirty="0"/>
              <a:t>(</a:t>
            </a:r>
            <a:r>
              <a:rPr lang="zh-CN" altLang="zh-CN" sz="1400" b="1" dirty="0"/>
              <a:t>二</a:t>
            </a:r>
            <a:r>
              <a:rPr lang="en-US" altLang="zh-CN" sz="1400" b="1" dirty="0"/>
              <a:t>)</a:t>
            </a:r>
            <a:endParaRPr lang="zh-CN" altLang="en-US" sz="1400" b="1" dirty="0"/>
          </a:p>
        </p:txBody>
      </p:sp>
    </p:spTree>
    <p:custDataLst>
      <p:tags r:id="rId1"/>
    </p:custDataLst>
    <p:extLst>
      <p:ext uri="{BB962C8B-B14F-4D97-AF65-F5344CB8AC3E}">
        <p14:creationId xmlns:p14="http://schemas.microsoft.com/office/powerpoint/2010/main" val="2522531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2530"/>
                                        </p:tgtEl>
                                        <p:attrNameLst>
                                          <p:attrName>style.visibility</p:attrName>
                                        </p:attrNameLst>
                                      </p:cBhvr>
                                      <p:to>
                                        <p:strVal val="visible"/>
                                      </p:to>
                                    </p:set>
                                    <p:animEffect transition="in" filter="fade">
                                      <p:cBhvr>
                                        <p:cTn id="15" dur="500"/>
                                        <p:tgtEl>
                                          <p:spTgt spid="22530"/>
                                        </p:tgtEl>
                                      </p:cBhvr>
                                    </p:animEffect>
                                    <p:anim calcmode="lin" valueType="num">
                                      <p:cBhvr>
                                        <p:cTn id="16" dur="500" fill="hold"/>
                                        <p:tgtEl>
                                          <p:spTgt spid="22530"/>
                                        </p:tgtEl>
                                        <p:attrNameLst>
                                          <p:attrName>ppt_x</p:attrName>
                                        </p:attrNameLst>
                                      </p:cBhvr>
                                      <p:tavLst>
                                        <p:tav tm="0">
                                          <p:val>
                                            <p:strVal val="#ppt_x"/>
                                          </p:val>
                                        </p:tav>
                                        <p:tav tm="100000">
                                          <p:val>
                                            <p:strVal val="#ppt_x"/>
                                          </p:val>
                                        </p:tav>
                                      </p:tavLst>
                                    </p:anim>
                                    <p:anim calcmode="lin" valueType="num">
                                      <p:cBhvr>
                                        <p:cTn id="17" dur="500" fill="hold"/>
                                        <p:tgtEl>
                                          <p:spTgt spid="22530"/>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3.2  </a:t>
            </a:r>
            <a:r>
              <a:rPr lang="zh-CN" altLang="en-US" sz="3200" b="1" dirty="0">
                <a:solidFill>
                  <a:srgbClr val="FF930A"/>
                </a:solidFill>
              </a:rPr>
              <a:t>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507831"/>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smtClean="0">
                <a:solidFill>
                  <a:srgbClr val="2F2E40"/>
                </a:solidFill>
                <a:latin typeface="Calibri" panose="020F0502020204030204" pitchFamily="34" charset="0"/>
                <a:ea typeface="宋体" panose="02010600030101010101" pitchFamily="2" charset="-122"/>
              </a:rPr>
              <a:t>第三</a:t>
            </a:r>
            <a:r>
              <a:rPr lang="zh-CN" altLang="en-US" dirty="0">
                <a:solidFill>
                  <a:srgbClr val="2F2E40"/>
                </a:solidFill>
                <a:latin typeface="Calibri" panose="020F0502020204030204" pitchFamily="34" charset="0"/>
                <a:ea typeface="宋体" panose="02010600030101010101" pitchFamily="2" charset="-122"/>
              </a:rPr>
              <a:t>步：选择正确的分类，单击</a:t>
            </a:r>
            <a:r>
              <a:rPr lang="en-US" altLang="zh-CN" dirty="0">
                <a:solidFill>
                  <a:srgbClr val="2F2E40"/>
                </a:solidFill>
                <a:latin typeface="Calibri" panose="020F0502020204030204" pitchFamily="34" charset="0"/>
                <a:ea typeface="宋体" panose="02010600030101010101" pitchFamily="2" charset="-122"/>
              </a:rPr>
              <a:t>Select (</a:t>
            </a:r>
            <a:r>
              <a:rPr lang="zh-CN" altLang="en-US" dirty="0">
                <a:solidFill>
                  <a:srgbClr val="2F2E40"/>
                </a:solidFill>
                <a:latin typeface="Calibri" panose="020F0502020204030204" pitchFamily="34" charset="0"/>
                <a:ea typeface="宋体" panose="02010600030101010101" pitchFamily="2" charset="-122"/>
              </a:rPr>
              <a:t>选择</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按钮</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235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3085" y="2120609"/>
            <a:ext cx="5907631" cy="3910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86415" y="6030829"/>
            <a:ext cx="1200970" cy="307777"/>
          </a:xfrm>
          <a:prstGeom prst="rect">
            <a:avLst/>
          </a:prstGeom>
        </p:spPr>
        <p:txBody>
          <a:bodyPr wrap="none">
            <a:spAutoFit/>
          </a:bodyPr>
          <a:lstStyle/>
          <a:p>
            <a:pPr algn="ctr"/>
            <a:r>
              <a:rPr lang="zh-CN" altLang="zh-CN" sz="1400" b="1" dirty="0"/>
              <a:t>刊登操作</a:t>
            </a:r>
            <a:r>
              <a:rPr lang="en-US" altLang="zh-CN" sz="1400" b="1" dirty="0"/>
              <a:t>(</a:t>
            </a:r>
            <a:r>
              <a:rPr lang="zh-CN" altLang="zh-CN" sz="1400" b="1" dirty="0"/>
              <a:t>三</a:t>
            </a:r>
            <a:r>
              <a:rPr lang="en-US" altLang="zh-CN" sz="1400" b="1" dirty="0"/>
              <a:t>)</a:t>
            </a:r>
            <a:endParaRPr lang="zh-CN" altLang="en-US" sz="1400" b="1" dirty="0"/>
          </a:p>
        </p:txBody>
      </p:sp>
    </p:spTree>
    <p:custDataLst>
      <p:tags r:id="rId1"/>
    </p:custDataLst>
    <p:extLst>
      <p:ext uri="{BB962C8B-B14F-4D97-AF65-F5344CB8AC3E}">
        <p14:creationId xmlns:p14="http://schemas.microsoft.com/office/powerpoint/2010/main" val="36522536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3554"/>
                                        </p:tgtEl>
                                        <p:attrNameLst>
                                          <p:attrName>style.visibility</p:attrName>
                                        </p:attrNameLst>
                                      </p:cBhvr>
                                      <p:to>
                                        <p:strVal val="visible"/>
                                      </p:to>
                                    </p:set>
                                    <p:animEffect transition="in" filter="barn(inVertical)">
                                      <p:cBhvr>
                                        <p:cTn id="15" dur="500"/>
                                        <p:tgtEl>
                                          <p:spTgt spid="23554"/>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3.2  </a:t>
            </a:r>
            <a:r>
              <a:rPr lang="zh-CN" altLang="en-US" sz="3200" b="1" dirty="0">
                <a:solidFill>
                  <a:srgbClr val="FF930A"/>
                </a:solidFill>
              </a:rPr>
              <a:t>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82587"/>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第四步：填写产品基本信息，带“*”号的为必填项。</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245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00603" y="1928694"/>
            <a:ext cx="6372595" cy="3638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86416" y="5582722"/>
            <a:ext cx="1200970" cy="307777"/>
          </a:xfrm>
          <a:prstGeom prst="rect">
            <a:avLst/>
          </a:prstGeom>
        </p:spPr>
        <p:txBody>
          <a:bodyPr wrap="none">
            <a:spAutoFit/>
          </a:bodyPr>
          <a:lstStyle/>
          <a:p>
            <a:pPr algn="ctr"/>
            <a:r>
              <a:rPr lang="zh-CN" altLang="zh-CN" sz="1400" b="1" dirty="0"/>
              <a:t>刊登操作</a:t>
            </a:r>
            <a:r>
              <a:rPr lang="en-US" altLang="zh-CN" sz="1400" b="1" dirty="0"/>
              <a:t>(</a:t>
            </a:r>
            <a:r>
              <a:rPr lang="zh-CN" altLang="zh-CN" sz="1400" b="1" dirty="0"/>
              <a:t>四</a:t>
            </a:r>
            <a:r>
              <a:rPr lang="en-US" altLang="zh-CN" sz="1400" b="1" dirty="0"/>
              <a:t>)</a:t>
            </a:r>
            <a:endParaRPr lang="zh-CN" altLang="en-US" sz="1400" b="1" dirty="0"/>
          </a:p>
        </p:txBody>
      </p:sp>
    </p:spTree>
    <p:custDataLst>
      <p:tags r:id="rId1"/>
    </p:custDataLst>
    <p:extLst>
      <p:ext uri="{BB962C8B-B14F-4D97-AF65-F5344CB8AC3E}">
        <p14:creationId xmlns:p14="http://schemas.microsoft.com/office/powerpoint/2010/main" val="2522531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4578"/>
                                        </p:tgtEl>
                                        <p:attrNameLst>
                                          <p:attrName>style.visibility</p:attrName>
                                        </p:attrNameLst>
                                      </p:cBhvr>
                                      <p:to>
                                        <p:strVal val="visible"/>
                                      </p:to>
                                    </p:set>
                                    <p:animEffect transition="in" filter="wipe(up)">
                                      <p:cBhvr>
                                        <p:cTn id="15" dur="500"/>
                                        <p:tgtEl>
                                          <p:spTgt spid="2457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041403"/>
            <a:ext cx="9332179" cy="2369880"/>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sz="2000" b="1" dirty="0">
                <a:solidFill>
                  <a:srgbClr val="2F2E40"/>
                </a:solidFill>
                <a:latin typeface="Calibri" panose="020F0502020204030204" pitchFamily="34" charset="0"/>
                <a:ea typeface="宋体" panose="02010600030101010101" pitchFamily="2" charset="-122"/>
              </a:rPr>
              <a:t>本章简介</a:t>
            </a:r>
          </a:p>
          <a:p>
            <a:pPr indent="468000" algn="just">
              <a:lnSpc>
                <a:spcPct val="150000"/>
              </a:lnSpc>
              <a:spcAft>
                <a:spcPct val="50000"/>
              </a:spcAft>
              <a:defRPr/>
            </a:pPr>
            <a:r>
              <a:rPr lang="zh-CN" altLang="en-US" dirty="0" smtClean="0">
                <a:solidFill>
                  <a:srgbClr val="2F2E40"/>
                </a:solidFill>
                <a:latin typeface="Calibri" panose="020F0502020204030204" pitchFamily="34" charset="0"/>
                <a:ea typeface="宋体" panose="02010600030101010101" pitchFamily="2" charset="-122"/>
              </a:rPr>
              <a:t>本章</a:t>
            </a:r>
            <a:r>
              <a:rPr lang="zh-CN" altLang="en-US" dirty="0">
                <a:solidFill>
                  <a:srgbClr val="2F2E40"/>
                </a:solidFill>
                <a:latin typeface="Calibri" panose="020F0502020204030204" pitchFamily="34" charset="0"/>
                <a:ea typeface="宋体" panose="02010600030101010101" pitchFamily="2" charset="-122"/>
              </a:rPr>
              <a:t>着重讲解亚马逊平台基础内容。在第</a:t>
            </a:r>
            <a:r>
              <a:rPr lang="en-US" altLang="zh-CN" dirty="0">
                <a:solidFill>
                  <a:srgbClr val="2F2E40"/>
                </a:solidFill>
                <a:latin typeface="Calibri" panose="020F0502020204030204" pitchFamily="34" charset="0"/>
                <a:ea typeface="宋体" panose="02010600030101010101" pitchFamily="2" charset="-122"/>
              </a:rPr>
              <a:t>1</a:t>
            </a:r>
            <a:r>
              <a:rPr lang="zh-CN" altLang="en-US" dirty="0">
                <a:solidFill>
                  <a:srgbClr val="2F2E40"/>
                </a:solidFill>
                <a:latin typeface="Calibri" panose="020F0502020204030204" pitchFamily="34" charset="0"/>
                <a:ea typeface="宋体" panose="02010600030101010101" pitchFamily="2" charset="-122"/>
              </a:rPr>
              <a:t>章中，对亚马逊平台进行了简单的介绍，本章将分为五个模块深入学习亚马逊账号操作方法，包括后台的产品刊登方法、订单发货流程、货件入库计划创建方法、站内推广、后台绩效维护等基础操作。亚马逊平台为中国卖家提供了全球多个站点，各站点的政策以及操作方法基本一致，本章着重以美国站为例进行讲解。</a:t>
            </a:r>
          </a:p>
        </p:txBody>
      </p:sp>
    </p:spTree>
    <p:custDataLst>
      <p:tags r:id="rId1"/>
    </p:custDataLst>
    <p:extLst>
      <p:ext uri="{BB962C8B-B14F-4D97-AF65-F5344CB8AC3E}">
        <p14:creationId xmlns:p14="http://schemas.microsoft.com/office/powerpoint/2010/main" val="42887468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3.2  </a:t>
            </a:r>
            <a:r>
              <a:rPr lang="zh-CN" altLang="en-US" sz="3200" b="1" dirty="0">
                <a:solidFill>
                  <a:srgbClr val="FF930A"/>
                </a:solidFill>
              </a:rPr>
              <a:t>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03203"/>
            <a:ext cx="9332179" cy="2399375"/>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批量上传</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批量上传是亚马逊后台提供的表格形式，填写多条产品信息，通过导入</a:t>
            </a:r>
            <a:r>
              <a:rPr lang="en-US" altLang="zh-CN" dirty="0">
                <a:solidFill>
                  <a:srgbClr val="2F2E40"/>
                </a:solidFill>
                <a:latin typeface="Calibri" panose="020F0502020204030204" pitchFamily="34" charset="0"/>
                <a:ea typeface="宋体" panose="02010600030101010101" pitchFamily="2" charset="-122"/>
              </a:rPr>
              <a:t>Excel</a:t>
            </a:r>
            <a:r>
              <a:rPr lang="zh-CN" altLang="en-US" dirty="0">
                <a:solidFill>
                  <a:srgbClr val="2F2E40"/>
                </a:solidFill>
                <a:latin typeface="Calibri" panose="020F0502020204030204" pitchFamily="34" charset="0"/>
                <a:ea typeface="宋体" panose="02010600030101010101" pitchFamily="2" charset="-122"/>
              </a:rPr>
              <a:t>表格的形式完成上传。</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第一步：进入卖家后台，将鼠标指针移动到</a:t>
            </a:r>
            <a:r>
              <a:rPr lang="en-US" altLang="zh-CN" dirty="0">
                <a:solidFill>
                  <a:srgbClr val="2F2E40"/>
                </a:solidFill>
                <a:latin typeface="Calibri" panose="020F0502020204030204" pitchFamily="34" charset="0"/>
                <a:ea typeface="宋体" panose="02010600030101010101" pitchFamily="2" charset="-122"/>
              </a:rPr>
              <a:t>Inventory(</a:t>
            </a:r>
            <a:r>
              <a:rPr lang="zh-CN" altLang="en-US" dirty="0">
                <a:solidFill>
                  <a:srgbClr val="2F2E40"/>
                </a:solidFill>
                <a:latin typeface="Calibri" panose="020F0502020204030204" pitchFamily="34" charset="0"/>
                <a:ea typeface="宋体" panose="02010600030101010101" pitchFamily="2" charset="-122"/>
              </a:rPr>
              <a:t>库存</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，单击</a:t>
            </a:r>
            <a:r>
              <a:rPr lang="en-US" altLang="zh-CN" dirty="0">
                <a:solidFill>
                  <a:srgbClr val="2F2E40"/>
                </a:solidFill>
                <a:latin typeface="Calibri" panose="020F0502020204030204" pitchFamily="34" charset="0"/>
                <a:ea typeface="宋体" panose="02010600030101010101" pitchFamily="2" charset="-122"/>
              </a:rPr>
              <a:t>Add Products via Upload(</a:t>
            </a:r>
            <a:r>
              <a:rPr lang="zh-CN" altLang="en-US" dirty="0">
                <a:solidFill>
                  <a:srgbClr val="2F2E40"/>
                </a:solidFill>
                <a:latin typeface="Calibri" panose="020F0502020204030204" pitchFamily="34" charset="0"/>
                <a:ea typeface="宋体" panose="02010600030101010101" pitchFamily="2" charset="-122"/>
              </a:rPr>
              <a:t>批量上传商品</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256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6332" y="3602578"/>
            <a:ext cx="6561137" cy="268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5" y="6303987"/>
            <a:ext cx="902811" cy="307777"/>
          </a:xfrm>
          <a:prstGeom prst="rect">
            <a:avLst/>
          </a:prstGeom>
        </p:spPr>
        <p:txBody>
          <a:bodyPr wrap="none">
            <a:spAutoFit/>
          </a:bodyPr>
          <a:lstStyle/>
          <a:p>
            <a:pPr algn="ctr"/>
            <a:r>
              <a:rPr lang="zh-CN" altLang="zh-CN" sz="1400" b="1" dirty="0"/>
              <a:t>批量操作</a:t>
            </a:r>
            <a:endParaRPr lang="zh-CN" altLang="en-US" sz="1400" b="1" dirty="0"/>
          </a:p>
        </p:txBody>
      </p:sp>
    </p:spTree>
    <p:custDataLst>
      <p:tags r:id="rId1"/>
    </p:custDataLst>
    <p:extLst>
      <p:ext uri="{BB962C8B-B14F-4D97-AF65-F5344CB8AC3E}">
        <p14:creationId xmlns:p14="http://schemas.microsoft.com/office/powerpoint/2010/main" val="2522531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25602"/>
                                        </p:tgtEl>
                                        <p:attrNameLst>
                                          <p:attrName>style.visibility</p:attrName>
                                        </p:attrNameLst>
                                      </p:cBhvr>
                                      <p:to>
                                        <p:strVal val="visible"/>
                                      </p:to>
                                    </p:set>
                                    <p:animEffect transition="in" filter="circle(in)">
                                      <p:cBhvr>
                                        <p:cTn id="15" dur="500"/>
                                        <p:tgtEl>
                                          <p:spTgt spid="25602"/>
                                        </p:tgtEl>
                                      </p:cBhvr>
                                    </p:animEffect>
                                  </p:childTnLst>
                                </p:cTn>
                              </p:par>
                            </p:childTnLst>
                          </p:cTn>
                        </p:par>
                        <p:par>
                          <p:cTn id="16" fill="hold">
                            <p:stCondLst>
                              <p:cond delay="1500"/>
                            </p:stCondLst>
                            <p:childTnLst>
                              <p:par>
                                <p:cTn id="17" presetID="6"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3.2  </a:t>
            </a:r>
            <a:r>
              <a:rPr lang="zh-CN" altLang="en-US" sz="3200" b="1" dirty="0">
                <a:solidFill>
                  <a:srgbClr val="FF930A"/>
                </a:solidFill>
              </a:rPr>
              <a:t>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515937"/>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第二步：选择下载产品类目表格，如</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1</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3</a:t>
            </a:r>
            <a:r>
              <a:rPr lang="zh-CN" altLang="en-US" dirty="0" smtClean="0">
                <a:solidFill>
                  <a:srgbClr val="2F2E40"/>
                </a:solidFill>
                <a:latin typeface="Calibri" panose="020F0502020204030204" pitchFamily="34" charset="0"/>
                <a:ea typeface="宋体" panose="02010600030101010101" pitchFamily="2" charset="-122"/>
              </a:rPr>
              <a:t>所</a:t>
            </a:r>
            <a:r>
              <a:rPr lang="zh-CN" altLang="en-US" dirty="0">
                <a:solidFill>
                  <a:srgbClr val="2F2E40"/>
                </a:solidFill>
                <a:latin typeface="Calibri" panose="020F0502020204030204" pitchFamily="34" charset="0"/>
                <a:ea typeface="宋体" panose="02010600030101010101" pitchFamily="2" charset="-122"/>
              </a:rPr>
              <a:t>示。</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266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2725" y="2164374"/>
            <a:ext cx="2462615" cy="1207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44151" y="3703820"/>
            <a:ext cx="4059342" cy="1739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0351" y="3886530"/>
            <a:ext cx="5567362" cy="1557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3343472" y="3371850"/>
            <a:ext cx="1281120" cy="307777"/>
          </a:xfrm>
          <a:prstGeom prst="rect">
            <a:avLst/>
          </a:prstGeom>
        </p:spPr>
        <p:txBody>
          <a:bodyPr wrap="none">
            <a:spAutoFit/>
          </a:bodyPr>
          <a:lstStyle/>
          <a:p>
            <a:pPr algn="ctr"/>
            <a:r>
              <a:rPr lang="zh-CN" altLang="zh-CN" sz="1400" b="1" dirty="0" smtClean="0"/>
              <a:t>图</a:t>
            </a:r>
            <a:r>
              <a:rPr lang="en-US" altLang="zh-CN" sz="1400" b="1" dirty="0" smtClean="0"/>
              <a:t>1  </a:t>
            </a:r>
            <a:r>
              <a:rPr lang="zh-CN" altLang="zh-CN" sz="1400" b="1" dirty="0"/>
              <a:t>模板下载</a:t>
            </a:r>
          </a:p>
        </p:txBody>
      </p:sp>
      <p:sp>
        <p:nvSpPr>
          <p:cNvPr id="3" name="矩形 2"/>
          <p:cNvSpPr/>
          <p:nvPr/>
        </p:nvSpPr>
        <p:spPr>
          <a:xfrm>
            <a:off x="3014856" y="5443538"/>
            <a:ext cx="1938351" cy="307777"/>
          </a:xfrm>
          <a:prstGeom prst="rect">
            <a:avLst/>
          </a:prstGeom>
        </p:spPr>
        <p:txBody>
          <a:bodyPr wrap="none">
            <a:spAutoFit/>
          </a:bodyPr>
          <a:lstStyle/>
          <a:p>
            <a:pPr algn="ctr"/>
            <a:r>
              <a:rPr lang="zh-CN" altLang="zh-CN" sz="1400" b="1" dirty="0" smtClean="0"/>
              <a:t>图</a:t>
            </a:r>
            <a:r>
              <a:rPr lang="en-US" altLang="zh-CN" sz="1400" b="1" dirty="0" smtClean="0"/>
              <a:t>2  </a:t>
            </a:r>
            <a:r>
              <a:rPr lang="zh-CN" altLang="zh-CN" sz="1400" b="1" dirty="0"/>
              <a:t>分类模板下载</a:t>
            </a:r>
            <a:r>
              <a:rPr lang="en-US" altLang="zh-CN" sz="1400" b="1" dirty="0"/>
              <a:t>(</a:t>
            </a:r>
            <a:r>
              <a:rPr lang="zh-CN" altLang="zh-CN" sz="1400" b="1" dirty="0"/>
              <a:t>一</a:t>
            </a:r>
            <a:r>
              <a:rPr lang="en-US" altLang="zh-CN" sz="1400" b="1" dirty="0"/>
              <a:t>)</a:t>
            </a:r>
            <a:endParaRPr lang="zh-CN" altLang="zh-CN" sz="1400" b="1" dirty="0"/>
          </a:p>
        </p:txBody>
      </p:sp>
      <p:sp>
        <p:nvSpPr>
          <p:cNvPr id="4" name="矩形 3"/>
          <p:cNvSpPr/>
          <p:nvPr/>
        </p:nvSpPr>
        <p:spPr>
          <a:xfrm>
            <a:off x="8004646" y="5443538"/>
            <a:ext cx="1938351" cy="307777"/>
          </a:xfrm>
          <a:prstGeom prst="rect">
            <a:avLst/>
          </a:prstGeom>
        </p:spPr>
        <p:txBody>
          <a:bodyPr wrap="none">
            <a:spAutoFit/>
          </a:bodyPr>
          <a:lstStyle/>
          <a:p>
            <a:pPr algn="ctr"/>
            <a:r>
              <a:rPr lang="zh-CN" altLang="zh-CN" sz="1400" b="1" dirty="0"/>
              <a:t>图</a:t>
            </a:r>
            <a:r>
              <a:rPr lang="en-US" altLang="zh-CN" sz="1400" b="1" dirty="0" smtClean="0"/>
              <a:t>3  </a:t>
            </a:r>
            <a:r>
              <a:rPr lang="zh-CN" altLang="zh-CN" sz="1400" b="1" dirty="0"/>
              <a:t>分类模板下载</a:t>
            </a:r>
            <a:r>
              <a:rPr lang="en-US" altLang="zh-CN" sz="1400" b="1" dirty="0"/>
              <a:t>(</a:t>
            </a:r>
            <a:r>
              <a:rPr lang="zh-CN" altLang="zh-CN" sz="1400" b="1" dirty="0"/>
              <a:t>二</a:t>
            </a:r>
            <a:r>
              <a:rPr lang="en-US" altLang="zh-CN" sz="1400" b="1" dirty="0"/>
              <a:t>)</a:t>
            </a:r>
            <a:endParaRPr lang="zh-CN" altLang="zh-CN" sz="1400" b="1" dirty="0"/>
          </a:p>
        </p:txBody>
      </p:sp>
    </p:spTree>
    <p:custDataLst>
      <p:tags r:id="rId1"/>
    </p:custDataLst>
    <p:extLst>
      <p:ext uri="{BB962C8B-B14F-4D97-AF65-F5344CB8AC3E}">
        <p14:creationId xmlns:p14="http://schemas.microsoft.com/office/powerpoint/2010/main" val="2522531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6626"/>
                                        </p:tgtEl>
                                        <p:attrNameLst>
                                          <p:attrName>style.visibility</p:attrName>
                                        </p:attrNameLst>
                                      </p:cBhvr>
                                      <p:to>
                                        <p:strVal val="visible"/>
                                      </p:to>
                                    </p:set>
                                    <p:animEffect transition="in" filter="randombar(horizontal)">
                                      <p:cBhvr>
                                        <p:cTn id="15" dur="500"/>
                                        <p:tgtEl>
                                          <p:spTgt spid="26626"/>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26628"/>
                                        </p:tgtEl>
                                        <p:attrNameLst>
                                          <p:attrName>style.visibility</p:attrName>
                                        </p:attrNameLst>
                                      </p:cBhvr>
                                      <p:to>
                                        <p:strVal val="visible"/>
                                      </p:to>
                                    </p:set>
                                    <p:animEffect transition="in" filter="randombar(horizontal)">
                                      <p:cBhvr>
                                        <p:cTn id="23" dur="500"/>
                                        <p:tgtEl>
                                          <p:spTgt spid="26628"/>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randombar(horizontal)">
                                      <p:cBhvr>
                                        <p:cTn id="27" dur="500"/>
                                        <p:tgtEl>
                                          <p:spTgt spid="3"/>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26627"/>
                                        </p:tgtEl>
                                        <p:attrNameLst>
                                          <p:attrName>style.visibility</p:attrName>
                                        </p:attrNameLst>
                                      </p:cBhvr>
                                      <p:to>
                                        <p:strVal val="visible"/>
                                      </p:to>
                                    </p:set>
                                    <p:animEffect transition="in" filter="randombar(horizontal)">
                                      <p:cBhvr>
                                        <p:cTn id="31" dur="500"/>
                                        <p:tgtEl>
                                          <p:spTgt spid="26627"/>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P spid="3" grpId="0"/>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3.2  </a:t>
            </a:r>
            <a:r>
              <a:rPr lang="zh-CN" altLang="en-US" sz="3200" b="1" dirty="0">
                <a:solidFill>
                  <a:srgbClr val="FF930A"/>
                </a:solidFill>
              </a:rPr>
              <a:t>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36553"/>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第三步：填写表格内容。</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276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7757" y="1796935"/>
            <a:ext cx="6618287" cy="3876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55958" y="5672896"/>
            <a:ext cx="1261884" cy="307777"/>
          </a:xfrm>
          <a:prstGeom prst="rect">
            <a:avLst/>
          </a:prstGeom>
        </p:spPr>
        <p:txBody>
          <a:bodyPr wrap="none">
            <a:spAutoFit/>
          </a:bodyPr>
          <a:lstStyle/>
          <a:p>
            <a:pPr algn="ctr"/>
            <a:r>
              <a:rPr lang="zh-CN" altLang="zh-CN" sz="1400" b="1" dirty="0"/>
              <a:t>模板填写内容</a:t>
            </a:r>
            <a:endParaRPr lang="zh-CN" altLang="en-US" sz="1400" b="1" dirty="0"/>
          </a:p>
        </p:txBody>
      </p:sp>
    </p:spTree>
    <p:custDataLst>
      <p:tags r:id="rId1"/>
    </p:custDataLst>
    <p:extLst>
      <p:ext uri="{BB962C8B-B14F-4D97-AF65-F5344CB8AC3E}">
        <p14:creationId xmlns:p14="http://schemas.microsoft.com/office/powerpoint/2010/main" val="2522531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27650"/>
                                        </p:tgtEl>
                                        <p:attrNameLst>
                                          <p:attrName>style.visibility</p:attrName>
                                        </p:attrNameLst>
                                      </p:cBhvr>
                                      <p:to>
                                        <p:strVal val="visible"/>
                                      </p:to>
                                    </p:set>
                                    <p:animEffect transition="in" filter="wheel(1)">
                                      <p:cBhvr>
                                        <p:cTn id="15" dur="500"/>
                                        <p:tgtEl>
                                          <p:spTgt spid="27650"/>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1)">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3.2  </a:t>
            </a:r>
            <a:r>
              <a:rPr lang="zh-CN" altLang="en-US" sz="3200" b="1" dirty="0">
                <a:solidFill>
                  <a:srgbClr val="FF930A"/>
                </a:solidFill>
              </a:rPr>
              <a:t>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24313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第四步：批量上传多属性变体产品。</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286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7644" y="2873498"/>
            <a:ext cx="8418513"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66191" y="4408094"/>
            <a:ext cx="1441420" cy="307777"/>
          </a:xfrm>
          <a:prstGeom prst="rect">
            <a:avLst/>
          </a:prstGeom>
        </p:spPr>
        <p:txBody>
          <a:bodyPr wrap="none">
            <a:spAutoFit/>
          </a:bodyPr>
          <a:lstStyle/>
          <a:p>
            <a:pPr algn="ctr"/>
            <a:r>
              <a:rPr lang="zh-CN" altLang="zh-CN" sz="1400" b="1" dirty="0"/>
              <a:t>创建父子类关系</a:t>
            </a:r>
            <a:endParaRPr lang="zh-CN" altLang="en-US" sz="1400" b="1" dirty="0"/>
          </a:p>
        </p:txBody>
      </p:sp>
    </p:spTree>
    <p:custDataLst>
      <p:tags r:id="rId1"/>
    </p:custDataLst>
    <p:extLst>
      <p:ext uri="{BB962C8B-B14F-4D97-AF65-F5344CB8AC3E}">
        <p14:creationId xmlns:p14="http://schemas.microsoft.com/office/powerpoint/2010/main" val="25225312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8675"/>
                                        </p:tgtEl>
                                        <p:attrNameLst>
                                          <p:attrName>style.visibility</p:attrName>
                                        </p:attrNameLst>
                                      </p:cBhvr>
                                      <p:to>
                                        <p:strVal val="visible"/>
                                      </p:to>
                                    </p:set>
                                    <p:anim calcmode="lin" valueType="num">
                                      <p:cBhvr>
                                        <p:cTn id="15" dur="500" fill="hold"/>
                                        <p:tgtEl>
                                          <p:spTgt spid="28675"/>
                                        </p:tgtEl>
                                        <p:attrNameLst>
                                          <p:attrName>ppt_w</p:attrName>
                                        </p:attrNameLst>
                                      </p:cBhvr>
                                      <p:tavLst>
                                        <p:tav tm="0">
                                          <p:val>
                                            <p:fltVal val="0"/>
                                          </p:val>
                                        </p:tav>
                                        <p:tav tm="100000">
                                          <p:val>
                                            <p:strVal val="#ppt_w"/>
                                          </p:val>
                                        </p:tav>
                                      </p:tavLst>
                                    </p:anim>
                                    <p:anim calcmode="lin" valueType="num">
                                      <p:cBhvr>
                                        <p:cTn id="16" dur="500" fill="hold"/>
                                        <p:tgtEl>
                                          <p:spTgt spid="28675"/>
                                        </p:tgtEl>
                                        <p:attrNameLst>
                                          <p:attrName>ppt_h</p:attrName>
                                        </p:attrNameLst>
                                      </p:cBhvr>
                                      <p:tavLst>
                                        <p:tav tm="0">
                                          <p:val>
                                            <p:fltVal val="0"/>
                                          </p:val>
                                        </p:tav>
                                        <p:tav tm="100000">
                                          <p:val>
                                            <p:strVal val="#ppt_h"/>
                                          </p:val>
                                        </p:tav>
                                      </p:tavLst>
                                    </p:anim>
                                    <p:animEffect transition="in" filter="fade">
                                      <p:cBhvr>
                                        <p:cTn id="17" dur="500"/>
                                        <p:tgtEl>
                                          <p:spTgt spid="2867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3.2  </a:t>
            </a:r>
            <a:r>
              <a:rPr lang="zh-CN" altLang="en-US" sz="3200" b="1" dirty="0">
                <a:solidFill>
                  <a:srgbClr val="FF930A"/>
                </a:solidFill>
              </a:rPr>
              <a:t>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55562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第五步：检查并上传。</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296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8582" y="2016010"/>
            <a:ext cx="8656637" cy="3419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4" y="5469894"/>
            <a:ext cx="902811" cy="307777"/>
          </a:xfrm>
          <a:prstGeom prst="rect">
            <a:avLst/>
          </a:prstGeom>
        </p:spPr>
        <p:txBody>
          <a:bodyPr wrap="none">
            <a:spAutoFit/>
          </a:bodyPr>
          <a:lstStyle/>
          <a:p>
            <a:pPr algn="ctr"/>
            <a:r>
              <a:rPr lang="zh-CN" altLang="zh-CN" sz="1400" b="1" dirty="0"/>
              <a:t>检查模板</a:t>
            </a:r>
            <a:endParaRPr lang="zh-CN" altLang="en-US" sz="1400" b="1" dirty="0"/>
          </a:p>
        </p:txBody>
      </p:sp>
    </p:spTree>
    <p:custDataLst>
      <p:tags r:id="rId1"/>
    </p:custDataLst>
    <p:extLst>
      <p:ext uri="{BB962C8B-B14F-4D97-AF65-F5344CB8AC3E}">
        <p14:creationId xmlns:p14="http://schemas.microsoft.com/office/powerpoint/2010/main" val="27997767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9698"/>
                                        </p:tgtEl>
                                        <p:attrNameLst>
                                          <p:attrName>style.visibility</p:attrName>
                                        </p:attrNameLst>
                                      </p:cBhvr>
                                      <p:to>
                                        <p:strVal val="visible"/>
                                      </p:to>
                                    </p:set>
                                    <p:animEffect transition="in" filter="fade">
                                      <p:cBhvr>
                                        <p:cTn id="15" dur="500"/>
                                        <p:tgtEl>
                                          <p:spTgt spid="2969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346203"/>
            <a:ext cx="9332179" cy="224676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3.3.1  </a:t>
            </a:r>
            <a:r>
              <a:rPr lang="zh-CN" altLang="en-US" sz="2500" b="1" dirty="0">
                <a:solidFill>
                  <a:srgbClr val="2F2E40"/>
                </a:solidFill>
                <a:latin typeface="Calibri" panose="020F0502020204030204" pitchFamily="34" charset="0"/>
                <a:ea typeface="宋体" panose="02010600030101010101" pitchFamily="2" charset="-122"/>
              </a:rPr>
              <a:t>自配送</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自</a:t>
            </a:r>
            <a:r>
              <a:rPr lang="zh-CN" altLang="en-US" dirty="0">
                <a:solidFill>
                  <a:srgbClr val="2F2E40"/>
                </a:solidFill>
                <a:latin typeface="Calibri" panose="020F0502020204030204" pitchFamily="34" charset="0"/>
                <a:ea typeface="宋体" panose="02010600030101010101" pitchFamily="2" charset="-122"/>
              </a:rPr>
              <a:t>配送</a:t>
            </a:r>
            <a:r>
              <a:rPr lang="en-US" altLang="zh-CN" dirty="0">
                <a:solidFill>
                  <a:srgbClr val="2F2E40"/>
                </a:solidFill>
                <a:latin typeface="Calibri" panose="020F0502020204030204" pitchFamily="34" charset="0"/>
                <a:ea typeface="宋体" panose="02010600030101010101" pitchFamily="2" charset="-122"/>
              </a:rPr>
              <a:t>(Merchant Fulfillment Net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MFN)</a:t>
            </a:r>
            <a:r>
              <a:rPr lang="zh-CN" altLang="en-US" dirty="0">
                <a:solidFill>
                  <a:srgbClr val="2F2E40"/>
                </a:solidFill>
                <a:latin typeface="Calibri" panose="020F0502020204030204" pitchFamily="34" charset="0"/>
                <a:ea typeface="宋体" panose="02010600030101010101" pitchFamily="2" charset="-122"/>
              </a:rPr>
              <a:t>，即卖家自配送形式。卖家刊登的产品，如选择了自配送形式，那么买家下单后，要由卖家自行安排相关发货事宜。</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自配送订单发货流程：亚马逊后台操作订单</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打包发货</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投递包裹</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客户收货。</a:t>
            </a:r>
          </a:p>
        </p:txBody>
      </p:sp>
    </p:spTree>
    <p:custDataLst>
      <p:tags r:id="rId1"/>
    </p:custDataLst>
    <p:extLst>
      <p:ext uri="{BB962C8B-B14F-4D97-AF65-F5344CB8AC3E}">
        <p14:creationId xmlns:p14="http://schemas.microsoft.com/office/powerpoint/2010/main" val="27997767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165103"/>
            <a:ext cx="9332179" cy="198387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配送设置</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亚马逊后台为卖家提供两种配送设置：一般配送设置</a:t>
            </a:r>
            <a:r>
              <a:rPr lang="en-US" altLang="zh-CN" dirty="0">
                <a:solidFill>
                  <a:srgbClr val="2F2E40"/>
                </a:solidFill>
                <a:latin typeface="Calibri" panose="020F0502020204030204" pitchFamily="34" charset="0"/>
                <a:ea typeface="宋体" panose="02010600030101010101" pitchFamily="2" charset="-122"/>
              </a:rPr>
              <a:t>(General Shipping Settings)</a:t>
            </a:r>
            <a:r>
              <a:rPr lang="zh-CN" altLang="en-US" dirty="0">
                <a:solidFill>
                  <a:srgbClr val="2F2E40"/>
                </a:solidFill>
                <a:latin typeface="Calibri" panose="020F0502020204030204" pitchFamily="34" charset="0"/>
                <a:ea typeface="宋体" panose="02010600030101010101" pitchFamily="2" charset="-122"/>
              </a:rPr>
              <a:t>和配送模板</a:t>
            </a:r>
            <a:r>
              <a:rPr lang="en-US" altLang="zh-CN" dirty="0">
                <a:solidFill>
                  <a:srgbClr val="2F2E40"/>
                </a:solidFill>
                <a:latin typeface="Calibri" panose="020F0502020204030204" pitchFamily="34" charset="0"/>
                <a:ea typeface="宋体" panose="02010600030101010101" pitchFamily="2" charset="-122"/>
              </a:rPr>
              <a:t>(Shipping Templates)</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系统默认的模板</a:t>
            </a:r>
            <a:r>
              <a:rPr lang="en-US" altLang="zh-CN" dirty="0">
                <a:solidFill>
                  <a:srgbClr val="2F2E40"/>
                </a:solidFill>
                <a:latin typeface="Calibri" panose="020F0502020204030204" pitchFamily="34" charset="0"/>
                <a:ea typeface="宋体" panose="02010600030101010101" pitchFamily="2" charset="-122"/>
              </a:rPr>
              <a:t>Migrated Template</a:t>
            </a:r>
          </a:p>
        </p:txBody>
      </p:sp>
      <p:pic>
        <p:nvPicPr>
          <p:cNvPr id="307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0387" y="3198295"/>
            <a:ext cx="1758626" cy="2931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6866" y="4541862"/>
            <a:ext cx="6762750" cy="1587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2198294" y="6135172"/>
            <a:ext cx="902811" cy="307777"/>
          </a:xfrm>
          <a:prstGeom prst="rect">
            <a:avLst/>
          </a:prstGeom>
        </p:spPr>
        <p:txBody>
          <a:bodyPr wrap="none">
            <a:spAutoFit/>
          </a:bodyPr>
          <a:lstStyle/>
          <a:p>
            <a:pPr algn="ctr"/>
            <a:r>
              <a:rPr lang="zh-CN" altLang="zh-CN" sz="1400" b="1" dirty="0"/>
              <a:t>配送设置</a:t>
            </a:r>
            <a:endParaRPr lang="zh-CN" altLang="en-US" sz="1400" b="1" dirty="0"/>
          </a:p>
        </p:txBody>
      </p:sp>
      <p:sp>
        <p:nvSpPr>
          <p:cNvPr id="3" name="矩形 2"/>
          <p:cNvSpPr/>
          <p:nvPr/>
        </p:nvSpPr>
        <p:spPr>
          <a:xfrm>
            <a:off x="6586835" y="6135172"/>
            <a:ext cx="902811" cy="307777"/>
          </a:xfrm>
          <a:prstGeom prst="rect">
            <a:avLst/>
          </a:prstGeom>
        </p:spPr>
        <p:txBody>
          <a:bodyPr wrap="none">
            <a:spAutoFit/>
          </a:bodyPr>
          <a:lstStyle/>
          <a:p>
            <a:pPr algn="ctr"/>
            <a:r>
              <a:rPr lang="zh-CN" altLang="zh-CN" sz="1400" b="1" dirty="0"/>
              <a:t>模板设置</a:t>
            </a:r>
            <a:endParaRPr lang="zh-CN" altLang="en-US" sz="1400" b="1" dirty="0"/>
          </a:p>
        </p:txBody>
      </p:sp>
    </p:spTree>
    <p:custDataLst>
      <p:tags r:id="rId1"/>
    </p:custDataLst>
    <p:extLst>
      <p:ext uri="{BB962C8B-B14F-4D97-AF65-F5344CB8AC3E}">
        <p14:creationId xmlns:p14="http://schemas.microsoft.com/office/powerpoint/2010/main" val="4031322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30722"/>
                                        </p:tgtEl>
                                        <p:attrNameLst>
                                          <p:attrName>style.visibility</p:attrName>
                                        </p:attrNameLst>
                                      </p:cBhvr>
                                      <p:to>
                                        <p:strVal val="visible"/>
                                      </p:to>
                                    </p:set>
                                    <p:anim calcmode="lin" valueType="num">
                                      <p:cBhvr additive="base">
                                        <p:cTn id="15" dur="500" fill="hold"/>
                                        <p:tgtEl>
                                          <p:spTgt spid="30722"/>
                                        </p:tgtEl>
                                        <p:attrNameLst>
                                          <p:attrName>ppt_x</p:attrName>
                                        </p:attrNameLst>
                                      </p:cBhvr>
                                      <p:tavLst>
                                        <p:tav tm="0">
                                          <p:val>
                                            <p:strVal val="#ppt_x"/>
                                          </p:val>
                                        </p:tav>
                                        <p:tav tm="100000">
                                          <p:val>
                                            <p:strVal val="#ppt_x"/>
                                          </p:val>
                                        </p:tav>
                                      </p:tavLst>
                                    </p:anim>
                                    <p:anim calcmode="lin" valueType="num">
                                      <p:cBhvr additive="base">
                                        <p:cTn id="16" dur="500" fill="hold"/>
                                        <p:tgtEl>
                                          <p:spTgt spid="3072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30723"/>
                                        </p:tgtEl>
                                        <p:attrNameLst>
                                          <p:attrName>style.visibility</p:attrName>
                                        </p:attrNameLst>
                                      </p:cBhvr>
                                      <p:to>
                                        <p:strVal val="visible"/>
                                      </p:to>
                                    </p:set>
                                    <p:anim calcmode="lin" valueType="num">
                                      <p:cBhvr additive="base">
                                        <p:cTn id="25" dur="500" fill="hold"/>
                                        <p:tgtEl>
                                          <p:spTgt spid="30723"/>
                                        </p:tgtEl>
                                        <p:attrNameLst>
                                          <p:attrName>ppt_x</p:attrName>
                                        </p:attrNameLst>
                                      </p:cBhvr>
                                      <p:tavLst>
                                        <p:tav tm="0">
                                          <p:val>
                                            <p:strVal val="#ppt_x"/>
                                          </p:val>
                                        </p:tav>
                                        <p:tav tm="100000">
                                          <p:val>
                                            <p:strVal val="#ppt_x"/>
                                          </p:val>
                                        </p:tav>
                                      </p:tavLst>
                                    </p:anim>
                                    <p:anim calcmode="lin" valueType="num">
                                      <p:cBhvr additive="base">
                                        <p:cTn id="26" dur="500" fill="hold"/>
                                        <p:tgtEl>
                                          <p:spTgt spid="30723"/>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546103"/>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结合实际情况编辑配送地区、设置相应的运费，如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317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7669" y="2006485"/>
            <a:ext cx="8018463" cy="353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4" y="5540260"/>
            <a:ext cx="902811" cy="307777"/>
          </a:xfrm>
          <a:prstGeom prst="rect">
            <a:avLst/>
          </a:prstGeom>
        </p:spPr>
        <p:txBody>
          <a:bodyPr wrap="none">
            <a:spAutoFit/>
          </a:bodyPr>
          <a:lstStyle/>
          <a:p>
            <a:pPr algn="ctr"/>
            <a:r>
              <a:rPr lang="zh-CN" altLang="zh-CN" sz="1400" b="1" dirty="0"/>
              <a:t>设置运费</a:t>
            </a:r>
            <a:endParaRPr lang="zh-CN" altLang="en-US" sz="1400" b="1" dirty="0"/>
          </a:p>
        </p:txBody>
      </p:sp>
    </p:spTree>
    <p:custDataLst>
      <p:tags r:id="rId1"/>
    </p:custDataLst>
    <p:extLst>
      <p:ext uri="{BB962C8B-B14F-4D97-AF65-F5344CB8AC3E}">
        <p14:creationId xmlns:p14="http://schemas.microsoft.com/office/powerpoint/2010/main" val="4031322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1746"/>
                                        </p:tgtEl>
                                        <p:attrNameLst>
                                          <p:attrName>style.visibility</p:attrName>
                                        </p:attrNameLst>
                                      </p:cBhvr>
                                      <p:to>
                                        <p:strVal val="visible"/>
                                      </p:to>
                                    </p:set>
                                    <p:animEffect transition="in" filter="fade">
                                      <p:cBhvr>
                                        <p:cTn id="15" dur="500"/>
                                        <p:tgtEl>
                                          <p:spTgt spid="31746"/>
                                        </p:tgtEl>
                                      </p:cBhvr>
                                    </p:animEffect>
                                    <p:anim calcmode="lin" valueType="num">
                                      <p:cBhvr>
                                        <p:cTn id="16" dur="500" fill="hold"/>
                                        <p:tgtEl>
                                          <p:spTgt spid="31746"/>
                                        </p:tgtEl>
                                        <p:attrNameLst>
                                          <p:attrName>ppt_x</p:attrName>
                                        </p:attrNameLst>
                                      </p:cBhvr>
                                      <p:tavLst>
                                        <p:tav tm="0">
                                          <p:val>
                                            <p:strVal val="#ppt_x"/>
                                          </p:val>
                                        </p:tav>
                                        <p:tav tm="100000">
                                          <p:val>
                                            <p:strVal val="#ppt_x"/>
                                          </p:val>
                                        </p:tav>
                                      </p:tavLst>
                                    </p:anim>
                                    <p:anim calcmode="lin" valueType="num">
                                      <p:cBhvr>
                                        <p:cTn id="17" dur="500" fill="hold"/>
                                        <p:tgtEl>
                                          <p:spTgt spid="31746"/>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60403"/>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创建新配送模板匹配到相应的</a:t>
            </a:r>
            <a:r>
              <a:rPr lang="en-US" altLang="zh-CN" dirty="0">
                <a:solidFill>
                  <a:srgbClr val="2F2E40"/>
                </a:solidFill>
                <a:latin typeface="Calibri" panose="020F0502020204030204" pitchFamily="34" charset="0"/>
                <a:ea typeface="宋体" panose="02010600030101010101" pitchFamily="2" charset="-122"/>
              </a:rPr>
              <a:t>SKU</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327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1481" y="2120785"/>
            <a:ext cx="7970837" cy="324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5545725" y="5368810"/>
            <a:ext cx="1082348" cy="307777"/>
          </a:xfrm>
          <a:prstGeom prst="rect">
            <a:avLst/>
          </a:prstGeom>
        </p:spPr>
        <p:txBody>
          <a:bodyPr wrap="none">
            <a:spAutoFit/>
          </a:bodyPr>
          <a:lstStyle/>
          <a:p>
            <a:pPr algn="ctr"/>
            <a:r>
              <a:rPr lang="zh-CN" altLang="zh-CN" sz="1400" b="1" dirty="0"/>
              <a:t>设置新模板</a:t>
            </a:r>
            <a:endParaRPr lang="zh-CN" altLang="en-US" sz="1400" b="1" dirty="0"/>
          </a:p>
        </p:txBody>
      </p:sp>
    </p:spTree>
    <p:custDataLst>
      <p:tags r:id="rId1"/>
    </p:custDataLst>
    <p:extLst>
      <p:ext uri="{BB962C8B-B14F-4D97-AF65-F5344CB8AC3E}">
        <p14:creationId xmlns:p14="http://schemas.microsoft.com/office/powerpoint/2010/main" val="4031322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32771"/>
                                        </p:tgtEl>
                                        <p:attrNameLst>
                                          <p:attrName>style.visibility</p:attrName>
                                        </p:attrNameLst>
                                      </p:cBhvr>
                                      <p:to>
                                        <p:strVal val="visible"/>
                                      </p:to>
                                    </p:set>
                                    <p:animEffect transition="in" filter="barn(inVertical)">
                                      <p:cBhvr>
                                        <p:cTn id="15" dur="500"/>
                                        <p:tgtEl>
                                          <p:spTgt spid="32771"/>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33794" name="图片 1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0879" y="1077119"/>
            <a:ext cx="1822210" cy="508170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3795" name="图片 1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77367" y="4703881"/>
            <a:ext cx="3619699" cy="145494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矩形 1"/>
          <p:cNvSpPr/>
          <p:nvPr/>
        </p:nvSpPr>
        <p:spPr>
          <a:xfrm>
            <a:off x="3670810" y="6158824"/>
            <a:ext cx="1082348" cy="307777"/>
          </a:xfrm>
          <a:prstGeom prst="rect">
            <a:avLst/>
          </a:prstGeom>
        </p:spPr>
        <p:txBody>
          <a:bodyPr wrap="none">
            <a:spAutoFit/>
          </a:bodyPr>
          <a:lstStyle/>
          <a:p>
            <a:pPr algn="ctr"/>
            <a:r>
              <a:rPr lang="zh-CN" altLang="zh-CN" sz="1400" b="1" dirty="0"/>
              <a:t>匹配新模板</a:t>
            </a:r>
            <a:endParaRPr lang="zh-CN" altLang="en-US" sz="1400" b="1" dirty="0"/>
          </a:p>
        </p:txBody>
      </p:sp>
      <p:sp>
        <p:nvSpPr>
          <p:cNvPr id="3" name="矩形 2"/>
          <p:cNvSpPr/>
          <p:nvPr/>
        </p:nvSpPr>
        <p:spPr>
          <a:xfrm>
            <a:off x="7025390" y="6158824"/>
            <a:ext cx="923651" cy="307777"/>
          </a:xfrm>
          <a:prstGeom prst="rect">
            <a:avLst/>
          </a:prstGeom>
        </p:spPr>
        <p:txBody>
          <a:bodyPr wrap="none">
            <a:spAutoFit/>
          </a:bodyPr>
          <a:lstStyle/>
          <a:p>
            <a:pPr algn="ctr"/>
            <a:r>
              <a:rPr lang="zh-CN" altLang="zh-CN" sz="1400" b="1" dirty="0"/>
              <a:t>匹配</a:t>
            </a:r>
            <a:r>
              <a:rPr lang="en-US" altLang="zh-CN" sz="1400" b="1" dirty="0"/>
              <a:t>SKU</a:t>
            </a:r>
            <a:endParaRPr lang="zh-CN" altLang="en-US" sz="1400" b="1" dirty="0"/>
          </a:p>
        </p:txBody>
      </p:sp>
    </p:spTree>
    <p:custDataLst>
      <p:tags r:id="rId1"/>
    </p:custDataLst>
    <p:extLst>
      <p:ext uri="{BB962C8B-B14F-4D97-AF65-F5344CB8AC3E}">
        <p14:creationId xmlns:p14="http://schemas.microsoft.com/office/powerpoint/2010/main" val="4031322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3794"/>
                                        </p:tgtEl>
                                        <p:attrNameLst>
                                          <p:attrName>style.visibility</p:attrName>
                                        </p:attrNameLst>
                                      </p:cBhvr>
                                      <p:to>
                                        <p:strVal val="visible"/>
                                      </p:to>
                                    </p:set>
                                    <p:animEffect transition="in" filter="wipe(up)">
                                      <p:cBhvr>
                                        <p:cTn id="11" dur="500"/>
                                        <p:tgtEl>
                                          <p:spTgt spid="3379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3795"/>
                                        </p:tgtEl>
                                        <p:attrNameLst>
                                          <p:attrName>style.visibility</p:attrName>
                                        </p:attrNameLst>
                                      </p:cBhvr>
                                      <p:to>
                                        <p:strVal val="visible"/>
                                      </p:to>
                                    </p:set>
                                    <p:animEffect transition="in" filter="wipe(up)">
                                      <p:cBhvr>
                                        <p:cTn id="19" dur="500"/>
                                        <p:tgtEl>
                                          <p:spTgt spid="3379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预习作业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60353"/>
            <a:ext cx="9332179" cy="4896853"/>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提前预习，带着以下任务学习本章相关资料。</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标注</a:t>
            </a:r>
            <a:r>
              <a:rPr lang="zh-CN" altLang="en-US" dirty="0">
                <a:solidFill>
                  <a:srgbClr val="2F2E40"/>
                </a:solidFill>
                <a:latin typeface="Calibri" panose="020F0502020204030204" pitchFamily="34" charset="0"/>
                <a:ea typeface="宋体" panose="02010600030101010101" pitchFamily="2" charset="-122"/>
              </a:rPr>
              <a:t>出本章看不懂或存在疑惑的部分。</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整理</a:t>
            </a:r>
            <a:r>
              <a:rPr lang="zh-CN" altLang="en-US" dirty="0">
                <a:solidFill>
                  <a:srgbClr val="2F2E40"/>
                </a:solidFill>
                <a:latin typeface="Calibri" panose="020F0502020204030204" pitchFamily="34" charset="0"/>
                <a:ea typeface="宋体" panose="02010600030101010101" pitchFamily="2" charset="-122"/>
              </a:rPr>
              <a:t>、记录学习中的问题。</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背诵英文单词</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请在预习时找出下列单词在教材中的用法，了解它们的含义和发音，并填写于横线处。</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en-US" altLang="zh-CN" dirty="0" smtClean="0">
                <a:solidFill>
                  <a:srgbClr val="2F2E40"/>
                </a:solidFill>
                <a:latin typeface="Calibri" panose="020F0502020204030204" pitchFamily="34" charset="0"/>
                <a:ea typeface="宋体" panose="02010600030101010101" pitchFamily="2" charset="-122"/>
              </a:rPr>
              <a:t>UPC_________________________________________________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en-US" altLang="zh-CN" dirty="0" smtClean="0">
                <a:solidFill>
                  <a:srgbClr val="2F2E40"/>
                </a:solidFill>
                <a:latin typeface="Calibri" panose="020F0502020204030204" pitchFamily="34" charset="0"/>
                <a:ea typeface="宋体" panose="02010600030101010101" pitchFamily="2" charset="-122"/>
              </a:rPr>
              <a:t>SKU_________________________________________________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en-US" altLang="zh-CN" dirty="0" smtClean="0">
                <a:solidFill>
                  <a:srgbClr val="2F2E40"/>
                </a:solidFill>
                <a:latin typeface="Calibri" panose="020F0502020204030204" pitchFamily="34" charset="0"/>
                <a:ea typeface="宋体" panose="02010600030101010101" pitchFamily="2" charset="-122"/>
              </a:rPr>
              <a:t>ASIN_________________________________________________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en-US" altLang="zh-CN" dirty="0" smtClean="0">
                <a:solidFill>
                  <a:srgbClr val="2F2E40"/>
                </a:solidFill>
                <a:latin typeface="Calibri" panose="020F0502020204030204" pitchFamily="34" charset="0"/>
                <a:ea typeface="宋体" panose="02010600030101010101" pitchFamily="2" charset="-122"/>
              </a:rPr>
              <a:t>Inventory_____________________________________________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29521950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03253"/>
            <a:ext cx="9418638" cy="3970318"/>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卖家自配送 </a:t>
            </a:r>
            <a:r>
              <a:rPr lang="en-US" altLang="zh-CN" b="1" dirty="0">
                <a:solidFill>
                  <a:srgbClr val="2F2E40"/>
                </a:solidFill>
                <a:latin typeface="Calibri" panose="020F0502020204030204" pitchFamily="34" charset="0"/>
                <a:ea typeface="宋体" panose="02010600030101010101" pitchFamily="2" charset="-122"/>
              </a:rPr>
              <a:t>Prime </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卖家自行配送的</a:t>
            </a:r>
            <a:r>
              <a:rPr lang="en-US" altLang="zh-CN" dirty="0">
                <a:solidFill>
                  <a:srgbClr val="2F2E40"/>
                </a:solidFill>
                <a:latin typeface="Calibri" panose="020F0502020204030204" pitchFamily="34" charset="0"/>
                <a:ea typeface="宋体" panose="02010600030101010101" pitchFamily="2" charset="-122"/>
              </a:rPr>
              <a:t>Prime</a:t>
            </a:r>
            <a:r>
              <a:rPr lang="zh-CN" altLang="en-US" dirty="0">
                <a:solidFill>
                  <a:srgbClr val="2F2E40"/>
                </a:solidFill>
                <a:latin typeface="Calibri" panose="020F0502020204030204" pitchFamily="34" charset="0"/>
                <a:ea typeface="宋体" panose="02010600030101010101" pitchFamily="2" charset="-122"/>
              </a:rPr>
              <a:t>是支持卖家从自己的仓库直接向国内</a:t>
            </a:r>
            <a:r>
              <a:rPr lang="en-US" altLang="zh-CN" dirty="0">
                <a:solidFill>
                  <a:srgbClr val="2F2E40"/>
                </a:solidFill>
                <a:latin typeface="Calibri" panose="020F0502020204030204" pitchFamily="34" charset="0"/>
                <a:ea typeface="宋体" panose="02010600030101010101" pitchFamily="2" charset="-122"/>
              </a:rPr>
              <a:t>Prime</a:t>
            </a:r>
            <a:r>
              <a:rPr lang="zh-CN" altLang="en-US" dirty="0">
                <a:solidFill>
                  <a:srgbClr val="2F2E40"/>
                </a:solidFill>
                <a:latin typeface="Calibri" panose="020F0502020204030204" pitchFamily="34" charset="0"/>
                <a:ea typeface="宋体" panose="02010600030101010101" pitchFamily="2" charset="-122"/>
              </a:rPr>
              <a:t>买家进行配送的配送计划。亚马逊</a:t>
            </a:r>
            <a:r>
              <a:rPr lang="en-US" altLang="zh-CN" dirty="0">
                <a:solidFill>
                  <a:srgbClr val="2F2E40"/>
                </a:solidFill>
                <a:latin typeface="Calibri" panose="020F0502020204030204" pitchFamily="34" charset="0"/>
                <a:ea typeface="宋体" panose="02010600030101010101" pitchFamily="2" charset="-122"/>
              </a:rPr>
              <a:t>Seller Fulfilled Prime</a:t>
            </a:r>
            <a:r>
              <a:rPr lang="zh-CN" altLang="en-US" dirty="0">
                <a:solidFill>
                  <a:srgbClr val="2F2E40"/>
                </a:solidFill>
                <a:latin typeface="Calibri" panose="020F0502020204030204" pitchFamily="34" charset="0"/>
                <a:ea typeface="宋体" panose="02010600030101010101" pitchFamily="2" charset="-122"/>
              </a:rPr>
              <a:t>计划的目标，是为了让更多的卖家提供“会员级”的运输服务，让卖家提高自发货订单运航能力，达到高效、高品质的服务水准。卖家自行配送的</a:t>
            </a:r>
            <a:r>
              <a:rPr lang="en-US" altLang="zh-CN" dirty="0">
                <a:solidFill>
                  <a:srgbClr val="2F2E40"/>
                </a:solidFill>
                <a:latin typeface="Calibri" panose="020F0502020204030204" pitchFamily="34" charset="0"/>
                <a:ea typeface="宋体" panose="02010600030101010101" pitchFamily="2" charset="-122"/>
              </a:rPr>
              <a:t>Prime</a:t>
            </a:r>
            <a:r>
              <a:rPr lang="zh-CN" altLang="en-US" dirty="0">
                <a:solidFill>
                  <a:srgbClr val="2F2E40"/>
                </a:solidFill>
                <a:latin typeface="Calibri" panose="020F0502020204030204" pitchFamily="34" charset="0"/>
                <a:ea typeface="宋体" panose="02010600030101010101" pitchFamily="2" charset="-122"/>
              </a:rPr>
              <a:t>试用期结束后，卖家注册的商品将显示有</a:t>
            </a:r>
            <a:r>
              <a:rPr lang="en-US" altLang="zh-CN" dirty="0">
                <a:solidFill>
                  <a:srgbClr val="2F2E40"/>
                </a:solidFill>
                <a:latin typeface="Calibri" panose="020F0502020204030204" pitchFamily="34" charset="0"/>
                <a:ea typeface="宋体" panose="02010600030101010101" pitchFamily="2" charset="-122"/>
              </a:rPr>
              <a:t>Prime</a:t>
            </a:r>
            <a:r>
              <a:rPr lang="zh-CN" altLang="en-US" dirty="0">
                <a:solidFill>
                  <a:srgbClr val="2F2E40"/>
                </a:solidFill>
                <a:latin typeface="Calibri" panose="020F0502020204030204" pitchFamily="34" charset="0"/>
                <a:ea typeface="宋体" panose="02010600030101010101" pitchFamily="2" charset="-122"/>
              </a:rPr>
              <a:t>标记，从而提升其对亚马逊买家的可见性。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注册前提</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Seller Fulfilled Prime</a:t>
            </a:r>
            <a:r>
              <a:rPr lang="zh-CN" altLang="en-US" dirty="0">
                <a:solidFill>
                  <a:srgbClr val="2F2E40"/>
                </a:solidFill>
                <a:latin typeface="Calibri" panose="020F0502020204030204" pitchFamily="34" charset="0"/>
                <a:ea typeface="宋体" panose="02010600030101010101" pitchFamily="2" charset="-122"/>
              </a:rPr>
              <a:t>优势</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试用期</a:t>
            </a:r>
          </a:p>
        </p:txBody>
      </p:sp>
    </p:spTree>
    <p:custDataLst>
      <p:tags r:id="rId1"/>
    </p:custDataLst>
    <p:extLst>
      <p:ext uri="{BB962C8B-B14F-4D97-AF65-F5344CB8AC3E}">
        <p14:creationId xmlns:p14="http://schemas.microsoft.com/office/powerpoint/2010/main" val="4031322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30337" y="1460378"/>
            <a:ext cx="9332179" cy="198387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自配送订单发货操作</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进入后台，将鼠标指针移动到</a:t>
            </a:r>
            <a:r>
              <a:rPr lang="en-US" altLang="zh-CN" dirty="0">
                <a:solidFill>
                  <a:srgbClr val="2F2E40"/>
                </a:solidFill>
                <a:latin typeface="Calibri" panose="020F0502020204030204" pitchFamily="34" charset="0"/>
                <a:ea typeface="宋体" panose="02010600030101010101" pitchFamily="2" charset="-122"/>
              </a:rPr>
              <a:t>ORDERS(</a:t>
            </a:r>
            <a:r>
              <a:rPr lang="zh-CN" altLang="en-US" dirty="0">
                <a:solidFill>
                  <a:srgbClr val="2F2E40"/>
                </a:solidFill>
                <a:latin typeface="Calibri" panose="020F0502020204030204" pitchFamily="34" charset="0"/>
                <a:ea typeface="宋体" panose="02010600030101010101" pitchFamily="2" charset="-122"/>
              </a:rPr>
              <a:t>订单</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，选择</a:t>
            </a:r>
            <a:r>
              <a:rPr lang="en-US" altLang="zh-CN" dirty="0">
                <a:solidFill>
                  <a:srgbClr val="2F2E40"/>
                </a:solidFill>
                <a:latin typeface="Calibri" panose="020F0502020204030204" pitchFamily="34" charset="0"/>
                <a:ea typeface="宋体" panose="02010600030101010101" pitchFamily="2" charset="-122"/>
              </a:rPr>
              <a:t>Manage Orders(</a:t>
            </a:r>
            <a:r>
              <a:rPr lang="zh-CN" altLang="en-US" dirty="0">
                <a:solidFill>
                  <a:srgbClr val="2F2E40"/>
                </a:solidFill>
                <a:latin typeface="Calibri" panose="020F0502020204030204" pitchFamily="34" charset="0"/>
                <a:ea typeface="宋体" panose="02010600030101010101" pitchFamily="2" charset="-122"/>
              </a:rPr>
              <a:t>管理订单</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选项，如</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1</a:t>
            </a:r>
            <a:r>
              <a:rPr lang="zh-CN" altLang="en-US" dirty="0" smtClean="0">
                <a:solidFill>
                  <a:srgbClr val="2F2E40"/>
                </a:solidFill>
                <a:latin typeface="Calibri" panose="020F0502020204030204" pitchFamily="34" charset="0"/>
                <a:ea typeface="宋体" panose="02010600030101010101" pitchFamily="2" charset="-122"/>
              </a:rPr>
              <a:t>所</a:t>
            </a:r>
            <a:r>
              <a:rPr lang="zh-CN" altLang="en-US" dirty="0">
                <a:solidFill>
                  <a:srgbClr val="2F2E40"/>
                </a:solidFill>
                <a:latin typeface="Calibri" panose="020F0502020204030204" pitchFamily="34" charset="0"/>
                <a:ea typeface="宋体" panose="02010600030101010101" pitchFamily="2" charset="-122"/>
              </a:rPr>
              <a:t>示。</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筛选未发货订单，选择</a:t>
            </a:r>
            <a:r>
              <a:rPr lang="en-US" altLang="zh-CN" dirty="0">
                <a:solidFill>
                  <a:srgbClr val="2F2E40"/>
                </a:solidFill>
                <a:latin typeface="Calibri" panose="020F0502020204030204" pitchFamily="34" charset="0"/>
                <a:ea typeface="宋体" panose="02010600030101010101" pitchFamily="2" charset="-122"/>
              </a:rPr>
              <a:t>Confirm shipment(</a:t>
            </a:r>
            <a:r>
              <a:rPr lang="zh-CN" altLang="en-US" dirty="0">
                <a:solidFill>
                  <a:srgbClr val="2F2E40"/>
                </a:solidFill>
                <a:latin typeface="Calibri" panose="020F0502020204030204" pitchFamily="34" charset="0"/>
                <a:ea typeface="宋体" panose="02010600030101010101" pitchFamily="2" charset="-122"/>
              </a:rPr>
              <a:t>确认订单</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选项</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2)</a:t>
            </a:r>
            <a:r>
              <a:rPr lang="zh-CN" altLang="en-US" dirty="0">
                <a:solidFill>
                  <a:srgbClr val="2F2E40"/>
                </a:solidFill>
                <a:latin typeface="Calibri" panose="020F0502020204030204" pitchFamily="34" charset="0"/>
                <a:ea typeface="宋体" panose="02010600030101010101" pitchFamily="2" charset="-122"/>
              </a:rPr>
              <a:t>。</a:t>
            </a:r>
          </a:p>
        </p:txBody>
      </p:sp>
      <p:pic>
        <p:nvPicPr>
          <p:cNvPr id="348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6563" y="3671888"/>
            <a:ext cx="2200275"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57863" y="3538538"/>
            <a:ext cx="3457575" cy="200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3436140" y="5557124"/>
            <a:ext cx="1281120" cy="307777"/>
          </a:xfrm>
          <a:prstGeom prst="rect">
            <a:avLst/>
          </a:prstGeom>
        </p:spPr>
        <p:txBody>
          <a:bodyPr wrap="none">
            <a:spAutoFit/>
          </a:bodyPr>
          <a:lstStyle/>
          <a:p>
            <a:pPr algn="ctr"/>
            <a:r>
              <a:rPr lang="zh-CN" altLang="zh-CN" sz="1400" b="1" dirty="0" smtClean="0"/>
              <a:t>图</a:t>
            </a:r>
            <a:r>
              <a:rPr lang="en-US" altLang="zh-CN" sz="1400" b="1" dirty="0" smtClean="0"/>
              <a:t>1  </a:t>
            </a:r>
            <a:r>
              <a:rPr lang="zh-CN" altLang="zh-CN" sz="1400" b="1" dirty="0"/>
              <a:t>订单操作</a:t>
            </a:r>
            <a:endParaRPr lang="zh-CN" altLang="en-US" sz="1400" b="1" dirty="0"/>
          </a:p>
        </p:txBody>
      </p:sp>
      <p:sp>
        <p:nvSpPr>
          <p:cNvPr id="3" name="矩形 2"/>
          <p:cNvSpPr/>
          <p:nvPr/>
        </p:nvSpPr>
        <p:spPr>
          <a:xfrm>
            <a:off x="6846090" y="5557124"/>
            <a:ext cx="1281120" cy="307777"/>
          </a:xfrm>
          <a:prstGeom prst="rect">
            <a:avLst/>
          </a:prstGeom>
        </p:spPr>
        <p:txBody>
          <a:bodyPr wrap="none">
            <a:spAutoFit/>
          </a:bodyPr>
          <a:lstStyle/>
          <a:p>
            <a:pPr algn="ctr"/>
            <a:r>
              <a:rPr lang="zh-CN" altLang="zh-CN" sz="1400" b="1" dirty="0" smtClean="0"/>
              <a:t>图</a:t>
            </a:r>
            <a:r>
              <a:rPr lang="en-US" altLang="zh-CN" sz="1400" b="1" dirty="0" smtClean="0"/>
              <a:t>2  </a:t>
            </a:r>
            <a:r>
              <a:rPr lang="zh-CN" altLang="zh-CN" sz="1400" b="1" dirty="0"/>
              <a:t>确认订单</a:t>
            </a:r>
            <a:endParaRPr lang="zh-CN" altLang="en-US" sz="1400" b="1" dirty="0"/>
          </a:p>
        </p:txBody>
      </p:sp>
    </p:spTree>
    <p:custDataLst>
      <p:tags r:id="rId1"/>
    </p:custDataLst>
    <p:extLst>
      <p:ext uri="{BB962C8B-B14F-4D97-AF65-F5344CB8AC3E}">
        <p14:creationId xmlns:p14="http://schemas.microsoft.com/office/powerpoint/2010/main" val="4031322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34818"/>
                                        </p:tgtEl>
                                        <p:attrNameLst>
                                          <p:attrName>style.visibility</p:attrName>
                                        </p:attrNameLst>
                                      </p:cBhvr>
                                      <p:to>
                                        <p:strVal val="visible"/>
                                      </p:to>
                                    </p:set>
                                    <p:animEffect transition="in" filter="circle(in)">
                                      <p:cBhvr>
                                        <p:cTn id="15" dur="500"/>
                                        <p:tgtEl>
                                          <p:spTgt spid="34818"/>
                                        </p:tgtEl>
                                      </p:cBhvr>
                                    </p:animEffect>
                                  </p:childTnLst>
                                </p:cTn>
                              </p:par>
                            </p:childTnLst>
                          </p:cTn>
                        </p:par>
                        <p:par>
                          <p:cTn id="16" fill="hold">
                            <p:stCondLst>
                              <p:cond delay="1500"/>
                            </p:stCondLst>
                            <p:childTnLst>
                              <p:par>
                                <p:cTn id="17" presetID="6"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500"/>
                                        <p:tgtEl>
                                          <p:spTgt spid="2"/>
                                        </p:tgtEl>
                                      </p:cBhvr>
                                    </p:animEffect>
                                  </p:childTnLst>
                                </p:cTn>
                              </p:par>
                            </p:childTnLst>
                          </p:cTn>
                        </p:par>
                        <p:par>
                          <p:cTn id="20" fill="hold">
                            <p:stCondLst>
                              <p:cond delay="2000"/>
                            </p:stCondLst>
                            <p:childTnLst>
                              <p:par>
                                <p:cTn id="21" presetID="6" presetClass="entr" presetSubtype="16" fill="hold" nodeType="afterEffect">
                                  <p:stCondLst>
                                    <p:cond delay="0"/>
                                  </p:stCondLst>
                                  <p:childTnLst>
                                    <p:set>
                                      <p:cBhvr>
                                        <p:cTn id="22" dur="1" fill="hold">
                                          <p:stCondLst>
                                            <p:cond delay="0"/>
                                          </p:stCondLst>
                                        </p:cTn>
                                        <p:tgtEl>
                                          <p:spTgt spid="34819"/>
                                        </p:tgtEl>
                                        <p:attrNameLst>
                                          <p:attrName>style.visibility</p:attrName>
                                        </p:attrNameLst>
                                      </p:cBhvr>
                                      <p:to>
                                        <p:strVal val="visible"/>
                                      </p:to>
                                    </p:set>
                                    <p:animEffect transition="in" filter="circle(in)">
                                      <p:cBhvr>
                                        <p:cTn id="23" dur="500"/>
                                        <p:tgtEl>
                                          <p:spTgt spid="34819"/>
                                        </p:tgtEl>
                                      </p:cBhvr>
                                    </p:animEffect>
                                  </p:childTnLst>
                                </p:cTn>
                              </p:par>
                            </p:childTnLst>
                          </p:cTn>
                        </p:par>
                        <p:par>
                          <p:cTn id="24" fill="hold">
                            <p:stCondLst>
                              <p:cond delay="2500"/>
                            </p:stCondLst>
                            <p:childTnLst>
                              <p:par>
                                <p:cTn id="25" presetID="6" presetClass="entr" presetSubtype="16"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circle(in)">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50828"/>
            <a:ext cx="9332179" cy="1568378"/>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Carrier(</a:t>
            </a:r>
            <a:r>
              <a:rPr lang="zh-CN" altLang="en-US" dirty="0">
                <a:solidFill>
                  <a:srgbClr val="2F2E40"/>
                </a:solidFill>
                <a:latin typeface="Calibri" panose="020F0502020204030204" pitchFamily="34" charset="0"/>
                <a:ea typeface="宋体" panose="02010600030101010101" pitchFamily="2" charset="-122"/>
              </a:rPr>
              <a:t>承运</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可以选择实际发货快递</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1)</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填写</a:t>
            </a:r>
            <a:r>
              <a:rPr lang="en-US" altLang="zh-CN" dirty="0">
                <a:solidFill>
                  <a:srgbClr val="2F2E40"/>
                </a:solidFill>
                <a:latin typeface="Calibri" panose="020F0502020204030204" pitchFamily="34" charset="0"/>
                <a:ea typeface="宋体" panose="02010600030101010101" pitchFamily="2" charset="-122"/>
              </a:rPr>
              <a:t>Tracking ID</a:t>
            </a:r>
            <a:r>
              <a:rPr lang="zh-CN" altLang="en-US" dirty="0">
                <a:solidFill>
                  <a:srgbClr val="2F2E40"/>
                </a:solidFill>
                <a:latin typeface="Calibri" panose="020F0502020204030204" pitchFamily="34" charset="0"/>
                <a:ea typeface="宋体" panose="02010600030101010101" pitchFamily="2" charset="-122"/>
              </a:rPr>
              <a:t>，即实际物流快递运单号</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2)</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单击</a:t>
            </a:r>
            <a:r>
              <a:rPr lang="en-US" altLang="zh-CN" dirty="0">
                <a:solidFill>
                  <a:srgbClr val="2F2E40"/>
                </a:solidFill>
                <a:latin typeface="Calibri" panose="020F0502020204030204" pitchFamily="34" charset="0"/>
                <a:ea typeface="宋体" panose="02010600030101010101" pitchFamily="2" charset="-122"/>
              </a:rPr>
              <a:t>Confirm shipment</a:t>
            </a:r>
            <a:r>
              <a:rPr lang="zh-CN" altLang="en-US" dirty="0">
                <a:solidFill>
                  <a:srgbClr val="2F2E40"/>
                </a:solidFill>
                <a:latin typeface="Calibri" panose="020F0502020204030204" pitchFamily="34" charset="0"/>
                <a:ea typeface="宋体" panose="02010600030101010101" pitchFamily="2" charset="-122"/>
              </a:rPr>
              <a:t>就完成了自配送订单的发货。</a:t>
            </a:r>
          </a:p>
        </p:txBody>
      </p:sp>
      <p:pic>
        <p:nvPicPr>
          <p:cNvPr id="358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8838" y="2819206"/>
            <a:ext cx="7932737" cy="124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84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81463" y="4486275"/>
            <a:ext cx="4029075" cy="158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56573" y="4066981"/>
            <a:ext cx="1460656" cy="307777"/>
          </a:xfrm>
          <a:prstGeom prst="rect">
            <a:avLst/>
          </a:prstGeom>
        </p:spPr>
        <p:txBody>
          <a:bodyPr wrap="none">
            <a:spAutoFit/>
          </a:bodyPr>
          <a:lstStyle/>
          <a:p>
            <a:pPr algn="ctr"/>
            <a:r>
              <a:rPr lang="zh-CN" altLang="zh-CN" sz="1400" b="1" dirty="0" smtClean="0"/>
              <a:t>图</a:t>
            </a:r>
            <a:r>
              <a:rPr lang="en-US" altLang="zh-CN" sz="1400" b="1" dirty="0" smtClean="0"/>
              <a:t>1  </a:t>
            </a:r>
            <a:r>
              <a:rPr lang="zh-CN" altLang="zh-CN" sz="1400" b="1" dirty="0"/>
              <a:t>选择承运商</a:t>
            </a:r>
          </a:p>
        </p:txBody>
      </p:sp>
      <p:sp>
        <p:nvSpPr>
          <p:cNvPr id="3" name="矩形 2"/>
          <p:cNvSpPr/>
          <p:nvPr/>
        </p:nvSpPr>
        <p:spPr>
          <a:xfrm>
            <a:off x="5186135" y="6149459"/>
            <a:ext cx="1819729" cy="307777"/>
          </a:xfrm>
          <a:prstGeom prst="rect">
            <a:avLst/>
          </a:prstGeom>
        </p:spPr>
        <p:txBody>
          <a:bodyPr wrap="none">
            <a:spAutoFit/>
          </a:bodyPr>
          <a:lstStyle/>
          <a:p>
            <a:pPr algn="ctr"/>
            <a:r>
              <a:rPr lang="zh-CN" altLang="zh-CN" sz="1400" b="1" dirty="0" smtClean="0"/>
              <a:t>图</a:t>
            </a:r>
            <a:r>
              <a:rPr lang="en-US" altLang="zh-CN" sz="1400" b="1" dirty="0" smtClean="0"/>
              <a:t>2  </a:t>
            </a:r>
            <a:r>
              <a:rPr lang="zh-CN" altLang="zh-CN" sz="1400" b="1" dirty="0"/>
              <a:t>填写快递运单号</a:t>
            </a:r>
            <a:endParaRPr lang="zh-CN" altLang="en-US" sz="1400" b="1" dirty="0"/>
          </a:p>
        </p:txBody>
      </p:sp>
    </p:spTree>
    <p:custDataLst>
      <p:tags r:id="rId1"/>
    </p:custDataLst>
    <p:extLst>
      <p:ext uri="{BB962C8B-B14F-4D97-AF65-F5344CB8AC3E}">
        <p14:creationId xmlns:p14="http://schemas.microsoft.com/office/powerpoint/2010/main" val="4031322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35842"/>
                                        </p:tgtEl>
                                        <p:attrNameLst>
                                          <p:attrName>style.visibility</p:attrName>
                                        </p:attrNameLst>
                                      </p:cBhvr>
                                      <p:to>
                                        <p:strVal val="visible"/>
                                      </p:to>
                                    </p:set>
                                    <p:animEffect transition="in" filter="wheel(1)">
                                      <p:cBhvr>
                                        <p:cTn id="15" dur="500"/>
                                        <p:tgtEl>
                                          <p:spTgt spid="35842"/>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1)">
                                      <p:cBhvr>
                                        <p:cTn id="19" dur="500"/>
                                        <p:tgtEl>
                                          <p:spTgt spid="2"/>
                                        </p:tgtEl>
                                      </p:cBhvr>
                                    </p:animEffect>
                                  </p:childTnLst>
                                </p:cTn>
                              </p:par>
                            </p:childTnLst>
                          </p:cTn>
                        </p:par>
                        <p:par>
                          <p:cTn id="20" fill="hold">
                            <p:stCondLst>
                              <p:cond delay="2000"/>
                            </p:stCondLst>
                            <p:childTnLst>
                              <p:par>
                                <p:cTn id="21" presetID="21" presetClass="entr" presetSubtype="1" fill="hold" nodeType="afterEffect">
                                  <p:stCondLst>
                                    <p:cond delay="0"/>
                                  </p:stCondLst>
                                  <p:childTnLst>
                                    <p:set>
                                      <p:cBhvr>
                                        <p:cTn id="22" dur="1" fill="hold">
                                          <p:stCondLst>
                                            <p:cond delay="0"/>
                                          </p:stCondLst>
                                        </p:cTn>
                                        <p:tgtEl>
                                          <p:spTgt spid="35843"/>
                                        </p:tgtEl>
                                        <p:attrNameLst>
                                          <p:attrName>style.visibility</p:attrName>
                                        </p:attrNameLst>
                                      </p:cBhvr>
                                      <p:to>
                                        <p:strVal val="visible"/>
                                      </p:to>
                                    </p:set>
                                    <p:animEffect transition="in" filter="wheel(1)">
                                      <p:cBhvr>
                                        <p:cTn id="23" dur="500"/>
                                        <p:tgtEl>
                                          <p:spTgt spid="35843"/>
                                        </p:tgtEl>
                                      </p:cBhvr>
                                    </p:animEffect>
                                  </p:childTnLst>
                                </p:cTn>
                              </p:par>
                            </p:childTnLst>
                          </p:cTn>
                        </p:par>
                        <p:par>
                          <p:cTn id="24" fill="hold">
                            <p:stCondLst>
                              <p:cond delay="2500"/>
                            </p:stCondLst>
                            <p:childTnLst>
                              <p:par>
                                <p:cTn id="25" presetID="21" presetClass="entr" presetSubtype="1"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heel(1)">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98503"/>
            <a:ext cx="9332179" cy="364587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4. </a:t>
            </a:r>
            <a:r>
              <a:rPr lang="zh-CN" altLang="en-US" b="1" dirty="0">
                <a:solidFill>
                  <a:srgbClr val="2F2E40"/>
                </a:solidFill>
                <a:latin typeface="Calibri" panose="020F0502020204030204" pitchFamily="34" charset="0"/>
                <a:ea typeface="宋体" panose="02010600030101010101" pitchFamily="2" charset="-122"/>
              </a:rPr>
              <a:t>订单页面词汇梳理</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未发货订单</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print packing slip</a:t>
            </a:r>
            <a:r>
              <a:rPr lang="zh-CN" altLang="en-US" dirty="0">
                <a:solidFill>
                  <a:srgbClr val="2F2E40"/>
                </a:solidFill>
                <a:latin typeface="Calibri" panose="020F0502020204030204" pitchFamily="34" charset="0"/>
                <a:ea typeface="宋体" panose="02010600030101010101" pitchFamily="2" charset="-122"/>
              </a:rPr>
              <a:t>：打印发货订单。</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confirm shipment</a:t>
            </a:r>
            <a:r>
              <a:rPr lang="zh-CN" altLang="en-US" dirty="0">
                <a:solidFill>
                  <a:srgbClr val="2F2E40"/>
                </a:solidFill>
                <a:latin typeface="Calibri" panose="020F0502020204030204" pitchFamily="34" charset="0"/>
                <a:ea typeface="宋体" panose="02010600030101010101" pitchFamily="2" charset="-122"/>
              </a:rPr>
              <a:t>：确认订单。</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buy shipping</a:t>
            </a:r>
            <a:r>
              <a:rPr lang="zh-CN" altLang="en-US" dirty="0">
                <a:solidFill>
                  <a:srgbClr val="2F2E40"/>
                </a:solidFill>
                <a:latin typeface="Calibri" panose="020F0502020204030204" pitchFamily="34" charset="0"/>
                <a:ea typeface="宋体" panose="02010600030101010101" pitchFamily="2" charset="-122"/>
              </a:rPr>
              <a:t>：指物流上门取件，美国站取件地址只能是美国。</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cancel order</a:t>
            </a:r>
            <a:r>
              <a:rPr lang="zh-CN" altLang="en-US" dirty="0">
                <a:solidFill>
                  <a:srgbClr val="2F2E40"/>
                </a:solidFill>
                <a:latin typeface="Calibri" panose="020F0502020204030204" pitchFamily="34" charset="0"/>
                <a:ea typeface="宋体" panose="02010600030101010101" pitchFamily="2" charset="-122"/>
              </a:rPr>
              <a:t>：取消订单，</a:t>
            </a:r>
            <a:r>
              <a:rPr lang="en-US" altLang="zh-CN" dirty="0">
                <a:solidFill>
                  <a:srgbClr val="2F2E40"/>
                </a:solidFill>
                <a:latin typeface="Calibri" panose="020F0502020204030204" pitchFamily="34" charset="0"/>
                <a:ea typeface="宋体" panose="02010600030101010101" pitchFamily="2" charset="-122"/>
              </a:rPr>
              <a:t>30</a:t>
            </a:r>
            <a:r>
              <a:rPr lang="zh-CN" altLang="en-US" dirty="0">
                <a:solidFill>
                  <a:srgbClr val="2F2E40"/>
                </a:solidFill>
                <a:latin typeface="Calibri" panose="020F0502020204030204" pitchFamily="34" charset="0"/>
                <a:ea typeface="宋体" panose="02010600030101010101" pitchFamily="2" charset="-122"/>
              </a:rPr>
              <a:t>分钟之内买家可以取消订单，超过</a:t>
            </a:r>
            <a:r>
              <a:rPr lang="en-US" altLang="zh-CN" dirty="0">
                <a:solidFill>
                  <a:srgbClr val="2F2E40"/>
                </a:solidFill>
                <a:latin typeface="Calibri" panose="020F0502020204030204" pitchFamily="34" charset="0"/>
                <a:ea typeface="宋体" panose="02010600030101010101" pitchFamily="2" charset="-122"/>
              </a:rPr>
              <a:t>30</a:t>
            </a:r>
            <a:r>
              <a:rPr lang="zh-CN" altLang="en-US" dirty="0">
                <a:solidFill>
                  <a:srgbClr val="2F2E40"/>
                </a:solidFill>
                <a:latin typeface="Calibri" panose="020F0502020204030204" pitchFamily="34" charset="0"/>
                <a:ea typeface="宋体" panose="02010600030101010101" pitchFamily="2" charset="-122"/>
              </a:rPr>
              <a:t>分钟买家想取消订单，则需要向卖家提出申请</a:t>
            </a:r>
            <a:r>
              <a:rPr lang="zh-CN" altLang="en-US" dirty="0" smtClean="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4031322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298578"/>
            <a:ext cx="9332179" cy="2169825"/>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2</a:t>
            </a:r>
            <a:r>
              <a:rPr lang="en-US" altLang="zh-CN" dirty="0">
                <a:solidFill>
                  <a:srgbClr val="2F2E40"/>
                </a:solidFill>
                <a:latin typeface="Calibri" panose="020F0502020204030204" pitchFamily="34" charset="0"/>
                <a:ea typeface="宋体" panose="02010600030101010101" pitchFamily="2" charset="-122"/>
              </a:rPr>
              <a:t>)	</a:t>
            </a:r>
            <a:r>
              <a:rPr lang="zh-CN" altLang="en-US" dirty="0">
                <a:solidFill>
                  <a:srgbClr val="2F2E40"/>
                </a:solidFill>
                <a:latin typeface="Calibri" panose="020F0502020204030204" pitchFamily="34" charset="0"/>
                <a:ea typeface="宋体" panose="02010600030101010101" pitchFamily="2" charset="-122"/>
              </a:rPr>
              <a:t>已发货订单</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print packing slip</a:t>
            </a:r>
            <a:r>
              <a:rPr lang="zh-CN" altLang="en-US" dirty="0">
                <a:solidFill>
                  <a:srgbClr val="2F2E40"/>
                </a:solidFill>
                <a:latin typeface="Calibri" panose="020F0502020204030204" pitchFamily="34" charset="0"/>
                <a:ea typeface="宋体" panose="02010600030101010101" pitchFamily="2" charset="-122"/>
              </a:rPr>
              <a:t>：打印发货订单。</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edit shipment</a:t>
            </a:r>
            <a:r>
              <a:rPr lang="zh-CN" altLang="en-US" dirty="0">
                <a:solidFill>
                  <a:srgbClr val="2F2E40"/>
                </a:solidFill>
                <a:latin typeface="Calibri" panose="020F0502020204030204" pitchFamily="34" charset="0"/>
                <a:ea typeface="宋体" panose="02010600030101010101" pitchFamily="2" charset="-122"/>
              </a:rPr>
              <a:t>：编辑。</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refund order</a:t>
            </a:r>
            <a:r>
              <a:rPr lang="zh-CN" altLang="en-US" dirty="0">
                <a:solidFill>
                  <a:srgbClr val="2F2E40"/>
                </a:solidFill>
                <a:latin typeface="Calibri" panose="020F0502020204030204" pitchFamily="34" charset="0"/>
                <a:ea typeface="宋体" panose="02010600030101010101" pitchFamily="2" charset="-122"/>
              </a:rPr>
              <a:t>：退款。</a:t>
            </a:r>
          </a:p>
        </p:txBody>
      </p:sp>
    </p:spTree>
    <p:custDataLst>
      <p:tags r:id="rId1"/>
    </p:custDataLst>
    <p:extLst>
      <p:ext uri="{BB962C8B-B14F-4D97-AF65-F5344CB8AC3E}">
        <p14:creationId xmlns:p14="http://schemas.microsoft.com/office/powerpoint/2010/main" val="14222418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390876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3.3.2  </a:t>
            </a:r>
            <a:r>
              <a:rPr lang="zh-CN" altLang="en-US" sz="2500" b="1" dirty="0">
                <a:solidFill>
                  <a:srgbClr val="2F2E40"/>
                </a:solidFill>
                <a:latin typeface="Calibri" panose="020F0502020204030204" pitchFamily="34" charset="0"/>
                <a:ea typeface="宋体" panose="02010600030101010101" pitchFamily="2" charset="-122"/>
              </a:rPr>
              <a:t>亚马逊配送</a:t>
            </a:r>
          </a:p>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FBA(Fulfillment </a:t>
            </a:r>
            <a:r>
              <a:rPr lang="en-US" altLang="zh-CN" dirty="0">
                <a:solidFill>
                  <a:srgbClr val="2F2E40"/>
                </a:solidFill>
                <a:latin typeface="Calibri" panose="020F0502020204030204" pitchFamily="34" charset="0"/>
                <a:ea typeface="宋体" panose="02010600030101010101" pitchFamily="2" charset="-122"/>
              </a:rPr>
              <a:t>by Amazon)</a:t>
            </a:r>
            <a:r>
              <a:rPr lang="zh-CN" altLang="en-US" dirty="0">
                <a:solidFill>
                  <a:srgbClr val="2F2E40"/>
                </a:solidFill>
                <a:latin typeface="Calibri" panose="020F0502020204030204" pitchFamily="34" charset="0"/>
                <a:ea typeface="宋体" panose="02010600030101010101" pitchFamily="2" charset="-122"/>
              </a:rPr>
              <a:t>即亚马逊物流，是亚马逊平台提供的代发货付费物流服务。亚马逊卖家需提前将售卖产品发往亚马逊各站点对应的</a:t>
            </a:r>
            <a:r>
              <a:rPr lang="en-US" altLang="zh-CN" dirty="0">
                <a:solidFill>
                  <a:srgbClr val="2F2E40"/>
                </a:solidFill>
                <a:latin typeface="Calibri" panose="020F0502020204030204" pitchFamily="34" charset="0"/>
                <a:ea typeface="宋体" panose="02010600030101010101" pitchFamily="2" charset="-122"/>
              </a:rPr>
              <a:t>FBA</a:t>
            </a:r>
            <a:r>
              <a:rPr lang="zh-CN" altLang="en-US" dirty="0">
                <a:solidFill>
                  <a:srgbClr val="2F2E40"/>
                </a:solidFill>
                <a:latin typeface="Calibri" panose="020F0502020204030204" pitchFamily="34" charset="0"/>
                <a:ea typeface="宋体" panose="02010600030101010101" pitchFamily="2" charset="-122"/>
              </a:rPr>
              <a:t>仓库，再由亚马逊提供仓储、拣货、打包、配送、退货、客服等一条龙付费物流服务。例如卖家在美国站进行销售，需提前将产品打包发到亚马逊美国的</a:t>
            </a:r>
            <a:r>
              <a:rPr lang="en-US" altLang="zh-CN" dirty="0">
                <a:solidFill>
                  <a:srgbClr val="2F2E40"/>
                </a:solidFill>
                <a:latin typeface="Calibri" panose="020F0502020204030204" pitchFamily="34" charset="0"/>
                <a:ea typeface="宋体" panose="02010600030101010101" pitchFamily="2" charset="-122"/>
              </a:rPr>
              <a:t>FBA</a:t>
            </a:r>
            <a:r>
              <a:rPr lang="zh-CN" altLang="en-US" dirty="0">
                <a:solidFill>
                  <a:srgbClr val="2F2E40"/>
                </a:solidFill>
                <a:latin typeface="Calibri" panose="020F0502020204030204" pitchFamily="34" charset="0"/>
                <a:ea typeface="宋体" panose="02010600030101010101" pitchFamily="2" charset="-122"/>
              </a:rPr>
              <a:t>仓库，待仓库人员收到货后，进行库存匹配操作；有买家下单后，方可进行配送服务。</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FBA</a:t>
            </a:r>
            <a:r>
              <a:rPr lang="zh-CN" altLang="en-US" dirty="0">
                <a:solidFill>
                  <a:srgbClr val="2F2E40"/>
                </a:solidFill>
                <a:latin typeface="Calibri" panose="020F0502020204030204" pitchFamily="34" charset="0"/>
                <a:ea typeface="宋体" panose="02010600030101010101" pitchFamily="2" charset="-122"/>
              </a:rPr>
              <a:t>订单发货流程</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：卖家备货发送至亚马逊仓库</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操作订单</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亚马逊发货</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派送客户。</a:t>
            </a:r>
          </a:p>
        </p:txBody>
      </p:sp>
    </p:spTree>
    <p:custDataLst>
      <p:tags r:id="rId1"/>
    </p:custDataLst>
    <p:extLst>
      <p:ext uri="{BB962C8B-B14F-4D97-AF65-F5344CB8AC3E}">
        <p14:creationId xmlns:p14="http://schemas.microsoft.com/office/powerpoint/2010/main" val="4031322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368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199" y="1585913"/>
            <a:ext cx="6663305" cy="3852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18636" y="5438775"/>
            <a:ext cx="912430" cy="307777"/>
          </a:xfrm>
          <a:prstGeom prst="rect">
            <a:avLst/>
          </a:prstGeom>
        </p:spPr>
        <p:txBody>
          <a:bodyPr wrap="none">
            <a:spAutoFit/>
          </a:bodyPr>
          <a:lstStyle/>
          <a:p>
            <a:pPr algn="ctr"/>
            <a:r>
              <a:rPr lang="en-US" altLang="zh-CN" sz="1400" b="1" dirty="0"/>
              <a:t>FBA</a:t>
            </a:r>
            <a:r>
              <a:rPr lang="zh-CN" altLang="zh-CN" sz="1400" b="1" dirty="0"/>
              <a:t>流程</a:t>
            </a:r>
            <a:endParaRPr lang="zh-CN" altLang="en-US" sz="1400" b="1" dirty="0"/>
          </a:p>
        </p:txBody>
      </p:sp>
    </p:spTree>
    <p:custDataLst>
      <p:tags r:id="rId1"/>
    </p:custDataLst>
    <p:extLst>
      <p:ext uri="{BB962C8B-B14F-4D97-AF65-F5344CB8AC3E}">
        <p14:creationId xmlns:p14="http://schemas.microsoft.com/office/powerpoint/2010/main" val="4031322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6866"/>
                                        </p:tgtEl>
                                        <p:attrNameLst>
                                          <p:attrName>style.visibility</p:attrName>
                                        </p:attrNameLst>
                                      </p:cBhvr>
                                      <p:to>
                                        <p:strVal val="visible"/>
                                      </p:to>
                                    </p:set>
                                    <p:animEffect transition="in" filter="randombar(horizontal)">
                                      <p:cBhvr>
                                        <p:cTn id="11" dur="500"/>
                                        <p:tgtEl>
                                          <p:spTgt spid="3686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FBA</a:t>
            </a:r>
            <a:r>
              <a:rPr lang="zh-CN" altLang="en-US" b="1" dirty="0">
                <a:solidFill>
                  <a:srgbClr val="2F2E40"/>
                </a:solidFill>
                <a:latin typeface="Calibri" panose="020F0502020204030204" pitchFamily="34" charset="0"/>
                <a:ea typeface="宋体" panose="02010600030101010101" pitchFamily="2" charset="-122"/>
              </a:rPr>
              <a:t>的利与弊分析</a:t>
            </a:r>
            <a:r>
              <a:rPr lang="en-US" altLang="zh-CN" b="1" dirty="0">
                <a:solidFill>
                  <a:srgbClr val="2F2E40"/>
                </a:solidFill>
                <a:latin typeface="Calibri" panose="020F0502020204030204" pitchFamily="34" charset="0"/>
                <a:ea typeface="宋体" panose="02010600030101010101" pitchFamily="2" charset="-122"/>
              </a:rPr>
              <a:t>(</a:t>
            </a:r>
            <a:r>
              <a:rPr lang="zh-CN" altLang="en-US" b="1" dirty="0">
                <a:solidFill>
                  <a:srgbClr val="2F2E40"/>
                </a:solidFill>
                <a:latin typeface="Calibri" panose="020F0502020204030204" pitchFamily="34" charset="0"/>
                <a:ea typeface="宋体" panose="02010600030101010101" pitchFamily="2" charset="-122"/>
              </a:rPr>
              <a:t>见</a:t>
            </a:r>
            <a:r>
              <a:rPr lang="zh-CN" altLang="en-US" b="1" dirty="0" smtClean="0">
                <a:solidFill>
                  <a:srgbClr val="2F2E40"/>
                </a:solidFill>
                <a:latin typeface="Calibri" panose="020F0502020204030204" pitchFamily="34" charset="0"/>
                <a:ea typeface="宋体" panose="02010600030101010101" pitchFamily="2" charset="-122"/>
              </a:rPr>
              <a:t>表</a:t>
            </a:r>
            <a:r>
              <a:rPr lang="en-US" altLang="zh-CN" b="1" dirty="0" smtClean="0">
                <a:solidFill>
                  <a:srgbClr val="2F2E40"/>
                </a:solidFill>
                <a:latin typeface="Calibri" panose="020F0502020204030204" pitchFamily="34" charset="0"/>
                <a:ea typeface="宋体" panose="02010600030101010101" pitchFamily="2" charset="-122"/>
              </a:rPr>
              <a:t>)</a:t>
            </a:r>
            <a:endParaRPr lang="zh-CN" altLang="en-US" b="1" dirty="0">
              <a:solidFill>
                <a:srgbClr val="2F2E40"/>
              </a:solidFill>
              <a:latin typeface="Calibri" panose="020F0502020204030204" pitchFamily="34" charset="0"/>
              <a:ea typeface="宋体" panose="02010600030101010101" pitchFamily="2" charset="-122"/>
            </a:endParaRPr>
          </a:p>
        </p:txBody>
      </p:sp>
      <p:pic>
        <p:nvPicPr>
          <p:cNvPr id="378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5301" y="2514600"/>
            <a:ext cx="7903199" cy="326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51150" y="2206823"/>
            <a:ext cx="1271502" cy="307777"/>
          </a:xfrm>
          <a:prstGeom prst="rect">
            <a:avLst/>
          </a:prstGeom>
        </p:spPr>
        <p:txBody>
          <a:bodyPr wrap="none">
            <a:spAutoFit/>
          </a:bodyPr>
          <a:lstStyle/>
          <a:p>
            <a:pPr algn="ctr"/>
            <a:r>
              <a:rPr lang="en-US" altLang="zh-CN" sz="1400" b="1" dirty="0"/>
              <a:t>FBA</a:t>
            </a:r>
            <a:r>
              <a:rPr lang="zh-CN" altLang="zh-CN" sz="1400" b="1" dirty="0"/>
              <a:t>的利与弊</a:t>
            </a:r>
            <a:endParaRPr lang="zh-CN" altLang="en-US" sz="1400" b="1" dirty="0"/>
          </a:p>
        </p:txBody>
      </p:sp>
    </p:spTree>
    <p:custDataLst>
      <p:tags r:id="rId1"/>
    </p:custDataLst>
    <p:extLst>
      <p:ext uri="{BB962C8B-B14F-4D97-AF65-F5344CB8AC3E}">
        <p14:creationId xmlns:p14="http://schemas.microsoft.com/office/powerpoint/2010/main" val="4031322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37890"/>
                                        </p:tgtEl>
                                        <p:attrNameLst>
                                          <p:attrName>style.visibility</p:attrName>
                                        </p:attrNameLst>
                                      </p:cBhvr>
                                      <p:to>
                                        <p:strVal val="visible"/>
                                      </p:to>
                                    </p:set>
                                    <p:anim calcmode="lin" valueType="num">
                                      <p:cBhvr>
                                        <p:cTn id="21" dur="500" fill="hold"/>
                                        <p:tgtEl>
                                          <p:spTgt spid="37890"/>
                                        </p:tgtEl>
                                        <p:attrNameLst>
                                          <p:attrName>ppt_w</p:attrName>
                                        </p:attrNameLst>
                                      </p:cBhvr>
                                      <p:tavLst>
                                        <p:tav tm="0">
                                          <p:val>
                                            <p:fltVal val="0"/>
                                          </p:val>
                                        </p:tav>
                                        <p:tav tm="100000">
                                          <p:val>
                                            <p:strVal val="#ppt_w"/>
                                          </p:val>
                                        </p:tav>
                                      </p:tavLst>
                                    </p:anim>
                                    <p:anim calcmode="lin" valueType="num">
                                      <p:cBhvr>
                                        <p:cTn id="22" dur="500" fill="hold"/>
                                        <p:tgtEl>
                                          <p:spTgt spid="37890"/>
                                        </p:tgtEl>
                                        <p:attrNameLst>
                                          <p:attrName>ppt_h</p:attrName>
                                        </p:attrNameLst>
                                      </p:cBhvr>
                                      <p:tavLst>
                                        <p:tav tm="0">
                                          <p:val>
                                            <p:fltVal val="0"/>
                                          </p:val>
                                        </p:tav>
                                        <p:tav tm="100000">
                                          <p:val>
                                            <p:strVal val="#ppt_h"/>
                                          </p:val>
                                        </p:tav>
                                      </p:tavLst>
                                    </p:anim>
                                    <p:animEffect transition="in" filter="fade">
                                      <p:cBhvr>
                                        <p:cTn id="23" dur="500"/>
                                        <p:tgtEl>
                                          <p:spTgt spid="37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450853"/>
            <a:ext cx="9332179" cy="106182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FBA</a:t>
            </a:r>
            <a:r>
              <a:rPr lang="zh-CN" altLang="en-US" b="1" dirty="0">
                <a:solidFill>
                  <a:srgbClr val="2F2E40"/>
                </a:solidFill>
                <a:latin typeface="Calibri" panose="020F0502020204030204" pitchFamily="34" charset="0"/>
                <a:ea typeface="宋体" panose="02010600030101010101" pitchFamily="2" charset="-122"/>
              </a:rPr>
              <a:t>订单收费标准</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尺寸分段</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endParaRPr lang="en-US" altLang="zh-CN" dirty="0">
              <a:solidFill>
                <a:srgbClr val="2F2E40"/>
              </a:solidFill>
              <a:latin typeface="Calibri" panose="020F0502020204030204" pitchFamily="34" charset="0"/>
              <a:ea typeface="宋体" panose="02010600030101010101" pitchFamily="2" charset="-122"/>
            </a:endParaRPr>
          </a:p>
        </p:txBody>
      </p:sp>
      <p:pic>
        <p:nvPicPr>
          <p:cNvPr id="389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200" y="2533650"/>
            <a:ext cx="8990013" cy="302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43800" y="5562600"/>
            <a:ext cx="902811" cy="307777"/>
          </a:xfrm>
          <a:prstGeom prst="rect">
            <a:avLst/>
          </a:prstGeom>
        </p:spPr>
        <p:txBody>
          <a:bodyPr wrap="none">
            <a:spAutoFit/>
          </a:bodyPr>
          <a:lstStyle/>
          <a:p>
            <a:pPr algn="ctr"/>
            <a:r>
              <a:rPr lang="zh-CN" altLang="zh-CN" sz="1400" b="1" dirty="0"/>
              <a:t>尺寸分段</a:t>
            </a:r>
            <a:endParaRPr lang="zh-CN" altLang="en-US" sz="1400" b="1" dirty="0"/>
          </a:p>
        </p:txBody>
      </p:sp>
    </p:spTree>
    <p:custDataLst>
      <p:tags r:id="rId1"/>
    </p:custDataLst>
    <p:extLst>
      <p:ext uri="{BB962C8B-B14F-4D97-AF65-F5344CB8AC3E}">
        <p14:creationId xmlns:p14="http://schemas.microsoft.com/office/powerpoint/2010/main" val="4031322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8914"/>
                                        </p:tgtEl>
                                        <p:attrNameLst>
                                          <p:attrName>style.visibility</p:attrName>
                                        </p:attrNameLst>
                                      </p:cBhvr>
                                      <p:to>
                                        <p:strVal val="visible"/>
                                      </p:to>
                                    </p:set>
                                    <p:animEffect transition="in" filter="fade">
                                      <p:cBhvr>
                                        <p:cTn id="15" dur="500"/>
                                        <p:tgtEl>
                                          <p:spTgt spid="389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184153"/>
            <a:ext cx="9332179" cy="101438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标准尺寸收费</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1)</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大件尺寸收费</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2)</a:t>
            </a:r>
            <a:endParaRPr lang="en-US" altLang="zh-CN" dirty="0">
              <a:solidFill>
                <a:srgbClr val="2F2E40"/>
              </a:solidFill>
              <a:latin typeface="Calibri" panose="020F0502020204030204" pitchFamily="34" charset="0"/>
              <a:ea typeface="宋体" panose="02010600030101010101" pitchFamily="2" charset="-122"/>
            </a:endParaRPr>
          </a:p>
        </p:txBody>
      </p:sp>
      <p:pic>
        <p:nvPicPr>
          <p:cNvPr id="399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4950" y="2198533"/>
            <a:ext cx="9180513" cy="176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3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3050" y="4491038"/>
            <a:ext cx="9104313"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112916" y="3976017"/>
            <a:ext cx="1947969" cy="307777"/>
          </a:xfrm>
          <a:prstGeom prst="rect">
            <a:avLst/>
          </a:prstGeom>
        </p:spPr>
        <p:txBody>
          <a:bodyPr wrap="none">
            <a:spAutoFit/>
          </a:bodyPr>
          <a:lstStyle/>
          <a:p>
            <a:pPr algn="ctr"/>
            <a:r>
              <a:rPr lang="zh-CN" altLang="en-US" sz="1400" b="1" dirty="0" smtClean="0"/>
              <a:t>图</a:t>
            </a:r>
            <a:r>
              <a:rPr lang="en-US" altLang="zh-CN" sz="1400" b="1" dirty="0" smtClean="0"/>
              <a:t>1  FBA</a:t>
            </a:r>
            <a:r>
              <a:rPr lang="zh-CN" altLang="zh-CN" sz="1400" b="1" dirty="0"/>
              <a:t>收费标准</a:t>
            </a:r>
            <a:r>
              <a:rPr lang="en-US" altLang="zh-CN" sz="1400" b="1" dirty="0"/>
              <a:t>(</a:t>
            </a:r>
            <a:r>
              <a:rPr lang="zh-CN" altLang="zh-CN" sz="1400" b="1" dirty="0"/>
              <a:t>一</a:t>
            </a:r>
            <a:r>
              <a:rPr lang="en-US" altLang="zh-CN" sz="1400" b="1" dirty="0"/>
              <a:t>)</a:t>
            </a:r>
            <a:endParaRPr lang="zh-CN" altLang="en-US" sz="1400" b="1" dirty="0"/>
          </a:p>
        </p:txBody>
      </p:sp>
      <p:sp>
        <p:nvSpPr>
          <p:cNvPr id="3" name="矩形 2"/>
          <p:cNvSpPr/>
          <p:nvPr/>
        </p:nvSpPr>
        <p:spPr>
          <a:xfrm>
            <a:off x="5112915" y="6039922"/>
            <a:ext cx="1947969" cy="307777"/>
          </a:xfrm>
          <a:prstGeom prst="rect">
            <a:avLst/>
          </a:prstGeom>
        </p:spPr>
        <p:txBody>
          <a:bodyPr wrap="none">
            <a:spAutoFit/>
          </a:bodyPr>
          <a:lstStyle/>
          <a:p>
            <a:pPr algn="ctr"/>
            <a:r>
              <a:rPr lang="zh-CN" altLang="zh-CN" sz="1400" b="1" dirty="0" smtClean="0"/>
              <a:t>图</a:t>
            </a:r>
            <a:r>
              <a:rPr lang="en-US" altLang="zh-CN" sz="1400" b="1" dirty="0" smtClean="0"/>
              <a:t>2  </a:t>
            </a:r>
            <a:r>
              <a:rPr lang="en-US" altLang="zh-CN" sz="1400" b="1" dirty="0"/>
              <a:t>FBA</a:t>
            </a:r>
            <a:r>
              <a:rPr lang="zh-CN" altLang="zh-CN" sz="1400" b="1" dirty="0"/>
              <a:t>收费标准</a:t>
            </a:r>
            <a:r>
              <a:rPr lang="en-US" altLang="zh-CN" sz="1400" b="1" dirty="0"/>
              <a:t>(</a:t>
            </a:r>
            <a:r>
              <a:rPr lang="zh-CN" altLang="zh-CN" sz="1400" b="1" dirty="0"/>
              <a:t>二</a:t>
            </a:r>
            <a:r>
              <a:rPr lang="en-US" altLang="zh-CN" sz="1400" b="1" dirty="0"/>
              <a:t>)</a:t>
            </a:r>
            <a:endParaRPr lang="zh-CN" altLang="zh-CN" sz="1400" b="1" dirty="0"/>
          </a:p>
        </p:txBody>
      </p:sp>
    </p:spTree>
    <p:custDataLst>
      <p:tags r:id="rId1"/>
    </p:custDataLst>
    <p:extLst>
      <p:ext uri="{BB962C8B-B14F-4D97-AF65-F5344CB8AC3E}">
        <p14:creationId xmlns:p14="http://schemas.microsoft.com/office/powerpoint/2010/main" val="4031322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39938"/>
                                        </p:tgtEl>
                                        <p:attrNameLst>
                                          <p:attrName>style.visibility</p:attrName>
                                        </p:attrNameLst>
                                      </p:cBhvr>
                                      <p:to>
                                        <p:strVal val="visible"/>
                                      </p:to>
                                    </p:set>
                                    <p:anim calcmode="lin" valueType="num">
                                      <p:cBhvr additive="base">
                                        <p:cTn id="15" dur="500" fill="hold"/>
                                        <p:tgtEl>
                                          <p:spTgt spid="39938"/>
                                        </p:tgtEl>
                                        <p:attrNameLst>
                                          <p:attrName>ppt_x</p:attrName>
                                        </p:attrNameLst>
                                      </p:cBhvr>
                                      <p:tavLst>
                                        <p:tav tm="0">
                                          <p:val>
                                            <p:strVal val="#ppt_x"/>
                                          </p:val>
                                        </p:tav>
                                        <p:tav tm="100000">
                                          <p:val>
                                            <p:strVal val="#ppt_x"/>
                                          </p:val>
                                        </p:tav>
                                      </p:tavLst>
                                    </p:anim>
                                    <p:anim calcmode="lin" valueType="num">
                                      <p:cBhvr additive="base">
                                        <p:cTn id="16" dur="500" fill="hold"/>
                                        <p:tgtEl>
                                          <p:spTgt spid="3993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39939"/>
                                        </p:tgtEl>
                                        <p:attrNameLst>
                                          <p:attrName>style.visibility</p:attrName>
                                        </p:attrNameLst>
                                      </p:cBhvr>
                                      <p:to>
                                        <p:strVal val="visible"/>
                                      </p:to>
                                    </p:set>
                                    <p:anim calcmode="lin" valueType="num">
                                      <p:cBhvr additive="base">
                                        <p:cTn id="25" dur="500" fill="hold"/>
                                        <p:tgtEl>
                                          <p:spTgt spid="39939"/>
                                        </p:tgtEl>
                                        <p:attrNameLst>
                                          <p:attrName>ppt_x</p:attrName>
                                        </p:attrNameLst>
                                      </p:cBhvr>
                                      <p:tavLst>
                                        <p:tav tm="0">
                                          <p:val>
                                            <p:strVal val="#ppt_x"/>
                                          </p:val>
                                        </p:tav>
                                        <p:tav tm="100000">
                                          <p:val>
                                            <p:strVal val="#ppt_x"/>
                                          </p:val>
                                        </p:tav>
                                      </p:tavLst>
                                    </p:anim>
                                    <p:anim calcmode="lin" valueType="num">
                                      <p:cBhvr additive="base">
                                        <p:cTn id="26" dur="500" fill="hold"/>
                                        <p:tgtEl>
                                          <p:spTgt spid="39939"/>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预习作业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850778"/>
            <a:ext cx="9332179" cy="604780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5)	Professional and </a:t>
            </a:r>
            <a:r>
              <a:rPr lang="en-US" altLang="zh-CN" dirty="0" smtClean="0">
                <a:solidFill>
                  <a:srgbClr val="2F2E40"/>
                </a:solidFill>
                <a:latin typeface="Calibri" panose="020F0502020204030204" pitchFamily="34" charset="0"/>
                <a:ea typeface="宋体" panose="02010600030101010101" pitchFamily="2" charset="-122"/>
              </a:rPr>
              <a:t>Individual_______________________________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(6)	Categories Requiring Approval </a:t>
            </a:r>
            <a:r>
              <a:rPr lang="en-US" altLang="zh-CN" dirty="0" smtClean="0">
                <a:solidFill>
                  <a:srgbClr val="2F2E40"/>
                </a:solidFill>
                <a:latin typeface="Calibri" panose="020F0502020204030204" pitchFamily="34" charset="0"/>
                <a:ea typeface="宋体" panose="02010600030101010101" pitchFamily="2" charset="-122"/>
              </a:rPr>
              <a:t>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(7)	</a:t>
            </a:r>
            <a:r>
              <a:rPr lang="en-US" altLang="zh-CN" dirty="0" smtClean="0">
                <a:solidFill>
                  <a:srgbClr val="2F2E40"/>
                </a:solidFill>
                <a:latin typeface="Calibri" panose="020F0502020204030204" pitchFamily="34" charset="0"/>
                <a:ea typeface="宋体" panose="02010600030101010101" pitchFamily="2" charset="-122"/>
              </a:rPr>
              <a:t>FBA__________________________________________________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(8)	</a:t>
            </a:r>
            <a:r>
              <a:rPr lang="en-US" altLang="zh-CN" dirty="0" smtClean="0">
                <a:solidFill>
                  <a:srgbClr val="2F2E40"/>
                </a:solidFill>
                <a:latin typeface="Calibri" panose="020F0502020204030204" pitchFamily="34" charset="0"/>
                <a:ea typeface="宋体" panose="02010600030101010101" pitchFamily="2" charset="-122"/>
              </a:rPr>
              <a:t>MFN_________________________________________________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(9)	</a:t>
            </a:r>
            <a:r>
              <a:rPr lang="en-US" altLang="zh-CN" dirty="0" smtClean="0">
                <a:solidFill>
                  <a:srgbClr val="2F2E40"/>
                </a:solidFill>
                <a:latin typeface="Calibri" panose="020F0502020204030204" pitchFamily="34" charset="0"/>
                <a:ea typeface="宋体" panose="02010600030101010101" pitchFamily="2" charset="-122"/>
              </a:rPr>
              <a:t>variations_____________________________________________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(10)	Bullet </a:t>
            </a:r>
            <a:r>
              <a:rPr lang="en-US" altLang="zh-CN" dirty="0" smtClean="0">
                <a:solidFill>
                  <a:srgbClr val="2F2E40"/>
                </a:solidFill>
                <a:latin typeface="Calibri" panose="020F0502020204030204" pitchFamily="34" charset="0"/>
                <a:ea typeface="宋体" panose="02010600030101010101" pitchFamily="2" charset="-122"/>
              </a:rPr>
              <a:t>point____________________________________________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(11)	</a:t>
            </a:r>
            <a:r>
              <a:rPr lang="en-US" altLang="zh-CN" dirty="0" smtClean="0">
                <a:solidFill>
                  <a:srgbClr val="2F2E40"/>
                </a:solidFill>
                <a:latin typeface="Calibri" panose="020F0502020204030204" pitchFamily="34" charset="0"/>
                <a:ea typeface="宋体" panose="02010600030101010101" pitchFamily="2" charset="-122"/>
              </a:rPr>
              <a:t>shipment______________________________________________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(12)	</a:t>
            </a:r>
            <a:r>
              <a:rPr lang="en-US" altLang="zh-CN" dirty="0" smtClean="0">
                <a:solidFill>
                  <a:srgbClr val="2F2E40"/>
                </a:solidFill>
                <a:latin typeface="Calibri" panose="020F0502020204030204" pitchFamily="34" charset="0"/>
                <a:ea typeface="宋体" panose="02010600030101010101" pitchFamily="2" charset="-122"/>
              </a:rPr>
              <a:t>promotion_____________________________________________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(13)	</a:t>
            </a:r>
            <a:r>
              <a:rPr lang="en-US" altLang="zh-CN" dirty="0" smtClean="0">
                <a:solidFill>
                  <a:srgbClr val="2F2E40"/>
                </a:solidFill>
                <a:latin typeface="Calibri" panose="020F0502020204030204" pitchFamily="34" charset="0"/>
                <a:ea typeface="宋体" panose="02010600030101010101" pitchFamily="2" charset="-122"/>
              </a:rPr>
              <a:t>advertising_____________________________________________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(14)	Account </a:t>
            </a:r>
            <a:r>
              <a:rPr lang="en-US" altLang="zh-CN" dirty="0" smtClean="0">
                <a:solidFill>
                  <a:srgbClr val="2F2E40"/>
                </a:solidFill>
                <a:latin typeface="Calibri" panose="020F0502020204030204" pitchFamily="34" charset="0"/>
                <a:ea typeface="宋体" panose="02010600030101010101" pitchFamily="2" charset="-122"/>
              </a:rPr>
              <a:t>health__________________________________________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(15)	</a:t>
            </a:r>
            <a:r>
              <a:rPr lang="en-US" altLang="zh-CN" dirty="0" smtClean="0">
                <a:solidFill>
                  <a:srgbClr val="2F2E40"/>
                </a:solidFill>
                <a:latin typeface="Calibri" panose="020F0502020204030204" pitchFamily="34" charset="0"/>
                <a:ea typeface="宋体" panose="02010600030101010101" pitchFamily="2" charset="-122"/>
              </a:rPr>
              <a:t>feedback_______________________________________________ </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17275556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79453"/>
            <a:ext cx="9332179" cy="1568378"/>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发货重量计算</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标准尺寸和特殊大件</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重量超过 </a:t>
            </a: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磅的大号标准尺寸商品、小号大件、中号大件和大号大件商品</a:t>
            </a:r>
          </a:p>
        </p:txBody>
      </p:sp>
      <p:pic>
        <p:nvPicPr>
          <p:cNvPr id="409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8326" y="3337249"/>
            <a:ext cx="7677150" cy="1939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5" y="5294992"/>
            <a:ext cx="902811" cy="307777"/>
          </a:xfrm>
          <a:prstGeom prst="rect">
            <a:avLst/>
          </a:prstGeom>
        </p:spPr>
        <p:txBody>
          <a:bodyPr wrap="none">
            <a:spAutoFit/>
          </a:bodyPr>
          <a:lstStyle/>
          <a:p>
            <a:pPr algn="ctr"/>
            <a:r>
              <a:rPr lang="zh-CN" altLang="zh-CN" sz="1400" b="1" dirty="0"/>
              <a:t>发货重量</a:t>
            </a:r>
            <a:endParaRPr lang="zh-CN" altLang="en-US" sz="1400" b="1" dirty="0"/>
          </a:p>
        </p:txBody>
      </p:sp>
    </p:spTree>
    <p:custDataLst>
      <p:tags r:id="rId1"/>
    </p:custDataLst>
    <p:extLst>
      <p:ext uri="{BB962C8B-B14F-4D97-AF65-F5344CB8AC3E}">
        <p14:creationId xmlns:p14="http://schemas.microsoft.com/office/powerpoint/2010/main" val="22958287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0962"/>
                                        </p:tgtEl>
                                        <p:attrNameLst>
                                          <p:attrName>style.visibility</p:attrName>
                                        </p:attrNameLst>
                                      </p:cBhvr>
                                      <p:to>
                                        <p:strVal val="visible"/>
                                      </p:to>
                                    </p:set>
                                    <p:animEffect transition="in" filter="fade">
                                      <p:cBhvr>
                                        <p:cTn id="15" dur="500"/>
                                        <p:tgtEl>
                                          <p:spTgt spid="40962"/>
                                        </p:tgtEl>
                                      </p:cBhvr>
                                    </p:animEffect>
                                    <p:anim calcmode="lin" valueType="num">
                                      <p:cBhvr>
                                        <p:cTn id="16" dur="500" fill="hold"/>
                                        <p:tgtEl>
                                          <p:spTgt spid="40962"/>
                                        </p:tgtEl>
                                        <p:attrNameLst>
                                          <p:attrName>ppt_x</p:attrName>
                                        </p:attrNameLst>
                                      </p:cBhvr>
                                      <p:tavLst>
                                        <p:tav tm="0">
                                          <p:val>
                                            <p:strVal val="#ppt_x"/>
                                          </p:val>
                                        </p:tav>
                                        <p:tav tm="100000">
                                          <p:val>
                                            <p:strVal val="#ppt_x"/>
                                          </p:val>
                                        </p:tav>
                                      </p:tavLst>
                                    </p:anim>
                                    <p:anim calcmode="lin" valueType="num">
                                      <p:cBhvr>
                                        <p:cTn id="17" dur="500" fill="hold"/>
                                        <p:tgtEl>
                                          <p:spTgt spid="40962"/>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2978149" y="2127128"/>
            <a:ext cx="3503613" cy="3000821"/>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FBA</a:t>
            </a:r>
            <a:r>
              <a:rPr lang="zh-CN" altLang="en-US" b="1" dirty="0">
                <a:solidFill>
                  <a:srgbClr val="2F2E40"/>
                </a:solidFill>
                <a:latin typeface="Calibri" panose="020F0502020204030204" pitchFamily="34" charset="0"/>
                <a:ea typeface="宋体" panose="02010600030101010101" pitchFamily="2" charset="-122"/>
              </a:rPr>
              <a:t>的使用与限制</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卖家需了解收费标准，寻找适用于该收费政策的产品，才能保证店铺的利润。</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体积小、利润高的产品</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高质量产品</a:t>
            </a:r>
          </a:p>
        </p:txBody>
      </p:sp>
      <p:pic>
        <p:nvPicPr>
          <p:cNvPr id="419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86550" y="1268513"/>
            <a:ext cx="2609287" cy="471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7539787" y="5986563"/>
            <a:ext cx="902811" cy="307777"/>
          </a:xfrm>
          <a:prstGeom prst="rect">
            <a:avLst/>
          </a:prstGeom>
        </p:spPr>
        <p:txBody>
          <a:bodyPr wrap="none">
            <a:spAutoFit/>
          </a:bodyPr>
          <a:lstStyle/>
          <a:p>
            <a:pPr algn="ctr"/>
            <a:r>
              <a:rPr lang="zh-CN" altLang="zh-CN" sz="1400" b="1" dirty="0"/>
              <a:t>受限商品</a:t>
            </a:r>
            <a:endParaRPr lang="zh-CN" altLang="en-US" sz="1400" b="1" dirty="0"/>
          </a:p>
        </p:txBody>
      </p:sp>
    </p:spTree>
    <p:custDataLst>
      <p:tags r:id="rId1"/>
    </p:custDataLst>
    <p:extLst>
      <p:ext uri="{BB962C8B-B14F-4D97-AF65-F5344CB8AC3E}">
        <p14:creationId xmlns:p14="http://schemas.microsoft.com/office/powerpoint/2010/main" val="22958287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41986"/>
                                        </p:tgtEl>
                                        <p:attrNameLst>
                                          <p:attrName>style.visibility</p:attrName>
                                        </p:attrNameLst>
                                      </p:cBhvr>
                                      <p:to>
                                        <p:strVal val="visible"/>
                                      </p:to>
                                    </p:set>
                                    <p:animEffect transition="in" filter="barn(inVertical)">
                                      <p:cBhvr>
                                        <p:cTn id="15" dur="500"/>
                                        <p:tgtEl>
                                          <p:spTgt spid="41986"/>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184278"/>
            <a:ext cx="9332179" cy="2523768"/>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3.3.3  FBA</a:t>
            </a:r>
            <a:r>
              <a:rPr lang="zh-CN" altLang="en-US" sz="2500" b="1" dirty="0">
                <a:solidFill>
                  <a:srgbClr val="2F2E40"/>
                </a:solidFill>
                <a:latin typeface="Calibri" panose="020F0502020204030204" pitchFamily="34" charset="0"/>
                <a:ea typeface="宋体" panose="02010600030101010101" pitchFamily="2" charset="-122"/>
              </a:rPr>
              <a:t>头程</a:t>
            </a:r>
          </a:p>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FBA</a:t>
            </a:r>
            <a:r>
              <a:rPr lang="zh-CN" altLang="en-US" dirty="0">
                <a:solidFill>
                  <a:srgbClr val="2F2E40"/>
                </a:solidFill>
                <a:latin typeface="Calibri" panose="020F0502020204030204" pitchFamily="34" charset="0"/>
                <a:ea typeface="宋体" panose="02010600030101010101" pitchFamily="2" charset="-122"/>
              </a:rPr>
              <a:t>头程，即产品从货源地发往亚马逊</a:t>
            </a:r>
            <a:r>
              <a:rPr lang="en-US" altLang="zh-CN" dirty="0">
                <a:solidFill>
                  <a:srgbClr val="2F2E40"/>
                </a:solidFill>
                <a:latin typeface="Calibri" panose="020F0502020204030204" pitchFamily="34" charset="0"/>
                <a:ea typeface="宋体" panose="02010600030101010101" pitchFamily="2" charset="-122"/>
              </a:rPr>
              <a:t>FBA</a:t>
            </a:r>
            <a:r>
              <a:rPr lang="zh-CN" altLang="en-US" dirty="0">
                <a:solidFill>
                  <a:srgbClr val="2F2E40"/>
                </a:solidFill>
                <a:latin typeface="Calibri" panose="020F0502020204030204" pitchFamily="34" charset="0"/>
                <a:ea typeface="宋体" panose="02010600030101010101" pitchFamily="2" charset="-122"/>
              </a:rPr>
              <a:t>仓的整个运输过程；头程费用，即整个运输过程中所产生的所有物流费用。例如，卖家的产品货源在中国广州，在美国站点进行售卖，那么产品从广州到亚马逊美国站</a:t>
            </a:r>
            <a:r>
              <a:rPr lang="en-US" altLang="zh-CN" dirty="0">
                <a:solidFill>
                  <a:srgbClr val="2F2E40"/>
                </a:solidFill>
                <a:latin typeface="Calibri" panose="020F0502020204030204" pitchFamily="34" charset="0"/>
                <a:ea typeface="宋体" panose="02010600030101010101" pitchFamily="2" charset="-122"/>
              </a:rPr>
              <a:t>FBA</a:t>
            </a:r>
            <a:r>
              <a:rPr lang="zh-CN" altLang="en-US" dirty="0">
                <a:solidFill>
                  <a:srgbClr val="2F2E40"/>
                </a:solidFill>
                <a:latin typeface="Calibri" panose="020F0502020204030204" pitchFamily="34" charset="0"/>
                <a:ea typeface="宋体" panose="02010600030101010101" pitchFamily="2" charset="-122"/>
              </a:rPr>
              <a:t>仓这段过程即为头程，中间所产生的一系列物流费用，如清关、缴纳关税等，即为头程费用。</a:t>
            </a:r>
          </a:p>
        </p:txBody>
      </p:sp>
    </p:spTree>
    <p:custDataLst>
      <p:tags r:id="rId1"/>
    </p:custDataLst>
    <p:extLst>
      <p:ext uri="{BB962C8B-B14F-4D97-AF65-F5344CB8AC3E}">
        <p14:creationId xmlns:p14="http://schemas.microsoft.com/office/powerpoint/2010/main" val="22958287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858251"/>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FBA</a:t>
            </a:r>
            <a:r>
              <a:rPr lang="zh-CN" altLang="en-US" b="1" dirty="0">
                <a:solidFill>
                  <a:srgbClr val="2F2E40"/>
                </a:solidFill>
                <a:latin typeface="Calibri" panose="020F0502020204030204" pitchFamily="34" charset="0"/>
                <a:ea typeface="宋体" panose="02010600030101010101" pitchFamily="2" charset="-122"/>
              </a:rPr>
              <a:t>头程的运输方式</a:t>
            </a:r>
            <a:r>
              <a:rPr lang="en-US" altLang="zh-CN" b="1" dirty="0">
                <a:solidFill>
                  <a:srgbClr val="2F2E40"/>
                </a:solidFill>
                <a:latin typeface="Calibri" panose="020F0502020204030204" pitchFamily="34" charset="0"/>
                <a:ea typeface="宋体" panose="02010600030101010101" pitchFamily="2" charset="-122"/>
              </a:rPr>
              <a:t>(</a:t>
            </a:r>
            <a:r>
              <a:rPr lang="zh-CN" altLang="en-US" b="1" dirty="0">
                <a:solidFill>
                  <a:srgbClr val="2F2E40"/>
                </a:solidFill>
                <a:latin typeface="Calibri" panose="020F0502020204030204" pitchFamily="34" charset="0"/>
                <a:ea typeface="宋体" panose="02010600030101010101" pitchFamily="2" charset="-122"/>
              </a:rPr>
              <a:t>见</a:t>
            </a:r>
            <a:r>
              <a:rPr lang="zh-CN" altLang="en-US" b="1" dirty="0" smtClean="0">
                <a:solidFill>
                  <a:srgbClr val="2F2E40"/>
                </a:solidFill>
                <a:latin typeface="Calibri" panose="020F0502020204030204" pitchFamily="34" charset="0"/>
                <a:ea typeface="宋体" panose="02010600030101010101" pitchFamily="2" charset="-122"/>
              </a:rPr>
              <a:t>表</a:t>
            </a:r>
            <a:r>
              <a:rPr lang="en-US" altLang="zh-CN" b="1" dirty="0" smtClean="0">
                <a:solidFill>
                  <a:srgbClr val="2F2E40"/>
                </a:solidFill>
                <a:latin typeface="Calibri" panose="020F0502020204030204" pitchFamily="34" charset="0"/>
                <a:ea typeface="宋体" panose="02010600030101010101" pitchFamily="2" charset="-122"/>
              </a:rPr>
              <a:t>)</a:t>
            </a:r>
            <a:endParaRPr lang="zh-CN" altLang="en-US" b="1" dirty="0">
              <a:solidFill>
                <a:srgbClr val="2F2E40"/>
              </a:solidFill>
              <a:latin typeface="Calibri" panose="020F0502020204030204" pitchFamily="34" charset="0"/>
              <a:ea typeface="宋体" panose="02010600030101010101" pitchFamily="2" charset="-122"/>
            </a:endParaRPr>
          </a:p>
        </p:txBody>
      </p:sp>
      <p:pic>
        <p:nvPicPr>
          <p:cNvPr id="430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6832" y="2639626"/>
            <a:ext cx="8720137" cy="2541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55958" y="2318633"/>
            <a:ext cx="1261884" cy="307777"/>
          </a:xfrm>
          <a:prstGeom prst="rect">
            <a:avLst/>
          </a:prstGeom>
        </p:spPr>
        <p:txBody>
          <a:bodyPr wrap="none">
            <a:spAutoFit/>
          </a:bodyPr>
          <a:lstStyle/>
          <a:p>
            <a:pPr algn="ctr"/>
            <a:r>
              <a:rPr lang="zh-CN" altLang="zh-CN" sz="1400" b="1" dirty="0"/>
              <a:t>头程运输方式</a:t>
            </a:r>
            <a:endParaRPr lang="zh-CN" altLang="en-US" sz="1400" b="1" dirty="0"/>
          </a:p>
        </p:txBody>
      </p:sp>
    </p:spTree>
    <p:custDataLst>
      <p:tags r:id="rId1"/>
    </p:custDataLst>
    <p:extLst>
      <p:ext uri="{BB962C8B-B14F-4D97-AF65-F5344CB8AC3E}">
        <p14:creationId xmlns:p14="http://schemas.microsoft.com/office/powerpoint/2010/main" val="22958287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43010"/>
                                        </p:tgtEl>
                                        <p:attrNameLst>
                                          <p:attrName>style.visibility</p:attrName>
                                        </p:attrNameLst>
                                      </p:cBhvr>
                                      <p:to>
                                        <p:strVal val="visible"/>
                                      </p:to>
                                    </p:set>
                                    <p:animEffect transition="in" filter="wipe(up)">
                                      <p:cBhvr>
                                        <p:cTn id="19" dur="500"/>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488953"/>
            <a:ext cx="9332179" cy="2031325"/>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创建</a:t>
            </a:r>
            <a:r>
              <a:rPr lang="en-US" altLang="zh-CN" b="1" dirty="0">
                <a:solidFill>
                  <a:srgbClr val="2F2E40"/>
                </a:solidFill>
                <a:latin typeface="Calibri" panose="020F0502020204030204" pitchFamily="34" charset="0"/>
                <a:ea typeface="宋体" panose="02010600030101010101" pitchFamily="2" charset="-122"/>
              </a:rPr>
              <a:t>FBA</a:t>
            </a:r>
            <a:r>
              <a:rPr lang="zh-CN" altLang="en-US" b="1" dirty="0">
                <a:solidFill>
                  <a:srgbClr val="2F2E40"/>
                </a:solidFill>
                <a:latin typeface="Calibri" panose="020F0502020204030204" pitchFamily="34" charset="0"/>
                <a:ea typeface="宋体" panose="02010600030101010101" pitchFamily="2" charset="-122"/>
              </a:rPr>
              <a:t>入库计划</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了解头程概念后，下面具体展示如何在亚马逊后台创建入库计划，将货件发往亚马逊海外仓。</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选择</a:t>
            </a:r>
            <a:r>
              <a:rPr lang="zh-CN" altLang="en-US" dirty="0">
                <a:solidFill>
                  <a:srgbClr val="2F2E40"/>
                </a:solidFill>
                <a:latin typeface="Calibri" panose="020F0502020204030204" pitchFamily="34" charset="0"/>
                <a:ea typeface="宋体" panose="02010600030101010101" pitchFamily="2" charset="-122"/>
              </a:rPr>
              <a:t>发货产品</a:t>
            </a:r>
          </a:p>
        </p:txBody>
      </p:sp>
      <p:pic>
        <p:nvPicPr>
          <p:cNvPr id="440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6815" y="3472829"/>
            <a:ext cx="8200172" cy="2330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06880" y="5808842"/>
            <a:ext cx="1560042" cy="307777"/>
          </a:xfrm>
          <a:prstGeom prst="rect">
            <a:avLst/>
          </a:prstGeom>
        </p:spPr>
        <p:txBody>
          <a:bodyPr wrap="none">
            <a:spAutoFit/>
          </a:bodyPr>
          <a:lstStyle/>
          <a:p>
            <a:pPr algn="ctr"/>
            <a:r>
              <a:rPr lang="zh-CN" altLang="zh-CN" sz="1400" b="1" dirty="0"/>
              <a:t>创建入库计划</a:t>
            </a:r>
            <a:r>
              <a:rPr lang="en-US" altLang="zh-CN" sz="1400" b="1" dirty="0"/>
              <a:t>(</a:t>
            </a:r>
            <a:r>
              <a:rPr lang="zh-CN" altLang="zh-CN" sz="1400" b="1" dirty="0"/>
              <a:t>一</a:t>
            </a:r>
            <a:r>
              <a:rPr lang="en-US" altLang="zh-CN" sz="1400" b="1" dirty="0"/>
              <a:t>)</a:t>
            </a:r>
            <a:endParaRPr lang="zh-CN" altLang="en-US" sz="1400" b="1" dirty="0"/>
          </a:p>
        </p:txBody>
      </p:sp>
    </p:spTree>
    <p:custDataLst>
      <p:tags r:id="rId1"/>
    </p:custDataLst>
    <p:extLst>
      <p:ext uri="{BB962C8B-B14F-4D97-AF65-F5344CB8AC3E}">
        <p14:creationId xmlns:p14="http://schemas.microsoft.com/office/powerpoint/2010/main" val="20589002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44034"/>
                                        </p:tgtEl>
                                        <p:attrNameLst>
                                          <p:attrName>style.visibility</p:attrName>
                                        </p:attrNameLst>
                                      </p:cBhvr>
                                      <p:to>
                                        <p:strVal val="visible"/>
                                      </p:to>
                                    </p:set>
                                    <p:animEffect transition="in" filter="circle(in)">
                                      <p:cBhvr>
                                        <p:cTn id="15" dur="500"/>
                                        <p:tgtEl>
                                          <p:spTgt spid="44034"/>
                                        </p:tgtEl>
                                      </p:cBhvr>
                                    </p:animEffect>
                                  </p:childTnLst>
                                </p:cTn>
                              </p:par>
                            </p:childTnLst>
                          </p:cTn>
                        </p:par>
                        <p:par>
                          <p:cTn id="16" fill="hold">
                            <p:stCondLst>
                              <p:cond delay="1500"/>
                            </p:stCondLst>
                            <p:childTnLst>
                              <p:par>
                                <p:cTn id="17" presetID="6"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选择</a:t>
            </a:r>
            <a:r>
              <a:rPr lang="zh-CN" altLang="en-US" dirty="0">
                <a:solidFill>
                  <a:srgbClr val="2F2E40"/>
                </a:solidFill>
                <a:latin typeface="Calibri" panose="020F0502020204030204" pitchFamily="34" charset="0"/>
                <a:ea typeface="宋体" panose="02010600030101010101" pitchFamily="2" charset="-122"/>
              </a:rPr>
              <a:t>发</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补货</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450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7420" y="2215491"/>
            <a:ext cx="6938962" cy="3204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06880" y="5438775"/>
            <a:ext cx="1560042" cy="307777"/>
          </a:xfrm>
          <a:prstGeom prst="rect">
            <a:avLst/>
          </a:prstGeom>
        </p:spPr>
        <p:txBody>
          <a:bodyPr wrap="none">
            <a:spAutoFit/>
          </a:bodyPr>
          <a:lstStyle/>
          <a:p>
            <a:pPr algn="ctr"/>
            <a:r>
              <a:rPr lang="zh-CN" altLang="zh-CN" sz="1400" b="1" dirty="0"/>
              <a:t>创建入库计划</a:t>
            </a:r>
            <a:r>
              <a:rPr lang="en-US" altLang="zh-CN" sz="1400" b="1" dirty="0"/>
              <a:t>(</a:t>
            </a:r>
            <a:r>
              <a:rPr lang="zh-CN" altLang="zh-CN" sz="1400" b="1" dirty="0"/>
              <a:t>二</a:t>
            </a:r>
            <a:r>
              <a:rPr lang="en-US" altLang="zh-CN" sz="1400" b="1" dirty="0"/>
              <a:t>)</a:t>
            </a:r>
            <a:endParaRPr lang="zh-CN" altLang="en-US" sz="1400" b="1" dirty="0"/>
          </a:p>
        </p:txBody>
      </p:sp>
    </p:spTree>
    <p:custDataLst>
      <p:tags r:id="rId1"/>
    </p:custDataLst>
    <p:extLst>
      <p:ext uri="{BB962C8B-B14F-4D97-AF65-F5344CB8AC3E}">
        <p14:creationId xmlns:p14="http://schemas.microsoft.com/office/powerpoint/2010/main" val="20589002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45058"/>
                                        </p:tgtEl>
                                        <p:attrNameLst>
                                          <p:attrName>style.visibility</p:attrName>
                                        </p:attrNameLst>
                                      </p:cBhvr>
                                      <p:to>
                                        <p:strVal val="visible"/>
                                      </p:to>
                                    </p:set>
                                    <p:animEffect transition="in" filter="wheel(1)">
                                      <p:cBhvr>
                                        <p:cTn id="15" dur="500"/>
                                        <p:tgtEl>
                                          <p:spTgt spid="45058"/>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1)">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460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4938" y="2262188"/>
            <a:ext cx="9380537" cy="242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15185" y="4725472"/>
            <a:ext cx="1560042" cy="307777"/>
          </a:xfrm>
          <a:prstGeom prst="rect">
            <a:avLst/>
          </a:prstGeom>
        </p:spPr>
        <p:txBody>
          <a:bodyPr wrap="none">
            <a:spAutoFit/>
          </a:bodyPr>
          <a:lstStyle/>
          <a:p>
            <a:pPr algn="ctr"/>
            <a:r>
              <a:rPr lang="zh-CN" altLang="zh-CN" sz="1400" b="1" dirty="0"/>
              <a:t>创建入库计划</a:t>
            </a:r>
            <a:r>
              <a:rPr lang="en-US" altLang="zh-CN" sz="1400" b="1" dirty="0"/>
              <a:t>(</a:t>
            </a:r>
            <a:r>
              <a:rPr lang="zh-CN" altLang="zh-CN" sz="1400" b="1" dirty="0"/>
              <a:t>三</a:t>
            </a:r>
            <a:r>
              <a:rPr lang="en-US" altLang="zh-CN" sz="1400" b="1" dirty="0"/>
              <a:t>)</a:t>
            </a:r>
            <a:endParaRPr lang="zh-CN" altLang="en-US" sz="1400" b="1" dirty="0"/>
          </a:p>
        </p:txBody>
      </p:sp>
    </p:spTree>
    <p:custDataLst>
      <p:tags r:id="rId1"/>
    </p:custDataLst>
    <p:extLst>
      <p:ext uri="{BB962C8B-B14F-4D97-AF65-F5344CB8AC3E}">
        <p14:creationId xmlns:p14="http://schemas.microsoft.com/office/powerpoint/2010/main" val="20589002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46082"/>
                                        </p:tgtEl>
                                        <p:attrNameLst>
                                          <p:attrName>style.visibility</p:attrName>
                                        </p:attrNameLst>
                                      </p:cBhvr>
                                      <p:to>
                                        <p:strVal val="visible"/>
                                      </p:to>
                                    </p:set>
                                    <p:animEffect transition="in" filter="randombar(horizontal)">
                                      <p:cBhvr>
                                        <p:cTn id="11" dur="500"/>
                                        <p:tgtEl>
                                          <p:spTgt spid="4608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509616"/>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填写发货地址以及选择包装方式</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471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58544" y="3087588"/>
            <a:ext cx="9256713" cy="14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5" y="4573488"/>
            <a:ext cx="902811" cy="307777"/>
          </a:xfrm>
          <a:prstGeom prst="rect">
            <a:avLst/>
          </a:prstGeom>
        </p:spPr>
        <p:txBody>
          <a:bodyPr wrap="none">
            <a:spAutoFit/>
          </a:bodyPr>
          <a:lstStyle/>
          <a:p>
            <a:pPr algn="ctr"/>
            <a:r>
              <a:rPr lang="zh-CN" altLang="zh-CN" sz="1400" b="1" dirty="0"/>
              <a:t>包装方式</a:t>
            </a:r>
            <a:endParaRPr lang="zh-CN" altLang="en-US" sz="1400" b="1" dirty="0"/>
          </a:p>
        </p:txBody>
      </p:sp>
    </p:spTree>
    <p:custDataLst>
      <p:tags r:id="rId1"/>
    </p:custDataLst>
    <p:extLst>
      <p:ext uri="{BB962C8B-B14F-4D97-AF65-F5344CB8AC3E}">
        <p14:creationId xmlns:p14="http://schemas.microsoft.com/office/powerpoint/2010/main" val="20589002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7106"/>
                                        </p:tgtEl>
                                        <p:attrNameLst>
                                          <p:attrName>style.visibility</p:attrName>
                                        </p:attrNameLst>
                                      </p:cBhvr>
                                      <p:to>
                                        <p:strVal val="visible"/>
                                      </p:to>
                                    </p:set>
                                    <p:anim calcmode="lin" valueType="num">
                                      <p:cBhvr>
                                        <p:cTn id="15" dur="500" fill="hold"/>
                                        <p:tgtEl>
                                          <p:spTgt spid="47106"/>
                                        </p:tgtEl>
                                        <p:attrNameLst>
                                          <p:attrName>ppt_w</p:attrName>
                                        </p:attrNameLst>
                                      </p:cBhvr>
                                      <p:tavLst>
                                        <p:tav tm="0">
                                          <p:val>
                                            <p:fltVal val="0"/>
                                          </p:val>
                                        </p:tav>
                                        <p:tav tm="100000">
                                          <p:val>
                                            <p:strVal val="#ppt_w"/>
                                          </p:val>
                                        </p:tav>
                                      </p:tavLst>
                                    </p:anim>
                                    <p:anim calcmode="lin" valueType="num">
                                      <p:cBhvr>
                                        <p:cTn id="16" dur="500" fill="hold"/>
                                        <p:tgtEl>
                                          <p:spTgt spid="47106"/>
                                        </p:tgtEl>
                                        <p:attrNameLst>
                                          <p:attrName>ppt_h</p:attrName>
                                        </p:attrNameLst>
                                      </p:cBhvr>
                                      <p:tavLst>
                                        <p:tav tm="0">
                                          <p:val>
                                            <p:fltVal val="0"/>
                                          </p:val>
                                        </p:tav>
                                        <p:tav tm="100000">
                                          <p:val>
                                            <p:strVal val="#ppt_h"/>
                                          </p:val>
                                        </p:tav>
                                      </p:tavLst>
                                    </p:anim>
                                    <p:animEffect transition="in" filter="fade">
                                      <p:cBhvr>
                                        <p:cTn id="17" dur="500"/>
                                        <p:tgtEl>
                                          <p:spTgt spid="47106"/>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488953"/>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设置发货数量</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481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5420" y="2088023"/>
            <a:ext cx="8462962" cy="3345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55959" y="5449372"/>
            <a:ext cx="1261884" cy="307777"/>
          </a:xfrm>
          <a:prstGeom prst="rect">
            <a:avLst/>
          </a:prstGeom>
        </p:spPr>
        <p:txBody>
          <a:bodyPr wrap="none">
            <a:spAutoFit/>
          </a:bodyPr>
          <a:lstStyle/>
          <a:p>
            <a:pPr algn="ctr"/>
            <a:r>
              <a:rPr lang="zh-CN" altLang="zh-CN" sz="1400" b="1" dirty="0"/>
              <a:t>设置发货数量</a:t>
            </a:r>
            <a:endParaRPr lang="zh-CN" altLang="en-US" sz="1400" b="1" dirty="0"/>
          </a:p>
        </p:txBody>
      </p:sp>
    </p:spTree>
    <p:custDataLst>
      <p:tags r:id="rId1"/>
    </p:custDataLst>
    <p:extLst>
      <p:ext uri="{BB962C8B-B14F-4D97-AF65-F5344CB8AC3E}">
        <p14:creationId xmlns:p14="http://schemas.microsoft.com/office/powerpoint/2010/main" val="20589002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8130"/>
                                        </p:tgtEl>
                                        <p:attrNameLst>
                                          <p:attrName>style.visibility</p:attrName>
                                        </p:attrNameLst>
                                      </p:cBhvr>
                                      <p:to>
                                        <p:strVal val="visible"/>
                                      </p:to>
                                    </p:set>
                                    <p:animEffect transition="in" filter="fade">
                                      <p:cBhvr>
                                        <p:cTn id="15" dur="500"/>
                                        <p:tgtEl>
                                          <p:spTgt spid="481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准备商品</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491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5907" y="2175160"/>
            <a:ext cx="8281987" cy="3235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4" y="5410200"/>
            <a:ext cx="902811" cy="307777"/>
          </a:xfrm>
          <a:prstGeom prst="rect">
            <a:avLst/>
          </a:prstGeom>
        </p:spPr>
        <p:txBody>
          <a:bodyPr wrap="none">
            <a:spAutoFit/>
          </a:bodyPr>
          <a:lstStyle/>
          <a:p>
            <a:pPr algn="ctr"/>
            <a:r>
              <a:rPr lang="zh-CN" altLang="zh-CN" sz="1400" b="1" dirty="0"/>
              <a:t>准备商品</a:t>
            </a:r>
            <a:endParaRPr lang="zh-CN" altLang="en-US" sz="1400" b="1" dirty="0"/>
          </a:p>
        </p:txBody>
      </p:sp>
    </p:spTree>
    <p:custDataLst>
      <p:tags r:id="rId1"/>
    </p:custDataLst>
    <p:extLst>
      <p:ext uri="{BB962C8B-B14F-4D97-AF65-F5344CB8AC3E}">
        <p14:creationId xmlns:p14="http://schemas.microsoft.com/office/powerpoint/2010/main" val="20589002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49154"/>
                                        </p:tgtEl>
                                        <p:attrNameLst>
                                          <p:attrName>style.visibility</p:attrName>
                                        </p:attrNameLst>
                                      </p:cBhvr>
                                      <p:to>
                                        <p:strVal val="visible"/>
                                      </p:to>
                                    </p:set>
                                    <p:anim calcmode="lin" valueType="num">
                                      <p:cBhvr additive="base">
                                        <p:cTn id="15" dur="500" fill="hold"/>
                                        <p:tgtEl>
                                          <p:spTgt spid="49154"/>
                                        </p:tgtEl>
                                        <p:attrNameLst>
                                          <p:attrName>ppt_x</p:attrName>
                                        </p:attrNameLst>
                                      </p:cBhvr>
                                      <p:tavLst>
                                        <p:tav tm="0">
                                          <p:val>
                                            <p:strVal val="#ppt_x"/>
                                          </p:val>
                                        </p:tav>
                                        <p:tav tm="100000">
                                          <p:val>
                                            <p:strVal val="#ppt_x"/>
                                          </p:val>
                                        </p:tav>
                                      </p:tavLst>
                                    </p:anim>
                                    <p:anim calcmode="lin" valueType="num">
                                      <p:cBhvr additive="base">
                                        <p:cTn id="16" dur="500" fill="hold"/>
                                        <p:tgtEl>
                                          <p:spTgt spid="4915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预习作业</a:t>
            </a: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31828"/>
            <a:ext cx="9332179" cy="378436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预习并回答以下问题</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请阅读本章内容，完成以下任务。</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亚马逊账号类型有哪些？</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后台刊登方法有几种？分别是什么？</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亚马逊平台提供的物流方式有哪几种形式？每种形式的意义以及流程是什么？</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站内推广方式包括哪些内容？</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卖家需要从哪几个方面维护后台绩效问题？</a:t>
            </a:r>
          </a:p>
        </p:txBody>
      </p:sp>
    </p:spTree>
    <p:custDataLst>
      <p:tags r:id="rId1"/>
    </p:custDataLst>
    <p:extLst>
      <p:ext uri="{BB962C8B-B14F-4D97-AF65-F5344CB8AC3E}">
        <p14:creationId xmlns:p14="http://schemas.microsoft.com/office/powerpoint/2010/main" val="21673867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736603"/>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6)	</a:t>
            </a:r>
            <a:r>
              <a:rPr lang="zh-CN" altLang="en-US" dirty="0">
                <a:solidFill>
                  <a:srgbClr val="2F2E40"/>
                </a:solidFill>
                <a:latin typeface="Calibri" panose="020F0502020204030204" pitchFamily="34" charset="0"/>
                <a:ea typeface="宋体" panose="02010600030101010101" pitchFamily="2" charset="-122"/>
              </a:rPr>
              <a:t>为商品贴标签</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501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8569" y="2324100"/>
            <a:ext cx="8856663" cy="268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86415" y="5015984"/>
            <a:ext cx="1200970" cy="307777"/>
          </a:xfrm>
          <a:prstGeom prst="rect">
            <a:avLst/>
          </a:prstGeom>
        </p:spPr>
        <p:txBody>
          <a:bodyPr wrap="none">
            <a:spAutoFit/>
          </a:bodyPr>
          <a:lstStyle/>
          <a:p>
            <a:pPr algn="ctr"/>
            <a:r>
              <a:rPr lang="zh-CN" altLang="zh-CN" sz="1400" b="1" dirty="0"/>
              <a:t>打印标签</a:t>
            </a:r>
            <a:r>
              <a:rPr lang="en-US" altLang="zh-CN" sz="1400" b="1" dirty="0"/>
              <a:t>(</a:t>
            </a:r>
            <a:r>
              <a:rPr lang="zh-CN" altLang="zh-CN" sz="1400" b="1" dirty="0"/>
              <a:t>一</a:t>
            </a:r>
            <a:r>
              <a:rPr lang="en-US" altLang="zh-CN" sz="1400" b="1" dirty="0"/>
              <a:t>)</a:t>
            </a:r>
            <a:endParaRPr lang="zh-CN" altLang="en-US" sz="1400" b="1" dirty="0"/>
          </a:p>
        </p:txBody>
      </p:sp>
    </p:spTree>
    <p:custDataLst>
      <p:tags r:id="rId1"/>
    </p:custDataLst>
    <p:extLst>
      <p:ext uri="{BB962C8B-B14F-4D97-AF65-F5344CB8AC3E}">
        <p14:creationId xmlns:p14="http://schemas.microsoft.com/office/powerpoint/2010/main" val="20589002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50178"/>
                                        </p:tgtEl>
                                        <p:attrNameLst>
                                          <p:attrName>style.visibility</p:attrName>
                                        </p:attrNameLst>
                                      </p:cBhvr>
                                      <p:to>
                                        <p:strVal val="visible"/>
                                      </p:to>
                                    </p:set>
                                    <p:animEffect transition="in" filter="fade">
                                      <p:cBhvr>
                                        <p:cTn id="15" dur="500"/>
                                        <p:tgtEl>
                                          <p:spTgt spid="50178"/>
                                        </p:tgtEl>
                                      </p:cBhvr>
                                    </p:animEffect>
                                    <p:anim calcmode="lin" valueType="num">
                                      <p:cBhvr>
                                        <p:cTn id="16" dur="500" fill="hold"/>
                                        <p:tgtEl>
                                          <p:spTgt spid="50178"/>
                                        </p:tgtEl>
                                        <p:attrNameLst>
                                          <p:attrName>ppt_x</p:attrName>
                                        </p:attrNameLst>
                                      </p:cBhvr>
                                      <p:tavLst>
                                        <p:tav tm="0">
                                          <p:val>
                                            <p:strVal val="#ppt_x"/>
                                          </p:val>
                                        </p:tav>
                                        <p:tav tm="100000">
                                          <p:val>
                                            <p:strVal val="#ppt_x"/>
                                          </p:val>
                                        </p:tav>
                                      </p:tavLst>
                                    </p:anim>
                                    <p:anim calcmode="lin" valueType="num">
                                      <p:cBhvr>
                                        <p:cTn id="17" dur="500" fill="hold"/>
                                        <p:tgtEl>
                                          <p:spTgt spid="5017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073160"/>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7)	</a:t>
            </a:r>
            <a:r>
              <a:rPr lang="zh-CN" altLang="en-US" dirty="0">
                <a:solidFill>
                  <a:srgbClr val="2F2E40"/>
                </a:solidFill>
                <a:latin typeface="Calibri" panose="020F0502020204030204" pitchFamily="34" charset="0"/>
                <a:ea typeface="宋体" panose="02010600030101010101" pitchFamily="2" charset="-122"/>
              </a:rPr>
              <a:t>检查货件详情</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512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2575" y="2655895"/>
            <a:ext cx="9085263" cy="202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5" y="4781041"/>
            <a:ext cx="902811" cy="307777"/>
          </a:xfrm>
          <a:prstGeom prst="rect">
            <a:avLst/>
          </a:prstGeom>
        </p:spPr>
        <p:txBody>
          <a:bodyPr wrap="none">
            <a:spAutoFit/>
          </a:bodyPr>
          <a:lstStyle/>
          <a:p>
            <a:pPr algn="ctr"/>
            <a:r>
              <a:rPr lang="zh-CN" altLang="zh-CN" sz="1400" b="1" dirty="0"/>
              <a:t>检查货件</a:t>
            </a:r>
            <a:endParaRPr lang="zh-CN" altLang="en-US" sz="1400" b="1" dirty="0"/>
          </a:p>
        </p:txBody>
      </p:sp>
    </p:spTree>
    <p:custDataLst>
      <p:tags r:id="rId1"/>
    </p:custDataLst>
    <p:extLst>
      <p:ext uri="{BB962C8B-B14F-4D97-AF65-F5344CB8AC3E}">
        <p14:creationId xmlns:p14="http://schemas.microsoft.com/office/powerpoint/2010/main" val="2376535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51202"/>
                                        </p:tgtEl>
                                        <p:attrNameLst>
                                          <p:attrName>style.visibility</p:attrName>
                                        </p:attrNameLst>
                                      </p:cBhvr>
                                      <p:to>
                                        <p:strVal val="visible"/>
                                      </p:to>
                                    </p:set>
                                    <p:animEffect transition="in" filter="barn(inVertical)">
                                      <p:cBhvr>
                                        <p:cTn id="15" dur="500"/>
                                        <p:tgtEl>
                                          <p:spTgt spid="51202"/>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450853"/>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8)	</a:t>
            </a:r>
            <a:r>
              <a:rPr lang="zh-CN" altLang="en-US" dirty="0">
                <a:solidFill>
                  <a:srgbClr val="2F2E40"/>
                </a:solidFill>
                <a:latin typeface="Calibri" panose="020F0502020204030204" pitchFamily="34" charset="0"/>
                <a:ea typeface="宋体" panose="02010600030101010101" pitchFamily="2" charset="-122"/>
              </a:rPr>
              <a:t>准备货件</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522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3076" y="2007271"/>
            <a:ext cx="7867650" cy="3717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5" y="5724524"/>
            <a:ext cx="902811" cy="307777"/>
          </a:xfrm>
          <a:prstGeom prst="rect">
            <a:avLst/>
          </a:prstGeom>
        </p:spPr>
        <p:txBody>
          <a:bodyPr wrap="none">
            <a:spAutoFit/>
          </a:bodyPr>
          <a:lstStyle/>
          <a:p>
            <a:pPr algn="ctr"/>
            <a:r>
              <a:rPr lang="zh-CN" altLang="zh-CN" sz="1400" b="1" dirty="0"/>
              <a:t>准备货件</a:t>
            </a:r>
            <a:endParaRPr lang="zh-CN" altLang="en-US" sz="1400" b="1" dirty="0"/>
          </a:p>
        </p:txBody>
      </p:sp>
    </p:spTree>
    <p:custDataLst>
      <p:tags r:id="rId1"/>
    </p:custDataLst>
    <p:extLst>
      <p:ext uri="{BB962C8B-B14F-4D97-AF65-F5344CB8AC3E}">
        <p14:creationId xmlns:p14="http://schemas.microsoft.com/office/powerpoint/2010/main" val="2376535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52226"/>
                                        </p:tgtEl>
                                        <p:attrNameLst>
                                          <p:attrName>style.visibility</p:attrName>
                                        </p:attrNameLst>
                                      </p:cBhvr>
                                      <p:to>
                                        <p:strVal val="visible"/>
                                      </p:to>
                                    </p:set>
                                    <p:animEffect transition="in" filter="wipe(up)">
                                      <p:cBhvr>
                                        <p:cTn id="15" dur="500"/>
                                        <p:tgtEl>
                                          <p:spTgt spid="5222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069853"/>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9)	</a:t>
            </a:r>
            <a:r>
              <a:rPr lang="zh-CN" altLang="en-US" dirty="0">
                <a:solidFill>
                  <a:srgbClr val="2F2E40"/>
                </a:solidFill>
                <a:latin typeface="Calibri" panose="020F0502020204030204" pitchFamily="34" charset="0"/>
                <a:ea typeface="宋体" panose="02010600030101010101" pitchFamily="2" charset="-122"/>
              </a:rPr>
              <a:t>录入物流单号</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532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2812" y="1568335"/>
            <a:ext cx="7928215" cy="1776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2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54931" y="3776663"/>
            <a:ext cx="7886700" cy="236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55959" y="3387983"/>
            <a:ext cx="1261884" cy="307777"/>
          </a:xfrm>
          <a:prstGeom prst="rect">
            <a:avLst/>
          </a:prstGeom>
        </p:spPr>
        <p:txBody>
          <a:bodyPr wrap="none">
            <a:spAutoFit/>
          </a:bodyPr>
          <a:lstStyle/>
          <a:p>
            <a:pPr algn="ctr"/>
            <a:r>
              <a:rPr lang="zh-CN" altLang="zh-CN" sz="1400" b="1" dirty="0"/>
              <a:t>打印货件标签</a:t>
            </a:r>
            <a:endParaRPr lang="zh-CN" altLang="en-US" sz="1400" b="1" dirty="0"/>
          </a:p>
        </p:txBody>
      </p:sp>
      <p:sp>
        <p:nvSpPr>
          <p:cNvPr id="3" name="矩形 2"/>
          <p:cNvSpPr/>
          <p:nvPr/>
        </p:nvSpPr>
        <p:spPr>
          <a:xfrm>
            <a:off x="5467339" y="6143088"/>
            <a:ext cx="1261884" cy="307777"/>
          </a:xfrm>
          <a:prstGeom prst="rect">
            <a:avLst/>
          </a:prstGeom>
        </p:spPr>
        <p:txBody>
          <a:bodyPr wrap="none">
            <a:spAutoFit/>
          </a:bodyPr>
          <a:lstStyle/>
          <a:p>
            <a:pPr algn="ctr"/>
            <a:r>
              <a:rPr lang="zh-CN" altLang="zh-CN" sz="1400" b="1" dirty="0"/>
              <a:t>填写跟踪信息</a:t>
            </a:r>
            <a:endParaRPr lang="zh-CN" altLang="en-US" sz="1400" b="1" dirty="0"/>
          </a:p>
        </p:txBody>
      </p:sp>
    </p:spTree>
    <p:custDataLst>
      <p:tags r:id="rId1"/>
    </p:custDataLst>
    <p:extLst>
      <p:ext uri="{BB962C8B-B14F-4D97-AF65-F5344CB8AC3E}">
        <p14:creationId xmlns:p14="http://schemas.microsoft.com/office/powerpoint/2010/main" val="2376535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53250"/>
                                        </p:tgtEl>
                                        <p:attrNameLst>
                                          <p:attrName>style.visibility</p:attrName>
                                        </p:attrNameLst>
                                      </p:cBhvr>
                                      <p:to>
                                        <p:strVal val="visible"/>
                                      </p:to>
                                    </p:set>
                                    <p:animEffect transition="in" filter="randombar(horizontal)">
                                      <p:cBhvr>
                                        <p:cTn id="15" dur="500"/>
                                        <p:tgtEl>
                                          <p:spTgt spid="53250"/>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53251"/>
                                        </p:tgtEl>
                                        <p:attrNameLst>
                                          <p:attrName>style.visibility</p:attrName>
                                        </p:attrNameLst>
                                      </p:cBhvr>
                                      <p:to>
                                        <p:strVal val="visible"/>
                                      </p:to>
                                    </p:set>
                                    <p:animEffect transition="in" filter="randombar(horizontal)">
                                      <p:cBhvr>
                                        <p:cTn id="23" dur="500"/>
                                        <p:tgtEl>
                                          <p:spTgt spid="53251"/>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randombar(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P spid="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49387" y="2012828"/>
            <a:ext cx="9332179" cy="309187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龙舟计划</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龙舟计划</a:t>
            </a:r>
            <a:r>
              <a:rPr lang="en-US" altLang="zh-CN" dirty="0">
                <a:solidFill>
                  <a:srgbClr val="2F2E40"/>
                </a:solidFill>
                <a:latin typeface="Calibri" panose="020F0502020204030204" pitchFamily="34" charset="0"/>
                <a:ea typeface="宋体" panose="02010600030101010101" pitchFamily="2" charset="-122"/>
              </a:rPr>
              <a:t>(Dragon Boat China Consolidation)</a:t>
            </a:r>
            <a:r>
              <a:rPr lang="zh-CN" altLang="en-US" dirty="0">
                <a:solidFill>
                  <a:srgbClr val="2F2E40"/>
                </a:solidFill>
                <a:latin typeface="Calibri" panose="020F0502020204030204" pitchFamily="34" charset="0"/>
                <a:ea typeface="宋体" panose="02010600030101010101" pitchFamily="2" charset="-122"/>
              </a:rPr>
              <a:t>，即“亚马逊中国龙舟集货跨境物流服务”，是亚马逊物流</a:t>
            </a:r>
            <a:r>
              <a:rPr lang="en-US" altLang="zh-CN" dirty="0">
                <a:solidFill>
                  <a:srgbClr val="2F2E40"/>
                </a:solidFill>
                <a:latin typeface="Calibri" panose="020F0502020204030204" pitchFamily="34" charset="0"/>
                <a:ea typeface="宋体" panose="02010600030101010101" pitchFamily="2" charset="-122"/>
              </a:rPr>
              <a:t>Plus</a:t>
            </a:r>
            <a:r>
              <a:rPr lang="zh-CN" altLang="en-US" dirty="0">
                <a:solidFill>
                  <a:srgbClr val="2F2E40"/>
                </a:solidFill>
                <a:latin typeface="Calibri" panose="020F0502020204030204" pitchFamily="34" charset="0"/>
                <a:ea typeface="宋体" panose="02010600030101010101" pitchFamily="2" charset="-122"/>
              </a:rPr>
              <a:t>计划针对中国市场的战略布局。</a:t>
            </a:r>
            <a:r>
              <a:rPr lang="en-US" altLang="zh-CN" dirty="0">
                <a:solidFill>
                  <a:srgbClr val="2F2E40"/>
                </a:solidFill>
                <a:latin typeface="Calibri" panose="020F0502020204030204" pitchFamily="34" charset="0"/>
                <a:ea typeface="宋体" panose="02010600030101010101" pitchFamily="2" charset="-122"/>
              </a:rPr>
              <a:t>FBA</a:t>
            </a:r>
            <a:r>
              <a:rPr lang="zh-CN" altLang="en-US" dirty="0">
                <a:solidFill>
                  <a:srgbClr val="2F2E40"/>
                </a:solidFill>
                <a:latin typeface="Calibri" panose="020F0502020204030204" pitchFamily="34" charset="0"/>
                <a:ea typeface="宋体" panose="02010600030101010101" pitchFamily="2" charset="-122"/>
              </a:rPr>
              <a:t>龙舟计划也就是亚马逊推行的锁仓服务，即亚马逊卖家在后台申请锁仓服务通过后，亚马逊会将同一亚马逊账号下整批货物</a:t>
            </a:r>
            <a:r>
              <a:rPr lang="en-US" altLang="zh-CN" dirty="0">
                <a:solidFill>
                  <a:srgbClr val="2F2E40"/>
                </a:solidFill>
                <a:latin typeface="Calibri" panose="020F0502020204030204" pitchFamily="34" charset="0"/>
                <a:ea typeface="宋体" panose="02010600030101010101" pitchFamily="2" charset="-122"/>
              </a:rPr>
              <a:t>FBA</a:t>
            </a:r>
            <a:r>
              <a:rPr lang="zh-CN" altLang="en-US" dirty="0">
                <a:solidFill>
                  <a:srgbClr val="2F2E40"/>
                </a:solidFill>
                <a:latin typeface="Calibri" panose="020F0502020204030204" pitchFamily="34" charset="0"/>
                <a:ea typeface="宋体" panose="02010600030101010101" pitchFamily="2" charset="-122"/>
              </a:rPr>
              <a:t>发货计划全部集中锁定到龙舟仓内，标准货物会被锁到</a:t>
            </a:r>
            <a:r>
              <a:rPr lang="en-US" altLang="zh-CN" dirty="0">
                <a:solidFill>
                  <a:srgbClr val="2F2E40"/>
                </a:solidFill>
                <a:latin typeface="Calibri" panose="020F0502020204030204" pitchFamily="34" charset="0"/>
                <a:ea typeface="宋体" panose="02010600030101010101" pitchFamily="2" charset="-122"/>
              </a:rPr>
              <a:t>ONT8</a:t>
            </a:r>
            <a:r>
              <a:rPr lang="zh-CN" altLang="en-US" dirty="0">
                <a:solidFill>
                  <a:srgbClr val="2F2E40"/>
                </a:solidFill>
                <a:latin typeface="Calibri" panose="020F0502020204030204" pitchFamily="34" charset="0"/>
                <a:ea typeface="宋体" panose="02010600030101010101" pitchFamily="2" charset="-122"/>
              </a:rPr>
              <a:t>，超大件会被锁到</a:t>
            </a:r>
            <a:r>
              <a:rPr lang="en-US" altLang="zh-CN" dirty="0">
                <a:solidFill>
                  <a:srgbClr val="2F2E40"/>
                </a:solidFill>
                <a:latin typeface="Calibri" panose="020F0502020204030204" pitchFamily="34" charset="0"/>
                <a:ea typeface="宋体" panose="02010600030101010101" pitchFamily="2" charset="-122"/>
              </a:rPr>
              <a:t>IND5</a:t>
            </a:r>
            <a:r>
              <a:rPr lang="zh-CN" altLang="en-US" dirty="0">
                <a:solidFill>
                  <a:srgbClr val="2F2E40"/>
                </a:solidFill>
                <a:latin typeface="Calibri" panose="020F0502020204030204" pitchFamily="34" charset="0"/>
                <a:ea typeface="宋体" panose="02010600030101010101" pitchFamily="2" charset="-122"/>
              </a:rPr>
              <a:t>，服装首饰类会被锁到</a:t>
            </a:r>
            <a:r>
              <a:rPr lang="en-US" altLang="zh-CN" dirty="0">
                <a:solidFill>
                  <a:srgbClr val="2F2E40"/>
                </a:solidFill>
                <a:latin typeface="Calibri" panose="020F0502020204030204" pitchFamily="34" charset="0"/>
                <a:ea typeface="宋体" panose="02010600030101010101" pitchFamily="2" charset="-122"/>
              </a:rPr>
              <a:t>SDF8</a:t>
            </a:r>
            <a:r>
              <a:rPr lang="zh-CN" altLang="en-US" dirty="0">
                <a:solidFill>
                  <a:srgbClr val="2F2E40"/>
                </a:solidFill>
                <a:latin typeface="Calibri" panose="020F0502020204030204" pitchFamily="34" charset="0"/>
                <a:ea typeface="宋体" panose="02010600030101010101" pitchFamily="2" charset="-122"/>
              </a:rPr>
              <a:t>，进而避免被系统自动地将整批货分拆分配到全美各</a:t>
            </a:r>
            <a:r>
              <a:rPr lang="en-US" altLang="zh-CN" dirty="0">
                <a:solidFill>
                  <a:srgbClr val="2F2E40"/>
                </a:solidFill>
                <a:latin typeface="Calibri" panose="020F0502020204030204" pitchFamily="34" charset="0"/>
                <a:ea typeface="宋体" panose="02010600030101010101" pitchFamily="2" charset="-122"/>
              </a:rPr>
              <a:t>FBA</a:t>
            </a:r>
            <a:r>
              <a:rPr lang="zh-CN" altLang="en-US" dirty="0">
                <a:solidFill>
                  <a:srgbClr val="2F2E40"/>
                </a:solidFill>
                <a:latin typeface="Calibri" panose="020F0502020204030204" pitchFamily="34" charset="0"/>
                <a:ea typeface="宋体" panose="02010600030101010101" pitchFamily="2" charset="-122"/>
              </a:rPr>
              <a:t>仓，以至于显著地降低了卖家的头程运输成本及很好地缩短了上架时效。</a:t>
            </a:r>
          </a:p>
        </p:txBody>
      </p:sp>
    </p:spTree>
    <p:custDataLst>
      <p:tags r:id="rId1"/>
    </p:custDataLst>
    <p:extLst>
      <p:ext uri="{BB962C8B-B14F-4D97-AF65-F5344CB8AC3E}">
        <p14:creationId xmlns:p14="http://schemas.microsoft.com/office/powerpoint/2010/main" val="2376535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489078"/>
            <a:ext cx="9332179" cy="210826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3.3.4  FBA</a:t>
            </a:r>
            <a:r>
              <a:rPr lang="zh-CN" altLang="en-US" sz="2500" b="1" dirty="0">
                <a:solidFill>
                  <a:srgbClr val="2F2E40"/>
                </a:solidFill>
                <a:latin typeface="Calibri" panose="020F0502020204030204" pitchFamily="34" charset="0"/>
                <a:ea typeface="宋体" panose="02010600030101010101" pitchFamily="2" charset="-122"/>
              </a:rPr>
              <a:t>仓储费用</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关于</a:t>
            </a:r>
            <a:r>
              <a:rPr lang="zh-CN" altLang="en-US" dirty="0">
                <a:solidFill>
                  <a:srgbClr val="2F2E40"/>
                </a:solidFill>
                <a:latin typeface="Calibri" panose="020F0502020204030204" pitchFamily="34" charset="0"/>
                <a:ea typeface="宋体" panose="02010600030101010101" pitchFamily="2" charset="-122"/>
              </a:rPr>
              <a:t>仓储费用，亚马逊有两种形式：月仓储费和长期仓储费。月仓储费，即按照月份收取，每月的</a:t>
            </a:r>
            <a:r>
              <a:rPr lang="en-US" altLang="zh-CN" dirty="0">
                <a:solidFill>
                  <a:srgbClr val="2F2E40"/>
                </a:solidFill>
                <a:latin typeface="Calibri" panose="020F0502020204030204" pitchFamily="34" charset="0"/>
                <a:ea typeface="宋体" panose="02010600030101010101" pitchFamily="2" charset="-122"/>
              </a:rPr>
              <a:t>7</a:t>
            </a:r>
            <a:r>
              <a:rPr lang="zh-CN" altLang="en-US" dirty="0">
                <a:solidFill>
                  <a:srgbClr val="2F2E40"/>
                </a:solidFill>
                <a:latin typeface="Calibri" panose="020F0502020204030204" pitchFamily="34" charset="0"/>
                <a:ea typeface="宋体" panose="02010600030101010101" pitchFamily="2" charset="-122"/>
              </a:rPr>
              <a:t>日到</a:t>
            </a:r>
            <a:r>
              <a:rPr lang="en-US" altLang="zh-CN" dirty="0">
                <a:solidFill>
                  <a:srgbClr val="2F2E40"/>
                </a:solidFill>
                <a:latin typeface="Calibri" panose="020F0502020204030204" pitchFamily="34" charset="0"/>
                <a:ea typeface="宋体" panose="02010600030101010101" pitchFamily="2" charset="-122"/>
              </a:rPr>
              <a:t>15</a:t>
            </a:r>
            <a:r>
              <a:rPr lang="zh-CN" altLang="en-US" dirty="0">
                <a:solidFill>
                  <a:srgbClr val="2F2E40"/>
                </a:solidFill>
                <a:latin typeface="Calibri" panose="020F0502020204030204" pitchFamily="34" charset="0"/>
                <a:ea typeface="宋体" panose="02010600030101010101" pitchFamily="2" charset="-122"/>
              </a:rPr>
              <a:t>日之间收取上个月的库存仓储费。长期仓储费，是针对存储在库存</a:t>
            </a:r>
            <a:r>
              <a:rPr lang="en-US" altLang="zh-CN" dirty="0">
                <a:solidFill>
                  <a:srgbClr val="2F2E40"/>
                </a:solidFill>
                <a:latin typeface="Calibri" panose="020F0502020204030204" pitchFamily="34" charset="0"/>
                <a:ea typeface="宋体" panose="02010600030101010101" pitchFamily="2" charset="-122"/>
              </a:rPr>
              <a:t>181</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365</a:t>
            </a:r>
            <a:r>
              <a:rPr lang="zh-CN" altLang="en-US" dirty="0">
                <a:solidFill>
                  <a:srgbClr val="2F2E40"/>
                </a:solidFill>
                <a:latin typeface="Calibri" panose="020F0502020204030204" pitchFamily="34" charset="0"/>
                <a:ea typeface="宋体" panose="02010600030101010101" pitchFamily="2" charset="-122"/>
              </a:rPr>
              <a:t>天以上产品进行收取费用，每月</a:t>
            </a:r>
            <a:r>
              <a:rPr lang="en-US" altLang="zh-CN" dirty="0">
                <a:solidFill>
                  <a:srgbClr val="2F2E40"/>
                </a:solidFill>
                <a:latin typeface="Calibri" panose="020F0502020204030204" pitchFamily="34" charset="0"/>
                <a:ea typeface="宋体" panose="02010600030101010101" pitchFamily="2" charset="-122"/>
              </a:rPr>
              <a:t>15</a:t>
            </a:r>
            <a:r>
              <a:rPr lang="zh-CN" altLang="en-US" dirty="0">
                <a:solidFill>
                  <a:srgbClr val="2F2E40"/>
                </a:solidFill>
                <a:latin typeface="Calibri" panose="020F0502020204030204" pitchFamily="34" charset="0"/>
                <a:ea typeface="宋体" panose="02010600030101010101" pitchFamily="2" charset="-122"/>
              </a:rPr>
              <a:t>日收取。</a:t>
            </a:r>
          </a:p>
        </p:txBody>
      </p:sp>
    </p:spTree>
    <p:custDataLst>
      <p:tags r:id="rId1"/>
    </p:custDataLst>
    <p:extLst>
      <p:ext uri="{BB962C8B-B14F-4D97-AF65-F5344CB8AC3E}">
        <p14:creationId xmlns:p14="http://schemas.microsoft.com/office/powerpoint/2010/main" val="2376535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262283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3.3  </a:t>
            </a:r>
            <a:r>
              <a:rPr lang="zh-CN" altLang="en-US" sz="3200" b="1" dirty="0">
                <a:solidFill>
                  <a:srgbClr val="FF930A"/>
                </a:solidFill>
              </a:rPr>
              <a:t>物流配送</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03203"/>
            <a:ext cx="9332179" cy="101438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月仓储费收费标准</a:t>
            </a:r>
            <a:r>
              <a:rPr lang="en-US" altLang="zh-CN" b="1" dirty="0">
                <a:solidFill>
                  <a:srgbClr val="2F2E40"/>
                </a:solidFill>
                <a:latin typeface="Calibri" panose="020F0502020204030204" pitchFamily="34" charset="0"/>
                <a:ea typeface="宋体" panose="02010600030101010101" pitchFamily="2" charset="-122"/>
              </a:rPr>
              <a:t>(</a:t>
            </a:r>
            <a:r>
              <a:rPr lang="zh-CN" altLang="en-US" b="1" dirty="0">
                <a:solidFill>
                  <a:srgbClr val="2F2E40"/>
                </a:solidFill>
                <a:latin typeface="Calibri" panose="020F0502020204030204" pitchFamily="34" charset="0"/>
                <a:ea typeface="宋体" panose="02010600030101010101" pitchFamily="2" charset="-122"/>
              </a:rPr>
              <a:t>见</a:t>
            </a:r>
            <a:r>
              <a:rPr lang="zh-CN" altLang="en-US" b="1" dirty="0" smtClean="0">
                <a:solidFill>
                  <a:srgbClr val="2F2E40"/>
                </a:solidFill>
                <a:latin typeface="Calibri" panose="020F0502020204030204" pitchFamily="34" charset="0"/>
                <a:ea typeface="宋体" panose="02010600030101010101" pitchFamily="2" charset="-122"/>
              </a:rPr>
              <a:t>图</a:t>
            </a:r>
            <a:r>
              <a:rPr lang="en-US" altLang="zh-CN" b="1" dirty="0" smtClean="0">
                <a:solidFill>
                  <a:srgbClr val="2F2E40"/>
                </a:solidFill>
                <a:latin typeface="Calibri" panose="020F0502020204030204" pitchFamily="34" charset="0"/>
                <a:ea typeface="宋体" panose="02010600030101010101" pitchFamily="2" charset="-122"/>
              </a:rPr>
              <a:t>1</a:t>
            </a:r>
            <a:r>
              <a:rPr lang="en-US" altLang="zh-CN" b="1"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长期仓储费</a:t>
            </a:r>
            <a:r>
              <a:rPr lang="en-US" altLang="zh-CN" b="1" dirty="0">
                <a:solidFill>
                  <a:srgbClr val="2F2E40"/>
                </a:solidFill>
                <a:latin typeface="Calibri" panose="020F0502020204030204" pitchFamily="34" charset="0"/>
                <a:ea typeface="宋体" panose="02010600030101010101" pitchFamily="2" charset="-122"/>
              </a:rPr>
              <a:t>(</a:t>
            </a:r>
            <a:r>
              <a:rPr lang="zh-CN" altLang="en-US" b="1" dirty="0">
                <a:solidFill>
                  <a:srgbClr val="2F2E40"/>
                </a:solidFill>
                <a:latin typeface="Calibri" panose="020F0502020204030204" pitchFamily="34" charset="0"/>
                <a:ea typeface="宋体" panose="02010600030101010101" pitchFamily="2" charset="-122"/>
              </a:rPr>
              <a:t>见</a:t>
            </a:r>
            <a:r>
              <a:rPr lang="zh-CN" altLang="en-US" b="1" dirty="0" smtClean="0">
                <a:solidFill>
                  <a:srgbClr val="2F2E40"/>
                </a:solidFill>
                <a:latin typeface="Calibri" panose="020F0502020204030204" pitchFamily="34" charset="0"/>
                <a:ea typeface="宋体" panose="02010600030101010101" pitchFamily="2" charset="-122"/>
              </a:rPr>
              <a:t>图</a:t>
            </a:r>
            <a:r>
              <a:rPr lang="en-US" altLang="zh-CN" b="1" dirty="0" smtClean="0">
                <a:solidFill>
                  <a:srgbClr val="2F2E40"/>
                </a:solidFill>
                <a:latin typeface="Calibri" panose="020F0502020204030204" pitchFamily="34" charset="0"/>
                <a:ea typeface="宋体" panose="02010600030101010101" pitchFamily="2" charset="-122"/>
              </a:rPr>
              <a:t>2</a:t>
            </a:r>
            <a:r>
              <a:rPr lang="en-US" altLang="zh-CN" b="1" dirty="0">
                <a:solidFill>
                  <a:srgbClr val="2F2E40"/>
                </a:solidFill>
                <a:latin typeface="Calibri" panose="020F0502020204030204" pitchFamily="34" charset="0"/>
                <a:ea typeface="宋体" panose="02010600030101010101" pitchFamily="2" charset="-122"/>
              </a:rPr>
              <a:t>)</a:t>
            </a:r>
          </a:p>
        </p:txBody>
      </p:sp>
      <p:pic>
        <p:nvPicPr>
          <p:cNvPr id="542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0788" y="2295525"/>
            <a:ext cx="7208837"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86038" y="4329113"/>
            <a:ext cx="7018337"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56573" y="3819525"/>
            <a:ext cx="1460656" cy="307777"/>
          </a:xfrm>
          <a:prstGeom prst="rect">
            <a:avLst/>
          </a:prstGeom>
        </p:spPr>
        <p:txBody>
          <a:bodyPr wrap="none">
            <a:spAutoFit/>
          </a:bodyPr>
          <a:lstStyle/>
          <a:p>
            <a:pPr algn="ctr"/>
            <a:r>
              <a:rPr lang="zh-CN" altLang="zh-CN" sz="1400" b="1" dirty="0" smtClean="0"/>
              <a:t>图</a:t>
            </a:r>
            <a:r>
              <a:rPr lang="en-US" altLang="zh-CN" sz="1400" b="1" dirty="0" smtClean="0"/>
              <a:t>1  </a:t>
            </a:r>
            <a:r>
              <a:rPr lang="zh-CN" altLang="zh-CN" sz="1400" b="1" dirty="0"/>
              <a:t>月仓储费用</a:t>
            </a:r>
            <a:endParaRPr lang="zh-CN" altLang="en-US" sz="1400" b="1" dirty="0"/>
          </a:p>
        </p:txBody>
      </p:sp>
      <p:sp>
        <p:nvSpPr>
          <p:cNvPr id="3" name="矩形 2"/>
          <p:cNvSpPr/>
          <p:nvPr/>
        </p:nvSpPr>
        <p:spPr>
          <a:xfrm>
            <a:off x="5266804" y="6110288"/>
            <a:ext cx="1640193" cy="307777"/>
          </a:xfrm>
          <a:prstGeom prst="rect">
            <a:avLst/>
          </a:prstGeom>
        </p:spPr>
        <p:txBody>
          <a:bodyPr wrap="none">
            <a:spAutoFit/>
          </a:bodyPr>
          <a:lstStyle/>
          <a:p>
            <a:pPr algn="ctr"/>
            <a:r>
              <a:rPr lang="zh-CN" altLang="zh-CN" sz="1400" b="1" dirty="0" smtClean="0"/>
              <a:t>图</a:t>
            </a:r>
            <a:r>
              <a:rPr lang="en-US" altLang="zh-CN" sz="1400" b="1" dirty="0" smtClean="0"/>
              <a:t>2  </a:t>
            </a:r>
            <a:r>
              <a:rPr lang="zh-CN" altLang="zh-CN" sz="1400" b="1" dirty="0"/>
              <a:t>长期仓储费用</a:t>
            </a:r>
            <a:endParaRPr lang="zh-CN" altLang="en-US" sz="1400" b="1" dirty="0"/>
          </a:p>
        </p:txBody>
      </p:sp>
    </p:spTree>
    <p:custDataLst>
      <p:tags r:id="rId1"/>
    </p:custDataLst>
    <p:extLst>
      <p:ext uri="{BB962C8B-B14F-4D97-AF65-F5344CB8AC3E}">
        <p14:creationId xmlns:p14="http://schemas.microsoft.com/office/powerpoint/2010/main" val="2376535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54274"/>
                                        </p:tgtEl>
                                        <p:attrNameLst>
                                          <p:attrName>style.visibility</p:attrName>
                                        </p:attrNameLst>
                                      </p:cBhvr>
                                      <p:to>
                                        <p:strVal val="visible"/>
                                      </p:to>
                                    </p:set>
                                    <p:anim calcmode="lin" valueType="num">
                                      <p:cBhvr>
                                        <p:cTn id="15" dur="500" fill="hold"/>
                                        <p:tgtEl>
                                          <p:spTgt spid="54274"/>
                                        </p:tgtEl>
                                        <p:attrNameLst>
                                          <p:attrName>ppt_w</p:attrName>
                                        </p:attrNameLst>
                                      </p:cBhvr>
                                      <p:tavLst>
                                        <p:tav tm="0">
                                          <p:val>
                                            <p:fltVal val="0"/>
                                          </p:val>
                                        </p:tav>
                                        <p:tav tm="100000">
                                          <p:val>
                                            <p:strVal val="#ppt_w"/>
                                          </p:val>
                                        </p:tav>
                                      </p:tavLst>
                                    </p:anim>
                                    <p:anim calcmode="lin" valueType="num">
                                      <p:cBhvr>
                                        <p:cTn id="16" dur="500" fill="hold"/>
                                        <p:tgtEl>
                                          <p:spTgt spid="54274"/>
                                        </p:tgtEl>
                                        <p:attrNameLst>
                                          <p:attrName>ppt_h</p:attrName>
                                        </p:attrNameLst>
                                      </p:cBhvr>
                                      <p:tavLst>
                                        <p:tav tm="0">
                                          <p:val>
                                            <p:fltVal val="0"/>
                                          </p:val>
                                        </p:tav>
                                        <p:tav tm="100000">
                                          <p:val>
                                            <p:strVal val="#ppt_h"/>
                                          </p:val>
                                        </p:tav>
                                      </p:tavLst>
                                    </p:anim>
                                    <p:animEffect transition="in" filter="fade">
                                      <p:cBhvr>
                                        <p:cTn id="17" dur="500"/>
                                        <p:tgtEl>
                                          <p:spTgt spid="54274"/>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54275"/>
                                        </p:tgtEl>
                                        <p:attrNameLst>
                                          <p:attrName>style.visibility</p:attrName>
                                        </p:attrNameLst>
                                      </p:cBhvr>
                                      <p:to>
                                        <p:strVal val="visible"/>
                                      </p:to>
                                    </p:set>
                                    <p:anim calcmode="lin" valueType="num">
                                      <p:cBhvr>
                                        <p:cTn id="27" dur="500" fill="hold"/>
                                        <p:tgtEl>
                                          <p:spTgt spid="54275"/>
                                        </p:tgtEl>
                                        <p:attrNameLst>
                                          <p:attrName>ppt_w</p:attrName>
                                        </p:attrNameLst>
                                      </p:cBhvr>
                                      <p:tavLst>
                                        <p:tav tm="0">
                                          <p:val>
                                            <p:fltVal val="0"/>
                                          </p:val>
                                        </p:tav>
                                        <p:tav tm="100000">
                                          <p:val>
                                            <p:strVal val="#ppt_w"/>
                                          </p:val>
                                        </p:tav>
                                      </p:tavLst>
                                    </p:anim>
                                    <p:anim calcmode="lin" valueType="num">
                                      <p:cBhvr>
                                        <p:cTn id="28" dur="500" fill="hold"/>
                                        <p:tgtEl>
                                          <p:spTgt spid="54275"/>
                                        </p:tgtEl>
                                        <p:attrNameLst>
                                          <p:attrName>ppt_h</p:attrName>
                                        </p:attrNameLst>
                                      </p:cBhvr>
                                      <p:tavLst>
                                        <p:tav tm="0">
                                          <p:val>
                                            <p:fltVal val="0"/>
                                          </p:val>
                                        </p:tav>
                                        <p:tav tm="100000">
                                          <p:val>
                                            <p:strVal val="#ppt_h"/>
                                          </p:val>
                                        </p:tav>
                                      </p:tavLst>
                                    </p:anim>
                                    <p:animEffect transition="in" filter="fade">
                                      <p:cBhvr>
                                        <p:cTn id="29" dur="500"/>
                                        <p:tgtEl>
                                          <p:spTgt spid="54275"/>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P spid="3"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679578"/>
            <a:ext cx="9332179" cy="1291379"/>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亚马逊后台为卖家提供了多种可以向买家推广产品的方式，就本身亚马逊站内而言包括以下推广内容：促销、秒杀等销售策略，亚马逊单击付费广告推广，图文版详情描述，品牌旗舰店等多种方法。本节将针对基础的促销、抽奖、优惠券、秒杀、广告进行重点讲解。</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2376535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803278"/>
            <a:ext cx="9332179" cy="3631763"/>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3.4.1  </a:t>
            </a:r>
            <a:r>
              <a:rPr lang="zh-CN" altLang="en-US" sz="2500" b="1" dirty="0">
                <a:solidFill>
                  <a:srgbClr val="2F2E40"/>
                </a:solidFill>
                <a:latin typeface="Calibri" panose="020F0502020204030204" pitchFamily="34" charset="0"/>
                <a:ea typeface="宋体" panose="02010600030101010101" pitchFamily="2" charset="-122"/>
              </a:rPr>
              <a:t>促销</a:t>
            </a:r>
          </a:p>
          <a:p>
            <a:pPr indent="468000" algn="just">
              <a:lnSpc>
                <a:spcPct val="150000"/>
              </a:lnSpc>
              <a:spcAft>
                <a:spcPct val="50000"/>
              </a:spcAft>
              <a:defRPr/>
            </a:pPr>
            <a:r>
              <a:rPr lang="zh-CN" altLang="en-US" dirty="0" smtClean="0">
                <a:solidFill>
                  <a:srgbClr val="2F2E40"/>
                </a:solidFill>
                <a:latin typeface="Calibri" panose="020F0502020204030204" pitchFamily="34" charset="0"/>
                <a:ea typeface="宋体" panose="02010600030101010101" pitchFamily="2" charset="-122"/>
              </a:rPr>
              <a:t>促销</a:t>
            </a:r>
            <a:r>
              <a:rPr lang="zh-CN" altLang="en-US" dirty="0">
                <a:solidFill>
                  <a:srgbClr val="2F2E40"/>
                </a:solidFill>
                <a:latin typeface="Calibri" panose="020F0502020204030204" pitchFamily="34" charset="0"/>
                <a:ea typeface="宋体" panose="02010600030101010101" pitchFamily="2" charset="-122"/>
              </a:rPr>
              <a:t>，即为亚马逊后台提高销量的销售方式，卖家可以通过折扣、买赠等形式在一定时间内将产品迅速销售出去。</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促销的目的</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买家喜欢通过参与促销来节省费用。促销可以激励买家更快地作出购买决定，或者在不同的商品或卖家之间作出选择。在线购物时，买家会经常查看各种促销方案。要让促销产生效果，客户必须了解促销。促销必须提供足够的价值以对客户的选择形成积极的影响。</a:t>
            </a:r>
          </a:p>
        </p:txBody>
      </p:sp>
    </p:spTree>
    <p:custDataLst>
      <p:tags r:id="rId1"/>
    </p:custDataLst>
    <p:extLst>
      <p:ext uri="{BB962C8B-B14F-4D97-AF65-F5344CB8AC3E}">
        <p14:creationId xmlns:p14="http://schemas.microsoft.com/office/powerpoint/2010/main" val="2052882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412753"/>
            <a:ext cx="9332179" cy="4892365"/>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资格</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买家必须至少购买一定的数量、消费一定的金额，或购买特定的商品。</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适合做促销的产品</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新品；滞销品；爆款。</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4. </a:t>
            </a:r>
            <a:r>
              <a:rPr lang="zh-CN" altLang="en-US" b="1" dirty="0">
                <a:solidFill>
                  <a:srgbClr val="2F2E40"/>
                </a:solidFill>
                <a:latin typeface="Calibri" panose="020F0502020204030204" pitchFamily="34" charset="0"/>
                <a:ea typeface="宋体" panose="02010600030101010101" pitchFamily="2" charset="-122"/>
              </a:rPr>
              <a:t>促销类型</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免运费</a:t>
            </a:r>
            <a:r>
              <a:rPr lang="en-US" altLang="zh-CN" dirty="0">
                <a:solidFill>
                  <a:srgbClr val="2F2E40"/>
                </a:solidFill>
                <a:latin typeface="Calibri" panose="020F0502020204030204" pitchFamily="34" charset="0"/>
                <a:ea typeface="宋体" panose="02010600030101010101" pitchFamily="2" charset="-122"/>
              </a:rPr>
              <a:t>——Free Delivery(</a:t>
            </a:r>
            <a:r>
              <a:rPr lang="zh-CN" altLang="en-US" dirty="0">
                <a:solidFill>
                  <a:srgbClr val="2F2E40"/>
                </a:solidFill>
                <a:latin typeface="Calibri" panose="020F0502020204030204" pitchFamily="34" charset="0"/>
                <a:ea typeface="宋体" panose="02010600030101010101" pitchFamily="2" charset="-122"/>
              </a:rPr>
              <a:t>仅限自配送</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满减及折扣</a:t>
            </a:r>
            <a:r>
              <a:rPr lang="en-US" altLang="zh-CN" dirty="0">
                <a:solidFill>
                  <a:srgbClr val="2F2E40"/>
                </a:solidFill>
                <a:latin typeface="Calibri" panose="020F0502020204030204" pitchFamily="34" charset="0"/>
                <a:ea typeface="宋体" panose="02010600030101010101" pitchFamily="2" charset="-122"/>
              </a:rPr>
              <a:t>——Money Off</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买赠</a:t>
            </a:r>
            <a:r>
              <a:rPr lang="en-US" altLang="zh-CN" dirty="0">
                <a:solidFill>
                  <a:srgbClr val="2F2E40"/>
                </a:solidFill>
                <a:latin typeface="Calibri" panose="020F0502020204030204" pitchFamily="34" charset="0"/>
                <a:ea typeface="宋体" panose="02010600030101010101" pitchFamily="2" charset="-122"/>
              </a:rPr>
              <a:t>——Buy One Get One</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买满再买优惠</a:t>
            </a:r>
            <a:r>
              <a:rPr lang="en-US" altLang="zh-CN" dirty="0">
                <a:solidFill>
                  <a:srgbClr val="2F2E40"/>
                </a:solidFill>
                <a:latin typeface="Calibri" panose="020F0502020204030204" pitchFamily="34" charset="0"/>
                <a:ea typeface="宋体" panose="02010600030101010101" pitchFamily="2" charset="-122"/>
              </a:rPr>
              <a:t>——External Benefits(</a:t>
            </a:r>
            <a:r>
              <a:rPr lang="zh-CN" altLang="en-US" dirty="0">
                <a:solidFill>
                  <a:srgbClr val="2F2E40"/>
                </a:solidFill>
                <a:latin typeface="Calibri" panose="020F0502020204030204" pitchFamily="34" charset="0"/>
                <a:ea typeface="宋体" panose="02010600030101010101" pitchFamily="2" charset="-122"/>
              </a:rPr>
              <a:t>亚马逊暂时停用</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spTree>
    <p:custDataLst>
      <p:tags r:id="rId1"/>
    </p:custDataLst>
    <p:extLst>
      <p:ext uri="{BB962C8B-B14F-4D97-AF65-F5344CB8AC3E}">
        <p14:creationId xmlns:p14="http://schemas.microsoft.com/office/powerpoint/2010/main" val="2052882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495415"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3.1  </a:t>
            </a:r>
            <a:r>
              <a:rPr lang="zh-CN" altLang="en-US" sz="3200" b="1" dirty="0">
                <a:solidFill>
                  <a:srgbClr val="FF930A"/>
                </a:solidFill>
              </a:rPr>
              <a:t>亚马逊注册以及账号安全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460126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3.1.1  </a:t>
            </a:r>
            <a:r>
              <a:rPr lang="zh-CN" altLang="en-US" sz="2500" b="1" dirty="0">
                <a:solidFill>
                  <a:srgbClr val="2F2E40"/>
                </a:solidFill>
                <a:latin typeface="Calibri" panose="020F0502020204030204" pitchFamily="34" charset="0"/>
                <a:ea typeface="宋体" panose="02010600030101010101" pitchFamily="2" charset="-122"/>
              </a:rPr>
              <a:t>注册</a:t>
            </a:r>
          </a:p>
          <a:p>
            <a:pPr indent="468000" algn="just">
              <a:lnSpc>
                <a:spcPct val="150000"/>
              </a:lnSpc>
              <a:spcAft>
                <a:spcPct val="50000"/>
              </a:spcAft>
              <a:defRPr/>
            </a:pPr>
            <a:r>
              <a:rPr lang="zh-CN" altLang="en-US" b="1" dirty="0">
                <a:solidFill>
                  <a:srgbClr val="2F2E40"/>
                </a:solidFill>
                <a:latin typeface="Calibri" panose="020F0502020204030204" pitchFamily="34" charset="0"/>
                <a:ea typeface="宋体" panose="02010600030101010101" pitchFamily="2" charset="-122"/>
              </a:rPr>
              <a:t> </a:t>
            </a:r>
            <a:r>
              <a:rPr lang="en-US" altLang="zh-CN" b="1" dirty="0" smtClean="0">
                <a:solidFill>
                  <a:srgbClr val="2F2E40"/>
                </a:solidFill>
                <a:latin typeface="Calibri" panose="020F0502020204030204" pitchFamily="34" charset="0"/>
                <a:ea typeface="宋体" panose="02010600030101010101" pitchFamily="2" charset="-122"/>
              </a:rPr>
              <a:t>1</a:t>
            </a:r>
            <a:r>
              <a:rPr lang="en-US" altLang="zh-CN" b="1" dirty="0">
                <a:solidFill>
                  <a:srgbClr val="2F2E40"/>
                </a:solidFill>
                <a:latin typeface="Calibri" panose="020F0502020204030204" pitchFamily="34" charset="0"/>
                <a:ea typeface="宋体" panose="02010600030101010101" pitchFamily="2" charset="-122"/>
              </a:rPr>
              <a:t>. </a:t>
            </a:r>
            <a:r>
              <a:rPr lang="zh-CN" altLang="en-US" b="1" dirty="0">
                <a:solidFill>
                  <a:srgbClr val="2F2E40"/>
                </a:solidFill>
                <a:latin typeface="Calibri" panose="020F0502020204030204" pitchFamily="34" charset="0"/>
                <a:ea typeface="宋体" panose="02010600030101010101" pitchFamily="2" charset="-122"/>
              </a:rPr>
              <a:t>销售平台与账号类型</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亚马逊为中国卖家提供了以下销售平台。</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北美市场：美国、加拿大、墨西哥。</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欧洲市场：英国、法国、德国、意大利、西班牙。</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日本市场：日本。</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澳洲市场：澳大利亚。</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印度市场：印度</a:t>
            </a:r>
            <a:r>
              <a:rPr lang="zh-CN" altLang="en-US" dirty="0" smtClean="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42816388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136528"/>
            <a:ext cx="9332179" cy="189282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5. </a:t>
            </a:r>
            <a:r>
              <a:rPr lang="zh-CN" altLang="en-US" b="1" dirty="0">
                <a:solidFill>
                  <a:srgbClr val="2F2E40"/>
                </a:solidFill>
                <a:latin typeface="Calibri" panose="020F0502020204030204" pitchFamily="34" charset="0"/>
                <a:ea typeface="宋体" panose="02010600030101010101" pitchFamily="2" charset="-122"/>
              </a:rPr>
              <a:t>创建方法</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第一步：创建需做促销的产品列表。鼠标指针移动到</a:t>
            </a:r>
            <a:r>
              <a:rPr lang="en-US" altLang="zh-CN" dirty="0">
                <a:solidFill>
                  <a:srgbClr val="2F2E40"/>
                </a:solidFill>
                <a:latin typeface="Calibri" panose="020F0502020204030204" pitchFamily="34" charset="0"/>
                <a:ea typeface="宋体" panose="02010600030101010101" pitchFamily="2" charset="-122"/>
              </a:rPr>
              <a:t>Advertising(</a:t>
            </a:r>
            <a:r>
              <a:rPr lang="zh-CN" altLang="en-US" dirty="0">
                <a:solidFill>
                  <a:srgbClr val="2F2E40"/>
                </a:solidFill>
                <a:latin typeface="Calibri" panose="020F0502020204030204" pitchFamily="34" charset="0"/>
                <a:ea typeface="宋体" panose="02010600030101010101" pitchFamily="2" charset="-122"/>
              </a:rPr>
              <a:t>广告</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处，单击</a:t>
            </a:r>
            <a:r>
              <a:rPr lang="en-US" altLang="zh-CN" dirty="0">
                <a:solidFill>
                  <a:srgbClr val="2F2E40"/>
                </a:solidFill>
                <a:latin typeface="Calibri" panose="020F0502020204030204" pitchFamily="34" charset="0"/>
                <a:ea typeface="宋体" panose="02010600030101010101" pitchFamily="2" charset="-122"/>
              </a:rPr>
              <a:t>Promotions(</a:t>
            </a:r>
            <a:r>
              <a:rPr lang="zh-CN" altLang="en-US" dirty="0">
                <a:solidFill>
                  <a:srgbClr val="2F2E40"/>
                </a:solidFill>
                <a:latin typeface="Calibri" panose="020F0502020204030204" pitchFamily="34" charset="0"/>
                <a:ea typeface="宋体" panose="02010600030101010101" pitchFamily="2" charset="-122"/>
              </a:rPr>
              <a:t>促销</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进入促销管理页面，如</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1</a:t>
            </a:r>
            <a:r>
              <a:rPr lang="zh-CN" altLang="en-US" dirty="0" smtClean="0">
                <a:solidFill>
                  <a:srgbClr val="2F2E40"/>
                </a:solidFill>
                <a:latin typeface="Calibri" panose="020F0502020204030204" pitchFamily="34" charset="0"/>
                <a:ea typeface="宋体" panose="02010600030101010101" pitchFamily="2" charset="-122"/>
              </a:rPr>
              <a:t>所</a:t>
            </a:r>
            <a:r>
              <a:rPr lang="zh-CN" altLang="en-US" dirty="0">
                <a:solidFill>
                  <a:srgbClr val="2F2E40"/>
                </a:solidFill>
                <a:latin typeface="Calibri" panose="020F0502020204030204" pitchFamily="34" charset="0"/>
                <a:ea typeface="宋体" panose="02010600030101010101" pitchFamily="2" charset="-122"/>
              </a:rPr>
              <a:t>示。单击</a:t>
            </a:r>
            <a:r>
              <a:rPr lang="en-US" altLang="zh-CN" dirty="0">
                <a:solidFill>
                  <a:srgbClr val="2F2E40"/>
                </a:solidFill>
                <a:latin typeface="Calibri" panose="020F0502020204030204" pitchFamily="34" charset="0"/>
                <a:ea typeface="宋体" panose="02010600030101010101" pitchFamily="2" charset="-122"/>
              </a:rPr>
              <a:t>Manage Product Selection (</a:t>
            </a:r>
            <a:r>
              <a:rPr lang="zh-CN" altLang="en-US" dirty="0">
                <a:solidFill>
                  <a:srgbClr val="2F2E40"/>
                </a:solidFill>
                <a:latin typeface="Calibri" panose="020F0502020204030204" pitchFamily="34" charset="0"/>
                <a:ea typeface="宋体" panose="02010600030101010101" pitchFamily="2" charset="-122"/>
              </a:rPr>
              <a:t>管理商品列表</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，选择列表类型</a:t>
            </a:r>
            <a:r>
              <a:rPr lang="en-US" altLang="zh-CN" dirty="0">
                <a:solidFill>
                  <a:srgbClr val="2F2E40"/>
                </a:solidFill>
                <a:latin typeface="Calibri" panose="020F0502020204030204" pitchFamily="34" charset="0"/>
                <a:ea typeface="宋体" panose="02010600030101010101" pitchFamily="2" charset="-122"/>
              </a:rPr>
              <a:t>(SKU</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ASIN</a:t>
            </a:r>
            <a:r>
              <a:rPr lang="zh-CN" altLang="en-US" dirty="0">
                <a:solidFill>
                  <a:srgbClr val="2F2E40"/>
                </a:solidFill>
                <a:latin typeface="Calibri" panose="020F0502020204030204" pitchFamily="34" charset="0"/>
                <a:ea typeface="宋体" panose="02010600030101010101" pitchFamily="2" charset="-122"/>
              </a:rPr>
              <a:t>等</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进行产品列表的创建</a:t>
            </a:r>
            <a:r>
              <a:rPr lang="en-US" altLang="zh-CN" dirty="0">
                <a:solidFill>
                  <a:srgbClr val="2F2E40"/>
                </a:solidFill>
                <a:latin typeface="Calibri" panose="020F0502020204030204" pitchFamily="34" charset="0"/>
                <a:ea typeface="宋体" panose="02010600030101010101" pitchFamily="2" charset="-122"/>
              </a:rPr>
              <a:t>(Create Product Selections)(</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2)</a:t>
            </a:r>
            <a:r>
              <a:rPr lang="zh-CN" altLang="en-US" dirty="0">
                <a:solidFill>
                  <a:srgbClr val="2F2E40"/>
                </a:solidFill>
                <a:latin typeface="Calibri" panose="020F0502020204030204" pitchFamily="34" charset="0"/>
                <a:ea typeface="宋体" panose="02010600030101010101" pitchFamily="2" charset="-122"/>
              </a:rPr>
              <a:t>。</a:t>
            </a:r>
          </a:p>
        </p:txBody>
      </p:sp>
      <p:pic>
        <p:nvPicPr>
          <p:cNvPr id="552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4595" y="3029354"/>
            <a:ext cx="6424612" cy="314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5" y="6182722"/>
            <a:ext cx="902811" cy="307777"/>
          </a:xfrm>
          <a:prstGeom prst="rect">
            <a:avLst/>
          </a:prstGeom>
        </p:spPr>
        <p:txBody>
          <a:bodyPr wrap="none">
            <a:spAutoFit/>
          </a:bodyPr>
          <a:lstStyle/>
          <a:p>
            <a:pPr algn="ctr"/>
            <a:r>
              <a:rPr lang="zh-CN" altLang="zh-CN" sz="1400" b="1" dirty="0"/>
              <a:t>创建促销</a:t>
            </a:r>
            <a:endParaRPr lang="zh-CN" altLang="en-US" sz="1400" b="1" dirty="0"/>
          </a:p>
        </p:txBody>
      </p:sp>
    </p:spTree>
    <p:custDataLst>
      <p:tags r:id="rId1"/>
    </p:custDataLst>
    <p:extLst>
      <p:ext uri="{BB962C8B-B14F-4D97-AF65-F5344CB8AC3E}">
        <p14:creationId xmlns:p14="http://schemas.microsoft.com/office/powerpoint/2010/main" val="2052882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5298"/>
                                        </p:tgtEl>
                                        <p:attrNameLst>
                                          <p:attrName>style.visibility</p:attrName>
                                        </p:attrNameLst>
                                      </p:cBhvr>
                                      <p:to>
                                        <p:strVal val="visible"/>
                                      </p:to>
                                    </p:set>
                                    <p:animEffect transition="in" filter="fade">
                                      <p:cBhvr>
                                        <p:cTn id="15" dur="500"/>
                                        <p:tgtEl>
                                          <p:spTgt spid="5529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563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2163" y="2305050"/>
            <a:ext cx="8066087"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64264" y="4552950"/>
            <a:ext cx="1261884" cy="307777"/>
          </a:xfrm>
          <a:prstGeom prst="rect">
            <a:avLst/>
          </a:prstGeom>
        </p:spPr>
        <p:txBody>
          <a:bodyPr wrap="none">
            <a:spAutoFit/>
          </a:bodyPr>
          <a:lstStyle/>
          <a:p>
            <a:pPr algn="ctr"/>
            <a:r>
              <a:rPr lang="zh-CN" altLang="zh-CN" sz="1400" b="1" dirty="0"/>
              <a:t>创建产品列表</a:t>
            </a:r>
            <a:endParaRPr lang="zh-CN" altLang="en-US" sz="1400" b="1" dirty="0"/>
          </a:p>
        </p:txBody>
      </p:sp>
    </p:spTree>
    <p:custDataLst>
      <p:tags r:id="rId1"/>
    </p:custDataLst>
    <p:extLst>
      <p:ext uri="{BB962C8B-B14F-4D97-AF65-F5344CB8AC3E}">
        <p14:creationId xmlns:p14="http://schemas.microsoft.com/office/powerpoint/2010/main" val="2052882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56322"/>
                                        </p:tgtEl>
                                        <p:attrNameLst>
                                          <p:attrName>style.visibility</p:attrName>
                                        </p:attrNameLst>
                                      </p:cBhvr>
                                      <p:to>
                                        <p:strVal val="visible"/>
                                      </p:to>
                                    </p:set>
                                    <p:anim calcmode="lin" valueType="num">
                                      <p:cBhvr additive="base">
                                        <p:cTn id="11" dur="500" fill="hold"/>
                                        <p:tgtEl>
                                          <p:spTgt spid="56322"/>
                                        </p:tgtEl>
                                        <p:attrNameLst>
                                          <p:attrName>ppt_x</p:attrName>
                                        </p:attrNameLst>
                                      </p:cBhvr>
                                      <p:tavLst>
                                        <p:tav tm="0">
                                          <p:val>
                                            <p:strVal val="#ppt_x"/>
                                          </p:val>
                                        </p:tav>
                                        <p:tav tm="100000">
                                          <p:val>
                                            <p:strVal val="#ppt_x"/>
                                          </p:val>
                                        </p:tav>
                                      </p:tavLst>
                                    </p:anim>
                                    <p:anim calcmode="lin" valueType="num">
                                      <p:cBhvr additive="base">
                                        <p:cTn id="12" dur="500" fill="hold"/>
                                        <p:tgtEl>
                                          <p:spTgt spid="5632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63535"/>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第二步：设置促销条件，如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573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48451" y="1798645"/>
            <a:ext cx="5676900"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55959" y="3749159"/>
            <a:ext cx="1261884" cy="307777"/>
          </a:xfrm>
          <a:prstGeom prst="rect">
            <a:avLst/>
          </a:prstGeom>
        </p:spPr>
        <p:txBody>
          <a:bodyPr wrap="none">
            <a:spAutoFit/>
          </a:bodyPr>
          <a:lstStyle/>
          <a:p>
            <a:pPr algn="ctr"/>
            <a:r>
              <a:rPr lang="zh-CN" altLang="zh-CN" sz="1400" b="1" dirty="0"/>
              <a:t>设置促销条件</a:t>
            </a:r>
            <a:endParaRPr lang="zh-CN" altLang="en-US" sz="1400" b="1" dirty="0"/>
          </a:p>
        </p:txBody>
      </p:sp>
      <p:sp>
        <p:nvSpPr>
          <p:cNvPr id="6"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413631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第三步：设置促销时间，如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44344" y="4596700"/>
            <a:ext cx="7885113" cy="161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5455958" y="6215950"/>
            <a:ext cx="1261884" cy="307777"/>
          </a:xfrm>
          <a:prstGeom prst="rect">
            <a:avLst/>
          </a:prstGeom>
        </p:spPr>
        <p:txBody>
          <a:bodyPr wrap="none">
            <a:spAutoFit/>
          </a:bodyPr>
          <a:lstStyle/>
          <a:p>
            <a:pPr algn="ctr"/>
            <a:r>
              <a:rPr lang="zh-CN" altLang="zh-CN" sz="1400" b="1" dirty="0"/>
              <a:t>设置促销时间</a:t>
            </a:r>
            <a:endParaRPr lang="zh-CN" altLang="en-US" sz="1400" b="1" dirty="0"/>
          </a:p>
        </p:txBody>
      </p:sp>
    </p:spTree>
    <p:custDataLst>
      <p:tags r:id="rId1"/>
    </p:custDataLst>
    <p:extLst>
      <p:ext uri="{BB962C8B-B14F-4D97-AF65-F5344CB8AC3E}">
        <p14:creationId xmlns:p14="http://schemas.microsoft.com/office/powerpoint/2010/main" val="2052882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57346"/>
                                        </p:tgtEl>
                                        <p:attrNameLst>
                                          <p:attrName>style.visibility</p:attrName>
                                        </p:attrNameLst>
                                      </p:cBhvr>
                                      <p:to>
                                        <p:strVal val="visible"/>
                                      </p:to>
                                    </p:set>
                                    <p:animEffect transition="in" filter="fade">
                                      <p:cBhvr>
                                        <p:cTn id="15" dur="500"/>
                                        <p:tgtEl>
                                          <p:spTgt spid="57346"/>
                                        </p:tgtEl>
                                      </p:cBhvr>
                                    </p:animEffect>
                                    <p:anim calcmode="lin" valueType="num">
                                      <p:cBhvr>
                                        <p:cTn id="16" dur="500" fill="hold"/>
                                        <p:tgtEl>
                                          <p:spTgt spid="57346"/>
                                        </p:tgtEl>
                                        <p:attrNameLst>
                                          <p:attrName>ppt_x</p:attrName>
                                        </p:attrNameLst>
                                      </p:cBhvr>
                                      <p:tavLst>
                                        <p:tav tm="0">
                                          <p:val>
                                            <p:strVal val="#ppt_x"/>
                                          </p:val>
                                        </p:tav>
                                        <p:tav tm="100000">
                                          <p:val>
                                            <p:strVal val="#ppt_x"/>
                                          </p:val>
                                        </p:tav>
                                      </p:tavLst>
                                    </p:anim>
                                    <p:anim calcmode="lin" valueType="num">
                                      <p:cBhvr>
                                        <p:cTn id="17" dur="500" fill="hold"/>
                                        <p:tgtEl>
                                          <p:spTgt spid="57346"/>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P spid="6" grpId="0"/>
      <p:bldP spid="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第四步：选择优惠码类型，如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593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5032" y="2134711"/>
            <a:ext cx="7043737" cy="3232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545727" y="5401747"/>
            <a:ext cx="1082348" cy="307777"/>
          </a:xfrm>
          <a:prstGeom prst="rect">
            <a:avLst/>
          </a:prstGeom>
        </p:spPr>
        <p:txBody>
          <a:bodyPr wrap="none">
            <a:spAutoFit/>
          </a:bodyPr>
          <a:lstStyle/>
          <a:p>
            <a:pPr algn="ctr"/>
            <a:r>
              <a:rPr lang="zh-CN" altLang="zh-CN" sz="1400" b="1" dirty="0"/>
              <a:t>优惠码类型</a:t>
            </a:r>
            <a:endParaRPr lang="zh-CN" altLang="en-US" sz="1400" b="1" dirty="0"/>
          </a:p>
        </p:txBody>
      </p:sp>
    </p:spTree>
    <p:custDataLst>
      <p:tags r:id="rId1"/>
    </p:custDataLst>
    <p:extLst>
      <p:ext uri="{BB962C8B-B14F-4D97-AF65-F5344CB8AC3E}">
        <p14:creationId xmlns:p14="http://schemas.microsoft.com/office/powerpoint/2010/main" val="2052882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59394"/>
                                        </p:tgtEl>
                                        <p:attrNameLst>
                                          <p:attrName>style.visibility</p:attrName>
                                        </p:attrNameLst>
                                      </p:cBhvr>
                                      <p:to>
                                        <p:strVal val="visible"/>
                                      </p:to>
                                    </p:set>
                                    <p:animEffect transition="in" filter="fade">
                                      <p:cBhvr>
                                        <p:cTn id="15" dur="500"/>
                                        <p:tgtEl>
                                          <p:spTgt spid="59394"/>
                                        </p:tgtEl>
                                      </p:cBhvr>
                                    </p:animEffect>
                                    <p:anim calcmode="lin" valueType="num">
                                      <p:cBhvr>
                                        <p:cTn id="16" dur="500" fill="hold"/>
                                        <p:tgtEl>
                                          <p:spTgt spid="59394"/>
                                        </p:tgtEl>
                                        <p:attrNameLst>
                                          <p:attrName>ppt_x</p:attrName>
                                        </p:attrNameLst>
                                      </p:cBhvr>
                                      <p:tavLst>
                                        <p:tav tm="0">
                                          <p:val>
                                            <p:strVal val="#ppt_x"/>
                                          </p:val>
                                        </p:tav>
                                        <p:tav tm="100000">
                                          <p:val>
                                            <p:strVal val="#ppt_x"/>
                                          </p:val>
                                        </p:tav>
                                      </p:tavLst>
                                    </p:anim>
                                    <p:anim calcmode="lin" valueType="num">
                                      <p:cBhvr>
                                        <p:cTn id="17" dur="500" fill="hold"/>
                                        <p:tgtEl>
                                          <p:spTgt spid="59394"/>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98503"/>
            <a:ext cx="9332179" cy="3784369"/>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第五步：文本设置。</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结算时显示的文字</a:t>
            </a:r>
            <a:r>
              <a:rPr lang="en-US" altLang="zh-CN" dirty="0">
                <a:solidFill>
                  <a:srgbClr val="2F2E40"/>
                </a:solidFill>
                <a:latin typeface="Calibri" panose="020F0502020204030204" pitchFamily="34" charset="0"/>
                <a:ea typeface="宋体" panose="02010600030101010101" pitchFamily="2" charset="-122"/>
              </a:rPr>
              <a:t>——Checkout display </a:t>
            </a:r>
            <a:r>
              <a:rPr lang="en-US" altLang="zh-CN" dirty="0" smtClean="0">
                <a:solidFill>
                  <a:srgbClr val="2F2E40"/>
                </a:solidFill>
                <a:latin typeface="Calibri" panose="020F0502020204030204" pitchFamily="34" charset="0"/>
                <a:ea typeface="宋体" panose="02010600030101010101" pitchFamily="2" charset="-122"/>
              </a:rPr>
              <a:t>text</a:t>
            </a:r>
            <a:endParaRPr lang="zh-CN" altLang="en-US"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短显示文本</a:t>
            </a:r>
            <a:r>
              <a:rPr lang="en-US" altLang="zh-CN" dirty="0">
                <a:solidFill>
                  <a:srgbClr val="2F2E40"/>
                </a:solidFill>
                <a:latin typeface="Calibri" panose="020F0502020204030204" pitchFamily="34" charset="0"/>
                <a:ea typeface="宋体" panose="02010600030101010101" pitchFamily="2" charset="-122"/>
              </a:rPr>
              <a:t>——short display text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商品详情页面显示文本</a:t>
            </a:r>
            <a:r>
              <a:rPr lang="en-US" altLang="zh-CN" dirty="0">
                <a:solidFill>
                  <a:srgbClr val="2F2E40"/>
                </a:solidFill>
                <a:latin typeface="Calibri" panose="020F0502020204030204" pitchFamily="34" charset="0"/>
                <a:ea typeface="宋体" panose="02010600030101010101" pitchFamily="2" charset="-122"/>
              </a:rPr>
              <a:t>——Detail page display text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须购买商品显示文本</a:t>
            </a:r>
            <a:r>
              <a:rPr lang="en-US" altLang="zh-CN" dirty="0">
                <a:solidFill>
                  <a:srgbClr val="2F2E40"/>
                </a:solidFill>
                <a:latin typeface="Calibri" panose="020F0502020204030204" pitchFamily="34" charset="0"/>
                <a:ea typeface="宋体" panose="02010600030101010101" pitchFamily="2" charset="-122"/>
              </a:rPr>
              <a:t>——Purchased Items display text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详情页面显示出的促销信息</a:t>
            </a:r>
            <a:r>
              <a:rPr lang="en-US" altLang="zh-CN" dirty="0">
                <a:solidFill>
                  <a:srgbClr val="2F2E40"/>
                </a:solidFill>
                <a:latin typeface="Calibri" panose="020F0502020204030204" pitchFamily="34" charset="0"/>
                <a:ea typeface="宋体" panose="02010600030101010101" pitchFamily="2" charset="-122"/>
              </a:rPr>
              <a:t>——Detail page display text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(6)	</a:t>
            </a:r>
            <a:r>
              <a:rPr lang="zh-CN" altLang="en-US" dirty="0">
                <a:solidFill>
                  <a:srgbClr val="2F2E40"/>
                </a:solidFill>
                <a:latin typeface="Calibri" panose="020F0502020204030204" pitchFamily="34" charset="0"/>
                <a:ea typeface="宋体" panose="02010600030101010101" pitchFamily="2" charset="-122"/>
              </a:rPr>
              <a:t>显示优先级</a:t>
            </a:r>
            <a:r>
              <a:rPr lang="en-US" altLang="zh-CN" dirty="0">
                <a:solidFill>
                  <a:srgbClr val="2F2E40"/>
                </a:solidFill>
                <a:latin typeface="Calibri" panose="020F0502020204030204" pitchFamily="34" charset="0"/>
                <a:ea typeface="宋体" panose="02010600030101010101" pitchFamily="2" charset="-122"/>
              </a:rPr>
              <a:t>——Display precedence</a:t>
            </a:r>
          </a:p>
        </p:txBody>
      </p:sp>
    </p:spTree>
    <p:custDataLst>
      <p:tags r:id="rId1"/>
    </p:custDataLst>
    <p:extLst>
      <p:ext uri="{BB962C8B-B14F-4D97-AF65-F5344CB8AC3E}">
        <p14:creationId xmlns:p14="http://schemas.microsoft.com/office/powerpoint/2010/main" val="2052882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03253"/>
            <a:ext cx="9332179" cy="1014380"/>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第六步：预览与发布。</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用鼠标单击</a:t>
            </a:r>
            <a:r>
              <a:rPr lang="en-US" altLang="zh-CN" dirty="0">
                <a:solidFill>
                  <a:srgbClr val="2F2E40"/>
                </a:solidFill>
                <a:latin typeface="Calibri" panose="020F0502020204030204" pitchFamily="34" charset="0"/>
                <a:ea typeface="宋体" panose="02010600030101010101" pitchFamily="2" charset="-122"/>
              </a:rPr>
              <a:t>Review (</a:t>
            </a:r>
            <a:r>
              <a:rPr lang="zh-CN" altLang="en-US" dirty="0">
                <a:solidFill>
                  <a:srgbClr val="2F2E40"/>
                </a:solidFill>
                <a:latin typeface="Calibri" panose="020F0502020204030204" pitchFamily="34" charset="0"/>
                <a:ea typeface="宋体" panose="02010600030101010101" pitchFamily="2" charset="-122"/>
              </a:rPr>
              <a:t>预览</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按钮查看全部促销信息，如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604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0812" y="2665258"/>
            <a:ext cx="9313863" cy="275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26337" y="5417983"/>
            <a:ext cx="902811" cy="307777"/>
          </a:xfrm>
          <a:prstGeom prst="rect">
            <a:avLst/>
          </a:prstGeom>
        </p:spPr>
        <p:txBody>
          <a:bodyPr wrap="none">
            <a:spAutoFit/>
          </a:bodyPr>
          <a:lstStyle/>
          <a:p>
            <a:pPr algn="ctr"/>
            <a:r>
              <a:rPr lang="zh-CN" altLang="zh-CN" sz="1400" b="1" dirty="0"/>
              <a:t>促销预览</a:t>
            </a:r>
            <a:endParaRPr lang="zh-CN" altLang="en-US" sz="1400" b="1" dirty="0"/>
          </a:p>
        </p:txBody>
      </p:sp>
    </p:spTree>
    <p:custDataLst>
      <p:tags r:id="rId1"/>
    </p:custDataLst>
    <p:extLst>
      <p:ext uri="{BB962C8B-B14F-4D97-AF65-F5344CB8AC3E}">
        <p14:creationId xmlns:p14="http://schemas.microsoft.com/office/powerpoint/2010/main" val="2052882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60418"/>
                                        </p:tgtEl>
                                        <p:attrNameLst>
                                          <p:attrName>style.visibility</p:attrName>
                                        </p:attrNameLst>
                                      </p:cBhvr>
                                      <p:to>
                                        <p:strVal val="visible"/>
                                      </p:to>
                                    </p:set>
                                    <p:animEffect transition="in" filter="barn(inVertical)">
                                      <p:cBhvr>
                                        <p:cTn id="15" dur="500"/>
                                        <p:tgtEl>
                                          <p:spTgt spid="60418"/>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78422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若不需要更改信息，单击</a:t>
            </a:r>
            <a:r>
              <a:rPr lang="en-US" altLang="zh-CN" dirty="0">
                <a:solidFill>
                  <a:srgbClr val="2F2E40"/>
                </a:solidFill>
                <a:latin typeface="Calibri" panose="020F0502020204030204" pitchFamily="34" charset="0"/>
                <a:ea typeface="宋体" panose="02010600030101010101" pitchFamily="2" charset="-122"/>
              </a:rPr>
              <a:t>Submit(</a:t>
            </a:r>
            <a:r>
              <a:rPr lang="zh-CN" altLang="en-US" dirty="0">
                <a:solidFill>
                  <a:srgbClr val="2F2E40"/>
                </a:solidFill>
                <a:latin typeface="Calibri" panose="020F0502020204030204" pitchFamily="34" charset="0"/>
                <a:ea typeface="宋体" panose="02010600030101010101" pitchFamily="2" charset="-122"/>
              </a:rPr>
              <a:t>提交</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按钮即可，如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614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3306" y="2273185"/>
            <a:ext cx="9247187"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5" y="5082659"/>
            <a:ext cx="902811" cy="307777"/>
          </a:xfrm>
          <a:prstGeom prst="rect">
            <a:avLst/>
          </a:prstGeom>
        </p:spPr>
        <p:txBody>
          <a:bodyPr wrap="none">
            <a:spAutoFit/>
          </a:bodyPr>
          <a:lstStyle/>
          <a:p>
            <a:pPr algn="ctr"/>
            <a:r>
              <a:rPr lang="zh-CN" altLang="zh-CN" sz="1400" b="1" dirty="0"/>
              <a:t>提交促销</a:t>
            </a:r>
            <a:endParaRPr lang="zh-CN" altLang="en-US" sz="1400" b="1" dirty="0"/>
          </a:p>
        </p:txBody>
      </p:sp>
    </p:spTree>
    <p:custDataLst>
      <p:tags r:id="rId1"/>
    </p:custDataLst>
    <p:extLst>
      <p:ext uri="{BB962C8B-B14F-4D97-AF65-F5344CB8AC3E}">
        <p14:creationId xmlns:p14="http://schemas.microsoft.com/office/powerpoint/2010/main" val="2052882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1442"/>
                                        </p:tgtEl>
                                        <p:attrNameLst>
                                          <p:attrName>style.visibility</p:attrName>
                                        </p:attrNameLst>
                                      </p:cBhvr>
                                      <p:to>
                                        <p:strVal val="visible"/>
                                      </p:to>
                                    </p:set>
                                    <p:animEffect transition="in" filter="wipe(up)">
                                      <p:cBhvr>
                                        <p:cTn id="15" dur="500"/>
                                        <p:tgtEl>
                                          <p:spTgt spid="61442"/>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601787" y="1479428"/>
            <a:ext cx="4418013" cy="460126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3.4.2  </a:t>
            </a:r>
            <a:r>
              <a:rPr lang="zh-CN" altLang="en-US" sz="2500" b="1" dirty="0">
                <a:solidFill>
                  <a:srgbClr val="2F2E40"/>
                </a:solidFill>
                <a:latin typeface="Calibri" panose="020F0502020204030204" pitchFamily="34" charset="0"/>
                <a:ea typeface="宋体" panose="02010600030101010101" pitchFamily="2" charset="-122"/>
              </a:rPr>
              <a:t>抽奖</a:t>
            </a:r>
          </a:p>
          <a:p>
            <a:pPr indent="468000" algn="just">
              <a:lnSpc>
                <a:spcPct val="150000"/>
              </a:lnSpc>
              <a:spcAft>
                <a:spcPct val="50000"/>
              </a:spcAft>
              <a:defRPr/>
            </a:pPr>
            <a:r>
              <a:rPr lang="zh-CN" altLang="en-US" dirty="0" smtClean="0">
                <a:solidFill>
                  <a:srgbClr val="2F2E40"/>
                </a:solidFill>
                <a:latin typeface="Calibri" panose="020F0502020204030204" pitchFamily="34" charset="0"/>
                <a:ea typeface="宋体" panose="02010600030101010101" pitchFamily="2" charset="-122"/>
              </a:rPr>
              <a:t>对于</a:t>
            </a:r>
            <a:r>
              <a:rPr lang="zh-CN" altLang="en-US" dirty="0">
                <a:solidFill>
                  <a:srgbClr val="2F2E40"/>
                </a:solidFill>
                <a:latin typeface="Calibri" panose="020F0502020204030204" pitchFamily="34" charset="0"/>
                <a:ea typeface="宋体" panose="02010600030101010101" pitchFamily="2" charset="-122"/>
              </a:rPr>
              <a:t>亚马逊物流卖家而言，亚马逊抽奖可以充当一种营销工具，让卖家可以用自己的亚马逊商品作为奖品来设置抽奖促销。赠品提供者选择他们想要推出的赠品类型、想要提供的奖品数量，并设置中奖概率。亚马逊负责处理其他工作，向有可能购买商品的买家进行针对性的营销、选择赢家，以及向获奖买家配送奖品。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示即为亚马逊抽奖推广邮件。</a:t>
            </a:r>
          </a:p>
        </p:txBody>
      </p:sp>
      <p:pic>
        <p:nvPicPr>
          <p:cNvPr id="624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2399798"/>
            <a:ext cx="4448175" cy="331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7689145" y="5772911"/>
            <a:ext cx="1261884" cy="307777"/>
          </a:xfrm>
          <a:prstGeom prst="rect">
            <a:avLst/>
          </a:prstGeom>
        </p:spPr>
        <p:txBody>
          <a:bodyPr wrap="none">
            <a:spAutoFit/>
          </a:bodyPr>
          <a:lstStyle/>
          <a:p>
            <a:pPr algn="ctr"/>
            <a:r>
              <a:rPr lang="zh-CN" altLang="zh-CN" sz="1400" b="1" dirty="0"/>
              <a:t>抽奖推广邮件</a:t>
            </a:r>
            <a:endParaRPr lang="zh-CN" altLang="en-US" sz="1400" b="1" dirty="0"/>
          </a:p>
        </p:txBody>
      </p:sp>
    </p:spTree>
    <p:custDataLst>
      <p:tags r:id="rId1"/>
    </p:custDataLst>
    <p:extLst>
      <p:ext uri="{BB962C8B-B14F-4D97-AF65-F5344CB8AC3E}">
        <p14:creationId xmlns:p14="http://schemas.microsoft.com/office/powerpoint/2010/main" val="2052882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62466"/>
                                        </p:tgtEl>
                                        <p:attrNameLst>
                                          <p:attrName>style.visibility</p:attrName>
                                        </p:attrNameLst>
                                      </p:cBhvr>
                                      <p:to>
                                        <p:strVal val="visible"/>
                                      </p:to>
                                    </p:set>
                                    <p:animEffect transition="in" filter="circle(in)">
                                      <p:cBhvr>
                                        <p:cTn id="15" dur="500"/>
                                        <p:tgtEl>
                                          <p:spTgt spid="62466"/>
                                        </p:tgtEl>
                                      </p:cBhvr>
                                    </p:animEffect>
                                  </p:childTnLst>
                                </p:cTn>
                              </p:par>
                            </p:childTnLst>
                          </p:cTn>
                        </p:par>
                        <p:par>
                          <p:cTn id="16" fill="hold">
                            <p:stCondLst>
                              <p:cond delay="1500"/>
                            </p:stCondLst>
                            <p:childTnLst>
                              <p:par>
                                <p:cTn id="17" presetID="6"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955678"/>
            <a:ext cx="9332179" cy="309187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使用优势</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提高浏览量和销量。</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建立商品和品牌的口碑。</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提高流量和知名度。</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营造社会存在感：利用抽奖吸引参与者关注</a:t>
            </a:r>
            <a:r>
              <a:rPr lang="en-US" altLang="zh-CN" dirty="0">
                <a:solidFill>
                  <a:srgbClr val="2F2E40"/>
                </a:solidFill>
                <a:latin typeface="Calibri" panose="020F0502020204030204" pitchFamily="34" charset="0"/>
                <a:ea typeface="宋体" panose="02010600030101010101" pitchFamily="2" charset="-122"/>
              </a:rPr>
              <a:t>Twitter</a:t>
            </a:r>
            <a:r>
              <a:rPr lang="zh-CN" altLang="en-US" dirty="0">
                <a:solidFill>
                  <a:srgbClr val="2F2E40"/>
                </a:solidFill>
                <a:latin typeface="Calibri" panose="020F0502020204030204" pitchFamily="34" charset="0"/>
                <a:ea typeface="宋体" panose="02010600030101010101" pitchFamily="2" charset="-122"/>
              </a:rPr>
              <a:t>、发布</a:t>
            </a:r>
            <a:r>
              <a:rPr lang="en-US" altLang="zh-CN" dirty="0">
                <a:solidFill>
                  <a:srgbClr val="2F2E40"/>
                </a:solidFill>
                <a:latin typeface="Calibri" panose="020F0502020204030204" pitchFamily="34" charset="0"/>
                <a:ea typeface="宋体" panose="02010600030101010101" pitchFamily="2" charset="-122"/>
              </a:rPr>
              <a:t>Twitter </a:t>
            </a:r>
            <a:r>
              <a:rPr lang="zh-CN" altLang="en-US" dirty="0">
                <a:solidFill>
                  <a:srgbClr val="2F2E40"/>
                </a:solidFill>
                <a:latin typeface="Calibri" panose="020F0502020204030204" pitchFamily="34" charset="0"/>
                <a:ea typeface="宋体" panose="02010600030101010101" pitchFamily="2" charset="-122"/>
              </a:rPr>
              <a:t>消息或观看</a:t>
            </a:r>
            <a:r>
              <a:rPr lang="en-US" altLang="zh-CN" dirty="0">
                <a:solidFill>
                  <a:srgbClr val="2F2E40"/>
                </a:solidFill>
                <a:latin typeface="Calibri" panose="020F0502020204030204" pitchFamily="34" charset="0"/>
                <a:ea typeface="宋体" panose="02010600030101010101" pitchFamily="2" charset="-122"/>
              </a:rPr>
              <a:t>YouTube</a:t>
            </a:r>
            <a:r>
              <a:rPr lang="zh-CN" altLang="en-US" dirty="0">
                <a:solidFill>
                  <a:srgbClr val="2F2E40"/>
                </a:solidFill>
                <a:latin typeface="Calibri" panose="020F0502020204030204" pitchFamily="34" charset="0"/>
                <a:ea typeface="宋体" panose="02010600030101010101" pitchFamily="2" charset="-122"/>
              </a:rPr>
              <a:t>视频，从而增加曝光度并提高社会知名度。</a:t>
            </a:r>
          </a:p>
        </p:txBody>
      </p:sp>
    </p:spTree>
    <p:custDataLst>
      <p:tags r:id="rId1"/>
    </p:custDataLst>
    <p:extLst>
      <p:ext uri="{BB962C8B-B14F-4D97-AF65-F5344CB8AC3E}">
        <p14:creationId xmlns:p14="http://schemas.microsoft.com/office/powerpoint/2010/main" val="2052882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93703"/>
            <a:ext cx="9332179" cy="4892365"/>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设置方法</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第一步：从</a:t>
            </a:r>
            <a:r>
              <a:rPr lang="en-US" altLang="zh-CN" dirty="0">
                <a:solidFill>
                  <a:srgbClr val="2F2E40"/>
                </a:solidFill>
                <a:latin typeface="Calibri" panose="020F0502020204030204" pitchFamily="34" charset="0"/>
                <a:ea typeface="宋体" panose="02010600030101010101" pitchFamily="2" charset="-122"/>
              </a:rPr>
              <a:t>Advertising(</a:t>
            </a:r>
            <a:r>
              <a:rPr lang="zh-CN" altLang="en-US" dirty="0">
                <a:solidFill>
                  <a:srgbClr val="2F2E40"/>
                </a:solidFill>
                <a:latin typeface="Calibri" panose="020F0502020204030204" pitchFamily="34" charset="0"/>
                <a:ea typeface="宋体" panose="02010600030101010101" pitchFamily="2" charset="-122"/>
              </a:rPr>
              <a:t>广告</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下拉菜单中选择</a:t>
            </a:r>
            <a:r>
              <a:rPr lang="en-US" altLang="zh-CN" dirty="0">
                <a:solidFill>
                  <a:srgbClr val="2F2E40"/>
                </a:solidFill>
                <a:latin typeface="Calibri" panose="020F0502020204030204" pitchFamily="34" charset="0"/>
                <a:ea typeface="宋体" panose="02010600030101010101" pitchFamily="2" charset="-122"/>
              </a:rPr>
              <a:t>Promotions(</a:t>
            </a:r>
            <a:r>
              <a:rPr lang="zh-CN" altLang="en-US" dirty="0">
                <a:solidFill>
                  <a:srgbClr val="2F2E40"/>
                </a:solidFill>
                <a:latin typeface="Calibri" panose="020F0502020204030204" pitchFamily="34" charset="0"/>
                <a:ea typeface="宋体" panose="02010600030101010101" pitchFamily="2" charset="-122"/>
              </a:rPr>
              <a:t>促销</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，单击</a:t>
            </a:r>
            <a:r>
              <a:rPr lang="en-US" altLang="zh-CN" dirty="0">
                <a:solidFill>
                  <a:srgbClr val="2F2E40"/>
                </a:solidFill>
                <a:latin typeface="Calibri" panose="020F0502020204030204" pitchFamily="34" charset="0"/>
                <a:ea typeface="宋体" panose="02010600030101010101" pitchFamily="2" charset="-122"/>
              </a:rPr>
              <a:t>Giveaway (</a:t>
            </a:r>
            <a:r>
              <a:rPr lang="zh-CN" altLang="en-US" dirty="0">
                <a:solidFill>
                  <a:srgbClr val="2F2E40"/>
                </a:solidFill>
                <a:latin typeface="Calibri" panose="020F0502020204030204" pitchFamily="34" charset="0"/>
                <a:ea typeface="宋体" panose="02010600030101010101" pitchFamily="2" charset="-122"/>
              </a:rPr>
              <a:t>创建抽奖</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，如</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1</a:t>
            </a:r>
            <a:r>
              <a:rPr lang="zh-CN" altLang="en-US" dirty="0" smtClean="0">
                <a:solidFill>
                  <a:srgbClr val="2F2E40"/>
                </a:solidFill>
                <a:latin typeface="Calibri" panose="020F0502020204030204" pitchFamily="34" charset="0"/>
                <a:ea typeface="宋体" panose="02010600030101010101" pitchFamily="2" charset="-122"/>
              </a:rPr>
              <a:t>所</a:t>
            </a:r>
            <a:r>
              <a:rPr lang="zh-CN" altLang="en-US" dirty="0">
                <a:solidFill>
                  <a:srgbClr val="2F2E40"/>
                </a:solidFill>
                <a:latin typeface="Calibri" panose="020F0502020204030204" pitchFamily="34" charset="0"/>
                <a:ea typeface="宋体" panose="02010600030101010101" pitchFamily="2" charset="-122"/>
              </a:rPr>
              <a:t>示。</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第二步：启用赠品，并选择商品，如</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2</a:t>
            </a:r>
            <a:r>
              <a:rPr lang="zh-CN" altLang="en-US" dirty="0" smtClean="0">
                <a:solidFill>
                  <a:srgbClr val="2F2E40"/>
                </a:solidFill>
                <a:latin typeface="Calibri" panose="020F0502020204030204" pitchFamily="34" charset="0"/>
                <a:ea typeface="宋体" panose="02010600030101010101" pitchFamily="2" charset="-122"/>
              </a:rPr>
              <a:t>所</a:t>
            </a:r>
            <a:r>
              <a:rPr lang="zh-CN" altLang="en-US" dirty="0">
                <a:solidFill>
                  <a:srgbClr val="2F2E40"/>
                </a:solidFill>
                <a:latin typeface="Calibri" panose="020F0502020204030204" pitchFamily="34" charset="0"/>
                <a:ea typeface="宋体" panose="02010600030101010101" pitchFamily="2" charset="-122"/>
              </a:rPr>
              <a:t>示。</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第三步：选择抽奖类型，如</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3</a:t>
            </a:r>
            <a:r>
              <a:rPr lang="zh-CN" altLang="en-US" dirty="0" smtClean="0">
                <a:solidFill>
                  <a:srgbClr val="2F2E40"/>
                </a:solidFill>
                <a:latin typeface="Calibri" panose="020F0502020204030204" pitchFamily="34" charset="0"/>
                <a:ea typeface="宋体" panose="02010600030101010101" pitchFamily="2" charset="-122"/>
              </a:rPr>
              <a:t>所</a:t>
            </a:r>
            <a:r>
              <a:rPr lang="zh-CN" altLang="en-US" dirty="0">
                <a:solidFill>
                  <a:srgbClr val="2F2E40"/>
                </a:solidFill>
                <a:latin typeface="Calibri" panose="020F0502020204030204" pitchFamily="34" charset="0"/>
                <a:ea typeface="宋体" panose="02010600030101010101" pitchFamily="2" charset="-122"/>
              </a:rPr>
              <a:t>示。</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第四步：设置要求，在参与抽奖之前，卖家希望参与者做什么？可参照</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4</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5</a:t>
            </a:r>
            <a:r>
              <a:rPr lang="zh-CN" altLang="en-US" dirty="0" smtClean="0">
                <a:solidFill>
                  <a:srgbClr val="2F2E40"/>
                </a:solidFill>
                <a:latin typeface="Calibri" panose="020F0502020204030204" pitchFamily="34" charset="0"/>
                <a:ea typeface="宋体" panose="02010600030101010101" pitchFamily="2" charset="-122"/>
              </a:rPr>
              <a:t>所</a:t>
            </a:r>
            <a:r>
              <a:rPr lang="zh-CN" altLang="en-US" dirty="0">
                <a:solidFill>
                  <a:srgbClr val="2F2E40"/>
                </a:solidFill>
                <a:latin typeface="Calibri" panose="020F0502020204030204" pitchFamily="34" charset="0"/>
                <a:ea typeface="宋体" panose="02010600030101010101" pitchFamily="2" charset="-122"/>
              </a:rPr>
              <a:t>示抽奖要求。</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第五步：设置完成。卖家会收到一封电子邮件，其中包含有关如何选择参与者的指导</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例如</a:t>
            </a:r>
            <a:r>
              <a:rPr lang="en-US" altLang="zh-CN" dirty="0">
                <a:solidFill>
                  <a:srgbClr val="2F2E40"/>
                </a:solidFill>
                <a:latin typeface="Calibri" panose="020F0502020204030204" pitchFamily="34" charset="0"/>
                <a:ea typeface="宋体" panose="02010600030101010101" pitchFamily="2" charset="-122"/>
              </a:rPr>
              <a:t>Twitter</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Facebook</a:t>
            </a:r>
            <a:r>
              <a:rPr lang="zh-CN" altLang="en-US" dirty="0">
                <a:solidFill>
                  <a:srgbClr val="2F2E40"/>
                </a:solidFill>
                <a:latin typeface="Calibri" panose="020F0502020204030204" pitchFamily="34" charset="0"/>
                <a:ea typeface="宋体" panose="02010600030101010101" pitchFamily="2" charset="-122"/>
              </a:rPr>
              <a:t>、电子邮件</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。卖家也可以选择“公开我的奖品”，这样奖品就会在“今日抽奖”等面向亚马逊买家的计划中公开。</a:t>
            </a:r>
          </a:p>
        </p:txBody>
      </p:sp>
    </p:spTree>
    <p:custDataLst>
      <p:tags r:id="rId1"/>
    </p:custDataLst>
    <p:extLst>
      <p:ext uri="{BB962C8B-B14F-4D97-AF65-F5344CB8AC3E}">
        <p14:creationId xmlns:p14="http://schemas.microsoft.com/office/powerpoint/2010/main" val="2052882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495415"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3.1  </a:t>
            </a:r>
            <a:r>
              <a:rPr lang="zh-CN" altLang="en-US" sz="3200" b="1">
                <a:solidFill>
                  <a:srgbClr val="FF930A"/>
                </a:solidFill>
              </a:rPr>
              <a:t>亚马逊注册以及账号安全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774703"/>
            <a:ext cx="9332179" cy="364587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注册前的资料准备</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公司卖家需提供营业执照和法人代表身份证，个人卖家需提供身份证。</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个人或者公司的名称、地址、联系方式。</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可以支付美元的双币信用卡</a:t>
            </a:r>
            <a:r>
              <a:rPr lang="en-US" altLang="zh-CN" dirty="0">
                <a:solidFill>
                  <a:srgbClr val="2F2E40"/>
                </a:solidFill>
                <a:latin typeface="Calibri" panose="020F0502020204030204" pitchFamily="34" charset="0"/>
                <a:ea typeface="宋体" panose="02010600030101010101" pitchFamily="2" charset="-122"/>
              </a:rPr>
              <a:t>(Visa</a:t>
            </a:r>
            <a:r>
              <a:rPr lang="zh-CN" altLang="en-US" dirty="0">
                <a:solidFill>
                  <a:srgbClr val="2F2E40"/>
                </a:solidFill>
                <a:latin typeface="Calibri" panose="020F0502020204030204" pitchFamily="34" charset="0"/>
                <a:ea typeface="宋体" panose="02010600030101010101" pitchFamily="2" charset="-122"/>
              </a:rPr>
              <a:t>等</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未注册或登录使用过亚马逊账号的电脑以及网络。</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邮箱</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注意：电脑、网络，还有邮箱都是建议专号专线专用，邮箱不要与</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等其他渠道混用</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spTree>
    <p:custDataLst>
      <p:tags r:id="rId1"/>
    </p:custDataLst>
    <p:extLst>
      <p:ext uri="{BB962C8B-B14F-4D97-AF65-F5344CB8AC3E}">
        <p14:creationId xmlns:p14="http://schemas.microsoft.com/office/powerpoint/2010/main" val="2022914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634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9788" y="1490663"/>
            <a:ext cx="7970837" cy="391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05567" y="5473184"/>
            <a:ext cx="1579278" cy="307777"/>
          </a:xfrm>
          <a:prstGeom prst="rect">
            <a:avLst/>
          </a:prstGeom>
        </p:spPr>
        <p:txBody>
          <a:bodyPr wrap="none">
            <a:spAutoFit/>
          </a:bodyPr>
          <a:lstStyle/>
          <a:p>
            <a:pPr algn="ctr"/>
            <a:r>
              <a:rPr lang="zh-CN" altLang="zh-CN" sz="1400" b="1" dirty="0" smtClean="0"/>
              <a:t>图</a:t>
            </a:r>
            <a:r>
              <a:rPr lang="en-US" altLang="zh-CN" sz="1400" b="1" dirty="0" smtClean="0"/>
              <a:t>1  </a:t>
            </a:r>
            <a:r>
              <a:rPr lang="zh-CN" altLang="zh-CN" sz="1400" b="1" dirty="0"/>
              <a:t>设置抽奖</a:t>
            </a:r>
            <a:r>
              <a:rPr lang="en-US" altLang="zh-CN" sz="1400" b="1" dirty="0"/>
              <a:t>(</a:t>
            </a:r>
            <a:r>
              <a:rPr lang="zh-CN" altLang="zh-CN" sz="1400" b="1" dirty="0"/>
              <a:t>一</a:t>
            </a:r>
            <a:r>
              <a:rPr lang="en-US" altLang="zh-CN" sz="1400" b="1" dirty="0"/>
              <a:t>)</a:t>
            </a:r>
            <a:endParaRPr lang="zh-CN" altLang="zh-CN" sz="1400" b="1" dirty="0"/>
          </a:p>
        </p:txBody>
      </p:sp>
    </p:spTree>
    <p:custDataLst>
      <p:tags r:id="rId1"/>
    </p:custDataLst>
    <p:extLst>
      <p:ext uri="{BB962C8B-B14F-4D97-AF65-F5344CB8AC3E}">
        <p14:creationId xmlns:p14="http://schemas.microsoft.com/office/powerpoint/2010/main" val="2052882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63490"/>
                                        </p:tgtEl>
                                        <p:attrNameLst>
                                          <p:attrName>style.visibility</p:attrName>
                                        </p:attrNameLst>
                                      </p:cBhvr>
                                      <p:to>
                                        <p:strVal val="visible"/>
                                      </p:to>
                                    </p:set>
                                    <p:animEffect transition="in" filter="wheel(1)">
                                      <p:cBhvr>
                                        <p:cTn id="11" dur="500"/>
                                        <p:tgtEl>
                                          <p:spTgt spid="63490"/>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645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2650" y="1123950"/>
            <a:ext cx="7885113" cy="466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05567" y="5816084"/>
            <a:ext cx="1579278" cy="307777"/>
          </a:xfrm>
          <a:prstGeom prst="rect">
            <a:avLst/>
          </a:prstGeom>
        </p:spPr>
        <p:txBody>
          <a:bodyPr wrap="none">
            <a:spAutoFit/>
          </a:bodyPr>
          <a:lstStyle/>
          <a:p>
            <a:pPr algn="ctr"/>
            <a:r>
              <a:rPr lang="zh-CN" altLang="zh-CN" sz="1400" b="1" dirty="0" smtClean="0"/>
              <a:t>图</a:t>
            </a:r>
            <a:r>
              <a:rPr lang="en-US" altLang="zh-CN" sz="1400" b="1" dirty="0" smtClean="0"/>
              <a:t>2  </a:t>
            </a:r>
            <a:r>
              <a:rPr lang="zh-CN" altLang="zh-CN" sz="1400" b="1" dirty="0"/>
              <a:t>设置抽奖</a:t>
            </a:r>
            <a:r>
              <a:rPr lang="en-US" altLang="zh-CN" sz="1400" b="1" dirty="0"/>
              <a:t>(</a:t>
            </a:r>
            <a:r>
              <a:rPr lang="zh-CN" altLang="zh-CN" sz="1400" b="1" dirty="0"/>
              <a:t>二</a:t>
            </a:r>
            <a:r>
              <a:rPr lang="en-US" altLang="zh-CN" sz="1400" b="1" dirty="0"/>
              <a:t>)</a:t>
            </a:r>
            <a:endParaRPr lang="zh-CN" altLang="zh-CN" sz="1400" b="1" dirty="0"/>
          </a:p>
        </p:txBody>
      </p:sp>
    </p:spTree>
    <p:custDataLst>
      <p:tags r:id="rId1"/>
    </p:custDataLst>
    <p:extLst>
      <p:ext uri="{BB962C8B-B14F-4D97-AF65-F5344CB8AC3E}">
        <p14:creationId xmlns:p14="http://schemas.microsoft.com/office/powerpoint/2010/main" val="34139171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64514"/>
                                        </p:tgtEl>
                                        <p:attrNameLst>
                                          <p:attrName>style.visibility</p:attrName>
                                        </p:attrNameLst>
                                      </p:cBhvr>
                                      <p:to>
                                        <p:strVal val="visible"/>
                                      </p:to>
                                    </p:set>
                                    <p:animEffect transition="in" filter="randombar(horizontal)">
                                      <p:cBhvr>
                                        <p:cTn id="11" dur="500"/>
                                        <p:tgtEl>
                                          <p:spTgt spid="64514"/>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655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0750" y="2449413"/>
            <a:ext cx="7808913" cy="199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275109" y="4440138"/>
            <a:ext cx="1640193" cy="307777"/>
          </a:xfrm>
          <a:prstGeom prst="rect">
            <a:avLst/>
          </a:prstGeom>
        </p:spPr>
        <p:txBody>
          <a:bodyPr wrap="none">
            <a:spAutoFit/>
          </a:bodyPr>
          <a:lstStyle/>
          <a:p>
            <a:pPr algn="ctr"/>
            <a:r>
              <a:rPr lang="zh-CN" altLang="zh-CN" sz="1400" b="1" dirty="0"/>
              <a:t>图</a:t>
            </a:r>
            <a:r>
              <a:rPr lang="en-US" altLang="zh-CN" sz="1400" b="1" dirty="0" smtClean="0"/>
              <a:t>3  </a:t>
            </a:r>
            <a:r>
              <a:rPr lang="zh-CN" altLang="zh-CN" sz="1400" b="1" dirty="0"/>
              <a:t>选择抽奖类型</a:t>
            </a:r>
          </a:p>
        </p:txBody>
      </p:sp>
    </p:spTree>
    <p:custDataLst>
      <p:tags r:id="rId1"/>
    </p:custDataLst>
    <p:extLst>
      <p:ext uri="{BB962C8B-B14F-4D97-AF65-F5344CB8AC3E}">
        <p14:creationId xmlns:p14="http://schemas.microsoft.com/office/powerpoint/2010/main" val="34139171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5538"/>
                                        </p:tgtEl>
                                        <p:attrNameLst>
                                          <p:attrName>style.visibility</p:attrName>
                                        </p:attrNameLst>
                                      </p:cBhvr>
                                      <p:to>
                                        <p:strVal val="visible"/>
                                      </p:to>
                                    </p:set>
                                    <p:anim calcmode="lin" valueType="num">
                                      <p:cBhvr>
                                        <p:cTn id="11" dur="500" fill="hold"/>
                                        <p:tgtEl>
                                          <p:spTgt spid="65538"/>
                                        </p:tgtEl>
                                        <p:attrNameLst>
                                          <p:attrName>ppt_w</p:attrName>
                                        </p:attrNameLst>
                                      </p:cBhvr>
                                      <p:tavLst>
                                        <p:tav tm="0">
                                          <p:val>
                                            <p:fltVal val="0"/>
                                          </p:val>
                                        </p:tav>
                                        <p:tav tm="100000">
                                          <p:val>
                                            <p:strVal val="#ppt_w"/>
                                          </p:val>
                                        </p:tav>
                                      </p:tavLst>
                                    </p:anim>
                                    <p:anim calcmode="lin" valueType="num">
                                      <p:cBhvr>
                                        <p:cTn id="12" dur="500" fill="hold"/>
                                        <p:tgtEl>
                                          <p:spTgt spid="65538"/>
                                        </p:tgtEl>
                                        <p:attrNameLst>
                                          <p:attrName>ppt_h</p:attrName>
                                        </p:attrNameLst>
                                      </p:cBhvr>
                                      <p:tavLst>
                                        <p:tav tm="0">
                                          <p:val>
                                            <p:fltVal val="0"/>
                                          </p:val>
                                        </p:tav>
                                        <p:tav tm="100000">
                                          <p:val>
                                            <p:strVal val="#ppt_h"/>
                                          </p:val>
                                        </p:tav>
                                      </p:tavLst>
                                    </p:anim>
                                    <p:animEffect transition="in" filter="fade">
                                      <p:cBhvr>
                                        <p:cTn id="13" dur="500"/>
                                        <p:tgtEl>
                                          <p:spTgt spid="6553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665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050" y="1308165"/>
            <a:ext cx="4567238" cy="4430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6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34413" y="3391167"/>
            <a:ext cx="5105062" cy="2347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2656030" y="5738813"/>
            <a:ext cx="1579278" cy="307777"/>
          </a:xfrm>
          <a:prstGeom prst="rect">
            <a:avLst/>
          </a:prstGeom>
        </p:spPr>
        <p:txBody>
          <a:bodyPr wrap="none">
            <a:spAutoFit/>
          </a:bodyPr>
          <a:lstStyle/>
          <a:p>
            <a:pPr algn="ctr"/>
            <a:r>
              <a:rPr lang="zh-CN" altLang="zh-CN" sz="1400" b="1" dirty="0" smtClean="0"/>
              <a:t>图</a:t>
            </a:r>
            <a:r>
              <a:rPr lang="en-US" altLang="zh-CN" sz="1400" b="1" dirty="0" smtClean="0"/>
              <a:t>4  </a:t>
            </a:r>
            <a:r>
              <a:rPr lang="zh-CN" altLang="zh-CN" sz="1400" b="1" dirty="0"/>
              <a:t>抽奖要求</a:t>
            </a:r>
            <a:r>
              <a:rPr lang="en-US" altLang="zh-CN" sz="1400" b="1" dirty="0"/>
              <a:t>(</a:t>
            </a:r>
            <a:r>
              <a:rPr lang="zh-CN" altLang="zh-CN" sz="1400" b="1" dirty="0"/>
              <a:t>一</a:t>
            </a:r>
            <a:r>
              <a:rPr lang="en-US" altLang="zh-CN" sz="1400" b="1" dirty="0"/>
              <a:t>)</a:t>
            </a:r>
            <a:endParaRPr lang="zh-CN" altLang="zh-CN" sz="1400" b="1" dirty="0"/>
          </a:p>
        </p:txBody>
      </p:sp>
      <p:sp>
        <p:nvSpPr>
          <p:cNvPr id="3" name="矩形 2"/>
          <p:cNvSpPr/>
          <p:nvPr/>
        </p:nvSpPr>
        <p:spPr>
          <a:xfrm>
            <a:off x="7697305" y="5738812"/>
            <a:ext cx="1579278" cy="307777"/>
          </a:xfrm>
          <a:prstGeom prst="rect">
            <a:avLst/>
          </a:prstGeom>
        </p:spPr>
        <p:txBody>
          <a:bodyPr wrap="none">
            <a:spAutoFit/>
          </a:bodyPr>
          <a:lstStyle/>
          <a:p>
            <a:pPr algn="ctr"/>
            <a:r>
              <a:rPr lang="zh-CN" altLang="zh-CN" sz="1400" b="1" dirty="0" smtClean="0"/>
              <a:t>图</a:t>
            </a:r>
            <a:r>
              <a:rPr lang="en-US" altLang="zh-CN" sz="1400" b="1" dirty="0" smtClean="0"/>
              <a:t>5  </a:t>
            </a:r>
            <a:r>
              <a:rPr lang="zh-CN" altLang="zh-CN" sz="1400" b="1" dirty="0"/>
              <a:t>抽奖要求</a:t>
            </a:r>
            <a:r>
              <a:rPr lang="en-US" altLang="zh-CN" sz="1400" b="1" dirty="0"/>
              <a:t>(</a:t>
            </a:r>
            <a:r>
              <a:rPr lang="zh-CN" altLang="zh-CN" sz="1400" b="1" dirty="0"/>
              <a:t>二</a:t>
            </a:r>
            <a:r>
              <a:rPr lang="en-US" altLang="zh-CN" sz="1400" b="1" dirty="0"/>
              <a:t>)</a:t>
            </a:r>
            <a:endParaRPr lang="zh-CN" altLang="zh-CN" sz="1400" b="1" dirty="0"/>
          </a:p>
        </p:txBody>
      </p:sp>
    </p:spTree>
    <p:custDataLst>
      <p:tags r:id="rId1"/>
    </p:custDataLst>
    <p:extLst>
      <p:ext uri="{BB962C8B-B14F-4D97-AF65-F5344CB8AC3E}">
        <p14:creationId xmlns:p14="http://schemas.microsoft.com/office/powerpoint/2010/main" val="34139171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6562"/>
                                        </p:tgtEl>
                                        <p:attrNameLst>
                                          <p:attrName>style.visibility</p:attrName>
                                        </p:attrNameLst>
                                      </p:cBhvr>
                                      <p:to>
                                        <p:strVal val="visible"/>
                                      </p:to>
                                    </p:set>
                                    <p:animEffect transition="in" filter="fade">
                                      <p:cBhvr>
                                        <p:cTn id="11" dur="500"/>
                                        <p:tgtEl>
                                          <p:spTgt spid="6656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6563"/>
                                        </p:tgtEl>
                                        <p:attrNameLst>
                                          <p:attrName>style.visibility</p:attrName>
                                        </p:attrNameLst>
                                      </p:cBhvr>
                                      <p:to>
                                        <p:strVal val="visible"/>
                                      </p:to>
                                    </p:set>
                                    <p:animEffect transition="in" filter="fade">
                                      <p:cBhvr>
                                        <p:cTn id="19" dur="500"/>
                                        <p:tgtEl>
                                          <p:spTgt spid="6656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P spid="3"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498603"/>
            <a:ext cx="9332179" cy="212237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注意事项</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选择适合的商品和品牌的抽奖。</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选择新的或有趣的商品。</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重视买家。</a:t>
            </a:r>
          </a:p>
        </p:txBody>
      </p:sp>
    </p:spTree>
    <p:custDataLst>
      <p:tags r:id="rId1"/>
    </p:custDataLst>
    <p:extLst>
      <p:ext uri="{BB962C8B-B14F-4D97-AF65-F5344CB8AC3E}">
        <p14:creationId xmlns:p14="http://schemas.microsoft.com/office/powerpoint/2010/main" val="2052882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193678"/>
            <a:ext cx="9332179" cy="224676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3.4.3  </a:t>
            </a:r>
            <a:r>
              <a:rPr lang="zh-CN" altLang="en-US" sz="2500" b="1" dirty="0">
                <a:solidFill>
                  <a:srgbClr val="2F2E40"/>
                </a:solidFill>
                <a:latin typeface="Calibri" panose="020F0502020204030204" pitchFamily="34" charset="0"/>
                <a:ea typeface="宋体" panose="02010600030101010101" pitchFamily="2" charset="-122"/>
              </a:rPr>
              <a:t>优惠券</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优惠券</a:t>
            </a:r>
            <a:r>
              <a:rPr lang="en-US" altLang="zh-CN" dirty="0">
                <a:solidFill>
                  <a:srgbClr val="2F2E40"/>
                </a:solidFill>
                <a:latin typeface="Calibri" panose="020F0502020204030204" pitchFamily="34" charset="0"/>
                <a:ea typeface="宋体" panose="02010600030101010101" pitchFamily="2" charset="-122"/>
              </a:rPr>
              <a:t>(coupons)</a:t>
            </a:r>
            <a:r>
              <a:rPr lang="zh-CN" altLang="en-US" dirty="0">
                <a:solidFill>
                  <a:srgbClr val="2F2E40"/>
                </a:solidFill>
                <a:latin typeface="Calibri" panose="020F0502020204030204" pitchFamily="34" charset="0"/>
                <a:ea typeface="宋体" panose="02010600030101010101" pitchFamily="2" charset="-122"/>
              </a:rPr>
              <a:t>是亚马逊后台新上线的一种优惠方式，设置方式如下。</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第一步：鼠标指针移动至</a:t>
            </a:r>
            <a:r>
              <a:rPr lang="en-US" altLang="zh-CN" dirty="0">
                <a:solidFill>
                  <a:srgbClr val="2F2E40"/>
                </a:solidFill>
                <a:latin typeface="Calibri" panose="020F0502020204030204" pitchFamily="34" charset="0"/>
                <a:ea typeface="宋体" panose="02010600030101010101" pitchFamily="2" charset="-122"/>
              </a:rPr>
              <a:t>ADVERTISING(</a:t>
            </a:r>
            <a:r>
              <a:rPr lang="zh-CN" altLang="en-US" dirty="0">
                <a:solidFill>
                  <a:srgbClr val="2F2E40"/>
                </a:solidFill>
                <a:latin typeface="Calibri" panose="020F0502020204030204" pitchFamily="34" charset="0"/>
                <a:ea typeface="宋体" panose="02010600030101010101" pitchFamily="2" charset="-122"/>
              </a:rPr>
              <a:t>广告</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，单击</a:t>
            </a:r>
            <a:r>
              <a:rPr lang="en-US" altLang="zh-CN" dirty="0" err="1">
                <a:solidFill>
                  <a:srgbClr val="2F2E40"/>
                </a:solidFill>
                <a:latin typeface="Calibri" panose="020F0502020204030204" pitchFamily="34" charset="0"/>
                <a:ea typeface="宋体" panose="02010600030101010101" pitchFamily="2" charset="-122"/>
              </a:rPr>
              <a:t>Coupons→Create</a:t>
            </a:r>
            <a:r>
              <a:rPr lang="en-US" altLang="zh-CN" dirty="0">
                <a:solidFill>
                  <a:srgbClr val="2F2E40"/>
                </a:solidFill>
                <a:latin typeface="Calibri" panose="020F0502020204030204" pitchFamily="34" charset="0"/>
                <a:ea typeface="宋体" panose="02010600030101010101" pitchFamily="2" charset="-122"/>
              </a:rPr>
              <a:t> a new coupon</a:t>
            </a:r>
            <a:r>
              <a:rPr lang="zh-CN" altLang="en-US" dirty="0">
                <a:solidFill>
                  <a:srgbClr val="2F2E40"/>
                </a:solidFill>
                <a:latin typeface="Calibri" panose="020F0502020204030204" pitchFamily="34" charset="0"/>
                <a:ea typeface="宋体" panose="02010600030101010101" pitchFamily="2" charset="-122"/>
              </a:rPr>
              <a:t>开始设置优惠券，如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675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1270" y="3440447"/>
            <a:ext cx="6291262" cy="2877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545727" y="6317614"/>
            <a:ext cx="1082348" cy="307777"/>
          </a:xfrm>
          <a:prstGeom prst="rect">
            <a:avLst/>
          </a:prstGeom>
        </p:spPr>
        <p:txBody>
          <a:bodyPr wrap="none">
            <a:spAutoFit/>
          </a:bodyPr>
          <a:lstStyle/>
          <a:p>
            <a:pPr algn="ctr"/>
            <a:r>
              <a:rPr lang="zh-CN" altLang="zh-CN" sz="1400" b="1" dirty="0"/>
              <a:t>创建优惠券</a:t>
            </a:r>
            <a:endParaRPr lang="zh-CN" altLang="en-US" sz="1400" b="1" dirty="0"/>
          </a:p>
        </p:txBody>
      </p:sp>
    </p:spTree>
    <p:custDataLst>
      <p:tags r:id="rId1"/>
    </p:custDataLst>
    <p:extLst>
      <p:ext uri="{BB962C8B-B14F-4D97-AF65-F5344CB8AC3E}">
        <p14:creationId xmlns:p14="http://schemas.microsoft.com/office/powerpoint/2010/main" val="2052882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67586"/>
                                        </p:tgtEl>
                                        <p:attrNameLst>
                                          <p:attrName>style.visibility</p:attrName>
                                        </p:attrNameLst>
                                      </p:cBhvr>
                                      <p:to>
                                        <p:strVal val="visible"/>
                                      </p:to>
                                    </p:set>
                                    <p:anim calcmode="lin" valueType="num">
                                      <p:cBhvr additive="base">
                                        <p:cTn id="15" dur="500" fill="hold"/>
                                        <p:tgtEl>
                                          <p:spTgt spid="67586"/>
                                        </p:tgtEl>
                                        <p:attrNameLst>
                                          <p:attrName>ppt_x</p:attrName>
                                        </p:attrNameLst>
                                      </p:cBhvr>
                                      <p:tavLst>
                                        <p:tav tm="0">
                                          <p:val>
                                            <p:strVal val="#ppt_x"/>
                                          </p:val>
                                        </p:tav>
                                        <p:tav tm="100000">
                                          <p:val>
                                            <p:strVal val="#ppt_x"/>
                                          </p:val>
                                        </p:tav>
                                      </p:tavLst>
                                    </p:anim>
                                    <p:anim calcmode="lin" valueType="num">
                                      <p:cBhvr additive="base">
                                        <p:cTn id="16" dur="500" fill="hold"/>
                                        <p:tgtEl>
                                          <p:spTgt spid="67586"/>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555628"/>
            <a:ext cx="9332179" cy="875881"/>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第二步：选择需要做优惠的产品，可以通过</a:t>
            </a:r>
            <a:r>
              <a:rPr lang="en-US" altLang="zh-CN" dirty="0">
                <a:solidFill>
                  <a:srgbClr val="2F2E40"/>
                </a:solidFill>
                <a:latin typeface="Calibri" panose="020F0502020204030204" pitchFamily="34" charset="0"/>
                <a:ea typeface="宋体" panose="02010600030101010101" pitchFamily="2" charset="-122"/>
              </a:rPr>
              <a:t>ASIN</a:t>
            </a:r>
            <a:r>
              <a:rPr lang="zh-CN" altLang="en-US" dirty="0">
                <a:solidFill>
                  <a:srgbClr val="2F2E40"/>
                </a:solidFill>
                <a:latin typeface="Calibri" panose="020F0502020204030204" pitchFamily="34" charset="0"/>
                <a:ea typeface="宋体" panose="02010600030101010101" pitchFamily="2" charset="-122"/>
              </a:rPr>
              <a:t>或者</a:t>
            </a:r>
            <a:r>
              <a:rPr lang="en-US" altLang="zh-CN" dirty="0">
                <a:solidFill>
                  <a:srgbClr val="2F2E40"/>
                </a:solidFill>
                <a:latin typeface="Calibri" panose="020F0502020204030204" pitchFamily="34" charset="0"/>
                <a:ea typeface="宋体" panose="02010600030101010101" pitchFamily="2" charset="-122"/>
              </a:rPr>
              <a:t>SKU</a:t>
            </a:r>
            <a:r>
              <a:rPr lang="zh-CN" altLang="en-US" dirty="0">
                <a:solidFill>
                  <a:srgbClr val="2F2E40"/>
                </a:solidFill>
                <a:latin typeface="Calibri" panose="020F0502020204030204" pitchFamily="34" charset="0"/>
                <a:ea typeface="宋体" panose="02010600030101010101" pitchFamily="2" charset="-122"/>
              </a:rPr>
              <a:t>搜索添加，单击</a:t>
            </a:r>
            <a:r>
              <a:rPr lang="en-US" altLang="zh-CN" dirty="0">
                <a:solidFill>
                  <a:srgbClr val="2F2E40"/>
                </a:solidFill>
                <a:latin typeface="Calibri" panose="020F0502020204030204" pitchFamily="34" charset="0"/>
                <a:ea typeface="宋体" panose="02010600030101010101" pitchFamily="2" charset="-122"/>
              </a:rPr>
              <a:t>Continue to next step</a:t>
            </a:r>
            <a:r>
              <a:rPr lang="zh-CN" altLang="en-US" dirty="0">
                <a:solidFill>
                  <a:srgbClr val="2F2E40"/>
                </a:solidFill>
                <a:latin typeface="Calibri" panose="020F0502020204030204" pitchFamily="34" charset="0"/>
                <a:ea typeface="宋体" panose="02010600030101010101" pitchFamily="2" charset="-122"/>
              </a:rPr>
              <a:t>进行下一步操作，如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686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2657" y="2431509"/>
            <a:ext cx="6948487" cy="3390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4" y="5827894"/>
            <a:ext cx="902811" cy="307777"/>
          </a:xfrm>
          <a:prstGeom prst="rect">
            <a:avLst/>
          </a:prstGeom>
        </p:spPr>
        <p:txBody>
          <a:bodyPr wrap="none">
            <a:spAutoFit/>
          </a:bodyPr>
          <a:lstStyle/>
          <a:p>
            <a:pPr algn="ctr"/>
            <a:r>
              <a:rPr lang="zh-CN" altLang="zh-CN" sz="1400" b="1" dirty="0"/>
              <a:t>选择产品</a:t>
            </a:r>
            <a:endParaRPr lang="zh-CN" altLang="en-US" sz="1400" b="1" dirty="0"/>
          </a:p>
        </p:txBody>
      </p:sp>
    </p:spTree>
    <p:custDataLst>
      <p:tags r:id="rId1"/>
    </p:custDataLst>
    <p:extLst>
      <p:ext uri="{BB962C8B-B14F-4D97-AF65-F5344CB8AC3E}">
        <p14:creationId xmlns:p14="http://schemas.microsoft.com/office/powerpoint/2010/main" val="2052882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68610"/>
                                        </p:tgtEl>
                                        <p:attrNameLst>
                                          <p:attrName>style.visibility</p:attrName>
                                        </p:attrNameLst>
                                      </p:cBhvr>
                                      <p:to>
                                        <p:strVal val="visible"/>
                                      </p:to>
                                    </p:set>
                                    <p:animEffect transition="in" filter="fade">
                                      <p:cBhvr>
                                        <p:cTn id="15" dur="500"/>
                                        <p:tgtEl>
                                          <p:spTgt spid="68610"/>
                                        </p:tgtEl>
                                      </p:cBhvr>
                                    </p:animEffect>
                                    <p:anim calcmode="lin" valueType="num">
                                      <p:cBhvr>
                                        <p:cTn id="16" dur="500" fill="hold"/>
                                        <p:tgtEl>
                                          <p:spTgt spid="68610"/>
                                        </p:tgtEl>
                                        <p:attrNameLst>
                                          <p:attrName>ppt_x</p:attrName>
                                        </p:attrNameLst>
                                      </p:cBhvr>
                                      <p:tavLst>
                                        <p:tav tm="0">
                                          <p:val>
                                            <p:strVal val="#ppt_x"/>
                                          </p:val>
                                        </p:tav>
                                        <p:tav tm="100000">
                                          <p:val>
                                            <p:strVal val="#ppt_x"/>
                                          </p:val>
                                        </p:tav>
                                      </p:tavLst>
                                    </p:anim>
                                    <p:anim calcmode="lin" valueType="num">
                                      <p:cBhvr>
                                        <p:cTn id="17" dur="500" fill="hold"/>
                                        <p:tgtEl>
                                          <p:spTgt spid="68610"/>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422278"/>
            <a:ext cx="9332179" cy="875881"/>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第三步：设置优惠方式</a:t>
            </a:r>
            <a:r>
              <a:rPr lang="en-US" altLang="zh-CN" dirty="0">
                <a:solidFill>
                  <a:srgbClr val="2F2E40"/>
                </a:solidFill>
                <a:latin typeface="Calibri" panose="020F0502020204030204" pitchFamily="34" charset="0"/>
                <a:ea typeface="宋体" panose="02010600030101010101" pitchFamily="2" charset="-122"/>
              </a:rPr>
              <a:t>(Money Off(</a:t>
            </a:r>
            <a:r>
              <a:rPr lang="zh-CN" altLang="en-US" dirty="0">
                <a:solidFill>
                  <a:srgbClr val="2F2E40"/>
                </a:solidFill>
                <a:latin typeface="Calibri" panose="020F0502020204030204" pitchFamily="34" charset="0"/>
                <a:ea typeface="宋体" panose="02010600030101010101" pitchFamily="2" charset="-122"/>
              </a:rPr>
              <a:t>减免</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或者</a:t>
            </a:r>
            <a:r>
              <a:rPr lang="en-US" altLang="zh-CN" dirty="0">
                <a:solidFill>
                  <a:srgbClr val="2F2E40"/>
                </a:solidFill>
                <a:latin typeface="Calibri" panose="020F0502020204030204" pitchFamily="34" charset="0"/>
                <a:ea typeface="宋体" panose="02010600030101010101" pitchFamily="2" charset="-122"/>
              </a:rPr>
              <a:t>Percentage Off(</a:t>
            </a:r>
            <a:r>
              <a:rPr lang="zh-CN" altLang="en-US" dirty="0">
                <a:solidFill>
                  <a:srgbClr val="2F2E40"/>
                </a:solidFill>
                <a:latin typeface="Calibri" panose="020F0502020204030204" pitchFamily="34" charset="0"/>
                <a:ea typeface="宋体" panose="02010600030101010101" pitchFamily="2" charset="-122"/>
              </a:rPr>
              <a:t>折扣</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，选择使用次数限制，以及分配预算，如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696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3857" y="2374568"/>
            <a:ext cx="7006087" cy="3735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5635494" y="6110288"/>
            <a:ext cx="902811" cy="307777"/>
          </a:xfrm>
          <a:prstGeom prst="rect">
            <a:avLst/>
          </a:prstGeom>
        </p:spPr>
        <p:txBody>
          <a:bodyPr wrap="none">
            <a:spAutoFit/>
          </a:bodyPr>
          <a:lstStyle/>
          <a:p>
            <a:pPr algn="ctr"/>
            <a:r>
              <a:rPr lang="zh-CN" altLang="zh-CN" sz="1400" b="1" dirty="0"/>
              <a:t>设置预算</a:t>
            </a:r>
            <a:endParaRPr lang="zh-CN" altLang="en-US" sz="1400" b="1" dirty="0"/>
          </a:p>
        </p:txBody>
      </p:sp>
    </p:spTree>
    <p:custDataLst>
      <p:tags r:id="rId1"/>
    </p:custDataLst>
    <p:extLst>
      <p:ext uri="{BB962C8B-B14F-4D97-AF65-F5344CB8AC3E}">
        <p14:creationId xmlns:p14="http://schemas.microsoft.com/office/powerpoint/2010/main" val="844112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69634"/>
                                        </p:tgtEl>
                                        <p:attrNameLst>
                                          <p:attrName>style.visibility</p:attrName>
                                        </p:attrNameLst>
                                      </p:cBhvr>
                                      <p:to>
                                        <p:strVal val="visible"/>
                                      </p:to>
                                    </p:set>
                                    <p:animEffect transition="in" filter="barn(inVertical)">
                                      <p:cBhvr>
                                        <p:cTn id="15" dur="500"/>
                                        <p:tgtEl>
                                          <p:spTgt spid="69634"/>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3"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55562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第四步：设置优惠券标题以及活动开始与截止的时间，如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706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4551" y="2146915"/>
            <a:ext cx="7124700" cy="3539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66191" y="5686425"/>
            <a:ext cx="1441420" cy="307777"/>
          </a:xfrm>
          <a:prstGeom prst="rect">
            <a:avLst/>
          </a:prstGeom>
        </p:spPr>
        <p:txBody>
          <a:bodyPr wrap="none">
            <a:spAutoFit/>
          </a:bodyPr>
          <a:lstStyle/>
          <a:p>
            <a:pPr algn="ctr"/>
            <a:r>
              <a:rPr lang="zh-CN" altLang="zh-CN" sz="1400" b="1" dirty="0"/>
              <a:t>设置标题及时间</a:t>
            </a:r>
          </a:p>
        </p:txBody>
      </p:sp>
    </p:spTree>
    <p:custDataLst>
      <p:tags r:id="rId1"/>
    </p:custDataLst>
    <p:extLst>
      <p:ext uri="{BB962C8B-B14F-4D97-AF65-F5344CB8AC3E}">
        <p14:creationId xmlns:p14="http://schemas.microsoft.com/office/powerpoint/2010/main" val="66635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70658"/>
                                        </p:tgtEl>
                                        <p:attrNameLst>
                                          <p:attrName>style.visibility</p:attrName>
                                        </p:attrNameLst>
                                      </p:cBhvr>
                                      <p:to>
                                        <p:strVal val="visible"/>
                                      </p:to>
                                    </p:set>
                                    <p:animEffect transition="in" filter="wipe(up)">
                                      <p:cBhvr>
                                        <p:cTn id="15" dur="500"/>
                                        <p:tgtEl>
                                          <p:spTgt spid="7065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3.4  </a:t>
            </a:r>
            <a:r>
              <a:rPr lang="zh-CN" altLang="en-US" sz="3200" b="1" dirty="0">
                <a:solidFill>
                  <a:srgbClr val="FF930A"/>
                </a:solidFill>
              </a:rPr>
              <a:t>亚马逊站内推广</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55562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第五步：预览以及提交，如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716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0136" y="2111260"/>
            <a:ext cx="6433530" cy="3560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545727" y="5697022"/>
            <a:ext cx="1082348" cy="307777"/>
          </a:xfrm>
          <a:prstGeom prst="rect">
            <a:avLst/>
          </a:prstGeom>
        </p:spPr>
        <p:txBody>
          <a:bodyPr wrap="none">
            <a:spAutoFit/>
          </a:bodyPr>
          <a:lstStyle/>
          <a:p>
            <a:pPr algn="ctr"/>
            <a:r>
              <a:rPr lang="zh-CN" altLang="zh-CN" sz="1400" b="1" dirty="0"/>
              <a:t>预览与提交</a:t>
            </a:r>
            <a:endParaRPr lang="zh-CN" altLang="en-US" sz="1400" b="1" dirty="0"/>
          </a:p>
        </p:txBody>
      </p:sp>
    </p:spTree>
    <p:custDataLst>
      <p:tags r:id="rId1"/>
    </p:custDataLst>
    <p:extLst>
      <p:ext uri="{BB962C8B-B14F-4D97-AF65-F5344CB8AC3E}">
        <p14:creationId xmlns:p14="http://schemas.microsoft.com/office/powerpoint/2010/main" val="66635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71682"/>
                                        </p:tgtEl>
                                        <p:attrNameLst>
                                          <p:attrName>style.visibility</p:attrName>
                                        </p:attrNameLst>
                                      </p:cBhvr>
                                      <p:to>
                                        <p:strVal val="visible"/>
                                      </p:to>
                                    </p:set>
                                    <p:animEffect transition="in" filter="circle(in)">
                                      <p:cBhvr>
                                        <p:cTn id="15" dur="500"/>
                                        <p:tgtEl>
                                          <p:spTgt spid="71682"/>
                                        </p:tgtEl>
                                      </p:cBhvr>
                                    </p:animEffect>
                                  </p:childTnLst>
                                </p:cTn>
                              </p:par>
                            </p:childTnLst>
                          </p:cTn>
                        </p:par>
                        <p:par>
                          <p:cTn id="16" fill="hold">
                            <p:stCondLst>
                              <p:cond delay="1500"/>
                            </p:stCondLst>
                            <p:childTnLst>
                              <p:par>
                                <p:cTn id="17" presetID="6"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0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0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0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0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0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0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0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0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0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0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1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1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1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1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1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1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1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1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1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1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2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2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2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2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2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2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2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2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2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2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3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3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3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3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3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heme/theme1.xml><?xml version="1.0" encoding="utf-8"?>
<a:theme xmlns:a="http://schemas.openxmlformats.org/drawingml/2006/main" name="包图主题2">
  <a:themeElements>
    <a:clrScheme name="自定义 160">
      <a:dk1>
        <a:srgbClr val="000000"/>
      </a:dk1>
      <a:lt1>
        <a:srgbClr val="FFFFFF"/>
      </a:lt1>
      <a:dk2>
        <a:srgbClr val="778495"/>
      </a:dk2>
      <a:lt2>
        <a:srgbClr val="F0F0F0"/>
      </a:lt2>
      <a:accent1>
        <a:srgbClr val="4B5050"/>
      </a:accent1>
      <a:accent2>
        <a:srgbClr val="F5AA19"/>
      </a:accent2>
      <a:accent3>
        <a:srgbClr val="4B5050"/>
      </a:accent3>
      <a:accent4>
        <a:srgbClr val="F5AA19"/>
      </a:accent4>
      <a:accent5>
        <a:srgbClr val="4B5050"/>
      </a:accent5>
      <a:accent6>
        <a:srgbClr val="F5AA19"/>
      </a:accent6>
      <a:hlink>
        <a:srgbClr val="4B5050"/>
      </a:hlink>
      <a:folHlink>
        <a:srgbClr val="F5AA1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851</TotalTime>
  <Words>5882</Words>
  <Application>Microsoft Office PowerPoint</Application>
  <PresentationFormat>自定义</PresentationFormat>
  <Paragraphs>743</Paragraphs>
  <Slides>136</Slides>
  <Notes>136</Notes>
  <HiddenSlides>0</HiddenSlides>
  <MMClips>0</MMClips>
  <ScaleCrop>false</ScaleCrop>
  <HeadingPairs>
    <vt:vector size="4" baseType="variant">
      <vt:variant>
        <vt:lpstr>主题</vt:lpstr>
      </vt:variant>
      <vt:variant>
        <vt:i4>1</vt:i4>
      </vt:variant>
      <vt:variant>
        <vt:lpstr>幻灯片标题</vt:lpstr>
      </vt:variant>
      <vt:variant>
        <vt:i4>136</vt:i4>
      </vt:variant>
    </vt:vector>
  </HeadingPairs>
  <TitlesOfParts>
    <vt:vector size="137" baseType="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Windows 用户</cp:lastModifiedBy>
  <cp:revision>67</cp:revision>
  <dcterms:created xsi:type="dcterms:W3CDTF">2017-09-25T13:59:21Z</dcterms:created>
  <dcterms:modified xsi:type="dcterms:W3CDTF">2020-09-11T05:37:38Z</dcterms:modified>
</cp:coreProperties>
</file>