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13.xml" ContentType="application/vnd.openxmlformats-officedocument.presentationml.notesSlide+xml"/>
  <Override PartName="/ppt/tags/tag1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notesSlides/notesSlide15.xml" ContentType="application/vnd.openxmlformats-officedocument.presentationml.notesSlide+xml"/>
  <Override PartName="/ppt/tags/tag15.xml" ContentType="application/vnd.openxmlformats-officedocument.presentationml.tags+xml"/>
  <Override PartName="/ppt/notesSlides/notesSlide16.xml" ContentType="application/vnd.openxmlformats-officedocument.presentationml.notesSlide+xml"/>
  <Override PartName="/ppt/tags/tag16.xml" ContentType="application/vnd.openxmlformats-officedocument.presentationml.tags+xml"/>
  <Override PartName="/ppt/notesSlides/notesSlide17.xml" ContentType="application/vnd.openxmlformats-officedocument.presentationml.notesSlide+xml"/>
  <Override PartName="/ppt/tags/tag17.xml" ContentType="application/vnd.openxmlformats-officedocument.presentationml.tags+xml"/>
  <Override PartName="/ppt/notesSlides/notesSlide18.xml" ContentType="application/vnd.openxmlformats-officedocument.presentationml.notesSlide+xml"/>
  <Override PartName="/ppt/tags/tag18.xml" ContentType="application/vnd.openxmlformats-officedocument.presentationml.tags+xml"/>
  <Override PartName="/ppt/notesSlides/notesSlide19.xml" ContentType="application/vnd.openxmlformats-officedocument.presentationml.notesSlide+xml"/>
  <Override PartName="/ppt/tags/tag19.xml" ContentType="application/vnd.openxmlformats-officedocument.presentationml.tags+xml"/>
  <Override PartName="/ppt/notesSlides/notesSlide20.xml" ContentType="application/vnd.openxmlformats-officedocument.presentationml.notesSlide+xml"/>
  <Override PartName="/ppt/tags/tag20.xml" ContentType="application/vnd.openxmlformats-officedocument.presentationml.tags+xml"/>
  <Override PartName="/ppt/notesSlides/notesSlide21.xml" ContentType="application/vnd.openxmlformats-officedocument.presentationml.notesSlide+xml"/>
  <Override PartName="/ppt/tags/tag21.xml" ContentType="application/vnd.openxmlformats-officedocument.presentationml.tags+xml"/>
  <Override PartName="/ppt/notesSlides/notesSlide22.xml" ContentType="application/vnd.openxmlformats-officedocument.presentationml.notesSlide+xml"/>
  <Override PartName="/ppt/tags/tag22.xml" ContentType="application/vnd.openxmlformats-officedocument.presentationml.tags+xml"/>
  <Override PartName="/ppt/notesSlides/notesSlide23.xml" ContentType="application/vnd.openxmlformats-officedocument.presentationml.notesSlide+xml"/>
  <Override PartName="/ppt/tags/tag23.xml" ContentType="application/vnd.openxmlformats-officedocument.presentationml.tags+xml"/>
  <Override PartName="/ppt/notesSlides/notesSlide24.xml" ContentType="application/vnd.openxmlformats-officedocument.presentationml.notesSlide+xml"/>
  <Override PartName="/ppt/tags/tag24.xml" ContentType="application/vnd.openxmlformats-officedocument.presentationml.tags+xml"/>
  <Override PartName="/ppt/notesSlides/notesSlide25.xml" ContentType="application/vnd.openxmlformats-officedocument.presentationml.notesSlide+xml"/>
  <Override PartName="/ppt/tags/tag25.xml" ContentType="application/vnd.openxmlformats-officedocument.presentationml.tags+xml"/>
  <Override PartName="/ppt/notesSlides/notesSlide26.xml" ContentType="application/vnd.openxmlformats-officedocument.presentationml.notesSlide+xml"/>
  <Override PartName="/ppt/tags/tag26.xml" ContentType="application/vnd.openxmlformats-officedocument.presentationml.tags+xml"/>
  <Override PartName="/ppt/notesSlides/notesSlide27.xml" ContentType="application/vnd.openxmlformats-officedocument.presentationml.notesSlide+xml"/>
  <Override PartName="/ppt/tags/tag27.xml" ContentType="application/vnd.openxmlformats-officedocument.presentationml.tags+xml"/>
  <Override PartName="/ppt/notesSlides/notesSlide28.xml" ContentType="application/vnd.openxmlformats-officedocument.presentationml.notesSlide+xml"/>
  <Override PartName="/ppt/tags/tag28.xml" ContentType="application/vnd.openxmlformats-officedocument.presentationml.tags+xml"/>
  <Override PartName="/ppt/notesSlides/notesSlide29.xml" ContentType="application/vnd.openxmlformats-officedocument.presentationml.notesSlide+xml"/>
  <Override PartName="/ppt/tags/tag29.xml" ContentType="application/vnd.openxmlformats-officedocument.presentationml.tags+xml"/>
  <Override PartName="/ppt/notesSlides/notesSlide30.xml" ContentType="application/vnd.openxmlformats-officedocument.presentationml.notesSlide+xml"/>
  <Override PartName="/ppt/tags/tag30.xml" ContentType="application/vnd.openxmlformats-officedocument.presentationml.tags+xml"/>
  <Override PartName="/ppt/notesSlides/notesSlide31.xml" ContentType="application/vnd.openxmlformats-officedocument.presentationml.notesSlide+xml"/>
  <Override PartName="/ppt/tags/tag31.xml" ContentType="application/vnd.openxmlformats-officedocument.presentationml.tags+xml"/>
  <Override PartName="/ppt/notesSlides/notesSlide32.xml" ContentType="application/vnd.openxmlformats-officedocument.presentationml.notesSlide+xml"/>
  <Override PartName="/ppt/tags/tag32.xml" ContentType="application/vnd.openxmlformats-officedocument.presentationml.tags+xml"/>
  <Override PartName="/ppt/notesSlides/notesSlide33.xml" ContentType="application/vnd.openxmlformats-officedocument.presentationml.notesSlide+xml"/>
  <Override PartName="/ppt/tags/tag33.xml" ContentType="application/vnd.openxmlformats-officedocument.presentationml.tags+xml"/>
  <Override PartName="/ppt/notesSlides/notesSlide34.xml" ContentType="application/vnd.openxmlformats-officedocument.presentationml.notesSlide+xml"/>
  <Override PartName="/ppt/tags/tag34.xml" ContentType="application/vnd.openxmlformats-officedocument.presentationml.tags+xml"/>
  <Override PartName="/ppt/notesSlides/notesSlide35.xml" ContentType="application/vnd.openxmlformats-officedocument.presentationml.notesSlide+xml"/>
  <Override PartName="/ppt/tags/tag35.xml" ContentType="application/vnd.openxmlformats-officedocument.presentationml.tags+xml"/>
  <Override PartName="/ppt/notesSlides/notesSlide36.xml" ContentType="application/vnd.openxmlformats-officedocument.presentationml.notesSlide+xml"/>
  <Override PartName="/ppt/tags/tag36.xml" ContentType="application/vnd.openxmlformats-officedocument.presentationml.tags+xml"/>
  <Override PartName="/ppt/notesSlides/notesSlide37.xml" ContentType="application/vnd.openxmlformats-officedocument.presentationml.notesSlide+xml"/>
  <Override PartName="/ppt/tags/tag37.xml" ContentType="application/vnd.openxmlformats-officedocument.presentationml.tags+xml"/>
  <Override PartName="/ppt/notesSlides/notesSlide38.xml" ContentType="application/vnd.openxmlformats-officedocument.presentationml.notesSlide+xml"/>
  <Override PartName="/ppt/tags/tag38.xml" ContentType="application/vnd.openxmlformats-officedocument.presentationml.tags+xml"/>
  <Override PartName="/ppt/notesSlides/notesSlide39.xml" ContentType="application/vnd.openxmlformats-officedocument.presentationml.notesSlide+xml"/>
  <Override PartName="/ppt/tags/tag39.xml" ContentType="application/vnd.openxmlformats-officedocument.presentationml.tags+xml"/>
  <Override PartName="/ppt/notesSlides/notesSlide40.xml" ContentType="application/vnd.openxmlformats-officedocument.presentationml.notesSlide+xml"/>
  <Override PartName="/ppt/tags/tag40.xml" ContentType="application/vnd.openxmlformats-officedocument.presentationml.tags+xml"/>
  <Override PartName="/ppt/notesSlides/notesSlide41.xml" ContentType="application/vnd.openxmlformats-officedocument.presentationml.notesSlide+xml"/>
  <Override PartName="/ppt/tags/tag41.xml" ContentType="application/vnd.openxmlformats-officedocument.presentationml.tags+xml"/>
  <Override PartName="/ppt/notesSlides/notesSlide42.xml" ContentType="application/vnd.openxmlformats-officedocument.presentationml.notesSlide+xml"/>
  <Override PartName="/ppt/tags/tag42.xml" ContentType="application/vnd.openxmlformats-officedocument.presentationml.tags+xml"/>
  <Override PartName="/ppt/notesSlides/notesSlide43.xml" ContentType="application/vnd.openxmlformats-officedocument.presentationml.notesSlide+xml"/>
  <Override PartName="/ppt/tags/tag43.xml" ContentType="application/vnd.openxmlformats-officedocument.presentationml.tags+xml"/>
  <Override PartName="/ppt/notesSlides/notesSlide44.xml" ContentType="application/vnd.openxmlformats-officedocument.presentationml.notesSlide+xml"/>
  <Override PartName="/ppt/tags/tag44.xml" ContentType="application/vnd.openxmlformats-officedocument.presentationml.tags+xml"/>
  <Override PartName="/ppt/notesSlides/notesSlide45.xml" ContentType="application/vnd.openxmlformats-officedocument.presentationml.notesSlide+xml"/>
  <Override PartName="/ppt/tags/tag45.xml" ContentType="application/vnd.openxmlformats-officedocument.presentationml.tags+xml"/>
  <Override PartName="/ppt/notesSlides/notesSlide46.xml" ContentType="application/vnd.openxmlformats-officedocument.presentationml.notesSlide+xml"/>
  <Override PartName="/ppt/tags/tag46.xml" ContentType="application/vnd.openxmlformats-officedocument.presentationml.tags+xml"/>
  <Override PartName="/ppt/notesSlides/notesSlide47.xml" ContentType="application/vnd.openxmlformats-officedocument.presentationml.notesSlide+xml"/>
  <Override PartName="/ppt/tags/tag47.xml" ContentType="application/vnd.openxmlformats-officedocument.presentationml.tags+xml"/>
  <Override PartName="/ppt/notesSlides/notesSlide48.xml" ContentType="application/vnd.openxmlformats-officedocument.presentationml.notesSlide+xml"/>
  <Override PartName="/ppt/tags/tag48.xml" ContentType="application/vnd.openxmlformats-officedocument.presentationml.tags+xml"/>
  <Override PartName="/ppt/notesSlides/notesSlide49.xml" ContentType="application/vnd.openxmlformats-officedocument.presentationml.notesSlide+xml"/>
  <Override PartName="/ppt/tags/tag49.xml" ContentType="application/vnd.openxmlformats-officedocument.presentationml.tags+xml"/>
  <Override PartName="/ppt/notesSlides/notesSlide50.xml" ContentType="application/vnd.openxmlformats-officedocument.presentationml.notesSlide+xml"/>
  <Override PartName="/ppt/tags/tag50.xml" ContentType="application/vnd.openxmlformats-officedocument.presentationml.tags+xml"/>
  <Override PartName="/ppt/notesSlides/notesSlide51.xml" ContentType="application/vnd.openxmlformats-officedocument.presentationml.notesSlide+xml"/>
  <Override PartName="/ppt/tags/tag51.xml" ContentType="application/vnd.openxmlformats-officedocument.presentationml.tags+xml"/>
  <Override PartName="/ppt/notesSlides/notesSlide52.xml" ContentType="application/vnd.openxmlformats-officedocument.presentationml.notesSlide+xml"/>
  <Override PartName="/ppt/tags/tag52.xml" ContentType="application/vnd.openxmlformats-officedocument.presentationml.tags+xml"/>
  <Override PartName="/ppt/notesSlides/notesSlide53.xml" ContentType="application/vnd.openxmlformats-officedocument.presentationml.notesSlide+xml"/>
  <Override PartName="/ppt/tags/tag53.xml" ContentType="application/vnd.openxmlformats-officedocument.presentationml.tags+xml"/>
  <Override PartName="/ppt/notesSlides/notesSlide54.xml" ContentType="application/vnd.openxmlformats-officedocument.presentationml.notesSlide+xml"/>
  <Override PartName="/ppt/tags/tag54.xml" ContentType="application/vnd.openxmlformats-officedocument.presentationml.tags+xml"/>
  <Override PartName="/ppt/notesSlides/notesSlide55.xml" ContentType="application/vnd.openxmlformats-officedocument.presentationml.notesSlide+xml"/>
  <Override PartName="/ppt/tags/tag55.xml" ContentType="application/vnd.openxmlformats-officedocument.presentationml.tags+xml"/>
  <Override PartName="/ppt/notesSlides/notesSlide56.xml" ContentType="application/vnd.openxmlformats-officedocument.presentationml.notesSlide+xml"/>
  <Override PartName="/ppt/tags/tag56.xml" ContentType="application/vnd.openxmlformats-officedocument.presentationml.tags+xml"/>
  <Override PartName="/ppt/notesSlides/notesSlide57.xml" ContentType="application/vnd.openxmlformats-officedocument.presentationml.notesSlide+xml"/>
  <Override PartName="/ppt/tags/tag57.xml" ContentType="application/vnd.openxmlformats-officedocument.presentationml.tags+xml"/>
  <Override PartName="/ppt/notesSlides/notesSlide58.xml" ContentType="application/vnd.openxmlformats-officedocument.presentationml.notesSlide+xml"/>
  <Override PartName="/ppt/tags/tag58.xml" ContentType="application/vnd.openxmlformats-officedocument.presentationml.tags+xml"/>
  <Override PartName="/ppt/notesSlides/notesSlide59.xml" ContentType="application/vnd.openxmlformats-officedocument.presentationml.notesSlide+xml"/>
  <Override PartName="/ppt/tags/tag59.xml" ContentType="application/vnd.openxmlformats-officedocument.presentationml.tags+xml"/>
  <Override PartName="/ppt/notesSlides/notesSlide60.xml" ContentType="application/vnd.openxmlformats-officedocument.presentationml.notesSlide+xml"/>
  <Override PartName="/ppt/tags/tag60.xml" ContentType="application/vnd.openxmlformats-officedocument.presentationml.tags+xml"/>
  <Override PartName="/ppt/notesSlides/notesSlide61.xml" ContentType="application/vnd.openxmlformats-officedocument.presentationml.notesSlide+xml"/>
  <Override PartName="/ppt/tags/tag61.xml" ContentType="application/vnd.openxmlformats-officedocument.presentationml.tags+xml"/>
  <Override PartName="/ppt/notesSlides/notesSlide62.xml" ContentType="application/vnd.openxmlformats-officedocument.presentationml.notesSlide+xml"/>
  <Override PartName="/ppt/tags/tag62.xml" ContentType="application/vnd.openxmlformats-officedocument.presentationml.tags+xml"/>
  <Override PartName="/ppt/notesSlides/notesSlide63.xml" ContentType="application/vnd.openxmlformats-officedocument.presentationml.notesSlide+xml"/>
  <Override PartName="/ppt/tags/tag63.xml" ContentType="application/vnd.openxmlformats-officedocument.presentationml.tags+xml"/>
  <Override PartName="/ppt/notesSlides/notesSlide64.xml" ContentType="application/vnd.openxmlformats-officedocument.presentationml.notesSlide+xml"/>
  <Override PartName="/ppt/tags/tag64.xml" ContentType="application/vnd.openxmlformats-officedocument.presentationml.tags+xml"/>
  <Override PartName="/ppt/notesSlides/notesSlide65.xml" ContentType="application/vnd.openxmlformats-officedocument.presentationml.notesSlide+xml"/>
  <Override PartName="/ppt/tags/tag65.xml" ContentType="application/vnd.openxmlformats-officedocument.presentationml.tags+xml"/>
  <Override PartName="/ppt/notesSlides/notesSlide66.xml" ContentType="application/vnd.openxmlformats-officedocument.presentationml.notesSlide+xml"/>
  <Override PartName="/ppt/tags/tag66.xml" ContentType="application/vnd.openxmlformats-officedocument.presentationml.tags+xml"/>
  <Override PartName="/ppt/notesSlides/notesSlide67.xml" ContentType="application/vnd.openxmlformats-officedocument.presentationml.notesSlide+xml"/>
  <Override PartName="/ppt/tags/tag67.xml" ContentType="application/vnd.openxmlformats-officedocument.presentationml.tags+xml"/>
  <Override PartName="/ppt/notesSlides/notesSlide68.xml" ContentType="application/vnd.openxmlformats-officedocument.presentationml.notesSlide+xml"/>
  <Override PartName="/ppt/tags/tag68.xml" ContentType="application/vnd.openxmlformats-officedocument.presentationml.tags+xml"/>
  <Override PartName="/ppt/notesSlides/notesSlide69.xml" ContentType="application/vnd.openxmlformats-officedocument.presentationml.notesSlide+xml"/>
  <Override PartName="/ppt/tags/tag69.xml" ContentType="application/vnd.openxmlformats-officedocument.presentationml.tags+xml"/>
  <Override PartName="/ppt/notesSlides/notesSlide70.xml" ContentType="application/vnd.openxmlformats-officedocument.presentationml.notesSlide+xml"/>
  <Override PartName="/ppt/tags/tag70.xml" ContentType="application/vnd.openxmlformats-officedocument.presentationml.tags+xml"/>
  <Override PartName="/ppt/notesSlides/notesSlide71.xml" ContentType="application/vnd.openxmlformats-officedocument.presentationml.notesSlide+xml"/>
  <Override PartName="/ppt/tags/tag71.xml" ContentType="application/vnd.openxmlformats-officedocument.presentationml.tags+xml"/>
  <Override PartName="/ppt/notesSlides/notesSlide72.xml" ContentType="application/vnd.openxmlformats-officedocument.presentationml.notesSlide+xml"/>
  <Override PartName="/ppt/tags/tag72.xml" ContentType="application/vnd.openxmlformats-officedocument.presentationml.tags+xml"/>
  <Override PartName="/ppt/notesSlides/notesSlide73.xml" ContentType="application/vnd.openxmlformats-officedocument.presentationml.notesSlide+xml"/>
  <Override PartName="/ppt/tags/tag73.xml" ContentType="application/vnd.openxmlformats-officedocument.presentationml.tags+xml"/>
  <Override PartName="/ppt/notesSlides/notesSlide74.xml" ContentType="application/vnd.openxmlformats-officedocument.presentationml.notesSlide+xml"/>
  <Override PartName="/ppt/tags/tag74.xml" ContentType="application/vnd.openxmlformats-officedocument.presentationml.tags+xml"/>
  <Override PartName="/ppt/notesSlides/notesSlide75.xml" ContentType="application/vnd.openxmlformats-officedocument.presentationml.notesSlide+xml"/>
  <Override PartName="/ppt/tags/tag75.xml" ContentType="application/vnd.openxmlformats-officedocument.presentationml.tags+xml"/>
  <Override PartName="/ppt/notesSlides/notesSlide76.xml" ContentType="application/vnd.openxmlformats-officedocument.presentationml.notesSlide+xml"/>
  <Override PartName="/ppt/tags/tag76.xml" ContentType="application/vnd.openxmlformats-officedocument.presentationml.tags+xml"/>
  <Override PartName="/ppt/notesSlides/notesSlide77.xml" ContentType="application/vnd.openxmlformats-officedocument.presentationml.notesSlide+xml"/>
  <Override PartName="/ppt/tags/tag77.xml" ContentType="application/vnd.openxmlformats-officedocument.presentationml.tags+xml"/>
  <Override PartName="/ppt/notesSlides/notesSlide78.xml" ContentType="application/vnd.openxmlformats-officedocument.presentationml.notesSlide+xml"/>
  <Override PartName="/ppt/tags/tag78.xml" ContentType="application/vnd.openxmlformats-officedocument.presentationml.tags+xml"/>
  <Override PartName="/ppt/notesSlides/notesSlide79.xml" ContentType="application/vnd.openxmlformats-officedocument.presentationml.notesSlide+xml"/>
  <Override PartName="/ppt/tags/tag79.xml" ContentType="application/vnd.openxmlformats-officedocument.presentationml.tags+xml"/>
  <Override PartName="/ppt/notesSlides/notesSlide80.xml" ContentType="application/vnd.openxmlformats-officedocument.presentationml.notesSlide+xml"/>
  <Override PartName="/ppt/tags/tag80.xml" ContentType="application/vnd.openxmlformats-officedocument.presentationml.tags+xml"/>
  <Override PartName="/ppt/notesSlides/notesSlide81.xml" ContentType="application/vnd.openxmlformats-officedocument.presentationml.notesSlide+xml"/>
  <Override PartName="/ppt/tags/tag81.xml" ContentType="application/vnd.openxmlformats-officedocument.presentationml.tags+xml"/>
  <Override PartName="/ppt/notesSlides/notesSlide82.xml" ContentType="application/vnd.openxmlformats-officedocument.presentationml.notesSlide+xml"/>
  <Override PartName="/ppt/tags/tag82.xml" ContentType="application/vnd.openxmlformats-officedocument.presentationml.tags+xml"/>
  <Override PartName="/ppt/notesSlides/notesSlide83.xml" ContentType="application/vnd.openxmlformats-officedocument.presentationml.notesSlide+xml"/>
  <Override PartName="/ppt/tags/tag83.xml" ContentType="application/vnd.openxmlformats-officedocument.presentationml.tags+xml"/>
  <Override PartName="/ppt/notesSlides/notesSlide84.xml" ContentType="application/vnd.openxmlformats-officedocument.presentationml.notesSlide+xml"/>
  <Override PartName="/ppt/tags/tag84.xml" ContentType="application/vnd.openxmlformats-officedocument.presentationml.tags+xml"/>
  <Override PartName="/ppt/notesSlides/notesSlide85.xml" ContentType="application/vnd.openxmlformats-officedocument.presentationml.notesSlide+xml"/>
  <Override PartName="/ppt/tags/tag85.xml" ContentType="application/vnd.openxmlformats-officedocument.presentationml.tags+xml"/>
  <Override PartName="/ppt/notesSlides/notesSlide86.xml" ContentType="application/vnd.openxmlformats-officedocument.presentationml.notesSlide+xml"/>
  <Override PartName="/ppt/tags/tag86.xml" ContentType="application/vnd.openxmlformats-officedocument.presentationml.tags+xml"/>
  <Override PartName="/ppt/notesSlides/notesSlide87.xml" ContentType="application/vnd.openxmlformats-officedocument.presentationml.notesSlide+xml"/>
  <Override PartName="/ppt/tags/tag87.xml" ContentType="application/vnd.openxmlformats-officedocument.presentationml.tags+xml"/>
  <Override PartName="/ppt/notesSlides/notesSlide88.xml" ContentType="application/vnd.openxmlformats-officedocument.presentationml.notesSlide+xml"/>
  <Override PartName="/ppt/tags/tag88.xml" ContentType="application/vnd.openxmlformats-officedocument.presentationml.tags+xml"/>
  <Override PartName="/ppt/notesSlides/notesSlide89.xml" ContentType="application/vnd.openxmlformats-officedocument.presentationml.notesSlide+xml"/>
  <Override PartName="/ppt/tags/tag89.xml" ContentType="application/vnd.openxmlformats-officedocument.presentationml.tags+xml"/>
  <Override PartName="/ppt/notesSlides/notesSlide90.xml" ContentType="application/vnd.openxmlformats-officedocument.presentationml.notesSlide+xml"/>
  <Override PartName="/ppt/tags/tag90.xml" ContentType="application/vnd.openxmlformats-officedocument.presentationml.tags+xml"/>
  <Override PartName="/ppt/notesSlides/notesSlide91.xml" ContentType="application/vnd.openxmlformats-officedocument.presentationml.notesSlide+xml"/>
  <Override PartName="/ppt/tags/tag91.xml" ContentType="application/vnd.openxmlformats-officedocument.presentationml.tags+xml"/>
  <Override PartName="/ppt/notesSlides/notesSlide92.xml" ContentType="application/vnd.openxmlformats-officedocument.presentationml.notesSlide+xml"/>
  <Override PartName="/ppt/tags/tag92.xml" ContentType="application/vnd.openxmlformats-officedocument.presentationml.tags+xml"/>
  <Override PartName="/ppt/notesSlides/notesSlide93.xml" ContentType="application/vnd.openxmlformats-officedocument.presentationml.notesSlide+xml"/>
  <Override PartName="/ppt/tags/tag93.xml" ContentType="application/vnd.openxmlformats-officedocument.presentationml.tags+xml"/>
  <Override PartName="/ppt/notesSlides/notesSlide94.xml" ContentType="application/vnd.openxmlformats-officedocument.presentationml.notesSlide+xml"/>
  <Override PartName="/ppt/notesSlides/notesSlide9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1"/>
  </p:sldMasterIdLst>
  <p:notesMasterIdLst>
    <p:notesMasterId r:id="rId97"/>
  </p:notesMasterIdLst>
  <p:sldIdLst>
    <p:sldId id="284" r:id="rId2"/>
    <p:sldId id="260" r:id="rId3"/>
    <p:sldId id="283" r:id="rId4"/>
    <p:sldId id="285" r:id="rId5"/>
    <p:sldId id="286" r:id="rId6"/>
    <p:sldId id="292" r:id="rId7"/>
    <p:sldId id="288" r:id="rId8"/>
    <p:sldId id="293" r:id="rId9"/>
    <p:sldId id="294" r:id="rId10"/>
    <p:sldId id="295" r:id="rId11"/>
    <p:sldId id="296" r:id="rId12"/>
    <p:sldId id="297" r:id="rId13"/>
    <p:sldId id="298" r:id="rId14"/>
    <p:sldId id="299" r:id="rId15"/>
    <p:sldId id="300" r:id="rId16"/>
    <p:sldId id="301" r:id="rId17"/>
    <p:sldId id="302" r:id="rId18"/>
    <p:sldId id="303" r:id="rId19"/>
    <p:sldId id="304" r:id="rId20"/>
    <p:sldId id="305" r:id="rId21"/>
    <p:sldId id="306" r:id="rId22"/>
    <p:sldId id="307" r:id="rId23"/>
    <p:sldId id="308" r:id="rId24"/>
    <p:sldId id="309" r:id="rId25"/>
    <p:sldId id="310" r:id="rId26"/>
    <p:sldId id="311" r:id="rId27"/>
    <p:sldId id="312" r:id="rId28"/>
    <p:sldId id="313" r:id="rId29"/>
    <p:sldId id="314" r:id="rId30"/>
    <p:sldId id="315" r:id="rId31"/>
    <p:sldId id="316" r:id="rId32"/>
    <p:sldId id="317" r:id="rId33"/>
    <p:sldId id="318" r:id="rId34"/>
    <p:sldId id="319" r:id="rId35"/>
    <p:sldId id="320" r:id="rId36"/>
    <p:sldId id="321" r:id="rId37"/>
    <p:sldId id="322" r:id="rId38"/>
    <p:sldId id="323" r:id="rId39"/>
    <p:sldId id="324" r:id="rId40"/>
    <p:sldId id="325" r:id="rId41"/>
    <p:sldId id="326" r:id="rId42"/>
    <p:sldId id="327" r:id="rId43"/>
    <p:sldId id="329" r:id="rId44"/>
    <p:sldId id="330" r:id="rId45"/>
    <p:sldId id="331" r:id="rId46"/>
    <p:sldId id="332" r:id="rId47"/>
    <p:sldId id="333" r:id="rId48"/>
    <p:sldId id="334" r:id="rId49"/>
    <p:sldId id="335" r:id="rId50"/>
    <p:sldId id="336" r:id="rId51"/>
    <p:sldId id="337" r:id="rId52"/>
    <p:sldId id="338" r:id="rId53"/>
    <p:sldId id="339" r:id="rId54"/>
    <p:sldId id="340" r:id="rId55"/>
    <p:sldId id="341" r:id="rId56"/>
    <p:sldId id="342" r:id="rId57"/>
    <p:sldId id="343" r:id="rId58"/>
    <p:sldId id="344" r:id="rId59"/>
    <p:sldId id="345" r:id="rId60"/>
    <p:sldId id="346" r:id="rId61"/>
    <p:sldId id="347" r:id="rId62"/>
    <p:sldId id="348" r:id="rId63"/>
    <p:sldId id="349" r:id="rId64"/>
    <p:sldId id="350" r:id="rId65"/>
    <p:sldId id="351" r:id="rId66"/>
    <p:sldId id="352" r:id="rId67"/>
    <p:sldId id="353" r:id="rId68"/>
    <p:sldId id="354" r:id="rId69"/>
    <p:sldId id="355" r:id="rId70"/>
    <p:sldId id="356" r:id="rId71"/>
    <p:sldId id="357" r:id="rId72"/>
    <p:sldId id="358" r:id="rId73"/>
    <p:sldId id="359" r:id="rId74"/>
    <p:sldId id="369" r:id="rId75"/>
    <p:sldId id="360" r:id="rId76"/>
    <p:sldId id="361" r:id="rId77"/>
    <p:sldId id="362" r:id="rId78"/>
    <p:sldId id="363" r:id="rId79"/>
    <p:sldId id="364" r:id="rId80"/>
    <p:sldId id="365" r:id="rId81"/>
    <p:sldId id="366" r:id="rId82"/>
    <p:sldId id="367" r:id="rId83"/>
    <p:sldId id="370" r:id="rId84"/>
    <p:sldId id="371" r:id="rId85"/>
    <p:sldId id="372" r:id="rId86"/>
    <p:sldId id="373" r:id="rId87"/>
    <p:sldId id="374" r:id="rId88"/>
    <p:sldId id="375" r:id="rId89"/>
    <p:sldId id="376" r:id="rId90"/>
    <p:sldId id="377" r:id="rId91"/>
    <p:sldId id="378" r:id="rId92"/>
    <p:sldId id="379" r:id="rId93"/>
    <p:sldId id="380" r:id="rId94"/>
    <p:sldId id="368" r:id="rId95"/>
    <p:sldId id="258" r:id="rId96"/>
  </p:sldIdLst>
  <p:sldSz cx="12192000" cy="6858000"/>
  <p:notesSz cx="6858000" cy="9144000"/>
  <p:custDataLst>
    <p:tags r:id="rId9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FAFA"/>
    <a:srgbClr val="FBFBFB"/>
    <a:srgbClr val="22374C"/>
    <a:srgbClr val="FFB8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82" autoAdjust="0"/>
    <p:restoredTop sz="94660"/>
  </p:normalViewPr>
  <p:slideViewPr>
    <p:cSldViewPr snapToGrid="0" showGuides="1">
      <p:cViewPr>
        <p:scale>
          <a:sx n="100" d="100"/>
          <a:sy n="100" d="100"/>
        </p:scale>
        <p:origin x="-672" y="-264"/>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tags" Target="tags/tag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FBB3CA-3609-4056-9B23-4049BCB39C60}" type="datetimeFigureOut">
              <a:rPr lang="zh-CN" altLang="en-US" smtClean="0"/>
              <a:t>2020/9/11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25CCEA-3F45-46FD-873C-10FB1242F407}" type="slidenum">
              <a:rPr lang="zh-CN" altLang="en-US" smtClean="0"/>
              <a:t>‹#›</a:t>
            </a:fld>
            <a:endParaRPr lang="zh-CN" altLang="en-US"/>
          </a:p>
        </p:txBody>
      </p:sp>
    </p:spTree>
    <p:extLst>
      <p:ext uri="{BB962C8B-B14F-4D97-AF65-F5344CB8AC3E}">
        <p14:creationId xmlns:p14="http://schemas.microsoft.com/office/powerpoint/2010/main" val="37544025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1</a:t>
            </a:fld>
            <a:endParaRPr lang="zh-CN" altLang="en-US"/>
          </a:p>
        </p:txBody>
      </p:sp>
    </p:spTree>
    <p:extLst>
      <p:ext uri="{BB962C8B-B14F-4D97-AF65-F5344CB8AC3E}">
        <p14:creationId xmlns:p14="http://schemas.microsoft.com/office/powerpoint/2010/main" val="23630779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2</a:t>
            </a:fld>
            <a:endParaRPr lang="zh-CN" altLang="en-US"/>
          </a:p>
        </p:txBody>
      </p:sp>
    </p:spTree>
    <p:extLst>
      <p:ext uri="{BB962C8B-B14F-4D97-AF65-F5344CB8AC3E}">
        <p14:creationId xmlns:p14="http://schemas.microsoft.com/office/powerpoint/2010/main" val="41772006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90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91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92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93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94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95</a:t>
            </a:fld>
            <a:endParaRPr lang="zh-CN" altLang="en-US"/>
          </a:p>
        </p:txBody>
      </p:sp>
    </p:spTree>
    <p:extLst>
      <p:ext uri="{BB962C8B-B14F-4D97-AF65-F5344CB8AC3E}">
        <p14:creationId xmlns:p14="http://schemas.microsoft.com/office/powerpoint/2010/main" val="40565964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81625538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353850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1371003"/>
            <a:ext cx="12203008" cy="2625790"/>
          </a:xfrm>
          <a:custGeom>
            <a:avLst/>
            <a:gdLst>
              <a:gd name="connsiteX0" fmla="*/ 0 w 12203008"/>
              <a:gd name="connsiteY0" fmla="*/ 0 h 2625790"/>
              <a:gd name="connsiteX1" fmla="*/ 12203008 w 12203008"/>
              <a:gd name="connsiteY1" fmla="*/ 0 h 2625790"/>
              <a:gd name="connsiteX2" fmla="*/ 12203008 w 12203008"/>
              <a:gd name="connsiteY2" fmla="*/ 2625790 h 2625790"/>
              <a:gd name="connsiteX3" fmla="*/ 0 w 12203008"/>
              <a:gd name="connsiteY3" fmla="*/ 2625790 h 2625790"/>
            </a:gdLst>
            <a:ahLst/>
            <a:cxnLst>
              <a:cxn ang="0">
                <a:pos x="connsiteX0" y="connsiteY0"/>
              </a:cxn>
              <a:cxn ang="0">
                <a:pos x="connsiteX1" y="connsiteY1"/>
              </a:cxn>
              <a:cxn ang="0">
                <a:pos x="connsiteX2" y="connsiteY2"/>
              </a:cxn>
              <a:cxn ang="0">
                <a:pos x="connsiteX3" y="connsiteY3"/>
              </a:cxn>
            </a:cxnLst>
            <a:rect l="l" t="t" r="r" b="b"/>
            <a:pathLst>
              <a:path w="12203008" h="2625790">
                <a:moveTo>
                  <a:pt x="0" y="0"/>
                </a:moveTo>
                <a:lnTo>
                  <a:pt x="12203008" y="0"/>
                </a:lnTo>
                <a:lnTo>
                  <a:pt x="12203008" y="2625790"/>
                </a:lnTo>
                <a:lnTo>
                  <a:pt x="0" y="262579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42785564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sp>
        <p:nvSpPr>
          <p:cNvPr id="2" name="文本框 1"/>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spTree>
    <p:extLst>
      <p:ext uri="{BB962C8B-B14F-4D97-AF65-F5344CB8AC3E}">
        <p14:creationId xmlns:p14="http://schemas.microsoft.com/office/powerpoint/2010/main" val="1677029580"/>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75"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0.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1.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2.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13.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14.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15.xml"/><Relationship Id="rId5" Type="http://schemas.openxmlformats.org/officeDocument/2006/relationships/image" Target="../media/image8.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16.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17.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18.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19.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21.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22.xm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23.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24.xml"/><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26.xml"/><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2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28.xml"/><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29.xml"/><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3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3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33.xml"/><Relationship Id="rId4" Type="http://schemas.openxmlformats.org/officeDocument/2006/relationships/image" Target="../media/image21.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3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ags" Target="../tags/tag36.xml"/><Relationship Id="rId4" Type="http://schemas.openxmlformats.org/officeDocument/2006/relationships/image" Target="../media/image22.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38.xml"/><Relationship Id="rId4" Type="http://schemas.openxmlformats.org/officeDocument/2006/relationships/image" Target="../media/image2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39.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40.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41.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ags" Target="../tags/tag42.xml"/><Relationship Id="rId4" Type="http://schemas.openxmlformats.org/officeDocument/2006/relationships/image" Target="../media/image24.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tags" Target="../tags/tag43.xml"/><Relationship Id="rId4" Type="http://schemas.openxmlformats.org/officeDocument/2006/relationships/image" Target="../media/image25.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xml"/><Relationship Id="rId1" Type="http://schemas.openxmlformats.org/officeDocument/2006/relationships/tags" Target="../tags/tag44.xml"/><Relationship Id="rId4" Type="http://schemas.openxmlformats.org/officeDocument/2006/relationships/image" Target="../media/image26.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3.xml"/><Relationship Id="rId1" Type="http://schemas.openxmlformats.org/officeDocument/2006/relationships/tags" Target="../tags/tag46.xml"/><Relationship Id="rId4" Type="http://schemas.openxmlformats.org/officeDocument/2006/relationships/image" Target="../media/image27.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xml"/><Relationship Id="rId1" Type="http://schemas.openxmlformats.org/officeDocument/2006/relationships/tags" Target="../tags/tag48.xml"/><Relationship Id="rId4" Type="http://schemas.openxmlformats.org/officeDocument/2006/relationships/image" Target="../media/image28.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3.xml"/><Relationship Id="rId1" Type="http://schemas.openxmlformats.org/officeDocument/2006/relationships/tags" Target="../tags/tag50.xml"/><Relationship Id="rId4" Type="http://schemas.openxmlformats.org/officeDocument/2006/relationships/image" Target="../media/image29.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xml"/><Relationship Id="rId1" Type="http://schemas.openxmlformats.org/officeDocument/2006/relationships/tags" Target="../tags/tag51.xml"/><Relationship Id="rId4" Type="http://schemas.openxmlformats.org/officeDocument/2006/relationships/image" Target="../media/image30.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xml"/><Relationship Id="rId1" Type="http://schemas.openxmlformats.org/officeDocument/2006/relationships/tags" Target="../tags/tag52.xml"/><Relationship Id="rId4" Type="http://schemas.openxmlformats.org/officeDocument/2006/relationships/image" Target="../media/image31.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tags" Target="../tags/tag53.xml"/><Relationship Id="rId4" Type="http://schemas.openxmlformats.org/officeDocument/2006/relationships/image" Target="../media/image32.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xml"/><Relationship Id="rId1" Type="http://schemas.openxmlformats.org/officeDocument/2006/relationships/tags" Target="../tags/tag54.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tags" Target="../tags/tag55.xml"/><Relationship Id="rId4" Type="http://schemas.openxmlformats.org/officeDocument/2006/relationships/image" Target="../media/image33.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xml"/><Relationship Id="rId1" Type="http://schemas.openxmlformats.org/officeDocument/2006/relationships/tags" Target="../tags/tag56.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tags" Target="../tags/tag57.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xml"/><Relationship Id="rId1" Type="http://schemas.openxmlformats.org/officeDocument/2006/relationships/tags" Target="../tags/tag58.xml"/><Relationship Id="rId4" Type="http://schemas.openxmlformats.org/officeDocument/2006/relationships/image" Target="../media/image3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3.xml"/><Relationship Id="rId1" Type="http://schemas.openxmlformats.org/officeDocument/2006/relationships/tags" Target="../tags/tag59.xml"/><Relationship Id="rId4" Type="http://schemas.openxmlformats.org/officeDocument/2006/relationships/image" Target="../media/image35.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3.xml"/><Relationship Id="rId1" Type="http://schemas.openxmlformats.org/officeDocument/2006/relationships/tags" Target="../tags/tag60.xml"/><Relationship Id="rId4" Type="http://schemas.openxmlformats.org/officeDocument/2006/relationships/image" Target="../media/image36.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3.xml"/><Relationship Id="rId1" Type="http://schemas.openxmlformats.org/officeDocument/2006/relationships/tags" Target="../tags/tag61.xml"/><Relationship Id="rId4" Type="http://schemas.openxmlformats.org/officeDocument/2006/relationships/image" Target="../media/image37.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3.xml"/><Relationship Id="rId1" Type="http://schemas.openxmlformats.org/officeDocument/2006/relationships/tags" Target="../tags/tag62.xml"/><Relationship Id="rId4" Type="http://schemas.openxmlformats.org/officeDocument/2006/relationships/image" Target="../media/image38.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3.xml"/><Relationship Id="rId1" Type="http://schemas.openxmlformats.org/officeDocument/2006/relationships/tags" Target="../tags/tag63.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3.xml"/><Relationship Id="rId1" Type="http://schemas.openxmlformats.org/officeDocument/2006/relationships/tags" Target="../tags/tag64.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3.xml"/><Relationship Id="rId1" Type="http://schemas.openxmlformats.org/officeDocument/2006/relationships/tags" Target="../tags/tag65.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3.xml"/><Relationship Id="rId1" Type="http://schemas.openxmlformats.org/officeDocument/2006/relationships/tags" Target="../tags/tag66.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3.xml"/><Relationship Id="rId1" Type="http://schemas.openxmlformats.org/officeDocument/2006/relationships/tags" Target="../tags/tag67.xml"/><Relationship Id="rId4" Type="http://schemas.openxmlformats.org/officeDocument/2006/relationships/image" Target="../media/image39.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3.xml"/><Relationship Id="rId1" Type="http://schemas.openxmlformats.org/officeDocument/2006/relationships/tags" Target="../tags/tag68.xml"/><Relationship Id="rId4" Type="http://schemas.openxmlformats.org/officeDocument/2006/relationships/image" Target="../media/image40.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3.xml"/><Relationship Id="rId1" Type="http://schemas.openxmlformats.org/officeDocument/2006/relationships/tags" Target="../tags/tag69.xml"/><Relationship Id="rId4" Type="http://schemas.openxmlformats.org/officeDocument/2006/relationships/image" Target="../media/image41.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3.xml"/><Relationship Id="rId1" Type="http://schemas.openxmlformats.org/officeDocument/2006/relationships/tags" Target="../tags/tag70.xml"/><Relationship Id="rId4" Type="http://schemas.openxmlformats.org/officeDocument/2006/relationships/image" Target="../media/image42.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3.xml"/><Relationship Id="rId1" Type="http://schemas.openxmlformats.org/officeDocument/2006/relationships/tags" Target="../tags/tag71.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3.xml"/><Relationship Id="rId1" Type="http://schemas.openxmlformats.org/officeDocument/2006/relationships/tags" Target="../tags/tag72.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3.xml"/><Relationship Id="rId1" Type="http://schemas.openxmlformats.org/officeDocument/2006/relationships/tags" Target="../tags/tag73.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3.xml"/><Relationship Id="rId1" Type="http://schemas.openxmlformats.org/officeDocument/2006/relationships/tags" Target="../tags/tag74.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3.xml"/><Relationship Id="rId1" Type="http://schemas.openxmlformats.org/officeDocument/2006/relationships/tags" Target="../tags/tag75.xml"/><Relationship Id="rId4" Type="http://schemas.openxmlformats.org/officeDocument/2006/relationships/image" Target="../media/image43.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3.xml"/><Relationship Id="rId1" Type="http://schemas.openxmlformats.org/officeDocument/2006/relationships/tags" Target="../tags/tag76.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3.xml"/><Relationship Id="rId1" Type="http://schemas.openxmlformats.org/officeDocument/2006/relationships/tags" Target="../tags/tag77.xml"/><Relationship Id="rId4" Type="http://schemas.openxmlformats.org/officeDocument/2006/relationships/image" Target="../media/image44.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3.xml"/><Relationship Id="rId1" Type="http://schemas.openxmlformats.org/officeDocument/2006/relationships/tags" Target="../tags/tag78.xml"/><Relationship Id="rId4" Type="http://schemas.openxmlformats.org/officeDocument/2006/relationships/image" Target="../media/image4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3.xml"/><Relationship Id="rId1" Type="http://schemas.openxmlformats.org/officeDocument/2006/relationships/tags" Target="../tags/tag79.xml"/><Relationship Id="rId4" Type="http://schemas.openxmlformats.org/officeDocument/2006/relationships/image" Target="../media/image46.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3.xml"/><Relationship Id="rId1" Type="http://schemas.openxmlformats.org/officeDocument/2006/relationships/tags" Target="../tags/tag80.xml"/><Relationship Id="rId4" Type="http://schemas.openxmlformats.org/officeDocument/2006/relationships/image" Target="../media/image47.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3.xml"/><Relationship Id="rId1" Type="http://schemas.openxmlformats.org/officeDocument/2006/relationships/tags" Target="../tags/tag81.xml"/><Relationship Id="rId4" Type="http://schemas.openxmlformats.org/officeDocument/2006/relationships/image" Target="../media/image48.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3.xml"/><Relationship Id="rId1" Type="http://schemas.openxmlformats.org/officeDocument/2006/relationships/tags" Target="../tags/tag82.xml"/><Relationship Id="rId4" Type="http://schemas.openxmlformats.org/officeDocument/2006/relationships/image" Target="../media/image49.pn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3.xml"/><Relationship Id="rId1" Type="http://schemas.openxmlformats.org/officeDocument/2006/relationships/tags" Target="../tags/tag83.xml"/><Relationship Id="rId4" Type="http://schemas.openxmlformats.org/officeDocument/2006/relationships/image" Target="../media/image50.pn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3.xml"/><Relationship Id="rId1" Type="http://schemas.openxmlformats.org/officeDocument/2006/relationships/tags" Target="../tags/tag84.xml"/><Relationship Id="rId4" Type="http://schemas.openxmlformats.org/officeDocument/2006/relationships/image" Target="../media/image51.pn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3.xml"/><Relationship Id="rId1" Type="http://schemas.openxmlformats.org/officeDocument/2006/relationships/tags" Target="../tags/tag85.xml"/><Relationship Id="rId4" Type="http://schemas.openxmlformats.org/officeDocument/2006/relationships/image" Target="../media/image52.pn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3.xml"/><Relationship Id="rId1" Type="http://schemas.openxmlformats.org/officeDocument/2006/relationships/tags" Target="../tags/tag86.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3.xml"/><Relationship Id="rId1" Type="http://schemas.openxmlformats.org/officeDocument/2006/relationships/tags" Target="../tags/tag87.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3.xml"/><Relationship Id="rId1" Type="http://schemas.openxmlformats.org/officeDocument/2006/relationships/tags" Target="../tags/tag8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3.xml"/><Relationship Id="rId1" Type="http://schemas.openxmlformats.org/officeDocument/2006/relationships/tags" Target="../tags/tag89.xml"/><Relationship Id="rId4" Type="http://schemas.openxmlformats.org/officeDocument/2006/relationships/image" Target="../media/image53.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3.xml"/><Relationship Id="rId1" Type="http://schemas.openxmlformats.org/officeDocument/2006/relationships/tags" Target="../tags/tag90.xml"/><Relationship Id="rId4" Type="http://schemas.openxmlformats.org/officeDocument/2006/relationships/image" Target="../media/image54.png"/></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3.xml"/><Relationship Id="rId1" Type="http://schemas.openxmlformats.org/officeDocument/2006/relationships/tags" Target="../tags/tag91.xml"/><Relationship Id="rId4" Type="http://schemas.openxmlformats.org/officeDocument/2006/relationships/image" Target="../media/image55.pn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3.xml"/><Relationship Id="rId1" Type="http://schemas.openxmlformats.org/officeDocument/2006/relationships/tags" Target="../tags/tag92.xml"/><Relationship Id="rId4" Type="http://schemas.openxmlformats.org/officeDocument/2006/relationships/image" Target="../media/image56.png"/></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3.xml"/><Relationship Id="rId1" Type="http://schemas.openxmlformats.org/officeDocument/2006/relationships/tags" Target="../tags/tag93.xml"/></Relationships>
</file>

<file path=ppt/slides/_rels/slide9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a:ext>
            </a:extLst>
          </a:blip>
          <a:srcRect l="12225" t="22591" r="12589" b="45066"/>
          <a:stretch/>
        </p:blipFill>
        <p:spPr>
          <a:xfrm>
            <a:off x="0" y="0"/>
            <a:ext cx="12192000" cy="6858000"/>
          </a:xfrm>
          <a:prstGeom prst="rect">
            <a:avLst/>
          </a:prstGeom>
        </p:spPr>
      </p:pic>
      <p:sp>
        <p:nvSpPr>
          <p:cNvPr id="16" name="TextBox 2"/>
          <p:cNvSpPr txBox="1"/>
          <p:nvPr/>
        </p:nvSpPr>
        <p:spPr>
          <a:xfrm>
            <a:off x="2057399" y="1552152"/>
            <a:ext cx="8077202" cy="2123658"/>
          </a:xfrm>
          <a:prstGeom prst="rect">
            <a:avLst/>
          </a:prstGeom>
          <a:noFill/>
        </p:spPr>
        <p:txBody>
          <a:bodyPr wrap="square" rtlCol="0">
            <a:spAutoFit/>
            <a:scene3d>
              <a:camera prst="orthographicFront"/>
              <a:lightRig rig="threePt" dir="t"/>
            </a:scene3d>
            <a:sp3d contourW="12700"/>
          </a:bodyPr>
          <a:lstStyle/>
          <a:p>
            <a:pPr lvl="0" algn="ctr">
              <a:defRPr/>
            </a:pPr>
            <a:r>
              <a:rPr lang="zh-CN" altLang="en-US" sz="6600" dirty="0">
                <a:solidFill>
                  <a:srgbClr val="363636"/>
                </a:solidFill>
                <a:latin typeface="汉仪菱心体简" panose="02010609000101010101" pitchFamily="49" charset="-122"/>
                <a:ea typeface="汉仪菱心体简" panose="02010609000101010101" pitchFamily="49" charset="-122"/>
              </a:rPr>
              <a:t>跨境电商运营实战</a:t>
            </a:r>
          </a:p>
          <a:p>
            <a:pPr lvl="0" algn="ctr">
              <a:defRPr/>
            </a:pPr>
            <a:r>
              <a:rPr lang="en-US" altLang="zh-CN" sz="6600" dirty="0">
                <a:solidFill>
                  <a:srgbClr val="363636"/>
                </a:solidFill>
                <a:latin typeface="汉仪菱心体简" panose="02010609000101010101" pitchFamily="49" charset="-122"/>
                <a:ea typeface="汉仪菱心体简" panose="02010609000101010101" pitchFamily="49" charset="-122"/>
              </a:rPr>
              <a:t>(</a:t>
            </a:r>
            <a:r>
              <a:rPr lang="zh-CN" altLang="en-US" sz="6600" dirty="0">
                <a:solidFill>
                  <a:srgbClr val="363636"/>
                </a:solidFill>
                <a:latin typeface="汉仪菱心体简" panose="02010609000101010101" pitchFamily="49" charset="-122"/>
                <a:ea typeface="汉仪菱心体简" panose="02010609000101010101" pitchFamily="49" charset="-122"/>
              </a:rPr>
              <a:t>第</a:t>
            </a:r>
            <a:r>
              <a:rPr lang="en-US" altLang="zh-CN" sz="6600" dirty="0">
                <a:solidFill>
                  <a:srgbClr val="363636"/>
                </a:solidFill>
                <a:latin typeface="汉仪菱心体简" panose="02010609000101010101" pitchFamily="49" charset="-122"/>
                <a:ea typeface="汉仪菱心体简" panose="02010609000101010101" pitchFamily="49" charset="-122"/>
              </a:rPr>
              <a:t>2</a:t>
            </a:r>
            <a:r>
              <a:rPr lang="zh-CN" altLang="en-US" sz="6600" dirty="0">
                <a:solidFill>
                  <a:srgbClr val="363636"/>
                </a:solidFill>
                <a:latin typeface="汉仪菱心体简" panose="02010609000101010101" pitchFamily="49" charset="-122"/>
                <a:ea typeface="汉仪菱心体简" panose="02010609000101010101" pitchFamily="49" charset="-122"/>
              </a:rPr>
              <a:t>版</a:t>
            </a:r>
            <a:r>
              <a:rPr lang="en-US" altLang="zh-CN" sz="6600" dirty="0">
                <a:solidFill>
                  <a:srgbClr val="363636"/>
                </a:solidFill>
                <a:latin typeface="汉仪菱心体简" panose="02010609000101010101" pitchFamily="49" charset="-122"/>
                <a:ea typeface="汉仪菱心体简" panose="02010609000101010101" pitchFamily="49" charset="-122"/>
              </a:rPr>
              <a:t>)</a:t>
            </a:r>
          </a:p>
        </p:txBody>
      </p:sp>
      <p:sp>
        <p:nvSpPr>
          <p:cNvPr id="18" name="矩形 17"/>
          <p:cNvSpPr/>
          <p:nvPr/>
        </p:nvSpPr>
        <p:spPr>
          <a:xfrm>
            <a:off x="4991877" y="3751132"/>
            <a:ext cx="2208245" cy="480053"/>
          </a:xfrm>
          <a:prstGeom prst="rect">
            <a:avLst/>
          </a:prstGeom>
          <a:solidFill>
            <a:srgbClr val="FF930A"/>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lvl="0" algn="ctr">
              <a:defRPr/>
            </a:pPr>
            <a:r>
              <a:rPr lang="zh-CN" altLang="en-US" b="1" dirty="0">
                <a:solidFill>
                  <a:schemeClr val="bg1"/>
                </a:solidFill>
              </a:rPr>
              <a:t>新迈尔教育  主编</a:t>
            </a:r>
            <a:endParaRPr kumimoji="0" lang="zh-CN" altLang="en-US" b="1" i="0" u="none" strike="noStrike" kern="1200" cap="none" spc="0" normalizeH="0" baseline="0" noProof="0" dirty="0">
              <a:ln>
                <a:noFill/>
              </a:ln>
              <a:solidFill>
                <a:schemeClr val="bg1"/>
              </a:solidFill>
              <a:effectLst/>
              <a:uLnTx/>
              <a:uFillTx/>
              <a:latin typeface="Arial"/>
              <a:ea typeface="微软雅黑"/>
            </a:endParaRPr>
          </a:p>
        </p:txBody>
      </p:sp>
      <p:sp>
        <p:nvSpPr>
          <p:cNvPr id="9" name="矩形 8"/>
          <p:cNvSpPr/>
          <p:nvPr/>
        </p:nvSpPr>
        <p:spPr>
          <a:xfrm>
            <a:off x="4543812" y="5925667"/>
            <a:ext cx="3104375" cy="674864"/>
          </a:xfrm>
          <a:prstGeom prst="rect">
            <a:avLst/>
          </a:prstGeom>
          <a:solidFill>
            <a:srgbClr val="FF930A"/>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lvl="0" algn="ctr">
              <a:defRPr/>
            </a:pPr>
            <a:r>
              <a:rPr kumimoji="0" lang="zh-CN" altLang="en-US" b="1" i="0" u="none" strike="noStrike" kern="1200" cap="none" spc="0" normalizeH="0" baseline="0" noProof="0" dirty="0" smtClean="0">
                <a:ln>
                  <a:noFill/>
                </a:ln>
                <a:solidFill>
                  <a:schemeClr val="bg1"/>
                </a:solidFill>
                <a:effectLst/>
                <a:uLnTx/>
                <a:uFillTx/>
                <a:latin typeface="Arial"/>
                <a:ea typeface="微软雅黑"/>
              </a:rPr>
              <a:t>清华大学出版社</a:t>
            </a:r>
            <a:endParaRPr kumimoji="0" lang="en-US" altLang="zh-CN" b="1" i="0" u="none" strike="noStrike" kern="1200" cap="none" spc="0" normalizeH="0" baseline="0" noProof="0" dirty="0" smtClean="0">
              <a:ln>
                <a:noFill/>
              </a:ln>
              <a:solidFill>
                <a:schemeClr val="bg1"/>
              </a:solidFill>
              <a:effectLst/>
              <a:uLnTx/>
              <a:uFillTx/>
              <a:latin typeface="Arial"/>
              <a:ea typeface="微软雅黑"/>
            </a:endParaRPr>
          </a:p>
          <a:p>
            <a:pPr lvl="0" algn="ctr">
              <a:defRPr/>
            </a:pPr>
            <a:r>
              <a:rPr lang="zh-CN" altLang="en-US" sz="1400" b="1" dirty="0">
                <a:solidFill>
                  <a:schemeClr val="bg1"/>
                </a:solidFill>
                <a:latin typeface="宋体" pitchFamily="2" charset="-122"/>
                <a:ea typeface="宋体" pitchFamily="2" charset="-122"/>
              </a:rPr>
              <a:t>北京</a:t>
            </a:r>
            <a:endParaRPr kumimoji="0" lang="zh-CN" altLang="en-US" sz="1400" b="1" i="0" u="none" strike="noStrike" kern="1200" cap="none" spc="0" normalizeH="0" baseline="0" noProof="0" dirty="0">
              <a:ln>
                <a:noFill/>
              </a:ln>
              <a:solidFill>
                <a:schemeClr val="bg1"/>
              </a:solidFill>
              <a:effectLst/>
              <a:uLnTx/>
              <a:uFillTx/>
              <a:latin typeface="宋体" pitchFamily="2" charset="-122"/>
              <a:ea typeface="宋体" pitchFamily="2" charset="-122"/>
            </a:endParaRPr>
          </a:p>
        </p:txBody>
      </p:sp>
    </p:spTree>
    <p:extLst>
      <p:ext uri="{BB962C8B-B14F-4D97-AF65-F5344CB8AC3E}">
        <p14:creationId xmlns:p14="http://schemas.microsoft.com/office/powerpoint/2010/main" val="8714210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100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animBg="1"/>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4.1  </a:t>
            </a:r>
            <a:r>
              <a:rPr lang="zh-CN" altLang="en-US" sz="3200" b="1" dirty="0">
                <a:solidFill>
                  <a:srgbClr val="FF930A"/>
                </a:solidFill>
              </a:rPr>
              <a:t>产品开发和市场调研</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552533"/>
            <a:ext cx="9332179" cy="1854354"/>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4.1.2  </a:t>
            </a:r>
            <a:r>
              <a:rPr lang="zh-CN" altLang="en-US" sz="2500" b="1" dirty="0">
                <a:solidFill>
                  <a:srgbClr val="2F2E40"/>
                </a:solidFill>
                <a:latin typeface="Calibri" panose="020F0502020204030204" pitchFamily="34" charset="0"/>
                <a:ea typeface="宋体" panose="02010600030101010101" pitchFamily="2" charset="-122"/>
              </a:rPr>
              <a:t>市场调研与分析</a:t>
            </a:r>
          </a:p>
          <a:p>
            <a:pPr indent="468000" algn="just">
              <a:lnSpc>
                <a:spcPct val="150000"/>
              </a:lnSpc>
              <a:spcAft>
                <a:spcPct val="50000"/>
              </a:spcAft>
              <a:defRPr/>
            </a:pPr>
            <a:r>
              <a:rPr lang="zh-CN" altLang="en-US" sz="2500" b="1" dirty="0">
                <a:solidFill>
                  <a:srgbClr val="2F2E40"/>
                </a:solidFill>
                <a:latin typeface="Calibri" panose="020F0502020204030204" pitchFamily="34" charset="0"/>
                <a:ea typeface="宋体" panose="02010600030101010101" pitchFamily="2" charset="-122"/>
              </a:rPr>
              <a:t> </a:t>
            </a:r>
            <a:r>
              <a:rPr lang="zh-CN" altLang="en-US" dirty="0" smtClean="0">
                <a:solidFill>
                  <a:srgbClr val="2F2E40"/>
                </a:solidFill>
                <a:latin typeface="Calibri" panose="020F0502020204030204" pitchFamily="34" charset="0"/>
                <a:ea typeface="宋体" panose="02010600030101010101" pitchFamily="2" charset="-122"/>
              </a:rPr>
              <a:t>选</a:t>
            </a:r>
            <a:r>
              <a:rPr lang="zh-CN" altLang="en-US" dirty="0">
                <a:solidFill>
                  <a:srgbClr val="2F2E40"/>
                </a:solidFill>
                <a:latin typeface="Calibri" panose="020F0502020204030204" pitchFamily="34" charset="0"/>
                <a:ea typeface="宋体" panose="02010600030101010101" pitchFamily="2" charset="-122"/>
              </a:rPr>
              <a:t>品的入手点即为市场分析，以市场为导向进行调研。如果要在日本站进行销售，首先就需要了解目标市场需要什么。从销售地区人民的需求出发，才能抓住市场机遇。</a:t>
            </a:r>
          </a:p>
        </p:txBody>
      </p:sp>
    </p:spTree>
    <p:custDataLst>
      <p:tags r:id="rId1"/>
    </p:custDataLst>
    <p:extLst>
      <p:ext uri="{BB962C8B-B14F-4D97-AF65-F5344CB8AC3E}">
        <p14:creationId xmlns:p14="http://schemas.microsoft.com/office/powerpoint/2010/main" val="23108511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4.1  </a:t>
            </a:r>
            <a:r>
              <a:rPr lang="zh-CN" altLang="en-US" sz="3200" b="1" dirty="0">
                <a:solidFill>
                  <a:srgbClr val="FF930A"/>
                </a:solidFill>
              </a:rPr>
              <a:t>产品开发和市场调研</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706562" y="1612778"/>
            <a:ext cx="3427413" cy="4108817"/>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1. </a:t>
            </a:r>
            <a:r>
              <a:rPr lang="zh-CN" altLang="en-US" b="1" dirty="0">
                <a:solidFill>
                  <a:srgbClr val="2F2E40"/>
                </a:solidFill>
                <a:latin typeface="Calibri" panose="020F0502020204030204" pitchFamily="34" charset="0"/>
                <a:ea typeface="宋体" panose="02010600030101010101" pitchFamily="2" charset="-122"/>
              </a:rPr>
              <a:t>评估市场容量</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评估市场容量是一个很复杂的事情，需要从多个维度去思考，例如某个国家的消费习性、产业结构、人口基数、目前行业竞争等。对于不同目标市场容量、类目竞争力的分析，可以从以下几方面入手。</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Best Seller(</a:t>
            </a:r>
            <a:r>
              <a:rPr lang="zh-CN" altLang="en-US" dirty="0">
                <a:solidFill>
                  <a:srgbClr val="2F2E40"/>
                </a:solidFill>
                <a:latin typeface="Calibri" panose="020F0502020204030204" pitchFamily="34" charset="0"/>
                <a:ea typeface="宋体" panose="02010600030101010101" pitchFamily="2" charset="-122"/>
              </a:rPr>
              <a:t>销售榜</a:t>
            </a:r>
            <a:r>
              <a:rPr lang="en-US" altLang="zh-CN" dirty="0">
                <a:solidFill>
                  <a:srgbClr val="2F2E40"/>
                </a:solidFill>
                <a:latin typeface="Calibri" panose="020F0502020204030204" pitchFamily="34" charset="0"/>
                <a:ea typeface="宋体" panose="02010600030101010101" pitchFamily="2" charset="-122"/>
              </a:rPr>
              <a:t>)</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7338" y="1352618"/>
            <a:ext cx="5043487" cy="4629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6974407" y="6006637"/>
            <a:ext cx="1829348" cy="307777"/>
          </a:xfrm>
          <a:prstGeom prst="rect">
            <a:avLst/>
          </a:prstGeom>
        </p:spPr>
        <p:txBody>
          <a:bodyPr wrap="none">
            <a:spAutoFit/>
          </a:bodyPr>
          <a:lstStyle/>
          <a:p>
            <a:pPr algn="ctr"/>
            <a:r>
              <a:rPr lang="en-US" altLang="zh-CN" sz="1400" b="1" dirty="0"/>
              <a:t>Best Seller</a:t>
            </a:r>
            <a:r>
              <a:rPr lang="zh-CN" altLang="zh-CN" sz="1400" b="1" dirty="0"/>
              <a:t>统计页面</a:t>
            </a:r>
            <a:endParaRPr lang="zh-CN" altLang="en-US" sz="1400" b="1" dirty="0"/>
          </a:p>
        </p:txBody>
      </p:sp>
    </p:spTree>
    <p:custDataLst>
      <p:tags r:id="rId1"/>
    </p:custDataLst>
    <p:extLst>
      <p:ext uri="{BB962C8B-B14F-4D97-AF65-F5344CB8AC3E}">
        <p14:creationId xmlns:p14="http://schemas.microsoft.com/office/powerpoint/2010/main" val="23108511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fade">
                                      <p:cBhvr>
                                        <p:cTn id="15" dur="500"/>
                                        <p:tgtEl>
                                          <p:spTgt spid="102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4.1  </a:t>
            </a:r>
            <a:r>
              <a:rPr lang="zh-CN" altLang="en-US" sz="3200" b="1" dirty="0">
                <a:solidFill>
                  <a:srgbClr val="FF930A"/>
                </a:solidFill>
              </a:rPr>
              <a:t>产品开发和市场调研</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049337" y="1508003"/>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Movers &amp; Shakers(</a:t>
            </a:r>
            <a:r>
              <a:rPr lang="zh-CN" altLang="en-US" dirty="0">
                <a:solidFill>
                  <a:srgbClr val="2F2E40"/>
                </a:solidFill>
                <a:latin typeface="Calibri" panose="020F0502020204030204" pitchFamily="34" charset="0"/>
                <a:ea typeface="宋体" panose="02010600030101010101" pitchFamily="2" charset="-122"/>
              </a:rPr>
              <a:t>飙升榜</a:t>
            </a:r>
            <a:r>
              <a:rPr lang="en-US" altLang="zh-CN" dirty="0">
                <a:solidFill>
                  <a:srgbClr val="2F2E40"/>
                </a:solidFill>
                <a:latin typeface="Calibri" panose="020F0502020204030204" pitchFamily="34" charset="0"/>
                <a:ea typeface="宋体" panose="02010600030101010101" pitchFamily="2" charset="-122"/>
              </a:rPr>
              <a:t>) </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24389" y="1191685"/>
            <a:ext cx="5891212" cy="4940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6341934" y="6132513"/>
            <a:ext cx="2456122" cy="307777"/>
          </a:xfrm>
          <a:prstGeom prst="rect">
            <a:avLst/>
          </a:prstGeom>
        </p:spPr>
        <p:txBody>
          <a:bodyPr wrap="none">
            <a:spAutoFit/>
          </a:bodyPr>
          <a:lstStyle/>
          <a:p>
            <a:pPr algn="ctr"/>
            <a:r>
              <a:rPr lang="en-US" altLang="zh-CN" sz="1400" b="1" dirty="0"/>
              <a:t>Movers &amp; Shakers</a:t>
            </a:r>
            <a:r>
              <a:rPr lang="zh-CN" altLang="zh-CN" sz="1400" b="1" dirty="0"/>
              <a:t>统计页面</a:t>
            </a:r>
            <a:endParaRPr lang="zh-CN" altLang="en-US" sz="1400" b="1" dirty="0"/>
          </a:p>
        </p:txBody>
      </p:sp>
    </p:spTree>
    <p:custDataLst>
      <p:tags r:id="rId1"/>
    </p:custDataLst>
    <p:extLst>
      <p:ext uri="{BB962C8B-B14F-4D97-AF65-F5344CB8AC3E}">
        <p14:creationId xmlns:p14="http://schemas.microsoft.com/office/powerpoint/2010/main" val="23108511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2050"/>
                                        </p:tgtEl>
                                        <p:attrNameLst>
                                          <p:attrName>style.visibility</p:attrName>
                                        </p:attrNameLst>
                                      </p:cBhvr>
                                      <p:to>
                                        <p:strVal val="visible"/>
                                      </p:to>
                                    </p:set>
                                    <p:anim calcmode="lin" valueType="num">
                                      <p:cBhvr additive="base">
                                        <p:cTn id="15" dur="500" fill="hold"/>
                                        <p:tgtEl>
                                          <p:spTgt spid="2050"/>
                                        </p:tgtEl>
                                        <p:attrNameLst>
                                          <p:attrName>ppt_x</p:attrName>
                                        </p:attrNameLst>
                                      </p:cBhvr>
                                      <p:tavLst>
                                        <p:tav tm="0">
                                          <p:val>
                                            <p:strVal val="#ppt_x"/>
                                          </p:val>
                                        </p:tav>
                                        <p:tav tm="100000">
                                          <p:val>
                                            <p:strVal val="#ppt_x"/>
                                          </p:val>
                                        </p:tav>
                                      </p:tavLst>
                                    </p:anim>
                                    <p:anim calcmode="lin" valueType="num">
                                      <p:cBhvr additive="base">
                                        <p:cTn id="16" dur="500" fill="hold"/>
                                        <p:tgtEl>
                                          <p:spTgt spid="2050"/>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4.1  </a:t>
            </a:r>
            <a:r>
              <a:rPr lang="zh-CN" altLang="en-US" sz="3200" b="1" dirty="0">
                <a:solidFill>
                  <a:srgbClr val="FF930A"/>
                </a:solidFill>
              </a:rPr>
              <a:t>产品开发和市场调研</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222253"/>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Hot New Releases(</a:t>
            </a:r>
            <a:r>
              <a:rPr lang="zh-CN" altLang="en-US" dirty="0">
                <a:solidFill>
                  <a:srgbClr val="2F2E40"/>
                </a:solidFill>
                <a:latin typeface="Calibri" panose="020F0502020204030204" pitchFamily="34" charset="0"/>
                <a:ea typeface="宋体" panose="02010600030101010101" pitchFamily="2" charset="-122"/>
              </a:rPr>
              <a:t>新品榜</a:t>
            </a:r>
            <a:r>
              <a:rPr lang="en-US" altLang="zh-CN" dirty="0">
                <a:solidFill>
                  <a:srgbClr val="2F2E40"/>
                </a:solidFill>
                <a:latin typeface="Calibri" panose="020F0502020204030204" pitchFamily="34" charset="0"/>
                <a:ea typeface="宋体" panose="02010600030101010101" pitchFamily="2" charset="-122"/>
              </a:rPr>
              <a:t>)</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4163" y="1682635"/>
            <a:ext cx="5705475" cy="44320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025552" y="6120562"/>
            <a:ext cx="2122697" cy="276999"/>
          </a:xfrm>
          <a:prstGeom prst="rect">
            <a:avLst/>
          </a:prstGeom>
        </p:spPr>
        <p:txBody>
          <a:bodyPr wrap="none">
            <a:spAutoFit/>
          </a:bodyPr>
          <a:lstStyle/>
          <a:p>
            <a:pPr algn="ctr"/>
            <a:r>
              <a:rPr lang="en-US" altLang="zh-CN" sz="1200" b="1" dirty="0"/>
              <a:t>Hot New Releases</a:t>
            </a:r>
            <a:r>
              <a:rPr lang="zh-CN" altLang="zh-CN" sz="1200" b="1" dirty="0"/>
              <a:t>统计页面</a:t>
            </a:r>
            <a:endParaRPr lang="zh-CN" altLang="en-US" sz="1200" b="1" dirty="0"/>
          </a:p>
        </p:txBody>
      </p:sp>
    </p:spTree>
    <p:custDataLst>
      <p:tags r:id="rId1"/>
    </p:custDataLst>
    <p:extLst>
      <p:ext uri="{BB962C8B-B14F-4D97-AF65-F5344CB8AC3E}">
        <p14:creationId xmlns:p14="http://schemas.microsoft.com/office/powerpoint/2010/main" val="23108511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fade">
                                      <p:cBhvr>
                                        <p:cTn id="15" dur="500"/>
                                        <p:tgtEl>
                                          <p:spTgt spid="3074"/>
                                        </p:tgtEl>
                                      </p:cBhvr>
                                    </p:animEffect>
                                    <p:anim calcmode="lin" valueType="num">
                                      <p:cBhvr>
                                        <p:cTn id="16" dur="500" fill="hold"/>
                                        <p:tgtEl>
                                          <p:spTgt spid="3074"/>
                                        </p:tgtEl>
                                        <p:attrNameLst>
                                          <p:attrName>ppt_x</p:attrName>
                                        </p:attrNameLst>
                                      </p:cBhvr>
                                      <p:tavLst>
                                        <p:tav tm="0">
                                          <p:val>
                                            <p:strVal val="#ppt_x"/>
                                          </p:val>
                                        </p:tav>
                                        <p:tav tm="100000">
                                          <p:val>
                                            <p:strVal val="#ppt_x"/>
                                          </p:val>
                                        </p:tav>
                                      </p:tavLst>
                                    </p:anim>
                                    <p:anim calcmode="lin" valueType="num">
                                      <p:cBhvr>
                                        <p:cTn id="17" dur="500" fill="hold"/>
                                        <p:tgtEl>
                                          <p:spTgt spid="3074"/>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anim calcmode="lin" valueType="num">
                                      <p:cBhvr>
                                        <p:cTn id="22" dur="500" fill="hold"/>
                                        <p:tgtEl>
                                          <p:spTgt spid="2"/>
                                        </p:tgtEl>
                                        <p:attrNameLst>
                                          <p:attrName>ppt_x</p:attrName>
                                        </p:attrNameLst>
                                      </p:cBhvr>
                                      <p:tavLst>
                                        <p:tav tm="0">
                                          <p:val>
                                            <p:strVal val="#ppt_x"/>
                                          </p:val>
                                        </p:tav>
                                        <p:tav tm="100000">
                                          <p:val>
                                            <p:strVal val="#ppt_x"/>
                                          </p:val>
                                        </p:tav>
                                      </p:tavLst>
                                    </p:anim>
                                    <p:anim calcmode="lin" valueType="num">
                                      <p:cBhvr>
                                        <p:cTn id="2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4.1  </a:t>
            </a:r>
            <a:r>
              <a:rPr lang="zh-CN" altLang="en-US" sz="3200" b="1" dirty="0">
                <a:solidFill>
                  <a:srgbClr val="FF930A"/>
                </a:solidFill>
              </a:rPr>
              <a:t>产品开发和市场调研</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422403"/>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关键词</a:t>
            </a:r>
            <a:r>
              <a:rPr lang="zh-CN" altLang="en-US" dirty="0">
                <a:solidFill>
                  <a:srgbClr val="2F2E40"/>
                </a:solidFill>
                <a:latin typeface="Calibri" panose="020F0502020204030204" pitchFamily="34" charset="0"/>
                <a:ea typeface="宋体" panose="02010600030101010101" pitchFamily="2" charset="-122"/>
              </a:rPr>
              <a:t>搜索</a:t>
            </a: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0750" y="2943225"/>
            <a:ext cx="7808913"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276422" y="3980736"/>
            <a:ext cx="1620957" cy="307777"/>
          </a:xfrm>
          <a:prstGeom prst="rect">
            <a:avLst/>
          </a:prstGeom>
        </p:spPr>
        <p:txBody>
          <a:bodyPr wrap="none">
            <a:spAutoFit/>
          </a:bodyPr>
          <a:lstStyle/>
          <a:p>
            <a:pPr algn="ctr"/>
            <a:r>
              <a:rPr lang="zh-CN" altLang="zh-CN" sz="1400" b="1" dirty="0"/>
              <a:t>亚马逊前台搜索栏</a:t>
            </a:r>
            <a:endParaRPr lang="zh-CN" altLang="en-US" sz="1400" b="1" dirty="0"/>
          </a:p>
        </p:txBody>
      </p:sp>
    </p:spTree>
    <p:custDataLst>
      <p:tags r:id="rId1"/>
    </p:custDataLst>
    <p:extLst>
      <p:ext uri="{BB962C8B-B14F-4D97-AF65-F5344CB8AC3E}">
        <p14:creationId xmlns:p14="http://schemas.microsoft.com/office/powerpoint/2010/main" val="23108511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4098"/>
                                        </p:tgtEl>
                                        <p:attrNameLst>
                                          <p:attrName>style.visibility</p:attrName>
                                        </p:attrNameLst>
                                      </p:cBhvr>
                                      <p:to>
                                        <p:strVal val="visible"/>
                                      </p:to>
                                    </p:set>
                                    <p:animEffect transition="in" filter="barn(inVertical)">
                                      <p:cBhvr>
                                        <p:cTn id="15" dur="500"/>
                                        <p:tgtEl>
                                          <p:spTgt spid="4098"/>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4.1  </a:t>
            </a:r>
            <a:r>
              <a:rPr lang="zh-CN" altLang="en-US" sz="3200" b="1" dirty="0">
                <a:solidFill>
                  <a:srgbClr val="FF930A"/>
                </a:solidFill>
              </a:rPr>
              <a:t>产品开发和市场调研</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174628"/>
            <a:ext cx="9332179" cy="1983876"/>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产品调研</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在对市场容量有了初步判断后，卖家需要针对产品进行全面的调研，从价格、</a:t>
            </a:r>
            <a:r>
              <a:rPr lang="en-US" altLang="zh-CN" dirty="0">
                <a:solidFill>
                  <a:srgbClr val="2F2E40"/>
                </a:solidFill>
                <a:latin typeface="Calibri" panose="020F0502020204030204" pitchFamily="34" charset="0"/>
                <a:ea typeface="宋体" panose="02010600030101010101" pitchFamily="2" charset="-122"/>
              </a:rPr>
              <a:t>ASIN</a:t>
            </a:r>
            <a:r>
              <a:rPr lang="zh-CN" altLang="en-US" dirty="0">
                <a:solidFill>
                  <a:srgbClr val="2F2E40"/>
                </a:solidFill>
                <a:latin typeface="Calibri" panose="020F0502020204030204" pitchFamily="34" charset="0"/>
                <a:ea typeface="宋体" panose="02010600030101010101" pitchFamily="2" charset="-122"/>
              </a:rPr>
              <a:t>、上架时间、排名、评论、图片、标题、描述、库存等信息入手。</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价格</a:t>
            </a:r>
          </a:p>
        </p:txBody>
      </p:sp>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2353" y="3158504"/>
            <a:ext cx="6549096" cy="2938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35495" y="6077203"/>
            <a:ext cx="902811" cy="307777"/>
          </a:xfrm>
          <a:prstGeom prst="rect">
            <a:avLst/>
          </a:prstGeom>
        </p:spPr>
        <p:txBody>
          <a:bodyPr wrap="none">
            <a:spAutoFit/>
          </a:bodyPr>
          <a:lstStyle/>
          <a:p>
            <a:pPr algn="ctr"/>
            <a:r>
              <a:rPr lang="zh-CN" altLang="zh-CN" sz="1400" b="1" dirty="0"/>
              <a:t>价格调研</a:t>
            </a:r>
            <a:endParaRPr lang="zh-CN" altLang="en-US" sz="1400" b="1" dirty="0"/>
          </a:p>
        </p:txBody>
      </p:sp>
    </p:spTree>
    <p:custDataLst>
      <p:tags r:id="rId1"/>
    </p:custDataLst>
    <p:extLst>
      <p:ext uri="{BB962C8B-B14F-4D97-AF65-F5344CB8AC3E}">
        <p14:creationId xmlns:p14="http://schemas.microsoft.com/office/powerpoint/2010/main" val="23108511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5122"/>
                                        </p:tgtEl>
                                        <p:attrNameLst>
                                          <p:attrName>style.visibility</p:attrName>
                                        </p:attrNameLst>
                                      </p:cBhvr>
                                      <p:to>
                                        <p:strVal val="visible"/>
                                      </p:to>
                                    </p:set>
                                    <p:animEffect transition="in" filter="wipe(up)">
                                      <p:cBhvr>
                                        <p:cTn id="15" dur="500"/>
                                        <p:tgtEl>
                                          <p:spTgt spid="5122"/>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4.1  </a:t>
            </a:r>
            <a:r>
              <a:rPr lang="zh-CN" altLang="en-US" sz="3200" b="1" dirty="0">
                <a:solidFill>
                  <a:srgbClr val="FF930A"/>
                </a:solidFill>
              </a:rPr>
              <a:t>产品开发和市场调研</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393703"/>
            <a:ext cx="9332179" cy="1014380"/>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smtClean="0">
                <a:solidFill>
                  <a:srgbClr val="2F2E40"/>
                </a:solidFill>
                <a:latin typeface="Calibri" panose="020F0502020204030204" pitchFamily="34" charset="0"/>
                <a:ea typeface="宋体" panose="02010600030101010101" pitchFamily="2" charset="-122"/>
              </a:rPr>
              <a:t>2)</a:t>
            </a:r>
            <a:r>
              <a:rPr lang="zh-CN" altLang="en-US" dirty="0" smtClean="0">
                <a:solidFill>
                  <a:srgbClr val="2F2E40"/>
                </a:solidFill>
                <a:latin typeface="Calibri" panose="020F0502020204030204" pitchFamily="34" charset="0"/>
                <a:ea typeface="宋体" panose="02010600030101010101" pitchFamily="2" charset="-122"/>
              </a:rPr>
              <a:t>排名</a:t>
            </a:r>
            <a:r>
              <a:rPr lang="en-US" altLang="zh-CN" dirty="0">
                <a:solidFill>
                  <a:srgbClr val="2F2E40"/>
                </a:solidFill>
                <a:latin typeface="Calibri" panose="020F0502020204030204" pitchFamily="34" charset="0"/>
                <a:ea typeface="宋体" panose="02010600030101010101" pitchFamily="2" charset="-122"/>
              </a:rPr>
              <a:t>(Seller </a:t>
            </a:r>
            <a:r>
              <a:rPr lang="en-US" altLang="zh-CN" dirty="0" smtClean="0">
                <a:solidFill>
                  <a:srgbClr val="2F2E40"/>
                </a:solidFill>
                <a:latin typeface="Calibri" panose="020F0502020204030204" pitchFamily="34" charset="0"/>
                <a:ea typeface="宋体" panose="02010600030101010101" pitchFamily="2" charset="-122"/>
              </a:rPr>
              <a:t>Rank</a:t>
            </a:r>
          </a:p>
          <a:p>
            <a:pPr indent="468000" algn="just">
              <a:lnSpc>
                <a:spcPct val="150000"/>
              </a:lnSpc>
              <a:spcAft>
                <a:spcPct val="50000"/>
              </a:spcAft>
              <a:defRPr/>
            </a:pPr>
            <a:r>
              <a:rPr lang="en-US" altLang="zh-CN" dirty="0" smtClean="0">
                <a:solidFill>
                  <a:srgbClr val="2F2E40"/>
                </a:solidFill>
                <a:latin typeface="Calibri" panose="020F0502020204030204" pitchFamily="34" charset="0"/>
                <a:ea typeface="宋体" panose="02010600030101010101" pitchFamily="2" charset="-122"/>
              </a:rPr>
              <a:t>3)</a:t>
            </a:r>
            <a:r>
              <a:rPr lang="zh-CN" altLang="en-US" dirty="0" smtClean="0">
                <a:solidFill>
                  <a:srgbClr val="2F2E40"/>
                </a:solidFill>
                <a:latin typeface="Calibri" panose="020F0502020204030204" pitchFamily="34" charset="0"/>
                <a:ea typeface="宋体" panose="02010600030101010101" pitchFamily="2" charset="-122"/>
              </a:rPr>
              <a:t>评论</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96757" y="2408083"/>
            <a:ext cx="7380287"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35495" y="3204492"/>
            <a:ext cx="902811" cy="307777"/>
          </a:xfrm>
          <a:prstGeom prst="rect">
            <a:avLst/>
          </a:prstGeom>
        </p:spPr>
        <p:txBody>
          <a:bodyPr wrap="none">
            <a:spAutoFit/>
          </a:bodyPr>
          <a:lstStyle/>
          <a:p>
            <a:pPr algn="ctr"/>
            <a:r>
              <a:rPr lang="zh-CN" altLang="zh-CN" sz="1400" b="1" dirty="0"/>
              <a:t>产品排名</a:t>
            </a:r>
            <a:endParaRPr lang="zh-CN" altLang="en-US" sz="1400" b="1" dirty="0"/>
          </a:p>
        </p:txBody>
      </p:sp>
      <p:pic>
        <p:nvPicPr>
          <p:cNvPr id="614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00912" y="3581400"/>
            <a:ext cx="4371975"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5635493" y="6019800"/>
            <a:ext cx="902811" cy="307777"/>
          </a:xfrm>
          <a:prstGeom prst="rect">
            <a:avLst/>
          </a:prstGeom>
        </p:spPr>
        <p:txBody>
          <a:bodyPr wrap="none">
            <a:spAutoFit/>
          </a:bodyPr>
          <a:lstStyle/>
          <a:p>
            <a:pPr algn="ctr"/>
            <a:r>
              <a:rPr lang="zh-CN" altLang="zh-CN" sz="1400" b="1" dirty="0"/>
              <a:t>产品评论</a:t>
            </a:r>
            <a:endParaRPr lang="zh-CN" altLang="en-US" sz="1400" b="1" dirty="0"/>
          </a:p>
        </p:txBody>
      </p:sp>
    </p:spTree>
    <p:custDataLst>
      <p:tags r:id="rId1"/>
    </p:custDataLst>
    <p:extLst>
      <p:ext uri="{BB962C8B-B14F-4D97-AF65-F5344CB8AC3E}">
        <p14:creationId xmlns:p14="http://schemas.microsoft.com/office/powerpoint/2010/main" val="23108511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6146"/>
                                        </p:tgtEl>
                                        <p:attrNameLst>
                                          <p:attrName>style.visibility</p:attrName>
                                        </p:attrNameLst>
                                      </p:cBhvr>
                                      <p:to>
                                        <p:strVal val="visible"/>
                                      </p:to>
                                    </p:set>
                                    <p:animEffect transition="in" filter="randombar(horizontal)">
                                      <p:cBhvr>
                                        <p:cTn id="15" dur="500"/>
                                        <p:tgtEl>
                                          <p:spTgt spid="6146"/>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6147"/>
                                        </p:tgtEl>
                                        <p:attrNameLst>
                                          <p:attrName>style.visibility</p:attrName>
                                        </p:attrNameLst>
                                      </p:cBhvr>
                                      <p:to>
                                        <p:strVal val="visible"/>
                                      </p:to>
                                    </p:set>
                                    <p:animEffect transition="in" filter="randombar(horizontal)">
                                      <p:cBhvr>
                                        <p:cTn id="23" dur="500"/>
                                        <p:tgtEl>
                                          <p:spTgt spid="6147"/>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randombar(horizont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4.1  </a:t>
            </a:r>
            <a:r>
              <a:rPr lang="zh-CN" altLang="en-US" sz="3200" b="1" dirty="0">
                <a:solidFill>
                  <a:srgbClr val="FF930A"/>
                </a:solidFill>
              </a:rPr>
              <a:t>产品开发和市场调研</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382587"/>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产品</a:t>
            </a:r>
            <a:r>
              <a:rPr lang="zh-CN" altLang="en-US" dirty="0">
                <a:solidFill>
                  <a:srgbClr val="2F2E40"/>
                </a:solidFill>
                <a:latin typeface="Calibri" panose="020F0502020204030204" pitchFamily="34" charset="0"/>
                <a:ea typeface="宋体" panose="02010600030101010101" pitchFamily="2" charset="-122"/>
              </a:rPr>
              <a:t>详情页面</a:t>
            </a:r>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57413" y="1881069"/>
            <a:ext cx="7875587" cy="359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31112" y="5471994"/>
            <a:ext cx="1311578" cy="307777"/>
          </a:xfrm>
          <a:prstGeom prst="rect">
            <a:avLst/>
          </a:prstGeom>
        </p:spPr>
        <p:txBody>
          <a:bodyPr wrap="none">
            <a:spAutoFit/>
          </a:bodyPr>
          <a:lstStyle/>
          <a:p>
            <a:pPr algn="ctr"/>
            <a:r>
              <a:rPr lang="zh-CN" altLang="zh-CN" sz="1400" b="1" dirty="0"/>
              <a:t> 产品详情页面</a:t>
            </a:r>
            <a:endParaRPr lang="zh-CN" altLang="en-US" sz="1400" b="1" dirty="0"/>
          </a:p>
        </p:txBody>
      </p:sp>
    </p:spTree>
    <p:custDataLst>
      <p:tags r:id="rId1"/>
    </p:custDataLst>
    <p:extLst>
      <p:ext uri="{BB962C8B-B14F-4D97-AF65-F5344CB8AC3E}">
        <p14:creationId xmlns:p14="http://schemas.microsoft.com/office/powerpoint/2010/main" val="23108511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7170"/>
                                        </p:tgtEl>
                                        <p:attrNameLst>
                                          <p:attrName>style.visibility</p:attrName>
                                        </p:attrNameLst>
                                      </p:cBhvr>
                                      <p:to>
                                        <p:strVal val="visible"/>
                                      </p:to>
                                    </p:set>
                                    <p:anim calcmode="lin" valueType="num">
                                      <p:cBhvr>
                                        <p:cTn id="15" dur="500" fill="hold"/>
                                        <p:tgtEl>
                                          <p:spTgt spid="7170"/>
                                        </p:tgtEl>
                                        <p:attrNameLst>
                                          <p:attrName>ppt_w</p:attrName>
                                        </p:attrNameLst>
                                      </p:cBhvr>
                                      <p:tavLst>
                                        <p:tav tm="0">
                                          <p:val>
                                            <p:fltVal val="0"/>
                                          </p:val>
                                        </p:tav>
                                        <p:tav tm="100000">
                                          <p:val>
                                            <p:strVal val="#ppt_w"/>
                                          </p:val>
                                        </p:tav>
                                      </p:tavLst>
                                    </p:anim>
                                    <p:anim calcmode="lin" valueType="num">
                                      <p:cBhvr>
                                        <p:cTn id="16" dur="500" fill="hold"/>
                                        <p:tgtEl>
                                          <p:spTgt spid="7170"/>
                                        </p:tgtEl>
                                        <p:attrNameLst>
                                          <p:attrName>ppt_h</p:attrName>
                                        </p:attrNameLst>
                                      </p:cBhvr>
                                      <p:tavLst>
                                        <p:tav tm="0">
                                          <p:val>
                                            <p:fltVal val="0"/>
                                          </p:val>
                                        </p:tav>
                                        <p:tav tm="100000">
                                          <p:val>
                                            <p:strVal val="#ppt_h"/>
                                          </p:val>
                                        </p:tav>
                                      </p:tavLst>
                                    </p:anim>
                                    <p:animEffect transition="in" filter="fade">
                                      <p:cBhvr>
                                        <p:cTn id="17" dur="500"/>
                                        <p:tgtEl>
                                          <p:spTgt spid="7170"/>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4.1  </a:t>
            </a:r>
            <a:r>
              <a:rPr lang="zh-CN" altLang="en-US" sz="3200" b="1" dirty="0">
                <a:solidFill>
                  <a:srgbClr val="FF930A"/>
                </a:solidFill>
              </a:rPr>
              <a:t>产品开发和市场调研</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6463" y="1843088"/>
            <a:ext cx="7837487" cy="317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43800" y="5030272"/>
            <a:ext cx="902811" cy="307777"/>
          </a:xfrm>
          <a:prstGeom prst="rect">
            <a:avLst/>
          </a:prstGeom>
        </p:spPr>
        <p:txBody>
          <a:bodyPr wrap="none">
            <a:spAutoFit/>
          </a:bodyPr>
          <a:lstStyle/>
          <a:p>
            <a:pPr algn="ctr"/>
            <a:r>
              <a:rPr lang="zh-CN" altLang="zh-CN" sz="1400" b="1" dirty="0"/>
              <a:t>前台问答</a:t>
            </a:r>
            <a:endParaRPr lang="zh-CN" altLang="en-US" sz="1400" b="1" dirty="0"/>
          </a:p>
        </p:txBody>
      </p:sp>
    </p:spTree>
    <p:custDataLst>
      <p:tags r:id="rId1"/>
    </p:custDataLst>
    <p:extLst>
      <p:ext uri="{BB962C8B-B14F-4D97-AF65-F5344CB8AC3E}">
        <p14:creationId xmlns:p14="http://schemas.microsoft.com/office/powerpoint/2010/main" val="23108511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194"/>
                                        </p:tgtEl>
                                        <p:attrNameLst>
                                          <p:attrName>style.visibility</p:attrName>
                                        </p:attrNameLst>
                                      </p:cBhvr>
                                      <p:to>
                                        <p:strVal val="visible"/>
                                      </p:to>
                                    </p:set>
                                    <p:animEffect transition="in" filter="fade">
                                      <p:cBhvr>
                                        <p:cTn id="11" dur="500"/>
                                        <p:tgtEl>
                                          <p:spTgt spid="819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4.1  </a:t>
            </a:r>
            <a:r>
              <a:rPr lang="zh-CN" altLang="en-US" sz="3200" b="1" dirty="0">
                <a:solidFill>
                  <a:srgbClr val="FF930A"/>
                </a:solidFill>
              </a:rPr>
              <a:t>产品开发和市场调研</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793753"/>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库存</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87207" y="2254135"/>
            <a:ext cx="7799387"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366191" y="5149735"/>
            <a:ext cx="1441420" cy="307777"/>
          </a:xfrm>
          <a:prstGeom prst="rect">
            <a:avLst/>
          </a:prstGeom>
        </p:spPr>
        <p:txBody>
          <a:bodyPr wrap="none">
            <a:spAutoFit/>
          </a:bodyPr>
          <a:lstStyle/>
          <a:p>
            <a:pPr algn="ctr"/>
            <a:r>
              <a:rPr lang="zh-CN" altLang="zh-CN" sz="1400" b="1" dirty="0"/>
              <a:t>购物车添加数量</a:t>
            </a:r>
            <a:endParaRPr lang="zh-CN" altLang="en-US" sz="1400" b="1" dirty="0"/>
          </a:p>
        </p:txBody>
      </p:sp>
    </p:spTree>
    <p:custDataLst>
      <p:tags r:id="rId1"/>
    </p:custDataLst>
    <p:extLst>
      <p:ext uri="{BB962C8B-B14F-4D97-AF65-F5344CB8AC3E}">
        <p14:creationId xmlns:p14="http://schemas.microsoft.com/office/powerpoint/2010/main" val="23108511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9218"/>
                                        </p:tgtEl>
                                        <p:attrNameLst>
                                          <p:attrName>style.visibility</p:attrName>
                                        </p:attrNameLst>
                                      </p:cBhvr>
                                      <p:to>
                                        <p:strVal val="visible"/>
                                      </p:to>
                                    </p:set>
                                    <p:anim calcmode="lin" valueType="num">
                                      <p:cBhvr additive="base">
                                        <p:cTn id="15" dur="500" fill="hold"/>
                                        <p:tgtEl>
                                          <p:spTgt spid="9218"/>
                                        </p:tgtEl>
                                        <p:attrNameLst>
                                          <p:attrName>ppt_x</p:attrName>
                                        </p:attrNameLst>
                                      </p:cBhvr>
                                      <p:tavLst>
                                        <p:tav tm="0">
                                          <p:val>
                                            <p:strVal val="#ppt_x"/>
                                          </p:val>
                                        </p:tav>
                                        <p:tav tm="100000">
                                          <p:val>
                                            <p:strVal val="#ppt_x"/>
                                          </p:val>
                                        </p:tav>
                                      </p:tavLst>
                                    </p:anim>
                                    <p:anim calcmode="lin" valueType="num">
                                      <p:cBhvr additive="base">
                                        <p:cTn id="16" dur="500" fill="hold"/>
                                        <p:tgtEl>
                                          <p:spTgt spid="921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extLst>
              <a:ext uri="{28A0092B-C50C-407E-A947-70E740481C1C}">
                <a14:useLocalDpi xmlns:a14="http://schemas.microsoft.com/office/drawing/2010/main"/>
              </a:ext>
            </a:extLst>
          </a:blip>
          <a:srcRect l="12225" t="72592" r="12589" b="6820"/>
          <a:stretch/>
        </p:blipFill>
        <p:spPr>
          <a:xfrm>
            <a:off x="0" y="2492730"/>
            <a:ext cx="12192000" cy="4365270"/>
          </a:xfrm>
          <a:prstGeom prst="rect">
            <a:avLst/>
          </a:prstGeom>
        </p:spPr>
      </p:pic>
      <p:grpSp>
        <p:nvGrpSpPr>
          <p:cNvPr id="2" name="组合 1"/>
          <p:cNvGrpSpPr/>
          <p:nvPr/>
        </p:nvGrpSpPr>
        <p:grpSpPr>
          <a:xfrm>
            <a:off x="5211763" y="1391497"/>
            <a:ext cx="1768474" cy="1768474"/>
            <a:chOff x="5257800" y="1619250"/>
            <a:chExt cx="1676400" cy="1676400"/>
          </a:xfrm>
        </p:grpSpPr>
        <p:sp>
          <p:nvSpPr>
            <p:cNvPr id="3" name="椭圆 2"/>
            <p:cNvSpPr/>
            <p:nvPr/>
          </p:nvSpPr>
          <p:spPr>
            <a:xfrm>
              <a:off x="5257800" y="1619250"/>
              <a:ext cx="1676400" cy="1676400"/>
            </a:xfrm>
            <a:prstGeom prst="ellipse">
              <a:avLst/>
            </a:prstGeom>
            <a:solidFill>
              <a:srgbClr val="F38B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椭圆 10"/>
            <p:cNvSpPr/>
            <p:nvPr/>
          </p:nvSpPr>
          <p:spPr>
            <a:xfrm>
              <a:off x="5657850" y="2058263"/>
              <a:ext cx="876300" cy="798373"/>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 name="组合 5"/>
          <p:cNvGrpSpPr/>
          <p:nvPr/>
        </p:nvGrpSpPr>
        <p:grpSpPr>
          <a:xfrm>
            <a:off x="4127500" y="3415915"/>
            <a:ext cx="3937000" cy="757130"/>
            <a:chOff x="4127500" y="3369031"/>
            <a:chExt cx="3937000" cy="757130"/>
          </a:xfrm>
        </p:grpSpPr>
        <p:sp>
          <p:nvSpPr>
            <p:cNvPr id="10" name="矩形 9"/>
            <p:cNvSpPr/>
            <p:nvPr/>
          </p:nvSpPr>
          <p:spPr>
            <a:xfrm>
              <a:off x="4127500" y="3369031"/>
              <a:ext cx="3937000" cy="757130"/>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600" b="1" dirty="0" smtClean="0">
                  <a:solidFill>
                    <a:schemeClr val="tx1">
                      <a:lumMod val="75000"/>
                      <a:lumOff val="25000"/>
                    </a:schemeClr>
                  </a:solidFill>
                </a:rPr>
                <a:t>04  </a:t>
              </a:r>
              <a:r>
                <a:rPr lang="zh-CN" altLang="en-US" sz="3600" b="1" dirty="0" smtClean="0">
                  <a:solidFill>
                    <a:schemeClr val="tx1">
                      <a:lumMod val="75000"/>
                      <a:lumOff val="25000"/>
                    </a:schemeClr>
                  </a:solidFill>
                </a:rPr>
                <a:t>业务进阶</a:t>
              </a:r>
              <a:endParaRPr lang="zh-CN" altLang="en-US" sz="3600" b="1" dirty="0">
                <a:solidFill>
                  <a:schemeClr val="tx1">
                    <a:lumMod val="75000"/>
                    <a:lumOff val="25000"/>
                  </a:schemeClr>
                </a:solidFill>
              </a:endParaRPr>
            </a:p>
          </p:txBody>
        </p:sp>
        <p:cxnSp>
          <p:nvCxnSpPr>
            <p:cNvPr id="8" name="直接连接符 7"/>
            <p:cNvCxnSpPr/>
            <p:nvPr/>
          </p:nvCxnSpPr>
          <p:spPr>
            <a:xfrm>
              <a:off x="5676900" y="4094929"/>
              <a:ext cx="838200" cy="0"/>
            </a:xfrm>
            <a:prstGeom prst="line">
              <a:avLst/>
            </a:prstGeom>
            <a:ln w="28575">
              <a:solidFill>
                <a:srgbClr val="F38B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696453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4.2  </a:t>
            </a:r>
            <a:r>
              <a:rPr lang="zh-CN" altLang="en-US" sz="3200" b="1" dirty="0">
                <a:solidFill>
                  <a:srgbClr val="FF930A"/>
                </a:solidFill>
              </a:rPr>
              <a:t>亚马逊数据报告</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250828"/>
            <a:ext cx="9332179" cy="224676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4.2.1  </a:t>
            </a:r>
            <a:r>
              <a:rPr lang="zh-CN" altLang="en-US" sz="2500" b="1" dirty="0">
                <a:solidFill>
                  <a:srgbClr val="2F2E40"/>
                </a:solidFill>
                <a:latin typeface="Calibri" panose="020F0502020204030204" pitchFamily="34" charset="0"/>
                <a:ea typeface="宋体" panose="02010600030101010101" pitchFamily="2" charset="-122"/>
              </a:rPr>
              <a:t>业务报告</a:t>
            </a:r>
          </a:p>
          <a:p>
            <a:pPr indent="468000" algn="just">
              <a:lnSpc>
                <a:spcPct val="150000"/>
              </a:lnSpc>
              <a:spcAft>
                <a:spcPct val="50000"/>
              </a:spcAft>
              <a:defRPr/>
            </a:pPr>
            <a:r>
              <a:rPr lang="en-US" altLang="zh-CN" dirty="0" smtClean="0">
                <a:solidFill>
                  <a:srgbClr val="2F2E40"/>
                </a:solidFill>
                <a:latin typeface="Calibri" panose="020F0502020204030204" pitchFamily="34" charset="0"/>
                <a:ea typeface="宋体" panose="02010600030101010101" pitchFamily="2" charset="-122"/>
              </a:rPr>
              <a:t>1</a:t>
            </a:r>
            <a:r>
              <a:rPr lang="en-US" altLang="zh-CN" dirty="0">
                <a:solidFill>
                  <a:srgbClr val="2F2E40"/>
                </a:solidFill>
                <a:latin typeface="Calibri" panose="020F0502020204030204" pitchFamily="34" charset="0"/>
                <a:ea typeface="宋体" panose="02010600030101010101" pitchFamily="2" charset="-122"/>
              </a:rPr>
              <a:t>. Dashboard</a:t>
            </a:r>
            <a:r>
              <a:rPr lang="zh-CN" altLang="en-US" dirty="0" smtClean="0">
                <a:solidFill>
                  <a:srgbClr val="2F2E40"/>
                </a:solidFill>
                <a:latin typeface="Calibri" panose="020F0502020204030204" pitchFamily="34" charset="0"/>
                <a:ea typeface="宋体" panose="02010600030101010101" pitchFamily="2" charset="-122"/>
              </a:rPr>
              <a:t>图表</a:t>
            </a:r>
          </a:p>
          <a:p>
            <a:pPr indent="468000" algn="just">
              <a:lnSpc>
                <a:spcPct val="150000"/>
              </a:lnSpc>
              <a:spcAft>
                <a:spcPct val="50000"/>
              </a:spcAft>
              <a:defRPr/>
            </a:pPr>
            <a:r>
              <a:rPr lang="en-US" altLang="zh-CN" dirty="0" smtClean="0">
                <a:solidFill>
                  <a:srgbClr val="2F2E40"/>
                </a:solidFill>
                <a:latin typeface="Calibri" panose="020F0502020204030204" pitchFamily="34" charset="0"/>
                <a:ea typeface="宋体" panose="02010600030101010101" pitchFamily="2" charset="-122"/>
              </a:rPr>
              <a:t>Dashboard</a:t>
            </a:r>
            <a:r>
              <a:rPr lang="zh-CN" altLang="en-US" dirty="0" smtClean="0">
                <a:solidFill>
                  <a:srgbClr val="2F2E40"/>
                </a:solidFill>
                <a:latin typeface="Calibri" panose="020F0502020204030204" pitchFamily="34" charset="0"/>
                <a:ea typeface="宋体" panose="02010600030101010101" pitchFamily="2" charset="-122"/>
              </a:rPr>
              <a:t>图表主要用来比较销售情况，一般每小时更新一次，可以选择用日期或配送方式进行筛选。</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6244" y="3497597"/>
            <a:ext cx="7961313"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276421" y="6012197"/>
            <a:ext cx="1620957" cy="307777"/>
          </a:xfrm>
          <a:prstGeom prst="rect">
            <a:avLst/>
          </a:prstGeom>
        </p:spPr>
        <p:txBody>
          <a:bodyPr wrap="none">
            <a:spAutoFit/>
          </a:bodyPr>
          <a:lstStyle/>
          <a:p>
            <a:pPr algn="ctr"/>
            <a:r>
              <a:rPr lang="zh-CN" altLang="zh-CN" sz="1400" b="1" dirty="0"/>
              <a:t>业务报告销售图表</a:t>
            </a:r>
            <a:endParaRPr lang="zh-CN" altLang="en-US" sz="1400" b="1" dirty="0"/>
          </a:p>
        </p:txBody>
      </p:sp>
    </p:spTree>
    <p:custDataLst>
      <p:tags r:id="rId1"/>
    </p:custDataLst>
    <p:extLst>
      <p:ext uri="{BB962C8B-B14F-4D97-AF65-F5344CB8AC3E}">
        <p14:creationId xmlns:p14="http://schemas.microsoft.com/office/powerpoint/2010/main" val="23108511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0242"/>
                                        </p:tgtEl>
                                        <p:attrNameLst>
                                          <p:attrName>style.visibility</p:attrName>
                                        </p:attrNameLst>
                                      </p:cBhvr>
                                      <p:to>
                                        <p:strVal val="visible"/>
                                      </p:to>
                                    </p:set>
                                    <p:animEffect transition="in" filter="fade">
                                      <p:cBhvr>
                                        <p:cTn id="15" dur="500"/>
                                        <p:tgtEl>
                                          <p:spTgt spid="10242"/>
                                        </p:tgtEl>
                                      </p:cBhvr>
                                    </p:animEffect>
                                    <p:anim calcmode="lin" valueType="num">
                                      <p:cBhvr>
                                        <p:cTn id="16" dur="500" fill="hold"/>
                                        <p:tgtEl>
                                          <p:spTgt spid="10242"/>
                                        </p:tgtEl>
                                        <p:attrNameLst>
                                          <p:attrName>ppt_x</p:attrName>
                                        </p:attrNameLst>
                                      </p:cBhvr>
                                      <p:tavLst>
                                        <p:tav tm="0">
                                          <p:val>
                                            <p:strVal val="#ppt_x"/>
                                          </p:val>
                                        </p:tav>
                                        <p:tav tm="100000">
                                          <p:val>
                                            <p:strVal val="#ppt_x"/>
                                          </p:val>
                                        </p:tav>
                                      </p:tavLst>
                                    </p:anim>
                                    <p:anim calcmode="lin" valueType="num">
                                      <p:cBhvr>
                                        <p:cTn id="17" dur="500" fill="hold"/>
                                        <p:tgtEl>
                                          <p:spTgt spid="10242"/>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anim calcmode="lin" valueType="num">
                                      <p:cBhvr>
                                        <p:cTn id="22" dur="500" fill="hold"/>
                                        <p:tgtEl>
                                          <p:spTgt spid="2"/>
                                        </p:tgtEl>
                                        <p:attrNameLst>
                                          <p:attrName>ppt_x</p:attrName>
                                        </p:attrNameLst>
                                      </p:cBhvr>
                                      <p:tavLst>
                                        <p:tav tm="0">
                                          <p:val>
                                            <p:strVal val="#ppt_x"/>
                                          </p:val>
                                        </p:tav>
                                        <p:tav tm="100000">
                                          <p:val>
                                            <p:strVal val="#ppt_x"/>
                                          </p:val>
                                        </p:tav>
                                      </p:tavLst>
                                    </p:anim>
                                    <p:anim calcmode="lin" valueType="num">
                                      <p:cBhvr>
                                        <p:cTn id="2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4.2  </a:t>
            </a:r>
            <a:r>
              <a:rPr lang="zh-CN" altLang="en-US" sz="3200" b="1" dirty="0">
                <a:solidFill>
                  <a:srgbClr val="FF930A"/>
                </a:solidFill>
              </a:rPr>
              <a:t>亚马逊数据报告</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736603"/>
            <a:ext cx="9332179" cy="1568378"/>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Business Reports </a:t>
            </a:r>
            <a:r>
              <a:rPr lang="zh-CN" altLang="en-US" b="1" dirty="0">
                <a:solidFill>
                  <a:srgbClr val="2F2E40"/>
                </a:solidFill>
                <a:latin typeface="Calibri" panose="020F0502020204030204" pitchFamily="34" charset="0"/>
                <a:ea typeface="宋体" panose="02010600030101010101" pitchFamily="2" charset="-122"/>
              </a:rPr>
              <a:t>业务报表</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By Date(</a:t>
            </a:r>
            <a:r>
              <a:rPr lang="zh-CN" altLang="en-US" dirty="0">
                <a:solidFill>
                  <a:srgbClr val="2F2E40"/>
                </a:solidFill>
                <a:latin typeface="Calibri" panose="020F0502020204030204" pitchFamily="34" charset="0"/>
                <a:ea typeface="宋体" panose="02010600030101010101" pitchFamily="2" charset="-122"/>
              </a:rPr>
              <a:t>根据日期</a:t>
            </a:r>
            <a:r>
              <a:rPr lang="en-US" altLang="zh-CN"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Sales and Traffic(</a:t>
            </a:r>
            <a:r>
              <a:rPr lang="zh-CN" altLang="en-US" dirty="0">
                <a:solidFill>
                  <a:srgbClr val="2F2E40"/>
                </a:solidFill>
                <a:latin typeface="Calibri" panose="020F0502020204030204" pitchFamily="34" charset="0"/>
                <a:ea typeface="宋体" panose="02010600030101010101" pitchFamily="2" charset="-122"/>
              </a:rPr>
              <a:t>销售量与访问量</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p:txBody>
      </p:sp>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11019" y="3352412"/>
            <a:ext cx="7751763"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186653" y="5396596"/>
            <a:ext cx="1800493" cy="307777"/>
          </a:xfrm>
          <a:prstGeom prst="rect">
            <a:avLst/>
          </a:prstGeom>
        </p:spPr>
        <p:txBody>
          <a:bodyPr wrap="none">
            <a:spAutoFit/>
          </a:bodyPr>
          <a:lstStyle/>
          <a:p>
            <a:pPr algn="ctr"/>
            <a:r>
              <a:rPr lang="zh-CN" altLang="zh-CN" sz="1400" b="1" dirty="0"/>
              <a:t>销售量与访问量报告</a:t>
            </a:r>
            <a:endParaRPr lang="zh-CN" altLang="en-US" sz="1400" b="1" dirty="0"/>
          </a:p>
        </p:txBody>
      </p:sp>
    </p:spTree>
    <p:custDataLst>
      <p:tags r:id="rId1"/>
    </p:custDataLst>
    <p:extLst>
      <p:ext uri="{BB962C8B-B14F-4D97-AF65-F5344CB8AC3E}">
        <p14:creationId xmlns:p14="http://schemas.microsoft.com/office/powerpoint/2010/main" val="8260271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11266"/>
                                        </p:tgtEl>
                                        <p:attrNameLst>
                                          <p:attrName>style.visibility</p:attrName>
                                        </p:attrNameLst>
                                      </p:cBhvr>
                                      <p:to>
                                        <p:strVal val="visible"/>
                                      </p:to>
                                    </p:set>
                                    <p:animEffect transition="in" filter="barn(inVertical)">
                                      <p:cBhvr>
                                        <p:cTn id="15" dur="500"/>
                                        <p:tgtEl>
                                          <p:spTgt spid="11266"/>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4.2  </a:t>
            </a:r>
            <a:r>
              <a:rPr lang="zh-CN" altLang="en-US" sz="3200" b="1" dirty="0">
                <a:solidFill>
                  <a:srgbClr val="FF930A"/>
                </a:solidFill>
              </a:rPr>
              <a:t>亚马逊数据报告</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69928"/>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Detail Page Sales and Traffic(</a:t>
            </a:r>
            <a:r>
              <a:rPr lang="zh-CN" altLang="en-US" dirty="0">
                <a:solidFill>
                  <a:srgbClr val="2F2E40"/>
                </a:solidFill>
                <a:latin typeface="Calibri" panose="020F0502020204030204" pitchFamily="34" charset="0"/>
                <a:ea typeface="宋体" panose="02010600030101010101" pitchFamily="2" charset="-122"/>
              </a:rPr>
              <a:t>详情页面上的销售量与访问量</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p:txBody>
      </p:sp>
      <p:pic>
        <p:nvPicPr>
          <p:cNvPr id="122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8157" y="2205038"/>
            <a:ext cx="7837487" cy="2543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4737812" y="4815959"/>
            <a:ext cx="2698175" cy="307777"/>
          </a:xfrm>
          <a:prstGeom prst="rect">
            <a:avLst/>
          </a:prstGeom>
        </p:spPr>
        <p:txBody>
          <a:bodyPr wrap="none">
            <a:spAutoFit/>
          </a:bodyPr>
          <a:lstStyle/>
          <a:p>
            <a:pPr algn="ctr"/>
            <a:r>
              <a:rPr lang="zh-CN" altLang="zh-CN" sz="1400" b="1" dirty="0"/>
              <a:t>详情页上的销售量与访问量报告</a:t>
            </a:r>
            <a:endParaRPr lang="zh-CN" altLang="en-US" sz="1400" b="1" dirty="0"/>
          </a:p>
        </p:txBody>
      </p:sp>
    </p:spTree>
    <p:custDataLst>
      <p:tags r:id="rId1"/>
    </p:custDataLst>
    <p:extLst>
      <p:ext uri="{BB962C8B-B14F-4D97-AF65-F5344CB8AC3E}">
        <p14:creationId xmlns:p14="http://schemas.microsoft.com/office/powerpoint/2010/main" val="8260271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2290"/>
                                        </p:tgtEl>
                                        <p:attrNameLst>
                                          <p:attrName>style.visibility</p:attrName>
                                        </p:attrNameLst>
                                      </p:cBhvr>
                                      <p:to>
                                        <p:strVal val="visible"/>
                                      </p:to>
                                    </p:set>
                                    <p:animEffect transition="in" filter="wipe(up)">
                                      <p:cBhvr>
                                        <p:cTn id="15" dur="500"/>
                                        <p:tgtEl>
                                          <p:spTgt spid="12290"/>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4.2  </a:t>
            </a:r>
            <a:r>
              <a:rPr lang="zh-CN" altLang="en-US" sz="3200" b="1" dirty="0">
                <a:solidFill>
                  <a:srgbClr val="FF930A"/>
                </a:solidFill>
              </a:rPr>
              <a:t>亚马逊数据报告</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974728"/>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Seller Performance(</a:t>
            </a:r>
            <a:r>
              <a:rPr lang="zh-CN" altLang="en-US" dirty="0">
                <a:solidFill>
                  <a:srgbClr val="2F2E40"/>
                </a:solidFill>
                <a:latin typeface="Calibri" panose="020F0502020204030204" pitchFamily="34" charset="0"/>
                <a:ea typeface="宋体" panose="02010600030101010101" pitchFamily="2" charset="-122"/>
              </a:rPr>
              <a:t>卖家业绩</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p:txBody>
      </p:sp>
      <p:pic>
        <p:nvPicPr>
          <p:cNvPr id="133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8157" y="2509838"/>
            <a:ext cx="7837487" cy="208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55958" y="4614863"/>
            <a:ext cx="1261884" cy="307777"/>
          </a:xfrm>
          <a:prstGeom prst="rect">
            <a:avLst/>
          </a:prstGeom>
        </p:spPr>
        <p:txBody>
          <a:bodyPr wrap="none">
            <a:spAutoFit/>
          </a:bodyPr>
          <a:lstStyle/>
          <a:p>
            <a:pPr algn="ctr"/>
            <a:r>
              <a:rPr lang="zh-CN" altLang="zh-CN" sz="1400" b="1" dirty="0"/>
              <a:t>卖家绩效报告</a:t>
            </a:r>
            <a:endParaRPr lang="zh-CN" altLang="en-US" sz="1400" b="1" dirty="0"/>
          </a:p>
        </p:txBody>
      </p:sp>
    </p:spTree>
    <p:custDataLst>
      <p:tags r:id="rId1"/>
    </p:custDataLst>
    <p:extLst>
      <p:ext uri="{BB962C8B-B14F-4D97-AF65-F5344CB8AC3E}">
        <p14:creationId xmlns:p14="http://schemas.microsoft.com/office/powerpoint/2010/main" val="8260271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6" presetClass="entr" presetSubtype="16" fill="hold" nodeType="afterEffect">
                                  <p:stCondLst>
                                    <p:cond delay="0"/>
                                  </p:stCondLst>
                                  <p:childTnLst>
                                    <p:set>
                                      <p:cBhvr>
                                        <p:cTn id="14" dur="1" fill="hold">
                                          <p:stCondLst>
                                            <p:cond delay="0"/>
                                          </p:stCondLst>
                                        </p:cTn>
                                        <p:tgtEl>
                                          <p:spTgt spid="13314"/>
                                        </p:tgtEl>
                                        <p:attrNameLst>
                                          <p:attrName>style.visibility</p:attrName>
                                        </p:attrNameLst>
                                      </p:cBhvr>
                                      <p:to>
                                        <p:strVal val="visible"/>
                                      </p:to>
                                    </p:set>
                                    <p:animEffect transition="in" filter="circle(in)">
                                      <p:cBhvr>
                                        <p:cTn id="15" dur="500"/>
                                        <p:tgtEl>
                                          <p:spTgt spid="13314"/>
                                        </p:tgtEl>
                                      </p:cBhvr>
                                    </p:animEffect>
                                  </p:childTnLst>
                                </p:cTn>
                              </p:par>
                            </p:childTnLst>
                          </p:cTn>
                        </p:par>
                        <p:par>
                          <p:cTn id="16" fill="hold">
                            <p:stCondLst>
                              <p:cond delay="1500"/>
                            </p:stCondLst>
                            <p:childTnLst>
                              <p:par>
                                <p:cTn id="17" presetID="6"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4.2  </a:t>
            </a:r>
            <a:r>
              <a:rPr lang="zh-CN" altLang="en-US" sz="3200" b="1" dirty="0">
                <a:solidFill>
                  <a:srgbClr val="FF930A"/>
                </a:solidFill>
              </a:rPr>
              <a:t>亚马逊数据报告</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98503"/>
            <a:ext cx="9332179" cy="2122376"/>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smtClean="0">
                <a:solidFill>
                  <a:srgbClr val="2F2E40"/>
                </a:solidFill>
                <a:latin typeface="Calibri" panose="020F0502020204030204" pitchFamily="34" charset="0"/>
                <a:ea typeface="宋体" panose="02010600030101010101" pitchFamily="2" charset="-122"/>
              </a:rPr>
              <a:t>2)By </a:t>
            </a:r>
            <a:r>
              <a:rPr lang="en-US" altLang="zh-CN" dirty="0" err="1">
                <a:solidFill>
                  <a:srgbClr val="2F2E40"/>
                </a:solidFill>
                <a:latin typeface="Calibri" panose="020F0502020204030204" pitchFamily="34" charset="0"/>
                <a:ea typeface="宋体" panose="02010600030101010101" pitchFamily="2" charset="-122"/>
              </a:rPr>
              <a:t>Asin</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根据商品</a:t>
            </a:r>
            <a:r>
              <a:rPr lang="en-US" altLang="zh-CN"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a:t>
            </a:r>
            <a:r>
              <a:rPr lang="en-US" altLang="zh-CN" dirty="0" smtClean="0">
                <a:solidFill>
                  <a:srgbClr val="2F2E40"/>
                </a:solidFill>
                <a:latin typeface="Calibri" panose="020F0502020204030204" pitchFamily="34" charset="0"/>
                <a:ea typeface="宋体" panose="02010600030101010101" pitchFamily="2" charset="-122"/>
              </a:rPr>
              <a:t>1)Detail </a:t>
            </a:r>
            <a:r>
              <a:rPr lang="en-US" altLang="zh-CN" dirty="0">
                <a:solidFill>
                  <a:srgbClr val="2F2E40"/>
                </a:solidFill>
                <a:latin typeface="Calibri" panose="020F0502020204030204" pitchFamily="34" charset="0"/>
                <a:ea typeface="宋体" panose="02010600030101010101" pitchFamily="2" charset="-122"/>
              </a:rPr>
              <a:t>Page Sales and Traffic (</a:t>
            </a:r>
            <a:r>
              <a:rPr lang="zh-CN" altLang="en-US" dirty="0">
                <a:solidFill>
                  <a:srgbClr val="2F2E40"/>
                </a:solidFill>
                <a:latin typeface="Calibri" panose="020F0502020204030204" pitchFamily="34" charset="0"/>
                <a:ea typeface="宋体" panose="02010600030101010101" pitchFamily="2" charset="-122"/>
              </a:rPr>
              <a:t>详情页面上的销售量与访问量</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a:t>
            </a:r>
            <a:r>
              <a:rPr lang="en-US" altLang="zh-CN" dirty="0" smtClean="0">
                <a:solidFill>
                  <a:srgbClr val="2F2E40"/>
                </a:solidFill>
                <a:latin typeface="Calibri" panose="020F0502020204030204" pitchFamily="34" charset="0"/>
                <a:ea typeface="宋体" panose="02010600030101010101" pitchFamily="2" charset="-122"/>
              </a:rPr>
              <a:t>2)Detail </a:t>
            </a:r>
            <a:r>
              <a:rPr lang="en-US" altLang="zh-CN" dirty="0">
                <a:solidFill>
                  <a:srgbClr val="2F2E40"/>
                </a:solidFill>
                <a:latin typeface="Calibri" panose="020F0502020204030204" pitchFamily="34" charset="0"/>
                <a:ea typeface="宋体" panose="02010600030101010101" pitchFamily="2" charset="-122"/>
              </a:rPr>
              <a:t>Page Sales and Traffic by Parent Item(</a:t>
            </a:r>
            <a:r>
              <a:rPr lang="zh-CN" altLang="en-US" dirty="0">
                <a:solidFill>
                  <a:srgbClr val="2F2E40"/>
                </a:solidFill>
                <a:latin typeface="Calibri" panose="020F0502020204030204" pitchFamily="34" charset="0"/>
                <a:ea typeface="宋体" panose="02010600030101010101" pitchFamily="2" charset="-122"/>
              </a:rPr>
              <a:t>父商品详情页面上的销售量与访问量</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a:t>
            </a:r>
            <a:r>
              <a:rPr lang="en-US" altLang="zh-CN" dirty="0" smtClean="0">
                <a:solidFill>
                  <a:srgbClr val="2F2E40"/>
                </a:solidFill>
                <a:latin typeface="Calibri" panose="020F0502020204030204" pitchFamily="34" charset="0"/>
                <a:ea typeface="宋体" panose="02010600030101010101" pitchFamily="2" charset="-122"/>
              </a:rPr>
              <a:t>3)Detail </a:t>
            </a:r>
            <a:r>
              <a:rPr lang="en-US" altLang="zh-CN" dirty="0">
                <a:solidFill>
                  <a:srgbClr val="2F2E40"/>
                </a:solidFill>
                <a:latin typeface="Calibri" panose="020F0502020204030204" pitchFamily="34" charset="0"/>
                <a:ea typeface="宋体" panose="02010600030101010101" pitchFamily="2" charset="-122"/>
              </a:rPr>
              <a:t>Page Sales and Traffic by Child Item(</a:t>
            </a:r>
            <a:r>
              <a:rPr lang="zh-CN" altLang="en-US" dirty="0">
                <a:solidFill>
                  <a:srgbClr val="2F2E40"/>
                </a:solidFill>
                <a:latin typeface="Calibri" panose="020F0502020204030204" pitchFamily="34" charset="0"/>
                <a:ea typeface="宋体" panose="02010600030101010101" pitchFamily="2" charset="-122"/>
              </a:rPr>
              <a:t>子商品详情页面上的销售量与访问量</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p:txBody>
      </p:sp>
      <p:pic>
        <p:nvPicPr>
          <p:cNvPr id="143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0532" y="3878029"/>
            <a:ext cx="7932737" cy="112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25502" y="5073134"/>
            <a:ext cx="1322798" cy="307777"/>
          </a:xfrm>
          <a:prstGeom prst="rect">
            <a:avLst/>
          </a:prstGeom>
        </p:spPr>
        <p:txBody>
          <a:bodyPr wrap="none">
            <a:spAutoFit/>
          </a:bodyPr>
          <a:lstStyle/>
          <a:p>
            <a:pPr algn="ctr"/>
            <a:r>
              <a:rPr lang="en-US" altLang="zh-CN" sz="1400" b="1" dirty="0"/>
              <a:t>ASIN</a:t>
            </a:r>
            <a:r>
              <a:rPr lang="zh-CN" altLang="zh-CN" sz="1400" b="1" dirty="0"/>
              <a:t>销量报告</a:t>
            </a:r>
            <a:endParaRPr lang="zh-CN" altLang="en-US" sz="1400" b="1" dirty="0"/>
          </a:p>
        </p:txBody>
      </p:sp>
    </p:spTree>
    <p:custDataLst>
      <p:tags r:id="rId1"/>
    </p:custDataLst>
    <p:extLst>
      <p:ext uri="{BB962C8B-B14F-4D97-AF65-F5344CB8AC3E}">
        <p14:creationId xmlns:p14="http://schemas.microsoft.com/office/powerpoint/2010/main" val="8260271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14338"/>
                                        </p:tgtEl>
                                        <p:attrNameLst>
                                          <p:attrName>style.visibility</p:attrName>
                                        </p:attrNameLst>
                                      </p:cBhvr>
                                      <p:to>
                                        <p:strVal val="visible"/>
                                      </p:to>
                                    </p:set>
                                    <p:animEffect transition="in" filter="wheel(1)">
                                      <p:cBhvr>
                                        <p:cTn id="15" dur="500"/>
                                        <p:tgtEl>
                                          <p:spTgt spid="14338"/>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heel(1)">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4.2  </a:t>
            </a:r>
            <a:r>
              <a:rPr lang="zh-CN" altLang="en-US" sz="3200" b="1" dirty="0">
                <a:solidFill>
                  <a:srgbClr val="FF930A"/>
                </a:solidFill>
              </a:rPr>
              <a:t>亚马逊数据报告</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889003"/>
            <a:ext cx="9332179" cy="1014380"/>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a:t>
            </a:r>
            <a:r>
              <a:rPr lang="en-US" altLang="zh-CN" dirty="0" smtClean="0">
                <a:solidFill>
                  <a:srgbClr val="2F2E40"/>
                </a:solidFill>
                <a:latin typeface="Calibri" panose="020F0502020204030204" pitchFamily="34" charset="0"/>
                <a:ea typeface="宋体" panose="02010600030101010101" pitchFamily="2" charset="-122"/>
              </a:rPr>
              <a:t>) </a:t>
            </a:r>
            <a:r>
              <a:rPr lang="zh-CN" altLang="en-US" dirty="0" smtClean="0">
                <a:solidFill>
                  <a:srgbClr val="2F2E40"/>
                </a:solidFill>
                <a:latin typeface="Calibri" panose="020F0502020204030204" pitchFamily="34" charset="0"/>
                <a:ea typeface="宋体" panose="02010600030101010101" pitchFamily="2" charset="-122"/>
              </a:rPr>
              <a:t>其他</a:t>
            </a:r>
            <a:endParaRPr lang="zh-CN" altLang="en-US"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Sales and Orders by Month(</a:t>
            </a:r>
            <a:r>
              <a:rPr lang="zh-CN" altLang="en-US" dirty="0">
                <a:solidFill>
                  <a:srgbClr val="2F2E40"/>
                </a:solidFill>
                <a:latin typeface="Calibri" panose="020F0502020204030204" pitchFamily="34" charset="0"/>
                <a:ea typeface="宋体" panose="02010600030101010101" pitchFamily="2" charset="-122"/>
              </a:rPr>
              <a:t>每月销售量和订单量</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p:txBody>
      </p:sp>
      <p:pic>
        <p:nvPicPr>
          <p:cNvPr id="153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58632" y="2990850"/>
            <a:ext cx="7856537"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186654" y="4977884"/>
            <a:ext cx="1800493" cy="307777"/>
          </a:xfrm>
          <a:prstGeom prst="rect">
            <a:avLst/>
          </a:prstGeom>
        </p:spPr>
        <p:txBody>
          <a:bodyPr wrap="none">
            <a:spAutoFit/>
          </a:bodyPr>
          <a:lstStyle/>
          <a:p>
            <a:pPr algn="ctr"/>
            <a:r>
              <a:rPr lang="zh-CN" altLang="zh-CN" sz="1400" b="1" dirty="0"/>
              <a:t>月销量与订单量报告</a:t>
            </a:r>
            <a:endParaRPr lang="zh-CN" altLang="en-US" sz="1400" b="1" dirty="0"/>
          </a:p>
        </p:txBody>
      </p:sp>
    </p:spTree>
    <p:custDataLst>
      <p:tags r:id="rId1"/>
    </p:custDataLst>
    <p:extLst>
      <p:ext uri="{BB962C8B-B14F-4D97-AF65-F5344CB8AC3E}">
        <p14:creationId xmlns:p14="http://schemas.microsoft.com/office/powerpoint/2010/main" val="8260271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5362"/>
                                        </p:tgtEl>
                                        <p:attrNameLst>
                                          <p:attrName>style.visibility</p:attrName>
                                        </p:attrNameLst>
                                      </p:cBhvr>
                                      <p:to>
                                        <p:strVal val="visible"/>
                                      </p:to>
                                    </p:set>
                                    <p:animEffect transition="in" filter="randombar(horizontal)">
                                      <p:cBhvr>
                                        <p:cTn id="15" dur="500"/>
                                        <p:tgtEl>
                                          <p:spTgt spid="15362"/>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4.2  </a:t>
            </a:r>
            <a:r>
              <a:rPr lang="zh-CN" altLang="en-US" sz="3200" b="1" dirty="0">
                <a:solidFill>
                  <a:srgbClr val="FF930A"/>
                </a:solidFill>
              </a:rPr>
              <a:t>亚马逊数据报告</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604716"/>
            <a:ext cx="9332179" cy="1983876"/>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业务</a:t>
            </a:r>
            <a:r>
              <a:rPr lang="zh-CN" altLang="en-US" dirty="0">
                <a:solidFill>
                  <a:srgbClr val="2F2E40"/>
                </a:solidFill>
                <a:latin typeface="Calibri" panose="020F0502020204030204" pitchFamily="34" charset="0"/>
                <a:ea typeface="宋体" panose="02010600030101010101" pitchFamily="2" charset="-122"/>
              </a:rPr>
              <a:t>报告词汇</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买家</a:t>
            </a:r>
            <a:r>
              <a:rPr lang="zh-CN" altLang="en-US" dirty="0">
                <a:solidFill>
                  <a:srgbClr val="2F2E40"/>
                </a:solidFill>
                <a:latin typeface="Calibri" panose="020F0502020204030204" pitchFamily="34" charset="0"/>
                <a:ea typeface="宋体" panose="02010600030101010101" pitchFamily="2" charset="-122"/>
              </a:rPr>
              <a:t>访问次数：是指买家访问商品详情页面的次数。即使买家在一次访问中多次浏览了不同页面</a:t>
            </a:r>
            <a:r>
              <a:rPr lang="en-US" altLang="zh-CN" dirty="0">
                <a:solidFill>
                  <a:srgbClr val="2F2E40"/>
                </a:solidFill>
                <a:latin typeface="Calibri" panose="020F0502020204030204" pitchFamily="34" charset="0"/>
                <a:ea typeface="宋体" panose="02010600030101010101" pitchFamily="2" charset="-122"/>
              </a:rPr>
              <a:t>(24</a:t>
            </a:r>
            <a:r>
              <a:rPr lang="zh-CN" altLang="en-US" dirty="0">
                <a:solidFill>
                  <a:srgbClr val="2F2E40"/>
                </a:solidFill>
                <a:latin typeface="Calibri" panose="020F0502020204030204" pitchFamily="34" charset="0"/>
                <a:ea typeface="宋体" panose="02010600030101010101" pitchFamily="2" charset="-122"/>
              </a:rPr>
              <a:t>小时内</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，买家访问次数仍被视为一次。</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页面</a:t>
            </a:r>
            <a:r>
              <a:rPr lang="zh-CN" altLang="en-US" dirty="0">
                <a:solidFill>
                  <a:srgbClr val="2F2E40"/>
                </a:solidFill>
                <a:latin typeface="Calibri" panose="020F0502020204030204" pitchFamily="34" charset="0"/>
                <a:ea typeface="宋体" panose="02010600030101010101" pitchFamily="2" charset="-122"/>
              </a:rPr>
              <a:t>浏览次数：指定时间段内商品详情页面的点击量。</a:t>
            </a:r>
          </a:p>
        </p:txBody>
      </p:sp>
    </p:spTree>
    <p:custDataLst>
      <p:tags r:id="rId1"/>
    </p:custDataLst>
    <p:extLst>
      <p:ext uri="{BB962C8B-B14F-4D97-AF65-F5344CB8AC3E}">
        <p14:creationId xmlns:p14="http://schemas.microsoft.com/office/powerpoint/2010/main" val="8260271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4.2  </a:t>
            </a:r>
            <a:r>
              <a:rPr lang="zh-CN" altLang="en-US" sz="3200" b="1" dirty="0">
                <a:solidFill>
                  <a:srgbClr val="FF930A"/>
                </a:solidFill>
              </a:rPr>
              <a:t>亚马逊数据报告</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327028"/>
            <a:ext cx="9332179" cy="1692771"/>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4.2.2  </a:t>
            </a:r>
            <a:r>
              <a:rPr lang="zh-CN" altLang="en-US" sz="2500" b="1" dirty="0">
                <a:solidFill>
                  <a:srgbClr val="2F2E40"/>
                </a:solidFill>
                <a:latin typeface="Calibri" panose="020F0502020204030204" pitchFamily="34" charset="0"/>
                <a:ea typeface="宋体" panose="02010600030101010101" pitchFamily="2" charset="-122"/>
              </a:rPr>
              <a:t>广告报告</a:t>
            </a:r>
          </a:p>
          <a:p>
            <a:pPr indent="468000" algn="just">
              <a:lnSpc>
                <a:spcPct val="150000"/>
              </a:lnSpc>
              <a:spcAft>
                <a:spcPct val="50000"/>
              </a:spcAft>
              <a:defRPr/>
            </a:pPr>
            <a:r>
              <a:rPr lang="zh-CN" altLang="en-US" dirty="0" smtClean="0">
                <a:solidFill>
                  <a:srgbClr val="2F2E40"/>
                </a:solidFill>
                <a:latin typeface="Calibri" panose="020F0502020204030204" pitchFamily="34" charset="0"/>
                <a:ea typeface="宋体" panose="02010600030101010101" pitchFamily="2" charset="-122"/>
              </a:rPr>
              <a:t>投放</a:t>
            </a:r>
            <a:r>
              <a:rPr lang="zh-CN" altLang="en-US" dirty="0">
                <a:solidFill>
                  <a:srgbClr val="2F2E40"/>
                </a:solidFill>
                <a:latin typeface="Calibri" panose="020F0502020204030204" pitchFamily="34" charset="0"/>
                <a:ea typeface="宋体" panose="02010600030101010101" pitchFamily="2" charset="-122"/>
              </a:rPr>
              <a:t>亚马逊</a:t>
            </a:r>
            <a:r>
              <a:rPr lang="en-US" altLang="zh-CN" dirty="0">
                <a:solidFill>
                  <a:srgbClr val="2F2E40"/>
                </a:solidFill>
                <a:latin typeface="Calibri" panose="020F0502020204030204" pitchFamily="34" charset="0"/>
                <a:ea typeface="宋体" panose="02010600030101010101" pitchFamily="2" charset="-122"/>
              </a:rPr>
              <a:t>CPC</a:t>
            </a:r>
            <a:r>
              <a:rPr lang="zh-CN" altLang="en-US" dirty="0">
                <a:solidFill>
                  <a:srgbClr val="2F2E40"/>
                </a:solidFill>
                <a:latin typeface="Calibri" panose="020F0502020204030204" pitchFamily="34" charset="0"/>
                <a:ea typeface="宋体" panose="02010600030101010101" pitchFamily="2" charset="-122"/>
              </a:rPr>
              <a:t>广告有自动广告和手动广告两种选择，无论是自动还是手动，卖家都可以在后台下载投放的报告</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p:txBody>
      </p:sp>
      <p:pic>
        <p:nvPicPr>
          <p:cNvPr id="163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4344" y="3019799"/>
            <a:ext cx="7885113" cy="263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35495" y="5673583"/>
            <a:ext cx="902811" cy="307777"/>
          </a:xfrm>
          <a:prstGeom prst="rect">
            <a:avLst/>
          </a:prstGeom>
        </p:spPr>
        <p:txBody>
          <a:bodyPr wrap="none">
            <a:spAutoFit/>
          </a:bodyPr>
          <a:lstStyle/>
          <a:p>
            <a:pPr algn="ctr"/>
            <a:r>
              <a:rPr lang="zh-CN" altLang="zh-CN" sz="1400" b="1" dirty="0"/>
              <a:t>广告报告</a:t>
            </a:r>
            <a:endParaRPr lang="zh-CN" altLang="en-US" sz="1400" b="1" dirty="0"/>
          </a:p>
        </p:txBody>
      </p:sp>
    </p:spTree>
    <p:custDataLst>
      <p:tags r:id="rId1"/>
    </p:custDataLst>
    <p:extLst>
      <p:ext uri="{BB962C8B-B14F-4D97-AF65-F5344CB8AC3E}">
        <p14:creationId xmlns:p14="http://schemas.microsoft.com/office/powerpoint/2010/main" val="8260271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6386"/>
                                        </p:tgtEl>
                                        <p:attrNameLst>
                                          <p:attrName>style.visibility</p:attrName>
                                        </p:attrNameLst>
                                      </p:cBhvr>
                                      <p:to>
                                        <p:strVal val="visible"/>
                                      </p:to>
                                    </p:set>
                                    <p:anim calcmode="lin" valueType="num">
                                      <p:cBhvr>
                                        <p:cTn id="15" dur="500" fill="hold"/>
                                        <p:tgtEl>
                                          <p:spTgt spid="16386"/>
                                        </p:tgtEl>
                                        <p:attrNameLst>
                                          <p:attrName>ppt_w</p:attrName>
                                        </p:attrNameLst>
                                      </p:cBhvr>
                                      <p:tavLst>
                                        <p:tav tm="0">
                                          <p:val>
                                            <p:fltVal val="0"/>
                                          </p:val>
                                        </p:tav>
                                        <p:tav tm="100000">
                                          <p:val>
                                            <p:strVal val="#ppt_w"/>
                                          </p:val>
                                        </p:tav>
                                      </p:tavLst>
                                    </p:anim>
                                    <p:anim calcmode="lin" valueType="num">
                                      <p:cBhvr>
                                        <p:cTn id="16" dur="500" fill="hold"/>
                                        <p:tgtEl>
                                          <p:spTgt spid="16386"/>
                                        </p:tgtEl>
                                        <p:attrNameLst>
                                          <p:attrName>ppt_h</p:attrName>
                                        </p:attrNameLst>
                                      </p:cBhvr>
                                      <p:tavLst>
                                        <p:tav tm="0">
                                          <p:val>
                                            <p:fltVal val="0"/>
                                          </p:val>
                                        </p:tav>
                                        <p:tav tm="100000">
                                          <p:val>
                                            <p:strVal val="#ppt_h"/>
                                          </p:val>
                                        </p:tav>
                                      </p:tavLst>
                                    </p:anim>
                                    <p:animEffect transition="in" filter="fade">
                                      <p:cBhvr>
                                        <p:cTn id="17" dur="500"/>
                                        <p:tgtEl>
                                          <p:spTgt spid="16386"/>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4.2  </a:t>
            </a:r>
            <a:r>
              <a:rPr lang="zh-CN" altLang="en-US" sz="3200" b="1" dirty="0">
                <a:solidFill>
                  <a:srgbClr val="FF930A"/>
                </a:solidFill>
              </a:rPr>
              <a:t>亚马逊数据报告</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12778"/>
            <a:ext cx="9332179" cy="4199868"/>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1. </a:t>
            </a:r>
            <a:r>
              <a:rPr lang="zh-CN" altLang="en-US" b="1" dirty="0">
                <a:solidFill>
                  <a:srgbClr val="2F2E40"/>
                </a:solidFill>
                <a:latin typeface="Calibri" panose="020F0502020204030204" pitchFamily="34" charset="0"/>
                <a:ea typeface="宋体" panose="02010600030101010101" pitchFamily="2" charset="-122"/>
              </a:rPr>
              <a:t>广告指标</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曝光量</a:t>
            </a:r>
            <a:r>
              <a:rPr lang="en-US" altLang="zh-CN" dirty="0">
                <a:solidFill>
                  <a:srgbClr val="2F2E40"/>
                </a:solidFill>
                <a:latin typeface="Calibri" panose="020F0502020204030204" pitchFamily="34" charset="0"/>
                <a:ea typeface="宋体" panose="02010600030101010101" pitchFamily="2" charset="-122"/>
              </a:rPr>
              <a:t>(impression)</a:t>
            </a:r>
            <a:r>
              <a:rPr lang="zh-CN" altLang="en-US" dirty="0">
                <a:solidFill>
                  <a:srgbClr val="2F2E40"/>
                </a:solidFill>
                <a:latin typeface="Calibri" panose="020F0502020204030204" pitchFamily="34" charset="0"/>
                <a:ea typeface="宋体" panose="02010600030101010101" pitchFamily="2" charset="-122"/>
              </a:rPr>
              <a:t>：广告组获得的展现次数。</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点击量</a:t>
            </a:r>
            <a:r>
              <a:rPr lang="en-US" altLang="zh-CN" dirty="0">
                <a:solidFill>
                  <a:srgbClr val="2F2E40"/>
                </a:solidFill>
                <a:latin typeface="Calibri" panose="020F0502020204030204" pitchFamily="34" charset="0"/>
                <a:ea typeface="宋体" panose="02010600030101010101" pitchFamily="2" charset="-122"/>
              </a:rPr>
              <a:t>(click)</a:t>
            </a:r>
            <a:r>
              <a:rPr lang="zh-CN" altLang="en-US" dirty="0">
                <a:solidFill>
                  <a:srgbClr val="2F2E40"/>
                </a:solidFill>
                <a:latin typeface="Calibri" panose="020F0502020204030204" pitchFamily="34" charset="0"/>
                <a:ea typeface="宋体" panose="02010600030101010101" pitchFamily="2" charset="-122"/>
              </a:rPr>
              <a:t>：广告组内广告获得的点击次数。</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支出</a:t>
            </a:r>
            <a:r>
              <a:rPr lang="en-US" altLang="zh-CN" dirty="0">
                <a:solidFill>
                  <a:srgbClr val="2F2E40"/>
                </a:solidFill>
                <a:latin typeface="Calibri" panose="020F0502020204030204" pitchFamily="34" charset="0"/>
                <a:ea typeface="宋体" panose="02010600030101010101" pitchFamily="2" charset="-122"/>
              </a:rPr>
              <a:t>(spend)</a:t>
            </a:r>
            <a:r>
              <a:rPr lang="zh-CN" altLang="en-US" dirty="0">
                <a:solidFill>
                  <a:srgbClr val="2F2E40"/>
                </a:solidFill>
                <a:latin typeface="Calibri" panose="020F0502020204030204" pitchFamily="34" charset="0"/>
                <a:ea typeface="宋体" panose="02010600030101010101" pitchFamily="2" charset="-122"/>
              </a:rPr>
              <a:t>：花费在广告组点击量上的费用。</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销售额</a:t>
            </a:r>
            <a:r>
              <a:rPr lang="en-US" altLang="zh-CN" dirty="0">
                <a:solidFill>
                  <a:srgbClr val="2F2E40"/>
                </a:solidFill>
                <a:latin typeface="Calibri" panose="020F0502020204030204" pitchFamily="34" charset="0"/>
                <a:ea typeface="宋体" panose="02010600030101010101" pitchFamily="2" charset="-122"/>
              </a:rPr>
              <a:t>(sales)</a:t>
            </a:r>
            <a:r>
              <a:rPr lang="zh-CN" altLang="en-US" dirty="0">
                <a:solidFill>
                  <a:srgbClr val="2F2E40"/>
                </a:solidFill>
                <a:latin typeface="Calibri" panose="020F0502020204030204" pitchFamily="34" charset="0"/>
                <a:ea typeface="宋体" panose="02010600030101010101" pitchFamily="2" charset="-122"/>
              </a:rPr>
              <a:t>：广告组内的广告点击量生成的商品总销售额。</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	</a:t>
            </a:r>
            <a:r>
              <a:rPr lang="zh-CN" altLang="en-US" dirty="0">
                <a:solidFill>
                  <a:srgbClr val="2F2E40"/>
                </a:solidFill>
                <a:latin typeface="Calibri" panose="020F0502020204030204" pitchFamily="34" charset="0"/>
                <a:ea typeface="宋体" panose="02010600030101010101" pitchFamily="2" charset="-122"/>
              </a:rPr>
              <a:t>广告成本销售比</a:t>
            </a:r>
            <a:r>
              <a:rPr lang="en-US" altLang="zh-CN" dirty="0">
                <a:solidFill>
                  <a:srgbClr val="2F2E40"/>
                </a:solidFill>
                <a:latin typeface="Calibri" panose="020F0502020204030204" pitchFamily="34" charset="0"/>
                <a:ea typeface="宋体" panose="02010600030101010101" pitchFamily="2" charset="-122"/>
              </a:rPr>
              <a:t>(</a:t>
            </a:r>
            <a:r>
              <a:rPr lang="en-US" altLang="zh-CN" dirty="0" err="1">
                <a:solidFill>
                  <a:srgbClr val="2F2E40"/>
                </a:solidFill>
                <a:latin typeface="Calibri" panose="020F0502020204030204" pitchFamily="34" charset="0"/>
                <a:ea typeface="宋体" panose="02010600030101010101" pitchFamily="2" charset="-122"/>
              </a:rPr>
              <a:t>ACoS</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：指广告支出在广告带来的销售额中所占的百分比。</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(6)	</a:t>
            </a:r>
            <a:r>
              <a:rPr lang="zh-CN" altLang="en-US" dirty="0">
                <a:solidFill>
                  <a:srgbClr val="2F2E40"/>
                </a:solidFill>
                <a:latin typeface="Calibri" panose="020F0502020204030204" pitchFamily="34" charset="0"/>
                <a:ea typeface="宋体" panose="02010600030101010101" pitchFamily="2" charset="-122"/>
              </a:rPr>
              <a:t>广告支出回报率</a:t>
            </a:r>
            <a:r>
              <a:rPr lang="en-US" altLang="zh-CN" dirty="0">
                <a:solidFill>
                  <a:srgbClr val="2F2E40"/>
                </a:solidFill>
                <a:latin typeface="Calibri" panose="020F0502020204030204" pitchFamily="34" charset="0"/>
                <a:ea typeface="宋体" panose="02010600030101010101" pitchFamily="2" charset="-122"/>
              </a:rPr>
              <a:t>(</a:t>
            </a:r>
            <a:r>
              <a:rPr lang="en-US" altLang="zh-CN" dirty="0" err="1">
                <a:solidFill>
                  <a:srgbClr val="2F2E40"/>
                </a:solidFill>
                <a:latin typeface="Calibri" panose="020F0502020204030204" pitchFamily="34" charset="0"/>
                <a:ea typeface="宋体" panose="02010600030101010101" pitchFamily="2" charset="-122"/>
              </a:rPr>
              <a:t>RoAS</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：将销售所得的美元金额除以广告支出的美元金额</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销售额</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广告支出</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p:txBody>
      </p:sp>
    </p:spTree>
    <p:custDataLst>
      <p:tags r:id="rId1"/>
    </p:custDataLst>
    <p:extLst>
      <p:ext uri="{BB962C8B-B14F-4D97-AF65-F5344CB8AC3E}">
        <p14:creationId xmlns:p14="http://schemas.microsoft.com/office/powerpoint/2010/main" val="8260271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4.2  </a:t>
            </a:r>
            <a:r>
              <a:rPr lang="zh-CN" altLang="en-US" sz="3200" b="1" dirty="0">
                <a:solidFill>
                  <a:srgbClr val="FF930A"/>
                </a:solidFill>
              </a:rPr>
              <a:t>亚马逊数据报告</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58912" y="1527053"/>
            <a:ext cx="9332179" cy="2122376"/>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按时间查看业绩报告</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该报告中概括地介绍了卖家在指定期限内所点击的内容及花费情况。</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总计报告</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每日报告</a:t>
            </a:r>
          </a:p>
        </p:txBody>
      </p:sp>
      <p:pic>
        <p:nvPicPr>
          <p:cNvPr id="174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0538" y="2781300"/>
            <a:ext cx="3667125"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233853" y="5539859"/>
            <a:ext cx="1800493" cy="307777"/>
          </a:xfrm>
          <a:prstGeom prst="rect">
            <a:avLst/>
          </a:prstGeom>
        </p:spPr>
        <p:txBody>
          <a:bodyPr wrap="none">
            <a:spAutoFit/>
          </a:bodyPr>
          <a:lstStyle/>
          <a:p>
            <a:pPr algn="ctr"/>
            <a:r>
              <a:rPr lang="zh-CN" altLang="zh-CN" sz="1400" b="1" dirty="0"/>
              <a:t>按时间查看业绩报告</a:t>
            </a:r>
            <a:endParaRPr lang="zh-CN" altLang="en-US" sz="1400" b="1" dirty="0"/>
          </a:p>
        </p:txBody>
      </p:sp>
    </p:spTree>
    <p:custDataLst>
      <p:tags r:id="rId1"/>
    </p:custDataLst>
    <p:extLst>
      <p:ext uri="{BB962C8B-B14F-4D97-AF65-F5344CB8AC3E}">
        <p14:creationId xmlns:p14="http://schemas.microsoft.com/office/powerpoint/2010/main" val="8260271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7410"/>
                                        </p:tgtEl>
                                        <p:attrNameLst>
                                          <p:attrName>style.visibility</p:attrName>
                                        </p:attrNameLst>
                                      </p:cBhvr>
                                      <p:to>
                                        <p:strVal val="visible"/>
                                      </p:to>
                                    </p:set>
                                    <p:animEffect transition="in" filter="fade">
                                      <p:cBhvr>
                                        <p:cTn id="15" dur="500"/>
                                        <p:tgtEl>
                                          <p:spTgt spid="174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282578"/>
            <a:ext cx="9332179" cy="4508927"/>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sz="2000" b="1" dirty="0">
                <a:solidFill>
                  <a:srgbClr val="2F2E40"/>
                </a:solidFill>
                <a:latin typeface="Calibri" panose="020F0502020204030204" pitchFamily="34" charset="0"/>
                <a:ea typeface="宋体" panose="02010600030101010101" pitchFamily="2" charset="-122"/>
              </a:rPr>
              <a:t>本章任务</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业务进阶篇章，学会更多运营技巧，提高业务能力。</a:t>
            </a:r>
          </a:p>
          <a:p>
            <a:pPr indent="468000" algn="just">
              <a:lnSpc>
                <a:spcPct val="150000"/>
              </a:lnSpc>
              <a:spcAft>
                <a:spcPct val="50000"/>
              </a:spcAft>
              <a:defRPr/>
            </a:pPr>
            <a:r>
              <a:rPr lang="zh-CN" altLang="en-US" sz="2000" b="1" dirty="0" smtClean="0">
                <a:solidFill>
                  <a:srgbClr val="2F2E40"/>
                </a:solidFill>
                <a:latin typeface="Calibri" panose="020F0502020204030204" pitchFamily="34" charset="0"/>
                <a:ea typeface="宋体" panose="02010600030101010101" pitchFamily="2" charset="-122"/>
              </a:rPr>
              <a:t>本章</a:t>
            </a:r>
            <a:r>
              <a:rPr lang="zh-CN" altLang="en-US" sz="2000" b="1" dirty="0">
                <a:solidFill>
                  <a:srgbClr val="2F2E40"/>
                </a:solidFill>
                <a:latin typeface="Calibri" panose="020F0502020204030204" pitchFamily="34" charset="0"/>
                <a:ea typeface="宋体" panose="02010600030101010101" pitchFamily="2" charset="-122"/>
              </a:rPr>
              <a:t>技能目标</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掌握</a:t>
            </a:r>
            <a:r>
              <a:rPr lang="zh-CN" altLang="en-US" dirty="0">
                <a:solidFill>
                  <a:srgbClr val="2F2E40"/>
                </a:solidFill>
                <a:latin typeface="Calibri" panose="020F0502020204030204" pitchFamily="34" charset="0"/>
                <a:ea typeface="宋体" panose="02010600030101010101" pitchFamily="2" charset="-122"/>
              </a:rPr>
              <a:t>选品方法。</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掌握</a:t>
            </a:r>
            <a:r>
              <a:rPr lang="zh-CN" altLang="en-US" dirty="0">
                <a:solidFill>
                  <a:srgbClr val="2F2E40"/>
                </a:solidFill>
                <a:latin typeface="Calibri" panose="020F0502020204030204" pitchFamily="34" charset="0"/>
                <a:ea typeface="宋体" panose="02010600030101010101" pitchFamily="2" charset="-122"/>
              </a:rPr>
              <a:t>数据分析形式。</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掌握</a:t>
            </a:r>
            <a:r>
              <a:rPr lang="zh-CN" altLang="en-US" dirty="0">
                <a:solidFill>
                  <a:srgbClr val="2F2E40"/>
                </a:solidFill>
                <a:latin typeface="Calibri" panose="020F0502020204030204" pitchFamily="34" charset="0"/>
                <a:ea typeface="宋体" panose="02010600030101010101" pitchFamily="2" charset="-122"/>
              </a:rPr>
              <a:t>站外引流方法以及工具的使用。</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掌握</a:t>
            </a:r>
            <a:r>
              <a:rPr lang="zh-CN" altLang="en-US" dirty="0">
                <a:solidFill>
                  <a:srgbClr val="2F2E40"/>
                </a:solidFill>
                <a:latin typeface="Calibri" panose="020F0502020204030204" pitchFamily="34" charset="0"/>
                <a:ea typeface="宋体" panose="02010600030101010101" pitchFamily="2" charset="-122"/>
              </a:rPr>
              <a:t>客户服务技巧。</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掌握</a:t>
            </a:r>
            <a:r>
              <a:rPr lang="zh-CN" altLang="en-US" dirty="0">
                <a:solidFill>
                  <a:srgbClr val="2F2E40"/>
                </a:solidFill>
                <a:latin typeface="Calibri" panose="020F0502020204030204" pitchFamily="34" charset="0"/>
                <a:ea typeface="宋体" panose="02010600030101010101" pitchFamily="2" charset="-122"/>
              </a:rPr>
              <a:t>品牌旗舰店的基本内容</a:t>
            </a:r>
            <a:r>
              <a:rPr lang="zh-CN" altLang="en-US" dirty="0" smtClean="0">
                <a:solidFill>
                  <a:srgbClr val="2F2E40"/>
                </a:solidFill>
                <a:latin typeface="Calibri" panose="020F0502020204030204" pitchFamily="34" charset="0"/>
                <a:ea typeface="宋体" panose="02010600030101010101" pitchFamily="2" charset="-122"/>
              </a:rPr>
              <a:t>。</a:t>
            </a:r>
            <a:endParaRPr lang="zh-CN" altLang="en-US" dirty="0">
              <a:solidFill>
                <a:srgbClr val="2F2E40"/>
              </a:solidFill>
              <a:latin typeface="Calibri" panose="020F0502020204030204" pitchFamily="34" charset="0"/>
              <a:ea typeface="宋体" panose="02010600030101010101" pitchFamily="2" charset="-122"/>
            </a:endParaRPr>
          </a:p>
        </p:txBody>
      </p:sp>
    </p:spTree>
    <p:custDataLst>
      <p:tags r:id="rId1"/>
    </p:custDataLst>
    <p:extLst>
      <p:ext uri="{BB962C8B-B14F-4D97-AF65-F5344CB8AC3E}">
        <p14:creationId xmlns:p14="http://schemas.microsoft.com/office/powerpoint/2010/main" val="16591519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4.2  </a:t>
            </a:r>
            <a:r>
              <a:rPr lang="zh-CN" altLang="en-US" sz="3200" b="1" dirty="0">
                <a:solidFill>
                  <a:srgbClr val="FF930A"/>
                </a:solidFill>
              </a:rPr>
              <a:t>亚马逊数据报告</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115400"/>
            <a:ext cx="9332179" cy="1845377"/>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3. </a:t>
            </a:r>
            <a:r>
              <a:rPr lang="zh-CN" altLang="en-US" b="1" dirty="0">
                <a:solidFill>
                  <a:srgbClr val="2F2E40"/>
                </a:solidFill>
                <a:latin typeface="Calibri" panose="020F0502020204030204" pitchFamily="34" charset="0"/>
                <a:ea typeface="宋体" panose="02010600030101010101" pitchFamily="2" charset="-122"/>
              </a:rPr>
              <a:t>保荐产品投放报告</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保荐产品投放报告即商品推广关键词报告。使用投放报告可查看关键词、商品和类别的搜索频率，并了解搜索量如何随时间变化。然后，缩小投放列表的范围，并为卖家真正想要的投放设置预算</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p:txBody>
      </p:sp>
      <p:pic>
        <p:nvPicPr>
          <p:cNvPr id="184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4819" y="4045922"/>
            <a:ext cx="7904163"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35495" y="4699456"/>
            <a:ext cx="902811" cy="307777"/>
          </a:xfrm>
          <a:prstGeom prst="rect">
            <a:avLst/>
          </a:prstGeom>
        </p:spPr>
        <p:txBody>
          <a:bodyPr wrap="none">
            <a:spAutoFit/>
          </a:bodyPr>
          <a:lstStyle/>
          <a:p>
            <a:pPr algn="ctr"/>
            <a:r>
              <a:rPr lang="zh-CN" altLang="zh-CN" sz="1400" b="1" dirty="0"/>
              <a:t>投放报告</a:t>
            </a:r>
            <a:endParaRPr lang="zh-CN" altLang="en-US" sz="1400" b="1" dirty="0"/>
          </a:p>
        </p:txBody>
      </p:sp>
    </p:spTree>
    <p:custDataLst>
      <p:tags r:id="rId1"/>
    </p:custDataLst>
    <p:extLst>
      <p:ext uri="{BB962C8B-B14F-4D97-AF65-F5344CB8AC3E}">
        <p14:creationId xmlns:p14="http://schemas.microsoft.com/office/powerpoint/2010/main" val="8260271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8434"/>
                                        </p:tgtEl>
                                        <p:attrNameLst>
                                          <p:attrName>style.visibility</p:attrName>
                                        </p:attrNameLst>
                                      </p:cBhvr>
                                      <p:to>
                                        <p:strVal val="visible"/>
                                      </p:to>
                                    </p:set>
                                    <p:anim calcmode="lin" valueType="num">
                                      <p:cBhvr additive="base">
                                        <p:cTn id="15" dur="500" fill="hold"/>
                                        <p:tgtEl>
                                          <p:spTgt spid="18434"/>
                                        </p:tgtEl>
                                        <p:attrNameLst>
                                          <p:attrName>ppt_x</p:attrName>
                                        </p:attrNameLst>
                                      </p:cBhvr>
                                      <p:tavLst>
                                        <p:tav tm="0">
                                          <p:val>
                                            <p:strVal val="#ppt_x"/>
                                          </p:val>
                                        </p:tav>
                                        <p:tav tm="100000">
                                          <p:val>
                                            <p:strVal val="#ppt_x"/>
                                          </p:val>
                                        </p:tav>
                                      </p:tavLst>
                                    </p:anim>
                                    <p:anim calcmode="lin" valueType="num">
                                      <p:cBhvr additive="base">
                                        <p:cTn id="16" dur="500" fill="hold"/>
                                        <p:tgtEl>
                                          <p:spTgt spid="18434"/>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4.2  </a:t>
            </a:r>
            <a:r>
              <a:rPr lang="zh-CN" altLang="en-US" sz="3200" b="1" dirty="0">
                <a:solidFill>
                  <a:srgbClr val="FF930A"/>
                </a:solidFill>
              </a:rPr>
              <a:t>亚马逊数据报告</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203203"/>
            <a:ext cx="9332179" cy="549381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4. </a:t>
            </a:r>
            <a:r>
              <a:rPr lang="zh-CN" altLang="en-US" b="1" dirty="0">
                <a:solidFill>
                  <a:srgbClr val="2F2E40"/>
                </a:solidFill>
                <a:latin typeface="Calibri" panose="020F0502020204030204" pitchFamily="34" charset="0"/>
                <a:ea typeface="宋体" panose="02010600030101010101" pitchFamily="2" charset="-122"/>
              </a:rPr>
              <a:t>已推广的商品报告</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已推广的商品报告提供了在选定的时间段内至少有一次展示的产品的活动信息。已推广的商品报告可提供过去 </a:t>
            </a:r>
            <a:r>
              <a:rPr lang="en-US" altLang="zh-CN" dirty="0">
                <a:solidFill>
                  <a:srgbClr val="2F2E40"/>
                </a:solidFill>
                <a:latin typeface="Calibri" panose="020F0502020204030204" pitchFamily="34" charset="0"/>
                <a:ea typeface="宋体" panose="02010600030101010101" pitchFamily="2" charset="-122"/>
              </a:rPr>
              <a:t>90 </a:t>
            </a:r>
            <a:r>
              <a:rPr lang="zh-CN" altLang="en-US" dirty="0">
                <a:solidFill>
                  <a:srgbClr val="2F2E40"/>
                </a:solidFill>
                <a:latin typeface="Calibri" panose="020F0502020204030204" pitchFamily="34" charset="0"/>
                <a:ea typeface="宋体" panose="02010600030101010101" pitchFamily="2" charset="-122"/>
              </a:rPr>
              <a:t>天内的自定义日期范围报告。</a:t>
            </a:r>
          </a:p>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5. </a:t>
            </a:r>
            <a:r>
              <a:rPr lang="zh-CN" altLang="en-US" b="1" dirty="0">
                <a:solidFill>
                  <a:srgbClr val="2F2E40"/>
                </a:solidFill>
                <a:latin typeface="Calibri" panose="020F0502020204030204" pitchFamily="34" charset="0"/>
                <a:ea typeface="宋体" panose="02010600030101010101" pitchFamily="2" charset="-122"/>
              </a:rPr>
              <a:t>已购买商品报告 </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使用已购买商品报告可寻找新的广告机会，并深入了解买家在购买什么商品。例如，如果使用关键词“</a:t>
            </a:r>
            <a:r>
              <a:rPr lang="en-US" altLang="zh-CN" dirty="0">
                <a:solidFill>
                  <a:srgbClr val="2F2E40"/>
                </a:solidFill>
                <a:latin typeface="Calibri" panose="020F0502020204030204" pitchFamily="34" charset="0"/>
                <a:ea typeface="宋体" panose="02010600030101010101" pitchFamily="2" charset="-122"/>
              </a:rPr>
              <a:t>iPhone case”</a:t>
            </a:r>
            <a:r>
              <a:rPr lang="zh-CN" altLang="en-US" dirty="0">
                <a:solidFill>
                  <a:srgbClr val="2F2E40"/>
                </a:solidFill>
                <a:latin typeface="Calibri" panose="020F0502020204030204" pitchFamily="34" charset="0"/>
                <a:ea typeface="宋体" panose="02010600030101010101" pitchFamily="2" charset="-122"/>
              </a:rPr>
              <a:t>，且客户也点击了黑色</a:t>
            </a:r>
            <a:r>
              <a:rPr lang="en-US" altLang="zh-CN" dirty="0">
                <a:solidFill>
                  <a:srgbClr val="2F2E40"/>
                </a:solidFill>
                <a:latin typeface="Calibri" panose="020F0502020204030204" pitchFamily="34" charset="0"/>
                <a:ea typeface="宋体" panose="02010600030101010101" pitchFamily="2" charset="-122"/>
              </a:rPr>
              <a:t>iPhone</a:t>
            </a:r>
            <a:r>
              <a:rPr lang="zh-CN" altLang="en-US" dirty="0">
                <a:solidFill>
                  <a:srgbClr val="2F2E40"/>
                </a:solidFill>
                <a:latin typeface="Calibri" panose="020F0502020204030204" pitchFamily="34" charset="0"/>
                <a:ea typeface="宋体" panose="02010600030101010101" pitchFamily="2" charset="-122"/>
              </a:rPr>
              <a:t>手机套广告，但购买了蓝色 </a:t>
            </a:r>
            <a:r>
              <a:rPr lang="en-US" altLang="zh-CN" dirty="0">
                <a:solidFill>
                  <a:srgbClr val="2F2E40"/>
                </a:solidFill>
                <a:latin typeface="Calibri" panose="020F0502020204030204" pitchFamily="34" charset="0"/>
                <a:ea typeface="宋体" panose="02010600030101010101" pitchFamily="2" charset="-122"/>
              </a:rPr>
              <a:t>iPhone </a:t>
            </a:r>
            <a:r>
              <a:rPr lang="zh-CN" altLang="en-US" dirty="0">
                <a:solidFill>
                  <a:srgbClr val="2F2E40"/>
                </a:solidFill>
                <a:latin typeface="Calibri" panose="020F0502020204030204" pitchFamily="34" charset="0"/>
                <a:ea typeface="宋体" panose="02010600030101010101" pitchFamily="2" charset="-122"/>
              </a:rPr>
              <a:t>手机套，那么可以将蓝色</a:t>
            </a:r>
            <a:r>
              <a:rPr lang="en-US" altLang="zh-CN" dirty="0">
                <a:solidFill>
                  <a:srgbClr val="2F2E40"/>
                </a:solidFill>
                <a:latin typeface="Calibri" panose="020F0502020204030204" pitchFamily="34" charset="0"/>
                <a:ea typeface="宋体" panose="02010600030101010101" pitchFamily="2" charset="-122"/>
              </a:rPr>
              <a:t>iPhone</a:t>
            </a:r>
            <a:r>
              <a:rPr lang="zh-CN" altLang="en-US" dirty="0">
                <a:solidFill>
                  <a:srgbClr val="2F2E40"/>
                </a:solidFill>
                <a:latin typeface="Calibri" panose="020F0502020204030204" pitchFamily="34" charset="0"/>
                <a:ea typeface="宋体" panose="02010600030101010101" pitchFamily="2" charset="-122"/>
              </a:rPr>
              <a:t>手机套添加到广告活动中</a:t>
            </a:r>
            <a:r>
              <a:rPr lang="zh-CN" altLang="en-US" dirty="0" smtClean="0">
                <a:solidFill>
                  <a:srgbClr val="2F2E40"/>
                </a:solidFill>
                <a:latin typeface="Calibri" panose="020F0502020204030204" pitchFamily="34" charset="0"/>
                <a:ea typeface="宋体" panose="02010600030101010101" pitchFamily="2" charset="-122"/>
              </a:rPr>
              <a:t>。</a:t>
            </a:r>
            <a:endParaRPr lang="en-US" altLang="zh-CN" dirty="0" smtClean="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6. </a:t>
            </a:r>
            <a:r>
              <a:rPr lang="zh-CN" altLang="en-US" b="1" dirty="0">
                <a:solidFill>
                  <a:srgbClr val="2F2E40"/>
                </a:solidFill>
                <a:latin typeface="Calibri" panose="020F0502020204030204" pitchFamily="34" charset="0"/>
                <a:ea typeface="宋体" panose="02010600030101010101" pitchFamily="2" charset="-122"/>
              </a:rPr>
              <a:t>搜索词报告  </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搜索词报告即商品推广自动投放报告。</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搜索词报告包含至少产生一次广告点击的搜索词，包含购物者过去</a:t>
            </a:r>
            <a:r>
              <a:rPr lang="en-US" altLang="zh-CN" dirty="0">
                <a:solidFill>
                  <a:srgbClr val="2F2E40"/>
                </a:solidFill>
                <a:latin typeface="Calibri" panose="020F0502020204030204" pitchFamily="34" charset="0"/>
                <a:ea typeface="宋体" panose="02010600030101010101" pitchFamily="2" charset="-122"/>
              </a:rPr>
              <a:t>60</a:t>
            </a:r>
            <a:r>
              <a:rPr lang="zh-CN" altLang="en-US" dirty="0">
                <a:solidFill>
                  <a:srgbClr val="2F2E40"/>
                </a:solidFill>
                <a:latin typeface="Calibri" panose="020F0502020204030204" pitchFamily="34" charset="0"/>
                <a:ea typeface="宋体" panose="02010600030101010101" pitchFamily="2" charset="-122"/>
              </a:rPr>
              <a:t>天在</a:t>
            </a:r>
            <a:r>
              <a:rPr lang="en-US" altLang="zh-CN" dirty="0">
                <a:solidFill>
                  <a:srgbClr val="2F2E40"/>
                </a:solidFill>
                <a:latin typeface="Calibri" panose="020F0502020204030204" pitchFamily="34" charset="0"/>
                <a:ea typeface="宋体" panose="02010600030101010101" pitchFamily="2" charset="-122"/>
              </a:rPr>
              <a:t>Amazon</a:t>
            </a:r>
            <a:r>
              <a:rPr lang="zh-CN" altLang="en-US" dirty="0">
                <a:solidFill>
                  <a:srgbClr val="2F2E40"/>
                </a:solidFill>
                <a:latin typeface="Calibri" panose="020F0502020204030204" pitchFamily="34" charset="0"/>
                <a:ea typeface="宋体" panose="02010600030101010101" pitchFamily="2" charset="-122"/>
              </a:rPr>
              <a:t>上搜索时所输入的实际搜索词</a:t>
            </a:r>
            <a:r>
              <a:rPr lang="zh-CN" altLang="en-US" dirty="0" smtClean="0">
                <a:solidFill>
                  <a:srgbClr val="2F2E40"/>
                </a:solidFill>
                <a:latin typeface="Calibri" panose="020F0502020204030204" pitchFamily="34" charset="0"/>
                <a:ea typeface="宋体" panose="02010600030101010101" pitchFamily="2" charset="-122"/>
              </a:rPr>
              <a:t>。</a:t>
            </a:r>
            <a:endParaRPr lang="zh-CN" altLang="en-US" dirty="0">
              <a:solidFill>
                <a:srgbClr val="2F2E40"/>
              </a:solidFill>
              <a:latin typeface="Calibri" panose="020F0502020204030204" pitchFamily="34" charset="0"/>
              <a:ea typeface="宋体" panose="02010600030101010101" pitchFamily="2" charset="-122"/>
            </a:endParaRPr>
          </a:p>
        </p:txBody>
      </p:sp>
    </p:spTree>
    <p:custDataLst>
      <p:tags r:id="rId1"/>
    </p:custDataLst>
    <p:extLst>
      <p:ext uri="{BB962C8B-B14F-4D97-AF65-F5344CB8AC3E}">
        <p14:creationId xmlns:p14="http://schemas.microsoft.com/office/powerpoint/2010/main" val="8260271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4.2  </a:t>
            </a:r>
            <a:r>
              <a:rPr lang="zh-CN" altLang="en-US" sz="3200" b="1" dirty="0">
                <a:solidFill>
                  <a:srgbClr val="FF930A"/>
                </a:solidFill>
              </a:rPr>
              <a:t>亚马逊数据报告</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765178"/>
            <a:ext cx="9332179" cy="3831818"/>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smtClean="0">
                <a:solidFill>
                  <a:srgbClr val="2F2E40"/>
                </a:solidFill>
                <a:latin typeface="Calibri" panose="020F0502020204030204" pitchFamily="34" charset="0"/>
                <a:ea typeface="宋体" panose="02010600030101010101" pitchFamily="2" charset="-122"/>
              </a:rPr>
              <a:t>7</a:t>
            </a:r>
            <a:r>
              <a:rPr lang="en-US" altLang="zh-CN" b="1" dirty="0">
                <a:solidFill>
                  <a:srgbClr val="2F2E40"/>
                </a:solidFill>
                <a:latin typeface="Calibri" panose="020F0502020204030204" pitchFamily="34" charset="0"/>
                <a:ea typeface="宋体" panose="02010600030101010101" pitchFamily="2" charset="-122"/>
              </a:rPr>
              <a:t>. </a:t>
            </a:r>
            <a:r>
              <a:rPr lang="zh-CN" altLang="en-US" b="1" dirty="0">
                <a:solidFill>
                  <a:srgbClr val="2F2E40"/>
                </a:solidFill>
                <a:latin typeface="Calibri" panose="020F0502020204030204" pitchFamily="34" charset="0"/>
                <a:ea typeface="宋体" panose="02010600030101010101" pitchFamily="2" charset="-122"/>
              </a:rPr>
              <a:t>广告优化</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增加广告活动效果</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确认高效的购物者搜索词。</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监控效果，并做出更多调整来实现业务目标。</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提高广告销售成本 </a:t>
            </a:r>
            <a:r>
              <a:rPr lang="en-US" altLang="zh-CN" dirty="0">
                <a:solidFill>
                  <a:srgbClr val="2F2E40"/>
                </a:solidFill>
                <a:latin typeface="Calibri" panose="020F0502020204030204" pitchFamily="34" charset="0"/>
                <a:ea typeface="宋体" panose="02010600030101010101" pitchFamily="2" charset="-122"/>
              </a:rPr>
              <a:t>(</a:t>
            </a:r>
            <a:r>
              <a:rPr lang="en-US" altLang="zh-CN" dirty="0" err="1">
                <a:solidFill>
                  <a:srgbClr val="2F2E40"/>
                </a:solidFill>
                <a:latin typeface="Calibri" panose="020F0502020204030204" pitchFamily="34" charset="0"/>
                <a:ea typeface="宋体" panose="02010600030101010101" pitchFamily="2" charset="-122"/>
              </a:rPr>
              <a:t>ACoS</a:t>
            </a:r>
            <a:r>
              <a:rPr lang="en-US" altLang="zh-CN"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确认低效的客户搜索词。</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监控效果，并调整广告组或关键词竞价来实现业务目标。 </a:t>
            </a:r>
          </a:p>
        </p:txBody>
      </p:sp>
    </p:spTree>
    <p:custDataLst>
      <p:tags r:id="rId1"/>
    </p:custDataLst>
    <p:extLst>
      <p:ext uri="{BB962C8B-B14F-4D97-AF65-F5344CB8AC3E}">
        <p14:creationId xmlns:p14="http://schemas.microsoft.com/office/powerpoint/2010/main" val="8260271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4.3  </a:t>
            </a:r>
            <a:r>
              <a:rPr lang="zh-CN" altLang="en-US" sz="3200" b="1" dirty="0">
                <a:solidFill>
                  <a:srgbClr val="FF930A"/>
                </a:solidFill>
              </a:rPr>
              <a:t>站外引流和客户服务</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184278"/>
            <a:ext cx="9332179" cy="2523768"/>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4.3.1  </a:t>
            </a:r>
            <a:r>
              <a:rPr lang="zh-CN" altLang="en-US" sz="2500" b="1" dirty="0">
                <a:solidFill>
                  <a:srgbClr val="2F2E40"/>
                </a:solidFill>
                <a:latin typeface="Calibri" panose="020F0502020204030204" pitchFamily="34" charset="0"/>
                <a:ea typeface="宋体" panose="02010600030101010101" pitchFamily="2" charset="-122"/>
              </a:rPr>
              <a:t>站外引流</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 </a:t>
            </a:r>
            <a:r>
              <a:rPr lang="zh-CN" altLang="en-US" dirty="0" smtClean="0">
                <a:solidFill>
                  <a:srgbClr val="2F2E40"/>
                </a:solidFill>
                <a:latin typeface="Calibri" panose="020F0502020204030204" pitchFamily="34" charset="0"/>
                <a:ea typeface="宋体" panose="02010600030101010101" pitchFamily="2" charset="-122"/>
              </a:rPr>
              <a:t>除了</a:t>
            </a:r>
            <a:r>
              <a:rPr lang="zh-CN" altLang="en-US" dirty="0">
                <a:solidFill>
                  <a:srgbClr val="2F2E40"/>
                </a:solidFill>
                <a:latin typeface="Calibri" panose="020F0502020204030204" pitchFamily="34" charset="0"/>
                <a:ea typeface="宋体" panose="02010600030101010101" pitchFamily="2" charset="-122"/>
              </a:rPr>
              <a:t>亚马逊平台内提供的推广方法，作为卖家，为了吸引更多的客户，让产品得到更多的曝光，可以尝试使用站外引流的方式让亚马逊平台上售卖的产品得到更多的流量。在站内数据优化后，同时进行站外引流，可以让产品有更多的曝光，增加动销的机会。具体的推广方式</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主要有以下几种。</a:t>
            </a:r>
          </a:p>
        </p:txBody>
      </p:sp>
    </p:spTree>
    <p:custDataLst>
      <p:tags r:id="rId1"/>
    </p:custDataLst>
    <p:extLst>
      <p:ext uri="{BB962C8B-B14F-4D97-AF65-F5344CB8AC3E}">
        <p14:creationId xmlns:p14="http://schemas.microsoft.com/office/powerpoint/2010/main" val="8260271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4.3  </a:t>
            </a:r>
            <a:r>
              <a:rPr lang="zh-CN" altLang="en-US" sz="3200" b="1" dirty="0">
                <a:solidFill>
                  <a:srgbClr val="FF930A"/>
                </a:solidFill>
              </a:rPr>
              <a:t>站外引流和客户服务</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194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28863" y="1423988"/>
            <a:ext cx="7532687" cy="401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43800" y="5462588"/>
            <a:ext cx="902811" cy="307777"/>
          </a:xfrm>
          <a:prstGeom prst="rect">
            <a:avLst/>
          </a:prstGeom>
        </p:spPr>
        <p:txBody>
          <a:bodyPr wrap="none">
            <a:spAutoFit/>
          </a:bodyPr>
          <a:lstStyle/>
          <a:p>
            <a:pPr algn="ctr"/>
            <a:r>
              <a:rPr lang="zh-CN" altLang="zh-CN" sz="1400" b="1" dirty="0"/>
              <a:t>站外推广</a:t>
            </a:r>
            <a:endParaRPr lang="zh-CN" altLang="en-US" sz="1400" b="1" dirty="0"/>
          </a:p>
        </p:txBody>
      </p:sp>
    </p:spTree>
    <p:custDataLst>
      <p:tags r:id="rId1"/>
    </p:custDataLst>
    <p:extLst>
      <p:ext uri="{BB962C8B-B14F-4D97-AF65-F5344CB8AC3E}">
        <p14:creationId xmlns:p14="http://schemas.microsoft.com/office/powerpoint/2010/main" val="290361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9458"/>
                                        </p:tgtEl>
                                        <p:attrNameLst>
                                          <p:attrName>style.visibility</p:attrName>
                                        </p:attrNameLst>
                                      </p:cBhvr>
                                      <p:to>
                                        <p:strVal val="visible"/>
                                      </p:to>
                                    </p:set>
                                    <p:animEffect transition="in" filter="fade">
                                      <p:cBhvr>
                                        <p:cTn id="11" dur="500"/>
                                        <p:tgtEl>
                                          <p:spTgt spid="19458"/>
                                        </p:tgtEl>
                                      </p:cBhvr>
                                    </p:animEffect>
                                    <p:anim calcmode="lin" valueType="num">
                                      <p:cBhvr>
                                        <p:cTn id="12" dur="500" fill="hold"/>
                                        <p:tgtEl>
                                          <p:spTgt spid="19458"/>
                                        </p:tgtEl>
                                        <p:attrNameLst>
                                          <p:attrName>ppt_x</p:attrName>
                                        </p:attrNameLst>
                                      </p:cBhvr>
                                      <p:tavLst>
                                        <p:tav tm="0">
                                          <p:val>
                                            <p:strVal val="#ppt_x"/>
                                          </p:val>
                                        </p:tav>
                                        <p:tav tm="100000">
                                          <p:val>
                                            <p:strVal val="#ppt_x"/>
                                          </p:val>
                                        </p:tav>
                                      </p:tavLst>
                                    </p:anim>
                                    <p:anim calcmode="lin" valueType="num">
                                      <p:cBhvr>
                                        <p:cTn id="13" dur="500" fill="hold"/>
                                        <p:tgtEl>
                                          <p:spTgt spid="1945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4.3  </a:t>
            </a:r>
            <a:r>
              <a:rPr lang="zh-CN" altLang="en-US" sz="3200" b="1" dirty="0">
                <a:solidFill>
                  <a:srgbClr val="FF930A"/>
                </a:solidFill>
              </a:rPr>
              <a:t>站外引流和客户服务</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279528"/>
            <a:ext cx="9332179" cy="2723823"/>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1. </a:t>
            </a:r>
            <a:r>
              <a:rPr lang="zh-CN" altLang="en-US" b="1" dirty="0">
                <a:solidFill>
                  <a:srgbClr val="2F2E40"/>
                </a:solidFill>
                <a:latin typeface="Calibri" panose="020F0502020204030204" pitchFamily="34" charset="0"/>
                <a:ea typeface="宋体" panose="02010600030101010101" pitchFamily="2" charset="-122"/>
              </a:rPr>
              <a:t>自建独立站点</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自建站的功能主要有以下几方面。</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可以提高自身品牌可信度。</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可以收集买家信息，通过信息进行受众分析，从而有针对性地进行相关广告投放。</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自建独立站无规则限制，可直接引流至亚马逊平台</a:t>
            </a:r>
            <a:r>
              <a:rPr lang="zh-CN" altLang="en-US" dirty="0" smtClean="0">
                <a:solidFill>
                  <a:srgbClr val="2F2E40"/>
                </a:solidFill>
                <a:latin typeface="Calibri" panose="020F0502020204030204" pitchFamily="34" charset="0"/>
                <a:ea typeface="宋体" panose="02010600030101010101" pitchFamily="2" charset="-122"/>
              </a:rPr>
              <a:t>。</a:t>
            </a:r>
            <a:endParaRPr lang="zh-CN" altLang="en-US" dirty="0">
              <a:solidFill>
                <a:srgbClr val="2F2E40"/>
              </a:solidFill>
              <a:latin typeface="Calibri" panose="020F0502020204030204" pitchFamily="34" charset="0"/>
              <a:ea typeface="宋体" panose="02010600030101010101" pitchFamily="2" charset="-122"/>
            </a:endParaRPr>
          </a:p>
        </p:txBody>
      </p:sp>
    </p:spTree>
    <p:custDataLst>
      <p:tags r:id="rId1"/>
    </p:custDataLst>
    <p:extLst>
      <p:ext uri="{BB962C8B-B14F-4D97-AF65-F5344CB8AC3E}">
        <p14:creationId xmlns:p14="http://schemas.microsoft.com/office/powerpoint/2010/main" val="290361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4.3  </a:t>
            </a:r>
            <a:r>
              <a:rPr lang="zh-CN" altLang="en-US" sz="3200" b="1" dirty="0">
                <a:solidFill>
                  <a:srgbClr val="FF930A"/>
                </a:solidFill>
              </a:rPr>
              <a:t>站外引流和客户服务</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193803"/>
            <a:ext cx="9332179" cy="2814873"/>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自建社交渠道</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比较常用的营销引流社交平台有</a:t>
            </a:r>
            <a:r>
              <a:rPr lang="en-US" altLang="zh-CN" dirty="0">
                <a:solidFill>
                  <a:srgbClr val="2F2E40"/>
                </a:solidFill>
                <a:latin typeface="Calibri" panose="020F0502020204030204" pitchFamily="34" charset="0"/>
                <a:ea typeface="宋体" panose="02010600030101010101" pitchFamily="2" charset="-122"/>
              </a:rPr>
              <a:t>Facebook</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Twitter</a:t>
            </a:r>
            <a:r>
              <a:rPr lang="zh-CN" altLang="en-US" dirty="0">
                <a:solidFill>
                  <a:srgbClr val="2F2E40"/>
                </a:solidFill>
                <a:latin typeface="Calibri" panose="020F0502020204030204" pitchFamily="34" charset="0"/>
                <a:ea typeface="宋体" panose="02010600030101010101" pitchFamily="2" charset="-122"/>
              </a:rPr>
              <a:t>、</a:t>
            </a:r>
            <a:r>
              <a:rPr lang="en-US" altLang="zh-CN" dirty="0" err="1">
                <a:solidFill>
                  <a:srgbClr val="2F2E40"/>
                </a:solidFill>
                <a:latin typeface="Calibri" panose="020F0502020204030204" pitchFamily="34" charset="0"/>
                <a:ea typeface="宋体" panose="02010600030101010101" pitchFamily="2" charset="-122"/>
              </a:rPr>
              <a:t>Pinterest</a:t>
            </a:r>
            <a:r>
              <a:rPr lang="zh-CN" altLang="en-US" dirty="0">
                <a:solidFill>
                  <a:srgbClr val="2F2E40"/>
                </a:solidFill>
                <a:latin typeface="Calibri" panose="020F0502020204030204" pitchFamily="34" charset="0"/>
                <a:ea typeface="宋体" panose="02010600030101010101" pitchFamily="2" charset="-122"/>
              </a:rPr>
              <a:t>、</a:t>
            </a:r>
            <a:r>
              <a:rPr lang="en-US" altLang="zh-CN" dirty="0" err="1">
                <a:solidFill>
                  <a:srgbClr val="2F2E40"/>
                </a:solidFill>
                <a:latin typeface="Calibri" panose="020F0502020204030204" pitchFamily="34" charset="0"/>
                <a:ea typeface="宋体" panose="02010600030101010101" pitchFamily="2" charset="-122"/>
              </a:rPr>
              <a:t>instagram</a:t>
            </a:r>
            <a:r>
              <a:rPr lang="zh-CN" altLang="en-US" dirty="0">
                <a:solidFill>
                  <a:srgbClr val="2F2E40"/>
                </a:solidFill>
                <a:latin typeface="Calibri" panose="020F0502020204030204" pitchFamily="34" charset="0"/>
                <a:ea typeface="宋体" panose="02010600030101010101" pitchFamily="2" charset="-122"/>
              </a:rPr>
              <a:t>、</a:t>
            </a:r>
            <a:r>
              <a:rPr lang="en-US" altLang="zh-CN" dirty="0" err="1">
                <a:solidFill>
                  <a:srgbClr val="2F2E40"/>
                </a:solidFill>
                <a:latin typeface="Calibri" panose="020F0502020204030204" pitchFamily="34" charset="0"/>
                <a:ea typeface="宋体" panose="02010600030101010101" pitchFamily="2" charset="-122"/>
              </a:rPr>
              <a:t>Quora</a:t>
            </a:r>
            <a:r>
              <a:rPr lang="en-US" altLang="zh-CN" dirty="0">
                <a:solidFill>
                  <a:srgbClr val="2F2E40"/>
                </a:solidFill>
                <a:latin typeface="Calibri" panose="020F0502020204030204" pitchFamily="34" charset="0"/>
                <a:ea typeface="宋体" panose="02010600030101010101" pitchFamily="2" charset="-122"/>
              </a:rPr>
              <a:t> (</a:t>
            </a:r>
            <a:r>
              <a:rPr lang="zh-CN" altLang="en-US" dirty="0">
                <a:solidFill>
                  <a:srgbClr val="2F2E40"/>
                </a:solidFill>
                <a:latin typeface="Calibri" panose="020F0502020204030204" pitchFamily="34" charset="0"/>
                <a:ea typeface="宋体" panose="02010600030101010101" pitchFamily="2" charset="-122"/>
              </a:rPr>
              <a:t>问答型网站，类似于知乎</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等，卖家可以自己注册相关的账号，发布自己品牌的产品信息。</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自建社交媒体需要长时间的活动吸粉、粉丝互动来保持其渠道的活跃度，通过和粉丝的亲密互动以及有趣的问答都能增加粉丝的黏度，从而带来粉丝经济。当粉丝数量达到一定量的时候，可以在各个社交渠道上发布折扣，引流到</a:t>
            </a:r>
            <a:r>
              <a:rPr lang="en-US" altLang="zh-CN" dirty="0">
                <a:solidFill>
                  <a:srgbClr val="2F2E40"/>
                </a:solidFill>
                <a:latin typeface="Calibri" panose="020F0502020204030204" pitchFamily="34" charset="0"/>
                <a:ea typeface="宋体" panose="02010600030101010101" pitchFamily="2" charset="-122"/>
              </a:rPr>
              <a:t>Amazon</a:t>
            </a:r>
            <a:r>
              <a:rPr lang="zh-CN" altLang="en-US" dirty="0">
                <a:solidFill>
                  <a:srgbClr val="2F2E40"/>
                </a:solidFill>
                <a:latin typeface="Calibri" panose="020F0502020204030204" pitchFamily="34" charset="0"/>
                <a:ea typeface="宋体" panose="02010600030101010101" pitchFamily="2" charset="-122"/>
              </a:rPr>
              <a:t>账号，从而提高订单转化。</a:t>
            </a:r>
          </a:p>
        </p:txBody>
      </p:sp>
    </p:spTree>
    <p:custDataLst>
      <p:tags r:id="rId1"/>
    </p:custDataLst>
    <p:extLst>
      <p:ext uri="{BB962C8B-B14F-4D97-AF65-F5344CB8AC3E}">
        <p14:creationId xmlns:p14="http://schemas.microsoft.com/office/powerpoint/2010/main" val="290361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4.3  </a:t>
            </a:r>
            <a:r>
              <a:rPr lang="zh-CN" altLang="en-US" sz="3200" b="1" dirty="0">
                <a:solidFill>
                  <a:srgbClr val="FF930A"/>
                </a:solidFill>
              </a:rPr>
              <a:t>站外引流和客户服务</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144587" y="1612778"/>
            <a:ext cx="5294313" cy="4108817"/>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3. </a:t>
            </a:r>
            <a:r>
              <a:rPr lang="zh-CN" altLang="en-US" b="1" dirty="0">
                <a:solidFill>
                  <a:srgbClr val="2F2E40"/>
                </a:solidFill>
                <a:latin typeface="Calibri" panose="020F0502020204030204" pitchFamily="34" charset="0"/>
                <a:ea typeface="宋体" panose="02010600030101010101" pitchFamily="2" charset="-122"/>
              </a:rPr>
              <a:t>本土</a:t>
            </a:r>
            <a:r>
              <a:rPr lang="en-US" altLang="zh-CN" b="1" dirty="0">
                <a:solidFill>
                  <a:srgbClr val="2F2E40"/>
                </a:solidFill>
                <a:latin typeface="Calibri" panose="020F0502020204030204" pitchFamily="34" charset="0"/>
                <a:ea typeface="宋体" panose="02010600030101010101" pitchFamily="2" charset="-122"/>
              </a:rPr>
              <a:t>deals</a:t>
            </a:r>
            <a:r>
              <a:rPr lang="zh-CN" altLang="en-US" b="1" dirty="0">
                <a:solidFill>
                  <a:srgbClr val="2F2E40"/>
                </a:solidFill>
                <a:latin typeface="Calibri" panose="020F0502020204030204" pitchFamily="34" charset="0"/>
                <a:ea typeface="宋体" panose="02010600030101010101" pitchFamily="2" charset="-122"/>
              </a:rPr>
              <a:t>网站</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在美国、欧洲等几个国家都有很多很好的</a:t>
            </a:r>
            <a:r>
              <a:rPr lang="en-US" altLang="zh-CN" dirty="0">
                <a:solidFill>
                  <a:srgbClr val="2F2E40"/>
                </a:solidFill>
                <a:latin typeface="Calibri" panose="020F0502020204030204" pitchFamily="34" charset="0"/>
                <a:ea typeface="宋体" panose="02010600030101010101" pitchFamily="2" charset="-122"/>
              </a:rPr>
              <a:t>deals</a:t>
            </a:r>
            <a:r>
              <a:rPr lang="zh-CN" altLang="en-US" dirty="0">
                <a:solidFill>
                  <a:srgbClr val="2F2E40"/>
                </a:solidFill>
                <a:latin typeface="Calibri" panose="020F0502020204030204" pitchFamily="34" charset="0"/>
                <a:ea typeface="宋体" panose="02010600030101010101" pitchFamily="2" charset="-122"/>
              </a:rPr>
              <a:t>和</a:t>
            </a:r>
            <a:r>
              <a:rPr lang="en-US" altLang="zh-CN" dirty="0">
                <a:solidFill>
                  <a:srgbClr val="2F2E40"/>
                </a:solidFill>
                <a:latin typeface="Calibri" panose="020F0502020204030204" pitchFamily="34" charset="0"/>
                <a:ea typeface="宋体" panose="02010600030101010101" pitchFamily="2" charset="-122"/>
              </a:rPr>
              <a:t>coupon</a:t>
            </a:r>
            <a:r>
              <a:rPr lang="zh-CN" altLang="en-US" dirty="0">
                <a:solidFill>
                  <a:srgbClr val="2F2E40"/>
                </a:solidFill>
                <a:latin typeface="Calibri" panose="020F0502020204030204" pitchFamily="34" charset="0"/>
                <a:ea typeface="宋体" panose="02010600030101010101" pitchFamily="2" charset="-122"/>
              </a:rPr>
              <a:t>网站，如美国的</a:t>
            </a:r>
            <a:r>
              <a:rPr lang="en-US" altLang="zh-CN" dirty="0" err="1">
                <a:solidFill>
                  <a:srgbClr val="2F2E40"/>
                </a:solidFill>
                <a:latin typeface="Calibri" panose="020F0502020204030204" pitchFamily="34" charset="0"/>
                <a:ea typeface="宋体" panose="02010600030101010101" pitchFamily="2" charset="-122"/>
              </a:rPr>
              <a:t>slickdeals</a:t>
            </a:r>
            <a:r>
              <a:rPr lang="zh-CN" altLang="en-US" dirty="0">
                <a:solidFill>
                  <a:srgbClr val="2F2E40"/>
                </a:solidFill>
                <a:latin typeface="Calibri" panose="020F0502020204030204" pitchFamily="34" charset="0"/>
                <a:ea typeface="宋体" panose="02010600030101010101" pitchFamily="2" charset="-122"/>
              </a:rPr>
              <a:t>、英国的</a:t>
            </a:r>
            <a:r>
              <a:rPr lang="en-US" altLang="zh-CN" dirty="0" err="1">
                <a:solidFill>
                  <a:srgbClr val="2F2E40"/>
                </a:solidFill>
                <a:latin typeface="Calibri" panose="020F0502020204030204" pitchFamily="34" charset="0"/>
                <a:ea typeface="宋体" panose="02010600030101010101" pitchFamily="2" charset="-122"/>
              </a:rPr>
              <a:t>hotukdeals</a:t>
            </a:r>
            <a:r>
              <a:rPr lang="zh-CN" altLang="en-US" dirty="0">
                <a:solidFill>
                  <a:srgbClr val="2F2E40"/>
                </a:solidFill>
                <a:latin typeface="Calibri" panose="020F0502020204030204" pitchFamily="34" charset="0"/>
                <a:ea typeface="宋体" panose="02010600030101010101" pitchFamily="2" charset="-122"/>
              </a:rPr>
              <a:t>、德国的</a:t>
            </a:r>
            <a:r>
              <a:rPr lang="en-US" altLang="zh-CN" dirty="0" err="1">
                <a:solidFill>
                  <a:srgbClr val="2F2E40"/>
                </a:solidFill>
                <a:latin typeface="Calibri" panose="020F0502020204030204" pitchFamily="34" charset="0"/>
                <a:ea typeface="宋体" panose="02010600030101010101" pitchFamily="2" charset="-122"/>
              </a:rPr>
              <a:t>mydealz</a:t>
            </a:r>
            <a:r>
              <a:rPr lang="zh-CN" altLang="en-US" dirty="0">
                <a:solidFill>
                  <a:srgbClr val="2F2E40"/>
                </a:solidFill>
                <a:latin typeface="Calibri" panose="020F0502020204030204" pitchFamily="34" charset="0"/>
                <a:ea typeface="宋体" panose="02010600030101010101" pitchFamily="2" charset="-122"/>
              </a:rPr>
              <a:t>。这类网站的特点是流量大、转化精准，使用恰当能迅速地提高销量，使产品销售排名上升。</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针对清仓的产品，可以选择找红人帮发帖，或者是直接与官方谈合作。其主要的目的就是想办法让发布的帖子上到首页，成为受欢迎的帖子。</a:t>
            </a:r>
          </a:p>
        </p:txBody>
      </p:sp>
      <p:pic>
        <p:nvPicPr>
          <p:cNvPr id="2048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5100" y="1943161"/>
            <a:ext cx="4591050" cy="344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8111555" y="5413818"/>
            <a:ext cx="1398140" cy="307777"/>
          </a:xfrm>
          <a:prstGeom prst="rect">
            <a:avLst/>
          </a:prstGeom>
        </p:spPr>
        <p:txBody>
          <a:bodyPr wrap="none">
            <a:spAutoFit/>
          </a:bodyPr>
          <a:lstStyle/>
          <a:p>
            <a:pPr algn="ctr"/>
            <a:r>
              <a:rPr lang="en-US" altLang="zh-CN" sz="1400" b="1" dirty="0" err="1"/>
              <a:t>slickdeals</a:t>
            </a:r>
            <a:r>
              <a:rPr lang="zh-CN" altLang="zh-CN" sz="1400" b="1" dirty="0"/>
              <a:t>网站</a:t>
            </a:r>
            <a:endParaRPr lang="zh-CN" altLang="en-US" sz="1400" b="1" dirty="0"/>
          </a:p>
        </p:txBody>
      </p:sp>
    </p:spTree>
    <p:custDataLst>
      <p:tags r:id="rId1"/>
    </p:custDataLst>
    <p:extLst>
      <p:ext uri="{BB962C8B-B14F-4D97-AF65-F5344CB8AC3E}">
        <p14:creationId xmlns:p14="http://schemas.microsoft.com/office/powerpoint/2010/main" val="290361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0482"/>
                                        </p:tgtEl>
                                        <p:attrNameLst>
                                          <p:attrName>style.visibility</p:attrName>
                                        </p:attrNameLst>
                                      </p:cBhvr>
                                      <p:to>
                                        <p:strVal val="visible"/>
                                      </p:to>
                                    </p:set>
                                    <p:animEffect transition="in" filter="barn(inVertical)">
                                      <p:cBhvr>
                                        <p:cTn id="15" dur="500"/>
                                        <p:tgtEl>
                                          <p:spTgt spid="20482"/>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4.3  </a:t>
            </a:r>
            <a:r>
              <a:rPr lang="zh-CN" altLang="en-US" sz="3200" b="1" dirty="0">
                <a:solidFill>
                  <a:srgbClr val="FF930A"/>
                </a:solidFill>
              </a:rPr>
              <a:t>站外引流和客户服务</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003303"/>
            <a:ext cx="9332179" cy="2953373"/>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4. </a:t>
            </a:r>
            <a:r>
              <a:rPr lang="zh-CN" altLang="en-US" b="1" dirty="0">
                <a:solidFill>
                  <a:srgbClr val="2F2E40"/>
                </a:solidFill>
                <a:latin typeface="Calibri" panose="020F0502020204030204" pitchFamily="34" charset="0"/>
                <a:ea typeface="宋体" panose="02010600030101010101" pitchFamily="2" charset="-122"/>
              </a:rPr>
              <a:t>网红视频</a:t>
            </a:r>
            <a:r>
              <a:rPr lang="en-US" altLang="zh-CN" b="1" dirty="0">
                <a:solidFill>
                  <a:srgbClr val="2F2E40"/>
                </a:solidFill>
                <a:latin typeface="Calibri" panose="020F0502020204030204" pitchFamily="34" charset="0"/>
                <a:ea typeface="宋体" panose="02010600030101010101" pitchFamily="2" charset="-122"/>
              </a:rPr>
              <a:t>(YouTube)</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通常</a:t>
            </a:r>
            <a:r>
              <a:rPr lang="en-US" altLang="zh-CN" dirty="0">
                <a:solidFill>
                  <a:srgbClr val="2F2E40"/>
                </a:solidFill>
                <a:latin typeface="Calibri" panose="020F0502020204030204" pitchFamily="34" charset="0"/>
                <a:ea typeface="宋体" panose="02010600030101010101" pitchFamily="2" charset="-122"/>
              </a:rPr>
              <a:t>YouTube</a:t>
            </a:r>
            <a:r>
              <a:rPr lang="zh-CN" altLang="en-US" dirty="0">
                <a:solidFill>
                  <a:srgbClr val="2F2E40"/>
                </a:solidFill>
                <a:latin typeface="Calibri" panose="020F0502020204030204" pitchFamily="34" charset="0"/>
                <a:ea typeface="宋体" panose="02010600030101010101" pitchFamily="2" charset="-122"/>
              </a:rPr>
              <a:t>会做产品的评测、拆包、产品推荐，然后在视频的下面放上产品的链接和优惠码。</a:t>
            </a:r>
          </a:p>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5. Facebook</a:t>
            </a:r>
            <a:r>
              <a:rPr lang="zh-CN" altLang="en-US" b="1" dirty="0">
                <a:solidFill>
                  <a:srgbClr val="2F2E40"/>
                </a:solidFill>
                <a:latin typeface="Calibri" panose="020F0502020204030204" pitchFamily="34" charset="0"/>
                <a:ea typeface="宋体" panose="02010600030101010101" pitchFamily="2" charset="-122"/>
              </a:rPr>
              <a:t>、</a:t>
            </a:r>
            <a:r>
              <a:rPr lang="en-US" altLang="zh-CN" b="1" dirty="0">
                <a:solidFill>
                  <a:srgbClr val="2F2E40"/>
                </a:solidFill>
                <a:latin typeface="Calibri" panose="020F0502020204030204" pitchFamily="34" charset="0"/>
                <a:ea typeface="宋体" panose="02010600030101010101" pitchFamily="2" charset="-122"/>
              </a:rPr>
              <a:t>Google</a:t>
            </a:r>
            <a:r>
              <a:rPr lang="zh-CN" altLang="en-US" b="1" dirty="0">
                <a:solidFill>
                  <a:srgbClr val="2F2E40"/>
                </a:solidFill>
                <a:latin typeface="Calibri" panose="020F0502020204030204" pitchFamily="34" charset="0"/>
                <a:ea typeface="宋体" panose="02010600030101010101" pitchFamily="2" charset="-122"/>
              </a:rPr>
              <a:t>、</a:t>
            </a:r>
            <a:r>
              <a:rPr lang="en-US" altLang="zh-CN" b="1" dirty="0">
                <a:solidFill>
                  <a:srgbClr val="2F2E40"/>
                </a:solidFill>
                <a:latin typeface="Calibri" panose="020F0502020204030204" pitchFamily="34" charset="0"/>
                <a:ea typeface="宋体" panose="02010600030101010101" pitchFamily="2" charset="-122"/>
              </a:rPr>
              <a:t>Yahoo</a:t>
            </a:r>
            <a:r>
              <a:rPr lang="zh-CN" altLang="en-US" b="1" dirty="0">
                <a:solidFill>
                  <a:srgbClr val="2F2E40"/>
                </a:solidFill>
                <a:latin typeface="Calibri" panose="020F0502020204030204" pitchFamily="34" charset="0"/>
                <a:ea typeface="宋体" panose="02010600030101010101" pitchFamily="2" charset="-122"/>
              </a:rPr>
              <a:t>等搜索引擎广告</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广告的投放是针对单一产品的，主要在于关键词的选取，类似于</a:t>
            </a:r>
            <a:r>
              <a:rPr lang="en-US" altLang="zh-CN" dirty="0">
                <a:solidFill>
                  <a:srgbClr val="2F2E40"/>
                </a:solidFill>
                <a:latin typeface="Calibri" panose="020F0502020204030204" pitchFamily="34" charset="0"/>
                <a:ea typeface="宋体" panose="02010600030101010101" pitchFamily="2" charset="-122"/>
              </a:rPr>
              <a:t>Amazon</a:t>
            </a:r>
            <a:r>
              <a:rPr lang="zh-CN" altLang="en-US" dirty="0">
                <a:solidFill>
                  <a:srgbClr val="2F2E40"/>
                </a:solidFill>
                <a:latin typeface="Calibri" panose="020F0502020204030204" pitchFamily="34" charset="0"/>
                <a:ea typeface="宋体" panose="02010600030101010101" pitchFamily="2" charset="-122"/>
              </a:rPr>
              <a:t>的站内</a:t>
            </a:r>
            <a:r>
              <a:rPr lang="en-US" altLang="zh-CN" dirty="0">
                <a:solidFill>
                  <a:srgbClr val="2F2E40"/>
                </a:solidFill>
                <a:latin typeface="Calibri" panose="020F0502020204030204" pitchFamily="34" charset="0"/>
                <a:ea typeface="宋体" panose="02010600030101010101" pitchFamily="2" charset="-122"/>
              </a:rPr>
              <a:t>PPC</a:t>
            </a:r>
            <a:r>
              <a:rPr lang="zh-CN" altLang="en-US" dirty="0">
                <a:solidFill>
                  <a:srgbClr val="2F2E40"/>
                </a:solidFill>
                <a:latin typeface="Calibri" panose="020F0502020204030204" pitchFamily="34" charset="0"/>
                <a:ea typeface="宋体" panose="02010600030101010101" pitchFamily="2" charset="-122"/>
              </a:rPr>
              <a:t>广告。</a:t>
            </a:r>
            <a:r>
              <a:rPr lang="en-US" altLang="zh-CN" dirty="0">
                <a:solidFill>
                  <a:srgbClr val="2F2E40"/>
                </a:solidFill>
                <a:latin typeface="Calibri" panose="020F0502020204030204" pitchFamily="34" charset="0"/>
                <a:ea typeface="宋体" panose="02010600030101010101" pitchFamily="2" charset="-122"/>
              </a:rPr>
              <a:t>Amazon</a:t>
            </a:r>
            <a:r>
              <a:rPr lang="zh-CN" altLang="en-US" dirty="0">
                <a:solidFill>
                  <a:srgbClr val="2F2E40"/>
                </a:solidFill>
                <a:latin typeface="Calibri" panose="020F0502020204030204" pitchFamily="34" charset="0"/>
                <a:ea typeface="宋体" panose="02010600030101010101" pitchFamily="2" charset="-122"/>
              </a:rPr>
              <a:t>的产品一般在</a:t>
            </a:r>
            <a:r>
              <a:rPr lang="en-US" altLang="zh-CN" dirty="0">
                <a:solidFill>
                  <a:srgbClr val="2F2E40"/>
                </a:solidFill>
                <a:latin typeface="Calibri" panose="020F0502020204030204" pitchFamily="34" charset="0"/>
                <a:ea typeface="宋体" panose="02010600030101010101" pitchFamily="2" charset="-122"/>
              </a:rPr>
              <a:t>Facebook(</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投放的多，</a:t>
            </a:r>
            <a:r>
              <a:rPr lang="en-US" altLang="zh-CN" dirty="0">
                <a:solidFill>
                  <a:srgbClr val="2F2E40"/>
                </a:solidFill>
                <a:latin typeface="Calibri" panose="020F0502020204030204" pitchFamily="34" charset="0"/>
                <a:ea typeface="宋体" panose="02010600030101010101" pitchFamily="2" charset="-122"/>
              </a:rPr>
              <a:t>Google</a:t>
            </a:r>
            <a:r>
              <a:rPr lang="zh-CN" altLang="en-US" dirty="0">
                <a:solidFill>
                  <a:srgbClr val="2F2E40"/>
                </a:solidFill>
                <a:latin typeface="Calibri" panose="020F0502020204030204" pitchFamily="34" charset="0"/>
                <a:ea typeface="宋体" panose="02010600030101010101" pitchFamily="2" charset="-122"/>
              </a:rPr>
              <a:t>和</a:t>
            </a:r>
            <a:r>
              <a:rPr lang="en-US" altLang="zh-CN" dirty="0">
                <a:solidFill>
                  <a:srgbClr val="2F2E40"/>
                </a:solidFill>
                <a:latin typeface="Calibri" panose="020F0502020204030204" pitchFamily="34" charset="0"/>
                <a:ea typeface="宋体" panose="02010600030101010101" pitchFamily="2" charset="-122"/>
              </a:rPr>
              <a:t>Yahoo</a:t>
            </a:r>
            <a:r>
              <a:rPr lang="zh-CN" altLang="en-US" dirty="0">
                <a:solidFill>
                  <a:srgbClr val="2F2E40"/>
                </a:solidFill>
                <a:latin typeface="Calibri" panose="020F0502020204030204" pitchFamily="34" charset="0"/>
                <a:ea typeface="宋体" panose="02010600030101010101" pitchFamily="2" charset="-122"/>
              </a:rPr>
              <a:t>更多的是做独立站。</a:t>
            </a:r>
          </a:p>
        </p:txBody>
      </p:sp>
    </p:spTree>
    <p:custDataLst>
      <p:tags r:id="rId1"/>
    </p:custDataLst>
    <p:extLst>
      <p:ext uri="{BB962C8B-B14F-4D97-AF65-F5344CB8AC3E}">
        <p14:creationId xmlns:p14="http://schemas.microsoft.com/office/powerpoint/2010/main" val="290361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4.3  </a:t>
            </a:r>
            <a:r>
              <a:rPr lang="zh-CN" altLang="en-US" sz="3200" b="1" dirty="0">
                <a:solidFill>
                  <a:srgbClr val="FF930A"/>
                </a:solidFill>
              </a:rPr>
              <a:t>站外引流和客户服务</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2150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85988" y="1671638"/>
            <a:ext cx="7818437" cy="3705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06555" y="5425559"/>
            <a:ext cx="1377301" cy="307777"/>
          </a:xfrm>
          <a:prstGeom prst="rect">
            <a:avLst/>
          </a:prstGeom>
        </p:spPr>
        <p:txBody>
          <a:bodyPr wrap="none">
            <a:spAutoFit/>
          </a:bodyPr>
          <a:lstStyle/>
          <a:p>
            <a:pPr algn="ctr"/>
            <a:r>
              <a:rPr lang="en-US" altLang="zh-CN" sz="1400" b="1" dirty="0" smtClean="0"/>
              <a:t>Facebook</a:t>
            </a:r>
            <a:r>
              <a:rPr lang="zh-CN" altLang="zh-CN" sz="1400" b="1" dirty="0"/>
              <a:t>广告</a:t>
            </a:r>
            <a:endParaRPr lang="zh-CN" altLang="en-US" sz="1400" b="1" dirty="0"/>
          </a:p>
        </p:txBody>
      </p:sp>
    </p:spTree>
    <p:custDataLst>
      <p:tags r:id="rId1"/>
    </p:custDataLst>
    <p:extLst>
      <p:ext uri="{BB962C8B-B14F-4D97-AF65-F5344CB8AC3E}">
        <p14:creationId xmlns:p14="http://schemas.microsoft.com/office/powerpoint/2010/main" val="290361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1506"/>
                                        </p:tgtEl>
                                        <p:attrNameLst>
                                          <p:attrName>style.visibility</p:attrName>
                                        </p:attrNameLst>
                                      </p:cBhvr>
                                      <p:to>
                                        <p:strVal val="visible"/>
                                      </p:to>
                                    </p:set>
                                    <p:animEffect transition="in" filter="wipe(up)">
                                      <p:cBhvr>
                                        <p:cTn id="11" dur="500"/>
                                        <p:tgtEl>
                                          <p:spTgt spid="2150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203328"/>
            <a:ext cx="9332179" cy="2369880"/>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sz="2000" b="1" dirty="0">
                <a:solidFill>
                  <a:srgbClr val="2F2E40"/>
                </a:solidFill>
                <a:latin typeface="Calibri" panose="020F0502020204030204" pitchFamily="34" charset="0"/>
                <a:ea typeface="宋体" panose="02010600030101010101" pitchFamily="2" charset="-122"/>
              </a:rPr>
              <a:t>本章简介</a:t>
            </a:r>
          </a:p>
          <a:p>
            <a:pPr indent="468000" algn="just">
              <a:lnSpc>
                <a:spcPct val="150000"/>
              </a:lnSpc>
              <a:spcAft>
                <a:spcPct val="50000"/>
              </a:spcAft>
              <a:defRPr/>
            </a:pPr>
            <a:r>
              <a:rPr lang="zh-CN" altLang="en-US" dirty="0" smtClean="0">
                <a:solidFill>
                  <a:srgbClr val="2F2E40"/>
                </a:solidFill>
                <a:latin typeface="Calibri" panose="020F0502020204030204" pitchFamily="34" charset="0"/>
                <a:ea typeface="宋体" panose="02010600030101010101" pitchFamily="2" charset="-122"/>
              </a:rPr>
              <a:t>继</a:t>
            </a:r>
            <a:r>
              <a:rPr lang="zh-CN" altLang="en-US" dirty="0">
                <a:solidFill>
                  <a:srgbClr val="2F2E40"/>
                </a:solidFill>
                <a:latin typeface="Calibri" panose="020F0502020204030204" pitchFamily="34" charset="0"/>
                <a:ea typeface="宋体" panose="02010600030101010101" pitchFamily="2" charset="-122"/>
              </a:rPr>
              <a:t>第</a:t>
            </a:r>
            <a:r>
              <a:rPr lang="en-US" altLang="zh-CN" dirty="0">
                <a:solidFill>
                  <a:srgbClr val="2F2E40"/>
                </a:solidFill>
                <a:latin typeface="Calibri" panose="020F0502020204030204" pitchFamily="34" charset="0"/>
                <a:ea typeface="宋体" panose="02010600030101010101" pitchFamily="2" charset="-122"/>
              </a:rPr>
              <a:t>2</a:t>
            </a:r>
            <a:r>
              <a:rPr lang="zh-CN" altLang="en-US" dirty="0">
                <a:solidFill>
                  <a:srgbClr val="2F2E40"/>
                </a:solidFill>
                <a:latin typeface="Calibri" panose="020F0502020204030204" pitchFamily="34" charset="0"/>
                <a:ea typeface="宋体" panose="02010600030101010101" pitchFamily="2" charset="-122"/>
              </a:rPr>
              <a:t>章、第</a:t>
            </a:r>
            <a:r>
              <a:rPr lang="en-US" altLang="zh-CN" dirty="0">
                <a:solidFill>
                  <a:srgbClr val="2F2E40"/>
                </a:solidFill>
                <a:latin typeface="Calibri" panose="020F0502020204030204" pitchFamily="34" charset="0"/>
                <a:ea typeface="宋体" panose="02010600030101010101" pitchFamily="2" charset="-122"/>
              </a:rPr>
              <a:t>3</a:t>
            </a:r>
            <a:r>
              <a:rPr lang="zh-CN" altLang="en-US" dirty="0">
                <a:solidFill>
                  <a:srgbClr val="2F2E40"/>
                </a:solidFill>
                <a:latin typeface="Calibri" panose="020F0502020204030204" pitchFamily="34" charset="0"/>
                <a:ea typeface="宋体" panose="02010600030101010101" pitchFamily="2" charset="-122"/>
              </a:rPr>
              <a:t>章学习了后台刊登操作的方法后，本章将进一步学习如何进行上架产品的选择。作为一个卖家，要对产品以及市场有充分的了解，才能掌握更加有技巧的运营能力。同时，掌握数据分析方法，以及学会如何进行产品站外引流是提高转化的重要方法。当然，维护好客户权益更是成功的关键。</a:t>
            </a:r>
          </a:p>
        </p:txBody>
      </p:sp>
    </p:spTree>
    <p:custDataLst>
      <p:tags r:id="rId1"/>
    </p:custDataLst>
    <p:extLst>
      <p:ext uri="{BB962C8B-B14F-4D97-AF65-F5344CB8AC3E}">
        <p14:creationId xmlns:p14="http://schemas.microsoft.com/office/powerpoint/2010/main" val="40142442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4.3  </a:t>
            </a:r>
            <a:r>
              <a:rPr lang="zh-CN" altLang="en-US" sz="3200" b="1" dirty="0">
                <a:solidFill>
                  <a:srgbClr val="FF930A"/>
                </a:solidFill>
              </a:rPr>
              <a:t>站外引流和客户服务</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12778"/>
            <a:ext cx="9332179" cy="4324261"/>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4.3.2  </a:t>
            </a:r>
            <a:r>
              <a:rPr lang="zh-CN" altLang="en-US" sz="2500" b="1" dirty="0">
                <a:solidFill>
                  <a:srgbClr val="2F2E40"/>
                </a:solidFill>
                <a:latin typeface="Calibri" panose="020F0502020204030204" pitchFamily="34" charset="0"/>
                <a:ea typeface="宋体" panose="02010600030101010101" pitchFamily="2" charset="-122"/>
              </a:rPr>
              <a:t>客户服务</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 </a:t>
            </a:r>
            <a:r>
              <a:rPr lang="zh-CN" altLang="en-US" dirty="0" smtClean="0">
                <a:solidFill>
                  <a:srgbClr val="2F2E40"/>
                </a:solidFill>
                <a:latin typeface="Calibri" panose="020F0502020204030204" pitchFamily="34" charset="0"/>
                <a:ea typeface="宋体" panose="02010600030101010101" pitchFamily="2" charset="-122"/>
              </a:rPr>
              <a:t>亚马逊</a:t>
            </a:r>
            <a:r>
              <a:rPr lang="zh-CN" altLang="en-US" dirty="0">
                <a:solidFill>
                  <a:srgbClr val="2F2E40"/>
                </a:solidFill>
                <a:latin typeface="Calibri" panose="020F0502020204030204" pitchFamily="34" charset="0"/>
                <a:ea typeface="宋体" panose="02010600030101010101" pitchFamily="2" charset="-122"/>
              </a:rPr>
              <a:t>一直以来客户至上的理念，是吸引全球超</a:t>
            </a:r>
            <a:r>
              <a:rPr lang="en-US" altLang="zh-CN" dirty="0">
                <a:solidFill>
                  <a:srgbClr val="2F2E40"/>
                </a:solidFill>
                <a:latin typeface="Calibri" panose="020F0502020204030204" pitchFamily="34" charset="0"/>
                <a:ea typeface="宋体" panose="02010600030101010101" pitchFamily="2" charset="-122"/>
              </a:rPr>
              <a:t>3</a:t>
            </a:r>
            <a:r>
              <a:rPr lang="zh-CN" altLang="en-US" dirty="0">
                <a:solidFill>
                  <a:srgbClr val="2F2E40"/>
                </a:solidFill>
                <a:latin typeface="Calibri" panose="020F0502020204030204" pitchFamily="34" charset="0"/>
                <a:ea typeface="宋体" panose="02010600030101010101" pitchFamily="2" charset="-122"/>
              </a:rPr>
              <a:t>亿客户的重要因素之一。客户是一个平台发展的根本，只有更多的客户，更多的忠实客户，才能够维持一个平台的持续发展。在整个交易过程中，亚马逊都是尽可能地简化交易流程，提升顾客体验，只要客户对产品和服务有任何不满意，亚马逊均接受无条件退款。</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亚马逊重视买家客户，因为买家客户为亚马逊带来了订单，创造了利润。但作为卖家也不要忘记自己的另一个身份。卖家的第一身份其实是亚马逊平台的客户，因为卖家们在平台上销售，为平台提供了丰富的产品选择，从而增加了顾客黏性，所以，亚马逊也是非常重视卖家的诉求和利益表达的。</a:t>
            </a:r>
          </a:p>
        </p:txBody>
      </p:sp>
    </p:spTree>
    <p:custDataLst>
      <p:tags r:id="rId1"/>
    </p:custDataLst>
    <p:extLst>
      <p:ext uri="{BB962C8B-B14F-4D97-AF65-F5344CB8AC3E}">
        <p14:creationId xmlns:p14="http://schemas.microsoft.com/office/powerpoint/2010/main" val="290361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4.3  </a:t>
            </a:r>
            <a:r>
              <a:rPr lang="zh-CN" altLang="en-US" sz="3200" b="1" dirty="0">
                <a:solidFill>
                  <a:srgbClr val="FF930A"/>
                </a:solidFill>
              </a:rPr>
              <a:t>站外引流和客户服务</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536578"/>
            <a:ext cx="9332179" cy="4615366"/>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1. </a:t>
            </a:r>
            <a:r>
              <a:rPr lang="zh-CN" altLang="en-US" b="1" dirty="0">
                <a:solidFill>
                  <a:srgbClr val="2F2E40"/>
                </a:solidFill>
                <a:latin typeface="Calibri" panose="020F0502020204030204" pitchFamily="34" charset="0"/>
                <a:ea typeface="宋体" panose="02010600030101010101" pitchFamily="2" charset="-122"/>
              </a:rPr>
              <a:t>客户服务的重要性</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给客户留下好的购物体验，避免后续的争议问题。</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增加好评，提高店铺绩效。</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促成二次购买，且带动亲戚朋友来购买。</a:t>
            </a:r>
          </a:p>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客户服务的技巧</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邮件回复技巧：抓住客户的询问要点，产品情况具体分析，把控时间及时回复邮件，切勿用语言缩写形式。</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抓住客户的询问要点：明确客户想知道什么，根据买家的询问，全面、细致、准确地进行回复。</a:t>
            </a:r>
          </a:p>
        </p:txBody>
      </p:sp>
    </p:spTree>
    <p:custDataLst>
      <p:tags r:id="rId1"/>
    </p:custDataLst>
    <p:extLst>
      <p:ext uri="{BB962C8B-B14F-4D97-AF65-F5344CB8AC3E}">
        <p14:creationId xmlns:p14="http://schemas.microsoft.com/office/powerpoint/2010/main" val="290361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4.3  </a:t>
            </a:r>
            <a:r>
              <a:rPr lang="zh-CN" altLang="en-US" sz="3200" b="1" dirty="0">
                <a:solidFill>
                  <a:srgbClr val="FF930A"/>
                </a:solidFill>
              </a:rPr>
              <a:t>站外引流和客户服务</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192212" y="1679453"/>
            <a:ext cx="9513888" cy="3831818"/>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3. </a:t>
            </a:r>
            <a:r>
              <a:rPr lang="zh-CN" altLang="en-US" b="1" dirty="0">
                <a:solidFill>
                  <a:srgbClr val="2F2E40"/>
                </a:solidFill>
                <a:latin typeface="Calibri" panose="020F0502020204030204" pitchFamily="34" charset="0"/>
                <a:ea typeface="宋体" panose="02010600030101010101" pitchFamily="2" charset="-122"/>
              </a:rPr>
              <a:t>客户服务三部曲</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售</a:t>
            </a:r>
            <a:r>
              <a:rPr lang="zh-CN" altLang="en-US" dirty="0">
                <a:solidFill>
                  <a:srgbClr val="2F2E40"/>
                </a:solidFill>
                <a:latin typeface="Calibri" panose="020F0502020204030204" pitchFamily="34" charset="0"/>
                <a:ea typeface="宋体" panose="02010600030101010101" pitchFamily="2" charset="-122"/>
              </a:rPr>
              <a:t>前服务</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明确产品细节问题、退货政策与流程、店铺来源、交期情况、产品是否可以定制等细节。</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售</a:t>
            </a:r>
            <a:r>
              <a:rPr lang="zh-CN" altLang="en-US" dirty="0">
                <a:solidFill>
                  <a:srgbClr val="2F2E40"/>
                </a:solidFill>
                <a:latin typeface="Calibri" panose="020F0502020204030204" pitchFamily="34" charset="0"/>
                <a:ea typeface="宋体" panose="02010600030101010101" pitchFamily="2" charset="-122"/>
              </a:rPr>
              <a:t>中服务</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确认整体订单内容；通知客户已发货；及时跟踪订单派送状况，防止客户信息有误。</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售后服务</a:t>
            </a:r>
            <a:endParaRPr lang="zh-CN" altLang="en-US"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跟进客户的退货请求；注意买家留评情况。</a:t>
            </a:r>
          </a:p>
        </p:txBody>
      </p:sp>
    </p:spTree>
    <p:custDataLst>
      <p:tags r:id="rId1"/>
    </p:custDataLst>
    <p:extLst>
      <p:ext uri="{BB962C8B-B14F-4D97-AF65-F5344CB8AC3E}">
        <p14:creationId xmlns:p14="http://schemas.microsoft.com/office/powerpoint/2010/main" val="290361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4.3  </a:t>
            </a:r>
            <a:r>
              <a:rPr lang="zh-CN" altLang="en-US" sz="3200" b="1" dirty="0">
                <a:solidFill>
                  <a:srgbClr val="FF930A"/>
                </a:solidFill>
              </a:rPr>
              <a:t>站外引流和客户服务</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250828"/>
            <a:ext cx="9332179" cy="142987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4. </a:t>
            </a:r>
            <a:r>
              <a:rPr lang="zh-CN" altLang="en-US" b="1" dirty="0">
                <a:solidFill>
                  <a:srgbClr val="2F2E40"/>
                </a:solidFill>
                <a:latin typeface="Calibri" panose="020F0502020204030204" pitchFamily="34" charset="0"/>
                <a:ea typeface="宋体" panose="02010600030101010101" pitchFamily="2" charset="-122"/>
              </a:rPr>
              <a:t>中差评处理</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亚马逊平台有两种评价形式：</a:t>
            </a:r>
            <a:r>
              <a:rPr lang="en-US" altLang="zh-CN" dirty="0">
                <a:solidFill>
                  <a:srgbClr val="2F2E40"/>
                </a:solidFill>
                <a:latin typeface="Calibri" panose="020F0502020204030204" pitchFamily="34" charset="0"/>
                <a:ea typeface="宋体" panose="02010600030101010101" pitchFamily="2" charset="-122"/>
              </a:rPr>
              <a:t>Review(</a:t>
            </a:r>
            <a:r>
              <a:rPr lang="zh-CN" altLang="en-US" dirty="0">
                <a:solidFill>
                  <a:srgbClr val="2F2E40"/>
                </a:solidFill>
                <a:latin typeface="Calibri" panose="020F0502020204030204" pitchFamily="34" charset="0"/>
                <a:ea typeface="宋体" panose="02010600030101010101" pitchFamily="2" charset="-122"/>
              </a:rPr>
              <a:t>产品评论</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和</a:t>
            </a:r>
            <a:r>
              <a:rPr lang="en-US" altLang="zh-CN" dirty="0">
                <a:solidFill>
                  <a:srgbClr val="2F2E40"/>
                </a:solidFill>
                <a:latin typeface="Calibri" panose="020F0502020204030204" pitchFamily="34" charset="0"/>
                <a:ea typeface="宋体" panose="02010600030101010101" pitchFamily="2" charset="-122"/>
              </a:rPr>
              <a:t>Feedback(</a:t>
            </a:r>
            <a:r>
              <a:rPr lang="zh-CN" altLang="en-US" dirty="0">
                <a:solidFill>
                  <a:srgbClr val="2F2E40"/>
                </a:solidFill>
                <a:latin typeface="Calibri" panose="020F0502020204030204" pitchFamily="34" charset="0"/>
                <a:ea typeface="宋体" panose="02010600030101010101" pitchFamily="2" charset="-122"/>
              </a:rPr>
              <a:t>店铺反馈</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，两者的区别如</a:t>
            </a:r>
            <a:r>
              <a:rPr lang="zh-CN" altLang="en-US" dirty="0" smtClean="0">
                <a:solidFill>
                  <a:srgbClr val="2F2E40"/>
                </a:solidFill>
                <a:latin typeface="Calibri" panose="020F0502020204030204" pitchFamily="34" charset="0"/>
                <a:ea typeface="宋体" panose="02010600030101010101" pitchFamily="2" charset="-122"/>
              </a:rPr>
              <a:t>表所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225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5975" y="3014663"/>
            <a:ext cx="8018463" cy="332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43800" y="2741295"/>
            <a:ext cx="902811" cy="307777"/>
          </a:xfrm>
          <a:prstGeom prst="rect">
            <a:avLst/>
          </a:prstGeom>
        </p:spPr>
        <p:txBody>
          <a:bodyPr wrap="none">
            <a:spAutoFit/>
          </a:bodyPr>
          <a:lstStyle/>
          <a:p>
            <a:pPr algn="ctr"/>
            <a:r>
              <a:rPr lang="zh-CN" altLang="zh-CN" sz="1400" b="1" dirty="0"/>
              <a:t>评价区别</a:t>
            </a:r>
            <a:endParaRPr lang="zh-CN" altLang="en-US" sz="1400" b="1" dirty="0"/>
          </a:p>
        </p:txBody>
      </p:sp>
    </p:spTree>
    <p:custDataLst>
      <p:tags r:id="rId1"/>
    </p:custDataLst>
    <p:extLst>
      <p:ext uri="{BB962C8B-B14F-4D97-AF65-F5344CB8AC3E}">
        <p14:creationId xmlns:p14="http://schemas.microsoft.com/office/powerpoint/2010/main" val="5606852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6"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circle(in)">
                                      <p:cBhvr>
                                        <p:cTn id="15" dur="500"/>
                                        <p:tgtEl>
                                          <p:spTgt spid="2"/>
                                        </p:tgtEl>
                                      </p:cBhvr>
                                    </p:animEffect>
                                  </p:childTnLst>
                                </p:cTn>
                              </p:par>
                            </p:childTnLst>
                          </p:cTn>
                        </p:par>
                        <p:par>
                          <p:cTn id="16" fill="hold">
                            <p:stCondLst>
                              <p:cond delay="1500"/>
                            </p:stCondLst>
                            <p:childTnLst>
                              <p:par>
                                <p:cTn id="17" presetID="6" presetClass="entr" presetSubtype="16" fill="hold" nodeType="afterEffect">
                                  <p:stCondLst>
                                    <p:cond delay="0"/>
                                  </p:stCondLst>
                                  <p:childTnLst>
                                    <p:set>
                                      <p:cBhvr>
                                        <p:cTn id="18" dur="1" fill="hold">
                                          <p:stCondLst>
                                            <p:cond delay="0"/>
                                          </p:stCondLst>
                                        </p:cTn>
                                        <p:tgtEl>
                                          <p:spTgt spid="22530"/>
                                        </p:tgtEl>
                                        <p:attrNameLst>
                                          <p:attrName>style.visibility</p:attrName>
                                        </p:attrNameLst>
                                      </p:cBhvr>
                                      <p:to>
                                        <p:strVal val="visible"/>
                                      </p:to>
                                    </p:set>
                                    <p:animEffect transition="in" filter="circle(in)">
                                      <p:cBhvr>
                                        <p:cTn id="19"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4.3  </a:t>
            </a:r>
            <a:r>
              <a:rPr lang="zh-CN" altLang="en-US" sz="3200" b="1" dirty="0">
                <a:solidFill>
                  <a:srgbClr val="FF930A"/>
                </a:solidFill>
              </a:rPr>
              <a:t>站外引流和客户服务</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2355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00388" y="939512"/>
            <a:ext cx="5957887" cy="5889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5606852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23554"/>
                                        </p:tgtEl>
                                        <p:attrNameLst>
                                          <p:attrName>style.visibility</p:attrName>
                                        </p:attrNameLst>
                                      </p:cBhvr>
                                      <p:to>
                                        <p:strVal val="visible"/>
                                      </p:to>
                                    </p:set>
                                    <p:animEffect transition="in" filter="wheel(1)">
                                      <p:cBhvr>
                                        <p:cTn id="11" dur="5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4.3  </a:t>
            </a:r>
            <a:r>
              <a:rPr lang="zh-CN" altLang="en-US" sz="3200" b="1" dirty="0">
                <a:solidFill>
                  <a:srgbClr val="FF930A"/>
                </a:solidFill>
              </a:rPr>
              <a:t>站外引流和客户服务</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306512" y="2022353"/>
            <a:ext cx="4303713" cy="3139321"/>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5. </a:t>
            </a:r>
            <a:r>
              <a:rPr lang="zh-CN" altLang="en-US" b="1" dirty="0">
                <a:solidFill>
                  <a:srgbClr val="2F2E40"/>
                </a:solidFill>
                <a:latin typeface="Calibri" panose="020F0502020204030204" pitchFamily="34" charset="0"/>
                <a:ea typeface="宋体" panose="02010600030101010101" pitchFamily="2" charset="-122"/>
              </a:rPr>
              <a:t>早期评论者计划</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早期评论者计划是一个鼓励已购买某款商品的买家通过评论来分享其真实体验的计划。该计划旨在帮助品牌所有者获得早期评论，这有助于买家作出更明智的购买决定，并且可以增加页面浏览量，最终实现销售额的提升</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p:txBody>
      </p:sp>
      <p:pic>
        <p:nvPicPr>
          <p:cNvPr id="2457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6425" y="1784228"/>
            <a:ext cx="5286375" cy="3106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7608902" y="4853897"/>
            <a:ext cx="1441420" cy="307777"/>
          </a:xfrm>
          <a:prstGeom prst="rect">
            <a:avLst/>
          </a:prstGeom>
        </p:spPr>
        <p:txBody>
          <a:bodyPr wrap="none">
            <a:spAutoFit/>
          </a:bodyPr>
          <a:lstStyle/>
          <a:p>
            <a:pPr algn="ctr"/>
            <a:r>
              <a:rPr lang="zh-CN" altLang="zh-CN" sz="1400" b="1" dirty="0"/>
              <a:t>早期评论者计划</a:t>
            </a:r>
            <a:endParaRPr lang="zh-CN" altLang="en-US" sz="1400" b="1" dirty="0"/>
          </a:p>
        </p:txBody>
      </p:sp>
    </p:spTree>
    <p:custDataLst>
      <p:tags r:id="rId1"/>
    </p:custDataLst>
    <p:extLst>
      <p:ext uri="{BB962C8B-B14F-4D97-AF65-F5344CB8AC3E}">
        <p14:creationId xmlns:p14="http://schemas.microsoft.com/office/powerpoint/2010/main" val="5606852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24578"/>
                                        </p:tgtEl>
                                        <p:attrNameLst>
                                          <p:attrName>style.visibility</p:attrName>
                                        </p:attrNameLst>
                                      </p:cBhvr>
                                      <p:to>
                                        <p:strVal val="visible"/>
                                      </p:to>
                                    </p:set>
                                    <p:animEffect transition="in" filter="randombar(horizontal)">
                                      <p:cBhvr>
                                        <p:cTn id="15" dur="500"/>
                                        <p:tgtEl>
                                          <p:spTgt spid="24578"/>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967753"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 </a:t>
            </a:r>
            <a:r>
              <a:rPr lang="en-US" altLang="zh-CN" sz="3200" b="1" dirty="0">
                <a:solidFill>
                  <a:srgbClr val="FF930A"/>
                </a:solidFill>
              </a:rPr>
              <a:t>4.4  </a:t>
            </a:r>
            <a:r>
              <a:rPr lang="zh-CN" altLang="en-US" sz="3200" b="1" dirty="0">
                <a:solidFill>
                  <a:srgbClr val="FF930A"/>
                </a:solidFill>
              </a:rPr>
              <a:t>亚马逊品牌备案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765178"/>
            <a:ext cx="9332179" cy="3493264"/>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4.4.1  </a:t>
            </a:r>
            <a:r>
              <a:rPr lang="zh-CN" altLang="en-US" sz="2500" b="1" dirty="0">
                <a:solidFill>
                  <a:srgbClr val="2F2E40"/>
                </a:solidFill>
                <a:latin typeface="Calibri" panose="020F0502020204030204" pitchFamily="34" charset="0"/>
                <a:ea typeface="宋体" panose="02010600030101010101" pitchFamily="2" charset="-122"/>
              </a:rPr>
              <a:t>品牌注册</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 </a:t>
            </a:r>
            <a:r>
              <a:rPr lang="zh-CN" altLang="en-US" dirty="0" smtClean="0">
                <a:solidFill>
                  <a:srgbClr val="2F2E40"/>
                </a:solidFill>
                <a:latin typeface="Calibri" panose="020F0502020204030204" pitchFamily="34" charset="0"/>
                <a:ea typeface="宋体" panose="02010600030101010101" pitchFamily="2" charset="-122"/>
              </a:rPr>
              <a:t>亚马逊</a:t>
            </a:r>
            <a:r>
              <a:rPr lang="zh-CN" altLang="en-US" dirty="0">
                <a:solidFill>
                  <a:srgbClr val="2F2E40"/>
                </a:solidFill>
                <a:latin typeface="Calibri" panose="020F0502020204030204" pitchFamily="34" charset="0"/>
                <a:ea typeface="宋体" panose="02010600030101010101" pitchFamily="2" charset="-122"/>
              </a:rPr>
              <a:t>品牌注册可帮助卖家保护注册商标，并为买家打造准确且值得信赖的购物体验。目前，品牌必须有注册商标才有资格注册此计划。注册网址为</a:t>
            </a:r>
            <a:r>
              <a:rPr lang="en-US" altLang="zh-CN" dirty="0">
                <a:solidFill>
                  <a:srgbClr val="2F2E40"/>
                </a:solidFill>
                <a:latin typeface="Calibri" panose="020F0502020204030204" pitchFamily="34" charset="0"/>
                <a:ea typeface="宋体" panose="02010600030101010101" pitchFamily="2" charset="-122"/>
              </a:rPr>
              <a:t>https://brandservices. amazon.com/</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如果卖家本身是自己商品的品牌所有者或制造商，且可使用型号或款式编号等其他属性唯一地标识每种商品，则可能有资格在亚马逊品牌注册中注册品牌，注册之后即可使用备用商品编码</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p:txBody>
      </p:sp>
    </p:spTree>
    <p:custDataLst>
      <p:tags r:id="rId1"/>
    </p:custDataLst>
    <p:extLst>
      <p:ext uri="{BB962C8B-B14F-4D97-AF65-F5344CB8AC3E}">
        <p14:creationId xmlns:p14="http://schemas.microsoft.com/office/powerpoint/2010/main" val="5606852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967753"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 </a:t>
            </a:r>
            <a:r>
              <a:rPr lang="en-US" altLang="zh-CN" sz="3200" b="1" dirty="0">
                <a:solidFill>
                  <a:srgbClr val="FF930A"/>
                </a:solidFill>
              </a:rPr>
              <a:t>4.4  </a:t>
            </a:r>
            <a:r>
              <a:rPr lang="zh-CN" altLang="en-US" sz="3200" b="1" dirty="0">
                <a:solidFill>
                  <a:srgbClr val="FF930A"/>
                </a:solidFill>
              </a:rPr>
              <a:t>亚马逊品牌备案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2560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95538" y="1790700"/>
            <a:ext cx="7399337" cy="356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43800" y="5372100"/>
            <a:ext cx="902811" cy="307777"/>
          </a:xfrm>
          <a:prstGeom prst="rect">
            <a:avLst/>
          </a:prstGeom>
        </p:spPr>
        <p:txBody>
          <a:bodyPr wrap="none">
            <a:spAutoFit/>
          </a:bodyPr>
          <a:lstStyle/>
          <a:p>
            <a:pPr algn="ctr"/>
            <a:r>
              <a:rPr lang="zh-CN" altLang="zh-CN" sz="1400" b="1" dirty="0"/>
              <a:t>品牌备案</a:t>
            </a:r>
            <a:endParaRPr lang="zh-CN" altLang="en-US" sz="1400" b="1" dirty="0"/>
          </a:p>
        </p:txBody>
      </p:sp>
    </p:spTree>
    <p:custDataLst>
      <p:tags r:id="rId1"/>
    </p:custDataLst>
    <p:extLst>
      <p:ext uri="{BB962C8B-B14F-4D97-AF65-F5344CB8AC3E}">
        <p14:creationId xmlns:p14="http://schemas.microsoft.com/office/powerpoint/2010/main" val="30409172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5602"/>
                                        </p:tgtEl>
                                        <p:attrNameLst>
                                          <p:attrName>style.visibility</p:attrName>
                                        </p:attrNameLst>
                                      </p:cBhvr>
                                      <p:to>
                                        <p:strVal val="visible"/>
                                      </p:to>
                                    </p:set>
                                    <p:anim calcmode="lin" valueType="num">
                                      <p:cBhvr>
                                        <p:cTn id="11" dur="500" fill="hold"/>
                                        <p:tgtEl>
                                          <p:spTgt spid="25602"/>
                                        </p:tgtEl>
                                        <p:attrNameLst>
                                          <p:attrName>ppt_w</p:attrName>
                                        </p:attrNameLst>
                                      </p:cBhvr>
                                      <p:tavLst>
                                        <p:tav tm="0">
                                          <p:val>
                                            <p:fltVal val="0"/>
                                          </p:val>
                                        </p:tav>
                                        <p:tav tm="100000">
                                          <p:val>
                                            <p:strVal val="#ppt_w"/>
                                          </p:val>
                                        </p:tav>
                                      </p:tavLst>
                                    </p:anim>
                                    <p:anim calcmode="lin" valueType="num">
                                      <p:cBhvr>
                                        <p:cTn id="12" dur="500" fill="hold"/>
                                        <p:tgtEl>
                                          <p:spTgt spid="25602"/>
                                        </p:tgtEl>
                                        <p:attrNameLst>
                                          <p:attrName>ppt_h</p:attrName>
                                        </p:attrNameLst>
                                      </p:cBhvr>
                                      <p:tavLst>
                                        <p:tav tm="0">
                                          <p:val>
                                            <p:fltVal val="0"/>
                                          </p:val>
                                        </p:tav>
                                        <p:tav tm="100000">
                                          <p:val>
                                            <p:strVal val="#ppt_h"/>
                                          </p:val>
                                        </p:tav>
                                      </p:tavLst>
                                    </p:anim>
                                    <p:animEffect transition="in" filter="fade">
                                      <p:cBhvr>
                                        <p:cTn id="13" dur="500"/>
                                        <p:tgtEl>
                                          <p:spTgt spid="2560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967753"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 </a:t>
            </a:r>
            <a:r>
              <a:rPr lang="en-US" altLang="zh-CN" sz="3200" b="1" dirty="0">
                <a:solidFill>
                  <a:srgbClr val="FF930A"/>
                </a:solidFill>
              </a:rPr>
              <a:t>4.4  </a:t>
            </a:r>
            <a:r>
              <a:rPr lang="zh-CN" altLang="en-US" sz="3200" b="1" dirty="0">
                <a:solidFill>
                  <a:srgbClr val="FF930A"/>
                </a:solidFill>
              </a:rPr>
              <a:t>亚马逊品牌备案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12778"/>
            <a:ext cx="9332179" cy="4061368"/>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1. </a:t>
            </a:r>
            <a:r>
              <a:rPr lang="zh-CN" altLang="en-US" b="1" dirty="0">
                <a:solidFill>
                  <a:srgbClr val="2F2E40"/>
                </a:solidFill>
                <a:latin typeface="Calibri" panose="020F0502020204030204" pitchFamily="34" charset="0"/>
                <a:ea typeface="宋体" panose="02010600030101010101" pitchFamily="2" charset="-122"/>
              </a:rPr>
              <a:t>准确的品牌表现</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一旦注册，品牌注册处会为卖家提供更大的关于品牌的控制权限。</a:t>
            </a:r>
          </a:p>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强大的搜索工具</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亚马逊品牌注册表使卖家可以轻松地在不同的亚马逊商店中找到内容。使用大量图像、关键字或</a:t>
            </a:r>
            <a:r>
              <a:rPr lang="en-US" altLang="zh-CN" dirty="0">
                <a:solidFill>
                  <a:srgbClr val="2F2E40"/>
                </a:solidFill>
                <a:latin typeface="Calibri" panose="020F0502020204030204" pitchFamily="34" charset="0"/>
                <a:ea typeface="宋体" panose="02010600030101010101" pitchFamily="2" charset="-122"/>
              </a:rPr>
              <a:t>ASIN</a:t>
            </a:r>
            <a:r>
              <a:rPr lang="zh-CN" altLang="en-US" dirty="0">
                <a:solidFill>
                  <a:srgbClr val="2F2E40"/>
                </a:solidFill>
                <a:latin typeface="Calibri" panose="020F0502020204030204" pitchFamily="34" charset="0"/>
                <a:ea typeface="宋体" panose="02010600030101010101" pitchFamily="2" charset="-122"/>
              </a:rPr>
              <a:t>列表搜索内容，并通过简单的指导工作报告可疑的违规行为。</a:t>
            </a:r>
          </a:p>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3. </a:t>
            </a:r>
            <a:r>
              <a:rPr lang="zh-CN" altLang="en-US" b="1" dirty="0">
                <a:solidFill>
                  <a:srgbClr val="2F2E40"/>
                </a:solidFill>
                <a:latin typeface="Calibri" panose="020F0502020204030204" pitchFamily="34" charset="0"/>
                <a:ea typeface="宋体" panose="02010600030101010101" pitchFamily="2" charset="-122"/>
              </a:rPr>
              <a:t>积极主动的品牌保护</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亚马逊自动保护使用卖家的品牌信息，主动删除涉嫌侵权或不准确的内容。卖家提供的信息越多，越好的品牌注册可以帮助卖家保护和改善品牌体验。</a:t>
            </a:r>
          </a:p>
        </p:txBody>
      </p:sp>
    </p:spTree>
    <p:custDataLst>
      <p:tags r:id="rId1"/>
    </p:custDataLst>
    <p:extLst>
      <p:ext uri="{BB962C8B-B14F-4D97-AF65-F5344CB8AC3E}">
        <p14:creationId xmlns:p14="http://schemas.microsoft.com/office/powerpoint/2010/main" val="30409172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967753"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 </a:t>
            </a:r>
            <a:r>
              <a:rPr lang="en-US" altLang="zh-CN" sz="3200" b="1" dirty="0">
                <a:solidFill>
                  <a:srgbClr val="FF930A"/>
                </a:solidFill>
              </a:rPr>
              <a:t>4.4  </a:t>
            </a:r>
            <a:r>
              <a:rPr lang="zh-CN" altLang="en-US" sz="3200" b="1" dirty="0">
                <a:solidFill>
                  <a:srgbClr val="FF930A"/>
                </a:solidFill>
              </a:rPr>
              <a:t>亚马逊品牌备案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079378"/>
            <a:ext cx="9332179" cy="1692771"/>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4.4.2  </a:t>
            </a:r>
            <a:r>
              <a:rPr lang="zh-CN" altLang="en-US" sz="2500" b="1" dirty="0">
                <a:solidFill>
                  <a:srgbClr val="2F2E40"/>
                </a:solidFill>
                <a:latin typeface="Calibri" panose="020F0502020204030204" pitchFamily="34" charset="0"/>
                <a:ea typeface="宋体" panose="02010600030101010101" pitchFamily="2" charset="-122"/>
              </a:rPr>
              <a:t>图文版品牌描述</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 </a:t>
            </a:r>
            <a:r>
              <a:rPr lang="zh-CN" altLang="en-US" dirty="0" smtClean="0">
                <a:solidFill>
                  <a:srgbClr val="2F2E40"/>
                </a:solidFill>
                <a:latin typeface="Calibri" panose="020F0502020204030204" pitchFamily="34" charset="0"/>
                <a:ea typeface="宋体" panose="02010600030101010101" pitchFamily="2" charset="-122"/>
              </a:rPr>
              <a:t>利用</a:t>
            </a:r>
            <a:r>
              <a:rPr lang="zh-CN" altLang="en-US" dirty="0">
                <a:solidFill>
                  <a:srgbClr val="2F2E40"/>
                </a:solidFill>
                <a:latin typeface="Calibri" panose="020F0502020204030204" pitchFamily="34" charset="0"/>
                <a:ea typeface="宋体" panose="02010600030101010101" pitchFamily="2" charset="-122"/>
              </a:rPr>
              <a:t>图文版品牌描述 </a:t>
            </a:r>
            <a:r>
              <a:rPr lang="en-US" altLang="zh-CN" dirty="0">
                <a:solidFill>
                  <a:srgbClr val="2F2E40"/>
                </a:solidFill>
                <a:latin typeface="Calibri" panose="020F0502020204030204" pitchFamily="34" charset="0"/>
                <a:ea typeface="宋体" panose="02010600030101010101" pitchFamily="2" charset="-122"/>
              </a:rPr>
              <a:t>(EBC) </a:t>
            </a:r>
            <a:r>
              <a:rPr lang="zh-CN" altLang="en-US" dirty="0">
                <a:solidFill>
                  <a:srgbClr val="2F2E40"/>
                </a:solidFill>
                <a:latin typeface="Calibri" panose="020F0502020204030204" pitchFamily="34" charset="0"/>
                <a:ea typeface="宋体" panose="02010600030101010101" pitchFamily="2" charset="-122"/>
              </a:rPr>
              <a:t>功能</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通常称为“</a:t>
            </a:r>
            <a:r>
              <a:rPr lang="en-US" altLang="zh-CN" dirty="0">
                <a:solidFill>
                  <a:srgbClr val="2F2E40"/>
                </a:solidFill>
                <a:latin typeface="Calibri" panose="020F0502020204030204" pitchFamily="34" charset="0"/>
                <a:ea typeface="宋体" panose="02010600030101010101" pitchFamily="2" charset="-122"/>
              </a:rPr>
              <a:t>A+”</a:t>
            </a:r>
            <a:r>
              <a:rPr lang="zh-CN" altLang="en-US" dirty="0">
                <a:solidFill>
                  <a:srgbClr val="2F2E40"/>
                </a:solidFill>
                <a:latin typeface="Calibri" panose="020F0502020204030204" pitchFamily="34" charset="0"/>
                <a:ea typeface="宋体" panose="02010600030101010101" pitchFamily="2" charset="-122"/>
              </a:rPr>
              <a:t>工具</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见图</a:t>
            </a:r>
            <a:r>
              <a:rPr lang="en-US" altLang="zh-CN" dirty="0">
                <a:solidFill>
                  <a:srgbClr val="2F2E40"/>
                </a:solidFill>
                <a:latin typeface="Calibri" panose="020F0502020204030204" pitchFamily="34" charset="0"/>
                <a:ea typeface="宋体" panose="02010600030101010101" pitchFamily="2" charset="-122"/>
              </a:rPr>
              <a:t>4.26)</a:t>
            </a:r>
            <a:r>
              <a:rPr lang="zh-CN" altLang="en-US" dirty="0">
                <a:solidFill>
                  <a:srgbClr val="2F2E40"/>
                </a:solidFill>
                <a:latin typeface="Calibri" panose="020F0502020204030204" pitchFamily="34" charset="0"/>
                <a:ea typeface="宋体" panose="02010600030101010101" pitchFamily="2" charset="-122"/>
              </a:rPr>
              <a:t>，品牌所有者可以更改品牌</a:t>
            </a:r>
            <a:r>
              <a:rPr lang="en-US" altLang="zh-CN" dirty="0">
                <a:solidFill>
                  <a:srgbClr val="2F2E40"/>
                </a:solidFill>
                <a:latin typeface="Calibri" panose="020F0502020204030204" pitchFamily="34" charset="0"/>
                <a:ea typeface="宋体" panose="02010600030101010101" pitchFamily="2" charset="-122"/>
              </a:rPr>
              <a:t>ASIN</a:t>
            </a:r>
            <a:r>
              <a:rPr lang="zh-CN" altLang="en-US" dirty="0">
                <a:solidFill>
                  <a:srgbClr val="2F2E40"/>
                </a:solidFill>
                <a:latin typeface="Calibri" panose="020F0502020204030204" pitchFamily="34" charset="0"/>
                <a:ea typeface="宋体" panose="02010600030101010101" pitchFamily="2" charset="-122"/>
              </a:rPr>
              <a:t>的商品描述</a:t>
            </a:r>
            <a:r>
              <a:rPr lang="zh-CN" altLang="en-US" dirty="0" smtClean="0">
                <a:solidFill>
                  <a:srgbClr val="2F2E40"/>
                </a:solidFill>
                <a:latin typeface="Calibri" panose="020F0502020204030204" pitchFamily="34" charset="0"/>
                <a:ea typeface="宋体" panose="02010600030101010101" pitchFamily="2" charset="-122"/>
              </a:rPr>
              <a:t>。</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266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97756" y="2772149"/>
            <a:ext cx="5978290" cy="350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804612" y="6272587"/>
            <a:ext cx="564578" cy="307777"/>
          </a:xfrm>
          <a:prstGeom prst="rect">
            <a:avLst/>
          </a:prstGeom>
        </p:spPr>
        <p:txBody>
          <a:bodyPr wrap="none">
            <a:spAutoFit/>
          </a:bodyPr>
          <a:lstStyle/>
          <a:p>
            <a:pPr algn="ctr"/>
            <a:r>
              <a:rPr lang="en-US" altLang="zh-CN" sz="1400" b="1" dirty="0"/>
              <a:t>EBC</a:t>
            </a:r>
            <a:endParaRPr lang="zh-CN" altLang="en-US" sz="1400" b="1" dirty="0"/>
          </a:p>
        </p:txBody>
      </p:sp>
    </p:spTree>
    <p:custDataLst>
      <p:tags r:id="rId1"/>
    </p:custDataLst>
    <p:extLst>
      <p:ext uri="{BB962C8B-B14F-4D97-AF65-F5344CB8AC3E}">
        <p14:creationId xmlns:p14="http://schemas.microsoft.com/office/powerpoint/2010/main" val="30409172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6626"/>
                                        </p:tgtEl>
                                        <p:attrNameLst>
                                          <p:attrName>style.visibility</p:attrName>
                                        </p:attrNameLst>
                                      </p:cBhvr>
                                      <p:to>
                                        <p:strVal val="visible"/>
                                      </p:to>
                                    </p:set>
                                    <p:animEffect transition="in" filter="fade">
                                      <p:cBhvr>
                                        <p:cTn id="15" dur="500"/>
                                        <p:tgtEl>
                                          <p:spTgt spid="2662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1826141"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预习作业</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31828"/>
            <a:ext cx="9332179" cy="3788858"/>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提前预习，带着以下任务学习本章相关资料。</a:t>
            </a:r>
          </a:p>
          <a:p>
            <a:pPr indent="468000" algn="just">
              <a:lnSpc>
                <a:spcPct val="150000"/>
              </a:lnSpc>
              <a:spcAft>
                <a:spcPct val="50000"/>
              </a:spcAft>
              <a:defRPr/>
            </a:pPr>
            <a:r>
              <a:rPr lang="zh-CN" altLang="en-US" dirty="0" smtClean="0">
                <a:solidFill>
                  <a:srgbClr val="2F2E40"/>
                </a:solidFill>
                <a:latin typeface="Calibri" panose="020F0502020204030204" pitchFamily="34" charset="0"/>
                <a:ea typeface="宋体" panose="02010600030101010101" pitchFamily="2" charset="-122"/>
              </a:rPr>
              <a:t>标注</a:t>
            </a:r>
            <a:r>
              <a:rPr lang="zh-CN" altLang="en-US" dirty="0">
                <a:solidFill>
                  <a:srgbClr val="2F2E40"/>
                </a:solidFill>
                <a:latin typeface="Calibri" panose="020F0502020204030204" pitchFamily="34" charset="0"/>
                <a:ea typeface="宋体" panose="02010600030101010101" pitchFamily="2" charset="-122"/>
              </a:rPr>
              <a:t>出本章看不懂或存在疑惑的部分。</a:t>
            </a:r>
          </a:p>
          <a:p>
            <a:pPr indent="468000" algn="just">
              <a:lnSpc>
                <a:spcPct val="150000"/>
              </a:lnSpc>
              <a:spcAft>
                <a:spcPct val="50000"/>
              </a:spcAft>
              <a:defRPr/>
            </a:pPr>
            <a:r>
              <a:rPr lang="zh-CN" altLang="en-US" dirty="0" smtClean="0">
                <a:solidFill>
                  <a:srgbClr val="2F2E40"/>
                </a:solidFill>
                <a:latin typeface="Calibri" panose="020F0502020204030204" pitchFamily="34" charset="0"/>
                <a:ea typeface="宋体" panose="02010600030101010101" pitchFamily="2" charset="-122"/>
              </a:rPr>
              <a:t>整理</a:t>
            </a:r>
            <a:r>
              <a:rPr lang="zh-CN" altLang="en-US" dirty="0">
                <a:solidFill>
                  <a:srgbClr val="2F2E40"/>
                </a:solidFill>
                <a:latin typeface="Calibri" panose="020F0502020204030204" pitchFamily="34" charset="0"/>
                <a:ea typeface="宋体" panose="02010600030101010101" pitchFamily="2" charset="-122"/>
              </a:rPr>
              <a:t>、记录学习中的问题。</a:t>
            </a:r>
          </a:p>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1</a:t>
            </a:r>
            <a:r>
              <a:rPr lang="zh-CN" altLang="en-US" b="1" dirty="0">
                <a:solidFill>
                  <a:srgbClr val="2F2E40"/>
                </a:solidFill>
                <a:latin typeface="Calibri" panose="020F0502020204030204" pitchFamily="34" charset="0"/>
                <a:ea typeface="宋体" panose="02010600030101010101" pitchFamily="2" charset="-122"/>
              </a:rPr>
              <a:t>．背诵英文单词</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请在预习时找出下列单词在教材中的用法，了解它们的含义和发音，并填写于横线处。</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en-US" altLang="zh-CN" dirty="0" smtClean="0">
                <a:solidFill>
                  <a:srgbClr val="2F2E40"/>
                </a:solidFill>
                <a:latin typeface="Calibri" panose="020F0502020204030204" pitchFamily="34" charset="0"/>
                <a:ea typeface="宋体" panose="02010600030101010101" pitchFamily="2" charset="-122"/>
              </a:rPr>
              <a:t>Impression___________________________________________                                                          </a:t>
            </a:r>
            <a:endParaRPr lang="en-US" altLang="zh-CN"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en-US" altLang="zh-CN" dirty="0" smtClean="0">
                <a:solidFill>
                  <a:srgbClr val="2F2E40"/>
                </a:solidFill>
                <a:latin typeface="Calibri" panose="020F0502020204030204" pitchFamily="34" charset="0"/>
                <a:ea typeface="宋体" panose="02010600030101010101" pitchFamily="2" charset="-122"/>
              </a:rPr>
              <a:t>Click________________________________________________                                                                </a:t>
            </a:r>
            <a:endParaRPr lang="en-US" altLang="zh-CN" dirty="0">
              <a:solidFill>
                <a:srgbClr val="2F2E40"/>
              </a:solidFill>
              <a:latin typeface="Calibri" panose="020F0502020204030204" pitchFamily="34" charset="0"/>
              <a:ea typeface="宋体" panose="02010600030101010101" pitchFamily="2" charset="-122"/>
            </a:endParaRPr>
          </a:p>
        </p:txBody>
      </p:sp>
    </p:spTree>
    <p:custDataLst>
      <p:tags r:id="rId1"/>
    </p:custDataLst>
    <p:extLst>
      <p:ext uri="{BB962C8B-B14F-4D97-AF65-F5344CB8AC3E}">
        <p14:creationId xmlns:p14="http://schemas.microsoft.com/office/powerpoint/2010/main" val="21364898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967753"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 </a:t>
            </a:r>
            <a:r>
              <a:rPr lang="en-US" altLang="zh-CN" sz="3200" b="1" dirty="0">
                <a:solidFill>
                  <a:srgbClr val="FF930A"/>
                </a:solidFill>
              </a:rPr>
              <a:t>4.4  </a:t>
            </a:r>
            <a:r>
              <a:rPr lang="zh-CN" altLang="en-US" sz="3200" b="1" dirty="0">
                <a:solidFill>
                  <a:srgbClr val="FF930A"/>
                </a:solidFill>
              </a:rPr>
              <a:t>亚马逊品牌备案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727078"/>
            <a:ext cx="9332179" cy="3631763"/>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4.4.3  </a:t>
            </a:r>
            <a:r>
              <a:rPr lang="zh-CN" altLang="en-US" sz="2500" b="1" dirty="0">
                <a:solidFill>
                  <a:srgbClr val="2F2E40"/>
                </a:solidFill>
                <a:latin typeface="Calibri" panose="020F0502020204030204" pitchFamily="34" charset="0"/>
                <a:ea typeface="宋体" panose="02010600030101010101" pitchFamily="2" charset="-122"/>
              </a:rPr>
              <a:t>品牌旗舰店</a:t>
            </a:r>
          </a:p>
          <a:p>
            <a:pPr indent="468000" algn="just">
              <a:lnSpc>
                <a:spcPct val="150000"/>
              </a:lnSpc>
              <a:spcAft>
                <a:spcPct val="50000"/>
              </a:spcAft>
              <a:defRPr/>
            </a:pPr>
            <a:r>
              <a:rPr lang="zh-CN" altLang="en-US" b="1" dirty="0">
                <a:solidFill>
                  <a:srgbClr val="2F2E40"/>
                </a:solidFill>
                <a:latin typeface="Calibri" panose="020F0502020204030204" pitchFamily="34" charset="0"/>
                <a:ea typeface="宋体" panose="02010600030101010101" pitchFamily="2" charset="-122"/>
              </a:rPr>
              <a:t> </a:t>
            </a:r>
            <a:r>
              <a:rPr lang="en-US" altLang="zh-CN" b="1" dirty="0" smtClean="0">
                <a:solidFill>
                  <a:srgbClr val="2F2E40"/>
                </a:solidFill>
                <a:latin typeface="Calibri" panose="020F0502020204030204" pitchFamily="34" charset="0"/>
                <a:ea typeface="宋体" panose="02010600030101010101" pitchFamily="2" charset="-122"/>
              </a:rPr>
              <a:t>1</a:t>
            </a:r>
            <a:r>
              <a:rPr lang="en-US" altLang="zh-CN" b="1" dirty="0">
                <a:solidFill>
                  <a:srgbClr val="2F2E40"/>
                </a:solidFill>
                <a:latin typeface="Calibri" panose="020F0502020204030204" pitchFamily="34" charset="0"/>
                <a:ea typeface="宋体" panose="02010600030101010101" pitchFamily="2" charset="-122"/>
              </a:rPr>
              <a:t>. </a:t>
            </a:r>
            <a:r>
              <a:rPr lang="zh-CN" altLang="en-US" b="1" dirty="0">
                <a:solidFill>
                  <a:srgbClr val="2F2E40"/>
                </a:solidFill>
                <a:latin typeface="Calibri" panose="020F0502020204030204" pitchFamily="34" charset="0"/>
                <a:ea typeface="宋体" panose="02010600030101010101" pitchFamily="2" charset="-122"/>
              </a:rPr>
              <a:t>运作方式</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亚马逊品牌旗舰店是一个针对品牌商品打造的免费自助服务。借助品牌旗舰店，卖家能够以自己的品牌、品牌商品和价值主张为中心，为买家打造更出色的亚马逊购物体验。</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亚马逊品牌旗舰店可以从亚马逊的自然位置获得流量，例如商品详情页面上的品牌名称链接。它还可以作为任何亚马逊或非亚马逊活动的登录页面，帮助提升品牌知名度，增加品牌的交叉销售机会</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p:txBody>
      </p:sp>
    </p:spTree>
    <p:custDataLst>
      <p:tags r:id="rId1"/>
    </p:custDataLst>
    <p:extLst>
      <p:ext uri="{BB962C8B-B14F-4D97-AF65-F5344CB8AC3E}">
        <p14:creationId xmlns:p14="http://schemas.microsoft.com/office/powerpoint/2010/main" val="30409172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967753"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 </a:t>
            </a:r>
            <a:r>
              <a:rPr lang="en-US" altLang="zh-CN" sz="3200" b="1" dirty="0">
                <a:solidFill>
                  <a:srgbClr val="FF930A"/>
                </a:solidFill>
              </a:rPr>
              <a:t>4.4  </a:t>
            </a:r>
            <a:r>
              <a:rPr lang="zh-CN" altLang="en-US" sz="3200" b="1" dirty="0">
                <a:solidFill>
                  <a:srgbClr val="FF930A"/>
                </a:solidFill>
              </a:rPr>
              <a:t>亚马逊品牌备案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276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28875" y="2128838"/>
            <a:ext cx="7332663" cy="263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554032" y="4795838"/>
            <a:ext cx="1082348" cy="307777"/>
          </a:xfrm>
          <a:prstGeom prst="rect">
            <a:avLst/>
          </a:prstGeom>
        </p:spPr>
        <p:txBody>
          <a:bodyPr wrap="none">
            <a:spAutoFit/>
          </a:bodyPr>
          <a:lstStyle/>
          <a:p>
            <a:pPr algn="ctr"/>
            <a:r>
              <a:rPr lang="zh-CN" altLang="zh-CN" sz="1400" b="1" dirty="0"/>
              <a:t>品牌旗舰店</a:t>
            </a:r>
            <a:endParaRPr lang="zh-CN" altLang="en-US" sz="1400" b="1" dirty="0"/>
          </a:p>
        </p:txBody>
      </p:sp>
    </p:spTree>
    <p:custDataLst>
      <p:tags r:id="rId1"/>
    </p:custDataLst>
    <p:extLst>
      <p:ext uri="{BB962C8B-B14F-4D97-AF65-F5344CB8AC3E}">
        <p14:creationId xmlns:p14="http://schemas.microsoft.com/office/powerpoint/2010/main" val="30409172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7650"/>
                                        </p:tgtEl>
                                        <p:attrNameLst>
                                          <p:attrName>style.visibility</p:attrName>
                                        </p:attrNameLst>
                                      </p:cBhvr>
                                      <p:to>
                                        <p:strVal val="visible"/>
                                      </p:to>
                                    </p:set>
                                    <p:anim calcmode="lin" valueType="num">
                                      <p:cBhvr additive="base">
                                        <p:cTn id="11" dur="500" fill="hold"/>
                                        <p:tgtEl>
                                          <p:spTgt spid="27650"/>
                                        </p:tgtEl>
                                        <p:attrNameLst>
                                          <p:attrName>ppt_x</p:attrName>
                                        </p:attrNameLst>
                                      </p:cBhvr>
                                      <p:tavLst>
                                        <p:tav tm="0">
                                          <p:val>
                                            <p:strVal val="#ppt_x"/>
                                          </p:val>
                                        </p:tav>
                                        <p:tav tm="100000">
                                          <p:val>
                                            <p:strVal val="#ppt_x"/>
                                          </p:val>
                                        </p:tav>
                                      </p:tavLst>
                                    </p:anim>
                                    <p:anim calcmode="lin" valueType="num">
                                      <p:cBhvr additive="base">
                                        <p:cTn id="12" dur="500" fill="hold"/>
                                        <p:tgtEl>
                                          <p:spTgt spid="2765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967753"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 </a:t>
            </a:r>
            <a:r>
              <a:rPr lang="en-US" altLang="zh-CN" sz="3200" b="1" dirty="0">
                <a:solidFill>
                  <a:srgbClr val="FF930A"/>
                </a:solidFill>
              </a:rPr>
              <a:t>4.4  </a:t>
            </a:r>
            <a:r>
              <a:rPr lang="zh-CN" altLang="en-US" sz="3200" b="1" dirty="0">
                <a:solidFill>
                  <a:srgbClr val="FF930A"/>
                </a:solidFill>
              </a:rPr>
              <a:t>亚马逊品牌备案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096963" y="2114713"/>
            <a:ext cx="3527426" cy="2723823"/>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展示形式</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亚马逊品牌旗舰店由一个或多个页面组成。每个页面都包含多个内容模块。每个亚马逊品牌旗舰店可以有三个层级，且每个层级都具有丰富的页面模板</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p:txBody>
      </p:sp>
      <p:pic>
        <p:nvPicPr>
          <p:cNvPr id="286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0113" y="1071563"/>
            <a:ext cx="6334125" cy="481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7276690" y="5881688"/>
            <a:ext cx="1200970" cy="307777"/>
          </a:xfrm>
          <a:prstGeom prst="rect">
            <a:avLst/>
          </a:prstGeom>
        </p:spPr>
        <p:txBody>
          <a:bodyPr wrap="none">
            <a:spAutoFit/>
          </a:bodyPr>
          <a:lstStyle/>
          <a:p>
            <a:pPr algn="ctr"/>
            <a:r>
              <a:rPr lang="zh-CN" altLang="zh-CN" sz="1400" b="1" dirty="0"/>
              <a:t>展示形式</a:t>
            </a:r>
            <a:r>
              <a:rPr lang="en-US" altLang="zh-CN" sz="1400" b="1" dirty="0"/>
              <a:t>(</a:t>
            </a:r>
            <a:r>
              <a:rPr lang="zh-CN" altLang="zh-CN" sz="1400" b="1" dirty="0"/>
              <a:t>一</a:t>
            </a:r>
            <a:r>
              <a:rPr lang="en-US" altLang="zh-CN" sz="1400" b="1" dirty="0"/>
              <a:t>)</a:t>
            </a:r>
            <a:endParaRPr lang="zh-CN" altLang="zh-CN" sz="1400" b="1" dirty="0"/>
          </a:p>
        </p:txBody>
      </p:sp>
    </p:spTree>
    <p:custDataLst>
      <p:tags r:id="rId1"/>
    </p:custDataLst>
    <p:extLst>
      <p:ext uri="{BB962C8B-B14F-4D97-AF65-F5344CB8AC3E}">
        <p14:creationId xmlns:p14="http://schemas.microsoft.com/office/powerpoint/2010/main" val="30409172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8674"/>
                                        </p:tgtEl>
                                        <p:attrNameLst>
                                          <p:attrName>style.visibility</p:attrName>
                                        </p:attrNameLst>
                                      </p:cBhvr>
                                      <p:to>
                                        <p:strVal val="visible"/>
                                      </p:to>
                                    </p:set>
                                    <p:animEffect transition="in" filter="fade">
                                      <p:cBhvr>
                                        <p:cTn id="15" dur="500"/>
                                        <p:tgtEl>
                                          <p:spTgt spid="28674"/>
                                        </p:tgtEl>
                                      </p:cBhvr>
                                    </p:animEffect>
                                    <p:anim calcmode="lin" valueType="num">
                                      <p:cBhvr>
                                        <p:cTn id="16" dur="500" fill="hold"/>
                                        <p:tgtEl>
                                          <p:spTgt spid="28674"/>
                                        </p:tgtEl>
                                        <p:attrNameLst>
                                          <p:attrName>ppt_x</p:attrName>
                                        </p:attrNameLst>
                                      </p:cBhvr>
                                      <p:tavLst>
                                        <p:tav tm="0">
                                          <p:val>
                                            <p:strVal val="#ppt_x"/>
                                          </p:val>
                                        </p:tav>
                                        <p:tav tm="100000">
                                          <p:val>
                                            <p:strVal val="#ppt_x"/>
                                          </p:val>
                                        </p:tav>
                                      </p:tavLst>
                                    </p:anim>
                                    <p:anim calcmode="lin" valueType="num">
                                      <p:cBhvr>
                                        <p:cTn id="17" dur="500" fill="hold"/>
                                        <p:tgtEl>
                                          <p:spTgt spid="28674"/>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anim calcmode="lin" valueType="num">
                                      <p:cBhvr>
                                        <p:cTn id="22" dur="500" fill="hold"/>
                                        <p:tgtEl>
                                          <p:spTgt spid="2"/>
                                        </p:tgtEl>
                                        <p:attrNameLst>
                                          <p:attrName>ppt_x</p:attrName>
                                        </p:attrNameLst>
                                      </p:cBhvr>
                                      <p:tavLst>
                                        <p:tav tm="0">
                                          <p:val>
                                            <p:strVal val="#ppt_x"/>
                                          </p:val>
                                        </p:tav>
                                        <p:tav tm="100000">
                                          <p:val>
                                            <p:strVal val="#ppt_x"/>
                                          </p:val>
                                        </p:tav>
                                      </p:tavLst>
                                    </p:anim>
                                    <p:anim calcmode="lin" valueType="num">
                                      <p:cBhvr>
                                        <p:cTn id="2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967753"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 </a:t>
            </a:r>
            <a:r>
              <a:rPr lang="en-US" altLang="zh-CN" sz="3200" b="1" dirty="0">
                <a:solidFill>
                  <a:srgbClr val="FF930A"/>
                </a:solidFill>
              </a:rPr>
              <a:t>4.4  </a:t>
            </a:r>
            <a:r>
              <a:rPr lang="zh-CN" altLang="en-US" sz="3200" b="1" dirty="0">
                <a:solidFill>
                  <a:srgbClr val="FF930A"/>
                </a:solidFill>
              </a:rPr>
              <a:t>亚马逊品牌备案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12778"/>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其他展示形式如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296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44382" y="2190750"/>
            <a:ext cx="7285037" cy="293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86416" y="5162550"/>
            <a:ext cx="1200970" cy="307777"/>
          </a:xfrm>
          <a:prstGeom prst="rect">
            <a:avLst/>
          </a:prstGeom>
        </p:spPr>
        <p:txBody>
          <a:bodyPr wrap="none">
            <a:spAutoFit/>
          </a:bodyPr>
          <a:lstStyle/>
          <a:p>
            <a:pPr algn="ctr"/>
            <a:r>
              <a:rPr lang="zh-CN" altLang="zh-CN" sz="1400" b="1" dirty="0"/>
              <a:t>展示形式</a:t>
            </a:r>
            <a:r>
              <a:rPr lang="en-US" altLang="zh-CN" sz="1400" b="1" dirty="0"/>
              <a:t>(</a:t>
            </a:r>
            <a:r>
              <a:rPr lang="zh-CN" altLang="zh-CN" sz="1400" b="1" dirty="0"/>
              <a:t>二</a:t>
            </a:r>
            <a:r>
              <a:rPr lang="en-US" altLang="zh-CN" sz="1400" b="1" dirty="0"/>
              <a:t>)</a:t>
            </a:r>
            <a:endParaRPr lang="zh-CN" altLang="zh-CN" sz="1400" b="1" dirty="0"/>
          </a:p>
        </p:txBody>
      </p:sp>
    </p:spTree>
    <p:custDataLst>
      <p:tags r:id="rId1"/>
    </p:custDataLst>
    <p:extLst>
      <p:ext uri="{BB962C8B-B14F-4D97-AF65-F5344CB8AC3E}">
        <p14:creationId xmlns:p14="http://schemas.microsoft.com/office/powerpoint/2010/main" val="30409172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9698"/>
                                        </p:tgtEl>
                                        <p:attrNameLst>
                                          <p:attrName>style.visibility</p:attrName>
                                        </p:attrNameLst>
                                      </p:cBhvr>
                                      <p:to>
                                        <p:strVal val="visible"/>
                                      </p:to>
                                    </p:set>
                                    <p:animEffect transition="in" filter="barn(inVertical)">
                                      <p:cBhvr>
                                        <p:cTn id="15" dur="500"/>
                                        <p:tgtEl>
                                          <p:spTgt spid="29698"/>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967753"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 </a:t>
            </a:r>
            <a:r>
              <a:rPr lang="en-US" altLang="zh-CN" sz="3200" b="1" dirty="0">
                <a:solidFill>
                  <a:srgbClr val="FF930A"/>
                </a:solidFill>
              </a:rPr>
              <a:t>4.4  </a:t>
            </a:r>
            <a:r>
              <a:rPr lang="zh-CN" altLang="en-US" sz="3200" b="1" dirty="0">
                <a:solidFill>
                  <a:srgbClr val="FF930A"/>
                </a:solidFill>
              </a:rPr>
              <a:t>亚马逊品牌备案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908053"/>
            <a:ext cx="9332179" cy="1014380"/>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3. </a:t>
            </a:r>
            <a:r>
              <a:rPr lang="zh-CN" altLang="en-US" b="1" dirty="0">
                <a:solidFill>
                  <a:srgbClr val="2F2E40"/>
                </a:solidFill>
                <a:latin typeface="Calibri" panose="020F0502020204030204" pitchFamily="34" charset="0"/>
                <a:ea typeface="宋体" panose="02010600030101010101" pitchFamily="2" charset="-122"/>
              </a:rPr>
              <a:t>设置方法</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可三步快速创建亚马逊品牌旗舰店，如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307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6769" y="2979583"/>
            <a:ext cx="7180263" cy="201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35495" y="5004717"/>
            <a:ext cx="902811" cy="307777"/>
          </a:xfrm>
          <a:prstGeom prst="rect">
            <a:avLst/>
          </a:prstGeom>
        </p:spPr>
        <p:txBody>
          <a:bodyPr wrap="none">
            <a:spAutoFit/>
          </a:bodyPr>
          <a:lstStyle/>
          <a:p>
            <a:pPr algn="ctr"/>
            <a:r>
              <a:rPr lang="zh-CN" altLang="zh-CN" sz="1400" b="1" dirty="0"/>
              <a:t>设置方法</a:t>
            </a:r>
            <a:endParaRPr lang="zh-CN" altLang="en-US" sz="1400" b="1" dirty="0"/>
          </a:p>
        </p:txBody>
      </p:sp>
    </p:spTree>
    <p:custDataLst>
      <p:tags r:id="rId1"/>
    </p:custDataLst>
    <p:extLst>
      <p:ext uri="{BB962C8B-B14F-4D97-AF65-F5344CB8AC3E}">
        <p14:creationId xmlns:p14="http://schemas.microsoft.com/office/powerpoint/2010/main" val="30409172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0722"/>
                                        </p:tgtEl>
                                        <p:attrNameLst>
                                          <p:attrName>style.visibility</p:attrName>
                                        </p:attrNameLst>
                                      </p:cBhvr>
                                      <p:to>
                                        <p:strVal val="visible"/>
                                      </p:to>
                                    </p:set>
                                    <p:animEffect transition="in" filter="wipe(up)">
                                      <p:cBhvr>
                                        <p:cTn id="15" dur="500"/>
                                        <p:tgtEl>
                                          <p:spTgt spid="30722"/>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967753"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 </a:t>
            </a:r>
            <a:r>
              <a:rPr lang="en-US" altLang="zh-CN" sz="3200" b="1" dirty="0">
                <a:solidFill>
                  <a:srgbClr val="FF930A"/>
                </a:solidFill>
              </a:rPr>
              <a:t>4.4  </a:t>
            </a:r>
            <a:r>
              <a:rPr lang="zh-CN" altLang="en-US" sz="3200" b="1" dirty="0">
                <a:solidFill>
                  <a:srgbClr val="FF930A"/>
                </a:solidFill>
              </a:rPr>
              <a:t>亚马逊品牌备案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069978"/>
            <a:ext cx="9332179" cy="3091872"/>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亚马逊品牌旗舰店操作界面有四个部分</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页面</a:t>
            </a:r>
            <a:r>
              <a:rPr lang="zh-CN" altLang="en-US" dirty="0">
                <a:solidFill>
                  <a:srgbClr val="2F2E40"/>
                </a:solidFill>
                <a:latin typeface="Calibri" panose="020F0502020204030204" pitchFamily="34" charset="0"/>
                <a:ea typeface="宋体" panose="02010600030101010101" pitchFamily="2" charset="-122"/>
              </a:rPr>
              <a:t>管理器用于亚马逊品牌旗舰店页面的创建、选择、移动和删除。</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预</a:t>
            </a:r>
            <a:r>
              <a:rPr lang="zh-CN" altLang="en-US" dirty="0">
                <a:solidFill>
                  <a:srgbClr val="2F2E40"/>
                </a:solidFill>
                <a:latin typeface="Calibri" panose="020F0502020204030204" pitchFamily="34" charset="0"/>
                <a:ea typeface="宋体" panose="02010600030101010101" pitchFamily="2" charset="-122"/>
              </a:rPr>
              <a:t>览窗口提供当前页面的实时视图。它也可以用于在模块管理器中选择需要编辑的模块。</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模块</a:t>
            </a:r>
            <a:r>
              <a:rPr lang="zh-CN" altLang="en-US" dirty="0">
                <a:solidFill>
                  <a:srgbClr val="2F2E40"/>
                </a:solidFill>
                <a:latin typeface="Calibri" panose="020F0502020204030204" pitchFamily="34" charset="0"/>
                <a:ea typeface="宋体" panose="02010600030101010101" pitchFamily="2" charset="-122"/>
              </a:rPr>
              <a:t>管理器用于亚马逊品牌旗舰店页面模块的添加、编辑、移动和删除。</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状态栏</a:t>
            </a:r>
            <a:r>
              <a:rPr lang="zh-CN" altLang="en-US" dirty="0">
                <a:solidFill>
                  <a:srgbClr val="2F2E40"/>
                </a:solidFill>
                <a:latin typeface="Calibri" panose="020F0502020204030204" pitchFamily="34" charset="0"/>
                <a:ea typeface="宋体" panose="02010600030101010101" pitchFamily="2" charset="-122"/>
              </a:rPr>
              <a:t>提供亚马逊品牌旗舰店的当前审核状态，并显示有关的错误消息。</a:t>
            </a:r>
          </a:p>
        </p:txBody>
      </p:sp>
    </p:spTree>
    <p:custDataLst>
      <p:tags r:id="rId1"/>
    </p:custDataLst>
    <p:extLst>
      <p:ext uri="{BB962C8B-B14F-4D97-AF65-F5344CB8AC3E}">
        <p14:creationId xmlns:p14="http://schemas.microsoft.com/office/powerpoint/2010/main" val="30409172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967753"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 </a:t>
            </a:r>
            <a:r>
              <a:rPr lang="en-US" altLang="zh-CN" sz="3200" b="1" dirty="0">
                <a:solidFill>
                  <a:srgbClr val="FF930A"/>
                </a:solidFill>
              </a:rPr>
              <a:t>4.4  </a:t>
            </a:r>
            <a:r>
              <a:rPr lang="zh-CN" altLang="en-US" sz="3200" b="1" dirty="0">
                <a:solidFill>
                  <a:srgbClr val="FF930A"/>
                </a:solidFill>
              </a:rPr>
              <a:t>亚马逊品牌备案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317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09950" y="1528763"/>
            <a:ext cx="5372100" cy="408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195753" y="5643563"/>
            <a:ext cx="1800493" cy="307777"/>
          </a:xfrm>
          <a:prstGeom prst="rect">
            <a:avLst/>
          </a:prstGeom>
        </p:spPr>
        <p:txBody>
          <a:bodyPr wrap="none">
            <a:spAutoFit/>
          </a:bodyPr>
          <a:lstStyle/>
          <a:p>
            <a:pPr algn="ctr"/>
            <a:r>
              <a:rPr lang="zh-CN" altLang="zh-CN" sz="1400" b="1" dirty="0"/>
              <a:t>品牌旗舰店设置内容</a:t>
            </a:r>
            <a:endParaRPr lang="zh-CN" altLang="en-US" sz="1400" b="1" dirty="0"/>
          </a:p>
        </p:txBody>
      </p:sp>
    </p:spTree>
    <p:custDataLst>
      <p:tags r:id="rId1"/>
    </p:custDataLst>
    <p:extLst>
      <p:ext uri="{BB962C8B-B14F-4D97-AF65-F5344CB8AC3E}">
        <p14:creationId xmlns:p14="http://schemas.microsoft.com/office/powerpoint/2010/main" val="30409172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31746"/>
                                        </p:tgtEl>
                                        <p:attrNameLst>
                                          <p:attrName>style.visibility</p:attrName>
                                        </p:attrNameLst>
                                      </p:cBhvr>
                                      <p:to>
                                        <p:strVal val="visible"/>
                                      </p:to>
                                    </p:set>
                                    <p:animEffect transition="in" filter="circle(in)">
                                      <p:cBhvr>
                                        <p:cTn id="11" dur="500"/>
                                        <p:tgtEl>
                                          <p:spTgt spid="31746"/>
                                        </p:tgtEl>
                                      </p:cBhvr>
                                    </p:animEffect>
                                  </p:childTnLst>
                                </p:cTn>
                              </p:par>
                            </p:childTnLst>
                          </p:cTn>
                        </p:par>
                        <p:par>
                          <p:cTn id="12" fill="hold">
                            <p:stCondLst>
                              <p:cond delay="1000"/>
                            </p:stCondLst>
                            <p:childTnLst>
                              <p:par>
                                <p:cTn id="13" presetID="6"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circle(in)">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967753"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 </a:t>
            </a:r>
            <a:r>
              <a:rPr lang="en-US" altLang="zh-CN" sz="3200" b="1" dirty="0">
                <a:solidFill>
                  <a:srgbClr val="FF930A"/>
                </a:solidFill>
              </a:rPr>
              <a:t>4.4  </a:t>
            </a:r>
            <a:r>
              <a:rPr lang="zh-CN" altLang="en-US" sz="3200" b="1" dirty="0">
                <a:solidFill>
                  <a:srgbClr val="FF930A"/>
                </a:solidFill>
              </a:rPr>
              <a:t>亚马逊品牌备案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298578"/>
            <a:ext cx="9332179" cy="2523768"/>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4.4.4  Amazon Business</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 </a:t>
            </a:r>
            <a:r>
              <a:rPr lang="en-US" altLang="zh-CN" dirty="0" smtClean="0">
                <a:solidFill>
                  <a:srgbClr val="2F2E40"/>
                </a:solidFill>
                <a:latin typeface="Calibri" panose="020F0502020204030204" pitchFamily="34" charset="0"/>
                <a:ea typeface="宋体" panose="02010600030101010101" pitchFamily="2" charset="-122"/>
              </a:rPr>
              <a:t>Amazon </a:t>
            </a:r>
            <a:r>
              <a:rPr lang="en-US" altLang="zh-CN" dirty="0">
                <a:solidFill>
                  <a:srgbClr val="2F2E40"/>
                </a:solidFill>
                <a:latin typeface="Calibri" panose="020F0502020204030204" pitchFamily="34" charset="0"/>
                <a:ea typeface="宋体" panose="02010600030101010101" pitchFamily="2" charset="-122"/>
              </a:rPr>
              <a:t>Business</a:t>
            </a:r>
            <a:r>
              <a:rPr lang="zh-CN" altLang="en-US" dirty="0">
                <a:solidFill>
                  <a:srgbClr val="2F2E40"/>
                </a:solidFill>
                <a:latin typeface="Calibri" panose="020F0502020204030204" pitchFamily="34" charset="0"/>
                <a:ea typeface="宋体" panose="02010600030101010101" pitchFamily="2" charset="-122"/>
              </a:rPr>
              <a:t>是亚马逊面向企业和机构买家的一站式商业采购站点，专注为企业采购提供解决方案。现已覆盖全球七大站点</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美国、英国、德国、法国、意大利、西班牙、日本</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，超</a:t>
            </a:r>
            <a:r>
              <a:rPr lang="en-US" altLang="zh-CN" dirty="0">
                <a:solidFill>
                  <a:srgbClr val="2F2E40"/>
                </a:solidFill>
                <a:latin typeface="Calibri" panose="020F0502020204030204" pitchFamily="34" charset="0"/>
                <a:ea typeface="宋体" panose="02010600030101010101" pitchFamily="2" charset="-122"/>
              </a:rPr>
              <a:t>100</a:t>
            </a:r>
            <a:r>
              <a:rPr lang="zh-CN" altLang="en-US" dirty="0">
                <a:solidFill>
                  <a:srgbClr val="2F2E40"/>
                </a:solidFill>
                <a:latin typeface="Calibri" panose="020F0502020204030204" pitchFamily="34" charset="0"/>
                <a:ea typeface="宋体" panose="02010600030101010101" pitchFamily="2" charset="-122"/>
              </a:rPr>
              <a:t>万企业及机构买家、丰富且免费的卖家工具，助力优质中国卖家“做全世界的供应商”！</a:t>
            </a:r>
          </a:p>
        </p:txBody>
      </p:sp>
    </p:spTree>
    <p:custDataLst>
      <p:tags r:id="rId1"/>
    </p:custDataLst>
    <p:extLst>
      <p:ext uri="{BB962C8B-B14F-4D97-AF65-F5344CB8AC3E}">
        <p14:creationId xmlns:p14="http://schemas.microsoft.com/office/powerpoint/2010/main" val="30409172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967753"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 </a:t>
            </a:r>
            <a:r>
              <a:rPr lang="en-US" altLang="zh-CN" sz="3200" b="1" dirty="0">
                <a:solidFill>
                  <a:srgbClr val="FF930A"/>
                </a:solidFill>
              </a:rPr>
              <a:t>4.4  </a:t>
            </a:r>
            <a:r>
              <a:rPr lang="zh-CN" altLang="en-US" sz="3200" b="1" dirty="0">
                <a:solidFill>
                  <a:srgbClr val="FF930A"/>
                </a:solidFill>
              </a:rPr>
              <a:t>亚马逊品牌备案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98503"/>
            <a:ext cx="9332179" cy="378436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1. </a:t>
            </a:r>
            <a:r>
              <a:rPr lang="zh-CN" altLang="en-US" b="1" dirty="0">
                <a:solidFill>
                  <a:srgbClr val="2F2E40"/>
                </a:solidFill>
                <a:latin typeface="Calibri" panose="020F0502020204030204" pitchFamily="34" charset="0"/>
                <a:ea typeface="宋体" panose="02010600030101010101" pitchFamily="2" charset="-122"/>
              </a:rPr>
              <a:t>入驻</a:t>
            </a:r>
            <a:r>
              <a:rPr lang="en-US" altLang="zh-CN" b="1" dirty="0">
                <a:solidFill>
                  <a:srgbClr val="2F2E40"/>
                </a:solidFill>
                <a:latin typeface="Calibri" panose="020F0502020204030204" pitchFamily="34" charset="0"/>
                <a:ea typeface="宋体" panose="02010600030101010101" pitchFamily="2" charset="-122"/>
              </a:rPr>
              <a:t>Amazon Business</a:t>
            </a:r>
            <a:r>
              <a:rPr lang="zh-CN" altLang="en-US" b="1" dirty="0">
                <a:solidFill>
                  <a:srgbClr val="2F2E40"/>
                </a:solidFill>
                <a:latin typeface="Calibri" panose="020F0502020204030204" pitchFamily="34" charset="0"/>
                <a:ea typeface="宋体" panose="02010600030101010101" pitchFamily="2" charset="-122"/>
              </a:rPr>
              <a:t>的要求</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低发货前取消率</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低于</a:t>
            </a:r>
            <a:r>
              <a:rPr lang="en-US" altLang="zh-CN" dirty="0">
                <a:solidFill>
                  <a:srgbClr val="2F2E40"/>
                </a:solidFill>
                <a:latin typeface="Calibri" panose="020F0502020204030204" pitchFamily="34" charset="0"/>
                <a:ea typeface="宋体" panose="02010600030101010101" pitchFamily="2" charset="-122"/>
              </a:rPr>
              <a:t>1%)</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低延迟发货率</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低于</a:t>
            </a:r>
            <a:r>
              <a:rPr lang="en-US" altLang="zh-CN" dirty="0">
                <a:solidFill>
                  <a:srgbClr val="2F2E40"/>
                </a:solidFill>
                <a:latin typeface="Calibri" panose="020F0502020204030204" pitchFamily="34" charset="0"/>
                <a:ea typeface="宋体" panose="02010600030101010101" pitchFamily="2" charset="-122"/>
              </a:rPr>
              <a:t>2%)</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低订单缺陷率，如交易保障索赔、退货和</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或拒付情况较少</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低于</a:t>
            </a:r>
            <a:r>
              <a:rPr lang="en-US" altLang="zh-CN" dirty="0">
                <a:solidFill>
                  <a:srgbClr val="2F2E40"/>
                </a:solidFill>
                <a:latin typeface="Calibri" panose="020F0502020204030204" pitchFamily="34" charset="0"/>
                <a:ea typeface="宋体" panose="02010600030101010101" pitchFamily="2" charset="-122"/>
              </a:rPr>
              <a:t>0.5%)</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每个企业订单包裹必须具有一个跟踪号。</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	</a:t>
            </a:r>
            <a:r>
              <a:rPr lang="zh-CN" altLang="en-US" dirty="0">
                <a:solidFill>
                  <a:srgbClr val="2F2E40"/>
                </a:solidFill>
                <a:latin typeface="Calibri" panose="020F0502020204030204" pitchFamily="34" charset="0"/>
                <a:ea typeface="宋体" panose="02010600030101010101" pitchFamily="2" charset="-122"/>
              </a:rPr>
              <a:t>每个企业订单包裹必须具有一个装箱单。</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(6)	</a:t>
            </a:r>
            <a:r>
              <a:rPr lang="zh-CN" altLang="en-US" dirty="0">
                <a:solidFill>
                  <a:srgbClr val="2F2E40"/>
                </a:solidFill>
                <a:latin typeface="Calibri" panose="020F0502020204030204" pitchFamily="34" charset="0"/>
                <a:ea typeface="宋体" panose="02010600030101010101" pitchFamily="2" charset="-122"/>
              </a:rPr>
              <a:t>每个企业订单包裹必须具有一个订货单编号。</a:t>
            </a:r>
          </a:p>
        </p:txBody>
      </p:sp>
    </p:spTree>
    <p:custDataLst>
      <p:tags r:id="rId1"/>
    </p:custDataLst>
    <p:extLst>
      <p:ext uri="{BB962C8B-B14F-4D97-AF65-F5344CB8AC3E}">
        <p14:creationId xmlns:p14="http://schemas.microsoft.com/office/powerpoint/2010/main" val="30409172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967753"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 </a:t>
            </a:r>
            <a:r>
              <a:rPr lang="en-US" altLang="zh-CN" sz="3200" b="1" dirty="0">
                <a:solidFill>
                  <a:srgbClr val="FF930A"/>
                </a:solidFill>
              </a:rPr>
              <a:t>4.4  </a:t>
            </a:r>
            <a:r>
              <a:rPr lang="zh-CN" altLang="en-US" sz="3200" b="1" dirty="0">
                <a:solidFill>
                  <a:srgbClr val="FF930A"/>
                </a:solidFill>
              </a:rPr>
              <a:t>亚马逊品牌备案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403228"/>
            <a:ext cx="9332179" cy="1568378"/>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注册方法</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单击链接：</a:t>
            </a:r>
            <a:r>
              <a:rPr lang="en-US" altLang="zh-CN" dirty="0">
                <a:solidFill>
                  <a:srgbClr val="2F2E40"/>
                </a:solidFill>
                <a:latin typeface="Calibri" panose="020F0502020204030204" pitchFamily="34" charset="0"/>
                <a:ea typeface="宋体" panose="02010600030101010101" pitchFamily="2" charset="-122"/>
              </a:rPr>
              <a:t>https://sellercentral.amazon.com/hz/b2bregistration</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打开链接，会跳出如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示的登录页面。登录账号，查看是否达到要求。</a:t>
            </a:r>
          </a:p>
        </p:txBody>
      </p:sp>
      <p:pic>
        <p:nvPicPr>
          <p:cNvPr id="327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76750" y="2971606"/>
            <a:ext cx="3219450" cy="2867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35495" y="5848156"/>
            <a:ext cx="902811" cy="307777"/>
          </a:xfrm>
          <a:prstGeom prst="rect">
            <a:avLst/>
          </a:prstGeom>
        </p:spPr>
        <p:txBody>
          <a:bodyPr wrap="none">
            <a:spAutoFit/>
          </a:bodyPr>
          <a:lstStyle/>
          <a:p>
            <a:pPr algn="ctr"/>
            <a:r>
              <a:rPr lang="zh-CN" altLang="zh-CN" sz="1400" b="1" dirty="0"/>
              <a:t>登录页面</a:t>
            </a:r>
            <a:endParaRPr lang="zh-CN" altLang="en-US" sz="1400" b="1" dirty="0"/>
          </a:p>
        </p:txBody>
      </p:sp>
    </p:spTree>
    <p:custDataLst>
      <p:tags r:id="rId1"/>
    </p:custDataLst>
    <p:extLst>
      <p:ext uri="{BB962C8B-B14F-4D97-AF65-F5344CB8AC3E}">
        <p14:creationId xmlns:p14="http://schemas.microsoft.com/office/powerpoint/2010/main" val="30409172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32770"/>
                                        </p:tgtEl>
                                        <p:attrNameLst>
                                          <p:attrName>style.visibility</p:attrName>
                                        </p:attrNameLst>
                                      </p:cBhvr>
                                      <p:to>
                                        <p:strVal val="visible"/>
                                      </p:to>
                                    </p:set>
                                    <p:animEffect transition="in" filter="wheel(1)">
                                      <p:cBhvr>
                                        <p:cTn id="15" dur="500"/>
                                        <p:tgtEl>
                                          <p:spTgt spid="32770"/>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heel(1)">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1826141"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预习作业</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412753"/>
            <a:ext cx="9332179" cy="4801314"/>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smtClean="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3)	Spend </a:t>
            </a:r>
            <a:r>
              <a:rPr lang="en-US" altLang="zh-CN" dirty="0" smtClean="0">
                <a:solidFill>
                  <a:srgbClr val="2F2E40"/>
                </a:solidFill>
                <a:latin typeface="Calibri" panose="020F0502020204030204" pitchFamily="34" charset="0"/>
                <a:ea typeface="宋体" panose="02010600030101010101" pitchFamily="2" charset="-122"/>
              </a:rPr>
              <a:t>_______________________________________________                                                               </a:t>
            </a:r>
            <a:endParaRPr lang="en-US" altLang="zh-CN"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en-US" altLang="zh-CN" dirty="0" smtClean="0">
                <a:solidFill>
                  <a:srgbClr val="2F2E40"/>
                </a:solidFill>
                <a:latin typeface="Calibri" panose="020F0502020204030204" pitchFamily="34" charset="0"/>
                <a:ea typeface="宋体" panose="02010600030101010101" pitchFamily="2" charset="-122"/>
              </a:rPr>
              <a:t>Branding_____________________________________________                                                           </a:t>
            </a:r>
            <a:endParaRPr lang="en-US" altLang="zh-CN"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	</a:t>
            </a:r>
            <a:r>
              <a:rPr lang="en-US" altLang="zh-CN" dirty="0" smtClean="0">
                <a:solidFill>
                  <a:srgbClr val="2F2E40"/>
                </a:solidFill>
                <a:latin typeface="Calibri" panose="020F0502020204030204" pitchFamily="34" charset="0"/>
                <a:ea typeface="宋体" panose="02010600030101010101" pitchFamily="2" charset="-122"/>
              </a:rPr>
              <a:t>Sales________________________________________________                                                                </a:t>
            </a:r>
            <a:endParaRPr lang="en-US" altLang="zh-CN"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smtClean="0">
                <a:solidFill>
                  <a:srgbClr val="2F2E40"/>
                </a:solidFill>
                <a:latin typeface="Calibri" panose="020F0502020204030204" pitchFamily="34" charset="0"/>
                <a:ea typeface="宋体" panose="02010600030101010101" pitchFamily="2" charset="-122"/>
              </a:rPr>
              <a:t>(6)	</a:t>
            </a:r>
            <a:r>
              <a:rPr lang="en-US" altLang="zh-CN" dirty="0" err="1" smtClean="0">
                <a:solidFill>
                  <a:srgbClr val="2F2E40"/>
                </a:solidFill>
                <a:latin typeface="Calibri" panose="020F0502020204030204" pitchFamily="34" charset="0"/>
                <a:ea typeface="宋体" panose="02010600030101010101" pitchFamily="2" charset="-122"/>
              </a:rPr>
              <a:t>ACoS</a:t>
            </a:r>
            <a:r>
              <a:rPr lang="en-US" altLang="zh-CN" dirty="0" smtClean="0">
                <a:solidFill>
                  <a:srgbClr val="2F2E40"/>
                </a:solidFill>
                <a:latin typeface="Calibri" panose="020F0502020204030204" pitchFamily="34" charset="0"/>
                <a:ea typeface="宋体" panose="02010600030101010101" pitchFamily="2" charset="-122"/>
              </a:rPr>
              <a:t>________________________________________________ </a:t>
            </a:r>
          </a:p>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a:t>
            </a:r>
            <a:r>
              <a:rPr lang="zh-CN" altLang="en-US" b="1" dirty="0">
                <a:solidFill>
                  <a:srgbClr val="2F2E40"/>
                </a:solidFill>
                <a:latin typeface="Calibri" panose="020F0502020204030204" pitchFamily="34" charset="0"/>
                <a:ea typeface="宋体" panose="02010600030101010101" pitchFamily="2" charset="-122"/>
              </a:rPr>
              <a:t>．预习并回答以下问题</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请阅读本章内容，完成以下任务。</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亚马逊平台有两种评价形式：</a:t>
            </a:r>
            <a:r>
              <a:rPr lang="en-US" altLang="zh-CN" dirty="0">
                <a:solidFill>
                  <a:srgbClr val="2F2E40"/>
                </a:solidFill>
                <a:latin typeface="Calibri" panose="020F0502020204030204" pitchFamily="34" charset="0"/>
                <a:ea typeface="宋体" panose="02010600030101010101" pitchFamily="2" charset="-122"/>
              </a:rPr>
              <a:t>Review(</a:t>
            </a:r>
            <a:r>
              <a:rPr lang="zh-CN" altLang="en-US" dirty="0">
                <a:solidFill>
                  <a:srgbClr val="2F2E40"/>
                </a:solidFill>
                <a:latin typeface="Calibri" panose="020F0502020204030204" pitchFamily="34" charset="0"/>
                <a:ea typeface="宋体" panose="02010600030101010101" pitchFamily="2" charset="-122"/>
              </a:rPr>
              <a:t>产品评论</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和</a:t>
            </a:r>
            <a:r>
              <a:rPr lang="en-US" altLang="zh-CN" dirty="0">
                <a:solidFill>
                  <a:srgbClr val="2F2E40"/>
                </a:solidFill>
                <a:latin typeface="Calibri" panose="020F0502020204030204" pitchFamily="34" charset="0"/>
                <a:ea typeface="宋体" panose="02010600030101010101" pitchFamily="2" charset="-122"/>
              </a:rPr>
              <a:t>Feedback(</a:t>
            </a:r>
            <a:r>
              <a:rPr lang="zh-CN" altLang="en-US" dirty="0">
                <a:solidFill>
                  <a:srgbClr val="2F2E40"/>
                </a:solidFill>
                <a:latin typeface="Calibri" panose="020F0502020204030204" pitchFamily="34" charset="0"/>
                <a:ea typeface="宋体" panose="02010600030101010101" pitchFamily="2" charset="-122"/>
              </a:rPr>
              <a:t>店铺反馈</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，两者有什么区别？</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eBay Marketing </a:t>
            </a:r>
            <a:r>
              <a:rPr lang="zh-CN" altLang="en-US" dirty="0">
                <a:solidFill>
                  <a:srgbClr val="2F2E40"/>
                </a:solidFill>
                <a:latin typeface="Calibri" panose="020F0502020204030204" pitchFamily="34" charset="0"/>
                <a:ea typeface="宋体" panose="02010600030101010101" pitchFamily="2" charset="-122"/>
              </a:rPr>
              <a:t>包含哪几个板块</a:t>
            </a:r>
            <a:r>
              <a:rPr lang="zh-CN" altLang="en-US" dirty="0" smtClean="0">
                <a:solidFill>
                  <a:srgbClr val="2F2E40"/>
                </a:solidFill>
                <a:latin typeface="Calibri" panose="020F0502020204030204" pitchFamily="34" charset="0"/>
                <a:ea typeface="宋体" panose="02010600030101010101" pitchFamily="2" charset="-122"/>
              </a:rPr>
              <a:t>？</a:t>
            </a:r>
            <a:endParaRPr lang="zh-CN" altLang="en-US" dirty="0">
              <a:solidFill>
                <a:srgbClr val="2F2E40"/>
              </a:solidFill>
              <a:latin typeface="Calibri" panose="020F0502020204030204" pitchFamily="34" charset="0"/>
              <a:ea typeface="宋体" panose="02010600030101010101" pitchFamily="2" charset="-122"/>
            </a:endParaRPr>
          </a:p>
        </p:txBody>
      </p:sp>
    </p:spTree>
    <p:custDataLst>
      <p:tags r:id="rId1"/>
    </p:custDataLst>
    <p:extLst>
      <p:ext uri="{BB962C8B-B14F-4D97-AF65-F5344CB8AC3E}">
        <p14:creationId xmlns:p14="http://schemas.microsoft.com/office/powerpoint/2010/main" val="39817934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967753"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 </a:t>
            </a:r>
            <a:r>
              <a:rPr lang="en-US" altLang="zh-CN" sz="3200" b="1" dirty="0">
                <a:solidFill>
                  <a:srgbClr val="FF930A"/>
                </a:solidFill>
              </a:rPr>
              <a:t>4.4  </a:t>
            </a:r>
            <a:r>
              <a:rPr lang="zh-CN" altLang="en-US" sz="3200" b="1" dirty="0">
                <a:solidFill>
                  <a:srgbClr val="FF930A"/>
                </a:solidFill>
              </a:rPr>
              <a:t>亚马逊品牌备案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073160"/>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如果达到要求，就会进入如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示的账号注册页面。</a:t>
            </a:r>
          </a:p>
        </p:txBody>
      </p:sp>
      <p:pic>
        <p:nvPicPr>
          <p:cNvPr id="337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600" y="2570170"/>
            <a:ext cx="4876800" cy="263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65058" y="5304916"/>
            <a:ext cx="1261884" cy="307777"/>
          </a:xfrm>
          <a:prstGeom prst="rect">
            <a:avLst/>
          </a:prstGeom>
        </p:spPr>
        <p:txBody>
          <a:bodyPr wrap="none">
            <a:spAutoFit/>
          </a:bodyPr>
          <a:lstStyle/>
          <a:p>
            <a:pPr algn="ctr"/>
            <a:r>
              <a:rPr lang="zh-CN" altLang="zh-CN" sz="1400" b="1" dirty="0"/>
              <a:t>账号注册页面</a:t>
            </a:r>
            <a:endParaRPr lang="zh-CN" altLang="en-US" sz="1400" b="1" dirty="0"/>
          </a:p>
        </p:txBody>
      </p:sp>
    </p:spTree>
    <p:custDataLst>
      <p:tags r:id="rId1"/>
    </p:custDataLst>
    <p:extLst>
      <p:ext uri="{BB962C8B-B14F-4D97-AF65-F5344CB8AC3E}">
        <p14:creationId xmlns:p14="http://schemas.microsoft.com/office/powerpoint/2010/main" val="30409172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33794"/>
                                        </p:tgtEl>
                                        <p:attrNameLst>
                                          <p:attrName>style.visibility</p:attrName>
                                        </p:attrNameLst>
                                      </p:cBhvr>
                                      <p:to>
                                        <p:strVal val="visible"/>
                                      </p:to>
                                    </p:set>
                                    <p:animEffect transition="in" filter="randombar(horizontal)">
                                      <p:cBhvr>
                                        <p:cTn id="15" dur="500"/>
                                        <p:tgtEl>
                                          <p:spTgt spid="33794"/>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967753"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 </a:t>
            </a:r>
            <a:r>
              <a:rPr lang="en-US" altLang="zh-CN" sz="3200" b="1" dirty="0">
                <a:solidFill>
                  <a:srgbClr val="FF930A"/>
                </a:solidFill>
              </a:rPr>
              <a:t>4.4  </a:t>
            </a:r>
            <a:r>
              <a:rPr lang="zh-CN" altLang="en-US" sz="3200" b="1" dirty="0">
                <a:solidFill>
                  <a:srgbClr val="FF930A"/>
                </a:solidFill>
              </a:rPr>
              <a:t>亚马逊品牌备案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860428"/>
            <a:ext cx="9332179" cy="1014380"/>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勾选同意条款的小正方形，然后单击黄色框</a:t>
            </a:r>
            <a:r>
              <a:rPr lang="en-US" altLang="zh-CN" dirty="0">
                <a:solidFill>
                  <a:srgbClr val="2F2E40"/>
                </a:solidFill>
                <a:latin typeface="Calibri" panose="020F0502020204030204" pitchFamily="34" charset="0"/>
                <a:ea typeface="宋体" panose="02010600030101010101" pitchFamily="2" charset="-122"/>
              </a:rPr>
              <a:t>Enroll Your Account</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	</a:t>
            </a:r>
            <a:r>
              <a:rPr lang="zh-CN" altLang="en-US" dirty="0">
                <a:solidFill>
                  <a:srgbClr val="2F2E40"/>
                </a:solidFill>
                <a:latin typeface="Calibri" panose="020F0502020204030204" pitchFamily="34" charset="0"/>
                <a:ea typeface="宋体" panose="02010600030101010101" pitchFamily="2" charset="-122"/>
              </a:rPr>
              <a:t>成功之后，卖家将会收到如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示的注册成功页面。</a:t>
            </a:r>
          </a:p>
        </p:txBody>
      </p:sp>
      <p:pic>
        <p:nvPicPr>
          <p:cNvPr id="348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0876" y="2981325"/>
            <a:ext cx="4972050" cy="2400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55959" y="5396984"/>
            <a:ext cx="1261884" cy="307777"/>
          </a:xfrm>
          <a:prstGeom prst="rect">
            <a:avLst/>
          </a:prstGeom>
        </p:spPr>
        <p:txBody>
          <a:bodyPr wrap="none">
            <a:spAutoFit/>
          </a:bodyPr>
          <a:lstStyle/>
          <a:p>
            <a:pPr algn="ctr"/>
            <a:r>
              <a:rPr lang="zh-CN" altLang="zh-CN" sz="1400" b="1" dirty="0"/>
              <a:t>注册成功页面</a:t>
            </a:r>
            <a:endParaRPr lang="zh-CN" altLang="en-US" sz="1400" b="1" dirty="0"/>
          </a:p>
        </p:txBody>
      </p:sp>
    </p:spTree>
    <p:custDataLst>
      <p:tags r:id="rId1"/>
    </p:custDataLst>
    <p:extLst>
      <p:ext uri="{BB962C8B-B14F-4D97-AF65-F5344CB8AC3E}">
        <p14:creationId xmlns:p14="http://schemas.microsoft.com/office/powerpoint/2010/main" val="30409172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34818"/>
                                        </p:tgtEl>
                                        <p:attrNameLst>
                                          <p:attrName>style.visibility</p:attrName>
                                        </p:attrNameLst>
                                      </p:cBhvr>
                                      <p:to>
                                        <p:strVal val="visible"/>
                                      </p:to>
                                    </p:set>
                                    <p:anim calcmode="lin" valueType="num">
                                      <p:cBhvr>
                                        <p:cTn id="15" dur="500" fill="hold"/>
                                        <p:tgtEl>
                                          <p:spTgt spid="34818"/>
                                        </p:tgtEl>
                                        <p:attrNameLst>
                                          <p:attrName>ppt_w</p:attrName>
                                        </p:attrNameLst>
                                      </p:cBhvr>
                                      <p:tavLst>
                                        <p:tav tm="0">
                                          <p:val>
                                            <p:fltVal val="0"/>
                                          </p:val>
                                        </p:tav>
                                        <p:tav tm="100000">
                                          <p:val>
                                            <p:strVal val="#ppt_w"/>
                                          </p:val>
                                        </p:tav>
                                      </p:tavLst>
                                    </p:anim>
                                    <p:anim calcmode="lin" valueType="num">
                                      <p:cBhvr>
                                        <p:cTn id="16" dur="500" fill="hold"/>
                                        <p:tgtEl>
                                          <p:spTgt spid="34818"/>
                                        </p:tgtEl>
                                        <p:attrNameLst>
                                          <p:attrName>ppt_h</p:attrName>
                                        </p:attrNameLst>
                                      </p:cBhvr>
                                      <p:tavLst>
                                        <p:tav tm="0">
                                          <p:val>
                                            <p:fltVal val="0"/>
                                          </p:val>
                                        </p:tav>
                                        <p:tav tm="100000">
                                          <p:val>
                                            <p:strVal val="#ppt_h"/>
                                          </p:val>
                                        </p:tav>
                                      </p:tavLst>
                                    </p:anim>
                                    <p:animEffect transition="in" filter="fade">
                                      <p:cBhvr>
                                        <p:cTn id="17" dur="500"/>
                                        <p:tgtEl>
                                          <p:spTgt spid="34818"/>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967753"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 </a:t>
            </a:r>
            <a:r>
              <a:rPr lang="en-US" altLang="zh-CN" sz="3200" b="1" dirty="0">
                <a:solidFill>
                  <a:srgbClr val="FF930A"/>
                </a:solidFill>
              </a:rPr>
              <a:t>4.4  </a:t>
            </a:r>
            <a:r>
              <a:rPr lang="zh-CN" altLang="en-US" sz="3200" b="1" dirty="0">
                <a:solidFill>
                  <a:srgbClr val="FF930A"/>
                </a:solidFill>
              </a:rPr>
              <a:t>亚马逊品牌备案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3040061" y="1841378"/>
            <a:ext cx="3808413" cy="3416320"/>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(6</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添加</a:t>
            </a:r>
            <a:r>
              <a:rPr lang="zh-CN" altLang="en-US" dirty="0">
                <a:solidFill>
                  <a:srgbClr val="2F2E40"/>
                </a:solidFill>
                <a:latin typeface="Calibri" panose="020F0502020204030204" pitchFamily="34" charset="0"/>
                <a:ea typeface="宋体" panose="02010600030101010101" pitchFamily="2" charset="-122"/>
              </a:rPr>
              <a:t>认证证书。</a:t>
            </a:r>
          </a:p>
          <a:p>
            <a:pPr indent="468000" algn="just">
              <a:lnSpc>
                <a:spcPct val="150000"/>
              </a:lnSpc>
              <a:spcAft>
                <a:spcPct val="50000"/>
              </a:spcAft>
              <a:defRPr/>
            </a:pPr>
            <a:r>
              <a:rPr lang="zh-CN" altLang="en-US" dirty="0" smtClean="0">
                <a:solidFill>
                  <a:srgbClr val="2F2E40"/>
                </a:solidFill>
                <a:latin typeface="Calibri" panose="020F0502020204030204" pitchFamily="34" charset="0"/>
                <a:ea typeface="宋体" panose="02010600030101010101" pitchFamily="2" charset="-122"/>
              </a:rPr>
              <a:t>①鼠标</a:t>
            </a:r>
            <a:r>
              <a:rPr lang="zh-CN" altLang="en-US" dirty="0">
                <a:solidFill>
                  <a:srgbClr val="2F2E40"/>
                </a:solidFill>
                <a:latin typeface="Calibri" panose="020F0502020204030204" pitchFamily="34" charset="0"/>
                <a:ea typeface="宋体" panose="02010600030101010101" pitchFamily="2" charset="-122"/>
              </a:rPr>
              <a:t>指针移动到后台</a:t>
            </a:r>
            <a:r>
              <a:rPr lang="en-US" altLang="zh-CN" dirty="0">
                <a:solidFill>
                  <a:srgbClr val="2F2E40"/>
                </a:solidFill>
                <a:latin typeface="Calibri" panose="020F0502020204030204" pitchFamily="34" charset="0"/>
                <a:ea typeface="宋体" panose="02010600030101010101" pitchFamily="2" charset="-122"/>
              </a:rPr>
              <a:t>Settings(</a:t>
            </a:r>
            <a:r>
              <a:rPr lang="zh-CN" altLang="en-US" dirty="0">
                <a:solidFill>
                  <a:srgbClr val="2F2E40"/>
                </a:solidFill>
                <a:latin typeface="Calibri" panose="020F0502020204030204" pitchFamily="34" charset="0"/>
                <a:ea typeface="宋体" panose="02010600030101010101" pitchFamily="2" charset="-122"/>
              </a:rPr>
              <a:t>设置</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处，单击</a:t>
            </a:r>
            <a:r>
              <a:rPr lang="en-US" altLang="zh-CN" dirty="0">
                <a:solidFill>
                  <a:srgbClr val="2F2E40"/>
                </a:solidFill>
                <a:latin typeface="Calibri" panose="020F0502020204030204" pitchFamily="34" charset="0"/>
                <a:ea typeface="宋体" panose="02010600030101010101" pitchFamily="2" charset="-122"/>
              </a:rPr>
              <a:t>Your Info &amp; Policies(</a:t>
            </a:r>
            <a:r>
              <a:rPr lang="zh-CN" altLang="en-US" dirty="0">
                <a:solidFill>
                  <a:srgbClr val="2F2E40"/>
                </a:solidFill>
                <a:latin typeface="Calibri" panose="020F0502020204030204" pitchFamily="34" charset="0"/>
                <a:ea typeface="宋体" panose="02010600030101010101" pitchFamily="2" charset="-122"/>
              </a:rPr>
              <a:t>您的信息和政策</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p>
          <a:p>
            <a:pPr indent="468000" algn="just">
              <a:lnSpc>
                <a:spcPct val="150000"/>
              </a:lnSpc>
              <a:spcAft>
                <a:spcPct val="50000"/>
              </a:spcAft>
              <a:defRPr/>
            </a:pPr>
            <a:r>
              <a:rPr lang="zh-CN" altLang="en-US" dirty="0" smtClean="0">
                <a:solidFill>
                  <a:srgbClr val="2F2E40"/>
                </a:solidFill>
                <a:latin typeface="Calibri" panose="020F0502020204030204" pitchFamily="34" charset="0"/>
                <a:ea typeface="宋体" panose="02010600030101010101" pitchFamily="2" charset="-122"/>
              </a:rPr>
              <a:t>②进入</a:t>
            </a:r>
            <a:r>
              <a:rPr lang="zh-CN" altLang="en-US" dirty="0">
                <a:solidFill>
                  <a:srgbClr val="2F2E40"/>
                </a:solidFill>
                <a:latin typeface="Calibri" panose="020F0502020204030204" pitchFamily="34" charset="0"/>
                <a:ea typeface="宋体" panose="02010600030101010101" pitchFamily="2" charset="-122"/>
              </a:rPr>
              <a:t>之后选择</a:t>
            </a:r>
            <a:r>
              <a:rPr lang="en-US" altLang="zh-CN" dirty="0">
                <a:solidFill>
                  <a:srgbClr val="2F2E40"/>
                </a:solidFill>
                <a:latin typeface="Calibri" panose="020F0502020204030204" pitchFamily="34" charset="0"/>
                <a:ea typeface="宋体" panose="02010600030101010101" pitchFamily="2" charset="-122"/>
              </a:rPr>
              <a:t>Credentials and Certifications(</a:t>
            </a:r>
            <a:r>
              <a:rPr lang="zh-CN" altLang="en-US" dirty="0">
                <a:solidFill>
                  <a:srgbClr val="2F2E40"/>
                </a:solidFill>
                <a:latin typeface="Calibri" panose="020F0502020204030204" pitchFamily="34" charset="0"/>
                <a:ea typeface="宋体" panose="02010600030101010101" pitchFamily="2" charset="-122"/>
              </a:rPr>
              <a:t>凭证和证书</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zh-CN" altLang="en-US" dirty="0" smtClean="0">
                <a:solidFill>
                  <a:srgbClr val="2F2E40"/>
                </a:solidFill>
                <a:latin typeface="Calibri" panose="020F0502020204030204" pitchFamily="34" charset="0"/>
                <a:ea typeface="宋体" panose="02010600030101010101" pitchFamily="2" charset="-122"/>
              </a:rPr>
              <a:t>③选择</a:t>
            </a:r>
            <a:r>
              <a:rPr lang="zh-CN" altLang="en-US" dirty="0">
                <a:solidFill>
                  <a:srgbClr val="2F2E40"/>
                </a:solidFill>
                <a:latin typeface="Calibri" panose="020F0502020204030204" pitchFamily="34" charset="0"/>
                <a:ea typeface="宋体" panose="02010600030101010101" pitchFamily="2" charset="-122"/>
              </a:rPr>
              <a:t>证书或认证类别，提交。</a:t>
            </a:r>
          </a:p>
        </p:txBody>
      </p:sp>
      <p:pic>
        <p:nvPicPr>
          <p:cNvPr id="358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91388" y="1752366"/>
            <a:ext cx="1685925"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7503408" y="5568434"/>
            <a:ext cx="1261884" cy="307777"/>
          </a:xfrm>
          <a:prstGeom prst="rect">
            <a:avLst/>
          </a:prstGeom>
        </p:spPr>
        <p:txBody>
          <a:bodyPr wrap="none">
            <a:spAutoFit/>
          </a:bodyPr>
          <a:lstStyle/>
          <a:p>
            <a:pPr algn="ctr"/>
            <a:r>
              <a:rPr lang="zh-CN" altLang="zh-CN" sz="1400" b="1" dirty="0"/>
              <a:t>添加认证证书</a:t>
            </a:r>
            <a:endParaRPr lang="zh-CN" altLang="en-US" sz="1400" b="1" dirty="0"/>
          </a:p>
        </p:txBody>
      </p:sp>
    </p:spTree>
    <p:custDataLst>
      <p:tags r:id="rId1"/>
    </p:custDataLst>
    <p:extLst>
      <p:ext uri="{BB962C8B-B14F-4D97-AF65-F5344CB8AC3E}">
        <p14:creationId xmlns:p14="http://schemas.microsoft.com/office/powerpoint/2010/main" val="30409172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5842"/>
                                        </p:tgtEl>
                                        <p:attrNameLst>
                                          <p:attrName>style.visibility</p:attrName>
                                        </p:attrNameLst>
                                      </p:cBhvr>
                                      <p:to>
                                        <p:strVal val="visible"/>
                                      </p:to>
                                    </p:set>
                                    <p:animEffect transition="in" filter="fade">
                                      <p:cBhvr>
                                        <p:cTn id="15" dur="500"/>
                                        <p:tgtEl>
                                          <p:spTgt spid="3584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967753"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 </a:t>
            </a:r>
            <a:r>
              <a:rPr lang="en-US" altLang="zh-CN" sz="3200" b="1" dirty="0">
                <a:solidFill>
                  <a:srgbClr val="FF930A"/>
                </a:solidFill>
              </a:rPr>
              <a:t>4.4  </a:t>
            </a:r>
            <a:r>
              <a:rPr lang="zh-CN" altLang="en-US" sz="3200" b="1" dirty="0">
                <a:solidFill>
                  <a:srgbClr val="FF930A"/>
                </a:solidFill>
              </a:rPr>
              <a:t>亚马逊品牌备案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12778"/>
            <a:ext cx="9332179" cy="142987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4. </a:t>
            </a:r>
            <a:r>
              <a:rPr lang="zh-CN" altLang="en-US" b="1" dirty="0">
                <a:solidFill>
                  <a:srgbClr val="2F2E40"/>
                </a:solidFill>
                <a:latin typeface="Calibri" panose="020F0502020204030204" pitchFamily="34" charset="0"/>
                <a:ea typeface="宋体" panose="02010600030101010101" pitchFamily="2" charset="-122"/>
              </a:rPr>
              <a:t>费用</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亚马逊企业销售的仓储费、订单配送费等都与正常亚马逊订单收费标准一致。销售佣金有以下差异，如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368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91388" y="3042657"/>
            <a:ext cx="4391025" cy="2486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55958" y="5528682"/>
            <a:ext cx="1261884" cy="307777"/>
          </a:xfrm>
          <a:prstGeom prst="rect">
            <a:avLst/>
          </a:prstGeom>
        </p:spPr>
        <p:txBody>
          <a:bodyPr wrap="none">
            <a:spAutoFit/>
          </a:bodyPr>
          <a:lstStyle/>
          <a:p>
            <a:pPr algn="ctr"/>
            <a:r>
              <a:rPr lang="zh-CN" altLang="zh-CN" sz="1400" b="1" dirty="0"/>
              <a:t>企业销售佣金</a:t>
            </a:r>
            <a:endParaRPr lang="zh-CN" altLang="en-US" sz="1400" b="1" dirty="0"/>
          </a:p>
        </p:txBody>
      </p:sp>
    </p:spTree>
    <p:custDataLst>
      <p:tags r:id="rId1"/>
    </p:custDataLst>
    <p:extLst>
      <p:ext uri="{BB962C8B-B14F-4D97-AF65-F5344CB8AC3E}">
        <p14:creationId xmlns:p14="http://schemas.microsoft.com/office/powerpoint/2010/main" val="30409172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36866"/>
                                        </p:tgtEl>
                                        <p:attrNameLst>
                                          <p:attrName>style.visibility</p:attrName>
                                        </p:attrNameLst>
                                      </p:cBhvr>
                                      <p:to>
                                        <p:strVal val="visible"/>
                                      </p:to>
                                    </p:set>
                                    <p:anim calcmode="lin" valueType="num">
                                      <p:cBhvr additive="base">
                                        <p:cTn id="15" dur="500" fill="hold"/>
                                        <p:tgtEl>
                                          <p:spTgt spid="36866"/>
                                        </p:tgtEl>
                                        <p:attrNameLst>
                                          <p:attrName>ppt_x</p:attrName>
                                        </p:attrNameLst>
                                      </p:cBhvr>
                                      <p:tavLst>
                                        <p:tav tm="0">
                                          <p:val>
                                            <p:strVal val="#ppt_x"/>
                                          </p:val>
                                        </p:tav>
                                        <p:tav tm="100000">
                                          <p:val>
                                            <p:strVal val="#ppt_x"/>
                                          </p:val>
                                        </p:tav>
                                      </p:tavLst>
                                    </p:anim>
                                    <p:anim calcmode="lin" valueType="num">
                                      <p:cBhvr additive="base">
                                        <p:cTn id="16" dur="500" fill="hold"/>
                                        <p:tgtEl>
                                          <p:spTgt spid="36866"/>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8523487"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4.5  eBay Marketing</a:t>
            </a:r>
            <a:r>
              <a:rPr lang="zh-CN" altLang="en-US" sz="3200" b="1" dirty="0">
                <a:solidFill>
                  <a:srgbClr val="FF930A"/>
                </a:solidFill>
              </a:rPr>
              <a:t>店铺开设及促销管理工具</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412878"/>
            <a:ext cx="9332179" cy="2122376"/>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eBay Marketing</a:t>
            </a:r>
            <a:r>
              <a:rPr lang="zh-CN" altLang="en-US" dirty="0">
                <a:solidFill>
                  <a:srgbClr val="2F2E40"/>
                </a:solidFill>
                <a:latin typeface="Calibri" panose="020F0502020204030204" pitchFamily="34" charset="0"/>
                <a:ea typeface="宋体" panose="02010600030101010101" pitchFamily="2" charset="-122"/>
              </a:rPr>
              <a:t>部门分为</a:t>
            </a:r>
            <a:r>
              <a:rPr lang="en-US" altLang="zh-CN" dirty="0">
                <a:solidFill>
                  <a:srgbClr val="2F2E40"/>
                </a:solidFill>
                <a:latin typeface="Calibri" panose="020F0502020204030204" pitchFamily="34" charset="0"/>
                <a:ea typeface="宋体" panose="02010600030101010101" pitchFamily="2" charset="-122"/>
              </a:rPr>
              <a:t>Branding(</a:t>
            </a:r>
            <a:r>
              <a:rPr lang="zh-CN" altLang="en-US" dirty="0">
                <a:solidFill>
                  <a:srgbClr val="2F2E40"/>
                </a:solidFill>
                <a:latin typeface="Calibri" panose="020F0502020204030204" pitchFamily="34" charset="0"/>
                <a:ea typeface="宋体" panose="02010600030101010101" pitchFamily="2" charset="-122"/>
              </a:rPr>
              <a:t>品牌推广</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Merchandising(</a:t>
            </a:r>
            <a:r>
              <a:rPr lang="zh-CN" altLang="en-US" dirty="0">
                <a:solidFill>
                  <a:srgbClr val="2F2E40"/>
                </a:solidFill>
                <a:latin typeface="Calibri" panose="020F0502020204030204" pitchFamily="34" charset="0"/>
                <a:ea typeface="宋体" panose="02010600030101010101" pitchFamily="2" charset="-122"/>
              </a:rPr>
              <a:t>产品促销</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Advertising(</a:t>
            </a:r>
            <a:r>
              <a:rPr lang="zh-CN" altLang="en-US" dirty="0">
                <a:solidFill>
                  <a:srgbClr val="2F2E40"/>
                </a:solidFill>
                <a:latin typeface="Calibri" panose="020F0502020204030204" pitchFamily="34" charset="0"/>
                <a:ea typeface="宋体" panose="02010600030101010101" pitchFamily="2" charset="-122"/>
              </a:rPr>
              <a:t>促销广告</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三大板块，集中负责店铺的装修和活动设置。</a:t>
            </a:r>
            <a:r>
              <a:rPr lang="en-US" altLang="zh-CN" dirty="0">
                <a:solidFill>
                  <a:srgbClr val="2F2E40"/>
                </a:solidFill>
                <a:latin typeface="Calibri" panose="020F0502020204030204" pitchFamily="34" charset="0"/>
                <a:ea typeface="宋体" panose="02010600030101010101" pitchFamily="2" charset="-122"/>
              </a:rPr>
              <a:t>Branding(</a:t>
            </a:r>
            <a:r>
              <a:rPr lang="zh-CN" altLang="en-US" dirty="0">
                <a:solidFill>
                  <a:srgbClr val="2F2E40"/>
                </a:solidFill>
                <a:latin typeface="Calibri" panose="020F0502020204030204" pitchFamily="34" charset="0"/>
                <a:ea typeface="宋体" panose="02010600030101010101" pitchFamily="2" charset="-122"/>
              </a:rPr>
              <a:t>品牌推广</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页面下的</a:t>
            </a:r>
            <a:r>
              <a:rPr lang="en-US" altLang="zh-CN" dirty="0">
                <a:solidFill>
                  <a:srgbClr val="2F2E40"/>
                </a:solidFill>
                <a:latin typeface="Calibri" panose="020F0502020204030204" pitchFamily="34" charset="0"/>
                <a:ea typeface="宋体" panose="02010600030101010101" pitchFamily="2" charset="-122"/>
              </a:rPr>
              <a:t>Store(</a:t>
            </a:r>
            <a:r>
              <a:rPr lang="zh-CN" altLang="en-US" dirty="0">
                <a:solidFill>
                  <a:srgbClr val="2F2E40"/>
                </a:solidFill>
                <a:latin typeface="Calibri" panose="020F0502020204030204" pitchFamily="34" charset="0"/>
                <a:ea typeface="宋体" panose="02010600030101010101" pitchFamily="2" charset="-122"/>
              </a:rPr>
              <a:t>店铺</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部分可登记使用</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店铺和店铺装修。</a:t>
            </a:r>
            <a:r>
              <a:rPr lang="en-US" altLang="zh-CN" dirty="0">
                <a:solidFill>
                  <a:srgbClr val="2F2E40"/>
                </a:solidFill>
                <a:latin typeface="Calibri" panose="020F0502020204030204" pitchFamily="34" charset="0"/>
                <a:ea typeface="宋体" panose="02010600030101010101" pitchFamily="2" charset="-122"/>
              </a:rPr>
              <a:t>Merchandising(</a:t>
            </a:r>
            <a:r>
              <a:rPr lang="zh-CN" altLang="en-US" dirty="0">
                <a:solidFill>
                  <a:srgbClr val="2F2E40"/>
                </a:solidFill>
                <a:latin typeface="Calibri" panose="020F0502020204030204" pitchFamily="34" charset="0"/>
                <a:ea typeface="宋体" panose="02010600030101010101" pitchFamily="2" charset="-122"/>
              </a:rPr>
              <a:t>产品促销</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中包含两大促销管理工具，即</a:t>
            </a:r>
            <a:r>
              <a:rPr lang="en-US" altLang="zh-CN" dirty="0">
                <a:solidFill>
                  <a:srgbClr val="2F2E40"/>
                </a:solidFill>
                <a:latin typeface="Calibri" panose="020F0502020204030204" pitchFamily="34" charset="0"/>
                <a:ea typeface="宋体" panose="02010600030101010101" pitchFamily="2" charset="-122"/>
              </a:rPr>
              <a:t>Promotions(</a:t>
            </a:r>
            <a:r>
              <a:rPr lang="zh-CN" altLang="en-US" dirty="0">
                <a:solidFill>
                  <a:srgbClr val="2F2E40"/>
                </a:solidFill>
                <a:latin typeface="Calibri" panose="020F0502020204030204" pitchFamily="34" charset="0"/>
                <a:ea typeface="宋体" panose="02010600030101010101" pitchFamily="2" charset="-122"/>
              </a:rPr>
              <a:t>优惠活动</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和</a:t>
            </a:r>
            <a:r>
              <a:rPr lang="en-US" altLang="zh-CN" dirty="0">
                <a:solidFill>
                  <a:srgbClr val="2F2E40"/>
                </a:solidFill>
                <a:latin typeface="Calibri" panose="020F0502020204030204" pitchFamily="34" charset="0"/>
                <a:ea typeface="宋体" panose="02010600030101010101" pitchFamily="2" charset="-122"/>
              </a:rPr>
              <a:t>Markdown(</a:t>
            </a:r>
            <a:r>
              <a:rPr lang="zh-CN" altLang="en-US" dirty="0">
                <a:solidFill>
                  <a:srgbClr val="2F2E40"/>
                </a:solidFill>
                <a:latin typeface="Calibri" panose="020F0502020204030204" pitchFamily="34" charset="0"/>
                <a:ea typeface="宋体" panose="02010600030101010101" pitchFamily="2" charset="-122"/>
              </a:rPr>
              <a:t>降价</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Advertising(</a:t>
            </a:r>
            <a:r>
              <a:rPr lang="zh-CN" altLang="en-US" dirty="0">
                <a:solidFill>
                  <a:srgbClr val="2F2E40"/>
                </a:solidFill>
                <a:latin typeface="Calibri" panose="020F0502020204030204" pitchFamily="34" charset="0"/>
                <a:ea typeface="宋体" panose="02010600030101010101" pitchFamily="2" charset="-122"/>
              </a:rPr>
              <a:t>促销广告</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中包含</a:t>
            </a:r>
            <a:r>
              <a:rPr lang="en-US" altLang="zh-CN" dirty="0">
                <a:solidFill>
                  <a:srgbClr val="2F2E40"/>
                </a:solidFill>
                <a:latin typeface="Calibri" panose="020F0502020204030204" pitchFamily="34" charset="0"/>
                <a:ea typeface="宋体" panose="02010600030101010101" pitchFamily="2" charset="-122"/>
              </a:rPr>
              <a:t>Promoted listing(</a:t>
            </a:r>
            <a:r>
              <a:rPr lang="zh-CN" altLang="en-US" dirty="0">
                <a:solidFill>
                  <a:srgbClr val="2F2E40"/>
                </a:solidFill>
                <a:latin typeface="Calibri" panose="020F0502020204030204" pitchFamily="34" charset="0"/>
                <a:ea typeface="宋体" panose="02010600030101010101" pitchFamily="2" charset="-122"/>
              </a:rPr>
              <a:t>付费推广</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p:txBody>
      </p:sp>
    </p:spTree>
    <p:custDataLst>
      <p:tags r:id="rId1"/>
    </p:custDataLst>
    <p:extLst>
      <p:ext uri="{BB962C8B-B14F-4D97-AF65-F5344CB8AC3E}">
        <p14:creationId xmlns:p14="http://schemas.microsoft.com/office/powerpoint/2010/main" val="30409172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8523487"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4.5  eBay Marketing</a:t>
            </a:r>
            <a:r>
              <a:rPr lang="zh-CN" altLang="en-US" sz="3200" b="1" dirty="0">
                <a:solidFill>
                  <a:srgbClr val="FF930A"/>
                </a:solidFill>
              </a:rPr>
              <a:t>店铺开设及促销管理工具</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39862" y="1403228"/>
            <a:ext cx="9332179" cy="487825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4.5.1  </a:t>
            </a:r>
            <a:r>
              <a:rPr lang="zh-CN" altLang="en-US" sz="2500" b="1" dirty="0">
                <a:solidFill>
                  <a:srgbClr val="2F2E40"/>
                </a:solidFill>
                <a:latin typeface="Calibri" panose="020F0502020204030204" pitchFamily="34" charset="0"/>
                <a:ea typeface="宋体" panose="02010600030101010101" pitchFamily="2" charset="-122"/>
              </a:rPr>
              <a:t>开设</a:t>
            </a:r>
            <a:r>
              <a:rPr lang="en-US" altLang="zh-CN" sz="2500" b="1" dirty="0">
                <a:solidFill>
                  <a:srgbClr val="2F2E40"/>
                </a:solidFill>
                <a:latin typeface="Calibri" panose="020F0502020204030204" pitchFamily="34" charset="0"/>
                <a:ea typeface="宋体" panose="02010600030101010101" pitchFamily="2" charset="-122"/>
              </a:rPr>
              <a:t>eBay</a:t>
            </a:r>
            <a:r>
              <a:rPr lang="zh-CN" altLang="en-US" sz="2500" b="1" dirty="0">
                <a:solidFill>
                  <a:srgbClr val="2F2E40"/>
                </a:solidFill>
                <a:latin typeface="Calibri" panose="020F0502020204030204" pitchFamily="34" charset="0"/>
                <a:ea typeface="宋体" panose="02010600030101010101" pitchFamily="2" charset="-122"/>
              </a:rPr>
              <a:t>店铺</a:t>
            </a:r>
          </a:p>
          <a:p>
            <a:pPr indent="468000" algn="just">
              <a:lnSpc>
                <a:spcPct val="150000"/>
              </a:lnSpc>
              <a:spcAft>
                <a:spcPct val="50000"/>
              </a:spcAft>
              <a:defRPr/>
            </a:pPr>
            <a:r>
              <a:rPr lang="zh-CN" altLang="en-US" b="1" dirty="0">
                <a:solidFill>
                  <a:srgbClr val="2F2E40"/>
                </a:solidFill>
                <a:latin typeface="Calibri" panose="020F0502020204030204" pitchFamily="34" charset="0"/>
                <a:ea typeface="宋体" panose="02010600030101010101" pitchFamily="2" charset="-122"/>
              </a:rPr>
              <a:t> </a:t>
            </a:r>
            <a:r>
              <a:rPr lang="en-US" altLang="zh-CN" b="1" dirty="0" smtClean="0">
                <a:solidFill>
                  <a:srgbClr val="2F2E40"/>
                </a:solidFill>
                <a:latin typeface="Calibri" panose="020F0502020204030204" pitchFamily="34" charset="0"/>
                <a:ea typeface="宋体" panose="02010600030101010101" pitchFamily="2" charset="-122"/>
              </a:rPr>
              <a:t>1</a:t>
            </a:r>
            <a:r>
              <a:rPr lang="en-US" altLang="zh-CN" b="1" dirty="0">
                <a:solidFill>
                  <a:srgbClr val="2F2E40"/>
                </a:solidFill>
                <a:latin typeface="Calibri" panose="020F0502020204030204" pitchFamily="34" charset="0"/>
                <a:ea typeface="宋体" panose="02010600030101010101" pitchFamily="2" charset="-122"/>
              </a:rPr>
              <a:t>. eBay</a:t>
            </a:r>
            <a:r>
              <a:rPr lang="zh-CN" altLang="en-US" b="1" dirty="0">
                <a:solidFill>
                  <a:srgbClr val="2F2E40"/>
                </a:solidFill>
                <a:latin typeface="Calibri" panose="020F0502020204030204" pitchFamily="34" charset="0"/>
                <a:ea typeface="宋体" panose="02010600030101010101" pitchFamily="2" charset="-122"/>
              </a:rPr>
              <a:t>店铺页面展示</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开通</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店铺</a:t>
            </a:r>
            <a:r>
              <a:rPr lang="en-US" altLang="zh-CN" dirty="0">
                <a:solidFill>
                  <a:srgbClr val="2F2E40"/>
                </a:solidFill>
                <a:latin typeface="Calibri" panose="020F0502020204030204" pitchFamily="34" charset="0"/>
                <a:ea typeface="宋体" panose="02010600030101010101" pitchFamily="2" charset="-122"/>
              </a:rPr>
              <a:t>(eBay Store)</a:t>
            </a:r>
            <a:r>
              <a:rPr lang="zh-CN" altLang="en-US" dirty="0">
                <a:solidFill>
                  <a:srgbClr val="2F2E40"/>
                </a:solidFill>
                <a:latin typeface="Calibri" panose="020F0502020204030204" pitchFamily="34" charset="0"/>
                <a:ea typeface="宋体" panose="02010600030101010101" pitchFamily="2" charset="-122"/>
              </a:rPr>
              <a:t>，卖家既可以拥有独特的店面设计，又能获得一定的免费刊登数量，在其他费率上也会有优惠。店铺页面展示的专业程度还会直接影响客户的去留和</a:t>
            </a:r>
            <a:r>
              <a:rPr lang="en-US" altLang="zh-CN" dirty="0">
                <a:solidFill>
                  <a:srgbClr val="2F2E40"/>
                </a:solidFill>
                <a:latin typeface="Calibri" panose="020F0502020204030204" pitchFamily="34" charset="0"/>
                <a:ea typeface="宋体" panose="02010600030101010101" pitchFamily="2" charset="-122"/>
              </a:rPr>
              <a:t>Listing</a:t>
            </a:r>
            <a:r>
              <a:rPr lang="zh-CN" altLang="en-US" dirty="0">
                <a:solidFill>
                  <a:srgbClr val="2F2E40"/>
                </a:solidFill>
                <a:latin typeface="Calibri" panose="020F0502020204030204" pitchFamily="34" charset="0"/>
                <a:ea typeface="宋体" panose="02010600030101010101" pitchFamily="2" charset="-122"/>
              </a:rPr>
              <a:t>转化。卖家可能会出于考虑以下几种因素来选择开通店铺。</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免费</a:t>
            </a:r>
            <a:r>
              <a:rPr lang="zh-CN" altLang="en-US" dirty="0">
                <a:solidFill>
                  <a:srgbClr val="2F2E40"/>
                </a:solidFill>
                <a:latin typeface="Calibri" panose="020F0502020204030204" pitchFamily="34" charset="0"/>
                <a:ea typeface="宋体" panose="02010600030101010101" pitchFamily="2" charset="-122"/>
              </a:rPr>
              <a:t>的刊登条数。</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刊登</a:t>
            </a:r>
            <a:r>
              <a:rPr lang="zh-CN" altLang="en-US" dirty="0">
                <a:solidFill>
                  <a:srgbClr val="2F2E40"/>
                </a:solidFill>
                <a:latin typeface="Calibri" panose="020F0502020204030204" pitchFamily="34" charset="0"/>
                <a:ea typeface="宋体" panose="02010600030101010101" pitchFamily="2" charset="-122"/>
              </a:rPr>
              <a:t>费和成交费的优惠。</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能够</a:t>
            </a:r>
            <a:r>
              <a:rPr lang="zh-CN" altLang="en-US" dirty="0">
                <a:solidFill>
                  <a:srgbClr val="2F2E40"/>
                </a:solidFill>
                <a:latin typeface="Calibri" panose="020F0502020204030204" pitchFamily="34" charset="0"/>
                <a:ea typeface="宋体" panose="02010600030101010101" pitchFamily="2" charset="-122"/>
              </a:rPr>
              <a:t>开展打折促销和付费推广活动。</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条</a:t>
            </a:r>
            <a:r>
              <a:rPr lang="zh-CN" altLang="en-US" dirty="0">
                <a:solidFill>
                  <a:srgbClr val="2F2E40"/>
                </a:solidFill>
                <a:latin typeface="Calibri" panose="020F0502020204030204" pitchFamily="34" charset="0"/>
                <a:ea typeface="宋体" panose="02010600030101010101" pitchFamily="2" charset="-122"/>
              </a:rPr>
              <a:t>理化管理</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在线产品。</a:t>
            </a:r>
          </a:p>
        </p:txBody>
      </p:sp>
    </p:spTree>
    <p:custDataLst>
      <p:tags r:id="rId1"/>
    </p:custDataLst>
    <p:extLst>
      <p:ext uri="{BB962C8B-B14F-4D97-AF65-F5344CB8AC3E}">
        <p14:creationId xmlns:p14="http://schemas.microsoft.com/office/powerpoint/2010/main" val="7166520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8523487"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4.5  eBay Marketing</a:t>
            </a:r>
            <a:r>
              <a:rPr lang="zh-CN" altLang="en-US" sz="3200" b="1" dirty="0">
                <a:solidFill>
                  <a:srgbClr val="FF930A"/>
                </a:solidFill>
              </a:rPr>
              <a:t>店铺开设及促销管理工具</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39862" y="2127128"/>
            <a:ext cx="9332179" cy="2953373"/>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登记使用</a:t>
            </a:r>
            <a:r>
              <a:rPr lang="en-US" altLang="zh-CN" b="1" dirty="0">
                <a:solidFill>
                  <a:srgbClr val="2F2E40"/>
                </a:solidFill>
                <a:latin typeface="Calibri" panose="020F0502020204030204" pitchFamily="34" charset="0"/>
                <a:ea typeface="宋体" panose="02010600030101010101" pitchFamily="2" charset="-122"/>
              </a:rPr>
              <a:t>eBay</a:t>
            </a:r>
            <a:r>
              <a:rPr lang="zh-CN" altLang="en-US" b="1" dirty="0">
                <a:solidFill>
                  <a:srgbClr val="2F2E40"/>
                </a:solidFill>
                <a:latin typeface="Calibri" panose="020F0502020204030204" pitchFamily="34" charset="0"/>
                <a:ea typeface="宋体" panose="02010600030101010101" pitchFamily="2" charset="-122"/>
              </a:rPr>
              <a:t>店铺</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eBay Store</a:t>
            </a:r>
            <a:r>
              <a:rPr lang="zh-CN" altLang="en-US" dirty="0">
                <a:solidFill>
                  <a:srgbClr val="2F2E40"/>
                </a:solidFill>
                <a:latin typeface="Calibri" panose="020F0502020204030204" pitchFamily="34" charset="0"/>
                <a:ea typeface="宋体" panose="02010600030101010101" pitchFamily="2" charset="-122"/>
              </a:rPr>
              <a:t>的设计旨在协助专业卖家在</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及互联网上缔造更高的业绩。只要按时缴交月费，卖家便能存取</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商店工具，并利用这些工具来建立、管理、推广及追踪销售业务。工欲善其事，必先利其器，卖家在开通</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店铺前，应确保符合下列要求。</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拥有</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卖家账户，并已登记信用卡资料。</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信用</a:t>
            </a:r>
            <a:r>
              <a:rPr lang="zh-CN" altLang="en-US" dirty="0">
                <a:solidFill>
                  <a:srgbClr val="2F2E40"/>
                </a:solidFill>
                <a:latin typeface="Calibri" panose="020F0502020204030204" pitchFamily="34" charset="0"/>
                <a:ea typeface="宋体" panose="02010600030101010101" pitchFamily="2" charset="-122"/>
              </a:rPr>
              <a:t>评价必须为</a:t>
            </a:r>
            <a:r>
              <a:rPr lang="en-US" altLang="zh-CN" dirty="0">
                <a:solidFill>
                  <a:srgbClr val="2F2E40"/>
                </a:solidFill>
                <a:latin typeface="Calibri" panose="020F0502020204030204" pitchFamily="34" charset="0"/>
                <a:ea typeface="宋体" panose="02010600030101010101" pitchFamily="2" charset="-122"/>
              </a:rPr>
              <a:t>5</a:t>
            </a:r>
            <a:r>
              <a:rPr lang="zh-CN" altLang="en-US" dirty="0">
                <a:solidFill>
                  <a:srgbClr val="2F2E40"/>
                </a:solidFill>
                <a:latin typeface="Calibri" panose="020F0502020204030204" pitchFamily="34" charset="0"/>
                <a:ea typeface="宋体" panose="02010600030101010101" pitchFamily="2" charset="-122"/>
              </a:rPr>
              <a:t>分或以上。</a:t>
            </a:r>
          </a:p>
        </p:txBody>
      </p:sp>
    </p:spTree>
    <p:custDataLst>
      <p:tags r:id="rId1"/>
    </p:custDataLst>
    <p:extLst>
      <p:ext uri="{BB962C8B-B14F-4D97-AF65-F5344CB8AC3E}">
        <p14:creationId xmlns:p14="http://schemas.microsoft.com/office/powerpoint/2010/main" val="7166520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8523487"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4.5  eBay Marketing</a:t>
            </a:r>
            <a:r>
              <a:rPr lang="zh-CN" altLang="en-US" sz="3200" b="1" dirty="0">
                <a:solidFill>
                  <a:srgbClr val="FF930A"/>
                </a:solidFill>
              </a:rPr>
              <a:t>店铺开设及促销管理工具</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479553"/>
            <a:ext cx="9332179" cy="210826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4.5.2  eBay</a:t>
            </a:r>
            <a:r>
              <a:rPr lang="zh-CN" altLang="en-US" sz="2500" b="1" dirty="0">
                <a:solidFill>
                  <a:srgbClr val="2F2E40"/>
                </a:solidFill>
                <a:latin typeface="Calibri" panose="020F0502020204030204" pitchFamily="34" charset="0"/>
                <a:ea typeface="宋体" panose="02010600030101010101" pitchFamily="2" charset="-122"/>
              </a:rPr>
              <a:t>店铺装修</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 </a:t>
            </a:r>
            <a:r>
              <a:rPr lang="en-US" altLang="zh-CN" dirty="0" smtClean="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店铺装修非常简单且个性化，装修店铺能吸引更多买家浏览并喜欢此店铺，同时带来更多销量。创建一个适合业务背景的店铺将会帮助卖家的店铺脱颖而出，给买家树立专业、高档的店铺形象，进而受到更多买家的关注和喜爱，大幅提高市场核心竞争力。</a:t>
            </a:r>
          </a:p>
        </p:txBody>
      </p:sp>
    </p:spTree>
    <p:custDataLst>
      <p:tags r:id="rId1"/>
    </p:custDataLst>
    <p:extLst>
      <p:ext uri="{BB962C8B-B14F-4D97-AF65-F5344CB8AC3E}">
        <p14:creationId xmlns:p14="http://schemas.microsoft.com/office/powerpoint/2010/main" val="7166520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8523487"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4.5  eBay Marketing</a:t>
            </a:r>
            <a:r>
              <a:rPr lang="zh-CN" altLang="en-US" sz="3200" b="1" dirty="0">
                <a:solidFill>
                  <a:srgbClr val="FF930A"/>
                </a:solidFill>
              </a:rPr>
              <a:t>店铺开设及促销管理工具</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11287" y="1127003"/>
            <a:ext cx="9332179" cy="1568378"/>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1. Store Categories (</a:t>
            </a:r>
            <a:r>
              <a:rPr lang="zh-CN" altLang="en-US" b="1" dirty="0">
                <a:solidFill>
                  <a:srgbClr val="2F2E40"/>
                </a:solidFill>
                <a:latin typeface="Calibri" panose="020F0502020204030204" pitchFamily="34" charset="0"/>
                <a:ea typeface="宋体" panose="02010600030101010101" pitchFamily="2" charset="-122"/>
              </a:rPr>
              <a:t>店铺分类</a:t>
            </a:r>
            <a:r>
              <a:rPr lang="en-US" altLang="zh-CN" b="1" dirty="0">
                <a:solidFill>
                  <a:srgbClr val="2F2E40"/>
                </a:solidFill>
                <a:latin typeface="Calibri" panose="020F0502020204030204" pitchFamily="34" charset="0"/>
                <a:ea typeface="宋体" panose="02010600030101010101" pitchFamily="2" charset="-122"/>
              </a:rPr>
              <a:t>)</a:t>
            </a:r>
            <a:r>
              <a:rPr lang="zh-CN" altLang="en-US" b="1" dirty="0">
                <a:solidFill>
                  <a:srgbClr val="2F2E40"/>
                </a:solidFill>
                <a:latin typeface="Calibri" panose="020F0502020204030204" pitchFamily="34" charset="0"/>
                <a:ea typeface="宋体" panose="02010600030101010101" pitchFamily="2" charset="-122"/>
              </a:rPr>
              <a:t>设置</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店铺装修的路径：</a:t>
            </a:r>
            <a:r>
              <a:rPr lang="en-US" altLang="zh-CN" dirty="0">
                <a:solidFill>
                  <a:srgbClr val="2F2E40"/>
                </a:solidFill>
                <a:latin typeface="Calibri" panose="020F0502020204030204" pitchFamily="34" charset="0"/>
                <a:ea typeface="宋体" panose="02010600030101010101" pitchFamily="2" charset="-122"/>
              </a:rPr>
              <a:t>Account&gt;Manage My Store&gt;Store Design</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单击</a:t>
            </a:r>
            <a:r>
              <a:rPr lang="en-US" altLang="zh-CN" dirty="0">
                <a:solidFill>
                  <a:srgbClr val="2F2E40"/>
                </a:solidFill>
                <a:latin typeface="Calibri" panose="020F0502020204030204" pitchFamily="34" charset="0"/>
                <a:ea typeface="宋体" panose="02010600030101010101" pitchFamily="2" charset="-122"/>
              </a:rPr>
              <a:t>Store Categories</a:t>
            </a:r>
            <a:r>
              <a:rPr lang="zh-CN" altLang="en-US" dirty="0">
                <a:solidFill>
                  <a:srgbClr val="2F2E40"/>
                </a:solidFill>
                <a:latin typeface="Calibri" panose="020F0502020204030204" pitchFamily="34" charset="0"/>
                <a:ea typeface="宋体" panose="02010600030101010101" pitchFamily="2" charset="-122"/>
              </a:rPr>
              <a:t>进入管理店铺分类页面</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，即可开始设置店铺刊登物品分类。</a:t>
            </a:r>
          </a:p>
        </p:txBody>
      </p:sp>
      <p:pic>
        <p:nvPicPr>
          <p:cNvPr id="378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28988" y="2695381"/>
            <a:ext cx="5514975" cy="347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266897" y="6168315"/>
            <a:ext cx="1620957" cy="307777"/>
          </a:xfrm>
          <a:prstGeom prst="rect">
            <a:avLst/>
          </a:prstGeom>
        </p:spPr>
        <p:txBody>
          <a:bodyPr wrap="none">
            <a:spAutoFit/>
          </a:bodyPr>
          <a:lstStyle/>
          <a:p>
            <a:pPr algn="ctr"/>
            <a:r>
              <a:rPr lang="zh-CN" altLang="zh-CN" sz="1400" b="1" dirty="0"/>
              <a:t>管理店铺分类页面</a:t>
            </a:r>
            <a:endParaRPr lang="zh-CN" altLang="en-US" sz="1400" b="1" dirty="0"/>
          </a:p>
        </p:txBody>
      </p:sp>
    </p:spTree>
    <p:custDataLst>
      <p:tags r:id="rId1"/>
    </p:custDataLst>
    <p:extLst>
      <p:ext uri="{BB962C8B-B14F-4D97-AF65-F5344CB8AC3E}">
        <p14:creationId xmlns:p14="http://schemas.microsoft.com/office/powerpoint/2010/main" val="7166520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7890"/>
                                        </p:tgtEl>
                                        <p:attrNameLst>
                                          <p:attrName>style.visibility</p:attrName>
                                        </p:attrNameLst>
                                      </p:cBhvr>
                                      <p:to>
                                        <p:strVal val="visible"/>
                                      </p:to>
                                    </p:set>
                                    <p:animEffect transition="in" filter="fade">
                                      <p:cBhvr>
                                        <p:cTn id="15" dur="500"/>
                                        <p:tgtEl>
                                          <p:spTgt spid="37890"/>
                                        </p:tgtEl>
                                      </p:cBhvr>
                                    </p:animEffect>
                                    <p:anim calcmode="lin" valueType="num">
                                      <p:cBhvr>
                                        <p:cTn id="16" dur="500" fill="hold"/>
                                        <p:tgtEl>
                                          <p:spTgt spid="37890"/>
                                        </p:tgtEl>
                                        <p:attrNameLst>
                                          <p:attrName>ppt_x</p:attrName>
                                        </p:attrNameLst>
                                      </p:cBhvr>
                                      <p:tavLst>
                                        <p:tav tm="0">
                                          <p:val>
                                            <p:strVal val="#ppt_x"/>
                                          </p:val>
                                        </p:tav>
                                        <p:tav tm="100000">
                                          <p:val>
                                            <p:strVal val="#ppt_x"/>
                                          </p:val>
                                        </p:tav>
                                      </p:tavLst>
                                    </p:anim>
                                    <p:anim calcmode="lin" valueType="num">
                                      <p:cBhvr>
                                        <p:cTn id="17" dur="500" fill="hold"/>
                                        <p:tgtEl>
                                          <p:spTgt spid="37890"/>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anim calcmode="lin" valueType="num">
                                      <p:cBhvr>
                                        <p:cTn id="22" dur="500" fill="hold"/>
                                        <p:tgtEl>
                                          <p:spTgt spid="2"/>
                                        </p:tgtEl>
                                        <p:attrNameLst>
                                          <p:attrName>ppt_x</p:attrName>
                                        </p:attrNameLst>
                                      </p:cBhvr>
                                      <p:tavLst>
                                        <p:tav tm="0">
                                          <p:val>
                                            <p:strVal val="#ppt_x"/>
                                          </p:val>
                                        </p:tav>
                                        <p:tav tm="100000">
                                          <p:val>
                                            <p:strVal val="#ppt_x"/>
                                          </p:val>
                                        </p:tav>
                                      </p:tavLst>
                                    </p:anim>
                                    <p:anim calcmode="lin" valueType="num">
                                      <p:cBhvr>
                                        <p:cTn id="2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8523487"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4.5  eBay Marketing</a:t>
            </a:r>
            <a:r>
              <a:rPr lang="zh-CN" altLang="en-US" sz="3200" b="1" dirty="0">
                <a:solidFill>
                  <a:srgbClr val="FF930A"/>
                </a:solidFill>
              </a:rPr>
              <a:t>店铺开设及促销管理工具</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993778"/>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单击右上方的</a:t>
            </a:r>
            <a:r>
              <a:rPr lang="en-US" altLang="zh-CN" dirty="0">
                <a:solidFill>
                  <a:srgbClr val="2F2E40"/>
                </a:solidFill>
                <a:latin typeface="Calibri" panose="020F0502020204030204" pitchFamily="34" charset="0"/>
                <a:ea typeface="宋体" panose="02010600030101010101" pitchFamily="2" charset="-122"/>
              </a:rPr>
              <a:t>Add Category</a:t>
            </a:r>
            <a:r>
              <a:rPr lang="zh-CN" altLang="en-US" dirty="0">
                <a:solidFill>
                  <a:srgbClr val="2F2E40"/>
                </a:solidFill>
                <a:latin typeface="Calibri" panose="020F0502020204030204" pitchFamily="34" charset="0"/>
                <a:ea typeface="宋体" panose="02010600030101010101" pitchFamily="2" charset="-122"/>
              </a:rPr>
              <a:t>按钮，新增店铺刊登物品主分类</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p:txBody>
      </p:sp>
      <p:pic>
        <p:nvPicPr>
          <p:cNvPr id="389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29438" y="2547937"/>
            <a:ext cx="5114925" cy="267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4982270" y="5292209"/>
            <a:ext cx="2209259" cy="307777"/>
          </a:xfrm>
          <a:prstGeom prst="rect">
            <a:avLst/>
          </a:prstGeom>
        </p:spPr>
        <p:txBody>
          <a:bodyPr wrap="none">
            <a:spAutoFit/>
          </a:bodyPr>
          <a:lstStyle/>
          <a:p>
            <a:pPr algn="ctr"/>
            <a:r>
              <a:rPr lang="zh-CN" altLang="zh-CN" sz="1400" b="1" dirty="0"/>
              <a:t>新增</a:t>
            </a:r>
            <a:r>
              <a:rPr lang="en-US" altLang="zh-CN" sz="1400" b="1" dirty="0"/>
              <a:t>eBay</a:t>
            </a:r>
            <a:r>
              <a:rPr lang="zh-CN" altLang="zh-CN" sz="1400" b="1" dirty="0"/>
              <a:t>店铺物品主分类</a:t>
            </a:r>
            <a:endParaRPr lang="zh-CN" altLang="en-US" sz="1400" b="1" dirty="0"/>
          </a:p>
        </p:txBody>
      </p:sp>
    </p:spTree>
    <p:custDataLst>
      <p:tags r:id="rId1"/>
    </p:custDataLst>
    <p:extLst>
      <p:ext uri="{BB962C8B-B14F-4D97-AF65-F5344CB8AC3E}">
        <p14:creationId xmlns:p14="http://schemas.microsoft.com/office/powerpoint/2010/main" val="7166520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38914"/>
                                        </p:tgtEl>
                                        <p:attrNameLst>
                                          <p:attrName>style.visibility</p:attrName>
                                        </p:attrNameLst>
                                      </p:cBhvr>
                                      <p:to>
                                        <p:strVal val="visible"/>
                                      </p:to>
                                    </p:set>
                                    <p:animEffect transition="in" filter="barn(inVertical)">
                                      <p:cBhvr>
                                        <p:cTn id="15" dur="500"/>
                                        <p:tgtEl>
                                          <p:spTgt spid="38914"/>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4.1  </a:t>
            </a:r>
            <a:r>
              <a:rPr lang="zh-CN" altLang="en-US" sz="3200" b="1" dirty="0">
                <a:solidFill>
                  <a:srgbClr val="FF930A"/>
                </a:solidFill>
              </a:rPr>
              <a:t>产品开发和市场调研</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050928"/>
            <a:ext cx="9332179" cy="2939266"/>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4.1.1  </a:t>
            </a:r>
            <a:r>
              <a:rPr lang="zh-CN" altLang="en-US" sz="2500" b="1" dirty="0">
                <a:solidFill>
                  <a:srgbClr val="2F2E40"/>
                </a:solidFill>
                <a:latin typeface="Calibri" panose="020F0502020204030204" pitchFamily="34" charset="0"/>
                <a:ea typeface="宋体" panose="02010600030101010101" pitchFamily="2" charset="-122"/>
              </a:rPr>
              <a:t>产品开发</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 </a:t>
            </a:r>
            <a:r>
              <a:rPr lang="zh-CN" altLang="en-US" dirty="0" smtClean="0">
                <a:solidFill>
                  <a:srgbClr val="2F2E40"/>
                </a:solidFill>
                <a:latin typeface="Calibri" panose="020F0502020204030204" pitchFamily="34" charset="0"/>
                <a:ea typeface="宋体" panose="02010600030101010101" pitchFamily="2" charset="-122"/>
              </a:rPr>
              <a:t>产品</a:t>
            </a:r>
            <a:r>
              <a:rPr lang="zh-CN" altLang="en-US" dirty="0">
                <a:solidFill>
                  <a:srgbClr val="2F2E40"/>
                </a:solidFill>
                <a:latin typeface="Calibri" panose="020F0502020204030204" pitchFamily="34" charset="0"/>
                <a:ea typeface="宋体" panose="02010600030101010101" pitchFamily="2" charset="-122"/>
              </a:rPr>
              <a:t>开发就是要选取符合市场要求，并且有利于店铺长期发展和满足利润要求的物品的过程。物品的质量是决定买家是否满意的先决条件。在挑选货源时，不仅要选择市场需求大、跨国销售利润大的商品，更要选择质量好、产品价值高的物品来卖。优质的货源是卖家获得较高买家满意度的保证，切不可因为贪图蝇头小利，为降低进货成本而在物品质量上大打折扣，最终影响卖家表现和账户安全，得不偿失。</a:t>
            </a:r>
          </a:p>
        </p:txBody>
      </p:sp>
    </p:spTree>
    <p:custDataLst>
      <p:tags r:id="rId1"/>
    </p:custDataLst>
    <p:extLst>
      <p:ext uri="{BB962C8B-B14F-4D97-AF65-F5344CB8AC3E}">
        <p14:creationId xmlns:p14="http://schemas.microsoft.com/office/powerpoint/2010/main" val="24820759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8523487"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4.5  eBay Marketing</a:t>
            </a:r>
            <a:r>
              <a:rPr lang="zh-CN" altLang="en-US" sz="3200" b="1" dirty="0">
                <a:solidFill>
                  <a:srgbClr val="FF930A"/>
                </a:solidFill>
              </a:rPr>
              <a:t>店铺开设及促销管理工具</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954213" y="2354951"/>
            <a:ext cx="2312988" cy="2169825"/>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创建主分类</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创建子分类</a:t>
            </a:r>
          </a:p>
          <a:p>
            <a:pPr indent="468000" algn="just">
              <a:lnSpc>
                <a:spcPct val="150000"/>
              </a:lnSpc>
              <a:spcAft>
                <a:spcPct val="50000"/>
              </a:spcAft>
              <a:defRPr/>
            </a:pPr>
            <a:r>
              <a:rPr lang="en-US" altLang="zh-CN" dirty="0" smtClean="0">
                <a:solidFill>
                  <a:srgbClr val="2F2E40"/>
                </a:solidFill>
                <a:latin typeface="Calibri" panose="020F0502020204030204" pitchFamily="34" charset="0"/>
                <a:ea typeface="宋体" panose="02010600030101010101" pitchFamily="2" charset="-122"/>
              </a:rPr>
              <a:t>(5)	</a:t>
            </a:r>
            <a:r>
              <a:rPr lang="zh-CN" altLang="en-US" dirty="0" smtClean="0">
                <a:solidFill>
                  <a:srgbClr val="2F2E40"/>
                </a:solidFill>
                <a:latin typeface="Calibri" panose="020F0502020204030204" pitchFamily="34" charset="0"/>
                <a:ea typeface="宋体" panose="02010600030101010101" pitchFamily="2" charset="-122"/>
              </a:rPr>
              <a:t>类</a:t>
            </a:r>
            <a:r>
              <a:rPr lang="zh-CN" altLang="en-US" dirty="0">
                <a:solidFill>
                  <a:srgbClr val="2F2E40"/>
                </a:solidFill>
                <a:latin typeface="Calibri" panose="020F0502020204030204" pitchFamily="34" charset="0"/>
                <a:ea typeface="宋体" panose="02010600030101010101" pitchFamily="2" charset="-122"/>
              </a:rPr>
              <a:t>目</a:t>
            </a:r>
            <a:r>
              <a:rPr lang="zh-CN" altLang="en-US" dirty="0" smtClean="0">
                <a:solidFill>
                  <a:srgbClr val="2F2E40"/>
                </a:solidFill>
                <a:latin typeface="Calibri" panose="020F0502020204030204" pitchFamily="34" charset="0"/>
                <a:ea typeface="宋体" panose="02010600030101010101" pitchFamily="2" charset="-122"/>
              </a:rPr>
              <a:t>排序</a:t>
            </a:r>
            <a:endParaRPr lang="en-US" altLang="zh-CN" dirty="0" smtClean="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(6)	</a:t>
            </a:r>
            <a:r>
              <a:rPr lang="zh-CN" altLang="en-US" dirty="0">
                <a:solidFill>
                  <a:srgbClr val="2F2E40"/>
                </a:solidFill>
                <a:latin typeface="Calibri" panose="020F0502020204030204" pitchFamily="34" charset="0"/>
                <a:ea typeface="宋体" panose="02010600030101010101" pitchFamily="2" charset="-122"/>
              </a:rPr>
              <a:t>类目展示</a:t>
            </a:r>
          </a:p>
        </p:txBody>
      </p:sp>
      <p:pic>
        <p:nvPicPr>
          <p:cNvPr id="399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57700" y="2053977"/>
            <a:ext cx="5238750" cy="277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973247" y="4920734"/>
            <a:ext cx="2207656" cy="307777"/>
          </a:xfrm>
          <a:prstGeom prst="rect">
            <a:avLst/>
          </a:prstGeom>
        </p:spPr>
        <p:txBody>
          <a:bodyPr wrap="none">
            <a:spAutoFit/>
          </a:bodyPr>
          <a:lstStyle/>
          <a:p>
            <a:pPr algn="ctr"/>
            <a:r>
              <a:rPr lang="en-US" altLang="zh-CN" sz="1400" b="1" dirty="0"/>
              <a:t>eBay</a:t>
            </a:r>
            <a:r>
              <a:rPr lang="zh-CN" altLang="zh-CN" sz="1400" b="1" dirty="0"/>
              <a:t>店铺类目排序设置</a:t>
            </a:r>
            <a:r>
              <a:rPr lang="en-US" altLang="zh-CN" sz="1400" b="1" dirty="0"/>
              <a:t>-1</a:t>
            </a:r>
            <a:endParaRPr lang="zh-CN" altLang="zh-CN" sz="1400" b="1" dirty="0"/>
          </a:p>
        </p:txBody>
      </p:sp>
    </p:spTree>
    <p:custDataLst>
      <p:tags r:id="rId1"/>
    </p:custDataLst>
    <p:extLst>
      <p:ext uri="{BB962C8B-B14F-4D97-AF65-F5344CB8AC3E}">
        <p14:creationId xmlns:p14="http://schemas.microsoft.com/office/powerpoint/2010/main" val="7166520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9938"/>
                                        </p:tgtEl>
                                        <p:attrNameLst>
                                          <p:attrName>style.visibility</p:attrName>
                                        </p:attrNameLst>
                                      </p:cBhvr>
                                      <p:to>
                                        <p:strVal val="visible"/>
                                      </p:to>
                                    </p:set>
                                    <p:animEffect transition="in" filter="wipe(up)">
                                      <p:cBhvr>
                                        <p:cTn id="15" dur="500"/>
                                        <p:tgtEl>
                                          <p:spTgt spid="39938"/>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8523487"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4.5  eBay Marketing</a:t>
            </a:r>
            <a:r>
              <a:rPr lang="zh-CN" altLang="en-US" sz="3200" b="1" dirty="0">
                <a:solidFill>
                  <a:srgbClr val="FF930A"/>
                </a:solidFill>
              </a:rPr>
              <a:t>店铺开设及促销管理工具</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409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1762125"/>
            <a:ext cx="6704013" cy="356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000996" y="5435084"/>
            <a:ext cx="2188420" cy="307777"/>
          </a:xfrm>
          <a:prstGeom prst="rect">
            <a:avLst/>
          </a:prstGeom>
        </p:spPr>
        <p:txBody>
          <a:bodyPr wrap="none">
            <a:spAutoFit/>
          </a:bodyPr>
          <a:lstStyle/>
          <a:p>
            <a:pPr algn="ctr"/>
            <a:r>
              <a:rPr lang="en-US" altLang="zh-CN" sz="1400" b="1" dirty="0"/>
              <a:t>eBay</a:t>
            </a:r>
            <a:r>
              <a:rPr lang="zh-CN" altLang="zh-CN" sz="1400" b="1" dirty="0"/>
              <a:t>店铺类目排序设置</a:t>
            </a:r>
            <a:r>
              <a:rPr lang="en-US" altLang="zh-CN" sz="1400" b="1" dirty="0"/>
              <a:t>-2</a:t>
            </a:r>
            <a:endParaRPr lang="zh-CN" altLang="en-US" sz="1400" b="1" dirty="0"/>
          </a:p>
        </p:txBody>
      </p:sp>
    </p:spTree>
    <p:custDataLst>
      <p:tags r:id="rId1"/>
    </p:custDataLst>
    <p:extLst>
      <p:ext uri="{BB962C8B-B14F-4D97-AF65-F5344CB8AC3E}">
        <p14:creationId xmlns:p14="http://schemas.microsoft.com/office/powerpoint/2010/main" val="7166520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40962"/>
                                        </p:tgtEl>
                                        <p:attrNameLst>
                                          <p:attrName>style.visibility</p:attrName>
                                        </p:attrNameLst>
                                      </p:cBhvr>
                                      <p:to>
                                        <p:strVal val="visible"/>
                                      </p:to>
                                    </p:set>
                                    <p:animEffect transition="in" filter="circle(in)">
                                      <p:cBhvr>
                                        <p:cTn id="11" dur="500"/>
                                        <p:tgtEl>
                                          <p:spTgt spid="40962"/>
                                        </p:tgtEl>
                                      </p:cBhvr>
                                    </p:animEffect>
                                  </p:childTnLst>
                                </p:cTn>
                              </p:par>
                            </p:childTnLst>
                          </p:cTn>
                        </p:par>
                        <p:par>
                          <p:cTn id="12" fill="hold">
                            <p:stCondLst>
                              <p:cond delay="1000"/>
                            </p:stCondLst>
                            <p:childTnLst>
                              <p:par>
                                <p:cTn id="13" presetID="6"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circle(in)">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8523487"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4.5  eBay Marketing</a:t>
            </a:r>
            <a:r>
              <a:rPr lang="zh-CN" altLang="en-US" sz="3200" b="1" dirty="0">
                <a:solidFill>
                  <a:srgbClr val="FF930A"/>
                </a:solidFill>
              </a:rPr>
              <a:t>店铺开设及促销管理工具</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306512" y="1355603"/>
            <a:ext cx="9647238" cy="4939814"/>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店铺</a:t>
            </a:r>
            <a:r>
              <a:rPr lang="en-US" altLang="zh-CN" b="1" dirty="0">
                <a:solidFill>
                  <a:srgbClr val="2F2E40"/>
                </a:solidFill>
                <a:latin typeface="Calibri" panose="020F0502020204030204" pitchFamily="34" charset="0"/>
                <a:ea typeface="宋体" panose="02010600030101010101" pitchFamily="2" charset="-122"/>
              </a:rPr>
              <a:t>Banner</a:t>
            </a:r>
            <a:r>
              <a:rPr lang="zh-CN" altLang="en-US" b="1" dirty="0">
                <a:solidFill>
                  <a:srgbClr val="2F2E40"/>
                </a:solidFill>
                <a:latin typeface="Calibri" panose="020F0502020204030204" pitchFamily="34" charset="0"/>
                <a:ea typeface="宋体" panose="02010600030101010101" pitchFamily="2" charset="-122"/>
              </a:rPr>
              <a:t>、店铺标志</a:t>
            </a:r>
            <a:r>
              <a:rPr lang="en-US" altLang="zh-CN" b="1" dirty="0">
                <a:solidFill>
                  <a:srgbClr val="2F2E40"/>
                </a:solidFill>
                <a:latin typeface="Calibri" panose="020F0502020204030204" pitchFamily="34" charset="0"/>
                <a:ea typeface="宋体" panose="02010600030101010101" pitchFamily="2" charset="-122"/>
              </a:rPr>
              <a:t>Logo</a:t>
            </a:r>
            <a:r>
              <a:rPr lang="zh-CN" altLang="en-US" b="1" dirty="0">
                <a:solidFill>
                  <a:srgbClr val="2F2E40"/>
                </a:solidFill>
                <a:latin typeface="Calibri" panose="020F0502020204030204" pitchFamily="34" charset="0"/>
                <a:ea typeface="宋体" panose="02010600030101010101" pitchFamily="2" charset="-122"/>
              </a:rPr>
              <a:t>及店铺介绍</a:t>
            </a:r>
            <a:r>
              <a:rPr lang="en-US" altLang="zh-CN" b="1" dirty="0">
                <a:solidFill>
                  <a:srgbClr val="2F2E40"/>
                </a:solidFill>
                <a:latin typeface="Calibri" panose="020F0502020204030204" pitchFamily="34" charset="0"/>
                <a:ea typeface="宋体" panose="02010600030101010101" pitchFamily="2" charset="-122"/>
              </a:rPr>
              <a:t>Store Description</a:t>
            </a:r>
            <a:r>
              <a:rPr lang="zh-CN" altLang="en-US" b="1" dirty="0">
                <a:solidFill>
                  <a:srgbClr val="2F2E40"/>
                </a:solidFill>
                <a:latin typeface="Calibri" panose="020F0502020204030204" pitchFamily="34" charset="0"/>
                <a:ea typeface="宋体" panose="02010600030101010101" pitchFamily="2" charset="-122"/>
              </a:rPr>
              <a:t>设置</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店铺</a:t>
            </a:r>
            <a:r>
              <a:rPr lang="en-US" altLang="zh-CN" dirty="0">
                <a:solidFill>
                  <a:srgbClr val="2F2E40"/>
                </a:solidFill>
                <a:latin typeface="Calibri" panose="020F0502020204030204" pitchFamily="34" charset="0"/>
                <a:ea typeface="宋体" panose="02010600030101010101" pitchFamily="2" charset="-122"/>
              </a:rPr>
              <a:t>Banner</a:t>
            </a:r>
            <a:r>
              <a:rPr lang="zh-CN" altLang="en-US" dirty="0">
                <a:solidFill>
                  <a:srgbClr val="2F2E40"/>
                </a:solidFill>
                <a:latin typeface="Calibri" panose="020F0502020204030204" pitchFamily="34" charset="0"/>
                <a:ea typeface="宋体" panose="02010600030101010101" pitchFamily="2" charset="-122"/>
              </a:rPr>
              <a:t>作为店铺的门面，可以帮助卖家突出店铺的主打产品和买家群体，明确消费定位。同时也可以让客户第一眼就能得知卖家想要做什么、有什么活动，或者商品有多少优惠等</a:t>
            </a:r>
            <a:r>
              <a:rPr lang="zh-CN" altLang="en-US" dirty="0" smtClean="0">
                <a:solidFill>
                  <a:srgbClr val="2F2E40"/>
                </a:solidFill>
                <a:latin typeface="Calibri" panose="020F0502020204030204" pitchFamily="34" charset="0"/>
                <a:ea typeface="宋体" panose="02010600030101010101" pitchFamily="2" charset="-122"/>
              </a:rPr>
              <a:t>。</a:t>
            </a:r>
            <a:endParaRPr lang="en-US" altLang="zh-CN" dirty="0" smtClean="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操作路径：</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进入</a:t>
            </a:r>
            <a:r>
              <a:rPr lang="en-US" altLang="zh-CN" dirty="0">
                <a:solidFill>
                  <a:srgbClr val="2F2E40"/>
                </a:solidFill>
                <a:latin typeface="Calibri" panose="020F0502020204030204" pitchFamily="34" charset="0"/>
                <a:ea typeface="宋体" panose="02010600030101010101" pitchFamily="2" charset="-122"/>
              </a:rPr>
              <a:t>Manage My Store</a:t>
            </a:r>
            <a:r>
              <a:rPr lang="zh-CN" altLang="en-US" dirty="0">
                <a:solidFill>
                  <a:srgbClr val="2F2E40"/>
                </a:solidFill>
                <a:latin typeface="Calibri" panose="020F0502020204030204" pitchFamily="34" charset="0"/>
                <a:ea typeface="宋体" panose="02010600030101010101" pitchFamily="2" charset="-122"/>
              </a:rPr>
              <a:t>，单击</a:t>
            </a:r>
            <a:r>
              <a:rPr lang="en-US" altLang="zh-CN" dirty="0">
                <a:solidFill>
                  <a:srgbClr val="2F2E40"/>
                </a:solidFill>
                <a:latin typeface="Calibri" panose="020F0502020204030204" pitchFamily="34" charset="0"/>
                <a:ea typeface="宋体" panose="02010600030101010101" pitchFamily="2" charset="-122"/>
              </a:rPr>
              <a:t>Edit Store</a:t>
            </a:r>
            <a:r>
              <a:rPr lang="zh-CN" altLang="en-US" dirty="0">
                <a:solidFill>
                  <a:srgbClr val="2F2E40"/>
                </a:solidFill>
                <a:latin typeface="Calibri" panose="020F0502020204030204" pitchFamily="34" charset="0"/>
                <a:ea typeface="宋体" panose="02010600030101010101" pitchFamily="2" charset="-122"/>
              </a:rPr>
              <a:t>，进入</a:t>
            </a:r>
            <a:r>
              <a:rPr lang="en-US" altLang="zh-CN" dirty="0">
                <a:solidFill>
                  <a:srgbClr val="2F2E40"/>
                </a:solidFill>
                <a:latin typeface="Calibri" panose="020F0502020204030204" pitchFamily="34" charset="0"/>
                <a:ea typeface="宋体" panose="02010600030101010101" pitchFamily="2" charset="-122"/>
              </a:rPr>
              <a:t>Billboard</a:t>
            </a:r>
            <a:r>
              <a:rPr lang="zh-CN" altLang="en-US" dirty="0">
                <a:solidFill>
                  <a:srgbClr val="2F2E40"/>
                </a:solidFill>
                <a:latin typeface="Calibri" panose="020F0502020204030204" pitchFamily="34" charset="0"/>
                <a:ea typeface="宋体" panose="02010600030101010101" pitchFamily="2" charset="-122"/>
              </a:rPr>
              <a:t>，单击</a:t>
            </a:r>
            <a:r>
              <a:rPr lang="en-US" altLang="zh-CN" dirty="0">
                <a:solidFill>
                  <a:srgbClr val="2F2E40"/>
                </a:solidFill>
                <a:latin typeface="Calibri" panose="020F0502020204030204" pitchFamily="34" charset="0"/>
                <a:ea typeface="宋体" panose="02010600030101010101" pitchFamily="2" charset="-122"/>
              </a:rPr>
              <a:t>add image</a:t>
            </a:r>
            <a:r>
              <a:rPr lang="zh-CN" altLang="en-US" dirty="0">
                <a:solidFill>
                  <a:srgbClr val="2F2E40"/>
                </a:solidFill>
                <a:latin typeface="Calibri" panose="020F0502020204030204" pitchFamily="34" charset="0"/>
                <a:ea typeface="宋体" panose="02010600030101010101" pitchFamily="2" charset="-122"/>
              </a:rPr>
              <a:t>按钮即可上传图片，图片不能超过</a:t>
            </a:r>
            <a:r>
              <a:rPr lang="en-US" altLang="zh-CN" dirty="0">
                <a:solidFill>
                  <a:srgbClr val="2F2E40"/>
                </a:solidFill>
                <a:latin typeface="Calibri" panose="020F0502020204030204" pitchFamily="34" charset="0"/>
                <a:ea typeface="宋体" panose="02010600030101010101" pitchFamily="2" charset="-122"/>
              </a:rPr>
              <a:t>12MB</a:t>
            </a:r>
            <a:r>
              <a:rPr lang="zh-CN" altLang="en-US" dirty="0">
                <a:solidFill>
                  <a:srgbClr val="2F2E40"/>
                </a:solidFill>
                <a:latin typeface="Calibri" panose="020F0502020204030204" pitchFamily="34" charset="0"/>
                <a:ea typeface="宋体" panose="02010600030101010101" pitchFamily="2" charset="-122"/>
              </a:rPr>
              <a:t>，像素为</a:t>
            </a:r>
            <a:r>
              <a:rPr lang="en-US" altLang="zh-CN" dirty="0">
                <a:solidFill>
                  <a:srgbClr val="2F2E40"/>
                </a:solidFill>
                <a:latin typeface="Calibri" panose="020F0502020204030204" pitchFamily="34" charset="0"/>
                <a:ea typeface="宋体" panose="02010600030101010101" pitchFamily="2" charset="-122"/>
              </a:rPr>
              <a:t>1200px×270px</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进入</a:t>
            </a:r>
            <a:r>
              <a:rPr lang="en-US" altLang="zh-CN" dirty="0">
                <a:solidFill>
                  <a:srgbClr val="2F2E40"/>
                </a:solidFill>
                <a:latin typeface="Calibri" panose="020F0502020204030204" pitchFamily="34" charset="0"/>
                <a:ea typeface="宋体" panose="02010600030101010101" pitchFamily="2" charset="-122"/>
              </a:rPr>
              <a:t>Manage My Store</a:t>
            </a:r>
            <a:r>
              <a:rPr lang="zh-CN" altLang="en-US" dirty="0">
                <a:solidFill>
                  <a:srgbClr val="2F2E40"/>
                </a:solidFill>
                <a:latin typeface="Calibri" panose="020F0502020204030204" pitchFamily="34" charset="0"/>
                <a:ea typeface="宋体" panose="02010600030101010101" pitchFamily="2" charset="-122"/>
              </a:rPr>
              <a:t>，单击</a:t>
            </a:r>
            <a:r>
              <a:rPr lang="en-US" altLang="zh-CN" dirty="0">
                <a:solidFill>
                  <a:srgbClr val="2F2E40"/>
                </a:solidFill>
                <a:latin typeface="Calibri" panose="020F0502020204030204" pitchFamily="34" charset="0"/>
                <a:ea typeface="宋体" panose="02010600030101010101" pitchFamily="2" charset="-122"/>
              </a:rPr>
              <a:t>Edit Store</a:t>
            </a:r>
            <a:r>
              <a:rPr lang="zh-CN" altLang="en-US" dirty="0">
                <a:solidFill>
                  <a:srgbClr val="2F2E40"/>
                </a:solidFill>
                <a:latin typeface="Calibri" panose="020F0502020204030204" pitchFamily="34" charset="0"/>
                <a:ea typeface="宋体" panose="02010600030101010101" pitchFamily="2" charset="-122"/>
              </a:rPr>
              <a:t>，进入</a:t>
            </a:r>
            <a:r>
              <a:rPr lang="en-US" altLang="zh-CN" dirty="0">
                <a:solidFill>
                  <a:srgbClr val="2F2E40"/>
                </a:solidFill>
                <a:latin typeface="Calibri" panose="020F0502020204030204" pitchFamily="34" charset="0"/>
                <a:ea typeface="宋体" panose="02010600030101010101" pitchFamily="2" charset="-122"/>
              </a:rPr>
              <a:t>Logo</a:t>
            </a:r>
            <a:r>
              <a:rPr lang="zh-CN" altLang="en-US" dirty="0">
                <a:solidFill>
                  <a:srgbClr val="2F2E40"/>
                </a:solidFill>
                <a:latin typeface="Calibri" panose="020F0502020204030204" pitchFamily="34" charset="0"/>
                <a:ea typeface="宋体" panose="02010600030101010101" pitchFamily="2" charset="-122"/>
              </a:rPr>
              <a:t>，将鼠标指针放上去，右侧会出现</a:t>
            </a:r>
            <a:r>
              <a:rPr lang="en-US" altLang="zh-CN" dirty="0">
                <a:solidFill>
                  <a:srgbClr val="2F2E40"/>
                </a:solidFill>
                <a:latin typeface="Calibri" panose="020F0502020204030204" pitchFamily="34" charset="0"/>
                <a:ea typeface="宋体" panose="02010600030101010101" pitchFamily="2" charset="-122"/>
              </a:rPr>
              <a:t>Add image</a:t>
            </a:r>
            <a:r>
              <a:rPr lang="zh-CN" altLang="en-US" dirty="0">
                <a:solidFill>
                  <a:srgbClr val="2F2E40"/>
                </a:solidFill>
                <a:latin typeface="Calibri" panose="020F0502020204030204" pitchFamily="34" charset="0"/>
                <a:ea typeface="宋体" panose="02010600030101010101" pitchFamily="2" charset="-122"/>
              </a:rPr>
              <a:t>，单击即可上传，图片不能超过</a:t>
            </a:r>
            <a:r>
              <a:rPr lang="en-US" altLang="zh-CN" dirty="0">
                <a:solidFill>
                  <a:srgbClr val="2F2E40"/>
                </a:solidFill>
                <a:latin typeface="Calibri" panose="020F0502020204030204" pitchFamily="34" charset="0"/>
                <a:ea typeface="宋体" panose="02010600030101010101" pitchFamily="2" charset="-122"/>
              </a:rPr>
              <a:t>12MB</a:t>
            </a:r>
            <a:r>
              <a:rPr lang="zh-CN" altLang="en-US" dirty="0">
                <a:solidFill>
                  <a:srgbClr val="2F2E40"/>
                </a:solidFill>
                <a:latin typeface="Calibri" panose="020F0502020204030204" pitchFamily="34" charset="0"/>
                <a:ea typeface="宋体" panose="02010600030101010101" pitchFamily="2" charset="-122"/>
              </a:rPr>
              <a:t>，像素为</a:t>
            </a:r>
            <a:r>
              <a:rPr lang="en-US" altLang="zh-CN" dirty="0">
                <a:solidFill>
                  <a:srgbClr val="2F2E40"/>
                </a:solidFill>
                <a:latin typeface="Calibri" panose="020F0502020204030204" pitchFamily="34" charset="0"/>
                <a:ea typeface="宋体" panose="02010600030101010101" pitchFamily="2" charset="-122"/>
              </a:rPr>
              <a:t>300px×300px</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进入</a:t>
            </a:r>
            <a:r>
              <a:rPr lang="en-US" altLang="zh-CN" dirty="0">
                <a:solidFill>
                  <a:srgbClr val="2F2E40"/>
                </a:solidFill>
                <a:latin typeface="Calibri" panose="020F0502020204030204" pitchFamily="34" charset="0"/>
                <a:ea typeface="宋体" panose="02010600030101010101" pitchFamily="2" charset="-122"/>
              </a:rPr>
              <a:t>Manage My Store</a:t>
            </a:r>
            <a:r>
              <a:rPr lang="zh-CN" altLang="en-US" dirty="0">
                <a:solidFill>
                  <a:srgbClr val="2F2E40"/>
                </a:solidFill>
                <a:latin typeface="Calibri" panose="020F0502020204030204" pitchFamily="34" charset="0"/>
                <a:ea typeface="宋体" panose="02010600030101010101" pitchFamily="2" charset="-122"/>
              </a:rPr>
              <a:t>，单击</a:t>
            </a:r>
            <a:r>
              <a:rPr lang="en-US" altLang="zh-CN" dirty="0">
                <a:solidFill>
                  <a:srgbClr val="2F2E40"/>
                </a:solidFill>
                <a:latin typeface="Calibri" panose="020F0502020204030204" pitchFamily="34" charset="0"/>
                <a:ea typeface="宋体" panose="02010600030101010101" pitchFamily="2" charset="-122"/>
              </a:rPr>
              <a:t>Edit Store</a:t>
            </a:r>
            <a:r>
              <a:rPr lang="zh-CN" altLang="en-US" dirty="0">
                <a:solidFill>
                  <a:srgbClr val="2F2E40"/>
                </a:solidFill>
                <a:latin typeface="Calibri" panose="020F0502020204030204" pitchFamily="34" charset="0"/>
                <a:ea typeface="宋体" panose="02010600030101010101" pitchFamily="2" charset="-122"/>
              </a:rPr>
              <a:t>，进入</a:t>
            </a:r>
            <a:r>
              <a:rPr lang="en-US" altLang="zh-CN" dirty="0">
                <a:solidFill>
                  <a:srgbClr val="2F2E40"/>
                </a:solidFill>
                <a:latin typeface="Calibri" panose="020F0502020204030204" pitchFamily="34" charset="0"/>
                <a:ea typeface="宋体" panose="02010600030101010101" pitchFamily="2" charset="-122"/>
              </a:rPr>
              <a:t>Store Description</a:t>
            </a:r>
            <a:r>
              <a:rPr lang="zh-CN" altLang="en-US" dirty="0">
                <a:solidFill>
                  <a:srgbClr val="2F2E40"/>
                </a:solidFill>
                <a:latin typeface="Calibri" panose="020F0502020204030204" pitchFamily="34" charset="0"/>
                <a:ea typeface="宋体" panose="02010600030101010101" pitchFamily="2" charset="-122"/>
              </a:rPr>
              <a:t>，在其文本框中输入店铺介绍，控制在</a:t>
            </a:r>
            <a:r>
              <a:rPr lang="en-US" altLang="zh-CN" dirty="0">
                <a:solidFill>
                  <a:srgbClr val="2F2E40"/>
                </a:solidFill>
                <a:latin typeface="Calibri" panose="020F0502020204030204" pitchFamily="34" charset="0"/>
                <a:ea typeface="宋体" panose="02010600030101010101" pitchFamily="2" charset="-122"/>
              </a:rPr>
              <a:t>1000</a:t>
            </a:r>
            <a:r>
              <a:rPr lang="zh-CN" altLang="en-US" dirty="0">
                <a:solidFill>
                  <a:srgbClr val="2F2E40"/>
                </a:solidFill>
                <a:latin typeface="Calibri" panose="020F0502020204030204" pitchFamily="34" charset="0"/>
                <a:ea typeface="宋体" panose="02010600030101010101" pitchFamily="2" charset="-122"/>
              </a:rPr>
              <a:t>字符以内</a:t>
            </a:r>
            <a:r>
              <a:rPr lang="zh-CN" altLang="en-US" dirty="0" smtClean="0">
                <a:solidFill>
                  <a:srgbClr val="2F2E40"/>
                </a:solidFill>
                <a:latin typeface="Calibri" panose="020F0502020204030204" pitchFamily="34" charset="0"/>
                <a:ea typeface="宋体" panose="02010600030101010101" pitchFamily="2" charset="-122"/>
              </a:rPr>
              <a:t>。</a:t>
            </a:r>
            <a:endParaRPr lang="zh-CN" altLang="en-US" dirty="0">
              <a:solidFill>
                <a:srgbClr val="2F2E40"/>
              </a:solidFill>
              <a:latin typeface="Calibri" panose="020F0502020204030204" pitchFamily="34" charset="0"/>
              <a:ea typeface="宋体" panose="02010600030101010101" pitchFamily="2" charset="-122"/>
            </a:endParaRPr>
          </a:p>
        </p:txBody>
      </p:sp>
    </p:spTree>
    <p:custDataLst>
      <p:tags r:id="rId1"/>
    </p:custDataLst>
    <p:extLst>
      <p:ext uri="{BB962C8B-B14F-4D97-AF65-F5344CB8AC3E}">
        <p14:creationId xmlns:p14="http://schemas.microsoft.com/office/powerpoint/2010/main" val="7166520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8523487"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4.5  eBay Marketing</a:t>
            </a:r>
            <a:r>
              <a:rPr lang="zh-CN" altLang="en-US" sz="3200" b="1" dirty="0">
                <a:solidFill>
                  <a:srgbClr val="FF930A"/>
                </a:solidFill>
              </a:rPr>
              <a:t>店铺开设及促销管理工具</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965203"/>
            <a:ext cx="9332179" cy="323037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3. </a:t>
            </a:r>
            <a:r>
              <a:rPr lang="zh-CN" altLang="en-US" b="1" dirty="0">
                <a:solidFill>
                  <a:srgbClr val="2F2E40"/>
                </a:solidFill>
                <a:latin typeface="Calibri" panose="020F0502020204030204" pitchFamily="34" charset="0"/>
                <a:ea typeface="宋体" panose="02010600030101010101" pitchFamily="2" charset="-122"/>
              </a:rPr>
              <a:t>主打产品</a:t>
            </a:r>
            <a:r>
              <a:rPr lang="en-US" altLang="zh-CN" b="1" dirty="0">
                <a:solidFill>
                  <a:srgbClr val="2F2E40"/>
                </a:solidFill>
                <a:latin typeface="Calibri" panose="020F0502020204030204" pitchFamily="34" charset="0"/>
                <a:ea typeface="宋体" panose="02010600030101010101" pitchFamily="2" charset="-122"/>
              </a:rPr>
              <a:t>Featured Items</a:t>
            </a:r>
            <a:r>
              <a:rPr lang="zh-CN" altLang="en-US" b="1" dirty="0">
                <a:solidFill>
                  <a:srgbClr val="2F2E40"/>
                </a:solidFill>
                <a:latin typeface="Calibri" panose="020F0502020204030204" pitchFamily="34" charset="0"/>
                <a:ea typeface="宋体" panose="02010600030101010101" pitchFamily="2" charset="-122"/>
              </a:rPr>
              <a:t>及所有产品</a:t>
            </a:r>
            <a:r>
              <a:rPr lang="en-US" altLang="zh-CN" b="1" dirty="0">
                <a:solidFill>
                  <a:srgbClr val="2F2E40"/>
                </a:solidFill>
                <a:latin typeface="Calibri" panose="020F0502020204030204" pitchFamily="34" charset="0"/>
                <a:ea typeface="宋体" panose="02010600030101010101" pitchFamily="2" charset="-122"/>
              </a:rPr>
              <a:t>All Listing</a:t>
            </a:r>
            <a:r>
              <a:rPr lang="zh-CN" altLang="en-US" b="1" dirty="0">
                <a:solidFill>
                  <a:srgbClr val="2F2E40"/>
                </a:solidFill>
                <a:latin typeface="Calibri" panose="020F0502020204030204" pitchFamily="34" charset="0"/>
                <a:ea typeface="宋体" panose="02010600030101010101" pitchFamily="2" charset="-122"/>
              </a:rPr>
              <a:t>设置</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进入</a:t>
            </a:r>
            <a:r>
              <a:rPr lang="en-US" altLang="zh-CN" dirty="0">
                <a:solidFill>
                  <a:srgbClr val="2F2E40"/>
                </a:solidFill>
                <a:latin typeface="Calibri" panose="020F0502020204030204" pitchFamily="34" charset="0"/>
                <a:ea typeface="宋体" panose="02010600030101010101" pitchFamily="2" charset="-122"/>
              </a:rPr>
              <a:t>Manage My Store</a:t>
            </a:r>
            <a:r>
              <a:rPr lang="zh-CN" altLang="en-US" dirty="0">
                <a:solidFill>
                  <a:srgbClr val="2F2E40"/>
                </a:solidFill>
                <a:latin typeface="Calibri" panose="020F0502020204030204" pitchFamily="34" charset="0"/>
                <a:ea typeface="宋体" panose="02010600030101010101" pitchFamily="2" charset="-122"/>
              </a:rPr>
              <a:t>，单击</a:t>
            </a:r>
            <a:r>
              <a:rPr lang="en-US" altLang="zh-CN" dirty="0">
                <a:solidFill>
                  <a:srgbClr val="2F2E40"/>
                </a:solidFill>
                <a:latin typeface="Calibri" panose="020F0502020204030204" pitchFamily="34" charset="0"/>
                <a:ea typeface="宋体" panose="02010600030101010101" pitchFamily="2" charset="-122"/>
              </a:rPr>
              <a:t>Edit Store</a:t>
            </a:r>
            <a:r>
              <a:rPr lang="zh-CN" altLang="en-US" dirty="0">
                <a:solidFill>
                  <a:srgbClr val="2F2E40"/>
                </a:solidFill>
                <a:latin typeface="Calibri" panose="020F0502020204030204" pitchFamily="34" charset="0"/>
                <a:ea typeface="宋体" panose="02010600030101010101" pitchFamily="2" charset="-122"/>
              </a:rPr>
              <a:t>，进入</a:t>
            </a:r>
            <a:r>
              <a:rPr lang="en-US" altLang="zh-CN" dirty="0">
                <a:solidFill>
                  <a:srgbClr val="2F2E40"/>
                </a:solidFill>
                <a:latin typeface="Calibri" panose="020F0502020204030204" pitchFamily="34" charset="0"/>
                <a:ea typeface="宋体" panose="02010600030101010101" pitchFamily="2" charset="-122"/>
              </a:rPr>
              <a:t>Featured Listing</a:t>
            </a:r>
            <a:r>
              <a:rPr lang="zh-CN" altLang="en-US" dirty="0">
                <a:solidFill>
                  <a:srgbClr val="2F2E40"/>
                </a:solidFill>
                <a:latin typeface="Calibri" panose="020F0502020204030204" pitchFamily="34" charset="0"/>
                <a:ea typeface="宋体" panose="02010600030101010101" pitchFamily="2" charset="-122"/>
              </a:rPr>
              <a:t>，单击</a:t>
            </a:r>
            <a:r>
              <a:rPr lang="en-US" altLang="zh-CN" dirty="0">
                <a:solidFill>
                  <a:srgbClr val="2F2E40"/>
                </a:solidFill>
                <a:latin typeface="Calibri" panose="020F0502020204030204" pitchFamily="34" charset="0"/>
                <a:ea typeface="宋体" panose="02010600030101010101" pitchFamily="2" charset="-122"/>
              </a:rPr>
              <a:t>Select listing</a:t>
            </a:r>
            <a:r>
              <a:rPr lang="zh-CN" altLang="en-US" dirty="0">
                <a:solidFill>
                  <a:srgbClr val="2F2E40"/>
                </a:solidFill>
                <a:latin typeface="Calibri" panose="020F0502020204030204" pitchFamily="34" charset="0"/>
                <a:ea typeface="宋体" panose="02010600030101010101" pitchFamily="2" charset="-122"/>
              </a:rPr>
              <a:t>，可自动选择卖家需要推荐的物品。最多可同时选择店铺中的四条产品作为</a:t>
            </a:r>
            <a:r>
              <a:rPr lang="en-US" altLang="zh-CN" dirty="0">
                <a:solidFill>
                  <a:srgbClr val="2F2E40"/>
                </a:solidFill>
                <a:latin typeface="Calibri" panose="020F0502020204030204" pitchFamily="34" charset="0"/>
                <a:ea typeface="宋体" panose="02010600030101010101" pitchFamily="2" charset="-122"/>
              </a:rPr>
              <a:t>Feature Listing</a:t>
            </a:r>
            <a:r>
              <a:rPr lang="zh-CN" altLang="en-US" dirty="0">
                <a:solidFill>
                  <a:srgbClr val="2F2E40"/>
                </a:solidFill>
                <a:latin typeface="Calibri" panose="020F0502020204030204" pitchFamily="34" charset="0"/>
                <a:ea typeface="宋体" panose="02010600030101010101" pitchFamily="2" charset="-122"/>
              </a:rPr>
              <a:t>进行展示，且如果卖家的在线产品小于</a:t>
            </a:r>
            <a:r>
              <a:rPr lang="en-US" altLang="zh-CN" dirty="0">
                <a:solidFill>
                  <a:srgbClr val="2F2E40"/>
                </a:solidFill>
                <a:latin typeface="Calibri" panose="020F0502020204030204" pitchFamily="34" charset="0"/>
                <a:ea typeface="宋体" panose="02010600030101010101" pitchFamily="2" charset="-122"/>
              </a:rPr>
              <a:t>30</a:t>
            </a:r>
            <a:r>
              <a:rPr lang="zh-CN" altLang="en-US" dirty="0">
                <a:solidFill>
                  <a:srgbClr val="2F2E40"/>
                </a:solidFill>
                <a:latin typeface="Calibri" panose="020F0502020204030204" pitchFamily="34" charset="0"/>
                <a:ea typeface="宋体" panose="02010600030101010101" pitchFamily="2" charset="-122"/>
              </a:rPr>
              <a:t>条，该功能不会展现。</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可在</a:t>
            </a:r>
            <a:r>
              <a:rPr lang="en-US" altLang="zh-CN" dirty="0">
                <a:solidFill>
                  <a:srgbClr val="2F2E40"/>
                </a:solidFill>
                <a:latin typeface="Calibri" panose="020F0502020204030204" pitchFamily="34" charset="0"/>
                <a:ea typeface="宋体" panose="02010600030101010101" pitchFamily="2" charset="-122"/>
              </a:rPr>
              <a:t>Select how you want us to automatically display your featured listings</a:t>
            </a:r>
            <a:r>
              <a:rPr lang="zh-CN" altLang="en-US" dirty="0">
                <a:solidFill>
                  <a:srgbClr val="2F2E40"/>
                </a:solidFill>
                <a:latin typeface="Calibri" panose="020F0502020204030204" pitchFamily="34" charset="0"/>
                <a:ea typeface="宋体" panose="02010600030101010101" pitchFamily="2" charset="-122"/>
              </a:rPr>
              <a:t>下的复选框中点选推荐刊登物品的默认显示方式。点选</a:t>
            </a:r>
            <a:r>
              <a:rPr lang="en-US" altLang="zh-CN" dirty="0">
                <a:solidFill>
                  <a:srgbClr val="2F2E40"/>
                </a:solidFill>
                <a:latin typeface="Calibri" panose="020F0502020204030204" pitchFamily="34" charset="0"/>
                <a:ea typeface="宋体" panose="02010600030101010101" pitchFamily="2" charset="-122"/>
              </a:rPr>
              <a:t>time ending soonest</a:t>
            </a:r>
            <a:r>
              <a:rPr lang="zh-CN" altLang="en-US" dirty="0">
                <a:solidFill>
                  <a:srgbClr val="2F2E40"/>
                </a:solidFill>
                <a:latin typeface="Calibri" panose="020F0502020204030204" pitchFamily="34" charset="0"/>
                <a:ea typeface="宋体" panose="02010600030101010101" pitchFamily="2" charset="-122"/>
              </a:rPr>
              <a:t>可默认显示刊登时间快结束的推荐物品，点选</a:t>
            </a:r>
            <a:r>
              <a:rPr lang="en-US" altLang="zh-CN" dirty="0">
                <a:solidFill>
                  <a:srgbClr val="2F2E40"/>
                </a:solidFill>
                <a:latin typeface="Calibri" panose="020F0502020204030204" pitchFamily="34" charset="0"/>
                <a:ea typeface="宋体" panose="02010600030101010101" pitchFamily="2" charset="-122"/>
              </a:rPr>
              <a:t>time newly listed</a:t>
            </a:r>
            <a:r>
              <a:rPr lang="zh-CN" altLang="en-US" dirty="0">
                <a:solidFill>
                  <a:srgbClr val="2F2E40"/>
                </a:solidFill>
                <a:latin typeface="Calibri" panose="020F0502020204030204" pitchFamily="34" charset="0"/>
                <a:ea typeface="宋体" panose="02010600030101010101" pitchFamily="2" charset="-122"/>
              </a:rPr>
              <a:t>可以默认显示新刊登的推荐物品</a:t>
            </a:r>
            <a:r>
              <a:rPr lang="zh-CN" altLang="en-US" dirty="0" smtClean="0">
                <a:solidFill>
                  <a:srgbClr val="2F2E40"/>
                </a:solidFill>
                <a:latin typeface="Calibri" panose="020F0502020204030204" pitchFamily="34" charset="0"/>
                <a:ea typeface="宋体" panose="02010600030101010101" pitchFamily="2" charset="-122"/>
              </a:rPr>
              <a:t>。</a:t>
            </a:r>
            <a:endParaRPr lang="zh-CN" altLang="en-US" dirty="0">
              <a:solidFill>
                <a:srgbClr val="2F2E40"/>
              </a:solidFill>
              <a:latin typeface="Calibri" panose="020F0502020204030204" pitchFamily="34" charset="0"/>
              <a:ea typeface="宋体" panose="02010600030101010101" pitchFamily="2" charset="-122"/>
            </a:endParaRPr>
          </a:p>
        </p:txBody>
      </p:sp>
    </p:spTree>
    <p:custDataLst>
      <p:tags r:id="rId1"/>
    </p:custDataLst>
    <p:extLst>
      <p:ext uri="{BB962C8B-B14F-4D97-AF65-F5344CB8AC3E}">
        <p14:creationId xmlns:p14="http://schemas.microsoft.com/office/powerpoint/2010/main" val="7166520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8523487"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4.5  eBay Marketing</a:t>
            </a:r>
            <a:r>
              <a:rPr lang="zh-CN" altLang="en-US" sz="3200" b="1" dirty="0">
                <a:solidFill>
                  <a:srgbClr val="FF930A"/>
                </a:solidFill>
              </a:rPr>
              <a:t>店铺开设及促销管理工具</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298578"/>
            <a:ext cx="9332179" cy="2308324"/>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smtClean="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卖家同样可以通过勾选</a:t>
            </a:r>
            <a:r>
              <a:rPr lang="en-US" altLang="zh-CN" dirty="0">
                <a:solidFill>
                  <a:srgbClr val="2F2E40"/>
                </a:solidFill>
                <a:latin typeface="Calibri" panose="020F0502020204030204" pitchFamily="34" charset="0"/>
                <a:ea typeface="宋体" panose="02010600030101010101" pitchFamily="2" charset="-122"/>
              </a:rPr>
              <a:t>Featured Listing</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Don’t show featured listings on my Store page even when I have 30 or more listing</a:t>
            </a:r>
            <a:r>
              <a:rPr lang="zh-CN" altLang="en-US" dirty="0">
                <a:solidFill>
                  <a:srgbClr val="2F2E40"/>
                </a:solidFill>
                <a:latin typeface="Calibri" panose="020F0502020204030204" pitchFamily="34" charset="0"/>
                <a:ea typeface="宋体" panose="02010600030101010101" pitchFamily="2" charset="-122"/>
              </a:rPr>
              <a:t>选项，选择不在店铺页面展示</a:t>
            </a:r>
            <a:r>
              <a:rPr lang="en-US" altLang="zh-CN" dirty="0">
                <a:solidFill>
                  <a:srgbClr val="2F2E40"/>
                </a:solidFill>
                <a:latin typeface="Calibri" panose="020F0502020204030204" pitchFamily="34" charset="0"/>
                <a:ea typeface="宋体" panose="02010600030101010101" pitchFamily="2" charset="-122"/>
              </a:rPr>
              <a:t>Featured Listing</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进入</a:t>
            </a:r>
            <a:r>
              <a:rPr lang="en-US" altLang="zh-CN" dirty="0">
                <a:solidFill>
                  <a:srgbClr val="2F2E40"/>
                </a:solidFill>
                <a:latin typeface="Calibri" panose="020F0502020204030204" pitchFamily="34" charset="0"/>
                <a:ea typeface="宋体" panose="02010600030101010101" pitchFamily="2" charset="-122"/>
              </a:rPr>
              <a:t>Manage My Store</a:t>
            </a:r>
            <a:r>
              <a:rPr lang="zh-CN" altLang="en-US" dirty="0">
                <a:solidFill>
                  <a:srgbClr val="2F2E40"/>
                </a:solidFill>
                <a:latin typeface="Calibri" panose="020F0502020204030204" pitchFamily="34" charset="0"/>
                <a:ea typeface="宋体" panose="02010600030101010101" pitchFamily="2" charset="-122"/>
              </a:rPr>
              <a:t>，单击</a:t>
            </a:r>
            <a:r>
              <a:rPr lang="en-US" altLang="zh-CN" dirty="0">
                <a:solidFill>
                  <a:srgbClr val="2F2E40"/>
                </a:solidFill>
                <a:latin typeface="Calibri" panose="020F0502020204030204" pitchFamily="34" charset="0"/>
                <a:ea typeface="宋体" panose="02010600030101010101" pitchFamily="2" charset="-122"/>
              </a:rPr>
              <a:t>Edit Store</a:t>
            </a:r>
            <a:r>
              <a:rPr lang="zh-CN" altLang="en-US" dirty="0">
                <a:solidFill>
                  <a:srgbClr val="2F2E40"/>
                </a:solidFill>
                <a:latin typeface="Calibri" panose="020F0502020204030204" pitchFamily="34" charset="0"/>
                <a:ea typeface="宋体" panose="02010600030101010101" pitchFamily="2" charset="-122"/>
              </a:rPr>
              <a:t>中的最后一项</a:t>
            </a:r>
            <a:r>
              <a:rPr lang="en-US" altLang="zh-CN" dirty="0">
                <a:solidFill>
                  <a:srgbClr val="2F2E40"/>
                </a:solidFill>
                <a:latin typeface="Calibri" panose="020F0502020204030204" pitchFamily="34" charset="0"/>
                <a:ea typeface="宋体" panose="02010600030101010101" pitchFamily="2" charset="-122"/>
              </a:rPr>
              <a:t>Select the layout in which items are displayed in your Store</a:t>
            </a:r>
            <a:r>
              <a:rPr lang="zh-CN" altLang="en-US" dirty="0">
                <a:solidFill>
                  <a:srgbClr val="2F2E40"/>
                </a:solidFill>
                <a:latin typeface="Calibri" panose="020F0502020204030204" pitchFamily="34" charset="0"/>
                <a:ea typeface="宋体" panose="02010600030101010101" pitchFamily="2" charset="-122"/>
              </a:rPr>
              <a:t>，可以通过</a:t>
            </a:r>
            <a:r>
              <a:rPr lang="en-US" altLang="zh-CN" dirty="0">
                <a:solidFill>
                  <a:srgbClr val="2F2E40"/>
                </a:solidFill>
                <a:latin typeface="Calibri" panose="020F0502020204030204" pitchFamily="34" charset="0"/>
                <a:ea typeface="宋体" panose="02010600030101010101" pitchFamily="2" charset="-122"/>
              </a:rPr>
              <a:t>List(</a:t>
            </a:r>
            <a:r>
              <a:rPr lang="zh-CN" altLang="en-US" dirty="0">
                <a:solidFill>
                  <a:srgbClr val="2F2E40"/>
                </a:solidFill>
                <a:latin typeface="Calibri" panose="020F0502020204030204" pitchFamily="34" charset="0"/>
                <a:ea typeface="宋体" panose="02010600030101010101" pitchFamily="2" charset="-122"/>
              </a:rPr>
              <a:t>列表式</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和</a:t>
            </a:r>
            <a:r>
              <a:rPr lang="en-US" altLang="zh-CN" dirty="0">
                <a:solidFill>
                  <a:srgbClr val="2F2E40"/>
                </a:solidFill>
                <a:latin typeface="Calibri" panose="020F0502020204030204" pitchFamily="34" charset="0"/>
                <a:ea typeface="宋体" panose="02010600030101010101" pitchFamily="2" charset="-122"/>
              </a:rPr>
              <a:t>Gallery(</a:t>
            </a:r>
            <a:r>
              <a:rPr lang="zh-CN" altLang="en-US" dirty="0">
                <a:solidFill>
                  <a:srgbClr val="2F2E40"/>
                </a:solidFill>
                <a:latin typeface="Calibri" panose="020F0502020204030204" pitchFamily="34" charset="0"/>
                <a:ea typeface="宋体" panose="02010600030101010101" pitchFamily="2" charset="-122"/>
              </a:rPr>
              <a:t>平铺式</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两种方式来显示卖家店铺中的在线产品。</a:t>
            </a:r>
          </a:p>
        </p:txBody>
      </p:sp>
    </p:spTree>
    <p:custDataLst>
      <p:tags r:id="rId1"/>
    </p:custDataLst>
    <p:extLst>
      <p:ext uri="{BB962C8B-B14F-4D97-AF65-F5344CB8AC3E}">
        <p14:creationId xmlns:p14="http://schemas.microsoft.com/office/powerpoint/2010/main" val="31968113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8523487"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4.5  eBay Marketing</a:t>
            </a:r>
            <a:r>
              <a:rPr lang="zh-CN" altLang="en-US" sz="3200" b="1" dirty="0">
                <a:solidFill>
                  <a:srgbClr val="FF930A"/>
                </a:solidFill>
              </a:rPr>
              <a:t>店铺开设及促销管理工具</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41353"/>
            <a:ext cx="9332179" cy="390876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4.5.3  </a:t>
            </a:r>
            <a:r>
              <a:rPr lang="zh-CN" altLang="en-US" sz="2500" b="1" dirty="0">
                <a:solidFill>
                  <a:srgbClr val="2F2E40"/>
                </a:solidFill>
                <a:latin typeface="Calibri" panose="020F0502020204030204" pitchFamily="34" charset="0"/>
                <a:ea typeface="宋体" panose="02010600030101010101" pitchFamily="2" charset="-122"/>
              </a:rPr>
              <a:t>降价管理</a:t>
            </a:r>
            <a:r>
              <a:rPr lang="en-US" altLang="zh-CN" sz="2500" b="1" dirty="0">
                <a:solidFill>
                  <a:srgbClr val="2F2E40"/>
                </a:solidFill>
                <a:latin typeface="Calibri" panose="020F0502020204030204" pitchFamily="34" charset="0"/>
                <a:ea typeface="宋体" panose="02010600030101010101" pitchFamily="2" charset="-122"/>
              </a:rPr>
              <a:t>Markdown</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 </a:t>
            </a:r>
            <a:r>
              <a:rPr lang="en-US" altLang="zh-CN" dirty="0" smtClean="0">
                <a:solidFill>
                  <a:srgbClr val="2F2E40"/>
                </a:solidFill>
                <a:latin typeface="Calibri" panose="020F0502020204030204" pitchFamily="34" charset="0"/>
                <a:ea typeface="宋体" panose="02010600030101010101" pitchFamily="2" charset="-122"/>
              </a:rPr>
              <a:t>Markdown</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降价</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，直接以百分比或减金额的形式进行打折设置。</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选择</a:t>
            </a:r>
            <a:r>
              <a:rPr lang="zh-CN" altLang="en-US" dirty="0">
                <a:solidFill>
                  <a:srgbClr val="2F2E40"/>
                </a:solidFill>
                <a:latin typeface="Calibri" panose="020F0502020204030204" pitchFamily="34" charset="0"/>
                <a:ea typeface="宋体" panose="02010600030101010101" pitchFamily="2" charset="-122"/>
              </a:rPr>
              <a:t>打折主题和时间。</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选择</a:t>
            </a:r>
            <a:r>
              <a:rPr lang="zh-CN" altLang="en-US" dirty="0">
                <a:solidFill>
                  <a:srgbClr val="2F2E40"/>
                </a:solidFill>
                <a:latin typeface="Calibri" panose="020F0502020204030204" pitchFamily="34" charset="0"/>
                <a:ea typeface="宋体" panose="02010600030101010101" pitchFamily="2" charset="-122"/>
              </a:rPr>
              <a:t>折扣力度。</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选</a:t>
            </a:r>
            <a:r>
              <a:rPr lang="zh-CN" altLang="en-US" dirty="0">
                <a:solidFill>
                  <a:srgbClr val="2F2E40"/>
                </a:solidFill>
                <a:latin typeface="Calibri" panose="020F0502020204030204" pitchFamily="34" charset="0"/>
                <a:ea typeface="宋体" panose="02010600030101010101" pitchFamily="2" charset="-122"/>
              </a:rPr>
              <a:t>品。该选品规则里面可以设置选择所有一口价产品或拍卖产品，但对拍卖产品做打折的话，必须是免邮的。</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发布</a:t>
            </a:r>
            <a:r>
              <a:rPr lang="zh-CN" altLang="en-US" dirty="0">
                <a:solidFill>
                  <a:srgbClr val="2F2E40"/>
                </a:solidFill>
                <a:latin typeface="Calibri" panose="020F0502020204030204" pitchFamily="34" charset="0"/>
                <a:ea typeface="宋体" panose="02010600030101010101" pitchFamily="2" charset="-122"/>
              </a:rPr>
              <a:t>推广。如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示设置降价管理。</a:t>
            </a:r>
          </a:p>
        </p:txBody>
      </p:sp>
    </p:spTree>
    <p:custDataLst>
      <p:tags r:id="rId1"/>
    </p:custDataLst>
    <p:extLst>
      <p:ext uri="{BB962C8B-B14F-4D97-AF65-F5344CB8AC3E}">
        <p14:creationId xmlns:p14="http://schemas.microsoft.com/office/powerpoint/2010/main" val="7166520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8523487"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4.5  eBay Marketing</a:t>
            </a:r>
            <a:r>
              <a:rPr lang="zh-CN" altLang="en-US" sz="3200" b="1" dirty="0">
                <a:solidFill>
                  <a:srgbClr val="FF930A"/>
                </a:solidFill>
              </a:rPr>
              <a:t>店铺开设及促销管理工具</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419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62375" y="1114425"/>
            <a:ext cx="4980888" cy="536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3321610" y="3104802"/>
            <a:ext cx="364202" cy="1384995"/>
          </a:xfrm>
          <a:prstGeom prst="rect">
            <a:avLst/>
          </a:prstGeom>
        </p:spPr>
        <p:txBody>
          <a:bodyPr wrap="none">
            <a:spAutoFit/>
          </a:bodyPr>
          <a:lstStyle/>
          <a:p>
            <a:pPr algn="ctr"/>
            <a:r>
              <a:rPr lang="zh-CN" altLang="zh-CN" sz="1400" b="1" dirty="0" smtClean="0"/>
              <a:t>设</a:t>
            </a:r>
            <a:endParaRPr lang="en-US" altLang="zh-CN" sz="1400" b="1" dirty="0" smtClean="0"/>
          </a:p>
          <a:p>
            <a:pPr algn="ctr"/>
            <a:r>
              <a:rPr lang="zh-CN" altLang="zh-CN" sz="1400" b="1" dirty="0" smtClean="0"/>
              <a:t>置</a:t>
            </a:r>
            <a:endParaRPr lang="en-US" altLang="zh-CN" sz="1400" b="1" dirty="0" smtClean="0"/>
          </a:p>
          <a:p>
            <a:pPr algn="ctr"/>
            <a:r>
              <a:rPr lang="zh-CN" altLang="zh-CN" sz="1400" b="1" dirty="0" smtClean="0"/>
              <a:t>降</a:t>
            </a:r>
            <a:endParaRPr lang="en-US" altLang="zh-CN" sz="1400" b="1" dirty="0" smtClean="0"/>
          </a:p>
          <a:p>
            <a:pPr algn="ctr"/>
            <a:r>
              <a:rPr lang="zh-CN" altLang="zh-CN" sz="1400" b="1" dirty="0" smtClean="0"/>
              <a:t>价</a:t>
            </a:r>
            <a:endParaRPr lang="en-US" altLang="zh-CN" sz="1400" b="1" dirty="0" smtClean="0"/>
          </a:p>
          <a:p>
            <a:pPr algn="ctr"/>
            <a:r>
              <a:rPr lang="zh-CN" altLang="zh-CN" sz="1400" b="1" dirty="0" smtClean="0"/>
              <a:t>管</a:t>
            </a:r>
            <a:endParaRPr lang="en-US" altLang="zh-CN" sz="1400" b="1" dirty="0" smtClean="0"/>
          </a:p>
          <a:p>
            <a:pPr algn="ctr"/>
            <a:r>
              <a:rPr lang="zh-CN" altLang="zh-CN" sz="1400" b="1" dirty="0" smtClean="0"/>
              <a:t>理</a:t>
            </a:r>
            <a:endParaRPr lang="zh-CN" altLang="en-US" sz="1400" b="1" dirty="0"/>
          </a:p>
        </p:txBody>
      </p:sp>
    </p:spTree>
    <p:custDataLst>
      <p:tags r:id="rId1"/>
    </p:custDataLst>
    <p:extLst>
      <p:ext uri="{BB962C8B-B14F-4D97-AF65-F5344CB8AC3E}">
        <p14:creationId xmlns:p14="http://schemas.microsoft.com/office/powerpoint/2010/main" val="7166520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500"/>
                                        <p:tgtEl>
                                          <p:spTgt spid="2"/>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41986"/>
                                        </p:tgtEl>
                                        <p:attrNameLst>
                                          <p:attrName>style.visibility</p:attrName>
                                        </p:attrNameLst>
                                      </p:cBhvr>
                                      <p:to>
                                        <p:strVal val="visible"/>
                                      </p:to>
                                    </p:set>
                                    <p:animEffect transition="in" filter="wheel(1)">
                                      <p:cBhvr>
                                        <p:cTn id="15" dur="500"/>
                                        <p:tgtEl>
                                          <p:spTgt spid="41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8523487"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4.5  eBay Marketing</a:t>
            </a:r>
            <a:r>
              <a:rPr lang="zh-CN" altLang="en-US" sz="3200" b="1" dirty="0">
                <a:solidFill>
                  <a:srgbClr val="FF930A"/>
                </a:solidFill>
              </a:rPr>
              <a:t>店铺开设及促销管理工具</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765178"/>
            <a:ext cx="9332179" cy="3631763"/>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4.5.4  </a:t>
            </a:r>
            <a:r>
              <a:rPr lang="zh-CN" altLang="en-US" sz="2500" b="1" dirty="0">
                <a:solidFill>
                  <a:srgbClr val="2F2E40"/>
                </a:solidFill>
                <a:latin typeface="Calibri" panose="020F0502020204030204" pitchFamily="34" charset="0"/>
                <a:ea typeface="宋体" panose="02010600030101010101" pitchFamily="2" charset="-122"/>
              </a:rPr>
              <a:t>优惠活动</a:t>
            </a:r>
            <a:r>
              <a:rPr lang="en-US" altLang="zh-CN" sz="2500" b="1" dirty="0">
                <a:solidFill>
                  <a:srgbClr val="2F2E40"/>
                </a:solidFill>
                <a:latin typeface="Calibri" panose="020F0502020204030204" pitchFamily="34" charset="0"/>
                <a:ea typeface="宋体" panose="02010600030101010101" pitchFamily="2" charset="-122"/>
              </a:rPr>
              <a:t>Promotions</a:t>
            </a:r>
          </a:p>
          <a:p>
            <a:pPr indent="468000" algn="just">
              <a:lnSpc>
                <a:spcPct val="150000"/>
              </a:lnSpc>
              <a:spcAft>
                <a:spcPct val="50000"/>
              </a:spcAft>
              <a:defRPr/>
            </a:pPr>
            <a:r>
              <a:rPr lang="en-US" altLang="zh-CN" dirty="0" smtClean="0">
                <a:solidFill>
                  <a:srgbClr val="2F2E40"/>
                </a:solidFill>
                <a:latin typeface="Calibri" panose="020F0502020204030204" pitchFamily="34" charset="0"/>
                <a:ea typeface="宋体" panose="02010600030101010101" pitchFamily="2" charset="-122"/>
              </a:rPr>
              <a:t>Promotions</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优惠活动</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中可以通过四种形式进行优惠设置：</a:t>
            </a:r>
            <a:r>
              <a:rPr lang="en-US" altLang="zh-CN" dirty="0">
                <a:solidFill>
                  <a:srgbClr val="2F2E40"/>
                </a:solidFill>
                <a:latin typeface="Calibri" panose="020F0502020204030204" pitchFamily="34" charset="0"/>
                <a:ea typeface="宋体" panose="02010600030101010101" pitchFamily="2" charset="-122"/>
              </a:rPr>
              <a:t>Order discount(</a:t>
            </a:r>
            <a:r>
              <a:rPr lang="zh-CN" altLang="en-US" dirty="0">
                <a:solidFill>
                  <a:srgbClr val="2F2E40"/>
                </a:solidFill>
                <a:latin typeface="Calibri" panose="020F0502020204030204" pitchFamily="34" charset="0"/>
                <a:ea typeface="宋体" panose="02010600030101010101" pitchFamily="2" charset="-122"/>
              </a:rPr>
              <a:t>订单优惠</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Shipping discount(</a:t>
            </a:r>
            <a:r>
              <a:rPr lang="zh-CN" altLang="en-US" dirty="0">
                <a:solidFill>
                  <a:srgbClr val="2F2E40"/>
                </a:solidFill>
                <a:latin typeface="Calibri" panose="020F0502020204030204" pitchFamily="34" charset="0"/>
                <a:ea typeface="宋体" panose="02010600030101010101" pitchFamily="2" charset="-122"/>
              </a:rPr>
              <a:t>物流优惠</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Codeless coupon(</a:t>
            </a:r>
            <a:r>
              <a:rPr lang="zh-CN" altLang="en-US" dirty="0">
                <a:solidFill>
                  <a:srgbClr val="2F2E40"/>
                </a:solidFill>
                <a:latin typeface="Calibri" panose="020F0502020204030204" pitchFamily="34" charset="0"/>
                <a:ea typeface="宋体" panose="02010600030101010101" pitchFamily="2" charset="-122"/>
              </a:rPr>
              <a:t>优惠券</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以及</a:t>
            </a:r>
            <a:r>
              <a:rPr lang="en-US" altLang="zh-CN" dirty="0">
                <a:solidFill>
                  <a:srgbClr val="2F2E40"/>
                </a:solidFill>
                <a:latin typeface="Calibri" panose="020F0502020204030204" pitchFamily="34" charset="0"/>
                <a:ea typeface="宋体" panose="02010600030101010101" pitchFamily="2" charset="-122"/>
              </a:rPr>
              <a:t>Sale event(</a:t>
            </a:r>
            <a:r>
              <a:rPr lang="zh-CN" altLang="en-US" dirty="0">
                <a:solidFill>
                  <a:srgbClr val="2F2E40"/>
                </a:solidFill>
                <a:latin typeface="Calibri" panose="020F0502020204030204" pitchFamily="34" charset="0"/>
                <a:ea typeface="宋体" panose="02010600030101010101" pitchFamily="2" charset="-122"/>
              </a:rPr>
              <a:t>特价活动</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1. Order discount(</a:t>
            </a:r>
            <a:r>
              <a:rPr lang="zh-CN" altLang="en-US" b="1" dirty="0">
                <a:solidFill>
                  <a:srgbClr val="2F2E40"/>
                </a:solidFill>
                <a:latin typeface="Calibri" panose="020F0502020204030204" pitchFamily="34" charset="0"/>
                <a:ea typeface="宋体" panose="02010600030101010101" pitchFamily="2" charset="-122"/>
              </a:rPr>
              <a:t>订单优惠</a:t>
            </a:r>
            <a:r>
              <a:rPr lang="en-US" altLang="zh-CN" b="1"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Order discount(</a:t>
            </a:r>
            <a:r>
              <a:rPr lang="zh-CN" altLang="en-US" dirty="0">
                <a:solidFill>
                  <a:srgbClr val="2F2E40"/>
                </a:solidFill>
                <a:latin typeface="Calibri" panose="020F0502020204030204" pitchFamily="34" charset="0"/>
                <a:ea typeface="宋体" panose="02010600030101010101" pitchFamily="2" charset="-122"/>
              </a:rPr>
              <a:t>订单优惠</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操作简便，可用于促销整个店铺物品或者某些分类，也可选定一组物品进行促销；当卖家的部分产品或者分类中的利润空间接近时，推荐使用“扩大订单”； 对于经常进行价格调整的物品，建议使用价格百分比作为折扣类型。 </a:t>
            </a:r>
          </a:p>
        </p:txBody>
      </p:sp>
    </p:spTree>
    <p:custDataLst>
      <p:tags r:id="rId1"/>
    </p:custDataLst>
    <p:extLst>
      <p:ext uri="{BB962C8B-B14F-4D97-AF65-F5344CB8AC3E}">
        <p14:creationId xmlns:p14="http://schemas.microsoft.com/office/powerpoint/2010/main" val="7166520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8523487"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4.5  eBay Marketing</a:t>
            </a:r>
            <a:r>
              <a:rPr lang="zh-CN" altLang="en-US" sz="3200" b="1" dirty="0">
                <a:solidFill>
                  <a:srgbClr val="FF930A"/>
                </a:solidFill>
              </a:rPr>
              <a:t>店铺开设及促销管理工具</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12778"/>
            <a:ext cx="9332179" cy="129137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设置优惠类型</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，卖家可以选择自己想要进行打折产品的分类，并明确打折的目的是</a:t>
            </a:r>
            <a:r>
              <a:rPr lang="en-US" altLang="zh-CN" dirty="0">
                <a:solidFill>
                  <a:srgbClr val="2F2E40"/>
                </a:solidFill>
                <a:latin typeface="Calibri" panose="020F0502020204030204" pitchFamily="34" charset="0"/>
                <a:ea typeface="宋体" panose="02010600030101010101" pitchFamily="2" charset="-122"/>
              </a:rPr>
              <a:t>Introduce new items(</a:t>
            </a:r>
            <a:r>
              <a:rPr lang="zh-CN" altLang="en-US" dirty="0">
                <a:solidFill>
                  <a:srgbClr val="2F2E40"/>
                </a:solidFill>
                <a:latin typeface="Calibri" panose="020F0502020204030204" pitchFamily="34" charset="0"/>
                <a:ea typeface="宋体" panose="02010600030101010101" pitchFamily="2" charset="-122"/>
              </a:rPr>
              <a:t>新品介绍</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Attract buyers at peak shopping times(</a:t>
            </a:r>
            <a:r>
              <a:rPr lang="zh-CN" altLang="en-US" dirty="0">
                <a:solidFill>
                  <a:srgbClr val="2F2E40"/>
                </a:solidFill>
                <a:latin typeface="Calibri" panose="020F0502020204030204" pitchFamily="34" charset="0"/>
                <a:ea typeface="宋体" panose="02010600030101010101" pitchFamily="2" charset="-122"/>
              </a:rPr>
              <a:t>吸引买家眼球</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Move older items(</a:t>
            </a:r>
            <a:r>
              <a:rPr lang="zh-CN" altLang="en-US" dirty="0">
                <a:solidFill>
                  <a:srgbClr val="2F2E40"/>
                </a:solidFill>
                <a:latin typeface="Calibri" panose="020F0502020204030204" pitchFamily="34" charset="0"/>
                <a:ea typeface="宋体" panose="02010600030101010101" pitchFamily="2" charset="-122"/>
              </a:rPr>
              <a:t>清库存</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0607" y="2904157"/>
            <a:ext cx="6732587" cy="291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55959" y="5824641"/>
            <a:ext cx="1261884" cy="307777"/>
          </a:xfrm>
          <a:prstGeom prst="rect">
            <a:avLst/>
          </a:prstGeom>
        </p:spPr>
        <p:txBody>
          <a:bodyPr wrap="none">
            <a:spAutoFit/>
          </a:bodyPr>
          <a:lstStyle/>
          <a:p>
            <a:pPr algn="ctr"/>
            <a:r>
              <a:rPr lang="zh-CN" altLang="zh-CN" sz="1400" b="1" dirty="0"/>
              <a:t>订单优惠类型</a:t>
            </a:r>
            <a:endParaRPr lang="zh-CN" altLang="en-US" sz="1400" b="1" dirty="0"/>
          </a:p>
        </p:txBody>
      </p:sp>
    </p:spTree>
    <p:custDataLst>
      <p:tags r:id="rId1"/>
    </p:custDataLst>
    <p:extLst>
      <p:ext uri="{BB962C8B-B14F-4D97-AF65-F5344CB8AC3E}">
        <p14:creationId xmlns:p14="http://schemas.microsoft.com/office/powerpoint/2010/main" val="7166520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randombar(horizontal)">
                                      <p:cBhvr>
                                        <p:cTn id="15" dur="500"/>
                                        <p:tgtEl>
                                          <p:spTgt spid="1026"/>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8523487"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4.5  eBay Marketing</a:t>
            </a:r>
            <a:r>
              <a:rPr lang="zh-CN" altLang="en-US" sz="3200" b="1" dirty="0">
                <a:solidFill>
                  <a:srgbClr val="FF930A"/>
                </a:solidFill>
              </a:rPr>
              <a:t>店铺开设及促销管理工具</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403228"/>
            <a:ext cx="9332179" cy="1892826"/>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选择需打折的产品。</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Select items</a:t>
            </a:r>
            <a:r>
              <a:rPr lang="zh-CN" altLang="en-US" dirty="0">
                <a:solidFill>
                  <a:srgbClr val="2F2E40"/>
                </a:solidFill>
                <a:latin typeface="Calibri" panose="020F0502020204030204" pitchFamily="34" charset="0"/>
                <a:ea typeface="宋体" panose="02010600030101010101" pitchFamily="2" charset="-122"/>
              </a:rPr>
              <a:t>：直接进入</a:t>
            </a:r>
            <a:r>
              <a:rPr lang="en-US" altLang="zh-CN" dirty="0">
                <a:solidFill>
                  <a:srgbClr val="2F2E40"/>
                </a:solidFill>
                <a:latin typeface="Calibri" panose="020F0502020204030204" pitchFamily="34" charset="0"/>
                <a:ea typeface="宋体" panose="02010600030101010101" pitchFamily="2" charset="-122"/>
              </a:rPr>
              <a:t>Listing</a:t>
            </a:r>
            <a:r>
              <a:rPr lang="zh-CN" altLang="en-US" dirty="0">
                <a:solidFill>
                  <a:srgbClr val="2F2E40"/>
                </a:solidFill>
                <a:latin typeface="Calibri" panose="020F0502020204030204" pitchFamily="34" charset="0"/>
                <a:ea typeface="宋体" panose="02010600030101010101" pitchFamily="2" charset="-122"/>
              </a:rPr>
              <a:t>页面或者通过输入物品号、</a:t>
            </a:r>
            <a:r>
              <a:rPr lang="en-US" altLang="zh-CN" dirty="0">
                <a:solidFill>
                  <a:srgbClr val="2F2E40"/>
                </a:solidFill>
                <a:latin typeface="Calibri" panose="020F0502020204030204" pitchFamily="34" charset="0"/>
                <a:ea typeface="宋体" panose="02010600030101010101" pitchFamily="2" charset="-122"/>
              </a:rPr>
              <a:t>SKU</a:t>
            </a:r>
            <a:r>
              <a:rPr lang="zh-CN" altLang="en-US" dirty="0">
                <a:solidFill>
                  <a:srgbClr val="2F2E40"/>
                </a:solidFill>
                <a:latin typeface="Calibri" panose="020F0502020204030204" pitchFamily="34" charset="0"/>
                <a:ea typeface="宋体" panose="02010600030101010101" pitchFamily="2" charset="-122"/>
              </a:rPr>
              <a:t>选择产品，最多可选</a:t>
            </a:r>
            <a:r>
              <a:rPr lang="en-US" altLang="zh-CN" dirty="0">
                <a:solidFill>
                  <a:srgbClr val="2F2E40"/>
                </a:solidFill>
                <a:latin typeface="Calibri" panose="020F0502020204030204" pitchFamily="34" charset="0"/>
                <a:ea typeface="宋体" panose="02010600030101010101" pitchFamily="2" charset="-122"/>
              </a:rPr>
              <a:t>500</a:t>
            </a:r>
            <a:r>
              <a:rPr lang="zh-CN" altLang="en-US" dirty="0">
                <a:solidFill>
                  <a:srgbClr val="2F2E40"/>
                </a:solidFill>
                <a:latin typeface="Calibri" panose="020F0502020204030204" pitchFamily="34" charset="0"/>
                <a:ea typeface="宋体" panose="02010600030101010101" pitchFamily="2" charset="-122"/>
              </a:rPr>
              <a:t>件物品</a:t>
            </a:r>
            <a:r>
              <a:rPr lang="zh-CN" altLang="en-US" dirty="0" smtClean="0">
                <a:solidFill>
                  <a:srgbClr val="2F2E40"/>
                </a:solidFill>
                <a:latin typeface="Calibri" panose="020F0502020204030204" pitchFamily="34" charset="0"/>
                <a:ea typeface="宋体" panose="02010600030101010101" pitchFamily="2" charset="-122"/>
              </a:rPr>
              <a:t>。</a:t>
            </a:r>
            <a:r>
              <a:rPr lang="en-US" altLang="zh-CN" dirty="0" smtClean="0">
                <a:solidFill>
                  <a:srgbClr val="2F2E40"/>
                </a:solidFill>
                <a:latin typeface="Calibri" panose="020F0502020204030204" pitchFamily="34" charset="0"/>
                <a:ea typeface="宋体" panose="02010600030101010101" pitchFamily="2" charset="-122"/>
              </a:rPr>
              <a:t>Create </a:t>
            </a:r>
            <a:r>
              <a:rPr lang="en-US" altLang="zh-CN" dirty="0">
                <a:solidFill>
                  <a:srgbClr val="2F2E40"/>
                </a:solidFill>
                <a:latin typeface="Calibri" panose="020F0502020204030204" pitchFamily="34" charset="0"/>
                <a:ea typeface="宋体" panose="02010600030101010101" pitchFamily="2" charset="-122"/>
              </a:rPr>
              <a:t>rules</a:t>
            </a:r>
            <a:r>
              <a:rPr lang="zh-CN" altLang="en-US" dirty="0">
                <a:solidFill>
                  <a:srgbClr val="2F2E40"/>
                </a:solidFill>
                <a:latin typeface="Calibri" panose="020F0502020204030204" pitchFamily="34" charset="0"/>
                <a:ea typeface="宋体" panose="02010600030101010101" pitchFamily="2" charset="-122"/>
              </a:rPr>
              <a:t>：通过</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类目或者店铺分类以及库存状态来设定选品的规则，无产品上限</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82532" y="3296054"/>
            <a:ext cx="6408737" cy="2962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276422" y="6254638"/>
            <a:ext cx="1620957" cy="307777"/>
          </a:xfrm>
          <a:prstGeom prst="rect">
            <a:avLst/>
          </a:prstGeom>
        </p:spPr>
        <p:txBody>
          <a:bodyPr wrap="none">
            <a:spAutoFit/>
          </a:bodyPr>
          <a:lstStyle/>
          <a:p>
            <a:pPr algn="ctr"/>
            <a:r>
              <a:rPr lang="zh-CN" altLang="zh-CN" sz="1400" b="1" dirty="0"/>
              <a:t>选择需打折的产品</a:t>
            </a:r>
            <a:endParaRPr lang="zh-CN" altLang="en-US" sz="1400" b="1" dirty="0"/>
          </a:p>
        </p:txBody>
      </p:sp>
    </p:spTree>
    <p:custDataLst>
      <p:tags r:id="rId1"/>
    </p:custDataLst>
    <p:extLst>
      <p:ext uri="{BB962C8B-B14F-4D97-AF65-F5344CB8AC3E}">
        <p14:creationId xmlns:p14="http://schemas.microsoft.com/office/powerpoint/2010/main" val="7166520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050"/>
                                        </p:tgtEl>
                                        <p:attrNameLst>
                                          <p:attrName>style.visibility</p:attrName>
                                        </p:attrNameLst>
                                      </p:cBhvr>
                                      <p:to>
                                        <p:strVal val="visible"/>
                                      </p:to>
                                    </p:set>
                                    <p:anim calcmode="lin" valueType="num">
                                      <p:cBhvr>
                                        <p:cTn id="15" dur="500" fill="hold"/>
                                        <p:tgtEl>
                                          <p:spTgt spid="2050"/>
                                        </p:tgtEl>
                                        <p:attrNameLst>
                                          <p:attrName>ppt_w</p:attrName>
                                        </p:attrNameLst>
                                      </p:cBhvr>
                                      <p:tavLst>
                                        <p:tav tm="0">
                                          <p:val>
                                            <p:fltVal val="0"/>
                                          </p:val>
                                        </p:tav>
                                        <p:tav tm="100000">
                                          <p:val>
                                            <p:strVal val="#ppt_w"/>
                                          </p:val>
                                        </p:tav>
                                      </p:tavLst>
                                    </p:anim>
                                    <p:anim calcmode="lin" valueType="num">
                                      <p:cBhvr>
                                        <p:cTn id="16" dur="500" fill="hold"/>
                                        <p:tgtEl>
                                          <p:spTgt spid="2050"/>
                                        </p:tgtEl>
                                        <p:attrNameLst>
                                          <p:attrName>ppt_h</p:attrName>
                                        </p:attrNameLst>
                                      </p:cBhvr>
                                      <p:tavLst>
                                        <p:tav tm="0">
                                          <p:val>
                                            <p:fltVal val="0"/>
                                          </p:val>
                                        </p:tav>
                                        <p:tav tm="100000">
                                          <p:val>
                                            <p:strVal val="#ppt_h"/>
                                          </p:val>
                                        </p:tav>
                                      </p:tavLst>
                                    </p:anim>
                                    <p:animEffect transition="in" filter="fade">
                                      <p:cBhvr>
                                        <p:cTn id="17" dur="500"/>
                                        <p:tgtEl>
                                          <p:spTgt spid="2050"/>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4.1  </a:t>
            </a:r>
            <a:r>
              <a:rPr lang="zh-CN" altLang="en-US" sz="3200" b="1" dirty="0">
                <a:solidFill>
                  <a:srgbClr val="FF930A"/>
                </a:solidFill>
              </a:rPr>
              <a:t>产品开发和市场调研</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489078"/>
            <a:ext cx="9332179" cy="2122376"/>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1. </a:t>
            </a:r>
            <a:r>
              <a:rPr lang="zh-CN" altLang="en-US" b="1" dirty="0">
                <a:solidFill>
                  <a:srgbClr val="2F2E40"/>
                </a:solidFill>
                <a:latin typeface="Calibri" panose="020F0502020204030204" pitchFamily="34" charset="0"/>
                <a:ea typeface="宋体" panose="02010600030101010101" pitchFamily="2" charset="-122"/>
              </a:rPr>
              <a:t>产品开发误区</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勿以自我为中心。</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人云亦云。</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铺张。</a:t>
            </a:r>
          </a:p>
        </p:txBody>
      </p:sp>
    </p:spTree>
    <p:custDataLst>
      <p:tags r:id="rId1"/>
    </p:custDataLst>
    <p:extLst>
      <p:ext uri="{BB962C8B-B14F-4D97-AF65-F5344CB8AC3E}">
        <p14:creationId xmlns:p14="http://schemas.microsoft.com/office/powerpoint/2010/main" val="23108511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8523487"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4.5  eBay Marketing</a:t>
            </a:r>
            <a:r>
              <a:rPr lang="zh-CN" altLang="en-US" sz="3200" b="1" dirty="0">
                <a:solidFill>
                  <a:srgbClr val="FF930A"/>
                </a:solidFill>
              </a:rPr>
              <a:t>店铺开设及促销管理工具</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2163762" y="2674702"/>
            <a:ext cx="3122613" cy="1754326"/>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设置好打折标题和打折起始时间，预览确认无误，即可发布。如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示订单优惠预览页面。</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6375" y="1583993"/>
            <a:ext cx="4773632" cy="4088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6862712" y="5687497"/>
            <a:ext cx="1620957" cy="307777"/>
          </a:xfrm>
          <a:prstGeom prst="rect">
            <a:avLst/>
          </a:prstGeom>
        </p:spPr>
        <p:txBody>
          <a:bodyPr wrap="none">
            <a:spAutoFit/>
          </a:bodyPr>
          <a:lstStyle/>
          <a:p>
            <a:pPr algn="ctr"/>
            <a:r>
              <a:rPr lang="zh-CN" altLang="zh-CN" sz="1400" b="1" dirty="0"/>
              <a:t>订单优惠预览页面</a:t>
            </a:r>
            <a:endParaRPr lang="zh-CN" altLang="en-US" sz="1400" b="1" dirty="0"/>
          </a:p>
        </p:txBody>
      </p:sp>
    </p:spTree>
    <p:custDataLst>
      <p:tags r:id="rId1"/>
    </p:custDataLst>
    <p:extLst>
      <p:ext uri="{BB962C8B-B14F-4D97-AF65-F5344CB8AC3E}">
        <p14:creationId xmlns:p14="http://schemas.microsoft.com/office/powerpoint/2010/main" val="7166520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fade">
                                      <p:cBhvr>
                                        <p:cTn id="15" dur="500"/>
                                        <p:tgtEl>
                                          <p:spTgt spid="307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8523487"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4.5  eBay Marketing</a:t>
            </a:r>
            <a:r>
              <a:rPr lang="zh-CN" altLang="en-US" sz="3200" b="1" dirty="0">
                <a:solidFill>
                  <a:srgbClr val="FF930A"/>
                </a:solidFill>
              </a:rPr>
              <a:t>店铺开设及促销管理工具</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174628"/>
            <a:ext cx="9332179" cy="142987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Shipping discount(</a:t>
            </a:r>
            <a:r>
              <a:rPr lang="zh-CN" altLang="en-US" b="1" dirty="0">
                <a:solidFill>
                  <a:srgbClr val="2F2E40"/>
                </a:solidFill>
                <a:latin typeface="Calibri" panose="020F0502020204030204" pitchFamily="34" charset="0"/>
                <a:ea typeface="宋体" panose="02010600030101010101" pitchFamily="2" charset="-122"/>
              </a:rPr>
              <a:t>物流优惠</a:t>
            </a:r>
            <a:r>
              <a:rPr lang="en-US" altLang="zh-CN" b="1"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Set offer condition and choose promotional shipping service with respective ship costs(</a:t>
            </a:r>
            <a:r>
              <a:rPr lang="zh-CN" altLang="en-US" dirty="0">
                <a:solidFill>
                  <a:srgbClr val="2F2E40"/>
                </a:solidFill>
                <a:latin typeface="Calibri" panose="020F0502020204030204" pitchFamily="34" charset="0"/>
                <a:ea typeface="宋体" panose="02010600030101010101" pitchFamily="2" charset="-122"/>
              </a:rPr>
              <a:t>根据不同的条件，设置运费的优惠或者物流服务的升级</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29896" y="2604507"/>
            <a:ext cx="4914010" cy="3605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276422" y="6209720"/>
            <a:ext cx="1620957" cy="307777"/>
          </a:xfrm>
          <a:prstGeom prst="rect">
            <a:avLst/>
          </a:prstGeom>
        </p:spPr>
        <p:txBody>
          <a:bodyPr wrap="none">
            <a:spAutoFit/>
          </a:bodyPr>
          <a:lstStyle/>
          <a:p>
            <a:pPr algn="ctr"/>
            <a:r>
              <a:rPr lang="zh-CN" altLang="zh-CN" sz="1400" b="1" dirty="0"/>
              <a:t>设置物流优惠条件</a:t>
            </a:r>
            <a:endParaRPr lang="zh-CN" altLang="en-US" sz="1400" b="1" dirty="0"/>
          </a:p>
        </p:txBody>
      </p:sp>
    </p:spTree>
    <p:custDataLst>
      <p:tags r:id="rId1"/>
    </p:custDataLst>
    <p:extLst>
      <p:ext uri="{BB962C8B-B14F-4D97-AF65-F5344CB8AC3E}">
        <p14:creationId xmlns:p14="http://schemas.microsoft.com/office/powerpoint/2010/main" val="7166520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4098"/>
                                        </p:tgtEl>
                                        <p:attrNameLst>
                                          <p:attrName>style.visibility</p:attrName>
                                        </p:attrNameLst>
                                      </p:cBhvr>
                                      <p:to>
                                        <p:strVal val="visible"/>
                                      </p:to>
                                    </p:set>
                                    <p:anim calcmode="lin" valueType="num">
                                      <p:cBhvr additive="base">
                                        <p:cTn id="15" dur="500" fill="hold"/>
                                        <p:tgtEl>
                                          <p:spTgt spid="4098"/>
                                        </p:tgtEl>
                                        <p:attrNameLst>
                                          <p:attrName>ppt_x</p:attrName>
                                        </p:attrNameLst>
                                      </p:cBhvr>
                                      <p:tavLst>
                                        <p:tav tm="0">
                                          <p:val>
                                            <p:strVal val="#ppt_x"/>
                                          </p:val>
                                        </p:tav>
                                        <p:tav tm="100000">
                                          <p:val>
                                            <p:strVal val="#ppt_x"/>
                                          </p:val>
                                        </p:tav>
                                      </p:tavLst>
                                    </p:anim>
                                    <p:anim calcmode="lin" valueType="num">
                                      <p:cBhvr additive="base">
                                        <p:cTn id="16" dur="500" fill="hold"/>
                                        <p:tgtEl>
                                          <p:spTgt spid="409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8523487"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4.5  eBay Marketing</a:t>
            </a:r>
            <a:r>
              <a:rPr lang="zh-CN" altLang="en-US" sz="3200" b="1" dirty="0">
                <a:solidFill>
                  <a:srgbClr val="FF930A"/>
                </a:solidFill>
              </a:rPr>
              <a:t>店铺开设及促销管理工具</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039995" y="2402414"/>
            <a:ext cx="5484813" cy="2169825"/>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Choose qualifying items for your offer(</a:t>
            </a:r>
            <a:r>
              <a:rPr lang="zh-CN" altLang="en-US" dirty="0">
                <a:solidFill>
                  <a:srgbClr val="2F2E40"/>
                </a:solidFill>
                <a:latin typeface="Calibri" panose="020F0502020204030204" pitchFamily="34" charset="0"/>
                <a:ea typeface="宋体" panose="02010600030101010101" pitchFamily="2" charset="-122"/>
              </a:rPr>
              <a:t>选产品</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a:p>
            <a:pPr marL="285750" indent="-285750" algn="just">
              <a:lnSpc>
                <a:spcPct val="150000"/>
              </a:lnSpc>
              <a:spcAft>
                <a:spcPct val="50000"/>
              </a:spcAft>
              <a:buFont typeface="Wingdings" pitchFamily="2" charset="2"/>
              <a:buChar char="Ø"/>
              <a:defRPr/>
            </a:pPr>
            <a:r>
              <a:rPr lang="en-US" altLang="zh-CN" dirty="0" smtClean="0">
                <a:solidFill>
                  <a:srgbClr val="2F2E40"/>
                </a:solidFill>
                <a:latin typeface="Calibri" panose="020F0502020204030204" pitchFamily="34" charset="0"/>
                <a:ea typeface="宋体" panose="02010600030101010101" pitchFamily="2" charset="-122"/>
              </a:rPr>
              <a:t>Restrict </a:t>
            </a:r>
            <a:r>
              <a:rPr lang="en-US" altLang="zh-CN" dirty="0">
                <a:solidFill>
                  <a:srgbClr val="2F2E40"/>
                </a:solidFill>
                <a:latin typeface="Calibri" panose="020F0502020204030204" pitchFamily="34" charset="0"/>
                <a:ea typeface="宋体" panose="02010600030101010101" pitchFamily="2" charset="-122"/>
              </a:rPr>
              <a:t>inventory by rules(</a:t>
            </a:r>
            <a:r>
              <a:rPr lang="zh-CN" altLang="en-US" dirty="0">
                <a:solidFill>
                  <a:srgbClr val="2F2E40"/>
                </a:solidFill>
                <a:latin typeface="Calibri" panose="020F0502020204030204" pitchFamily="34" charset="0"/>
                <a:ea typeface="宋体" panose="02010600030101010101" pitchFamily="2" charset="-122"/>
              </a:rPr>
              <a:t>限定规则</a:t>
            </a:r>
            <a:r>
              <a:rPr lang="en-US" altLang="zh-CN" dirty="0">
                <a:solidFill>
                  <a:srgbClr val="2F2E40"/>
                </a:solidFill>
                <a:latin typeface="Calibri" panose="020F0502020204030204" pitchFamily="34" charset="0"/>
                <a:ea typeface="宋体" panose="02010600030101010101" pitchFamily="2" charset="-122"/>
              </a:rPr>
              <a:t>)</a:t>
            </a:r>
          </a:p>
          <a:p>
            <a:pPr marL="285750" indent="-285750" algn="just">
              <a:lnSpc>
                <a:spcPct val="150000"/>
              </a:lnSpc>
              <a:spcAft>
                <a:spcPct val="50000"/>
              </a:spcAft>
              <a:buFont typeface="Wingdings" pitchFamily="2" charset="2"/>
              <a:buChar char="Ø"/>
              <a:defRPr/>
            </a:pPr>
            <a:r>
              <a:rPr lang="en-US" altLang="zh-CN" dirty="0">
                <a:solidFill>
                  <a:srgbClr val="2F2E40"/>
                </a:solidFill>
                <a:latin typeface="Calibri" panose="020F0502020204030204" pitchFamily="34" charset="0"/>
                <a:ea typeface="宋体" panose="02010600030101010101" pitchFamily="2" charset="-122"/>
              </a:rPr>
              <a:t>Restrict inventory by SKUs(SKU</a:t>
            </a:r>
            <a:r>
              <a:rPr lang="zh-CN" altLang="en-US" dirty="0">
                <a:solidFill>
                  <a:srgbClr val="2F2E40"/>
                </a:solidFill>
                <a:latin typeface="Calibri" panose="020F0502020204030204" pitchFamily="34" charset="0"/>
                <a:ea typeface="宋体" panose="02010600030101010101" pitchFamily="2" charset="-122"/>
              </a:rPr>
              <a:t>选品</a:t>
            </a:r>
            <a:r>
              <a:rPr lang="en-US" altLang="zh-CN" dirty="0">
                <a:solidFill>
                  <a:srgbClr val="2F2E40"/>
                </a:solidFill>
                <a:latin typeface="Calibri" panose="020F0502020204030204" pitchFamily="34" charset="0"/>
                <a:ea typeface="宋体" panose="02010600030101010101" pitchFamily="2" charset="-122"/>
              </a:rPr>
              <a:t>)</a:t>
            </a:r>
          </a:p>
          <a:p>
            <a:pPr marL="285750" indent="-285750" algn="just">
              <a:lnSpc>
                <a:spcPct val="150000"/>
              </a:lnSpc>
              <a:spcAft>
                <a:spcPct val="50000"/>
              </a:spcAft>
              <a:buFont typeface="Wingdings" pitchFamily="2" charset="2"/>
              <a:buChar char="Ø"/>
              <a:defRPr/>
            </a:pPr>
            <a:r>
              <a:rPr lang="en-US" altLang="zh-CN" dirty="0">
                <a:solidFill>
                  <a:srgbClr val="2F2E40"/>
                </a:solidFill>
                <a:latin typeface="Calibri" panose="020F0502020204030204" pitchFamily="34" charset="0"/>
                <a:ea typeface="宋体" panose="02010600030101010101" pitchFamily="2" charset="-122"/>
              </a:rPr>
              <a:t>Restrict inventory by Item IDs(</a:t>
            </a:r>
            <a:r>
              <a:rPr lang="zh-CN" altLang="en-US" dirty="0">
                <a:solidFill>
                  <a:srgbClr val="2F2E40"/>
                </a:solidFill>
                <a:latin typeface="Calibri" panose="020F0502020204030204" pitchFamily="34" charset="0"/>
                <a:ea typeface="宋体" panose="02010600030101010101" pitchFamily="2" charset="-122"/>
              </a:rPr>
              <a:t>物品编号</a:t>
            </a:r>
            <a:r>
              <a:rPr lang="en-US" altLang="zh-CN" dirty="0">
                <a:solidFill>
                  <a:srgbClr val="2F2E40"/>
                </a:solidFill>
                <a:latin typeface="Calibri" panose="020F0502020204030204" pitchFamily="34" charset="0"/>
                <a:ea typeface="宋体" panose="02010600030101010101" pitchFamily="2" charset="-122"/>
              </a:rPr>
              <a:t>)</a:t>
            </a:r>
          </a:p>
        </p:txBody>
      </p:sp>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983" y="1818894"/>
            <a:ext cx="4686117" cy="3336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8382403" y="5155757"/>
            <a:ext cx="723275" cy="307777"/>
          </a:xfrm>
          <a:prstGeom prst="rect">
            <a:avLst/>
          </a:prstGeom>
        </p:spPr>
        <p:txBody>
          <a:bodyPr wrap="none">
            <a:spAutoFit/>
          </a:bodyPr>
          <a:lstStyle/>
          <a:p>
            <a:pPr algn="ctr"/>
            <a:r>
              <a:rPr lang="zh-CN" altLang="zh-CN" sz="1400" b="1" dirty="0"/>
              <a:t>选产品</a:t>
            </a:r>
            <a:endParaRPr lang="zh-CN" altLang="en-US" sz="1400" b="1" dirty="0"/>
          </a:p>
        </p:txBody>
      </p:sp>
    </p:spTree>
    <p:custDataLst>
      <p:tags r:id="rId1"/>
    </p:custDataLst>
    <p:extLst>
      <p:ext uri="{BB962C8B-B14F-4D97-AF65-F5344CB8AC3E}">
        <p14:creationId xmlns:p14="http://schemas.microsoft.com/office/powerpoint/2010/main" val="7166520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5122"/>
                                        </p:tgtEl>
                                        <p:attrNameLst>
                                          <p:attrName>style.visibility</p:attrName>
                                        </p:attrNameLst>
                                      </p:cBhvr>
                                      <p:to>
                                        <p:strVal val="visible"/>
                                      </p:to>
                                    </p:set>
                                    <p:animEffect transition="in" filter="fade">
                                      <p:cBhvr>
                                        <p:cTn id="15" dur="500"/>
                                        <p:tgtEl>
                                          <p:spTgt spid="5122"/>
                                        </p:tgtEl>
                                      </p:cBhvr>
                                    </p:animEffect>
                                    <p:anim calcmode="lin" valueType="num">
                                      <p:cBhvr>
                                        <p:cTn id="16" dur="500" fill="hold"/>
                                        <p:tgtEl>
                                          <p:spTgt spid="5122"/>
                                        </p:tgtEl>
                                        <p:attrNameLst>
                                          <p:attrName>ppt_x</p:attrName>
                                        </p:attrNameLst>
                                      </p:cBhvr>
                                      <p:tavLst>
                                        <p:tav tm="0">
                                          <p:val>
                                            <p:strVal val="#ppt_x"/>
                                          </p:val>
                                        </p:tav>
                                        <p:tav tm="100000">
                                          <p:val>
                                            <p:strVal val="#ppt_x"/>
                                          </p:val>
                                        </p:tav>
                                      </p:tavLst>
                                    </p:anim>
                                    <p:anim calcmode="lin" valueType="num">
                                      <p:cBhvr>
                                        <p:cTn id="17" dur="500" fill="hold"/>
                                        <p:tgtEl>
                                          <p:spTgt spid="5122"/>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anim calcmode="lin" valueType="num">
                                      <p:cBhvr>
                                        <p:cTn id="22" dur="500" fill="hold"/>
                                        <p:tgtEl>
                                          <p:spTgt spid="2"/>
                                        </p:tgtEl>
                                        <p:attrNameLst>
                                          <p:attrName>ppt_x</p:attrName>
                                        </p:attrNameLst>
                                      </p:cBhvr>
                                      <p:tavLst>
                                        <p:tav tm="0">
                                          <p:val>
                                            <p:strVal val="#ppt_x"/>
                                          </p:val>
                                        </p:tav>
                                        <p:tav tm="100000">
                                          <p:val>
                                            <p:strVal val="#ppt_x"/>
                                          </p:val>
                                        </p:tav>
                                      </p:tavLst>
                                    </p:anim>
                                    <p:anim calcmode="lin" valueType="num">
                                      <p:cBhvr>
                                        <p:cTn id="2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8523487"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4.5  eBay Marketing</a:t>
            </a:r>
            <a:r>
              <a:rPr lang="zh-CN" altLang="en-US" sz="3200" b="1" dirty="0">
                <a:solidFill>
                  <a:srgbClr val="FF930A"/>
                </a:solidFill>
              </a:rPr>
              <a:t>店铺开设及促销管理工具</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842969"/>
            <a:ext cx="9332179" cy="460382"/>
          </a:xfrm>
          <a:prstGeom prst="rect">
            <a:avLst/>
          </a:prstGeom>
          <a:noFill/>
          <a:ln w="9525">
            <a:noFill/>
            <a:miter lim="800000"/>
          </a:ln>
        </p:spPr>
        <p:txBody>
          <a:bodyPr wrap="square">
            <a:spAutoFit/>
          </a:bodyPr>
          <a:lstStyle/>
          <a:p>
            <a:pPr marL="285750" indent="-285750" algn="just">
              <a:lnSpc>
                <a:spcPct val="150000"/>
              </a:lnSpc>
              <a:spcAft>
                <a:spcPct val="50000"/>
              </a:spcAft>
              <a:buFont typeface="Wingdings" pitchFamily="2" charset="2"/>
              <a:buChar char="Ø"/>
              <a:defRPr/>
            </a:pPr>
            <a:r>
              <a:rPr lang="en-US" altLang="zh-CN" dirty="0" smtClean="0">
                <a:solidFill>
                  <a:srgbClr val="2F2E40"/>
                </a:solidFill>
                <a:latin typeface="Calibri" panose="020F0502020204030204" pitchFamily="34" charset="0"/>
                <a:ea typeface="宋体" panose="02010600030101010101" pitchFamily="2" charset="-122"/>
              </a:rPr>
              <a:t>Describe </a:t>
            </a:r>
            <a:r>
              <a:rPr lang="en-US" altLang="zh-CN" dirty="0">
                <a:solidFill>
                  <a:srgbClr val="2F2E40"/>
                </a:solidFill>
                <a:latin typeface="Calibri" panose="020F0502020204030204" pitchFamily="34" charset="0"/>
                <a:ea typeface="宋体" panose="02010600030101010101" pitchFamily="2" charset="-122"/>
              </a:rPr>
              <a:t>the items that are eligible for the offer(</a:t>
            </a:r>
            <a:r>
              <a:rPr lang="zh-CN" altLang="en-US" dirty="0">
                <a:solidFill>
                  <a:srgbClr val="2F2E40"/>
                </a:solidFill>
                <a:latin typeface="Calibri" panose="020F0502020204030204" pitchFamily="34" charset="0"/>
                <a:ea typeface="宋体" panose="02010600030101010101" pitchFamily="2" charset="-122"/>
              </a:rPr>
              <a:t>定打折标题</a:t>
            </a:r>
            <a:r>
              <a:rPr lang="en-US" altLang="zh-CN" dirty="0">
                <a:solidFill>
                  <a:srgbClr val="2F2E40"/>
                </a:solidFill>
                <a:latin typeface="Calibri" panose="020F0502020204030204" pitchFamily="34" charset="0"/>
                <a:ea typeface="宋体" panose="02010600030101010101" pitchFamily="2" charset="-122"/>
              </a:rPr>
              <a:t>)</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6563" y="2397129"/>
            <a:ext cx="6238875" cy="227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65058" y="4698488"/>
            <a:ext cx="1261884" cy="307777"/>
          </a:xfrm>
          <a:prstGeom prst="rect">
            <a:avLst/>
          </a:prstGeom>
        </p:spPr>
        <p:txBody>
          <a:bodyPr wrap="none">
            <a:spAutoFit/>
          </a:bodyPr>
          <a:lstStyle/>
          <a:p>
            <a:pPr algn="ctr"/>
            <a:r>
              <a:rPr lang="zh-CN" altLang="zh-CN" sz="1400" b="1" dirty="0"/>
              <a:t>填写打折标题</a:t>
            </a:r>
            <a:endParaRPr lang="zh-CN" altLang="en-US" sz="1400" b="1" dirty="0"/>
          </a:p>
        </p:txBody>
      </p:sp>
    </p:spTree>
    <p:custDataLst>
      <p:tags r:id="rId1"/>
    </p:custDataLst>
    <p:extLst>
      <p:ext uri="{BB962C8B-B14F-4D97-AF65-F5344CB8AC3E}">
        <p14:creationId xmlns:p14="http://schemas.microsoft.com/office/powerpoint/2010/main" val="10409966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6146"/>
                                        </p:tgtEl>
                                        <p:attrNameLst>
                                          <p:attrName>style.visibility</p:attrName>
                                        </p:attrNameLst>
                                      </p:cBhvr>
                                      <p:to>
                                        <p:strVal val="visible"/>
                                      </p:to>
                                    </p:set>
                                    <p:animEffect transition="in" filter="barn(inVertical)">
                                      <p:cBhvr>
                                        <p:cTn id="15" dur="500"/>
                                        <p:tgtEl>
                                          <p:spTgt spid="6146"/>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8523487"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4.5  eBay Marketing</a:t>
            </a:r>
            <a:r>
              <a:rPr lang="zh-CN" altLang="en-US" sz="3200" b="1" dirty="0">
                <a:solidFill>
                  <a:srgbClr val="FF930A"/>
                </a:solidFill>
              </a:rPr>
              <a:t>店铺开设及促销管理工具</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935162" y="1888288"/>
            <a:ext cx="9332179" cy="507831"/>
          </a:xfrm>
          <a:prstGeom prst="rect">
            <a:avLst/>
          </a:prstGeom>
          <a:noFill/>
          <a:ln w="9525">
            <a:noFill/>
            <a:miter lim="800000"/>
          </a:ln>
        </p:spPr>
        <p:txBody>
          <a:bodyPr wrap="square">
            <a:spAutoFit/>
          </a:bodyPr>
          <a:lstStyle/>
          <a:p>
            <a:pPr marL="285750" indent="-285750" algn="just">
              <a:lnSpc>
                <a:spcPct val="150000"/>
              </a:lnSpc>
              <a:spcAft>
                <a:spcPct val="50000"/>
              </a:spcAft>
              <a:buFont typeface="Wingdings" pitchFamily="2" charset="2"/>
              <a:buChar char="Ø"/>
              <a:defRPr/>
            </a:pPr>
            <a:r>
              <a:rPr lang="en-US" altLang="zh-CN" dirty="0" smtClean="0">
                <a:solidFill>
                  <a:srgbClr val="2F2E40"/>
                </a:solidFill>
                <a:latin typeface="Calibri" panose="020F0502020204030204" pitchFamily="34" charset="0"/>
                <a:ea typeface="宋体" panose="02010600030101010101" pitchFamily="2" charset="-122"/>
              </a:rPr>
              <a:t>Schedule </a:t>
            </a:r>
            <a:r>
              <a:rPr lang="en-US" altLang="zh-CN" dirty="0">
                <a:solidFill>
                  <a:srgbClr val="2F2E40"/>
                </a:solidFill>
                <a:latin typeface="Calibri" panose="020F0502020204030204" pitchFamily="34" charset="0"/>
                <a:ea typeface="宋体" panose="02010600030101010101" pitchFamily="2" charset="-122"/>
              </a:rPr>
              <a:t>your offer(</a:t>
            </a:r>
            <a:r>
              <a:rPr lang="zh-CN" altLang="en-US" dirty="0">
                <a:solidFill>
                  <a:srgbClr val="2F2E40"/>
                </a:solidFill>
                <a:latin typeface="Calibri" panose="020F0502020204030204" pitchFamily="34" charset="0"/>
                <a:ea typeface="宋体" panose="02010600030101010101" pitchFamily="2" charset="-122"/>
              </a:rPr>
              <a:t>选择发布时间</a:t>
            </a:r>
            <a:r>
              <a:rPr lang="en-US" altLang="zh-CN" dirty="0">
                <a:solidFill>
                  <a:srgbClr val="2F2E40"/>
                </a:solidFill>
                <a:latin typeface="Calibri" panose="020F0502020204030204" pitchFamily="34" charset="0"/>
                <a:ea typeface="宋体" panose="02010600030101010101" pitchFamily="2" charset="-122"/>
              </a:rPr>
              <a:t>)</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01582" y="2532936"/>
            <a:ext cx="6370637"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55958" y="4986695"/>
            <a:ext cx="1261884" cy="307777"/>
          </a:xfrm>
          <a:prstGeom prst="rect">
            <a:avLst/>
          </a:prstGeom>
        </p:spPr>
        <p:txBody>
          <a:bodyPr wrap="none">
            <a:spAutoFit/>
          </a:bodyPr>
          <a:lstStyle/>
          <a:p>
            <a:pPr algn="ctr"/>
            <a:r>
              <a:rPr lang="zh-CN" altLang="zh-CN" sz="1400" b="1" dirty="0"/>
              <a:t>选择发布时间</a:t>
            </a:r>
          </a:p>
        </p:txBody>
      </p:sp>
    </p:spTree>
    <p:custDataLst>
      <p:tags r:id="rId1"/>
    </p:custDataLst>
    <p:extLst>
      <p:ext uri="{BB962C8B-B14F-4D97-AF65-F5344CB8AC3E}">
        <p14:creationId xmlns:p14="http://schemas.microsoft.com/office/powerpoint/2010/main" val="10409966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7170"/>
                                        </p:tgtEl>
                                        <p:attrNameLst>
                                          <p:attrName>style.visibility</p:attrName>
                                        </p:attrNameLst>
                                      </p:cBhvr>
                                      <p:to>
                                        <p:strVal val="visible"/>
                                      </p:to>
                                    </p:set>
                                    <p:animEffect transition="in" filter="wipe(up)">
                                      <p:cBhvr>
                                        <p:cTn id="15" dur="500"/>
                                        <p:tgtEl>
                                          <p:spTgt spid="7170"/>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8523487"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4.5  eBay Marketing</a:t>
            </a:r>
            <a:r>
              <a:rPr lang="zh-CN" altLang="en-US" sz="3200" b="1" dirty="0">
                <a:solidFill>
                  <a:srgbClr val="FF930A"/>
                </a:solidFill>
              </a:rPr>
              <a:t>店铺开设及促销管理工具</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601787" y="1908053"/>
            <a:ext cx="9332179" cy="507831"/>
          </a:xfrm>
          <a:prstGeom prst="rect">
            <a:avLst/>
          </a:prstGeom>
          <a:noFill/>
          <a:ln w="9525">
            <a:noFill/>
            <a:miter lim="800000"/>
          </a:ln>
        </p:spPr>
        <p:txBody>
          <a:bodyPr wrap="square">
            <a:spAutoFit/>
          </a:bodyPr>
          <a:lstStyle/>
          <a:p>
            <a:pPr marL="285750" indent="-285750" algn="just">
              <a:lnSpc>
                <a:spcPct val="150000"/>
              </a:lnSpc>
              <a:spcAft>
                <a:spcPct val="50000"/>
              </a:spcAft>
              <a:buFont typeface="Wingdings" pitchFamily="2" charset="2"/>
              <a:buChar char="Ø"/>
              <a:defRPr/>
            </a:pPr>
            <a:r>
              <a:rPr lang="en-US" altLang="zh-CN" dirty="0" smtClean="0">
                <a:solidFill>
                  <a:srgbClr val="2F2E40"/>
                </a:solidFill>
                <a:latin typeface="Calibri" panose="020F0502020204030204" pitchFamily="34" charset="0"/>
                <a:ea typeface="宋体" panose="02010600030101010101" pitchFamily="2" charset="-122"/>
              </a:rPr>
              <a:t>Add </a:t>
            </a:r>
            <a:r>
              <a:rPr lang="en-US" altLang="zh-CN" dirty="0">
                <a:solidFill>
                  <a:srgbClr val="2F2E40"/>
                </a:solidFill>
                <a:latin typeface="Calibri" panose="020F0502020204030204" pitchFamily="34" charset="0"/>
                <a:ea typeface="宋体" panose="02010600030101010101" pitchFamily="2" charset="-122"/>
              </a:rPr>
              <a:t>a picture to improve promotion of your offer(</a:t>
            </a:r>
            <a:r>
              <a:rPr lang="zh-CN" altLang="en-US" dirty="0">
                <a:solidFill>
                  <a:srgbClr val="2F2E40"/>
                </a:solidFill>
                <a:latin typeface="Calibri" panose="020F0502020204030204" pitchFamily="34" charset="0"/>
                <a:ea typeface="宋体" panose="02010600030101010101" pitchFamily="2" charset="-122"/>
              </a:rPr>
              <a:t>添加促销图片</a:t>
            </a:r>
            <a:r>
              <a:rPr lang="en-US" altLang="zh-CN" dirty="0" smtClean="0">
                <a:solidFill>
                  <a:srgbClr val="2F2E40"/>
                </a:solidFill>
                <a:latin typeface="Calibri" panose="020F0502020204030204" pitchFamily="34" charset="0"/>
                <a:ea typeface="宋体" panose="02010600030101010101" pitchFamily="2" charset="-122"/>
              </a:rPr>
              <a:t>)	</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8682" y="2416060"/>
            <a:ext cx="7056437" cy="267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55958" y="5121160"/>
            <a:ext cx="1261884" cy="307777"/>
          </a:xfrm>
          <a:prstGeom prst="rect">
            <a:avLst/>
          </a:prstGeom>
        </p:spPr>
        <p:txBody>
          <a:bodyPr wrap="none">
            <a:spAutoFit/>
          </a:bodyPr>
          <a:lstStyle/>
          <a:p>
            <a:pPr algn="ctr"/>
            <a:r>
              <a:rPr lang="zh-CN" altLang="zh-CN" sz="1400" b="1" dirty="0"/>
              <a:t>添加促销图片</a:t>
            </a:r>
            <a:endParaRPr lang="zh-CN" altLang="en-US" sz="1400" b="1" dirty="0"/>
          </a:p>
        </p:txBody>
      </p:sp>
    </p:spTree>
    <p:custDataLst>
      <p:tags r:id="rId1"/>
    </p:custDataLst>
    <p:extLst>
      <p:ext uri="{BB962C8B-B14F-4D97-AF65-F5344CB8AC3E}">
        <p14:creationId xmlns:p14="http://schemas.microsoft.com/office/powerpoint/2010/main" val="10409966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6" presetClass="entr" presetSubtype="16" fill="hold" nodeType="afterEffect">
                                  <p:stCondLst>
                                    <p:cond delay="0"/>
                                  </p:stCondLst>
                                  <p:childTnLst>
                                    <p:set>
                                      <p:cBhvr>
                                        <p:cTn id="14" dur="1" fill="hold">
                                          <p:stCondLst>
                                            <p:cond delay="0"/>
                                          </p:stCondLst>
                                        </p:cTn>
                                        <p:tgtEl>
                                          <p:spTgt spid="8194"/>
                                        </p:tgtEl>
                                        <p:attrNameLst>
                                          <p:attrName>style.visibility</p:attrName>
                                        </p:attrNameLst>
                                      </p:cBhvr>
                                      <p:to>
                                        <p:strVal val="visible"/>
                                      </p:to>
                                    </p:set>
                                    <p:animEffect transition="in" filter="circle(in)">
                                      <p:cBhvr>
                                        <p:cTn id="15" dur="500"/>
                                        <p:tgtEl>
                                          <p:spTgt spid="8194"/>
                                        </p:tgtEl>
                                      </p:cBhvr>
                                    </p:animEffect>
                                  </p:childTnLst>
                                </p:cTn>
                              </p:par>
                            </p:childTnLst>
                          </p:cTn>
                        </p:par>
                        <p:par>
                          <p:cTn id="16" fill="hold">
                            <p:stCondLst>
                              <p:cond delay="1500"/>
                            </p:stCondLst>
                            <p:childTnLst>
                              <p:par>
                                <p:cTn id="17" presetID="6"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8523487"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4.5  eBay Marketing</a:t>
            </a:r>
            <a:r>
              <a:rPr lang="zh-CN" altLang="en-US" sz="3200" b="1" dirty="0">
                <a:solidFill>
                  <a:srgbClr val="FF930A"/>
                </a:solidFill>
              </a:rPr>
              <a:t>店铺开设及促销管理工具</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935037" y="2684132"/>
            <a:ext cx="3198813" cy="1061829"/>
          </a:xfrm>
          <a:prstGeom prst="rect">
            <a:avLst/>
          </a:prstGeom>
          <a:noFill/>
          <a:ln w="9525">
            <a:noFill/>
            <a:miter lim="800000"/>
          </a:ln>
        </p:spPr>
        <p:txBody>
          <a:bodyPr wrap="square">
            <a:spAutoFit/>
          </a:bodyPr>
          <a:lstStyle/>
          <a:p>
            <a:pPr marL="285750" indent="-285750" algn="just">
              <a:lnSpc>
                <a:spcPct val="150000"/>
              </a:lnSpc>
              <a:spcAft>
                <a:spcPct val="50000"/>
              </a:spcAft>
              <a:buFont typeface="Wingdings" pitchFamily="2" charset="2"/>
              <a:buChar char="Ø"/>
              <a:defRPr/>
            </a:pPr>
            <a:r>
              <a:rPr lang="en-US" altLang="zh-CN" dirty="0">
                <a:solidFill>
                  <a:srgbClr val="2F2E40"/>
                </a:solidFill>
                <a:latin typeface="Calibri" panose="020F0502020204030204" pitchFamily="34" charset="0"/>
                <a:ea typeface="宋体" panose="02010600030101010101" pitchFamily="2" charset="-122"/>
              </a:rPr>
              <a:t>Offer Priority(</a:t>
            </a:r>
            <a:r>
              <a:rPr lang="zh-CN" altLang="en-US" dirty="0">
                <a:solidFill>
                  <a:srgbClr val="2F2E40"/>
                </a:solidFill>
                <a:latin typeface="Calibri" panose="020F0502020204030204" pitchFamily="34" charset="0"/>
                <a:ea typeface="宋体" panose="02010600030101010101" pitchFamily="2" charset="-122"/>
              </a:rPr>
              <a:t>设置优先级</a:t>
            </a:r>
            <a:r>
              <a:rPr lang="en-US" altLang="zh-CN" dirty="0">
                <a:solidFill>
                  <a:srgbClr val="2F2E40"/>
                </a:solidFill>
                <a:latin typeface="Calibri" panose="020F0502020204030204" pitchFamily="34" charset="0"/>
                <a:ea typeface="宋体" panose="02010600030101010101" pitchFamily="2" charset="-122"/>
              </a:rPr>
              <a:t>)</a:t>
            </a:r>
          </a:p>
          <a:p>
            <a:pPr marL="285750" indent="-285750" algn="just">
              <a:lnSpc>
                <a:spcPct val="150000"/>
              </a:lnSpc>
              <a:spcAft>
                <a:spcPct val="50000"/>
              </a:spcAft>
              <a:buFont typeface="Wingdings" pitchFamily="2" charset="2"/>
              <a:buChar char="Ø"/>
              <a:defRPr/>
            </a:pPr>
            <a:r>
              <a:rPr lang="en-US" altLang="zh-CN" dirty="0">
                <a:solidFill>
                  <a:srgbClr val="2F2E40"/>
                </a:solidFill>
                <a:latin typeface="Calibri" panose="020F0502020204030204" pitchFamily="34" charset="0"/>
                <a:ea typeface="宋体" panose="02010600030101010101" pitchFamily="2" charset="-122"/>
              </a:rPr>
              <a:t>Submit(</a:t>
            </a:r>
            <a:r>
              <a:rPr lang="zh-CN" altLang="en-US" dirty="0">
                <a:solidFill>
                  <a:srgbClr val="2F2E40"/>
                </a:solidFill>
                <a:latin typeface="Calibri" panose="020F0502020204030204" pitchFamily="34" charset="0"/>
                <a:ea typeface="宋体" panose="02010600030101010101" pitchFamily="2" charset="-122"/>
              </a:rPr>
              <a:t>发布</a:t>
            </a:r>
            <a:r>
              <a:rPr lang="en-US" altLang="zh-CN" dirty="0">
                <a:solidFill>
                  <a:srgbClr val="2F2E40"/>
                </a:solidFill>
                <a:latin typeface="Calibri" panose="020F0502020204030204" pitchFamily="34" charset="0"/>
                <a:ea typeface="宋体" panose="02010600030101010101" pitchFamily="2" charset="-122"/>
              </a:rPr>
              <a:t>)</a:t>
            </a:r>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49188" y="1919646"/>
            <a:ext cx="7294563"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7055295" y="4519971"/>
            <a:ext cx="1082348" cy="307777"/>
          </a:xfrm>
          <a:prstGeom prst="rect">
            <a:avLst/>
          </a:prstGeom>
        </p:spPr>
        <p:txBody>
          <a:bodyPr wrap="none">
            <a:spAutoFit/>
          </a:bodyPr>
          <a:lstStyle/>
          <a:p>
            <a:pPr algn="ctr"/>
            <a:r>
              <a:rPr lang="zh-CN" altLang="zh-CN" sz="1400" b="1" dirty="0"/>
              <a:t>设置优先级</a:t>
            </a:r>
          </a:p>
        </p:txBody>
      </p:sp>
    </p:spTree>
    <p:custDataLst>
      <p:tags r:id="rId1"/>
    </p:custDataLst>
    <p:extLst>
      <p:ext uri="{BB962C8B-B14F-4D97-AF65-F5344CB8AC3E}">
        <p14:creationId xmlns:p14="http://schemas.microsoft.com/office/powerpoint/2010/main" val="10409966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9218"/>
                                        </p:tgtEl>
                                        <p:attrNameLst>
                                          <p:attrName>style.visibility</p:attrName>
                                        </p:attrNameLst>
                                      </p:cBhvr>
                                      <p:to>
                                        <p:strVal val="visible"/>
                                      </p:to>
                                    </p:set>
                                    <p:animEffect transition="in" filter="wheel(1)">
                                      <p:cBhvr>
                                        <p:cTn id="15" dur="500"/>
                                        <p:tgtEl>
                                          <p:spTgt spid="9218"/>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heel(1)">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8523487"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4.5  eBay Marketing</a:t>
            </a:r>
            <a:r>
              <a:rPr lang="zh-CN" altLang="en-US" sz="3200" b="1" dirty="0">
                <a:solidFill>
                  <a:srgbClr val="FF930A"/>
                </a:solidFill>
              </a:rPr>
              <a:t>店铺开设及促销管理工具</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422403"/>
            <a:ext cx="9332179" cy="2260875"/>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3. Codeless coupon (</a:t>
            </a:r>
            <a:r>
              <a:rPr lang="zh-CN" altLang="en-US" b="1" dirty="0">
                <a:solidFill>
                  <a:srgbClr val="2F2E40"/>
                </a:solidFill>
                <a:latin typeface="Calibri" panose="020F0502020204030204" pitchFamily="34" charset="0"/>
                <a:ea typeface="宋体" panose="02010600030101010101" pitchFamily="2" charset="-122"/>
              </a:rPr>
              <a:t>优惠券</a:t>
            </a:r>
            <a:r>
              <a:rPr lang="en-US" altLang="zh-CN" b="1"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设置步骤和</a:t>
            </a:r>
            <a:r>
              <a:rPr lang="en-US" altLang="zh-CN" dirty="0">
                <a:solidFill>
                  <a:srgbClr val="2F2E40"/>
                </a:solidFill>
                <a:latin typeface="Calibri" panose="020F0502020204030204" pitchFamily="34" charset="0"/>
                <a:ea typeface="宋体" panose="02010600030101010101" pitchFamily="2" charset="-122"/>
              </a:rPr>
              <a:t>Order discount(</a:t>
            </a:r>
            <a:r>
              <a:rPr lang="zh-CN" altLang="en-US" dirty="0">
                <a:solidFill>
                  <a:srgbClr val="2F2E40"/>
                </a:solidFill>
                <a:latin typeface="Calibri" panose="020F0502020204030204" pitchFamily="34" charset="0"/>
                <a:ea typeface="宋体" panose="02010600030101010101" pitchFamily="2" charset="-122"/>
              </a:rPr>
              <a:t>订单优惠</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Shipping discount(</a:t>
            </a:r>
            <a:r>
              <a:rPr lang="zh-CN" altLang="en-US" dirty="0">
                <a:solidFill>
                  <a:srgbClr val="2F2E40"/>
                </a:solidFill>
                <a:latin typeface="Calibri" panose="020F0502020204030204" pitchFamily="34" charset="0"/>
                <a:ea typeface="宋体" panose="02010600030101010101" pitchFamily="2" charset="-122"/>
              </a:rPr>
              <a:t>物流优惠</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两项优惠基本一致。该打折设置好之后，卖家需要把该</a:t>
            </a:r>
            <a:r>
              <a:rPr lang="en-US" altLang="zh-CN" dirty="0">
                <a:solidFill>
                  <a:srgbClr val="2F2E40"/>
                </a:solidFill>
                <a:latin typeface="Calibri" panose="020F0502020204030204" pitchFamily="34" charset="0"/>
                <a:ea typeface="宋体" panose="02010600030101010101" pitchFamily="2" charset="-122"/>
              </a:rPr>
              <a:t>Codeless coupon</a:t>
            </a:r>
            <a:r>
              <a:rPr lang="zh-CN" altLang="en-US" dirty="0">
                <a:solidFill>
                  <a:srgbClr val="2F2E40"/>
                </a:solidFill>
                <a:latin typeface="Calibri" panose="020F0502020204030204" pitchFamily="34" charset="0"/>
                <a:ea typeface="宋体" panose="02010600030101010101" pitchFamily="2" charset="-122"/>
              </a:rPr>
              <a:t>的优惠链接通过邮件或者是公众的一些推广平台发送给买家。收到该优惠链接的买家，通过该链接进入，即可享受到优惠。如果卖家有自己比较成熟的站外推广渠道，建议卖家可以多多使用该功能，吸粉、吸金！</a:t>
            </a:r>
          </a:p>
        </p:txBody>
      </p:sp>
    </p:spTree>
    <p:custDataLst>
      <p:tags r:id="rId1"/>
    </p:custDataLst>
    <p:extLst>
      <p:ext uri="{BB962C8B-B14F-4D97-AF65-F5344CB8AC3E}">
        <p14:creationId xmlns:p14="http://schemas.microsoft.com/office/powerpoint/2010/main" val="10409966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8523487"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4.5  eBay Marketing</a:t>
            </a:r>
            <a:r>
              <a:rPr lang="zh-CN" altLang="en-US" sz="3200" b="1" dirty="0">
                <a:solidFill>
                  <a:srgbClr val="FF930A"/>
                </a:solidFill>
              </a:rPr>
              <a:t>店铺开设及促销管理工具</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222378"/>
            <a:ext cx="9332179" cy="2676374"/>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4. Sale event(</a:t>
            </a:r>
            <a:r>
              <a:rPr lang="zh-CN" altLang="en-US" b="1" dirty="0">
                <a:solidFill>
                  <a:srgbClr val="2F2E40"/>
                </a:solidFill>
                <a:latin typeface="Calibri" panose="020F0502020204030204" pitchFamily="34" charset="0"/>
                <a:ea typeface="宋体" panose="02010600030101010101" pitchFamily="2" charset="-122"/>
              </a:rPr>
              <a:t>特价活动</a:t>
            </a:r>
            <a:r>
              <a:rPr lang="en-US" altLang="zh-CN" b="1"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Sale event</a:t>
            </a:r>
            <a:r>
              <a:rPr lang="zh-CN" altLang="en-US" dirty="0">
                <a:solidFill>
                  <a:srgbClr val="2F2E40"/>
                </a:solidFill>
                <a:latin typeface="Calibri" panose="020F0502020204030204" pitchFamily="34" charset="0"/>
                <a:ea typeface="宋体" panose="02010600030101010101" pitchFamily="2" charset="-122"/>
              </a:rPr>
              <a:t>本身不是一种打折手段，而是帮助卖家把通过</a:t>
            </a:r>
            <a:r>
              <a:rPr lang="en-US" altLang="zh-CN" dirty="0">
                <a:solidFill>
                  <a:srgbClr val="2F2E40"/>
                </a:solidFill>
                <a:latin typeface="Calibri" panose="020F0502020204030204" pitchFamily="34" charset="0"/>
                <a:ea typeface="宋体" panose="02010600030101010101" pitchFamily="2" charset="-122"/>
              </a:rPr>
              <a:t>Markdown</a:t>
            </a:r>
            <a:r>
              <a:rPr lang="zh-CN" altLang="en-US" dirty="0">
                <a:solidFill>
                  <a:srgbClr val="2F2E40"/>
                </a:solidFill>
                <a:latin typeface="Calibri" panose="020F0502020204030204" pitchFamily="34" charset="0"/>
                <a:ea typeface="宋体" panose="02010600030101010101" pitchFamily="2" charset="-122"/>
              </a:rPr>
              <a:t>设置的折扣优惠活动整合到一起，让买家一键就能找到卖家所有的打折产品。如果已经使用</a:t>
            </a:r>
            <a:r>
              <a:rPr lang="en-US" altLang="zh-CN" dirty="0">
                <a:solidFill>
                  <a:srgbClr val="2F2E40"/>
                </a:solidFill>
                <a:latin typeface="Calibri" panose="020F0502020204030204" pitchFamily="34" charset="0"/>
                <a:ea typeface="宋体" panose="02010600030101010101" pitchFamily="2" charset="-122"/>
              </a:rPr>
              <a:t>markdown manager</a:t>
            </a:r>
            <a:r>
              <a:rPr lang="zh-CN" altLang="en-US" dirty="0">
                <a:solidFill>
                  <a:srgbClr val="2F2E40"/>
                </a:solidFill>
                <a:latin typeface="Calibri" panose="020F0502020204030204" pitchFamily="34" charset="0"/>
                <a:ea typeface="宋体" panose="02010600030101010101" pitchFamily="2" charset="-122"/>
              </a:rPr>
              <a:t>对一些物品打折，可考虑创建</a:t>
            </a:r>
            <a:r>
              <a:rPr lang="en-US" altLang="zh-CN" dirty="0">
                <a:solidFill>
                  <a:srgbClr val="2F2E40"/>
                </a:solidFill>
                <a:latin typeface="Calibri" panose="020F0502020204030204" pitchFamily="34" charset="0"/>
                <a:ea typeface="宋体" panose="02010600030101010101" pitchFamily="2" charset="-122"/>
              </a:rPr>
              <a:t>Sale event(</a:t>
            </a:r>
            <a:r>
              <a:rPr lang="zh-CN" altLang="en-US" dirty="0">
                <a:solidFill>
                  <a:srgbClr val="2F2E40"/>
                </a:solidFill>
                <a:latin typeface="Calibri" panose="020F0502020204030204" pitchFamily="34" charset="0"/>
                <a:ea typeface="宋体" panose="02010600030101010101" pitchFamily="2" charset="-122"/>
              </a:rPr>
              <a:t>降价活动</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推广这些打折物品，以提高销售；打折的物品会全部自动显示在促销活动页面上；每个物品详情页上提供链接，使买家访问到整个促销活动页面。</a:t>
            </a:r>
          </a:p>
        </p:txBody>
      </p:sp>
    </p:spTree>
    <p:custDataLst>
      <p:tags r:id="rId1"/>
    </p:custDataLst>
    <p:extLst>
      <p:ext uri="{BB962C8B-B14F-4D97-AF65-F5344CB8AC3E}">
        <p14:creationId xmlns:p14="http://schemas.microsoft.com/office/powerpoint/2010/main" val="10409966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8523487"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4.5  eBay Marketing</a:t>
            </a:r>
            <a:r>
              <a:rPr lang="zh-CN" altLang="en-US" sz="3200" b="1" dirty="0">
                <a:solidFill>
                  <a:srgbClr val="FF930A"/>
                </a:solidFill>
              </a:rPr>
              <a:t>店铺开设及促销管理工具</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422403"/>
            <a:ext cx="9332179" cy="210826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4.5.5  </a:t>
            </a:r>
            <a:r>
              <a:rPr lang="zh-CN" altLang="en-US" sz="2500" b="1" dirty="0">
                <a:solidFill>
                  <a:srgbClr val="2F2E40"/>
                </a:solidFill>
                <a:latin typeface="Calibri" panose="020F0502020204030204" pitchFamily="34" charset="0"/>
                <a:ea typeface="宋体" panose="02010600030101010101" pitchFamily="2" charset="-122"/>
              </a:rPr>
              <a:t>付费推广</a:t>
            </a:r>
            <a:r>
              <a:rPr lang="en-US" altLang="zh-CN" sz="2500" b="1" dirty="0">
                <a:solidFill>
                  <a:srgbClr val="2F2E40"/>
                </a:solidFill>
                <a:latin typeface="Calibri" panose="020F0502020204030204" pitchFamily="34" charset="0"/>
                <a:ea typeface="宋体" panose="02010600030101010101" pitchFamily="2" charset="-122"/>
              </a:rPr>
              <a:t>Promoted listings</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 </a:t>
            </a:r>
            <a:r>
              <a:rPr lang="en-US" altLang="zh-CN" dirty="0" smtClean="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推出“付费推广”，以挑战传统广告模式。通过“付费推广”</a:t>
            </a:r>
            <a:r>
              <a:rPr lang="en-US" altLang="zh-CN" dirty="0">
                <a:solidFill>
                  <a:srgbClr val="2F2E40"/>
                </a:solidFill>
                <a:latin typeface="Calibri" panose="020F0502020204030204" pitchFamily="34" charset="0"/>
                <a:ea typeface="宋体" panose="02010600030101010101" pitchFamily="2" charset="-122"/>
              </a:rPr>
              <a:t>(Promoted listings)</a:t>
            </a:r>
            <a:r>
              <a:rPr lang="zh-CN" altLang="en-US" dirty="0">
                <a:solidFill>
                  <a:srgbClr val="2F2E40"/>
                </a:solidFill>
                <a:latin typeface="Calibri" panose="020F0502020204030204" pitchFamily="34" charset="0"/>
                <a:ea typeface="宋体" panose="02010600030101010101" pitchFamily="2" charset="-122"/>
              </a:rPr>
              <a:t>，只有在买家点击推广商品广告并购买了相关商品的情况下，卖家才需支付广告费。在帮助</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卖家有效增加商品曝光率的同时，也保证了卖家的投资回报率。</a:t>
            </a:r>
          </a:p>
        </p:txBody>
      </p:sp>
    </p:spTree>
    <p:custDataLst>
      <p:tags r:id="rId1"/>
    </p:custDataLst>
    <p:extLst>
      <p:ext uri="{BB962C8B-B14F-4D97-AF65-F5344CB8AC3E}">
        <p14:creationId xmlns:p14="http://schemas.microsoft.com/office/powerpoint/2010/main" val="10409966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4.1  </a:t>
            </a:r>
            <a:r>
              <a:rPr lang="zh-CN" altLang="en-US" sz="3200" b="1" dirty="0">
                <a:solidFill>
                  <a:srgbClr val="FF930A"/>
                </a:solidFill>
              </a:rPr>
              <a:t>产品开发和市场调研</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69928"/>
            <a:ext cx="9332179" cy="4108817"/>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选品思维</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选品需要用逆向思维，洞察分析市场，从而打造精品路线。</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关注</a:t>
            </a:r>
            <a:r>
              <a:rPr lang="zh-CN" altLang="en-US" dirty="0">
                <a:solidFill>
                  <a:srgbClr val="2F2E40"/>
                </a:solidFill>
                <a:latin typeface="Calibri" panose="020F0502020204030204" pitchFamily="34" charset="0"/>
                <a:ea typeface="宋体" panose="02010600030101010101" pitchFamily="2" charset="-122"/>
              </a:rPr>
              <a:t>产品大类目排名，根据这条类目不断地挖掘其细分类目下的新品产品，以及各小类中排名好、上架时间短、销量上升快的产品。</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结合</a:t>
            </a:r>
            <a:r>
              <a:rPr lang="zh-CN" altLang="en-US" dirty="0">
                <a:solidFill>
                  <a:srgbClr val="2F2E40"/>
                </a:solidFill>
                <a:latin typeface="Calibri" panose="020F0502020204030204" pitchFamily="34" charset="0"/>
                <a:ea typeface="宋体" panose="02010600030101010101" pitchFamily="2" charset="-122"/>
              </a:rPr>
              <a:t>自身所运营的品类，深入挖掘该项品类中竞争相对较小、热度高、上升潜力较大的产品。</a:t>
            </a:r>
          </a:p>
          <a:p>
            <a:pPr indent="468000" algn="just">
              <a:lnSpc>
                <a:spcPct val="150000"/>
              </a:lnSpc>
              <a:spcAft>
                <a:spcPct val="50000"/>
              </a:spcAft>
              <a:defRPr/>
            </a:pPr>
            <a:r>
              <a:rPr lang="en-US" altLang="zh-CN" dirty="0" smtClean="0">
                <a:solidFill>
                  <a:srgbClr val="2F2E40"/>
                </a:solidFill>
                <a:latin typeface="Calibri" panose="020F0502020204030204" pitchFamily="34" charset="0"/>
                <a:ea typeface="宋体" panose="02010600030101010101" pitchFamily="2" charset="-122"/>
              </a:rPr>
              <a:t>(3)</a:t>
            </a:r>
            <a:r>
              <a:rPr lang="zh-CN" altLang="en-US" dirty="0" smtClean="0">
                <a:solidFill>
                  <a:srgbClr val="2F2E40"/>
                </a:solidFill>
                <a:latin typeface="Calibri" panose="020F0502020204030204" pitchFamily="34" charset="0"/>
                <a:ea typeface="宋体" panose="02010600030101010101" pitchFamily="2" charset="-122"/>
              </a:rPr>
              <a:t>着重</a:t>
            </a:r>
            <a:r>
              <a:rPr lang="zh-CN" altLang="en-US" dirty="0">
                <a:solidFill>
                  <a:srgbClr val="2F2E40"/>
                </a:solidFill>
                <a:latin typeface="Calibri" panose="020F0502020204030204" pitchFamily="34" charset="0"/>
                <a:ea typeface="宋体" panose="02010600030101010101" pitchFamily="2" charset="-122"/>
              </a:rPr>
              <a:t>分析自身店铺运作的产品竞品，从而进行产品更新</a:t>
            </a:r>
            <a:r>
              <a:rPr lang="zh-CN" altLang="en-US" dirty="0" smtClean="0">
                <a:solidFill>
                  <a:srgbClr val="2F2E40"/>
                </a:solidFill>
                <a:latin typeface="Calibri" panose="020F0502020204030204" pitchFamily="34" charset="0"/>
                <a:ea typeface="宋体" panose="02010600030101010101" pitchFamily="2" charset="-122"/>
              </a:rPr>
              <a:t>。</a:t>
            </a:r>
            <a:endParaRPr lang="en-US" altLang="zh-CN" dirty="0" smtClean="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smtClean="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4</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目标</a:t>
            </a:r>
            <a:r>
              <a:rPr lang="zh-CN" altLang="en-US" dirty="0">
                <a:solidFill>
                  <a:srgbClr val="2F2E40"/>
                </a:solidFill>
                <a:latin typeface="Calibri" panose="020F0502020204030204" pitchFamily="34" charset="0"/>
                <a:ea typeface="宋体" panose="02010600030101010101" pitchFamily="2" charset="-122"/>
              </a:rPr>
              <a:t>明确。平台产品众多，不论是红海还是蓝海，关键在于是否有盈利的空间。</a:t>
            </a:r>
          </a:p>
        </p:txBody>
      </p:sp>
    </p:spTree>
    <p:custDataLst>
      <p:tags r:id="rId1"/>
    </p:custDataLst>
    <p:extLst>
      <p:ext uri="{BB962C8B-B14F-4D97-AF65-F5344CB8AC3E}">
        <p14:creationId xmlns:p14="http://schemas.microsoft.com/office/powerpoint/2010/main" val="23108511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8523487"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4.5  eBay Marketing</a:t>
            </a:r>
            <a:r>
              <a:rPr lang="zh-CN" altLang="en-US" sz="3200" b="1" dirty="0">
                <a:solidFill>
                  <a:srgbClr val="FF930A"/>
                </a:solidFill>
              </a:rPr>
              <a:t>店铺开设及促销管理工具</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12778"/>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单击</a:t>
            </a:r>
            <a:r>
              <a:rPr lang="en-US" altLang="zh-CN" dirty="0">
                <a:solidFill>
                  <a:srgbClr val="2F2E40"/>
                </a:solidFill>
                <a:latin typeface="Calibri" panose="020F0502020204030204" pitchFamily="34" charset="0"/>
                <a:ea typeface="宋体" panose="02010600030101010101" pitchFamily="2" charset="-122"/>
              </a:rPr>
              <a:t>Promoted listings</a:t>
            </a:r>
            <a:r>
              <a:rPr lang="zh-CN" altLang="en-US" dirty="0">
                <a:solidFill>
                  <a:srgbClr val="2F2E40"/>
                </a:solidFill>
                <a:latin typeface="Calibri" panose="020F0502020204030204" pitchFamily="34" charset="0"/>
                <a:ea typeface="宋体" panose="02010600030101010101" pitchFamily="2" charset="-122"/>
              </a:rPr>
              <a:t>，即进入如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示的页面</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对于首次使用该功能的卖家</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27966" y="2101735"/>
            <a:ext cx="6117869" cy="3519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096886" y="5701784"/>
            <a:ext cx="1980029" cy="307777"/>
          </a:xfrm>
          <a:prstGeom prst="rect">
            <a:avLst/>
          </a:prstGeom>
        </p:spPr>
        <p:txBody>
          <a:bodyPr wrap="none">
            <a:spAutoFit/>
          </a:bodyPr>
          <a:lstStyle/>
          <a:p>
            <a:pPr algn="ctr"/>
            <a:r>
              <a:rPr lang="zh-CN" altLang="zh-CN" sz="1400" b="1" dirty="0"/>
              <a:t>首次使用付费推广页面</a:t>
            </a:r>
            <a:endParaRPr lang="zh-CN" altLang="en-US" sz="1400" b="1" dirty="0"/>
          </a:p>
        </p:txBody>
      </p:sp>
    </p:spTree>
    <p:custDataLst>
      <p:tags r:id="rId1"/>
    </p:custDataLst>
    <p:extLst>
      <p:ext uri="{BB962C8B-B14F-4D97-AF65-F5344CB8AC3E}">
        <p14:creationId xmlns:p14="http://schemas.microsoft.com/office/powerpoint/2010/main" val="10409966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0242"/>
                                        </p:tgtEl>
                                        <p:attrNameLst>
                                          <p:attrName>style.visibility</p:attrName>
                                        </p:attrNameLst>
                                      </p:cBhvr>
                                      <p:to>
                                        <p:strVal val="visible"/>
                                      </p:to>
                                    </p:set>
                                    <p:animEffect transition="in" filter="randombar(horizontal)">
                                      <p:cBhvr>
                                        <p:cTn id="15" dur="500"/>
                                        <p:tgtEl>
                                          <p:spTgt spid="10242"/>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8523487"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4.5  eBay Marketing</a:t>
            </a:r>
            <a:r>
              <a:rPr lang="zh-CN" altLang="en-US" sz="3200" b="1" dirty="0">
                <a:solidFill>
                  <a:srgbClr val="FF930A"/>
                </a:solidFill>
              </a:rPr>
              <a:t>店铺开设及促销管理工具</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941288"/>
            <a:ext cx="4227513" cy="3416320"/>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单击</a:t>
            </a:r>
            <a:r>
              <a:rPr lang="en-US" altLang="zh-CN" dirty="0">
                <a:solidFill>
                  <a:srgbClr val="2F2E40"/>
                </a:solidFill>
                <a:latin typeface="Calibri" panose="020F0502020204030204" pitchFamily="34" charset="0"/>
                <a:ea typeface="宋体" panose="02010600030101010101" pitchFamily="2" charset="-122"/>
              </a:rPr>
              <a:t>Create your first campaign(</a:t>
            </a:r>
            <a:r>
              <a:rPr lang="zh-CN" altLang="en-US" dirty="0">
                <a:solidFill>
                  <a:srgbClr val="2F2E40"/>
                </a:solidFill>
                <a:latin typeface="Calibri" panose="020F0502020204030204" pitchFamily="34" charset="0"/>
                <a:ea typeface="宋体" panose="02010600030101010101" pitchFamily="2" charset="-122"/>
              </a:rPr>
              <a:t>创建第一次活动</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，进行产品选择。单个选择</a:t>
            </a:r>
            <a:r>
              <a:rPr lang="en-US" altLang="zh-CN" dirty="0">
                <a:solidFill>
                  <a:srgbClr val="2F2E40"/>
                </a:solidFill>
                <a:latin typeface="Calibri" panose="020F0502020204030204" pitchFamily="34" charset="0"/>
                <a:ea typeface="宋体" panose="02010600030101010101" pitchFamily="2" charset="-122"/>
              </a:rPr>
              <a:t>Select listings individually</a:t>
            </a:r>
            <a:r>
              <a:rPr lang="zh-CN" altLang="en-US" dirty="0">
                <a:solidFill>
                  <a:srgbClr val="2F2E40"/>
                </a:solidFill>
                <a:latin typeface="Calibri" panose="020F0502020204030204" pitchFamily="34" charset="0"/>
                <a:ea typeface="宋体" panose="02010600030101010101" pitchFamily="2" charset="-122"/>
              </a:rPr>
              <a:t>，最多仅能设置</a:t>
            </a:r>
            <a:r>
              <a:rPr lang="en-US" altLang="zh-CN" dirty="0">
                <a:solidFill>
                  <a:srgbClr val="2F2E40"/>
                </a:solidFill>
                <a:latin typeface="Calibri" panose="020F0502020204030204" pitchFamily="34" charset="0"/>
                <a:ea typeface="宋体" panose="02010600030101010101" pitchFamily="2" charset="-122"/>
              </a:rPr>
              <a:t>500</a:t>
            </a:r>
            <a:r>
              <a:rPr lang="zh-CN" altLang="en-US" dirty="0">
                <a:solidFill>
                  <a:srgbClr val="2F2E40"/>
                </a:solidFill>
                <a:latin typeface="Calibri" panose="020F0502020204030204" pitchFamily="34" charset="0"/>
                <a:ea typeface="宋体" panose="02010600030101010101" pitchFamily="2" charset="-122"/>
              </a:rPr>
              <a:t>条</a:t>
            </a:r>
            <a:r>
              <a:rPr lang="en-US" altLang="zh-CN" dirty="0">
                <a:solidFill>
                  <a:srgbClr val="2F2E40"/>
                </a:solidFill>
                <a:latin typeface="Calibri" panose="020F0502020204030204" pitchFamily="34" charset="0"/>
                <a:ea typeface="宋体" panose="02010600030101010101" pitchFamily="2" charset="-122"/>
              </a:rPr>
              <a:t>listing</a:t>
            </a:r>
            <a:r>
              <a:rPr lang="zh-CN" altLang="en-US" dirty="0">
                <a:solidFill>
                  <a:srgbClr val="2F2E40"/>
                </a:solidFill>
                <a:latin typeface="Calibri" panose="020F0502020204030204" pitchFamily="34" charset="0"/>
                <a:ea typeface="宋体" panose="02010600030101010101" pitchFamily="2" charset="-122"/>
              </a:rPr>
              <a:t>，可直接选取产品；批量选择</a:t>
            </a:r>
            <a:r>
              <a:rPr lang="en-US" altLang="zh-CN" dirty="0">
                <a:solidFill>
                  <a:srgbClr val="2F2E40"/>
                </a:solidFill>
                <a:latin typeface="Calibri" panose="020F0502020204030204" pitchFamily="34" charset="0"/>
                <a:ea typeface="宋体" panose="02010600030101010101" pitchFamily="2" charset="-122"/>
              </a:rPr>
              <a:t>Select listings in bulk</a:t>
            </a:r>
            <a:r>
              <a:rPr lang="zh-CN" altLang="en-US" dirty="0">
                <a:solidFill>
                  <a:srgbClr val="2F2E40"/>
                </a:solidFill>
                <a:latin typeface="Calibri" panose="020F0502020204030204" pitchFamily="34" charset="0"/>
                <a:ea typeface="宋体" panose="02010600030101010101" pitchFamily="2" charset="-122"/>
              </a:rPr>
              <a:t>，最多可设置</a:t>
            </a:r>
            <a:r>
              <a:rPr lang="en-US" altLang="zh-CN" dirty="0">
                <a:solidFill>
                  <a:srgbClr val="2F2E40"/>
                </a:solidFill>
                <a:latin typeface="Calibri" panose="020F0502020204030204" pitchFamily="34" charset="0"/>
                <a:ea typeface="宋体" panose="02010600030101010101" pitchFamily="2" charset="-122"/>
              </a:rPr>
              <a:t>25000</a:t>
            </a:r>
            <a:r>
              <a:rPr lang="zh-CN" altLang="en-US" dirty="0">
                <a:solidFill>
                  <a:srgbClr val="2F2E40"/>
                </a:solidFill>
                <a:latin typeface="Calibri" panose="020F0502020204030204" pitchFamily="34" charset="0"/>
                <a:ea typeface="宋体" panose="02010600030101010101" pitchFamily="2" charset="-122"/>
              </a:rPr>
              <a:t>条</a:t>
            </a:r>
            <a:r>
              <a:rPr lang="en-US" altLang="zh-CN" dirty="0">
                <a:solidFill>
                  <a:srgbClr val="2F2E40"/>
                </a:solidFill>
                <a:latin typeface="Calibri" panose="020F0502020204030204" pitchFamily="34" charset="0"/>
                <a:ea typeface="宋体" panose="02010600030101010101" pitchFamily="2" charset="-122"/>
              </a:rPr>
              <a:t>listing</a:t>
            </a:r>
            <a:r>
              <a:rPr lang="zh-CN" altLang="en-US" dirty="0">
                <a:solidFill>
                  <a:srgbClr val="2F2E40"/>
                </a:solidFill>
                <a:latin typeface="Calibri" panose="020F0502020204030204" pitchFamily="34" charset="0"/>
                <a:ea typeface="宋体" panose="02010600030101010101" pitchFamily="2" charset="-122"/>
              </a:rPr>
              <a:t>，必须上传</a:t>
            </a:r>
            <a:r>
              <a:rPr lang="en-US" altLang="zh-CN" dirty="0">
                <a:solidFill>
                  <a:srgbClr val="2F2E40"/>
                </a:solidFill>
                <a:latin typeface="Calibri" panose="020F0502020204030204" pitchFamily="34" charset="0"/>
                <a:ea typeface="宋体" panose="02010600030101010101" pitchFamily="2" charset="-122"/>
              </a:rPr>
              <a:t>CSV</a:t>
            </a:r>
            <a:r>
              <a:rPr lang="zh-CN" altLang="en-US" dirty="0">
                <a:solidFill>
                  <a:srgbClr val="2F2E40"/>
                </a:solidFill>
                <a:latin typeface="Calibri" panose="020F0502020204030204" pitchFamily="34" charset="0"/>
                <a:ea typeface="宋体" panose="02010600030101010101" pitchFamily="2" charset="-122"/>
              </a:rPr>
              <a:t>格式文档，如</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1</a:t>
            </a:r>
            <a:r>
              <a:rPr lang="zh-CN" altLang="en-US" dirty="0" smtClean="0">
                <a:solidFill>
                  <a:srgbClr val="2F2E40"/>
                </a:solidFill>
                <a:latin typeface="Calibri" panose="020F0502020204030204" pitchFamily="34" charset="0"/>
                <a:ea typeface="宋体" panose="02010600030101010101" pitchFamily="2" charset="-122"/>
              </a:rPr>
              <a:t>所</a:t>
            </a:r>
            <a:r>
              <a:rPr lang="zh-CN" altLang="en-US" dirty="0">
                <a:solidFill>
                  <a:srgbClr val="2F2E40"/>
                </a:solidFill>
                <a:latin typeface="Calibri" panose="020F0502020204030204" pitchFamily="34" charset="0"/>
                <a:ea typeface="宋体" panose="02010600030101010101" pitchFamily="2" charset="-122"/>
              </a:rPr>
              <a:t>示</a:t>
            </a:r>
            <a:r>
              <a:rPr lang="zh-CN" altLang="en-US" dirty="0" smtClean="0">
                <a:solidFill>
                  <a:srgbClr val="2F2E40"/>
                </a:solidFill>
                <a:latin typeface="Calibri" panose="020F0502020204030204" pitchFamily="34" charset="0"/>
                <a:ea typeface="宋体" panose="02010600030101010101" pitchFamily="2" charset="-122"/>
              </a:rPr>
              <a:t>。设置</a:t>
            </a:r>
            <a:r>
              <a:rPr lang="zh-CN" altLang="en-US" dirty="0">
                <a:solidFill>
                  <a:srgbClr val="2F2E40"/>
                </a:solidFill>
                <a:latin typeface="Calibri" panose="020F0502020204030204" pitchFamily="34" charset="0"/>
                <a:ea typeface="宋体" panose="02010600030101010101" pitchFamily="2" charset="-122"/>
              </a:rPr>
              <a:t>推广的广告费比例，如</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2</a:t>
            </a:r>
            <a:r>
              <a:rPr lang="zh-CN" altLang="en-US" dirty="0" smtClean="0">
                <a:solidFill>
                  <a:srgbClr val="2F2E40"/>
                </a:solidFill>
                <a:latin typeface="Calibri" panose="020F0502020204030204" pitchFamily="34" charset="0"/>
                <a:ea typeface="宋体" panose="02010600030101010101" pitchFamily="2" charset="-122"/>
              </a:rPr>
              <a:t>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4539" y="1842985"/>
            <a:ext cx="4927406" cy="3386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7836836" y="5203719"/>
            <a:ext cx="902811" cy="307777"/>
          </a:xfrm>
          <a:prstGeom prst="rect">
            <a:avLst/>
          </a:prstGeom>
        </p:spPr>
        <p:txBody>
          <a:bodyPr wrap="none">
            <a:spAutoFit/>
          </a:bodyPr>
          <a:lstStyle/>
          <a:p>
            <a:pPr algn="ctr"/>
            <a:r>
              <a:rPr lang="zh-CN" altLang="zh-CN" sz="1400" b="1" dirty="0"/>
              <a:t>产品选择</a:t>
            </a:r>
            <a:endParaRPr lang="zh-CN" altLang="en-US" sz="1400" b="1" dirty="0"/>
          </a:p>
        </p:txBody>
      </p:sp>
    </p:spTree>
    <p:custDataLst>
      <p:tags r:id="rId1"/>
    </p:custDataLst>
    <p:extLst>
      <p:ext uri="{BB962C8B-B14F-4D97-AF65-F5344CB8AC3E}">
        <p14:creationId xmlns:p14="http://schemas.microsoft.com/office/powerpoint/2010/main" val="10409966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1266"/>
                                        </p:tgtEl>
                                        <p:attrNameLst>
                                          <p:attrName>style.visibility</p:attrName>
                                        </p:attrNameLst>
                                      </p:cBhvr>
                                      <p:to>
                                        <p:strVal val="visible"/>
                                      </p:to>
                                    </p:set>
                                    <p:anim calcmode="lin" valueType="num">
                                      <p:cBhvr>
                                        <p:cTn id="15" dur="500" fill="hold"/>
                                        <p:tgtEl>
                                          <p:spTgt spid="11266"/>
                                        </p:tgtEl>
                                        <p:attrNameLst>
                                          <p:attrName>ppt_w</p:attrName>
                                        </p:attrNameLst>
                                      </p:cBhvr>
                                      <p:tavLst>
                                        <p:tav tm="0">
                                          <p:val>
                                            <p:fltVal val="0"/>
                                          </p:val>
                                        </p:tav>
                                        <p:tav tm="100000">
                                          <p:val>
                                            <p:strVal val="#ppt_w"/>
                                          </p:val>
                                        </p:tav>
                                      </p:tavLst>
                                    </p:anim>
                                    <p:anim calcmode="lin" valueType="num">
                                      <p:cBhvr>
                                        <p:cTn id="16" dur="500" fill="hold"/>
                                        <p:tgtEl>
                                          <p:spTgt spid="11266"/>
                                        </p:tgtEl>
                                        <p:attrNameLst>
                                          <p:attrName>ppt_h</p:attrName>
                                        </p:attrNameLst>
                                      </p:cBhvr>
                                      <p:tavLst>
                                        <p:tav tm="0">
                                          <p:val>
                                            <p:fltVal val="0"/>
                                          </p:val>
                                        </p:tav>
                                        <p:tav tm="100000">
                                          <p:val>
                                            <p:strVal val="#ppt_h"/>
                                          </p:val>
                                        </p:tav>
                                      </p:tavLst>
                                    </p:anim>
                                    <p:animEffect transition="in" filter="fade">
                                      <p:cBhvr>
                                        <p:cTn id="17" dur="500"/>
                                        <p:tgtEl>
                                          <p:spTgt spid="11266"/>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8523487"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4.5  eBay Marketing</a:t>
            </a:r>
            <a:r>
              <a:rPr lang="zh-CN" altLang="en-US" sz="3200" b="1" dirty="0">
                <a:solidFill>
                  <a:srgbClr val="FF930A"/>
                </a:solidFill>
              </a:rPr>
              <a:t>店铺开设及促销管理工具</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122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28925" y="1385888"/>
            <a:ext cx="6532563" cy="446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105191" y="5920859"/>
            <a:ext cx="1980029" cy="307777"/>
          </a:xfrm>
          <a:prstGeom prst="rect">
            <a:avLst/>
          </a:prstGeom>
        </p:spPr>
        <p:txBody>
          <a:bodyPr wrap="none">
            <a:spAutoFit/>
          </a:bodyPr>
          <a:lstStyle/>
          <a:p>
            <a:pPr algn="ctr"/>
            <a:r>
              <a:rPr lang="zh-CN" altLang="zh-CN" sz="1400" b="1" dirty="0"/>
              <a:t>设置推广的广告费比例</a:t>
            </a:r>
            <a:endParaRPr lang="zh-CN" altLang="en-US" sz="1400" b="1" dirty="0"/>
          </a:p>
        </p:txBody>
      </p:sp>
    </p:spTree>
    <p:custDataLst>
      <p:tags r:id="rId1"/>
    </p:custDataLst>
    <p:extLst>
      <p:ext uri="{BB962C8B-B14F-4D97-AF65-F5344CB8AC3E}">
        <p14:creationId xmlns:p14="http://schemas.microsoft.com/office/powerpoint/2010/main" val="10409966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290"/>
                                        </p:tgtEl>
                                        <p:attrNameLst>
                                          <p:attrName>style.visibility</p:attrName>
                                        </p:attrNameLst>
                                      </p:cBhvr>
                                      <p:to>
                                        <p:strVal val="visible"/>
                                      </p:to>
                                    </p:set>
                                    <p:animEffect transition="in" filter="fade">
                                      <p:cBhvr>
                                        <p:cTn id="11" dur="500"/>
                                        <p:tgtEl>
                                          <p:spTgt spid="1229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1826141"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本章总结</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288928"/>
            <a:ext cx="9332179" cy="1291379"/>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本章为业务拓展内容，更加深入地学习了电商运营的方法。第</a:t>
            </a:r>
            <a:r>
              <a:rPr lang="en-US" altLang="zh-CN" dirty="0">
                <a:solidFill>
                  <a:srgbClr val="2F2E40"/>
                </a:solidFill>
                <a:latin typeface="Calibri" panose="020F0502020204030204" pitchFamily="34" charset="0"/>
                <a:ea typeface="宋体" panose="02010600030101010101" pitchFamily="2" charset="-122"/>
              </a:rPr>
              <a:t>4</a:t>
            </a:r>
            <a:r>
              <a:rPr lang="zh-CN" altLang="en-US" dirty="0">
                <a:solidFill>
                  <a:srgbClr val="2F2E40"/>
                </a:solidFill>
                <a:latin typeface="Calibri" panose="020F0502020204030204" pitchFamily="34" charset="0"/>
                <a:ea typeface="宋体" panose="02010600030101010101" pitchFamily="2" charset="-122"/>
              </a:rPr>
              <a:t>章进阶大部分内容适用于多平台操作，请卖家结合实际情况使用。部分方式方法为根据大多数卖家的经验总结而来，在运营的过程中，相信各位会发现更多、更好的运营技巧。</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133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18758" y="2580307"/>
            <a:ext cx="6936286" cy="3876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0409966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3314"/>
                                        </p:tgtEl>
                                        <p:attrNameLst>
                                          <p:attrName>style.visibility</p:attrName>
                                        </p:attrNameLst>
                                      </p:cBhvr>
                                      <p:to>
                                        <p:strVal val="visible"/>
                                      </p:to>
                                    </p:set>
                                    <p:anim calcmode="lin" valueType="num">
                                      <p:cBhvr additive="base">
                                        <p:cTn id="15" dur="500" fill="hold"/>
                                        <p:tgtEl>
                                          <p:spTgt spid="13314"/>
                                        </p:tgtEl>
                                        <p:attrNameLst>
                                          <p:attrName>ppt_x</p:attrName>
                                        </p:attrNameLst>
                                      </p:cBhvr>
                                      <p:tavLst>
                                        <p:tav tm="0">
                                          <p:val>
                                            <p:strVal val="#ppt_x"/>
                                          </p:val>
                                        </p:tav>
                                        <p:tav tm="100000">
                                          <p:val>
                                            <p:strVal val="#ppt_x"/>
                                          </p:val>
                                        </p:tav>
                                      </p:tavLst>
                                    </p:anim>
                                    <p:anim calcmode="lin" valueType="num">
                                      <p:cBhvr additive="base">
                                        <p:cTn id="16" dur="500" fill="hold"/>
                                        <p:tgtEl>
                                          <p:spTgt spid="133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1826141"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本章作业</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841378"/>
            <a:ext cx="9332179" cy="3754874"/>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sz="2000" b="1" dirty="0">
                <a:solidFill>
                  <a:srgbClr val="2F2E40"/>
                </a:solidFill>
                <a:latin typeface="Calibri" panose="020F0502020204030204" pitchFamily="34" charset="0"/>
                <a:ea typeface="宋体" panose="02010600030101010101" pitchFamily="2" charset="-122"/>
              </a:rPr>
              <a:t>判断题</a:t>
            </a:r>
            <a:r>
              <a:rPr lang="en-US" altLang="zh-CN" sz="2000" b="1" dirty="0">
                <a:solidFill>
                  <a:srgbClr val="2F2E40"/>
                </a:solidFill>
                <a:latin typeface="Calibri" panose="020F0502020204030204" pitchFamily="34" charset="0"/>
                <a:ea typeface="宋体" panose="02010600030101010101" pitchFamily="2" charset="-122"/>
              </a:rPr>
              <a:t>(</a:t>
            </a:r>
            <a:r>
              <a:rPr lang="zh-CN" altLang="en-US" sz="2000" b="1" dirty="0">
                <a:solidFill>
                  <a:srgbClr val="2F2E40"/>
                </a:solidFill>
                <a:latin typeface="Calibri" panose="020F0502020204030204" pitchFamily="34" charset="0"/>
                <a:ea typeface="宋体" panose="02010600030101010101" pitchFamily="2" charset="-122"/>
              </a:rPr>
              <a:t>正确的填“</a:t>
            </a:r>
            <a:r>
              <a:rPr lang="en-US" altLang="zh-CN" sz="2000" b="1" dirty="0">
                <a:solidFill>
                  <a:srgbClr val="2F2E40"/>
                </a:solidFill>
                <a:latin typeface="Calibri" panose="020F0502020204030204" pitchFamily="34" charset="0"/>
                <a:ea typeface="宋体" panose="02010600030101010101" pitchFamily="2" charset="-122"/>
              </a:rPr>
              <a:t>T”</a:t>
            </a:r>
            <a:r>
              <a:rPr lang="zh-CN" altLang="en-US" sz="2000" b="1" dirty="0">
                <a:solidFill>
                  <a:srgbClr val="2F2E40"/>
                </a:solidFill>
                <a:latin typeface="Calibri" panose="020F0502020204030204" pitchFamily="34" charset="0"/>
                <a:ea typeface="宋体" panose="02010600030101010101" pitchFamily="2" charset="-122"/>
              </a:rPr>
              <a:t>，错误的填“</a:t>
            </a:r>
            <a:r>
              <a:rPr lang="en-US" altLang="zh-CN" sz="2000" b="1" dirty="0">
                <a:solidFill>
                  <a:srgbClr val="2F2E40"/>
                </a:solidFill>
                <a:latin typeface="Calibri" panose="020F0502020204030204" pitchFamily="34" charset="0"/>
                <a:ea typeface="宋体" panose="02010600030101010101" pitchFamily="2" charset="-122"/>
              </a:rPr>
              <a:t>F”)</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亚马逊品牌旗舰店是一个针对品牌商品打造的免费自助服务</a:t>
            </a:r>
            <a:r>
              <a:rPr lang="zh-CN" altLang="en-US" dirty="0" smtClean="0">
                <a:solidFill>
                  <a:srgbClr val="2F2E40"/>
                </a:solidFill>
                <a:latin typeface="Calibri" panose="020F0502020204030204" pitchFamily="34" charset="0"/>
                <a:ea typeface="宋体" panose="02010600030101010101" pitchFamily="2" charset="-122"/>
              </a:rPr>
              <a:t>。 </a:t>
            </a:r>
            <a:r>
              <a:rPr lang="en-US" altLang="zh-CN" dirty="0">
                <a:solidFill>
                  <a:srgbClr val="2F2E40"/>
                </a:solidFill>
                <a:latin typeface="Calibri" panose="020F0502020204030204" pitchFamily="34" charset="0"/>
                <a:ea typeface="宋体" panose="02010600030101010101" pitchFamily="2" charset="-122"/>
              </a:rPr>
              <a:t>(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eBay Marketing</a:t>
            </a:r>
            <a:r>
              <a:rPr lang="zh-CN" altLang="en-US" dirty="0">
                <a:solidFill>
                  <a:srgbClr val="2F2E40"/>
                </a:solidFill>
                <a:latin typeface="Calibri" panose="020F0502020204030204" pitchFamily="34" charset="0"/>
                <a:ea typeface="宋体" panose="02010600030101010101" pitchFamily="2" charset="-122"/>
              </a:rPr>
              <a:t>部门分为</a:t>
            </a:r>
            <a:r>
              <a:rPr lang="en-US" altLang="zh-CN" dirty="0">
                <a:solidFill>
                  <a:srgbClr val="2F2E40"/>
                </a:solidFill>
                <a:latin typeface="Calibri" panose="020F0502020204030204" pitchFamily="34" charset="0"/>
                <a:ea typeface="宋体" panose="02010600030101010101" pitchFamily="2" charset="-122"/>
              </a:rPr>
              <a:t>Branding(</a:t>
            </a:r>
            <a:r>
              <a:rPr lang="zh-CN" altLang="en-US" dirty="0">
                <a:solidFill>
                  <a:srgbClr val="2F2E40"/>
                </a:solidFill>
                <a:latin typeface="Calibri" panose="020F0502020204030204" pitchFamily="34" charset="0"/>
                <a:ea typeface="宋体" panose="02010600030101010101" pitchFamily="2" charset="-122"/>
              </a:rPr>
              <a:t>品牌推广</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Merchandising(</a:t>
            </a:r>
            <a:r>
              <a:rPr lang="zh-CN" altLang="en-US" dirty="0">
                <a:solidFill>
                  <a:srgbClr val="2F2E40"/>
                </a:solidFill>
                <a:latin typeface="Calibri" panose="020F0502020204030204" pitchFamily="34" charset="0"/>
                <a:ea typeface="宋体" panose="02010600030101010101" pitchFamily="2" charset="-122"/>
              </a:rPr>
              <a:t>产品促销</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Advertising(</a:t>
            </a:r>
            <a:r>
              <a:rPr lang="zh-CN" altLang="en-US" dirty="0">
                <a:solidFill>
                  <a:srgbClr val="2F2E40"/>
                </a:solidFill>
                <a:latin typeface="Calibri" panose="020F0502020204030204" pitchFamily="34" charset="0"/>
                <a:ea typeface="宋体" panose="02010600030101010101" pitchFamily="2" charset="-122"/>
              </a:rPr>
              <a:t>促销广告</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三大板块</a:t>
            </a:r>
            <a:r>
              <a:rPr lang="zh-CN" altLang="en-US" dirty="0" smtClean="0">
                <a:solidFill>
                  <a:srgbClr val="2F2E40"/>
                </a:solidFill>
                <a:latin typeface="Calibri" panose="020F0502020204030204" pitchFamily="34" charset="0"/>
                <a:ea typeface="宋体" panose="02010600030101010101" pitchFamily="2" charset="-122"/>
              </a:rPr>
              <a:t>。 </a:t>
            </a:r>
            <a:r>
              <a:rPr lang="en-US" altLang="zh-CN" dirty="0">
                <a:solidFill>
                  <a:srgbClr val="2F2E40"/>
                </a:solidFill>
                <a:latin typeface="Calibri" panose="020F0502020204030204" pitchFamily="34" charset="0"/>
                <a:ea typeface="宋体" panose="02010600030101010101" pitchFamily="2" charset="-122"/>
              </a:rPr>
              <a:t>(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亚马逊平台有两种评价形式：</a:t>
            </a:r>
            <a:r>
              <a:rPr lang="en-US" altLang="zh-CN" dirty="0">
                <a:solidFill>
                  <a:srgbClr val="2F2E40"/>
                </a:solidFill>
                <a:latin typeface="Calibri" panose="020F0502020204030204" pitchFamily="34" charset="0"/>
                <a:ea typeface="宋体" panose="02010600030101010101" pitchFamily="2" charset="-122"/>
              </a:rPr>
              <a:t>Review(</a:t>
            </a:r>
            <a:r>
              <a:rPr lang="zh-CN" altLang="en-US" dirty="0">
                <a:solidFill>
                  <a:srgbClr val="2F2E40"/>
                </a:solidFill>
                <a:latin typeface="Calibri" panose="020F0502020204030204" pitchFamily="34" charset="0"/>
                <a:ea typeface="宋体" panose="02010600030101010101" pitchFamily="2" charset="-122"/>
              </a:rPr>
              <a:t>产品评论</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和</a:t>
            </a:r>
            <a:r>
              <a:rPr lang="en-US" altLang="zh-CN" dirty="0">
                <a:solidFill>
                  <a:srgbClr val="2F2E40"/>
                </a:solidFill>
                <a:latin typeface="Calibri" panose="020F0502020204030204" pitchFamily="34" charset="0"/>
                <a:ea typeface="宋体" panose="02010600030101010101" pitchFamily="2" charset="-122"/>
              </a:rPr>
              <a:t>Feedback(</a:t>
            </a:r>
            <a:r>
              <a:rPr lang="zh-CN" altLang="en-US" dirty="0">
                <a:solidFill>
                  <a:srgbClr val="2F2E40"/>
                </a:solidFill>
                <a:latin typeface="Calibri" panose="020F0502020204030204" pitchFamily="34" charset="0"/>
                <a:ea typeface="宋体" panose="02010600030101010101" pitchFamily="2" charset="-122"/>
              </a:rPr>
              <a:t>店铺反馈</a:t>
            </a:r>
            <a:r>
              <a:rPr lang="en-US" altLang="zh-CN" dirty="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 </a:t>
            </a:r>
            <a:r>
              <a:rPr lang="en-US" altLang="zh-CN" dirty="0">
                <a:solidFill>
                  <a:srgbClr val="2F2E40"/>
                </a:solidFill>
                <a:latin typeface="Calibri" panose="020F0502020204030204" pitchFamily="34" charset="0"/>
                <a:ea typeface="宋体" panose="02010600030101010101" pitchFamily="2" charset="-122"/>
              </a:rPr>
              <a:t>(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重复刊登会浪费刊登费用和额度</a:t>
            </a:r>
            <a:r>
              <a:rPr lang="zh-CN" altLang="en-US" dirty="0" smtClean="0">
                <a:solidFill>
                  <a:srgbClr val="2F2E40"/>
                </a:solidFill>
                <a:latin typeface="Calibri" panose="020F0502020204030204" pitchFamily="34" charset="0"/>
                <a:ea typeface="宋体" panose="02010600030101010101" pitchFamily="2" charset="-122"/>
              </a:rPr>
              <a:t>。 </a:t>
            </a:r>
            <a:r>
              <a:rPr lang="en-US" altLang="zh-CN" dirty="0">
                <a:solidFill>
                  <a:srgbClr val="2F2E40"/>
                </a:solidFill>
                <a:latin typeface="Calibri" panose="020F0502020204030204" pitchFamily="34" charset="0"/>
                <a:ea typeface="宋体" panose="02010600030101010101" pitchFamily="2" charset="-122"/>
              </a:rPr>
              <a:t>(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 </a:t>
            </a:r>
            <a:r>
              <a:rPr lang="zh-CN" altLang="en-US" dirty="0">
                <a:solidFill>
                  <a:srgbClr val="2F2E40"/>
                </a:solidFill>
                <a:latin typeface="Calibri" panose="020F0502020204030204" pitchFamily="34" charset="0"/>
                <a:ea typeface="宋体" panose="02010600030101010101" pitchFamily="2" charset="-122"/>
              </a:rPr>
              <a:t>不论买家是否在亚马逊平台购买过该商品，都可以留下相关的</a:t>
            </a:r>
            <a:r>
              <a:rPr lang="en-US" altLang="zh-CN" dirty="0">
                <a:solidFill>
                  <a:srgbClr val="2F2E40"/>
                </a:solidFill>
                <a:latin typeface="Calibri" panose="020F0502020204030204" pitchFamily="34" charset="0"/>
                <a:ea typeface="宋体" panose="02010600030101010101" pitchFamily="2" charset="-122"/>
              </a:rPr>
              <a:t>Feedback</a:t>
            </a:r>
            <a:r>
              <a:rPr lang="zh-CN" altLang="en-US" dirty="0" smtClean="0">
                <a:solidFill>
                  <a:srgbClr val="2F2E40"/>
                </a:solidFill>
                <a:latin typeface="Calibri" panose="020F0502020204030204" pitchFamily="34" charset="0"/>
                <a:ea typeface="宋体" panose="02010600030101010101" pitchFamily="2" charset="-122"/>
              </a:rPr>
              <a:t>。 </a:t>
            </a:r>
            <a:r>
              <a:rPr lang="en-US" altLang="zh-CN" dirty="0">
                <a:solidFill>
                  <a:srgbClr val="2F2E40"/>
                </a:solidFill>
                <a:latin typeface="Calibri" panose="020F0502020204030204" pitchFamily="34" charset="0"/>
                <a:ea typeface="宋体" panose="02010600030101010101" pitchFamily="2" charset="-122"/>
              </a:rPr>
              <a:t>(    ) </a:t>
            </a:r>
          </a:p>
        </p:txBody>
      </p:sp>
    </p:spTree>
    <p:custDataLst>
      <p:tags r:id="rId1"/>
    </p:custDataLst>
    <p:extLst>
      <p:ext uri="{BB962C8B-B14F-4D97-AF65-F5344CB8AC3E}">
        <p14:creationId xmlns:p14="http://schemas.microsoft.com/office/powerpoint/2010/main" val="7166520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a:ext>
            </a:extLst>
          </a:blip>
          <a:srcRect l="12225" t="22591" r="12589" b="45066"/>
          <a:stretch/>
        </p:blipFill>
        <p:spPr>
          <a:xfrm>
            <a:off x="0" y="0"/>
            <a:ext cx="12192000" cy="6858000"/>
          </a:xfrm>
          <a:prstGeom prst="rect">
            <a:avLst/>
          </a:prstGeom>
        </p:spPr>
      </p:pic>
      <p:sp>
        <p:nvSpPr>
          <p:cNvPr id="16" name="TextBox 2"/>
          <p:cNvSpPr txBox="1"/>
          <p:nvPr/>
        </p:nvSpPr>
        <p:spPr>
          <a:xfrm>
            <a:off x="2057399" y="2653005"/>
            <a:ext cx="8077202" cy="110799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600" dirty="0" smtClean="0">
                <a:solidFill>
                  <a:srgbClr val="363636"/>
                </a:solidFill>
                <a:latin typeface="汉仪菱心体简" panose="02010609000101010101" pitchFamily="49" charset="-122"/>
                <a:ea typeface="汉仪菱心体简" panose="02010609000101010101" pitchFamily="49" charset="-122"/>
              </a:rPr>
              <a:t>演示完毕 谢谢观看</a:t>
            </a:r>
            <a:endParaRPr kumimoji="0" lang="zh-CN" altLang="en-US" sz="6600" b="0" i="0" u="none" strike="noStrike" kern="1200" cap="none" spc="0" normalizeH="0" baseline="0" noProof="0" dirty="0">
              <a:ln>
                <a:noFill/>
              </a:ln>
              <a:solidFill>
                <a:srgbClr val="363636"/>
              </a:solidFill>
              <a:uLnTx/>
              <a:uFillTx/>
              <a:latin typeface="汉仪菱心体简" panose="02010609000101010101" pitchFamily="49" charset="-122"/>
              <a:ea typeface="汉仪菱心体简" panose="02010609000101010101" pitchFamily="49" charset="-122"/>
              <a:cs typeface="+mn-cs"/>
            </a:endParaRPr>
          </a:p>
        </p:txBody>
      </p:sp>
    </p:spTree>
    <p:extLst>
      <p:ext uri="{BB962C8B-B14F-4D97-AF65-F5344CB8AC3E}">
        <p14:creationId xmlns:p14="http://schemas.microsoft.com/office/powerpoint/2010/main" val="22169828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100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9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9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9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9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heme/theme1.xml><?xml version="1.0" encoding="utf-8"?>
<a:theme xmlns:a="http://schemas.openxmlformats.org/drawingml/2006/main" name="包图主题2">
  <a:themeElements>
    <a:clrScheme name="自定义 160">
      <a:dk1>
        <a:srgbClr val="000000"/>
      </a:dk1>
      <a:lt1>
        <a:srgbClr val="FFFFFF"/>
      </a:lt1>
      <a:dk2>
        <a:srgbClr val="778495"/>
      </a:dk2>
      <a:lt2>
        <a:srgbClr val="F0F0F0"/>
      </a:lt2>
      <a:accent1>
        <a:srgbClr val="4B5050"/>
      </a:accent1>
      <a:accent2>
        <a:srgbClr val="F5AA19"/>
      </a:accent2>
      <a:accent3>
        <a:srgbClr val="4B5050"/>
      </a:accent3>
      <a:accent4>
        <a:srgbClr val="F5AA19"/>
      </a:accent4>
      <a:accent5>
        <a:srgbClr val="4B5050"/>
      </a:accent5>
      <a:accent6>
        <a:srgbClr val="F5AA19"/>
      </a:accent6>
      <a:hlink>
        <a:srgbClr val="4B5050"/>
      </a:hlink>
      <a:folHlink>
        <a:srgbClr val="F5AA1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676</TotalTime>
  <Words>4916</Words>
  <Application>Microsoft Office PowerPoint</Application>
  <PresentationFormat>自定义</PresentationFormat>
  <Paragraphs>505</Paragraphs>
  <Slides>95</Slides>
  <Notes>95</Notes>
  <HiddenSlides>0</HiddenSlides>
  <MMClips>0</MMClips>
  <ScaleCrop>false</ScaleCrop>
  <HeadingPairs>
    <vt:vector size="4" baseType="variant">
      <vt:variant>
        <vt:lpstr>主题</vt:lpstr>
      </vt:variant>
      <vt:variant>
        <vt:i4>1</vt:i4>
      </vt:variant>
      <vt:variant>
        <vt:lpstr>幻灯片标题</vt:lpstr>
      </vt:variant>
      <vt:variant>
        <vt:i4>95</vt:i4>
      </vt:variant>
    </vt:vector>
  </HeadingPairs>
  <TitlesOfParts>
    <vt:vector size="96" baseType="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Windows 用户</cp:lastModifiedBy>
  <cp:revision>62</cp:revision>
  <dcterms:created xsi:type="dcterms:W3CDTF">2017-09-25T13:59:21Z</dcterms:created>
  <dcterms:modified xsi:type="dcterms:W3CDTF">2020-09-11T08:00:18Z</dcterms:modified>
</cp:coreProperties>
</file>