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37"/>
  </p:notesMasterIdLst>
  <p:sldIdLst>
    <p:sldId id="494" r:id="rId2"/>
    <p:sldId id="1276" r:id="rId3"/>
    <p:sldId id="1274" r:id="rId4"/>
    <p:sldId id="1371" r:id="rId5"/>
    <p:sldId id="503" r:id="rId6"/>
    <p:sldId id="1374" r:id="rId7"/>
    <p:sldId id="1375" r:id="rId8"/>
    <p:sldId id="1632" r:id="rId9"/>
    <p:sldId id="1633" r:id="rId10"/>
    <p:sldId id="1605" r:id="rId11"/>
    <p:sldId id="1372" r:id="rId12"/>
    <p:sldId id="1061" r:id="rId13"/>
    <p:sldId id="1606" r:id="rId14"/>
    <p:sldId id="1634" r:id="rId15"/>
    <p:sldId id="1610" r:id="rId16"/>
    <p:sldId id="1618" r:id="rId17"/>
    <p:sldId id="1612" r:id="rId18"/>
    <p:sldId id="1619" r:id="rId19"/>
    <p:sldId id="1620" r:id="rId20"/>
    <p:sldId id="1621" r:id="rId21"/>
    <p:sldId id="1622" r:id="rId22"/>
    <p:sldId id="1623" r:id="rId23"/>
    <p:sldId id="1624" r:id="rId24"/>
    <p:sldId id="1625" r:id="rId25"/>
    <p:sldId id="1613" r:id="rId26"/>
    <p:sldId id="1615" r:id="rId27"/>
    <p:sldId id="1627" r:id="rId28"/>
    <p:sldId id="1628" r:id="rId29"/>
    <p:sldId id="1629" r:id="rId30"/>
    <p:sldId id="1630" r:id="rId31"/>
    <p:sldId id="1626" r:id="rId32"/>
    <p:sldId id="1616" r:id="rId33"/>
    <p:sldId id="1609" r:id="rId34"/>
    <p:sldId id="1617" r:id="rId35"/>
    <p:sldId id="1636" r:id="rId36"/>
    <p:sldId id="1631" r:id="rId37"/>
    <p:sldId id="1637" r:id="rId38"/>
    <p:sldId id="1638" r:id="rId39"/>
    <p:sldId id="1635" r:id="rId40"/>
    <p:sldId id="1607" r:id="rId41"/>
    <p:sldId id="1608" r:id="rId42"/>
    <p:sldId id="1057" r:id="rId43"/>
    <p:sldId id="1376" r:id="rId44"/>
    <p:sldId id="1377" r:id="rId45"/>
    <p:sldId id="1378" r:id="rId46"/>
    <p:sldId id="1380" r:id="rId47"/>
    <p:sldId id="1383" r:id="rId48"/>
    <p:sldId id="1640" r:id="rId49"/>
    <p:sldId id="1655" r:id="rId50"/>
    <p:sldId id="1639" r:id="rId51"/>
    <p:sldId id="1654" r:id="rId52"/>
    <p:sldId id="1642" r:id="rId53"/>
    <p:sldId id="1656" r:id="rId54"/>
    <p:sldId id="1644" r:id="rId55"/>
    <p:sldId id="1657" r:id="rId56"/>
    <p:sldId id="1379" r:id="rId57"/>
    <p:sldId id="1645" r:id="rId58"/>
    <p:sldId id="1382" r:id="rId59"/>
    <p:sldId id="1641" r:id="rId60"/>
    <p:sldId id="1643" r:id="rId61"/>
    <p:sldId id="1658" r:id="rId62"/>
    <p:sldId id="1649" r:id="rId63"/>
    <p:sldId id="1651" r:id="rId64"/>
    <p:sldId id="1650" r:id="rId65"/>
    <p:sldId id="1646" r:id="rId66"/>
    <p:sldId id="1659" r:id="rId67"/>
    <p:sldId id="1647" r:id="rId68"/>
    <p:sldId id="1648" r:id="rId69"/>
    <p:sldId id="1387" r:id="rId70"/>
    <p:sldId id="1388" r:id="rId71"/>
    <p:sldId id="1389" r:id="rId72"/>
    <p:sldId id="1660" r:id="rId73"/>
    <p:sldId id="1392" r:id="rId74"/>
    <p:sldId id="1666" r:id="rId75"/>
    <p:sldId id="1667" r:id="rId76"/>
    <p:sldId id="1668" r:id="rId77"/>
    <p:sldId id="1669" r:id="rId78"/>
    <p:sldId id="1670" r:id="rId79"/>
    <p:sldId id="1661" r:id="rId80"/>
    <p:sldId id="1395" r:id="rId81"/>
    <p:sldId id="1671" r:id="rId82"/>
    <p:sldId id="1672" r:id="rId83"/>
    <p:sldId id="1673" r:id="rId84"/>
    <p:sldId id="1674" r:id="rId85"/>
    <p:sldId id="1662" r:id="rId86"/>
    <p:sldId id="1397" r:id="rId87"/>
    <p:sldId id="1398" r:id="rId88"/>
    <p:sldId id="1675" r:id="rId89"/>
    <p:sldId id="1676" r:id="rId90"/>
    <p:sldId id="1663" r:id="rId91"/>
    <p:sldId id="1665" r:id="rId92"/>
    <p:sldId id="1677" r:id="rId93"/>
    <p:sldId id="1678" r:id="rId94"/>
    <p:sldId id="1399" r:id="rId95"/>
    <p:sldId id="1400" r:id="rId96"/>
    <p:sldId id="1401" r:id="rId97"/>
    <p:sldId id="1679" r:id="rId98"/>
    <p:sldId id="1404" r:id="rId99"/>
    <p:sldId id="1407" r:id="rId100"/>
    <p:sldId id="1690" r:id="rId101"/>
    <p:sldId id="1694" r:id="rId102"/>
    <p:sldId id="1699" r:id="rId103"/>
    <p:sldId id="1698" r:id="rId104"/>
    <p:sldId id="1697" r:id="rId105"/>
    <p:sldId id="1696" r:id="rId106"/>
    <p:sldId id="1700" r:id="rId107"/>
    <p:sldId id="1695" r:id="rId108"/>
    <p:sldId id="1691" r:id="rId109"/>
    <p:sldId id="1410" r:id="rId110"/>
    <p:sldId id="1701" r:id="rId111"/>
    <p:sldId id="1702" r:id="rId112"/>
    <p:sldId id="1692" r:id="rId113"/>
    <p:sldId id="1685" r:id="rId114"/>
    <p:sldId id="1684" r:id="rId115"/>
    <p:sldId id="1406" r:id="rId116"/>
    <p:sldId id="1686" r:id="rId117"/>
    <p:sldId id="1409" r:id="rId118"/>
    <p:sldId id="1693" r:id="rId119"/>
    <p:sldId id="1704" r:id="rId120"/>
    <p:sldId id="1703" r:id="rId121"/>
    <p:sldId id="1689" r:id="rId122"/>
    <p:sldId id="1688" r:id="rId123"/>
    <p:sldId id="1411" r:id="rId124"/>
    <p:sldId id="1412" r:id="rId125"/>
    <p:sldId id="1413" r:id="rId126"/>
    <p:sldId id="1705" r:id="rId127"/>
    <p:sldId id="1687" r:id="rId128"/>
    <p:sldId id="1707" r:id="rId129"/>
    <p:sldId id="1415" r:id="rId130"/>
    <p:sldId id="1706" r:id="rId131"/>
    <p:sldId id="1416" r:id="rId132"/>
    <p:sldId id="1419" r:id="rId133"/>
    <p:sldId id="1422" r:id="rId134"/>
    <p:sldId id="1711" r:id="rId135"/>
    <p:sldId id="1712" r:id="rId136"/>
    <p:sldId id="1713" r:id="rId137"/>
    <p:sldId id="1714" r:id="rId138"/>
    <p:sldId id="1715" r:id="rId139"/>
    <p:sldId id="1716" r:id="rId140"/>
    <p:sldId id="1717" r:id="rId141"/>
    <p:sldId id="1718" r:id="rId142"/>
    <p:sldId id="1719" r:id="rId143"/>
    <p:sldId id="1720" r:id="rId144"/>
    <p:sldId id="1721" r:id="rId145"/>
    <p:sldId id="1722" r:id="rId146"/>
    <p:sldId id="1723" r:id="rId147"/>
    <p:sldId id="1708" r:id="rId148"/>
    <p:sldId id="1709" r:id="rId149"/>
    <p:sldId id="1724" r:id="rId150"/>
    <p:sldId id="1428" r:id="rId151"/>
    <p:sldId id="1423" r:id="rId152"/>
    <p:sldId id="1424" r:id="rId153"/>
    <p:sldId id="1425" r:id="rId154"/>
    <p:sldId id="1726" r:id="rId155"/>
    <p:sldId id="1427" r:id="rId156"/>
    <p:sldId id="1727" r:id="rId157"/>
    <p:sldId id="1430" r:id="rId158"/>
    <p:sldId id="1728" r:id="rId159"/>
    <p:sldId id="1710" r:id="rId160"/>
    <p:sldId id="1433" r:id="rId161"/>
    <p:sldId id="1731" r:id="rId162"/>
    <p:sldId id="1735" r:id="rId163"/>
    <p:sldId id="1736" r:id="rId164"/>
    <p:sldId id="1741" r:id="rId165"/>
    <p:sldId id="1732" r:id="rId166"/>
    <p:sldId id="1733" r:id="rId167"/>
    <p:sldId id="1734" r:id="rId168"/>
    <p:sldId id="1431" r:id="rId169"/>
    <p:sldId id="1434" r:id="rId170"/>
    <p:sldId id="1729" r:id="rId171"/>
    <p:sldId id="1730" r:id="rId172"/>
    <p:sldId id="1725" r:id="rId173"/>
    <p:sldId id="1742" r:id="rId174"/>
    <p:sldId id="1737" r:id="rId175"/>
    <p:sldId id="1738" r:id="rId176"/>
    <p:sldId id="1739" r:id="rId177"/>
    <p:sldId id="1743" r:id="rId178"/>
    <p:sldId id="1744" r:id="rId179"/>
    <p:sldId id="1745" r:id="rId180"/>
    <p:sldId id="1435" r:id="rId181"/>
    <p:sldId id="1436" r:id="rId182"/>
    <p:sldId id="1437" r:id="rId183"/>
    <p:sldId id="1438" r:id="rId184"/>
    <p:sldId id="1440" r:id="rId185"/>
    <p:sldId id="1746" r:id="rId186"/>
    <p:sldId id="1747" r:id="rId187"/>
    <p:sldId id="1441" r:id="rId188"/>
    <p:sldId id="1748" r:id="rId189"/>
    <p:sldId id="1749" r:id="rId190"/>
    <p:sldId id="1443" r:id="rId191"/>
    <p:sldId id="1444" r:id="rId192"/>
    <p:sldId id="1446" r:id="rId193"/>
    <p:sldId id="1750" r:id="rId194"/>
    <p:sldId id="1751" r:id="rId195"/>
    <p:sldId id="1447" r:id="rId196"/>
    <p:sldId id="1448" r:id="rId197"/>
    <p:sldId id="1449" r:id="rId198"/>
    <p:sldId id="1752" r:id="rId199"/>
    <p:sldId id="1756" r:id="rId200"/>
    <p:sldId id="1757" r:id="rId201"/>
    <p:sldId id="1758" r:id="rId202"/>
    <p:sldId id="1753" r:id="rId203"/>
    <p:sldId id="1452" r:id="rId204"/>
    <p:sldId id="1759" r:id="rId205"/>
    <p:sldId id="1760" r:id="rId206"/>
    <p:sldId id="1755" r:id="rId207"/>
    <p:sldId id="1455" r:id="rId208"/>
    <p:sldId id="1454" r:id="rId209"/>
    <p:sldId id="1765" r:id="rId210"/>
    <p:sldId id="1761" r:id="rId211"/>
    <p:sldId id="1766" r:id="rId212"/>
    <p:sldId id="1754" r:id="rId213"/>
    <p:sldId id="1457" r:id="rId214"/>
    <p:sldId id="1767" r:id="rId215"/>
    <p:sldId id="1768" r:id="rId216"/>
    <p:sldId id="1459" r:id="rId217"/>
    <p:sldId id="1460" r:id="rId218"/>
    <p:sldId id="1461" r:id="rId219"/>
    <p:sldId id="1462" r:id="rId220"/>
    <p:sldId id="1464" r:id="rId221"/>
    <p:sldId id="1774" r:id="rId222"/>
    <p:sldId id="1465" r:id="rId223"/>
    <p:sldId id="1467" r:id="rId224"/>
    <p:sldId id="1771" r:id="rId225"/>
    <p:sldId id="1772" r:id="rId226"/>
    <p:sldId id="1466" r:id="rId227"/>
    <p:sldId id="1773" r:id="rId228"/>
    <p:sldId id="1468" r:id="rId229"/>
    <p:sldId id="1769" r:id="rId230"/>
    <p:sldId id="1775" r:id="rId231"/>
    <p:sldId id="1770" r:id="rId232"/>
    <p:sldId id="1471" r:id="rId233"/>
    <p:sldId id="1472" r:id="rId234"/>
    <p:sldId id="1473" r:id="rId235"/>
    <p:sldId id="1776" r:id="rId236"/>
    <p:sldId id="1075" r:id="rId237"/>
    <p:sldId id="1476" r:id="rId238"/>
    <p:sldId id="1777" r:id="rId239"/>
    <p:sldId id="1284" r:id="rId240"/>
    <p:sldId id="1479" r:id="rId241"/>
    <p:sldId id="1779" r:id="rId242"/>
    <p:sldId id="1282" r:id="rId243"/>
    <p:sldId id="1482" r:id="rId244"/>
    <p:sldId id="1778" r:id="rId245"/>
    <p:sldId id="1283" r:id="rId246"/>
    <p:sldId id="1780" r:id="rId247"/>
    <p:sldId id="1483" r:id="rId248"/>
    <p:sldId id="1484" r:id="rId249"/>
    <p:sldId id="1485" r:id="rId250"/>
    <p:sldId id="1486" r:id="rId251"/>
    <p:sldId id="1488" r:id="rId252"/>
    <p:sldId id="1783" r:id="rId253"/>
    <p:sldId id="1487" r:id="rId254"/>
    <p:sldId id="1784" r:id="rId255"/>
    <p:sldId id="1785" r:id="rId256"/>
    <p:sldId id="1489" r:id="rId257"/>
    <p:sldId id="1491" r:id="rId258"/>
    <p:sldId id="1494" r:id="rId259"/>
    <p:sldId id="1490" r:id="rId260"/>
    <p:sldId id="1493" r:id="rId261"/>
    <p:sldId id="1781" r:id="rId262"/>
    <p:sldId id="1495" r:id="rId263"/>
    <p:sldId id="1496" r:id="rId264"/>
    <p:sldId id="1497" r:id="rId265"/>
    <p:sldId id="1788" r:id="rId266"/>
    <p:sldId id="1789" r:id="rId267"/>
    <p:sldId id="1790" r:id="rId268"/>
    <p:sldId id="1791" r:id="rId269"/>
    <p:sldId id="1792" r:id="rId270"/>
    <p:sldId id="1793" r:id="rId271"/>
    <p:sldId id="1796" r:id="rId272"/>
    <p:sldId id="1797" r:id="rId273"/>
    <p:sldId id="1798" r:id="rId274"/>
    <p:sldId id="1799" r:id="rId275"/>
    <p:sldId id="1800" r:id="rId276"/>
    <p:sldId id="1801" r:id="rId277"/>
    <p:sldId id="1507" r:id="rId278"/>
    <p:sldId id="1508" r:id="rId279"/>
    <p:sldId id="1509" r:id="rId280"/>
    <p:sldId id="1803" r:id="rId281"/>
    <p:sldId id="1804" r:id="rId282"/>
    <p:sldId id="1805" r:id="rId283"/>
    <p:sldId id="1806" r:id="rId284"/>
    <p:sldId id="1807" r:id="rId285"/>
    <p:sldId id="1808" r:id="rId286"/>
    <p:sldId id="1809" r:id="rId287"/>
    <p:sldId id="1810" r:id="rId288"/>
    <p:sldId id="1848" r:id="rId289"/>
    <p:sldId id="1811" r:id="rId290"/>
    <p:sldId id="1812" r:id="rId291"/>
    <p:sldId id="1813" r:id="rId292"/>
    <p:sldId id="1814" r:id="rId293"/>
    <p:sldId id="1815" r:id="rId294"/>
    <p:sldId id="1816" r:id="rId295"/>
    <p:sldId id="1817" r:id="rId296"/>
    <p:sldId id="1850" r:id="rId297"/>
    <p:sldId id="1849" r:id="rId298"/>
    <p:sldId id="1519" r:id="rId299"/>
    <p:sldId id="1520" r:id="rId300"/>
    <p:sldId id="1521" r:id="rId301"/>
    <p:sldId id="1818" r:id="rId302"/>
    <p:sldId id="1819" r:id="rId303"/>
    <p:sldId id="1820" r:id="rId304"/>
    <p:sldId id="1821" r:id="rId305"/>
    <p:sldId id="1822" r:id="rId306"/>
    <p:sldId id="1823" r:id="rId307"/>
    <p:sldId id="1824" r:id="rId308"/>
    <p:sldId id="1825" r:id="rId309"/>
    <p:sldId id="1851" r:id="rId310"/>
    <p:sldId id="1826" r:id="rId311"/>
    <p:sldId id="1827" r:id="rId312"/>
    <p:sldId id="1828" r:id="rId313"/>
    <p:sldId id="1829" r:id="rId314"/>
    <p:sldId id="1830" r:id="rId315"/>
    <p:sldId id="1831" r:id="rId316"/>
    <p:sldId id="1832" r:id="rId317"/>
    <p:sldId id="1852" r:id="rId318"/>
    <p:sldId id="1531" r:id="rId319"/>
    <p:sldId id="1532" r:id="rId320"/>
    <p:sldId id="1533" r:id="rId321"/>
    <p:sldId id="1833" r:id="rId322"/>
    <p:sldId id="1835" r:id="rId323"/>
    <p:sldId id="1853" r:id="rId324"/>
    <p:sldId id="1836" r:id="rId325"/>
    <p:sldId id="1837" r:id="rId326"/>
    <p:sldId id="1838" r:id="rId327"/>
    <p:sldId id="1839" r:id="rId328"/>
    <p:sldId id="1840" r:id="rId329"/>
    <p:sldId id="1841" r:id="rId330"/>
    <p:sldId id="1834" r:id="rId331"/>
    <p:sldId id="1842" r:id="rId332"/>
    <p:sldId id="1844" r:id="rId333"/>
    <p:sldId id="1845" r:id="rId334"/>
    <p:sldId id="1846" r:id="rId335"/>
    <p:sldId id="1543" r:id="rId33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第一章" id="{3E315EA8-F415-47CC-8DD3-6D8186E8FCBE}">
          <p14:sldIdLst>
            <p14:sldId id="494"/>
            <p14:sldId id="1276"/>
            <p14:sldId id="1274"/>
            <p14:sldId id="1371"/>
            <p14:sldId id="503"/>
            <p14:sldId id="1374"/>
            <p14:sldId id="1375"/>
            <p14:sldId id="1632"/>
            <p14:sldId id="1633"/>
            <p14:sldId id="1605"/>
            <p14:sldId id="1372"/>
            <p14:sldId id="1061"/>
            <p14:sldId id="1606"/>
            <p14:sldId id="1634"/>
            <p14:sldId id="1610"/>
            <p14:sldId id="1618"/>
            <p14:sldId id="1612"/>
            <p14:sldId id="1619"/>
            <p14:sldId id="1620"/>
            <p14:sldId id="1621"/>
            <p14:sldId id="1622"/>
            <p14:sldId id="1623"/>
            <p14:sldId id="1624"/>
            <p14:sldId id="1625"/>
            <p14:sldId id="1613"/>
            <p14:sldId id="1615"/>
            <p14:sldId id="1627"/>
            <p14:sldId id="1628"/>
            <p14:sldId id="1629"/>
            <p14:sldId id="1630"/>
            <p14:sldId id="1626"/>
            <p14:sldId id="1616"/>
            <p14:sldId id="1609"/>
            <p14:sldId id="1617"/>
            <p14:sldId id="1636"/>
            <p14:sldId id="1631"/>
            <p14:sldId id="1637"/>
            <p14:sldId id="1638"/>
            <p14:sldId id="1635"/>
            <p14:sldId id="1607"/>
            <p14:sldId id="1608"/>
            <p14:sldId id="1057"/>
            <p14:sldId id="1376"/>
            <p14:sldId id="1377"/>
            <p14:sldId id="1378"/>
            <p14:sldId id="1380"/>
            <p14:sldId id="1383"/>
            <p14:sldId id="1640"/>
            <p14:sldId id="1655"/>
            <p14:sldId id="1639"/>
            <p14:sldId id="1654"/>
            <p14:sldId id="1642"/>
            <p14:sldId id="1656"/>
            <p14:sldId id="1644"/>
            <p14:sldId id="1657"/>
            <p14:sldId id="1379"/>
            <p14:sldId id="1645"/>
            <p14:sldId id="1382"/>
            <p14:sldId id="1641"/>
            <p14:sldId id="1643"/>
            <p14:sldId id="1658"/>
            <p14:sldId id="1649"/>
            <p14:sldId id="1651"/>
            <p14:sldId id="1650"/>
            <p14:sldId id="1646"/>
            <p14:sldId id="1659"/>
            <p14:sldId id="1647"/>
            <p14:sldId id="1648"/>
            <p14:sldId id="1387"/>
            <p14:sldId id="1388"/>
            <p14:sldId id="1389"/>
            <p14:sldId id="1660"/>
            <p14:sldId id="1392"/>
            <p14:sldId id="1666"/>
            <p14:sldId id="1667"/>
            <p14:sldId id="1668"/>
            <p14:sldId id="1669"/>
            <p14:sldId id="1670"/>
            <p14:sldId id="1661"/>
            <p14:sldId id="1395"/>
            <p14:sldId id="1671"/>
            <p14:sldId id="1672"/>
            <p14:sldId id="1673"/>
            <p14:sldId id="1674"/>
            <p14:sldId id="1662"/>
            <p14:sldId id="1397"/>
            <p14:sldId id="1398"/>
            <p14:sldId id="1675"/>
            <p14:sldId id="1676"/>
            <p14:sldId id="1663"/>
            <p14:sldId id="1665"/>
            <p14:sldId id="1677"/>
            <p14:sldId id="1678"/>
            <p14:sldId id="1399"/>
            <p14:sldId id="1400"/>
            <p14:sldId id="1401"/>
            <p14:sldId id="1679"/>
            <p14:sldId id="1404"/>
            <p14:sldId id="1407"/>
            <p14:sldId id="1690"/>
            <p14:sldId id="1694"/>
            <p14:sldId id="1699"/>
            <p14:sldId id="1698"/>
            <p14:sldId id="1697"/>
            <p14:sldId id="1696"/>
            <p14:sldId id="1700"/>
            <p14:sldId id="1695"/>
            <p14:sldId id="1691"/>
            <p14:sldId id="1410"/>
            <p14:sldId id="1701"/>
            <p14:sldId id="1702"/>
            <p14:sldId id="1692"/>
            <p14:sldId id="1685"/>
            <p14:sldId id="1684"/>
            <p14:sldId id="1406"/>
            <p14:sldId id="1686"/>
            <p14:sldId id="1409"/>
            <p14:sldId id="1693"/>
            <p14:sldId id="1704"/>
            <p14:sldId id="1703"/>
            <p14:sldId id="1689"/>
            <p14:sldId id="1688"/>
            <p14:sldId id="1411"/>
            <p14:sldId id="1412"/>
            <p14:sldId id="1413"/>
            <p14:sldId id="1705"/>
            <p14:sldId id="1687"/>
            <p14:sldId id="1707"/>
            <p14:sldId id="1415"/>
            <p14:sldId id="1706"/>
            <p14:sldId id="1416"/>
            <p14:sldId id="1419"/>
            <p14:sldId id="1422"/>
            <p14:sldId id="1711"/>
            <p14:sldId id="1712"/>
            <p14:sldId id="1713"/>
            <p14:sldId id="1714"/>
            <p14:sldId id="1715"/>
            <p14:sldId id="1716"/>
            <p14:sldId id="1717"/>
            <p14:sldId id="1718"/>
            <p14:sldId id="1719"/>
            <p14:sldId id="1720"/>
            <p14:sldId id="1721"/>
            <p14:sldId id="1722"/>
            <p14:sldId id="1723"/>
            <p14:sldId id="1708"/>
            <p14:sldId id="1709"/>
            <p14:sldId id="1724"/>
            <p14:sldId id="1428"/>
            <p14:sldId id="1423"/>
            <p14:sldId id="1424"/>
            <p14:sldId id="1425"/>
            <p14:sldId id="1726"/>
            <p14:sldId id="1427"/>
            <p14:sldId id="1727"/>
            <p14:sldId id="1430"/>
            <p14:sldId id="1728"/>
            <p14:sldId id="1710"/>
            <p14:sldId id="1433"/>
            <p14:sldId id="1731"/>
            <p14:sldId id="1735"/>
            <p14:sldId id="1736"/>
            <p14:sldId id="1741"/>
            <p14:sldId id="1732"/>
            <p14:sldId id="1733"/>
            <p14:sldId id="1734"/>
            <p14:sldId id="1431"/>
            <p14:sldId id="1434"/>
            <p14:sldId id="1729"/>
            <p14:sldId id="1730"/>
            <p14:sldId id="1725"/>
            <p14:sldId id="1742"/>
            <p14:sldId id="1737"/>
            <p14:sldId id="1738"/>
            <p14:sldId id="1739"/>
            <p14:sldId id="1743"/>
            <p14:sldId id="1744"/>
            <p14:sldId id="1745"/>
            <p14:sldId id="1435"/>
            <p14:sldId id="1436"/>
            <p14:sldId id="1437"/>
            <p14:sldId id="1438"/>
            <p14:sldId id="1440"/>
            <p14:sldId id="1746"/>
            <p14:sldId id="1747"/>
            <p14:sldId id="1441"/>
            <p14:sldId id="1748"/>
            <p14:sldId id="1749"/>
            <p14:sldId id="1443"/>
            <p14:sldId id="1444"/>
            <p14:sldId id="1446"/>
            <p14:sldId id="1750"/>
            <p14:sldId id="1751"/>
            <p14:sldId id="1447"/>
            <p14:sldId id="1448"/>
            <p14:sldId id="1449"/>
            <p14:sldId id="1752"/>
            <p14:sldId id="1756"/>
            <p14:sldId id="1757"/>
            <p14:sldId id="1758"/>
            <p14:sldId id="1753"/>
            <p14:sldId id="1452"/>
            <p14:sldId id="1759"/>
            <p14:sldId id="1760"/>
            <p14:sldId id="1755"/>
            <p14:sldId id="1455"/>
            <p14:sldId id="1454"/>
            <p14:sldId id="1765"/>
            <p14:sldId id="1761"/>
            <p14:sldId id="1766"/>
            <p14:sldId id="1754"/>
            <p14:sldId id="1457"/>
            <p14:sldId id="1767"/>
            <p14:sldId id="1768"/>
            <p14:sldId id="1459"/>
            <p14:sldId id="1460"/>
            <p14:sldId id="1461"/>
            <p14:sldId id="1462"/>
            <p14:sldId id="1464"/>
            <p14:sldId id="1774"/>
            <p14:sldId id="1465"/>
            <p14:sldId id="1467"/>
            <p14:sldId id="1771"/>
            <p14:sldId id="1772"/>
            <p14:sldId id="1466"/>
            <p14:sldId id="1773"/>
            <p14:sldId id="1468"/>
            <p14:sldId id="1769"/>
            <p14:sldId id="1775"/>
            <p14:sldId id="1770"/>
            <p14:sldId id="1471"/>
            <p14:sldId id="1472"/>
            <p14:sldId id="1473"/>
            <p14:sldId id="1776"/>
            <p14:sldId id="1075"/>
            <p14:sldId id="1476"/>
            <p14:sldId id="1777"/>
            <p14:sldId id="1284"/>
            <p14:sldId id="1479"/>
            <p14:sldId id="1779"/>
            <p14:sldId id="1282"/>
            <p14:sldId id="1482"/>
            <p14:sldId id="1778"/>
            <p14:sldId id="1283"/>
            <p14:sldId id="1780"/>
            <p14:sldId id="1483"/>
            <p14:sldId id="1484"/>
            <p14:sldId id="1485"/>
            <p14:sldId id="1486"/>
            <p14:sldId id="1488"/>
            <p14:sldId id="1783"/>
            <p14:sldId id="1487"/>
            <p14:sldId id="1784"/>
            <p14:sldId id="1785"/>
            <p14:sldId id="1489"/>
            <p14:sldId id="1491"/>
            <p14:sldId id="1494"/>
            <p14:sldId id="1490"/>
            <p14:sldId id="1493"/>
            <p14:sldId id="1781"/>
            <p14:sldId id="1495"/>
            <p14:sldId id="1496"/>
            <p14:sldId id="1497"/>
            <p14:sldId id="1788"/>
            <p14:sldId id="1789"/>
            <p14:sldId id="1790"/>
            <p14:sldId id="1791"/>
            <p14:sldId id="1792"/>
            <p14:sldId id="1793"/>
            <p14:sldId id="1796"/>
            <p14:sldId id="1797"/>
            <p14:sldId id="1798"/>
            <p14:sldId id="1799"/>
            <p14:sldId id="1800"/>
            <p14:sldId id="1801"/>
            <p14:sldId id="1507"/>
            <p14:sldId id="1508"/>
            <p14:sldId id="1509"/>
            <p14:sldId id="1803"/>
            <p14:sldId id="1804"/>
            <p14:sldId id="1805"/>
            <p14:sldId id="1806"/>
            <p14:sldId id="1807"/>
            <p14:sldId id="1808"/>
            <p14:sldId id="1809"/>
            <p14:sldId id="1810"/>
            <p14:sldId id="1848"/>
            <p14:sldId id="1811"/>
            <p14:sldId id="1812"/>
            <p14:sldId id="1813"/>
            <p14:sldId id="1814"/>
            <p14:sldId id="1815"/>
            <p14:sldId id="1816"/>
            <p14:sldId id="1817"/>
            <p14:sldId id="1850"/>
            <p14:sldId id="1849"/>
            <p14:sldId id="1519"/>
            <p14:sldId id="1520"/>
            <p14:sldId id="1521"/>
            <p14:sldId id="1818"/>
            <p14:sldId id="1819"/>
            <p14:sldId id="1820"/>
            <p14:sldId id="1821"/>
            <p14:sldId id="1822"/>
            <p14:sldId id="1823"/>
            <p14:sldId id="1824"/>
            <p14:sldId id="1825"/>
            <p14:sldId id="1851"/>
            <p14:sldId id="1826"/>
            <p14:sldId id="1827"/>
            <p14:sldId id="1828"/>
            <p14:sldId id="1829"/>
            <p14:sldId id="1830"/>
            <p14:sldId id="1831"/>
            <p14:sldId id="1832"/>
            <p14:sldId id="1852"/>
            <p14:sldId id="1531"/>
            <p14:sldId id="1532"/>
            <p14:sldId id="1533"/>
            <p14:sldId id="1833"/>
            <p14:sldId id="1835"/>
            <p14:sldId id="1853"/>
            <p14:sldId id="1836"/>
            <p14:sldId id="1837"/>
            <p14:sldId id="1838"/>
            <p14:sldId id="1839"/>
            <p14:sldId id="1840"/>
            <p14:sldId id="1841"/>
            <p14:sldId id="1834"/>
            <p14:sldId id="1842"/>
            <p14:sldId id="1844"/>
            <p14:sldId id="1845"/>
            <p14:sldId id="1846"/>
            <p14:sldId id="154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4BB2"/>
    <a:srgbClr val="2B6EE1"/>
    <a:srgbClr val="FB9708"/>
    <a:srgbClr val="FFCB54"/>
    <a:srgbClr val="FFBF2B"/>
    <a:srgbClr val="7624CC"/>
    <a:srgbClr val="CC8824"/>
    <a:srgbClr val="216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7" autoAdjust="0"/>
    <p:restoredTop sz="94660"/>
  </p:normalViewPr>
  <p:slideViewPr>
    <p:cSldViewPr snapToGrid="0">
      <p:cViewPr varScale="1">
        <p:scale>
          <a:sx n="116" d="100"/>
          <a:sy n="116" d="100"/>
        </p:scale>
        <p:origin x="24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notesMaster" Target="notesMasters/notesMaster1.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presProps" Target="presProps.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323" Type="http://schemas.openxmlformats.org/officeDocument/2006/relationships/slide" Target="slides/slide322.xml"/><Relationship Id="rId328" Type="http://schemas.openxmlformats.org/officeDocument/2006/relationships/slide" Target="slides/slide32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33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slide" Target="slides/slide333.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theme" Target="theme/theme1.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9AD2A44-ED7E-4A44-8166-01A7EC30D4F6}" type="datetimeFigureOut">
              <a:rPr lang="zh-CN" altLang="en-US"/>
              <a:pPr>
                <a:defRPr/>
              </a:pPr>
              <a:t>2020-09-28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等线" panose="02010600030101010101" pitchFamily="2" charset="-122"/>
                <a:ea typeface="等线" panose="02010600030101010101" pitchFamily="2" charset="-122"/>
              </a:defRPr>
            </a:lvl1pPr>
          </a:lstStyle>
          <a:p>
            <a:pPr>
              <a:defRPr/>
            </a:pPr>
            <a:fld id="{2C5927AE-34F7-4D1E-92A9-BAF29EA85DB0}" type="slidenum">
              <a:rPr lang="zh-CN" altLang="en-US"/>
              <a:pPr>
                <a:defRPr/>
              </a:pPr>
              <a:t>‹#›</a:t>
            </a:fld>
            <a:endParaRPr lang="zh-CN" altLang="en-US"/>
          </a:p>
        </p:txBody>
      </p:sp>
    </p:spTree>
    <p:extLst>
      <p:ext uri="{BB962C8B-B14F-4D97-AF65-F5344CB8AC3E}">
        <p14:creationId xmlns:p14="http://schemas.microsoft.com/office/powerpoint/2010/main" val="22442451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425440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378823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3847287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3908874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2722759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2693077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4142131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2680607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1938986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2575845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3505783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1326061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2586075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157850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0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latin typeface="Arial" panose="020B0604020202020204" pitchFamily="34" charset="0"/>
            </a:endParaRPr>
          </a:p>
        </p:txBody>
      </p:sp>
    </p:spTree>
    <p:extLst>
      <p:ext uri="{BB962C8B-B14F-4D97-AF65-F5344CB8AC3E}">
        <p14:creationId xmlns:p14="http://schemas.microsoft.com/office/powerpoint/2010/main" val="3866887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15" name="标题 14"/>
          <p:cNvSpPr>
            <a:spLocks noGrp="1"/>
          </p:cNvSpPr>
          <p:nvPr>
            <p:ph type="title"/>
          </p:nvPr>
        </p:nvSpPr>
        <p:spPr>
          <a:xfrm>
            <a:off x="5570806" y="2706149"/>
            <a:ext cx="6245289" cy="692150"/>
          </a:xfrm>
          <a:prstGeom prst="rect">
            <a:avLst/>
          </a:prstGeom>
        </p:spPr>
        <p:txBody>
          <a:bodyPr/>
          <a:lstStyle>
            <a:lvl1pPr algn="ctr">
              <a:defRPr sz="3600" b="1" baseline="0">
                <a:solidFill>
                  <a:schemeClr val="bg1"/>
                </a:solidFill>
                <a:latin typeface="Times New Roman" panose="02020603050405020304" pitchFamily="18" charset="0"/>
              </a:defRPr>
            </a:lvl1pPr>
          </a:lstStyle>
          <a:p>
            <a:r>
              <a:rPr lang="zh-CN" altLang="en-US" dirty="0"/>
              <a:t>单击此处编辑母版标题样式</a:t>
            </a:r>
          </a:p>
        </p:txBody>
      </p:sp>
      <p:sp>
        <p:nvSpPr>
          <p:cNvPr id="9" name="日期占位符 29"/>
          <p:cNvSpPr>
            <a:spLocks noGrp="1"/>
          </p:cNvSpPr>
          <p:nvPr>
            <p:ph type="dt" sz="half" idx="10"/>
          </p:nvPr>
        </p:nvSpPr>
        <p:spPr>
          <a:xfrm>
            <a:off x="7329488" y="3659188"/>
            <a:ext cx="2005012" cy="365125"/>
          </a:xfrm>
        </p:spPr>
        <p:txBody>
          <a:bodyPr/>
          <a:lstStyle>
            <a:lvl1pPr algn="r">
              <a:defRPr sz="2400" b="1">
                <a:solidFill>
                  <a:schemeClr val="bg1"/>
                </a:solidFill>
                <a:latin typeface="微软雅黑" panose="020B0503020204020204" pitchFamily="34" charset="-122"/>
                <a:ea typeface="微软雅黑" panose="020B0503020204020204" pitchFamily="34" charset="-122"/>
              </a:defRPr>
            </a:lvl1pPr>
          </a:lstStyle>
          <a:p>
            <a:pPr>
              <a:defRPr/>
            </a:pPr>
            <a:fld id="{C5EFD6F6-2F20-4B1A-A667-B95C1338A7FC}" type="datetime5">
              <a:rPr lang="zh-CN" altLang="en-US"/>
              <a:pPr>
                <a:defRPr/>
              </a:pPr>
              <a:t>2020/9/28</a:t>
            </a:fld>
            <a:endParaRPr lang="zh-CN" altLang="en-US" dirty="0"/>
          </a:p>
        </p:txBody>
      </p:sp>
    </p:spTree>
    <p:extLst>
      <p:ext uri="{BB962C8B-B14F-4D97-AF65-F5344CB8AC3E}">
        <p14:creationId xmlns:p14="http://schemas.microsoft.com/office/powerpoint/2010/main" val="395252033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程序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000" dirty="0">
                <a:solidFill>
                  <a:srgbClr val="7F7F7F"/>
                </a:solidFill>
                <a:latin typeface="Arial" panose="020B0604020202020204" pitchFamily="34" charset="0"/>
                <a:cs typeface="Arial" panose="020B0604020202020204" pitchFamily="34" charset="0"/>
              </a:rPr>
              <a:t> </a:t>
            </a:r>
            <a:fld id="{ABAB1079-9BCB-4AEA-BE75-D20643C4FD21}" type="slidenum">
              <a:rPr lang="en-US" altLang="zh-CN" sz="1000" smtClean="0">
                <a:latin typeface="Arial" panose="020B0604020202020204" pitchFamily="34" charset="0"/>
                <a:cs typeface="Arial" panose="020B0604020202020204" pitchFamily="34" charset="0"/>
              </a:rPr>
              <a:pPr algn="ctr" eaLnBrk="1" hangingPunct="1">
                <a:defRPr/>
              </a:pPr>
              <a:t>‹#›</a:t>
            </a:fld>
            <a:endParaRPr lang="en-US" altLang="zh-CN" sz="1000" dirty="0">
              <a:latin typeface="Arial" panose="020B0604020202020204" pitchFamily="34" charset="0"/>
              <a:cs typeface="Arial" panose="020B0604020202020204" pitchFamily="34" charset="0"/>
            </a:endParaRPr>
          </a:p>
        </p:txBody>
      </p:sp>
      <p:cxnSp>
        <p:nvCxnSpPr>
          <p:cNvPr id="6" name="直接连接符 19"/>
          <p:cNvCxnSpPr>
            <a:cxnSpLocks/>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a:cxnSpLocks/>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4" name="内容占位符 2"/>
          <p:cNvSpPr>
            <a:spLocks noGrp="1"/>
          </p:cNvSpPr>
          <p:nvPr>
            <p:ph idx="1"/>
          </p:nvPr>
        </p:nvSpPr>
        <p:spPr>
          <a:xfrm>
            <a:off x="423819" y="1753674"/>
            <a:ext cx="11107601" cy="4339721"/>
          </a:xfrm>
        </p:spPr>
        <p:txBody>
          <a:bodyPr>
            <a:noAutofit/>
          </a:bodyPr>
          <a:lstStyle>
            <a:lvl1pPr marL="362822" indent="-362822">
              <a:lnSpc>
                <a:spcPct val="150000"/>
              </a:lnSpc>
              <a:spcBef>
                <a:spcPts val="1000"/>
              </a:spcBef>
              <a:buClr>
                <a:srgbClr val="032089"/>
              </a:buClr>
              <a:buFont typeface="Wingdings" pitchFamily="2" charset="2"/>
              <a:buChar char="Ø"/>
              <a:defRPr sz="1800" b="0">
                <a:latin typeface="微软雅黑" pitchFamily="34" charset="-122"/>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itchFamily="34" charset="-122"/>
                <a:ea typeface="微软雅黑" pitchFamily="34" charset="-122"/>
                <a:cs typeface="Times New Roman" pitchFamily="18" charset="0"/>
              </a:defRPr>
            </a:lvl1pPr>
          </a:lstStyle>
          <a:p>
            <a:pPr lvl="0"/>
            <a:r>
              <a:rPr lang="zh-CN" altLang="en-US"/>
              <a:t>单击此处编辑母版文本样式</a:t>
            </a:r>
          </a:p>
        </p:txBody>
      </p:sp>
      <p:sp>
        <p:nvSpPr>
          <p:cNvPr id="13" name="文本框 15">
            <a:extLst>
              <a:ext uri="{FF2B5EF4-FFF2-40B4-BE49-F238E27FC236}">
                <a16:creationId xmlns:a16="http://schemas.microsoft.com/office/drawing/2014/main" xmlns="" id="{85AF9922-771B-468E-A442-95958DE143C2}"/>
              </a:ext>
            </a:extLst>
          </p:cNvPr>
          <p:cNvSpPr txBox="1">
            <a:spLocks noChangeArrowheads="1"/>
          </p:cNvSpPr>
          <p:nvPr userDrawn="1"/>
        </p:nvSpPr>
        <p:spPr bwMode="auto">
          <a:xfrm>
            <a:off x="6373091" y="374650"/>
            <a:ext cx="4236173" cy="3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3" tIns="45674" rIns="91343" bIns="4567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b="1" dirty="0">
                <a:solidFill>
                  <a:srgbClr val="064BB2"/>
                </a:solidFill>
                <a:latin typeface="仿宋" pitchFamily="49" charset="-122"/>
                <a:ea typeface="仿宋" pitchFamily="49" charset="-122"/>
              </a:rPr>
              <a:t>精通</a:t>
            </a:r>
            <a:r>
              <a:rPr lang="en-US" altLang="zh-CN" b="1" dirty="0">
                <a:solidFill>
                  <a:srgbClr val="064BB2"/>
                </a:solidFill>
                <a:latin typeface="仿宋" pitchFamily="49" charset="-122"/>
                <a:ea typeface="仿宋" pitchFamily="49" charset="-122"/>
              </a:rPr>
              <a:t>MS Power BI</a:t>
            </a:r>
            <a:r>
              <a:rPr lang="zh-CN" altLang="en-US" b="1" dirty="0">
                <a:solidFill>
                  <a:srgbClr val="064BB2"/>
                </a:solidFill>
                <a:latin typeface="仿宋" pitchFamily="49" charset="-122"/>
                <a:ea typeface="仿宋" pitchFamily="49" charset="-122"/>
              </a:rPr>
              <a:t>商业数据分析与可视化</a:t>
            </a:r>
          </a:p>
        </p:txBody>
      </p:sp>
      <p:cxnSp>
        <p:nvCxnSpPr>
          <p:cNvPr id="15" name="直接连接符 14">
            <a:extLst>
              <a:ext uri="{FF2B5EF4-FFF2-40B4-BE49-F238E27FC236}">
                <a16:creationId xmlns:a16="http://schemas.microsoft.com/office/drawing/2014/main" xmlns="" id="{86FFB567-7DF4-45D9-84A7-0AAA55E92984}"/>
              </a:ext>
            </a:extLst>
          </p:cNvPr>
          <p:cNvCxnSpPr>
            <a:cxnSpLocks/>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16" name="直接连接符 15">
            <a:extLst>
              <a:ext uri="{FF2B5EF4-FFF2-40B4-BE49-F238E27FC236}">
                <a16:creationId xmlns:a16="http://schemas.microsoft.com/office/drawing/2014/main" xmlns="" id="{2D6A4FA2-CD4C-4C29-A714-D3BF041A45F2}"/>
              </a:ext>
            </a:extLst>
          </p:cNvPr>
          <p:cNvCxnSpPr>
            <a:cxnSpLocks/>
          </p:cNvCxnSpPr>
          <p:nvPr userDrawn="1"/>
        </p:nvCxnSpPr>
        <p:spPr>
          <a:xfrm>
            <a:off x="5142645"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471672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Rectangle 12"/>
          <p:cNvSpPr>
            <a:spLocks noChangeArrowheads="1"/>
          </p:cNvSpPr>
          <p:nvPr userDrawn="1"/>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000">
                <a:solidFill>
                  <a:srgbClr val="7F7F7F"/>
                </a:solidFill>
                <a:latin typeface="Arial" panose="020B0604020202020204" pitchFamily="34" charset="0"/>
                <a:cs typeface="Arial" panose="020B0604020202020204" pitchFamily="34" charset="0"/>
              </a:rPr>
              <a:t> </a:t>
            </a:r>
            <a:fld id="{4A843CD2-2D66-4BE8-AA6D-AF0A1335159B}" type="slidenum">
              <a:rPr lang="en-US" altLang="zh-CN" sz="1000" smtClean="0">
                <a:latin typeface="Arial" panose="020B0604020202020204" pitchFamily="34" charset="0"/>
                <a:cs typeface="Arial" panose="020B0604020202020204" pitchFamily="34" charset="0"/>
              </a:rPr>
              <a:pPr algn="ctr" eaLnBrk="1" hangingPunct="1">
                <a:defRPr/>
              </a:pPr>
              <a:t>‹#›</a:t>
            </a:fld>
            <a:endParaRPr lang="en-US" altLang="zh-CN" sz="1000">
              <a:latin typeface="Arial" panose="020B0604020202020204" pitchFamily="34" charset="0"/>
              <a:cs typeface="Arial" panose="020B0604020202020204" pitchFamily="34" charset="0"/>
            </a:endParaRPr>
          </a:p>
        </p:txBody>
      </p:sp>
      <p:cxnSp>
        <p:nvCxnSpPr>
          <p:cNvPr id="6" name="直接连接符 19"/>
          <p:cNvCxnSpPr>
            <a:cxnSpLocks/>
            <a:stCxn id="6" idx="3"/>
          </p:cNvCxnSpPr>
          <p:nvPr userDrawn="1"/>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a:cxnSpLocks/>
          </p:cNvCxnSpPr>
          <p:nvPr userDrawn="1"/>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userDrawn="1"/>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9" name="AutoShape 23"/>
          <p:cNvSpPr>
            <a:spLocks noChangeArrowheads="1"/>
          </p:cNvSpPr>
          <p:nvPr userDrawn="1"/>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defRPr/>
            </a:pPr>
            <a:endParaRPr lang="zh-CN" altLang="en-US" sz="952"/>
          </a:p>
        </p:txBody>
      </p:sp>
      <p:sp>
        <p:nvSpPr>
          <p:cNvPr id="4" name="内容占位符 2"/>
          <p:cNvSpPr>
            <a:spLocks noGrp="1"/>
          </p:cNvSpPr>
          <p:nvPr>
            <p:ph idx="1"/>
          </p:nvPr>
        </p:nvSpPr>
        <p:spPr>
          <a:xfrm>
            <a:off x="423819" y="1754668"/>
            <a:ext cx="11107601" cy="4369231"/>
          </a:xfrm>
        </p:spPr>
        <p:txBody>
          <a:bodyPr>
            <a:noAutofit/>
          </a:bodyPr>
          <a:lstStyle>
            <a:lvl1pPr marL="362822" indent="-362822">
              <a:lnSpc>
                <a:spcPct val="150000"/>
              </a:lnSpc>
              <a:spcBef>
                <a:spcPts val="1000"/>
              </a:spcBef>
              <a:buClr>
                <a:srgbClr val="032089"/>
              </a:buClr>
              <a:buFont typeface="Wingdings" panose="05000000000000000000" pitchFamily="2" charset="2"/>
              <a:buChar char="Ø"/>
              <a:defRPr sz="1800" b="0">
                <a:latin typeface="微软雅黑" pitchFamily="34" charset="-122"/>
                <a:ea typeface="微软雅黑" pitchFamily="34" charset="-122"/>
                <a:cs typeface="Times New Roman" pitchFamily="18" charset="0"/>
              </a:defRPr>
            </a:lvl1pPr>
            <a:lvl2pPr>
              <a:lnSpc>
                <a:spcPct val="130000"/>
              </a:lnSpc>
              <a:buClr>
                <a:srgbClr val="032089"/>
              </a:buClr>
              <a:buFont typeface="Wingdings" pitchFamily="2" charset="2"/>
              <a:buChar char="l"/>
              <a:defRPr sz="2328" b="0">
                <a:latin typeface="微软雅黑" pitchFamily="34" charset="-122"/>
                <a:ea typeface="微软雅黑" pitchFamily="34" charset="-122"/>
              </a:defRPr>
            </a:lvl2pPr>
            <a:lvl3pPr>
              <a:defRPr sz="1905" b="0">
                <a:latin typeface="微软雅黑" pitchFamily="34" charset="-122"/>
                <a:ea typeface="微软雅黑" pitchFamily="34" charset="-122"/>
              </a:defRPr>
            </a:lvl3pPr>
            <a:lvl4pPr>
              <a:defRPr sz="1905" b="0">
                <a:latin typeface="微软雅黑" pitchFamily="34" charset="-122"/>
                <a:ea typeface="微软雅黑" pitchFamily="34" charset="-122"/>
              </a:defRPr>
            </a:lvl4pPr>
            <a:lvl5pPr>
              <a:defRPr sz="1905" b="0">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p:txBody>
      </p:sp>
      <p:sp>
        <p:nvSpPr>
          <p:cNvPr id="14" name="内容占位符 2"/>
          <p:cNvSpPr>
            <a:spLocks noGrp="1"/>
          </p:cNvSpPr>
          <p:nvPr>
            <p:ph idx="10"/>
          </p:nvPr>
        </p:nvSpPr>
        <p:spPr>
          <a:xfrm>
            <a:off x="423819" y="1138980"/>
            <a:ext cx="11107601" cy="426469"/>
          </a:xfrm>
          <a:noFill/>
          <a:ln>
            <a:noFill/>
          </a:ln>
        </p:spPr>
        <p:txBody>
          <a:bodyPr anchor="ctr">
            <a:noAutofit/>
          </a:bodyPr>
          <a:lstStyle>
            <a:lvl1pPr marL="0" indent="0">
              <a:buNone/>
              <a:defRPr lang="zh-CN" altLang="en-US" sz="2000" b="0" dirty="0" smtClean="0">
                <a:latin typeface="微软雅黑" pitchFamily="34" charset="-122"/>
                <a:ea typeface="微软雅黑" pitchFamily="34" charset="-122"/>
                <a:cs typeface="Times New Roman" pitchFamily="18" charset="0"/>
              </a:defRPr>
            </a:lvl1pPr>
          </a:lstStyle>
          <a:p>
            <a:pPr lvl="0"/>
            <a:r>
              <a:rPr lang="zh-CN" altLang="en-US"/>
              <a:t>单击此处编辑母版文本样式</a:t>
            </a:r>
          </a:p>
        </p:txBody>
      </p:sp>
      <p:sp>
        <p:nvSpPr>
          <p:cNvPr id="12" name="文本框 15">
            <a:extLst>
              <a:ext uri="{FF2B5EF4-FFF2-40B4-BE49-F238E27FC236}">
                <a16:creationId xmlns:a16="http://schemas.microsoft.com/office/drawing/2014/main" xmlns="" id="{E407B48A-8C6D-459C-90C6-25954A83FB81}"/>
              </a:ext>
            </a:extLst>
          </p:cNvPr>
          <p:cNvSpPr txBox="1">
            <a:spLocks noChangeArrowheads="1"/>
          </p:cNvSpPr>
          <p:nvPr userDrawn="1"/>
        </p:nvSpPr>
        <p:spPr bwMode="auto">
          <a:xfrm>
            <a:off x="6373091" y="374650"/>
            <a:ext cx="4236173" cy="3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3" tIns="45674" rIns="91343" bIns="4567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b="1" dirty="0">
                <a:solidFill>
                  <a:srgbClr val="064BB2"/>
                </a:solidFill>
                <a:latin typeface="仿宋" pitchFamily="49" charset="-122"/>
                <a:ea typeface="仿宋" pitchFamily="49" charset="-122"/>
              </a:rPr>
              <a:t>精通</a:t>
            </a:r>
            <a:r>
              <a:rPr lang="en-US" altLang="zh-CN" b="1" dirty="0">
                <a:solidFill>
                  <a:srgbClr val="064BB2"/>
                </a:solidFill>
                <a:latin typeface="仿宋" pitchFamily="49" charset="-122"/>
                <a:ea typeface="仿宋" pitchFamily="49" charset="-122"/>
              </a:rPr>
              <a:t>MS Power BI</a:t>
            </a:r>
            <a:r>
              <a:rPr lang="zh-CN" altLang="en-US" b="1" dirty="0">
                <a:solidFill>
                  <a:srgbClr val="064BB2"/>
                </a:solidFill>
                <a:latin typeface="仿宋" pitchFamily="49" charset="-122"/>
                <a:ea typeface="仿宋" pitchFamily="49" charset="-122"/>
              </a:rPr>
              <a:t>商业数据分析与可视化</a:t>
            </a:r>
          </a:p>
        </p:txBody>
      </p:sp>
      <p:cxnSp>
        <p:nvCxnSpPr>
          <p:cNvPr id="13" name="直接连接符 12">
            <a:extLst>
              <a:ext uri="{FF2B5EF4-FFF2-40B4-BE49-F238E27FC236}">
                <a16:creationId xmlns:a16="http://schemas.microsoft.com/office/drawing/2014/main" xmlns="" id="{8AFA13DF-8B8C-417A-89C2-36C855EA4C95}"/>
              </a:ext>
            </a:extLst>
          </p:cNvPr>
          <p:cNvCxnSpPr>
            <a:cxnSpLocks/>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15" name="直接连接符 14">
            <a:extLst>
              <a:ext uri="{FF2B5EF4-FFF2-40B4-BE49-F238E27FC236}">
                <a16:creationId xmlns:a16="http://schemas.microsoft.com/office/drawing/2014/main" xmlns="" id="{69183C2C-FA85-475B-AD0C-7F36450F17F5}"/>
              </a:ext>
            </a:extLst>
          </p:cNvPr>
          <p:cNvCxnSpPr>
            <a:cxnSpLocks/>
          </p:cNvCxnSpPr>
          <p:nvPr userDrawn="1"/>
        </p:nvCxnSpPr>
        <p:spPr>
          <a:xfrm>
            <a:off x="5142645"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7437370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内容页">
    <p:spTree>
      <p:nvGrpSpPr>
        <p:cNvPr id="1" name=""/>
        <p:cNvGrpSpPr/>
        <p:nvPr/>
      </p:nvGrpSpPr>
      <p:grpSpPr>
        <a:xfrm>
          <a:off x="0" y="0"/>
          <a:ext cx="0" cy="0"/>
          <a:chOff x="0" y="0"/>
          <a:chExt cx="0" cy="0"/>
        </a:xfrm>
      </p:grpSpPr>
      <p:sp>
        <p:nvSpPr>
          <p:cNvPr id="5" name="Rectangle 12"/>
          <p:cNvSpPr>
            <a:spLocks noChangeArrowheads="1"/>
          </p:cNvSpPr>
          <p:nvPr/>
        </p:nvSpPr>
        <p:spPr bwMode="auto">
          <a:xfrm>
            <a:off x="9937750" y="6392863"/>
            <a:ext cx="5715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700">
                <a:solidFill>
                  <a:srgbClr val="7F7F7F"/>
                </a:solidFill>
                <a:latin typeface="Arial" panose="020B0604020202020204" pitchFamily="34" charset="0"/>
                <a:cs typeface="Arial" panose="020B0604020202020204" pitchFamily="34" charset="0"/>
              </a:rPr>
              <a:t> </a:t>
            </a:r>
            <a:fld id="{F8949009-5C57-4FE4-A90E-F5481D4A417A}" type="slidenum">
              <a:rPr lang="en-US" altLang="zh-CN" sz="700" smtClean="0">
                <a:latin typeface="Arial" panose="020B0604020202020204" pitchFamily="34" charset="0"/>
                <a:cs typeface="Arial" panose="020B0604020202020204" pitchFamily="34" charset="0"/>
              </a:rPr>
              <a:pPr algn="ctr" eaLnBrk="1" hangingPunct="1">
                <a:defRPr/>
              </a:pPr>
              <a:t>‹#›</a:t>
            </a:fld>
            <a:endParaRPr lang="en-US" altLang="zh-CN" sz="700">
              <a:latin typeface="Arial" panose="020B0604020202020204" pitchFamily="34" charset="0"/>
              <a:cs typeface="Arial" panose="020B0604020202020204" pitchFamily="34" charset="0"/>
            </a:endParaRPr>
          </a:p>
        </p:txBody>
      </p:sp>
      <p:cxnSp>
        <p:nvCxnSpPr>
          <p:cNvPr id="6" name="直接连接符 19"/>
          <p:cNvCxnSpPr>
            <a:cxnSpLocks/>
            <a:stCxn id="6" idx="3"/>
          </p:cNvCxnSpPr>
          <p:nvPr/>
        </p:nvCxnSpPr>
        <p:spPr>
          <a:xfrm>
            <a:off x="10509250" y="6508750"/>
            <a:ext cx="1019175" cy="0"/>
          </a:xfrm>
          <a:prstGeom prst="line">
            <a:avLst/>
          </a:prstGeom>
          <a:ln w="9525">
            <a:solidFill>
              <a:srgbClr val="F19500"/>
            </a:solidFill>
          </a:ln>
        </p:spPr>
        <p:style>
          <a:lnRef idx="1">
            <a:schemeClr val="accent1"/>
          </a:lnRef>
          <a:fillRef idx="0">
            <a:schemeClr val="accent1"/>
          </a:fillRef>
          <a:effectRef idx="0">
            <a:schemeClr val="accent1"/>
          </a:effectRef>
          <a:fontRef idx="minor">
            <a:schemeClr val="tx1"/>
          </a:fontRef>
        </p:style>
      </p:cxnSp>
      <p:cxnSp>
        <p:nvCxnSpPr>
          <p:cNvPr id="7" name="直接连接符 14"/>
          <p:cNvCxnSpPr>
            <a:cxnSpLocks/>
          </p:cNvCxnSpPr>
          <p:nvPr/>
        </p:nvCxnSpPr>
        <p:spPr>
          <a:xfrm flipV="1">
            <a:off x="3719513" y="6508750"/>
            <a:ext cx="6218237" cy="0"/>
          </a:xfrm>
          <a:prstGeom prst="line">
            <a:avLst/>
          </a:prstGeom>
          <a:ln>
            <a:solidFill>
              <a:srgbClr val="064BB2"/>
            </a:solidFill>
          </a:ln>
        </p:spPr>
        <p:style>
          <a:lnRef idx="1">
            <a:schemeClr val="accent1"/>
          </a:lnRef>
          <a:fillRef idx="0">
            <a:schemeClr val="accent1"/>
          </a:fillRef>
          <a:effectRef idx="0">
            <a:schemeClr val="accent1"/>
          </a:effectRef>
          <a:fontRef idx="minor">
            <a:schemeClr val="tx1"/>
          </a:fontRef>
        </p:style>
      </p:cxnSp>
      <p:sp>
        <p:nvSpPr>
          <p:cNvPr id="8" name="AutoShape 23"/>
          <p:cNvSpPr>
            <a:spLocks noChangeArrowheads="1"/>
          </p:cNvSpPr>
          <p:nvPr/>
        </p:nvSpPr>
        <p:spPr bwMode="auto">
          <a:xfrm>
            <a:off x="246063" y="915988"/>
            <a:ext cx="9596437" cy="46037"/>
          </a:xfrm>
          <a:prstGeom prst="rect">
            <a:avLst/>
          </a:prstGeom>
          <a:solidFill>
            <a:srgbClr val="064BB2"/>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hangingPunct="1">
              <a:spcBef>
                <a:spcPct val="50000"/>
              </a:spcBef>
              <a:defRPr/>
            </a:pPr>
            <a:endParaRPr lang="zh-CN" altLang="en-US" sz="715"/>
          </a:p>
        </p:txBody>
      </p:sp>
      <p:sp>
        <p:nvSpPr>
          <p:cNvPr id="9" name="AutoShape 23"/>
          <p:cNvSpPr>
            <a:spLocks noChangeArrowheads="1"/>
          </p:cNvSpPr>
          <p:nvPr/>
        </p:nvSpPr>
        <p:spPr bwMode="auto">
          <a:xfrm>
            <a:off x="9842500" y="915988"/>
            <a:ext cx="1989138" cy="46037"/>
          </a:xfrm>
          <a:prstGeom prst="rect">
            <a:avLst/>
          </a:prstGeom>
          <a:solidFill>
            <a:srgbClr val="FB9708"/>
          </a:solidFill>
          <a:ln>
            <a:noFill/>
          </a:ln>
        </p:spPr>
        <p:txBody>
          <a:bodyPr wrap="none" anchor="ctr"/>
          <a:lstStyle>
            <a:lvl1pPr>
              <a:defRPr sz="900">
                <a:solidFill>
                  <a:srgbClr val="000000"/>
                </a:solidFill>
                <a:latin typeface="Arial" panose="020B0604020202020204" pitchFamily="34" charset="0"/>
                <a:ea typeface="宋体" panose="02010600030101010101" pitchFamily="2" charset="-122"/>
              </a:defRPr>
            </a:lvl1pPr>
            <a:lvl2pPr marL="742950" indent="-285750">
              <a:defRPr sz="900">
                <a:solidFill>
                  <a:srgbClr val="000000"/>
                </a:solidFill>
                <a:latin typeface="Arial" panose="020B0604020202020204" pitchFamily="34" charset="0"/>
                <a:ea typeface="宋体" panose="02010600030101010101" pitchFamily="2" charset="-122"/>
              </a:defRPr>
            </a:lvl2pPr>
            <a:lvl3pPr marL="1143000" indent="-228600">
              <a:defRPr sz="900">
                <a:solidFill>
                  <a:srgbClr val="000000"/>
                </a:solidFill>
                <a:latin typeface="Arial" panose="020B0604020202020204" pitchFamily="34" charset="0"/>
                <a:ea typeface="宋体" panose="02010600030101010101" pitchFamily="2" charset="-122"/>
              </a:defRPr>
            </a:lvl3pPr>
            <a:lvl4pPr marL="1600200" indent="-228600">
              <a:defRPr sz="900">
                <a:solidFill>
                  <a:srgbClr val="000000"/>
                </a:solidFill>
                <a:latin typeface="Arial" panose="020B0604020202020204" pitchFamily="34" charset="0"/>
                <a:ea typeface="宋体" panose="02010600030101010101" pitchFamily="2" charset="-122"/>
              </a:defRPr>
            </a:lvl4pPr>
            <a:lvl5pPr marL="2057400" indent="-22860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algn="ctr" eaLnBrk="1" hangingPunct="1">
              <a:spcBef>
                <a:spcPct val="50000"/>
              </a:spcBef>
              <a:defRPr/>
            </a:pPr>
            <a:endParaRPr lang="zh-CN" altLang="en-US" sz="715"/>
          </a:p>
        </p:txBody>
      </p:sp>
      <p:sp>
        <p:nvSpPr>
          <p:cNvPr id="4" name="内容占位符 2"/>
          <p:cNvSpPr>
            <a:spLocks noGrp="1"/>
          </p:cNvSpPr>
          <p:nvPr>
            <p:ph idx="1"/>
          </p:nvPr>
        </p:nvSpPr>
        <p:spPr>
          <a:xfrm>
            <a:off x="423822" y="1124046"/>
            <a:ext cx="11107601" cy="4987156"/>
          </a:xfrm>
        </p:spPr>
        <p:txBody>
          <a:bodyPr>
            <a:noAutofit/>
          </a:bodyPr>
          <a:lstStyle>
            <a:lvl1pPr marL="272114" indent="-272114">
              <a:lnSpc>
                <a:spcPct val="150000"/>
              </a:lnSpc>
              <a:buClr>
                <a:srgbClr val="032089"/>
              </a:buClr>
              <a:buFont typeface="Wingdings" panose="05000000000000000000" pitchFamily="2" charset="2"/>
              <a:buChar char="Ø"/>
              <a:defRPr sz="1800" b="0">
                <a:latin typeface="微软雅黑" pitchFamily="34" charset="-122"/>
                <a:ea typeface="微软雅黑" pitchFamily="34" charset="-122"/>
              </a:defRPr>
            </a:lvl1pPr>
            <a:lvl2pPr>
              <a:lnSpc>
                <a:spcPct val="130000"/>
              </a:lnSpc>
              <a:buClr>
                <a:srgbClr val="032089"/>
              </a:buClr>
              <a:buFont typeface="Wingdings" pitchFamily="2" charset="2"/>
              <a:buChar char="l"/>
              <a:defRPr sz="1747" b="0">
                <a:latin typeface="微软雅黑" pitchFamily="34" charset="-122"/>
                <a:ea typeface="微软雅黑" pitchFamily="34" charset="-122"/>
              </a:defRPr>
            </a:lvl2pPr>
            <a:lvl3pPr>
              <a:defRPr sz="1429" b="0">
                <a:latin typeface="微软雅黑" pitchFamily="34" charset="-122"/>
                <a:ea typeface="微软雅黑" pitchFamily="34" charset="-122"/>
              </a:defRPr>
            </a:lvl3pPr>
            <a:lvl4pPr>
              <a:defRPr sz="1429" b="0">
                <a:latin typeface="微软雅黑" pitchFamily="34" charset="-122"/>
                <a:ea typeface="微软雅黑" pitchFamily="34" charset="-122"/>
              </a:defRPr>
            </a:lvl4pPr>
            <a:lvl5pPr>
              <a:defRPr sz="1429" b="0">
                <a:latin typeface="微软雅黑" pitchFamily="34" charset="-122"/>
                <a:ea typeface="微软雅黑" pitchFamily="34" charset="-122"/>
              </a:defRPr>
            </a:lvl5pPr>
          </a:lstStyle>
          <a:p>
            <a:pPr lvl="0"/>
            <a:r>
              <a:rPr lang="zh-CN" altLang="en-US" dirty="0"/>
              <a:t>单击此处编辑母版文本样式</a:t>
            </a:r>
          </a:p>
        </p:txBody>
      </p:sp>
      <p:sp>
        <p:nvSpPr>
          <p:cNvPr id="11" name="文本框 15">
            <a:extLst>
              <a:ext uri="{FF2B5EF4-FFF2-40B4-BE49-F238E27FC236}">
                <a16:creationId xmlns:a16="http://schemas.microsoft.com/office/drawing/2014/main" xmlns="" id="{A0A03807-4770-40B1-BF12-3508424B5127}"/>
              </a:ext>
            </a:extLst>
          </p:cNvPr>
          <p:cNvSpPr txBox="1">
            <a:spLocks noChangeArrowheads="1"/>
          </p:cNvSpPr>
          <p:nvPr userDrawn="1"/>
        </p:nvSpPr>
        <p:spPr bwMode="auto">
          <a:xfrm>
            <a:off x="6373091" y="374650"/>
            <a:ext cx="4236173" cy="3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3" tIns="45674" rIns="91343" bIns="4567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zh-CN" altLang="en-US" b="1" dirty="0">
                <a:solidFill>
                  <a:srgbClr val="064BB2"/>
                </a:solidFill>
                <a:latin typeface="仿宋" pitchFamily="49" charset="-122"/>
                <a:ea typeface="仿宋" pitchFamily="49" charset="-122"/>
              </a:rPr>
              <a:t>精通</a:t>
            </a:r>
            <a:r>
              <a:rPr lang="en-US" altLang="zh-CN" b="1" dirty="0">
                <a:solidFill>
                  <a:srgbClr val="064BB2"/>
                </a:solidFill>
                <a:latin typeface="仿宋" pitchFamily="49" charset="-122"/>
                <a:ea typeface="仿宋" pitchFamily="49" charset="-122"/>
              </a:rPr>
              <a:t>MS Power BI</a:t>
            </a:r>
            <a:r>
              <a:rPr lang="zh-CN" altLang="en-US" b="1" dirty="0">
                <a:solidFill>
                  <a:srgbClr val="064BB2"/>
                </a:solidFill>
                <a:latin typeface="仿宋" pitchFamily="49" charset="-122"/>
                <a:ea typeface="仿宋" pitchFamily="49" charset="-122"/>
              </a:rPr>
              <a:t>商业数据分析与可视化</a:t>
            </a:r>
          </a:p>
        </p:txBody>
      </p:sp>
      <p:cxnSp>
        <p:nvCxnSpPr>
          <p:cNvPr id="12" name="直接连接符 11">
            <a:extLst>
              <a:ext uri="{FF2B5EF4-FFF2-40B4-BE49-F238E27FC236}">
                <a16:creationId xmlns:a16="http://schemas.microsoft.com/office/drawing/2014/main" xmlns="" id="{4AD9D4FA-3C12-42A5-A225-FA1771370CBE}"/>
              </a:ext>
            </a:extLst>
          </p:cNvPr>
          <p:cNvCxnSpPr>
            <a:cxnSpLocks/>
          </p:cNvCxnSpPr>
          <p:nvPr userDrawn="1"/>
        </p:nvCxnSpPr>
        <p:spPr>
          <a:xfrm>
            <a:off x="10529888"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cxnSp>
        <p:nvCxnSpPr>
          <p:cNvPr id="13" name="直接连接符 12">
            <a:extLst>
              <a:ext uri="{FF2B5EF4-FFF2-40B4-BE49-F238E27FC236}">
                <a16:creationId xmlns:a16="http://schemas.microsoft.com/office/drawing/2014/main" xmlns="" id="{774BE489-46B5-4336-A631-2667D7B2A4F6}"/>
              </a:ext>
            </a:extLst>
          </p:cNvPr>
          <p:cNvCxnSpPr>
            <a:cxnSpLocks/>
          </p:cNvCxnSpPr>
          <p:nvPr userDrawn="1"/>
        </p:nvCxnSpPr>
        <p:spPr>
          <a:xfrm>
            <a:off x="5142645" y="558800"/>
            <a:ext cx="1285875" cy="0"/>
          </a:xfrm>
          <a:prstGeom prst="line">
            <a:avLst/>
          </a:prstGeom>
          <a:ln w="12700">
            <a:solidFill>
              <a:srgbClr val="064BB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904744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3" name="Title 1"/>
          <p:cNvSpPr txBox="1">
            <a:spLocks/>
          </p:cNvSpPr>
          <p:nvPr userDrawn="1"/>
        </p:nvSpPr>
        <p:spPr>
          <a:xfrm>
            <a:off x="5003623" y="1657613"/>
            <a:ext cx="7082051" cy="1653849"/>
          </a:xfrm>
          <a:prstGeom prst="rect">
            <a:avLst/>
          </a:prstGeom>
        </p:spPr>
        <p:txBody>
          <a:bodyPr anchor="b"/>
          <a:lstStyle>
            <a:lvl1pPr algn="ctr" defTabSz="1028700" rtl="0" eaLnBrk="1" fontAlgn="base" latinLnBrk="0" hangingPunct="1">
              <a:lnSpc>
                <a:spcPts val="3360"/>
              </a:lnSpc>
              <a:spcBef>
                <a:spcPts val="630"/>
              </a:spcBef>
              <a:spcAft>
                <a:spcPct val="0"/>
              </a:spcAft>
              <a:buNone/>
              <a:defRPr lang="en-US" sz="2940" b="1" kern="1200" dirty="0">
                <a:solidFill>
                  <a:schemeClr val="bg1"/>
                </a:solidFill>
                <a:latin typeface="微软雅黑" panose="020B0503020204020204" pitchFamily="34" charset="-122"/>
                <a:ea typeface="微软雅黑" panose="020B0503020204020204" pitchFamily="34" charset="-122"/>
                <a:cs typeface="+mn-cs"/>
              </a:defRPr>
            </a:lvl1pPr>
          </a:lstStyle>
          <a:p>
            <a:pPr>
              <a:defRPr/>
            </a:pPr>
            <a:r>
              <a:rPr altLang="zh-CN" sz="6600">
                <a:ln>
                  <a:solidFill>
                    <a:srgbClr val="FFFFFF"/>
                  </a:solidFill>
                </a:ln>
                <a:solidFill>
                  <a:srgbClr val="FFFFFF"/>
                </a:solidFill>
                <a:effectLst>
                  <a:reflection blurRad="6350" stA="50000" endA="300" endPos="50000" dist="29997" dir="5400000" sy="-100000" algn="bl" rotWithShape="0"/>
                </a:effectLst>
              </a:rPr>
              <a:t>Thank you!</a:t>
            </a:r>
            <a:endParaRPr lang="zh-CN" altLang="en-US" sz="6600">
              <a:ln>
                <a:solidFill>
                  <a:srgbClr val="FFFFFF"/>
                </a:solidFill>
              </a:ln>
              <a:solidFill>
                <a:srgbClr val="FFFFFF"/>
              </a:solidFill>
              <a:effectLst>
                <a:reflection blurRad="6350" stA="50000" endA="300" endPos="50000" dist="29997" dir="5400000" sy="-100000" algn="bl" rotWithShape="0"/>
              </a:effectLst>
            </a:endParaRPr>
          </a:p>
        </p:txBody>
      </p:sp>
    </p:spTree>
    <p:extLst>
      <p:ext uri="{BB962C8B-B14F-4D97-AF65-F5344CB8AC3E}">
        <p14:creationId xmlns:p14="http://schemas.microsoft.com/office/powerpoint/2010/main" val="35934570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1027" name="文本占位符 2"/>
          <p:cNvSpPr>
            <a:spLocks noGrp="1"/>
          </p:cNvSpPr>
          <p:nvPr>
            <p:ph type="body" idx="1"/>
          </p:nvPr>
        </p:nvSpPr>
        <p:spPr bwMode="auto">
          <a:xfrm>
            <a:off x="422275" y="1187450"/>
            <a:ext cx="109728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a:t>
            </a:r>
          </a:p>
        </p:txBody>
      </p:sp>
      <p:sp>
        <p:nvSpPr>
          <p:cNvPr id="8" name="日期占位符 7"/>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5EEE31C-6ADC-47E9-8526-FF1C233CFA14}" type="datetimeFigureOut">
              <a:rPr lang="zh-CN" altLang="en-US"/>
              <a:pPr>
                <a:defRPr/>
              </a:pPr>
              <a:t>2020-09-28</a:t>
            </a:fld>
            <a:endParaRPr lang="zh-CN" altLang="en-US"/>
          </a:p>
        </p:txBody>
      </p:sp>
      <p:sp>
        <p:nvSpPr>
          <p:cNvPr id="13" name="页脚占位符 1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14" name="灯片编号占位符 1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F978B738-2A31-4FE5-86D5-AB68019EF76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37" r:id="rId5"/>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l" rtl="0" eaLnBrk="0" fontAlgn="base" hangingPunct="0">
        <a:spcBef>
          <a:spcPct val="0"/>
        </a:spcBef>
        <a:spcAft>
          <a:spcPct val="0"/>
        </a:spcAft>
        <a:defRPr kumimoji="1" sz="2500">
          <a:solidFill>
            <a:schemeClr val="tx1"/>
          </a:solidFill>
          <a:latin typeface="+mj-lt"/>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p:titleStyle>
    <p:bodyStyle>
      <a:lvl1pPr marL="361950" indent="-361950" algn="l" rtl="0" eaLnBrk="0" fontAlgn="base" hangingPunct="0">
        <a:spcBef>
          <a:spcPct val="20000"/>
        </a:spcBef>
        <a:spcAft>
          <a:spcPct val="0"/>
        </a:spcAft>
        <a:buClr>
          <a:srgbClr val="000066"/>
        </a:buClr>
        <a:buFont typeface="Wingdings" panose="05000000000000000000" pitchFamily="2" charset="2"/>
        <a:buChar char="n"/>
        <a:defRPr kumimoji="1" sz="2100">
          <a:solidFill>
            <a:schemeClr val="tx1"/>
          </a:solidFill>
          <a:latin typeface="+mn-lt"/>
          <a:ea typeface="+mn-ea"/>
          <a:cs typeface="宋体" charset="0"/>
        </a:defRPr>
      </a:lvl1pPr>
      <a:lvl2pPr marL="785813" indent="-301625" algn="l" rtl="0" eaLnBrk="0" fontAlgn="base" hangingPunct="0">
        <a:spcBef>
          <a:spcPct val="20000"/>
        </a:spcBef>
        <a:spcAft>
          <a:spcPct val="0"/>
        </a:spcAft>
        <a:buFont typeface="Arial" panose="020B0604020202020204" pitchFamily="34" charset="0"/>
        <a:buChar char="–"/>
        <a:defRPr kumimoji="1" sz="2900">
          <a:solidFill>
            <a:schemeClr val="tx1"/>
          </a:solidFill>
          <a:latin typeface="+mn-lt"/>
          <a:ea typeface="+mn-ea"/>
        </a:defRPr>
      </a:lvl2pPr>
      <a:lvl3pPr marL="1208088" indent="-241300" algn="l" rtl="0" eaLnBrk="0" fontAlgn="base" hangingPunct="0">
        <a:spcBef>
          <a:spcPct val="20000"/>
        </a:spcBef>
        <a:spcAft>
          <a:spcPct val="0"/>
        </a:spcAft>
        <a:buFont typeface="Arial" panose="020B0604020202020204" pitchFamily="34" charset="0"/>
        <a:buChar char="•"/>
        <a:defRPr kumimoji="1" sz="2500">
          <a:solidFill>
            <a:schemeClr val="tx1"/>
          </a:solidFill>
          <a:latin typeface="+mn-lt"/>
          <a:ea typeface="+mn-ea"/>
        </a:defRPr>
      </a:lvl3pPr>
      <a:lvl4pPr marL="1692275"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4pPr>
      <a:lvl5pPr marL="2176463" indent="-241300" algn="l" rtl="0" eaLnBrk="0" fontAlgn="base" hangingPunct="0">
        <a:spcBef>
          <a:spcPct val="20000"/>
        </a:spcBef>
        <a:spcAft>
          <a:spcPct val="0"/>
        </a:spcAft>
        <a:buFont typeface="Arial" panose="020B0604020202020204" pitchFamily="34" charset="0"/>
        <a:buChar char="»"/>
        <a:defRPr kumimoji="1" sz="2100">
          <a:solidFill>
            <a:schemeClr val="tx1"/>
          </a:solidFill>
          <a:latin typeface="+mn-lt"/>
          <a:ea typeface="+mn-ea"/>
        </a:defRPr>
      </a:lvl5pPr>
      <a:lvl6pPr marL="2660698" indent="-241882" algn="l" rtl="0" eaLnBrk="0" fontAlgn="base" hangingPunct="0">
        <a:spcBef>
          <a:spcPct val="20000"/>
        </a:spcBef>
        <a:spcAft>
          <a:spcPct val="0"/>
        </a:spcAft>
        <a:buFont typeface="Arial" charset="0"/>
        <a:buChar char="»"/>
        <a:defRPr sz="2116">
          <a:solidFill>
            <a:schemeClr val="tx1"/>
          </a:solidFill>
          <a:latin typeface="+mn-lt"/>
          <a:ea typeface="+mn-ea"/>
        </a:defRPr>
      </a:lvl6pPr>
      <a:lvl7pPr marL="3144462" indent="-241882" algn="l" rtl="0" eaLnBrk="0" fontAlgn="base" hangingPunct="0">
        <a:spcBef>
          <a:spcPct val="20000"/>
        </a:spcBef>
        <a:spcAft>
          <a:spcPct val="0"/>
        </a:spcAft>
        <a:buFont typeface="Arial" charset="0"/>
        <a:buChar char="»"/>
        <a:defRPr sz="2116">
          <a:solidFill>
            <a:schemeClr val="tx1"/>
          </a:solidFill>
          <a:latin typeface="+mn-lt"/>
          <a:ea typeface="+mn-ea"/>
        </a:defRPr>
      </a:lvl7pPr>
      <a:lvl8pPr marL="3628225" indent="-241882" algn="l" rtl="0" eaLnBrk="0" fontAlgn="base" hangingPunct="0">
        <a:spcBef>
          <a:spcPct val="20000"/>
        </a:spcBef>
        <a:spcAft>
          <a:spcPct val="0"/>
        </a:spcAft>
        <a:buFont typeface="Arial" charset="0"/>
        <a:buChar char="»"/>
        <a:defRPr sz="2116">
          <a:solidFill>
            <a:schemeClr val="tx1"/>
          </a:solidFill>
          <a:latin typeface="+mn-lt"/>
          <a:ea typeface="+mn-ea"/>
        </a:defRPr>
      </a:lvl8pPr>
      <a:lvl9pPr marL="4111988" indent="-241882" algn="l" rtl="0" eaLnBrk="0" fontAlgn="base" hangingPunct="0">
        <a:spcBef>
          <a:spcPct val="20000"/>
        </a:spcBef>
        <a:spcAft>
          <a:spcPct val="0"/>
        </a:spcAft>
        <a:buFont typeface="Arial" charset="0"/>
        <a:buChar char="»"/>
        <a:defRPr sz="2116">
          <a:solidFill>
            <a:schemeClr val="tx1"/>
          </a:solidFill>
          <a:latin typeface="+mn-lt"/>
          <a:ea typeface="+mn-ea"/>
        </a:defRPr>
      </a:lvl9pPr>
    </p:bodyStyle>
    <p:otherStyle>
      <a:defPPr>
        <a:defRPr lang="zh-CN"/>
      </a:defPPr>
      <a:lvl1pPr marL="0" algn="l" defTabSz="967527" rtl="0" eaLnBrk="1" latinLnBrk="0" hangingPunct="1">
        <a:defRPr sz="1905" kern="1200">
          <a:solidFill>
            <a:schemeClr val="tx1"/>
          </a:solidFill>
          <a:latin typeface="+mn-lt"/>
          <a:ea typeface="+mn-ea"/>
          <a:cs typeface="+mn-cs"/>
        </a:defRPr>
      </a:lvl1pPr>
      <a:lvl2pPr marL="483763" algn="l" defTabSz="967527" rtl="0" eaLnBrk="1" latinLnBrk="0" hangingPunct="1">
        <a:defRPr sz="1905" kern="1200">
          <a:solidFill>
            <a:schemeClr val="tx1"/>
          </a:solidFill>
          <a:latin typeface="+mn-lt"/>
          <a:ea typeface="+mn-ea"/>
          <a:cs typeface="+mn-cs"/>
        </a:defRPr>
      </a:lvl2pPr>
      <a:lvl3pPr marL="967527" algn="l" defTabSz="967527" rtl="0" eaLnBrk="1" latinLnBrk="0" hangingPunct="1">
        <a:defRPr sz="1905" kern="1200">
          <a:solidFill>
            <a:schemeClr val="tx1"/>
          </a:solidFill>
          <a:latin typeface="+mn-lt"/>
          <a:ea typeface="+mn-ea"/>
          <a:cs typeface="+mn-cs"/>
        </a:defRPr>
      </a:lvl3pPr>
      <a:lvl4pPr marL="1451290" algn="l" defTabSz="967527" rtl="0" eaLnBrk="1" latinLnBrk="0" hangingPunct="1">
        <a:defRPr sz="1905" kern="1200">
          <a:solidFill>
            <a:schemeClr val="tx1"/>
          </a:solidFill>
          <a:latin typeface="+mn-lt"/>
          <a:ea typeface="+mn-ea"/>
          <a:cs typeface="+mn-cs"/>
        </a:defRPr>
      </a:lvl4pPr>
      <a:lvl5pPr marL="1935053" algn="l" defTabSz="967527" rtl="0" eaLnBrk="1" latinLnBrk="0" hangingPunct="1">
        <a:defRPr sz="1905" kern="1200">
          <a:solidFill>
            <a:schemeClr val="tx1"/>
          </a:solidFill>
          <a:latin typeface="+mn-lt"/>
          <a:ea typeface="+mn-ea"/>
          <a:cs typeface="+mn-cs"/>
        </a:defRPr>
      </a:lvl5pPr>
      <a:lvl6pPr marL="2418817" algn="l" defTabSz="967527" rtl="0" eaLnBrk="1" latinLnBrk="0" hangingPunct="1">
        <a:defRPr sz="1905" kern="1200">
          <a:solidFill>
            <a:schemeClr val="tx1"/>
          </a:solidFill>
          <a:latin typeface="+mn-lt"/>
          <a:ea typeface="+mn-ea"/>
          <a:cs typeface="+mn-cs"/>
        </a:defRPr>
      </a:lvl6pPr>
      <a:lvl7pPr marL="2902580" algn="l" defTabSz="967527" rtl="0" eaLnBrk="1" latinLnBrk="0" hangingPunct="1">
        <a:defRPr sz="1905" kern="1200">
          <a:solidFill>
            <a:schemeClr val="tx1"/>
          </a:solidFill>
          <a:latin typeface="+mn-lt"/>
          <a:ea typeface="+mn-ea"/>
          <a:cs typeface="+mn-cs"/>
        </a:defRPr>
      </a:lvl7pPr>
      <a:lvl8pPr marL="3386343" algn="l" defTabSz="967527" rtl="0" eaLnBrk="1" latinLnBrk="0" hangingPunct="1">
        <a:defRPr sz="1905" kern="1200">
          <a:solidFill>
            <a:schemeClr val="tx1"/>
          </a:solidFill>
          <a:latin typeface="+mn-lt"/>
          <a:ea typeface="+mn-ea"/>
          <a:cs typeface="+mn-cs"/>
        </a:defRPr>
      </a:lvl8pPr>
      <a:lvl9pPr marL="3870107" algn="l" defTabSz="967527" rtl="0" eaLnBrk="1" latinLnBrk="0" hangingPunct="1">
        <a:defRPr sz="19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3.xml"/></Relationships>
</file>

<file path=ppt/slides/_rels/slide21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3.xml"/></Relationships>
</file>

<file path=ppt/slides/_rels/slide22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2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22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3.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3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36.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3.xml"/></Relationships>
</file>

<file path=ppt/slides/_rels/slide237.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3.xml"/></Relationships>
</file>

<file path=ppt/slides/_rels/slide23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3.xml"/></Relationships>
</file>

<file path=ppt/slides/_rels/slide24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42.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3.xml"/></Relationships>
</file>

<file path=ppt/slides/_rels/slide243.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3.xml"/></Relationships>
</file>

<file path=ppt/slides/_rels/slide24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45.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3.xml"/></Relationships>
</file>

<file path=ppt/slides/_rels/slide246.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2.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3.xml"/></Relationships>
</file>

<file path=ppt/slides/_rels/slide253.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3.xml"/></Relationships>
</file>

<file path=ppt/slides/_rels/slide25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3.xml"/></Relationships>
</file>

<file path=ppt/slides/_rels/slide268.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3.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3.xml"/></Relationships>
</file>

<file path=ppt/slides/_rels/slide274.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3.xml"/></Relationships>
</file>

<file path=ppt/slides/_rels/slide283.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1.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3.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3.xml"/></Relationships>
</file>

<file path=ppt/slides/_rels/slide304.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2.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3.xml"/></Relationships>
</file>

<file path=ppt/slides/_rels/slide313.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3.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3.xml"/></Relationships>
</file>

<file path=ppt/slides/_rels/slide324.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4.xml"/></Relationships>
</file>

<file path=ppt/slides/_rels/slide328.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4.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1.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3.xml"/></Relationships>
</file>

<file path=ppt/slides/_rels/slide332.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1828819"/>
            <a:ext cx="6543675" cy="1084912"/>
          </a:xfrm>
        </p:spPr>
        <p:txBody>
          <a:bodyPr/>
          <a:lstStyle/>
          <a:p>
            <a:r>
              <a:rPr lang="en-US" altLang="zh-CN" dirty="0">
                <a:solidFill>
                  <a:srgbClr val="FF0000"/>
                </a:solidFill>
              </a:rPr>
              <a:t>Microsoft Power BI</a:t>
            </a:r>
            <a:br>
              <a:rPr lang="en-US" altLang="zh-CN" dirty="0">
                <a:solidFill>
                  <a:srgbClr val="FF0000"/>
                </a:solidFill>
              </a:rPr>
            </a:br>
            <a:r>
              <a:rPr lang="zh-CN" altLang="en-US" dirty="0">
                <a:solidFill>
                  <a:srgbClr val="FF0000"/>
                </a:solidFill>
              </a:rPr>
              <a:t>数据分析与商业案例</a:t>
            </a:r>
            <a:r>
              <a:rPr lang="zh-CN" altLang="en-US" dirty="0">
                <a:solidFill>
                  <a:srgbClr val="FF0000"/>
                </a:solidFill>
              </a:rPr>
              <a:t>实战</a:t>
            </a:r>
            <a:endParaRPr lang="zh-CN" altLang="en-US" b="0" dirty="0">
              <a:solidFill>
                <a:srgbClr val="FF0000"/>
              </a:solidFill>
              <a:cs typeface="Times New Roman" panose="02020603050405020304" pitchFamily="18" charset="0"/>
            </a:endParaRPr>
          </a:p>
        </p:txBody>
      </p:sp>
      <p:sp>
        <p:nvSpPr>
          <p:cNvPr id="3" name="标题 4">
            <a:extLst>
              <a:ext uri="{FF2B5EF4-FFF2-40B4-BE49-F238E27FC236}">
                <a16:creationId xmlns:a16="http://schemas.microsoft.com/office/drawing/2014/main" xmlns="" id="{C1DCD1FD-BBC8-4B8F-B584-CE77766E8616}"/>
              </a:ext>
            </a:extLst>
          </p:cNvPr>
          <p:cNvSpPr txBox="1">
            <a:spLocks/>
          </p:cNvSpPr>
          <p:nvPr/>
        </p:nvSpPr>
        <p:spPr bwMode="auto">
          <a:xfrm>
            <a:off x="2792657" y="5131000"/>
            <a:ext cx="65436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3600" b="1" baseline="0">
                <a:solidFill>
                  <a:schemeClr val="bg1"/>
                </a:solidFill>
                <a:latin typeface="Times New Roman" panose="02020603050405020304" pitchFamily="18" charset="0"/>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a:lstStyle>
          <a:p>
            <a:r>
              <a:rPr lang="zh-CN" altLang="en-US" sz="2000" kern="0" dirty="0">
                <a:solidFill>
                  <a:schemeClr val="tx1"/>
                </a:solidFill>
              </a:rPr>
              <a:t>清华大学出版社</a:t>
            </a:r>
            <a:endParaRPr lang="zh-CN" altLang="en-US" sz="2000" b="0" kern="0" dirty="0">
              <a:solidFill>
                <a:schemeClr val="tx1"/>
              </a:solidFill>
              <a:cs typeface="Times New Roman" panose="02020603050405020304" pitchFamily="18" charset="0"/>
            </a:endParaRPr>
          </a:p>
        </p:txBody>
      </p:sp>
      <p:sp>
        <p:nvSpPr>
          <p:cNvPr id="5" name="标题 4">
            <a:extLst>
              <a:ext uri="{FF2B5EF4-FFF2-40B4-BE49-F238E27FC236}">
                <a16:creationId xmlns:a16="http://schemas.microsoft.com/office/drawing/2014/main" xmlns="" id="{168EF487-AA0C-43A1-A942-3ACFE7A9C086}"/>
              </a:ext>
            </a:extLst>
          </p:cNvPr>
          <p:cNvSpPr txBox="1">
            <a:spLocks/>
          </p:cNvSpPr>
          <p:nvPr/>
        </p:nvSpPr>
        <p:spPr bwMode="auto">
          <a:xfrm>
            <a:off x="2788040" y="4018012"/>
            <a:ext cx="65436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3600" b="1" baseline="0">
                <a:solidFill>
                  <a:schemeClr val="bg1"/>
                </a:solidFill>
                <a:latin typeface="Times New Roman" panose="02020603050405020304" pitchFamily="18" charset="0"/>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a:lstStyle>
          <a:p>
            <a:r>
              <a:rPr lang="zh-CN" altLang="en-US" sz="2000" kern="0" dirty="0">
                <a:solidFill>
                  <a:schemeClr val="tx1"/>
                </a:solidFill>
              </a:rPr>
              <a:t>王国平      编著</a:t>
            </a:r>
            <a:endParaRPr lang="zh-CN" altLang="en-US" sz="2000" b="0" kern="0" dirty="0">
              <a:solidFill>
                <a:schemeClr val="tx1"/>
              </a:solidFill>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407550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查询编辑器及其重要操作</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数据可视化分析的基础操作</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451175"/>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数据分析表达式</a:t>
            </a:r>
            <a:r>
              <a:rPr lang="en-US" altLang="zh-CN" sz="2400" dirty="0">
                <a:solidFill>
                  <a:schemeClr val="bg1"/>
                </a:solidFill>
                <a:latin typeface="微软雅黑" pitchFamily="34" charset="-122"/>
                <a:ea typeface="微软雅黑" pitchFamily="34" charset="-122"/>
              </a:rPr>
              <a:t>DAX</a:t>
            </a:r>
            <a:r>
              <a:rPr lang="zh-CN" altLang="zh-CN" sz="2400" dirty="0">
                <a:solidFill>
                  <a:schemeClr val="bg1"/>
                </a:solidFill>
                <a:latin typeface="微软雅黑" pitchFamily="34" charset="-122"/>
                <a:ea typeface="微软雅黑" pitchFamily="34" charset="-122"/>
              </a:rPr>
              <a:t>及其案例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创建和管理表之间的关系</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统计局</a:t>
            </a:r>
            <a:r>
              <a:rPr lang="en-US" altLang="zh-CN" sz="2400" dirty="0">
                <a:solidFill>
                  <a:schemeClr val="bg1"/>
                </a:solidFill>
                <a:latin typeface="微软雅黑" pitchFamily="34" charset="-122"/>
                <a:ea typeface="微软雅黑" pitchFamily="34" charset="-122"/>
              </a:rPr>
              <a:t>Web</a:t>
            </a:r>
            <a:r>
              <a:rPr lang="zh-CN" altLang="zh-CN" sz="2400" dirty="0">
                <a:solidFill>
                  <a:schemeClr val="bg1"/>
                </a:solidFill>
                <a:latin typeface="微软雅黑" pitchFamily="34" charset="-122"/>
                <a:ea typeface="微软雅黑" pitchFamily="34" charset="-122"/>
              </a:rPr>
              <a:t>数据可视化分析实战</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506138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en-US" dirty="0"/>
              <a:t>还附带有查询编辑器的功能，通过该功能可以连接到一个或多个数据源，调整和转换数据以满足用户的需要。在</a:t>
            </a:r>
            <a:r>
              <a:rPr lang="en-US" altLang="zh-CN" dirty="0"/>
              <a:t>MS Power BI</a:t>
            </a:r>
            <a:r>
              <a:rPr lang="zh-CN" altLang="en-US" dirty="0"/>
              <a:t>的“主页”选项卡点击“编辑查询”下拉选项，在弹出的下拉框中选择“编辑查询”选项，如图所示。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4.2.1  </a:t>
            </a:r>
            <a:r>
              <a:rPr lang="zh-CN" altLang="en-US" dirty="0"/>
              <a:t>查询编辑器简介</a:t>
            </a:r>
            <a:endParaRPr dirty="0"/>
          </a:p>
        </p:txBody>
      </p:sp>
      <p:pic>
        <p:nvPicPr>
          <p:cNvPr id="4" name="图片 3">
            <a:extLst>
              <a:ext uri="{FF2B5EF4-FFF2-40B4-BE49-F238E27FC236}">
                <a16:creationId xmlns:a16="http://schemas.microsoft.com/office/drawing/2014/main" xmlns="" id="{94A95139-81FD-42C5-9B50-3A30FEDC943D}"/>
              </a:ext>
            </a:extLst>
          </p:cNvPr>
          <p:cNvPicPr/>
          <p:nvPr/>
        </p:nvPicPr>
        <p:blipFill>
          <a:blip r:embed="rId2"/>
          <a:stretch>
            <a:fillRect/>
          </a:stretch>
        </p:blipFill>
        <p:spPr>
          <a:xfrm>
            <a:off x="3486554" y="3288837"/>
            <a:ext cx="5274310" cy="2829560"/>
          </a:xfrm>
          <a:prstGeom prst="rect">
            <a:avLst/>
          </a:prstGeom>
        </p:spPr>
      </p:pic>
    </p:spTree>
    <p:extLst>
      <p:ext uri="{BB962C8B-B14F-4D97-AF65-F5344CB8AC3E}">
        <p14:creationId xmlns:p14="http://schemas.microsoft.com/office/powerpoint/2010/main" val="3566016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建立数据连接后，查询编辑器显示的内容如下：</a:t>
            </a:r>
          </a:p>
          <a:p>
            <a:pPr marL="342900" indent="-342900">
              <a:buFont typeface="+mj-ea"/>
              <a:buAutoNum type="circleNumDbPlain"/>
            </a:pPr>
            <a:r>
              <a:rPr lang="zh-CN" altLang="en-US" dirty="0"/>
              <a:t>功能区：大部分按钮处于活动状态，与查询中的数据进行交互。</a:t>
            </a:r>
          </a:p>
          <a:p>
            <a:pPr marL="342900" indent="-342900">
              <a:buFont typeface="+mj-ea"/>
              <a:buAutoNum type="circleNumDbPlain"/>
            </a:pPr>
            <a:r>
              <a:rPr lang="zh-CN" altLang="en-US" dirty="0"/>
              <a:t>“查询”窗格：列出所有的查询数据，可供选择、查看和调整。</a:t>
            </a:r>
          </a:p>
          <a:p>
            <a:pPr marL="342900" indent="-342900">
              <a:buFont typeface="+mj-ea"/>
              <a:buAutoNum type="circleNumDbPlain"/>
            </a:pPr>
            <a:r>
              <a:rPr lang="zh-CN" altLang="en-US" dirty="0"/>
              <a:t>数据视图：显示已选择的查询中的数据，可以对数据进行调整。</a:t>
            </a:r>
          </a:p>
          <a:p>
            <a:pPr marL="342900" indent="-342900">
              <a:buFont typeface="+mj-ea"/>
              <a:buAutoNum type="circleNumDbPlain"/>
            </a:pPr>
            <a:r>
              <a:rPr lang="zh-CN" altLang="en-US" dirty="0"/>
              <a:t>“查询设置”窗格：列出了查询的属性和所有应用的操作步骤。</a:t>
            </a:r>
          </a:p>
          <a:p>
            <a:pPr marL="271463" indent="-271463"/>
            <a:endParaRPr lang="zh-CN" altLang="en-US" dirty="0"/>
          </a:p>
        </p:txBody>
      </p:sp>
      <p:pic>
        <p:nvPicPr>
          <p:cNvPr id="3" name="图片 2">
            <a:extLst>
              <a:ext uri="{FF2B5EF4-FFF2-40B4-BE49-F238E27FC236}">
                <a16:creationId xmlns:a16="http://schemas.microsoft.com/office/drawing/2014/main" xmlns="" id="{238F0C9D-8BA6-44F3-AEB8-58A467D7D0EC}"/>
              </a:ext>
            </a:extLst>
          </p:cNvPr>
          <p:cNvPicPr/>
          <p:nvPr/>
        </p:nvPicPr>
        <p:blipFill>
          <a:blip r:embed="rId2"/>
          <a:stretch>
            <a:fillRect/>
          </a:stretch>
        </p:blipFill>
        <p:spPr>
          <a:xfrm>
            <a:off x="3597391" y="3501275"/>
            <a:ext cx="5274310" cy="2829560"/>
          </a:xfrm>
          <a:prstGeom prst="rect">
            <a:avLst/>
          </a:prstGeom>
        </p:spPr>
      </p:pic>
    </p:spTree>
    <p:extLst>
      <p:ext uri="{BB962C8B-B14F-4D97-AF65-F5344CB8AC3E}">
        <p14:creationId xmlns:p14="http://schemas.microsoft.com/office/powerpoint/2010/main" val="3714519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a:t>
            </a:r>
            <a:r>
              <a:rPr lang="en-US" altLang="zh-CN" dirty="0"/>
              <a:t>1</a:t>
            </a:r>
            <a:r>
              <a:rPr lang="zh-CN" altLang="en-US" dirty="0"/>
              <a:t>）“菜单栏”选项</a:t>
            </a:r>
          </a:p>
          <a:p>
            <a:r>
              <a:rPr lang="zh-CN" altLang="en-US" dirty="0"/>
              <a:t>查询编辑器包含“主页”、“转换”、“添加列”、“视图”和“帮助”等</a:t>
            </a:r>
            <a:r>
              <a:rPr lang="en-US" altLang="zh-CN" dirty="0"/>
              <a:t>5</a:t>
            </a:r>
            <a:r>
              <a:rPr lang="zh-CN" altLang="en-US" dirty="0"/>
              <a:t>个选项卡。</a:t>
            </a:r>
          </a:p>
          <a:p>
            <a:r>
              <a:rPr lang="zh-CN" altLang="en-US" dirty="0"/>
              <a:t>（</a:t>
            </a:r>
            <a:r>
              <a:rPr lang="en-US" altLang="zh-CN" dirty="0"/>
              <a:t>2</a:t>
            </a:r>
            <a:r>
              <a:rPr lang="zh-CN" altLang="en-US" dirty="0"/>
              <a:t>）“查询”窗口</a:t>
            </a:r>
          </a:p>
          <a:p>
            <a:r>
              <a:rPr lang="zh-CN" altLang="en-US" dirty="0"/>
              <a:t>“查询”窗格用于显示处于活动状态的查询。</a:t>
            </a:r>
            <a:endParaRPr lang="en-US" altLang="zh-CN" dirty="0"/>
          </a:p>
          <a:p>
            <a:r>
              <a:rPr lang="zh-CN" altLang="en-US" dirty="0"/>
              <a:t>（</a:t>
            </a:r>
            <a:r>
              <a:rPr lang="en-US" altLang="zh-CN" dirty="0"/>
              <a:t>3</a:t>
            </a:r>
            <a:r>
              <a:rPr lang="zh-CN" altLang="en-US" dirty="0"/>
              <a:t>）数据视图</a:t>
            </a:r>
          </a:p>
          <a:p>
            <a:r>
              <a:rPr lang="zh-CN" altLang="en-US" dirty="0"/>
              <a:t>数据视图用于显示已选择的查询中的数据。</a:t>
            </a:r>
            <a:endParaRPr lang="en-US" altLang="zh-CN" dirty="0"/>
          </a:p>
          <a:p>
            <a:r>
              <a:rPr lang="zh-CN" altLang="en-US" dirty="0"/>
              <a:t>（</a:t>
            </a:r>
            <a:r>
              <a:rPr lang="en-US" altLang="zh-CN" dirty="0"/>
              <a:t>4</a:t>
            </a:r>
            <a:r>
              <a:rPr lang="zh-CN" altLang="en-US" dirty="0"/>
              <a:t>）“查询设置”窗格</a:t>
            </a:r>
          </a:p>
          <a:p>
            <a:r>
              <a:rPr lang="zh-CN" altLang="en-US" dirty="0"/>
              <a:t>“查询设置”窗格用于显示与查询关联的所有步骤。</a:t>
            </a:r>
          </a:p>
        </p:txBody>
      </p:sp>
      <p:sp>
        <p:nvSpPr>
          <p:cNvPr id="17412" name="内容占位符 2"/>
          <p:cNvSpPr>
            <a:spLocks noGrp="1"/>
          </p:cNvSpPr>
          <p:nvPr>
            <p:ph idx="10"/>
          </p:nvPr>
        </p:nvSpPr>
        <p:spPr>
          <a:xfrm>
            <a:off x="423863" y="1138238"/>
            <a:ext cx="11107737" cy="427037"/>
          </a:xfrm>
        </p:spPr>
        <p:txBody>
          <a:bodyPr/>
          <a:lstStyle/>
          <a:p>
            <a:r>
              <a:rPr lang="en-US" altLang="zh-CN" dirty="0"/>
              <a:t>4.2.2  </a:t>
            </a:r>
            <a:r>
              <a:rPr lang="zh-CN" altLang="en-US" dirty="0"/>
              <a:t>查询编辑器页面</a:t>
            </a:r>
            <a:endParaRPr dirty="0"/>
          </a:p>
        </p:txBody>
      </p:sp>
    </p:spTree>
    <p:extLst>
      <p:ext uri="{BB962C8B-B14F-4D97-AF65-F5344CB8AC3E}">
        <p14:creationId xmlns:p14="http://schemas.microsoft.com/office/powerpoint/2010/main" val="2516310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查询编辑器加载数据后，对于某个数值类型的字段，如果我们需要的是文本类型，那么需要将其转换为文本，通过右键点击列名，然后在弹出的下拉框中选择“更改类型”</a:t>
            </a:r>
            <a:r>
              <a:rPr lang="en-US" altLang="zh-CN" dirty="0"/>
              <a:t>&gt;“</a:t>
            </a:r>
            <a:r>
              <a:rPr lang="zh-CN" altLang="en-US" dirty="0"/>
              <a:t>文本”即可，如图所示。</a:t>
            </a:r>
          </a:p>
        </p:txBody>
      </p:sp>
      <p:sp>
        <p:nvSpPr>
          <p:cNvPr id="17412" name="内容占位符 2"/>
          <p:cNvSpPr>
            <a:spLocks noGrp="1"/>
          </p:cNvSpPr>
          <p:nvPr>
            <p:ph idx="10"/>
          </p:nvPr>
        </p:nvSpPr>
        <p:spPr>
          <a:xfrm>
            <a:off x="423863" y="1138238"/>
            <a:ext cx="11107737" cy="427037"/>
          </a:xfrm>
        </p:spPr>
        <p:txBody>
          <a:bodyPr/>
          <a:lstStyle/>
          <a:p>
            <a:r>
              <a:rPr lang="en-US" altLang="zh-CN" dirty="0"/>
              <a:t>4.2.3  </a:t>
            </a:r>
            <a:r>
              <a:rPr lang="zh-CN" altLang="en-US" dirty="0"/>
              <a:t>调整数据类型</a:t>
            </a:r>
            <a:endParaRPr dirty="0"/>
          </a:p>
        </p:txBody>
      </p:sp>
      <p:pic>
        <p:nvPicPr>
          <p:cNvPr id="4" name="图片 3">
            <a:extLst>
              <a:ext uri="{FF2B5EF4-FFF2-40B4-BE49-F238E27FC236}">
                <a16:creationId xmlns:a16="http://schemas.microsoft.com/office/drawing/2014/main" xmlns="" id="{F385190B-A585-4235-8587-862F4F278514}"/>
              </a:ext>
            </a:extLst>
          </p:cNvPr>
          <p:cNvPicPr/>
          <p:nvPr/>
        </p:nvPicPr>
        <p:blipFill>
          <a:blip r:embed="rId2"/>
          <a:stretch>
            <a:fillRect/>
          </a:stretch>
        </p:blipFill>
        <p:spPr>
          <a:xfrm>
            <a:off x="3551208" y="3002511"/>
            <a:ext cx="5274310" cy="2829560"/>
          </a:xfrm>
          <a:prstGeom prst="rect">
            <a:avLst/>
          </a:prstGeom>
        </p:spPr>
      </p:pic>
    </p:spTree>
    <p:extLst>
      <p:ext uri="{BB962C8B-B14F-4D97-AF65-F5344CB8AC3E}">
        <p14:creationId xmlns:p14="http://schemas.microsoft.com/office/powerpoint/2010/main" val="2610471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a:t>
            </a:r>
            <a:r>
              <a:rPr lang="en-US" altLang="zh-CN" dirty="0"/>
              <a:t>1</a:t>
            </a:r>
            <a:r>
              <a:rPr lang="zh-CN" altLang="en-US" dirty="0"/>
              <a:t>）追加数据</a:t>
            </a:r>
          </a:p>
          <a:p>
            <a:r>
              <a:rPr lang="zh-CN" altLang="en-US" dirty="0"/>
              <a:t>追加数据是指向已有的数据表中添加新的记录，这两张表需要具有相同的字段属性。</a:t>
            </a:r>
          </a:p>
          <a:p>
            <a:r>
              <a:rPr lang="zh-CN" altLang="en-US" dirty="0"/>
              <a:t>首先导入需要追加的数据表，然后在“主页”选项中点击“追加查询”选项卡，在下拉框中选择“追加查询”选项，如图所示。</a:t>
            </a:r>
          </a:p>
        </p:txBody>
      </p:sp>
      <p:sp>
        <p:nvSpPr>
          <p:cNvPr id="17412" name="内容占位符 2"/>
          <p:cNvSpPr>
            <a:spLocks noGrp="1"/>
          </p:cNvSpPr>
          <p:nvPr>
            <p:ph idx="10"/>
          </p:nvPr>
        </p:nvSpPr>
        <p:spPr>
          <a:xfrm>
            <a:off x="423863" y="1138238"/>
            <a:ext cx="11107737" cy="427037"/>
          </a:xfrm>
        </p:spPr>
        <p:txBody>
          <a:bodyPr/>
          <a:lstStyle/>
          <a:p>
            <a:r>
              <a:rPr lang="en-US" altLang="zh-CN" dirty="0"/>
              <a:t>4.2.4  </a:t>
            </a:r>
            <a:r>
              <a:rPr lang="zh-CN" altLang="en-US" dirty="0"/>
              <a:t>追加与合并数据</a:t>
            </a:r>
            <a:endParaRPr dirty="0"/>
          </a:p>
        </p:txBody>
      </p:sp>
      <p:pic>
        <p:nvPicPr>
          <p:cNvPr id="4" name="图片 3">
            <a:extLst>
              <a:ext uri="{FF2B5EF4-FFF2-40B4-BE49-F238E27FC236}">
                <a16:creationId xmlns:a16="http://schemas.microsoft.com/office/drawing/2014/main" xmlns="" id="{9BC41928-F7E4-4A18-B13B-DC1D806334DA}"/>
              </a:ext>
            </a:extLst>
          </p:cNvPr>
          <p:cNvPicPr/>
          <p:nvPr/>
        </p:nvPicPr>
        <p:blipFill>
          <a:blip r:embed="rId2"/>
          <a:stretch>
            <a:fillRect/>
          </a:stretch>
        </p:blipFill>
        <p:spPr>
          <a:xfrm>
            <a:off x="3652809" y="3482801"/>
            <a:ext cx="5274310" cy="2829560"/>
          </a:xfrm>
          <a:prstGeom prst="rect">
            <a:avLst/>
          </a:prstGeom>
        </p:spPr>
      </p:pic>
    </p:spTree>
    <p:extLst>
      <p:ext uri="{BB962C8B-B14F-4D97-AF65-F5344CB8AC3E}">
        <p14:creationId xmlns:p14="http://schemas.microsoft.com/office/powerpoint/2010/main" val="1960905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a:t>
            </a:r>
            <a:r>
              <a:rPr lang="en-US" altLang="zh-CN" dirty="0"/>
              <a:t>2</a:t>
            </a:r>
            <a:r>
              <a:rPr lang="zh-CN" altLang="en-US" dirty="0"/>
              <a:t>）合并数据</a:t>
            </a:r>
          </a:p>
          <a:p>
            <a:pPr marL="271463" indent="-271463"/>
            <a:r>
              <a:rPr lang="zh-CN" altLang="en-US" dirty="0"/>
              <a:t>合并数据是指向已有的数据表中添加新的字段，类似于</a:t>
            </a:r>
            <a:r>
              <a:rPr lang="en-US" altLang="zh-CN" dirty="0"/>
              <a:t>MySQL</a:t>
            </a:r>
            <a:r>
              <a:rPr lang="zh-CN" altLang="en-US" dirty="0"/>
              <a:t>中表之间的连接。</a:t>
            </a:r>
            <a:endParaRPr lang="en-US" altLang="zh-CN" dirty="0"/>
          </a:p>
          <a:p>
            <a:pPr marL="271463" indent="-271463"/>
            <a:r>
              <a:rPr lang="zh-CN" altLang="en-US" dirty="0"/>
              <a:t>首先导入需要合并的数据表，然后</a:t>
            </a:r>
            <a:r>
              <a:rPr lang="zh-CN" altLang="zh-CN" dirty="0"/>
              <a:t>在“开始”功能区中点击“合并查询”选项卡，选择“合并查询”选项，如图所示。</a:t>
            </a:r>
          </a:p>
          <a:p>
            <a:pPr marL="271463" indent="-271463"/>
            <a:endParaRPr lang="zh-CN" altLang="en-US" dirty="0"/>
          </a:p>
        </p:txBody>
      </p:sp>
      <p:pic>
        <p:nvPicPr>
          <p:cNvPr id="3" name="图片 2">
            <a:extLst>
              <a:ext uri="{FF2B5EF4-FFF2-40B4-BE49-F238E27FC236}">
                <a16:creationId xmlns:a16="http://schemas.microsoft.com/office/drawing/2014/main" xmlns="" id="{AF9C137F-D60A-455C-9D69-923C4085636F}"/>
              </a:ext>
            </a:extLst>
          </p:cNvPr>
          <p:cNvPicPr/>
          <p:nvPr/>
        </p:nvPicPr>
        <p:blipFill>
          <a:blip r:embed="rId2"/>
          <a:stretch>
            <a:fillRect/>
          </a:stretch>
        </p:blipFill>
        <p:spPr>
          <a:xfrm>
            <a:off x="3671282" y="2863966"/>
            <a:ext cx="5274310" cy="2829560"/>
          </a:xfrm>
          <a:prstGeom prst="rect">
            <a:avLst/>
          </a:prstGeom>
        </p:spPr>
      </p:pic>
    </p:spTree>
    <p:extLst>
      <p:ext uri="{BB962C8B-B14F-4D97-AF65-F5344CB8AC3E}">
        <p14:creationId xmlns:p14="http://schemas.microsoft.com/office/powerpoint/2010/main" val="928552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在查询编辑器中，也可以对数据进行聚合计算。例如，导入“客服中心</a:t>
            </a:r>
            <a:r>
              <a:rPr lang="en-US" altLang="zh-CN" dirty="0"/>
              <a:t>11</a:t>
            </a:r>
            <a:r>
              <a:rPr lang="zh-CN" altLang="en-US" dirty="0"/>
              <a:t>月份来电记录表</a:t>
            </a:r>
            <a:r>
              <a:rPr lang="en-US" altLang="zh-CN" dirty="0"/>
              <a:t>.csv”</a:t>
            </a:r>
            <a:r>
              <a:rPr lang="zh-CN" altLang="en-US" dirty="0"/>
              <a:t>，分析</a:t>
            </a:r>
            <a:r>
              <a:rPr lang="en-US" altLang="zh-CN" dirty="0"/>
              <a:t>11</a:t>
            </a:r>
            <a:r>
              <a:rPr lang="zh-CN" altLang="en-US" dirty="0"/>
              <a:t>月份每个区的工单量有多少。选择“诉求区域”列，然后点击“转换”功能区中的“分组依据”按钮或“主页”功能区下的“分组依据”按钮，如图所示。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4.2.5  </a:t>
            </a:r>
            <a:r>
              <a:rPr lang="zh-CN" altLang="en-US" dirty="0"/>
              <a:t>数据分类汇总</a:t>
            </a:r>
            <a:endParaRPr dirty="0"/>
          </a:p>
        </p:txBody>
      </p:sp>
      <p:pic>
        <p:nvPicPr>
          <p:cNvPr id="4" name="图片 3">
            <a:extLst>
              <a:ext uri="{FF2B5EF4-FFF2-40B4-BE49-F238E27FC236}">
                <a16:creationId xmlns:a16="http://schemas.microsoft.com/office/drawing/2014/main" xmlns="" id="{E57520CD-654E-4003-9DCC-6636C22874D6}"/>
              </a:ext>
            </a:extLst>
          </p:cNvPr>
          <p:cNvPicPr/>
          <p:nvPr/>
        </p:nvPicPr>
        <p:blipFill>
          <a:blip r:embed="rId2"/>
          <a:stretch>
            <a:fillRect/>
          </a:stretch>
        </p:blipFill>
        <p:spPr>
          <a:xfrm>
            <a:off x="3551208" y="3279602"/>
            <a:ext cx="5274310" cy="2829560"/>
          </a:xfrm>
          <a:prstGeom prst="rect">
            <a:avLst/>
          </a:prstGeom>
        </p:spPr>
      </p:pic>
    </p:spTree>
    <p:extLst>
      <p:ext uri="{BB962C8B-B14F-4D97-AF65-F5344CB8AC3E}">
        <p14:creationId xmlns:p14="http://schemas.microsoft.com/office/powerpoint/2010/main" val="1976421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查询编辑器及其重要操作</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数据可视化分析的基础操作</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数据分析表达式</a:t>
            </a:r>
            <a:r>
              <a:rPr lang="en-US" altLang="zh-CN" sz="2400" dirty="0">
                <a:solidFill>
                  <a:schemeClr val="bg1"/>
                </a:solidFill>
                <a:latin typeface="微软雅黑" pitchFamily="34" charset="-122"/>
                <a:ea typeface="微软雅黑" pitchFamily="34" charset="-122"/>
              </a:rPr>
              <a:t>DAX</a:t>
            </a:r>
            <a:r>
              <a:rPr lang="zh-CN" altLang="zh-CN" sz="2400" dirty="0">
                <a:solidFill>
                  <a:schemeClr val="bg1"/>
                </a:solidFill>
                <a:latin typeface="微软雅黑" pitchFamily="34" charset="-122"/>
                <a:ea typeface="微软雅黑" pitchFamily="34" charset="-122"/>
              </a:rPr>
              <a:t>及其案例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创建和管理表之间的关系</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统计局</a:t>
            </a:r>
            <a:r>
              <a:rPr lang="en-US" altLang="zh-CN" sz="2400" dirty="0">
                <a:solidFill>
                  <a:schemeClr val="bg1"/>
                </a:solidFill>
                <a:latin typeface="微软雅黑" pitchFamily="34" charset="-122"/>
                <a:ea typeface="微软雅黑" pitchFamily="34" charset="-122"/>
              </a:rPr>
              <a:t>Web</a:t>
            </a:r>
            <a:r>
              <a:rPr lang="zh-CN" altLang="zh-CN" sz="2400" dirty="0">
                <a:solidFill>
                  <a:schemeClr val="bg1"/>
                </a:solidFill>
                <a:latin typeface="微软雅黑" pitchFamily="34" charset="-122"/>
                <a:ea typeface="微软雅黑" pitchFamily="34" charset="-122"/>
              </a:rPr>
              <a:t>数据可视化分析实战</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665265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en-US" dirty="0"/>
              <a:t>的前身是</a:t>
            </a:r>
            <a:r>
              <a:rPr lang="en-US" altLang="zh-CN" dirty="0"/>
              <a:t>Excel</a:t>
            </a:r>
            <a:r>
              <a:rPr lang="zh-CN" altLang="en-US" dirty="0"/>
              <a:t>的</a:t>
            </a:r>
            <a:r>
              <a:rPr lang="en-US" altLang="zh-CN" dirty="0"/>
              <a:t>Power Query</a:t>
            </a:r>
            <a:r>
              <a:rPr lang="zh-CN" altLang="en-US" dirty="0"/>
              <a:t>和</a:t>
            </a:r>
            <a:r>
              <a:rPr lang="en-US" altLang="zh-CN" dirty="0"/>
              <a:t>Power Pivot</a:t>
            </a:r>
            <a:r>
              <a:rPr lang="zh-CN" altLang="en-US" dirty="0"/>
              <a:t>，</a:t>
            </a:r>
            <a:r>
              <a:rPr lang="en-US" altLang="zh-CN" dirty="0"/>
              <a:t>Power Query</a:t>
            </a:r>
            <a:r>
              <a:rPr lang="zh-CN" altLang="en-US" dirty="0"/>
              <a:t>背后是</a:t>
            </a:r>
            <a:r>
              <a:rPr lang="en-US" altLang="zh-CN" dirty="0"/>
              <a:t>M</a:t>
            </a:r>
            <a:r>
              <a:rPr lang="zh-CN" altLang="en-US" dirty="0"/>
              <a:t>函数，主要做数据清洗，而</a:t>
            </a:r>
            <a:r>
              <a:rPr lang="en-US" altLang="zh-CN" dirty="0"/>
              <a:t>Power Pivot</a:t>
            </a:r>
            <a:r>
              <a:rPr lang="zh-CN" altLang="en-US" dirty="0"/>
              <a:t>使用的是</a:t>
            </a:r>
            <a:r>
              <a:rPr lang="en-US" altLang="zh-CN" dirty="0"/>
              <a:t>DAX</a:t>
            </a:r>
            <a:r>
              <a:rPr lang="zh-CN" altLang="en-US" dirty="0"/>
              <a:t>函数，主要是做数据建模。</a:t>
            </a:r>
            <a:endParaRPr lang="en-US" altLang="zh-CN" dirty="0"/>
          </a:p>
          <a:p>
            <a:r>
              <a:rPr lang="zh-CN" altLang="en-US" dirty="0"/>
              <a:t>创建自己的公式之前，首先需要了解</a:t>
            </a:r>
            <a:r>
              <a:rPr lang="en-US" altLang="zh-CN" dirty="0"/>
              <a:t>DAX</a:t>
            </a:r>
            <a:r>
              <a:rPr lang="zh-CN" altLang="en-US" dirty="0"/>
              <a:t>的语法，例如，</a:t>
            </a:r>
            <a:r>
              <a:rPr lang="en-US" altLang="zh-CN" dirty="0"/>
              <a:t>Total Sales = SUM(Sales[</a:t>
            </a:r>
            <a:r>
              <a:rPr lang="en-US" altLang="zh-CN" dirty="0" err="1"/>
              <a:t>SalesAmount</a:t>
            </a:r>
            <a:r>
              <a:rPr lang="en-US" altLang="zh-CN" dirty="0"/>
              <a:t>])</a:t>
            </a:r>
            <a:r>
              <a:rPr lang="zh-CN" altLang="en-US" dirty="0"/>
              <a:t>。</a:t>
            </a:r>
          </a:p>
          <a:p>
            <a:r>
              <a:rPr lang="zh-CN" altLang="en-US" dirty="0"/>
              <a:t>（</a:t>
            </a:r>
            <a:r>
              <a:rPr lang="en-US" altLang="zh-CN" dirty="0"/>
              <a:t>1</a:t>
            </a:r>
            <a:r>
              <a:rPr lang="zh-CN" altLang="en-US" dirty="0"/>
              <a:t>）度量值名称</a:t>
            </a:r>
            <a:r>
              <a:rPr lang="en-US" altLang="zh-CN" dirty="0"/>
              <a:t>Total Sales</a:t>
            </a:r>
            <a:r>
              <a:rPr lang="zh-CN" altLang="en-US" dirty="0"/>
              <a:t>。</a:t>
            </a:r>
          </a:p>
          <a:p>
            <a:r>
              <a:rPr lang="zh-CN" altLang="en-US" dirty="0"/>
              <a:t>（</a:t>
            </a:r>
            <a:r>
              <a:rPr lang="en-US" altLang="zh-CN" dirty="0"/>
              <a:t>2</a:t>
            </a:r>
            <a:r>
              <a:rPr lang="zh-CN" altLang="en-US" dirty="0"/>
              <a:t>）等号运算符（</a:t>
            </a:r>
            <a:r>
              <a:rPr lang="en-US" altLang="zh-CN" dirty="0"/>
              <a:t>=</a:t>
            </a:r>
            <a:r>
              <a:rPr lang="zh-CN" altLang="en-US" dirty="0"/>
              <a:t>）表示公式的开头，完成计算后将会返回结果。</a:t>
            </a:r>
          </a:p>
          <a:p>
            <a:r>
              <a:rPr lang="zh-CN" altLang="en-US" dirty="0"/>
              <a:t>（</a:t>
            </a:r>
            <a:r>
              <a:rPr lang="en-US" altLang="zh-CN" dirty="0"/>
              <a:t>3</a:t>
            </a:r>
            <a:r>
              <a:rPr lang="zh-CN" altLang="en-US" dirty="0"/>
              <a:t>）</a:t>
            </a:r>
            <a:r>
              <a:rPr lang="en-US" altLang="zh-CN" dirty="0"/>
              <a:t>DAX</a:t>
            </a:r>
            <a:r>
              <a:rPr lang="zh-CN" altLang="en-US" dirty="0"/>
              <a:t>函数</a:t>
            </a:r>
            <a:r>
              <a:rPr lang="en-US" altLang="zh-CN" dirty="0"/>
              <a:t>SUM</a:t>
            </a:r>
            <a:r>
              <a:rPr lang="zh-CN" altLang="en-US" dirty="0"/>
              <a:t>会将</a:t>
            </a:r>
            <a:r>
              <a:rPr lang="en-US" altLang="zh-CN" dirty="0"/>
              <a:t>Sales[</a:t>
            </a:r>
            <a:r>
              <a:rPr lang="en-US" altLang="zh-CN" dirty="0" err="1"/>
              <a:t>SalesAmount</a:t>
            </a:r>
            <a:r>
              <a:rPr lang="en-US" altLang="zh-CN" dirty="0"/>
              <a:t>]</a:t>
            </a:r>
            <a:r>
              <a:rPr lang="zh-CN" altLang="en-US" dirty="0"/>
              <a:t>列中的所有数字相加。</a:t>
            </a:r>
          </a:p>
          <a:p>
            <a:r>
              <a:rPr lang="zh-CN" altLang="en-US" dirty="0"/>
              <a:t>（</a:t>
            </a:r>
            <a:r>
              <a:rPr lang="en-US" altLang="zh-CN" dirty="0"/>
              <a:t>4</a:t>
            </a:r>
            <a:r>
              <a:rPr lang="zh-CN" altLang="en-US" dirty="0"/>
              <a:t>）括号中可以包含一个或多个参数的表达式。</a:t>
            </a:r>
          </a:p>
          <a:p>
            <a:r>
              <a:rPr lang="zh-CN" altLang="en-US" dirty="0"/>
              <a:t>（</a:t>
            </a:r>
            <a:r>
              <a:rPr lang="en-US" altLang="zh-CN" dirty="0"/>
              <a:t>5</a:t>
            </a:r>
            <a:r>
              <a:rPr lang="zh-CN" altLang="en-US" dirty="0"/>
              <a:t>）引用的表是</a:t>
            </a:r>
            <a:r>
              <a:rPr lang="en-US" altLang="zh-CN" dirty="0"/>
              <a:t>Sales</a:t>
            </a:r>
            <a:r>
              <a:rPr lang="zh-CN" altLang="en-US" dirty="0"/>
              <a:t>表。</a:t>
            </a:r>
          </a:p>
          <a:p>
            <a:r>
              <a:rPr lang="zh-CN" altLang="en-US" dirty="0"/>
              <a:t>（</a:t>
            </a:r>
            <a:r>
              <a:rPr lang="en-US" altLang="zh-CN" dirty="0"/>
              <a:t>6</a:t>
            </a:r>
            <a:r>
              <a:rPr lang="zh-CN" altLang="en-US" dirty="0"/>
              <a:t>）</a:t>
            </a:r>
            <a:r>
              <a:rPr lang="en-US" altLang="zh-CN" dirty="0"/>
              <a:t>Sales</a:t>
            </a:r>
            <a:r>
              <a:rPr lang="zh-CN" altLang="en-US" dirty="0"/>
              <a:t>表中的引用列为</a:t>
            </a:r>
            <a:r>
              <a:rPr lang="en-US" altLang="zh-CN" dirty="0" err="1"/>
              <a:t>SalesAmount</a:t>
            </a:r>
            <a:r>
              <a:rPr lang="zh-CN" altLang="en-US"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4.3.1  DAX</a:t>
            </a:r>
            <a:r>
              <a:rPr lang="zh-CN" altLang="en-US" dirty="0"/>
              <a:t>及其语法简介</a:t>
            </a:r>
            <a:endParaRPr dirty="0"/>
          </a:p>
        </p:txBody>
      </p:sp>
    </p:spTree>
    <p:extLst>
      <p:ext uri="{BB962C8B-B14F-4D97-AF65-F5344CB8AC3E}">
        <p14:creationId xmlns:p14="http://schemas.microsoft.com/office/powerpoint/2010/main" val="3934003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商业数据分析应该以业务场景为起始点，以业务决策为终点。那么数据分析该先做什么、后做什么呢，基于数据分析师的工作职责，我们总结了商业数据分析的五个基本步骤</a:t>
            </a:r>
            <a:r>
              <a:rPr lang="zh-CN" altLang="en-US" dirty="0"/>
              <a:t>。</a:t>
            </a:r>
            <a:endParaRPr lang="en-US" altLang="zh-CN" dirty="0"/>
          </a:p>
          <a:p>
            <a:pPr marL="342900" lvl="0" indent="-342900">
              <a:buFont typeface="+mj-ea"/>
              <a:buAutoNum type="circleNumDbPlain"/>
            </a:pPr>
            <a:r>
              <a:rPr lang="zh-CN" altLang="zh-CN" dirty="0"/>
              <a:t>挖掘业务含义：理解数据分析的业务场景是什么。</a:t>
            </a:r>
          </a:p>
          <a:p>
            <a:pPr marL="342900" lvl="0" indent="-342900">
              <a:buFont typeface="+mj-ea"/>
              <a:buAutoNum type="circleNumDbPlain"/>
            </a:pPr>
            <a:r>
              <a:rPr lang="zh-CN" altLang="zh-CN" dirty="0"/>
              <a:t>制定分析计划：制定对业务场景进行分析的计划。</a:t>
            </a:r>
          </a:p>
          <a:p>
            <a:pPr marL="342900" lvl="0" indent="-342900">
              <a:buFont typeface="+mj-ea"/>
              <a:buAutoNum type="circleNumDbPlain"/>
            </a:pPr>
            <a:r>
              <a:rPr lang="zh-CN" altLang="zh-CN" dirty="0"/>
              <a:t>拆分查询数据：从分析计划中拆分出需要的数据。</a:t>
            </a:r>
          </a:p>
          <a:p>
            <a:pPr marL="342900" lvl="0" indent="-342900">
              <a:buFont typeface="+mj-ea"/>
              <a:buAutoNum type="circleNumDbPlain"/>
            </a:pPr>
            <a:r>
              <a:rPr lang="zh-CN" altLang="zh-CN" dirty="0"/>
              <a:t>提炼业务洞察：从数据结果判断提炼出商务洞察。</a:t>
            </a:r>
          </a:p>
          <a:p>
            <a:pPr marL="342900" lvl="0" indent="-342900">
              <a:buFont typeface="+mj-ea"/>
              <a:buAutoNum type="circleNumDbPlain"/>
            </a:pPr>
            <a:r>
              <a:rPr lang="zh-CN" altLang="zh-CN" dirty="0"/>
              <a:t>产出商业决策：根据数据结果洞察制定商业决策。</a:t>
            </a:r>
          </a:p>
          <a:p>
            <a:pPr marL="271463" indent="-271463"/>
            <a:endParaRPr lang="zh-CN" altLang="en-US" dirty="0"/>
          </a:p>
        </p:txBody>
      </p:sp>
      <p:pic>
        <p:nvPicPr>
          <p:cNvPr id="3" name="图片 2">
            <a:extLst>
              <a:ext uri="{FF2B5EF4-FFF2-40B4-BE49-F238E27FC236}">
                <a16:creationId xmlns:a16="http://schemas.microsoft.com/office/drawing/2014/main" xmlns="" id="{796CFF05-7A0A-49A2-BB70-B7A328C6B419}"/>
              </a:ext>
            </a:extLst>
          </p:cNvPr>
          <p:cNvPicPr/>
          <p:nvPr/>
        </p:nvPicPr>
        <p:blipFill>
          <a:blip r:embed="rId2"/>
          <a:stretch>
            <a:fillRect/>
          </a:stretch>
        </p:blipFill>
        <p:spPr>
          <a:xfrm>
            <a:off x="3681787" y="4556271"/>
            <a:ext cx="4206067" cy="1013258"/>
          </a:xfrm>
          <a:prstGeom prst="rect">
            <a:avLst/>
          </a:prstGeom>
        </p:spPr>
      </p:pic>
    </p:spTree>
    <p:extLst>
      <p:ext uri="{BB962C8B-B14F-4D97-AF65-F5344CB8AC3E}">
        <p14:creationId xmlns:p14="http://schemas.microsoft.com/office/powerpoint/2010/main" val="1533114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DAX</a:t>
            </a:r>
            <a:r>
              <a:rPr lang="zh-CN" altLang="en-US" dirty="0"/>
              <a:t>的函数主要包括：聚合、计数、逻辑、信息、文本、日期、关系和表函数等。</a:t>
            </a:r>
          </a:p>
          <a:p>
            <a:r>
              <a:rPr lang="en-US" altLang="zh-CN" dirty="0"/>
              <a:t>1.</a:t>
            </a:r>
            <a:r>
              <a:rPr lang="zh-CN" altLang="en-US" dirty="0"/>
              <a:t>聚合函数</a:t>
            </a:r>
          </a:p>
          <a:p>
            <a:r>
              <a:rPr lang="zh-CN" altLang="en-US" dirty="0"/>
              <a:t>与</a:t>
            </a:r>
            <a:r>
              <a:rPr lang="en-US" altLang="zh-CN" dirty="0"/>
              <a:t>Excel</a:t>
            </a:r>
            <a:r>
              <a:rPr lang="zh-CN" altLang="en-US" dirty="0"/>
              <a:t>中的聚合函数基本类似，</a:t>
            </a:r>
            <a:r>
              <a:rPr lang="en-US" altLang="zh-CN" dirty="0"/>
              <a:t>DAX</a:t>
            </a:r>
            <a:r>
              <a:rPr lang="zh-CN" altLang="en-US" dirty="0"/>
              <a:t>包括以下几种聚合函数：</a:t>
            </a:r>
            <a:r>
              <a:rPr lang="en-US" altLang="zh-CN" dirty="0"/>
              <a:t>SUM</a:t>
            </a:r>
            <a:r>
              <a:rPr lang="zh-CN" altLang="en-US" dirty="0"/>
              <a:t>、</a:t>
            </a:r>
            <a:r>
              <a:rPr lang="en-US" altLang="zh-CN" dirty="0"/>
              <a:t>AVERAGE</a:t>
            </a:r>
            <a:r>
              <a:rPr lang="zh-CN" altLang="en-US" dirty="0"/>
              <a:t>、</a:t>
            </a:r>
            <a:r>
              <a:rPr lang="en-US" altLang="zh-CN" dirty="0"/>
              <a:t>MIN</a:t>
            </a:r>
            <a:r>
              <a:rPr lang="zh-CN" altLang="en-US" dirty="0"/>
              <a:t>、</a:t>
            </a:r>
            <a:r>
              <a:rPr lang="en-US" altLang="zh-CN" dirty="0"/>
              <a:t>MAX</a:t>
            </a:r>
            <a:r>
              <a:rPr lang="zh-CN" altLang="en-US" dirty="0"/>
              <a:t>等。</a:t>
            </a:r>
          </a:p>
          <a:p>
            <a:r>
              <a:rPr lang="en-US" altLang="zh-CN" dirty="0"/>
              <a:t>2.</a:t>
            </a:r>
            <a:r>
              <a:rPr lang="zh-CN" altLang="en-US" dirty="0"/>
              <a:t>计数函数</a:t>
            </a:r>
          </a:p>
          <a:p>
            <a:r>
              <a:rPr lang="en-US" altLang="zh-CN" dirty="0"/>
              <a:t>DAX</a:t>
            </a:r>
            <a:r>
              <a:rPr lang="zh-CN" altLang="en-US" dirty="0"/>
              <a:t>中经常使用的计数函数包括：</a:t>
            </a:r>
            <a:r>
              <a:rPr lang="en-US" altLang="zh-CN" dirty="0"/>
              <a:t>COUNT</a:t>
            </a:r>
            <a:r>
              <a:rPr lang="zh-CN" altLang="en-US" dirty="0"/>
              <a:t>、</a:t>
            </a:r>
            <a:r>
              <a:rPr lang="en-US" altLang="zh-CN" dirty="0"/>
              <a:t>COUNTA</a:t>
            </a:r>
            <a:r>
              <a:rPr lang="zh-CN" altLang="en-US" dirty="0"/>
              <a:t>、</a:t>
            </a:r>
            <a:r>
              <a:rPr lang="en-US" altLang="zh-CN" dirty="0"/>
              <a:t>COUNTBLANK</a:t>
            </a:r>
            <a:r>
              <a:rPr lang="zh-CN" altLang="en-US" dirty="0"/>
              <a:t>、</a:t>
            </a:r>
            <a:r>
              <a:rPr lang="en-US" altLang="zh-CN" dirty="0"/>
              <a:t>COUNTROWS</a:t>
            </a:r>
            <a:r>
              <a:rPr lang="zh-CN" altLang="en-US" dirty="0"/>
              <a:t>、</a:t>
            </a:r>
            <a:r>
              <a:rPr lang="en-US" altLang="zh-CN" dirty="0"/>
              <a:t>DISTINCTCOUNT</a:t>
            </a:r>
            <a:r>
              <a:rPr lang="zh-CN" altLang="en-US" dirty="0"/>
              <a:t>。这些函数用来计数不同的元素，如非重复值、非空值和表的行数。</a:t>
            </a:r>
          </a:p>
          <a:p>
            <a:r>
              <a:rPr lang="en-US" altLang="zh-CN" dirty="0"/>
              <a:t>3.</a:t>
            </a:r>
            <a:r>
              <a:rPr lang="zh-CN" altLang="en-US" dirty="0"/>
              <a:t>逻辑函数</a:t>
            </a:r>
          </a:p>
          <a:p>
            <a:r>
              <a:rPr lang="zh-CN" altLang="en-US" dirty="0"/>
              <a:t>与</a:t>
            </a:r>
            <a:r>
              <a:rPr lang="en-US" altLang="zh-CN" dirty="0"/>
              <a:t>Excel</a:t>
            </a:r>
            <a:r>
              <a:rPr lang="zh-CN" altLang="en-US" dirty="0"/>
              <a:t>的逻辑函数也类似，</a:t>
            </a:r>
            <a:r>
              <a:rPr lang="en-US" altLang="zh-CN" dirty="0"/>
              <a:t>DAX</a:t>
            </a:r>
            <a:r>
              <a:rPr lang="zh-CN" altLang="en-US" dirty="0"/>
              <a:t>中的逻辑函数包括：</a:t>
            </a:r>
            <a:r>
              <a:rPr lang="en-US" altLang="zh-CN" dirty="0"/>
              <a:t>AND</a:t>
            </a:r>
            <a:r>
              <a:rPr lang="zh-CN" altLang="en-US" dirty="0"/>
              <a:t>、</a:t>
            </a:r>
            <a:r>
              <a:rPr lang="en-US" altLang="zh-CN" dirty="0"/>
              <a:t>OR</a:t>
            </a:r>
            <a:r>
              <a:rPr lang="zh-CN" altLang="en-US" dirty="0"/>
              <a:t>、</a:t>
            </a:r>
            <a:r>
              <a:rPr lang="en-US" altLang="zh-CN" dirty="0"/>
              <a:t>NOT</a:t>
            </a:r>
            <a:r>
              <a:rPr lang="zh-CN" altLang="en-US" dirty="0"/>
              <a:t>、</a:t>
            </a:r>
            <a:r>
              <a:rPr lang="en-US" altLang="zh-CN" dirty="0"/>
              <a:t>IF</a:t>
            </a:r>
            <a:r>
              <a:rPr lang="zh-CN" altLang="en-US" dirty="0"/>
              <a:t>、</a:t>
            </a:r>
            <a:r>
              <a:rPr lang="en-US" altLang="zh-CN" dirty="0"/>
              <a:t>IFERROR</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4.3.2  DAX</a:t>
            </a:r>
            <a:r>
              <a:rPr lang="zh-CN" altLang="en-US" dirty="0"/>
              <a:t>函数主要类型</a:t>
            </a:r>
            <a:endParaRPr dirty="0"/>
          </a:p>
        </p:txBody>
      </p:sp>
    </p:spTree>
    <p:extLst>
      <p:ext uri="{BB962C8B-B14F-4D97-AF65-F5344CB8AC3E}">
        <p14:creationId xmlns:p14="http://schemas.microsoft.com/office/powerpoint/2010/main" val="1278109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en-US" dirty="0"/>
              <a:t>凭借计算列功能，可以很简单地将来自“</a:t>
            </a:r>
            <a:r>
              <a:rPr lang="en-US" altLang="zh-CN" dirty="0"/>
              <a:t>province”</a:t>
            </a:r>
            <a:r>
              <a:rPr lang="zh-CN" altLang="en-US" dirty="0"/>
              <a:t>列的省份与来自“</a:t>
            </a:r>
            <a:r>
              <a:rPr lang="en-US" altLang="zh-CN" dirty="0"/>
              <a:t>city”</a:t>
            </a:r>
            <a:r>
              <a:rPr lang="zh-CN" altLang="en-US" dirty="0"/>
              <a:t>列的城市组合或连接起来。首先右键点击“</a:t>
            </a:r>
            <a:r>
              <a:rPr lang="en-US" altLang="zh-CN" dirty="0"/>
              <a:t>orders”</a:t>
            </a:r>
            <a:r>
              <a:rPr lang="zh-CN" altLang="en-US" dirty="0"/>
              <a:t>表，然后点击“新建列”。然后在公式栏中输入以下公式：</a:t>
            </a:r>
            <a:r>
              <a:rPr lang="zh-CN" altLang="en-US" b="1" dirty="0"/>
              <a:t>省份城市 </a:t>
            </a:r>
            <a:r>
              <a:rPr lang="en-US" altLang="zh-CN" b="1" dirty="0"/>
              <a:t>= [province]&amp;“,”&amp;[city]</a:t>
            </a:r>
            <a:r>
              <a:rPr lang="zh-CN" altLang="en-US" dirty="0"/>
              <a:t>，此公式创建名为“省份城市”的新列，对于地理表中的每一行，取“</a:t>
            </a:r>
            <a:r>
              <a:rPr lang="en-US" altLang="zh-CN" dirty="0"/>
              <a:t>province”</a:t>
            </a:r>
            <a:r>
              <a:rPr lang="zh-CN" altLang="en-US" dirty="0"/>
              <a:t>列，输入逗号和空格，然后再连接“</a:t>
            </a:r>
            <a:r>
              <a:rPr lang="en-US" altLang="zh-CN" dirty="0"/>
              <a:t>city”</a:t>
            </a:r>
            <a:r>
              <a:rPr lang="zh-CN" altLang="en-US" dirty="0"/>
              <a:t>列即可。</a:t>
            </a:r>
          </a:p>
        </p:txBody>
      </p:sp>
      <p:sp>
        <p:nvSpPr>
          <p:cNvPr id="17412" name="内容占位符 2"/>
          <p:cNvSpPr>
            <a:spLocks noGrp="1"/>
          </p:cNvSpPr>
          <p:nvPr>
            <p:ph idx="10"/>
          </p:nvPr>
        </p:nvSpPr>
        <p:spPr>
          <a:xfrm>
            <a:off x="423863" y="1138238"/>
            <a:ext cx="11107737" cy="427037"/>
          </a:xfrm>
        </p:spPr>
        <p:txBody>
          <a:bodyPr/>
          <a:lstStyle/>
          <a:p>
            <a:r>
              <a:rPr lang="en-US" altLang="zh-CN" dirty="0"/>
              <a:t>4.3.3  </a:t>
            </a:r>
            <a:r>
              <a:rPr lang="zh-CN" altLang="en-US" dirty="0"/>
              <a:t>省份和城市的合成</a:t>
            </a:r>
            <a:endParaRPr dirty="0"/>
          </a:p>
        </p:txBody>
      </p:sp>
      <p:pic>
        <p:nvPicPr>
          <p:cNvPr id="4" name="图片 3">
            <a:extLst>
              <a:ext uri="{FF2B5EF4-FFF2-40B4-BE49-F238E27FC236}">
                <a16:creationId xmlns:a16="http://schemas.microsoft.com/office/drawing/2014/main" xmlns="" id="{2790414B-9022-450B-A4C2-6A62A7167A93}"/>
              </a:ext>
            </a:extLst>
          </p:cNvPr>
          <p:cNvPicPr/>
          <p:nvPr/>
        </p:nvPicPr>
        <p:blipFill>
          <a:blip r:embed="rId2"/>
          <a:stretch>
            <a:fillRect/>
          </a:stretch>
        </p:blipFill>
        <p:spPr>
          <a:xfrm>
            <a:off x="3560445" y="3473567"/>
            <a:ext cx="5274310" cy="2829560"/>
          </a:xfrm>
          <a:prstGeom prst="rect">
            <a:avLst/>
          </a:prstGeom>
        </p:spPr>
      </p:pic>
    </p:spTree>
    <p:extLst>
      <p:ext uri="{BB962C8B-B14F-4D97-AF65-F5344CB8AC3E}">
        <p14:creationId xmlns:p14="http://schemas.microsoft.com/office/powerpoint/2010/main" val="122325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查询编辑器及其重要操作</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数据可视化分析的基础操作</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数据分析表达式</a:t>
            </a:r>
            <a:r>
              <a:rPr lang="en-US" altLang="zh-CN" sz="2400" dirty="0">
                <a:solidFill>
                  <a:schemeClr val="bg1"/>
                </a:solidFill>
                <a:latin typeface="微软雅黑" pitchFamily="34" charset="-122"/>
                <a:ea typeface="微软雅黑" pitchFamily="34" charset="-122"/>
              </a:rPr>
              <a:t>DAX</a:t>
            </a:r>
            <a:r>
              <a:rPr lang="zh-CN" altLang="zh-CN" sz="2400" dirty="0">
                <a:solidFill>
                  <a:schemeClr val="bg1"/>
                </a:solidFill>
                <a:latin typeface="微软雅黑" pitchFamily="34" charset="-122"/>
                <a:ea typeface="微软雅黑" pitchFamily="34" charset="-122"/>
              </a:rPr>
              <a:t>及其案例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创建和管理表之间的关系</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eaLnBrk="1" latinLnBrk="0" hangingPunct="1">
              <a:lnSpc>
                <a:spcPct val="100000"/>
              </a:lnSpc>
              <a:buClrTx/>
              <a:buSzTx/>
              <a:buFontTx/>
              <a:buNone/>
              <a:tabLst/>
              <a:defRPr/>
            </a:pPr>
            <a:r>
              <a:rPr lang="zh-CN" altLang="zh-CN" sz="2400" dirty="0">
                <a:solidFill>
                  <a:schemeClr val="bg1"/>
                </a:solidFill>
                <a:latin typeface="微软雅黑" pitchFamily="34" charset="-122"/>
                <a:ea typeface="微软雅黑" pitchFamily="34" charset="-122"/>
              </a:rPr>
              <a:t>统计局</a:t>
            </a:r>
            <a:r>
              <a:rPr lang="en-US" altLang="zh-CN" sz="2400" dirty="0">
                <a:solidFill>
                  <a:schemeClr val="bg1"/>
                </a:solidFill>
                <a:latin typeface="微软雅黑" pitchFamily="34" charset="-122"/>
                <a:ea typeface="微软雅黑" pitchFamily="34" charset="-122"/>
              </a:rPr>
              <a:t>Web</a:t>
            </a:r>
            <a:r>
              <a:rPr lang="zh-CN" altLang="zh-CN" sz="2400" dirty="0">
                <a:solidFill>
                  <a:schemeClr val="bg1"/>
                </a:solidFill>
                <a:latin typeface="微软雅黑" pitchFamily="34" charset="-122"/>
                <a:ea typeface="微软雅黑" pitchFamily="34" charset="-122"/>
              </a:rPr>
              <a:t>数据可视化分析实战</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1026333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在</a:t>
            </a:r>
            <a:r>
              <a:rPr lang="en-US" altLang="zh-CN" dirty="0"/>
              <a:t>MS Power BI</a:t>
            </a:r>
            <a:r>
              <a:rPr lang="zh-CN" altLang="en-US" dirty="0"/>
              <a:t>中导入多个数据表时，为了准确计算结果并在报表中显示信息，管理这些表之间的关系是很有必要的。</a:t>
            </a:r>
          </a:p>
          <a:p>
            <a:r>
              <a:rPr lang="zh-CN" altLang="en-US" dirty="0"/>
              <a:t>通常表与表之间的关系有三种类型：一对一、一对多（或多对一）、多对多。</a:t>
            </a:r>
          </a:p>
          <a:p>
            <a:r>
              <a:rPr lang="zh-CN" altLang="en-US" dirty="0"/>
              <a:t>一对一：</a:t>
            </a:r>
            <a:r>
              <a:rPr lang="en-US" altLang="zh-CN" dirty="0"/>
              <a:t>A</a:t>
            </a:r>
            <a:r>
              <a:rPr lang="zh-CN" altLang="en-US" dirty="0"/>
              <a:t>表的一条记录只能与</a:t>
            </a:r>
            <a:r>
              <a:rPr lang="en-US" altLang="zh-CN" dirty="0"/>
              <a:t>B</a:t>
            </a:r>
            <a:r>
              <a:rPr lang="zh-CN" altLang="en-US" dirty="0"/>
              <a:t>表的一条记录对应；反之亦然。一对一关系是比较少见的类型，但是在某些情况下，还是需要使用这种类型，例如将常用数据列抽取出来组成一个表、将数据划分为不同的安全级别等。</a:t>
            </a:r>
          </a:p>
          <a:p>
            <a:r>
              <a:rPr lang="zh-CN" altLang="en-US" dirty="0"/>
              <a:t>一对多：</a:t>
            </a:r>
            <a:r>
              <a:rPr lang="en-US" altLang="zh-CN" dirty="0"/>
              <a:t>A</a:t>
            </a:r>
            <a:r>
              <a:rPr lang="zh-CN" altLang="en-US" dirty="0"/>
              <a:t>表中的一条记录可以对应</a:t>
            </a:r>
            <a:r>
              <a:rPr lang="en-US" altLang="zh-CN" dirty="0"/>
              <a:t>B</a:t>
            </a:r>
            <a:r>
              <a:rPr lang="zh-CN" altLang="en-US" dirty="0"/>
              <a:t>表中的多条记录；但是反过来，</a:t>
            </a:r>
            <a:r>
              <a:rPr lang="en-US" altLang="zh-CN" dirty="0"/>
              <a:t>B</a:t>
            </a:r>
            <a:r>
              <a:rPr lang="zh-CN" altLang="en-US" dirty="0"/>
              <a:t>表中的一条记录只能对应</a:t>
            </a:r>
            <a:r>
              <a:rPr lang="en-US" altLang="zh-CN" dirty="0"/>
              <a:t>A</a:t>
            </a:r>
            <a:r>
              <a:rPr lang="zh-CN" altLang="en-US" dirty="0"/>
              <a:t>表中的一条记录，它是最常见的关系类型。</a:t>
            </a:r>
          </a:p>
          <a:p>
            <a:r>
              <a:rPr lang="zh-CN" altLang="en-US" dirty="0"/>
              <a:t>多对多：</a:t>
            </a:r>
            <a:r>
              <a:rPr lang="en-US" altLang="zh-CN" dirty="0"/>
              <a:t>A</a:t>
            </a:r>
            <a:r>
              <a:rPr lang="zh-CN" altLang="en-US" dirty="0"/>
              <a:t>表中的一条记录能够对应</a:t>
            </a:r>
            <a:r>
              <a:rPr lang="en-US" altLang="zh-CN" dirty="0"/>
              <a:t>B</a:t>
            </a:r>
            <a:r>
              <a:rPr lang="zh-CN" altLang="en-US" dirty="0"/>
              <a:t>表中的多条记录；同时</a:t>
            </a:r>
            <a:r>
              <a:rPr lang="en-US" altLang="zh-CN" dirty="0"/>
              <a:t>B</a:t>
            </a:r>
            <a:r>
              <a:rPr lang="zh-CN" altLang="en-US" dirty="0"/>
              <a:t>表中的一条记录也对应</a:t>
            </a:r>
            <a:r>
              <a:rPr lang="en-US" altLang="zh-CN" dirty="0"/>
              <a:t>A</a:t>
            </a:r>
            <a:r>
              <a:rPr lang="zh-CN" altLang="en-US" dirty="0"/>
              <a:t>表中的多条记录。</a:t>
            </a:r>
          </a:p>
        </p:txBody>
      </p:sp>
      <p:sp>
        <p:nvSpPr>
          <p:cNvPr id="17412" name="内容占位符 2"/>
          <p:cNvSpPr>
            <a:spLocks noGrp="1"/>
          </p:cNvSpPr>
          <p:nvPr>
            <p:ph idx="10"/>
          </p:nvPr>
        </p:nvSpPr>
        <p:spPr>
          <a:xfrm>
            <a:off x="423863" y="1138238"/>
            <a:ext cx="11107737" cy="427037"/>
          </a:xfrm>
        </p:spPr>
        <p:txBody>
          <a:bodyPr/>
          <a:lstStyle/>
          <a:p>
            <a:r>
              <a:rPr lang="en-US" altLang="zh-CN" dirty="0"/>
              <a:t>4.4.1  </a:t>
            </a:r>
            <a:r>
              <a:rPr lang="zh-CN" altLang="en-US" dirty="0"/>
              <a:t>表与表之间的关系类型</a:t>
            </a:r>
            <a:endParaRPr dirty="0"/>
          </a:p>
        </p:txBody>
      </p:sp>
    </p:spTree>
    <p:extLst>
      <p:ext uri="{BB962C8B-B14F-4D97-AF65-F5344CB8AC3E}">
        <p14:creationId xmlns:p14="http://schemas.microsoft.com/office/powerpoint/2010/main" val="670232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a:t>
            </a:r>
            <a:r>
              <a:rPr lang="en-US" altLang="zh-CN" dirty="0"/>
              <a:t>1</a:t>
            </a:r>
            <a:r>
              <a:rPr lang="zh-CN" altLang="en-US" dirty="0"/>
              <a:t>）自动创建关系</a:t>
            </a:r>
          </a:p>
          <a:p>
            <a:r>
              <a:rPr lang="en-US" altLang="zh-CN" dirty="0"/>
              <a:t>Power BI Desktop</a:t>
            </a:r>
            <a:r>
              <a:rPr lang="zh-CN" altLang="en-US" dirty="0"/>
              <a:t>在加载多个数据源时，软件会自动查找是否存在潜在关系。在“主页”选项中点击“管理关系”选项，在弹出的“管理关系”对话框中，显示所有可用的关系，还可以点击“自动检测”按钮，软件会自动检查数据表之间的所有关系。</a:t>
            </a:r>
          </a:p>
        </p:txBody>
      </p:sp>
      <p:sp>
        <p:nvSpPr>
          <p:cNvPr id="17412" name="内容占位符 2"/>
          <p:cNvSpPr>
            <a:spLocks noGrp="1"/>
          </p:cNvSpPr>
          <p:nvPr>
            <p:ph idx="10"/>
          </p:nvPr>
        </p:nvSpPr>
        <p:spPr>
          <a:xfrm>
            <a:off x="423863" y="1138238"/>
            <a:ext cx="11107737" cy="427037"/>
          </a:xfrm>
        </p:spPr>
        <p:txBody>
          <a:bodyPr/>
          <a:lstStyle/>
          <a:p>
            <a:r>
              <a:rPr lang="en-US" altLang="zh-CN" dirty="0"/>
              <a:t>4.4.2  </a:t>
            </a:r>
            <a:r>
              <a:rPr lang="zh-CN" altLang="en-US" dirty="0"/>
              <a:t>创建表之间的数据关系</a:t>
            </a:r>
            <a:endParaRPr dirty="0"/>
          </a:p>
        </p:txBody>
      </p:sp>
      <p:pic>
        <p:nvPicPr>
          <p:cNvPr id="4" name="图片 3">
            <a:extLst>
              <a:ext uri="{FF2B5EF4-FFF2-40B4-BE49-F238E27FC236}">
                <a16:creationId xmlns:a16="http://schemas.microsoft.com/office/drawing/2014/main" xmlns="" id="{1C514519-3E55-42AF-9DF0-D720BFDD3E97}"/>
              </a:ext>
            </a:extLst>
          </p:cNvPr>
          <p:cNvPicPr/>
          <p:nvPr/>
        </p:nvPicPr>
        <p:blipFill>
          <a:blip r:embed="rId2"/>
          <a:stretch>
            <a:fillRect/>
          </a:stretch>
        </p:blipFill>
        <p:spPr>
          <a:xfrm>
            <a:off x="4261890" y="3702974"/>
            <a:ext cx="3520440" cy="2481580"/>
          </a:xfrm>
          <a:prstGeom prst="rect">
            <a:avLst/>
          </a:prstGeom>
        </p:spPr>
      </p:pic>
    </p:spTree>
    <p:extLst>
      <p:ext uri="{BB962C8B-B14F-4D97-AF65-F5344CB8AC3E}">
        <p14:creationId xmlns:p14="http://schemas.microsoft.com/office/powerpoint/2010/main" val="3900305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a:t>
            </a:r>
            <a:r>
              <a:rPr lang="en-US" altLang="zh-CN" dirty="0"/>
              <a:t>2</a:t>
            </a:r>
            <a:r>
              <a:rPr lang="zh-CN" altLang="en-US" dirty="0"/>
              <a:t>）手动创建关系</a:t>
            </a:r>
          </a:p>
          <a:p>
            <a:pPr marL="271463" indent="-271463"/>
            <a:r>
              <a:rPr lang="zh-CN" altLang="en-US" dirty="0"/>
              <a:t>用户也可以手动创建关系，首先需要在“管理关系”对话框中，点击“新建”按钮，打开“创建关系”对话框，然后配置新关系的基数和“交叉筛选器”的方向等。</a:t>
            </a:r>
          </a:p>
        </p:txBody>
      </p:sp>
      <p:pic>
        <p:nvPicPr>
          <p:cNvPr id="3" name="图片 2">
            <a:extLst>
              <a:ext uri="{FF2B5EF4-FFF2-40B4-BE49-F238E27FC236}">
                <a16:creationId xmlns:a16="http://schemas.microsoft.com/office/drawing/2014/main" xmlns="" id="{F2B80042-9382-4814-8FA3-B867819ACC39}"/>
              </a:ext>
            </a:extLst>
          </p:cNvPr>
          <p:cNvPicPr/>
          <p:nvPr/>
        </p:nvPicPr>
        <p:blipFill>
          <a:blip r:embed="rId2"/>
          <a:stretch>
            <a:fillRect/>
          </a:stretch>
        </p:blipFill>
        <p:spPr>
          <a:xfrm>
            <a:off x="4308532" y="2795876"/>
            <a:ext cx="3611880" cy="3076575"/>
          </a:xfrm>
          <a:prstGeom prst="rect">
            <a:avLst/>
          </a:prstGeom>
        </p:spPr>
      </p:pic>
    </p:spTree>
    <p:extLst>
      <p:ext uri="{BB962C8B-B14F-4D97-AF65-F5344CB8AC3E}">
        <p14:creationId xmlns:p14="http://schemas.microsoft.com/office/powerpoint/2010/main" val="40309437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a:t>
            </a:r>
            <a:r>
              <a:rPr lang="en-US" altLang="zh-CN" dirty="0"/>
              <a:t>1</a:t>
            </a:r>
            <a:r>
              <a:rPr lang="zh-CN" altLang="en-US" dirty="0"/>
              <a:t>）手动编辑关系</a:t>
            </a:r>
          </a:p>
          <a:p>
            <a:r>
              <a:rPr lang="zh-CN" altLang="en-US" dirty="0"/>
              <a:t>对于已经创建的关系，为了满足日常可视化分析的需求，我们需要进行维护与管理。在“管理关系”对话框中，点击“编辑”按钮。在打开的“编辑关系”对话框中，可以调整关系设置，如基数、“交叉筛选器方向”等。</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4.4.3  </a:t>
            </a:r>
            <a:r>
              <a:rPr lang="zh-CN" altLang="en-US" dirty="0"/>
              <a:t>管理表之间的数据关系</a:t>
            </a:r>
            <a:endParaRPr dirty="0"/>
          </a:p>
        </p:txBody>
      </p:sp>
      <p:pic>
        <p:nvPicPr>
          <p:cNvPr id="4" name="图片 3">
            <a:extLst>
              <a:ext uri="{FF2B5EF4-FFF2-40B4-BE49-F238E27FC236}">
                <a16:creationId xmlns:a16="http://schemas.microsoft.com/office/drawing/2014/main" xmlns="" id="{4589D35A-DE9C-4847-BA0F-54D90B54A502}"/>
              </a:ext>
            </a:extLst>
          </p:cNvPr>
          <p:cNvPicPr/>
          <p:nvPr/>
        </p:nvPicPr>
        <p:blipFill>
          <a:blip r:embed="rId2"/>
          <a:stretch>
            <a:fillRect/>
          </a:stretch>
        </p:blipFill>
        <p:spPr>
          <a:xfrm>
            <a:off x="3957088" y="3294380"/>
            <a:ext cx="4130040" cy="2910840"/>
          </a:xfrm>
          <a:prstGeom prst="rect">
            <a:avLst/>
          </a:prstGeom>
        </p:spPr>
      </p:pic>
    </p:spTree>
    <p:extLst>
      <p:ext uri="{BB962C8B-B14F-4D97-AF65-F5344CB8AC3E}">
        <p14:creationId xmlns:p14="http://schemas.microsoft.com/office/powerpoint/2010/main" val="2809837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a:t>
            </a:r>
            <a:r>
              <a:rPr lang="en-US" altLang="zh-CN" dirty="0"/>
              <a:t>2</a:t>
            </a:r>
            <a:r>
              <a:rPr lang="zh-CN" altLang="en-US" dirty="0"/>
              <a:t>）手动删除关系</a:t>
            </a:r>
          </a:p>
          <a:p>
            <a:pPr marL="271463" indent="-271463"/>
            <a:r>
              <a:rPr lang="zh-CN" altLang="en-US" dirty="0"/>
              <a:t>我们还可以手动删除关系，可以在“管理关系”对话框中，点击“删除”按钮即可。</a:t>
            </a:r>
          </a:p>
        </p:txBody>
      </p:sp>
      <p:pic>
        <p:nvPicPr>
          <p:cNvPr id="3" name="图片 2">
            <a:extLst>
              <a:ext uri="{FF2B5EF4-FFF2-40B4-BE49-F238E27FC236}">
                <a16:creationId xmlns:a16="http://schemas.microsoft.com/office/drawing/2014/main" xmlns="" id="{25E285E7-7271-4611-BBDD-8798B342196B}"/>
              </a:ext>
            </a:extLst>
          </p:cNvPr>
          <p:cNvPicPr/>
          <p:nvPr/>
        </p:nvPicPr>
        <p:blipFill>
          <a:blip r:embed="rId2"/>
          <a:stretch>
            <a:fillRect/>
          </a:stretch>
        </p:blipFill>
        <p:spPr>
          <a:xfrm>
            <a:off x="4083281" y="2648614"/>
            <a:ext cx="3970020" cy="2798445"/>
          </a:xfrm>
          <a:prstGeom prst="rect">
            <a:avLst/>
          </a:prstGeom>
        </p:spPr>
      </p:pic>
    </p:spTree>
    <p:extLst>
      <p:ext uri="{BB962C8B-B14F-4D97-AF65-F5344CB8AC3E}">
        <p14:creationId xmlns:p14="http://schemas.microsoft.com/office/powerpoint/2010/main" val="2859854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查询编辑器及其重要操作</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数据可视化分析的基础操作</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数据分析表达式</a:t>
            </a:r>
            <a:r>
              <a:rPr lang="en-US" altLang="zh-CN" sz="2400" dirty="0">
                <a:solidFill>
                  <a:schemeClr val="bg1"/>
                </a:solidFill>
                <a:latin typeface="微软雅黑" pitchFamily="34" charset="-122"/>
                <a:ea typeface="微软雅黑" pitchFamily="34" charset="-122"/>
              </a:rPr>
              <a:t>DAX</a:t>
            </a:r>
            <a:r>
              <a:rPr lang="zh-CN" altLang="zh-CN" sz="2400" dirty="0">
                <a:solidFill>
                  <a:schemeClr val="bg1"/>
                </a:solidFill>
                <a:latin typeface="微软雅黑" pitchFamily="34" charset="-122"/>
                <a:ea typeface="微软雅黑" pitchFamily="34" charset="-122"/>
              </a:rPr>
              <a:t>及其案例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创建和管理表之间的关系</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统计局</a:t>
            </a:r>
            <a:r>
              <a:rPr lang="en-US" altLang="zh-CN" sz="2400" dirty="0">
                <a:solidFill>
                  <a:schemeClr val="bg1"/>
                </a:solidFill>
                <a:latin typeface="微软雅黑" pitchFamily="34" charset="-122"/>
                <a:ea typeface="微软雅黑" pitchFamily="34" charset="-122"/>
              </a:rPr>
              <a:t>Web</a:t>
            </a:r>
            <a:r>
              <a:rPr lang="zh-CN" altLang="zh-CN" sz="2400" dirty="0">
                <a:solidFill>
                  <a:schemeClr val="bg1"/>
                </a:solidFill>
                <a:latin typeface="微软雅黑" pitchFamily="34" charset="-122"/>
                <a:ea typeface="微软雅黑" pitchFamily="34" charset="-122"/>
              </a:rPr>
              <a:t>数据可视化分析实战</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4040245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5570537" cy="4987925"/>
          </a:xfrm>
        </p:spPr>
        <p:txBody>
          <a:bodyPr/>
          <a:lstStyle/>
          <a:p>
            <a:pPr marL="271463" indent="-271463"/>
            <a:r>
              <a:rPr lang="zh-CN" altLang="en-US" dirty="0"/>
              <a:t>在本案例中，我们将学习如何从国家统计局</a:t>
            </a:r>
            <a:r>
              <a:rPr lang="en-US" altLang="zh-CN" dirty="0"/>
              <a:t>Web</a:t>
            </a:r>
            <a:r>
              <a:rPr lang="zh-CN" altLang="en-US" dirty="0"/>
              <a:t>网站导入数据并创建可视化视图，这里分析的内容是</a:t>
            </a:r>
            <a:r>
              <a:rPr lang="en-US" altLang="zh-CN" dirty="0"/>
              <a:t>2020</a:t>
            </a:r>
            <a:r>
              <a:rPr lang="zh-CN" altLang="en-US" dirty="0"/>
              <a:t>年</a:t>
            </a:r>
            <a:r>
              <a:rPr lang="en-US" altLang="zh-CN" dirty="0"/>
              <a:t>1</a:t>
            </a:r>
            <a:r>
              <a:rPr lang="zh-CN" altLang="en-US" dirty="0"/>
              <a:t>月份</a:t>
            </a:r>
            <a:r>
              <a:rPr lang="en-US" altLang="zh-CN" dirty="0"/>
              <a:t>70</a:t>
            </a:r>
            <a:r>
              <a:rPr lang="zh-CN" altLang="en-US" dirty="0"/>
              <a:t>个大中城市商品住宅销售价格变动情况。</a:t>
            </a:r>
          </a:p>
        </p:txBody>
      </p:sp>
      <p:pic>
        <p:nvPicPr>
          <p:cNvPr id="3" name="图片 2">
            <a:extLst>
              <a:ext uri="{FF2B5EF4-FFF2-40B4-BE49-F238E27FC236}">
                <a16:creationId xmlns:a16="http://schemas.microsoft.com/office/drawing/2014/main" xmlns="" id="{7606B459-DAFA-44DD-8146-A1DB8F945D55}"/>
              </a:ext>
            </a:extLst>
          </p:cNvPr>
          <p:cNvPicPr/>
          <p:nvPr/>
        </p:nvPicPr>
        <p:blipFill>
          <a:blip r:embed="rId2"/>
          <a:stretch>
            <a:fillRect/>
          </a:stretch>
        </p:blipFill>
        <p:spPr>
          <a:xfrm>
            <a:off x="6493164" y="1016000"/>
            <a:ext cx="3768435" cy="5403273"/>
          </a:xfrm>
          <a:prstGeom prst="rect">
            <a:avLst/>
          </a:prstGeom>
        </p:spPr>
      </p:pic>
    </p:spTree>
    <p:extLst>
      <p:ext uri="{BB962C8B-B14F-4D97-AF65-F5344CB8AC3E}">
        <p14:creationId xmlns:p14="http://schemas.microsoft.com/office/powerpoint/2010/main" val="2505952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我们一般以商业回报来定位数据分析的不同阶段，因此商业数据分析可以分为以下四个阶段。此外，在数据分析的过程中，会有很多因素影响到我们的决策，那么如何找到这些因素呢？其中内外因素分解法就是其中一种较常用的方法，它把问题拆成四部分，包括内部因素、外部因素、可控和不可控，然后再逐一解决，如图所示。</a:t>
            </a:r>
          </a:p>
          <a:p>
            <a:pPr marL="271463" indent="-271463"/>
            <a:endParaRPr lang="zh-CN" altLang="zh-CN" dirty="0"/>
          </a:p>
          <a:p>
            <a:pPr marL="271463" indent="-271463"/>
            <a:endParaRPr lang="zh-CN" altLang="en-US" dirty="0"/>
          </a:p>
        </p:txBody>
      </p:sp>
      <p:pic>
        <p:nvPicPr>
          <p:cNvPr id="3" name="图片 2">
            <a:extLst>
              <a:ext uri="{FF2B5EF4-FFF2-40B4-BE49-F238E27FC236}">
                <a16:creationId xmlns:a16="http://schemas.microsoft.com/office/drawing/2014/main" xmlns="" id="{D86A750D-4DB9-4317-AA5E-A70CDB3B5424}"/>
              </a:ext>
            </a:extLst>
          </p:cNvPr>
          <p:cNvPicPr/>
          <p:nvPr/>
        </p:nvPicPr>
        <p:blipFill>
          <a:blip r:embed="rId2"/>
          <a:stretch>
            <a:fillRect/>
          </a:stretch>
        </p:blipFill>
        <p:spPr>
          <a:xfrm>
            <a:off x="1742153" y="3425304"/>
            <a:ext cx="3753484" cy="1800000"/>
          </a:xfrm>
          <a:prstGeom prst="rect">
            <a:avLst/>
          </a:prstGeom>
        </p:spPr>
      </p:pic>
      <p:pic>
        <p:nvPicPr>
          <p:cNvPr id="4" name="图片 3">
            <a:extLst>
              <a:ext uri="{FF2B5EF4-FFF2-40B4-BE49-F238E27FC236}">
                <a16:creationId xmlns:a16="http://schemas.microsoft.com/office/drawing/2014/main" xmlns="" id="{4A94E38C-06F7-414C-8D43-5CD8EE4BA107}"/>
              </a:ext>
            </a:extLst>
          </p:cNvPr>
          <p:cNvPicPr/>
          <p:nvPr/>
        </p:nvPicPr>
        <p:blipFill>
          <a:blip r:embed="rId3"/>
          <a:stretch>
            <a:fillRect/>
          </a:stretch>
        </p:blipFill>
        <p:spPr>
          <a:xfrm>
            <a:off x="6743381" y="3440804"/>
            <a:ext cx="2714656" cy="1800000"/>
          </a:xfrm>
          <a:prstGeom prst="rect">
            <a:avLst/>
          </a:prstGeom>
        </p:spPr>
      </p:pic>
    </p:spTree>
    <p:extLst>
      <p:ext uri="{BB962C8B-B14F-4D97-AF65-F5344CB8AC3E}">
        <p14:creationId xmlns:p14="http://schemas.microsoft.com/office/powerpoint/2010/main" val="4160047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在“主页”中点击“获取数据”选项，选择“</a:t>
            </a:r>
            <a:r>
              <a:rPr lang="en-US" altLang="zh-CN" dirty="0"/>
              <a:t>Web”</a:t>
            </a:r>
            <a:r>
              <a:rPr lang="zh-CN" altLang="en-US" dirty="0"/>
              <a:t>选项，在“从</a:t>
            </a:r>
            <a:r>
              <a:rPr lang="en-US" altLang="zh-CN" dirty="0"/>
              <a:t>Web”</a:t>
            </a:r>
            <a:r>
              <a:rPr lang="zh-CN" altLang="en-US" dirty="0"/>
              <a:t>页面对话框中，选择“基本”方式，并输入数据的</a:t>
            </a:r>
            <a:r>
              <a:rPr lang="en-US" altLang="zh-CN" dirty="0"/>
              <a:t>URL</a:t>
            </a:r>
            <a:r>
              <a:rPr lang="zh-CN" altLang="en-US" dirty="0"/>
              <a:t>（</a:t>
            </a:r>
            <a:r>
              <a:rPr lang="en-US" altLang="zh-CN" dirty="0"/>
              <a:t>http://www.stats.gov.cn/tjsj/zxfb/202002/t20200217_1726707.html</a:t>
            </a:r>
            <a:r>
              <a:rPr lang="zh-CN" altLang="en-US" dirty="0"/>
              <a:t>），</a:t>
            </a:r>
            <a:r>
              <a:rPr lang="en-US" altLang="zh-CN" dirty="0"/>
              <a:t>MS Power BI</a:t>
            </a:r>
            <a:r>
              <a:rPr lang="zh-CN" altLang="en-US" dirty="0"/>
              <a:t>将建立与网页的连接，弹出“导航器”对话框，显示此页面上所有的可用表，这里需要选择“</a:t>
            </a:r>
            <a:r>
              <a:rPr lang="en-US" altLang="zh-CN" dirty="0"/>
              <a:t>Table 1”</a:t>
            </a:r>
            <a:r>
              <a:rPr lang="zh-CN" altLang="en-US" dirty="0"/>
              <a:t>表。</a:t>
            </a:r>
          </a:p>
        </p:txBody>
      </p:sp>
      <p:sp>
        <p:nvSpPr>
          <p:cNvPr id="17412" name="内容占位符 2"/>
          <p:cNvSpPr>
            <a:spLocks noGrp="1"/>
          </p:cNvSpPr>
          <p:nvPr>
            <p:ph idx="10"/>
          </p:nvPr>
        </p:nvSpPr>
        <p:spPr>
          <a:xfrm>
            <a:off x="423863" y="1138238"/>
            <a:ext cx="11107737" cy="427037"/>
          </a:xfrm>
        </p:spPr>
        <p:txBody>
          <a:bodyPr/>
          <a:lstStyle/>
          <a:p>
            <a:r>
              <a:rPr lang="en-US" altLang="zh-CN" dirty="0"/>
              <a:t>4.5.1  </a:t>
            </a:r>
            <a:r>
              <a:rPr lang="zh-CN" altLang="en-US" dirty="0"/>
              <a:t>连接到</a:t>
            </a:r>
            <a:r>
              <a:rPr lang="en-US" altLang="zh-CN" dirty="0"/>
              <a:t>Web</a:t>
            </a:r>
            <a:r>
              <a:rPr lang="zh-CN" altLang="en-US" dirty="0"/>
              <a:t>数据源</a:t>
            </a:r>
            <a:endParaRPr dirty="0"/>
          </a:p>
        </p:txBody>
      </p:sp>
      <p:pic>
        <p:nvPicPr>
          <p:cNvPr id="4" name="图片 3">
            <a:extLst>
              <a:ext uri="{FF2B5EF4-FFF2-40B4-BE49-F238E27FC236}">
                <a16:creationId xmlns:a16="http://schemas.microsoft.com/office/drawing/2014/main" xmlns="" id="{B8E9AD43-7C87-4BF3-A450-018D3A93F208}"/>
              </a:ext>
            </a:extLst>
          </p:cNvPr>
          <p:cNvPicPr/>
          <p:nvPr/>
        </p:nvPicPr>
        <p:blipFill>
          <a:blip r:embed="rId2"/>
          <a:stretch>
            <a:fillRect/>
          </a:stretch>
        </p:blipFill>
        <p:spPr>
          <a:xfrm>
            <a:off x="4286856" y="3245888"/>
            <a:ext cx="3599815" cy="2860040"/>
          </a:xfrm>
          <a:prstGeom prst="rect">
            <a:avLst/>
          </a:prstGeom>
          <a:ln>
            <a:solidFill>
              <a:sysClr val="window" lastClr="FFFFFF">
                <a:lumMod val="50000"/>
              </a:sysClr>
            </a:solidFill>
          </a:ln>
        </p:spPr>
      </p:pic>
    </p:spTree>
    <p:extLst>
      <p:ext uri="{BB962C8B-B14F-4D97-AF65-F5344CB8AC3E}">
        <p14:creationId xmlns:p14="http://schemas.microsoft.com/office/powerpoint/2010/main" val="1694598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a:t>
            </a:r>
            <a:r>
              <a:rPr lang="en-US" altLang="zh-CN" dirty="0"/>
              <a:t>1</a:t>
            </a:r>
            <a:r>
              <a:rPr lang="zh-CN" altLang="en-US" dirty="0"/>
              <a:t>）删除重复列</a:t>
            </a:r>
            <a:endParaRPr lang="en-US" altLang="zh-CN" dirty="0"/>
          </a:p>
          <a:p>
            <a:r>
              <a:rPr lang="zh-CN" altLang="en-US" dirty="0"/>
              <a:t>（</a:t>
            </a:r>
            <a:r>
              <a:rPr lang="en-US" altLang="zh-CN" dirty="0"/>
              <a:t>2</a:t>
            </a:r>
            <a:r>
              <a:rPr lang="zh-CN" altLang="en-US" dirty="0"/>
              <a:t>）复制数据表</a:t>
            </a:r>
            <a:endParaRPr lang="en-US" altLang="zh-CN" dirty="0"/>
          </a:p>
          <a:p>
            <a:r>
              <a:rPr lang="zh-CN" altLang="en-US" dirty="0"/>
              <a:t>（</a:t>
            </a:r>
            <a:r>
              <a:rPr lang="en-US" altLang="zh-CN" dirty="0"/>
              <a:t>3</a:t>
            </a:r>
            <a:r>
              <a:rPr lang="zh-CN" altLang="en-US" dirty="0"/>
              <a:t>）删除不需要的列</a:t>
            </a:r>
            <a:endParaRPr lang="en-US" altLang="zh-CN" dirty="0"/>
          </a:p>
          <a:p>
            <a:r>
              <a:rPr lang="zh-CN" altLang="en-US" dirty="0"/>
              <a:t>（</a:t>
            </a:r>
            <a:r>
              <a:rPr lang="en-US" altLang="zh-CN" dirty="0"/>
              <a:t>4</a:t>
            </a:r>
            <a:r>
              <a:rPr lang="zh-CN" altLang="en-US" dirty="0"/>
              <a:t>）调整列的名称</a:t>
            </a:r>
            <a:endParaRPr lang="en-US" altLang="zh-CN" dirty="0"/>
          </a:p>
          <a:p>
            <a:r>
              <a:rPr lang="zh-CN" altLang="en-US" dirty="0"/>
              <a:t>（</a:t>
            </a:r>
            <a:r>
              <a:rPr lang="en-US" altLang="zh-CN" dirty="0"/>
              <a:t>5</a:t>
            </a:r>
            <a:r>
              <a:rPr lang="zh-CN" altLang="en-US" dirty="0"/>
              <a:t>）合并数据表</a:t>
            </a:r>
            <a:endParaRPr lang="en-US" altLang="zh-CN" dirty="0"/>
          </a:p>
          <a:p>
            <a:r>
              <a:rPr lang="zh-CN" altLang="en-US" dirty="0"/>
              <a:t>（</a:t>
            </a:r>
            <a:r>
              <a:rPr lang="en-US" altLang="zh-CN" dirty="0"/>
              <a:t>6</a:t>
            </a:r>
            <a:r>
              <a:rPr lang="zh-CN" altLang="en-US" dirty="0"/>
              <a:t>）替换清理文本</a:t>
            </a:r>
          </a:p>
        </p:txBody>
      </p:sp>
      <p:sp>
        <p:nvSpPr>
          <p:cNvPr id="17412" name="内容占位符 2"/>
          <p:cNvSpPr>
            <a:spLocks noGrp="1"/>
          </p:cNvSpPr>
          <p:nvPr>
            <p:ph idx="10"/>
          </p:nvPr>
        </p:nvSpPr>
        <p:spPr>
          <a:xfrm>
            <a:off x="423863" y="1138238"/>
            <a:ext cx="11107737" cy="427037"/>
          </a:xfrm>
        </p:spPr>
        <p:txBody>
          <a:bodyPr/>
          <a:lstStyle/>
          <a:p>
            <a:r>
              <a:rPr lang="en-US" altLang="zh-CN" dirty="0"/>
              <a:t>4.5.2  </a:t>
            </a:r>
            <a:r>
              <a:rPr lang="zh-CN" altLang="en-US" dirty="0"/>
              <a:t>调整和清理源数据</a:t>
            </a:r>
            <a:endParaRPr dirty="0"/>
          </a:p>
        </p:txBody>
      </p:sp>
    </p:spTree>
    <p:extLst>
      <p:ext uri="{BB962C8B-B14F-4D97-AF65-F5344CB8AC3E}">
        <p14:creationId xmlns:p14="http://schemas.microsoft.com/office/powerpoint/2010/main" val="3169099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点击“可视化”窗格中的“分区表”图标，从“字段”窗格中将创建可视化效果所需要的字段拖到报表画布中，例如城市、同比、环比，即可得到</a:t>
            </a:r>
            <a:r>
              <a:rPr lang="en-US" altLang="zh-CN" dirty="0"/>
              <a:t>70</a:t>
            </a:r>
            <a:r>
              <a:rPr lang="zh-CN" altLang="en-US" dirty="0"/>
              <a:t>个城市商品房价格指数的同比和环比的分区图，如图所示。</a:t>
            </a:r>
          </a:p>
        </p:txBody>
      </p:sp>
      <p:sp>
        <p:nvSpPr>
          <p:cNvPr id="17412" name="内容占位符 2"/>
          <p:cNvSpPr>
            <a:spLocks noGrp="1"/>
          </p:cNvSpPr>
          <p:nvPr>
            <p:ph idx="10"/>
          </p:nvPr>
        </p:nvSpPr>
        <p:spPr>
          <a:xfrm>
            <a:off x="423863" y="1138238"/>
            <a:ext cx="11107737" cy="427037"/>
          </a:xfrm>
        </p:spPr>
        <p:txBody>
          <a:bodyPr/>
          <a:lstStyle/>
          <a:p>
            <a:r>
              <a:rPr lang="en-US" altLang="zh-CN" dirty="0"/>
              <a:t>4.5.3  </a:t>
            </a:r>
            <a:r>
              <a:rPr lang="zh-CN" altLang="en-US" dirty="0"/>
              <a:t>创建和发布可视化视图</a:t>
            </a:r>
            <a:endParaRPr dirty="0"/>
          </a:p>
        </p:txBody>
      </p:sp>
      <p:pic>
        <p:nvPicPr>
          <p:cNvPr id="4" name="图片 3">
            <a:extLst>
              <a:ext uri="{FF2B5EF4-FFF2-40B4-BE49-F238E27FC236}">
                <a16:creationId xmlns:a16="http://schemas.microsoft.com/office/drawing/2014/main" xmlns="" id="{E9C2C42B-E256-49DD-9422-A72EBF853B02}"/>
              </a:ext>
            </a:extLst>
          </p:cNvPr>
          <p:cNvPicPr/>
          <p:nvPr/>
        </p:nvPicPr>
        <p:blipFill>
          <a:blip r:embed="rId2"/>
          <a:stretch>
            <a:fillRect/>
          </a:stretch>
        </p:blipFill>
        <p:spPr>
          <a:xfrm>
            <a:off x="3394191" y="2795182"/>
            <a:ext cx="5274310" cy="3244215"/>
          </a:xfrm>
          <a:prstGeom prst="rect">
            <a:avLst/>
          </a:prstGeom>
        </p:spPr>
      </p:pic>
    </p:spTree>
    <p:extLst>
      <p:ext uri="{BB962C8B-B14F-4D97-AF65-F5344CB8AC3E}">
        <p14:creationId xmlns:p14="http://schemas.microsoft.com/office/powerpoint/2010/main" val="615175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986058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327564" y="3080544"/>
            <a:ext cx="7453746" cy="692150"/>
          </a:xfrm>
        </p:spPr>
        <p:txBody>
          <a:bodyPr/>
          <a:lstStyle/>
          <a:p>
            <a:r>
              <a:rPr lang="zh-CN" altLang="en-US" dirty="0">
                <a:solidFill>
                  <a:schemeClr val="tx1"/>
                </a:solidFill>
              </a:rPr>
              <a:t>第</a:t>
            </a:r>
            <a:r>
              <a:rPr lang="en-US" altLang="zh-CN" dirty="0">
                <a:solidFill>
                  <a:schemeClr val="tx1"/>
                </a:solidFill>
              </a:rPr>
              <a:t>5</a:t>
            </a:r>
            <a:r>
              <a:rPr lang="zh-CN" altLang="en-US" dirty="0">
                <a:solidFill>
                  <a:schemeClr val="tx1"/>
                </a:solidFill>
              </a:rPr>
              <a:t>章  </a:t>
            </a:r>
            <a:r>
              <a:rPr lang="en-US" altLang="zh-CN" dirty="0">
                <a:solidFill>
                  <a:schemeClr val="tx1"/>
                </a:solidFill>
              </a:rPr>
              <a:t>MS Power BI</a:t>
            </a:r>
            <a:r>
              <a:rPr lang="zh-CN" altLang="en-US" dirty="0">
                <a:solidFill>
                  <a:schemeClr val="tx1"/>
                </a:solidFill>
              </a:rPr>
              <a:t>自带可视化视图</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1502514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en-US" dirty="0"/>
              <a:t>除了默认自带的可视化视图，如条形图、折线图和散点图等共计</a:t>
            </a:r>
            <a:r>
              <a:rPr lang="en-US" altLang="zh-CN" dirty="0"/>
              <a:t>31</a:t>
            </a:r>
            <a:r>
              <a:rPr lang="zh-CN" altLang="en-US" dirty="0"/>
              <a:t>种外，用户还可以自定义更加丰富的展示效果，本章将详细介绍</a:t>
            </a:r>
            <a:r>
              <a:rPr lang="en-US" altLang="zh-CN" dirty="0"/>
              <a:t>16</a:t>
            </a:r>
            <a:r>
              <a:rPr lang="zh-CN" altLang="en-US" dirty="0"/>
              <a:t>种常用的自带可视化视图。注意本章使用的是电商企业的客户订单表“</a:t>
            </a:r>
            <a:r>
              <a:rPr lang="en-US" altLang="zh-CN" dirty="0"/>
              <a:t>orders.xlsx”</a:t>
            </a:r>
            <a:r>
              <a:rPr lang="zh-CN" altLang="en-US" dirty="0"/>
              <a:t>。</a:t>
            </a:r>
          </a:p>
        </p:txBody>
      </p:sp>
    </p:spTree>
    <p:extLst>
      <p:ext uri="{BB962C8B-B14F-4D97-AF65-F5344CB8AC3E}">
        <p14:creationId xmlns:p14="http://schemas.microsoft.com/office/powerpoint/2010/main" val="3780710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调整可视化对象元素</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自带可视化视图概述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创建自带可视化视图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数据可视化的注意事项</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1859036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330036"/>
            <a:ext cx="11107737" cy="4794539"/>
          </a:xfrm>
        </p:spPr>
        <p:txBody>
          <a:bodyPr/>
          <a:lstStyle/>
          <a:p>
            <a:r>
              <a:rPr lang="en-US" altLang="zh-CN" dirty="0"/>
              <a:t>Power BI</a:t>
            </a:r>
            <a:r>
              <a:rPr lang="zh-CN" altLang="zh-CN" dirty="0"/>
              <a:t>安装后，默认自带的可视化视图有条形图、折线图和散点图等共计</a:t>
            </a:r>
            <a:r>
              <a:rPr lang="en-US" altLang="zh-CN" dirty="0"/>
              <a:t>31</a:t>
            </a:r>
            <a:r>
              <a:rPr lang="zh-CN" altLang="zh-CN" dirty="0"/>
              <a:t>种，可分为以下几类：</a:t>
            </a:r>
            <a:endParaRPr lang="en-US" altLang="zh-CN" dirty="0"/>
          </a:p>
          <a:p>
            <a:r>
              <a:rPr lang="zh-CN" altLang="zh-CN" dirty="0"/>
              <a:t>（</a:t>
            </a:r>
            <a:r>
              <a:rPr lang="en-US" altLang="zh-CN" dirty="0"/>
              <a:t>1</a:t>
            </a:r>
            <a:r>
              <a:rPr lang="zh-CN" altLang="zh-CN" dirty="0"/>
              <a:t>）条形图类：堆积条形图、簇状条形图、百分比堆积条形图；</a:t>
            </a:r>
          </a:p>
          <a:p>
            <a:r>
              <a:rPr lang="zh-CN" altLang="zh-CN" dirty="0"/>
              <a:t>（</a:t>
            </a:r>
            <a:r>
              <a:rPr lang="en-US" altLang="zh-CN" dirty="0"/>
              <a:t>2</a:t>
            </a:r>
            <a:r>
              <a:rPr lang="zh-CN" altLang="zh-CN" dirty="0"/>
              <a:t>）柱形图类：堆积柱形图、簇状柱形图、百分比堆积柱形图；</a:t>
            </a:r>
          </a:p>
          <a:p>
            <a:r>
              <a:rPr lang="zh-CN" altLang="zh-CN" dirty="0"/>
              <a:t>（</a:t>
            </a:r>
            <a:r>
              <a:rPr lang="en-US" altLang="zh-CN" dirty="0"/>
              <a:t>3</a:t>
            </a:r>
            <a:r>
              <a:rPr lang="zh-CN" altLang="zh-CN" dirty="0"/>
              <a:t>）折线类：折线图、折线和堆积柱形图、折线和簇状柱形图、</a:t>
            </a:r>
            <a:r>
              <a:rPr lang="en-US" altLang="zh-CN" dirty="0"/>
              <a:t>KPI</a:t>
            </a:r>
            <a:r>
              <a:rPr lang="zh-CN" altLang="zh-CN" dirty="0"/>
              <a:t>；</a:t>
            </a:r>
          </a:p>
          <a:p>
            <a:r>
              <a:rPr lang="zh-CN" altLang="zh-CN" dirty="0"/>
              <a:t>（</a:t>
            </a:r>
            <a:r>
              <a:rPr lang="en-US" altLang="zh-CN" dirty="0"/>
              <a:t>4</a:t>
            </a:r>
            <a:r>
              <a:rPr lang="zh-CN" altLang="zh-CN" dirty="0"/>
              <a:t>）面积类：分区图、堆积面积图、功能区图表、饼图、环形图、树状图、仪表；</a:t>
            </a:r>
          </a:p>
          <a:p>
            <a:r>
              <a:rPr lang="zh-CN" altLang="zh-CN" dirty="0"/>
              <a:t>（</a:t>
            </a:r>
            <a:r>
              <a:rPr lang="en-US" altLang="zh-CN" dirty="0"/>
              <a:t>5</a:t>
            </a:r>
            <a:r>
              <a:rPr lang="zh-CN" altLang="zh-CN" dirty="0"/>
              <a:t>）地图类：地图、着色地图、</a:t>
            </a:r>
            <a:r>
              <a:rPr lang="en-US" altLang="zh-CN" dirty="0"/>
              <a:t>ArcGIS Maps for Power BI</a:t>
            </a:r>
            <a:r>
              <a:rPr lang="zh-CN" altLang="zh-CN" dirty="0"/>
              <a:t>；</a:t>
            </a:r>
          </a:p>
          <a:p>
            <a:r>
              <a:rPr lang="zh-CN" altLang="zh-CN" dirty="0"/>
              <a:t>（</a:t>
            </a:r>
            <a:r>
              <a:rPr lang="en-US" altLang="zh-CN" dirty="0"/>
              <a:t>6</a:t>
            </a:r>
            <a:r>
              <a:rPr lang="zh-CN" altLang="zh-CN" dirty="0"/>
              <a:t>）脚本类：</a:t>
            </a:r>
            <a:r>
              <a:rPr lang="en-US" altLang="zh-CN" dirty="0"/>
              <a:t>Python</a:t>
            </a:r>
            <a:r>
              <a:rPr lang="zh-CN" altLang="zh-CN" dirty="0"/>
              <a:t>视觉对象、</a:t>
            </a:r>
            <a:r>
              <a:rPr lang="en-US" altLang="zh-CN" dirty="0"/>
              <a:t>R</a:t>
            </a:r>
            <a:r>
              <a:rPr lang="zh-CN" altLang="zh-CN" dirty="0"/>
              <a:t>脚本</a:t>
            </a:r>
            <a:r>
              <a:rPr lang="en-US" altLang="zh-CN" dirty="0"/>
              <a:t>Visual</a:t>
            </a:r>
            <a:r>
              <a:rPr lang="zh-CN" altLang="zh-CN" dirty="0"/>
              <a:t>；</a:t>
            </a:r>
          </a:p>
          <a:p>
            <a:r>
              <a:rPr lang="zh-CN" altLang="zh-CN" dirty="0"/>
              <a:t>（</a:t>
            </a:r>
            <a:r>
              <a:rPr lang="en-US" altLang="zh-CN" dirty="0"/>
              <a:t>7</a:t>
            </a:r>
            <a:r>
              <a:rPr lang="zh-CN" altLang="zh-CN" dirty="0"/>
              <a:t>）表格类：卡片图、多行卡、表、矩阵、切片器；</a:t>
            </a:r>
          </a:p>
          <a:p>
            <a:r>
              <a:rPr lang="zh-CN" altLang="zh-CN" dirty="0"/>
              <a:t>（</a:t>
            </a:r>
            <a:r>
              <a:rPr lang="en-US" altLang="zh-CN" dirty="0"/>
              <a:t>8</a:t>
            </a:r>
            <a:r>
              <a:rPr lang="zh-CN" altLang="zh-CN" dirty="0"/>
              <a:t>）其它类：瀑布图、散点图、漏斗图、关键影响因素。</a:t>
            </a:r>
          </a:p>
        </p:txBody>
      </p:sp>
      <p:pic>
        <p:nvPicPr>
          <p:cNvPr id="4" name="图片 3">
            <a:extLst>
              <a:ext uri="{FF2B5EF4-FFF2-40B4-BE49-F238E27FC236}">
                <a16:creationId xmlns:a16="http://schemas.microsoft.com/office/drawing/2014/main" xmlns="" id="{EFAC5B09-0339-4D28-A4F0-FBC8149E573E}"/>
              </a:ext>
            </a:extLst>
          </p:cNvPr>
          <p:cNvPicPr/>
          <p:nvPr/>
        </p:nvPicPr>
        <p:blipFill>
          <a:blip r:embed="rId2"/>
          <a:stretch>
            <a:fillRect/>
          </a:stretch>
        </p:blipFill>
        <p:spPr>
          <a:xfrm>
            <a:off x="8460221" y="4178011"/>
            <a:ext cx="1912216" cy="1825625"/>
          </a:xfrm>
          <a:prstGeom prst="rect">
            <a:avLst/>
          </a:prstGeom>
        </p:spPr>
      </p:pic>
    </p:spTree>
    <p:extLst>
      <p:ext uri="{BB962C8B-B14F-4D97-AF65-F5344CB8AC3E}">
        <p14:creationId xmlns:p14="http://schemas.microsoft.com/office/powerpoint/2010/main" val="2283493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调整可视化对象元素</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自带可视化视图概述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创建自带可视化视图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数据可视化的注意事项</a:t>
            </a: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3494344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在“格式”设置项下，可以对可视化对象进行调整，包括“图例”、“坐标轴”“数据颜色”“数据标签”“标题”和“背景”等</a:t>
            </a:r>
            <a:r>
              <a:rPr lang="zh-CN" altLang="en-US" dirty="0"/>
              <a:t>。</a:t>
            </a:r>
          </a:p>
        </p:txBody>
      </p:sp>
      <p:pic>
        <p:nvPicPr>
          <p:cNvPr id="3" name="图片 2">
            <a:extLst>
              <a:ext uri="{FF2B5EF4-FFF2-40B4-BE49-F238E27FC236}">
                <a16:creationId xmlns:a16="http://schemas.microsoft.com/office/drawing/2014/main" xmlns="" id="{97C22741-9649-48CD-AA9B-3250DC42A069}"/>
              </a:ext>
            </a:extLst>
          </p:cNvPr>
          <p:cNvPicPr/>
          <p:nvPr/>
        </p:nvPicPr>
        <p:blipFill>
          <a:blip r:embed="rId2"/>
          <a:stretch>
            <a:fillRect/>
          </a:stretch>
        </p:blipFill>
        <p:spPr>
          <a:xfrm>
            <a:off x="4987551" y="2112470"/>
            <a:ext cx="1690342" cy="3854220"/>
          </a:xfrm>
          <a:prstGeom prst="rect">
            <a:avLst/>
          </a:prstGeom>
        </p:spPr>
      </p:pic>
    </p:spTree>
    <p:extLst>
      <p:ext uri="{BB962C8B-B14F-4D97-AF65-F5344CB8AC3E}">
        <p14:creationId xmlns:p14="http://schemas.microsoft.com/office/powerpoint/2010/main" val="793925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4231289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调整可视化对象元素</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自带可视化视图概述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创建自带可视化视图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数据可视化的注意事项</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603689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年企业在不同地区和支付方式下的销售额堆积条形图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  </a:t>
            </a:r>
            <a:r>
              <a:rPr lang="zh-CN" altLang="zh-CN" b="1" dirty="0"/>
              <a:t>堆积条形图：区域销售额的比较分析</a:t>
            </a:r>
          </a:p>
        </p:txBody>
      </p:sp>
      <p:pic>
        <p:nvPicPr>
          <p:cNvPr id="4" name="图片 3">
            <a:extLst>
              <a:ext uri="{FF2B5EF4-FFF2-40B4-BE49-F238E27FC236}">
                <a16:creationId xmlns:a16="http://schemas.microsoft.com/office/drawing/2014/main" xmlns="" id="{972D5E18-6C24-4CF2-B764-61B32A55F9F0}"/>
              </a:ext>
            </a:extLst>
          </p:cNvPr>
          <p:cNvPicPr/>
          <p:nvPr/>
        </p:nvPicPr>
        <p:blipFill>
          <a:blip r:embed="rId2"/>
          <a:stretch>
            <a:fillRect/>
          </a:stretch>
        </p:blipFill>
        <p:spPr>
          <a:xfrm>
            <a:off x="3486554" y="2725420"/>
            <a:ext cx="5274310" cy="2829560"/>
          </a:xfrm>
          <a:prstGeom prst="rect">
            <a:avLst/>
          </a:prstGeom>
        </p:spPr>
      </p:pic>
    </p:spTree>
    <p:extLst>
      <p:ext uri="{BB962C8B-B14F-4D97-AF65-F5344CB8AC3E}">
        <p14:creationId xmlns:p14="http://schemas.microsoft.com/office/powerpoint/2010/main" val="1227214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en-US" dirty="0"/>
              <a:t>年企业在不同地区和支付方式下的销售额簇状柱形图。</a:t>
            </a:r>
          </a:p>
        </p:txBody>
      </p:sp>
      <p:sp>
        <p:nvSpPr>
          <p:cNvPr id="17412" name="内容占位符 2"/>
          <p:cNvSpPr>
            <a:spLocks noGrp="1"/>
          </p:cNvSpPr>
          <p:nvPr>
            <p:ph idx="10"/>
          </p:nvPr>
        </p:nvSpPr>
        <p:spPr>
          <a:xfrm>
            <a:off x="423863" y="1138238"/>
            <a:ext cx="11107737" cy="427037"/>
          </a:xfrm>
        </p:spPr>
        <p:txBody>
          <a:bodyPr/>
          <a:lstStyle/>
          <a:p>
            <a:r>
              <a:rPr lang="en-US" altLang="zh-CN" b="1" dirty="0"/>
              <a:t>5.3.2  </a:t>
            </a:r>
            <a:r>
              <a:rPr lang="zh-CN" altLang="zh-CN" b="1" dirty="0"/>
              <a:t>簇状柱形图：客户不同支付渠道分析</a:t>
            </a:r>
          </a:p>
        </p:txBody>
      </p:sp>
      <p:pic>
        <p:nvPicPr>
          <p:cNvPr id="4" name="图片 3">
            <a:extLst>
              <a:ext uri="{FF2B5EF4-FFF2-40B4-BE49-F238E27FC236}">
                <a16:creationId xmlns:a16="http://schemas.microsoft.com/office/drawing/2014/main" xmlns="" id="{431E786D-F0D6-4D90-9BA5-6ACE9240E555}"/>
              </a:ext>
            </a:extLst>
          </p:cNvPr>
          <p:cNvPicPr/>
          <p:nvPr/>
        </p:nvPicPr>
        <p:blipFill>
          <a:blip r:embed="rId2"/>
          <a:stretch>
            <a:fillRect/>
          </a:stretch>
        </p:blipFill>
        <p:spPr>
          <a:xfrm>
            <a:off x="3449609" y="2679237"/>
            <a:ext cx="5274310" cy="2829560"/>
          </a:xfrm>
          <a:prstGeom prst="rect">
            <a:avLst/>
          </a:prstGeom>
        </p:spPr>
      </p:pic>
    </p:spTree>
    <p:extLst>
      <p:ext uri="{BB962C8B-B14F-4D97-AF65-F5344CB8AC3E}">
        <p14:creationId xmlns:p14="http://schemas.microsoft.com/office/powerpoint/2010/main" val="3168256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年不同类型客户和支付方式下的销售额分区图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5.3.3  </a:t>
            </a:r>
            <a:r>
              <a:rPr lang="zh-CN" altLang="zh-CN" b="1" dirty="0"/>
              <a:t>分区图：不同类型客户的购买额分析</a:t>
            </a:r>
          </a:p>
        </p:txBody>
      </p:sp>
      <p:pic>
        <p:nvPicPr>
          <p:cNvPr id="4" name="图片 3">
            <a:extLst>
              <a:ext uri="{FF2B5EF4-FFF2-40B4-BE49-F238E27FC236}">
                <a16:creationId xmlns:a16="http://schemas.microsoft.com/office/drawing/2014/main" xmlns="" id="{FBA87D58-F0A1-43FD-8443-C2DE58325929}"/>
              </a:ext>
            </a:extLst>
          </p:cNvPr>
          <p:cNvPicPr/>
          <p:nvPr/>
        </p:nvPicPr>
        <p:blipFill>
          <a:blip r:embed="rId2"/>
          <a:stretch>
            <a:fillRect/>
          </a:stretch>
        </p:blipFill>
        <p:spPr>
          <a:xfrm>
            <a:off x="3505026" y="2670926"/>
            <a:ext cx="5274310" cy="3012440"/>
          </a:xfrm>
          <a:prstGeom prst="rect">
            <a:avLst/>
          </a:prstGeom>
        </p:spPr>
      </p:pic>
    </p:spTree>
    <p:extLst>
      <p:ext uri="{BB962C8B-B14F-4D97-AF65-F5344CB8AC3E}">
        <p14:creationId xmlns:p14="http://schemas.microsoft.com/office/powerpoint/2010/main" val="940219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年企业在不同地区和支付方式下的利润额堆积面积图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5.3.4  </a:t>
            </a:r>
            <a:r>
              <a:rPr lang="zh-CN" altLang="zh-CN" b="1" dirty="0"/>
              <a:t>堆积面积图：不同区域的利润额分析</a:t>
            </a:r>
          </a:p>
        </p:txBody>
      </p:sp>
      <p:pic>
        <p:nvPicPr>
          <p:cNvPr id="4" name="图片 3">
            <a:extLst>
              <a:ext uri="{FF2B5EF4-FFF2-40B4-BE49-F238E27FC236}">
                <a16:creationId xmlns:a16="http://schemas.microsoft.com/office/drawing/2014/main" xmlns="" id="{3B7A5659-0D6D-4956-BE2A-0612D14E3C87}"/>
              </a:ext>
            </a:extLst>
          </p:cNvPr>
          <p:cNvPicPr/>
          <p:nvPr/>
        </p:nvPicPr>
        <p:blipFill>
          <a:blip r:embed="rId2"/>
          <a:stretch>
            <a:fillRect/>
          </a:stretch>
        </p:blipFill>
        <p:spPr>
          <a:xfrm>
            <a:off x="3412663" y="2525916"/>
            <a:ext cx="5274310" cy="3154680"/>
          </a:xfrm>
          <a:prstGeom prst="rect">
            <a:avLst/>
          </a:prstGeom>
        </p:spPr>
      </p:pic>
    </p:spTree>
    <p:extLst>
      <p:ext uri="{BB962C8B-B14F-4D97-AF65-F5344CB8AC3E}">
        <p14:creationId xmlns:p14="http://schemas.microsoft.com/office/powerpoint/2010/main" val="1077949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年企业销售额和利润额的折线和堆积柱形图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5.3.5  </a:t>
            </a:r>
            <a:r>
              <a:rPr lang="zh-CN" altLang="zh-CN" b="1" dirty="0"/>
              <a:t>折线和堆积柱形图：月度销售业绩分析</a:t>
            </a:r>
          </a:p>
        </p:txBody>
      </p:sp>
      <p:pic>
        <p:nvPicPr>
          <p:cNvPr id="4" name="图片 3">
            <a:extLst>
              <a:ext uri="{FF2B5EF4-FFF2-40B4-BE49-F238E27FC236}">
                <a16:creationId xmlns:a16="http://schemas.microsoft.com/office/drawing/2014/main" xmlns="" id="{DA0F1564-29D9-4092-B5CD-A7061F4F4E98}"/>
              </a:ext>
            </a:extLst>
          </p:cNvPr>
          <p:cNvPicPr/>
          <p:nvPr/>
        </p:nvPicPr>
        <p:blipFill>
          <a:blip r:embed="rId2"/>
          <a:stretch>
            <a:fillRect/>
          </a:stretch>
        </p:blipFill>
        <p:spPr>
          <a:xfrm>
            <a:off x="3578918" y="2817784"/>
            <a:ext cx="5274310" cy="2829560"/>
          </a:xfrm>
          <a:prstGeom prst="rect">
            <a:avLst/>
          </a:prstGeom>
        </p:spPr>
      </p:pic>
    </p:spTree>
    <p:extLst>
      <p:ext uri="{BB962C8B-B14F-4D97-AF65-F5344CB8AC3E}">
        <p14:creationId xmlns:p14="http://schemas.microsoft.com/office/powerpoint/2010/main" val="3366887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年企业在不同地区的销售额瀑布图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5.3.6  </a:t>
            </a:r>
            <a:r>
              <a:rPr lang="zh-CN" altLang="zh-CN" b="1" dirty="0"/>
              <a:t>瀑布图：不同区域销售额的比较分析</a:t>
            </a:r>
          </a:p>
        </p:txBody>
      </p:sp>
      <p:pic>
        <p:nvPicPr>
          <p:cNvPr id="4" name="图片 3">
            <a:extLst>
              <a:ext uri="{FF2B5EF4-FFF2-40B4-BE49-F238E27FC236}">
                <a16:creationId xmlns:a16="http://schemas.microsoft.com/office/drawing/2014/main" xmlns="" id="{FB469987-4640-4348-976F-A260A04E0190}"/>
              </a:ext>
            </a:extLst>
          </p:cNvPr>
          <p:cNvPicPr/>
          <p:nvPr/>
        </p:nvPicPr>
        <p:blipFill>
          <a:blip r:embed="rId2"/>
          <a:stretch>
            <a:fillRect/>
          </a:stretch>
        </p:blipFill>
        <p:spPr>
          <a:xfrm>
            <a:off x="3338772" y="2614584"/>
            <a:ext cx="5274310" cy="2829560"/>
          </a:xfrm>
          <a:prstGeom prst="rect">
            <a:avLst/>
          </a:prstGeom>
        </p:spPr>
      </p:pic>
    </p:spTree>
    <p:extLst>
      <p:ext uri="{BB962C8B-B14F-4D97-AF65-F5344CB8AC3E}">
        <p14:creationId xmlns:p14="http://schemas.microsoft.com/office/powerpoint/2010/main" val="860246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年企业销售额和利润额的散点图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5.3.7  </a:t>
            </a:r>
            <a:r>
              <a:rPr lang="zh-CN" altLang="zh-CN" b="1" dirty="0"/>
              <a:t>散点图：销售额和利润额的相关分析</a:t>
            </a:r>
          </a:p>
        </p:txBody>
      </p:sp>
      <p:pic>
        <p:nvPicPr>
          <p:cNvPr id="4" name="图片 3">
            <a:extLst>
              <a:ext uri="{FF2B5EF4-FFF2-40B4-BE49-F238E27FC236}">
                <a16:creationId xmlns:a16="http://schemas.microsoft.com/office/drawing/2014/main" xmlns="" id="{ECF2D7DE-87B7-4FA9-9C51-0C6A2B0AEF06}"/>
              </a:ext>
            </a:extLst>
          </p:cNvPr>
          <p:cNvPicPr/>
          <p:nvPr/>
        </p:nvPicPr>
        <p:blipFill>
          <a:blip r:embed="rId2"/>
          <a:stretch>
            <a:fillRect/>
          </a:stretch>
        </p:blipFill>
        <p:spPr>
          <a:xfrm>
            <a:off x="3468082" y="2725420"/>
            <a:ext cx="5274310" cy="2829560"/>
          </a:xfrm>
          <a:prstGeom prst="rect">
            <a:avLst/>
          </a:prstGeom>
        </p:spPr>
      </p:pic>
    </p:spTree>
    <p:extLst>
      <p:ext uri="{BB962C8B-B14F-4D97-AF65-F5344CB8AC3E}">
        <p14:creationId xmlns:p14="http://schemas.microsoft.com/office/powerpoint/2010/main" val="1786253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年企业在不同区域销售额的百分比饼图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5.3.8  </a:t>
            </a:r>
            <a:r>
              <a:rPr lang="zh-CN" altLang="zh-CN" b="1" dirty="0"/>
              <a:t>饼图：不同区域销售额的占比分析</a:t>
            </a:r>
          </a:p>
        </p:txBody>
      </p:sp>
      <p:pic>
        <p:nvPicPr>
          <p:cNvPr id="4" name="图片 3">
            <a:extLst>
              <a:ext uri="{FF2B5EF4-FFF2-40B4-BE49-F238E27FC236}">
                <a16:creationId xmlns:a16="http://schemas.microsoft.com/office/drawing/2014/main" xmlns="" id="{2147FA38-A861-4090-AC61-9B7E82D40033}"/>
              </a:ext>
            </a:extLst>
          </p:cNvPr>
          <p:cNvPicPr/>
          <p:nvPr/>
        </p:nvPicPr>
        <p:blipFill>
          <a:blip r:embed="rId2"/>
          <a:stretch>
            <a:fillRect/>
          </a:stretch>
        </p:blipFill>
        <p:spPr>
          <a:xfrm>
            <a:off x="3338772" y="2780838"/>
            <a:ext cx="5274310" cy="2829560"/>
          </a:xfrm>
          <a:prstGeom prst="rect">
            <a:avLst/>
          </a:prstGeom>
        </p:spPr>
      </p:pic>
    </p:spTree>
    <p:extLst>
      <p:ext uri="{BB962C8B-B14F-4D97-AF65-F5344CB8AC3E}">
        <p14:creationId xmlns:p14="http://schemas.microsoft.com/office/powerpoint/2010/main" val="2662844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年企业在不同区域销售额的环形图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5.3.9  </a:t>
            </a:r>
            <a:r>
              <a:rPr lang="zh-CN" altLang="zh-CN" b="1" dirty="0"/>
              <a:t>环形图：销售经理的销售业绩分析</a:t>
            </a:r>
          </a:p>
        </p:txBody>
      </p:sp>
      <p:pic>
        <p:nvPicPr>
          <p:cNvPr id="4" name="图片 3">
            <a:extLst>
              <a:ext uri="{FF2B5EF4-FFF2-40B4-BE49-F238E27FC236}">
                <a16:creationId xmlns:a16="http://schemas.microsoft.com/office/drawing/2014/main" xmlns="" id="{EEA3281D-2F7D-4ABA-86FF-B7512003DCCE}"/>
              </a:ext>
            </a:extLst>
          </p:cNvPr>
          <p:cNvPicPr/>
          <p:nvPr/>
        </p:nvPicPr>
        <p:blipFill>
          <a:blip r:embed="rId2"/>
          <a:stretch>
            <a:fillRect/>
          </a:stretch>
        </p:blipFill>
        <p:spPr>
          <a:xfrm>
            <a:off x="3403427" y="2771601"/>
            <a:ext cx="5274310" cy="2829560"/>
          </a:xfrm>
          <a:prstGeom prst="rect">
            <a:avLst/>
          </a:prstGeom>
        </p:spPr>
      </p:pic>
    </p:spTree>
    <p:extLst>
      <p:ext uri="{BB962C8B-B14F-4D97-AF65-F5344CB8AC3E}">
        <p14:creationId xmlns:p14="http://schemas.microsoft.com/office/powerpoint/2010/main" val="3660374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目前，商业数据分析和数据可视化这两个术语似乎已成为同义词，许多企业关注的是数据可视化的技能，而不一定具体说明数据分析技能的重要性。其实整个行业的称呼已经显示了这一趋势，商业数据分析师、数据可视化分析师和</a:t>
            </a:r>
            <a:r>
              <a:rPr lang="en-US" altLang="zh-CN" dirty="0"/>
              <a:t>BI</a:t>
            </a:r>
            <a:r>
              <a:rPr lang="zh-CN" altLang="zh-CN" dirty="0"/>
              <a:t>数据分析师等新角色纷纷出现。</a:t>
            </a:r>
          </a:p>
          <a:p>
            <a:r>
              <a:rPr lang="zh-CN" altLang="zh-CN" dirty="0"/>
              <a:t>如何准确理解商业数据分析，需要注意以下几点：</a:t>
            </a:r>
          </a:p>
          <a:p>
            <a:pPr marL="271463" indent="-271463"/>
            <a:r>
              <a:rPr lang="zh-CN" altLang="zh-CN" dirty="0"/>
              <a:t>（</a:t>
            </a:r>
            <a:r>
              <a:rPr lang="en-US" altLang="zh-CN" dirty="0"/>
              <a:t>1</a:t>
            </a:r>
            <a:r>
              <a:rPr lang="zh-CN" altLang="zh-CN" dirty="0"/>
              <a:t>）数据分析与数据可视化的差异</a:t>
            </a:r>
          </a:p>
          <a:p>
            <a:pPr marL="271463" indent="-271463"/>
            <a:r>
              <a:rPr lang="zh-CN" altLang="zh-CN" dirty="0"/>
              <a:t>（</a:t>
            </a:r>
            <a:r>
              <a:rPr lang="en-US" altLang="zh-CN" dirty="0"/>
              <a:t>2</a:t>
            </a:r>
            <a:r>
              <a:rPr lang="zh-CN" altLang="zh-CN" dirty="0"/>
              <a:t>）正确理解数据分析与数据可视化</a:t>
            </a:r>
          </a:p>
          <a:p>
            <a:pPr marL="271463" indent="-271463"/>
            <a:r>
              <a:rPr lang="zh-CN" altLang="zh-CN" dirty="0"/>
              <a:t>（</a:t>
            </a:r>
            <a:r>
              <a:rPr lang="en-US" altLang="zh-CN" dirty="0"/>
              <a:t>3</a:t>
            </a:r>
            <a:r>
              <a:rPr lang="zh-CN" altLang="zh-CN" dirty="0"/>
              <a:t>）不要仅仅停留在可视化视图上</a:t>
            </a:r>
          </a:p>
          <a:p>
            <a:pPr marL="271463" indent="-271463"/>
            <a:endParaRPr lang="zh-CN" altLang="en-US" dirty="0"/>
          </a:p>
        </p:txBody>
      </p:sp>
    </p:spTree>
    <p:extLst>
      <p:ext uri="{BB962C8B-B14F-4D97-AF65-F5344CB8AC3E}">
        <p14:creationId xmlns:p14="http://schemas.microsoft.com/office/powerpoint/2010/main" val="923933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年企业在各个省市利润额的树形图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5.3.10  </a:t>
            </a:r>
            <a:r>
              <a:rPr lang="zh-CN" altLang="zh-CN" b="1" dirty="0"/>
              <a:t>树形图：不同省市的利润额分析</a:t>
            </a:r>
          </a:p>
        </p:txBody>
      </p:sp>
      <p:pic>
        <p:nvPicPr>
          <p:cNvPr id="4" name="图片 3">
            <a:extLst>
              <a:ext uri="{FF2B5EF4-FFF2-40B4-BE49-F238E27FC236}">
                <a16:creationId xmlns:a16="http://schemas.microsoft.com/office/drawing/2014/main" xmlns="" id="{DA90D23F-6B3A-42DE-80ED-43A87295BE69}"/>
              </a:ext>
            </a:extLst>
          </p:cNvPr>
          <p:cNvPicPr/>
          <p:nvPr/>
        </p:nvPicPr>
        <p:blipFill>
          <a:blip r:embed="rId2"/>
          <a:stretch>
            <a:fillRect/>
          </a:stretch>
        </p:blipFill>
        <p:spPr>
          <a:xfrm>
            <a:off x="3458845" y="2574867"/>
            <a:ext cx="5274310" cy="3296920"/>
          </a:xfrm>
          <a:prstGeom prst="rect">
            <a:avLst/>
          </a:prstGeom>
        </p:spPr>
      </p:pic>
    </p:spTree>
    <p:extLst>
      <p:ext uri="{BB962C8B-B14F-4D97-AF65-F5344CB8AC3E}">
        <p14:creationId xmlns:p14="http://schemas.microsoft.com/office/powerpoint/2010/main" val="2042753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年企业在各个省市销售额的漏斗图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5.3.11  </a:t>
            </a:r>
            <a:r>
              <a:rPr lang="zh-CN" altLang="zh-CN" b="1" dirty="0"/>
              <a:t>漏斗图：不同省市的销售额分析</a:t>
            </a:r>
          </a:p>
        </p:txBody>
      </p:sp>
      <p:pic>
        <p:nvPicPr>
          <p:cNvPr id="4" name="图片 3">
            <a:extLst>
              <a:ext uri="{FF2B5EF4-FFF2-40B4-BE49-F238E27FC236}">
                <a16:creationId xmlns:a16="http://schemas.microsoft.com/office/drawing/2014/main" xmlns="" id="{CBA6468B-0B8C-4757-B386-A95D477450B7}"/>
              </a:ext>
            </a:extLst>
          </p:cNvPr>
          <p:cNvPicPr/>
          <p:nvPr/>
        </p:nvPicPr>
        <p:blipFill>
          <a:blip r:embed="rId2"/>
          <a:stretch>
            <a:fillRect/>
          </a:stretch>
        </p:blipFill>
        <p:spPr>
          <a:xfrm>
            <a:off x="3440372" y="2817783"/>
            <a:ext cx="5274310" cy="2829560"/>
          </a:xfrm>
          <a:prstGeom prst="rect">
            <a:avLst/>
          </a:prstGeom>
        </p:spPr>
      </p:pic>
    </p:spTree>
    <p:extLst>
      <p:ext uri="{BB962C8B-B14F-4D97-AF65-F5344CB8AC3E}">
        <p14:creationId xmlns:p14="http://schemas.microsoft.com/office/powerpoint/2010/main" val="3090053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年企业商品实际到货平均时间和计划到货平均时间的仪表</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5.3.12  </a:t>
            </a:r>
            <a:r>
              <a:rPr lang="zh-CN" altLang="zh-CN" b="1" dirty="0"/>
              <a:t>仪表：订单商品的到货时间分析</a:t>
            </a:r>
          </a:p>
        </p:txBody>
      </p:sp>
      <p:pic>
        <p:nvPicPr>
          <p:cNvPr id="4" name="图片 3">
            <a:extLst>
              <a:ext uri="{FF2B5EF4-FFF2-40B4-BE49-F238E27FC236}">
                <a16:creationId xmlns:a16="http://schemas.microsoft.com/office/drawing/2014/main" xmlns="" id="{0F1DBA55-1BA8-472C-B0A4-FE9CED802C5C}"/>
              </a:ext>
            </a:extLst>
          </p:cNvPr>
          <p:cNvPicPr/>
          <p:nvPr/>
        </p:nvPicPr>
        <p:blipFill>
          <a:blip r:embed="rId2"/>
          <a:stretch>
            <a:fillRect/>
          </a:stretch>
        </p:blipFill>
        <p:spPr>
          <a:xfrm>
            <a:off x="3357245" y="2845493"/>
            <a:ext cx="5274310" cy="2829560"/>
          </a:xfrm>
          <a:prstGeom prst="rect">
            <a:avLst/>
          </a:prstGeom>
        </p:spPr>
      </p:pic>
    </p:spTree>
    <p:extLst>
      <p:ext uri="{BB962C8B-B14F-4D97-AF65-F5344CB8AC3E}">
        <p14:creationId xmlns:p14="http://schemas.microsoft.com/office/powerpoint/2010/main" val="1643918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年企业销售总额的卡片图</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5.3.13  </a:t>
            </a:r>
            <a:r>
              <a:rPr lang="zh-CN" altLang="zh-CN" b="1" dirty="0"/>
              <a:t>卡片图：客户订单总金额的卡片图</a:t>
            </a:r>
          </a:p>
        </p:txBody>
      </p:sp>
      <p:pic>
        <p:nvPicPr>
          <p:cNvPr id="4" name="图片 3">
            <a:extLst>
              <a:ext uri="{FF2B5EF4-FFF2-40B4-BE49-F238E27FC236}">
                <a16:creationId xmlns:a16="http://schemas.microsoft.com/office/drawing/2014/main" xmlns="" id="{064EF406-BC89-41D9-BE44-CC9854E1E851}"/>
              </a:ext>
            </a:extLst>
          </p:cNvPr>
          <p:cNvPicPr/>
          <p:nvPr/>
        </p:nvPicPr>
        <p:blipFill>
          <a:blip r:embed="rId2"/>
          <a:stretch>
            <a:fillRect/>
          </a:stretch>
        </p:blipFill>
        <p:spPr>
          <a:xfrm>
            <a:off x="3569681" y="2799312"/>
            <a:ext cx="5274310" cy="2829560"/>
          </a:xfrm>
          <a:prstGeom prst="rect">
            <a:avLst/>
          </a:prstGeom>
        </p:spPr>
      </p:pic>
    </p:spTree>
    <p:extLst>
      <p:ext uri="{BB962C8B-B14F-4D97-AF65-F5344CB8AC3E}">
        <p14:creationId xmlns:p14="http://schemas.microsoft.com/office/powerpoint/2010/main" val="44171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2019</a:t>
            </a:r>
            <a:r>
              <a:rPr lang="zh-CN" altLang="zh-CN" dirty="0"/>
              <a:t>年企业每天平均订单金额的</a:t>
            </a:r>
            <a:r>
              <a:rPr lang="en-US" altLang="zh-CN" dirty="0"/>
              <a:t>KPI</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5.3.14  KPI</a:t>
            </a:r>
            <a:r>
              <a:rPr lang="zh-CN" altLang="zh-CN" b="1" dirty="0"/>
              <a:t>：客户每日客单价的走势分析</a:t>
            </a:r>
          </a:p>
        </p:txBody>
      </p:sp>
      <p:pic>
        <p:nvPicPr>
          <p:cNvPr id="4" name="图片 3">
            <a:extLst>
              <a:ext uri="{FF2B5EF4-FFF2-40B4-BE49-F238E27FC236}">
                <a16:creationId xmlns:a16="http://schemas.microsoft.com/office/drawing/2014/main" xmlns="" id="{0AF46406-7177-4EC4-B5FB-7AC091F7B6C3}"/>
              </a:ext>
            </a:extLst>
          </p:cNvPr>
          <p:cNvPicPr/>
          <p:nvPr/>
        </p:nvPicPr>
        <p:blipFill>
          <a:blip r:embed="rId2"/>
          <a:stretch>
            <a:fillRect/>
          </a:stretch>
        </p:blipFill>
        <p:spPr>
          <a:xfrm>
            <a:off x="3431136" y="2845493"/>
            <a:ext cx="5274310" cy="2829560"/>
          </a:xfrm>
          <a:prstGeom prst="rect">
            <a:avLst/>
          </a:prstGeom>
        </p:spPr>
      </p:pic>
    </p:spTree>
    <p:extLst>
      <p:ext uri="{BB962C8B-B14F-4D97-AF65-F5344CB8AC3E}">
        <p14:creationId xmlns:p14="http://schemas.microsoft.com/office/powerpoint/2010/main" val="2399587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MS Power BI</a:t>
            </a:r>
            <a:r>
              <a:rPr lang="zh-CN" altLang="zh-CN" dirty="0"/>
              <a:t>中使用</a:t>
            </a:r>
            <a:r>
              <a:rPr lang="en-US" altLang="zh-CN" dirty="0"/>
              <a:t>R</a:t>
            </a:r>
            <a:r>
              <a:rPr lang="zh-CN" altLang="zh-CN" dirty="0"/>
              <a:t>脚本视觉对象之前，首先需要安装</a:t>
            </a:r>
            <a:r>
              <a:rPr lang="en-US" altLang="zh-CN" dirty="0"/>
              <a:t>R</a:t>
            </a:r>
            <a:r>
              <a:rPr lang="zh-CN" altLang="zh-CN" dirty="0"/>
              <a:t>，在</a:t>
            </a:r>
            <a:r>
              <a:rPr lang="en-US" altLang="zh-CN" dirty="0"/>
              <a:t>MS Power BI</a:t>
            </a:r>
            <a:r>
              <a:rPr lang="zh-CN" altLang="zh-CN" dirty="0"/>
              <a:t>中，需要指定</a:t>
            </a:r>
            <a:r>
              <a:rPr lang="en-US" altLang="zh-CN" dirty="0"/>
              <a:t>R</a:t>
            </a:r>
            <a:r>
              <a:rPr lang="zh-CN" altLang="zh-CN" dirty="0"/>
              <a:t>的安装路径，选择“文件”</a:t>
            </a:r>
            <a:r>
              <a:rPr lang="en-US" altLang="zh-CN" dirty="0"/>
              <a:t>&gt;</a:t>
            </a:r>
            <a:r>
              <a:rPr lang="zh-CN" altLang="zh-CN" dirty="0"/>
              <a:t>“选项和设置”命令，在“选项”对话框中选择“</a:t>
            </a:r>
            <a:r>
              <a:rPr lang="en-US" altLang="zh-CN" dirty="0"/>
              <a:t>R</a:t>
            </a:r>
            <a:r>
              <a:rPr lang="zh-CN" altLang="zh-CN" dirty="0"/>
              <a:t>脚本”</a:t>
            </a:r>
            <a:r>
              <a:rPr lang="zh-CN" altLang="en-US" dirty="0"/>
              <a:t>。</a:t>
            </a:r>
            <a:r>
              <a:rPr lang="zh-CN" altLang="zh-CN" dirty="0"/>
              <a:t>从</a:t>
            </a:r>
            <a:r>
              <a:rPr lang="en-US" altLang="zh-CN" dirty="0"/>
              <a:t>“</a:t>
            </a:r>
            <a:r>
              <a:rPr lang="zh-CN" altLang="zh-CN" dirty="0"/>
              <a:t>可视化</a:t>
            </a:r>
            <a:r>
              <a:rPr lang="en-US" altLang="zh-CN" dirty="0"/>
              <a:t>”</a:t>
            </a:r>
            <a:r>
              <a:rPr lang="zh-CN" altLang="zh-CN" dirty="0"/>
              <a:t>窗格选择“</a:t>
            </a:r>
            <a:r>
              <a:rPr lang="en-US" altLang="zh-CN" dirty="0"/>
              <a:t>R</a:t>
            </a:r>
            <a:r>
              <a:rPr lang="zh-CN" altLang="zh-CN" dirty="0"/>
              <a:t>脚本</a:t>
            </a:r>
            <a:r>
              <a:rPr lang="en-US" altLang="zh-CN" dirty="0"/>
              <a:t>Visual</a:t>
            </a:r>
            <a:r>
              <a:rPr lang="zh-CN" altLang="zh-CN" dirty="0"/>
              <a:t>”可视化视图，在</a:t>
            </a:r>
            <a:r>
              <a:rPr lang="en-US" altLang="zh-CN" dirty="0"/>
              <a:t>R</a:t>
            </a:r>
            <a:r>
              <a:rPr lang="zh-CN" altLang="zh-CN" dirty="0"/>
              <a:t>脚本编辑器中输入</a:t>
            </a:r>
            <a:r>
              <a:rPr lang="en-US" altLang="zh-CN" dirty="0"/>
              <a:t>R</a:t>
            </a:r>
            <a:r>
              <a:rPr lang="zh-CN" altLang="zh-CN" dirty="0"/>
              <a:t>的代码</a:t>
            </a:r>
            <a:r>
              <a:rPr lang="zh-CN" altLang="en-US" dirty="0"/>
              <a:t>，</a:t>
            </a:r>
            <a:r>
              <a:rPr lang="zh-CN" altLang="zh-CN" dirty="0"/>
              <a:t>并点击右下方的“运行脚本”按钮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5.3.15  R</a:t>
            </a:r>
            <a:r>
              <a:rPr lang="zh-CN" altLang="zh-CN" b="1" dirty="0"/>
              <a:t>视觉对象：订单金额的频数分析</a:t>
            </a:r>
          </a:p>
        </p:txBody>
      </p:sp>
      <p:pic>
        <p:nvPicPr>
          <p:cNvPr id="4" name="图片 3">
            <a:extLst>
              <a:ext uri="{FF2B5EF4-FFF2-40B4-BE49-F238E27FC236}">
                <a16:creationId xmlns:a16="http://schemas.microsoft.com/office/drawing/2014/main" xmlns="" id="{157FFBBA-3AFB-462D-972C-7418F5FF40F9}"/>
              </a:ext>
            </a:extLst>
          </p:cNvPr>
          <p:cNvPicPr/>
          <p:nvPr/>
        </p:nvPicPr>
        <p:blipFill>
          <a:blip r:embed="rId2"/>
          <a:stretch>
            <a:fillRect/>
          </a:stretch>
        </p:blipFill>
        <p:spPr>
          <a:xfrm>
            <a:off x="3431136" y="3251893"/>
            <a:ext cx="5274310" cy="2829560"/>
          </a:xfrm>
          <a:prstGeom prst="rect">
            <a:avLst/>
          </a:prstGeom>
        </p:spPr>
      </p:pic>
    </p:spTree>
    <p:extLst>
      <p:ext uri="{BB962C8B-B14F-4D97-AF65-F5344CB8AC3E}">
        <p14:creationId xmlns:p14="http://schemas.microsoft.com/office/powerpoint/2010/main" val="3334545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MS Power BI</a:t>
            </a:r>
            <a:r>
              <a:rPr lang="zh-CN" altLang="zh-CN" dirty="0"/>
              <a:t>中使用</a:t>
            </a:r>
            <a:r>
              <a:rPr lang="en-US" altLang="zh-CN" dirty="0"/>
              <a:t>Python</a:t>
            </a:r>
            <a:r>
              <a:rPr lang="zh-CN" altLang="zh-CN" dirty="0"/>
              <a:t>视觉对象，首先需要安装</a:t>
            </a:r>
            <a:r>
              <a:rPr lang="en-US" altLang="zh-CN" dirty="0"/>
              <a:t>Python</a:t>
            </a:r>
            <a:r>
              <a:rPr lang="zh-CN" altLang="zh-CN" dirty="0"/>
              <a:t>的开发环境，这里使用的是</a:t>
            </a:r>
            <a:r>
              <a:rPr lang="en-US" altLang="zh-CN" dirty="0"/>
              <a:t>Anaconda</a:t>
            </a:r>
            <a:r>
              <a:rPr lang="zh-CN" altLang="zh-CN" dirty="0"/>
              <a:t>，并进行相应的配置，在</a:t>
            </a:r>
            <a:r>
              <a:rPr lang="en-US" altLang="zh-CN" dirty="0"/>
              <a:t>MS Power BI</a:t>
            </a:r>
            <a:r>
              <a:rPr lang="zh-CN" altLang="zh-CN" dirty="0"/>
              <a:t>中，要指定</a:t>
            </a:r>
            <a:r>
              <a:rPr lang="en-US" altLang="zh-CN" dirty="0"/>
              <a:t>Python</a:t>
            </a:r>
            <a:r>
              <a:rPr lang="zh-CN" altLang="zh-CN" dirty="0"/>
              <a:t>的安装和设置，选择“文件”</a:t>
            </a:r>
            <a:r>
              <a:rPr lang="en-US" altLang="zh-CN" dirty="0"/>
              <a:t>&gt;</a:t>
            </a:r>
            <a:r>
              <a:rPr lang="zh-CN" altLang="zh-CN" dirty="0"/>
              <a:t>“选项和设置”命令，在“选项”对话框中选择“</a:t>
            </a:r>
            <a:r>
              <a:rPr lang="en-US" altLang="zh-CN" dirty="0"/>
              <a:t>Python</a:t>
            </a:r>
            <a:r>
              <a:rPr lang="zh-CN" altLang="zh-CN" dirty="0"/>
              <a:t>脚本编写”</a:t>
            </a:r>
            <a:r>
              <a:rPr lang="zh-CN" altLang="en-US" dirty="0"/>
              <a:t>。</a:t>
            </a:r>
            <a:r>
              <a:rPr lang="zh-CN" altLang="zh-CN" dirty="0"/>
              <a:t>启用脚本视觉对象后，在</a:t>
            </a:r>
            <a:r>
              <a:rPr lang="en-US" altLang="zh-CN" dirty="0"/>
              <a:t>Python</a:t>
            </a:r>
            <a:r>
              <a:rPr lang="zh-CN" altLang="zh-CN" dirty="0"/>
              <a:t>脚本编辑器中输入代码</a:t>
            </a:r>
            <a:r>
              <a:rPr lang="zh-CN" altLang="en-US" dirty="0"/>
              <a:t>，</a:t>
            </a:r>
            <a:r>
              <a:rPr lang="zh-CN" altLang="zh-CN" dirty="0"/>
              <a:t>并点击右下方的“运行脚本”按钮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5.3.16  Python</a:t>
            </a:r>
            <a:r>
              <a:rPr lang="zh-CN" altLang="zh-CN" b="1" dirty="0"/>
              <a:t>视觉对象：指标相关分析</a:t>
            </a:r>
          </a:p>
        </p:txBody>
      </p:sp>
      <p:pic>
        <p:nvPicPr>
          <p:cNvPr id="4" name="图片 3">
            <a:extLst>
              <a:ext uri="{FF2B5EF4-FFF2-40B4-BE49-F238E27FC236}">
                <a16:creationId xmlns:a16="http://schemas.microsoft.com/office/drawing/2014/main" xmlns="" id="{59FD2EBB-3C84-4E45-913C-446F20CAE657}"/>
              </a:ext>
            </a:extLst>
          </p:cNvPr>
          <p:cNvPicPr/>
          <p:nvPr/>
        </p:nvPicPr>
        <p:blipFill>
          <a:blip r:embed="rId2"/>
          <a:stretch>
            <a:fillRect/>
          </a:stretch>
        </p:blipFill>
        <p:spPr>
          <a:xfrm>
            <a:off x="3412663" y="3492039"/>
            <a:ext cx="5274310" cy="2829560"/>
          </a:xfrm>
          <a:prstGeom prst="rect">
            <a:avLst/>
          </a:prstGeom>
        </p:spPr>
      </p:pic>
    </p:spTree>
    <p:extLst>
      <p:ext uri="{BB962C8B-B14F-4D97-AF65-F5344CB8AC3E}">
        <p14:creationId xmlns:p14="http://schemas.microsoft.com/office/powerpoint/2010/main" val="493129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调整可视化对象元素</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自带可视化视图概述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创建自带可视化视图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sym typeface="微软雅黑" pitchFamily="34" charset="-122"/>
              </a:rPr>
              <a:t>数据可视化的注意事项</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901118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fontAlgn="ctr"/>
            <a:r>
              <a:rPr lang="zh-CN" altLang="zh-CN" dirty="0"/>
              <a:t>在绘制视觉对象之前，需要搞清楚：这个视觉对象想表达什么信息？哪种视觉对象更合适？经常使用的方法是，选择的第一个视觉对象类型不是最佳选择，需要尝试多种视觉对象类型，然后看看哪种才是最佳选择。</a:t>
            </a:r>
          </a:p>
          <a:p>
            <a:pPr fontAlgn="ctr"/>
            <a:r>
              <a:rPr lang="zh-CN" altLang="zh-CN" dirty="0"/>
              <a:t>避免为了让报表更令人印象深刻而使用复杂的视觉对象类型，只需要选择能够传达信息的最简单选项即可。尽量避免使用滚动条，尝试应用筛选器和层次结构</a:t>
            </a:r>
            <a:r>
              <a:rPr lang="en-US" altLang="zh-CN" dirty="0"/>
              <a:t>/</a:t>
            </a:r>
            <a:r>
              <a:rPr lang="zh-CN" altLang="zh-CN" dirty="0"/>
              <a:t>向下钻取。如果无法避免，一定要使用滚动条，尽可能使用水平滚动条。</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5.4.1  </a:t>
            </a:r>
            <a:r>
              <a:rPr lang="zh-CN" altLang="zh-CN" b="1" dirty="0"/>
              <a:t>选择合适的视觉对象</a:t>
            </a:r>
          </a:p>
        </p:txBody>
      </p:sp>
    </p:spTree>
    <p:extLst>
      <p:ext uri="{BB962C8B-B14F-4D97-AF65-F5344CB8AC3E}">
        <p14:creationId xmlns:p14="http://schemas.microsoft.com/office/powerpoint/2010/main" val="1237461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fontAlgn="ctr"/>
            <a:r>
              <a:rPr lang="zh-CN" altLang="zh-CN" dirty="0"/>
              <a:t>创建视图后第一步就需要验证是否正确，是否与预期一致，然后调整细节，如坐标轴、颜色取值、图例位置、图上标签、图表标题。此外还需要在恰当的地方备注文字说明，并明确图表想说明什么业务问题、业务逻辑和结论。</a:t>
            </a:r>
          </a:p>
          <a:p>
            <a:r>
              <a:rPr lang="zh-CN" altLang="zh-CN" dirty="0"/>
              <a:t>构建的视觉对象可能会歪曲事实，不要创建有意歪曲事实以及要求传达信息的视觉对象</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5.4.2  </a:t>
            </a:r>
            <a:r>
              <a:rPr lang="zh-CN" altLang="zh-CN" b="1" dirty="0"/>
              <a:t>验证与事实是否一致</a:t>
            </a:r>
          </a:p>
        </p:txBody>
      </p:sp>
      <p:pic>
        <p:nvPicPr>
          <p:cNvPr id="4" name="图片 3">
            <a:extLst>
              <a:ext uri="{FF2B5EF4-FFF2-40B4-BE49-F238E27FC236}">
                <a16:creationId xmlns:a16="http://schemas.microsoft.com/office/drawing/2014/main" xmlns="" id="{9CCC78CE-4560-4E13-9D63-C9F0B2145BCD}"/>
              </a:ext>
            </a:extLst>
          </p:cNvPr>
          <p:cNvPicPr/>
          <p:nvPr/>
        </p:nvPicPr>
        <p:blipFill>
          <a:blip r:embed="rId2"/>
          <a:stretch>
            <a:fillRect/>
          </a:stretch>
        </p:blipFill>
        <p:spPr>
          <a:xfrm>
            <a:off x="3813522" y="3811818"/>
            <a:ext cx="4583430" cy="2226945"/>
          </a:xfrm>
          <a:prstGeom prst="rect">
            <a:avLst/>
          </a:prstGeom>
        </p:spPr>
      </p:pic>
    </p:spTree>
    <p:extLst>
      <p:ext uri="{BB962C8B-B14F-4D97-AF65-F5344CB8AC3E}">
        <p14:creationId xmlns:p14="http://schemas.microsoft.com/office/powerpoint/2010/main" val="1557641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2816420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fontAlgn="ctr"/>
            <a:r>
              <a:rPr lang="zh-CN" altLang="zh-CN" dirty="0"/>
              <a:t>数据可视化都有一个共同的目的，那就是准确而高效、精简而全面地传递信息。可视化能将不可见的数据现象转化为可见的图形符号，能将错综复杂、看起来没法解释和关联的数据，建立起联系和关联，发现规律和特征，获得更有商业价值的洞见。</a:t>
            </a:r>
          </a:p>
          <a:p>
            <a:r>
              <a:rPr lang="zh-CN" altLang="zh-CN" b="1" dirty="0"/>
              <a:t>简单：</a:t>
            </a:r>
            <a:r>
              <a:rPr lang="zh-CN" altLang="zh-CN" dirty="0"/>
              <a:t>准确使用最简单的方式传递最准确的信息，节约人们思考的时间。</a:t>
            </a:r>
          </a:p>
          <a:p>
            <a:r>
              <a:rPr lang="zh-CN" altLang="zh-CN" b="1" dirty="0"/>
              <a:t>充实：</a:t>
            </a:r>
            <a:r>
              <a:rPr lang="zh-CN" altLang="zh-CN" dirty="0"/>
              <a:t>一份数据分析报告或者解释清楚一个问题，都需要多个指标或者同一指标的不同维度。</a:t>
            </a:r>
          </a:p>
          <a:p>
            <a:r>
              <a:rPr lang="zh-CN" altLang="zh-CN" b="1" dirty="0"/>
              <a:t>高效：</a:t>
            </a:r>
            <a:r>
              <a:rPr lang="zh-CN" altLang="zh-CN" dirty="0"/>
              <a:t>成功的可视化，可以让观察者一眼就能洞察事实，管理者能够迅速地找到和发现决策策略。</a:t>
            </a:r>
          </a:p>
          <a:p>
            <a:r>
              <a:rPr lang="zh-CN" altLang="zh-CN" b="1" dirty="0"/>
              <a:t>美感：</a:t>
            </a:r>
            <a:r>
              <a:rPr lang="zh-CN" altLang="zh-CN" dirty="0"/>
              <a:t>除了准确、充实高效外，也需要美观。</a:t>
            </a:r>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5.4.3  </a:t>
            </a:r>
            <a:r>
              <a:rPr lang="zh-CN" altLang="zh-CN" b="1" dirty="0"/>
              <a:t>图表简单充实高效美感</a:t>
            </a:r>
          </a:p>
        </p:txBody>
      </p:sp>
    </p:spTree>
    <p:extLst>
      <p:ext uri="{BB962C8B-B14F-4D97-AF65-F5344CB8AC3E}">
        <p14:creationId xmlns:p14="http://schemas.microsoft.com/office/powerpoint/2010/main" val="2995883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3564413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1921164" y="3080544"/>
            <a:ext cx="7924800" cy="692150"/>
          </a:xfrm>
        </p:spPr>
        <p:txBody>
          <a:bodyPr/>
          <a:lstStyle/>
          <a:p>
            <a:r>
              <a:rPr lang="zh-CN" altLang="en-US" dirty="0">
                <a:solidFill>
                  <a:schemeClr val="tx1"/>
                </a:solidFill>
              </a:rPr>
              <a:t>第</a:t>
            </a:r>
            <a:r>
              <a:rPr lang="en-US" altLang="zh-CN" dirty="0">
                <a:solidFill>
                  <a:schemeClr val="tx1"/>
                </a:solidFill>
              </a:rPr>
              <a:t>6</a:t>
            </a:r>
            <a:r>
              <a:rPr lang="zh-CN" altLang="en-US" dirty="0">
                <a:solidFill>
                  <a:schemeClr val="tx1"/>
                </a:solidFill>
              </a:rPr>
              <a:t>章  </a:t>
            </a:r>
            <a:r>
              <a:rPr lang="en-US" altLang="zh-CN" dirty="0">
                <a:solidFill>
                  <a:schemeClr val="tx1"/>
                </a:solidFill>
              </a:rPr>
              <a:t>MS Power BI</a:t>
            </a:r>
            <a:r>
              <a:rPr lang="zh-CN" altLang="en-US" dirty="0">
                <a:solidFill>
                  <a:schemeClr val="tx1"/>
                </a:solidFill>
              </a:rPr>
              <a:t>自定义可视化视图</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740762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zh-CN" dirty="0"/>
              <a:t>除了默认自带的可视化视图外，用户还可以自定义更加丰富的展示效果，本章将详细介绍一些基础的和重要的自定义可视化视图。注意本章使用的是电商企业的客户订单表“</a:t>
            </a:r>
            <a:r>
              <a:rPr lang="en-US" altLang="zh-CN" dirty="0"/>
              <a:t>orders.xlsx</a:t>
            </a:r>
            <a:r>
              <a:rPr lang="zh-CN" altLang="zh-CN" dirty="0"/>
              <a:t>”。</a:t>
            </a:r>
          </a:p>
          <a:p>
            <a:pPr marL="271463" indent="-271463"/>
            <a:endParaRPr lang="zh-CN" altLang="en-US" dirty="0"/>
          </a:p>
        </p:txBody>
      </p:sp>
    </p:spTree>
    <p:extLst>
      <p:ext uri="{BB962C8B-B14F-4D97-AF65-F5344CB8AC3E}">
        <p14:creationId xmlns:p14="http://schemas.microsoft.com/office/powerpoint/2010/main" val="1859646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下载可视化视图模板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自定义可视化视图概述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导入可视化视图模板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固定可视化视图模板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创建自定义可视化视图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1697034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zh-CN" dirty="0"/>
              <a:t>已经为我们自定义了非常丰富的可视化视图，可以通过“主页”下的“来自应用商店”搜索和加载需要的可视化视图，</a:t>
            </a:r>
            <a:r>
              <a:rPr lang="zh-CN" altLang="en-US" dirty="0"/>
              <a:t>在“</a:t>
            </a:r>
            <a:r>
              <a:rPr lang="en-US" altLang="zh-CN" dirty="0"/>
              <a:t>Power BI</a:t>
            </a:r>
            <a:r>
              <a:rPr lang="zh-CN" altLang="en-US" dirty="0"/>
              <a:t>视觉对象”页面，将会显示所有可用的视图效果，分为以下</a:t>
            </a:r>
            <a:r>
              <a:rPr lang="en-US" altLang="zh-CN" dirty="0"/>
              <a:t>10</a:t>
            </a:r>
            <a:r>
              <a:rPr lang="zh-CN" altLang="en-US" dirty="0"/>
              <a:t>类：</a:t>
            </a:r>
            <a:r>
              <a:rPr lang="en-US" altLang="zh-CN" dirty="0"/>
              <a:t>KPI</a:t>
            </a:r>
            <a:r>
              <a:rPr lang="zh-CN" altLang="en-US" dirty="0"/>
              <a:t>、</a:t>
            </a:r>
            <a:r>
              <a:rPr lang="en-US" altLang="zh-CN" dirty="0"/>
              <a:t>Power BI</a:t>
            </a:r>
            <a:r>
              <a:rPr lang="zh-CN" altLang="en-US" dirty="0"/>
              <a:t>认证、仪表、信息图、地图、数据可视化、时间、筛选、编辑者精选、高级分析等。</a:t>
            </a:r>
          </a:p>
        </p:txBody>
      </p:sp>
      <p:pic>
        <p:nvPicPr>
          <p:cNvPr id="3" name="图片 2">
            <a:extLst>
              <a:ext uri="{FF2B5EF4-FFF2-40B4-BE49-F238E27FC236}">
                <a16:creationId xmlns:a16="http://schemas.microsoft.com/office/drawing/2014/main" xmlns="" id="{61500C32-ECF1-4CDC-A4E5-B87243F0C6DD}"/>
              </a:ext>
            </a:extLst>
          </p:cNvPr>
          <p:cNvPicPr/>
          <p:nvPr/>
        </p:nvPicPr>
        <p:blipFill>
          <a:blip r:embed="rId2"/>
          <a:stretch>
            <a:fillRect/>
          </a:stretch>
        </p:blipFill>
        <p:spPr>
          <a:xfrm>
            <a:off x="3569681" y="2900912"/>
            <a:ext cx="5274310" cy="2829560"/>
          </a:xfrm>
          <a:prstGeom prst="rect">
            <a:avLst/>
          </a:prstGeom>
        </p:spPr>
      </p:pic>
    </p:spTree>
    <p:extLst>
      <p:ext uri="{BB962C8B-B14F-4D97-AF65-F5344CB8AC3E}">
        <p14:creationId xmlns:p14="http://schemas.microsoft.com/office/powerpoint/2010/main" val="3321267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下载可视化视图模板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自定义可视化视图概述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451175"/>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导入可视化视图模板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固定可视化视图模板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创建自定义可视化视图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1646940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除了从应用市场直接导入可视化视图模板，还可以到微软官网下载需要的模板</a:t>
            </a:r>
            <a:r>
              <a:rPr lang="zh-CN" altLang="en-US" dirty="0"/>
              <a:t>进行后续分析</a:t>
            </a:r>
            <a:r>
              <a:rPr lang="zh-CN" altLang="zh-CN" dirty="0"/>
              <a:t>，下载网址：</a:t>
            </a:r>
            <a:r>
              <a:rPr lang="en-US" altLang="zh-CN" dirty="0"/>
              <a:t>https://appsource.microsoft.com/en-us/marketplace/apps?src=office&amp;product=power-bi-visuals</a:t>
            </a:r>
            <a:r>
              <a:rPr lang="zh-CN" altLang="zh-CN" dirty="0"/>
              <a:t>，如图所示，截至</a:t>
            </a:r>
            <a:r>
              <a:rPr lang="en-US" altLang="zh-CN" dirty="0"/>
              <a:t>2020</a:t>
            </a:r>
            <a:r>
              <a:rPr lang="zh-CN" altLang="zh-CN" dirty="0"/>
              <a:t>年</a:t>
            </a:r>
            <a:r>
              <a:rPr lang="en-US" altLang="zh-CN" dirty="0"/>
              <a:t>3</a:t>
            </a:r>
            <a:r>
              <a:rPr lang="zh-CN" altLang="zh-CN" dirty="0"/>
              <a:t>月共有</a:t>
            </a:r>
            <a:r>
              <a:rPr lang="en-US" altLang="zh-CN" dirty="0"/>
              <a:t>248</a:t>
            </a:r>
            <a:r>
              <a:rPr lang="zh-CN" altLang="zh-CN" dirty="0"/>
              <a:t>种可视化视图模板。</a:t>
            </a:r>
            <a:endParaRPr lang="zh-CN" altLang="en-US" dirty="0"/>
          </a:p>
        </p:txBody>
      </p:sp>
      <p:pic>
        <p:nvPicPr>
          <p:cNvPr id="3" name="图片 2">
            <a:extLst>
              <a:ext uri="{FF2B5EF4-FFF2-40B4-BE49-F238E27FC236}">
                <a16:creationId xmlns:a16="http://schemas.microsoft.com/office/drawing/2014/main" xmlns="" id="{DA4EF1FA-E981-4881-BDC2-D2EC961A0885}"/>
              </a:ext>
            </a:extLst>
          </p:cNvPr>
          <p:cNvPicPr/>
          <p:nvPr/>
        </p:nvPicPr>
        <p:blipFill>
          <a:blip r:embed="rId2"/>
          <a:stretch>
            <a:fillRect/>
          </a:stretch>
        </p:blipFill>
        <p:spPr>
          <a:xfrm>
            <a:off x="3366481" y="3110519"/>
            <a:ext cx="5274310" cy="2447290"/>
          </a:xfrm>
          <a:prstGeom prst="rect">
            <a:avLst/>
          </a:prstGeom>
        </p:spPr>
      </p:pic>
    </p:spTree>
    <p:extLst>
      <p:ext uri="{BB962C8B-B14F-4D97-AF65-F5344CB8AC3E}">
        <p14:creationId xmlns:p14="http://schemas.microsoft.com/office/powerpoint/2010/main" val="1041745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下载可视化视图模板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自定义可视化视图概述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导入可视化视图模板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固定可视化视图模板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创建自定义可视化视图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2146369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在</a:t>
            </a:r>
            <a:r>
              <a:rPr lang="en-US" altLang="zh-CN" dirty="0"/>
              <a:t>MS Power BI</a:t>
            </a:r>
            <a:r>
              <a:rPr lang="zh-CN" altLang="en-US" dirty="0"/>
              <a:t>中，导入可视化视图通常有两种方法：从应用商店直接导入和从下载的离线文件导入。</a:t>
            </a:r>
          </a:p>
          <a:p>
            <a:pPr marL="271463" indent="-271463"/>
            <a:r>
              <a:rPr lang="zh-CN" altLang="en-US" dirty="0"/>
              <a:t>（</a:t>
            </a:r>
            <a:r>
              <a:rPr lang="en-US" altLang="zh-CN" dirty="0"/>
              <a:t>1</a:t>
            </a:r>
            <a:r>
              <a:rPr lang="zh-CN" altLang="en-US" dirty="0"/>
              <a:t>）从应用商店导入</a:t>
            </a:r>
          </a:p>
          <a:p>
            <a:pPr marL="271463" indent="-271463"/>
            <a:r>
              <a:rPr lang="zh-CN" altLang="en-US" dirty="0"/>
              <a:t>在</a:t>
            </a:r>
            <a:r>
              <a:rPr lang="en-US" altLang="zh-CN" dirty="0"/>
              <a:t>MS Power BI</a:t>
            </a:r>
            <a:r>
              <a:rPr lang="zh-CN" altLang="en-US" dirty="0"/>
              <a:t>界面，点击“可视化”窗格下的“导入自定义视觉对象 ”按钮，选择“从应用商店导入”，</a:t>
            </a:r>
            <a:r>
              <a:rPr lang="zh-CN" altLang="zh-CN" dirty="0"/>
              <a:t>在“</a:t>
            </a:r>
            <a:r>
              <a:rPr lang="en-US" altLang="zh-CN" dirty="0"/>
              <a:t>Power BI</a:t>
            </a:r>
            <a:r>
              <a:rPr lang="zh-CN" altLang="zh-CN" dirty="0"/>
              <a:t>视觉对象”界面，点击需要添加的可视化对象右侧的“添加”按钮</a:t>
            </a:r>
            <a:r>
              <a:rPr lang="zh-CN" altLang="en-US" dirty="0"/>
              <a:t>即可。</a:t>
            </a:r>
          </a:p>
          <a:p>
            <a:pPr marL="271463" indent="-271463"/>
            <a:endParaRPr lang="zh-CN" altLang="en-US" dirty="0"/>
          </a:p>
        </p:txBody>
      </p:sp>
      <p:pic>
        <p:nvPicPr>
          <p:cNvPr id="6" name="图片 5">
            <a:extLst>
              <a:ext uri="{FF2B5EF4-FFF2-40B4-BE49-F238E27FC236}">
                <a16:creationId xmlns:a16="http://schemas.microsoft.com/office/drawing/2014/main" xmlns="" id="{7483E010-96DF-45E8-8C12-4CFCDF58912C}"/>
              </a:ext>
            </a:extLst>
          </p:cNvPr>
          <p:cNvPicPr/>
          <p:nvPr/>
        </p:nvPicPr>
        <p:blipFill>
          <a:blip r:embed="rId2"/>
          <a:stretch>
            <a:fillRect/>
          </a:stretch>
        </p:blipFill>
        <p:spPr>
          <a:xfrm>
            <a:off x="2622234" y="3102264"/>
            <a:ext cx="3493135" cy="3073400"/>
          </a:xfrm>
          <a:prstGeom prst="rect">
            <a:avLst/>
          </a:prstGeom>
        </p:spPr>
      </p:pic>
      <p:pic>
        <p:nvPicPr>
          <p:cNvPr id="7" name="图片 6">
            <a:extLst>
              <a:ext uri="{FF2B5EF4-FFF2-40B4-BE49-F238E27FC236}">
                <a16:creationId xmlns:a16="http://schemas.microsoft.com/office/drawing/2014/main" xmlns="" id="{E1F8258B-5E50-40CB-830B-35DF2F5422B8}"/>
              </a:ext>
            </a:extLst>
          </p:cNvPr>
          <p:cNvPicPr/>
          <p:nvPr/>
        </p:nvPicPr>
        <p:blipFill>
          <a:blip r:embed="rId3"/>
          <a:stretch>
            <a:fillRect/>
          </a:stretch>
        </p:blipFill>
        <p:spPr>
          <a:xfrm>
            <a:off x="6537094" y="3215467"/>
            <a:ext cx="3440430" cy="2754630"/>
          </a:xfrm>
          <a:prstGeom prst="rect">
            <a:avLst/>
          </a:prstGeom>
        </p:spPr>
      </p:pic>
    </p:spTree>
    <p:extLst>
      <p:ext uri="{BB962C8B-B14F-4D97-AF65-F5344CB8AC3E}">
        <p14:creationId xmlns:p14="http://schemas.microsoft.com/office/powerpoint/2010/main" val="792441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Microsoft Power BI</a:t>
            </a:r>
            <a:r>
              <a:rPr lang="zh-CN" altLang="zh-CN" dirty="0"/>
              <a:t>是一套商业分析工具，可以连接数百个数据源、简化数据准备并提供即席查询，即席查询（</a:t>
            </a:r>
            <a:r>
              <a:rPr lang="en-US" altLang="zh-CN" dirty="0"/>
              <a:t>Ad Hoc</a:t>
            </a:r>
            <a:r>
              <a:rPr lang="zh-CN" altLang="zh-CN" dirty="0"/>
              <a:t>）是用户根据自己的需求，灵活的选择查询条件，系统能够根据用户的选择生成相应的统计报表等。即席查询与普通应用查询最大的不同是普通的应用查询是定制开发的，而即席查询是由用户自定义查询条件。</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1.4.1  Microsoft Power BI</a:t>
            </a:r>
            <a:endParaRPr dirty="0"/>
          </a:p>
        </p:txBody>
      </p:sp>
      <p:pic>
        <p:nvPicPr>
          <p:cNvPr id="4" name="图片 3">
            <a:extLst>
              <a:ext uri="{FF2B5EF4-FFF2-40B4-BE49-F238E27FC236}">
                <a16:creationId xmlns:a16="http://schemas.microsoft.com/office/drawing/2014/main" xmlns="" id="{69EC71E8-88FF-451D-B264-5C7E27307B67}"/>
              </a:ext>
            </a:extLst>
          </p:cNvPr>
          <p:cNvPicPr/>
          <p:nvPr/>
        </p:nvPicPr>
        <p:blipFill>
          <a:blip r:embed="rId2"/>
          <a:stretch>
            <a:fillRect/>
          </a:stretch>
        </p:blipFill>
        <p:spPr>
          <a:xfrm>
            <a:off x="4199197" y="3522662"/>
            <a:ext cx="3959860" cy="2454275"/>
          </a:xfrm>
          <a:prstGeom prst="rect">
            <a:avLst/>
          </a:prstGeom>
        </p:spPr>
      </p:pic>
    </p:spTree>
    <p:extLst>
      <p:ext uri="{BB962C8B-B14F-4D97-AF65-F5344CB8AC3E}">
        <p14:creationId xmlns:p14="http://schemas.microsoft.com/office/powerpoint/2010/main" val="2231838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a:t>
            </a:r>
            <a:r>
              <a:rPr lang="en-US" altLang="zh-CN" dirty="0"/>
              <a:t>2</a:t>
            </a:r>
            <a:r>
              <a:rPr lang="zh-CN" altLang="en-US" dirty="0"/>
              <a:t>）从文件导入</a:t>
            </a:r>
          </a:p>
          <a:p>
            <a:pPr marL="271463" indent="-271463"/>
            <a:r>
              <a:rPr lang="zh-CN" altLang="en-US" dirty="0"/>
              <a:t>在</a:t>
            </a:r>
            <a:r>
              <a:rPr lang="en-US" altLang="zh-CN" dirty="0"/>
              <a:t>MS Power BI</a:t>
            </a:r>
            <a:r>
              <a:rPr lang="zh-CN" altLang="en-US" dirty="0"/>
              <a:t>界面，点击“可视化”窗格下的“导入自定义视觉对象 ”按钮，选择“从文件导入”，然后选择自定义效果存放位置下的文件</a:t>
            </a:r>
            <a:r>
              <a:rPr lang="zh-CN" altLang="zh-CN" dirty="0"/>
              <a:t>，</a:t>
            </a:r>
            <a:r>
              <a:rPr lang="zh-CN" altLang="en-US" dirty="0"/>
              <a:t>再</a:t>
            </a:r>
            <a:r>
              <a:rPr lang="zh-CN" altLang="zh-CN" dirty="0"/>
              <a:t>点击“打开”按钮</a:t>
            </a:r>
            <a:r>
              <a:rPr lang="zh-CN" altLang="en-US" dirty="0"/>
              <a:t>。</a:t>
            </a:r>
          </a:p>
        </p:txBody>
      </p:sp>
      <p:pic>
        <p:nvPicPr>
          <p:cNvPr id="6" name="图片 5">
            <a:extLst>
              <a:ext uri="{FF2B5EF4-FFF2-40B4-BE49-F238E27FC236}">
                <a16:creationId xmlns:a16="http://schemas.microsoft.com/office/drawing/2014/main" xmlns="" id="{D6F63A35-C0B8-43D3-BAD2-21AB680C922D}"/>
              </a:ext>
            </a:extLst>
          </p:cNvPr>
          <p:cNvPicPr/>
          <p:nvPr/>
        </p:nvPicPr>
        <p:blipFill>
          <a:blip r:embed="rId2"/>
          <a:stretch>
            <a:fillRect/>
          </a:stretch>
        </p:blipFill>
        <p:spPr>
          <a:xfrm>
            <a:off x="2537893" y="2722476"/>
            <a:ext cx="3329305" cy="3186430"/>
          </a:xfrm>
          <a:prstGeom prst="rect">
            <a:avLst/>
          </a:prstGeom>
        </p:spPr>
      </p:pic>
      <p:pic>
        <p:nvPicPr>
          <p:cNvPr id="7" name="图片 6">
            <a:extLst>
              <a:ext uri="{FF2B5EF4-FFF2-40B4-BE49-F238E27FC236}">
                <a16:creationId xmlns:a16="http://schemas.microsoft.com/office/drawing/2014/main" xmlns="" id="{3EBC77E6-AE07-432E-A56E-0B5FBAAF0FBE}"/>
              </a:ext>
            </a:extLst>
          </p:cNvPr>
          <p:cNvPicPr/>
          <p:nvPr/>
        </p:nvPicPr>
        <p:blipFill>
          <a:blip r:embed="rId3"/>
          <a:stretch>
            <a:fillRect/>
          </a:stretch>
        </p:blipFill>
        <p:spPr>
          <a:xfrm>
            <a:off x="6572769" y="2939500"/>
            <a:ext cx="3239770" cy="2050415"/>
          </a:xfrm>
          <a:prstGeom prst="rect">
            <a:avLst/>
          </a:prstGeom>
        </p:spPr>
      </p:pic>
    </p:spTree>
    <p:extLst>
      <p:ext uri="{BB962C8B-B14F-4D97-AF65-F5344CB8AC3E}">
        <p14:creationId xmlns:p14="http://schemas.microsoft.com/office/powerpoint/2010/main" val="2523035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下载可视化视图模板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自定义可视化视图概述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导入可视化视图模板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固定可视化视图模板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创建自定义可视化视图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2737143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为了后期可以重复使用已经添加的视图，需要在</a:t>
            </a:r>
            <a:r>
              <a:rPr lang="en-US" altLang="zh-CN" dirty="0"/>
              <a:t>MS Power BI</a:t>
            </a:r>
            <a:r>
              <a:rPr lang="zh-CN" altLang="zh-CN" dirty="0"/>
              <a:t>中将自定义视图添加到可视化视图窗格，如果不固定添加的视图，当软件重启后，该视图就需要重新导入。固定步骤</a:t>
            </a:r>
            <a:r>
              <a:rPr lang="zh-CN" altLang="en-US" dirty="0"/>
              <a:t>为</a:t>
            </a:r>
            <a:r>
              <a:rPr lang="zh-CN" altLang="zh-CN" dirty="0"/>
              <a:t>：右击“可视化”窗格下已经添加了的视觉对象，例如子弹图（</a:t>
            </a:r>
            <a:r>
              <a:rPr lang="en-US" altLang="zh-CN" dirty="0"/>
              <a:t>Bullet Chart</a:t>
            </a:r>
            <a:r>
              <a:rPr lang="zh-CN" altLang="zh-CN" dirty="0"/>
              <a:t>），选择“固定到可视化视图窗格”选项即可</a:t>
            </a:r>
            <a:r>
              <a:rPr lang="zh-CN" altLang="en-US" dirty="0"/>
              <a:t>。</a:t>
            </a:r>
          </a:p>
        </p:txBody>
      </p:sp>
      <p:pic>
        <p:nvPicPr>
          <p:cNvPr id="3" name="图片 2">
            <a:extLst>
              <a:ext uri="{FF2B5EF4-FFF2-40B4-BE49-F238E27FC236}">
                <a16:creationId xmlns:a16="http://schemas.microsoft.com/office/drawing/2014/main" xmlns="" id="{5090FEF6-6023-4588-A57E-7140976C4DB7}"/>
              </a:ext>
            </a:extLst>
          </p:cNvPr>
          <p:cNvPicPr/>
          <p:nvPr/>
        </p:nvPicPr>
        <p:blipFill>
          <a:blip r:embed="rId2"/>
          <a:stretch>
            <a:fillRect/>
          </a:stretch>
        </p:blipFill>
        <p:spPr>
          <a:xfrm>
            <a:off x="4534765" y="2706370"/>
            <a:ext cx="3260725" cy="3269558"/>
          </a:xfrm>
          <a:prstGeom prst="rect">
            <a:avLst/>
          </a:prstGeom>
        </p:spPr>
      </p:pic>
    </p:spTree>
    <p:extLst>
      <p:ext uri="{BB962C8B-B14F-4D97-AF65-F5344CB8AC3E}">
        <p14:creationId xmlns:p14="http://schemas.microsoft.com/office/powerpoint/2010/main" val="59563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下载可视化视图模板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自定义可视化视图概述</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导入可视化视图模板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固定可视化视图模板</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创建自定义可视化视图</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a:t>
            </a:r>
          </a:p>
        </p:txBody>
      </p:sp>
    </p:spTree>
    <p:extLst>
      <p:ext uri="{BB962C8B-B14F-4D97-AF65-F5344CB8AC3E}">
        <p14:creationId xmlns:p14="http://schemas.microsoft.com/office/powerpoint/2010/main" val="297334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相关图是用于研究多个变量之间的关系，并突出显示最相关的变量，从而反映变量之间的相关系数大小，是研究相关关系的有效工具。需要安装的</a:t>
            </a:r>
            <a:r>
              <a:rPr lang="en-US" altLang="zh-CN" dirty="0"/>
              <a:t>R</a:t>
            </a:r>
            <a:r>
              <a:rPr lang="zh-CN" altLang="zh-CN" dirty="0"/>
              <a:t>版本：</a:t>
            </a:r>
            <a:r>
              <a:rPr lang="en-US" altLang="zh-CN" dirty="0"/>
              <a:t>R 3.3.0</a:t>
            </a:r>
            <a:r>
              <a:rPr lang="zh-CN" altLang="zh-CN" dirty="0"/>
              <a:t>及其以上，依赖</a:t>
            </a:r>
            <a:r>
              <a:rPr lang="en-US" altLang="zh-CN" dirty="0" err="1"/>
              <a:t>corrplot</a:t>
            </a:r>
            <a:r>
              <a:rPr lang="zh-CN" altLang="zh-CN" dirty="0"/>
              <a:t>包。相关图是一个开源的视觉效果，我们可以从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corrplot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  </a:t>
            </a:r>
            <a:r>
              <a:rPr lang="zh-CN" altLang="zh-CN" b="1" dirty="0"/>
              <a:t>相关图：订货量、销售额、利润额的相关分析</a:t>
            </a:r>
          </a:p>
        </p:txBody>
      </p:sp>
      <p:pic>
        <p:nvPicPr>
          <p:cNvPr id="4" name="图片 3">
            <a:extLst>
              <a:ext uri="{FF2B5EF4-FFF2-40B4-BE49-F238E27FC236}">
                <a16:creationId xmlns:a16="http://schemas.microsoft.com/office/drawing/2014/main" xmlns="" id="{0EA248C2-3BF5-40D4-973D-82B72F077531}"/>
              </a:ext>
            </a:extLst>
          </p:cNvPr>
          <p:cNvPicPr/>
          <p:nvPr/>
        </p:nvPicPr>
        <p:blipFill>
          <a:blip r:embed="rId2"/>
          <a:stretch>
            <a:fillRect/>
          </a:stretch>
        </p:blipFill>
        <p:spPr>
          <a:xfrm>
            <a:off x="3375717" y="3602873"/>
            <a:ext cx="5274310" cy="2829560"/>
          </a:xfrm>
          <a:prstGeom prst="rect">
            <a:avLst/>
          </a:prstGeom>
        </p:spPr>
      </p:pic>
    </p:spTree>
    <p:extLst>
      <p:ext uri="{BB962C8B-B14F-4D97-AF65-F5344CB8AC3E}">
        <p14:creationId xmlns:p14="http://schemas.microsoft.com/office/powerpoint/2010/main" val="28423239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聚类是将原始数据分类到不同类或簇的过程，同一个簇中的数据具有很大的相似度，而不同簇间具有很大的差异性，密度聚类算法（</a:t>
            </a:r>
            <a:r>
              <a:rPr lang="en-US" altLang="zh-CN" dirty="0"/>
              <a:t>DBSCAN</a:t>
            </a:r>
            <a:r>
              <a:rPr lang="zh-CN" altLang="zh-CN" dirty="0"/>
              <a:t>）是一个基于密度的聚类算法。需要安装的</a:t>
            </a:r>
            <a:r>
              <a:rPr lang="en-US" altLang="zh-CN" dirty="0"/>
              <a:t>R</a:t>
            </a:r>
            <a:r>
              <a:rPr lang="zh-CN" altLang="zh-CN" dirty="0"/>
              <a:t>版本：</a:t>
            </a:r>
            <a:r>
              <a:rPr lang="en-US" altLang="zh-CN" dirty="0"/>
              <a:t>R 3.3.0</a:t>
            </a:r>
            <a:r>
              <a:rPr lang="zh-CN" altLang="zh-CN" dirty="0"/>
              <a:t>及其以上，依赖</a:t>
            </a:r>
            <a:r>
              <a:rPr lang="en-US" altLang="zh-CN" dirty="0"/>
              <a:t>scale</a:t>
            </a:r>
            <a:r>
              <a:rPr lang="zh-CN" altLang="zh-CN" dirty="0"/>
              <a:t>，</a:t>
            </a:r>
            <a:r>
              <a:rPr lang="en-US" altLang="zh-CN" dirty="0" err="1"/>
              <a:t>fpc</a:t>
            </a:r>
            <a:r>
              <a:rPr lang="zh-CN" altLang="zh-CN" dirty="0"/>
              <a:t>，</a:t>
            </a:r>
            <a:r>
              <a:rPr lang="en-US" altLang="zh-CN" dirty="0"/>
              <a:t>car</a:t>
            </a:r>
            <a:r>
              <a:rPr lang="zh-CN" altLang="zh-CN" dirty="0"/>
              <a:t>，</a:t>
            </a:r>
            <a:r>
              <a:rPr lang="en-US" altLang="zh-CN" dirty="0" err="1"/>
              <a:t>dbscan</a:t>
            </a:r>
            <a:r>
              <a:rPr lang="zh-CN" altLang="zh-CN" dirty="0"/>
              <a:t>包。聚类图是一个开源的视觉效果，我们可以从</a:t>
            </a:r>
            <a:r>
              <a:rPr lang="en-US" altLang="zh-CN" dirty="0"/>
              <a:t>GitHub</a:t>
            </a:r>
            <a:r>
              <a:rPr lang="zh-CN" altLang="zh-CN" dirty="0"/>
              <a:t>官方网站获取其完整的开发代码：</a:t>
            </a:r>
            <a:r>
              <a:rPr lang="en-US" altLang="zh-CN" dirty="0"/>
              <a:t>https://github.com/microsoft/Power BI-visuals-DBSCAN</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6.5.2  </a:t>
            </a:r>
            <a:r>
              <a:rPr lang="zh-CN" altLang="zh-CN" dirty="0"/>
              <a:t>聚类图：客户订单销售额与利润额的聚类分析</a:t>
            </a:r>
            <a:endParaRPr dirty="0"/>
          </a:p>
        </p:txBody>
      </p:sp>
      <p:pic>
        <p:nvPicPr>
          <p:cNvPr id="4" name="图片 3">
            <a:extLst>
              <a:ext uri="{FF2B5EF4-FFF2-40B4-BE49-F238E27FC236}">
                <a16:creationId xmlns:a16="http://schemas.microsoft.com/office/drawing/2014/main" xmlns="" id="{F40438BE-D2AF-4BCA-9174-12FACA511E2A}"/>
              </a:ext>
            </a:extLst>
          </p:cNvPr>
          <p:cNvPicPr/>
          <p:nvPr/>
        </p:nvPicPr>
        <p:blipFill>
          <a:blip r:embed="rId2"/>
          <a:stretch>
            <a:fillRect/>
          </a:stretch>
        </p:blipFill>
        <p:spPr>
          <a:xfrm>
            <a:off x="3403427" y="3556693"/>
            <a:ext cx="5274310" cy="2829560"/>
          </a:xfrm>
          <a:prstGeom prst="rect">
            <a:avLst/>
          </a:prstGeom>
        </p:spPr>
      </p:pic>
    </p:spTree>
    <p:extLst>
      <p:ext uri="{BB962C8B-B14F-4D97-AF65-F5344CB8AC3E}">
        <p14:creationId xmlns:p14="http://schemas.microsoft.com/office/powerpoint/2010/main" val="1881868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决策树是最常见和易于理解的决策算法。它是一种从训练集中归纳出树形分类规则的过程，如果目标是分类变量，则会生成“分类树”，而如果是数字，则结果是“回归树”。需要安装的</a:t>
            </a:r>
            <a:r>
              <a:rPr lang="en-US" altLang="zh-CN" dirty="0"/>
              <a:t>R</a:t>
            </a:r>
            <a:r>
              <a:rPr lang="zh-CN" altLang="zh-CN" dirty="0"/>
              <a:t>版本：</a:t>
            </a:r>
            <a:r>
              <a:rPr lang="en-US" altLang="zh-CN" dirty="0"/>
              <a:t>R 3.3.0</a:t>
            </a:r>
            <a:r>
              <a:rPr lang="zh-CN" altLang="zh-CN" dirty="0"/>
              <a:t>及其以上，依赖</a:t>
            </a:r>
            <a:r>
              <a:rPr lang="en-US" altLang="zh-CN" dirty="0" err="1"/>
              <a:t>rpart</a:t>
            </a:r>
            <a:r>
              <a:rPr lang="zh-CN" altLang="zh-CN" dirty="0"/>
              <a:t>，</a:t>
            </a:r>
            <a:r>
              <a:rPr lang="en-US" altLang="zh-CN" dirty="0" err="1"/>
              <a:t>rpart.plot</a:t>
            </a:r>
            <a:r>
              <a:rPr lang="zh-CN" altLang="zh-CN" dirty="0"/>
              <a:t>，</a:t>
            </a:r>
            <a:r>
              <a:rPr lang="en-US" altLang="zh-CN" dirty="0" err="1"/>
              <a:t>RColorBrewer</a:t>
            </a:r>
            <a:r>
              <a:rPr lang="zh-CN" altLang="zh-CN" dirty="0"/>
              <a:t>包。决策树是一个开源的视觉效果，我们可以从</a:t>
            </a:r>
            <a:r>
              <a:rPr lang="en-US" altLang="zh-CN" dirty="0"/>
              <a:t>GitHub</a:t>
            </a:r>
            <a:r>
              <a:rPr lang="zh-CN" altLang="zh-CN" dirty="0"/>
              <a:t>官方网站获取其完整的开发代码：</a:t>
            </a:r>
            <a:r>
              <a:rPr lang="en-US" altLang="zh-CN" dirty="0"/>
              <a:t>https://github.com/microsoft/Power BI-visuals-decision-tree</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6.5.3  </a:t>
            </a:r>
            <a:r>
              <a:rPr lang="zh-CN" altLang="zh-CN" b="1" dirty="0"/>
              <a:t>决策树：商品到货时间和折扣与退货的分析</a:t>
            </a:r>
          </a:p>
        </p:txBody>
      </p:sp>
      <p:pic>
        <p:nvPicPr>
          <p:cNvPr id="4" name="图片 3">
            <a:extLst>
              <a:ext uri="{FF2B5EF4-FFF2-40B4-BE49-F238E27FC236}">
                <a16:creationId xmlns:a16="http://schemas.microsoft.com/office/drawing/2014/main" xmlns="" id="{F1307EE2-D66A-4BCA-96E6-8281B5B85611}"/>
              </a:ext>
            </a:extLst>
          </p:cNvPr>
          <p:cNvPicPr/>
          <p:nvPr/>
        </p:nvPicPr>
        <p:blipFill>
          <a:blip r:embed="rId2"/>
          <a:stretch>
            <a:fillRect/>
          </a:stretch>
        </p:blipFill>
        <p:spPr>
          <a:xfrm>
            <a:off x="3274117" y="3528983"/>
            <a:ext cx="5274310" cy="2829560"/>
          </a:xfrm>
          <a:prstGeom prst="rect">
            <a:avLst/>
          </a:prstGeom>
        </p:spPr>
      </p:pic>
    </p:spTree>
    <p:extLst>
      <p:ext uri="{BB962C8B-B14F-4D97-AF65-F5344CB8AC3E}">
        <p14:creationId xmlns:p14="http://schemas.microsoft.com/office/powerpoint/2010/main" val="2781694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差图是在一个视觉对象中集成三个不同维度的两个值的比较分析，应用比较广泛，例如分析“实际值与计划值”，“预测值与计划值”、“预测值与上一年值”的比较，以及分析一段时间内降雨数据、特定时期跨地区就业率的比较等。</a:t>
            </a:r>
            <a:r>
              <a:rPr lang="en-US" altLang="zh-CN" dirty="0"/>
              <a:t>MS Power BI</a:t>
            </a:r>
            <a:r>
              <a:rPr lang="zh-CN" altLang="zh-CN" dirty="0"/>
              <a:t>的方差图使用户能够比较数据，并以绝对值和百分比的形式显示差异。</a:t>
            </a:r>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6.5.4  </a:t>
            </a:r>
            <a:r>
              <a:rPr lang="zh-CN" altLang="zh-CN" b="1" dirty="0"/>
              <a:t>方差图：实际到货时间与计划到货时间的分析</a:t>
            </a:r>
          </a:p>
        </p:txBody>
      </p:sp>
      <p:pic>
        <p:nvPicPr>
          <p:cNvPr id="4" name="图片 3">
            <a:extLst>
              <a:ext uri="{FF2B5EF4-FFF2-40B4-BE49-F238E27FC236}">
                <a16:creationId xmlns:a16="http://schemas.microsoft.com/office/drawing/2014/main" xmlns="" id="{B1FDB5DB-437B-438D-A0F5-008CEE35EF66}"/>
              </a:ext>
            </a:extLst>
          </p:cNvPr>
          <p:cNvPicPr/>
          <p:nvPr/>
        </p:nvPicPr>
        <p:blipFill>
          <a:blip r:embed="rId2"/>
          <a:stretch>
            <a:fillRect/>
          </a:stretch>
        </p:blipFill>
        <p:spPr>
          <a:xfrm>
            <a:off x="3431136" y="3261129"/>
            <a:ext cx="5274310" cy="2829560"/>
          </a:xfrm>
          <a:prstGeom prst="rect">
            <a:avLst/>
          </a:prstGeom>
        </p:spPr>
      </p:pic>
    </p:spTree>
    <p:extLst>
      <p:ext uri="{BB962C8B-B14F-4D97-AF65-F5344CB8AC3E}">
        <p14:creationId xmlns:p14="http://schemas.microsoft.com/office/powerpoint/2010/main" val="2377972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多折线图视觉效果提供以面板或网格绘制折线图的功能，使用相同比例和坐标轴，可以轻松比较数据之间的差异，与折线图类似。截至</a:t>
            </a:r>
            <a:r>
              <a:rPr lang="en-US" altLang="zh-CN" dirty="0"/>
              <a:t>2019</a:t>
            </a:r>
            <a:r>
              <a:rPr lang="zh-CN" altLang="zh-CN" dirty="0"/>
              <a:t>年</a:t>
            </a:r>
            <a:r>
              <a:rPr lang="en-US" altLang="zh-CN" dirty="0"/>
              <a:t>10</a:t>
            </a:r>
            <a:r>
              <a:rPr lang="zh-CN" altLang="zh-CN" dirty="0"/>
              <a:t>月份，最新版本是</a:t>
            </a:r>
            <a:r>
              <a:rPr lang="en-US" altLang="zh-CN" dirty="0"/>
              <a:t>1.0.1.0</a:t>
            </a:r>
            <a:r>
              <a:rPr lang="zh-CN" altLang="zh-CN" dirty="0"/>
              <a:t>，它解决了在</a:t>
            </a:r>
            <a:r>
              <a:rPr lang="en-US" altLang="zh-CN" dirty="0"/>
              <a:t>IOS</a:t>
            </a:r>
            <a:r>
              <a:rPr lang="zh-CN" altLang="zh-CN" dirty="0"/>
              <a:t>设备上的渲染，以及空值不再绘制为零等问题。</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6.5.5  </a:t>
            </a:r>
            <a:r>
              <a:rPr lang="zh-CN" altLang="zh-CN" b="1" dirty="0"/>
              <a:t>多折线图：不同类型商品销售额的折线图分析</a:t>
            </a:r>
          </a:p>
        </p:txBody>
      </p:sp>
      <p:pic>
        <p:nvPicPr>
          <p:cNvPr id="4" name="图片 3">
            <a:extLst>
              <a:ext uri="{FF2B5EF4-FFF2-40B4-BE49-F238E27FC236}">
                <a16:creationId xmlns:a16="http://schemas.microsoft.com/office/drawing/2014/main" xmlns="" id="{A6A2E8B5-06D1-42B0-A9B3-D3472DC1EA0A}"/>
              </a:ext>
            </a:extLst>
          </p:cNvPr>
          <p:cNvPicPr/>
          <p:nvPr/>
        </p:nvPicPr>
        <p:blipFill>
          <a:blip r:embed="rId2"/>
          <a:stretch>
            <a:fillRect/>
          </a:stretch>
        </p:blipFill>
        <p:spPr>
          <a:xfrm>
            <a:off x="3348008" y="3325783"/>
            <a:ext cx="5274310" cy="2829560"/>
          </a:xfrm>
          <a:prstGeom prst="rect">
            <a:avLst/>
          </a:prstGeom>
        </p:spPr>
      </p:pic>
    </p:spTree>
    <p:extLst>
      <p:ext uri="{BB962C8B-B14F-4D97-AF65-F5344CB8AC3E}">
        <p14:creationId xmlns:p14="http://schemas.microsoft.com/office/powerpoint/2010/main" val="2761365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点线图是带有动画点的动画折线图，展示数据时，使用点线图为的是吸引观众，气泡的大小可以根据数据进行定制。当图表动画显示时，使用计数器显示正在运行的总数，格式选项提供了线条，点和动画。点线图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linedotchart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6.5.6  </a:t>
            </a:r>
            <a:r>
              <a:rPr lang="zh-CN" altLang="zh-CN" b="1" dirty="0"/>
              <a:t>点线图：企业每日销售额的走势分析</a:t>
            </a:r>
          </a:p>
        </p:txBody>
      </p:sp>
      <p:pic>
        <p:nvPicPr>
          <p:cNvPr id="4" name="图片 3">
            <a:extLst>
              <a:ext uri="{FF2B5EF4-FFF2-40B4-BE49-F238E27FC236}">
                <a16:creationId xmlns:a16="http://schemas.microsoft.com/office/drawing/2014/main" xmlns="" id="{EB28E597-E5E0-494F-8619-6FE5FF15FA69}"/>
              </a:ext>
            </a:extLst>
          </p:cNvPr>
          <p:cNvPicPr/>
          <p:nvPr/>
        </p:nvPicPr>
        <p:blipFill>
          <a:blip r:embed="rId2"/>
          <a:stretch>
            <a:fillRect/>
          </a:stretch>
        </p:blipFill>
        <p:spPr>
          <a:xfrm>
            <a:off x="3532736" y="3584402"/>
            <a:ext cx="5274310" cy="2829560"/>
          </a:xfrm>
          <a:prstGeom prst="rect">
            <a:avLst/>
          </a:prstGeom>
        </p:spPr>
      </p:pic>
    </p:spTree>
    <p:extLst>
      <p:ext uri="{BB962C8B-B14F-4D97-AF65-F5344CB8AC3E}">
        <p14:creationId xmlns:p14="http://schemas.microsoft.com/office/powerpoint/2010/main" val="4094103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Tableau</a:t>
            </a:r>
            <a:r>
              <a:rPr lang="zh-CN" altLang="zh-CN" dirty="0"/>
              <a:t>是桌面系统中最简单的商业智能软件，没有强迫用户编写自定义代码，新控制台也可以完全自定义配置，不仅能够监测信息，还提供了完整的分析能力。</a:t>
            </a:r>
            <a:r>
              <a:rPr lang="en-US" altLang="zh-CN" dirty="0"/>
              <a:t>Tableau</a:t>
            </a:r>
            <a:r>
              <a:rPr lang="zh-CN" altLang="zh-CN" dirty="0"/>
              <a:t>简单、易用、快速，一方面归功于斯坦福大学的突破性技术，集计算机图形学、人机交互和数据库系统于一身的跨领域技术。另一方面在于</a:t>
            </a:r>
            <a:r>
              <a:rPr lang="en-US" altLang="zh-CN" dirty="0"/>
              <a:t>Tableau</a:t>
            </a:r>
            <a:r>
              <a:rPr lang="zh-CN" altLang="zh-CN" dirty="0"/>
              <a:t>专注于处理最简单的结构化数据，即已整理好的数据</a:t>
            </a:r>
            <a:r>
              <a:rPr lang="en-US" altLang="zh-CN" dirty="0"/>
              <a:t>--Excel</a:t>
            </a:r>
            <a:r>
              <a:rPr lang="zh-CN" altLang="zh-CN" dirty="0"/>
              <a:t>、数据库等。</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1.4.2  Tableau Desktop</a:t>
            </a:r>
            <a:endParaRPr dirty="0"/>
          </a:p>
        </p:txBody>
      </p:sp>
      <p:pic>
        <p:nvPicPr>
          <p:cNvPr id="4" name="图片 3">
            <a:extLst>
              <a:ext uri="{FF2B5EF4-FFF2-40B4-BE49-F238E27FC236}">
                <a16:creationId xmlns:a16="http://schemas.microsoft.com/office/drawing/2014/main" xmlns="" id="{90475F55-7E46-448B-A606-8F89A275B69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2251" y="3591936"/>
            <a:ext cx="3513167" cy="2725738"/>
          </a:xfrm>
          <a:prstGeom prst="rect">
            <a:avLst/>
          </a:prstGeom>
          <a:noFill/>
          <a:ln>
            <a:solidFill>
              <a:schemeClr val="tx1"/>
            </a:solidFill>
          </a:ln>
        </p:spPr>
      </p:pic>
    </p:spTree>
    <p:extLst>
      <p:ext uri="{BB962C8B-B14F-4D97-AF65-F5344CB8AC3E}">
        <p14:creationId xmlns:p14="http://schemas.microsoft.com/office/powerpoint/2010/main" val="3420065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词云是一个开源的视觉效果，我们可以从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wordcloud</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6.5.7  </a:t>
            </a:r>
            <a:r>
              <a:rPr lang="zh-CN" altLang="zh-CN" b="1" dirty="0"/>
              <a:t>词云：企业热销商品类型的可视化分析</a:t>
            </a:r>
          </a:p>
        </p:txBody>
      </p:sp>
      <p:pic>
        <p:nvPicPr>
          <p:cNvPr id="4" name="图片 3">
            <a:extLst>
              <a:ext uri="{FF2B5EF4-FFF2-40B4-BE49-F238E27FC236}">
                <a16:creationId xmlns:a16="http://schemas.microsoft.com/office/drawing/2014/main" xmlns="" id="{3334AC9F-2F42-48C9-BA8F-CBB19A01C750}"/>
              </a:ext>
            </a:extLst>
          </p:cNvPr>
          <p:cNvPicPr/>
          <p:nvPr/>
        </p:nvPicPr>
        <p:blipFill>
          <a:blip r:embed="rId2"/>
          <a:stretch>
            <a:fillRect/>
          </a:stretch>
        </p:blipFill>
        <p:spPr>
          <a:xfrm>
            <a:off x="3449608" y="2928620"/>
            <a:ext cx="5274310" cy="2829560"/>
          </a:xfrm>
          <a:prstGeom prst="rect">
            <a:avLst/>
          </a:prstGeom>
        </p:spPr>
      </p:pic>
    </p:spTree>
    <p:extLst>
      <p:ext uri="{BB962C8B-B14F-4D97-AF65-F5344CB8AC3E}">
        <p14:creationId xmlns:p14="http://schemas.microsoft.com/office/powerpoint/2010/main" val="1197216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博彦日历是一个日历视图，提供一个月的日历布局，使我们可以更好地查看所选月份每一天的数据。还提供了许多自定义功能，从基本格式化选项（如字体大小，颜色等）到更高级的功能，如不同的数据颜色比例，数据标签和工具提示。博彦日历是一个开源的视觉效果，我们可以从</a:t>
            </a:r>
            <a:r>
              <a:rPr lang="en-US" altLang="zh-CN" dirty="0"/>
              <a:t>GitHub</a:t>
            </a:r>
            <a:r>
              <a:rPr lang="zh-CN" altLang="zh-CN" dirty="0"/>
              <a:t>官方网站获取其完整的开发代码：</a:t>
            </a:r>
            <a:r>
              <a:rPr lang="en-US" altLang="zh-CN" dirty="0"/>
              <a:t>https://github.com/mannymerino/bci-calendar</a:t>
            </a:r>
            <a:r>
              <a:rPr lang="zh-CN" altLang="zh-CN" dirty="0"/>
              <a:t>。</a:t>
            </a:r>
          </a:p>
          <a:p>
            <a:endParaRPr lang="zh-CN"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6.5.8  </a:t>
            </a:r>
            <a:r>
              <a:rPr lang="zh-CN" altLang="zh-CN" b="1" dirty="0"/>
              <a:t>博彦日历：企业每日销售额总和日历图</a:t>
            </a:r>
          </a:p>
        </p:txBody>
      </p:sp>
      <p:pic>
        <p:nvPicPr>
          <p:cNvPr id="4" name="图片 3">
            <a:extLst>
              <a:ext uri="{FF2B5EF4-FFF2-40B4-BE49-F238E27FC236}">
                <a16:creationId xmlns:a16="http://schemas.microsoft.com/office/drawing/2014/main" xmlns="" id="{58D5BA2B-4CB9-41BC-9313-19A18DA6D634}"/>
              </a:ext>
            </a:extLst>
          </p:cNvPr>
          <p:cNvPicPr/>
          <p:nvPr/>
        </p:nvPicPr>
        <p:blipFill>
          <a:blip r:embed="rId2"/>
          <a:stretch>
            <a:fillRect/>
          </a:stretch>
        </p:blipFill>
        <p:spPr>
          <a:xfrm>
            <a:off x="3495791" y="3510511"/>
            <a:ext cx="5274310" cy="2829560"/>
          </a:xfrm>
          <a:prstGeom prst="rect">
            <a:avLst/>
          </a:prstGeom>
        </p:spPr>
      </p:pic>
    </p:spTree>
    <p:extLst>
      <p:ext uri="{BB962C8B-B14F-4D97-AF65-F5344CB8AC3E}">
        <p14:creationId xmlns:p14="http://schemas.microsoft.com/office/powerpoint/2010/main" val="4092513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阿斯特图是对环形图的扭曲，它使用第二个值来显示扫描角度。数据源中最多有</a:t>
            </a:r>
            <a:r>
              <a:rPr lang="en-US" altLang="zh-CN" dirty="0"/>
              <a:t>2</a:t>
            </a:r>
            <a:r>
              <a:rPr lang="zh-CN" altLang="zh-CN" dirty="0"/>
              <a:t>个度量：第一个度量控制每个部分的深度，第二个度量控制每个部分的宽度。阿斯特图是一个开源的视觉效果，可以从</a:t>
            </a:r>
            <a:r>
              <a:rPr lang="en-US" altLang="zh-CN" dirty="0"/>
              <a:t>GitHub</a:t>
            </a:r>
            <a:r>
              <a:rPr lang="zh-CN" altLang="zh-CN" dirty="0"/>
              <a:t>官方网站获取其完整的开发代码：</a:t>
            </a:r>
            <a:r>
              <a:rPr lang="en-US" altLang="zh-CN" dirty="0"/>
              <a:t>https://github.com/Microsoft/Power BI-visuals-</a:t>
            </a:r>
            <a:r>
              <a:rPr lang="en-US" altLang="zh-CN" dirty="0" err="1"/>
              <a:t>asterplot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6.5.9  </a:t>
            </a:r>
            <a:r>
              <a:rPr lang="zh-CN" altLang="zh-CN" b="1" dirty="0"/>
              <a:t>阿斯特图：不同地区销售额的占比分析</a:t>
            </a:r>
          </a:p>
        </p:txBody>
      </p:sp>
      <p:pic>
        <p:nvPicPr>
          <p:cNvPr id="4" name="图片 3">
            <a:extLst>
              <a:ext uri="{FF2B5EF4-FFF2-40B4-BE49-F238E27FC236}">
                <a16:creationId xmlns:a16="http://schemas.microsoft.com/office/drawing/2014/main" xmlns="" id="{43791253-2CF4-4E39-B49B-87CB98B42B55}"/>
              </a:ext>
            </a:extLst>
          </p:cNvPr>
          <p:cNvPicPr/>
          <p:nvPr/>
        </p:nvPicPr>
        <p:blipFill>
          <a:blip r:embed="rId2"/>
          <a:stretch>
            <a:fillRect/>
          </a:stretch>
        </p:blipFill>
        <p:spPr>
          <a:xfrm>
            <a:off x="3551209" y="3344257"/>
            <a:ext cx="5274310" cy="2829560"/>
          </a:xfrm>
          <a:prstGeom prst="rect">
            <a:avLst/>
          </a:prstGeom>
        </p:spPr>
      </p:pic>
    </p:spTree>
    <p:extLst>
      <p:ext uri="{BB962C8B-B14F-4D97-AF65-F5344CB8AC3E}">
        <p14:creationId xmlns:p14="http://schemas.microsoft.com/office/powerpoint/2010/main" val="206609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阳光图用于显示分层数据，由同心圆描绘，中间的圆圈表示根节点，层次结构从中心向外移动，内圆的一部分与外圆的分段具有层次关系。阳光图是一个开源的视觉效果，我们可以从</a:t>
            </a:r>
            <a:r>
              <a:rPr lang="en-US" altLang="zh-CN" dirty="0"/>
              <a:t>GitHub</a:t>
            </a:r>
            <a:r>
              <a:rPr lang="zh-CN" altLang="zh-CN" dirty="0"/>
              <a:t>官方网站获取其完整的开发代码：</a:t>
            </a:r>
            <a:r>
              <a:rPr lang="en-US" altLang="zh-CN" dirty="0"/>
              <a:t>https://github.com/Microsoft/Power BI-visuals-sunburst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6.5.10  </a:t>
            </a:r>
            <a:r>
              <a:rPr lang="zh-CN" altLang="zh-CN" b="1" dirty="0"/>
              <a:t>阳光图：不同地区和商品类型的销售额分析</a:t>
            </a:r>
          </a:p>
        </p:txBody>
      </p:sp>
      <p:pic>
        <p:nvPicPr>
          <p:cNvPr id="4" name="图片 3">
            <a:extLst>
              <a:ext uri="{FF2B5EF4-FFF2-40B4-BE49-F238E27FC236}">
                <a16:creationId xmlns:a16="http://schemas.microsoft.com/office/drawing/2014/main" xmlns="" id="{9EB5AABF-D8CF-4E9A-B6F6-211EE7E44E68}"/>
              </a:ext>
            </a:extLst>
          </p:cNvPr>
          <p:cNvPicPr/>
          <p:nvPr/>
        </p:nvPicPr>
        <p:blipFill>
          <a:blip r:embed="rId2"/>
          <a:stretch>
            <a:fillRect/>
          </a:stretch>
        </p:blipFill>
        <p:spPr>
          <a:xfrm>
            <a:off x="3394190" y="3205710"/>
            <a:ext cx="5274310" cy="2829560"/>
          </a:xfrm>
          <a:prstGeom prst="rect">
            <a:avLst/>
          </a:prstGeom>
        </p:spPr>
      </p:pic>
    </p:spTree>
    <p:extLst>
      <p:ext uri="{BB962C8B-B14F-4D97-AF65-F5344CB8AC3E}">
        <p14:creationId xmlns:p14="http://schemas.microsoft.com/office/powerpoint/2010/main" val="2369410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和弦图是显示数据之间相互关系的视图。实体之间的连接用来显示它们共享的东西，这使得和弦图适合比较数据集之间或不同数据组之间的相似性。和弦图是一个开源的视觉效果，我们可以从</a:t>
            </a:r>
            <a:r>
              <a:rPr lang="en-US" altLang="zh-CN" dirty="0"/>
              <a:t>GitHub</a:t>
            </a:r>
            <a:r>
              <a:rPr lang="zh-CN" altLang="zh-CN" dirty="0"/>
              <a:t>官方网站获取其完整的开发代码：</a:t>
            </a:r>
            <a:r>
              <a:rPr lang="en-US" altLang="zh-CN" dirty="0"/>
              <a:t>https://github.com/Microsoft/Power BI-visuals-chord</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6.5.11  </a:t>
            </a:r>
            <a:r>
              <a:rPr lang="zh-CN" altLang="zh-CN" b="1" dirty="0"/>
              <a:t>和弦图：不同区域的销售额比较分析</a:t>
            </a:r>
          </a:p>
        </p:txBody>
      </p:sp>
      <p:pic>
        <p:nvPicPr>
          <p:cNvPr id="4" name="图片 3">
            <a:extLst>
              <a:ext uri="{FF2B5EF4-FFF2-40B4-BE49-F238E27FC236}">
                <a16:creationId xmlns:a16="http://schemas.microsoft.com/office/drawing/2014/main" xmlns="" id="{5780EB35-FE67-43B0-81D5-008B760B6074}"/>
              </a:ext>
            </a:extLst>
          </p:cNvPr>
          <p:cNvPicPr/>
          <p:nvPr/>
        </p:nvPicPr>
        <p:blipFill>
          <a:blip r:embed="rId2"/>
          <a:stretch>
            <a:fillRect/>
          </a:stretch>
        </p:blipFill>
        <p:spPr>
          <a:xfrm>
            <a:off x="3514263" y="3233420"/>
            <a:ext cx="5274310" cy="2829560"/>
          </a:xfrm>
          <a:prstGeom prst="rect">
            <a:avLst/>
          </a:prstGeom>
        </p:spPr>
      </p:pic>
    </p:spTree>
    <p:extLst>
      <p:ext uri="{BB962C8B-B14F-4D97-AF65-F5344CB8AC3E}">
        <p14:creationId xmlns:p14="http://schemas.microsoft.com/office/powerpoint/2010/main" val="3709530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雷达图又称蜘蛛网图，以同一点开始的轴上显示三个或多个定量变量的视图，轴的相对位置和角度通常是无意义的。雷达图是一个开源的视觉效果，我们可以从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RadarChart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6.5.12  </a:t>
            </a:r>
            <a:r>
              <a:rPr lang="zh-CN" altLang="zh-CN" b="1" dirty="0"/>
              <a:t>雷达图：实际到货时间与计划到货时间分析</a:t>
            </a:r>
          </a:p>
        </p:txBody>
      </p:sp>
      <p:pic>
        <p:nvPicPr>
          <p:cNvPr id="4" name="图片 3">
            <a:extLst>
              <a:ext uri="{FF2B5EF4-FFF2-40B4-BE49-F238E27FC236}">
                <a16:creationId xmlns:a16="http://schemas.microsoft.com/office/drawing/2014/main" xmlns="" id="{BECFE6E3-AAD4-4904-AE28-782BCAB99AD2}"/>
              </a:ext>
            </a:extLst>
          </p:cNvPr>
          <p:cNvPicPr/>
          <p:nvPr/>
        </p:nvPicPr>
        <p:blipFill>
          <a:blip r:embed="rId2"/>
          <a:stretch>
            <a:fillRect/>
          </a:stretch>
        </p:blipFill>
        <p:spPr>
          <a:xfrm>
            <a:off x="3440372" y="3270365"/>
            <a:ext cx="5274310" cy="2829560"/>
          </a:xfrm>
          <a:prstGeom prst="rect">
            <a:avLst/>
          </a:prstGeom>
        </p:spPr>
      </p:pic>
    </p:spTree>
    <p:extLst>
      <p:ext uri="{BB962C8B-B14F-4D97-AF65-F5344CB8AC3E}">
        <p14:creationId xmlns:p14="http://schemas.microsoft.com/office/powerpoint/2010/main" val="2180016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直方图是由一系列高度不等的线段表示数据分布的视图。在制作直方图时，首先需要对数据进行分组，如果没有手动分组，</a:t>
            </a:r>
            <a:r>
              <a:rPr lang="en-US" altLang="zh-CN" dirty="0"/>
              <a:t>MS Power BI</a:t>
            </a:r>
            <a:r>
              <a:rPr lang="zh-CN" altLang="zh-CN" dirty="0"/>
              <a:t>会自动分组。直方图是一个开源的视觉效果，我们可以从</a:t>
            </a:r>
            <a:r>
              <a:rPr lang="en-US" altLang="zh-CN" dirty="0"/>
              <a:t>GitHub</a:t>
            </a:r>
            <a:r>
              <a:rPr lang="zh-CN" altLang="zh-CN" dirty="0"/>
              <a:t>官方网站获取其完整的开发代码：</a:t>
            </a:r>
            <a:r>
              <a:rPr lang="en-US" altLang="zh-CN" dirty="0"/>
              <a:t>https://github.com/Microsoft/Power BI-visuals-histogram</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6.5.13  </a:t>
            </a:r>
            <a:r>
              <a:rPr lang="zh-CN" altLang="zh-CN" b="1" dirty="0"/>
              <a:t>直方图：商品订单金额的频数分布情况</a:t>
            </a:r>
          </a:p>
        </p:txBody>
      </p:sp>
      <p:pic>
        <p:nvPicPr>
          <p:cNvPr id="4" name="图片 3">
            <a:extLst>
              <a:ext uri="{FF2B5EF4-FFF2-40B4-BE49-F238E27FC236}">
                <a16:creationId xmlns:a16="http://schemas.microsoft.com/office/drawing/2014/main" xmlns="" id="{2C75F0F3-7B9F-434B-B2B4-7BCEC50D3FB0}"/>
              </a:ext>
            </a:extLst>
          </p:cNvPr>
          <p:cNvPicPr/>
          <p:nvPr/>
        </p:nvPicPr>
        <p:blipFill>
          <a:blip r:embed="rId2"/>
          <a:stretch>
            <a:fillRect/>
          </a:stretch>
        </p:blipFill>
        <p:spPr>
          <a:xfrm>
            <a:off x="3477318" y="3261130"/>
            <a:ext cx="5274310" cy="2829560"/>
          </a:xfrm>
          <a:prstGeom prst="rect">
            <a:avLst/>
          </a:prstGeom>
        </p:spPr>
      </p:pic>
    </p:spTree>
    <p:extLst>
      <p:ext uri="{BB962C8B-B14F-4D97-AF65-F5344CB8AC3E}">
        <p14:creationId xmlns:p14="http://schemas.microsoft.com/office/powerpoint/2010/main" val="1430014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子弹图可作为仪表板和仪表的替代品。它是带有额外视觉元素的条形图，以提供额外的上下文信息，主要用于追踪目标。子弹图将衡量标准与一个或多个其它衡量标准进行比较，以丰富其含义，子弹图可以是水平的或垂直的，可以堆叠以允许一次比较多个测量。子弹图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bulletchart</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6.5.14  </a:t>
            </a:r>
            <a:r>
              <a:rPr lang="zh-CN" altLang="zh-CN" b="1" dirty="0"/>
              <a:t>子弹图：订单商品到货时间准时性分析</a:t>
            </a:r>
          </a:p>
        </p:txBody>
      </p:sp>
      <p:pic>
        <p:nvPicPr>
          <p:cNvPr id="4" name="图片 3">
            <a:extLst>
              <a:ext uri="{FF2B5EF4-FFF2-40B4-BE49-F238E27FC236}">
                <a16:creationId xmlns:a16="http://schemas.microsoft.com/office/drawing/2014/main" xmlns="" id="{48E49BA8-51CC-4855-966A-B5E6725374A3}"/>
              </a:ext>
            </a:extLst>
          </p:cNvPr>
          <p:cNvPicPr/>
          <p:nvPr/>
        </p:nvPicPr>
        <p:blipFill>
          <a:blip r:embed="rId2"/>
          <a:stretch>
            <a:fillRect/>
          </a:stretch>
        </p:blipFill>
        <p:spPr>
          <a:xfrm>
            <a:off x="3578918" y="3510511"/>
            <a:ext cx="5274310" cy="2829560"/>
          </a:xfrm>
          <a:prstGeom prst="rect">
            <a:avLst/>
          </a:prstGeom>
        </p:spPr>
      </p:pic>
    </p:spTree>
    <p:extLst>
      <p:ext uri="{BB962C8B-B14F-4D97-AF65-F5344CB8AC3E}">
        <p14:creationId xmlns:p14="http://schemas.microsoft.com/office/powerpoint/2010/main" val="1854956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桑基图是一种特殊类型的流程图，图中各部分的宽度对应数据的大小。通过桑基图可以清楚地找到源头，目的地和步骤，以及物品如何快速流过它们，也可以通过点击链接或流程本身来与其交互。桑基图是一个开源的视觉效果，我们可以从</a:t>
            </a:r>
            <a:r>
              <a:rPr lang="en-US" altLang="zh-CN" dirty="0"/>
              <a:t>GitHub</a:t>
            </a:r>
            <a:r>
              <a:rPr lang="zh-CN" altLang="zh-CN" dirty="0"/>
              <a:t>官方网站获取其完整的开发代码：</a:t>
            </a:r>
            <a:r>
              <a:rPr lang="en-US" altLang="zh-CN" dirty="0"/>
              <a:t>https://github.com/Microsoft/Power BI-visuals-</a:t>
            </a:r>
            <a:r>
              <a:rPr lang="en-US" altLang="zh-CN" dirty="0" err="1"/>
              <a:t>sankey</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6.5.15  </a:t>
            </a:r>
            <a:r>
              <a:rPr lang="zh-CN" altLang="zh-CN" b="1" dirty="0"/>
              <a:t>桑基图：不同地区的支付方式比较分析</a:t>
            </a:r>
          </a:p>
        </p:txBody>
      </p:sp>
      <p:pic>
        <p:nvPicPr>
          <p:cNvPr id="4" name="图片 3">
            <a:extLst>
              <a:ext uri="{FF2B5EF4-FFF2-40B4-BE49-F238E27FC236}">
                <a16:creationId xmlns:a16="http://schemas.microsoft.com/office/drawing/2014/main" xmlns="" id="{A0105E8B-B51A-41D3-833A-61352EBFA855}"/>
              </a:ext>
            </a:extLst>
          </p:cNvPr>
          <p:cNvPicPr/>
          <p:nvPr/>
        </p:nvPicPr>
        <p:blipFill>
          <a:blip r:embed="rId2"/>
          <a:stretch>
            <a:fillRect/>
          </a:stretch>
        </p:blipFill>
        <p:spPr>
          <a:xfrm>
            <a:off x="3625099" y="3528983"/>
            <a:ext cx="5274310" cy="2829560"/>
          </a:xfrm>
          <a:prstGeom prst="rect">
            <a:avLst/>
          </a:prstGeom>
        </p:spPr>
      </p:pic>
    </p:spTree>
    <p:extLst>
      <p:ext uri="{BB962C8B-B14F-4D97-AF65-F5344CB8AC3E}">
        <p14:creationId xmlns:p14="http://schemas.microsoft.com/office/powerpoint/2010/main" val="3910448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龙卷风图是一种特殊类型的条形图，应用于比较两组间变量的相对重要性，其中数据类别是垂直列出的，并且是有序排列的，因此最大的柱形图出现在图表的顶部。龙卷风图是一个开源的视觉效果，我们可以从</a:t>
            </a:r>
            <a:r>
              <a:rPr lang="en-US" altLang="zh-CN" dirty="0"/>
              <a:t>GitHub</a:t>
            </a:r>
            <a:r>
              <a:rPr lang="zh-CN" altLang="zh-CN" dirty="0"/>
              <a:t>官方网站获取其完整的开发代码：</a:t>
            </a:r>
            <a:r>
              <a:rPr lang="en-US" altLang="zh-CN" dirty="0"/>
              <a:t>https://github.com/Microsoft/Power BI-visuals-tornado</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6.5.16  </a:t>
            </a:r>
            <a:r>
              <a:rPr lang="zh-CN" altLang="zh-CN" b="1" dirty="0"/>
              <a:t>龙卷风图：不同地区历史销售额的分析</a:t>
            </a:r>
          </a:p>
        </p:txBody>
      </p:sp>
      <p:pic>
        <p:nvPicPr>
          <p:cNvPr id="4" name="图片 3">
            <a:extLst>
              <a:ext uri="{FF2B5EF4-FFF2-40B4-BE49-F238E27FC236}">
                <a16:creationId xmlns:a16="http://schemas.microsoft.com/office/drawing/2014/main" xmlns="" id="{A08A7DF4-45FF-4176-9B7E-95429282DFB3}"/>
              </a:ext>
            </a:extLst>
          </p:cNvPr>
          <p:cNvPicPr/>
          <p:nvPr/>
        </p:nvPicPr>
        <p:blipFill>
          <a:blip r:embed="rId2"/>
          <a:stretch>
            <a:fillRect/>
          </a:stretch>
        </p:blipFill>
        <p:spPr>
          <a:xfrm>
            <a:off x="3523499" y="3233420"/>
            <a:ext cx="5274310" cy="2829560"/>
          </a:xfrm>
          <a:prstGeom prst="rect">
            <a:avLst/>
          </a:prstGeom>
        </p:spPr>
      </p:pic>
    </p:spTree>
    <p:extLst>
      <p:ext uri="{BB962C8B-B14F-4D97-AF65-F5344CB8AC3E}">
        <p14:creationId xmlns:p14="http://schemas.microsoft.com/office/powerpoint/2010/main" val="2107570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思迈特商业智能与大数据分析软件（</a:t>
            </a:r>
            <a:r>
              <a:rPr lang="en-US" altLang="zh-CN" dirty="0" err="1"/>
              <a:t>Smartbi</a:t>
            </a:r>
            <a:r>
              <a:rPr lang="en-US" altLang="zh-CN" dirty="0"/>
              <a:t> Insight</a:t>
            </a:r>
            <a:r>
              <a:rPr lang="zh-CN" altLang="zh-CN" dirty="0"/>
              <a:t>）是企业级的商业智能和大数据分析平台，经过多年的持续发展，整合了各行业的数据分析和决策支持的功能需求，在传统</a:t>
            </a:r>
            <a:r>
              <a:rPr lang="en-US" altLang="zh-CN" dirty="0"/>
              <a:t>BI</a:t>
            </a:r>
            <a:r>
              <a:rPr lang="zh-CN" altLang="zh-CN" dirty="0"/>
              <a:t>到自助</a:t>
            </a:r>
            <a:r>
              <a:rPr lang="en-US" altLang="zh-CN" dirty="0"/>
              <a:t>BI</a:t>
            </a:r>
            <a:r>
              <a:rPr lang="zh-CN" altLang="zh-CN" dirty="0"/>
              <a:t>再到智能</a:t>
            </a:r>
            <a:r>
              <a:rPr lang="en-US" altLang="zh-CN" dirty="0"/>
              <a:t>BI</a:t>
            </a:r>
            <a:r>
              <a:rPr lang="zh-CN" altLang="zh-CN" dirty="0"/>
              <a:t>的历史进程中不断创新与探索。具有分布式云计算、直观的流式建模、拖拽式操作、实用的统计分析、可视化数据探索等特点。</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1.4.3  </a:t>
            </a:r>
            <a:r>
              <a:rPr lang="en-US" dirty="0" err="1"/>
              <a:t>Smartbi</a:t>
            </a:r>
            <a:r>
              <a:rPr lang="en-US" dirty="0"/>
              <a:t> Insight</a:t>
            </a:r>
            <a:endParaRPr dirty="0"/>
          </a:p>
        </p:txBody>
      </p:sp>
      <p:pic>
        <p:nvPicPr>
          <p:cNvPr id="4" name="图片 3">
            <a:extLst>
              <a:ext uri="{FF2B5EF4-FFF2-40B4-BE49-F238E27FC236}">
                <a16:creationId xmlns:a16="http://schemas.microsoft.com/office/drawing/2014/main" xmlns="" id="{1F219ACD-51AB-422B-A209-C9293CBE99E3}"/>
              </a:ext>
            </a:extLst>
          </p:cNvPr>
          <p:cNvPicPr/>
          <p:nvPr/>
        </p:nvPicPr>
        <p:blipFill>
          <a:blip r:embed="rId2"/>
          <a:stretch>
            <a:fillRect/>
          </a:stretch>
        </p:blipFill>
        <p:spPr>
          <a:xfrm>
            <a:off x="3681962" y="3679796"/>
            <a:ext cx="4399856" cy="2203767"/>
          </a:xfrm>
          <a:prstGeom prst="rect">
            <a:avLst/>
          </a:prstGeom>
        </p:spPr>
      </p:pic>
    </p:spTree>
    <p:extLst>
      <p:ext uri="{BB962C8B-B14F-4D97-AF65-F5344CB8AC3E}">
        <p14:creationId xmlns:p14="http://schemas.microsoft.com/office/powerpoint/2010/main" val="248718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567883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7</a:t>
            </a:r>
            <a:r>
              <a:rPr lang="zh-CN" altLang="en-US" dirty="0">
                <a:solidFill>
                  <a:schemeClr val="tx1"/>
                </a:solidFill>
              </a:rPr>
              <a:t>章  </a:t>
            </a:r>
            <a:r>
              <a:rPr lang="en-US" altLang="zh-CN" dirty="0">
                <a:solidFill>
                  <a:schemeClr val="tx1"/>
                </a:solidFill>
              </a:rPr>
              <a:t>MS Power BI</a:t>
            </a:r>
            <a:r>
              <a:rPr lang="zh-CN" altLang="en-US" dirty="0">
                <a:solidFill>
                  <a:schemeClr val="tx1"/>
                </a:solidFill>
              </a:rPr>
              <a:t>数据报表</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3001999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zh-CN" dirty="0"/>
              <a:t>报表是数据集的多角度视图，可以包含单个可视化视图，也可包含充满可视化视图的多个页面，本章首先简单介绍报表，然后介绍如何制作报表，包括向报表添加页面、筛选器等，以及报表设计的注意事项。</a:t>
            </a:r>
          </a:p>
          <a:p>
            <a:pPr marL="271463" indent="-271463"/>
            <a:endParaRPr lang="zh-CN" altLang="en-US" dirty="0"/>
          </a:p>
        </p:txBody>
      </p:sp>
    </p:spTree>
    <p:extLst>
      <p:ext uri="{BB962C8B-B14F-4D97-AF65-F5344CB8AC3E}">
        <p14:creationId xmlns:p14="http://schemas.microsoft.com/office/powerpoint/2010/main" val="1102449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313664"/>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创建与发布</a:t>
            </a:r>
            <a:r>
              <a:rPr lang="en-US" altLang="zh-CN" sz="2400">
                <a:latin typeface="微软雅黑" pitchFamily="34" charset="-122"/>
                <a:ea typeface="微软雅黑" pitchFamily="34" charset="-122"/>
              </a:rPr>
              <a:t>MS Power BI</a:t>
            </a:r>
            <a:r>
              <a:rPr lang="zh-CN" altLang="en-US" sz="2400">
                <a:latin typeface="微软雅黑" pitchFamily="34" charset="-122"/>
                <a:ea typeface="微软雅黑" pitchFamily="34" charset="-122"/>
              </a:rPr>
              <a:t>报表</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MS Power BI</a:t>
            </a:r>
            <a:r>
              <a:rPr lang="zh-CN" altLang="en-US" sz="2400">
                <a:solidFill>
                  <a:schemeClr val="bg1"/>
                </a:solidFill>
                <a:latin typeface="微软雅黑" pitchFamily="34" charset="-122"/>
                <a:ea typeface="微软雅黑" pitchFamily="34" charset="-122"/>
              </a:rPr>
              <a:t>报表</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报表设计的注意事项</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1932730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zh-CN" dirty="0"/>
              <a:t>报表是数据集的多角度视图，可以包含单个可视化视图，也可以包含多个视图，如图所示，注意图中销售额的单位均为“元”。</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7.1.1  MS Power BI</a:t>
            </a:r>
            <a:r>
              <a:rPr lang="zh-CN" altLang="zh-CN" b="1" dirty="0"/>
              <a:t>报表简介</a:t>
            </a:r>
          </a:p>
        </p:txBody>
      </p:sp>
      <p:pic>
        <p:nvPicPr>
          <p:cNvPr id="4" name="图片 3">
            <a:extLst>
              <a:ext uri="{FF2B5EF4-FFF2-40B4-BE49-F238E27FC236}">
                <a16:creationId xmlns:a16="http://schemas.microsoft.com/office/drawing/2014/main" xmlns="" id="{4456999D-3099-4FC4-8619-4ED8A7578C00}"/>
              </a:ext>
            </a:extLst>
          </p:cNvPr>
          <p:cNvPicPr/>
          <p:nvPr/>
        </p:nvPicPr>
        <p:blipFill>
          <a:blip r:embed="rId2"/>
          <a:stretch>
            <a:fillRect/>
          </a:stretch>
        </p:blipFill>
        <p:spPr>
          <a:xfrm>
            <a:off x="3523500" y="2919384"/>
            <a:ext cx="5274310" cy="2829560"/>
          </a:xfrm>
          <a:prstGeom prst="rect">
            <a:avLst/>
          </a:prstGeom>
        </p:spPr>
      </p:pic>
    </p:spTree>
    <p:extLst>
      <p:ext uri="{BB962C8B-B14F-4D97-AF65-F5344CB8AC3E}">
        <p14:creationId xmlns:p14="http://schemas.microsoft.com/office/powerpoint/2010/main" val="1726414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zh-CN" dirty="0"/>
              <a:t>报表以数据集为基础，其中的每个视图表示信息的一个方面。此外，可视化视图不是静态的，可以添加和删除数据、更改可视化视图类型，并再深入探究数据时应用筛选器和切片器等，从而挖掘隐含的有价值信息并寻找答案。例如，点击饼图中的客户细分区域时，其它视图也会发生变化，突出显示相应的统计数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7.1.2  MS Power BI</a:t>
            </a:r>
            <a:r>
              <a:rPr lang="zh-CN" altLang="zh-CN" b="1" dirty="0"/>
              <a:t>报表的特点</a:t>
            </a:r>
          </a:p>
        </p:txBody>
      </p:sp>
      <p:pic>
        <p:nvPicPr>
          <p:cNvPr id="4" name="图片 3">
            <a:extLst>
              <a:ext uri="{FF2B5EF4-FFF2-40B4-BE49-F238E27FC236}">
                <a16:creationId xmlns:a16="http://schemas.microsoft.com/office/drawing/2014/main" xmlns="" id="{032E4F54-1E2F-41DB-9422-EBA337F45998}"/>
              </a:ext>
            </a:extLst>
          </p:cNvPr>
          <p:cNvPicPr/>
          <p:nvPr/>
        </p:nvPicPr>
        <p:blipFill>
          <a:blip r:embed="rId2"/>
          <a:stretch>
            <a:fillRect/>
          </a:stretch>
        </p:blipFill>
        <p:spPr>
          <a:xfrm>
            <a:off x="3551209" y="3399674"/>
            <a:ext cx="5274310" cy="2829560"/>
          </a:xfrm>
          <a:prstGeom prst="rect">
            <a:avLst/>
          </a:prstGeom>
        </p:spPr>
      </p:pic>
    </p:spTree>
    <p:extLst>
      <p:ext uri="{BB962C8B-B14F-4D97-AF65-F5344CB8AC3E}">
        <p14:creationId xmlns:p14="http://schemas.microsoft.com/office/powerpoint/2010/main" val="3611758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仪表板上的可视化效果来源于报表，并且其中的每个报表都基于一个数据集，仪表板与报表很容易混淆。</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7.1.3  MS Power BI</a:t>
            </a:r>
            <a:r>
              <a:rPr lang="zh-CN" altLang="zh-CN" b="1" dirty="0"/>
              <a:t>报表与仪表板的差异</a:t>
            </a:r>
          </a:p>
        </p:txBody>
      </p:sp>
      <p:graphicFrame>
        <p:nvGraphicFramePr>
          <p:cNvPr id="3" name="表格 2">
            <a:extLst>
              <a:ext uri="{FF2B5EF4-FFF2-40B4-BE49-F238E27FC236}">
                <a16:creationId xmlns:a16="http://schemas.microsoft.com/office/drawing/2014/main" xmlns="" id="{0B3D2C57-3C3E-48F3-8ABF-647A4EC2488A}"/>
              </a:ext>
            </a:extLst>
          </p:cNvPr>
          <p:cNvGraphicFramePr>
            <a:graphicFrameLocks noGrp="1"/>
          </p:cNvGraphicFramePr>
          <p:nvPr>
            <p:extLst>
              <p:ext uri="{D42A27DB-BD31-4B8C-83A1-F6EECF244321}">
                <p14:modId xmlns:p14="http://schemas.microsoft.com/office/powerpoint/2010/main" val="382332120"/>
              </p:ext>
            </p:extLst>
          </p:nvPr>
        </p:nvGraphicFramePr>
        <p:xfrm>
          <a:off x="2530763" y="2342779"/>
          <a:ext cx="7195128" cy="4039549"/>
        </p:xfrm>
        <a:graphic>
          <a:graphicData uri="http://schemas.openxmlformats.org/drawingml/2006/table">
            <a:tbl>
              <a:tblPr>
                <a:tableStyleId>{5C22544A-7EE6-4342-B048-85BDC9FD1C3A}</a:tableStyleId>
              </a:tblPr>
              <a:tblGrid>
                <a:gridCol w="1603315">
                  <a:extLst>
                    <a:ext uri="{9D8B030D-6E8A-4147-A177-3AD203B41FA5}">
                      <a16:colId xmlns:a16="http://schemas.microsoft.com/office/drawing/2014/main" xmlns="" val="1984992779"/>
                    </a:ext>
                  </a:extLst>
                </a:gridCol>
                <a:gridCol w="2410107">
                  <a:extLst>
                    <a:ext uri="{9D8B030D-6E8A-4147-A177-3AD203B41FA5}">
                      <a16:colId xmlns:a16="http://schemas.microsoft.com/office/drawing/2014/main" xmlns="" val="1279577874"/>
                    </a:ext>
                  </a:extLst>
                </a:gridCol>
                <a:gridCol w="3181706">
                  <a:extLst>
                    <a:ext uri="{9D8B030D-6E8A-4147-A177-3AD203B41FA5}">
                      <a16:colId xmlns:a16="http://schemas.microsoft.com/office/drawing/2014/main" xmlns="" val="3759998666"/>
                    </a:ext>
                  </a:extLst>
                </a:gridCol>
              </a:tblGrid>
              <a:tr h="171680">
                <a:tc>
                  <a:txBody>
                    <a:bodyPr/>
                    <a:lstStyle/>
                    <a:p>
                      <a:pPr algn="ctr">
                        <a:lnSpc>
                          <a:spcPts val="1350"/>
                        </a:lnSpc>
                        <a:spcAft>
                          <a:spcPts val="0"/>
                        </a:spcAft>
                      </a:pPr>
                      <a:r>
                        <a:rPr lang="zh-CN" sz="1000" b="1" kern="100">
                          <a:effectLst/>
                        </a:rPr>
                        <a:t>功</a:t>
                      </a:r>
                      <a:r>
                        <a:rPr lang="en-US" sz="1000" b="1" kern="100">
                          <a:effectLst/>
                        </a:rPr>
                        <a:t>    </a:t>
                      </a:r>
                      <a:r>
                        <a:rPr lang="zh-CN" sz="1000" b="1" kern="100">
                          <a:effectLst/>
                        </a:rPr>
                        <a:t>能</a:t>
                      </a:r>
                      <a:endParaRPr lang="zh-CN" sz="1000" b="1"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ctr">
                        <a:lnSpc>
                          <a:spcPts val="1350"/>
                        </a:lnSpc>
                        <a:spcAft>
                          <a:spcPts val="0"/>
                        </a:spcAft>
                      </a:pPr>
                      <a:r>
                        <a:rPr lang="zh-CN" sz="1000" b="1" kern="100">
                          <a:effectLst/>
                        </a:rPr>
                        <a:t>仪</a:t>
                      </a:r>
                      <a:r>
                        <a:rPr lang="en-US" sz="1000" b="1" kern="100">
                          <a:effectLst/>
                        </a:rPr>
                        <a:t>  </a:t>
                      </a:r>
                      <a:r>
                        <a:rPr lang="zh-CN" sz="1000" b="1" kern="100">
                          <a:effectLst/>
                        </a:rPr>
                        <a:t>表</a:t>
                      </a:r>
                      <a:r>
                        <a:rPr lang="en-US" sz="1000" b="1" kern="100">
                          <a:effectLst/>
                        </a:rPr>
                        <a:t>  </a:t>
                      </a:r>
                      <a:r>
                        <a:rPr lang="zh-CN" sz="1000" b="1" kern="100">
                          <a:effectLst/>
                        </a:rPr>
                        <a:t>板</a:t>
                      </a:r>
                      <a:endParaRPr lang="zh-CN" sz="1000" b="1"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ctr">
                        <a:lnSpc>
                          <a:spcPts val="1350"/>
                        </a:lnSpc>
                        <a:spcAft>
                          <a:spcPts val="0"/>
                        </a:spcAft>
                      </a:pPr>
                      <a:r>
                        <a:rPr lang="zh-CN" sz="1000" b="1" kern="100" dirty="0">
                          <a:effectLst/>
                        </a:rPr>
                        <a:t>报</a:t>
                      </a:r>
                      <a:r>
                        <a:rPr lang="en-US" sz="1000" b="1" kern="100" dirty="0">
                          <a:effectLst/>
                        </a:rPr>
                        <a:t>    </a:t>
                      </a:r>
                      <a:r>
                        <a:rPr lang="zh-CN" sz="1000" b="1" kern="100" dirty="0">
                          <a:effectLst/>
                        </a:rPr>
                        <a:t>表</a:t>
                      </a:r>
                      <a:endParaRPr lang="zh-CN" sz="1000" b="1" kern="100" dirty="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213685237"/>
                  </a:ext>
                </a:extLst>
              </a:tr>
              <a:tr h="168762">
                <a:tc>
                  <a:txBody>
                    <a:bodyPr/>
                    <a:lstStyle/>
                    <a:p>
                      <a:pPr algn="just">
                        <a:lnSpc>
                          <a:spcPts val="1350"/>
                        </a:lnSpc>
                        <a:spcAft>
                          <a:spcPts val="0"/>
                        </a:spcAft>
                      </a:pPr>
                      <a:r>
                        <a:rPr lang="zh-CN" sz="1000" kern="100">
                          <a:effectLst/>
                        </a:rPr>
                        <a:t>页面</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一个页面</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dirty="0">
                          <a:effectLst/>
                        </a:rPr>
                        <a:t>一个或多个页面</a:t>
                      </a:r>
                      <a:endParaRPr lang="zh-CN" sz="1000" kern="100" dirty="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552912515"/>
                  </a:ext>
                </a:extLst>
              </a:tr>
              <a:tr h="168762">
                <a:tc>
                  <a:txBody>
                    <a:bodyPr/>
                    <a:lstStyle/>
                    <a:p>
                      <a:pPr algn="just">
                        <a:lnSpc>
                          <a:spcPts val="1350"/>
                        </a:lnSpc>
                        <a:spcAft>
                          <a:spcPts val="0"/>
                        </a:spcAft>
                      </a:pPr>
                      <a:r>
                        <a:rPr lang="zh-CN" sz="1000" kern="100">
                          <a:effectLst/>
                        </a:rPr>
                        <a:t>数据源</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一个或多个数据集</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每个报表的单个数据集</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137954915"/>
                  </a:ext>
                </a:extLst>
              </a:tr>
              <a:tr h="171680">
                <a:tc>
                  <a:txBody>
                    <a:bodyPr/>
                    <a:lstStyle/>
                    <a:p>
                      <a:pPr algn="just">
                        <a:lnSpc>
                          <a:spcPts val="1350"/>
                        </a:lnSpc>
                        <a:spcAft>
                          <a:spcPts val="0"/>
                        </a:spcAft>
                      </a:pPr>
                      <a:r>
                        <a:rPr lang="zh-CN" sz="1000" kern="100">
                          <a:effectLst/>
                        </a:rPr>
                        <a:t>是否可用于</a:t>
                      </a:r>
                      <a:r>
                        <a:rPr lang="en-US" sz="1000" kern="100">
                          <a:effectLst/>
                        </a:rPr>
                        <a:t> MS Power BI</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否</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是，可以在</a:t>
                      </a:r>
                      <a:r>
                        <a:rPr lang="en-US" sz="1000" kern="100">
                          <a:effectLst/>
                        </a:rPr>
                        <a:t>MS Power BI</a:t>
                      </a:r>
                      <a:r>
                        <a:rPr lang="zh-CN" sz="1000" kern="100">
                          <a:effectLst/>
                        </a:rPr>
                        <a:t>中创建和查看报表</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3229948057"/>
                  </a:ext>
                </a:extLst>
              </a:tr>
              <a:tr h="354434">
                <a:tc>
                  <a:txBody>
                    <a:bodyPr/>
                    <a:lstStyle/>
                    <a:p>
                      <a:pPr algn="just">
                        <a:lnSpc>
                          <a:spcPts val="1350"/>
                        </a:lnSpc>
                        <a:spcAft>
                          <a:spcPts val="0"/>
                        </a:spcAft>
                      </a:pPr>
                      <a:r>
                        <a:rPr lang="zh-CN" sz="1000" kern="100">
                          <a:effectLst/>
                        </a:rPr>
                        <a:t>固定</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只能将现有的可视化视图（磁贴）从当前仪表板固定到其它仪表板</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可以将可视化视图（作为磁贴）固定到任何仪表板，也可以将整个报表页面固定到任何仪表板</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008352957"/>
                  </a:ext>
                </a:extLst>
              </a:tr>
              <a:tr h="168762">
                <a:tc>
                  <a:txBody>
                    <a:bodyPr/>
                    <a:lstStyle/>
                    <a:p>
                      <a:pPr algn="just">
                        <a:lnSpc>
                          <a:spcPts val="1350"/>
                        </a:lnSpc>
                        <a:spcAft>
                          <a:spcPts val="0"/>
                        </a:spcAft>
                      </a:pPr>
                      <a:r>
                        <a:rPr lang="zh-CN" sz="1000" kern="100">
                          <a:effectLst/>
                        </a:rPr>
                        <a:t>订阅</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无法订阅仪表板</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可以订阅报表页面</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878088279"/>
                  </a:ext>
                </a:extLst>
              </a:tr>
              <a:tr h="168762">
                <a:tc>
                  <a:txBody>
                    <a:bodyPr/>
                    <a:lstStyle/>
                    <a:p>
                      <a:pPr algn="just">
                        <a:lnSpc>
                          <a:spcPts val="1350"/>
                        </a:lnSpc>
                        <a:spcAft>
                          <a:spcPts val="0"/>
                        </a:spcAft>
                      </a:pPr>
                      <a:r>
                        <a:rPr lang="zh-CN" sz="1000" kern="100">
                          <a:effectLst/>
                        </a:rPr>
                        <a:t>筛选</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无法筛选或切片</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可以用许多方式来筛选、突出显示和切片</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003841246"/>
                  </a:ext>
                </a:extLst>
              </a:tr>
              <a:tr h="354434">
                <a:tc>
                  <a:txBody>
                    <a:bodyPr/>
                    <a:lstStyle/>
                    <a:p>
                      <a:pPr algn="just">
                        <a:lnSpc>
                          <a:spcPts val="1350"/>
                        </a:lnSpc>
                        <a:spcAft>
                          <a:spcPts val="0"/>
                        </a:spcAft>
                      </a:pPr>
                      <a:r>
                        <a:rPr lang="zh-CN" sz="1000" kern="100">
                          <a:effectLst/>
                        </a:rPr>
                        <a:t>设置警报</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当满足某些条件时，可以创建警报并发送电子邮件</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否</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3988460899"/>
                  </a:ext>
                </a:extLst>
              </a:tr>
              <a:tr h="168762">
                <a:tc>
                  <a:txBody>
                    <a:bodyPr/>
                    <a:lstStyle/>
                    <a:p>
                      <a:pPr algn="just">
                        <a:lnSpc>
                          <a:spcPts val="1350"/>
                        </a:lnSpc>
                        <a:spcAft>
                          <a:spcPts val="0"/>
                        </a:spcAft>
                      </a:pPr>
                      <a:r>
                        <a:rPr lang="zh-CN" sz="1000" kern="100">
                          <a:effectLst/>
                        </a:rPr>
                        <a:t>功能</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可以将某个仪表板设置为“精选”</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无法创建精选报表</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804834429"/>
                  </a:ext>
                </a:extLst>
              </a:tr>
              <a:tr h="168762">
                <a:tc>
                  <a:txBody>
                    <a:bodyPr/>
                    <a:lstStyle/>
                    <a:p>
                      <a:pPr algn="just">
                        <a:lnSpc>
                          <a:spcPts val="1350"/>
                        </a:lnSpc>
                        <a:spcAft>
                          <a:spcPts val="0"/>
                        </a:spcAft>
                      </a:pPr>
                      <a:r>
                        <a:rPr lang="zh-CN" sz="1000" kern="100">
                          <a:effectLst/>
                        </a:rPr>
                        <a:t>自然语言查询</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从仪表板可用</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从报表不可用</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549023137"/>
                  </a:ext>
                </a:extLst>
              </a:tr>
              <a:tr h="540105">
                <a:tc>
                  <a:txBody>
                    <a:bodyPr/>
                    <a:lstStyle/>
                    <a:p>
                      <a:pPr algn="just">
                        <a:lnSpc>
                          <a:spcPts val="1350"/>
                        </a:lnSpc>
                        <a:spcAft>
                          <a:spcPts val="0"/>
                        </a:spcAft>
                      </a:pPr>
                      <a:r>
                        <a:rPr lang="zh-CN" sz="1000" kern="100">
                          <a:effectLst/>
                        </a:rPr>
                        <a:t>是否可以更改可视化视图类型</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不可以。事实上，即使报表所有者更改报表中的可视化视图类型，仪表板上的固定可视化视图也不会更新</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936105612"/>
                  </a:ext>
                </a:extLst>
              </a:tr>
              <a:tr h="354434">
                <a:tc>
                  <a:txBody>
                    <a:bodyPr/>
                    <a:lstStyle/>
                    <a:p>
                      <a:pPr algn="just">
                        <a:lnSpc>
                          <a:spcPts val="1350"/>
                        </a:lnSpc>
                        <a:spcAft>
                          <a:spcPts val="0"/>
                        </a:spcAft>
                      </a:pPr>
                      <a:r>
                        <a:rPr lang="zh-CN" sz="1000" kern="100">
                          <a:effectLst/>
                        </a:rPr>
                        <a:t>是否可以看到基础数据集表和字段</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不可以。可以导出数据，但看不到仪表板本身的表和字段</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可以。可以查看数据集表、字段和值</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236021395"/>
                  </a:ext>
                </a:extLst>
              </a:tr>
              <a:tr h="354434">
                <a:tc>
                  <a:txBody>
                    <a:bodyPr/>
                    <a:lstStyle/>
                    <a:p>
                      <a:pPr algn="just">
                        <a:lnSpc>
                          <a:spcPts val="1350"/>
                        </a:lnSpc>
                        <a:spcAft>
                          <a:spcPts val="0"/>
                        </a:spcAft>
                      </a:pPr>
                      <a:r>
                        <a:rPr lang="zh-CN" sz="1000" kern="100">
                          <a:effectLst/>
                        </a:rPr>
                        <a:t>创建可视化视图</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仅限于使用“添加磁贴”向仪表板添加小部件</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可以通过“编辑”权限创建许多不同类型的视觉对象、添加自定义视觉对象、编辑视觉对象等</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2235561596"/>
                  </a:ext>
                </a:extLst>
              </a:tr>
              <a:tr h="725776">
                <a:tc>
                  <a:txBody>
                    <a:bodyPr/>
                    <a:lstStyle/>
                    <a:p>
                      <a:pPr algn="just">
                        <a:lnSpc>
                          <a:spcPts val="1350"/>
                        </a:lnSpc>
                        <a:spcAft>
                          <a:spcPts val="0"/>
                        </a:spcAft>
                      </a:pPr>
                      <a:r>
                        <a:rPr lang="zh-CN" sz="1000" kern="100">
                          <a:effectLst/>
                        </a:rPr>
                        <a:t>自定义</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a:effectLst/>
                        </a:rPr>
                        <a:t>可以通过移动和排列、调整大小、添加链接、重命名、删除和显示全屏等可视化视图（磁贴）进行自定义，但是数据和可视化视图本身是只读的</a:t>
                      </a:r>
                      <a:endParaRPr lang="zh-CN" sz="1000" kern="100">
                        <a:effectLst/>
                        <a:latin typeface="Times New Roman" panose="02020603050405020304" pitchFamily="18" charset="0"/>
                        <a:ea typeface="宋体" panose="02010600030101010101" pitchFamily="2" charset="-122"/>
                      </a:endParaRPr>
                    </a:p>
                  </a:txBody>
                  <a:tcPr marL="13329" marR="13329" marT="0" marB="0" anchor="ctr"/>
                </a:tc>
                <a:tc>
                  <a:txBody>
                    <a:bodyPr/>
                    <a:lstStyle/>
                    <a:p>
                      <a:pPr algn="just">
                        <a:lnSpc>
                          <a:spcPts val="1350"/>
                        </a:lnSpc>
                        <a:spcAft>
                          <a:spcPts val="0"/>
                        </a:spcAft>
                      </a:pPr>
                      <a:r>
                        <a:rPr lang="zh-CN" sz="1000" kern="100" dirty="0">
                          <a:effectLst/>
                        </a:rPr>
                        <a:t>在“阅读”视图中，可以发布、嵌入、筛选、导出、下载为</a:t>
                      </a:r>
                      <a:r>
                        <a:rPr lang="en-US" sz="1000" kern="100" dirty="0">
                          <a:effectLst/>
                        </a:rPr>
                        <a:t>.</a:t>
                      </a:r>
                      <a:r>
                        <a:rPr lang="en-US" sz="1000" kern="100" dirty="0" err="1">
                          <a:effectLst/>
                        </a:rPr>
                        <a:t>pbix</a:t>
                      </a:r>
                      <a:r>
                        <a:rPr lang="zh-CN" sz="1000" kern="100" dirty="0">
                          <a:effectLst/>
                        </a:rPr>
                        <a:t>，查看相关内容，生成</a:t>
                      </a:r>
                      <a:r>
                        <a:rPr lang="en-US" sz="1000" kern="100" dirty="0">
                          <a:effectLst/>
                        </a:rPr>
                        <a:t>QR</a:t>
                      </a:r>
                      <a:r>
                        <a:rPr lang="zh-CN" sz="1000" kern="100" dirty="0">
                          <a:effectLst/>
                        </a:rPr>
                        <a:t>码，在</a:t>
                      </a:r>
                      <a:r>
                        <a:rPr lang="en-US" sz="1000" kern="100" dirty="0">
                          <a:effectLst/>
                        </a:rPr>
                        <a:t>Excel</a:t>
                      </a:r>
                      <a:r>
                        <a:rPr lang="zh-CN" sz="1000" kern="100" dirty="0">
                          <a:effectLst/>
                        </a:rPr>
                        <a:t>中进行分析等。在“编辑”视图中，可以执行到目前为止所提到的一切操作，甚至更多操作</a:t>
                      </a:r>
                      <a:endParaRPr lang="zh-CN" sz="1000" kern="100" dirty="0">
                        <a:effectLst/>
                        <a:latin typeface="Times New Roman" panose="02020603050405020304" pitchFamily="18" charset="0"/>
                        <a:ea typeface="宋体" panose="02010600030101010101" pitchFamily="2" charset="-122"/>
                      </a:endParaRPr>
                    </a:p>
                  </a:txBody>
                  <a:tcPr marL="13329" marR="13329" marT="0" marB="0" anchor="ctr"/>
                </a:tc>
                <a:extLst>
                  <a:ext uri="{0D108BD9-81ED-4DB2-BD59-A6C34878D82A}">
                    <a16:rowId xmlns:a16="http://schemas.microsoft.com/office/drawing/2014/main" xmlns="" val="1883491338"/>
                  </a:ext>
                </a:extLst>
              </a:tr>
            </a:tbl>
          </a:graphicData>
        </a:graphic>
      </p:graphicFrame>
    </p:spTree>
    <p:extLst>
      <p:ext uri="{BB962C8B-B14F-4D97-AF65-F5344CB8AC3E}">
        <p14:creationId xmlns:p14="http://schemas.microsoft.com/office/powerpoint/2010/main" val="3885704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35342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创建与发布</a:t>
            </a:r>
            <a:r>
              <a:rPr lang="en-US" altLang="zh-CN" sz="2400">
                <a:latin typeface="微软雅黑" pitchFamily="34" charset="-122"/>
                <a:ea typeface="微软雅黑" pitchFamily="34" charset="-122"/>
                <a:sym typeface="微软雅黑" pitchFamily="34" charset="-122"/>
              </a:rPr>
              <a:t>MS Power BI</a:t>
            </a:r>
            <a:r>
              <a:rPr lang="zh-CN" altLang="en-US" sz="2400">
                <a:latin typeface="微软雅黑" pitchFamily="34" charset="-122"/>
                <a:ea typeface="微软雅黑" pitchFamily="34" charset="-122"/>
                <a:sym typeface="微软雅黑" pitchFamily="34" charset="-122"/>
              </a:rPr>
              <a:t>报表</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MS Power BI</a:t>
            </a:r>
            <a:r>
              <a:rPr lang="zh-CN" altLang="en-US" sz="2400">
                <a:solidFill>
                  <a:schemeClr val="bg1"/>
                </a:solidFill>
                <a:latin typeface="微软雅黑" pitchFamily="34" charset="-122"/>
                <a:ea typeface="微软雅黑" pitchFamily="34" charset="-122"/>
              </a:rPr>
              <a:t>报表</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报表设计的注意事项</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1472634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当报表页面存在多个可视化视图时，不必挤得满满的，可以添加新的空白页面，点击左下方的黄色加号图标，然后输入新页面的名称即可。</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7.2.1  </a:t>
            </a:r>
            <a:r>
              <a:rPr lang="zh-CN" altLang="zh-CN" b="1" dirty="0"/>
              <a:t>为报表添加新的视图页面</a:t>
            </a:r>
          </a:p>
        </p:txBody>
      </p:sp>
      <p:pic>
        <p:nvPicPr>
          <p:cNvPr id="4" name="图片 3">
            <a:extLst>
              <a:ext uri="{FF2B5EF4-FFF2-40B4-BE49-F238E27FC236}">
                <a16:creationId xmlns:a16="http://schemas.microsoft.com/office/drawing/2014/main" xmlns="" id="{A553EFE0-832D-4386-A775-C6DF420CC9F7}"/>
              </a:ext>
            </a:extLst>
          </p:cNvPr>
          <p:cNvPicPr/>
          <p:nvPr/>
        </p:nvPicPr>
        <p:blipFill>
          <a:blip r:embed="rId2"/>
          <a:stretch>
            <a:fillRect/>
          </a:stretch>
        </p:blipFill>
        <p:spPr>
          <a:xfrm>
            <a:off x="3449608" y="2910148"/>
            <a:ext cx="5274310" cy="2829560"/>
          </a:xfrm>
          <a:prstGeom prst="rect">
            <a:avLst/>
          </a:prstGeom>
        </p:spPr>
      </p:pic>
    </p:spTree>
    <p:extLst>
      <p:ext uri="{BB962C8B-B14F-4D97-AF65-F5344CB8AC3E}">
        <p14:creationId xmlns:p14="http://schemas.microsoft.com/office/powerpoint/2010/main" val="173651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向特定的视图中添加筛选器：第一种是通过视图中已有的字段；第二种是通过视图中尚未使用的字段，并将该字段直接添加到“视觉级筛选器”设置项中。</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7.2.2  </a:t>
            </a:r>
            <a:r>
              <a:rPr lang="zh-CN" altLang="zh-CN" b="1" dirty="0"/>
              <a:t>为报表添加“筛选器”字段</a:t>
            </a:r>
          </a:p>
        </p:txBody>
      </p:sp>
      <p:pic>
        <p:nvPicPr>
          <p:cNvPr id="4" name="图片 3">
            <a:extLst>
              <a:ext uri="{FF2B5EF4-FFF2-40B4-BE49-F238E27FC236}">
                <a16:creationId xmlns:a16="http://schemas.microsoft.com/office/drawing/2014/main" xmlns="" id="{9195949F-A6A9-4A0F-91B1-3635FD0F2EB8}"/>
              </a:ext>
            </a:extLst>
          </p:cNvPr>
          <p:cNvPicPr/>
          <p:nvPr/>
        </p:nvPicPr>
        <p:blipFill>
          <a:blip r:embed="rId2"/>
          <a:stretch>
            <a:fillRect/>
          </a:stretch>
        </p:blipFill>
        <p:spPr>
          <a:xfrm>
            <a:off x="891137" y="3131820"/>
            <a:ext cx="5274310" cy="2829560"/>
          </a:xfrm>
          <a:prstGeom prst="rect">
            <a:avLst/>
          </a:prstGeom>
        </p:spPr>
      </p:pic>
      <p:pic>
        <p:nvPicPr>
          <p:cNvPr id="5" name="图片 4">
            <a:extLst>
              <a:ext uri="{FF2B5EF4-FFF2-40B4-BE49-F238E27FC236}">
                <a16:creationId xmlns:a16="http://schemas.microsoft.com/office/drawing/2014/main" xmlns="" id="{A0B15152-5573-40CC-8D52-0FA2EA0F2665}"/>
              </a:ext>
            </a:extLst>
          </p:cNvPr>
          <p:cNvPicPr/>
          <p:nvPr/>
        </p:nvPicPr>
        <p:blipFill>
          <a:blip r:embed="rId3"/>
          <a:stretch>
            <a:fillRect/>
          </a:stretch>
        </p:blipFill>
        <p:spPr>
          <a:xfrm>
            <a:off x="6202049" y="3131820"/>
            <a:ext cx="5274310" cy="2829560"/>
          </a:xfrm>
          <a:prstGeom prst="rect">
            <a:avLst/>
          </a:prstGeom>
        </p:spPr>
      </p:pic>
    </p:spTree>
    <p:extLst>
      <p:ext uri="{BB962C8B-B14F-4D97-AF65-F5344CB8AC3E}">
        <p14:creationId xmlns:p14="http://schemas.microsoft.com/office/powerpoint/2010/main" val="458931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Wyn Enterprise</a:t>
            </a:r>
            <a:r>
              <a:rPr lang="zh-CN" altLang="zh-CN" dirty="0"/>
              <a:t>是西安葡萄城自主研发的嵌入式商业智能和报表软件，通过灵活的数据分析和探索能力，全面满足数据分析需求。作为一款前所未有的商业智能软件，</a:t>
            </a:r>
            <a:r>
              <a:rPr lang="en-US" altLang="zh-CN" dirty="0"/>
              <a:t>Wyn Enterprise</a:t>
            </a:r>
            <a:r>
              <a:rPr lang="zh-CN" altLang="zh-CN" dirty="0"/>
              <a:t>提供自助式</a:t>
            </a:r>
            <a:r>
              <a:rPr lang="en-US" altLang="zh-CN" dirty="0"/>
              <a:t>BI</a:t>
            </a:r>
            <a:r>
              <a:rPr lang="zh-CN" altLang="zh-CN" dirty="0"/>
              <a:t>功能</a:t>
            </a:r>
            <a:r>
              <a:rPr lang="en-US" altLang="zh-CN" dirty="0"/>
              <a:t>——</a:t>
            </a:r>
            <a:r>
              <a:rPr lang="en-US" altLang="zh-CN" dirty="0" err="1"/>
              <a:t>WynBI</a:t>
            </a:r>
            <a:r>
              <a:rPr lang="zh-CN" altLang="zh-CN" dirty="0"/>
              <a:t>，可以让最终用户毫无约束的与数据交互，任意探索数据背后的真正原因，发掘价值，为企业决策找到有效的数据支撑。</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1.4.4  Wyn Enterprise</a:t>
            </a:r>
            <a:endParaRPr dirty="0"/>
          </a:p>
        </p:txBody>
      </p:sp>
      <p:pic>
        <p:nvPicPr>
          <p:cNvPr id="4" name="图片 3">
            <a:extLst>
              <a:ext uri="{FF2B5EF4-FFF2-40B4-BE49-F238E27FC236}">
                <a16:creationId xmlns:a16="http://schemas.microsoft.com/office/drawing/2014/main" xmlns="" id="{2772DA7B-B763-40A7-9452-F858F130B31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7379" y="3552623"/>
            <a:ext cx="3959860" cy="2265045"/>
          </a:xfrm>
          <a:prstGeom prst="rect">
            <a:avLst/>
          </a:prstGeom>
          <a:noFill/>
          <a:ln>
            <a:noFill/>
          </a:ln>
        </p:spPr>
      </p:pic>
    </p:spTree>
    <p:extLst>
      <p:ext uri="{BB962C8B-B14F-4D97-AF65-F5344CB8AC3E}">
        <p14:creationId xmlns:p14="http://schemas.microsoft.com/office/powerpoint/2010/main" val="3588304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在发布与共享报表之前，首先需要注册一个</a:t>
            </a:r>
            <a:r>
              <a:rPr lang="en-US" altLang="zh-CN" dirty="0"/>
              <a:t>MS Power BI</a:t>
            </a:r>
            <a:r>
              <a:rPr lang="zh-CN" altLang="zh-CN" dirty="0"/>
              <a:t>的账户，注册是免费的，然后登陆账户，软件的右上方会显示登录名</a:t>
            </a:r>
            <a:r>
              <a:rPr lang="zh-CN" altLang="en-US" dirty="0"/>
              <a:t>。</a:t>
            </a:r>
            <a:r>
              <a:rPr lang="zh-CN" altLang="zh-CN" dirty="0"/>
              <a:t>当</a:t>
            </a:r>
            <a:r>
              <a:rPr lang="en-US" altLang="zh-CN" dirty="0"/>
              <a:t>MS Power BI</a:t>
            </a:r>
            <a:r>
              <a:rPr lang="zh-CN" altLang="zh-CN" dirty="0"/>
              <a:t>中完成报表创作后，只需选择</a:t>
            </a:r>
            <a:r>
              <a:rPr lang="en-US" altLang="zh-CN" dirty="0"/>
              <a:t>MS Power BI</a:t>
            </a:r>
            <a:r>
              <a:rPr lang="zh-CN" altLang="zh-CN" dirty="0"/>
              <a:t>中的主页选项卡上的发布按钮，即可进入发布流程</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7.2.3  </a:t>
            </a:r>
            <a:r>
              <a:rPr lang="zh-CN" altLang="zh-CN" b="1" dirty="0"/>
              <a:t>发布与共享制作好的报表</a:t>
            </a:r>
          </a:p>
        </p:txBody>
      </p:sp>
      <p:pic>
        <p:nvPicPr>
          <p:cNvPr id="4" name="图片 3">
            <a:extLst>
              <a:ext uri="{FF2B5EF4-FFF2-40B4-BE49-F238E27FC236}">
                <a16:creationId xmlns:a16="http://schemas.microsoft.com/office/drawing/2014/main" xmlns="" id="{27DA34BF-75F5-456F-B721-CF0C66BA0719}"/>
              </a:ext>
            </a:extLst>
          </p:cNvPr>
          <p:cNvPicPr/>
          <p:nvPr/>
        </p:nvPicPr>
        <p:blipFill>
          <a:blip r:embed="rId2"/>
          <a:stretch>
            <a:fillRect/>
          </a:stretch>
        </p:blipFill>
        <p:spPr>
          <a:xfrm>
            <a:off x="3523499" y="3168760"/>
            <a:ext cx="5274310" cy="2829560"/>
          </a:xfrm>
          <a:prstGeom prst="rect">
            <a:avLst/>
          </a:prstGeom>
        </p:spPr>
      </p:pic>
    </p:spTree>
    <p:extLst>
      <p:ext uri="{BB962C8B-B14F-4D97-AF65-F5344CB8AC3E}">
        <p14:creationId xmlns:p14="http://schemas.microsoft.com/office/powerpoint/2010/main" val="1040553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28384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创建与发布</a:t>
            </a:r>
            <a:r>
              <a:rPr lang="en-US" altLang="zh-CN" sz="2400">
                <a:latin typeface="微软雅黑" pitchFamily="34" charset="-122"/>
                <a:ea typeface="微软雅黑" pitchFamily="34" charset="-122"/>
                <a:sym typeface="微软雅黑" pitchFamily="34" charset="-122"/>
              </a:rPr>
              <a:t>MS Power BI</a:t>
            </a:r>
            <a:r>
              <a:rPr lang="zh-CN" altLang="en-US" sz="2400">
                <a:latin typeface="微软雅黑" pitchFamily="34" charset="-122"/>
                <a:ea typeface="微软雅黑" pitchFamily="34" charset="-122"/>
                <a:sym typeface="微软雅黑" pitchFamily="34" charset="-122"/>
              </a:rPr>
              <a:t>报表</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MS Power BI</a:t>
            </a:r>
            <a:r>
              <a:rPr lang="zh-CN" altLang="en-US" sz="2400">
                <a:solidFill>
                  <a:schemeClr val="bg1"/>
                </a:solidFill>
                <a:latin typeface="微软雅黑" pitchFamily="34" charset="-122"/>
                <a:ea typeface="微软雅黑" pitchFamily="34" charset="-122"/>
              </a:rPr>
              <a:t>报表</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报表设计的注意事项</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1686578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报表元素的布局不仅会影响用户对报表的理解，而且还是用户浏览报表页面时的导引，元素的布置方式也是在向用户传达信息。在大多数情况下，人们习惯从左往右、从上往下进行浏览，因此需要将最重要的元素放在报表左上角。</a:t>
            </a:r>
          </a:p>
          <a:p>
            <a:r>
              <a:rPr lang="zh-CN" altLang="zh-CN" dirty="0"/>
              <a:t>1．对齐</a:t>
            </a:r>
          </a:p>
          <a:p>
            <a:r>
              <a:rPr lang="zh-CN" altLang="zh-CN" dirty="0"/>
              <a:t>2．调整页面大小</a:t>
            </a:r>
          </a:p>
          <a:p>
            <a:r>
              <a:rPr lang="zh-CN" altLang="zh-CN" dirty="0"/>
              <a:t>3．整齐有序</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7.3.1  </a:t>
            </a:r>
            <a:r>
              <a:rPr lang="zh-CN" altLang="zh-CN" b="1" dirty="0"/>
              <a:t>合理布局报表视图页面</a:t>
            </a:r>
          </a:p>
        </p:txBody>
      </p:sp>
    </p:spTree>
    <p:extLst>
      <p:ext uri="{BB962C8B-B14F-4D97-AF65-F5344CB8AC3E}">
        <p14:creationId xmlns:p14="http://schemas.microsoft.com/office/powerpoint/2010/main" val="14021110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用户都希望在快速浏览后迅速获取页面及每个图表所要传达的信息，通过调整文本框标签、形状、边框、字号和颜色等视觉提示可以有助于上述目标的实现。</a:t>
            </a:r>
          </a:p>
          <a:p>
            <a:r>
              <a:rPr lang="zh-CN" altLang="zh-CN" dirty="0"/>
              <a:t>1．文本框</a:t>
            </a:r>
            <a:endParaRPr lang="en-US" altLang="zh-CN" dirty="0"/>
          </a:p>
          <a:p>
            <a:r>
              <a:rPr lang="zh-CN" altLang="zh-CN" dirty="0"/>
              <a:t>2．形状</a:t>
            </a:r>
          </a:p>
          <a:p>
            <a:r>
              <a:rPr lang="zh-CN" altLang="zh-CN" dirty="0"/>
              <a:t>3．颜色</a:t>
            </a:r>
          </a:p>
          <a:p>
            <a:r>
              <a:rPr lang="zh-CN" altLang="zh-CN" dirty="0"/>
              <a:t>4．页面标题</a:t>
            </a:r>
          </a:p>
          <a:p>
            <a:endParaRPr lang="zh-CN"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7.3.2  </a:t>
            </a:r>
            <a:r>
              <a:rPr lang="zh-CN" altLang="zh-CN" b="1" dirty="0"/>
              <a:t>清楚准确表达数据信息</a:t>
            </a:r>
          </a:p>
        </p:txBody>
      </p:sp>
    </p:spTree>
    <p:extLst>
      <p:ext uri="{BB962C8B-B14F-4D97-AF65-F5344CB8AC3E}">
        <p14:creationId xmlns:p14="http://schemas.microsoft.com/office/powerpoint/2010/main" val="3612714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zh-CN" dirty="0"/>
              <a:t>报表旨在满足业务需求，而不是为了追求美观，但是追求一定程度的美观还是有必要的，这是给用户的第一印象。用户首先要对报表页面有情绪反应，然后才会花更多的时间深入了解。</a:t>
            </a:r>
          </a:p>
          <a:p>
            <a:r>
              <a:rPr lang="zh-CN" altLang="zh-CN" dirty="0"/>
              <a:t>设计报表就像装饰房间，虽然选择的每个元素都可能有实际意义，但是将其放在报表中就可能产生冲突或者分散用户的注意力，因此需要进行适当的取舍。</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7.3.3  </a:t>
            </a:r>
            <a:r>
              <a:rPr lang="zh-CN" altLang="zh-CN" b="1" dirty="0"/>
              <a:t>报表外观舒适美观大方</a:t>
            </a:r>
          </a:p>
        </p:txBody>
      </p:sp>
    </p:spTree>
    <p:extLst>
      <p:ext uri="{BB962C8B-B14F-4D97-AF65-F5344CB8AC3E}">
        <p14:creationId xmlns:p14="http://schemas.microsoft.com/office/powerpoint/2010/main" val="1827237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977958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8</a:t>
            </a:r>
            <a:r>
              <a:rPr lang="zh-CN" altLang="en-US" dirty="0">
                <a:solidFill>
                  <a:schemeClr val="tx1"/>
                </a:solidFill>
              </a:rPr>
              <a:t>章  连接</a:t>
            </a:r>
            <a:r>
              <a:rPr lang="en-US" altLang="zh-CN" dirty="0">
                <a:solidFill>
                  <a:schemeClr val="tx1"/>
                </a:solidFill>
              </a:rPr>
              <a:t>Hadoop Hive</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506226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Hadoop Hive</a:t>
            </a:r>
            <a:r>
              <a:rPr lang="zh-CN" altLang="zh-CN" dirty="0"/>
              <a:t>是基于</a:t>
            </a:r>
            <a:r>
              <a:rPr lang="en-US" altLang="zh-CN" dirty="0"/>
              <a:t>Hadoop</a:t>
            </a:r>
            <a:r>
              <a:rPr lang="zh-CN" altLang="zh-CN" dirty="0"/>
              <a:t>的一个数据仓库工具，可以将结构化的数据文件映射为一张数据库表，并提供完整的</a:t>
            </a:r>
            <a:r>
              <a:rPr lang="en-US" altLang="zh-CN" dirty="0"/>
              <a:t>SQL</a:t>
            </a:r>
            <a:r>
              <a:rPr lang="zh-CN" altLang="zh-CN" dirty="0"/>
              <a:t>查询功能，可以将</a:t>
            </a:r>
            <a:r>
              <a:rPr lang="en-US" altLang="zh-CN" dirty="0"/>
              <a:t>SQL</a:t>
            </a:r>
            <a:r>
              <a:rPr lang="zh-CN" altLang="zh-CN" dirty="0"/>
              <a:t>语句转换为</a:t>
            </a:r>
            <a:r>
              <a:rPr lang="en-US" altLang="zh-CN" dirty="0"/>
              <a:t>MapReduce</a:t>
            </a:r>
            <a:r>
              <a:rPr lang="zh-CN" altLang="zh-CN" dirty="0"/>
              <a:t>任务进行运行，优点是学习成本低。本章将详细介绍</a:t>
            </a:r>
            <a:r>
              <a:rPr lang="en-US" altLang="zh-CN" dirty="0"/>
              <a:t>MS Power BI</a:t>
            </a:r>
            <a:r>
              <a:rPr lang="zh-CN" altLang="zh-CN" dirty="0"/>
              <a:t>如何连接</a:t>
            </a:r>
            <a:r>
              <a:rPr lang="en-US" altLang="zh-CN" dirty="0"/>
              <a:t>Cloudera Hive</a:t>
            </a:r>
            <a:r>
              <a:rPr lang="zh-CN" altLang="zh-CN" dirty="0"/>
              <a:t>、</a:t>
            </a:r>
            <a:r>
              <a:rPr lang="en-US" altLang="zh-CN" dirty="0" err="1"/>
              <a:t>MapR</a:t>
            </a:r>
            <a:r>
              <a:rPr lang="en-US" altLang="zh-CN" dirty="0"/>
              <a:t> Hive</a:t>
            </a:r>
            <a:r>
              <a:rPr lang="zh-CN" altLang="zh-CN" dirty="0"/>
              <a:t>等</a:t>
            </a:r>
            <a:r>
              <a:rPr lang="en-US" altLang="zh-CN" dirty="0"/>
              <a:t>Hadoop</a:t>
            </a:r>
            <a:r>
              <a:rPr lang="zh-CN" altLang="zh-CN" dirty="0"/>
              <a:t>集群及其注意事项。</a:t>
            </a:r>
          </a:p>
          <a:p>
            <a:pPr marL="271463" indent="-271463"/>
            <a:endParaRPr lang="zh-CN" altLang="en-US" dirty="0"/>
          </a:p>
        </p:txBody>
      </p:sp>
    </p:spTree>
    <p:extLst>
      <p:ext uri="{BB962C8B-B14F-4D97-AF65-F5344CB8AC3E}">
        <p14:creationId xmlns:p14="http://schemas.microsoft.com/office/powerpoint/2010/main" val="884718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连接基本条件</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a:solidFill>
                  <a:srgbClr val="FFFFFF"/>
                </a:solidFill>
                <a:latin typeface="微软雅黑" pitchFamily="34" charset="-122"/>
                <a:ea typeface="微软雅黑" pitchFamily="34" charset="-122"/>
              </a:rPr>
              <a:t>Hadoop</a:t>
            </a:r>
            <a:r>
              <a:rPr lang="zh-CN" altLang="en-US" sz="2400" dirty="0">
                <a:solidFill>
                  <a:srgbClr val="FFFFFF"/>
                </a:solidFill>
                <a:latin typeface="微软雅黑" pitchFamily="34" charset="-122"/>
                <a:ea typeface="微软雅黑" pitchFamily="34" charset="-122"/>
              </a:rPr>
              <a:t>简介</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连接步骤：连接集群</a:t>
            </a:r>
            <a:r>
              <a:rPr lang="en-US" altLang="zh-CN" sz="2400">
                <a:solidFill>
                  <a:srgbClr val="FFFFFF"/>
                </a:solidFill>
                <a:latin typeface="微软雅黑" pitchFamily="34" charset="-122"/>
                <a:ea typeface="微软雅黑" pitchFamily="34" charset="-122"/>
                <a:sym typeface="微软雅黑" pitchFamily="34" charset="-122"/>
              </a:rPr>
              <a:t>Hive</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实战：不同地区销售额的比较分析</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1425642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Hadoop</a:t>
            </a:r>
            <a:r>
              <a:rPr lang="zh-CN" altLang="en-US" dirty="0"/>
              <a:t>分布式文件系统是一种文件系统实现，类似于</a:t>
            </a:r>
            <a:r>
              <a:rPr lang="en-US" altLang="zh-CN" dirty="0"/>
              <a:t>NTFS</a:t>
            </a:r>
            <a:r>
              <a:rPr lang="zh-CN" altLang="en-US" dirty="0"/>
              <a:t>、</a:t>
            </a:r>
            <a:r>
              <a:rPr lang="en-US" altLang="zh-CN" dirty="0"/>
              <a:t>EXT3</a:t>
            </a:r>
            <a:r>
              <a:rPr lang="zh-CN" altLang="en-US" dirty="0"/>
              <a:t>、</a:t>
            </a:r>
            <a:r>
              <a:rPr lang="en-US" altLang="zh-CN" dirty="0"/>
              <a:t>EXT4</a:t>
            </a:r>
            <a:r>
              <a:rPr lang="zh-CN" altLang="en-US" dirty="0"/>
              <a:t>等。不过</a:t>
            </a:r>
            <a:r>
              <a:rPr lang="en-US" altLang="zh-CN" dirty="0"/>
              <a:t>Hadoop</a:t>
            </a:r>
            <a:r>
              <a:rPr lang="zh-CN" altLang="en-US" dirty="0"/>
              <a:t>分布式文件系统建立在更高的层次之上，在</a:t>
            </a:r>
            <a:r>
              <a:rPr lang="en-US" altLang="zh-CN" dirty="0"/>
              <a:t>HDFS</a:t>
            </a:r>
            <a:r>
              <a:rPr lang="zh-CN" altLang="en-US" dirty="0"/>
              <a:t>上存储的文件被分成块（每块默认为</a:t>
            </a:r>
            <a:r>
              <a:rPr lang="en-US" altLang="zh-CN" dirty="0"/>
              <a:t>64M</a:t>
            </a:r>
            <a:r>
              <a:rPr lang="zh-CN" altLang="en-US" dirty="0"/>
              <a:t>，比一般文件系统块大得多）分布在多台机器上，每块又会有多块冗余备份（默认为</a:t>
            </a:r>
            <a:r>
              <a:rPr lang="en-US" altLang="zh-CN" dirty="0"/>
              <a:t>3</a:t>
            </a:r>
            <a:r>
              <a:rPr lang="zh-CN" altLang="en-US" dirty="0"/>
              <a:t>），以增强文件系统的容错能力，这种存储模式与后面的</a:t>
            </a:r>
            <a:r>
              <a:rPr lang="en-US" altLang="zh-CN" dirty="0"/>
              <a:t>MapReduce</a:t>
            </a:r>
            <a:r>
              <a:rPr lang="zh-CN" altLang="en-US" dirty="0"/>
              <a:t>计算模型相得益彰。</a:t>
            </a:r>
            <a:r>
              <a:rPr lang="en-US" altLang="zh-CN" dirty="0"/>
              <a:t>HDFS</a:t>
            </a:r>
            <a:r>
              <a:rPr lang="zh-CN" altLang="en-US" dirty="0"/>
              <a:t>在具体实现中主要有以下几个部分：</a:t>
            </a:r>
            <a:endParaRPr lang="en-US" altLang="zh-CN" dirty="0"/>
          </a:p>
          <a:p>
            <a:r>
              <a:rPr lang="en-US" altLang="zh-CN" dirty="0"/>
              <a:t>1. </a:t>
            </a:r>
            <a:r>
              <a:rPr lang="zh-CN" altLang="zh-CN" dirty="0"/>
              <a:t>名称节点（</a:t>
            </a:r>
            <a:r>
              <a:rPr lang="en-US" altLang="zh-CN" dirty="0" err="1"/>
              <a:t>NameNode</a:t>
            </a:r>
            <a:r>
              <a:rPr lang="en-US" altLang="zh-CN" dirty="0"/>
              <a:t>)</a:t>
            </a:r>
            <a:endParaRPr lang="zh-CN" altLang="zh-CN" dirty="0"/>
          </a:p>
          <a:p>
            <a:r>
              <a:rPr lang="en-US" altLang="zh-CN" dirty="0"/>
              <a:t>2. </a:t>
            </a:r>
            <a:r>
              <a:rPr lang="zh-CN" altLang="zh-CN" dirty="0"/>
              <a:t>第二名称节点（</a:t>
            </a:r>
            <a:r>
              <a:rPr lang="en-US" altLang="zh-CN" dirty="0" err="1"/>
              <a:t>SecondaryNameNode</a:t>
            </a:r>
            <a:r>
              <a:rPr lang="zh-CN" altLang="zh-CN" dirty="0"/>
              <a:t>）</a:t>
            </a:r>
          </a:p>
          <a:p>
            <a:r>
              <a:rPr lang="en-US" altLang="zh-CN" dirty="0"/>
              <a:t>3. </a:t>
            </a:r>
            <a:r>
              <a:rPr lang="zh-CN" altLang="zh-CN" dirty="0"/>
              <a:t>数据节点（</a:t>
            </a:r>
            <a:r>
              <a:rPr lang="en-US" altLang="zh-CN" dirty="0" err="1"/>
              <a:t>DataNode</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8.1.1  Hadoop</a:t>
            </a:r>
            <a:r>
              <a:rPr lang="zh-CN" altLang="zh-CN" dirty="0"/>
              <a:t>分布式文件系统</a:t>
            </a:r>
          </a:p>
        </p:txBody>
      </p:sp>
    </p:spTree>
    <p:extLst>
      <p:ext uri="{BB962C8B-B14F-4D97-AF65-F5344CB8AC3E}">
        <p14:creationId xmlns:p14="http://schemas.microsoft.com/office/powerpoint/2010/main" val="3612342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1921164" y="1736429"/>
            <a:ext cx="3740728" cy="4322617"/>
          </a:xfrm>
        </p:spPr>
        <p:txBody>
          <a:bodyPr/>
          <a:lstStyle/>
          <a:p>
            <a:pPr marL="0" indent="0">
              <a:buNone/>
            </a:pPr>
            <a:r>
              <a:rPr lang="zh-CN" altLang="en-US" sz="1600" dirty="0"/>
              <a:t>第</a:t>
            </a:r>
            <a:r>
              <a:rPr lang="en-US" altLang="zh-CN" sz="1600" dirty="0"/>
              <a:t>1</a:t>
            </a:r>
            <a:r>
              <a:rPr lang="zh-CN" altLang="en-US" sz="1600" dirty="0"/>
              <a:t>章  商业数据分析及其可视化</a:t>
            </a:r>
            <a:endParaRPr lang="en-US" altLang="zh-CN" sz="1600" dirty="0"/>
          </a:p>
          <a:p>
            <a:pPr marL="0" indent="0">
              <a:buNone/>
            </a:pPr>
            <a:r>
              <a:rPr lang="zh-CN" altLang="en-US" sz="1600" dirty="0"/>
              <a:t>第</a:t>
            </a:r>
            <a:r>
              <a:rPr lang="en-US" altLang="zh-CN" sz="1600" dirty="0"/>
              <a:t>2</a:t>
            </a:r>
            <a:r>
              <a:rPr lang="zh-CN" altLang="en-US" sz="1600" dirty="0"/>
              <a:t>章  </a:t>
            </a:r>
            <a:r>
              <a:rPr lang="en-US" altLang="zh-CN" sz="1600" dirty="0"/>
              <a:t>MS Power BI</a:t>
            </a:r>
            <a:r>
              <a:rPr lang="zh-CN" altLang="en-US" sz="1600" dirty="0"/>
              <a:t>概述</a:t>
            </a:r>
            <a:endParaRPr lang="en-US" altLang="zh-CN" sz="1600" dirty="0"/>
          </a:p>
          <a:p>
            <a:pPr marL="0" indent="0">
              <a:buNone/>
            </a:pPr>
            <a:r>
              <a:rPr lang="zh-CN" altLang="en-US" sz="1600" dirty="0"/>
              <a:t>第</a:t>
            </a:r>
            <a:r>
              <a:rPr lang="en-US" altLang="zh-CN" sz="1600" dirty="0"/>
              <a:t>3</a:t>
            </a:r>
            <a:r>
              <a:rPr lang="zh-CN" altLang="en-US" sz="1600" dirty="0"/>
              <a:t>章  </a:t>
            </a:r>
            <a:r>
              <a:rPr lang="en-US" altLang="zh-CN" sz="1600" dirty="0"/>
              <a:t>MS Power BI</a:t>
            </a:r>
            <a:r>
              <a:rPr lang="zh-CN" altLang="en-US" sz="1600" dirty="0"/>
              <a:t>连接各类数据源</a:t>
            </a:r>
            <a:endParaRPr lang="en-US" altLang="zh-CN" sz="1600" dirty="0"/>
          </a:p>
          <a:p>
            <a:pPr marL="0" indent="0">
              <a:buNone/>
            </a:pPr>
            <a:r>
              <a:rPr lang="zh-CN" altLang="en-US" sz="1600" dirty="0"/>
              <a:t>第</a:t>
            </a:r>
            <a:r>
              <a:rPr lang="en-US" altLang="zh-CN" sz="1600" dirty="0"/>
              <a:t>4</a:t>
            </a:r>
            <a:r>
              <a:rPr lang="zh-CN" altLang="en-US" sz="1600" dirty="0"/>
              <a:t>章  </a:t>
            </a:r>
            <a:r>
              <a:rPr lang="en-US" altLang="zh-CN" sz="1600" dirty="0"/>
              <a:t>MS Power BI</a:t>
            </a:r>
            <a:r>
              <a:rPr lang="zh-CN" altLang="en-US" sz="1600" dirty="0"/>
              <a:t>基础操作</a:t>
            </a:r>
          </a:p>
          <a:p>
            <a:pPr marL="0" indent="0">
              <a:buNone/>
            </a:pPr>
            <a:r>
              <a:rPr lang="zh-CN" altLang="en-US" sz="1600" dirty="0"/>
              <a:t>第</a:t>
            </a:r>
            <a:r>
              <a:rPr lang="en-US" altLang="zh-CN" sz="1600" dirty="0"/>
              <a:t>5</a:t>
            </a:r>
            <a:r>
              <a:rPr lang="zh-CN" altLang="en-US" sz="1600" dirty="0"/>
              <a:t>章  </a:t>
            </a:r>
            <a:r>
              <a:rPr lang="en-US" altLang="zh-CN" sz="1600" dirty="0"/>
              <a:t>MS Power BI</a:t>
            </a:r>
            <a:r>
              <a:rPr lang="zh-CN" altLang="en-US" sz="1600" dirty="0"/>
              <a:t>自带可视化视图</a:t>
            </a:r>
            <a:endParaRPr lang="en-US" altLang="zh-CN" sz="1600" dirty="0"/>
          </a:p>
          <a:p>
            <a:pPr marL="0" indent="0">
              <a:buNone/>
            </a:pPr>
            <a:r>
              <a:rPr lang="zh-CN" altLang="en-US" sz="1600" dirty="0"/>
              <a:t>第</a:t>
            </a:r>
            <a:r>
              <a:rPr lang="en-US" altLang="zh-CN" sz="1600" dirty="0"/>
              <a:t>6</a:t>
            </a:r>
            <a:r>
              <a:rPr lang="zh-CN" altLang="en-US" sz="1600" dirty="0"/>
              <a:t>章  </a:t>
            </a:r>
            <a:r>
              <a:rPr lang="en-US" altLang="zh-CN" sz="1600" dirty="0"/>
              <a:t>MS Power BI</a:t>
            </a:r>
            <a:r>
              <a:rPr lang="zh-CN" altLang="en-US" sz="1600" dirty="0"/>
              <a:t>自定义可视化视图</a:t>
            </a:r>
            <a:endParaRPr lang="en-US" altLang="zh-CN" sz="1600" dirty="0"/>
          </a:p>
          <a:p>
            <a:pPr marL="0" indent="0">
              <a:buNone/>
            </a:pPr>
            <a:r>
              <a:rPr lang="zh-CN" altLang="en-US" sz="1600" dirty="0"/>
              <a:t>第</a:t>
            </a:r>
            <a:r>
              <a:rPr lang="en-US" altLang="zh-CN" sz="1600" dirty="0"/>
              <a:t>7</a:t>
            </a:r>
            <a:r>
              <a:rPr lang="zh-CN" altLang="en-US" sz="1600" dirty="0"/>
              <a:t>章  </a:t>
            </a:r>
            <a:r>
              <a:rPr lang="en-US" altLang="zh-CN" sz="1600" dirty="0"/>
              <a:t>MS Power BI</a:t>
            </a:r>
            <a:r>
              <a:rPr lang="zh-CN" altLang="en-US" sz="1600" dirty="0"/>
              <a:t>数据报表</a:t>
            </a:r>
            <a:endParaRPr lang="en-US" altLang="zh-CN" sz="1600" dirty="0"/>
          </a:p>
          <a:p>
            <a:pPr marL="0" indent="0">
              <a:buNone/>
            </a:pPr>
            <a:r>
              <a:rPr lang="zh-CN" altLang="en-US" sz="1600" dirty="0"/>
              <a:t>第</a:t>
            </a:r>
            <a:r>
              <a:rPr lang="en-US" altLang="zh-CN" sz="1600" dirty="0"/>
              <a:t>8</a:t>
            </a:r>
            <a:r>
              <a:rPr lang="zh-CN" altLang="en-US" sz="1600" dirty="0"/>
              <a:t>章  连接</a:t>
            </a:r>
            <a:r>
              <a:rPr lang="en-US" altLang="zh-CN" sz="1600" dirty="0"/>
              <a:t>Hadoop Hive</a:t>
            </a:r>
          </a:p>
        </p:txBody>
      </p:sp>
      <p:sp>
        <p:nvSpPr>
          <p:cNvPr id="3" name="内容占位符 3">
            <a:extLst>
              <a:ext uri="{FF2B5EF4-FFF2-40B4-BE49-F238E27FC236}">
                <a16:creationId xmlns:a16="http://schemas.microsoft.com/office/drawing/2014/main" xmlns="" id="{C4BC398A-9A42-4FA6-B018-9756F4B1E4B5}"/>
              </a:ext>
            </a:extLst>
          </p:cNvPr>
          <p:cNvSpPr txBox="1">
            <a:spLocks/>
          </p:cNvSpPr>
          <p:nvPr/>
        </p:nvSpPr>
        <p:spPr bwMode="auto">
          <a:xfrm>
            <a:off x="6322291" y="1741050"/>
            <a:ext cx="3699164" cy="435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272114" indent="-272114" algn="l" rtl="0" eaLnBrk="0" fontAlgn="base" hangingPunct="0">
              <a:lnSpc>
                <a:spcPct val="150000"/>
              </a:lnSpc>
              <a:spcBef>
                <a:spcPct val="20000"/>
              </a:spcBef>
              <a:spcAft>
                <a:spcPct val="0"/>
              </a:spcAft>
              <a:buClr>
                <a:srgbClr val="032089"/>
              </a:buClr>
              <a:buFont typeface="Wingdings" panose="05000000000000000000" pitchFamily="2" charset="2"/>
              <a:buChar char="Ø"/>
              <a:defRPr kumimoji="1" sz="1800" b="0">
                <a:solidFill>
                  <a:schemeClr val="tx1"/>
                </a:solidFill>
                <a:latin typeface="微软雅黑" pitchFamily="34" charset="-122"/>
                <a:ea typeface="微软雅黑" pitchFamily="34" charset="-122"/>
                <a:cs typeface="宋体" charset="0"/>
              </a:defRPr>
            </a:lvl1pPr>
            <a:lvl2pPr marL="785813" indent="-301625" algn="l" rtl="0" eaLnBrk="0" fontAlgn="base" hangingPunct="0">
              <a:lnSpc>
                <a:spcPct val="130000"/>
              </a:lnSpc>
              <a:spcBef>
                <a:spcPct val="20000"/>
              </a:spcBef>
              <a:spcAft>
                <a:spcPct val="0"/>
              </a:spcAft>
              <a:buClr>
                <a:srgbClr val="032089"/>
              </a:buClr>
              <a:buFont typeface="Wingdings" pitchFamily="2" charset="2"/>
              <a:buChar char="l"/>
              <a:defRPr kumimoji="1" sz="1747" b="0">
                <a:solidFill>
                  <a:schemeClr val="tx1"/>
                </a:solidFill>
                <a:latin typeface="微软雅黑" pitchFamily="34" charset="-122"/>
                <a:ea typeface="微软雅黑" pitchFamily="34" charset="-122"/>
              </a:defRPr>
            </a:lvl2pPr>
            <a:lvl3pPr marL="1208088" indent="-241300" algn="l" rtl="0" eaLnBrk="0" fontAlgn="base" hangingPunct="0">
              <a:spcBef>
                <a:spcPct val="20000"/>
              </a:spcBef>
              <a:spcAft>
                <a:spcPct val="0"/>
              </a:spcAft>
              <a:buFont typeface="Arial" panose="020B0604020202020204" pitchFamily="34" charset="0"/>
              <a:buChar char="•"/>
              <a:defRPr kumimoji="1" sz="1429" b="0">
                <a:solidFill>
                  <a:schemeClr val="tx1"/>
                </a:solidFill>
                <a:latin typeface="微软雅黑" pitchFamily="34" charset="-122"/>
                <a:ea typeface="微软雅黑" pitchFamily="34" charset="-122"/>
              </a:defRPr>
            </a:lvl3pPr>
            <a:lvl4pPr marL="1692275" indent="-241300" algn="l" rtl="0" eaLnBrk="0" fontAlgn="base" hangingPunct="0">
              <a:spcBef>
                <a:spcPct val="20000"/>
              </a:spcBef>
              <a:spcAft>
                <a:spcPct val="0"/>
              </a:spcAft>
              <a:buFont typeface="Arial" panose="020B0604020202020204" pitchFamily="34" charset="0"/>
              <a:buChar char="–"/>
              <a:defRPr kumimoji="1" sz="1429" b="0">
                <a:solidFill>
                  <a:schemeClr val="tx1"/>
                </a:solidFill>
                <a:latin typeface="微软雅黑" pitchFamily="34" charset="-122"/>
                <a:ea typeface="微软雅黑" pitchFamily="34" charset="-122"/>
              </a:defRPr>
            </a:lvl4pPr>
            <a:lvl5pPr marL="2176463" indent="-241300" algn="l" rtl="0" eaLnBrk="0" fontAlgn="base" hangingPunct="0">
              <a:spcBef>
                <a:spcPct val="20000"/>
              </a:spcBef>
              <a:spcAft>
                <a:spcPct val="0"/>
              </a:spcAft>
              <a:buFont typeface="Arial" panose="020B0604020202020204" pitchFamily="34" charset="0"/>
              <a:buChar char="»"/>
              <a:defRPr kumimoji="1" sz="1429" b="0">
                <a:solidFill>
                  <a:schemeClr val="tx1"/>
                </a:solidFill>
                <a:latin typeface="微软雅黑" pitchFamily="34" charset="-122"/>
                <a:ea typeface="微软雅黑" pitchFamily="34" charset="-122"/>
              </a:defRPr>
            </a:lvl5pPr>
            <a:lvl6pPr marL="2660698" indent="-241882" algn="l" rtl="0" eaLnBrk="0" fontAlgn="base" hangingPunct="0">
              <a:spcBef>
                <a:spcPct val="20000"/>
              </a:spcBef>
              <a:spcAft>
                <a:spcPct val="0"/>
              </a:spcAft>
              <a:buFont typeface="Arial" charset="0"/>
              <a:buChar char="»"/>
              <a:defRPr sz="2116">
                <a:solidFill>
                  <a:schemeClr val="tx1"/>
                </a:solidFill>
                <a:latin typeface="+mn-lt"/>
                <a:ea typeface="+mn-ea"/>
              </a:defRPr>
            </a:lvl6pPr>
            <a:lvl7pPr marL="3144462" indent="-241882" algn="l" rtl="0" eaLnBrk="0" fontAlgn="base" hangingPunct="0">
              <a:spcBef>
                <a:spcPct val="20000"/>
              </a:spcBef>
              <a:spcAft>
                <a:spcPct val="0"/>
              </a:spcAft>
              <a:buFont typeface="Arial" charset="0"/>
              <a:buChar char="»"/>
              <a:defRPr sz="2116">
                <a:solidFill>
                  <a:schemeClr val="tx1"/>
                </a:solidFill>
                <a:latin typeface="+mn-lt"/>
                <a:ea typeface="+mn-ea"/>
              </a:defRPr>
            </a:lvl7pPr>
            <a:lvl8pPr marL="3628225" indent="-241882" algn="l" rtl="0" eaLnBrk="0" fontAlgn="base" hangingPunct="0">
              <a:spcBef>
                <a:spcPct val="20000"/>
              </a:spcBef>
              <a:spcAft>
                <a:spcPct val="0"/>
              </a:spcAft>
              <a:buFont typeface="Arial" charset="0"/>
              <a:buChar char="»"/>
              <a:defRPr sz="2116">
                <a:solidFill>
                  <a:schemeClr val="tx1"/>
                </a:solidFill>
                <a:latin typeface="+mn-lt"/>
                <a:ea typeface="+mn-ea"/>
              </a:defRPr>
            </a:lvl8pPr>
            <a:lvl9pPr marL="4111988" indent="-241882" algn="l" rtl="0" eaLnBrk="0" fontAlgn="base" hangingPunct="0">
              <a:spcBef>
                <a:spcPct val="20000"/>
              </a:spcBef>
              <a:spcAft>
                <a:spcPct val="0"/>
              </a:spcAft>
              <a:buFont typeface="Arial" charset="0"/>
              <a:buChar char="»"/>
              <a:defRPr sz="2116">
                <a:solidFill>
                  <a:schemeClr val="tx1"/>
                </a:solidFill>
                <a:latin typeface="+mn-lt"/>
                <a:ea typeface="+mn-ea"/>
              </a:defRPr>
            </a:lvl9pPr>
          </a:lstStyle>
          <a:p>
            <a:pPr marL="0" indent="0">
              <a:buNone/>
            </a:pPr>
            <a:r>
              <a:rPr lang="zh-CN" altLang="en-US" sz="1600" dirty="0"/>
              <a:t>第</a:t>
            </a:r>
            <a:r>
              <a:rPr lang="en-US" altLang="zh-CN" sz="1600" dirty="0"/>
              <a:t>9</a:t>
            </a:r>
            <a:r>
              <a:rPr lang="zh-CN" altLang="en-US" sz="1600" dirty="0"/>
              <a:t>章  连接</a:t>
            </a:r>
            <a:r>
              <a:rPr lang="en-US" altLang="zh-CN" sz="1600" dirty="0"/>
              <a:t>Apache Spark</a:t>
            </a:r>
          </a:p>
          <a:p>
            <a:pPr marL="0" indent="0">
              <a:buNone/>
            </a:pPr>
            <a:r>
              <a:rPr lang="zh-CN" altLang="en-US" sz="1600" dirty="0"/>
              <a:t>第</a:t>
            </a:r>
            <a:r>
              <a:rPr lang="en-US" altLang="zh-CN" sz="1600" dirty="0"/>
              <a:t>10</a:t>
            </a:r>
            <a:r>
              <a:rPr lang="zh-CN" altLang="en-US" sz="1600" dirty="0"/>
              <a:t>章  连接</a:t>
            </a:r>
            <a:r>
              <a:rPr lang="en-US" altLang="zh-CN" sz="1600" dirty="0"/>
              <a:t>Hadoop</a:t>
            </a:r>
            <a:r>
              <a:rPr lang="zh-CN" altLang="en-US" sz="1600" dirty="0"/>
              <a:t>集群工具</a:t>
            </a:r>
            <a:endParaRPr lang="en-US" altLang="zh-CN" sz="1600" kern="0" dirty="0"/>
          </a:p>
          <a:p>
            <a:pPr marL="0" indent="0">
              <a:buNone/>
            </a:pPr>
            <a:r>
              <a:rPr lang="zh-CN" altLang="en-US" sz="1600" kern="0" dirty="0"/>
              <a:t>第</a:t>
            </a:r>
            <a:r>
              <a:rPr lang="en-US" altLang="zh-CN" sz="1600" kern="0" dirty="0"/>
              <a:t>11</a:t>
            </a:r>
            <a:r>
              <a:rPr lang="zh-CN" altLang="en-US" sz="1600" kern="0" dirty="0"/>
              <a:t>章  销售商品主题分析</a:t>
            </a:r>
            <a:endParaRPr lang="en-US" altLang="zh-CN" sz="1600" kern="0" dirty="0"/>
          </a:p>
          <a:p>
            <a:pPr marL="0" indent="0">
              <a:buNone/>
            </a:pPr>
            <a:r>
              <a:rPr lang="zh-CN" altLang="en-US" sz="1600" kern="0" dirty="0"/>
              <a:t>第</a:t>
            </a:r>
            <a:r>
              <a:rPr lang="en-US" altLang="zh-CN" sz="1600" kern="0" dirty="0"/>
              <a:t>12</a:t>
            </a:r>
            <a:r>
              <a:rPr lang="zh-CN" altLang="en-US" sz="1600" kern="0" dirty="0"/>
              <a:t>章  销售经理主题分析</a:t>
            </a:r>
            <a:endParaRPr lang="en-US" altLang="zh-CN" sz="1600" kern="0" dirty="0"/>
          </a:p>
          <a:p>
            <a:pPr marL="0" indent="0">
              <a:buNone/>
            </a:pPr>
            <a:r>
              <a:rPr lang="zh-CN" altLang="en-US" sz="1600" kern="0" dirty="0"/>
              <a:t>第</a:t>
            </a:r>
            <a:r>
              <a:rPr lang="en-US" altLang="zh-CN" sz="1600" kern="0" dirty="0"/>
              <a:t>13</a:t>
            </a:r>
            <a:r>
              <a:rPr lang="zh-CN" altLang="en-US" sz="1600" kern="0" dirty="0"/>
              <a:t>章  客户价值主题分析</a:t>
            </a:r>
            <a:endParaRPr lang="en-US" altLang="zh-CN" sz="1600" kern="0" dirty="0"/>
          </a:p>
          <a:p>
            <a:pPr marL="0" indent="0">
              <a:buNone/>
            </a:pPr>
            <a:r>
              <a:rPr lang="zh-CN" altLang="en-US" sz="1600" kern="0" dirty="0"/>
              <a:t>第</a:t>
            </a:r>
            <a:r>
              <a:rPr lang="en-US" altLang="zh-CN" sz="1600" kern="0" dirty="0"/>
              <a:t>14</a:t>
            </a:r>
            <a:r>
              <a:rPr lang="zh-CN" altLang="en-US" sz="1600" kern="0" dirty="0"/>
              <a:t>章  配送准时性主题分析</a:t>
            </a:r>
          </a:p>
          <a:p>
            <a:pPr marL="0" indent="0">
              <a:buNone/>
            </a:pPr>
            <a:r>
              <a:rPr lang="zh-CN" altLang="en-US" sz="1600" kern="0" dirty="0"/>
              <a:t>第</a:t>
            </a:r>
            <a:r>
              <a:rPr lang="en-US" altLang="zh-CN" sz="1600" kern="0" dirty="0"/>
              <a:t>15</a:t>
            </a:r>
            <a:r>
              <a:rPr lang="zh-CN" altLang="en-US" sz="1600" kern="0" dirty="0"/>
              <a:t>章  商品退货主题分析</a:t>
            </a:r>
            <a:endParaRPr lang="en-US" altLang="zh-CN" sz="1600" kern="0" dirty="0"/>
          </a:p>
        </p:txBody>
      </p:sp>
      <p:sp>
        <p:nvSpPr>
          <p:cNvPr id="4" name="标题 3">
            <a:extLst>
              <a:ext uri="{FF2B5EF4-FFF2-40B4-BE49-F238E27FC236}">
                <a16:creationId xmlns:a16="http://schemas.microsoft.com/office/drawing/2014/main" xmlns="" id="{6242D4C9-915F-467A-8CC3-181F017ACB5B}"/>
              </a:ext>
            </a:extLst>
          </p:cNvPr>
          <p:cNvSpPr txBox="1">
            <a:spLocks/>
          </p:cNvSpPr>
          <p:nvPr/>
        </p:nvSpPr>
        <p:spPr>
          <a:xfrm>
            <a:off x="255588" y="358775"/>
            <a:ext cx="10972800" cy="528638"/>
          </a:xfrm>
          <a:prstGeom prst="rect">
            <a:avLst/>
          </a:prstGeom>
        </p:spPr>
        <p:txBody>
          <a:bodyPr/>
          <a:lstStyle>
            <a:lvl1pPr algn="l" rtl="0" eaLnBrk="0" fontAlgn="base" hangingPunct="0">
              <a:spcBef>
                <a:spcPct val="0"/>
              </a:spcBef>
              <a:spcAft>
                <a:spcPct val="0"/>
              </a:spcAft>
              <a:defRPr kumimoji="1" sz="2500">
                <a:solidFill>
                  <a:schemeClr val="tx1"/>
                </a:solidFill>
                <a:latin typeface="+mj-lt"/>
                <a:ea typeface="微软雅黑" pitchFamily="34" charset="-122"/>
                <a:cs typeface="微软雅黑" charset="0"/>
              </a:defRPr>
            </a:lvl1pPr>
            <a:lvl2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2pPr>
            <a:lvl3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3pPr>
            <a:lvl4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4pPr>
            <a:lvl5pPr algn="l" rtl="0" eaLnBrk="0" fontAlgn="base" hangingPunct="0">
              <a:spcBef>
                <a:spcPct val="0"/>
              </a:spcBef>
              <a:spcAft>
                <a:spcPct val="0"/>
              </a:spcAft>
              <a:defRPr kumimoji="1" sz="2500">
                <a:solidFill>
                  <a:schemeClr val="tx1"/>
                </a:solidFill>
                <a:latin typeface="Calibri" pitchFamily="34" charset="0"/>
                <a:ea typeface="微软雅黑" pitchFamily="34" charset="-122"/>
                <a:cs typeface="微软雅黑" charset="0"/>
              </a:defRPr>
            </a:lvl5pPr>
            <a:lvl6pPr marL="483763" algn="l" rtl="0" eaLnBrk="0" fontAlgn="base" hangingPunct="0">
              <a:spcBef>
                <a:spcPct val="0"/>
              </a:spcBef>
              <a:spcAft>
                <a:spcPct val="0"/>
              </a:spcAft>
              <a:defRPr sz="2539">
                <a:solidFill>
                  <a:schemeClr val="tx1"/>
                </a:solidFill>
                <a:latin typeface="Calibri" pitchFamily="34" charset="0"/>
                <a:ea typeface="黑体" pitchFamily="2" charset="-122"/>
              </a:defRPr>
            </a:lvl6pPr>
            <a:lvl7pPr marL="967527" algn="l" rtl="0" eaLnBrk="0" fontAlgn="base" hangingPunct="0">
              <a:spcBef>
                <a:spcPct val="0"/>
              </a:spcBef>
              <a:spcAft>
                <a:spcPct val="0"/>
              </a:spcAft>
              <a:defRPr sz="2539">
                <a:solidFill>
                  <a:schemeClr val="tx1"/>
                </a:solidFill>
                <a:latin typeface="Calibri" pitchFamily="34" charset="0"/>
                <a:ea typeface="黑体" pitchFamily="2" charset="-122"/>
              </a:defRPr>
            </a:lvl7pPr>
            <a:lvl8pPr marL="1451290" algn="l" rtl="0" eaLnBrk="0" fontAlgn="base" hangingPunct="0">
              <a:spcBef>
                <a:spcPct val="0"/>
              </a:spcBef>
              <a:spcAft>
                <a:spcPct val="0"/>
              </a:spcAft>
              <a:defRPr sz="2539">
                <a:solidFill>
                  <a:schemeClr val="tx1"/>
                </a:solidFill>
                <a:latin typeface="Calibri" pitchFamily="34" charset="0"/>
                <a:ea typeface="黑体" pitchFamily="2" charset="-122"/>
              </a:defRPr>
            </a:lvl8pPr>
            <a:lvl9pPr marL="1935053" algn="l" rtl="0" eaLnBrk="0" fontAlgn="base" hangingPunct="0">
              <a:spcBef>
                <a:spcPct val="0"/>
              </a:spcBef>
              <a:spcAft>
                <a:spcPct val="0"/>
              </a:spcAft>
              <a:defRPr sz="2539">
                <a:solidFill>
                  <a:schemeClr val="tx1"/>
                </a:solidFill>
                <a:latin typeface="Calibri" pitchFamily="34" charset="0"/>
                <a:ea typeface="黑体" pitchFamily="2" charset="-122"/>
              </a:defRPr>
            </a:lvl9pPr>
          </a:lstStyle>
          <a:p>
            <a:r>
              <a:rPr lang="zh-CN" altLang="en-US" b="1" kern="0" dirty="0">
                <a:solidFill>
                  <a:srgbClr val="FF0000"/>
                </a:solidFill>
              </a:rPr>
              <a:t>本书目录</a:t>
            </a:r>
          </a:p>
        </p:txBody>
      </p:sp>
    </p:spTree>
    <p:extLst>
      <p:ext uri="{BB962C8B-B14F-4D97-AF65-F5344CB8AC3E}">
        <p14:creationId xmlns:p14="http://schemas.microsoft.com/office/powerpoint/2010/main" val="1674487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QlikView</a:t>
            </a:r>
            <a:r>
              <a:rPr lang="zh-CN" altLang="zh-CN" dirty="0"/>
              <a:t>是一个完整的商业分析软件，开发者和分析者可以使用</a:t>
            </a:r>
            <a:r>
              <a:rPr lang="en-US" altLang="zh-CN" dirty="0"/>
              <a:t>QlikView</a:t>
            </a:r>
            <a:r>
              <a:rPr lang="zh-CN" altLang="zh-CN" dirty="0"/>
              <a:t>构建和部署应用，各种终端用户可以高度可视化、功能强大和创造性的方式互动分析业务数据，是一个具有完全集成</a:t>
            </a:r>
            <a:r>
              <a:rPr lang="en-US" altLang="zh-CN" dirty="0"/>
              <a:t>ETL</a:t>
            </a:r>
            <a:r>
              <a:rPr lang="zh-CN" altLang="zh-CN" dirty="0"/>
              <a:t>工具的应用开发环境，让开发者能从多种数据库里提取和清洗数据，建立各种强大高效的应用。</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1.4.5  QlikView</a:t>
            </a:r>
            <a:endParaRPr dirty="0"/>
          </a:p>
        </p:txBody>
      </p:sp>
      <p:pic>
        <p:nvPicPr>
          <p:cNvPr id="4" name="图片 3">
            <a:extLst>
              <a:ext uri="{FF2B5EF4-FFF2-40B4-BE49-F238E27FC236}">
                <a16:creationId xmlns:a16="http://schemas.microsoft.com/office/drawing/2014/main" xmlns="" id="{D7CEE7C4-2D05-497D-B68E-0BBE6F1CC8C2}"/>
              </a:ext>
            </a:extLst>
          </p:cNvPr>
          <p:cNvPicPr/>
          <p:nvPr/>
        </p:nvPicPr>
        <p:blipFill>
          <a:blip r:embed="rId2"/>
          <a:stretch>
            <a:fillRect/>
          </a:stretch>
        </p:blipFill>
        <p:spPr>
          <a:xfrm>
            <a:off x="4005234" y="3503900"/>
            <a:ext cx="3959860" cy="2270125"/>
          </a:xfrm>
          <a:prstGeom prst="rect">
            <a:avLst/>
          </a:prstGeom>
        </p:spPr>
      </p:pic>
    </p:spTree>
    <p:extLst>
      <p:ext uri="{BB962C8B-B14F-4D97-AF65-F5344CB8AC3E}">
        <p14:creationId xmlns:p14="http://schemas.microsoft.com/office/powerpoint/2010/main" val="1156395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MapReduce</a:t>
            </a:r>
            <a:r>
              <a:rPr lang="zh-CN" altLang="zh-CN" dirty="0"/>
              <a:t>计算框架是一种分布式计算模型，核心是将任务分解成小任务，由不同计算者同时参与计算，并将各个计算者的计算结果合并，得出最终结果。</a:t>
            </a:r>
            <a:r>
              <a:rPr lang="en-US" altLang="zh-CN" dirty="0"/>
              <a:t>Hadoop</a:t>
            </a:r>
            <a:r>
              <a:rPr lang="zh-CN" altLang="zh-CN" dirty="0"/>
              <a:t>的</a:t>
            </a:r>
            <a:r>
              <a:rPr lang="en-US" altLang="zh-CN" dirty="0"/>
              <a:t>MapReduce</a:t>
            </a:r>
            <a:r>
              <a:rPr lang="zh-CN" altLang="zh-CN" dirty="0"/>
              <a:t>主要由以下两部分组成：</a:t>
            </a:r>
          </a:p>
          <a:p>
            <a:r>
              <a:rPr lang="en-US" altLang="zh-CN" dirty="0"/>
              <a:t>1. </a:t>
            </a:r>
            <a:r>
              <a:rPr lang="zh-CN" altLang="zh-CN" dirty="0"/>
              <a:t>作业跟踪节点（</a:t>
            </a:r>
            <a:r>
              <a:rPr lang="en-US" altLang="zh-CN" dirty="0" err="1"/>
              <a:t>JobTracker</a:t>
            </a:r>
            <a:r>
              <a:rPr lang="zh-CN" altLang="zh-CN" dirty="0"/>
              <a:t>）</a:t>
            </a:r>
          </a:p>
          <a:p>
            <a:r>
              <a:rPr lang="zh-CN" altLang="zh-CN" dirty="0"/>
              <a:t>负责任务的调度（可以设置不同的调度策略）、状态跟踪。有点类似于</a:t>
            </a:r>
            <a:r>
              <a:rPr lang="en-US" altLang="zh-CN" dirty="0"/>
              <a:t>HDFS</a:t>
            </a:r>
            <a:r>
              <a:rPr lang="zh-CN" altLang="zh-CN" dirty="0"/>
              <a:t>中的名称节点，</a:t>
            </a:r>
            <a:r>
              <a:rPr lang="en-US" altLang="zh-CN" dirty="0" err="1"/>
              <a:t>JobTracker</a:t>
            </a:r>
            <a:r>
              <a:rPr lang="zh-CN" altLang="zh-CN" dirty="0"/>
              <a:t>也是一个单点，在未来的版本中可能会有所改进。</a:t>
            </a:r>
          </a:p>
          <a:p>
            <a:r>
              <a:rPr lang="en-US" altLang="zh-CN" dirty="0"/>
              <a:t>2. </a:t>
            </a:r>
            <a:r>
              <a:rPr lang="zh-CN" altLang="zh-CN" dirty="0"/>
              <a:t>任务跟踪节点（</a:t>
            </a:r>
            <a:r>
              <a:rPr lang="en-US" altLang="zh-CN" dirty="0" err="1"/>
              <a:t>TaskTracker</a:t>
            </a:r>
            <a:r>
              <a:rPr lang="zh-CN" altLang="zh-CN" dirty="0"/>
              <a:t>）</a:t>
            </a:r>
          </a:p>
          <a:p>
            <a:r>
              <a:rPr lang="zh-CN" altLang="zh-CN" dirty="0"/>
              <a:t>负责具体的任务执行。</a:t>
            </a:r>
            <a:r>
              <a:rPr lang="en-US" altLang="zh-CN" dirty="0" err="1"/>
              <a:t>TaskTracker</a:t>
            </a:r>
            <a:r>
              <a:rPr lang="zh-CN" altLang="zh-CN" dirty="0"/>
              <a:t>通过“心跳”的方式告知</a:t>
            </a:r>
            <a:r>
              <a:rPr lang="en-US" altLang="zh-CN" dirty="0" err="1"/>
              <a:t>JobTracker</a:t>
            </a:r>
            <a:r>
              <a:rPr lang="zh-CN" altLang="zh-CN" dirty="0"/>
              <a:t>其状态，并由</a:t>
            </a:r>
            <a:r>
              <a:rPr lang="en-US" altLang="zh-CN" dirty="0" err="1"/>
              <a:t>JobTracker</a:t>
            </a:r>
            <a:r>
              <a:rPr lang="zh-CN" altLang="zh-CN" dirty="0"/>
              <a:t>根据报告的状态为其分配任务。</a:t>
            </a:r>
            <a:r>
              <a:rPr lang="en-US" altLang="zh-CN" dirty="0" err="1"/>
              <a:t>TaskTracker</a:t>
            </a:r>
            <a:r>
              <a:rPr lang="zh-CN" altLang="zh-CN" dirty="0"/>
              <a:t>会启动一个新</a:t>
            </a:r>
            <a:r>
              <a:rPr lang="en-US" altLang="zh-CN" dirty="0"/>
              <a:t>JVM</a:t>
            </a:r>
            <a:r>
              <a:rPr lang="zh-CN" altLang="zh-CN" dirty="0"/>
              <a:t>运行任务，当然</a:t>
            </a:r>
            <a:r>
              <a:rPr lang="en-US" altLang="zh-CN" dirty="0"/>
              <a:t>JVM</a:t>
            </a:r>
            <a:r>
              <a:rPr lang="zh-CN" altLang="zh-CN" dirty="0"/>
              <a:t>实例也可以被重用。</a:t>
            </a:r>
          </a:p>
        </p:txBody>
      </p:sp>
      <p:sp>
        <p:nvSpPr>
          <p:cNvPr id="17412" name="内容占位符 2"/>
          <p:cNvSpPr>
            <a:spLocks noGrp="1"/>
          </p:cNvSpPr>
          <p:nvPr>
            <p:ph idx="10"/>
          </p:nvPr>
        </p:nvSpPr>
        <p:spPr>
          <a:xfrm>
            <a:off x="423863" y="1138238"/>
            <a:ext cx="11107737" cy="427037"/>
          </a:xfrm>
        </p:spPr>
        <p:txBody>
          <a:bodyPr/>
          <a:lstStyle/>
          <a:p>
            <a:r>
              <a:rPr lang="en-US" altLang="zh-CN" dirty="0"/>
              <a:t>8.1.2  MapReduce</a:t>
            </a:r>
            <a:r>
              <a:rPr lang="zh-CN" altLang="zh-CN" dirty="0"/>
              <a:t>计算框架</a:t>
            </a:r>
          </a:p>
        </p:txBody>
      </p:sp>
    </p:spTree>
    <p:extLst>
      <p:ext uri="{BB962C8B-B14F-4D97-AF65-F5344CB8AC3E}">
        <p14:creationId xmlns:p14="http://schemas.microsoft.com/office/powerpoint/2010/main" val="2605828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Hadoop</a:t>
            </a:r>
            <a:r>
              <a:rPr lang="zh-CN" altLang="zh-CN" dirty="0"/>
              <a:t>在大数据领域的应用前景很大，不过因为是开源技术，实际应用过程中存在很多问题。于是出现了各种</a:t>
            </a:r>
            <a:r>
              <a:rPr lang="en-US" altLang="zh-CN" dirty="0"/>
              <a:t>Hadoop</a:t>
            </a:r>
            <a:r>
              <a:rPr lang="zh-CN" altLang="zh-CN" dirty="0"/>
              <a:t>发行版，国外目前主要是三家公司在做这项业务：</a:t>
            </a:r>
            <a:r>
              <a:rPr lang="en-US" altLang="zh-CN" dirty="0"/>
              <a:t>Cloudera</a:t>
            </a:r>
            <a:r>
              <a:rPr lang="zh-CN" altLang="zh-CN" dirty="0"/>
              <a:t>、</a:t>
            </a:r>
            <a:r>
              <a:rPr lang="en-US" altLang="zh-CN" dirty="0"/>
              <a:t>Hortonworks</a:t>
            </a:r>
            <a:r>
              <a:rPr lang="zh-CN" altLang="zh-CN" dirty="0"/>
              <a:t>和</a:t>
            </a:r>
            <a:r>
              <a:rPr lang="en-US" altLang="zh-CN" dirty="0" err="1"/>
              <a:t>MapR</a:t>
            </a:r>
            <a:r>
              <a:rPr lang="zh-CN" altLang="zh-CN" dirty="0"/>
              <a:t>。</a:t>
            </a:r>
          </a:p>
          <a:p>
            <a:r>
              <a:rPr lang="en-US" altLang="zh-CN" dirty="0"/>
              <a:t>2018</a:t>
            </a:r>
            <a:r>
              <a:rPr lang="zh-CN" altLang="zh-CN" dirty="0"/>
              <a:t>年</a:t>
            </a:r>
            <a:r>
              <a:rPr lang="en-US" altLang="zh-CN" dirty="0"/>
              <a:t>10</a:t>
            </a:r>
            <a:r>
              <a:rPr lang="zh-CN" altLang="zh-CN" dirty="0"/>
              <a:t>月</a:t>
            </a:r>
            <a:r>
              <a:rPr lang="en-US" altLang="zh-CN" dirty="0"/>
              <a:t>3</a:t>
            </a:r>
            <a:r>
              <a:rPr lang="zh-CN" altLang="zh-CN" dirty="0"/>
              <a:t>日，</a:t>
            </a:r>
            <a:r>
              <a:rPr lang="en-US" altLang="zh-CN" dirty="0"/>
              <a:t>Cloudera</a:t>
            </a:r>
            <a:r>
              <a:rPr lang="zh-CN" altLang="zh-CN" dirty="0"/>
              <a:t>和</a:t>
            </a:r>
            <a:r>
              <a:rPr lang="en-US" altLang="zh-CN" dirty="0"/>
              <a:t>Hortonworks</a:t>
            </a:r>
            <a:r>
              <a:rPr lang="zh-CN" altLang="zh-CN" dirty="0"/>
              <a:t>已经合并。</a:t>
            </a:r>
            <a:r>
              <a:rPr lang="en-US" altLang="zh-CN" dirty="0"/>
              <a:t>2019</a:t>
            </a:r>
            <a:r>
              <a:rPr lang="zh-CN" altLang="zh-CN" dirty="0"/>
              <a:t>年</a:t>
            </a:r>
            <a:r>
              <a:rPr lang="en-US" altLang="zh-CN" dirty="0"/>
              <a:t>8</a:t>
            </a:r>
            <a:r>
              <a:rPr lang="zh-CN" altLang="zh-CN" dirty="0"/>
              <a:t>月</a:t>
            </a:r>
            <a:r>
              <a:rPr lang="en-US" altLang="zh-CN" dirty="0"/>
              <a:t>5</a:t>
            </a:r>
            <a:r>
              <a:rPr lang="zh-CN" altLang="zh-CN" dirty="0"/>
              <a:t>日，</a:t>
            </a:r>
            <a:r>
              <a:rPr lang="en-US" altLang="zh-CN" dirty="0"/>
              <a:t>HPE</a:t>
            </a:r>
            <a:r>
              <a:rPr lang="zh-CN" altLang="zh-CN" dirty="0"/>
              <a:t>收购了</a:t>
            </a:r>
            <a:r>
              <a:rPr lang="en-US" altLang="zh-CN" dirty="0" err="1"/>
              <a:t>MapR</a:t>
            </a:r>
            <a:r>
              <a:rPr lang="zh-CN" altLang="zh-CN" dirty="0"/>
              <a:t>公司</a:t>
            </a:r>
            <a:r>
              <a:rPr lang="zh-CN" altLang="en-US" dirty="0"/>
              <a:t>。</a:t>
            </a:r>
            <a:endParaRPr lang="en-US" altLang="zh-CN" dirty="0"/>
          </a:p>
          <a:p>
            <a:r>
              <a:rPr lang="zh-CN" altLang="zh-CN" dirty="0"/>
              <a:t>（</a:t>
            </a:r>
            <a:r>
              <a:rPr lang="en-US" altLang="zh-CN" dirty="0"/>
              <a:t>1</a:t>
            </a:r>
            <a:r>
              <a:rPr lang="zh-CN" altLang="zh-CN" dirty="0"/>
              <a:t>）</a:t>
            </a:r>
            <a:r>
              <a:rPr lang="en-US" altLang="zh-CN" dirty="0"/>
              <a:t>Cloudera Hadoop</a:t>
            </a:r>
            <a:endParaRPr lang="zh-CN" altLang="zh-CN" dirty="0"/>
          </a:p>
          <a:p>
            <a:r>
              <a:rPr lang="zh-CN" altLang="zh-CN" dirty="0"/>
              <a:t>（</a:t>
            </a:r>
            <a:r>
              <a:rPr lang="en-US" altLang="zh-CN" dirty="0"/>
              <a:t>2</a:t>
            </a:r>
            <a:r>
              <a:rPr lang="zh-CN" altLang="zh-CN" dirty="0"/>
              <a:t>）</a:t>
            </a:r>
            <a:r>
              <a:rPr lang="en-US" altLang="zh-CN" dirty="0" err="1"/>
              <a:t>MapR</a:t>
            </a:r>
            <a:r>
              <a:rPr lang="en-US" altLang="zh-CN" dirty="0"/>
              <a:t> Hadoop</a:t>
            </a:r>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8.1.3  Apache Hadoop</a:t>
            </a:r>
            <a:r>
              <a:rPr lang="zh-CN" altLang="zh-CN" dirty="0"/>
              <a:t>发行版</a:t>
            </a:r>
          </a:p>
        </p:txBody>
      </p:sp>
    </p:spTree>
    <p:extLst>
      <p:ext uri="{BB962C8B-B14F-4D97-AF65-F5344CB8AC3E}">
        <p14:creationId xmlns:p14="http://schemas.microsoft.com/office/powerpoint/2010/main" val="1933388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rPr>
              <a:t>连接基本条件</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Hadoop</a:t>
            </a:r>
            <a:r>
              <a:rPr lang="zh-CN" altLang="en-US" sz="2400">
                <a:solidFill>
                  <a:srgbClr val="FFFFFF"/>
                </a:solidFill>
                <a:latin typeface="微软雅黑" pitchFamily="34" charset="-122"/>
                <a:ea typeface="微软雅黑" pitchFamily="34" charset="-122"/>
              </a:rPr>
              <a:t>简介</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连接步骤：连接集群</a:t>
            </a:r>
            <a:r>
              <a:rPr lang="en-US" altLang="zh-CN" sz="2400">
                <a:solidFill>
                  <a:srgbClr val="FFFFFF"/>
                </a:solidFill>
                <a:latin typeface="微软雅黑" pitchFamily="34" charset="-122"/>
                <a:ea typeface="微软雅黑" pitchFamily="34" charset="-122"/>
                <a:sym typeface="微软雅黑" pitchFamily="34" charset="-122"/>
              </a:rPr>
              <a:t>Hive</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实战：不同地区销售额的比较分析</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608101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下面介绍连接的先决条件和外部资源。对于到</a:t>
            </a:r>
            <a:r>
              <a:rPr lang="en-US" altLang="zh-CN" dirty="0"/>
              <a:t>Hive Server</a:t>
            </a:r>
            <a:r>
              <a:rPr lang="zh-CN" altLang="en-US" dirty="0"/>
              <a:t>的连接，必须具备以下条件之一：</a:t>
            </a:r>
          </a:p>
          <a:p>
            <a:r>
              <a:rPr lang="zh-CN" altLang="en-US" dirty="0"/>
              <a:t>包含</a:t>
            </a:r>
            <a:r>
              <a:rPr lang="en-US" altLang="zh-CN" dirty="0"/>
              <a:t>Apache Hadoop CDH3u1</a:t>
            </a:r>
            <a:r>
              <a:rPr lang="zh-CN" altLang="en-US" dirty="0"/>
              <a:t>或更高版本的</a:t>
            </a:r>
            <a:r>
              <a:rPr lang="en-US" altLang="zh-CN" dirty="0"/>
              <a:t>Cloudera</a:t>
            </a:r>
            <a:r>
              <a:rPr lang="zh-CN" altLang="en-US" dirty="0"/>
              <a:t>分布，其中包括</a:t>
            </a:r>
            <a:r>
              <a:rPr lang="en-US" altLang="zh-CN" dirty="0"/>
              <a:t>Hive 0.7.1</a:t>
            </a:r>
            <a:r>
              <a:rPr lang="zh-CN" altLang="en-US" dirty="0"/>
              <a:t>或更高版本；</a:t>
            </a:r>
            <a:r>
              <a:rPr lang="en-US" altLang="zh-CN" dirty="0" err="1"/>
              <a:t>MapR</a:t>
            </a:r>
            <a:r>
              <a:rPr lang="en-US" altLang="zh-CN" dirty="0"/>
              <a:t> Enterprise Edition(M5)</a:t>
            </a:r>
            <a:r>
              <a:rPr lang="zh-CN" altLang="en-US" dirty="0"/>
              <a:t>；</a:t>
            </a:r>
            <a:r>
              <a:rPr lang="en-US" altLang="zh-CN" dirty="0"/>
              <a:t>Amazon EMR</a:t>
            </a:r>
            <a:r>
              <a:rPr lang="zh-CN" altLang="en-US" dirty="0"/>
              <a:t>。</a:t>
            </a:r>
          </a:p>
          <a:p>
            <a:r>
              <a:rPr lang="zh-CN" altLang="en-US" dirty="0"/>
              <a:t>对于到</a:t>
            </a:r>
            <a:r>
              <a:rPr lang="en-US" altLang="zh-CN" dirty="0"/>
              <a:t>Hive Server 2</a:t>
            </a:r>
            <a:r>
              <a:rPr lang="zh-CN" altLang="en-US" dirty="0"/>
              <a:t>的连接，必须具备以下条件之一：</a:t>
            </a:r>
          </a:p>
          <a:p>
            <a:r>
              <a:rPr lang="zh-CN" altLang="en-US" dirty="0"/>
              <a:t>包括</a:t>
            </a:r>
            <a:r>
              <a:rPr lang="en-US" altLang="zh-CN" dirty="0"/>
              <a:t>Apache Hadoop CDH4u1</a:t>
            </a:r>
            <a:r>
              <a:rPr lang="zh-CN" altLang="en-US" dirty="0"/>
              <a:t>的</a:t>
            </a:r>
            <a:r>
              <a:rPr lang="en-US" altLang="zh-CN" dirty="0"/>
              <a:t>Cloudera</a:t>
            </a:r>
            <a:r>
              <a:rPr lang="zh-CN" altLang="en-US" dirty="0"/>
              <a:t>分布；带有</a:t>
            </a:r>
            <a:r>
              <a:rPr lang="en-US" altLang="zh-CN" dirty="0"/>
              <a:t>Hive 0.9+</a:t>
            </a:r>
            <a:r>
              <a:rPr lang="zh-CN" altLang="en-US" dirty="0"/>
              <a:t>的</a:t>
            </a:r>
            <a:r>
              <a:rPr lang="en-US" altLang="zh-CN" dirty="0" err="1"/>
              <a:t>MapR</a:t>
            </a:r>
            <a:r>
              <a:rPr lang="en-US" altLang="zh-CN" dirty="0"/>
              <a:t> Enterprise Edition(M5)</a:t>
            </a:r>
            <a:r>
              <a:rPr lang="zh-CN" altLang="en-US" dirty="0"/>
              <a:t>；</a:t>
            </a:r>
            <a:r>
              <a:rPr lang="en-US" altLang="zh-CN" dirty="0"/>
              <a:t>Amazon EMR</a:t>
            </a:r>
            <a:r>
              <a:rPr lang="zh-CN" altLang="en-US" dirty="0"/>
              <a:t>。</a:t>
            </a:r>
          </a:p>
          <a:p>
            <a:r>
              <a:rPr lang="zh-CN" altLang="zh-CN" dirty="0"/>
              <a:t>此外，还必须在每台运行</a:t>
            </a:r>
            <a:r>
              <a:rPr lang="en-US" altLang="zh-CN" dirty="0"/>
              <a:t>MS Power BI Desktop</a:t>
            </a:r>
            <a:r>
              <a:rPr lang="zh-CN" altLang="zh-CN" dirty="0"/>
              <a:t>或</a:t>
            </a:r>
            <a:r>
              <a:rPr lang="en-US" altLang="zh-CN" dirty="0"/>
              <a:t>MS Power BI Server</a:t>
            </a:r>
            <a:r>
              <a:rPr lang="zh-CN" altLang="zh-CN" dirty="0"/>
              <a:t>的计算机上安装正确的</a:t>
            </a:r>
            <a:r>
              <a:rPr lang="en-US" altLang="zh-CN" dirty="0"/>
              <a:t>Hive ODBC</a:t>
            </a:r>
            <a:r>
              <a:rPr lang="zh-CN" altLang="zh-CN" dirty="0"/>
              <a:t>驱动程序。</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8.2.1  Hive</a:t>
            </a:r>
            <a:r>
              <a:rPr lang="zh-CN" altLang="zh-CN" dirty="0"/>
              <a:t>版本：连接的必备条件</a:t>
            </a:r>
          </a:p>
        </p:txBody>
      </p:sp>
    </p:spTree>
    <p:extLst>
      <p:ext uri="{BB962C8B-B14F-4D97-AF65-F5344CB8AC3E}">
        <p14:creationId xmlns:p14="http://schemas.microsoft.com/office/powerpoint/2010/main" val="48352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对于</a:t>
            </a:r>
            <a:r>
              <a:rPr lang="en-US" altLang="zh-CN" dirty="0"/>
              <a:t>Hive Server</a:t>
            </a:r>
            <a:r>
              <a:rPr lang="zh-CN" altLang="en-US" dirty="0"/>
              <a:t>或</a:t>
            </a:r>
            <a:r>
              <a:rPr lang="en-US" altLang="zh-CN" dirty="0"/>
              <a:t>Hive Server2</a:t>
            </a:r>
            <a:r>
              <a:rPr lang="zh-CN" altLang="en-US" dirty="0"/>
              <a:t>，必须从“驱动程序”页面下载与安装</a:t>
            </a:r>
            <a:r>
              <a:rPr lang="en-US" altLang="zh-CN" dirty="0"/>
              <a:t>Cloudera</a:t>
            </a:r>
            <a:r>
              <a:rPr lang="zh-CN" altLang="en-US" dirty="0"/>
              <a:t>、</a:t>
            </a:r>
            <a:r>
              <a:rPr lang="en-US" altLang="zh-CN" dirty="0" err="1"/>
              <a:t>MapR</a:t>
            </a:r>
            <a:r>
              <a:rPr lang="zh-CN" altLang="en-US" dirty="0"/>
              <a:t>或</a:t>
            </a:r>
            <a:r>
              <a:rPr lang="en-US" altLang="zh-CN" dirty="0"/>
              <a:t>Amazon EMR ODBC</a:t>
            </a:r>
            <a:r>
              <a:rPr lang="zh-CN" altLang="en-US" dirty="0"/>
              <a:t>驱动程序。</a:t>
            </a:r>
          </a:p>
          <a:p>
            <a:pPr>
              <a:buFont typeface="+mj-ea"/>
              <a:buAutoNum type="circleNumDbPlain"/>
            </a:pPr>
            <a:r>
              <a:rPr lang="en-US" altLang="zh-CN" dirty="0"/>
              <a:t>Cloudera(Hive)</a:t>
            </a:r>
            <a:r>
              <a:rPr lang="zh-CN" altLang="en-US" dirty="0"/>
              <a:t>：适用于</a:t>
            </a:r>
            <a:r>
              <a:rPr lang="en-US" altLang="zh-CN" dirty="0"/>
              <a:t>ApacheHive2.5.x</a:t>
            </a:r>
            <a:r>
              <a:rPr lang="zh-CN" altLang="en-US" dirty="0"/>
              <a:t>的</a:t>
            </a:r>
            <a:r>
              <a:rPr lang="en-US" altLang="zh-CN" dirty="0"/>
              <a:t>Cloudera ODBC</a:t>
            </a:r>
            <a:r>
              <a:rPr lang="zh-CN" altLang="en-US" dirty="0"/>
              <a:t>驱动程序；用于</a:t>
            </a:r>
            <a:r>
              <a:rPr lang="en-US" altLang="zh-CN" dirty="0"/>
              <a:t>MS Power BI Server 8.0.8</a:t>
            </a:r>
            <a:r>
              <a:rPr lang="zh-CN" altLang="en-US" dirty="0"/>
              <a:t>或更高版本，需要使用驱动程序</a:t>
            </a:r>
            <a:r>
              <a:rPr lang="en-US" altLang="zh-CN" dirty="0"/>
              <a:t>2.5.0.1001</a:t>
            </a:r>
            <a:r>
              <a:rPr lang="zh-CN" altLang="en-US" dirty="0"/>
              <a:t>或更高版本。</a:t>
            </a:r>
          </a:p>
          <a:p>
            <a:pPr>
              <a:buFont typeface="+mj-ea"/>
              <a:buAutoNum type="circleNumDbPlain"/>
            </a:pPr>
            <a:r>
              <a:rPr lang="en-US" altLang="zh-CN" dirty="0"/>
              <a:t>Cloudera(Impala)</a:t>
            </a:r>
            <a:r>
              <a:rPr lang="zh-CN" altLang="en-US" dirty="0"/>
              <a:t>：适用于</a:t>
            </a:r>
            <a:r>
              <a:rPr lang="en-US" altLang="zh-CN" dirty="0"/>
              <a:t>Impala Hive 2.5.x</a:t>
            </a:r>
            <a:r>
              <a:rPr lang="zh-CN" altLang="en-US" dirty="0"/>
              <a:t>的</a:t>
            </a:r>
            <a:r>
              <a:rPr lang="en-US" altLang="zh-CN" dirty="0"/>
              <a:t>Cloudera ODBC</a:t>
            </a:r>
            <a:r>
              <a:rPr lang="zh-CN" altLang="en-US" dirty="0"/>
              <a:t>驱动程序；如果连接到</a:t>
            </a:r>
            <a:r>
              <a:rPr lang="en-US" altLang="zh-CN" dirty="0"/>
              <a:t>Cloudera Hadoop</a:t>
            </a:r>
            <a:r>
              <a:rPr lang="zh-CN" altLang="en-US" dirty="0"/>
              <a:t>上的</a:t>
            </a:r>
            <a:r>
              <a:rPr lang="en-US" altLang="zh-CN" dirty="0"/>
              <a:t>Beeswax</a:t>
            </a:r>
            <a:r>
              <a:rPr lang="zh-CN" altLang="en-US" dirty="0"/>
              <a:t>服务，就要改为使用适合</a:t>
            </a:r>
            <a:r>
              <a:rPr lang="en-US" altLang="zh-CN" dirty="0"/>
              <a:t>MS Power BI Windows</a:t>
            </a:r>
            <a:r>
              <a:rPr lang="zh-CN" altLang="en-US" dirty="0"/>
              <a:t>使用的</a:t>
            </a:r>
            <a:r>
              <a:rPr lang="en-US" altLang="zh-CN" dirty="0"/>
              <a:t>Cloudera ODBC 1.2</a:t>
            </a:r>
            <a:r>
              <a:rPr lang="zh-CN" altLang="en-US" dirty="0"/>
              <a:t>连接器。</a:t>
            </a:r>
          </a:p>
          <a:p>
            <a:pPr>
              <a:buFont typeface="+mj-ea"/>
              <a:buAutoNum type="circleNumDbPlain"/>
            </a:pPr>
            <a:r>
              <a:rPr lang="en-US" altLang="zh-CN" dirty="0" err="1"/>
              <a:t>MapR</a:t>
            </a:r>
            <a:r>
              <a:rPr lang="zh-CN" altLang="en-US" dirty="0"/>
              <a:t>：</a:t>
            </a:r>
            <a:r>
              <a:rPr lang="en-US" altLang="zh-CN" dirty="0"/>
              <a:t>MapR_odbc_2.1.0_x86.exe</a:t>
            </a:r>
            <a:r>
              <a:rPr lang="zh-CN" altLang="en-US" dirty="0"/>
              <a:t>或更高版本，或者</a:t>
            </a:r>
            <a:r>
              <a:rPr lang="en-US" altLang="zh-CN" dirty="0"/>
              <a:t>MapR_odbc_2.1.0_x64.exe</a:t>
            </a:r>
            <a:r>
              <a:rPr lang="zh-CN" altLang="en-US" dirty="0"/>
              <a:t>或更高版本。</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8.2.2  </a:t>
            </a:r>
            <a:r>
              <a:rPr lang="zh-CN" altLang="zh-CN" dirty="0"/>
              <a:t>驱动程序：安装</a:t>
            </a:r>
            <a:r>
              <a:rPr lang="en-US" altLang="zh-CN" dirty="0"/>
              <a:t>ODBC</a:t>
            </a:r>
            <a:r>
              <a:rPr lang="zh-CN" altLang="zh-CN" dirty="0"/>
              <a:t>驱动</a:t>
            </a:r>
          </a:p>
        </p:txBody>
      </p:sp>
    </p:spTree>
    <p:extLst>
      <p:ext uri="{BB962C8B-B14F-4D97-AF65-F5344CB8AC3E}">
        <p14:creationId xmlns:p14="http://schemas.microsoft.com/office/powerpoint/2010/main" val="1053627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下面需要启动集群和</a:t>
            </a:r>
            <a:r>
              <a:rPr lang="en-US" altLang="zh-CN" dirty="0"/>
              <a:t>Hive</a:t>
            </a:r>
            <a:r>
              <a:rPr lang="zh-CN" altLang="zh-CN" dirty="0"/>
              <a:t>的相关进程，主要步骤如下：</a:t>
            </a:r>
          </a:p>
          <a:p>
            <a:r>
              <a:rPr lang="zh-CN" altLang="zh-CN" dirty="0"/>
              <a:t>（</a:t>
            </a:r>
            <a:r>
              <a:rPr lang="en-US" altLang="zh-CN" dirty="0"/>
              <a:t>1</a:t>
            </a:r>
            <a:r>
              <a:rPr lang="zh-CN" altLang="zh-CN" dirty="0"/>
              <a:t>）启动</a:t>
            </a:r>
            <a:r>
              <a:rPr lang="en-US" altLang="zh-CN" dirty="0" err="1"/>
              <a:t>hadoop</a:t>
            </a:r>
            <a:r>
              <a:rPr lang="zh-CN" altLang="zh-CN" dirty="0"/>
              <a:t>：</a:t>
            </a:r>
          </a:p>
          <a:p>
            <a:r>
              <a:rPr lang="en-US" altLang="zh-CN" dirty="0"/>
              <a:t>/home/dong/hadoop-2.8.0/sbin/start-all.sh</a:t>
            </a:r>
            <a:endParaRPr lang="zh-CN" altLang="zh-CN" dirty="0"/>
          </a:p>
          <a:p>
            <a:r>
              <a:rPr lang="zh-CN" altLang="zh-CN" dirty="0"/>
              <a:t>（</a:t>
            </a:r>
            <a:r>
              <a:rPr lang="en-US" altLang="zh-CN" dirty="0"/>
              <a:t>2</a:t>
            </a:r>
            <a:r>
              <a:rPr lang="zh-CN" altLang="zh-CN" dirty="0"/>
              <a:t>）后台运行</a:t>
            </a:r>
            <a:r>
              <a:rPr lang="en-US" altLang="zh-CN" dirty="0"/>
              <a:t>Hive</a:t>
            </a:r>
            <a:r>
              <a:rPr lang="zh-CN" altLang="zh-CN" dirty="0"/>
              <a:t>：</a:t>
            </a:r>
          </a:p>
          <a:p>
            <a:r>
              <a:rPr lang="en-US" altLang="zh-CN" dirty="0" err="1"/>
              <a:t>nohup</a:t>
            </a:r>
            <a:r>
              <a:rPr lang="en-US" altLang="zh-CN" dirty="0"/>
              <a:t> hive --service </a:t>
            </a:r>
            <a:r>
              <a:rPr lang="en-US" altLang="zh-CN" dirty="0" err="1"/>
              <a:t>metastore</a:t>
            </a:r>
            <a:r>
              <a:rPr lang="en-US" altLang="zh-CN" dirty="0"/>
              <a:t> &gt; metastore.log 2&gt;&amp;1 &amp;</a:t>
            </a:r>
            <a:endParaRPr lang="zh-CN" altLang="zh-CN" dirty="0"/>
          </a:p>
          <a:p>
            <a:r>
              <a:rPr lang="zh-CN" altLang="zh-CN" dirty="0"/>
              <a:t>（</a:t>
            </a:r>
            <a:r>
              <a:rPr lang="en-US" altLang="zh-CN" dirty="0"/>
              <a:t>3</a:t>
            </a:r>
            <a:r>
              <a:rPr lang="zh-CN" altLang="zh-CN" dirty="0"/>
              <a:t>）启动</a:t>
            </a:r>
            <a:r>
              <a:rPr lang="en-US" altLang="zh-CN" dirty="0"/>
              <a:t>Hive</a:t>
            </a:r>
            <a:r>
              <a:rPr lang="zh-CN" altLang="zh-CN" dirty="0"/>
              <a:t>的</a:t>
            </a:r>
            <a:r>
              <a:rPr lang="en-US" altLang="zh-CN" dirty="0"/>
              <a:t>hiveserver2</a:t>
            </a:r>
            <a:r>
              <a:rPr lang="zh-CN" altLang="zh-CN" dirty="0"/>
              <a:t>：</a:t>
            </a:r>
          </a:p>
          <a:p>
            <a:r>
              <a:rPr lang="en-US" altLang="zh-CN" dirty="0"/>
              <a:t>hive --service hiveserver2  &amp;</a:t>
            </a:r>
            <a:endParaRPr lang="zh-CN" altLang="zh-CN" dirty="0"/>
          </a:p>
          <a:p>
            <a:r>
              <a:rPr lang="zh-CN" altLang="zh-CN" dirty="0"/>
              <a:t>（</a:t>
            </a:r>
            <a:r>
              <a:rPr lang="en-US" altLang="zh-CN" dirty="0"/>
              <a:t>4</a:t>
            </a:r>
            <a:r>
              <a:rPr lang="zh-CN" altLang="zh-CN" dirty="0"/>
              <a:t>）查看启动的进程，输入</a:t>
            </a:r>
            <a:r>
              <a:rPr lang="en-US" altLang="zh-CN" dirty="0" err="1"/>
              <a:t>jps</a:t>
            </a:r>
            <a:r>
              <a:rPr lang="zh-CN" altLang="zh-CN" dirty="0"/>
              <a:t>，确认已经启动了以下</a:t>
            </a:r>
            <a:r>
              <a:rPr lang="en-US" altLang="zh-CN" dirty="0"/>
              <a:t>6</a:t>
            </a:r>
            <a:r>
              <a:rPr lang="zh-CN" altLang="zh-CN" dirty="0"/>
              <a:t>个进程</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8.2.3  </a:t>
            </a:r>
            <a:r>
              <a:rPr lang="zh-CN" altLang="zh-CN" dirty="0"/>
              <a:t>启动服务：运行</a:t>
            </a:r>
            <a:r>
              <a:rPr lang="en-US" altLang="zh-CN" dirty="0"/>
              <a:t>Hive</a:t>
            </a:r>
            <a:r>
              <a:rPr lang="zh-CN" altLang="zh-CN" dirty="0"/>
              <a:t>的服务</a:t>
            </a:r>
          </a:p>
        </p:txBody>
      </p:sp>
      <p:pic>
        <p:nvPicPr>
          <p:cNvPr id="4" name="图片 3">
            <a:extLst>
              <a:ext uri="{FF2B5EF4-FFF2-40B4-BE49-F238E27FC236}">
                <a16:creationId xmlns:a16="http://schemas.microsoft.com/office/drawing/2014/main" xmlns="" id="{773F10E7-6EB8-4B9C-8D13-72CB6F5283D6}"/>
              </a:ext>
            </a:extLst>
          </p:cNvPr>
          <p:cNvPicPr/>
          <p:nvPr/>
        </p:nvPicPr>
        <p:blipFill>
          <a:blip r:embed="rId2"/>
          <a:stretch>
            <a:fillRect/>
          </a:stretch>
        </p:blipFill>
        <p:spPr>
          <a:xfrm>
            <a:off x="8076738" y="3125471"/>
            <a:ext cx="2129444" cy="1566602"/>
          </a:xfrm>
          <a:prstGeom prst="rect">
            <a:avLst/>
          </a:prstGeom>
        </p:spPr>
      </p:pic>
    </p:spTree>
    <p:extLst>
      <p:ext uri="{BB962C8B-B14F-4D97-AF65-F5344CB8AC3E}">
        <p14:creationId xmlns:p14="http://schemas.microsoft.com/office/powerpoint/2010/main" val="3532648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连接基本条件</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Hadoop</a:t>
            </a:r>
            <a:r>
              <a:rPr lang="zh-CN" altLang="en-US" sz="2400">
                <a:solidFill>
                  <a:srgbClr val="FFFFFF"/>
                </a:solidFill>
                <a:latin typeface="微软雅黑" pitchFamily="34" charset="-122"/>
                <a:ea typeface="微软雅黑" pitchFamily="34" charset="-122"/>
              </a:rPr>
              <a:t>简介</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连接步骤：连接集群</a:t>
            </a:r>
            <a:r>
              <a:rPr lang="en-US" altLang="zh-CN" sz="2400" dirty="0">
                <a:solidFill>
                  <a:srgbClr val="FFFFFF"/>
                </a:solidFill>
                <a:latin typeface="微软雅黑" pitchFamily="34" charset="-122"/>
                <a:ea typeface="微软雅黑" pitchFamily="34" charset="-122"/>
                <a:sym typeface="微软雅黑" pitchFamily="34" charset="-122"/>
              </a:rPr>
              <a:t>Hive</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实战：不同地区销售额的比较分析</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1794604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在连接</a:t>
            </a:r>
            <a:r>
              <a:rPr lang="en-US" altLang="zh-CN" dirty="0"/>
              <a:t>Cloudera Hadoop</a:t>
            </a:r>
            <a:r>
              <a:rPr lang="zh-CN" altLang="en-US" dirty="0"/>
              <a:t>大数据集群前，需要确保已经安装了最新的驱动程序。按照以下的步骤，安装对应的驱动程序，首先到</a:t>
            </a:r>
            <a:r>
              <a:rPr lang="en-US" altLang="zh-CN" dirty="0"/>
              <a:t>Cloudera</a:t>
            </a:r>
            <a:r>
              <a:rPr lang="zh-CN" altLang="en-US" dirty="0"/>
              <a:t>的官方网站下载对应的驱动，网站地址为：</a:t>
            </a:r>
            <a:r>
              <a:rPr lang="en-US" altLang="zh-CN" dirty="0"/>
              <a:t>https://www.cloudera.com/downloads.html</a:t>
            </a:r>
            <a:r>
              <a:rPr lang="zh-CN" altLang="en-US" dirty="0"/>
              <a:t>，选择</a:t>
            </a:r>
            <a:r>
              <a:rPr lang="en-US" altLang="zh-CN" dirty="0"/>
              <a:t>Hive</a:t>
            </a:r>
            <a:r>
              <a:rPr lang="zh-CN" altLang="en-US" dirty="0"/>
              <a:t>的下载连接。</a:t>
            </a:r>
          </a:p>
        </p:txBody>
      </p:sp>
      <p:sp>
        <p:nvSpPr>
          <p:cNvPr id="17412" name="内容占位符 2"/>
          <p:cNvSpPr>
            <a:spLocks noGrp="1"/>
          </p:cNvSpPr>
          <p:nvPr>
            <p:ph idx="10"/>
          </p:nvPr>
        </p:nvSpPr>
        <p:spPr>
          <a:xfrm>
            <a:off x="423863" y="1138238"/>
            <a:ext cx="11107737" cy="427037"/>
          </a:xfrm>
        </p:spPr>
        <p:txBody>
          <a:bodyPr/>
          <a:lstStyle/>
          <a:p>
            <a:r>
              <a:rPr lang="en-US" altLang="zh-CN" dirty="0"/>
              <a:t>8.3.1  Cloudera Hadoop Hive</a:t>
            </a:r>
            <a:endParaRPr lang="zh-CN" altLang="zh-CN" dirty="0"/>
          </a:p>
        </p:txBody>
      </p:sp>
      <p:pic>
        <p:nvPicPr>
          <p:cNvPr id="4" name="图片 3">
            <a:extLst>
              <a:ext uri="{FF2B5EF4-FFF2-40B4-BE49-F238E27FC236}">
                <a16:creationId xmlns:a16="http://schemas.microsoft.com/office/drawing/2014/main" xmlns="" id="{0839AFA2-ACF2-4AB1-8E30-541498843E54}"/>
              </a:ext>
            </a:extLst>
          </p:cNvPr>
          <p:cNvPicPr/>
          <p:nvPr/>
        </p:nvPicPr>
        <p:blipFill>
          <a:blip r:embed="rId2"/>
          <a:stretch>
            <a:fillRect/>
          </a:stretch>
        </p:blipFill>
        <p:spPr>
          <a:xfrm>
            <a:off x="3407006" y="3327169"/>
            <a:ext cx="5322570" cy="2697480"/>
          </a:xfrm>
          <a:prstGeom prst="rect">
            <a:avLst/>
          </a:prstGeom>
        </p:spPr>
      </p:pic>
    </p:spTree>
    <p:extLst>
      <p:ext uri="{BB962C8B-B14F-4D97-AF65-F5344CB8AC3E}">
        <p14:creationId xmlns:p14="http://schemas.microsoft.com/office/powerpoint/2010/main" val="4267745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双击运行下载的“</a:t>
            </a:r>
            <a:r>
              <a:rPr lang="en-US" altLang="zh-CN" dirty="0"/>
              <a:t>ClouderaHiveODBC64.msi</a:t>
            </a:r>
            <a:r>
              <a:rPr lang="zh-CN" altLang="zh-CN" dirty="0"/>
              <a:t>”安装程序，</a:t>
            </a:r>
            <a:r>
              <a:rPr lang="zh-CN" altLang="en-US" dirty="0"/>
              <a:t>安装过程比较简单，默认设置即可。</a:t>
            </a:r>
          </a:p>
        </p:txBody>
      </p:sp>
      <p:pic>
        <p:nvPicPr>
          <p:cNvPr id="3" name="图片 2">
            <a:extLst>
              <a:ext uri="{FF2B5EF4-FFF2-40B4-BE49-F238E27FC236}">
                <a16:creationId xmlns:a16="http://schemas.microsoft.com/office/drawing/2014/main" xmlns="" id="{EB3C200E-6C75-4FA0-8872-290C29A8AF91}"/>
              </a:ext>
            </a:extLst>
          </p:cNvPr>
          <p:cNvPicPr/>
          <p:nvPr/>
        </p:nvPicPr>
        <p:blipFill>
          <a:blip r:embed="rId2"/>
          <a:stretch>
            <a:fillRect/>
          </a:stretch>
        </p:blipFill>
        <p:spPr>
          <a:xfrm>
            <a:off x="1956607" y="2569961"/>
            <a:ext cx="3086447" cy="2334548"/>
          </a:xfrm>
          <a:prstGeom prst="rect">
            <a:avLst/>
          </a:prstGeom>
        </p:spPr>
      </p:pic>
      <p:pic>
        <p:nvPicPr>
          <p:cNvPr id="4" name="图片 3">
            <a:extLst>
              <a:ext uri="{FF2B5EF4-FFF2-40B4-BE49-F238E27FC236}">
                <a16:creationId xmlns:a16="http://schemas.microsoft.com/office/drawing/2014/main" xmlns="" id="{9E29E853-A349-443D-A7ED-2810F25D80F5}"/>
              </a:ext>
            </a:extLst>
          </p:cNvPr>
          <p:cNvPicPr/>
          <p:nvPr/>
        </p:nvPicPr>
        <p:blipFill>
          <a:blip r:embed="rId3"/>
          <a:stretch>
            <a:fillRect/>
          </a:stretch>
        </p:blipFill>
        <p:spPr>
          <a:xfrm>
            <a:off x="6016163" y="2529204"/>
            <a:ext cx="2896928" cy="2393778"/>
          </a:xfrm>
          <a:prstGeom prst="rect">
            <a:avLst/>
          </a:prstGeom>
        </p:spPr>
      </p:pic>
    </p:spTree>
    <p:extLst>
      <p:ext uri="{BB962C8B-B14F-4D97-AF65-F5344CB8AC3E}">
        <p14:creationId xmlns:p14="http://schemas.microsoft.com/office/powerpoint/2010/main" val="2666721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然后在电脑“</a:t>
            </a:r>
            <a:r>
              <a:rPr lang="en-US" altLang="zh-CN" dirty="0"/>
              <a:t>ODBC</a:t>
            </a:r>
            <a:r>
              <a:rPr lang="zh-CN" altLang="zh-CN" dirty="0"/>
              <a:t>数据源（</a:t>
            </a:r>
            <a:r>
              <a:rPr lang="en-US" altLang="zh-CN" dirty="0"/>
              <a:t>64</a:t>
            </a:r>
            <a:r>
              <a:rPr lang="zh-CN" altLang="zh-CN" dirty="0"/>
              <a:t>位）”中的“系统</a:t>
            </a:r>
            <a:r>
              <a:rPr lang="en-US" altLang="zh-CN" dirty="0"/>
              <a:t>DSN</a:t>
            </a:r>
            <a:r>
              <a:rPr lang="zh-CN" altLang="zh-CN" dirty="0"/>
              <a:t>”下，如果有“</a:t>
            </a:r>
            <a:r>
              <a:rPr lang="en-US" altLang="zh-CN" dirty="0"/>
              <a:t>Sample Cloudera Hive DSN</a:t>
            </a:r>
            <a:r>
              <a:rPr lang="zh-CN" altLang="zh-CN" dirty="0"/>
              <a:t>”，说明安装过程没有问题</a:t>
            </a:r>
            <a:r>
              <a:rPr lang="zh-CN" altLang="en-US" dirty="0"/>
              <a:t>。</a:t>
            </a:r>
            <a:r>
              <a:rPr lang="zh-CN" altLang="zh-CN" dirty="0"/>
              <a:t>下面我们将检查一下，是否可以正常连接</a:t>
            </a:r>
            <a:r>
              <a:rPr lang="en-US" altLang="zh-CN" dirty="0"/>
              <a:t>Cloudera Hive</a:t>
            </a:r>
            <a:r>
              <a:rPr lang="zh-CN" altLang="zh-CN" dirty="0"/>
              <a:t>集群，前提是连接前需要正常启动集群，如图所示，点击“</a:t>
            </a:r>
            <a:r>
              <a:rPr lang="en-US" altLang="zh-CN" dirty="0"/>
              <a:t>Test</a:t>
            </a:r>
            <a:r>
              <a:rPr lang="zh-CN" altLang="zh-CN" dirty="0"/>
              <a:t>”按钮，如果测试结果出现“</a:t>
            </a:r>
            <a:r>
              <a:rPr lang="en-US" altLang="zh-CN" dirty="0"/>
              <a:t>SUCCESS!</a:t>
            </a:r>
            <a:r>
              <a:rPr lang="zh-CN" altLang="zh-CN" dirty="0"/>
              <a:t>”，说明正常连接。</a:t>
            </a:r>
          </a:p>
          <a:p>
            <a:pPr marL="271463" indent="-271463"/>
            <a:endParaRPr lang="zh-CN" altLang="en-US" dirty="0"/>
          </a:p>
        </p:txBody>
      </p:sp>
      <p:pic>
        <p:nvPicPr>
          <p:cNvPr id="3" name="图片 2">
            <a:extLst>
              <a:ext uri="{FF2B5EF4-FFF2-40B4-BE49-F238E27FC236}">
                <a16:creationId xmlns:a16="http://schemas.microsoft.com/office/drawing/2014/main" xmlns="" id="{6CB8EC46-FB0C-477C-B629-9CC206E41C76}"/>
              </a:ext>
            </a:extLst>
          </p:cNvPr>
          <p:cNvPicPr/>
          <p:nvPr/>
        </p:nvPicPr>
        <p:blipFill>
          <a:blip r:embed="rId2"/>
          <a:stretch>
            <a:fillRect/>
          </a:stretch>
        </p:blipFill>
        <p:spPr>
          <a:xfrm>
            <a:off x="3065607" y="2497684"/>
            <a:ext cx="2356138" cy="3912351"/>
          </a:xfrm>
          <a:prstGeom prst="rect">
            <a:avLst/>
          </a:prstGeom>
        </p:spPr>
      </p:pic>
      <p:pic>
        <p:nvPicPr>
          <p:cNvPr id="4" name="图片 3">
            <a:extLst>
              <a:ext uri="{FF2B5EF4-FFF2-40B4-BE49-F238E27FC236}">
                <a16:creationId xmlns:a16="http://schemas.microsoft.com/office/drawing/2014/main" xmlns="" id="{FDB1972C-8C51-46C4-BFE3-BEAE69271369}"/>
              </a:ext>
            </a:extLst>
          </p:cNvPr>
          <p:cNvPicPr/>
          <p:nvPr/>
        </p:nvPicPr>
        <p:blipFill>
          <a:blip r:embed="rId3"/>
          <a:stretch>
            <a:fillRect/>
          </a:stretch>
        </p:blipFill>
        <p:spPr>
          <a:xfrm>
            <a:off x="6723208" y="3100475"/>
            <a:ext cx="2550102" cy="2552180"/>
          </a:xfrm>
          <a:prstGeom prst="rect">
            <a:avLst/>
          </a:prstGeom>
        </p:spPr>
      </p:pic>
    </p:spTree>
    <p:extLst>
      <p:ext uri="{BB962C8B-B14F-4D97-AF65-F5344CB8AC3E}">
        <p14:creationId xmlns:p14="http://schemas.microsoft.com/office/powerpoint/2010/main" val="3473462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阿里</a:t>
            </a:r>
            <a:r>
              <a:rPr lang="en-US" altLang="zh-CN" dirty="0" err="1"/>
              <a:t>DataV</a:t>
            </a:r>
            <a:r>
              <a:rPr lang="zh-CN" altLang="zh-CN" dirty="0"/>
              <a:t>旨在让更多的人看到数据可视化的魅力，帮助非专业的工程师通过图形化的界面轻松搭建专业水准的可视化应用，满足会议展览、业务监控、风险预警、地理信息分析等多种业务的展示需求。拖拽即可完成样式编辑和数据配置，无需编程就能轻松搭建可视化应用，是业务人员和设计师的最佳拍档。</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1.4.6  </a:t>
            </a:r>
            <a:r>
              <a:rPr lang="zh-CN" altLang="en-US" dirty="0"/>
              <a:t>阿里</a:t>
            </a:r>
            <a:r>
              <a:rPr lang="en-US" dirty="0" err="1"/>
              <a:t>DataV</a:t>
            </a:r>
            <a:endParaRPr dirty="0"/>
          </a:p>
        </p:txBody>
      </p:sp>
      <p:pic>
        <p:nvPicPr>
          <p:cNvPr id="4" name="图片 3">
            <a:extLst>
              <a:ext uri="{FF2B5EF4-FFF2-40B4-BE49-F238E27FC236}">
                <a16:creationId xmlns:a16="http://schemas.microsoft.com/office/drawing/2014/main" xmlns="" id="{9DB04F6D-97B6-488C-94C7-14EF32ACD8E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36143" y="3492097"/>
            <a:ext cx="3959860" cy="2256790"/>
          </a:xfrm>
          <a:prstGeom prst="rect">
            <a:avLst/>
          </a:prstGeom>
          <a:noFill/>
          <a:ln>
            <a:noFill/>
          </a:ln>
        </p:spPr>
      </p:pic>
    </p:spTree>
    <p:extLst>
      <p:ext uri="{BB962C8B-B14F-4D97-AF65-F5344CB8AC3E}">
        <p14:creationId xmlns:p14="http://schemas.microsoft.com/office/powerpoint/2010/main" val="168434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在连接</a:t>
            </a:r>
            <a:r>
              <a:rPr lang="en-US" altLang="zh-CN" dirty="0" err="1"/>
              <a:t>MapR</a:t>
            </a:r>
            <a:r>
              <a:rPr lang="en-US" altLang="zh-CN" dirty="0"/>
              <a:t> Hadoop</a:t>
            </a:r>
            <a:r>
              <a:rPr lang="zh-CN" altLang="zh-CN" dirty="0"/>
              <a:t>大数据集群前，首先需要确保已经安装了对应的驱动程序，下载地址为：</a:t>
            </a:r>
            <a:r>
              <a:rPr lang="en-US" altLang="zh-CN" dirty="0"/>
              <a:t>http://package.mapr.com/tools/MapR-ODBC/MapR_Hive/</a:t>
            </a:r>
            <a:r>
              <a:rPr lang="zh-CN" altLang="zh-CN" dirty="0"/>
              <a:t>，选择合适的下载连接，如图所示。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8.3.2  MapR Hadoop Hive</a:t>
            </a:r>
            <a:endParaRPr lang="zh-CN" altLang="zh-CN" dirty="0"/>
          </a:p>
        </p:txBody>
      </p:sp>
      <p:pic>
        <p:nvPicPr>
          <p:cNvPr id="4" name="图片 3">
            <a:extLst>
              <a:ext uri="{FF2B5EF4-FFF2-40B4-BE49-F238E27FC236}">
                <a16:creationId xmlns:a16="http://schemas.microsoft.com/office/drawing/2014/main" xmlns="" id="{A39BCEA8-D135-4DE2-B830-2E7D491BF4F7}"/>
              </a:ext>
            </a:extLst>
          </p:cNvPr>
          <p:cNvPicPr/>
          <p:nvPr/>
        </p:nvPicPr>
        <p:blipFill>
          <a:blip r:embed="rId2"/>
          <a:stretch>
            <a:fillRect/>
          </a:stretch>
        </p:blipFill>
        <p:spPr>
          <a:xfrm>
            <a:off x="1497474" y="3069358"/>
            <a:ext cx="4376853" cy="2537114"/>
          </a:xfrm>
          <a:prstGeom prst="rect">
            <a:avLst/>
          </a:prstGeom>
          <a:ln>
            <a:solidFill>
              <a:schemeClr val="tx1"/>
            </a:solidFill>
          </a:ln>
        </p:spPr>
      </p:pic>
      <p:pic>
        <p:nvPicPr>
          <p:cNvPr id="5" name="图片 4">
            <a:extLst>
              <a:ext uri="{FF2B5EF4-FFF2-40B4-BE49-F238E27FC236}">
                <a16:creationId xmlns:a16="http://schemas.microsoft.com/office/drawing/2014/main" xmlns="" id="{A7956A8E-BB41-4150-A8A0-0E4F77ACA3B9}"/>
              </a:ext>
            </a:extLst>
          </p:cNvPr>
          <p:cNvPicPr/>
          <p:nvPr/>
        </p:nvPicPr>
        <p:blipFill>
          <a:blip r:embed="rId3"/>
          <a:stretch>
            <a:fillRect/>
          </a:stretch>
        </p:blipFill>
        <p:spPr>
          <a:xfrm>
            <a:off x="6152602" y="3221729"/>
            <a:ext cx="4432271" cy="1821326"/>
          </a:xfrm>
          <a:prstGeom prst="rect">
            <a:avLst/>
          </a:prstGeom>
          <a:ln>
            <a:solidFill>
              <a:schemeClr val="tx1"/>
            </a:solidFill>
          </a:ln>
        </p:spPr>
      </p:pic>
    </p:spTree>
    <p:extLst>
      <p:ext uri="{BB962C8B-B14F-4D97-AF65-F5344CB8AC3E}">
        <p14:creationId xmlns:p14="http://schemas.microsoft.com/office/powerpoint/2010/main" val="600096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安装下载的驱动程序文件，具体安装过程比较简单，安装过程与前面介绍的</a:t>
            </a:r>
            <a:r>
              <a:rPr lang="en-US" altLang="zh-CN" dirty="0"/>
              <a:t>Cloudera Hadoop</a:t>
            </a:r>
            <a:r>
              <a:rPr lang="zh-CN" altLang="zh-CN" dirty="0"/>
              <a:t>集群基本一致。下面我们将检查一下，是否可以正常连接</a:t>
            </a:r>
            <a:r>
              <a:rPr lang="en-US" altLang="zh-CN" dirty="0"/>
              <a:t>Cloudera Hive</a:t>
            </a:r>
            <a:r>
              <a:rPr lang="zh-CN" altLang="zh-CN" dirty="0"/>
              <a:t>集群，前提是连接前需要正常启动集群，如图所示，点击“</a:t>
            </a:r>
            <a:r>
              <a:rPr lang="en-US" altLang="zh-CN" dirty="0"/>
              <a:t>Test</a:t>
            </a:r>
            <a:r>
              <a:rPr lang="zh-CN" altLang="zh-CN" dirty="0"/>
              <a:t>”按钮，如果测试结果出现“</a:t>
            </a:r>
            <a:r>
              <a:rPr lang="en-US" altLang="zh-CN" dirty="0"/>
              <a:t>SUCCESS!</a:t>
            </a:r>
            <a:r>
              <a:rPr lang="zh-CN" altLang="zh-CN" dirty="0"/>
              <a:t>”，说明正常连接。</a:t>
            </a:r>
          </a:p>
          <a:p>
            <a:pPr marL="271463" indent="-271463"/>
            <a:endParaRPr lang="zh-CN" altLang="en-US" dirty="0"/>
          </a:p>
        </p:txBody>
      </p:sp>
      <p:pic>
        <p:nvPicPr>
          <p:cNvPr id="3" name="图片 2">
            <a:extLst>
              <a:ext uri="{FF2B5EF4-FFF2-40B4-BE49-F238E27FC236}">
                <a16:creationId xmlns:a16="http://schemas.microsoft.com/office/drawing/2014/main" xmlns="" id="{2A8C7E8A-44A6-49AE-95E1-7A8041403870}"/>
              </a:ext>
            </a:extLst>
          </p:cNvPr>
          <p:cNvPicPr/>
          <p:nvPr/>
        </p:nvPicPr>
        <p:blipFill>
          <a:blip r:embed="rId2"/>
          <a:stretch>
            <a:fillRect/>
          </a:stretch>
        </p:blipFill>
        <p:spPr>
          <a:xfrm>
            <a:off x="3203891" y="2435628"/>
            <a:ext cx="2282509" cy="3974408"/>
          </a:xfrm>
          <a:prstGeom prst="rect">
            <a:avLst/>
          </a:prstGeom>
        </p:spPr>
      </p:pic>
      <p:pic>
        <p:nvPicPr>
          <p:cNvPr id="4" name="图片 3">
            <a:extLst>
              <a:ext uri="{FF2B5EF4-FFF2-40B4-BE49-F238E27FC236}">
                <a16:creationId xmlns:a16="http://schemas.microsoft.com/office/drawing/2014/main" xmlns="" id="{983E13B5-3976-4C5D-9810-B376E7F8689E}"/>
              </a:ext>
            </a:extLst>
          </p:cNvPr>
          <p:cNvPicPr/>
          <p:nvPr/>
        </p:nvPicPr>
        <p:blipFill>
          <a:blip r:embed="rId3"/>
          <a:stretch>
            <a:fillRect/>
          </a:stretch>
        </p:blipFill>
        <p:spPr>
          <a:xfrm>
            <a:off x="6411075" y="3054205"/>
            <a:ext cx="2695979" cy="2432195"/>
          </a:xfrm>
          <a:prstGeom prst="rect">
            <a:avLst/>
          </a:prstGeom>
        </p:spPr>
      </p:pic>
    </p:spTree>
    <p:extLst>
      <p:ext uri="{BB962C8B-B14F-4D97-AF65-F5344CB8AC3E}">
        <p14:creationId xmlns:p14="http://schemas.microsoft.com/office/powerpoint/2010/main" val="3712175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rPr>
              <a:t>连接基本条件</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Hadoop</a:t>
            </a:r>
            <a:r>
              <a:rPr lang="zh-CN" altLang="en-US" sz="2400">
                <a:solidFill>
                  <a:srgbClr val="FFFFFF"/>
                </a:solidFill>
                <a:latin typeface="微软雅黑" pitchFamily="34" charset="-122"/>
                <a:ea typeface="微软雅黑" pitchFamily="34" charset="-122"/>
              </a:rPr>
              <a:t>简介</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a:solidFill>
                  <a:srgbClr val="FFFFFF"/>
                </a:solidFill>
                <a:latin typeface="微软雅黑" pitchFamily="34" charset="-122"/>
                <a:ea typeface="微软雅黑" pitchFamily="34" charset="-122"/>
                <a:sym typeface="微软雅黑" pitchFamily="34" charset="-122"/>
              </a:rPr>
              <a:t>连接步骤：连接集群</a:t>
            </a:r>
            <a:r>
              <a:rPr lang="en-US" altLang="zh-CN" sz="2400">
                <a:solidFill>
                  <a:srgbClr val="FFFFFF"/>
                </a:solidFill>
                <a:latin typeface="微软雅黑" pitchFamily="34" charset="-122"/>
                <a:ea typeface="微软雅黑" pitchFamily="34" charset="-122"/>
                <a:sym typeface="微软雅黑" pitchFamily="34" charset="-122"/>
              </a:rPr>
              <a:t>Hive</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zh-CN" altLang="en-US" sz="2400" dirty="0">
                <a:solidFill>
                  <a:srgbClr val="FFFFFF"/>
                </a:solidFill>
                <a:latin typeface="微软雅黑" pitchFamily="34" charset="-122"/>
                <a:ea typeface="微软雅黑" pitchFamily="34" charset="-122"/>
                <a:sym typeface="微软雅黑" pitchFamily="34" charset="-122"/>
              </a:rPr>
              <a:t>实战：不同地区销售额的比较分析</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4274314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首先，我们打开</a:t>
            </a:r>
            <a:r>
              <a:rPr lang="en-US" altLang="zh-CN" dirty="0"/>
              <a:t>MS Power BI</a:t>
            </a:r>
            <a:r>
              <a:rPr lang="zh-CN" altLang="zh-CN" dirty="0"/>
              <a:t>软件，然后找到</a:t>
            </a:r>
            <a:r>
              <a:rPr lang="en-US" altLang="zh-CN" dirty="0"/>
              <a:t>Hive</a:t>
            </a:r>
            <a:r>
              <a:rPr lang="zh-CN" altLang="zh-CN" dirty="0"/>
              <a:t>的对应连接接口，这里我们选择“获取数据”</a:t>
            </a:r>
            <a:r>
              <a:rPr lang="en-US" altLang="zh-CN" dirty="0"/>
              <a:t>--</a:t>
            </a:r>
            <a:r>
              <a:rPr lang="zh-CN" altLang="zh-CN" dirty="0"/>
              <a:t>“更多”</a:t>
            </a:r>
            <a:r>
              <a:rPr lang="en-US" altLang="zh-CN" dirty="0"/>
              <a:t>--</a:t>
            </a:r>
            <a:r>
              <a:rPr lang="zh-CN" altLang="zh-CN" dirty="0"/>
              <a:t>“其它”下的“</a:t>
            </a:r>
            <a:r>
              <a:rPr lang="en-US" altLang="zh-CN" dirty="0"/>
              <a:t>ODBC</a:t>
            </a:r>
            <a:r>
              <a:rPr lang="zh-CN" altLang="zh-CN" dirty="0"/>
              <a:t>”选项。在“从</a:t>
            </a:r>
            <a:r>
              <a:rPr lang="en-US" altLang="zh-CN" dirty="0"/>
              <a:t>ODBC</a:t>
            </a:r>
            <a:r>
              <a:rPr lang="zh-CN" altLang="zh-CN" dirty="0"/>
              <a:t>”对话框中，选择数据源名称为“</a:t>
            </a:r>
            <a:r>
              <a:rPr lang="en-US" altLang="zh-CN" dirty="0"/>
              <a:t>Sample Cloudera Hive DSN</a:t>
            </a:r>
            <a:r>
              <a:rPr lang="zh-CN" altLang="zh-CN" dirty="0"/>
              <a:t>”，然后点击“确定”按钮</a:t>
            </a:r>
            <a:r>
              <a:rPr lang="zh-CN" altLang="en-US" dirty="0"/>
              <a:t>。</a:t>
            </a:r>
            <a:endParaRPr lang="zh-CN" altLang="zh-CN" dirty="0"/>
          </a:p>
          <a:p>
            <a:pPr marL="271463" indent="-271463"/>
            <a:endParaRPr lang="zh-CN" altLang="zh-CN" dirty="0"/>
          </a:p>
          <a:p>
            <a:pPr marL="271463" indent="-271463"/>
            <a:endParaRPr lang="zh-CN" altLang="en-US" dirty="0"/>
          </a:p>
        </p:txBody>
      </p:sp>
      <p:pic>
        <p:nvPicPr>
          <p:cNvPr id="3" name="图片 2">
            <a:extLst>
              <a:ext uri="{FF2B5EF4-FFF2-40B4-BE49-F238E27FC236}">
                <a16:creationId xmlns:a16="http://schemas.microsoft.com/office/drawing/2014/main" xmlns="" id="{D739D458-1283-40FA-911C-4B68707145C6}"/>
              </a:ext>
            </a:extLst>
          </p:cNvPr>
          <p:cNvPicPr/>
          <p:nvPr/>
        </p:nvPicPr>
        <p:blipFill>
          <a:blip r:embed="rId2"/>
          <a:stretch>
            <a:fillRect/>
          </a:stretch>
        </p:blipFill>
        <p:spPr>
          <a:xfrm>
            <a:off x="2818274" y="2459757"/>
            <a:ext cx="3619471" cy="3977987"/>
          </a:xfrm>
          <a:prstGeom prst="rect">
            <a:avLst/>
          </a:prstGeom>
        </p:spPr>
      </p:pic>
      <p:pic>
        <p:nvPicPr>
          <p:cNvPr id="4" name="图片 3">
            <a:extLst>
              <a:ext uri="{FF2B5EF4-FFF2-40B4-BE49-F238E27FC236}">
                <a16:creationId xmlns:a16="http://schemas.microsoft.com/office/drawing/2014/main" xmlns="" id="{E68AA03B-0897-48B1-A63A-9DE7F263A6FB}"/>
              </a:ext>
            </a:extLst>
          </p:cNvPr>
          <p:cNvPicPr/>
          <p:nvPr/>
        </p:nvPicPr>
        <p:blipFill>
          <a:blip r:embed="rId3"/>
          <a:stretch>
            <a:fillRect/>
          </a:stretch>
        </p:blipFill>
        <p:spPr>
          <a:xfrm>
            <a:off x="6595946" y="3422794"/>
            <a:ext cx="3599815" cy="1120775"/>
          </a:xfrm>
          <a:prstGeom prst="rect">
            <a:avLst/>
          </a:prstGeom>
        </p:spPr>
      </p:pic>
    </p:spTree>
    <p:extLst>
      <p:ext uri="{BB962C8B-B14F-4D97-AF65-F5344CB8AC3E}">
        <p14:creationId xmlns:p14="http://schemas.microsoft.com/office/powerpoint/2010/main" val="3721474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在“从</a:t>
            </a:r>
            <a:r>
              <a:rPr lang="en-US" altLang="zh-CN" dirty="0"/>
              <a:t>ODBC</a:t>
            </a:r>
            <a:r>
              <a:rPr lang="zh-CN" altLang="zh-CN" dirty="0"/>
              <a:t>”页面，可以采用默认设置，直接点击“确定”按钮，开始连接</a:t>
            </a:r>
            <a:r>
              <a:rPr lang="en-US" altLang="zh-CN" dirty="0"/>
              <a:t>Hadoop</a:t>
            </a:r>
            <a:r>
              <a:rPr lang="zh-CN" altLang="zh-CN" dirty="0"/>
              <a:t>集群，连接速度与集群的配置等有关，在“导航器”页面，选择需要的数据库和表，由于我们需要分析不同地区销售额，因此选择</a:t>
            </a:r>
            <a:r>
              <a:rPr lang="en-US" altLang="zh-CN" dirty="0"/>
              <a:t>orders</a:t>
            </a:r>
            <a:r>
              <a:rPr lang="zh-CN" altLang="zh-CN" dirty="0"/>
              <a:t>表，然后点击“加载”按钮。</a:t>
            </a:r>
          </a:p>
          <a:p>
            <a:pPr marL="271463" indent="-271463"/>
            <a:endParaRPr lang="zh-CN" altLang="en-US" dirty="0"/>
          </a:p>
        </p:txBody>
      </p:sp>
      <p:pic>
        <p:nvPicPr>
          <p:cNvPr id="3" name="图片 2">
            <a:extLst>
              <a:ext uri="{FF2B5EF4-FFF2-40B4-BE49-F238E27FC236}">
                <a16:creationId xmlns:a16="http://schemas.microsoft.com/office/drawing/2014/main" xmlns="" id="{8A2EBE2B-2DD8-469B-98BE-5BDBFF8A9194}"/>
              </a:ext>
            </a:extLst>
          </p:cNvPr>
          <p:cNvPicPr/>
          <p:nvPr/>
        </p:nvPicPr>
        <p:blipFill>
          <a:blip r:embed="rId2"/>
          <a:stretch>
            <a:fillRect/>
          </a:stretch>
        </p:blipFill>
        <p:spPr>
          <a:xfrm>
            <a:off x="3815801" y="2682471"/>
            <a:ext cx="4090526" cy="3311929"/>
          </a:xfrm>
          <a:prstGeom prst="rect">
            <a:avLst/>
          </a:prstGeom>
        </p:spPr>
      </p:pic>
    </p:spTree>
    <p:extLst>
      <p:ext uri="{BB962C8B-B14F-4D97-AF65-F5344CB8AC3E}">
        <p14:creationId xmlns:p14="http://schemas.microsoft.com/office/powerpoint/2010/main" val="2773270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然后在“可视化”窗格点击“饼图”按钮，勾选“</a:t>
            </a:r>
            <a:r>
              <a:rPr lang="en-US" altLang="zh-CN" dirty="0"/>
              <a:t>region</a:t>
            </a:r>
            <a:r>
              <a:rPr lang="zh-CN" altLang="zh-CN" dirty="0"/>
              <a:t>”、“</a:t>
            </a:r>
            <a:r>
              <a:rPr lang="en-US" altLang="zh-CN" dirty="0"/>
              <a:t>sales</a:t>
            </a:r>
            <a:r>
              <a:rPr lang="zh-CN" altLang="zh-CN" dirty="0"/>
              <a:t>”和“</a:t>
            </a:r>
            <a:r>
              <a:rPr lang="en-US" altLang="zh-CN" dirty="0"/>
              <a:t>dt</a:t>
            </a:r>
            <a:r>
              <a:rPr lang="zh-CN" altLang="zh-CN" dirty="0"/>
              <a:t>”字段，并将“</a:t>
            </a:r>
            <a:r>
              <a:rPr lang="en-US" altLang="zh-CN" dirty="0"/>
              <a:t>region</a:t>
            </a:r>
            <a:r>
              <a:rPr lang="zh-CN" altLang="zh-CN" dirty="0"/>
              <a:t>”拖放图例上，“</a:t>
            </a:r>
            <a:r>
              <a:rPr lang="en-US" altLang="zh-CN" dirty="0"/>
              <a:t>sales</a:t>
            </a:r>
            <a:r>
              <a:rPr lang="zh-CN" altLang="zh-CN" dirty="0"/>
              <a:t>”拖放到值上，并将“</a:t>
            </a:r>
            <a:r>
              <a:rPr lang="en-US" altLang="zh-CN" dirty="0"/>
              <a:t>dt</a:t>
            </a:r>
            <a:r>
              <a:rPr lang="zh-CN" altLang="zh-CN" dirty="0"/>
              <a:t>”拖放到此页上的筛选器，并选择</a:t>
            </a:r>
            <a:r>
              <a:rPr lang="en-US" altLang="zh-CN" dirty="0"/>
              <a:t>2019</a:t>
            </a:r>
            <a:r>
              <a:rPr lang="zh-CN" altLang="zh-CN" dirty="0"/>
              <a:t>。最后，对“饼图”进行一些适当的美化，最终的效果如图所示。</a:t>
            </a:r>
          </a:p>
          <a:p>
            <a:pPr marL="271463" indent="-271463"/>
            <a:endParaRPr lang="zh-CN" altLang="en-US" dirty="0"/>
          </a:p>
        </p:txBody>
      </p:sp>
      <p:pic>
        <p:nvPicPr>
          <p:cNvPr id="3" name="图片 2">
            <a:extLst>
              <a:ext uri="{FF2B5EF4-FFF2-40B4-BE49-F238E27FC236}">
                <a16:creationId xmlns:a16="http://schemas.microsoft.com/office/drawing/2014/main" xmlns="" id="{6ACDFF75-9F41-45C4-A3CF-BF0DCEEB5DD2}"/>
              </a:ext>
            </a:extLst>
          </p:cNvPr>
          <p:cNvPicPr/>
          <p:nvPr/>
        </p:nvPicPr>
        <p:blipFill>
          <a:blip r:embed="rId2"/>
          <a:stretch>
            <a:fillRect/>
          </a:stretch>
        </p:blipFill>
        <p:spPr>
          <a:xfrm>
            <a:off x="3218699" y="2882438"/>
            <a:ext cx="5274310" cy="2829560"/>
          </a:xfrm>
          <a:prstGeom prst="rect">
            <a:avLst/>
          </a:prstGeom>
        </p:spPr>
      </p:pic>
    </p:spTree>
    <p:extLst>
      <p:ext uri="{BB962C8B-B14F-4D97-AF65-F5344CB8AC3E}">
        <p14:creationId xmlns:p14="http://schemas.microsoft.com/office/powerpoint/2010/main" val="58896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168679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9</a:t>
            </a:r>
            <a:r>
              <a:rPr lang="zh-CN" altLang="en-US" dirty="0">
                <a:solidFill>
                  <a:schemeClr val="tx1"/>
                </a:solidFill>
              </a:rPr>
              <a:t>章  连接</a:t>
            </a:r>
            <a:r>
              <a:rPr lang="en-US" altLang="zh-CN" dirty="0">
                <a:solidFill>
                  <a:schemeClr val="tx1"/>
                </a:solidFill>
              </a:rPr>
              <a:t>Apache Spark</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2774946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Apache Spark</a:t>
            </a:r>
            <a:r>
              <a:rPr lang="zh-CN" altLang="zh-CN" dirty="0"/>
              <a:t>是一个顶级</a:t>
            </a:r>
            <a:r>
              <a:rPr lang="en-US" altLang="zh-CN" dirty="0"/>
              <a:t>Apache</a:t>
            </a:r>
            <a:r>
              <a:rPr lang="zh-CN" altLang="zh-CN" dirty="0"/>
              <a:t>项目，专注于在集群中并行处理数据，最大的区别在于它在内存中运行数据。本章将详细介绍</a:t>
            </a:r>
            <a:r>
              <a:rPr lang="en-US" altLang="zh-CN" dirty="0"/>
              <a:t>MS Power BI</a:t>
            </a:r>
            <a:r>
              <a:rPr lang="zh-CN" altLang="zh-CN" dirty="0"/>
              <a:t>如何使用</a:t>
            </a:r>
            <a:r>
              <a:rPr lang="en-US" altLang="zh-CN" dirty="0" err="1"/>
              <a:t>SparkSQL</a:t>
            </a:r>
            <a:r>
              <a:rPr lang="zh-CN" altLang="zh-CN" dirty="0"/>
              <a:t>途径连接</a:t>
            </a:r>
            <a:r>
              <a:rPr lang="en-US" altLang="zh-CN" dirty="0"/>
              <a:t>Apache Spark</a:t>
            </a:r>
            <a:r>
              <a:rPr lang="zh-CN" altLang="zh-CN" dirty="0"/>
              <a:t>及其注意事项。</a:t>
            </a:r>
          </a:p>
          <a:p>
            <a:pPr marL="271463" indent="-271463"/>
            <a:endParaRPr lang="zh-CN" altLang="en-US" dirty="0"/>
          </a:p>
        </p:txBody>
      </p:sp>
    </p:spTree>
    <p:extLst>
      <p:ext uri="{BB962C8B-B14F-4D97-AF65-F5344CB8AC3E}">
        <p14:creationId xmlns:p14="http://schemas.microsoft.com/office/powerpoint/2010/main" val="1215303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313664"/>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连接步骤：连接集群</a:t>
            </a:r>
            <a:r>
              <a:rPr lang="en-US" altLang="zh-CN" sz="2400">
                <a:latin typeface="微软雅黑" pitchFamily="34" charset="-122"/>
                <a:ea typeface="微软雅黑" pitchFamily="34" charset="-122"/>
              </a:rPr>
              <a:t>Spark </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Apache Spark</a:t>
            </a:r>
            <a:r>
              <a:rPr lang="zh-CN" altLang="en-US" sz="2400">
                <a:solidFill>
                  <a:schemeClr val="bg1"/>
                </a:solidFill>
                <a:latin typeface="微软雅黑" pitchFamily="34" charset="-122"/>
                <a:ea typeface="微软雅黑" pitchFamily="34" charset="-122"/>
              </a:rPr>
              <a:t>简介</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实战：比较企业各地区的销售业绩</a:t>
            </a: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2293023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腾讯</a:t>
            </a:r>
            <a:r>
              <a:rPr lang="en-US" altLang="zh-CN" dirty="0"/>
              <a:t>TCV</a:t>
            </a:r>
            <a:r>
              <a:rPr lang="zh-CN" altLang="zh-CN" dirty="0"/>
              <a:t>（</a:t>
            </a:r>
            <a:r>
              <a:rPr lang="en-US" altLang="zh-CN" dirty="0"/>
              <a:t>Tencent Cloud Visualization</a:t>
            </a:r>
            <a:r>
              <a:rPr lang="zh-CN" altLang="zh-CN" dirty="0"/>
              <a:t>），即腾讯云图，是腾讯云旗下的一站式数据可视化展示平台，旨在帮助用户快速通过可视化图表展示海量数据，</a:t>
            </a:r>
            <a:r>
              <a:rPr lang="en-US" altLang="zh-CN" dirty="0"/>
              <a:t>10</a:t>
            </a:r>
            <a:r>
              <a:rPr lang="zh-CN" altLang="zh-CN" dirty="0"/>
              <a:t>分钟零门槛打造出专业大屏数据展示，预设多种行业模板，极致展示数据魅力。采用拖拽式自由布局，无需编码，全图形化编辑，快速可视化制作，基于</a:t>
            </a:r>
            <a:r>
              <a:rPr lang="en-US" altLang="zh-CN" dirty="0"/>
              <a:t>WEB</a:t>
            </a:r>
            <a:r>
              <a:rPr lang="zh-CN" altLang="zh-CN" dirty="0"/>
              <a:t>页面渲染，可灵活投屏于多种屏幕终端。</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1.4.7  </a:t>
            </a:r>
            <a:r>
              <a:rPr lang="zh-CN" altLang="en-US" dirty="0"/>
              <a:t>腾讯</a:t>
            </a:r>
            <a:r>
              <a:rPr lang="en-US" dirty="0"/>
              <a:t>TCV</a:t>
            </a:r>
            <a:endParaRPr dirty="0"/>
          </a:p>
        </p:txBody>
      </p:sp>
      <p:pic>
        <p:nvPicPr>
          <p:cNvPr id="4" name="图片 3" descr="在这里插入图片描述">
            <a:extLst>
              <a:ext uri="{FF2B5EF4-FFF2-40B4-BE49-F238E27FC236}">
                <a16:creationId xmlns:a16="http://schemas.microsoft.com/office/drawing/2014/main" xmlns="" id="{BC89100A-B0DE-40E8-BE5D-FDCED1405FC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6070" y="3691744"/>
            <a:ext cx="3959860" cy="2226945"/>
          </a:xfrm>
          <a:prstGeom prst="rect">
            <a:avLst/>
          </a:prstGeom>
          <a:noFill/>
          <a:ln>
            <a:noFill/>
          </a:ln>
        </p:spPr>
      </p:pic>
    </p:spTree>
    <p:extLst>
      <p:ext uri="{BB962C8B-B14F-4D97-AF65-F5344CB8AC3E}">
        <p14:creationId xmlns:p14="http://schemas.microsoft.com/office/powerpoint/2010/main" val="41438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Spark</a:t>
            </a:r>
            <a:r>
              <a:rPr lang="zh-CN" altLang="zh-CN" dirty="0"/>
              <a:t>是一个较新的项目，最初于</a:t>
            </a:r>
            <a:r>
              <a:rPr lang="en-US" altLang="zh-CN" dirty="0"/>
              <a:t>2012</a:t>
            </a:r>
            <a:r>
              <a:rPr lang="zh-CN" altLang="zh-CN" dirty="0"/>
              <a:t>年诞生在加州大学伯克利分校的</a:t>
            </a:r>
            <a:r>
              <a:rPr lang="en-US" altLang="zh-CN" dirty="0" err="1"/>
              <a:t>AMPLab</a:t>
            </a:r>
            <a:r>
              <a:rPr lang="zh-CN" altLang="zh-CN" dirty="0"/>
              <a:t>。它也是一个顶级</a:t>
            </a:r>
            <a:r>
              <a:rPr lang="en-US" altLang="zh-CN" dirty="0"/>
              <a:t>Apache</a:t>
            </a:r>
            <a:r>
              <a:rPr lang="zh-CN" altLang="zh-CN" dirty="0"/>
              <a:t>项目，专注于在集群中并行处理数据，最大的区别在于它在内存中运行。</a:t>
            </a:r>
          </a:p>
          <a:p>
            <a:r>
              <a:rPr lang="zh-CN" altLang="zh-CN" dirty="0"/>
              <a:t>类似于</a:t>
            </a:r>
            <a:r>
              <a:rPr lang="en-US" altLang="zh-CN" dirty="0"/>
              <a:t>Hadoop</a:t>
            </a:r>
            <a:r>
              <a:rPr lang="zh-CN" altLang="zh-CN" dirty="0"/>
              <a:t>读取和写入文件到</a:t>
            </a:r>
            <a:r>
              <a:rPr lang="en-US" altLang="zh-CN" dirty="0"/>
              <a:t>HDFS</a:t>
            </a:r>
            <a:r>
              <a:rPr lang="zh-CN" altLang="zh-CN" dirty="0"/>
              <a:t>的概念，</a:t>
            </a:r>
            <a:r>
              <a:rPr lang="en-US" altLang="zh-CN" dirty="0"/>
              <a:t>Spark</a:t>
            </a:r>
            <a:r>
              <a:rPr lang="zh-CN" altLang="zh-CN" dirty="0"/>
              <a:t>使用</a:t>
            </a:r>
            <a:r>
              <a:rPr lang="en-US" altLang="zh-CN" dirty="0"/>
              <a:t>RDD(</a:t>
            </a:r>
            <a:r>
              <a:rPr lang="zh-CN" altLang="zh-CN" dirty="0"/>
              <a:t>弹性分布式数据集</a:t>
            </a:r>
            <a:r>
              <a:rPr lang="en-US" altLang="zh-CN" dirty="0"/>
              <a:t>)</a:t>
            </a:r>
            <a:r>
              <a:rPr lang="zh-CN" altLang="zh-CN" dirty="0"/>
              <a:t>处理</a:t>
            </a:r>
            <a:r>
              <a:rPr lang="en-US" altLang="zh-CN" dirty="0"/>
              <a:t>RAM</a:t>
            </a:r>
            <a:r>
              <a:rPr lang="zh-CN" altLang="zh-CN" dirty="0"/>
              <a:t>中的数据。</a:t>
            </a:r>
            <a:r>
              <a:rPr lang="en-US" altLang="zh-CN" dirty="0"/>
              <a:t>Spark</a:t>
            </a:r>
            <a:r>
              <a:rPr lang="zh-CN" altLang="zh-CN" dirty="0"/>
              <a:t>以独立模式运行，</a:t>
            </a:r>
            <a:r>
              <a:rPr lang="en-US" altLang="zh-CN" dirty="0"/>
              <a:t>Hadoop</a:t>
            </a:r>
            <a:r>
              <a:rPr lang="zh-CN" altLang="zh-CN" dirty="0"/>
              <a:t>集群可用作数据源，也可与</a:t>
            </a:r>
            <a:r>
              <a:rPr lang="en-US" altLang="zh-CN" dirty="0"/>
              <a:t>Mesos</a:t>
            </a:r>
            <a:r>
              <a:rPr lang="zh-CN" altLang="zh-CN" dirty="0"/>
              <a:t>一起运行。在后一种情况下，</a:t>
            </a:r>
            <a:r>
              <a:rPr lang="en-US" altLang="zh-CN" dirty="0"/>
              <a:t>Mesos</a:t>
            </a:r>
            <a:r>
              <a:rPr lang="zh-CN" altLang="zh-CN" dirty="0"/>
              <a:t>主站将取代</a:t>
            </a:r>
            <a:r>
              <a:rPr lang="en-US" altLang="zh-CN" dirty="0"/>
              <a:t>Spark</a:t>
            </a:r>
            <a:r>
              <a:rPr lang="zh-CN" altLang="zh-CN" dirty="0"/>
              <a:t>主站或</a:t>
            </a:r>
            <a:r>
              <a:rPr lang="en-US" altLang="zh-CN" dirty="0"/>
              <a:t>YARN</a:t>
            </a:r>
            <a:r>
              <a:rPr lang="zh-CN" altLang="zh-CN" dirty="0"/>
              <a:t>以进行调度。</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9.1.1  </a:t>
            </a:r>
            <a:r>
              <a:rPr lang="zh-CN" altLang="zh-CN" dirty="0"/>
              <a:t>快速通用的计算引擎</a:t>
            </a:r>
          </a:p>
        </p:txBody>
      </p:sp>
    </p:spTree>
    <p:extLst>
      <p:ext uri="{BB962C8B-B14F-4D97-AF65-F5344CB8AC3E}">
        <p14:creationId xmlns:p14="http://schemas.microsoft.com/office/powerpoint/2010/main" val="372536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Hadoop</a:t>
            </a:r>
            <a:r>
              <a:rPr lang="zh-CN" altLang="zh-CN" dirty="0"/>
              <a:t>和</a:t>
            </a:r>
            <a:r>
              <a:rPr lang="en-US" altLang="zh-CN" dirty="0"/>
              <a:t>Apache Spark</a:t>
            </a:r>
            <a:r>
              <a:rPr lang="zh-CN" altLang="zh-CN" dirty="0"/>
              <a:t>两者都是大数据框架，但是各自存在的目的不尽相同，为了使大家更好的理解</a:t>
            </a:r>
            <a:r>
              <a:rPr lang="en-US" altLang="zh-CN" dirty="0"/>
              <a:t>MS Power BI</a:t>
            </a:r>
            <a:r>
              <a:rPr lang="zh-CN" altLang="zh-CN" dirty="0"/>
              <a:t>与它们的连接设置，下面我们简单介绍一下它们之间的差异，读者如果要深入理解相应的知识点，可以参阅相关方面的专业书籍。</a:t>
            </a:r>
          </a:p>
          <a:p>
            <a:r>
              <a:rPr lang="zh-CN" altLang="zh-CN" b="1" dirty="0"/>
              <a:t>（</a:t>
            </a:r>
            <a:r>
              <a:rPr lang="en-US" altLang="zh-CN" b="1" dirty="0"/>
              <a:t>1</a:t>
            </a:r>
            <a:r>
              <a:rPr lang="zh-CN" altLang="zh-CN" b="1" dirty="0"/>
              <a:t>）架构不一样</a:t>
            </a:r>
            <a:endParaRPr lang="zh-CN" altLang="zh-CN" dirty="0"/>
          </a:p>
          <a:p>
            <a:r>
              <a:rPr lang="zh-CN" altLang="zh-CN" b="1" dirty="0"/>
              <a:t>（</a:t>
            </a:r>
            <a:r>
              <a:rPr lang="en-US" altLang="zh-CN" b="1" dirty="0"/>
              <a:t>2</a:t>
            </a:r>
            <a:r>
              <a:rPr lang="zh-CN" altLang="zh-CN" b="1" dirty="0"/>
              <a:t>）</a:t>
            </a:r>
            <a:r>
              <a:rPr lang="en-US" altLang="zh-CN" b="1" dirty="0"/>
              <a:t>Hadoop</a:t>
            </a:r>
            <a:r>
              <a:rPr lang="zh-CN" altLang="zh-CN" b="1" dirty="0"/>
              <a:t>与</a:t>
            </a:r>
            <a:r>
              <a:rPr lang="en-US" altLang="zh-CN" b="1" dirty="0"/>
              <a:t>Spark</a:t>
            </a:r>
            <a:r>
              <a:rPr lang="zh-CN" altLang="zh-CN" b="1" dirty="0"/>
              <a:t>的性能对比</a:t>
            </a:r>
            <a:endParaRPr lang="zh-CN" altLang="zh-CN" dirty="0"/>
          </a:p>
          <a:p>
            <a:r>
              <a:rPr lang="zh-CN" altLang="zh-CN" b="1" dirty="0"/>
              <a:t>（</a:t>
            </a:r>
            <a:r>
              <a:rPr lang="en-US" altLang="zh-CN" b="1" dirty="0"/>
              <a:t>3</a:t>
            </a:r>
            <a:r>
              <a:rPr lang="zh-CN" altLang="zh-CN" b="1" dirty="0"/>
              <a:t>）</a:t>
            </a:r>
            <a:r>
              <a:rPr lang="en-US" altLang="zh-CN" b="1" dirty="0"/>
              <a:t>Hadoop</a:t>
            </a:r>
            <a:r>
              <a:rPr lang="zh-CN" altLang="zh-CN" b="1" dirty="0"/>
              <a:t>与</a:t>
            </a:r>
            <a:r>
              <a:rPr lang="en-US" altLang="zh-CN" b="1" dirty="0"/>
              <a:t>Spark</a:t>
            </a:r>
            <a:r>
              <a:rPr lang="zh-CN" altLang="zh-CN" b="1" dirty="0"/>
              <a:t>的成本对比</a:t>
            </a:r>
            <a:endParaRPr lang="zh-CN" altLang="zh-CN" dirty="0"/>
          </a:p>
          <a:p>
            <a:r>
              <a:rPr lang="zh-CN" altLang="zh-CN" b="1" dirty="0"/>
              <a:t>（</a:t>
            </a:r>
            <a:r>
              <a:rPr lang="en-US" altLang="zh-CN" b="1" dirty="0"/>
              <a:t>4</a:t>
            </a:r>
            <a:r>
              <a:rPr lang="zh-CN" altLang="zh-CN" b="1" dirty="0"/>
              <a:t>）</a:t>
            </a:r>
            <a:r>
              <a:rPr lang="en-US" altLang="zh-CN" b="1" dirty="0"/>
              <a:t>Hadoop</a:t>
            </a:r>
            <a:r>
              <a:rPr lang="zh-CN" altLang="zh-CN" b="1" dirty="0"/>
              <a:t>与</a:t>
            </a:r>
            <a:r>
              <a:rPr lang="en-US" altLang="zh-CN" b="1" dirty="0"/>
              <a:t>Spark</a:t>
            </a:r>
            <a:r>
              <a:rPr lang="zh-CN" altLang="zh-CN" b="1" dirty="0"/>
              <a:t>的容错和安全性</a:t>
            </a:r>
            <a:endParaRPr lang="en-US" altLang="zh-CN" b="1" dirty="0"/>
          </a:p>
          <a:p>
            <a:r>
              <a:rPr lang="zh-CN" altLang="zh-CN" b="1" dirty="0"/>
              <a:t>（</a:t>
            </a:r>
            <a:r>
              <a:rPr lang="en-US" altLang="zh-CN" b="1" dirty="0"/>
              <a:t>5</a:t>
            </a:r>
            <a:r>
              <a:rPr lang="zh-CN" altLang="zh-CN" b="1" dirty="0"/>
              <a:t>）</a:t>
            </a:r>
            <a:r>
              <a:rPr lang="en-US" altLang="zh-CN" b="1" dirty="0"/>
              <a:t>Hadoop</a:t>
            </a:r>
            <a:r>
              <a:rPr lang="zh-CN" altLang="zh-CN" b="1" dirty="0"/>
              <a:t>与</a:t>
            </a:r>
            <a:r>
              <a:rPr lang="en-US" altLang="zh-CN" b="1" dirty="0"/>
              <a:t>Spark</a:t>
            </a:r>
            <a:r>
              <a:rPr lang="zh-CN" altLang="zh-CN" b="1" dirty="0"/>
              <a:t>的机器学习</a:t>
            </a:r>
            <a:endParaRPr lang="zh-CN"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9.1.2  Hadoop</a:t>
            </a:r>
            <a:r>
              <a:rPr lang="zh-CN" altLang="zh-CN" dirty="0"/>
              <a:t>与</a:t>
            </a:r>
            <a:r>
              <a:rPr lang="en-US" altLang="zh-CN" dirty="0"/>
              <a:t>Spark</a:t>
            </a:r>
            <a:r>
              <a:rPr lang="zh-CN" altLang="zh-CN" dirty="0"/>
              <a:t>的比较</a:t>
            </a:r>
          </a:p>
        </p:txBody>
      </p:sp>
    </p:spTree>
    <p:extLst>
      <p:ext uri="{BB962C8B-B14F-4D97-AF65-F5344CB8AC3E}">
        <p14:creationId xmlns:p14="http://schemas.microsoft.com/office/powerpoint/2010/main" val="1673206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35342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连接步骤：连接集群</a:t>
            </a:r>
            <a:r>
              <a:rPr lang="en-US" altLang="zh-CN" sz="2400">
                <a:latin typeface="微软雅黑" pitchFamily="34" charset="-122"/>
                <a:ea typeface="微软雅黑" pitchFamily="34" charset="-122"/>
                <a:sym typeface="微软雅黑" pitchFamily="34" charset="-122"/>
              </a:rPr>
              <a:t>Spark </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Apache Spark</a:t>
            </a:r>
            <a:r>
              <a:rPr lang="zh-CN" altLang="en-US" sz="2400">
                <a:solidFill>
                  <a:schemeClr val="bg1"/>
                </a:solidFill>
                <a:latin typeface="微软雅黑" pitchFamily="34" charset="-122"/>
                <a:ea typeface="微软雅黑" pitchFamily="34" charset="-122"/>
              </a:rPr>
              <a:t>简介</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实战：比较企业各地区的销售业绩</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529609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首先需要在电脑上安装</a:t>
            </a:r>
            <a:r>
              <a:rPr lang="en-US" altLang="zh-CN" dirty="0"/>
              <a:t>MS Power BI Desktop</a:t>
            </a:r>
            <a:r>
              <a:rPr lang="zh-CN" altLang="zh-CN" dirty="0"/>
              <a:t>，同时还需要下载和安装</a:t>
            </a:r>
            <a:r>
              <a:rPr lang="en-US" altLang="zh-CN" dirty="0"/>
              <a:t>MS Power BI</a:t>
            </a:r>
            <a:r>
              <a:rPr lang="zh-CN" altLang="zh-CN" dirty="0"/>
              <a:t>的</a:t>
            </a:r>
            <a:r>
              <a:rPr lang="en-US" altLang="zh-CN" dirty="0" err="1"/>
              <a:t>SparkSQL</a:t>
            </a:r>
            <a:r>
              <a:rPr lang="zh-CN" altLang="zh-CN" dirty="0"/>
              <a:t>的</a:t>
            </a:r>
            <a:r>
              <a:rPr lang="en-US" altLang="zh-CN" dirty="0"/>
              <a:t>ODBC</a:t>
            </a:r>
            <a:r>
              <a:rPr lang="zh-CN" altLang="zh-CN" dirty="0"/>
              <a:t>驱动程序，我们可以在微软的官方网站可以下载</a:t>
            </a:r>
            <a:r>
              <a:rPr lang="en-US" altLang="zh-CN" dirty="0" err="1"/>
              <a:t>SparkSQL</a:t>
            </a:r>
            <a:r>
              <a:rPr lang="zh-CN" altLang="zh-CN" dirty="0"/>
              <a:t>的</a:t>
            </a:r>
            <a:r>
              <a:rPr lang="en-US" altLang="zh-CN" dirty="0"/>
              <a:t>ODBC</a:t>
            </a:r>
            <a:r>
              <a:rPr lang="zh-CN" altLang="zh-CN" dirty="0"/>
              <a:t>驱动，网址为：</a:t>
            </a:r>
            <a:r>
              <a:rPr lang="en-US" altLang="zh-CN" dirty="0"/>
              <a:t>https://www.microsoft.com/en-us/download/details.aspx?id=49883</a:t>
            </a:r>
            <a:r>
              <a:rPr lang="zh-CN" altLang="zh-CN" dirty="0"/>
              <a:t>，如图所示。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9.2.1  </a:t>
            </a:r>
            <a:r>
              <a:rPr lang="zh-CN" altLang="zh-CN" dirty="0"/>
              <a:t>安装</a:t>
            </a:r>
            <a:r>
              <a:rPr lang="en-US" altLang="zh-CN" dirty="0"/>
              <a:t>SparkSQL</a:t>
            </a:r>
            <a:r>
              <a:rPr lang="zh-CN" altLang="zh-CN" dirty="0"/>
              <a:t>的</a:t>
            </a:r>
            <a:r>
              <a:rPr lang="en-US" altLang="zh-CN" dirty="0"/>
              <a:t>ODBC</a:t>
            </a:r>
            <a:r>
              <a:rPr lang="zh-CN" altLang="zh-CN" dirty="0"/>
              <a:t>驱动</a:t>
            </a:r>
          </a:p>
        </p:txBody>
      </p:sp>
      <p:pic>
        <p:nvPicPr>
          <p:cNvPr id="4" name="图片 3">
            <a:extLst>
              <a:ext uri="{FF2B5EF4-FFF2-40B4-BE49-F238E27FC236}">
                <a16:creationId xmlns:a16="http://schemas.microsoft.com/office/drawing/2014/main" xmlns="" id="{281F08CE-73E9-47DB-BF4D-2665EEC6BAD5}"/>
              </a:ext>
            </a:extLst>
          </p:cNvPr>
          <p:cNvPicPr/>
          <p:nvPr/>
        </p:nvPicPr>
        <p:blipFill>
          <a:blip r:embed="rId2"/>
          <a:stretch>
            <a:fillRect/>
          </a:stretch>
        </p:blipFill>
        <p:spPr>
          <a:xfrm>
            <a:off x="3510857" y="3312593"/>
            <a:ext cx="4044488" cy="2626389"/>
          </a:xfrm>
          <a:prstGeom prst="rect">
            <a:avLst/>
          </a:prstGeom>
          <a:ln>
            <a:solidFill>
              <a:schemeClr val="tx1"/>
            </a:solidFill>
          </a:ln>
        </p:spPr>
      </p:pic>
    </p:spTree>
    <p:extLst>
      <p:ext uri="{BB962C8B-B14F-4D97-AF65-F5344CB8AC3E}">
        <p14:creationId xmlns:p14="http://schemas.microsoft.com/office/powerpoint/2010/main" val="2175314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a:t>
            </a:r>
            <a:r>
              <a:rPr lang="en-US" altLang="zh-CN" dirty="0"/>
              <a:t>1</a:t>
            </a:r>
            <a:r>
              <a:rPr lang="zh-CN" altLang="zh-CN" dirty="0"/>
              <a:t>）启动</a:t>
            </a:r>
            <a:r>
              <a:rPr lang="en-US" altLang="zh-CN" dirty="0" err="1"/>
              <a:t>hadoop</a:t>
            </a:r>
            <a:r>
              <a:rPr lang="zh-CN" altLang="zh-CN" dirty="0"/>
              <a:t>：</a:t>
            </a:r>
          </a:p>
          <a:p>
            <a:r>
              <a:rPr lang="en-US" altLang="zh-CN" dirty="0"/>
              <a:t>/home/dong/hadoop-2.5.2/sbin/start-all.sh</a:t>
            </a:r>
            <a:endParaRPr lang="zh-CN" altLang="zh-CN" dirty="0"/>
          </a:p>
          <a:p>
            <a:r>
              <a:rPr lang="zh-CN" altLang="zh-CN" dirty="0"/>
              <a:t>（</a:t>
            </a:r>
            <a:r>
              <a:rPr lang="en-US" altLang="zh-CN" dirty="0"/>
              <a:t>2</a:t>
            </a:r>
            <a:r>
              <a:rPr lang="zh-CN" altLang="zh-CN" dirty="0"/>
              <a:t>）启动</a:t>
            </a:r>
            <a:r>
              <a:rPr lang="en-US" altLang="zh-CN" dirty="0"/>
              <a:t>spark</a:t>
            </a:r>
            <a:r>
              <a:rPr lang="zh-CN" altLang="zh-CN" dirty="0"/>
              <a:t>：</a:t>
            </a:r>
          </a:p>
          <a:p>
            <a:r>
              <a:rPr lang="en-US" altLang="zh-CN" dirty="0"/>
              <a:t>/home/dong/spark-1.4.0-bin-hadoop2.4/sbin/start-all.sh</a:t>
            </a:r>
            <a:endParaRPr lang="zh-CN" altLang="zh-CN" dirty="0"/>
          </a:p>
          <a:p>
            <a:r>
              <a:rPr lang="zh-CN" altLang="zh-CN" dirty="0"/>
              <a:t>（</a:t>
            </a:r>
            <a:r>
              <a:rPr lang="en-US" altLang="zh-CN" dirty="0"/>
              <a:t>3</a:t>
            </a:r>
            <a:r>
              <a:rPr lang="zh-CN" altLang="zh-CN" dirty="0"/>
              <a:t>）后台运行</a:t>
            </a:r>
            <a:r>
              <a:rPr lang="en-US" altLang="zh-CN" dirty="0"/>
              <a:t>Hive</a:t>
            </a:r>
            <a:r>
              <a:rPr lang="zh-CN" altLang="zh-CN" dirty="0"/>
              <a:t>：</a:t>
            </a:r>
          </a:p>
          <a:p>
            <a:r>
              <a:rPr lang="en-US" altLang="zh-CN" dirty="0" err="1"/>
              <a:t>nohup</a:t>
            </a:r>
            <a:r>
              <a:rPr lang="en-US" altLang="zh-CN" dirty="0"/>
              <a:t> hive --service </a:t>
            </a:r>
            <a:r>
              <a:rPr lang="en-US" altLang="zh-CN" dirty="0" err="1"/>
              <a:t>metastore</a:t>
            </a:r>
            <a:r>
              <a:rPr lang="en-US" altLang="zh-CN" dirty="0"/>
              <a:t> &gt; metastore.log 2&gt;&amp;1 &amp;</a:t>
            </a:r>
            <a:endParaRPr lang="zh-CN" altLang="zh-CN" dirty="0"/>
          </a:p>
          <a:p>
            <a:r>
              <a:rPr lang="zh-CN" altLang="zh-CN" dirty="0"/>
              <a:t>（</a:t>
            </a:r>
            <a:r>
              <a:rPr lang="en-US" altLang="zh-CN" dirty="0"/>
              <a:t>4</a:t>
            </a:r>
            <a:r>
              <a:rPr lang="zh-CN" altLang="zh-CN" dirty="0"/>
              <a:t>）启动</a:t>
            </a:r>
            <a:r>
              <a:rPr lang="en-US" altLang="zh-CN" dirty="0"/>
              <a:t>spark</a:t>
            </a:r>
            <a:r>
              <a:rPr lang="zh-CN" altLang="zh-CN" dirty="0"/>
              <a:t>的</a:t>
            </a:r>
            <a:r>
              <a:rPr lang="en-US" altLang="zh-CN" dirty="0" err="1"/>
              <a:t>ThriftServer</a:t>
            </a:r>
            <a:r>
              <a:rPr lang="zh-CN" altLang="zh-CN" dirty="0"/>
              <a:t>：</a:t>
            </a:r>
          </a:p>
          <a:p>
            <a:r>
              <a:rPr lang="en-US" altLang="zh-CN" dirty="0"/>
              <a:t>/home/dong/spark-1.4.0-bin-hadoop2.4/sbin/start-thriftserver.sh</a:t>
            </a:r>
            <a:endParaRPr lang="zh-CN" altLang="zh-CN" dirty="0"/>
          </a:p>
          <a:p>
            <a:r>
              <a:rPr lang="zh-CN" altLang="zh-CN" dirty="0"/>
              <a:t>（</a:t>
            </a:r>
            <a:r>
              <a:rPr lang="en-US" altLang="zh-CN" dirty="0"/>
              <a:t>4</a:t>
            </a:r>
            <a:r>
              <a:rPr lang="zh-CN" altLang="zh-CN" dirty="0"/>
              <a:t>）查看启动的进程，输入</a:t>
            </a:r>
            <a:r>
              <a:rPr lang="en-US" altLang="zh-CN" dirty="0" err="1"/>
              <a:t>jps</a:t>
            </a:r>
            <a:r>
              <a:rPr lang="zh-CN" altLang="zh-CN" dirty="0"/>
              <a:t>，确认已经启动了以下</a:t>
            </a:r>
            <a:r>
              <a:rPr lang="en-US" altLang="zh-CN" dirty="0"/>
              <a:t>7</a:t>
            </a:r>
            <a:r>
              <a:rPr lang="zh-CN" altLang="zh-CN" dirty="0"/>
              <a:t>个进程</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9.2.2  </a:t>
            </a:r>
            <a:r>
              <a:rPr lang="zh-CN" altLang="zh-CN" dirty="0"/>
              <a:t>启动集群和</a:t>
            </a:r>
            <a:r>
              <a:rPr lang="en-US" altLang="zh-CN" dirty="0"/>
              <a:t>Spark</a:t>
            </a:r>
            <a:r>
              <a:rPr lang="zh-CN" altLang="zh-CN" dirty="0"/>
              <a:t>相关进程</a:t>
            </a:r>
            <a:endParaRPr dirty="0"/>
          </a:p>
        </p:txBody>
      </p:sp>
      <p:pic>
        <p:nvPicPr>
          <p:cNvPr id="4" name="图片 3">
            <a:extLst>
              <a:ext uri="{FF2B5EF4-FFF2-40B4-BE49-F238E27FC236}">
                <a16:creationId xmlns:a16="http://schemas.microsoft.com/office/drawing/2014/main" xmlns="" id="{35F59782-904D-4F6B-9FA8-ADE4217AE944}"/>
              </a:ext>
            </a:extLst>
          </p:cNvPr>
          <p:cNvPicPr/>
          <p:nvPr/>
        </p:nvPicPr>
        <p:blipFill>
          <a:blip r:embed="rId2"/>
          <a:stretch>
            <a:fillRect/>
          </a:stretch>
        </p:blipFill>
        <p:spPr>
          <a:xfrm>
            <a:off x="8510848" y="3237805"/>
            <a:ext cx="2046316" cy="1749829"/>
          </a:xfrm>
          <a:prstGeom prst="rect">
            <a:avLst/>
          </a:prstGeom>
        </p:spPr>
      </p:pic>
    </p:spTree>
    <p:extLst>
      <p:ext uri="{BB962C8B-B14F-4D97-AF65-F5344CB8AC3E}">
        <p14:creationId xmlns:p14="http://schemas.microsoft.com/office/powerpoint/2010/main" val="1087897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在“控制面板”“管理工具”“</a:t>
            </a:r>
            <a:r>
              <a:rPr lang="en-US" altLang="zh-CN" dirty="0"/>
              <a:t>ODBC</a:t>
            </a:r>
            <a:r>
              <a:rPr lang="zh-CN" altLang="zh-CN" dirty="0"/>
              <a:t>数据源管理程序（</a:t>
            </a:r>
            <a:r>
              <a:rPr lang="en-US" altLang="zh-CN" dirty="0"/>
              <a:t>64</a:t>
            </a:r>
            <a:r>
              <a:rPr lang="zh-CN" altLang="zh-CN" dirty="0"/>
              <a:t>位）”下，如果出现“</a:t>
            </a:r>
            <a:r>
              <a:rPr lang="en-US" altLang="zh-CN" dirty="0"/>
              <a:t>Sample Microsoft Spark DSN</a:t>
            </a:r>
            <a:r>
              <a:rPr lang="zh-CN" altLang="zh-CN" dirty="0"/>
              <a:t>”说明正常安装，然后点击“添加”按钮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9.2.3  </a:t>
            </a:r>
            <a:r>
              <a:rPr lang="zh-CN" altLang="zh-CN" dirty="0"/>
              <a:t>配置</a:t>
            </a:r>
            <a:r>
              <a:rPr lang="en-US" altLang="zh-CN" dirty="0"/>
              <a:t>SparkODBC</a:t>
            </a:r>
            <a:r>
              <a:rPr lang="zh-CN" altLang="zh-CN" dirty="0"/>
              <a:t>数据源</a:t>
            </a:r>
            <a:endParaRPr dirty="0"/>
          </a:p>
        </p:txBody>
      </p:sp>
      <p:pic>
        <p:nvPicPr>
          <p:cNvPr id="4" name="图片 3">
            <a:extLst>
              <a:ext uri="{FF2B5EF4-FFF2-40B4-BE49-F238E27FC236}">
                <a16:creationId xmlns:a16="http://schemas.microsoft.com/office/drawing/2014/main" xmlns="" id="{C6F29EDF-4677-48C3-94E0-130D41D90D2B}"/>
              </a:ext>
            </a:extLst>
          </p:cNvPr>
          <p:cNvPicPr/>
          <p:nvPr/>
        </p:nvPicPr>
        <p:blipFill>
          <a:blip r:embed="rId2"/>
          <a:stretch>
            <a:fillRect/>
          </a:stretch>
        </p:blipFill>
        <p:spPr>
          <a:xfrm>
            <a:off x="2302047" y="2925213"/>
            <a:ext cx="3553808" cy="2810569"/>
          </a:xfrm>
          <a:prstGeom prst="rect">
            <a:avLst/>
          </a:prstGeom>
          <a:ln>
            <a:solidFill>
              <a:schemeClr val="tx1"/>
            </a:solidFill>
          </a:ln>
        </p:spPr>
      </p:pic>
      <p:pic>
        <p:nvPicPr>
          <p:cNvPr id="5" name="图片 4">
            <a:extLst>
              <a:ext uri="{FF2B5EF4-FFF2-40B4-BE49-F238E27FC236}">
                <a16:creationId xmlns:a16="http://schemas.microsoft.com/office/drawing/2014/main" xmlns="" id="{88552CE6-DF74-421A-A53C-543FE5914209}"/>
              </a:ext>
            </a:extLst>
          </p:cNvPr>
          <p:cNvPicPr/>
          <p:nvPr/>
        </p:nvPicPr>
        <p:blipFill>
          <a:blip r:embed="rId3"/>
          <a:stretch>
            <a:fillRect/>
          </a:stretch>
        </p:blipFill>
        <p:spPr>
          <a:xfrm>
            <a:off x="5987732" y="2929658"/>
            <a:ext cx="3488777" cy="2787651"/>
          </a:xfrm>
          <a:prstGeom prst="rect">
            <a:avLst/>
          </a:prstGeom>
          <a:ln>
            <a:solidFill>
              <a:schemeClr val="tx1"/>
            </a:solidFill>
          </a:ln>
        </p:spPr>
      </p:pic>
    </p:spTree>
    <p:extLst>
      <p:ext uri="{BB962C8B-B14F-4D97-AF65-F5344CB8AC3E}">
        <p14:creationId xmlns:p14="http://schemas.microsoft.com/office/powerpoint/2010/main" val="2597476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在驱动程序设置界面，输入服务器</a:t>
            </a:r>
            <a:r>
              <a:rPr lang="en-US" altLang="zh-CN" dirty="0"/>
              <a:t>IP</a:t>
            </a:r>
            <a:r>
              <a:rPr lang="zh-CN" altLang="zh-CN" dirty="0"/>
              <a:t>、端口号、账号和密码等。如果需要使用</a:t>
            </a:r>
            <a:r>
              <a:rPr lang="en-US" altLang="zh-CN" dirty="0"/>
              <a:t>SASL</a:t>
            </a:r>
            <a:r>
              <a:rPr lang="zh-CN" altLang="zh-CN" dirty="0"/>
              <a:t>进行连接集群，且集群没有启动</a:t>
            </a:r>
            <a:r>
              <a:rPr lang="en-US" altLang="zh-CN" dirty="0"/>
              <a:t>SSL</a:t>
            </a:r>
            <a:r>
              <a:rPr lang="zh-CN" altLang="zh-CN" dirty="0"/>
              <a:t>服务，那么需要点击“</a:t>
            </a:r>
            <a:r>
              <a:rPr lang="en-US" altLang="zh-CN" dirty="0"/>
              <a:t>SSL Options</a:t>
            </a:r>
            <a:r>
              <a:rPr lang="zh-CN" altLang="zh-CN" dirty="0"/>
              <a:t>”按钮，取消“</a:t>
            </a:r>
            <a:r>
              <a:rPr lang="en-US" altLang="zh-CN" dirty="0"/>
              <a:t>Enable SSL</a:t>
            </a:r>
            <a:r>
              <a:rPr lang="zh-CN" altLang="zh-CN" dirty="0"/>
              <a:t>”，如图所示。</a:t>
            </a:r>
          </a:p>
          <a:p>
            <a:pPr marL="271463" indent="-271463"/>
            <a:endParaRPr lang="zh-CN" altLang="en-US" dirty="0"/>
          </a:p>
        </p:txBody>
      </p:sp>
      <p:pic>
        <p:nvPicPr>
          <p:cNvPr id="3" name="图片 2">
            <a:extLst>
              <a:ext uri="{FF2B5EF4-FFF2-40B4-BE49-F238E27FC236}">
                <a16:creationId xmlns:a16="http://schemas.microsoft.com/office/drawing/2014/main" xmlns="" id="{1281E014-FF4C-4637-B558-EC9EC30AC912}"/>
              </a:ext>
            </a:extLst>
          </p:cNvPr>
          <p:cNvPicPr/>
          <p:nvPr/>
        </p:nvPicPr>
        <p:blipFill>
          <a:blip r:embed="rId2"/>
          <a:stretch>
            <a:fillRect/>
          </a:stretch>
        </p:blipFill>
        <p:spPr>
          <a:xfrm>
            <a:off x="2821045" y="2394008"/>
            <a:ext cx="2116455" cy="3529330"/>
          </a:xfrm>
          <a:prstGeom prst="rect">
            <a:avLst/>
          </a:prstGeom>
        </p:spPr>
      </p:pic>
      <p:pic>
        <p:nvPicPr>
          <p:cNvPr id="4" name="图片 3">
            <a:extLst>
              <a:ext uri="{FF2B5EF4-FFF2-40B4-BE49-F238E27FC236}">
                <a16:creationId xmlns:a16="http://schemas.microsoft.com/office/drawing/2014/main" xmlns="" id="{C9A318A5-3E88-44E5-B57C-D17D66442514}"/>
              </a:ext>
            </a:extLst>
          </p:cNvPr>
          <p:cNvPicPr/>
          <p:nvPr/>
        </p:nvPicPr>
        <p:blipFill>
          <a:blip r:embed="rId3"/>
          <a:stretch>
            <a:fillRect/>
          </a:stretch>
        </p:blipFill>
        <p:spPr>
          <a:xfrm>
            <a:off x="6921990" y="3308552"/>
            <a:ext cx="2116455" cy="1792605"/>
          </a:xfrm>
          <a:prstGeom prst="rect">
            <a:avLst/>
          </a:prstGeom>
        </p:spPr>
      </p:pic>
    </p:spTree>
    <p:extLst>
      <p:ext uri="{BB962C8B-B14F-4D97-AF65-F5344CB8AC3E}">
        <p14:creationId xmlns:p14="http://schemas.microsoft.com/office/powerpoint/2010/main" val="33875760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截至目前，我们已经完成了</a:t>
            </a:r>
            <a:r>
              <a:rPr lang="en-US" altLang="zh-CN" dirty="0"/>
              <a:t>Spark ODBC</a:t>
            </a:r>
            <a:r>
              <a:rPr lang="zh-CN" altLang="zh-CN" dirty="0"/>
              <a:t>的设置，下面我们检测一下是否成功，这里根据集群的实际配置，连接方式需要选择“</a:t>
            </a:r>
            <a:r>
              <a:rPr lang="en-US" altLang="zh-CN" dirty="0"/>
              <a:t>Binary</a:t>
            </a:r>
            <a:r>
              <a:rPr lang="zh-CN" altLang="zh-CN" dirty="0"/>
              <a:t>”，然后点击“</a:t>
            </a:r>
            <a:r>
              <a:rPr lang="en-US" altLang="zh-CN" dirty="0"/>
              <a:t>Test</a:t>
            </a:r>
            <a:r>
              <a:rPr lang="zh-CN" altLang="zh-CN" dirty="0"/>
              <a:t>”按钮，如果出现“</a:t>
            </a:r>
            <a:r>
              <a:rPr lang="en-US" altLang="zh-CN" dirty="0"/>
              <a:t>SUCCESS!</a:t>
            </a:r>
            <a:r>
              <a:rPr lang="zh-CN" altLang="zh-CN" dirty="0"/>
              <a:t>”，说明连接正常。</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9.2.4  </a:t>
            </a:r>
            <a:r>
              <a:rPr lang="zh-CN" altLang="zh-CN" dirty="0"/>
              <a:t>测试</a:t>
            </a:r>
            <a:r>
              <a:rPr lang="en-US" altLang="zh-CN" dirty="0"/>
              <a:t>Spark ODBC</a:t>
            </a:r>
            <a:r>
              <a:rPr lang="zh-CN" altLang="zh-CN" dirty="0"/>
              <a:t>数据连接</a:t>
            </a:r>
          </a:p>
        </p:txBody>
      </p:sp>
      <p:pic>
        <p:nvPicPr>
          <p:cNvPr id="4" name="图片 3">
            <a:extLst>
              <a:ext uri="{FF2B5EF4-FFF2-40B4-BE49-F238E27FC236}">
                <a16:creationId xmlns:a16="http://schemas.microsoft.com/office/drawing/2014/main" xmlns="" id="{2F7A18E9-FC03-4FA0-B36F-671C70DC863C}"/>
              </a:ext>
            </a:extLst>
          </p:cNvPr>
          <p:cNvPicPr/>
          <p:nvPr/>
        </p:nvPicPr>
        <p:blipFill>
          <a:blip r:embed="rId2"/>
          <a:stretch>
            <a:fillRect/>
          </a:stretch>
        </p:blipFill>
        <p:spPr>
          <a:xfrm>
            <a:off x="3384463" y="2671098"/>
            <a:ext cx="2452918" cy="3665047"/>
          </a:xfrm>
          <a:prstGeom prst="rect">
            <a:avLst/>
          </a:prstGeom>
        </p:spPr>
      </p:pic>
      <p:pic>
        <p:nvPicPr>
          <p:cNvPr id="5" name="图片 4">
            <a:extLst>
              <a:ext uri="{FF2B5EF4-FFF2-40B4-BE49-F238E27FC236}">
                <a16:creationId xmlns:a16="http://schemas.microsoft.com/office/drawing/2014/main" xmlns="" id="{52D27C3F-D65E-4EC9-A32B-23E3A1B3929A}"/>
              </a:ext>
            </a:extLst>
          </p:cNvPr>
          <p:cNvPicPr/>
          <p:nvPr/>
        </p:nvPicPr>
        <p:blipFill>
          <a:blip r:embed="rId3"/>
          <a:stretch>
            <a:fillRect/>
          </a:stretch>
        </p:blipFill>
        <p:spPr>
          <a:xfrm>
            <a:off x="6949700" y="3115136"/>
            <a:ext cx="2702300" cy="2389736"/>
          </a:xfrm>
          <a:prstGeom prst="rect">
            <a:avLst/>
          </a:prstGeom>
        </p:spPr>
      </p:pic>
    </p:spTree>
    <p:extLst>
      <p:ext uri="{BB962C8B-B14F-4D97-AF65-F5344CB8AC3E}">
        <p14:creationId xmlns:p14="http://schemas.microsoft.com/office/powerpoint/2010/main" val="525493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328384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连接步骤：连接集群</a:t>
            </a:r>
            <a:r>
              <a:rPr lang="en-US" altLang="zh-CN" sz="2400">
                <a:latin typeface="微软雅黑" pitchFamily="34" charset="-122"/>
                <a:ea typeface="微软雅黑" pitchFamily="34" charset="-122"/>
                <a:sym typeface="微软雅黑" pitchFamily="34" charset="-122"/>
              </a:rPr>
              <a:t>Spark </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a:solidFill>
                  <a:schemeClr val="bg1"/>
                </a:solidFill>
                <a:latin typeface="微软雅黑" pitchFamily="34" charset="-122"/>
                <a:ea typeface="微软雅黑" pitchFamily="34" charset="-122"/>
              </a:rPr>
              <a:t>Apache Spark</a:t>
            </a:r>
            <a:r>
              <a:rPr lang="zh-CN" altLang="en-US" sz="2400">
                <a:solidFill>
                  <a:schemeClr val="bg1"/>
                </a:solidFill>
                <a:latin typeface="微软雅黑" pitchFamily="34" charset="-122"/>
                <a:ea typeface="微软雅黑" pitchFamily="34" charset="-122"/>
              </a:rPr>
              <a:t>简介</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实战：比较企业各地区的销售业绩</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Tree>
    <p:extLst>
      <p:ext uri="{BB962C8B-B14F-4D97-AF65-F5344CB8AC3E}">
        <p14:creationId xmlns:p14="http://schemas.microsoft.com/office/powerpoint/2010/main" val="99226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下面我们通过比较分析企业</a:t>
            </a:r>
            <a:r>
              <a:rPr lang="en-US" altLang="zh-CN" dirty="0"/>
              <a:t>2019</a:t>
            </a:r>
            <a:r>
              <a:rPr lang="zh-CN" altLang="en-US" dirty="0"/>
              <a:t>年不同地区销售额和利润额的案例，具体步骤如下：首先，我们打开</a:t>
            </a:r>
            <a:r>
              <a:rPr lang="en-US" altLang="zh-CN" dirty="0"/>
              <a:t>MS Power BI</a:t>
            </a:r>
            <a:r>
              <a:rPr lang="zh-CN" altLang="en-US" dirty="0"/>
              <a:t>软件，然后找到</a:t>
            </a:r>
            <a:r>
              <a:rPr lang="en-US" altLang="zh-CN" dirty="0"/>
              <a:t>Hive</a:t>
            </a:r>
            <a:r>
              <a:rPr lang="zh-CN" altLang="en-US" dirty="0"/>
              <a:t>的对应连接接口，这里我们选择“获取数据”</a:t>
            </a:r>
            <a:r>
              <a:rPr lang="en-US" altLang="zh-CN" dirty="0"/>
              <a:t>--“</a:t>
            </a:r>
            <a:r>
              <a:rPr lang="zh-CN" altLang="en-US" dirty="0"/>
              <a:t>更多”</a:t>
            </a:r>
            <a:r>
              <a:rPr lang="en-US" altLang="zh-CN" dirty="0"/>
              <a:t>--“</a:t>
            </a:r>
            <a:r>
              <a:rPr lang="zh-CN" altLang="en-US" dirty="0"/>
              <a:t>其它”下的“</a:t>
            </a:r>
            <a:r>
              <a:rPr lang="en-US" altLang="zh-CN" dirty="0"/>
              <a:t>ODBC”</a:t>
            </a:r>
            <a:r>
              <a:rPr lang="zh-CN" altLang="en-US" dirty="0"/>
              <a:t>选项。</a:t>
            </a:r>
            <a:r>
              <a:rPr lang="zh-CN" altLang="zh-CN" dirty="0"/>
              <a:t>在“从</a:t>
            </a:r>
            <a:r>
              <a:rPr lang="en-US" altLang="zh-CN" dirty="0"/>
              <a:t>ODBC</a:t>
            </a:r>
            <a:r>
              <a:rPr lang="zh-CN" altLang="zh-CN" dirty="0"/>
              <a:t>”对话框中，选择数据源名称为“</a:t>
            </a:r>
            <a:r>
              <a:rPr lang="en-US" altLang="zh-CN" dirty="0"/>
              <a:t>Sample Microsoft Spark DSN</a:t>
            </a:r>
            <a:r>
              <a:rPr lang="zh-CN" altLang="zh-CN" dirty="0"/>
              <a:t>”</a:t>
            </a:r>
            <a:r>
              <a:rPr lang="zh-CN" altLang="en-US" dirty="0"/>
              <a:t>。</a:t>
            </a:r>
          </a:p>
          <a:p>
            <a:pPr marL="271463" indent="-271463"/>
            <a:endParaRPr lang="zh-CN" altLang="en-US" dirty="0"/>
          </a:p>
        </p:txBody>
      </p:sp>
      <p:pic>
        <p:nvPicPr>
          <p:cNvPr id="3" name="图片 2">
            <a:extLst>
              <a:ext uri="{FF2B5EF4-FFF2-40B4-BE49-F238E27FC236}">
                <a16:creationId xmlns:a16="http://schemas.microsoft.com/office/drawing/2014/main" xmlns="" id="{6E9B1B37-EE45-4957-AF5D-837E70A4A422}"/>
              </a:ext>
            </a:extLst>
          </p:cNvPr>
          <p:cNvPicPr/>
          <p:nvPr/>
        </p:nvPicPr>
        <p:blipFill>
          <a:blip r:embed="rId2"/>
          <a:stretch>
            <a:fillRect/>
          </a:stretch>
        </p:blipFill>
        <p:spPr>
          <a:xfrm>
            <a:off x="2554576" y="2498060"/>
            <a:ext cx="3282806" cy="3600000"/>
          </a:xfrm>
          <a:prstGeom prst="rect">
            <a:avLst/>
          </a:prstGeom>
        </p:spPr>
      </p:pic>
      <p:pic>
        <p:nvPicPr>
          <p:cNvPr id="4" name="图片 3">
            <a:extLst>
              <a:ext uri="{FF2B5EF4-FFF2-40B4-BE49-F238E27FC236}">
                <a16:creationId xmlns:a16="http://schemas.microsoft.com/office/drawing/2014/main" xmlns="" id="{85ECDC7D-9390-4E5C-8D29-E76CB58CC699}"/>
              </a:ext>
            </a:extLst>
          </p:cNvPr>
          <p:cNvPicPr/>
          <p:nvPr/>
        </p:nvPicPr>
        <p:blipFill>
          <a:blip r:embed="rId3"/>
          <a:stretch>
            <a:fillRect/>
          </a:stretch>
        </p:blipFill>
        <p:spPr>
          <a:xfrm>
            <a:off x="6161838" y="3099521"/>
            <a:ext cx="4072052" cy="1361642"/>
          </a:xfrm>
          <a:prstGeom prst="rect">
            <a:avLst/>
          </a:prstGeom>
        </p:spPr>
      </p:pic>
    </p:spTree>
    <p:extLst>
      <p:ext uri="{BB962C8B-B14F-4D97-AF65-F5344CB8AC3E}">
        <p14:creationId xmlns:p14="http://schemas.microsoft.com/office/powerpoint/2010/main" val="2030548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Sugar</a:t>
            </a:r>
            <a:r>
              <a:rPr lang="zh-CN" altLang="zh-CN" dirty="0"/>
              <a:t>是百度推出的数据可视化服务平台，目标是解决报表和大屏的数据可视化问题，解放数据可视化系统的开发人力。提供整体的可视化报表</a:t>
            </a:r>
            <a:r>
              <a:rPr lang="en-US" altLang="zh-CN" dirty="0"/>
              <a:t>+</a:t>
            </a:r>
            <a:r>
              <a:rPr lang="zh-CN" altLang="zh-CN" dirty="0"/>
              <a:t>大屏解决方案，能够快速分析数据和搭建数据可视化效果，应用的场景比较广泛，如日常数据分析报表、搭建运营系统的监控大屏、销售实时大屏、政府政务大屏等。</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1.4.8  </a:t>
            </a:r>
            <a:r>
              <a:rPr lang="zh-CN" altLang="en-US" dirty="0"/>
              <a:t>百度</a:t>
            </a:r>
            <a:r>
              <a:rPr lang="en-US" dirty="0"/>
              <a:t>Sugar</a:t>
            </a:r>
            <a:endParaRPr dirty="0"/>
          </a:p>
        </p:txBody>
      </p:sp>
      <p:pic>
        <p:nvPicPr>
          <p:cNvPr id="4" name="图片 3">
            <a:extLst>
              <a:ext uri="{FF2B5EF4-FFF2-40B4-BE49-F238E27FC236}">
                <a16:creationId xmlns:a16="http://schemas.microsoft.com/office/drawing/2014/main" xmlns="" id="{233D4F25-1842-40C1-A927-F412C9922665}"/>
              </a:ext>
            </a:extLst>
          </p:cNvPr>
          <p:cNvPicPr/>
          <p:nvPr/>
        </p:nvPicPr>
        <p:blipFill>
          <a:blip r:embed="rId2"/>
          <a:stretch>
            <a:fillRect/>
          </a:stretch>
        </p:blipFill>
        <p:spPr>
          <a:xfrm>
            <a:off x="4134544" y="3597217"/>
            <a:ext cx="3959860" cy="1861820"/>
          </a:xfrm>
          <a:prstGeom prst="rect">
            <a:avLst/>
          </a:prstGeom>
        </p:spPr>
      </p:pic>
    </p:spTree>
    <p:extLst>
      <p:ext uri="{BB962C8B-B14F-4D97-AF65-F5344CB8AC3E}">
        <p14:creationId xmlns:p14="http://schemas.microsoft.com/office/powerpoint/2010/main" val="1322582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在“从</a:t>
            </a:r>
            <a:r>
              <a:rPr lang="en-US" altLang="zh-CN" dirty="0"/>
              <a:t>ODBC”</a:t>
            </a:r>
            <a:r>
              <a:rPr lang="zh-CN" altLang="en-US" dirty="0"/>
              <a:t>页面，可以点击“高级选项”选项按钮，输入</a:t>
            </a:r>
            <a:r>
              <a:rPr lang="en-US" altLang="zh-CN" dirty="0"/>
              <a:t>SQL</a:t>
            </a:r>
            <a:r>
              <a:rPr lang="zh-CN" altLang="en-US" dirty="0"/>
              <a:t>语句等，例如我们这里需要统计该企业</a:t>
            </a:r>
            <a:r>
              <a:rPr lang="en-US" altLang="zh-CN" dirty="0"/>
              <a:t>2019</a:t>
            </a:r>
            <a:r>
              <a:rPr lang="zh-CN" altLang="en-US" dirty="0"/>
              <a:t>年在每个地区的销售情况，因此需要输入“</a:t>
            </a:r>
            <a:r>
              <a:rPr lang="en-US" altLang="zh-CN" dirty="0"/>
              <a:t>SELECT region as `</a:t>
            </a:r>
            <a:r>
              <a:rPr lang="zh-CN" altLang="en-US" dirty="0"/>
              <a:t>地区</a:t>
            </a:r>
            <a:r>
              <a:rPr lang="en-US" altLang="zh-CN" dirty="0"/>
              <a:t>`,ROUND(SUM(sales),2) as `</a:t>
            </a:r>
            <a:r>
              <a:rPr lang="zh-CN" altLang="en-US" dirty="0"/>
              <a:t>销售额</a:t>
            </a:r>
            <a:r>
              <a:rPr lang="en-US" altLang="zh-CN" dirty="0"/>
              <a:t>` ,ROUND(SUM(profit),2) as `</a:t>
            </a:r>
            <a:r>
              <a:rPr lang="zh-CN" altLang="en-US" dirty="0"/>
              <a:t>利润额</a:t>
            </a:r>
            <a:r>
              <a:rPr lang="en-US" altLang="zh-CN" dirty="0"/>
              <a:t>` FROM </a:t>
            </a:r>
            <a:r>
              <a:rPr lang="en-US" altLang="zh-CN" dirty="0" err="1"/>
              <a:t>sales.orders</a:t>
            </a:r>
            <a:r>
              <a:rPr lang="en-US" altLang="zh-CN" dirty="0"/>
              <a:t> WHERE dt=2019 GROUP BY region;”</a:t>
            </a:r>
            <a:r>
              <a:rPr lang="zh-CN" altLang="en-US" dirty="0"/>
              <a:t>，如图所示。</a:t>
            </a:r>
            <a:r>
              <a:rPr lang="zh-CN" altLang="zh-CN" dirty="0"/>
              <a:t>点击“确定”按钮，上述的语句就会在</a:t>
            </a:r>
            <a:r>
              <a:rPr lang="en-US" altLang="zh-CN" dirty="0"/>
              <a:t>Hadoop</a:t>
            </a:r>
            <a:r>
              <a:rPr lang="zh-CN" altLang="zh-CN" dirty="0"/>
              <a:t>集群上进行操作，并返回结果，查询速度与集群的数据量、</a:t>
            </a:r>
            <a:r>
              <a:rPr lang="en-US" altLang="zh-CN" dirty="0"/>
              <a:t>SQL</a:t>
            </a:r>
            <a:r>
              <a:rPr lang="zh-CN" altLang="zh-CN" dirty="0"/>
              <a:t>语句的复杂程度、以及集群的配置等有关</a:t>
            </a:r>
            <a:r>
              <a:rPr lang="zh-CN" altLang="en-US" dirty="0"/>
              <a:t>。</a:t>
            </a:r>
          </a:p>
        </p:txBody>
      </p:sp>
      <p:pic>
        <p:nvPicPr>
          <p:cNvPr id="4" name="图片 3">
            <a:extLst>
              <a:ext uri="{FF2B5EF4-FFF2-40B4-BE49-F238E27FC236}">
                <a16:creationId xmlns:a16="http://schemas.microsoft.com/office/drawing/2014/main" xmlns="" id="{A79CC9FA-B40A-4DF0-9DA4-4C6521C2B6EB}"/>
              </a:ext>
            </a:extLst>
          </p:cNvPr>
          <p:cNvPicPr/>
          <p:nvPr/>
        </p:nvPicPr>
        <p:blipFill>
          <a:blip r:embed="rId2"/>
          <a:stretch>
            <a:fillRect/>
          </a:stretch>
        </p:blipFill>
        <p:spPr>
          <a:xfrm>
            <a:off x="4009764" y="3407091"/>
            <a:ext cx="3767254" cy="2836691"/>
          </a:xfrm>
          <a:prstGeom prst="rect">
            <a:avLst/>
          </a:prstGeom>
        </p:spPr>
      </p:pic>
    </p:spTree>
    <p:extLst>
      <p:ext uri="{BB962C8B-B14F-4D97-AF65-F5344CB8AC3E}">
        <p14:creationId xmlns:p14="http://schemas.microsoft.com/office/powerpoint/2010/main" val="1476558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加载完毕后，在</a:t>
            </a:r>
            <a:r>
              <a:rPr lang="en-US" altLang="zh-CN" dirty="0"/>
              <a:t>MS Power BI</a:t>
            </a:r>
            <a:r>
              <a:rPr lang="zh-CN" altLang="zh-CN" dirty="0"/>
              <a:t>“字段”窗格下将会出现</a:t>
            </a:r>
            <a:r>
              <a:rPr lang="en-US" altLang="zh-CN" dirty="0"/>
              <a:t>SQL</a:t>
            </a:r>
            <a:r>
              <a:rPr lang="zh-CN" altLang="zh-CN" dirty="0"/>
              <a:t>语句的查询结果，然后在“可视化”窗格点击“簇状条形图”按钮，选择“地区”、“销售额”和“利润额”字段，并将“地区”拖放轴上，“销售额”和“利润额”拖放到值上。最后，对视图进行适当的美化，最终的视图效果如图所示。</a:t>
            </a:r>
          </a:p>
          <a:p>
            <a:pPr marL="271463" indent="-271463"/>
            <a:endParaRPr lang="zh-CN" altLang="en-US" dirty="0"/>
          </a:p>
        </p:txBody>
      </p:sp>
      <p:pic>
        <p:nvPicPr>
          <p:cNvPr id="3" name="图片 2">
            <a:extLst>
              <a:ext uri="{FF2B5EF4-FFF2-40B4-BE49-F238E27FC236}">
                <a16:creationId xmlns:a16="http://schemas.microsoft.com/office/drawing/2014/main" xmlns="" id="{E986DD2B-AD15-42AE-B30A-7976BA313E77}"/>
              </a:ext>
            </a:extLst>
          </p:cNvPr>
          <p:cNvPicPr/>
          <p:nvPr/>
        </p:nvPicPr>
        <p:blipFill>
          <a:blip r:embed="rId2"/>
          <a:stretch>
            <a:fillRect/>
          </a:stretch>
        </p:blipFill>
        <p:spPr>
          <a:xfrm>
            <a:off x="3477317" y="2910147"/>
            <a:ext cx="5274310" cy="2829560"/>
          </a:xfrm>
          <a:prstGeom prst="rect">
            <a:avLst/>
          </a:prstGeom>
        </p:spPr>
      </p:pic>
    </p:spTree>
    <p:extLst>
      <p:ext uri="{BB962C8B-B14F-4D97-AF65-F5344CB8AC3E}">
        <p14:creationId xmlns:p14="http://schemas.microsoft.com/office/powerpoint/2010/main" val="2822930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880677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10</a:t>
            </a:r>
            <a:r>
              <a:rPr lang="zh-CN" altLang="en-US" dirty="0">
                <a:solidFill>
                  <a:schemeClr val="tx1"/>
                </a:solidFill>
              </a:rPr>
              <a:t>章  连接</a:t>
            </a:r>
            <a:r>
              <a:rPr lang="en-US" altLang="zh-CN" dirty="0">
                <a:solidFill>
                  <a:schemeClr val="tx1"/>
                </a:solidFill>
              </a:rPr>
              <a:t>Hadoop</a:t>
            </a:r>
            <a:r>
              <a:rPr lang="zh-CN" altLang="en-US" dirty="0">
                <a:solidFill>
                  <a:schemeClr val="tx1"/>
                </a:solidFill>
              </a:rPr>
              <a:t>集群工具</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466026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在实际工作中为什么使用客户端界面工具而不用命令行查看和查询</a:t>
            </a:r>
            <a:r>
              <a:rPr lang="en-US" altLang="zh-CN" dirty="0"/>
              <a:t>Hadoop</a:t>
            </a:r>
            <a:r>
              <a:rPr lang="zh-CN" altLang="zh-CN" dirty="0"/>
              <a:t>集群中的数据，主要是由于通过界面工具查看与分析</a:t>
            </a:r>
            <a:r>
              <a:rPr lang="en-US" altLang="zh-CN" dirty="0"/>
              <a:t>Hive</a:t>
            </a:r>
            <a:r>
              <a:rPr lang="zh-CN" altLang="zh-CN" dirty="0"/>
              <a:t>里的数据要方便很多，业务人员一般没有权限通过命令行连接</a:t>
            </a:r>
            <a:r>
              <a:rPr lang="en-US" altLang="zh-CN" dirty="0"/>
              <a:t>Hive</a:t>
            </a:r>
            <a:r>
              <a:rPr lang="zh-CN" altLang="zh-CN" dirty="0"/>
              <a:t>，而且管理者喜欢在界面工具上查看</a:t>
            </a:r>
            <a:r>
              <a:rPr lang="en-US" altLang="zh-CN" dirty="0"/>
              <a:t>Hive</a:t>
            </a:r>
            <a:r>
              <a:rPr lang="zh-CN" altLang="zh-CN" dirty="0"/>
              <a:t>的数据等。本章将通过实际案例详细讲解如何通过</a:t>
            </a:r>
            <a:r>
              <a:rPr lang="en-US" altLang="zh-CN" dirty="0" err="1"/>
              <a:t>Dbeaver</a:t>
            </a:r>
            <a:r>
              <a:rPr lang="zh-CN" altLang="zh-CN" dirty="0"/>
              <a:t>、</a:t>
            </a:r>
            <a:r>
              <a:rPr lang="en-US" altLang="zh-CN" dirty="0"/>
              <a:t>Oracle SQL Developer</a:t>
            </a:r>
            <a:r>
              <a:rPr lang="zh-CN" altLang="zh-CN" dirty="0"/>
              <a:t>、</a:t>
            </a:r>
            <a:r>
              <a:rPr lang="en-US" altLang="zh-CN" dirty="0" err="1"/>
              <a:t>DbVisualizer</a:t>
            </a:r>
            <a:r>
              <a:rPr lang="zh-CN" altLang="zh-CN" dirty="0"/>
              <a:t>和</a:t>
            </a:r>
            <a:r>
              <a:rPr lang="en-US" altLang="zh-CN" dirty="0" err="1"/>
              <a:t>SQuirrel</a:t>
            </a:r>
            <a:r>
              <a:rPr lang="en-US" altLang="zh-CN" dirty="0"/>
              <a:t> SQL Client</a:t>
            </a:r>
            <a:r>
              <a:rPr lang="zh-CN" altLang="zh-CN" dirty="0"/>
              <a:t>等客户端工具连接</a:t>
            </a:r>
            <a:r>
              <a:rPr lang="en-US" altLang="zh-CN" dirty="0"/>
              <a:t>Hadoop</a:t>
            </a:r>
            <a:r>
              <a:rPr lang="zh-CN" altLang="zh-CN" dirty="0"/>
              <a:t>集群上的</a:t>
            </a:r>
            <a:r>
              <a:rPr lang="en-US" altLang="zh-CN" dirty="0"/>
              <a:t>Hive</a:t>
            </a:r>
            <a:r>
              <a:rPr lang="zh-CN" altLang="zh-CN" dirty="0"/>
              <a:t>数据库。</a:t>
            </a:r>
          </a:p>
          <a:p>
            <a:pPr marL="271463" indent="-271463"/>
            <a:endParaRPr lang="zh-CN" altLang="en-US" dirty="0"/>
          </a:p>
        </p:txBody>
      </p:sp>
    </p:spTree>
    <p:extLst>
      <p:ext uri="{BB962C8B-B14F-4D97-AF65-F5344CB8AC3E}">
        <p14:creationId xmlns:p14="http://schemas.microsoft.com/office/powerpoint/2010/main" val="700630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Oracle SQL Developer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DBeaver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sym typeface="微软雅黑" pitchFamily="34" charset="-122"/>
              </a:rPr>
              <a:t>DbVisualizer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err="1">
                <a:solidFill>
                  <a:srgbClr val="FFFFFF"/>
                </a:solidFill>
                <a:latin typeface="微软雅黑" pitchFamily="34" charset="-122"/>
                <a:ea typeface="微软雅黑" pitchFamily="34" charset="-122"/>
                <a:sym typeface="微软雅黑" pitchFamily="34" charset="-122"/>
              </a:rPr>
              <a:t>SQuirrel</a:t>
            </a:r>
            <a:r>
              <a:rPr lang="en-US" altLang="zh-CN" sz="2400" dirty="0">
                <a:solidFill>
                  <a:srgbClr val="FFFFFF"/>
                </a:solidFill>
                <a:latin typeface="微软雅黑" pitchFamily="34" charset="-122"/>
                <a:ea typeface="微软雅黑" pitchFamily="34" charset="-122"/>
                <a:sym typeface="微软雅黑" pitchFamily="34" charset="-122"/>
              </a:rPr>
              <a:t> SQL Client</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3876176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marL="361950" indent="-361950"/>
            <a:r>
              <a:rPr lang="en-US" altLang="zh-CN" dirty="0" err="1"/>
              <a:t>DBeaver</a:t>
            </a:r>
            <a:r>
              <a:rPr lang="zh-CN" altLang="en-US" dirty="0"/>
              <a:t>是一个通用的数据库管理工具和</a:t>
            </a:r>
            <a:r>
              <a:rPr lang="en-US" altLang="zh-CN" dirty="0"/>
              <a:t>SQL</a:t>
            </a:r>
            <a:r>
              <a:rPr lang="zh-CN" altLang="en-US" dirty="0"/>
              <a:t>客户端，支持</a:t>
            </a:r>
            <a:r>
              <a:rPr lang="en-US" altLang="zh-CN" dirty="0"/>
              <a:t>MySQL</a:t>
            </a:r>
            <a:r>
              <a:rPr lang="zh-CN" altLang="en-US" dirty="0"/>
              <a:t>、</a:t>
            </a:r>
            <a:r>
              <a:rPr lang="en-US" altLang="zh-CN" dirty="0"/>
              <a:t>Oracle</a:t>
            </a:r>
            <a:r>
              <a:rPr lang="zh-CN" altLang="en-US" dirty="0"/>
              <a:t>、</a:t>
            </a:r>
            <a:r>
              <a:rPr lang="en-US" altLang="zh-CN" dirty="0"/>
              <a:t>DB2</a:t>
            </a:r>
            <a:r>
              <a:rPr lang="zh-CN" altLang="en-US" dirty="0"/>
              <a:t>、</a:t>
            </a:r>
            <a:r>
              <a:rPr lang="en-US" altLang="zh-CN" dirty="0"/>
              <a:t>MSSQL</a:t>
            </a:r>
            <a:r>
              <a:rPr lang="zh-CN" altLang="en-US" dirty="0"/>
              <a:t>、</a:t>
            </a:r>
            <a:r>
              <a:rPr lang="en-US" altLang="zh-CN" dirty="0"/>
              <a:t>Hive</a:t>
            </a:r>
            <a:r>
              <a:rPr lang="zh-CN" altLang="en-US" dirty="0"/>
              <a:t>等数据库，它提供一个图形界面用来查看表结构、执行查询、导出数据等。</a:t>
            </a:r>
          </a:p>
          <a:p>
            <a:pPr marL="361950" indent="-361950"/>
            <a:r>
              <a:rPr lang="en-US" altLang="zh-CN" dirty="0" err="1"/>
              <a:t>DBeaver</a:t>
            </a:r>
            <a:r>
              <a:rPr lang="zh-CN" altLang="zh-CN" dirty="0"/>
              <a:t>分为社区版和企业版，其中社区版是免费的，可以在官网上下载了最新社区版的</a:t>
            </a:r>
            <a:r>
              <a:rPr lang="en-US" altLang="zh-CN" dirty="0" err="1"/>
              <a:t>DBeaver</a:t>
            </a:r>
            <a:r>
              <a:rPr lang="zh-CN" altLang="zh-CN" dirty="0"/>
              <a:t>，下载地址：</a:t>
            </a:r>
            <a:r>
              <a:rPr lang="en-US" altLang="zh-CN" dirty="0"/>
              <a:t>https://dbeaver.io/download/</a:t>
            </a:r>
            <a:r>
              <a:rPr lang="zh-CN" altLang="zh-CN" dirty="0"/>
              <a:t>，这里下载的是</a:t>
            </a:r>
            <a:r>
              <a:rPr lang="en-US" altLang="zh-CN" dirty="0"/>
              <a:t>Windows 64</a:t>
            </a:r>
            <a:r>
              <a:rPr lang="zh-CN" altLang="zh-CN" dirty="0"/>
              <a:t>位免安装社区版，如图所示</a:t>
            </a:r>
            <a:endParaRPr lang="zh-CN" altLang="en-US" dirty="0"/>
          </a:p>
        </p:txBody>
      </p:sp>
      <p:sp>
        <p:nvSpPr>
          <p:cNvPr id="17412" name="内容占位符 2"/>
          <p:cNvSpPr>
            <a:spLocks noGrp="1"/>
          </p:cNvSpPr>
          <p:nvPr>
            <p:ph idx="10"/>
          </p:nvPr>
        </p:nvSpPr>
        <p:spPr/>
        <p:txBody>
          <a:bodyPr/>
          <a:lstStyle/>
          <a:p>
            <a:r>
              <a:rPr lang="en-US" altLang="zh-CN" dirty="0"/>
              <a:t>10.1.1  </a:t>
            </a:r>
            <a:r>
              <a:rPr lang="zh-CN" altLang="zh-CN" dirty="0"/>
              <a:t>安装和配置连接环境</a:t>
            </a:r>
          </a:p>
        </p:txBody>
      </p:sp>
      <p:pic>
        <p:nvPicPr>
          <p:cNvPr id="5" name="图片 4">
            <a:extLst>
              <a:ext uri="{FF2B5EF4-FFF2-40B4-BE49-F238E27FC236}">
                <a16:creationId xmlns:a16="http://schemas.microsoft.com/office/drawing/2014/main" xmlns="" id="{0378C3F7-DF24-4FFF-89FC-C77BFB9BD9D3}"/>
              </a:ext>
            </a:extLst>
          </p:cNvPr>
          <p:cNvPicPr/>
          <p:nvPr/>
        </p:nvPicPr>
        <p:blipFill>
          <a:blip r:embed="rId2"/>
          <a:stretch>
            <a:fillRect/>
          </a:stretch>
        </p:blipFill>
        <p:spPr>
          <a:xfrm>
            <a:off x="3394191" y="3752388"/>
            <a:ext cx="5274310" cy="2512060"/>
          </a:xfrm>
          <a:prstGeom prst="rect">
            <a:avLst/>
          </a:prstGeom>
        </p:spPr>
      </p:pic>
    </p:spTree>
    <p:extLst>
      <p:ext uri="{BB962C8B-B14F-4D97-AF65-F5344CB8AC3E}">
        <p14:creationId xmlns:p14="http://schemas.microsoft.com/office/powerpoint/2010/main" val="41767872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SQL</a:t>
            </a:r>
            <a:r>
              <a:rPr lang="zh-CN" altLang="zh-CN" dirty="0"/>
              <a:t>界面输入想要执行的语句，例如：我们要统计客户中不同职业的平均年龄，</a:t>
            </a:r>
            <a:r>
              <a:rPr lang="en-US" altLang="zh-CN" dirty="0"/>
              <a:t>SQL</a:t>
            </a:r>
            <a:r>
              <a:rPr lang="zh-CN" altLang="zh-CN" dirty="0"/>
              <a:t>语句为“</a:t>
            </a:r>
            <a:r>
              <a:rPr lang="en-US" altLang="zh-CN" dirty="0"/>
              <a:t>select </a:t>
            </a:r>
            <a:r>
              <a:rPr lang="en-US" altLang="zh-CN" dirty="0" err="1"/>
              <a:t>occupation,round</a:t>
            </a:r>
            <a:r>
              <a:rPr lang="en-US" altLang="zh-CN" dirty="0"/>
              <a:t>(avg(age),2) as </a:t>
            </a:r>
            <a:r>
              <a:rPr lang="en-US" altLang="zh-CN" dirty="0" err="1"/>
              <a:t>avg_cust</a:t>
            </a:r>
            <a:r>
              <a:rPr lang="en-US" altLang="zh-CN" dirty="0"/>
              <a:t> from customers group by occupation;</a:t>
            </a:r>
            <a:r>
              <a:rPr lang="zh-CN" altLang="zh-CN" dirty="0"/>
              <a:t>”，</a:t>
            </a:r>
            <a:r>
              <a:rPr lang="en-US" altLang="zh-CN" dirty="0"/>
              <a:t>SQL</a:t>
            </a:r>
            <a:r>
              <a:rPr lang="zh-CN" altLang="zh-CN" dirty="0"/>
              <a:t>执行的结果如图所示。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10.1.2  </a:t>
            </a:r>
            <a:r>
              <a:rPr lang="zh-CN" altLang="zh-CN" dirty="0"/>
              <a:t>不同职业客户平均年龄分布</a:t>
            </a:r>
          </a:p>
        </p:txBody>
      </p:sp>
      <p:pic>
        <p:nvPicPr>
          <p:cNvPr id="4" name="图片 3">
            <a:extLst>
              <a:ext uri="{FF2B5EF4-FFF2-40B4-BE49-F238E27FC236}">
                <a16:creationId xmlns:a16="http://schemas.microsoft.com/office/drawing/2014/main" xmlns="" id="{7453CDD8-A25B-49ED-8045-BEF0CD9DBC6D}"/>
              </a:ext>
            </a:extLst>
          </p:cNvPr>
          <p:cNvPicPr>
            <a:picLocks noChangeAspect="1"/>
          </p:cNvPicPr>
          <p:nvPr/>
        </p:nvPicPr>
        <p:blipFill>
          <a:blip r:embed="rId2"/>
          <a:stretch>
            <a:fillRect/>
          </a:stretch>
        </p:blipFill>
        <p:spPr>
          <a:xfrm>
            <a:off x="3908654" y="3049077"/>
            <a:ext cx="4023709" cy="2828789"/>
          </a:xfrm>
          <a:prstGeom prst="rect">
            <a:avLst/>
          </a:prstGeom>
        </p:spPr>
      </p:pic>
    </p:spTree>
    <p:extLst>
      <p:ext uri="{BB962C8B-B14F-4D97-AF65-F5344CB8AC3E}">
        <p14:creationId xmlns:p14="http://schemas.microsoft.com/office/powerpoint/2010/main" val="4081813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a:solidFill>
                  <a:srgbClr val="FFFFFF"/>
                </a:solidFill>
                <a:latin typeface="微软雅黑" pitchFamily="34" charset="-122"/>
                <a:ea typeface="微软雅黑" pitchFamily="34" charset="-122"/>
              </a:rPr>
              <a:t>Oracle SQL Developer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DBeaver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sym typeface="微软雅黑" pitchFamily="34" charset="-122"/>
              </a:rPr>
              <a:t>DbVisualizer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err="1">
                <a:solidFill>
                  <a:srgbClr val="FFFFFF"/>
                </a:solidFill>
                <a:latin typeface="微软雅黑" pitchFamily="34" charset="-122"/>
                <a:ea typeface="微软雅黑" pitchFamily="34" charset="-122"/>
                <a:sym typeface="微软雅黑" pitchFamily="34" charset="-122"/>
              </a:rPr>
              <a:t>SQuirrel</a:t>
            </a:r>
            <a:r>
              <a:rPr lang="en-US" altLang="zh-CN" sz="2400" dirty="0">
                <a:solidFill>
                  <a:srgbClr val="FFFFFF"/>
                </a:solidFill>
                <a:latin typeface="微软雅黑" pitchFamily="34" charset="-122"/>
                <a:ea typeface="微软雅黑" pitchFamily="34" charset="-122"/>
                <a:sym typeface="微软雅黑" pitchFamily="34" charset="-122"/>
              </a:rPr>
              <a:t> SQL Client</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4138758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marL="361950" indent="-361950"/>
            <a:r>
              <a:rPr lang="en-US" altLang="zh-CN" dirty="0"/>
              <a:t>Oracle SQL Developer</a:t>
            </a:r>
            <a:r>
              <a:rPr lang="zh-CN" altLang="en-US" dirty="0"/>
              <a:t>支持常见的数据库类型，包括</a:t>
            </a:r>
            <a:r>
              <a:rPr lang="en-US" altLang="zh-CN" dirty="0"/>
              <a:t>MySQL</a:t>
            </a:r>
            <a:r>
              <a:rPr lang="zh-CN" altLang="en-US" dirty="0"/>
              <a:t>、</a:t>
            </a:r>
            <a:r>
              <a:rPr lang="en-US" altLang="zh-CN" dirty="0"/>
              <a:t>Oracle</a:t>
            </a:r>
            <a:r>
              <a:rPr lang="zh-CN" altLang="en-US" dirty="0"/>
              <a:t>、</a:t>
            </a:r>
            <a:r>
              <a:rPr lang="en-US" altLang="zh-CN" dirty="0"/>
              <a:t>DB2</a:t>
            </a:r>
            <a:r>
              <a:rPr lang="zh-CN" altLang="en-US" dirty="0"/>
              <a:t>、</a:t>
            </a:r>
            <a:r>
              <a:rPr lang="en-US" altLang="zh-CN" dirty="0"/>
              <a:t>MSSQL</a:t>
            </a:r>
            <a:r>
              <a:rPr lang="zh-CN" altLang="en-US" dirty="0"/>
              <a:t>、</a:t>
            </a:r>
            <a:r>
              <a:rPr lang="en-US" altLang="zh-CN" dirty="0"/>
              <a:t>Hive</a:t>
            </a:r>
            <a:r>
              <a:rPr lang="zh-CN" altLang="en-US" dirty="0"/>
              <a:t>等数据库，前提是要导入相应数据库的</a:t>
            </a:r>
            <a:r>
              <a:rPr lang="en-US" altLang="zh-CN" dirty="0"/>
              <a:t>jar</a:t>
            </a:r>
            <a:r>
              <a:rPr lang="zh-CN" altLang="en-US" dirty="0"/>
              <a:t>包，主要难点是下载和配置</a:t>
            </a:r>
            <a:r>
              <a:rPr lang="en-US" altLang="zh-CN" dirty="0"/>
              <a:t>Oracle SQL Developer</a:t>
            </a:r>
            <a:r>
              <a:rPr lang="zh-CN" altLang="en-US" dirty="0"/>
              <a:t>和</a:t>
            </a:r>
            <a:r>
              <a:rPr lang="en-US" altLang="zh-CN" dirty="0"/>
              <a:t>Hive</a:t>
            </a:r>
            <a:r>
              <a:rPr lang="zh-CN" altLang="en-US" dirty="0"/>
              <a:t>的</a:t>
            </a:r>
            <a:r>
              <a:rPr lang="en-US" altLang="zh-CN" dirty="0"/>
              <a:t>jar</a:t>
            </a:r>
            <a:r>
              <a:rPr lang="zh-CN" altLang="en-US" dirty="0"/>
              <a:t>包。</a:t>
            </a:r>
            <a:endParaRPr lang="en-US" altLang="zh-CN" dirty="0"/>
          </a:p>
          <a:p>
            <a:pPr marL="361950" indent="-361950"/>
            <a:r>
              <a:rPr lang="zh-CN" altLang="zh-CN" dirty="0"/>
              <a:t>首先需要到</a:t>
            </a:r>
            <a:r>
              <a:rPr lang="en-US" altLang="zh-CN" dirty="0"/>
              <a:t>Oracle</a:t>
            </a:r>
            <a:r>
              <a:rPr lang="zh-CN" altLang="zh-CN" dirty="0"/>
              <a:t>的官方网站下载</a:t>
            </a:r>
            <a:r>
              <a:rPr lang="en-US" altLang="zh-CN" dirty="0"/>
              <a:t>Oracle SQL Developer</a:t>
            </a:r>
            <a:r>
              <a:rPr lang="zh-CN" altLang="zh-CN" dirty="0"/>
              <a:t>，</a:t>
            </a:r>
            <a:r>
              <a:rPr lang="zh-CN" altLang="en-US" dirty="0"/>
              <a:t>然后</a:t>
            </a:r>
            <a:r>
              <a:rPr lang="zh-CN" altLang="zh-CN" dirty="0"/>
              <a:t>需要找到集群</a:t>
            </a:r>
            <a:r>
              <a:rPr lang="en-US" altLang="zh-CN" dirty="0"/>
              <a:t>Hive</a:t>
            </a:r>
            <a:r>
              <a:rPr lang="zh-CN" altLang="zh-CN" dirty="0"/>
              <a:t>对应版本</a:t>
            </a:r>
            <a:r>
              <a:rPr lang="en-US" altLang="zh-CN" dirty="0" err="1"/>
              <a:t>jdbc</a:t>
            </a:r>
            <a:r>
              <a:rPr lang="zh-CN" altLang="zh-CN" dirty="0"/>
              <a:t>连接的</a:t>
            </a:r>
            <a:r>
              <a:rPr lang="en-US" altLang="zh-CN" dirty="0"/>
              <a:t>jar</a:t>
            </a:r>
            <a:r>
              <a:rPr lang="zh-CN" altLang="zh-CN" dirty="0"/>
              <a:t>包，需要的</a:t>
            </a:r>
            <a:r>
              <a:rPr lang="en-US" altLang="zh-CN" dirty="0"/>
              <a:t>jar</a:t>
            </a:r>
            <a:r>
              <a:rPr lang="zh-CN" altLang="zh-CN" dirty="0"/>
              <a:t>包如下</a:t>
            </a:r>
            <a:r>
              <a:rPr lang="zh-CN" altLang="en-US" dirty="0"/>
              <a:t>。准备工作完成后，将连接</a:t>
            </a:r>
            <a:r>
              <a:rPr lang="en-US" altLang="zh-CN" dirty="0"/>
              <a:t>Hive</a:t>
            </a:r>
            <a:r>
              <a:rPr lang="zh-CN" altLang="en-US" dirty="0"/>
              <a:t>需要的</a:t>
            </a:r>
            <a:r>
              <a:rPr lang="en-US" altLang="zh-CN" dirty="0"/>
              <a:t>jar</a:t>
            </a:r>
            <a:r>
              <a:rPr lang="zh-CN" altLang="en-US" dirty="0"/>
              <a:t>包上传到</a:t>
            </a:r>
            <a:r>
              <a:rPr lang="en-US" altLang="zh-CN" dirty="0"/>
              <a:t>Oracle SQL Developer</a:t>
            </a:r>
            <a:r>
              <a:rPr lang="zh-CN" altLang="en-US" dirty="0"/>
              <a:t>。</a:t>
            </a:r>
            <a:endParaRPr lang="zh-CN" altLang="zh-CN" dirty="0"/>
          </a:p>
          <a:p>
            <a:pPr marL="361950" indent="-361950"/>
            <a:endParaRPr lang="zh-CN" altLang="en-US" dirty="0"/>
          </a:p>
        </p:txBody>
      </p:sp>
      <p:sp>
        <p:nvSpPr>
          <p:cNvPr id="17412" name="内容占位符 2"/>
          <p:cNvSpPr>
            <a:spLocks noGrp="1"/>
          </p:cNvSpPr>
          <p:nvPr>
            <p:ph idx="10"/>
          </p:nvPr>
        </p:nvSpPr>
        <p:spPr/>
        <p:txBody>
          <a:bodyPr/>
          <a:lstStyle/>
          <a:p>
            <a:r>
              <a:rPr lang="en-US" altLang="zh-CN" dirty="0"/>
              <a:t>10.2.1  </a:t>
            </a:r>
            <a:r>
              <a:rPr lang="zh-CN" altLang="zh-CN" dirty="0"/>
              <a:t>安装和配置连接环境</a:t>
            </a:r>
          </a:p>
        </p:txBody>
      </p:sp>
      <p:pic>
        <p:nvPicPr>
          <p:cNvPr id="5" name="图片 4">
            <a:extLst>
              <a:ext uri="{FF2B5EF4-FFF2-40B4-BE49-F238E27FC236}">
                <a16:creationId xmlns:a16="http://schemas.microsoft.com/office/drawing/2014/main" xmlns="" id="{59BBE3D8-1181-4279-AC82-ED6FCF34C6FD}"/>
              </a:ext>
            </a:extLst>
          </p:cNvPr>
          <p:cNvPicPr/>
          <p:nvPr/>
        </p:nvPicPr>
        <p:blipFill>
          <a:blip r:embed="rId2"/>
          <a:stretch>
            <a:fillRect/>
          </a:stretch>
        </p:blipFill>
        <p:spPr>
          <a:xfrm>
            <a:off x="4922172" y="3645015"/>
            <a:ext cx="1885027" cy="2469457"/>
          </a:xfrm>
          <a:prstGeom prst="rect">
            <a:avLst/>
          </a:prstGeom>
        </p:spPr>
      </p:pic>
    </p:spTree>
    <p:extLst>
      <p:ext uri="{BB962C8B-B14F-4D97-AF65-F5344CB8AC3E}">
        <p14:creationId xmlns:p14="http://schemas.microsoft.com/office/powerpoint/2010/main" val="30386193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err="1"/>
              <a:t>FineBI</a:t>
            </a:r>
            <a:r>
              <a:rPr lang="zh-CN" altLang="zh-CN" dirty="0"/>
              <a:t>是帆软公司推出的一款商业智能产品，通过最终业务用户自主分析企业已有的信息化数据，帮助企业发现并解决存在的问题，协助企业及时调整策略做出更好的决策，增强企业的可持续竞争性。完善的数据管理策略，</a:t>
            </a:r>
            <a:r>
              <a:rPr lang="en-US" altLang="zh-CN" dirty="0" err="1"/>
              <a:t>FineBI</a:t>
            </a:r>
            <a:r>
              <a:rPr lang="zh-CN" altLang="zh-CN" dirty="0"/>
              <a:t>支持丰富的数据源连接，以可视化的形式帮助企业进行多样数据管理，极大的提升了数据整合的便利性和效率。</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1.4.9  </a:t>
            </a:r>
            <a:r>
              <a:rPr lang="en-US" dirty="0" err="1"/>
              <a:t>FineBI</a:t>
            </a:r>
            <a:endParaRPr dirty="0"/>
          </a:p>
        </p:txBody>
      </p:sp>
      <p:pic>
        <p:nvPicPr>
          <p:cNvPr id="4" name="图片 3">
            <a:extLst>
              <a:ext uri="{FF2B5EF4-FFF2-40B4-BE49-F238E27FC236}">
                <a16:creationId xmlns:a16="http://schemas.microsoft.com/office/drawing/2014/main" xmlns="" id="{5F4F8F3E-6DBF-4FAE-AC63-67B91366C2C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6143" y="3595312"/>
            <a:ext cx="3959860" cy="2475230"/>
          </a:xfrm>
          <a:prstGeom prst="rect">
            <a:avLst/>
          </a:prstGeom>
          <a:noFill/>
          <a:ln>
            <a:solidFill>
              <a:schemeClr val="tx1"/>
            </a:solidFill>
          </a:ln>
        </p:spPr>
      </p:pic>
    </p:spTree>
    <p:extLst>
      <p:ext uri="{BB962C8B-B14F-4D97-AF65-F5344CB8AC3E}">
        <p14:creationId xmlns:p14="http://schemas.microsoft.com/office/powerpoint/2010/main" val="2357436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在界面输入想要执行的语句，例如：我们要统计客户中不同教育背景的平均年龄分布，</a:t>
            </a:r>
            <a:r>
              <a:rPr lang="en-US" altLang="zh-CN" dirty="0"/>
              <a:t>SQL</a:t>
            </a:r>
            <a:r>
              <a:rPr lang="zh-CN" altLang="zh-CN" dirty="0"/>
              <a:t>语句为“</a:t>
            </a:r>
            <a:r>
              <a:rPr lang="en-US" altLang="zh-CN" dirty="0"/>
              <a:t>select </a:t>
            </a:r>
            <a:r>
              <a:rPr lang="en-US" altLang="zh-CN" dirty="0" err="1"/>
              <a:t>education,round</a:t>
            </a:r>
            <a:r>
              <a:rPr lang="en-US" altLang="zh-CN" dirty="0"/>
              <a:t>(avg(age),2) as </a:t>
            </a:r>
            <a:r>
              <a:rPr lang="en-US" altLang="zh-CN" dirty="0" err="1"/>
              <a:t>avg_cust</a:t>
            </a:r>
            <a:r>
              <a:rPr lang="en-US" altLang="zh-CN" dirty="0"/>
              <a:t> from customers group by education;</a:t>
            </a:r>
            <a:r>
              <a:rPr lang="zh-CN" altLang="zh-CN" dirty="0"/>
              <a:t>”，</a:t>
            </a:r>
            <a:r>
              <a:rPr lang="en-US" altLang="zh-CN" dirty="0"/>
              <a:t>SQL</a:t>
            </a:r>
            <a:r>
              <a:rPr lang="zh-CN" altLang="zh-CN" dirty="0"/>
              <a:t>执行的结果如图所示。</a:t>
            </a:r>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10.2.2  </a:t>
            </a:r>
            <a:r>
              <a:rPr lang="zh-CN" altLang="zh-CN" dirty="0"/>
              <a:t>不同教育背景客户平均年龄分布</a:t>
            </a:r>
          </a:p>
        </p:txBody>
      </p:sp>
      <p:pic>
        <p:nvPicPr>
          <p:cNvPr id="4" name="图片 3">
            <a:extLst>
              <a:ext uri="{FF2B5EF4-FFF2-40B4-BE49-F238E27FC236}">
                <a16:creationId xmlns:a16="http://schemas.microsoft.com/office/drawing/2014/main" xmlns="" id="{CE7C4394-AB48-4CED-9693-0AA63063C4DE}"/>
              </a:ext>
            </a:extLst>
          </p:cNvPr>
          <p:cNvPicPr>
            <a:picLocks noChangeAspect="1"/>
          </p:cNvPicPr>
          <p:nvPr/>
        </p:nvPicPr>
        <p:blipFill>
          <a:blip r:embed="rId2"/>
          <a:stretch>
            <a:fillRect/>
          </a:stretch>
        </p:blipFill>
        <p:spPr>
          <a:xfrm>
            <a:off x="3517286" y="3154943"/>
            <a:ext cx="4566300" cy="2450804"/>
          </a:xfrm>
          <a:prstGeom prst="rect">
            <a:avLst/>
          </a:prstGeom>
        </p:spPr>
      </p:pic>
    </p:spTree>
    <p:extLst>
      <p:ext uri="{BB962C8B-B14F-4D97-AF65-F5344CB8AC3E}">
        <p14:creationId xmlns:p14="http://schemas.microsoft.com/office/powerpoint/2010/main" val="27281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Oracle SQL Developer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DBeaver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err="1">
                <a:solidFill>
                  <a:srgbClr val="FFFFFF"/>
                </a:solidFill>
                <a:latin typeface="微软雅黑" pitchFamily="34" charset="-122"/>
                <a:ea typeface="微软雅黑" pitchFamily="34" charset="-122"/>
                <a:sym typeface="微软雅黑" pitchFamily="34" charset="-122"/>
              </a:rPr>
              <a:t>DbVisualizer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dirty="0" err="1">
                <a:solidFill>
                  <a:srgbClr val="FFFFFF"/>
                </a:solidFill>
                <a:latin typeface="微软雅黑" pitchFamily="34" charset="-122"/>
                <a:ea typeface="微软雅黑" pitchFamily="34" charset="-122"/>
                <a:sym typeface="微软雅黑" pitchFamily="34" charset="-122"/>
              </a:rPr>
              <a:t>SQuirrel</a:t>
            </a:r>
            <a:r>
              <a:rPr lang="en-US" altLang="zh-CN" sz="2400" dirty="0">
                <a:solidFill>
                  <a:srgbClr val="FFFFFF"/>
                </a:solidFill>
                <a:latin typeface="微软雅黑" pitchFamily="34" charset="-122"/>
                <a:ea typeface="微软雅黑" pitchFamily="34" charset="-122"/>
                <a:sym typeface="微软雅黑" pitchFamily="34" charset="-122"/>
              </a:rPr>
              <a:t> SQL Client</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1803082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marL="361950" indent="-361950"/>
            <a:r>
              <a:rPr lang="en-US" altLang="zh-CN" dirty="0" err="1"/>
              <a:t>DbVisualizer</a:t>
            </a:r>
            <a:r>
              <a:rPr lang="zh-CN" altLang="en-US" dirty="0"/>
              <a:t>是基于</a:t>
            </a:r>
            <a:r>
              <a:rPr lang="en-US" altLang="zh-CN" dirty="0"/>
              <a:t>JDBC</a:t>
            </a:r>
            <a:r>
              <a:rPr lang="zh-CN" altLang="en-US" dirty="0"/>
              <a:t>的跨平台数据库操作工具，可以快速连接需要的数据库，包括</a:t>
            </a:r>
            <a:r>
              <a:rPr lang="en-US" altLang="zh-CN" dirty="0"/>
              <a:t>MySQL</a:t>
            </a:r>
            <a:r>
              <a:rPr lang="zh-CN" altLang="en-US" dirty="0"/>
              <a:t>、</a:t>
            </a:r>
            <a:r>
              <a:rPr lang="en-US" altLang="zh-CN" dirty="0"/>
              <a:t>Oracle</a:t>
            </a:r>
            <a:r>
              <a:rPr lang="zh-CN" altLang="en-US" dirty="0"/>
              <a:t>、</a:t>
            </a:r>
            <a:r>
              <a:rPr lang="en-US" altLang="zh-CN" dirty="0"/>
              <a:t>DB2</a:t>
            </a:r>
            <a:r>
              <a:rPr lang="zh-CN" altLang="en-US" dirty="0"/>
              <a:t>、</a:t>
            </a:r>
            <a:r>
              <a:rPr lang="en-US" altLang="zh-CN" dirty="0"/>
              <a:t>MSSQL</a:t>
            </a:r>
            <a:r>
              <a:rPr lang="zh-CN" altLang="en-US" dirty="0"/>
              <a:t>、</a:t>
            </a:r>
            <a:r>
              <a:rPr lang="en-US" altLang="zh-CN" dirty="0"/>
              <a:t>Hive</a:t>
            </a:r>
            <a:r>
              <a:rPr lang="zh-CN" altLang="en-US" dirty="0"/>
              <a:t>等数据库。</a:t>
            </a:r>
            <a:endParaRPr lang="en-US" altLang="zh-CN" dirty="0"/>
          </a:p>
          <a:p>
            <a:pPr marL="361950" indent="-361950"/>
            <a:r>
              <a:rPr lang="zh-CN" altLang="zh-CN" dirty="0"/>
              <a:t>我们可以到</a:t>
            </a:r>
            <a:r>
              <a:rPr lang="en-US" altLang="zh-CN" dirty="0" err="1"/>
              <a:t>DbVisualizer</a:t>
            </a:r>
            <a:r>
              <a:rPr lang="zh-CN" altLang="zh-CN" dirty="0"/>
              <a:t>的官网下载，网站地址是</a:t>
            </a:r>
            <a:r>
              <a:rPr lang="en-US" altLang="zh-CN" dirty="0"/>
              <a:t>http://www.dbvis.com/</a:t>
            </a:r>
            <a:r>
              <a:rPr lang="zh-CN" altLang="zh-CN" dirty="0"/>
              <a:t>，我们下载是</a:t>
            </a:r>
            <a:r>
              <a:rPr lang="en-US" altLang="zh-CN" dirty="0" err="1"/>
              <a:t>DbVisualizer</a:t>
            </a:r>
            <a:r>
              <a:rPr lang="en-US" altLang="zh-CN" dirty="0"/>
              <a:t> 10.0</a:t>
            </a:r>
            <a:r>
              <a:rPr lang="zh-CN" altLang="zh-CN" dirty="0"/>
              <a:t>，具体的安装步骤比较简单，选择默认安装即可</a:t>
            </a:r>
            <a:endParaRPr lang="zh-CN" altLang="en-US" dirty="0"/>
          </a:p>
        </p:txBody>
      </p:sp>
      <p:sp>
        <p:nvSpPr>
          <p:cNvPr id="17412" name="内容占位符 2"/>
          <p:cNvSpPr>
            <a:spLocks noGrp="1"/>
          </p:cNvSpPr>
          <p:nvPr>
            <p:ph idx="10"/>
          </p:nvPr>
        </p:nvSpPr>
        <p:spPr/>
        <p:txBody>
          <a:bodyPr/>
          <a:lstStyle/>
          <a:p>
            <a:r>
              <a:rPr lang="en-US" altLang="zh-CN" dirty="0"/>
              <a:t>10.3.1  </a:t>
            </a:r>
            <a:r>
              <a:rPr lang="zh-CN" altLang="zh-CN" dirty="0"/>
              <a:t>安装和配置连接环境</a:t>
            </a:r>
          </a:p>
        </p:txBody>
      </p:sp>
      <p:pic>
        <p:nvPicPr>
          <p:cNvPr id="5" name="图片 4">
            <a:extLst>
              <a:ext uri="{FF2B5EF4-FFF2-40B4-BE49-F238E27FC236}">
                <a16:creationId xmlns:a16="http://schemas.microsoft.com/office/drawing/2014/main" xmlns="" id="{2B8DD2E0-53C2-4533-9DB1-F7887C4590E2}"/>
              </a:ext>
            </a:extLst>
          </p:cNvPr>
          <p:cNvPicPr/>
          <p:nvPr/>
        </p:nvPicPr>
        <p:blipFill>
          <a:blip r:embed="rId2"/>
          <a:stretch>
            <a:fillRect/>
          </a:stretch>
        </p:blipFill>
        <p:spPr>
          <a:xfrm>
            <a:off x="3357245" y="3735994"/>
            <a:ext cx="5274310" cy="2618740"/>
          </a:xfrm>
          <a:prstGeom prst="rect">
            <a:avLst/>
          </a:prstGeom>
        </p:spPr>
      </p:pic>
    </p:spTree>
    <p:extLst>
      <p:ext uri="{BB962C8B-B14F-4D97-AF65-F5344CB8AC3E}">
        <p14:creationId xmlns:p14="http://schemas.microsoft.com/office/powerpoint/2010/main" val="5354969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可以在界面输入想要执行的语句，例如：我们要统计不同性别客户的平均年龄分布，</a:t>
            </a:r>
            <a:r>
              <a:rPr lang="en-US" altLang="zh-CN" dirty="0"/>
              <a:t>SQL</a:t>
            </a:r>
            <a:r>
              <a:rPr lang="zh-CN" altLang="zh-CN" dirty="0"/>
              <a:t>语句为“</a:t>
            </a:r>
            <a:r>
              <a:rPr lang="en-US" altLang="zh-CN" dirty="0"/>
              <a:t>select </a:t>
            </a:r>
            <a:r>
              <a:rPr lang="en-US" altLang="zh-CN" dirty="0" err="1"/>
              <a:t>gender,round</a:t>
            </a:r>
            <a:r>
              <a:rPr lang="en-US" altLang="zh-CN" dirty="0"/>
              <a:t>(avg(age),2) as </a:t>
            </a:r>
            <a:r>
              <a:rPr lang="en-US" altLang="zh-CN" dirty="0" err="1"/>
              <a:t>avg_cust</a:t>
            </a:r>
            <a:r>
              <a:rPr lang="en-US" altLang="zh-CN" dirty="0"/>
              <a:t> from customers group by gender;</a:t>
            </a:r>
            <a:r>
              <a:rPr lang="zh-CN" altLang="zh-CN" dirty="0"/>
              <a:t>”，</a:t>
            </a:r>
            <a:r>
              <a:rPr lang="en-US" altLang="zh-CN" dirty="0"/>
              <a:t>SQL</a:t>
            </a:r>
            <a:r>
              <a:rPr lang="zh-CN" altLang="zh-CN" dirty="0"/>
              <a:t>结果如图所示。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10.3.2  </a:t>
            </a:r>
            <a:r>
              <a:rPr lang="zh-CN" altLang="zh-CN" dirty="0"/>
              <a:t>不同性别客户平均年龄分布</a:t>
            </a:r>
          </a:p>
        </p:txBody>
      </p:sp>
      <p:pic>
        <p:nvPicPr>
          <p:cNvPr id="4" name="图片 3">
            <a:extLst>
              <a:ext uri="{FF2B5EF4-FFF2-40B4-BE49-F238E27FC236}">
                <a16:creationId xmlns:a16="http://schemas.microsoft.com/office/drawing/2014/main" xmlns="" id="{BF804EFC-192B-493D-9615-139253E044BE}"/>
              </a:ext>
            </a:extLst>
          </p:cNvPr>
          <p:cNvPicPr/>
          <p:nvPr/>
        </p:nvPicPr>
        <p:blipFill>
          <a:blip r:embed="rId2" cstate="print"/>
          <a:stretch>
            <a:fillRect/>
          </a:stretch>
        </p:blipFill>
        <p:spPr>
          <a:xfrm>
            <a:off x="3918065" y="2920019"/>
            <a:ext cx="4023360" cy="3031490"/>
          </a:xfrm>
          <a:prstGeom prst="rect">
            <a:avLst/>
          </a:prstGeom>
        </p:spPr>
      </p:pic>
    </p:spTree>
    <p:extLst>
      <p:ext uri="{BB962C8B-B14F-4D97-AF65-F5344CB8AC3E}">
        <p14:creationId xmlns:p14="http://schemas.microsoft.com/office/powerpoint/2010/main" val="17370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Oracle SQL Developer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rPr>
              <a:t>DBeaver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sym typeface="微软雅黑" pitchFamily="34" charset="-122"/>
              </a:rPr>
              <a:t>DbVisualizer</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lvl="0" algn="ctr" eaLnBrk="1" hangingPunct="1">
              <a:defRPr/>
            </a:pPr>
            <a:r>
              <a:rPr lang="en-US" altLang="zh-CN" sz="2400">
                <a:solidFill>
                  <a:srgbClr val="FFFFFF"/>
                </a:solidFill>
                <a:latin typeface="微软雅黑" pitchFamily="34" charset="-122"/>
                <a:ea typeface="微软雅黑" pitchFamily="34" charset="-122"/>
                <a:sym typeface="微软雅黑" pitchFamily="34" charset="-122"/>
              </a:rPr>
              <a:t>SQuirrel SQL Client</a:t>
            </a:r>
            <a:endParaRPr kumimoji="0" lang="zh-CN" altLang="en-US" sz="24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4</a:t>
            </a:r>
          </a:p>
        </p:txBody>
      </p:sp>
    </p:spTree>
    <p:extLst>
      <p:ext uri="{BB962C8B-B14F-4D97-AF65-F5344CB8AC3E}">
        <p14:creationId xmlns:p14="http://schemas.microsoft.com/office/powerpoint/2010/main" val="1597085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pPr marL="361950" indent="-361950"/>
            <a:r>
              <a:rPr lang="en-US" altLang="zh-CN" dirty="0" err="1"/>
              <a:t>SQuirrel</a:t>
            </a:r>
            <a:r>
              <a:rPr lang="en-US" altLang="zh-CN" dirty="0"/>
              <a:t> SQL Client</a:t>
            </a:r>
            <a:r>
              <a:rPr lang="zh-CN" altLang="zh-CN" dirty="0"/>
              <a:t>是一个用</a:t>
            </a:r>
            <a:r>
              <a:rPr lang="en-US" altLang="zh-CN" dirty="0"/>
              <a:t>Java</a:t>
            </a:r>
            <a:r>
              <a:rPr lang="zh-CN" altLang="zh-CN" dirty="0"/>
              <a:t>写的数据库客户端工具，它通过一个统一的用户界面来操作</a:t>
            </a:r>
            <a:r>
              <a:rPr lang="en-US" altLang="zh-CN" dirty="0"/>
              <a:t>MySQL</a:t>
            </a:r>
            <a:r>
              <a:rPr lang="zh-CN" altLang="zh-CN" dirty="0"/>
              <a:t>、</a:t>
            </a:r>
            <a:r>
              <a:rPr lang="en-US" altLang="zh-CN" dirty="0"/>
              <a:t>MSSQL</a:t>
            </a:r>
            <a:r>
              <a:rPr lang="zh-CN" altLang="zh-CN" dirty="0"/>
              <a:t>、</a:t>
            </a:r>
            <a:r>
              <a:rPr lang="en-US" altLang="zh-CN" dirty="0"/>
              <a:t>Hive</a:t>
            </a:r>
            <a:r>
              <a:rPr lang="zh-CN" altLang="zh-CN" dirty="0"/>
              <a:t>等支持</a:t>
            </a:r>
            <a:r>
              <a:rPr lang="en-US" altLang="zh-CN" dirty="0"/>
              <a:t>JDBC</a:t>
            </a:r>
            <a:r>
              <a:rPr lang="zh-CN" altLang="zh-CN" dirty="0"/>
              <a:t>访问的数据库</a:t>
            </a:r>
            <a:r>
              <a:rPr lang="zh-CN" altLang="en-US" dirty="0"/>
              <a:t>。</a:t>
            </a:r>
            <a:endParaRPr lang="en-US" altLang="zh-CN" dirty="0"/>
          </a:p>
          <a:p>
            <a:pPr marL="361950" indent="-361950"/>
            <a:r>
              <a:rPr lang="zh-CN" altLang="zh-CN" dirty="0"/>
              <a:t>软件可以直接从官网下载：</a:t>
            </a:r>
            <a:r>
              <a:rPr lang="en-US" altLang="zh-CN" dirty="0"/>
              <a:t>http://www.squirrelsql.org</a:t>
            </a:r>
            <a:r>
              <a:rPr lang="zh-CN" altLang="zh-CN" dirty="0"/>
              <a:t>，截至</a:t>
            </a:r>
            <a:r>
              <a:rPr lang="en-US" altLang="zh-CN" dirty="0"/>
              <a:t>2020</a:t>
            </a:r>
            <a:r>
              <a:rPr lang="zh-CN" altLang="zh-CN" dirty="0"/>
              <a:t>年</a:t>
            </a:r>
            <a:r>
              <a:rPr lang="en-US" altLang="zh-CN" dirty="0"/>
              <a:t>3</a:t>
            </a:r>
            <a:r>
              <a:rPr lang="zh-CN" altLang="zh-CN" dirty="0"/>
              <a:t>月份最新版本为</a:t>
            </a:r>
            <a:r>
              <a:rPr lang="en-US" altLang="zh-CN" dirty="0"/>
              <a:t>4.0.0</a:t>
            </a:r>
            <a:r>
              <a:rPr lang="zh-CN" altLang="zh-CN" dirty="0"/>
              <a:t>，点击“</a:t>
            </a:r>
            <a:r>
              <a:rPr lang="en-US" altLang="zh-CN" dirty="0"/>
              <a:t>Download </a:t>
            </a:r>
            <a:r>
              <a:rPr lang="en-US" altLang="zh-CN" dirty="0" err="1"/>
              <a:t>SQuirreL</a:t>
            </a:r>
            <a:r>
              <a:rPr lang="en-US" altLang="zh-CN" dirty="0"/>
              <a:t> SQL Client</a:t>
            </a:r>
            <a:r>
              <a:rPr lang="zh-CN" altLang="zh-CN" dirty="0"/>
              <a:t>”链接。</a:t>
            </a:r>
          </a:p>
          <a:p>
            <a:pPr marL="361950" indent="-361950"/>
            <a:endParaRPr lang="zh-CN" altLang="en-US" dirty="0"/>
          </a:p>
        </p:txBody>
      </p:sp>
      <p:sp>
        <p:nvSpPr>
          <p:cNvPr id="17412" name="内容占位符 2"/>
          <p:cNvSpPr>
            <a:spLocks noGrp="1"/>
          </p:cNvSpPr>
          <p:nvPr>
            <p:ph idx="10"/>
          </p:nvPr>
        </p:nvSpPr>
        <p:spPr/>
        <p:txBody>
          <a:bodyPr/>
          <a:lstStyle/>
          <a:p>
            <a:r>
              <a:rPr lang="en-US" altLang="zh-CN" dirty="0"/>
              <a:t>10.4.1  </a:t>
            </a:r>
            <a:r>
              <a:rPr lang="zh-CN" altLang="zh-CN" dirty="0"/>
              <a:t>安装和配置连接环境</a:t>
            </a:r>
          </a:p>
        </p:txBody>
      </p:sp>
      <p:pic>
        <p:nvPicPr>
          <p:cNvPr id="5" name="图片 4">
            <a:extLst>
              <a:ext uri="{FF2B5EF4-FFF2-40B4-BE49-F238E27FC236}">
                <a16:creationId xmlns:a16="http://schemas.microsoft.com/office/drawing/2014/main" xmlns="" id="{D66E6456-5147-4088-AEC4-BD332C30EE81}"/>
              </a:ext>
            </a:extLst>
          </p:cNvPr>
          <p:cNvPicPr/>
          <p:nvPr/>
        </p:nvPicPr>
        <p:blipFill>
          <a:blip r:embed="rId2"/>
          <a:stretch>
            <a:fillRect/>
          </a:stretch>
        </p:blipFill>
        <p:spPr>
          <a:xfrm>
            <a:off x="3458845" y="3660514"/>
            <a:ext cx="5274310" cy="2621915"/>
          </a:xfrm>
          <a:prstGeom prst="rect">
            <a:avLst/>
          </a:prstGeom>
        </p:spPr>
      </p:pic>
    </p:spTree>
    <p:extLst>
      <p:ext uri="{BB962C8B-B14F-4D97-AF65-F5344CB8AC3E}">
        <p14:creationId xmlns:p14="http://schemas.microsoft.com/office/powerpoint/2010/main" val="37900378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可以在界面输入想要执行的语句，例如：我们要统计不同价值类型客户的平均年龄分布，</a:t>
            </a:r>
            <a:r>
              <a:rPr lang="en-US" altLang="zh-CN" dirty="0"/>
              <a:t>SQL</a:t>
            </a:r>
            <a:r>
              <a:rPr lang="zh-CN" altLang="zh-CN" dirty="0"/>
              <a:t>语句为“</a:t>
            </a:r>
            <a:r>
              <a:rPr lang="en-US" altLang="zh-CN" dirty="0"/>
              <a:t>select </a:t>
            </a:r>
            <a:r>
              <a:rPr lang="en-US" altLang="zh-CN" dirty="0" err="1"/>
              <a:t>custcat,round</a:t>
            </a:r>
            <a:r>
              <a:rPr lang="en-US" altLang="zh-CN" dirty="0"/>
              <a:t>(avg(age),2) as </a:t>
            </a:r>
            <a:r>
              <a:rPr lang="en-US" altLang="zh-CN" dirty="0" err="1"/>
              <a:t>avg_cust</a:t>
            </a:r>
            <a:r>
              <a:rPr lang="en-US" altLang="zh-CN" dirty="0"/>
              <a:t> from customers group by </a:t>
            </a:r>
            <a:r>
              <a:rPr lang="en-US" altLang="zh-CN" dirty="0" err="1"/>
              <a:t>custcat</a:t>
            </a:r>
            <a:r>
              <a:rPr lang="en-US" altLang="zh-CN" dirty="0"/>
              <a:t>;</a:t>
            </a:r>
            <a:r>
              <a:rPr lang="zh-CN" altLang="zh-CN" dirty="0"/>
              <a:t>”，</a:t>
            </a:r>
            <a:r>
              <a:rPr lang="en-US" altLang="zh-CN" dirty="0"/>
              <a:t>SQL</a:t>
            </a:r>
            <a:r>
              <a:rPr lang="zh-CN" altLang="zh-CN" dirty="0"/>
              <a:t>执行的结果如图所示。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10.4.2  </a:t>
            </a:r>
            <a:r>
              <a:rPr lang="zh-CN" altLang="zh-CN" dirty="0"/>
              <a:t>不同类型客户平均年龄分布</a:t>
            </a:r>
          </a:p>
        </p:txBody>
      </p:sp>
      <p:pic>
        <p:nvPicPr>
          <p:cNvPr id="4" name="图片 3">
            <a:extLst>
              <a:ext uri="{FF2B5EF4-FFF2-40B4-BE49-F238E27FC236}">
                <a16:creationId xmlns:a16="http://schemas.microsoft.com/office/drawing/2014/main" xmlns="" id="{1B03F2CF-760B-48BD-ACAB-0D3C44E369E0}"/>
              </a:ext>
            </a:extLst>
          </p:cNvPr>
          <p:cNvPicPr/>
          <p:nvPr/>
        </p:nvPicPr>
        <p:blipFill>
          <a:blip r:embed="rId2" cstate="print"/>
          <a:stretch>
            <a:fillRect/>
          </a:stretch>
        </p:blipFill>
        <p:spPr>
          <a:xfrm>
            <a:off x="3831360" y="3074900"/>
            <a:ext cx="4381500" cy="2887980"/>
          </a:xfrm>
          <a:prstGeom prst="rect">
            <a:avLst/>
          </a:prstGeom>
        </p:spPr>
      </p:pic>
    </p:spTree>
    <p:extLst>
      <p:ext uri="{BB962C8B-B14F-4D97-AF65-F5344CB8AC3E}">
        <p14:creationId xmlns:p14="http://schemas.microsoft.com/office/powerpoint/2010/main" val="456459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170853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11</a:t>
            </a:r>
            <a:r>
              <a:rPr lang="zh-CN" altLang="en-US" dirty="0">
                <a:solidFill>
                  <a:schemeClr val="tx1"/>
                </a:solidFill>
              </a:rPr>
              <a:t>章  销售商品主题分析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3621793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本章将从企业商品的角度，全面深入的分析</a:t>
            </a:r>
            <a:r>
              <a:rPr lang="en-US" altLang="zh-CN" dirty="0"/>
              <a:t>A</a:t>
            </a:r>
            <a:r>
              <a:rPr lang="zh-CN" altLang="zh-CN" dirty="0"/>
              <a:t>企业目前的商品结构及销售业绩。企业销售的商品，是指向消费者销售的商品和服务，在这一过程中核心的是商品，商品特质决定了企业业务的发展方向。因此，在分析电商企业的经营数据之前，首先需要对其商品进行深入的了解。</a:t>
            </a:r>
          </a:p>
          <a:p>
            <a:pPr marL="271463" indent="-271463"/>
            <a:endParaRPr lang="zh-CN" altLang="en-US" dirty="0"/>
          </a:p>
        </p:txBody>
      </p:sp>
    </p:spTree>
    <p:extLst>
      <p:ext uri="{BB962C8B-B14F-4D97-AF65-F5344CB8AC3E}">
        <p14:creationId xmlns:p14="http://schemas.microsoft.com/office/powerpoint/2010/main" val="2520515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4210030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22668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如何分析商品销售业绩</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准确了解电商商品现状</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1076413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在分析经营数据之前首先需要准确了解商品的现状，因为它决定了我们后续分析的思路和方法，具体可以从以下几个方面进行了解：</a:t>
            </a:r>
          </a:p>
          <a:p>
            <a:r>
              <a:rPr lang="en-US" altLang="zh-CN" dirty="0"/>
              <a:t>1.</a:t>
            </a:r>
            <a:r>
              <a:rPr lang="zh-CN" altLang="zh-CN" dirty="0"/>
              <a:t>是不是必须品？</a:t>
            </a:r>
            <a:endParaRPr lang="en-US" altLang="zh-CN" dirty="0"/>
          </a:p>
          <a:p>
            <a:r>
              <a:rPr lang="en-US" altLang="zh-CN" dirty="0"/>
              <a:t>2.</a:t>
            </a:r>
            <a:r>
              <a:rPr lang="zh-CN" altLang="zh-CN" dirty="0"/>
              <a:t>是不是大众商品？</a:t>
            </a:r>
            <a:endParaRPr lang="en-US" altLang="zh-CN" dirty="0"/>
          </a:p>
          <a:p>
            <a:r>
              <a:rPr lang="en-US" altLang="zh-CN" dirty="0"/>
              <a:t>3.</a:t>
            </a:r>
            <a:r>
              <a:rPr lang="zh-CN" altLang="zh-CN" dirty="0"/>
              <a:t>是否产生重复持续购买？</a:t>
            </a:r>
            <a:endParaRPr lang="en-US" altLang="zh-CN" dirty="0"/>
          </a:p>
          <a:p>
            <a:r>
              <a:rPr lang="en-US" altLang="zh-CN" dirty="0"/>
              <a:t>4.</a:t>
            </a:r>
            <a:r>
              <a:rPr lang="zh-CN" altLang="zh-CN" dirty="0"/>
              <a:t>是否比线下价格有优势？</a:t>
            </a:r>
            <a:endParaRPr lang="en-US" altLang="zh-CN" dirty="0"/>
          </a:p>
          <a:p>
            <a:r>
              <a:rPr lang="en-US" altLang="zh-CN" dirty="0"/>
              <a:t>5.</a:t>
            </a:r>
            <a:r>
              <a:rPr lang="zh-CN" altLang="zh-CN" dirty="0"/>
              <a:t>是否受水货假货冲击？</a:t>
            </a:r>
            <a:endParaRPr lang="en-US" altLang="zh-CN" dirty="0"/>
          </a:p>
          <a:p>
            <a:r>
              <a:rPr lang="en-US" altLang="zh-CN" dirty="0"/>
              <a:t>6.</a:t>
            </a:r>
            <a:r>
              <a:rPr lang="zh-CN" altLang="zh-CN" dirty="0"/>
              <a:t>售后是否麻烦？</a:t>
            </a:r>
            <a:endParaRPr lang="en-US"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11.1.1  </a:t>
            </a:r>
            <a:r>
              <a:rPr lang="zh-CN" altLang="en-US" dirty="0"/>
              <a:t>如何了解商品的现状</a:t>
            </a:r>
            <a:endParaRPr dirty="0"/>
          </a:p>
        </p:txBody>
      </p:sp>
    </p:spTree>
    <p:extLst>
      <p:ext uri="{BB962C8B-B14F-4D97-AF65-F5344CB8AC3E}">
        <p14:creationId xmlns:p14="http://schemas.microsoft.com/office/powerpoint/2010/main" val="2364427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）商品名称的可视化分析</a:t>
            </a:r>
            <a:endParaRPr lang="zh-CN" altLang="zh-CN" dirty="0"/>
          </a:p>
          <a:p>
            <a:r>
              <a:rPr lang="zh-CN" altLang="zh-CN" dirty="0"/>
              <a:t>在“可视化”窗格中选择“矩阵”可视化视图，在“字段”窗格中，将“</a:t>
            </a:r>
            <a:r>
              <a:rPr lang="en-US" altLang="zh-CN" dirty="0"/>
              <a:t>product</a:t>
            </a:r>
            <a:r>
              <a:rPr lang="zh-CN" altLang="zh-CN" dirty="0"/>
              <a:t>”字段拖放到“行”设置项，将“</a:t>
            </a:r>
            <a:r>
              <a:rPr lang="en-US" altLang="zh-CN" dirty="0"/>
              <a:t>dt</a:t>
            </a:r>
            <a:r>
              <a:rPr lang="zh-CN" altLang="zh-CN" dirty="0"/>
              <a:t>”字段拖放到</a:t>
            </a:r>
            <a:r>
              <a:rPr lang="en-US" altLang="zh-CN" dirty="0"/>
              <a:t> “</a:t>
            </a:r>
            <a:r>
              <a:rPr lang="zh-CN" altLang="zh-CN" dirty="0"/>
              <a:t>列</a:t>
            </a:r>
            <a:r>
              <a:rPr lang="en-US" altLang="zh-CN" dirty="0"/>
              <a:t>”</a:t>
            </a:r>
            <a:r>
              <a:rPr lang="zh-CN" altLang="zh-CN" dirty="0"/>
              <a:t>设置项，再将“</a:t>
            </a:r>
            <a:r>
              <a:rPr lang="en-US" altLang="zh-CN" dirty="0" err="1"/>
              <a:t>product_id</a:t>
            </a:r>
            <a:r>
              <a:rPr lang="zh-CN" altLang="zh-CN" dirty="0"/>
              <a:t>”字段拖放到“值”设置项，计算类型设置为“计数”，并对视图做一些适当的美化，例如背景、标题等。</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11.1.2  </a:t>
            </a:r>
            <a:r>
              <a:rPr lang="zh-CN" altLang="zh-CN" b="1" dirty="0"/>
              <a:t>商品现状可视化分析</a:t>
            </a:r>
          </a:p>
        </p:txBody>
      </p:sp>
      <p:pic>
        <p:nvPicPr>
          <p:cNvPr id="4" name="图片 3">
            <a:extLst>
              <a:ext uri="{FF2B5EF4-FFF2-40B4-BE49-F238E27FC236}">
                <a16:creationId xmlns:a16="http://schemas.microsoft.com/office/drawing/2014/main" xmlns="" id="{138A2AD5-3E52-4DC4-B6D0-4E1297BFBABC}"/>
              </a:ext>
            </a:extLst>
          </p:cNvPr>
          <p:cNvPicPr/>
          <p:nvPr/>
        </p:nvPicPr>
        <p:blipFill>
          <a:blip r:embed="rId2"/>
          <a:stretch>
            <a:fillRect/>
          </a:stretch>
        </p:blipFill>
        <p:spPr>
          <a:xfrm>
            <a:off x="3366481" y="3612108"/>
            <a:ext cx="5274310" cy="2829560"/>
          </a:xfrm>
          <a:prstGeom prst="rect">
            <a:avLst/>
          </a:prstGeom>
        </p:spPr>
      </p:pic>
    </p:spTree>
    <p:extLst>
      <p:ext uri="{BB962C8B-B14F-4D97-AF65-F5344CB8AC3E}">
        <p14:creationId xmlns:p14="http://schemas.microsoft.com/office/powerpoint/2010/main" val="2875102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）商品类别的可视化分析</a:t>
            </a:r>
            <a:endParaRPr lang="zh-CN" altLang="zh-CN" dirty="0"/>
          </a:p>
          <a:p>
            <a:r>
              <a:rPr lang="zh-CN" altLang="zh-CN" dirty="0"/>
              <a:t>在“可视化”窗格中选择“簇状柱形图”可视化视图，在“字段”窗格中，将“</a:t>
            </a:r>
            <a:r>
              <a:rPr lang="en-US" altLang="zh-CN" dirty="0"/>
              <a:t>dt</a:t>
            </a:r>
            <a:r>
              <a:rPr lang="zh-CN" altLang="zh-CN" dirty="0"/>
              <a:t>”字段拖放到“轴”设置项，将“</a:t>
            </a:r>
            <a:r>
              <a:rPr lang="en-US" altLang="zh-CN" dirty="0"/>
              <a:t>category</a:t>
            </a:r>
            <a:r>
              <a:rPr lang="zh-CN" altLang="zh-CN" dirty="0"/>
              <a:t>”字段拖放到</a:t>
            </a:r>
            <a:r>
              <a:rPr lang="en-US" altLang="zh-CN" dirty="0"/>
              <a:t> “</a:t>
            </a:r>
            <a:r>
              <a:rPr lang="zh-CN" altLang="zh-CN" dirty="0"/>
              <a:t>图例</a:t>
            </a:r>
            <a:r>
              <a:rPr lang="en-US" altLang="zh-CN" dirty="0"/>
              <a:t>”</a:t>
            </a:r>
            <a:r>
              <a:rPr lang="zh-CN" altLang="zh-CN" dirty="0"/>
              <a:t>设置项，再将“</a:t>
            </a:r>
            <a:r>
              <a:rPr lang="en-US" altLang="zh-CN" dirty="0" err="1"/>
              <a:t>product_id</a:t>
            </a:r>
            <a:r>
              <a:rPr lang="zh-CN" altLang="zh-CN" dirty="0"/>
              <a:t>”字段拖放到“值”设置项，计算类型设置为“计数”，并对视图做适当的调整，例如背景、标题等</a:t>
            </a:r>
            <a:r>
              <a:rPr lang="zh-CN" altLang="en-US" dirty="0"/>
              <a:t>。</a:t>
            </a:r>
          </a:p>
        </p:txBody>
      </p:sp>
      <p:pic>
        <p:nvPicPr>
          <p:cNvPr id="3" name="图片 2">
            <a:extLst>
              <a:ext uri="{FF2B5EF4-FFF2-40B4-BE49-F238E27FC236}">
                <a16:creationId xmlns:a16="http://schemas.microsoft.com/office/drawing/2014/main" xmlns="" id="{F9DAECB6-2132-4871-A6FF-43E6F9DBED9B}"/>
              </a:ext>
            </a:extLst>
          </p:cNvPr>
          <p:cNvPicPr/>
          <p:nvPr/>
        </p:nvPicPr>
        <p:blipFill>
          <a:blip r:embed="rId2"/>
          <a:stretch>
            <a:fillRect/>
          </a:stretch>
        </p:blipFill>
        <p:spPr>
          <a:xfrm>
            <a:off x="3357245" y="3196475"/>
            <a:ext cx="5274310" cy="2829560"/>
          </a:xfrm>
          <a:prstGeom prst="rect">
            <a:avLst/>
          </a:prstGeom>
        </p:spPr>
      </p:pic>
    </p:spTree>
    <p:extLst>
      <p:ext uri="{BB962C8B-B14F-4D97-AF65-F5344CB8AC3E}">
        <p14:creationId xmlns:p14="http://schemas.microsoft.com/office/powerpoint/2010/main" val="2744280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）商品子类别的可视化分析</a:t>
            </a:r>
            <a:endParaRPr lang="zh-CN" altLang="zh-CN" dirty="0"/>
          </a:p>
          <a:p>
            <a:r>
              <a:rPr lang="zh-CN" altLang="zh-CN" dirty="0"/>
              <a:t>在“可视化”窗格中选择“矩阵”可视化视图，在“字段”窗格中，将“</a:t>
            </a:r>
            <a:r>
              <a:rPr lang="en-US" altLang="zh-CN" dirty="0"/>
              <a:t>subcategory</a:t>
            </a:r>
            <a:r>
              <a:rPr lang="zh-CN" altLang="zh-CN" dirty="0"/>
              <a:t>”字段拖放到“轴”设置项，将“</a:t>
            </a:r>
            <a:r>
              <a:rPr lang="en-US" altLang="zh-CN" dirty="0"/>
              <a:t>dt</a:t>
            </a:r>
            <a:r>
              <a:rPr lang="zh-CN" altLang="zh-CN" dirty="0"/>
              <a:t>”字段拖放到“图例”设置项，再将“</a:t>
            </a:r>
            <a:r>
              <a:rPr lang="en-US" altLang="zh-CN" dirty="0" err="1"/>
              <a:t>product_id</a:t>
            </a:r>
            <a:r>
              <a:rPr lang="zh-CN" altLang="zh-CN" dirty="0"/>
              <a:t>”字段拖放到“值”设置项，计算类型设置为“计数”，并对视图做一些适当的美化，例如背景、标题等</a:t>
            </a:r>
            <a:r>
              <a:rPr lang="zh-CN" altLang="en-US" dirty="0"/>
              <a:t>。</a:t>
            </a:r>
          </a:p>
        </p:txBody>
      </p:sp>
      <p:pic>
        <p:nvPicPr>
          <p:cNvPr id="3" name="图片 2">
            <a:extLst>
              <a:ext uri="{FF2B5EF4-FFF2-40B4-BE49-F238E27FC236}">
                <a16:creationId xmlns:a16="http://schemas.microsoft.com/office/drawing/2014/main" xmlns="" id="{4E619BD1-B8E0-465B-BFE4-C1DA3274D560}"/>
              </a:ext>
            </a:extLst>
          </p:cNvPr>
          <p:cNvPicPr/>
          <p:nvPr/>
        </p:nvPicPr>
        <p:blipFill>
          <a:blip r:embed="rId2"/>
          <a:stretch>
            <a:fillRect/>
          </a:stretch>
        </p:blipFill>
        <p:spPr>
          <a:xfrm>
            <a:off x="3440372" y="3131820"/>
            <a:ext cx="5274310" cy="2829560"/>
          </a:xfrm>
          <a:prstGeom prst="rect">
            <a:avLst/>
          </a:prstGeom>
        </p:spPr>
      </p:pic>
    </p:spTree>
    <p:extLst>
      <p:ext uri="{BB962C8B-B14F-4D97-AF65-F5344CB8AC3E}">
        <p14:creationId xmlns:p14="http://schemas.microsoft.com/office/powerpoint/2010/main" val="2314241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最后，对整个仪表板进行美化，例如可以通过“主页”“插入”下的“文本框”和“图像”选项插入文本和图片，并隐藏“筛选器”窗格、“可视化”窗格和“字段”窗格等，最终的仪表板如图所示。</a:t>
            </a:r>
            <a:endParaRPr lang="zh-CN" altLang="en-US" dirty="0"/>
          </a:p>
        </p:txBody>
      </p:sp>
      <p:pic>
        <p:nvPicPr>
          <p:cNvPr id="3" name="图片 2">
            <a:extLst>
              <a:ext uri="{FF2B5EF4-FFF2-40B4-BE49-F238E27FC236}">
                <a16:creationId xmlns:a16="http://schemas.microsoft.com/office/drawing/2014/main" xmlns="" id="{10115402-9185-4AE5-94E0-39C902A52BDE}"/>
              </a:ext>
            </a:extLst>
          </p:cNvPr>
          <p:cNvPicPr/>
          <p:nvPr/>
        </p:nvPicPr>
        <p:blipFill>
          <a:blip r:embed="rId2"/>
          <a:stretch>
            <a:fillRect/>
          </a:stretch>
        </p:blipFill>
        <p:spPr>
          <a:xfrm>
            <a:off x="3403427" y="2503749"/>
            <a:ext cx="5274310" cy="2829560"/>
          </a:xfrm>
          <a:prstGeom prst="rect">
            <a:avLst/>
          </a:prstGeom>
        </p:spPr>
      </p:pic>
    </p:spTree>
    <p:extLst>
      <p:ext uri="{BB962C8B-B14F-4D97-AF65-F5344CB8AC3E}">
        <p14:creationId xmlns:p14="http://schemas.microsoft.com/office/powerpoint/2010/main" val="204726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198976"/>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如何分析商品销售业绩</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准确了解电商商品现状</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772927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如何正确分析销售额背后隐藏的规律？我们需要使用数据分析框架来解读数据。数据分析有经典的</a:t>
            </a:r>
            <a:r>
              <a:rPr lang="en-US" altLang="zh-CN" dirty="0"/>
              <a:t>6</a:t>
            </a:r>
            <a:r>
              <a:rPr lang="zh-CN" altLang="zh-CN" dirty="0"/>
              <a:t>字策略：细分、对比、溯源。具体来说就是：先分解问题，再建立对比参照系，最后分析原因找到改进方案。</a:t>
            </a:r>
          </a:p>
          <a:p>
            <a:r>
              <a:rPr lang="zh-CN" altLang="zh-CN" b="1" dirty="0"/>
              <a:t>（</a:t>
            </a:r>
            <a:r>
              <a:rPr lang="en-US" altLang="zh-CN" b="1" dirty="0"/>
              <a:t>1</a:t>
            </a:r>
            <a:r>
              <a:rPr lang="zh-CN" altLang="zh-CN" b="1" dirty="0"/>
              <a:t>）细分</a:t>
            </a:r>
            <a:endParaRPr lang="zh-CN" altLang="zh-CN" dirty="0"/>
          </a:p>
          <a:p>
            <a:r>
              <a:rPr lang="zh-CN" altLang="zh-CN" b="1" dirty="0"/>
              <a:t>（</a:t>
            </a:r>
            <a:r>
              <a:rPr lang="en-US" altLang="zh-CN" b="1" dirty="0"/>
              <a:t>2</a:t>
            </a:r>
            <a:r>
              <a:rPr lang="zh-CN" altLang="zh-CN" b="1" dirty="0"/>
              <a:t>）对比</a:t>
            </a:r>
            <a:endParaRPr lang="zh-CN" altLang="zh-CN" dirty="0"/>
          </a:p>
          <a:p>
            <a:r>
              <a:rPr lang="zh-CN" altLang="zh-CN" b="1" dirty="0"/>
              <a:t>（</a:t>
            </a:r>
            <a:r>
              <a:rPr lang="en-US" altLang="zh-CN" b="1" dirty="0"/>
              <a:t>3</a:t>
            </a:r>
            <a:r>
              <a:rPr lang="zh-CN" altLang="zh-CN" b="1" dirty="0"/>
              <a:t>）溯源</a:t>
            </a:r>
            <a:endParaRPr lang="zh-CN"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11.2.1  </a:t>
            </a:r>
            <a:r>
              <a:rPr lang="zh-CN" altLang="zh-CN" b="1" dirty="0"/>
              <a:t>正确分析商品销售额</a:t>
            </a:r>
          </a:p>
        </p:txBody>
      </p:sp>
    </p:spTree>
    <p:extLst>
      <p:ext uri="{BB962C8B-B14F-4D97-AF65-F5344CB8AC3E}">
        <p14:creationId xmlns:p14="http://schemas.microsoft.com/office/powerpoint/2010/main" val="1711735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）各月商品销售额分析</a:t>
            </a:r>
            <a:endParaRPr lang="zh-CN" altLang="zh-CN" dirty="0"/>
          </a:p>
          <a:p>
            <a:r>
              <a:rPr lang="zh-CN" altLang="zh-CN" dirty="0"/>
              <a:t>在“可视化”窗格中选择“折线图”可视化视图，在“字段”窗格中，将“</a:t>
            </a:r>
            <a:r>
              <a:rPr lang="en-US" altLang="zh-CN" dirty="0" err="1"/>
              <a:t>deliver_date</a:t>
            </a:r>
            <a:r>
              <a:rPr lang="zh-CN" altLang="zh-CN" dirty="0"/>
              <a:t>”字段拖放到“轴”设置项，将“</a:t>
            </a:r>
            <a:r>
              <a:rPr lang="en-US" altLang="zh-CN" dirty="0"/>
              <a:t>sales</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年数据，并对视图做适当的调整</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11.2.2  </a:t>
            </a:r>
            <a:r>
              <a:rPr lang="zh-CN" altLang="zh-CN" b="1" dirty="0"/>
              <a:t>商品销售额可视化分析</a:t>
            </a:r>
          </a:p>
        </p:txBody>
      </p:sp>
      <p:pic>
        <p:nvPicPr>
          <p:cNvPr id="4" name="图片 3">
            <a:extLst>
              <a:ext uri="{FF2B5EF4-FFF2-40B4-BE49-F238E27FC236}">
                <a16:creationId xmlns:a16="http://schemas.microsoft.com/office/drawing/2014/main" xmlns="" id="{A7B5068D-CED4-4562-8652-6C197BC79A92}"/>
              </a:ext>
            </a:extLst>
          </p:cNvPr>
          <p:cNvPicPr/>
          <p:nvPr/>
        </p:nvPicPr>
        <p:blipFill>
          <a:blip r:embed="rId2"/>
          <a:stretch>
            <a:fillRect/>
          </a:stretch>
        </p:blipFill>
        <p:spPr>
          <a:xfrm>
            <a:off x="3523500" y="3622040"/>
            <a:ext cx="5274310" cy="2829560"/>
          </a:xfrm>
          <a:prstGeom prst="rect">
            <a:avLst/>
          </a:prstGeom>
        </p:spPr>
      </p:pic>
    </p:spTree>
    <p:extLst>
      <p:ext uri="{BB962C8B-B14F-4D97-AF65-F5344CB8AC3E}">
        <p14:creationId xmlns:p14="http://schemas.microsoft.com/office/powerpoint/2010/main" val="107500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）各门店商品销售额分析</a:t>
            </a:r>
            <a:endParaRPr lang="zh-CN" altLang="zh-CN" dirty="0"/>
          </a:p>
          <a:p>
            <a:r>
              <a:rPr lang="zh-CN" altLang="zh-CN" dirty="0"/>
              <a:t>在“可视化”窗格中选择“堆积柱形图”可视化视图，在“字段”窗格中，将“</a:t>
            </a:r>
            <a:r>
              <a:rPr lang="en-US" altLang="zh-CN" dirty="0" err="1"/>
              <a:t>store_name</a:t>
            </a:r>
            <a:r>
              <a:rPr lang="zh-CN" altLang="zh-CN" dirty="0"/>
              <a:t>”字段拖放到“轴”设置项，将“</a:t>
            </a:r>
            <a:r>
              <a:rPr lang="en-US" altLang="zh-CN" dirty="0"/>
              <a:t>sales</a:t>
            </a:r>
            <a:r>
              <a:rPr lang="zh-CN" altLang="zh-CN" dirty="0"/>
              <a:t>”字段拖放到</a:t>
            </a:r>
            <a:r>
              <a:rPr lang="en-US" altLang="zh-CN" dirty="0"/>
              <a:t>“</a:t>
            </a:r>
            <a:r>
              <a:rPr lang="zh-CN" altLang="zh-CN" dirty="0"/>
              <a:t>值</a:t>
            </a:r>
            <a:r>
              <a:rPr lang="en-US" altLang="zh-CN" dirty="0"/>
              <a:t>”</a:t>
            </a:r>
            <a:r>
              <a:rPr lang="zh-CN" altLang="zh-CN" dirty="0"/>
              <a:t>设置项，计算类型选择“求和”，并对视图做一些适当的美化</a:t>
            </a:r>
            <a:r>
              <a:rPr lang="zh-CN" altLang="en-US" dirty="0"/>
              <a:t>。</a:t>
            </a:r>
          </a:p>
        </p:txBody>
      </p:sp>
      <p:pic>
        <p:nvPicPr>
          <p:cNvPr id="3" name="图片 2">
            <a:extLst>
              <a:ext uri="{FF2B5EF4-FFF2-40B4-BE49-F238E27FC236}">
                <a16:creationId xmlns:a16="http://schemas.microsoft.com/office/drawing/2014/main" xmlns="" id="{77C785CE-79FB-442E-A24D-E62BCCDC7263}"/>
              </a:ext>
            </a:extLst>
          </p:cNvPr>
          <p:cNvPicPr/>
          <p:nvPr/>
        </p:nvPicPr>
        <p:blipFill>
          <a:blip r:embed="rId2"/>
          <a:stretch>
            <a:fillRect/>
          </a:stretch>
        </p:blipFill>
        <p:spPr>
          <a:xfrm>
            <a:off x="3366482" y="3113347"/>
            <a:ext cx="5274310" cy="2829560"/>
          </a:xfrm>
          <a:prstGeom prst="rect">
            <a:avLst/>
          </a:prstGeom>
        </p:spPr>
      </p:pic>
    </p:spTree>
    <p:extLst>
      <p:ext uri="{BB962C8B-B14F-4D97-AF65-F5344CB8AC3E}">
        <p14:creationId xmlns:p14="http://schemas.microsoft.com/office/powerpoint/2010/main" val="3096904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Pivot </a:t>
            </a:r>
            <a:r>
              <a:rPr lang="zh-CN" altLang="zh-CN" dirty="0"/>
              <a:t>是</a:t>
            </a:r>
            <a:r>
              <a:rPr lang="en-US" altLang="zh-CN" dirty="0"/>
              <a:t>Excel</a:t>
            </a:r>
            <a:r>
              <a:rPr lang="zh-CN" altLang="zh-CN" dirty="0"/>
              <a:t>的外接程序，可用于执行强大的数据分析和创建复杂的数据模型。在</a:t>
            </a:r>
            <a:r>
              <a:rPr lang="en-US" altLang="zh-CN" dirty="0"/>
              <a:t>Power Pivot</a:t>
            </a:r>
            <a:r>
              <a:rPr lang="zh-CN" altLang="zh-CN" dirty="0"/>
              <a:t>中，可以创建数据模型，即包含关系的表的集合。在</a:t>
            </a:r>
            <a:r>
              <a:rPr lang="en-US" altLang="zh-CN" dirty="0"/>
              <a:t>Excel</a:t>
            </a:r>
            <a:r>
              <a:rPr lang="zh-CN" altLang="zh-CN" dirty="0"/>
              <a:t>工作簿中看到的数据模型与在</a:t>
            </a:r>
            <a:r>
              <a:rPr lang="en-US" altLang="zh-CN" dirty="0"/>
              <a:t>Power Pivot</a:t>
            </a:r>
            <a:r>
              <a:rPr lang="zh-CN" altLang="zh-CN" dirty="0"/>
              <a:t>窗口中看到的数据模型相同。导入到</a:t>
            </a:r>
            <a:r>
              <a:rPr lang="en-US" altLang="zh-CN" dirty="0"/>
              <a:t>Excel</a:t>
            </a:r>
            <a:r>
              <a:rPr lang="zh-CN" altLang="zh-CN" dirty="0"/>
              <a:t>中的任何数据在</a:t>
            </a:r>
            <a:r>
              <a:rPr lang="en-US" altLang="zh-CN" dirty="0"/>
              <a:t>Power Pivot</a:t>
            </a:r>
            <a:r>
              <a:rPr lang="zh-CN" altLang="zh-CN" dirty="0"/>
              <a:t>中均可使用。</a:t>
            </a:r>
          </a:p>
          <a:p>
            <a:r>
              <a:rPr lang="en-US" altLang="zh-CN" dirty="0"/>
              <a:t>Power Pivot</a:t>
            </a:r>
            <a:r>
              <a:rPr lang="zh-CN" altLang="zh-CN" dirty="0"/>
              <a:t>是一个加载项，可用于在</a:t>
            </a:r>
            <a:r>
              <a:rPr lang="en-US" altLang="zh-CN" dirty="0"/>
              <a:t>Excel</a:t>
            </a:r>
            <a:r>
              <a:rPr lang="zh-CN" altLang="zh-CN" dirty="0"/>
              <a:t>中执行强大的数据分析功能，该加载项内置在某些版本的</a:t>
            </a:r>
            <a:r>
              <a:rPr lang="en-US" altLang="zh-CN" dirty="0"/>
              <a:t>Excel</a:t>
            </a:r>
            <a:r>
              <a:rPr lang="zh-CN" altLang="zh-CN" dirty="0"/>
              <a:t>中，但默认未启用。</a:t>
            </a:r>
            <a:r>
              <a:rPr lang="zh-CN" altLang="en-US" dirty="0"/>
              <a:t>需要</a:t>
            </a:r>
            <a:r>
              <a:rPr lang="zh-CN" altLang="zh-CN" dirty="0"/>
              <a:t>在</a:t>
            </a:r>
            <a:r>
              <a:rPr lang="en-US" altLang="zh-CN" dirty="0"/>
              <a:t>Excel</a:t>
            </a:r>
            <a:r>
              <a:rPr lang="zh-CN" altLang="zh-CN" dirty="0"/>
              <a:t>中，依次点击“文件”</a:t>
            </a:r>
            <a:r>
              <a:rPr lang="en-US" altLang="zh-CN" dirty="0"/>
              <a:t>&gt;</a:t>
            </a:r>
            <a:r>
              <a:rPr lang="zh-CN" altLang="zh-CN" dirty="0"/>
              <a:t>“选项”</a:t>
            </a:r>
            <a:r>
              <a:rPr lang="en-US" altLang="zh-CN" dirty="0"/>
              <a:t>&gt;</a:t>
            </a:r>
            <a:r>
              <a:rPr lang="zh-CN" altLang="zh-CN" dirty="0"/>
              <a:t>“加载项”，在“管理”框中，点击“</a:t>
            </a:r>
            <a:r>
              <a:rPr lang="en-US" altLang="zh-CN" dirty="0"/>
              <a:t>COM </a:t>
            </a:r>
            <a:r>
              <a:rPr lang="zh-CN" altLang="zh-CN" dirty="0"/>
              <a:t>加载项”</a:t>
            </a:r>
            <a:r>
              <a:rPr lang="en-US" altLang="zh-CN" dirty="0"/>
              <a:t>&gt;</a:t>
            </a:r>
            <a:r>
              <a:rPr lang="zh-CN" altLang="zh-CN" dirty="0"/>
              <a:t>“转到”，选中“</a:t>
            </a:r>
            <a:r>
              <a:rPr lang="en-US" altLang="zh-CN" dirty="0"/>
              <a:t>Microsoft Power Pivot for Excel</a:t>
            </a:r>
            <a:r>
              <a:rPr lang="zh-CN" altLang="zh-CN" dirty="0"/>
              <a:t>”框，</a:t>
            </a:r>
            <a:r>
              <a:rPr lang="zh-CN" altLang="en-US" dirty="0"/>
              <a:t>再</a:t>
            </a:r>
            <a:r>
              <a:rPr lang="zh-CN" altLang="zh-CN" dirty="0"/>
              <a:t>点击“确定”</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dirty="0"/>
              <a:t>1.5.1  Power Pivot</a:t>
            </a:r>
            <a:endParaRPr dirty="0"/>
          </a:p>
        </p:txBody>
      </p:sp>
      <p:pic>
        <p:nvPicPr>
          <p:cNvPr id="4" name="图片 3">
            <a:extLst>
              <a:ext uri="{FF2B5EF4-FFF2-40B4-BE49-F238E27FC236}">
                <a16:creationId xmlns:a16="http://schemas.microsoft.com/office/drawing/2014/main" xmlns="" id="{C030DC6B-1A98-4AB8-92F1-BD9163563B71}"/>
              </a:ext>
            </a:extLst>
          </p:cNvPr>
          <p:cNvPicPr/>
          <p:nvPr/>
        </p:nvPicPr>
        <p:blipFill>
          <a:blip r:embed="rId2"/>
          <a:stretch>
            <a:fillRect/>
          </a:stretch>
        </p:blipFill>
        <p:spPr>
          <a:xfrm>
            <a:off x="4314564" y="4599448"/>
            <a:ext cx="3599815" cy="1612265"/>
          </a:xfrm>
          <a:prstGeom prst="rect">
            <a:avLst/>
          </a:prstGeom>
        </p:spPr>
      </p:pic>
    </p:spTree>
    <p:extLst>
      <p:ext uri="{BB962C8B-B14F-4D97-AF65-F5344CB8AC3E}">
        <p14:creationId xmlns:p14="http://schemas.microsoft.com/office/powerpoint/2010/main" val="10046330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）各地区商品销售额分析</a:t>
            </a:r>
            <a:endParaRPr lang="zh-CN" altLang="zh-CN" dirty="0"/>
          </a:p>
          <a:p>
            <a:r>
              <a:rPr lang="zh-CN" altLang="zh-CN" dirty="0"/>
              <a:t>在“可视化”窗格中选择“环形图”可视化视图，在“字段”窗格中，将“</a:t>
            </a:r>
            <a:r>
              <a:rPr lang="en-US" altLang="zh-CN" dirty="0"/>
              <a:t>region</a:t>
            </a:r>
            <a:r>
              <a:rPr lang="zh-CN" altLang="zh-CN" dirty="0"/>
              <a:t>”字段拖放到“图例”设置项，将“</a:t>
            </a:r>
            <a:r>
              <a:rPr lang="en-US" altLang="zh-CN" dirty="0"/>
              <a:t>sales</a:t>
            </a:r>
            <a:r>
              <a:rPr lang="zh-CN" altLang="zh-CN" dirty="0"/>
              <a:t>”字段拖放到“值”设置项，计算类型选择“求和”，并对视图做一些适当的美化</a:t>
            </a:r>
            <a:r>
              <a:rPr lang="zh-CN" altLang="en-US" dirty="0"/>
              <a:t>。</a:t>
            </a:r>
          </a:p>
        </p:txBody>
      </p:sp>
      <p:pic>
        <p:nvPicPr>
          <p:cNvPr id="4" name="图片 3">
            <a:extLst>
              <a:ext uri="{FF2B5EF4-FFF2-40B4-BE49-F238E27FC236}">
                <a16:creationId xmlns:a16="http://schemas.microsoft.com/office/drawing/2014/main" xmlns="" id="{1E6594BD-24F3-46E6-9974-47668970B076}"/>
              </a:ext>
            </a:extLst>
          </p:cNvPr>
          <p:cNvPicPr/>
          <p:nvPr/>
        </p:nvPicPr>
        <p:blipFill>
          <a:blip r:embed="rId2"/>
          <a:stretch>
            <a:fillRect/>
          </a:stretch>
        </p:blipFill>
        <p:spPr>
          <a:xfrm>
            <a:off x="3458845" y="2993274"/>
            <a:ext cx="5274310" cy="2829560"/>
          </a:xfrm>
          <a:prstGeom prst="rect">
            <a:avLst/>
          </a:prstGeom>
        </p:spPr>
      </p:pic>
    </p:spTree>
    <p:extLst>
      <p:ext uri="{BB962C8B-B14F-4D97-AF65-F5344CB8AC3E}">
        <p14:creationId xmlns:p14="http://schemas.microsoft.com/office/powerpoint/2010/main" val="2171430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最后，对整个仪表板进行美化，例如可以通过“主页”“插入”下的“文本框”和“图像”选项插入文本和图片，并隐藏“筛选器”、“可视化”和“字段” 窗格，最终的仪表板如图所示。</a:t>
            </a:r>
            <a:endParaRPr lang="zh-CN" altLang="en-US" dirty="0"/>
          </a:p>
        </p:txBody>
      </p:sp>
      <p:pic>
        <p:nvPicPr>
          <p:cNvPr id="3" name="图片 2">
            <a:extLst>
              <a:ext uri="{FF2B5EF4-FFF2-40B4-BE49-F238E27FC236}">
                <a16:creationId xmlns:a16="http://schemas.microsoft.com/office/drawing/2014/main" xmlns="" id="{F5B2AD3B-E59D-4212-8889-4BA1474B6BAF}"/>
              </a:ext>
            </a:extLst>
          </p:cNvPr>
          <p:cNvPicPr/>
          <p:nvPr/>
        </p:nvPicPr>
        <p:blipFill>
          <a:blip r:embed="rId2"/>
          <a:stretch>
            <a:fillRect/>
          </a:stretch>
        </p:blipFill>
        <p:spPr>
          <a:xfrm>
            <a:off x="3615864" y="2633056"/>
            <a:ext cx="5274310" cy="2829560"/>
          </a:xfrm>
          <a:prstGeom prst="rect">
            <a:avLst/>
          </a:prstGeom>
        </p:spPr>
      </p:pic>
    </p:spTree>
    <p:extLst>
      <p:ext uri="{BB962C8B-B14F-4D97-AF65-F5344CB8AC3E}">
        <p14:creationId xmlns:p14="http://schemas.microsoft.com/office/powerpoint/2010/main" val="119938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424336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12</a:t>
            </a:r>
            <a:r>
              <a:rPr lang="zh-CN" altLang="en-US" dirty="0">
                <a:solidFill>
                  <a:schemeClr val="tx1"/>
                </a:solidFill>
              </a:rPr>
              <a:t>章  销售经理主题分析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179636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本章将从销售经理的角度，客观公正的分析其销售业绩。通常对销售人员的考核，重结果而不重过程，仅从业绩角度去考核，显然有些不合理，应该从销售任务完成率、服务满意度等方面进行综合评估。</a:t>
            </a:r>
          </a:p>
          <a:p>
            <a:pPr marL="271463" indent="-271463"/>
            <a:endParaRPr lang="zh-CN" altLang="en-US" dirty="0"/>
          </a:p>
        </p:txBody>
      </p:sp>
    </p:spTree>
    <p:extLst>
      <p:ext uri="{BB962C8B-B14F-4D97-AF65-F5344CB8AC3E}">
        <p14:creationId xmlns:p14="http://schemas.microsoft.com/office/powerpoint/2010/main" val="3673796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22668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销售经理服务满意度分析</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销售经理销售业绩分析</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1091078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销售业绩是指销售人员在开展销售活动后的收入总计，可以根据每个月、每年等数据进行统计业务绩效。</a:t>
            </a:r>
          </a:p>
          <a:p>
            <a:r>
              <a:rPr lang="zh-CN" altLang="zh-CN" dirty="0"/>
              <a:t>销售经理想一般必备以下几点：</a:t>
            </a:r>
          </a:p>
          <a:p>
            <a:r>
              <a:rPr lang="zh-CN" altLang="zh-CN" dirty="0"/>
              <a:t>市场敏感性、熟悉的商品、强大的团队、充足的资金、领导的信任。</a:t>
            </a:r>
          </a:p>
          <a:p>
            <a:r>
              <a:rPr lang="zh-CN" altLang="zh-CN" dirty="0"/>
              <a:t>对销售经理的考核，仅从业绩的角度，有失偏颇，应该包含以下三点：</a:t>
            </a:r>
          </a:p>
          <a:p>
            <a:r>
              <a:rPr lang="zh-CN" altLang="zh-CN" dirty="0"/>
              <a:t>（</a:t>
            </a:r>
            <a:r>
              <a:rPr lang="en-US" altLang="zh-CN" dirty="0"/>
              <a:t>1</a:t>
            </a:r>
            <a:r>
              <a:rPr lang="zh-CN" altLang="zh-CN" dirty="0"/>
              <a:t>）销售计划完成率</a:t>
            </a:r>
          </a:p>
          <a:p>
            <a:r>
              <a:rPr lang="zh-CN" altLang="zh-CN" dirty="0"/>
              <a:t>（</a:t>
            </a:r>
            <a:r>
              <a:rPr lang="en-US" altLang="zh-CN" dirty="0"/>
              <a:t>2</a:t>
            </a:r>
            <a:r>
              <a:rPr lang="zh-CN" altLang="zh-CN" dirty="0"/>
              <a:t>）销售费用使用率</a:t>
            </a:r>
          </a:p>
          <a:p>
            <a:r>
              <a:rPr lang="zh-CN" altLang="zh-CN" dirty="0"/>
              <a:t>（</a:t>
            </a:r>
            <a:r>
              <a:rPr lang="en-US" altLang="zh-CN" dirty="0"/>
              <a:t>3</a:t>
            </a:r>
            <a:r>
              <a:rPr lang="zh-CN" altLang="zh-CN" dirty="0"/>
              <a:t>）服务满意度</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12.1.1  </a:t>
            </a:r>
            <a:r>
              <a:rPr lang="zh-CN" altLang="zh-CN" b="1" dirty="0"/>
              <a:t>如何考核销售经理</a:t>
            </a:r>
          </a:p>
        </p:txBody>
      </p:sp>
    </p:spTree>
    <p:extLst>
      <p:ext uri="{BB962C8B-B14F-4D97-AF65-F5344CB8AC3E}">
        <p14:creationId xmlns:p14="http://schemas.microsoft.com/office/powerpoint/2010/main" val="2472386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）销售经理的销售业绩分析</a:t>
            </a:r>
            <a:endParaRPr lang="zh-CN" altLang="zh-CN" dirty="0"/>
          </a:p>
          <a:p>
            <a:r>
              <a:rPr lang="zh-CN" altLang="zh-CN" dirty="0"/>
              <a:t>在“可视化”窗格中选择“折线和簇状柱形图”视图，将“</a:t>
            </a:r>
            <a:r>
              <a:rPr lang="en-US" altLang="zh-CN" dirty="0"/>
              <a:t>manager</a:t>
            </a:r>
            <a:r>
              <a:rPr lang="zh-CN" altLang="zh-CN" dirty="0"/>
              <a:t>”字段拖放到“共享轴”设置项，将“</a:t>
            </a:r>
            <a:r>
              <a:rPr lang="en-US" altLang="zh-CN" dirty="0"/>
              <a:t>sales</a:t>
            </a:r>
            <a:r>
              <a:rPr lang="zh-CN" altLang="zh-CN" dirty="0"/>
              <a:t>”字段拖放到“列值”设置项，计算类型设置为“求和”，将“</a:t>
            </a:r>
            <a:r>
              <a:rPr lang="en-US" altLang="zh-CN" dirty="0"/>
              <a:t>profit</a:t>
            </a:r>
            <a:r>
              <a:rPr lang="zh-CN" altLang="zh-CN" dirty="0"/>
              <a:t>”字段拖放到“行值”设置项，计算类型设置为“求和”，再将“</a:t>
            </a:r>
            <a:r>
              <a:rPr lang="en-US" altLang="zh-CN" dirty="0"/>
              <a:t>dt</a:t>
            </a:r>
            <a:r>
              <a:rPr lang="zh-CN" altLang="zh-CN" dirty="0"/>
              <a:t>”字段拖放到“此页上的筛选器”设置项，选择</a:t>
            </a:r>
            <a:r>
              <a:rPr lang="en-US" altLang="zh-CN" dirty="0"/>
              <a:t>2019</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12.1.2  </a:t>
            </a:r>
            <a:r>
              <a:rPr lang="zh-CN" altLang="zh-CN" b="1" dirty="0"/>
              <a:t>销售业绩可视化分析</a:t>
            </a:r>
          </a:p>
        </p:txBody>
      </p:sp>
      <p:pic>
        <p:nvPicPr>
          <p:cNvPr id="4" name="图片 3">
            <a:extLst>
              <a:ext uri="{FF2B5EF4-FFF2-40B4-BE49-F238E27FC236}">
                <a16:creationId xmlns:a16="http://schemas.microsoft.com/office/drawing/2014/main" xmlns="" id="{94545941-D9B7-4FE7-A33E-AA7AD9B791C0}"/>
              </a:ext>
            </a:extLst>
          </p:cNvPr>
          <p:cNvPicPr/>
          <p:nvPr/>
        </p:nvPicPr>
        <p:blipFill>
          <a:blip r:embed="rId2"/>
          <a:stretch>
            <a:fillRect/>
          </a:stretch>
        </p:blipFill>
        <p:spPr>
          <a:xfrm>
            <a:off x="3366482" y="3630583"/>
            <a:ext cx="5274310" cy="2829560"/>
          </a:xfrm>
          <a:prstGeom prst="rect">
            <a:avLst/>
          </a:prstGeom>
        </p:spPr>
      </p:pic>
    </p:spTree>
    <p:extLst>
      <p:ext uri="{BB962C8B-B14F-4D97-AF65-F5344CB8AC3E}">
        <p14:creationId xmlns:p14="http://schemas.microsoft.com/office/powerpoint/2010/main" val="1250167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）销售经理的销售业绩比较分析</a:t>
            </a:r>
            <a:endParaRPr lang="zh-CN" altLang="zh-CN" dirty="0"/>
          </a:p>
          <a:p>
            <a:r>
              <a:rPr lang="zh-CN" altLang="zh-CN" dirty="0"/>
              <a:t>在“可视化”窗格中选择“环形图”可视化视图，在“字段”窗格中，将“</a:t>
            </a:r>
            <a:r>
              <a:rPr lang="en-US" altLang="zh-CN" dirty="0"/>
              <a:t>manager</a:t>
            </a:r>
            <a:r>
              <a:rPr lang="zh-CN" altLang="zh-CN" dirty="0"/>
              <a:t>”字段拖放到</a:t>
            </a:r>
            <a:r>
              <a:rPr lang="en-US" altLang="zh-CN" dirty="0"/>
              <a:t>“</a:t>
            </a:r>
            <a:r>
              <a:rPr lang="zh-CN" altLang="zh-CN" dirty="0"/>
              <a:t>图例</a:t>
            </a:r>
            <a:r>
              <a:rPr lang="en-US" altLang="zh-CN" dirty="0"/>
              <a:t>”</a:t>
            </a:r>
            <a:r>
              <a:rPr lang="zh-CN" altLang="zh-CN" dirty="0"/>
              <a:t>设置项，将“</a:t>
            </a:r>
            <a:r>
              <a:rPr lang="en-US" altLang="zh-CN" dirty="0"/>
              <a:t>sales</a:t>
            </a:r>
            <a:r>
              <a:rPr lang="zh-CN" altLang="zh-CN" dirty="0"/>
              <a:t>”字段拖放到</a:t>
            </a:r>
            <a:r>
              <a:rPr lang="en-US" altLang="zh-CN" dirty="0"/>
              <a:t>“</a:t>
            </a:r>
            <a:r>
              <a:rPr lang="zh-CN" altLang="zh-CN" dirty="0"/>
              <a:t>值</a:t>
            </a:r>
            <a:r>
              <a:rPr lang="en-US" altLang="zh-CN" dirty="0"/>
              <a:t>”</a:t>
            </a:r>
            <a:r>
              <a:rPr lang="zh-CN" altLang="zh-CN" dirty="0"/>
              <a:t>设置项，计算类型设置为“求和”，再将“</a:t>
            </a:r>
            <a:r>
              <a:rPr lang="en-US" altLang="zh-CN" dirty="0"/>
              <a:t>dt</a:t>
            </a:r>
            <a:r>
              <a:rPr lang="zh-CN" altLang="zh-CN" dirty="0"/>
              <a:t>”字段拖放到</a:t>
            </a:r>
            <a:r>
              <a:rPr lang="en-US" altLang="zh-CN" dirty="0"/>
              <a:t>“</a:t>
            </a:r>
            <a:r>
              <a:rPr lang="zh-CN" altLang="zh-CN" dirty="0"/>
              <a:t>此页上的筛选器</a:t>
            </a:r>
            <a:r>
              <a:rPr lang="en-US" altLang="zh-CN" dirty="0"/>
              <a:t>”</a:t>
            </a:r>
            <a:r>
              <a:rPr lang="zh-CN" altLang="zh-CN" dirty="0"/>
              <a:t>设置项，选择</a:t>
            </a:r>
            <a:r>
              <a:rPr lang="en-US" altLang="zh-CN" dirty="0"/>
              <a:t>2019</a:t>
            </a:r>
            <a:r>
              <a:rPr lang="zh-CN" altLang="zh-CN" dirty="0"/>
              <a:t>年数据，并对视图做适当的调整</a:t>
            </a:r>
            <a:r>
              <a:rPr lang="zh-CN" altLang="en-US" dirty="0"/>
              <a:t>。</a:t>
            </a:r>
          </a:p>
        </p:txBody>
      </p:sp>
      <p:pic>
        <p:nvPicPr>
          <p:cNvPr id="3" name="图片 2">
            <a:extLst>
              <a:ext uri="{FF2B5EF4-FFF2-40B4-BE49-F238E27FC236}">
                <a16:creationId xmlns:a16="http://schemas.microsoft.com/office/drawing/2014/main" xmlns="" id="{0F844D4B-78BD-41C1-B8AC-A54211A47C13}"/>
              </a:ext>
            </a:extLst>
          </p:cNvPr>
          <p:cNvPicPr/>
          <p:nvPr/>
        </p:nvPicPr>
        <p:blipFill>
          <a:blip r:embed="rId2"/>
          <a:stretch>
            <a:fillRect/>
          </a:stretch>
        </p:blipFill>
        <p:spPr>
          <a:xfrm>
            <a:off x="3274118" y="3242657"/>
            <a:ext cx="5274310" cy="2829560"/>
          </a:xfrm>
          <a:prstGeom prst="rect">
            <a:avLst/>
          </a:prstGeom>
        </p:spPr>
      </p:pic>
    </p:spTree>
    <p:extLst>
      <p:ext uri="{BB962C8B-B14F-4D97-AF65-F5344CB8AC3E}">
        <p14:creationId xmlns:p14="http://schemas.microsoft.com/office/powerpoint/2010/main" val="550033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）销售经理的季度销售业绩比较分析</a:t>
            </a:r>
            <a:endParaRPr lang="zh-CN" altLang="zh-CN" dirty="0"/>
          </a:p>
          <a:p>
            <a:r>
              <a:rPr lang="zh-CN" altLang="zh-CN" dirty="0"/>
              <a:t>分析之前首先需要确保“</a:t>
            </a:r>
            <a:r>
              <a:rPr lang="en-US" altLang="zh-CN" dirty="0" err="1"/>
              <a:t>order_date</a:t>
            </a:r>
            <a:r>
              <a:rPr lang="zh-CN" altLang="zh-CN" dirty="0"/>
              <a:t>”字段是日期类型，如果是其它类型可以到“编辑查询”下进行调整。在“可视化”窗格中选择“折线图”可视化视图，在“字段”窗格中，将“</a:t>
            </a:r>
            <a:r>
              <a:rPr lang="en-US" altLang="zh-CN" dirty="0" err="1"/>
              <a:t>order_date</a:t>
            </a:r>
            <a:r>
              <a:rPr lang="zh-CN" altLang="zh-CN" dirty="0"/>
              <a:t>”字段拖放到</a:t>
            </a:r>
            <a:r>
              <a:rPr lang="en-US" altLang="zh-CN" dirty="0"/>
              <a:t>“</a:t>
            </a:r>
            <a:r>
              <a:rPr lang="zh-CN" altLang="zh-CN" dirty="0"/>
              <a:t>轴</a:t>
            </a:r>
            <a:r>
              <a:rPr lang="en-US" altLang="zh-CN" dirty="0"/>
              <a:t>”</a:t>
            </a:r>
            <a:r>
              <a:rPr lang="zh-CN" altLang="zh-CN" dirty="0"/>
              <a:t>设置项，将“</a:t>
            </a:r>
            <a:r>
              <a:rPr lang="en-US" altLang="zh-CN" dirty="0"/>
              <a:t>manager</a:t>
            </a:r>
            <a:r>
              <a:rPr lang="zh-CN" altLang="zh-CN" dirty="0"/>
              <a:t>”字段拖放到</a:t>
            </a:r>
            <a:r>
              <a:rPr lang="en-US" altLang="zh-CN" dirty="0"/>
              <a:t>“</a:t>
            </a:r>
            <a:r>
              <a:rPr lang="zh-CN" altLang="zh-CN" dirty="0"/>
              <a:t>图例</a:t>
            </a:r>
            <a:r>
              <a:rPr lang="en-US" altLang="zh-CN" dirty="0"/>
              <a:t>”</a:t>
            </a:r>
            <a:r>
              <a:rPr lang="zh-CN" altLang="zh-CN" dirty="0"/>
              <a:t>设置项，将“</a:t>
            </a:r>
            <a:r>
              <a:rPr lang="en-US" altLang="zh-CN" dirty="0"/>
              <a:t>sales</a:t>
            </a:r>
            <a:r>
              <a:rPr lang="zh-CN" altLang="zh-CN" dirty="0"/>
              <a:t>”字段拖放到</a:t>
            </a:r>
            <a:r>
              <a:rPr lang="en-US" altLang="zh-CN" dirty="0"/>
              <a:t>“</a:t>
            </a:r>
            <a:r>
              <a:rPr lang="zh-CN" altLang="zh-CN" dirty="0"/>
              <a:t>值</a:t>
            </a:r>
            <a:r>
              <a:rPr lang="en-US" altLang="zh-CN" dirty="0"/>
              <a:t>”</a:t>
            </a:r>
            <a:r>
              <a:rPr lang="zh-CN" altLang="zh-CN" dirty="0"/>
              <a:t>设置项，计算类型选择“求和”，再将“</a:t>
            </a:r>
            <a:r>
              <a:rPr lang="en-US" altLang="zh-CN" dirty="0"/>
              <a:t>dt</a:t>
            </a:r>
            <a:r>
              <a:rPr lang="zh-CN" altLang="zh-CN" dirty="0"/>
              <a:t>”字段拖放到</a:t>
            </a:r>
            <a:r>
              <a:rPr lang="en-US" altLang="zh-CN" dirty="0"/>
              <a:t>“</a:t>
            </a:r>
            <a:r>
              <a:rPr lang="zh-CN" altLang="zh-CN" dirty="0"/>
              <a:t>此页上的筛选器</a:t>
            </a:r>
            <a:r>
              <a:rPr lang="en-US" altLang="zh-CN" dirty="0"/>
              <a:t>”</a:t>
            </a:r>
            <a:r>
              <a:rPr lang="zh-CN" altLang="zh-CN" dirty="0"/>
              <a:t>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561A5678-C553-4257-B4C3-DBFAFCD3E145}"/>
              </a:ext>
            </a:extLst>
          </p:cNvPr>
          <p:cNvPicPr/>
          <p:nvPr/>
        </p:nvPicPr>
        <p:blipFill>
          <a:blip r:embed="rId2"/>
          <a:stretch>
            <a:fillRect/>
          </a:stretch>
        </p:blipFill>
        <p:spPr>
          <a:xfrm>
            <a:off x="3449609" y="3482801"/>
            <a:ext cx="5274310" cy="2829560"/>
          </a:xfrm>
          <a:prstGeom prst="rect">
            <a:avLst/>
          </a:prstGeom>
        </p:spPr>
      </p:pic>
    </p:spTree>
    <p:extLst>
      <p:ext uri="{BB962C8B-B14F-4D97-AF65-F5344CB8AC3E}">
        <p14:creationId xmlns:p14="http://schemas.microsoft.com/office/powerpoint/2010/main" val="3269436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Query</a:t>
            </a:r>
            <a:r>
              <a:rPr lang="zh-CN" altLang="zh-CN" dirty="0"/>
              <a:t>作为</a:t>
            </a:r>
            <a:r>
              <a:rPr lang="en-US" altLang="zh-CN" dirty="0"/>
              <a:t>Power BI</a:t>
            </a:r>
            <a:r>
              <a:rPr lang="zh-CN" altLang="zh-CN" dirty="0"/>
              <a:t>组件的起始端，承担着数据的加载和清洗职能，记录执行的每个步骤，并允许撤消、恢复、更改顺序或修改任何步骤。这样，就可以按所需方式将视图转到连接的数据中。依次点击“数据”</a:t>
            </a:r>
            <a:r>
              <a:rPr lang="en-US" altLang="zh-CN" dirty="0"/>
              <a:t>&gt;</a:t>
            </a:r>
            <a:r>
              <a:rPr lang="zh-CN" altLang="zh-CN" dirty="0"/>
              <a:t>“获取数据”</a:t>
            </a:r>
            <a:r>
              <a:rPr lang="en-US" altLang="zh-CN" dirty="0"/>
              <a:t>&gt;</a:t>
            </a:r>
            <a:r>
              <a:rPr lang="zh-CN" altLang="zh-CN" dirty="0"/>
              <a:t>“启动</a:t>
            </a:r>
            <a:r>
              <a:rPr lang="en-US" altLang="zh-CN" dirty="0"/>
              <a:t>Power Query</a:t>
            </a:r>
            <a:r>
              <a:rPr lang="zh-CN" altLang="zh-CN" dirty="0"/>
              <a:t>编辑器”就可以进入</a:t>
            </a:r>
            <a:r>
              <a:rPr lang="en-US" altLang="zh-CN" dirty="0"/>
              <a:t>Power Query</a:t>
            </a:r>
            <a:r>
              <a:rPr lang="zh-CN" altLang="zh-CN" dirty="0"/>
              <a:t>编辑器，如图所示。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1.5.2  Power Query</a:t>
            </a:r>
            <a:endParaRPr dirty="0"/>
          </a:p>
        </p:txBody>
      </p:sp>
      <p:pic>
        <p:nvPicPr>
          <p:cNvPr id="4" name="图片 3">
            <a:extLst>
              <a:ext uri="{FF2B5EF4-FFF2-40B4-BE49-F238E27FC236}">
                <a16:creationId xmlns:a16="http://schemas.microsoft.com/office/drawing/2014/main" xmlns="" id="{F2C9D39D-36C6-48C4-B49B-C6F8B35C82EF}"/>
              </a:ext>
            </a:extLst>
          </p:cNvPr>
          <p:cNvPicPr/>
          <p:nvPr/>
        </p:nvPicPr>
        <p:blipFill>
          <a:blip r:embed="rId2"/>
          <a:stretch>
            <a:fillRect/>
          </a:stretch>
        </p:blipFill>
        <p:spPr>
          <a:xfrm>
            <a:off x="4314564" y="3372630"/>
            <a:ext cx="3599815" cy="2643505"/>
          </a:xfrm>
          <a:prstGeom prst="rect">
            <a:avLst/>
          </a:prstGeom>
        </p:spPr>
      </p:pic>
    </p:spTree>
    <p:extLst>
      <p:ext uri="{BB962C8B-B14F-4D97-AF65-F5344CB8AC3E}">
        <p14:creationId xmlns:p14="http://schemas.microsoft.com/office/powerpoint/2010/main" val="2427696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最后，对整个仪表板进行一下美化，例如可以通过“主页”“插入”下的“文本框”和“图像”选项插入文本和图片，并隐藏“筛选器”、“可视化”和“字段” 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C66BD43E-C428-4C5F-AF0F-CBAD49E40CA0}"/>
              </a:ext>
            </a:extLst>
          </p:cNvPr>
          <p:cNvPicPr/>
          <p:nvPr/>
        </p:nvPicPr>
        <p:blipFill>
          <a:blip r:embed="rId2"/>
          <a:stretch>
            <a:fillRect/>
          </a:stretch>
        </p:blipFill>
        <p:spPr>
          <a:xfrm>
            <a:off x="3320300" y="2734656"/>
            <a:ext cx="5274310" cy="2829560"/>
          </a:xfrm>
          <a:prstGeom prst="rect">
            <a:avLst/>
          </a:prstGeom>
        </p:spPr>
      </p:pic>
    </p:spTree>
    <p:extLst>
      <p:ext uri="{BB962C8B-B14F-4D97-AF65-F5344CB8AC3E}">
        <p14:creationId xmlns:p14="http://schemas.microsoft.com/office/powerpoint/2010/main" val="2316632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198976"/>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销售经理服务满意度分析</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销售经理销售业绩分析</a:t>
            </a: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3078796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满意是指对某事物或服务的主观评价，是一种心理状态，用数字来衡量就是满意度。</a:t>
            </a:r>
          </a:p>
          <a:p>
            <a:r>
              <a:rPr lang="zh-CN" altLang="zh-CN" dirty="0"/>
              <a:t>企业进行满意度调查的目的：</a:t>
            </a:r>
          </a:p>
          <a:p>
            <a:r>
              <a:rPr lang="zh-CN" altLang="zh-CN" dirty="0"/>
              <a:t>掌握满意度现状、了解客户的需求、找出服务的短板；</a:t>
            </a:r>
          </a:p>
          <a:p>
            <a:r>
              <a:rPr lang="zh-CN" altLang="zh-CN" dirty="0"/>
              <a:t>一般影响用户体验的因素有以下几个方面：</a:t>
            </a:r>
          </a:p>
          <a:p>
            <a:r>
              <a:rPr lang="zh-CN" altLang="zh-CN" dirty="0"/>
              <a:t>响应是否快速、问答比是否高、语言是否专业。</a:t>
            </a:r>
          </a:p>
          <a:p>
            <a:r>
              <a:rPr lang="zh-CN" altLang="zh-CN" dirty="0"/>
              <a:t>电商</a:t>
            </a:r>
            <a:r>
              <a:rPr lang="en-US" altLang="zh-CN" dirty="0"/>
              <a:t>A</a:t>
            </a:r>
            <a:r>
              <a:rPr lang="zh-CN" altLang="zh-CN" dirty="0"/>
              <a:t>企业的销售人员基本符合营销人员的专业要求，与实体店的店员服务水平相差不大，甚至还要好一些，因此我们基本排除销售环节对企业商品销售量的影响。</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12.2.1  </a:t>
            </a:r>
            <a:r>
              <a:rPr lang="zh-CN" altLang="zh-CN" b="1" dirty="0"/>
              <a:t>影响服务满意度因素</a:t>
            </a:r>
          </a:p>
        </p:txBody>
      </p:sp>
    </p:spTree>
    <p:extLst>
      <p:ext uri="{BB962C8B-B14F-4D97-AF65-F5344CB8AC3E}">
        <p14:creationId xmlns:p14="http://schemas.microsoft.com/office/powerpoint/2010/main" val="2870340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）销售经理的服务满意度分析</a:t>
            </a:r>
            <a:endParaRPr lang="zh-CN" altLang="zh-CN" dirty="0"/>
          </a:p>
          <a:p>
            <a:r>
              <a:rPr lang="zh-CN" altLang="zh-CN" dirty="0"/>
              <a:t>在“可视化”窗格中选择“堆积柱形图”可视化视图，在“字段”窗格中，将“</a:t>
            </a:r>
            <a:r>
              <a:rPr lang="en-US" altLang="zh-CN" dirty="0"/>
              <a:t>manager</a:t>
            </a:r>
            <a:r>
              <a:rPr lang="zh-CN" altLang="zh-CN" dirty="0"/>
              <a:t>”字段拖放到“轴”设置项，将“</a:t>
            </a:r>
            <a:r>
              <a:rPr lang="en-US" altLang="zh-CN" dirty="0"/>
              <a:t>satisfied</a:t>
            </a:r>
            <a:r>
              <a:rPr lang="zh-CN" altLang="zh-CN" dirty="0"/>
              <a:t>”字段拖放到“图例”设置项，再将“</a:t>
            </a:r>
            <a:r>
              <a:rPr lang="en-US" altLang="zh-CN" dirty="0"/>
              <a:t>satisfied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12.2.2  </a:t>
            </a:r>
            <a:r>
              <a:rPr lang="zh-CN" altLang="zh-CN" b="1" dirty="0"/>
              <a:t>服务满意度可视化分析</a:t>
            </a:r>
          </a:p>
        </p:txBody>
      </p:sp>
      <p:pic>
        <p:nvPicPr>
          <p:cNvPr id="4" name="图片 3">
            <a:extLst>
              <a:ext uri="{FF2B5EF4-FFF2-40B4-BE49-F238E27FC236}">
                <a16:creationId xmlns:a16="http://schemas.microsoft.com/office/drawing/2014/main" xmlns="" id="{7AD05B28-87E0-4589-8B42-F8EE151251CB}"/>
              </a:ext>
            </a:extLst>
          </p:cNvPr>
          <p:cNvPicPr/>
          <p:nvPr/>
        </p:nvPicPr>
        <p:blipFill>
          <a:blip r:embed="rId2"/>
          <a:stretch>
            <a:fillRect/>
          </a:stretch>
        </p:blipFill>
        <p:spPr>
          <a:xfrm>
            <a:off x="3532736" y="3649056"/>
            <a:ext cx="5274310" cy="2829560"/>
          </a:xfrm>
          <a:prstGeom prst="rect">
            <a:avLst/>
          </a:prstGeom>
        </p:spPr>
      </p:pic>
    </p:spTree>
    <p:extLst>
      <p:ext uri="{BB962C8B-B14F-4D97-AF65-F5344CB8AC3E}">
        <p14:creationId xmlns:p14="http://schemas.microsoft.com/office/powerpoint/2010/main" val="3433151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）销售经理的服务不满意度分析</a:t>
            </a:r>
            <a:endParaRPr lang="zh-CN" altLang="zh-CN" dirty="0"/>
          </a:p>
          <a:p>
            <a:r>
              <a:rPr lang="zh-CN" altLang="zh-CN" dirty="0"/>
              <a:t>在“可视化”窗格中选择“环形图”可视化视图，在“字段”窗格中，将“</a:t>
            </a:r>
            <a:r>
              <a:rPr lang="en-US" altLang="zh-CN" dirty="0"/>
              <a:t>manager</a:t>
            </a:r>
            <a:r>
              <a:rPr lang="zh-CN" altLang="zh-CN" dirty="0"/>
              <a:t>”字段拖放到“图例”设置项，再将“</a:t>
            </a:r>
            <a:r>
              <a:rPr lang="en-US" altLang="zh-CN" dirty="0"/>
              <a:t>satisfied</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en-US" dirty="0"/>
              <a:t>。</a:t>
            </a:r>
          </a:p>
        </p:txBody>
      </p:sp>
      <p:pic>
        <p:nvPicPr>
          <p:cNvPr id="3" name="图片 2">
            <a:extLst>
              <a:ext uri="{FF2B5EF4-FFF2-40B4-BE49-F238E27FC236}">
                <a16:creationId xmlns:a16="http://schemas.microsoft.com/office/drawing/2014/main" xmlns="" id="{18CA4ED2-571B-486E-BE63-1AD3146D803B}"/>
              </a:ext>
            </a:extLst>
          </p:cNvPr>
          <p:cNvPicPr/>
          <p:nvPr/>
        </p:nvPicPr>
        <p:blipFill>
          <a:blip r:embed="rId2"/>
          <a:stretch>
            <a:fillRect/>
          </a:stretch>
        </p:blipFill>
        <p:spPr>
          <a:xfrm>
            <a:off x="3255645" y="3141056"/>
            <a:ext cx="5274310" cy="2829560"/>
          </a:xfrm>
          <a:prstGeom prst="rect">
            <a:avLst/>
          </a:prstGeom>
        </p:spPr>
      </p:pic>
    </p:spTree>
    <p:extLst>
      <p:ext uri="{BB962C8B-B14F-4D97-AF65-F5344CB8AC3E}">
        <p14:creationId xmlns:p14="http://schemas.microsoft.com/office/powerpoint/2010/main" val="774364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在“可视化”窗格中选择“堆积面积图”可视化视图，在“字段”窗格中，将“</a:t>
            </a:r>
            <a:r>
              <a:rPr lang="en-US" altLang="zh-CN" dirty="0" err="1"/>
              <a:t>order_date</a:t>
            </a:r>
            <a:r>
              <a:rPr lang="zh-CN" altLang="zh-CN" dirty="0"/>
              <a:t>”字段拖放到“轴”设置项，将“</a:t>
            </a:r>
            <a:r>
              <a:rPr lang="en-US" altLang="zh-CN" dirty="0"/>
              <a:t>manager</a:t>
            </a:r>
            <a:r>
              <a:rPr lang="zh-CN" altLang="zh-CN" dirty="0"/>
              <a:t>”字段拖放到“图例”设置项，再将“</a:t>
            </a:r>
            <a:r>
              <a:rPr lang="en-US" altLang="zh-CN" dirty="0"/>
              <a:t>satisfied</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en-US" dirty="0"/>
              <a:t>。</a:t>
            </a:r>
          </a:p>
        </p:txBody>
      </p:sp>
      <p:pic>
        <p:nvPicPr>
          <p:cNvPr id="3" name="图片 2">
            <a:extLst>
              <a:ext uri="{FF2B5EF4-FFF2-40B4-BE49-F238E27FC236}">
                <a16:creationId xmlns:a16="http://schemas.microsoft.com/office/drawing/2014/main" xmlns="" id="{FD0B80FC-5163-473E-B72D-D3F339F883E7}"/>
              </a:ext>
            </a:extLst>
          </p:cNvPr>
          <p:cNvPicPr/>
          <p:nvPr/>
        </p:nvPicPr>
        <p:blipFill>
          <a:blip r:embed="rId2"/>
          <a:stretch>
            <a:fillRect/>
          </a:stretch>
        </p:blipFill>
        <p:spPr>
          <a:xfrm>
            <a:off x="3431137" y="2845493"/>
            <a:ext cx="5274310" cy="2829560"/>
          </a:xfrm>
          <a:prstGeom prst="rect">
            <a:avLst/>
          </a:prstGeom>
        </p:spPr>
      </p:pic>
    </p:spTree>
    <p:extLst>
      <p:ext uri="{BB962C8B-B14F-4D97-AF65-F5344CB8AC3E}">
        <p14:creationId xmlns:p14="http://schemas.microsoft.com/office/powerpoint/2010/main" val="2697918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最后，对整个仪表板进行美化，并隐藏“筛选器”窗格、“可视化”窗格和“字段”窗格，最终的仪表板如图所示。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0E830BB6-4A71-45FE-8412-B4AADB31EE98}"/>
              </a:ext>
            </a:extLst>
          </p:cNvPr>
          <p:cNvPicPr/>
          <p:nvPr/>
        </p:nvPicPr>
        <p:blipFill>
          <a:blip r:embed="rId2"/>
          <a:stretch>
            <a:fillRect/>
          </a:stretch>
        </p:blipFill>
        <p:spPr>
          <a:xfrm>
            <a:off x="3292591" y="2466802"/>
            <a:ext cx="5274310" cy="2829560"/>
          </a:xfrm>
          <a:prstGeom prst="rect">
            <a:avLst/>
          </a:prstGeom>
        </p:spPr>
      </p:pic>
    </p:spTree>
    <p:extLst>
      <p:ext uri="{BB962C8B-B14F-4D97-AF65-F5344CB8AC3E}">
        <p14:creationId xmlns:p14="http://schemas.microsoft.com/office/powerpoint/2010/main" val="554808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8991124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13</a:t>
            </a:r>
            <a:r>
              <a:rPr lang="zh-CN" altLang="en-US" dirty="0">
                <a:solidFill>
                  <a:schemeClr val="tx1"/>
                </a:solidFill>
              </a:rPr>
              <a:t>章  客户价值主题分析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168843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本章将从</a:t>
            </a:r>
            <a:r>
              <a:rPr lang="en-US" altLang="zh-CN" dirty="0"/>
              <a:t>A</a:t>
            </a:r>
            <a:r>
              <a:rPr lang="zh-CN" altLang="zh-CN" dirty="0"/>
              <a:t>企业客户价值的角度，全面分析客户的价值。客户价值即根据客户消费行为和消费特征等方面，分析客户能够为企业创造的利润。此外，客户流失率是客户可能流失的概率，越大说明流失的可能性就越大。</a:t>
            </a:r>
          </a:p>
          <a:p>
            <a:pPr marL="271463" indent="-271463"/>
            <a:endParaRPr lang="zh-CN" altLang="en-US" dirty="0"/>
          </a:p>
        </p:txBody>
      </p:sp>
    </p:spTree>
    <p:extLst>
      <p:ext uri="{BB962C8B-B14F-4D97-AF65-F5344CB8AC3E}">
        <p14:creationId xmlns:p14="http://schemas.microsoft.com/office/powerpoint/2010/main" val="2151224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View</a:t>
            </a:r>
            <a:r>
              <a:rPr lang="zh-CN" altLang="zh-CN" dirty="0"/>
              <a:t>是</a:t>
            </a:r>
            <a:r>
              <a:rPr lang="en-US" altLang="zh-CN" dirty="0"/>
              <a:t>Excel</a:t>
            </a:r>
            <a:r>
              <a:rPr lang="zh-CN" altLang="zh-CN" dirty="0"/>
              <a:t>中的</a:t>
            </a:r>
            <a:r>
              <a:rPr lang="en-US" altLang="zh-CN" dirty="0"/>
              <a:t>Power</a:t>
            </a:r>
            <a:r>
              <a:rPr lang="zh-CN" altLang="zh-CN" dirty="0"/>
              <a:t>系列插件之一，可以制作交互式仪表板。</a:t>
            </a:r>
            <a:r>
              <a:rPr lang="en-US" altLang="zh-CN" dirty="0"/>
              <a:t>Power View </a:t>
            </a:r>
            <a:r>
              <a:rPr lang="zh-CN" altLang="zh-CN" dirty="0"/>
              <a:t>也是一种数据可视化技术，用于创建交互式图表、图形、地图和其它视觉效果，以便直观的呈现数据。</a:t>
            </a:r>
          </a:p>
          <a:p>
            <a:r>
              <a:rPr lang="zh-CN" altLang="zh-CN" dirty="0"/>
              <a:t>对于专业版</a:t>
            </a:r>
            <a:r>
              <a:rPr lang="en-US" altLang="zh-CN" dirty="0"/>
              <a:t>Excel</a:t>
            </a:r>
            <a:r>
              <a:rPr lang="zh-CN" altLang="zh-CN" dirty="0"/>
              <a:t>用户，使用</a:t>
            </a:r>
            <a:r>
              <a:rPr lang="en-US" altLang="zh-CN" dirty="0"/>
              <a:t>Power View</a:t>
            </a:r>
            <a:r>
              <a:rPr lang="zh-CN" altLang="zh-CN" dirty="0"/>
              <a:t>需要在加载项中先进行勾选。在</a:t>
            </a:r>
            <a:r>
              <a:rPr lang="en-US" altLang="zh-CN" dirty="0"/>
              <a:t>Excel</a:t>
            </a:r>
            <a:r>
              <a:rPr lang="zh-CN" altLang="zh-CN" dirty="0"/>
              <a:t>中，依次点击“文件”</a:t>
            </a:r>
            <a:r>
              <a:rPr lang="en-US" altLang="zh-CN" dirty="0"/>
              <a:t>&gt;</a:t>
            </a:r>
            <a:r>
              <a:rPr lang="zh-CN" altLang="zh-CN" dirty="0"/>
              <a:t>“选项”</a:t>
            </a:r>
            <a:r>
              <a:rPr lang="en-US" altLang="zh-CN" dirty="0"/>
              <a:t>&gt;</a:t>
            </a:r>
            <a:r>
              <a:rPr lang="zh-CN" altLang="zh-CN" dirty="0"/>
              <a:t>“加载项”，在“管理”框中，点击“</a:t>
            </a:r>
            <a:r>
              <a:rPr lang="en-US" altLang="zh-CN" dirty="0"/>
              <a:t>COM </a:t>
            </a:r>
            <a:r>
              <a:rPr lang="zh-CN" altLang="zh-CN" dirty="0"/>
              <a:t>加载项”</a:t>
            </a:r>
            <a:r>
              <a:rPr lang="en-US" altLang="zh-CN" dirty="0"/>
              <a:t>&gt;</a:t>
            </a:r>
            <a:r>
              <a:rPr lang="zh-CN" altLang="zh-CN" dirty="0"/>
              <a:t>“转到”，选中“</a:t>
            </a:r>
            <a:r>
              <a:rPr lang="en-US" altLang="zh-CN" dirty="0"/>
              <a:t>Microsoft Power View for Excel</a:t>
            </a:r>
            <a:r>
              <a:rPr lang="zh-CN" altLang="zh-CN" dirty="0"/>
              <a:t>”框，然后点击“确定”，如图所示。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1.5.3  Power View</a:t>
            </a:r>
            <a:endParaRPr dirty="0"/>
          </a:p>
        </p:txBody>
      </p:sp>
      <p:pic>
        <p:nvPicPr>
          <p:cNvPr id="4" name="图片 3">
            <a:extLst>
              <a:ext uri="{FF2B5EF4-FFF2-40B4-BE49-F238E27FC236}">
                <a16:creationId xmlns:a16="http://schemas.microsoft.com/office/drawing/2014/main" xmlns="" id="{FF031F7B-5979-46FD-BA70-6472015A875C}"/>
              </a:ext>
            </a:extLst>
          </p:cNvPr>
          <p:cNvPicPr/>
          <p:nvPr/>
        </p:nvPicPr>
        <p:blipFill>
          <a:blip r:embed="rId2"/>
          <a:stretch>
            <a:fillRect/>
          </a:stretch>
        </p:blipFill>
        <p:spPr>
          <a:xfrm>
            <a:off x="4333038" y="4248467"/>
            <a:ext cx="3599815" cy="1612265"/>
          </a:xfrm>
          <a:prstGeom prst="rect">
            <a:avLst/>
          </a:prstGeom>
        </p:spPr>
      </p:pic>
    </p:spTree>
    <p:extLst>
      <p:ext uri="{BB962C8B-B14F-4D97-AF65-F5344CB8AC3E}">
        <p14:creationId xmlns:p14="http://schemas.microsoft.com/office/powerpoint/2010/main" val="1382214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22668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如何降低电商客户流失率</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电商商品有效客户分析</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214472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客户是指商品或服务的购买者，有效客户是指能给企业创造直接或间接利益的客户。</a:t>
            </a:r>
          </a:p>
          <a:p>
            <a:r>
              <a:rPr lang="zh-CN" altLang="zh-CN" dirty="0"/>
              <a:t>在</a:t>
            </a:r>
            <a:r>
              <a:rPr lang="en-US" altLang="zh-CN" dirty="0"/>
              <a:t>IBM</a:t>
            </a:r>
            <a:r>
              <a:rPr lang="zh-CN" altLang="zh-CN" dirty="0"/>
              <a:t>公司，有严格的分级管理规定，例如从营业额和利润额占比大小的角度衡量客户价值的大小，将客户分成钻石级、黄金级、白银级和其它四个等级，不同等级的客户提供不同的服务。</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13.1.1  </a:t>
            </a:r>
            <a:r>
              <a:rPr lang="zh-CN" altLang="en-US" dirty="0"/>
              <a:t>如何衡量客户价值</a:t>
            </a:r>
            <a:endParaRPr dirty="0"/>
          </a:p>
        </p:txBody>
      </p:sp>
      <p:graphicFrame>
        <p:nvGraphicFramePr>
          <p:cNvPr id="2" name="表格 1">
            <a:extLst>
              <a:ext uri="{FF2B5EF4-FFF2-40B4-BE49-F238E27FC236}">
                <a16:creationId xmlns:a16="http://schemas.microsoft.com/office/drawing/2014/main" xmlns="" id="{FA58E691-827A-4BB1-A5DE-8EA065633C35}"/>
              </a:ext>
            </a:extLst>
          </p:cNvPr>
          <p:cNvGraphicFramePr>
            <a:graphicFrameLocks noGrp="1"/>
          </p:cNvGraphicFramePr>
          <p:nvPr>
            <p:extLst>
              <p:ext uri="{D42A27DB-BD31-4B8C-83A1-F6EECF244321}">
                <p14:modId xmlns:p14="http://schemas.microsoft.com/office/powerpoint/2010/main" val="650649899"/>
              </p:ext>
            </p:extLst>
          </p:nvPr>
        </p:nvGraphicFramePr>
        <p:xfrm>
          <a:off x="2598868" y="3472698"/>
          <a:ext cx="6046367" cy="2443360"/>
        </p:xfrm>
        <a:graphic>
          <a:graphicData uri="http://schemas.openxmlformats.org/drawingml/2006/table">
            <a:tbl>
              <a:tblPr firstRow="1" firstCol="1" bandRow="1">
                <a:tableStyleId>{5C22544A-7EE6-4342-B048-85BDC9FD1C3A}</a:tableStyleId>
              </a:tblPr>
              <a:tblGrid>
                <a:gridCol w="1402757">
                  <a:extLst>
                    <a:ext uri="{9D8B030D-6E8A-4147-A177-3AD203B41FA5}">
                      <a16:colId xmlns:a16="http://schemas.microsoft.com/office/drawing/2014/main" xmlns="" val="1645077849"/>
                    </a:ext>
                  </a:extLst>
                </a:gridCol>
                <a:gridCol w="1805445">
                  <a:extLst>
                    <a:ext uri="{9D8B030D-6E8A-4147-A177-3AD203B41FA5}">
                      <a16:colId xmlns:a16="http://schemas.microsoft.com/office/drawing/2014/main" xmlns="" val="4289411089"/>
                    </a:ext>
                  </a:extLst>
                </a:gridCol>
                <a:gridCol w="1435408">
                  <a:extLst>
                    <a:ext uri="{9D8B030D-6E8A-4147-A177-3AD203B41FA5}">
                      <a16:colId xmlns:a16="http://schemas.microsoft.com/office/drawing/2014/main" xmlns="" val="1278651823"/>
                    </a:ext>
                  </a:extLst>
                </a:gridCol>
                <a:gridCol w="1402757">
                  <a:extLst>
                    <a:ext uri="{9D8B030D-6E8A-4147-A177-3AD203B41FA5}">
                      <a16:colId xmlns:a16="http://schemas.microsoft.com/office/drawing/2014/main" xmlns="" val="587625479"/>
                    </a:ext>
                  </a:extLst>
                </a:gridCol>
              </a:tblGrid>
              <a:tr h="360392">
                <a:tc>
                  <a:txBody>
                    <a:bodyPr/>
                    <a:lstStyle/>
                    <a:p>
                      <a:pPr algn="ctr" latinLnBrk="1">
                        <a:lnSpc>
                          <a:spcPts val="1800"/>
                        </a:lnSpc>
                        <a:spcAft>
                          <a:spcPts val="0"/>
                        </a:spcAft>
                      </a:pPr>
                      <a:r>
                        <a:rPr lang="en-US" sz="1000" kern="0" dirty="0">
                          <a:effectLst/>
                        </a:rPr>
                        <a:t>IBM</a:t>
                      </a:r>
                      <a:r>
                        <a:rPr lang="zh-CN" sz="1000" kern="0" dirty="0">
                          <a:effectLst/>
                        </a:rPr>
                        <a:t>公司</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ctr" latinLnBrk="1">
                        <a:lnSpc>
                          <a:spcPts val="1800"/>
                        </a:lnSpc>
                        <a:spcAft>
                          <a:spcPts val="0"/>
                        </a:spcAft>
                      </a:pPr>
                      <a:r>
                        <a:rPr lang="zh-CN" sz="1000" kern="0" dirty="0">
                          <a:effectLst/>
                        </a:rPr>
                        <a:t>客户关系</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ctr" latinLnBrk="1">
                        <a:lnSpc>
                          <a:spcPts val="1800"/>
                        </a:lnSpc>
                        <a:spcAft>
                          <a:spcPts val="0"/>
                        </a:spcAft>
                      </a:pPr>
                      <a:r>
                        <a:rPr lang="zh-CN" sz="1000" kern="0">
                          <a:effectLst/>
                        </a:rPr>
                        <a:t>客户价值</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ctr" latinLnBrk="1">
                        <a:lnSpc>
                          <a:spcPts val="1800"/>
                        </a:lnSpc>
                        <a:spcAft>
                          <a:spcPts val="0"/>
                        </a:spcAft>
                      </a:pPr>
                      <a:r>
                        <a:rPr lang="zh-CN" sz="1000" kern="0">
                          <a:effectLst/>
                        </a:rPr>
                        <a:t>提供的服务</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extLst>
                  <a:ext uri="{0D108BD9-81ED-4DB2-BD59-A6C34878D82A}">
                    <a16:rowId xmlns:a16="http://schemas.microsoft.com/office/drawing/2014/main" xmlns="" val="2606160735"/>
                  </a:ext>
                </a:extLst>
              </a:tr>
              <a:tr h="520742">
                <a:tc>
                  <a:txBody>
                    <a:bodyPr/>
                    <a:lstStyle/>
                    <a:p>
                      <a:pPr algn="ctr" latinLnBrk="1">
                        <a:lnSpc>
                          <a:spcPts val="1800"/>
                        </a:lnSpc>
                        <a:spcAft>
                          <a:spcPts val="0"/>
                        </a:spcAft>
                      </a:pPr>
                      <a:r>
                        <a:rPr lang="zh-CN" sz="1000" kern="0">
                          <a:effectLst/>
                        </a:rPr>
                        <a:t>钻石级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集团副总裁</a:t>
                      </a:r>
                      <a:endParaRPr lang="zh-CN" sz="1000" kern="100">
                        <a:effectLst/>
                      </a:endParaRPr>
                    </a:p>
                    <a:p>
                      <a:pPr algn="l" latinLnBrk="1">
                        <a:lnSpc>
                          <a:spcPts val="1800"/>
                        </a:lnSpc>
                        <a:spcAft>
                          <a:spcPts val="0"/>
                        </a:spcAft>
                      </a:pPr>
                      <a:r>
                        <a:rPr lang="zh-CN" sz="1000" kern="0">
                          <a:effectLst/>
                        </a:rPr>
                        <a:t>集团客户关系总监</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营业额</a:t>
                      </a:r>
                      <a:r>
                        <a:rPr lang="en-US" sz="1000" kern="0">
                          <a:effectLst/>
                        </a:rPr>
                        <a:t>50%</a:t>
                      </a:r>
                      <a:endParaRPr lang="zh-CN" sz="1000" kern="100">
                        <a:effectLst/>
                      </a:endParaRPr>
                    </a:p>
                    <a:p>
                      <a:pPr algn="l" latinLnBrk="1">
                        <a:lnSpc>
                          <a:spcPts val="1800"/>
                        </a:lnSpc>
                        <a:spcAft>
                          <a:spcPts val="0"/>
                        </a:spcAft>
                      </a:pPr>
                      <a:r>
                        <a:rPr lang="zh-CN" sz="1000" kern="0">
                          <a:effectLst/>
                        </a:rPr>
                        <a:t>利润</a:t>
                      </a:r>
                      <a:r>
                        <a:rPr lang="en-US" sz="1000" kern="0">
                          <a:effectLst/>
                        </a:rPr>
                        <a:t>65%</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个性化咨询</a:t>
                      </a:r>
                      <a:endParaRPr lang="zh-CN" sz="1000" kern="100">
                        <a:effectLst/>
                      </a:endParaRPr>
                    </a:p>
                    <a:p>
                      <a:pPr algn="l" latinLnBrk="1">
                        <a:lnSpc>
                          <a:spcPts val="1800"/>
                        </a:lnSpc>
                        <a:spcAft>
                          <a:spcPts val="0"/>
                        </a:spcAft>
                      </a:pPr>
                      <a:r>
                        <a:rPr lang="zh-CN" sz="1000" kern="0">
                          <a:effectLst/>
                        </a:rPr>
                        <a:t>完整的方案设计</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extLst>
                  <a:ext uri="{0D108BD9-81ED-4DB2-BD59-A6C34878D82A}">
                    <a16:rowId xmlns:a16="http://schemas.microsoft.com/office/drawing/2014/main" xmlns="" val="2284968993"/>
                  </a:ext>
                </a:extLst>
              </a:tr>
              <a:tr h="520742">
                <a:tc>
                  <a:txBody>
                    <a:bodyPr/>
                    <a:lstStyle/>
                    <a:p>
                      <a:pPr algn="ctr" latinLnBrk="1">
                        <a:lnSpc>
                          <a:spcPts val="1800"/>
                        </a:lnSpc>
                        <a:spcAft>
                          <a:spcPts val="0"/>
                        </a:spcAft>
                      </a:pPr>
                      <a:r>
                        <a:rPr lang="zh-CN" sz="1000" kern="0">
                          <a:effectLst/>
                        </a:rPr>
                        <a:t>黄金级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区域总裁</a:t>
                      </a:r>
                      <a:endParaRPr lang="zh-CN" sz="1000" kern="100">
                        <a:effectLst/>
                      </a:endParaRPr>
                    </a:p>
                    <a:p>
                      <a:pPr algn="l" latinLnBrk="1">
                        <a:lnSpc>
                          <a:spcPts val="1800"/>
                        </a:lnSpc>
                        <a:spcAft>
                          <a:spcPts val="0"/>
                        </a:spcAft>
                      </a:pPr>
                      <a:r>
                        <a:rPr lang="zh-CN" sz="1000" kern="0">
                          <a:effectLst/>
                        </a:rPr>
                        <a:t>集团客户关系总监</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营业额</a:t>
                      </a:r>
                      <a:r>
                        <a:rPr lang="en-US" sz="1000" kern="0">
                          <a:effectLst/>
                        </a:rPr>
                        <a:t>25%</a:t>
                      </a:r>
                      <a:endParaRPr lang="zh-CN" sz="1000" kern="100">
                        <a:effectLst/>
                      </a:endParaRPr>
                    </a:p>
                    <a:p>
                      <a:pPr algn="l" latinLnBrk="1">
                        <a:lnSpc>
                          <a:spcPts val="1800"/>
                        </a:lnSpc>
                        <a:spcAft>
                          <a:spcPts val="0"/>
                        </a:spcAft>
                      </a:pPr>
                      <a:r>
                        <a:rPr lang="zh-CN" sz="1000" kern="0">
                          <a:effectLst/>
                        </a:rPr>
                        <a:t>利润</a:t>
                      </a:r>
                      <a:r>
                        <a:rPr lang="en-US" sz="1000" kern="0">
                          <a:effectLst/>
                        </a:rPr>
                        <a:t>15%</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咨询</a:t>
                      </a:r>
                      <a:endParaRPr lang="zh-CN" sz="1000" kern="100">
                        <a:effectLst/>
                      </a:endParaRPr>
                    </a:p>
                    <a:p>
                      <a:pPr algn="l" latinLnBrk="1">
                        <a:lnSpc>
                          <a:spcPts val="1800"/>
                        </a:lnSpc>
                        <a:spcAft>
                          <a:spcPts val="0"/>
                        </a:spcAft>
                      </a:pPr>
                      <a:r>
                        <a:rPr lang="zh-CN" sz="1000" kern="0">
                          <a:effectLst/>
                        </a:rPr>
                        <a:t>个性化方案设计</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extLst>
                  <a:ext uri="{0D108BD9-81ED-4DB2-BD59-A6C34878D82A}">
                    <a16:rowId xmlns:a16="http://schemas.microsoft.com/office/drawing/2014/main" xmlns="" val="1248194980"/>
                  </a:ext>
                </a:extLst>
              </a:tr>
              <a:tr h="520742">
                <a:tc>
                  <a:txBody>
                    <a:bodyPr/>
                    <a:lstStyle/>
                    <a:p>
                      <a:pPr algn="ctr" latinLnBrk="1">
                        <a:lnSpc>
                          <a:spcPts val="1800"/>
                        </a:lnSpc>
                        <a:spcAft>
                          <a:spcPts val="0"/>
                        </a:spcAft>
                      </a:pPr>
                      <a:r>
                        <a:rPr lang="zh-CN" sz="1000" kern="0">
                          <a:effectLst/>
                        </a:rPr>
                        <a:t>白银级</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大客户经理</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营业额</a:t>
                      </a:r>
                      <a:r>
                        <a:rPr lang="en-US" sz="1000" kern="0">
                          <a:effectLst/>
                        </a:rPr>
                        <a:t>20%</a:t>
                      </a:r>
                      <a:endParaRPr lang="zh-CN" sz="1000" kern="100">
                        <a:effectLst/>
                      </a:endParaRPr>
                    </a:p>
                    <a:p>
                      <a:pPr algn="l" latinLnBrk="1">
                        <a:lnSpc>
                          <a:spcPts val="1800"/>
                        </a:lnSpc>
                        <a:spcAft>
                          <a:spcPts val="0"/>
                        </a:spcAft>
                      </a:pPr>
                      <a:r>
                        <a:rPr lang="zh-CN" sz="1000" kern="0">
                          <a:effectLst/>
                        </a:rPr>
                        <a:t>利润</a:t>
                      </a:r>
                      <a:r>
                        <a:rPr lang="en-US" sz="1000" kern="0">
                          <a:effectLst/>
                        </a:rPr>
                        <a:t>13%</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标准方案</a:t>
                      </a:r>
                      <a:endParaRPr lang="zh-CN" sz="1000" kern="100">
                        <a:effectLst/>
                      </a:endParaRPr>
                    </a:p>
                    <a:p>
                      <a:pPr algn="l" latinLnBrk="1">
                        <a:lnSpc>
                          <a:spcPts val="1800"/>
                        </a:lnSpc>
                        <a:spcAft>
                          <a:spcPts val="0"/>
                        </a:spcAft>
                      </a:pPr>
                      <a:r>
                        <a:rPr lang="zh-CN" sz="1000" kern="0">
                          <a:effectLst/>
                        </a:rPr>
                        <a:t>价格优惠政策</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extLst>
                  <a:ext uri="{0D108BD9-81ED-4DB2-BD59-A6C34878D82A}">
                    <a16:rowId xmlns:a16="http://schemas.microsoft.com/office/drawing/2014/main" xmlns="" val="1875692275"/>
                  </a:ext>
                </a:extLst>
              </a:tr>
              <a:tr h="520742">
                <a:tc>
                  <a:txBody>
                    <a:bodyPr/>
                    <a:lstStyle/>
                    <a:p>
                      <a:pPr algn="ctr" latinLnBrk="1">
                        <a:lnSpc>
                          <a:spcPts val="1800"/>
                        </a:lnSpc>
                        <a:spcAft>
                          <a:spcPts val="0"/>
                        </a:spcAft>
                      </a:pPr>
                      <a:r>
                        <a:rPr lang="zh-CN" sz="1000" kern="0">
                          <a:effectLst/>
                        </a:rPr>
                        <a:t>其它</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客户经理</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a:effectLst/>
                        </a:rPr>
                        <a:t>营业额</a:t>
                      </a:r>
                      <a:r>
                        <a:rPr lang="en-US" sz="1000" kern="0">
                          <a:effectLst/>
                        </a:rPr>
                        <a:t>5%</a:t>
                      </a:r>
                      <a:endParaRPr lang="zh-CN" sz="1000" kern="100">
                        <a:effectLst/>
                      </a:endParaRPr>
                    </a:p>
                    <a:p>
                      <a:pPr algn="l" latinLnBrk="1">
                        <a:lnSpc>
                          <a:spcPts val="1800"/>
                        </a:lnSpc>
                        <a:spcAft>
                          <a:spcPts val="0"/>
                        </a:spcAft>
                      </a:pPr>
                      <a:r>
                        <a:rPr lang="zh-CN" sz="1000" kern="0">
                          <a:effectLst/>
                        </a:rPr>
                        <a:t>利润</a:t>
                      </a:r>
                      <a:r>
                        <a:rPr lang="en-US" sz="1000" kern="0">
                          <a:effectLst/>
                        </a:rPr>
                        <a:t>7%</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tc>
                  <a:txBody>
                    <a:bodyPr/>
                    <a:lstStyle/>
                    <a:p>
                      <a:pPr algn="l" latinLnBrk="1">
                        <a:lnSpc>
                          <a:spcPts val="1800"/>
                        </a:lnSpc>
                        <a:spcAft>
                          <a:spcPts val="0"/>
                        </a:spcAft>
                      </a:pPr>
                      <a:r>
                        <a:rPr lang="zh-CN" sz="1000" kern="0" dirty="0">
                          <a:effectLst/>
                        </a:rPr>
                        <a:t>标准方案或商品</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35959" marR="35959" marT="0" marB="0" anchor="ctr"/>
                </a:tc>
                <a:extLst>
                  <a:ext uri="{0D108BD9-81ED-4DB2-BD59-A6C34878D82A}">
                    <a16:rowId xmlns:a16="http://schemas.microsoft.com/office/drawing/2014/main" xmlns="" val="2752873264"/>
                  </a:ext>
                </a:extLst>
              </a:tr>
            </a:tbl>
          </a:graphicData>
        </a:graphic>
      </p:graphicFrame>
    </p:spTree>
    <p:extLst>
      <p:ext uri="{BB962C8B-B14F-4D97-AF65-F5344CB8AC3E}">
        <p14:creationId xmlns:p14="http://schemas.microsoft.com/office/powerpoint/2010/main" val="174469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）有效客户的性别分析</a:t>
            </a:r>
            <a:endParaRPr lang="zh-CN" altLang="zh-CN" dirty="0"/>
          </a:p>
          <a:p>
            <a:r>
              <a:rPr lang="zh-CN" altLang="zh-CN" dirty="0"/>
              <a:t>在“可视化”窗格中选择“堆积柱形图”可视化视图，在“字段”窗格中，将“</a:t>
            </a:r>
            <a:r>
              <a:rPr lang="en-US" altLang="zh-CN" dirty="0"/>
              <a:t>gender</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年的数据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13.1.2  </a:t>
            </a:r>
            <a:r>
              <a:rPr lang="zh-CN" altLang="zh-CN" b="1" dirty="0"/>
              <a:t>有效客户可视化分析</a:t>
            </a:r>
          </a:p>
        </p:txBody>
      </p:sp>
      <p:pic>
        <p:nvPicPr>
          <p:cNvPr id="4" name="图片 3">
            <a:extLst>
              <a:ext uri="{FF2B5EF4-FFF2-40B4-BE49-F238E27FC236}">
                <a16:creationId xmlns:a16="http://schemas.microsoft.com/office/drawing/2014/main" xmlns="" id="{6DC23E40-E341-4D19-BDC3-C0AE72908E8A}"/>
              </a:ext>
            </a:extLst>
          </p:cNvPr>
          <p:cNvPicPr/>
          <p:nvPr/>
        </p:nvPicPr>
        <p:blipFill>
          <a:blip r:embed="rId2"/>
          <a:stretch>
            <a:fillRect/>
          </a:stretch>
        </p:blipFill>
        <p:spPr>
          <a:xfrm>
            <a:off x="3384954" y="3602874"/>
            <a:ext cx="5274310" cy="2829560"/>
          </a:xfrm>
          <a:prstGeom prst="rect">
            <a:avLst/>
          </a:prstGeom>
        </p:spPr>
      </p:pic>
    </p:spTree>
    <p:extLst>
      <p:ext uri="{BB962C8B-B14F-4D97-AF65-F5344CB8AC3E}">
        <p14:creationId xmlns:p14="http://schemas.microsoft.com/office/powerpoint/2010/main" val="1528768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）有效客户的学历分析</a:t>
            </a:r>
            <a:endParaRPr lang="zh-CN" altLang="zh-CN" dirty="0"/>
          </a:p>
          <a:p>
            <a:r>
              <a:rPr lang="zh-CN" altLang="zh-CN" dirty="0"/>
              <a:t>在“可视化”窗格中选择“饼图”可视化视图，在“字段”窗格中，将“</a:t>
            </a:r>
            <a:r>
              <a:rPr lang="en-US" altLang="zh-CN" dirty="0"/>
              <a:t>education</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A1A32406-BA7A-425E-B6DF-B4A16A58FE3A}"/>
              </a:ext>
            </a:extLst>
          </p:cNvPr>
          <p:cNvPicPr/>
          <p:nvPr/>
        </p:nvPicPr>
        <p:blipFill>
          <a:blip r:embed="rId2"/>
          <a:stretch>
            <a:fillRect/>
          </a:stretch>
        </p:blipFill>
        <p:spPr>
          <a:xfrm>
            <a:off x="3394191" y="3196475"/>
            <a:ext cx="5274310" cy="2829560"/>
          </a:xfrm>
          <a:prstGeom prst="rect">
            <a:avLst/>
          </a:prstGeom>
        </p:spPr>
      </p:pic>
    </p:spTree>
    <p:extLst>
      <p:ext uri="{BB962C8B-B14F-4D97-AF65-F5344CB8AC3E}">
        <p14:creationId xmlns:p14="http://schemas.microsoft.com/office/powerpoint/2010/main" val="66913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）有效客户的年龄分析</a:t>
            </a:r>
            <a:endParaRPr lang="zh-CN" altLang="zh-CN" dirty="0"/>
          </a:p>
          <a:p>
            <a:r>
              <a:rPr lang="zh-CN" altLang="zh-CN" dirty="0"/>
              <a:t>在“可视化”窗格中选择“折线图”可视化视图，在“字段”窗格中，将“</a:t>
            </a:r>
            <a:r>
              <a:rPr lang="en-US" altLang="zh-CN" dirty="0"/>
              <a:t>age</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4" name="图片 3">
            <a:extLst>
              <a:ext uri="{FF2B5EF4-FFF2-40B4-BE49-F238E27FC236}">
                <a16:creationId xmlns:a16="http://schemas.microsoft.com/office/drawing/2014/main" xmlns="" id="{FC5EAA28-ADDA-4054-8D1D-EE179EC62FBF}"/>
              </a:ext>
            </a:extLst>
          </p:cNvPr>
          <p:cNvPicPr/>
          <p:nvPr/>
        </p:nvPicPr>
        <p:blipFill>
          <a:blip r:embed="rId2"/>
          <a:stretch>
            <a:fillRect/>
          </a:stretch>
        </p:blipFill>
        <p:spPr>
          <a:xfrm>
            <a:off x="3680518" y="3187238"/>
            <a:ext cx="5274310" cy="2829560"/>
          </a:xfrm>
          <a:prstGeom prst="rect">
            <a:avLst/>
          </a:prstGeom>
        </p:spPr>
      </p:pic>
    </p:spTree>
    <p:extLst>
      <p:ext uri="{BB962C8B-B14F-4D97-AF65-F5344CB8AC3E}">
        <p14:creationId xmlns:p14="http://schemas.microsoft.com/office/powerpoint/2010/main" val="3439146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）有效客户的收入分析</a:t>
            </a:r>
            <a:endParaRPr lang="zh-CN" altLang="zh-CN" dirty="0"/>
          </a:p>
          <a:p>
            <a:r>
              <a:rPr lang="zh-CN" altLang="zh-CN" dirty="0"/>
              <a:t>在“可视化”窗格中选择“堆积条形图”可视化视图，在“字段”窗格中，将“</a:t>
            </a:r>
            <a:r>
              <a:rPr lang="en-US" altLang="zh-CN" dirty="0"/>
              <a:t>income</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7D1109FE-946B-4FAA-9ED1-48697A8C6362}"/>
              </a:ext>
            </a:extLst>
          </p:cNvPr>
          <p:cNvPicPr/>
          <p:nvPr/>
        </p:nvPicPr>
        <p:blipFill>
          <a:blip r:embed="rId2"/>
          <a:stretch>
            <a:fillRect/>
          </a:stretch>
        </p:blipFill>
        <p:spPr>
          <a:xfrm>
            <a:off x="3394190" y="3159529"/>
            <a:ext cx="5274310" cy="2829560"/>
          </a:xfrm>
          <a:prstGeom prst="rect">
            <a:avLst/>
          </a:prstGeom>
        </p:spPr>
      </p:pic>
    </p:spTree>
    <p:extLst>
      <p:ext uri="{BB962C8B-B14F-4D97-AF65-F5344CB8AC3E}">
        <p14:creationId xmlns:p14="http://schemas.microsoft.com/office/powerpoint/2010/main" val="3075766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5</a:t>
            </a:r>
            <a:r>
              <a:rPr lang="zh-CN" altLang="zh-CN" b="1" dirty="0"/>
              <a:t>）有效客户的职业分析</a:t>
            </a:r>
            <a:endParaRPr lang="zh-CN" altLang="zh-CN" dirty="0"/>
          </a:p>
          <a:p>
            <a:r>
              <a:rPr lang="zh-CN" altLang="zh-CN" dirty="0"/>
              <a:t>在“可视化”窗格中选择“堆积柱形图”可视化视图，在“字段”窗格中，将“</a:t>
            </a:r>
            <a:r>
              <a:rPr lang="en-US" altLang="zh-CN" dirty="0"/>
              <a:t>occupation</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9696D230-5239-4137-BDF7-BA3AEC907473}"/>
              </a:ext>
            </a:extLst>
          </p:cNvPr>
          <p:cNvPicPr/>
          <p:nvPr/>
        </p:nvPicPr>
        <p:blipFill>
          <a:blip r:embed="rId2"/>
          <a:stretch>
            <a:fillRect/>
          </a:stretch>
        </p:blipFill>
        <p:spPr>
          <a:xfrm>
            <a:off x="3403427" y="3076401"/>
            <a:ext cx="5274310" cy="2829560"/>
          </a:xfrm>
          <a:prstGeom prst="rect">
            <a:avLst/>
          </a:prstGeom>
        </p:spPr>
      </p:pic>
    </p:spTree>
    <p:extLst>
      <p:ext uri="{BB962C8B-B14F-4D97-AF65-F5344CB8AC3E}">
        <p14:creationId xmlns:p14="http://schemas.microsoft.com/office/powerpoint/2010/main" val="3524179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6</a:t>
            </a:r>
            <a:r>
              <a:rPr lang="zh-CN" altLang="zh-CN" b="1" dirty="0"/>
              <a:t>）有效客户的客户价值分析</a:t>
            </a:r>
            <a:endParaRPr lang="zh-CN" altLang="zh-CN" dirty="0"/>
          </a:p>
          <a:p>
            <a:r>
              <a:rPr lang="zh-CN" altLang="zh-CN" dirty="0"/>
              <a:t>在“可视化”窗格中选择“堆积面积图”可视化视图，在“字段”窗格中，将“</a:t>
            </a:r>
            <a:r>
              <a:rPr lang="en-US" altLang="zh-CN" dirty="0" err="1"/>
              <a:t>order_date</a:t>
            </a:r>
            <a:r>
              <a:rPr lang="zh-CN" altLang="zh-CN" dirty="0"/>
              <a:t>”字段拖放到“轴”设置项，将“</a:t>
            </a:r>
            <a:r>
              <a:rPr lang="en-US" altLang="zh-CN" dirty="0" err="1"/>
              <a:t>custcat</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25502A1D-9971-4E5B-B722-1C944A1B76B2}"/>
              </a:ext>
            </a:extLst>
          </p:cNvPr>
          <p:cNvPicPr/>
          <p:nvPr/>
        </p:nvPicPr>
        <p:blipFill>
          <a:blip r:embed="rId2"/>
          <a:stretch>
            <a:fillRect/>
          </a:stretch>
        </p:blipFill>
        <p:spPr>
          <a:xfrm>
            <a:off x="3523501" y="3168765"/>
            <a:ext cx="5274310" cy="2829560"/>
          </a:xfrm>
          <a:prstGeom prst="rect">
            <a:avLst/>
          </a:prstGeom>
        </p:spPr>
      </p:pic>
    </p:spTree>
    <p:extLst>
      <p:ext uri="{BB962C8B-B14F-4D97-AF65-F5344CB8AC3E}">
        <p14:creationId xmlns:p14="http://schemas.microsoft.com/office/powerpoint/2010/main" val="5034869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最后，对整个仪表板进行美化，例如可以通过“主页”“插入”下的“文本框”和“图像”选项插入文本和图片，并隐藏“筛选器”、“可视化”和“字段” 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051363DE-3DC3-4FB3-902A-1038F03D1DB7}"/>
              </a:ext>
            </a:extLst>
          </p:cNvPr>
          <p:cNvPicPr/>
          <p:nvPr/>
        </p:nvPicPr>
        <p:blipFill>
          <a:blip r:embed="rId2"/>
          <a:stretch>
            <a:fillRect/>
          </a:stretch>
        </p:blipFill>
        <p:spPr>
          <a:xfrm>
            <a:off x="3412663" y="2559165"/>
            <a:ext cx="5274310" cy="2829560"/>
          </a:xfrm>
          <a:prstGeom prst="rect">
            <a:avLst/>
          </a:prstGeom>
        </p:spPr>
      </p:pic>
    </p:spTree>
    <p:extLst>
      <p:ext uri="{BB962C8B-B14F-4D97-AF65-F5344CB8AC3E}">
        <p14:creationId xmlns:p14="http://schemas.microsoft.com/office/powerpoint/2010/main" val="3999316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198976"/>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如何降低电商客户流失率</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电商商品有效客户分析</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2045875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Map</a:t>
            </a:r>
            <a:r>
              <a:rPr lang="zh-CN" altLang="zh-CN" dirty="0"/>
              <a:t>（地图增强版）是微软基于</a:t>
            </a:r>
            <a:r>
              <a:rPr lang="en-US" altLang="zh-CN" dirty="0"/>
              <a:t>Bing</a:t>
            </a:r>
            <a:r>
              <a:rPr lang="zh-CN" altLang="zh-CN" dirty="0"/>
              <a:t>地图开发的一款数据可视化工具。它是一种新的</a:t>
            </a:r>
            <a:r>
              <a:rPr lang="en-US" altLang="zh-CN" dirty="0"/>
              <a:t>3D</a:t>
            </a:r>
            <a:r>
              <a:rPr lang="zh-CN" altLang="zh-CN" dirty="0"/>
              <a:t>可视化的</a:t>
            </a:r>
            <a:r>
              <a:rPr lang="en-US" altLang="zh-CN" dirty="0"/>
              <a:t>Excel</a:t>
            </a:r>
            <a:r>
              <a:rPr lang="zh-CN" altLang="zh-CN" dirty="0"/>
              <a:t>地图插件，可以探索地理与时间维度上的数据变换，发现和分享新的见解。它是微软</a:t>
            </a:r>
            <a:r>
              <a:rPr lang="en-US" altLang="zh-CN" dirty="0"/>
              <a:t>Office</a:t>
            </a:r>
            <a:r>
              <a:rPr lang="zh-CN" altLang="zh-CN" dirty="0"/>
              <a:t>软件的组件之一，</a:t>
            </a:r>
            <a:r>
              <a:rPr lang="en-US" altLang="zh-CN" dirty="0"/>
              <a:t>Office 365</a:t>
            </a:r>
            <a:r>
              <a:rPr lang="zh-CN" altLang="zh-CN" dirty="0"/>
              <a:t>或者</a:t>
            </a:r>
            <a:r>
              <a:rPr lang="en-US" altLang="zh-CN" dirty="0"/>
              <a:t>Office 2016</a:t>
            </a:r>
            <a:r>
              <a:rPr lang="zh-CN" altLang="zh-CN" dirty="0"/>
              <a:t>及其以上版本已经包含这个软件，其它版本可以通过微软官方网站免费下载。</a:t>
            </a:r>
          </a:p>
          <a:p>
            <a:r>
              <a:rPr lang="zh-CN" altLang="zh-CN" dirty="0"/>
              <a:t>在</a:t>
            </a:r>
            <a:r>
              <a:rPr lang="en-US" altLang="zh-CN" dirty="0"/>
              <a:t>Excel</a:t>
            </a:r>
            <a:r>
              <a:rPr lang="zh-CN" altLang="zh-CN" dirty="0"/>
              <a:t>中，依次点击“文件”</a:t>
            </a:r>
            <a:r>
              <a:rPr lang="en-US" altLang="zh-CN" dirty="0"/>
              <a:t>&gt;</a:t>
            </a:r>
            <a:r>
              <a:rPr lang="zh-CN" altLang="zh-CN" dirty="0"/>
              <a:t>“选项”</a:t>
            </a:r>
            <a:r>
              <a:rPr lang="en-US" altLang="zh-CN" dirty="0"/>
              <a:t>&gt;</a:t>
            </a:r>
            <a:r>
              <a:rPr lang="zh-CN" altLang="zh-CN" dirty="0"/>
              <a:t>“加载项”，在“管理”框中，点击“</a:t>
            </a:r>
            <a:r>
              <a:rPr lang="en-US" altLang="zh-CN" dirty="0"/>
              <a:t>COM </a:t>
            </a:r>
            <a:r>
              <a:rPr lang="zh-CN" altLang="zh-CN" dirty="0"/>
              <a:t>加载项”</a:t>
            </a:r>
            <a:r>
              <a:rPr lang="en-US" altLang="zh-CN" dirty="0"/>
              <a:t>&gt;</a:t>
            </a:r>
            <a:r>
              <a:rPr lang="zh-CN" altLang="zh-CN" dirty="0"/>
              <a:t>“转到”，选中“</a:t>
            </a:r>
            <a:r>
              <a:rPr lang="en-US" altLang="zh-CN" dirty="0"/>
              <a:t>Microsoft Power Map for Excel</a:t>
            </a:r>
            <a:r>
              <a:rPr lang="zh-CN" altLang="zh-CN" dirty="0"/>
              <a:t>”框，然后点击“确定”，如图所示。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1.5.4  Power Map</a:t>
            </a:r>
            <a:endParaRPr dirty="0"/>
          </a:p>
        </p:txBody>
      </p:sp>
      <p:pic>
        <p:nvPicPr>
          <p:cNvPr id="4" name="图片 3">
            <a:extLst>
              <a:ext uri="{FF2B5EF4-FFF2-40B4-BE49-F238E27FC236}">
                <a16:creationId xmlns:a16="http://schemas.microsoft.com/office/drawing/2014/main" xmlns="" id="{7E750983-253D-4584-A4F6-5EC0AB524E1C}"/>
              </a:ext>
            </a:extLst>
          </p:cNvPr>
          <p:cNvPicPr/>
          <p:nvPr/>
        </p:nvPicPr>
        <p:blipFill>
          <a:blip r:embed="rId2"/>
          <a:stretch>
            <a:fillRect/>
          </a:stretch>
        </p:blipFill>
        <p:spPr>
          <a:xfrm>
            <a:off x="4222201" y="4599449"/>
            <a:ext cx="3599815" cy="1612265"/>
          </a:xfrm>
          <a:prstGeom prst="rect">
            <a:avLst/>
          </a:prstGeom>
        </p:spPr>
      </p:pic>
    </p:spTree>
    <p:extLst>
      <p:ext uri="{BB962C8B-B14F-4D97-AF65-F5344CB8AC3E}">
        <p14:creationId xmlns:p14="http://schemas.microsoft.com/office/powerpoint/2010/main" val="1502265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客户流失率是客户可能流失的概率，越大说明流失的可能性就越大。在本案例中，我们定义流失客户是指最近</a:t>
            </a:r>
            <a:r>
              <a:rPr lang="en-US" altLang="zh-CN" dirty="0"/>
              <a:t>3</a:t>
            </a:r>
            <a:r>
              <a:rPr lang="zh-CN" altLang="zh-CN" dirty="0"/>
              <a:t>个月内没有订单交易的客户，即</a:t>
            </a:r>
            <a:r>
              <a:rPr lang="en-US" altLang="zh-CN" dirty="0"/>
              <a:t>2019</a:t>
            </a:r>
            <a:r>
              <a:rPr lang="zh-CN" altLang="zh-CN" dirty="0"/>
              <a:t>年</a:t>
            </a:r>
            <a:r>
              <a:rPr lang="en-US" altLang="zh-CN" dirty="0"/>
              <a:t>9</a:t>
            </a:r>
            <a:r>
              <a:rPr lang="zh-CN" altLang="zh-CN" dirty="0"/>
              <a:t>月</a:t>
            </a:r>
            <a:r>
              <a:rPr lang="en-US" altLang="zh-CN" dirty="0"/>
              <a:t>1</a:t>
            </a:r>
            <a:r>
              <a:rPr lang="zh-CN" altLang="zh-CN" dirty="0"/>
              <a:t>日以后没有订单的客户。</a:t>
            </a:r>
          </a:p>
          <a:p>
            <a:r>
              <a:rPr lang="zh-CN" altLang="zh-CN" dirty="0"/>
              <a:t>降低客户流失率的主要措施：</a:t>
            </a:r>
          </a:p>
          <a:p>
            <a:r>
              <a:rPr lang="en-US" altLang="zh-CN" dirty="0"/>
              <a:t>1. </a:t>
            </a:r>
            <a:r>
              <a:rPr lang="zh-CN" altLang="zh-CN" dirty="0"/>
              <a:t>分析客户流失的原因</a:t>
            </a:r>
          </a:p>
          <a:p>
            <a:r>
              <a:rPr lang="en-US" altLang="zh-CN" dirty="0"/>
              <a:t>2. </a:t>
            </a:r>
            <a:r>
              <a:rPr lang="zh-CN" altLang="zh-CN" dirty="0"/>
              <a:t>保持客户的参与度</a:t>
            </a:r>
          </a:p>
          <a:p>
            <a:r>
              <a:rPr lang="en-US" altLang="zh-CN" dirty="0"/>
              <a:t>3. </a:t>
            </a:r>
            <a:r>
              <a:rPr lang="zh-CN" altLang="zh-CN" dirty="0"/>
              <a:t>给予客户充分的指导</a:t>
            </a:r>
          </a:p>
          <a:p>
            <a:r>
              <a:rPr lang="en-US" altLang="zh-CN" dirty="0"/>
              <a:t>4. </a:t>
            </a:r>
            <a:r>
              <a:rPr lang="zh-CN" altLang="zh-CN" dirty="0"/>
              <a:t>提前发现流失的客户</a:t>
            </a:r>
          </a:p>
          <a:p>
            <a:r>
              <a:rPr lang="en-US" altLang="zh-CN" dirty="0"/>
              <a:t>5. </a:t>
            </a:r>
            <a:r>
              <a:rPr lang="zh-CN" altLang="zh-CN" dirty="0"/>
              <a:t>找准商品目标客户</a:t>
            </a:r>
          </a:p>
          <a:p>
            <a:r>
              <a:rPr lang="en-US" altLang="zh-CN" dirty="0"/>
              <a:t>6. </a:t>
            </a:r>
            <a:r>
              <a:rPr lang="zh-CN" altLang="zh-CN" dirty="0"/>
              <a:t>重视客户投诉意见</a:t>
            </a:r>
          </a:p>
        </p:txBody>
      </p:sp>
      <p:sp>
        <p:nvSpPr>
          <p:cNvPr id="17412" name="内容占位符 2"/>
          <p:cNvSpPr>
            <a:spLocks noGrp="1"/>
          </p:cNvSpPr>
          <p:nvPr>
            <p:ph idx="10"/>
          </p:nvPr>
        </p:nvSpPr>
        <p:spPr>
          <a:xfrm>
            <a:off x="423863" y="1138238"/>
            <a:ext cx="11107737" cy="427037"/>
          </a:xfrm>
        </p:spPr>
        <p:txBody>
          <a:bodyPr/>
          <a:lstStyle/>
          <a:p>
            <a:r>
              <a:rPr lang="en-US" altLang="zh-CN" dirty="0"/>
              <a:t>13.2.1  </a:t>
            </a:r>
            <a:r>
              <a:rPr lang="zh-CN" altLang="zh-CN" dirty="0"/>
              <a:t>降低客户流失策略</a:t>
            </a:r>
            <a:endParaRPr dirty="0"/>
          </a:p>
        </p:txBody>
      </p:sp>
    </p:spTree>
    <p:extLst>
      <p:ext uri="{BB962C8B-B14F-4D97-AF65-F5344CB8AC3E}">
        <p14:creationId xmlns:p14="http://schemas.microsoft.com/office/powerpoint/2010/main" val="2566726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）流失客户的性别分析</a:t>
            </a:r>
            <a:endParaRPr lang="zh-CN" altLang="zh-CN" dirty="0"/>
          </a:p>
          <a:p>
            <a:r>
              <a:rPr lang="zh-CN" altLang="zh-CN" dirty="0"/>
              <a:t>在“可视化”窗格中选择“堆积柱形图”可视化视图，在“字段”窗格中，将“</a:t>
            </a:r>
            <a:r>
              <a:rPr lang="en-US" altLang="zh-CN" dirty="0"/>
              <a:t>gender</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年数据，对视图做一些适当的美化</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13.2.2  </a:t>
            </a:r>
            <a:r>
              <a:rPr lang="zh-CN" altLang="zh-CN" b="1" dirty="0"/>
              <a:t>客户流失率可视化分析</a:t>
            </a:r>
          </a:p>
        </p:txBody>
      </p:sp>
      <p:pic>
        <p:nvPicPr>
          <p:cNvPr id="4" name="图片 3">
            <a:extLst>
              <a:ext uri="{FF2B5EF4-FFF2-40B4-BE49-F238E27FC236}">
                <a16:creationId xmlns:a16="http://schemas.microsoft.com/office/drawing/2014/main" xmlns="" id="{042E1940-6C95-4D34-A9C7-04B0498B43A9}"/>
              </a:ext>
            </a:extLst>
          </p:cNvPr>
          <p:cNvPicPr/>
          <p:nvPr/>
        </p:nvPicPr>
        <p:blipFill>
          <a:blip r:embed="rId2"/>
          <a:stretch>
            <a:fillRect/>
          </a:stretch>
        </p:blipFill>
        <p:spPr>
          <a:xfrm>
            <a:off x="3597391" y="3621347"/>
            <a:ext cx="5274310" cy="2829560"/>
          </a:xfrm>
          <a:prstGeom prst="rect">
            <a:avLst/>
          </a:prstGeom>
        </p:spPr>
      </p:pic>
    </p:spTree>
    <p:extLst>
      <p:ext uri="{BB962C8B-B14F-4D97-AF65-F5344CB8AC3E}">
        <p14:creationId xmlns:p14="http://schemas.microsoft.com/office/powerpoint/2010/main" val="3435198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）流失客户的收入分析</a:t>
            </a:r>
            <a:endParaRPr lang="zh-CN" altLang="zh-CN" dirty="0"/>
          </a:p>
          <a:p>
            <a:r>
              <a:rPr lang="zh-CN" altLang="zh-CN" dirty="0"/>
              <a:t>在“可视化”窗格中选择“环形图”可视化视图，在“字段”窗格中，将“</a:t>
            </a:r>
            <a:r>
              <a:rPr lang="en-US" altLang="zh-CN" dirty="0"/>
              <a:t>income</a:t>
            </a:r>
            <a:r>
              <a:rPr lang="zh-CN" altLang="zh-CN" dirty="0"/>
              <a:t>”字段拖放到“图例”设置项，将“</a:t>
            </a:r>
            <a:r>
              <a:rPr lang="en-US" altLang="zh-CN" dirty="0" err="1"/>
              <a:t>cust_id</a:t>
            </a:r>
            <a:r>
              <a:rPr lang="zh-CN" altLang="zh-CN" dirty="0"/>
              <a:t>”字段拖放到</a:t>
            </a:r>
            <a:r>
              <a:rPr lang="en-US" altLang="zh-CN" dirty="0"/>
              <a:t>“</a:t>
            </a:r>
            <a:r>
              <a:rPr lang="zh-CN" altLang="zh-CN" dirty="0"/>
              <a:t>值</a:t>
            </a:r>
            <a:r>
              <a:rPr lang="en-US" altLang="zh-CN" dirty="0"/>
              <a:t>”</a:t>
            </a:r>
            <a:r>
              <a:rPr lang="zh-CN" altLang="zh-CN" dirty="0"/>
              <a:t>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96333821-EBD1-46E3-933F-5147581F9735}"/>
              </a:ext>
            </a:extLst>
          </p:cNvPr>
          <p:cNvPicPr/>
          <p:nvPr/>
        </p:nvPicPr>
        <p:blipFill>
          <a:blip r:embed="rId2"/>
          <a:stretch>
            <a:fillRect/>
          </a:stretch>
        </p:blipFill>
        <p:spPr>
          <a:xfrm>
            <a:off x="3412663" y="3076402"/>
            <a:ext cx="5274310" cy="2829560"/>
          </a:xfrm>
          <a:prstGeom prst="rect">
            <a:avLst/>
          </a:prstGeom>
        </p:spPr>
      </p:pic>
    </p:spTree>
    <p:extLst>
      <p:ext uri="{BB962C8B-B14F-4D97-AF65-F5344CB8AC3E}">
        <p14:creationId xmlns:p14="http://schemas.microsoft.com/office/powerpoint/2010/main" val="2494716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）流失客户的月度分析</a:t>
            </a:r>
            <a:endParaRPr lang="zh-CN" altLang="zh-CN" dirty="0"/>
          </a:p>
          <a:p>
            <a:r>
              <a:rPr lang="zh-CN" altLang="zh-CN" dirty="0"/>
              <a:t>在“可视化”窗格中选择“簇状柱形图”可视化视图，在“字段”窗格中，将“</a:t>
            </a:r>
            <a:r>
              <a:rPr lang="en-US" altLang="zh-CN" dirty="0" err="1"/>
              <a:t>last_order</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1FA614DE-3BC6-4D5D-BE3D-4C5EFA11EC46}"/>
              </a:ext>
            </a:extLst>
          </p:cNvPr>
          <p:cNvPicPr/>
          <p:nvPr/>
        </p:nvPicPr>
        <p:blipFill>
          <a:blip r:embed="rId2"/>
          <a:stretch>
            <a:fillRect/>
          </a:stretch>
        </p:blipFill>
        <p:spPr>
          <a:xfrm>
            <a:off x="3440372" y="3085638"/>
            <a:ext cx="5274310" cy="2829560"/>
          </a:xfrm>
          <a:prstGeom prst="rect">
            <a:avLst/>
          </a:prstGeom>
        </p:spPr>
      </p:pic>
    </p:spTree>
    <p:extLst>
      <p:ext uri="{BB962C8B-B14F-4D97-AF65-F5344CB8AC3E}">
        <p14:creationId xmlns:p14="http://schemas.microsoft.com/office/powerpoint/2010/main" val="868616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）流失客户的职业分析</a:t>
            </a:r>
            <a:endParaRPr lang="zh-CN" altLang="zh-CN" dirty="0"/>
          </a:p>
          <a:p>
            <a:r>
              <a:rPr lang="zh-CN" altLang="zh-CN" dirty="0"/>
              <a:t>在“可视化”窗格中选择“堆积条形图”可视化视图，在“字段”窗格中，将“</a:t>
            </a:r>
            <a:r>
              <a:rPr lang="en-US" altLang="zh-CN" dirty="0"/>
              <a:t>occupation</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8B582734-43A2-4029-98AF-3421135B37A2}"/>
              </a:ext>
            </a:extLst>
          </p:cNvPr>
          <p:cNvPicPr/>
          <p:nvPr/>
        </p:nvPicPr>
        <p:blipFill>
          <a:blip r:embed="rId2"/>
          <a:stretch>
            <a:fillRect/>
          </a:stretch>
        </p:blipFill>
        <p:spPr>
          <a:xfrm>
            <a:off x="3338773" y="3048692"/>
            <a:ext cx="5274310" cy="2829560"/>
          </a:xfrm>
          <a:prstGeom prst="rect">
            <a:avLst/>
          </a:prstGeom>
        </p:spPr>
      </p:pic>
    </p:spTree>
    <p:extLst>
      <p:ext uri="{BB962C8B-B14F-4D97-AF65-F5344CB8AC3E}">
        <p14:creationId xmlns:p14="http://schemas.microsoft.com/office/powerpoint/2010/main" val="2941595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5</a:t>
            </a:r>
            <a:r>
              <a:rPr lang="zh-CN" altLang="zh-CN" b="1" dirty="0"/>
              <a:t>）流失客户的学历分析</a:t>
            </a:r>
            <a:endParaRPr lang="zh-CN" altLang="zh-CN" dirty="0"/>
          </a:p>
          <a:p>
            <a:r>
              <a:rPr lang="zh-CN" altLang="zh-CN" dirty="0"/>
              <a:t>在“可视化”窗格中选择“堆积柱形图”可视化视图，在“字段”窗格中，将“</a:t>
            </a:r>
            <a:r>
              <a:rPr lang="en-US" altLang="zh-CN" dirty="0"/>
              <a:t>education</a:t>
            </a:r>
            <a:r>
              <a:rPr lang="zh-CN" altLang="zh-CN" dirty="0"/>
              <a:t>”字段拖放到“图例”设置项，将“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FEF6DDF1-9BAE-4A8C-979E-8FE313A261AB}"/>
              </a:ext>
            </a:extLst>
          </p:cNvPr>
          <p:cNvPicPr/>
          <p:nvPr/>
        </p:nvPicPr>
        <p:blipFill>
          <a:blip r:embed="rId2"/>
          <a:stretch>
            <a:fillRect/>
          </a:stretch>
        </p:blipFill>
        <p:spPr>
          <a:xfrm>
            <a:off x="3486554" y="3113347"/>
            <a:ext cx="5274310" cy="2829560"/>
          </a:xfrm>
          <a:prstGeom prst="rect">
            <a:avLst/>
          </a:prstGeom>
        </p:spPr>
      </p:pic>
    </p:spTree>
    <p:extLst>
      <p:ext uri="{BB962C8B-B14F-4D97-AF65-F5344CB8AC3E}">
        <p14:creationId xmlns:p14="http://schemas.microsoft.com/office/powerpoint/2010/main" val="2243269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6</a:t>
            </a:r>
            <a:r>
              <a:rPr lang="zh-CN" altLang="zh-CN" b="1" dirty="0"/>
              <a:t>）流失客户的省市分析</a:t>
            </a:r>
            <a:endParaRPr lang="zh-CN" altLang="zh-CN" dirty="0"/>
          </a:p>
          <a:p>
            <a:r>
              <a:rPr lang="zh-CN" altLang="zh-CN" dirty="0"/>
              <a:t>在“可视化”窗格中选择“树状图”可视化视图，在“字段”窗格中，将“</a:t>
            </a:r>
            <a:r>
              <a:rPr lang="en-US" altLang="zh-CN" dirty="0"/>
              <a:t>province</a:t>
            </a:r>
            <a:r>
              <a:rPr lang="zh-CN" altLang="zh-CN" dirty="0"/>
              <a:t>”字段拖放到“组”设置项，将“</a:t>
            </a:r>
            <a:r>
              <a:rPr lang="en-US" altLang="zh-CN" dirty="0" err="1"/>
              <a:t>cust_id</a:t>
            </a:r>
            <a:r>
              <a:rPr lang="zh-CN" altLang="zh-CN" dirty="0"/>
              <a:t>”字段拖放到“值”设置项，计算类型设置为“计数</a:t>
            </a:r>
            <a:r>
              <a:rPr lang="en-US" altLang="zh-CN" dirty="0"/>
              <a:t>(</a:t>
            </a:r>
            <a:r>
              <a:rPr lang="zh-CN" altLang="zh-CN" dirty="0"/>
              <a:t>非重复</a:t>
            </a:r>
            <a:r>
              <a:rPr lang="en-US" altLang="zh-CN" dirty="0"/>
              <a:t>)</a:t>
            </a:r>
            <a:r>
              <a:rPr lang="zh-CN" altLang="zh-CN" dirty="0"/>
              <a:t>”，再将“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D79AEC8F-C7B5-427A-B2BD-61337C9DC88A}"/>
              </a:ext>
            </a:extLst>
          </p:cNvPr>
          <p:cNvPicPr/>
          <p:nvPr/>
        </p:nvPicPr>
        <p:blipFill>
          <a:blip r:embed="rId2"/>
          <a:stretch>
            <a:fillRect/>
          </a:stretch>
        </p:blipFill>
        <p:spPr>
          <a:xfrm>
            <a:off x="3394191" y="3076401"/>
            <a:ext cx="5274310" cy="2829560"/>
          </a:xfrm>
          <a:prstGeom prst="rect">
            <a:avLst/>
          </a:prstGeom>
        </p:spPr>
      </p:pic>
    </p:spTree>
    <p:extLst>
      <p:ext uri="{BB962C8B-B14F-4D97-AF65-F5344CB8AC3E}">
        <p14:creationId xmlns:p14="http://schemas.microsoft.com/office/powerpoint/2010/main" val="1708825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最后，对整个仪表板进行美化，例如可以通过“主页”“插入”下的“文本框”和“图像”选项插入文本和图片，隐藏“筛选器”、“可视化”和“字段”窗格，最终的仪表板如图所示。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B6E81A4E-9F01-4894-999F-52524F10E361}"/>
              </a:ext>
            </a:extLst>
          </p:cNvPr>
          <p:cNvPicPr/>
          <p:nvPr/>
        </p:nvPicPr>
        <p:blipFill>
          <a:blip r:embed="rId2"/>
          <a:stretch>
            <a:fillRect/>
          </a:stretch>
        </p:blipFill>
        <p:spPr>
          <a:xfrm>
            <a:off x="3384954" y="2799310"/>
            <a:ext cx="5274310" cy="2829560"/>
          </a:xfrm>
          <a:prstGeom prst="rect">
            <a:avLst/>
          </a:prstGeom>
        </p:spPr>
      </p:pic>
    </p:spTree>
    <p:extLst>
      <p:ext uri="{BB962C8B-B14F-4D97-AF65-F5344CB8AC3E}">
        <p14:creationId xmlns:p14="http://schemas.microsoft.com/office/powerpoint/2010/main" val="3616825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3407018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14</a:t>
            </a:r>
            <a:r>
              <a:rPr lang="zh-CN" altLang="en-US" dirty="0">
                <a:solidFill>
                  <a:schemeClr val="tx1"/>
                </a:solidFill>
              </a:rPr>
              <a:t>章  配送准时性主题分析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108033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663353" y="3080544"/>
            <a:ext cx="7436236" cy="692150"/>
          </a:xfrm>
        </p:spPr>
        <p:txBody>
          <a:bodyPr/>
          <a:lstStyle/>
          <a:p>
            <a:r>
              <a:rPr lang="zh-CN" altLang="en-US" dirty="0">
                <a:solidFill>
                  <a:schemeClr val="tx1"/>
                </a:solidFill>
              </a:rPr>
              <a:t>第</a:t>
            </a:r>
            <a:r>
              <a:rPr lang="en-US" altLang="zh-CN" dirty="0">
                <a:solidFill>
                  <a:schemeClr val="tx1"/>
                </a:solidFill>
              </a:rPr>
              <a:t>1</a:t>
            </a:r>
            <a:r>
              <a:rPr lang="zh-CN" altLang="en-US" dirty="0">
                <a:solidFill>
                  <a:schemeClr val="tx1"/>
                </a:solidFill>
              </a:rPr>
              <a:t>章  商业数据分析</a:t>
            </a:r>
            <a:r>
              <a:rPr lang="zh-CN" altLang="en-US" dirty="0" smtClean="0">
                <a:solidFill>
                  <a:schemeClr val="tx1"/>
                </a:solidFill>
              </a:rPr>
              <a:t>及可视化概述</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212240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err="1"/>
              <a:t>Plotly</a:t>
            </a:r>
            <a:r>
              <a:rPr lang="en-US" altLang="zh-CN" dirty="0"/>
              <a:t> D3.js Charts for </a:t>
            </a:r>
            <a:r>
              <a:rPr lang="en-US" altLang="zh-CN" dirty="0" err="1"/>
              <a:t>Powerpoint</a:t>
            </a:r>
            <a:r>
              <a:rPr lang="en-US" altLang="zh-CN" dirty="0"/>
              <a:t> and Excel</a:t>
            </a:r>
            <a:r>
              <a:rPr lang="zh-CN" altLang="zh-CN" dirty="0"/>
              <a:t>为我们提供了一种使用</a:t>
            </a:r>
            <a:r>
              <a:rPr lang="en-US" altLang="zh-CN" dirty="0" err="1"/>
              <a:t>Plotly</a:t>
            </a:r>
            <a:r>
              <a:rPr lang="zh-CN" altLang="zh-CN" dirty="0"/>
              <a:t>交互式图表分析电子表格数据或将任何现有</a:t>
            </a:r>
            <a:r>
              <a:rPr lang="en-US" altLang="zh-CN" dirty="0" err="1"/>
              <a:t>Plotly</a:t>
            </a:r>
            <a:r>
              <a:rPr lang="zh-CN" altLang="zh-CN" dirty="0"/>
              <a:t>图表嵌入到</a:t>
            </a:r>
            <a:r>
              <a:rPr lang="en-US" altLang="zh-CN" dirty="0"/>
              <a:t>Excel</a:t>
            </a:r>
            <a:r>
              <a:rPr lang="zh-CN" altLang="zh-CN" dirty="0"/>
              <a:t>和</a:t>
            </a:r>
            <a:r>
              <a:rPr lang="en-US" altLang="zh-CN" dirty="0"/>
              <a:t>PowerPoint</a:t>
            </a:r>
            <a:r>
              <a:rPr lang="zh-CN" altLang="zh-CN" dirty="0"/>
              <a:t>演示文稿中的简单方法。注意该插件仅仅适用于</a:t>
            </a:r>
            <a:r>
              <a:rPr lang="en-US" altLang="zh-CN" dirty="0"/>
              <a:t>Excel 2013</a:t>
            </a:r>
            <a:r>
              <a:rPr lang="zh-CN" altLang="zh-CN" dirty="0"/>
              <a:t>及其以上版本，如图所示。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1.5.5  </a:t>
            </a:r>
            <a:r>
              <a:rPr lang="en-US" dirty="0" err="1"/>
              <a:t>Plotly</a:t>
            </a:r>
            <a:r>
              <a:rPr lang="en-US" dirty="0"/>
              <a:t> D3.js Charts</a:t>
            </a:r>
            <a:endParaRPr dirty="0"/>
          </a:p>
        </p:txBody>
      </p:sp>
      <p:pic>
        <p:nvPicPr>
          <p:cNvPr id="4" name="图片 3">
            <a:extLst>
              <a:ext uri="{FF2B5EF4-FFF2-40B4-BE49-F238E27FC236}">
                <a16:creationId xmlns:a16="http://schemas.microsoft.com/office/drawing/2014/main" xmlns="" id="{B4B9F85A-9670-4841-B0EE-8FA42F0EF38D}"/>
              </a:ext>
            </a:extLst>
          </p:cNvPr>
          <p:cNvPicPr/>
          <p:nvPr/>
        </p:nvPicPr>
        <p:blipFill>
          <a:blip r:embed="rId2"/>
          <a:stretch>
            <a:fillRect/>
          </a:stretch>
        </p:blipFill>
        <p:spPr>
          <a:xfrm>
            <a:off x="1987002" y="3496281"/>
            <a:ext cx="3599815" cy="2285365"/>
          </a:xfrm>
          <a:prstGeom prst="rect">
            <a:avLst/>
          </a:prstGeom>
        </p:spPr>
      </p:pic>
      <p:pic>
        <p:nvPicPr>
          <p:cNvPr id="5" name="图片 4">
            <a:extLst>
              <a:ext uri="{FF2B5EF4-FFF2-40B4-BE49-F238E27FC236}">
                <a16:creationId xmlns:a16="http://schemas.microsoft.com/office/drawing/2014/main" xmlns="" id="{2E998718-4A6C-47DC-9A8D-F2A50A1D0C32}"/>
              </a:ext>
            </a:extLst>
          </p:cNvPr>
          <p:cNvPicPr/>
          <p:nvPr/>
        </p:nvPicPr>
        <p:blipFill>
          <a:blip r:embed="rId3"/>
          <a:stretch>
            <a:fillRect/>
          </a:stretch>
        </p:blipFill>
        <p:spPr>
          <a:xfrm>
            <a:off x="6281911" y="3038187"/>
            <a:ext cx="3599815" cy="3238500"/>
          </a:xfrm>
          <a:prstGeom prst="rect">
            <a:avLst/>
          </a:prstGeom>
        </p:spPr>
      </p:pic>
    </p:spTree>
    <p:extLst>
      <p:ext uri="{BB962C8B-B14F-4D97-AF65-F5344CB8AC3E}">
        <p14:creationId xmlns:p14="http://schemas.microsoft.com/office/powerpoint/2010/main" val="1259120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本章将从企业商品配送准时性的角度，深入分析企业商品的配送准时性情况，商品的配送准时性与退单的数量也存在一定的正相关性，即订单准时性的提高在一定程序上可以减少退单数量。</a:t>
            </a:r>
          </a:p>
          <a:p>
            <a:pPr marL="271463" indent="-271463"/>
            <a:endParaRPr lang="zh-CN" altLang="en-US" dirty="0"/>
          </a:p>
        </p:txBody>
      </p:sp>
    </p:spTree>
    <p:extLst>
      <p:ext uri="{BB962C8B-B14F-4D97-AF65-F5344CB8AC3E}">
        <p14:creationId xmlns:p14="http://schemas.microsoft.com/office/powerpoint/2010/main" val="3812800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22668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商品配送准时性与退单关系</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电商商品配送准时性现状</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1340071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目前，随着生活节奏变快，时间成本不断提高，以及消费升级，线上线下融合成为必然趋势，高品质、便利化的用户体验成为消费者关注的重点。</a:t>
            </a:r>
          </a:p>
          <a:p>
            <a:r>
              <a:rPr lang="zh-CN" altLang="en-US" dirty="0"/>
              <a:t>电商平台的配送，核心在于准时性，需满足用户提出的极速、准时的配送要求，目标不仅仅是快速送达，还要提供更好的服务，在配送中由专人专送，保障快件安全送达。</a:t>
            </a:r>
          </a:p>
          <a:p>
            <a:r>
              <a:rPr lang="zh-CN" altLang="en-US" dirty="0"/>
              <a:t>为了满足客户的需求，配送需要做到以下几点：</a:t>
            </a:r>
          </a:p>
          <a:p>
            <a:r>
              <a:rPr lang="zh-CN" altLang="en-US" dirty="0"/>
              <a:t>以“共同配送”替代“自我配送”；</a:t>
            </a:r>
          </a:p>
          <a:p>
            <a:r>
              <a:rPr lang="zh-CN" altLang="en-US" dirty="0"/>
              <a:t>以“最优化的配送”替代“交叉迂回配送”；</a:t>
            </a:r>
          </a:p>
          <a:p>
            <a:r>
              <a:rPr lang="zh-CN" altLang="en-US" dirty="0"/>
              <a:t>以“功能集中布局”替代“分散无序布局”。</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14.1.1  </a:t>
            </a:r>
            <a:r>
              <a:rPr lang="zh-CN" altLang="en-US" dirty="0"/>
              <a:t>商品配送流程与模式</a:t>
            </a:r>
            <a:endParaRPr dirty="0"/>
          </a:p>
        </p:txBody>
      </p:sp>
    </p:spTree>
    <p:extLst>
      <p:ext uri="{BB962C8B-B14F-4D97-AF65-F5344CB8AC3E}">
        <p14:creationId xmlns:p14="http://schemas.microsoft.com/office/powerpoint/2010/main" val="1264268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创建商品配送延迟指标</a:t>
            </a:r>
            <a:endParaRPr lang="zh-CN" altLang="zh-CN" dirty="0"/>
          </a:p>
          <a:p>
            <a:r>
              <a:rPr lang="zh-CN" altLang="zh-CN" dirty="0"/>
              <a:t>由于订单</a:t>
            </a:r>
            <a:r>
              <a:rPr lang="en-US" altLang="zh-CN" dirty="0"/>
              <a:t>orders</a:t>
            </a:r>
            <a:r>
              <a:rPr lang="zh-CN" altLang="zh-CN" dirty="0"/>
              <a:t>表中没有</a:t>
            </a:r>
            <a:r>
              <a:rPr lang="zh-CN" altLang="en-US" dirty="0"/>
              <a:t>配送准时性</a:t>
            </a:r>
            <a:r>
              <a:rPr lang="zh-CN" altLang="zh-CN" dirty="0"/>
              <a:t>这个指标，因此第一步是要创建该指标，点击“主页”“编辑查询”下的“编辑查询”选项，在“自定义列”对话框页面，右边显示数据集中可以使用的列，这里我们输入新列名的名称为“</a:t>
            </a:r>
            <a:r>
              <a:rPr lang="en-US" altLang="zh-CN" dirty="0" err="1"/>
              <a:t>actual_days</a:t>
            </a:r>
            <a:r>
              <a:rPr lang="zh-CN" altLang="zh-CN" dirty="0"/>
              <a:t>”，自定义列公式为“</a:t>
            </a:r>
            <a:r>
              <a:rPr lang="en-US" altLang="zh-CN" dirty="0"/>
              <a:t>= [</a:t>
            </a:r>
            <a:r>
              <a:rPr lang="en-US" altLang="zh-CN" dirty="0" err="1"/>
              <a:t>deliver_date</a:t>
            </a:r>
            <a:r>
              <a:rPr lang="en-US" altLang="zh-CN" dirty="0"/>
              <a:t>]-[</a:t>
            </a:r>
            <a:r>
              <a:rPr lang="en-US" altLang="zh-CN" dirty="0" err="1"/>
              <a:t>order_date</a:t>
            </a:r>
            <a:r>
              <a:rPr lang="en-US" altLang="zh-CN" dirty="0"/>
              <a:t>]</a:t>
            </a:r>
            <a:r>
              <a:rPr lang="zh-CN" altLang="zh-CN" dirty="0"/>
              <a:t>”，然后点击“确定”按钮，如图所示，并设置字段类型为整数类型，其实“</a:t>
            </a:r>
            <a:r>
              <a:rPr lang="en-US" altLang="zh-CN" dirty="0" err="1"/>
              <a:t>actual_days</a:t>
            </a:r>
            <a:r>
              <a:rPr lang="zh-CN" altLang="zh-CN" dirty="0"/>
              <a:t>”就是表中的“</a:t>
            </a:r>
            <a:r>
              <a:rPr lang="en-US" altLang="zh-CN" dirty="0" err="1"/>
              <a:t>landed_days</a:t>
            </a:r>
            <a:r>
              <a:rPr lang="zh-CN" altLang="zh-CN" dirty="0"/>
              <a:t>”</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14.1.2  </a:t>
            </a:r>
            <a:r>
              <a:rPr lang="zh-CN" altLang="zh-CN" b="1" dirty="0"/>
              <a:t>配送准时性可视化分析</a:t>
            </a:r>
          </a:p>
        </p:txBody>
      </p:sp>
      <p:pic>
        <p:nvPicPr>
          <p:cNvPr id="4" name="图片 3">
            <a:extLst>
              <a:ext uri="{FF2B5EF4-FFF2-40B4-BE49-F238E27FC236}">
                <a16:creationId xmlns:a16="http://schemas.microsoft.com/office/drawing/2014/main" xmlns="" id="{3FCACC1A-E473-4CB1-9FF8-3A5B590E11FE}"/>
              </a:ext>
            </a:extLst>
          </p:cNvPr>
          <p:cNvPicPr/>
          <p:nvPr/>
        </p:nvPicPr>
        <p:blipFill>
          <a:blip r:embed="rId2"/>
          <a:stretch>
            <a:fillRect/>
          </a:stretch>
        </p:blipFill>
        <p:spPr>
          <a:xfrm>
            <a:off x="4275541" y="4266045"/>
            <a:ext cx="3289935" cy="2057400"/>
          </a:xfrm>
          <a:prstGeom prst="rect">
            <a:avLst/>
          </a:prstGeom>
        </p:spPr>
      </p:pic>
    </p:spTree>
    <p:extLst>
      <p:ext uri="{BB962C8B-B14F-4D97-AF65-F5344CB8AC3E}">
        <p14:creationId xmlns:p14="http://schemas.microsoft.com/office/powerpoint/2010/main" val="3037875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1</a:t>
            </a:r>
            <a:r>
              <a:rPr lang="zh-CN" altLang="zh-CN" b="1" dirty="0"/>
              <a:t>）配送延迟的商品类型分析</a:t>
            </a:r>
            <a:endParaRPr lang="zh-CN" altLang="zh-CN" dirty="0"/>
          </a:p>
          <a:p>
            <a:r>
              <a:rPr lang="zh-CN" altLang="zh-CN" dirty="0"/>
              <a:t>在“可视化”窗格中选择“堆积柱形图”可视化视图，在“字段”窗格中，将“</a:t>
            </a:r>
            <a:r>
              <a:rPr lang="en-US" altLang="zh-CN" dirty="0" err="1"/>
              <a:t>delay_days</a:t>
            </a:r>
            <a:r>
              <a:rPr lang="zh-CN" altLang="zh-CN" dirty="0"/>
              <a:t>”字段拖放到“轴”设置项，将“</a:t>
            </a:r>
            <a:r>
              <a:rPr lang="en-US" altLang="zh-CN" dirty="0"/>
              <a:t>category</a:t>
            </a:r>
            <a:r>
              <a:rPr lang="zh-CN" altLang="zh-CN" dirty="0"/>
              <a:t>”字段拖放到“图例”设置项，将“</a:t>
            </a:r>
            <a:r>
              <a:rPr lang="en-US" altLang="zh-CN" dirty="0" err="1"/>
              <a:t>order_id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的数据，对视图做一些适当的美化</a:t>
            </a:r>
            <a:r>
              <a:rPr lang="zh-CN" altLang="en-US" dirty="0"/>
              <a:t>。</a:t>
            </a:r>
          </a:p>
        </p:txBody>
      </p:sp>
      <p:pic>
        <p:nvPicPr>
          <p:cNvPr id="3" name="图片 2">
            <a:extLst>
              <a:ext uri="{FF2B5EF4-FFF2-40B4-BE49-F238E27FC236}">
                <a16:creationId xmlns:a16="http://schemas.microsoft.com/office/drawing/2014/main" xmlns="" id="{15DB81C6-42FC-4006-91CE-FFF6E54F138E}"/>
              </a:ext>
            </a:extLst>
          </p:cNvPr>
          <p:cNvPicPr/>
          <p:nvPr/>
        </p:nvPicPr>
        <p:blipFill>
          <a:blip r:embed="rId2"/>
          <a:stretch>
            <a:fillRect/>
          </a:stretch>
        </p:blipFill>
        <p:spPr>
          <a:xfrm>
            <a:off x="3421900" y="3436620"/>
            <a:ext cx="5274310" cy="2829560"/>
          </a:xfrm>
          <a:prstGeom prst="rect">
            <a:avLst/>
          </a:prstGeom>
        </p:spPr>
      </p:pic>
    </p:spTree>
    <p:extLst>
      <p:ext uri="{BB962C8B-B14F-4D97-AF65-F5344CB8AC3E}">
        <p14:creationId xmlns:p14="http://schemas.microsoft.com/office/powerpoint/2010/main" val="9652404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）配送延迟的商品地区分析</a:t>
            </a:r>
            <a:endParaRPr lang="zh-CN" altLang="zh-CN" dirty="0"/>
          </a:p>
          <a:p>
            <a:r>
              <a:rPr lang="zh-CN" altLang="zh-CN" dirty="0"/>
              <a:t>在“可视化”窗格中选择“环形图”可视化视图，在“字段”窗格中，将“</a:t>
            </a:r>
            <a:r>
              <a:rPr lang="en-US" altLang="zh-CN" dirty="0"/>
              <a:t>region</a:t>
            </a:r>
            <a:r>
              <a:rPr lang="zh-CN" altLang="zh-CN" dirty="0"/>
              <a:t>”字段拖放到“图例”设置项，将“</a:t>
            </a:r>
            <a:r>
              <a:rPr lang="en-US" altLang="zh-CN" dirty="0" err="1"/>
              <a:t>order_id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03C989C3-3555-4100-86ED-45AC7F8A96DD}"/>
              </a:ext>
            </a:extLst>
          </p:cNvPr>
          <p:cNvPicPr/>
          <p:nvPr/>
        </p:nvPicPr>
        <p:blipFill>
          <a:blip r:embed="rId2"/>
          <a:stretch>
            <a:fillRect/>
          </a:stretch>
        </p:blipFill>
        <p:spPr>
          <a:xfrm>
            <a:off x="3440372" y="3298074"/>
            <a:ext cx="5274310" cy="2829560"/>
          </a:xfrm>
          <a:prstGeom prst="rect">
            <a:avLst/>
          </a:prstGeom>
        </p:spPr>
      </p:pic>
    </p:spTree>
    <p:extLst>
      <p:ext uri="{BB962C8B-B14F-4D97-AF65-F5344CB8AC3E}">
        <p14:creationId xmlns:p14="http://schemas.microsoft.com/office/powerpoint/2010/main" val="1461627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）配送延迟的商品省市分析</a:t>
            </a:r>
            <a:endParaRPr lang="zh-CN" altLang="zh-CN" dirty="0"/>
          </a:p>
          <a:p>
            <a:r>
              <a:rPr lang="zh-CN" altLang="zh-CN" dirty="0"/>
              <a:t>在“可视化”窗格中选择“树状图”可视化视图，在“字段”窗格中，将“</a:t>
            </a:r>
            <a:r>
              <a:rPr lang="en-US" altLang="zh-CN" dirty="0"/>
              <a:t>province</a:t>
            </a:r>
            <a:r>
              <a:rPr lang="zh-CN" altLang="zh-CN" dirty="0"/>
              <a:t>”字段拖放到“组”设置项，将“</a:t>
            </a:r>
            <a:r>
              <a:rPr lang="en-US" altLang="zh-CN" dirty="0" err="1"/>
              <a:t>order_id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FA2AC7A6-E617-4A15-B607-0587DD99B75C}"/>
              </a:ext>
            </a:extLst>
          </p:cNvPr>
          <p:cNvPicPr/>
          <p:nvPr/>
        </p:nvPicPr>
        <p:blipFill>
          <a:blip r:embed="rId2"/>
          <a:stretch>
            <a:fillRect/>
          </a:stretch>
        </p:blipFill>
        <p:spPr>
          <a:xfrm>
            <a:off x="3320300" y="3399674"/>
            <a:ext cx="5274310" cy="2829560"/>
          </a:xfrm>
          <a:prstGeom prst="rect">
            <a:avLst/>
          </a:prstGeom>
        </p:spPr>
      </p:pic>
    </p:spTree>
    <p:extLst>
      <p:ext uri="{BB962C8B-B14F-4D97-AF65-F5344CB8AC3E}">
        <p14:creationId xmlns:p14="http://schemas.microsoft.com/office/powerpoint/2010/main" val="1845993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）配送延迟的月份数量分析</a:t>
            </a:r>
            <a:endParaRPr lang="zh-CN" altLang="zh-CN" dirty="0"/>
          </a:p>
          <a:p>
            <a:r>
              <a:rPr lang="zh-CN" altLang="zh-CN" dirty="0"/>
              <a:t>在“可视化”窗格中选择“簇状柱形图”可视化视图，在“字段”窗格中，将“</a:t>
            </a:r>
            <a:r>
              <a:rPr lang="en-US" altLang="zh-CN" dirty="0" err="1"/>
              <a:t>delay_days</a:t>
            </a:r>
            <a:r>
              <a:rPr lang="zh-CN" altLang="zh-CN" dirty="0"/>
              <a:t>”字段拖放到“轴”设置项，将“</a:t>
            </a:r>
            <a:r>
              <a:rPr lang="en-US" altLang="zh-CN" dirty="0"/>
              <a:t>category</a:t>
            </a:r>
            <a:r>
              <a:rPr lang="zh-CN" altLang="zh-CN" dirty="0"/>
              <a:t>”字段拖放到“图例”设置项，将“</a:t>
            </a:r>
            <a:r>
              <a:rPr lang="en-US" altLang="zh-CN" dirty="0" err="1"/>
              <a:t>order_id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4" name="图片 3">
            <a:extLst>
              <a:ext uri="{FF2B5EF4-FFF2-40B4-BE49-F238E27FC236}">
                <a16:creationId xmlns:a16="http://schemas.microsoft.com/office/drawing/2014/main" xmlns="" id="{BB771B78-CB47-4FF2-86C4-F2AEE88A0733}"/>
              </a:ext>
            </a:extLst>
          </p:cNvPr>
          <p:cNvPicPr/>
          <p:nvPr/>
        </p:nvPicPr>
        <p:blipFill>
          <a:blip r:embed="rId2"/>
          <a:stretch>
            <a:fillRect/>
          </a:stretch>
        </p:blipFill>
        <p:spPr>
          <a:xfrm>
            <a:off x="3615864" y="3501274"/>
            <a:ext cx="5274310" cy="2829560"/>
          </a:xfrm>
          <a:prstGeom prst="rect">
            <a:avLst/>
          </a:prstGeom>
        </p:spPr>
      </p:pic>
    </p:spTree>
    <p:extLst>
      <p:ext uri="{BB962C8B-B14F-4D97-AF65-F5344CB8AC3E}">
        <p14:creationId xmlns:p14="http://schemas.microsoft.com/office/powerpoint/2010/main" val="2794152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5</a:t>
            </a:r>
            <a:r>
              <a:rPr lang="zh-CN" altLang="zh-CN" b="1" dirty="0"/>
              <a:t>）配送延迟的客户类型占比分析</a:t>
            </a:r>
            <a:endParaRPr lang="zh-CN" altLang="zh-CN" dirty="0"/>
          </a:p>
          <a:p>
            <a:r>
              <a:rPr lang="zh-CN" altLang="zh-CN" dirty="0"/>
              <a:t>在“可视化”窗格中选择“百分比堆积条形图”可视化视图，在“字段”窗格中，将“</a:t>
            </a:r>
            <a:r>
              <a:rPr lang="en-US" altLang="zh-CN" dirty="0" err="1"/>
              <a:t>delay_days</a:t>
            </a:r>
            <a:r>
              <a:rPr lang="zh-CN" altLang="zh-CN" dirty="0"/>
              <a:t>”字段拖放到“轴”设置项，将“</a:t>
            </a:r>
            <a:r>
              <a:rPr lang="en-US" altLang="zh-CN" dirty="0" err="1"/>
              <a:t>cust_type</a:t>
            </a:r>
            <a:r>
              <a:rPr lang="zh-CN" altLang="zh-CN" dirty="0"/>
              <a:t>”字段拖放到“图例”设置项，将“</a:t>
            </a:r>
            <a:r>
              <a:rPr lang="en-US" altLang="zh-CN" dirty="0" err="1"/>
              <a:t>order_id</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D4E9A607-0D4F-4776-BDCF-6E727045D1F7}"/>
              </a:ext>
            </a:extLst>
          </p:cNvPr>
          <p:cNvPicPr/>
          <p:nvPr/>
        </p:nvPicPr>
        <p:blipFill>
          <a:blip r:embed="rId2"/>
          <a:stretch>
            <a:fillRect/>
          </a:stretch>
        </p:blipFill>
        <p:spPr>
          <a:xfrm>
            <a:off x="3505026" y="3455092"/>
            <a:ext cx="5274310" cy="2829560"/>
          </a:xfrm>
          <a:prstGeom prst="rect">
            <a:avLst/>
          </a:prstGeom>
        </p:spPr>
      </p:pic>
    </p:spTree>
    <p:extLst>
      <p:ext uri="{BB962C8B-B14F-4D97-AF65-F5344CB8AC3E}">
        <p14:creationId xmlns:p14="http://schemas.microsoft.com/office/powerpoint/2010/main" val="629308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最后，对整个仪表板进行美化，例如可以通过“主页”“插入”下的“文本框”和“图像”选项插入文本和图片，并隐藏“筛选器”、“可视化”和“字段” 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A537A05E-2AA4-40DB-AAF8-2AAC6293E8D4}"/>
              </a:ext>
            </a:extLst>
          </p:cNvPr>
          <p:cNvPicPr/>
          <p:nvPr/>
        </p:nvPicPr>
        <p:blipFill>
          <a:blip r:embed="rId2"/>
          <a:stretch>
            <a:fillRect/>
          </a:stretch>
        </p:blipFill>
        <p:spPr>
          <a:xfrm>
            <a:off x="3421899" y="2586874"/>
            <a:ext cx="5274310" cy="2829560"/>
          </a:xfrm>
          <a:prstGeom prst="rect">
            <a:avLst/>
          </a:prstGeom>
        </p:spPr>
      </p:pic>
    </p:spTree>
    <p:extLst>
      <p:ext uri="{BB962C8B-B14F-4D97-AF65-F5344CB8AC3E}">
        <p14:creationId xmlns:p14="http://schemas.microsoft.com/office/powerpoint/2010/main" val="141422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Office Apps Fiddle for Excel</a:t>
            </a:r>
            <a:r>
              <a:rPr lang="zh-CN" altLang="zh-CN" dirty="0"/>
              <a:t>插件可以创建丰富的图表，例如条形图、直方图、散点图矩阵、箱线图等，注意该插件仅仅适用于</a:t>
            </a:r>
            <a:r>
              <a:rPr lang="en-US" altLang="zh-CN" dirty="0"/>
              <a:t>Excel 2013</a:t>
            </a:r>
            <a:r>
              <a:rPr lang="zh-CN" altLang="zh-CN" dirty="0"/>
              <a:t>及其以上版本，插件中的主要图表样例，如图所示。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dirty="0"/>
              <a:t>1.5.6  Office Apps Fiddle</a:t>
            </a:r>
            <a:endParaRPr dirty="0"/>
          </a:p>
        </p:txBody>
      </p:sp>
      <p:pic>
        <p:nvPicPr>
          <p:cNvPr id="4" name="图片 3">
            <a:extLst>
              <a:ext uri="{FF2B5EF4-FFF2-40B4-BE49-F238E27FC236}">
                <a16:creationId xmlns:a16="http://schemas.microsoft.com/office/drawing/2014/main" xmlns="" id="{C69448A0-B53C-4487-B82E-EFD2D4DD273C}"/>
              </a:ext>
            </a:extLst>
          </p:cNvPr>
          <p:cNvPicPr/>
          <p:nvPr/>
        </p:nvPicPr>
        <p:blipFill>
          <a:blip r:embed="rId2"/>
          <a:stretch>
            <a:fillRect/>
          </a:stretch>
        </p:blipFill>
        <p:spPr>
          <a:xfrm>
            <a:off x="1424248" y="3141836"/>
            <a:ext cx="4616334" cy="2436927"/>
          </a:xfrm>
          <a:prstGeom prst="rect">
            <a:avLst/>
          </a:prstGeom>
        </p:spPr>
      </p:pic>
      <p:pic>
        <p:nvPicPr>
          <p:cNvPr id="5" name="图片 4">
            <a:extLst>
              <a:ext uri="{FF2B5EF4-FFF2-40B4-BE49-F238E27FC236}">
                <a16:creationId xmlns:a16="http://schemas.microsoft.com/office/drawing/2014/main" xmlns="" id="{41B7C087-41CB-448B-90B6-DF015621FDB9}"/>
              </a:ext>
            </a:extLst>
          </p:cNvPr>
          <p:cNvPicPr/>
          <p:nvPr/>
        </p:nvPicPr>
        <p:blipFill>
          <a:blip r:embed="rId3"/>
          <a:stretch>
            <a:fillRect/>
          </a:stretch>
        </p:blipFill>
        <p:spPr>
          <a:xfrm>
            <a:off x="6244964" y="3168331"/>
            <a:ext cx="4182889" cy="2530505"/>
          </a:xfrm>
          <a:prstGeom prst="rect">
            <a:avLst/>
          </a:prstGeom>
        </p:spPr>
      </p:pic>
    </p:spTree>
    <p:extLst>
      <p:ext uri="{BB962C8B-B14F-4D97-AF65-F5344CB8AC3E}">
        <p14:creationId xmlns:p14="http://schemas.microsoft.com/office/powerpoint/2010/main" val="3365936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198976"/>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商品配送准时性与退单关系</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电商商品配送准时性现状</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922619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对于电商企业来说，商品的类型决定了配送的方式，以及配送的准时性，例如生鲜农商品是不同于一般的商品，具有易变质等特征。总体来说，影响配送准时性的因素主要有：</a:t>
            </a:r>
          </a:p>
          <a:p>
            <a:pPr lvl="0"/>
            <a:r>
              <a:rPr lang="zh-CN" altLang="zh-CN" dirty="0"/>
              <a:t>商品类型；</a:t>
            </a:r>
          </a:p>
          <a:p>
            <a:pPr lvl="0"/>
            <a:r>
              <a:rPr lang="zh-CN" altLang="zh-CN" dirty="0"/>
              <a:t>配送距离；</a:t>
            </a:r>
          </a:p>
          <a:p>
            <a:pPr lvl="0"/>
            <a:r>
              <a:rPr lang="zh-CN" altLang="zh-CN" dirty="0"/>
              <a:t>天气状况；</a:t>
            </a:r>
          </a:p>
          <a:p>
            <a:pPr lvl="0"/>
            <a:r>
              <a:rPr lang="zh-CN" altLang="zh-CN" dirty="0"/>
              <a:t>是否节假日；</a:t>
            </a:r>
          </a:p>
          <a:p>
            <a:pPr lvl="0"/>
            <a:r>
              <a:rPr lang="zh-CN" altLang="zh-CN" dirty="0"/>
              <a:t>物流模式。</a:t>
            </a:r>
          </a:p>
          <a:p>
            <a:r>
              <a:rPr lang="zh-CN" altLang="zh-CN" dirty="0"/>
              <a:t>目前，电商企业物流模式分为三种：自建物流、第三方物流以及两者混用型。</a:t>
            </a:r>
          </a:p>
        </p:txBody>
      </p:sp>
      <p:sp>
        <p:nvSpPr>
          <p:cNvPr id="17412" name="内容占位符 2"/>
          <p:cNvSpPr>
            <a:spLocks noGrp="1"/>
          </p:cNvSpPr>
          <p:nvPr>
            <p:ph idx="10"/>
          </p:nvPr>
        </p:nvSpPr>
        <p:spPr>
          <a:xfrm>
            <a:off x="423863" y="1138238"/>
            <a:ext cx="11107737" cy="427037"/>
          </a:xfrm>
        </p:spPr>
        <p:txBody>
          <a:bodyPr/>
          <a:lstStyle/>
          <a:p>
            <a:r>
              <a:rPr lang="en-US" altLang="zh-CN" b="1" dirty="0"/>
              <a:t>14.2.1  </a:t>
            </a:r>
            <a:r>
              <a:rPr lang="zh-CN" altLang="zh-CN" b="1" dirty="0"/>
              <a:t>影响配送准时性的因素</a:t>
            </a:r>
          </a:p>
        </p:txBody>
      </p:sp>
    </p:spTree>
    <p:extLst>
      <p:ext uri="{BB962C8B-B14F-4D97-AF65-F5344CB8AC3E}">
        <p14:creationId xmlns:p14="http://schemas.microsoft.com/office/powerpoint/2010/main" val="449752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）商品延迟配送致退单分析</a:t>
            </a:r>
            <a:endParaRPr lang="zh-CN" altLang="zh-CN" dirty="0"/>
          </a:p>
          <a:p>
            <a:r>
              <a:rPr lang="zh-CN" altLang="zh-CN" dirty="0"/>
              <a:t>在“可视化”窗格中选择“堆积柱形图”可视化视图，在“字段”窗格中，将“</a:t>
            </a:r>
            <a:r>
              <a:rPr lang="en-US" altLang="zh-CN" dirty="0" err="1"/>
              <a:t>delay_days</a:t>
            </a:r>
            <a:r>
              <a:rPr lang="zh-CN" altLang="zh-CN" dirty="0"/>
              <a:t>”字段拖放到“轴”设置项，将“</a:t>
            </a:r>
            <a:r>
              <a:rPr lang="en-US" altLang="zh-CN" dirty="0"/>
              <a:t>return</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14.2.2  </a:t>
            </a:r>
            <a:r>
              <a:rPr lang="zh-CN" altLang="zh-CN" dirty="0"/>
              <a:t>配送准时性与退单关系分析</a:t>
            </a:r>
            <a:endParaRPr dirty="0"/>
          </a:p>
        </p:txBody>
      </p:sp>
      <p:pic>
        <p:nvPicPr>
          <p:cNvPr id="4" name="图片 3">
            <a:extLst>
              <a:ext uri="{FF2B5EF4-FFF2-40B4-BE49-F238E27FC236}">
                <a16:creationId xmlns:a16="http://schemas.microsoft.com/office/drawing/2014/main" xmlns="" id="{A300AF31-9136-4A80-8C36-40A72E7E27C9}"/>
              </a:ext>
            </a:extLst>
          </p:cNvPr>
          <p:cNvPicPr/>
          <p:nvPr/>
        </p:nvPicPr>
        <p:blipFill>
          <a:blip r:embed="rId2"/>
          <a:stretch>
            <a:fillRect/>
          </a:stretch>
        </p:blipFill>
        <p:spPr>
          <a:xfrm>
            <a:off x="3551208" y="3612111"/>
            <a:ext cx="5274310" cy="2829560"/>
          </a:xfrm>
          <a:prstGeom prst="rect">
            <a:avLst/>
          </a:prstGeom>
        </p:spPr>
      </p:pic>
    </p:spTree>
    <p:extLst>
      <p:ext uri="{BB962C8B-B14F-4D97-AF65-F5344CB8AC3E}">
        <p14:creationId xmlns:p14="http://schemas.microsoft.com/office/powerpoint/2010/main" val="3534949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）配送延迟致退单的商品类型分析</a:t>
            </a:r>
            <a:endParaRPr lang="zh-CN" altLang="zh-CN" dirty="0"/>
          </a:p>
          <a:p>
            <a:r>
              <a:rPr lang="zh-CN" altLang="zh-CN" dirty="0"/>
              <a:t>在“可视化”窗格中选择“饼图”可视化视图，在“字段”窗格中，将“</a:t>
            </a:r>
            <a:r>
              <a:rPr lang="en-US" altLang="zh-CN" dirty="0"/>
              <a:t>category</a:t>
            </a:r>
            <a:r>
              <a:rPr lang="zh-CN" altLang="zh-CN" dirty="0"/>
              <a:t>”字段拖放到“图例”设置项，将“</a:t>
            </a:r>
            <a:r>
              <a:rPr lang="en-US" altLang="zh-CN" dirty="0"/>
              <a:t>return</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C6E60135-8090-486C-9A86-75C74F4641F2}"/>
              </a:ext>
            </a:extLst>
          </p:cNvPr>
          <p:cNvPicPr/>
          <p:nvPr/>
        </p:nvPicPr>
        <p:blipFill>
          <a:blip r:embed="rId2"/>
          <a:stretch>
            <a:fillRect/>
          </a:stretch>
        </p:blipFill>
        <p:spPr>
          <a:xfrm>
            <a:off x="3264881" y="3214947"/>
            <a:ext cx="5274310" cy="2829560"/>
          </a:xfrm>
          <a:prstGeom prst="rect">
            <a:avLst/>
          </a:prstGeom>
        </p:spPr>
      </p:pic>
    </p:spTree>
    <p:extLst>
      <p:ext uri="{BB962C8B-B14F-4D97-AF65-F5344CB8AC3E}">
        <p14:creationId xmlns:p14="http://schemas.microsoft.com/office/powerpoint/2010/main" val="792414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）配送延迟致退单的商品子类型分析</a:t>
            </a:r>
            <a:endParaRPr lang="zh-CN" altLang="zh-CN" dirty="0"/>
          </a:p>
          <a:p>
            <a:r>
              <a:rPr lang="zh-CN" altLang="zh-CN" dirty="0"/>
              <a:t>在“可视化”窗格中选择“堆积面积图”可视化视图，在“字段”窗格中，将“</a:t>
            </a:r>
            <a:r>
              <a:rPr lang="en-US" altLang="zh-CN" dirty="0"/>
              <a:t>subcategory</a:t>
            </a:r>
            <a:r>
              <a:rPr lang="zh-CN" altLang="zh-CN" dirty="0"/>
              <a:t>”字段拖放到“轴”设置项，将“</a:t>
            </a:r>
            <a:r>
              <a:rPr lang="en-US" altLang="zh-CN" dirty="0" err="1"/>
              <a:t>delay_days</a:t>
            </a:r>
            <a:r>
              <a:rPr lang="zh-CN" altLang="zh-CN" dirty="0"/>
              <a:t>”字段拖放到“图例”设置项，将“</a:t>
            </a:r>
            <a:r>
              <a:rPr lang="en-US" altLang="zh-CN" dirty="0"/>
              <a:t>return</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ECA9CF85-875D-41BF-AC5A-DA052535EC38}"/>
              </a:ext>
            </a:extLst>
          </p:cNvPr>
          <p:cNvPicPr/>
          <p:nvPr/>
        </p:nvPicPr>
        <p:blipFill>
          <a:blip r:embed="rId2"/>
          <a:stretch>
            <a:fillRect/>
          </a:stretch>
        </p:blipFill>
        <p:spPr>
          <a:xfrm>
            <a:off x="3440372" y="3436620"/>
            <a:ext cx="5274310" cy="2829560"/>
          </a:xfrm>
          <a:prstGeom prst="rect">
            <a:avLst/>
          </a:prstGeom>
        </p:spPr>
      </p:pic>
    </p:spTree>
    <p:extLst>
      <p:ext uri="{BB962C8B-B14F-4D97-AF65-F5344CB8AC3E}">
        <p14:creationId xmlns:p14="http://schemas.microsoft.com/office/powerpoint/2010/main" val="2685165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）配送延迟致退单的地区分析</a:t>
            </a:r>
            <a:endParaRPr lang="zh-CN" altLang="zh-CN" dirty="0"/>
          </a:p>
          <a:p>
            <a:r>
              <a:rPr lang="zh-CN" altLang="zh-CN" dirty="0"/>
              <a:t>在“可视化”窗格中选择“簇状条形图”可视化视图，在“字段”窗格中，将“</a:t>
            </a:r>
            <a:r>
              <a:rPr lang="en-US" altLang="zh-CN" dirty="0"/>
              <a:t>region</a:t>
            </a:r>
            <a:r>
              <a:rPr lang="zh-CN" altLang="zh-CN" dirty="0"/>
              <a:t>”字段拖放到“轴”设置项，将“</a:t>
            </a:r>
            <a:r>
              <a:rPr lang="en-US" altLang="zh-CN" dirty="0"/>
              <a:t>return</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24AEF2B7-827A-4AED-BEA6-CC2E71A1DBB1}"/>
              </a:ext>
            </a:extLst>
          </p:cNvPr>
          <p:cNvPicPr/>
          <p:nvPr/>
        </p:nvPicPr>
        <p:blipFill>
          <a:blip r:embed="rId2"/>
          <a:stretch>
            <a:fillRect/>
          </a:stretch>
        </p:blipFill>
        <p:spPr>
          <a:xfrm>
            <a:off x="3458846" y="3224183"/>
            <a:ext cx="5274310" cy="2829560"/>
          </a:xfrm>
          <a:prstGeom prst="rect">
            <a:avLst/>
          </a:prstGeom>
        </p:spPr>
      </p:pic>
    </p:spTree>
    <p:extLst>
      <p:ext uri="{BB962C8B-B14F-4D97-AF65-F5344CB8AC3E}">
        <p14:creationId xmlns:p14="http://schemas.microsoft.com/office/powerpoint/2010/main" val="900331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5</a:t>
            </a:r>
            <a:r>
              <a:rPr lang="zh-CN" altLang="zh-CN" b="1" dirty="0"/>
              <a:t>）配送延迟致退单的省市分析</a:t>
            </a:r>
            <a:endParaRPr lang="zh-CN" altLang="zh-CN" dirty="0"/>
          </a:p>
          <a:p>
            <a:r>
              <a:rPr lang="zh-CN" altLang="zh-CN" dirty="0"/>
              <a:t>在“可视化”窗格中选择“树状图”可视化视图，在“字段”窗格中，将“</a:t>
            </a:r>
            <a:r>
              <a:rPr lang="en-US" altLang="zh-CN" dirty="0"/>
              <a:t>province</a:t>
            </a:r>
            <a:r>
              <a:rPr lang="zh-CN" altLang="zh-CN" dirty="0"/>
              <a:t>”字段拖放到“组”设置项，将“</a:t>
            </a:r>
            <a:r>
              <a:rPr lang="en-US" altLang="zh-CN" dirty="0"/>
              <a:t>return</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err="1"/>
              <a:t>delay_days</a:t>
            </a:r>
            <a:r>
              <a:rPr lang="zh-CN" altLang="zh-CN" dirty="0"/>
              <a:t>”字段拖放到“此页上的筛选器”设置项，选择小于</a:t>
            </a:r>
            <a:r>
              <a:rPr lang="en-US" altLang="zh-CN" dirty="0"/>
              <a:t>0</a:t>
            </a:r>
            <a:r>
              <a:rPr lang="zh-CN" altLang="zh-CN" dirty="0"/>
              <a:t>的数据</a:t>
            </a:r>
            <a:r>
              <a:rPr lang="zh-CN" altLang="en-US" dirty="0"/>
              <a:t>。</a:t>
            </a:r>
          </a:p>
        </p:txBody>
      </p:sp>
      <p:pic>
        <p:nvPicPr>
          <p:cNvPr id="3" name="图片 2">
            <a:extLst>
              <a:ext uri="{FF2B5EF4-FFF2-40B4-BE49-F238E27FC236}">
                <a16:creationId xmlns:a16="http://schemas.microsoft.com/office/drawing/2014/main" xmlns="" id="{5B43DF07-7D16-451C-B023-8FF0AE731359}"/>
              </a:ext>
            </a:extLst>
          </p:cNvPr>
          <p:cNvPicPr/>
          <p:nvPr/>
        </p:nvPicPr>
        <p:blipFill>
          <a:blip r:embed="rId2"/>
          <a:stretch>
            <a:fillRect/>
          </a:stretch>
        </p:blipFill>
        <p:spPr>
          <a:xfrm>
            <a:off x="3431136" y="3224184"/>
            <a:ext cx="5274310" cy="2829560"/>
          </a:xfrm>
          <a:prstGeom prst="rect">
            <a:avLst/>
          </a:prstGeom>
        </p:spPr>
      </p:pic>
    </p:spTree>
    <p:extLst>
      <p:ext uri="{BB962C8B-B14F-4D97-AF65-F5344CB8AC3E}">
        <p14:creationId xmlns:p14="http://schemas.microsoft.com/office/powerpoint/2010/main" val="3573887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最后，对整个仪表板进行美化，例如通过“主页”“插入”下的“文本框”和“图像”插入文本和图片，并隐藏“筛选器”、“可视化”和“字段”窗格，如图所示。</a:t>
            </a:r>
          </a:p>
          <a:p>
            <a:pPr marL="271463" indent="-271463"/>
            <a:endParaRPr lang="zh-CN" altLang="en-US" dirty="0"/>
          </a:p>
        </p:txBody>
      </p:sp>
      <p:pic>
        <p:nvPicPr>
          <p:cNvPr id="3" name="图片 2">
            <a:extLst>
              <a:ext uri="{FF2B5EF4-FFF2-40B4-BE49-F238E27FC236}">
                <a16:creationId xmlns:a16="http://schemas.microsoft.com/office/drawing/2014/main" xmlns="" id="{B630CE79-105D-4C5C-B0F8-2C75C4523F09}"/>
              </a:ext>
            </a:extLst>
          </p:cNvPr>
          <p:cNvPicPr/>
          <p:nvPr/>
        </p:nvPicPr>
        <p:blipFill>
          <a:blip r:embed="rId2"/>
          <a:stretch>
            <a:fillRect/>
          </a:stretch>
        </p:blipFill>
        <p:spPr>
          <a:xfrm>
            <a:off x="3366481" y="2633056"/>
            <a:ext cx="5274310" cy="2829560"/>
          </a:xfrm>
          <a:prstGeom prst="rect">
            <a:avLst/>
          </a:prstGeom>
        </p:spPr>
      </p:pic>
    </p:spTree>
    <p:extLst>
      <p:ext uri="{BB962C8B-B14F-4D97-AF65-F5344CB8AC3E}">
        <p14:creationId xmlns:p14="http://schemas.microsoft.com/office/powerpoint/2010/main" val="40301941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3691288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15</a:t>
            </a:r>
            <a:r>
              <a:rPr lang="zh-CN" altLang="en-US" dirty="0">
                <a:solidFill>
                  <a:schemeClr val="tx1"/>
                </a:solidFill>
              </a:rPr>
              <a:t>章  商品退货主题分析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1967208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3825301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用户购买前都认为商品可以满足它们的期望，但是购买后并不总是能够得到满足，因此商品退货是企业不可避免的，如何尽可能降低退单是企业必须要解决的问题，本章将全面分析企业商品的退单情况。</a:t>
            </a:r>
          </a:p>
          <a:p>
            <a:pPr marL="271463" indent="-271463"/>
            <a:endParaRPr lang="zh-CN" altLang="en-US" dirty="0"/>
          </a:p>
        </p:txBody>
      </p:sp>
    </p:spTree>
    <p:extLst>
      <p:ext uri="{BB962C8B-B14F-4D97-AF65-F5344CB8AC3E}">
        <p14:creationId xmlns:p14="http://schemas.microsoft.com/office/powerpoint/2010/main" val="958241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22668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rPr>
              <a:t>电商订单退货率分析</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电商商品退货现状分析</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3543293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电商订单存在的意义是记录交易信息，一般订单包括商品信息、价格、优惠信息、物流信息、订单号、订单状态等，主要有以下五个环节：用户下单、确认订单、分配订单、订单收款、发运订单。</a:t>
            </a:r>
          </a:p>
          <a:p>
            <a:r>
              <a:rPr lang="zh-CN" altLang="zh-CN" dirty="0"/>
              <a:t>退货时的商品状态主要有：</a:t>
            </a:r>
          </a:p>
          <a:p>
            <a:pPr lvl="0"/>
            <a:r>
              <a:rPr lang="zh-CN" altLang="zh-CN" dirty="0"/>
              <a:t>未发货取消：订单被客户拍下后还未发货就申请退款；</a:t>
            </a:r>
          </a:p>
          <a:p>
            <a:pPr lvl="0"/>
            <a:r>
              <a:rPr lang="zh-CN" altLang="zh-CN" dirty="0"/>
              <a:t>实物寄回：订单已发货，客户申请退款或换货而导致的退货，实物一般会被寄回；</a:t>
            </a:r>
          </a:p>
          <a:p>
            <a:pPr lvl="0"/>
            <a:r>
              <a:rPr lang="zh-CN" altLang="zh-CN" dirty="0"/>
              <a:t>实物未寄回：订单被发货后，因为商品损坏等造成不可再售情况，而导致的商品无法寄回，客户直接被退款，或经过售后努力客户接受部分退款。</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15.1.1  </a:t>
            </a:r>
            <a:r>
              <a:rPr lang="zh-CN" altLang="zh-CN" b="1" dirty="0"/>
              <a:t>如何规避退单的发生</a:t>
            </a:r>
          </a:p>
        </p:txBody>
      </p:sp>
    </p:spTree>
    <p:extLst>
      <p:ext uri="{BB962C8B-B14F-4D97-AF65-F5344CB8AC3E}">
        <p14:creationId xmlns:p14="http://schemas.microsoft.com/office/powerpoint/2010/main" val="2132674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）商品订单退货金额分析</a:t>
            </a:r>
            <a:endParaRPr lang="zh-CN" altLang="zh-CN" dirty="0"/>
          </a:p>
          <a:p>
            <a:r>
              <a:rPr lang="zh-CN" altLang="zh-CN" dirty="0"/>
              <a:t>在“可视化”窗格中选择“堆积柱形图”，将“</a:t>
            </a:r>
            <a:r>
              <a:rPr lang="en-US" altLang="zh-CN" dirty="0"/>
              <a:t>return</a:t>
            </a:r>
            <a:r>
              <a:rPr lang="zh-CN" altLang="zh-CN" dirty="0"/>
              <a:t>”拖放到“轴”设置项，将“</a:t>
            </a:r>
            <a:r>
              <a:rPr lang="en-US" altLang="zh-CN" dirty="0"/>
              <a:t>category</a:t>
            </a:r>
            <a:r>
              <a:rPr lang="zh-CN" altLang="zh-CN" dirty="0"/>
              <a:t>”拖放到“图例”设置项，将“</a:t>
            </a:r>
            <a:r>
              <a:rPr lang="en-US" altLang="zh-CN" dirty="0"/>
              <a:t>sales</a:t>
            </a:r>
            <a:r>
              <a:rPr lang="zh-CN" altLang="zh-CN" dirty="0"/>
              <a:t>”拖放到“值”设置项，计算类型设置为“求和”，再将“</a:t>
            </a:r>
            <a:r>
              <a:rPr lang="en-US" altLang="zh-CN" dirty="0"/>
              <a:t>dt</a:t>
            </a:r>
            <a:r>
              <a:rPr lang="zh-CN" altLang="zh-CN" dirty="0"/>
              <a:t>”拖放到“此页上的筛选器”设置项，选择</a:t>
            </a:r>
            <a:r>
              <a:rPr lang="en-US" altLang="zh-CN" dirty="0"/>
              <a:t>2019</a:t>
            </a:r>
            <a:r>
              <a:rPr lang="zh-CN" altLang="zh-CN" dirty="0"/>
              <a:t>年数据，将“</a:t>
            </a:r>
            <a:r>
              <a:rPr lang="en-US" altLang="zh-CN" dirty="0"/>
              <a:t>return</a:t>
            </a:r>
            <a:r>
              <a:rPr lang="zh-CN" altLang="zh-CN" dirty="0"/>
              <a:t>”拖放到“此页上的筛选器”设置项，选择数据为</a:t>
            </a:r>
            <a:r>
              <a:rPr lang="en-US" altLang="zh-CN" dirty="0"/>
              <a:t>1</a:t>
            </a:r>
            <a:r>
              <a:rPr lang="zh-CN" altLang="zh-CN" dirty="0"/>
              <a:t>的退单类型</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15.1.2  </a:t>
            </a:r>
            <a:r>
              <a:rPr lang="zh-CN" altLang="zh-CN" b="1" dirty="0"/>
              <a:t>商品退货可视化分析</a:t>
            </a:r>
          </a:p>
        </p:txBody>
      </p:sp>
      <p:pic>
        <p:nvPicPr>
          <p:cNvPr id="4" name="图片 3">
            <a:extLst>
              <a:ext uri="{FF2B5EF4-FFF2-40B4-BE49-F238E27FC236}">
                <a16:creationId xmlns:a16="http://schemas.microsoft.com/office/drawing/2014/main" xmlns="" id="{4E7B8054-9623-4E53-A502-B23AFDCC3B00}"/>
              </a:ext>
            </a:extLst>
          </p:cNvPr>
          <p:cNvPicPr/>
          <p:nvPr/>
        </p:nvPicPr>
        <p:blipFill>
          <a:blip r:embed="rId2"/>
          <a:stretch>
            <a:fillRect/>
          </a:stretch>
        </p:blipFill>
        <p:spPr>
          <a:xfrm>
            <a:off x="3505025" y="3630582"/>
            <a:ext cx="5274310" cy="2829560"/>
          </a:xfrm>
          <a:prstGeom prst="rect">
            <a:avLst/>
          </a:prstGeom>
        </p:spPr>
      </p:pic>
    </p:spTree>
    <p:extLst>
      <p:ext uri="{BB962C8B-B14F-4D97-AF65-F5344CB8AC3E}">
        <p14:creationId xmlns:p14="http://schemas.microsoft.com/office/powerpoint/2010/main" val="2965056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）各类型商品退货金额分析</a:t>
            </a:r>
            <a:endParaRPr lang="zh-CN" altLang="zh-CN" dirty="0"/>
          </a:p>
          <a:p>
            <a:r>
              <a:rPr lang="zh-CN" altLang="zh-CN" dirty="0"/>
              <a:t>在“可视化”窗格中选择“环形图”可视化视图，在“字段”窗格中，将“</a:t>
            </a:r>
            <a:r>
              <a:rPr lang="en-US" altLang="zh-CN" dirty="0"/>
              <a:t>category</a:t>
            </a:r>
            <a:r>
              <a:rPr lang="zh-CN" altLang="zh-CN" dirty="0"/>
              <a:t>”字段拖放到“图例”设置项，将“</a:t>
            </a:r>
            <a:r>
              <a:rPr lang="en-US" altLang="zh-CN" dirty="0"/>
              <a:t>sales</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a:t>return</a:t>
            </a:r>
            <a:r>
              <a:rPr lang="zh-CN" altLang="zh-CN" dirty="0"/>
              <a:t>”字段拖放到“此页上的筛选器”设置项，选择数据为</a:t>
            </a:r>
            <a:r>
              <a:rPr lang="en-US" altLang="zh-CN" dirty="0"/>
              <a:t>1</a:t>
            </a:r>
            <a:r>
              <a:rPr lang="zh-CN" altLang="zh-CN" dirty="0"/>
              <a:t>的退单类型</a:t>
            </a:r>
            <a:r>
              <a:rPr lang="zh-CN" altLang="en-US" dirty="0"/>
              <a:t>。</a:t>
            </a:r>
          </a:p>
        </p:txBody>
      </p:sp>
      <p:pic>
        <p:nvPicPr>
          <p:cNvPr id="3" name="图片 2">
            <a:extLst>
              <a:ext uri="{FF2B5EF4-FFF2-40B4-BE49-F238E27FC236}">
                <a16:creationId xmlns:a16="http://schemas.microsoft.com/office/drawing/2014/main" xmlns="" id="{5E5776C7-F785-49D6-8F7C-11C323F73015}"/>
              </a:ext>
            </a:extLst>
          </p:cNvPr>
          <p:cNvPicPr/>
          <p:nvPr/>
        </p:nvPicPr>
        <p:blipFill>
          <a:blip r:embed="rId2"/>
          <a:stretch>
            <a:fillRect/>
          </a:stretch>
        </p:blipFill>
        <p:spPr>
          <a:xfrm>
            <a:off x="3597391" y="3214947"/>
            <a:ext cx="5274310" cy="2829560"/>
          </a:xfrm>
          <a:prstGeom prst="rect">
            <a:avLst/>
          </a:prstGeom>
        </p:spPr>
      </p:pic>
    </p:spTree>
    <p:extLst>
      <p:ext uri="{BB962C8B-B14F-4D97-AF65-F5344CB8AC3E}">
        <p14:creationId xmlns:p14="http://schemas.microsoft.com/office/powerpoint/2010/main" val="855426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）季度商品退货金额分析</a:t>
            </a:r>
            <a:endParaRPr lang="zh-CN" altLang="zh-CN" dirty="0"/>
          </a:p>
          <a:p>
            <a:r>
              <a:rPr lang="zh-CN" altLang="zh-CN" dirty="0"/>
              <a:t>在“可视化”窗格中选择“分区图”可视化视图，在“字段”窗格中，将“</a:t>
            </a:r>
            <a:r>
              <a:rPr lang="en-US" altLang="zh-CN" dirty="0" err="1"/>
              <a:t>order_date</a:t>
            </a:r>
            <a:r>
              <a:rPr lang="zh-CN" altLang="zh-CN" dirty="0"/>
              <a:t>”字段拖放到“轴”设置项，将“</a:t>
            </a:r>
            <a:r>
              <a:rPr lang="en-US" altLang="zh-CN" dirty="0"/>
              <a:t>category</a:t>
            </a:r>
            <a:r>
              <a:rPr lang="zh-CN" altLang="zh-CN" dirty="0"/>
              <a:t>”字段拖放到“图例”设置项，将“</a:t>
            </a:r>
            <a:r>
              <a:rPr lang="en-US" altLang="zh-CN" dirty="0"/>
              <a:t>sales</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a:t>return</a:t>
            </a:r>
            <a:r>
              <a:rPr lang="zh-CN" altLang="zh-CN" dirty="0"/>
              <a:t>”字段拖放到“此页上的筛选器”设置项，选择数据为</a:t>
            </a:r>
            <a:r>
              <a:rPr lang="en-US" altLang="zh-CN" dirty="0"/>
              <a:t>1</a:t>
            </a:r>
            <a:r>
              <a:rPr lang="zh-CN" altLang="zh-CN" dirty="0"/>
              <a:t>的退单类型</a:t>
            </a:r>
            <a:r>
              <a:rPr lang="zh-CN" altLang="en-US" dirty="0"/>
              <a:t>。</a:t>
            </a:r>
          </a:p>
        </p:txBody>
      </p:sp>
      <p:pic>
        <p:nvPicPr>
          <p:cNvPr id="3" name="图片 2">
            <a:extLst>
              <a:ext uri="{FF2B5EF4-FFF2-40B4-BE49-F238E27FC236}">
                <a16:creationId xmlns:a16="http://schemas.microsoft.com/office/drawing/2014/main" xmlns="" id="{0C26C4A5-9874-413E-8315-99DA86B9A3CC}"/>
              </a:ext>
            </a:extLst>
          </p:cNvPr>
          <p:cNvPicPr/>
          <p:nvPr/>
        </p:nvPicPr>
        <p:blipFill>
          <a:blip r:embed="rId2"/>
          <a:stretch>
            <a:fillRect/>
          </a:stretch>
        </p:blipFill>
        <p:spPr>
          <a:xfrm>
            <a:off x="3384954" y="3464329"/>
            <a:ext cx="5274310" cy="2829560"/>
          </a:xfrm>
          <a:prstGeom prst="rect">
            <a:avLst/>
          </a:prstGeom>
        </p:spPr>
      </p:pic>
    </p:spTree>
    <p:extLst>
      <p:ext uri="{BB962C8B-B14F-4D97-AF65-F5344CB8AC3E}">
        <p14:creationId xmlns:p14="http://schemas.microsoft.com/office/powerpoint/2010/main" val="554416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）各地区商品退货金额分析</a:t>
            </a:r>
            <a:endParaRPr lang="zh-CN" altLang="zh-CN" dirty="0"/>
          </a:p>
          <a:p>
            <a:r>
              <a:rPr lang="zh-CN" altLang="zh-CN" dirty="0"/>
              <a:t>在“可视化”窗格中选择“树状图”可视化视图，在“字段”窗格中，将“</a:t>
            </a:r>
            <a:r>
              <a:rPr lang="en-US" altLang="zh-CN" dirty="0"/>
              <a:t>province</a:t>
            </a:r>
            <a:r>
              <a:rPr lang="zh-CN" altLang="zh-CN" dirty="0"/>
              <a:t>”字段拖放到“组”设置项，将“</a:t>
            </a:r>
            <a:r>
              <a:rPr lang="en-US" altLang="zh-CN" dirty="0"/>
              <a:t>sales</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a:t>return</a:t>
            </a:r>
            <a:r>
              <a:rPr lang="zh-CN" altLang="zh-CN" dirty="0"/>
              <a:t>”字段拖放到“此页上的筛选器”设置项，选择数据为</a:t>
            </a:r>
            <a:r>
              <a:rPr lang="en-US" altLang="zh-CN" dirty="0"/>
              <a:t>1</a:t>
            </a:r>
            <a:r>
              <a:rPr lang="zh-CN" altLang="zh-CN" dirty="0"/>
              <a:t>的退单类型</a:t>
            </a:r>
            <a:r>
              <a:rPr lang="zh-CN" altLang="en-US" dirty="0"/>
              <a:t>。</a:t>
            </a:r>
          </a:p>
        </p:txBody>
      </p:sp>
      <p:pic>
        <p:nvPicPr>
          <p:cNvPr id="3" name="图片 2">
            <a:extLst>
              <a:ext uri="{FF2B5EF4-FFF2-40B4-BE49-F238E27FC236}">
                <a16:creationId xmlns:a16="http://schemas.microsoft.com/office/drawing/2014/main" xmlns="" id="{3ACD72F1-0D28-4763-8524-75ACF4EE264A}"/>
              </a:ext>
            </a:extLst>
          </p:cNvPr>
          <p:cNvPicPr/>
          <p:nvPr/>
        </p:nvPicPr>
        <p:blipFill>
          <a:blip r:embed="rId2"/>
          <a:stretch>
            <a:fillRect/>
          </a:stretch>
        </p:blipFill>
        <p:spPr>
          <a:xfrm>
            <a:off x="3560445" y="3261130"/>
            <a:ext cx="5274310" cy="2829560"/>
          </a:xfrm>
          <a:prstGeom prst="rect">
            <a:avLst/>
          </a:prstGeom>
        </p:spPr>
      </p:pic>
    </p:spTree>
    <p:extLst>
      <p:ext uri="{BB962C8B-B14F-4D97-AF65-F5344CB8AC3E}">
        <p14:creationId xmlns:p14="http://schemas.microsoft.com/office/powerpoint/2010/main" val="2561092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5</a:t>
            </a:r>
            <a:r>
              <a:rPr lang="zh-CN" altLang="zh-CN" b="1" dirty="0"/>
              <a:t>）各门店商品退货金额分析</a:t>
            </a:r>
            <a:endParaRPr lang="zh-CN" altLang="zh-CN" dirty="0"/>
          </a:p>
          <a:p>
            <a:r>
              <a:rPr lang="zh-CN" altLang="zh-CN" dirty="0"/>
              <a:t>在“可视化”窗格中选择“堆积柱形图”可视化视图，在“字段”窗格中，将“</a:t>
            </a:r>
            <a:r>
              <a:rPr lang="en-US" altLang="zh-CN" dirty="0" err="1"/>
              <a:t>store_name</a:t>
            </a:r>
            <a:r>
              <a:rPr lang="zh-CN" altLang="zh-CN" dirty="0"/>
              <a:t>”字段拖放到“轴”设置项，将“</a:t>
            </a:r>
            <a:r>
              <a:rPr lang="en-US" altLang="zh-CN" dirty="0"/>
              <a:t>category</a:t>
            </a:r>
            <a:r>
              <a:rPr lang="zh-CN" altLang="zh-CN" dirty="0"/>
              <a:t>”字段拖放到“图例”设置项，将“</a:t>
            </a:r>
            <a:r>
              <a:rPr lang="en-US" altLang="zh-CN" dirty="0"/>
              <a:t>sales</a:t>
            </a:r>
            <a:r>
              <a:rPr lang="zh-CN" altLang="zh-CN" dirty="0"/>
              <a:t>”字段拖放到“值”设置项，计算类型设置为“求和”，再将“</a:t>
            </a:r>
            <a:r>
              <a:rPr lang="en-US" altLang="zh-CN" dirty="0"/>
              <a:t>dt</a:t>
            </a:r>
            <a:r>
              <a:rPr lang="zh-CN" altLang="zh-CN" dirty="0"/>
              <a:t>”字段拖放到“此页上的筛选器”设置项，选择</a:t>
            </a:r>
            <a:r>
              <a:rPr lang="en-US" altLang="zh-CN" dirty="0"/>
              <a:t>2019</a:t>
            </a:r>
            <a:r>
              <a:rPr lang="zh-CN" altLang="zh-CN" dirty="0"/>
              <a:t>年数据，将“</a:t>
            </a:r>
            <a:r>
              <a:rPr lang="en-US" altLang="zh-CN" dirty="0"/>
              <a:t>return</a:t>
            </a:r>
            <a:r>
              <a:rPr lang="zh-CN" altLang="zh-CN" dirty="0"/>
              <a:t>”字段拖放到“此页上的筛选器”设置项，选择数据为</a:t>
            </a:r>
            <a:r>
              <a:rPr lang="en-US" altLang="zh-CN" dirty="0"/>
              <a:t>1</a:t>
            </a:r>
            <a:r>
              <a:rPr lang="zh-CN" altLang="zh-CN" dirty="0"/>
              <a:t>的退单类型</a:t>
            </a:r>
            <a:r>
              <a:rPr lang="zh-CN" altLang="en-US" dirty="0"/>
              <a:t>。</a:t>
            </a:r>
          </a:p>
        </p:txBody>
      </p:sp>
      <p:pic>
        <p:nvPicPr>
          <p:cNvPr id="3" name="图片 2">
            <a:extLst>
              <a:ext uri="{FF2B5EF4-FFF2-40B4-BE49-F238E27FC236}">
                <a16:creationId xmlns:a16="http://schemas.microsoft.com/office/drawing/2014/main" xmlns="" id="{023D9E74-D877-4251-B658-12757CCCE23E}"/>
              </a:ext>
            </a:extLst>
          </p:cNvPr>
          <p:cNvPicPr/>
          <p:nvPr/>
        </p:nvPicPr>
        <p:blipFill>
          <a:blip r:embed="rId2"/>
          <a:stretch>
            <a:fillRect/>
          </a:stretch>
        </p:blipFill>
        <p:spPr>
          <a:xfrm>
            <a:off x="3440373" y="3427384"/>
            <a:ext cx="5274310" cy="2829560"/>
          </a:xfrm>
          <a:prstGeom prst="rect">
            <a:avLst/>
          </a:prstGeom>
        </p:spPr>
      </p:pic>
    </p:spTree>
    <p:extLst>
      <p:ext uri="{BB962C8B-B14F-4D97-AF65-F5344CB8AC3E}">
        <p14:creationId xmlns:p14="http://schemas.microsoft.com/office/powerpoint/2010/main" val="2218201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最后，对整个仪表板进行美化，例如可以通过“主页”“插入”下的“文本框”和“图像”选项插入文本和图片，隐藏“筛选器”、“可视化”和“字段”窗格，最终的仪表板如图所示。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970163D3-79BF-4A5F-8438-970464636409}"/>
              </a:ext>
            </a:extLst>
          </p:cNvPr>
          <p:cNvPicPr/>
          <p:nvPr/>
        </p:nvPicPr>
        <p:blipFill>
          <a:blip r:embed="rId2"/>
          <a:stretch>
            <a:fillRect/>
          </a:stretch>
        </p:blipFill>
        <p:spPr>
          <a:xfrm>
            <a:off x="3394190" y="2614584"/>
            <a:ext cx="5274310" cy="2829560"/>
          </a:xfrm>
          <a:prstGeom prst="rect">
            <a:avLst/>
          </a:prstGeom>
        </p:spPr>
      </p:pic>
    </p:spTree>
    <p:extLst>
      <p:ext uri="{BB962C8B-B14F-4D97-AF65-F5344CB8AC3E}">
        <p14:creationId xmlns:p14="http://schemas.microsoft.com/office/powerpoint/2010/main" val="1105724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2198976"/>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p:cNvSpPr>
            <a:spLocks noChangeArrowheads="1"/>
          </p:cNvSpPr>
          <p:nvPr/>
        </p:nvSpPr>
        <p:spPr bwMode="auto">
          <a:xfrm>
            <a:off x="4000531" y="260867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latin typeface="微软雅黑" pitchFamily="34" charset="-122"/>
                <a:ea typeface="微软雅黑" pitchFamily="34" charset="-122"/>
                <a:sym typeface="微软雅黑" pitchFamily="34" charset="-122"/>
              </a:rPr>
              <a:t>电商订单退货率分析</a:t>
            </a:r>
            <a:endParaRPr lang="zh-CN" altLang="en-US" sz="2400" dirty="0">
              <a:latin typeface="微软雅黑" pitchFamily="34" charset="-122"/>
              <a:ea typeface="微软雅黑" pitchFamily="34" charset="-122"/>
              <a:sym typeface="微软雅黑" pitchFamily="34" charset="-122"/>
            </a:endParaRPr>
          </a:p>
        </p:txBody>
      </p:sp>
      <p:sp>
        <p:nvSpPr>
          <p:cNvPr id="22538"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a:solidFill>
                  <a:schemeClr val="bg1"/>
                </a:solidFill>
                <a:latin typeface="微软雅黑" pitchFamily="34" charset="-122"/>
                <a:ea typeface="微软雅黑" pitchFamily="34" charset="-122"/>
              </a:rPr>
              <a:t>电商商品退货现状分析</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Tree>
    <p:extLst>
      <p:ext uri="{BB962C8B-B14F-4D97-AF65-F5344CB8AC3E}">
        <p14:creationId xmlns:p14="http://schemas.microsoft.com/office/powerpoint/2010/main" val="106246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）客服中心各月份来电记录表</a:t>
            </a:r>
            <a:endParaRPr lang="zh-CN" altLang="zh-CN" dirty="0"/>
          </a:p>
          <a:p>
            <a:r>
              <a:rPr lang="zh-CN" altLang="zh-CN" dirty="0"/>
              <a:t>为了可视化演示的需要，我们收集了</a:t>
            </a:r>
            <a:r>
              <a:rPr lang="en-US" altLang="zh-CN" dirty="0"/>
              <a:t>10</a:t>
            </a:r>
            <a:r>
              <a:rPr lang="zh-CN" altLang="zh-CN" dirty="0"/>
              <a:t>月份、</a:t>
            </a:r>
            <a:r>
              <a:rPr lang="en-US" altLang="zh-CN" dirty="0"/>
              <a:t>11</a:t>
            </a:r>
            <a:r>
              <a:rPr lang="zh-CN" altLang="zh-CN" dirty="0"/>
              <a:t>月份和</a:t>
            </a:r>
            <a:r>
              <a:rPr lang="en-US" altLang="zh-CN" dirty="0"/>
              <a:t>12</a:t>
            </a:r>
            <a:r>
              <a:rPr lang="zh-CN" altLang="zh-CN" dirty="0"/>
              <a:t>月份三个月的客服中心来电数据，分别存储在三张表中，但都包括工单编号、受理人员、受理时间、用户名称、性别、联系电话、工单类型、诉求区域、经度和纬度共</a:t>
            </a:r>
            <a:r>
              <a:rPr lang="en-US" altLang="zh-CN" dirty="0"/>
              <a:t>10</a:t>
            </a:r>
            <a:r>
              <a:rPr lang="zh-CN" altLang="zh-CN" dirty="0"/>
              <a:t>个字段。</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1.6.1  </a:t>
            </a:r>
            <a:r>
              <a:rPr lang="zh-CN" altLang="en-US" dirty="0"/>
              <a:t>某客服中心数据集</a:t>
            </a:r>
            <a:endParaRPr dirty="0"/>
          </a:p>
        </p:txBody>
      </p:sp>
      <p:graphicFrame>
        <p:nvGraphicFramePr>
          <p:cNvPr id="2" name="表格 1">
            <a:extLst>
              <a:ext uri="{FF2B5EF4-FFF2-40B4-BE49-F238E27FC236}">
                <a16:creationId xmlns:a16="http://schemas.microsoft.com/office/drawing/2014/main" xmlns="" id="{0848514E-C7DA-40A0-B4EA-A6545158FB8B}"/>
              </a:ext>
            </a:extLst>
          </p:cNvPr>
          <p:cNvGraphicFramePr>
            <a:graphicFrameLocks noGrp="1"/>
          </p:cNvGraphicFramePr>
          <p:nvPr>
            <p:extLst>
              <p:ext uri="{D42A27DB-BD31-4B8C-83A1-F6EECF244321}">
                <p14:modId xmlns:p14="http://schemas.microsoft.com/office/powerpoint/2010/main" val="3710796913"/>
              </p:ext>
            </p:extLst>
          </p:nvPr>
        </p:nvGraphicFramePr>
        <p:xfrm>
          <a:off x="3978309" y="3601754"/>
          <a:ext cx="3226055" cy="2605084"/>
        </p:xfrm>
        <a:graphic>
          <a:graphicData uri="http://schemas.openxmlformats.org/drawingml/2006/table">
            <a:tbl>
              <a:tblPr firstRow="1" firstCol="1" bandRow="1">
                <a:tableStyleId>{5C22544A-7EE6-4342-B048-85BDC9FD1C3A}</a:tableStyleId>
              </a:tblPr>
              <a:tblGrid>
                <a:gridCol w="799847">
                  <a:extLst>
                    <a:ext uri="{9D8B030D-6E8A-4147-A177-3AD203B41FA5}">
                      <a16:colId xmlns:a16="http://schemas.microsoft.com/office/drawing/2014/main" xmlns="" val="302424413"/>
                    </a:ext>
                  </a:extLst>
                </a:gridCol>
                <a:gridCol w="1146451">
                  <a:extLst>
                    <a:ext uri="{9D8B030D-6E8A-4147-A177-3AD203B41FA5}">
                      <a16:colId xmlns:a16="http://schemas.microsoft.com/office/drawing/2014/main" xmlns="" val="2225695656"/>
                    </a:ext>
                  </a:extLst>
                </a:gridCol>
                <a:gridCol w="1279757">
                  <a:extLst>
                    <a:ext uri="{9D8B030D-6E8A-4147-A177-3AD203B41FA5}">
                      <a16:colId xmlns:a16="http://schemas.microsoft.com/office/drawing/2014/main" xmlns="" val="1883375406"/>
                    </a:ext>
                  </a:extLst>
                </a:gridCol>
              </a:tblGrid>
              <a:tr h="233534">
                <a:tc>
                  <a:txBody>
                    <a:bodyPr/>
                    <a:lstStyle/>
                    <a:p>
                      <a:pPr algn="ctr">
                        <a:lnSpc>
                          <a:spcPts val="1400"/>
                        </a:lnSpc>
                        <a:spcBef>
                          <a:spcPts val="200"/>
                        </a:spcBef>
                        <a:spcAft>
                          <a:spcPts val="200"/>
                        </a:spcAft>
                      </a:pPr>
                      <a:r>
                        <a:rPr lang="zh-TW" sz="1000" kern="1050" dirty="0">
                          <a:effectLst/>
                        </a:rPr>
                        <a:t>序号</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变量名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2898247154"/>
                  </a:ext>
                </a:extLst>
              </a:tr>
              <a:tr h="237155">
                <a:tc>
                  <a:txBody>
                    <a:bodyPr/>
                    <a:lstStyle/>
                    <a:p>
                      <a:pPr algn="ctr">
                        <a:lnSpc>
                          <a:spcPts val="1400"/>
                        </a:lnSpc>
                        <a:spcBef>
                          <a:spcPts val="200"/>
                        </a:spcBef>
                        <a:spcAft>
                          <a:spcPts val="200"/>
                        </a:spcAft>
                      </a:pPr>
                      <a:r>
                        <a:rPr lang="en-US" sz="1000" kern="1050" dirty="0">
                          <a:effectLst/>
                        </a:rPr>
                        <a:t>1</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工单编号</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来电工单编号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3822649728"/>
                  </a:ext>
                </a:extLst>
              </a:tr>
              <a:tr h="237155">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受理人员</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工单受理人员</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920341649"/>
                  </a:ext>
                </a:extLst>
              </a:tr>
              <a:tr h="237155">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受理时间</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工单受理时间</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2288465557"/>
                  </a:ext>
                </a:extLst>
              </a:tr>
              <a:tr h="237155">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用户名称</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诉求用户名称</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1928159704"/>
                  </a:ext>
                </a:extLst>
              </a:tr>
              <a:tr h="237155">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性别</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诉求用户性别</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3337644173"/>
                  </a:ext>
                </a:extLst>
              </a:tr>
              <a:tr h="237155">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联系电话</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用户联系电话</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3723220886"/>
                  </a:ext>
                </a:extLst>
              </a:tr>
              <a:tr h="237155">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工单类型</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来电工单类型</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2376284737"/>
                  </a:ext>
                </a:extLst>
              </a:tr>
              <a:tr h="237155">
                <a:tc>
                  <a:txBody>
                    <a:bodyPr/>
                    <a:lstStyle/>
                    <a:p>
                      <a:pPr algn="ctr">
                        <a:lnSpc>
                          <a:spcPts val="1400"/>
                        </a:lnSpc>
                        <a:spcBef>
                          <a:spcPts val="200"/>
                        </a:spcBef>
                        <a:spcAft>
                          <a:spcPts val="200"/>
                        </a:spcAft>
                      </a:pPr>
                      <a:r>
                        <a:rPr lang="en-US" sz="1000" kern="1050">
                          <a:effectLst/>
                        </a:rPr>
                        <a:t>8</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诉求区域</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来电诉求区域</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1512916002"/>
                  </a:ext>
                </a:extLst>
              </a:tr>
              <a:tr h="237155">
                <a:tc>
                  <a:txBody>
                    <a:bodyPr/>
                    <a:lstStyle/>
                    <a:p>
                      <a:pPr algn="ctr">
                        <a:lnSpc>
                          <a:spcPts val="1400"/>
                        </a:lnSpc>
                        <a:spcBef>
                          <a:spcPts val="200"/>
                        </a:spcBef>
                        <a:spcAft>
                          <a:spcPts val="200"/>
                        </a:spcAft>
                      </a:pPr>
                      <a:r>
                        <a:rPr lang="en-US" sz="1000" kern="1050">
                          <a:effectLst/>
                        </a:rPr>
                        <a:t>9</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经度</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来电经度坐标</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2732805825"/>
                  </a:ext>
                </a:extLst>
              </a:tr>
              <a:tr h="237155">
                <a:tc>
                  <a:txBody>
                    <a:bodyPr/>
                    <a:lstStyle/>
                    <a:p>
                      <a:pPr algn="ctr">
                        <a:lnSpc>
                          <a:spcPts val="1400"/>
                        </a:lnSpc>
                        <a:spcBef>
                          <a:spcPts val="200"/>
                        </a:spcBef>
                        <a:spcAft>
                          <a:spcPts val="200"/>
                        </a:spcAft>
                      </a:pPr>
                      <a:r>
                        <a:rPr lang="en-US" sz="1000" kern="1050">
                          <a:effectLst/>
                        </a:rPr>
                        <a:t>10</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a:effectLst/>
                        </a:rPr>
                        <a:t>纬度</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tc>
                  <a:txBody>
                    <a:bodyPr/>
                    <a:lstStyle/>
                    <a:p>
                      <a:pPr algn="ctr">
                        <a:lnSpc>
                          <a:spcPts val="1400"/>
                        </a:lnSpc>
                        <a:spcBef>
                          <a:spcPts val="200"/>
                        </a:spcBef>
                        <a:spcAft>
                          <a:spcPts val="200"/>
                        </a:spcAft>
                      </a:pPr>
                      <a:r>
                        <a:rPr lang="zh-TW" sz="1000" kern="1050" dirty="0">
                          <a:effectLst/>
                        </a:rPr>
                        <a:t>来电纬度坐标</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5860" marR="35860" marT="0" marB="0" anchor="ctr"/>
                </a:tc>
                <a:extLst>
                  <a:ext uri="{0D108BD9-81ED-4DB2-BD59-A6C34878D82A}">
                    <a16:rowId xmlns:a16="http://schemas.microsoft.com/office/drawing/2014/main" xmlns="" val="2971816381"/>
                  </a:ext>
                </a:extLst>
              </a:tr>
            </a:tbl>
          </a:graphicData>
        </a:graphic>
      </p:graphicFrame>
    </p:spTree>
    <p:extLst>
      <p:ext uri="{BB962C8B-B14F-4D97-AF65-F5344CB8AC3E}">
        <p14:creationId xmlns:p14="http://schemas.microsoft.com/office/powerpoint/2010/main" val="1196003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为了明确和落实电子商务经营者的义务，保护消费者的合法权益，国家工商行政管理总局制定了</a:t>
            </a:r>
            <a:r>
              <a:rPr lang="en-US" altLang="zh-CN" dirty="0"/>
              <a:t>《</a:t>
            </a:r>
            <a:r>
              <a:rPr lang="zh-CN" altLang="en-US" dirty="0"/>
              <a:t>网络购买商品七日无理由退货实施办法</a:t>
            </a:r>
            <a:r>
              <a:rPr lang="en-US" altLang="zh-CN" dirty="0"/>
              <a:t>》</a:t>
            </a:r>
            <a:r>
              <a:rPr lang="zh-CN" altLang="en-US" dirty="0"/>
              <a:t>（简称</a:t>
            </a:r>
            <a:r>
              <a:rPr lang="en-US" altLang="zh-CN" dirty="0"/>
              <a:t>《</a:t>
            </a:r>
            <a:r>
              <a:rPr lang="zh-CN" altLang="en-US" dirty="0"/>
              <a:t>办法</a:t>
            </a:r>
            <a:r>
              <a:rPr lang="en-US" altLang="zh-CN" dirty="0"/>
              <a:t>》</a:t>
            </a:r>
            <a:r>
              <a:rPr lang="zh-CN" altLang="en-US" dirty="0"/>
              <a:t>），该规定于</a:t>
            </a:r>
            <a:r>
              <a:rPr lang="en-US" altLang="zh-CN" dirty="0"/>
              <a:t>2017</a:t>
            </a:r>
            <a:r>
              <a:rPr lang="zh-CN" altLang="en-US" dirty="0"/>
              <a:t>年</a:t>
            </a:r>
            <a:r>
              <a:rPr lang="en-US" altLang="zh-CN" dirty="0"/>
              <a:t>3</a:t>
            </a:r>
            <a:r>
              <a:rPr lang="zh-CN" altLang="en-US" dirty="0"/>
              <a:t>月</a:t>
            </a:r>
            <a:r>
              <a:rPr lang="en-US" altLang="zh-CN" dirty="0"/>
              <a:t>15</a:t>
            </a:r>
            <a:r>
              <a:rPr lang="zh-CN" altLang="en-US" dirty="0"/>
              <a:t>日起施行。</a:t>
            </a:r>
          </a:p>
          <a:p>
            <a:r>
              <a:rPr lang="en-US" altLang="zh-CN" dirty="0"/>
              <a:t>《</a:t>
            </a:r>
            <a:r>
              <a:rPr lang="zh-CN" altLang="en-US" dirty="0"/>
              <a:t>办法</a:t>
            </a:r>
            <a:r>
              <a:rPr lang="en-US" altLang="zh-CN" dirty="0"/>
              <a:t>》</a:t>
            </a:r>
            <a:r>
              <a:rPr lang="zh-CN" altLang="en-US" dirty="0"/>
              <a:t>重点对“七日无理由退货”做出了详细说明，并且规定下列</a:t>
            </a:r>
            <a:r>
              <a:rPr lang="en-US" altLang="zh-CN" dirty="0"/>
              <a:t>4</a:t>
            </a:r>
            <a:r>
              <a:rPr lang="zh-CN" altLang="en-US" dirty="0"/>
              <a:t>类商品不适用无理由退货：</a:t>
            </a:r>
          </a:p>
          <a:p>
            <a:r>
              <a:rPr lang="zh-CN" altLang="en-US" dirty="0"/>
              <a:t>消费者定做的商品；</a:t>
            </a:r>
          </a:p>
          <a:p>
            <a:r>
              <a:rPr lang="zh-CN" altLang="en-US" dirty="0"/>
              <a:t>鲜活易腐的商品；</a:t>
            </a:r>
          </a:p>
          <a:p>
            <a:r>
              <a:rPr lang="zh-CN" altLang="en-US" dirty="0"/>
              <a:t>消费者拆封的数字化商品；</a:t>
            </a:r>
          </a:p>
          <a:p>
            <a:r>
              <a:rPr lang="zh-CN" altLang="en-US" dirty="0"/>
              <a:t>交付的报纸、期刊。</a:t>
            </a:r>
          </a:p>
          <a:p>
            <a:r>
              <a:rPr lang="en-US" altLang="zh-CN" dirty="0"/>
              <a:t>《</a:t>
            </a:r>
            <a:r>
              <a:rPr lang="zh-CN" altLang="en-US" dirty="0"/>
              <a:t>办法</a:t>
            </a:r>
            <a:r>
              <a:rPr lang="en-US" altLang="zh-CN" dirty="0"/>
              <a:t>》</a:t>
            </a:r>
            <a:r>
              <a:rPr lang="zh-CN" altLang="en-US" dirty="0"/>
              <a:t>明确规定，退货的商品必须“完好”，还对完好的程度做了详细说明。</a:t>
            </a:r>
          </a:p>
          <a:p>
            <a:r>
              <a:rPr lang="en-US" altLang="zh-CN" dirty="0"/>
              <a:t>《</a:t>
            </a:r>
            <a:r>
              <a:rPr lang="zh-CN" altLang="en-US" dirty="0"/>
              <a:t>办法</a:t>
            </a:r>
            <a:r>
              <a:rPr lang="en-US" altLang="zh-CN" dirty="0"/>
              <a:t>》</a:t>
            </a:r>
            <a:r>
              <a:rPr lang="zh-CN" altLang="en-US" dirty="0"/>
              <a:t>明确规定各方主体的规定动作、时间节点和延误责任等。</a:t>
            </a:r>
          </a:p>
        </p:txBody>
      </p:sp>
      <p:sp>
        <p:nvSpPr>
          <p:cNvPr id="17412" name="内容占位符 2"/>
          <p:cNvSpPr>
            <a:spLocks noGrp="1"/>
          </p:cNvSpPr>
          <p:nvPr>
            <p:ph idx="10"/>
          </p:nvPr>
        </p:nvSpPr>
        <p:spPr>
          <a:xfrm>
            <a:off x="423863" y="1138238"/>
            <a:ext cx="11107737" cy="427037"/>
          </a:xfrm>
        </p:spPr>
        <p:txBody>
          <a:bodyPr/>
          <a:lstStyle/>
          <a:p>
            <a:r>
              <a:rPr lang="en-US" altLang="zh-CN" b="1" dirty="0"/>
              <a:t>15.2.1  </a:t>
            </a:r>
            <a:r>
              <a:rPr lang="zh-CN" altLang="zh-CN" b="1" dirty="0"/>
              <a:t>解读电商退货法规</a:t>
            </a:r>
          </a:p>
        </p:txBody>
      </p:sp>
    </p:spTree>
    <p:extLst>
      <p:ext uri="{BB962C8B-B14F-4D97-AF65-F5344CB8AC3E}">
        <p14:creationId xmlns:p14="http://schemas.microsoft.com/office/powerpoint/2010/main" val="4277501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）商品订单退单率分析</a:t>
            </a:r>
            <a:endParaRPr lang="zh-CN" altLang="zh-CN" dirty="0"/>
          </a:p>
          <a:p>
            <a:r>
              <a:rPr lang="zh-CN" altLang="zh-CN" dirty="0"/>
              <a:t>在“可视化”窗格中选择“环形图”可视化视图，在“字段”窗格中，将“</a:t>
            </a:r>
            <a:r>
              <a:rPr lang="en-US" altLang="zh-CN" dirty="0"/>
              <a:t>return</a:t>
            </a:r>
            <a:r>
              <a:rPr lang="zh-CN" altLang="zh-CN" dirty="0"/>
              <a:t>”字段拖放到“图例”设置项，将“</a:t>
            </a:r>
            <a:r>
              <a:rPr lang="en-US" altLang="zh-CN" dirty="0"/>
              <a:t>return</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15.2.2  </a:t>
            </a:r>
            <a:r>
              <a:rPr lang="zh-CN" altLang="zh-CN" b="1" dirty="0"/>
              <a:t>商品退货率可视化分析</a:t>
            </a:r>
          </a:p>
        </p:txBody>
      </p:sp>
      <p:pic>
        <p:nvPicPr>
          <p:cNvPr id="4" name="图片 3">
            <a:extLst>
              <a:ext uri="{FF2B5EF4-FFF2-40B4-BE49-F238E27FC236}">
                <a16:creationId xmlns:a16="http://schemas.microsoft.com/office/drawing/2014/main" xmlns="" id="{6606B1CC-8E12-494D-AA74-0A4846EE0F80}"/>
              </a:ext>
            </a:extLst>
          </p:cNvPr>
          <p:cNvPicPr/>
          <p:nvPr/>
        </p:nvPicPr>
        <p:blipFill>
          <a:blip r:embed="rId2"/>
          <a:stretch>
            <a:fillRect/>
          </a:stretch>
        </p:blipFill>
        <p:spPr>
          <a:xfrm>
            <a:off x="3440372" y="3621346"/>
            <a:ext cx="5274310" cy="2829560"/>
          </a:xfrm>
          <a:prstGeom prst="rect">
            <a:avLst/>
          </a:prstGeom>
        </p:spPr>
      </p:pic>
    </p:spTree>
    <p:extLst>
      <p:ext uri="{BB962C8B-B14F-4D97-AF65-F5344CB8AC3E}">
        <p14:creationId xmlns:p14="http://schemas.microsoft.com/office/powerpoint/2010/main" val="4148733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）退单与满意度的关系分析</a:t>
            </a:r>
            <a:endParaRPr lang="zh-CN" altLang="zh-CN" dirty="0"/>
          </a:p>
          <a:p>
            <a:r>
              <a:rPr lang="zh-CN" altLang="zh-CN" dirty="0"/>
              <a:t>在“可视化”窗格中选择“堆积柱形图”可视化视图，在“字段”窗格中，将“</a:t>
            </a:r>
            <a:r>
              <a:rPr lang="en-US" altLang="zh-CN" dirty="0"/>
              <a:t>return</a:t>
            </a:r>
            <a:r>
              <a:rPr lang="zh-CN" altLang="zh-CN" dirty="0"/>
              <a:t>”字段拖放到“轴”设置项，将“</a:t>
            </a:r>
            <a:r>
              <a:rPr lang="en-US" altLang="zh-CN" dirty="0"/>
              <a:t>satisfied</a:t>
            </a:r>
            <a:r>
              <a:rPr lang="zh-CN" altLang="zh-CN" dirty="0"/>
              <a:t>”字段拖放到“图例”设置项，将“</a:t>
            </a:r>
            <a:r>
              <a:rPr lang="en-US" altLang="zh-CN" dirty="0"/>
              <a:t>return</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2838D33B-122C-4B97-B168-63FAF6046A7D}"/>
              </a:ext>
            </a:extLst>
          </p:cNvPr>
          <p:cNvPicPr/>
          <p:nvPr/>
        </p:nvPicPr>
        <p:blipFill>
          <a:blip r:embed="rId2"/>
          <a:stretch>
            <a:fillRect/>
          </a:stretch>
        </p:blipFill>
        <p:spPr>
          <a:xfrm>
            <a:off x="3403427" y="3131820"/>
            <a:ext cx="5274310" cy="2829560"/>
          </a:xfrm>
          <a:prstGeom prst="rect">
            <a:avLst/>
          </a:prstGeom>
        </p:spPr>
      </p:pic>
    </p:spTree>
    <p:extLst>
      <p:ext uri="{BB962C8B-B14F-4D97-AF65-F5344CB8AC3E}">
        <p14:creationId xmlns:p14="http://schemas.microsoft.com/office/powerpoint/2010/main" val="1171889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）月份商品退单量分析</a:t>
            </a:r>
            <a:endParaRPr lang="zh-CN" altLang="zh-CN" dirty="0"/>
          </a:p>
          <a:p>
            <a:r>
              <a:rPr lang="zh-CN" altLang="zh-CN" dirty="0"/>
              <a:t>在“可视化”窗格中选择“堆积面积图”可视化视图，在“字段”窗格中，将“</a:t>
            </a:r>
            <a:r>
              <a:rPr lang="en-US" altLang="zh-CN" dirty="0" err="1"/>
              <a:t>order_date</a:t>
            </a:r>
            <a:r>
              <a:rPr lang="zh-CN" altLang="zh-CN" dirty="0"/>
              <a:t>”字段拖放到“轴”设置项，将“</a:t>
            </a:r>
            <a:r>
              <a:rPr lang="en-US" altLang="zh-CN" dirty="0"/>
              <a:t>return</a:t>
            </a:r>
            <a:r>
              <a:rPr lang="zh-CN" altLang="zh-CN" dirty="0"/>
              <a:t>”字段拖放到“图例”设置项，将“</a:t>
            </a:r>
            <a:r>
              <a:rPr lang="en-US" altLang="zh-CN" dirty="0"/>
              <a:t>return</a:t>
            </a:r>
            <a:r>
              <a:rPr lang="zh-CN" altLang="zh-CN" dirty="0"/>
              <a:t>”字段拖放到“值”设置项，计算类型设置为“计数”，再将“</a:t>
            </a:r>
            <a:r>
              <a:rPr lang="en-US" altLang="zh-CN" dirty="0"/>
              <a:t>dt</a:t>
            </a:r>
            <a:r>
              <a:rPr lang="zh-CN" altLang="zh-CN" dirty="0"/>
              <a:t>”字段拖放到“此页上的筛选器”设置项，选择</a:t>
            </a:r>
            <a:r>
              <a:rPr lang="en-US" altLang="zh-CN" dirty="0"/>
              <a:t>2019</a:t>
            </a:r>
            <a:r>
              <a:rPr lang="zh-CN" altLang="zh-CN" dirty="0"/>
              <a:t>年数据</a:t>
            </a:r>
            <a:r>
              <a:rPr lang="zh-CN" altLang="en-US" dirty="0"/>
              <a:t>。</a:t>
            </a:r>
          </a:p>
        </p:txBody>
      </p:sp>
      <p:pic>
        <p:nvPicPr>
          <p:cNvPr id="3" name="图片 2">
            <a:extLst>
              <a:ext uri="{FF2B5EF4-FFF2-40B4-BE49-F238E27FC236}">
                <a16:creationId xmlns:a16="http://schemas.microsoft.com/office/drawing/2014/main" xmlns="" id="{D3931B64-D3C3-4B32-A901-73CA8E7551F7}"/>
              </a:ext>
            </a:extLst>
          </p:cNvPr>
          <p:cNvPicPr/>
          <p:nvPr/>
        </p:nvPicPr>
        <p:blipFill>
          <a:blip r:embed="rId2"/>
          <a:stretch>
            <a:fillRect/>
          </a:stretch>
        </p:blipFill>
        <p:spPr>
          <a:xfrm>
            <a:off x="3366482" y="3141055"/>
            <a:ext cx="5274310" cy="2829560"/>
          </a:xfrm>
          <a:prstGeom prst="rect">
            <a:avLst/>
          </a:prstGeom>
        </p:spPr>
      </p:pic>
    </p:spTree>
    <p:extLst>
      <p:ext uri="{BB962C8B-B14F-4D97-AF65-F5344CB8AC3E}">
        <p14:creationId xmlns:p14="http://schemas.microsoft.com/office/powerpoint/2010/main" val="2808450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最后，对整个仪表板进行美化，例如可以通过“主页”“插入”下的“文本框”和“图像”选项插入文本和图片，隐藏“筛选器”、“可视化”和“字段”窗格，最终的仪表板如图所示。</a:t>
            </a:r>
          </a:p>
          <a:p>
            <a:pPr marL="271463" indent="-271463"/>
            <a:endParaRPr lang="zh-CN" altLang="en-US" dirty="0"/>
          </a:p>
        </p:txBody>
      </p:sp>
      <p:pic>
        <p:nvPicPr>
          <p:cNvPr id="3" name="图片 2">
            <a:extLst>
              <a:ext uri="{FF2B5EF4-FFF2-40B4-BE49-F238E27FC236}">
                <a16:creationId xmlns:a16="http://schemas.microsoft.com/office/drawing/2014/main" xmlns="" id="{2614D66C-361B-44D6-A768-9C81D070E09A}"/>
              </a:ext>
            </a:extLst>
          </p:cNvPr>
          <p:cNvPicPr/>
          <p:nvPr/>
        </p:nvPicPr>
        <p:blipFill>
          <a:blip r:embed="rId2"/>
          <a:stretch>
            <a:fillRect/>
          </a:stretch>
        </p:blipFill>
        <p:spPr>
          <a:xfrm>
            <a:off x="3338773" y="2670002"/>
            <a:ext cx="5274310" cy="2829560"/>
          </a:xfrm>
          <a:prstGeom prst="rect">
            <a:avLst/>
          </a:prstGeom>
        </p:spPr>
      </p:pic>
    </p:spTree>
    <p:extLst>
      <p:ext uri="{BB962C8B-B14F-4D97-AF65-F5344CB8AC3E}">
        <p14:creationId xmlns:p14="http://schemas.microsoft.com/office/powerpoint/2010/main" val="636730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1567542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）客服中心</a:t>
            </a:r>
            <a:r>
              <a:rPr lang="en-US" altLang="zh-CN" b="1" dirty="0"/>
              <a:t>2019</a:t>
            </a:r>
            <a:r>
              <a:rPr lang="zh-CN" altLang="zh-CN" b="1" dirty="0"/>
              <a:t>年呼入量数据</a:t>
            </a:r>
            <a:endParaRPr lang="zh-CN" altLang="zh-CN" dirty="0"/>
          </a:p>
          <a:p>
            <a:r>
              <a:rPr lang="zh-CN" altLang="zh-CN" dirty="0"/>
              <a:t>包括话务员工号、日期、部门、班次、呼入量、通话时长、平均通话时长共</a:t>
            </a:r>
            <a:r>
              <a:rPr lang="en-US" altLang="zh-CN" dirty="0"/>
              <a:t>7</a:t>
            </a:r>
            <a:r>
              <a:rPr lang="zh-CN" altLang="zh-CN" dirty="0"/>
              <a:t>个字段</a:t>
            </a:r>
            <a:r>
              <a:rPr lang="zh-CN" altLang="en-US" dirty="0"/>
              <a:t>。</a:t>
            </a:r>
          </a:p>
        </p:txBody>
      </p:sp>
      <p:graphicFrame>
        <p:nvGraphicFramePr>
          <p:cNvPr id="3" name="表格 2">
            <a:extLst>
              <a:ext uri="{FF2B5EF4-FFF2-40B4-BE49-F238E27FC236}">
                <a16:creationId xmlns:a16="http://schemas.microsoft.com/office/drawing/2014/main" xmlns="" id="{6A03D5F2-2429-4E9C-813F-8CC4CA579586}"/>
              </a:ext>
            </a:extLst>
          </p:cNvPr>
          <p:cNvGraphicFramePr>
            <a:graphicFrameLocks noGrp="1"/>
          </p:cNvGraphicFramePr>
          <p:nvPr>
            <p:extLst>
              <p:ext uri="{D42A27DB-BD31-4B8C-83A1-F6EECF244321}">
                <p14:modId xmlns:p14="http://schemas.microsoft.com/office/powerpoint/2010/main" val="3863918197"/>
              </p:ext>
            </p:extLst>
          </p:nvPr>
        </p:nvGraphicFramePr>
        <p:xfrm>
          <a:off x="4111095" y="2937162"/>
          <a:ext cx="3111740" cy="1995054"/>
        </p:xfrm>
        <a:graphic>
          <a:graphicData uri="http://schemas.openxmlformats.org/drawingml/2006/table">
            <a:tbl>
              <a:tblPr firstRow="1" firstCol="1" bandRow="1">
                <a:tableStyleId>{5C22544A-7EE6-4342-B048-85BDC9FD1C3A}</a:tableStyleId>
              </a:tblPr>
              <a:tblGrid>
                <a:gridCol w="771505">
                  <a:extLst>
                    <a:ext uri="{9D8B030D-6E8A-4147-A177-3AD203B41FA5}">
                      <a16:colId xmlns:a16="http://schemas.microsoft.com/office/drawing/2014/main" xmlns="" val="945103364"/>
                    </a:ext>
                  </a:extLst>
                </a:gridCol>
                <a:gridCol w="1105825">
                  <a:extLst>
                    <a:ext uri="{9D8B030D-6E8A-4147-A177-3AD203B41FA5}">
                      <a16:colId xmlns:a16="http://schemas.microsoft.com/office/drawing/2014/main" xmlns="" val="711933677"/>
                    </a:ext>
                  </a:extLst>
                </a:gridCol>
                <a:gridCol w="1234410">
                  <a:extLst>
                    <a:ext uri="{9D8B030D-6E8A-4147-A177-3AD203B41FA5}">
                      <a16:colId xmlns:a16="http://schemas.microsoft.com/office/drawing/2014/main" xmlns="" val="2293515016"/>
                    </a:ext>
                  </a:extLst>
                </a:gridCol>
              </a:tblGrid>
              <a:tr h="209284">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变量名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830590692"/>
                  </a:ext>
                </a:extLst>
              </a:tr>
              <a:tr h="255110">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话务员工号</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话务员工号</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3379809682"/>
                  </a:ext>
                </a:extLst>
              </a:tr>
              <a:tr h="255110">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日期</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统计日期</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526215514"/>
                  </a:ext>
                </a:extLst>
              </a:tr>
              <a:tr h="255110">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部门</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客服中心部门</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320240530"/>
                  </a:ext>
                </a:extLst>
              </a:tr>
              <a:tr h="255110">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班次</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客服中心班次</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588445448"/>
                  </a:ext>
                </a:extLst>
              </a:tr>
              <a:tr h="255110">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呼入量</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呼入量汇总</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2659180236"/>
                  </a:ext>
                </a:extLst>
              </a:tr>
              <a:tr h="255110">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通话时长</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通话时长汇总</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3196453835"/>
                  </a:ext>
                </a:extLst>
              </a:tr>
              <a:tr h="255110">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平均通话时长</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dirty="0">
                          <a:effectLst/>
                        </a:rPr>
                        <a:t>平均通话时长</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2290889976"/>
                  </a:ext>
                </a:extLst>
              </a:tr>
            </a:tbl>
          </a:graphicData>
        </a:graphic>
      </p:graphicFrame>
    </p:spTree>
    <p:extLst>
      <p:ext uri="{BB962C8B-B14F-4D97-AF65-F5344CB8AC3E}">
        <p14:creationId xmlns:p14="http://schemas.microsoft.com/office/powerpoint/2010/main" val="96368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）客服中心话务员个人信息表</a:t>
            </a:r>
            <a:endParaRPr lang="zh-CN" altLang="zh-CN" dirty="0"/>
          </a:p>
          <a:p>
            <a:r>
              <a:rPr lang="zh-CN" altLang="zh-CN" dirty="0"/>
              <a:t>包括话务员工号、性别、年龄、学历、入职时间、话务员级别和籍贯共</a:t>
            </a:r>
            <a:r>
              <a:rPr lang="en-US" altLang="zh-CN" dirty="0"/>
              <a:t>7</a:t>
            </a:r>
            <a:r>
              <a:rPr lang="zh-CN" altLang="zh-CN" dirty="0"/>
              <a:t>个字段</a:t>
            </a:r>
            <a:r>
              <a:rPr lang="zh-CN" altLang="en-US" dirty="0"/>
              <a:t>。</a:t>
            </a:r>
          </a:p>
        </p:txBody>
      </p:sp>
      <p:graphicFrame>
        <p:nvGraphicFramePr>
          <p:cNvPr id="2" name="表格 1">
            <a:extLst>
              <a:ext uri="{FF2B5EF4-FFF2-40B4-BE49-F238E27FC236}">
                <a16:creationId xmlns:a16="http://schemas.microsoft.com/office/drawing/2014/main" xmlns="" id="{18CB23EC-AFCE-4644-BCAF-A9F57FEEA775}"/>
              </a:ext>
            </a:extLst>
          </p:cNvPr>
          <p:cNvGraphicFramePr>
            <a:graphicFrameLocks noGrp="1"/>
          </p:cNvGraphicFramePr>
          <p:nvPr>
            <p:extLst>
              <p:ext uri="{D42A27DB-BD31-4B8C-83A1-F6EECF244321}">
                <p14:modId xmlns:p14="http://schemas.microsoft.com/office/powerpoint/2010/main" val="1897202029"/>
              </p:ext>
            </p:extLst>
          </p:nvPr>
        </p:nvGraphicFramePr>
        <p:xfrm>
          <a:off x="4046441" y="2842283"/>
          <a:ext cx="3130213" cy="2163824"/>
        </p:xfrm>
        <a:graphic>
          <a:graphicData uri="http://schemas.openxmlformats.org/drawingml/2006/table">
            <a:tbl>
              <a:tblPr firstRow="1" firstCol="1" bandRow="1">
                <a:tableStyleId>{5C22544A-7EE6-4342-B048-85BDC9FD1C3A}</a:tableStyleId>
              </a:tblPr>
              <a:tblGrid>
                <a:gridCol w="776086">
                  <a:extLst>
                    <a:ext uri="{9D8B030D-6E8A-4147-A177-3AD203B41FA5}">
                      <a16:colId xmlns:a16="http://schemas.microsoft.com/office/drawing/2014/main" xmlns="" val="525163445"/>
                    </a:ext>
                  </a:extLst>
                </a:gridCol>
                <a:gridCol w="1112390">
                  <a:extLst>
                    <a:ext uri="{9D8B030D-6E8A-4147-A177-3AD203B41FA5}">
                      <a16:colId xmlns:a16="http://schemas.microsoft.com/office/drawing/2014/main" xmlns="" val="2870783592"/>
                    </a:ext>
                  </a:extLst>
                </a:gridCol>
                <a:gridCol w="1241737">
                  <a:extLst>
                    <a:ext uri="{9D8B030D-6E8A-4147-A177-3AD203B41FA5}">
                      <a16:colId xmlns:a16="http://schemas.microsoft.com/office/drawing/2014/main" xmlns="" val="2455023857"/>
                    </a:ext>
                  </a:extLst>
                </a:gridCol>
              </a:tblGrid>
              <a:tr h="264122">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dirty="0">
                          <a:effectLst/>
                        </a:rPr>
                        <a:t>变量名</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4263915452"/>
                  </a:ext>
                </a:extLst>
              </a:tr>
              <a:tr h="271386">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话务员工号</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话务员工号</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085591603"/>
                  </a:ext>
                </a:extLst>
              </a:tr>
              <a:tr h="271386">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性别</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话务员性别</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4020762468"/>
                  </a:ext>
                </a:extLst>
              </a:tr>
              <a:tr h="271386">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年龄</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话务员年龄</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094590870"/>
                  </a:ext>
                </a:extLst>
              </a:tr>
              <a:tr h="271386">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学历</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话务员学历</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594042731"/>
                  </a:ext>
                </a:extLst>
              </a:tr>
              <a:tr h="271386">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入职时间</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入职时间</a:t>
                      </a:r>
                      <a:r>
                        <a:rPr lang="en-US" sz="1000" kern="100">
                          <a:effectLst/>
                        </a:rPr>
                        <a:t>(</a:t>
                      </a:r>
                      <a:r>
                        <a:rPr lang="zh-CN" sz="1000" kern="100">
                          <a:effectLst/>
                        </a:rPr>
                        <a:t>日</a:t>
                      </a:r>
                      <a:r>
                        <a:rPr lang="en-US" sz="1000" kern="100">
                          <a:effectLst/>
                        </a:rPr>
                        <a:t>)</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1679624444"/>
                  </a:ext>
                </a:extLst>
              </a:tr>
              <a:tr h="271386">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话务员级别</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a:effectLst/>
                        </a:rPr>
                        <a:t>话务员级别</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683401074"/>
                  </a:ext>
                </a:extLst>
              </a:tr>
              <a:tr h="271386">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spcAft>
                          <a:spcPts val="0"/>
                        </a:spcAft>
                      </a:pPr>
                      <a:r>
                        <a:rPr lang="zh-CN" sz="1000" kern="100">
                          <a:effectLst/>
                        </a:rPr>
                        <a:t>籍贯</a:t>
                      </a:r>
                      <a:endParaRPr lang="zh-CN" sz="1000" kern="10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tc>
                  <a:txBody>
                    <a:bodyPr/>
                    <a:lstStyle/>
                    <a:p>
                      <a:pPr algn="ctr">
                        <a:spcAft>
                          <a:spcPts val="0"/>
                        </a:spcAft>
                      </a:pPr>
                      <a:r>
                        <a:rPr lang="zh-CN" sz="1000" kern="100" dirty="0">
                          <a:effectLst/>
                        </a:rPr>
                        <a:t>话务员籍贯</a:t>
                      </a:r>
                      <a:endParaRPr lang="zh-CN" sz="1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9307" marR="49307" marT="0" marB="0" anchor="ctr"/>
                </a:tc>
                <a:extLst>
                  <a:ext uri="{0D108BD9-81ED-4DB2-BD59-A6C34878D82A}">
                    <a16:rowId xmlns:a16="http://schemas.microsoft.com/office/drawing/2014/main" xmlns="" val="2538782807"/>
                  </a:ext>
                </a:extLst>
              </a:tr>
            </a:tbl>
          </a:graphicData>
        </a:graphic>
      </p:graphicFrame>
    </p:spTree>
    <p:extLst>
      <p:ext uri="{BB962C8B-B14F-4D97-AF65-F5344CB8AC3E}">
        <p14:creationId xmlns:p14="http://schemas.microsoft.com/office/powerpoint/2010/main" val="208355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b="1" dirty="0"/>
              <a:t>（</a:t>
            </a:r>
            <a:r>
              <a:rPr lang="en-US" altLang="zh-CN" b="1" dirty="0"/>
              <a:t>1</a:t>
            </a:r>
            <a:r>
              <a:rPr lang="zh-CN" altLang="zh-CN" b="1" dirty="0"/>
              <a:t>）客户表（</a:t>
            </a:r>
            <a:r>
              <a:rPr lang="en-US" altLang="zh-CN" b="1" dirty="0"/>
              <a:t>customers</a:t>
            </a:r>
            <a:r>
              <a:rPr lang="zh-CN" altLang="zh-CN" b="1" dirty="0"/>
              <a:t>）</a:t>
            </a:r>
            <a:endParaRPr lang="zh-CN" altLang="zh-CN" dirty="0"/>
          </a:p>
          <a:p>
            <a:r>
              <a:rPr lang="zh-CN" altLang="zh-CN" dirty="0"/>
              <a:t>包含客户属性的基本信息，例如客户</a:t>
            </a:r>
            <a:r>
              <a:rPr lang="en-US" altLang="zh-CN" dirty="0"/>
              <a:t>ID</a:t>
            </a:r>
            <a:r>
              <a:rPr lang="zh-CN" altLang="zh-CN" dirty="0"/>
              <a:t>、性别、年龄、学历、职业等</a:t>
            </a:r>
            <a:r>
              <a:rPr lang="en-US" altLang="zh-CN" dirty="0"/>
              <a:t>12</a:t>
            </a:r>
            <a:r>
              <a:rPr lang="zh-CN" altLang="zh-CN" dirty="0"/>
              <a:t>个字段</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1.6.2  </a:t>
            </a:r>
            <a:r>
              <a:rPr lang="zh-CN" altLang="en-US" dirty="0"/>
              <a:t>某电商企业数据集</a:t>
            </a:r>
            <a:endParaRPr dirty="0"/>
          </a:p>
        </p:txBody>
      </p:sp>
      <p:graphicFrame>
        <p:nvGraphicFramePr>
          <p:cNvPr id="2" name="表格 1">
            <a:extLst>
              <a:ext uri="{FF2B5EF4-FFF2-40B4-BE49-F238E27FC236}">
                <a16:creationId xmlns:a16="http://schemas.microsoft.com/office/drawing/2014/main" xmlns="" id="{AF115DF5-EA52-48FF-AE61-C815C446EB75}"/>
              </a:ext>
            </a:extLst>
          </p:cNvPr>
          <p:cNvGraphicFramePr>
            <a:graphicFrameLocks noGrp="1"/>
          </p:cNvGraphicFramePr>
          <p:nvPr>
            <p:extLst>
              <p:ext uri="{D42A27DB-BD31-4B8C-83A1-F6EECF244321}">
                <p14:modId xmlns:p14="http://schemas.microsoft.com/office/powerpoint/2010/main" val="576083401"/>
              </p:ext>
            </p:extLst>
          </p:nvPr>
        </p:nvGraphicFramePr>
        <p:xfrm>
          <a:off x="3778656" y="3186621"/>
          <a:ext cx="3758216" cy="2632282"/>
        </p:xfrm>
        <a:graphic>
          <a:graphicData uri="http://schemas.openxmlformats.org/drawingml/2006/table">
            <a:tbl>
              <a:tblPr firstRow="1" firstCol="1" bandRow="1">
                <a:tableStyleId>{5C22544A-7EE6-4342-B048-85BDC9FD1C3A}</a:tableStyleId>
              </a:tblPr>
              <a:tblGrid>
                <a:gridCol w="931789">
                  <a:extLst>
                    <a:ext uri="{9D8B030D-6E8A-4147-A177-3AD203B41FA5}">
                      <a16:colId xmlns:a16="http://schemas.microsoft.com/office/drawing/2014/main" xmlns="" val="3094877647"/>
                    </a:ext>
                  </a:extLst>
                </a:gridCol>
                <a:gridCol w="1335564">
                  <a:extLst>
                    <a:ext uri="{9D8B030D-6E8A-4147-A177-3AD203B41FA5}">
                      <a16:colId xmlns:a16="http://schemas.microsoft.com/office/drawing/2014/main" xmlns="" val="477327722"/>
                    </a:ext>
                  </a:extLst>
                </a:gridCol>
                <a:gridCol w="1490863">
                  <a:extLst>
                    <a:ext uri="{9D8B030D-6E8A-4147-A177-3AD203B41FA5}">
                      <a16:colId xmlns:a16="http://schemas.microsoft.com/office/drawing/2014/main" xmlns="" val="730332810"/>
                    </a:ext>
                  </a:extLst>
                </a:gridCol>
              </a:tblGrid>
              <a:tr h="197470">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dirty="0">
                          <a:effectLst/>
                        </a:rPr>
                        <a:t>变量名</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1893653996"/>
                  </a:ext>
                </a:extLst>
              </a:tr>
              <a:tr h="202901">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cust_id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客户</a:t>
                      </a:r>
                      <a:r>
                        <a:rPr lang="en-US" sz="1000" kern="1050">
                          <a:effectLst/>
                        </a:rPr>
                        <a:t>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940366249"/>
                  </a:ext>
                </a:extLst>
              </a:tr>
              <a:tr h="202901">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gender</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性别</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484007936"/>
                  </a:ext>
                </a:extLst>
              </a:tr>
              <a:tr h="202901">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age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年龄</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94029011"/>
                  </a:ext>
                </a:extLst>
              </a:tr>
              <a:tr h="202901">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education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学历</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677060580"/>
                  </a:ext>
                </a:extLst>
              </a:tr>
              <a:tr h="202901">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occupation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职业</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658946251"/>
                  </a:ext>
                </a:extLst>
              </a:tr>
              <a:tr h="202901">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income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收入</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3416862348"/>
                  </a:ext>
                </a:extLst>
              </a:tr>
              <a:tr h="202901">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telephone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手机号码</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790976269"/>
                  </a:ext>
                </a:extLst>
              </a:tr>
              <a:tr h="202901">
                <a:tc>
                  <a:txBody>
                    <a:bodyPr/>
                    <a:lstStyle/>
                    <a:p>
                      <a:pPr algn="ctr">
                        <a:lnSpc>
                          <a:spcPts val="1400"/>
                        </a:lnSpc>
                        <a:spcBef>
                          <a:spcPts val="200"/>
                        </a:spcBef>
                        <a:spcAft>
                          <a:spcPts val="200"/>
                        </a:spcAft>
                      </a:pPr>
                      <a:r>
                        <a:rPr lang="en-US" sz="1000" kern="1050">
                          <a:effectLst/>
                        </a:rPr>
                        <a:t>8</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marital</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婚姻状况</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4177269580"/>
                  </a:ext>
                </a:extLst>
              </a:tr>
              <a:tr h="202901">
                <a:tc>
                  <a:txBody>
                    <a:bodyPr/>
                    <a:lstStyle/>
                    <a:p>
                      <a:pPr algn="ctr">
                        <a:lnSpc>
                          <a:spcPts val="1400"/>
                        </a:lnSpc>
                        <a:spcBef>
                          <a:spcPts val="200"/>
                        </a:spcBef>
                        <a:spcAft>
                          <a:spcPts val="200"/>
                        </a:spcAft>
                      </a:pPr>
                      <a:r>
                        <a:rPr lang="en-US" sz="1000" kern="1050">
                          <a:effectLst/>
                        </a:rPr>
                        <a:t>9</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email</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邮箱地址</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102574084"/>
                  </a:ext>
                </a:extLst>
              </a:tr>
              <a:tr h="202901">
                <a:tc>
                  <a:txBody>
                    <a:bodyPr/>
                    <a:lstStyle/>
                    <a:p>
                      <a:pPr algn="ctr">
                        <a:lnSpc>
                          <a:spcPts val="1400"/>
                        </a:lnSpc>
                        <a:spcBef>
                          <a:spcPts val="200"/>
                        </a:spcBef>
                        <a:spcAft>
                          <a:spcPts val="200"/>
                        </a:spcAft>
                      </a:pPr>
                      <a:r>
                        <a:rPr lang="en-US" sz="1000" kern="1050">
                          <a:effectLst/>
                        </a:rPr>
                        <a:t>10</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address</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家庭地址</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2941743127"/>
                  </a:ext>
                </a:extLst>
              </a:tr>
              <a:tr h="202901">
                <a:tc>
                  <a:txBody>
                    <a:bodyPr/>
                    <a:lstStyle/>
                    <a:p>
                      <a:pPr algn="ctr">
                        <a:lnSpc>
                          <a:spcPts val="1400"/>
                        </a:lnSpc>
                        <a:spcBef>
                          <a:spcPts val="200"/>
                        </a:spcBef>
                        <a:spcAft>
                          <a:spcPts val="200"/>
                        </a:spcAft>
                      </a:pPr>
                      <a:r>
                        <a:rPr lang="en-US" sz="1000" kern="1050">
                          <a:effectLst/>
                        </a:rPr>
                        <a:t>11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retire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a:effectLst/>
                        </a:rPr>
                        <a:t>是否退休</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966790171"/>
                  </a:ext>
                </a:extLst>
              </a:tr>
              <a:tr h="202901">
                <a:tc>
                  <a:txBody>
                    <a:bodyPr/>
                    <a:lstStyle/>
                    <a:p>
                      <a:pPr algn="ctr">
                        <a:lnSpc>
                          <a:spcPts val="1400"/>
                        </a:lnSpc>
                        <a:spcBef>
                          <a:spcPts val="200"/>
                        </a:spcBef>
                        <a:spcAft>
                          <a:spcPts val="200"/>
                        </a:spcAft>
                      </a:pPr>
                      <a:r>
                        <a:rPr lang="en-US" sz="1000" kern="1050">
                          <a:effectLst/>
                        </a:rPr>
                        <a:t>12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en-US" sz="1000" kern="1050">
                          <a:effectLst/>
                        </a:rPr>
                        <a:t>custcat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tc>
                  <a:txBody>
                    <a:bodyPr/>
                    <a:lstStyle/>
                    <a:p>
                      <a:pPr algn="ctr">
                        <a:lnSpc>
                          <a:spcPts val="1400"/>
                        </a:lnSpc>
                        <a:spcBef>
                          <a:spcPts val="200"/>
                        </a:spcBef>
                        <a:spcAft>
                          <a:spcPts val="200"/>
                        </a:spcAft>
                      </a:pPr>
                      <a:r>
                        <a:rPr lang="zh-TW" sz="1000" kern="1050" dirty="0">
                          <a:effectLst/>
                        </a:rPr>
                        <a:t>客户等级</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30343" marR="30343" marT="0" marB="0" anchor="ctr"/>
                </a:tc>
                <a:extLst>
                  <a:ext uri="{0D108BD9-81ED-4DB2-BD59-A6C34878D82A}">
                    <a16:rowId xmlns:a16="http://schemas.microsoft.com/office/drawing/2014/main" xmlns="" val="4263161121"/>
                  </a:ext>
                </a:extLst>
              </a:tr>
            </a:tbl>
          </a:graphicData>
        </a:graphic>
      </p:graphicFrame>
    </p:spTree>
    <p:extLst>
      <p:ext uri="{BB962C8B-B14F-4D97-AF65-F5344CB8AC3E}">
        <p14:creationId xmlns:p14="http://schemas.microsoft.com/office/powerpoint/2010/main" val="591512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2</a:t>
            </a:r>
            <a:r>
              <a:rPr lang="zh-CN" altLang="zh-CN" b="1" dirty="0"/>
              <a:t>）订单表（</a:t>
            </a:r>
            <a:r>
              <a:rPr lang="en-US" altLang="zh-CN" b="1" dirty="0"/>
              <a:t>orders</a:t>
            </a:r>
            <a:r>
              <a:rPr lang="zh-CN" altLang="zh-CN" b="1" dirty="0"/>
              <a:t>）</a:t>
            </a:r>
            <a:endParaRPr lang="zh-CN" altLang="zh-CN" dirty="0"/>
          </a:p>
          <a:p>
            <a:r>
              <a:rPr lang="zh-CN" altLang="zh-CN" dirty="0"/>
              <a:t>包含客户订单的基本信息，例如订单</a:t>
            </a:r>
            <a:r>
              <a:rPr lang="en-US" altLang="zh-CN" dirty="0"/>
              <a:t>ID</a:t>
            </a:r>
            <a:r>
              <a:rPr lang="zh-CN" altLang="zh-CN" dirty="0"/>
              <a:t>、订单日期、门店名称、支付方式、发货日期等</a:t>
            </a:r>
            <a:r>
              <a:rPr lang="en-US" altLang="zh-CN" dirty="0"/>
              <a:t>25</a:t>
            </a:r>
            <a:r>
              <a:rPr lang="zh-CN" altLang="zh-CN" dirty="0"/>
              <a:t>个字段</a:t>
            </a:r>
            <a:r>
              <a:rPr lang="zh-CN" altLang="en-US" dirty="0"/>
              <a:t>。</a:t>
            </a:r>
          </a:p>
        </p:txBody>
      </p:sp>
      <p:graphicFrame>
        <p:nvGraphicFramePr>
          <p:cNvPr id="2" name="表格 1">
            <a:extLst>
              <a:ext uri="{FF2B5EF4-FFF2-40B4-BE49-F238E27FC236}">
                <a16:creationId xmlns:a16="http://schemas.microsoft.com/office/drawing/2014/main" xmlns="" id="{1E901D4C-207F-4A41-927F-A8BD1ACACDF0}"/>
              </a:ext>
            </a:extLst>
          </p:cNvPr>
          <p:cNvGraphicFramePr>
            <a:graphicFrameLocks noGrp="1"/>
          </p:cNvGraphicFramePr>
          <p:nvPr>
            <p:extLst>
              <p:ext uri="{D42A27DB-BD31-4B8C-83A1-F6EECF244321}">
                <p14:modId xmlns:p14="http://schemas.microsoft.com/office/powerpoint/2010/main" val="1475195591"/>
              </p:ext>
            </p:extLst>
          </p:nvPr>
        </p:nvGraphicFramePr>
        <p:xfrm>
          <a:off x="3509011" y="2079536"/>
          <a:ext cx="4378843" cy="4358205"/>
        </p:xfrm>
        <a:graphic>
          <a:graphicData uri="http://schemas.openxmlformats.org/drawingml/2006/table">
            <a:tbl>
              <a:tblPr firstRow="1" firstCol="1" bandRow="1">
                <a:tableStyleId>{5C22544A-7EE6-4342-B048-85BDC9FD1C3A}</a:tableStyleId>
              </a:tblPr>
              <a:tblGrid>
                <a:gridCol w="1085662">
                  <a:extLst>
                    <a:ext uri="{9D8B030D-6E8A-4147-A177-3AD203B41FA5}">
                      <a16:colId xmlns:a16="http://schemas.microsoft.com/office/drawing/2014/main" xmlns="" val="796936137"/>
                    </a:ext>
                  </a:extLst>
                </a:gridCol>
                <a:gridCol w="1556117">
                  <a:extLst>
                    <a:ext uri="{9D8B030D-6E8A-4147-A177-3AD203B41FA5}">
                      <a16:colId xmlns:a16="http://schemas.microsoft.com/office/drawing/2014/main" xmlns="" val="207790896"/>
                    </a:ext>
                  </a:extLst>
                </a:gridCol>
                <a:gridCol w="1737064">
                  <a:extLst>
                    <a:ext uri="{9D8B030D-6E8A-4147-A177-3AD203B41FA5}">
                      <a16:colId xmlns:a16="http://schemas.microsoft.com/office/drawing/2014/main" xmlns="" val="2518186164"/>
                    </a:ext>
                  </a:extLst>
                </a:gridCol>
              </a:tblGrid>
              <a:tr h="163305">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变量名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338375083"/>
                  </a:ext>
                </a:extLst>
              </a:tr>
              <a:tr h="167796">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order_id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订单</a:t>
                      </a:r>
                      <a:r>
                        <a:rPr lang="en-US" sz="1000" kern="1050">
                          <a:effectLst/>
                        </a:rPr>
                        <a:t>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772947427"/>
                  </a:ext>
                </a:extLst>
              </a:tr>
              <a:tr h="167796">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order_date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订单日期</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621143318"/>
                  </a:ext>
                </a:extLst>
              </a:tr>
              <a:tr h="167796">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store_name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门店名称</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78577885"/>
                  </a:ext>
                </a:extLst>
              </a:tr>
              <a:tr h="167796">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pay_method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支付方式</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277146877"/>
                  </a:ext>
                </a:extLst>
              </a:tr>
              <a:tr h="167796">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deliver_date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发货日期</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626648343"/>
                  </a:ext>
                </a:extLst>
              </a:tr>
              <a:tr h="167796">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landed_days</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实际发货天数</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376520246"/>
                  </a:ext>
                </a:extLst>
              </a:tr>
              <a:tr h="167796">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planned_days</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计划发货天数</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517655819"/>
                  </a:ext>
                </a:extLst>
              </a:tr>
              <a:tr h="167796">
                <a:tc>
                  <a:txBody>
                    <a:bodyPr/>
                    <a:lstStyle/>
                    <a:p>
                      <a:pPr algn="ctr">
                        <a:lnSpc>
                          <a:spcPts val="1400"/>
                        </a:lnSpc>
                        <a:spcBef>
                          <a:spcPts val="200"/>
                        </a:spcBef>
                        <a:spcAft>
                          <a:spcPts val="200"/>
                        </a:spcAft>
                      </a:pPr>
                      <a:r>
                        <a:rPr lang="en-US" sz="1000" kern="1050">
                          <a:effectLst/>
                        </a:rPr>
                        <a:t>8</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cust_id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客户</a:t>
                      </a:r>
                      <a:r>
                        <a:rPr lang="en-US" sz="1000" kern="1050">
                          <a:effectLst/>
                        </a:rPr>
                        <a:t>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815968454"/>
                  </a:ext>
                </a:extLst>
              </a:tr>
              <a:tr h="167796">
                <a:tc>
                  <a:txBody>
                    <a:bodyPr/>
                    <a:lstStyle/>
                    <a:p>
                      <a:pPr algn="ctr">
                        <a:lnSpc>
                          <a:spcPts val="1400"/>
                        </a:lnSpc>
                        <a:spcBef>
                          <a:spcPts val="200"/>
                        </a:spcBef>
                        <a:spcAft>
                          <a:spcPts val="200"/>
                        </a:spcAft>
                      </a:pPr>
                      <a:r>
                        <a:rPr lang="en-US" sz="1000" kern="1050">
                          <a:effectLst/>
                        </a:rPr>
                        <a:t>9</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cust_name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姓名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995944112"/>
                  </a:ext>
                </a:extLst>
              </a:tr>
              <a:tr h="167796">
                <a:tc>
                  <a:txBody>
                    <a:bodyPr/>
                    <a:lstStyle/>
                    <a:p>
                      <a:pPr algn="ctr">
                        <a:lnSpc>
                          <a:spcPts val="1400"/>
                        </a:lnSpc>
                        <a:spcBef>
                          <a:spcPts val="200"/>
                        </a:spcBef>
                        <a:spcAft>
                          <a:spcPts val="200"/>
                        </a:spcAft>
                      </a:pPr>
                      <a:r>
                        <a:rPr lang="en-US" sz="1000" kern="1050">
                          <a:effectLst/>
                        </a:rPr>
                        <a:t>10</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cust_type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类型</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211962097"/>
                  </a:ext>
                </a:extLst>
              </a:tr>
              <a:tr h="167796">
                <a:tc>
                  <a:txBody>
                    <a:bodyPr/>
                    <a:lstStyle/>
                    <a:p>
                      <a:pPr algn="ctr">
                        <a:lnSpc>
                          <a:spcPts val="1400"/>
                        </a:lnSpc>
                        <a:spcBef>
                          <a:spcPts val="200"/>
                        </a:spcBef>
                        <a:spcAft>
                          <a:spcPts val="200"/>
                        </a:spcAft>
                      </a:pPr>
                      <a:r>
                        <a:rPr lang="en-US" sz="1000" kern="1050">
                          <a:effectLst/>
                        </a:rPr>
                        <a:t>11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city</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城市</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36499546"/>
                  </a:ext>
                </a:extLst>
              </a:tr>
              <a:tr h="167796">
                <a:tc>
                  <a:txBody>
                    <a:bodyPr/>
                    <a:lstStyle/>
                    <a:p>
                      <a:pPr algn="ctr">
                        <a:lnSpc>
                          <a:spcPts val="1400"/>
                        </a:lnSpc>
                        <a:spcBef>
                          <a:spcPts val="200"/>
                        </a:spcBef>
                        <a:spcAft>
                          <a:spcPts val="200"/>
                        </a:spcAft>
                      </a:pPr>
                      <a:r>
                        <a:rPr lang="en-US" sz="1000" kern="1050">
                          <a:effectLst/>
                        </a:rPr>
                        <a:t>12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province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省市</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9312435"/>
                  </a:ext>
                </a:extLst>
              </a:tr>
              <a:tr h="167796">
                <a:tc>
                  <a:txBody>
                    <a:bodyPr/>
                    <a:lstStyle/>
                    <a:p>
                      <a:pPr algn="ctr">
                        <a:lnSpc>
                          <a:spcPts val="1400"/>
                        </a:lnSpc>
                        <a:spcBef>
                          <a:spcPts val="200"/>
                        </a:spcBef>
                        <a:spcAft>
                          <a:spcPts val="200"/>
                        </a:spcAft>
                      </a:pPr>
                      <a:r>
                        <a:rPr lang="en-US" sz="1000" kern="1050">
                          <a:effectLst/>
                        </a:rPr>
                        <a:t>13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region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地区</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685562154"/>
                  </a:ext>
                </a:extLst>
              </a:tr>
              <a:tr h="167796">
                <a:tc>
                  <a:txBody>
                    <a:bodyPr/>
                    <a:lstStyle/>
                    <a:p>
                      <a:pPr algn="ctr">
                        <a:lnSpc>
                          <a:spcPts val="1400"/>
                        </a:lnSpc>
                        <a:spcBef>
                          <a:spcPts val="200"/>
                        </a:spcBef>
                        <a:spcAft>
                          <a:spcPts val="200"/>
                        </a:spcAft>
                      </a:pPr>
                      <a:r>
                        <a:rPr lang="en-US" sz="1000" kern="1050">
                          <a:effectLst/>
                        </a:rPr>
                        <a:t>14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product_id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商品</a:t>
                      </a:r>
                      <a:r>
                        <a:rPr lang="en-US" sz="1000" kern="1050">
                          <a:effectLst/>
                        </a:rPr>
                        <a:t>ID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200009846"/>
                  </a:ext>
                </a:extLst>
              </a:tr>
              <a:tr h="167796">
                <a:tc>
                  <a:txBody>
                    <a:bodyPr/>
                    <a:lstStyle/>
                    <a:p>
                      <a:pPr algn="ctr">
                        <a:lnSpc>
                          <a:spcPts val="1400"/>
                        </a:lnSpc>
                        <a:spcBef>
                          <a:spcPts val="200"/>
                        </a:spcBef>
                        <a:spcAft>
                          <a:spcPts val="200"/>
                        </a:spcAft>
                      </a:pPr>
                      <a:r>
                        <a:rPr lang="en-US" sz="1000" kern="1050">
                          <a:effectLst/>
                        </a:rPr>
                        <a:t>15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product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商品名称</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372119867"/>
                  </a:ext>
                </a:extLst>
              </a:tr>
              <a:tr h="167796">
                <a:tc>
                  <a:txBody>
                    <a:bodyPr/>
                    <a:lstStyle/>
                    <a:p>
                      <a:pPr algn="ctr">
                        <a:lnSpc>
                          <a:spcPts val="1400"/>
                        </a:lnSpc>
                        <a:spcBef>
                          <a:spcPts val="200"/>
                        </a:spcBef>
                        <a:spcAft>
                          <a:spcPts val="200"/>
                        </a:spcAft>
                      </a:pPr>
                      <a:r>
                        <a:rPr lang="en-US" sz="1000" kern="1050">
                          <a:effectLst/>
                        </a:rPr>
                        <a:t>16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category</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类别</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870169468"/>
                  </a:ext>
                </a:extLst>
              </a:tr>
              <a:tr h="167796">
                <a:tc>
                  <a:txBody>
                    <a:bodyPr/>
                    <a:lstStyle/>
                    <a:p>
                      <a:pPr algn="ctr">
                        <a:lnSpc>
                          <a:spcPts val="1400"/>
                        </a:lnSpc>
                        <a:spcBef>
                          <a:spcPts val="200"/>
                        </a:spcBef>
                        <a:spcAft>
                          <a:spcPts val="200"/>
                        </a:spcAft>
                      </a:pPr>
                      <a:r>
                        <a:rPr lang="en-US" sz="1000" kern="1050">
                          <a:effectLst/>
                        </a:rPr>
                        <a:t>17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subcategory</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子类别</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40026445"/>
                  </a:ext>
                </a:extLst>
              </a:tr>
              <a:tr h="167796">
                <a:tc>
                  <a:txBody>
                    <a:bodyPr/>
                    <a:lstStyle/>
                    <a:p>
                      <a:pPr algn="ctr">
                        <a:lnSpc>
                          <a:spcPts val="1400"/>
                        </a:lnSpc>
                        <a:spcBef>
                          <a:spcPts val="200"/>
                        </a:spcBef>
                        <a:spcAft>
                          <a:spcPts val="200"/>
                        </a:spcAft>
                      </a:pPr>
                      <a:r>
                        <a:rPr lang="en-US" sz="1000" kern="1050">
                          <a:effectLst/>
                        </a:rPr>
                        <a:t>18</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sales</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销售额</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4240076667"/>
                  </a:ext>
                </a:extLst>
              </a:tr>
              <a:tr h="167796">
                <a:tc>
                  <a:txBody>
                    <a:bodyPr/>
                    <a:lstStyle/>
                    <a:p>
                      <a:pPr algn="ctr">
                        <a:lnSpc>
                          <a:spcPts val="1400"/>
                        </a:lnSpc>
                        <a:spcBef>
                          <a:spcPts val="200"/>
                        </a:spcBef>
                        <a:spcAft>
                          <a:spcPts val="200"/>
                        </a:spcAft>
                      </a:pPr>
                      <a:r>
                        <a:rPr lang="en-US" sz="1000" kern="1050">
                          <a:effectLst/>
                        </a:rPr>
                        <a:t>19</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amount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数量</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2530718133"/>
                  </a:ext>
                </a:extLst>
              </a:tr>
              <a:tr h="167796">
                <a:tc>
                  <a:txBody>
                    <a:bodyPr/>
                    <a:lstStyle/>
                    <a:p>
                      <a:pPr algn="ctr">
                        <a:lnSpc>
                          <a:spcPts val="1400"/>
                        </a:lnSpc>
                        <a:spcBef>
                          <a:spcPts val="200"/>
                        </a:spcBef>
                        <a:spcAft>
                          <a:spcPts val="200"/>
                        </a:spcAft>
                      </a:pPr>
                      <a:r>
                        <a:rPr lang="en-US" sz="1000" kern="1050">
                          <a:effectLst/>
                        </a:rPr>
                        <a:t>20</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discount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折扣</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4183318541"/>
                  </a:ext>
                </a:extLst>
              </a:tr>
              <a:tr h="167796">
                <a:tc>
                  <a:txBody>
                    <a:bodyPr/>
                    <a:lstStyle/>
                    <a:p>
                      <a:pPr algn="ctr">
                        <a:lnSpc>
                          <a:spcPts val="1400"/>
                        </a:lnSpc>
                        <a:spcBef>
                          <a:spcPts val="200"/>
                        </a:spcBef>
                        <a:spcAft>
                          <a:spcPts val="200"/>
                        </a:spcAft>
                      </a:pPr>
                      <a:r>
                        <a:rPr lang="en-US" sz="1000" kern="1050">
                          <a:effectLst/>
                        </a:rPr>
                        <a:t>21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profit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利润额</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565528900"/>
                  </a:ext>
                </a:extLst>
              </a:tr>
              <a:tr h="167796">
                <a:tc>
                  <a:txBody>
                    <a:bodyPr/>
                    <a:lstStyle/>
                    <a:p>
                      <a:pPr algn="ctr">
                        <a:lnSpc>
                          <a:spcPts val="1400"/>
                        </a:lnSpc>
                        <a:spcBef>
                          <a:spcPts val="200"/>
                        </a:spcBef>
                        <a:spcAft>
                          <a:spcPts val="200"/>
                        </a:spcAft>
                      </a:pPr>
                      <a:r>
                        <a:rPr lang="en-US" sz="1000" kern="1050">
                          <a:effectLst/>
                        </a:rPr>
                        <a:t>22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manager</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销售经理</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643282952"/>
                  </a:ext>
                </a:extLst>
              </a:tr>
              <a:tr h="167796">
                <a:tc>
                  <a:txBody>
                    <a:bodyPr/>
                    <a:lstStyle/>
                    <a:p>
                      <a:pPr algn="ctr">
                        <a:lnSpc>
                          <a:spcPts val="1400"/>
                        </a:lnSpc>
                        <a:spcBef>
                          <a:spcPts val="200"/>
                        </a:spcBef>
                        <a:spcAft>
                          <a:spcPts val="200"/>
                        </a:spcAft>
                      </a:pPr>
                      <a:r>
                        <a:rPr lang="en-US" sz="1000" kern="1050">
                          <a:effectLst/>
                        </a:rPr>
                        <a:t>23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return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是否退回</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1506867746"/>
                  </a:ext>
                </a:extLst>
              </a:tr>
              <a:tr h="167796">
                <a:tc>
                  <a:txBody>
                    <a:bodyPr/>
                    <a:lstStyle/>
                    <a:p>
                      <a:pPr algn="ctr">
                        <a:lnSpc>
                          <a:spcPts val="1400"/>
                        </a:lnSpc>
                        <a:spcBef>
                          <a:spcPts val="200"/>
                        </a:spcBef>
                        <a:spcAft>
                          <a:spcPts val="200"/>
                        </a:spcAft>
                      </a:pPr>
                      <a:r>
                        <a:rPr lang="en-US" sz="1000" kern="1050">
                          <a:effectLst/>
                        </a:rPr>
                        <a:t>24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satisfied</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a:effectLst/>
                        </a:rPr>
                        <a:t>是否满意</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3766295157"/>
                  </a:ext>
                </a:extLst>
              </a:tr>
              <a:tr h="167796">
                <a:tc>
                  <a:txBody>
                    <a:bodyPr/>
                    <a:lstStyle/>
                    <a:p>
                      <a:pPr algn="ctr">
                        <a:lnSpc>
                          <a:spcPts val="1400"/>
                        </a:lnSpc>
                        <a:spcBef>
                          <a:spcPts val="200"/>
                        </a:spcBef>
                        <a:spcAft>
                          <a:spcPts val="200"/>
                        </a:spcAft>
                      </a:pPr>
                      <a:r>
                        <a:rPr lang="en-US" sz="1000" kern="1050">
                          <a:effectLst/>
                        </a:rPr>
                        <a:t>25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en-US" sz="1000" kern="1050">
                          <a:effectLst/>
                        </a:rPr>
                        <a:t>dt</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tc>
                  <a:txBody>
                    <a:bodyPr/>
                    <a:lstStyle/>
                    <a:p>
                      <a:pPr algn="ctr">
                        <a:lnSpc>
                          <a:spcPts val="1400"/>
                        </a:lnSpc>
                        <a:spcBef>
                          <a:spcPts val="200"/>
                        </a:spcBef>
                        <a:spcAft>
                          <a:spcPts val="200"/>
                        </a:spcAft>
                      </a:pPr>
                      <a:r>
                        <a:rPr lang="zh-TW" sz="1000" kern="1050" dirty="0">
                          <a:effectLst/>
                        </a:rPr>
                        <a:t>年份</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15172" marR="15172" marT="0" marB="0" anchor="ctr"/>
                </a:tc>
                <a:extLst>
                  <a:ext uri="{0D108BD9-81ED-4DB2-BD59-A6C34878D82A}">
                    <a16:rowId xmlns:a16="http://schemas.microsoft.com/office/drawing/2014/main" xmlns="" val="476590640"/>
                  </a:ext>
                </a:extLst>
              </a:tr>
            </a:tbl>
          </a:graphicData>
        </a:graphic>
      </p:graphicFrame>
    </p:spTree>
    <p:extLst>
      <p:ext uri="{BB962C8B-B14F-4D97-AF65-F5344CB8AC3E}">
        <p14:creationId xmlns:p14="http://schemas.microsoft.com/office/powerpoint/2010/main" val="2376715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3</a:t>
            </a:r>
            <a:r>
              <a:rPr lang="zh-CN" altLang="zh-CN" b="1" dirty="0"/>
              <a:t>）股价表（</a:t>
            </a:r>
            <a:r>
              <a:rPr lang="en-US" altLang="zh-CN" b="1" dirty="0"/>
              <a:t>stocks</a:t>
            </a:r>
            <a:r>
              <a:rPr lang="zh-CN" altLang="zh-CN" b="1" dirty="0"/>
              <a:t>）</a:t>
            </a:r>
            <a:endParaRPr lang="zh-CN" altLang="zh-CN" dirty="0"/>
          </a:p>
          <a:p>
            <a:r>
              <a:rPr lang="zh-CN" altLang="zh-CN" dirty="0"/>
              <a:t>包含</a:t>
            </a:r>
            <a:r>
              <a:rPr lang="en-US" altLang="zh-CN" dirty="0"/>
              <a:t>A</a:t>
            </a:r>
            <a:r>
              <a:rPr lang="zh-CN" altLang="zh-CN" dirty="0"/>
              <a:t>企业近三年来股价的走势信息，例如交易日期、开盘价、最高价、最低价、收盘价等</a:t>
            </a:r>
            <a:r>
              <a:rPr lang="en-US" altLang="zh-CN" dirty="0"/>
              <a:t>7</a:t>
            </a:r>
            <a:r>
              <a:rPr lang="zh-CN" altLang="zh-CN" dirty="0"/>
              <a:t>个字段</a:t>
            </a:r>
            <a:r>
              <a:rPr lang="zh-CN" altLang="en-US" dirty="0"/>
              <a:t>。</a:t>
            </a:r>
          </a:p>
        </p:txBody>
      </p:sp>
      <p:graphicFrame>
        <p:nvGraphicFramePr>
          <p:cNvPr id="2" name="表格 1">
            <a:extLst>
              <a:ext uri="{FF2B5EF4-FFF2-40B4-BE49-F238E27FC236}">
                <a16:creationId xmlns:a16="http://schemas.microsoft.com/office/drawing/2014/main" xmlns="" id="{A0457731-8832-4BFE-83A2-EF3AE3B1FF1A}"/>
              </a:ext>
            </a:extLst>
          </p:cNvPr>
          <p:cNvGraphicFramePr>
            <a:graphicFrameLocks noGrp="1"/>
          </p:cNvGraphicFramePr>
          <p:nvPr>
            <p:extLst>
              <p:ext uri="{D42A27DB-BD31-4B8C-83A1-F6EECF244321}">
                <p14:modId xmlns:p14="http://schemas.microsoft.com/office/powerpoint/2010/main" val="1028698558"/>
              </p:ext>
            </p:extLst>
          </p:nvPr>
        </p:nvGraphicFramePr>
        <p:xfrm>
          <a:off x="3843243" y="2833047"/>
          <a:ext cx="3499666" cy="1969865"/>
        </p:xfrm>
        <a:graphic>
          <a:graphicData uri="http://schemas.openxmlformats.org/drawingml/2006/table">
            <a:tbl>
              <a:tblPr firstRow="1" firstCol="1" bandRow="1">
                <a:tableStyleId>{5C22544A-7EE6-4342-B048-85BDC9FD1C3A}</a:tableStyleId>
              </a:tblPr>
              <a:tblGrid>
                <a:gridCol w="867686">
                  <a:extLst>
                    <a:ext uri="{9D8B030D-6E8A-4147-A177-3AD203B41FA5}">
                      <a16:colId xmlns:a16="http://schemas.microsoft.com/office/drawing/2014/main" xmlns="" val="567620868"/>
                    </a:ext>
                  </a:extLst>
                </a:gridCol>
                <a:gridCol w="1243683">
                  <a:extLst>
                    <a:ext uri="{9D8B030D-6E8A-4147-A177-3AD203B41FA5}">
                      <a16:colId xmlns:a16="http://schemas.microsoft.com/office/drawing/2014/main" xmlns="" val="2769419669"/>
                    </a:ext>
                  </a:extLst>
                </a:gridCol>
                <a:gridCol w="1388297">
                  <a:extLst>
                    <a:ext uri="{9D8B030D-6E8A-4147-A177-3AD203B41FA5}">
                      <a16:colId xmlns:a16="http://schemas.microsoft.com/office/drawing/2014/main" xmlns="" val="992069584"/>
                    </a:ext>
                  </a:extLst>
                </a:gridCol>
              </a:tblGrid>
              <a:tr h="242468">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变量名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1068700341"/>
                  </a:ext>
                </a:extLst>
              </a:tr>
              <a:tr h="246771">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trade_date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交易日期</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2880830974"/>
                  </a:ext>
                </a:extLst>
              </a:tr>
              <a:tr h="246771">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open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开盘价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658592639"/>
                  </a:ext>
                </a:extLst>
              </a:tr>
              <a:tr h="246771">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high</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最高价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3140044074"/>
                  </a:ext>
                </a:extLst>
              </a:tr>
              <a:tr h="246771">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low</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最低价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1181630771"/>
                  </a:ext>
                </a:extLst>
              </a:tr>
              <a:tr h="246771">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close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收盘价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383612941"/>
                  </a:ext>
                </a:extLst>
              </a:tr>
              <a:tr h="246771">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adj_close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a:effectLst/>
                        </a:rPr>
                        <a:t>复权收盘价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2896931952"/>
                  </a:ext>
                </a:extLst>
              </a:tr>
              <a:tr h="246771">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en-US" sz="1000" kern="1050">
                          <a:effectLst/>
                        </a:rPr>
                        <a:t>volume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tc>
                  <a:txBody>
                    <a:bodyPr/>
                    <a:lstStyle/>
                    <a:p>
                      <a:pPr algn="ctr">
                        <a:lnSpc>
                          <a:spcPts val="1400"/>
                        </a:lnSpc>
                        <a:spcBef>
                          <a:spcPts val="200"/>
                        </a:spcBef>
                        <a:spcAft>
                          <a:spcPts val="200"/>
                        </a:spcAft>
                      </a:pPr>
                      <a:r>
                        <a:rPr lang="zh-TW" sz="1000" kern="1050" dirty="0">
                          <a:effectLst/>
                        </a:rPr>
                        <a:t>成交量</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9307" marR="49307" marT="0" marB="0" anchor="ctr"/>
                </a:tc>
                <a:extLst>
                  <a:ext uri="{0D108BD9-81ED-4DB2-BD59-A6C34878D82A}">
                    <a16:rowId xmlns:a16="http://schemas.microsoft.com/office/drawing/2014/main" xmlns="" val="2503550656"/>
                  </a:ext>
                </a:extLst>
              </a:tr>
            </a:tbl>
          </a:graphicData>
        </a:graphic>
      </p:graphicFrame>
    </p:spTree>
    <p:extLst>
      <p:ext uri="{BB962C8B-B14F-4D97-AF65-F5344CB8AC3E}">
        <p14:creationId xmlns:p14="http://schemas.microsoft.com/office/powerpoint/2010/main" val="2436669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b="1" dirty="0"/>
              <a:t>（</a:t>
            </a:r>
            <a:r>
              <a:rPr lang="en-US" altLang="zh-CN" b="1" dirty="0"/>
              <a:t>4</a:t>
            </a:r>
            <a:r>
              <a:rPr lang="zh-CN" altLang="zh-CN" b="1" dirty="0"/>
              <a:t>）员工沟通表（</a:t>
            </a:r>
            <a:r>
              <a:rPr lang="en-US" altLang="zh-CN" b="1" dirty="0"/>
              <a:t>talks</a:t>
            </a:r>
            <a:r>
              <a:rPr lang="zh-CN" altLang="zh-CN" b="1" dirty="0"/>
              <a:t>）</a:t>
            </a:r>
            <a:endParaRPr lang="zh-CN" altLang="zh-CN" dirty="0"/>
          </a:p>
          <a:p>
            <a:r>
              <a:rPr lang="zh-CN" altLang="zh-CN" dirty="0"/>
              <a:t>包含</a:t>
            </a:r>
            <a:r>
              <a:rPr lang="en-US" altLang="zh-CN" dirty="0"/>
              <a:t>A</a:t>
            </a:r>
            <a:r>
              <a:rPr lang="zh-CN" altLang="zh-CN" dirty="0"/>
              <a:t>企业内部员工的沟通数据，例如主叫者、主叫者职位、被叫者、被叫者职位、主叫者时长和被叫者时长等</a:t>
            </a:r>
            <a:r>
              <a:rPr lang="en-US" altLang="zh-CN" dirty="0"/>
              <a:t>8</a:t>
            </a:r>
            <a:r>
              <a:rPr lang="zh-CN" altLang="zh-CN" dirty="0"/>
              <a:t>个字段</a:t>
            </a:r>
            <a:r>
              <a:rPr lang="zh-CN" altLang="en-US" dirty="0"/>
              <a:t>。</a:t>
            </a:r>
          </a:p>
        </p:txBody>
      </p:sp>
      <p:graphicFrame>
        <p:nvGraphicFramePr>
          <p:cNvPr id="2" name="表格 1">
            <a:extLst>
              <a:ext uri="{FF2B5EF4-FFF2-40B4-BE49-F238E27FC236}">
                <a16:creationId xmlns:a16="http://schemas.microsoft.com/office/drawing/2014/main" xmlns="" id="{1130CF99-1D41-4671-A8A2-F0D4F1D3A865}"/>
              </a:ext>
            </a:extLst>
          </p:cNvPr>
          <p:cNvGraphicFramePr>
            <a:graphicFrameLocks noGrp="1"/>
          </p:cNvGraphicFramePr>
          <p:nvPr>
            <p:extLst>
              <p:ext uri="{D42A27DB-BD31-4B8C-83A1-F6EECF244321}">
                <p14:modId xmlns:p14="http://schemas.microsoft.com/office/powerpoint/2010/main" val="4028237262"/>
              </p:ext>
            </p:extLst>
          </p:nvPr>
        </p:nvGraphicFramePr>
        <p:xfrm>
          <a:off x="3984476" y="3016099"/>
          <a:ext cx="3109051" cy="2322523"/>
        </p:xfrm>
        <a:graphic>
          <a:graphicData uri="http://schemas.openxmlformats.org/drawingml/2006/table">
            <a:tbl>
              <a:tblPr firstRow="1" firstCol="1" bandRow="1">
                <a:tableStyleId>{5C22544A-7EE6-4342-B048-85BDC9FD1C3A}</a:tableStyleId>
              </a:tblPr>
              <a:tblGrid>
                <a:gridCol w="770839">
                  <a:extLst>
                    <a:ext uri="{9D8B030D-6E8A-4147-A177-3AD203B41FA5}">
                      <a16:colId xmlns:a16="http://schemas.microsoft.com/office/drawing/2014/main" xmlns="" val="717056798"/>
                    </a:ext>
                  </a:extLst>
                </a:gridCol>
                <a:gridCol w="1104869">
                  <a:extLst>
                    <a:ext uri="{9D8B030D-6E8A-4147-A177-3AD203B41FA5}">
                      <a16:colId xmlns:a16="http://schemas.microsoft.com/office/drawing/2014/main" xmlns="" val="4266316787"/>
                    </a:ext>
                  </a:extLst>
                </a:gridCol>
                <a:gridCol w="1233343">
                  <a:extLst>
                    <a:ext uri="{9D8B030D-6E8A-4147-A177-3AD203B41FA5}">
                      <a16:colId xmlns:a16="http://schemas.microsoft.com/office/drawing/2014/main" xmlns="" val="1779452462"/>
                    </a:ext>
                  </a:extLst>
                </a:gridCol>
              </a:tblGrid>
              <a:tr h="254051">
                <a:tc>
                  <a:txBody>
                    <a:bodyPr/>
                    <a:lstStyle/>
                    <a:p>
                      <a:pPr algn="ctr">
                        <a:lnSpc>
                          <a:spcPts val="1400"/>
                        </a:lnSpc>
                        <a:spcBef>
                          <a:spcPts val="200"/>
                        </a:spcBef>
                        <a:spcAft>
                          <a:spcPts val="200"/>
                        </a:spcAft>
                      </a:pPr>
                      <a:r>
                        <a:rPr lang="zh-TW" sz="1000" kern="1050">
                          <a:effectLst/>
                        </a:rPr>
                        <a:t>序号</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变量名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说明</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323980507"/>
                  </a:ext>
                </a:extLst>
              </a:tr>
              <a:tr h="258559">
                <a:tc>
                  <a:txBody>
                    <a:bodyPr/>
                    <a:lstStyle/>
                    <a:p>
                      <a:pPr algn="ctr">
                        <a:lnSpc>
                          <a:spcPts val="1400"/>
                        </a:lnSpc>
                        <a:spcBef>
                          <a:spcPts val="200"/>
                        </a:spcBef>
                        <a:spcAft>
                          <a:spcPts val="200"/>
                        </a:spcAft>
                      </a:pPr>
                      <a:r>
                        <a:rPr lang="en-US" sz="1000" kern="1050">
                          <a:effectLst/>
                        </a:rPr>
                        <a:t>1</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caller</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主叫者</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3581436627"/>
                  </a:ext>
                </a:extLst>
              </a:tr>
              <a:tr h="258559">
                <a:tc>
                  <a:txBody>
                    <a:bodyPr/>
                    <a:lstStyle/>
                    <a:p>
                      <a:pPr algn="ctr">
                        <a:lnSpc>
                          <a:spcPts val="1400"/>
                        </a:lnSpc>
                        <a:spcBef>
                          <a:spcPts val="200"/>
                        </a:spcBef>
                        <a:spcAft>
                          <a:spcPts val="200"/>
                        </a:spcAft>
                      </a:pPr>
                      <a:r>
                        <a:rPr lang="en-US" sz="1000" kern="1050">
                          <a:effectLst/>
                        </a:rPr>
                        <a:t>2</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caller_position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主叫者职位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3271932517"/>
                  </a:ext>
                </a:extLst>
              </a:tr>
              <a:tr h="258559">
                <a:tc>
                  <a:txBody>
                    <a:bodyPr/>
                    <a:lstStyle/>
                    <a:p>
                      <a:pPr algn="ctr">
                        <a:lnSpc>
                          <a:spcPts val="1400"/>
                        </a:lnSpc>
                        <a:spcBef>
                          <a:spcPts val="200"/>
                        </a:spcBef>
                        <a:spcAft>
                          <a:spcPts val="200"/>
                        </a:spcAft>
                      </a:pPr>
                      <a:r>
                        <a:rPr lang="en-US" sz="1000" kern="1050">
                          <a:effectLst/>
                        </a:rPr>
                        <a:t>3</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caller_photo</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主叫者照片</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1092270610"/>
                  </a:ext>
                </a:extLst>
              </a:tr>
              <a:tr h="258559">
                <a:tc>
                  <a:txBody>
                    <a:bodyPr/>
                    <a:lstStyle/>
                    <a:p>
                      <a:pPr algn="ctr">
                        <a:lnSpc>
                          <a:spcPts val="1400"/>
                        </a:lnSpc>
                        <a:spcBef>
                          <a:spcPts val="200"/>
                        </a:spcBef>
                        <a:spcAft>
                          <a:spcPts val="200"/>
                        </a:spcAft>
                      </a:pPr>
                      <a:r>
                        <a:rPr lang="en-US" sz="1000" kern="1050">
                          <a:effectLst/>
                        </a:rPr>
                        <a:t>4</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被叫者</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2800673138"/>
                  </a:ext>
                </a:extLst>
              </a:tr>
              <a:tr h="258559">
                <a:tc>
                  <a:txBody>
                    <a:bodyPr/>
                    <a:lstStyle/>
                    <a:p>
                      <a:pPr algn="ctr">
                        <a:lnSpc>
                          <a:spcPts val="1400"/>
                        </a:lnSpc>
                        <a:spcBef>
                          <a:spcPts val="200"/>
                        </a:spcBef>
                        <a:spcAft>
                          <a:spcPts val="200"/>
                        </a:spcAft>
                      </a:pPr>
                      <a:r>
                        <a:rPr lang="en-US" sz="1000" kern="1050">
                          <a:effectLst/>
                        </a:rPr>
                        <a:t>5</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callee_position</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被叫者职位</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2490789951"/>
                  </a:ext>
                </a:extLst>
              </a:tr>
              <a:tr h="258559">
                <a:tc>
                  <a:txBody>
                    <a:bodyPr/>
                    <a:lstStyle/>
                    <a:p>
                      <a:pPr algn="ctr">
                        <a:lnSpc>
                          <a:spcPts val="1400"/>
                        </a:lnSpc>
                        <a:spcBef>
                          <a:spcPts val="200"/>
                        </a:spcBef>
                        <a:spcAft>
                          <a:spcPts val="200"/>
                        </a:spcAft>
                      </a:pPr>
                      <a:r>
                        <a:rPr lang="en-US" sz="1000" kern="1050">
                          <a:effectLst/>
                        </a:rPr>
                        <a:t>6</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callee_photo</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被叫者照片</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1006385900"/>
                  </a:ext>
                </a:extLst>
              </a:tr>
              <a:tr h="258559">
                <a:tc>
                  <a:txBody>
                    <a:bodyPr/>
                    <a:lstStyle/>
                    <a:p>
                      <a:pPr algn="ctr">
                        <a:lnSpc>
                          <a:spcPts val="1400"/>
                        </a:lnSpc>
                        <a:spcBef>
                          <a:spcPts val="200"/>
                        </a:spcBef>
                        <a:spcAft>
                          <a:spcPts val="200"/>
                        </a:spcAft>
                      </a:pPr>
                      <a:r>
                        <a:rPr lang="en-US" sz="1000" kern="1050">
                          <a:effectLst/>
                        </a:rPr>
                        <a:t>7</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caller_time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a:effectLst/>
                        </a:rPr>
                        <a:t>主叫者时长</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59144278"/>
                  </a:ext>
                </a:extLst>
              </a:tr>
              <a:tr h="258559">
                <a:tc>
                  <a:txBody>
                    <a:bodyPr/>
                    <a:lstStyle/>
                    <a:p>
                      <a:pPr algn="ctr">
                        <a:lnSpc>
                          <a:spcPts val="1400"/>
                        </a:lnSpc>
                        <a:spcBef>
                          <a:spcPts val="200"/>
                        </a:spcBef>
                        <a:spcAft>
                          <a:spcPts val="200"/>
                        </a:spcAft>
                      </a:pPr>
                      <a:r>
                        <a:rPr lang="en-US" sz="1000" kern="1050">
                          <a:effectLst/>
                        </a:rPr>
                        <a:t>8</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en-US" sz="1000" kern="1050">
                          <a:effectLst/>
                        </a:rPr>
                        <a:t>callee_time</a:t>
                      </a:r>
                      <a:endParaRPr lang="zh-CN" sz="1000" kern="105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tc>
                  <a:txBody>
                    <a:bodyPr/>
                    <a:lstStyle/>
                    <a:p>
                      <a:pPr algn="ctr">
                        <a:lnSpc>
                          <a:spcPts val="1400"/>
                        </a:lnSpc>
                        <a:spcBef>
                          <a:spcPts val="200"/>
                        </a:spcBef>
                        <a:spcAft>
                          <a:spcPts val="200"/>
                        </a:spcAft>
                      </a:pPr>
                      <a:r>
                        <a:rPr lang="zh-TW" sz="1000" kern="1050" dirty="0">
                          <a:effectLst/>
                        </a:rPr>
                        <a:t>被叫者时长</a:t>
                      </a:r>
                      <a:endParaRPr lang="zh-CN" sz="1000" kern="105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a:txBody>
                  <a:tcPr marL="43829" marR="43829" marT="0" marB="0" anchor="ctr"/>
                </a:tc>
                <a:extLst>
                  <a:ext uri="{0D108BD9-81ED-4DB2-BD59-A6C34878D82A}">
                    <a16:rowId xmlns:a16="http://schemas.microsoft.com/office/drawing/2014/main" xmlns="" val="983995653"/>
                  </a:ext>
                </a:extLst>
              </a:tr>
            </a:tbl>
          </a:graphicData>
        </a:graphic>
      </p:graphicFrame>
    </p:spTree>
    <p:extLst>
      <p:ext uri="{BB962C8B-B14F-4D97-AF65-F5344CB8AC3E}">
        <p14:creationId xmlns:p14="http://schemas.microsoft.com/office/powerpoint/2010/main" val="812039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学习数据分析与可视化可以为企业每一项商业决策添加信心。本章我们将介绍商业数据分析的思维技巧、基本流程和注意事项等，这也是我们后续深入学习</a:t>
            </a:r>
            <a:r>
              <a:rPr lang="en-US" altLang="zh-CN" dirty="0"/>
              <a:t>MS Power BI</a:t>
            </a:r>
            <a:r>
              <a:rPr lang="zh-CN" altLang="zh-CN" dirty="0"/>
              <a:t>的基础。</a:t>
            </a:r>
          </a:p>
          <a:p>
            <a:r>
              <a:rPr lang="zh-CN" altLang="zh-CN" dirty="0"/>
              <a:t>商业数据分析的工具可以分为非编程类和编程类，对于大部分商业数据分析师来说，对编程都比较陌生，因此我们这里仅仅介绍一些非编程类的数据可视化工具，包括</a:t>
            </a:r>
            <a:r>
              <a:rPr lang="en-US" altLang="zh-CN" dirty="0"/>
              <a:t>9</a:t>
            </a:r>
            <a:r>
              <a:rPr lang="zh-CN" altLang="zh-CN" dirty="0"/>
              <a:t>种专业的分析工具、</a:t>
            </a:r>
            <a:r>
              <a:rPr lang="en-US" altLang="zh-CN" dirty="0"/>
              <a:t>6</a:t>
            </a:r>
            <a:r>
              <a:rPr lang="zh-CN" altLang="zh-CN" dirty="0"/>
              <a:t>种</a:t>
            </a:r>
            <a:r>
              <a:rPr lang="en-US" altLang="zh-CN" dirty="0"/>
              <a:t>MS Excel</a:t>
            </a:r>
            <a:r>
              <a:rPr lang="zh-CN" altLang="zh-CN" dirty="0"/>
              <a:t>的数据可视化插件。</a:t>
            </a:r>
          </a:p>
          <a:p>
            <a:pPr marL="271463" indent="-271463"/>
            <a:endParaRPr lang="zh-CN" altLang="en-US" dirty="0"/>
          </a:p>
        </p:txBody>
      </p:sp>
    </p:spTree>
    <p:extLst>
      <p:ext uri="{BB962C8B-B14F-4D97-AF65-F5344CB8AC3E}">
        <p14:creationId xmlns:p14="http://schemas.microsoft.com/office/powerpoint/2010/main" val="314973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extLst>
      <p:ext uri="{BB962C8B-B14F-4D97-AF65-F5344CB8AC3E}">
        <p14:creationId xmlns:p14="http://schemas.microsoft.com/office/powerpoint/2010/main" val="2775722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a:t>
            </a:r>
            <a:r>
              <a:rPr lang="en-US" altLang="zh-CN" dirty="0"/>
              <a:t>1</a:t>
            </a:r>
            <a:r>
              <a:rPr lang="zh-CN" altLang="zh-CN" dirty="0"/>
              <a:t>）如果您是数据分析的初级从业者，建议认真阅读本书的第一篇、第二篇和第四篇，学习这些章节后，基本就可以掌握</a:t>
            </a:r>
            <a:r>
              <a:rPr lang="en-US" altLang="zh-CN" dirty="0"/>
              <a:t>Microsoft Power BI</a:t>
            </a:r>
            <a:r>
              <a:rPr lang="zh-CN" altLang="zh-CN" dirty="0"/>
              <a:t>的可视化技术和方法，这也是作者编著本书的出发点。</a:t>
            </a:r>
          </a:p>
          <a:p>
            <a:r>
              <a:rPr lang="zh-CN" altLang="zh-CN" dirty="0"/>
              <a:t>（</a:t>
            </a:r>
            <a:r>
              <a:rPr lang="en-US" altLang="zh-CN" dirty="0"/>
              <a:t>2</a:t>
            </a:r>
            <a:r>
              <a:rPr lang="zh-CN" altLang="zh-CN" dirty="0"/>
              <a:t>）如果您从事的是与大数据可视化有关的工作，建议您认真阅读本书的第三篇，本篇详细介绍了</a:t>
            </a:r>
            <a:r>
              <a:rPr lang="en-US" altLang="zh-CN" dirty="0"/>
              <a:t>MS Power BI</a:t>
            </a:r>
            <a:r>
              <a:rPr lang="zh-CN" altLang="zh-CN" dirty="0"/>
              <a:t>在大数据集群下的可视化技术，但是阅读前需要您了解一些大数据方面的技术。</a:t>
            </a:r>
          </a:p>
        </p:txBody>
      </p:sp>
    </p:spTree>
    <p:extLst>
      <p:ext uri="{BB962C8B-B14F-4D97-AF65-F5344CB8AC3E}">
        <p14:creationId xmlns:p14="http://schemas.microsoft.com/office/powerpoint/2010/main" val="1918873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2</a:t>
            </a:r>
            <a:r>
              <a:rPr lang="zh-CN" altLang="en-US" dirty="0">
                <a:solidFill>
                  <a:schemeClr val="tx1"/>
                </a:solidFill>
              </a:rPr>
              <a:t>章  </a:t>
            </a:r>
            <a:r>
              <a:rPr lang="zh-CN" altLang="en-US" dirty="0" smtClean="0">
                <a:solidFill>
                  <a:schemeClr val="tx1"/>
                </a:solidFill>
              </a:rPr>
              <a:t>初识</a:t>
            </a:r>
            <a:r>
              <a:rPr lang="en-US" altLang="zh-CN" dirty="0" smtClean="0">
                <a:solidFill>
                  <a:schemeClr val="tx1"/>
                </a:solidFill>
              </a:rPr>
              <a:t>MS </a:t>
            </a:r>
            <a:r>
              <a:rPr lang="en-US" altLang="zh-CN" dirty="0">
                <a:solidFill>
                  <a:schemeClr val="tx1"/>
                </a:solidFill>
              </a:rPr>
              <a:t>Power </a:t>
            </a:r>
            <a:r>
              <a:rPr lang="en-US" altLang="zh-CN" dirty="0" smtClean="0">
                <a:solidFill>
                  <a:schemeClr val="tx1"/>
                </a:solidFill>
              </a:rPr>
              <a:t>BI</a:t>
            </a:r>
            <a:r>
              <a:rPr lang="zh-CN" altLang="en-US" dirty="0" smtClean="0">
                <a:solidFill>
                  <a:schemeClr val="tx1"/>
                </a:solidFill>
              </a:rPr>
              <a:t>软件</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213763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zh-CN" dirty="0"/>
              <a:t>是目前使用比较广泛的可视化分析工具之一，是一套有效的商业数据分析工具，可以连接数百个数据源，简化数据准备时间，并快速创建各类可视化视图，从而供企业管理者经营决策使用，本章我们将介绍</a:t>
            </a:r>
            <a:r>
              <a:rPr lang="en-US" altLang="zh-CN" dirty="0"/>
              <a:t>MS Power BI</a:t>
            </a:r>
            <a:r>
              <a:rPr lang="zh-CN" altLang="zh-CN" dirty="0"/>
              <a:t>的基础知识，包括下载与安装、软件简介和报表编辑器等。</a:t>
            </a:r>
          </a:p>
          <a:p>
            <a:pPr marL="271463" indent="-271463"/>
            <a:endParaRPr lang="zh-CN" altLang="en-US" dirty="0"/>
          </a:p>
        </p:txBody>
      </p:sp>
    </p:spTree>
    <p:extLst>
      <p:ext uri="{BB962C8B-B14F-4D97-AF65-F5344CB8AC3E}">
        <p14:creationId xmlns:p14="http://schemas.microsoft.com/office/powerpoint/2010/main" val="67886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solidFill>
                  <a:schemeClr val="bg1"/>
                </a:solidFill>
                <a:latin typeface="微软雅黑" pitchFamily="34" charset="-122"/>
                <a:ea typeface="微软雅黑" pitchFamily="34" charset="-122"/>
              </a:rPr>
              <a:t>MS Power BI</a:t>
            </a:r>
            <a:r>
              <a:rPr lang="zh-CN" altLang="zh-CN" sz="2400" dirty="0">
                <a:solidFill>
                  <a:schemeClr val="bg1"/>
                </a:solidFill>
                <a:latin typeface="微软雅黑" pitchFamily="34" charset="-122"/>
                <a:ea typeface="微软雅黑" pitchFamily="34" charset="-122"/>
              </a:rPr>
              <a:t>的下载与安装</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solidFill>
                  <a:schemeClr val="bg1"/>
                </a:solidFill>
                <a:latin typeface="微软雅黑" pitchFamily="34" charset="-122"/>
                <a:ea typeface="微软雅黑" pitchFamily="34" charset="-122"/>
              </a:rPr>
              <a:t>MS Power BI</a:t>
            </a:r>
            <a:r>
              <a:rPr lang="zh-CN" altLang="zh-CN" sz="2400" dirty="0">
                <a:solidFill>
                  <a:schemeClr val="bg1"/>
                </a:solidFill>
                <a:latin typeface="微软雅黑" pitchFamily="34" charset="-122"/>
                <a:ea typeface="微软雅黑" pitchFamily="34" charset="-122"/>
              </a:rPr>
              <a:t>软件概况</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solidFill>
                  <a:schemeClr val="bg1"/>
                </a:solidFill>
                <a:latin typeface="微软雅黑" pitchFamily="34" charset="-122"/>
                <a:ea typeface="微软雅黑" pitchFamily="34" charset="-122"/>
              </a:rPr>
              <a:t>MS </a:t>
            </a:r>
            <a:r>
              <a:rPr lang="en-US" altLang="zh-CN" sz="2400" dirty="0">
                <a:latin typeface="微软雅黑" pitchFamily="34" charset="-122"/>
                <a:ea typeface="微软雅黑" pitchFamily="34" charset="-122"/>
              </a:rPr>
              <a:t>Power</a:t>
            </a:r>
            <a:r>
              <a:rPr lang="en-US" altLang="zh-CN" sz="2400" dirty="0">
                <a:solidFill>
                  <a:schemeClr val="bg1"/>
                </a:solidFill>
                <a:latin typeface="微软雅黑" pitchFamily="34" charset="-122"/>
                <a:ea typeface="微软雅黑" pitchFamily="34" charset="-122"/>
              </a:rPr>
              <a:t> BI</a:t>
            </a:r>
            <a:r>
              <a:rPr lang="zh-CN" altLang="zh-CN" sz="2400" dirty="0">
                <a:solidFill>
                  <a:schemeClr val="bg1"/>
                </a:solidFill>
                <a:latin typeface="微软雅黑" pitchFamily="34" charset="-122"/>
                <a:ea typeface="微软雅黑" pitchFamily="34" charset="-122"/>
              </a:rPr>
              <a:t>软件简介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solidFill>
                  <a:schemeClr val="bg1"/>
                </a:solidFill>
                <a:latin typeface="微软雅黑" pitchFamily="34" charset="-122"/>
                <a:ea typeface="微软雅黑" pitchFamily="34" charset="-122"/>
              </a:rPr>
              <a:t>MS Power BI</a:t>
            </a:r>
            <a:r>
              <a:rPr lang="zh-CN" altLang="zh-CN" sz="2400" dirty="0">
                <a:solidFill>
                  <a:schemeClr val="bg1"/>
                </a:solidFill>
                <a:latin typeface="微软雅黑" pitchFamily="34" charset="-122"/>
                <a:ea typeface="微软雅黑" pitchFamily="34" charset="-122"/>
              </a:rPr>
              <a:t>报表编辑器</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889288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 Desktop</a:t>
            </a:r>
            <a:r>
              <a:rPr lang="zh-CN" altLang="zh-CN" dirty="0"/>
              <a:t>是一款可以在本地安装的免费应用程序，用于连接到数据、转换数据并实现数据的可视化效果，它是本书讲解的重点。借助</a:t>
            </a:r>
            <a:r>
              <a:rPr lang="en-US" altLang="zh-CN" dirty="0"/>
              <a:t>Power BI Desktop</a:t>
            </a:r>
            <a:r>
              <a:rPr lang="zh-CN" altLang="zh-CN" dirty="0"/>
              <a:t>，可以连接到多个不同数据源并将它们合并到数据模型中，该模型允许用户生成可作为报表与组织内的其它人共享的视觉对象和视觉对象集合。商业智能项目的大多数用户基本都是首先使用</a:t>
            </a:r>
            <a:r>
              <a:rPr lang="en-US" altLang="zh-CN" dirty="0"/>
              <a:t>Power BI Desktop</a:t>
            </a:r>
            <a:r>
              <a:rPr lang="zh-CN" altLang="zh-CN" dirty="0"/>
              <a:t>创建报表，然后使用</a:t>
            </a:r>
            <a:r>
              <a:rPr lang="en-US" altLang="zh-CN" dirty="0"/>
              <a:t>Power BI</a:t>
            </a:r>
            <a:r>
              <a:rPr lang="zh-CN" altLang="zh-CN" dirty="0"/>
              <a:t>服务再与其它人共享。</a:t>
            </a:r>
          </a:p>
          <a:p>
            <a:r>
              <a:rPr lang="zh-CN" altLang="zh-CN" dirty="0"/>
              <a:t>微软对</a:t>
            </a:r>
            <a:r>
              <a:rPr lang="en-US" altLang="zh-CN" dirty="0"/>
              <a:t>Power BI</a:t>
            </a:r>
            <a:r>
              <a:rPr lang="zh-CN" altLang="zh-CN" dirty="0"/>
              <a:t>目前有三种授权方式，免费版（</a:t>
            </a:r>
            <a:r>
              <a:rPr lang="en-US" altLang="zh-CN" dirty="0"/>
              <a:t>Power BI</a:t>
            </a:r>
            <a:r>
              <a:rPr lang="zh-CN" altLang="zh-CN" dirty="0"/>
              <a:t>），专业版（</a:t>
            </a:r>
            <a:r>
              <a:rPr lang="en-US" altLang="zh-CN" dirty="0"/>
              <a:t>Power BI Pro</a:t>
            </a:r>
            <a:r>
              <a:rPr lang="zh-CN" altLang="zh-CN" dirty="0"/>
              <a:t>），以及增值版（</a:t>
            </a:r>
            <a:r>
              <a:rPr lang="en-US" altLang="zh-CN" dirty="0"/>
              <a:t>Power BI Premium</a:t>
            </a:r>
            <a:r>
              <a:rPr lang="zh-CN" altLang="zh-CN" dirty="0"/>
              <a:t>）。前两种主要适用于个人以及中小型企业，后一种适用于对数据分析报表有高度需求的大中型企业，也适用于打算基于</a:t>
            </a:r>
            <a:r>
              <a:rPr lang="en-US" altLang="zh-CN" dirty="0"/>
              <a:t>Power BI</a:t>
            </a:r>
            <a:r>
              <a:rPr lang="zh-CN" altLang="zh-CN" dirty="0"/>
              <a:t>进行二次产品开发的企业。注意本书中的</a:t>
            </a:r>
            <a:r>
              <a:rPr lang="en-US" altLang="zh-CN" dirty="0"/>
              <a:t>MS Power BI</a:t>
            </a:r>
            <a:r>
              <a:rPr lang="zh-CN" altLang="zh-CN" dirty="0"/>
              <a:t>是专指免费版的</a:t>
            </a:r>
            <a:r>
              <a:rPr lang="en-US" altLang="zh-CN" dirty="0"/>
              <a:t>Power BI</a:t>
            </a:r>
            <a:r>
              <a:rPr lang="zh-CN" altLang="zh-CN" dirty="0"/>
              <a:t>。</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2.1.1  MS Power BI Desktop</a:t>
            </a:r>
            <a:endParaRPr lang="zh-CN" altLang="zh-CN" dirty="0"/>
          </a:p>
        </p:txBody>
      </p:sp>
    </p:spTree>
    <p:extLst>
      <p:ext uri="{BB962C8B-B14F-4D97-AF65-F5344CB8AC3E}">
        <p14:creationId xmlns:p14="http://schemas.microsoft.com/office/powerpoint/2010/main" val="1382502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Microsoft Power BI</a:t>
            </a:r>
            <a:r>
              <a:rPr lang="zh-CN" altLang="zh-CN" dirty="0"/>
              <a:t>服务也被称为</a:t>
            </a:r>
            <a:r>
              <a:rPr lang="en-US" altLang="zh-CN" dirty="0"/>
              <a:t>Power BI Online</a:t>
            </a:r>
            <a:r>
              <a:rPr lang="zh-CN" altLang="zh-CN" dirty="0"/>
              <a:t>，类似于</a:t>
            </a:r>
            <a:r>
              <a:rPr lang="en-US" altLang="zh-CN" dirty="0"/>
              <a:t>Tableau Online</a:t>
            </a:r>
            <a:r>
              <a:rPr lang="zh-CN" altLang="zh-CN" dirty="0"/>
              <a:t>，它可以认为是</a:t>
            </a:r>
            <a:r>
              <a:rPr lang="en-US" altLang="zh-CN" dirty="0"/>
              <a:t>Power BI</a:t>
            </a:r>
            <a:r>
              <a:rPr lang="zh-CN" altLang="zh-CN" dirty="0"/>
              <a:t>的在线服务器，即通过网络提供软件服务，是</a:t>
            </a:r>
            <a:r>
              <a:rPr lang="en-US" altLang="zh-CN" dirty="0"/>
              <a:t>Power BI</a:t>
            </a:r>
            <a:r>
              <a:rPr lang="zh-CN" altLang="zh-CN" dirty="0"/>
              <a:t>的软件即服务</a:t>
            </a:r>
            <a:r>
              <a:rPr lang="en-US" altLang="zh-CN" dirty="0"/>
              <a:t> (SaaS) </a:t>
            </a:r>
            <a:r>
              <a:rPr lang="zh-CN" altLang="zh-CN" dirty="0"/>
              <a:t>部分。</a:t>
            </a:r>
            <a:r>
              <a:rPr lang="en-US" altLang="zh-CN" dirty="0"/>
              <a:t>Power BI</a:t>
            </a:r>
            <a:r>
              <a:rPr lang="zh-CN" altLang="zh-CN" dirty="0"/>
              <a:t>服务中的仪表板可以帮助管理人员了解企业状况，仪表板会显示磁贴，可以选择这些磁贴来打开报表进一步了解详细信息，其中仪表板和报表会连接到企业经营数据，后者将企业所有经营相关数据汇集在一处。</a:t>
            </a:r>
          </a:p>
          <a:p>
            <a:r>
              <a:rPr lang="zh-CN" altLang="zh-CN" dirty="0"/>
              <a:t>在数据分析过程中，一个典型的</a:t>
            </a:r>
            <a:r>
              <a:rPr lang="en-US" altLang="zh-CN" dirty="0"/>
              <a:t>Power BI</a:t>
            </a:r>
            <a:r>
              <a:rPr lang="zh-CN" altLang="zh-CN" dirty="0"/>
              <a:t>工作流程，首先是在</a:t>
            </a:r>
            <a:r>
              <a:rPr lang="en-US" altLang="zh-CN" dirty="0"/>
              <a:t>Power BI Desktop</a:t>
            </a:r>
            <a:r>
              <a:rPr lang="zh-CN" altLang="zh-CN" dirty="0"/>
              <a:t>中生成一张数据报表，然后将它发布到</a:t>
            </a:r>
            <a:r>
              <a:rPr lang="en-US" altLang="zh-CN" dirty="0"/>
              <a:t>Power BI</a:t>
            </a:r>
            <a:r>
              <a:rPr lang="zh-CN" altLang="zh-CN" dirty="0"/>
              <a:t>服务。这样的工作流程很常见，但是我们也可以直接在</a:t>
            </a:r>
            <a:r>
              <a:rPr lang="en-US" altLang="zh-CN" dirty="0"/>
              <a:t>Power BI</a:t>
            </a:r>
            <a:r>
              <a:rPr lang="zh-CN" altLang="zh-CN" dirty="0"/>
              <a:t>服务中创建</a:t>
            </a:r>
            <a:r>
              <a:rPr lang="en-US" altLang="zh-CN" dirty="0"/>
              <a:t>Power BI</a:t>
            </a:r>
            <a:r>
              <a:rPr lang="zh-CN" altLang="zh-CN" dirty="0"/>
              <a:t>报表。</a:t>
            </a:r>
            <a:r>
              <a:rPr lang="en-US" altLang="zh-CN" dirty="0"/>
              <a:t>MS Power BI</a:t>
            </a:r>
            <a:r>
              <a:rPr lang="zh-CN" altLang="zh-CN" dirty="0"/>
              <a:t>服务如何创建报表等内容，我们会在第</a:t>
            </a:r>
            <a:r>
              <a:rPr lang="en-US" altLang="zh-CN" dirty="0"/>
              <a:t>17</a:t>
            </a:r>
            <a:r>
              <a:rPr lang="zh-CN" altLang="zh-CN" dirty="0"/>
              <a:t>章进行详细讲解。</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2.1.2  MS Power BI</a:t>
            </a:r>
            <a:r>
              <a:rPr lang="zh-CN" altLang="zh-CN" dirty="0"/>
              <a:t>服务</a:t>
            </a:r>
          </a:p>
        </p:txBody>
      </p:sp>
    </p:spTree>
    <p:extLst>
      <p:ext uri="{BB962C8B-B14F-4D97-AF65-F5344CB8AC3E}">
        <p14:creationId xmlns:p14="http://schemas.microsoft.com/office/powerpoint/2010/main" val="2147771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BI </a:t>
            </a:r>
            <a:r>
              <a:rPr lang="zh-CN" altLang="zh-CN" dirty="0"/>
              <a:t>报表服务器是一个本地报表服务器（即可以在本地创建报表），其中包含一个可以显示和管理报表和</a:t>
            </a:r>
            <a:r>
              <a:rPr lang="en-US" altLang="zh-CN" dirty="0"/>
              <a:t>KPI</a:t>
            </a:r>
            <a:r>
              <a:rPr lang="zh-CN" altLang="zh-CN" dirty="0"/>
              <a:t>的</a:t>
            </a:r>
            <a:r>
              <a:rPr lang="en-US" altLang="zh-CN" dirty="0"/>
              <a:t>Web</a:t>
            </a:r>
            <a:r>
              <a:rPr lang="zh-CN" altLang="zh-CN" dirty="0"/>
              <a:t>门户。随之一起提供的还有创建</a:t>
            </a:r>
            <a:r>
              <a:rPr lang="en-US" altLang="zh-CN" dirty="0"/>
              <a:t>Power BI</a:t>
            </a:r>
            <a:r>
              <a:rPr lang="zh-CN" altLang="zh-CN" dirty="0"/>
              <a:t>报表、分页报表、移动报表和</a:t>
            </a:r>
            <a:r>
              <a:rPr lang="en-US" altLang="zh-CN" dirty="0"/>
              <a:t>KPI</a:t>
            </a:r>
            <a:r>
              <a:rPr lang="zh-CN" altLang="zh-CN" dirty="0"/>
              <a:t>的工具。用户可以采用不同的方式访问这些报表：在</a:t>
            </a:r>
            <a:r>
              <a:rPr lang="en-US" altLang="zh-CN" dirty="0"/>
              <a:t>Web</a:t>
            </a:r>
            <a:r>
              <a:rPr lang="zh-CN" altLang="zh-CN" dirty="0"/>
              <a:t>浏览器、移动设备或在收件箱中以电子邮件的形式查看报表。</a:t>
            </a:r>
          </a:p>
          <a:p>
            <a:r>
              <a:rPr lang="zh-CN" altLang="zh-CN" dirty="0"/>
              <a:t>可以通过以下两个不同许可证来访问</a:t>
            </a:r>
            <a:r>
              <a:rPr lang="en-US" altLang="zh-CN" dirty="0"/>
              <a:t>Power BI</a:t>
            </a:r>
            <a:r>
              <a:rPr lang="zh-CN" altLang="zh-CN" dirty="0"/>
              <a:t>报表服务器：</a:t>
            </a:r>
            <a:r>
              <a:rPr lang="en-US" altLang="zh-CN" dirty="0"/>
              <a:t>Power BI Premium</a:t>
            </a:r>
            <a:r>
              <a:rPr lang="zh-CN" altLang="zh-CN" dirty="0"/>
              <a:t>和</a:t>
            </a:r>
            <a:r>
              <a:rPr lang="en-US" altLang="zh-CN" dirty="0"/>
              <a:t>SQL Server Enterprise Edition</a:t>
            </a:r>
            <a:r>
              <a:rPr lang="zh-CN" altLang="zh-CN" dirty="0"/>
              <a:t>。使用</a:t>
            </a:r>
            <a:r>
              <a:rPr lang="en-US" altLang="zh-CN" dirty="0"/>
              <a:t>Power BI Premium</a:t>
            </a:r>
            <a:r>
              <a:rPr lang="zh-CN" altLang="zh-CN" dirty="0"/>
              <a:t>许可证可以创建混合云和本地的混合部署，</a:t>
            </a:r>
            <a:r>
              <a:rPr lang="en-US" altLang="zh-CN" dirty="0"/>
              <a:t>MS Power BI</a:t>
            </a:r>
            <a:r>
              <a:rPr lang="zh-CN" altLang="zh-CN" dirty="0"/>
              <a:t>报表服务器的具体内容，我们会在第</a:t>
            </a:r>
            <a:r>
              <a:rPr lang="en-US" altLang="zh-CN" dirty="0"/>
              <a:t>16</a:t>
            </a:r>
            <a:r>
              <a:rPr lang="zh-CN" altLang="zh-CN" dirty="0"/>
              <a:t>章进行详细讲解。</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2.1.3  MS Power BI</a:t>
            </a:r>
            <a:r>
              <a:rPr lang="zh-CN" altLang="zh-CN" dirty="0"/>
              <a:t>报表服务器</a:t>
            </a:r>
          </a:p>
        </p:txBody>
      </p:sp>
    </p:spTree>
    <p:extLst>
      <p:ext uri="{BB962C8B-B14F-4D97-AF65-F5344CB8AC3E}">
        <p14:creationId xmlns:p14="http://schemas.microsoft.com/office/powerpoint/2010/main" val="2695751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Power BI</a:t>
            </a:r>
            <a:r>
              <a:rPr lang="zh-CN" altLang="zh-CN" dirty="0"/>
              <a:t>本地数据网关充当网桥的角色，提供本地数据与微软的“云服务”之间的快速安全数据传输，这些服务包括</a:t>
            </a:r>
            <a:r>
              <a:rPr lang="en-US" altLang="zh-CN" dirty="0"/>
              <a:t>Power BI</a:t>
            </a:r>
            <a:r>
              <a:rPr lang="zh-CN" altLang="zh-CN" dirty="0"/>
              <a:t>、</a:t>
            </a:r>
            <a:r>
              <a:rPr lang="en-US" altLang="zh-CN" dirty="0"/>
              <a:t>PowerApps</a:t>
            </a:r>
            <a:r>
              <a:rPr lang="zh-CN" altLang="zh-CN" dirty="0"/>
              <a:t>、</a:t>
            </a:r>
            <a:r>
              <a:rPr lang="en-US" altLang="zh-CN" dirty="0"/>
              <a:t>Power Automate</a:t>
            </a:r>
            <a:r>
              <a:rPr lang="zh-CN" altLang="zh-CN" dirty="0"/>
              <a:t>和</a:t>
            </a:r>
            <a:r>
              <a:rPr lang="en-US" altLang="zh-CN" dirty="0"/>
              <a:t>Azure</a:t>
            </a:r>
            <a:r>
              <a:rPr lang="zh-CN" altLang="zh-CN" dirty="0"/>
              <a:t>逻辑应用</a:t>
            </a:r>
            <a:r>
              <a:rPr lang="zh-CN" altLang="en-US" dirty="0"/>
              <a:t>等</a:t>
            </a:r>
            <a:r>
              <a:rPr lang="zh-CN" altLang="zh-CN" dirty="0"/>
              <a:t>。</a:t>
            </a:r>
          </a:p>
          <a:p>
            <a:r>
              <a:rPr lang="zh-CN" altLang="zh-CN" b="1" dirty="0"/>
              <a:t>数据网关的两种类型：</a:t>
            </a:r>
            <a:endParaRPr lang="zh-CN" altLang="zh-CN" dirty="0"/>
          </a:p>
          <a:p>
            <a:pPr lvl="0"/>
            <a:r>
              <a:rPr lang="zh-CN" altLang="zh-CN" dirty="0"/>
              <a:t>本地数据网关：允许多个用户连接到多个本地数据源。可以将本地数据网关与所有支持的服务结合使用，只需要安装单个网关即可，此网关非常适用于多个用户访问多个数据源的复杂场景。</a:t>
            </a:r>
          </a:p>
          <a:p>
            <a:pPr lvl="0"/>
            <a:r>
              <a:rPr lang="zh-CN" altLang="zh-CN" dirty="0"/>
              <a:t>本地数据网关（个人模式）：允许一个用户连接到数据源，且无法与其它人共享。本地数据网关（个人模式）只能与</a:t>
            </a:r>
            <a:r>
              <a:rPr lang="en-US" altLang="zh-CN" dirty="0"/>
              <a:t>Power BI</a:t>
            </a:r>
            <a:r>
              <a:rPr lang="zh-CN" altLang="zh-CN" dirty="0"/>
              <a:t>一起使用。</a:t>
            </a:r>
            <a:endParaRPr lang="en-US" altLang="zh-CN" dirty="0"/>
          </a:p>
          <a:p>
            <a:r>
              <a:rPr lang="en-US" altLang="zh-CN" dirty="0"/>
              <a:t>MS Power BI</a:t>
            </a:r>
            <a:r>
              <a:rPr lang="zh-CN" altLang="zh-CN" dirty="0"/>
              <a:t>数据网关的具体内容，我们将会在第</a:t>
            </a:r>
            <a:r>
              <a:rPr lang="en-US" altLang="zh-CN" dirty="0"/>
              <a:t>18</a:t>
            </a:r>
            <a:r>
              <a:rPr lang="zh-CN" altLang="zh-CN" dirty="0"/>
              <a:t>章进行详细讲解。</a:t>
            </a:r>
          </a:p>
        </p:txBody>
      </p:sp>
      <p:sp>
        <p:nvSpPr>
          <p:cNvPr id="17412" name="内容占位符 2"/>
          <p:cNvSpPr>
            <a:spLocks noGrp="1"/>
          </p:cNvSpPr>
          <p:nvPr>
            <p:ph idx="10"/>
          </p:nvPr>
        </p:nvSpPr>
        <p:spPr>
          <a:xfrm>
            <a:off x="423863" y="1138238"/>
            <a:ext cx="11107737" cy="427037"/>
          </a:xfrm>
        </p:spPr>
        <p:txBody>
          <a:bodyPr/>
          <a:lstStyle/>
          <a:p>
            <a:r>
              <a:rPr lang="en-US" altLang="zh-CN" dirty="0"/>
              <a:t>2.1.4  MS Power BI</a:t>
            </a:r>
            <a:r>
              <a:rPr lang="zh-CN" altLang="zh-CN" dirty="0"/>
              <a:t>数据网关</a:t>
            </a:r>
          </a:p>
        </p:txBody>
      </p:sp>
    </p:spTree>
    <p:extLst>
      <p:ext uri="{BB962C8B-B14F-4D97-AF65-F5344CB8AC3E}">
        <p14:creationId xmlns:p14="http://schemas.microsoft.com/office/powerpoint/2010/main" val="533780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988291"/>
            <a:ext cx="0" cy="5458691"/>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051390"/>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1823599"/>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rPr>
              <a:t>商业数据分析基本流程</a:t>
            </a: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034806"/>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solidFill>
                  <a:schemeClr val="bg1"/>
                </a:solidFill>
                <a:latin typeface="微软雅黑" pitchFamily="34" charset="-122"/>
                <a:ea typeface="微软雅黑" pitchFamily="34" charset="-122"/>
              </a:rPr>
              <a:t>商业数据分析及其思维</a:t>
            </a:r>
          </a:p>
        </p:txBody>
      </p:sp>
      <p:sp>
        <p:nvSpPr>
          <p:cNvPr id="15" name="Oval 15"/>
          <p:cNvSpPr>
            <a:spLocks noChangeArrowheads="1"/>
          </p:cNvSpPr>
          <p:nvPr/>
        </p:nvSpPr>
        <p:spPr bwMode="auto">
          <a:xfrm>
            <a:off x="2928857" y="184159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2598720"/>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商业数据分析注意事项</a:t>
            </a:r>
          </a:p>
        </p:txBody>
      </p:sp>
      <p:sp>
        <p:nvSpPr>
          <p:cNvPr id="22" name="Oval 15"/>
          <p:cNvSpPr>
            <a:spLocks noChangeArrowheads="1"/>
          </p:cNvSpPr>
          <p:nvPr/>
        </p:nvSpPr>
        <p:spPr bwMode="auto">
          <a:xfrm>
            <a:off x="2928857" y="2616720"/>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336996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商业数据可视化分析工具</a:t>
            </a: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335556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415043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sym typeface="微软雅黑" pitchFamily="34" charset="-122"/>
              </a:rPr>
              <a:t>MS Excel</a:t>
            </a:r>
            <a:r>
              <a:rPr lang="zh-CN" altLang="en-US" sz="2400" dirty="0">
                <a:latin typeface="微软雅黑" pitchFamily="34" charset="-122"/>
                <a:ea typeface="微软雅黑" pitchFamily="34" charset="-122"/>
                <a:sym typeface="微软雅黑" pitchFamily="34" charset="-122"/>
              </a:rPr>
              <a:t>数据可视化插件</a:t>
            </a: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416843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
        <p:nvSpPr>
          <p:cNvPr id="17" name="AutoShape 17">
            <a:hlinkClick r:id="" action="ppaction://noaction"/>
            <a:extLst>
              <a:ext uri="{FF2B5EF4-FFF2-40B4-BE49-F238E27FC236}">
                <a16:creationId xmlns:a16="http://schemas.microsoft.com/office/drawing/2014/main" xmlns="" id="{8CADC282-20E8-4FD2-AB0E-03825A982972}"/>
              </a:ext>
            </a:extLst>
          </p:cNvPr>
          <p:cNvSpPr>
            <a:spLocks noChangeArrowheads="1"/>
          </p:cNvSpPr>
          <p:nvPr/>
        </p:nvSpPr>
        <p:spPr bwMode="auto">
          <a:xfrm>
            <a:off x="4017068" y="4930905"/>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案例数据集介绍</a:t>
            </a:r>
          </a:p>
        </p:txBody>
      </p:sp>
      <p:sp>
        <p:nvSpPr>
          <p:cNvPr id="19" name="Oval 15">
            <a:extLst>
              <a:ext uri="{FF2B5EF4-FFF2-40B4-BE49-F238E27FC236}">
                <a16:creationId xmlns:a16="http://schemas.microsoft.com/office/drawing/2014/main" xmlns="" id="{E23A075C-619D-410A-8234-6C5AA0AB72F1}"/>
              </a:ext>
            </a:extLst>
          </p:cNvPr>
          <p:cNvSpPr>
            <a:spLocks noChangeArrowheads="1"/>
          </p:cNvSpPr>
          <p:nvPr/>
        </p:nvSpPr>
        <p:spPr bwMode="auto">
          <a:xfrm>
            <a:off x="2933475" y="494890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6</a:t>
            </a:r>
          </a:p>
        </p:txBody>
      </p:sp>
      <p:sp>
        <p:nvSpPr>
          <p:cNvPr id="24" name="AutoShape 17">
            <a:hlinkClick r:id="" action="ppaction://noaction"/>
            <a:extLst>
              <a:ext uri="{FF2B5EF4-FFF2-40B4-BE49-F238E27FC236}">
                <a16:creationId xmlns:a16="http://schemas.microsoft.com/office/drawing/2014/main" xmlns="" id="{E684E1FE-CBCE-44AC-B782-473050A9CE7F}"/>
              </a:ext>
            </a:extLst>
          </p:cNvPr>
          <p:cNvSpPr>
            <a:spLocks noChangeArrowheads="1"/>
          </p:cNvSpPr>
          <p:nvPr/>
        </p:nvSpPr>
        <p:spPr bwMode="auto">
          <a:xfrm>
            <a:off x="4021686" y="572061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en-US" sz="2400" dirty="0">
                <a:latin typeface="微软雅黑" pitchFamily="34" charset="-122"/>
                <a:ea typeface="微软雅黑" pitchFamily="34" charset="-122"/>
                <a:sym typeface="微软雅黑" pitchFamily="34" charset="-122"/>
              </a:rPr>
              <a:t>本书使用说明</a:t>
            </a:r>
          </a:p>
        </p:txBody>
      </p:sp>
      <p:sp>
        <p:nvSpPr>
          <p:cNvPr id="25" name="Oval 15">
            <a:extLst>
              <a:ext uri="{FF2B5EF4-FFF2-40B4-BE49-F238E27FC236}">
                <a16:creationId xmlns:a16="http://schemas.microsoft.com/office/drawing/2014/main" xmlns="" id="{34CE196B-53E8-4616-9424-DC2A058C63DC}"/>
              </a:ext>
            </a:extLst>
          </p:cNvPr>
          <p:cNvSpPr>
            <a:spLocks noChangeArrowheads="1"/>
          </p:cNvSpPr>
          <p:nvPr/>
        </p:nvSpPr>
        <p:spPr bwMode="auto">
          <a:xfrm>
            <a:off x="2938093" y="573861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7</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的下载与安装</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软件概况</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软件简介</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报表编辑器</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1442349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截至</a:t>
            </a:r>
            <a:r>
              <a:rPr lang="en-US" altLang="zh-CN" dirty="0"/>
              <a:t>2020</a:t>
            </a:r>
            <a:r>
              <a:rPr lang="zh-CN" altLang="zh-CN" dirty="0"/>
              <a:t>年</a:t>
            </a:r>
            <a:r>
              <a:rPr lang="en-US" altLang="zh-CN" dirty="0"/>
              <a:t>3</a:t>
            </a:r>
            <a:r>
              <a:rPr lang="zh-CN" altLang="zh-CN" dirty="0"/>
              <a:t>月份，</a:t>
            </a:r>
            <a:r>
              <a:rPr lang="en-US" altLang="zh-CN" dirty="0"/>
              <a:t>MS Power BI</a:t>
            </a:r>
            <a:r>
              <a:rPr lang="zh-CN" altLang="zh-CN" dirty="0"/>
              <a:t>的最新版本是</a:t>
            </a:r>
            <a:r>
              <a:rPr lang="en-US" altLang="zh-CN" dirty="0"/>
              <a:t>2.78.5740.861</a:t>
            </a:r>
            <a:r>
              <a:rPr lang="zh-CN" altLang="zh-CN" dirty="0"/>
              <a:t>，该版本的发布日期是</a:t>
            </a:r>
            <a:r>
              <a:rPr lang="en-US" altLang="zh-CN" dirty="0"/>
              <a:t>2020</a:t>
            </a:r>
            <a:r>
              <a:rPr lang="zh-CN" altLang="zh-CN" dirty="0"/>
              <a:t>年</a:t>
            </a:r>
            <a:r>
              <a:rPr lang="en-US" altLang="zh-CN" dirty="0"/>
              <a:t>2</a:t>
            </a:r>
            <a:r>
              <a:rPr lang="zh-CN" altLang="zh-CN" dirty="0"/>
              <a:t>月</a:t>
            </a:r>
            <a:r>
              <a:rPr lang="en-US" altLang="zh-CN" dirty="0"/>
              <a:t>21</a:t>
            </a:r>
            <a:r>
              <a:rPr lang="zh-CN" altLang="zh-CN" dirty="0"/>
              <a:t>日，注意本书是基于该版本编写的，如果读者使用的是其它版本，具体操作过程可能会存在一些差异，为了后续学习的便利，建议与本书的版本保持一致。下面我们将介绍软件的具体安装步骤：</a:t>
            </a:r>
          </a:p>
          <a:p>
            <a:r>
              <a:rPr lang="zh-CN" altLang="zh-CN" dirty="0"/>
              <a:t>在安装之前，首先需要检测一下笔记本的参数配置是否符合要求，</a:t>
            </a:r>
            <a:r>
              <a:rPr lang="en-US" altLang="zh-CN" dirty="0"/>
              <a:t>MS Power BI</a:t>
            </a:r>
            <a:r>
              <a:rPr lang="zh-CN" altLang="zh-CN" dirty="0"/>
              <a:t>官方网站给出了正常运行软件的最低要求</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2.2.1  </a:t>
            </a:r>
            <a:r>
              <a:rPr lang="zh-CN" altLang="zh-CN" dirty="0"/>
              <a:t>安装前的注意事项</a:t>
            </a:r>
          </a:p>
        </p:txBody>
      </p:sp>
    </p:spTree>
    <p:extLst>
      <p:ext uri="{BB962C8B-B14F-4D97-AF65-F5344CB8AC3E}">
        <p14:creationId xmlns:p14="http://schemas.microsoft.com/office/powerpoint/2010/main" val="2646772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我们可以到微软的官方网站下载</a:t>
            </a:r>
            <a:r>
              <a:rPr lang="en-US" altLang="zh-CN" dirty="0"/>
              <a:t>MS Power BI</a:t>
            </a:r>
            <a:r>
              <a:rPr lang="zh-CN" altLang="zh-CN" dirty="0"/>
              <a:t>，在浏览器的地址栏中输入网址：</a:t>
            </a:r>
            <a:r>
              <a:rPr lang="en-US" altLang="zh-CN" dirty="0"/>
              <a:t>https://Power BI.microsoft.com/</a:t>
            </a:r>
            <a:r>
              <a:rPr lang="en-US" altLang="zh-CN" dirty="0" err="1"/>
              <a:t>zh-cn</a:t>
            </a:r>
            <a:r>
              <a:rPr lang="en-US" altLang="zh-CN" dirty="0"/>
              <a:t>/downloads</a:t>
            </a:r>
            <a:r>
              <a:rPr lang="zh-CN" altLang="zh-CN" dirty="0"/>
              <a:t>，再点击“高级下载选项”按钮。注意如果选择“高级下载选项”上方的“下载”按钮，那么将会通过</a:t>
            </a:r>
            <a:r>
              <a:rPr lang="en-US" altLang="zh-CN" dirty="0"/>
              <a:t>Microsoft</a:t>
            </a:r>
            <a:r>
              <a:rPr lang="zh-CN" altLang="zh-CN" dirty="0"/>
              <a:t>应用商店的方式进行安装，建议采用第一种方式。</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2.2.2  MS Power BI</a:t>
            </a:r>
            <a:r>
              <a:rPr lang="zh-CN" altLang="zh-CN" dirty="0"/>
              <a:t>的下载</a:t>
            </a:r>
          </a:p>
        </p:txBody>
      </p:sp>
      <p:pic>
        <p:nvPicPr>
          <p:cNvPr id="4" name="图片 3">
            <a:extLst>
              <a:ext uri="{FF2B5EF4-FFF2-40B4-BE49-F238E27FC236}">
                <a16:creationId xmlns:a16="http://schemas.microsoft.com/office/drawing/2014/main" xmlns="" id="{8B649359-538B-435E-A3F1-E37124456EF5}"/>
              </a:ext>
            </a:extLst>
          </p:cNvPr>
          <p:cNvPicPr/>
          <p:nvPr/>
        </p:nvPicPr>
        <p:blipFill>
          <a:blip r:embed="rId2"/>
          <a:stretch>
            <a:fillRect/>
          </a:stretch>
        </p:blipFill>
        <p:spPr>
          <a:xfrm>
            <a:off x="3403426" y="3208540"/>
            <a:ext cx="5274310" cy="3008630"/>
          </a:xfrm>
          <a:prstGeom prst="rect">
            <a:avLst/>
          </a:prstGeom>
        </p:spPr>
      </p:pic>
    </p:spTree>
    <p:extLst>
      <p:ext uri="{BB962C8B-B14F-4D97-AF65-F5344CB8AC3E}">
        <p14:creationId xmlns:p14="http://schemas.microsoft.com/office/powerpoint/2010/main" val="303766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软件下载完毕，双击下载的“</a:t>
            </a:r>
            <a:r>
              <a:rPr lang="en-US" altLang="zh-CN" dirty="0"/>
              <a:t>PBIDesktopSetup_x64.exe</a:t>
            </a:r>
            <a:r>
              <a:rPr lang="zh-CN" altLang="zh-CN" dirty="0"/>
              <a:t>”文件，</a:t>
            </a:r>
            <a:r>
              <a:rPr lang="zh-CN" altLang="en-US" dirty="0"/>
              <a:t>安装过程较简单，采用默认置即可。最后</a:t>
            </a:r>
            <a:r>
              <a:rPr lang="zh-CN" altLang="zh-CN" dirty="0"/>
              <a:t>点击“完成”按钮，会启动</a:t>
            </a:r>
            <a:r>
              <a:rPr lang="en-US" altLang="zh-CN" dirty="0"/>
              <a:t>MS Power BI</a:t>
            </a:r>
            <a:r>
              <a:rPr lang="zh-CN" altLang="zh-CN" dirty="0"/>
              <a:t>并显示软件的欢迎界面</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2.2.3  MS Power BI</a:t>
            </a:r>
            <a:r>
              <a:rPr lang="zh-CN" altLang="zh-CN" dirty="0"/>
              <a:t>的安装</a:t>
            </a:r>
          </a:p>
        </p:txBody>
      </p:sp>
      <p:pic>
        <p:nvPicPr>
          <p:cNvPr id="4" name="图片 3">
            <a:extLst>
              <a:ext uri="{FF2B5EF4-FFF2-40B4-BE49-F238E27FC236}">
                <a16:creationId xmlns:a16="http://schemas.microsoft.com/office/drawing/2014/main" xmlns="" id="{83A718B3-6367-4C37-8B1D-5A2EAE438477}"/>
              </a:ext>
            </a:extLst>
          </p:cNvPr>
          <p:cNvPicPr/>
          <p:nvPr/>
        </p:nvPicPr>
        <p:blipFill>
          <a:blip r:embed="rId2"/>
          <a:stretch>
            <a:fillRect/>
          </a:stretch>
        </p:blipFill>
        <p:spPr>
          <a:xfrm>
            <a:off x="2388147" y="3295822"/>
            <a:ext cx="2931998" cy="2160000"/>
          </a:xfrm>
          <a:prstGeom prst="rect">
            <a:avLst/>
          </a:prstGeom>
        </p:spPr>
      </p:pic>
      <p:pic>
        <p:nvPicPr>
          <p:cNvPr id="5" name="图片 4">
            <a:extLst>
              <a:ext uri="{FF2B5EF4-FFF2-40B4-BE49-F238E27FC236}">
                <a16:creationId xmlns:a16="http://schemas.microsoft.com/office/drawing/2014/main" xmlns="" id="{1264BEC6-D187-4F89-9312-17383AAFE075}"/>
              </a:ext>
            </a:extLst>
          </p:cNvPr>
          <p:cNvPicPr/>
          <p:nvPr/>
        </p:nvPicPr>
        <p:blipFill>
          <a:blip r:embed="rId3"/>
          <a:stretch>
            <a:fillRect/>
          </a:stretch>
        </p:blipFill>
        <p:spPr>
          <a:xfrm>
            <a:off x="5849158" y="3274838"/>
            <a:ext cx="3655060" cy="2160000"/>
          </a:xfrm>
          <a:prstGeom prst="rect">
            <a:avLst/>
          </a:prstGeom>
        </p:spPr>
      </p:pic>
    </p:spTree>
    <p:extLst>
      <p:ext uri="{BB962C8B-B14F-4D97-AF65-F5344CB8AC3E}">
        <p14:creationId xmlns:p14="http://schemas.microsoft.com/office/powerpoint/2010/main" val="3068366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的下载与安装</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软件概况</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软件简介</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报表编辑器</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553750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zh-CN" dirty="0"/>
              <a:t>是一套商业分析工具，可以连接数百个数据源、简化数据准备并提供即席查询。它微软公司发布的最新可视化工具，它整合了</a:t>
            </a:r>
            <a:r>
              <a:rPr lang="en-US" altLang="zh-CN" dirty="0"/>
              <a:t>Power Query</a:t>
            </a:r>
            <a:r>
              <a:rPr lang="zh-CN" altLang="zh-CN" dirty="0"/>
              <a:t>、</a:t>
            </a:r>
            <a:r>
              <a:rPr lang="en-US" altLang="zh-CN" dirty="0"/>
              <a:t>Power </a:t>
            </a:r>
            <a:r>
              <a:rPr lang="en-US" altLang="zh-CN" dirty="0" err="1"/>
              <a:t>Privot</a:t>
            </a:r>
            <a:r>
              <a:rPr lang="zh-CN" altLang="zh-CN" dirty="0"/>
              <a:t>、</a:t>
            </a:r>
            <a:r>
              <a:rPr lang="en-US" altLang="zh-CN" dirty="0"/>
              <a:t>Power View</a:t>
            </a:r>
            <a:r>
              <a:rPr lang="zh-CN" altLang="zh-CN" dirty="0"/>
              <a:t>和</a:t>
            </a:r>
            <a:r>
              <a:rPr lang="en-US" altLang="zh-CN" dirty="0"/>
              <a:t>Power Map</a:t>
            </a:r>
            <a:r>
              <a:rPr lang="zh-CN" altLang="zh-CN" dirty="0"/>
              <a:t>等一系列工具的经验成果。此外，</a:t>
            </a:r>
            <a:r>
              <a:rPr lang="en-US" altLang="zh-CN" dirty="0"/>
              <a:t>Excel 2016</a:t>
            </a:r>
            <a:r>
              <a:rPr lang="zh-CN" altLang="zh-CN" dirty="0"/>
              <a:t>及其以上的版本也提供了</a:t>
            </a:r>
            <a:r>
              <a:rPr lang="en-US" altLang="zh-CN" dirty="0"/>
              <a:t>MS Power BI</a:t>
            </a:r>
            <a:r>
              <a:rPr lang="zh-CN" altLang="zh-CN" dirty="0"/>
              <a:t>插件。</a:t>
            </a:r>
          </a:p>
          <a:p>
            <a:r>
              <a:rPr lang="en-US" altLang="zh-CN" dirty="0"/>
              <a:t>MS Power BI</a:t>
            </a:r>
            <a:r>
              <a:rPr lang="zh-CN" altLang="zh-CN" dirty="0"/>
              <a:t>界面由顶部导航栏、报表画布和报表编辑器</a:t>
            </a:r>
            <a:r>
              <a:rPr lang="en-US" altLang="zh-CN" dirty="0"/>
              <a:t>3</a:t>
            </a:r>
            <a:r>
              <a:rPr lang="zh-CN" altLang="zh-CN" dirty="0"/>
              <a:t>个部分组成。</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2.3.1  MS Power BI</a:t>
            </a:r>
            <a:r>
              <a:rPr lang="zh-CN" altLang="zh-CN" dirty="0"/>
              <a:t>主要界面</a:t>
            </a:r>
          </a:p>
        </p:txBody>
      </p:sp>
      <p:pic>
        <p:nvPicPr>
          <p:cNvPr id="4" name="图片 3">
            <a:extLst>
              <a:ext uri="{FF2B5EF4-FFF2-40B4-BE49-F238E27FC236}">
                <a16:creationId xmlns:a16="http://schemas.microsoft.com/office/drawing/2014/main" xmlns="" id="{87AE4A46-421C-48D7-9FC7-3E512C74920A}"/>
              </a:ext>
            </a:extLst>
          </p:cNvPr>
          <p:cNvPicPr/>
          <p:nvPr/>
        </p:nvPicPr>
        <p:blipFill>
          <a:blip r:embed="rId2"/>
          <a:stretch>
            <a:fillRect/>
          </a:stretch>
        </p:blipFill>
        <p:spPr>
          <a:xfrm>
            <a:off x="3588155" y="3584402"/>
            <a:ext cx="5274310" cy="2829560"/>
          </a:xfrm>
          <a:prstGeom prst="rect">
            <a:avLst/>
          </a:prstGeom>
        </p:spPr>
      </p:pic>
    </p:spTree>
    <p:extLst>
      <p:ext uri="{BB962C8B-B14F-4D97-AF65-F5344CB8AC3E}">
        <p14:creationId xmlns:p14="http://schemas.microsoft.com/office/powerpoint/2010/main" val="740691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en-US" altLang="zh-CN" dirty="0"/>
              <a:t>MS Power BI</a:t>
            </a:r>
            <a:r>
              <a:rPr lang="zh-CN" altLang="zh-CN" dirty="0"/>
              <a:t>的主要特征如下。</a:t>
            </a:r>
          </a:p>
          <a:p>
            <a:r>
              <a:rPr lang="zh-CN" altLang="zh-CN" dirty="0"/>
              <a:t>（</a:t>
            </a:r>
            <a:r>
              <a:rPr lang="en-US" altLang="zh-CN" dirty="0"/>
              <a:t>1</a:t>
            </a:r>
            <a:r>
              <a:rPr lang="zh-CN" altLang="zh-CN" dirty="0"/>
              <a:t>）查看所有信息</a:t>
            </a:r>
          </a:p>
          <a:p>
            <a:r>
              <a:rPr lang="en-US" altLang="zh-CN" dirty="0"/>
              <a:t>MS Power BI</a:t>
            </a:r>
            <a:r>
              <a:rPr lang="zh-CN" altLang="zh-CN" dirty="0"/>
              <a:t>将用户所有的本地信息和云信息集中在一起，让用户可以随时随地进行访问。</a:t>
            </a:r>
          </a:p>
          <a:p>
            <a:r>
              <a:rPr lang="zh-CN" altLang="zh-CN" dirty="0"/>
              <a:t>（</a:t>
            </a:r>
            <a:r>
              <a:rPr lang="en-US" altLang="zh-CN" dirty="0"/>
              <a:t>2</a:t>
            </a:r>
            <a:r>
              <a:rPr lang="zh-CN" altLang="zh-CN" dirty="0"/>
              <a:t>）让细节更生动</a:t>
            </a:r>
          </a:p>
          <a:p>
            <a:r>
              <a:rPr lang="en-US" altLang="zh-CN" dirty="0"/>
              <a:t>MS Power BI</a:t>
            </a:r>
            <a:r>
              <a:rPr lang="zh-CN" altLang="zh-CN" dirty="0"/>
              <a:t>通过可视化视图和交互式仪表板，提供企业的合并实时视图，让用户成为设计大师。</a:t>
            </a:r>
            <a:endParaRPr lang="en-US" altLang="zh-CN" dirty="0"/>
          </a:p>
          <a:p>
            <a:r>
              <a:rPr lang="zh-CN" altLang="zh-CN" dirty="0"/>
              <a:t>（</a:t>
            </a:r>
            <a:r>
              <a:rPr lang="en-US" altLang="zh-CN" dirty="0"/>
              <a:t>3</a:t>
            </a:r>
            <a:r>
              <a:rPr lang="zh-CN" altLang="zh-CN" dirty="0"/>
              <a:t>）将数据转换为决策</a:t>
            </a:r>
          </a:p>
          <a:p>
            <a:r>
              <a:rPr lang="zh-CN" altLang="zh-CN" dirty="0"/>
              <a:t>借助</a:t>
            </a:r>
            <a:r>
              <a:rPr lang="en-US" altLang="zh-CN" dirty="0"/>
              <a:t>MS Power BI</a:t>
            </a:r>
            <a:r>
              <a:rPr lang="zh-CN" altLang="zh-CN" dirty="0"/>
              <a:t>，可以使用简单的拖放手势与数据轻松交互以发现数据趋势。</a:t>
            </a:r>
          </a:p>
          <a:p>
            <a:r>
              <a:rPr lang="zh-CN" altLang="zh-CN" dirty="0"/>
              <a:t>（</a:t>
            </a:r>
            <a:r>
              <a:rPr lang="en-US" altLang="zh-CN" dirty="0"/>
              <a:t>4</a:t>
            </a:r>
            <a:r>
              <a:rPr lang="zh-CN" altLang="zh-CN" dirty="0"/>
              <a:t>）共享最新信息</a:t>
            </a:r>
          </a:p>
          <a:p>
            <a:r>
              <a:rPr lang="en-US" altLang="zh-CN" dirty="0"/>
              <a:t>MS Power BI</a:t>
            </a:r>
            <a:r>
              <a:rPr lang="zh-CN" altLang="zh-CN" dirty="0"/>
              <a:t>让用户无论身处何地，都可与任何人共享仪表板和报表等。</a:t>
            </a:r>
          </a:p>
          <a:p>
            <a:r>
              <a:rPr lang="zh-CN" altLang="zh-CN" dirty="0"/>
              <a:t>（</a:t>
            </a:r>
            <a:r>
              <a:rPr lang="en-US" altLang="zh-CN" dirty="0"/>
              <a:t>5</a:t>
            </a:r>
            <a:r>
              <a:rPr lang="zh-CN" altLang="zh-CN" dirty="0"/>
              <a:t>）在网站上分享见解</a:t>
            </a:r>
          </a:p>
          <a:p>
            <a:r>
              <a:rPr lang="zh-CN" altLang="zh-CN" dirty="0"/>
              <a:t>可以快速将可视化视图嵌入网站，能够让数百万的用户从任何地点、使用任何设备访问视图。</a:t>
            </a:r>
            <a:endParaRPr lang="zh-CN" altLang="en-US" dirty="0"/>
          </a:p>
        </p:txBody>
      </p:sp>
    </p:spTree>
    <p:extLst>
      <p:ext uri="{BB962C8B-B14F-4D97-AF65-F5344CB8AC3E}">
        <p14:creationId xmlns:p14="http://schemas.microsoft.com/office/powerpoint/2010/main" val="1596637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zh-CN" dirty="0"/>
              <a:t>包含报表视图、数据视图和模型视图</a:t>
            </a:r>
            <a:r>
              <a:rPr lang="en-US" altLang="zh-CN" dirty="0"/>
              <a:t>3</a:t>
            </a:r>
            <a:r>
              <a:rPr lang="zh-CN" altLang="zh-CN" dirty="0"/>
              <a:t>种视图。其中，当前显示的视图以黄色条表示，为报表视图，如图所示。可以通过点击左侧导航栏中的图标，在</a:t>
            </a:r>
            <a:r>
              <a:rPr lang="en-US" altLang="zh-CN" dirty="0"/>
              <a:t>3</a:t>
            </a:r>
            <a:r>
              <a:rPr lang="zh-CN" altLang="zh-CN" dirty="0"/>
              <a:t>种视图之间进行切换。</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2.3.2  MS Power BI</a:t>
            </a:r>
            <a:r>
              <a:rPr lang="zh-CN" altLang="zh-CN" dirty="0"/>
              <a:t>三种视图</a:t>
            </a:r>
          </a:p>
        </p:txBody>
      </p:sp>
      <p:pic>
        <p:nvPicPr>
          <p:cNvPr id="4" name="图片 3">
            <a:extLst>
              <a:ext uri="{FF2B5EF4-FFF2-40B4-BE49-F238E27FC236}">
                <a16:creationId xmlns:a16="http://schemas.microsoft.com/office/drawing/2014/main" xmlns="" id="{ABBABA8F-B34D-4807-9825-42259CDA2BE8}"/>
              </a:ext>
            </a:extLst>
          </p:cNvPr>
          <p:cNvPicPr/>
          <p:nvPr/>
        </p:nvPicPr>
        <p:blipFill>
          <a:blip r:embed="rId2"/>
          <a:stretch>
            <a:fillRect/>
          </a:stretch>
        </p:blipFill>
        <p:spPr>
          <a:xfrm>
            <a:off x="2881745" y="2817091"/>
            <a:ext cx="5760000" cy="3240000"/>
          </a:xfrm>
          <a:prstGeom prst="rect">
            <a:avLst/>
          </a:prstGeom>
        </p:spPr>
      </p:pic>
    </p:spTree>
    <p:extLst>
      <p:ext uri="{BB962C8B-B14F-4D97-AF65-F5344CB8AC3E}">
        <p14:creationId xmlns:p14="http://schemas.microsoft.com/office/powerpoint/2010/main" val="262052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当</a:t>
            </a:r>
            <a:r>
              <a:rPr lang="en-US" altLang="zh-CN" dirty="0"/>
              <a:t>MS Power BI</a:t>
            </a:r>
            <a:r>
              <a:rPr lang="zh-CN" altLang="zh-CN" dirty="0"/>
              <a:t>加载数据时，在“字段”窗格将会显示数据中的所有字段，例如添加“客服中心</a:t>
            </a:r>
            <a:r>
              <a:rPr lang="en-US" altLang="zh-CN" dirty="0"/>
              <a:t>12</a:t>
            </a:r>
            <a:r>
              <a:rPr lang="zh-CN" altLang="zh-CN" dirty="0"/>
              <a:t>月份来电记录</a:t>
            </a:r>
            <a:r>
              <a:rPr lang="en-US" altLang="zh-CN" dirty="0"/>
              <a:t>.xlsx</a:t>
            </a:r>
            <a:r>
              <a:rPr lang="zh-CN" altLang="zh-CN" dirty="0"/>
              <a:t>”文件</a:t>
            </a:r>
            <a:r>
              <a:rPr lang="zh-CN" altLang="en-US" dirty="0"/>
              <a:t>。</a:t>
            </a:r>
          </a:p>
        </p:txBody>
      </p:sp>
      <p:pic>
        <p:nvPicPr>
          <p:cNvPr id="3" name="图片 2">
            <a:extLst>
              <a:ext uri="{FF2B5EF4-FFF2-40B4-BE49-F238E27FC236}">
                <a16:creationId xmlns:a16="http://schemas.microsoft.com/office/drawing/2014/main" xmlns="" id="{B9189274-768F-421E-B55E-D8A9FFF1756B}"/>
              </a:ext>
            </a:extLst>
          </p:cNvPr>
          <p:cNvPicPr/>
          <p:nvPr/>
        </p:nvPicPr>
        <p:blipFill>
          <a:blip r:embed="rId2"/>
          <a:stretch>
            <a:fillRect/>
          </a:stretch>
        </p:blipFill>
        <p:spPr>
          <a:xfrm>
            <a:off x="2900217" y="2290619"/>
            <a:ext cx="5760000" cy="3240000"/>
          </a:xfrm>
          <a:prstGeom prst="rect">
            <a:avLst/>
          </a:prstGeom>
        </p:spPr>
      </p:pic>
    </p:spTree>
    <p:extLst>
      <p:ext uri="{BB962C8B-B14F-4D97-AF65-F5344CB8AC3E}">
        <p14:creationId xmlns:p14="http://schemas.microsoft.com/office/powerpoint/2010/main" val="4207751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数据视图有助于检查、浏览和了解</a:t>
            </a:r>
            <a:r>
              <a:rPr lang="en-US" altLang="zh-CN" dirty="0"/>
              <a:t>MS Power BI</a:t>
            </a:r>
            <a:r>
              <a:rPr lang="zh-CN" altLang="zh-CN" dirty="0"/>
              <a:t>模型中的数据，数据视图的页面构成如图所示。</a:t>
            </a:r>
          </a:p>
          <a:p>
            <a:pPr marL="271463" indent="-271463"/>
            <a:endParaRPr lang="zh-CN" altLang="en-US" dirty="0"/>
          </a:p>
        </p:txBody>
      </p:sp>
      <p:pic>
        <p:nvPicPr>
          <p:cNvPr id="3" name="图片 2">
            <a:extLst>
              <a:ext uri="{FF2B5EF4-FFF2-40B4-BE49-F238E27FC236}">
                <a16:creationId xmlns:a16="http://schemas.microsoft.com/office/drawing/2014/main" xmlns="" id="{F64F4207-FD0A-4520-8940-486A684B4043}"/>
              </a:ext>
            </a:extLst>
          </p:cNvPr>
          <p:cNvPicPr/>
          <p:nvPr/>
        </p:nvPicPr>
        <p:blipFill>
          <a:blip r:embed="rId2"/>
          <a:stretch>
            <a:fillRect/>
          </a:stretch>
        </p:blipFill>
        <p:spPr>
          <a:xfrm>
            <a:off x="2701462" y="2226654"/>
            <a:ext cx="5760000" cy="3240000"/>
          </a:xfrm>
          <a:prstGeom prst="rect">
            <a:avLst/>
          </a:prstGeom>
        </p:spPr>
      </p:pic>
    </p:spTree>
    <p:extLst>
      <p:ext uri="{BB962C8B-B14F-4D97-AF65-F5344CB8AC3E}">
        <p14:creationId xmlns:p14="http://schemas.microsoft.com/office/powerpoint/2010/main" val="3699001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为什么说数据分析思维是非常重要的呢？这是由于我们在分析实际问题时，思维可能会出现缺失的现象，例如不知道某类问题是否已发生，或者虽然知道发生但是不知道问题究竟在哪里</a:t>
            </a:r>
            <a:r>
              <a:rPr lang="zh-CN" altLang="en-US" dirty="0"/>
              <a:t>。</a:t>
            </a:r>
          </a:p>
        </p:txBody>
      </p:sp>
      <p:pic>
        <p:nvPicPr>
          <p:cNvPr id="3" name="图片 2">
            <a:extLst>
              <a:ext uri="{FF2B5EF4-FFF2-40B4-BE49-F238E27FC236}">
                <a16:creationId xmlns:a16="http://schemas.microsoft.com/office/drawing/2014/main" xmlns="" id="{55F951DB-FB62-4205-9567-6D28B9E28B1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26654" y="2485562"/>
            <a:ext cx="3259599" cy="3296401"/>
          </a:xfrm>
          <a:prstGeom prst="rect">
            <a:avLst/>
          </a:prstGeom>
          <a:noFill/>
          <a:ln>
            <a:noFill/>
          </a:ln>
        </p:spPr>
      </p:pic>
    </p:spTree>
    <p:extLst>
      <p:ext uri="{BB962C8B-B14F-4D97-AF65-F5344CB8AC3E}">
        <p14:creationId xmlns:p14="http://schemas.microsoft.com/office/powerpoint/2010/main" val="3897027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模型视图显示模型中的所有表及其连接关系。例如，“客服中心</a:t>
            </a:r>
            <a:r>
              <a:rPr lang="en-US" altLang="zh-CN" dirty="0"/>
              <a:t>2019</a:t>
            </a:r>
            <a:r>
              <a:rPr lang="zh-CN" altLang="zh-CN" dirty="0"/>
              <a:t>年呼入量数据</a:t>
            </a:r>
            <a:r>
              <a:rPr lang="en-US" altLang="zh-CN" dirty="0"/>
              <a:t>.xlsx</a:t>
            </a:r>
            <a:r>
              <a:rPr lang="zh-CN" altLang="zh-CN" dirty="0"/>
              <a:t>”与“客服中心话务员个人信息表</a:t>
            </a:r>
            <a:r>
              <a:rPr lang="en-US" altLang="zh-CN" dirty="0"/>
              <a:t>.xlsx</a:t>
            </a:r>
            <a:r>
              <a:rPr lang="zh-CN" altLang="zh-CN" dirty="0"/>
              <a:t>”之间的逻辑连接关系如图所示。</a:t>
            </a:r>
          </a:p>
          <a:p>
            <a:pPr marL="271463" indent="-271463"/>
            <a:endParaRPr lang="zh-CN" altLang="en-US" dirty="0"/>
          </a:p>
        </p:txBody>
      </p:sp>
      <p:pic>
        <p:nvPicPr>
          <p:cNvPr id="3" name="图片 2">
            <a:extLst>
              <a:ext uri="{FF2B5EF4-FFF2-40B4-BE49-F238E27FC236}">
                <a16:creationId xmlns:a16="http://schemas.microsoft.com/office/drawing/2014/main" xmlns="" id="{E05A41ED-5727-4946-BAE9-DD9E49B6AE98}"/>
              </a:ext>
            </a:extLst>
          </p:cNvPr>
          <p:cNvPicPr/>
          <p:nvPr/>
        </p:nvPicPr>
        <p:blipFill>
          <a:blip r:embed="rId2"/>
          <a:stretch>
            <a:fillRect/>
          </a:stretch>
        </p:blipFill>
        <p:spPr>
          <a:xfrm>
            <a:off x="2724728" y="2328256"/>
            <a:ext cx="5760000" cy="3240000"/>
          </a:xfrm>
          <a:prstGeom prst="rect">
            <a:avLst/>
          </a:prstGeom>
        </p:spPr>
      </p:pic>
    </p:spTree>
    <p:extLst>
      <p:ext uri="{BB962C8B-B14F-4D97-AF65-F5344CB8AC3E}">
        <p14:creationId xmlns:p14="http://schemas.microsoft.com/office/powerpoint/2010/main" val="1995281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MS Power BI</a:t>
            </a:r>
            <a:r>
              <a:rPr lang="zh-CN" altLang="zh-CN" dirty="0"/>
              <a:t>界面中，点击“编辑查询”下的“编辑查询”选项，打开</a:t>
            </a:r>
            <a:r>
              <a:rPr lang="en-US" altLang="zh-CN" dirty="0"/>
              <a:t>Power Query</a:t>
            </a:r>
            <a:r>
              <a:rPr lang="zh-CN" altLang="zh-CN" dirty="0"/>
              <a:t>编辑器，在“数据类型”下拉框中显示所有的数据类型。</a:t>
            </a:r>
            <a:r>
              <a:rPr lang="en-US" altLang="zh-CN" dirty="0"/>
              <a:t>MS Power BI</a:t>
            </a:r>
            <a:r>
              <a:rPr lang="zh-CN" altLang="zh-CN" dirty="0"/>
              <a:t>支持以下</a:t>
            </a:r>
            <a:r>
              <a:rPr lang="en-US" altLang="zh-CN" dirty="0"/>
              <a:t>3</a:t>
            </a:r>
            <a:r>
              <a:rPr lang="zh-CN" altLang="zh-CN" dirty="0"/>
              <a:t>种数字类型。</a:t>
            </a:r>
          </a:p>
          <a:p>
            <a:pPr marL="360363" lvl="2" indent="0"/>
            <a:r>
              <a:rPr lang="zh-CN" altLang="zh-CN" sz="2000" dirty="0"/>
              <a:t>十进制数</a:t>
            </a:r>
          </a:p>
          <a:p>
            <a:r>
              <a:rPr lang="zh-CN" altLang="zh-CN" dirty="0"/>
              <a:t>它是最常见的数字类型，可以处理从</a:t>
            </a:r>
            <a:r>
              <a:rPr lang="en-US" altLang="zh-CN" dirty="0">
                <a:sym typeface="Symbol" panose="05050102010706020507" pitchFamily="18" charset="2"/>
              </a:rPr>
              <a:t></a:t>
            </a:r>
            <a:r>
              <a:rPr lang="en-US" altLang="zh-CN" dirty="0"/>
              <a:t>1.79E+308</a:t>
            </a:r>
            <a:r>
              <a:rPr lang="zh-CN" altLang="zh-CN" dirty="0"/>
              <a:t>到</a:t>
            </a:r>
            <a:r>
              <a:rPr lang="en-US" altLang="zh-CN" dirty="0">
                <a:sym typeface="Symbol" panose="05050102010706020507" pitchFamily="18" charset="2"/>
              </a:rPr>
              <a:t></a:t>
            </a:r>
            <a:r>
              <a:rPr lang="en-US" altLang="zh-CN" dirty="0"/>
              <a:t>2.23E</a:t>
            </a:r>
            <a:r>
              <a:rPr lang="en-US" altLang="zh-CN" dirty="0">
                <a:sym typeface="Symbol" panose="05050102010706020507" pitchFamily="18" charset="2"/>
              </a:rPr>
              <a:t></a:t>
            </a:r>
            <a:r>
              <a:rPr lang="en-US" altLang="zh-CN" dirty="0"/>
              <a:t>308</a:t>
            </a:r>
            <a:r>
              <a:rPr lang="zh-CN" altLang="zh-CN" dirty="0"/>
              <a:t>的负值、零，以及从</a:t>
            </a:r>
            <a:r>
              <a:rPr lang="en-US" altLang="zh-CN" dirty="0"/>
              <a:t>2.23E</a:t>
            </a:r>
            <a:r>
              <a:rPr lang="en-US" altLang="zh-CN" dirty="0">
                <a:sym typeface="Symbol" panose="05050102010706020507" pitchFamily="18" charset="2"/>
              </a:rPr>
              <a:t></a:t>
            </a:r>
            <a:r>
              <a:rPr lang="en-US" altLang="zh-CN" dirty="0"/>
              <a:t>308</a:t>
            </a:r>
            <a:r>
              <a:rPr lang="zh-CN" altLang="zh-CN" dirty="0"/>
              <a:t>到</a:t>
            </a:r>
            <a:r>
              <a:rPr lang="en-US" altLang="zh-CN" dirty="0"/>
              <a:t>1.79E+308</a:t>
            </a:r>
            <a:r>
              <a:rPr lang="zh-CN" altLang="zh-CN" dirty="0"/>
              <a:t>的正值。例如，</a:t>
            </a:r>
            <a:r>
              <a:rPr lang="en-US" altLang="zh-CN" dirty="0"/>
              <a:t>34</a:t>
            </a:r>
            <a:r>
              <a:rPr lang="zh-CN" altLang="zh-CN" dirty="0"/>
              <a:t>、</a:t>
            </a:r>
            <a:r>
              <a:rPr lang="en-US" altLang="zh-CN" dirty="0"/>
              <a:t>34.01</a:t>
            </a:r>
            <a:r>
              <a:rPr lang="zh-CN" altLang="zh-CN" dirty="0"/>
              <a:t>和</a:t>
            </a:r>
            <a:r>
              <a:rPr lang="en-US" altLang="zh-CN" dirty="0"/>
              <a:t>34.000367063</a:t>
            </a:r>
            <a:r>
              <a:rPr lang="zh-CN" altLang="zh-CN" dirty="0"/>
              <a:t>都是有效的十进制数。</a:t>
            </a:r>
          </a:p>
          <a:p>
            <a:pPr marL="360363" lvl="2" indent="0"/>
            <a:r>
              <a:rPr lang="zh-CN" altLang="zh-CN" sz="2000" dirty="0"/>
              <a:t>定点十进制数</a:t>
            </a:r>
          </a:p>
          <a:p>
            <a:r>
              <a:rPr lang="zh-CN" altLang="zh-CN" dirty="0"/>
              <a:t>小数分隔符的位置是固定的，小数分隔符右侧始终有</a:t>
            </a:r>
            <a:r>
              <a:rPr lang="en-US" altLang="zh-CN" dirty="0"/>
              <a:t>4</a:t>
            </a:r>
            <a:r>
              <a:rPr lang="zh-CN" altLang="zh-CN" dirty="0"/>
              <a:t>位，可以表示的最大数值为</a:t>
            </a:r>
            <a:r>
              <a:rPr lang="en-US" altLang="zh-CN" dirty="0"/>
              <a:t>922 337 203 685 477.5807</a:t>
            </a:r>
            <a:r>
              <a:rPr lang="zh-CN" altLang="zh-CN" dirty="0"/>
              <a:t>，在数值舍入可能会导致错误的时候使用。</a:t>
            </a:r>
          </a:p>
          <a:p>
            <a:pPr marL="360363" lvl="2" indent="0"/>
            <a:r>
              <a:rPr lang="zh-CN" altLang="zh-CN" sz="2000" dirty="0"/>
              <a:t>整数</a:t>
            </a:r>
          </a:p>
          <a:p>
            <a:r>
              <a:rPr lang="zh-CN" altLang="zh-CN" dirty="0"/>
              <a:t>整数类型的数字没有小数位，可以表示从</a:t>
            </a:r>
            <a:r>
              <a:rPr lang="en-US" altLang="zh-CN" dirty="0">
                <a:sym typeface="Symbol" panose="05050102010706020507" pitchFamily="18" charset="2"/>
              </a:rPr>
              <a:t></a:t>
            </a:r>
            <a:r>
              <a:rPr lang="en-US" altLang="zh-CN" dirty="0"/>
              <a:t>9 223 372 036 854 775 808</a:t>
            </a:r>
            <a:r>
              <a:rPr lang="zh-CN" altLang="zh-CN" dirty="0"/>
              <a:t>（</a:t>
            </a:r>
            <a:r>
              <a:rPr lang="en-US" altLang="zh-CN" dirty="0">
                <a:sym typeface="Symbol" panose="05050102010706020507" pitchFamily="18" charset="2"/>
              </a:rPr>
              <a:t></a:t>
            </a:r>
            <a:r>
              <a:rPr lang="en-US" altLang="zh-CN" dirty="0"/>
              <a:t>2^63</a:t>
            </a:r>
            <a:r>
              <a:rPr lang="zh-CN" altLang="zh-CN" dirty="0"/>
              <a:t>）到</a:t>
            </a:r>
            <a:r>
              <a:rPr lang="en-US" altLang="zh-CN" dirty="0"/>
              <a:t>9 223 372 036 854 775 807</a:t>
            </a:r>
            <a:r>
              <a:rPr lang="zh-CN" altLang="zh-CN" dirty="0"/>
              <a:t>（</a:t>
            </a:r>
            <a:r>
              <a:rPr lang="en-US" altLang="zh-CN" dirty="0"/>
              <a:t>2^63</a:t>
            </a:r>
            <a:r>
              <a:rPr lang="en-US" altLang="zh-CN" dirty="0">
                <a:sym typeface="Symbol" panose="05050102010706020507" pitchFamily="18" charset="2"/>
              </a:rPr>
              <a:t></a:t>
            </a:r>
            <a:r>
              <a:rPr lang="en-US" altLang="zh-CN" dirty="0"/>
              <a:t>1</a:t>
            </a:r>
            <a:r>
              <a:rPr lang="zh-CN" altLang="zh-CN" dirty="0"/>
              <a:t>）的数值。</a:t>
            </a:r>
          </a:p>
        </p:txBody>
      </p:sp>
      <p:sp>
        <p:nvSpPr>
          <p:cNvPr id="17412" name="内容占位符 2"/>
          <p:cNvSpPr>
            <a:spLocks noGrp="1"/>
          </p:cNvSpPr>
          <p:nvPr>
            <p:ph idx="10"/>
          </p:nvPr>
        </p:nvSpPr>
        <p:spPr>
          <a:xfrm>
            <a:off x="423863" y="1138238"/>
            <a:ext cx="11107737" cy="427037"/>
          </a:xfrm>
        </p:spPr>
        <p:txBody>
          <a:bodyPr/>
          <a:lstStyle/>
          <a:p>
            <a:r>
              <a:rPr lang="en-US" dirty="0"/>
              <a:t>2.3.3  MS Power BI</a:t>
            </a:r>
            <a:r>
              <a:rPr lang="zh-CN" altLang="en-US" dirty="0"/>
              <a:t>数据类型</a:t>
            </a:r>
            <a:endParaRPr dirty="0"/>
          </a:p>
        </p:txBody>
      </p:sp>
    </p:spTree>
    <p:extLst>
      <p:ext uri="{BB962C8B-B14F-4D97-AF65-F5344CB8AC3E}">
        <p14:creationId xmlns:p14="http://schemas.microsoft.com/office/powerpoint/2010/main" val="4059155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的下载与安装</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软件概况</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软件简介</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en-US" altLang="zh-CN" sz="2400" dirty="0">
                <a:latin typeface="微软雅黑" pitchFamily="34" charset="-122"/>
                <a:ea typeface="微软雅黑" pitchFamily="34" charset="-122"/>
              </a:rPr>
              <a:t>MS Power BI</a:t>
            </a:r>
            <a:r>
              <a:rPr lang="zh-CN" altLang="zh-CN" sz="2400" dirty="0">
                <a:latin typeface="微软雅黑" pitchFamily="34" charset="-122"/>
                <a:ea typeface="微软雅黑" pitchFamily="34" charset="-122"/>
              </a:rPr>
              <a:t>报表编辑器</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2751661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打开</a:t>
            </a:r>
            <a:r>
              <a:rPr lang="en-US" altLang="zh-CN" dirty="0"/>
              <a:t>MS Power BI</a:t>
            </a:r>
            <a:r>
              <a:rPr lang="zh-CN" altLang="zh-CN" dirty="0"/>
              <a:t>后，在软件界面右侧有</a:t>
            </a:r>
            <a:r>
              <a:rPr lang="en-US" altLang="zh-CN" dirty="0"/>
              <a:t>3</a:t>
            </a:r>
            <a:r>
              <a:rPr lang="zh-CN" altLang="zh-CN" dirty="0"/>
              <a:t>个窗格：</a:t>
            </a:r>
            <a:r>
              <a:rPr lang="en-US" altLang="zh-CN" dirty="0"/>
              <a:t>“</a:t>
            </a:r>
            <a:r>
              <a:rPr lang="zh-CN" altLang="zh-CN" dirty="0"/>
              <a:t>筛选器</a:t>
            </a:r>
            <a:r>
              <a:rPr lang="en-US" altLang="zh-CN" dirty="0"/>
              <a:t>”</a:t>
            </a:r>
            <a:r>
              <a:rPr lang="zh-CN" altLang="zh-CN" dirty="0"/>
              <a:t>、</a:t>
            </a:r>
            <a:r>
              <a:rPr lang="en-US" altLang="zh-CN" dirty="0"/>
              <a:t>“</a:t>
            </a:r>
            <a:r>
              <a:rPr lang="zh-CN" altLang="zh-CN" dirty="0"/>
              <a:t>可视化</a:t>
            </a:r>
            <a:r>
              <a:rPr lang="en-US" altLang="zh-CN" dirty="0"/>
              <a:t>”</a:t>
            </a:r>
            <a:r>
              <a:rPr lang="zh-CN" altLang="zh-CN" dirty="0"/>
              <a:t>、</a:t>
            </a:r>
            <a:r>
              <a:rPr lang="en-US" altLang="zh-CN" dirty="0"/>
              <a:t>“</a:t>
            </a:r>
            <a:r>
              <a:rPr lang="zh-CN" altLang="zh-CN" dirty="0"/>
              <a:t>字段</a:t>
            </a:r>
            <a:r>
              <a:rPr lang="en-US" altLang="zh-CN" dirty="0"/>
              <a:t>”</a:t>
            </a:r>
            <a:r>
              <a:rPr lang="zh-CN" altLang="zh-CN" dirty="0"/>
              <a:t>。“可视化”窗格顶部会标识出正在使用的视觉对象类型。这里我们使用了饼图，数据为“客服中心话务员个人信息表</a:t>
            </a:r>
            <a:r>
              <a:rPr lang="en-US" altLang="zh-CN" dirty="0"/>
              <a:t>.xlsx</a:t>
            </a:r>
            <a:r>
              <a:rPr lang="zh-CN" altLang="zh-CN" dirty="0"/>
              <a:t>”，绘制了话务员学历分布情况的饼图。</a:t>
            </a:r>
          </a:p>
          <a:p>
            <a:pPr marL="271463" indent="-271463"/>
            <a:endParaRPr lang="zh-CN" altLang="en-US" dirty="0"/>
          </a:p>
        </p:txBody>
      </p:sp>
      <p:pic>
        <p:nvPicPr>
          <p:cNvPr id="3" name="图片 2">
            <a:extLst>
              <a:ext uri="{FF2B5EF4-FFF2-40B4-BE49-F238E27FC236}">
                <a16:creationId xmlns:a16="http://schemas.microsoft.com/office/drawing/2014/main" xmlns="" id="{F483C36C-01CC-4E06-BAA6-562CF26554C0}"/>
              </a:ext>
            </a:extLst>
          </p:cNvPr>
          <p:cNvPicPr/>
          <p:nvPr/>
        </p:nvPicPr>
        <p:blipFill>
          <a:blip r:embed="rId2"/>
          <a:stretch>
            <a:fillRect/>
          </a:stretch>
        </p:blipFill>
        <p:spPr>
          <a:xfrm>
            <a:off x="2595418" y="2623820"/>
            <a:ext cx="5760000" cy="3240000"/>
          </a:xfrm>
          <a:prstGeom prst="rect">
            <a:avLst/>
          </a:prstGeom>
        </p:spPr>
      </p:pic>
    </p:spTree>
    <p:extLst>
      <p:ext uri="{BB962C8B-B14F-4D97-AF65-F5344CB8AC3E}">
        <p14:creationId xmlns:p14="http://schemas.microsoft.com/office/powerpoint/2010/main" val="815556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818843"/>
            <a:ext cx="11107737" cy="4370387"/>
          </a:xfrm>
        </p:spPr>
        <p:txBody>
          <a:bodyPr/>
          <a:lstStyle/>
          <a:p>
            <a:r>
              <a:rPr lang="zh-CN" altLang="zh-CN" dirty="0"/>
              <a:t>可以在“可视化”窗格中选择可视化视图类型，例如“饼图”，如图所示。</a:t>
            </a:r>
          </a:p>
          <a:p>
            <a:r>
              <a:rPr lang="zh-CN" altLang="zh-CN" dirty="0"/>
              <a:t>（</a:t>
            </a:r>
            <a:r>
              <a:rPr lang="en-US" altLang="zh-CN" dirty="0"/>
              <a:t>1</a:t>
            </a:r>
            <a:r>
              <a:rPr lang="zh-CN" altLang="zh-CN" dirty="0"/>
              <a:t>）管理视觉对象中使用的字段</a:t>
            </a:r>
          </a:p>
          <a:p>
            <a:r>
              <a:rPr lang="zh-CN" altLang="zh-CN" dirty="0"/>
              <a:t>在“可视化”窗格的下方会显示字段的操作类型，根据所选择的字段，可视化视图类型会有所差异。如果选择的是饼图，则会看到“图例”“详细信息”“值”“工具提示”</a:t>
            </a:r>
            <a:r>
              <a:rPr lang="en-US" altLang="zh-CN" dirty="0"/>
              <a:t>4</a:t>
            </a:r>
            <a:r>
              <a:rPr lang="zh-CN" altLang="zh-CN" dirty="0"/>
              <a:t>个设置项。</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2.4.1  MS Power BI</a:t>
            </a:r>
            <a:r>
              <a:rPr lang="zh-CN" altLang="zh-CN" dirty="0"/>
              <a:t>“可视化”窗格</a:t>
            </a:r>
          </a:p>
        </p:txBody>
      </p:sp>
      <p:pic>
        <p:nvPicPr>
          <p:cNvPr id="4" name="图片 3">
            <a:extLst>
              <a:ext uri="{FF2B5EF4-FFF2-40B4-BE49-F238E27FC236}">
                <a16:creationId xmlns:a16="http://schemas.microsoft.com/office/drawing/2014/main" xmlns="" id="{0D5E1B4A-CB3A-4F20-9A32-32950E62A1B9}"/>
              </a:ext>
            </a:extLst>
          </p:cNvPr>
          <p:cNvPicPr/>
          <p:nvPr/>
        </p:nvPicPr>
        <p:blipFill>
          <a:blip r:embed="rId2"/>
          <a:stretch>
            <a:fillRect/>
          </a:stretch>
        </p:blipFill>
        <p:spPr>
          <a:xfrm>
            <a:off x="3619443" y="4105679"/>
            <a:ext cx="1461770" cy="1546860"/>
          </a:xfrm>
          <a:prstGeom prst="rect">
            <a:avLst/>
          </a:prstGeom>
        </p:spPr>
      </p:pic>
      <p:pic>
        <p:nvPicPr>
          <p:cNvPr id="5" name="图片 4">
            <a:extLst>
              <a:ext uri="{FF2B5EF4-FFF2-40B4-BE49-F238E27FC236}">
                <a16:creationId xmlns:a16="http://schemas.microsoft.com/office/drawing/2014/main" xmlns="" id="{C0964D52-F94D-487A-BF5F-FBE9E2CCCA79}"/>
              </a:ext>
            </a:extLst>
          </p:cNvPr>
          <p:cNvPicPr/>
          <p:nvPr/>
        </p:nvPicPr>
        <p:blipFill>
          <a:blip r:embed="rId3"/>
          <a:stretch>
            <a:fillRect/>
          </a:stretch>
        </p:blipFill>
        <p:spPr>
          <a:xfrm>
            <a:off x="6309360" y="3929785"/>
            <a:ext cx="1402080" cy="2305050"/>
          </a:xfrm>
          <a:prstGeom prst="rect">
            <a:avLst/>
          </a:prstGeom>
        </p:spPr>
      </p:pic>
    </p:spTree>
    <p:extLst>
      <p:ext uri="{BB962C8B-B14F-4D97-AF65-F5344CB8AC3E}">
        <p14:creationId xmlns:p14="http://schemas.microsoft.com/office/powerpoint/2010/main" val="1268452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a:t>
            </a:r>
            <a:r>
              <a:rPr lang="en-US" altLang="zh-CN" dirty="0"/>
              <a:t>2</a:t>
            </a:r>
            <a:r>
              <a:rPr lang="zh-CN" altLang="zh-CN" dirty="0"/>
              <a:t>）删除字段</a:t>
            </a:r>
          </a:p>
          <a:p>
            <a:r>
              <a:rPr lang="zh-CN" altLang="zh-CN" dirty="0"/>
              <a:t>如果需要从可视化视图中删除字段，可以点击该字段右侧的</a:t>
            </a:r>
            <a:r>
              <a:rPr lang="en-US" altLang="zh-CN" dirty="0"/>
              <a:t>“X”</a:t>
            </a:r>
            <a:r>
              <a:rPr lang="zh-CN" altLang="zh-CN" dirty="0"/>
              <a:t>按钮。</a:t>
            </a:r>
          </a:p>
          <a:p>
            <a:r>
              <a:rPr lang="zh-CN" altLang="zh-CN" dirty="0"/>
              <a:t>（</a:t>
            </a:r>
            <a:r>
              <a:rPr lang="en-US" altLang="zh-CN" dirty="0"/>
              <a:t>3</a:t>
            </a:r>
            <a:r>
              <a:rPr lang="zh-CN" altLang="zh-CN" dirty="0"/>
              <a:t>）格式化视觉对象</a:t>
            </a:r>
          </a:p>
          <a:p>
            <a:r>
              <a:rPr lang="zh-CN" altLang="zh-CN" dirty="0"/>
              <a:t>点击上方的“格式”图标，以显示</a:t>
            </a:r>
            <a:r>
              <a:rPr lang="en-US" altLang="zh-CN" dirty="0"/>
              <a:t>“</a:t>
            </a:r>
            <a:r>
              <a:rPr lang="zh-CN" altLang="zh-CN" dirty="0"/>
              <a:t>格式设置</a:t>
            </a:r>
            <a:r>
              <a:rPr lang="en-US" altLang="zh-CN" dirty="0"/>
              <a:t>”</a:t>
            </a:r>
            <a:r>
              <a:rPr lang="zh-CN" altLang="zh-CN" dirty="0"/>
              <a:t>窗格，根据可视化视图的类型，具体选项会有所差异。</a:t>
            </a:r>
          </a:p>
          <a:p>
            <a:pPr marL="271463" indent="-271463"/>
            <a:endParaRPr lang="zh-CN" altLang="en-US" dirty="0"/>
          </a:p>
        </p:txBody>
      </p:sp>
      <p:pic>
        <p:nvPicPr>
          <p:cNvPr id="3" name="图片 2">
            <a:extLst>
              <a:ext uri="{FF2B5EF4-FFF2-40B4-BE49-F238E27FC236}">
                <a16:creationId xmlns:a16="http://schemas.microsoft.com/office/drawing/2014/main" xmlns="" id="{33206DA3-D8A5-4692-A6C9-75C62A189635}"/>
              </a:ext>
            </a:extLst>
          </p:cNvPr>
          <p:cNvPicPr/>
          <p:nvPr/>
        </p:nvPicPr>
        <p:blipFill>
          <a:blip r:embed="rId2"/>
          <a:stretch>
            <a:fillRect/>
          </a:stretch>
        </p:blipFill>
        <p:spPr>
          <a:xfrm>
            <a:off x="3743613" y="3119061"/>
            <a:ext cx="1234787" cy="2930755"/>
          </a:xfrm>
          <a:prstGeom prst="rect">
            <a:avLst/>
          </a:prstGeom>
        </p:spPr>
      </p:pic>
      <p:pic>
        <p:nvPicPr>
          <p:cNvPr id="4" name="图片 3">
            <a:extLst>
              <a:ext uri="{FF2B5EF4-FFF2-40B4-BE49-F238E27FC236}">
                <a16:creationId xmlns:a16="http://schemas.microsoft.com/office/drawing/2014/main" xmlns="" id="{464B86ED-FC2A-47E0-AE81-2521ABB2F60B}"/>
              </a:ext>
            </a:extLst>
          </p:cNvPr>
          <p:cNvPicPr/>
          <p:nvPr/>
        </p:nvPicPr>
        <p:blipFill>
          <a:blip r:embed="rId3"/>
          <a:stretch>
            <a:fillRect/>
          </a:stretch>
        </p:blipFill>
        <p:spPr>
          <a:xfrm>
            <a:off x="6557934" y="3077036"/>
            <a:ext cx="1172902" cy="2945073"/>
          </a:xfrm>
          <a:prstGeom prst="rect">
            <a:avLst/>
          </a:prstGeom>
        </p:spPr>
      </p:pic>
    </p:spTree>
    <p:extLst>
      <p:ext uri="{BB962C8B-B14F-4D97-AF65-F5344CB8AC3E}">
        <p14:creationId xmlns:p14="http://schemas.microsoft.com/office/powerpoint/2010/main" val="3540433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“筛选器”窗格主要用于查看、设置和修改视觉对象级、页面级、“报表级筛选器”等，根据可视化视图的类型，具体选项会有所差异，如图所示。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2.4.2  MS Power BI</a:t>
            </a:r>
            <a:r>
              <a:rPr lang="zh-CN" altLang="zh-CN" dirty="0"/>
              <a:t>“筛选器”窗格</a:t>
            </a:r>
          </a:p>
        </p:txBody>
      </p:sp>
      <p:pic>
        <p:nvPicPr>
          <p:cNvPr id="4" name="图片 3">
            <a:extLst>
              <a:ext uri="{FF2B5EF4-FFF2-40B4-BE49-F238E27FC236}">
                <a16:creationId xmlns:a16="http://schemas.microsoft.com/office/drawing/2014/main" xmlns="" id="{FE596F85-A9F4-4588-ACB1-63A72EEF0EBF}"/>
              </a:ext>
            </a:extLst>
          </p:cNvPr>
          <p:cNvPicPr/>
          <p:nvPr/>
        </p:nvPicPr>
        <p:blipFill>
          <a:blip r:embed="rId2"/>
          <a:stretch>
            <a:fillRect/>
          </a:stretch>
        </p:blipFill>
        <p:spPr>
          <a:xfrm>
            <a:off x="4950546" y="2791922"/>
            <a:ext cx="1616508" cy="3054696"/>
          </a:xfrm>
          <a:prstGeom prst="rect">
            <a:avLst/>
          </a:prstGeom>
        </p:spPr>
      </p:pic>
    </p:spTree>
    <p:extLst>
      <p:ext uri="{BB962C8B-B14F-4D97-AF65-F5344CB8AC3E}">
        <p14:creationId xmlns:p14="http://schemas.microsoft.com/office/powerpoint/2010/main" val="1177379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“字段”窗格用于显示导入</a:t>
            </a:r>
            <a:r>
              <a:rPr lang="en-US" altLang="zh-CN" dirty="0"/>
              <a:t>MS Power BI</a:t>
            </a:r>
            <a:r>
              <a:rPr lang="zh-CN" altLang="zh-CN" dirty="0"/>
              <a:t>中数据的表和字段，如图所示。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2.4.3  MS Power BI</a:t>
            </a:r>
            <a:r>
              <a:rPr lang="zh-CN" altLang="zh-CN" dirty="0"/>
              <a:t>“字段”窗格</a:t>
            </a:r>
          </a:p>
        </p:txBody>
      </p:sp>
      <p:pic>
        <p:nvPicPr>
          <p:cNvPr id="4" name="图片 3">
            <a:extLst>
              <a:ext uri="{FF2B5EF4-FFF2-40B4-BE49-F238E27FC236}">
                <a16:creationId xmlns:a16="http://schemas.microsoft.com/office/drawing/2014/main" xmlns="" id="{A5A1A1C5-C000-4147-A739-90848967821B}"/>
              </a:ext>
            </a:extLst>
          </p:cNvPr>
          <p:cNvPicPr/>
          <p:nvPr/>
        </p:nvPicPr>
        <p:blipFill>
          <a:blip r:embed="rId2"/>
          <a:stretch>
            <a:fillRect/>
          </a:stretch>
        </p:blipFill>
        <p:spPr>
          <a:xfrm>
            <a:off x="4853710" y="2559222"/>
            <a:ext cx="1796472" cy="2880995"/>
          </a:xfrm>
          <a:prstGeom prst="rect">
            <a:avLst/>
          </a:prstGeom>
        </p:spPr>
      </p:pic>
    </p:spTree>
    <p:extLst>
      <p:ext uri="{BB962C8B-B14F-4D97-AF65-F5344CB8AC3E}">
        <p14:creationId xmlns:p14="http://schemas.microsoft.com/office/powerpoint/2010/main" val="924955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en-US" dirty="0"/>
              <a:t>主要字段图标的意义如下。</a:t>
            </a:r>
          </a:p>
          <a:p>
            <a:pPr marL="271463" indent="-271463"/>
            <a:r>
              <a:rPr lang="zh-CN" altLang="en-US" dirty="0"/>
              <a:t>（</a:t>
            </a:r>
            <a:r>
              <a:rPr lang="en-US" altLang="zh-CN" dirty="0"/>
              <a:t>1</a:t>
            </a:r>
            <a:r>
              <a:rPr lang="zh-CN" altLang="en-US" dirty="0"/>
              <a:t>）聚合字段</a:t>
            </a:r>
          </a:p>
          <a:p>
            <a:pPr marL="271463" indent="-271463"/>
            <a:r>
              <a:rPr lang="zh-CN" altLang="en-US" dirty="0"/>
              <a:t>聚合是一种数值计算，字段必须是数值类型。例如，对字段求和或求平均值。</a:t>
            </a:r>
          </a:p>
          <a:p>
            <a:pPr marL="271463" indent="-271463"/>
            <a:r>
              <a:rPr lang="zh-CN" altLang="en-US" dirty="0"/>
              <a:t>（</a:t>
            </a:r>
            <a:r>
              <a:rPr lang="en-US" altLang="zh-CN" dirty="0"/>
              <a:t>2</a:t>
            </a:r>
            <a:r>
              <a:rPr lang="zh-CN" altLang="en-US" dirty="0"/>
              <a:t>）计算字段</a:t>
            </a:r>
          </a:p>
          <a:p>
            <a:pPr marL="271463" indent="-271463"/>
            <a:r>
              <a:rPr lang="zh-CN" altLang="en-US" dirty="0"/>
              <a:t>各个计算字段都有自己的公式，不能更改。例如，如果该计算是求和，则只能进行求和。</a:t>
            </a:r>
          </a:p>
          <a:p>
            <a:pPr marL="271463" indent="-271463"/>
            <a:r>
              <a:rPr lang="zh-CN" altLang="en-US" dirty="0"/>
              <a:t>（</a:t>
            </a:r>
            <a:r>
              <a:rPr lang="en-US" altLang="zh-CN" dirty="0"/>
              <a:t>3</a:t>
            </a:r>
            <a:r>
              <a:rPr lang="zh-CN" altLang="en-US" dirty="0"/>
              <a:t>）唯一字段</a:t>
            </a:r>
          </a:p>
          <a:p>
            <a:pPr marL="271463" indent="-271463"/>
            <a:r>
              <a:rPr lang="zh-CN" altLang="en-US" dirty="0"/>
              <a:t>具有此图标的字段是从</a:t>
            </a:r>
            <a:r>
              <a:rPr lang="en-US" altLang="zh-CN" dirty="0"/>
              <a:t>Excel</a:t>
            </a:r>
            <a:r>
              <a:rPr lang="zh-CN" altLang="en-US" dirty="0"/>
              <a:t>导入的，因此将被设置为显示全部值，即使它们具有重复项。</a:t>
            </a:r>
          </a:p>
          <a:p>
            <a:pPr marL="271463" indent="-271463"/>
            <a:r>
              <a:rPr lang="zh-CN" altLang="en-US" dirty="0"/>
              <a:t>（</a:t>
            </a:r>
            <a:r>
              <a:rPr lang="en-US" altLang="zh-CN" dirty="0"/>
              <a:t>4</a:t>
            </a:r>
            <a:r>
              <a:rPr lang="zh-CN" altLang="en-US" dirty="0"/>
              <a:t>）地理位置字段</a:t>
            </a:r>
          </a:p>
          <a:p>
            <a:pPr marL="271463" indent="-271463"/>
            <a:r>
              <a:rPr lang="zh-CN" altLang="en-US" dirty="0"/>
              <a:t>地理位置字段主要用于创建地图类型的可视化视图。</a:t>
            </a:r>
          </a:p>
          <a:p>
            <a:pPr marL="271463" indent="-271463"/>
            <a:r>
              <a:rPr lang="zh-CN" altLang="en-US" dirty="0"/>
              <a:t>（</a:t>
            </a:r>
            <a:r>
              <a:rPr lang="en-US" altLang="zh-CN" dirty="0"/>
              <a:t>5</a:t>
            </a:r>
            <a:r>
              <a:rPr lang="zh-CN" altLang="en-US" dirty="0"/>
              <a:t>）层次结构</a:t>
            </a:r>
          </a:p>
          <a:p>
            <a:pPr marL="271463" indent="-271463"/>
            <a:r>
              <a:rPr lang="zh-CN" altLang="en-US" dirty="0"/>
              <a:t>点击箭头图标可以显示构成层次结构的字段。</a:t>
            </a:r>
          </a:p>
          <a:p>
            <a:pPr marL="271463" indent="-271463"/>
            <a:endParaRPr lang="zh-CN" altLang="en-US" dirty="0"/>
          </a:p>
        </p:txBody>
      </p:sp>
    </p:spTree>
    <p:extLst>
      <p:ext uri="{BB962C8B-B14F-4D97-AF65-F5344CB8AC3E}">
        <p14:creationId xmlns:p14="http://schemas.microsoft.com/office/powerpoint/2010/main" val="837812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3594743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结构化思维可以看作是金字塔思维，就是把需要分析的问题按不同方向去分类，然后不断拆分细化，从而全方位的思考问题，一般先把所有能想到的想法写出来，再进行整理归纳成金字塔模型，可以通过思维导图来阐述我们的分析过程。</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zh-CN" altLang="zh-CN" dirty="0"/>
              <a:t>（一）结构化思维</a:t>
            </a:r>
          </a:p>
        </p:txBody>
      </p:sp>
      <p:pic>
        <p:nvPicPr>
          <p:cNvPr id="4" name="图片 3">
            <a:extLst>
              <a:ext uri="{FF2B5EF4-FFF2-40B4-BE49-F238E27FC236}">
                <a16:creationId xmlns:a16="http://schemas.microsoft.com/office/drawing/2014/main" xmlns="" id="{D5B28F3A-EC53-4B34-A713-AA01CB9EB519}"/>
              </a:ext>
            </a:extLst>
          </p:cNvPr>
          <p:cNvPicPr/>
          <p:nvPr/>
        </p:nvPicPr>
        <p:blipFill>
          <a:blip r:embed="rId2"/>
          <a:stretch>
            <a:fillRect/>
          </a:stretch>
        </p:blipFill>
        <p:spPr>
          <a:xfrm>
            <a:off x="4489708" y="3055302"/>
            <a:ext cx="2686946" cy="2726662"/>
          </a:xfrm>
          <a:prstGeom prst="rect">
            <a:avLst/>
          </a:prstGeom>
        </p:spPr>
      </p:pic>
    </p:spTree>
    <p:extLst>
      <p:ext uri="{BB962C8B-B14F-4D97-AF65-F5344CB8AC3E}">
        <p14:creationId xmlns:p14="http://schemas.microsoft.com/office/powerpoint/2010/main" val="1363160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050473" y="3080544"/>
            <a:ext cx="7481454" cy="692150"/>
          </a:xfrm>
        </p:spPr>
        <p:txBody>
          <a:bodyPr/>
          <a:lstStyle/>
          <a:p>
            <a:r>
              <a:rPr lang="zh-CN" altLang="en-US" dirty="0">
                <a:solidFill>
                  <a:schemeClr val="tx1"/>
                </a:solidFill>
              </a:rPr>
              <a:t>第</a:t>
            </a:r>
            <a:r>
              <a:rPr lang="en-US" altLang="zh-CN" dirty="0">
                <a:solidFill>
                  <a:schemeClr val="tx1"/>
                </a:solidFill>
              </a:rPr>
              <a:t>3</a:t>
            </a:r>
            <a:r>
              <a:rPr lang="zh-CN" altLang="en-US" dirty="0">
                <a:solidFill>
                  <a:schemeClr val="tx1"/>
                </a:solidFill>
              </a:rPr>
              <a:t>章  </a:t>
            </a:r>
            <a:r>
              <a:rPr lang="en-US" altLang="zh-CN" dirty="0">
                <a:solidFill>
                  <a:schemeClr val="tx1"/>
                </a:solidFill>
              </a:rPr>
              <a:t>MS Power BI</a:t>
            </a:r>
            <a:r>
              <a:rPr lang="zh-CN" altLang="en-US" dirty="0">
                <a:solidFill>
                  <a:schemeClr val="tx1"/>
                </a:solidFill>
              </a:rPr>
              <a:t>连接各类数据源</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3519025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en-US" altLang="zh-CN" dirty="0"/>
              <a:t>MS Power BI</a:t>
            </a:r>
            <a:r>
              <a:rPr lang="zh-CN" altLang="zh-CN" dirty="0"/>
              <a:t>可以连接到数百个数据源，包括：文件、数据库、</a:t>
            </a:r>
            <a:r>
              <a:rPr lang="en-US" altLang="zh-CN" dirty="0"/>
              <a:t>Power Platform</a:t>
            </a:r>
            <a:r>
              <a:rPr lang="zh-CN" altLang="zh-CN" dirty="0"/>
              <a:t>、</a:t>
            </a:r>
            <a:r>
              <a:rPr lang="en-US" altLang="zh-CN" dirty="0"/>
              <a:t>Azure</a:t>
            </a:r>
            <a:r>
              <a:rPr lang="zh-CN" altLang="zh-CN" dirty="0"/>
              <a:t>、联机服务、其它等</a:t>
            </a:r>
            <a:r>
              <a:rPr lang="en-US" altLang="zh-CN" dirty="0"/>
              <a:t>6</a:t>
            </a:r>
            <a:r>
              <a:rPr lang="zh-CN" altLang="zh-CN" dirty="0"/>
              <a:t>类，这些类别位于“获取数据”中。本章将详细介绍</a:t>
            </a:r>
            <a:r>
              <a:rPr lang="en-US" altLang="zh-CN" dirty="0"/>
              <a:t>MS Power BI</a:t>
            </a:r>
            <a:r>
              <a:rPr lang="zh-CN" altLang="zh-CN" dirty="0"/>
              <a:t>如何连接到单个数据文件、关系型数据库、非关系型数据库和其它数据源。</a:t>
            </a:r>
          </a:p>
          <a:p>
            <a:pPr marL="271463" indent="-271463"/>
            <a:endParaRPr lang="zh-CN" altLang="en-US" dirty="0"/>
          </a:p>
        </p:txBody>
      </p:sp>
    </p:spTree>
    <p:extLst>
      <p:ext uri="{BB962C8B-B14F-4D97-AF65-F5344CB8AC3E}">
        <p14:creationId xmlns:p14="http://schemas.microsoft.com/office/powerpoint/2010/main" val="340603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连接到关系型数据库</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连接到单个数据文件</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连接到非关系型数据库</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连接到其它数据源</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1890537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MS Power BI</a:t>
            </a:r>
            <a:r>
              <a:rPr lang="zh-CN" altLang="zh-CN" dirty="0"/>
              <a:t>的“主页”功能区中点击“获取数据”选项卡，在打开的下拉框中选择“</a:t>
            </a:r>
            <a:r>
              <a:rPr lang="en-US" altLang="zh-CN" dirty="0"/>
              <a:t>Excel</a:t>
            </a:r>
            <a:r>
              <a:rPr lang="zh-CN" altLang="zh-CN" dirty="0"/>
              <a:t>”选项</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3.1.1  </a:t>
            </a:r>
            <a:r>
              <a:rPr lang="zh-CN" altLang="zh-CN" b="1" dirty="0"/>
              <a:t>连接</a:t>
            </a:r>
            <a:r>
              <a:rPr lang="en-US" altLang="zh-CN" b="1" dirty="0"/>
              <a:t>Excel</a:t>
            </a:r>
            <a:r>
              <a:rPr lang="zh-CN" altLang="zh-CN" b="1" dirty="0"/>
              <a:t>文件</a:t>
            </a:r>
          </a:p>
        </p:txBody>
      </p:sp>
      <p:pic>
        <p:nvPicPr>
          <p:cNvPr id="4" name="图片 3">
            <a:extLst>
              <a:ext uri="{FF2B5EF4-FFF2-40B4-BE49-F238E27FC236}">
                <a16:creationId xmlns:a16="http://schemas.microsoft.com/office/drawing/2014/main" xmlns="" id="{E3A7400D-F949-4396-B1F0-1BDAD9E8FF8D}"/>
              </a:ext>
            </a:extLst>
          </p:cNvPr>
          <p:cNvPicPr/>
          <p:nvPr/>
        </p:nvPicPr>
        <p:blipFill>
          <a:blip r:embed="rId2"/>
          <a:stretch>
            <a:fillRect/>
          </a:stretch>
        </p:blipFill>
        <p:spPr>
          <a:xfrm>
            <a:off x="2867718" y="2596111"/>
            <a:ext cx="5760000" cy="3240000"/>
          </a:xfrm>
          <a:prstGeom prst="rect">
            <a:avLst/>
          </a:prstGeom>
        </p:spPr>
      </p:pic>
    </p:spTree>
    <p:extLst>
      <p:ext uri="{BB962C8B-B14F-4D97-AF65-F5344CB8AC3E}">
        <p14:creationId xmlns:p14="http://schemas.microsoft.com/office/powerpoint/2010/main" val="1042903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在“主页”功能区，点击“获取数据”选项卡，在打开的下拉框中选择</a:t>
            </a:r>
            <a:r>
              <a:rPr lang="en-US" altLang="zh-CN" dirty="0"/>
              <a:t>“</a:t>
            </a:r>
            <a:r>
              <a:rPr lang="zh-CN" altLang="zh-CN" dirty="0"/>
              <a:t>文本</a:t>
            </a:r>
            <a:r>
              <a:rPr lang="en-US" altLang="zh-CN" dirty="0"/>
              <a:t>/CSV”</a:t>
            </a:r>
            <a:r>
              <a:rPr lang="zh-CN" altLang="zh-CN" dirty="0"/>
              <a:t>选项</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3.1.2  </a:t>
            </a:r>
            <a:r>
              <a:rPr lang="zh-CN" altLang="zh-CN" b="1" dirty="0"/>
              <a:t>连接文本</a:t>
            </a:r>
            <a:r>
              <a:rPr lang="en-US" altLang="zh-CN" b="1" dirty="0"/>
              <a:t>/CSV</a:t>
            </a:r>
            <a:r>
              <a:rPr lang="zh-CN" altLang="zh-CN" b="1" dirty="0"/>
              <a:t>文件</a:t>
            </a:r>
          </a:p>
        </p:txBody>
      </p:sp>
      <p:pic>
        <p:nvPicPr>
          <p:cNvPr id="4" name="图片 3">
            <a:extLst>
              <a:ext uri="{FF2B5EF4-FFF2-40B4-BE49-F238E27FC236}">
                <a16:creationId xmlns:a16="http://schemas.microsoft.com/office/drawing/2014/main" xmlns="" id="{46BA05F2-B770-4E3B-9DAD-F88BEBF5CFFA}"/>
              </a:ext>
            </a:extLst>
          </p:cNvPr>
          <p:cNvPicPr/>
          <p:nvPr/>
        </p:nvPicPr>
        <p:blipFill>
          <a:blip r:embed="rId2"/>
          <a:stretch>
            <a:fillRect/>
          </a:stretch>
        </p:blipFill>
        <p:spPr>
          <a:xfrm>
            <a:off x="2784590" y="2549930"/>
            <a:ext cx="5760000" cy="3240000"/>
          </a:xfrm>
          <a:prstGeom prst="rect">
            <a:avLst/>
          </a:prstGeom>
        </p:spPr>
      </p:pic>
    </p:spTree>
    <p:extLst>
      <p:ext uri="{BB962C8B-B14F-4D97-AF65-F5344CB8AC3E}">
        <p14:creationId xmlns:p14="http://schemas.microsoft.com/office/powerpoint/2010/main" val="3503791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在“主页”功能区，点击“获取数据”选项卡，在打开的下拉框中选择“更多”，打开“获取数据”对话框，选择“文件”类型中的“</a:t>
            </a:r>
            <a:r>
              <a:rPr lang="en-US" altLang="zh-CN" dirty="0"/>
              <a:t>XML</a:t>
            </a:r>
            <a:r>
              <a:rPr lang="zh-CN" altLang="zh-CN" dirty="0"/>
              <a:t>”</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3.1.3  </a:t>
            </a:r>
            <a:r>
              <a:rPr lang="zh-CN" altLang="zh-CN" b="1" dirty="0"/>
              <a:t>连接</a:t>
            </a:r>
            <a:r>
              <a:rPr lang="en-US" altLang="zh-CN" b="1" dirty="0"/>
              <a:t>XML</a:t>
            </a:r>
            <a:r>
              <a:rPr lang="zh-CN" altLang="zh-CN" b="1" dirty="0"/>
              <a:t>文件</a:t>
            </a:r>
          </a:p>
        </p:txBody>
      </p:sp>
      <p:pic>
        <p:nvPicPr>
          <p:cNvPr id="4" name="图片 3">
            <a:extLst>
              <a:ext uri="{FF2B5EF4-FFF2-40B4-BE49-F238E27FC236}">
                <a16:creationId xmlns:a16="http://schemas.microsoft.com/office/drawing/2014/main" xmlns="" id="{584940B0-F7B9-47C1-882B-A1FA498B9B1C}"/>
              </a:ext>
            </a:extLst>
          </p:cNvPr>
          <p:cNvPicPr/>
          <p:nvPr/>
        </p:nvPicPr>
        <p:blipFill>
          <a:blip r:embed="rId2"/>
          <a:stretch>
            <a:fillRect/>
          </a:stretch>
        </p:blipFill>
        <p:spPr>
          <a:xfrm>
            <a:off x="4008583" y="2761674"/>
            <a:ext cx="3251198" cy="3140362"/>
          </a:xfrm>
          <a:prstGeom prst="rect">
            <a:avLst/>
          </a:prstGeom>
        </p:spPr>
      </p:pic>
    </p:spTree>
    <p:extLst>
      <p:ext uri="{BB962C8B-B14F-4D97-AF65-F5344CB8AC3E}">
        <p14:creationId xmlns:p14="http://schemas.microsoft.com/office/powerpoint/2010/main" val="3606879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在“主页”功能区，点击“获取数据”选项卡，在打开的下拉框中选择“更多”，打开“获取数据”对话框，选择“文件”类型中的“</a:t>
            </a:r>
            <a:r>
              <a:rPr lang="en-US" altLang="zh-CN" dirty="0"/>
              <a:t>JSON</a:t>
            </a:r>
            <a:r>
              <a:rPr lang="zh-CN" altLang="zh-CN" dirty="0"/>
              <a:t>”</a:t>
            </a:r>
            <a:r>
              <a:rPr lang="zh-CN" altLang="en-US" dirty="0"/>
              <a:t>，注意需要使用</a:t>
            </a:r>
            <a:r>
              <a:rPr lang="en-US" altLang="zh-CN" dirty="0" err="1"/>
              <a:t>Table.FromRecords</a:t>
            </a:r>
            <a:r>
              <a:rPr lang="zh-CN" altLang="en-US" dirty="0"/>
              <a:t>函数。</a:t>
            </a:r>
          </a:p>
        </p:txBody>
      </p:sp>
      <p:sp>
        <p:nvSpPr>
          <p:cNvPr id="17412" name="内容占位符 2"/>
          <p:cNvSpPr>
            <a:spLocks noGrp="1"/>
          </p:cNvSpPr>
          <p:nvPr>
            <p:ph idx="10"/>
          </p:nvPr>
        </p:nvSpPr>
        <p:spPr>
          <a:xfrm>
            <a:off x="423863" y="1138238"/>
            <a:ext cx="11107737" cy="427037"/>
          </a:xfrm>
        </p:spPr>
        <p:txBody>
          <a:bodyPr/>
          <a:lstStyle/>
          <a:p>
            <a:r>
              <a:rPr lang="en-US" altLang="zh-CN" b="1" dirty="0"/>
              <a:t>3.1.4  </a:t>
            </a:r>
            <a:r>
              <a:rPr lang="zh-CN" altLang="zh-CN" b="1" dirty="0"/>
              <a:t>连接</a:t>
            </a:r>
            <a:r>
              <a:rPr lang="en-US" altLang="zh-CN" b="1" dirty="0"/>
              <a:t>JSON</a:t>
            </a:r>
            <a:r>
              <a:rPr lang="zh-CN" altLang="zh-CN" b="1" dirty="0"/>
              <a:t>文件</a:t>
            </a:r>
          </a:p>
        </p:txBody>
      </p:sp>
      <p:pic>
        <p:nvPicPr>
          <p:cNvPr id="4" name="图片 3">
            <a:extLst>
              <a:ext uri="{FF2B5EF4-FFF2-40B4-BE49-F238E27FC236}">
                <a16:creationId xmlns:a16="http://schemas.microsoft.com/office/drawing/2014/main" xmlns="" id="{8ACC534C-CD13-4A7F-A7BB-1C94927CEF7C}"/>
              </a:ext>
            </a:extLst>
          </p:cNvPr>
          <p:cNvPicPr/>
          <p:nvPr/>
        </p:nvPicPr>
        <p:blipFill>
          <a:blip r:embed="rId2"/>
          <a:stretch>
            <a:fillRect/>
          </a:stretch>
        </p:blipFill>
        <p:spPr>
          <a:xfrm>
            <a:off x="4387274" y="2752436"/>
            <a:ext cx="3112654" cy="3223491"/>
          </a:xfrm>
          <a:prstGeom prst="rect">
            <a:avLst/>
          </a:prstGeom>
        </p:spPr>
      </p:pic>
    </p:spTree>
    <p:extLst>
      <p:ext uri="{BB962C8B-B14F-4D97-AF65-F5344CB8AC3E}">
        <p14:creationId xmlns:p14="http://schemas.microsoft.com/office/powerpoint/2010/main" val="169326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在“主页”功能区，点击“获取数据”选项卡，在打开的下拉框中选择“更多”，打开“获取数据”对话框，选择“文件”类型中的“</a:t>
            </a:r>
            <a:r>
              <a:rPr lang="en-US" altLang="zh-CN" dirty="0"/>
              <a:t>PDF</a:t>
            </a:r>
            <a:r>
              <a:rPr lang="zh-CN" altLang="zh-CN" dirty="0"/>
              <a:t>”</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3.1.5  </a:t>
            </a:r>
            <a:r>
              <a:rPr lang="zh-CN" altLang="zh-CN" b="1" dirty="0"/>
              <a:t>连接</a:t>
            </a:r>
            <a:r>
              <a:rPr lang="en-US" altLang="zh-CN" b="1" dirty="0"/>
              <a:t>PDF</a:t>
            </a:r>
            <a:r>
              <a:rPr lang="zh-CN" altLang="zh-CN" b="1" dirty="0"/>
              <a:t>文件</a:t>
            </a:r>
          </a:p>
        </p:txBody>
      </p:sp>
      <p:pic>
        <p:nvPicPr>
          <p:cNvPr id="4" name="图片 3">
            <a:extLst>
              <a:ext uri="{FF2B5EF4-FFF2-40B4-BE49-F238E27FC236}">
                <a16:creationId xmlns:a16="http://schemas.microsoft.com/office/drawing/2014/main" xmlns="" id="{A3127B17-63E5-4A11-91E1-E69090DBD380}"/>
              </a:ext>
            </a:extLst>
          </p:cNvPr>
          <p:cNvPicPr/>
          <p:nvPr/>
        </p:nvPicPr>
        <p:blipFill>
          <a:blip r:embed="rId2"/>
          <a:stretch>
            <a:fillRect/>
          </a:stretch>
        </p:blipFill>
        <p:spPr>
          <a:xfrm>
            <a:off x="4147126" y="2675572"/>
            <a:ext cx="3417455" cy="3706755"/>
          </a:xfrm>
          <a:prstGeom prst="rect">
            <a:avLst/>
          </a:prstGeom>
        </p:spPr>
      </p:pic>
    </p:spTree>
    <p:extLst>
      <p:ext uri="{BB962C8B-B14F-4D97-AF65-F5344CB8AC3E}">
        <p14:creationId xmlns:p14="http://schemas.microsoft.com/office/powerpoint/2010/main" val="556491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首先在“主页”功能区，点击“获取数据”选项卡，在打开的下拉框中选择“更多”，打开“获取数据”对话框，选择“文件”类型中的“文件夹”选项</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3.1.6  </a:t>
            </a:r>
            <a:r>
              <a:rPr lang="zh-CN" altLang="zh-CN" b="1" dirty="0"/>
              <a:t>连接数据文件夹</a:t>
            </a:r>
          </a:p>
        </p:txBody>
      </p:sp>
      <p:pic>
        <p:nvPicPr>
          <p:cNvPr id="4" name="图片 3">
            <a:extLst>
              <a:ext uri="{FF2B5EF4-FFF2-40B4-BE49-F238E27FC236}">
                <a16:creationId xmlns:a16="http://schemas.microsoft.com/office/drawing/2014/main" xmlns="" id="{6F47EB5A-5694-4449-A6DF-2F9970787D39}"/>
              </a:ext>
            </a:extLst>
          </p:cNvPr>
          <p:cNvPicPr/>
          <p:nvPr/>
        </p:nvPicPr>
        <p:blipFill>
          <a:blip r:embed="rId2"/>
          <a:stretch>
            <a:fillRect/>
          </a:stretch>
        </p:blipFill>
        <p:spPr>
          <a:xfrm>
            <a:off x="4200697" y="2791488"/>
            <a:ext cx="3308467" cy="3415348"/>
          </a:xfrm>
          <a:prstGeom prst="rect">
            <a:avLst/>
          </a:prstGeom>
        </p:spPr>
      </p:pic>
    </p:spTree>
    <p:extLst>
      <p:ext uri="{BB962C8B-B14F-4D97-AF65-F5344CB8AC3E}">
        <p14:creationId xmlns:p14="http://schemas.microsoft.com/office/powerpoint/2010/main" val="637205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连接到关系型数据库</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连接到单个数据文件</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连接到非关系型数据库</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连接到其它数据源</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161342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在结构化的基础上，分析的变量往往也会存在一些数量关系，使其能够进行统计计算，将分析过程进行量化，从而验证我们的观点是否正确。例如企业的销售数据，对销售额和利润额进行分析</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zh-CN" altLang="zh-CN" dirty="0"/>
              <a:t>（二）公式化思维</a:t>
            </a:r>
          </a:p>
        </p:txBody>
      </p:sp>
      <p:pic>
        <p:nvPicPr>
          <p:cNvPr id="4" name="图片 3">
            <a:extLst>
              <a:ext uri="{FF2B5EF4-FFF2-40B4-BE49-F238E27FC236}">
                <a16:creationId xmlns:a16="http://schemas.microsoft.com/office/drawing/2014/main" xmlns="" id="{876F44BF-E510-4DF9-A085-1A14F26AFF3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559243" y="2818908"/>
            <a:ext cx="3239770" cy="2938145"/>
          </a:xfrm>
          <a:prstGeom prst="rect">
            <a:avLst/>
          </a:prstGeom>
          <a:noFill/>
          <a:ln>
            <a:noFill/>
          </a:ln>
        </p:spPr>
      </p:pic>
    </p:spTree>
    <p:extLst>
      <p:ext uri="{BB962C8B-B14F-4D97-AF65-F5344CB8AC3E}">
        <p14:creationId xmlns:p14="http://schemas.microsoft.com/office/powerpoint/2010/main" val="444248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在“主页”功能区，点击“获取数据”选项卡，在打开的下拉框中选择“更多”，打开“获取数据”对话框，选择“数据库”类型中的“</a:t>
            </a:r>
            <a:r>
              <a:rPr lang="en-US" altLang="zh-CN" dirty="0"/>
              <a:t>Access</a:t>
            </a:r>
            <a:r>
              <a:rPr lang="zh-CN" altLang="zh-CN" dirty="0"/>
              <a:t>数据库”，如图所示。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3.2.1  </a:t>
            </a:r>
            <a:r>
              <a:rPr lang="zh-CN" altLang="zh-CN" b="1" dirty="0"/>
              <a:t>连接</a:t>
            </a:r>
            <a:r>
              <a:rPr lang="en-US" altLang="zh-CN" b="1" dirty="0"/>
              <a:t>Access</a:t>
            </a:r>
            <a:r>
              <a:rPr lang="zh-CN" altLang="zh-CN" b="1" dirty="0"/>
              <a:t>数据库</a:t>
            </a:r>
          </a:p>
        </p:txBody>
      </p:sp>
      <p:pic>
        <p:nvPicPr>
          <p:cNvPr id="4" name="图片 3">
            <a:extLst>
              <a:ext uri="{FF2B5EF4-FFF2-40B4-BE49-F238E27FC236}">
                <a16:creationId xmlns:a16="http://schemas.microsoft.com/office/drawing/2014/main" xmlns="" id="{499B5B89-EFBF-4EE6-B202-41985234E570}"/>
              </a:ext>
            </a:extLst>
          </p:cNvPr>
          <p:cNvPicPr/>
          <p:nvPr/>
        </p:nvPicPr>
        <p:blipFill>
          <a:blip r:embed="rId2"/>
          <a:stretch>
            <a:fillRect/>
          </a:stretch>
        </p:blipFill>
        <p:spPr>
          <a:xfrm>
            <a:off x="4399972" y="2689167"/>
            <a:ext cx="3386281" cy="3369888"/>
          </a:xfrm>
          <a:prstGeom prst="rect">
            <a:avLst/>
          </a:prstGeom>
        </p:spPr>
      </p:pic>
    </p:spTree>
    <p:extLst>
      <p:ext uri="{BB962C8B-B14F-4D97-AF65-F5344CB8AC3E}">
        <p14:creationId xmlns:p14="http://schemas.microsoft.com/office/powerpoint/2010/main" val="1730290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在“开始”功能区，点击“获取数据”选项卡，在打开的下拉框中选择“</a:t>
            </a:r>
            <a:r>
              <a:rPr lang="en-US" altLang="zh-CN" dirty="0"/>
              <a:t>SQL Server</a:t>
            </a:r>
            <a:r>
              <a:rPr lang="zh-CN" altLang="zh-CN" dirty="0"/>
              <a:t>”，如图所示。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b="1" dirty="0"/>
              <a:t>3.2.2  </a:t>
            </a:r>
            <a:r>
              <a:rPr lang="zh-CN" altLang="zh-CN" b="1" dirty="0"/>
              <a:t>连接</a:t>
            </a:r>
            <a:r>
              <a:rPr lang="en-US" altLang="zh-CN" b="1" dirty="0"/>
              <a:t>SQL Server</a:t>
            </a:r>
            <a:r>
              <a:rPr lang="zh-CN" altLang="zh-CN" b="1" dirty="0"/>
              <a:t>数据库</a:t>
            </a:r>
          </a:p>
        </p:txBody>
      </p:sp>
      <p:pic>
        <p:nvPicPr>
          <p:cNvPr id="4" name="图片 3">
            <a:extLst>
              <a:ext uri="{FF2B5EF4-FFF2-40B4-BE49-F238E27FC236}">
                <a16:creationId xmlns:a16="http://schemas.microsoft.com/office/drawing/2014/main" xmlns="" id="{D4F0EFF7-F58F-433C-8E67-932A447847ED}"/>
              </a:ext>
            </a:extLst>
          </p:cNvPr>
          <p:cNvPicPr/>
          <p:nvPr/>
        </p:nvPicPr>
        <p:blipFill>
          <a:blip r:embed="rId2"/>
          <a:stretch>
            <a:fillRect/>
          </a:stretch>
        </p:blipFill>
        <p:spPr>
          <a:xfrm>
            <a:off x="3375718" y="2762366"/>
            <a:ext cx="5274310" cy="2829560"/>
          </a:xfrm>
          <a:prstGeom prst="rect">
            <a:avLst/>
          </a:prstGeom>
        </p:spPr>
      </p:pic>
    </p:spTree>
    <p:extLst>
      <p:ext uri="{BB962C8B-B14F-4D97-AF65-F5344CB8AC3E}">
        <p14:creationId xmlns:p14="http://schemas.microsoft.com/office/powerpoint/2010/main" val="2437024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连接</a:t>
            </a:r>
            <a:r>
              <a:rPr lang="en-US" altLang="zh-CN" dirty="0"/>
              <a:t>MySQL</a:t>
            </a:r>
            <a:r>
              <a:rPr lang="zh-CN" altLang="zh-CN" dirty="0"/>
              <a:t>数据库，一般都需要安装其驱动程序。在</a:t>
            </a:r>
            <a:r>
              <a:rPr lang="en-US" altLang="zh-CN" dirty="0"/>
              <a:t>MS Power BI</a:t>
            </a:r>
            <a:r>
              <a:rPr lang="zh-CN" altLang="zh-CN" dirty="0"/>
              <a:t>的“主页”功能区，点击“获取数据”选项卡，在弹出的下拉框中选择“更多”，</a:t>
            </a:r>
            <a:r>
              <a:rPr lang="zh-CN" altLang="en-US" dirty="0"/>
              <a:t>再</a:t>
            </a:r>
            <a:r>
              <a:rPr lang="zh-CN" altLang="zh-CN" dirty="0"/>
              <a:t>选择“数据库”类型中的“</a:t>
            </a:r>
            <a:r>
              <a:rPr lang="en-US" altLang="zh-CN" dirty="0"/>
              <a:t>MySQL</a:t>
            </a:r>
            <a:r>
              <a:rPr lang="zh-CN" altLang="zh-CN" dirty="0"/>
              <a:t>数据库”</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3.2.3  </a:t>
            </a:r>
            <a:r>
              <a:rPr lang="zh-CN" altLang="zh-CN" b="1" dirty="0"/>
              <a:t>连接</a:t>
            </a:r>
            <a:r>
              <a:rPr lang="en-US" altLang="zh-CN" b="1" dirty="0"/>
              <a:t>MySQL</a:t>
            </a:r>
            <a:r>
              <a:rPr lang="zh-CN" altLang="zh-CN" b="1" dirty="0"/>
              <a:t>数据库</a:t>
            </a:r>
          </a:p>
        </p:txBody>
      </p:sp>
      <p:pic>
        <p:nvPicPr>
          <p:cNvPr id="4" name="图片 3">
            <a:extLst>
              <a:ext uri="{FF2B5EF4-FFF2-40B4-BE49-F238E27FC236}">
                <a16:creationId xmlns:a16="http://schemas.microsoft.com/office/drawing/2014/main" xmlns="" id="{06E7B59B-900D-4D3A-A47B-78690B4297B6}"/>
              </a:ext>
            </a:extLst>
          </p:cNvPr>
          <p:cNvPicPr/>
          <p:nvPr/>
        </p:nvPicPr>
        <p:blipFill>
          <a:blip r:embed="rId2"/>
          <a:stretch>
            <a:fillRect/>
          </a:stretch>
        </p:blipFill>
        <p:spPr>
          <a:xfrm>
            <a:off x="4351769" y="2792296"/>
            <a:ext cx="3155950" cy="3434715"/>
          </a:xfrm>
          <a:prstGeom prst="rect">
            <a:avLst/>
          </a:prstGeom>
        </p:spPr>
      </p:pic>
    </p:spTree>
    <p:extLst>
      <p:ext uri="{BB962C8B-B14F-4D97-AF65-F5344CB8AC3E}">
        <p14:creationId xmlns:p14="http://schemas.microsoft.com/office/powerpoint/2010/main" val="2043144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在连接到</a:t>
            </a:r>
            <a:r>
              <a:rPr lang="en-US" altLang="zh-CN" dirty="0"/>
              <a:t>PostgreSQL</a:t>
            </a:r>
            <a:r>
              <a:rPr lang="zh-CN" altLang="zh-CN" dirty="0"/>
              <a:t>数据库之前，首先需要下载与安装数据库的驱动程序，</a:t>
            </a:r>
            <a:r>
              <a:rPr lang="en-US" altLang="zh-CN" dirty="0" err="1"/>
              <a:t>Npgsql</a:t>
            </a:r>
            <a:r>
              <a:rPr lang="zh-CN" altLang="zh-CN" dirty="0"/>
              <a:t>驱动程序安装完成后，在</a:t>
            </a:r>
            <a:r>
              <a:rPr lang="en-US" altLang="zh-CN" dirty="0"/>
              <a:t>MS Power BI</a:t>
            </a:r>
            <a:r>
              <a:rPr lang="zh-CN" altLang="zh-CN" dirty="0"/>
              <a:t>的“主页”功能区，点击“获取数据”选项卡，在弹出的下拉框中选择“更多”，</a:t>
            </a:r>
            <a:r>
              <a:rPr lang="zh-CN" altLang="en-US" dirty="0"/>
              <a:t>再</a:t>
            </a:r>
            <a:r>
              <a:rPr lang="zh-CN" altLang="zh-CN" dirty="0"/>
              <a:t>选择“数据库”类型中的“</a:t>
            </a:r>
            <a:r>
              <a:rPr lang="en-US" altLang="zh-CN" dirty="0"/>
              <a:t>PostgreSQL</a:t>
            </a:r>
            <a:r>
              <a:rPr lang="zh-CN" altLang="zh-CN" dirty="0"/>
              <a:t>数据库”</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3.2.4  </a:t>
            </a:r>
            <a:r>
              <a:rPr lang="zh-CN" altLang="zh-CN" b="1" dirty="0"/>
              <a:t>连接</a:t>
            </a:r>
            <a:r>
              <a:rPr lang="en-US" altLang="zh-CN" b="1" dirty="0"/>
              <a:t>PostgreSQL</a:t>
            </a:r>
            <a:r>
              <a:rPr lang="zh-CN" altLang="zh-CN" b="1" dirty="0"/>
              <a:t>数据库</a:t>
            </a:r>
          </a:p>
        </p:txBody>
      </p:sp>
      <p:pic>
        <p:nvPicPr>
          <p:cNvPr id="4" name="图片 3">
            <a:extLst>
              <a:ext uri="{FF2B5EF4-FFF2-40B4-BE49-F238E27FC236}">
                <a16:creationId xmlns:a16="http://schemas.microsoft.com/office/drawing/2014/main" xmlns="" id="{D9DBACA0-9D79-4B9C-9B17-1E56334253F2}"/>
              </a:ext>
            </a:extLst>
          </p:cNvPr>
          <p:cNvPicPr/>
          <p:nvPr/>
        </p:nvPicPr>
        <p:blipFill>
          <a:blip r:embed="rId2"/>
          <a:stretch>
            <a:fillRect/>
          </a:stretch>
        </p:blipFill>
        <p:spPr>
          <a:xfrm>
            <a:off x="4463473" y="3127865"/>
            <a:ext cx="2895600" cy="3151505"/>
          </a:xfrm>
          <a:prstGeom prst="rect">
            <a:avLst/>
          </a:prstGeom>
        </p:spPr>
      </p:pic>
    </p:spTree>
    <p:extLst>
      <p:ext uri="{BB962C8B-B14F-4D97-AF65-F5344CB8AC3E}">
        <p14:creationId xmlns:p14="http://schemas.microsoft.com/office/powerpoint/2010/main" val="2810708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连接之前</a:t>
            </a:r>
            <a:r>
              <a:rPr lang="zh-CN" altLang="zh-CN" dirty="0"/>
              <a:t>首先需要安装最新版本的</a:t>
            </a:r>
            <a:r>
              <a:rPr lang="en-US" altLang="zh-CN" dirty="0"/>
              <a:t>Oracle</a:t>
            </a:r>
            <a:r>
              <a:rPr lang="zh-CN" altLang="zh-CN" dirty="0"/>
              <a:t>数据访问组件</a:t>
            </a:r>
            <a:r>
              <a:rPr lang="en-US" altLang="zh-CN" dirty="0"/>
              <a:t> (ODAC)</a:t>
            </a:r>
            <a:r>
              <a:rPr lang="zh-CN" altLang="zh-CN" dirty="0"/>
              <a:t>，</a:t>
            </a:r>
            <a:r>
              <a:rPr lang="zh-CN" altLang="en-US" dirty="0"/>
              <a:t>然后</a:t>
            </a:r>
            <a:r>
              <a:rPr lang="zh-CN" altLang="zh-CN" dirty="0"/>
              <a:t>在“主页”功能区，点击“获取数据”选项卡，在打开的下拉框中选择“更多”，打开“获取数据”对话框，选择“数据库”类型中的“</a:t>
            </a:r>
            <a:r>
              <a:rPr lang="en-US" altLang="zh-CN" dirty="0"/>
              <a:t>Oracle Database</a:t>
            </a:r>
            <a:r>
              <a:rPr lang="zh-CN" altLang="zh-CN" dirty="0"/>
              <a:t>”</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b="1" dirty="0"/>
              <a:t>3.2.5  </a:t>
            </a:r>
            <a:r>
              <a:rPr lang="zh-CN" altLang="zh-CN" b="1" dirty="0"/>
              <a:t>连接</a:t>
            </a:r>
            <a:r>
              <a:rPr lang="en-US" altLang="zh-CN" b="1" dirty="0"/>
              <a:t>Oracle</a:t>
            </a:r>
            <a:r>
              <a:rPr lang="zh-CN" altLang="zh-CN" b="1" dirty="0"/>
              <a:t>数据库</a:t>
            </a:r>
          </a:p>
        </p:txBody>
      </p:sp>
      <p:pic>
        <p:nvPicPr>
          <p:cNvPr id="4" name="图片 3">
            <a:extLst>
              <a:ext uri="{FF2B5EF4-FFF2-40B4-BE49-F238E27FC236}">
                <a16:creationId xmlns:a16="http://schemas.microsoft.com/office/drawing/2014/main" xmlns="" id="{17E40799-B6D9-4B18-95A4-889ABA1FBC8B}"/>
              </a:ext>
            </a:extLst>
          </p:cNvPr>
          <p:cNvPicPr/>
          <p:nvPr/>
        </p:nvPicPr>
        <p:blipFill>
          <a:blip r:embed="rId2"/>
          <a:stretch>
            <a:fillRect/>
          </a:stretch>
        </p:blipFill>
        <p:spPr>
          <a:xfrm>
            <a:off x="4538085" y="2903653"/>
            <a:ext cx="3044969" cy="3173875"/>
          </a:xfrm>
          <a:prstGeom prst="rect">
            <a:avLst/>
          </a:prstGeom>
        </p:spPr>
      </p:pic>
    </p:spTree>
    <p:extLst>
      <p:ext uri="{BB962C8B-B14F-4D97-AF65-F5344CB8AC3E}">
        <p14:creationId xmlns:p14="http://schemas.microsoft.com/office/powerpoint/2010/main" val="3182088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连接到关系型数据库</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连接到单个数据文件</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连接到非关系型数据库</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连接到其它数据源</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3111402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r>
              <a:rPr lang="zh-CN" altLang="zh-CN" dirty="0"/>
              <a:t>非关系型数据库的产生是因为随着网站的发展，并发性增加，扩展性高，一致性要求降低。关系型数据库最重要的一致性维护就显得有点多余，并且消耗着性能。因此有了非关系型数据库，它是关系型数据库的一种弱化的结果，在海量数据存储和查询上更胜一筹。</a:t>
            </a:r>
          </a:p>
          <a:p>
            <a:r>
              <a:rPr lang="zh-CN" altLang="zh-CN" dirty="0"/>
              <a:t>非关系型数据库主要是使用</a:t>
            </a:r>
            <a:r>
              <a:rPr lang="en-US" altLang="zh-CN" dirty="0"/>
              <a:t>key-value</a:t>
            </a:r>
            <a:r>
              <a:rPr lang="zh-CN" altLang="zh-CN" dirty="0"/>
              <a:t>的方式存储数据，这是区别于关系型数据库的特点之一。由于数据间没有关联性，相对来说层级扁平，主要有文档类模型</a:t>
            </a:r>
            <a:r>
              <a:rPr lang="en-US" altLang="zh-CN" dirty="0" err="1"/>
              <a:t>mongoDB</a:t>
            </a:r>
            <a:r>
              <a:rPr lang="zh-CN" altLang="zh-CN" dirty="0"/>
              <a:t>，键值对模型</a:t>
            </a:r>
            <a:r>
              <a:rPr lang="en-US" altLang="zh-CN" dirty="0" err="1"/>
              <a:t>redis</a:t>
            </a:r>
            <a:r>
              <a:rPr lang="zh-CN" altLang="zh-CN" dirty="0"/>
              <a:t>和</a:t>
            </a:r>
            <a:r>
              <a:rPr lang="en-US" altLang="zh-CN" dirty="0" err="1"/>
              <a:t>MemcacheDB</a:t>
            </a:r>
            <a:r>
              <a:rPr lang="zh-CN" altLang="zh-CN" dirty="0"/>
              <a:t>等，主要优点如下：</a:t>
            </a:r>
          </a:p>
          <a:p>
            <a:pPr lvl="1"/>
            <a:r>
              <a:rPr lang="zh-CN" altLang="zh-CN" sz="1800" dirty="0"/>
              <a:t>由于数据之间没有关系，所以易于扩展和查询；</a:t>
            </a:r>
          </a:p>
          <a:p>
            <a:pPr lvl="1"/>
            <a:r>
              <a:rPr lang="zh-CN" altLang="zh-CN" sz="1800" dirty="0"/>
              <a:t>数据结构灵活，每个数据都可以有不同的结构；</a:t>
            </a:r>
          </a:p>
          <a:p>
            <a:pPr lvl="1"/>
            <a:r>
              <a:rPr lang="zh-CN" altLang="zh-CN" sz="1800" dirty="0"/>
              <a:t>由于降低了一致性的要求，所以查询速度更快。</a:t>
            </a:r>
          </a:p>
          <a:p>
            <a:pPr marL="271463" indent="-271463"/>
            <a:endParaRPr lang="zh-CN" altLang="en-US" dirty="0"/>
          </a:p>
        </p:txBody>
      </p:sp>
    </p:spTree>
    <p:extLst>
      <p:ext uri="{BB962C8B-B14F-4D97-AF65-F5344CB8AC3E}">
        <p14:creationId xmlns:p14="http://schemas.microsoft.com/office/powerpoint/2010/main" val="313214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MongoDB</a:t>
            </a:r>
            <a:r>
              <a:rPr lang="zh-CN" altLang="zh-CN" dirty="0"/>
              <a:t>（来自于英文单词“</a:t>
            </a:r>
            <a:r>
              <a:rPr lang="en-US" altLang="zh-CN" dirty="0"/>
              <a:t>Humongous</a:t>
            </a:r>
            <a:r>
              <a:rPr lang="zh-CN" altLang="zh-CN" dirty="0"/>
              <a:t>”，中文含义为“庞大”）是可以应用于各种规模的企业、各个行业以及各类应用程序的开源数据库。作为一个适用于敏捷开发的数据库，</a:t>
            </a:r>
            <a:r>
              <a:rPr lang="en-US" altLang="zh-CN" dirty="0"/>
              <a:t>MongoDB</a:t>
            </a:r>
            <a:r>
              <a:rPr lang="zh-CN" altLang="zh-CN" dirty="0"/>
              <a:t>的数据模式可以随着应用程序的发展而灵活地更新。</a:t>
            </a:r>
            <a:r>
              <a:rPr lang="en-US" altLang="zh-CN" dirty="0"/>
              <a:t>MongoDB</a:t>
            </a:r>
            <a:r>
              <a:rPr lang="zh-CN" altLang="zh-CN" dirty="0"/>
              <a:t>是专为可扩展性，高性能和高可用性而设计的数据库。</a:t>
            </a:r>
          </a:p>
          <a:p>
            <a:r>
              <a:rPr lang="en-US" altLang="zh-CN" dirty="0"/>
              <a:t>MongoDB </a:t>
            </a:r>
            <a:r>
              <a:rPr lang="zh-CN" altLang="zh-CN" dirty="0"/>
              <a:t>将数据存储为一个文档，数据结构由键值</a:t>
            </a:r>
            <a:r>
              <a:rPr lang="en-US" altLang="zh-CN" dirty="0"/>
              <a:t>(key=&gt;value)</a:t>
            </a:r>
            <a:r>
              <a:rPr lang="zh-CN" altLang="zh-CN" dirty="0"/>
              <a:t>对组成。</a:t>
            </a:r>
            <a:r>
              <a:rPr lang="en-US" altLang="zh-CN" dirty="0"/>
              <a:t>MongoDB</a:t>
            </a:r>
            <a:r>
              <a:rPr lang="zh-CN" altLang="zh-CN" dirty="0"/>
              <a:t>文档类似于</a:t>
            </a:r>
            <a:r>
              <a:rPr lang="en-US" altLang="zh-CN" dirty="0"/>
              <a:t>JSON </a:t>
            </a:r>
            <a:r>
              <a:rPr lang="zh-CN" altLang="zh-CN" dirty="0"/>
              <a:t>对象。字段值可以包含其它文档，数组及文档数组，</a:t>
            </a:r>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3.3.1  MongoDB</a:t>
            </a:r>
            <a:r>
              <a:rPr lang="zh-CN" altLang="zh-CN" dirty="0"/>
              <a:t>简介</a:t>
            </a:r>
          </a:p>
        </p:txBody>
      </p:sp>
      <p:pic>
        <p:nvPicPr>
          <p:cNvPr id="4" name="图片 3">
            <a:extLst>
              <a:ext uri="{FF2B5EF4-FFF2-40B4-BE49-F238E27FC236}">
                <a16:creationId xmlns:a16="http://schemas.microsoft.com/office/drawing/2014/main" xmlns="" id="{2743CD48-F83E-4699-816A-B9E6FC51ADC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376305" y="4371628"/>
            <a:ext cx="3162300" cy="941070"/>
          </a:xfrm>
          <a:prstGeom prst="rect">
            <a:avLst/>
          </a:prstGeom>
          <a:noFill/>
          <a:ln>
            <a:noFill/>
          </a:ln>
        </p:spPr>
      </p:pic>
    </p:spTree>
    <p:extLst>
      <p:ext uri="{BB962C8B-B14F-4D97-AF65-F5344CB8AC3E}">
        <p14:creationId xmlns:p14="http://schemas.microsoft.com/office/powerpoint/2010/main" val="8842406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最新版本的</a:t>
            </a:r>
            <a:r>
              <a:rPr lang="en-US" altLang="zh-CN" dirty="0"/>
              <a:t>MongoDB</a:t>
            </a:r>
            <a:r>
              <a:rPr lang="zh-CN" altLang="zh-CN" dirty="0"/>
              <a:t>软件的官方下载</a:t>
            </a:r>
            <a:r>
              <a:rPr lang="zh-CN" altLang="en-US" dirty="0"/>
              <a:t>，</a:t>
            </a:r>
            <a:r>
              <a:rPr lang="zh-CN" altLang="zh-CN" dirty="0"/>
              <a:t>现在</a:t>
            </a:r>
            <a:r>
              <a:rPr lang="en-US" altLang="zh-CN" dirty="0" err="1"/>
              <a:t>mongod</a:t>
            </a:r>
            <a:r>
              <a:rPr lang="zh-CN" altLang="zh-CN" dirty="0"/>
              <a:t>已经更新到</a:t>
            </a:r>
            <a:r>
              <a:rPr lang="en-US" altLang="zh-CN" dirty="0"/>
              <a:t>4.x</a:t>
            </a:r>
            <a:r>
              <a:rPr lang="zh-CN" altLang="zh-CN" dirty="0"/>
              <a:t>版本，在</a:t>
            </a:r>
            <a:r>
              <a:rPr lang="en-US" altLang="zh-CN" dirty="0"/>
              <a:t>4.x</a:t>
            </a:r>
            <a:r>
              <a:rPr lang="zh-CN" altLang="zh-CN" dirty="0"/>
              <a:t>版本中，不要再试图使用自定义安装。安装没什么难度，如果是用</a:t>
            </a:r>
            <a:r>
              <a:rPr lang="en-US" altLang="zh-CN" dirty="0"/>
              <a:t>MSI</a:t>
            </a:r>
            <a:r>
              <a:rPr lang="zh-CN" altLang="zh-CN" dirty="0"/>
              <a:t>的话，默认安装在</a:t>
            </a:r>
            <a:r>
              <a:rPr lang="en-US" altLang="zh-CN" dirty="0"/>
              <a:t>C</a:t>
            </a:r>
            <a:r>
              <a:rPr lang="zh-CN" altLang="zh-CN" dirty="0"/>
              <a:t>盘。然后使用</a:t>
            </a:r>
            <a:r>
              <a:rPr lang="en-US" altLang="zh-CN" dirty="0" err="1"/>
              <a:t>cmd</a:t>
            </a:r>
            <a:r>
              <a:rPr lang="zh-CN" altLang="zh-CN" dirty="0"/>
              <a:t>命令模式，切换到</a:t>
            </a:r>
            <a:r>
              <a:rPr lang="en-US" altLang="zh-CN" dirty="0" err="1"/>
              <a:t>mongodb</a:t>
            </a:r>
            <a:r>
              <a:rPr lang="zh-CN" altLang="zh-CN" dirty="0"/>
              <a:t>安装目录的</a:t>
            </a:r>
            <a:r>
              <a:rPr lang="en-US" altLang="zh-CN" dirty="0"/>
              <a:t>bin</a:t>
            </a:r>
            <a:r>
              <a:rPr lang="zh-CN" altLang="zh-CN" dirty="0"/>
              <a:t>目录下，默认是</a:t>
            </a:r>
            <a:r>
              <a:rPr lang="en-US" altLang="zh-CN" dirty="0"/>
              <a:t>C:\Program Files\MongoDB\Server\4.2\bin</a:t>
            </a:r>
            <a:r>
              <a:rPr lang="zh-CN" altLang="zh-CN" dirty="0"/>
              <a:t>，输入</a:t>
            </a:r>
            <a:r>
              <a:rPr lang="en-US" altLang="zh-CN" dirty="0"/>
              <a:t>mongo</a:t>
            </a:r>
            <a:r>
              <a:rPr lang="zh-CN" altLang="zh-CN" dirty="0"/>
              <a:t>进入</a:t>
            </a:r>
            <a:r>
              <a:rPr lang="en-US" altLang="zh-CN" dirty="0"/>
              <a:t>mongo</a:t>
            </a:r>
            <a:r>
              <a:rPr lang="zh-CN" altLang="zh-CN" dirty="0"/>
              <a:t>命令模式，说明服务已启动，可以正常运行了</a:t>
            </a:r>
            <a:r>
              <a:rPr lang="zh-CN" altLang="en-US" dirty="0"/>
              <a:t>。</a:t>
            </a:r>
          </a:p>
        </p:txBody>
      </p:sp>
      <p:sp>
        <p:nvSpPr>
          <p:cNvPr id="17412" name="内容占位符 2"/>
          <p:cNvSpPr>
            <a:spLocks noGrp="1"/>
          </p:cNvSpPr>
          <p:nvPr>
            <p:ph idx="10"/>
          </p:nvPr>
        </p:nvSpPr>
        <p:spPr>
          <a:xfrm>
            <a:off x="423863" y="1138238"/>
            <a:ext cx="11107737" cy="427037"/>
          </a:xfrm>
        </p:spPr>
        <p:txBody>
          <a:bodyPr/>
          <a:lstStyle/>
          <a:p>
            <a:r>
              <a:rPr lang="en-US" altLang="zh-CN" dirty="0"/>
              <a:t>3.3.2  MongoDB</a:t>
            </a:r>
            <a:r>
              <a:rPr lang="zh-CN" altLang="zh-CN" dirty="0"/>
              <a:t>安装与配置</a:t>
            </a:r>
          </a:p>
        </p:txBody>
      </p:sp>
      <p:pic>
        <p:nvPicPr>
          <p:cNvPr id="4" name="图片 3">
            <a:extLst>
              <a:ext uri="{FF2B5EF4-FFF2-40B4-BE49-F238E27FC236}">
                <a16:creationId xmlns:a16="http://schemas.microsoft.com/office/drawing/2014/main" xmlns="" id="{13035D4A-7DAA-4A2A-8F40-4F1CA8D64E32}"/>
              </a:ext>
            </a:extLst>
          </p:cNvPr>
          <p:cNvPicPr/>
          <p:nvPr/>
        </p:nvPicPr>
        <p:blipFill>
          <a:blip r:embed="rId2"/>
          <a:stretch>
            <a:fillRect/>
          </a:stretch>
        </p:blipFill>
        <p:spPr>
          <a:xfrm>
            <a:off x="4033058" y="3632229"/>
            <a:ext cx="4236720" cy="2253615"/>
          </a:xfrm>
          <a:prstGeom prst="rect">
            <a:avLst/>
          </a:prstGeom>
        </p:spPr>
      </p:pic>
    </p:spTree>
    <p:extLst>
      <p:ext uri="{BB962C8B-B14F-4D97-AF65-F5344CB8AC3E}">
        <p14:creationId xmlns:p14="http://schemas.microsoft.com/office/powerpoint/2010/main" val="787044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要使</a:t>
            </a:r>
            <a:r>
              <a:rPr lang="en-US" altLang="zh-CN" dirty="0"/>
              <a:t>MS Power BI</a:t>
            </a:r>
            <a:r>
              <a:rPr lang="zh-CN" altLang="zh-CN" dirty="0"/>
              <a:t>能连上</a:t>
            </a:r>
            <a:r>
              <a:rPr lang="en-US" altLang="zh-CN" dirty="0"/>
              <a:t>MongoDB</a:t>
            </a:r>
            <a:r>
              <a:rPr lang="zh-CN" altLang="zh-CN" dirty="0"/>
              <a:t>数据库，具体步骤如下：</a:t>
            </a:r>
          </a:p>
          <a:p>
            <a:r>
              <a:rPr lang="zh-CN" altLang="zh-CN" b="1" dirty="0"/>
              <a:t>步骤一：开启</a:t>
            </a:r>
            <a:r>
              <a:rPr lang="en-US" altLang="zh-CN" b="1" dirty="0"/>
              <a:t>MongoDB</a:t>
            </a:r>
            <a:r>
              <a:rPr lang="zh-CN" altLang="zh-CN" b="1" dirty="0"/>
              <a:t>服务</a:t>
            </a:r>
            <a:endParaRPr lang="zh-CN" altLang="zh-CN" dirty="0"/>
          </a:p>
          <a:p>
            <a:r>
              <a:rPr lang="zh-CN" altLang="zh-CN" b="1" dirty="0"/>
              <a:t>步骤二：安装</a:t>
            </a:r>
            <a:r>
              <a:rPr lang="en-US" altLang="zh-CN" b="1" dirty="0"/>
              <a:t>MySQL ODBC</a:t>
            </a:r>
            <a:r>
              <a:rPr lang="zh-CN" altLang="zh-CN" b="1" dirty="0"/>
              <a:t>驱动</a:t>
            </a:r>
            <a:endParaRPr lang="zh-CN" altLang="zh-CN" dirty="0"/>
          </a:p>
          <a:p>
            <a:r>
              <a:rPr lang="zh-CN" altLang="zh-CN" b="1" dirty="0"/>
              <a:t>步骤三：安装</a:t>
            </a:r>
            <a:r>
              <a:rPr lang="en-US" altLang="zh-CN" b="1" dirty="0"/>
              <a:t>MongoDB</a:t>
            </a:r>
            <a:r>
              <a:rPr lang="zh-CN" altLang="zh-CN" b="1" dirty="0"/>
              <a:t>连接器</a:t>
            </a:r>
            <a:endParaRPr lang="zh-CN" altLang="zh-CN" dirty="0"/>
          </a:p>
          <a:p>
            <a:r>
              <a:rPr lang="zh-CN" altLang="zh-CN" b="1" dirty="0"/>
              <a:t>步骤四：创建与配置</a:t>
            </a:r>
            <a:r>
              <a:rPr lang="en-US" altLang="zh-CN" b="1" dirty="0"/>
              <a:t>DSN</a:t>
            </a:r>
            <a:endParaRPr lang="zh-CN" altLang="zh-CN" dirty="0"/>
          </a:p>
          <a:p>
            <a:r>
              <a:rPr lang="zh-CN" altLang="zh-CN" b="1" dirty="0"/>
              <a:t>步骤</a:t>
            </a:r>
            <a:r>
              <a:rPr lang="zh-CN" altLang="en-US" b="1" dirty="0"/>
              <a:t>五</a:t>
            </a:r>
            <a:r>
              <a:rPr lang="zh-CN" altLang="zh-CN" b="1" dirty="0"/>
              <a:t>：</a:t>
            </a:r>
            <a:r>
              <a:rPr lang="en-US" altLang="zh-CN" b="1" dirty="0"/>
              <a:t>Power BI</a:t>
            </a:r>
            <a:r>
              <a:rPr lang="zh-CN" altLang="zh-CN" b="1" dirty="0"/>
              <a:t>连接</a:t>
            </a:r>
            <a:r>
              <a:rPr lang="en-US" altLang="zh-CN" b="1" dirty="0"/>
              <a:t>MongoDB</a:t>
            </a:r>
            <a:endParaRPr lang="zh-CN" altLang="zh-CN" dirty="0"/>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3.3.3  </a:t>
            </a:r>
            <a:r>
              <a:rPr lang="zh-CN" altLang="zh-CN" dirty="0"/>
              <a:t>连接</a:t>
            </a:r>
            <a:r>
              <a:rPr lang="en-US" altLang="zh-CN" dirty="0"/>
              <a:t>MongoDB</a:t>
            </a:r>
            <a:r>
              <a:rPr lang="zh-CN" altLang="zh-CN" dirty="0"/>
              <a:t>步骤</a:t>
            </a:r>
          </a:p>
        </p:txBody>
      </p:sp>
    </p:spTree>
    <p:extLst>
      <p:ext uri="{BB962C8B-B14F-4D97-AF65-F5344CB8AC3E}">
        <p14:creationId xmlns:p14="http://schemas.microsoft.com/office/powerpoint/2010/main" val="1438538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业务化思维就是深入了解业务情况，结合项目的具体业务进行分析，并且能让分析结果落地。这是因为用结构化和公式化思维得出的最终分析结果在很多时候表现的是一种现象，不能体现原因，所以需要继续去用业务的思维去思考，站在业务人员的角度思考问题，深究出现这种现象的原因，从而实现通过数据推动业务增长的目标。</a:t>
            </a:r>
          </a:p>
          <a:p>
            <a:r>
              <a:rPr lang="zh-CN" altLang="zh-CN" dirty="0"/>
              <a:t>提升业务思维的主要途径如下：</a:t>
            </a:r>
          </a:p>
          <a:p>
            <a:pPr lvl="0"/>
            <a:r>
              <a:rPr lang="zh-CN" altLang="zh-CN" dirty="0"/>
              <a:t>贴近业务：多与一线的销售人员进行交流与沟通；</a:t>
            </a:r>
          </a:p>
          <a:p>
            <a:pPr lvl="0"/>
            <a:r>
              <a:rPr lang="zh-CN" altLang="zh-CN" dirty="0"/>
              <a:t>换位思考：站在业务人员和用户的角度进行思考；</a:t>
            </a:r>
          </a:p>
          <a:p>
            <a:pPr lvl="0"/>
            <a:r>
              <a:rPr lang="zh-CN" altLang="zh-CN" dirty="0"/>
              <a:t>积累经验：从成功和失败的经历中总结业务特点。</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zh-CN" altLang="zh-CN" dirty="0"/>
              <a:t>（三）业务化思维</a:t>
            </a:r>
          </a:p>
        </p:txBody>
      </p:sp>
    </p:spTree>
    <p:extLst>
      <p:ext uri="{BB962C8B-B14F-4D97-AF65-F5344CB8AC3E}">
        <p14:creationId xmlns:p14="http://schemas.microsoft.com/office/powerpoint/2010/main" val="2746717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347788"/>
            <a:ext cx="0" cy="4378757"/>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65174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608672"/>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连接到关系型数据库</a:t>
            </a:r>
            <a:endParaRPr lang="zh-CN" altLang="en-US" sz="2400" dirty="0">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a:t>目录</a:t>
            </a:r>
          </a:p>
        </p:txBody>
      </p:sp>
      <p:sp>
        <p:nvSpPr>
          <p:cNvPr id="13" name="AutoShape 17"/>
          <p:cNvSpPr>
            <a:spLocks noChangeArrowheads="1"/>
          </p:cNvSpPr>
          <p:nvPr/>
        </p:nvSpPr>
        <p:spPr bwMode="auto">
          <a:xfrm>
            <a:off x="4000531" y="1579743"/>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连接到单个数据文件</a:t>
            </a:r>
            <a:endParaRPr lang="zh-CN" altLang="en-US" sz="2400" dirty="0">
              <a:latin typeface="微软雅黑" pitchFamily="34" charset="-122"/>
              <a:ea typeface="微软雅黑" pitchFamily="34" charset="-122"/>
            </a:endParaRPr>
          </a:p>
        </p:txBody>
      </p:sp>
      <p:sp>
        <p:nvSpPr>
          <p:cNvPr id="15" name="Oval 15"/>
          <p:cNvSpPr>
            <a:spLocks noChangeArrowheads="1"/>
          </p:cNvSpPr>
          <p:nvPr/>
        </p:nvSpPr>
        <p:spPr bwMode="auto">
          <a:xfrm>
            <a:off x="2928857" y="262667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66087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连接到非关系型数据库</a:t>
            </a:r>
            <a:endParaRPr lang="zh-CN" altLang="en-US" sz="2400" dirty="0">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678873"/>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1" name="AutoShape 17">
            <a:hlinkClick r:id="" action="ppaction://noaction"/>
            <a:extLst>
              <a:ext uri="{FF2B5EF4-FFF2-40B4-BE49-F238E27FC236}">
                <a16:creationId xmlns:a16="http://schemas.microsoft.com/office/drawing/2014/main" xmlns="" id="{94A79D35-C53F-490A-950B-B7C4634A2891}"/>
              </a:ext>
            </a:extLst>
          </p:cNvPr>
          <p:cNvSpPr>
            <a:spLocks noChangeArrowheads="1"/>
          </p:cNvSpPr>
          <p:nvPr/>
        </p:nvSpPr>
        <p:spPr bwMode="auto">
          <a:xfrm>
            <a:off x="4017074" y="4727664"/>
            <a:ext cx="4859850" cy="684000"/>
          </a:xfrm>
          <a:prstGeom prst="actionButtonBlank">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latin typeface="微软雅黑" pitchFamily="34" charset="-122"/>
                <a:ea typeface="微软雅黑" pitchFamily="34" charset="-122"/>
              </a:rPr>
              <a:t>连接到其它数据源</a:t>
            </a:r>
            <a:endParaRPr lang="zh-CN" altLang="en-US" sz="2400" dirty="0">
              <a:latin typeface="微软雅黑" pitchFamily="34" charset="-122"/>
              <a:ea typeface="微软雅黑" pitchFamily="34" charset="-122"/>
              <a:sym typeface="微软雅黑" pitchFamily="34" charset="-122"/>
            </a:endParaRPr>
          </a:p>
        </p:txBody>
      </p:sp>
      <p:sp>
        <p:nvSpPr>
          <p:cNvPr id="12" name="Oval 15">
            <a:extLst>
              <a:ext uri="{FF2B5EF4-FFF2-40B4-BE49-F238E27FC236}">
                <a16:creationId xmlns:a16="http://schemas.microsoft.com/office/drawing/2014/main" xmlns="" id="{6C7C1D21-030E-42E1-B7C2-B489C1CF973D}"/>
              </a:ext>
            </a:extLst>
          </p:cNvPr>
          <p:cNvSpPr>
            <a:spLocks noChangeArrowheads="1"/>
          </p:cNvSpPr>
          <p:nvPr/>
        </p:nvSpPr>
        <p:spPr bwMode="auto">
          <a:xfrm>
            <a:off x="2933481" y="4745664"/>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Tree>
    <p:extLst>
      <p:ext uri="{BB962C8B-B14F-4D97-AF65-F5344CB8AC3E}">
        <p14:creationId xmlns:p14="http://schemas.microsoft.com/office/powerpoint/2010/main" val="658527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当</a:t>
            </a:r>
            <a:r>
              <a:rPr lang="en-US" altLang="zh-CN" dirty="0"/>
              <a:t>MS Power BI</a:t>
            </a:r>
            <a:r>
              <a:rPr lang="zh-CN" altLang="zh-CN" dirty="0"/>
              <a:t>连接到</a:t>
            </a:r>
            <a:r>
              <a:rPr lang="en-US" altLang="zh-CN" dirty="0"/>
              <a:t>Web </a:t>
            </a:r>
            <a:r>
              <a:rPr lang="zh-CN" altLang="zh-CN" dirty="0"/>
              <a:t>数据源时，我们这里分析的是“退休后适合生活在哪里”的一份调查数据，网址是</a:t>
            </a:r>
            <a:r>
              <a:rPr lang="en-US" altLang="zh-CN" i="1" dirty="0"/>
              <a:t>http://www.bankrate.com/finance/retirement/best-places-retire-how-state-ranks.aspx</a:t>
            </a:r>
            <a:r>
              <a:rPr lang="zh-CN" altLang="zh-CN" dirty="0"/>
              <a:t>，如图所示。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3.4.1  </a:t>
            </a:r>
            <a:r>
              <a:rPr lang="zh-CN" altLang="zh-CN" dirty="0"/>
              <a:t>连接</a:t>
            </a:r>
            <a:r>
              <a:rPr lang="en-US" altLang="zh-CN" dirty="0"/>
              <a:t>Web</a:t>
            </a:r>
            <a:r>
              <a:rPr lang="zh-CN" altLang="zh-CN" dirty="0"/>
              <a:t>网页数据</a:t>
            </a:r>
          </a:p>
        </p:txBody>
      </p:sp>
      <p:pic>
        <p:nvPicPr>
          <p:cNvPr id="4" name="图片 3">
            <a:extLst>
              <a:ext uri="{FF2B5EF4-FFF2-40B4-BE49-F238E27FC236}">
                <a16:creationId xmlns:a16="http://schemas.microsoft.com/office/drawing/2014/main" xmlns="" id="{D095553A-046A-4D89-AB24-5A606C4D6D4C}"/>
              </a:ext>
            </a:extLst>
          </p:cNvPr>
          <p:cNvPicPr/>
          <p:nvPr/>
        </p:nvPicPr>
        <p:blipFill>
          <a:blip r:embed="rId2"/>
          <a:stretch>
            <a:fillRect/>
          </a:stretch>
        </p:blipFill>
        <p:spPr>
          <a:xfrm>
            <a:off x="3532736" y="3039109"/>
            <a:ext cx="5274310" cy="3014980"/>
          </a:xfrm>
          <a:prstGeom prst="rect">
            <a:avLst/>
          </a:prstGeom>
        </p:spPr>
      </p:pic>
    </p:spTree>
    <p:extLst>
      <p:ext uri="{BB962C8B-B14F-4D97-AF65-F5344CB8AC3E}">
        <p14:creationId xmlns:p14="http://schemas.microsoft.com/office/powerpoint/2010/main" val="310853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连接前需要</a:t>
            </a:r>
            <a:r>
              <a:rPr lang="zh-CN" altLang="zh-CN" dirty="0"/>
              <a:t>个人</a:t>
            </a:r>
            <a:r>
              <a:rPr lang="en-US" altLang="zh-CN" dirty="0"/>
              <a:t> Facebook </a:t>
            </a:r>
            <a:r>
              <a:rPr lang="zh-CN" altLang="zh-CN" dirty="0"/>
              <a:t>帐户</a:t>
            </a:r>
            <a:r>
              <a:rPr lang="zh-CN" altLang="en-US" dirty="0"/>
              <a:t>，</a:t>
            </a:r>
            <a:r>
              <a:rPr lang="zh-CN" altLang="zh-CN" dirty="0"/>
              <a:t>打开</a:t>
            </a:r>
            <a:r>
              <a:rPr lang="en-US" altLang="zh-CN" dirty="0"/>
              <a:t> Power BI Desktop</a:t>
            </a:r>
            <a:r>
              <a:rPr lang="zh-CN" altLang="zh-CN" dirty="0"/>
              <a:t>，点击“主页”，在“获取数据”对话框中，选择“联机服务”选项中选择“</a:t>
            </a:r>
            <a:r>
              <a:rPr lang="en-US" altLang="zh-CN" dirty="0"/>
              <a:t>Facebook</a:t>
            </a:r>
            <a:r>
              <a:rPr lang="zh-CN" altLang="zh-CN" dirty="0"/>
              <a:t>”，然后选择“连接”，如图所示。</a:t>
            </a:r>
          </a:p>
          <a:p>
            <a:endParaRPr lang="zh-CN" altLang="en-US" dirty="0"/>
          </a:p>
        </p:txBody>
      </p:sp>
      <p:sp>
        <p:nvSpPr>
          <p:cNvPr id="17412" name="内容占位符 2"/>
          <p:cNvSpPr>
            <a:spLocks noGrp="1"/>
          </p:cNvSpPr>
          <p:nvPr>
            <p:ph idx="10"/>
          </p:nvPr>
        </p:nvSpPr>
        <p:spPr>
          <a:xfrm>
            <a:off x="423863" y="1138238"/>
            <a:ext cx="11107737" cy="427037"/>
          </a:xfrm>
        </p:spPr>
        <p:txBody>
          <a:bodyPr/>
          <a:lstStyle/>
          <a:p>
            <a:r>
              <a:rPr lang="en-US" altLang="zh-CN" dirty="0"/>
              <a:t>3.4.2  </a:t>
            </a:r>
            <a:r>
              <a:rPr lang="zh-CN" altLang="zh-CN" dirty="0"/>
              <a:t>连接到</a:t>
            </a:r>
            <a:r>
              <a:rPr lang="en-US" altLang="zh-CN" dirty="0"/>
              <a:t>Facebook</a:t>
            </a:r>
            <a:endParaRPr lang="zh-CN" altLang="zh-CN" dirty="0"/>
          </a:p>
        </p:txBody>
      </p:sp>
      <p:pic>
        <p:nvPicPr>
          <p:cNvPr id="4" name="图片 3">
            <a:extLst>
              <a:ext uri="{FF2B5EF4-FFF2-40B4-BE49-F238E27FC236}">
                <a16:creationId xmlns:a16="http://schemas.microsoft.com/office/drawing/2014/main" xmlns="" id="{4B4BCEEC-CF8B-4966-9071-C031E3D06D1D}"/>
              </a:ext>
            </a:extLst>
          </p:cNvPr>
          <p:cNvPicPr/>
          <p:nvPr/>
        </p:nvPicPr>
        <p:blipFill>
          <a:blip r:embed="rId2"/>
          <a:stretch>
            <a:fillRect/>
          </a:stretch>
        </p:blipFill>
        <p:spPr>
          <a:xfrm>
            <a:off x="4203728" y="2615335"/>
            <a:ext cx="3499399" cy="3776229"/>
          </a:xfrm>
          <a:prstGeom prst="rect">
            <a:avLst/>
          </a:prstGeom>
        </p:spPr>
      </p:pic>
    </p:spTree>
    <p:extLst>
      <p:ext uri="{BB962C8B-B14F-4D97-AF65-F5344CB8AC3E}">
        <p14:creationId xmlns:p14="http://schemas.microsoft.com/office/powerpoint/2010/main" val="3411926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zh-CN" dirty="0"/>
              <a:t>在</a:t>
            </a:r>
            <a:r>
              <a:rPr lang="en-US" altLang="zh-CN" dirty="0"/>
              <a:t>Power BI Desktop</a:t>
            </a:r>
            <a:r>
              <a:rPr lang="zh-CN" altLang="zh-CN" dirty="0"/>
              <a:t>中，选择“主页”选项卡中的“获取数据”选项，在“获取数据”对话框中，选择左侧窗格的类别中的“联机服务”，右侧窗格中的“</a:t>
            </a:r>
            <a:r>
              <a:rPr lang="en-US" altLang="zh-CN" dirty="0"/>
              <a:t>Google Analytics</a:t>
            </a:r>
            <a:r>
              <a:rPr lang="zh-CN" altLang="zh-CN" dirty="0"/>
              <a:t>（分析）”，然后点击“连接”按钮，</a:t>
            </a:r>
            <a:r>
              <a:rPr lang="zh-CN" altLang="en-US" dirty="0"/>
              <a:t>如图所示。</a:t>
            </a:r>
          </a:p>
        </p:txBody>
      </p:sp>
      <p:sp>
        <p:nvSpPr>
          <p:cNvPr id="17412" name="内容占位符 2"/>
          <p:cNvSpPr>
            <a:spLocks noGrp="1"/>
          </p:cNvSpPr>
          <p:nvPr>
            <p:ph idx="10"/>
          </p:nvPr>
        </p:nvSpPr>
        <p:spPr>
          <a:xfrm>
            <a:off x="423863" y="1138238"/>
            <a:ext cx="11107737" cy="427037"/>
          </a:xfrm>
        </p:spPr>
        <p:txBody>
          <a:bodyPr/>
          <a:lstStyle/>
          <a:p>
            <a:r>
              <a:rPr lang="en-US" altLang="zh-CN" dirty="0"/>
              <a:t>3.4.3  </a:t>
            </a:r>
            <a:r>
              <a:rPr lang="zh-CN" altLang="zh-CN" dirty="0"/>
              <a:t>连接到</a:t>
            </a:r>
            <a:r>
              <a:rPr lang="en-US" altLang="zh-CN" dirty="0"/>
              <a:t>Google Analytics</a:t>
            </a:r>
            <a:endParaRPr lang="zh-CN" altLang="zh-CN" dirty="0"/>
          </a:p>
        </p:txBody>
      </p:sp>
      <p:pic>
        <p:nvPicPr>
          <p:cNvPr id="4" name="图片 3">
            <a:extLst>
              <a:ext uri="{FF2B5EF4-FFF2-40B4-BE49-F238E27FC236}">
                <a16:creationId xmlns:a16="http://schemas.microsoft.com/office/drawing/2014/main" xmlns="" id="{977DE4A9-558E-4621-8BAB-FF467FE81D48}"/>
              </a:ext>
            </a:extLst>
          </p:cNvPr>
          <p:cNvPicPr/>
          <p:nvPr/>
        </p:nvPicPr>
        <p:blipFill>
          <a:blip r:embed="rId2"/>
          <a:stretch>
            <a:fillRect/>
          </a:stretch>
        </p:blipFill>
        <p:spPr>
          <a:xfrm>
            <a:off x="4092892" y="2652279"/>
            <a:ext cx="3490163" cy="3803939"/>
          </a:xfrm>
          <a:prstGeom prst="rect">
            <a:avLst/>
          </a:prstGeom>
        </p:spPr>
      </p:pic>
    </p:spTree>
    <p:extLst>
      <p:ext uri="{BB962C8B-B14F-4D97-AF65-F5344CB8AC3E}">
        <p14:creationId xmlns:p14="http://schemas.microsoft.com/office/powerpoint/2010/main" val="135948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gray">
          <a:xfrm>
            <a:off x="1524000" y="-319088"/>
            <a:ext cx="184150" cy="239713"/>
          </a:xfrm>
          <a:prstGeom prst="rect">
            <a:avLst/>
          </a:prstGeom>
          <a:noFill/>
          <a:ln>
            <a:noFill/>
          </a:ln>
          <a:effectLst>
            <a:outerShdw dist="107763" dir="2700000" algn="ctr" rotWithShape="0">
              <a:srgbClr val="B2B2B2">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spAutoFit/>
          </a:bodyPr>
          <a:lstStyle>
            <a:lvl1pPr eaLnBrk="0" hangingPunct="0">
              <a:defRPr sz="900">
                <a:solidFill>
                  <a:srgbClr val="000000"/>
                </a:solidFill>
                <a:latin typeface="Arial" panose="020B0604020202020204" pitchFamily="34" charset="0"/>
                <a:ea typeface="宋体" panose="02010600030101010101" pitchFamily="2" charset="-122"/>
              </a:defRPr>
            </a:lvl1pPr>
            <a:lvl2pPr marL="742950" indent="-285750" eaLnBrk="0" hangingPunct="0">
              <a:defRPr sz="900">
                <a:solidFill>
                  <a:srgbClr val="000000"/>
                </a:solidFill>
                <a:latin typeface="Arial" panose="020B0604020202020204" pitchFamily="34" charset="0"/>
                <a:ea typeface="宋体" panose="02010600030101010101" pitchFamily="2" charset="-122"/>
              </a:defRPr>
            </a:lvl2pPr>
            <a:lvl3pPr marL="1143000" indent="-228600" eaLnBrk="0" hangingPunct="0">
              <a:defRPr sz="900">
                <a:solidFill>
                  <a:srgbClr val="000000"/>
                </a:solidFill>
                <a:latin typeface="Arial" panose="020B0604020202020204" pitchFamily="34" charset="0"/>
                <a:ea typeface="宋体" panose="02010600030101010101" pitchFamily="2" charset="-122"/>
              </a:defRPr>
            </a:lvl3pPr>
            <a:lvl4pPr marL="1600200" indent="-228600" eaLnBrk="0" hangingPunct="0">
              <a:defRPr sz="900">
                <a:solidFill>
                  <a:srgbClr val="000000"/>
                </a:solidFill>
                <a:latin typeface="Arial" panose="020B0604020202020204" pitchFamily="34" charset="0"/>
                <a:ea typeface="宋体" panose="02010600030101010101" pitchFamily="2" charset="-122"/>
              </a:defRPr>
            </a:lvl4pPr>
            <a:lvl5pPr marL="2057400" indent="-228600" eaLnBrk="0" hangingPunct="0">
              <a:defRPr sz="9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900">
                <a:solidFill>
                  <a:srgbClr val="000000"/>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endParaRPr lang="zh-CN" altLang="en-US" sz="952"/>
          </a:p>
        </p:txBody>
      </p:sp>
      <p:sp>
        <p:nvSpPr>
          <p:cNvPr id="10246" name="Rectangle 6"/>
          <p:cNvSpPr>
            <a:spLocks noChangeArrowheads="1"/>
          </p:cNvSpPr>
          <p:nvPr/>
        </p:nvSpPr>
        <p:spPr bwMode="auto">
          <a:xfrm>
            <a:off x="1524000" y="-392113"/>
            <a:ext cx="184150" cy="38576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fontAlgn="auto">
              <a:spcBef>
                <a:spcPts val="0"/>
              </a:spcBef>
              <a:spcAft>
                <a:spcPts val="0"/>
              </a:spcAft>
              <a:defRPr/>
            </a:pPr>
            <a:endParaRPr lang="zh-CN" altLang="en-US" sz="1905">
              <a:solidFill>
                <a:srgbClr val="000000"/>
              </a:solidFill>
              <a:latin typeface="Arial" charset="0"/>
              <a:ea typeface="+mn-ea"/>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0261" y="2327030"/>
            <a:ext cx="2754924" cy="2754924"/>
          </a:xfrm>
          <a:prstGeom prst="rect">
            <a:avLst/>
          </a:prstGeom>
        </p:spPr>
      </p:pic>
    </p:spTree>
    <p:extLst>
      <p:ext uri="{BB962C8B-B14F-4D97-AF65-F5344CB8AC3E}">
        <p14:creationId xmlns:p14="http://schemas.microsoft.com/office/powerpoint/2010/main" val="2930877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4"/>
          <p:cNvSpPr>
            <a:spLocks noGrp="1"/>
          </p:cNvSpPr>
          <p:nvPr>
            <p:ph type="title"/>
          </p:nvPr>
        </p:nvSpPr>
        <p:spPr>
          <a:xfrm>
            <a:off x="2792657" y="3080544"/>
            <a:ext cx="6543675" cy="692150"/>
          </a:xfrm>
        </p:spPr>
        <p:txBody>
          <a:bodyPr/>
          <a:lstStyle/>
          <a:p>
            <a:r>
              <a:rPr lang="zh-CN" altLang="en-US" dirty="0">
                <a:solidFill>
                  <a:schemeClr val="tx1"/>
                </a:solidFill>
              </a:rPr>
              <a:t>第</a:t>
            </a:r>
            <a:r>
              <a:rPr lang="en-US" altLang="zh-CN" dirty="0">
                <a:solidFill>
                  <a:schemeClr val="tx1"/>
                </a:solidFill>
              </a:rPr>
              <a:t>4</a:t>
            </a:r>
            <a:r>
              <a:rPr lang="zh-CN" altLang="en-US" dirty="0">
                <a:solidFill>
                  <a:schemeClr val="tx1"/>
                </a:solidFill>
              </a:rPr>
              <a:t>章  </a:t>
            </a:r>
            <a:r>
              <a:rPr lang="en-US" altLang="zh-CN" dirty="0">
                <a:solidFill>
                  <a:schemeClr val="tx1"/>
                </a:solidFill>
              </a:rPr>
              <a:t>MS Power BI</a:t>
            </a:r>
            <a:r>
              <a:rPr lang="zh-CN" altLang="en-US" dirty="0">
                <a:solidFill>
                  <a:schemeClr val="tx1"/>
                </a:solidFill>
              </a:rPr>
              <a:t>基础操作</a:t>
            </a:r>
            <a:endParaRPr lang="zh-CN" altLang="en-US" b="0"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3202919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3"/>
          <p:cNvSpPr>
            <a:spLocks noGrp="1"/>
          </p:cNvSpPr>
          <p:nvPr>
            <p:ph idx="1"/>
          </p:nvPr>
        </p:nvSpPr>
        <p:spPr>
          <a:xfrm>
            <a:off x="423863" y="1123950"/>
            <a:ext cx="11107737" cy="4987925"/>
          </a:xfrm>
        </p:spPr>
        <p:txBody>
          <a:bodyPr/>
          <a:lstStyle/>
          <a:p>
            <a:pPr marL="271463" indent="-271463"/>
            <a:r>
              <a:rPr lang="zh-CN" altLang="zh-CN" dirty="0"/>
              <a:t>在前面章节我们已经介绍了一些</a:t>
            </a:r>
            <a:r>
              <a:rPr lang="en-US" altLang="zh-CN" dirty="0"/>
              <a:t>MS Power BI</a:t>
            </a:r>
            <a:r>
              <a:rPr lang="zh-CN" altLang="zh-CN" dirty="0"/>
              <a:t>的基础知识，本章我们将深入介绍软件的可视化基础操作、查询编辑器、数据</a:t>
            </a:r>
            <a:r>
              <a:rPr lang="zh-CN" altLang="en-US" dirty="0"/>
              <a:t>分析</a:t>
            </a:r>
            <a:r>
              <a:rPr lang="zh-CN" altLang="zh-CN" dirty="0"/>
              <a:t>表达式</a:t>
            </a:r>
            <a:r>
              <a:rPr lang="en-US" altLang="zh-CN" dirty="0"/>
              <a:t>DAX</a:t>
            </a:r>
            <a:r>
              <a:rPr lang="zh-CN" altLang="zh-CN" dirty="0"/>
              <a:t>、创建和管理关系等，这是我们后续进行</a:t>
            </a:r>
            <a:r>
              <a:rPr lang="en-US" altLang="zh-CN" dirty="0"/>
              <a:t>MS Power BI</a:t>
            </a:r>
            <a:r>
              <a:rPr lang="zh-CN" altLang="zh-CN" dirty="0"/>
              <a:t>数据可视化分析的基础。</a:t>
            </a:r>
          </a:p>
          <a:p>
            <a:pPr marL="271463" indent="-271463"/>
            <a:endParaRPr lang="zh-CN" altLang="en-US" dirty="0"/>
          </a:p>
        </p:txBody>
      </p:sp>
    </p:spTree>
    <p:extLst>
      <p:ext uri="{BB962C8B-B14F-4D97-AF65-F5344CB8AC3E}">
        <p14:creationId xmlns:p14="http://schemas.microsoft.com/office/powerpoint/2010/main" val="1078503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6"/>
          <p:cNvCxnSpPr>
            <a:cxnSpLocks/>
          </p:cNvCxnSpPr>
          <p:nvPr/>
        </p:nvCxnSpPr>
        <p:spPr>
          <a:xfrm>
            <a:off x="3265488" y="1191491"/>
            <a:ext cx="0" cy="5015345"/>
          </a:xfrm>
          <a:prstGeom prst="line">
            <a:avLst/>
          </a:prstGeom>
          <a:ln>
            <a:solidFill>
              <a:srgbClr val="00B050"/>
            </a:solidFill>
          </a:ln>
        </p:spPr>
        <p:style>
          <a:lnRef idx="3">
            <a:schemeClr val="accent6"/>
          </a:lnRef>
          <a:fillRef idx="0">
            <a:schemeClr val="accent6"/>
          </a:fillRef>
          <a:effectRef idx="2">
            <a:schemeClr val="accent6"/>
          </a:effectRef>
          <a:fontRef idx="minor">
            <a:schemeClr val="tx1"/>
          </a:fontRef>
        </p:style>
      </p:cxnSp>
      <p:sp>
        <p:nvSpPr>
          <p:cNvPr id="20" name="Oval 15"/>
          <p:cNvSpPr>
            <a:spLocks noChangeArrowheads="1"/>
          </p:cNvSpPr>
          <p:nvPr/>
        </p:nvSpPr>
        <p:spPr bwMode="auto">
          <a:xfrm>
            <a:off x="2904947" y="1448538"/>
            <a:ext cx="684000" cy="648000"/>
          </a:xfrm>
          <a:prstGeom prst="ellipse">
            <a:avLst/>
          </a:prstGeom>
          <a:solidFill>
            <a:srgbClr val="FF0000"/>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zh-CN" altLang="zh-CN" sz="2200" dirty="0">
                <a:solidFill>
                  <a:schemeClr val="bg1"/>
                </a:solidFill>
                <a:latin typeface="微软雅黑" pitchFamily="34" charset="-122"/>
                <a:ea typeface="微软雅黑" pitchFamily="34" charset="-122"/>
              </a:rPr>
              <a:t>1</a:t>
            </a:r>
            <a:endParaRPr lang="en-US" altLang="zh-CN" sz="2200" dirty="0">
              <a:solidFill>
                <a:schemeClr val="bg1"/>
              </a:solidFill>
              <a:latin typeface="微软雅黑" pitchFamily="34" charset="-122"/>
              <a:ea typeface="微软雅黑" pitchFamily="34" charset="-122"/>
            </a:endParaRPr>
          </a:p>
        </p:txBody>
      </p:sp>
      <p:sp>
        <p:nvSpPr>
          <p:cNvPr id="23" name="AutoShape 17">
            <a:hlinkClick r:id="rId2" action="ppaction://hlinksldjump"/>
          </p:cNvPr>
          <p:cNvSpPr>
            <a:spLocks noChangeArrowheads="1"/>
          </p:cNvSpPr>
          <p:nvPr/>
        </p:nvSpPr>
        <p:spPr bwMode="auto">
          <a:xfrm>
            <a:off x="4000531" y="2433175"/>
            <a:ext cx="4859850" cy="684000"/>
          </a:xfrm>
          <a:prstGeom prst="actionButtonBlank">
            <a:avLst/>
          </a:prstGeom>
          <a:solidFill>
            <a:srgbClr val="064BB2"/>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查询编辑器及其重要操作</a:t>
            </a:r>
            <a:endParaRPr lang="zh-CN" altLang="en-US" sz="2400" dirty="0">
              <a:solidFill>
                <a:schemeClr val="bg1"/>
              </a:solidFill>
              <a:latin typeface="微软雅黑" pitchFamily="34" charset="-122"/>
              <a:ea typeface="微软雅黑" pitchFamily="34" charset="-122"/>
            </a:endParaRPr>
          </a:p>
        </p:txBody>
      </p:sp>
      <p:sp>
        <p:nvSpPr>
          <p:cNvPr id="15370" name="标题 3"/>
          <p:cNvSpPr>
            <a:spLocks noGrp="1"/>
          </p:cNvSpPr>
          <p:nvPr>
            <p:ph type="title" idx="4294967295"/>
          </p:nvPr>
        </p:nvSpPr>
        <p:spPr>
          <a:xfrm>
            <a:off x="255588" y="358775"/>
            <a:ext cx="10972800" cy="528638"/>
          </a:xfrm>
          <a:prstGeom prst="rect">
            <a:avLst/>
          </a:prstGeom>
        </p:spPr>
        <p:txBody>
          <a:bodyPr/>
          <a:lstStyle/>
          <a:p>
            <a:r>
              <a:rPr lang="zh-CN" altLang="en-US" dirty="0"/>
              <a:t>目录</a:t>
            </a:r>
          </a:p>
        </p:txBody>
      </p:sp>
      <p:sp>
        <p:nvSpPr>
          <p:cNvPr id="13" name="AutoShape 17"/>
          <p:cNvSpPr>
            <a:spLocks noChangeArrowheads="1"/>
          </p:cNvSpPr>
          <p:nvPr/>
        </p:nvSpPr>
        <p:spPr bwMode="auto">
          <a:xfrm>
            <a:off x="4000531" y="1431954"/>
            <a:ext cx="4859850" cy="684000"/>
          </a:xfrm>
          <a:prstGeom prst="actionButtonBlank">
            <a:avLst/>
          </a:prstGeom>
          <a:solidFill>
            <a:srgbClr val="FF0000"/>
          </a:solidFill>
          <a:ln>
            <a:solidFill>
              <a:srgbClr val="064BB2"/>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数据可视化分析的基础操作</a:t>
            </a:r>
            <a:endParaRPr lang="zh-CN" altLang="en-US" sz="2400" dirty="0">
              <a:solidFill>
                <a:schemeClr val="bg1"/>
              </a:solidFill>
              <a:latin typeface="微软雅黑" pitchFamily="34" charset="-122"/>
              <a:ea typeface="微软雅黑" pitchFamily="34" charset="-122"/>
            </a:endParaRPr>
          </a:p>
        </p:txBody>
      </p:sp>
      <p:sp>
        <p:nvSpPr>
          <p:cNvPr id="15" name="Oval 15"/>
          <p:cNvSpPr>
            <a:spLocks noChangeArrowheads="1"/>
          </p:cNvSpPr>
          <p:nvPr/>
        </p:nvSpPr>
        <p:spPr bwMode="auto">
          <a:xfrm>
            <a:off x="2928857" y="2451175"/>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2</a:t>
            </a:r>
          </a:p>
        </p:txBody>
      </p:sp>
      <p:sp>
        <p:nvSpPr>
          <p:cNvPr id="21" name="AutoShape 17">
            <a:hlinkClick r:id="" action="ppaction://noaction"/>
          </p:cNvPr>
          <p:cNvSpPr>
            <a:spLocks noChangeArrowheads="1"/>
          </p:cNvSpPr>
          <p:nvPr/>
        </p:nvSpPr>
        <p:spPr bwMode="auto">
          <a:xfrm>
            <a:off x="4012450" y="3402252"/>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数据分析表达式</a:t>
            </a:r>
            <a:r>
              <a:rPr lang="en-US" altLang="zh-CN" sz="2400" dirty="0">
                <a:solidFill>
                  <a:schemeClr val="bg1"/>
                </a:solidFill>
                <a:latin typeface="微软雅黑" pitchFamily="34" charset="-122"/>
                <a:ea typeface="微软雅黑" pitchFamily="34" charset="-122"/>
              </a:rPr>
              <a:t>DAX</a:t>
            </a:r>
            <a:r>
              <a:rPr lang="zh-CN" altLang="zh-CN" sz="2400" dirty="0">
                <a:solidFill>
                  <a:schemeClr val="bg1"/>
                </a:solidFill>
                <a:latin typeface="微软雅黑" pitchFamily="34" charset="-122"/>
                <a:ea typeface="微软雅黑" pitchFamily="34" charset="-122"/>
              </a:rPr>
              <a:t>及其案例</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22" name="Oval 15"/>
          <p:cNvSpPr>
            <a:spLocks noChangeArrowheads="1"/>
          </p:cNvSpPr>
          <p:nvPr/>
        </p:nvSpPr>
        <p:spPr bwMode="auto">
          <a:xfrm>
            <a:off x="2928857" y="3420252"/>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3</a:t>
            </a:r>
          </a:p>
        </p:txBody>
      </p:sp>
      <p:sp>
        <p:nvSpPr>
          <p:cNvPr id="10" name="AutoShape 17">
            <a:hlinkClick r:id="" action="ppaction://noaction"/>
            <a:extLst>
              <a:ext uri="{FF2B5EF4-FFF2-40B4-BE49-F238E27FC236}">
                <a16:creationId xmlns:a16="http://schemas.microsoft.com/office/drawing/2014/main" xmlns="" id="{3FDE3CCA-34BD-4984-B1EA-8DA215F623C9}"/>
              </a:ext>
            </a:extLst>
          </p:cNvPr>
          <p:cNvSpPr>
            <a:spLocks noChangeArrowheads="1"/>
          </p:cNvSpPr>
          <p:nvPr/>
        </p:nvSpPr>
        <p:spPr bwMode="auto">
          <a:xfrm>
            <a:off x="4007831" y="4367453"/>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创建和管理表之间的关系</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1" name="Oval 15">
            <a:extLst>
              <a:ext uri="{FF2B5EF4-FFF2-40B4-BE49-F238E27FC236}">
                <a16:creationId xmlns:a16="http://schemas.microsoft.com/office/drawing/2014/main" xmlns="" id="{14ECF801-1490-4C5C-950E-46E2AEE69B33}"/>
              </a:ext>
            </a:extLst>
          </p:cNvPr>
          <p:cNvSpPr>
            <a:spLocks noChangeArrowheads="1"/>
          </p:cNvSpPr>
          <p:nvPr/>
        </p:nvSpPr>
        <p:spPr bwMode="auto">
          <a:xfrm>
            <a:off x="2924238" y="4325345"/>
            <a:ext cx="684000" cy="7128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4</a:t>
            </a:r>
          </a:p>
        </p:txBody>
      </p:sp>
      <p:sp>
        <p:nvSpPr>
          <p:cNvPr id="14" name="AutoShape 17">
            <a:hlinkClick r:id="" action="ppaction://noaction"/>
            <a:extLst>
              <a:ext uri="{FF2B5EF4-FFF2-40B4-BE49-F238E27FC236}">
                <a16:creationId xmlns:a16="http://schemas.microsoft.com/office/drawing/2014/main" xmlns="" id="{ECB5887A-DF20-469E-AB2C-39E3CD6E3EB7}"/>
              </a:ext>
            </a:extLst>
          </p:cNvPr>
          <p:cNvSpPr>
            <a:spLocks noChangeArrowheads="1"/>
          </p:cNvSpPr>
          <p:nvPr/>
        </p:nvSpPr>
        <p:spPr bwMode="auto">
          <a:xfrm>
            <a:off x="4021686" y="5341877"/>
            <a:ext cx="4859850" cy="684000"/>
          </a:xfrm>
          <a:prstGeom prst="actionButtonBlank">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p>
            <a:pPr algn="ctr" eaLnBrk="1" hangingPunct="1">
              <a:defRPr/>
            </a:pPr>
            <a:r>
              <a:rPr lang="zh-CN" altLang="zh-CN" sz="2400" dirty="0">
                <a:solidFill>
                  <a:schemeClr val="bg1"/>
                </a:solidFill>
                <a:latin typeface="微软雅黑" pitchFamily="34" charset="-122"/>
                <a:ea typeface="微软雅黑" pitchFamily="34" charset="-122"/>
              </a:rPr>
              <a:t>统计局</a:t>
            </a:r>
            <a:r>
              <a:rPr lang="en-US" altLang="zh-CN" sz="2400" dirty="0">
                <a:solidFill>
                  <a:schemeClr val="bg1"/>
                </a:solidFill>
                <a:latin typeface="微软雅黑" pitchFamily="34" charset="-122"/>
                <a:ea typeface="微软雅黑" pitchFamily="34" charset="-122"/>
              </a:rPr>
              <a:t>Web</a:t>
            </a:r>
            <a:r>
              <a:rPr lang="zh-CN" altLang="zh-CN" sz="2400" dirty="0">
                <a:solidFill>
                  <a:schemeClr val="bg1"/>
                </a:solidFill>
                <a:latin typeface="微软雅黑" pitchFamily="34" charset="-122"/>
                <a:ea typeface="微软雅黑" pitchFamily="34" charset="-122"/>
              </a:rPr>
              <a:t>数据可视化分析实战</a:t>
            </a:r>
            <a:endParaRPr lang="zh-CN" altLang="en-US" sz="2400" dirty="0">
              <a:solidFill>
                <a:schemeClr val="bg1"/>
              </a:solidFill>
              <a:latin typeface="微软雅黑" pitchFamily="34" charset="-122"/>
              <a:ea typeface="微软雅黑" pitchFamily="34" charset="-122"/>
              <a:sym typeface="微软雅黑" pitchFamily="34" charset="-122"/>
            </a:endParaRPr>
          </a:p>
        </p:txBody>
      </p:sp>
      <p:sp>
        <p:nvSpPr>
          <p:cNvPr id="16" name="Oval 15">
            <a:extLst>
              <a:ext uri="{FF2B5EF4-FFF2-40B4-BE49-F238E27FC236}">
                <a16:creationId xmlns:a16="http://schemas.microsoft.com/office/drawing/2014/main" xmlns="" id="{67CA42AE-0D28-4556-8AC0-8FF05A4A639E}"/>
              </a:ext>
            </a:extLst>
          </p:cNvPr>
          <p:cNvSpPr>
            <a:spLocks noChangeArrowheads="1"/>
          </p:cNvSpPr>
          <p:nvPr/>
        </p:nvSpPr>
        <p:spPr bwMode="auto">
          <a:xfrm>
            <a:off x="2938093" y="5332169"/>
            <a:ext cx="684000" cy="648000"/>
          </a:xfrm>
          <a:prstGeom prst="ellipse">
            <a:avLst/>
          </a:prstGeom>
          <a:solidFill>
            <a:srgbClr val="064BB2"/>
          </a:solidFill>
          <a:ln>
            <a:solidFill>
              <a:schemeClr val="bg1"/>
            </a:solidFill>
          </a:ln>
          <a:scene3d>
            <a:camera prst="orthographicFront">
              <a:rot lat="0" lon="0" rev="0"/>
            </a:camera>
            <a:lightRig rig="threePt" dir="t">
              <a:rot lat="0" lon="0" rev="1200000"/>
            </a:lightRig>
          </a:scene3d>
        </p:spPr>
        <p:style>
          <a:lnRef idx="0">
            <a:schemeClr val="dk1"/>
          </a:lnRef>
          <a:fillRef idx="3">
            <a:schemeClr val="dk1"/>
          </a:fillRef>
          <a:effectRef idx="3">
            <a:schemeClr val="dk1"/>
          </a:effectRef>
          <a:fontRef idx="minor">
            <a:schemeClr val="lt1"/>
          </a:fontRef>
        </p:style>
        <p:txBody>
          <a:bodyPr wrap="none" anchor="ctr"/>
          <a:lstStyle>
            <a:lvl1pPr>
              <a:defRPr sz="900">
                <a:solidFill>
                  <a:srgbClr val="000000"/>
                </a:solidFill>
                <a:latin typeface="Arial" charset="0"/>
                <a:ea typeface="宋体" pitchFamily="2" charset="-122"/>
              </a:defRPr>
            </a:lvl1pPr>
            <a:lvl2pPr marL="742950" indent="-285750">
              <a:defRPr sz="900">
                <a:solidFill>
                  <a:srgbClr val="000000"/>
                </a:solidFill>
                <a:latin typeface="Arial" charset="0"/>
                <a:ea typeface="宋体" pitchFamily="2" charset="-122"/>
              </a:defRPr>
            </a:lvl2pPr>
            <a:lvl3pPr marL="1143000" indent="-228600">
              <a:defRPr sz="900">
                <a:solidFill>
                  <a:srgbClr val="000000"/>
                </a:solidFill>
                <a:latin typeface="Arial" charset="0"/>
                <a:ea typeface="宋体" pitchFamily="2" charset="-122"/>
              </a:defRPr>
            </a:lvl3pPr>
            <a:lvl4pPr marL="1600200" indent="-228600">
              <a:defRPr sz="900">
                <a:solidFill>
                  <a:srgbClr val="000000"/>
                </a:solidFill>
                <a:latin typeface="Arial" charset="0"/>
                <a:ea typeface="宋体" pitchFamily="2" charset="-122"/>
              </a:defRPr>
            </a:lvl4pPr>
            <a:lvl5pPr marL="2057400" indent="-228600">
              <a:defRPr sz="900">
                <a:solidFill>
                  <a:srgbClr val="000000"/>
                </a:solidFill>
                <a:latin typeface="Arial" charset="0"/>
                <a:ea typeface="宋体" pitchFamily="2" charset="-122"/>
              </a:defRPr>
            </a:lvl5pPr>
            <a:lvl6pPr marL="2514600" indent="-228600" eaLnBrk="0" fontAlgn="base" hangingPunct="0">
              <a:spcBef>
                <a:spcPct val="0"/>
              </a:spcBef>
              <a:spcAft>
                <a:spcPct val="0"/>
              </a:spcAft>
              <a:defRPr sz="900">
                <a:solidFill>
                  <a:srgbClr val="000000"/>
                </a:solidFill>
                <a:latin typeface="Arial" charset="0"/>
                <a:ea typeface="宋体" pitchFamily="2" charset="-122"/>
              </a:defRPr>
            </a:lvl6pPr>
            <a:lvl7pPr marL="2971800" indent="-228600" eaLnBrk="0" fontAlgn="base" hangingPunct="0">
              <a:spcBef>
                <a:spcPct val="0"/>
              </a:spcBef>
              <a:spcAft>
                <a:spcPct val="0"/>
              </a:spcAft>
              <a:defRPr sz="900">
                <a:solidFill>
                  <a:srgbClr val="000000"/>
                </a:solidFill>
                <a:latin typeface="Arial" charset="0"/>
                <a:ea typeface="宋体" pitchFamily="2" charset="-122"/>
              </a:defRPr>
            </a:lvl7pPr>
            <a:lvl8pPr marL="3429000" indent="-228600" eaLnBrk="0" fontAlgn="base" hangingPunct="0">
              <a:spcBef>
                <a:spcPct val="0"/>
              </a:spcBef>
              <a:spcAft>
                <a:spcPct val="0"/>
              </a:spcAft>
              <a:defRPr sz="900">
                <a:solidFill>
                  <a:srgbClr val="000000"/>
                </a:solidFill>
                <a:latin typeface="Arial" charset="0"/>
                <a:ea typeface="宋体" pitchFamily="2" charset="-122"/>
              </a:defRPr>
            </a:lvl8pPr>
            <a:lvl9pPr marL="3886200" indent="-228600" eaLnBrk="0" fontAlgn="base" hangingPunct="0">
              <a:spcBef>
                <a:spcPct val="0"/>
              </a:spcBef>
              <a:spcAft>
                <a:spcPct val="0"/>
              </a:spcAft>
              <a:defRPr sz="900">
                <a:solidFill>
                  <a:srgbClr val="000000"/>
                </a:solidFill>
                <a:latin typeface="Arial" charset="0"/>
                <a:ea typeface="宋体" pitchFamily="2" charset="-122"/>
              </a:defRPr>
            </a:lvl9pPr>
          </a:lstStyle>
          <a:p>
            <a:pPr algn="ctr" eaLnBrk="1" fontAlgn="auto" hangingPunct="1">
              <a:spcBef>
                <a:spcPts val="0"/>
              </a:spcBef>
              <a:spcAft>
                <a:spcPts val="0"/>
              </a:spcAft>
              <a:defRPr/>
            </a:pPr>
            <a:r>
              <a:rPr lang="en-US" altLang="zh-CN" sz="2200" dirty="0">
                <a:solidFill>
                  <a:schemeClr val="bg1"/>
                </a:solidFill>
                <a:latin typeface="微软雅黑" pitchFamily="34" charset="-122"/>
                <a:ea typeface="微软雅黑" pitchFamily="34" charset="-122"/>
              </a:rPr>
              <a:t>5</a:t>
            </a:r>
          </a:p>
        </p:txBody>
      </p:sp>
    </p:spTree>
    <p:extLst>
      <p:ext uri="{BB962C8B-B14F-4D97-AF65-F5344CB8AC3E}">
        <p14:creationId xmlns:p14="http://schemas.microsoft.com/office/powerpoint/2010/main" val="3179162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en-US" altLang="zh-CN" dirty="0"/>
              <a:t>MS Power BI</a:t>
            </a:r>
            <a:r>
              <a:rPr lang="zh-CN" altLang="en-US" dirty="0"/>
              <a:t>属性的操作主要包括新建列、删除列、重命名列和重新排序列等，在</a:t>
            </a:r>
            <a:r>
              <a:rPr lang="en-US" altLang="zh-CN" dirty="0"/>
              <a:t>MS Power BI</a:t>
            </a:r>
            <a:r>
              <a:rPr lang="zh-CN" altLang="en-US" dirty="0"/>
              <a:t>进行属性操作之前，首先需要导入“</a:t>
            </a:r>
            <a:r>
              <a:rPr lang="zh-CN" altLang="en-US" b="1" dirty="0"/>
              <a:t>客服中心话务员个人信息表</a:t>
            </a:r>
            <a:r>
              <a:rPr lang="en-US" altLang="zh-CN" b="1" dirty="0"/>
              <a:t>.xlsx</a:t>
            </a:r>
            <a:r>
              <a:rPr lang="en-US" altLang="zh-CN" dirty="0"/>
              <a:t>”</a:t>
            </a:r>
            <a:r>
              <a:rPr lang="zh-CN" altLang="en-US" dirty="0"/>
              <a:t>数据文件。</a:t>
            </a:r>
          </a:p>
        </p:txBody>
      </p:sp>
      <p:sp>
        <p:nvSpPr>
          <p:cNvPr id="17412" name="内容占位符 2"/>
          <p:cNvSpPr>
            <a:spLocks noGrp="1"/>
          </p:cNvSpPr>
          <p:nvPr>
            <p:ph idx="10"/>
          </p:nvPr>
        </p:nvSpPr>
        <p:spPr>
          <a:xfrm>
            <a:off x="423863" y="1138238"/>
            <a:ext cx="11107737" cy="427037"/>
          </a:xfrm>
        </p:spPr>
        <p:txBody>
          <a:bodyPr/>
          <a:lstStyle/>
          <a:p>
            <a:r>
              <a:rPr lang="en-US" altLang="zh-CN" dirty="0"/>
              <a:t>4.1.1  </a:t>
            </a:r>
            <a:r>
              <a:rPr lang="zh-CN" altLang="en-US" dirty="0"/>
              <a:t>数据属性的操作</a:t>
            </a:r>
            <a:endParaRPr dirty="0"/>
          </a:p>
        </p:txBody>
      </p:sp>
      <p:pic>
        <p:nvPicPr>
          <p:cNvPr id="4" name="图片 3">
            <a:extLst>
              <a:ext uri="{FF2B5EF4-FFF2-40B4-BE49-F238E27FC236}">
                <a16:creationId xmlns:a16="http://schemas.microsoft.com/office/drawing/2014/main" xmlns="" id="{0AFE3EF3-29B0-46C8-B80C-8A608D2A3AAA}"/>
              </a:ext>
            </a:extLst>
          </p:cNvPr>
          <p:cNvPicPr/>
          <p:nvPr/>
        </p:nvPicPr>
        <p:blipFill>
          <a:blip r:embed="rId2"/>
          <a:stretch>
            <a:fillRect/>
          </a:stretch>
        </p:blipFill>
        <p:spPr>
          <a:xfrm>
            <a:off x="3394190" y="3020984"/>
            <a:ext cx="5274310" cy="2829560"/>
          </a:xfrm>
          <a:prstGeom prst="rect">
            <a:avLst/>
          </a:prstGeom>
        </p:spPr>
      </p:pic>
    </p:spTree>
    <p:extLst>
      <p:ext uri="{BB962C8B-B14F-4D97-AF65-F5344CB8AC3E}">
        <p14:creationId xmlns:p14="http://schemas.microsoft.com/office/powerpoint/2010/main" val="1792475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23863" y="1754188"/>
            <a:ext cx="11107737" cy="4370387"/>
          </a:xfrm>
        </p:spPr>
        <p:txBody>
          <a:bodyPr/>
          <a:lstStyle/>
          <a:p>
            <a:r>
              <a:rPr lang="zh-CN" altLang="en-US" dirty="0"/>
              <a:t>在可视化分析的过程中，可能需要对可视化视图进行一些其它操作，从而满足实际工作的要求，主要有导出数据、查看数据、删除视图和排序数据等，下面将以“</a:t>
            </a:r>
            <a:r>
              <a:rPr lang="zh-CN" altLang="en-US" b="1" dirty="0"/>
              <a:t>不同地区话务员数量及呼入量统计</a:t>
            </a:r>
            <a:r>
              <a:rPr lang="en-US" altLang="zh-CN" b="1" dirty="0"/>
              <a:t>.</a:t>
            </a:r>
            <a:r>
              <a:rPr lang="en-US" altLang="zh-CN" b="1" dirty="0" err="1"/>
              <a:t>pbix</a:t>
            </a:r>
            <a:r>
              <a:rPr lang="en-US" altLang="zh-CN" dirty="0"/>
              <a:t>”</a:t>
            </a:r>
            <a:r>
              <a:rPr lang="zh-CN" altLang="en-US" dirty="0"/>
              <a:t>为例进行介绍。</a:t>
            </a:r>
          </a:p>
        </p:txBody>
      </p:sp>
      <p:sp>
        <p:nvSpPr>
          <p:cNvPr id="17412" name="内容占位符 2"/>
          <p:cNvSpPr>
            <a:spLocks noGrp="1"/>
          </p:cNvSpPr>
          <p:nvPr>
            <p:ph idx="10"/>
          </p:nvPr>
        </p:nvSpPr>
        <p:spPr>
          <a:xfrm>
            <a:off x="423863" y="1138238"/>
            <a:ext cx="11107737" cy="427037"/>
          </a:xfrm>
        </p:spPr>
        <p:txBody>
          <a:bodyPr/>
          <a:lstStyle/>
          <a:p>
            <a:r>
              <a:rPr lang="en-US" altLang="zh-CN" dirty="0"/>
              <a:t>4.1.2  </a:t>
            </a:r>
            <a:r>
              <a:rPr lang="zh-CN" altLang="en-US" dirty="0"/>
              <a:t>数据视图的操作</a:t>
            </a:r>
            <a:endParaRPr dirty="0"/>
          </a:p>
        </p:txBody>
      </p:sp>
      <p:pic>
        <p:nvPicPr>
          <p:cNvPr id="4" name="图片 3">
            <a:extLst>
              <a:ext uri="{FF2B5EF4-FFF2-40B4-BE49-F238E27FC236}">
                <a16:creationId xmlns:a16="http://schemas.microsoft.com/office/drawing/2014/main" xmlns="" id="{74E827B2-E477-43EE-8545-F69CEDDACC51}"/>
              </a:ext>
            </a:extLst>
          </p:cNvPr>
          <p:cNvPicPr/>
          <p:nvPr/>
        </p:nvPicPr>
        <p:blipFill>
          <a:blip r:embed="rId2"/>
          <a:stretch>
            <a:fillRect/>
          </a:stretch>
        </p:blipFill>
        <p:spPr>
          <a:xfrm>
            <a:off x="3791355" y="3076402"/>
            <a:ext cx="5274310" cy="2829560"/>
          </a:xfrm>
          <a:prstGeom prst="rect">
            <a:avLst/>
          </a:prstGeom>
        </p:spPr>
      </p:pic>
    </p:spTree>
    <p:extLst>
      <p:ext uri="{BB962C8B-B14F-4D97-AF65-F5344CB8AC3E}">
        <p14:creationId xmlns:p14="http://schemas.microsoft.com/office/powerpoint/2010/main" val="2663620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黑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solidFill>
            <a:srgbClr val="FF0000"/>
          </a:solidFill>
          <a:prstDash val="sysDash"/>
          <a:round/>
          <a:headEnd/>
          <a:tailEnd/>
        </a:ln>
        <a:extLst>
          <a:ext uri="{909E8E84-426E-40DD-AFC4-6F175D3DCCD1}">
            <a14:hiddenFill xmlns:a14="http://schemas.microsoft.com/office/drawing/2010/main">
              <a:solidFill>
                <a:srgbClr val="FFFFFF"/>
              </a:solidFill>
            </a14:hiddenFill>
          </a:ext>
        </a:extLst>
      </a:spPr>
      <a:bodyPr anchor="ctr"/>
      <a:lstStyle>
        <a:defPPr>
          <a:defRPr/>
        </a:defPPr>
      </a:lstStyle>
    </a:sp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8492</TotalTime>
  <Words>21798</Words>
  <Application>Microsoft Office PowerPoint</Application>
  <PresentationFormat>宽屏</PresentationFormat>
  <Paragraphs>1518</Paragraphs>
  <Slides>335</Slides>
  <Notes>15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335</vt:i4>
      </vt:variant>
    </vt:vector>
  </HeadingPairs>
  <TitlesOfParts>
    <vt:vector size="346" baseType="lpstr">
      <vt:lpstr>等线</vt:lpstr>
      <vt:lpstr>仿宋</vt:lpstr>
      <vt:lpstr>黑体</vt:lpstr>
      <vt:lpstr>宋体</vt:lpstr>
      <vt:lpstr>微软雅黑</vt:lpstr>
      <vt:lpstr>Arial</vt:lpstr>
      <vt:lpstr>Calibri</vt:lpstr>
      <vt:lpstr>Symbol</vt:lpstr>
      <vt:lpstr>Times New Roman</vt:lpstr>
      <vt:lpstr>Wingdings</vt:lpstr>
      <vt:lpstr>2_Office 主题</vt:lpstr>
      <vt:lpstr>Microsoft Power BI 数据分析与商业案例实战</vt:lpstr>
      <vt:lpstr>PowerPoint 演示文稿</vt:lpstr>
      <vt:lpstr>第1章  商业数据分析及可视化概述</vt:lpstr>
      <vt:lpstr>PowerPoint 演示文稿</vt:lpstr>
      <vt:lpstr>目录</vt:lpstr>
      <vt:lpstr>PowerPoint 演示文稿</vt:lpstr>
      <vt:lpstr>PowerPoint 演示文稿</vt:lpstr>
      <vt:lpstr>PowerPoint 演示文稿</vt:lpstr>
      <vt:lpstr>PowerPoint 演示文稿</vt:lpstr>
      <vt:lpstr>目录</vt:lpstr>
      <vt:lpstr>PowerPoint 演示文稿</vt:lpstr>
      <vt:lpstr>PowerPoint 演示文稿</vt:lpstr>
      <vt:lpstr>目录</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第2章  初识MS Power BI软件</vt:lpstr>
      <vt:lpstr>PowerPoint 演示文稿</vt:lpstr>
      <vt:lpstr>目录</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第3章  MS Power BI连接各类数据源</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第4章  MS Power BI基础操作</vt:lpstr>
      <vt:lpstr>PowerPoint 演示文稿</vt:lpstr>
      <vt:lpstr>目录</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第5章  MS Power BI自带可视化视图</vt:lpstr>
      <vt:lpstr>PowerPoint 演示文稿</vt:lpstr>
      <vt:lpstr>目录</vt:lpstr>
      <vt:lpstr>PowerPoint 演示文稿</vt:lpstr>
      <vt:lpstr>目录</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第6章  MS Power BI自定义可视化视图</vt:lpstr>
      <vt:lpstr>PowerPoint 演示文稿</vt:lpstr>
      <vt:lpstr>目录</vt:lpstr>
      <vt:lpstr>PowerPoint 演示文稿</vt:lpstr>
      <vt:lpstr>目录</vt:lpstr>
      <vt:lpstr>PowerPoint 演示文稿</vt:lpstr>
      <vt:lpstr>目录</vt:lpstr>
      <vt:lpstr>PowerPoint 演示文稿</vt:lpstr>
      <vt:lpstr>PowerPoint 演示文稿</vt:lpstr>
      <vt:lpstr>目录</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第7章  MS Power BI数据报表</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第8章  连接Hadoop Hive</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第9章  连接Apache Spark</vt:lpstr>
      <vt:lpstr>PowerPoint 演示文稿</vt:lpstr>
      <vt:lpstr>目录</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第10章  连接Hadoop集群工具</vt:lpstr>
      <vt:lpstr>PowerPoint 演示文稿</vt:lpstr>
      <vt:lpstr>目录</vt:lpstr>
      <vt:lpstr>PowerPoint 演示文稿</vt:lpstr>
      <vt:lpstr>PowerPoint 演示文稿</vt:lpstr>
      <vt:lpstr>目录</vt:lpstr>
      <vt:lpstr>PowerPoint 演示文稿</vt:lpstr>
      <vt:lpstr>PowerPoint 演示文稿</vt:lpstr>
      <vt:lpstr>目录</vt:lpstr>
      <vt:lpstr>PowerPoint 演示文稿</vt:lpstr>
      <vt:lpstr>PowerPoint 演示文稿</vt:lpstr>
      <vt:lpstr>目录</vt:lpstr>
      <vt:lpstr>PowerPoint 演示文稿</vt:lpstr>
      <vt:lpstr>PowerPoint 演示文稿</vt:lpstr>
      <vt:lpstr>PowerPoint 演示文稿</vt:lpstr>
      <vt:lpstr>第11章  销售商品主题分析</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第12章  销售经理主题分析</vt:lpstr>
      <vt:lpstr>PowerPoint 演示文稿</vt:lpstr>
      <vt:lpstr>目录</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第13章  客户价值主题分析</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第14章  配送准时性主题分析</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第15章  商品退货主题分析</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Roc Ren</dc:creator>
  <cp:lastModifiedBy>Administrator</cp:lastModifiedBy>
  <cp:revision>735</cp:revision>
  <dcterms:created xsi:type="dcterms:W3CDTF">2017-01-10T15:44:52Z</dcterms:created>
  <dcterms:modified xsi:type="dcterms:W3CDTF">2020-09-28T02:06:44Z</dcterms:modified>
</cp:coreProperties>
</file>