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charts/chart1.xml" ContentType="application/vnd.openxmlformats-officedocument.drawingml.chart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67" r:id="rId2"/>
    <p:sldId id="412" r:id="rId3"/>
    <p:sldId id="368" r:id="rId4"/>
    <p:sldId id="369" r:id="rId5"/>
    <p:sldId id="403" r:id="rId6"/>
    <p:sldId id="407" r:id="rId7"/>
    <p:sldId id="374" r:id="rId8"/>
    <p:sldId id="406" r:id="rId9"/>
    <p:sldId id="377" r:id="rId10"/>
    <p:sldId id="378" r:id="rId11"/>
    <p:sldId id="379" r:id="rId12"/>
    <p:sldId id="380" r:id="rId13"/>
    <p:sldId id="381" r:id="rId14"/>
    <p:sldId id="382" r:id="rId15"/>
    <p:sldId id="385" r:id="rId16"/>
    <p:sldId id="410" r:id="rId17"/>
    <p:sldId id="460" r:id="rId18"/>
    <p:sldId id="386" r:id="rId19"/>
    <p:sldId id="461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刘志阳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DFDD"/>
    <a:srgbClr val="F6E7E6"/>
    <a:srgbClr val="E4B3B2"/>
    <a:srgbClr val="F8E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54520" autoAdjust="0"/>
  </p:normalViewPr>
  <p:slideViewPr>
    <p:cSldViewPr snapToGrid="0">
      <p:cViewPr varScale="1">
        <p:scale>
          <a:sx n="94" d="100"/>
          <a:sy n="94" d="100"/>
        </p:scale>
        <p:origin x="66" y="79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6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000\2018.3-&#26234;&#24935;&#26641;\&#31532;&#20108;&#27425;&#20844;&#24320;&#35838;\&#20363;&#39064;&#31572;&#26696;&#25991;&#20214;&#65288;&#31532;&#20108;&#27425;&#65289;\&#20363;4-5%20&#30005;&#35270;&#26426;&#38144;&#37327;&#23395;&#33410;&#25351;&#25968;&#39044;&#27979;&#27169;&#22411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accent2">
                    <a:lumMod val="50000"/>
                  </a:schemeClr>
                </a:solidFill>
              </a:defRPr>
            </a:pPr>
            <a:r>
              <a:rPr lang="zh-CN" altLang="en-US">
                <a:solidFill>
                  <a:schemeClr val="accent2">
                    <a:lumMod val="50000"/>
                  </a:schemeClr>
                </a:solidFill>
              </a:rPr>
              <a:t>电视机销量观测值及季度预测值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0275522552992843E-2"/>
          <c:y val="0.16459929803590323"/>
          <c:w val="0.88257432427311144"/>
          <c:h val="0.60887396054730025"/>
        </c:manualLayout>
      </c:layout>
      <c:lineChart>
        <c:grouping val="standard"/>
        <c:varyColors val="0"/>
        <c:ser>
          <c:idx val="0"/>
          <c:order val="0"/>
          <c:cat>
            <c:strRef>
              <c:f>季节指数预测模型!$B$2:$B$21</c:f>
              <c:strCache>
                <c:ptCount val="20"/>
                <c:pt idx="0">
                  <c:v>第1年1季度</c:v>
                </c:pt>
                <c:pt idx="1">
                  <c:v>第1年2季度</c:v>
                </c:pt>
                <c:pt idx="2">
                  <c:v>第1年3季度</c:v>
                </c:pt>
                <c:pt idx="3">
                  <c:v>第1年4季度</c:v>
                </c:pt>
                <c:pt idx="4">
                  <c:v>第2年1季度</c:v>
                </c:pt>
                <c:pt idx="5">
                  <c:v>第2年2季度</c:v>
                </c:pt>
                <c:pt idx="6">
                  <c:v>第2年3季度</c:v>
                </c:pt>
                <c:pt idx="7">
                  <c:v>第2年4季度</c:v>
                </c:pt>
                <c:pt idx="8">
                  <c:v>第3年1季度</c:v>
                </c:pt>
                <c:pt idx="9">
                  <c:v>第3年2季度</c:v>
                </c:pt>
                <c:pt idx="10">
                  <c:v>第3年3季度</c:v>
                </c:pt>
                <c:pt idx="11">
                  <c:v>第3年4季度</c:v>
                </c:pt>
                <c:pt idx="12">
                  <c:v>第4年1季度</c:v>
                </c:pt>
                <c:pt idx="13">
                  <c:v>第4年2季度</c:v>
                </c:pt>
                <c:pt idx="14">
                  <c:v>第4年3季度</c:v>
                </c:pt>
                <c:pt idx="15">
                  <c:v>第4年4季度</c:v>
                </c:pt>
                <c:pt idx="16">
                  <c:v>第5年1季度</c:v>
                </c:pt>
                <c:pt idx="17">
                  <c:v>第5年2季度</c:v>
                </c:pt>
                <c:pt idx="18">
                  <c:v>第5年3季度</c:v>
                </c:pt>
                <c:pt idx="19">
                  <c:v>第5年4季度</c:v>
                </c:pt>
              </c:strCache>
            </c:strRef>
          </c:cat>
          <c:val>
            <c:numRef>
              <c:f>季节指数预测模型!$C$2:$C$21</c:f>
              <c:numCache>
                <c:formatCode>General</c:formatCode>
                <c:ptCount val="20"/>
                <c:pt idx="0">
                  <c:v>4.8</c:v>
                </c:pt>
                <c:pt idx="1">
                  <c:v>4.0999999999999996</c:v>
                </c:pt>
                <c:pt idx="2">
                  <c:v>6</c:v>
                </c:pt>
                <c:pt idx="3">
                  <c:v>6.5</c:v>
                </c:pt>
                <c:pt idx="4">
                  <c:v>5.8</c:v>
                </c:pt>
                <c:pt idx="5">
                  <c:v>5.2</c:v>
                </c:pt>
                <c:pt idx="6">
                  <c:v>6.8</c:v>
                </c:pt>
                <c:pt idx="7">
                  <c:v>7.4</c:v>
                </c:pt>
                <c:pt idx="8">
                  <c:v>6</c:v>
                </c:pt>
                <c:pt idx="9">
                  <c:v>5.6</c:v>
                </c:pt>
                <c:pt idx="10">
                  <c:v>7.5</c:v>
                </c:pt>
                <c:pt idx="11">
                  <c:v>7.8</c:v>
                </c:pt>
                <c:pt idx="12">
                  <c:v>6.3</c:v>
                </c:pt>
                <c:pt idx="13">
                  <c:v>5.9</c:v>
                </c:pt>
                <c:pt idx="14">
                  <c:v>8</c:v>
                </c:pt>
                <c:pt idx="15">
                  <c:v>8.4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F9A-46E4-B317-9D0F36AF4182}"/>
            </c:ext>
          </c:extLst>
        </c:ser>
        <c:ser>
          <c:idx val="1"/>
          <c:order val="1"/>
          <c:dLbls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 altLang="en-US"/>
                      <a:t>7.09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F9A-46E4-B317-9D0F36AF4182}"/>
                </c:ext>
              </c:extLst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altLang="en-US"/>
                      <a:t>6.49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F9A-46E4-B317-9D0F36AF4182}"/>
                </c:ext>
              </c:extLst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altLang="en-US"/>
                      <a:t>8.63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F9A-46E4-B317-9D0F36AF4182}"/>
                </c:ext>
              </c:extLst>
            </c:dLbl>
            <c:dLbl>
              <c:idx val="19"/>
              <c:layout/>
              <c:tx>
                <c:rich>
                  <a:bodyPr/>
                  <a:lstStyle/>
                  <a:p>
                    <a:r>
                      <a:rPr lang="en-US" altLang="en-US"/>
                      <a:t>9.19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F9A-46E4-B317-9D0F36AF418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季节指数预测模型!$B$2:$B$21</c:f>
              <c:strCache>
                <c:ptCount val="20"/>
                <c:pt idx="0">
                  <c:v>第1年1季度</c:v>
                </c:pt>
                <c:pt idx="1">
                  <c:v>第1年2季度</c:v>
                </c:pt>
                <c:pt idx="2">
                  <c:v>第1年3季度</c:v>
                </c:pt>
                <c:pt idx="3">
                  <c:v>第1年4季度</c:v>
                </c:pt>
                <c:pt idx="4">
                  <c:v>第2年1季度</c:v>
                </c:pt>
                <c:pt idx="5">
                  <c:v>第2年2季度</c:v>
                </c:pt>
                <c:pt idx="6">
                  <c:v>第2年3季度</c:v>
                </c:pt>
                <c:pt idx="7">
                  <c:v>第2年4季度</c:v>
                </c:pt>
                <c:pt idx="8">
                  <c:v>第3年1季度</c:v>
                </c:pt>
                <c:pt idx="9">
                  <c:v>第3年2季度</c:v>
                </c:pt>
                <c:pt idx="10">
                  <c:v>第3年3季度</c:v>
                </c:pt>
                <c:pt idx="11">
                  <c:v>第3年4季度</c:v>
                </c:pt>
                <c:pt idx="12">
                  <c:v>第4年1季度</c:v>
                </c:pt>
                <c:pt idx="13">
                  <c:v>第4年2季度</c:v>
                </c:pt>
                <c:pt idx="14">
                  <c:v>第4年3季度</c:v>
                </c:pt>
                <c:pt idx="15">
                  <c:v>第4年4季度</c:v>
                </c:pt>
                <c:pt idx="16">
                  <c:v>第5年1季度</c:v>
                </c:pt>
                <c:pt idx="17">
                  <c:v>第5年2季度</c:v>
                </c:pt>
                <c:pt idx="18">
                  <c:v>第5年3季度</c:v>
                </c:pt>
                <c:pt idx="19">
                  <c:v>第5年4季度</c:v>
                </c:pt>
              </c:strCache>
            </c:strRef>
          </c:cat>
          <c:val>
            <c:numRef>
              <c:f>季节指数预测模型!$G$2:$G$21</c:f>
              <c:numCache>
                <c:formatCode>General</c:formatCode>
                <c:ptCount val="20"/>
                <c:pt idx="0">
                  <c:v>4.8910217457555092</c:v>
                </c:pt>
                <c:pt idx="1">
                  <c:v>4.5187789221218049</c:v>
                </c:pt>
                <c:pt idx="2">
                  <c:v>6.0582746266073508</c:v>
                </c:pt>
                <c:pt idx="3">
                  <c:v>6.5033082491849266</c:v>
                </c:pt>
                <c:pt idx="4">
                  <c:v>5.4396728703815658</c:v>
                </c:pt>
                <c:pt idx="5">
                  <c:v>5.0118461761752728</c:v>
                </c:pt>
                <c:pt idx="6">
                  <c:v>6.7017704050982871</c:v>
                </c:pt>
                <c:pt idx="7">
                  <c:v>7.176206051294848</c:v>
                </c:pt>
                <c:pt idx="8">
                  <c:v>5.9883239950076215</c:v>
                </c:pt>
                <c:pt idx="9">
                  <c:v>5.5049134302287399</c:v>
                </c:pt>
                <c:pt idx="10">
                  <c:v>7.3452661835892226</c:v>
                </c:pt>
                <c:pt idx="11">
                  <c:v>7.8491038534047686</c:v>
                </c:pt>
                <c:pt idx="12">
                  <c:v>6.5369751196336772</c:v>
                </c:pt>
                <c:pt idx="13">
                  <c:v>5.9979806842822079</c:v>
                </c:pt>
                <c:pt idx="14">
                  <c:v>7.988761962080158</c:v>
                </c:pt>
                <c:pt idx="15">
                  <c:v>8.5220016555146891</c:v>
                </c:pt>
                <c:pt idx="16">
                  <c:v>7.0856262442597329</c:v>
                </c:pt>
                <c:pt idx="17">
                  <c:v>6.4910479383356749</c:v>
                </c:pt>
                <c:pt idx="18">
                  <c:v>8.6322577405710952</c:v>
                </c:pt>
                <c:pt idx="19">
                  <c:v>9.1948994576246115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F9A-46E4-B317-9D0F36AF4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3479680"/>
        <c:axId val="33722880"/>
      </c:lineChart>
      <c:catAx>
        <c:axId val="153479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3722880"/>
        <c:crosses val="autoZero"/>
        <c:auto val="1"/>
        <c:lblAlgn val="ctr"/>
        <c:lblOffset val="100"/>
        <c:noMultiLvlLbl val="0"/>
      </c:catAx>
      <c:valAx>
        <c:axId val="33722880"/>
        <c:scaling>
          <c:orientation val="minMax"/>
          <c:max val="10"/>
          <c:min val="4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479680"/>
        <c:crosses val="autoZero"/>
        <c:crossBetween val="between"/>
        <c:majorUnit val="1"/>
      </c:valAx>
      <c:spPr>
        <a:solidFill>
          <a:schemeClr val="bg1"/>
        </a:solidFill>
        <a:ln>
          <a:solidFill>
            <a:schemeClr val="tx1">
              <a:shade val="95000"/>
              <a:satMod val="105000"/>
            </a:schemeClr>
          </a:solidFill>
        </a:ln>
      </c:spPr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6FDD1-7803-4330-89E3-21F76CB095FD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504E3-FBDE-4857-9761-0DAE90CF02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90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08A37-23E5-419B-BA49-C514631830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755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emf"/><Relationship Id="rId5" Type="http://schemas.openxmlformats.org/officeDocument/2006/relationships/tags" Target="../tags/tag5.xml"/><Relationship Id="rId10" Type="http://schemas.openxmlformats.org/officeDocument/2006/relationships/image" Target="../media/image4.emf"/><Relationship Id="rId4" Type="http://schemas.openxmlformats.org/officeDocument/2006/relationships/tags" Target="../tags/tag4.xml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2" Type="http://schemas.openxmlformats.org/officeDocument/2006/relationships/tags" Target="../tags/tag16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8.xml"/><Relationship Id="rId5" Type="http://schemas.openxmlformats.org/officeDocument/2006/relationships/image" Target="../media/image12.emf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085784"/>
            <a:ext cx="9103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上海财经</a:t>
            </a:r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大学信息管理</a:t>
            </a:r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与工程</a:t>
            </a:r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学院</a:t>
            </a:r>
            <a:endParaRPr lang="en-US" altLang="zh-CN" sz="3200" dirty="0" smtClean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刘兰娟 教授</a:t>
            </a:r>
            <a:endParaRPr lang="zh-CN" altLang="en-US" sz="3200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1928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经济管理中的计算机应用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8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3528" y="25878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学习：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MH_Other_2"/>
          <p:cNvSpPr/>
          <p:nvPr>
            <p:custDataLst>
              <p:tags r:id="rId1"/>
            </p:custDataLst>
          </p:nvPr>
        </p:nvSpPr>
        <p:spPr>
          <a:xfrm>
            <a:off x="1597245" y="2067112"/>
            <a:ext cx="300038" cy="300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27" name="MH_Other_3"/>
          <p:cNvSpPr/>
          <p:nvPr>
            <p:custDataLst>
              <p:tags r:id="rId2"/>
            </p:custDataLst>
          </p:nvPr>
        </p:nvSpPr>
        <p:spPr>
          <a:xfrm>
            <a:off x="1282921" y="2388582"/>
            <a:ext cx="292894" cy="2928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1597246" y="2388582"/>
            <a:ext cx="378619" cy="250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16" name="MH_Other_14"/>
          <p:cNvSpPr/>
          <p:nvPr>
            <p:custDataLst>
              <p:tags r:id="rId4"/>
            </p:custDataLst>
          </p:nvPr>
        </p:nvSpPr>
        <p:spPr>
          <a:xfrm>
            <a:off x="781868" y="949274"/>
            <a:ext cx="300038" cy="3000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17" name="MH_Other_15"/>
          <p:cNvSpPr/>
          <p:nvPr>
            <p:custDataLst>
              <p:tags r:id="rId5"/>
            </p:custDataLst>
          </p:nvPr>
        </p:nvSpPr>
        <p:spPr>
          <a:xfrm>
            <a:off x="467544" y="1270744"/>
            <a:ext cx="292894" cy="29289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18" name="MH_Other_16"/>
          <p:cNvSpPr/>
          <p:nvPr>
            <p:custDataLst>
              <p:tags r:id="rId6"/>
            </p:custDataLst>
          </p:nvPr>
        </p:nvSpPr>
        <p:spPr>
          <a:xfrm>
            <a:off x="781869" y="1270744"/>
            <a:ext cx="378619" cy="2500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2254" y="1047859"/>
            <a:ext cx="5199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3535" lvl="1" indent="0">
              <a:buNone/>
            </a:pP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一元及多元线性回归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分析方法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7264" y="2097340"/>
            <a:ext cx="37632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3535" lvl="1" indent="0">
              <a:buNone/>
            </a:pP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非线性回归分析方法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97283" y="2681476"/>
            <a:ext cx="4572000" cy="9079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29335" lvl="2" indent="-3429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规划求解法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029335" lvl="2" indent="-3429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变换法</a:t>
            </a:r>
          </a:p>
        </p:txBody>
      </p:sp>
      <p:sp>
        <p:nvSpPr>
          <p:cNvPr id="13" name="椭圆 12"/>
          <p:cNvSpPr/>
          <p:nvPr/>
        </p:nvSpPr>
        <p:spPr>
          <a:xfrm>
            <a:off x="2918298" y="3080220"/>
            <a:ext cx="1167902" cy="587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5251394" y="3669983"/>
            <a:ext cx="2312726" cy="1097280"/>
          </a:xfrm>
          <a:prstGeom prst="wedgeRoundRectCallout">
            <a:avLst>
              <a:gd name="adj1" fmla="val -100529"/>
              <a:gd name="adj2" fmla="val -71758"/>
              <a:gd name="adj3" fmla="val 16667"/>
            </a:avLst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一种借助软件工具化繁为简的解决方案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线形标注 3(无边框) 2"/>
          <p:cNvSpPr/>
          <p:nvPr/>
        </p:nvSpPr>
        <p:spPr>
          <a:xfrm>
            <a:off x="323528" y="3222943"/>
            <a:ext cx="2333312" cy="1544320"/>
          </a:xfrm>
          <a:prstGeom prst="callout3">
            <a:avLst>
              <a:gd name="adj1" fmla="val 30161"/>
              <a:gd name="adj2" fmla="val 133309"/>
              <a:gd name="adj3" fmla="val 52900"/>
              <a:gd name="adj4" fmla="val 117526"/>
              <a:gd name="adj5" fmla="val 31074"/>
              <a:gd name="adj6" fmla="val 106779"/>
              <a:gd name="adj7" fmla="val 53593"/>
              <a:gd name="adj8" fmla="val 93074"/>
            </a:avLst>
          </a:prstGeom>
          <a:noFill/>
          <a:ln w="571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将非线性回归方程变换为线性方程，利用线性回归分析报告找到回归模型的最优参数。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14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16" grpId="0" animBg="1"/>
      <p:bldP spid="17" grpId="0" animBg="1"/>
      <p:bldP spid="18" grpId="0" animBg="1"/>
      <p:bldP spid="5" grpId="0"/>
      <p:bldP spid="6" grpId="0"/>
      <p:bldP spid="7" grpId="0"/>
      <p:bldP spid="13" grpId="0" animBg="1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66671" y="2186013"/>
            <a:ext cx="634417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经济管理决策分析与模拟</a:t>
            </a:r>
            <a:endParaRPr lang="en-US" altLang="zh-CN" sz="3600" b="1" dirty="0" smtClean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管理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决策分析模型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    ——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投资评价决策模型</a:t>
            </a:r>
            <a:endParaRPr lang="en-US" altLang="zh-CN" sz="3200" b="1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——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最优化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决策模型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5235" y="1004912"/>
            <a:ext cx="2182987" cy="1104900"/>
            <a:chOff x="1308072" y="1475137"/>
            <a:chExt cx="2182987" cy="1104900"/>
          </a:xfrm>
        </p:grpSpPr>
        <p:sp>
          <p:nvSpPr>
            <p:cNvPr id="14" name="文本框 28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41534" y="1851375"/>
              <a:ext cx="1149525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"/>
                <a:defRPr sz="2400">
                  <a:solidFill>
                    <a:srgbClr val="0382A3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36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部分</a:t>
              </a:r>
            </a:p>
          </p:txBody>
        </p:sp>
        <p:grpSp>
          <p:nvGrpSpPr>
            <p:cNvPr id="16" name="组合 30"/>
            <p:cNvGrpSpPr>
              <a:grpSpLocks/>
            </p:cNvGrpSpPr>
            <p:nvPr>
              <p:custDataLst>
                <p:tags r:id="rId3"/>
              </p:custDataLst>
            </p:nvPr>
          </p:nvGrpSpPr>
          <p:grpSpPr bwMode="auto">
            <a:xfrm>
              <a:off x="3259508" y="1737074"/>
              <a:ext cx="159544" cy="159544"/>
              <a:chOff x="4202214" y="2995511"/>
              <a:chExt cx="261337" cy="26133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202214" y="2995511"/>
                <a:ext cx="261337" cy="261337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3000" kern="0" dirty="0">
                  <a:solidFill>
                    <a:schemeClr val="accent2">
                      <a:lumMod val="75000"/>
                    </a:schemeClr>
                  </a:solidFill>
                  <a:latin typeface="Engravers MT" panose="02090707080505020304" pitchFamily="18" charset="0"/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4278274" y="3063771"/>
                <a:ext cx="144320" cy="124818"/>
              </a:xfrm>
              <a:prstGeom prst="triangl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7" name="文本框 34"/>
            <p:cNvSpPr txBox="1"/>
            <p:nvPr>
              <p:custDataLst>
                <p:tags r:id="rId4"/>
              </p:custDataLst>
            </p:nvPr>
          </p:nvSpPr>
          <p:spPr>
            <a:xfrm>
              <a:off x="1425945" y="1475137"/>
              <a:ext cx="561975" cy="577453"/>
            </a:xfrm>
            <a:prstGeom prst="rect">
              <a:avLst/>
            </a:prstGeom>
            <a:noFill/>
          </p:spPr>
          <p:txBody>
            <a:bodyPr wrap="none"/>
            <a:lstStyle>
              <a:defPPr>
                <a:defRPr lang="zh-CN"/>
              </a:defPPr>
              <a:lvl1pPr>
                <a:defRPr sz="400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</a:lstStyle>
            <a:p>
              <a:pPr>
                <a:defRPr/>
              </a:pPr>
              <a:r>
                <a:rPr lang="zh-CN" altLang="en-US" sz="3300" b="1" kern="0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</a:p>
          </p:txBody>
        </p:sp>
        <p:sp>
          <p:nvSpPr>
            <p:cNvPr id="18" name="椭圆 17"/>
            <p:cNvSpPr/>
            <p:nvPr>
              <p:custDataLst>
                <p:tags r:id="rId5"/>
              </p:custDataLst>
            </p:nvPr>
          </p:nvSpPr>
          <p:spPr>
            <a:xfrm>
              <a:off x="1893860" y="1645396"/>
              <a:ext cx="569119" cy="5703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4800" kern="0" dirty="0" smtClean="0">
                  <a:solidFill>
                    <a:schemeClr val="bg1"/>
                  </a:solidFill>
                  <a:latin typeface="Engravers MT" panose="02090707080505020304" pitchFamily="18" charset="0"/>
                </a:rPr>
                <a:t>3</a:t>
              </a:r>
              <a:endParaRPr lang="zh-CN" altLang="en-US" sz="4800" kern="0" dirty="0">
                <a:solidFill>
                  <a:schemeClr val="bg1"/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6"/>
              </p:custDataLst>
            </p:nvPr>
          </p:nvSpPr>
          <p:spPr>
            <a:xfrm>
              <a:off x="2527272" y="1531095"/>
              <a:ext cx="242888" cy="24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000" kern="0" dirty="0">
                <a:solidFill>
                  <a:schemeClr val="accent2">
                    <a:lumMod val="75000"/>
                  </a:schemeClr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7"/>
              </p:custDataLst>
            </p:nvPr>
          </p:nvSpPr>
          <p:spPr>
            <a:xfrm flipV="1">
              <a:off x="2989235" y="1904952"/>
              <a:ext cx="114300" cy="1143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000" kern="0" dirty="0">
                <a:solidFill>
                  <a:schemeClr val="accent2">
                    <a:lumMod val="75000"/>
                  </a:schemeClr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8"/>
              </p:custDataLst>
            </p:nvPr>
          </p:nvSpPr>
          <p:spPr>
            <a:xfrm>
              <a:off x="1308072" y="1798986"/>
              <a:ext cx="1358504" cy="666750"/>
            </a:xfrm>
            <a:custGeom>
              <a:avLst/>
              <a:gdLst>
                <a:gd name="connsiteX0" fmla="*/ 0 w 2881560"/>
                <a:gd name="connsiteY0" fmla="*/ 0 h 2025869"/>
                <a:gd name="connsiteX1" fmla="*/ 409902 w 2881560"/>
                <a:gd name="connsiteY1" fmla="*/ 0 h 2025869"/>
                <a:gd name="connsiteX2" fmla="*/ 409902 w 2881560"/>
                <a:gd name="connsiteY2" fmla="*/ 1694793 h 2025869"/>
                <a:gd name="connsiteX3" fmla="*/ 2881560 w 2881560"/>
                <a:gd name="connsiteY3" fmla="*/ 1694793 h 2025869"/>
                <a:gd name="connsiteX4" fmla="*/ 2881560 w 2881560"/>
                <a:gd name="connsiteY4" fmla="*/ 2025869 h 2025869"/>
                <a:gd name="connsiteX5" fmla="*/ 0 w 2881560"/>
                <a:gd name="connsiteY5" fmla="*/ 2025869 h 2025869"/>
                <a:gd name="connsiteX0" fmla="*/ 2881560 w 2973000"/>
                <a:gd name="connsiteY0" fmla="*/ 1694793 h 2025869"/>
                <a:gd name="connsiteX1" fmla="*/ 2881560 w 2973000"/>
                <a:gd name="connsiteY1" fmla="*/ 2025869 h 2025869"/>
                <a:gd name="connsiteX2" fmla="*/ 0 w 2973000"/>
                <a:gd name="connsiteY2" fmla="*/ 2025869 h 2025869"/>
                <a:gd name="connsiteX3" fmla="*/ 0 w 2973000"/>
                <a:gd name="connsiteY3" fmla="*/ 0 h 2025869"/>
                <a:gd name="connsiteX4" fmla="*/ 409902 w 2973000"/>
                <a:gd name="connsiteY4" fmla="*/ 0 h 2025869"/>
                <a:gd name="connsiteX5" fmla="*/ 409902 w 2973000"/>
                <a:gd name="connsiteY5" fmla="*/ 1694793 h 2025869"/>
                <a:gd name="connsiteX6" fmla="*/ 2973000 w 2973000"/>
                <a:gd name="connsiteY6" fmla="*/ 1786233 h 2025869"/>
                <a:gd name="connsiteX0" fmla="*/ 2881560 w 2881560"/>
                <a:gd name="connsiteY0" fmla="*/ 1694793 h 2025869"/>
                <a:gd name="connsiteX1" fmla="*/ 2881560 w 2881560"/>
                <a:gd name="connsiteY1" fmla="*/ 2025869 h 2025869"/>
                <a:gd name="connsiteX2" fmla="*/ 0 w 2881560"/>
                <a:gd name="connsiteY2" fmla="*/ 2025869 h 2025869"/>
                <a:gd name="connsiteX3" fmla="*/ 0 w 2881560"/>
                <a:gd name="connsiteY3" fmla="*/ 0 h 2025869"/>
                <a:gd name="connsiteX4" fmla="*/ 409902 w 2881560"/>
                <a:gd name="connsiteY4" fmla="*/ 0 h 2025869"/>
                <a:gd name="connsiteX5" fmla="*/ 409902 w 2881560"/>
                <a:gd name="connsiteY5" fmla="*/ 1694793 h 2025869"/>
                <a:gd name="connsiteX0" fmla="*/ 2881560 w 2881560"/>
                <a:gd name="connsiteY0" fmla="*/ 1694793 h 2025869"/>
                <a:gd name="connsiteX1" fmla="*/ 2881560 w 2881560"/>
                <a:gd name="connsiteY1" fmla="*/ 2025869 h 2025869"/>
                <a:gd name="connsiteX2" fmla="*/ 0 w 2881560"/>
                <a:gd name="connsiteY2" fmla="*/ 2025869 h 2025869"/>
                <a:gd name="connsiteX3" fmla="*/ 0 w 2881560"/>
                <a:gd name="connsiteY3" fmla="*/ 0 h 2025869"/>
                <a:gd name="connsiteX4" fmla="*/ 409902 w 2881560"/>
                <a:gd name="connsiteY4" fmla="*/ 0 h 202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1560" h="2025869">
                  <a:moveTo>
                    <a:pt x="2881560" y="1694793"/>
                  </a:moveTo>
                  <a:lnTo>
                    <a:pt x="2881560" y="2025869"/>
                  </a:lnTo>
                  <a:lnTo>
                    <a:pt x="0" y="2025869"/>
                  </a:lnTo>
                  <a:lnTo>
                    <a:pt x="0" y="0"/>
                  </a:lnTo>
                  <a:lnTo>
                    <a:pt x="409902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78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3528" y="278861"/>
            <a:ext cx="3851300" cy="564450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081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>
              <a:buNone/>
            </a:pP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盈亏平衡分析：保本点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778784" y="771872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439603" y="3985315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23637" y="764817"/>
            <a:ext cx="6779632" cy="4189234"/>
            <a:chOff x="723637" y="771872"/>
            <a:chExt cx="6779632" cy="4189234"/>
          </a:xfrm>
        </p:grpSpPr>
        <p:sp>
          <p:nvSpPr>
            <p:cNvPr id="4" name="Rectangle 2522"/>
            <p:cNvSpPr>
              <a:spLocks noChangeArrowheads="1"/>
            </p:cNvSpPr>
            <p:nvPr/>
          </p:nvSpPr>
          <p:spPr bwMode="auto">
            <a:xfrm>
              <a:off x="2884984" y="2927697"/>
              <a:ext cx="819150" cy="45561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Oval 2532"/>
            <p:cNvSpPr>
              <a:spLocks noChangeArrowheads="1"/>
            </p:cNvSpPr>
            <p:nvPr/>
          </p:nvSpPr>
          <p:spPr bwMode="auto">
            <a:xfrm>
              <a:off x="3564434" y="771872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2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利润</a:t>
              </a:r>
            </a:p>
          </p:txBody>
        </p:sp>
        <p:sp>
          <p:nvSpPr>
            <p:cNvPr id="6" name="Oval 2533"/>
            <p:cNvSpPr>
              <a:spLocks noChangeArrowheads="1"/>
            </p:cNvSpPr>
            <p:nvPr/>
          </p:nvSpPr>
          <p:spPr bwMode="auto">
            <a:xfrm>
              <a:off x="2241898" y="2137797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销售收入</a:t>
              </a:r>
            </a:p>
          </p:txBody>
        </p:sp>
        <p:sp>
          <p:nvSpPr>
            <p:cNvPr id="8" name="Oval 2537"/>
            <p:cNvSpPr>
              <a:spLocks noChangeArrowheads="1"/>
            </p:cNvSpPr>
            <p:nvPr/>
          </p:nvSpPr>
          <p:spPr bwMode="auto">
            <a:xfrm>
              <a:off x="4932859" y="2211735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总成本</a:t>
              </a:r>
            </a:p>
          </p:txBody>
        </p:sp>
        <p:sp>
          <p:nvSpPr>
            <p:cNvPr id="9" name="Oval 2538"/>
            <p:cNvSpPr>
              <a:spLocks noChangeArrowheads="1"/>
            </p:cNvSpPr>
            <p:nvPr/>
          </p:nvSpPr>
          <p:spPr bwMode="auto">
            <a:xfrm>
              <a:off x="1187153" y="3985689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2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2540"/>
            <p:cNvSpPr txBox="1">
              <a:spLocks noChangeArrowheads="1"/>
            </p:cNvSpPr>
            <p:nvPr/>
          </p:nvSpPr>
          <p:spPr bwMode="auto">
            <a:xfrm>
              <a:off x="3491409" y="1706910"/>
              <a:ext cx="1366838" cy="430887"/>
            </a:xfrm>
            <a:prstGeom prst="rect">
              <a:avLst/>
            </a:prstGeom>
            <a:noFill/>
            <a:ln w="1270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中间变量</a:t>
              </a:r>
            </a:p>
          </p:txBody>
        </p:sp>
        <p:sp>
          <p:nvSpPr>
            <p:cNvPr id="13" name="Oval 2535"/>
            <p:cNvSpPr>
              <a:spLocks noChangeArrowheads="1"/>
            </p:cNvSpPr>
            <p:nvPr/>
          </p:nvSpPr>
          <p:spPr bwMode="auto">
            <a:xfrm>
              <a:off x="4570872" y="4173910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单位变</a:t>
              </a:r>
            </a:p>
            <a:p>
              <a:pPr algn="ctr"/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动成本</a:t>
              </a:r>
            </a:p>
          </p:txBody>
        </p:sp>
        <p:sp>
          <p:nvSpPr>
            <p:cNvPr id="14" name="Oval 2536"/>
            <p:cNvSpPr>
              <a:spLocks noChangeArrowheads="1"/>
            </p:cNvSpPr>
            <p:nvPr/>
          </p:nvSpPr>
          <p:spPr bwMode="auto">
            <a:xfrm>
              <a:off x="5940922" y="4189833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固定成本</a:t>
              </a:r>
            </a:p>
          </p:txBody>
        </p:sp>
        <p:sp>
          <p:nvSpPr>
            <p:cNvPr id="15" name="Rectangle 2543"/>
            <p:cNvSpPr>
              <a:spLocks noChangeArrowheads="1"/>
            </p:cNvSpPr>
            <p:nvPr/>
          </p:nvSpPr>
          <p:spPr bwMode="auto">
            <a:xfrm>
              <a:off x="2884985" y="3657600"/>
              <a:ext cx="4618284" cy="1303506"/>
            </a:xfrm>
            <a:prstGeom prst="rect">
              <a:avLst/>
            </a:prstGeom>
            <a:noFill/>
            <a:ln w="25400" algn="ctr">
              <a:solidFill>
                <a:schemeClr val="tx2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t"/>
              <a:endParaRPr lang="zh-CN" altLang="zh-CN" sz="2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2544"/>
            <p:cNvSpPr txBox="1">
              <a:spLocks noChangeArrowheads="1"/>
            </p:cNvSpPr>
            <p:nvPr/>
          </p:nvSpPr>
          <p:spPr bwMode="auto">
            <a:xfrm>
              <a:off x="3798837" y="3725079"/>
              <a:ext cx="1441450" cy="430887"/>
            </a:xfrm>
            <a:prstGeom prst="rect">
              <a:avLst/>
            </a:prstGeom>
            <a:noFill/>
            <a:ln w="1270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2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外生参数</a:t>
              </a:r>
            </a:p>
          </p:txBody>
        </p:sp>
        <p:sp>
          <p:nvSpPr>
            <p:cNvPr id="18" name="Text Box 2547"/>
            <p:cNvSpPr txBox="1">
              <a:spLocks noChangeArrowheads="1"/>
            </p:cNvSpPr>
            <p:nvPr/>
          </p:nvSpPr>
          <p:spPr bwMode="auto">
            <a:xfrm>
              <a:off x="4932859" y="843310"/>
              <a:ext cx="1441450" cy="430887"/>
            </a:xfrm>
            <a:prstGeom prst="rect">
              <a:avLst/>
            </a:prstGeom>
            <a:noFill/>
            <a:ln w="12700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2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目标变量</a:t>
              </a:r>
            </a:p>
          </p:txBody>
        </p:sp>
        <p:sp>
          <p:nvSpPr>
            <p:cNvPr id="19" name="Line 2548"/>
            <p:cNvSpPr>
              <a:spLocks noChangeShapeType="1"/>
            </p:cNvSpPr>
            <p:nvPr/>
          </p:nvSpPr>
          <p:spPr bwMode="auto">
            <a:xfrm flipV="1">
              <a:off x="2884984" y="1346547"/>
              <a:ext cx="966788" cy="791250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2549"/>
            <p:cNvSpPr>
              <a:spLocks noChangeShapeType="1"/>
            </p:cNvSpPr>
            <p:nvPr/>
          </p:nvSpPr>
          <p:spPr bwMode="auto">
            <a:xfrm flipV="1">
              <a:off x="1893650" y="2736713"/>
              <a:ext cx="791183" cy="1248974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Line 2551"/>
            <p:cNvSpPr>
              <a:spLocks noChangeShapeType="1"/>
            </p:cNvSpPr>
            <p:nvPr/>
          </p:nvSpPr>
          <p:spPr bwMode="auto">
            <a:xfrm flipH="1" flipV="1">
              <a:off x="3126325" y="2736714"/>
              <a:ext cx="577807" cy="1453117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2552"/>
            <p:cNvSpPr>
              <a:spLocks noChangeShapeType="1"/>
            </p:cNvSpPr>
            <p:nvPr/>
          </p:nvSpPr>
          <p:spPr bwMode="auto">
            <a:xfrm flipH="1" flipV="1">
              <a:off x="4643934" y="1346547"/>
              <a:ext cx="936625" cy="865188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2553"/>
            <p:cNvSpPr>
              <a:spLocks noChangeShapeType="1"/>
            </p:cNvSpPr>
            <p:nvPr/>
          </p:nvSpPr>
          <p:spPr bwMode="auto">
            <a:xfrm flipV="1">
              <a:off x="5174445" y="2859434"/>
              <a:ext cx="223900" cy="1290879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2554"/>
            <p:cNvSpPr>
              <a:spLocks noChangeShapeType="1"/>
            </p:cNvSpPr>
            <p:nvPr/>
          </p:nvSpPr>
          <p:spPr bwMode="auto">
            <a:xfrm flipH="1" flipV="1">
              <a:off x="5867896" y="2859435"/>
              <a:ext cx="721519" cy="1330398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2555"/>
            <p:cNvSpPr>
              <a:spLocks noChangeShapeType="1"/>
            </p:cNvSpPr>
            <p:nvPr/>
          </p:nvSpPr>
          <p:spPr bwMode="auto">
            <a:xfrm flipV="1">
              <a:off x="2080550" y="2600670"/>
              <a:ext cx="2839610" cy="1384645"/>
            </a:xfrm>
            <a:prstGeom prst="line">
              <a:avLst/>
            </a:prstGeom>
            <a:noFill/>
            <a:ln w="15875">
              <a:solidFill>
                <a:schemeClr val="tx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2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23637" y="1562447"/>
              <a:ext cx="5864985" cy="3316794"/>
              <a:chOff x="723637" y="1562447"/>
              <a:chExt cx="5864985" cy="3316794"/>
            </a:xfrm>
          </p:grpSpPr>
          <p:sp>
            <p:nvSpPr>
              <p:cNvPr id="11" name="Rectangle 2539"/>
              <p:cNvSpPr>
                <a:spLocks noChangeArrowheads="1"/>
              </p:cNvSpPr>
              <p:nvPr/>
            </p:nvSpPr>
            <p:spPr bwMode="auto">
              <a:xfrm>
                <a:off x="1835647" y="1562447"/>
                <a:ext cx="4752975" cy="1944688"/>
              </a:xfrm>
              <a:prstGeom prst="rect">
                <a:avLst/>
              </a:prstGeom>
              <a:noFill/>
              <a:ln w="25400" algn="ctr">
                <a:solidFill>
                  <a:schemeClr val="tx2"/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t"/>
                <a:endParaRPr lang="zh-CN" altLang="zh-CN" sz="2200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723637" y="3432691"/>
                <a:ext cx="400109" cy="1446550"/>
              </a:xfrm>
              <a:prstGeom prst="rect">
                <a:avLst/>
              </a:prstGeom>
              <a:noFill/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spcBef>
                    <a:spcPct val="50000"/>
                  </a:spcBef>
                  <a:defRPr sz="2200" b="1">
                    <a:solidFill>
                      <a:srgbClr val="00206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</a:lstStyle>
              <a:p>
                <a:r>
                  <a:rPr lang="zh-CN" altLang="en-US" dirty="0"/>
                  <a:t>决策变量</a:t>
                </a:r>
              </a:p>
            </p:txBody>
          </p:sp>
        </p:grpSp>
        <p:sp>
          <p:nvSpPr>
            <p:cNvPr id="29" name="Oval 2535"/>
            <p:cNvSpPr>
              <a:spLocks noChangeArrowheads="1"/>
            </p:cNvSpPr>
            <p:nvPr/>
          </p:nvSpPr>
          <p:spPr bwMode="auto">
            <a:xfrm>
              <a:off x="3126326" y="4160940"/>
              <a:ext cx="1296988" cy="647700"/>
            </a:xfrm>
            <a:prstGeom prst="ellipse">
              <a:avLst/>
            </a:prstGeom>
            <a:noFill/>
            <a:ln w="1905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2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销售价格</a:t>
              </a:r>
              <a:endParaRPr lang="zh-CN" altLang="en-US" sz="2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5148834" y="2196533"/>
            <a:ext cx="87637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1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3526" y="590155"/>
            <a:ext cx="6453409" cy="7522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" lvl="1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4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本</a:t>
            </a:r>
            <a:r>
              <a:rPr lang="en-US" altLang="zh-CN" sz="4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4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量</a:t>
            </a:r>
            <a:r>
              <a:rPr lang="en-US" altLang="zh-CN" sz="4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4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利定量分析模型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:</a:t>
            </a:r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1" y="3134373"/>
            <a:ext cx="8178800" cy="6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62" y="2432420"/>
            <a:ext cx="2160000" cy="57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62" y="1672181"/>
            <a:ext cx="1548000" cy="57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970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03" y="600494"/>
            <a:ext cx="3591803" cy="397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灯片编号占位符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51520" y="181331"/>
            <a:ext cx="5481314" cy="46625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081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>
              <a:buNone/>
            </a:pPr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EXCEL</a:t>
            </a:r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建立盈亏平衡决策分析模型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30318" y="3983650"/>
            <a:ext cx="559944" cy="3947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76776" y="3522759"/>
            <a:ext cx="1013486" cy="330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30318" y="758777"/>
            <a:ext cx="559944" cy="3947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47" y="844301"/>
            <a:ext cx="6596154" cy="384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910" y="1229807"/>
            <a:ext cx="6599662" cy="3664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3642" y="1655187"/>
            <a:ext cx="6081438" cy="33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95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95536" y="272374"/>
            <a:ext cx="6861298" cy="49917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081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>
              <a:buNone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基于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净现值的投资评价决策分析</a:t>
            </a:r>
          </a:p>
          <a:p>
            <a:pPr marL="635" indent="0">
              <a:buNone/>
            </a:pP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561" y="920530"/>
            <a:ext cx="3966710" cy="361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20238"/>
            <a:ext cx="3540924" cy="345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1018162" y="1050586"/>
            <a:ext cx="2269786" cy="36623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081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>
              <a:buNone/>
            </a:pPr>
            <a:r>
              <a:rPr lang="zh-CN" altLang="en-US" sz="24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桥梁投资建设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49" y="920529"/>
            <a:ext cx="6414651" cy="39541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9200" y="920528"/>
            <a:ext cx="6445827" cy="396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9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02" y="1426151"/>
            <a:ext cx="3637418" cy="308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39" y="614317"/>
            <a:ext cx="4117233" cy="4124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04098" y="453957"/>
            <a:ext cx="2645979" cy="94625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081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0815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>
              <a:buNone/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产品混合生产最优化决策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3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86694" y="73219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1294" y="1758828"/>
            <a:ext cx="5472608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成本决策分析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模型的建立</a:t>
            </a: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>
              <a:spcBef>
                <a:spcPts val="600"/>
              </a:spcBef>
            </a:pP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盈亏平衡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决策模型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>
              <a:spcBef>
                <a:spcPts val="600"/>
              </a:spcBef>
            </a:pP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成本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决策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分析建模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>
              <a:spcBef>
                <a:spcPts val="600"/>
              </a:spcBef>
            </a:pP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经济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订货量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>
              <a:spcBef>
                <a:spcPts val="600"/>
              </a:spcBef>
            </a:pP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活动扫描模拟模型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>
              <a:spcBef>
                <a:spcPts val="600"/>
              </a:spcBef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随机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需求最优订货量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MH_Other_10"/>
          <p:cNvSpPr/>
          <p:nvPr>
            <p:custDataLst>
              <p:tags r:id="rId1"/>
            </p:custDataLst>
          </p:nvPr>
        </p:nvSpPr>
        <p:spPr>
          <a:xfrm>
            <a:off x="1188261" y="1803391"/>
            <a:ext cx="906065" cy="508397"/>
          </a:xfrm>
          <a:custGeom>
            <a:avLst/>
            <a:gdLst/>
            <a:ahLst/>
            <a:cxnLst/>
            <a:rect l="l" t="t" r="r" b="b"/>
            <a:pathLst>
              <a:path w="2590617" h="1296144">
                <a:moveTo>
                  <a:pt x="216028" y="0"/>
                </a:moveTo>
                <a:lnTo>
                  <a:pt x="1309273" y="0"/>
                </a:lnTo>
                <a:lnTo>
                  <a:pt x="2590617" y="1096697"/>
                </a:lnTo>
                <a:cubicBezTo>
                  <a:pt x="2583149" y="1208300"/>
                  <a:pt x="2489963" y="1296144"/>
                  <a:pt x="2376260" y="1296144"/>
                </a:cubicBezTo>
                <a:lnTo>
                  <a:pt x="216028" y="1296144"/>
                </a:lnTo>
                <a:cubicBezTo>
                  <a:pt x="96719" y="1296144"/>
                  <a:pt x="0" y="1199425"/>
                  <a:pt x="0" y="1080116"/>
                </a:cubicBezTo>
                <a:lnTo>
                  <a:pt x="0" y="216028"/>
                </a:lnTo>
                <a:cubicBezTo>
                  <a:pt x="0" y="96719"/>
                  <a:pt x="96719" y="0"/>
                  <a:pt x="216028" y="0"/>
                </a:cubicBezTo>
                <a:close/>
              </a:path>
            </a:pathLst>
          </a:custGeom>
          <a:solidFill>
            <a:srgbClr val="6888B8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b="1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MH_Other_11"/>
          <p:cNvSpPr/>
          <p:nvPr>
            <p:custDataLst>
              <p:tags r:id="rId2"/>
            </p:custDataLst>
          </p:nvPr>
        </p:nvSpPr>
        <p:spPr>
          <a:xfrm>
            <a:off x="1188260" y="1803391"/>
            <a:ext cx="513159" cy="508397"/>
          </a:xfrm>
          <a:custGeom>
            <a:avLst/>
            <a:gdLst>
              <a:gd name="connsiteX0" fmla="*/ 216028 w 2376260"/>
              <a:gd name="connsiteY0" fmla="*/ 0 h 1296144"/>
              <a:gd name="connsiteX1" fmla="*/ 1309273 w 2376260"/>
              <a:gd name="connsiteY1" fmla="*/ 0 h 1296144"/>
              <a:gd name="connsiteX2" fmla="*/ 2376260 w 2376260"/>
              <a:gd name="connsiteY2" fmla="*/ 1296144 h 1296144"/>
              <a:gd name="connsiteX3" fmla="*/ 216028 w 2376260"/>
              <a:gd name="connsiteY3" fmla="*/ 1296144 h 1296144"/>
              <a:gd name="connsiteX4" fmla="*/ 0 w 2376260"/>
              <a:gd name="connsiteY4" fmla="*/ 1080116 h 1296144"/>
              <a:gd name="connsiteX5" fmla="*/ 0 w 2376260"/>
              <a:gd name="connsiteY5" fmla="*/ 216028 h 1296144"/>
              <a:gd name="connsiteX6" fmla="*/ 216028 w 2376260"/>
              <a:gd name="connsiteY6" fmla="*/ 0 h 1296144"/>
              <a:gd name="connsiteX0" fmla="*/ 216028 w 1309273"/>
              <a:gd name="connsiteY0" fmla="*/ 0 h 1296144"/>
              <a:gd name="connsiteX1" fmla="*/ 1309273 w 1309273"/>
              <a:gd name="connsiteY1" fmla="*/ 0 h 1296144"/>
              <a:gd name="connsiteX2" fmla="*/ 216028 w 1309273"/>
              <a:gd name="connsiteY2" fmla="*/ 1296144 h 1296144"/>
              <a:gd name="connsiteX3" fmla="*/ 0 w 1309273"/>
              <a:gd name="connsiteY3" fmla="*/ 1080116 h 1296144"/>
              <a:gd name="connsiteX4" fmla="*/ 0 w 1309273"/>
              <a:gd name="connsiteY4" fmla="*/ 216028 h 1296144"/>
              <a:gd name="connsiteX5" fmla="*/ 216028 w 1309273"/>
              <a:gd name="connsiteY5" fmla="*/ 0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9273" h="1296144">
                <a:moveTo>
                  <a:pt x="216028" y="0"/>
                </a:moveTo>
                <a:lnTo>
                  <a:pt x="1309273" y="0"/>
                </a:lnTo>
                <a:lnTo>
                  <a:pt x="216028" y="1296144"/>
                </a:lnTo>
                <a:cubicBezTo>
                  <a:pt x="96719" y="1296144"/>
                  <a:pt x="0" y="1199425"/>
                  <a:pt x="0" y="1080116"/>
                </a:cubicBezTo>
                <a:lnTo>
                  <a:pt x="0" y="216028"/>
                </a:lnTo>
                <a:cubicBezTo>
                  <a:pt x="0" y="96719"/>
                  <a:pt x="96719" y="0"/>
                  <a:pt x="216028" y="0"/>
                </a:cubicBezTo>
                <a:close/>
              </a:path>
            </a:pathLst>
          </a:custGeom>
          <a:solidFill>
            <a:srgbClr val="FFFFFF">
              <a:alpha val="4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b="1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7" name="MH_Other_12"/>
          <p:cNvSpPr/>
          <p:nvPr>
            <p:custDataLst>
              <p:tags r:id="rId3"/>
            </p:custDataLst>
          </p:nvPr>
        </p:nvSpPr>
        <p:spPr>
          <a:xfrm>
            <a:off x="1329101" y="1882978"/>
            <a:ext cx="378000" cy="378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114300">
              <a:srgbClr val="3D3F41">
                <a:lumMod val="20000"/>
                <a:lumOff val="80000"/>
              </a:srgb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sz="2400" b="1" kern="0" dirty="0">
              <a:solidFill>
                <a:schemeClr val="accent2">
                  <a:lumMod val="75000"/>
                </a:schemeClr>
              </a:solidFill>
              <a:latin typeface="Lucida Console" panose="020B0609040504020204" pitchFamily="49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8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4" grpId="0" animBg="1"/>
      <p:bldP spid="35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3528" y="25878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第三部分学习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0160" y="875792"/>
            <a:ext cx="54726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投资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决策</a:t>
            </a: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分析模型的建立方法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货币的时间价值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各种财务函数的应用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基于净现值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项目投资评价</a:t>
            </a:r>
            <a:r>
              <a:rPr lang="zh-CN" altLang="zh-CN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蒙特卡洛风险分析模拟模型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MH_Other_1"/>
          <p:cNvSpPr/>
          <p:nvPr>
            <p:custDataLst>
              <p:tags r:id="rId1"/>
            </p:custDataLst>
          </p:nvPr>
        </p:nvSpPr>
        <p:spPr>
          <a:xfrm>
            <a:off x="1655888" y="954260"/>
            <a:ext cx="906065" cy="508397"/>
          </a:xfrm>
          <a:custGeom>
            <a:avLst/>
            <a:gdLst/>
            <a:ahLst/>
            <a:cxnLst/>
            <a:rect l="l" t="t" r="r" b="b"/>
            <a:pathLst>
              <a:path w="2590617" h="1296144">
                <a:moveTo>
                  <a:pt x="216028" y="0"/>
                </a:moveTo>
                <a:lnTo>
                  <a:pt x="1309273" y="0"/>
                </a:lnTo>
                <a:lnTo>
                  <a:pt x="2590617" y="1096697"/>
                </a:lnTo>
                <a:cubicBezTo>
                  <a:pt x="2583149" y="1208300"/>
                  <a:pt x="2489963" y="1296144"/>
                  <a:pt x="2376260" y="1296144"/>
                </a:cubicBezTo>
                <a:lnTo>
                  <a:pt x="216028" y="1296144"/>
                </a:lnTo>
                <a:cubicBezTo>
                  <a:pt x="96719" y="1296144"/>
                  <a:pt x="0" y="1199425"/>
                  <a:pt x="0" y="1080116"/>
                </a:cubicBezTo>
                <a:lnTo>
                  <a:pt x="0" y="216028"/>
                </a:lnTo>
                <a:cubicBezTo>
                  <a:pt x="0" y="96719"/>
                  <a:pt x="96719" y="0"/>
                  <a:pt x="216028" y="0"/>
                </a:cubicBezTo>
                <a:close/>
              </a:path>
            </a:pathLst>
          </a:custGeom>
          <a:solidFill>
            <a:srgbClr val="7FA6B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b="1" ker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MH_Other_2"/>
          <p:cNvSpPr/>
          <p:nvPr>
            <p:custDataLst>
              <p:tags r:id="rId2"/>
            </p:custDataLst>
          </p:nvPr>
        </p:nvSpPr>
        <p:spPr>
          <a:xfrm>
            <a:off x="1652315" y="951878"/>
            <a:ext cx="513160" cy="508397"/>
          </a:xfrm>
          <a:custGeom>
            <a:avLst/>
            <a:gdLst>
              <a:gd name="connsiteX0" fmla="*/ 216028 w 2376260"/>
              <a:gd name="connsiteY0" fmla="*/ 0 h 1296144"/>
              <a:gd name="connsiteX1" fmla="*/ 1309273 w 2376260"/>
              <a:gd name="connsiteY1" fmla="*/ 0 h 1296144"/>
              <a:gd name="connsiteX2" fmla="*/ 2376260 w 2376260"/>
              <a:gd name="connsiteY2" fmla="*/ 1296144 h 1296144"/>
              <a:gd name="connsiteX3" fmla="*/ 216028 w 2376260"/>
              <a:gd name="connsiteY3" fmla="*/ 1296144 h 1296144"/>
              <a:gd name="connsiteX4" fmla="*/ 0 w 2376260"/>
              <a:gd name="connsiteY4" fmla="*/ 1080116 h 1296144"/>
              <a:gd name="connsiteX5" fmla="*/ 0 w 2376260"/>
              <a:gd name="connsiteY5" fmla="*/ 216028 h 1296144"/>
              <a:gd name="connsiteX6" fmla="*/ 216028 w 2376260"/>
              <a:gd name="connsiteY6" fmla="*/ 0 h 1296144"/>
              <a:gd name="connsiteX0" fmla="*/ 216028 w 1309273"/>
              <a:gd name="connsiteY0" fmla="*/ 0 h 1296144"/>
              <a:gd name="connsiteX1" fmla="*/ 1309273 w 1309273"/>
              <a:gd name="connsiteY1" fmla="*/ 0 h 1296144"/>
              <a:gd name="connsiteX2" fmla="*/ 216028 w 1309273"/>
              <a:gd name="connsiteY2" fmla="*/ 1296144 h 1296144"/>
              <a:gd name="connsiteX3" fmla="*/ 0 w 1309273"/>
              <a:gd name="connsiteY3" fmla="*/ 1080116 h 1296144"/>
              <a:gd name="connsiteX4" fmla="*/ 0 w 1309273"/>
              <a:gd name="connsiteY4" fmla="*/ 216028 h 1296144"/>
              <a:gd name="connsiteX5" fmla="*/ 216028 w 1309273"/>
              <a:gd name="connsiteY5" fmla="*/ 0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9273" h="1296144">
                <a:moveTo>
                  <a:pt x="216028" y="0"/>
                </a:moveTo>
                <a:lnTo>
                  <a:pt x="1309273" y="0"/>
                </a:lnTo>
                <a:lnTo>
                  <a:pt x="216028" y="1296144"/>
                </a:lnTo>
                <a:cubicBezTo>
                  <a:pt x="96719" y="1296144"/>
                  <a:pt x="0" y="1199425"/>
                  <a:pt x="0" y="1080116"/>
                </a:cubicBezTo>
                <a:lnTo>
                  <a:pt x="0" y="216028"/>
                </a:lnTo>
                <a:cubicBezTo>
                  <a:pt x="0" y="96719"/>
                  <a:pt x="96719" y="0"/>
                  <a:pt x="216028" y="0"/>
                </a:cubicBezTo>
                <a:close/>
              </a:path>
            </a:pathLst>
          </a:custGeom>
          <a:solidFill>
            <a:srgbClr val="FFFFFF">
              <a:alpha val="4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b="1" ker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MH_Other_3"/>
          <p:cNvSpPr/>
          <p:nvPr>
            <p:custDataLst>
              <p:tags r:id="rId3"/>
            </p:custDataLst>
          </p:nvPr>
        </p:nvSpPr>
        <p:spPr>
          <a:xfrm>
            <a:off x="1796728" y="1033231"/>
            <a:ext cx="378000" cy="378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114300">
              <a:srgbClr val="3D3F41">
                <a:lumMod val="20000"/>
                <a:lumOff val="80000"/>
              </a:srgb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sz="2400" b="1" kern="0" dirty="0">
              <a:solidFill>
                <a:schemeClr val="accent2">
                  <a:lumMod val="50000"/>
                </a:schemeClr>
              </a:solidFill>
              <a:latin typeface="Lucida Console" panose="020B0609040504020204" pitchFamily="49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MH_Other_4"/>
          <p:cNvSpPr/>
          <p:nvPr>
            <p:custDataLst>
              <p:tags r:id="rId4"/>
            </p:custDataLst>
          </p:nvPr>
        </p:nvSpPr>
        <p:spPr>
          <a:xfrm>
            <a:off x="608351" y="2692372"/>
            <a:ext cx="906065" cy="508397"/>
          </a:xfrm>
          <a:custGeom>
            <a:avLst/>
            <a:gdLst/>
            <a:ahLst/>
            <a:cxnLst/>
            <a:rect l="l" t="t" r="r" b="b"/>
            <a:pathLst>
              <a:path w="2590617" h="1296144">
                <a:moveTo>
                  <a:pt x="216028" y="0"/>
                </a:moveTo>
                <a:lnTo>
                  <a:pt x="1309273" y="0"/>
                </a:lnTo>
                <a:lnTo>
                  <a:pt x="2590617" y="1096697"/>
                </a:lnTo>
                <a:cubicBezTo>
                  <a:pt x="2583149" y="1208300"/>
                  <a:pt x="2489963" y="1296144"/>
                  <a:pt x="2376260" y="1296144"/>
                </a:cubicBezTo>
                <a:lnTo>
                  <a:pt x="216028" y="1296144"/>
                </a:lnTo>
                <a:cubicBezTo>
                  <a:pt x="96719" y="1296144"/>
                  <a:pt x="0" y="1199425"/>
                  <a:pt x="0" y="1080116"/>
                </a:cubicBezTo>
                <a:lnTo>
                  <a:pt x="0" y="216028"/>
                </a:lnTo>
                <a:cubicBezTo>
                  <a:pt x="0" y="96719"/>
                  <a:pt x="96719" y="0"/>
                  <a:pt x="216028" y="0"/>
                </a:cubicBezTo>
                <a:close/>
              </a:path>
            </a:pathLst>
          </a:custGeom>
          <a:solidFill>
            <a:srgbClr val="6D8A8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b="1" ker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9" name="MH_Other_5"/>
          <p:cNvSpPr/>
          <p:nvPr>
            <p:custDataLst>
              <p:tags r:id="rId5"/>
            </p:custDataLst>
          </p:nvPr>
        </p:nvSpPr>
        <p:spPr>
          <a:xfrm>
            <a:off x="604778" y="2689990"/>
            <a:ext cx="513160" cy="508397"/>
          </a:xfrm>
          <a:custGeom>
            <a:avLst/>
            <a:gdLst>
              <a:gd name="connsiteX0" fmla="*/ 216028 w 2376260"/>
              <a:gd name="connsiteY0" fmla="*/ 0 h 1296144"/>
              <a:gd name="connsiteX1" fmla="*/ 1309273 w 2376260"/>
              <a:gd name="connsiteY1" fmla="*/ 0 h 1296144"/>
              <a:gd name="connsiteX2" fmla="*/ 2376260 w 2376260"/>
              <a:gd name="connsiteY2" fmla="*/ 1296144 h 1296144"/>
              <a:gd name="connsiteX3" fmla="*/ 216028 w 2376260"/>
              <a:gd name="connsiteY3" fmla="*/ 1296144 h 1296144"/>
              <a:gd name="connsiteX4" fmla="*/ 0 w 2376260"/>
              <a:gd name="connsiteY4" fmla="*/ 1080116 h 1296144"/>
              <a:gd name="connsiteX5" fmla="*/ 0 w 2376260"/>
              <a:gd name="connsiteY5" fmla="*/ 216028 h 1296144"/>
              <a:gd name="connsiteX6" fmla="*/ 216028 w 2376260"/>
              <a:gd name="connsiteY6" fmla="*/ 0 h 1296144"/>
              <a:gd name="connsiteX0" fmla="*/ 216028 w 1309273"/>
              <a:gd name="connsiteY0" fmla="*/ 0 h 1296144"/>
              <a:gd name="connsiteX1" fmla="*/ 1309273 w 1309273"/>
              <a:gd name="connsiteY1" fmla="*/ 0 h 1296144"/>
              <a:gd name="connsiteX2" fmla="*/ 216028 w 1309273"/>
              <a:gd name="connsiteY2" fmla="*/ 1296144 h 1296144"/>
              <a:gd name="connsiteX3" fmla="*/ 0 w 1309273"/>
              <a:gd name="connsiteY3" fmla="*/ 1080116 h 1296144"/>
              <a:gd name="connsiteX4" fmla="*/ 0 w 1309273"/>
              <a:gd name="connsiteY4" fmla="*/ 216028 h 1296144"/>
              <a:gd name="connsiteX5" fmla="*/ 216028 w 1309273"/>
              <a:gd name="connsiteY5" fmla="*/ 0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9273" h="1296144">
                <a:moveTo>
                  <a:pt x="216028" y="0"/>
                </a:moveTo>
                <a:lnTo>
                  <a:pt x="1309273" y="0"/>
                </a:lnTo>
                <a:lnTo>
                  <a:pt x="216028" y="1296144"/>
                </a:lnTo>
                <a:cubicBezTo>
                  <a:pt x="96719" y="1296144"/>
                  <a:pt x="0" y="1199425"/>
                  <a:pt x="0" y="1080116"/>
                </a:cubicBezTo>
                <a:lnTo>
                  <a:pt x="0" y="216028"/>
                </a:lnTo>
                <a:cubicBezTo>
                  <a:pt x="0" y="96719"/>
                  <a:pt x="96719" y="0"/>
                  <a:pt x="216028" y="0"/>
                </a:cubicBezTo>
                <a:close/>
              </a:path>
            </a:pathLst>
          </a:custGeom>
          <a:solidFill>
            <a:srgbClr val="FFFFFF">
              <a:alpha val="4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b="1" ker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1" name="MH_Other_6"/>
          <p:cNvSpPr/>
          <p:nvPr>
            <p:custDataLst>
              <p:tags r:id="rId6"/>
            </p:custDataLst>
          </p:nvPr>
        </p:nvSpPr>
        <p:spPr>
          <a:xfrm>
            <a:off x="749191" y="2771800"/>
            <a:ext cx="378000" cy="378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114300">
              <a:srgbClr val="3D3F41">
                <a:lumMod val="20000"/>
                <a:lumOff val="80000"/>
              </a:srgb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sz="2400" b="1" kern="0" dirty="0">
              <a:solidFill>
                <a:schemeClr val="accent2">
                  <a:lumMod val="50000"/>
                </a:schemeClr>
              </a:solidFill>
              <a:latin typeface="Lucida Console" panose="020B0609040504020204" pitchFamily="49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4101" y="2667639"/>
            <a:ext cx="63229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最优化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决策分析模型的建立方法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zh-CN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线性规划及非线性规划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决策模型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运输决策模型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选址决策模型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资金管理决策模型</a:t>
            </a:r>
            <a:endParaRPr lang="en-US" altLang="zh-CN" sz="2000" b="1" dirty="0" smtClean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lvl="2"/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生产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安排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决策模型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58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animBg="1"/>
      <p:bldP spid="20" grpId="0" animBg="1"/>
      <p:bldP spid="21" grpId="0" animBg="1"/>
      <p:bldP spid="38" grpId="0" animBg="1"/>
      <p:bldP spid="39" grpId="0" animBg="1"/>
      <p:bldP spid="41" grpId="0" animBg="1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C:\Users\Dell\Desktop\校门图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320" y="1804988"/>
            <a:ext cx="6858000" cy="3099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Box 6"/>
          <p:cNvSpPr txBox="1">
            <a:spLocks noChangeArrowheads="1"/>
          </p:cNvSpPr>
          <p:nvPr/>
        </p:nvSpPr>
        <p:spPr bwMode="auto">
          <a:xfrm>
            <a:off x="2696753" y="2096678"/>
            <a:ext cx="32400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5D06008-CE46-46D6-B86B-079BD99A4BF4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defTabSz="685800">
                <a:defRPr/>
              </a:pPr>
              <a:t>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1824" y="1114068"/>
            <a:ext cx="32713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800000"/>
                </a:solidFill>
                <a:latin typeface="华文隶书"/>
                <a:ea typeface="华文隶书"/>
                <a:cs typeface="华文隶书"/>
              </a:rPr>
              <a:t>谢 谢！</a:t>
            </a:r>
            <a:endParaRPr lang="zh-CN" altLang="en-US" sz="6600" b="1" dirty="0">
              <a:solidFill>
                <a:srgbClr val="800000"/>
              </a:solidFill>
              <a:latin typeface="华文隶书"/>
              <a:ea typeface="华文隶书"/>
              <a:cs typeface="华文隶书"/>
            </a:endParaRPr>
          </a:p>
        </p:txBody>
      </p:sp>
    </p:spTree>
    <p:extLst>
      <p:ext uri="{BB962C8B-B14F-4D97-AF65-F5344CB8AC3E}">
        <p14:creationId xmlns:p14="http://schemas.microsoft.com/office/powerpoint/2010/main" val="3314720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501" y="266635"/>
            <a:ext cx="2219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课程简介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2968881" y="1488506"/>
            <a:ext cx="1958664" cy="1933277"/>
          </a:xfrm>
          <a:custGeom>
            <a:avLst/>
            <a:gdLst>
              <a:gd name="T0" fmla="*/ 2648 w 2649"/>
              <a:gd name="T1" fmla="*/ 0 h 2092"/>
              <a:gd name="T2" fmla="*/ 0 w 2649"/>
              <a:gd name="T3" fmla="*/ 0 h 2092"/>
              <a:gd name="T4" fmla="*/ 3 w 2649"/>
              <a:gd name="T5" fmla="*/ 2092 h 2092"/>
              <a:gd name="T6" fmla="*/ 2649 w 2649"/>
              <a:gd name="T7" fmla="*/ 1092 h 2092"/>
              <a:gd name="T8" fmla="*/ 2648 w 2649"/>
              <a:gd name="T9" fmla="*/ 0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9" h="2092">
                <a:moveTo>
                  <a:pt x="2648" y="0"/>
                </a:moveTo>
                <a:lnTo>
                  <a:pt x="0" y="0"/>
                </a:lnTo>
                <a:lnTo>
                  <a:pt x="3" y="2092"/>
                </a:lnTo>
                <a:lnTo>
                  <a:pt x="2649" y="1092"/>
                </a:lnTo>
                <a:lnTo>
                  <a:pt x="2648" y="0"/>
                </a:lnTo>
                <a:close/>
              </a:path>
            </a:pathLst>
          </a:custGeom>
          <a:noFill/>
          <a:ln w="63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2968881" y="2555874"/>
            <a:ext cx="3984613" cy="1204140"/>
          </a:xfrm>
          <a:custGeom>
            <a:avLst/>
            <a:gdLst>
              <a:gd name="T0" fmla="*/ 0 w 5389"/>
              <a:gd name="T1" fmla="*/ 1115 h 1434"/>
              <a:gd name="T2" fmla="*/ 3 w 5389"/>
              <a:gd name="T3" fmla="*/ 1434 h 1434"/>
              <a:gd name="T4" fmla="*/ 5389 w 5389"/>
              <a:gd name="T5" fmla="*/ 1434 h 1434"/>
              <a:gd name="T6" fmla="*/ 5389 w 5389"/>
              <a:gd name="T7" fmla="*/ 1096 h 1434"/>
              <a:gd name="T8" fmla="*/ 2695 w 5389"/>
              <a:gd name="T9" fmla="*/ 0 h 1434"/>
              <a:gd name="T10" fmla="*/ 0 w 5389"/>
              <a:gd name="T11" fmla="*/ 1115 h 1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89" h="1434">
                <a:moveTo>
                  <a:pt x="0" y="1115"/>
                </a:moveTo>
                <a:lnTo>
                  <a:pt x="3" y="1434"/>
                </a:lnTo>
                <a:lnTo>
                  <a:pt x="5389" y="1434"/>
                </a:lnTo>
                <a:lnTo>
                  <a:pt x="5389" y="1096"/>
                </a:lnTo>
                <a:lnTo>
                  <a:pt x="2695" y="0"/>
                </a:lnTo>
                <a:lnTo>
                  <a:pt x="0" y="1115"/>
                </a:lnTo>
                <a:close/>
              </a:path>
            </a:pathLst>
          </a:custGeom>
          <a:noFill/>
          <a:ln w="63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flipH="1">
            <a:off x="4994830" y="1488506"/>
            <a:ext cx="1958664" cy="1933277"/>
          </a:xfrm>
          <a:custGeom>
            <a:avLst/>
            <a:gdLst>
              <a:gd name="T0" fmla="*/ 2648 w 2649"/>
              <a:gd name="T1" fmla="*/ 0 h 2092"/>
              <a:gd name="T2" fmla="*/ 0 w 2649"/>
              <a:gd name="T3" fmla="*/ 0 h 2092"/>
              <a:gd name="T4" fmla="*/ 3 w 2649"/>
              <a:gd name="T5" fmla="*/ 2092 h 2092"/>
              <a:gd name="T6" fmla="*/ 2649 w 2649"/>
              <a:gd name="T7" fmla="*/ 1092 h 2092"/>
              <a:gd name="T8" fmla="*/ 2648 w 2649"/>
              <a:gd name="T9" fmla="*/ 0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9" h="2092">
                <a:moveTo>
                  <a:pt x="2648" y="0"/>
                </a:moveTo>
                <a:lnTo>
                  <a:pt x="0" y="0"/>
                </a:lnTo>
                <a:lnTo>
                  <a:pt x="3" y="2092"/>
                </a:lnTo>
                <a:lnTo>
                  <a:pt x="2649" y="1092"/>
                </a:lnTo>
                <a:lnTo>
                  <a:pt x="2648" y="0"/>
                </a:lnTo>
                <a:close/>
              </a:path>
            </a:pathLst>
          </a:custGeom>
          <a:noFill/>
          <a:ln w="635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0" tIns="0" rIns="0" bIns="0" anchor="ctr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316063" y="2245367"/>
            <a:ext cx="1292466" cy="750392"/>
          </a:xfrm>
          <a:prstGeom prst="rect">
            <a:avLst/>
          </a:prstGeom>
          <a:solidFill>
            <a:schemeClr val="accent2"/>
          </a:solidFill>
          <a:ln w="6350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rgbClr val="C00000"/>
            </a:outerShdw>
          </a:effectLst>
        </p:spPr>
        <p:txBody>
          <a:bodyPr wrap="none" lIns="72000" tIns="0" rIns="0" bIns="0" anchor="ctr"/>
          <a:lstStyle/>
          <a:p>
            <a:endParaRPr lang="zh-CN" alt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 flipH="1">
            <a:off x="4362845" y="2368239"/>
            <a:ext cx="1229617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经济管理中的计算机应用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7718" y="183744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</a:rPr>
              <a:t>定量分析方法</a:t>
            </a:r>
          </a:p>
        </p:txBody>
      </p:sp>
      <p:sp>
        <p:nvSpPr>
          <p:cNvPr id="12" name="矩形 11"/>
          <p:cNvSpPr/>
          <p:nvPr/>
        </p:nvSpPr>
        <p:spPr>
          <a:xfrm>
            <a:off x="3209504" y="1784277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</a:rPr>
              <a:t>经济管理原理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7020607" y="1665284"/>
            <a:ext cx="1619066" cy="407567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发现问题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7039960" y="2485708"/>
            <a:ext cx="1619066" cy="407567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方法思路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7039960" y="3306132"/>
            <a:ext cx="1619066" cy="407567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7649165" y="2081540"/>
            <a:ext cx="361950" cy="412857"/>
          </a:xfrm>
          <a:prstGeom prst="down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下箭头 28"/>
          <p:cNvSpPr/>
          <p:nvPr/>
        </p:nvSpPr>
        <p:spPr>
          <a:xfrm>
            <a:off x="7668518" y="2907254"/>
            <a:ext cx="361950" cy="412857"/>
          </a:xfrm>
          <a:prstGeom prst="down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2918818" y="3960585"/>
            <a:ext cx="58994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教学目标：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应用信息技术</a:t>
            </a:r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提高</a:t>
            </a: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处理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经济管理问题</a:t>
            </a: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的质量与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效率。</a:t>
            </a:r>
            <a:endParaRPr lang="zh-CN" altLang="en-US" sz="2800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23655" y="323711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accent2">
                    <a:lumMod val="50000"/>
                  </a:schemeClr>
                </a:solidFill>
              </a:rPr>
              <a:t>信息技术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37817" y="1436186"/>
            <a:ext cx="2196217" cy="3046301"/>
          </a:xfrm>
          <a:prstGeom prst="roundRect">
            <a:avLst/>
          </a:prstGeom>
          <a:solidFill>
            <a:srgbClr val="F8EDEC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经济学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统计学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投资</a:t>
            </a: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</a:t>
            </a:r>
            <a:endParaRPr lang="en-US" altLang="zh-CN" sz="14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管理学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财务管理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运筹学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信息技术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数据分析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软件工具</a:t>
            </a:r>
            <a:endParaRPr lang="en-US" altLang="zh-CN" sz="1400" dirty="0" smtClean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2240" y="91296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学科范畴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6840" y="974521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 sz="2400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课程特色：综合性强、实践性强</a:t>
            </a:r>
          </a:p>
        </p:txBody>
      </p:sp>
    </p:spTree>
    <p:extLst>
      <p:ext uri="{BB962C8B-B14F-4D97-AF65-F5344CB8AC3E}">
        <p14:creationId xmlns:p14="http://schemas.microsoft.com/office/powerpoint/2010/main" val="284377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/>
      <p:bldP spid="12" grpId="0"/>
      <p:bldP spid="24" grpId="0" animBg="1"/>
      <p:bldP spid="25" grpId="0" animBg="1"/>
      <p:bldP spid="26" grpId="0" animBg="1"/>
      <p:bldP spid="28" grpId="0" animBg="1"/>
      <p:bldP spid="29" grpId="0" animBg="1"/>
      <p:bldP spid="18" grpId="0"/>
      <p:bldP spid="17" grpId="0"/>
      <p:bldP spid="27" grpId="0" animBg="1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6837" y="421994"/>
            <a:ext cx="3703179" cy="638944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本课程</a:t>
            </a:r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的学习内容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9547" y="1131590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计算机在经济管理中的基本应用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3768" y="1907653"/>
            <a:ext cx="2301032" cy="646331"/>
            <a:chOff x="658909" y="2079699"/>
            <a:chExt cx="2301032" cy="646331"/>
          </a:xfrm>
        </p:grpSpPr>
        <p:sp>
          <p:nvSpPr>
            <p:cNvPr id="58" name="MH_Other_1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27584" y="2140028"/>
              <a:ext cx="296465" cy="344090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8909" y="2079699"/>
              <a:ext cx="23010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经济管理数据的查询</a:t>
              </a:r>
              <a:r>
                <a:rPr lang="zh-CN" altLang="en-US" b="1" dirty="0" smtClean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与汇总</a:t>
              </a:r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分析</a:t>
              </a:r>
              <a:endParaRPr lang="en-US" altLang="zh-CN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25542" y="565728"/>
            <a:ext cx="2202082" cy="646331"/>
            <a:chOff x="6300192" y="565728"/>
            <a:chExt cx="2202082" cy="646331"/>
          </a:xfrm>
        </p:grpSpPr>
        <p:sp>
          <p:nvSpPr>
            <p:cNvPr id="60" name="MH_Other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444208" y="716848"/>
              <a:ext cx="297656" cy="344090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00192" y="565728"/>
              <a:ext cx="22020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经济管理数据</a:t>
              </a:r>
              <a:r>
                <a:rPr lang="zh-CN" altLang="en-US" b="1" dirty="0" smtClean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的预测</a:t>
              </a:r>
              <a:r>
                <a:rPr lang="zh-CN" altLang="en-US" b="1" dirty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分析</a:t>
              </a:r>
              <a:endParaRPr lang="en-US" altLang="zh-CN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54078" y="2298534"/>
            <a:ext cx="2071464" cy="646331"/>
            <a:chOff x="6516216" y="3090793"/>
            <a:chExt cx="2071464" cy="646331"/>
          </a:xfrm>
        </p:grpSpPr>
        <p:sp>
          <p:nvSpPr>
            <p:cNvPr id="62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593036" y="3241317"/>
              <a:ext cx="296465" cy="345281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16216" y="3090793"/>
              <a:ext cx="20714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zh-CN" altLang="en-US" b="1" dirty="0" smtClean="0">
                  <a:solidFill>
                    <a:schemeClr val="accent2">
                      <a:lumMod val="50000"/>
                    </a:schemeClr>
                  </a:solidFill>
                  <a:latin typeface="楷体" pitchFamily="49" charset="-122"/>
                  <a:ea typeface="楷体" pitchFamily="49" charset="-122"/>
                </a:rPr>
                <a:t>经济管理的决策分析与模拟</a:t>
              </a:r>
              <a:endParaRPr lang="en-US" altLang="zh-CN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67" name="MH_SubTitle_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24123" y="364729"/>
            <a:ext cx="772715" cy="895350"/>
          </a:xfrm>
          <a:custGeom>
            <a:avLst/>
            <a:gdLst>
              <a:gd name="T0" fmla="*/ 514782 w 780640"/>
              <a:gd name="T1" fmla="*/ 0 h 905542"/>
              <a:gd name="T2" fmla="*/ 1029563 w 780640"/>
              <a:gd name="T3" fmla="*/ 257391 h 905542"/>
              <a:gd name="T4" fmla="*/ 1029563 w 780640"/>
              <a:gd name="T5" fmla="*/ 936902 h 905542"/>
              <a:gd name="T6" fmla="*/ 514782 w 780640"/>
              <a:gd name="T7" fmla="*/ 1194293 h 905542"/>
              <a:gd name="T8" fmla="*/ 245249 w 780640"/>
              <a:gd name="T9" fmla="*/ 1059527 h 905542"/>
              <a:gd name="T10" fmla="*/ 269820 w 780640"/>
              <a:gd name="T11" fmla="*/ 1047242 h 905542"/>
              <a:gd name="T12" fmla="*/ 269820 w 780640"/>
              <a:gd name="T13" fmla="*/ 725357 h 905542"/>
              <a:gd name="T14" fmla="*/ 25967 w 780640"/>
              <a:gd name="T15" fmla="*/ 603430 h 905542"/>
              <a:gd name="T16" fmla="*/ 0 w 780640"/>
              <a:gd name="T17" fmla="*/ 616414 h 905542"/>
              <a:gd name="T18" fmla="*/ 0 w 780640"/>
              <a:gd name="T19" fmla="*/ 257391 h 9055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80640"/>
              <a:gd name="T31" fmla="*/ 0 h 905542"/>
              <a:gd name="T32" fmla="*/ 780640 w 780640"/>
              <a:gd name="T33" fmla="*/ 905542 h 90554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80640" h="905542">
                <a:moveTo>
                  <a:pt x="390320" y="0"/>
                </a:moveTo>
                <a:lnTo>
                  <a:pt x="780640" y="195160"/>
                </a:lnTo>
                <a:lnTo>
                  <a:pt x="780640" y="710382"/>
                </a:lnTo>
                <a:lnTo>
                  <a:pt x="390320" y="905542"/>
                </a:lnTo>
                <a:lnTo>
                  <a:pt x="185954" y="803359"/>
                </a:lnTo>
                <a:lnTo>
                  <a:pt x="204584" y="794044"/>
                </a:lnTo>
                <a:lnTo>
                  <a:pt x="204584" y="549983"/>
                </a:lnTo>
                <a:lnTo>
                  <a:pt x="19689" y="457535"/>
                </a:lnTo>
                <a:lnTo>
                  <a:pt x="0" y="467380"/>
                </a:lnTo>
                <a:lnTo>
                  <a:pt x="0" y="195160"/>
                </a:lnTo>
                <a:lnTo>
                  <a:pt x="3903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eaVert"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endParaRPr lang="en-US" altLang="zh-CN" sz="135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8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95536" y="857649"/>
            <a:ext cx="296465" cy="344090"/>
          </a:xfrm>
          <a:custGeom>
            <a:avLst/>
            <a:gdLst>
              <a:gd name="T0" fmla="*/ 197945 w 300175"/>
              <a:gd name="T1" fmla="*/ 0 h 348203"/>
              <a:gd name="T2" fmla="*/ 395892 w 300175"/>
              <a:gd name="T3" fmla="*/ 98973 h 348203"/>
              <a:gd name="T4" fmla="*/ 395892 w 300175"/>
              <a:gd name="T5" fmla="*/ 360262 h 348203"/>
              <a:gd name="T6" fmla="*/ 197945 w 300175"/>
              <a:gd name="T7" fmla="*/ 459235 h 348203"/>
              <a:gd name="T8" fmla="*/ 0 w 300175"/>
              <a:gd name="T9" fmla="*/ 360262 h 348203"/>
              <a:gd name="T10" fmla="*/ 0 w 300175"/>
              <a:gd name="T11" fmla="*/ 98973 h 3482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0175"/>
              <a:gd name="T19" fmla="*/ 0 h 348203"/>
              <a:gd name="T20" fmla="*/ 300175 w 300175"/>
              <a:gd name="T21" fmla="*/ 348203 h 34820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0175" h="348203">
                <a:moveTo>
                  <a:pt x="150087" y="0"/>
                </a:moveTo>
                <a:lnTo>
                  <a:pt x="300175" y="75044"/>
                </a:lnTo>
                <a:lnTo>
                  <a:pt x="300175" y="273159"/>
                </a:lnTo>
                <a:lnTo>
                  <a:pt x="150087" y="348203"/>
                </a:lnTo>
                <a:lnTo>
                  <a:pt x="0" y="273159"/>
                </a:lnTo>
                <a:lnTo>
                  <a:pt x="0" y="75044"/>
                </a:lnTo>
                <a:lnTo>
                  <a:pt x="15008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212" y="1260079"/>
            <a:ext cx="3047669" cy="171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" r="258"/>
          <a:stretch/>
        </p:blipFill>
        <p:spPr bwMode="auto">
          <a:xfrm>
            <a:off x="3767559" y="3075806"/>
            <a:ext cx="3091919" cy="19442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7134" y="2684128"/>
            <a:ext cx="3632013" cy="2297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5639" y="2857424"/>
            <a:ext cx="3331621" cy="21530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628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41534" y="1851375"/>
            <a:ext cx="1149525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 sz="2400">
                <a:solidFill>
                  <a:srgbClr val="0382A3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pitchFamily="34" charset="0"/>
              <a:buChar char=" 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</a:p>
        </p:txBody>
      </p:sp>
      <p:grpSp>
        <p:nvGrpSpPr>
          <p:cNvPr id="4100" name="组合 30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259508" y="1737074"/>
            <a:ext cx="159544" cy="159544"/>
            <a:chOff x="4202214" y="2995511"/>
            <a:chExt cx="261337" cy="261337"/>
          </a:xfrm>
        </p:grpSpPr>
        <p:sp>
          <p:nvSpPr>
            <p:cNvPr id="32" name="椭圆 31"/>
            <p:cNvSpPr/>
            <p:nvPr/>
          </p:nvSpPr>
          <p:spPr>
            <a:xfrm>
              <a:off x="4202214" y="2995511"/>
              <a:ext cx="261337" cy="2613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000" kern="0" dirty="0">
                <a:solidFill>
                  <a:schemeClr val="accent2">
                    <a:lumMod val="75000"/>
                  </a:schemeClr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4278274" y="3063771"/>
              <a:ext cx="144320" cy="124818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1425945" y="1475137"/>
            <a:ext cx="561975" cy="577453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4000">
                <a:solidFill>
                  <a:schemeClr val="bg1">
                    <a:lumMod val="6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pPr>
              <a:defRPr/>
            </a:pPr>
            <a:r>
              <a:rPr lang="zh-CN" altLang="en-US" sz="3300" b="1" kern="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</a:p>
        </p:txBody>
      </p:sp>
      <p:sp>
        <p:nvSpPr>
          <p:cNvPr id="36" name="椭圆 35"/>
          <p:cNvSpPr/>
          <p:nvPr>
            <p:custDataLst>
              <p:tags r:id="rId5"/>
            </p:custDataLst>
          </p:nvPr>
        </p:nvSpPr>
        <p:spPr>
          <a:xfrm>
            <a:off x="1893860" y="1645396"/>
            <a:ext cx="569119" cy="5703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4800" kern="0" dirty="0">
                <a:solidFill>
                  <a:schemeClr val="bg1"/>
                </a:solidFill>
                <a:latin typeface="Engravers MT" panose="02090707080505020304" pitchFamily="18" charset="0"/>
              </a:rPr>
              <a:t>1</a:t>
            </a:r>
            <a:endParaRPr lang="zh-CN" altLang="en-US" sz="4800" kern="0" dirty="0">
              <a:solidFill>
                <a:schemeClr val="bg1"/>
              </a:solidFill>
              <a:latin typeface="Engravers MT" panose="02090707080505020304" pitchFamily="18" charset="0"/>
            </a:endParaRPr>
          </a:p>
        </p:txBody>
      </p:sp>
      <p:sp>
        <p:nvSpPr>
          <p:cNvPr id="37" name="椭圆 36"/>
          <p:cNvSpPr/>
          <p:nvPr>
            <p:custDataLst>
              <p:tags r:id="rId6"/>
            </p:custDataLst>
          </p:nvPr>
        </p:nvSpPr>
        <p:spPr>
          <a:xfrm>
            <a:off x="2527272" y="1531095"/>
            <a:ext cx="242888" cy="2440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3000" kern="0" dirty="0">
              <a:solidFill>
                <a:schemeClr val="accent2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38" name="椭圆 37"/>
          <p:cNvSpPr/>
          <p:nvPr>
            <p:custDataLst>
              <p:tags r:id="rId7"/>
            </p:custDataLst>
          </p:nvPr>
        </p:nvSpPr>
        <p:spPr>
          <a:xfrm flipV="1">
            <a:off x="2989235" y="1904952"/>
            <a:ext cx="114300" cy="1143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3000" kern="0" dirty="0">
              <a:solidFill>
                <a:schemeClr val="accent2">
                  <a:lumMod val="75000"/>
                </a:schemeClr>
              </a:solidFill>
              <a:latin typeface="Engravers MT" panose="02090707080505020304" pitchFamily="18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8"/>
            </p:custDataLst>
          </p:nvPr>
        </p:nvSpPr>
        <p:spPr>
          <a:xfrm>
            <a:off x="1308072" y="1798986"/>
            <a:ext cx="1358504" cy="666750"/>
          </a:xfrm>
          <a:custGeom>
            <a:avLst/>
            <a:gdLst>
              <a:gd name="connsiteX0" fmla="*/ 0 w 2881560"/>
              <a:gd name="connsiteY0" fmla="*/ 0 h 2025869"/>
              <a:gd name="connsiteX1" fmla="*/ 409902 w 2881560"/>
              <a:gd name="connsiteY1" fmla="*/ 0 h 2025869"/>
              <a:gd name="connsiteX2" fmla="*/ 409902 w 2881560"/>
              <a:gd name="connsiteY2" fmla="*/ 1694793 h 2025869"/>
              <a:gd name="connsiteX3" fmla="*/ 2881560 w 2881560"/>
              <a:gd name="connsiteY3" fmla="*/ 1694793 h 2025869"/>
              <a:gd name="connsiteX4" fmla="*/ 2881560 w 2881560"/>
              <a:gd name="connsiteY4" fmla="*/ 2025869 h 2025869"/>
              <a:gd name="connsiteX5" fmla="*/ 0 w 2881560"/>
              <a:gd name="connsiteY5" fmla="*/ 2025869 h 2025869"/>
              <a:gd name="connsiteX0" fmla="*/ 2881560 w 2973000"/>
              <a:gd name="connsiteY0" fmla="*/ 1694793 h 2025869"/>
              <a:gd name="connsiteX1" fmla="*/ 2881560 w 2973000"/>
              <a:gd name="connsiteY1" fmla="*/ 2025869 h 2025869"/>
              <a:gd name="connsiteX2" fmla="*/ 0 w 2973000"/>
              <a:gd name="connsiteY2" fmla="*/ 2025869 h 2025869"/>
              <a:gd name="connsiteX3" fmla="*/ 0 w 2973000"/>
              <a:gd name="connsiteY3" fmla="*/ 0 h 2025869"/>
              <a:gd name="connsiteX4" fmla="*/ 409902 w 2973000"/>
              <a:gd name="connsiteY4" fmla="*/ 0 h 2025869"/>
              <a:gd name="connsiteX5" fmla="*/ 409902 w 2973000"/>
              <a:gd name="connsiteY5" fmla="*/ 1694793 h 2025869"/>
              <a:gd name="connsiteX6" fmla="*/ 2973000 w 2973000"/>
              <a:gd name="connsiteY6" fmla="*/ 1786233 h 2025869"/>
              <a:gd name="connsiteX0" fmla="*/ 2881560 w 2881560"/>
              <a:gd name="connsiteY0" fmla="*/ 1694793 h 2025869"/>
              <a:gd name="connsiteX1" fmla="*/ 2881560 w 2881560"/>
              <a:gd name="connsiteY1" fmla="*/ 2025869 h 2025869"/>
              <a:gd name="connsiteX2" fmla="*/ 0 w 2881560"/>
              <a:gd name="connsiteY2" fmla="*/ 2025869 h 2025869"/>
              <a:gd name="connsiteX3" fmla="*/ 0 w 2881560"/>
              <a:gd name="connsiteY3" fmla="*/ 0 h 2025869"/>
              <a:gd name="connsiteX4" fmla="*/ 409902 w 2881560"/>
              <a:gd name="connsiteY4" fmla="*/ 0 h 2025869"/>
              <a:gd name="connsiteX5" fmla="*/ 409902 w 2881560"/>
              <a:gd name="connsiteY5" fmla="*/ 1694793 h 2025869"/>
              <a:gd name="connsiteX0" fmla="*/ 2881560 w 2881560"/>
              <a:gd name="connsiteY0" fmla="*/ 1694793 h 2025869"/>
              <a:gd name="connsiteX1" fmla="*/ 2881560 w 2881560"/>
              <a:gd name="connsiteY1" fmla="*/ 2025869 h 2025869"/>
              <a:gd name="connsiteX2" fmla="*/ 0 w 2881560"/>
              <a:gd name="connsiteY2" fmla="*/ 2025869 h 2025869"/>
              <a:gd name="connsiteX3" fmla="*/ 0 w 2881560"/>
              <a:gd name="connsiteY3" fmla="*/ 0 h 2025869"/>
              <a:gd name="connsiteX4" fmla="*/ 409902 w 2881560"/>
              <a:gd name="connsiteY4" fmla="*/ 0 h 202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1560" h="2025869">
                <a:moveTo>
                  <a:pt x="2881560" y="1694793"/>
                </a:moveTo>
                <a:lnTo>
                  <a:pt x="2881560" y="2025869"/>
                </a:lnTo>
                <a:lnTo>
                  <a:pt x="0" y="2025869"/>
                </a:lnTo>
                <a:lnTo>
                  <a:pt x="0" y="0"/>
                </a:lnTo>
                <a:lnTo>
                  <a:pt x="409902" y="0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Rectangle 1026"/>
          <p:cNvSpPr txBox="1">
            <a:spLocks noChangeArrowheads="1"/>
          </p:cNvSpPr>
          <p:nvPr/>
        </p:nvSpPr>
        <p:spPr>
          <a:xfrm>
            <a:off x="3491060" y="2249712"/>
            <a:ext cx="4362404" cy="11521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经济管理数据的查询与分类汇总分析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061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1269" y="2839812"/>
            <a:ext cx="1005403" cy="1397393"/>
            <a:chOff x="3233876" y="998859"/>
            <a:chExt cx="1005403" cy="1397393"/>
          </a:xfrm>
        </p:grpSpPr>
        <p:sp>
          <p:nvSpPr>
            <p:cNvPr id="4" name="矩形 3"/>
            <p:cNvSpPr/>
            <p:nvPr/>
          </p:nvSpPr>
          <p:spPr>
            <a:xfrm>
              <a:off x="3233876" y="99885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经济管理</a:t>
              </a:r>
              <a:endParaRPr lang="en-US" altLang="zh-CN" sz="1600" dirty="0" smtClean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rgbClr val="00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数据库</a:t>
              </a:r>
              <a:endParaRPr lang="zh-CN" altLang="en-US" sz="1600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3944" y="1568200"/>
              <a:ext cx="597853" cy="828052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76" y="68744"/>
            <a:ext cx="4682091" cy="245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31790"/>
            <a:ext cx="675054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闪电形 22"/>
          <p:cNvSpPr/>
          <p:nvPr/>
        </p:nvSpPr>
        <p:spPr>
          <a:xfrm rot="3248742">
            <a:off x="1176370" y="2372644"/>
            <a:ext cx="403474" cy="1498019"/>
          </a:xfrm>
          <a:prstGeom prst="lightningBol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闪电形 25"/>
          <p:cNvSpPr/>
          <p:nvPr/>
        </p:nvSpPr>
        <p:spPr>
          <a:xfrm rot="8704107">
            <a:off x="1081805" y="3878681"/>
            <a:ext cx="348729" cy="924010"/>
          </a:xfrm>
          <a:prstGeom prst="lightningBol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闪电形 26"/>
          <p:cNvSpPr/>
          <p:nvPr/>
        </p:nvSpPr>
        <p:spPr>
          <a:xfrm rot="14966490">
            <a:off x="5495025" y="2737112"/>
            <a:ext cx="451197" cy="1147951"/>
          </a:xfrm>
          <a:prstGeom prst="lightningBol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303" y="1071377"/>
            <a:ext cx="4184616" cy="1820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90" y="452370"/>
            <a:ext cx="7563655" cy="436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52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3527" y="25878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5425" y="946998"/>
            <a:ext cx="6970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数据查询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——Microsoft Query</a:t>
            </a:r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工具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57250" y="1788780"/>
            <a:ext cx="4974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</a:t>
            </a: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分类汇总分析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5576" y="2646143"/>
            <a:ext cx="3518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数据透视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表的应用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48101" y="3545897"/>
            <a:ext cx="7109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生成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时间序列</a:t>
            </a:r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、销售频率分布、客户分类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5276" y="4330926"/>
            <a:ext cx="2089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数据地图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MH_Other_2"/>
          <p:cNvSpPr/>
          <p:nvPr>
            <p:custDataLst>
              <p:tags r:id="rId1"/>
            </p:custDataLst>
          </p:nvPr>
        </p:nvSpPr>
        <p:spPr>
          <a:xfrm>
            <a:off x="867593" y="949274"/>
            <a:ext cx="300038" cy="300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MH_Other_3"/>
          <p:cNvSpPr/>
          <p:nvPr>
            <p:custDataLst>
              <p:tags r:id="rId2"/>
            </p:custDataLst>
          </p:nvPr>
        </p:nvSpPr>
        <p:spPr>
          <a:xfrm>
            <a:off x="553269" y="1270744"/>
            <a:ext cx="292894" cy="2928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9" name="MH_Other_4"/>
          <p:cNvSpPr/>
          <p:nvPr>
            <p:custDataLst>
              <p:tags r:id="rId3"/>
            </p:custDataLst>
          </p:nvPr>
        </p:nvSpPr>
        <p:spPr>
          <a:xfrm>
            <a:off x="867594" y="1270744"/>
            <a:ext cx="378619" cy="250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1" name="MH_Other_6"/>
          <p:cNvSpPr/>
          <p:nvPr>
            <p:custDataLst>
              <p:tags r:id="rId4"/>
            </p:custDataLst>
          </p:nvPr>
        </p:nvSpPr>
        <p:spPr>
          <a:xfrm>
            <a:off x="1718270" y="1786234"/>
            <a:ext cx="300038" cy="30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MH_Other_7"/>
          <p:cNvSpPr/>
          <p:nvPr>
            <p:custDataLst>
              <p:tags r:id="rId5"/>
            </p:custDataLst>
          </p:nvPr>
        </p:nvSpPr>
        <p:spPr>
          <a:xfrm>
            <a:off x="1403946" y="2107704"/>
            <a:ext cx="292894" cy="2928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3" name="MH_Other_8"/>
          <p:cNvSpPr/>
          <p:nvPr>
            <p:custDataLst>
              <p:tags r:id="rId6"/>
            </p:custDataLst>
          </p:nvPr>
        </p:nvSpPr>
        <p:spPr>
          <a:xfrm>
            <a:off x="1718271" y="2107704"/>
            <a:ext cx="378619" cy="250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5" name="MH_Other_10"/>
          <p:cNvSpPr/>
          <p:nvPr>
            <p:custDataLst>
              <p:tags r:id="rId7"/>
            </p:custDataLst>
          </p:nvPr>
        </p:nvSpPr>
        <p:spPr>
          <a:xfrm>
            <a:off x="867593" y="2650330"/>
            <a:ext cx="300038" cy="300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6" name="MH_Other_11"/>
          <p:cNvSpPr/>
          <p:nvPr>
            <p:custDataLst>
              <p:tags r:id="rId8"/>
            </p:custDataLst>
          </p:nvPr>
        </p:nvSpPr>
        <p:spPr>
          <a:xfrm>
            <a:off x="553269" y="2971800"/>
            <a:ext cx="292894" cy="29289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7" name="MH_Other_12"/>
          <p:cNvSpPr/>
          <p:nvPr>
            <p:custDataLst>
              <p:tags r:id="rId9"/>
            </p:custDataLst>
          </p:nvPr>
        </p:nvSpPr>
        <p:spPr>
          <a:xfrm>
            <a:off x="867594" y="2971800"/>
            <a:ext cx="378619" cy="2500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9" name="MH_Other_14"/>
          <p:cNvSpPr/>
          <p:nvPr>
            <p:custDataLst>
              <p:tags r:id="rId10"/>
            </p:custDataLst>
          </p:nvPr>
        </p:nvSpPr>
        <p:spPr>
          <a:xfrm>
            <a:off x="1753119" y="3514196"/>
            <a:ext cx="300038" cy="3000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0" name="MH_Other_15"/>
          <p:cNvSpPr/>
          <p:nvPr>
            <p:custDataLst>
              <p:tags r:id="rId11"/>
            </p:custDataLst>
          </p:nvPr>
        </p:nvSpPr>
        <p:spPr>
          <a:xfrm>
            <a:off x="1438795" y="3835666"/>
            <a:ext cx="292894" cy="29289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1" name="MH_Other_16"/>
          <p:cNvSpPr/>
          <p:nvPr>
            <p:custDataLst>
              <p:tags r:id="rId12"/>
            </p:custDataLst>
          </p:nvPr>
        </p:nvSpPr>
        <p:spPr>
          <a:xfrm>
            <a:off x="1753120" y="3835666"/>
            <a:ext cx="378619" cy="2500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3" name="MH_Other_2"/>
          <p:cNvSpPr/>
          <p:nvPr>
            <p:custDataLst>
              <p:tags r:id="rId13"/>
            </p:custDataLst>
          </p:nvPr>
        </p:nvSpPr>
        <p:spPr>
          <a:xfrm>
            <a:off x="939865" y="4261642"/>
            <a:ext cx="300038" cy="300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4" name="MH_Other_3"/>
          <p:cNvSpPr/>
          <p:nvPr>
            <p:custDataLst>
              <p:tags r:id="rId14"/>
            </p:custDataLst>
          </p:nvPr>
        </p:nvSpPr>
        <p:spPr>
          <a:xfrm>
            <a:off x="625541" y="4583112"/>
            <a:ext cx="292894" cy="2928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55" name="MH_Other_4"/>
          <p:cNvSpPr/>
          <p:nvPr>
            <p:custDataLst>
              <p:tags r:id="rId15"/>
            </p:custDataLst>
          </p:nvPr>
        </p:nvSpPr>
        <p:spPr>
          <a:xfrm>
            <a:off x="939866" y="4583112"/>
            <a:ext cx="378619" cy="250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5940271" y="1573336"/>
            <a:ext cx="27465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Pivot Table</a:t>
            </a:r>
          </a:p>
          <a:p>
            <a:pPr lvl="1"/>
            <a:r>
              <a:rPr lang="en-US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Power Pivot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04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6"/>
          <p:cNvSpPr txBox="1">
            <a:spLocks noChangeArrowheads="1"/>
          </p:cNvSpPr>
          <p:nvPr/>
        </p:nvSpPr>
        <p:spPr>
          <a:xfrm>
            <a:off x="3103106" y="1983185"/>
            <a:ext cx="4082981" cy="11521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50296" y="2085593"/>
            <a:ext cx="617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经济管理数据的时间序列预测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与回归分析预测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235" y="1004912"/>
            <a:ext cx="2182987" cy="1104900"/>
            <a:chOff x="1308072" y="1475137"/>
            <a:chExt cx="2182987" cy="1104900"/>
          </a:xfrm>
        </p:grpSpPr>
        <p:sp>
          <p:nvSpPr>
            <p:cNvPr id="14" name="文本框 28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41534" y="1851375"/>
              <a:ext cx="1149525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lnSpc>
                  <a:spcPct val="90000"/>
                </a:lnSpc>
                <a:spcBef>
                  <a:spcPts val="18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"/>
                <a:defRPr sz="2400">
                  <a:solidFill>
                    <a:srgbClr val="0382A3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30000"/>
                </a:lnSpc>
                <a:buFont typeface="Calibri" panose="020F0502020204030204" pitchFamily="34" charset="0"/>
                <a:buChar char=" 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36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部分</a:t>
              </a:r>
            </a:p>
          </p:txBody>
        </p:sp>
        <p:grpSp>
          <p:nvGrpSpPr>
            <p:cNvPr id="15" name="组合 30"/>
            <p:cNvGrpSpPr>
              <a:grpSpLocks/>
            </p:cNvGrpSpPr>
            <p:nvPr>
              <p:custDataLst>
                <p:tags r:id="rId3"/>
              </p:custDataLst>
            </p:nvPr>
          </p:nvGrpSpPr>
          <p:grpSpPr bwMode="auto">
            <a:xfrm>
              <a:off x="3259508" y="1737074"/>
              <a:ext cx="159544" cy="159544"/>
              <a:chOff x="4202214" y="2995511"/>
              <a:chExt cx="261337" cy="26133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202214" y="2995511"/>
                <a:ext cx="261337" cy="261337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3000" kern="0" dirty="0">
                  <a:solidFill>
                    <a:schemeClr val="accent2">
                      <a:lumMod val="75000"/>
                    </a:schemeClr>
                  </a:solidFill>
                  <a:latin typeface="Engravers MT" panose="02090707080505020304" pitchFamily="18" charset="0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4278274" y="3063771"/>
                <a:ext cx="144320" cy="124818"/>
              </a:xfrm>
              <a:prstGeom prst="triangl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8" name="文本框 34"/>
            <p:cNvSpPr txBox="1"/>
            <p:nvPr>
              <p:custDataLst>
                <p:tags r:id="rId4"/>
              </p:custDataLst>
            </p:nvPr>
          </p:nvSpPr>
          <p:spPr>
            <a:xfrm>
              <a:off x="1425945" y="1475137"/>
              <a:ext cx="561975" cy="577453"/>
            </a:xfrm>
            <a:prstGeom prst="rect">
              <a:avLst/>
            </a:prstGeom>
            <a:noFill/>
          </p:spPr>
          <p:txBody>
            <a:bodyPr wrap="none"/>
            <a:lstStyle>
              <a:defPPr>
                <a:defRPr lang="zh-CN"/>
              </a:defPPr>
              <a:lvl1pPr>
                <a:defRPr sz="4000">
                  <a:solidFill>
                    <a:schemeClr val="bg1">
                      <a:lumMod val="6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</a:lstStyle>
            <a:p>
              <a:pPr>
                <a:defRPr/>
              </a:pPr>
              <a:r>
                <a:rPr lang="zh-CN" altLang="en-US" sz="3300" b="1" kern="0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</a:p>
          </p:txBody>
        </p:sp>
        <p:sp>
          <p:nvSpPr>
            <p:cNvPr id="19" name="椭圆 18"/>
            <p:cNvSpPr/>
            <p:nvPr>
              <p:custDataLst>
                <p:tags r:id="rId5"/>
              </p:custDataLst>
            </p:nvPr>
          </p:nvSpPr>
          <p:spPr>
            <a:xfrm>
              <a:off x="1893860" y="1645396"/>
              <a:ext cx="569119" cy="5703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4800" kern="0" dirty="0" smtClean="0">
                  <a:solidFill>
                    <a:schemeClr val="bg1"/>
                  </a:solidFill>
                  <a:latin typeface="Engravers MT" panose="02090707080505020304" pitchFamily="18" charset="0"/>
                </a:rPr>
                <a:t>2</a:t>
              </a:r>
              <a:endParaRPr lang="zh-CN" altLang="en-US" sz="4800" kern="0" dirty="0">
                <a:solidFill>
                  <a:schemeClr val="bg1"/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20" name="椭圆 19"/>
            <p:cNvSpPr/>
            <p:nvPr>
              <p:custDataLst>
                <p:tags r:id="rId6"/>
              </p:custDataLst>
            </p:nvPr>
          </p:nvSpPr>
          <p:spPr>
            <a:xfrm>
              <a:off x="2527272" y="1531095"/>
              <a:ext cx="242888" cy="24407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000" kern="0" dirty="0">
                <a:solidFill>
                  <a:schemeClr val="accent2">
                    <a:lumMod val="75000"/>
                  </a:schemeClr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7"/>
              </p:custDataLst>
            </p:nvPr>
          </p:nvSpPr>
          <p:spPr>
            <a:xfrm flipV="1">
              <a:off x="2989235" y="1904952"/>
              <a:ext cx="114300" cy="1143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000" kern="0" dirty="0">
                <a:solidFill>
                  <a:schemeClr val="accent2">
                    <a:lumMod val="75000"/>
                  </a:schemeClr>
                </a:solidFill>
                <a:latin typeface="Engravers MT" panose="02090707080505020304" pitchFamily="18" charset="0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8"/>
              </p:custDataLst>
            </p:nvPr>
          </p:nvSpPr>
          <p:spPr>
            <a:xfrm>
              <a:off x="1308072" y="1798986"/>
              <a:ext cx="1358504" cy="666750"/>
            </a:xfrm>
            <a:custGeom>
              <a:avLst/>
              <a:gdLst>
                <a:gd name="connsiteX0" fmla="*/ 0 w 2881560"/>
                <a:gd name="connsiteY0" fmla="*/ 0 h 2025869"/>
                <a:gd name="connsiteX1" fmla="*/ 409902 w 2881560"/>
                <a:gd name="connsiteY1" fmla="*/ 0 h 2025869"/>
                <a:gd name="connsiteX2" fmla="*/ 409902 w 2881560"/>
                <a:gd name="connsiteY2" fmla="*/ 1694793 h 2025869"/>
                <a:gd name="connsiteX3" fmla="*/ 2881560 w 2881560"/>
                <a:gd name="connsiteY3" fmla="*/ 1694793 h 2025869"/>
                <a:gd name="connsiteX4" fmla="*/ 2881560 w 2881560"/>
                <a:gd name="connsiteY4" fmla="*/ 2025869 h 2025869"/>
                <a:gd name="connsiteX5" fmla="*/ 0 w 2881560"/>
                <a:gd name="connsiteY5" fmla="*/ 2025869 h 2025869"/>
                <a:gd name="connsiteX0" fmla="*/ 2881560 w 2973000"/>
                <a:gd name="connsiteY0" fmla="*/ 1694793 h 2025869"/>
                <a:gd name="connsiteX1" fmla="*/ 2881560 w 2973000"/>
                <a:gd name="connsiteY1" fmla="*/ 2025869 h 2025869"/>
                <a:gd name="connsiteX2" fmla="*/ 0 w 2973000"/>
                <a:gd name="connsiteY2" fmla="*/ 2025869 h 2025869"/>
                <a:gd name="connsiteX3" fmla="*/ 0 w 2973000"/>
                <a:gd name="connsiteY3" fmla="*/ 0 h 2025869"/>
                <a:gd name="connsiteX4" fmla="*/ 409902 w 2973000"/>
                <a:gd name="connsiteY4" fmla="*/ 0 h 2025869"/>
                <a:gd name="connsiteX5" fmla="*/ 409902 w 2973000"/>
                <a:gd name="connsiteY5" fmla="*/ 1694793 h 2025869"/>
                <a:gd name="connsiteX6" fmla="*/ 2973000 w 2973000"/>
                <a:gd name="connsiteY6" fmla="*/ 1786233 h 2025869"/>
                <a:gd name="connsiteX0" fmla="*/ 2881560 w 2881560"/>
                <a:gd name="connsiteY0" fmla="*/ 1694793 h 2025869"/>
                <a:gd name="connsiteX1" fmla="*/ 2881560 w 2881560"/>
                <a:gd name="connsiteY1" fmla="*/ 2025869 h 2025869"/>
                <a:gd name="connsiteX2" fmla="*/ 0 w 2881560"/>
                <a:gd name="connsiteY2" fmla="*/ 2025869 h 2025869"/>
                <a:gd name="connsiteX3" fmla="*/ 0 w 2881560"/>
                <a:gd name="connsiteY3" fmla="*/ 0 h 2025869"/>
                <a:gd name="connsiteX4" fmla="*/ 409902 w 2881560"/>
                <a:gd name="connsiteY4" fmla="*/ 0 h 2025869"/>
                <a:gd name="connsiteX5" fmla="*/ 409902 w 2881560"/>
                <a:gd name="connsiteY5" fmla="*/ 1694793 h 2025869"/>
                <a:gd name="connsiteX0" fmla="*/ 2881560 w 2881560"/>
                <a:gd name="connsiteY0" fmla="*/ 1694793 h 2025869"/>
                <a:gd name="connsiteX1" fmla="*/ 2881560 w 2881560"/>
                <a:gd name="connsiteY1" fmla="*/ 2025869 h 2025869"/>
                <a:gd name="connsiteX2" fmla="*/ 0 w 2881560"/>
                <a:gd name="connsiteY2" fmla="*/ 2025869 h 2025869"/>
                <a:gd name="connsiteX3" fmla="*/ 0 w 2881560"/>
                <a:gd name="connsiteY3" fmla="*/ 0 h 2025869"/>
                <a:gd name="connsiteX4" fmla="*/ 409902 w 2881560"/>
                <a:gd name="connsiteY4" fmla="*/ 0 h 202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1560" h="2025869">
                  <a:moveTo>
                    <a:pt x="2881560" y="1694793"/>
                  </a:moveTo>
                  <a:lnTo>
                    <a:pt x="2881560" y="2025869"/>
                  </a:lnTo>
                  <a:lnTo>
                    <a:pt x="0" y="2025869"/>
                  </a:lnTo>
                  <a:lnTo>
                    <a:pt x="0" y="0"/>
                  </a:lnTo>
                  <a:lnTo>
                    <a:pt x="409902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91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025283" y="2139702"/>
            <a:ext cx="7920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16" y="731032"/>
            <a:ext cx="3712623" cy="212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5716" y="356681"/>
            <a:ext cx="1856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宋体"/>
              </a:rPr>
              <a:t>电视机</a:t>
            </a:r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  <a:latin typeface="宋体"/>
              </a:rPr>
              <a:t>销量数据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773065"/>
              </p:ext>
            </p:extLst>
          </p:nvPr>
        </p:nvGraphicFramePr>
        <p:xfrm>
          <a:off x="933855" y="1299113"/>
          <a:ext cx="5239966" cy="3350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椭圆 12"/>
          <p:cNvSpPr/>
          <p:nvPr/>
        </p:nvSpPr>
        <p:spPr>
          <a:xfrm>
            <a:off x="5092275" y="1835279"/>
            <a:ext cx="1165853" cy="14281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72190" y="3002603"/>
            <a:ext cx="461665" cy="15758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</a:rPr>
              <a:t>时间序列预测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10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58" t="-10587" r="-6258" b="-10587"/>
          <a:stretch>
            <a:fillRect/>
          </a:stretch>
        </p:blipFill>
        <p:spPr bwMode="auto">
          <a:xfrm>
            <a:off x="1789888" y="188184"/>
            <a:ext cx="7191983" cy="4390300"/>
          </a:xfrm>
          <a:prstGeom prst="rect">
            <a:avLst/>
          </a:prstGeom>
          <a:solidFill>
            <a:srgbClr val="CCFFFF"/>
          </a:solidFill>
        </p:spPr>
      </p:pic>
      <p:sp>
        <p:nvSpPr>
          <p:cNvPr id="15" name="TextBox 14"/>
          <p:cNvSpPr txBox="1"/>
          <p:nvPr/>
        </p:nvSpPr>
        <p:spPr>
          <a:xfrm>
            <a:off x="6726776" y="4636300"/>
            <a:ext cx="1244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>
                    <a:lumMod val="50000"/>
                  </a:schemeClr>
                </a:solidFill>
              </a:rPr>
              <a:t>回归分析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07216" y="1725076"/>
            <a:ext cx="876129" cy="7386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995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2" grpId="0">
        <p:bldAsOne/>
      </p:bldGraphic>
      <p:bldP spid="13" grpId="0" animBg="1"/>
      <p:bldP spid="14" grpId="0"/>
      <p:bldP spid="1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3528" y="25878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936" y="987574"/>
            <a:ext cx="608333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535" lvl="1" indent="0">
              <a:buNone/>
            </a:pP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各种时间序列预测模型的建立方法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029335" lvl="2" indent="-342900">
              <a:buClr>
                <a:schemeClr val="accent1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移动平均和指数平滑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预测模型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029335" lvl="2" indent="-342900">
              <a:buClr>
                <a:schemeClr val="accent1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线性趋势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与非线性趋势</a:t>
            </a: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预测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029335" lvl="2" indent="-342900">
              <a:buClr>
                <a:schemeClr val="accent1">
                  <a:lumMod val="75000"/>
                </a:schemeClr>
              </a:buClr>
              <a:buSzPct val="120000"/>
              <a:buFont typeface="Wingdings" pitchFamily="2" charset="2"/>
              <a:buChar char="Ø"/>
            </a:pP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季节指数</a:t>
            </a:r>
            <a:r>
              <a:rPr lang="zh-CN" altLang="en-US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预测</a:t>
            </a:r>
            <a:r>
              <a:rPr lang="zh-CN" altLang="zh-CN" sz="24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</a:t>
            </a:r>
            <a:endParaRPr lang="en-US" altLang="zh-CN" sz="24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MH_Other_2"/>
          <p:cNvSpPr/>
          <p:nvPr>
            <p:custDataLst>
              <p:tags r:id="rId1"/>
            </p:custDataLst>
          </p:nvPr>
        </p:nvSpPr>
        <p:spPr>
          <a:xfrm>
            <a:off x="867593" y="949274"/>
            <a:ext cx="300038" cy="300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27" name="MH_Other_3"/>
          <p:cNvSpPr/>
          <p:nvPr>
            <p:custDataLst>
              <p:tags r:id="rId2"/>
            </p:custDataLst>
          </p:nvPr>
        </p:nvSpPr>
        <p:spPr>
          <a:xfrm>
            <a:off x="553269" y="1270744"/>
            <a:ext cx="292894" cy="2928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867594" y="1270744"/>
            <a:ext cx="378619" cy="250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29" name="MH_Other_6"/>
          <p:cNvSpPr/>
          <p:nvPr>
            <p:custDataLst>
              <p:tags r:id="rId4"/>
            </p:custDataLst>
          </p:nvPr>
        </p:nvSpPr>
        <p:spPr>
          <a:xfrm>
            <a:off x="1844460" y="2821482"/>
            <a:ext cx="300038" cy="30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36" name="MH_Other_7"/>
          <p:cNvSpPr/>
          <p:nvPr>
            <p:custDataLst>
              <p:tags r:id="rId5"/>
            </p:custDataLst>
          </p:nvPr>
        </p:nvSpPr>
        <p:spPr>
          <a:xfrm>
            <a:off x="1530136" y="3142952"/>
            <a:ext cx="292894" cy="2928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40" name="MH_Other_8"/>
          <p:cNvSpPr/>
          <p:nvPr>
            <p:custDataLst>
              <p:tags r:id="rId6"/>
            </p:custDataLst>
          </p:nvPr>
        </p:nvSpPr>
        <p:spPr>
          <a:xfrm>
            <a:off x="1844461" y="3142952"/>
            <a:ext cx="378619" cy="250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44" name="MH_Other_10"/>
          <p:cNvSpPr/>
          <p:nvPr>
            <p:custDataLst>
              <p:tags r:id="rId7"/>
            </p:custDataLst>
          </p:nvPr>
        </p:nvSpPr>
        <p:spPr>
          <a:xfrm>
            <a:off x="867593" y="3883599"/>
            <a:ext cx="300038" cy="300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48" name="MH_Other_11"/>
          <p:cNvSpPr/>
          <p:nvPr>
            <p:custDataLst>
              <p:tags r:id="rId8"/>
            </p:custDataLst>
          </p:nvPr>
        </p:nvSpPr>
        <p:spPr>
          <a:xfrm>
            <a:off x="553269" y="4205069"/>
            <a:ext cx="292894" cy="29289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52" name="MH_Other_12"/>
          <p:cNvSpPr/>
          <p:nvPr>
            <p:custDataLst>
              <p:tags r:id="rId9"/>
            </p:custDataLst>
          </p:nvPr>
        </p:nvSpPr>
        <p:spPr>
          <a:xfrm>
            <a:off x="867594" y="4205069"/>
            <a:ext cx="378619" cy="2500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9878" y="2859782"/>
            <a:ext cx="4122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3535" lvl="1" indent="0">
              <a:buNone/>
            </a:pP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衡量预测准确性的</a:t>
            </a:r>
            <a:r>
              <a:rPr lang="zh-CN" altLang="en-US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3404" y="3777883"/>
            <a:ext cx="79932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535" lvl="1" indent="0">
              <a:buNone/>
            </a:pP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规划求解和回归分析报告</a:t>
            </a: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en-US" altLang="zh-CN" sz="2800" b="1" dirty="0" smtClean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3535" lvl="1" indent="0">
              <a:buNone/>
            </a:pPr>
            <a:r>
              <a:rPr lang="zh-CN" altLang="zh-CN" sz="2800" b="1" dirty="0" smtClean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</a:t>
            </a:r>
            <a:r>
              <a:rPr lang="zh-CN" altLang="zh-CN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工具的使用方法</a:t>
            </a:r>
            <a:endParaRPr lang="en-US" altLang="zh-CN" sz="2800" b="1" dirty="0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67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7" grpId="0" animBg="1"/>
      <p:bldP spid="28" grpId="0" animBg="1"/>
      <p:bldP spid="29" grpId="0" animBg="1"/>
      <p:bldP spid="36" grpId="0" animBg="1"/>
      <p:bldP spid="40" grpId="0" animBg="1"/>
      <p:bldP spid="44" grpId="0" animBg="1"/>
      <p:bldP spid="48" grpId="0" animBg="1"/>
      <p:bldP spid="52" grpId="0" animBg="1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LiuChBZh#"/>
  <p:tag name="MH_LAYOUT" val="SubTitle"/>
  <p:tag name="MH" val="20160720134125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TextBox 3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Freeform 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45405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45405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文本框 2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组合 3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TextBox 3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Freeform 1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0808153303"/>
  <p:tag name="MH_LIBRARY" val="GRAPHIC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45405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45405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53303"/>
  <p:tag name="MH_LIBRARY" val="GRAPHIC"/>
  <p:tag name="MH_TYPE" val="Other"/>
  <p:tag name="MH_ORDER" val="1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文本框 2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组合 3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TextBox 3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8145405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Oval 3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Freeform 1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1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18135339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文本框 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1100848"/>
  <p:tag name="MH_LIBRARY" val="GRAPHIC"/>
  <p:tag name="MH_ORDER" val="组合 30"/>
</p:tagLst>
</file>

<file path=ppt/theme/theme1.xml><?xml version="1.0" encoding="utf-8"?>
<a:theme xmlns:a="http://schemas.openxmlformats.org/drawingml/2006/main" name="模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1453</TotalTime>
  <Words>429</Words>
  <Application>Microsoft Office PowerPoint</Application>
  <PresentationFormat>全屏显示(16:9)</PresentationFormat>
  <Paragraphs>129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 Unicode MS</vt:lpstr>
      <vt:lpstr>华文楷体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Engravers MT</vt:lpstr>
      <vt:lpstr>Lucida Console</vt:lpstr>
      <vt:lpstr>Wingdings</vt:lpstr>
      <vt:lpstr>模版</vt:lpstr>
      <vt:lpstr>PowerPoint 演示文稿</vt:lpstr>
      <vt:lpstr>PowerPoint 演示文稿</vt:lpstr>
      <vt:lpstr>本课程的学习内容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经济管理中的计算机应用 </dc:title>
  <dc:creator>刘兰娟</dc:creator>
  <cp:lastModifiedBy>LLJ</cp:lastModifiedBy>
  <cp:revision>120</cp:revision>
  <dcterms:created xsi:type="dcterms:W3CDTF">2018-02-28T09:48:01Z</dcterms:created>
  <dcterms:modified xsi:type="dcterms:W3CDTF">2021-06-15T00:54:25Z</dcterms:modified>
</cp:coreProperties>
</file>