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9" r:id="rId4"/>
    <p:sldId id="258" r:id="rId5"/>
    <p:sldId id="260" r:id="rId6"/>
    <p:sldId id="261" r:id="rId7"/>
    <p:sldId id="262" r:id="rId8"/>
    <p:sldId id="263" r:id="rId9"/>
    <p:sldId id="265"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 id="279" r:id="rId24"/>
    <p:sldId id="280" r:id="rId25"/>
    <p:sldId id="281" r:id="rId26"/>
    <p:sldId id="283" r:id="rId27"/>
    <p:sldId id="282" r:id="rId28"/>
    <p:sldId id="284" r:id="rId29"/>
    <p:sldId id="285" r:id="rId30"/>
    <p:sldId id="286" r:id="rId31"/>
    <p:sldId id="287" r:id="rId32"/>
    <p:sldId id="288" r:id="rId33"/>
    <p:sldId id="289" r:id="rId34"/>
    <p:sldId id="290" r:id="rId35"/>
    <p:sldId id="277"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80" autoAdjust="0"/>
  </p:normalViewPr>
  <p:slideViewPr>
    <p:cSldViewPr>
      <p:cViewPr varScale="1">
        <p:scale>
          <a:sx n="83" d="100"/>
          <a:sy n="83" d="100"/>
        </p:scale>
        <p:origin x="-1426" y="-77"/>
      </p:cViewPr>
      <p:guideLst>
        <p:guide orient="horz" pos="2160"/>
        <p:guide pos="2880"/>
      </p:guideLst>
    </p:cSldViewPr>
  </p:slideViewPr>
  <p:outlineViewPr>
    <p:cViewPr>
      <p:scale>
        <a:sx n="33" d="100"/>
        <a:sy n="33" d="100"/>
      </p:scale>
      <p:origin x="0" y="2076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image" Target="../media/image15.wmf"/><Relationship Id="rId7" Type="http://schemas.openxmlformats.org/officeDocument/2006/relationships/image" Target="../media/image17.wmf"/><Relationship Id="rId2" Type="http://schemas.openxmlformats.org/officeDocument/2006/relationships/image" Target="../media/image14.wmf"/><Relationship Id="rId1" Type="http://schemas.openxmlformats.org/officeDocument/2006/relationships/image" Target="../media/image13.wmf"/><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 Id="rId9" Type="http://schemas.openxmlformats.org/officeDocument/2006/relationships/image" Target="../media/image2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4.wmf"/><Relationship Id="rId7" Type="http://schemas.openxmlformats.org/officeDocument/2006/relationships/image" Target="../media/image28.wmf"/><Relationship Id="rId2" Type="http://schemas.openxmlformats.org/officeDocument/2006/relationships/image" Target="../media/image14.wmf"/><Relationship Id="rId1" Type="http://schemas.openxmlformats.org/officeDocument/2006/relationships/image" Target="../media/image13.wmf"/><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5.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530820CF-B880-4189-942D-D702A7CBA730}" type="datetimeFigureOut">
              <a:rPr lang="zh-CN" altLang="en-US" smtClean="0"/>
              <a:t>2023/2/3</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530820CF-B880-4189-942D-D702A7CBA730}" type="datetimeFigureOut">
              <a:rPr lang="zh-CN" altLang="en-US" smtClean="0"/>
              <a:t>2023/2/3</a:t>
            </a:fld>
            <a:endParaRPr lang="zh-CN" altLang="en-US"/>
          </a:p>
        </p:txBody>
      </p:sp>
      <p:sp>
        <p:nvSpPr>
          <p:cNvPr id="9" name="灯片编号占位符 8"/>
          <p:cNvSpPr>
            <a:spLocks noGrp="1"/>
          </p:cNvSpPr>
          <p:nvPr>
            <p:ph type="sldNum" sz="quarter" idx="15"/>
          </p:nvPr>
        </p:nvSpPr>
        <p:spPr/>
        <p:txBody>
          <a:bodyPr rtlCol="0"/>
          <a:lstStyle/>
          <a:p>
            <a:fld id="{0C913308-F349-4B6D-A68A-DD1791B4A57B}" type="slidenum">
              <a:rPr lang="zh-CN" altLang="en-US" smtClean="0"/>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530820CF-B880-4189-942D-D702A7CBA730}" type="datetimeFigureOut">
              <a:rPr lang="zh-CN" altLang="en-US" smtClean="0"/>
              <a:t>2023/2/3</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530820CF-B880-4189-942D-D702A7CBA730}" type="datetimeFigureOut">
              <a:rPr lang="zh-CN" altLang="en-US" smtClean="0"/>
              <a:t>2023/2/3</a:t>
            </a:fld>
            <a:endParaRPr lang="zh-CN" altLang="en-US"/>
          </a:p>
        </p:txBody>
      </p:sp>
      <p:sp>
        <p:nvSpPr>
          <p:cNvPr id="7" name="灯片编号占位符 6"/>
          <p:cNvSpPr>
            <a:spLocks noGrp="1"/>
          </p:cNvSpPr>
          <p:nvPr>
            <p:ph type="sldNum" sz="quarter" idx="11"/>
          </p:nvPr>
        </p:nvSpPr>
        <p:spPr/>
        <p:txBody>
          <a:bodyPr rtlCol="0"/>
          <a:lstStyle/>
          <a:p>
            <a:fld id="{0C913308-F349-4B6D-A68A-DD1791B4A57B}" type="slidenum">
              <a:rPr lang="zh-CN" altLang="en-US" smtClean="0"/>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530820CF-B880-4189-942D-D702A7CBA730}" type="datetimeFigureOut">
              <a:rPr lang="zh-CN" altLang="en-US" smtClean="0"/>
              <a:t>2023/2/3</a:t>
            </a:fld>
            <a:endParaRPr lang="zh-CN" altLang="en-US"/>
          </a:p>
        </p:txBody>
      </p:sp>
      <p:sp>
        <p:nvSpPr>
          <p:cNvPr id="22" name="灯片编号占位符 21"/>
          <p:cNvSpPr>
            <a:spLocks noGrp="1"/>
          </p:cNvSpPr>
          <p:nvPr>
            <p:ph type="sldNum" sz="quarter" idx="15"/>
          </p:nvPr>
        </p:nvSpPr>
        <p:spPr/>
        <p:txBody>
          <a:bodyPr rtlCol="0"/>
          <a:lstStyle/>
          <a:p>
            <a:fld id="{0C913308-F349-4B6D-A68A-DD1791B4A57B}" type="slidenum">
              <a:rPr lang="zh-CN" altLang="en-US" smtClean="0"/>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530820CF-B880-4189-942D-D702A7CBA730}" type="datetimeFigureOut">
              <a:rPr lang="zh-CN" altLang="en-US" smtClean="0"/>
              <a:t>2023/2/3</a:t>
            </a:fld>
            <a:endParaRPr lang="zh-CN" altLang="en-US"/>
          </a:p>
        </p:txBody>
      </p:sp>
      <p:sp>
        <p:nvSpPr>
          <p:cNvPr id="18" name="灯片编号占位符 17"/>
          <p:cNvSpPr>
            <a:spLocks noGrp="1"/>
          </p:cNvSpPr>
          <p:nvPr>
            <p:ph type="sldNum" sz="quarter" idx="11"/>
          </p:nvPr>
        </p:nvSpPr>
        <p:spPr/>
        <p:txBody>
          <a:bodyPr rtlCol="0"/>
          <a:lstStyle/>
          <a:p>
            <a:fld id="{0C913308-F349-4B6D-A68A-DD1791B4A57B}" type="slidenum">
              <a:rPr lang="zh-CN" altLang="en-US" smtClean="0"/>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30820CF-B880-4189-942D-D702A7CBA730}" type="datetimeFigureOut">
              <a:rPr lang="zh-CN" altLang="en-US" smtClean="0"/>
              <a:t>2023/2/3</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5.wmf"/><Relationship Id="rId4" Type="http://schemas.openxmlformats.org/officeDocument/2006/relationships/oleObject" Target="../embeddings/oleObject4.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wmf"/></Relationships>
</file>

<file path=ppt/slides/_rels/slide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2.emf"/><Relationship Id="rId5" Type="http://schemas.openxmlformats.org/officeDocument/2006/relationships/oleObject" Target="../embeddings/oleObject7.bin"/><Relationship Id="rId4" Type="http://schemas.openxmlformats.org/officeDocument/2006/relationships/image" Target="../media/image11.wmf"/></Relationships>
</file>

<file path=ppt/slides/_rels/slide16.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4.wmf"/><Relationship Id="rId5" Type="http://schemas.openxmlformats.org/officeDocument/2006/relationships/oleObject" Target="../embeddings/oleObject9.bin"/><Relationship Id="rId4" Type="http://schemas.openxmlformats.org/officeDocument/2006/relationships/image" Target="../media/image13.wmf"/></Relationships>
</file>

<file path=ppt/slides/_rels/slide1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7.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5.wmf"/><Relationship Id="rId13" Type="http://schemas.openxmlformats.org/officeDocument/2006/relationships/image" Target="../media/image19.wmf"/><Relationship Id="rId18" Type="http://schemas.openxmlformats.org/officeDocument/2006/relationships/oleObject" Target="../embeddings/oleObject20.bin"/><Relationship Id="rId3" Type="http://schemas.openxmlformats.org/officeDocument/2006/relationships/oleObject" Target="../embeddings/oleObject12.bin"/><Relationship Id="rId21" Type="http://schemas.openxmlformats.org/officeDocument/2006/relationships/image" Target="../media/image22.wmf"/><Relationship Id="rId7" Type="http://schemas.openxmlformats.org/officeDocument/2006/relationships/oleObject" Target="../embeddings/oleObject14.bin"/><Relationship Id="rId12" Type="http://schemas.openxmlformats.org/officeDocument/2006/relationships/oleObject" Target="../embeddings/oleObject17.bin"/><Relationship Id="rId17" Type="http://schemas.openxmlformats.org/officeDocument/2006/relationships/image" Target="../media/image17.wmf"/><Relationship Id="rId2" Type="http://schemas.openxmlformats.org/officeDocument/2006/relationships/slideLayout" Target="../slideLayouts/slideLayout2.xml"/><Relationship Id="rId16" Type="http://schemas.openxmlformats.org/officeDocument/2006/relationships/oleObject" Target="../embeddings/oleObject19.bin"/><Relationship Id="rId20" Type="http://schemas.openxmlformats.org/officeDocument/2006/relationships/oleObject" Target="../embeddings/oleObject21.bin"/><Relationship Id="rId1" Type="http://schemas.openxmlformats.org/officeDocument/2006/relationships/vmlDrawing" Target="../drawings/vmlDrawing7.vml"/><Relationship Id="rId6" Type="http://schemas.openxmlformats.org/officeDocument/2006/relationships/image" Target="../media/image14.wmf"/><Relationship Id="rId11" Type="http://schemas.openxmlformats.org/officeDocument/2006/relationships/image" Target="../media/image18.wmf"/><Relationship Id="rId5" Type="http://schemas.openxmlformats.org/officeDocument/2006/relationships/oleObject" Target="../embeddings/oleObject13.bin"/><Relationship Id="rId15" Type="http://schemas.openxmlformats.org/officeDocument/2006/relationships/image" Target="../media/image20.wmf"/><Relationship Id="rId10" Type="http://schemas.openxmlformats.org/officeDocument/2006/relationships/oleObject" Target="../embeddings/oleObject16.bin"/><Relationship Id="rId19" Type="http://schemas.openxmlformats.org/officeDocument/2006/relationships/image" Target="../media/image21.wmf"/><Relationship Id="rId4" Type="http://schemas.openxmlformats.org/officeDocument/2006/relationships/image" Target="../media/image13.wmf"/><Relationship Id="rId9" Type="http://schemas.openxmlformats.org/officeDocument/2006/relationships/oleObject" Target="../embeddings/oleObject15.bin"/><Relationship Id="rId14" Type="http://schemas.openxmlformats.org/officeDocument/2006/relationships/oleObject" Target="../embeddings/oleObject18.bin"/></Relationships>
</file>

<file path=ppt/slides/_rels/slide21.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4.wmf"/><Relationship Id="rId13" Type="http://schemas.openxmlformats.org/officeDocument/2006/relationships/oleObject" Target="../embeddings/oleObject27.bin"/><Relationship Id="rId3" Type="http://schemas.openxmlformats.org/officeDocument/2006/relationships/oleObject" Target="../embeddings/oleObject22.bin"/><Relationship Id="rId7" Type="http://schemas.openxmlformats.org/officeDocument/2006/relationships/oleObject" Target="../embeddings/oleObject24.bin"/><Relationship Id="rId12" Type="http://schemas.openxmlformats.org/officeDocument/2006/relationships/image" Target="../media/image26.wmf"/><Relationship Id="rId2" Type="http://schemas.openxmlformats.org/officeDocument/2006/relationships/slideLayout" Target="../slideLayouts/slideLayout2.xml"/><Relationship Id="rId16" Type="http://schemas.openxmlformats.org/officeDocument/2006/relationships/image" Target="../media/image28.wmf"/><Relationship Id="rId1" Type="http://schemas.openxmlformats.org/officeDocument/2006/relationships/vmlDrawing" Target="../drawings/vmlDrawing8.vml"/><Relationship Id="rId6" Type="http://schemas.openxmlformats.org/officeDocument/2006/relationships/image" Target="../media/image14.wmf"/><Relationship Id="rId11" Type="http://schemas.openxmlformats.org/officeDocument/2006/relationships/oleObject" Target="../embeddings/oleObject26.bin"/><Relationship Id="rId5" Type="http://schemas.openxmlformats.org/officeDocument/2006/relationships/oleObject" Target="../embeddings/oleObject23.bin"/><Relationship Id="rId15" Type="http://schemas.openxmlformats.org/officeDocument/2006/relationships/oleObject" Target="../embeddings/oleObject28.bin"/><Relationship Id="rId10" Type="http://schemas.openxmlformats.org/officeDocument/2006/relationships/image" Target="../media/image25.wmf"/><Relationship Id="rId4" Type="http://schemas.openxmlformats.org/officeDocument/2006/relationships/image" Target="../media/image13.wmf"/><Relationship Id="rId9" Type="http://schemas.openxmlformats.org/officeDocument/2006/relationships/oleObject" Target="../embeddings/oleObject25.bin"/><Relationship Id="rId14" Type="http://schemas.openxmlformats.org/officeDocument/2006/relationships/image" Target="../media/image27.wmf"/></Relationships>
</file>

<file path=ppt/slides/_rels/slide23.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oleObject" Target="../embeddings/oleObject29.bin"/><Relationship Id="rId7" Type="http://schemas.openxmlformats.org/officeDocument/2006/relationships/oleObject" Target="../embeddings/oleObject31.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31.wmf"/><Relationship Id="rId5" Type="http://schemas.openxmlformats.org/officeDocument/2006/relationships/oleObject" Target="../embeddings/oleObject30.bin"/><Relationship Id="rId4" Type="http://schemas.openxmlformats.org/officeDocument/2006/relationships/image" Target="../media/image30.wmf"/><Relationship Id="rId9" Type="http://schemas.openxmlformats.org/officeDocument/2006/relationships/image" Target="../media/image33.emf"/></Relationships>
</file>

<file path=ppt/slides/_rels/slide25.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emf"/><Relationship Id="rId7" Type="http://schemas.openxmlformats.org/officeDocument/2006/relationships/image" Target="../media/image41.emf"/><Relationship Id="rId2" Type="http://schemas.openxmlformats.org/officeDocument/2006/relationships/image" Target="../media/image36.emf"/><Relationship Id="rId1" Type="http://schemas.openxmlformats.org/officeDocument/2006/relationships/slideLayout" Target="../slideLayouts/slideLayout2.xml"/><Relationship Id="rId6" Type="http://schemas.openxmlformats.org/officeDocument/2006/relationships/image" Target="../media/image40.emf"/><Relationship Id="rId5" Type="http://schemas.openxmlformats.org/officeDocument/2006/relationships/image" Target="../media/image39.emf"/><Relationship Id="rId4" Type="http://schemas.openxmlformats.org/officeDocument/2006/relationships/image" Target="../media/image38.emf"/></Relationships>
</file>

<file path=ppt/slides/_rels/slide38.xml.rels><?xml version="1.0" encoding="UTF-8" standalone="yes"?>
<Relationships xmlns="http://schemas.openxmlformats.org/package/2006/relationships"><Relationship Id="rId8" Type="http://schemas.openxmlformats.org/officeDocument/2006/relationships/image" Target="../media/image42.wmf"/><Relationship Id="rId3" Type="http://schemas.openxmlformats.org/officeDocument/2006/relationships/image" Target="../media/image37.emf"/><Relationship Id="rId7"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40.emf"/><Relationship Id="rId5" Type="http://schemas.openxmlformats.org/officeDocument/2006/relationships/image" Target="../media/image39.emf"/><Relationship Id="rId10" Type="http://schemas.openxmlformats.org/officeDocument/2006/relationships/image" Target="../media/image43.wmf"/><Relationship Id="rId4" Type="http://schemas.openxmlformats.org/officeDocument/2006/relationships/image" Target="../media/image38.emf"/><Relationship Id="rId9" Type="http://schemas.openxmlformats.org/officeDocument/2006/relationships/oleObject" Target="../embeddings/oleObject33.bin"/></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3.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image" Target="../media/image2.w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a:t>
            </a:r>
            <a:r>
              <a:rPr lang="en-US" altLang="zh-CN" dirty="0"/>
              <a:t>5</a:t>
            </a:r>
            <a:r>
              <a:rPr lang="zh-CN" altLang="en-US" dirty="0" smtClean="0"/>
              <a:t>章 卷积</a:t>
            </a:r>
            <a:r>
              <a:rPr lang="zh-CN" altLang="en-US" dirty="0"/>
              <a:t>神经网络原理</a:t>
            </a:r>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4291410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2492896"/>
            <a:ext cx="7715200" cy="4248472"/>
          </a:xfrm>
        </p:spPr>
        <p:txBody>
          <a:bodyPr/>
          <a:lstStyle/>
          <a:p>
            <a:r>
              <a:rPr lang="zh-CN" altLang="en-US" dirty="0"/>
              <a:t>图</a:t>
            </a:r>
            <a:r>
              <a:rPr lang="en-US" altLang="zh-CN" dirty="0"/>
              <a:t>5. 2</a:t>
            </a:r>
            <a:r>
              <a:rPr lang="zh-CN" altLang="en-US" dirty="0"/>
              <a:t>演示了过滤器的卷积运算原理。图中的“*”表示卷积运算，首先是左上角阴影部分的与过滤器</a:t>
            </a:r>
            <a:r>
              <a:rPr lang="en-US" altLang="zh-CN" dirty="0"/>
              <a:t>1</a:t>
            </a:r>
            <a:r>
              <a:rPr lang="zh-CN" altLang="en-US" dirty="0"/>
              <a:t>做卷积运算，即，将阴影部分与过滤器的对应元素相乘，实质就是元素乘法（</a:t>
            </a:r>
            <a:r>
              <a:rPr lang="en-US" altLang="zh-CN" dirty="0"/>
              <a:t>element-wise products</a:t>
            </a:r>
            <a:r>
              <a:rPr lang="zh-CN" altLang="en-US" dirty="0"/>
              <a:t>）运算，最后相加得到运算结果。计算过程是</a:t>
            </a:r>
            <a:r>
              <a:rPr lang="zh-CN" altLang="en-US" dirty="0" smtClean="0"/>
              <a:t>，</a:t>
            </a:r>
            <a:endParaRPr lang="en-US" altLang="zh-CN" dirty="0" smtClean="0"/>
          </a:p>
          <a:p>
            <a:endParaRPr lang="en-US" altLang="zh-CN" dirty="0"/>
          </a:p>
          <a:p>
            <a:r>
              <a:rPr lang="zh-CN" altLang="en-US" dirty="0" smtClean="0"/>
              <a:t>                   ，</a:t>
            </a:r>
            <a:endParaRPr lang="en-US" altLang="zh-CN" dirty="0" smtClean="0"/>
          </a:p>
          <a:p>
            <a:r>
              <a:rPr lang="zh-CN" altLang="en-US" dirty="0" smtClean="0"/>
              <a:t>然后</a:t>
            </a:r>
            <a:r>
              <a:rPr lang="zh-CN" altLang="en-US" dirty="0"/>
              <a:t>将等号右边矩阵的每个元素相加得到图中等号右边结果矩阵的最左上角的元素，即</a:t>
            </a:r>
            <a:r>
              <a:rPr lang="en-US" altLang="zh-CN" dirty="0"/>
              <a:t>1+0+0+0+1+0+0+0+1=3</a:t>
            </a:r>
            <a:r>
              <a:rPr lang="zh-CN" altLang="en-US" dirty="0"/>
              <a:t>。</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3192" y="404664"/>
            <a:ext cx="4346355" cy="135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843808" y="1916832"/>
            <a:ext cx="2954655" cy="369332"/>
          </a:xfrm>
          <a:prstGeom prst="rect">
            <a:avLst/>
          </a:prstGeom>
        </p:spPr>
        <p:txBody>
          <a:bodyPr wrap="none">
            <a:spAutoFit/>
          </a:bodyPr>
          <a:lstStyle/>
          <a:p>
            <a:r>
              <a:rPr lang="zh-CN" altLang="zh-CN" dirty="0"/>
              <a:t>图</a:t>
            </a:r>
            <a:r>
              <a:rPr lang="en-US" altLang="zh-CN" dirty="0"/>
              <a:t>5. 2 </a:t>
            </a:r>
            <a:r>
              <a:rPr lang="zh-CN" altLang="zh-CN" dirty="0"/>
              <a:t>过滤器</a:t>
            </a:r>
            <a:r>
              <a:rPr lang="en-US" altLang="zh-CN" dirty="0"/>
              <a:t>1</a:t>
            </a:r>
            <a:r>
              <a:rPr lang="zh-CN" altLang="zh-CN" dirty="0"/>
              <a:t>的卷积运算</a:t>
            </a: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4074898761"/>
              </p:ext>
            </p:extLst>
          </p:nvPr>
        </p:nvGraphicFramePr>
        <p:xfrm>
          <a:off x="899592" y="4437112"/>
          <a:ext cx="2717800" cy="711200"/>
        </p:xfrm>
        <a:graphic>
          <a:graphicData uri="http://schemas.openxmlformats.org/presentationml/2006/ole">
            <mc:AlternateContent xmlns:mc="http://schemas.openxmlformats.org/markup-compatibility/2006">
              <mc:Choice xmlns:v="urn:schemas-microsoft-com:vml" Requires="v">
                <p:oleObj spid="_x0000_s3119" name="Equation" r:id="rId4" imgW="2717800" imgH="711200" progId="Equation.DSMT4">
                  <p:embed/>
                </p:oleObj>
              </mc:Choice>
              <mc:Fallback>
                <p:oleObj name="Equation" r:id="rId4" imgW="2717800" imgH="711200"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4437112"/>
                        <a:ext cx="2717800" cy="71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252087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764704"/>
            <a:ext cx="7467600" cy="5709248"/>
          </a:xfrm>
        </p:spPr>
        <p:txBody>
          <a:bodyPr/>
          <a:lstStyle/>
          <a:p>
            <a:r>
              <a:rPr lang="zh-CN" altLang="en-US" dirty="0"/>
              <a:t>接着，将阴影部分形成的方块整体向右移动一个像素，现在的卷积运算</a:t>
            </a:r>
            <a:r>
              <a:rPr lang="zh-CN" altLang="en-US" dirty="0" smtClean="0"/>
              <a:t>是</a:t>
            </a:r>
            <a:endParaRPr lang="en-US" altLang="zh-CN" dirty="0" smtClean="0"/>
          </a:p>
          <a:p>
            <a:endParaRPr lang="en-US" altLang="zh-CN" dirty="0" smtClean="0"/>
          </a:p>
          <a:p>
            <a:r>
              <a:rPr lang="en-US" altLang="zh-CN" dirty="0" smtClean="0"/>
              <a:t>                   </a:t>
            </a:r>
            <a:r>
              <a:rPr lang="zh-CN" altLang="en-US" dirty="0" smtClean="0"/>
              <a:t>，</a:t>
            </a:r>
            <a:r>
              <a:rPr lang="zh-CN" altLang="en-US" dirty="0"/>
              <a:t>然后将中间结果相加，得到</a:t>
            </a:r>
            <a:r>
              <a:rPr lang="en-US" altLang="zh-CN" dirty="0"/>
              <a:t>-2</a:t>
            </a:r>
            <a:r>
              <a:rPr lang="zh-CN" altLang="en-US" dirty="0"/>
              <a:t>，填到结果矩阵的第</a:t>
            </a:r>
            <a:r>
              <a:rPr lang="en-US" altLang="zh-CN" dirty="0"/>
              <a:t>1</a:t>
            </a:r>
            <a:r>
              <a:rPr lang="zh-CN" altLang="en-US" dirty="0"/>
              <a:t>行第</a:t>
            </a:r>
            <a:r>
              <a:rPr lang="en-US" altLang="zh-CN" dirty="0"/>
              <a:t>2</a:t>
            </a:r>
            <a:r>
              <a:rPr lang="zh-CN" altLang="en-US" dirty="0"/>
              <a:t>列，以此类推，再右移一次，得到</a:t>
            </a:r>
            <a:r>
              <a:rPr lang="en-US" altLang="zh-CN" dirty="0"/>
              <a:t>-2</a:t>
            </a:r>
            <a:r>
              <a:rPr lang="zh-CN" altLang="en-US" dirty="0"/>
              <a:t>，再右移得到</a:t>
            </a:r>
            <a:r>
              <a:rPr lang="en-US" altLang="zh-CN" dirty="0"/>
              <a:t>-1</a:t>
            </a:r>
            <a:r>
              <a:rPr lang="zh-CN" altLang="en-US" dirty="0"/>
              <a:t>，都填充到相应位置。</a:t>
            </a:r>
          </a:p>
          <a:p>
            <a:r>
              <a:rPr lang="zh-CN" altLang="en-US" dirty="0"/>
              <a:t>为了得到下一行的元素，把图</a:t>
            </a:r>
            <a:r>
              <a:rPr lang="en-US" altLang="zh-CN" dirty="0"/>
              <a:t>5. 2</a:t>
            </a:r>
            <a:r>
              <a:rPr lang="zh-CN" altLang="en-US" dirty="0"/>
              <a:t>的阴影方块整体下移一个像素，继续计算卷积的结果为</a:t>
            </a:r>
            <a:r>
              <a:rPr lang="en-US" altLang="zh-CN" dirty="0"/>
              <a:t>-3</a:t>
            </a:r>
            <a:r>
              <a:rPr lang="zh-CN" altLang="en-US" dirty="0"/>
              <a:t>，填到结果矩阵的第</a:t>
            </a:r>
            <a:r>
              <a:rPr lang="en-US" altLang="zh-CN" dirty="0"/>
              <a:t>2</a:t>
            </a:r>
            <a:r>
              <a:rPr lang="zh-CN" altLang="en-US" dirty="0"/>
              <a:t>行第</a:t>
            </a:r>
            <a:r>
              <a:rPr lang="en-US" altLang="zh-CN" dirty="0"/>
              <a:t>1</a:t>
            </a:r>
            <a:r>
              <a:rPr lang="zh-CN" altLang="en-US" dirty="0"/>
              <a:t>列，按照这个计算方法继续下去，直到结果矩阵中的全部元素都计算完成。</a:t>
            </a:r>
          </a:p>
          <a:p>
            <a:r>
              <a:rPr lang="zh-CN" altLang="en-US" dirty="0"/>
              <a:t>总结一下，</a:t>
            </a:r>
            <a:r>
              <a:rPr lang="en-US" altLang="zh-CN" dirty="0"/>
              <a:t>6×6</a:t>
            </a:r>
            <a:r>
              <a:rPr lang="zh-CN" altLang="en-US" dirty="0"/>
              <a:t>图像矩阵和</a:t>
            </a:r>
            <a:r>
              <a:rPr lang="en-US" altLang="zh-CN" dirty="0"/>
              <a:t>3×3</a:t>
            </a:r>
            <a:r>
              <a:rPr lang="zh-CN" altLang="en-US" dirty="0"/>
              <a:t>过滤器矩阵进行卷积运算，最终得到</a:t>
            </a:r>
            <a:r>
              <a:rPr lang="en-US" altLang="zh-CN" dirty="0"/>
              <a:t>4×4</a:t>
            </a:r>
            <a:r>
              <a:rPr lang="zh-CN" altLang="en-US" dirty="0"/>
              <a:t>结果矩阵。</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34598090"/>
              </p:ext>
            </p:extLst>
          </p:nvPr>
        </p:nvGraphicFramePr>
        <p:xfrm>
          <a:off x="827584" y="1700808"/>
          <a:ext cx="2844800" cy="711200"/>
        </p:xfrm>
        <a:graphic>
          <a:graphicData uri="http://schemas.openxmlformats.org/presentationml/2006/ole">
            <mc:AlternateContent xmlns:mc="http://schemas.openxmlformats.org/markup-compatibility/2006">
              <mc:Choice xmlns:v="urn:schemas-microsoft-com:vml" Requires="v">
                <p:oleObj spid="_x0000_s4140" name="Equation" r:id="rId3" imgW="2844800" imgH="711200" progId="Equation.DSMT4">
                  <p:embed/>
                </p:oleObj>
              </mc:Choice>
              <mc:Fallback>
                <p:oleObj name="Equation" r:id="rId3" imgW="2844800" imgH="7112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1700808"/>
                        <a:ext cx="2844800" cy="71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167497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r>
              <a:rPr lang="zh-CN" altLang="en-US" dirty="0"/>
              <a:t>结果矩阵的第</a:t>
            </a:r>
            <a:r>
              <a:rPr lang="en-US" altLang="zh-CN" dirty="0"/>
              <a:t>1</a:t>
            </a:r>
            <a:r>
              <a:rPr lang="zh-CN" altLang="en-US" dirty="0"/>
              <a:t>行第</a:t>
            </a:r>
            <a:r>
              <a:rPr lang="en-US" altLang="zh-CN" dirty="0"/>
              <a:t>1</a:t>
            </a:r>
            <a:r>
              <a:rPr lang="zh-CN" altLang="en-US" dirty="0"/>
              <a:t>列和第</a:t>
            </a:r>
            <a:r>
              <a:rPr lang="en-US" altLang="zh-CN" dirty="0"/>
              <a:t>4</a:t>
            </a:r>
            <a:r>
              <a:rPr lang="zh-CN" altLang="en-US" dirty="0"/>
              <a:t>行第</a:t>
            </a:r>
            <a:r>
              <a:rPr lang="en-US" altLang="zh-CN" dirty="0"/>
              <a:t>1</a:t>
            </a:r>
            <a:r>
              <a:rPr lang="zh-CN" altLang="en-US" dirty="0"/>
              <a:t>列的元素值都是</a:t>
            </a:r>
            <a:r>
              <a:rPr lang="en-US" altLang="zh-CN" dirty="0"/>
              <a:t>3</a:t>
            </a:r>
            <a:r>
              <a:rPr lang="zh-CN" altLang="en-US" dirty="0"/>
              <a:t>，比其他值都大，说明过滤器检测到感兴趣的模式，这个模式就是 </a:t>
            </a:r>
            <a:r>
              <a:rPr lang="zh-CN" altLang="en-US" dirty="0" smtClean="0"/>
              <a:t>      。</a:t>
            </a:r>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3926" y="2420888"/>
            <a:ext cx="620908" cy="55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76068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r>
              <a:rPr lang="zh-CN" altLang="en-US" dirty="0"/>
              <a:t>将过滤器换为过滤器</a:t>
            </a:r>
            <a:r>
              <a:rPr lang="en-US" altLang="zh-CN" dirty="0"/>
              <a:t>2</a:t>
            </a:r>
            <a:r>
              <a:rPr lang="zh-CN" altLang="en-US" dirty="0"/>
              <a:t>，按照同样的计算方法，得到如图</a:t>
            </a:r>
            <a:r>
              <a:rPr lang="en-US" altLang="zh-CN" dirty="0"/>
              <a:t>5. 3</a:t>
            </a:r>
            <a:r>
              <a:rPr lang="zh-CN" altLang="en-US" dirty="0"/>
              <a:t>所示的结果矩阵。</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2780928"/>
            <a:ext cx="4346355" cy="1345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733269" y="4365104"/>
            <a:ext cx="2839239" cy="369332"/>
          </a:xfrm>
          <a:prstGeom prst="rect">
            <a:avLst/>
          </a:prstGeom>
        </p:spPr>
        <p:txBody>
          <a:bodyPr wrap="none">
            <a:spAutoFit/>
          </a:bodyPr>
          <a:lstStyle/>
          <a:p>
            <a:r>
              <a:rPr lang="zh-CN" altLang="zh-CN" dirty="0"/>
              <a:t>图</a:t>
            </a:r>
            <a:r>
              <a:rPr lang="en-US" altLang="zh-CN" dirty="0"/>
              <a:t>5. 3</a:t>
            </a:r>
            <a:r>
              <a:rPr lang="zh-CN" altLang="zh-CN" dirty="0"/>
              <a:t>过滤器</a:t>
            </a:r>
            <a:r>
              <a:rPr lang="en-US" altLang="zh-CN" dirty="0"/>
              <a:t>2</a:t>
            </a:r>
            <a:r>
              <a:rPr lang="zh-CN" altLang="zh-CN" dirty="0"/>
              <a:t>的卷积运算</a:t>
            </a:r>
          </a:p>
        </p:txBody>
      </p:sp>
    </p:spTree>
    <p:extLst>
      <p:ext uri="{BB962C8B-B14F-4D97-AF65-F5344CB8AC3E}">
        <p14:creationId xmlns:p14="http://schemas.microsoft.com/office/powerpoint/2010/main" val="21619864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260648"/>
            <a:ext cx="7467600" cy="6213304"/>
          </a:xfrm>
        </p:spPr>
        <p:txBody>
          <a:bodyPr/>
          <a:lstStyle/>
          <a:p>
            <a:r>
              <a:rPr lang="zh-CN" altLang="en-US" dirty="0"/>
              <a:t>实际的卷积层往往有多个过滤器，图</a:t>
            </a:r>
            <a:r>
              <a:rPr lang="en-US" altLang="zh-CN" dirty="0"/>
              <a:t>5. 4</a:t>
            </a:r>
            <a:r>
              <a:rPr lang="zh-CN" altLang="en-US" dirty="0"/>
              <a:t>展示了两个过滤器的情形。这时，输出有两个通道，即两个</a:t>
            </a:r>
            <a:r>
              <a:rPr lang="en-US" altLang="zh-CN" dirty="0"/>
              <a:t>4×4</a:t>
            </a:r>
            <a:r>
              <a:rPr lang="zh-CN" altLang="en-US" dirty="0"/>
              <a:t>的矩阵，确切地说，输出是形状为（</a:t>
            </a:r>
            <a:r>
              <a:rPr lang="en-US" altLang="zh-CN" dirty="0"/>
              <a:t>1, 2, 4, 4</a:t>
            </a:r>
            <a:r>
              <a:rPr lang="zh-CN" altLang="en-US" dirty="0"/>
              <a:t>）的张量。注意，</a:t>
            </a:r>
            <a:r>
              <a:rPr lang="en-US" altLang="zh-CN" dirty="0" err="1"/>
              <a:t>PyTorch</a:t>
            </a:r>
            <a:r>
              <a:rPr lang="zh-CN" altLang="en-US" dirty="0"/>
              <a:t>一般使用四维张量来表示输入输出，其形状为</a:t>
            </a:r>
            <a:r>
              <a:rPr lang="en-US" altLang="zh-CN" dirty="0"/>
              <a:t>(</a:t>
            </a:r>
            <a:r>
              <a:rPr lang="zh-CN" altLang="en-US" dirty="0"/>
              <a:t>样本数</a:t>
            </a:r>
            <a:r>
              <a:rPr lang="en-US" altLang="zh-CN" dirty="0"/>
              <a:t>, </a:t>
            </a:r>
            <a:r>
              <a:rPr lang="zh-CN" altLang="en-US" dirty="0"/>
              <a:t>通道数</a:t>
            </a:r>
            <a:r>
              <a:rPr lang="en-US" altLang="zh-CN" dirty="0"/>
              <a:t>, </a:t>
            </a:r>
            <a:r>
              <a:rPr lang="zh-CN" altLang="en-US" dirty="0"/>
              <a:t>高</a:t>
            </a:r>
            <a:r>
              <a:rPr lang="en-US" altLang="zh-CN" dirty="0"/>
              <a:t>, </a:t>
            </a:r>
            <a:r>
              <a:rPr lang="zh-CN" altLang="en-US" dirty="0"/>
              <a:t>宽</a:t>
            </a:r>
            <a:r>
              <a:rPr lang="en-US" altLang="zh-CN" dirty="0"/>
              <a:t>)</a:t>
            </a:r>
            <a:r>
              <a:rPr lang="zh-CN" altLang="en-US" dirty="0"/>
              <a:t>。例如，图</a:t>
            </a:r>
            <a:r>
              <a:rPr lang="en-US" altLang="zh-CN" dirty="0"/>
              <a:t>5. 4</a:t>
            </a:r>
            <a:r>
              <a:rPr lang="zh-CN" altLang="en-US" dirty="0"/>
              <a:t>的图像输入先要转换为形状为</a:t>
            </a:r>
            <a:r>
              <a:rPr lang="en-US" altLang="zh-CN" dirty="0"/>
              <a:t>(1, 1, 6, 6)</a:t>
            </a:r>
            <a:r>
              <a:rPr lang="zh-CN" altLang="en-US" dirty="0"/>
              <a:t>的张量，然后再与两个过滤器做卷积运算，输出两个通道的结果矩阵。</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3721913"/>
            <a:ext cx="4534261" cy="135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043246" y="5229200"/>
            <a:ext cx="2839239" cy="369332"/>
          </a:xfrm>
          <a:prstGeom prst="rect">
            <a:avLst/>
          </a:prstGeom>
        </p:spPr>
        <p:txBody>
          <a:bodyPr wrap="none">
            <a:spAutoFit/>
          </a:bodyPr>
          <a:lstStyle/>
          <a:p>
            <a:r>
              <a:rPr lang="zh-CN" altLang="zh-CN" dirty="0"/>
              <a:t>图</a:t>
            </a:r>
            <a:r>
              <a:rPr lang="en-US" altLang="zh-CN" dirty="0"/>
              <a:t>5. 4 </a:t>
            </a:r>
            <a:r>
              <a:rPr lang="zh-CN" altLang="zh-CN" dirty="0"/>
              <a:t>两个过滤器的情形</a:t>
            </a:r>
          </a:p>
        </p:txBody>
      </p:sp>
    </p:spTree>
    <p:extLst>
      <p:ext uri="{BB962C8B-B14F-4D97-AF65-F5344CB8AC3E}">
        <p14:creationId xmlns:p14="http://schemas.microsoft.com/office/powerpoint/2010/main" val="3713955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11560" y="0"/>
            <a:ext cx="7467600" cy="4077072"/>
          </a:xfrm>
        </p:spPr>
        <p:txBody>
          <a:bodyPr/>
          <a:lstStyle/>
          <a:p>
            <a:r>
              <a:rPr lang="zh-CN" altLang="en-US" dirty="0"/>
              <a:t>前面讲述的图像输入只有一个通道，很多图像有彩色的</a:t>
            </a:r>
            <a:r>
              <a:rPr lang="en-US" altLang="zh-CN" dirty="0"/>
              <a:t>RGB</a:t>
            </a:r>
            <a:r>
              <a:rPr lang="zh-CN" altLang="en-US" dirty="0"/>
              <a:t>三通道，对应的过滤器通常只会说高宽形状为</a:t>
            </a:r>
            <a:r>
              <a:rPr lang="en-US" altLang="zh-CN" dirty="0"/>
              <a:t>3×3</a:t>
            </a:r>
            <a:r>
              <a:rPr lang="zh-CN" altLang="en-US" dirty="0"/>
              <a:t>，但真实的过滤器实际是三维的，也就是</a:t>
            </a:r>
            <a:r>
              <a:rPr lang="en-US" altLang="zh-CN" dirty="0"/>
              <a:t>3×3×3</a:t>
            </a:r>
            <a:r>
              <a:rPr lang="zh-CN" altLang="en-US" dirty="0"/>
              <a:t>，过滤器的深度维一定要和输入的通道数一致。图</a:t>
            </a:r>
            <a:r>
              <a:rPr lang="en-US" altLang="zh-CN" dirty="0"/>
              <a:t>5. 5</a:t>
            </a:r>
            <a:r>
              <a:rPr lang="zh-CN" altLang="en-US" dirty="0"/>
              <a:t>展示了输入为</a:t>
            </a:r>
            <a:r>
              <a:rPr lang="en-US" altLang="zh-CN" dirty="0"/>
              <a:t>RGB</a:t>
            </a:r>
            <a:r>
              <a:rPr lang="zh-CN" altLang="en-US" dirty="0"/>
              <a:t>三通道的情形，这时过滤器的深度等于输入通道数</a:t>
            </a:r>
            <a:r>
              <a:rPr lang="en-US" altLang="zh-CN" dirty="0"/>
              <a:t>3</a:t>
            </a:r>
            <a:r>
              <a:rPr lang="zh-CN" altLang="en-US" dirty="0"/>
              <a:t>，得到一个通道的输出。如果</a:t>
            </a:r>
            <a:r>
              <a:rPr lang="zh-CN" altLang="en-US" dirty="0" smtClean="0"/>
              <a:t>有   个</a:t>
            </a:r>
            <a:r>
              <a:rPr lang="zh-CN" altLang="en-US" dirty="0"/>
              <a:t>过滤器，就会</a:t>
            </a:r>
            <a:r>
              <a:rPr lang="zh-CN" altLang="en-US" dirty="0" smtClean="0"/>
              <a:t>得到   个</a:t>
            </a:r>
            <a:r>
              <a:rPr lang="zh-CN" altLang="en-US" dirty="0"/>
              <a:t>通道的输出。</a:t>
            </a:r>
            <a:r>
              <a:rPr lang="en-US" altLang="zh-CN" dirty="0" err="1"/>
              <a:t>PyTorch</a:t>
            </a:r>
            <a:r>
              <a:rPr lang="zh-CN" altLang="en-US" dirty="0"/>
              <a:t>的过滤器一般使用四维张量来表示，其形状为（核高，核宽，输入通道数，输出通道数），这里的核就是过滤器。</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839566742"/>
              </p:ext>
            </p:extLst>
          </p:nvPr>
        </p:nvGraphicFramePr>
        <p:xfrm>
          <a:off x="1907704" y="2204864"/>
          <a:ext cx="381000" cy="457200"/>
        </p:xfrm>
        <a:graphic>
          <a:graphicData uri="http://schemas.openxmlformats.org/presentationml/2006/ole">
            <mc:AlternateContent xmlns:mc="http://schemas.openxmlformats.org/markup-compatibility/2006">
              <mc:Choice xmlns:v="urn:schemas-microsoft-com:vml" Requires="v">
                <p:oleObj spid="_x0000_s8272" name="Equation" r:id="rId3" imgW="190500" imgH="228600" progId="Equation.DSMT4">
                  <p:embed/>
                </p:oleObj>
              </mc:Choice>
              <mc:Fallback>
                <p:oleObj name="Equation" r:id="rId3" imgW="190500" imgH="2286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7704" y="2204864"/>
                        <a:ext cx="3810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467088218"/>
              </p:ext>
            </p:extLst>
          </p:nvPr>
        </p:nvGraphicFramePr>
        <p:xfrm>
          <a:off x="5127104" y="2204864"/>
          <a:ext cx="381000" cy="457200"/>
        </p:xfrm>
        <a:graphic>
          <a:graphicData uri="http://schemas.openxmlformats.org/presentationml/2006/ole">
            <mc:AlternateContent xmlns:mc="http://schemas.openxmlformats.org/markup-compatibility/2006">
              <mc:Choice xmlns:v="urn:schemas-microsoft-com:vml" Requires="v">
                <p:oleObj spid="_x0000_s8273" name="Equation" r:id="rId5" imgW="190500" imgH="228600" progId="Equation.DSMT4">
                  <p:embed/>
                </p:oleObj>
              </mc:Choice>
              <mc:Fallback>
                <p:oleObj name="Equation" r:id="rId5" imgW="190500" imgH="228600"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7104" y="2204864"/>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819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9712" y="3933056"/>
            <a:ext cx="4640469" cy="1737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2938034" y="5949280"/>
            <a:ext cx="2723823" cy="369332"/>
          </a:xfrm>
          <a:prstGeom prst="rect">
            <a:avLst/>
          </a:prstGeom>
        </p:spPr>
        <p:txBody>
          <a:bodyPr wrap="none">
            <a:spAutoFit/>
          </a:bodyPr>
          <a:lstStyle/>
          <a:p>
            <a:r>
              <a:rPr lang="zh-CN" altLang="zh-CN" dirty="0"/>
              <a:t>图</a:t>
            </a:r>
            <a:r>
              <a:rPr lang="en-US" altLang="zh-CN" dirty="0"/>
              <a:t>5. 5 RGB</a:t>
            </a:r>
            <a:r>
              <a:rPr lang="zh-CN" altLang="zh-CN" dirty="0"/>
              <a:t>三通道的情形</a:t>
            </a:r>
          </a:p>
        </p:txBody>
      </p:sp>
    </p:spTree>
    <p:extLst>
      <p:ext uri="{BB962C8B-B14F-4D97-AF65-F5344CB8AC3E}">
        <p14:creationId xmlns:p14="http://schemas.microsoft.com/office/powerpoint/2010/main" val="8544304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88640"/>
            <a:ext cx="7467600" cy="6285312"/>
          </a:xfrm>
        </p:spPr>
        <p:txBody>
          <a:bodyPr>
            <a:normAutofit/>
          </a:bodyPr>
          <a:lstStyle/>
          <a:p>
            <a:r>
              <a:rPr lang="zh-CN" altLang="en-US" dirty="0"/>
              <a:t>（</a:t>
            </a:r>
            <a:r>
              <a:rPr lang="en-US" altLang="zh-CN" dirty="0"/>
              <a:t>2</a:t>
            </a:r>
            <a:r>
              <a:rPr lang="zh-CN" altLang="en-US" dirty="0"/>
              <a:t>）填充</a:t>
            </a:r>
          </a:p>
          <a:p>
            <a:r>
              <a:rPr lang="zh-CN" altLang="en-US" dirty="0"/>
              <a:t>我们已经知道，用一个</a:t>
            </a:r>
            <a:r>
              <a:rPr lang="en-US" altLang="zh-CN" dirty="0"/>
              <a:t>3×3</a:t>
            </a:r>
            <a:r>
              <a:rPr lang="zh-CN" altLang="en-US" dirty="0"/>
              <a:t>的过滤器对一个</a:t>
            </a:r>
            <a:r>
              <a:rPr lang="en-US" altLang="zh-CN" dirty="0"/>
              <a:t>6×6</a:t>
            </a:r>
            <a:r>
              <a:rPr lang="zh-CN" altLang="en-US" dirty="0"/>
              <a:t>的图像做卷积运算，最终会得到一个</a:t>
            </a:r>
            <a:r>
              <a:rPr lang="en-US" altLang="zh-CN" dirty="0"/>
              <a:t>4×4</a:t>
            </a:r>
            <a:r>
              <a:rPr lang="zh-CN" altLang="en-US" dirty="0"/>
              <a:t>的输出矩阵。这是因为，把</a:t>
            </a:r>
            <a:r>
              <a:rPr lang="en-US" altLang="zh-CN" dirty="0"/>
              <a:t>3×3</a:t>
            </a:r>
            <a:r>
              <a:rPr lang="zh-CN" altLang="en-US" dirty="0"/>
              <a:t>过滤器放到</a:t>
            </a:r>
            <a:r>
              <a:rPr lang="en-US" altLang="zh-CN" dirty="0"/>
              <a:t>6×6</a:t>
            </a:r>
            <a:r>
              <a:rPr lang="zh-CN" altLang="en-US" dirty="0"/>
              <a:t>矩阵中，只有</a:t>
            </a:r>
            <a:r>
              <a:rPr lang="en-US" altLang="zh-CN" dirty="0"/>
              <a:t>4×4</a:t>
            </a:r>
            <a:r>
              <a:rPr lang="zh-CN" altLang="en-US" dirty="0"/>
              <a:t>种可能的不同放法。将这种情形进行推广，假设图像</a:t>
            </a:r>
            <a:r>
              <a:rPr lang="zh-CN" altLang="en-US" dirty="0" smtClean="0"/>
              <a:t>为      </a:t>
            </a:r>
            <a:r>
              <a:rPr lang="zh-CN" altLang="en-US" dirty="0"/>
              <a:t>矩阵，过滤器</a:t>
            </a:r>
            <a:r>
              <a:rPr lang="zh-CN" altLang="en-US" dirty="0" smtClean="0"/>
              <a:t>为    </a:t>
            </a:r>
            <a:r>
              <a:rPr lang="zh-CN" altLang="en-US" dirty="0"/>
              <a:t>的矩阵，卷积运算后输出矩阵的形状</a:t>
            </a:r>
            <a:r>
              <a:rPr lang="zh-CN" altLang="en-US" dirty="0" smtClean="0"/>
              <a:t>就是                    </a:t>
            </a:r>
            <a:r>
              <a:rPr lang="zh-CN" altLang="en-US" dirty="0"/>
              <a:t>。本例中，</a:t>
            </a:r>
            <a:r>
              <a:rPr lang="en-US" altLang="zh-CN" dirty="0"/>
              <a:t>6-3+1=4</a:t>
            </a:r>
            <a:r>
              <a:rPr lang="zh-CN" altLang="en-US" dirty="0"/>
              <a:t>，因此输出矩阵的形状是</a:t>
            </a:r>
            <a:r>
              <a:rPr lang="en-US" altLang="zh-CN" dirty="0"/>
              <a:t>4×4</a:t>
            </a:r>
            <a:r>
              <a:rPr lang="zh-CN" altLang="en-US" dirty="0"/>
              <a:t>。可见，每一次这样的卷积操作都会缩小图像尺寸，多次卷积以后，图像就会变得非常小。</a:t>
            </a:r>
          </a:p>
          <a:p>
            <a:r>
              <a:rPr lang="zh-CN" altLang="en-US" dirty="0"/>
              <a:t>卷积运算的一个问题是四个角落的每个像素点只能与一个过滤器做卷积，而中间像素点可能会有多个过滤器重叠覆盖。四周边缘也存在同样问题，只是没有四个角严重。因此，在卷积操作的输出信息中，角落和四周边缘的像素信息量就会比中间区域的像素信息量少，导致丢失角落和边缘位置的部分信息。</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760290076"/>
              </p:ext>
            </p:extLst>
          </p:nvPr>
        </p:nvGraphicFramePr>
        <p:xfrm>
          <a:off x="2123728" y="2204864"/>
          <a:ext cx="761670" cy="279278"/>
        </p:xfrm>
        <a:graphic>
          <a:graphicData uri="http://schemas.openxmlformats.org/presentationml/2006/ole">
            <mc:AlternateContent xmlns:mc="http://schemas.openxmlformats.org/markup-compatibility/2006">
              <mc:Choice xmlns:v="urn:schemas-microsoft-com:vml" Requires="v">
                <p:oleObj spid="_x0000_s9331" name="Equation" r:id="rId3" imgW="380835" imgH="139639" progId="Equation.DSMT4">
                  <p:embed/>
                </p:oleObj>
              </mc:Choice>
              <mc:Fallback>
                <p:oleObj name="Equation" r:id="rId3" imgW="380835" imgH="13963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2204864"/>
                        <a:ext cx="761670" cy="2792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908278383"/>
              </p:ext>
            </p:extLst>
          </p:nvPr>
        </p:nvGraphicFramePr>
        <p:xfrm>
          <a:off x="5076056" y="2132856"/>
          <a:ext cx="710276" cy="355138"/>
        </p:xfrm>
        <a:graphic>
          <a:graphicData uri="http://schemas.openxmlformats.org/presentationml/2006/ole">
            <mc:AlternateContent xmlns:mc="http://schemas.openxmlformats.org/markup-compatibility/2006">
              <mc:Choice xmlns:v="urn:schemas-microsoft-com:vml" Requires="v">
                <p:oleObj spid="_x0000_s9332" name="Equation" r:id="rId5" imgW="355138" imgH="177569" progId="Equation.DSMT4">
                  <p:embed/>
                </p:oleObj>
              </mc:Choice>
              <mc:Fallback>
                <p:oleObj name="Equation" r:id="rId5" imgW="355138" imgH="177569"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6056" y="2132856"/>
                        <a:ext cx="710276" cy="3551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736342931"/>
              </p:ext>
            </p:extLst>
          </p:nvPr>
        </p:nvGraphicFramePr>
        <p:xfrm>
          <a:off x="4499992" y="2492896"/>
          <a:ext cx="2995900" cy="507780"/>
        </p:xfrm>
        <a:graphic>
          <a:graphicData uri="http://schemas.openxmlformats.org/presentationml/2006/ole">
            <mc:AlternateContent xmlns:mc="http://schemas.openxmlformats.org/markup-compatibility/2006">
              <mc:Choice xmlns:v="urn:schemas-microsoft-com:vml" Requires="v">
                <p:oleObj spid="_x0000_s9333" name="Equation" r:id="rId7" imgW="1497950" imgH="253890" progId="Equation.DSMT4">
                  <p:embed/>
                </p:oleObj>
              </mc:Choice>
              <mc:Fallback>
                <p:oleObj name="Equation" r:id="rId7" imgW="1497950" imgH="25389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99992" y="2492896"/>
                        <a:ext cx="2995900" cy="5077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120126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260648"/>
            <a:ext cx="7467600" cy="3024336"/>
          </a:xfrm>
        </p:spPr>
        <p:txBody>
          <a:bodyPr/>
          <a:lstStyle/>
          <a:p>
            <a:r>
              <a:rPr lang="zh-CN" altLang="en-US" dirty="0"/>
              <a:t>为了解决这个问题，需要在卷积之前先进行</a:t>
            </a:r>
            <a:r>
              <a:rPr lang="en-US" altLang="zh-CN" dirty="0"/>
              <a:t>Padding</a:t>
            </a:r>
            <a:r>
              <a:rPr lang="zh-CN" altLang="en-US" dirty="0"/>
              <a:t>操作，</a:t>
            </a:r>
            <a:r>
              <a:rPr lang="en-US" altLang="zh-CN" dirty="0"/>
              <a:t>Padding</a:t>
            </a:r>
            <a:r>
              <a:rPr lang="zh-CN" altLang="en-US" dirty="0"/>
              <a:t>的中文含义是填充。举例来说，沿前述的</a:t>
            </a:r>
            <a:r>
              <a:rPr lang="en-US" altLang="zh-CN" dirty="0"/>
              <a:t>6×6</a:t>
            </a:r>
            <a:r>
              <a:rPr lang="zh-CN" altLang="en-US" dirty="0"/>
              <a:t>的图像四周边缘填充一圈像素，将</a:t>
            </a:r>
            <a:r>
              <a:rPr lang="en-US" altLang="zh-CN" dirty="0"/>
              <a:t>6×6</a:t>
            </a:r>
            <a:r>
              <a:rPr lang="zh-CN" altLang="en-US" dirty="0"/>
              <a:t>的图像变成</a:t>
            </a:r>
            <a:r>
              <a:rPr lang="en-US" altLang="zh-CN" dirty="0"/>
              <a:t>8×8</a:t>
            </a:r>
            <a:r>
              <a:rPr lang="zh-CN" altLang="en-US" dirty="0"/>
              <a:t>的图像，如图</a:t>
            </a:r>
            <a:r>
              <a:rPr lang="en-US" altLang="zh-CN" dirty="0"/>
              <a:t>5. 6</a:t>
            </a:r>
            <a:r>
              <a:rPr lang="zh-CN" altLang="en-US" dirty="0"/>
              <a:t>所示。这样，再使用</a:t>
            </a:r>
            <a:r>
              <a:rPr lang="en-US" altLang="zh-CN" dirty="0"/>
              <a:t>3×3</a:t>
            </a:r>
            <a:r>
              <a:rPr lang="zh-CN" altLang="en-US" dirty="0"/>
              <a:t>过滤器进行卷积操作，得到的输出就与原图像的尺寸一致，都是</a:t>
            </a:r>
            <a:r>
              <a:rPr lang="en-US" altLang="zh-CN" dirty="0"/>
              <a:t>6×6</a:t>
            </a:r>
            <a:r>
              <a:rPr lang="zh-CN" altLang="en-US" dirty="0"/>
              <a:t>的图像。填充的像素可以取</a:t>
            </a:r>
            <a:r>
              <a:rPr lang="en-US" altLang="zh-CN" dirty="0"/>
              <a:t>0</a:t>
            </a:r>
            <a:r>
              <a:rPr lang="zh-CN" altLang="en-US" dirty="0"/>
              <a:t>值或其他值。</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0128" y="3501008"/>
            <a:ext cx="1977101" cy="1786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967599" y="5517232"/>
            <a:ext cx="2262158" cy="369332"/>
          </a:xfrm>
          <a:prstGeom prst="rect">
            <a:avLst/>
          </a:prstGeom>
        </p:spPr>
        <p:txBody>
          <a:bodyPr wrap="none">
            <a:spAutoFit/>
          </a:bodyPr>
          <a:lstStyle/>
          <a:p>
            <a:r>
              <a:rPr lang="zh-CN" altLang="zh-CN" dirty="0"/>
              <a:t>图</a:t>
            </a:r>
            <a:r>
              <a:rPr lang="en-US" altLang="zh-CN" dirty="0"/>
              <a:t>5. 6 Padding</a:t>
            </a:r>
            <a:r>
              <a:rPr lang="zh-CN" altLang="zh-CN" dirty="0"/>
              <a:t>原理</a:t>
            </a:r>
          </a:p>
        </p:txBody>
      </p:sp>
    </p:spTree>
    <p:extLst>
      <p:ext uri="{BB962C8B-B14F-4D97-AF65-F5344CB8AC3E}">
        <p14:creationId xmlns:p14="http://schemas.microsoft.com/office/powerpoint/2010/main" val="36783066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r>
              <a:rPr lang="zh-CN" altLang="en-US" dirty="0"/>
              <a:t>假设用</a:t>
            </a:r>
            <a:r>
              <a:rPr lang="en-US" altLang="zh-CN" dirty="0"/>
              <a:t>p</a:t>
            </a:r>
            <a:r>
              <a:rPr lang="zh-CN" altLang="en-US" dirty="0"/>
              <a:t>来表示填充的像素数量，图</a:t>
            </a:r>
            <a:r>
              <a:rPr lang="en-US" altLang="zh-CN" dirty="0"/>
              <a:t>5. 6</a:t>
            </a:r>
            <a:r>
              <a:rPr lang="zh-CN" altLang="en-US" dirty="0"/>
              <a:t>中，</a:t>
            </a:r>
            <a:r>
              <a:rPr lang="en-US" altLang="zh-CN" dirty="0"/>
              <a:t>p=1</a:t>
            </a:r>
            <a:r>
              <a:rPr lang="zh-CN" altLang="en-US" dirty="0"/>
              <a:t>，因为我们在四周都填充了一圈像素，输入图像变大，需要在原来尺寸基础上加上</a:t>
            </a:r>
            <a:r>
              <a:rPr lang="en-US" altLang="zh-CN" dirty="0"/>
              <a:t>2p</a:t>
            </a:r>
            <a:r>
              <a:rPr lang="zh-CN" altLang="en-US" dirty="0"/>
              <a:t>，输出矩阵相应</a:t>
            </a:r>
            <a:r>
              <a:rPr lang="zh-CN" altLang="en-US" dirty="0" smtClean="0"/>
              <a:t>变成                             </a:t>
            </a:r>
            <a:r>
              <a:rPr lang="zh-CN" altLang="en-US" dirty="0"/>
              <a:t>，本例的形状为</a:t>
            </a:r>
            <a:r>
              <a:rPr lang="en-US" altLang="zh-CN" dirty="0"/>
              <a:t>(6+2×1-3+1)×(6+2×1-3+1)=6×6</a:t>
            </a:r>
            <a:r>
              <a:rPr lang="zh-CN" altLang="en-US" dirty="0"/>
              <a:t>，和输入的图像一样尺寸。</a:t>
            </a:r>
          </a:p>
          <a:p>
            <a:r>
              <a:rPr lang="zh-CN" altLang="en-US" dirty="0"/>
              <a:t>实际上，不会限制</a:t>
            </a:r>
            <a:r>
              <a:rPr lang="en-US" altLang="zh-CN" dirty="0"/>
              <a:t>p</a:t>
            </a:r>
            <a:r>
              <a:rPr lang="zh-CN" altLang="en-US" dirty="0"/>
              <a:t>的取值只能为</a:t>
            </a:r>
            <a:r>
              <a:rPr lang="en-US" altLang="zh-CN" dirty="0"/>
              <a:t>1</a:t>
            </a:r>
            <a:r>
              <a:rPr lang="zh-CN" altLang="en-US" dirty="0"/>
              <a:t>，也可以取其他值，例如取值</a:t>
            </a:r>
            <a:r>
              <a:rPr lang="en-US" altLang="zh-CN" dirty="0"/>
              <a:t>2</a:t>
            </a:r>
            <a:r>
              <a:rPr lang="zh-CN" altLang="en-US" dirty="0"/>
              <a:t>，这样就填充</a:t>
            </a:r>
            <a:r>
              <a:rPr lang="en-US" altLang="zh-CN" dirty="0"/>
              <a:t>2</a:t>
            </a:r>
            <a:r>
              <a:rPr lang="zh-CN" altLang="en-US" dirty="0"/>
              <a:t>个像素点。甚至也没有规定上下左右填充的像素数量必须相同，左边填充</a:t>
            </a:r>
            <a:r>
              <a:rPr lang="en-US" altLang="zh-CN" dirty="0"/>
              <a:t>1</a:t>
            </a:r>
            <a:r>
              <a:rPr lang="zh-CN" altLang="en-US" dirty="0"/>
              <a:t>个像素，右边填充</a:t>
            </a:r>
            <a:r>
              <a:rPr lang="en-US" altLang="zh-CN" dirty="0"/>
              <a:t>2</a:t>
            </a:r>
            <a:r>
              <a:rPr lang="zh-CN" altLang="en-US" dirty="0"/>
              <a:t>个像素也是可以接受的。</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73582765"/>
              </p:ext>
            </p:extLst>
          </p:nvPr>
        </p:nvGraphicFramePr>
        <p:xfrm>
          <a:off x="1187624" y="2708920"/>
          <a:ext cx="4419600" cy="508000"/>
        </p:xfrm>
        <a:graphic>
          <a:graphicData uri="http://schemas.openxmlformats.org/presentationml/2006/ole">
            <mc:AlternateContent xmlns:mc="http://schemas.openxmlformats.org/markup-compatibility/2006">
              <mc:Choice xmlns:v="urn:schemas-microsoft-com:vml" Requires="v">
                <p:oleObj spid="_x0000_s11302" name="Equation" r:id="rId3" imgW="2209800" imgH="254000" progId="Equation.DSMT4">
                  <p:embed/>
                </p:oleObj>
              </mc:Choice>
              <mc:Fallback>
                <p:oleObj name="Equation" r:id="rId3" imgW="2209800" imgH="254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2708920"/>
                        <a:ext cx="4419600" cy="50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117734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r>
              <a:rPr lang="en-US" altLang="zh-CN" dirty="0" err="1"/>
              <a:t>PyTorch</a:t>
            </a:r>
            <a:r>
              <a:rPr lang="zh-CN" altLang="en-US" dirty="0"/>
              <a:t>专门设置填充层（</a:t>
            </a:r>
            <a:r>
              <a:rPr lang="en-US" altLang="zh-CN" dirty="0"/>
              <a:t>Padding Layers</a:t>
            </a:r>
            <a:r>
              <a:rPr lang="zh-CN" altLang="en-US" dirty="0"/>
              <a:t>）来处理一维、二维和三维数据的填充问题。对于二维图像数据，</a:t>
            </a:r>
            <a:r>
              <a:rPr lang="en-US" altLang="zh-CN" dirty="0"/>
              <a:t>nn.ReflectionPad2d</a:t>
            </a:r>
            <a:r>
              <a:rPr lang="zh-CN" altLang="en-US" dirty="0"/>
              <a:t>类使用输入边界像素的镜像来填充输入张量，</a:t>
            </a:r>
            <a:r>
              <a:rPr lang="en-US" altLang="zh-CN" dirty="0"/>
              <a:t>nn.ReplicationPad2d</a:t>
            </a:r>
            <a:r>
              <a:rPr lang="zh-CN" altLang="en-US" dirty="0"/>
              <a:t>类使用输入边界像素的复制来填充输入张量，</a:t>
            </a:r>
            <a:r>
              <a:rPr lang="en-US" altLang="zh-CN" dirty="0"/>
              <a:t>nn.ZeroPad2d</a:t>
            </a:r>
            <a:r>
              <a:rPr lang="zh-CN" altLang="en-US" dirty="0"/>
              <a:t>类使用零值填充输入张量，</a:t>
            </a:r>
            <a:r>
              <a:rPr lang="en-US" altLang="zh-CN" dirty="0"/>
              <a:t>nn.ConstantPad2d</a:t>
            </a:r>
            <a:r>
              <a:rPr lang="zh-CN" altLang="en-US" dirty="0"/>
              <a:t>类使用常数值填充输入张量。</a:t>
            </a:r>
          </a:p>
          <a:p>
            <a:r>
              <a:rPr lang="zh-CN" altLang="en-US" dirty="0"/>
              <a:t>业界有时候并不直接指定</a:t>
            </a:r>
            <a:r>
              <a:rPr lang="en-US" altLang="zh-CN" dirty="0"/>
              <a:t>p</a:t>
            </a:r>
            <a:r>
              <a:rPr lang="zh-CN" altLang="en-US" dirty="0"/>
              <a:t>值，而是采用</a:t>
            </a:r>
            <a:r>
              <a:rPr lang="en-US" altLang="zh-CN" dirty="0"/>
              <a:t>valid</a:t>
            </a:r>
            <a:r>
              <a:rPr lang="zh-CN" altLang="en-US" dirty="0"/>
              <a:t>卷积或</a:t>
            </a:r>
            <a:r>
              <a:rPr lang="en-US" altLang="zh-CN" dirty="0"/>
              <a:t>same</a:t>
            </a:r>
            <a:r>
              <a:rPr lang="zh-CN" altLang="en-US" dirty="0"/>
              <a:t>卷积的说法。</a:t>
            </a:r>
          </a:p>
          <a:p>
            <a:endParaRPr lang="zh-CN" altLang="en-US" dirty="0"/>
          </a:p>
        </p:txBody>
      </p:sp>
    </p:spTree>
    <p:extLst>
      <p:ext uri="{BB962C8B-B14F-4D97-AF65-F5344CB8AC3E}">
        <p14:creationId xmlns:p14="http://schemas.microsoft.com/office/powerpoint/2010/main" val="19915518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normAutofit fontScale="92500"/>
          </a:bodyPr>
          <a:lstStyle/>
          <a:p>
            <a:r>
              <a:rPr lang="zh-CN" altLang="en-US" dirty="0"/>
              <a:t>卷积神经网络（</a:t>
            </a:r>
            <a:r>
              <a:rPr lang="en-US" altLang="zh-CN" dirty="0"/>
              <a:t>Convolutional Neural Networks</a:t>
            </a:r>
            <a:r>
              <a:rPr lang="zh-CN" altLang="en-US" dirty="0"/>
              <a:t>，</a:t>
            </a:r>
            <a:r>
              <a:rPr lang="en-US" altLang="zh-CN" dirty="0"/>
              <a:t>CNN</a:t>
            </a:r>
            <a:r>
              <a:rPr lang="zh-CN" altLang="en-US" dirty="0"/>
              <a:t>）主要用于计算机视觉和自然语言处理等领域。卷积神经网络中有多个卷积层，这些卷积层由多个卷积核组成。</a:t>
            </a:r>
            <a:r>
              <a:rPr lang="en-US" altLang="zh-CN" dirty="0"/>
              <a:t>CNN</a:t>
            </a:r>
            <a:r>
              <a:rPr lang="zh-CN" altLang="en-US" dirty="0"/>
              <a:t>的优点是先局部感知，然后在高层综合局部信息从而得到全局信息；卷积核参数共享能极大地减少了运算量；多个卷积核从多个视角提取图像信息。卷积层后往往紧接池化层，能够对一块数据进行聚合，通过降维来减少运算量。二维的卷积神经网络主要应用在图像和视频分析上，其运算效率和准确率较高；一维的卷积神经网络应用在自然语言处理；一些卷积神经网络也应用在推荐系统等领域上。</a:t>
            </a:r>
          </a:p>
          <a:p>
            <a:r>
              <a:rPr lang="zh-CN" altLang="en-US" dirty="0"/>
              <a:t>本章首先介绍卷积神经网络与图像处理的基本概念，然后介绍简单的</a:t>
            </a:r>
            <a:r>
              <a:rPr lang="en-US" altLang="zh-CN" dirty="0"/>
              <a:t>CNN</a:t>
            </a:r>
            <a:r>
              <a:rPr lang="zh-CN" altLang="en-US" dirty="0"/>
              <a:t>网络的编程，最后介绍</a:t>
            </a:r>
            <a:r>
              <a:rPr lang="en-US" altLang="zh-CN" dirty="0"/>
              <a:t>CNN</a:t>
            </a:r>
            <a:r>
              <a:rPr lang="zh-CN" altLang="en-US" dirty="0"/>
              <a:t>的</a:t>
            </a:r>
            <a:r>
              <a:rPr lang="en-US" altLang="zh-CN" dirty="0"/>
              <a:t>LeNet-5</a:t>
            </a:r>
            <a:r>
              <a:rPr lang="zh-CN" altLang="en-US" dirty="0"/>
              <a:t>网络实现，如何使用</a:t>
            </a:r>
            <a:r>
              <a:rPr lang="en-US" altLang="zh-CN" dirty="0"/>
              <a:t>LeNet-5</a:t>
            </a:r>
            <a:r>
              <a:rPr lang="zh-CN" altLang="en-US" dirty="0"/>
              <a:t>网络对</a:t>
            </a:r>
            <a:r>
              <a:rPr lang="en-US" altLang="zh-CN" dirty="0"/>
              <a:t>MNIST</a:t>
            </a:r>
            <a:r>
              <a:rPr lang="zh-CN" altLang="en-US" dirty="0"/>
              <a:t>和</a:t>
            </a:r>
            <a:r>
              <a:rPr lang="en-US" altLang="zh-CN" dirty="0"/>
              <a:t>CIFAR-10</a:t>
            </a:r>
            <a:r>
              <a:rPr lang="zh-CN" altLang="en-US" dirty="0"/>
              <a:t>数据集进行识别。</a:t>
            </a:r>
          </a:p>
        </p:txBody>
      </p:sp>
    </p:spTree>
    <p:extLst>
      <p:ext uri="{BB962C8B-B14F-4D97-AF65-F5344CB8AC3E}">
        <p14:creationId xmlns:p14="http://schemas.microsoft.com/office/powerpoint/2010/main" val="6534854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sz="quarter" idx="1"/>
          </p:nvPr>
        </p:nvSpPr>
        <p:spPr>
          <a:xfrm>
            <a:off x="457200" y="1600200"/>
            <a:ext cx="7931224" cy="4873752"/>
          </a:xfrm>
        </p:spPr>
        <p:txBody>
          <a:bodyPr/>
          <a:lstStyle/>
          <a:p>
            <a:r>
              <a:rPr lang="en-US" altLang="zh-CN" dirty="0"/>
              <a:t>valid</a:t>
            </a:r>
            <a:r>
              <a:rPr lang="zh-CN" altLang="en-US" dirty="0"/>
              <a:t>卷积就是不填充，即</a:t>
            </a:r>
            <a:r>
              <a:rPr lang="en-US" altLang="zh-CN" dirty="0"/>
              <a:t>p=0</a:t>
            </a:r>
            <a:r>
              <a:rPr lang="zh-CN" altLang="en-US" dirty="0"/>
              <a:t>。如果图像</a:t>
            </a:r>
            <a:r>
              <a:rPr lang="zh-CN" altLang="en-US" dirty="0" smtClean="0"/>
              <a:t>为     </a:t>
            </a:r>
            <a:r>
              <a:rPr lang="zh-CN" altLang="en-US" dirty="0"/>
              <a:t>，过滤器为 </a:t>
            </a:r>
            <a:r>
              <a:rPr lang="zh-CN" altLang="en-US" dirty="0" smtClean="0"/>
              <a:t>    ，</a:t>
            </a:r>
            <a:r>
              <a:rPr lang="zh-CN" altLang="en-US" dirty="0"/>
              <a:t>卷积输出</a:t>
            </a:r>
            <a:r>
              <a:rPr lang="zh-CN" altLang="en-US" dirty="0" smtClean="0"/>
              <a:t>就是                    。</a:t>
            </a:r>
            <a:endParaRPr lang="zh-CN" altLang="en-US" dirty="0"/>
          </a:p>
          <a:p>
            <a:r>
              <a:rPr lang="en-US" altLang="zh-CN" dirty="0"/>
              <a:t>same</a:t>
            </a:r>
            <a:r>
              <a:rPr lang="zh-CN" altLang="en-US" dirty="0"/>
              <a:t>卷积就是让输出大小与输入大小一样。如果图像</a:t>
            </a:r>
            <a:r>
              <a:rPr lang="zh-CN" altLang="en-US" dirty="0" smtClean="0"/>
              <a:t>为      ，</a:t>
            </a:r>
            <a:r>
              <a:rPr lang="zh-CN" altLang="en-US" dirty="0"/>
              <a:t>当填充</a:t>
            </a:r>
            <a:r>
              <a:rPr lang="en-US" altLang="zh-CN" dirty="0"/>
              <a:t>p</a:t>
            </a:r>
            <a:r>
              <a:rPr lang="zh-CN" altLang="en-US" dirty="0"/>
              <a:t>个像素点后，</a:t>
            </a:r>
            <a:r>
              <a:rPr lang="en-US" altLang="zh-CN" dirty="0"/>
              <a:t>n</a:t>
            </a:r>
            <a:r>
              <a:rPr lang="zh-CN" altLang="en-US" dirty="0"/>
              <a:t>就变成</a:t>
            </a:r>
            <a:r>
              <a:rPr lang="zh-CN" altLang="en-US" dirty="0" smtClean="0"/>
              <a:t>了      ，</a:t>
            </a:r>
            <a:r>
              <a:rPr lang="zh-CN" altLang="en-US" dirty="0"/>
              <a:t>因此</a:t>
            </a:r>
            <a:r>
              <a:rPr lang="zh-CN" altLang="en-US" dirty="0" smtClean="0"/>
              <a:t>输出        </a:t>
            </a:r>
            <a:r>
              <a:rPr lang="zh-CN" altLang="en-US" dirty="0"/>
              <a:t>就</a:t>
            </a:r>
            <a:r>
              <a:rPr lang="zh-CN" altLang="en-US" dirty="0" smtClean="0"/>
              <a:t>变成             </a:t>
            </a:r>
            <a:r>
              <a:rPr lang="zh-CN" altLang="en-US" dirty="0"/>
              <a:t>，即输出矩阵的形状</a:t>
            </a:r>
            <a:r>
              <a:rPr lang="zh-CN" altLang="en-US" dirty="0" smtClean="0"/>
              <a:t>为                             </a:t>
            </a:r>
            <a:r>
              <a:rPr lang="zh-CN" altLang="en-US" dirty="0"/>
              <a:t>。如果想让输出和输入的大小相等，</a:t>
            </a:r>
            <a:r>
              <a:rPr lang="zh-CN" altLang="en-US" dirty="0" smtClean="0"/>
              <a:t>即                </a:t>
            </a:r>
            <a:r>
              <a:rPr lang="zh-CN" altLang="en-US" dirty="0"/>
              <a:t>，求解</a:t>
            </a:r>
            <a:r>
              <a:rPr lang="en-US" altLang="zh-CN" dirty="0"/>
              <a:t>p</a:t>
            </a:r>
            <a:r>
              <a:rPr lang="zh-CN" altLang="en-US" dirty="0"/>
              <a:t>，</a:t>
            </a:r>
            <a:r>
              <a:rPr lang="zh-CN" altLang="en-US" dirty="0" smtClean="0"/>
              <a:t>得              </a:t>
            </a:r>
            <a:r>
              <a:rPr lang="zh-CN" altLang="en-US" dirty="0"/>
              <a:t>。当</a:t>
            </a:r>
            <a:r>
              <a:rPr lang="en-US" altLang="zh-CN" dirty="0"/>
              <a:t>f</a:t>
            </a:r>
            <a:r>
              <a:rPr lang="zh-CN" altLang="en-US" dirty="0"/>
              <a:t>为奇数时，只要选择合适的</a:t>
            </a:r>
            <a:r>
              <a:rPr lang="en-US" altLang="zh-CN" dirty="0"/>
              <a:t>p</a:t>
            </a:r>
            <a:r>
              <a:rPr lang="zh-CN" altLang="en-US" dirty="0"/>
              <a:t>，就能保证得到的输出与输入尺寸相同。本例中，过滤器为</a:t>
            </a:r>
            <a:r>
              <a:rPr lang="en-US" altLang="zh-CN" dirty="0"/>
              <a:t>3×3</a:t>
            </a:r>
            <a:r>
              <a:rPr lang="zh-CN" altLang="en-US" dirty="0"/>
              <a:t>，当</a:t>
            </a:r>
            <a:r>
              <a:rPr lang="en-US" altLang="zh-CN" dirty="0"/>
              <a:t>p=(3-1)/2=1</a:t>
            </a:r>
            <a:r>
              <a:rPr lang="zh-CN" altLang="en-US" dirty="0"/>
              <a:t>时，也就是填充</a:t>
            </a:r>
            <a:r>
              <a:rPr lang="en-US" altLang="zh-CN" dirty="0"/>
              <a:t>1</a:t>
            </a:r>
            <a:r>
              <a:rPr lang="zh-CN" altLang="en-US" dirty="0"/>
              <a:t>个像素就得到与输入尺寸相同的输出。</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799533155"/>
              </p:ext>
            </p:extLst>
          </p:nvPr>
        </p:nvGraphicFramePr>
        <p:xfrm>
          <a:off x="6660232" y="1700808"/>
          <a:ext cx="761670" cy="279278"/>
        </p:xfrm>
        <a:graphic>
          <a:graphicData uri="http://schemas.openxmlformats.org/presentationml/2006/ole">
            <mc:AlternateContent xmlns:mc="http://schemas.openxmlformats.org/markup-compatibility/2006">
              <mc:Choice xmlns:v="urn:schemas-microsoft-com:vml" Requires="v">
                <p:oleObj spid="_x0000_s12649" name="Equation" r:id="rId3" imgW="380835" imgH="139639" progId="Equation.DSMT4">
                  <p:embed/>
                </p:oleObj>
              </mc:Choice>
              <mc:Fallback>
                <p:oleObj name="Equation" r:id="rId3" imgW="380835" imgH="13963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1700808"/>
                        <a:ext cx="761670" cy="2792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89807322"/>
              </p:ext>
            </p:extLst>
          </p:nvPr>
        </p:nvGraphicFramePr>
        <p:xfrm>
          <a:off x="1475656" y="1988840"/>
          <a:ext cx="710276" cy="355138"/>
        </p:xfrm>
        <a:graphic>
          <a:graphicData uri="http://schemas.openxmlformats.org/presentationml/2006/ole">
            <mc:AlternateContent xmlns:mc="http://schemas.openxmlformats.org/markup-compatibility/2006">
              <mc:Choice xmlns:v="urn:schemas-microsoft-com:vml" Requires="v">
                <p:oleObj spid="_x0000_s12650" name="Equation" r:id="rId5" imgW="355138" imgH="177569" progId="Equation.DSMT4">
                  <p:embed/>
                </p:oleObj>
              </mc:Choice>
              <mc:Fallback>
                <p:oleObj name="Equation" r:id="rId5" imgW="355138" imgH="177569"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5656" y="1988840"/>
                        <a:ext cx="710276" cy="3551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60483520"/>
              </p:ext>
            </p:extLst>
          </p:nvPr>
        </p:nvGraphicFramePr>
        <p:xfrm>
          <a:off x="4355976" y="1988840"/>
          <a:ext cx="2995900" cy="507780"/>
        </p:xfrm>
        <a:graphic>
          <a:graphicData uri="http://schemas.openxmlformats.org/presentationml/2006/ole">
            <mc:AlternateContent xmlns:mc="http://schemas.openxmlformats.org/markup-compatibility/2006">
              <mc:Choice xmlns:v="urn:schemas-microsoft-com:vml" Requires="v">
                <p:oleObj spid="_x0000_s12651" name="Equation" r:id="rId7" imgW="1497950" imgH="253890" progId="Equation.DSMT4">
                  <p:embed/>
                </p:oleObj>
              </mc:Choice>
              <mc:Fallback>
                <p:oleObj name="Equation" r:id="rId7" imgW="1497950" imgH="25389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55976" y="1988840"/>
                        <a:ext cx="2995900" cy="5077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887079049"/>
              </p:ext>
            </p:extLst>
          </p:nvPr>
        </p:nvGraphicFramePr>
        <p:xfrm>
          <a:off x="1259632" y="2852936"/>
          <a:ext cx="762000" cy="279400"/>
        </p:xfrm>
        <a:graphic>
          <a:graphicData uri="http://schemas.openxmlformats.org/presentationml/2006/ole">
            <mc:AlternateContent xmlns:mc="http://schemas.openxmlformats.org/markup-compatibility/2006">
              <mc:Choice xmlns:v="urn:schemas-microsoft-com:vml" Requires="v">
                <p:oleObj spid="_x0000_s12652" name="Equation" r:id="rId9" imgW="380835" imgH="139639" progId="Equation.DSMT4">
                  <p:embed/>
                </p:oleObj>
              </mc:Choice>
              <mc:Fallback>
                <p:oleObj name="Equation" r:id="rId9" imgW="380835" imgH="139639"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2852936"/>
                        <a:ext cx="7620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2013831293"/>
              </p:ext>
            </p:extLst>
          </p:nvPr>
        </p:nvGraphicFramePr>
        <p:xfrm>
          <a:off x="6588224" y="2780928"/>
          <a:ext cx="1015560" cy="431612"/>
        </p:xfrm>
        <a:graphic>
          <a:graphicData uri="http://schemas.openxmlformats.org/presentationml/2006/ole">
            <mc:AlternateContent xmlns:mc="http://schemas.openxmlformats.org/markup-compatibility/2006">
              <mc:Choice xmlns:v="urn:schemas-microsoft-com:vml" Requires="v">
                <p:oleObj spid="_x0000_s12653" name="Equation" r:id="rId10" imgW="507780" imgH="215806" progId="Equation.DSMT4">
                  <p:embed/>
                </p:oleObj>
              </mc:Choice>
              <mc:Fallback>
                <p:oleObj name="Equation" r:id="rId10" imgW="507780" imgH="215806" progId="Equation.DSMT4">
                  <p:embed/>
                  <p:pic>
                    <p:nvPicPr>
                      <p:cNvPr id="0" name="Object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88224" y="2780928"/>
                        <a:ext cx="1015560" cy="4316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1804830213"/>
              </p:ext>
            </p:extLst>
          </p:nvPr>
        </p:nvGraphicFramePr>
        <p:xfrm>
          <a:off x="1763688" y="3212976"/>
          <a:ext cx="1167386" cy="355292"/>
        </p:xfrm>
        <a:graphic>
          <a:graphicData uri="http://schemas.openxmlformats.org/presentationml/2006/ole">
            <mc:AlternateContent xmlns:mc="http://schemas.openxmlformats.org/markup-compatibility/2006">
              <mc:Choice xmlns:v="urn:schemas-microsoft-com:vml" Requires="v">
                <p:oleObj spid="_x0000_s12654" name="Equation" r:id="rId12" imgW="583693" imgH="177646" progId="Equation.DSMT4">
                  <p:embed/>
                </p:oleObj>
              </mc:Choice>
              <mc:Fallback>
                <p:oleObj name="Equation" r:id="rId12" imgW="583693" imgH="177646" progId="Equation.DSMT4">
                  <p:embed/>
                  <p:pic>
                    <p:nvPicPr>
                      <p:cNvPr id="0" name="Object 1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63688" y="3212976"/>
                        <a:ext cx="1167386" cy="35529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696601104"/>
              </p:ext>
            </p:extLst>
          </p:nvPr>
        </p:nvGraphicFramePr>
        <p:xfrm>
          <a:off x="3851920" y="3213412"/>
          <a:ext cx="1878784" cy="431612"/>
        </p:xfrm>
        <a:graphic>
          <a:graphicData uri="http://schemas.openxmlformats.org/presentationml/2006/ole">
            <mc:AlternateContent xmlns:mc="http://schemas.openxmlformats.org/markup-compatibility/2006">
              <mc:Choice xmlns:v="urn:schemas-microsoft-com:vml" Requires="v">
                <p:oleObj spid="_x0000_s12655" name="Equation" r:id="rId14" imgW="939392" imgH="215806" progId="Equation.DSMT4">
                  <p:embed/>
                </p:oleObj>
              </mc:Choice>
              <mc:Fallback>
                <p:oleObj name="Equation" r:id="rId14" imgW="939392" imgH="215806" progId="Equation.DSMT4">
                  <p:embed/>
                  <p:pic>
                    <p:nvPicPr>
                      <p:cNvPr id="0" name="Object 1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51920" y="3213412"/>
                        <a:ext cx="1878784" cy="4316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1046487071"/>
              </p:ext>
            </p:extLst>
          </p:nvPr>
        </p:nvGraphicFramePr>
        <p:xfrm>
          <a:off x="1403648" y="3501008"/>
          <a:ext cx="4419600" cy="508000"/>
        </p:xfrm>
        <a:graphic>
          <a:graphicData uri="http://schemas.openxmlformats.org/presentationml/2006/ole">
            <mc:AlternateContent xmlns:mc="http://schemas.openxmlformats.org/markup-compatibility/2006">
              <mc:Choice xmlns:v="urn:schemas-microsoft-com:vml" Requires="v">
                <p:oleObj spid="_x0000_s12656" name="Equation" r:id="rId16" imgW="2209800" imgH="254000" progId="Equation.DSMT4">
                  <p:embed/>
                </p:oleObj>
              </mc:Choice>
              <mc:Fallback>
                <p:oleObj name="Equation" r:id="rId16" imgW="2209800" imgH="254000" progId="Equation.DSMT4">
                  <p:embed/>
                  <p:pic>
                    <p:nvPicPr>
                      <p:cNvPr id="0" name="Object 1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403648" y="3501008"/>
                        <a:ext cx="4419600" cy="50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 name="对象 19"/>
          <p:cNvGraphicFramePr>
            <a:graphicFrameLocks noChangeAspect="1"/>
          </p:cNvGraphicFramePr>
          <p:nvPr>
            <p:extLst>
              <p:ext uri="{D42A27DB-BD31-4B8C-83A1-F6EECF244321}">
                <p14:modId xmlns:p14="http://schemas.microsoft.com/office/powerpoint/2010/main" val="1330741749"/>
              </p:ext>
            </p:extLst>
          </p:nvPr>
        </p:nvGraphicFramePr>
        <p:xfrm>
          <a:off x="3563888" y="3933492"/>
          <a:ext cx="2437342" cy="431612"/>
        </p:xfrm>
        <a:graphic>
          <a:graphicData uri="http://schemas.openxmlformats.org/presentationml/2006/ole">
            <mc:AlternateContent xmlns:mc="http://schemas.openxmlformats.org/markup-compatibility/2006">
              <mc:Choice xmlns:v="urn:schemas-microsoft-com:vml" Requires="v">
                <p:oleObj spid="_x0000_s12657" name="Equation" r:id="rId18" imgW="1218671" imgH="215806" progId="Equation.DSMT4">
                  <p:embed/>
                </p:oleObj>
              </mc:Choice>
              <mc:Fallback>
                <p:oleObj name="Equation" r:id="rId18" imgW="1218671" imgH="215806" progId="Equation.DSMT4">
                  <p:embed/>
                  <p:pic>
                    <p:nvPicPr>
                      <p:cNvPr id="0" name="Object 17"/>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563888" y="3933492"/>
                        <a:ext cx="2437342" cy="4316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2" name="对象 21"/>
          <p:cNvGraphicFramePr>
            <a:graphicFrameLocks noChangeAspect="1"/>
          </p:cNvGraphicFramePr>
          <p:nvPr>
            <p:extLst>
              <p:ext uri="{D42A27DB-BD31-4B8C-83A1-F6EECF244321}">
                <p14:modId xmlns:p14="http://schemas.microsoft.com/office/powerpoint/2010/main" val="2614987987"/>
              </p:ext>
            </p:extLst>
          </p:nvPr>
        </p:nvGraphicFramePr>
        <p:xfrm>
          <a:off x="1187624" y="4217144"/>
          <a:ext cx="1930400" cy="508000"/>
        </p:xfrm>
        <a:graphic>
          <a:graphicData uri="http://schemas.openxmlformats.org/presentationml/2006/ole">
            <mc:AlternateContent xmlns:mc="http://schemas.openxmlformats.org/markup-compatibility/2006">
              <mc:Choice xmlns:v="urn:schemas-microsoft-com:vml" Requires="v">
                <p:oleObj spid="_x0000_s12658" name="Equation" r:id="rId20" imgW="965200" imgH="254000" progId="Equation.DSMT4">
                  <p:embed/>
                </p:oleObj>
              </mc:Choice>
              <mc:Fallback>
                <p:oleObj name="Equation" r:id="rId20" imgW="965200" imgH="254000" progId="Equation.DSMT4">
                  <p:embed/>
                  <p:pic>
                    <p:nvPicPr>
                      <p:cNvPr id="0" name="Object 19"/>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187624" y="4217144"/>
                        <a:ext cx="1930400" cy="50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525518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16632"/>
            <a:ext cx="7467600" cy="4873752"/>
          </a:xfrm>
        </p:spPr>
        <p:txBody>
          <a:bodyPr/>
          <a:lstStyle/>
          <a:p>
            <a:r>
              <a:rPr lang="zh-CN" altLang="en-US" dirty="0"/>
              <a:t>（</a:t>
            </a:r>
            <a:r>
              <a:rPr lang="en-US" altLang="zh-CN" dirty="0"/>
              <a:t>3</a:t>
            </a:r>
            <a:r>
              <a:rPr lang="zh-CN" altLang="en-US" dirty="0"/>
              <a:t>）卷积步长</a:t>
            </a:r>
          </a:p>
          <a:p>
            <a:r>
              <a:rPr lang="zh-CN" altLang="en-US" dirty="0"/>
              <a:t>在前面的例子中，我们使用的都是步长都是</a:t>
            </a:r>
            <a:r>
              <a:rPr lang="en-US" altLang="zh-CN" dirty="0"/>
              <a:t>1</a:t>
            </a:r>
            <a:r>
              <a:rPr lang="zh-CN" altLang="en-US" dirty="0"/>
              <a:t>，第一次移动阴影方块后的情形如图</a:t>
            </a:r>
            <a:r>
              <a:rPr lang="en-US" altLang="zh-CN" dirty="0"/>
              <a:t>5. 7</a:t>
            </a:r>
            <a:r>
              <a:rPr lang="zh-CN" altLang="en-US" dirty="0"/>
              <a:t>的左图所示。我们还可以设置步长更大一点，比如，设置步长为</a:t>
            </a:r>
            <a:r>
              <a:rPr lang="en-US" altLang="zh-CN" dirty="0"/>
              <a:t>2</a:t>
            </a:r>
            <a:r>
              <a:rPr lang="zh-CN" altLang="en-US" dirty="0"/>
              <a:t>，让过滤器一次就跳过两个像素，第一次移动阴影方块跳过两格后的情形如图</a:t>
            </a:r>
            <a:r>
              <a:rPr lang="en-US" altLang="zh-CN" dirty="0"/>
              <a:t>5. 7</a:t>
            </a:r>
            <a:r>
              <a:rPr lang="zh-CN" altLang="en-US" dirty="0"/>
              <a:t>的右图所示。这是水平步长，垂直步长也类似，如果垂直步长为</a:t>
            </a:r>
            <a:r>
              <a:rPr lang="en-US" altLang="zh-CN" dirty="0"/>
              <a:t>2</a:t>
            </a:r>
            <a:r>
              <a:rPr lang="zh-CN" altLang="en-US" dirty="0"/>
              <a:t>，意味着一次移动阴影方块向下跳过两个像素。</a:t>
            </a:r>
          </a:p>
          <a:p>
            <a:endParaRPr lang="zh-CN" alt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3" y="3789040"/>
            <a:ext cx="3300615" cy="1606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550968" y="5517232"/>
            <a:ext cx="1454244" cy="369332"/>
          </a:xfrm>
          <a:prstGeom prst="rect">
            <a:avLst/>
          </a:prstGeom>
        </p:spPr>
        <p:txBody>
          <a:bodyPr wrap="none">
            <a:spAutoFit/>
          </a:bodyPr>
          <a:lstStyle/>
          <a:p>
            <a:r>
              <a:rPr lang="zh-CN" altLang="zh-CN" dirty="0"/>
              <a:t>图</a:t>
            </a:r>
            <a:r>
              <a:rPr lang="en-US" altLang="zh-CN" dirty="0"/>
              <a:t>5. 7 </a:t>
            </a:r>
            <a:r>
              <a:rPr lang="zh-CN" altLang="zh-CN" dirty="0"/>
              <a:t>步长</a:t>
            </a:r>
          </a:p>
        </p:txBody>
      </p:sp>
    </p:spTree>
    <p:extLst>
      <p:ext uri="{BB962C8B-B14F-4D97-AF65-F5344CB8AC3E}">
        <p14:creationId xmlns:p14="http://schemas.microsoft.com/office/powerpoint/2010/main" val="19805388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332656"/>
            <a:ext cx="7467600" cy="6408712"/>
          </a:xfrm>
        </p:spPr>
        <p:txBody>
          <a:bodyPr/>
          <a:lstStyle/>
          <a:p>
            <a:r>
              <a:rPr lang="zh-CN" altLang="en-US" dirty="0"/>
              <a:t>输出矩阵大小可以由下面的公式计算。假设输入图像大小为 </a:t>
            </a:r>
            <a:r>
              <a:rPr lang="zh-CN" altLang="en-US" dirty="0" smtClean="0"/>
              <a:t>    ，</a:t>
            </a:r>
            <a:r>
              <a:rPr lang="zh-CN" altLang="en-US" dirty="0"/>
              <a:t>过滤器大小为 </a:t>
            </a:r>
            <a:r>
              <a:rPr lang="zh-CN" altLang="en-US" dirty="0" smtClean="0"/>
              <a:t>     ，</a:t>
            </a:r>
            <a:r>
              <a:rPr lang="en-US" altLang="zh-CN" dirty="0"/>
              <a:t>padding</a:t>
            </a:r>
            <a:r>
              <a:rPr lang="zh-CN" altLang="en-US" dirty="0"/>
              <a:t>为</a:t>
            </a:r>
            <a:r>
              <a:rPr lang="en-US" altLang="zh-CN" dirty="0"/>
              <a:t>p</a:t>
            </a:r>
            <a:r>
              <a:rPr lang="zh-CN" altLang="en-US" dirty="0"/>
              <a:t>，步长为</a:t>
            </a:r>
            <a:r>
              <a:rPr lang="en-US" altLang="zh-CN" dirty="0"/>
              <a:t>s</a:t>
            </a:r>
            <a:r>
              <a:rPr lang="zh-CN" altLang="en-US" dirty="0"/>
              <a:t>，输出矩阵的计算公式为</a:t>
            </a:r>
            <a:r>
              <a:rPr lang="zh-CN" altLang="en-US" dirty="0" smtClean="0"/>
              <a:t>：</a:t>
            </a:r>
            <a:endParaRPr lang="en-US" altLang="zh-CN" dirty="0" smtClean="0"/>
          </a:p>
          <a:p>
            <a:endParaRPr lang="en-US" altLang="zh-CN" dirty="0" smtClean="0"/>
          </a:p>
          <a:p>
            <a:r>
              <a:rPr lang="en-US" altLang="zh-CN" dirty="0"/>
              <a:t> </a:t>
            </a:r>
            <a:r>
              <a:rPr lang="en-US" altLang="zh-CN" dirty="0" smtClean="0"/>
              <a:t> </a:t>
            </a:r>
            <a:r>
              <a:rPr lang="zh-CN" altLang="en-US" dirty="0" smtClean="0"/>
              <a:t>                              。</a:t>
            </a:r>
            <a:endParaRPr lang="en-US" altLang="zh-CN" dirty="0" smtClean="0"/>
          </a:p>
          <a:p>
            <a:endParaRPr lang="zh-CN" altLang="en-US" dirty="0"/>
          </a:p>
          <a:p>
            <a:r>
              <a:rPr lang="zh-CN" altLang="en-US" dirty="0"/>
              <a:t>如果</a:t>
            </a:r>
            <a:r>
              <a:rPr lang="en-US" altLang="zh-CN" dirty="0"/>
              <a:t>n=7</a:t>
            </a:r>
            <a:r>
              <a:rPr lang="zh-CN" altLang="en-US" dirty="0"/>
              <a:t>，</a:t>
            </a:r>
            <a:r>
              <a:rPr lang="en-US" altLang="zh-CN" dirty="0"/>
              <a:t>f=3</a:t>
            </a:r>
            <a:r>
              <a:rPr lang="zh-CN" altLang="en-US" dirty="0"/>
              <a:t>，</a:t>
            </a:r>
            <a:r>
              <a:rPr lang="en-US" altLang="zh-CN" dirty="0"/>
              <a:t>p=0</a:t>
            </a:r>
            <a:r>
              <a:rPr lang="zh-CN" altLang="en-US" dirty="0"/>
              <a:t>，</a:t>
            </a:r>
            <a:r>
              <a:rPr lang="en-US" altLang="zh-CN" dirty="0"/>
              <a:t>s=2</a:t>
            </a:r>
            <a:r>
              <a:rPr lang="zh-CN" altLang="en-US" dirty="0" smtClean="0"/>
              <a:t>，                 </a:t>
            </a:r>
            <a:r>
              <a:rPr lang="zh-CN" altLang="en-US" dirty="0"/>
              <a:t>，即输出为</a:t>
            </a:r>
            <a:r>
              <a:rPr lang="en-US" altLang="zh-CN" dirty="0"/>
              <a:t>3×3</a:t>
            </a:r>
            <a:r>
              <a:rPr lang="zh-CN" altLang="en-US" dirty="0"/>
              <a:t>。但如果</a:t>
            </a:r>
            <a:r>
              <a:rPr lang="en-US" altLang="zh-CN" dirty="0"/>
              <a:t>n=6</a:t>
            </a:r>
            <a:r>
              <a:rPr lang="zh-CN" altLang="en-US" dirty="0"/>
              <a:t>，显然 </a:t>
            </a:r>
            <a:r>
              <a:rPr lang="zh-CN" altLang="en-US" dirty="0" smtClean="0"/>
              <a:t>               </a:t>
            </a:r>
            <a:endParaRPr lang="en-US" altLang="zh-CN" dirty="0" smtClean="0"/>
          </a:p>
          <a:p>
            <a:endParaRPr lang="en-US" altLang="zh-CN" dirty="0" smtClean="0"/>
          </a:p>
          <a:p>
            <a:r>
              <a:rPr lang="zh-CN" altLang="en-US" dirty="0" smtClean="0"/>
              <a:t>不能除尽</a:t>
            </a:r>
            <a:r>
              <a:rPr lang="zh-CN" altLang="en-US" dirty="0"/>
              <a:t>，商不为整数。这时，按照惯例，需要向下取整，也就是说，只有当过滤器完全处于图像区域内才能输出卷积运算结果，我们用符号 </a:t>
            </a:r>
            <a:r>
              <a:rPr lang="zh-CN" altLang="en-US" dirty="0" smtClean="0"/>
              <a:t>   来</a:t>
            </a:r>
            <a:r>
              <a:rPr lang="zh-CN" altLang="en-US" dirty="0"/>
              <a:t>表示向下取整，这样就把输出矩阵的计算公式修正</a:t>
            </a:r>
            <a:r>
              <a:rPr lang="zh-CN" altLang="en-US" dirty="0" smtClean="0"/>
              <a:t>为：                              。</a:t>
            </a:r>
            <a:endParaRPr lang="zh-CN" altLang="en-US"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657223636"/>
              </p:ext>
            </p:extLst>
          </p:nvPr>
        </p:nvGraphicFramePr>
        <p:xfrm>
          <a:off x="2051720" y="764704"/>
          <a:ext cx="761670" cy="279278"/>
        </p:xfrm>
        <a:graphic>
          <a:graphicData uri="http://schemas.openxmlformats.org/presentationml/2006/ole">
            <mc:AlternateContent xmlns:mc="http://schemas.openxmlformats.org/markup-compatibility/2006">
              <mc:Choice xmlns:v="urn:schemas-microsoft-com:vml" Requires="v">
                <p:oleObj spid="_x0000_s14568" name="Equation" r:id="rId3" imgW="380835" imgH="139639" progId="Equation.DSMT4">
                  <p:embed/>
                </p:oleObj>
              </mc:Choice>
              <mc:Fallback>
                <p:oleObj name="Equation" r:id="rId3" imgW="380835" imgH="13963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720" y="764704"/>
                        <a:ext cx="761670" cy="2792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4258997332"/>
              </p:ext>
            </p:extLst>
          </p:nvPr>
        </p:nvGraphicFramePr>
        <p:xfrm>
          <a:off x="5004048" y="764704"/>
          <a:ext cx="710276" cy="355138"/>
        </p:xfrm>
        <a:graphic>
          <a:graphicData uri="http://schemas.openxmlformats.org/presentationml/2006/ole">
            <mc:AlternateContent xmlns:mc="http://schemas.openxmlformats.org/markup-compatibility/2006">
              <mc:Choice xmlns:v="urn:schemas-microsoft-com:vml" Requires="v">
                <p:oleObj spid="_x0000_s14569" name="Equation" r:id="rId5" imgW="355138" imgH="177569" progId="Equation.DSMT4">
                  <p:embed/>
                </p:oleObj>
              </mc:Choice>
              <mc:Fallback>
                <p:oleObj name="Equation" r:id="rId5" imgW="355138" imgH="177569"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4048" y="764704"/>
                        <a:ext cx="710276" cy="3551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291022391"/>
              </p:ext>
            </p:extLst>
          </p:nvPr>
        </p:nvGraphicFramePr>
        <p:xfrm>
          <a:off x="971600" y="1484784"/>
          <a:ext cx="4648200" cy="914400"/>
        </p:xfrm>
        <a:graphic>
          <a:graphicData uri="http://schemas.openxmlformats.org/presentationml/2006/ole">
            <mc:AlternateContent xmlns:mc="http://schemas.openxmlformats.org/markup-compatibility/2006">
              <mc:Choice xmlns:v="urn:schemas-microsoft-com:vml" Requires="v">
                <p:oleObj spid="_x0000_s14570" name="Equation" r:id="rId7" imgW="2324100" imgH="457200" progId="Equation.DSMT4">
                  <p:embed/>
                </p:oleObj>
              </mc:Choice>
              <mc:Fallback>
                <p:oleObj name="Equation" r:id="rId7" imgW="2324100" imgH="4572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600" y="1484784"/>
                        <a:ext cx="4648200" cy="914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883408840"/>
              </p:ext>
            </p:extLst>
          </p:nvPr>
        </p:nvGraphicFramePr>
        <p:xfrm>
          <a:off x="4355976" y="2492896"/>
          <a:ext cx="2589676" cy="812448"/>
        </p:xfrm>
        <a:graphic>
          <a:graphicData uri="http://schemas.openxmlformats.org/presentationml/2006/ole">
            <mc:AlternateContent xmlns:mc="http://schemas.openxmlformats.org/markup-compatibility/2006">
              <mc:Choice xmlns:v="urn:schemas-microsoft-com:vml" Requires="v">
                <p:oleObj spid="_x0000_s14571" name="Equation" r:id="rId9" imgW="1294838" imgH="406224" progId="Equation.DSMT4">
                  <p:embed/>
                </p:oleObj>
              </mc:Choice>
              <mc:Fallback>
                <p:oleObj name="Equation" r:id="rId9" imgW="1294838" imgH="406224"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55976" y="2492896"/>
                        <a:ext cx="2589676" cy="8124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562520853"/>
              </p:ext>
            </p:extLst>
          </p:nvPr>
        </p:nvGraphicFramePr>
        <p:xfrm>
          <a:off x="5148064" y="3212976"/>
          <a:ext cx="1675672" cy="812448"/>
        </p:xfrm>
        <a:graphic>
          <a:graphicData uri="http://schemas.openxmlformats.org/presentationml/2006/ole">
            <mc:AlternateContent xmlns:mc="http://schemas.openxmlformats.org/markup-compatibility/2006">
              <mc:Choice xmlns:v="urn:schemas-microsoft-com:vml" Requires="v">
                <p:oleObj spid="_x0000_s14572" name="Equation" r:id="rId11" imgW="837836" imgH="406224" progId="Equation.DSMT4">
                  <p:embed/>
                </p:oleObj>
              </mc:Choice>
              <mc:Fallback>
                <p:oleObj name="Equation" r:id="rId11" imgW="837836" imgH="406224"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48064" y="3212976"/>
                        <a:ext cx="1675672" cy="8124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4164203619"/>
              </p:ext>
            </p:extLst>
          </p:nvPr>
        </p:nvGraphicFramePr>
        <p:xfrm>
          <a:off x="6372200" y="4941168"/>
          <a:ext cx="304536" cy="304536"/>
        </p:xfrm>
        <a:graphic>
          <a:graphicData uri="http://schemas.openxmlformats.org/presentationml/2006/ole">
            <mc:AlternateContent xmlns:mc="http://schemas.openxmlformats.org/markup-compatibility/2006">
              <mc:Choice xmlns:v="urn:schemas-microsoft-com:vml" Requires="v">
                <p:oleObj spid="_x0000_s14573" name="Equation" r:id="rId13" imgW="253780" imgH="253780" progId="Equation.DSMT4">
                  <p:embed/>
                </p:oleObj>
              </mc:Choice>
              <mc:Fallback>
                <p:oleObj name="Equation" r:id="rId13" imgW="253780" imgH="253780"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372200" y="4941168"/>
                        <a:ext cx="304536"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3167787333"/>
              </p:ext>
            </p:extLst>
          </p:nvPr>
        </p:nvGraphicFramePr>
        <p:xfrm>
          <a:off x="1403648" y="5661248"/>
          <a:ext cx="4597400" cy="914400"/>
        </p:xfrm>
        <a:graphic>
          <a:graphicData uri="http://schemas.openxmlformats.org/presentationml/2006/ole">
            <mc:AlternateContent xmlns:mc="http://schemas.openxmlformats.org/markup-compatibility/2006">
              <mc:Choice xmlns:v="urn:schemas-microsoft-com:vml" Requires="v">
                <p:oleObj spid="_x0000_s14574" name="Equation" r:id="rId15" imgW="2298700" imgH="457200" progId="Equation.DSMT4">
                  <p:embed/>
                </p:oleObj>
              </mc:Choice>
              <mc:Fallback>
                <p:oleObj name="Equation" r:id="rId15" imgW="2298700" imgH="457200" progId="Equation.DSMT4">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403648" y="5661248"/>
                        <a:ext cx="4597400" cy="914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586621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16632"/>
            <a:ext cx="7467600" cy="4873752"/>
          </a:xfrm>
        </p:spPr>
        <p:txBody>
          <a:bodyPr/>
          <a:lstStyle/>
          <a:p>
            <a:r>
              <a:rPr lang="zh-CN" altLang="en-US" dirty="0"/>
              <a:t>（</a:t>
            </a:r>
            <a:r>
              <a:rPr lang="en-US" altLang="zh-CN" dirty="0"/>
              <a:t>4</a:t>
            </a:r>
            <a:r>
              <a:rPr lang="zh-CN" altLang="en-US" dirty="0"/>
              <a:t>）卷积与全连接对照</a:t>
            </a:r>
          </a:p>
          <a:p>
            <a:r>
              <a:rPr lang="zh-CN" altLang="en-US" dirty="0"/>
              <a:t>为了让我们更好地理解为什么在视觉处理中要使用卷积神经网络而不是全连接网络，将卷积神经网络与全连接网络做一个对照。</a:t>
            </a:r>
          </a:p>
          <a:p>
            <a:r>
              <a:rPr lang="zh-CN" altLang="en-US" dirty="0"/>
              <a:t>如果输入为</a:t>
            </a:r>
            <a:r>
              <a:rPr lang="en-US" altLang="zh-CN" dirty="0"/>
              <a:t>6×6</a:t>
            </a:r>
            <a:r>
              <a:rPr lang="zh-CN" altLang="en-US" dirty="0"/>
              <a:t>的灰度图像，全连接网络会用连接线将输入层的全部节点与中间层的全部节点都两两相连，即便不考虑偏置，权重参数的总数为输入节点与中间层节点的乘积，参数数量相当大，例如，假设中间节点数为</a:t>
            </a:r>
            <a:r>
              <a:rPr lang="en-US" altLang="zh-CN" dirty="0"/>
              <a:t>32</a:t>
            </a:r>
            <a:r>
              <a:rPr lang="zh-CN" altLang="en-US" dirty="0"/>
              <a:t>，则参数数量为</a:t>
            </a:r>
            <a:r>
              <a:rPr lang="en-US" altLang="zh-CN" dirty="0"/>
              <a:t>36×32=1152</a:t>
            </a:r>
            <a:r>
              <a:rPr lang="zh-CN" altLang="en-US" dirty="0"/>
              <a:t>。如图</a:t>
            </a:r>
            <a:r>
              <a:rPr lang="en-US" altLang="zh-CN" dirty="0"/>
              <a:t>5. 8</a:t>
            </a:r>
            <a:r>
              <a:rPr lang="zh-CN" altLang="en-US" dirty="0"/>
              <a:t>所示。</a:t>
            </a:r>
          </a:p>
          <a:p>
            <a:endParaRPr lang="zh-CN" altLang="en-US"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4293247"/>
            <a:ext cx="2767050" cy="169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153962" y="6165304"/>
            <a:ext cx="2146742" cy="369332"/>
          </a:xfrm>
          <a:prstGeom prst="rect">
            <a:avLst/>
          </a:prstGeom>
        </p:spPr>
        <p:txBody>
          <a:bodyPr wrap="none">
            <a:spAutoFit/>
          </a:bodyPr>
          <a:lstStyle/>
          <a:p>
            <a:r>
              <a:rPr lang="zh-CN" altLang="zh-CN" dirty="0"/>
              <a:t>图</a:t>
            </a:r>
            <a:r>
              <a:rPr lang="en-US" altLang="zh-CN" dirty="0"/>
              <a:t>5. 8 </a:t>
            </a:r>
            <a:r>
              <a:rPr lang="zh-CN" altLang="zh-CN" dirty="0"/>
              <a:t>全连接网络</a:t>
            </a:r>
          </a:p>
        </p:txBody>
      </p:sp>
    </p:spTree>
    <p:extLst>
      <p:ext uri="{BB962C8B-B14F-4D97-AF65-F5344CB8AC3E}">
        <p14:creationId xmlns:p14="http://schemas.microsoft.com/office/powerpoint/2010/main" val="1530087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sz="quarter" idx="1"/>
          </p:nvPr>
        </p:nvSpPr>
        <p:spPr/>
        <p:txBody>
          <a:bodyPr/>
          <a:lstStyle/>
          <a:p>
            <a:r>
              <a:rPr lang="zh-CN" altLang="en-US" dirty="0"/>
              <a:t>与全连接网络相比，卷积神经网络的参数则少了很多。还是以</a:t>
            </a:r>
            <a:r>
              <a:rPr lang="en-US" altLang="zh-CN" dirty="0"/>
              <a:t>3×3</a:t>
            </a:r>
            <a:r>
              <a:rPr lang="zh-CN" altLang="en-US" dirty="0"/>
              <a:t>的过滤器对</a:t>
            </a:r>
            <a:r>
              <a:rPr lang="en-US" altLang="zh-CN" dirty="0"/>
              <a:t>6×6</a:t>
            </a:r>
            <a:r>
              <a:rPr lang="zh-CN" altLang="en-US" dirty="0"/>
              <a:t>的灰度图像做卷积运算为例来进行说明，第一次卷积运算所得结果为</a:t>
            </a:r>
            <a:r>
              <a:rPr lang="en-US" altLang="zh-CN" dirty="0"/>
              <a:t>3</a:t>
            </a:r>
            <a:r>
              <a:rPr lang="zh-CN" altLang="en-US" dirty="0"/>
              <a:t>，如图</a:t>
            </a:r>
            <a:r>
              <a:rPr lang="en-US" altLang="zh-CN" dirty="0"/>
              <a:t>5. 9</a:t>
            </a:r>
            <a:r>
              <a:rPr lang="zh-CN" altLang="en-US" dirty="0"/>
              <a:t>的左图所示。由于输入为</a:t>
            </a:r>
            <a:r>
              <a:rPr lang="en-US" altLang="zh-CN" dirty="0"/>
              <a:t>6×6</a:t>
            </a:r>
            <a:r>
              <a:rPr lang="zh-CN" altLang="en-US" dirty="0"/>
              <a:t>图像，可以用</a:t>
            </a:r>
            <a:r>
              <a:rPr lang="en-US" altLang="zh-CN" dirty="0"/>
              <a:t>36</a:t>
            </a:r>
            <a:r>
              <a:rPr lang="zh-CN" altLang="en-US" dirty="0"/>
              <a:t>个输入节点来表示，即 </a:t>
            </a:r>
            <a:r>
              <a:rPr lang="zh-CN" altLang="en-US" dirty="0" smtClean="0"/>
              <a:t>  、   </a:t>
            </a:r>
            <a:r>
              <a:rPr lang="en-US" altLang="zh-CN" dirty="0" smtClean="0"/>
              <a:t>…   </a:t>
            </a:r>
            <a:r>
              <a:rPr lang="zh-CN" altLang="en-US" dirty="0" smtClean="0"/>
              <a:t>，</a:t>
            </a:r>
            <a:r>
              <a:rPr lang="zh-CN" altLang="en-US" dirty="0"/>
              <a:t>那么，卷积运算过程可用图</a:t>
            </a:r>
            <a:r>
              <a:rPr lang="en-US" altLang="zh-CN" dirty="0"/>
              <a:t>5. 9</a:t>
            </a:r>
            <a:r>
              <a:rPr lang="zh-CN" altLang="en-US" dirty="0"/>
              <a:t>的右图来表示。可见，输入层只有</a:t>
            </a:r>
            <a:r>
              <a:rPr lang="en-US" altLang="zh-CN" dirty="0"/>
              <a:t>9</a:t>
            </a:r>
            <a:r>
              <a:rPr lang="zh-CN" altLang="en-US" dirty="0"/>
              <a:t>个节点和中间层节点 </a:t>
            </a:r>
            <a:r>
              <a:rPr lang="zh-CN" altLang="en-US" dirty="0" smtClean="0"/>
              <a:t> 相连</a:t>
            </a:r>
            <a:r>
              <a:rPr lang="zh-CN" altLang="en-US" dirty="0"/>
              <a:t>，圆圈中的数字表示计算结果为</a:t>
            </a:r>
            <a:r>
              <a:rPr lang="en-US" altLang="zh-CN" dirty="0"/>
              <a:t>3</a:t>
            </a:r>
            <a:r>
              <a:rPr lang="zh-CN" altLang="en-US" dirty="0"/>
              <a:t>。</a:t>
            </a:r>
            <a:r>
              <a:rPr lang="en-US" altLang="zh-CN" dirty="0"/>
              <a:t>9</a:t>
            </a:r>
            <a:r>
              <a:rPr lang="zh-CN" altLang="en-US" dirty="0"/>
              <a:t>根连接线中，每一根线都标注了类似</a:t>
            </a:r>
            <a:r>
              <a:rPr lang="en-US" altLang="zh-CN" dirty="0"/>
              <a:t>f11</a:t>
            </a:r>
            <a:r>
              <a:rPr lang="zh-CN" altLang="en-US" dirty="0"/>
              <a:t>的权重，</a:t>
            </a:r>
            <a:r>
              <a:rPr lang="en-US" altLang="zh-CN" dirty="0"/>
              <a:t>f11</a:t>
            </a:r>
            <a:r>
              <a:rPr lang="zh-CN" altLang="en-US" dirty="0"/>
              <a:t>就是过滤器的</a:t>
            </a:r>
            <a:r>
              <a:rPr lang="en-US" altLang="zh-CN" dirty="0"/>
              <a:t>1</a:t>
            </a:r>
            <a:r>
              <a:rPr lang="zh-CN" altLang="en-US" dirty="0"/>
              <a:t>行</a:t>
            </a:r>
            <a:r>
              <a:rPr lang="en-US" altLang="zh-CN" dirty="0"/>
              <a:t>1</a:t>
            </a:r>
            <a:r>
              <a:rPr lang="zh-CN" altLang="en-US" dirty="0"/>
              <a:t>列的权重值，</a:t>
            </a:r>
            <a:r>
              <a:rPr lang="en-US" altLang="zh-CN" dirty="0"/>
              <a:t>f12</a:t>
            </a:r>
            <a:r>
              <a:rPr lang="zh-CN" altLang="en-US" dirty="0"/>
              <a:t>为</a:t>
            </a:r>
            <a:r>
              <a:rPr lang="en-US" altLang="zh-CN" dirty="0"/>
              <a:t>1</a:t>
            </a:r>
            <a:r>
              <a:rPr lang="zh-CN" altLang="en-US" dirty="0"/>
              <a:t>行</a:t>
            </a:r>
            <a:r>
              <a:rPr lang="en-US" altLang="zh-CN" dirty="0"/>
              <a:t>2</a:t>
            </a:r>
            <a:r>
              <a:rPr lang="zh-CN" altLang="en-US" dirty="0"/>
              <a:t>列的权重值，以此类推。</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385241645"/>
              </p:ext>
            </p:extLst>
          </p:nvPr>
        </p:nvGraphicFramePr>
        <p:xfrm>
          <a:off x="4542344" y="3068960"/>
          <a:ext cx="355292" cy="456804"/>
        </p:xfrm>
        <a:graphic>
          <a:graphicData uri="http://schemas.openxmlformats.org/presentationml/2006/ole">
            <mc:AlternateContent xmlns:mc="http://schemas.openxmlformats.org/markup-compatibility/2006">
              <mc:Choice xmlns:v="urn:schemas-microsoft-com:vml" Requires="v">
                <p:oleObj spid="_x0000_s16476" name="Equation" r:id="rId3" imgW="177646" imgH="228402" progId="Equation.DSMT4">
                  <p:embed/>
                </p:oleObj>
              </mc:Choice>
              <mc:Fallback>
                <p:oleObj name="Equation" r:id="rId3" imgW="177646" imgH="228402"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2344" y="3068960"/>
                        <a:ext cx="355292" cy="4568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749912642"/>
              </p:ext>
            </p:extLst>
          </p:nvPr>
        </p:nvGraphicFramePr>
        <p:xfrm>
          <a:off x="5148064" y="3068960"/>
          <a:ext cx="381000" cy="457200"/>
        </p:xfrm>
        <a:graphic>
          <a:graphicData uri="http://schemas.openxmlformats.org/presentationml/2006/ole">
            <mc:AlternateContent xmlns:mc="http://schemas.openxmlformats.org/markup-compatibility/2006">
              <mc:Choice xmlns:v="urn:schemas-microsoft-com:vml" Requires="v">
                <p:oleObj spid="_x0000_s16477" name="Equation" r:id="rId5" imgW="190500" imgH="228600" progId="Equation.DSMT4">
                  <p:embed/>
                </p:oleObj>
              </mc:Choice>
              <mc:Fallback>
                <p:oleObj name="Equation" r:id="rId5" imgW="190500" imgH="2286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48064" y="3068960"/>
                        <a:ext cx="3810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817009471"/>
              </p:ext>
            </p:extLst>
          </p:nvPr>
        </p:nvGraphicFramePr>
        <p:xfrm>
          <a:off x="6012160" y="3068960"/>
          <a:ext cx="482600" cy="457200"/>
        </p:xfrm>
        <a:graphic>
          <a:graphicData uri="http://schemas.openxmlformats.org/presentationml/2006/ole">
            <mc:AlternateContent xmlns:mc="http://schemas.openxmlformats.org/markup-compatibility/2006">
              <mc:Choice xmlns:v="urn:schemas-microsoft-com:vml" Requires="v">
                <p:oleObj spid="_x0000_s16478" name="Equation" r:id="rId7" imgW="241300" imgH="228600" progId="Equation.DSMT4">
                  <p:embed/>
                </p:oleObj>
              </mc:Choice>
              <mc:Fallback>
                <p:oleObj name="Equation" r:id="rId7" imgW="241300" imgH="2286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2160" y="3068960"/>
                        <a:ext cx="4826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6391"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32040" y="3933056"/>
            <a:ext cx="270900" cy="276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93103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4725144"/>
            <a:ext cx="7467600" cy="1748808"/>
          </a:xfrm>
        </p:spPr>
        <p:txBody>
          <a:bodyPr/>
          <a:lstStyle/>
          <a:p>
            <a:r>
              <a:rPr lang="zh-CN" altLang="en-US" dirty="0"/>
              <a:t>图</a:t>
            </a:r>
            <a:r>
              <a:rPr lang="en-US" altLang="zh-CN" dirty="0"/>
              <a:t>5. 9</a:t>
            </a:r>
            <a:r>
              <a:rPr lang="zh-CN" altLang="en-US" dirty="0"/>
              <a:t>只考虑一次卷积运算，如果要进行下一次卷积，只需要在中间层添加另一个节点 </a:t>
            </a:r>
            <a:r>
              <a:rPr lang="zh-CN" altLang="en-US" dirty="0" smtClean="0"/>
              <a:t> ，</a:t>
            </a:r>
            <a:r>
              <a:rPr lang="zh-CN" altLang="en-US" dirty="0"/>
              <a:t>分别从 </a:t>
            </a:r>
            <a:r>
              <a:rPr lang="en-US" altLang="zh-CN" dirty="0" smtClean="0"/>
              <a:t>X</a:t>
            </a:r>
            <a:r>
              <a:rPr lang="en-US" altLang="zh-CN" baseline="-25000" dirty="0" smtClean="0"/>
              <a:t>2</a:t>
            </a:r>
            <a:r>
              <a:rPr lang="zh-CN" altLang="en-US" dirty="0" smtClean="0"/>
              <a:t>、</a:t>
            </a:r>
            <a:r>
              <a:rPr lang="en-US" altLang="zh-CN" dirty="0"/>
              <a:t> </a:t>
            </a:r>
            <a:r>
              <a:rPr lang="en-US" altLang="zh-CN" dirty="0" smtClean="0"/>
              <a:t>X</a:t>
            </a:r>
            <a:r>
              <a:rPr lang="en-US" altLang="zh-CN" baseline="-25000" dirty="0" smtClean="0"/>
              <a:t>3 </a:t>
            </a:r>
            <a:r>
              <a:rPr lang="zh-CN" altLang="en-US" dirty="0" smtClean="0"/>
              <a:t>、 </a:t>
            </a:r>
            <a:r>
              <a:rPr lang="en-US" altLang="zh-CN" dirty="0" smtClean="0"/>
              <a:t>X</a:t>
            </a:r>
            <a:r>
              <a:rPr lang="en-US" altLang="zh-CN" baseline="-25000" dirty="0" smtClean="0"/>
              <a:t>4 </a:t>
            </a:r>
            <a:r>
              <a:rPr lang="zh-CN" altLang="en-US" dirty="0" smtClean="0"/>
              <a:t>、</a:t>
            </a:r>
            <a:r>
              <a:rPr lang="en-US" altLang="zh-CN" dirty="0"/>
              <a:t> </a:t>
            </a:r>
            <a:r>
              <a:rPr lang="en-US" altLang="zh-CN" dirty="0" smtClean="0"/>
              <a:t>X</a:t>
            </a:r>
            <a:r>
              <a:rPr lang="en-US" altLang="zh-CN" baseline="-25000" dirty="0" smtClean="0"/>
              <a:t>8 </a:t>
            </a:r>
            <a:r>
              <a:rPr lang="zh-CN" altLang="en-US" dirty="0" smtClean="0"/>
              <a:t>、</a:t>
            </a:r>
            <a:r>
              <a:rPr lang="en-US" altLang="zh-CN" dirty="0"/>
              <a:t> </a:t>
            </a:r>
            <a:r>
              <a:rPr lang="en-US" altLang="zh-CN" dirty="0" smtClean="0"/>
              <a:t>X</a:t>
            </a:r>
            <a:r>
              <a:rPr lang="en-US" altLang="zh-CN" baseline="-25000" dirty="0" smtClean="0"/>
              <a:t>9</a:t>
            </a:r>
            <a:r>
              <a:rPr lang="zh-CN" altLang="en-US" dirty="0" smtClean="0"/>
              <a:t>、</a:t>
            </a:r>
            <a:r>
              <a:rPr lang="en-US" altLang="zh-CN" dirty="0" smtClean="0"/>
              <a:t> X</a:t>
            </a:r>
            <a:r>
              <a:rPr lang="en-US" altLang="zh-CN" baseline="-25000" dirty="0" smtClean="0"/>
              <a:t>10 </a:t>
            </a:r>
            <a:r>
              <a:rPr lang="zh-CN" altLang="en-US" dirty="0" smtClean="0"/>
              <a:t>、</a:t>
            </a:r>
            <a:r>
              <a:rPr lang="en-US" altLang="zh-CN" dirty="0"/>
              <a:t> </a:t>
            </a:r>
            <a:r>
              <a:rPr lang="en-US" altLang="zh-CN" dirty="0" smtClean="0"/>
              <a:t>X</a:t>
            </a:r>
            <a:r>
              <a:rPr lang="en-US" altLang="zh-CN" baseline="-25000" dirty="0" smtClean="0"/>
              <a:t>14 </a:t>
            </a:r>
            <a:r>
              <a:rPr lang="zh-CN" altLang="en-US" dirty="0" smtClean="0"/>
              <a:t>、</a:t>
            </a:r>
            <a:r>
              <a:rPr lang="en-US" altLang="zh-CN" dirty="0"/>
              <a:t> </a:t>
            </a:r>
            <a:r>
              <a:rPr lang="en-US" altLang="zh-CN" dirty="0" smtClean="0"/>
              <a:t>X</a:t>
            </a:r>
            <a:r>
              <a:rPr lang="en-US" altLang="zh-CN" baseline="-25000" dirty="0" smtClean="0"/>
              <a:t>15</a:t>
            </a:r>
            <a:r>
              <a:rPr lang="zh-CN" altLang="en-US" dirty="0" smtClean="0"/>
              <a:t>和</a:t>
            </a:r>
            <a:r>
              <a:rPr lang="en-US" altLang="zh-CN" dirty="0" smtClean="0"/>
              <a:t>X</a:t>
            </a:r>
            <a:r>
              <a:rPr lang="en-US" altLang="zh-CN" baseline="-25000" dirty="0" smtClean="0"/>
              <a:t>16</a:t>
            </a:r>
            <a:r>
              <a:rPr lang="zh-CN" altLang="en-US" dirty="0" smtClean="0"/>
              <a:t>引出</a:t>
            </a:r>
            <a:r>
              <a:rPr lang="en-US" altLang="zh-CN" dirty="0"/>
              <a:t>9</a:t>
            </a:r>
            <a:r>
              <a:rPr lang="zh-CN" altLang="en-US" dirty="0"/>
              <a:t>根连接线指向该节点。</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404664"/>
            <a:ext cx="4128000" cy="3351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003603" y="4005064"/>
            <a:ext cx="4224233" cy="369332"/>
          </a:xfrm>
          <a:prstGeom prst="rect">
            <a:avLst/>
          </a:prstGeom>
        </p:spPr>
        <p:txBody>
          <a:bodyPr wrap="none">
            <a:spAutoFit/>
          </a:bodyPr>
          <a:lstStyle/>
          <a:p>
            <a:r>
              <a:rPr lang="zh-CN" altLang="zh-CN" dirty="0"/>
              <a:t>图</a:t>
            </a:r>
            <a:r>
              <a:rPr lang="en-US" altLang="zh-CN" dirty="0"/>
              <a:t>5. 9 </a:t>
            </a:r>
            <a:r>
              <a:rPr lang="zh-CN" altLang="zh-CN" dirty="0"/>
              <a:t>只考虑一次卷积运算的卷积网络</a:t>
            </a:r>
          </a:p>
        </p:txBody>
      </p:sp>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5229200"/>
            <a:ext cx="277350" cy="2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9601323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260648"/>
            <a:ext cx="7467600" cy="6213304"/>
          </a:xfrm>
        </p:spPr>
        <p:txBody>
          <a:bodyPr>
            <a:normAutofit/>
          </a:bodyPr>
          <a:lstStyle/>
          <a:p>
            <a:r>
              <a:rPr lang="zh-CN" altLang="en-US" dirty="0"/>
              <a:t>（</a:t>
            </a:r>
            <a:r>
              <a:rPr lang="en-US" altLang="zh-CN" dirty="0"/>
              <a:t>5</a:t>
            </a:r>
            <a:r>
              <a:rPr lang="zh-CN" altLang="en-US" dirty="0"/>
              <a:t>）编程验证卷积运算</a:t>
            </a:r>
          </a:p>
          <a:p>
            <a:r>
              <a:rPr lang="zh-CN" altLang="en-US" dirty="0"/>
              <a:t>如代码</a:t>
            </a:r>
            <a:r>
              <a:rPr lang="en-US" altLang="zh-CN" dirty="0"/>
              <a:t>5. 1</a:t>
            </a:r>
            <a:r>
              <a:rPr lang="zh-CN" altLang="en-US" dirty="0"/>
              <a:t>所示的</a:t>
            </a:r>
            <a:r>
              <a:rPr lang="en-US" altLang="zh-CN" dirty="0"/>
              <a:t>conv_op_demo1.py</a:t>
            </a:r>
            <a:r>
              <a:rPr lang="zh-CN" altLang="en-US" dirty="0"/>
              <a:t>程序验证了图</a:t>
            </a:r>
            <a:r>
              <a:rPr lang="en-US" altLang="zh-CN" dirty="0"/>
              <a:t>5. 2</a:t>
            </a:r>
            <a:r>
              <a:rPr lang="zh-CN" altLang="en-US" dirty="0"/>
              <a:t>的计算结果。先使用</a:t>
            </a:r>
            <a:r>
              <a:rPr lang="en-US" altLang="zh-CN" dirty="0" err="1"/>
              <a:t>torch.tensor</a:t>
            </a:r>
            <a:r>
              <a:rPr lang="zh-CN" altLang="en-US" dirty="0"/>
              <a:t>定义一幅</a:t>
            </a:r>
            <a:r>
              <a:rPr lang="en-US" altLang="zh-CN" dirty="0"/>
              <a:t>6×6</a:t>
            </a:r>
            <a:r>
              <a:rPr lang="zh-CN" altLang="en-US" dirty="0"/>
              <a:t>的灰度图像，并调用</a:t>
            </a:r>
            <a:r>
              <a:rPr lang="en-US" altLang="zh-CN" dirty="0"/>
              <a:t>view</a:t>
            </a:r>
            <a:r>
              <a:rPr lang="zh-CN" altLang="en-US" dirty="0"/>
              <a:t>函数将图像转换为形状</a:t>
            </a:r>
            <a:r>
              <a:rPr lang="en-US" altLang="zh-CN" dirty="0"/>
              <a:t>(</a:t>
            </a:r>
            <a:r>
              <a:rPr lang="zh-CN" altLang="en-US" dirty="0"/>
              <a:t>样本数</a:t>
            </a:r>
            <a:r>
              <a:rPr lang="en-US" altLang="zh-CN" dirty="0"/>
              <a:t>, </a:t>
            </a:r>
            <a:r>
              <a:rPr lang="zh-CN" altLang="en-US" dirty="0"/>
              <a:t>通道数</a:t>
            </a:r>
            <a:r>
              <a:rPr lang="en-US" altLang="zh-CN" dirty="0"/>
              <a:t>, </a:t>
            </a:r>
            <a:r>
              <a:rPr lang="zh-CN" altLang="en-US" dirty="0"/>
              <a:t>高</a:t>
            </a:r>
            <a:r>
              <a:rPr lang="en-US" altLang="zh-CN" dirty="0"/>
              <a:t>, </a:t>
            </a:r>
            <a:r>
              <a:rPr lang="zh-CN" altLang="en-US" dirty="0"/>
              <a:t>宽</a:t>
            </a:r>
            <a:r>
              <a:rPr lang="en-US" altLang="zh-CN" dirty="0"/>
              <a:t>)</a:t>
            </a:r>
            <a:r>
              <a:rPr lang="zh-CN" altLang="en-US" dirty="0"/>
              <a:t>的张量，以符合卷积网络输入的要求。然后定义过滤器</a:t>
            </a:r>
            <a:r>
              <a:rPr lang="en-US" altLang="zh-CN" dirty="0"/>
              <a:t>1</a:t>
            </a:r>
            <a:r>
              <a:rPr lang="zh-CN" altLang="en-US" dirty="0"/>
              <a:t>，并调用</a:t>
            </a:r>
            <a:r>
              <a:rPr lang="en-US" altLang="zh-CN" dirty="0"/>
              <a:t>view</a:t>
            </a:r>
            <a:r>
              <a:rPr lang="zh-CN" altLang="en-US" dirty="0"/>
              <a:t>函数将该过滤器转换为形状（输出通道数，输入通道数</a:t>
            </a:r>
            <a:r>
              <a:rPr lang="en-US" altLang="zh-CN" dirty="0"/>
              <a:t>/</a:t>
            </a:r>
            <a:r>
              <a:rPr lang="zh-CN" altLang="en-US" dirty="0"/>
              <a:t>分组，核高，核宽）的张量，这是对卷积网络过滤器的要求。最后调用</a:t>
            </a:r>
            <a:r>
              <a:rPr lang="en-US" altLang="zh-CN" dirty="0"/>
              <a:t>F.conv2d</a:t>
            </a:r>
            <a:r>
              <a:rPr lang="zh-CN" altLang="en-US" dirty="0"/>
              <a:t>函数完成卷积运算并打印运算结果，这里只用到</a:t>
            </a:r>
            <a:r>
              <a:rPr lang="en-US" altLang="zh-CN" dirty="0"/>
              <a:t>2</a:t>
            </a:r>
            <a:r>
              <a:rPr lang="zh-CN" altLang="en-US" dirty="0"/>
              <a:t>个输入参数，第一个参数</a:t>
            </a:r>
            <a:r>
              <a:rPr lang="en-US" altLang="zh-CN" dirty="0"/>
              <a:t>input</a:t>
            </a:r>
            <a:r>
              <a:rPr lang="zh-CN" altLang="en-US" dirty="0"/>
              <a:t>为输入张量，第二个参数</a:t>
            </a:r>
            <a:r>
              <a:rPr lang="en-US" altLang="zh-CN" dirty="0"/>
              <a:t>weight</a:t>
            </a:r>
            <a:r>
              <a:rPr lang="zh-CN" altLang="en-US" dirty="0"/>
              <a:t>为卷积核。其他可选参数还有偏置张量</a:t>
            </a:r>
            <a:r>
              <a:rPr lang="en-US" altLang="zh-CN" dirty="0"/>
              <a:t>bias</a:t>
            </a:r>
            <a:r>
              <a:rPr lang="zh-CN" altLang="en-US" dirty="0"/>
              <a:t>（默认为</a:t>
            </a:r>
            <a:r>
              <a:rPr lang="en-US" altLang="zh-CN" dirty="0"/>
              <a:t>None</a:t>
            </a:r>
            <a:r>
              <a:rPr lang="zh-CN" altLang="en-US" dirty="0"/>
              <a:t>）、步长</a:t>
            </a:r>
            <a:r>
              <a:rPr lang="en-US" altLang="zh-CN" dirty="0"/>
              <a:t>stride</a:t>
            </a:r>
            <a:r>
              <a:rPr lang="zh-CN" altLang="en-US" dirty="0"/>
              <a:t>（默认为</a:t>
            </a:r>
            <a:r>
              <a:rPr lang="en-US" altLang="zh-CN" dirty="0"/>
              <a:t>1</a:t>
            </a:r>
            <a:r>
              <a:rPr lang="zh-CN" altLang="en-US" dirty="0"/>
              <a:t>）、填充</a:t>
            </a:r>
            <a:r>
              <a:rPr lang="en-US" altLang="zh-CN" dirty="0"/>
              <a:t>padding</a:t>
            </a:r>
            <a:r>
              <a:rPr lang="zh-CN" altLang="en-US" dirty="0"/>
              <a:t>（默认为</a:t>
            </a:r>
            <a:r>
              <a:rPr lang="en-US" altLang="zh-CN" dirty="0"/>
              <a:t>0</a:t>
            </a:r>
            <a:r>
              <a:rPr lang="zh-CN" altLang="en-US" dirty="0"/>
              <a:t>）、核元素之间的间距</a:t>
            </a:r>
            <a:r>
              <a:rPr lang="en-US" altLang="zh-CN" dirty="0"/>
              <a:t>dilation</a:t>
            </a:r>
            <a:r>
              <a:rPr lang="zh-CN" altLang="en-US" dirty="0"/>
              <a:t>（默认为</a:t>
            </a:r>
            <a:r>
              <a:rPr lang="en-US" altLang="zh-CN" dirty="0"/>
              <a:t>1</a:t>
            </a:r>
            <a:r>
              <a:rPr lang="zh-CN" altLang="en-US" dirty="0"/>
              <a:t>）、和分组</a:t>
            </a:r>
            <a:r>
              <a:rPr lang="en-US" altLang="zh-CN" dirty="0"/>
              <a:t>groups</a:t>
            </a:r>
            <a:r>
              <a:rPr lang="zh-CN" altLang="en-US" dirty="0"/>
              <a:t>（默认为</a:t>
            </a:r>
            <a:r>
              <a:rPr lang="en-US" altLang="zh-CN" dirty="0"/>
              <a:t>1</a:t>
            </a:r>
            <a:r>
              <a:rPr lang="zh-CN" altLang="en-US" dirty="0"/>
              <a:t>）。</a:t>
            </a:r>
          </a:p>
          <a:p>
            <a:endParaRPr lang="zh-CN" altLang="en-US" dirty="0"/>
          </a:p>
        </p:txBody>
      </p:sp>
    </p:spTree>
    <p:extLst>
      <p:ext uri="{BB962C8B-B14F-4D97-AF65-F5344CB8AC3E}">
        <p14:creationId xmlns:p14="http://schemas.microsoft.com/office/powerpoint/2010/main" val="2433328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16632"/>
            <a:ext cx="7467600" cy="6696744"/>
          </a:xfrm>
        </p:spPr>
        <p:txBody>
          <a:bodyPr>
            <a:normAutofit fontScale="62500" lnSpcReduction="20000"/>
          </a:bodyPr>
          <a:lstStyle/>
          <a:p>
            <a:r>
              <a:rPr lang="zh-CN" altLang="en-US" dirty="0"/>
              <a:t>代码</a:t>
            </a:r>
            <a:r>
              <a:rPr lang="en-US" altLang="zh-CN" dirty="0"/>
              <a:t>5. 1</a:t>
            </a:r>
            <a:r>
              <a:rPr lang="zh-CN" altLang="en-US" dirty="0"/>
              <a:t>卷积运算原理代码</a:t>
            </a:r>
          </a:p>
          <a:p>
            <a:r>
              <a:rPr lang="en-US" altLang="zh-CN" dirty="0"/>
              <a:t># 6×6</a:t>
            </a:r>
            <a:r>
              <a:rPr lang="zh-CN" altLang="en-US" dirty="0"/>
              <a:t>灰度图像</a:t>
            </a:r>
          </a:p>
          <a:p>
            <a:r>
              <a:rPr lang="en-US" altLang="zh-CN" dirty="0" err="1"/>
              <a:t>img</a:t>
            </a:r>
            <a:r>
              <a:rPr lang="en-US" altLang="zh-CN" dirty="0"/>
              <a:t> = </a:t>
            </a:r>
            <a:r>
              <a:rPr lang="en-US" altLang="zh-CN" dirty="0" err="1"/>
              <a:t>torch.tensor</a:t>
            </a:r>
            <a:r>
              <a:rPr lang="en-US" altLang="zh-CN" dirty="0"/>
              <a:t>([[1, 0, 0, 0, 1, 0],</a:t>
            </a:r>
          </a:p>
          <a:p>
            <a:r>
              <a:rPr lang="en-US" altLang="zh-CN" dirty="0"/>
              <a:t>                    [0, 1, 0, 0, 1, 0],</a:t>
            </a:r>
          </a:p>
          <a:p>
            <a:r>
              <a:rPr lang="en-US" altLang="zh-CN" dirty="0"/>
              <a:t>                    [0, 0, 1, 0, 1, 0],</a:t>
            </a:r>
          </a:p>
          <a:p>
            <a:r>
              <a:rPr lang="en-US" altLang="zh-CN" dirty="0"/>
              <a:t>                    [1, 0, 0, 0, 0, 1],</a:t>
            </a:r>
          </a:p>
          <a:p>
            <a:r>
              <a:rPr lang="en-US" altLang="zh-CN" dirty="0"/>
              <a:t>                    [0, 1, 0, 0, 1, 0],</a:t>
            </a:r>
          </a:p>
          <a:p>
            <a:r>
              <a:rPr lang="en-US" altLang="zh-CN" dirty="0"/>
              <a:t>                    [0, 0, 1, 1, 0, 0]</a:t>
            </a:r>
          </a:p>
          <a:p>
            <a:r>
              <a:rPr lang="en-US" altLang="zh-CN" dirty="0"/>
              <a:t>                    ], </a:t>
            </a:r>
            <a:r>
              <a:rPr lang="en-US" altLang="zh-CN" dirty="0" err="1"/>
              <a:t>dtype</a:t>
            </a:r>
            <a:r>
              <a:rPr lang="en-US" altLang="zh-CN" dirty="0"/>
              <a:t>=torch.float32)</a:t>
            </a:r>
          </a:p>
          <a:p>
            <a:r>
              <a:rPr lang="en-US" altLang="zh-CN" dirty="0"/>
              <a:t># </a:t>
            </a:r>
            <a:r>
              <a:rPr lang="zh-CN" altLang="en-US" dirty="0"/>
              <a:t>转换为形状</a:t>
            </a:r>
            <a:r>
              <a:rPr lang="en-US" altLang="zh-CN" dirty="0"/>
              <a:t>(</a:t>
            </a:r>
            <a:r>
              <a:rPr lang="zh-CN" altLang="en-US" dirty="0"/>
              <a:t>样本数</a:t>
            </a:r>
            <a:r>
              <a:rPr lang="en-US" altLang="zh-CN" dirty="0"/>
              <a:t>, </a:t>
            </a:r>
            <a:r>
              <a:rPr lang="zh-CN" altLang="en-US" dirty="0"/>
              <a:t>通道数</a:t>
            </a:r>
            <a:r>
              <a:rPr lang="en-US" altLang="zh-CN" dirty="0"/>
              <a:t>, </a:t>
            </a:r>
            <a:r>
              <a:rPr lang="zh-CN" altLang="en-US" dirty="0"/>
              <a:t>高</a:t>
            </a:r>
            <a:r>
              <a:rPr lang="en-US" altLang="zh-CN" dirty="0"/>
              <a:t>, </a:t>
            </a:r>
            <a:r>
              <a:rPr lang="zh-CN" altLang="en-US" dirty="0"/>
              <a:t>宽</a:t>
            </a:r>
            <a:r>
              <a:rPr lang="en-US" altLang="zh-CN" dirty="0"/>
              <a:t>)</a:t>
            </a:r>
            <a:r>
              <a:rPr lang="zh-CN" altLang="en-US" dirty="0"/>
              <a:t>的张量</a:t>
            </a:r>
          </a:p>
          <a:p>
            <a:r>
              <a:rPr lang="en-US" altLang="zh-CN" dirty="0" err="1"/>
              <a:t>img</a:t>
            </a:r>
            <a:r>
              <a:rPr lang="en-US" altLang="zh-CN" dirty="0"/>
              <a:t> = </a:t>
            </a:r>
            <a:r>
              <a:rPr lang="en-US" altLang="zh-CN" dirty="0" err="1"/>
              <a:t>img.view</a:t>
            </a:r>
            <a:r>
              <a:rPr lang="en-US" altLang="zh-CN" dirty="0"/>
              <a:t>([1, 1, </a:t>
            </a:r>
            <a:r>
              <a:rPr lang="en-US" altLang="zh-CN" dirty="0" err="1"/>
              <a:t>img.shape</a:t>
            </a:r>
            <a:r>
              <a:rPr lang="en-US" altLang="zh-CN" dirty="0"/>
              <a:t>[0], </a:t>
            </a:r>
            <a:r>
              <a:rPr lang="en-US" altLang="zh-CN" dirty="0" err="1"/>
              <a:t>img.shape</a:t>
            </a:r>
            <a:r>
              <a:rPr lang="en-US" altLang="zh-CN" dirty="0"/>
              <a:t>[1]])</a:t>
            </a:r>
          </a:p>
          <a:p>
            <a:endParaRPr lang="en-US" altLang="zh-CN" dirty="0"/>
          </a:p>
          <a:p>
            <a:r>
              <a:rPr lang="en-US" altLang="zh-CN" dirty="0"/>
              <a:t># </a:t>
            </a:r>
            <a:r>
              <a:rPr lang="zh-CN" altLang="en-US" dirty="0"/>
              <a:t>过滤器</a:t>
            </a:r>
            <a:r>
              <a:rPr lang="en-US" altLang="zh-CN" dirty="0"/>
              <a:t>1</a:t>
            </a:r>
            <a:r>
              <a:rPr lang="zh-CN" altLang="en-US" dirty="0"/>
              <a:t>的定义</a:t>
            </a:r>
          </a:p>
          <a:p>
            <a:r>
              <a:rPr lang="en-US" altLang="zh-CN" dirty="0"/>
              <a:t>filter1 = </a:t>
            </a:r>
            <a:r>
              <a:rPr lang="en-US" altLang="zh-CN" dirty="0" err="1"/>
              <a:t>torch.tensor</a:t>
            </a:r>
            <a:r>
              <a:rPr lang="en-US" altLang="zh-CN" dirty="0"/>
              <a:t>([[1, -1, -1],</a:t>
            </a:r>
          </a:p>
          <a:p>
            <a:r>
              <a:rPr lang="en-US" altLang="zh-CN" dirty="0"/>
              <a:t>                        [-1, 1, -1],</a:t>
            </a:r>
          </a:p>
          <a:p>
            <a:r>
              <a:rPr lang="en-US" altLang="zh-CN" dirty="0"/>
              <a:t>                        [-1, -1, 1]</a:t>
            </a:r>
          </a:p>
          <a:p>
            <a:r>
              <a:rPr lang="en-US" altLang="zh-CN" dirty="0"/>
              <a:t>                        ], </a:t>
            </a:r>
            <a:r>
              <a:rPr lang="en-US" altLang="zh-CN" dirty="0" err="1"/>
              <a:t>dtype</a:t>
            </a:r>
            <a:r>
              <a:rPr lang="en-US" altLang="zh-CN" dirty="0"/>
              <a:t>=torch.float32)</a:t>
            </a:r>
          </a:p>
          <a:p>
            <a:r>
              <a:rPr lang="en-US" altLang="zh-CN" dirty="0"/>
              <a:t># </a:t>
            </a:r>
            <a:r>
              <a:rPr lang="zh-CN" altLang="en-US" dirty="0"/>
              <a:t>转换为形状（输出通道数，输入通道数</a:t>
            </a:r>
            <a:r>
              <a:rPr lang="en-US" altLang="zh-CN" dirty="0"/>
              <a:t>/</a:t>
            </a:r>
            <a:r>
              <a:rPr lang="zh-CN" altLang="en-US" dirty="0"/>
              <a:t>分组，核高，核宽）的张量</a:t>
            </a:r>
          </a:p>
          <a:p>
            <a:r>
              <a:rPr lang="en-US" altLang="zh-CN" dirty="0"/>
              <a:t>filter1 = filter1.view([1, 1, filter1.shape[0], filter1.shape[1]])</a:t>
            </a:r>
          </a:p>
          <a:p>
            <a:endParaRPr lang="en-US" altLang="zh-CN" dirty="0"/>
          </a:p>
          <a:p>
            <a:r>
              <a:rPr lang="en-US" altLang="zh-CN" dirty="0"/>
              <a:t># </a:t>
            </a:r>
            <a:r>
              <a:rPr lang="zh-CN" altLang="en-US" dirty="0"/>
              <a:t>卷积运算</a:t>
            </a:r>
          </a:p>
          <a:p>
            <a:r>
              <a:rPr lang="en-US" altLang="zh-CN" dirty="0"/>
              <a:t>out = F.conv2d(</a:t>
            </a:r>
            <a:r>
              <a:rPr lang="en-US" altLang="zh-CN" dirty="0" err="1"/>
              <a:t>img</a:t>
            </a:r>
            <a:r>
              <a:rPr lang="en-US" altLang="zh-CN" dirty="0"/>
              <a:t>, filter1)</a:t>
            </a:r>
          </a:p>
          <a:p>
            <a:r>
              <a:rPr lang="en-US" altLang="zh-CN" dirty="0"/>
              <a:t>print(out)</a:t>
            </a:r>
          </a:p>
          <a:p>
            <a:endParaRPr lang="zh-CN" altLang="en-US" dirty="0"/>
          </a:p>
        </p:txBody>
      </p:sp>
    </p:spTree>
    <p:extLst>
      <p:ext uri="{BB962C8B-B14F-4D97-AF65-F5344CB8AC3E}">
        <p14:creationId xmlns:p14="http://schemas.microsoft.com/office/powerpoint/2010/main" val="37234190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r>
              <a:rPr lang="zh-CN" altLang="en-US" dirty="0"/>
              <a:t>执行</a:t>
            </a:r>
            <a:r>
              <a:rPr lang="en-US" altLang="zh-CN" dirty="0"/>
              <a:t>conv_op_demo1.py</a:t>
            </a:r>
            <a:r>
              <a:rPr lang="zh-CN" altLang="en-US" dirty="0"/>
              <a:t>程序得到如下卷积运算结果，与图</a:t>
            </a:r>
            <a:r>
              <a:rPr lang="en-US" altLang="zh-CN" dirty="0"/>
              <a:t>5. 2</a:t>
            </a:r>
            <a:r>
              <a:rPr lang="zh-CN" altLang="en-US" dirty="0"/>
              <a:t>的运算结果一致。该程序还演示了使用</a:t>
            </a:r>
            <a:r>
              <a:rPr lang="en-US" altLang="zh-CN" dirty="0"/>
              <a:t>torch.nn.Conv2d</a:t>
            </a:r>
            <a:r>
              <a:rPr lang="zh-CN" altLang="en-US" dirty="0"/>
              <a:t>类来替代</a:t>
            </a:r>
            <a:r>
              <a:rPr lang="en-US" altLang="zh-CN" dirty="0"/>
              <a:t>F.conv2d</a:t>
            </a:r>
            <a:r>
              <a:rPr lang="zh-CN" altLang="en-US" dirty="0"/>
              <a:t>函数的方法，运行结果完全一样。</a:t>
            </a:r>
          </a:p>
          <a:p>
            <a:r>
              <a:rPr lang="en-US" altLang="zh-CN" dirty="0"/>
              <a:t>tensor([[[[ 3., -2., -2., -1.],</a:t>
            </a:r>
          </a:p>
          <a:p>
            <a:r>
              <a:rPr lang="en-US" altLang="zh-CN" dirty="0"/>
              <a:t>          [-3.,  2., -3.,  1.],</a:t>
            </a:r>
          </a:p>
          <a:p>
            <a:r>
              <a:rPr lang="en-US" altLang="zh-CN" dirty="0"/>
              <a:t>          [-3., -2.,  1., -3.],</a:t>
            </a:r>
          </a:p>
          <a:p>
            <a:r>
              <a:rPr lang="en-US" altLang="zh-CN" dirty="0"/>
              <a:t>          [ 3., -1., -3., -1.]]]])</a:t>
            </a:r>
          </a:p>
          <a:p>
            <a:endParaRPr lang="zh-CN" altLang="en-US" dirty="0"/>
          </a:p>
        </p:txBody>
      </p:sp>
    </p:spTree>
    <p:extLst>
      <p:ext uri="{BB962C8B-B14F-4D97-AF65-F5344CB8AC3E}">
        <p14:creationId xmlns:p14="http://schemas.microsoft.com/office/powerpoint/2010/main" val="21206548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r>
              <a:rPr lang="zh-CN" altLang="en-US" dirty="0"/>
              <a:t>如代码</a:t>
            </a:r>
            <a:r>
              <a:rPr lang="en-US" altLang="zh-CN" dirty="0"/>
              <a:t>5. 2</a:t>
            </a:r>
            <a:r>
              <a:rPr lang="zh-CN" altLang="en-US" dirty="0"/>
              <a:t>所示的</a:t>
            </a:r>
            <a:r>
              <a:rPr lang="en-US" altLang="zh-CN" dirty="0"/>
              <a:t>conv_op_demo2.py</a:t>
            </a:r>
            <a:r>
              <a:rPr lang="zh-CN" altLang="en-US" dirty="0"/>
              <a:t>程序验证了图</a:t>
            </a:r>
            <a:r>
              <a:rPr lang="en-US" altLang="zh-CN" dirty="0"/>
              <a:t>5. 4</a:t>
            </a:r>
            <a:r>
              <a:rPr lang="zh-CN" altLang="en-US" dirty="0"/>
              <a:t>的计算结果。先使用</a:t>
            </a:r>
            <a:r>
              <a:rPr lang="en-US" altLang="zh-CN" dirty="0" err="1"/>
              <a:t>torch.tensor</a:t>
            </a:r>
            <a:r>
              <a:rPr lang="zh-CN" altLang="en-US" dirty="0"/>
              <a:t>定义一幅</a:t>
            </a:r>
            <a:r>
              <a:rPr lang="en-US" altLang="zh-CN" dirty="0"/>
              <a:t>6×6</a:t>
            </a:r>
            <a:r>
              <a:rPr lang="zh-CN" altLang="en-US" dirty="0"/>
              <a:t>的灰度图像，并调用</a:t>
            </a:r>
            <a:r>
              <a:rPr lang="en-US" altLang="zh-CN" dirty="0"/>
              <a:t>view</a:t>
            </a:r>
            <a:r>
              <a:rPr lang="zh-CN" altLang="en-US" dirty="0"/>
              <a:t>函数将图像转换为形状</a:t>
            </a:r>
            <a:r>
              <a:rPr lang="en-US" altLang="zh-CN" dirty="0"/>
              <a:t>(</a:t>
            </a:r>
            <a:r>
              <a:rPr lang="zh-CN" altLang="en-US" dirty="0"/>
              <a:t>样本数</a:t>
            </a:r>
            <a:r>
              <a:rPr lang="en-US" altLang="zh-CN" dirty="0"/>
              <a:t>, </a:t>
            </a:r>
            <a:r>
              <a:rPr lang="zh-CN" altLang="en-US" dirty="0"/>
              <a:t>通道数</a:t>
            </a:r>
            <a:r>
              <a:rPr lang="en-US" altLang="zh-CN" dirty="0"/>
              <a:t>, </a:t>
            </a:r>
            <a:r>
              <a:rPr lang="zh-CN" altLang="en-US" dirty="0"/>
              <a:t>高</a:t>
            </a:r>
            <a:r>
              <a:rPr lang="en-US" altLang="zh-CN" dirty="0"/>
              <a:t>, </a:t>
            </a:r>
            <a:r>
              <a:rPr lang="zh-CN" altLang="en-US" dirty="0"/>
              <a:t>宽</a:t>
            </a:r>
            <a:r>
              <a:rPr lang="en-US" altLang="zh-CN" dirty="0"/>
              <a:t>)</a:t>
            </a:r>
            <a:r>
              <a:rPr lang="zh-CN" altLang="en-US" dirty="0"/>
              <a:t>的张量，以符合卷积网络输入的要求。然后定义过滤器</a:t>
            </a:r>
            <a:r>
              <a:rPr lang="en-US" altLang="zh-CN" dirty="0"/>
              <a:t>1</a:t>
            </a:r>
            <a:r>
              <a:rPr lang="zh-CN" altLang="en-US" dirty="0"/>
              <a:t>和过滤器</a:t>
            </a:r>
            <a:r>
              <a:rPr lang="en-US" altLang="zh-CN" dirty="0"/>
              <a:t>2</a:t>
            </a:r>
            <a:r>
              <a:rPr lang="zh-CN" altLang="en-US" dirty="0"/>
              <a:t>，调用</a:t>
            </a:r>
            <a:r>
              <a:rPr lang="en-US" altLang="zh-CN" dirty="0" err="1"/>
              <a:t>torch.stack</a:t>
            </a:r>
            <a:r>
              <a:rPr lang="zh-CN" altLang="en-US" dirty="0"/>
              <a:t>函数将两个过滤器堆叠起来，然后调用</a:t>
            </a:r>
            <a:r>
              <a:rPr lang="en-US" altLang="zh-CN" dirty="0"/>
              <a:t>view</a:t>
            </a:r>
            <a:r>
              <a:rPr lang="zh-CN" altLang="en-US" dirty="0"/>
              <a:t>函数将过滤器转换为形状（输出通道数，输入通道数</a:t>
            </a:r>
            <a:r>
              <a:rPr lang="en-US" altLang="zh-CN" dirty="0"/>
              <a:t>/</a:t>
            </a:r>
            <a:r>
              <a:rPr lang="zh-CN" altLang="en-US" dirty="0"/>
              <a:t>分组，核高，核宽）的张量，满足卷积网络过滤器的要求。最后调用</a:t>
            </a:r>
            <a:r>
              <a:rPr lang="en-US" altLang="zh-CN" dirty="0"/>
              <a:t>F.conv2d</a:t>
            </a:r>
            <a:r>
              <a:rPr lang="zh-CN" altLang="en-US" dirty="0"/>
              <a:t>函数完成卷积运算并打印运算结果。</a:t>
            </a:r>
          </a:p>
        </p:txBody>
      </p:sp>
    </p:spTree>
    <p:extLst>
      <p:ext uri="{BB962C8B-B14F-4D97-AF65-F5344CB8AC3E}">
        <p14:creationId xmlns:p14="http://schemas.microsoft.com/office/powerpoint/2010/main" val="1041406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a:t>
            </a:r>
            <a:endParaRPr lang="zh-CN" altLang="en-US" dirty="0"/>
          </a:p>
        </p:txBody>
      </p:sp>
      <p:sp>
        <p:nvSpPr>
          <p:cNvPr id="3" name="内容占位符 2"/>
          <p:cNvSpPr>
            <a:spLocks noGrp="1"/>
          </p:cNvSpPr>
          <p:nvPr>
            <p:ph sz="quarter" idx="1"/>
          </p:nvPr>
        </p:nvSpPr>
        <p:spPr/>
        <p:txBody>
          <a:bodyPr/>
          <a:lstStyle/>
          <a:p>
            <a:r>
              <a:rPr lang="en-US" altLang="zh-CN" dirty="0" smtClean="0"/>
              <a:t>5.1 CNN</a:t>
            </a:r>
            <a:r>
              <a:rPr lang="zh-CN" altLang="en-US" dirty="0" smtClean="0"/>
              <a:t>介绍</a:t>
            </a:r>
            <a:endParaRPr lang="en-US" altLang="zh-CN" dirty="0" smtClean="0"/>
          </a:p>
          <a:p>
            <a:r>
              <a:rPr lang="en-US" altLang="zh-CN" dirty="0" smtClean="0"/>
              <a:t>5.2 </a:t>
            </a:r>
            <a:r>
              <a:rPr lang="zh-CN" altLang="en-US" dirty="0" smtClean="0"/>
              <a:t>简单</a:t>
            </a:r>
            <a:r>
              <a:rPr lang="zh-CN" altLang="en-US" dirty="0"/>
              <a:t>的</a:t>
            </a:r>
            <a:r>
              <a:rPr lang="en-US" altLang="zh-CN" dirty="0"/>
              <a:t>CNN</a:t>
            </a:r>
            <a:r>
              <a:rPr lang="zh-CN" altLang="en-US" dirty="0" smtClean="0"/>
              <a:t>网络</a:t>
            </a:r>
            <a:endParaRPr lang="en-US" altLang="zh-CN" dirty="0" smtClean="0"/>
          </a:p>
          <a:p>
            <a:r>
              <a:rPr lang="en-US" altLang="zh-CN" dirty="0" smtClean="0"/>
              <a:t>5.3 </a:t>
            </a:r>
            <a:r>
              <a:rPr lang="en-US" altLang="zh-CN" dirty="0" err="1" smtClean="0"/>
              <a:t>PyTorch</a:t>
            </a:r>
            <a:r>
              <a:rPr lang="zh-CN" altLang="en-US" dirty="0"/>
              <a:t>实现</a:t>
            </a:r>
            <a:r>
              <a:rPr lang="en-US" altLang="zh-CN" dirty="0"/>
              <a:t>LeNet-5</a:t>
            </a:r>
            <a:r>
              <a:rPr lang="zh-CN" altLang="en-US" dirty="0"/>
              <a:t>网络</a:t>
            </a:r>
          </a:p>
        </p:txBody>
      </p:sp>
    </p:spTree>
    <p:extLst>
      <p:ext uri="{BB962C8B-B14F-4D97-AF65-F5344CB8AC3E}">
        <p14:creationId xmlns:p14="http://schemas.microsoft.com/office/powerpoint/2010/main" val="19606871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16632"/>
            <a:ext cx="7467600" cy="6552728"/>
          </a:xfrm>
        </p:spPr>
        <p:txBody>
          <a:bodyPr>
            <a:normAutofit fontScale="92500" lnSpcReduction="10000"/>
          </a:bodyPr>
          <a:lstStyle/>
          <a:p>
            <a:r>
              <a:rPr lang="zh-CN" altLang="en-US" dirty="0"/>
              <a:t>代码</a:t>
            </a:r>
            <a:r>
              <a:rPr lang="en-US" altLang="zh-CN" dirty="0"/>
              <a:t>5. 2</a:t>
            </a:r>
            <a:r>
              <a:rPr lang="zh-CN" altLang="en-US" dirty="0"/>
              <a:t>两个过滤器的卷积运算</a:t>
            </a:r>
          </a:p>
          <a:p>
            <a:r>
              <a:rPr lang="en-US" altLang="zh-CN" dirty="0"/>
              <a:t># 6×6</a:t>
            </a:r>
            <a:r>
              <a:rPr lang="zh-CN" altLang="en-US" dirty="0"/>
              <a:t>灰度图像</a:t>
            </a:r>
          </a:p>
          <a:p>
            <a:r>
              <a:rPr lang="en-US" altLang="zh-CN" dirty="0" err="1"/>
              <a:t>img</a:t>
            </a:r>
            <a:r>
              <a:rPr lang="en-US" altLang="zh-CN" dirty="0"/>
              <a:t> = </a:t>
            </a:r>
            <a:r>
              <a:rPr lang="en-US" altLang="zh-CN" dirty="0" err="1"/>
              <a:t>torch.tensor</a:t>
            </a:r>
            <a:r>
              <a:rPr lang="en-US" altLang="zh-CN" dirty="0"/>
              <a:t>([[1, 0, 0, 0, 1, 0],</a:t>
            </a:r>
          </a:p>
          <a:p>
            <a:r>
              <a:rPr lang="en-US" altLang="zh-CN" dirty="0"/>
              <a:t>                    [0, 1, 0, 0, 1, 0],</a:t>
            </a:r>
          </a:p>
          <a:p>
            <a:r>
              <a:rPr lang="en-US" altLang="zh-CN" dirty="0"/>
              <a:t>                    [0, 0, 1, 0, 1, 0],</a:t>
            </a:r>
          </a:p>
          <a:p>
            <a:r>
              <a:rPr lang="en-US" altLang="zh-CN" dirty="0"/>
              <a:t>                    [1, 0, 0, 0, 0, 1],</a:t>
            </a:r>
          </a:p>
          <a:p>
            <a:r>
              <a:rPr lang="en-US" altLang="zh-CN" dirty="0"/>
              <a:t>                    [0, 1, 0, 0, 1, 0],</a:t>
            </a:r>
          </a:p>
          <a:p>
            <a:r>
              <a:rPr lang="en-US" altLang="zh-CN" dirty="0"/>
              <a:t>                    [0, 0, 1, 1, 0, 0]</a:t>
            </a:r>
          </a:p>
          <a:p>
            <a:r>
              <a:rPr lang="en-US" altLang="zh-CN" dirty="0"/>
              <a:t>                    ], </a:t>
            </a:r>
            <a:r>
              <a:rPr lang="en-US" altLang="zh-CN" dirty="0" err="1"/>
              <a:t>dtype</a:t>
            </a:r>
            <a:r>
              <a:rPr lang="en-US" altLang="zh-CN" dirty="0"/>
              <a:t>=torch.float32)</a:t>
            </a:r>
          </a:p>
          <a:p>
            <a:r>
              <a:rPr lang="en-US" altLang="zh-CN" dirty="0"/>
              <a:t># </a:t>
            </a:r>
            <a:r>
              <a:rPr lang="zh-CN" altLang="en-US" dirty="0"/>
              <a:t>转换为形状</a:t>
            </a:r>
            <a:r>
              <a:rPr lang="en-US" altLang="zh-CN" dirty="0"/>
              <a:t>(</a:t>
            </a:r>
            <a:r>
              <a:rPr lang="zh-CN" altLang="en-US" dirty="0"/>
              <a:t>样本数</a:t>
            </a:r>
            <a:r>
              <a:rPr lang="en-US" altLang="zh-CN" dirty="0"/>
              <a:t>, </a:t>
            </a:r>
            <a:r>
              <a:rPr lang="zh-CN" altLang="en-US" dirty="0"/>
              <a:t>通道数</a:t>
            </a:r>
            <a:r>
              <a:rPr lang="en-US" altLang="zh-CN" dirty="0"/>
              <a:t>, </a:t>
            </a:r>
            <a:r>
              <a:rPr lang="zh-CN" altLang="en-US" dirty="0"/>
              <a:t>高</a:t>
            </a:r>
            <a:r>
              <a:rPr lang="en-US" altLang="zh-CN" dirty="0"/>
              <a:t>, </a:t>
            </a:r>
            <a:r>
              <a:rPr lang="zh-CN" altLang="en-US" dirty="0"/>
              <a:t>宽</a:t>
            </a:r>
            <a:r>
              <a:rPr lang="en-US" altLang="zh-CN" dirty="0"/>
              <a:t>)</a:t>
            </a:r>
            <a:r>
              <a:rPr lang="zh-CN" altLang="en-US" dirty="0"/>
              <a:t>的张量</a:t>
            </a:r>
          </a:p>
          <a:p>
            <a:r>
              <a:rPr lang="en-US" altLang="zh-CN" dirty="0" err="1"/>
              <a:t>img</a:t>
            </a:r>
            <a:r>
              <a:rPr lang="en-US" altLang="zh-CN" dirty="0"/>
              <a:t> = </a:t>
            </a:r>
            <a:r>
              <a:rPr lang="en-US" altLang="zh-CN" dirty="0" err="1"/>
              <a:t>img.view</a:t>
            </a:r>
            <a:r>
              <a:rPr lang="en-US" altLang="zh-CN" dirty="0"/>
              <a:t>([1, 1, </a:t>
            </a:r>
            <a:r>
              <a:rPr lang="en-US" altLang="zh-CN" dirty="0" err="1"/>
              <a:t>img.shape</a:t>
            </a:r>
            <a:r>
              <a:rPr lang="en-US" altLang="zh-CN" dirty="0"/>
              <a:t>[0], </a:t>
            </a:r>
            <a:r>
              <a:rPr lang="en-US" altLang="zh-CN" dirty="0" err="1"/>
              <a:t>img.shape</a:t>
            </a:r>
            <a:r>
              <a:rPr lang="en-US" altLang="zh-CN" dirty="0"/>
              <a:t>[1]])</a:t>
            </a:r>
          </a:p>
          <a:p>
            <a:endParaRPr lang="en-US" altLang="zh-CN" dirty="0"/>
          </a:p>
          <a:p>
            <a:r>
              <a:rPr lang="en-US" altLang="zh-CN" dirty="0"/>
              <a:t># </a:t>
            </a:r>
            <a:r>
              <a:rPr lang="zh-CN" altLang="en-US" dirty="0"/>
              <a:t>过滤器</a:t>
            </a:r>
            <a:r>
              <a:rPr lang="en-US" altLang="zh-CN" dirty="0"/>
              <a:t>1</a:t>
            </a:r>
            <a:r>
              <a:rPr lang="zh-CN" altLang="en-US" dirty="0"/>
              <a:t>的定义</a:t>
            </a:r>
          </a:p>
          <a:p>
            <a:r>
              <a:rPr lang="en-US" altLang="zh-CN" dirty="0"/>
              <a:t>filter1 = </a:t>
            </a:r>
            <a:r>
              <a:rPr lang="en-US" altLang="zh-CN" dirty="0" err="1"/>
              <a:t>torch.tensor</a:t>
            </a:r>
            <a:r>
              <a:rPr lang="en-US" altLang="zh-CN" dirty="0"/>
              <a:t>([[1, -1, -1],</a:t>
            </a:r>
          </a:p>
          <a:p>
            <a:r>
              <a:rPr lang="en-US" altLang="zh-CN" dirty="0"/>
              <a:t>                        [-1, 1, -1],</a:t>
            </a:r>
          </a:p>
          <a:p>
            <a:r>
              <a:rPr lang="en-US" altLang="zh-CN" dirty="0"/>
              <a:t>                        [-1, -1, 1]</a:t>
            </a:r>
          </a:p>
          <a:p>
            <a:r>
              <a:rPr lang="en-US" altLang="zh-CN" dirty="0"/>
              <a:t>                        ], </a:t>
            </a:r>
            <a:r>
              <a:rPr lang="en-US" altLang="zh-CN" dirty="0" err="1"/>
              <a:t>dtype</a:t>
            </a:r>
            <a:r>
              <a:rPr lang="en-US" altLang="zh-CN" dirty="0"/>
              <a:t>=torch.float32)</a:t>
            </a:r>
          </a:p>
          <a:p>
            <a:endParaRPr lang="zh-CN" altLang="en-US" dirty="0"/>
          </a:p>
        </p:txBody>
      </p:sp>
    </p:spTree>
    <p:extLst>
      <p:ext uri="{BB962C8B-B14F-4D97-AF65-F5344CB8AC3E}">
        <p14:creationId xmlns:p14="http://schemas.microsoft.com/office/powerpoint/2010/main" val="26074928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476672"/>
            <a:ext cx="7467600" cy="5997280"/>
          </a:xfrm>
        </p:spPr>
        <p:txBody>
          <a:bodyPr>
            <a:normAutofit fontScale="92500" lnSpcReduction="20000"/>
          </a:bodyPr>
          <a:lstStyle/>
          <a:p>
            <a:r>
              <a:rPr lang="en-US" altLang="zh-CN" dirty="0"/>
              <a:t># </a:t>
            </a:r>
            <a:r>
              <a:rPr lang="zh-CN" altLang="en-US" dirty="0"/>
              <a:t>过滤器</a:t>
            </a:r>
            <a:r>
              <a:rPr lang="en-US" altLang="zh-CN" dirty="0"/>
              <a:t>2</a:t>
            </a:r>
            <a:r>
              <a:rPr lang="zh-CN" altLang="en-US" dirty="0"/>
              <a:t>的定义</a:t>
            </a:r>
          </a:p>
          <a:p>
            <a:r>
              <a:rPr lang="en-US" altLang="zh-CN" dirty="0"/>
              <a:t>filter2 = </a:t>
            </a:r>
            <a:r>
              <a:rPr lang="en-US" altLang="zh-CN" dirty="0" err="1"/>
              <a:t>torch.tensor</a:t>
            </a:r>
            <a:r>
              <a:rPr lang="en-US" altLang="zh-CN" dirty="0"/>
              <a:t>([[-1, 1, -1],</a:t>
            </a:r>
          </a:p>
          <a:p>
            <a:r>
              <a:rPr lang="en-US" altLang="zh-CN" dirty="0"/>
              <a:t>                        [-1, 1, -1],</a:t>
            </a:r>
          </a:p>
          <a:p>
            <a:r>
              <a:rPr lang="en-US" altLang="zh-CN" dirty="0"/>
              <a:t>                        [-1, 1, -1]</a:t>
            </a:r>
          </a:p>
          <a:p>
            <a:r>
              <a:rPr lang="en-US" altLang="zh-CN" dirty="0"/>
              <a:t>                        ], </a:t>
            </a:r>
            <a:r>
              <a:rPr lang="en-US" altLang="zh-CN" dirty="0" err="1"/>
              <a:t>dtype</a:t>
            </a:r>
            <a:r>
              <a:rPr lang="en-US" altLang="zh-CN" dirty="0"/>
              <a:t>=torch.float32)</a:t>
            </a:r>
          </a:p>
          <a:p>
            <a:endParaRPr lang="en-US" altLang="zh-CN" dirty="0"/>
          </a:p>
          <a:p>
            <a:r>
              <a:rPr lang="en-US" altLang="zh-CN" dirty="0"/>
              <a:t># </a:t>
            </a:r>
            <a:r>
              <a:rPr lang="zh-CN" altLang="en-US" dirty="0"/>
              <a:t>堆叠起来</a:t>
            </a:r>
          </a:p>
          <a:p>
            <a:r>
              <a:rPr lang="en-US" altLang="zh-CN" dirty="0"/>
              <a:t>filters = </a:t>
            </a:r>
            <a:r>
              <a:rPr lang="en-US" altLang="zh-CN" dirty="0" err="1"/>
              <a:t>torch.stack</a:t>
            </a:r>
            <a:r>
              <a:rPr lang="en-US" altLang="zh-CN" dirty="0"/>
              <a:t>([filter1, filter2])</a:t>
            </a:r>
          </a:p>
          <a:p>
            <a:endParaRPr lang="en-US" altLang="zh-CN" dirty="0"/>
          </a:p>
          <a:p>
            <a:r>
              <a:rPr lang="en-US" altLang="zh-CN" dirty="0"/>
              <a:t># </a:t>
            </a:r>
            <a:r>
              <a:rPr lang="zh-CN" altLang="en-US" dirty="0"/>
              <a:t>转换为形状（输出通道数，输入通道数</a:t>
            </a:r>
            <a:r>
              <a:rPr lang="en-US" altLang="zh-CN" dirty="0"/>
              <a:t>/</a:t>
            </a:r>
            <a:r>
              <a:rPr lang="zh-CN" altLang="en-US" dirty="0"/>
              <a:t>分组，核高，核宽）的张量</a:t>
            </a:r>
          </a:p>
          <a:p>
            <a:r>
              <a:rPr lang="en-US" altLang="zh-CN" dirty="0"/>
              <a:t>filters = </a:t>
            </a:r>
            <a:r>
              <a:rPr lang="en-US" altLang="zh-CN" dirty="0" err="1"/>
              <a:t>filters.view</a:t>
            </a:r>
            <a:r>
              <a:rPr lang="en-US" altLang="zh-CN" dirty="0"/>
              <a:t>([</a:t>
            </a:r>
            <a:r>
              <a:rPr lang="en-US" altLang="zh-CN" dirty="0" err="1"/>
              <a:t>filters.shape</a:t>
            </a:r>
            <a:r>
              <a:rPr lang="en-US" altLang="zh-CN" dirty="0"/>
              <a:t>[0], 1, </a:t>
            </a:r>
            <a:r>
              <a:rPr lang="en-US" altLang="zh-CN" dirty="0" err="1"/>
              <a:t>filters.shape</a:t>
            </a:r>
            <a:r>
              <a:rPr lang="en-US" altLang="zh-CN" dirty="0"/>
              <a:t>[1], </a:t>
            </a:r>
            <a:r>
              <a:rPr lang="en-US" altLang="zh-CN" dirty="0" err="1"/>
              <a:t>filters.shape</a:t>
            </a:r>
            <a:r>
              <a:rPr lang="en-US" altLang="zh-CN" dirty="0"/>
              <a:t>[2]])</a:t>
            </a:r>
          </a:p>
          <a:p>
            <a:endParaRPr lang="en-US" altLang="zh-CN" dirty="0"/>
          </a:p>
          <a:p>
            <a:r>
              <a:rPr lang="en-US" altLang="zh-CN" dirty="0"/>
              <a:t># </a:t>
            </a:r>
            <a:r>
              <a:rPr lang="zh-CN" altLang="en-US" dirty="0"/>
              <a:t>卷积运算</a:t>
            </a:r>
          </a:p>
          <a:p>
            <a:r>
              <a:rPr lang="en-US" altLang="zh-CN" dirty="0"/>
              <a:t>out = F.conv2d(</a:t>
            </a:r>
            <a:r>
              <a:rPr lang="en-US" altLang="zh-CN" dirty="0" err="1"/>
              <a:t>img</a:t>
            </a:r>
            <a:r>
              <a:rPr lang="en-US" altLang="zh-CN" dirty="0"/>
              <a:t>, filters)</a:t>
            </a:r>
          </a:p>
          <a:p>
            <a:r>
              <a:rPr lang="en-US" altLang="zh-CN" dirty="0"/>
              <a:t>print(out)</a:t>
            </a:r>
          </a:p>
          <a:p>
            <a:endParaRPr lang="zh-CN" altLang="en-US" dirty="0"/>
          </a:p>
        </p:txBody>
      </p:sp>
    </p:spTree>
    <p:extLst>
      <p:ext uri="{BB962C8B-B14F-4D97-AF65-F5344CB8AC3E}">
        <p14:creationId xmlns:p14="http://schemas.microsoft.com/office/powerpoint/2010/main" val="41609657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normAutofit fontScale="92500" lnSpcReduction="10000"/>
          </a:bodyPr>
          <a:lstStyle/>
          <a:p>
            <a:r>
              <a:rPr lang="zh-CN" altLang="en-US" dirty="0"/>
              <a:t>执行</a:t>
            </a:r>
            <a:r>
              <a:rPr lang="en-US" altLang="zh-CN" dirty="0"/>
              <a:t>conv_op_demo2.py</a:t>
            </a:r>
            <a:r>
              <a:rPr lang="zh-CN" altLang="en-US" dirty="0"/>
              <a:t>程序得到如下卷积运算结果，与图</a:t>
            </a:r>
            <a:r>
              <a:rPr lang="en-US" altLang="zh-CN" dirty="0"/>
              <a:t>5. 4</a:t>
            </a:r>
            <a:r>
              <a:rPr lang="zh-CN" altLang="en-US" dirty="0"/>
              <a:t>的运算结果一致。该程序还演示了使用</a:t>
            </a:r>
            <a:r>
              <a:rPr lang="en-US" altLang="zh-CN" dirty="0"/>
              <a:t>torch.nn.Conv2d</a:t>
            </a:r>
            <a:r>
              <a:rPr lang="zh-CN" altLang="en-US" dirty="0"/>
              <a:t>类来替代</a:t>
            </a:r>
            <a:r>
              <a:rPr lang="en-US" altLang="zh-CN" dirty="0"/>
              <a:t>F.conv2d</a:t>
            </a:r>
            <a:r>
              <a:rPr lang="zh-CN" altLang="en-US" dirty="0"/>
              <a:t>函数的方法，运行结果完全一样。</a:t>
            </a:r>
          </a:p>
          <a:p>
            <a:r>
              <a:rPr lang="en-US" altLang="zh-CN" dirty="0"/>
              <a:t>tensor([[[[ 3., -2., -2., -1.],</a:t>
            </a:r>
          </a:p>
          <a:p>
            <a:r>
              <a:rPr lang="en-US" altLang="zh-CN" dirty="0"/>
              <a:t>          [-3.,  2., -3.,  1.],</a:t>
            </a:r>
          </a:p>
          <a:p>
            <a:r>
              <a:rPr lang="en-US" altLang="zh-CN" dirty="0"/>
              <a:t>          [-3., -2.,  1., -3.],</a:t>
            </a:r>
          </a:p>
          <a:p>
            <a:r>
              <a:rPr lang="en-US" altLang="zh-CN" dirty="0"/>
              <a:t>          [ 3., -1., -3., -1.]],</a:t>
            </a:r>
          </a:p>
          <a:p>
            <a:endParaRPr lang="en-US" altLang="zh-CN" dirty="0"/>
          </a:p>
          <a:p>
            <a:r>
              <a:rPr lang="en-US" altLang="zh-CN" dirty="0"/>
              <a:t>         [[-1.,  0., -4.,  3.],</a:t>
            </a:r>
          </a:p>
          <a:p>
            <a:r>
              <a:rPr lang="en-US" altLang="zh-CN" dirty="0"/>
              <a:t>          [-1.,  0., -3.,  1.],</a:t>
            </a:r>
          </a:p>
          <a:p>
            <a:r>
              <a:rPr lang="en-US" altLang="zh-CN" dirty="0"/>
              <a:t>          [-1.,  0., -3.,  1.],</a:t>
            </a:r>
          </a:p>
          <a:p>
            <a:r>
              <a:rPr lang="en-US" altLang="zh-CN" dirty="0"/>
              <a:t>          [-1., -1., -1., -1.]]]])</a:t>
            </a:r>
          </a:p>
          <a:p>
            <a:endParaRPr lang="zh-CN" altLang="en-US" dirty="0"/>
          </a:p>
        </p:txBody>
      </p:sp>
    </p:spTree>
    <p:extLst>
      <p:ext uri="{BB962C8B-B14F-4D97-AF65-F5344CB8AC3E}">
        <p14:creationId xmlns:p14="http://schemas.microsoft.com/office/powerpoint/2010/main" val="9631461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16632"/>
            <a:ext cx="7467600" cy="6357320"/>
          </a:xfrm>
        </p:spPr>
        <p:txBody>
          <a:bodyPr>
            <a:normAutofit fontScale="92500" lnSpcReduction="10000"/>
          </a:bodyPr>
          <a:lstStyle/>
          <a:p>
            <a:r>
              <a:rPr lang="zh-CN" altLang="en-US" dirty="0"/>
              <a:t>如代码</a:t>
            </a:r>
            <a:r>
              <a:rPr lang="en-US" altLang="zh-CN" dirty="0"/>
              <a:t>5. 3</a:t>
            </a:r>
            <a:r>
              <a:rPr lang="zh-CN" altLang="en-US" dirty="0"/>
              <a:t>所示的</a:t>
            </a:r>
            <a:r>
              <a:rPr lang="en-US" altLang="zh-CN" dirty="0"/>
              <a:t>conv_op_demo3.py</a:t>
            </a:r>
            <a:r>
              <a:rPr lang="zh-CN" altLang="en-US" dirty="0"/>
              <a:t>程序演示示了图</a:t>
            </a:r>
            <a:r>
              <a:rPr lang="en-US" altLang="zh-CN" dirty="0"/>
              <a:t>5. 5</a:t>
            </a:r>
            <a:r>
              <a:rPr lang="zh-CN" altLang="en-US" dirty="0"/>
              <a:t>的三个输入通道的计算过程。先使用</a:t>
            </a:r>
            <a:r>
              <a:rPr lang="en-US" altLang="zh-CN" dirty="0" err="1"/>
              <a:t>torch.randn</a:t>
            </a:r>
            <a:r>
              <a:rPr lang="zh-CN" altLang="en-US" dirty="0"/>
              <a:t>定义一幅</a:t>
            </a:r>
            <a:r>
              <a:rPr lang="en-US" altLang="zh-CN" dirty="0"/>
              <a:t>6×6</a:t>
            </a:r>
            <a:r>
              <a:rPr lang="zh-CN" altLang="en-US" dirty="0"/>
              <a:t>的彩色图像，像素为随机值。然后定义过滤器</a:t>
            </a:r>
            <a:r>
              <a:rPr lang="en-US" altLang="zh-CN" dirty="0"/>
              <a:t>1</a:t>
            </a:r>
            <a:r>
              <a:rPr lang="zh-CN" altLang="en-US" dirty="0"/>
              <a:t>。最后调用</a:t>
            </a:r>
            <a:r>
              <a:rPr lang="en-US" altLang="zh-CN" dirty="0"/>
              <a:t>tf.nn.conv2d</a:t>
            </a:r>
            <a:r>
              <a:rPr lang="zh-CN" altLang="en-US" dirty="0"/>
              <a:t>函数完成卷积运算并打印运算结果。</a:t>
            </a:r>
          </a:p>
          <a:p>
            <a:r>
              <a:rPr lang="zh-CN" altLang="en-US" dirty="0"/>
              <a:t>代码</a:t>
            </a:r>
            <a:r>
              <a:rPr lang="en-US" altLang="zh-CN" dirty="0"/>
              <a:t>5. 3</a:t>
            </a:r>
            <a:r>
              <a:rPr lang="zh-CN" altLang="en-US" dirty="0"/>
              <a:t>三个输入通道一个输出通道的卷积运算</a:t>
            </a:r>
          </a:p>
          <a:p>
            <a:r>
              <a:rPr lang="en-US" altLang="zh-CN" dirty="0"/>
              <a:t># 6×6</a:t>
            </a:r>
            <a:r>
              <a:rPr lang="zh-CN" altLang="en-US" dirty="0"/>
              <a:t>彩色图像</a:t>
            </a:r>
          </a:p>
          <a:p>
            <a:r>
              <a:rPr lang="en-US" altLang="zh-CN" dirty="0"/>
              <a:t># </a:t>
            </a:r>
            <a:r>
              <a:rPr lang="zh-CN" altLang="en-US" dirty="0"/>
              <a:t>形状为</a:t>
            </a:r>
            <a:r>
              <a:rPr lang="en-US" altLang="zh-CN" dirty="0"/>
              <a:t>(</a:t>
            </a:r>
            <a:r>
              <a:rPr lang="zh-CN" altLang="en-US" dirty="0"/>
              <a:t>样本数</a:t>
            </a:r>
            <a:r>
              <a:rPr lang="en-US" altLang="zh-CN" dirty="0"/>
              <a:t>, </a:t>
            </a:r>
            <a:r>
              <a:rPr lang="zh-CN" altLang="en-US" dirty="0"/>
              <a:t>通道数</a:t>
            </a:r>
            <a:r>
              <a:rPr lang="en-US" altLang="zh-CN" dirty="0"/>
              <a:t>, </a:t>
            </a:r>
            <a:r>
              <a:rPr lang="zh-CN" altLang="en-US" dirty="0"/>
              <a:t>高</a:t>
            </a:r>
            <a:r>
              <a:rPr lang="en-US" altLang="zh-CN" dirty="0"/>
              <a:t>, </a:t>
            </a:r>
            <a:r>
              <a:rPr lang="zh-CN" altLang="en-US" dirty="0"/>
              <a:t>宽</a:t>
            </a:r>
            <a:r>
              <a:rPr lang="en-US" altLang="zh-CN" dirty="0"/>
              <a:t>)</a:t>
            </a:r>
          </a:p>
          <a:p>
            <a:r>
              <a:rPr lang="en-US" altLang="zh-CN" dirty="0" err="1"/>
              <a:t>img</a:t>
            </a:r>
            <a:r>
              <a:rPr lang="en-US" altLang="zh-CN" dirty="0"/>
              <a:t> = </a:t>
            </a:r>
            <a:r>
              <a:rPr lang="en-US" altLang="zh-CN" dirty="0" err="1"/>
              <a:t>torch.randn</a:t>
            </a:r>
            <a:r>
              <a:rPr lang="en-US" altLang="zh-CN" dirty="0"/>
              <a:t>([1, 3, 6, 6])</a:t>
            </a:r>
          </a:p>
          <a:p>
            <a:endParaRPr lang="en-US" altLang="zh-CN" dirty="0"/>
          </a:p>
          <a:p>
            <a:r>
              <a:rPr lang="en-US" altLang="zh-CN" dirty="0"/>
              <a:t># </a:t>
            </a:r>
            <a:r>
              <a:rPr lang="zh-CN" altLang="en-US" dirty="0"/>
              <a:t>过滤器</a:t>
            </a:r>
            <a:r>
              <a:rPr lang="en-US" altLang="zh-CN" dirty="0"/>
              <a:t>1</a:t>
            </a:r>
            <a:r>
              <a:rPr lang="zh-CN" altLang="en-US" dirty="0"/>
              <a:t>的定义</a:t>
            </a:r>
          </a:p>
          <a:p>
            <a:r>
              <a:rPr lang="en-US" altLang="zh-CN" dirty="0"/>
              <a:t># </a:t>
            </a:r>
            <a:r>
              <a:rPr lang="zh-CN" altLang="en-US" dirty="0"/>
              <a:t>形状为（输出通道数，输入通道数</a:t>
            </a:r>
            <a:r>
              <a:rPr lang="en-US" altLang="zh-CN" dirty="0"/>
              <a:t>/</a:t>
            </a:r>
            <a:r>
              <a:rPr lang="zh-CN" altLang="en-US" dirty="0"/>
              <a:t>分组，核高，核宽）</a:t>
            </a:r>
          </a:p>
          <a:p>
            <a:r>
              <a:rPr lang="en-US" altLang="zh-CN" dirty="0"/>
              <a:t>filter1 = </a:t>
            </a:r>
            <a:r>
              <a:rPr lang="en-US" altLang="zh-CN" dirty="0" err="1"/>
              <a:t>torch.ones</a:t>
            </a:r>
            <a:r>
              <a:rPr lang="en-US" altLang="zh-CN" dirty="0"/>
              <a:t>([1, 3, 3, 3])</a:t>
            </a:r>
          </a:p>
          <a:p>
            <a:endParaRPr lang="en-US" altLang="zh-CN" dirty="0"/>
          </a:p>
          <a:p>
            <a:r>
              <a:rPr lang="en-US" altLang="zh-CN" dirty="0"/>
              <a:t># </a:t>
            </a:r>
            <a:r>
              <a:rPr lang="zh-CN" altLang="en-US" dirty="0"/>
              <a:t>卷积运算</a:t>
            </a:r>
          </a:p>
          <a:p>
            <a:r>
              <a:rPr lang="en-US" altLang="zh-CN" dirty="0"/>
              <a:t>out = F.conv2d(</a:t>
            </a:r>
            <a:r>
              <a:rPr lang="en-US" altLang="zh-CN" dirty="0" err="1"/>
              <a:t>img</a:t>
            </a:r>
            <a:r>
              <a:rPr lang="en-US" altLang="zh-CN" dirty="0"/>
              <a:t>, filter1)</a:t>
            </a:r>
          </a:p>
          <a:p>
            <a:r>
              <a:rPr lang="en-US" altLang="zh-CN" dirty="0"/>
              <a:t>print(out)</a:t>
            </a:r>
          </a:p>
          <a:p>
            <a:endParaRPr lang="zh-CN" altLang="en-US" dirty="0"/>
          </a:p>
        </p:txBody>
      </p:sp>
    </p:spTree>
    <p:extLst>
      <p:ext uri="{BB962C8B-B14F-4D97-AF65-F5344CB8AC3E}">
        <p14:creationId xmlns:p14="http://schemas.microsoft.com/office/powerpoint/2010/main" val="17681163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r>
              <a:rPr lang="zh-CN" altLang="en-US" dirty="0"/>
              <a:t>由于图像由随机值组成，所以卷积运算结果不确定。</a:t>
            </a:r>
            <a:r>
              <a:rPr lang="en-US" altLang="zh-CN" dirty="0"/>
              <a:t>conv_op_demo3.py</a:t>
            </a:r>
            <a:r>
              <a:rPr lang="zh-CN" altLang="en-US" dirty="0"/>
              <a:t>程序还演示了</a:t>
            </a:r>
            <a:r>
              <a:rPr lang="en-US" altLang="zh-CN" dirty="0"/>
              <a:t>torch.nn.Conv2d</a:t>
            </a:r>
            <a:r>
              <a:rPr lang="zh-CN" altLang="en-US" dirty="0"/>
              <a:t>类的使用方法，结果与</a:t>
            </a:r>
            <a:r>
              <a:rPr lang="en-US" altLang="zh-CN" dirty="0"/>
              <a:t>F.conv2d</a:t>
            </a:r>
            <a:r>
              <a:rPr lang="zh-CN" altLang="en-US" dirty="0"/>
              <a:t>一致。</a:t>
            </a:r>
          </a:p>
        </p:txBody>
      </p:sp>
    </p:spTree>
    <p:extLst>
      <p:ext uri="{BB962C8B-B14F-4D97-AF65-F5344CB8AC3E}">
        <p14:creationId xmlns:p14="http://schemas.microsoft.com/office/powerpoint/2010/main" val="16179383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5.1.3 </a:t>
            </a:r>
            <a:r>
              <a:rPr lang="zh-CN" altLang="en-US" dirty="0" smtClean="0"/>
              <a:t>池化</a:t>
            </a:r>
            <a:r>
              <a:rPr lang="zh-CN" altLang="en-US" dirty="0"/>
              <a:t>的基本原理</a:t>
            </a:r>
          </a:p>
        </p:txBody>
      </p:sp>
      <p:sp>
        <p:nvSpPr>
          <p:cNvPr id="3" name="内容占位符 2"/>
          <p:cNvSpPr>
            <a:spLocks noGrp="1"/>
          </p:cNvSpPr>
          <p:nvPr>
            <p:ph sz="quarter" idx="1"/>
          </p:nvPr>
        </p:nvSpPr>
        <p:spPr/>
        <p:txBody>
          <a:bodyPr/>
          <a:lstStyle/>
          <a:p>
            <a:r>
              <a:rPr lang="zh-CN" altLang="en-US" dirty="0"/>
              <a:t>池化层通常用于缩减模型的规模，提高运算速度。池化层通常和卷积层联合使用，这是因为，池化层减小图像尺寸有助于卷积层过滤器捕捉到稍大一些的特征。比如，</a:t>
            </a:r>
            <a:r>
              <a:rPr lang="en-US" altLang="zh-CN" dirty="0"/>
              <a:t>3×3</a:t>
            </a:r>
            <a:r>
              <a:rPr lang="zh-CN" altLang="en-US" dirty="0"/>
              <a:t>的过滤器，在图像尺寸不变的条件下，只能捕捉到</a:t>
            </a:r>
            <a:r>
              <a:rPr lang="en-US" altLang="zh-CN" dirty="0"/>
              <a:t>3×3</a:t>
            </a:r>
            <a:r>
              <a:rPr lang="zh-CN" altLang="en-US" dirty="0"/>
              <a:t>的特征，但是当图像缩小一半的时候，就能捕捉到大一倍的特征。</a:t>
            </a:r>
          </a:p>
        </p:txBody>
      </p:sp>
    </p:spTree>
    <p:extLst>
      <p:ext uri="{BB962C8B-B14F-4D97-AF65-F5344CB8AC3E}">
        <p14:creationId xmlns:p14="http://schemas.microsoft.com/office/powerpoint/2010/main" val="12913116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620688"/>
            <a:ext cx="7467600" cy="4873752"/>
          </a:xfrm>
        </p:spPr>
        <p:txBody>
          <a:bodyPr/>
          <a:lstStyle/>
          <a:p>
            <a:r>
              <a:rPr lang="zh-CN" altLang="en-US" dirty="0"/>
              <a:t>（</a:t>
            </a:r>
            <a:r>
              <a:rPr lang="en-US" altLang="zh-CN" dirty="0"/>
              <a:t>1</a:t>
            </a:r>
            <a:r>
              <a:rPr lang="zh-CN" altLang="en-US" dirty="0"/>
              <a:t>）池化运算</a:t>
            </a:r>
          </a:p>
          <a:p>
            <a:r>
              <a:rPr lang="zh-CN" altLang="en-US" dirty="0"/>
              <a:t>有两种池化运算，最大池化（</a:t>
            </a:r>
            <a:r>
              <a:rPr lang="en-US" altLang="zh-CN" dirty="0"/>
              <a:t>max pooling</a:t>
            </a:r>
            <a:r>
              <a:rPr lang="zh-CN" altLang="en-US" dirty="0"/>
              <a:t>）和平均池化（</a:t>
            </a:r>
            <a:r>
              <a:rPr lang="en-US" altLang="zh-CN" dirty="0"/>
              <a:t>average pooling</a:t>
            </a:r>
            <a:r>
              <a:rPr lang="zh-CN" altLang="en-US" dirty="0"/>
              <a:t>）。其中，最大池化用得较多，很少用平均池化。</a:t>
            </a:r>
          </a:p>
          <a:p>
            <a:endParaRPr lang="zh-CN" altLang="en-US" dirty="0"/>
          </a:p>
        </p:txBody>
      </p:sp>
    </p:spTree>
    <p:extLst>
      <p:ext uri="{BB962C8B-B14F-4D97-AF65-F5344CB8AC3E}">
        <p14:creationId xmlns:p14="http://schemas.microsoft.com/office/powerpoint/2010/main" val="5768655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88640"/>
            <a:ext cx="7467600" cy="3168352"/>
          </a:xfrm>
        </p:spPr>
        <p:txBody>
          <a:bodyPr/>
          <a:lstStyle/>
          <a:p>
            <a:r>
              <a:rPr lang="zh-CN" altLang="en-US" dirty="0"/>
              <a:t>先举例说明最大池化运算过程，如图</a:t>
            </a:r>
            <a:r>
              <a:rPr lang="en-US" altLang="zh-CN" dirty="0"/>
              <a:t>5. 10</a:t>
            </a:r>
            <a:r>
              <a:rPr lang="zh-CN" altLang="en-US" dirty="0"/>
              <a:t>所示。假如输入是一个</a:t>
            </a:r>
            <a:r>
              <a:rPr lang="en-US" altLang="zh-CN" dirty="0"/>
              <a:t>4×4</a:t>
            </a:r>
            <a:r>
              <a:rPr lang="zh-CN" altLang="en-US" dirty="0"/>
              <a:t>的矩阵，使用</a:t>
            </a:r>
            <a:r>
              <a:rPr lang="en-US" altLang="zh-CN" dirty="0"/>
              <a:t>2×2</a:t>
            </a:r>
            <a:r>
              <a:rPr lang="zh-CN" altLang="en-US" dirty="0"/>
              <a:t>（即</a:t>
            </a:r>
            <a:r>
              <a:rPr lang="en-US" altLang="zh-CN" dirty="0"/>
              <a:t>f=2</a:t>
            </a:r>
            <a:r>
              <a:rPr lang="zh-CN" altLang="en-US" dirty="0"/>
              <a:t>）的最大池化，步长</a:t>
            </a:r>
            <a:r>
              <a:rPr lang="en-US" altLang="zh-CN" dirty="0"/>
              <a:t>s=2</a:t>
            </a:r>
            <a:r>
              <a:rPr lang="zh-CN" altLang="en-US" dirty="0"/>
              <a:t>。运算过程比较简单，先把</a:t>
            </a:r>
            <a:r>
              <a:rPr lang="en-US" altLang="zh-CN" dirty="0"/>
              <a:t>4×4</a:t>
            </a:r>
            <a:r>
              <a:rPr lang="zh-CN" altLang="en-US" dirty="0"/>
              <a:t>的输入划分为</a:t>
            </a:r>
            <a:r>
              <a:rPr lang="en-US" altLang="zh-CN" dirty="0"/>
              <a:t>4</a:t>
            </a:r>
            <a:r>
              <a:rPr lang="zh-CN" altLang="en-US" dirty="0"/>
              <a:t>个不同区域，用不同阴影来表示，输出的每个元素取对应区域的元素最大值。例如，左上</a:t>
            </a:r>
            <a:r>
              <a:rPr lang="zh-CN" altLang="en-US" dirty="0" smtClean="0"/>
              <a:t>区域    </a:t>
            </a:r>
            <a:r>
              <a:rPr lang="zh-CN" altLang="en-US" dirty="0"/>
              <a:t>的最大值是</a:t>
            </a:r>
            <a:r>
              <a:rPr lang="en-US" altLang="zh-CN" dirty="0"/>
              <a:t>2</a:t>
            </a:r>
            <a:r>
              <a:rPr lang="zh-CN" altLang="en-US" dirty="0"/>
              <a:t>，右上区域 </a:t>
            </a:r>
            <a:r>
              <a:rPr lang="zh-CN" altLang="en-US" dirty="0" smtClean="0"/>
              <a:t>   的</a:t>
            </a:r>
            <a:r>
              <a:rPr lang="zh-CN" altLang="en-US" dirty="0"/>
              <a:t>最大值为</a:t>
            </a:r>
            <a:r>
              <a:rPr lang="en-US" altLang="zh-CN" dirty="0"/>
              <a:t>4</a:t>
            </a:r>
            <a:r>
              <a:rPr lang="zh-CN" altLang="en-US" dirty="0"/>
              <a:t>，左下区域 </a:t>
            </a:r>
            <a:r>
              <a:rPr lang="zh-CN" altLang="en-US" dirty="0" smtClean="0"/>
              <a:t>   的</a:t>
            </a:r>
            <a:r>
              <a:rPr lang="zh-CN" altLang="en-US" dirty="0"/>
              <a:t>最大值是</a:t>
            </a:r>
            <a:r>
              <a:rPr lang="en-US" altLang="zh-CN" dirty="0"/>
              <a:t>6</a:t>
            </a:r>
            <a:r>
              <a:rPr lang="zh-CN" altLang="en-US" dirty="0"/>
              <a:t>，右下区域 </a:t>
            </a:r>
            <a:r>
              <a:rPr lang="zh-CN" altLang="en-US" dirty="0" smtClean="0"/>
              <a:t>   的</a:t>
            </a:r>
            <a:r>
              <a:rPr lang="zh-CN" altLang="en-US" dirty="0"/>
              <a:t>最大值是</a:t>
            </a:r>
            <a:r>
              <a:rPr lang="en-US" altLang="zh-CN" dirty="0"/>
              <a:t>8</a:t>
            </a:r>
            <a:r>
              <a:rPr lang="zh-CN" altLang="en-US" dirty="0"/>
              <a:t>，最后得到运算结果 </a:t>
            </a:r>
            <a:r>
              <a:rPr lang="zh-CN" altLang="en-US" dirty="0" smtClean="0"/>
              <a:t>    。</a:t>
            </a:r>
            <a:endParaRPr lang="zh-CN" altLang="en-US"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3861048"/>
            <a:ext cx="3480353" cy="137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905441" y="5445224"/>
            <a:ext cx="2492990" cy="369332"/>
          </a:xfrm>
          <a:prstGeom prst="rect">
            <a:avLst/>
          </a:prstGeom>
        </p:spPr>
        <p:txBody>
          <a:bodyPr wrap="none">
            <a:spAutoFit/>
          </a:bodyPr>
          <a:lstStyle/>
          <a:p>
            <a:r>
              <a:rPr lang="zh-CN" altLang="zh-CN" dirty="0"/>
              <a:t>图</a:t>
            </a:r>
            <a:r>
              <a:rPr lang="en-US" altLang="zh-CN" dirty="0"/>
              <a:t>5. 10 </a:t>
            </a:r>
            <a:r>
              <a:rPr lang="zh-CN" altLang="zh-CN" dirty="0"/>
              <a:t>最大池化示例</a:t>
            </a:r>
          </a:p>
        </p:txBody>
      </p:sp>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2060848"/>
            <a:ext cx="531040" cy="48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80" y="2011008"/>
            <a:ext cx="547379" cy="48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46240" y="2420888"/>
            <a:ext cx="531040" cy="48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12665" y="2440194"/>
            <a:ext cx="547379" cy="48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67944" y="2780928"/>
            <a:ext cx="539209" cy="4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00612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332656"/>
            <a:ext cx="7467600" cy="6141296"/>
          </a:xfrm>
        </p:spPr>
        <p:txBody>
          <a:bodyPr/>
          <a:lstStyle/>
          <a:p>
            <a:pPr>
              <a:lnSpc>
                <a:spcPct val="150000"/>
              </a:lnSpc>
            </a:pPr>
            <a:r>
              <a:rPr lang="zh-CN" altLang="en-US" dirty="0"/>
              <a:t>池化核的移动规律与过滤器一致，</a:t>
            </a:r>
            <a:r>
              <a:rPr lang="en-US" altLang="zh-CN" dirty="0"/>
              <a:t>2×2</a:t>
            </a:r>
            <a:r>
              <a:rPr lang="zh-CN" altLang="en-US" dirty="0"/>
              <a:t>的池化核首先覆盖左上区域 </a:t>
            </a:r>
            <a:r>
              <a:rPr lang="zh-CN" altLang="en-US" dirty="0" smtClean="0"/>
              <a:t>     ，</a:t>
            </a:r>
            <a:r>
              <a:rPr lang="zh-CN" altLang="en-US" dirty="0"/>
              <a:t>随后向右移动，由于步长为</a:t>
            </a:r>
            <a:r>
              <a:rPr lang="en-US" altLang="zh-CN" dirty="0"/>
              <a:t>2</a:t>
            </a:r>
            <a:r>
              <a:rPr lang="zh-CN" altLang="en-US" dirty="0"/>
              <a:t>，跳过两格移动到右上</a:t>
            </a:r>
            <a:r>
              <a:rPr lang="zh-CN" altLang="en-US" dirty="0" smtClean="0"/>
              <a:t>区域    </a:t>
            </a:r>
            <a:r>
              <a:rPr lang="zh-CN" altLang="en-US" dirty="0"/>
              <a:t>，然后下移两行像素覆盖 </a:t>
            </a:r>
            <a:r>
              <a:rPr lang="zh-CN" altLang="en-US" dirty="0" smtClean="0"/>
              <a:t>    ，</a:t>
            </a:r>
            <a:r>
              <a:rPr lang="zh-CN" altLang="en-US" dirty="0"/>
              <a:t>最后覆盖 </a:t>
            </a:r>
            <a:r>
              <a:rPr lang="zh-CN" altLang="en-US" dirty="0" smtClean="0"/>
              <a:t>    。</a:t>
            </a:r>
            <a:endParaRPr lang="zh-CN" altLang="en-US" dirty="0"/>
          </a:p>
          <a:p>
            <a:pPr>
              <a:lnSpc>
                <a:spcPct val="150000"/>
              </a:lnSpc>
            </a:pPr>
            <a:r>
              <a:rPr lang="zh-CN" altLang="en-US" dirty="0"/>
              <a:t>计算池化层输出大小的公式同样与过滤器一致，池化运算很少用</a:t>
            </a:r>
            <a:r>
              <a:rPr lang="en-US" altLang="zh-CN" dirty="0"/>
              <a:t>padding</a:t>
            </a:r>
            <a:r>
              <a:rPr lang="zh-CN" altLang="en-US" dirty="0"/>
              <a:t>，因此一般设置</a:t>
            </a:r>
            <a:r>
              <a:rPr lang="en-US" altLang="zh-CN" dirty="0"/>
              <a:t>p=0</a:t>
            </a:r>
            <a:r>
              <a:rPr lang="zh-CN" altLang="en-US" dirty="0"/>
              <a:t>。假设池化层的输入</a:t>
            </a:r>
            <a:r>
              <a:rPr lang="zh-CN" altLang="en-US" dirty="0" smtClean="0"/>
              <a:t>为            ，</a:t>
            </a:r>
            <a:r>
              <a:rPr lang="zh-CN" altLang="en-US" dirty="0"/>
              <a:t>不用</a:t>
            </a:r>
            <a:r>
              <a:rPr lang="en-US" altLang="zh-CN" dirty="0"/>
              <a:t>padding</a:t>
            </a:r>
            <a:r>
              <a:rPr lang="zh-CN" altLang="en-US" dirty="0"/>
              <a:t>，则输出大小为</a:t>
            </a:r>
            <a:r>
              <a:rPr lang="zh-CN" altLang="en-US" dirty="0" smtClean="0"/>
              <a:t>：                            </a:t>
            </a:r>
            <a:r>
              <a:rPr lang="zh-CN" altLang="en-US" dirty="0"/>
              <a:t>。由于需要对每个通道都做池化，因此输入通道与输出通道的数量相同。</a:t>
            </a:r>
          </a:p>
          <a:p>
            <a:pPr>
              <a:lnSpc>
                <a:spcPct val="150000"/>
              </a:lnSpc>
            </a:pPr>
            <a:endParaRPr lang="zh-CN" altLang="en-US"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980728"/>
            <a:ext cx="531040" cy="48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1556792"/>
            <a:ext cx="547379" cy="48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3728" y="2038011"/>
            <a:ext cx="531040" cy="48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84661" y="2132856"/>
            <a:ext cx="547379" cy="48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477914967"/>
              </p:ext>
            </p:extLst>
          </p:nvPr>
        </p:nvGraphicFramePr>
        <p:xfrm>
          <a:off x="2716061" y="3789040"/>
          <a:ext cx="1701800" cy="457200"/>
        </p:xfrm>
        <a:graphic>
          <a:graphicData uri="http://schemas.openxmlformats.org/presentationml/2006/ole">
            <mc:AlternateContent xmlns:mc="http://schemas.openxmlformats.org/markup-compatibility/2006">
              <mc:Choice xmlns:v="urn:schemas-microsoft-com:vml" Requires="v">
                <p:oleObj spid="_x0000_s19500" name="Equation" r:id="rId7" imgW="850900" imgH="228600" progId="Equation.DSMT4">
                  <p:embed/>
                </p:oleObj>
              </mc:Choice>
              <mc:Fallback>
                <p:oleObj name="Equation" r:id="rId7" imgW="850900" imgH="22860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6061" y="3789040"/>
                        <a:ext cx="17018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772271521"/>
              </p:ext>
            </p:extLst>
          </p:nvPr>
        </p:nvGraphicFramePr>
        <p:xfrm>
          <a:off x="1979712" y="4149080"/>
          <a:ext cx="4114800" cy="914400"/>
        </p:xfrm>
        <a:graphic>
          <a:graphicData uri="http://schemas.openxmlformats.org/presentationml/2006/ole">
            <mc:AlternateContent xmlns:mc="http://schemas.openxmlformats.org/markup-compatibility/2006">
              <mc:Choice xmlns:v="urn:schemas-microsoft-com:vml" Requires="v">
                <p:oleObj spid="_x0000_s19501" name="Equation" r:id="rId9" imgW="2057400" imgH="457200" progId="Equation.DSMT4">
                  <p:embed/>
                </p:oleObj>
              </mc:Choice>
              <mc:Fallback>
                <p:oleObj name="Equation" r:id="rId9" imgW="2057400" imgH="457200" progId="Equation.DSMT4">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79712" y="4149080"/>
                        <a:ext cx="4114800" cy="914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6144365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r>
              <a:rPr lang="zh-CN" altLang="en-US" dirty="0"/>
              <a:t>如果将输入看成是某些特征的集合，数值大意味着可能检测到一些特征，最大池化运算就是保证只要提取到某些特征，就会保留在最大池化输出中。</a:t>
            </a:r>
          </a:p>
          <a:p>
            <a:r>
              <a:rPr lang="zh-CN" altLang="en-US" dirty="0"/>
              <a:t>池化运算只有一组超参数，如</a:t>
            </a:r>
            <a:r>
              <a:rPr lang="en-US" altLang="zh-CN" dirty="0"/>
              <a:t>f</a:t>
            </a:r>
            <a:r>
              <a:rPr lang="zh-CN" altLang="en-US" dirty="0"/>
              <a:t>和</a:t>
            </a:r>
            <a:r>
              <a:rPr lang="en-US" altLang="zh-CN" dirty="0"/>
              <a:t>s</a:t>
            </a:r>
            <a:r>
              <a:rPr lang="zh-CN" altLang="en-US" dirty="0"/>
              <a:t>，但没有需要优化的参数。优化算法没有什么可以学习，确定了超参数后，池化运算只是一个固定运算，不需要改变任何参数。</a:t>
            </a:r>
          </a:p>
          <a:p>
            <a:r>
              <a:rPr lang="zh-CN" altLang="en-US" dirty="0"/>
              <a:t>平均池化与最大池化的运算过程基本一致，唯一不同是平均池化将求最大值运算换成了求平均值运算。</a:t>
            </a:r>
          </a:p>
          <a:p>
            <a:endParaRPr lang="zh-CN" altLang="en-US" dirty="0"/>
          </a:p>
        </p:txBody>
      </p:sp>
    </p:spTree>
    <p:extLst>
      <p:ext uri="{BB962C8B-B14F-4D97-AF65-F5344CB8AC3E}">
        <p14:creationId xmlns:p14="http://schemas.microsoft.com/office/powerpoint/2010/main" val="823468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	CNN</a:t>
            </a:r>
            <a:r>
              <a:rPr lang="zh-CN" altLang="en-US" dirty="0"/>
              <a:t>介绍</a:t>
            </a:r>
          </a:p>
        </p:txBody>
      </p:sp>
      <p:sp>
        <p:nvSpPr>
          <p:cNvPr id="3" name="内容占位符 2"/>
          <p:cNvSpPr>
            <a:spLocks noGrp="1"/>
          </p:cNvSpPr>
          <p:nvPr>
            <p:ph sz="quarter" idx="1"/>
          </p:nvPr>
        </p:nvSpPr>
        <p:spPr/>
        <p:txBody>
          <a:bodyPr>
            <a:normAutofit lnSpcReduction="10000"/>
          </a:bodyPr>
          <a:lstStyle/>
          <a:p>
            <a:r>
              <a:rPr lang="zh-CN" altLang="en-US" dirty="0"/>
              <a:t>卷积神经网络</a:t>
            </a:r>
            <a:r>
              <a:rPr lang="en-US" altLang="zh-CN" dirty="0"/>
              <a:t>CNN</a:t>
            </a:r>
            <a:r>
              <a:rPr lang="zh-CN" altLang="en-US" dirty="0"/>
              <a:t>是一种局部连接和权重共享的神经网络，其主要优势在于参数共享和稀疏连接。卷积神经网络卷积层使用若干过滤器，过滤器也称为卷积核，或者直接称为核。参数共享是指网络共享很少的过滤器参数；稀疏连接是指在做卷积计算时，过滤器每次只与输入特征的一小部分特征相连接，因而只有相连接的像素影响输出，其它像素对输出不起作用。通过这两种机制减少</a:t>
            </a:r>
            <a:r>
              <a:rPr lang="en-US" altLang="zh-CN" dirty="0"/>
              <a:t>CNN</a:t>
            </a:r>
            <a:r>
              <a:rPr lang="zh-CN" altLang="en-US" dirty="0"/>
              <a:t>的参数，可以使用更小的训练集来训练网络，抑制过拟合。</a:t>
            </a:r>
          </a:p>
          <a:p>
            <a:r>
              <a:rPr lang="zh-CN" altLang="en-US" dirty="0"/>
              <a:t>典型的卷积神经网络由卷积层、池化层和全连接层堆叠而成，一般用</a:t>
            </a:r>
            <a:r>
              <a:rPr lang="en-US" altLang="zh-CN" dirty="0"/>
              <a:t>CONV</a:t>
            </a:r>
            <a:r>
              <a:rPr lang="zh-CN" altLang="en-US" dirty="0"/>
              <a:t>（</a:t>
            </a:r>
            <a:r>
              <a:rPr lang="en-US" altLang="zh-CN" dirty="0"/>
              <a:t>convolution</a:t>
            </a:r>
            <a:r>
              <a:rPr lang="zh-CN" altLang="en-US" dirty="0"/>
              <a:t>缩写）、</a:t>
            </a:r>
            <a:r>
              <a:rPr lang="en-US" altLang="zh-CN" dirty="0"/>
              <a:t>POOL</a:t>
            </a:r>
            <a:r>
              <a:rPr lang="zh-CN" altLang="en-US" dirty="0"/>
              <a:t>（</a:t>
            </a:r>
            <a:r>
              <a:rPr lang="en-US" altLang="zh-CN" dirty="0"/>
              <a:t>pooling</a:t>
            </a:r>
            <a:r>
              <a:rPr lang="zh-CN" altLang="en-US" dirty="0"/>
              <a:t>缩写）和</a:t>
            </a:r>
            <a:r>
              <a:rPr lang="en-US" altLang="zh-CN" dirty="0"/>
              <a:t>FC</a:t>
            </a:r>
            <a:r>
              <a:rPr lang="zh-CN" altLang="en-US" dirty="0"/>
              <a:t>（</a:t>
            </a:r>
            <a:r>
              <a:rPr lang="en-US" altLang="zh-CN" dirty="0"/>
              <a:t>fully connected</a:t>
            </a:r>
            <a:r>
              <a:rPr lang="zh-CN" altLang="en-US" dirty="0"/>
              <a:t>缩写）来分别表示这三种层，使用反向传播（</a:t>
            </a:r>
            <a:r>
              <a:rPr lang="en-US" altLang="zh-CN" dirty="0"/>
              <a:t>BP</a:t>
            </a:r>
            <a:r>
              <a:rPr lang="zh-CN" altLang="en-US" dirty="0"/>
              <a:t>）算法进行网络训练。</a:t>
            </a:r>
          </a:p>
        </p:txBody>
      </p:sp>
    </p:spTree>
    <p:extLst>
      <p:ext uri="{BB962C8B-B14F-4D97-AF65-F5344CB8AC3E}">
        <p14:creationId xmlns:p14="http://schemas.microsoft.com/office/powerpoint/2010/main" val="15772284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260648"/>
            <a:ext cx="7467600" cy="6213304"/>
          </a:xfrm>
        </p:spPr>
        <p:txBody>
          <a:bodyPr>
            <a:normAutofit/>
          </a:bodyPr>
          <a:lstStyle/>
          <a:p>
            <a:r>
              <a:rPr lang="zh-CN" altLang="en-US" dirty="0"/>
              <a:t>（</a:t>
            </a:r>
            <a:r>
              <a:rPr lang="en-US" altLang="zh-CN" dirty="0"/>
              <a:t>2</a:t>
            </a:r>
            <a:r>
              <a:rPr lang="zh-CN" altLang="en-US" dirty="0"/>
              <a:t>）编程验证池化运算</a:t>
            </a:r>
          </a:p>
          <a:p>
            <a:r>
              <a:rPr lang="zh-CN" altLang="en-US" dirty="0"/>
              <a:t>如代码</a:t>
            </a:r>
            <a:r>
              <a:rPr lang="en-US" altLang="zh-CN" dirty="0"/>
              <a:t>5. 4</a:t>
            </a:r>
            <a:r>
              <a:rPr lang="zh-CN" altLang="en-US" dirty="0"/>
              <a:t>所示，</a:t>
            </a:r>
            <a:r>
              <a:rPr lang="en-US" altLang="zh-CN" dirty="0"/>
              <a:t>pool_op_demo1.py</a:t>
            </a:r>
            <a:r>
              <a:rPr lang="zh-CN" altLang="en-US" dirty="0"/>
              <a:t>程序验证了图</a:t>
            </a:r>
            <a:r>
              <a:rPr lang="en-US" altLang="zh-CN" dirty="0"/>
              <a:t>5. 10</a:t>
            </a:r>
            <a:r>
              <a:rPr lang="zh-CN" altLang="en-US" dirty="0"/>
              <a:t>的计算结果。先使用</a:t>
            </a:r>
            <a:r>
              <a:rPr lang="en-US" altLang="zh-CN" dirty="0" err="1"/>
              <a:t>torch.tensor</a:t>
            </a:r>
            <a:r>
              <a:rPr lang="zh-CN" altLang="en-US" dirty="0"/>
              <a:t>定义一幅</a:t>
            </a:r>
            <a:r>
              <a:rPr lang="en-US" altLang="zh-CN" dirty="0"/>
              <a:t>4×4</a:t>
            </a:r>
            <a:r>
              <a:rPr lang="zh-CN" altLang="en-US" dirty="0"/>
              <a:t>的单通道输入图像，并调用</a:t>
            </a:r>
            <a:r>
              <a:rPr lang="en-US" altLang="zh-CN" dirty="0"/>
              <a:t>view</a:t>
            </a:r>
            <a:r>
              <a:rPr lang="zh-CN" altLang="en-US" dirty="0"/>
              <a:t>函数将图像转换为形状</a:t>
            </a:r>
            <a:r>
              <a:rPr lang="en-US" altLang="zh-CN" dirty="0"/>
              <a:t>(</a:t>
            </a:r>
            <a:r>
              <a:rPr lang="zh-CN" altLang="en-US" dirty="0"/>
              <a:t>样本数</a:t>
            </a:r>
            <a:r>
              <a:rPr lang="en-US" altLang="zh-CN" dirty="0"/>
              <a:t>, </a:t>
            </a:r>
            <a:r>
              <a:rPr lang="zh-CN" altLang="en-US" dirty="0"/>
              <a:t>通道数</a:t>
            </a:r>
            <a:r>
              <a:rPr lang="en-US" altLang="zh-CN" dirty="0"/>
              <a:t>, </a:t>
            </a:r>
            <a:r>
              <a:rPr lang="zh-CN" altLang="en-US" dirty="0"/>
              <a:t>高</a:t>
            </a:r>
            <a:r>
              <a:rPr lang="en-US" altLang="zh-CN" dirty="0"/>
              <a:t>, </a:t>
            </a:r>
            <a:r>
              <a:rPr lang="zh-CN" altLang="en-US" dirty="0"/>
              <a:t>宽</a:t>
            </a:r>
            <a:r>
              <a:rPr lang="en-US" altLang="zh-CN" dirty="0"/>
              <a:t>)</a:t>
            </a:r>
            <a:r>
              <a:rPr lang="zh-CN" altLang="en-US" dirty="0"/>
              <a:t>的张量，以符合卷积网络输入的要求。然后定义池化核</a:t>
            </a:r>
            <a:r>
              <a:rPr lang="en-US" altLang="zh-CN" dirty="0"/>
              <a:t>pool1</a:t>
            </a:r>
            <a:r>
              <a:rPr lang="zh-CN" altLang="en-US" dirty="0"/>
              <a:t>为</a:t>
            </a:r>
            <a:r>
              <a:rPr lang="en-US" altLang="zh-CN" dirty="0"/>
              <a:t>4</a:t>
            </a:r>
            <a:r>
              <a:rPr lang="zh-CN" altLang="en-US" dirty="0"/>
              <a:t>维张量，形状为（</a:t>
            </a:r>
            <a:r>
              <a:rPr lang="en-US" altLang="zh-CN" dirty="0"/>
              <a:t>1, </a:t>
            </a:r>
            <a:r>
              <a:rPr lang="zh-CN" altLang="en-US" dirty="0"/>
              <a:t>池化核高，池化核宽，</a:t>
            </a:r>
            <a:r>
              <a:rPr lang="en-US" altLang="zh-CN" dirty="0"/>
              <a:t>1</a:t>
            </a:r>
            <a:r>
              <a:rPr lang="zh-CN" altLang="en-US" dirty="0"/>
              <a:t>）的张量。最后调用</a:t>
            </a:r>
            <a:r>
              <a:rPr lang="en-US" altLang="zh-CN" dirty="0"/>
              <a:t>F.max_pool2d</a:t>
            </a:r>
            <a:r>
              <a:rPr lang="zh-CN" altLang="en-US" dirty="0"/>
              <a:t>函数完成池化运算并打印运算结果，这里用到</a:t>
            </a:r>
            <a:r>
              <a:rPr lang="en-US" altLang="zh-CN" dirty="0"/>
              <a:t>2</a:t>
            </a:r>
            <a:r>
              <a:rPr lang="zh-CN" altLang="en-US" dirty="0"/>
              <a:t>个输入参数，第一个参数</a:t>
            </a:r>
            <a:r>
              <a:rPr lang="en-US" altLang="zh-CN" dirty="0"/>
              <a:t>input</a:t>
            </a:r>
            <a:r>
              <a:rPr lang="zh-CN" altLang="en-US" dirty="0"/>
              <a:t>为池化的输入，第二个参数</a:t>
            </a:r>
            <a:r>
              <a:rPr lang="en-US" altLang="zh-CN" dirty="0" err="1"/>
              <a:t>kernel_size</a:t>
            </a:r>
            <a:r>
              <a:rPr lang="zh-CN" altLang="en-US" dirty="0"/>
              <a:t>为池化核的大小。其他可选参数还有步长</a:t>
            </a:r>
            <a:r>
              <a:rPr lang="en-US" altLang="zh-CN" dirty="0"/>
              <a:t>stride</a:t>
            </a:r>
            <a:r>
              <a:rPr lang="zh-CN" altLang="en-US" dirty="0"/>
              <a:t>（默认为</a:t>
            </a:r>
            <a:r>
              <a:rPr lang="en-US" altLang="zh-CN" dirty="0" err="1"/>
              <a:t>kernel_size</a:t>
            </a:r>
            <a:r>
              <a:rPr lang="zh-CN" altLang="en-US" dirty="0"/>
              <a:t>）、填充</a:t>
            </a:r>
            <a:r>
              <a:rPr lang="en-US" altLang="zh-CN" dirty="0"/>
              <a:t>padding</a:t>
            </a:r>
            <a:r>
              <a:rPr lang="zh-CN" altLang="en-US" dirty="0"/>
              <a:t>（默认为</a:t>
            </a:r>
            <a:r>
              <a:rPr lang="en-US" altLang="zh-CN" dirty="0"/>
              <a:t>0</a:t>
            </a:r>
            <a:r>
              <a:rPr lang="zh-CN" altLang="en-US" dirty="0"/>
              <a:t>）、核元素之间的间距</a:t>
            </a:r>
            <a:r>
              <a:rPr lang="en-US" altLang="zh-CN" dirty="0"/>
              <a:t>dilation</a:t>
            </a:r>
            <a:r>
              <a:rPr lang="zh-CN" altLang="en-US" dirty="0"/>
              <a:t>（默认为</a:t>
            </a:r>
            <a:r>
              <a:rPr lang="en-US" altLang="zh-CN" dirty="0"/>
              <a:t>1</a:t>
            </a:r>
            <a:r>
              <a:rPr lang="zh-CN" altLang="en-US" dirty="0"/>
              <a:t>）、是否在输出时同时返回其最大索引</a:t>
            </a:r>
            <a:r>
              <a:rPr lang="en-US" altLang="zh-CN" dirty="0" err="1"/>
              <a:t>return_indices</a:t>
            </a:r>
            <a:r>
              <a:rPr lang="zh-CN" altLang="en-US" dirty="0"/>
              <a:t>（默认为</a:t>
            </a:r>
            <a:r>
              <a:rPr lang="en-US" altLang="zh-CN" dirty="0"/>
              <a:t>False</a:t>
            </a:r>
            <a:r>
              <a:rPr lang="zh-CN" altLang="en-US" dirty="0"/>
              <a:t>）、和是否使用</a:t>
            </a:r>
            <a:r>
              <a:rPr lang="en-US" altLang="zh-CN" dirty="0"/>
              <a:t>ceil</a:t>
            </a:r>
            <a:r>
              <a:rPr lang="zh-CN" altLang="en-US" dirty="0"/>
              <a:t>替换</a:t>
            </a:r>
            <a:r>
              <a:rPr lang="en-US" altLang="zh-CN" dirty="0" err="1"/>
              <a:t>floo</a:t>
            </a:r>
            <a:r>
              <a:rPr lang="zh-CN" altLang="en-US" dirty="0"/>
              <a:t>来计算输出的形状</a:t>
            </a:r>
            <a:r>
              <a:rPr lang="en-US" altLang="zh-CN" dirty="0" err="1"/>
              <a:t>ceil_mode</a:t>
            </a:r>
            <a:r>
              <a:rPr lang="zh-CN" altLang="en-US" dirty="0"/>
              <a:t>（默认为</a:t>
            </a:r>
            <a:r>
              <a:rPr lang="en-US" altLang="zh-CN" dirty="0"/>
              <a:t>False</a:t>
            </a:r>
            <a:r>
              <a:rPr lang="zh-CN" altLang="en-US" dirty="0"/>
              <a:t>）。</a:t>
            </a:r>
          </a:p>
          <a:p>
            <a:endParaRPr lang="zh-CN" altLang="en-US" dirty="0"/>
          </a:p>
        </p:txBody>
      </p:sp>
    </p:spTree>
    <p:extLst>
      <p:ext uri="{BB962C8B-B14F-4D97-AF65-F5344CB8AC3E}">
        <p14:creationId xmlns:p14="http://schemas.microsoft.com/office/powerpoint/2010/main" val="18819176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sz="quarter" idx="1"/>
          </p:nvPr>
        </p:nvSpPr>
        <p:spPr/>
        <p:txBody>
          <a:bodyPr>
            <a:normAutofit fontScale="92500" lnSpcReduction="20000"/>
          </a:bodyPr>
          <a:lstStyle/>
          <a:p>
            <a:r>
              <a:rPr lang="zh-CN" altLang="en-US" dirty="0"/>
              <a:t>代码</a:t>
            </a:r>
            <a:r>
              <a:rPr lang="en-US" altLang="zh-CN" dirty="0"/>
              <a:t>5. 4</a:t>
            </a:r>
            <a:r>
              <a:rPr lang="zh-CN" altLang="en-US" dirty="0"/>
              <a:t>池化示例</a:t>
            </a:r>
            <a:r>
              <a:rPr lang="en-US" altLang="zh-CN" dirty="0"/>
              <a:t>1</a:t>
            </a:r>
          </a:p>
          <a:p>
            <a:r>
              <a:rPr lang="en-US" altLang="zh-CN" dirty="0"/>
              <a:t># 6×6</a:t>
            </a:r>
            <a:r>
              <a:rPr lang="zh-CN" altLang="en-US" dirty="0"/>
              <a:t>灰度图像</a:t>
            </a:r>
          </a:p>
          <a:p>
            <a:r>
              <a:rPr lang="en-US" altLang="zh-CN" dirty="0" err="1"/>
              <a:t>img</a:t>
            </a:r>
            <a:r>
              <a:rPr lang="en-US" altLang="zh-CN" dirty="0"/>
              <a:t> = </a:t>
            </a:r>
            <a:r>
              <a:rPr lang="en-US" altLang="zh-CN" dirty="0" err="1"/>
              <a:t>torch.tensor</a:t>
            </a:r>
            <a:r>
              <a:rPr lang="en-US" altLang="zh-CN" dirty="0"/>
              <a:t>([[1, 2, 3, 4],</a:t>
            </a:r>
          </a:p>
          <a:p>
            <a:r>
              <a:rPr lang="en-US" altLang="zh-CN" dirty="0"/>
              <a:t>                    [0, 1, 2, 3],</a:t>
            </a:r>
          </a:p>
          <a:p>
            <a:r>
              <a:rPr lang="en-US" altLang="zh-CN" dirty="0"/>
              <a:t>                    [5, 6, 7, 8],</a:t>
            </a:r>
          </a:p>
          <a:p>
            <a:r>
              <a:rPr lang="en-US" altLang="zh-CN" dirty="0"/>
              <a:t>                    [0, 0, 1, 1]</a:t>
            </a:r>
          </a:p>
          <a:p>
            <a:r>
              <a:rPr lang="en-US" altLang="zh-CN" dirty="0"/>
              <a:t>                    ], </a:t>
            </a:r>
            <a:r>
              <a:rPr lang="en-US" altLang="zh-CN" dirty="0" err="1"/>
              <a:t>dtype</a:t>
            </a:r>
            <a:r>
              <a:rPr lang="en-US" altLang="zh-CN" dirty="0"/>
              <a:t>=torch.float32)</a:t>
            </a:r>
          </a:p>
          <a:p>
            <a:r>
              <a:rPr lang="en-US" altLang="zh-CN" dirty="0"/>
              <a:t># </a:t>
            </a:r>
            <a:r>
              <a:rPr lang="zh-CN" altLang="en-US" dirty="0"/>
              <a:t>转换为形状</a:t>
            </a:r>
            <a:r>
              <a:rPr lang="en-US" altLang="zh-CN" dirty="0"/>
              <a:t>(</a:t>
            </a:r>
            <a:r>
              <a:rPr lang="zh-CN" altLang="en-US" dirty="0"/>
              <a:t>样本数</a:t>
            </a:r>
            <a:r>
              <a:rPr lang="en-US" altLang="zh-CN" dirty="0"/>
              <a:t>, </a:t>
            </a:r>
            <a:r>
              <a:rPr lang="zh-CN" altLang="en-US" dirty="0"/>
              <a:t>通道数</a:t>
            </a:r>
            <a:r>
              <a:rPr lang="en-US" altLang="zh-CN" dirty="0"/>
              <a:t>, </a:t>
            </a:r>
            <a:r>
              <a:rPr lang="zh-CN" altLang="en-US" dirty="0"/>
              <a:t>高</a:t>
            </a:r>
            <a:r>
              <a:rPr lang="en-US" altLang="zh-CN" dirty="0"/>
              <a:t>, </a:t>
            </a:r>
            <a:r>
              <a:rPr lang="zh-CN" altLang="en-US" dirty="0"/>
              <a:t>宽</a:t>
            </a:r>
            <a:r>
              <a:rPr lang="en-US" altLang="zh-CN" dirty="0"/>
              <a:t>)</a:t>
            </a:r>
            <a:r>
              <a:rPr lang="zh-CN" altLang="en-US" dirty="0"/>
              <a:t>的张量</a:t>
            </a:r>
          </a:p>
          <a:p>
            <a:r>
              <a:rPr lang="en-US" altLang="zh-CN" dirty="0" err="1"/>
              <a:t>img</a:t>
            </a:r>
            <a:r>
              <a:rPr lang="en-US" altLang="zh-CN" dirty="0"/>
              <a:t> = </a:t>
            </a:r>
            <a:r>
              <a:rPr lang="en-US" altLang="zh-CN" dirty="0" err="1"/>
              <a:t>img.view</a:t>
            </a:r>
            <a:r>
              <a:rPr lang="en-US" altLang="zh-CN" dirty="0"/>
              <a:t>([1, 1, </a:t>
            </a:r>
            <a:r>
              <a:rPr lang="en-US" altLang="zh-CN" dirty="0" err="1"/>
              <a:t>img.shape</a:t>
            </a:r>
            <a:r>
              <a:rPr lang="en-US" altLang="zh-CN" dirty="0"/>
              <a:t>[0], </a:t>
            </a:r>
            <a:r>
              <a:rPr lang="en-US" altLang="zh-CN" dirty="0" err="1"/>
              <a:t>img.shape</a:t>
            </a:r>
            <a:r>
              <a:rPr lang="en-US" altLang="zh-CN" dirty="0"/>
              <a:t>[1]])</a:t>
            </a:r>
          </a:p>
          <a:p>
            <a:endParaRPr lang="en-US" altLang="zh-CN" dirty="0"/>
          </a:p>
          <a:p>
            <a:r>
              <a:rPr lang="en-US" altLang="zh-CN" dirty="0"/>
              <a:t># </a:t>
            </a:r>
            <a:r>
              <a:rPr lang="zh-CN" altLang="en-US" dirty="0"/>
              <a:t>池化运算</a:t>
            </a:r>
          </a:p>
          <a:p>
            <a:r>
              <a:rPr lang="en-US" altLang="zh-CN" dirty="0"/>
              <a:t>out = F.max_pool2d(</a:t>
            </a:r>
            <a:r>
              <a:rPr lang="en-US" altLang="zh-CN" dirty="0" err="1"/>
              <a:t>img</a:t>
            </a:r>
            <a:r>
              <a:rPr lang="en-US" altLang="zh-CN" dirty="0"/>
              <a:t>, 2)</a:t>
            </a:r>
          </a:p>
          <a:p>
            <a:r>
              <a:rPr lang="en-US" altLang="zh-CN" dirty="0"/>
              <a:t>print(out)</a:t>
            </a:r>
          </a:p>
          <a:p>
            <a:endParaRPr lang="zh-CN" altLang="en-US" dirty="0"/>
          </a:p>
        </p:txBody>
      </p:sp>
    </p:spTree>
    <p:extLst>
      <p:ext uri="{BB962C8B-B14F-4D97-AF65-F5344CB8AC3E}">
        <p14:creationId xmlns:p14="http://schemas.microsoft.com/office/powerpoint/2010/main" val="27106638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r>
              <a:rPr lang="zh-CN" altLang="en-US" dirty="0"/>
              <a:t>运行结果如下，可以将结果和图</a:t>
            </a:r>
            <a:r>
              <a:rPr lang="en-US" altLang="zh-CN" dirty="0"/>
              <a:t>5. 10</a:t>
            </a:r>
            <a:r>
              <a:rPr lang="zh-CN" altLang="en-US" dirty="0"/>
              <a:t>对照。</a:t>
            </a:r>
          </a:p>
          <a:p>
            <a:r>
              <a:rPr lang="en-US" altLang="zh-CN" dirty="0"/>
              <a:t>tensor([[[[2., 4.],</a:t>
            </a:r>
          </a:p>
          <a:p>
            <a:r>
              <a:rPr lang="en-US" altLang="zh-CN" dirty="0"/>
              <a:t>          [6., 8.]]]])</a:t>
            </a:r>
          </a:p>
          <a:p>
            <a:endParaRPr lang="zh-CN" altLang="en-US" dirty="0"/>
          </a:p>
        </p:txBody>
      </p:sp>
    </p:spTree>
    <p:extLst>
      <p:ext uri="{BB962C8B-B14F-4D97-AF65-F5344CB8AC3E}">
        <p14:creationId xmlns:p14="http://schemas.microsoft.com/office/powerpoint/2010/main" val="31396889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r>
              <a:rPr lang="zh-CN" altLang="en-US" dirty="0"/>
              <a:t>如代码</a:t>
            </a:r>
            <a:r>
              <a:rPr lang="en-US" altLang="zh-CN" dirty="0"/>
              <a:t>5. 5</a:t>
            </a:r>
            <a:r>
              <a:rPr lang="zh-CN" altLang="en-US" dirty="0"/>
              <a:t>所示的</a:t>
            </a:r>
            <a:r>
              <a:rPr lang="en-US" altLang="zh-CN" dirty="0"/>
              <a:t>pool_op_demo2.py</a:t>
            </a:r>
            <a:r>
              <a:rPr lang="zh-CN" altLang="en-US" dirty="0"/>
              <a:t>程序演示对一幅图像的池化运算。首先加载并显示图像，进行图像预处理，将形状为（高</a:t>
            </a:r>
            <a:r>
              <a:rPr lang="en-US" altLang="zh-CN" dirty="0"/>
              <a:t>×</a:t>
            </a:r>
            <a:r>
              <a:rPr lang="zh-CN" altLang="en-US" dirty="0"/>
              <a:t>宽</a:t>
            </a:r>
            <a:r>
              <a:rPr lang="en-US" altLang="zh-CN" dirty="0"/>
              <a:t>×</a:t>
            </a:r>
            <a:r>
              <a:rPr lang="zh-CN" altLang="en-US" dirty="0"/>
              <a:t>通道）转换为（通道</a:t>
            </a:r>
            <a:r>
              <a:rPr lang="en-US" altLang="zh-CN" dirty="0"/>
              <a:t>×</a:t>
            </a:r>
            <a:r>
              <a:rPr lang="zh-CN" altLang="en-US" dirty="0"/>
              <a:t>高</a:t>
            </a:r>
            <a:r>
              <a:rPr lang="en-US" altLang="zh-CN" dirty="0"/>
              <a:t>×</a:t>
            </a:r>
            <a:r>
              <a:rPr lang="zh-CN" altLang="en-US" dirty="0"/>
              <a:t>宽）并增加一维，以符合卷积神经网络的输入要求，然后进行池化运算并显示处理后的图像。注意到图片存储和显示的一般格式为三维（高</a:t>
            </a:r>
            <a:r>
              <a:rPr lang="en-US" altLang="zh-CN" dirty="0"/>
              <a:t>×</a:t>
            </a:r>
            <a:r>
              <a:rPr lang="zh-CN" altLang="en-US" dirty="0"/>
              <a:t>宽</a:t>
            </a:r>
            <a:r>
              <a:rPr lang="en-US" altLang="zh-CN" dirty="0"/>
              <a:t>×</a:t>
            </a:r>
            <a:r>
              <a:rPr lang="zh-CN" altLang="en-US" dirty="0"/>
              <a:t>通道），但深度网络要求的格式是四维（样本</a:t>
            </a:r>
            <a:r>
              <a:rPr lang="en-US" altLang="zh-CN" dirty="0"/>
              <a:t>×</a:t>
            </a:r>
            <a:r>
              <a:rPr lang="zh-CN" altLang="en-US" dirty="0"/>
              <a:t>通道</a:t>
            </a:r>
            <a:r>
              <a:rPr lang="en-US" altLang="zh-CN" dirty="0"/>
              <a:t>×</a:t>
            </a:r>
            <a:r>
              <a:rPr lang="zh-CN" altLang="en-US" dirty="0"/>
              <a:t>高</a:t>
            </a:r>
            <a:r>
              <a:rPr lang="en-US" altLang="zh-CN" dirty="0"/>
              <a:t>×</a:t>
            </a:r>
            <a:r>
              <a:rPr lang="zh-CN" altLang="en-US" dirty="0"/>
              <a:t>宽），因此需要相互转换。本例只有一张图片，程序中调用</a:t>
            </a:r>
            <a:r>
              <a:rPr lang="en-US" altLang="zh-CN" dirty="0" err="1"/>
              <a:t>unsqueeze</a:t>
            </a:r>
            <a:r>
              <a:rPr lang="zh-CN" altLang="en-US" dirty="0"/>
              <a:t>和</a:t>
            </a:r>
            <a:r>
              <a:rPr lang="en-US" altLang="zh-CN" dirty="0"/>
              <a:t>squeeze</a:t>
            </a:r>
            <a:r>
              <a:rPr lang="zh-CN" altLang="en-US" dirty="0"/>
              <a:t>函数来分别增加一维或压缩一维。</a:t>
            </a:r>
          </a:p>
        </p:txBody>
      </p:sp>
    </p:spTree>
    <p:extLst>
      <p:ext uri="{BB962C8B-B14F-4D97-AF65-F5344CB8AC3E}">
        <p14:creationId xmlns:p14="http://schemas.microsoft.com/office/powerpoint/2010/main" val="23926518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16632"/>
            <a:ext cx="7467600" cy="6624736"/>
          </a:xfrm>
        </p:spPr>
        <p:txBody>
          <a:bodyPr>
            <a:normAutofit fontScale="55000" lnSpcReduction="20000"/>
          </a:bodyPr>
          <a:lstStyle/>
          <a:p>
            <a:r>
              <a:rPr lang="zh-CN" altLang="en-US" dirty="0"/>
              <a:t>代码</a:t>
            </a:r>
            <a:r>
              <a:rPr lang="en-US" altLang="zh-CN" dirty="0"/>
              <a:t>5. 5</a:t>
            </a:r>
            <a:r>
              <a:rPr lang="zh-CN" altLang="en-US" dirty="0"/>
              <a:t>池化示例</a:t>
            </a:r>
            <a:r>
              <a:rPr lang="en-US" altLang="zh-CN" dirty="0"/>
              <a:t>2</a:t>
            </a:r>
          </a:p>
          <a:p>
            <a:r>
              <a:rPr lang="en-US" altLang="zh-CN" dirty="0" err="1"/>
              <a:t>image_path</a:t>
            </a:r>
            <a:r>
              <a:rPr lang="en-US" altLang="zh-CN" dirty="0"/>
              <a:t> = "../images/child.png"</a:t>
            </a:r>
          </a:p>
          <a:p>
            <a:endParaRPr lang="en-US" altLang="zh-CN" dirty="0"/>
          </a:p>
          <a:p>
            <a:r>
              <a:rPr lang="en-US" altLang="zh-CN" dirty="0"/>
              <a:t># </a:t>
            </a:r>
            <a:r>
              <a:rPr lang="zh-CN" altLang="en-US" dirty="0"/>
              <a:t>加载图像</a:t>
            </a:r>
          </a:p>
          <a:p>
            <a:r>
              <a:rPr lang="en-US" altLang="zh-CN" dirty="0" err="1"/>
              <a:t>img</a:t>
            </a:r>
            <a:r>
              <a:rPr lang="en-US" altLang="zh-CN" dirty="0"/>
              <a:t> = </a:t>
            </a:r>
            <a:r>
              <a:rPr lang="en-US" altLang="zh-CN" dirty="0" err="1"/>
              <a:t>plt.imread</a:t>
            </a:r>
            <a:r>
              <a:rPr lang="en-US" altLang="zh-CN" dirty="0"/>
              <a:t>(</a:t>
            </a:r>
            <a:r>
              <a:rPr lang="en-US" altLang="zh-CN" dirty="0" err="1"/>
              <a:t>image_path</a:t>
            </a:r>
            <a:r>
              <a:rPr lang="en-US" altLang="zh-CN" dirty="0"/>
              <a:t>)</a:t>
            </a:r>
          </a:p>
          <a:p>
            <a:endParaRPr lang="en-US" altLang="zh-CN" dirty="0"/>
          </a:p>
          <a:p>
            <a:r>
              <a:rPr lang="en-US" altLang="zh-CN" dirty="0"/>
              <a:t># </a:t>
            </a:r>
            <a:r>
              <a:rPr lang="zh-CN" altLang="en-US" dirty="0"/>
              <a:t>显示图像</a:t>
            </a:r>
          </a:p>
          <a:p>
            <a:r>
              <a:rPr lang="en-US" altLang="zh-CN" dirty="0" err="1"/>
              <a:t>plt.imshow</a:t>
            </a:r>
            <a:r>
              <a:rPr lang="en-US" altLang="zh-CN" dirty="0"/>
              <a:t>(</a:t>
            </a:r>
            <a:r>
              <a:rPr lang="en-US" altLang="zh-CN" dirty="0" err="1"/>
              <a:t>img</a:t>
            </a:r>
            <a:r>
              <a:rPr lang="en-US" altLang="zh-CN" dirty="0"/>
              <a:t>)</a:t>
            </a:r>
          </a:p>
          <a:p>
            <a:r>
              <a:rPr lang="en-US" altLang="zh-CN" dirty="0" err="1"/>
              <a:t>plt.show</a:t>
            </a:r>
            <a:r>
              <a:rPr lang="en-US" altLang="zh-CN" dirty="0"/>
              <a:t>()</a:t>
            </a:r>
          </a:p>
          <a:p>
            <a:endParaRPr lang="en-US" altLang="zh-CN" dirty="0"/>
          </a:p>
          <a:p>
            <a:r>
              <a:rPr lang="en-US" altLang="zh-CN" dirty="0"/>
              <a:t># </a:t>
            </a:r>
            <a:r>
              <a:rPr lang="zh-CN" altLang="en-US" dirty="0"/>
              <a:t>图像预处理</a:t>
            </a:r>
          </a:p>
          <a:p>
            <a:r>
              <a:rPr lang="en-US" altLang="zh-CN" dirty="0"/>
              <a:t># (H x W x C) --&gt; (C x H x W)</a:t>
            </a:r>
          </a:p>
          <a:p>
            <a:r>
              <a:rPr lang="en-US" altLang="zh-CN" dirty="0" err="1"/>
              <a:t>img</a:t>
            </a:r>
            <a:r>
              <a:rPr lang="en-US" altLang="zh-CN" dirty="0"/>
              <a:t> = </a:t>
            </a:r>
            <a:r>
              <a:rPr lang="en-US" altLang="zh-CN" dirty="0" err="1"/>
              <a:t>torch.tensor</a:t>
            </a:r>
            <a:r>
              <a:rPr lang="en-US" altLang="zh-CN" dirty="0"/>
              <a:t>(</a:t>
            </a:r>
            <a:r>
              <a:rPr lang="en-US" altLang="zh-CN" dirty="0" err="1"/>
              <a:t>img</a:t>
            </a:r>
            <a:r>
              <a:rPr lang="en-US" altLang="zh-CN" dirty="0"/>
              <a:t>).permute(2, 0, 1)</a:t>
            </a:r>
          </a:p>
          <a:p>
            <a:r>
              <a:rPr lang="en-US" altLang="zh-CN" dirty="0"/>
              <a:t># </a:t>
            </a:r>
            <a:r>
              <a:rPr lang="zh-CN" altLang="en-US" dirty="0"/>
              <a:t>插入一维，形状变为</a:t>
            </a:r>
            <a:r>
              <a:rPr lang="en-US" altLang="zh-CN" dirty="0"/>
              <a:t>(1 x C x H x W)</a:t>
            </a:r>
          </a:p>
          <a:p>
            <a:r>
              <a:rPr lang="en-US" altLang="zh-CN" dirty="0"/>
              <a:t>x = </a:t>
            </a:r>
            <a:r>
              <a:rPr lang="en-US" altLang="zh-CN" dirty="0" err="1"/>
              <a:t>torch.unsqueeze</a:t>
            </a:r>
            <a:r>
              <a:rPr lang="en-US" altLang="zh-CN" dirty="0"/>
              <a:t>(</a:t>
            </a:r>
            <a:r>
              <a:rPr lang="en-US" altLang="zh-CN" dirty="0" err="1"/>
              <a:t>img</a:t>
            </a:r>
            <a:r>
              <a:rPr lang="en-US" altLang="zh-CN" dirty="0"/>
              <a:t>, dim=0)</a:t>
            </a:r>
          </a:p>
          <a:p>
            <a:endParaRPr lang="en-US" altLang="zh-CN" dirty="0"/>
          </a:p>
          <a:p>
            <a:r>
              <a:rPr lang="en-US" altLang="zh-CN" dirty="0"/>
              <a:t>maxpool2d = torch.nn.MaxPool2d(2)</a:t>
            </a:r>
          </a:p>
          <a:p>
            <a:endParaRPr lang="en-US" altLang="zh-CN" dirty="0"/>
          </a:p>
          <a:p>
            <a:r>
              <a:rPr lang="en-US" altLang="zh-CN" dirty="0"/>
              <a:t># </a:t>
            </a:r>
            <a:r>
              <a:rPr lang="zh-CN" altLang="en-US" dirty="0"/>
              <a:t>池化运算</a:t>
            </a:r>
          </a:p>
          <a:p>
            <a:r>
              <a:rPr lang="en-US" altLang="zh-CN" dirty="0"/>
              <a:t>result = maxpool2d(x)</a:t>
            </a:r>
          </a:p>
          <a:p>
            <a:r>
              <a:rPr lang="en-US" altLang="zh-CN" dirty="0"/>
              <a:t># </a:t>
            </a:r>
            <a:r>
              <a:rPr lang="zh-CN" altLang="en-US" dirty="0"/>
              <a:t>转换为形状</a:t>
            </a:r>
            <a:r>
              <a:rPr lang="en-US" altLang="zh-CN" dirty="0"/>
              <a:t>(H x W x C)</a:t>
            </a:r>
            <a:r>
              <a:rPr lang="zh-CN" altLang="en-US" dirty="0"/>
              <a:t>，以便显示</a:t>
            </a:r>
          </a:p>
          <a:p>
            <a:r>
              <a:rPr lang="en-US" altLang="zh-CN" dirty="0"/>
              <a:t>result = </a:t>
            </a:r>
            <a:r>
              <a:rPr lang="en-US" altLang="zh-CN" dirty="0" err="1"/>
              <a:t>torch.squeeze</a:t>
            </a:r>
            <a:r>
              <a:rPr lang="en-US" altLang="zh-CN" dirty="0"/>
              <a:t>(result).permute(1, 2, 0)</a:t>
            </a:r>
          </a:p>
          <a:p>
            <a:endParaRPr lang="en-US" altLang="zh-CN" dirty="0"/>
          </a:p>
          <a:p>
            <a:r>
              <a:rPr lang="en-US" altLang="zh-CN" dirty="0"/>
              <a:t># </a:t>
            </a:r>
            <a:r>
              <a:rPr lang="zh-CN" altLang="en-US" dirty="0"/>
              <a:t>显示图像</a:t>
            </a:r>
          </a:p>
          <a:p>
            <a:r>
              <a:rPr lang="en-US" altLang="zh-CN" dirty="0" err="1"/>
              <a:t>plt.imshow</a:t>
            </a:r>
            <a:r>
              <a:rPr lang="en-US" altLang="zh-CN" dirty="0"/>
              <a:t>(</a:t>
            </a:r>
            <a:r>
              <a:rPr lang="en-US" altLang="zh-CN" dirty="0" err="1"/>
              <a:t>result.numpy</a:t>
            </a:r>
            <a:r>
              <a:rPr lang="en-US" altLang="zh-CN" dirty="0"/>
              <a:t>())</a:t>
            </a:r>
          </a:p>
          <a:p>
            <a:r>
              <a:rPr lang="en-US" altLang="zh-CN" dirty="0" err="1"/>
              <a:t>plt.show</a:t>
            </a:r>
            <a:r>
              <a:rPr lang="en-US" altLang="zh-CN" dirty="0"/>
              <a:t>()</a:t>
            </a:r>
          </a:p>
          <a:p>
            <a:endParaRPr lang="zh-CN" altLang="en-US" dirty="0"/>
          </a:p>
        </p:txBody>
      </p:sp>
    </p:spTree>
    <p:extLst>
      <p:ext uri="{BB962C8B-B14F-4D97-AF65-F5344CB8AC3E}">
        <p14:creationId xmlns:p14="http://schemas.microsoft.com/office/powerpoint/2010/main" val="13673784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188640"/>
            <a:ext cx="7467600" cy="1584176"/>
          </a:xfrm>
        </p:spPr>
        <p:txBody>
          <a:bodyPr/>
          <a:lstStyle/>
          <a:p>
            <a:r>
              <a:rPr lang="zh-CN" altLang="en-US" dirty="0"/>
              <a:t>运行结果如图</a:t>
            </a:r>
            <a:r>
              <a:rPr lang="en-US" altLang="zh-CN" dirty="0"/>
              <a:t>5. 11</a:t>
            </a:r>
            <a:r>
              <a:rPr lang="zh-CN" altLang="en-US" dirty="0"/>
              <a:t>所示。左图为原始图像，右图为池化运算后的图像，可以看到，经处理后的图像几乎和原图像一样，但是高和宽都缩小了一半。</a:t>
            </a:r>
          </a:p>
        </p:txBody>
      </p:sp>
      <p:pic>
        <p:nvPicPr>
          <p:cNvPr id="2048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412776"/>
            <a:ext cx="3581710" cy="4557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1278" y="1384360"/>
            <a:ext cx="3659114" cy="4585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347864" y="5969931"/>
            <a:ext cx="2723823" cy="369332"/>
          </a:xfrm>
          <a:prstGeom prst="rect">
            <a:avLst/>
          </a:prstGeom>
        </p:spPr>
        <p:txBody>
          <a:bodyPr wrap="none">
            <a:spAutoFit/>
          </a:bodyPr>
          <a:lstStyle/>
          <a:p>
            <a:r>
              <a:rPr lang="zh-CN" altLang="zh-CN" dirty="0"/>
              <a:t>图</a:t>
            </a:r>
            <a:r>
              <a:rPr lang="en-US" altLang="zh-CN" dirty="0"/>
              <a:t>5. 11 </a:t>
            </a:r>
            <a:r>
              <a:rPr lang="zh-CN" altLang="zh-CN" dirty="0"/>
              <a:t>图像的池化运算</a:t>
            </a:r>
          </a:p>
        </p:txBody>
      </p:sp>
    </p:spTree>
    <p:extLst>
      <p:ext uri="{BB962C8B-B14F-4D97-AF65-F5344CB8AC3E}">
        <p14:creationId xmlns:p14="http://schemas.microsoft.com/office/powerpoint/2010/main" val="901759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5.2 </a:t>
            </a:r>
            <a:r>
              <a:rPr lang="zh-CN" altLang="en-US" dirty="0" smtClean="0"/>
              <a:t>简单</a:t>
            </a:r>
            <a:r>
              <a:rPr lang="zh-CN" altLang="en-US" dirty="0"/>
              <a:t>的</a:t>
            </a:r>
            <a:r>
              <a:rPr lang="en-US" altLang="zh-CN" dirty="0"/>
              <a:t>CNN</a:t>
            </a:r>
            <a:r>
              <a:rPr lang="zh-CN" altLang="en-US" dirty="0"/>
              <a:t>网络</a:t>
            </a:r>
          </a:p>
        </p:txBody>
      </p:sp>
      <p:sp>
        <p:nvSpPr>
          <p:cNvPr id="3" name="内容占位符 2"/>
          <p:cNvSpPr>
            <a:spLocks noGrp="1"/>
          </p:cNvSpPr>
          <p:nvPr>
            <p:ph sz="quarter" idx="1"/>
          </p:nvPr>
        </p:nvSpPr>
        <p:spPr/>
        <p:txBody>
          <a:bodyPr/>
          <a:lstStyle/>
          <a:p>
            <a:r>
              <a:rPr lang="zh-CN" altLang="en-US" dirty="0"/>
              <a:t>本节实现一个简单的</a:t>
            </a:r>
            <a:r>
              <a:rPr lang="en-US" altLang="zh-CN" dirty="0"/>
              <a:t>CNN</a:t>
            </a:r>
            <a:r>
              <a:rPr lang="zh-CN" altLang="en-US" dirty="0"/>
              <a:t>网络，识别</a:t>
            </a:r>
            <a:r>
              <a:rPr lang="en-US" altLang="zh-CN" dirty="0"/>
              <a:t>MNIST</a:t>
            </a:r>
            <a:r>
              <a:rPr lang="zh-CN" altLang="en-US" dirty="0"/>
              <a:t>手写数字。完整代码请参见</a:t>
            </a:r>
            <a:r>
              <a:rPr lang="en-US" altLang="zh-CN" dirty="0"/>
              <a:t>mnist_cnn_demo.py</a:t>
            </a:r>
            <a:r>
              <a:rPr lang="zh-CN" altLang="en-US" dirty="0"/>
              <a:t>。</a:t>
            </a:r>
          </a:p>
        </p:txBody>
      </p:sp>
    </p:spTree>
    <p:extLst>
      <p:ext uri="{BB962C8B-B14F-4D97-AF65-F5344CB8AC3E}">
        <p14:creationId xmlns:p14="http://schemas.microsoft.com/office/powerpoint/2010/main" val="24272274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5.2.1 </a:t>
            </a:r>
            <a:r>
              <a:rPr lang="zh-CN" altLang="en-US" dirty="0" smtClean="0"/>
              <a:t>定义</a:t>
            </a:r>
            <a:r>
              <a:rPr lang="zh-CN" altLang="en-US" dirty="0"/>
              <a:t>网络模型</a:t>
            </a:r>
          </a:p>
        </p:txBody>
      </p:sp>
      <p:sp>
        <p:nvSpPr>
          <p:cNvPr id="3" name="内容占位符 2"/>
          <p:cNvSpPr>
            <a:spLocks noGrp="1"/>
          </p:cNvSpPr>
          <p:nvPr>
            <p:ph sz="quarter" idx="1"/>
          </p:nvPr>
        </p:nvSpPr>
        <p:spPr/>
        <p:txBody>
          <a:bodyPr/>
          <a:lstStyle/>
          <a:p>
            <a:r>
              <a:rPr lang="zh-CN" altLang="en-US" dirty="0"/>
              <a:t>首先定义如代码</a:t>
            </a:r>
            <a:r>
              <a:rPr lang="en-US" altLang="zh-CN" dirty="0"/>
              <a:t>5. 6</a:t>
            </a:r>
            <a:r>
              <a:rPr lang="zh-CN" altLang="en-US" dirty="0"/>
              <a:t>所示的</a:t>
            </a:r>
            <a:r>
              <a:rPr lang="en-US" altLang="zh-CN" dirty="0"/>
              <a:t>CNN</a:t>
            </a:r>
            <a:r>
              <a:rPr lang="zh-CN" altLang="en-US" dirty="0"/>
              <a:t>网络结构。</a:t>
            </a:r>
            <a:r>
              <a:rPr lang="en-US" altLang="zh-CN" dirty="0"/>
              <a:t>Net</a:t>
            </a:r>
            <a:r>
              <a:rPr lang="zh-CN" altLang="en-US" dirty="0"/>
              <a:t>类继承</a:t>
            </a:r>
            <a:r>
              <a:rPr lang="en-US" altLang="zh-CN" dirty="0" err="1"/>
              <a:t>nn.Module</a:t>
            </a:r>
            <a:r>
              <a:rPr lang="zh-CN" altLang="en-US" dirty="0"/>
              <a:t>，然后定义</a:t>
            </a:r>
            <a:r>
              <a:rPr lang="en-US" altLang="zh-CN" dirty="0"/>
              <a:t>__</a:t>
            </a:r>
            <a:r>
              <a:rPr lang="en-US" altLang="zh-CN" dirty="0" err="1"/>
              <a:t>init</a:t>
            </a:r>
            <a:r>
              <a:rPr lang="en-US" altLang="zh-CN" dirty="0"/>
              <a:t>__</a:t>
            </a:r>
            <a:r>
              <a:rPr lang="zh-CN" altLang="en-US" dirty="0"/>
              <a:t>和</a:t>
            </a:r>
            <a:r>
              <a:rPr lang="en-US" altLang="zh-CN" dirty="0"/>
              <a:t>forward</a:t>
            </a:r>
            <a:r>
              <a:rPr lang="zh-CN" altLang="en-US" dirty="0"/>
              <a:t>函数。网络有两组卷积层和最大池化层的组合，后接两个全连接层。注意到在</a:t>
            </a:r>
            <a:r>
              <a:rPr lang="en-US" altLang="zh-CN" dirty="0"/>
              <a:t>forward</a:t>
            </a:r>
            <a:r>
              <a:rPr lang="zh-CN" altLang="en-US" dirty="0"/>
              <a:t>函数一个批量图像数据的形状为（</a:t>
            </a:r>
            <a:r>
              <a:rPr lang="en-US" altLang="zh-CN" dirty="0"/>
              <a:t>N, C, H, W</a:t>
            </a:r>
            <a:r>
              <a:rPr lang="zh-CN" altLang="en-US" dirty="0"/>
              <a:t>）四维，其中，</a:t>
            </a:r>
            <a:r>
              <a:rPr lang="en-US" altLang="zh-CN" dirty="0"/>
              <a:t>N</a:t>
            </a:r>
            <a:r>
              <a:rPr lang="zh-CN" altLang="en-US" dirty="0"/>
              <a:t>为批量大小，</a:t>
            </a:r>
            <a:r>
              <a:rPr lang="en-US" altLang="zh-CN" dirty="0"/>
              <a:t>C</a:t>
            </a:r>
            <a:r>
              <a:rPr lang="zh-CN" altLang="en-US" dirty="0"/>
              <a:t>为通道数， </a:t>
            </a:r>
            <a:r>
              <a:rPr lang="en-US" altLang="zh-CN" dirty="0"/>
              <a:t>H</a:t>
            </a:r>
            <a:r>
              <a:rPr lang="zh-CN" altLang="en-US" dirty="0"/>
              <a:t>和</a:t>
            </a:r>
            <a:r>
              <a:rPr lang="en-US" altLang="zh-CN" dirty="0"/>
              <a:t>W</a:t>
            </a:r>
            <a:r>
              <a:rPr lang="zh-CN" altLang="en-US" dirty="0"/>
              <a:t>分别为图像的高和宽。卷积层和池化层的输入和输出都是四维格式，但是全连接层只需要两维数据，因此调用</a:t>
            </a:r>
            <a:r>
              <a:rPr lang="en-US" altLang="zh-CN" dirty="0"/>
              <a:t>view</a:t>
            </a:r>
            <a:r>
              <a:rPr lang="zh-CN" altLang="en-US" dirty="0"/>
              <a:t>函数从四维变换到两维。</a:t>
            </a:r>
          </a:p>
        </p:txBody>
      </p:sp>
    </p:spTree>
    <p:extLst>
      <p:ext uri="{BB962C8B-B14F-4D97-AF65-F5344CB8AC3E}">
        <p14:creationId xmlns:p14="http://schemas.microsoft.com/office/powerpoint/2010/main" val="24566234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332656"/>
            <a:ext cx="7467600" cy="6141296"/>
          </a:xfrm>
        </p:spPr>
        <p:txBody>
          <a:bodyPr>
            <a:normAutofit fontScale="70000" lnSpcReduction="20000"/>
          </a:bodyPr>
          <a:lstStyle/>
          <a:p>
            <a:r>
              <a:rPr lang="zh-CN" altLang="en-US" dirty="0"/>
              <a:t>代码</a:t>
            </a:r>
            <a:r>
              <a:rPr lang="en-US" altLang="zh-CN" dirty="0"/>
              <a:t>5. 6 CNN</a:t>
            </a:r>
            <a:r>
              <a:rPr lang="zh-CN" altLang="en-US" dirty="0"/>
              <a:t>网络模型</a:t>
            </a:r>
          </a:p>
          <a:p>
            <a:r>
              <a:rPr lang="en-US" altLang="zh-CN" dirty="0"/>
              <a:t>class Net(</a:t>
            </a:r>
            <a:r>
              <a:rPr lang="en-US" altLang="zh-CN" dirty="0" err="1"/>
              <a:t>nn.Module</a:t>
            </a:r>
            <a:r>
              <a:rPr lang="en-US" altLang="zh-CN" dirty="0"/>
              <a:t>):</a:t>
            </a:r>
          </a:p>
          <a:p>
            <a:r>
              <a:rPr lang="en-US" altLang="zh-CN" dirty="0"/>
              <a:t>    """ </a:t>
            </a:r>
            <a:r>
              <a:rPr lang="zh-CN" altLang="en-US" dirty="0"/>
              <a:t>定义一个</a:t>
            </a:r>
            <a:r>
              <a:rPr lang="en-US" altLang="zh-CN" dirty="0"/>
              <a:t>CNN</a:t>
            </a:r>
            <a:r>
              <a:rPr lang="zh-CN" altLang="en-US" dirty="0"/>
              <a:t>网络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a:t>
            </a:r>
          </a:p>
          <a:p>
            <a:r>
              <a:rPr lang="en-US" altLang="zh-CN" dirty="0"/>
              <a:t>        super(Net, self).__</a:t>
            </a:r>
            <a:r>
              <a:rPr lang="en-US" altLang="zh-CN" dirty="0" err="1"/>
              <a:t>init</a:t>
            </a:r>
            <a:r>
              <a:rPr lang="en-US" altLang="zh-CN" dirty="0"/>
              <a:t>__()</a:t>
            </a:r>
          </a:p>
          <a:p>
            <a:r>
              <a:rPr lang="en-US" altLang="zh-CN" dirty="0"/>
              <a:t>        self.conv1 = nn.Conv2d(1, 20, 5, 1)</a:t>
            </a:r>
          </a:p>
          <a:p>
            <a:r>
              <a:rPr lang="en-US" altLang="zh-CN" dirty="0"/>
              <a:t>        self.conv2 = nn.Conv2d(20, 50, 5, 1)</a:t>
            </a:r>
          </a:p>
          <a:p>
            <a:r>
              <a:rPr lang="en-US" altLang="zh-CN" dirty="0"/>
              <a:t>        self.fc1 = </a:t>
            </a:r>
            <a:r>
              <a:rPr lang="en-US" altLang="zh-CN" dirty="0" err="1"/>
              <a:t>nn.Linear</a:t>
            </a:r>
            <a:r>
              <a:rPr lang="en-US" altLang="zh-CN" dirty="0"/>
              <a:t>(4 * 4 * 50, 500)</a:t>
            </a:r>
          </a:p>
          <a:p>
            <a:r>
              <a:rPr lang="en-US" altLang="zh-CN" dirty="0"/>
              <a:t>        self.fc2 = </a:t>
            </a:r>
            <a:r>
              <a:rPr lang="en-US" altLang="zh-CN" dirty="0" err="1"/>
              <a:t>nn.Linear</a:t>
            </a:r>
            <a:r>
              <a:rPr lang="en-US" altLang="zh-CN" dirty="0"/>
              <a:t>(500, 10)</a:t>
            </a:r>
          </a:p>
          <a:p>
            <a:endParaRPr lang="en-US" altLang="zh-CN" dirty="0"/>
          </a:p>
          <a:p>
            <a:r>
              <a:rPr lang="en-US" altLang="zh-CN" dirty="0"/>
              <a:t>    </a:t>
            </a:r>
            <a:r>
              <a:rPr lang="en-US" altLang="zh-CN" dirty="0" err="1"/>
              <a:t>def</a:t>
            </a:r>
            <a:r>
              <a:rPr lang="en-US" altLang="zh-CN" dirty="0"/>
              <a:t> forward(self, x):  # </a:t>
            </a:r>
            <a:r>
              <a:rPr lang="zh-CN" altLang="en-US" dirty="0"/>
              <a:t>（</a:t>
            </a:r>
            <a:r>
              <a:rPr lang="en-US" altLang="zh-CN" dirty="0"/>
              <a:t>N, 1, 28, 28</a:t>
            </a:r>
            <a:r>
              <a:rPr lang="zh-CN" altLang="en-US" dirty="0"/>
              <a:t>）</a:t>
            </a:r>
          </a:p>
          <a:p>
            <a:r>
              <a:rPr lang="zh-CN" altLang="en-US" dirty="0"/>
              <a:t>        </a:t>
            </a:r>
            <a:r>
              <a:rPr lang="en-US" altLang="zh-CN" dirty="0"/>
              <a:t>x = </a:t>
            </a:r>
            <a:r>
              <a:rPr lang="en-US" altLang="zh-CN" dirty="0" err="1"/>
              <a:t>F.relu</a:t>
            </a:r>
            <a:r>
              <a:rPr lang="en-US" altLang="zh-CN" dirty="0"/>
              <a:t>(self.conv1(x))  # </a:t>
            </a:r>
            <a:r>
              <a:rPr lang="zh-CN" altLang="en-US" dirty="0"/>
              <a:t>（</a:t>
            </a:r>
            <a:r>
              <a:rPr lang="en-US" altLang="zh-CN" dirty="0"/>
              <a:t>N, 20, 24, 24</a:t>
            </a:r>
            <a:r>
              <a:rPr lang="zh-CN" altLang="en-US" dirty="0"/>
              <a:t>）</a:t>
            </a:r>
          </a:p>
          <a:p>
            <a:r>
              <a:rPr lang="zh-CN" altLang="en-US" dirty="0"/>
              <a:t>        </a:t>
            </a:r>
            <a:r>
              <a:rPr lang="en-US" altLang="zh-CN" dirty="0"/>
              <a:t>x = F.max_pool2d(x, 2, 2)  # </a:t>
            </a:r>
            <a:r>
              <a:rPr lang="zh-CN" altLang="en-US" dirty="0"/>
              <a:t>（</a:t>
            </a:r>
            <a:r>
              <a:rPr lang="en-US" altLang="zh-CN" dirty="0"/>
              <a:t>N, 20, 12, 12</a:t>
            </a:r>
            <a:r>
              <a:rPr lang="zh-CN" altLang="en-US" dirty="0"/>
              <a:t>）</a:t>
            </a:r>
          </a:p>
          <a:p>
            <a:r>
              <a:rPr lang="zh-CN" altLang="en-US" dirty="0"/>
              <a:t>        </a:t>
            </a:r>
            <a:r>
              <a:rPr lang="en-US" altLang="zh-CN" dirty="0"/>
              <a:t>x = </a:t>
            </a:r>
            <a:r>
              <a:rPr lang="en-US" altLang="zh-CN" dirty="0" err="1"/>
              <a:t>F.relu</a:t>
            </a:r>
            <a:r>
              <a:rPr lang="en-US" altLang="zh-CN" dirty="0"/>
              <a:t>(self.conv2(x))  # </a:t>
            </a:r>
            <a:r>
              <a:rPr lang="zh-CN" altLang="en-US" dirty="0"/>
              <a:t>（</a:t>
            </a:r>
            <a:r>
              <a:rPr lang="en-US" altLang="zh-CN" dirty="0"/>
              <a:t>N, 50, 8, 8</a:t>
            </a:r>
            <a:r>
              <a:rPr lang="zh-CN" altLang="en-US" dirty="0"/>
              <a:t>）</a:t>
            </a:r>
          </a:p>
          <a:p>
            <a:r>
              <a:rPr lang="zh-CN" altLang="en-US" dirty="0"/>
              <a:t>        </a:t>
            </a:r>
            <a:r>
              <a:rPr lang="en-US" altLang="zh-CN" dirty="0"/>
              <a:t>x = F.max_pool2d(x, 2, 2)  # </a:t>
            </a:r>
            <a:r>
              <a:rPr lang="zh-CN" altLang="en-US" dirty="0"/>
              <a:t>（</a:t>
            </a:r>
            <a:r>
              <a:rPr lang="en-US" altLang="zh-CN" dirty="0"/>
              <a:t>N, 50, 4, 4</a:t>
            </a:r>
            <a:r>
              <a:rPr lang="zh-CN" altLang="en-US" dirty="0"/>
              <a:t>）</a:t>
            </a:r>
          </a:p>
          <a:p>
            <a:r>
              <a:rPr lang="zh-CN" altLang="en-US" dirty="0"/>
              <a:t>        </a:t>
            </a:r>
            <a:r>
              <a:rPr lang="en-US" altLang="zh-CN" dirty="0"/>
              <a:t>x = </a:t>
            </a:r>
            <a:r>
              <a:rPr lang="en-US" altLang="zh-CN" dirty="0" err="1"/>
              <a:t>x.view</a:t>
            </a:r>
            <a:r>
              <a:rPr lang="en-US" altLang="zh-CN" dirty="0"/>
              <a:t>(-1, 4 * 4 * 50)  # </a:t>
            </a:r>
            <a:r>
              <a:rPr lang="zh-CN" altLang="en-US" dirty="0"/>
              <a:t>（</a:t>
            </a:r>
            <a:r>
              <a:rPr lang="en-US" altLang="zh-CN" dirty="0"/>
              <a:t>N, 4*4*50</a:t>
            </a:r>
            <a:r>
              <a:rPr lang="zh-CN" altLang="en-US" dirty="0"/>
              <a:t>）</a:t>
            </a:r>
          </a:p>
          <a:p>
            <a:r>
              <a:rPr lang="zh-CN" altLang="en-US" dirty="0"/>
              <a:t>        </a:t>
            </a:r>
            <a:r>
              <a:rPr lang="en-US" altLang="zh-CN" dirty="0"/>
              <a:t>x = </a:t>
            </a:r>
            <a:r>
              <a:rPr lang="en-US" altLang="zh-CN" dirty="0" err="1"/>
              <a:t>F.relu</a:t>
            </a:r>
            <a:r>
              <a:rPr lang="en-US" altLang="zh-CN" dirty="0"/>
              <a:t>(self.fc1(x))  # </a:t>
            </a:r>
            <a:r>
              <a:rPr lang="zh-CN" altLang="en-US" dirty="0"/>
              <a:t>（</a:t>
            </a:r>
            <a:r>
              <a:rPr lang="en-US" altLang="zh-CN" dirty="0"/>
              <a:t>N, 500</a:t>
            </a:r>
            <a:r>
              <a:rPr lang="zh-CN" altLang="en-US" dirty="0"/>
              <a:t>）</a:t>
            </a:r>
          </a:p>
          <a:p>
            <a:r>
              <a:rPr lang="zh-CN" altLang="en-US" dirty="0"/>
              <a:t>        </a:t>
            </a:r>
            <a:r>
              <a:rPr lang="en-US" altLang="zh-CN" dirty="0"/>
              <a:t>x = self.fc2(x)  # </a:t>
            </a:r>
            <a:r>
              <a:rPr lang="zh-CN" altLang="en-US" dirty="0"/>
              <a:t>（</a:t>
            </a:r>
            <a:r>
              <a:rPr lang="en-US" altLang="zh-CN" dirty="0"/>
              <a:t>N, 10</a:t>
            </a:r>
            <a:r>
              <a:rPr lang="zh-CN" altLang="en-US" dirty="0"/>
              <a:t>）</a:t>
            </a:r>
          </a:p>
          <a:p>
            <a:r>
              <a:rPr lang="zh-CN" altLang="en-US" dirty="0"/>
              <a:t>        </a:t>
            </a:r>
            <a:r>
              <a:rPr lang="en-US" altLang="zh-CN" dirty="0"/>
              <a:t>x = </a:t>
            </a:r>
            <a:r>
              <a:rPr lang="en-US" altLang="zh-CN" dirty="0" err="1"/>
              <a:t>F.log_softmax</a:t>
            </a:r>
            <a:r>
              <a:rPr lang="en-US" altLang="zh-CN" dirty="0"/>
              <a:t>(x, dim=1)</a:t>
            </a:r>
          </a:p>
          <a:p>
            <a:r>
              <a:rPr lang="en-US" altLang="zh-CN" dirty="0"/>
              <a:t>        return x</a:t>
            </a:r>
          </a:p>
          <a:p>
            <a:endParaRPr lang="zh-CN" altLang="en-US" dirty="0"/>
          </a:p>
        </p:txBody>
      </p:sp>
    </p:spTree>
    <p:extLst>
      <p:ext uri="{BB962C8B-B14F-4D97-AF65-F5344CB8AC3E}">
        <p14:creationId xmlns:p14="http://schemas.microsoft.com/office/powerpoint/2010/main" val="15521530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88640"/>
            <a:ext cx="7467600" cy="6408712"/>
          </a:xfrm>
        </p:spPr>
        <p:txBody>
          <a:bodyPr>
            <a:normAutofit lnSpcReduction="10000"/>
          </a:bodyPr>
          <a:lstStyle/>
          <a:p>
            <a:r>
              <a:rPr lang="zh-CN" altLang="en-US" dirty="0"/>
              <a:t>注意到最后一个全连接层（</a:t>
            </a:r>
            <a:r>
              <a:rPr lang="en-US" altLang="zh-CN" dirty="0"/>
              <a:t>fc2</a:t>
            </a:r>
            <a:r>
              <a:rPr lang="zh-CN" altLang="en-US" dirty="0"/>
              <a:t>）的神经元个数为</a:t>
            </a:r>
            <a:r>
              <a:rPr lang="en-US" altLang="zh-CN" dirty="0"/>
              <a:t>10</a:t>
            </a:r>
            <a:r>
              <a:rPr lang="zh-CN" altLang="en-US" dirty="0"/>
              <a:t>，这要和分类任务的类别数一致，而且这里使用</a:t>
            </a:r>
            <a:r>
              <a:rPr lang="en-US" altLang="zh-CN" dirty="0" err="1"/>
              <a:t>log_softmax</a:t>
            </a:r>
            <a:r>
              <a:rPr lang="zh-CN" altLang="en-US" dirty="0"/>
              <a:t>激活函数，该函数与</a:t>
            </a:r>
            <a:r>
              <a:rPr lang="en-US" altLang="zh-CN" dirty="0" err="1"/>
              <a:t>softmax</a:t>
            </a:r>
            <a:r>
              <a:rPr lang="zh-CN" altLang="en-US" dirty="0"/>
              <a:t>函数相差不大，区别是</a:t>
            </a:r>
            <a:r>
              <a:rPr lang="en-US" altLang="zh-CN" dirty="0" err="1"/>
              <a:t>log_softmax</a:t>
            </a:r>
            <a:r>
              <a:rPr lang="zh-CN" altLang="en-US" dirty="0"/>
              <a:t>在</a:t>
            </a:r>
            <a:r>
              <a:rPr lang="en-US" altLang="zh-CN" dirty="0" err="1"/>
              <a:t>softmax</a:t>
            </a:r>
            <a:r>
              <a:rPr lang="zh-CN" altLang="en-US" dirty="0"/>
              <a:t>函数上还要进行一个</a:t>
            </a:r>
            <a:r>
              <a:rPr lang="en-US" altLang="zh-CN" dirty="0"/>
              <a:t>log</a:t>
            </a:r>
            <a:r>
              <a:rPr lang="zh-CN" altLang="en-US" dirty="0"/>
              <a:t>运算，常常与</a:t>
            </a:r>
            <a:r>
              <a:rPr lang="en-US" altLang="zh-CN" dirty="0" err="1"/>
              <a:t>torch.nn.NLLLoss</a:t>
            </a:r>
            <a:r>
              <a:rPr lang="zh-CN" altLang="en-US" dirty="0"/>
              <a:t>损失函数配合使用。</a:t>
            </a:r>
          </a:p>
          <a:p>
            <a:r>
              <a:rPr lang="zh-CN" altLang="en-US" dirty="0"/>
              <a:t>还要注意的是，按照</a:t>
            </a:r>
            <a:r>
              <a:rPr lang="en-US" altLang="zh-CN" dirty="0"/>
              <a:t>CNN</a:t>
            </a:r>
            <a:r>
              <a:rPr lang="zh-CN" altLang="en-US" dirty="0"/>
              <a:t>惯例，网络前面是多组卷积层和池化层的组合，后面接多个全连接层。但是，究竟要使用多少组卷积层和池化层的组合？每一组的卷积层和池化层的输入输出通道数等超参数该怎样设置？该使用什么激活函数？全连接层该有几层？每层的神经单元数该设置为多少？等等，这些都是卷积神经网络实践者无法回避的问题。值得庆幸的是，从</a:t>
            </a:r>
            <a:r>
              <a:rPr lang="en-US" altLang="zh-CN" dirty="0"/>
              <a:t>1998</a:t>
            </a:r>
            <a:r>
              <a:rPr lang="zh-CN" altLang="en-US" dirty="0"/>
              <a:t>年经典</a:t>
            </a:r>
            <a:r>
              <a:rPr lang="en-US" altLang="zh-CN" dirty="0"/>
              <a:t>LeNet-5</a:t>
            </a:r>
            <a:r>
              <a:rPr lang="zh-CN" altLang="en-US" dirty="0"/>
              <a:t>开始，已经产生了很多不同的网络结构，包括</a:t>
            </a:r>
            <a:r>
              <a:rPr lang="en-US" altLang="zh-CN" dirty="0" err="1"/>
              <a:t>AlexNet</a:t>
            </a:r>
            <a:r>
              <a:rPr lang="zh-CN" altLang="en-US" dirty="0"/>
              <a:t>、</a:t>
            </a:r>
            <a:r>
              <a:rPr lang="en-US" altLang="zh-CN" dirty="0"/>
              <a:t>VGG</a:t>
            </a:r>
            <a:r>
              <a:rPr lang="zh-CN" altLang="en-US" dirty="0"/>
              <a:t>、</a:t>
            </a:r>
            <a:r>
              <a:rPr lang="en-US" altLang="zh-CN" dirty="0"/>
              <a:t>Inception</a:t>
            </a:r>
            <a:r>
              <a:rPr lang="zh-CN" altLang="en-US" dirty="0"/>
              <a:t>、</a:t>
            </a:r>
            <a:r>
              <a:rPr lang="en-US" altLang="zh-CN" dirty="0" err="1"/>
              <a:t>ResNet</a:t>
            </a:r>
            <a:r>
              <a:rPr lang="zh-CN" altLang="en-US" dirty="0"/>
              <a:t>等，因此，常见的做法是直接使用这些经过实践证明有效的网络结构。本章</a:t>
            </a:r>
            <a:r>
              <a:rPr lang="en-US" altLang="zh-CN" dirty="0"/>
              <a:t>5.3</a:t>
            </a:r>
            <a:r>
              <a:rPr lang="zh-CN" altLang="en-US" dirty="0"/>
              <a:t>节将介绍经典的</a:t>
            </a:r>
            <a:r>
              <a:rPr lang="en-US" altLang="zh-CN" dirty="0"/>
              <a:t>LeNet-5</a:t>
            </a:r>
            <a:r>
              <a:rPr lang="zh-CN" altLang="en-US" dirty="0"/>
              <a:t>网络，下一章将介绍另一些常用的网络。</a:t>
            </a:r>
          </a:p>
          <a:p>
            <a:endParaRPr lang="zh-CN" altLang="en-US" dirty="0"/>
          </a:p>
        </p:txBody>
      </p:sp>
    </p:spTree>
    <p:extLst>
      <p:ext uri="{BB962C8B-B14F-4D97-AF65-F5344CB8AC3E}">
        <p14:creationId xmlns:p14="http://schemas.microsoft.com/office/powerpoint/2010/main" val="1790214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5.1.1 CNN</a:t>
            </a:r>
            <a:r>
              <a:rPr lang="zh-CN" altLang="en-US" dirty="0"/>
              <a:t>与图像处理</a:t>
            </a:r>
          </a:p>
        </p:txBody>
      </p:sp>
      <p:sp>
        <p:nvSpPr>
          <p:cNvPr id="3" name="内容占位符 2"/>
          <p:cNvSpPr>
            <a:spLocks noGrp="1"/>
          </p:cNvSpPr>
          <p:nvPr>
            <p:ph sz="quarter" idx="1"/>
          </p:nvPr>
        </p:nvSpPr>
        <p:spPr/>
        <p:txBody>
          <a:bodyPr>
            <a:normAutofit fontScale="92500" lnSpcReduction="10000"/>
          </a:bodyPr>
          <a:lstStyle/>
          <a:p>
            <a:r>
              <a:rPr lang="zh-CN" altLang="en-US" dirty="0"/>
              <a:t>图像处理面临的挑战是输入数据非常大。例如，</a:t>
            </a:r>
            <a:r>
              <a:rPr lang="en-US" altLang="zh-CN" dirty="0"/>
              <a:t>CIFAR-10</a:t>
            </a:r>
            <a:r>
              <a:rPr lang="zh-CN" altLang="en-US" dirty="0"/>
              <a:t>数据集样本只是一张</a:t>
            </a:r>
            <a:r>
              <a:rPr lang="en-US" altLang="zh-CN" dirty="0"/>
              <a:t>32</a:t>
            </a:r>
            <a:r>
              <a:rPr lang="zh-CN" altLang="en-US" dirty="0"/>
              <a:t>像素</a:t>
            </a:r>
            <a:r>
              <a:rPr lang="en-US" altLang="zh-CN" dirty="0"/>
              <a:t>×32</a:t>
            </a:r>
            <a:r>
              <a:rPr lang="zh-CN" altLang="en-US" dirty="0"/>
              <a:t>像素的小图片，每张图片都有</a:t>
            </a:r>
            <a:r>
              <a:rPr lang="en-US" altLang="zh-CN" dirty="0"/>
              <a:t>3</a:t>
            </a:r>
            <a:r>
              <a:rPr lang="zh-CN" altLang="en-US" dirty="0"/>
              <a:t>个颜色通道，因此，数据量为</a:t>
            </a:r>
            <a:r>
              <a:rPr lang="en-US" altLang="zh-CN" dirty="0"/>
              <a:t>32×32×3=3072</a:t>
            </a:r>
            <a:r>
              <a:rPr lang="zh-CN" altLang="en-US" dirty="0"/>
              <a:t>字节，输入特征向量 </a:t>
            </a:r>
            <a:r>
              <a:rPr lang="zh-CN" altLang="en-US" dirty="0" smtClean="0"/>
              <a:t> 的</a:t>
            </a:r>
            <a:r>
              <a:rPr lang="zh-CN" altLang="en-US" dirty="0"/>
              <a:t>维度为</a:t>
            </a:r>
            <a:r>
              <a:rPr lang="en-US" altLang="zh-CN" dirty="0"/>
              <a:t>3072</a:t>
            </a:r>
            <a:r>
              <a:rPr lang="zh-CN" altLang="en-US" dirty="0"/>
              <a:t>。想象一下，</a:t>
            </a:r>
            <a:r>
              <a:rPr lang="en-US" altLang="zh-CN" dirty="0"/>
              <a:t>32×32</a:t>
            </a:r>
            <a:r>
              <a:rPr lang="zh-CN" altLang="en-US" dirty="0"/>
              <a:t>的图片非常小，分辨率很低，但已经有</a:t>
            </a:r>
            <a:r>
              <a:rPr lang="en-US" altLang="zh-CN" dirty="0"/>
              <a:t>3072</a:t>
            </a:r>
            <a:r>
              <a:rPr lang="zh-CN" altLang="en-US" dirty="0"/>
              <a:t>维度，显然更高分辨率的图片维度更大。如果要处理更高分辨率的图片，比如</a:t>
            </a:r>
            <a:r>
              <a:rPr lang="en-US" altLang="zh-CN" dirty="0"/>
              <a:t>1000×1000</a:t>
            </a:r>
            <a:r>
              <a:rPr lang="zh-CN" altLang="en-US" dirty="0"/>
              <a:t>像素的图片，输入特征向量 </a:t>
            </a:r>
            <a:r>
              <a:rPr lang="zh-CN" altLang="en-US" dirty="0" smtClean="0"/>
              <a:t>  的</a:t>
            </a:r>
            <a:r>
              <a:rPr lang="zh-CN" altLang="en-US" dirty="0"/>
              <a:t>维度一下就变得高达</a:t>
            </a:r>
            <a:r>
              <a:rPr lang="en-US" altLang="zh-CN" dirty="0"/>
              <a:t>1000×1000×3=300</a:t>
            </a:r>
            <a:r>
              <a:rPr lang="zh-CN" altLang="en-US" dirty="0"/>
              <a:t>万。如果使用全连接网络，哪怕第一个隐藏层只用到</a:t>
            </a:r>
            <a:r>
              <a:rPr lang="en-US" altLang="zh-CN" dirty="0"/>
              <a:t>1000</a:t>
            </a:r>
            <a:r>
              <a:rPr lang="zh-CN" altLang="en-US" dirty="0"/>
              <a:t>个神经元，权重</a:t>
            </a:r>
            <a:r>
              <a:rPr lang="zh-CN" altLang="en-US" dirty="0" smtClean="0"/>
              <a:t>矩阵    </a:t>
            </a:r>
            <a:r>
              <a:rPr lang="zh-CN" altLang="en-US" dirty="0"/>
              <a:t>的形状将达到</a:t>
            </a:r>
            <a:r>
              <a:rPr lang="en-US" altLang="zh-CN" dirty="0"/>
              <a:t>1000×300</a:t>
            </a:r>
            <a:r>
              <a:rPr lang="zh-CN" altLang="en-US" dirty="0"/>
              <a:t>万，这意味着这一层就有</a:t>
            </a:r>
            <a:r>
              <a:rPr lang="en-US" altLang="zh-CN" dirty="0"/>
              <a:t>30</a:t>
            </a:r>
            <a:r>
              <a:rPr lang="zh-CN" altLang="en-US" dirty="0"/>
              <a:t>亿个参数，优化这么多的参数对计算机的处理能力要求更高。</a:t>
            </a:r>
          </a:p>
          <a:p>
            <a:r>
              <a:rPr lang="zh-CN" altLang="en-US" dirty="0"/>
              <a:t>事实上，</a:t>
            </a:r>
            <a:r>
              <a:rPr lang="en-US" altLang="zh-CN" dirty="0"/>
              <a:t>1000×1000</a:t>
            </a:r>
            <a:r>
              <a:rPr lang="zh-CN" altLang="en-US" dirty="0"/>
              <a:t>像素的图片也算不上是大图。如果要处理更大的图片，全连接网络显然力不从心，这就需要引入卷积神经网络，它通过共享参数和稀疏连接来减少参数，使得计算机容易处理。</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089430982"/>
              </p:ext>
            </p:extLst>
          </p:nvPr>
        </p:nvGraphicFramePr>
        <p:xfrm>
          <a:off x="5652120" y="3429000"/>
          <a:ext cx="304668" cy="279278"/>
        </p:xfrm>
        <a:graphic>
          <a:graphicData uri="http://schemas.openxmlformats.org/presentationml/2006/ole">
            <mc:AlternateContent xmlns:mc="http://schemas.openxmlformats.org/markup-compatibility/2006">
              <mc:Choice xmlns:v="urn:schemas-microsoft-com:vml" Requires="v">
                <p:oleObj spid="_x0000_s1169" name="Equation" r:id="rId3" imgW="152334" imgH="139639" progId="Equation.DSMT4">
                  <p:embed/>
                </p:oleObj>
              </mc:Choice>
              <mc:Fallback>
                <p:oleObj name="Equation" r:id="rId3" imgW="152334" imgH="13963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3429000"/>
                        <a:ext cx="304668" cy="2792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227323495"/>
              </p:ext>
            </p:extLst>
          </p:nvPr>
        </p:nvGraphicFramePr>
        <p:xfrm>
          <a:off x="2483768" y="2564904"/>
          <a:ext cx="304800" cy="279400"/>
        </p:xfrm>
        <a:graphic>
          <a:graphicData uri="http://schemas.openxmlformats.org/presentationml/2006/ole">
            <mc:AlternateContent xmlns:mc="http://schemas.openxmlformats.org/markup-compatibility/2006">
              <mc:Choice xmlns:v="urn:schemas-microsoft-com:vml" Requires="v">
                <p:oleObj spid="_x0000_s1170" name="Equation" r:id="rId5" imgW="152334" imgH="139639" progId="Equation.DSMT4">
                  <p:embed/>
                </p:oleObj>
              </mc:Choice>
              <mc:Fallback>
                <p:oleObj name="Equation" r:id="rId5" imgW="152334" imgH="139639"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3768" y="2564904"/>
                        <a:ext cx="3048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4181320663"/>
              </p:ext>
            </p:extLst>
          </p:nvPr>
        </p:nvGraphicFramePr>
        <p:xfrm>
          <a:off x="6965770" y="3958880"/>
          <a:ext cx="558558" cy="406224"/>
        </p:xfrm>
        <a:graphic>
          <a:graphicData uri="http://schemas.openxmlformats.org/presentationml/2006/ole">
            <mc:AlternateContent xmlns:mc="http://schemas.openxmlformats.org/markup-compatibility/2006">
              <mc:Choice xmlns:v="urn:schemas-microsoft-com:vml" Requires="v">
                <p:oleObj spid="_x0000_s1171" name="Equation" r:id="rId6" imgW="279279" imgH="203112" progId="Equation.DSMT4">
                  <p:embed/>
                </p:oleObj>
              </mc:Choice>
              <mc:Fallback>
                <p:oleObj name="Equation" r:id="rId6" imgW="279279" imgH="203112"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65770" y="3958880"/>
                        <a:ext cx="558558" cy="4062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08348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5.2.2 </a:t>
            </a:r>
            <a:r>
              <a:rPr lang="zh-CN" altLang="en-US" dirty="0" smtClean="0"/>
              <a:t>模型</a:t>
            </a:r>
            <a:r>
              <a:rPr lang="zh-CN" altLang="en-US" dirty="0"/>
              <a:t>训练</a:t>
            </a:r>
          </a:p>
        </p:txBody>
      </p:sp>
      <p:sp>
        <p:nvSpPr>
          <p:cNvPr id="3" name="内容占位符 2"/>
          <p:cNvSpPr>
            <a:spLocks noGrp="1"/>
          </p:cNvSpPr>
          <p:nvPr>
            <p:ph sz="quarter" idx="1"/>
          </p:nvPr>
        </p:nvSpPr>
        <p:spPr/>
        <p:txBody>
          <a:bodyPr/>
          <a:lstStyle/>
          <a:p>
            <a:r>
              <a:rPr lang="zh-CN" altLang="en-US" dirty="0"/>
              <a:t>有了网络模型以后，需要定义一个如代码</a:t>
            </a:r>
            <a:r>
              <a:rPr lang="en-US" altLang="zh-CN" dirty="0"/>
              <a:t>5. 7</a:t>
            </a:r>
            <a:r>
              <a:rPr lang="zh-CN" altLang="en-US" dirty="0"/>
              <a:t>所示的模型训练函数。该函数的输入参数有：</a:t>
            </a:r>
            <a:r>
              <a:rPr lang="en-US" altLang="zh-CN" dirty="0"/>
              <a:t>model</a:t>
            </a:r>
            <a:r>
              <a:rPr lang="zh-CN" altLang="en-US" dirty="0"/>
              <a:t>是待训练的</a:t>
            </a:r>
            <a:r>
              <a:rPr lang="en-US" altLang="zh-CN" dirty="0"/>
              <a:t>CNN</a:t>
            </a:r>
            <a:r>
              <a:rPr lang="zh-CN" altLang="en-US" dirty="0"/>
              <a:t>模型，</a:t>
            </a:r>
            <a:r>
              <a:rPr lang="en-US" altLang="zh-CN" dirty="0"/>
              <a:t>device</a:t>
            </a:r>
            <a:r>
              <a:rPr lang="zh-CN" altLang="en-US" dirty="0"/>
              <a:t>指定使用</a:t>
            </a:r>
            <a:r>
              <a:rPr lang="en-US" altLang="zh-CN" dirty="0" err="1"/>
              <a:t>cpu</a:t>
            </a:r>
            <a:r>
              <a:rPr lang="zh-CN" altLang="en-US" dirty="0"/>
              <a:t>还是</a:t>
            </a:r>
            <a:r>
              <a:rPr lang="en-US" altLang="zh-CN" dirty="0" err="1"/>
              <a:t>gpu</a:t>
            </a:r>
            <a:r>
              <a:rPr lang="zh-CN" altLang="en-US" dirty="0"/>
              <a:t>训练，</a:t>
            </a:r>
            <a:r>
              <a:rPr lang="en-US" altLang="zh-CN" dirty="0" err="1"/>
              <a:t>train_loader</a:t>
            </a:r>
            <a:r>
              <a:rPr lang="zh-CN" altLang="en-US" dirty="0"/>
              <a:t>指定数据加载器</a:t>
            </a:r>
            <a:r>
              <a:rPr lang="en-US" altLang="zh-CN" dirty="0" err="1"/>
              <a:t>DataLoader</a:t>
            </a:r>
            <a:r>
              <a:rPr lang="zh-CN" altLang="en-US" dirty="0"/>
              <a:t>实例，</a:t>
            </a:r>
            <a:r>
              <a:rPr lang="en-US" altLang="zh-CN" dirty="0"/>
              <a:t>optimizer</a:t>
            </a:r>
            <a:r>
              <a:rPr lang="zh-CN" altLang="en-US" dirty="0"/>
              <a:t>指定优化器，</a:t>
            </a:r>
            <a:r>
              <a:rPr lang="en-US" altLang="zh-CN" dirty="0"/>
              <a:t>epoch</a:t>
            </a:r>
            <a:r>
              <a:rPr lang="zh-CN" altLang="en-US" dirty="0"/>
              <a:t>指定当前训练的轮数，</a:t>
            </a:r>
            <a:r>
              <a:rPr lang="en-US" altLang="zh-CN" dirty="0" err="1"/>
              <a:t>print_every</a:t>
            </a:r>
            <a:r>
              <a:rPr lang="zh-CN" altLang="en-US" dirty="0"/>
              <a:t>指定每隔固定训练步数就打印一次训练损失。</a:t>
            </a:r>
          </a:p>
        </p:txBody>
      </p:sp>
    </p:spTree>
    <p:extLst>
      <p:ext uri="{BB962C8B-B14F-4D97-AF65-F5344CB8AC3E}">
        <p14:creationId xmlns:p14="http://schemas.microsoft.com/office/powerpoint/2010/main" val="4819514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88640"/>
            <a:ext cx="7467600" cy="6480720"/>
          </a:xfrm>
        </p:spPr>
        <p:txBody>
          <a:bodyPr>
            <a:normAutofit fontScale="85000" lnSpcReduction="10000"/>
          </a:bodyPr>
          <a:lstStyle/>
          <a:p>
            <a:r>
              <a:rPr lang="zh-CN" altLang="en-US" dirty="0"/>
              <a:t>代码</a:t>
            </a:r>
            <a:r>
              <a:rPr lang="en-US" altLang="zh-CN" dirty="0"/>
              <a:t>5. 7 CNN</a:t>
            </a:r>
            <a:r>
              <a:rPr lang="zh-CN" altLang="en-US" dirty="0"/>
              <a:t>模型训练函数</a:t>
            </a:r>
          </a:p>
          <a:p>
            <a:r>
              <a:rPr lang="en-US" altLang="zh-CN" dirty="0" err="1"/>
              <a:t>def</a:t>
            </a:r>
            <a:r>
              <a:rPr lang="en-US" altLang="zh-CN" dirty="0"/>
              <a:t> train(model, device, </a:t>
            </a:r>
            <a:r>
              <a:rPr lang="en-US" altLang="zh-CN" dirty="0" err="1"/>
              <a:t>train_loader</a:t>
            </a:r>
            <a:r>
              <a:rPr lang="en-US" altLang="zh-CN" dirty="0"/>
              <a:t>, optimizer, epoch, </a:t>
            </a:r>
            <a:r>
              <a:rPr lang="en-US" altLang="zh-CN" dirty="0" err="1"/>
              <a:t>print_every</a:t>
            </a:r>
            <a:r>
              <a:rPr lang="en-US" altLang="zh-CN" dirty="0"/>
              <a:t>):</a:t>
            </a:r>
          </a:p>
          <a:p>
            <a:r>
              <a:rPr lang="en-US" altLang="zh-CN" dirty="0"/>
              <a:t>    """ </a:t>
            </a:r>
            <a:r>
              <a:rPr lang="zh-CN" altLang="en-US" dirty="0"/>
              <a:t>模型训练 </a:t>
            </a:r>
            <a:r>
              <a:rPr lang="en-US" altLang="zh-CN" dirty="0"/>
              <a:t>"""</a:t>
            </a:r>
          </a:p>
          <a:p>
            <a:r>
              <a:rPr lang="en-US" altLang="zh-CN" dirty="0"/>
              <a:t>    for </a:t>
            </a:r>
            <a:r>
              <a:rPr lang="en-US" altLang="zh-CN" dirty="0" err="1"/>
              <a:t>idx</a:t>
            </a:r>
            <a:r>
              <a:rPr lang="en-US" altLang="zh-CN" dirty="0"/>
              <a:t>, (data, target) in enumerate(</a:t>
            </a:r>
            <a:r>
              <a:rPr lang="en-US" altLang="zh-CN" dirty="0" err="1"/>
              <a:t>train_loader</a:t>
            </a:r>
            <a:r>
              <a:rPr lang="en-US" altLang="zh-CN" dirty="0"/>
              <a:t>):</a:t>
            </a:r>
          </a:p>
          <a:p>
            <a:r>
              <a:rPr lang="en-US" altLang="zh-CN" dirty="0"/>
              <a:t>        data, target = data.to(device), target.to(device)</a:t>
            </a:r>
          </a:p>
          <a:p>
            <a:endParaRPr lang="en-US" altLang="zh-CN" dirty="0"/>
          </a:p>
          <a:p>
            <a:r>
              <a:rPr lang="en-US" altLang="zh-CN" dirty="0"/>
              <a:t>        </a:t>
            </a:r>
            <a:r>
              <a:rPr lang="en-US" altLang="zh-CN" dirty="0" err="1"/>
              <a:t>pred</a:t>
            </a:r>
            <a:r>
              <a:rPr lang="en-US" altLang="zh-CN" dirty="0"/>
              <a:t> = model(data)  # (N, 10)</a:t>
            </a:r>
          </a:p>
          <a:p>
            <a:r>
              <a:rPr lang="en-US" altLang="zh-CN" dirty="0"/>
              <a:t>        loss = </a:t>
            </a:r>
            <a:r>
              <a:rPr lang="en-US" altLang="zh-CN" dirty="0" err="1"/>
              <a:t>F.nll_loss</a:t>
            </a:r>
            <a:r>
              <a:rPr lang="en-US" altLang="zh-CN" dirty="0"/>
              <a:t>(</a:t>
            </a:r>
            <a:r>
              <a:rPr lang="en-US" altLang="zh-CN" dirty="0" err="1"/>
              <a:t>pred</a:t>
            </a:r>
            <a:r>
              <a:rPr lang="en-US" altLang="zh-CN" dirty="0"/>
              <a:t>, target)</a:t>
            </a:r>
          </a:p>
          <a:p>
            <a:endParaRPr lang="en-US" altLang="zh-CN" dirty="0"/>
          </a:p>
          <a:p>
            <a:r>
              <a:rPr lang="en-US" altLang="zh-CN" dirty="0"/>
              <a:t>        # SGD</a:t>
            </a:r>
            <a:r>
              <a:rPr lang="zh-CN" altLang="en-US" dirty="0"/>
              <a:t>优化器</a:t>
            </a:r>
          </a:p>
          <a:p>
            <a:r>
              <a:rPr lang="zh-CN" altLang="en-US" dirty="0"/>
              <a:t>        </a:t>
            </a:r>
            <a:r>
              <a:rPr lang="en-US" altLang="zh-CN" dirty="0" err="1"/>
              <a:t>optimizer.zero_grad</a:t>
            </a:r>
            <a:r>
              <a:rPr lang="en-US" altLang="zh-CN" dirty="0"/>
              <a:t>()</a:t>
            </a:r>
          </a:p>
          <a:p>
            <a:r>
              <a:rPr lang="en-US" altLang="zh-CN" dirty="0"/>
              <a:t>        </a:t>
            </a:r>
            <a:r>
              <a:rPr lang="en-US" altLang="zh-CN" dirty="0" err="1"/>
              <a:t>loss.backward</a:t>
            </a:r>
            <a:r>
              <a:rPr lang="en-US" altLang="zh-CN" dirty="0"/>
              <a:t>()</a:t>
            </a:r>
          </a:p>
          <a:p>
            <a:r>
              <a:rPr lang="en-US" altLang="zh-CN" dirty="0"/>
              <a:t>        </a:t>
            </a:r>
            <a:r>
              <a:rPr lang="en-US" altLang="zh-CN" dirty="0" err="1"/>
              <a:t>optimizer.step</a:t>
            </a:r>
            <a:r>
              <a:rPr lang="en-US" altLang="zh-CN" dirty="0"/>
              <a:t>()</a:t>
            </a:r>
          </a:p>
          <a:p>
            <a:endParaRPr lang="en-US" altLang="zh-CN" dirty="0"/>
          </a:p>
          <a:p>
            <a:r>
              <a:rPr lang="en-US" altLang="zh-CN" dirty="0"/>
              <a:t>        if </a:t>
            </a:r>
            <a:r>
              <a:rPr lang="en-US" altLang="zh-CN" dirty="0" err="1"/>
              <a:t>idx</a:t>
            </a:r>
            <a:r>
              <a:rPr lang="en-US" altLang="zh-CN" dirty="0"/>
              <a:t> % </a:t>
            </a:r>
            <a:r>
              <a:rPr lang="en-US" altLang="zh-CN" dirty="0" err="1"/>
              <a:t>print_every</a:t>
            </a:r>
            <a:r>
              <a:rPr lang="en-US" altLang="zh-CN" dirty="0"/>
              <a:t> == </a:t>
            </a:r>
            <a:r>
              <a:rPr lang="en-US" altLang="zh-CN" dirty="0" err="1"/>
              <a:t>print_every</a:t>
            </a:r>
            <a:r>
              <a:rPr lang="en-US" altLang="zh-CN" dirty="0"/>
              <a:t> - 1:</a:t>
            </a:r>
          </a:p>
          <a:p>
            <a:r>
              <a:rPr lang="en-US" altLang="zh-CN" dirty="0"/>
              <a:t>            print("</a:t>
            </a:r>
            <a:r>
              <a:rPr lang="zh-CN" altLang="en-US" dirty="0"/>
              <a:t>训练轮次： </a:t>
            </a:r>
            <a:r>
              <a:rPr lang="en-US" altLang="zh-CN" dirty="0"/>
              <a:t>{}, </a:t>
            </a:r>
            <a:r>
              <a:rPr lang="zh-CN" altLang="en-US" dirty="0"/>
              <a:t>步数： </a:t>
            </a:r>
            <a:r>
              <a:rPr lang="en-US" altLang="zh-CN" dirty="0"/>
              <a:t>{}, </a:t>
            </a:r>
            <a:r>
              <a:rPr lang="zh-CN" altLang="en-US" dirty="0"/>
              <a:t>损失： </a:t>
            </a:r>
            <a:r>
              <a:rPr lang="en-US" altLang="zh-CN" dirty="0"/>
              <a:t>{}".format(epoch, </a:t>
            </a:r>
            <a:r>
              <a:rPr lang="en-US" altLang="zh-CN" dirty="0" err="1"/>
              <a:t>idx</a:t>
            </a:r>
            <a:r>
              <a:rPr lang="en-US" altLang="zh-CN" dirty="0"/>
              <a:t>, </a:t>
            </a:r>
            <a:r>
              <a:rPr lang="en-US" altLang="zh-CN" dirty="0" err="1"/>
              <a:t>loss.item</a:t>
            </a:r>
            <a:r>
              <a:rPr lang="en-US" altLang="zh-CN" dirty="0"/>
              <a:t>()))</a:t>
            </a:r>
          </a:p>
          <a:p>
            <a:endParaRPr lang="zh-CN" altLang="en-US" dirty="0"/>
          </a:p>
        </p:txBody>
      </p:sp>
    </p:spTree>
    <p:extLst>
      <p:ext uri="{BB962C8B-B14F-4D97-AF65-F5344CB8AC3E}">
        <p14:creationId xmlns:p14="http://schemas.microsoft.com/office/powerpoint/2010/main" val="5031095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5.2.3 </a:t>
            </a:r>
            <a:r>
              <a:rPr lang="zh-CN" altLang="en-US" dirty="0" smtClean="0"/>
              <a:t>模型</a:t>
            </a:r>
            <a:r>
              <a:rPr lang="zh-CN" altLang="en-US" dirty="0"/>
              <a:t>评估</a:t>
            </a:r>
          </a:p>
        </p:txBody>
      </p:sp>
      <p:sp>
        <p:nvSpPr>
          <p:cNvPr id="3" name="内容占位符 2"/>
          <p:cNvSpPr>
            <a:spLocks noGrp="1"/>
          </p:cNvSpPr>
          <p:nvPr>
            <p:ph sz="quarter" idx="1"/>
          </p:nvPr>
        </p:nvSpPr>
        <p:spPr/>
        <p:txBody>
          <a:bodyPr/>
          <a:lstStyle/>
          <a:p>
            <a:r>
              <a:rPr lang="zh-CN" altLang="en-US" dirty="0"/>
              <a:t>代码</a:t>
            </a:r>
            <a:r>
              <a:rPr lang="en-US" altLang="zh-CN" dirty="0"/>
              <a:t>5. 8</a:t>
            </a:r>
            <a:r>
              <a:rPr lang="zh-CN" altLang="en-US" dirty="0"/>
              <a:t>实现一个模型评估函数，由于在测试阶段不需要使用梯度来优化参数，因此使用</a:t>
            </a:r>
            <a:r>
              <a:rPr lang="en-US" altLang="zh-CN" dirty="0"/>
              <a:t>with </a:t>
            </a:r>
            <a:r>
              <a:rPr lang="en-US" altLang="zh-CN" dirty="0" err="1"/>
              <a:t>torch.no_grad</a:t>
            </a:r>
            <a:r>
              <a:rPr lang="en-US" altLang="zh-CN" dirty="0"/>
              <a:t>()</a:t>
            </a:r>
            <a:r>
              <a:rPr lang="zh-CN" altLang="en-US" dirty="0"/>
              <a:t>代码块，在代码块中迭代使用训练好的模型对测试集输入（</a:t>
            </a:r>
            <a:r>
              <a:rPr lang="en-US" altLang="zh-CN" dirty="0"/>
              <a:t>data</a:t>
            </a:r>
            <a:r>
              <a:rPr lang="zh-CN" altLang="en-US" dirty="0"/>
              <a:t>）进行预测，得到模型输出</a:t>
            </a:r>
            <a:r>
              <a:rPr lang="en-US" altLang="zh-CN" dirty="0"/>
              <a:t>output</a:t>
            </a:r>
            <a:r>
              <a:rPr lang="zh-CN" altLang="en-US" dirty="0"/>
              <a:t>，然后计算测试损失，并调用</a:t>
            </a:r>
            <a:r>
              <a:rPr lang="en-US" altLang="zh-CN" dirty="0" err="1"/>
              <a:t>argmax</a:t>
            </a:r>
            <a:r>
              <a:rPr lang="zh-CN" altLang="en-US" dirty="0"/>
              <a:t>函数将概率最大的作为预测标签</a:t>
            </a:r>
            <a:r>
              <a:rPr lang="en-US" altLang="zh-CN" dirty="0" err="1"/>
              <a:t>pred</a:t>
            </a:r>
            <a:r>
              <a:rPr lang="zh-CN" altLang="en-US" dirty="0"/>
              <a:t>，与真实标签</a:t>
            </a:r>
            <a:r>
              <a:rPr lang="en-US" altLang="zh-CN" dirty="0"/>
              <a:t>target</a:t>
            </a:r>
            <a:r>
              <a:rPr lang="zh-CN" altLang="en-US" dirty="0"/>
              <a:t>比对，计算得到模型的预测准确率。最后打印测试损失和测试准确率指标。</a:t>
            </a:r>
          </a:p>
        </p:txBody>
      </p:sp>
    </p:spTree>
    <p:extLst>
      <p:ext uri="{BB962C8B-B14F-4D97-AF65-F5344CB8AC3E}">
        <p14:creationId xmlns:p14="http://schemas.microsoft.com/office/powerpoint/2010/main" val="18035517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88640"/>
            <a:ext cx="7467600" cy="6480720"/>
          </a:xfrm>
        </p:spPr>
        <p:txBody>
          <a:bodyPr>
            <a:normAutofit fontScale="77500" lnSpcReduction="20000"/>
          </a:bodyPr>
          <a:lstStyle/>
          <a:p>
            <a:r>
              <a:rPr lang="zh-CN" altLang="en-US" dirty="0"/>
              <a:t>代码</a:t>
            </a:r>
            <a:r>
              <a:rPr lang="en-US" altLang="zh-CN" dirty="0"/>
              <a:t>5. 8 CNN</a:t>
            </a:r>
            <a:r>
              <a:rPr lang="zh-CN" altLang="en-US" dirty="0"/>
              <a:t>模型评估函数</a:t>
            </a:r>
          </a:p>
          <a:p>
            <a:r>
              <a:rPr lang="en-US" altLang="zh-CN" dirty="0" err="1"/>
              <a:t>def</a:t>
            </a:r>
            <a:r>
              <a:rPr lang="en-US" altLang="zh-CN" dirty="0"/>
              <a:t> test(model, device, </a:t>
            </a:r>
            <a:r>
              <a:rPr lang="en-US" altLang="zh-CN" dirty="0" err="1"/>
              <a:t>test_loader</a:t>
            </a:r>
            <a:r>
              <a:rPr lang="en-US" altLang="zh-CN" dirty="0"/>
              <a:t>):</a:t>
            </a:r>
          </a:p>
          <a:p>
            <a:r>
              <a:rPr lang="en-US" altLang="zh-CN" dirty="0"/>
              <a:t>    """ </a:t>
            </a:r>
            <a:r>
              <a:rPr lang="zh-CN" altLang="en-US" dirty="0"/>
              <a:t>模型评估 </a:t>
            </a:r>
            <a:r>
              <a:rPr lang="en-US" altLang="zh-CN" dirty="0"/>
              <a:t>"""</a:t>
            </a:r>
          </a:p>
          <a:p>
            <a:r>
              <a:rPr lang="en-US" altLang="zh-CN" dirty="0"/>
              <a:t>    </a:t>
            </a:r>
            <a:r>
              <a:rPr lang="en-US" altLang="zh-CN" dirty="0" err="1"/>
              <a:t>total_loss</a:t>
            </a:r>
            <a:r>
              <a:rPr lang="en-US" altLang="zh-CN" dirty="0"/>
              <a:t> = 0.</a:t>
            </a:r>
          </a:p>
          <a:p>
            <a:r>
              <a:rPr lang="en-US" altLang="zh-CN" dirty="0"/>
              <a:t>    correct = 0.</a:t>
            </a:r>
          </a:p>
          <a:p>
            <a:r>
              <a:rPr lang="en-US" altLang="zh-CN" dirty="0"/>
              <a:t>    with </a:t>
            </a:r>
            <a:r>
              <a:rPr lang="en-US" altLang="zh-CN" dirty="0" err="1"/>
              <a:t>torch.no_grad</a:t>
            </a:r>
            <a:r>
              <a:rPr lang="en-US" altLang="zh-CN" dirty="0"/>
              <a:t>():</a:t>
            </a:r>
          </a:p>
          <a:p>
            <a:r>
              <a:rPr lang="en-US" altLang="zh-CN" dirty="0"/>
              <a:t>        for </a:t>
            </a:r>
            <a:r>
              <a:rPr lang="en-US" altLang="zh-CN" dirty="0" err="1"/>
              <a:t>idx</a:t>
            </a:r>
            <a:r>
              <a:rPr lang="en-US" altLang="zh-CN" dirty="0"/>
              <a:t>, (data, target) in enumerate(</a:t>
            </a:r>
            <a:r>
              <a:rPr lang="en-US" altLang="zh-CN" dirty="0" err="1"/>
              <a:t>test_loader</a:t>
            </a:r>
            <a:r>
              <a:rPr lang="en-US" altLang="zh-CN" dirty="0"/>
              <a:t>):</a:t>
            </a:r>
          </a:p>
          <a:p>
            <a:r>
              <a:rPr lang="en-US" altLang="zh-CN" dirty="0"/>
              <a:t>            data, target = data.to(device), target.to(device)</a:t>
            </a:r>
          </a:p>
          <a:p>
            <a:endParaRPr lang="en-US" altLang="zh-CN" dirty="0"/>
          </a:p>
          <a:p>
            <a:r>
              <a:rPr lang="en-US" altLang="zh-CN" dirty="0"/>
              <a:t>            output = model(data)  # </a:t>
            </a:r>
            <a:r>
              <a:rPr lang="en-US" altLang="zh-CN" dirty="0" err="1"/>
              <a:t>batch_size</a:t>
            </a:r>
            <a:r>
              <a:rPr lang="en-US" altLang="zh-CN" dirty="0"/>
              <a:t> * 10</a:t>
            </a:r>
          </a:p>
          <a:p>
            <a:r>
              <a:rPr lang="en-US" altLang="zh-CN" dirty="0"/>
              <a:t>            </a:t>
            </a:r>
            <a:r>
              <a:rPr lang="en-US" altLang="zh-CN" dirty="0" err="1"/>
              <a:t>total_loss</a:t>
            </a:r>
            <a:r>
              <a:rPr lang="en-US" altLang="zh-CN" dirty="0"/>
              <a:t> += </a:t>
            </a:r>
            <a:r>
              <a:rPr lang="en-US" altLang="zh-CN" dirty="0" err="1"/>
              <a:t>F.nll_loss</a:t>
            </a:r>
            <a:r>
              <a:rPr lang="en-US" altLang="zh-CN" dirty="0"/>
              <a:t>(output, target, reduction="sum").item()</a:t>
            </a:r>
          </a:p>
          <a:p>
            <a:r>
              <a:rPr lang="en-US" altLang="zh-CN" dirty="0"/>
              <a:t>            </a:t>
            </a:r>
            <a:r>
              <a:rPr lang="en-US" altLang="zh-CN" dirty="0" err="1"/>
              <a:t>pred</a:t>
            </a:r>
            <a:r>
              <a:rPr lang="en-US" altLang="zh-CN" dirty="0"/>
              <a:t> = </a:t>
            </a:r>
            <a:r>
              <a:rPr lang="en-US" altLang="zh-CN" dirty="0" err="1"/>
              <a:t>output.argmax</a:t>
            </a:r>
            <a:r>
              <a:rPr lang="en-US" altLang="zh-CN" dirty="0"/>
              <a:t>(dim=1)  # </a:t>
            </a:r>
            <a:r>
              <a:rPr lang="en-US" altLang="zh-CN" dirty="0" err="1"/>
              <a:t>batch_size</a:t>
            </a:r>
            <a:r>
              <a:rPr lang="en-US" altLang="zh-CN" dirty="0"/>
              <a:t> * 1</a:t>
            </a:r>
          </a:p>
          <a:p>
            <a:r>
              <a:rPr lang="en-US" altLang="zh-CN" dirty="0"/>
              <a:t>            correct += </a:t>
            </a:r>
            <a:r>
              <a:rPr lang="en-US" altLang="zh-CN" dirty="0" err="1"/>
              <a:t>pred.eq</a:t>
            </a:r>
            <a:r>
              <a:rPr lang="en-US" altLang="zh-CN" dirty="0"/>
              <a:t>(</a:t>
            </a:r>
            <a:r>
              <a:rPr lang="en-US" altLang="zh-CN" dirty="0" err="1"/>
              <a:t>target.view_as</a:t>
            </a:r>
            <a:r>
              <a:rPr lang="en-US" altLang="zh-CN" dirty="0"/>
              <a:t>(</a:t>
            </a:r>
            <a:r>
              <a:rPr lang="en-US" altLang="zh-CN" dirty="0" err="1"/>
              <a:t>pred</a:t>
            </a:r>
            <a:r>
              <a:rPr lang="en-US" altLang="zh-CN" dirty="0"/>
              <a:t>)).sum().item()</a:t>
            </a:r>
          </a:p>
          <a:p>
            <a:endParaRPr lang="en-US" altLang="zh-CN" dirty="0"/>
          </a:p>
          <a:p>
            <a:r>
              <a:rPr lang="en-US" altLang="zh-CN" dirty="0"/>
              <a:t>    </a:t>
            </a:r>
            <a:r>
              <a:rPr lang="en-US" altLang="zh-CN" dirty="0" err="1"/>
              <a:t>total_loss</a:t>
            </a:r>
            <a:r>
              <a:rPr lang="en-US" altLang="zh-CN" dirty="0"/>
              <a:t> /= </a:t>
            </a:r>
            <a:r>
              <a:rPr lang="en-US" altLang="zh-CN" dirty="0" err="1"/>
              <a:t>len</a:t>
            </a:r>
            <a:r>
              <a:rPr lang="en-US" altLang="zh-CN" dirty="0"/>
              <a:t>(</a:t>
            </a:r>
            <a:r>
              <a:rPr lang="en-US" altLang="zh-CN" dirty="0" err="1"/>
              <a:t>test_loader.dataset</a:t>
            </a:r>
            <a:r>
              <a:rPr lang="en-US" altLang="zh-CN" dirty="0"/>
              <a:t>)</a:t>
            </a:r>
          </a:p>
          <a:p>
            <a:r>
              <a:rPr lang="en-US" altLang="zh-CN" dirty="0"/>
              <a:t>    </a:t>
            </a:r>
            <a:r>
              <a:rPr lang="en-US" altLang="zh-CN" dirty="0" err="1"/>
              <a:t>acc</a:t>
            </a:r>
            <a:r>
              <a:rPr lang="en-US" altLang="zh-CN" dirty="0"/>
              <a:t> = correct / </a:t>
            </a:r>
            <a:r>
              <a:rPr lang="en-US" altLang="zh-CN" dirty="0" err="1"/>
              <a:t>len</a:t>
            </a:r>
            <a:r>
              <a:rPr lang="en-US" altLang="zh-CN" dirty="0"/>
              <a:t>(</a:t>
            </a:r>
            <a:r>
              <a:rPr lang="en-US" altLang="zh-CN" dirty="0" err="1"/>
              <a:t>test_loader.dataset</a:t>
            </a:r>
            <a:r>
              <a:rPr lang="en-US" altLang="zh-CN" dirty="0"/>
              <a:t>)</a:t>
            </a:r>
          </a:p>
          <a:p>
            <a:r>
              <a:rPr lang="en-US" altLang="zh-CN" dirty="0"/>
              <a:t>    print("</a:t>
            </a:r>
            <a:r>
              <a:rPr lang="zh-CN" altLang="en-US" dirty="0"/>
              <a:t>测试损失： </a:t>
            </a:r>
            <a:r>
              <a:rPr lang="en-US" altLang="zh-CN" dirty="0"/>
              <a:t>{}, </a:t>
            </a:r>
            <a:r>
              <a:rPr lang="zh-CN" altLang="en-US" dirty="0"/>
              <a:t>准确率： </a:t>
            </a:r>
            <a:r>
              <a:rPr lang="en-US" altLang="zh-CN" dirty="0"/>
              <a:t>{:.2%}".format(</a:t>
            </a:r>
            <a:r>
              <a:rPr lang="en-US" altLang="zh-CN" dirty="0" err="1"/>
              <a:t>total_loss</a:t>
            </a:r>
            <a:r>
              <a:rPr lang="en-US" altLang="zh-CN" dirty="0"/>
              <a:t>, </a:t>
            </a:r>
            <a:r>
              <a:rPr lang="en-US" altLang="zh-CN" dirty="0" err="1"/>
              <a:t>acc</a:t>
            </a:r>
            <a:r>
              <a:rPr lang="en-US" altLang="zh-CN" dirty="0"/>
              <a:t>))</a:t>
            </a:r>
          </a:p>
          <a:p>
            <a:endParaRPr lang="zh-CN" altLang="en-US" dirty="0"/>
          </a:p>
        </p:txBody>
      </p:sp>
    </p:spTree>
    <p:extLst>
      <p:ext uri="{BB962C8B-B14F-4D97-AF65-F5344CB8AC3E}">
        <p14:creationId xmlns:p14="http://schemas.microsoft.com/office/powerpoint/2010/main" val="21018507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5.2.4 </a:t>
            </a:r>
            <a:r>
              <a:rPr lang="zh-CN" altLang="en-US" dirty="0" smtClean="0"/>
              <a:t>主</a:t>
            </a:r>
            <a:r>
              <a:rPr lang="zh-CN" altLang="en-US" dirty="0"/>
              <a:t>函数</a:t>
            </a:r>
          </a:p>
        </p:txBody>
      </p:sp>
      <p:sp>
        <p:nvSpPr>
          <p:cNvPr id="3" name="内容占位符 2"/>
          <p:cNvSpPr>
            <a:spLocks noGrp="1"/>
          </p:cNvSpPr>
          <p:nvPr>
            <p:ph sz="quarter" idx="1"/>
          </p:nvPr>
        </p:nvSpPr>
        <p:spPr/>
        <p:txBody>
          <a:bodyPr/>
          <a:lstStyle/>
          <a:p>
            <a:r>
              <a:rPr lang="zh-CN" altLang="en-US" dirty="0"/>
              <a:t>代码</a:t>
            </a:r>
            <a:r>
              <a:rPr lang="en-US" altLang="zh-CN" dirty="0"/>
              <a:t>5. 9</a:t>
            </a:r>
            <a:r>
              <a:rPr lang="zh-CN" altLang="en-US" dirty="0"/>
              <a:t>的主函数先定义几个超参数，然后定义</a:t>
            </a:r>
            <a:r>
              <a:rPr lang="en-US" altLang="zh-CN" dirty="0" err="1"/>
              <a:t>train_dataloader</a:t>
            </a:r>
            <a:r>
              <a:rPr lang="zh-CN" altLang="en-US" dirty="0"/>
              <a:t>和</a:t>
            </a:r>
            <a:r>
              <a:rPr lang="en-US" altLang="zh-CN" dirty="0" err="1"/>
              <a:t>test_dataloader</a:t>
            </a:r>
            <a:r>
              <a:rPr lang="zh-CN" altLang="en-US" dirty="0"/>
              <a:t>两个</a:t>
            </a:r>
            <a:r>
              <a:rPr lang="en-US" altLang="zh-CN" dirty="0" err="1"/>
              <a:t>DataLoader</a:t>
            </a:r>
            <a:r>
              <a:rPr lang="zh-CN" altLang="en-US" dirty="0"/>
              <a:t>实例，并实例化</a:t>
            </a:r>
            <a:r>
              <a:rPr lang="en-US" altLang="zh-CN" dirty="0"/>
              <a:t>CNN</a:t>
            </a:r>
            <a:r>
              <a:rPr lang="zh-CN" altLang="en-US" dirty="0"/>
              <a:t>网络，在一个</a:t>
            </a:r>
            <a:r>
              <a:rPr lang="en-US" altLang="zh-CN" dirty="0"/>
              <a:t>for</a:t>
            </a:r>
            <a:r>
              <a:rPr lang="zh-CN" altLang="en-US" dirty="0"/>
              <a:t>循环中依次调用模型训练函数和模型评估函数，最后调用</a:t>
            </a:r>
            <a:r>
              <a:rPr lang="en-US" altLang="zh-CN" dirty="0" err="1"/>
              <a:t>torch.save</a:t>
            </a:r>
            <a:r>
              <a:rPr lang="zh-CN" altLang="en-US" dirty="0"/>
              <a:t>函数保存训练好的模型参数，以备将来使用。</a:t>
            </a:r>
          </a:p>
        </p:txBody>
      </p:sp>
    </p:spTree>
    <p:extLst>
      <p:ext uri="{BB962C8B-B14F-4D97-AF65-F5344CB8AC3E}">
        <p14:creationId xmlns:p14="http://schemas.microsoft.com/office/powerpoint/2010/main" val="30698396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16632"/>
            <a:ext cx="7467600" cy="6624736"/>
          </a:xfrm>
        </p:spPr>
        <p:txBody>
          <a:bodyPr>
            <a:normAutofit fontScale="62500" lnSpcReduction="20000"/>
          </a:bodyPr>
          <a:lstStyle/>
          <a:p>
            <a:r>
              <a:rPr lang="zh-CN" altLang="en-US" sz="2900" dirty="0"/>
              <a:t>代码</a:t>
            </a:r>
            <a:r>
              <a:rPr lang="en-US" altLang="zh-CN" sz="2900" dirty="0"/>
              <a:t>5. 9 CNN</a:t>
            </a:r>
            <a:r>
              <a:rPr lang="zh-CN" altLang="en-US" sz="2900" dirty="0"/>
              <a:t>主函数</a:t>
            </a:r>
          </a:p>
          <a:p>
            <a:r>
              <a:rPr lang="en-US" altLang="zh-CN" dirty="0" err="1"/>
              <a:t>def</a:t>
            </a:r>
            <a:r>
              <a:rPr lang="en-US" altLang="zh-CN" dirty="0"/>
              <a:t> main():</a:t>
            </a:r>
          </a:p>
          <a:p>
            <a:r>
              <a:rPr lang="en-US" altLang="zh-CN" dirty="0"/>
              <a:t>    # </a:t>
            </a:r>
            <a:r>
              <a:rPr lang="zh-CN" altLang="en-US" dirty="0"/>
              <a:t>超参数</a:t>
            </a:r>
          </a:p>
          <a:p>
            <a:r>
              <a:rPr lang="zh-CN" altLang="en-US" dirty="0"/>
              <a:t>    </a:t>
            </a:r>
            <a:r>
              <a:rPr lang="en-US" altLang="zh-CN" dirty="0"/>
              <a:t>workers = 0</a:t>
            </a:r>
          </a:p>
          <a:p>
            <a:r>
              <a:rPr lang="en-US" altLang="zh-CN" dirty="0"/>
              <a:t>    </a:t>
            </a:r>
            <a:r>
              <a:rPr lang="en-US" altLang="zh-CN" dirty="0" err="1"/>
              <a:t>batch_size</a:t>
            </a:r>
            <a:r>
              <a:rPr lang="en-US" altLang="zh-CN" dirty="0"/>
              <a:t> = 32</a:t>
            </a:r>
          </a:p>
          <a:p>
            <a:r>
              <a:rPr lang="en-US" altLang="zh-CN" dirty="0"/>
              <a:t>    epochs = 2</a:t>
            </a:r>
          </a:p>
          <a:p>
            <a:r>
              <a:rPr lang="en-US" altLang="zh-CN" dirty="0"/>
              <a:t>    </a:t>
            </a:r>
            <a:r>
              <a:rPr lang="en-US" altLang="zh-CN" dirty="0" err="1"/>
              <a:t>print_every</a:t>
            </a:r>
            <a:r>
              <a:rPr lang="en-US" altLang="zh-CN" dirty="0"/>
              <a:t> = 100</a:t>
            </a:r>
          </a:p>
          <a:p>
            <a:r>
              <a:rPr lang="en-US" altLang="zh-CN" dirty="0"/>
              <a:t>    </a:t>
            </a:r>
            <a:r>
              <a:rPr lang="en-US" altLang="zh-CN" dirty="0" err="1"/>
              <a:t>learning_rate</a:t>
            </a:r>
            <a:r>
              <a:rPr lang="en-US" altLang="zh-CN" dirty="0"/>
              <a:t> = 0.01</a:t>
            </a:r>
          </a:p>
          <a:p>
            <a:r>
              <a:rPr lang="en-US" altLang="zh-CN" dirty="0"/>
              <a:t>    momentum = 0.5</a:t>
            </a:r>
          </a:p>
          <a:p>
            <a:endParaRPr lang="en-US" altLang="zh-CN" dirty="0"/>
          </a:p>
          <a:p>
            <a:r>
              <a:rPr lang="en-US" altLang="zh-CN" dirty="0"/>
              <a:t>    device = </a:t>
            </a:r>
            <a:r>
              <a:rPr lang="en-US" altLang="zh-CN" dirty="0" err="1"/>
              <a:t>torch.device</a:t>
            </a:r>
            <a:r>
              <a:rPr lang="en-US" altLang="zh-CN" dirty="0"/>
              <a:t>("cuda:0" if </a:t>
            </a:r>
            <a:r>
              <a:rPr lang="en-US" altLang="zh-CN" dirty="0" err="1"/>
              <a:t>torch.cuda.is_available</a:t>
            </a:r>
            <a:r>
              <a:rPr lang="en-US" altLang="zh-CN" dirty="0"/>
              <a:t>() else "</a:t>
            </a:r>
            <a:r>
              <a:rPr lang="en-US" altLang="zh-CN" dirty="0" err="1"/>
              <a:t>cpu</a:t>
            </a:r>
            <a:r>
              <a:rPr lang="en-US" altLang="zh-CN" dirty="0"/>
              <a:t>")</a:t>
            </a:r>
          </a:p>
          <a:p>
            <a:endParaRPr lang="en-US" altLang="zh-CN" dirty="0"/>
          </a:p>
          <a:p>
            <a:r>
              <a:rPr lang="en-US" altLang="zh-CN" dirty="0"/>
              <a:t>    # </a:t>
            </a:r>
            <a:r>
              <a:rPr lang="zh-CN" altLang="en-US" dirty="0"/>
              <a:t>图像转换</a:t>
            </a:r>
          </a:p>
          <a:p>
            <a:r>
              <a:rPr lang="zh-CN" altLang="en-US" dirty="0"/>
              <a:t>    </a:t>
            </a:r>
            <a:r>
              <a:rPr lang="en-US" altLang="zh-CN" dirty="0"/>
              <a:t>transform = </a:t>
            </a:r>
            <a:r>
              <a:rPr lang="en-US" altLang="zh-CN" dirty="0" err="1"/>
              <a:t>transforms.Compose</a:t>
            </a:r>
            <a:r>
              <a:rPr lang="en-US" altLang="zh-CN" dirty="0"/>
              <a:t>(</a:t>
            </a:r>
          </a:p>
          <a:p>
            <a:r>
              <a:rPr lang="en-US" altLang="zh-CN" dirty="0"/>
              <a:t>        [</a:t>
            </a:r>
            <a:r>
              <a:rPr lang="en-US" altLang="zh-CN" dirty="0" err="1"/>
              <a:t>transforms.ToTensor</a:t>
            </a:r>
            <a:r>
              <a:rPr lang="en-US" altLang="zh-CN" dirty="0"/>
              <a:t>(),  # </a:t>
            </a:r>
            <a:r>
              <a:rPr lang="zh-CN" altLang="en-US" dirty="0"/>
              <a:t>将</a:t>
            </a:r>
            <a:r>
              <a:rPr lang="en-US" altLang="zh-CN" dirty="0"/>
              <a:t>(H x W x C)</a:t>
            </a:r>
            <a:r>
              <a:rPr lang="zh-CN" altLang="en-US" dirty="0"/>
              <a:t>取值范围为 </a:t>
            </a:r>
            <a:r>
              <a:rPr lang="en-US" altLang="zh-CN" dirty="0"/>
              <a:t>[0, 255] </a:t>
            </a:r>
            <a:r>
              <a:rPr lang="zh-CN" altLang="en-US" dirty="0"/>
              <a:t>转换为 </a:t>
            </a:r>
            <a:r>
              <a:rPr lang="en-US" altLang="zh-CN" dirty="0"/>
              <a:t>(C x H x W) </a:t>
            </a:r>
            <a:r>
              <a:rPr lang="zh-CN" altLang="en-US" dirty="0"/>
              <a:t>取值范围为 </a:t>
            </a:r>
            <a:r>
              <a:rPr lang="en-US" altLang="zh-CN" dirty="0"/>
              <a:t>[0.0, 1.0]</a:t>
            </a:r>
          </a:p>
          <a:p>
            <a:r>
              <a:rPr lang="en-US" altLang="zh-CN" dirty="0"/>
              <a:t>         </a:t>
            </a:r>
            <a:r>
              <a:rPr lang="en-US" altLang="zh-CN" dirty="0" err="1"/>
              <a:t>transforms.Normalize</a:t>
            </a:r>
            <a:r>
              <a:rPr lang="en-US" altLang="zh-CN" dirty="0"/>
              <a:t>((0.1307,), (0.3081,))])  # </a:t>
            </a:r>
            <a:r>
              <a:rPr lang="zh-CN" altLang="en-US" dirty="0"/>
              <a:t>规范化</a:t>
            </a:r>
          </a:p>
          <a:p>
            <a:endParaRPr lang="zh-CN" altLang="en-US" dirty="0"/>
          </a:p>
          <a:p>
            <a:r>
              <a:rPr lang="zh-CN" altLang="en-US" dirty="0"/>
              <a:t>    </a:t>
            </a:r>
            <a:r>
              <a:rPr lang="en-US" altLang="zh-CN" dirty="0" err="1"/>
              <a:t>train_set</a:t>
            </a:r>
            <a:r>
              <a:rPr lang="en-US" altLang="zh-CN" dirty="0"/>
              <a:t> = </a:t>
            </a:r>
            <a:r>
              <a:rPr lang="en-US" altLang="zh-CN" dirty="0" err="1"/>
              <a:t>datasets.MNIST</a:t>
            </a:r>
            <a:r>
              <a:rPr lang="en-US" altLang="zh-CN" dirty="0"/>
              <a:t>(root='../datasets/</a:t>
            </a:r>
            <a:r>
              <a:rPr lang="en-US" altLang="zh-CN" dirty="0" err="1"/>
              <a:t>mnist</a:t>
            </a:r>
            <a:r>
              <a:rPr lang="en-US" altLang="zh-CN" dirty="0"/>
              <a:t>', train=True,</a:t>
            </a:r>
          </a:p>
          <a:p>
            <a:r>
              <a:rPr lang="en-US" altLang="zh-CN" dirty="0"/>
              <a:t>                               download=True, transform=transform)</a:t>
            </a:r>
          </a:p>
          <a:p>
            <a:r>
              <a:rPr lang="en-US" altLang="zh-CN" dirty="0"/>
              <a:t>    </a:t>
            </a:r>
            <a:r>
              <a:rPr lang="en-US" altLang="zh-CN" dirty="0" err="1"/>
              <a:t>train_dataloader</a:t>
            </a:r>
            <a:r>
              <a:rPr lang="en-US" altLang="zh-CN" dirty="0"/>
              <a:t> = </a:t>
            </a:r>
            <a:r>
              <a:rPr lang="en-US" altLang="zh-CN" dirty="0" err="1"/>
              <a:t>DataLoader</a:t>
            </a:r>
            <a:r>
              <a:rPr lang="en-US" altLang="zh-CN" dirty="0"/>
              <a:t>(</a:t>
            </a:r>
          </a:p>
          <a:p>
            <a:r>
              <a:rPr lang="en-US" altLang="zh-CN" dirty="0"/>
              <a:t>        </a:t>
            </a:r>
            <a:r>
              <a:rPr lang="en-US" altLang="zh-CN" dirty="0" err="1"/>
              <a:t>train_set</a:t>
            </a:r>
            <a:r>
              <a:rPr lang="en-US" altLang="zh-CN" dirty="0"/>
              <a:t>, </a:t>
            </a:r>
            <a:r>
              <a:rPr lang="en-US" altLang="zh-CN" dirty="0" err="1"/>
              <a:t>batch_size</a:t>
            </a:r>
            <a:r>
              <a:rPr lang="en-US" altLang="zh-CN" dirty="0"/>
              <a:t>=</a:t>
            </a:r>
            <a:r>
              <a:rPr lang="en-US" altLang="zh-CN" dirty="0" err="1"/>
              <a:t>batch_size</a:t>
            </a:r>
            <a:r>
              <a:rPr lang="en-US" altLang="zh-CN" dirty="0"/>
              <a:t>, shuffle=True,</a:t>
            </a:r>
          </a:p>
          <a:p>
            <a:r>
              <a:rPr lang="en-US" altLang="zh-CN" dirty="0"/>
              <a:t>        </a:t>
            </a:r>
            <a:r>
              <a:rPr lang="en-US" altLang="zh-CN" dirty="0" err="1"/>
              <a:t>num_workers</a:t>
            </a:r>
            <a:r>
              <a:rPr lang="en-US" altLang="zh-CN" dirty="0"/>
              <a:t>=workers, </a:t>
            </a:r>
            <a:r>
              <a:rPr lang="en-US" altLang="zh-CN" dirty="0" err="1"/>
              <a:t>pin_memory</a:t>
            </a:r>
            <a:r>
              <a:rPr lang="en-US" altLang="zh-CN" dirty="0"/>
              <a:t>=True</a:t>
            </a:r>
          </a:p>
          <a:p>
            <a:r>
              <a:rPr lang="en-US" altLang="zh-CN" dirty="0"/>
              <a:t>    </a:t>
            </a:r>
            <a:r>
              <a:rPr lang="en-US" altLang="zh-CN" dirty="0" smtClean="0"/>
              <a:t>)</a:t>
            </a:r>
            <a:endParaRPr lang="en-US" altLang="zh-CN" dirty="0"/>
          </a:p>
        </p:txBody>
      </p:sp>
    </p:spTree>
    <p:extLst>
      <p:ext uri="{BB962C8B-B14F-4D97-AF65-F5344CB8AC3E}">
        <p14:creationId xmlns:p14="http://schemas.microsoft.com/office/powerpoint/2010/main" val="18264431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836712"/>
            <a:ext cx="7467600" cy="5637240"/>
          </a:xfrm>
        </p:spPr>
        <p:txBody>
          <a:bodyPr>
            <a:normAutofit fontScale="70000" lnSpcReduction="20000"/>
          </a:bodyPr>
          <a:lstStyle/>
          <a:p>
            <a:endParaRPr lang="en-US" altLang="zh-CN" dirty="0"/>
          </a:p>
          <a:p>
            <a:r>
              <a:rPr lang="en-US" altLang="zh-CN" dirty="0"/>
              <a:t>    </a:t>
            </a:r>
            <a:r>
              <a:rPr lang="en-US" altLang="zh-CN" dirty="0" err="1"/>
              <a:t>test_set</a:t>
            </a:r>
            <a:r>
              <a:rPr lang="en-US" altLang="zh-CN" dirty="0"/>
              <a:t> = </a:t>
            </a:r>
            <a:r>
              <a:rPr lang="en-US" altLang="zh-CN" dirty="0" err="1"/>
              <a:t>datasets.MNIST</a:t>
            </a:r>
            <a:r>
              <a:rPr lang="en-US" altLang="zh-CN" dirty="0"/>
              <a:t>(root='../datasets/</a:t>
            </a:r>
            <a:r>
              <a:rPr lang="en-US" altLang="zh-CN" dirty="0" err="1"/>
              <a:t>mnist</a:t>
            </a:r>
            <a:r>
              <a:rPr lang="en-US" altLang="zh-CN" dirty="0"/>
              <a:t>', train=False,</a:t>
            </a:r>
          </a:p>
          <a:p>
            <a:r>
              <a:rPr lang="en-US" altLang="zh-CN" dirty="0"/>
              <a:t>                              download=True, transform=transform)</a:t>
            </a:r>
          </a:p>
          <a:p>
            <a:r>
              <a:rPr lang="en-US" altLang="zh-CN" dirty="0"/>
              <a:t>    </a:t>
            </a:r>
            <a:r>
              <a:rPr lang="en-US" altLang="zh-CN" dirty="0" err="1"/>
              <a:t>test_dataloader</a:t>
            </a:r>
            <a:r>
              <a:rPr lang="en-US" altLang="zh-CN" dirty="0"/>
              <a:t> = </a:t>
            </a:r>
            <a:r>
              <a:rPr lang="en-US" altLang="zh-CN" dirty="0" err="1"/>
              <a:t>DataLoader</a:t>
            </a:r>
            <a:r>
              <a:rPr lang="en-US" altLang="zh-CN" dirty="0"/>
              <a:t>(</a:t>
            </a:r>
          </a:p>
          <a:p>
            <a:r>
              <a:rPr lang="en-US" altLang="zh-CN" dirty="0"/>
              <a:t>        </a:t>
            </a:r>
            <a:r>
              <a:rPr lang="en-US" altLang="zh-CN" dirty="0" err="1"/>
              <a:t>test_set</a:t>
            </a:r>
            <a:r>
              <a:rPr lang="en-US" altLang="zh-CN" dirty="0"/>
              <a:t>, </a:t>
            </a:r>
            <a:r>
              <a:rPr lang="en-US" altLang="zh-CN" dirty="0" err="1"/>
              <a:t>batch_size</a:t>
            </a:r>
            <a:r>
              <a:rPr lang="en-US" altLang="zh-CN" dirty="0"/>
              <a:t>=</a:t>
            </a:r>
            <a:r>
              <a:rPr lang="en-US" altLang="zh-CN" dirty="0" err="1"/>
              <a:t>batch_size</a:t>
            </a:r>
            <a:r>
              <a:rPr lang="en-US" altLang="zh-CN" dirty="0"/>
              <a:t>, shuffle=False,</a:t>
            </a:r>
          </a:p>
          <a:p>
            <a:r>
              <a:rPr lang="en-US" altLang="zh-CN" dirty="0"/>
              <a:t>        </a:t>
            </a:r>
            <a:r>
              <a:rPr lang="en-US" altLang="zh-CN" dirty="0" err="1"/>
              <a:t>num_workers</a:t>
            </a:r>
            <a:r>
              <a:rPr lang="en-US" altLang="zh-CN" dirty="0"/>
              <a:t>=workers, </a:t>
            </a:r>
            <a:r>
              <a:rPr lang="en-US" altLang="zh-CN" dirty="0" err="1"/>
              <a:t>pin_memory</a:t>
            </a:r>
            <a:r>
              <a:rPr lang="en-US" altLang="zh-CN" dirty="0"/>
              <a:t>=True</a:t>
            </a:r>
          </a:p>
          <a:p>
            <a:r>
              <a:rPr lang="en-US" altLang="zh-CN" dirty="0"/>
              <a:t>    )</a:t>
            </a:r>
          </a:p>
          <a:p>
            <a:endParaRPr lang="en-US" altLang="zh-CN" dirty="0"/>
          </a:p>
          <a:p>
            <a:r>
              <a:rPr lang="en-US" altLang="zh-CN" dirty="0"/>
              <a:t>    # </a:t>
            </a:r>
            <a:r>
              <a:rPr lang="zh-CN" altLang="en-US" dirty="0"/>
              <a:t>实例化</a:t>
            </a:r>
            <a:r>
              <a:rPr lang="en-US" altLang="zh-CN" dirty="0"/>
              <a:t>CNN</a:t>
            </a:r>
            <a:r>
              <a:rPr lang="zh-CN" altLang="en-US" dirty="0"/>
              <a:t>网络</a:t>
            </a:r>
          </a:p>
          <a:p>
            <a:r>
              <a:rPr lang="zh-CN" altLang="en-US" dirty="0"/>
              <a:t>    </a:t>
            </a:r>
            <a:r>
              <a:rPr lang="en-US" altLang="zh-CN" dirty="0"/>
              <a:t>model = Net().to(device)</a:t>
            </a:r>
          </a:p>
          <a:p>
            <a:r>
              <a:rPr lang="en-US" altLang="zh-CN" dirty="0"/>
              <a:t>    optimizer = </a:t>
            </a:r>
            <a:r>
              <a:rPr lang="en-US" altLang="zh-CN" dirty="0" err="1"/>
              <a:t>torch.optim.SGD</a:t>
            </a:r>
            <a:r>
              <a:rPr lang="en-US" altLang="zh-CN" dirty="0"/>
              <a:t>(</a:t>
            </a:r>
            <a:r>
              <a:rPr lang="en-US" altLang="zh-CN" dirty="0" err="1"/>
              <a:t>model.parameters</a:t>
            </a:r>
            <a:r>
              <a:rPr lang="en-US" altLang="zh-CN" dirty="0"/>
              <a:t>(), </a:t>
            </a:r>
            <a:r>
              <a:rPr lang="en-US" altLang="zh-CN" dirty="0" err="1"/>
              <a:t>lr</a:t>
            </a:r>
            <a:r>
              <a:rPr lang="en-US" altLang="zh-CN" dirty="0"/>
              <a:t>=</a:t>
            </a:r>
            <a:r>
              <a:rPr lang="en-US" altLang="zh-CN" dirty="0" err="1"/>
              <a:t>learning_rate</a:t>
            </a:r>
            <a:r>
              <a:rPr lang="en-US" altLang="zh-CN" dirty="0"/>
              <a:t>, momentum=momentum)</a:t>
            </a:r>
          </a:p>
          <a:p>
            <a:endParaRPr lang="en-US" altLang="zh-CN" dirty="0"/>
          </a:p>
          <a:p>
            <a:r>
              <a:rPr lang="en-US" altLang="zh-CN" dirty="0"/>
              <a:t>    for epoch in range(epochs):</a:t>
            </a:r>
          </a:p>
          <a:p>
            <a:r>
              <a:rPr lang="en-US" altLang="zh-CN" dirty="0"/>
              <a:t>        train(model, device, </a:t>
            </a:r>
            <a:r>
              <a:rPr lang="en-US" altLang="zh-CN" dirty="0" err="1"/>
              <a:t>train_dataloader</a:t>
            </a:r>
            <a:r>
              <a:rPr lang="en-US" altLang="zh-CN" dirty="0"/>
              <a:t>, optimizer, epoch, </a:t>
            </a:r>
            <a:r>
              <a:rPr lang="en-US" altLang="zh-CN" dirty="0" err="1"/>
              <a:t>print_every</a:t>
            </a:r>
            <a:r>
              <a:rPr lang="en-US" altLang="zh-CN" dirty="0"/>
              <a:t>)</a:t>
            </a:r>
          </a:p>
          <a:p>
            <a:r>
              <a:rPr lang="en-US" altLang="zh-CN" dirty="0"/>
              <a:t>        test(model, device, </a:t>
            </a:r>
            <a:r>
              <a:rPr lang="en-US" altLang="zh-CN" dirty="0" err="1"/>
              <a:t>test_dataloader</a:t>
            </a:r>
            <a:r>
              <a:rPr lang="en-US" altLang="zh-CN" dirty="0"/>
              <a:t>)</a:t>
            </a:r>
          </a:p>
          <a:p>
            <a:endParaRPr lang="en-US" altLang="zh-CN" dirty="0"/>
          </a:p>
          <a:p>
            <a:r>
              <a:rPr lang="en-US" altLang="zh-CN" dirty="0"/>
              <a:t>    </a:t>
            </a:r>
            <a:r>
              <a:rPr lang="en-US" altLang="zh-CN" dirty="0" err="1"/>
              <a:t>torch.save</a:t>
            </a:r>
            <a:r>
              <a:rPr lang="en-US" altLang="zh-CN" dirty="0"/>
              <a:t>(</a:t>
            </a:r>
            <a:r>
              <a:rPr lang="en-US" altLang="zh-CN" dirty="0" err="1"/>
              <a:t>model.state_dict</a:t>
            </a:r>
            <a:r>
              <a:rPr lang="en-US" altLang="zh-CN" dirty="0"/>
              <a:t>(), "mnist_cnn.pt")</a:t>
            </a:r>
          </a:p>
          <a:p>
            <a:endParaRPr lang="zh-CN" altLang="en-US" dirty="0"/>
          </a:p>
          <a:p>
            <a:endParaRPr lang="zh-CN" altLang="en-US" dirty="0"/>
          </a:p>
        </p:txBody>
      </p:sp>
    </p:spTree>
    <p:extLst>
      <p:ext uri="{BB962C8B-B14F-4D97-AF65-F5344CB8AC3E}">
        <p14:creationId xmlns:p14="http://schemas.microsoft.com/office/powerpoint/2010/main" val="23509582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16632"/>
            <a:ext cx="7467600" cy="6357320"/>
          </a:xfrm>
        </p:spPr>
        <p:txBody>
          <a:bodyPr>
            <a:normAutofit fontScale="77500" lnSpcReduction="20000"/>
          </a:bodyPr>
          <a:lstStyle/>
          <a:p>
            <a:r>
              <a:rPr lang="zh-CN" altLang="en-US" dirty="0"/>
              <a:t>运行本程序，输出结果如下。</a:t>
            </a:r>
          </a:p>
          <a:p>
            <a:r>
              <a:rPr lang="zh-CN" altLang="en-US" dirty="0"/>
              <a:t>训练轮次： </a:t>
            </a:r>
            <a:r>
              <a:rPr lang="en-US" altLang="zh-CN" dirty="0"/>
              <a:t>0, </a:t>
            </a:r>
            <a:r>
              <a:rPr lang="zh-CN" altLang="en-US" dirty="0"/>
              <a:t>步数： </a:t>
            </a:r>
            <a:r>
              <a:rPr lang="en-US" altLang="zh-CN" dirty="0"/>
              <a:t>99, </a:t>
            </a:r>
            <a:r>
              <a:rPr lang="zh-CN" altLang="en-US" dirty="0"/>
              <a:t>损失： </a:t>
            </a:r>
            <a:r>
              <a:rPr lang="en-US" altLang="zh-CN" dirty="0"/>
              <a:t>0.3597669303417206</a:t>
            </a:r>
          </a:p>
          <a:p>
            <a:r>
              <a:rPr lang="zh-CN" altLang="en-US" dirty="0"/>
              <a:t>训练轮次： </a:t>
            </a:r>
            <a:r>
              <a:rPr lang="en-US" altLang="zh-CN" dirty="0"/>
              <a:t>0, </a:t>
            </a:r>
            <a:r>
              <a:rPr lang="zh-CN" altLang="en-US" dirty="0"/>
              <a:t>步数： </a:t>
            </a:r>
            <a:r>
              <a:rPr lang="en-US" altLang="zh-CN" dirty="0"/>
              <a:t>199, </a:t>
            </a:r>
            <a:r>
              <a:rPr lang="zh-CN" altLang="en-US" dirty="0"/>
              <a:t>损失： </a:t>
            </a:r>
            <a:r>
              <a:rPr lang="en-US" altLang="zh-CN" dirty="0"/>
              <a:t>0.428798645734787</a:t>
            </a:r>
          </a:p>
          <a:p>
            <a:r>
              <a:rPr lang="zh-CN" altLang="en-US" dirty="0"/>
              <a:t>训练轮次： </a:t>
            </a:r>
            <a:r>
              <a:rPr lang="en-US" altLang="zh-CN" dirty="0"/>
              <a:t>0, </a:t>
            </a:r>
            <a:r>
              <a:rPr lang="zh-CN" altLang="en-US" dirty="0"/>
              <a:t>步数： </a:t>
            </a:r>
            <a:r>
              <a:rPr lang="en-US" altLang="zh-CN" dirty="0"/>
              <a:t>299, </a:t>
            </a:r>
            <a:r>
              <a:rPr lang="zh-CN" altLang="en-US" dirty="0"/>
              <a:t>损失： </a:t>
            </a:r>
            <a:r>
              <a:rPr lang="en-US" altLang="zh-CN" dirty="0"/>
              <a:t>0.21696177124977112</a:t>
            </a:r>
          </a:p>
          <a:p>
            <a:r>
              <a:rPr lang="zh-CN" altLang="en-US" dirty="0"/>
              <a:t>训练轮次： </a:t>
            </a:r>
            <a:r>
              <a:rPr lang="en-US" altLang="zh-CN" dirty="0"/>
              <a:t>0, </a:t>
            </a:r>
            <a:r>
              <a:rPr lang="zh-CN" altLang="en-US" dirty="0"/>
              <a:t>步数： </a:t>
            </a:r>
            <a:r>
              <a:rPr lang="en-US" altLang="zh-CN" dirty="0"/>
              <a:t>399, </a:t>
            </a:r>
            <a:r>
              <a:rPr lang="zh-CN" altLang="en-US" dirty="0"/>
              <a:t>损失： </a:t>
            </a:r>
            <a:r>
              <a:rPr lang="en-US" altLang="zh-CN" dirty="0"/>
              <a:t>0.3238801956176758</a:t>
            </a:r>
          </a:p>
          <a:p>
            <a:r>
              <a:rPr lang="zh-CN" altLang="en-US" dirty="0"/>
              <a:t>训练轮次： </a:t>
            </a:r>
            <a:r>
              <a:rPr lang="en-US" altLang="zh-CN" dirty="0"/>
              <a:t>0, </a:t>
            </a:r>
            <a:r>
              <a:rPr lang="zh-CN" altLang="en-US" dirty="0"/>
              <a:t>步数： </a:t>
            </a:r>
            <a:r>
              <a:rPr lang="en-US" altLang="zh-CN" dirty="0"/>
              <a:t>499, </a:t>
            </a:r>
            <a:r>
              <a:rPr lang="zh-CN" altLang="en-US" dirty="0"/>
              <a:t>损失： </a:t>
            </a:r>
            <a:r>
              <a:rPr lang="en-US" altLang="zh-CN" dirty="0"/>
              <a:t>0.1258263885974884</a:t>
            </a:r>
          </a:p>
          <a:p>
            <a:r>
              <a:rPr lang="zh-CN" altLang="en-US" dirty="0"/>
              <a:t>训练轮次： </a:t>
            </a:r>
            <a:r>
              <a:rPr lang="en-US" altLang="zh-CN" dirty="0"/>
              <a:t>0, </a:t>
            </a:r>
            <a:r>
              <a:rPr lang="zh-CN" altLang="en-US" dirty="0"/>
              <a:t>步数： </a:t>
            </a:r>
            <a:r>
              <a:rPr lang="en-US" altLang="zh-CN" dirty="0"/>
              <a:t>599, </a:t>
            </a:r>
            <a:r>
              <a:rPr lang="zh-CN" altLang="en-US" dirty="0"/>
              <a:t>损失： </a:t>
            </a:r>
            <a:r>
              <a:rPr lang="en-US" altLang="zh-CN" dirty="0"/>
              <a:t>0.2579961121082306</a:t>
            </a:r>
          </a:p>
          <a:p>
            <a:r>
              <a:rPr lang="zh-CN" altLang="en-US" dirty="0"/>
              <a:t>训练轮次： </a:t>
            </a:r>
            <a:r>
              <a:rPr lang="en-US" altLang="zh-CN" dirty="0"/>
              <a:t>0, </a:t>
            </a:r>
            <a:r>
              <a:rPr lang="zh-CN" altLang="en-US" dirty="0"/>
              <a:t>步数： </a:t>
            </a:r>
            <a:r>
              <a:rPr lang="en-US" altLang="zh-CN" dirty="0"/>
              <a:t>699, </a:t>
            </a:r>
            <a:r>
              <a:rPr lang="zh-CN" altLang="en-US" dirty="0"/>
              <a:t>损失： </a:t>
            </a:r>
            <a:r>
              <a:rPr lang="en-US" altLang="zh-CN" dirty="0"/>
              <a:t>0.06788423657417297</a:t>
            </a:r>
          </a:p>
          <a:p>
            <a:r>
              <a:rPr lang="zh-CN" altLang="en-US" dirty="0"/>
              <a:t>训练轮次： </a:t>
            </a:r>
            <a:r>
              <a:rPr lang="en-US" altLang="zh-CN" dirty="0"/>
              <a:t>0, </a:t>
            </a:r>
            <a:r>
              <a:rPr lang="zh-CN" altLang="en-US" dirty="0"/>
              <a:t>步数： </a:t>
            </a:r>
            <a:r>
              <a:rPr lang="en-US" altLang="zh-CN" dirty="0"/>
              <a:t>799, </a:t>
            </a:r>
            <a:r>
              <a:rPr lang="zh-CN" altLang="en-US" dirty="0"/>
              <a:t>损失： </a:t>
            </a:r>
            <a:r>
              <a:rPr lang="en-US" altLang="zh-CN" dirty="0"/>
              <a:t>0.11307366192340851</a:t>
            </a:r>
          </a:p>
          <a:p>
            <a:r>
              <a:rPr lang="zh-CN" altLang="en-US" dirty="0"/>
              <a:t>训练轮次： </a:t>
            </a:r>
            <a:r>
              <a:rPr lang="en-US" altLang="zh-CN" dirty="0"/>
              <a:t>0, </a:t>
            </a:r>
            <a:r>
              <a:rPr lang="zh-CN" altLang="en-US" dirty="0"/>
              <a:t>步数： </a:t>
            </a:r>
            <a:r>
              <a:rPr lang="en-US" altLang="zh-CN" dirty="0"/>
              <a:t>899, </a:t>
            </a:r>
            <a:r>
              <a:rPr lang="zh-CN" altLang="en-US" dirty="0"/>
              <a:t>损失： </a:t>
            </a:r>
            <a:r>
              <a:rPr lang="en-US" altLang="zh-CN" dirty="0"/>
              <a:t>0.017322823405265808</a:t>
            </a:r>
          </a:p>
          <a:p>
            <a:r>
              <a:rPr lang="zh-CN" altLang="en-US" dirty="0"/>
              <a:t>训练轮次： </a:t>
            </a:r>
            <a:r>
              <a:rPr lang="en-US" altLang="zh-CN" dirty="0"/>
              <a:t>0, </a:t>
            </a:r>
            <a:r>
              <a:rPr lang="zh-CN" altLang="en-US" dirty="0"/>
              <a:t>步数： </a:t>
            </a:r>
            <a:r>
              <a:rPr lang="en-US" altLang="zh-CN" dirty="0"/>
              <a:t>999, </a:t>
            </a:r>
            <a:r>
              <a:rPr lang="zh-CN" altLang="en-US" dirty="0"/>
              <a:t>损失： </a:t>
            </a:r>
            <a:r>
              <a:rPr lang="en-US" altLang="zh-CN" dirty="0"/>
              <a:t>0.052824847400188446</a:t>
            </a:r>
          </a:p>
          <a:p>
            <a:r>
              <a:rPr lang="zh-CN" altLang="en-US" dirty="0"/>
              <a:t>训练轮次： </a:t>
            </a:r>
            <a:r>
              <a:rPr lang="en-US" altLang="zh-CN" dirty="0"/>
              <a:t>0, </a:t>
            </a:r>
            <a:r>
              <a:rPr lang="zh-CN" altLang="en-US" dirty="0"/>
              <a:t>步数： </a:t>
            </a:r>
            <a:r>
              <a:rPr lang="en-US" altLang="zh-CN" dirty="0"/>
              <a:t>1099, </a:t>
            </a:r>
            <a:r>
              <a:rPr lang="zh-CN" altLang="en-US" dirty="0"/>
              <a:t>损失： </a:t>
            </a:r>
            <a:r>
              <a:rPr lang="en-US" altLang="zh-CN" dirty="0"/>
              <a:t>0.13193289935588837</a:t>
            </a:r>
          </a:p>
          <a:p>
            <a:r>
              <a:rPr lang="zh-CN" altLang="en-US" dirty="0"/>
              <a:t>训练轮次： </a:t>
            </a:r>
            <a:r>
              <a:rPr lang="en-US" altLang="zh-CN" dirty="0"/>
              <a:t>0, </a:t>
            </a:r>
            <a:r>
              <a:rPr lang="zh-CN" altLang="en-US" dirty="0"/>
              <a:t>步数： </a:t>
            </a:r>
            <a:r>
              <a:rPr lang="en-US" altLang="zh-CN" dirty="0"/>
              <a:t>1199, </a:t>
            </a:r>
            <a:r>
              <a:rPr lang="zh-CN" altLang="en-US" dirty="0"/>
              <a:t>损失： </a:t>
            </a:r>
            <a:r>
              <a:rPr lang="en-US" altLang="zh-CN" dirty="0"/>
              <a:t>0.11877375096082687</a:t>
            </a:r>
          </a:p>
          <a:p>
            <a:r>
              <a:rPr lang="zh-CN" altLang="en-US" dirty="0"/>
              <a:t>训练轮次： </a:t>
            </a:r>
            <a:r>
              <a:rPr lang="en-US" altLang="zh-CN" dirty="0"/>
              <a:t>0, </a:t>
            </a:r>
            <a:r>
              <a:rPr lang="zh-CN" altLang="en-US" dirty="0"/>
              <a:t>步数： </a:t>
            </a:r>
            <a:r>
              <a:rPr lang="en-US" altLang="zh-CN" dirty="0"/>
              <a:t>1299, </a:t>
            </a:r>
            <a:r>
              <a:rPr lang="zh-CN" altLang="en-US" dirty="0"/>
              <a:t>损失： </a:t>
            </a:r>
            <a:r>
              <a:rPr lang="en-US" altLang="zh-CN" dirty="0"/>
              <a:t>0.0959881916642189</a:t>
            </a:r>
          </a:p>
          <a:p>
            <a:r>
              <a:rPr lang="zh-CN" altLang="en-US" dirty="0"/>
              <a:t>训练轮次： </a:t>
            </a:r>
            <a:r>
              <a:rPr lang="en-US" altLang="zh-CN" dirty="0"/>
              <a:t>0, </a:t>
            </a:r>
            <a:r>
              <a:rPr lang="zh-CN" altLang="en-US" dirty="0"/>
              <a:t>步数： </a:t>
            </a:r>
            <a:r>
              <a:rPr lang="en-US" altLang="zh-CN" dirty="0"/>
              <a:t>1399, </a:t>
            </a:r>
            <a:r>
              <a:rPr lang="zh-CN" altLang="en-US" dirty="0"/>
              <a:t>损失： </a:t>
            </a:r>
            <a:r>
              <a:rPr lang="en-US" altLang="zh-CN" dirty="0"/>
              <a:t>0.016000553965568542</a:t>
            </a:r>
          </a:p>
          <a:p>
            <a:r>
              <a:rPr lang="zh-CN" altLang="en-US" dirty="0"/>
              <a:t>训练轮次： </a:t>
            </a:r>
            <a:r>
              <a:rPr lang="en-US" altLang="zh-CN" dirty="0"/>
              <a:t>0, </a:t>
            </a:r>
            <a:r>
              <a:rPr lang="zh-CN" altLang="en-US" dirty="0"/>
              <a:t>步数： </a:t>
            </a:r>
            <a:r>
              <a:rPr lang="en-US" altLang="zh-CN" dirty="0"/>
              <a:t>1499, </a:t>
            </a:r>
            <a:r>
              <a:rPr lang="zh-CN" altLang="en-US" dirty="0"/>
              <a:t>损失： </a:t>
            </a:r>
            <a:r>
              <a:rPr lang="en-US" altLang="zh-CN" dirty="0"/>
              <a:t>0.07471547275781631</a:t>
            </a:r>
          </a:p>
          <a:p>
            <a:r>
              <a:rPr lang="zh-CN" altLang="en-US" dirty="0"/>
              <a:t>训练轮次： </a:t>
            </a:r>
            <a:r>
              <a:rPr lang="en-US" altLang="zh-CN" dirty="0"/>
              <a:t>0, </a:t>
            </a:r>
            <a:r>
              <a:rPr lang="zh-CN" altLang="en-US" dirty="0"/>
              <a:t>步数： </a:t>
            </a:r>
            <a:r>
              <a:rPr lang="en-US" altLang="zh-CN" dirty="0"/>
              <a:t>1599, </a:t>
            </a:r>
            <a:r>
              <a:rPr lang="zh-CN" altLang="en-US" dirty="0"/>
              <a:t>损失： </a:t>
            </a:r>
            <a:r>
              <a:rPr lang="en-US" altLang="zh-CN" dirty="0"/>
              <a:t>0.06037524342536926</a:t>
            </a:r>
          </a:p>
          <a:p>
            <a:r>
              <a:rPr lang="zh-CN" altLang="en-US" dirty="0"/>
              <a:t>训练轮次： </a:t>
            </a:r>
            <a:r>
              <a:rPr lang="en-US" altLang="zh-CN" dirty="0"/>
              <a:t>0, </a:t>
            </a:r>
            <a:r>
              <a:rPr lang="zh-CN" altLang="en-US" dirty="0"/>
              <a:t>步数： </a:t>
            </a:r>
            <a:r>
              <a:rPr lang="en-US" altLang="zh-CN" dirty="0"/>
              <a:t>1699, </a:t>
            </a:r>
            <a:r>
              <a:rPr lang="zh-CN" altLang="en-US" dirty="0"/>
              <a:t>损失： </a:t>
            </a:r>
            <a:r>
              <a:rPr lang="en-US" altLang="zh-CN" dirty="0"/>
              <a:t>0.052992090582847595</a:t>
            </a:r>
          </a:p>
          <a:p>
            <a:r>
              <a:rPr lang="zh-CN" altLang="en-US" dirty="0"/>
              <a:t>训练轮次： </a:t>
            </a:r>
            <a:r>
              <a:rPr lang="en-US" altLang="zh-CN" dirty="0"/>
              <a:t>0, </a:t>
            </a:r>
            <a:r>
              <a:rPr lang="zh-CN" altLang="en-US" dirty="0"/>
              <a:t>步数： </a:t>
            </a:r>
            <a:r>
              <a:rPr lang="en-US" altLang="zh-CN" dirty="0"/>
              <a:t>1799, </a:t>
            </a:r>
            <a:r>
              <a:rPr lang="zh-CN" altLang="en-US" dirty="0"/>
              <a:t>损失： </a:t>
            </a:r>
            <a:r>
              <a:rPr lang="en-US" altLang="zh-CN" dirty="0"/>
              <a:t>0.20611120760440826</a:t>
            </a:r>
          </a:p>
          <a:p>
            <a:r>
              <a:rPr lang="zh-CN" altLang="en-US" dirty="0"/>
              <a:t>测试损失： </a:t>
            </a:r>
            <a:r>
              <a:rPr lang="en-US" altLang="zh-CN" dirty="0"/>
              <a:t>0.06869629361629485, </a:t>
            </a:r>
            <a:r>
              <a:rPr lang="zh-CN" altLang="en-US" dirty="0"/>
              <a:t>准确率： </a:t>
            </a:r>
            <a:r>
              <a:rPr lang="en-US" altLang="zh-CN" dirty="0"/>
              <a:t>97.73</a:t>
            </a:r>
            <a:r>
              <a:rPr lang="en-US" altLang="zh-CN" dirty="0" smtClean="0"/>
              <a:t>%</a:t>
            </a:r>
            <a:endParaRPr lang="en-US" altLang="zh-CN" dirty="0"/>
          </a:p>
        </p:txBody>
      </p:sp>
    </p:spTree>
    <p:extLst>
      <p:ext uri="{BB962C8B-B14F-4D97-AF65-F5344CB8AC3E}">
        <p14:creationId xmlns:p14="http://schemas.microsoft.com/office/powerpoint/2010/main" val="40104986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476672"/>
            <a:ext cx="7467600" cy="5997280"/>
          </a:xfrm>
        </p:spPr>
        <p:txBody>
          <a:bodyPr>
            <a:normAutofit fontScale="77500" lnSpcReduction="20000"/>
          </a:bodyPr>
          <a:lstStyle/>
          <a:p>
            <a:r>
              <a:rPr lang="zh-CN" altLang="en-US" dirty="0"/>
              <a:t>训练轮次： </a:t>
            </a:r>
            <a:r>
              <a:rPr lang="en-US" altLang="zh-CN" dirty="0"/>
              <a:t>1, </a:t>
            </a:r>
            <a:r>
              <a:rPr lang="zh-CN" altLang="en-US" dirty="0"/>
              <a:t>步数： </a:t>
            </a:r>
            <a:r>
              <a:rPr lang="en-US" altLang="zh-CN" dirty="0"/>
              <a:t>99, </a:t>
            </a:r>
            <a:r>
              <a:rPr lang="zh-CN" altLang="en-US" dirty="0"/>
              <a:t>损失： </a:t>
            </a:r>
            <a:r>
              <a:rPr lang="en-US" altLang="zh-CN" dirty="0"/>
              <a:t>0.038281798362731934</a:t>
            </a:r>
          </a:p>
          <a:p>
            <a:r>
              <a:rPr lang="zh-CN" altLang="en-US" dirty="0"/>
              <a:t>训练轮次： </a:t>
            </a:r>
            <a:r>
              <a:rPr lang="en-US" altLang="zh-CN" dirty="0"/>
              <a:t>1, </a:t>
            </a:r>
            <a:r>
              <a:rPr lang="zh-CN" altLang="en-US" dirty="0"/>
              <a:t>步数： </a:t>
            </a:r>
            <a:r>
              <a:rPr lang="en-US" altLang="zh-CN" dirty="0"/>
              <a:t>199, </a:t>
            </a:r>
            <a:r>
              <a:rPr lang="zh-CN" altLang="en-US" dirty="0"/>
              <a:t>损失： </a:t>
            </a:r>
            <a:r>
              <a:rPr lang="en-US" altLang="zh-CN" dirty="0"/>
              <a:t>0.1267213523387909</a:t>
            </a:r>
          </a:p>
          <a:p>
            <a:r>
              <a:rPr lang="zh-CN" altLang="en-US" dirty="0"/>
              <a:t>训练轮次： </a:t>
            </a:r>
            <a:r>
              <a:rPr lang="en-US" altLang="zh-CN" dirty="0"/>
              <a:t>1, </a:t>
            </a:r>
            <a:r>
              <a:rPr lang="zh-CN" altLang="en-US" dirty="0"/>
              <a:t>步数： </a:t>
            </a:r>
            <a:r>
              <a:rPr lang="en-US" altLang="zh-CN" dirty="0"/>
              <a:t>299, </a:t>
            </a:r>
            <a:r>
              <a:rPr lang="zh-CN" altLang="en-US" dirty="0"/>
              <a:t>损失： </a:t>
            </a:r>
            <a:r>
              <a:rPr lang="en-US" altLang="zh-CN" dirty="0"/>
              <a:t>0.0657314658164978</a:t>
            </a:r>
          </a:p>
          <a:p>
            <a:r>
              <a:rPr lang="zh-CN" altLang="en-US" dirty="0"/>
              <a:t>训练轮次： </a:t>
            </a:r>
            <a:r>
              <a:rPr lang="en-US" altLang="zh-CN" dirty="0"/>
              <a:t>1, </a:t>
            </a:r>
            <a:r>
              <a:rPr lang="zh-CN" altLang="en-US" dirty="0"/>
              <a:t>步数： </a:t>
            </a:r>
            <a:r>
              <a:rPr lang="en-US" altLang="zh-CN" dirty="0"/>
              <a:t>399, </a:t>
            </a:r>
            <a:r>
              <a:rPr lang="zh-CN" altLang="en-US" dirty="0"/>
              <a:t>损失： </a:t>
            </a:r>
            <a:r>
              <a:rPr lang="en-US" altLang="zh-CN" dirty="0"/>
              <a:t>0.031534552574157715</a:t>
            </a:r>
          </a:p>
          <a:p>
            <a:r>
              <a:rPr lang="zh-CN" altLang="en-US" dirty="0"/>
              <a:t>训练轮次： </a:t>
            </a:r>
            <a:r>
              <a:rPr lang="en-US" altLang="zh-CN" dirty="0"/>
              <a:t>1, </a:t>
            </a:r>
            <a:r>
              <a:rPr lang="zh-CN" altLang="en-US" dirty="0"/>
              <a:t>步数： </a:t>
            </a:r>
            <a:r>
              <a:rPr lang="en-US" altLang="zh-CN" dirty="0"/>
              <a:t>499, </a:t>
            </a:r>
            <a:r>
              <a:rPr lang="zh-CN" altLang="en-US" dirty="0"/>
              <a:t>损失： </a:t>
            </a:r>
            <a:r>
              <a:rPr lang="en-US" altLang="zh-CN" dirty="0"/>
              <a:t>0.36753422021865845</a:t>
            </a:r>
          </a:p>
          <a:p>
            <a:r>
              <a:rPr lang="zh-CN" altLang="en-US" dirty="0"/>
              <a:t>训练轮次： </a:t>
            </a:r>
            <a:r>
              <a:rPr lang="en-US" altLang="zh-CN" dirty="0"/>
              <a:t>1, </a:t>
            </a:r>
            <a:r>
              <a:rPr lang="zh-CN" altLang="en-US" dirty="0"/>
              <a:t>步数： </a:t>
            </a:r>
            <a:r>
              <a:rPr lang="en-US" altLang="zh-CN" dirty="0"/>
              <a:t>599, </a:t>
            </a:r>
            <a:r>
              <a:rPr lang="zh-CN" altLang="en-US" dirty="0"/>
              <a:t>损失： </a:t>
            </a:r>
            <a:r>
              <a:rPr lang="en-US" altLang="zh-CN" dirty="0"/>
              <a:t>0.06471630930900574</a:t>
            </a:r>
          </a:p>
          <a:p>
            <a:r>
              <a:rPr lang="zh-CN" altLang="en-US" dirty="0"/>
              <a:t>训练轮次： </a:t>
            </a:r>
            <a:r>
              <a:rPr lang="en-US" altLang="zh-CN" dirty="0"/>
              <a:t>1, </a:t>
            </a:r>
            <a:r>
              <a:rPr lang="zh-CN" altLang="en-US" dirty="0"/>
              <a:t>步数： </a:t>
            </a:r>
            <a:r>
              <a:rPr lang="en-US" altLang="zh-CN" dirty="0"/>
              <a:t>699, </a:t>
            </a:r>
            <a:r>
              <a:rPr lang="zh-CN" altLang="en-US" dirty="0"/>
              <a:t>损失： </a:t>
            </a:r>
            <a:r>
              <a:rPr lang="en-US" altLang="zh-CN" dirty="0"/>
              <a:t>0.011835440993309021</a:t>
            </a:r>
          </a:p>
          <a:p>
            <a:r>
              <a:rPr lang="zh-CN" altLang="en-US" dirty="0"/>
              <a:t>训练轮次： </a:t>
            </a:r>
            <a:r>
              <a:rPr lang="en-US" altLang="zh-CN" dirty="0"/>
              <a:t>1, </a:t>
            </a:r>
            <a:r>
              <a:rPr lang="zh-CN" altLang="en-US" dirty="0"/>
              <a:t>步数： </a:t>
            </a:r>
            <a:r>
              <a:rPr lang="en-US" altLang="zh-CN" dirty="0"/>
              <a:t>799, </a:t>
            </a:r>
            <a:r>
              <a:rPr lang="zh-CN" altLang="en-US" dirty="0"/>
              <a:t>损失： </a:t>
            </a:r>
            <a:r>
              <a:rPr lang="en-US" altLang="zh-CN" dirty="0"/>
              <a:t>0.01499861478805542</a:t>
            </a:r>
          </a:p>
          <a:p>
            <a:r>
              <a:rPr lang="zh-CN" altLang="en-US" dirty="0"/>
              <a:t>训练轮次： </a:t>
            </a:r>
            <a:r>
              <a:rPr lang="en-US" altLang="zh-CN" dirty="0"/>
              <a:t>1, </a:t>
            </a:r>
            <a:r>
              <a:rPr lang="zh-CN" altLang="en-US" dirty="0"/>
              <a:t>步数： </a:t>
            </a:r>
            <a:r>
              <a:rPr lang="en-US" altLang="zh-CN" dirty="0"/>
              <a:t>899, </a:t>
            </a:r>
            <a:r>
              <a:rPr lang="zh-CN" altLang="en-US" dirty="0"/>
              <a:t>损失： </a:t>
            </a:r>
            <a:r>
              <a:rPr lang="en-US" altLang="zh-CN" dirty="0"/>
              <a:t>0.10784117877483368</a:t>
            </a:r>
          </a:p>
          <a:p>
            <a:r>
              <a:rPr lang="zh-CN" altLang="en-US" dirty="0"/>
              <a:t>训练轮次： </a:t>
            </a:r>
            <a:r>
              <a:rPr lang="en-US" altLang="zh-CN" dirty="0"/>
              <a:t>1, </a:t>
            </a:r>
            <a:r>
              <a:rPr lang="zh-CN" altLang="en-US" dirty="0"/>
              <a:t>步数： </a:t>
            </a:r>
            <a:r>
              <a:rPr lang="en-US" altLang="zh-CN" dirty="0"/>
              <a:t>999, </a:t>
            </a:r>
            <a:r>
              <a:rPr lang="zh-CN" altLang="en-US" dirty="0"/>
              <a:t>损失： </a:t>
            </a:r>
            <a:r>
              <a:rPr lang="en-US" altLang="zh-CN" dirty="0"/>
              <a:t>0.0919952392578125</a:t>
            </a:r>
          </a:p>
          <a:p>
            <a:r>
              <a:rPr lang="zh-CN" altLang="en-US" dirty="0"/>
              <a:t>训练轮次： </a:t>
            </a:r>
            <a:r>
              <a:rPr lang="en-US" altLang="zh-CN" dirty="0"/>
              <a:t>1, </a:t>
            </a:r>
            <a:r>
              <a:rPr lang="zh-CN" altLang="en-US" dirty="0"/>
              <a:t>步数： </a:t>
            </a:r>
            <a:r>
              <a:rPr lang="en-US" altLang="zh-CN" dirty="0"/>
              <a:t>1099, </a:t>
            </a:r>
            <a:r>
              <a:rPr lang="zh-CN" altLang="en-US" dirty="0"/>
              <a:t>损失： </a:t>
            </a:r>
            <a:r>
              <a:rPr lang="en-US" altLang="zh-CN" dirty="0"/>
              <a:t>0.06333842873573303</a:t>
            </a:r>
          </a:p>
          <a:p>
            <a:r>
              <a:rPr lang="zh-CN" altLang="en-US" dirty="0"/>
              <a:t>训练轮次： </a:t>
            </a:r>
            <a:r>
              <a:rPr lang="en-US" altLang="zh-CN" dirty="0"/>
              <a:t>1, </a:t>
            </a:r>
            <a:r>
              <a:rPr lang="zh-CN" altLang="en-US" dirty="0"/>
              <a:t>步数： </a:t>
            </a:r>
            <a:r>
              <a:rPr lang="en-US" altLang="zh-CN" dirty="0"/>
              <a:t>1199, </a:t>
            </a:r>
            <a:r>
              <a:rPr lang="zh-CN" altLang="en-US" dirty="0"/>
              <a:t>损失： </a:t>
            </a:r>
            <a:r>
              <a:rPr lang="en-US" altLang="zh-CN" dirty="0"/>
              <a:t>0.026412397623062134</a:t>
            </a:r>
          </a:p>
          <a:p>
            <a:r>
              <a:rPr lang="zh-CN" altLang="en-US" dirty="0"/>
              <a:t>训练轮次： </a:t>
            </a:r>
            <a:r>
              <a:rPr lang="en-US" altLang="zh-CN" dirty="0"/>
              <a:t>1, </a:t>
            </a:r>
            <a:r>
              <a:rPr lang="zh-CN" altLang="en-US" dirty="0"/>
              <a:t>步数： </a:t>
            </a:r>
            <a:r>
              <a:rPr lang="en-US" altLang="zh-CN" dirty="0"/>
              <a:t>1299, </a:t>
            </a:r>
            <a:r>
              <a:rPr lang="zh-CN" altLang="en-US" dirty="0"/>
              <a:t>损失： </a:t>
            </a:r>
            <a:r>
              <a:rPr lang="en-US" altLang="zh-CN" dirty="0"/>
              <a:t>0.006477087736129761</a:t>
            </a:r>
          </a:p>
          <a:p>
            <a:r>
              <a:rPr lang="zh-CN" altLang="en-US" dirty="0"/>
              <a:t>训练轮次： </a:t>
            </a:r>
            <a:r>
              <a:rPr lang="en-US" altLang="zh-CN" dirty="0"/>
              <a:t>1, </a:t>
            </a:r>
            <a:r>
              <a:rPr lang="zh-CN" altLang="en-US" dirty="0"/>
              <a:t>步数： </a:t>
            </a:r>
            <a:r>
              <a:rPr lang="en-US" altLang="zh-CN" dirty="0"/>
              <a:t>1399, </a:t>
            </a:r>
            <a:r>
              <a:rPr lang="zh-CN" altLang="en-US" dirty="0"/>
              <a:t>损失： </a:t>
            </a:r>
            <a:r>
              <a:rPr lang="en-US" altLang="zh-CN" dirty="0"/>
              <a:t>0.07559281587600708</a:t>
            </a:r>
          </a:p>
          <a:p>
            <a:r>
              <a:rPr lang="zh-CN" altLang="en-US" dirty="0"/>
              <a:t>训练轮次： </a:t>
            </a:r>
            <a:r>
              <a:rPr lang="en-US" altLang="zh-CN" dirty="0"/>
              <a:t>1, </a:t>
            </a:r>
            <a:r>
              <a:rPr lang="zh-CN" altLang="en-US" dirty="0"/>
              <a:t>步数： </a:t>
            </a:r>
            <a:r>
              <a:rPr lang="en-US" altLang="zh-CN" dirty="0"/>
              <a:t>1499, </a:t>
            </a:r>
            <a:r>
              <a:rPr lang="zh-CN" altLang="en-US" dirty="0"/>
              <a:t>损失： </a:t>
            </a:r>
            <a:r>
              <a:rPr lang="en-US" altLang="zh-CN" dirty="0"/>
              <a:t>0.08665268868207932</a:t>
            </a:r>
          </a:p>
          <a:p>
            <a:r>
              <a:rPr lang="zh-CN" altLang="en-US" dirty="0"/>
              <a:t>训练轮次： </a:t>
            </a:r>
            <a:r>
              <a:rPr lang="en-US" altLang="zh-CN" dirty="0"/>
              <a:t>1, </a:t>
            </a:r>
            <a:r>
              <a:rPr lang="zh-CN" altLang="en-US" dirty="0"/>
              <a:t>步数： </a:t>
            </a:r>
            <a:r>
              <a:rPr lang="en-US" altLang="zh-CN" dirty="0"/>
              <a:t>1599, </a:t>
            </a:r>
            <a:r>
              <a:rPr lang="zh-CN" altLang="en-US" dirty="0"/>
              <a:t>损失： </a:t>
            </a:r>
            <a:r>
              <a:rPr lang="en-US" altLang="zh-CN" dirty="0"/>
              <a:t>0.0836331695318222</a:t>
            </a:r>
          </a:p>
          <a:p>
            <a:r>
              <a:rPr lang="zh-CN" altLang="en-US" dirty="0"/>
              <a:t>训练轮次： </a:t>
            </a:r>
            <a:r>
              <a:rPr lang="en-US" altLang="zh-CN" dirty="0"/>
              <a:t>1, </a:t>
            </a:r>
            <a:r>
              <a:rPr lang="zh-CN" altLang="en-US" dirty="0"/>
              <a:t>步数： </a:t>
            </a:r>
            <a:r>
              <a:rPr lang="en-US" altLang="zh-CN" dirty="0"/>
              <a:t>1699, </a:t>
            </a:r>
            <a:r>
              <a:rPr lang="zh-CN" altLang="en-US" dirty="0"/>
              <a:t>损失： </a:t>
            </a:r>
            <a:r>
              <a:rPr lang="en-US" altLang="zh-CN" dirty="0"/>
              <a:t>0.026906892657279968</a:t>
            </a:r>
          </a:p>
          <a:p>
            <a:r>
              <a:rPr lang="zh-CN" altLang="en-US" dirty="0"/>
              <a:t>训练轮次： </a:t>
            </a:r>
            <a:r>
              <a:rPr lang="en-US" altLang="zh-CN" dirty="0"/>
              <a:t>1, </a:t>
            </a:r>
            <a:r>
              <a:rPr lang="zh-CN" altLang="en-US" dirty="0"/>
              <a:t>步数： </a:t>
            </a:r>
            <a:r>
              <a:rPr lang="en-US" altLang="zh-CN" dirty="0"/>
              <a:t>1799, </a:t>
            </a:r>
            <a:r>
              <a:rPr lang="zh-CN" altLang="en-US" dirty="0"/>
              <a:t>损失： </a:t>
            </a:r>
            <a:r>
              <a:rPr lang="en-US" altLang="zh-CN" dirty="0"/>
              <a:t>0.008318468928337097</a:t>
            </a:r>
          </a:p>
          <a:p>
            <a:r>
              <a:rPr lang="zh-CN" altLang="en-US" dirty="0"/>
              <a:t>测试损失： </a:t>
            </a:r>
            <a:r>
              <a:rPr lang="en-US" altLang="zh-CN" dirty="0"/>
              <a:t>0.049980586552619936, </a:t>
            </a:r>
            <a:r>
              <a:rPr lang="zh-CN" altLang="en-US" dirty="0"/>
              <a:t>准确率： </a:t>
            </a:r>
            <a:r>
              <a:rPr lang="en-US" altLang="zh-CN" dirty="0"/>
              <a:t>98.47%</a:t>
            </a:r>
          </a:p>
          <a:p>
            <a:endParaRPr lang="zh-CN" altLang="en-US" dirty="0"/>
          </a:p>
          <a:p>
            <a:endParaRPr lang="zh-CN" altLang="en-US" dirty="0"/>
          </a:p>
        </p:txBody>
      </p:sp>
    </p:spTree>
    <p:extLst>
      <p:ext uri="{BB962C8B-B14F-4D97-AF65-F5344CB8AC3E}">
        <p14:creationId xmlns:p14="http://schemas.microsoft.com/office/powerpoint/2010/main" val="27731931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r>
              <a:rPr lang="zh-CN" altLang="en-US" dirty="0"/>
              <a:t>可以看到，测试准确率达到</a:t>
            </a:r>
            <a:r>
              <a:rPr lang="en-US" altLang="zh-CN" dirty="0"/>
              <a:t>98.47%</a:t>
            </a:r>
            <a:r>
              <a:rPr lang="zh-CN" altLang="en-US" dirty="0"/>
              <a:t>，效果不错。</a:t>
            </a:r>
          </a:p>
        </p:txBody>
      </p:sp>
    </p:spTree>
    <p:extLst>
      <p:ext uri="{BB962C8B-B14F-4D97-AF65-F5344CB8AC3E}">
        <p14:creationId xmlns:p14="http://schemas.microsoft.com/office/powerpoint/2010/main" val="3414499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5.1.2 </a:t>
            </a:r>
            <a:r>
              <a:rPr lang="zh-CN" altLang="en-US" dirty="0" smtClean="0"/>
              <a:t>卷积</a:t>
            </a:r>
            <a:r>
              <a:rPr lang="zh-CN" altLang="en-US" dirty="0"/>
              <a:t>的基本原理</a:t>
            </a:r>
          </a:p>
        </p:txBody>
      </p:sp>
      <p:sp>
        <p:nvSpPr>
          <p:cNvPr id="3" name="内容占位符 2"/>
          <p:cNvSpPr>
            <a:spLocks noGrp="1"/>
          </p:cNvSpPr>
          <p:nvPr>
            <p:ph sz="quarter" idx="1"/>
          </p:nvPr>
        </p:nvSpPr>
        <p:spPr/>
        <p:txBody>
          <a:bodyPr>
            <a:normAutofit fontScale="92500"/>
          </a:bodyPr>
          <a:lstStyle/>
          <a:p>
            <a:r>
              <a:rPr lang="zh-CN" altLang="en-US" dirty="0"/>
              <a:t>卷积运算非常适合图像处理，这是由图像的特性决定的。</a:t>
            </a:r>
          </a:p>
          <a:p>
            <a:r>
              <a:rPr lang="zh-CN" altLang="en-US" dirty="0"/>
              <a:t>首先，图像中待识别物体的模式（比如眼睛或鼻子）远小于整个图像，神经元不需要完整地看到整张图像才能识别这些模式。因此，一个神经元只需要连接图像上的一小部分区域，这样就可以大大减少参数。第二，同样的模式可能出现在图像的不同区域，待识别物体在图像中的位置是可变的，不可能为每一个区域都构建一个检测神经元，但可以使用同一个神经元来检测不同区域的相同模式，这样可以使用同样的参数，实现参数共享。第三，待识别物体的远近、大小不会影响识别的结果，通常使用子抽样（</a:t>
            </a:r>
            <a:r>
              <a:rPr lang="en-US" altLang="zh-CN" dirty="0"/>
              <a:t>subsampling</a:t>
            </a:r>
            <a:r>
              <a:rPr lang="zh-CN" altLang="en-US" dirty="0"/>
              <a:t>）技术去掉部分行列（如奇数行和奇数列）的像素，使处理后的图像只有原来图像大小的四分之一，这不会改变待识别物体的形状，但更少的数据使网络更容易处理。</a:t>
            </a:r>
          </a:p>
          <a:p>
            <a:endParaRPr lang="zh-CN" altLang="en-US" dirty="0"/>
          </a:p>
        </p:txBody>
      </p:sp>
    </p:spTree>
    <p:extLst>
      <p:ext uri="{BB962C8B-B14F-4D97-AF65-F5344CB8AC3E}">
        <p14:creationId xmlns:p14="http://schemas.microsoft.com/office/powerpoint/2010/main" val="148831268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5.3 </a:t>
            </a:r>
            <a:r>
              <a:rPr lang="en-US" altLang="zh-CN" dirty="0" err="1" smtClean="0"/>
              <a:t>PyTorch</a:t>
            </a:r>
            <a:r>
              <a:rPr lang="zh-CN" altLang="en-US" dirty="0"/>
              <a:t>实现</a:t>
            </a:r>
            <a:r>
              <a:rPr lang="en-US" altLang="zh-CN" dirty="0"/>
              <a:t>LeNet-5</a:t>
            </a:r>
            <a:r>
              <a:rPr lang="zh-CN" altLang="en-US" dirty="0"/>
              <a:t>网络</a:t>
            </a:r>
          </a:p>
        </p:txBody>
      </p:sp>
      <p:sp>
        <p:nvSpPr>
          <p:cNvPr id="3" name="内容占位符 2"/>
          <p:cNvSpPr>
            <a:spLocks noGrp="1"/>
          </p:cNvSpPr>
          <p:nvPr>
            <p:ph sz="quarter" idx="1"/>
          </p:nvPr>
        </p:nvSpPr>
        <p:spPr/>
        <p:txBody>
          <a:bodyPr/>
          <a:lstStyle/>
          <a:p>
            <a:r>
              <a:rPr lang="zh-CN" altLang="en-US" dirty="0"/>
              <a:t>本节使用</a:t>
            </a:r>
            <a:r>
              <a:rPr lang="en-US" altLang="zh-CN" dirty="0" err="1"/>
              <a:t>PyTorch</a:t>
            </a:r>
            <a:r>
              <a:rPr lang="zh-CN" altLang="en-US" dirty="0"/>
              <a:t>技术实现著名的</a:t>
            </a:r>
            <a:r>
              <a:rPr lang="en-US" altLang="zh-CN" dirty="0"/>
              <a:t>LeNet-5</a:t>
            </a:r>
            <a:r>
              <a:rPr lang="zh-CN" altLang="en-US" dirty="0"/>
              <a:t>网络。先介绍</a:t>
            </a:r>
            <a:r>
              <a:rPr lang="en-US" altLang="zh-CN" dirty="0"/>
              <a:t>LeNet-5</a:t>
            </a:r>
            <a:r>
              <a:rPr lang="zh-CN" altLang="en-US" dirty="0"/>
              <a:t>的历史，然后编程实现</a:t>
            </a:r>
            <a:r>
              <a:rPr lang="en-US" altLang="zh-CN" dirty="0"/>
              <a:t>LeNet-5</a:t>
            </a:r>
            <a:r>
              <a:rPr lang="zh-CN" altLang="en-US" dirty="0"/>
              <a:t>网络，并分别使用</a:t>
            </a:r>
            <a:r>
              <a:rPr lang="en-US" altLang="zh-CN" dirty="0"/>
              <a:t>LeNet-5</a:t>
            </a:r>
            <a:r>
              <a:rPr lang="zh-CN" altLang="en-US" dirty="0"/>
              <a:t>网络来识别</a:t>
            </a:r>
            <a:r>
              <a:rPr lang="en-US" altLang="zh-CN" dirty="0"/>
              <a:t>MNIST</a:t>
            </a:r>
            <a:r>
              <a:rPr lang="zh-CN" altLang="en-US" dirty="0"/>
              <a:t>手写数字和</a:t>
            </a:r>
            <a:r>
              <a:rPr lang="en-US" altLang="zh-CN" dirty="0"/>
              <a:t>CIFAR-10</a:t>
            </a:r>
            <a:r>
              <a:rPr lang="zh-CN" altLang="en-US" dirty="0"/>
              <a:t>图片。</a:t>
            </a:r>
          </a:p>
        </p:txBody>
      </p:sp>
    </p:spTree>
    <p:extLst>
      <p:ext uri="{BB962C8B-B14F-4D97-AF65-F5344CB8AC3E}">
        <p14:creationId xmlns:p14="http://schemas.microsoft.com/office/powerpoint/2010/main" val="189915115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5.3.1 LeNet-5</a:t>
            </a:r>
            <a:r>
              <a:rPr lang="zh-CN" altLang="en-US" dirty="0"/>
              <a:t>介绍</a:t>
            </a:r>
          </a:p>
        </p:txBody>
      </p:sp>
      <p:sp>
        <p:nvSpPr>
          <p:cNvPr id="3" name="内容占位符 2"/>
          <p:cNvSpPr>
            <a:spLocks noGrp="1"/>
          </p:cNvSpPr>
          <p:nvPr>
            <p:ph sz="quarter" idx="1"/>
          </p:nvPr>
        </p:nvSpPr>
        <p:spPr/>
        <p:txBody>
          <a:bodyPr/>
          <a:lstStyle/>
          <a:p>
            <a:r>
              <a:rPr lang="en-US" altLang="zh-CN" dirty="0"/>
              <a:t>LeNet-5</a:t>
            </a:r>
            <a:r>
              <a:rPr lang="zh-CN" altLang="en-US" dirty="0"/>
              <a:t>是神经网络专家</a:t>
            </a:r>
            <a:r>
              <a:rPr lang="en-US" altLang="zh-CN" dirty="0"/>
              <a:t>Yann </a:t>
            </a:r>
            <a:r>
              <a:rPr lang="en-US" altLang="zh-CN" dirty="0" err="1"/>
              <a:t>LeCun</a:t>
            </a:r>
            <a:r>
              <a:rPr lang="zh-CN" altLang="en-US" dirty="0"/>
              <a:t>于</a:t>
            </a:r>
            <a:r>
              <a:rPr lang="en-US" altLang="zh-CN" dirty="0"/>
              <a:t>1998</a:t>
            </a:r>
            <a:r>
              <a:rPr lang="zh-CN" altLang="en-US" dirty="0"/>
              <a:t>年设计的卷积神经网络，用于手写数字识别，可以把</a:t>
            </a:r>
            <a:r>
              <a:rPr lang="en-US" altLang="zh-CN" dirty="0"/>
              <a:t>LeNet-5</a:t>
            </a:r>
            <a:r>
              <a:rPr lang="zh-CN" altLang="en-US" dirty="0"/>
              <a:t>视为卷积神经网络的开端。当时美国很多银行使用</a:t>
            </a:r>
            <a:r>
              <a:rPr lang="en-US" altLang="zh-CN" dirty="0"/>
              <a:t>LeNet-5</a:t>
            </a:r>
            <a:r>
              <a:rPr lang="zh-CN" altLang="en-US" dirty="0"/>
              <a:t>来识别支票上面的手写数字，因而该网络成为非常有代表性的卷积神经网络系统。</a:t>
            </a:r>
          </a:p>
        </p:txBody>
      </p:sp>
    </p:spTree>
    <p:extLst>
      <p:ext uri="{BB962C8B-B14F-4D97-AF65-F5344CB8AC3E}">
        <p14:creationId xmlns:p14="http://schemas.microsoft.com/office/powerpoint/2010/main" val="30214299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67544" y="3356992"/>
            <a:ext cx="7467600" cy="3096344"/>
          </a:xfrm>
        </p:spPr>
        <p:txBody>
          <a:bodyPr/>
          <a:lstStyle/>
          <a:p>
            <a:r>
              <a:rPr lang="zh-CN" altLang="en-US" dirty="0"/>
              <a:t>不包括输入层的</a:t>
            </a:r>
            <a:r>
              <a:rPr lang="en-US" altLang="zh-CN" dirty="0"/>
              <a:t>LeNet-5</a:t>
            </a:r>
            <a:r>
              <a:rPr lang="zh-CN" altLang="en-US" dirty="0"/>
              <a:t>一共有</a:t>
            </a:r>
            <a:r>
              <a:rPr lang="en-US" altLang="zh-CN" dirty="0"/>
              <a:t>7</a:t>
            </a:r>
            <a:r>
              <a:rPr lang="zh-CN" altLang="en-US" dirty="0"/>
              <a:t>层，具体为</a:t>
            </a:r>
            <a:r>
              <a:rPr lang="en-US" altLang="zh-CN" dirty="0"/>
              <a:t>2</a:t>
            </a:r>
            <a:r>
              <a:rPr lang="zh-CN" altLang="en-US" dirty="0"/>
              <a:t>个卷积层、</a:t>
            </a:r>
            <a:r>
              <a:rPr lang="en-US" altLang="zh-CN" dirty="0"/>
              <a:t>2</a:t>
            </a:r>
            <a:r>
              <a:rPr lang="zh-CN" altLang="en-US" dirty="0"/>
              <a:t>个下抽样层（池化层）和</a:t>
            </a:r>
            <a:r>
              <a:rPr lang="en-US" altLang="zh-CN" dirty="0"/>
              <a:t>3</a:t>
            </a:r>
            <a:r>
              <a:rPr lang="zh-CN" altLang="en-US" dirty="0"/>
              <a:t>个全连接层，每层的可训练参数不一，其网络结构如图</a:t>
            </a:r>
            <a:r>
              <a:rPr lang="en-US" altLang="zh-CN" dirty="0"/>
              <a:t>5. 12</a:t>
            </a:r>
            <a:r>
              <a:rPr lang="zh-CN" altLang="en-US" dirty="0"/>
              <a:t>所示</a:t>
            </a:r>
            <a:r>
              <a:rPr lang="zh-CN" altLang="en-US" dirty="0" smtClean="0"/>
              <a:t>。</a:t>
            </a:r>
            <a:endParaRPr lang="en-US" altLang="zh-CN" dirty="0" smtClean="0"/>
          </a:p>
          <a:p>
            <a:r>
              <a:rPr lang="zh-CN" altLang="en-US" dirty="0"/>
              <a:t>输入图像的尺寸为</a:t>
            </a:r>
            <a:r>
              <a:rPr lang="en-US" altLang="zh-CN" dirty="0"/>
              <a:t>32×32</a:t>
            </a:r>
            <a:r>
              <a:rPr lang="zh-CN" altLang="en-US" dirty="0"/>
              <a:t>，比</a:t>
            </a:r>
            <a:r>
              <a:rPr lang="en-US" altLang="zh-CN" dirty="0"/>
              <a:t>MNIST</a:t>
            </a:r>
            <a:r>
              <a:rPr lang="zh-CN" altLang="en-US" dirty="0"/>
              <a:t>数据集字母的</a:t>
            </a:r>
            <a:r>
              <a:rPr lang="en-US" altLang="zh-CN" dirty="0"/>
              <a:t>28×28</a:t>
            </a:r>
            <a:r>
              <a:rPr lang="zh-CN" altLang="en-US" dirty="0"/>
              <a:t>尺寸大。在实际应用中，</a:t>
            </a:r>
            <a:r>
              <a:rPr lang="en-US" altLang="zh-CN" dirty="0"/>
              <a:t>LeNet-5</a:t>
            </a:r>
            <a:r>
              <a:rPr lang="zh-CN" altLang="en-US" dirty="0"/>
              <a:t>可以接受稍大或稍小尺寸的图像。</a:t>
            </a:r>
          </a:p>
        </p:txBody>
      </p:sp>
      <p:pic>
        <p:nvPicPr>
          <p:cNvPr id="21506" name="图片 2" descr="说明: http://mmbiz.qpic.cn/mmbiz_png/4lN1XOZshffJhuEYgHmB6aNaASYT9xjqANHsYIBsibQdynicOGUkqgNHBMbX0LHLhCiaswHvE0IltaZFIPWNJia9Yw/640?wx_fm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23536"/>
            <a:ext cx="6942857" cy="2185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879392" y="2636912"/>
            <a:ext cx="2839239" cy="369332"/>
          </a:xfrm>
          <a:prstGeom prst="rect">
            <a:avLst/>
          </a:prstGeom>
        </p:spPr>
        <p:txBody>
          <a:bodyPr wrap="none">
            <a:spAutoFit/>
          </a:bodyPr>
          <a:lstStyle/>
          <a:p>
            <a:r>
              <a:rPr lang="zh-CN" altLang="zh-CN" dirty="0"/>
              <a:t>图</a:t>
            </a:r>
            <a:r>
              <a:rPr lang="en-US" altLang="zh-CN" dirty="0"/>
              <a:t>5. 12 LeNet-5</a:t>
            </a:r>
            <a:r>
              <a:rPr lang="zh-CN" altLang="zh-CN" dirty="0"/>
              <a:t>网络结构</a:t>
            </a:r>
          </a:p>
        </p:txBody>
      </p:sp>
    </p:spTree>
    <p:extLst>
      <p:ext uri="{BB962C8B-B14F-4D97-AF65-F5344CB8AC3E}">
        <p14:creationId xmlns:p14="http://schemas.microsoft.com/office/powerpoint/2010/main" val="32137640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404664"/>
            <a:ext cx="7467600" cy="6069288"/>
          </a:xfrm>
        </p:spPr>
        <p:txBody>
          <a:bodyPr>
            <a:normAutofit fontScale="92500"/>
          </a:bodyPr>
          <a:lstStyle/>
          <a:p>
            <a:r>
              <a:rPr lang="en-US" altLang="zh-CN" dirty="0"/>
              <a:t>C1</a:t>
            </a:r>
            <a:r>
              <a:rPr lang="zh-CN" altLang="en-US" dirty="0"/>
              <a:t>层是</a:t>
            </a:r>
            <a:r>
              <a:rPr lang="en-US" altLang="zh-CN" dirty="0"/>
              <a:t>LeNet-5</a:t>
            </a:r>
            <a:r>
              <a:rPr lang="zh-CN" altLang="en-US" dirty="0"/>
              <a:t>的第一个卷积层，有</a:t>
            </a:r>
            <a:r>
              <a:rPr lang="en-US" altLang="zh-CN" dirty="0"/>
              <a:t>6</a:t>
            </a:r>
            <a:r>
              <a:rPr lang="zh-CN" altLang="en-US" dirty="0"/>
              <a:t>个输出通道。过滤器的形状为</a:t>
            </a:r>
            <a:r>
              <a:rPr lang="en-US" altLang="zh-CN" dirty="0"/>
              <a:t>5×5</a:t>
            </a:r>
            <a:r>
              <a:rPr lang="zh-CN" altLang="en-US" dirty="0"/>
              <a:t>，每个过滤器有</a:t>
            </a:r>
            <a:r>
              <a:rPr lang="en-US" altLang="zh-CN" dirty="0"/>
              <a:t>5×5</a:t>
            </a:r>
            <a:r>
              <a:rPr lang="zh-CN" altLang="en-US" dirty="0"/>
              <a:t>个权重参数加上</a:t>
            </a:r>
            <a:r>
              <a:rPr lang="en-US" altLang="zh-CN" dirty="0"/>
              <a:t>1</a:t>
            </a:r>
            <a:r>
              <a:rPr lang="zh-CN" altLang="en-US" dirty="0"/>
              <a:t>个偏置参数，一共</a:t>
            </a:r>
            <a:r>
              <a:rPr lang="en-US" altLang="zh-CN" dirty="0"/>
              <a:t>26</a:t>
            </a:r>
            <a:r>
              <a:rPr lang="zh-CN" altLang="en-US" dirty="0"/>
              <a:t>个参数。步长</a:t>
            </a:r>
            <a:r>
              <a:rPr lang="en-US" altLang="zh-CN" dirty="0"/>
              <a:t>s=1</a:t>
            </a:r>
            <a:r>
              <a:rPr lang="zh-CN" altLang="en-US" dirty="0"/>
              <a:t>，填充</a:t>
            </a:r>
            <a:r>
              <a:rPr lang="en-US" altLang="zh-CN" dirty="0"/>
              <a:t>p=0</a:t>
            </a:r>
            <a:r>
              <a:rPr lang="zh-CN" altLang="en-US" dirty="0"/>
              <a:t>，这样，输出矩阵的形状为</a:t>
            </a:r>
            <a:r>
              <a:rPr lang="en-US" altLang="zh-CN" dirty="0"/>
              <a:t>(32-5+1)×(32-5+1)=28×28</a:t>
            </a:r>
            <a:r>
              <a:rPr lang="zh-CN" altLang="en-US" dirty="0"/>
              <a:t>。容易计算得到，</a:t>
            </a:r>
            <a:r>
              <a:rPr lang="en-US" altLang="zh-CN" dirty="0"/>
              <a:t>C1</a:t>
            </a:r>
            <a:r>
              <a:rPr lang="zh-CN" altLang="en-US" dirty="0"/>
              <a:t>层共有</a:t>
            </a:r>
            <a:r>
              <a:rPr lang="en-US" altLang="zh-CN" dirty="0"/>
              <a:t>26×6=156</a:t>
            </a:r>
            <a:r>
              <a:rPr lang="zh-CN" altLang="en-US" dirty="0"/>
              <a:t>个可训练参数。 </a:t>
            </a:r>
          </a:p>
          <a:p>
            <a:r>
              <a:rPr lang="en-US" altLang="zh-CN" dirty="0"/>
              <a:t>S2</a:t>
            </a:r>
            <a:r>
              <a:rPr lang="zh-CN" altLang="en-US" dirty="0"/>
              <a:t>层是一个池化层。</a:t>
            </a:r>
            <a:r>
              <a:rPr lang="en-US" altLang="zh-CN" dirty="0"/>
              <a:t>S2</a:t>
            </a:r>
            <a:r>
              <a:rPr lang="zh-CN" altLang="en-US" dirty="0"/>
              <a:t>对</a:t>
            </a:r>
            <a:r>
              <a:rPr lang="en-US" altLang="zh-CN" dirty="0"/>
              <a:t>C1</a:t>
            </a:r>
            <a:r>
              <a:rPr lang="zh-CN" altLang="en-US" dirty="0"/>
              <a:t>层</a:t>
            </a:r>
            <a:r>
              <a:rPr lang="en-US" altLang="zh-CN" dirty="0"/>
              <a:t>6</a:t>
            </a:r>
            <a:r>
              <a:rPr lang="zh-CN" altLang="en-US" dirty="0"/>
              <a:t>个通道的</a:t>
            </a:r>
            <a:r>
              <a:rPr lang="en-US" altLang="zh-CN" dirty="0"/>
              <a:t>28×28</a:t>
            </a:r>
            <a:r>
              <a:rPr lang="zh-CN" altLang="en-US" dirty="0"/>
              <a:t>输出矩阵进行池化操作，池化核的形状为</a:t>
            </a:r>
            <a:r>
              <a:rPr lang="en-US" altLang="zh-CN" dirty="0"/>
              <a:t>2×2</a:t>
            </a:r>
            <a:r>
              <a:rPr lang="zh-CN" altLang="en-US" dirty="0"/>
              <a:t>，得到</a:t>
            </a:r>
            <a:r>
              <a:rPr lang="en-US" altLang="zh-CN" dirty="0"/>
              <a:t>6</a:t>
            </a:r>
            <a:r>
              <a:rPr lang="zh-CN" altLang="en-US" dirty="0"/>
              <a:t>个通道的（（</a:t>
            </a:r>
            <a:r>
              <a:rPr lang="en-US" altLang="zh-CN" dirty="0"/>
              <a:t>28-2</a:t>
            </a:r>
            <a:r>
              <a:rPr lang="zh-CN" altLang="en-US" dirty="0"/>
              <a:t>）</a:t>
            </a:r>
            <a:r>
              <a:rPr lang="en-US" altLang="zh-CN" dirty="0"/>
              <a:t>/2+1</a:t>
            </a:r>
            <a:r>
              <a:rPr lang="zh-CN" altLang="en-US" dirty="0"/>
              <a:t>）</a:t>
            </a:r>
            <a:r>
              <a:rPr lang="en-US" altLang="zh-CN" dirty="0"/>
              <a:t>×</a:t>
            </a:r>
            <a:r>
              <a:rPr lang="zh-CN" altLang="en-US" dirty="0"/>
              <a:t>（（</a:t>
            </a:r>
            <a:r>
              <a:rPr lang="en-US" altLang="zh-CN" dirty="0"/>
              <a:t>28-2</a:t>
            </a:r>
            <a:r>
              <a:rPr lang="zh-CN" altLang="en-US" dirty="0"/>
              <a:t>）</a:t>
            </a:r>
            <a:r>
              <a:rPr lang="en-US" altLang="zh-CN" dirty="0"/>
              <a:t>/2+1</a:t>
            </a:r>
            <a:r>
              <a:rPr lang="zh-CN" altLang="en-US" dirty="0"/>
              <a:t>）</a:t>
            </a:r>
            <a:r>
              <a:rPr lang="en-US" altLang="zh-CN" dirty="0"/>
              <a:t>=14×14</a:t>
            </a:r>
            <a:r>
              <a:rPr lang="zh-CN" altLang="en-US" dirty="0"/>
              <a:t>的输出。</a:t>
            </a:r>
          </a:p>
          <a:p>
            <a:r>
              <a:rPr lang="en-US" altLang="zh-CN" dirty="0"/>
              <a:t>C3</a:t>
            </a:r>
            <a:r>
              <a:rPr lang="zh-CN" altLang="en-US" dirty="0"/>
              <a:t>是第二个卷积层，有</a:t>
            </a:r>
            <a:r>
              <a:rPr lang="en-US" altLang="zh-CN" dirty="0"/>
              <a:t>6</a:t>
            </a:r>
            <a:r>
              <a:rPr lang="zh-CN" altLang="en-US" dirty="0"/>
              <a:t>输入通道和</a:t>
            </a:r>
            <a:r>
              <a:rPr lang="en-US" altLang="zh-CN" dirty="0"/>
              <a:t>16</a:t>
            </a:r>
            <a:r>
              <a:rPr lang="zh-CN" altLang="en-US" dirty="0"/>
              <a:t>个输出通道。过滤器的形状与</a:t>
            </a:r>
            <a:r>
              <a:rPr lang="en-US" altLang="zh-CN" dirty="0"/>
              <a:t>C1</a:t>
            </a:r>
            <a:r>
              <a:rPr lang="zh-CN" altLang="en-US" dirty="0"/>
              <a:t>一样，为</a:t>
            </a:r>
            <a:r>
              <a:rPr lang="en-US" altLang="zh-CN" dirty="0"/>
              <a:t>5×5</a:t>
            </a:r>
            <a:r>
              <a:rPr lang="zh-CN" altLang="en-US" dirty="0"/>
              <a:t>，步长</a:t>
            </a:r>
            <a:r>
              <a:rPr lang="en-US" altLang="zh-CN" dirty="0"/>
              <a:t>s=1</a:t>
            </a:r>
            <a:r>
              <a:rPr lang="zh-CN" altLang="en-US" dirty="0"/>
              <a:t>，填充</a:t>
            </a:r>
            <a:r>
              <a:rPr lang="en-US" altLang="zh-CN" dirty="0"/>
              <a:t>p=0</a:t>
            </a:r>
            <a:r>
              <a:rPr lang="zh-CN" altLang="en-US" dirty="0"/>
              <a:t>，因此输出矩阵的形状为</a:t>
            </a:r>
            <a:r>
              <a:rPr lang="en-US" altLang="zh-CN" dirty="0"/>
              <a:t>(14-5+1)×(14-5+1)=10×10</a:t>
            </a:r>
            <a:r>
              <a:rPr lang="zh-CN" altLang="en-US" dirty="0"/>
              <a:t>。可以计算出</a:t>
            </a:r>
            <a:r>
              <a:rPr lang="en-US" altLang="zh-CN" dirty="0"/>
              <a:t>C3</a:t>
            </a:r>
            <a:r>
              <a:rPr lang="zh-CN" altLang="en-US" dirty="0"/>
              <a:t>层共有</a:t>
            </a:r>
            <a:r>
              <a:rPr lang="en-US" altLang="zh-CN" dirty="0"/>
              <a:t>(5×5×6+1</a:t>
            </a:r>
            <a:r>
              <a:rPr lang="zh-CN" altLang="en-US" dirty="0"/>
              <a:t>）</a:t>
            </a:r>
            <a:r>
              <a:rPr lang="en-US" altLang="zh-CN" dirty="0"/>
              <a:t>×16=2416</a:t>
            </a:r>
            <a:r>
              <a:rPr lang="zh-CN" altLang="en-US" dirty="0"/>
              <a:t>个可训练参数。</a:t>
            </a:r>
          </a:p>
          <a:p>
            <a:r>
              <a:rPr lang="en-US" altLang="zh-CN" dirty="0"/>
              <a:t>S4</a:t>
            </a:r>
            <a:r>
              <a:rPr lang="zh-CN" altLang="en-US" dirty="0"/>
              <a:t>是第二个池化层。</a:t>
            </a:r>
            <a:r>
              <a:rPr lang="en-US" altLang="zh-CN" dirty="0"/>
              <a:t>S4</a:t>
            </a:r>
            <a:r>
              <a:rPr lang="zh-CN" altLang="en-US" dirty="0"/>
              <a:t>对</a:t>
            </a:r>
            <a:r>
              <a:rPr lang="en-US" altLang="zh-CN" dirty="0"/>
              <a:t>C3</a:t>
            </a:r>
            <a:r>
              <a:rPr lang="zh-CN" altLang="en-US" dirty="0"/>
              <a:t>层</a:t>
            </a:r>
            <a:r>
              <a:rPr lang="en-US" altLang="zh-CN" dirty="0"/>
              <a:t>16</a:t>
            </a:r>
            <a:r>
              <a:rPr lang="zh-CN" altLang="en-US" dirty="0"/>
              <a:t>个通道的</a:t>
            </a:r>
            <a:r>
              <a:rPr lang="en-US" altLang="zh-CN" dirty="0"/>
              <a:t>10×10</a:t>
            </a:r>
            <a:r>
              <a:rPr lang="zh-CN" altLang="en-US" dirty="0"/>
              <a:t>输出矩阵进行池化操作，池化核的形状为</a:t>
            </a:r>
            <a:r>
              <a:rPr lang="en-US" altLang="zh-CN" dirty="0"/>
              <a:t>2×2</a:t>
            </a:r>
            <a:r>
              <a:rPr lang="zh-CN" altLang="en-US" dirty="0"/>
              <a:t>，得到</a:t>
            </a:r>
            <a:r>
              <a:rPr lang="en-US" altLang="zh-CN" dirty="0"/>
              <a:t>16</a:t>
            </a:r>
            <a:r>
              <a:rPr lang="zh-CN" altLang="en-US" dirty="0"/>
              <a:t>个通道的（（</a:t>
            </a:r>
            <a:r>
              <a:rPr lang="en-US" altLang="zh-CN" dirty="0"/>
              <a:t>10-2</a:t>
            </a:r>
            <a:r>
              <a:rPr lang="zh-CN" altLang="en-US" dirty="0"/>
              <a:t>）</a:t>
            </a:r>
            <a:r>
              <a:rPr lang="en-US" altLang="zh-CN" dirty="0"/>
              <a:t>/2+1</a:t>
            </a:r>
            <a:r>
              <a:rPr lang="zh-CN" altLang="en-US" dirty="0"/>
              <a:t>）</a:t>
            </a:r>
            <a:r>
              <a:rPr lang="en-US" altLang="zh-CN" dirty="0"/>
              <a:t>×</a:t>
            </a:r>
            <a:r>
              <a:rPr lang="zh-CN" altLang="en-US" dirty="0"/>
              <a:t>（（</a:t>
            </a:r>
            <a:r>
              <a:rPr lang="en-US" altLang="zh-CN" dirty="0"/>
              <a:t>10-2</a:t>
            </a:r>
            <a:r>
              <a:rPr lang="zh-CN" altLang="en-US" dirty="0"/>
              <a:t>）</a:t>
            </a:r>
            <a:r>
              <a:rPr lang="en-US" altLang="zh-CN" dirty="0"/>
              <a:t>/2+1</a:t>
            </a:r>
            <a:r>
              <a:rPr lang="zh-CN" altLang="en-US" dirty="0"/>
              <a:t>）</a:t>
            </a:r>
            <a:r>
              <a:rPr lang="en-US" altLang="zh-CN" dirty="0"/>
              <a:t>=5×5</a:t>
            </a:r>
            <a:r>
              <a:rPr lang="zh-CN" altLang="en-US" dirty="0"/>
              <a:t>的输出。</a:t>
            </a:r>
          </a:p>
          <a:p>
            <a:endParaRPr lang="zh-CN" altLang="en-US" dirty="0"/>
          </a:p>
        </p:txBody>
      </p:sp>
    </p:spTree>
    <p:extLst>
      <p:ext uri="{BB962C8B-B14F-4D97-AF65-F5344CB8AC3E}">
        <p14:creationId xmlns:p14="http://schemas.microsoft.com/office/powerpoint/2010/main" val="38725366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476672"/>
            <a:ext cx="7467600" cy="5997280"/>
          </a:xfrm>
        </p:spPr>
        <p:txBody>
          <a:bodyPr>
            <a:normAutofit fontScale="92500"/>
          </a:bodyPr>
          <a:lstStyle/>
          <a:p>
            <a:r>
              <a:rPr lang="en-US" altLang="zh-CN" dirty="0"/>
              <a:t>C5</a:t>
            </a:r>
            <a:r>
              <a:rPr lang="zh-CN" altLang="en-US" dirty="0"/>
              <a:t>层在当时的版本为卷积层，有</a:t>
            </a:r>
            <a:r>
              <a:rPr lang="en-US" altLang="zh-CN" dirty="0"/>
              <a:t>120</a:t>
            </a:r>
            <a:r>
              <a:rPr lang="zh-CN" altLang="en-US" dirty="0"/>
              <a:t>个输出通道，过滤器大小同样是</a:t>
            </a:r>
            <a:r>
              <a:rPr lang="en-US" altLang="zh-CN" dirty="0"/>
              <a:t>5×5</a:t>
            </a:r>
            <a:r>
              <a:rPr lang="zh-CN" altLang="en-US" dirty="0"/>
              <a:t>。由于</a:t>
            </a:r>
            <a:r>
              <a:rPr lang="en-US" altLang="zh-CN" dirty="0"/>
              <a:t>S4</a:t>
            </a:r>
            <a:r>
              <a:rPr lang="zh-CN" altLang="en-US" dirty="0"/>
              <a:t>层的</a:t>
            </a:r>
            <a:r>
              <a:rPr lang="en-US" altLang="zh-CN" dirty="0"/>
              <a:t>16</a:t>
            </a:r>
            <a:r>
              <a:rPr lang="zh-CN" altLang="en-US" dirty="0"/>
              <a:t>个通道的大小为</a:t>
            </a:r>
            <a:r>
              <a:rPr lang="en-US" altLang="zh-CN" dirty="0"/>
              <a:t>5×5</a:t>
            </a:r>
            <a:r>
              <a:rPr lang="zh-CN" altLang="en-US" dirty="0"/>
              <a:t>，与过滤器的大小相同，因此卷积操作后的输出矩阵大小为</a:t>
            </a:r>
            <a:r>
              <a:rPr lang="en-US" altLang="zh-CN" dirty="0"/>
              <a:t>1×1</a:t>
            </a:r>
            <a:r>
              <a:rPr lang="zh-CN" altLang="en-US" dirty="0"/>
              <a:t>，可以计算出共有</a:t>
            </a:r>
            <a:r>
              <a:rPr lang="en-US" altLang="zh-CN" dirty="0"/>
              <a:t>(5×5×16+1)×120 = 48120</a:t>
            </a:r>
            <a:r>
              <a:rPr lang="zh-CN" altLang="en-US" dirty="0"/>
              <a:t>个参数。现在版本将</a:t>
            </a:r>
            <a:r>
              <a:rPr lang="en-US" altLang="zh-CN" dirty="0"/>
              <a:t>C5</a:t>
            </a:r>
            <a:r>
              <a:rPr lang="zh-CN" altLang="en-US" dirty="0"/>
              <a:t>层实现为全连接层，有</a:t>
            </a:r>
            <a:r>
              <a:rPr lang="en-US" altLang="zh-CN" dirty="0"/>
              <a:t>120</a:t>
            </a:r>
            <a:r>
              <a:rPr lang="zh-CN" altLang="en-US" dirty="0"/>
              <a:t>个神经元。由于</a:t>
            </a:r>
            <a:r>
              <a:rPr lang="en-US" altLang="zh-CN" dirty="0"/>
              <a:t>S4</a:t>
            </a:r>
            <a:r>
              <a:rPr lang="zh-CN" altLang="en-US" dirty="0"/>
              <a:t>层输出</a:t>
            </a:r>
            <a:r>
              <a:rPr lang="en-US" altLang="zh-CN" dirty="0"/>
              <a:t>16</a:t>
            </a:r>
            <a:r>
              <a:rPr lang="zh-CN" altLang="en-US" dirty="0"/>
              <a:t>个通道的形状为</a:t>
            </a:r>
            <a:r>
              <a:rPr lang="en-US" altLang="zh-CN" dirty="0"/>
              <a:t>5×5</a:t>
            </a:r>
            <a:r>
              <a:rPr lang="zh-CN" altLang="en-US" dirty="0"/>
              <a:t>的矩阵，经过</a:t>
            </a:r>
            <a:r>
              <a:rPr lang="en-US" altLang="zh-CN" dirty="0"/>
              <a:t>Flatten</a:t>
            </a:r>
            <a:r>
              <a:rPr lang="zh-CN" altLang="en-US" dirty="0"/>
              <a:t>后的神经元个数为</a:t>
            </a:r>
            <a:r>
              <a:rPr lang="en-US" altLang="zh-CN" dirty="0"/>
              <a:t>5×5×16</a:t>
            </a:r>
            <a:r>
              <a:rPr lang="zh-CN" altLang="en-US" dirty="0"/>
              <a:t>，与本层的</a:t>
            </a:r>
            <a:r>
              <a:rPr lang="en-US" altLang="zh-CN" dirty="0"/>
              <a:t>120</a:t>
            </a:r>
            <a:r>
              <a:rPr lang="zh-CN" altLang="en-US" dirty="0"/>
              <a:t>个神经元像连接，所以共有</a:t>
            </a:r>
            <a:r>
              <a:rPr lang="en-US" altLang="zh-CN" dirty="0"/>
              <a:t>(5×5×16+1)×120 = 48120</a:t>
            </a:r>
            <a:r>
              <a:rPr lang="zh-CN" altLang="en-US" dirty="0"/>
              <a:t>个参数，与原来版本的参数数量一致。</a:t>
            </a:r>
          </a:p>
          <a:p>
            <a:r>
              <a:rPr lang="en-US" altLang="zh-CN" dirty="0"/>
              <a:t>F6</a:t>
            </a:r>
            <a:r>
              <a:rPr lang="zh-CN" altLang="en-US" dirty="0"/>
              <a:t>是全连接层，有</a:t>
            </a:r>
            <a:r>
              <a:rPr lang="en-US" altLang="zh-CN" dirty="0"/>
              <a:t>84</a:t>
            </a:r>
            <a:r>
              <a:rPr lang="zh-CN" altLang="en-US" dirty="0"/>
              <a:t>个神经元，这</a:t>
            </a:r>
            <a:r>
              <a:rPr lang="en-US" altLang="zh-CN" dirty="0"/>
              <a:t>84</a:t>
            </a:r>
            <a:r>
              <a:rPr lang="zh-CN" altLang="en-US" dirty="0"/>
              <a:t>个神经元与</a:t>
            </a:r>
            <a:r>
              <a:rPr lang="en-US" altLang="zh-CN" dirty="0"/>
              <a:t>C5</a:t>
            </a:r>
            <a:r>
              <a:rPr lang="zh-CN" altLang="en-US" dirty="0"/>
              <a:t>层的</a:t>
            </a:r>
            <a:r>
              <a:rPr lang="en-US" altLang="zh-CN" dirty="0"/>
              <a:t>120</a:t>
            </a:r>
            <a:r>
              <a:rPr lang="zh-CN" altLang="en-US" dirty="0"/>
              <a:t>个神经元相连接，所以可训练的参数为</a:t>
            </a:r>
            <a:r>
              <a:rPr lang="en-US" altLang="zh-CN" dirty="0"/>
              <a:t>(120+1) ×84=10164</a:t>
            </a:r>
            <a:r>
              <a:rPr lang="zh-CN" altLang="en-US" dirty="0"/>
              <a:t>。</a:t>
            </a:r>
          </a:p>
          <a:p>
            <a:r>
              <a:rPr lang="zh-CN" altLang="en-US" dirty="0"/>
              <a:t>最后一层是输出层，共有</a:t>
            </a:r>
            <a:r>
              <a:rPr lang="en-US" altLang="zh-CN" dirty="0"/>
              <a:t>10</a:t>
            </a:r>
            <a:r>
              <a:rPr lang="zh-CN" altLang="en-US" dirty="0"/>
              <a:t>个输出节点，分别代表数字</a:t>
            </a:r>
            <a:r>
              <a:rPr lang="en-US" altLang="zh-CN" dirty="0"/>
              <a:t>0</a:t>
            </a:r>
            <a:r>
              <a:rPr lang="zh-CN" altLang="en-US" dirty="0"/>
              <a:t>到</a:t>
            </a:r>
            <a:r>
              <a:rPr lang="en-US" altLang="zh-CN" dirty="0"/>
              <a:t>9</a:t>
            </a:r>
            <a:r>
              <a:rPr lang="zh-CN" altLang="en-US" dirty="0"/>
              <a:t>。当时使用的是径向基函数（</a:t>
            </a:r>
            <a:r>
              <a:rPr lang="en-US" altLang="zh-CN" dirty="0"/>
              <a:t>Radial Basis Function</a:t>
            </a:r>
            <a:r>
              <a:rPr lang="zh-CN" altLang="en-US" dirty="0"/>
              <a:t>）单元，现在已经很少使用这种方式，当前版本使用</a:t>
            </a:r>
            <a:r>
              <a:rPr lang="en-US" altLang="zh-CN" dirty="0" err="1"/>
              <a:t>Softmax</a:t>
            </a:r>
            <a:r>
              <a:rPr lang="zh-CN" altLang="en-US" dirty="0"/>
              <a:t>激活函数输出</a:t>
            </a:r>
            <a:r>
              <a:rPr lang="en-US" altLang="zh-CN" dirty="0"/>
              <a:t>10</a:t>
            </a:r>
            <a:r>
              <a:rPr lang="zh-CN" altLang="en-US" dirty="0"/>
              <a:t>种分类结果。</a:t>
            </a:r>
          </a:p>
          <a:p>
            <a:endParaRPr lang="zh-CN" altLang="en-US" dirty="0"/>
          </a:p>
        </p:txBody>
      </p:sp>
    </p:spTree>
    <p:extLst>
      <p:ext uri="{BB962C8B-B14F-4D97-AF65-F5344CB8AC3E}">
        <p14:creationId xmlns:p14="http://schemas.microsoft.com/office/powerpoint/2010/main" val="122720227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5.3.2 LeNet-5</a:t>
            </a:r>
            <a:r>
              <a:rPr lang="zh-CN" altLang="en-US" dirty="0"/>
              <a:t>实现</a:t>
            </a:r>
            <a:r>
              <a:rPr lang="en-US" altLang="zh-CN" dirty="0"/>
              <a:t>MNIST</a:t>
            </a:r>
            <a:r>
              <a:rPr lang="zh-CN" altLang="en-US" dirty="0"/>
              <a:t>手写数字识别</a:t>
            </a:r>
          </a:p>
        </p:txBody>
      </p:sp>
      <p:sp>
        <p:nvSpPr>
          <p:cNvPr id="3" name="内容占位符 2"/>
          <p:cNvSpPr>
            <a:spLocks noGrp="1"/>
          </p:cNvSpPr>
          <p:nvPr>
            <p:ph sz="quarter" idx="1"/>
          </p:nvPr>
        </p:nvSpPr>
        <p:spPr/>
        <p:txBody>
          <a:bodyPr/>
          <a:lstStyle/>
          <a:p>
            <a:r>
              <a:rPr lang="zh-CN" altLang="en-US" dirty="0"/>
              <a:t>本例使用</a:t>
            </a:r>
            <a:r>
              <a:rPr lang="en-US" altLang="zh-CN" dirty="0" err="1"/>
              <a:t>PyTorch</a:t>
            </a:r>
            <a:r>
              <a:rPr lang="zh-CN" altLang="en-US" dirty="0"/>
              <a:t>实现一个</a:t>
            </a:r>
            <a:r>
              <a:rPr lang="en-US" altLang="zh-CN" dirty="0"/>
              <a:t>LeNet-5</a:t>
            </a:r>
            <a:r>
              <a:rPr lang="zh-CN" altLang="en-US" dirty="0"/>
              <a:t>网络，完成</a:t>
            </a:r>
            <a:r>
              <a:rPr lang="en-US" altLang="zh-CN" dirty="0"/>
              <a:t>MNIST</a:t>
            </a:r>
            <a:r>
              <a:rPr lang="zh-CN" altLang="en-US" dirty="0"/>
              <a:t>手写数字识别，完整程序请参见</a:t>
            </a:r>
            <a:r>
              <a:rPr lang="en-US" altLang="zh-CN" dirty="0"/>
              <a:t>lenet5_mnist_demo.py</a:t>
            </a:r>
            <a:r>
              <a:rPr lang="zh-CN" altLang="en-US" dirty="0"/>
              <a:t>。</a:t>
            </a:r>
          </a:p>
        </p:txBody>
      </p:sp>
    </p:spTree>
    <p:extLst>
      <p:ext uri="{BB962C8B-B14F-4D97-AF65-F5344CB8AC3E}">
        <p14:creationId xmlns:p14="http://schemas.microsoft.com/office/powerpoint/2010/main" val="133601218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476672"/>
            <a:ext cx="7467600" cy="5997280"/>
          </a:xfrm>
        </p:spPr>
        <p:txBody>
          <a:bodyPr/>
          <a:lstStyle/>
          <a:p>
            <a:r>
              <a:rPr lang="zh-CN" altLang="en-US" dirty="0"/>
              <a:t>首先定义一个如代码</a:t>
            </a:r>
            <a:r>
              <a:rPr lang="en-US" altLang="zh-CN" dirty="0"/>
              <a:t>5. 10</a:t>
            </a:r>
            <a:r>
              <a:rPr lang="zh-CN" altLang="en-US" dirty="0"/>
              <a:t>所示的</a:t>
            </a:r>
            <a:r>
              <a:rPr lang="en-US" altLang="zh-CN" dirty="0"/>
              <a:t>LeNet-5</a:t>
            </a:r>
            <a:r>
              <a:rPr lang="zh-CN" altLang="en-US" dirty="0"/>
              <a:t>模型。网络有一个</a:t>
            </a:r>
            <a:r>
              <a:rPr lang="en-US" altLang="zh-CN" dirty="0"/>
              <a:t>5×5</a:t>
            </a:r>
            <a:r>
              <a:rPr lang="zh-CN" altLang="en-US" dirty="0"/>
              <a:t>的输入和输出通道数分别为</a:t>
            </a:r>
            <a:r>
              <a:rPr lang="en-US" altLang="zh-CN" dirty="0"/>
              <a:t>1</a:t>
            </a:r>
            <a:r>
              <a:rPr lang="zh-CN" altLang="en-US" dirty="0"/>
              <a:t>和</a:t>
            </a:r>
            <a:r>
              <a:rPr lang="en-US" altLang="zh-CN" dirty="0"/>
              <a:t>6</a:t>
            </a:r>
            <a:r>
              <a:rPr lang="zh-CN" altLang="en-US" dirty="0"/>
              <a:t>的</a:t>
            </a:r>
            <a:r>
              <a:rPr lang="en-US" altLang="zh-CN" dirty="0"/>
              <a:t>2D</a:t>
            </a:r>
            <a:r>
              <a:rPr lang="zh-CN" altLang="en-US" dirty="0"/>
              <a:t>卷积层（</a:t>
            </a:r>
            <a:r>
              <a:rPr lang="en-US" altLang="zh-CN" dirty="0"/>
              <a:t>conv1</a:t>
            </a:r>
            <a:r>
              <a:rPr lang="zh-CN" altLang="en-US" dirty="0"/>
              <a:t>），紧接一个</a:t>
            </a:r>
            <a:r>
              <a:rPr lang="en-US" altLang="zh-CN" dirty="0"/>
              <a:t>2×2</a:t>
            </a:r>
            <a:r>
              <a:rPr lang="zh-CN" altLang="en-US" dirty="0"/>
              <a:t>最大池化层（</a:t>
            </a:r>
            <a:r>
              <a:rPr lang="en-US" altLang="zh-CN" dirty="0"/>
              <a:t>pool1</a:t>
            </a:r>
            <a:r>
              <a:rPr lang="zh-CN" altLang="en-US" dirty="0"/>
              <a:t>），然后再接一个</a:t>
            </a:r>
            <a:r>
              <a:rPr lang="en-US" altLang="zh-CN" dirty="0"/>
              <a:t>5×5</a:t>
            </a:r>
            <a:r>
              <a:rPr lang="zh-CN" altLang="en-US" dirty="0"/>
              <a:t>的输入和输出通道数分别为</a:t>
            </a:r>
            <a:r>
              <a:rPr lang="en-US" altLang="zh-CN" dirty="0"/>
              <a:t>6</a:t>
            </a:r>
            <a:r>
              <a:rPr lang="zh-CN" altLang="en-US" dirty="0"/>
              <a:t>和</a:t>
            </a:r>
            <a:r>
              <a:rPr lang="en-US" altLang="zh-CN" dirty="0"/>
              <a:t>16</a:t>
            </a:r>
            <a:r>
              <a:rPr lang="zh-CN" altLang="en-US" dirty="0"/>
              <a:t>的</a:t>
            </a:r>
            <a:r>
              <a:rPr lang="en-US" altLang="zh-CN" dirty="0"/>
              <a:t>2D</a:t>
            </a:r>
            <a:r>
              <a:rPr lang="zh-CN" altLang="en-US" dirty="0"/>
              <a:t>卷积层（</a:t>
            </a:r>
            <a:r>
              <a:rPr lang="en-US" altLang="zh-CN" dirty="0"/>
              <a:t>conv2</a:t>
            </a:r>
            <a:r>
              <a:rPr lang="zh-CN" altLang="en-US" dirty="0"/>
              <a:t>），紧接一个</a:t>
            </a:r>
            <a:r>
              <a:rPr lang="en-US" altLang="zh-CN" dirty="0"/>
              <a:t>2×2</a:t>
            </a:r>
            <a:r>
              <a:rPr lang="zh-CN" altLang="en-US" dirty="0"/>
              <a:t>最大池化层（</a:t>
            </a:r>
            <a:r>
              <a:rPr lang="en-US" altLang="zh-CN" dirty="0"/>
              <a:t>pool2</a:t>
            </a:r>
            <a:r>
              <a:rPr lang="zh-CN" altLang="en-US" dirty="0"/>
              <a:t>）。下面调用</a:t>
            </a:r>
            <a:r>
              <a:rPr lang="en-US" altLang="zh-CN" dirty="0"/>
              <a:t>view</a:t>
            </a:r>
            <a:r>
              <a:rPr lang="zh-CN" altLang="en-US" dirty="0"/>
              <a:t>函数将四维数据转换为二维数据，最后再接三个全连接层。注意到最后一个全连接层的神经元个数为</a:t>
            </a:r>
            <a:r>
              <a:rPr lang="en-US" altLang="zh-CN" dirty="0"/>
              <a:t>10</a:t>
            </a:r>
            <a:r>
              <a:rPr lang="zh-CN" altLang="en-US" dirty="0"/>
              <a:t>，这要和分类任务的类别数一致，并且这里没有使用</a:t>
            </a:r>
            <a:r>
              <a:rPr lang="en-US" altLang="zh-CN" dirty="0" err="1"/>
              <a:t>softmax</a:t>
            </a:r>
            <a:r>
              <a:rPr lang="zh-CN" altLang="en-US" dirty="0"/>
              <a:t>激活函数，因为这是损失函数使用</a:t>
            </a:r>
            <a:r>
              <a:rPr lang="en-US" altLang="zh-CN" dirty="0" err="1"/>
              <a:t>torch.nn.CrossEntropyLoss</a:t>
            </a:r>
            <a:r>
              <a:rPr lang="zh-CN" altLang="en-US" dirty="0"/>
              <a:t>的要求。</a:t>
            </a:r>
            <a:r>
              <a:rPr lang="en-US" altLang="zh-CN" dirty="0"/>
              <a:t>forward</a:t>
            </a:r>
            <a:r>
              <a:rPr lang="zh-CN" altLang="en-US" dirty="0"/>
              <a:t>函数注释有每次对输入</a:t>
            </a:r>
            <a:r>
              <a:rPr lang="en-US" altLang="zh-CN" dirty="0"/>
              <a:t>x</a:t>
            </a:r>
            <a:r>
              <a:rPr lang="zh-CN" altLang="en-US" dirty="0"/>
              <a:t>进行变换的形状，清楚描述了网络各层对输入数据的处理结果。</a:t>
            </a:r>
          </a:p>
        </p:txBody>
      </p:sp>
    </p:spTree>
    <p:extLst>
      <p:ext uri="{BB962C8B-B14F-4D97-AF65-F5344CB8AC3E}">
        <p14:creationId xmlns:p14="http://schemas.microsoft.com/office/powerpoint/2010/main" val="29646216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107504" y="116632"/>
            <a:ext cx="8568952" cy="6696744"/>
          </a:xfrm>
        </p:spPr>
        <p:txBody>
          <a:bodyPr>
            <a:normAutofit fontScale="70000" lnSpcReduction="20000"/>
          </a:bodyPr>
          <a:lstStyle/>
          <a:p>
            <a:r>
              <a:rPr lang="zh-CN" altLang="en-US" dirty="0"/>
              <a:t>代码</a:t>
            </a:r>
            <a:r>
              <a:rPr lang="en-US" altLang="zh-CN" dirty="0"/>
              <a:t>5. 10 LeNet-5</a:t>
            </a:r>
            <a:r>
              <a:rPr lang="zh-CN" altLang="en-US" dirty="0"/>
              <a:t>模型</a:t>
            </a:r>
          </a:p>
          <a:p>
            <a:r>
              <a:rPr lang="en-US" altLang="zh-CN" dirty="0"/>
              <a:t>class LeNet5(</a:t>
            </a:r>
            <a:r>
              <a:rPr lang="en-US" altLang="zh-CN" dirty="0" err="1"/>
              <a:t>nn.Module</a:t>
            </a:r>
            <a:r>
              <a:rPr lang="en-US" altLang="zh-CN" dirty="0"/>
              <a:t>):</a:t>
            </a:r>
          </a:p>
          <a:p>
            <a:r>
              <a:rPr lang="en-US" altLang="zh-CN" dirty="0"/>
              <a:t>    """ LeNet-5</a:t>
            </a:r>
            <a:r>
              <a:rPr lang="zh-CN" altLang="en-US" dirty="0"/>
              <a:t>模型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a:t>
            </a:r>
          </a:p>
          <a:p>
            <a:r>
              <a:rPr lang="en-US" altLang="zh-CN" dirty="0"/>
              <a:t>        super(LeNet5, self).__</a:t>
            </a:r>
            <a:r>
              <a:rPr lang="en-US" altLang="zh-CN" dirty="0" err="1"/>
              <a:t>init</a:t>
            </a:r>
            <a:r>
              <a:rPr lang="en-US" altLang="zh-CN" dirty="0"/>
              <a:t>__()</a:t>
            </a:r>
          </a:p>
          <a:p>
            <a:r>
              <a:rPr lang="en-US" altLang="zh-CN" dirty="0"/>
              <a:t>        self.conv1 = nn.Conv2d(1, 6, 5)</a:t>
            </a:r>
          </a:p>
          <a:p>
            <a:r>
              <a:rPr lang="en-US" altLang="zh-CN" dirty="0"/>
              <a:t>        self.pool1 = nn.MaxPool2d(2, 2)</a:t>
            </a:r>
          </a:p>
          <a:p>
            <a:r>
              <a:rPr lang="en-US" altLang="zh-CN" dirty="0"/>
              <a:t>        self.conv2 = nn.Conv2d(6, 16, 5)</a:t>
            </a:r>
          </a:p>
          <a:p>
            <a:r>
              <a:rPr lang="en-US" altLang="zh-CN" dirty="0"/>
              <a:t>        self.pool2 = nn.MaxPool2d(2, 2)</a:t>
            </a:r>
          </a:p>
          <a:p>
            <a:r>
              <a:rPr lang="en-US" altLang="zh-CN" dirty="0"/>
              <a:t>        self.fc1 = </a:t>
            </a:r>
            <a:r>
              <a:rPr lang="en-US" altLang="zh-CN" dirty="0" err="1"/>
              <a:t>nn.Linear</a:t>
            </a:r>
            <a:r>
              <a:rPr lang="en-US" altLang="zh-CN" dirty="0"/>
              <a:t>(16 * 4 * 4, 120)</a:t>
            </a:r>
          </a:p>
          <a:p>
            <a:r>
              <a:rPr lang="en-US" altLang="zh-CN" dirty="0"/>
              <a:t>        self.fc2 = </a:t>
            </a:r>
            <a:r>
              <a:rPr lang="en-US" altLang="zh-CN" dirty="0" err="1"/>
              <a:t>nn.Linear</a:t>
            </a:r>
            <a:r>
              <a:rPr lang="en-US" altLang="zh-CN" dirty="0"/>
              <a:t>(120, 84)</a:t>
            </a:r>
          </a:p>
          <a:p>
            <a:r>
              <a:rPr lang="en-US" altLang="zh-CN" dirty="0"/>
              <a:t>        self.fc3 = </a:t>
            </a:r>
            <a:r>
              <a:rPr lang="en-US" altLang="zh-CN" dirty="0" err="1"/>
              <a:t>nn.Linear</a:t>
            </a:r>
            <a:r>
              <a:rPr lang="en-US" altLang="zh-CN" dirty="0"/>
              <a:t>(84, 10)</a:t>
            </a:r>
          </a:p>
          <a:p>
            <a:endParaRPr lang="en-US" altLang="zh-CN" dirty="0"/>
          </a:p>
          <a:p>
            <a:r>
              <a:rPr lang="en-US" altLang="zh-CN" dirty="0"/>
              <a:t>    </a:t>
            </a:r>
            <a:r>
              <a:rPr lang="en-US" altLang="zh-CN" dirty="0" err="1"/>
              <a:t>def</a:t>
            </a:r>
            <a:r>
              <a:rPr lang="en-US" altLang="zh-CN" dirty="0"/>
              <a:t> forward(self, x):  # </a:t>
            </a:r>
            <a:r>
              <a:rPr lang="zh-CN" altLang="en-US" dirty="0"/>
              <a:t>（</a:t>
            </a:r>
            <a:r>
              <a:rPr lang="en-US" altLang="zh-CN" dirty="0"/>
              <a:t>N, 1, 28, 28</a:t>
            </a:r>
            <a:r>
              <a:rPr lang="zh-CN" altLang="en-US" dirty="0"/>
              <a:t>）</a:t>
            </a:r>
          </a:p>
          <a:p>
            <a:r>
              <a:rPr lang="zh-CN" altLang="en-US" dirty="0"/>
              <a:t>        </a:t>
            </a:r>
            <a:r>
              <a:rPr lang="en-US" altLang="zh-CN" dirty="0"/>
              <a:t>x = self.pool1(</a:t>
            </a:r>
            <a:r>
              <a:rPr lang="en-US" altLang="zh-CN" dirty="0" err="1"/>
              <a:t>F.relu</a:t>
            </a:r>
            <a:r>
              <a:rPr lang="en-US" altLang="zh-CN" dirty="0"/>
              <a:t>(self.conv1(x)))  # </a:t>
            </a:r>
            <a:r>
              <a:rPr lang="zh-CN" altLang="en-US" dirty="0"/>
              <a:t>（</a:t>
            </a:r>
            <a:r>
              <a:rPr lang="en-US" altLang="zh-CN" dirty="0"/>
              <a:t>N, 6, 24, 24</a:t>
            </a:r>
            <a:r>
              <a:rPr lang="zh-CN" altLang="en-US" dirty="0"/>
              <a:t>） </a:t>
            </a:r>
            <a:r>
              <a:rPr lang="en-US" altLang="zh-CN" dirty="0"/>
              <a:t>--&gt; </a:t>
            </a:r>
            <a:r>
              <a:rPr lang="zh-CN" altLang="en-US" dirty="0"/>
              <a:t>（</a:t>
            </a:r>
            <a:r>
              <a:rPr lang="en-US" altLang="zh-CN" dirty="0"/>
              <a:t>N, 6, 12, 12</a:t>
            </a:r>
            <a:r>
              <a:rPr lang="zh-CN" altLang="en-US" dirty="0"/>
              <a:t>）</a:t>
            </a:r>
          </a:p>
          <a:p>
            <a:r>
              <a:rPr lang="zh-CN" altLang="en-US" dirty="0"/>
              <a:t>        </a:t>
            </a:r>
            <a:r>
              <a:rPr lang="en-US" altLang="zh-CN" dirty="0"/>
              <a:t>x = self.pool2(</a:t>
            </a:r>
            <a:r>
              <a:rPr lang="en-US" altLang="zh-CN" dirty="0" err="1"/>
              <a:t>F.relu</a:t>
            </a:r>
            <a:r>
              <a:rPr lang="en-US" altLang="zh-CN" dirty="0"/>
              <a:t>(self.conv2(x)))  # </a:t>
            </a:r>
            <a:r>
              <a:rPr lang="zh-CN" altLang="en-US" dirty="0"/>
              <a:t>（</a:t>
            </a:r>
            <a:r>
              <a:rPr lang="en-US" altLang="zh-CN" dirty="0"/>
              <a:t>N, 16, 8, 8</a:t>
            </a:r>
            <a:r>
              <a:rPr lang="zh-CN" altLang="en-US" dirty="0"/>
              <a:t>） </a:t>
            </a:r>
            <a:r>
              <a:rPr lang="en-US" altLang="zh-CN" dirty="0"/>
              <a:t>--&gt; </a:t>
            </a:r>
            <a:r>
              <a:rPr lang="zh-CN" altLang="en-US" dirty="0"/>
              <a:t>（</a:t>
            </a:r>
            <a:r>
              <a:rPr lang="en-US" altLang="zh-CN" dirty="0"/>
              <a:t>N, 16, 4, 4</a:t>
            </a:r>
            <a:r>
              <a:rPr lang="zh-CN" altLang="en-US" dirty="0"/>
              <a:t>）</a:t>
            </a:r>
          </a:p>
          <a:p>
            <a:r>
              <a:rPr lang="zh-CN" altLang="en-US" dirty="0"/>
              <a:t>        </a:t>
            </a:r>
            <a:r>
              <a:rPr lang="en-US" altLang="zh-CN" dirty="0"/>
              <a:t>x = </a:t>
            </a:r>
            <a:r>
              <a:rPr lang="en-US" altLang="zh-CN" dirty="0" err="1"/>
              <a:t>x.view</a:t>
            </a:r>
            <a:r>
              <a:rPr lang="en-US" altLang="zh-CN" dirty="0"/>
              <a:t>(-1, 16 * 4 * 4)  # </a:t>
            </a:r>
            <a:r>
              <a:rPr lang="zh-CN" altLang="en-US" dirty="0"/>
              <a:t>（</a:t>
            </a:r>
            <a:r>
              <a:rPr lang="en-US" altLang="zh-CN" dirty="0"/>
              <a:t>N, 16*4*4</a:t>
            </a:r>
            <a:r>
              <a:rPr lang="zh-CN" altLang="en-US" dirty="0"/>
              <a:t>）</a:t>
            </a:r>
          </a:p>
          <a:p>
            <a:r>
              <a:rPr lang="zh-CN" altLang="en-US" dirty="0"/>
              <a:t>        </a:t>
            </a:r>
            <a:r>
              <a:rPr lang="en-US" altLang="zh-CN" dirty="0"/>
              <a:t>x = </a:t>
            </a:r>
            <a:r>
              <a:rPr lang="en-US" altLang="zh-CN" dirty="0" err="1"/>
              <a:t>F.relu</a:t>
            </a:r>
            <a:r>
              <a:rPr lang="en-US" altLang="zh-CN" dirty="0"/>
              <a:t>(self.fc1(x))  # </a:t>
            </a:r>
            <a:r>
              <a:rPr lang="zh-CN" altLang="en-US" dirty="0"/>
              <a:t>（</a:t>
            </a:r>
            <a:r>
              <a:rPr lang="en-US" altLang="zh-CN" dirty="0"/>
              <a:t>N, 120</a:t>
            </a:r>
            <a:r>
              <a:rPr lang="zh-CN" altLang="en-US" dirty="0"/>
              <a:t>）</a:t>
            </a:r>
          </a:p>
          <a:p>
            <a:r>
              <a:rPr lang="zh-CN" altLang="en-US" dirty="0"/>
              <a:t>        </a:t>
            </a:r>
            <a:r>
              <a:rPr lang="en-US" altLang="zh-CN" dirty="0"/>
              <a:t>x = </a:t>
            </a:r>
            <a:r>
              <a:rPr lang="en-US" altLang="zh-CN" dirty="0" err="1"/>
              <a:t>F.relu</a:t>
            </a:r>
            <a:r>
              <a:rPr lang="en-US" altLang="zh-CN" dirty="0"/>
              <a:t>(self.fc2(x))  # </a:t>
            </a:r>
            <a:r>
              <a:rPr lang="zh-CN" altLang="en-US" dirty="0"/>
              <a:t>（</a:t>
            </a:r>
            <a:r>
              <a:rPr lang="en-US" altLang="zh-CN" dirty="0"/>
              <a:t>N, 84</a:t>
            </a:r>
            <a:r>
              <a:rPr lang="zh-CN" altLang="en-US" dirty="0"/>
              <a:t>）</a:t>
            </a:r>
          </a:p>
          <a:p>
            <a:r>
              <a:rPr lang="zh-CN" altLang="en-US" dirty="0"/>
              <a:t>        </a:t>
            </a:r>
            <a:r>
              <a:rPr lang="en-US" altLang="zh-CN" dirty="0"/>
              <a:t>x = self.fc3(x)  # </a:t>
            </a:r>
            <a:r>
              <a:rPr lang="zh-CN" altLang="en-US" dirty="0"/>
              <a:t>（</a:t>
            </a:r>
            <a:r>
              <a:rPr lang="en-US" altLang="zh-CN" dirty="0"/>
              <a:t>N, 10</a:t>
            </a:r>
            <a:r>
              <a:rPr lang="zh-CN" altLang="en-US" dirty="0"/>
              <a:t>）</a:t>
            </a:r>
          </a:p>
          <a:p>
            <a:r>
              <a:rPr lang="zh-CN" altLang="en-US" dirty="0"/>
              <a:t>        </a:t>
            </a:r>
            <a:r>
              <a:rPr lang="en-US" altLang="zh-CN" dirty="0"/>
              <a:t>return x</a:t>
            </a:r>
          </a:p>
          <a:p>
            <a:endParaRPr lang="zh-CN" altLang="en-US" dirty="0"/>
          </a:p>
        </p:txBody>
      </p:sp>
    </p:spTree>
    <p:extLst>
      <p:ext uri="{BB962C8B-B14F-4D97-AF65-F5344CB8AC3E}">
        <p14:creationId xmlns:p14="http://schemas.microsoft.com/office/powerpoint/2010/main" val="29678921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r>
              <a:rPr lang="zh-CN" altLang="en-US" dirty="0"/>
              <a:t>如下代码实例化</a:t>
            </a:r>
            <a:r>
              <a:rPr lang="en-US" altLang="zh-CN" dirty="0"/>
              <a:t>LeNet-5</a:t>
            </a:r>
            <a:r>
              <a:rPr lang="zh-CN" altLang="en-US" dirty="0"/>
              <a:t>网络并打印</a:t>
            </a:r>
            <a:r>
              <a:rPr lang="en-US" altLang="zh-CN" dirty="0"/>
              <a:t>LeNet-5</a:t>
            </a:r>
            <a:r>
              <a:rPr lang="zh-CN" altLang="en-US" dirty="0"/>
              <a:t>网络模型结构。</a:t>
            </a:r>
          </a:p>
          <a:p>
            <a:r>
              <a:rPr lang="zh-CN" altLang="en-US" dirty="0"/>
              <a:t>    </a:t>
            </a:r>
            <a:r>
              <a:rPr lang="en-US" altLang="zh-CN" dirty="0"/>
              <a:t># </a:t>
            </a:r>
            <a:r>
              <a:rPr lang="zh-CN" altLang="en-US" dirty="0"/>
              <a:t>实例化</a:t>
            </a:r>
            <a:r>
              <a:rPr lang="en-US" altLang="zh-CN" dirty="0"/>
              <a:t>LeNet-5</a:t>
            </a:r>
            <a:r>
              <a:rPr lang="zh-CN" altLang="en-US" dirty="0"/>
              <a:t>网络</a:t>
            </a:r>
          </a:p>
          <a:p>
            <a:r>
              <a:rPr lang="zh-CN" altLang="en-US" dirty="0"/>
              <a:t>    </a:t>
            </a:r>
            <a:r>
              <a:rPr lang="en-US" altLang="zh-CN" dirty="0"/>
              <a:t>net = LeNet5()</a:t>
            </a:r>
          </a:p>
          <a:p>
            <a:r>
              <a:rPr lang="en-US" altLang="zh-CN" dirty="0"/>
              <a:t>    net.to(device)</a:t>
            </a:r>
          </a:p>
          <a:p>
            <a:r>
              <a:rPr lang="en-US" altLang="zh-CN" dirty="0"/>
              <a:t>    print("LeNet-5</a:t>
            </a:r>
            <a:r>
              <a:rPr lang="zh-CN" altLang="en-US" dirty="0"/>
              <a:t>模型结构：</a:t>
            </a:r>
            <a:r>
              <a:rPr lang="en-US" altLang="zh-CN" dirty="0"/>
              <a:t>")</a:t>
            </a:r>
          </a:p>
          <a:p>
            <a:r>
              <a:rPr lang="en-US" altLang="zh-CN" dirty="0"/>
              <a:t>    print(net)</a:t>
            </a:r>
          </a:p>
          <a:p>
            <a:endParaRPr lang="zh-CN" altLang="en-US" dirty="0"/>
          </a:p>
        </p:txBody>
      </p:sp>
    </p:spTree>
    <p:extLst>
      <p:ext uri="{BB962C8B-B14F-4D97-AF65-F5344CB8AC3E}">
        <p14:creationId xmlns:p14="http://schemas.microsoft.com/office/powerpoint/2010/main" val="63358867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692696"/>
            <a:ext cx="7467600" cy="5781256"/>
          </a:xfrm>
        </p:spPr>
        <p:txBody>
          <a:bodyPr>
            <a:normAutofit/>
          </a:bodyPr>
          <a:lstStyle/>
          <a:p>
            <a:r>
              <a:rPr lang="zh-CN" altLang="en-US" sz="2800" dirty="0"/>
              <a:t>打印出来的模型结果如下，读者可以自行与</a:t>
            </a:r>
            <a:r>
              <a:rPr lang="en-US" altLang="zh-CN" sz="2800" dirty="0"/>
              <a:t>5.3.1</a:t>
            </a:r>
            <a:r>
              <a:rPr lang="zh-CN" altLang="en-US" sz="2800" dirty="0"/>
              <a:t>小节的</a:t>
            </a:r>
            <a:r>
              <a:rPr lang="en-US" altLang="zh-CN" sz="2800" dirty="0"/>
              <a:t>LeNet-5</a:t>
            </a:r>
            <a:r>
              <a:rPr lang="zh-CN" altLang="en-US" sz="2800" dirty="0"/>
              <a:t>模型进行对照。</a:t>
            </a:r>
          </a:p>
          <a:p>
            <a:r>
              <a:rPr lang="en-US" altLang="zh-CN" sz="1800" dirty="0"/>
              <a:t>LeNet-5</a:t>
            </a:r>
            <a:r>
              <a:rPr lang="zh-CN" altLang="en-US" sz="1800" dirty="0"/>
              <a:t>模型结构：</a:t>
            </a:r>
          </a:p>
          <a:p>
            <a:r>
              <a:rPr lang="en-US" altLang="zh-CN" sz="1800" dirty="0"/>
              <a:t>LeNet5(</a:t>
            </a:r>
          </a:p>
          <a:p>
            <a:r>
              <a:rPr lang="en-US" altLang="zh-CN" sz="1800" dirty="0"/>
              <a:t>  (conv1): Conv2d(1, 6, </a:t>
            </a:r>
            <a:r>
              <a:rPr lang="en-US" altLang="zh-CN" sz="1800" dirty="0" err="1"/>
              <a:t>kernel_size</a:t>
            </a:r>
            <a:r>
              <a:rPr lang="en-US" altLang="zh-CN" sz="1800" dirty="0"/>
              <a:t>=(5, 5), stride=(1, 1))</a:t>
            </a:r>
          </a:p>
          <a:p>
            <a:r>
              <a:rPr lang="en-US" altLang="zh-CN" sz="1800" dirty="0"/>
              <a:t>  (pool1): MaxPool2d(</a:t>
            </a:r>
            <a:r>
              <a:rPr lang="en-US" altLang="zh-CN" sz="1800" dirty="0" err="1"/>
              <a:t>kernel_size</a:t>
            </a:r>
            <a:r>
              <a:rPr lang="en-US" altLang="zh-CN" sz="1800" dirty="0"/>
              <a:t>=2, stride=2, padding=0, dilation=1, </a:t>
            </a:r>
            <a:r>
              <a:rPr lang="en-US" altLang="zh-CN" sz="1800" dirty="0" err="1"/>
              <a:t>ceil_mode</a:t>
            </a:r>
            <a:r>
              <a:rPr lang="en-US" altLang="zh-CN" sz="1800" dirty="0"/>
              <a:t>=False)</a:t>
            </a:r>
          </a:p>
          <a:p>
            <a:r>
              <a:rPr lang="en-US" altLang="zh-CN" sz="1800" dirty="0"/>
              <a:t>  (conv2): Conv2d(6, 16, </a:t>
            </a:r>
            <a:r>
              <a:rPr lang="en-US" altLang="zh-CN" sz="1800" dirty="0" err="1"/>
              <a:t>kernel_size</a:t>
            </a:r>
            <a:r>
              <a:rPr lang="en-US" altLang="zh-CN" sz="1800" dirty="0"/>
              <a:t>=(5, 5), stride=(1, 1))</a:t>
            </a:r>
          </a:p>
          <a:p>
            <a:r>
              <a:rPr lang="en-US" altLang="zh-CN" sz="1800" dirty="0"/>
              <a:t>  (pool2): MaxPool2d(</a:t>
            </a:r>
            <a:r>
              <a:rPr lang="en-US" altLang="zh-CN" sz="1800" dirty="0" err="1"/>
              <a:t>kernel_size</a:t>
            </a:r>
            <a:r>
              <a:rPr lang="en-US" altLang="zh-CN" sz="1800" dirty="0"/>
              <a:t>=2, stride=2, padding=0, dilation=1, </a:t>
            </a:r>
            <a:r>
              <a:rPr lang="en-US" altLang="zh-CN" sz="1800" dirty="0" err="1"/>
              <a:t>ceil_mode</a:t>
            </a:r>
            <a:r>
              <a:rPr lang="en-US" altLang="zh-CN" sz="1800" dirty="0"/>
              <a:t>=False)</a:t>
            </a:r>
          </a:p>
          <a:p>
            <a:r>
              <a:rPr lang="en-US" altLang="zh-CN" sz="1800" dirty="0"/>
              <a:t>  (fc1): Linear(</a:t>
            </a:r>
            <a:r>
              <a:rPr lang="en-US" altLang="zh-CN" sz="1800" dirty="0" err="1"/>
              <a:t>in_features</a:t>
            </a:r>
            <a:r>
              <a:rPr lang="en-US" altLang="zh-CN" sz="1800" dirty="0"/>
              <a:t>=256, </a:t>
            </a:r>
            <a:r>
              <a:rPr lang="en-US" altLang="zh-CN" sz="1800" dirty="0" err="1"/>
              <a:t>out_features</a:t>
            </a:r>
            <a:r>
              <a:rPr lang="en-US" altLang="zh-CN" sz="1800" dirty="0"/>
              <a:t>=120, bias=True)</a:t>
            </a:r>
          </a:p>
          <a:p>
            <a:r>
              <a:rPr lang="en-US" altLang="zh-CN" sz="1800" dirty="0"/>
              <a:t>  (fc2): Linear(</a:t>
            </a:r>
            <a:r>
              <a:rPr lang="en-US" altLang="zh-CN" sz="1800" dirty="0" err="1"/>
              <a:t>in_features</a:t>
            </a:r>
            <a:r>
              <a:rPr lang="en-US" altLang="zh-CN" sz="1800" dirty="0"/>
              <a:t>=120, </a:t>
            </a:r>
            <a:r>
              <a:rPr lang="en-US" altLang="zh-CN" sz="1800" dirty="0" err="1"/>
              <a:t>out_features</a:t>
            </a:r>
            <a:r>
              <a:rPr lang="en-US" altLang="zh-CN" sz="1800" dirty="0"/>
              <a:t>=84, bias=True)</a:t>
            </a:r>
          </a:p>
          <a:p>
            <a:r>
              <a:rPr lang="en-US" altLang="zh-CN" sz="1800" dirty="0"/>
              <a:t>  (fc3): Linear(</a:t>
            </a:r>
            <a:r>
              <a:rPr lang="en-US" altLang="zh-CN" sz="1800" dirty="0" err="1"/>
              <a:t>in_features</a:t>
            </a:r>
            <a:r>
              <a:rPr lang="en-US" altLang="zh-CN" sz="1800" dirty="0"/>
              <a:t>=84, </a:t>
            </a:r>
            <a:r>
              <a:rPr lang="en-US" altLang="zh-CN" sz="1800" dirty="0" err="1"/>
              <a:t>out_features</a:t>
            </a:r>
            <a:r>
              <a:rPr lang="en-US" altLang="zh-CN" sz="1800" dirty="0"/>
              <a:t>=10, bias=True)</a:t>
            </a:r>
          </a:p>
          <a:p>
            <a:r>
              <a:rPr lang="en-US" altLang="zh-CN" sz="1800" dirty="0"/>
              <a:t>)</a:t>
            </a:r>
          </a:p>
          <a:p>
            <a:endParaRPr lang="zh-CN" altLang="en-US" dirty="0"/>
          </a:p>
        </p:txBody>
      </p:sp>
    </p:spTree>
    <p:extLst>
      <p:ext uri="{BB962C8B-B14F-4D97-AF65-F5344CB8AC3E}">
        <p14:creationId xmlns:p14="http://schemas.microsoft.com/office/powerpoint/2010/main" val="19744097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r>
              <a:rPr lang="zh-CN" altLang="en-US" dirty="0"/>
              <a:t>卷积神经网络就是针对图像的上述三个特性而设立的，具体来说，使用卷积层来处理第一个和第二个特性，使用池化层来处理第三个特性。</a:t>
            </a:r>
          </a:p>
        </p:txBody>
      </p:sp>
    </p:spTree>
    <p:extLst>
      <p:ext uri="{BB962C8B-B14F-4D97-AF65-F5344CB8AC3E}">
        <p14:creationId xmlns:p14="http://schemas.microsoft.com/office/powerpoint/2010/main" val="249379536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88640"/>
            <a:ext cx="7467600" cy="6480720"/>
          </a:xfrm>
        </p:spPr>
        <p:txBody>
          <a:bodyPr>
            <a:normAutofit fontScale="62500" lnSpcReduction="20000"/>
          </a:bodyPr>
          <a:lstStyle/>
          <a:p>
            <a:r>
              <a:rPr lang="zh-CN" altLang="en-US" sz="2900" dirty="0"/>
              <a:t>下面步骤是如代码</a:t>
            </a:r>
            <a:r>
              <a:rPr lang="en-US" altLang="zh-CN" sz="2900" dirty="0"/>
              <a:t>5. 11</a:t>
            </a:r>
            <a:r>
              <a:rPr lang="zh-CN" altLang="en-US" sz="2900" dirty="0"/>
              <a:t>所示训练模型。使用</a:t>
            </a:r>
            <a:r>
              <a:rPr lang="en-US" altLang="zh-CN" sz="2900" dirty="0"/>
              <a:t>SGD</a:t>
            </a:r>
            <a:r>
              <a:rPr lang="zh-CN" altLang="en-US" sz="2900" dirty="0"/>
              <a:t>优化器和交叉熵损失，迭代</a:t>
            </a:r>
            <a:r>
              <a:rPr lang="en-US" altLang="zh-CN" sz="2900" dirty="0"/>
              <a:t>epochs</a:t>
            </a:r>
            <a:r>
              <a:rPr lang="zh-CN" altLang="en-US" sz="2900" dirty="0"/>
              <a:t>轮训练，每隔固定训练步数（</a:t>
            </a:r>
            <a:r>
              <a:rPr lang="en-US" altLang="zh-CN" sz="2900" dirty="0" err="1"/>
              <a:t>print_every</a:t>
            </a:r>
            <a:r>
              <a:rPr lang="zh-CN" altLang="en-US" sz="2900" dirty="0"/>
              <a:t>）就打印一次训练损失，如果损失值持续下降，说明优化过程在正常进行。</a:t>
            </a:r>
          </a:p>
          <a:p>
            <a:r>
              <a:rPr lang="zh-CN" altLang="en-US" dirty="0"/>
              <a:t>代码</a:t>
            </a:r>
            <a:r>
              <a:rPr lang="en-US" altLang="zh-CN" dirty="0"/>
              <a:t>5. 11</a:t>
            </a:r>
            <a:r>
              <a:rPr lang="zh-CN" altLang="en-US" dirty="0"/>
              <a:t>训练模型</a:t>
            </a:r>
          </a:p>
          <a:p>
            <a:r>
              <a:rPr lang="zh-CN" altLang="en-US" dirty="0"/>
              <a:t>    </a:t>
            </a:r>
            <a:r>
              <a:rPr lang="en-US" altLang="zh-CN" dirty="0"/>
              <a:t># </a:t>
            </a:r>
            <a:r>
              <a:rPr lang="zh-CN" altLang="en-US" dirty="0"/>
              <a:t>定义损失函数和优化器</a:t>
            </a:r>
          </a:p>
          <a:p>
            <a:r>
              <a:rPr lang="zh-CN" altLang="en-US" dirty="0"/>
              <a:t>    </a:t>
            </a:r>
            <a:r>
              <a:rPr lang="en-US" altLang="zh-CN" dirty="0"/>
              <a:t>criterion = </a:t>
            </a:r>
            <a:r>
              <a:rPr lang="en-US" altLang="zh-CN" dirty="0" err="1"/>
              <a:t>torch.nn.CrossEntropyLoss</a:t>
            </a:r>
            <a:r>
              <a:rPr lang="en-US" altLang="zh-CN" dirty="0"/>
              <a:t>()</a:t>
            </a:r>
          </a:p>
          <a:p>
            <a:r>
              <a:rPr lang="en-US" altLang="zh-CN" dirty="0"/>
              <a:t>    optimizer = </a:t>
            </a:r>
            <a:r>
              <a:rPr lang="en-US" altLang="zh-CN" dirty="0" err="1"/>
              <a:t>optim.SGD</a:t>
            </a:r>
            <a:r>
              <a:rPr lang="en-US" altLang="zh-CN" dirty="0"/>
              <a:t>(</a:t>
            </a:r>
            <a:r>
              <a:rPr lang="en-US" altLang="zh-CN" dirty="0" err="1"/>
              <a:t>net.parameters</a:t>
            </a:r>
            <a:r>
              <a:rPr lang="en-US" altLang="zh-CN" dirty="0"/>
              <a:t>(), </a:t>
            </a:r>
            <a:r>
              <a:rPr lang="en-US" altLang="zh-CN" dirty="0" err="1"/>
              <a:t>lr</a:t>
            </a:r>
            <a:r>
              <a:rPr lang="en-US" altLang="zh-CN" dirty="0"/>
              <a:t>=</a:t>
            </a:r>
            <a:r>
              <a:rPr lang="en-US" altLang="zh-CN" dirty="0" err="1"/>
              <a:t>learning_rate</a:t>
            </a:r>
            <a:r>
              <a:rPr lang="en-US" altLang="zh-CN" dirty="0"/>
              <a:t>, momentum=momentum)</a:t>
            </a:r>
          </a:p>
          <a:p>
            <a:endParaRPr lang="en-US" altLang="zh-CN" dirty="0"/>
          </a:p>
          <a:p>
            <a:r>
              <a:rPr lang="en-US" altLang="zh-CN" dirty="0"/>
              <a:t>    # </a:t>
            </a:r>
            <a:r>
              <a:rPr lang="zh-CN" altLang="en-US" dirty="0"/>
              <a:t>训练模型</a:t>
            </a:r>
          </a:p>
          <a:p>
            <a:r>
              <a:rPr lang="zh-CN" altLang="en-US" dirty="0"/>
              <a:t>    </a:t>
            </a:r>
            <a:r>
              <a:rPr lang="en-US" altLang="zh-CN" dirty="0"/>
              <a:t>print('</a:t>
            </a:r>
            <a:r>
              <a:rPr lang="zh-CN" altLang="en-US" dirty="0"/>
              <a:t>训练开始！</a:t>
            </a:r>
            <a:r>
              <a:rPr lang="en-US" altLang="zh-CN" dirty="0"/>
              <a:t>')</a:t>
            </a:r>
          </a:p>
          <a:p>
            <a:r>
              <a:rPr lang="en-US" altLang="zh-CN" dirty="0"/>
              <a:t>    </a:t>
            </a:r>
            <a:r>
              <a:rPr lang="en-US" altLang="zh-CN" dirty="0" err="1"/>
              <a:t>net.train</a:t>
            </a:r>
            <a:r>
              <a:rPr lang="en-US" altLang="zh-CN" dirty="0"/>
              <a:t>()       # </a:t>
            </a:r>
            <a:r>
              <a:rPr lang="zh-CN" altLang="en-US" dirty="0"/>
              <a:t>设置训练模式，只对诸如</a:t>
            </a:r>
            <a:r>
              <a:rPr lang="en-US" altLang="zh-CN" dirty="0"/>
              <a:t>Dropout</a:t>
            </a:r>
            <a:r>
              <a:rPr lang="zh-CN" altLang="en-US" dirty="0"/>
              <a:t>、</a:t>
            </a:r>
            <a:r>
              <a:rPr lang="en-US" altLang="zh-CN" dirty="0" err="1"/>
              <a:t>BatchNorm</a:t>
            </a:r>
            <a:r>
              <a:rPr lang="zh-CN" altLang="en-US" dirty="0"/>
              <a:t>的层有效果</a:t>
            </a:r>
          </a:p>
          <a:p>
            <a:r>
              <a:rPr lang="zh-CN" altLang="en-US" dirty="0"/>
              <a:t>    </a:t>
            </a:r>
            <a:r>
              <a:rPr lang="en-US" altLang="zh-CN" dirty="0" err="1"/>
              <a:t>loss_list</a:t>
            </a:r>
            <a:r>
              <a:rPr lang="en-US" altLang="zh-CN" dirty="0"/>
              <a:t> = []</a:t>
            </a:r>
          </a:p>
          <a:p>
            <a:r>
              <a:rPr lang="en-US" altLang="zh-CN" dirty="0"/>
              <a:t>    for epoch in range(epochs):</a:t>
            </a:r>
          </a:p>
          <a:p>
            <a:r>
              <a:rPr lang="en-US" altLang="zh-CN" dirty="0"/>
              <a:t>        </a:t>
            </a:r>
            <a:r>
              <a:rPr lang="en-US" altLang="zh-CN" dirty="0" err="1"/>
              <a:t>loss_acc</a:t>
            </a:r>
            <a:r>
              <a:rPr lang="en-US" altLang="zh-CN" dirty="0"/>
              <a:t> = 0.0  # </a:t>
            </a:r>
            <a:r>
              <a:rPr lang="zh-CN" altLang="en-US" dirty="0"/>
              <a:t>累计损失</a:t>
            </a:r>
          </a:p>
          <a:p>
            <a:r>
              <a:rPr lang="zh-CN" altLang="en-US" dirty="0"/>
              <a:t>        </a:t>
            </a:r>
            <a:r>
              <a:rPr lang="en-US" altLang="zh-CN" dirty="0"/>
              <a:t>for </a:t>
            </a:r>
            <a:r>
              <a:rPr lang="en-US" altLang="zh-CN" dirty="0" err="1"/>
              <a:t>idx</a:t>
            </a:r>
            <a:r>
              <a:rPr lang="en-US" altLang="zh-CN" dirty="0"/>
              <a:t>, data in enumerate(</a:t>
            </a:r>
            <a:r>
              <a:rPr lang="en-US" altLang="zh-CN" dirty="0" err="1"/>
              <a:t>train_loader</a:t>
            </a:r>
            <a:r>
              <a:rPr lang="en-US" altLang="zh-CN" dirty="0"/>
              <a:t>, start=0):</a:t>
            </a:r>
          </a:p>
          <a:p>
            <a:endParaRPr lang="en-US" altLang="zh-CN" dirty="0"/>
          </a:p>
          <a:p>
            <a:r>
              <a:rPr lang="en-US" altLang="zh-CN" dirty="0"/>
              <a:t>            # </a:t>
            </a:r>
            <a:r>
              <a:rPr lang="zh-CN" altLang="en-US" dirty="0"/>
              <a:t>获取数据和标签</a:t>
            </a:r>
          </a:p>
          <a:p>
            <a:r>
              <a:rPr lang="zh-CN" altLang="en-US" dirty="0"/>
              <a:t>            </a:t>
            </a:r>
            <a:r>
              <a:rPr lang="en-US" altLang="zh-CN" dirty="0"/>
              <a:t>inputs = data[0].to(device)</a:t>
            </a:r>
          </a:p>
          <a:p>
            <a:r>
              <a:rPr lang="en-US" altLang="zh-CN" dirty="0"/>
              <a:t>            labels = data[1].to(device)</a:t>
            </a:r>
          </a:p>
          <a:p>
            <a:endParaRPr lang="en-US" altLang="zh-CN" dirty="0"/>
          </a:p>
          <a:p>
            <a:r>
              <a:rPr lang="en-US" altLang="zh-CN" dirty="0"/>
              <a:t>            # </a:t>
            </a:r>
            <a:r>
              <a:rPr lang="zh-CN" altLang="en-US" dirty="0"/>
              <a:t>参数梯度清零</a:t>
            </a:r>
          </a:p>
          <a:p>
            <a:r>
              <a:rPr lang="zh-CN" altLang="en-US" dirty="0"/>
              <a:t>            </a:t>
            </a:r>
            <a:r>
              <a:rPr lang="en-US" altLang="zh-CN" dirty="0" err="1"/>
              <a:t>optimizer.zero_grad</a:t>
            </a:r>
            <a:r>
              <a:rPr lang="en-US" altLang="zh-CN" dirty="0"/>
              <a:t>()</a:t>
            </a:r>
          </a:p>
          <a:p>
            <a:endParaRPr lang="zh-CN" altLang="en-US" dirty="0"/>
          </a:p>
        </p:txBody>
      </p:sp>
    </p:spTree>
    <p:extLst>
      <p:ext uri="{BB962C8B-B14F-4D97-AF65-F5344CB8AC3E}">
        <p14:creationId xmlns:p14="http://schemas.microsoft.com/office/powerpoint/2010/main" val="87921091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908720"/>
            <a:ext cx="7467600" cy="5565232"/>
          </a:xfrm>
        </p:spPr>
        <p:txBody>
          <a:bodyPr>
            <a:normAutofit fontScale="77500" lnSpcReduction="20000"/>
          </a:bodyPr>
          <a:lstStyle/>
          <a:p>
            <a:endParaRPr lang="en-US" altLang="zh-CN" dirty="0"/>
          </a:p>
          <a:p>
            <a:r>
              <a:rPr lang="en-US" altLang="zh-CN" dirty="0"/>
              <a:t>            # </a:t>
            </a:r>
            <a:r>
              <a:rPr lang="zh-CN" altLang="en-US" dirty="0"/>
              <a:t>前向传播</a:t>
            </a:r>
          </a:p>
          <a:p>
            <a:r>
              <a:rPr lang="zh-CN" altLang="en-US" dirty="0"/>
              <a:t>            </a:t>
            </a:r>
            <a:r>
              <a:rPr lang="en-US" altLang="zh-CN" dirty="0"/>
              <a:t>outputs = net(inputs)</a:t>
            </a:r>
          </a:p>
          <a:p>
            <a:r>
              <a:rPr lang="en-US" altLang="zh-CN" dirty="0"/>
              <a:t>            loss = criterion(outputs, labels)</a:t>
            </a:r>
          </a:p>
          <a:p>
            <a:r>
              <a:rPr lang="en-US" altLang="zh-CN" dirty="0"/>
              <a:t>            # </a:t>
            </a:r>
            <a:r>
              <a:rPr lang="zh-CN" altLang="en-US" dirty="0"/>
              <a:t>反向传播</a:t>
            </a:r>
          </a:p>
          <a:p>
            <a:r>
              <a:rPr lang="zh-CN" altLang="en-US" dirty="0"/>
              <a:t>            </a:t>
            </a:r>
            <a:r>
              <a:rPr lang="en-US" altLang="zh-CN" dirty="0" err="1"/>
              <a:t>loss.backward</a:t>
            </a:r>
            <a:r>
              <a:rPr lang="en-US" altLang="zh-CN" dirty="0"/>
              <a:t>()</a:t>
            </a:r>
          </a:p>
          <a:p>
            <a:r>
              <a:rPr lang="en-US" altLang="zh-CN" dirty="0"/>
              <a:t>            # </a:t>
            </a:r>
            <a:r>
              <a:rPr lang="zh-CN" altLang="en-US" dirty="0"/>
              <a:t>优化参数</a:t>
            </a:r>
          </a:p>
          <a:p>
            <a:r>
              <a:rPr lang="zh-CN" altLang="en-US" dirty="0"/>
              <a:t>            </a:t>
            </a:r>
            <a:r>
              <a:rPr lang="en-US" altLang="zh-CN" dirty="0" err="1"/>
              <a:t>optimizer.step</a:t>
            </a:r>
            <a:r>
              <a:rPr lang="en-US" altLang="zh-CN" dirty="0"/>
              <a:t>()</a:t>
            </a:r>
          </a:p>
          <a:p>
            <a:endParaRPr lang="en-US" altLang="zh-CN" dirty="0"/>
          </a:p>
          <a:p>
            <a:r>
              <a:rPr lang="en-US" altLang="zh-CN" dirty="0"/>
              <a:t>            # </a:t>
            </a:r>
            <a:r>
              <a:rPr lang="zh-CN" altLang="en-US" dirty="0"/>
              <a:t>打印优化过程的性能</a:t>
            </a:r>
          </a:p>
          <a:p>
            <a:r>
              <a:rPr lang="zh-CN" altLang="en-US" dirty="0"/>
              <a:t>            </a:t>
            </a:r>
            <a:r>
              <a:rPr lang="en-US" altLang="zh-CN" dirty="0" err="1"/>
              <a:t>loss_acc</a:t>
            </a:r>
            <a:r>
              <a:rPr lang="en-US" altLang="zh-CN" dirty="0"/>
              <a:t> += </a:t>
            </a:r>
            <a:r>
              <a:rPr lang="en-US" altLang="zh-CN" dirty="0" err="1"/>
              <a:t>loss.item</a:t>
            </a:r>
            <a:r>
              <a:rPr lang="en-US" altLang="zh-CN" dirty="0"/>
              <a:t>()</a:t>
            </a:r>
          </a:p>
          <a:p>
            <a:r>
              <a:rPr lang="en-US" altLang="zh-CN" dirty="0"/>
              <a:t>            if </a:t>
            </a:r>
            <a:r>
              <a:rPr lang="en-US" altLang="zh-CN" dirty="0" err="1"/>
              <a:t>idx</a:t>
            </a:r>
            <a:r>
              <a:rPr lang="en-US" altLang="zh-CN" dirty="0"/>
              <a:t> % </a:t>
            </a:r>
            <a:r>
              <a:rPr lang="en-US" altLang="zh-CN" dirty="0" err="1"/>
              <a:t>print_every</a:t>
            </a:r>
            <a:r>
              <a:rPr lang="en-US" altLang="zh-CN" dirty="0"/>
              <a:t> == </a:t>
            </a:r>
            <a:r>
              <a:rPr lang="en-US" altLang="zh-CN" dirty="0" err="1"/>
              <a:t>print_every</a:t>
            </a:r>
            <a:r>
              <a:rPr lang="en-US" altLang="zh-CN" dirty="0"/>
              <a:t> - 1:</a:t>
            </a:r>
          </a:p>
          <a:p>
            <a:r>
              <a:rPr lang="en-US" altLang="zh-CN" dirty="0"/>
              <a:t>                print('[%d, %5d] </a:t>
            </a:r>
            <a:r>
              <a:rPr lang="zh-CN" altLang="en-US" dirty="0"/>
              <a:t>损失： </a:t>
            </a:r>
            <a:r>
              <a:rPr lang="en-US" altLang="zh-CN" dirty="0"/>
              <a:t>%.5f' % (epoch + 1, </a:t>
            </a:r>
            <a:r>
              <a:rPr lang="en-US" altLang="zh-CN" dirty="0" err="1"/>
              <a:t>idx</a:t>
            </a:r>
            <a:r>
              <a:rPr lang="en-US" altLang="zh-CN" dirty="0"/>
              <a:t> + 1, </a:t>
            </a:r>
            <a:r>
              <a:rPr lang="en-US" altLang="zh-CN" dirty="0" err="1"/>
              <a:t>loss_acc</a:t>
            </a:r>
            <a:r>
              <a:rPr lang="en-US" altLang="zh-CN" dirty="0"/>
              <a:t> / </a:t>
            </a:r>
            <a:r>
              <a:rPr lang="en-US" altLang="zh-CN" dirty="0" err="1"/>
              <a:t>print_every</a:t>
            </a:r>
            <a:r>
              <a:rPr lang="en-US" altLang="zh-CN" dirty="0"/>
              <a:t>))</a:t>
            </a:r>
          </a:p>
          <a:p>
            <a:r>
              <a:rPr lang="en-US" altLang="zh-CN" dirty="0"/>
              <a:t>                </a:t>
            </a:r>
            <a:r>
              <a:rPr lang="en-US" altLang="zh-CN" dirty="0" err="1"/>
              <a:t>loss_list.append</a:t>
            </a:r>
            <a:r>
              <a:rPr lang="en-US" altLang="zh-CN" dirty="0"/>
              <a:t>(</a:t>
            </a:r>
            <a:r>
              <a:rPr lang="en-US" altLang="zh-CN" dirty="0" err="1"/>
              <a:t>loss_acc</a:t>
            </a:r>
            <a:r>
              <a:rPr lang="en-US" altLang="zh-CN" dirty="0"/>
              <a:t> / </a:t>
            </a:r>
            <a:r>
              <a:rPr lang="en-US" altLang="zh-CN" dirty="0" err="1"/>
              <a:t>print_every</a:t>
            </a:r>
            <a:r>
              <a:rPr lang="en-US" altLang="zh-CN" dirty="0"/>
              <a:t>)</a:t>
            </a:r>
          </a:p>
          <a:p>
            <a:r>
              <a:rPr lang="en-US" altLang="zh-CN" dirty="0"/>
              <a:t>                </a:t>
            </a:r>
            <a:r>
              <a:rPr lang="en-US" altLang="zh-CN" dirty="0" err="1"/>
              <a:t>loss_acc</a:t>
            </a:r>
            <a:r>
              <a:rPr lang="en-US" altLang="zh-CN" dirty="0"/>
              <a:t> = 0.0  # </a:t>
            </a:r>
            <a:r>
              <a:rPr lang="zh-CN" altLang="en-US" dirty="0"/>
              <a:t>误差清零</a:t>
            </a:r>
          </a:p>
          <a:p>
            <a:endParaRPr lang="zh-CN" altLang="en-US" dirty="0"/>
          </a:p>
          <a:p>
            <a:r>
              <a:rPr lang="zh-CN" altLang="en-US" dirty="0"/>
              <a:t>    </a:t>
            </a:r>
            <a:r>
              <a:rPr lang="en-US" altLang="zh-CN" dirty="0"/>
              <a:t>print('</a:t>
            </a:r>
            <a:r>
              <a:rPr lang="zh-CN" altLang="en-US" dirty="0"/>
              <a:t>完成训练！</a:t>
            </a:r>
            <a:r>
              <a:rPr lang="en-US" altLang="zh-CN" dirty="0"/>
              <a:t>')</a:t>
            </a:r>
          </a:p>
          <a:p>
            <a:endParaRPr lang="zh-CN" altLang="en-US" dirty="0"/>
          </a:p>
        </p:txBody>
      </p:sp>
    </p:spTree>
    <p:extLst>
      <p:ext uri="{BB962C8B-B14F-4D97-AF65-F5344CB8AC3E}">
        <p14:creationId xmlns:p14="http://schemas.microsoft.com/office/powerpoint/2010/main" val="45776742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sz="quarter" idx="1"/>
          </p:nvPr>
        </p:nvSpPr>
        <p:spPr/>
        <p:txBody>
          <a:bodyPr/>
          <a:lstStyle/>
          <a:p>
            <a:r>
              <a:rPr lang="zh-CN" altLang="en-US" dirty="0"/>
              <a:t>为了更好地观察模型的性能，我们绘制出训练损失变化曲线，如代码</a:t>
            </a:r>
            <a:r>
              <a:rPr lang="en-US" altLang="zh-CN" dirty="0"/>
              <a:t>5. 12</a:t>
            </a:r>
            <a:r>
              <a:rPr lang="zh-CN" altLang="en-US" dirty="0"/>
              <a:t>所示。</a:t>
            </a:r>
          </a:p>
          <a:p>
            <a:r>
              <a:rPr lang="zh-CN" altLang="en-US" dirty="0"/>
              <a:t>代码</a:t>
            </a:r>
            <a:r>
              <a:rPr lang="en-US" altLang="zh-CN" dirty="0"/>
              <a:t>5. 12</a:t>
            </a:r>
            <a:r>
              <a:rPr lang="zh-CN" altLang="en-US" dirty="0"/>
              <a:t>绘制训练损失变化曲线</a:t>
            </a:r>
          </a:p>
          <a:p>
            <a:r>
              <a:rPr lang="zh-CN" altLang="en-US" dirty="0"/>
              <a:t>    </a:t>
            </a:r>
            <a:r>
              <a:rPr lang="en-US" altLang="zh-CN" dirty="0"/>
              <a:t># </a:t>
            </a:r>
            <a:r>
              <a:rPr lang="zh-CN" altLang="en-US" dirty="0"/>
              <a:t>绘制训练损失变化曲线</a:t>
            </a:r>
          </a:p>
          <a:p>
            <a:r>
              <a:rPr lang="zh-CN" altLang="en-US" dirty="0"/>
              <a:t>    </a:t>
            </a:r>
            <a:r>
              <a:rPr lang="en-US" altLang="zh-CN" dirty="0" err="1"/>
              <a:t>plt.plot</a:t>
            </a:r>
            <a:r>
              <a:rPr lang="en-US" altLang="zh-CN" dirty="0"/>
              <a:t>(</a:t>
            </a:r>
            <a:r>
              <a:rPr lang="en-US" altLang="zh-CN" dirty="0" err="1"/>
              <a:t>loss_list</a:t>
            </a:r>
            <a:r>
              <a:rPr lang="en-US" altLang="zh-CN" dirty="0"/>
              <a:t>)</a:t>
            </a:r>
          </a:p>
          <a:p>
            <a:r>
              <a:rPr lang="en-US" altLang="zh-CN" dirty="0"/>
              <a:t>    </a:t>
            </a:r>
            <a:r>
              <a:rPr lang="en-US" altLang="zh-CN" dirty="0" err="1"/>
              <a:t>plt.title</a:t>
            </a:r>
            <a:r>
              <a:rPr lang="en-US" altLang="zh-CN" dirty="0"/>
              <a:t>('training loss')</a:t>
            </a:r>
          </a:p>
          <a:p>
            <a:r>
              <a:rPr lang="en-US" altLang="zh-CN" dirty="0"/>
              <a:t>    </a:t>
            </a:r>
            <a:r>
              <a:rPr lang="en-US" altLang="zh-CN" dirty="0" err="1"/>
              <a:t>plt.xlabel</a:t>
            </a:r>
            <a:r>
              <a:rPr lang="en-US" altLang="zh-CN" dirty="0"/>
              <a:t>('epochs')</a:t>
            </a:r>
          </a:p>
          <a:p>
            <a:r>
              <a:rPr lang="en-US" altLang="zh-CN" dirty="0"/>
              <a:t>    </a:t>
            </a:r>
            <a:r>
              <a:rPr lang="en-US" altLang="zh-CN" dirty="0" err="1"/>
              <a:t>plt.ylabel</a:t>
            </a:r>
            <a:r>
              <a:rPr lang="en-US" altLang="zh-CN" dirty="0"/>
              <a:t>('loss')</a:t>
            </a:r>
          </a:p>
          <a:p>
            <a:r>
              <a:rPr lang="en-US" altLang="zh-CN" dirty="0"/>
              <a:t>    </a:t>
            </a:r>
            <a:r>
              <a:rPr lang="en-US" altLang="zh-CN" dirty="0" err="1"/>
              <a:t>plt.show</a:t>
            </a:r>
            <a:r>
              <a:rPr lang="en-US" altLang="zh-CN" dirty="0"/>
              <a:t>()</a:t>
            </a:r>
          </a:p>
          <a:p>
            <a:endParaRPr lang="zh-CN" altLang="en-US" dirty="0"/>
          </a:p>
        </p:txBody>
      </p:sp>
    </p:spTree>
    <p:extLst>
      <p:ext uri="{BB962C8B-B14F-4D97-AF65-F5344CB8AC3E}">
        <p14:creationId xmlns:p14="http://schemas.microsoft.com/office/powerpoint/2010/main" val="189269517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548680"/>
            <a:ext cx="7467600" cy="4873752"/>
          </a:xfrm>
        </p:spPr>
        <p:txBody>
          <a:bodyPr/>
          <a:lstStyle/>
          <a:p>
            <a:r>
              <a:rPr lang="zh-CN" altLang="en-US" dirty="0"/>
              <a:t>绘制的训练损失曲线如图</a:t>
            </a:r>
            <a:r>
              <a:rPr lang="en-US" altLang="zh-CN" dirty="0"/>
              <a:t>5. 13</a:t>
            </a:r>
            <a:r>
              <a:rPr lang="zh-CN" altLang="en-US" dirty="0"/>
              <a:t>所示。可以看到，训练损失不断下降，在前</a:t>
            </a:r>
            <a:r>
              <a:rPr lang="en-US" altLang="zh-CN" dirty="0"/>
              <a:t>6</a:t>
            </a:r>
            <a:r>
              <a:rPr lang="zh-CN" altLang="en-US" dirty="0"/>
              <a:t>轮下降很快，以后下降速率趋缓。</a:t>
            </a:r>
          </a:p>
        </p:txBody>
      </p:sp>
      <p:pic>
        <p:nvPicPr>
          <p:cNvPr id="2253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1988840"/>
            <a:ext cx="4876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868776" y="5733256"/>
            <a:ext cx="2954655" cy="369332"/>
          </a:xfrm>
          <a:prstGeom prst="rect">
            <a:avLst/>
          </a:prstGeom>
        </p:spPr>
        <p:txBody>
          <a:bodyPr wrap="none">
            <a:spAutoFit/>
          </a:bodyPr>
          <a:lstStyle/>
          <a:p>
            <a:r>
              <a:rPr lang="zh-CN" altLang="zh-CN" dirty="0"/>
              <a:t>图</a:t>
            </a:r>
            <a:r>
              <a:rPr lang="en-US" altLang="zh-CN" dirty="0"/>
              <a:t>5. 13 </a:t>
            </a:r>
            <a:r>
              <a:rPr lang="zh-CN" altLang="zh-CN" dirty="0"/>
              <a:t>训练损失变化曲线</a:t>
            </a:r>
          </a:p>
        </p:txBody>
      </p:sp>
    </p:spTree>
    <p:extLst>
      <p:ext uri="{BB962C8B-B14F-4D97-AF65-F5344CB8AC3E}">
        <p14:creationId xmlns:p14="http://schemas.microsoft.com/office/powerpoint/2010/main" val="390226082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179512" y="188640"/>
            <a:ext cx="8568952" cy="6552728"/>
          </a:xfrm>
        </p:spPr>
        <p:txBody>
          <a:bodyPr>
            <a:normAutofit fontScale="77500" lnSpcReduction="20000"/>
          </a:bodyPr>
          <a:lstStyle/>
          <a:p>
            <a:r>
              <a:rPr lang="zh-CN" altLang="en-US" sz="2600" dirty="0"/>
              <a:t>最后，代码</a:t>
            </a:r>
            <a:r>
              <a:rPr lang="en-US" altLang="zh-CN" sz="2600" dirty="0"/>
              <a:t>5. 13</a:t>
            </a:r>
            <a:r>
              <a:rPr lang="zh-CN" altLang="en-US" sz="2600" dirty="0"/>
              <a:t>迭代使用训练好的模型对测试集输入（</a:t>
            </a:r>
            <a:r>
              <a:rPr lang="en-US" altLang="zh-CN" sz="2600" dirty="0"/>
              <a:t>images</a:t>
            </a:r>
            <a:r>
              <a:rPr lang="zh-CN" altLang="en-US" sz="2600" dirty="0"/>
              <a:t>）进行预测，得到预测输出</a:t>
            </a:r>
            <a:r>
              <a:rPr lang="en-US" altLang="zh-CN" sz="2600" dirty="0"/>
              <a:t>predicted</a:t>
            </a:r>
            <a:r>
              <a:rPr lang="zh-CN" altLang="en-US" sz="2600" dirty="0"/>
              <a:t>，与真实输出</a:t>
            </a:r>
            <a:r>
              <a:rPr lang="en-US" altLang="zh-CN" sz="2600" dirty="0"/>
              <a:t>labels</a:t>
            </a:r>
            <a:r>
              <a:rPr lang="zh-CN" altLang="en-US" sz="2600" dirty="0"/>
              <a:t>比对，计算得到模型的预测准确率，然后打印该准确率指标。</a:t>
            </a:r>
          </a:p>
          <a:p>
            <a:r>
              <a:rPr lang="zh-CN" altLang="en-US" dirty="0"/>
              <a:t>代码</a:t>
            </a:r>
            <a:r>
              <a:rPr lang="en-US" altLang="zh-CN" dirty="0"/>
              <a:t>5. 13</a:t>
            </a:r>
            <a:r>
              <a:rPr lang="zh-CN" altLang="en-US" dirty="0"/>
              <a:t>模型性能评估</a:t>
            </a:r>
          </a:p>
          <a:p>
            <a:r>
              <a:rPr lang="zh-CN" altLang="en-US" dirty="0"/>
              <a:t>    </a:t>
            </a:r>
            <a:r>
              <a:rPr lang="en-US" altLang="zh-CN" dirty="0"/>
              <a:t># </a:t>
            </a:r>
            <a:r>
              <a:rPr lang="zh-CN" altLang="en-US" dirty="0"/>
              <a:t>计算网络在完整测试集上的性能</a:t>
            </a:r>
          </a:p>
          <a:p>
            <a:r>
              <a:rPr lang="zh-CN" altLang="en-US" dirty="0"/>
              <a:t>    </a:t>
            </a:r>
            <a:r>
              <a:rPr lang="en-US" altLang="zh-CN" dirty="0"/>
              <a:t>correct = 0</a:t>
            </a:r>
          </a:p>
          <a:p>
            <a:r>
              <a:rPr lang="en-US" altLang="zh-CN" dirty="0"/>
              <a:t>    total = 0</a:t>
            </a:r>
          </a:p>
          <a:p>
            <a:r>
              <a:rPr lang="en-US" altLang="zh-CN" dirty="0"/>
              <a:t>    # </a:t>
            </a:r>
            <a:r>
              <a:rPr lang="zh-CN" altLang="en-US" dirty="0"/>
              <a:t>预测不需要梯度来修改参数</a:t>
            </a:r>
          </a:p>
          <a:p>
            <a:r>
              <a:rPr lang="zh-CN" altLang="en-US" dirty="0"/>
              <a:t>    </a:t>
            </a:r>
            <a:r>
              <a:rPr lang="en-US" altLang="zh-CN" dirty="0"/>
              <a:t>with </a:t>
            </a:r>
            <a:r>
              <a:rPr lang="en-US" altLang="zh-CN" dirty="0" err="1"/>
              <a:t>torch.no_grad</a:t>
            </a:r>
            <a:r>
              <a:rPr lang="en-US" altLang="zh-CN" dirty="0"/>
              <a:t>():</a:t>
            </a:r>
          </a:p>
          <a:p>
            <a:r>
              <a:rPr lang="en-US" altLang="zh-CN" dirty="0"/>
              <a:t>        for data in </a:t>
            </a:r>
            <a:r>
              <a:rPr lang="en-US" altLang="zh-CN" dirty="0" err="1"/>
              <a:t>test_loader</a:t>
            </a:r>
            <a:r>
              <a:rPr lang="en-US" altLang="zh-CN" dirty="0"/>
              <a:t>:</a:t>
            </a:r>
          </a:p>
          <a:p>
            <a:r>
              <a:rPr lang="en-US" altLang="zh-CN" dirty="0"/>
              <a:t>            images, labels = data[0].to(device), data[1].to(device)</a:t>
            </a:r>
          </a:p>
          <a:p>
            <a:r>
              <a:rPr lang="en-US" altLang="zh-CN" dirty="0"/>
              <a:t>            outputs = net(images)</a:t>
            </a:r>
          </a:p>
          <a:p>
            <a:r>
              <a:rPr lang="en-US" altLang="zh-CN" dirty="0"/>
              <a:t>            _, predicted = </a:t>
            </a:r>
            <a:r>
              <a:rPr lang="en-US" altLang="zh-CN" dirty="0" err="1"/>
              <a:t>torch.max</a:t>
            </a:r>
            <a:r>
              <a:rPr lang="en-US" altLang="zh-CN" dirty="0"/>
              <a:t>(</a:t>
            </a:r>
            <a:r>
              <a:rPr lang="en-US" altLang="zh-CN" dirty="0" err="1"/>
              <a:t>outputs.data</a:t>
            </a:r>
            <a:r>
              <a:rPr lang="en-US" altLang="zh-CN" dirty="0"/>
              <a:t>, 1)</a:t>
            </a:r>
          </a:p>
          <a:p>
            <a:r>
              <a:rPr lang="en-US" altLang="zh-CN" dirty="0"/>
              <a:t>            total += </a:t>
            </a:r>
            <a:r>
              <a:rPr lang="en-US" altLang="zh-CN" dirty="0" err="1"/>
              <a:t>labels.size</a:t>
            </a:r>
            <a:r>
              <a:rPr lang="en-US" altLang="zh-CN" dirty="0"/>
              <a:t>(0)</a:t>
            </a:r>
          </a:p>
          <a:p>
            <a:r>
              <a:rPr lang="en-US" altLang="zh-CN" dirty="0"/>
              <a:t>            correct += (predicted == labels).sum().item()</a:t>
            </a:r>
          </a:p>
          <a:p>
            <a:endParaRPr lang="en-US" altLang="zh-CN" dirty="0"/>
          </a:p>
          <a:p>
            <a:r>
              <a:rPr lang="en-US" altLang="zh-CN" dirty="0"/>
              <a:t>    print('</a:t>
            </a:r>
            <a:r>
              <a:rPr lang="zh-CN" altLang="en-US" dirty="0"/>
              <a:t>网络在测试集中的预测准确率： </a:t>
            </a:r>
            <a:r>
              <a:rPr lang="en-US" altLang="zh-CN" dirty="0"/>
              <a:t>{:.2%}'.format(correct / total))</a:t>
            </a:r>
          </a:p>
          <a:p>
            <a:endParaRPr lang="en-US" altLang="zh-CN" dirty="0"/>
          </a:p>
          <a:p>
            <a:r>
              <a:rPr lang="zh-CN" altLang="en-US" sz="2600" dirty="0"/>
              <a:t>在测试集中的预测准确率输出如下：</a:t>
            </a:r>
          </a:p>
          <a:p>
            <a:r>
              <a:rPr lang="zh-CN" altLang="en-US" dirty="0"/>
              <a:t>网络在测试集中的预测准确率： </a:t>
            </a:r>
            <a:r>
              <a:rPr lang="en-US" altLang="zh-CN" dirty="0"/>
              <a:t>97.36%</a:t>
            </a:r>
          </a:p>
          <a:p>
            <a:endParaRPr lang="zh-CN" altLang="en-US" dirty="0"/>
          </a:p>
        </p:txBody>
      </p:sp>
    </p:spTree>
    <p:extLst>
      <p:ext uri="{BB962C8B-B14F-4D97-AF65-F5344CB8AC3E}">
        <p14:creationId xmlns:p14="http://schemas.microsoft.com/office/powerpoint/2010/main" val="51736334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5.3.3 LeNet-5</a:t>
            </a:r>
            <a:r>
              <a:rPr lang="zh-CN" altLang="en-US" dirty="0"/>
              <a:t>实现</a:t>
            </a:r>
            <a:r>
              <a:rPr lang="en-US" altLang="zh-CN" dirty="0"/>
              <a:t>CIFAR-10</a:t>
            </a:r>
            <a:r>
              <a:rPr lang="zh-CN" altLang="en-US" dirty="0"/>
              <a:t>图像识别</a:t>
            </a:r>
          </a:p>
        </p:txBody>
      </p:sp>
      <p:sp>
        <p:nvSpPr>
          <p:cNvPr id="3" name="内容占位符 2"/>
          <p:cNvSpPr>
            <a:spLocks noGrp="1"/>
          </p:cNvSpPr>
          <p:nvPr>
            <p:ph sz="quarter" idx="1"/>
          </p:nvPr>
        </p:nvSpPr>
        <p:spPr/>
        <p:txBody>
          <a:bodyPr/>
          <a:lstStyle/>
          <a:p>
            <a:r>
              <a:rPr lang="en-US" altLang="zh-CN" dirty="0"/>
              <a:t>CIFAR-10</a:t>
            </a:r>
            <a:r>
              <a:rPr lang="zh-CN" altLang="en-US" dirty="0"/>
              <a:t>数据集与</a:t>
            </a:r>
            <a:r>
              <a:rPr lang="en-US" altLang="zh-CN" dirty="0"/>
              <a:t>MNIST</a:t>
            </a:r>
            <a:r>
              <a:rPr lang="zh-CN" altLang="en-US" dirty="0"/>
              <a:t>数据集的差别主要是，前者的输入图像尺寸为</a:t>
            </a:r>
            <a:r>
              <a:rPr lang="en-US" altLang="zh-CN" dirty="0"/>
              <a:t>32×32</a:t>
            </a:r>
            <a:r>
              <a:rPr lang="zh-CN" altLang="en-US" dirty="0"/>
              <a:t>的</a:t>
            </a:r>
            <a:r>
              <a:rPr lang="en-US" altLang="zh-CN" dirty="0"/>
              <a:t>3</a:t>
            </a:r>
            <a:r>
              <a:rPr lang="zh-CN" altLang="en-US" dirty="0"/>
              <a:t>通道彩色图像，后者的输入图像尺寸为</a:t>
            </a:r>
            <a:r>
              <a:rPr lang="en-US" altLang="zh-CN" dirty="0"/>
              <a:t>28×28</a:t>
            </a:r>
            <a:r>
              <a:rPr lang="zh-CN" altLang="en-US" dirty="0"/>
              <a:t>的</a:t>
            </a:r>
            <a:r>
              <a:rPr lang="en-US" altLang="zh-CN" dirty="0"/>
              <a:t>1</a:t>
            </a:r>
            <a:r>
              <a:rPr lang="zh-CN" altLang="en-US" dirty="0"/>
              <a:t>通道灰色图像。</a:t>
            </a:r>
          </a:p>
        </p:txBody>
      </p:sp>
    </p:spTree>
    <p:extLst>
      <p:ext uri="{BB962C8B-B14F-4D97-AF65-F5344CB8AC3E}">
        <p14:creationId xmlns:p14="http://schemas.microsoft.com/office/powerpoint/2010/main" val="164272643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r>
              <a:rPr lang="zh-CN" altLang="en-US" dirty="0"/>
              <a:t>首先定义一个如代码</a:t>
            </a:r>
            <a:r>
              <a:rPr lang="en-US" altLang="zh-CN" dirty="0"/>
              <a:t>5. 14</a:t>
            </a:r>
            <a:r>
              <a:rPr lang="zh-CN" altLang="en-US" dirty="0"/>
              <a:t>所示的</a:t>
            </a:r>
            <a:r>
              <a:rPr lang="en-US" altLang="zh-CN" dirty="0"/>
              <a:t>LeNet-5</a:t>
            </a:r>
            <a:r>
              <a:rPr lang="zh-CN" altLang="en-US" dirty="0"/>
              <a:t>模型。</a:t>
            </a:r>
            <a:r>
              <a:rPr lang="en-US" altLang="zh-CN" dirty="0"/>
              <a:t>conv1</a:t>
            </a:r>
            <a:r>
              <a:rPr lang="zh-CN" altLang="en-US" dirty="0"/>
              <a:t>是一个</a:t>
            </a:r>
            <a:r>
              <a:rPr lang="en-US" altLang="zh-CN" dirty="0"/>
              <a:t>5×5</a:t>
            </a:r>
            <a:r>
              <a:rPr lang="zh-CN" altLang="en-US" dirty="0"/>
              <a:t>的输入通道数为</a:t>
            </a:r>
            <a:r>
              <a:rPr lang="en-US" altLang="zh-CN" dirty="0"/>
              <a:t>1</a:t>
            </a:r>
            <a:r>
              <a:rPr lang="zh-CN" altLang="en-US" dirty="0"/>
              <a:t>且输出通道数为</a:t>
            </a:r>
            <a:r>
              <a:rPr lang="en-US" altLang="zh-CN" dirty="0"/>
              <a:t>1</a:t>
            </a:r>
            <a:r>
              <a:rPr lang="zh-CN" altLang="en-US" dirty="0"/>
              <a:t>的</a:t>
            </a:r>
            <a:r>
              <a:rPr lang="en-US" altLang="zh-CN" dirty="0"/>
              <a:t>2D</a:t>
            </a:r>
            <a:r>
              <a:rPr lang="zh-CN" altLang="en-US" dirty="0"/>
              <a:t>卷积层，</a:t>
            </a:r>
            <a:r>
              <a:rPr lang="en-US" altLang="zh-CN" dirty="0"/>
              <a:t>pool1</a:t>
            </a:r>
            <a:r>
              <a:rPr lang="zh-CN" altLang="en-US" dirty="0"/>
              <a:t>是一个</a:t>
            </a:r>
            <a:r>
              <a:rPr lang="en-US" altLang="zh-CN" dirty="0"/>
              <a:t>2×2</a:t>
            </a:r>
            <a:r>
              <a:rPr lang="zh-CN" altLang="en-US" dirty="0"/>
              <a:t>最大池化层，</a:t>
            </a:r>
            <a:r>
              <a:rPr lang="en-US" altLang="zh-CN" dirty="0"/>
              <a:t>conv2</a:t>
            </a:r>
            <a:r>
              <a:rPr lang="zh-CN" altLang="en-US" dirty="0"/>
              <a:t>是一个</a:t>
            </a:r>
            <a:r>
              <a:rPr lang="en-US" altLang="zh-CN" dirty="0"/>
              <a:t>5×5</a:t>
            </a:r>
            <a:r>
              <a:rPr lang="zh-CN" altLang="en-US" dirty="0"/>
              <a:t>的输入和输出通道数分别为</a:t>
            </a:r>
            <a:r>
              <a:rPr lang="en-US" altLang="zh-CN" dirty="0"/>
              <a:t>6</a:t>
            </a:r>
            <a:r>
              <a:rPr lang="zh-CN" altLang="en-US" dirty="0"/>
              <a:t>和</a:t>
            </a:r>
            <a:r>
              <a:rPr lang="en-US" altLang="zh-CN" dirty="0"/>
              <a:t>16</a:t>
            </a:r>
            <a:r>
              <a:rPr lang="zh-CN" altLang="en-US" dirty="0"/>
              <a:t>的</a:t>
            </a:r>
            <a:r>
              <a:rPr lang="en-US" altLang="zh-CN" dirty="0"/>
              <a:t>2D</a:t>
            </a:r>
            <a:r>
              <a:rPr lang="zh-CN" altLang="en-US" dirty="0"/>
              <a:t>卷积层，</a:t>
            </a:r>
            <a:r>
              <a:rPr lang="en-US" altLang="zh-CN" dirty="0"/>
              <a:t>pool2</a:t>
            </a:r>
            <a:r>
              <a:rPr lang="zh-CN" altLang="en-US" dirty="0"/>
              <a:t>是一个</a:t>
            </a:r>
            <a:r>
              <a:rPr lang="en-US" altLang="zh-CN" dirty="0"/>
              <a:t>2×2</a:t>
            </a:r>
            <a:r>
              <a:rPr lang="zh-CN" altLang="en-US" dirty="0"/>
              <a:t>最大池化层。在连接三个全连接层之前，需要先调用</a:t>
            </a:r>
            <a:r>
              <a:rPr lang="en-US" altLang="zh-CN" dirty="0"/>
              <a:t>view</a:t>
            </a:r>
            <a:r>
              <a:rPr lang="zh-CN" altLang="en-US" dirty="0"/>
              <a:t>函数将四维数据转换为二维数据。最后一个全连接层的神经元个数为</a:t>
            </a:r>
            <a:r>
              <a:rPr lang="en-US" altLang="zh-CN" dirty="0"/>
              <a:t>10</a:t>
            </a:r>
            <a:r>
              <a:rPr lang="zh-CN" altLang="en-US" dirty="0"/>
              <a:t>，因为这是</a:t>
            </a:r>
            <a:r>
              <a:rPr lang="en-US" altLang="zh-CN" dirty="0"/>
              <a:t>10</a:t>
            </a:r>
            <a:r>
              <a:rPr lang="zh-CN" altLang="en-US" dirty="0"/>
              <a:t>个类别的分类任务，这里没有使用</a:t>
            </a:r>
            <a:r>
              <a:rPr lang="en-US" altLang="zh-CN" dirty="0" err="1"/>
              <a:t>softmax</a:t>
            </a:r>
            <a:r>
              <a:rPr lang="zh-CN" altLang="en-US" dirty="0"/>
              <a:t>激活函数是因为损失函数使用</a:t>
            </a:r>
            <a:r>
              <a:rPr lang="en-US" altLang="zh-CN" dirty="0" err="1"/>
              <a:t>torch.nn.CrossEntropyLoss</a:t>
            </a:r>
            <a:r>
              <a:rPr lang="zh-CN" altLang="en-US" dirty="0"/>
              <a:t>。</a:t>
            </a:r>
          </a:p>
        </p:txBody>
      </p:sp>
    </p:spTree>
    <p:extLst>
      <p:ext uri="{BB962C8B-B14F-4D97-AF65-F5344CB8AC3E}">
        <p14:creationId xmlns:p14="http://schemas.microsoft.com/office/powerpoint/2010/main" val="281877229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16632"/>
            <a:ext cx="7467600" cy="6624736"/>
          </a:xfrm>
        </p:spPr>
        <p:txBody>
          <a:bodyPr>
            <a:normAutofit fontScale="70000" lnSpcReduction="20000"/>
          </a:bodyPr>
          <a:lstStyle/>
          <a:p>
            <a:r>
              <a:rPr lang="zh-CN" altLang="en-US" dirty="0"/>
              <a:t>代码</a:t>
            </a:r>
            <a:r>
              <a:rPr lang="en-US" altLang="zh-CN" dirty="0"/>
              <a:t>5. 14 LeNet-5</a:t>
            </a:r>
            <a:r>
              <a:rPr lang="zh-CN" altLang="en-US" dirty="0"/>
              <a:t>网络模型</a:t>
            </a:r>
          </a:p>
          <a:p>
            <a:r>
              <a:rPr lang="en-US" altLang="zh-CN" dirty="0"/>
              <a:t>class Net(</a:t>
            </a:r>
            <a:r>
              <a:rPr lang="en-US" altLang="zh-CN" dirty="0" err="1"/>
              <a:t>nn.Module</a:t>
            </a:r>
            <a:r>
              <a:rPr lang="en-US" altLang="zh-CN" dirty="0"/>
              <a:t>):</a:t>
            </a:r>
          </a:p>
          <a:p>
            <a:r>
              <a:rPr lang="en-US" altLang="zh-CN" dirty="0"/>
              <a:t>    """ </a:t>
            </a:r>
            <a:r>
              <a:rPr lang="zh-CN" altLang="en-US" dirty="0"/>
              <a:t>定义</a:t>
            </a:r>
            <a:r>
              <a:rPr lang="en-US" altLang="zh-CN" dirty="0"/>
              <a:t>LeNet-5</a:t>
            </a:r>
            <a:r>
              <a:rPr lang="zh-CN" altLang="en-US" dirty="0"/>
              <a:t>网络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a:t>
            </a:r>
          </a:p>
          <a:p>
            <a:r>
              <a:rPr lang="en-US" altLang="zh-CN" dirty="0"/>
              <a:t>        super(Net, self).__</a:t>
            </a:r>
            <a:r>
              <a:rPr lang="en-US" altLang="zh-CN" dirty="0" err="1"/>
              <a:t>init</a:t>
            </a:r>
            <a:r>
              <a:rPr lang="en-US" altLang="zh-CN" dirty="0"/>
              <a:t>__()</a:t>
            </a:r>
          </a:p>
          <a:p>
            <a:r>
              <a:rPr lang="en-US" altLang="zh-CN" dirty="0"/>
              <a:t>        self.conv1 = nn.Conv2d(3, 6, 5)</a:t>
            </a:r>
          </a:p>
          <a:p>
            <a:r>
              <a:rPr lang="en-US" altLang="zh-CN" dirty="0"/>
              <a:t>        </a:t>
            </a:r>
            <a:r>
              <a:rPr lang="en-US" altLang="zh-CN" dirty="0" err="1"/>
              <a:t>self.pool</a:t>
            </a:r>
            <a:r>
              <a:rPr lang="en-US" altLang="zh-CN" dirty="0"/>
              <a:t> = nn.MaxPool2d(2, 2)</a:t>
            </a:r>
          </a:p>
          <a:p>
            <a:r>
              <a:rPr lang="en-US" altLang="zh-CN" dirty="0"/>
              <a:t>        self.conv2 = nn.Conv2d(6, 16, 5)</a:t>
            </a:r>
          </a:p>
          <a:p>
            <a:r>
              <a:rPr lang="en-US" altLang="zh-CN" dirty="0"/>
              <a:t>        self.fc1 = </a:t>
            </a:r>
            <a:r>
              <a:rPr lang="en-US" altLang="zh-CN" dirty="0" err="1"/>
              <a:t>nn.Linear</a:t>
            </a:r>
            <a:r>
              <a:rPr lang="en-US" altLang="zh-CN" dirty="0"/>
              <a:t>(16 * 5 * 5, 120)</a:t>
            </a:r>
          </a:p>
          <a:p>
            <a:r>
              <a:rPr lang="en-US" altLang="zh-CN" dirty="0"/>
              <a:t>        self.fc2 = </a:t>
            </a:r>
            <a:r>
              <a:rPr lang="en-US" altLang="zh-CN" dirty="0" err="1"/>
              <a:t>nn.Linear</a:t>
            </a:r>
            <a:r>
              <a:rPr lang="en-US" altLang="zh-CN" dirty="0"/>
              <a:t>(120, 84)</a:t>
            </a:r>
          </a:p>
          <a:p>
            <a:r>
              <a:rPr lang="en-US" altLang="zh-CN" dirty="0"/>
              <a:t>        self.fc3 = </a:t>
            </a:r>
            <a:r>
              <a:rPr lang="en-US" altLang="zh-CN" dirty="0" err="1"/>
              <a:t>nn.Linear</a:t>
            </a:r>
            <a:r>
              <a:rPr lang="en-US" altLang="zh-CN" dirty="0"/>
              <a:t>(84, 10)</a:t>
            </a:r>
          </a:p>
          <a:p>
            <a:endParaRPr lang="en-US" altLang="zh-CN" dirty="0"/>
          </a:p>
          <a:p>
            <a:r>
              <a:rPr lang="en-US" altLang="zh-CN" dirty="0"/>
              <a:t>    </a:t>
            </a:r>
            <a:r>
              <a:rPr lang="en-US" altLang="zh-CN" dirty="0" err="1"/>
              <a:t>def</a:t>
            </a:r>
            <a:r>
              <a:rPr lang="en-US" altLang="zh-CN" dirty="0"/>
              <a:t> forward(self, x):  # </a:t>
            </a:r>
            <a:r>
              <a:rPr lang="zh-CN" altLang="en-US" dirty="0"/>
              <a:t>（</a:t>
            </a:r>
            <a:r>
              <a:rPr lang="en-US" altLang="zh-CN" dirty="0"/>
              <a:t>N, 3, 32, 32</a:t>
            </a:r>
            <a:r>
              <a:rPr lang="zh-CN" altLang="en-US" dirty="0"/>
              <a:t>）</a:t>
            </a:r>
          </a:p>
          <a:p>
            <a:r>
              <a:rPr lang="zh-CN" altLang="en-US" dirty="0"/>
              <a:t>        </a:t>
            </a:r>
            <a:r>
              <a:rPr lang="en-US" altLang="zh-CN" dirty="0"/>
              <a:t>x = </a:t>
            </a:r>
            <a:r>
              <a:rPr lang="en-US" altLang="zh-CN" dirty="0" err="1"/>
              <a:t>self.pool</a:t>
            </a:r>
            <a:r>
              <a:rPr lang="en-US" altLang="zh-CN" dirty="0"/>
              <a:t>(</a:t>
            </a:r>
            <a:r>
              <a:rPr lang="en-US" altLang="zh-CN" dirty="0" err="1"/>
              <a:t>F.relu</a:t>
            </a:r>
            <a:r>
              <a:rPr lang="en-US" altLang="zh-CN" dirty="0"/>
              <a:t>(self.conv1(x)))  # </a:t>
            </a:r>
            <a:r>
              <a:rPr lang="zh-CN" altLang="en-US" dirty="0"/>
              <a:t>（</a:t>
            </a:r>
            <a:r>
              <a:rPr lang="en-US" altLang="zh-CN" dirty="0"/>
              <a:t>N, 6, 28, 28</a:t>
            </a:r>
            <a:r>
              <a:rPr lang="zh-CN" altLang="en-US" dirty="0"/>
              <a:t>） </a:t>
            </a:r>
            <a:r>
              <a:rPr lang="en-US" altLang="zh-CN" dirty="0"/>
              <a:t>--&gt; </a:t>
            </a:r>
            <a:r>
              <a:rPr lang="zh-CN" altLang="en-US" dirty="0"/>
              <a:t>（</a:t>
            </a:r>
            <a:r>
              <a:rPr lang="en-US" altLang="zh-CN" dirty="0"/>
              <a:t>N, 6, 14, 14</a:t>
            </a:r>
            <a:r>
              <a:rPr lang="zh-CN" altLang="en-US" dirty="0"/>
              <a:t>）</a:t>
            </a:r>
          </a:p>
          <a:p>
            <a:r>
              <a:rPr lang="zh-CN" altLang="en-US" dirty="0"/>
              <a:t>        </a:t>
            </a:r>
            <a:r>
              <a:rPr lang="en-US" altLang="zh-CN" dirty="0"/>
              <a:t>x = </a:t>
            </a:r>
            <a:r>
              <a:rPr lang="en-US" altLang="zh-CN" dirty="0" err="1"/>
              <a:t>self.pool</a:t>
            </a:r>
            <a:r>
              <a:rPr lang="en-US" altLang="zh-CN" dirty="0"/>
              <a:t>(</a:t>
            </a:r>
            <a:r>
              <a:rPr lang="en-US" altLang="zh-CN" dirty="0" err="1"/>
              <a:t>F.relu</a:t>
            </a:r>
            <a:r>
              <a:rPr lang="en-US" altLang="zh-CN" dirty="0"/>
              <a:t>(self.conv2(x)))  # </a:t>
            </a:r>
            <a:r>
              <a:rPr lang="zh-CN" altLang="en-US" dirty="0"/>
              <a:t>（</a:t>
            </a:r>
            <a:r>
              <a:rPr lang="en-US" altLang="zh-CN" dirty="0"/>
              <a:t>N, 16, 10, 10</a:t>
            </a:r>
            <a:r>
              <a:rPr lang="zh-CN" altLang="en-US" dirty="0"/>
              <a:t>） </a:t>
            </a:r>
            <a:r>
              <a:rPr lang="en-US" altLang="zh-CN" dirty="0"/>
              <a:t>--&gt; </a:t>
            </a:r>
            <a:r>
              <a:rPr lang="zh-CN" altLang="en-US" dirty="0"/>
              <a:t>（</a:t>
            </a:r>
            <a:r>
              <a:rPr lang="en-US" altLang="zh-CN" dirty="0"/>
              <a:t>N, 16, 5, 5</a:t>
            </a:r>
            <a:r>
              <a:rPr lang="zh-CN" altLang="en-US" dirty="0"/>
              <a:t>）</a:t>
            </a:r>
          </a:p>
          <a:p>
            <a:r>
              <a:rPr lang="zh-CN" altLang="en-US" dirty="0"/>
              <a:t>        </a:t>
            </a:r>
            <a:r>
              <a:rPr lang="en-US" altLang="zh-CN" dirty="0"/>
              <a:t>x = </a:t>
            </a:r>
            <a:r>
              <a:rPr lang="en-US" altLang="zh-CN" dirty="0" err="1"/>
              <a:t>x.view</a:t>
            </a:r>
            <a:r>
              <a:rPr lang="en-US" altLang="zh-CN" dirty="0"/>
              <a:t>(-1, 16 * 5 * 5)  # </a:t>
            </a:r>
            <a:r>
              <a:rPr lang="zh-CN" altLang="en-US" dirty="0"/>
              <a:t>（</a:t>
            </a:r>
            <a:r>
              <a:rPr lang="en-US" altLang="zh-CN" dirty="0"/>
              <a:t>N, 16*5*5</a:t>
            </a:r>
            <a:r>
              <a:rPr lang="zh-CN" altLang="en-US" dirty="0"/>
              <a:t>）</a:t>
            </a:r>
          </a:p>
          <a:p>
            <a:r>
              <a:rPr lang="zh-CN" altLang="en-US" dirty="0"/>
              <a:t>        </a:t>
            </a:r>
            <a:r>
              <a:rPr lang="en-US" altLang="zh-CN" dirty="0"/>
              <a:t>x = </a:t>
            </a:r>
            <a:r>
              <a:rPr lang="en-US" altLang="zh-CN" dirty="0" err="1"/>
              <a:t>F.relu</a:t>
            </a:r>
            <a:r>
              <a:rPr lang="en-US" altLang="zh-CN" dirty="0"/>
              <a:t>(self.fc1(x))  # </a:t>
            </a:r>
            <a:r>
              <a:rPr lang="zh-CN" altLang="en-US" dirty="0"/>
              <a:t>（</a:t>
            </a:r>
            <a:r>
              <a:rPr lang="en-US" altLang="zh-CN" dirty="0"/>
              <a:t>N, 120</a:t>
            </a:r>
            <a:r>
              <a:rPr lang="zh-CN" altLang="en-US" dirty="0"/>
              <a:t>）</a:t>
            </a:r>
          </a:p>
          <a:p>
            <a:r>
              <a:rPr lang="zh-CN" altLang="en-US" dirty="0"/>
              <a:t>        </a:t>
            </a:r>
            <a:r>
              <a:rPr lang="en-US" altLang="zh-CN" dirty="0"/>
              <a:t>x = </a:t>
            </a:r>
            <a:r>
              <a:rPr lang="en-US" altLang="zh-CN" dirty="0" err="1"/>
              <a:t>F.relu</a:t>
            </a:r>
            <a:r>
              <a:rPr lang="en-US" altLang="zh-CN" dirty="0"/>
              <a:t>(self.fc2(x))  # </a:t>
            </a:r>
            <a:r>
              <a:rPr lang="zh-CN" altLang="en-US" dirty="0"/>
              <a:t>（</a:t>
            </a:r>
            <a:r>
              <a:rPr lang="en-US" altLang="zh-CN" dirty="0"/>
              <a:t>N, 84</a:t>
            </a:r>
            <a:r>
              <a:rPr lang="zh-CN" altLang="en-US" dirty="0"/>
              <a:t>）</a:t>
            </a:r>
          </a:p>
          <a:p>
            <a:r>
              <a:rPr lang="zh-CN" altLang="en-US" dirty="0"/>
              <a:t>        </a:t>
            </a:r>
            <a:r>
              <a:rPr lang="en-US" altLang="zh-CN" dirty="0"/>
              <a:t>x = self.fc3(x)  # </a:t>
            </a:r>
            <a:r>
              <a:rPr lang="zh-CN" altLang="en-US" dirty="0"/>
              <a:t>（</a:t>
            </a:r>
            <a:r>
              <a:rPr lang="en-US" altLang="zh-CN" dirty="0"/>
              <a:t>N, 10</a:t>
            </a:r>
            <a:r>
              <a:rPr lang="zh-CN" altLang="en-US" dirty="0"/>
              <a:t>）</a:t>
            </a:r>
          </a:p>
          <a:p>
            <a:r>
              <a:rPr lang="zh-CN" altLang="en-US" dirty="0"/>
              <a:t>        </a:t>
            </a:r>
            <a:r>
              <a:rPr lang="en-US" altLang="zh-CN" dirty="0"/>
              <a:t>return x</a:t>
            </a:r>
          </a:p>
          <a:p>
            <a:endParaRPr lang="zh-CN" altLang="en-US" dirty="0"/>
          </a:p>
        </p:txBody>
      </p:sp>
    </p:spTree>
    <p:extLst>
      <p:ext uri="{BB962C8B-B14F-4D97-AF65-F5344CB8AC3E}">
        <p14:creationId xmlns:p14="http://schemas.microsoft.com/office/powerpoint/2010/main" val="378329195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r>
              <a:rPr lang="zh-CN" altLang="en-US" dirty="0"/>
              <a:t>如下代码实例化</a:t>
            </a:r>
            <a:r>
              <a:rPr lang="en-US" altLang="zh-CN" dirty="0"/>
              <a:t>LeNet-5</a:t>
            </a:r>
            <a:r>
              <a:rPr lang="zh-CN" altLang="en-US" dirty="0"/>
              <a:t>网络并打印</a:t>
            </a:r>
            <a:r>
              <a:rPr lang="en-US" altLang="zh-CN" dirty="0"/>
              <a:t>LeNet-5</a:t>
            </a:r>
            <a:r>
              <a:rPr lang="zh-CN" altLang="en-US" dirty="0"/>
              <a:t>网络模型结构。</a:t>
            </a:r>
          </a:p>
          <a:p>
            <a:r>
              <a:rPr lang="zh-CN" altLang="en-US" dirty="0"/>
              <a:t>    </a:t>
            </a:r>
            <a:r>
              <a:rPr lang="en-US" altLang="zh-CN" dirty="0"/>
              <a:t>net = Net()</a:t>
            </a:r>
          </a:p>
          <a:p>
            <a:r>
              <a:rPr lang="en-US" altLang="zh-CN" dirty="0"/>
              <a:t>    net.to(device)</a:t>
            </a:r>
          </a:p>
          <a:p>
            <a:r>
              <a:rPr lang="en-US" altLang="zh-CN" dirty="0"/>
              <a:t>    print("LeNet-5</a:t>
            </a:r>
            <a:r>
              <a:rPr lang="zh-CN" altLang="en-US" dirty="0"/>
              <a:t>模型结构：</a:t>
            </a:r>
            <a:r>
              <a:rPr lang="en-US" altLang="zh-CN" dirty="0"/>
              <a:t>")</a:t>
            </a:r>
          </a:p>
          <a:p>
            <a:r>
              <a:rPr lang="en-US" altLang="zh-CN" dirty="0"/>
              <a:t>    print(net)</a:t>
            </a:r>
          </a:p>
          <a:p>
            <a:endParaRPr lang="en-US" altLang="zh-CN" dirty="0"/>
          </a:p>
          <a:p>
            <a:r>
              <a:rPr lang="zh-CN" altLang="en-US" dirty="0"/>
              <a:t>打印出来的模型结果如下，读者可以自行与</a:t>
            </a:r>
            <a:r>
              <a:rPr lang="en-US" altLang="zh-CN" dirty="0"/>
              <a:t>5.3.1</a:t>
            </a:r>
            <a:r>
              <a:rPr lang="zh-CN" altLang="en-US" dirty="0"/>
              <a:t>小节的</a:t>
            </a:r>
            <a:r>
              <a:rPr lang="en-US" altLang="zh-CN" dirty="0"/>
              <a:t>LeNet-5</a:t>
            </a:r>
            <a:r>
              <a:rPr lang="zh-CN" altLang="en-US" dirty="0"/>
              <a:t>模型进行对照。值得注意的是，由于</a:t>
            </a:r>
            <a:r>
              <a:rPr lang="en-US" altLang="zh-CN" dirty="0"/>
              <a:t>CIFAR-10</a:t>
            </a:r>
            <a:r>
              <a:rPr lang="zh-CN" altLang="en-US" dirty="0"/>
              <a:t>的输入与</a:t>
            </a:r>
            <a:r>
              <a:rPr lang="en-US" altLang="zh-CN" dirty="0"/>
              <a:t>MNIST</a:t>
            </a:r>
            <a:r>
              <a:rPr lang="zh-CN" altLang="en-US" dirty="0"/>
              <a:t>不同，因此</a:t>
            </a:r>
            <a:r>
              <a:rPr lang="en-US" altLang="zh-CN" dirty="0"/>
              <a:t>fc1</a:t>
            </a:r>
            <a:r>
              <a:rPr lang="zh-CN" altLang="en-US" dirty="0"/>
              <a:t>层的输入特征（</a:t>
            </a:r>
            <a:r>
              <a:rPr lang="en-US" altLang="zh-CN" dirty="0" err="1"/>
              <a:t>in_features</a:t>
            </a:r>
            <a:r>
              <a:rPr lang="zh-CN" altLang="en-US" dirty="0"/>
              <a:t>）为</a:t>
            </a:r>
            <a:r>
              <a:rPr lang="en-US" altLang="zh-CN" dirty="0"/>
              <a:t>400</a:t>
            </a:r>
            <a:r>
              <a:rPr lang="zh-CN" altLang="en-US" dirty="0"/>
              <a:t>，而非</a:t>
            </a:r>
            <a:r>
              <a:rPr lang="en-US" altLang="zh-CN" dirty="0"/>
              <a:t>MNIST</a:t>
            </a:r>
            <a:r>
              <a:rPr lang="zh-CN" altLang="en-US" dirty="0"/>
              <a:t>网络的</a:t>
            </a:r>
            <a:r>
              <a:rPr lang="en-US" altLang="zh-CN" dirty="0"/>
              <a:t>256</a:t>
            </a:r>
            <a:r>
              <a:rPr lang="zh-CN" altLang="en-US" dirty="0"/>
              <a:t>。</a:t>
            </a:r>
          </a:p>
          <a:p>
            <a:endParaRPr lang="zh-CN" altLang="en-US" dirty="0"/>
          </a:p>
        </p:txBody>
      </p:sp>
    </p:spTree>
    <p:extLst>
      <p:ext uri="{BB962C8B-B14F-4D97-AF65-F5344CB8AC3E}">
        <p14:creationId xmlns:p14="http://schemas.microsoft.com/office/powerpoint/2010/main" val="85768039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107504" y="1600200"/>
            <a:ext cx="8640960" cy="4873752"/>
          </a:xfrm>
        </p:spPr>
        <p:txBody>
          <a:bodyPr>
            <a:normAutofit fontScale="92500"/>
          </a:bodyPr>
          <a:lstStyle/>
          <a:p>
            <a:r>
              <a:rPr lang="en-US" altLang="zh-CN" dirty="0"/>
              <a:t>LeNet-5</a:t>
            </a:r>
            <a:r>
              <a:rPr lang="zh-CN" altLang="en-US" dirty="0"/>
              <a:t>模型结构：</a:t>
            </a:r>
          </a:p>
          <a:p>
            <a:r>
              <a:rPr lang="en-US" altLang="zh-CN" dirty="0"/>
              <a:t>Net(</a:t>
            </a:r>
          </a:p>
          <a:p>
            <a:r>
              <a:rPr lang="en-US" altLang="zh-CN" dirty="0"/>
              <a:t>  (conv1): Conv2d(3, 6, </a:t>
            </a:r>
            <a:r>
              <a:rPr lang="en-US" altLang="zh-CN" dirty="0" err="1"/>
              <a:t>kernel_size</a:t>
            </a:r>
            <a:r>
              <a:rPr lang="en-US" altLang="zh-CN" dirty="0"/>
              <a:t>=(5, 5), stride=(1, 1))</a:t>
            </a:r>
          </a:p>
          <a:p>
            <a:r>
              <a:rPr lang="en-US" altLang="zh-CN" dirty="0"/>
              <a:t>  (pool): MaxPool2d(</a:t>
            </a:r>
            <a:r>
              <a:rPr lang="en-US" altLang="zh-CN" dirty="0" err="1"/>
              <a:t>kernel_size</a:t>
            </a:r>
            <a:r>
              <a:rPr lang="en-US" altLang="zh-CN" dirty="0"/>
              <a:t>=2, stride=2, padding=0, dilation=1, </a:t>
            </a:r>
            <a:r>
              <a:rPr lang="en-US" altLang="zh-CN" dirty="0" err="1"/>
              <a:t>ceil_mode</a:t>
            </a:r>
            <a:r>
              <a:rPr lang="en-US" altLang="zh-CN" dirty="0"/>
              <a:t>=False)</a:t>
            </a:r>
          </a:p>
          <a:p>
            <a:r>
              <a:rPr lang="en-US" altLang="zh-CN" dirty="0"/>
              <a:t>  (conv2): Conv2d(6, 16, </a:t>
            </a:r>
            <a:r>
              <a:rPr lang="en-US" altLang="zh-CN" dirty="0" err="1"/>
              <a:t>kernel_size</a:t>
            </a:r>
            <a:r>
              <a:rPr lang="en-US" altLang="zh-CN" dirty="0"/>
              <a:t>=(5, 5), stride=(1, 1))</a:t>
            </a:r>
          </a:p>
          <a:p>
            <a:r>
              <a:rPr lang="en-US" altLang="zh-CN" dirty="0"/>
              <a:t>  (fc1): Linear(</a:t>
            </a:r>
            <a:r>
              <a:rPr lang="en-US" altLang="zh-CN" dirty="0" err="1"/>
              <a:t>in_features</a:t>
            </a:r>
            <a:r>
              <a:rPr lang="en-US" altLang="zh-CN" dirty="0"/>
              <a:t>=400, </a:t>
            </a:r>
            <a:r>
              <a:rPr lang="en-US" altLang="zh-CN" dirty="0" err="1"/>
              <a:t>out_features</a:t>
            </a:r>
            <a:r>
              <a:rPr lang="en-US" altLang="zh-CN" dirty="0"/>
              <a:t>=120, bias=True)</a:t>
            </a:r>
          </a:p>
          <a:p>
            <a:r>
              <a:rPr lang="en-US" altLang="zh-CN" dirty="0"/>
              <a:t>  (fc2): Linear(</a:t>
            </a:r>
            <a:r>
              <a:rPr lang="en-US" altLang="zh-CN" dirty="0" err="1"/>
              <a:t>in_features</a:t>
            </a:r>
            <a:r>
              <a:rPr lang="en-US" altLang="zh-CN" dirty="0"/>
              <a:t>=120, </a:t>
            </a:r>
            <a:r>
              <a:rPr lang="en-US" altLang="zh-CN" dirty="0" err="1"/>
              <a:t>out_features</a:t>
            </a:r>
            <a:r>
              <a:rPr lang="en-US" altLang="zh-CN" dirty="0"/>
              <a:t>=84, bias=True)</a:t>
            </a:r>
          </a:p>
          <a:p>
            <a:r>
              <a:rPr lang="en-US" altLang="zh-CN" dirty="0"/>
              <a:t>  (fc3): Linear(</a:t>
            </a:r>
            <a:r>
              <a:rPr lang="en-US" altLang="zh-CN" dirty="0" err="1"/>
              <a:t>in_features</a:t>
            </a:r>
            <a:r>
              <a:rPr lang="en-US" altLang="zh-CN" dirty="0"/>
              <a:t>=84, </a:t>
            </a:r>
            <a:r>
              <a:rPr lang="en-US" altLang="zh-CN" dirty="0" err="1"/>
              <a:t>out_features</a:t>
            </a:r>
            <a:r>
              <a:rPr lang="en-US" altLang="zh-CN" dirty="0"/>
              <a:t>=10, bias=True)</a:t>
            </a:r>
          </a:p>
          <a:p>
            <a:r>
              <a:rPr lang="en-US" altLang="zh-CN" dirty="0"/>
              <a:t>)</a:t>
            </a:r>
          </a:p>
          <a:p>
            <a:endParaRPr lang="zh-CN" altLang="en-US" dirty="0"/>
          </a:p>
        </p:txBody>
      </p:sp>
    </p:spTree>
    <p:extLst>
      <p:ext uri="{BB962C8B-B14F-4D97-AF65-F5344CB8AC3E}">
        <p14:creationId xmlns:p14="http://schemas.microsoft.com/office/powerpoint/2010/main" val="965963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404664"/>
            <a:ext cx="7467600" cy="6069288"/>
          </a:xfrm>
        </p:spPr>
        <p:txBody>
          <a:bodyPr>
            <a:normAutofit/>
          </a:bodyPr>
          <a:lstStyle/>
          <a:p>
            <a:r>
              <a:rPr lang="zh-CN" altLang="en-US" dirty="0"/>
              <a:t>（</a:t>
            </a:r>
            <a:r>
              <a:rPr lang="en-US" altLang="zh-CN" dirty="0"/>
              <a:t>1</a:t>
            </a:r>
            <a:r>
              <a:rPr lang="zh-CN" altLang="en-US" dirty="0"/>
              <a:t>）卷积运算</a:t>
            </a:r>
          </a:p>
          <a:p>
            <a:r>
              <a:rPr lang="zh-CN" altLang="en-US" dirty="0"/>
              <a:t>卷积运算往往构造一个或多个</a:t>
            </a:r>
            <a:r>
              <a:rPr lang="en-US" altLang="zh-CN" dirty="0"/>
              <a:t>3×3</a:t>
            </a:r>
            <a:r>
              <a:rPr lang="zh-CN" altLang="en-US" dirty="0"/>
              <a:t>的过滤器来对图像进行处理，常用过滤器矩阵的行数和列数都是奇数，且行列数一般都相同，如</a:t>
            </a:r>
            <a:r>
              <a:rPr lang="en-US" altLang="zh-CN" dirty="0"/>
              <a:t>3×3</a:t>
            </a:r>
            <a:r>
              <a:rPr lang="zh-CN" altLang="en-US" dirty="0"/>
              <a:t>、</a:t>
            </a:r>
            <a:r>
              <a:rPr lang="en-US" altLang="zh-CN" dirty="0"/>
              <a:t>5×5</a:t>
            </a:r>
            <a:r>
              <a:rPr lang="zh-CN" altLang="en-US" dirty="0"/>
              <a:t>和</a:t>
            </a:r>
            <a:r>
              <a:rPr lang="en-US" altLang="zh-CN" dirty="0"/>
              <a:t>7×7</a:t>
            </a:r>
            <a:r>
              <a:rPr lang="zh-CN" altLang="en-US" dirty="0"/>
              <a:t>，其好处是存在一个便于标定过滤器位置的中心像素点。</a:t>
            </a:r>
          </a:p>
          <a:p>
            <a:endParaRPr lang="zh-CN" altLang="en-US" dirty="0"/>
          </a:p>
        </p:txBody>
      </p:sp>
    </p:spTree>
    <p:extLst>
      <p:ext uri="{BB962C8B-B14F-4D97-AF65-F5344CB8AC3E}">
        <p14:creationId xmlns:p14="http://schemas.microsoft.com/office/powerpoint/2010/main" val="224607375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16632"/>
            <a:ext cx="7467600" cy="6552728"/>
          </a:xfrm>
        </p:spPr>
        <p:txBody>
          <a:bodyPr>
            <a:normAutofit fontScale="85000" lnSpcReduction="20000"/>
          </a:bodyPr>
          <a:lstStyle/>
          <a:p>
            <a:r>
              <a:rPr lang="zh-CN" altLang="en-US" dirty="0"/>
              <a:t>代码</a:t>
            </a:r>
            <a:r>
              <a:rPr lang="en-US" altLang="zh-CN" dirty="0"/>
              <a:t>5. 15</a:t>
            </a:r>
            <a:r>
              <a:rPr lang="zh-CN" altLang="en-US" dirty="0"/>
              <a:t>是训练模型的关键代码。这里使用</a:t>
            </a:r>
            <a:r>
              <a:rPr lang="en-US" altLang="zh-CN" dirty="0"/>
              <a:t>Adam</a:t>
            </a:r>
            <a:r>
              <a:rPr lang="zh-CN" altLang="en-US" dirty="0"/>
              <a:t>优化器和交叉熵损失，迭代</a:t>
            </a:r>
            <a:r>
              <a:rPr lang="en-US" altLang="zh-CN" dirty="0"/>
              <a:t>epochs</a:t>
            </a:r>
            <a:r>
              <a:rPr lang="zh-CN" altLang="en-US" dirty="0"/>
              <a:t>轮训练，每隔固定训练步数（</a:t>
            </a:r>
            <a:r>
              <a:rPr lang="en-US" altLang="zh-CN" dirty="0" err="1"/>
              <a:t>print_every</a:t>
            </a:r>
            <a:r>
              <a:rPr lang="zh-CN" altLang="en-US" dirty="0"/>
              <a:t>）就打印一次训练损失。</a:t>
            </a:r>
          </a:p>
          <a:p>
            <a:r>
              <a:rPr lang="zh-CN" altLang="en-US" dirty="0"/>
              <a:t>代码</a:t>
            </a:r>
            <a:r>
              <a:rPr lang="en-US" altLang="zh-CN" dirty="0"/>
              <a:t>5. 15</a:t>
            </a:r>
            <a:r>
              <a:rPr lang="zh-CN" altLang="en-US" dirty="0"/>
              <a:t>训练模型</a:t>
            </a:r>
          </a:p>
          <a:p>
            <a:r>
              <a:rPr lang="zh-CN" altLang="en-US" dirty="0"/>
              <a:t>    </a:t>
            </a:r>
            <a:r>
              <a:rPr lang="en-US" altLang="zh-CN" dirty="0"/>
              <a:t># </a:t>
            </a:r>
            <a:r>
              <a:rPr lang="zh-CN" altLang="en-US" dirty="0"/>
              <a:t>损失函数</a:t>
            </a:r>
          </a:p>
          <a:p>
            <a:r>
              <a:rPr lang="zh-CN" altLang="en-US" dirty="0"/>
              <a:t>    </a:t>
            </a:r>
            <a:r>
              <a:rPr lang="en-US" altLang="zh-CN" dirty="0"/>
              <a:t>criterion = </a:t>
            </a:r>
            <a:r>
              <a:rPr lang="en-US" altLang="zh-CN" dirty="0" err="1"/>
              <a:t>nn.CrossEntropyLoss</a:t>
            </a:r>
            <a:r>
              <a:rPr lang="en-US" altLang="zh-CN" dirty="0"/>
              <a:t>()</a:t>
            </a:r>
          </a:p>
          <a:p>
            <a:r>
              <a:rPr lang="en-US" altLang="zh-CN" dirty="0"/>
              <a:t>    # </a:t>
            </a:r>
            <a:r>
              <a:rPr lang="zh-CN" altLang="en-US" dirty="0"/>
              <a:t>优化算法</a:t>
            </a:r>
          </a:p>
          <a:p>
            <a:r>
              <a:rPr lang="zh-CN" altLang="en-US" dirty="0"/>
              <a:t>    </a:t>
            </a:r>
            <a:r>
              <a:rPr lang="en-US" altLang="zh-CN" dirty="0"/>
              <a:t>optimizer = </a:t>
            </a:r>
            <a:r>
              <a:rPr lang="en-US" altLang="zh-CN" dirty="0" err="1"/>
              <a:t>optim.Adam</a:t>
            </a:r>
            <a:r>
              <a:rPr lang="en-US" altLang="zh-CN" dirty="0"/>
              <a:t>(</a:t>
            </a:r>
            <a:r>
              <a:rPr lang="en-US" altLang="zh-CN" dirty="0" err="1"/>
              <a:t>net.parameters</a:t>
            </a:r>
            <a:r>
              <a:rPr lang="en-US" altLang="zh-CN" dirty="0"/>
              <a:t>(), </a:t>
            </a:r>
            <a:r>
              <a:rPr lang="en-US" altLang="zh-CN" dirty="0" err="1"/>
              <a:t>lr</a:t>
            </a:r>
            <a:r>
              <a:rPr lang="en-US" altLang="zh-CN" dirty="0"/>
              <a:t>=0.001)</a:t>
            </a:r>
          </a:p>
          <a:p>
            <a:endParaRPr lang="en-US" altLang="zh-CN" dirty="0"/>
          </a:p>
          <a:p>
            <a:r>
              <a:rPr lang="en-US" altLang="zh-CN" dirty="0"/>
              <a:t>    # </a:t>
            </a:r>
            <a:r>
              <a:rPr lang="zh-CN" altLang="en-US" dirty="0"/>
              <a:t>迭代训练模型</a:t>
            </a:r>
          </a:p>
          <a:p>
            <a:r>
              <a:rPr lang="zh-CN" altLang="en-US" dirty="0"/>
              <a:t>    </a:t>
            </a:r>
            <a:r>
              <a:rPr lang="en-US" altLang="zh-CN" dirty="0"/>
              <a:t>print('</a:t>
            </a:r>
            <a:r>
              <a:rPr lang="zh-CN" altLang="en-US" dirty="0"/>
              <a:t>训练开始！</a:t>
            </a:r>
            <a:r>
              <a:rPr lang="en-US" altLang="zh-CN" dirty="0"/>
              <a:t>')</a:t>
            </a:r>
          </a:p>
          <a:p>
            <a:r>
              <a:rPr lang="en-US" altLang="zh-CN" dirty="0"/>
              <a:t>    for epoch in range(epochs):</a:t>
            </a:r>
          </a:p>
          <a:p>
            <a:endParaRPr lang="en-US" altLang="zh-CN" dirty="0"/>
          </a:p>
          <a:p>
            <a:r>
              <a:rPr lang="en-US" altLang="zh-CN" dirty="0"/>
              <a:t>        </a:t>
            </a:r>
            <a:r>
              <a:rPr lang="en-US" altLang="zh-CN" dirty="0" err="1"/>
              <a:t>loss_acc</a:t>
            </a:r>
            <a:r>
              <a:rPr lang="en-US" altLang="zh-CN" dirty="0"/>
              <a:t> = 0.0  # </a:t>
            </a:r>
            <a:r>
              <a:rPr lang="zh-CN" altLang="en-US" dirty="0"/>
              <a:t>累计损失</a:t>
            </a:r>
          </a:p>
          <a:p>
            <a:r>
              <a:rPr lang="zh-CN" altLang="en-US" dirty="0"/>
              <a:t>        </a:t>
            </a:r>
            <a:r>
              <a:rPr lang="en-US" altLang="zh-CN" dirty="0"/>
              <a:t>for </a:t>
            </a:r>
            <a:r>
              <a:rPr lang="en-US" altLang="zh-CN" dirty="0" err="1"/>
              <a:t>idx</a:t>
            </a:r>
            <a:r>
              <a:rPr lang="en-US" altLang="zh-CN" dirty="0"/>
              <a:t>, data in enumerate(</a:t>
            </a:r>
            <a:r>
              <a:rPr lang="en-US" altLang="zh-CN" dirty="0" err="1"/>
              <a:t>train_loader</a:t>
            </a:r>
            <a:r>
              <a:rPr lang="en-US" altLang="zh-CN" dirty="0"/>
              <a:t>):</a:t>
            </a:r>
          </a:p>
          <a:p>
            <a:r>
              <a:rPr lang="en-US" altLang="zh-CN" dirty="0"/>
              <a:t>            # </a:t>
            </a:r>
            <a:r>
              <a:rPr lang="zh-CN" altLang="en-US" dirty="0"/>
              <a:t>获取数据和标签</a:t>
            </a:r>
          </a:p>
          <a:p>
            <a:r>
              <a:rPr lang="zh-CN" altLang="en-US" dirty="0"/>
              <a:t>            </a:t>
            </a:r>
            <a:r>
              <a:rPr lang="en-US" altLang="zh-CN" dirty="0"/>
              <a:t>inputs, labels = data[0].to(device), data[1].to(device)</a:t>
            </a:r>
          </a:p>
          <a:p>
            <a:endParaRPr lang="en-US" altLang="zh-CN" dirty="0"/>
          </a:p>
          <a:p>
            <a:r>
              <a:rPr lang="en-US" altLang="zh-CN" dirty="0"/>
              <a:t>            # </a:t>
            </a:r>
            <a:r>
              <a:rPr lang="zh-CN" altLang="en-US" dirty="0"/>
              <a:t>参数梯度清零</a:t>
            </a:r>
          </a:p>
          <a:p>
            <a:r>
              <a:rPr lang="zh-CN" altLang="en-US" dirty="0"/>
              <a:t>            </a:t>
            </a:r>
            <a:r>
              <a:rPr lang="en-US" altLang="zh-CN" dirty="0" err="1"/>
              <a:t>optimizer.zero_grad</a:t>
            </a:r>
            <a:r>
              <a:rPr lang="en-US" altLang="zh-CN" dirty="0"/>
              <a:t>()</a:t>
            </a:r>
          </a:p>
          <a:p>
            <a:endParaRPr lang="zh-CN" altLang="en-US" dirty="0"/>
          </a:p>
        </p:txBody>
      </p:sp>
    </p:spTree>
    <p:extLst>
      <p:ext uri="{BB962C8B-B14F-4D97-AF65-F5344CB8AC3E}">
        <p14:creationId xmlns:p14="http://schemas.microsoft.com/office/powerpoint/2010/main" val="257651252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normAutofit fontScale="70000" lnSpcReduction="20000"/>
          </a:bodyPr>
          <a:lstStyle/>
          <a:p>
            <a:endParaRPr lang="en-US" altLang="zh-CN" dirty="0"/>
          </a:p>
          <a:p>
            <a:r>
              <a:rPr lang="en-US" altLang="zh-CN" dirty="0"/>
              <a:t>            # </a:t>
            </a:r>
            <a:r>
              <a:rPr lang="zh-CN" altLang="en-US" dirty="0"/>
              <a:t>前向传播</a:t>
            </a:r>
          </a:p>
          <a:p>
            <a:r>
              <a:rPr lang="zh-CN" altLang="en-US" dirty="0"/>
              <a:t>            </a:t>
            </a:r>
            <a:r>
              <a:rPr lang="en-US" altLang="zh-CN" dirty="0"/>
              <a:t>outputs = net(inputs)</a:t>
            </a:r>
          </a:p>
          <a:p>
            <a:r>
              <a:rPr lang="en-US" altLang="zh-CN" dirty="0"/>
              <a:t>            loss = criterion(outputs, labels)</a:t>
            </a:r>
          </a:p>
          <a:p>
            <a:r>
              <a:rPr lang="en-US" altLang="zh-CN" dirty="0"/>
              <a:t>            # </a:t>
            </a:r>
            <a:r>
              <a:rPr lang="zh-CN" altLang="en-US" dirty="0"/>
              <a:t>反向传播</a:t>
            </a:r>
          </a:p>
          <a:p>
            <a:r>
              <a:rPr lang="zh-CN" altLang="en-US" dirty="0"/>
              <a:t>            </a:t>
            </a:r>
            <a:r>
              <a:rPr lang="en-US" altLang="zh-CN" dirty="0" err="1"/>
              <a:t>loss.backward</a:t>
            </a:r>
            <a:r>
              <a:rPr lang="en-US" altLang="zh-CN" dirty="0"/>
              <a:t>()</a:t>
            </a:r>
          </a:p>
          <a:p>
            <a:r>
              <a:rPr lang="en-US" altLang="zh-CN" dirty="0"/>
              <a:t>            # </a:t>
            </a:r>
            <a:r>
              <a:rPr lang="zh-CN" altLang="en-US" dirty="0"/>
              <a:t>优化参数</a:t>
            </a:r>
          </a:p>
          <a:p>
            <a:r>
              <a:rPr lang="zh-CN" altLang="en-US" dirty="0"/>
              <a:t>            </a:t>
            </a:r>
            <a:r>
              <a:rPr lang="en-US" altLang="zh-CN" dirty="0" err="1"/>
              <a:t>optimizer.step</a:t>
            </a:r>
            <a:r>
              <a:rPr lang="en-US" altLang="zh-CN" dirty="0"/>
              <a:t>()</a:t>
            </a:r>
          </a:p>
          <a:p>
            <a:endParaRPr lang="en-US" altLang="zh-CN" dirty="0"/>
          </a:p>
          <a:p>
            <a:r>
              <a:rPr lang="en-US" altLang="zh-CN" dirty="0"/>
              <a:t>            # </a:t>
            </a:r>
            <a:r>
              <a:rPr lang="zh-CN" altLang="en-US" dirty="0"/>
              <a:t>打印优化过程的性能</a:t>
            </a:r>
          </a:p>
          <a:p>
            <a:r>
              <a:rPr lang="zh-CN" altLang="en-US" dirty="0"/>
              <a:t>            </a:t>
            </a:r>
            <a:r>
              <a:rPr lang="en-US" altLang="zh-CN" dirty="0" err="1"/>
              <a:t>loss_acc</a:t>
            </a:r>
            <a:r>
              <a:rPr lang="en-US" altLang="zh-CN" dirty="0"/>
              <a:t> += </a:t>
            </a:r>
            <a:r>
              <a:rPr lang="en-US" altLang="zh-CN" dirty="0" err="1"/>
              <a:t>loss.item</a:t>
            </a:r>
            <a:r>
              <a:rPr lang="en-US" altLang="zh-CN" dirty="0"/>
              <a:t>()</a:t>
            </a:r>
          </a:p>
          <a:p>
            <a:r>
              <a:rPr lang="en-US" altLang="zh-CN" dirty="0"/>
              <a:t>            if </a:t>
            </a:r>
            <a:r>
              <a:rPr lang="en-US" altLang="zh-CN" dirty="0" err="1"/>
              <a:t>idx</a:t>
            </a:r>
            <a:r>
              <a:rPr lang="en-US" altLang="zh-CN" dirty="0"/>
              <a:t> % </a:t>
            </a:r>
            <a:r>
              <a:rPr lang="en-US" altLang="zh-CN" dirty="0" err="1"/>
              <a:t>print_every</a:t>
            </a:r>
            <a:r>
              <a:rPr lang="en-US" altLang="zh-CN" dirty="0"/>
              <a:t> == </a:t>
            </a:r>
            <a:r>
              <a:rPr lang="en-US" altLang="zh-CN" dirty="0" err="1"/>
              <a:t>print_every</a:t>
            </a:r>
            <a:r>
              <a:rPr lang="en-US" altLang="zh-CN" dirty="0"/>
              <a:t> - 1:</a:t>
            </a:r>
          </a:p>
          <a:p>
            <a:r>
              <a:rPr lang="en-US" altLang="zh-CN" dirty="0"/>
              <a:t>                print('[%d, %5d] </a:t>
            </a:r>
            <a:r>
              <a:rPr lang="zh-CN" altLang="en-US" dirty="0"/>
              <a:t>损失： </a:t>
            </a:r>
            <a:r>
              <a:rPr lang="en-US" altLang="zh-CN" dirty="0"/>
              <a:t>%.3f' % (epoch + 1, </a:t>
            </a:r>
            <a:r>
              <a:rPr lang="en-US" altLang="zh-CN" dirty="0" err="1"/>
              <a:t>idx</a:t>
            </a:r>
            <a:r>
              <a:rPr lang="en-US" altLang="zh-CN" dirty="0"/>
              <a:t> + 1, </a:t>
            </a:r>
            <a:r>
              <a:rPr lang="en-US" altLang="zh-CN" dirty="0" err="1"/>
              <a:t>loss_acc</a:t>
            </a:r>
            <a:r>
              <a:rPr lang="en-US" altLang="zh-CN" dirty="0"/>
              <a:t> / </a:t>
            </a:r>
            <a:r>
              <a:rPr lang="en-US" altLang="zh-CN" dirty="0" err="1"/>
              <a:t>print_every</a:t>
            </a:r>
            <a:r>
              <a:rPr lang="en-US" altLang="zh-CN" dirty="0"/>
              <a:t>))</a:t>
            </a:r>
          </a:p>
          <a:p>
            <a:r>
              <a:rPr lang="en-US" altLang="zh-CN" dirty="0"/>
              <a:t>                </a:t>
            </a:r>
            <a:r>
              <a:rPr lang="en-US" altLang="zh-CN" dirty="0" err="1"/>
              <a:t>loss_acc</a:t>
            </a:r>
            <a:r>
              <a:rPr lang="en-US" altLang="zh-CN" dirty="0"/>
              <a:t> = 0.0</a:t>
            </a:r>
          </a:p>
          <a:p>
            <a:endParaRPr lang="en-US" altLang="zh-CN" dirty="0"/>
          </a:p>
          <a:p>
            <a:r>
              <a:rPr lang="en-US" altLang="zh-CN" dirty="0"/>
              <a:t>    print('</a:t>
            </a:r>
            <a:r>
              <a:rPr lang="zh-CN" altLang="en-US" dirty="0"/>
              <a:t>完成训练！</a:t>
            </a:r>
            <a:r>
              <a:rPr lang="en-US" altLang="zh-CN" dirty="0"/>
              <a:t>')</a:t>
            </a:r>
          </a:p>
          <a:p>
            <a:endParaRPr lang="zh-CN" altLang="en-US" dirty="0"/>
          </a:p>
        </p:txBody>
      </p:sp>
    </p:spTree>
    <p:extLst>
      <p:ext uri="{BB962C8B-B14F-4D97-AF65-F5344CB8AC3E}">
        <p14:creationId xmlns:p14="http://schemas.microsoft.com/office/powerpoint/2010/main" val="193909940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88640"/>
            <a:ext cx="7467600" cy="6552728"/>
          </a:xfrm>
        </p:spPr>
        <p:txBody>
          <a:bodyPr>
            <a:normAutofit fontScale="85000" lnSpcReduction="20000"/>
          </a:bodyPr>
          <a:lstStyle/>
          <a:p>
            <a:r>
              <a:rPr lang="zh-CN" altLang="en-US" dirty="0"/>
              <a:t>最后，代码</a:t>
            </a:r>
            <a:r>
              <a:rPr lang="en-US" altLang="zh-CN" dirty="0"/>
              <a:t>5. 16</a:t>
            </a:r>
            <a:r>
              <a:rPr lang="zh-CN" altLang="en-US" dirty="0"/>
              <a:t>迭代使用训练好的模型对每一个批量的测试集输入（</a:t>
            </a:r>
            <a:r>
              <a:rPr lang="en-US" altLang="zh-CN" dirty="0"/>
              <a:t>images</a:t>
            </a:r>
            <a:r>
              <a:rPr lang="zh-CN" altLang="en-US" dirty="0"/>
              <a:t>）进行预测，得到预测输出</a:t>
            </a:r>
            <a:r>
              <a:rPr lang="en-US" altLang="zh-CN" dirty="0"/>
              <a:t>predicted</a:t>
            </a:r>
            <a:r>
              <a:rPr lang="zh-CN" altLang="en-US" dirty="0"/>
              <a:t>，与真实输出</a:t>
            </a:r>
            <a:r>
              <a:rPr lang="en-US" altLang="zh-CN" dirty="0"/>
              <a:t>labels</a:t>
            </a:r>
            <a:r>
              <a:rPr lang="zh-CN" altLang="en-US" dirty="0"/>
              <a:t>比对，计算得到模型的预测准确率，然后打印该准确率指标。</a:t>
            </a:r>
          </a:p>
          <a:p>
            <a:r>
              <a:rPr lang="zh-CN" altLang="en-US" dirty="0"/>
              <a:t>代码</a:t>
            </a:r>
            <a:r>
              <a:rPr lang="en-US" altLang="zh-CN" dirty="0"/>
              <a:t>5. 16</a:t>
            </a:r>
            <a:r>
              <a:rPr lang="zh-CN" altLang="en-US" dirty="0"/>
              <a:t>模型性能评估</a:t>
            </a:r>
          </a:p>
          <a:p>
            <a:r>
              <a:rPr lang="zh-CN" altLang="en-US" dirty="0"/>
              <a:t>    </a:t>
            </a:r>
            <a:r>
              <a:rPr lang="en-US" altLang="zh-CN" dirty="0"/>
              <a:t># </a:t>
            </a:r>
            <a:r>
              <a:rPr lang="zh-CN" altLang="en-US" dirty="0"/>
              <a:t>计算网络在完整测试集上的性能</a:t>
            </a:r>
          </a:p>
          <a:p>
            <a:r>
              <a:rPr lang="zh-CN" altLang="en-US" dirty="0"/>
              <a:t>    </a:t>
            </a:r>
            <a:r>
              <a:rPr lang="en-US" altLang="zh-CN" dirty="0"/>
              <a:t>correct = 0</a:t>
            </a:r>
          </a:p>
          <a:p>
            <a:r>
              <a:rPr lang="en-US" altLang="zh-CN" dirty="0"/>
              <a:t>    total = 0</a:t>
            </a:r>
          </a:p>
          <a:p>
            <a:r>
              <a:rPr lang="en-US" altLang="zh-CN" dirty="0"/>
              <a:t>    # </a:t>
            </a:r>
            <a:r>
              <a:rPr lang="zh-CN" altLang="en-US" dirty="0"/>
              <a:t>预测不需要梯度来修改参数</a:t>
            </a:r>
          </a:p>
          <a:p>
            <a:r>
              <a:rPr lang="zh-CN" altLang="en-US" dirty="0"/>
              <a:t>    </a:t>
            </a:r>
            <a:r>
              <a:rPr lang="en-US" altLang="zh-CN" dirty="0"/>
              <a:t>with </a:t>
            </a:r>
            <a:r>
              <a:rPr lang="en-US" altLang="zh-CN" dirty="0" err="1"/>
              <a:t>torch.no_grad</a:t>
            </a:r>
            <a:r>
              <a:rPr lang="en-US" altLang="zh-CN" dirty="0"/>
              <a:t>():</a:t>
            </a:r>
          </a:p>
          <a:p>
            <a:r>
              <a:rPr lang="en-US" altLang="zh-CN" dirty="0"/>
              <a:t>        for data in </a:t>
            </a:r>
            <a:r>
              <a:rPr lang="en-US" altLang="zh-CN" dirty="0" err="1"/>
              <a:t>test_loader</a:t>
            </a:r>
            <a:r>
              <a:rPr lang="en-US" altLang="zh-CN" dirty="0"/>
              <a:t>:</a:t>
            </a:r>
          </a:p>
          <a:p>
            <a:r>
              <a:rPr lang="en-US" altLang="zh-CN" dirty="0"/>
              <a:t>            images, labels = data[0].to(device), data[1].to(device)</a:t>
            </a:r>
          </a:p>
          <a:p>
            <a:r>
              <a:rPr lang="en-US" altLang="zh-CN" dirty="0"/>
              <a:t>            outputs = net(images)</a:t>
            </a:r>
          </a:p>
          <a:p>
            <a:r>
              <a:rPr lang="en-US" altLang="zh-CN" dirty="0"/>
              <a:t>            _, predicted = </a:t>
            </a:r>
            <a:r>
              <a:rPr lang="en-US" altLang="zh-CN" dirty="0" err="1"/>
              <a:t>torch.max</a:t>
            </a:r>
            <a:r>
              <a:rPr lang="en-US" altLang="zh-CN" dirty="0"/>
              <a:t>(</a:t>
            </a:r>
            <a:r>
              <a:rPr lang="en-US" altLang="zh-CN" dirty="0" err="1"/>
              <a:t>outputs.data</a:t>
            </a:r>
            <a:r>
              <a:rPr lang="en-US" altLang="zh-CN" dirty="0"/>
              <a:t>, 1)</a:t>
            </a:r>
          </a:p>
          <a:p>
            <a:r>
              <a:rPr lang="en-US" altLang="zh-CN" dirty="0"/>
              <a:t>            total += </a:t>
            </a:r>
            <a:r>
              <a:rPr lang="en-US" altLang="zh-CN" dirty="0" err="1"/>
              <a:t>labels.size</a:t>
            </a:r>
            <a:r>
              <a:rPr lang="en-US" altLang="zh-CN" dirty="0"/>
              <a:t>(0)</a:t>
            </a:r>
          </a:p>
          <a:p>
            <a:r>
              <a:rPr lang="en-US" altLang="zh-CN" dirty="0"/>
              <a:t>            correct += (predicted == labels).sum().item()</a:t>
            </a:r>
          </a:p>
          <a:p>
            <a:endParaRPr lang="en-US" altLang="zh-CN" dirty="0"/>
          </a:p>
          <a:p>
            <a:r>
              <a:rPr lang="en-US" altLang="zh-CN" dirty="0"/>
              <a:t>    print('</a:t>
            </a:r>
            <a:r>
              <a:rPr lang="zh-CN" altLang="en-US" dirty="0"/>
              <a:t>网络在测试集中的预测准确率： </a:t>
            </a:r>
            <a:r>
              <a:rPr lang="en-US" altLang="zh-CN" dirty="0"/>
              <a:t>{:.2%}'.format(correct / total))</a:t>
            </a:r>
          </a:p>
          <a:p>
            <a:endParaRPr lang="en-US" altLang="zh-CN" dirty="0"/>
          </a:p>
          <a:p>
            <a:endParaRPr lang="zh-CN" altLang="en-US" dirty="0"/>
          </a:p>
        </p:txBody>
      </p:sp>
    </p:spTree>
    <p:extLst>
      <p:ext uri="{BB962C8B-B14F-4D97-AF65-F5344CB8AC3E}">
        <p14:creationId xmlns:p14="http://schemas.microsoft.com/office/powerpoint/2010/main" val="68200941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r>
              <a:rPr lang="zh-CN" altLang="en-US" dirty="0"/>
              <a:t>在测试集中的预测准确率输出如下：</a:t>
            </a:r>
          </a:p>
          <a:p>
            <a:r>
              <a:rPr lang="zh-CN" altLang="en-US" dirty="0"/>
              <a:t>网络在测试集中的预测准确率： </a:t>
            </a:r>
            <a:r>
              <a:rPr lang="en-US" altLang="zh-CN" dirty="0"/>
              <a:t>56.60%</a:t>
            </a:r>
          </a:p>
          <a:p>
            <a:endParaRPr lang="en-US" altLang="zh-CN" dirty="0"/>
          </a:p>
          <a:p>
            <a:r>
              <a:rPr lang="zh-CN" altLang="en-US" dirty="0"/>
              <a:t>可见，由于</a:t>
            </a:r>
            <a:r>
              <a:rPr lang="en-US" altLang="zh-CN" dirty="0"/>
              <a:t>CIFAR-10</a:t>
            </a:r>
            <a:r>
              <a:rPr lang="zh-CN" altLang="en-US" dirty="0"/>
              <a:t>数据集比</a:t>
            </a:r>
            <a:r>
              <a:rPr lang="en-US" altLang="zh-CN" dirty="0"/>
              <a:t>MNIST</a:t>
            </a:r>
            <a:r>
              <a:rPr lang="zh-CN" altLang="en-US" dirty="0"/>
              <a:t>数据集难以识别，因此测试集准确率指标远低于</a:t>
            </a:r>
            <a:r>
              <a:rPr lang="en-US" altLang="zh-CN" dirty="0"/>
              <a:t>MNIST</a:t>
            </a:r>
            <a:r>
              <a:rPr lang="zh-CN" altLang="en-US" dirty="0"/>
              <a:t>数据集。</a:t>
            </a:r>
          </a:p>
          <a:p>
            <a:endParaRPr lang="zh-CN" altLang="en-US" dirty="0"/>
          </a:p>
        </p:txBody>
      </p:sp>
    </p:spTree>
    <p:extLst>
      <p:ext uri="{BB962C8B-B14F-4D97-AF65-F5344CB8AC3E}">
        <p14:creationId xmlns:p14="http://schemas.microsoft.com/office/powerpoint/2010/main" val="25353719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2420888"/>
            <a:ext cx="7467600" cy="4053064"/>
          </a:xfrm>
        </p:spPr>
        <p:txBody>
          <a:bodyPr/>
          <a:lstStyle/>
          <a:p>
            <a:r>
              <a:rPr lang="zh-CN" altLang="en-US" dirty="0"/>
              <a:t>图</a:t>
            </a:r>
            <a:r>
              <a:rPr lang="en-US" altLang="zh-CN" dirty="0"/>
              <a:t>5. 1</a:t>
            </a:r>
            <a:r>
              <a:rPr lang="zh-CN" altLang="en-US" dirty="0"/>
              <a:t>展示了一个</a:t>
            </a:r>
            <a:r>
              <a:rPr lang="en-US" altLang="zh-CN" dirty="0"/>
              <a:t>6×6</a:t>
            </a:r>
            <a:r>
              <a:rPr lang="zh-CN" altLang="en-US" dirty="0"/>
              <a:t>的灰度图像和两个</a:t>
            </a:r>
            <a:r>
              <a:rPr lang="en-US" altLang="zh-CN" dirty="0"/>
              <a:t>3×3</a:t>
            </a:r>
            <a:r>
              <a:rPr lang="zh-CN" altLang="en-US" dirty="0"/>
              <a:t>的过滤器。图像的最小组成单位为像素，灰度图像仅有一种颜色，即一个通道，彩色图像有</a:t>
            </a:r>
            <a:r>
              <a:rPr lang="en-US" altLang="zh-CN" dirty="0"/>
              <a:t>RGB</a:t>
            </a:r>
            <a:r>
              <a:rPr lang="zh-CN" altLang="en-US" dirty="0"/>
              <a:t>三色，即三个通道，每个通道的一个像素取值为</a:t>
            </a:r>
            <a:r>
              <a:rPr lang="en-US" altLang="zh-CN" dirty="0"/>
              <a:t>0~255</a:t>
            </a:r>
            <a:r>
              <a:rPr lang="zh-CN" altLang="en-US" dirty="0"/>
              <a:t>范围的整数或</a:t>
            </a:r>
            <a:r>
              <a:rPr lang="en-US" altLang="zh-CN" dirty="0"/>
              <a:t>0~1</a:t>
            </a:r>
            <a:r>
              <a:rPr lang="zh-CN" altLang="en-US" dirty="0"/>
              <a:t>范围内的浮点数。卷积运算中，每个过滤器检测很小区域的模式，过滤器矩阵中的值是待学习的参数。注意到图中过滤器的取值是人为设定的，不是像通常那样通过学习得到，这只是为了便于说明问题。</a:t>
            </a:r>
          </a:p>
          <a:p>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260648"/>
            <a:ext cx="3276106" cy="16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034150" y="1979548"/>
            <a:ext cx="2031325" cy="369332"/>
          </a:xfrm>
          <a:prstGeom prst="rect">
            <a:avLst/>
          </a:prstGeom>
        </p:spPr>
        <p:txBody>
          <a:bodyPr wrap="none">
            <a:spAutoFit/>
          </a:bodyPr>
          <a:lstStyle/>
          <a:p>
            <a:r>
              <a:rPr lang="zh-CN" altLang="zh-CN" dirty="0"/>
              <a:t>图</a:t>
            </a:r>
            <a:r>
              <a:rPr lang="en-US" altLang="zh-CN" dirty="0"/>
              <a:t>5. 1 CNN</a:t>
            </a:r>
            <a:r>
              <a:rPr lang="zh-CN" altLang="zh-CN" dirty="0"/>
              <a:t>过滤器</a:t>
            </a:r>
          </a:p>
        </p:txBody>
      </p:sp>
    </p:spTree>
    <p:extLst>
      <p:ext uri="{BB962C8B-B14F-4D97-AF65-F5344CB8AC3E}">
        <p14:creationId xmlns:p14="http://schemas.microsoft.com/office/powerpoint/2010/main" val="304195286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1008</TotalTime>
  <Words>9646</Words>
  <Application>Microsoft Office PowerPoint</Application>
  <PresentationFormat>全屏显示(4:3)</PresentationFormat>
  <Paragraphs>571</Paragraphs>
  <Slides>83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83</vt:i4>
      </vt:variant>
    </vt:vector>
  </HeadingPairs>
  <TitlesOfParts>
    <vt:vector size="85" baseType="lpstr">
      <vt:lpstr>凸显</vt:lpstr>
      <vt:lpstr>Equation</vt:lpstr>
      <vt:lpstr>第5章 卷积神经网络原理</vt:lpstr>
      <vt:lpstr>PowerPoint 演示文稿</vt:lpstr>
      <vt:lpstr>内容</vt:lpstr>
      <vt:lpstr>5.1 CNN介绍</vt:lpstr>
      <vt:lpstr>5.1.1 CNN与图像处理</vt:lpstr>
      <vt:lpstr>5.1.2 卷积的基本原理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5.1.3 池化的基本原理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5.2 简单的CNN网络</vt:lpstr>
      <vt:lpstr>5.2.1 定义网络模型</vt:lpstr>
      <vt:lpstr>PowerPoint 演示文稿</vt:lpstr>
      <vt:lpstr>PowerPoint 演示文稿</vt:lpstr>
      <vt:lpstr>5.2.2 模型训练</vt:lpstr>
      <vt:lpstr>PowerPoint 演示文稿</vt:lpstr>
      <vt:lpstr>5.2.3 模型评估</vt:lpstr>
      <vt:lpstr>PowerPoint 演示文稿</vt:lpstr>
      <vt:lpstr>5.2.4 主函数</vt:lpstr>
      <vt:lpstr>PowerPoint 演示文稿</vt:lpstr>
      <vt:lpstr>PowerPoint 演示文稿</vt:lpstr>
      <vt:lpstr>PowerPoint 演示文稿</vt:lpstr>
      <vt:lpstr>PowerPoint 演示文稿</vt:lpstr>
      <vt:lpstr>PowerPoint 演示文稿</vt:lpstr>
      <vt:lpstr>5.3 PyTorch实现LeNet-5网络</vt:lpstr>
      <vt:lpstr>5.3.1 LeNet-5介绍</vt:lpstr>
      <vt:lpstr>PowerPoint 演示文稿</vt:lpstr>
      <vt:lpstr>PowerPoint 演示文稿</vt:lpstr>
      <vt:lpstr>PowerPoint 演示文稿</vt:lpstr>
      <vt:lpstr>5.3.2 LeNet-5实现MNIST手写数字识别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5.3.3 LeNet-5实现CIFAR-10图像识别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mike yuan</dc:creator>
  <cp:lastModifiedBy>391911679@qq.com</cp:lastModifiedBy>
  <cp:revision>130</cp:revision>
  <dcterms:created xsi:type="dcterms:W3CDTF">2018-09-30T14:16:00Z</dcterms:created>
  <dcterms:modified xsi:type="dcterms:W3CDTF">2023-02-03T02:53:53Z</dcterms:modified>
</cp:coreProperties>
</file>