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9"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 Id="rId4"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4" Type="http://schemas.openxmlformats.org/officeDocument/2006/relationships/image" Target="../media/image38.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7.wmf"/><Relationship Id="rId1" Type="http://schemas.openxmlformats.org/officeDocument/2006/relationships/image" Target="../media/image39.wmf"/><Relationship Id="rId6" Type="http://schemas.openxmlformats.org/officeDocument/2006/relationships/image" Target="../media/image43.wmf"/><Relationship Id="rId5" Type="http://schemas.openxmlformats.org/officeDocument/2006/relationships/image" Target="../media/image42.wmf"/><Relationship Id="rId4" Type="http://schemas.openxmlformats.org/officeDocument/2006/relationships/image" Target="../media/image41.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image" Target="../media/image46.wmf"/><Relationship Id="rId7" Type="http://schemas.openxmlformats.org/officeDocument/2006/relationships/image" Target="../media/image50.wmf"/><Relationship Id="rId2" Type="http://schemas.openxmlformats.org/officeDocument/2006/relationships/image" Target="../media/image45.wmf"/><Relationship Id="rId1" Type="http://schemas.openxmlformats.org/officeDocument/2006/relationships/image" Target="../media/image44.wmf"/><Relationship Id="rId6" Type="http://schemas.openxmlformats.org/officeDocument/2006/relationships/image" Target="../media/image49.wmf"/><Relationship Id="rId5" Type="http://schemas.openxmlformats.org/officeDocument/2006/relationships/image" Target="../media/image48.wmf"/><Relationship Id="rId4" Type="http://schemas.openxmlformats.org/officeDocument/2006/relationships/image" Target="../media/image47.wmf"/><Relationship Id="rId9" Type="http://schemas.openxmlformats.org/officeDocument/2006/relationships/image" Target="../media/image37.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 Id="rId5" Type="http://schemas.openxmlformats.org/officeDocument/2006/relationships/image" Target="../media/image56.wmf"/><Relationship Id="rId4" Type="http://schemas.openxmlformats.org/officeDocument/2006/relationships/image" Target="../media/image55.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64.wmf"/><Relationship Id="rId3" Type="http://schemas.openxmlformats.org/officeDocument/2006/relationships/image" Target="../media/image59.wmf"/><Relationship Id="rId7" Type="http://schemas.openxmlformats.org/officeDocument/2006/relationships/image" Target="../media/image63.wmf"/><Relationship Id="rId2" Type="http://schemas.openxmlformats.org/officeDocument/2006/relationships/image" Target="../media/image58.wmf"/><Relationship Id="rId1" Type="http://schemas.openxmlformats.org/officeDocument/2006/relationships/image" Target="../media/image57.wmf"/><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60.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 Id="rId5" Type="http://schemas.openxmlformats.org/officeDocument/2006/relationships/image" Target="../media/image72.wmf"/><Relationship Id="rId4" Type="http://schemas.openxmlformats.org/officeDocument/2006/relationships/image" Target="../media/image7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5" Type="http://schemas.openxmlformats.org/officeDocument/2006/relationships/image" Target="../media/image11.wmf"/><Relationship Id="rId4"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4"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t>2023/2/3</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2.bin"/><Relationship Id="rId10" Type="http://schemas.openxmlformats.org/officeDocument/2006/relationships/image" Target="../media/image6.wmf"/><Relationship Id="rId4" Type="http://schemas.openxmlformats.org/officeDocument/2006/relationships/image" Target="../media/image3.wmf"/><Relationship Id="rId9" Type="http://schemas.openxmlformats.org/officeDocument/2006/relationships/oleObject" Target="../embeddings/oleObject4.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11.bin"/><Relationship Id="rId18" Type="http://schemas.openxmlformats.org/officeDocument/2006/relationships/oleObject" Target="../embeddings/oleObject16.bin"/><Relationship Id="rId26" Type="http://schemas.openxmlformats.org/officeDocument/2006/relationships/oleObject" Target="../embeddings/oleObject23.bin"/><Relationship Id="rId3" Type="http://schemas.openxmlformats.org/officeDocument/2006/relationships/oleObject" Target="../embeddings/oleObject5.bin"/><Relationship Id="rId21" Type="http://schemas.openxmlformats.org/officeDocument/2006/relationships/oleObject" Target="../embeddings/oleObject19.bin"/><Relationship Id="rId7" Type="http://schemas.openxmlformats.org/officeDocument/2006/relationships/oleObject" Target="../embeddings/oleObject7.bin"/><Relationship Id="rId12" Type="http://schemas.openxmlformats.org/officeDocument/2006/relationships/oleObject" Target="../embeddings/oleObject10.bin"/><Relationship Id="rId17" Type="http://schemas.openxmlformats.org/officeDocument/2006/relationships/oleObject" Target="../embeddings/oleObject15.bin"/><Relationship Id="rId25" Type="http://schemas.openxmlformats.org/officeDocument/2006/relationships/oleObject" Target="../embeddings/oleObject22.bin"/><Relationship Id="rId2" Type="http://schemas.openxmlformats.org/officeDocument/2006/relationships/slideLayout" Target="../slideLayouts/slideLayout2.xml"/><Relationship Id="rId16" Type="http://schemas.openxmlformats.org/officeDocument/2006/relationships/oleObject" Target="../embeddings/oleObject14.bin"/><Relationship Id="rId20" Type="http://schemas.openxmlformats.org/officeDocument/2006/relationships/oleObject" Target="../embeddings/oleObject18.bin"/><Relationship Id="rId29" Type="http://schemas.openxmlformats.org/officeDocument/2006/relationships/oleObject" Target="../embeddings/oleObject26.bin"/><Relationship Id="rId1" Type="http://schemas.openxmlformats.org/officeDocument/2006/relationships/vmlDrawing" Target="../drawings/vmlDrawing2.vml"/><Relationship Id="rId6" Type="http://schemas.openxmlformats.org/officeDocument/2006/relationships/image" Target="../media/image8.wmf"/><Relationship Id="rId11" Type="http://schemas.openxmlformats.org/officeDocument/2006/relationships/oleObject" Target="../embeddings/oleObject9.bin"/><Relationship Id="rId24" Type="http://schemas.openxmlformats.org/officeDocument/2006/relationships/image" Target="../media/image11.wmf"/><Relationship Id="rId5" Type="http://schemas.openxmlformats.org/officeDocument/2006/relationships/oleObject" Target="../embeddings/oleObject6.bin"/><Relationship Id="rId15" Type="http://schemas.openxmlformats.org/officeDocument/2006/relationships/oleObject" Target="../embeddings/oleObject13.bin"/><Relationship Id="rId23" Type="http://schemas.openxmlformats.org/officeDocument/2006/relationships/oleObject" Target="../embeddings/oleObject21.bin"/><Relationship Id="rId28" Type="http://schemas.openxmlformats.org/officeDocument/2006/relationships/oleObject" Target="../embeddings/oleObject25.bin"/><Relationship Id="rId10" Type="http://schemas.openxmlformats.org/officeDocument/2006/relationships/image" Target="../media/image10.wmf"/><Relationship Id="rId19" Type="http://schemas.openxmlformats.org/officeDocument/2006/relationships/oleObject" Target="../embeddings/oleObject17.bin"/><Relationship Id="rId4" Type="http://schemas.openxmlformats.org/officeDocument/2006/relationships/image" Target="../media/image7.wmf"/><Relationship Id="rId9" Type="http://schemas.openxmlformats.org/officeDocument/2006/relationships/oleObject" Target="../embeddings/oleObject8.bin"/><Relationship Id="rId14" Type="http://schemas.openxmlformats.org/officeDocument/2006/relationships/oleObject" Target="../embeddings/oleObject12.bin"/><Relationship Id="rId22" Type="http://schemas.openxmlformats.org/officeDocument/2006/relationships/oleObject" Target="../embeddings/oleObject20.bin"/><Relationship Id="rId27" Type="http://schemas.openxmlformats.org/officeDocument/2006/relationships/oleObject" Target="../embeddings/oleObject24.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27.bin"/><Relationship Id="rId7" Type="http://schemas.openxmlformats.org/officeDocument/2006/relationships/oleObject" Target="../embeddings/oleObject29.bin"/><Relationship Id="rId12"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3.wmf"/><Relationship Id="rId11" Type="http://schemas.openxmlformats.org/officeDocument/2006/relationships/oleObject" Target="../embeddings/oleObject31.bin"/><Relationship Id="rId5" Type="http://schemas.openxmlformats.org/officeDocument/2006/relationships/oleObject" Target="../embeddings/oleObject28.bin"/><Relationship Id="rId10" Type="http://schemas.openxmlformats.org/officeDocument/2006/relationships/image" Target="../media/image15.wmf"/><Relationship Id="rId4" Type="http://schemas.openxmlformats.org/officeDocument/2006/relationships/image" Target="../media/image12.wmf"/><Relationship Id="rId9" Type="http://schemas.openxmlformats.org/officeDocument/2006/relationships/oleObject" Target="../embeddings/oleObject30.bin"/></Relationships>
</file>

<file path=ppt/slides/_rels/slide34.x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image" Target="../media/image13.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34.bin"/><Relationship Id="rId5" Type="http://schemas.openxmlformats.org/officeDocument/2006/relationships/image" Target="../media/image16.wmf"/><Relationship Id="rId4" Type="http://schemas.openxmlformats.org/officeDocument/2006/relationships/oleObject" Target="../embeddings/oleObject33.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0.w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3.wmf"/><Relationship Id="rId5" Type="http://schemas.openxmlformats.org/officeDocument/2006/relationships/oleObject" Target="../embeddings/oleObject37.bin"/><Relationship Id="rId4" Type="http://schemas.openxmlformats.org/officeDocument/2006/relationships/image" Target="../media/image22.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26.wmf"/><Relationship Id="rId5" Type="http://schemas.openxmlformats.org/officeDocument/2006/relationships/oleObject" Target="../embeddings/oleObject40.bin"/><Relationship Id="rId4" Type="http://schemas.openxmlformats.org/officeDocument/2006/relationships/image" Target="../media/image25.w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28.emf"/><Relationship Id="rId4" Type="http://schemas.openxmlformats.org/officeDocument/2006/relationships/image" Target="../media/image27.w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oleObject" Target="../embeddings/oleObject42.bin"/><Relationship Id="rId7" Type="http://schemas.openxmlformats.org/officeDocument/2006/relationships/oleObject" Target="../embeddings/oleObject44.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30.wmf"/><Relationship Id="rId5" Type="http://schemas.openxmlformats.org/officeDocument/2006/relationships/oleObject" Target="../embeddings/oleObject43.bin"/><Relationship Id="rId4" Type="http://schemas.openxmlformats.org/officeDocument/2006/relationships/image" Target="../media/image29.wmf"/></Relationships>
</file>

<file path=ppt/slides/_rels/slide52.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oleObject" Target="../embeddings/oleObject45.bin"/><Relationship Id="rId7" Type="http://schemas.openxmlformats.org/officeDocument/2006/relationships/oleObject" Target="../embeddings/oleObject47.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33.wmf"/><Relationship Id="rId5" Type="http://schemas.openxmlformats.org/officeDocument/2006/relationships/oleObject" Target="../embeddings/oleObject46.bin"/><Relationship Id="rId4" Type="http://schemas.openxmlformats.org/officeDocument/2006/relationships/image" Target="../media/image32.w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oleObject" Target="../embeddings/oleObject48.bin"/><Relationship Id="rId7" Type="http://schemas.openxmlformats.org/officeDocument/2006/relationships/oleObject" Target="../embeddings/oleObject50.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36.wmf"/><Relationship Id="rId11" Type="http://schemas.openxmlformats.org/officeDocument/2006/relationships/oleObject" Target="../embeddings/oleObject52.bin"/><Relationship Id="rId5" Type="http://schemas.openxmlformats.org/officeDocument/2006/relationships/oleObject" Target="../embeddings/oleObject49.bin"/><Relationship Id="rId10" Type="http://schemas.openxmlformats.org/officeDocument/2006/relationships/image" Target="../media/image38.wmf"/><Relationship Id="rId4" Type="http://schemas.openxmlformats.org/officeDocument/2006/relationships/image" Target="../media/image35.wmf"/><Relationship Id="rId9" Type="http://schemas.openxmlformats.org/officeDocument/2006/relationships/oleObject" Target="../embeddings/oleObject51.bin"/></Relationships>
</file>

<file path=ppt/slides/_rels/slide55.xml.rels><?xml version="1.0" encoding="UTF-8" standalone="yes"?>
<Relationships xmlns="http://schemas.openxmlformats.org/package/2006/relationships"><Relationship Id="rId8" Type="http://schemas.openxmlformats.org/officeDocument/2006/relationships/image" Target="../media/image40.wmf"/><Relationship Id="rId13" Type="http://schemas.openxmlformats.org/officeDocument/2006/relationships/oleObject" Target="../embeddings/oleObject58.bin"/><Relationship Id="rId3" Type="http://schemas.openxmlformats.org/officeDocument/2006/relationships/oleObject" Target="../embeddings/oleObject53.bin"/><Relationship Id="rId7" Type="http://schemas.openxmlformats.org/officeDocument/2006/relationships/oleObject" Target="../embeddings/oleObject55.bin"/><Relationship Id="rId12" Type="http://schemas.openxmlformats.org/officeDocument/2006/relationships/image" Target="../media/image42.wmf"/><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37.wmf"/><Relationship Id="rId11" Type="http://schemas.openxmlformats.org/officeDocument/2006/relationships/oleObject" Target="../embeddings/oleObject57.bin"/><Relationship Id="rId5" Type="http://schemas.openxmlformats.org/officeDocument/2006/relationships/oleObject" Target="../embeddings/oleObject54.bin"/><Relationship Id="rId10" Type="http://schemas.openxmlformats.org/officeDocument/2006/relationships/image" Target="../media/image41.wmf"/><Relationship Id="rId4" Type="http://schemas.openxmlformats.org/officeDocument/2006/relationships/image" Target="../media/image39.wmf"/><Relationship Id="rId9" Type="http://schemas.openxmlformats.org/officeDocument/2006/relationships/oleObject" Target="../embeddings/oleObject56.bin"/><Relationship Id="rId14" Type="http://schemas.openxmlformats.org/officeDocument/2006/relationships/image" Target="../media/image43.wmf"/></Relationships>
</file>

<file path=ppt/slides/_rels/slide56.xml.rels><?xml version="1.0" encoding="UTF-8" standalone="yes"?>
<Relationships xmlns="http://schemas.openxmlformats.org/package/2006/relationships"><Relationship Id="rId8" Type="http://schemas.openxmlformats.org/officeDocument/2006/relationships/image" Target="../media/image46.wmf"/><Relationship Id="rId13" Type="http://schemas.openxmlformats.org/officeDocument/2006/relationships/oleObject" Target="../embeddings/oleObject64.bin"/><Relationship Id="rId18" Type="http://schemas.openxmlformats.org/officeDocument/2006/relationships/image" Target="../media/image51.wmf"/><Relationship Id="rId3" Type="http://schemas.openxmlformats.org/officeDocument/2006/relationships/oleObject" Target="../embeddings/oleObject59.bin"/><Relationship Id="rId7" Type="http://schemas.openxmlformats.org/officeDocument/2006/relationships/oleObject" Target="../embeddings/oleObject61.bin"/><Relationship Id="rId12" Type="http://schemas.openxmlformats.org/officeDocument/2006/relationships/image" Target="../media/image48.wmf"/><Relationship Id="rId17" Type="http://schemas.openxmlformats.org/officeDocument/2006/relationships/oleObject" Target="../embeddings/oleObject66.bin"/><Relationship Id="rId2" Type="http://schemas.openxmlformats.org/officeDocument/2006/relationships/slideLayout" Target="../slideLayouts/slideLayout2.xml"/><Relationship Id="rId16" Type="http://schemas.openxmlformats.org/officeDocument/2006/relationships/image" Target="../media/image50.wmf"/><Relationship Id="rId20" Type="http://schemas.openxmlformats.org/officeDocument/2006/relationships/image" Target="../media/image37.wmf"/><Relationship Id="rId1" Type="http://schemas.openxmlformats.org/officeDocument/2006/relationships/vmlDrawing" Target="../drawings/vmlDrawing13.vml"/><Relationship Id="rId6" Type="http://schemas.openxmlformats.org/officeDocument/2006/relationships/image" Target="../media/image45.wmf"/><Relationship Id="rId11" Type="http://schemas.openxmlformats.org/officeDocument/2006/relationships/oleObject" Target="../embeddings/oleObject63.bin"/><Relationship Id="rId5" Type="http://schemas.openxmlformats.org/officeDocument/2006/relationships/oleObject" Target="../embeddings/oleObject60.bin"/><Relationship Id="rId15" Type="http://schemas.openxmlformats.org/officeDocument/2006/relationships/oleObject" Target="../embeddings/oleObject65.bin"/><Relationship Id="rId10" Type="http://schemas.openxmlformats.org/officeDocument/2006/relationships/image" Target="../media/image47.wmf"/><Relationship Id="rId19" Type="http://schemas.openxmlformats.org/officeDocument/2006/relationships/oleObject" Target="../embeddings/oleObject67.bin"/><Relationship Id="rId4" Type="http://schemas.openxmlformats.org/officeDocument/2006/relationships/image" Target="../media/image44.wmf"/><Relationship Id="rId9" Type="http://schemas.openxmlformats.org/officeDocument/2006/relationships/oleObject" Target="../embeddings/oleObject62.bin"/><Relationship Id="rId14" Type="http://schemas.openxmlformats.org/officeDocument/2006/relationships/image" Target="../media/image49.wmf"/></Relationships>
</file>

<file path=ppt/slides/_rels/slide57.xml.rels><?xml version="1.0" encoding="UTF-8" standalone="yes"?>
<Relationships xmlns="http://schemas.openxmlformats.org/package/2006/relationships"><Relationship Id="rId8" Type="http://schemas.openxmlformats.org/officeDocument/2006/relationships/image" Target="../media/image54.wmf"/><Relationship Id="rId13" Type="http://schemas.openxmlformats.org/officeDocument/2006/relationships/image" Target="../media/image56.wmf"/><Relationship Id="rId3" Type="http://schemas.openxmlformats.org/officeDocument/2006/relationships/oleObject" Target="../embeddings/oleObject68.bin"/><Relationship Id="rId7" Type="http://schemas.openxmlformats.org/officeDocument/2006/relationships/oleObject" Target="../embeddings/oleObject70.bin"/><Relationship Id="rId12" Type="http://schemas.openxmlformats.org/officeDocument/2006/relationships/oleObject" Target="../embeddings/oleObject73.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53.wmf"/><Relationship Id="rId11" Type="http://schemas.openxmlformats.org/officeDocument/2006/relationships/oleObject" Target="../embeddings/oleObject72.bin"/><Relationship Id="rId5" Type="http://schemas.openxmlformats.org/officeDocument/2006/relationships/oleObject" Target="../embeddings/oleObject69.bin"/><Relationship Id="rId10" Type="http://schemas.openxmlformats.org/officeDocument/2006/relationships/image" Target="../media/image55.wmf"/><Relationship Id="rId4" Type="http://schemas.openxmlformats.org/officeDocument/2006/relationships/image" Target="../media/image52.wmf"/><Relationship Id="rId9" Type="http://schemas.openxmlformats.org/officeDocument/2006/relationships/oleObject" Target="../embeddings/oleObject71.bin"/></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59.wmf"/><Relationship Id="rId13" Type="http://schemas.openxmlformats.org/officeDocument/2006/relationships/oleObject" Target="../embeddings/oleObject79.bin"/><Relationship Id="rId18" Type="http://schemas.openxmlformats.org/officeDocument/2006/relationships/image" Target="../media/image64.wmf"/><Relationship Id="rId3" Type="http://schemas.openxmlformats.org/officeDocument/2006/relationships/oleObject" Target="../embeddings/oleObject74.bin"/><Relationship Id="rId7" Type="http://schemas.openxmlformats.org/officeDocument/2006/relationships/oleObject" Target="../embeddings/oleObject76.bin"/><Relationship Id="rId12" Type="http://schemas.openxmlformats.org/officeDocument/2006/relationships/image" Target="../media/image61.wmf"/><Relationship Id="rId17" Type="http://schemas.openxmlformats.org/officeDocument/2006/relationships/oleObject" Target="../embeddings/oleObject81.bin"/><Relationship Id="rId2" Type="http://schemas.openxmlformats.org/officeDocument/2006/relationships/slideLayout" Target="../slideLayouts/slideLayout2.xml"/><Relationship Id="rId16" Type="http://schemas.openxmlformats.org/officeDocument/2006/relationships/image" Target="../media/image63.wmf"/><Relationship Id="rId1" Type="http://schemas.openxmlformats.org/officeDocument/2006/relationships/vmlDrawing" Target="../drawings/vmlDrawing15.vml"/><Relationship Id="rId6" Type="http://schemas.openxmlformats.org/officeDocument/2006/relationships/image" Target="../media/image58.wmf"/><Relationship Id="rId11" Type="http://schemas.openxmlformats.org/officeDocument/2006/relationships/oleObject" Target="../embeddings/oleObject78.bin"/><Relationship Id="rId5" Type="http://schemas.openxmlformats.org/officeDocument/2006/relationships/oleObject" Target="../embeddings/oleObject75.bin"/><Relationship Id="rId15" Type="http://schemas.openxmlformats.org/officeDocument/2006/relationships/oleObject" Target="../embeddings/oleObject80.bin"/><Relationship Id="rId10" Type="http://schemas.openxmlformats.org/officeDocument/2006/relationships/image" Target="../media/image60.wmf"/><Relationship Id="rId4" Type="http://schemas.openxmlformats.org/officeDocument/2006/relationships/image" Target="../media/image57.wmf"/><Relationship Id="rId9" Type="http://schemas.openxmlformats.org/officeDocument/2006/relationships/oleObject" Target="../embeddings/oleObject77.bin"/><Relationship Id="rId14" Type="http://schemas.openxmlformats.org/officeDocument/2006/relationships/image" Target="../media/image62.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67.wmf"/><Relationship Id="rId3" Type="http://schemas.openxmlformats.org/officeDocument/2006/relationships/oleObject" Target="../embeddings/oleObject82.bin"/><Relationship Id="rId7" Type="http://schemas.openxmlformats.org/officeDocument/2006/relationships/oleObject" Target="../embeddings/oleObject84.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66.wmf"/><Relationship Id="rId5" Type="http://schemas.openxmlformats.org/officeDocument/2006/relationships/oleObject" Target="../embeddings/oleObject83.bin"/><Relationship Id="rId4" Type="http://schemas.openxmlformats.org/officeDocument/2006/relationships/image" Target="../media/image65.wmf"/></Relationships>
</file>

<file path=ppt/slides/_rels/slide61.xml.rels><?xml version="1.0" encoding="UTF-8" standalone="yes"?>
<Relationships xmlns="http://schemas.openxmlformats.org/package/2006/relationships"><Relationship Id="rId8" Type="http://schemas.openxmlformats.org/officeDocument/2006/relationships/image" Target="../media/image70.wmf"/><Relationship Id="rId13" Type="http://schemas.openxmlformats.org/officeDocument/2006/relationships/image" Target="../media/image72.wmf"/><Relationship Id="rId3" Type="http://schemas.openxmlformats.org/officeDocument/2006/relationships/oleObject" Target="../embeddings/oleObject85.bin"/><Relationship Id="rId7" Type="http://schemas.openxmlformats.org/officeDocument/2006/relationships/oleObject" Target="../embeddings/oleObject87.bin"/><Relationship Id="rId12" Type="http://schemas.openxmlformats.org/officeDocument/2006/relationships/oleObject" Target="../embeddings/oleObject90.bin"/><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image" Target="../media/image69.wmf"/><Relationship Id="rId11" Type="http://schemas.openxmlformats.org/officeDocument/2006/relationships/image" Target="../media/image71.wmf"/><Relationship Id="rId5" Type="http://schemas.openxmlformats.org/officeDocument/2006/relationships/oleObject" Target="../embeddings/oleObject86.bin"/><Relationship Id="rId10" Type="http://schemas.openxmlformats.org/officeDocument/2006/relationships/oleObject" Target="../embeddings/oleObject89.bin"/><Relationship Id="rId4" Type="http://schemas.openxmlformats.org/officeDocument/2006/relationships/image" Target="../media/image68.wmf"/><Relationship Id="rId9" Type="http://schemas.openxmlformats.org/officeDocument/2006/relationships/oleObject" Target="../embeddings/oleObject88.bin"/></Relationships>
</file>

<file path=ppt/slides/_rels/slide6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solidFill>
                  <a:srgbClr val="000000"/>
                </a:solidFill>
              </a:rPr>
              <a:t>第</a:t>
            </a:r>
            <a:r>
              <a:rPr lang="en-US" altLang="zh-CN" dirty="0">
                <a:solidFill>
                  <a:srgbClr val="000000"/>
                </a:solidFill>
              </a:rPr>
              <a:t>7</a:t>
            </a:r>
            <a:r>
              <a:rPr lang="zh-CN" altLang="en-US" dirty="0" smtClean="0">
                <a:solidFill>
                  <a:srgbClr val="000000"/>
                </a:solidFill>
              </a:rPr>
              <a:t>章 词</a:t>
            </a:r>
            <a:r>
              <a:rPr lang="zh-CN" altLang="en-US" dirty="0">
                <a:solidFill>
                  <a:srgbClr val="000000"/>
                </a:solidFill>
              </a:rPr>
              <a:t>嵌入模型</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10909293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1988840"/>
            <a:ext cx="8568951" cy="4608512"/>
          </a:xfrm>
        </p:spPr>
        <p:txBody>
          <a:bodyPr>
            <a:normAutofit fontScale="70000" lnSpcReduction="20000"/>
          </a:bodyPr>
          <a:lstStyle/>
          <a:p>
            <a:r>
              <a:rPr lang="zh-CN" altLang="en-US" dirty="0"/>
              <a:t>代码</a:t>
            </a:r>
            <a:r>
              <a:rPr lang="en-US" altLang="zh-CN" dirty="0"/>
              <a:t>7. 1</a:t>
            </a:r>
            <a:r>
              <a:rPr lang="zh-CN" altLang="en-US" dirty="0"/>
              <a:t>导入模块和定义语料</a:t>
            </a:r>
          </a:p>
          <a:p>
            <a:r>
              <a:rPr lang="en-US" altLang="zh-CN" dirty="0"/>
              <a:t>from </a:t>
            </a:r>
            <a:r>
              <a:rPr lang="en-US" altLang="zh-CN" dirty="0" err="1"/>
              <a:t>gensim</a:t>
            </a:r>
            <a:r>
              <a:rPr lang="en-US" altLang="zh-CN" dirty="0"/>
              <a:t> import corpora</a:t>
            </a:r>
          </a:p>
          <a:p>
            <a:r>
              <a:rPr lang="en-US" altLang="zh-CN" dirty="0"/>
              <a:t>from collections import </a:t>
            </a:r>
            <a:r>
              <a:rPr lang="en-US" altLang="zh-CN" dirty="0" err="1"/>
              <a:t>defaultdict</a:t>
            </a:r>
            <a:endParaRPr lang="en-US" altLang="zh-CN" dirty="0"/>
          </a:p>
          <a:p>
            <a:r>
              <a:rPr lang="en-US" altLang="zh-CN" dirty="0"/>
              <a:t>import </a:t>
            </a:r>
            <a:r>
              <a:rPr lang="en-US" altLang="zh-CN" dirty="0" err="1"/>
              <a:t>numpy</a:t>
            </a:r>
            <a:r>
              <a:rPr lang="en-US" altLang="zh-CN" dirty="0"/>
              <a:t> as np</a:t>
            </a:r>
          </a:p>
          <a:p>
            <a:r>
              <a:rPr lang="en-US" altLang="zh-CN" dirty="0"/>
              <a:t>import string</a:t>
            </a:r>
          </a:p>
          <a:p>
            <a:r>
              <a:rPr lang="en-US" altLang="zh-CN" dirty="0"/>
              <a:t>import </a:t>
            </a:r>
            <a:r>
              <a:rPr lang="en-US" altLang="zh-CN" dirty="0" err="1"/>
              <a:t>pprint</a:t>
            </a:r>
            <a:endParaRPr lang="en-US" altLang="zh-CN" dirty="0"/>
          </a:p>
          <a:p>
            <a:endParaRPr lang="en-US" altLang="zh-CN" dirty="0"/>
          </a:p>
          <a:p>
            <a:r>
              <a:rPr lang="en-US" altLang="zh-CN" dirty="0" err="1"/>
              <a:t>num_words</a:t>
            </a:r>
            <a:r>
              <a:rPr lang="en-US" altLang="zh-CN" dirty="0"/>
              <a:t> = 100  # </a:t>
            </a:r>
            <a:r>
              <a:rPr lang="zh-CN" altLang="en-US" dirty="0"/>
              <a:t>词典的最大长度</a:t>
            </a:r>
          </a:p>
          <a:p>
            <a:r>
              <a:rPr lang="en-US" altLang="zh-CN" dirty="0" err="1"/>
              <a:t>max_length</a:t>
            </a:r>
            <a:r>
              <a:rPr lang="en-US" altLang="zh-CN" dirty="0"/>
              <a:t> = 50  # </a:t>
            </a:r>
            <a:r>
              <a:rPr lang="zh-CN" altLang="en-US" dirty="0"/>
              <a:t>最大字符数</a:t>
            </a:r>
          </a:p>
          <a:p>
            <a:r>
              <a:rPr lang="en-US" altLang="zh-CN" dirty="0"/>
              <a:t># </a:t>
            </a:r>
            <a:r>
              <a:rPr lang="zh-CN" altLang="en-US" dirty="0"/>
              <a:t>三个简单语料</a:t>
            </a:r>
          </a:p>
          <a:p>
            <a:r>
              <a:rPr lang="en-US" altLang="zh-CN" dirty="0"/>
              <a:t>corpus1 = ['</a:t>
            </a:r>
            <a:r>
              <a:rPr lang="zh-CN" altLang="en-US" dirty="0"/>
              <a:t>昆明理工大学 简称 “ 昆工 ” ， 位于 云南省 省会 昆明市 。</a:t>
            </a:r>
            <a:r>
              <a:rPr lang="en-US" altLang="zh-CN" dirty="0"/>
              <a:t>',</a:t>
            </a:r>
          </a:p>
          <a:p>
            <a:r>
              <a:rPr lang="en-US" altLang="zh-CN" dirty="0"/>
              <a:t>           '</a:t>
            </a:r>
            <a:r>
              <a:rPr lang="zh-CN" altLang="en-US" dirty="0"/>
              <a:t>昆明 花开不断 四时 春 ， 人称 “ 春城 ”</a:t>
            </a:r>
            <a:r>
              <a:rPr lang="en-US" altLang="zh-CN" dirty="0"/>
              <a:t>']</a:t>
            </a:r>
          </a:p>
          <a:p>
            <a:r>
              <a:rPr lang="en-US" altLang="zh-CN" dirty="0"/>
              <a:t>corpus2 = ['</a:t>
            </a:r>
            <a:r>
              <a:rPr lang="zh-CN" altLang="en-US" dirty="0"/>
              <a:t>昆 明 理 工 大 学 简 称 “ 昆 工 ” ， 位 于 云 南 省 省 会 昆 明 市 。</a:t>
            </a:r>
            <a:r>
              <a:rPr lang="en-US" altLang="zh-CN" dirty="0"/>
              <a:t>',</a:t>
            </a:r>
          </a:p>
          <a:p>
            <a:r>
              <a:rPr lang="en-US" altLang="zh-CN" dirty="0"/>
              <a:t>           '</a:t>
            </a:r>
            <a:r>
              <a:rPr lang="zh-CN" altLang="en-US" dirty="0"/>
              <a:t>昆 明 花 开 不 断 四 时 春 ， 人 称 “ 春 城 ”</a:t>
            </a:r>
            <a:r>
              <a:rPr lang="en-US" altLang="zh-CN" dirty="0"/>
              <a:t>']</a:t>
            </a:r>
          </a:p>
          <a:p>
            <a:r>
              <a:rPr lang="en-US" altLang="zh-CN" dirty="0"/>
              <a:t>corpus3 = ['Mary had a little lamb .',</a:t>
            </a:r>
          </a:p>
          <a:p>
            <a:r>
              <a:rPr lang="en-US" altLang="zh-CN" dirty="0"/>
              <a:t>           'The lamb was sure to go .']</a:t>
            </a:r>
          </a:p>
          <a:p>
            <a:endParaRPr lang="zh-CN" altLang="en-US" dirty="0"/>
          </a:p>
        </p:txBody>
      </p:sp>
    </p:spTree>
    <p:extLst>
      <p:ext uri="{BB962C8B-B14F-4D97-AF65-F5344CB8AC3E}">
        <p14:creationId xmlns:p14="http://schemas.microsoft.com/office/powerpoint/2010/main" val="2505937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132856"/>
            <a:ext cx="8496943" cy="4536504"/>
          </a:xfrm>
        </p:spPr>
        <p:txBody>
          <a:bodyPr>
            <a:normAutofit fontScale="92500" lnSpcReduction="10000"/>
          </a:bodyPr>
          <a:lstStyle/>
          <a:p>
            <a:r>
              <a:rPr lang="zh-CN" altLang="en-US" dirty="0"/>
              <a:t>代码</a:t>
            </a:r>
            <a:r>
              <a:rPr lang="en-US" altLang="zh-CN" dirty="0"/>
              <a:t>7. 2</a:t>
            </a:r>
            <a:r>
              <a:rPr lang="zh-CN" altLang="en-US" dirty="0"/>
              <a:t>实现将标量标签转换为独热码向量的函数。有一些</a:t>
            </a:r>
            <a:r>
              <a:rPr lang="en-US" altLang="zh-CN" dirty="0"/>
              <a:t>Python</a:t>
            </a:r>
            <a:r>
              <a:rPr lang="zh-CN" altLang="en-US" dirty="0"/>
              <a:t>模块已经实现了类似功能的函数，如</a:t>
            </a:r>
            <a:r>
              <a:rPr lang="en-US" altLang="zh-CN" dirty="0" err="1"/>
              <a:t>TensorFlow</a:t>
            </a:r>
            <a:r>
              <a:rPr lang="zh-CN" altLang="en-US" dirty="0"/>
              <a:t>的</a:t>
            </a:r>
            <a:r>
              <a:rPr lang="en-US" altLang="zh-CN" dirty="0" err="1"/>
              <a:t>one_hot</a:t>
            </a:r>
            <a:r>
              <a:rPr lang="zh-CN" altLang="en-US" dirty="0"/>
              <a:t>函数，</a:t>
            </a:r>
            <a:r>
              <a:rPr lang="en-US" altLang="zh-CN" dirty="0" err="1"/>
              <a:t>Scikit</a:t>
            </a:r>
            <a:r>
              <a:rPr lang="en-US" altLang="zh-CN" dirty="0"/>
              <a:t>-Learn</a:t>
            </a:r>
            <a:r>
              <a:rPr lang="zh-CN" altLang="en-US" dirty="0"/>
              <a:t>的</a:t>
            </a:r>
            <a:r>
              <a:rPr lang="en-US" altLang="zh-CN" dirty="0" err="1"/>
              <a:t>OneHotEncoder</a:t>
            </a:r>
            <a:r>
              <a:rPr lang="zh-CN" altLang="en-US" dirty="0"/>
              <a:t>函数等等，自己编写独热码转换函数更能加深印象。</a:t>
            </a:r>
          </a:p>
          <a:p>
            <a:r>
              <a:rPr lang="zh-CN" altLang="en-US" dirty="0"/>
              <a:t>代码</a:t>
            </a:r>
            <a:r>
              <a:rPr lang="en-US" altLang="zh-CN" dirty="0"/>
              <a:t>7. 2 </a:t>
            </a:r>
            <a:r>
              <a:rPr lang="zh-CN" altLang="en-US" dirty="0"/>
              <a:t>独热码函数</a:t>
            </a:r>
          </a:p>
          <a:p>
            <a:r>
              <a:rPr lang="en-US" altLang="zh-CN" dirty="0" err="1"/>
              <a:t>def</a:t>
            </a:r>
            <a:r>
              <a:rPr lang="en-US" altLang="zh-CN" dirty="0"/>
              <a:t> </a:t>
            </a:r>
            <a:r>
              <a:rPr lang="en-US" altLang="zh-CN" dirty="0" err="1"/>
              <a:t>to_one_hot</a:t>
            </a:r>
            <a:r>
              <a:rPr lang="en-US" altLang="zh-CN" dirty="0"/>
              <a:t>(</a:t>
            </a:r>
            <a:r>
              <a:rPr lang="en-US" altLang="zh-CN" dirty="0" err="1"/>
              <a:t>labels_dense</a:t>
            </a:r>
            <a:r>
              <a:rPr lang="en-US" altLang="zh-CN" dirty="0"/>
              <a:t>, </a:t>
            </a:r>
            <a:r>
              <a:rPr lang="en-US" altLang="zh-CN" dirty="0" err="1"/>
              <a:t>num_classes</a:t>
            </a:r>
            <a:r>
              <a:rPr lang="en-US" altLang="zh-CN" dirty="0"/>
              <a:t>):</a:t>
            </a:r>
          </a:p>
          <a:p>
            <a:r>
              <a:rPr lang="en-US" altLang="zh-CN" dirty="0"/>
              <a:t>    """ </a:t>
            </a:r>
            <a:r>
              <a:rPr lang="zh-CN" altLang="en-US" dirty="0"/>
              <a:t>将标量标签转换为独热码向量 </a:t>
            </a:r>
            <a:r>
              <a:rPr lang="en-US" altLang="zh-CN" dirty="0"/>
              <a:t>"""</a:t>
            </a:r>
          </a:p>
          <a:p>
            <a:r>
              <a:rPr lang="en-US" altLang="zh-CN" dirty="0"/>
              <a:t>    </a:t>
            </a:r>
            <a:r>
              <a:rPr lang="en-US" altLang="zh-CN" dirty="0" err="1"/>
              <a:t>num_labels</a:t>
            </a:r>
            <a:r>
              <a:rPr lang="en-US" altLang="zh-CN" dirty="0"/>
              <a:t> = </a:t>
            </a:r>
            <a:r>
              <a:rPr lang="en-US" altLang="zh-CN" dirty="0" err="1"/>
              <a:t>labels_dense.shape</a:t>
            </a:r>
            <a:r>
              <a:rPr lang="en-US" altLang="zh-CN" dirty="0"/>
              <a:t>[0]</a:t>
            </a:r>
          </a:p>
          <a:p>
            <a:r>
              <a:rPr lang="en-US" altLang="zh-CN" dirty="0"/>
              <a:t>    </a:t>
            </a:r>
            <a:r>
              <a:rPr lang="en-US" altLang="zh-CN" dirty="0" err="1"/>
              <a:t>idx_offset</a:t>
            </a:r>
            <a:r>
              <a:rPr lang="en-US" altLang="zh-CN" dirty="0"/>
              <a:t> = </a:t>
            </a:r>
            <a:r>
              <a:rPr lang="en-US" altLang="zh-CN" dirty="0" err="1"/>
              <a:t>np.arange</a:t>
            </a:r>
            <a:r>
              <a:rPr lang="en-US" altLang="zh-CN" dirty="0"/>
              <a:t>(</a:t>
            </a:r>
            <a:r>
              <a:rPr lang="en-US" altLang="zh-CN" dirty="0" err="1"/>
              <a:t>num_labels</a:t>
            </a:r>
            <a:r>
              <a:rPr lang="en-US" altLang="zh-CN" dirty="0"/>
              <a:t>) * </a:t>
            </a:r>
            <a:r>
              <a:rPr lang="en-US" altLang="zh-CN" dirty="0" err="1"/>
              <a:t>num_classes</a:t>
            </a:r>
            <a:endParaRPr lang="en-US" altLang="zh-CN" dirty="0"/>
          </a:p>
          <a:p>
            <a:r>
              <a:rPr lang="en-US" altLang="zh-CN" dirty="0"/>
              <a:t>    </a:t>
            </a:r>
            <a:r>
              <a:rPr lang="en-US" altLang="zh-CN" dirty="0" err="1"/>
              <a:t>labels_one_hot</a:t>
            </a:r>
            <a:r>
              <a:rPr lang="en-US" altLang="zh-CN" dirty="0"/>
              <a:t> = </a:t>
            </a:r>
            <a:r>
              <a:rPr lang="en-US" altLang="zh-CN" dirty="0" err="1"/>
              <a:t>np.zeros</a:t>
            </a:r>
            <a:r>
              <a:rPr lang="en-US" altLang="zh-CN" dirty="0"/>
              <a:t>((</a:t>
            </a:r>
            <a:r>
              <a:rPr lang="en-US" altLang="zh-CN" dirty="0" err="1"/>
              <a:t>num_labels</a:t>
            </a:r>
            <a:r>
              <a:rPr lang="en-US" altLang="zh-CN" dirty="0"/>
              <a:t>, </a:t>
            </a:r>
            <a:r>
              <a:rPr lang="en-US" altLang="zh-CN" dirty="0" err="1"/>
              <a:t>num_classes</a:t>
            </a:r>
            <a:r>
              <a:rPr lang="en-US" altLang="zh-CN" dirty="0"/>
              <a:t>))</a:t>
            </a:r>
          </a:p>
          <a:p>
            <a:r>
              <a:rPr lang="en-US" altLang="zh-CN" dirty="0"/>
              <a:t>    </a:t>
            </a:r>
            <a:r>
              <a:rPr lang="en-US" altLang="zh-CN" dirty="0" err="1"/>
              <a:t>labels_one_hot.flat</a:t>
            </a:r>
            <a:r>
              <a:rPr lang="en-US" altLang="zh-CN" dirty="0"/>
              <a:t>[</a:t>
            </a:r>
            <a:r>
              <a:rPr lang="en-US" altLang="zh-CN" dirty="0" err="1"/>
              <a:t>idx_offset</a:t>
            </a:r>
            <a:r>
              <a:rPr lang="en-US" altLang="zh-CN" dirty="0"/>
              <a:t> + </a:t>
            </a:r>
            <a:r>
              <a:rPr lang="en-US" altLang="zh-CN" dirty="0" err="1"/>
              <a:t>labels_dense.ravel</a:t>
            </a:r>
            <a:r>
              <a:rPr lang="en-US" altLang="zh-CN" dirty="0"/>
              <a:t>()] = 1</a:t>
            </a:r>
          </a:p>
          <a:p>
            <a:r>
              <a:rPr lang="en-US" altLang="zh-CN" dirty="0"/>
              <a:t>    return </a:t>
            </a:r>
            <a:r>
              <a:rPr lang="en-US" altLang="zh-CN" dirty="0" err="1"/>
              <a:t>labels_one_hot</a:t>
            </a:r>
            <a:endParaRPr lang="en-US" altLang="zh-CN" dirty="0"/>
          </a:p>
          <a:p>
            <a:endParaRPr lang="zh-CN" altLang="en-US" dirty="0"/>
          </a:p>
        </p:txBody>
      </p:sp>
    </p:spTree>
    <p:extLst>
      <p:ext uri="{BB962C8B-B14F-4D97-AF65-F5344CB8AC3E}">
        <p14:creationId xmlns:p14="http://schemas.microsoft.com/office/powerpoint/2010/main" val="11279123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132856"/>
            <a:ext cx="8640959" cy="4536504"/>
          </a:xfrm>
        </p:spPr>
        <p:txBody>
          <a:bodyPr>
            <a:normAutofit fontScale="92500" lnSpcReduction="10000"/>
          </a:bodyPr>
          <a:lstStyle/>
          <a:p>
            <a:r>
              <a:rPr lang="zh-CN" altLang="en-US" dirty="0"/>
              <a:t>代码</a:t>
            </a:r>
            <a:r>
              <a:rPr lang="en-US" altLang="zh-CN" dirty="0"/>
              <a:t>7. 3</a:t>
            </a:r>
            <a:r>
              <a:rPr lang="zh-CN" altLang="en-US" dirty="0"/>
              <a:t>为中文单词级别的独热编码。代码首先创建一个停用词列表的集合，使用空格分词，并过滤停用词，然后统计词频，使用</a:t>
            </a:r>
            <a:r>
              <a:rPr lang="en-US" altLang="zh-CN" dirty="0" err="1"/>
              <a:t>gensim.corpora</a:t>
            </a:r>
            <a:r>
              <a:rPr lang="zh-CN" altLang="en-US" dirty="0"/>
              <a:t>构建词典，最后打印给定的一句话对应的词典索引，以及语料中一句话的独热编码。</a:t>
            </a:r>
          </a:p>
          <a:p>
            <a:r>
              <a:rPr lang="zh-CN" altLang="en-US" dirty="0"/>
              <a:t>代码</a:t>
            </a:r>
            <a:r>
              <a:rPr lang="en-US" altLang="zh-CN" dirty="0"/>
              <a:t>7. 3</a:t>
            </a:r>
            <a:r>
              <a:rPr lang="zh-CN" altLang="en-US" dirty="0"/>
              <a:t>中文单词级别的独热编码</a:t>
            </a:r>
          </a:p>
          <a:p>
            <a:r>
              <a:rPr lang="en-US" altLang="zh-CN" dirty="0"/>
              <a:t># </a:t>
            </a:r>
            <a:r>
              <a:rPr lang="zh-CN" altLang="en-US" dirty="0"/>
              <a:t>中文单词级别的独热编码</a:t>
            </a:r>
          </a:p>
          <a:p>
            <a:r>
              <a:rPr lang="en-US" altLang="zh-CN" dirty="0"/>
              <a:t># </a:t>
            </a:r>
            <a:r>
              <a:rPr lang="zh-CN" altLang="en-US" dirty="0"/>
              <a:t>创建停用词列表的集合</a:t>
            </a:r>
          </a:p>
          <a:p>
            <a:r>
              <a:rPr lang="en-US" altLang="zh-CN" dirty="0" err="1"/>
              <a:t>stoplist</a:t>
            </a:r>
            <a:r>
              <a:rPr lang="en-US" altLang="zh-CN" dirty="0"/>
              <a:t> = set('</a:t>
            </a:r>
            <a:r>
              <a:rPr lang="zh-CN" altLang="en-US" dirty="0"/>
              <a:t>， 。 “ ”</a:t>
            </a:r>
            <a:r>
              <a:rPr lang="en-US" altLang="zh-CN" dirty="0"/>
              <a:t>'.split(' '))</a:t>
            </a:r>
          </a:p>
          <a:p>
            <a:endParaRPr lang="en-US" altLang="zh-CN" dirty="0"/>
          </a:p>
          <a:p>
            <a:r>
              <a:rPr lang="en-US" altLang="zh-CN" dirty="0"/>
              <a:t># </a:t>
            </a:r>
            <a:r>
              <a:rPr lang="zh-CN" altLang="en-US" dirty="0"/>
              <a:t>使用空格分词，并过滤停用词</a:t>
            </a:r>
          </a:p>
          <a:p>
            <a:r>
              <a:rPr lang="en-US" altLang="zh-CN" dirty="0"/>
              <a:t>texts = [[word for word in </a:t>
            </a:r>
            <a:r>
              <a:rPr lang="en-US" altLang="zh-CN" dirty="0" err="1"/>
              <a:t>document.split</a:t>
            </a:r>
            <a:r>
              <a:rPr lang="en-US" altLang="zh-CN" dirty="0"/>
              <a:t>() if word not in </a:t>
            </a:r>
            <a:r>
              <a:rPr lang="en-US" altLang="zh-CN" dirty="0" err="1"/>
              <a:t>stoplist</a:t>
            </a:r>
            <a:r>
              <a:rPr lang="en-US" altLang="zh-CN" dirty="0"/>
              <a:t>]</a:t>
            </a:r>
          </a:p>
          <a:p>
            <a:r>
              <a:rPr lang="en-US" altLang="zh-CN" dirty="0"/>
              <a:t>         for document in corpus1]</a:t>
            </a:r>
          </a:p>
          <a:p>
            <a:endParaRPr lang="en-US" altLang="zh-CN" dirty="0"/>
          </a:p>
        </p:txBody>
      </p:sp>
    </p:spTree>
    <p:extLst>
      <p:ext uri="{BB962C8B-B14F-4D97-AF65-F5344CB8AC3E}">
        <p14:creationId xmlns:p14="http://schemas.microsoft.com/office/powerpoint/2010/main" val="15212535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060848"/>
            <a:ext cx="8568951" cy="4680520"/>
          </a:xfrm>
        </p:spPr>
        <p:txBody>
          <a:bodyPr>
            <a:normAutofit fontScale="55000" lnSpcReduction="20000"/>
          </a:bodyPr>
          <a:lstStyle/>
          <a:p>
            <a:r>
              <a:rPr lang="en-US" altLang="zh-CN" dirty="0"/>
              <a:t># </a:t>
            </a:r>
            <a:r>
              <a:rPr lang="zh-CN" altLang="en-US" dirty="0"/>
              <a:t>统计词频</a:t>
            </a:r>
          </a:p>
          <a:p>
            <a:r>
              <a:rPr lang="en-US" altLang="zh-CN" dirty="0"/>
              <a:t>frequency = </a:t>
            </a:r>
            <a:r>
              <a:rPr lang="en-US" altLang="zh-CN" dirty="0" err="1"/>
              <a:t>defaultdict</a:t>
            </a:r>
            <a:r>
              <a:rPr lang="en-US" altLang="zh-CN" dirty="0"/>
              <a:t>(</a:t>
            </a:r>
            <a:r>
              <a:rPr lang="en-US" altLang="zh-CN" dirty="0" err="1"/>
              <a:t>int</a:t>
            </a:r>
            <a:r>
              <a:rPr lang="en-US" altLang="zh-CN" dirty="0"/>
              <a:t>)</a:t>
            </a:r>
          </a:p>
          <a:p>
            <a:r>
              <a:rPr lang="en-US" altLang="zh-CN" dirty="0"/>
              <a:t>for text in texts:</a:t>
            </a:r>
          </a:p>
          <a:p>
            <a:r>
              <a:rPr lang="en-US" altLang="zh-CN" dirty="0"/>
              <a:t>    for token in text:</a:t>
            </a:r>
          </a:p>
          <a:p>
            <a:r>
              <a:rPr lang="en-US" altLang="zh-CN" dirty="0"/>
              <a:t>        frequency[token] += 1</a:t>
            </a:r>
          </a:p>
          <a:p>
            <a:endParaRPr lang="en-US" altLang="zh-CN" dirty="0"/>
          </a:p>
          <a:p>
            <a:r>
              <a:rPr lang="en-US" altLang="zh-CN" dirty="0"/>
              <a:t># </a:t>
            </a:r>
            <a:r>
              <a:rPr lang="zh-CN" altLang="en-US" dirty="0"/>
              <a:t>只保留出现过一次以上的单词</a:t>
            </a:r>
          </a:p>
          <a:p>
            <a:r>
              <a:rPr lang="en-US" altLang="zh-CN" dirty="0" err="1"/>
              <a:t>processed_corpus</a:t>
            </a:r>
            <a:r>
              <a:rPr lang="en-US" altLang="zh-CN" dirty="0"/>
              <a:t> = [[token for token in text if frequency[token] &gt;= 1] for text in texts]</a:t>
            </a:r>
          </a:p>
          <a:p>
            <a:r>
              <a:rPr lang="en-US" altLang="zh-CN" dirty="0" err="1"/>
              <a:t>pprint.pprint</a:t>
            </a:r>
            <a:r>
              <a:rPr lang="en-US" altLang="zh-CN" dirty="0"/>
              <a:t>(</a:t>
            </a:r>
            <a:r>
              <a:rPr lang="en-US" altLang="zh-CN" dirty="0" err="1"/>
              <a:t>processed_corpus</a:t>
            </a:r>
            <a:r>
              <a:rPr lang="en-US" altLang="zh-CN" dirty="0"/>
              <a:t>)</a:t>
            </a:r>
          </a:p>
          <a:p>
            <a:endParaRPr lang="en-US" altLang="zh-CN" dirty="0"/>
          </a:p>
          <a:p>
            <a:r>
              <a:rPr lang="en-US" altLang="zh-CN" dirty="0"/>
              <a:t># </a:t>
            </a:r>
            <a:r>
              <a:rPr lang="zh-CN" altLang="en-US" dirty="0"/>
              <a:t>使用</a:t>
            </a:r>
            <a:r>
              <a:rPr lang="en-US" altLang="zh-CN" dirty="0" err="1"/>
              <a:t>gensim.corpora</a:t>
            </a:r>
            <a:r>
              <a:rPr lang="zh-CN" altLang="en-US" dirty="0"/>
              <a:t>构建词典</a:t>
            </a:r>
          </a:p>
          <a:p>
            <a:r>
              <a:rPr lang="en-US" altLang="zh-CN" dirty="0"/>
              <a:t>dictionary = </a:t>
            </a:r>
            <a:r>
              <a:rPr lang="en-US" altLang="zh-CN" dirty="0" err="1"/>
              <a:t>corpora.Dictionary</a:t>
            </a:r>
            <a:r>
              <a:rPr lang="en-US" altLang="zh-CN" dirty="0"/>
              <a:t>(</a:t>
            </a:r>
            <a:r>
              <a:rPr lang="en-US" altLang="zh-CN" dirty="0" err="1"/>
              <a:t>processed_corpus</a:t>
            </a:r>
            <a:r>
              <a:rPr lang="en-US" altLang="zh-CN" dirty="0"/>
              <a:t>)</a:t>
            </a:r>
          </a:p>
          <a:p>
            <a:r>
              <a:rPr lang="en-US" altLang="zh-CN" dirty="0"/>
              <a:t>print(dictionary)</a:t>
            </a:r>
          </a:p>
          <a:p>
            <a:r>
              <a:rPr lang="en-US" altLang="zh-CN" dirty="0" err="1"/>
              <a:t>pprint.pprint</a:t>
            </a:r>
            <a:r>
              <a:rPr lang="en-US" altLang="zh-CN" dirty="0"/>
              <a:t>(dictionary.token2id)</a:t>
            </a:r>
          </a:p>
          <a:p>
            <a:endParaRPr lang="en-US" altLang="zh-CN" dirty="0"/>
          </a:p>
          <a:p>
            <a:r>
              <a:rPr lang="en-US" altLang="zh-CN" dirty="0" err="1"/>
              <a:t>new_doc</a:t>
            </a:r>
            <a:r>
              <a:rPr lang="en-US" altLang="zh-CN" dirty="0"/>
              <a:t> = "</a:t>
            </a:r>
            <a:r>
              <a:rPr lang="zh-CN" altLang="en-US" dirty="0"/>
              <a:t>昆明 四季 如 春</a:t>
            </a:r>
            <a:r>
              <a:rPr lang="en-US" altLang="zh-CN" dirty="0"/>
              <a:t>"</a:t>
            </a:r>
          </a:p>
          <a:p>
            <a:r>
              <a:rPr lang="en-US" altLang="zh-CN" dirty="0" err="1"/>
              <a:t>new_vec</a:t>
            </a:r>
            <a:r>
              <a:rPr lang="en-US" altLang="zh-CN" dirty="0"/>
              <a:t> = dictionary.doc2idx(</a:t>
            </a:r>
            <a:r>
              <a:rPr lang="en-US" altLang="zh-CN" dirty="0" err="1"/>
              <a:t>new_doc.split</a:t>
            </a:r>
            <a:r>
              <a:rPr lang="en-US" altLang="zh-CN" dirty="0"/>
              <a:t>())</a:t>
            </a:r>
          </a:p>
          <a:p>
            <a:r>
              <a:rPr lang="en-US" altLang="zh-CN" dirty="0"/>
              <a:t>print(</a:t>
            </a:r>
            <a:r>
              <a:rPr lang="en-US" altLang="zh-CN" dirty="0" err="1"/>
              <a:t>new_doc</a:t>
            </a:r>
            <a:r>
              <a:rPr lang="en-US" altLang="zh-CN" dirty="0"/>
              <a:t>, "\n</a:t>
            </a:r>
            <a:r>
              <a:rPr lang="zh-CN" altLang="en-US" dirty="0"/>
              <a:t>对应的词典索引：</a:t>
            </a:r>
            <a:r>
              <a:rPr lang="en-US" altLang="zh-CN" dirty="0"/>
              <a:t>")</a:t>
            </a:r>
          </a:p>
          <a:p>
            <a:r>
              <a:rPr lang="en-US" altLang="zh-CN" dirty="0"/>
              <a:t>print(</a:t>
            </a:r>
            <a:r>
              <a:rPr lang="en-US" altLang="zh-CN" dirty="0" err="1"/>
              <a:t>new_vec</a:t>
            </a:r>
            <a:r>
              <a:rPr lang="en-US" altLang="zh-CN" dirty="0"/>
              <a:t>)  # </a:t>
            </a:r>
            <a:r>
              <a:rPr lang="zh-CN" altLang="en-US" dirty="0"/>
              <a:t>词典中未登录词“四季”“如”的索引是</a:t>
            </a:r>
            <a:r>
              <a:rPr lang="en-US" altLang="zh-CN" dirty="0"/>
              <a:t>-1</a:t>
            </a:r>
            <a:r>
              <a:rPr lang="zh-CN" altLang="en-US" dirty="0"/>
              <a:t>，一般表示为</a:t>
            </a:r>
            <a:r>
              <a:rPr lang="en-US" altLang="zh-CN" dirty="0"/>
              <a:t>&lt;</a:t>
            </a:r>
            <a:r>
              <a:rPr lang="en-US" altLang="zh-CN" dirty="0" err="1"/>
              <a:t>unk</a:t>
            </a:r>
            <a:r>
              <a:rPr lang="en-US" altLang="zh-CN" dirty="0"/>
              <a:t>&gt;</a:t>
            </a:r>
            <a:r>
              <a:rPr lang="zh-CN" altLang="en-US" dirty="0"/>
              <a:t>标记</a:t>
            </a:r>
          </a:p>
          <a:p>
            <a:endParaRPr lang="zh-CN" altLang="en-US" dirty="0"/>
          </a:p>
          <a:p>
            <a:r>
              <a:rPr lang="en-US" altLang="zh-CN" dirty="0"/>
              <a:t>corpus = [dictionary.doc2idx(text) for text in texts]</a:t>
            </a:r>
          </a:p>
          <a:p>
            <a:r>
              <a:rPr lang="en-US" altLang="zh-CN" dirty="0"/>
              <a:t>print(texts[1], "</a:t>
            </a:r>
            <a:r>
              <a:rPr lang="zh-CN" altLang="en-US" dirty="0"/>
              <a:t>的字符索引为：</a:t>
            </a:r>
            <a:r>
              <a:rPr lang="en-US" altLang="zh-CN" dirty="0"/>
              <a:t>\n", corpus[1])</a:t>
            </a:r>
          </a:p>
          <a:p>
            <a:r>
              <a:rPr lang="en-US" altLang="zh-CN" dirty="0"/>
              <a:t>print("</a:t>
            </a:r>
            <a:r>
              <a:rPr lang="zh-CN" altLang="en-US" dirty="0"/>
              <a:t>独热编码为：</a:t>
            </a:r>
            <a:r>
              <a:rPr lang="en-US" altLang="zh-CN" dirty="0"/>
              <a:t>\n", </a:t>
            </a:r>
            <a:r>
              <a:rPr lang="en-US" altLang="zh-CN" dirty="0" err="1"/>
              <a:t>to_one_hot</a:t>
            </a:r>
            <a:r>
              <a:rPr lang="en-US" altLang="zh-CN" dirty="0"/>
              <a:t>(</a:t>
            </a:r>
            <a:r>
              <a:rPr lang="en-US" altLang="zh-CN" dirty="0" err="1"/>
              <a:t>np.array</a:t>
            </a:r>
            <a:r>
              <a:rPr lang="en-US" altLang="zh-CN" dirty="0"/>
              <a:t>(corpus[1]), </a:t>
            </a:r>
            <a:r>
              <a:rPr lang="en-US" altLang="zh-CN" dirty="0" err="1"/>
              <a:t>num_words</a:t>
            </a:r>
            <a:r>
              <a:rPr lang="en-US" altLang="zh-CN" dirty="0"/>
              <a:t>))</a:t>
            </a:r>
          </a:p>
          <a:p>
            <a:endParaRPr lang="en-US" altLang="zh-CN" dirty="0"/>
          </a:p>
          <a:p>
            <a:endParaRPr lang="zh-CN" altLang="en-US" dirty="0"/>
          </a:p>
        </p:txBody>
      </p:sp>
    </p:spTree>
    <p:extLst>
      <p:ext uri="{BB962C8B-B14F-4D97-AF65-F5344CB8AC3E}">
        <p14:creationId xmlns:p14="http://schemas.microsoft.com/office/powerpoint/2010/main" val="365804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60648"/>
            <a:ext cx="8640959" cy="6480720"/>
          </a:xfrm>
        </p:spPr>
        <p:txBody>
          <a:bodyPr>
            <a:normAutofit fontScale="55000" lnSpcReduction="20000"/>
          </a:bodyPr>
          <a:lstStyle/>
          <a:p>
            <a:r>
              <a:rPr lang="zh-CN" altLang="en-US" sz="3600" dirty="0"/>
              <a:t>这部分程序运行的输出如下。</a:t>
            </a:r>
          </a:p>
          <a:p>
            <a:r>
              <a:rPr lang="en-US" altLang="zh-CN" dirty="0"/>
              <a:t>[['</a:t>
            </a:r>
            <a:r>
              <a:rPr lang="zh-CN" altLang="en-US" dirty="0"/>
              <a:t>昆明理工大学</a:t>
            </a:r>
            <a:r>
              <a:rPr lang="en-US" altLang="zh-CN" dirty="0"/>
              <a:t>', '</a:t>
            </a:r>
            <a:r>
              <a:rPr lang="zh-CN" altLang="en-US" dirty="0"/>
              <a:t>简称</a:t>
            </a:r>
            <a:r>
              <a:rPr lang="en-US" altLang="zh-CN" dirty="0"/>
              <a:t>', '</a:t>
            </a:r>
            <a:r>
              <a:rPr lang="zh-CN" altLang="en-US" dirty="0"/>
              <a:t>昆工</a:t>
            </a:r>
            <a:r>
              <a:rPr lang="en-US" altLang="zh-CN" dirty="0"/>
              <a:t>', '</a:t>
            </a:r>
            <a:r>
              <a:rPr lang="zh-CN" altLang="en-US" dirty="0"/>
              <a:t>位于</a:t>
            </a:r>
            <a:r>
              <a:rPr lang="en-US" altLang="zh-CN" dirty="0"/>
              <a:t>', '</a:t>
            </a:r>
            <a:r>
              <a:rPr lang="zh-CN" altLang="en-US" dirty="0"/>
              <a:t>云南省</a:t>
            </a:r>
            <a:r>
              <a:rPr lang="en-US" altLang="zh-CN" dirty="0"/>
              <a:t>', '</a:t>
            </a:r>
            <a:r>
              <a:rPr lang="zh-CN" altLang="en-US" dirty="0"/>
              <a:t>省会</a:t>
            </a:r>
            <a:r>
              <a:rPr lang="en-US" altLang="zh-CN" dirty="0"/>
              <a:t>', '</a:t>
            </a:r>
            <a:r>
              <a:rPr lang="zh-CN" altLang="en-US" dirty="0"/>
              <a:t>昆明市</a:t>
            </a:r>
            <a:r>
              <a:rPr lang="en-US" altLang="zh-CN" dirty="0"/>
              <a:t>'],</a:t>
            </a:r>
          </a:p>
          <a:p>
            <a:r>
              <a:rPr lang="en-US" altLang="zh-CN" dirty="0"/>
              <a:t> ['</a:t>
            </a:r>
            <a:r>
              <a:rPr lang="zh-CN" altLang="en-US" dirty="0"/>
              <a:t>昆明</a:t>
            </a:r>
            <a:r>
              <a:rPr lang="en-US" altLang="zh-CN" dirty="0"/>
              <a:t>', '</a:t>
            </a:r>
            <a:r>
              <a:rPr lang="zh-CN" altLang="en-US" dirty="0"/>
              <a:t>花开不断</a:t>
            </a:r>
            <a:r>
              <a:rPr lang="en-US" altLang="zh-CN" dirty="0"/>
              <a:t>', '</a:t>
            </a:r>
            <a:r>
              <a:rPr lang="zh-CN" altLang="en-US" dirty="0"/>
              <a:t>四时</a:t>
            </a:r>
            <a:r>
              <a:rPr lang="en-US" altLang="zh-CN" dirty="0"/>
              <a:t>', '</a:t>
            </a:r>
            <a:r>
              <a:rPr lang="zh-CN" altLang="en-US" dirty="0"/>
              <a:t>春</a:t>
            </a:r>
            <a:r>
              <a:rPr lang="en-US" altLang="zh-CN" dirty="0"/>
              <a:t>', '</a:t>
            </a:r>
            <a:r>
              <a:rPr lang="zh-CN" altLang="en-US" dirty="0"/>
              <a:t>人称</a:t>
            </a:r>
            <a:r>
              <a:rPr lang="en-US" altLang="zh-CN" dirty="0"/>
              <a:t>', '</a:t>
            </a:r>
            <a:r>
              <a:rPr lang="zh-CN" altLang="en-US" dirty="0"/>
              <a:t>春城</a:t>
            </a:r>
            <a:r>
              <a:rPr lang="en-US" altLang="zh-CN" dirty="0"/>
              <a:t>']]</a:t>
            </a:r>
          </a:p>
          <a:p>
            <a:r>
              <a:rPr lang="en-US" altLang="zh-CN" dirty="0"/>
              <a:t>Dictionary(13 unique tokens: ['</a:t>
            </a:r>
            <a:r>
              <a:rPr lang="zh-CN" altLang="en-US" dirty="0"/>
              <a:t>云南省</a:t>
            </a:r>
            <a:r>
              <a:rPr lang="en-US" altLang="zh-CN" dirty="0"/>
              <a:t>', '</a:t>
            </a:r>
            <a:r>
              <a:rPr lang="zh-CN" altLang="en-US" dirty="0"/>
              <a:t>位于</a:t>
            </a:r>
            <a:r>
              <a:rPr lang="en-US" altLang="zh-CN" dirty="0"/>
              <a:t>', '</a:t>
            </a:r>
            <a:r>
              <a:rPr lang="zh-CN" altLang="en-US" dirty="0"/>
              <a:t>昆工</a:t>
            </a:r>
            <a:r>
              <a:rPr lang="en-US" altLang="zh-CN" dirty="0"/>
              <a:t>', '</a:t>
            </a:r>
            <a:r>
              <a:rPr lang="zh-CN" altLang="en-US" dirty="0"/>
              <a:t>昆明市</a:t>
            </a:r>
            <a:r>
              <a:rPr lang="en-US" altLang="zh-CN" dirty="0"/>
              <a:t>', '</a:t>
            </a:r>
            <a:r>
              <a:rPr lang="zh-CN" altLang="en-US" dirty="0"/>
              <a:t>昆明理工大学</a:t>
            </a:r>
            <a:r>
              <a:rPr lang="en-US" altLang="zh-CN" dirty="0"/>
              <a:t>']...)</a:t>
            </a:r>
          </a:p>
          <a:p>
            <a:r>
              <a:rPr lang="en-US" altLang="zh-CN" dirty="0"/>
              <a:t>{'</a:t>
            </a:r>
            <a:r>
              <a:rPr lang="zh-CN" altLang="en-US" dirty="0"/>
              <a:t>云南省</a:t>
            </a:r>
            <a:r>
              <a:rPr lang="en-US" altLang="zh-CN" dirty="0"/>
              <a:t>': 0,</a:t>
            </a:r>
          </a:p>
          <a:p>
            <a:r>
              <a:rPr lang="en-US" altLang="zh-CN" dirty="0"/>
              <a:t> '</a:t>
            </a:r>
            <a:r>
              <a:rPr lang="zh-CN" altLang="en-US" dirty="0"/>
              <a:t>人称</a:t>
            </a:r>
            <a:r>
              <a:rPr lang="en-US" altLang="zh-CN" dirty="0"/>
              <a:t>': 7,</a:t>
            </a:r>
          </a:p>
          <a:p>
            <a:r>
              <a:rPr lang="en-US" altLang="zh-CN" dirty="0"/>
              <a:t> '</a:t>
            </a:r>
            <a:r>
              <a:rPr lang="zh-CN" altLang="en-US" dirty="0"/>
              <a:t>位于</a:t>
            </a:r>
            <a:r>
              <a:rPr lang="en-US" altLang="zh-CN" dirty="0"/>
              <a:t>': 1,</a:t>
            </a:r>
          </a:p>
          <a:p>
            <a:r>
              <a:rPr lang="en-US" altLang="zh-CN" dirty="0"/>
              <a:t> '</a:t>
            </a:r>
            <a:r>
              <a:rPr lang="zh-CN" altLang="en-US" dirty="0"/>
              <a:t>四时</a:t>
            </a:r>
            <a:r>
              <a:rPr lang="en-US" altLang="zh-CN" dirty="0"/>
              <a:t>': 8,</a:t>
            </a:r>
          </a:p>
          <a:p>
            <a:r>
              <a:rPr lang="en-US" altLang="zh-CN" dirty="0"/>
              <a:t> '</a:t>
            </a:r>
            <a:r>
              <a:rPr lang="zh-CN" altLang="en-US" dirty="0"/>
              <a:t>昆工</a:t>
            </a:r>
            <a:r>
              <a:rPr lang="en-US" altLang="zh-CN" dirty="0"/>
              <a:t>': 2,</a:t>
            </a:r>
          </a:p>
          <a:p>
            <a:r>
              <a:rPr lang="en-US" altLang="zh-CN" dirty="0"/>
              <a:t> '</a:t>
            </a:r>
            <a:r>
              <a:rPr lang="zh-CN" altLang="en-US" dirty="0"/>
              <a:t>昆明</a:t>
            </a:r>
            <a:r>
              <a:rPr lang="en-US" altLang="zh-CN" dirty="0"/>
              <a:t>': 9,</a:t>
            </a:r>
          </a:p>
          <a:p>
            <a:r>
              <a:rPr lang="en-US" altLang="zh-CN" dirty="0"/>
              <a:t> '</a:t>
            </a:r>
            <a:r>
              <a:rPr lang="zh-CN" altLang="en-US" dirty="0"/>
              <a:t>昆明市</a:t>
            </a:r>
            <a:r>
              <a:rPr lang="en-US" altLang="zh-CN" dirty="0"/>
              <a:t>': 3,</a:t>
            </a:r>
          </a:p>
          <a:p>
            <a:r>
              <a:rPr lang="en-US" altLang="zh-CN" dirty="0"/>
              <a:t> '</a:t>
            </a:r>
            <a:r>
              <a:rPr lang="zh-CN" altLang="en-US" dirty="0"/>
              <a:t>昆明理工大学</a:t>
            </a:r>
            <a:r>
              <a:rPr lang="en-US" altLang="zh-CN" dirty="0"/>
              <a:t>': 4,</a:t>
            </a:r>
          </a:p>
          <a:p>
            <a:r>
              <a:rPr lang="en-US" altLang="zh-CN" dirty="0"/>
              <a:t> '</a:t>
            </a:r>
            <a:r>
              <a:rPr lang="zh-CN" altLang="en-US" dirty="0"/>
              <a:t>春</a:t>
            </a:r>
            <a:r>
              <a:rPr lang="en-US" altLang="zh-CN" dirty="0"/>
              <a:t>': 10,</a:t>
            </a:r>
          </a:p>
          <a:p>
            <a:r>
              <a:rPr lang="en-US" altLang="zh-CN" dirty="0"/>
              <a:t> '</a:t>
            </a:r>
            <a:r>
              <a:rPr lang="zh-CN" altLang="en-US" dirty="0"/>
              <a:t>春城</a:t>
            </a:r>
            <a:r>
              <a:rPr lang="en-US" altLang="zh-CN" dirty="0"/>
              <a:t>': 11,</a:t>
            </a:r>
          </a:p>
          <a:p>
            <a:r>
              <a:rPr lang="en-US" altLang="zh-CN" dirty="0"/>
              <a:t> '</a:t>
            </a:r>
            <a:r>
              <a:rPr lang="zh-CN" altLang="en-US" dirty="0"/>
              <a:t>省会</a:t>
            </a:r>
            <a:r>
              <a:rPr lang="en-US" altLang="zh-CN" dirty="0"/>
              <a:t>': 5,</a:t>
            </a:r>
          </a:p>
          <a:p>
            <a:r>
              <a:rPr lang="en-US" altLang="zh-CN" dirty="0"/>
              <a:t> '</a:t>
            </a:r>
            <a:r>
              <a:rPr lang="zh-CN" altLang="en-US" dirty="0"/>
              <a:t>简称</a:t>
            </a:r>
            <a:r>
              <a:rPr lang="en-US" altLang="zh-CN" dirty="0"/>
              <a:t>': 6,</a:t>
            </a:r>
          </a:p>
          <a:p>
            <a:r>
              <a:rPr lang="en-US" altLang="zh-CN" dirty="0"/>
              <a:t> '</a:t>
            </a:r>
            <a:r>
              <a:rPr lang="zh-CN" altLang="en-US" dirty="0"/>
              <a:t>花开不断</a:t>
            </a:r>
            <a:r>
              <a:rPr lang="en-US" altLang="zh-CN" dirty="0"/>
              <a:t>': 12}</a:t>
            </a:r>
          </a:p>
          <a:p>
            <a:r>
              <a:rPr lang="zh-CN" altLang="en-US" dirty="0"/>
              <a:t>昆明 四季 如 春 </a:t>
            </a:r>
          </a:p>
          <a:p>
            <a:r>
              <a:rPr lang="zh-CN" altLang="en-US" dirty="0"/>
              <a:t>对应的词典索引：</a:t>
            </a:r>
          </a:p>
          <a:p>
            <a:r>
              <a:rPr lang="en-US" altLang="zh-CN" dirty="0"/>
              <a:t>[9, -1, -1, 10]</a:t>
            </a:r>
          </a:p>
          <a:p>
            <a:r>
              <a:rPr lang="en-US" altLang="zh-CN" dirty="0"/>
              <a:t>['</a:t>
            </a:r>
            <a:r>
              <a:rPr lang="zh-CN" altLang="en-US" dirty="0"/>
              <a:t>昆明</a:t>
            </a:r>
            <a:r>
              <a:rPr lang="en-US" altLang="zh-CN" dirty="0"/>
              <a:t>', '</a:t>
            </a:r>
            <a:r>
              <a:rPr lang="zh-CN" altLang="en-US" dirty="0"/>
              <a:t>花开不断</a:t>
            </a:r>
            <a:r>
              <a:rPr lang="en-US" altLang="zh-CN" dirty="0"/>
              <a:t>', '</a:t>
            </a:r>
            <a:r>
              <a:rPr lang="zh-CN" altLang="en-US" dirty="0"/>
              <a:t>四时</a:t>
            </a:r>
            <a:r>
              <a:rPr lang="en-US" altLang="zh-CN" dirty="0"/>
              <a:t>', '</a:t>
            </a:r>
            <a:r>
              <a:rPr lang="zh-CN" altLang="en-US" dirty="0"/>
              <a:t>春</a:t>
            </a:r>
            <a:r>
              <a:rPr lang="en-US" altLang="zh-CN" dirty="0"/>
              <a:t>', '</a:t>
            </a:r>
            <a:r>
              <a:rPr lang="zh-CN" altLang="en-US" dirty="0"/>
              <a:t>人称</a:t>
            </a:r>
            <a:r>
              <a:rPr lang="en-US" altLang="zh-CN" dirty="0"/>
              <a:t>', '</a:t>
            </a:r>
            <a:r>
              <a:rPr lang="zh-CN" altLang="en-US" dirty="0"/>
              <a:t>春城</a:t>
            </a:r>
            <a:r>
              <a:rPr lang="en-US" altLang="zh-CN" dirty="0"/>
              <a:t>'] </a:t>
            </a:r>
            <a:r>
              <a:rPr lang="zh-CN" altLang="en-US" dirty="0"/>
              <a:t>的字符索引为：</a:t>
            </a:r>
          </a:p>
          <a:p>
            <a:r>
              <a:rPr lang="zh-CN" altLang="en-US" dirty="0"/>
              <a:t> </a:t>
            </a:r>
            <a:r>
              <a:rPr lang="en-US" altLang="zh-CN" dirty="0"/>
              <a:t>[9, 12, 8, 10, 7, 11]</a:t>
            </a:r>
          </a:p>
          <a:p>
            <a:r>
              <a:rPr lang="zh-CN" altLang="en-US" dirty="0"/>
              <a:t>独热编码为：</a:t>
            </a:r>
          </a:p>
          <a:p>
            <a:r>
              <a:rPr lang="zh-CN" altLang="en-US" dirty="0"/>
              <a:t> </a:t>
            </a:r>
            <a:r>
              <a:rPr lang="en-US" altLang="zh-CN" dirty="0"/>
              <a:t>[[0. 0. 0. 0. 0. 0. 0. 0. 0. 1. 0. 0. 0. 0. 0. 0. 0. 0. 0. 0. 0. 0. 0. 0.</a:t>
            </a:r>
          </a:p>
          <a:p>
            <a:r>
              <a:rPr lang="en-US" altLang="zh-CN" dirty="0"/>
              <a:t>  0. 0. 0. 0. 0. 0. 0. 0. 0. 0. 0. 0. 0. 0. 0. 0. 0. 0. 0. 0. 0. 0. 0. 0.</a:t>
            </a:r>
          </a:p>
          <a:p>
            <a:r>
              <a:rPr lang="en-US" altLang="zh-CN" dirty="0"/>
              <a:t>  0. 0. 0. 0. 0. 0. 0. 0. 0. 0. 0. 0. 0. 0. 0. 0. 0. 0. 0. 0. 0. 0. 0. 0.</a:t>
            </a:r>
          </a:p>
          <a:p>
            <a:r>
              <a:rPr lang="en-US" altLang="zh-CN" dirty="0"/>
              <a:t>  0. 0. 0. 0. 0. 0. 0. 0. 0. 0. 0. 0. 0. 0. 0. 0. 0. 0. 0. 0. 0. 0. 0. 0.</a:t>
            </a:r>
          </a:p>
          <a:p>
            <a:r>
              <a:rPr lang="en-US" altLang="zh-CN" dirty="0"/>
              <a:t>  0. 0. 0. 0.]</a:t>
            </a:r>
          </a:p>
          <a:p>
            <a:r>
              <a:rPr lang="en-US" altLang="zh-CN" dirty="0"/>
              <a:t> ……</a:t>
            </a:r>
          </a:p>
          <a:p>
            <a:endParaRPr lang="zh-CN" altLang="en-US" dirty="0"/>
          </a:p>
        </p:txBody>
      </p:sp>
    </p:spTree>
    <p:extLst>
      <p:ext uri="{BB962C8B-B14F-4D97-AF65-F5344CB8AC3E}">
        <p14:creationId xmlns:p14="http://schemas.microsoft.com/office/powerpoint/2010/main" val="3943879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332656"/>
            <a:ext cx="8640959" cy="6525344"/>
          </a:xfrm>
        </p:spPr>
        <p:txBody>
          <a:bodyPr>
            <a:normAutofit fontScale="55000" lnSpcReduction="20000"/>
          </a:bodyPr>
          <a:lstStyle/>
          <a:p>
            <a:r>
              <a:rPr lang="zh-CN" altLang="en-US" sz="4400" dirty="0"/>
              <a:t>代码</a:t>
            </a:r>
            <a:r>
              <a:rPr lang="en-US" altLang="zh-CN" sz="4400" dirty="0"/>
              <a:t>7. 4</a:t>
            </a:r>
            <a:r>
              <a:rPr lang="zh-CN" altLang="en-US" sz="4400" dirty="0"/>
              <a:t>为中文字符级别的独热编码。</a:t>
            </a:r>
          </a:p>
          <a:p>
            <a:r>
              <a:rPr lang="zh-CN" altLang="en-US" dirty="0"/>
              <a:t>代码</a:t>
            </a:r>
            <a:r>
              <a:rPr lang="en-US" altLang="zh-CN" dirty="0"/>
              <a:t>7. 4</a:t>
            </a:r>
            <a:r>
              <a:rPr lang="zh-CN" altLang="en-US" dirty="0"/>
              <a:t>中文字符级别的独热编码</a:t>
            </a:r>
          </a:p>
          <a:p>
            <a:r>
              <a:rPr lang="en-US" altLang="zh-CN" dirty="0"/>
              <a:t># </a:t>
            </a:r>
            <a:r>
              <a:rPr lang="zh-CN" altLang="en-US" dirty="0"/>
              <a:t>中文字符级别的独热编码</a:t>
            </a:r>
          </a:p>
          <a:p>
            <a:r>
              <a:rPr lang="en-US" altLang="zh-CN" dirty="0"/>
              <a:t># </a:t>
            </a:r>
            <a:r>
              <a:rPr lang="zh-CN" altLang="en-US" dirty="0"/>
              <a:t>使用空格分词，并过滤停用词</a:t>
            </a:r>
          </a:p>
          <a:p>
            <a:r>
              <a:rPr lang="en-US" altLang="zh-CN" dirty="0"/>
              <a:t>texts = [[word for word in </a:t>
            </a:r>
            <a:r>
              <a:rPr lang="en-US" altLang="zh-CN" dirty="0" err="1"/>
              <a:t>document.split</a:t>
            </a:r>
            <a:r>
              <a:rPr lang="en-US" altLang="zh-CN" dirty="0"/>
              <a:t>() if word not in </a:t>
            </a:r>
            <a:r>
              <a:rPr lang="en-US" altLang="zh-CN" dirty="0" err="1"/>
              <a:t>stoplist</a:t>
            </a:r>
            <a:r>
              <a:rPr lang="en-US" altLang="zh-CN" dirty="0"/>
              <a:t>]</a:t>
            </a:r>
          </a:p>
          <a:p>
            <a:r>
              <a:rPr lang="en-US" altLang="zh-CN" dirty="0"/>
              <a:t>         for document in corpus2]</a:t>
            </a:r>
          </a:p>
          <a:p>
            <a:endParaRPr lang="en-US" altLang="zh-CN" dirty="0"/>
          </a:p>
          <a:p>
            <a:r>
              <a:rPr lang="en-US" altLang="zh-CN" dirty="0"/>
              <a:t># </a:t>
            </a:r>
            <a:r>
              <a:rPr lang="zh-CN" altLang="en-US" dirty="0"/>
              <a:t>统计词频</a:t>
            </a:r>
          </a:p>
          <a:p>
            <a:r>
              <a:rPr lang="en-US" altLang="zh-CN" dirty="0"/>
              <a:t>frequency = </a:t>
            </a:r>
            <a:r>
              <a:rPr lang="en-US" altLang="zh-CN" dirty="0" err="1"/>
              <a:t>defaultdict</a:t>
            </a:r>
            <a:r>
              <a:rPr lang="en-US" altLang="zh-CN" dirty="0"/>
              <a:t>(</a:t>
            </a:r>
            <a:r>
              <a:rPr lang="en-US" altLang="zh-CN" dirty="0" err="1"/>
              <a:t>int</a:t>
            </a:r>
            <a:r>
              <a:rPr lang="en-US" altLang="zh-CN" dirty="0"/>
              <a:t>)</a:t>
            </a:r>
          </a:p>
          <a:p>
            <a:r>
              <a:rPr lang="en-US" altLang="zh-CN" dirty="0"/>
              <a:t>for text in texts:</a:t>
            </a:r>
          </a:p>
          <a:p>
            <a:r>
              <a:rPr lang="en-US" altLang="zh-CN" dirty="0"/>
              <a:t>    for token in text:</a:t>
            </a:r>
          </a:p>
          <a:p>
            <a:r>
              <a:rPr lang="en-US" altLang="zh-CN" dirty="0"/>
              <a:t>        frequency[token] += 1</a:t>
            </a:r>
          </a:p>
          <a:p>
            <a:endParaRPr lang="en-US" altLang="zh-CN" dirty="0"/>
          </a:p>
          <a:p>
            <a:r>
              <a:rPr lang="en-US" altLang="zh-CN" dirty="0"/>
              <a:t># </a:t>
            </a:r>
            <a:r>
              <a:rPr lang="zh-CN" altLang="en-US" dirty="0"/>
              <a:t>只保留出现过一次以上的单词</a:t>
            </a:r>
          </a:p>
          <a:p>
            <a:r>
              <a:rPr lang="en-US" altLang="zh-CN" dirty="0" err="1"/>
              <a:t>processed_corpus</a:t>
            </a:r>
            <a:r>
              <a:rPr lang="en-US" altLang="zh-CN" dirty="0"/>
              <a:t> = [[token for token in text if frequency[token] &gt;= 1] for text in texts]</a:t>
            </a:r>
          </a:p>
          <a:p>
            <a:r>
              <a:rPr lang="en-US" altLang="zh-CN" dirty="0" err="1"/>
              <a:t>pprint.pprint</a:t>
            </a:r>
            <a:r>
              <a:rPr lang="en-US" altLang="zh-CN" dirty="0"/>
              <a:t>(</a:t>
            </a:r>
            <a:r>
              <a:rPr lang="en-US" altLang="zh-CN" dirty="0" err="1"/>
              <a:t>processed_corpus</a:t>
            </a:r>
            <a:r>
              <a:rPr lang="en-US" altLang="zh-CN" dirty="0"/>
              <a:t>)</a:t>
            </a:r>
          </a:p>
          <a:p>
            <a:endParaRPr lang="en-US" altLang="zh-CN" dirty="0"/>
          </a:p>
          <a:p>
            <a:r>
              <a:rPr lang="en-US" altLang="zh-CN" dirty="0"/>
              <a:t># </a:t>
            </a:r>
            <a:r>
              <a:rPr lang="zh-CN" altLang="en-US" dirty="0"/>
              <a:t>使用</a:t>
            </a:r>
            <a:r>
              <a:rPr lang="en-US" altLang="zh-CN" dirty="0" err="1"/>
              <a:t>gensim.corpora</a:t>
            </a:r>
            <a:r>
              <a:rPr lang="zh-CN" altLang="en-US" dirty="0"/>
              <a:t>构建词典</a:t>
            </a:r>
          </a:p>
          <a:p>
            <a:r>
              <a:rPr lang="en-US" altLang="zh-CN" dirty="0"/>
              <a:t>dictionary = </a:t>
            </a:r>
            <a:r>
              <a:rPr lang="en-US" altLang="zh-CN" dirty="0" err="1"/>
              <a:t>corpora.Dictionary</a:t>
            </a:r>
            <a:r>
              <a:rPr lang="en-US" altLang="zh-CN" dirty="0"/>
              <a:t>(</a:t>
            </a:r>
            <a:r>
              <a:rPr lang="en-US" altLang="zh-CN" dirty="0" err="1"/>
              <a:t>processed_corpus</a:t>
            </a:r>
            <a:r>
              <a:rPr lang="en-US" altLang="zh-CN" dirty="0"/>
              <a:t>)</a:t>
            </a:r>
          </a:p>
          <a:p>
            <a:r>
              <a:rPr lang="en-US" altLang="zh-CN" dirty="0"/>
              <a:t>print(dictionary)</a:t>
            </a:r>
          </a:p>
          <a:p>
            <a:r>
              <a:rPr lang="en-US" altLang="zh-CN" dirty="0" err="1"/>
              <a:t>pprint.pprint</a:t>
            </a:r>
            <a:r>
              <a:rPr lang="en-US" altLang="zh-CN" dirty="0"/>
              <a:t>(dictionary.token2id)</a:t>
            </a:r>
          </a:p>
          <a:p>
            <a:endParaRPr lang="en-US" altLang="zh-CN" dirty="0"/>
          </a:p>
          <a:p>
            <a:r>
              <a:rPr lang="en-US" altLang="zh-CN" dirty="0" err="1"/>
              <a:t>new_doc</a:t>
            </a:r>
            <a:r>
              <a:rPr lang="en-US" altLang="zh-CN" dirty="0"/>
              <a:t> = "</a:t>
            </a:r>
            <a:r>
              <a:rPr lang="zh-CN" altLang="en-US" dirty="0"/>
              <a:t>昆 明 四 季 如 春</a:t>
            </a:r>
            <a:r>
              <a:rPr lang="en-US" altLang="zh-CN" dirty="0"/>
              <a:t>"</a:t>
            </a:r>
          </a:p>
          <a:p>
            <a:r>
              <a:rPr lang="en-US" altLang="zh-CN" dirty="0" err="1"/>
              <a:t>new_vec</a:t>
            </a:r>
            <a:r>
              <a:rPr lang="en-US" altLang="zh-CN" dirty="0"/>
              <a:t> = dictionary.doc2idx(</a:t>
            </a:r>
            <a:r>
              <a:rPr lang="en-US" altLang="zh-CN" dirty="0" err="1"/>
              <a:t>new_doc.split</a:t>
            </a:r>
            <a:r>
              <a:rPr lang="en-US" altLang="zh-CN" dirty="0"/>
              <a:t>())</a:t>
            </a:r>
          </a:p>
          <a:p>
            <a:r>
              <a:rPr lang="en-US" altLang="zh-CN" dirty="0"/>
              <a:t>print(</a:t>
            </a:r>
            <a:r>
              <a:rPr lang="en-US" altLang="zh-CN" dirty="0" err="1"/>
              <a:t>new_doc</a:t>
            </a:r>
            <a:r>
              <a:rPr lang="en-US" altLang="zh-CN" dirty="0"/>
              <a:t>, "\n</a:t>
            </a:r>
            <a:r>
              <a:rPr lang="zh-CN" altLang="en-US" dirty="0"/>
              <a:t>对应的词典索引：</a:t>
            </a:r>
            <a:r>
              <a:rPr lang="en-US" altLang="zh-CN" dirty="0"/>
              <a:t>")</a:t>
            </a:r>
          </a:p>
          <a:p>
            <a:r>
              <a:rPr lang="en-US" altLang="zh-CN" dirty="0"/>
              <a:t>print(</a:t>
            </a:r>
            <a:r>
              <a:rPr lang="en-US" altLang="zh-CN" dirty="0" err="1"/>
              <a:t>new_vec</a:t>
            </a:r>
            <a:r>
              <a:rPr lang="en-US" altLang="zh-CN" dirty="0"/>
              <a:t>)  # </a:t>
            </a:r>
            <a:r>
              <a:rPr lang="zh-CN" altLang="en-US" dirty="0"/>
              <a:t>词典中未登录词“季”“如”的索引是</a:t>
            </a:r>
            <a:r>
              <a:rPr lang="en-US" altLang="zh-CN" dirty="0"/>
              <a:t>-1</a:t>
            </a:r>
            <a:r>
              <a:rPr lang="zh-CN" altLang="en-US" dirty="0"/>
              <a:t>，一般表示为</a:t>
            </a:r>
            <a:r>
              <a:rPr lang="en-US" altLang="zh-CN" dirty="0"/>
              <a:t>&lt;</a:t>
            </a:r>
            <a:r>
              <a:rPr lang="en-US" altLang="zh-CN" dirty="0" err="1"/>
              <a:t>unk</a:t>
            </a:r>
            <a:r>
              <a:rPr lang="en-US" altLang="zh-CN" dirty="0"/>
              <a:t>&gt;</a:t>
            </a:r>
            <a:r>
              <a:rPr lang="zh-CN" altLang="en-US" dirty="0"/>
              <a:t>标记</a:t>
            </a:r>
          </a:p>
          <a:p>
            <a:endParaRPr lang="zh-CN" altLang="en-US" dirty="0"/>
          </a:p>
          <a:p>
            <a:r>
              <a:rPr lang="en-US" altLang="zh-CN" dirty="0"/>
              <a:t>corpus = [dictionary.doc2idx(text) for text in texts]</a:t>
            </a:r>
          </a:p>
          <a:p>
            <a:r>
              <a:rPr lang="en-US" altLang="zh-CN" dirty="0"/>
              <a:t>print(texts[1], "</a:t>
            </a:r>
            <a:r>
              <a:rPr lang="zh-CN" altLang="en-US" dirty="0"/>
              <a:t>的字符索引为：</a:t>
            </a:r>
            <a:r>
              <a:rPr lang="en-US" altLang="zh-CN" dirty="0"/>
              <a:t>\n", corpus[1])</a:t>
            </a:r>
          </a:p>
          <a:p>
            <a:r>
              <a:rPr lang="en-US" altLang="zh-CN" dirty="0"/>
              <a:t>print("</a:t>
            </a:r>
            <a:r>
              <a:rPr lang="zh-CN" altLang="en-US" dirty="0"/>
              <a:t>独热编码为：</a:t>
            </a:r>
            <a:r>
              <a:rPr lang="en-US" altLang="zh-CN" dirty="0"/>
              <a:t>\n", </a:t>
            </a:r>
            <a:r>
              <a:rPr lang="en-US" altLang="zh-CN" dirty="0" err="1"/>
              <a:t>to_one_hot</a:t>
            </a:r>
            <a:r>
              <a:rPr lang="en-US" altLang="zh-CN" dirty="0"/>
              <a:t>(</a:t>
            </a:r>
            <a:r>
              <a:rPr lang="en-US" altLang="zh-CN" dirty="0" err="1"/>
              <a:t>np.array</a:t>
            </a:r>
            <a:r>
              <a:rPr lang="en-US" altLang="zh-CN" dirty="0"/>
              <a:t>(corpus[1]), </a:t>
            </a:r>
            <a:r>
              <a:rPr lang="en-US" altLang="zh-CN" dirty="0" err="1"/>
              <a:t>num_words</a:t>
            </a:r>
            <a:r>
              <a:rPr lang="en-US" altLang="zh-CN" dirty="0"/>
              <a:t>))</a:t>
            </a:r>
          </a:p>
          <a:p>
            <a:endParaRPr lang="zh-CN" altLang="en-US" dirty="0"/>
          </a:p>
        </p:txBody>
      </p:sp>
    </p:spTree>
    <p:extLst>
      <p:ext uri="{BB962C8B-B14F-4D97-AF65-F5344CB8AC3E}">
        <p14:creationId xmlns:p14="http://schemas.microsoft.com/office/powerpoint/2010/main" val="35491704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中文字符级别的独热编码的代码与代码</a:t>
            </a:r>
            <a:r>
              <a:rPr lang="en-US" altLang="zh-CN" dirty="0"/>
              <a:t>7. 3</a:t>
            </a:r>
            <a:r>
              <a:rPr lang="zh-CN" altLang="en-US" dirty="0"/>
              <a:t>类似，只是把单词换为字符。</a:t>
            </a: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19739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16832"/>
            <a:ext cx="8712968" cy="4896544"/>
          </a:xfrm>
        </p:spPr>
        <p:txBody>
          <a:bodyPr>
            <a:normAutofit fontScale="55000" lnSpcReduction="20000"/>
          </a:bodyPr>
          <a:lstStyle/>
          <a:p>
            <a:r>
              <a:rPr lang="zh-CN" altLang="en-US" sz="4400" dirty="0"/>
              <a:t>代码</a:t>
            </a:r>
            <a:r>
              <a:rPr lang="en-US" altLang="zh-CN" sz="4400" dirty="0"/>
              <a:t>7. 5</a:t>
            </a:r>
            <a:r>
              <a:rPr lang="zh-CN" altLang="en-US" sz="4400" dirty="0"/>
              <a:t>为英文单词级别的独热编码。</a:t>
            </a:r>
          </a:p>
          <a:p>
            <a:r>
              <a:rPr lang="zh-CN" altLang="en-US" dirty="0"/>
              <a:t>代码</a:t>
            </a:r>
            <a:r>
              <a:rPr lang="en-US" altLang="zh-CN" dirty="0"/>
              <a:t>7. 5</a:t>
            </a:r>
            <a:r>
              <a:rPr lang="zh-CN" altLang="en-US" dirty="0"/>
              <a:t>英文单词级别的独热编码</a:t>
            </a:r>
          </a:p>
          <a:p>
            <a:r>
              <a:rPr lang="en-US" altLang="zh-CN" dirty="0"/>
              <a:t># </a:t>
            </a:r>
            <a:r>
              <a:rPr lang="zh-CN" altLang="en-US" dirty="0"/>
              <a:t>英文单词级别的独热编码</a:t>
            </a:r>
          </a:p>
          <a:p>
            <a:r>
              <a:rPr lang="en-US" altLang="zh-CN" dirty="0" err="1"/>
              <a:t>word_index</a:t>
            </a:r>
            <a:r>
              <a:rPr lang="en-US" altLang="zh-CN" dirty="0"/>
              <a:t> = {}  # </a:t>
            </a:r>
            <a:r>
              <a:rPr lang="zh-CN" altLang="en-US" dirty="0"/>
              <a:t>标记索引</a:t>
            </a:r>
          </a:p>
          <a:p>
            <a:r>
              <a:rPr lang="en-US" altLang="zh-CN" dirty="0"/>
              <a:t>for doc in corpus3:</a:t>
            </a:r>
          </a:p>
          <a:p>
            <a:r>
              <a:rPr lang="en-US" altLang="zh-CN" dirty="0"/>
              <a:t>    # </a:t>
            </a:r>
            <a:r>
              <a:rPr lang="zh-CN" altLang="en-US" dirty="0"/>
              <a:t>英文比较简单，直接调用</a:t>
            </a:r>
            <a:r>
              <a:rPr lang="en-US" altLang="zh-CN" dirty="0"/>
              <a:t>split</a:t>
            </a:r>
            <a:r>
              <a:rPr lang="zh-CN" altLang="en-US" dirty="0"/>
              <a:t>方法进行分词</a:t>
            </a:r>
          </a:p>
          <a:p>
            <a:r>
              <a:rPr lang="zh-CN" altLang="en-US" dirty="0"/>
              <a:t>    </a:t>
            </a:r>
            <a:r>
              <a:rPr lang="en-US" altLang="zh-CN" dirty="0"/>
              <a:t>for word in </a:t>
            </a:r>
            <a:r>
              <a:rPr lang="en-US" altLang="zh-CN" dirty="0" err="1"/>
              <a:t>doc.split</a:t>
            </a:r>
            <a:r>
              <a:rPr lang="en-US" altLang="zh-CN" dirty="0"/>
              <a:t>():</a:t>
            </a:r>
          </a:p>
          <a:p>
            <a:r>
              <a:rPr lang="en-US" altLang="zh-CN" dirty="0"/>
              <a:t>        if word not in </a:t>
            </a:r>
            <a:r>
              <a:rPr lang="en-US" altLang="zh-CN" dirty="0" err="1"/>
              <a:t>word_index</a:t>
            </a:r>
            <a:r>
              <a:rPr lang="en-US" altLang="zh-CN" dirty="0"/>
              <a:t>:</a:t>
            </a:r>
          </a:p>
          <a:p>
            <a:r>
              <a:rPr lang="en-US" altLang="zh-CN" dirty="0"/>
              <a:t>            # </a:t>
            </a:r>
            <a:r>
              <a:rPr lang="zh-CN" altLang="en-US" dirty="0"/>
              <a:t>为每一个唯一的单词指定一个索引。注意索引</a:t>
            </a:r>
            <a:r>
              <a:rPr lang="en-US" altLang="zh-CN" dirty="0"/>
              <a:t>0</a:t>
            </a:r>
            <a:r>
              <a:rPr lang="zh-CN" altLang="en-US" dirty="0"/>
              <a:t>不对应单词</a:t>
            </a:r>
          </a:p>
          <a:p>
            <a:r>
              <a:rPr lang="zh-CN" altLang="en-US" dirty="0"/>
              <a:t>            </a:t>
            </a:r>
            <a:r>
              <a:rPr lang="en-US" altLang="zh-CN" dirty="0" err="1"/>
              <a:t>word_index</a:t>
            </a:r>
            <a:r>
              <a:rPr lang="en-US" altLang="zh-CN" dirty="0"/>
              <a:t>[word] = </a:t>
            </a:r>
            <a:r>
              <a:rPr lang="en-US" altLang="zh-CN" dirty="0" err="1"/>
              <a:t>len</a:t>
            </a:r>
            <a:r>
              <a:rPr lang="en-US" altLang="zh-CN" dirty="0"/>
              <a:t>(</a:t>
            </a:r>
            <a:r>
              <a:rPr lang="en-US" altLang="zh-CN" dirty="0" err="1"/>
              <a:t>word_index</a:t>
            </a:r>
            <a:r>
              <a:rPr lang="en-US" altLang="zh-CN" dirty="0"/>
              <a:t>) + 1</a:t>
            </a:r>
          </a:p>
          <a:p>
            <a:r>
              <a:rPr lang="en-US" altLang="zh-CN" dirty="0"/>
              <a:t>print('</a:t>
            </a:r>
            <a:r>
              <a:rPr lang="zh-CN" altLang="en-US" dirty="0"/>
              <a:t>有</a:t>
            </a:r>
            <a:r>
              <a:rPr lang="en-US" altLang="zh-CN" dirty="0"/>
              <a:t>%s</a:t>
            </a:r>
            <a:r>
              <a:rPr lang="zh-CN" altLang="en-US" dirty="0"/>
              <a:t>个唯一单词。</a:t>
            </a:r>
            <a:r>
              <a:rPr lang="en-US" altLang="zh-CN" dirty="0"/>
              <a:t>' % </a:t>
            </a:r>
            <a:r>
              <a:rPr lang="en-US" altLang="zh-CN" dirty="0" err="1"/>
              <a:t>len</a:t>
            </a:r>
            <a:r>
              <a:rPr lang="en-US" altLang="zh-CN" dirty="0"/>
              <a:t>(</a:t>
            </a:r>
            <a:r>
              <a:rPr lang="en-US" altLang="zh-CN" dirty="0" err="1"/>
              <a:t>word_index</a:t>
            </a:r>
            <a:r>
              <a:rPr lang="en-US" altLang="zh-CN" dirty="0"/>
              <a:t>))</a:t>
            </a:r>
          </a:p>
          <a:p>
            <a:r>
              <a:rPr lang="en-US" altLang="zh-CN" dirty="0"/>
              <a:t>print("</a:t>
            </a:r>
            <a:r>
              <a:rPr lang="en-US" altLang="zh-CN" dirty="0" err="1"/>
              <a:t>word_index</a:t>
            </a:r>
            <a:r>
              <a:rPr lang="zh-CN" altLang="en-US" dirty="0"/>
              <a:t>：</a:t>
            </a:r>
            <a:r>
              <a:rPr lang="en-US" altLang="zh-CN" dirty="0"/>
              <a:t>\n", </a:t>
            </a:r>
            <a:r>
              <a:rPr lang="en-US" altLang="zh-CN" dirty="0" err="1"/>
              <a:t>word_index</a:t>
            </a:r>
            <a:r>
              <a:rPr lang="en-US" altLang="zh-CN" dirty="0"/>
              <a:t>)</a:t>
            </a:r>
          </a:p>
          <a:p>
            <a:endParaRPr lang="en-US" altLang="zh-CN" dirty="0"/>
          </a:p>
          <a:p>
            <a:r>
              <a:rPr lang="en-US" altLang="zh-CN" dirty="0"/>
              <a:t>results = </a:t>
            </a:r>
            <a:r>
              <a:rPr lang="en-US" altLang="zh-CN" dirty="0" err="1"/>
              <a:t>np.zeros</a:t>
            </a:r>
            <a:r>
              <a:rPr lang="en-US" altLang="zh-CN" dirty="0"/>
              <a:t>(shape=(</a:t>
            </a:r>
            <a:r>
              <a:rPr lang="en-US" altLang="zh-CN" dirty="0" err="1"/>
              <a:t>len</a:t>
            </a:r>
            <a:r>
              <a:rPr lang="en-US" altLang="zh-CN" dirty="0"/>
              <a:t>(corpus3), </a:t>
            </a:r>
            <a:r>
              <a:rPr lang="en-US" altLang="zh-CN" dirty="0" err="1"/>
              <a:t>len</a:t>
            </a:r>
            <a:r>
              <a:rPr lang="en-US" altLang="zh-CN" dirty="0"/>
              <a:t>(</a:t>
            </a:r>
            <a:r>
              <a:rPr lang="en-US" altLang="zh-CN" dirty="0" err="1"/>
              <a:t>word_index</a:t>
            </a:r>
            <a:r>
              <a:rPr lang="en-US" altLang="zh-CN" dirty="0"/>
              <a:t>), max(</a:t>
            </a:r>
            <a:r>
              <a:rPr lang="en-US" altLang="zh-CN" dirty="0" err="1"/>
              <a:t>word_index.values</a:t>
            </a:r>
            <a:r>
              <a:rPr lang="en-US" altLang="zh-CN" dirty="0"/>
              <a:t>()) + 1))</a:t>
            </a:r>
          </a:p>
          <a:p>
            <a:r>
              <a:rPr lang="en-US" altLang="zh-CN" dirty="0"/>
              <a:t>for </a:t>
            </a:r>
            <a:r>
              <a:rPr lang="en-US" altLang="zh-CN" dirty="0" err="1"/>
              <a:t>i</a:t>
            </a:r>
            <a:r>
              <a:rPr lang="en-US" altLang="zh-CN" dirty="0"/>
              <a:t>, doc in enumerate(corpus3):</a:t>
            </a:r>
          </a:p>
          <a:p>
            <a:r>
              <a:rPr lang="en-US" altLang="zh-CN" dirty="0"/>
              <a:t>    for j, word in list(enumerate(</a:t>
            </a:r>
            <a:r>
              <a:rPr lang="en-US" altLang="zh-CN" dirty="0" err="1"/>
              <a:t>doc.split</a:t>
            </a:r>
            <a:r>
              <a:rPr lang="en-US" altLang="zh-CN" dirty="0"/>
              <a:t>()))[: </a:t>
            </a:r>
            <a:r>
              <a:rPr lang="en-US" altLang="zh-CN" dirty="0" err="1"/>
              <a:t>len</a:t>
            </a:r>
            <a:r>
              <a:rPr lang="en-US" altLang="zh-CN" dirty="0"/>
              <a:t>(</a:t>
            </a:r>
            <a:r>
              <a:rPr lang="en-US" altLang="zh-CN" dirty="0" err="1"/>
              <a:t>word_index</a:t>
            </a:r>
            <a:r>
              <a:rPr lang="en-US" altLang="zh-CN" dirty="0"/>
              <a:t>)]:</a:t>
            </a:r>
          </a:p>
          <a:p>
            <a:r>
              <a:rPr lang="en-US" altLang="zh-CN" dirty="0"/>
              <a:t>        index = </a:t>
            </a:r>
            <a:r>
              <a:rPr lang="en-US" altLang="zh-CN" dirty="0" err="1"/>
              <a:t>word_index.get</a:t>
            </a:r>
            <a:r>
              <a:rPr lang="en-US" altLang="zh-CN" dirty="0"/>
              <a:t>(word)</a:t>
            </a:r>
          </a:p>
          <a:p>
            <a:r>
              <a:rPr lang="en-US" altLang="zh-CN" dirty="0"/>
              <a:t>        results[</a:t>
            </a:r>
            <a:r>
              <a:rPr lang="en-US" altLang="zh-CN" dirty="0" err="1"/>
              <a:t>i</a:t>
            </a:r>
            <a:r>
              <a:rPr lang="en-US" altLang="zh-CN" dirty="0"/>
              <a:t>, j, index] = 1.</a:t>
            </a:r>
          </a:p>
          <a:p>
            <a:endParaRPr lang="en-US" altLang="zh-CN" dirty="0"/>
          </a:p>
          <a:p>
            <a:r>
              <a:rPr lang="en-US" altLang="zh-CN" dirty="0"/>
              <a:t>print("</a:t>
            </a:r>
            <a:r>
              <a:rPr lang="zh-CN" altLang="en-US" dirty="0"/>
              <a:t>打印第一个单词及对应的独热码</a:t>
            </a:r>
            <a:r>
              <a:rPr lang="en-US" altLang="zh-CN" dirty="0"/>
              <a:t>")</a:t>
            </a:r>
          </a:p>
          <a:p>
            <a:r>
              <a:rPr lang="en-US" altLang="zh-CN" dirty="0"/>
              <a:t>print(corpus3[0].split()[0])</a:t>
            </a:r>
          </a:p>
          <a:p>
            <a:r>
              <a:rPr lang="en-US" altLang="zh-CN" dirty="0"/>
              <a:t>print(results[0, 0, :])</a:t>
            </a:r>
          </a:p>
          <a:p>
            <a:endParaRPr lang="zh-CN" altLang="en-US" dirty="0"/>
          </a:p>
        </p:txBody>
      </p:sp>
    </p:spTree>
    <p:extLst>
      <p:ext uri="{BB962C8B-B14F-4D97-AF65-F5344CB8AC3E}">
        <p14:creationId xmlns:p14="http://schemas.microsoft.com/office/powerpoint/2010/main" val="11689512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en-US" dirty="0"/>
              <a:t>运行结果如下。总共有</a:t>
            </a:r>
            <a:r>
              <a:rPr lang="en-US" altLang="zh-CN" dirty="0"/>
              <a:t>11</a:t>
            </a:r>
            <a:r>
              <a:rPr lang="zh-CN" altLang="en-US" dirty="0"/>
              <a:t>个单词，第一个单词“</a:t>
            </a:r>
            <a:r>
              <a:rPr lang="en-US" altLang="zh-CN" dirty="0"/>
              <a:t>Mary”</a:t>
            </a:r>
            <a:r>
              <a:rPr lang="zh-CN" altLang="en-US" dirty="0"/>
              <a:t>的独热码向量的第</a:t>
            </a:r>
            <a:r>
              <a:rPr lang="en-US" altLang="zh-CN" dirty="0"/>
              <a:t>1</a:t>
            </a:r>
            <a:r>
              <a:rPr lang="zh-CN" altLang="en-US" dirty="0"/>
              <a:t>位为</a:t>
            </a:r>
            <a:r>
              <a:rPr lang="en-US" altLang="zh-CN" dirty="0"/>
              <a:t>1</a:t>
            </a:r>
            <a:r>
              <a:rPr lang="zh-CN" altLang="en-US" dirty="0"/>
              <a:t>，其他都为</a:t>
            </a:r>
            <a:r>
              <a:rPr lang="en-US" altLang="zh-CN" dirty="0"/>
              <a:t>0</a:t>
            </a:r>
            <a:r>
              <a:rPr lang="zh-CN" altLang="en-US" dirty="0"/>
              <a:t>。</a:t>
            </a:r>
          </a:p>
          <a:p>
            <a:r>
              <a:rPr lang="zh-CN" altLang="en-US" dirty="0"/>
              <a:t>有</a:t>
            </a:r>
            <a:r>
              <a:rPr lang="en-US" altLang="zh-CN" dirty="0"/>
              <a:t>11</a:t>
            </a:r>
            <a:r>
              <a:rPr lang="zh-CN" altLang="en-US" dirty="0"/>
              <a:t>个唯一单词。</a:t>
            </a:r>
          </a:p>
          <a:p>
            <a:r>
              <a:rPr lang="en-US" altLang="zh-CN" dirty="0" err="1"/>
              <a:t>word_index</a:t>
            </a:r>
            <a:r>
              <a:rPr lang="zh-CN" altLang="en-US" dirty="0"/>
              <a:t>：</a:t>
            </a:r>
          </a:p>
          <a:p>
            <a:r>
              <a:rPr lang="zh-CN" altLang="en-US" dirty="0"/>
              <a:t> </a:t>
            </a:r>
            <a:r>
              <a:rPr lang="en-US" altLang="zh-CN" dirty="0"/>
              <a:t>{'Mary': 1, 'had': 2, 'a': 3, 'little': 4, 'lamb': 5, '.': 6, 'The': 7, 'was': 8, 'sure': 9, 'to': 10, 'go': 11}</a:t>
            </a:r>
          </a:p>
          <a:p>
            <a:r>
              <a:rPr lang="zh-CN" altLang="en-US" dirty="0"/>
              <a:t>打印第一个单词及对应的独热码</a:t>
            </a:r>
          </a:p>
          <a:p>
            <a:r>
              <a:rPr lang="en-US" altLang="zh-CN" dirty="0"/>
              <a:t>Mary</a:t>
            </a:r>
          </a:p>
          <a:p>
            <a:r>
              <a:rPr lang="en-US" altLang="zh-CN" dirty="0"/>
              <a:t>[0. 1. 0. 0. 0. 0. 0. 0. 0. 0. 0. 0.]</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296642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060848"/>
            <a:ext cx="8640959" cy="4536504"/>
          </a:xfrm>
        </p:spPr>
        <p:txBody>
          <a:bodyPr>
            <a:normAutofit fontScale="77500" lnSpcReduction="20000"/>
          </a:bodyPr>
          <a:lstStyle/>
          <a:p>
            <a:r>
              <a:rPr lang="zh-CN" altLang="en-US" sz="3100" dirty="0"/>
              <a:t>代码</a:t>
            </a:r>
            <a:r>
              <a:rPr lang="en-US" altLang="zh-CN" sz="3100" dirty="0"/>
              <a:t>7. 6</a:t>
            </a:r>
            <a:r>
              <a:rPr lang="zh-CN" altLang="en-US" sz="3100" dirty="0"/>
              <a:t>为英文字符级别的独热编码。</a:t>
            </a:r>
            <a:endParaRPr lang="zh-CN" altLang="en-US" dirty="0"/>
          </a:p>
          <a:p>
            <a:r>
              <a:rPr lang="zh-CN" altLang="en-US" dirty="0"/>
              <a:t>代码</a:t>
            </a:r>
            <a:r>
              <a:rPr lang="en-US" altLang="zh-CN" dirty="0"/>
              <a:t>7. 6</a:t>
            </a:r>
            <a:r>
              <a:rPr lang="zh-CN" altLang="en-US" dirty="0"/>
              <a:t>英文字符级别的独热编码</a:t>
            </a:r>
          </a:p>
          <a:p>
            <a:r>
              <a:rPr lang="en-US" altLang="zh-CN" dirty="0"/>
              <a:t># </a:t>
            </a:r>
            <a:r>
              <a:rPr lang="zh-CN" altLang="en-US" dirty="0"/>
              <a:t>英文字符级别的独热编码</a:t>
            </a:r>
          </a:p>
          <a:p>
            <a:r>
              <a:rPr lang="en-US" altLang="zh-CN" dirty="0" err="1"/>
              <a:t>printable_chars</a:t>
            </a:r>
            <a:r>
              <a:rPr lang="en-US" altLang="zh-CN" dirty="0"/>
              <a:t> = </a:t>
            </a:r>
            <a:r>
              <a:rPr lang="en-US" altLang="zh-CN" dirty="0" err="1"/>
              <a:t>string.printable</a:t>
            </a:r>
            <a:endParaRPr lang="en-US" altLang="zh-CN" dirty="0"/>
          </a:p>
          <a:p>
            <a:r>
              <a:rPr lang="en-US" altLang="zh-CN" dirty="0" err="1"/>
              <a:t>char_index</a:t>
            </a:r>
            <a:r>
              <a:rPr lang="en-US" altLang="zh-CN" dirty="0"/>
              <a:t> = </a:t>
            </a:r>
            <a:r>
              <a:rPr lang="en-US" altLang="zh-CN" dirty="0" err="1"/>
              <a:t>dict</a:t>
            </a:r>
            <a:r>
              <a:rPr lang="en-US" altLang="zh-CN" dirty="0"/>
              <a:t>(zip(</a:t>
            </a:r>
            <a:r>
              <a:rPr lang="en-US" altLang="zh-CN" dirty="0" err="1"/>
              <a:t>printable_chars</a:t>
            </a:r>
            <a:r>
              <a:rPr lang="en-US" altLang="zh-CN" dirty="0"/>
              <a:t>, range(1, </a:t>
            </a:r>
            <a:r>
              <a:rPr lang="en-US" altLang="zh-CN" dirty="0" err="1"/>
              <a:t>len</a:t>
            </a:r>
            <a:r>
              <a:rPr lang="en-US" altLang="zh-CN" dirty="0"/>
              <a:t>(</a:t>
            </a:r>
            <a:r>
              <a:rPr lang="en-US" altLang="zh-CN" dirty="0" err="1"/>
              <a:t>printable_chars</a:t>
            </a:r>
            <a:r>
              <a:rPr lang="en-US" altLang="zh-CN" dirty="0"/>
              <a:t>) + 1)))</a:t>
            </a:r>
          </a:p>
          <a:p>
            <a:r>
              <a:rPr lang="en-US" altLang="zh-CN" dirty="0"/>
              <a:t>print('</a:t>
            </a:r>
            <a:r>
              <a:rPr lang="zh-CN" altLang="en-US" dirty="0"/>
              <a:t>有</a:t>
            </a:r>
            <a:r>
              <a:rPr lang="en-US" altLang="zh-CN" dirty="0"/>
              <a:t>%s</a:t>
            </a:r>
            <a:r>
              <a:rPr lang="zh-CN" altLang="en-US" dirty="0"/>
              <a:t>个唯一字符。</a:t>
            </a:r>
            <a:r>
              <a:rPr lang="en-US" altLang="zh-CN" dirty="0"/>
              <a:t>' % </a:t>
            </a:r>
            <a:r>
              <a:rPr lang="en-US" altLang="zh-CN" dirty="0" err="1"/>
              <a:t>len</a:t>
            </a:r>
            <a:r>
              <a:rPr lang="en-US" altLang="zh-CN" dirty="0"/>
              <a:t>(</a:t>
            </a:r>
            <a:r>
              <a:rPr lang="en-US" altLang="zh-CN" dirty="0" err="1"/>
              <a:t>char_index</a:t>
            </a:r>
            <a:r>
              <a:rPr lang="en-US" altLang="zh-CN" dirty="0"/>
              <a:t>))</a:t>
            </a:r>
          </a:p>
          <a:p>
            <a:r>
              <a:rPr lang="en-US" altLang="zh-CN" dirty="0"/>
              <a:t>print("</a:t>
            </a:r>
            <a:r>
              <a:rPr lang="en-US" altLang="zh-CN" dirty="0" err="1"/>
              <a:t>char_index</a:t>
            </a:r>
            <a:r>
              <a:rPr lang="en-US" altLang="zh-CN" dirty="0"/>
              <a:t>\n", </a:t>
            </a:r>
            <a:r>
              <a:rPr lang="en-US" altLang="zh-CN" dirty="0" err="1"/>
              <a:t>char_index</a:t>
            </a:r>
            <a:r>
              <a:rPr lang="en-US" altLang="zh-CN" dirty="0"/>
              <a:t>)</a:t>
            </a:r>
          </a:p>
          <a:p>
            <a:endParaRPr lang="en-US" altLang="zh-CN" dirty="0"/>
          </a:p>
          <a:p>
            <a:r>
              <a:rPr lang="en-US" altLang="zh-CN" dirty="0"/>
              <a:t>results = </a:t>
            </a:r>
            <a:r>
              <a:rPr lang="en-US" altLang="zh-CN" dirty="0" err="1"/>
              <a:t>np.zeros</a:t>
            </a:r>
            <a:r>
              <a:rPr lang="en-US" altLang="zh-CN" dirty="0"/>
              <a:t>((</a:t>
            </a:r>
            <a:r>
              <a:rPr lang="en-US" altLang="zh-CN" dirty="0" err="1"/>
              <a:t>len</a:t>
            </a:r>
            <a:r>
              <a:rPr lang="en-US" altLang="zh-CN" dirty="0"/>
              <a:t>(corpus3), </a:t>
            </a:r>
            <a:r>
              <a:rPr lang="en-US" altLang="zh-CN" dirty="0" err="1"/>
              <a:t>max_length</a:t>
            </a:r>
            <a:r>
              <a:rPr lang="en-US" altLang="zh-CN" dirty="0"/>
              <a:t>, max(</a:t>
            </a:r>
            <a:r>
              <a:rPr lang="en-US" altLang="zh-CN" dirty="0" err="1"/>
              <a:t>char_index.values</a:t>
            </a:r>
            <a:r>
              <a:rPr lang="en-US" altLang="zh-CN" dirty="0"/>
              <a:t>()) + 1))</a:t>
            </a:r>
          </a:p>
          <a:p>
            <a:r>
              <a:rPr lang="en-US" altLang="zh-CN" dirty="0"/>
              <a:t>for </a:t>
            </a:r>
            <a:r>
              <a:rPr lang="en-US" altLang="zh-CN" dirty="0" err="1"/>
              <a:t>i</a:t>
            </a:r>
            <a:r>
              <a:rPr lang="en-US" altLang="zh-CN" dirty="0"/>
              <a:t>, corpus in enumerate(corpus3):</a:t>
            </a:r>
          </a:p>
          <a:p>
            <a:r>
              <a:rPr lang="en-US" altLang="zh-CN" dirty="0"/>
              <a:t>    for j, </a:t>
            </a:r>
            <a:r>
              <a:rPr lang="en-US" altLang="zh-CN" dirty="0" err="1"/>
              <a:t>ch</a:t>
            </a:r>
            <a:r>
              <a:rPr lang="en-US" altLang="zh-CN" dirty="0"/>
              <a:t> in enumerate(corpus[: </a:t>
            </a:r>
            <a:r>
              <a:rPr lang="en-US" altLang="zh-CN" dirty="0" err="1"/>
              <a:t>max_length</a:t>
            </a:r>
            <a:r>
              <a:rPr lang="en-US" altLang="zh-CN" dirty="0"/>
              <a:t>]):</a:t>
            </a:r>
          </a:p>
          <a:p>
            <a:r>
              <a:rPr lang="en-US" altLang="zh-CN" dirty="0"/>
              <a:t>        index = </a:t>
            </a:r>
            <a:r>
              <a:rPr lang="en-US" altLang="zh-CN" dirty="0" err="1"/>
              <a:t>char_index.get</a:t>
            </a:r>
            <a:r>
              <a:rPr lang="en-US" altLang="zh-CN" dirty="0"/>
              <a:t>(</a:t>
            </a:r>
            <a:r>
              <a:rPr lang="en-US" altLang="zh-CN" dirty="0" err="1"/>
              <a:t>ch</a:t>
            </a:r>
            <a:r>
              <a:rPr lang="en-US" altLang="zh-CN" dirty="0"/>
              <a:t>)</a:t>
            </a:r>
          </a:p>
          <a:p>
            <a:r>
              <a:rPr lang="en-US" altLang="zh-CN" dirty="0"/>
              <a:t>        results[</a:t>
            </a:r>
            <a:r>
              <a:rPr lang="en-US" altLang="zh-CN" dirty="0" err="1"/>
              <a:t>i</a:t>
            </a:r>
            <a:r>
              <a:rPr lang="en-US" altLang="zh-CN" dirty="0"/>
              <a:t>, j, index] = 1.</a:t>
            </a:r>
          </a:p>
          <a:p>
            <a:r>
              <a:rPr lang="en-US" altLang="zh-CN" dirty="0"/>
              <a:t>print("\ncorpus3</a:t>
            </a:r>
            <a:r>
              <a:rPr lang="zh-CN" altLang="en-US" dirty="0"/>
              <a:t>的第一个字母为：</a:t>
            </a:r>
            <a:r>
              <a:rPr lang="en-US" altLang="zh-CN" dirty="0"/>
              <a:t>", corpus3[0][0])</a:t>
            </a:r>
          </a:p>
          <a:p>
            <a:r>
              <a:rPr lang="en-US" altLang="zh-CN" dirty="0"/>
              <a:t>print("</a:t>
            </a:r>
            <a:r>
              <a:rPr lang="zh-CN" altLang="en-US" dirty="0"/>
              <a:t>对应的独热码为：</a:t>
            </a:r>
            <a:r>
              <a:rPr lang="en-US" altLang="zh-CN" dirty="0"/>
              <a:t>\n", results[0, 0, :])</a:t>
            </a:r>
          </a:p>
          <a:p>
            <a:endParaRPr lang="zh-CN" altLang="en-US" dirty="0"/>
          </a:p>
        </p:txBody>
      </p:sp>
    </p:spTree>
    <p:extLst>
      <p:ext uri="{BB962C8B-B14F-4D97-AF65-F5344CB8AC3E}">
        <p14:creationId xmlns:p14="http://schemas.microsoft.com/office/powerpoint/2010/main" val="3816526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7.1 </a:t>
            </a:r>
            <a:r>
              <a:rPr lang="zh-CN" altLang="en-US" dirty="0" smtClean="0"/>
              <a:t>词</a:t>
            </a:r>
            <a:r>
              <a:rPr lang="zh-CN" altLang="en-US" dirty="0"/>
              <a:t>嵌入模型</a:t>
            </a:r>
            <a:r>
              <a:rPr lang="zh-CN" altLang="en-US" dirty="0" smtClean="0"/>
              <a:t>介绍</a:t>
            </a:r>
            <a:endParaRPr lang="en-US" altLang="zh-CN" dirty="0" smtClean="0"/>
          </a:p>
          <a:p>
            <a:r>
              <a:rPr lang="en-US" altLang="zh-CN" dirty="0" smtClean="0"/>
              <a:t>7.2 </a:t>
            </a:r>
            <a:r>
              <a:rPr lang="zh-CN" altLang="en-US" dirty="0" smtClean="0"/>
              <a:t>词</a:t>
            </a:r>
            <a:r>
              <a:rPr lang="zh-CN" altLang="en-US" dirty="0"/>
              <a:t>嵌入</a:t>
            </a:r>
            <a:r>
              <a:rPr lang="zh-CN" altLang="en-US" dirty="0" smtClean="0"/>
              <a:t>学习</a:t>
            </a:r>
            <a:endParaRPr lang="en-US" altLang="zh-CN" dirty="0" smtClean="0"/>
          </a:p>
          <a:p>
            <a:r>
              <a:rPr lang="en-US" altLang="zh-CN" dirty="0" smtClean="0"/>
              <a:t>7.3 Word2Vec</a:t>
            </a:r>
            <a:r>
              <a:rPr lang="zh-CN" altLang="en-US" dirty="0"/>
              <a:t>算法实现</a:t>
            </a:r>
          </a:p>
        </p:txBody>
      </p:sp>
      <p:sp>
        <p:nvSpPr>
          <p:cNvPr id="3" name="标题 2"/>
          <p:cNvSpPr>
            <a:spLocks noGrp="1"/>
          </p:cNvSpPr>
          <p:nvPr>
            <p:ph type="title"/>
          </p:nvPr>
        </p:nvSpPr>
        <p:spPr/>
        <p:txBody>
          <a:bodyPr/>
          <a:lstStyle/>
          <a:p>
            <a:r>
              <a:rPr lang="zh-CN" altLang="en-US" dirty="0" smtClean="0"/>
              <a:t>内容</a:t>
            </a:r>
            <a:endParaRPr lang="zh-CN" altLang="en-US" dirty="0"/>
          </a:p>
        </p:txBody>
      </p:sp>
    </p:spTree>
    <p:extLst>
      <p:ext uri="{BB962C8B-B14F-4D97-AF65-F5344CB8AC3E}">
        <p14:creationId xmlns:p14="http://schemas.microsoft.com/office/powerpoint/2010/main" val="25142755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1556792"/>
            <a:ext cx="8784975" cy="5184576"/>
          </a:xfrm>
        </p:spPr>
        <p:txBody>
          <a:bodyPr>
            <a:normAutofit fontScale="62500" lnSpcReduction="20000"/>
          </a:bodyPr>
          <a:lstStyle/>
          <a:p>
            <a:r>
              <a:rPr lang="zh-CN" altLang="en-US" sz="3200" dirty="0"/>
              <a:t>上述代码首先打印字符索引字典，有</a:t>
            </a:r>
            <a:r>
              <a:rPr lang="en-US" altLang="zh-CN" sz="3200" dirty="0"/>
              <a:t>100</a:t>
            </a:r>
            <a:r>
              <a:rPr lang="zh-CN" altLang="en-US" sz="3200" dirty="0"/>
              <a:t>个唯一的可打印字符。然后用两重循环遍历</a:t>
            </a:r>
            <a:r>
              <a:rPr lang="en-US" altLang="zh-CN" sz="3200" dirty="0"/>
              <a:t>corpus3</a:t>
            </a:r>
            <a:r>
              <a:rPr lang="zh-CN" altLang="en-US" sz="3200" dirty="0"/>
              <a:t>的每个字符，外层循环遍历语料中的一个句子，内层循环遍历句子中的字符，并将字符转换为独热码存放在</a:t>
            </a:r>
            <a:r>
              <a:rPr lang="en-US" altLang="zh-CN" sz="3200" dirty="0"/>
              <a:t>results</a:t>
            </a:r>
            <a:r>
              <a:rPr lang="zh-CN" altLang="en-US" sz="3200" dirty="0"/>
              <a:t>中。最后打印最开始的字符</a:t>
            </a:r>
            <a:r>
              <a:rPr lang="en-US" altLang="zh-CN" sz="3200" dirty="0"/>
              <a:t>M</a:t>
            </a:r>
            <a:r>
              <a:rPr lang="zh-CN" altLang="en-US" sz="3200" dirty="0"/>
              <a:t>和对应的独热码向量。</a:t>
            </a:r>
            <a:endParaRPr lang="zh-CN" altLang="en-US" dirty="0"/>
          </a:p>
          <a:p>
            <a:r>
              <a:rPr lang="zh-CN" altLang="en-US" dirty="0"/>
              <a:t>运行结果如下。</a:t>
            </a:r>
          </a:p>
          <a:p>
            <a:r>
              <a:rPr lang="zh-CN" altLang="en-US" dirty="0"/>
              <a:t>有</a:t>
            </a:r>
            <a:r>
              <a:rPr lang="en-US" altLang="zh-CN" dirty="0"/>
              <a:t>100</a:t>
            </a:r>
            <a:r>
              <a:rPr lang="zh-CN" altLang="en-US" dirty="0"/>
              <a:t>个唯一字符。</a:t>
            </a:r>
          </a:p>
          <a:p>
            <a:r>
              <a:rPr lang="en-US" altLang="zh-CN" dirty="0" err="1"/>
              <a:t>char_index</a:t>
            </a:r>
            <a:endParaRPr lang="en-US" altLang="zh-CN" dirty="0"/>
          </a:p>
          <a:p>
            <a:r>
              <a:rPr lang="en-US" altLang="zh-CN" dirty="0"/>
              <a:t> {'0': 1, '1': 2, '2': 3, '3': 4, '4': 5, '5': 6, '6': 7, '7': 8, '8': 9, '9': 10, 'a': 11, 'b': 12, 'c': 13, 'd': 14, 'e': 15, 'f': 16, 'g': 17, 'h': 18, '</a:t>
            </a:r>
            <a:r>
              <a:rPr lang="en-US" altLang="zh-CN" dirty="0" err="1"/>
              <a:t>i</a:t>
            </a:r>
            <a:r>
              <a:rPr lang="en-US" altLang="zh-CN" dirty="0"/>
              <a:t>': 19, 'j': 20, 'k': 21, 'l': 22, 'm': 23, 'n': 24, 'o': 25, 'p': 26, 'q': 27, 'r': 28, 's': 29, 't': 30, 'u': 31, 'v': 32, 'w': 33, 'x': 34, 'y': 35, 'z': 36, 'A': 37, 'B': 38, 'C': 39, 'D': 40, 'E': 41, 'F': 42, 'G': 43, 'H': 44, 'I': 45, 'J': 46, 'K': 47, 'L': 48, 'M': 49, 'N': 50, 'O': 51, 'P': 52, 'Q': 53, 'R': 54, 'S': 55, 'T': 56, 'U': 57, 'V': 58, 'W': 59, 'X': 60, 'Y': 61, 'Z': 62, '!': 63, '"': 64, '#': 65, '$': 66, '%': 67, '&amp;': 68, "'": 69, '(': 70, ')': 71, '*': 72, '+': 73, ',': 74, '-': 75, '.': 76, '/': 77, ':': 78, ';': 79, '&lt;': 80, '=': 81, '&gt;': 82, '?': 83, '@': 84, '[': 85, '\\': 86, ']': 87, '^': 88, '_': 89, '`': 90, '{': 91, '|': 92, '}': 93, '~': 94, ' ': 95, '\t': 96, '\n': 97, '\r': 98, '\x0b': 99, '\x0c': 100}</a:t>
            </a:r>
          </a:p>
          <a:p>
            <a:endParaRPr lang="en-US" altLang="zh-CN" dirty="0"/>
          </a:p>
          <a:p>
            <a:r>
              <a:rPr lang="en-US" altLang="zh-CN" dirty="0"/>
              <a:t>corpus3</a:t>
            </a:r>
            <a:r>
              <a:rPr lang="zh-CN" altLang="en-US" dirty="0"/>
              <a:t>的第一个字母为： </a:t>
            </a:r>
            <a:r>
              <a:rPr lang="en-US" altLang="zh-CN" dirty="0"/>
              <a:t>M</a:t>
            </a:r>
          </a:p>
          <a:p>
            <a:r>
              <a:rPr lang="zh-CN" altLang="en-US" dirty="0"/>
              <a:t>对应的独热码为：</a:t>
            </a:r>
          </a:p>
          <a:p>
            <a:r>
              <a:rPr lang="zh-CN" altLang="en-US" dirty="0"/>
              <a:t> </a:t>
            </a:r>
            <a:r>
              <a:rPr lang="en-US" altLang="zh-CN" dirty="0"/>
              <a:t>[0. 0. 0. 0. 0. 0. 0. 0. 0. 0. 0. 0. 0. 0. 0. 0. 0. 0. 0. 0. 0. 0. 0. 0.</a:t>
            </a:r>
          </a:p>
          <a:p>
            <a:r>
              <a:rPr lang="en-US" altLang="zh-CN" dirty="0"/>
              <a:t> 0. 0. 0. 0. 0. 0. 0. 0. 0. 0. 0. 0. 0. 0. 0. 0. 0. 0. 0. 0. 0. 0. 0. 0.</a:t>
            </a:r>
          </a:p>
          <a:p>
            <a:r>
              <a:rPr lang="en-US" altLang="zh-CN" dirty="0"/>
              <a:t> 0. 1. 0. 0. 0. 0. 0. 0. 0. 0. 0. 0. 0. 0. 0. 0. 0. 0. 0. 0. 0. 0. 0. 0.</a:t>
            </a:r>
          </a:p>
          <a:p>
            <a:r>
              <a:rPr lang="en-US" altLang="zh-CN" dirty="0"/>
              <a:t> 0. 0. 0. 0. 0. 0. 0. 0. 0. 0. 0. 0. 0. 0. 0. 0. 0. 0. 0. 0. 0. 0. 0. 0.</a:t>
            </a:r>
          </a:p>
          <a:p>
            <a:r>
              <a:rPr lang="en-US" altLang="zh-CN" dirty="0"/>
              <a:t> 0. 0. 0. 0. 0.]</a:t>
            </a:r>
          </a:p>
          <a:p>
            <a:endParaRPr lang="zh-CN" altLang="en-US" dirty="0"/>
          </a:p>
        </p:txBody>
      </p:sp>
    </p:spTree>
    <p:extLst>
      <p:ext uri="{BB962C8B-B14F-4D97-AF65-F5344CB8AC3E}">
        <p14:creationId xmlns:p14="http://schemas.microsoft.com/office/powerpoint/2010/main" val="17851360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独热码概念简单，容易构建，但存在两个重大的缺陷。第一个缺陷是当 很大时，独热码维数过大，且数据稀疏；第二个缺陷是独热码无法表示语义，导致无法计算不同词之间的相似度，因为任意两个不同词的独热码向量内积都为零，即它们都是正交的。</a:t>
            </a:r>
          </a:p>
        </p:txBody>
      </p:sp>
      <p:sp>
        <p:nvSpPr>
          <p:cNvPr id="3" name="标题 2"/>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2669409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词嵌入使用一个维数低（</a:t>
            </a:r>
            <a:r>
              <a:rPr lang="en-US" altLang="zh-CN" dirty="0"/>
              <a:t>600</a:t>
            </a:r>
            <a:r>
              <a:rPr lang="zh-CN" altLang="en-US" dirty="0"/>
              <a:t>维以下）而稠密的向量来表示单词，这种向量能够表示词之间的相似度，也容易进行类比。</a:t>
            </a:r>
          </a:p>
          <a:p>
            <a:r>
              <a:rPr lang="zh-CN" altLang="en-US" dirty="0"/>
              <a:t>本小节使用</a:t>
            </a:r>
            <a:r>
              <a:rPr lang="en-US" altLang="zh-CN" dirty="0" err="1"/>
              <a:t>Gensim</a:t>
            </a:r>
            <a:r>
              <a:rPr lang="zh-CN" altLang="en-US" dirty="0"/>
              <a:t>工具和预训练的</a:t>
            </a:r>
            <a:r>
              <a:rPr lang="en-US" altLang="zh-CN" dirty="0"/>
              <a:t>100</a:t>
            </a:r>
            <a:r>
              <a:rPr lang="zh-CN" altLang="en-US" dirty="0"/>
              <a:t>维</a:t>
            </a:r>
            <a:r>
              <a:rPr lang="en-US" altLang="zh-CN" dirty="0" err="1"/>
              <a:t>GloVe</a:t>
            </a:r>
            <a:r>
              <a:rPr lang="zh-CN" altLang="en-US" dirty="0"/>
              <a:t>词向量来探索词嵌入的基本特性，如近义词、反义词和类比推理。完整代码请参见</a:t>
            </a:r>
            <a:r>
              <a:rPr lang="en-US" altLang="zh-CN" dirty="0"/>
              <a:t>explore_word_vector.py</a:t>
            </a:r>
            <a:r>
              <a:rPr lang="zh-CN" altLang="en-US" dirty="0"/>
              <a:t>。</a:t>
            </a:r>
          </a:p>
          <a:p>
            <a:endParaRPr lang="zh-CN" altLang="en-US" dirty="0"/>
          </a:p>
        </p:txBody>
      </p:sp>
      <p:sp>
        <p:nvSpPr>
          <p:cNvPr id="3" name="标题 2"/>
          <p:cNvSpPr>
            <a:spLocks noGrp="1"/>
          </p:cNvSpPr>
          <p:nvPr>
            <p:ph type="title"/>
          </p:nvPr>
        </p:nvSpPr>
        <p:spPr/>
        <p:txBody>
          <a:bodyPr/>
          <a:lstStyle/>
          <a:p>
            <a:r>
              <a:rPr lang="en-US" altLang="zh-CN" dirty="0" smtClean="0"/>
              <a:t>7.1.2 </a:t>
            </a:r>
            <a:r>
              <a:rPr lang="zh-CN" altLang="en-US" dirty="0" smtClean="0"/>
              <a:t>词</a:t>
            </a:r>
            <a:r>
              <a:rPr lang="zh-CN" altLang="en-US" dirty="0"/>
              <a:t>嵌入</a:t>
            </a:r>
          </a:p>
        </p:txBody>
      </p:sp>
    </p:spTree>
    <p:extLst>
      <p:ext uri="{BB962C8B-B14F-4D97-AF65-F5344CB8AC3E}">
        <p14:creationId xmlns:p14="http://schemas.microsoft.com/office/powerpoint/2010/main" val="7151194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132856"/>
            <a:ext cx="8640959" cy="4536504"/>
          </a:xfrm>
        </p:spPr>
        <p:txBody>
          <a:bodyPr>
            <a:normAutofit/>
          </a:bodyPr>
          <a:lstStyle/>
          <a:p>
            <a:r>
              <a:rPr lang="zh-CN" altLang="en-US" dirty="0"/>
              <a:t>举一个例子容易说明词嵌入的思想，</a:t>
            </a:r>
            <a:r>
              <a:rPr lang="en-US" altLang="zh-CN" dirty="0"/>
              <a:t>king</a:t>
            </a:r>
            <a:r>
              <a:rPr lang="zh-CN" altLang="en-US" dirty="0"/>
              <a:t>和</a:t>
            </a:r>
            <a:r>
              <a:rPr lang="en-US" altLang="zh-CN" dirty="0"/>
              <a:t>queen</a:t>
            </a:r>
            <a:r>
              <a:rPr lang="zh-CN" altLang="en-US" dirty="0"/>
              <a:t>都是王国的最高统治者，只是性别不同。假设男性的性别为</a:t>
            </a:r>
            <a:r>
              <a:rPr lang="en-US" altLang="zh-CN" dirty="0"/>
              <a:t>-1</a:t>
            </a:r>
            <a:r>
              <a:rPr lang="zh-CN" altLang="en-US" dirty="0"/>
              <a:t>，女性的性别为</a:t>
            </a:r>
            <a:r>
              <a:rPr lang="en-US" altLang="zh-CN" dirty="0"/>
              <a:t>+1</a:t>
            </a:r>
            <a:r>
              <a:rPr lang="zh-CN" altLang="en-US" dirty="0"/>
              <a:t>，那么，在</a:t>
            </a:r>
            <a:r>
              <a:rPr lang="en-US" altLang="zh-CN" dirty="0"/>
              <a:t>king</a:t>
            </a:r>
            <a:r>
              <a:rPr lang="zh-CN" altLang="en-US" dirty="0"/>
              <a:t>和</a:t>
            </a:r>
            <a:r>
              <a:rPr lang="en-US" altLang="zh-CN" dirty="0"/>
              <a:t>queen</a:t>
            </a:r>
            <a:r>
              <a:rPr lang="zh-CN" altLang="en-US" dirty="0"/>
              <a:t>对应的词嵌入向量表示中，存在某一个用于表示性别的特征，使得</a:t>
            </a:r>
            <a:r>
              <a:rPr lang="en-US" altLang="zh-CN" dirty="0"/>
              <a:t>king</a:t>
            </a:r>
            <a:r>
              <a:rPr lang="zh-CN" altLang="en-US" dirty="0"/>
              <a:t>在该维的值接近</a:t>
            </a:r>
            <a:r>
              <a:rPr lang="en-US" altLang="zh-CN" dirty="0"/>
              <a:t>-1</a:t>
            </a:r>
            <a:r>
              <a:rPr lang="zh-CN" altLang="en-US" dirty="0"/>
              <a:t>，</a:t>
            </a:r>
            <a:r>
              <a:rPr lang="en-US" altLang="zh-CN" dirty="0"/>
              <a:t>queen</a:t>
            </a:r>
            <a:r>
              <a:rPr lang="zh-CN" altLang="en-US" dirty="0"/>
              <a:t>在该维的值接近</a:t>
            </a:r>
            <a:r>
              <a:rPr lang="en-US" altLang="zh-CN" dirty="0"/>
              <a:t>+1</a:t>
            </a:r>
            <a:r>
              <a:rPr lang="zh-CN" altLang="en-US" dirty="0"/>
              <a:t>。另外，</a:t>
            </a:r>
            <a:r>
              <a:rPr lang="en-US" altLang="zh-CN" dirty="0"/>
              <a:t>king</a:t>
            </a:r>
            <a:r>
              <a:rPr lang="zh-CN" altLang="en-US" dirty="0"/>
              <a:t>和</a:t>
            </a:r>
            <a:r>
              <a:rPr lang="en-US" altLang="zh-CN" dirty="0"/>
              <a:t>queen</a:t>
            </a:r>
            <a:r>
              <a:rPr lang="zh-CN" altLang="en-US" dirty="0"/>
              <a:t>都很高贵，如果有某一特征表示高贵，那么这两个词在该特征上的值都会很大，而诸如</a:t>
            </a:r>
            <a:r>
              <a:rPr lang="en-US" altLang="zh-CN" dirty="0"/>
              <a:t>man</a:t>
            </a:r>
            <a:r>
              <a:rPr lang="zh-CN" altLang="en-US" dirty="0"/>
              <a:t>和</a:t>
            </a:r>
            <a:r>
              <a:rPr lang="en-US" altLang="zh-CN" dirty="0"/>
              <a:t>woman</a:t>
            </a:r>
            <a:r>
              <a:rPr lang="zh-CN" altLang="en-US" dirty="0"/>
              <a:t>的词与高贵没有必然联系，因此在该特征上的值都会接近</a:t>
            </a:r>
            <a:r>
              <a:rPr lang="en-US" altLang="zh-CN" dirty="0"/>
              <a:t>0</a:t>
            </a:r>
            <a:r>
              <a:rPr lang="zh-CN" altLang="en-US" dirty="0"/>
              <a:t>。类似的特征可能有很多，我们假设使用</a:t>
            </a:r>
            <a:r>
              <a:rPr lang="en-US" altLang="zh-CN" dirty="0"/>
              <a:t>100</a:t>
            </a:r>
            <a:r>
              <a:rPr lang="zh-CN" altLang="en-US" dirty="0"/>
              <a:t>个特征所构成</a:t>
            </a:r>
            <a:r>
              <a:rPr lang="en-US" altLang="zh-CN" dirty="0"/>
              <a:t>100</a:t>
            </a:r>
            <a:r>
              <a:rPr lang="zh-CN" altLang="en-US" dirty="0"/>
              <a:t>维的向量来表示所有的词，就能够发现不同词之间的相似关系。</a:t>
            </a:r>
          </a:p>
        </p:txBody>
      </p:sp>
    </p:spTree>
    <p:extLst>
      <p:ext uri="{BB962C8B-B14F-4D97-AF65-F5344CB8AC3E}">
        <p14:creationId xmlns:p14="http://schemas.microsoft.com/office/powerpoint/2010/main" val="31243529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3645024"/>
            <a:ext cx="8568951" cy="3024336"/>
          </a:xfrm>
        </p:spPr>
        <p:txBody>
          <a:bodyPr/>
          <a:lstStyle/>
          <a:p>
            <a:r>
              <a:rPr lang="zh-CN" altLang="en-US" dirty="0"/>
              <a:t>如果能够学习到单词的特征向量，就能通过</a:t>
            </a:r>
            <a:r>
              <a:rPr lang="en-US" altLang="zh-CN" dirty="0"/>
              <a:t>PCA</a:t>
            </a:r>
            <a:r>
              <a:rPr lang="zh-CN" altLang="en-US" dirty="0"/>
              <a:t>算法或</a:t>
            </a:r>
            <a:r>
              <a:rPr lang="en-US" altLang="zh-CN" dirty="0"/>
              <a:t>t-SNE</a:t>
            </a:r>
            <a:r>
              <a:rPr lang="zh-CN" altLang="en-US" dirty="0"/>
              <a:t>算法进行降维，把</a:t>
            </a:r>
            <a:r>
              <a:rPr lang="en-US" altLang="zh-CN" dirty="0"/>
              <a:t>100</a:t>
            </a:r>
            <a:r>
              <a:rPr lang="zh-CN" altLang="en-US" dirty="0"/>
              <a:t>维的数据嵌入到一个二维平面上，实现可视化。图</a:t>
            </a:r>
            <a:r>
              <a:rPr lang="en-US" altLang="zh-CN" dirty="0"/>
              <a:t>7. 1</a:t>
            </a:r>
            <a:r>
              <a:rPr lang="zh-CN" altLang="en-US" dirty="0"/>
              <a:t>为一些单词的可视化例子，可以看到，相似的词都聚集在一起，</a:t>
            </a:r>
            <a:r>
              <a:rPr lang="en-US" altLang="zh-CN" dirty="0"/>
              <a:t>man</a:t>
            </a:r>
            <a:r>
              <a:rPr lang="zh-CN" altLang="en-US" dirty="0"/>
              <a:t>、</a:t>
            </a:r>
            <a:r>
              <a:rPr lang="en-US" altLang="zh-CN" dirty="0"/>
              <a:t>woman</a:t>
            </a:r>
            <a:r>
              <a:rPr lang="zh-CN" altLang="en-US" dirty="0"/>
              <a:t>、</a:t>
            </a:r>
            <a:r>
              <a:rPr lang="en-US" altLang="zh-CN" dirty="0"/>
              <a:t>king</a:t>
            </a:r>
            <a:r>
              <a:rPr lang="zh-CN" altLang="en-US" dirty="0"/>
              <a:t>和</a:t>
            </a:r>
            <a:r>
              <a:rPr lang="en-US" altLang="zh-CN" dirty="0"/>
              <a:t>queen</a:t>
            </a:r>
            <a:r>
              <a:rPr lang="zh-CN" altLang="en-US" dirty="0"/>
              <a:t>都是人，</a:t>
            </a:r>
            <a:r>
              <a:rPr lang="en-US" altLang="zh-CN" dirty="0"/>
              <a:t>apple</a:t>
            </a:r>
            <a:r>
              <a:rPr lang="zh-CN" altLang="en-US" dirty="0"/>
              <a:t>、</a:t>
            </a:r>
            <a:r>
              <a:rPr lang="en-US" altLang="zh-CN" dirty="0"/>
              <a:t>grape</a:t>
            </a:r>
            <a:r>
              <a:rPr lang="zh-CN" altLang="en-US" dirty="0"/>
              <a:t>和</a:t>
            </a:r>
            <a:r>
              <a:rPr lang="en-US" altLang="zh-CN" dirty="0"/>
              <a:t>orange</a:t>
            </a:r>
            <a:r>
              <a:rPr lang="zh-CN" altLang="en-US" dirty="0"/>
              <a:t>都是水果，</a:t>
            </a:r>
            <a:r>
              <a:rPr lang="en-US" altLang="zh-CN" dirty="0"/>
              <a:t>one</a:t>
            </a:r>
            <a:r>
              <a:rPr lang="zh-CN" altLang="en-US" dirty="0"/>
              <a:t>、</a:t>
            </a:r>
            <a:r>
              <a:rPr lang="en-US" altLang="zh-CN" dirty="0"/>
              <a:t>two</a:t>
            </a:r>
            <a:r>
              <a:rPr lang="zh-CN" altLang="en-US" dirty="0"/>
              <a:t>、</a:t>
            </a:r>
            <a:r>
              <a:rPr lang="en-US" altLang="zh-CN" dirty="0"/>
              <a:t>three</a:t>
            </a:r>
            <a:r>
              <a:rPr lang="zh-CN" altLang="en-US" dirty="0"/>
              <a:t>和</a:t>
            </a:r>
            <a:r>
              <a:rPr lang="en-US" altLang="zh-CN" dirty="0"/>
              <a:t>four</a:t>
            </a:r>
            <a:r>
              <a:rPr lang="zh-CN" altLang="en-US" dirty="0"/>
              <a:t>都是数字，</a:t>
            </a:r>
            <a:r>
              <a:rPr lang="en-US" altLang="zh-CN" dirty="0"/>
              <a:t>dog</a:t>
            </a:r>
            <a:r>
              <a:rPr lang="zh-CN" altLang="en-US" dirty="0"/>
              <a:t>、</a:t>
            </a:r>
            <a:r>
              <a:rPr lang="en-US" altLang="zh-CN" dirty="0"/>
              <a:t>cat</a:t>
            </a:r>
            <a:r>
              <a:rPr lang="zh-CN" altLang="en-US" dirty="0"/>
              <a:t>和</a:t>
            </a:r>
            <a:r>
              <a:rPr lang="en-US" altLang="zh-CN" dirty="0"/>
              <a:t>horse</a:t>
            </a:r>
            <a:r>
              <a:rPr lang="zh-CN" altLang="en-US" dirty="0"/>
              <a:t>都是动物，它们之间的距离显示了远近亲疏关系，注意到动物和人的词的距离也很接近，因为人是一种高等动物。</a:t>
            </a:r>
          </a:p>
        </p:txBody>
      </p:sp>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18272"/>
            <a:ext cx="32004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98629" y="3244334"/>
            <a:ext cx="2146742" cy="369332"/>
          </a:xfrm>
          <a:prstGeom prst="rect">
            <a:avLst/>
          </a:prstGeom>
        </p:spPr>
        <p:txBody>
          <a:bodyPr wrap="none">
            <a:spAutoFit/>
          </a:bodyPr>
          <a:lstStyle/>
          <a:p>
            <a:r>
              <a:rPr lang="zh-CN" altLang="zh-CN" dirty="0"/>
              <a:t>图</a:t>
            </a:r>
            <a:r>
              <a:rPr lang="en-US" altLang="zh-CN" dirty="0"/>
              <a:t>7. 1 </a:t>
            </a:r>
            <a:r>
              <a:rPr lang="zh-CN" altLang="zh-CN" dirty="0"/>
              <a:t>词嵌入可视化</a:t>
            </a:r>
          </a:p>
        </p:txBody>
      </p:sp>
    </p:spTree>
    <p:extLst>
      <p:ext uri="{BB962C8B-B14F-4D97-AF65-F5344CB8AC3E}">
        <p14:creationId xmlns:p14="http://schemas.microsoft.com/office/powerpoint/2010/main" val="8976581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16832"/>
            <a:ext cx="8712968" cy="4941168"/>
          </a:xfrm>
        </p:spPr>
        <p:txBody>
          <a:bodyPr>
            <a:normAutofit/>
          </a:bodyPr>
          <a:lstStyle/>
          <a:p>
            <a:r>
              <a:rPr lang="zh-CN" altLang="en-US" dirty="0"/>
              <a:t>我们已经看到，词嵌入算法能够把相近的单词，通过计算得到相似的特征向量，降维后可视化时的距离也近。而称为“嵌入”的原因是，在</a:t>
            </a:r>
            <a:r>
              <a:rPr lang="en-US" altLang="zh-CN" dirty="0"/>
              <a:t>100</a:t>
            </a:r>
            <a:r>
              <a:rPr lang="zh-CN" altLang="en-US" dirty="0"/>
              <a:t>维的空间里，每一个单词都对应一个</a:t>
            </a:r>
            <a:r>
              <a:rPr lang="en-US" altLang="zh-CN" dirty="0"/>
              <a:t>100</a:t>
            </a:r>
            <a:r>
              <a:rPr lang="zh-CN" altLang="en-US" dirty="0"/>
              <a:t>维的特征向量，可以将该词想象为嵌入到这个</a:t>
            </a:r>
            <a:r>
              <a:rPr lang="en-US" altLang="zh-CN" dirty="0"/>
              <a:t>100</a:t>
            </a:r>
            <a:r>
              <a:rPr lang="zh-CN" altLang="en-US" dirty="0"/>
              <a:t>维的空间的一个点上。</a:t>
            </a:r>
          </a:p>
          <a:p>
            <a:r>
              <a:rPr lang="zh-CN" altLang="en-US" dirty="0"/>
              <a:t>词嵌入的一个用途是找出某个词的最相近的词，即同义词，这就涉及到如何计算两个词的相似度。最常用的相似度度量是余弦相似度，它注重两个向量在方向上的差异，而不是距离或长度上的差异。</a:t>
            </a:r>
            <a:r>
              <a:rPr lang="zh-CN" altLang="en-US" dirty="0" smtClean="0"/>
              <a:t>向量</a:t>
            </a:r>
            <a:r>
              <a:rPr lang="en-US" altLang="zh-CN" dirty="0" smtClean="0"/>
              <a:t>x</a:t>
            </a:r>
            <a:r>
              <a:rPr lang="zh-CN" altLang="en-US" dirty="0" smtClean="0"/>
              <a:t>和向量</a:t>
            </a:r>
            <a:r>
              <a:rPr lang="en-US" altLang="zh-CN" dirty="0" smtClean="0"/>
              <a:t>y</a:t>
            </a:r>
            <a:r>
              <a:rPr lang="zh-CN" altLang="en-US" dirty="0" smtClean="0"/>
              <a:t>之间</a:t>
            </a:r>
            <a:r>
              <a:rPr lang="zh-CN" altLang="en-US" dirty="0"/>
              <a:t>的余弦相似度定义为</a:t>
            </a:r>
            <a:r>
              <a:rPr lang="zh-CN" altLang="en-US" dirty="0" smtClean="0"/>
              <a:t>：</a:t>
            </a:r>
            <a:endParaRPr lang="en-US" altLang="zh-CN" dirty="0" smtClean="0"/>
          </a:p>
          <a:p>
            <a:r>
              <a:rPr lang="en-US" altLang="zh-CN" dirty="0" smtClean="0"/>
              <a:t>                                                                                        </a:t>
            </a:r>
            <a:endParaRPr lang="en-US" altLang="zh-CN" dirty="0"/>
          </a:p>
          <a:p>
            <a:r>
              <a:rPr lang="zh-CN" altLang="en-US" dirty="0"/>
              <a:t>其中</a:t>
            </a:r>
            <a:r>
              <a:rPr lang="zh-CN" altLang="en-US" dirty="0" smtClean="0"/>
              <a:t>，  </a:t>
            </a:r>
            <a:r>
              <a:rPr lang="zh-CN" altLang="en-US" dirty="0"/>
              <a:t>表示内积</a:t>
            </a:r>
            <a:r>
              <a:rPr lang="zh-CN" altLang="en-US" dirty="0" smtClean="0"/>
              <a:t>，     </a:t>
            </a:r>
            <a:r>
              <a:rPr lang="zh-CN" altLang="en-US" dirty="0"/>
              <a:t>表示</a:t>
            </a:r>
            <a:r>
              <a:rPr lang="zh-CN" altLang="en-US" dirty="0" smtClean="0"/>
              <a:t>向量</a:t>
            </a:r>
            <a:r>
              <a:rPr lang="en-US" altLang="zh-CN" dirty="0" smtClean="0"/>
              <a:t>x</a:t>
            </a:r>
            <a:r>
              <a:rPr lang="zh-CN" altLang="en-US" dirty="0" smtClean="0"/>
              <a:t>的</a:t>
            </a:r>
            <a:r>
              <a:rPr lang="en-US" altLang="zh-CN" dirty="0"/>
              <a:t>L2</a:t>
            </a:r>
            <a:r>
              <a:rPr lang="zh-CN" altLang="en-US" dirty="0"/>
              <a:t>范数，</a:t>
            </a:r>
            <a:r>
              <a:rPr lang="zh-CN" altLang="en-US" dirty="0" smtClean="0"/>
              <a:t>即                     。</a:t>
            </a:r>
            <a:endParaRPr lang="zh-CN" altLang="en-US"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514913685"/>
              </p:ext>
            </p:extLst>
          </p:nvPr>
        </p:nvGraphicFramePr>
        <p:xfrm>
          <a:off x="1259632" y="5348064"/>
          <a:ext cx="1333500" cy="457200"/>
        </p:xfrm>
        <a:graphic>
          <a:graphicData uri="http://schemas.openxmlformats.org/presentationml/2006/ole">
            <mc:AlternateContent xmlns:mc="http://schemas.openxmlformats.org/markup-compatibility/2006">
              <mc:Choice xmlns:v="urn:schemas-microsoft-com:vml" Requires="v">
                <p:oleObj spid="_x0000_s2297" name="Equation" r:id="rId3" imgW="1333500" imgH="457200" progId="Equation.DSMT4">
                  <p:embed/>
                </p:oleObj>
              </mc:Choice>
              <mc:Fallback>
                <p:oleObj name="Equation" r:id="rId3" imgW="1333500" imgH="4572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5348064"/>
                        <a:ext cx="13335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644162637"/>
              </p:ext>
            </p:extLst>
          </p:nvPr>
        </p:nvGraphicFramePr>
        <p:xfrm>
          <a:off x="1543472" y="6017096"/>
          <a:ext cx="113954" cy="113954"/>
        </p:xfrm>
        <a:graphic>
          <a:graphicData uri="http://schemas.openxmlformats.org/presentationml/2006/ole">
            <mc:AlternateContent xmlns:mc="http://schemas.openxmlformats.org/markup-compatibility/2006">
              <mc:Choice xmlns:v="urn:schemas-microsoft-com:vml" Requires="v">
                <p:oleObj spid="_x0000_s2298" name="Equation" r:id="rId5" imgW="75969" imgH="75969" progId="Equation.DSMT4">
                  <p:embed/>
                </p:oleObj>
              </mc:Choice>
              <mc:Fallback>
                <p:oleObj name="Equation" r:id="rId5" imgW="75969" imgH="75969"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3472" y="6017096"/>
                        <a:ext cx="113954" cy="1139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817173596"/>
              </p:ext>
            </p:extLst>
          </p:nvPr>
        </p:nvGraphicFramePr>
        <p:xfrm>
          <a:off x="3131840" y="5877272"/>
          <a:ext cx="399704" cy="380670"/>
        </p:xfrm>
        <a:graphic>
          <a:graphicData uri="http://schemas.openxmlformats.org/presentationml/2006/ole">
            <mc:AlternateContent xmlns:mc="http://schemas.openxmlformats.org/markup-compatibility/2006">
              <mc:Choice xmlns:v="urn:schemas-microsoft-com:vml" Requires="v">
                <p:oleObj spid="_x0000_s2299" name="Equation" r:id="rId7" imgW="266469" imgH="253780" progId="Equation.DSMT4">
                  <p:embed/>
                </p:oleObj>
              </mc:Choice>
              <mc:Fallback>
                <p:oleObj name="Equation" r:id="rId7" imgW="266469" imgH="25378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31840" y="5877272"/>
                        <a:ext cx="399704" cy="3806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651577342"/>
              </p:ext>
            </p:extLst>
          </p:nvPr>
        </p:nvGraphicFramePr>
        <p:xfrm>
          <a:off x="6713934" y="5661248"/>
          <a:ext cx="1314450" cy="723900"/>
        </p:xfrm>
        <a:graphic>
          <a:graphicData uri="http://schemas.openxmlformats.org/presentationml/2006/ole">
            <mc:AlternateContent xmlns:mc="http://schemas.openxmlformats.org/markup-compatibility/2006">
              <mc:Choice xmlns:v="urn:schemas-microsoft-com:vml" Requires="v">
                <p:oleObj spid="_x0000_s2300" name="Equation" r:id="rId9" imgW="876300" imgH="482600" progId="Equation.DSMT4">
                  <p:embed/>
                </p:oleObj>
              </mc:Choice>
              <mc:Fallback>
                <p:oleObj name="Equation" r:id="rId9" imgW="876300" imgH="4826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13934" y="5661248"/>
                        <a:ext cx="1314450"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16247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16832"/>
            <a:ext cx="8712967" cy="4680520"/>
          </a:xfrm>
        </p:spPr>
        <p:txBody>
          <a:bodyPr>
            <a:normAutofit/>
          </a:bodyPr>
          <a:lstStyle/>
          <a:p>
            <a:r>
              <a:rPr lang="zh-CN" altLang="en-US" dirty="0"/>
              <a:t>余弦相似度得到两个向量 和 之间夹角的余弦值，相似性取决于夹角的大小。如果两个向量非常相似，指向基本相同，则余弦相似度的值接近</a:t>
            </a:r>
            <a:r>
              <a:rPr lang="en-US" altLang="zh-CN" dirty="0"/>
              <a:t>1</a:t>
            </a:r>
            <a:r>
              <a:rPr lang="zh-CN" altLang="en-US" dirty="0"/>
              <a:t>；如果两个向量夹角为</a:t>
            </a:r>
            <a:r>
              <a:rPr lang="en-US" altLang="zh-CN" dirty="0"/>
              <a:t>90°</a:t>
            </a:r>
            <a:r>
              <a:rPr lang="zh-CN" altLang="en-US" dirty="0"/>
              <a:t>时，余弦相似度的值为</a:t>
            </a:r>
            <a:r>
              <a:rPr lang="en-US" altLang="zh-CN" dirty="0"/>
              <a:t>0</a:t>
            </a:r>
            <a:r>
              <a:rPr lang="zh-CN" altLang="en-US" dirty="0"/>
              <a:t>；如果两个向量指向完全相反，则余弦相似度的值为</a:t>
            </a:r>
            <a:r>
              <a:rPr lang="en-US" altLang="zh-CN" dirty="0"/>
              <a:t>-1</a:t>
            </a:r>
            <a:r>
              <a:rPr lang="zh-CN" altLang="en-US" dirty="0"/>
              <a:t>。</a:t>
            </a:r>
          </a:p>
          <a:p>
            <a:r>
              <a:rPr lang="en-US" altLang="zh-CN" dirty="0" err="1"/>
              <a:t>Gensim</a:t>
            </a:r>
            <a:r>
              <a:rPr lang="zh-CN" altLang="en-US" dirty="0"/>
              <a:t>模块能够直接使用预训练的词嵌入，调用</a:t>
            </a:r>
            <a:r>
              <a:rPr lang="en-US" altLang="zh-CN" dirty="0"/>
              <a:t>KeyedVectors.load_word2vec_format</a:t>
            </a:r>
            <a:r>
              <a:rPr lang="zh-CN" altLang="en-US" dirty="0"/>
              <a:t>函数可加载</a:t>
            </a:r>
            <a:r>
              <a:rPr lang="en-US" altLang="zh-CN" dirty="0" err="1"/>
              <a:t>GloVe</a:t>
            </a:r>
            <a:r>
              <a:rPr lang="zh-CN" altLang="en-US" dirty="0"/>
              <a:t>或</a:t>
            </a:r>
            <a:r>
              <a:rPr lang="en-US" altLang="zh-CN" dirty="0"/>
              <a:t>Word2Vec</a:t>
            </a:r>
            <a:r>
              <a:rPr lang="zh-CN" altLang="en-US" dirty="0"/>
              <a:t>文件。调用</a:t>
            </a:r>
            <a:r>
              <a:rPr lang="en-US" altLang="zh-CN" dirty="0" err="1"/>
              <a:t>KeyedVectors</a:t>
            </a:r>
            <a:r>
              <a:rPr lang="zh-CN" altLang="en-US" dirty="0"/>
              <a:t>模型对象的</a:t>
            </a:r>
            <a:r>
              <a:rPr lang="en-US" altLang="zh-CN" dirty="0" err="1"/>
              <a:t>most_similar</a:t>
            </a:r>
            <a:r>
              <a:rPr lang="zh-CN" altLang="en-US" dirty="0"/>
              <a:t>函数可以得到指定单词的近义词。例如，</a:t>
            </a:r>
            <a:r>
              <a:rPr lang="en-US" altLang="zh-CN" dirty="0"/>
              <a:t>frog</a:t>
            </a:r>
            <a:r>
              <a:rPr lang="zh-CN" altLang="en-US" dirty="0"/>
              <a:t>（青蛙）的近义词如下：</a:t>
            </a:r>
          </a:p>
          <a:p>
            <a:endParaRPr lang="zh-CN" altLang="en-US" dirty="0"/>
          </a:p>
        </p:txBody>
      </p:sp>
    </p:spTree>
    <p:extLst>
      <p:ext uri="{BB962C8B-B14F-4D97-AF65-F5344CB8AC3E}">
        <p14:creationId xmlns:p14="http://schemas.microsoft.com/office/powerpoint/2010/main" val="40331947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1916832"/>
            <a:ext cx="8640959" cy="4680520"/>
          </a:xfrm>
        </p:spPr>
        <p:txBody>
          <a:bodyPr>
            <a:normAutofit fontScale="92500" lnSpcReduction="20000"/>
          </a:bodyPr>
          <a:lstStyle/>
          <a:p>
            <a:r>
              <a:rPr lang="en-US" altLang="zh-CN" dirty="0"/>
              <a:t>[('toad', 0.7010512948036194), </a:t>
            </a:r>
          </a:p>
          <a:p>
            <a:r>
              <a:rPr lang="en-US" altLang="zh-CN" dirty="0"/>
              <a:t>('snake', 0.657115638256073), </a:t>
            </a:r>
          </a:p>
          <a:p>
            <a:r>
              <a:rPr lang="en-US" altLang="zh-CN" dirty="0"/>
              <a:t>('frogs', 0.6290439367294312), </a:t>
            </a:r>
          </a:p>
          <a:p>
            <a:r>
              <a:rPr lang="en-US" altLang="zh-CN" dirty="0"/>
              <a:t>('monkey', 0.6214002370834351), </a:t>
            </a:r>
          </a:p>
          <a:p>
            <a:r>
              <a:rPr lang="en-US" altLang="zh-CN" dirty="0"/>
              <a:t>('turtle', 0.6097555756568909), </a:t>
            </a:r>
          </a:p>
          <a:p>
            <a:r>
              <a:rPr lang="en-US" altLang="zh-CN" dirty="0"/>
              <a:t>('spider', 0.6079937219619751), </a:t>
            </a:r>
          </a:p>
          <a:p>
            <a:r>
              <a:rPr lang="en-US" altLang="zh-CN" dirty="0"/>
              <a:t>('ape', 0.5917872190475464), </a:t>
            </a:r>
          </a:p>
          <a:p>
            <a:r>
              <a:rPr lang="en-US" altLang="zh-CN" dirty="0"/>
              <a:t>('</a:t>
            </a:r>
            <a:r>
              <a:rPr lang="en-US" altLang="zh-CN" dirty="0" err="1"/>
              <a:t>litoria</a:t>
            </a:r>
            <a:r>
              <a:rPr lang="en-US" altLang="zh-CN" dirty="0"/>
              <a:t>', 0.585466206073761), </a:t>
            </a:r>
          </a:p>
          <a:p>
            <a:r>
              <a:rPr lang="en-US" altLang="zh-CN" dirty="0"/>
              <a:t>('rabbit', 0.5832657217979431), </a:t>
            </a:r>
          </a:p>
          <a:p>
            <a:r>
              <a:rPr lang="en-US" altLang="zh-CN" dirty="0"/>
              <a:t>('squirrel', 0.5779589414596558)]</a:t>
            </a:r>
          </a:p>
          <a:p>
            <a:endParaRPr lang="en-US" altLang="zh-CN" dirty="0"/>
          </a:p>
          <a:p>
            <a:r>
              <a:rPr lang="zh-CN" altLang="en-US" dirty="0"/>
              <a:t>这是因为，</a:t>
            </a:r>
            <a:r>
              <a:rPr lang="en-US" altLang="zh-CN" dirty="0"/>
              <a:t>toad</a:t>
            </a:r>
            <a:r>
              <a:rPr lang="zh-CN" altLang="en-US" dirty="0"/>
              <a:t>（蟾蜍）是青蛙的近亲，</a:t>
            </a:r>
            <a:r>
              <a:rPr lang="en-US" altLang="zh-CN" dirty="0"/>
              <a:t>snake</a:t>
            </a:r>
            <a:r>
              <a:rPr lang="zh-CN" altLang="en-US" dirty="0"/>
              <a:t>（蛇）和青蛙是捕食的关系，</a:t>
            </a:r>
            <a:r>
              <a:rPr lang="en-US" altLang="zh-CN" dirty="0"/>
              <a:t>frogs</a:t>
            </a:r>
            <a:r>
              <a:rPr lang="zh-CN" altLang="en-US" dirty="0"/>
              <a:t>是青蛙的复数，等等。每个相似词后面的数字是相似程度，值越大表示越相近。</a:t>
            </a:r>
          </a:p>
          <a:p>
            <a:endParaRPr lang="zh-CN" altLang="en-US" dirty="0"/>
          </a:p>
        </p:txBody>
      </p:sp>
    </p:spTree>
    <p:extLst>
      <p:ext uri="{BB962C8B-B14F-4D97-AF65-F5344CB8AC3E}">
        <p14:creationId xmlns:p14="http://schemas.microsoft.com/office/powerpoint/2010/main" val="17907804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1628800"/>
            <a:ext cx="8784976" cy="5112568"/>
          </a:xfrm>
        </p:spPr>
        <p:txBody>
          <a:bodyPr>
            <a:normAutofit fontScale="85000" lnSpcReduction="10000"/>
          </a:bodyPr>
          <a:lstStyle/>
          <a:p>
            <a:r>
              <a:rPr lang="zh-CN" altLang="en-US" dirty="0"/>
              <a:t>词嵌入的另一个用途是进行类比推理，类比推理能够帮助人们理解词嵌入能够完成什么工作，捕捉单词的特征表示，深刻理解词嵌入的含义。类比推理是类似于如下的问题，如果</a:t>
            </a:r>
            <a:r>
              <a:rPr lang="en-US" altLang="zh-CN" dirty="0"/>
              <a:t>man</a:t>
            </a:r>
            <a:r>
              <a:rPr lang="zh-CN" altLang="en-US" dirty="0"/>
              <a:t>对应</a:t>
            </a:r>
            <a:r>
              <a:rPr lang="en-US" altLang="zh-CN" dirty="0"/>
              <a:t>woman</a:t>
            </a:r>
            <a:r>
              <a:rPr lang="zh-CN" altLang="en-US" dirty="0"/>
              <a:t>，那么</a:t>
            </a:r>
            <a:r>
              <a:rPr lang="en-US" altLang="zh-CN" dirty="0"/>
              <a:t>king</a:t>
            </a:r>
            <a:r>
              <a:rPr lang="zh-CN" altLang="en-US" dirty="0"/>
              <a:t>应该对应哪个单词？用公式可以表示为：</a:t>
            </a:r>
            <a:r>
              <a:rPr lang="en-US" altLang="zh-CN" dirty="0"/>
              <a:t>man : woman = king : ?</a:t>
            </a:r>
            <a:r>
              <a:rPr lang="zh-CN" altLang="en-US" dirty="0"/>
              <a:t>，总所周知，答案肯定是</a:t>
            </a:r>
            <a:r>
              <a:rPr lang="en-US" altLang="zh-CN" dirty="0"/>
              <a:t>queen</a:t>
            </a:r>
            <a:r>
              <a:rPr lang="zh-CN" altLang="en-US" dirty="0"/>
              <a:t>。本问题可用另一种公式写为</a:t>
            </a:r>
            <a:r>
              <a:rPr lang="en-US" altLang="zh-CN" dirty="0"/>
              <a:t>man : king = woman: ?</a:t>
            </a:r>
            <a:r>
              <a:rPr lang="zh-CN" altLang="en-US" dirty="0"/>
              <a:t>，答案同样是</a:t>
            </a:r>
            <a:r>
              <a:rPr lang="en-US" altLang="zh-CN" dirty="0"/>
              <a:t>queen</a:t>
            </a:r>
            <a:r>
              <a:rPr lang="zh-CN" altLang="en-US" dirty="0"/>
              <a:t>。我们需要构建一种算法能够自动推导这种类比关系。</a:t>
            </a:r>
          </a:p>
          <a:p>
            <a:r>
              <a:rPr lang="zh-CN" altLang="en-US" dirty="0"/>
              <a:t>我们使用</a:t>
            </a:r>
            <a:r>
              <a:rPr lang="en-US" altLang="zh-CN" dirty="0"/>
              <a:t>100</a:t>
            </a:r>
            <a:r>
              <a:rPr lang="zh-CN" altLang="en-US" dirty="0"/>
              <a:t>维向量来表示</a:t>
            </a:r>
            <a:r>
              <a:rPr lang="en-US" altLang="zh-CN" dirty="0"/>
              <a:t>man</a:t>
            </a:r>
            <a:r>
              <a:rPr lang="zh-CN" altLang="en-US" dirty="0"/>
              <a:t>的词嵌入，记</a:t>
            </a:r>
            <a:r>
              <a:rPr lang="zh-CN" altLang="en-US" dirty="0" smtClean="0"/>
              <a:t>为       </a:t>
            </a:r>
            <a:r>
              <a:rPr lang="zh-CN" altLang="en-US" dirty="0"/>
              <a:t>。同样，把</a:t>
            </a:r>
            <a:r>
              <a:rPr lang="en-US" altLang="zh-CN" dirty="0"/>
              <a:t>woman</a:t>
            </a:r>
            <a:r>
              <a:rPr lang="zh-CN" altLang="en-US" dirty="0"/>
              <a:t>、</a:t>
            </a:r>
            <a:r>
              <a:rPr lang="en-US" altLang="zh-CN" dirty="0"/>
              <a:t>king</a:t>
            </a:r>
            <a:r>
              <a:rPr lang="zh-CN" altLang="en-US" dirty="0"/>
              <a:t>和</a:t>
            </a:r>
            <a:r>
              <a:rPr lang="en-US" altLang="zh-CN" dirty="0"/>
              <a:t>queen</a:t>
            </a:r>
            <a:r>
              <a:rPr lang="zh-CN" altLang="en-US" dirty="0"/>
              <a:t>的词嵌入都按照相同的方式来表示，</a:t>
            </a:r>
            <a:r>
              <a:rPr lang="zh-CN" altLang="en-US" dirty="0" smtClean="0"/>
              <a:t>即         、     和       。</a:t>
            </a:r>
            <a:r>
              <a:rPr lang="zh-CN" altLang="en-US" dirty="0"/>
              <a:t>如果将</a:t>
            </a:r>
            <a:r>
              <a:rPr lang="zh-CN" altLang="en-US" dirty="0" smtClean="0"/>
              <a:t>向量      和        进行</a:t>
            </a:r>
            <a:r>
              <a:rPr lang="zh-CN" altLang="en-US" dirty="0"/>
              <a:t>减法运算，由于这两个词嵌入只有在性别特征上有所区别，因此相减以后只有在性别特征对应的维上有值，假设男性的性别为</a:t>
            </a:r>
            <a:r>
              <a:rPr lang="en-US" altLang="zh-CN" dirty="0"/>
              <a:t>-1</a:t>
            </a:r>
            <a:r>
              <a:rPr lang="zh-CN" altLang="en-US" dirty="0"/>
              <a:t>，女性的性别为</a:t>
            </a:r>
            <a:r>
              <a:rPr lang="en-US" altLang="zh-CN" dirty="0"/>
              <a:t>+1</a:t>
            </a:r>
            <a:r>
              <a:rPr lang="zh-CN" altLang="en-US" dirty="0"/>
              <a:t>，那么相减后得到</a:t>
            </a:r>
            <a:r>
              <a:rPr lang="en-US" altLang="zh-CN" dirty="0"/>
              <a:t>-2</a:t>
            </a:r>
            <a:r>
              <a:rPr lang="zh-CN" altLang="en-US" dirty="0"/>
              <a:t>，</a:t>
            </a:r>
            <a:r>
              <a:rPr lang="zh-CN" altLang="en-US" dirty="0" smtClean="0"/>
              <a:t>而       和        的</a:t>
            </a:r>
            <a:r>
              <a:rPr lang="zh-CN" altLang="en-US" dirty="0"/>
              <a:t>其他特征相近，相减以后约等于</a:t>
            </a:r>
            <a:r>
              <a:rPr lang="en-US" altLang="zh-CN" dirty="0"/>
              <a:t>0</a:t>
            </a:r>
            <a:r>
              <a:rPr lang="zh-CN" altLang="en-US" dirty="0"/>
              <a:t>。类似地，假如</a:t>
            </a:r>
            <a:r>
              <a:rPr lang="zh-CN" altLang="en-US" dirty="0" smtClean="0"/>
              <a:t>将       减去       ，</a:t>
            </a:r>
            <a:r>
              <a:rPr lang="zh-CN" altLang="en-US" dirty="0"/>
              <a:t>最后也会得到类似的结果，因为</a:t>
            </a:r>
            <a:r>
              <a:rPr lang="en-US" altLang="zh-CN" dirty="0"/>
              <a:t>man</a:t>
            </a:r>
            <a:r>
              <a:rPr lang="zh-CN" altLang="en-US" dirty="0"/>
              <a:t>和</a:t>
            </a:r>
            <a:r>
              <a:rPr lang="en-US" altLang="zh-CN" dirty="0"/>
              <a:t>woman</a:t>
            </a:r>
            <a:r>
              <a:rPr lang="zh-CN" altLang="en-US" dirty="0"/>
              <a:t>之间的主要差异是性别差异，而</a:t>
            </a:r>
            <a:r>
              <a:rPr lang="en-US" altLang="zh-CN" dirty="0"/>
              <a:t>king</a:t>
            </a:r>
            <a:r>
              <a:rPr lang="zh-CN" altLang="en-US" dirty="0"/>
              <a:t>和</a:t>
            </a:r>
            <a:r>
              <a:rPr lang="en-US" altLang="zh-CN" dirty="0"/>
              <a:t>queen</a:t>
            </a:r>
            <a:r>
              <a:rPr lang="zh-CN" altLang="en-US" dirty="0"/>
              <a:t>之间的主要差异也是性别上的差异，这就是</a:t>
            </a:r>
            <a:r>
              <a:rPr lang="zh-CN" altLang="en-US" dirty="0" smtClean="0"/>
              <a:t>为什么        </a:t>
            </a:r>
            <a:r>
              <a:rPr lang="en-US" altLang="zh-CN" dirty="0" smtClean="0"/>
              <a:t>-          </a:t>
            </a:r>
            <a:r>
              <a:rPr lang="zh-CN" altLang="en-US" dirty="0" smtClean="0"/>
              <a:t>与         </a:t>
            </a:r>
            <a:r>
              <a:rPr lang="en-US" altLang="zh-CN" dirty="0" smtClean="0"/>
              <a:t>-         </a:t>
            </a:r>
            <a:r>
              <a:rPr lang="zh-CN" altLang="en-US" dirty="0" smtClean="0"/>
              <a:t>的</a:t>
            </a:r>
            <a:r>
              <a:rPr lang="zh-CN" altLang="en-US" dirty="0"/>
              <a:t>结果会相近的原因。由此可以推出，类比推理的方法就是，在问到</a:t>
            </a:r>
            <a:r>
              <a:rPr lang="en-US" altLang="zh-CN" dirty="0"/>
              <a:t>man : woman = king : ?</a:t>
            </a:r>
            <a:r>
              <a:rPr lang="zh-CN" altLang="en-US" dirty="0"/>
              <a:t>的类比问题时，算法要做的就是先</a:t>
            </a:r>
            <a:r>
              <a:rPr lang="zh-CN" altLang="en-US" dirty="0" smtClean="0"/>
              <a:t>计算        </a:t>
            </a:r>
            <a:r>
              <a:rPr lang="en-US" altLang="zh-CN" dirty="0"/>
              <a:t>-  </a:t>
            </a:r>
            <a:r>
              <a:rPr lang="en-US" altLang="zh-CN" dirty="0" smtClean="0"/>
              <a:t>       </a:t>
            </a:r>
            <a:r>
              <a:rPr lang="zh-CN" altLang="en-US" dirty="0" smtClean="0"/>
              <a:t>，</a:t>
            </a:r>
            <a:r>
              <a:rPr lang="zh-CN" altLang="en-US" dirty="0"/>
              <a:t>然后找到一个向量 </a:t>
            </a:r>
            <a:r>
              <a:rPr lang="zh-CN" altLang="en-US" dirty="0" smtClean="0"/>
              <a:t>   ，使得       </a:t>
            </a:r>
            <a:r>
              <a:rPr lang="en-US" altLang="zh-CN" dirty="0"/>
              <a:t>-  </a:t>
            </a:r>
            <a:r>
              <a:rPr lang="en-US" altLang="zh-CN" dirty="0" smtClean="0"/>
              <a:t>       ≈          -      </a:t>
            </a:r>
            <a:r>
              <a:rPr lang="zh-CN" altLang="en-US" dirty="0" smtClean="0"/>
              <a:t>，</a:t>
            </a:r>
            <a:r>
              <a:rPr lang="zh-CN" altLang="en-US" dirty="0"/>
              <a:t>最接近向量 </a:t>
            </a:r>
            <a:r>
              <a:rPr lang="zh-CN" altLang="en-US" dirty="0" smtClean="0"/>
              <a:t>  的</a:t>
            </a:r>
            <a:r>
              <a:rPr lang="zh-CN" altLang="en-US" dirty="0"/>
              <a:t>词就是目标词，计算向量之间的接近程度可以使用前面介绍的余弦相似度方法。</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508401774"/>
              </p:ext>
            </p:extLst>
          </p:nvPr>
        </p:nvGraphicFramePr>
        <p:xfrm>
          <a:off x="5724128" y="3356992"/>
          <a:ext cx="320675" cy="228600"/>
        </p:xfrm>
        <a:graphic>
          <a:graphicData uri="http://schemas.openxmlformats.org/presentationml/2006/ole">
            <mc:AlternateContent xmlns:mc="http://schemas.openxmlformats.org/markup-compatibility/2006">
              <mc:Choice xmlns:v="urn:schemas-microsoft-com:vml" Requires="v">
                <p:oleObj spid="_x0000_s22809" name="Equation" r:id="rId3" imgW="317362" imgH="228501" progId="Equation.DSMT4">
                  <p:embed/>
                </p:oleObj>
              </mc:Choice>
              <mc:Fallback>
                <p:oleObj name="Equation" r:id="rId3" imgW="317362" imgH="228501"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3356992"/>
                        <a:ext cx="3206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629863010"/>
              </p:ext>
            </p:extLst>
          </p:nvPr>
        </p:nvGraphicFramePr>
        <p:xfrm>
          <a:off x="6300192" y="3717032"/>
          <a:ext cx="434975" cy="228600"/>
        </p:xfrm>
        <a:graphic>
          <a:graphicData uri="http://schemas.openxmlformats.org/presentationml/2006/ole">
            <mc:AlternateContent xmlns:mc="http://schemas.openxmlformats.org/markup-compatibility/2006">
              <mc:Choice xmlns:v="urn:schemas-microsoft-com:vml" Requires="v">
                <p:oleObj spid="_x0000_s22810" name="Equation" r:id="rId5" imgW="431613" imgH="228501" progId="Equation.DSMT4">
                  <p:embed/>
                </p:oleObj>
              </mc:Choice>
              <mc:Fallback>
                <p:oleObj name="Equation" r:id="rId5" imgW="431613"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0192" y="3717032"/>
                        <a:ext cx="4349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300099778"/>
              </p:ext>
            </p:extLst>
          </p:nvPr>
        </p:nvGraphicFramePr>
        <p:xfrm>
          <a:off x="6876256" y="3645024"/>
          <a:ext cx="320675" cy="250825"/>
        </p:xfrm>
        <a:graphic>
          <a:graphicData uri="http://schemas.openxmlformats.org/presentationml/2006/ole">
            <mc:AlternateContent xmlns:mc="http://schemas.openxmlformats.org/markup-compatibility/2006">
              <mc:Choice xmlns:v="urn:schemas-microsoft-com:vml" Requires="v">
                <p:oleObj spid="_x0000_s22811" name="Equation" r:id="rId7" imgW="317225" imgH="253780" progId="Equation.DSMT4">
                  <p:embed/>
                </p:oleObj>
              </mc:Choice>
              <mc:Fallback>
                <p:oleObj name="Equation" r:id="rId7" imgW="317225" imgH="25378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6256" y="3645024"/>
                        <a:ext cx="3206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4142739340"/>
              </p:ext>
            </p:extLst>
          </p:nvPr>
        </p:nvGraphicFramePr>
        <p:xfrm>
          <a:off x="7524328" y="3645024"/>
          <a:ext cx="396875" cy="250825"/>
        </p:xfrm>
        <a:graphic>
          <a:graphicData uri="http://schemas.openxmlformats.org/presentationml/2006/ole">
            <mc:AlternateContent xmlns:mc="http://schemas.openxmlformats.org/markup-compatibility/2006">
              <mc:Choice xmlns:v="urn:schemas-microsoft-com:vml" Requires="v">
                <p:oleObj spid="_x0000_s22812" name="Equation" r:id="rId9" imgW="393529" imgH="253890" progId="Equation.DSMT4">
                  <p:embed/>
                </p:oleObj>
              </mc:Choice>
              <mc:Fallback>
                <p:oleObj name="Equation" r:id="rId9" imgW="393529" imgH="25389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24328" y="3645024"/>
                        <a:ext cx="3968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920640218"/>
              </p:ext>
            </p:extLst>
          </p:nvPr>
        </p:nvGraphicFramePr>
        <p:xfrm>
          <a:off x="1331640" y="3933056"/>
          <a:ext cx="320675" cy="228600"/>
        </p:xfrm>
        <a:graphic>
          <a:graphicData uri="http://schemas.openxmlformats.org/presentationml/2006/ole">
            <mc:AlternateContent xmlns:mc="http://schemas.openxmlformats.org/markup-compatibility/2006">
              <mc:Choice xmlns:v="urn:schemas-microsoft-com:vml" Requires="v">
                <p:oleObj spid="_x0000_s22813" name="Equation" r:id="rId11" imgW="317362" imgH="228501" progId="Equation.DSMT4">
                  <p:embed/>
                </p:oleObj>
              </mc:Choice>
              <mc:Fallback>
                <p:oleObj name="Equation" r:id="rId11" imgW="317362" imgH="228501" progId="Equation.DSMT4">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3933056"/>
                        <a:ext cx="3206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3318457056"/>
              </p:ext>
            </p:extLst>
          </p:nvPr>
        </p:nvGraphicFramePr>
        <p:xfrm>
          <a:off x="1907704" y="3933056"/>
          <a:ext cx="434975" cy="228600"/>
        </p:xfrm>
        <a:graphic>
          <a:graphicData uri="http://schemas.openxmlformats.org/presentationml/2006/ole">
            <mc:AlternateContent xmlns:mc="http://schemas.openxmlformats.org/markup-compatibility/2006">
              <mc:Choice xmlns:v="urn:schemas-microsoft-com:vml" Requires="v">
                <p:oleObj spid="_x0000_s22814" name="Equation" r:id="rId12" imgW="431613" imgH="228501" progId="Equation.DSMT4">
                  <p:embed/>
                </p:oleObj>
              </mc:Choice>
              <mc:Fallback>
                <p:oleObj name="Equation" r:id="rId12" imgW="431613" imgH="228501" progId="Equation.DSMT4">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7704" y="3933056"/>
                        <a:ext cx="4349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31866834"/>
              </p:ext>
            </p:extLst>
          </p:nvPr>
        </p:nvGraphicFramePr>
        <p:xfrm>
          <a:off x="5076056" y="4509120"/>
          <a:ext cx="320675" cy="228600"/>
        </p:xfrm>
        <a:graphic>
          <a:graphicData uri="http://schemas.openxmlformats.org/presentationml/2006/ole">
            <mc:AlternateContent xmlns:mc="http://schemas.openxmlformats.org/markup-compatibility/2006">
              <mc:Choice xmlns:v="urn:schemas-microsoft-com:vml" Requires="v">
                <p:oleObj spid="_x0000_s22815" name="Equation" r:id="rId13" imgW="317362" imgH="228501" progId="Equation.DSMT4">
                  <p:embed/>
                </p:oleObj>
              </mc:Choice>
              <mc:Fallback>
                <p:oleObj name="Equation" r:id="rId13" imgW="317362" imgH="228501" progId="Equation.DSMT4">
                  <p:embed/>
                  <p:pic>
                    <p:nvPicPr>
                      <p:cNvPr id="0"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4509120"/>
                        <a:ext cx="3206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1755446483"/>
              </p:ext>
            </p:extLst>
          </p:nvPr>
        </p:nvGraphicFramePr>
        <p:xfrm>
          <a:off x="5652120" y="4496544"/>
          <a:ext cx="434975" cy="228600"/>
        </p:xfrm>
        <a:graphic>
          <a:graphicData uri="http://schemas.openxmlformats.org/presentationml/2006/ole">
            <mc:AlternateContent xmlns:mc="http://schemas.openxmlformats.org/markup-compatibility/2006">
              <mc:Choice xmlns:v="urn:schemas-microsoft-com:vml" Requires="v">
                <p:oleObj spid="_x0000_s22816" name="Equation" r:id="rId14" imgW="431613" imgH="228501" progId="Equation.DSMT4">
                  <p:embed/>
                </p:oleObj>
              </mc:Choice>
              <mc:Fallback>
                <p:oleObj name="Equation" r:id="rId14" imgW="431613" imgH="228501" progId="Equation.DSMT4">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2120" y="4496544"/>
                        <a:ext cx="4349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2915280369"/>
              </p:ext>
            </p:extLst>
          </p:nvPr>
        </p:nvGraphicFramePr>
        <p:xfrm>
          <a:off x="4035301" y="4762351"/>
          <a:ext cx="320675" cy="250825"/>
        </p:xfrm>
        <a:graphic>
          <a:graphicData uri="http://schemas.openxmlformats.org/presentationml/2006/ole">
            <mc:AlternateContent xmlns:mc="http://schemas.openxmlformats.org/markup-compatibility/2006">
              <mc:Choice xmlns:v="urn:schemas-microsoft-com:vml" Requires="v">
                <p:oleObj spid="_x0000_s22817" name="Equation" r:id="rId15" imgW="317225" imgH="253780" progId="Equation.DSMT4">
                  <p:embed/>
                </p:oleObj>
              </mc:Choice>
              <mc:Fallback>
                <p:oleObj name="Equation" r:id="rId15" imgW="317225" imgH="253780" progId="Equation.DSMT4">
                  <p:embed/>
                  <p:pic>
                    <p:nvPicPr>
                      <p:cNvPr id="0" name="Object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35301" y="4762351"/>
                        <a:ext cx="3206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1151426879"/>
              </p:ext>
            </p:extLst>
          </p:nvPr>
        </p:nvGraphicFramePr>
        <p:xfrm>
          <a:off x="4860032" y="4762351"/>
          <a:ext cx="396875" cy="250825"/>
        </p:xfrm>
        <a:graphic>
          <a:graphicData uri="http://schemas.openxmlformats.org/presentationml/2006/ole">
            <mc:AlternateContent xmlns:mc="http://schemas.openxmlformats.org/markup-compatibility/2006">
              <mc:Choice xmlns:v="urn:schemas-microsoft-com:vml" Requires="v">
                <p:oleObj spid="_x0000_s22818" name="Equation" r:id="rId16" imgW="393529" imgH="253890" progId="Equation.DSMT4">
                  <p:embed/>
                </p:oleObj>
              </mc:Choice>
              <mc:Fallback>
                <p:oleObj name="Equation" r:id="rId16" imgW="393529" imgH="253890" progId="Equation.DSMT4">
                  <p:embed/>
                  <p:pic>
                    <p:nvPicPr>
                      <p:cNvPr id="0" name="Object 2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60032" y="4762351"/>
                        <a:ext cx="3968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2514717224"/>
              </p:ext>
            </p:extLst>
          </p:nvPr>
        </p:nvGraphicFramePr>
        <p:xfrm>
          <a:off x="4683373" y="5301208"/>
          <a:ext cx="320675" cy="228600"/>
        </p:xfrm>
        <a:graphic>
          <a:graphicData uri="http://schemas.openxmlformats.org/presentationml/2006/ole">
            <mc:AlternateContent xmlns:mc="http://schemas.openxmlformats.org/markup-compatibility/2006">
              <mc:Choice xmlns:v="urn:schemas-microsoft-com:vml" Requires="v">
                <p:oleObj spid="_x0000_s22819" name="Equation" r:id="rId17" imgW="317362" imgH="228501" progId="Equation.DSMT4">
                  <p:embed/>
                </p:oleObj>
              </mc:Choice>
              <mc:Fallback>
                <p:oleObj name="Equation" r:id="rId17" imgW="317362" imgH="228501" progId="Equation.DSMT4">
                  <p:embed/>
                  <p:pic>
                    <p:nvPicPr>
                      <p:cNvPr id="0" name="Object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373" y="5301208"/>
                        <a:ext cx="3206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3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7" name="对象 26"/>
          <p:cNvGraphicFramePr>
            <a:graphicFrameLocks noChangeAspect="1"/>
          </p:cNvGraphicFramePr>
          <p:nvPr>
            <p:extLst>
              <p:ext uri="{D42A27DB-BD31-4B8C-83A1-F6EECF244321}">
                <p14:modId xmlns:p14="http://schemas.microsoft.com/office/powerpoint/2010/main" val="3230947283"/>
              </p:ext>
            </p:extLst>
          </p:nvPr>
        </p:nvGraphicFramePr>
        <p:xfrm>
          <a:off x="5220072" y="5301208"/>
          <a:ext cx="434975" cy="228600"/>
        </p:xfrm>
        <a:graphic>
          <a:graphicData uri="http://schemas.openxmlformats.org/presentationml/2006/ole">
            <mc:AlternateContent xmlns:mc="http://schemas.openxmlformats.org/markup-compatibility/2006">
              <mc:Choice xmlns:v="urn:schemas-microsoft-com:vml" Requires="v">
                <p:oleObj spid="_x0000_s22820" name="Equation" r:id="rId18" imgW="431613" imgH="228501" progId="Equation.DSMT4">
                  <p:embed/>
                </p:oleObj>
              </mc:Choice>
              <mc:Fallback>
                <p:oleObj name="Equation" r:id="rId18" imgW="431613" imgH="228501" progId="Equation.DSMT4">
                  <p:embed/>
                  <p:pic>
                    <p:nvPicPr>
                      <p:cNvPr id="0" name="Object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0072" y="5301208"/>
                        <a:ext cx="4349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3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 name="对象 28"/>
          <p:cNvGraphicFramePr>
            <a:graphicFrameLocks noChangeAspect="1"/>
          </p:cNvGraphicFramePr>
          <p:nvPr>
            <p:extLst>
              <p:ext uri="{D42A27DB-BD31-4B8C-83A1-F6EECF244321}">
                <p14:modId xmlns:p14="http://schemas.microsoft.com/office/powerpoint/2010/main" val="3075802805"/>
              </p:ext>
            </p:extLst>
          </p:nvPr>
        </p:nvGraphicFramePr>
        <p:xfrm>
          <a:off x="5940152" y="5301208"/>
          <a:ext cx="320675" cy="250825"/>
        </p:xfrm>
        <a:graphic>
          <a:graphicData uri="http://schemas.openxmlformats.org/presentationml/2006/ole">
            <mc:AlternateContent xmlns:mc="http://schemas.openxmlformats.org/markup-compatibility/2006">
              <mc:Choice xmlns:v="urn:schemas-microsoft-com:vml" Requires="v">
                <p:oleObj spid="_x0000_s22821" name="Equation" r:id="rId19" imgW="317225" imgH="253780" progId="Equation.DSMT4">
                  <p:embed/>
                </p:oleObj>
              </mc:Choice>
              <mc:Fallback>
                <p:oleObj name="Equation" r:id="rId19" imgW="317225" imgH="253780" progId="Equation.DSMT4">
                  <p:embed/>
                  <p:pic>
                    <p:nvPicPr>
                      <p:cNvPr id="0" name="Object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0152" y="5301208"/>
                        <a:ext cx="3206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Rectangle 3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 name="对象 30"/>
          <p:cNvGraphicFramePr>
            <a:graphicFrameLocks noChangeAspect="1"/>
          </p:cNvGraphicFramePr>
          <p:nvPr>
            <p:extLst>
              <p:ext uri="{D42A27DB-BD31-4B8C-83A1-F6EECF244321}">
                <p14:modId xmlns:p14="http://schemas.microsoft.com/office/powerpoint/2010/main" val="1384556812"/>
              </p:ext>
            </p:extLst>
          </p:nvPr>
        </p:nvGraphicFramePr>
        <p:xfrm>
          <a:off x="6588224" y="5301208"/>
          <a:ext cx="396875" cy="250825"/>
        </p:xfrm>
        <a:graphic>
          <a:graphicData uri="http://schemas.openxmlformats.org/presentationml/2006/ole">
            <mc:AlternateContent xmlns:mc="http://schemas.openxmlformats.org/markup-compatibility/2006">
              <mc:Choice xmlns:v="urn:schemas-microsoft-com:vml" Requires="v">
                <p:oleObj spid="_x0000_s22822" name="Equation" r:id="rId20" imgW="393529" imgH="253890" progId="Equation.DSMT4">
                  <p:embed/>
                </p:oleObj>
              </mc:Choice>
              <mc:Fallback>
                <p:oleObj name="Equation" r:id="rId20" imgW="393529" imgH="253890" progId="Equation.DSMT4">
                  <p:embed/>
                  <p:pic>
                    <p:nvPicPr>
                      <p:cNvPr id="0"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88224" y="5301208"/>
                        <a:ext cx="3968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Rectangle 3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 name="对象 32"/>
          <p:cNvGraphicFramePr>
            <a:graphicFrameLocks noChangeAspect="1"/>
          </p:cNvGraphicFramePr>
          <p:nvPr>
            <p:extLst>
              <p:ext uri="{D42A27DB-BD31-4B8C-83A1-F6EECF244321}">
                <p14:modId xmlns:p14="http://schemas.microsoft.com/office/powerpoint/2010/main" val="1828936218"/>
              </p:ext>
            </p:extLst>
          </p:nvPr>
        </p:nvGraphicFramePr>
        <p:xfrm>
          <a:off x="4932040" y="5877272"/>
          <a:ext cx="320675" cy="228600"/>
        </p:xfrm>
        <a:graphic>
          <a:graphicData uri="http://schemas.openxmlformats.org/presentationml/2006/ole">
            <mc:AlternateContent xmlns:mc="http://schemas.openxmlformats.org/markup-compatibility/2006">
              <mc:Choice xmlns:v="urn:schemas-microsoft-com:vml" Requires="v">
                <p:oleObj spid="_x0000_s22823" name="Equation" r:id="rId21" imgW="317362" imgH="228501" progId="Equation.DSMT4">
                  <p:embed/>
                </p:oleObj>
              </mc:Choice>
              <mc:Fallback>
                <p:oleObj name="Equation" r:id="rId21" imgW="317362" imgH="228501" progId="Equation.DSMT4">
                  <p:embed/>
                  <p:pic>
                    <p:nvPicPr>
                      <p:cNvPr id="0" name="Object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5877272"/>
                        <a:ext cx="3206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Rectangle 3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 name="对象 34"/>
          <p:cNvGraphicFramePr>
            <a:graphicFrameLocks noChangeAspect="1"/>
          </p:cNvGraphicFramePr>
          <p:nvPr>
            <p:extLst>
              <p:ext uri="{D42A27DB-BD31-4B8C-83A1-F6EECF244321}">
                <p14:modId xmlns:p14="http://schemas.microsoft.com/office/powerpoint/2010/main" val="2813931012"/>
              </p:ext>
            </p:extLst>
          </p:nvPr>
        </p:nvGraphicFramePr>
        <p:xfrm>
          <a:off x="5436096" y="5877272"/>
          <a:ext cx="434975" cy="228600"/>
        </p:xfrm>
        <a:graphic>
          <a:graphicData uri="http://schemas.openxmlformats.org/presentationml/2006/ole">
            <mc:AlternateContent xmlns:mc="http://schemas.openxmlformats.org/markup-compatibility/2006">
              <mc:Choice xmlns:v="urn:schemas-microsoft-com:vml" Requires="v">
                <p:oleObj spid="_x0000_s22824" name="Equation" r:id="rId22" imgW="431613" imgH="228501" progId="Equation.DSMT4">
                  <p:embed/>
                </p:oleObj>
              </mc:Choice>
              <mc:Fallback>
                <p:oleObj name="Equation" r:id="rId22" imgW="431613" imgH="228501" progId="Equation.DSMT4">
                  <p:embed/>
                  <p:pic>
                    <p:nvPicPr>
                      <p:cNvPr id="0" name="Object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6096" y="5877272"/>
                        <a:ext cx="4349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Rectangle 4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7" name="对象 36"/>
          <p:cNvGraphicFramePr>
            <a:graphicFrameLocks noChangeAspect="1"/>
          </p:cNvGraphicFramePr>
          <p:nvPr>
            <p:extLst>
              <p:ext uri="{D42A27DB-BD31-4B8C-83A1-F6EECF244321}">
                <p14:modId xmlns:p14="http://schemas.microsoft.com/office/powerpoint/2010/main" val="1882028821"/>
              </p:ext>
            </p:extLst>
          </p:nvPr>
        </p:nvGraphicFramePr>
        <p:xfrm>
          <a:off x="8244408" y="5877272"/>
          <a:ext cx="168275" cy="228600"/>
        </p:xfrm>
        <a:graphic>
          <a:graphicData uri="http://schemas.openxmlformats.org/presentationml/2006/ole">
            <mc:AlternateContent xmlns:mc="http://schemas.openxmlformats.org/markup-compatibility/2006">
              <mc:Choice xmlns:v="urn:schemas-microsoft-com:vml" Requires="v">
                <p:oleObj spid="_x0000_s22825" name="Equation" r:id="rId23" imgW="165028" imgH="228501" progId="Equation.DSMT4">
                  <p:embed/>
                </p:oleObj>
              </mc:Choice>
              <mc:Fallback>
                <p:oleObj name="Equation" r:id="rId23" imgW="165028" imgH="228501" progId="Equation.DSMT4">
                  <p:embed/>
                  <p:pic>
                    <p:nvPicPr>
                      <p:cNvPr id="0" name="Object 3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8244408" y="5877272"/>
                        <a:ext cx="1682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8" name="Rectangle 4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9" name="对象 38"/>
          <p:cNvGraphicFramePr>
            <a:graphicFrameLocks noChangeAspect="1"/>
          </p:cNvGraphicFramePr>
          <p:nvPr>
            <p:extLst>
              <p:ext uri="{D42A27DB-BD31-4B8C-83A1-F6EECF244321}">
                <p14:modId xmlns:p14="http://schemas.microsoft.com/office/powerpoint/2010/main" val="795791855"/>
              </p:ext>
            </p:extLst>
          </p:nvPr>
        </p:nvGraphicFramePr>
        <p:xfrm>
          <a:off x="1043608" y="6152728"/>
          <a:ext cx="320675" cy="228600"/>
        </p:xfrm>
        <a:graphic>
          <a:graphicData uri="http://schemas.openxmlformats.org/presentationml/2006/ole">
            <mc:AlternateContent xmlns:mc="http://schemas.openxmlformats.org/markup-compatibility/2006">
              <mc:Choice xmlns:v="urn:schemas-microsoft-com:vml" Requires="v">
                <p:oleObj spid="_x0000_s22826" name="Equation" r:id="rId25" imgW="317362" imgH="228501" progId="Equation.DSMT4">
                  <p:embed/>
                </p:oleObj>
              </mc:Choice>
              <mc:Fallback>
                <p:oleObj name="Equation" r:id="rId25" imgW="317362" imgH="228501" progId="Equation.DSMT4">
                  <p:embed/>
                  <p:pic>
                    <p:nvPicPr>
                      <p:cNvPr id="0" name="Object 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6152728"/>
                        <a:ext cx="3206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0" name="Rectangle 4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1" name="对象 40"/>
          <p:cNvGraphicFramePr>
            <a:graphicFrameLocks noChangeAspect="1"/>
          </p:cNvGraphicFramePr>
          <p:nvPr>
            <p:extLst>
              <p:ext uri="{D42A27DB-BD31-4B8C-83A1-F6EECF244321}">
                <p14:modId xmlns:p14="http://schemas.microsoft.com/office/powerpoint/2010/main" val="477293912"/>
              </p:ext>
            </p:extLst>
          </p:nvPr>
        </p:nvGraphicFramePr>
        <p:xfrm>
          <a:off x="1547664" y="6165304"/>
          <a:ext cx="434975" cy="228600"/>
        </p:xfrm>
        <a:graphic>
          <a:graphicData uri="http://schemas.openxmlformats.org/presentationml/2006/ole">
            <mc:AlternateContent xmlns:mc="http://schemas.openxmlformats.org/markup-compatibility/2006">
              <mc:Choice xmlns:v="urn:schemas-microsoft-com:vml" Requires="v">
                <p:oleObj spid="_x0000_s22827" name="Equation" r:id="rId26" imgW="431613" imgH="228501" progId="Equation.DSMT4">
                  <p:embed/>
                </p:oleObj>
              </mc:Choice>
              <mc:Fallback>
                <p:oleObj name="Equation" r:id="rId26" imgW="431613" imgH="228501" progId="Equation.DSMT4">
                  <p:embed/>
                  <p:pic>
                    <p:nvPicPr>
                      <p:cNvPr id="0" name="Object 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664" y="6165304"/>
                        <a:ext cx="4349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2" name="Rectangle 4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3" name="对象 42"/>
          <p:cNvGraphicFramePr>
            <a:graphicFrameLocks noChangeAspect="1"/>
          </p:cNvGraphicFramePr>
          <p:nvPr>
            <p:extLst>
              <p:ext uri="{D42A27DB-BD31-4B8C-83A1-F6EECF244321}">
                <p14:modId xmlns:p14="http://schemas.microsoft.com/office/powerpoint/2010/main" val="3890244659"/>
              </p:ext>
            </p:extLst>
          </p:nvPr>
        </p:nvGraphicFramePr>
        <p:xfrm>
          <a:off x="2339752" y="6165304"/>
          <a:ext cx="320675" cy="250825"/>
        </p:xfrm>
        <a:graphic>
          <a:graphicData uri="http://schemas.openxmlformats.org/presentationml/2006/ole">
            <mc:AlternateContent xmlns:mc="http://schemas.openxmlformats.org/markup-compatibility/2006">
              <mc:Choice xmlns:v="urn:schemas-microsoft-com:vml" Requires="v">
                <p:oleObj spid="_x0000_s22828" name="Equation" r:id="rId27" imgW="317225" imgH="253780" progId="Equation.DSMT4">
                  <p:embed/>
                </p:oleObj>
              </mc:Choice>
              <mc:Fallback>
                <p:oleObj name="Equation" r:id="rId27" imgW="317225" imgH="253780" progId="Equation.DSMT4">
                  <p:embed/>
                  <p:pic>
                    <p:nvPicPr>
                      <p:cNvPr id="0" name="Object 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39752" y="6165304"/>
                        <a:ext cx="3206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 name="Rectangle 4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5" name="对象 44"/>
          <p:cNvGraphicFramePr>
            <a:graphicFrameLocks noChangeAspect="1"/>
          </p:cNvGraphicFramePr>
          <p:nvPr>
            <p:extLst>
              <p:ext uri="{D42A27DB-BD31-4B8C-83A1-F6EECF244321}">
                <p14:modId xmlns:p14="http://schemas.microsoft.com/office/powerpoint/2010/main" val="2911402634"/>
              </p:ext>
            </p:extLst>
          </p:nvPr>
        </p:nvGraphicFramePr>
        <p:xfrm>
          <a:off x="2843808" y="6165304"/>
          <a:ext cx="168275" cy="228600"/>
        </p:xfrm>
        <a:graphic>
          <a:graphicData uri="http://schemas.openxmlformats.org/presentationml/2006/ole">
            <mc:AlternateContent xmlns:mc="http://schemas.openxmlformats.org/markup-compatibility/2006">
              <mc:Choice xmlns:v="urn:schemas-microsoft-com:vml" Requires="v">
                <p:oleObj spid="_x0000_s22829" name="Equation" r:id="rId28" imgW="165028" imgH="228501" progId="Equation.DSMT4">
                  <p:embed/>
                </p:oleObj>
              </mc:Choice>
              <mc:Fallback>
                <p:oleObj name="Equation" r:id="rId28" imgW="165028" imgH="228501" progId="Equation.DSMT4">
                  <p:embed/>
                  <p:pic>
                    <p:nvPicPr>
                      <p:cNvPr id="0" name="Object 4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843808" y="6165304"/>
                        <a:ext cx="1682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 name="Rectangle 5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7" name="对象 46"/>
          <p:cNvGraphicFramePr>
            <a:graphicFrameLocks noChangeAspect="1"/>
          </p:cNvGraphicFramePr>
          <p:nvPr>
            <p:extLst>
              <p:ext uri="{D42A27DB-BD31-4B8C-83A1-F6EECF244321}">
                <p14:modId xmlns:p14="http://schemas.microsoft.com/office/powerpoint/2010/main" val="923185939"/>
              </p:ext>
            </p:extLst>
          </p:nvPr>
        </p:nvGraphicFramePr>
        <p:xfrm>
          <a:off x="4619749" y="6152728"/>
          <a:ext cx="168275" cy="228600"/>
        </p:xfrm>
        <a:graphic>
          <a:graphicData uri="http://schemas.openxmlformats.org/presentationml/2006/ole">
            <mc:AlternateContent xmlns:mc="http://schemas.openxmlformats.org/markup-compatibility/2006">
              <mc:Choice xmlns:v="urn:schemas-microsoft-com:vml" Requires="v">
                <p:oleObj spid="_x0000_s22830" name="Equation" r:id="rId29" imgW="165028" imgH="228501" progId="Equation.DSMT4">
                  <p:embed/>
                </p:oleObj>
              </mc:Choice>
              <mc:Fallback>
                <p:oleObj name="Equation" r:id="rId29" imgW="165028" imgH="228501" progId="Equation.DSMT4">
                  <p:embed/>
                  <p:pic>
                    <p:nvPicPr>
                      <p:cNvPr id="0" name="Object 4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619749" y="6152728"/>
                        <a:ext cx="1682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166425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16832"/>
            <a:ext cx="8640959" cy="4824536"/>
          </a:xfrm>
        </p:spPr>
        <p:txBody>
          <a:bodyPr>
            <a:normAutofit fontScale="85000" lnSpcReduction="20000"/>
          </a:bodyPr>
          <a:lstStyle/>
          <a:p>
            <a:r>
              <a:rPr lang="zh-CN" altLang="en-US" dirty="0"/>
              <a:t>使用</a:t>
            </a:r>
            <a:r>
              <a:rPr lang="en-US" altLang="zh-CN" dirty="0" err="1"/>
              <a:t>Gensim</a:t>
            </a:r>
            <a:r>
              <a:rPr lang="zh-CN" altLang="en-US" dirty="0"/>
              <a:t>工具实现类别推理函数的代码如代码</a:t>
            </a:r>
            <a:r>
              <a:rPr lang="en-US" altLang="zh-CN" dirty="0"/>
              <a:t>7. 7</a:t>
            </a:r>
            <a:r>
              <a:rPr lang="zh-CN" altLang="en-US" dirty="0"/>
              <a:t>所示。关键代码调用</a:t>
            </a:r>
            <a:r>
              <a:rPr lang="en-US" altLang="zh-CN" dirty="0" err="1"/>
              <a:t>KeyedVectors</a:t>
            </a:r>
            <a:r>
              <a:rPr lang="zh-CN" altLang="en-US" dirty="0"/>
              <a:t>模型对象的</a:t>
            </a:r>
            <a:r>
              <a:rPr lang="en-US" altLang="zh-CN" dirty="0" err="1"/>
              <a:t>most_similar</a:t>
            </a:r>
            <a:r>
              <a:rPr lang="zh-CN" altLang="en-US" dirty="0"/>
              <a:t>函数，该函数通过计算余弦相似度得到</a:t>
            </a:r>
            <a:r>
              <a:rPr lang="en-US" altLang="zh-CN" dirty="0" err="1"/>
              <a:t>topn</a:t>
            </a:r>
            <a:r>
              <a:rPr lang="zh-CN" altLang="en-US" dirty="0"/>
              <a:t>属性（默认值为</a:t>
            </a:r>
            <a:r>
              <a:rPr lang="en-US" altLang="zh-CN" dirty="0"/>
              <a:t>10</a:t>
            </a:r>
            <a:r>
              <a:rPr lang="zh-CN" altLang="en-US" dirty="0"/>
              <a:t>）指定个数的单词，这些单词是</a:t>
            </a:r>
            <a:r>
              <a:rPr lang="en-US" altLang="zh-CN" dirty="0"/>
              <a:t>positive</a:t>
            </a:r>
            <a:r>
              <a:rPr lang="zh-CN" altLang="en-US" dirty="0"/>
              <a:t>属性指定的近义词，且是</a:t>
            </a:r>
            <a:r>
              <a:rPr lang="en-US" altLang="zh-CN" dirty="0"/>
              <a:t>negative</a:t>
            </a:r>
            <a:r>
              <a:rPr lang="zh-CN" altLang="en-US" dirty="0"/>
              <a:t>属性指定的反义词。</a:t>
            </a:r>
          </a:p>
          <a:p>
            <a:r>
              <a:rPr lang="zh-CN" altLang="en-US" dirty="0"/>
              <a:t>代码</a:t>
            </a:r>
            <a:r>
              <a:rPr lang="en-US" altLang="zh-CN" dirty="0"/>
              <a:t>7. 7 </a:t>
            </a:r>
            <a:r>
              <a:rPr lang="zh-CN" altLang="en-US" dirty="0"/>
              <a:t>类别推理函数</a:t>
            </a:r>
          </a:p>
          <a:p>
            <a:r>
              <a:rPr lang="en-US" altLang="zh-CN" dirty="0" err="1"/>
              <a:t>def</a:t>
            </a:r>
            <a:r>
              <a:rPr lang="en-US" altLang="zh-CN" dirty="0"/>
              <a:t> analogy(model, x1, x2, y1):</a:t>
            </a:r>
          </a:p>
          <a:p>
            <a:r>
              <a:rPr lang="en-US" altLang="zh-CN" dirty="0"/>
              <a:t>    """ </a:t>
            </a:r>
            <a:r>
              <a:rPr lang="zh-CN" altLang="en-US" dirty="0"/>
              <a:t>返回类比</a:t>
            </a:r>
            <a:r>
              <a:rPr lang="en-US" altLang="zh-CN" dirty="0"/>
              <a:t>y2</a:t>
            </a:r>
            <a:r>
              <a:rPr lang="zh-CN" altLang="en-US" dirty="0"/>
              <a:t>，满足 </a:t>
            </a:r>
            <a:r>
              <a:rPr lang="en-US" altLang="zh-CN" dirty="0"/>
              <a:t>x1:x2=y1:y2 """</a:t>
            </a:r>
          </a:p>
          <a:p>
            <a:r>
              <a:rPr lang="en-US" altLang="zh-CN" dirty="0"/>
              <a:t>    result = </a:t>
            </a:r>
            <a:r>
              <a:rPr lang="en-US" altLang="zh-CN" dirty="0" err="1"/>
              <a:t>model.most_similar</a:t>
            </a:r>
            <a:r>
              <a:rPr lang="en-US" altLang="zh-CN" dirty="0"/>
              <a:t>(positive=[y1, x2], negative=[x1])</a:t>
            </a:r>
          </a:p>
          <a:p>
            <a:r>
              <a:rPr lang="en-US" altLang="zh-CN" dirty="0"/>
              <a:t>    return result[0][0]</a:t>
            </a:r>
          </a:p>
          <a:p>
            <a:endParaRPr lang="en-US" altLang="zh-CN" dirty="0"/>
          </a:p>
          <a:p>
            <a:r>
              <a:rPr lang="zh-CN" altLang="en-US" dirty="0"/>
              <a:t>类比的例子非常多，例如，</a:t>
            </a:r>
            <a:r>
              <a:rPr lang="en-US" altLang="zh-CN" dirty="0"/>
              <a:t>china : </a:t>
            </a:r>
            <a:r>
              <a:rPr lang="en-US" altLang="zh-CN" dirty="0" err="1"/>
              <a:t>chinese</a:t>
            </a:r>
            <a:r>
              <a:rPr lang="en-US" altLang="zh-CN" dirty="0"/>
              <a:t> = </a:t>
            </a:r>
            <a:r>
              <a:rPr lang="en-US" altLang="zh-CN" dirty="0" err="1"/>
              <a:t>usa</a:t>
            </a:r>
            <a:r>
              <a:rPr lang="en-US" altLang="zh-CN" dirty="0"/>
              <a:t> : ? </a:t>
            </a:r>
            <a:r>
              <a:rPr lang="zh-CN" altLang="en-US" dirty="0"/>
              <a:t>，答案是</a:t>
            </a:r>
            <a:r>
              <a:rPr lang="en-US" altLang="zh-CN" dirty="0" err="1"/>
              <a:t>american</a:t>
            </a:r>
            <a:r>
              <a:rPr lang="zh-CN" altLang="en-US" dirty="0"/>
              <a:t>，中国与中国人的关系类比于美国与美国人的关系；</a:t>
            </a:r>
            <a:r>
              <a:rPr lang="en-US" altLang="zh-CN" dirty="0"/>
              <a:t>china : </a:t>
            </a:r>
            <a:r>
              <a:rPr lang="en-US" altLang="zh-CN" dirty="0" err="1"/>
              <a:t>beijing</a:t>
            </a:r>
            <a:r>
              <a:rPr lang="en-US" altLang="zh-CN" dirty="0"/>
              <a:t> = japan : ? </a:t>
            </a:r>
            <a:r>
              <a:rPr lang="zh-CN" altLang="en-US" dirty="0"/>
              <a:t>，答案是</a:t>
            </a:r>
            <a:r>
              <a:rPr lang="en-US" altLang="zh-CN" dirty="0" err="1"/>
              <a:t>tokyo</a:t>
            </a:r>
            <a:r>
              <a:rPr lang="zh-CN" altLang="en-US" dirty="0"/>
              <a:t>，中国与北京的关系类比于日本与东京的关系；</a:t>
            </a:r>
            <a:r>
              <a:rPr lang="en-US" altLang="zh-CN" dirty="0"/>
              <a:t>tall : tallest = long : ? </a:t>
            </a:r>
            <a:r>
              <a:rPr lang="zh-CN" altLang="en-US" dirty="0"/>
              <a:t>，答案是</a:t>
            </a:r>
            <a:r>
              <a:rPr lang="en-US" altLang="zh-CN" dirty="0"/>
              <a:t>longest</a:t>
            </a:r>
            <a:r>
              <a:rPr lang="zh-CN" altLang="en-US" dirty="0"/>
              <a:t>，高与最高的关系类比于长与最长的关系，等等。当然，预训练得到的词向量也不是完美无缺的，在</a:t>
            </a:r>
            <a:r>
              <a:rPr lang="en-US" altLang="zh-CN" dirty="0"/>
              <a:t>bee : hive = cow : ? </a:t>
            </a:r>
            <a:r>
              <a:rPr lang="zh-CN" altLang="en-US" dirty="0"/>
              <a:t>类比中，答案本该是</a:t>
            </a:r>
            <a:r>
              <a:rPr lang="en-US" altLang="zh-CN" dirty="0"/>
              <a:t>barn</a:t>
            </a:r>
            <a:r>
              <a:rPr lang="zh-CN" altLang="en-US" dirty="0"/>
              <a:t>，蜜蜂与蜂巢的关系类比于奶牛与牲口棚的关系，但词嵌入给出的答案是奶牛的复数</a:t>
            </a:r>
            <a:r>
              <a:rPr lang="en-US" altLang="zh-CN" dirty="0"/>
              <a:t>cows</a:t>
            </a:r>
            <a:r>
              <a:rPr lang="zh-CN" altLang="en-US" dirty="0"/>
              <a:t>。</a:t>
            </a:r>
          </a:p>
          <a:p>
            <a:endParaRPr lang="zh-CN" altLang="en-US" dirty="0"/>
          </a:p>
        </p:txBody>
      </p:sp>
    </p:spTree>
    <p:extLst>
      <p:ext uri="{BB962C8B-B14F-4D97-AF65-F5344CB8AC3E}">
        <p14:creationId xmlns:p14="http://schemas.microsoft.com/office/powerpoint/2010/main" val="245913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r>
              <a:rPr lang="zh-CN" altLang="en-US" dirty="0"/>
              <a:t>词嵌入是英文</a:t>
            </a:r>
            <a:r>
              <a:rPr lang="en-US" altLang="zh-CN" dirty="0"/>
              <a:t>Word Embedding</a:t>
            </a:r>
            <a:r>
              <a:rPr lang="zh-CN" altLang="en-US" dirty="0"/>
              <a:t>的直译，也称为词向量。</a:t>
            </a:r>
            <a:r>
              <a:rPr lang="en-US" altLang="zh-CN" dirty="0"/>
              <a:t>Word2Vec</a:t>
            </a:r>
            <a:r>
              <a:rPr lang="zh-CN" altLang="en-US" dirty="0"/>
              <a:t>是谷歌提出一种基于神经网络的词向量的算法集合，使用大量无标注的纯文本，</a:t>
            </a:r>
            <a:r>
              <a:rPr lang="en-US" altLang="zh-CN" dirty="0"/>
              <a:t>Word2Vec</a:t>
            </a:r>
            <a:r>
              <a:rPr lang="zh-CN" altLang="en-US" dirty="0"/>
              <a:t>自动学习单词之间的关系，其输出是每个词对应的向量，从而能够较为容易地分析词之间的语义关系，如近义和反义。</a:t>
            </a:r>
            <a:r>
              <a:rPr lang="en-US" altLang="zh-CN" dirty="0"/>
              <a:t>Glove</a:t>
            </a:r>
            <a:r>
              <a:rPr lang="zh-CN" altLang="en-US" dirty="0"/>
              <a:t>是一种基于计数的潜在语义分析方法，它根据语料库构建单词的共现矩阵来学习词嵌入。词嵌入模型将自然语言中的词转换为计算机可理解的稠密向量形式，可用于下游的自然语言处理任务。</a:t>
            </a:r>
          </a:p>
          <a:p>
            <a:r>
              <a:rPr lang="zh-CN" altLang="en-US" dirty="0"/>
              <a:t>本章首先介绍词嵌入模型，然后介绍词嵌入学习方法，包括词嵌入学习的动机、</a:t>
            </a:r>
            <a:r>
              <a:rPr lang="en-US" altLang="zh-CN" dirty="0"/>
              <a:t>Skip-Gram</a:t>
            </a:r>
            <a:r>
              <a:rPr lang="zh-CN" altLang="en-US" dirty="0"/>
              <a:t>算法、</a:t>
            </a:r>
            <a:r>
              <a:rPr lang="en-US" altLang="zh-CN" dirty="0"/>
              <a:t>CBOW</a:t>
            </a:r>
            <a:r>
              <a:rPr lang="zh-CN" altLang="en-US" dirty="0"/>
              <a:t>算法、负采样和</a:t>
            </a:r>
            <a:r>
              <a:rPr lang="en-US" altLang="zh-CN" dirty="0" err="1"/>
              <a:t>GloVe</a:t>
            </a:r>
            <a:r>
              <a:rPr lang="zh-CN" altLang="en-US" dirty="0"/>
              <a:t>算法，最后使用</a:t>
            </a:r>
            <a:r>
              <a:rPr lang="en-US" altLang="zh-CN" dirty="0" err="1"/>
              <a:t>PyTorch</a:t>
            </a:r>
            <a:r>
              <a:rPr lang="zh-CN" altLang="en-US" dirty="0"/>
              <a:t>编码实现两种</a:t>
            </a:r>
            <a:r>
              <a:rPr lang="en-US" altLang="zh-CN" dirty="0"/>
              <a:t>Word2Vec</a:t>
            </a:r>
            <a:r>
              <a:rPr lang="zh-CN" altLang="en-US" dirty="0"/>
              <a:t>算法。</a:t>
            </a: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13355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词嵌入还可以找出不匹配的词。例如，在</a:t>
            </a:r>
            <a:r>
              <a:rPr lang="en-US" altLang="zh-CN" dirty="0" err="1"/>
              <a:t>c++</a:t>
            </a:r>
            <a:r>
              <a:rPr lang="zh-CN" altLang="en-US" dirty="0"/>
              <a:t>、</a:t>
            </a:r>
            <a:r>
              <a:rPr lang="en-US" altLang="zh-CN" dirty="0"/>
              <a:t>java</a:t>
            </a:r>
            <a:r>
              <a:rPr lang="zh-CN" altLang="en-US" dirty="0"/>
              <a:t>、</a:t>
            </a:r>
            <a:r>
              <a:rPr lang="en-US" altLang="zh-CN" dirty="0" err="1"/>
              <a:t>linux</a:t>
            </a:r>
            <a:r>
              <a:rPr lang="zh-CN" altLang="en-US" dirty="0"/>
              <a:t>和</a:t>
            </a:r>
            <a:r>
              <a:rPr lang="en-US" altLang="zh-CN" dirty="0" err="1"/>
              <a:t>perl</a:t>
            </a:r>
            <a:r>
              <a:rPr lang="zh-CN" altLang="en-US" dirty="0"/>
              <a:t>中，不匹配的词是</a:t>
            </a:r>
            <a:r>
              <a:rPr lang="en-US" altLang="zh-CN" dirty="0" err="1"/>
              <a:t>linux</a:t>
            </a:r>
            <a:r>
              <a:rPr lang="zh-CN" altLang="en-US" dirty="0"/>
              <a:t>，因为它是操作系统，与其他的计算机语言不一样。</a:t>
            </a:r>
            <a:r>
              <a:rPr lang="en-US" altLang="zh-CN" dirty="0" err="1"/>
              <a:t>KeyedVectors</a:t>
            </a:r>
            <a:r>
              <a:rPr lang="zh-CN" altLang="en-US" dirty="0"/>
              <a:t>模型对象的</a:t>
            </a:r>
            <a:r>
              <a:rPr lang="en-US" altLang="zh-CN" dirty="0" err="1"/>
              <a:t>doesnt_match</a:t>
            </a:r>
            <a:r>
              <a:rPr lang="zh-CN" altLang="en-US" dirty="0"/>
              <a:t>函数实现在给定列表中找出不匹配单词的功能。</a:t>
            </a: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776622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1988840"/>
            <a:ext cx="8568951" cy="4608512"/>
          </a:xfrm>
        </p:spPr>
        <p:txBody>
          <a:bodyPr>
            <a:normAutofit/>
          </a:bodyPr>
          <a:lstStyle/>
          <a:p>
            <a:r>
              <a:rPr lang="zh-CN" altLang="en-US" dirty="0"/>
              <a:t>学习词嵌入，实际就是通过大量语料来学习得到一个嵌入矩阵。</a:t>
            </a:r>
            <a:r>
              <a:rPr lang="en-US" altLang="zh-CN" dirty="0"/>
              <a:t>Word2Vec</a:t>
            </a:r>
            <a:r>
              <a:rPr lang="zh-CN" altLang="en-US" dirty="0"/>
              <a:t>和</a:t>
            </a:r>
            <a:r>
              <a:rPr lang="en-US" altLang="zh-CN" dirty="0" err="1"/>
              <a:t>GloVe</a:t>
            </a:r>
            <a:r>
              <a:rPr lang="zh-CN" altLang="en-US" dirty="0"/>
              <a:t>是两种使用最多的词嵌入算法，</a:t>
            </a:r>
            <a:r>
              <a:rPr lang="en-US" altLang="zh-CN" dirty="0"/>
              <a:t>Word2Vec</a:t>
            </a:r>
            <a:r>
              <a:rPr lang="zh-CN" altLang="en-US" dirty="0"/>
              <a:t>是由</a:t>
            </a:r>
            <a:r>
              <a:rPr lang="en-US" altLang="zh-CN" dirty="0" err="1"/>
              <a:t>Mikolov</a:t>
            </a:r>
            <a:r>
              <a:rPr lang="zh-CN" altLang="en-US" dirty="0"/>
              <a:t>等人在论文“</a:t>
            </a:r>
            <a:r>
              <a:rPr lang="en-US" altLang="zh-CN" dirty="0"/>
              <a:t>Efficient Estimation of Word Representations in Vector Space ”</a:t>
            </a:r>
            <a:r>
              <a:rPr lang="zh-CN" altLang="en-US" dirty="0"/>
              <a:t>中创立的，是一种计算效率很高的预测模型，专门用于从原始文本中学习词嵌入，</a:t>
            </a:r>
            <a:r>
              <a:rPr lang="en-US" altLang="zh-CN" dirty="0" err="1"/>
              <a:t>GloVe</a:t>
            </a:r>
            <a:r>
              <a:rPr lang="zh-CN" altLang="en-US" dirty="0"/>
              <a:t>是由</a:t>
            </a:r>
            <a:r>
              <a:rPr lang="en-US" altLang="zh-CN" dirty="0"/>
              <a:t>Jeffrey Pennington</a:t>
            </a:r>
            <a:r>
              <a:rPr lang="zh-CN" altLang="en-US" dirty="0"/>
              <a:t>等人在</a:t>
            </a:r>
            <a:r>
              <a:rPr lang="en-US" altLang="zh-CN" dirty="0"/>
              <a:t>Empirical Methods in Natural Language Processing (EMNLP)</a:t>
            </a:r>
            <a:r>
              <a:rPr lang="zh-CN" altLang="en-US" dirty="0"/>
              <a:t>上发表的一篇论文 中提出的，是一种基于全局词频统计的词嵌入算法。</a:t>
            </a:r>
          </a:p>
          <a:p>
            <a:r>
              <a:rPr lang="en-US" altLang="zh-CN" dirty="0"/>
              <a:t>Word2Vec</a:t>
            </a:r>
            <a:r>
              <a:rPr lang="zh-CN" altLang="en-US" dirty="0"/>
              <a:t>算法有两种模型：</a:t>
            </a:r>
            <a:r>
              <a:rPr lang="en-US" altLang="zh-CN" dirty="0"/>
              <a:t>Skip-Gram</a:t>
            </a:r>
            <a:r>
              <a:rPr lang="zh-CN" altLang="en-US" dirty="0"/>
              <a:t>和</a:t>
            </a:r>
            <a:r>
              <a:rPr lang="en-US" altLang="zh-CN" dirty="0"/>
              <a:t>CBOW</a:t>
            </a:r>
            <a:r>
              <a:rPr lang="zh-CN" altLang="en-US" dirty="0"/>
              <a:t>。其中，</a:t>
            </a:r>
            <a:r>
              <a:rPr lang="en-US" altLang="zh-CN" dirty="0"/>
              <a:t>Skip-Gram</a:t>
            </a:r>
            <a:r>
              <a:rPr lang="zh-CN" altLang="en-US" dirty="0"/>
              <a:t>也称为跳字模型，</a:t>
            </a:r>
            <a:r>
              <a:rPr lang="en-US" altLang="zh-CN" dirty="0"/>
              <a:t>CBOW</a:t>
            </a:r>
            <a:r>
              <a:rPr lang="zh-CN" altLang="en-US" dirty="0"/>
              <a:t>是英文</a:t>
            </a:r>
            <a:r>
              <a:rPr lang="en-US" altLang="zh-CN" dirty="0"/>
              <a:t>Continuous Bag of Words</a:t>
            </a:r>
            <a:r>
              <a:rPr lang="zh-CN" altLang="en-US" dirty="0"/>
              <a:t>的字首缩写，也称为连续词袋模型。下面分别介绍这两种模型的原理以及负采样的概念，最后简单介绍</a:t>
            </a:r>
            <a:r>
              <a:rPr lang="en-US" altLang="zh-CN" dirty="0" err="1"/>
              <a:t>GloVe</a:t>
            </a:r>
            <a:r>
              <a:rPr lang="zh-CN" altLang="en-US" dirty="0"/>
              <a:t>算法。</a:t>
            </a:r>
          </a:p>
          <a:p>
            <a:endParaRPr lang="zh-CN" altLang="en-US" dirty="0"/>
          </a:p>
        </p:txBody>
      </p:sp>
      <p:sp>
        <p:nvSpPr>
          <p:cNvPr id="3" name="标题 2"/>
          <p:cNvSpPr>
            <a:spLocks noGrp="1"/>
          </p:cNvSpPr>
          <p:nvPr>
            <p:ph type="title"/>
          </p:nvPr>
        </p:nvSpPr>
        <p:spPr/>
        <p:txBody>
          <a:bodyPr/>
          <a:lstStyle/>
          <a:p>
            <a:r>
              <a:rPr lang="en-US" altLang="zh-CN" dirty="0" smtClean="0"/>
              <a:t>7.2 </a:t>
            </a:r>
            <a:r>
              <a:rPr lang="zh-CN" altLang="en-US" dirty="0" smtClean="0"/>
              <a:t>词</a:t>
            </a:r>
            <a:r>
              <a:rPr lang="zh-CN" altLang="en-US" dirty="0"/>
              <a:t>嵌入学习</a:t>
            </a:r>
          </a:p>
        </p:txBody>
      </p:sp>
    </p:spTree>
    <p:extLst>
      <p:ext uri="{BB962C8B-B14F-4D97-AF65-F5344CB8AC3E}">
        <p14:creationId xmlns:p14="http://schemas.microsoft.com/office/powerpoint/2010/main" val="25629800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向量空间模型 </a:t>
            </a:r>
            <a:r>
              <a:rPr lang="en-US" altLang="zh-CN" dirty="0"/>
              <a:t>(Vector Space Model</a:t>
            </a:r>
            <a:r>
              <a:rPr lang="zh-CN" altLang="en-US" dirty="0"/>
              <a:t>，</a:t>
            </a:r>
            <a:r>
              <a:rPr lang="en-US" altLang="zh-CN" dirty="0"/>
              <a:t>VSM) </a:t>
            </a:r>
            <a:r>
              <a:rPr lang="zh-CN" altLang="en-US" dirty="0"/>
              <a:t>是自然语言处理领域里有着悠久的历史的一种表示方法，它在连续向量空间中嵌入单词，语义相近的单词会映射到空间上相近的点。</a:t>
            </a:r>
            <a:r>
              <a:rPr lang="en-US" altLang="zh-CN" dirty="0"/>
              <a:t>VSM</a:t>
            </a:r>
            <a:r>
              <a:rPr lang="zh-CN" altLang="en-US" dirty="0"/>
              <a:t>的所有方法都依赖于分布假设，假设在相同上下文中单词的语义相同，词嵌入的各种算法不例外地基于这个假设。</a:t>
            </a:r>
          </a:p>
        </p:txBody>
      </p:sp>
      <p:sp>
        <p:nvSpPr>
          <p:cNvPr id="3" name="标题 2"/>
          <p:cNvSpPr>
            <a:spLocks noGrp="1"/>
          </p:cNvSpPr>
          <p:nvPr>
            <p:ph type="title"/>
          </p:nvPr>
        </p:nvSpPr>
        <p:spPr/>
        <p:txBody>
          <a:bodyPr/>
          <a:lstStyle/>
          <a:p>
            <a:r>
              <a:rPr lang="en-US" altLang="zh-CN" dirty="0" smtClean="0"/>
              <a:t>7.2.1 </a:t>
            </a:r>
            <a:r>
              <a:rPr lang="zh-CN" altLang="en-US" dirty="0" smtClean="0"/>
              <a:t>词</a:t>
            </a:r>
            <a:r>
              <a:rPr lang="zh-CN" altLang="en-US" dirty="0"/>
              <a:t>嵌入学习的动机</a:t>
            </a:r>
          </a:p>
        </p:txBody>
      </p:sp>
    </p:spTree>
    <p:extLst>
      <p:ext uri="{BB962C8B-B14F-4D97-AF65-F5344CB8AC3E}">
        <p14:creationId xmlns:p14="http://schemas.microsoft.com/office/powerpoint/2010/main" val="16872786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132856"/>
            <a:ext cx="8640960" cy="4536504"/>
          </a:xfrm>
        </p:spPr>
        <p:txBody>
          <a:bodyPr/>
          <a:lstStyle/>
          <a:p>
            <a:r>
              <a:rPr lang="zh-CN" altLang="en-US" dirty="0"/>
              <a:t>统计语言模型通常需要判断一个字符串序列符合人类语言的概率，这就需要根据序列中的历史</a:t>
            </a:r>
            <a:r>
              <a:rPr lang="zh-CN" altLang="en-US" dirty="0" smtClean="0"/>
              <a:t>单词  </a:t>
            </a:r>
            <a:r>
              <a:rPr lang="zh-CN" altLang="en-US" dirty="0"/>
              <a:t>来预测下一个单词 </a:t>
            </a:r>
            <a:r>
              <a:rPr lang="zh-CN" altLang="en-US" dirty="0" smtClean="0"/>
              <a:t> 出现</a:t>
            </a:r>
            <a:r>
              <a:rPr lang="zh-CN" altLang="en-US" dirty="0"/>
              <a:t>的条件概率。用公式可以表示为：</a:t>
            </a:r>
          </a:p>
          <a:p>
            <a:endParaRPr lang="en-US" altLang="zh-CN" dirty="0" smtClean="0"/>
          </a:p>
          <a:p>
            <a:r>
              <a:rPr lang="zh-CN" altLang="en-US" dirty="0" smtClean="0"/>
              <a:t> </a:t>
            </a:r>
            <a:r>
              <a:rPr lang="zh-CN" altLang="en-US" dirty="0"/>
              <a:t>							</a:t>
            </a:r>
            <a:r>
              <a:rPr lang="en-US" altLang="zh-CN" dirty="0"/>
              <a:t>(7-2</a:t>
            </a:r>
            <a:r>
              <a:rPr lang="en-US" altLang="zh-CN" dirty="0" smtClean="0"/>
              <a:t>)</a:t>
            </a:r>
          </a:p>
          <a:p>
            <a:endParaRPr lang="en-US" altLang="zh-CN" dirty="0"/>
          </a:p>
          <a:p>
            <a:r>
              <a:rPr lang="zh-CN" altLang="en-US" dirty="0"/>
              <a:t>其中</a:t>
            </a:r>
            <a:r>
              <a:rPr lang="zh-CN" altLang="en-US" dirty="0" smtClean="0"/>
              <a:t>，              计算</a:t>
            </a:r>
            <a:r>
              <a:rPr lang="zh-CN" altLang="en-US" dirty="0"/>
              <a:t>目标单词 </a:t>
            </a:r>
            <a:r>
              <a:rPr lang="zh-CN" altLang="en-US" dirty="0" smtClean="0"/>
              <a:t>   与</a:t>
            </a:r>
            <a:r>
              <a:rPr lang="zh-CN" altLang="en-US" dirty="0"/>
              <a:t>历史单词 </a:t>
            </a:r>
            <a:r>
              <a:rPr lang="zh-CN" altLang="en-US" dirty="0" smtClean="0"/>
              <a:t>   的</a:t>
            </a:r>
            <a:r>
              <a:rPr lang="zh-CN" altLang="en-US" dirty="0"/>
              <a:t>关联得分。</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697107403"/>
              </p:ext>
            </p:extLst>
          </p:nvPr>
        </p:nvGraphicFramePr>
        <p:xfrm>
          <a:off x="5868144" y="2636912"/>
          <a:ext cx="152400" cy="174625"/>
        </p:xfrm>
        <a:graphic>
          <a:graphicData uri="http://schemas.openxmlformats.org/presentationml/2006/ole">
            <mc:AlternateContent xmlns:mc="http://schemas.openxmlformats.org/markup-compatibility/2006">
              <mc:Choice xmlns:v="urn:schemas-microsoft-com:vml" Requires="v">
                <p:oleObj spid="_x0000_s4403" name="Equation" r:id="rId3" imgW="152202" imgH="177569" progId="Equation.DSMT4">
                  <p:embed/>
                </p:oleObj>
              </mc:Choice>
              <mc:Fallback>
                <p:oleObj name="Equation" r:id="rId3" imgW="152202" imgH="17756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2636912"/>
                        <a:ext cx="152400" cy="174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523252422"/>
              </p:ext>
            </p:extLst>
          </p:nvPr>
        </p:nvGraphicFramePr>
        <p:xfrm>
          <a:off x="8460432" y="2636912"/>
          <a:ext cx="212725" cy="228600"/>
        </p:xfrm>
        <a:graphic>
          <a:graphicData uri="http://schemas.openxmlformats.org/presentationml/2006/ole">
            <mc:AlternateContent xmlns:mc="http://schemas.openxmlformats.org/markup-compatibility/2006">
              <mc:Choice xmlns:v="urn:schemas-microsoft-com:vml" Requires="v">
                <p:oleObj spid="_x0000_s4404" name="Equation" r:id="rId5" imgW="215806" imgH="228501" progId="Equation.DSMT4">
                  <p:embed/>
                </p:oleObj>
              </mc:Choice>
              <mc:Fallback>
                <p:oleObj name="Equation" r:id="rId5" imgW="215806"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60432" y="2636912"/>
                        <a:ext cx="21272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254282345"/>
              </p:ext>
            </p:extLst>
          </p:nvPr>
        </p:nvGraphicFramePr>
        <p:xfrm>
          <a:off x="971600" y="3501008"/>
          <a:ext cx="2498725" cy="914400"/>
        </p:xfrm>
        <a:graphic>
          <a:graphicData uri="http://schemas.openxmlformats.org/presentationml/2006/ole">
            <mc:AlternateContent xmlns:mc="http://schemas.openxmlformats.org/markup-compatibility/2006">
              <mc:Choice xmlns:v="urn:schemas-microsoft-com:vml" Requires="v">
                <p:oleObj spid="_x0000_s4405" name="Equation" r:id="rId7" imgW="2501900" imgH="914400" progId="Equation.DSMT4">
                  <p:embed/>
                </p:oleObj>
              </mc:Choice>
              <mc:Fallback>
                <p:oleObj name="Equation" r:id="rId7" imgW="2501900" imgH="9144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600" y="3501008"/>
                        <a:ext cx="2498725"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715452173"/>
              </p:ext>
            </p:extLst>
          </p:nvPr>
        </p:nvGraphicFramePr>
        <p:xfrm>
          <a:off x="1619672" y="4725144"/>
          <a:ext cx="914400" cy="250825"/>
        </p:xfrm>
        <a:graphic>
          <a:graphicData uri="http://schemas.openxmlformats.org/presentationml/2006/ole">
            <mc:AlternateContent xmlns:mc="http://schemas.openxmlformats.org/markup-compatibility/2006">
              <mc:Choice xmlns:v="urn:schemas-microsoft-com:vml" Requires="v">
                <p:oleObj spid="_x0000_s4406" name="Equation" r:id="rId9" imgW="914400" imgH="254000" progId="Equation.DSMT4">
                  <p:embed/>
                </p:oleObj>
              </mc:Choice>
              <mc:Fallback>
                <p:oleObj name="Equation" r:id="rId9" imgW="914400" imgH="2540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19672" y="4725144"/>
                        <a:ext cx="914400"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674595140"/>
              </p:ext>
            </p:extLst>
          </p:nvPr>
        </p:nvGraphicFramePr>
        <p:xfrm>
          <a:off x="4383339" y="4725144"/>
          <a:ext cx="212725" cy="228600"/>
        </p:xfrm>
        <a:graphic>
          <a:graphicData uri="http://schemas.openxmlformats.org/presentationml/2006/ole">
            <mc:AlternateContent xmlns:mc="http://schemas.openxmlformats.org/markup-compatibility/2006">
              <mc:Choice xmlns:v="urn:schemas-microsoft-com:vml" Requires="v">
                <p:oleObj spid="_x0000_s4407" name="Equation" r:id="rId11" imgW="215806" imgH="228501" progId="Equation.DSMT4">
                  <p:embed/>
                </p:oleObj>
              </mc:Choice>
              <mc:Fallback>
                <p:oleObj name="Equation" r:id="rId11" imgW="215806" imgH="228501" progId="Equation.DSMT4">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83339" y="4725144"/>
                        <a:ext cx="21272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981974750"/>
              </p:ext>
            </p:extLst>
          </p:nvPr>
        </p:nvGraphicFramePr>
        <p:xfrm>
          <a:off x="6228184" y="4797152"/>
          <a:ext cx="152400" cy="174625"/>
        </p:xfrm>
        <a:graphic>
          <a:graphicData uri="http://schemas.openxmlformats.org/presentationml/2006/ole">
            <mc:AlternateContent xmlns:mc="http://schemas.openxmlformats.org/markup-compatibility/2006">
              <mc:Choice xmlns:v="urn:schemas-microsoft-com:vml" Requires="v">
                <p:oleObj spid="_x0000_s4408" name="Equation" r:id="rId12" imgW="152202" imgH="177569" progId="Equation.DSMT4">
                  <p:embed/>
                </p:oleObj>
              </mc:Choice>
              <mc:Fallback>
                <p:oleObj name="Equation" r:id="rId12" imgW="152202" imgH="177569" progId="Equation.DSMT4">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4797152"/>
                        <a:ext cx="152400" cy="174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6865686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4221088"/>
            <a:ext cx="8280919" cy="2121099"/>
          </a:xfrm>
        </p:spPr>
        <p:txBody>
          <a:bodyPr/>
          <a:lstStyle/>
          <a:p>
            <a:r>
              <a:rPr lang="zh-CN" altLang="en-US" dirty="0"/>
              <a:t>图</a:t>
            </a:r>
            <a:r>
              <a:rPr lang="en-US" altLang="zh-CN" dirty="0"/>
              <a:t>7. 2</a:t>
            </a:r>
            <a:r>
              <a:rPr lang="zh-CN" altLang="en-US" dirty="0"/>
              <a:t>是统计语言模型训练的示意图。模型使用投影层、隐藏层和</a:t>
            </a:r>
            <a:r>
              <a:rPr lang="en-US" altLang="zh-CN" dirty="0" err="1"/>
              <a:t>Softmax</a:t>
            </a:r>
            <a:r>
              <a:rPr lang="zh-CN" altLang="en-US" dirty="0"/>
              <a:t>输出层三层神经网络，已知历史单词</a:t>
            </a:r>
            <a:r>
              <a:rPr lang="en-US" altLang="zh-CN" dirty="0"/>
              <a:t>the quick brown</a:t>
            </a:r>
            <a:r>
              <a:rPr lang="zh-CN" altLang="en-US" dirty="0"/>
              <a:t>，预测目标单词</a:t>
            </a:r>
            <a:r>
              <a:rPr lang="en-US" altLang="zh-CN" dirty="0"/>
              <a:t>fox</a:t>
            </a:r>
            <a:r>
              <a:rPr lang="zh-CN" altLang="en-US" dirty="0"/>
              <a:t>的概率。其中</a:t>
            </a:r>
            <a:r>
              <a:rPr lang="zh-CN" altLang="en-US" dirty="0" smtClean="0"/>
              <a:t>，   </a:t>
            </a:r>
            <a:r>
              <a:rPr lang="zh-CN" altLang="en-US" dirty="0"/>
              <a:t>为词典的长度。</a:t>
            </a:r>
            <a:r>
              <a:rPr lang="en-US" altLang="zh-CN" dirty="0" err="1"/>
              <a:t>Softmax</a:t>
            </a:r>
            <a:r>
              <a:rPr lang="zh-CN" altLang="en-US" dirty="0"/>
              <a:t>输出层得到的是在整个词典中目标</a:t>
            </a:r>
            <a:r>
              <a:rPr lang="zh-CN" altLang="en-US" dirty="0" smtClean="0"/>
              <a:t>词    </a:t>
            </a:r>
            <a:r>
              <a:rPr lang="zh-CN" altLang="en-US" dirty="0"/>
              <a:t>的概率分布。</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548679"/>
            <a:ext cx="4579501" cy="2985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879625" y="3717032"/>
            <a:ext cx="2635658" cy="369332"/>
          </a:xfrm>
          <a:prstGeom prst="rect">
            <a:avLst/>
          </a:prstGeom>
        </p:spPr>
        <p:txBody>
          <a:bodyPr wrap="none">
            <a:spAutoFit/>
          </a:bodyPr>
          <a:lstStyle/>
          <a:p>
            <a:r>
              <a:rPr lang="zh-CN" altLang="zh-CN" dirty="0"/>
              <a:t>图</a:t>
            </a:r>
            <a:r>
              <a:rPr lang="en-US" altLang="zh-CN" dirty="0"/>
              <a:t>7. 2 </a:t>
            </a:r>
            <a:r>
              <a:rPr lang="zh-CN" altLang="zh-CN" dirty="0"/>
              <a:t>统计语言模型原理</a:t>
            </a: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688623166"/>
              </p:ext>
            </p:extLst>
          </p:nvPr>
        </p:nvGraphicFramePr>
        <p:xfrm>
          <a:off x="7092280" y="5126583"/>
          <a:ext cx="152400" cy="174625"/>
        </p:xfrm>
        <a:graphic>
          <a:graphicData uri="http://schemas.openxmlformats.org/presentationml/2006/ole">
            <mc:AlternateContent xmlns:mc="http://schemas.openxmlformats.org/markup-compatibility/2006">
              <mc:Choice xmlns:v="urn:schemas-microsoft-com:vml" Requires="v">
                <p:oleObj spid="_x0000_s5223" name="Equation" r:id="rId4" imgW="152202" imgH="177569" progId="Equation.DSMT4">
                  <p:embed/>
                </p:oleObj>
              </mc:Choice>
              <mc:Fallback>
                <p:oleObj name="Equation" r:id="rId4" imgW="152202" imgH="177569"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2280" y="5126583"/>
                        <a:ext cx="152400" cy="174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49193105"/>
              </p:ext>
            </p:extLst>
          </p:nvPr>
        </p:nvGraphicFramePr>
        <p:xfrm>
          <a:off x="7668344" y="5445224"/>
          <a:ext cx="212725" cy="228600"/>
        </p:xfrm>
        <a:graphic>
          <a:graphicData uri="http://schemas.openxmlformats.org/presentationml/2006/ole">
            <mc:AlternateContent xmlns:mc="http://schemas.openxmlformats.org/markup-compatibility/2006">
              <mc:Choice xmlns:v="urn:schemas-microsoft-com:vml" Requires="v">
                <p:oleObj spid="_x0000_s5224" name="Equation" r:id="rId6" imgW="215806" imgH="228501" progId="Equation.DSMT4">
                  <p:embed/>
                </p:oleObj>
              </mc:Choice>
              <mc:Fallback>
                <p:oleObj name="Equation" r:id="rId6" imgW="215806" imgH="228501"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68344" y="5445224"/>
                        <a:ext cx="21272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027748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88840"/>
            <a:ext cx="8640959" cy="4680520"/>
          </a:xfrm>
        </p:spPr>
        <p:txBody>
          <a:bodyPr>
            <a:normAutofit/>
          </a:bodyPr>
          <a:lstStyle/>
          <a:p>
            <a:r>
              <a:rPr lang="zh-CN" altLang="en-US" dirty="0"/>
              <a:t>词嵌入学习与统计语言模型类似，只不过在两个方面做了细化，第一是使用上下文词来替换历史词，这样使得前面和后面的词都用于预测中心词，更符合语言的自然规律；第二是使用窗口来界定中心词附近有哪些词为上下文词。例如，假定窗口大小为</a:t>
            </a:r>
            <a:r>
              <a:rPr lang="en-US" altLang="zh-CN" dirty="0"/>
              <a:t>2</a:t>
            </a:r>
            <a:r>
              <a:rPr lang="zh-CN" altLang="en-US" dirty="0"/>
              <a:t>，英文句子</a:t>
            </a:r>
            <a:r>
              <a:rPr lang="en-US" altLang="zh-CN" dirty="0"/>
              <a:t>the quick brown fox jumped over the lazy dog</a:t>
            </a:r>
            <a:r>
              <a:rPr lang="zh-CN" altLang="en-US" dirty="0"/>
              <a:t>中，中心词</a:t>
            </a:r>
            <a:r>
              <a:rPr lang="en-US" altLang="zh-CN" dirty="0"/>
              <a:t>quick</a:t>
            </a:r>
            <a:r>
              <a:rPr lang="zh-CN" altLang="en-US" dirty="0"/>
              <a:t>的上下文词有</a:t>
            </a:r>
            <a:r>
              <a:rPr lang="en-US" altLang="zh-CN" dirty="0"/>
              <a:t>the</a:t>
            </a:r>
            <a:r>
              <a:rPr lang="zh-CN" altLang="en-US" dirty="0"/>
              <a:t>、</a:t>
            </a:r>
            <a:r>
              <a:rPr lang="en-US" altLang="zh-CN" dirty="0"/>
              <a:t>brown</a:t>
            </a:r>
            <a:r>
              <a:rPr lang="zh-CN" altLang="en-US" dirty="0"/>
              <a:t>和</a:t>
            </a:r>
            <a:r>
              <a:rPr lang="en-US" altLang="zh-CN" dirty="0"/>
              <a:t>fox</a:t>
            </a:r>
            <a:r>
              <a:rPr lang="zh-CN" altLang="en-US" dirty="0"/>
              <a:t>，这三个词可以帮助确定中心词。</a:t>
            </a:r>
          </a:p>
          <a:p>
            <a:r>
              <a:rPr lang="zh-CN" altLang="en-US" dirty="0"/>
              <a:t>注意，上下文词和历史词的区别在于前者包括以中心词为中心的窗口内的前后单词，而后者只包括前面的单词，通常也使用附近词或其他词来表示上下文词。目标词泛指要预测的目标，根据词嵌入学习算法的不同，目标词既可以是中心词，也可以是上下文词。</a:t>
            </a:r>
          </a:p>
          <a:p>
            <a:endParaRPr lang="zh-CN" altLang="en-US" dirty="0"/>
          </a:p>
        </p:txBody>
      </p:sp>
    </p:spTree>
    <p:extLst>
      <p:ext uri="{BB962C8B-B14F-4D97-AF65-F5344CB8AC3E}">
        <p14:creationId xmlns:p14="http://schemas.microsoft.com/office/powerpoint/2010/main" val="38361643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a:t>Skip-Gram</a:t>
            </a:r>
            <a:r>
              <a:rPr lang="zh-CN" altLang="en-US" dirty="0"/>
              <a:t>模型是根据某个中心词来生成在它附近的上下文词的算法，实际上，我们需要构建一个只有一个隐藏层的神经网络来完成一个“假”的任务，让神经网络根据句子中的某个特定的中心词，识别该词附近的其他词的出现模式，也就是让网络判断词典中的各个单词成为附近其他词的概率。之所以说这个任务是“假”的，是因为在训练好神经网络以后，我们并不打算再使用这个网络，而是只关注通过训练得到的隐藏层的权重参数，这个权重就是想学习的词嵌入矩阵。</a:t>
            </a:r>
          </a:p>
        </p:txBody>
      </p:sp>
      <p:sp>
        <p:nvSpPr>
          <p:cNvPr id="3" name="标题 2"/>
          <p:cNvSpPr>
            <a:spLocks noGrp="1"/>
          </p:cNvSpPr>
          <p:nvPr>
            <p:ph type="title"/>
          </p:nvPr>
        </p:nvSpPr>
        <p:spPr/>
        <p:txBody>
          <a:bodyPr/>
          <a:lstStyle/>
          <a:p>
            <a:r>
              <a:rPr lang="en-US" altLang="zh-CN" dirty="0" smtClean="0"/>
              <a:t>7.2.2 Skip-Gram</a:t>
            </a:r>
            <a:r>
              <a:rPr lang="zh-CN" altLang="en-US" dirty="0"/>
              <a:t>算法</a:t>
            </a:r>
          </a:p>
        </p:txBody>
      </p:sp>
    </p:spTree>
    <p:extLst>
      <p:ext uri="{BB962C8B-B14F-4D97-AF65-F5344CB8AC3E}">
        <p14:creationId xmlns:p14="http://schemas.microsoft.com/office/powerpoint/2010/main" val="33858227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060848"/>
            <a:ext cx="8712967" cy="4797152"/>
          </a:xfrm>
        </p:spPr>
        <p:txBody>
          <a:bodyPr>
            <a:normAutofit lnSpcReduction="10000"/>
          </a:bodyPr>
          <a:lstStyle/>
          <a:p>
            <a:r>
              <a:rPr lang="zh-CN" altLang="en-US" dirty="0"/>
              <a:t>下面以将一个英文句子</a:t>
            </a:r>
            <a:r>
              <a:rPr lang="en-US" altLang="zh-CN" dirty="0"/>
              <a:t>the quick brown fox jumped over the lazy dog</a:t>
            </a:r>
            <a:r>
              <a:rPr lang="zh-CN" altLang="en-US" dirty="0"/>
              <a:t>来构建</a:t>
            </a:r>
            <a:r>
              <a:rPr lang="en-US" altLang="zh-CN" dirty="0"/>
              <a:t>Skip-Gram</a:t>
            </a:r>
            <a:r>
              <a:rPr lang="zh-CN" altLang="en-US" dirty="0"/>
              <a:t>算法的训练数据集为例，来说明如何在句子中抽取中心词和上下文词。</a:t>
            </a:r>
          </a:p>
          <a:p>
            <a:r>
              <a:rPr lang="zh-CN" altLang="en-US" dirty="0"/>
              <a:t>假设窗口大小为</a:t>
            </a:r>
            <a:r>
              <a:rPr lang="en-US" altLang="zh-CN" dirty="0"/>
              <a:t>2</a:t>
            </a:r>
            <a:r>
              <a:rPr lang="zh-CN" altLang="en-US" dirty="0"/>
              <a:t>，上下文词就是一个句子内的中心词的前面和后面的窗口范围内的词。具体地说，如果中心词</a:t>
            </a:r>
            <a:r>
              <a:rPr lang="zh-CN" altLang="en-US" dirty="0" smtClean="0"/>
              <a:t>为</a:t>
            </a:r>
            <a:r>
              <a:rPr lang="en-US" altLang="zh-CN" dirty="0" err="1" smtClean="0"/>
              <a:t>W</a:t>
            </a:r>
            <a:r>
              <a:rPr lang="en-US" altLang="zh-CN" baseline="-25000" dirty="0" err="1" smtClean="0"/>
              <a:t>t</a:t>
            </a:r>
            <a:r>
              <a:rPr lang="zh-CN" altLang="en-US" dirty="0" smtClean="0"/>
              <a:t>，</a:t>
            </a:r>
            <a:r>
              <a:rPr lang="zh-CN" altLang="en-US" dirty="0"/>
              <a:t>上下文词就</a:t>
            </a:r>
            <a:r>
              <a:rPr lang="zh-CN" altLang="en-US" dirty="0" smtClean="0"/>
              <a:t>包括</a:t>
            </a:r>
            <a:r>
              <a:rPr lang="en-US" altLang="zh-CN" dirty="0" smtClean="0"/>
              <a:t>W</a:t>
            </a:r>
            <a:r>
              <a:rPr lang="en-US" altLang="zh-CN" baseline="-25000" dirty="0" smtClean="0"/>
              <a:t>t-2 </a:t>
            </a:r>
            <a:r>
              <a:rPr lang="zh-CN" altLang="en-US" dirty="0" smtClean="0"/>
              <a:t>、</a:t>
            </a:r>
            <a:r>
              <a:rPr lang="en-US" altLang="zh-CN" dirty="0"/>
              <a:t> </a:t>
            </a:r>
            <a:r>
              <a:rPr lang="en-US" altLang="zh-CN" dirty="0" smtClean="0"/>
              <a:t>W</a:t>
            </a:r>
            <a:r>
              <a:rPr lang="en-US" altLang="zh-CN" baseline="-25000" dirty="0" smtClean="0"/>
              <a:t>t-1 </a:t>
            </a:r>
            <a:r>
              <a:rPr lang="zh-CN" altLang="en-US" dirty="0" smtClean="0"/>
              <a:t>、</a:t>
            </a:r>
            <a:r>
              <a:rPr lang="en-US" altLang="zh-CN" dirty="0"/>
              <a:t> </a:t>
            </a:r>
            <a:r>
              <a:rPr lang="en-US" altLang="zh-CN" dirty="0" smtClean="0"/>
              <a:t>W</a:t>
            </a:r>
            <a:r>
              <a:rPr lang="en-US" altLang="zh-CN" baseline="-25000" dirty="0" smtClean="0"/>
              <a:t>t+1</a:t>
            </a:r>
            <a:r>
              <a:rPr lang="zh-CN" altLang="en-US" dirty="0" smtClean="0"/>
              <a:t>和</a:t>
            </a:r>
            <a:r>
              <a:rPr lang="en-US" altLang="zh-CN" dirty="0" err="1"/>
              <a:t>W</a:t>
            </a:r>
            <a:r>
              <a:rPr lang="en-US" altLang="zh-CN" baseline="-25000" dirty="0" err="1"/>
              <a:t>t</a:t>
            </a:r>
            <a:r>
              <a:rPr lang="en-US" altLang="zh-CN" baseline="-25000" dirty="0"/>
              <a:t> </a:t>
            </a:r>
            <a:r>
              <a:rPr lang="en-US" altLang="zh-CN" baseline="-25000" dirty="0" smtClean="0"/>
              <a:t>+2</a:t>
            </a:r>
            <a:r>
              <a:rPr lang="zh-CN" altLang="en-US" dirty="0" smtClean="0"/>
              <a:t>，下标</a:t>
            </a:r>
            <a:r>
              <a:rPr lang="en-US" altLang="zh-CN" dirty="0" smtClean="0"/>
              <a:t>t</a:t>
            </a:r>
            <a:r>
              <a:rPr lang="zh-CN" altLang="en-US" dirty="0" smtClean="0"/>
              <a:t>为</a:t>
            </a:r>
            <a:r>
              <a:rPr lang="zh-CN" altLang="en-US" dirty="0"/>
              <a:t>单词在句子中的索引。如果将中心词循环从句子的第一个词取到最后一个词，就可以得到以下数据集：</a:t>
            </a:r>
          </a:p>
          <a:p>
            <a:pPr lvl="1"/>
            <a:r>
              <a:rPr lang="en-US" altLang="zh-CN" dirty="0"/>
              <a:t>(the, [quick, brown]),</a:t>
            </a:r>
          </a:p>
          <a:p>
            <a:pPr lvl="1"/>
            <a:r>
              <a:rPr lang="en-US" altLang="zh-CN" dirty="0"/>
              <a:t>(quick, [the, brown, fox]),</a:t>
            </a:r>
          </a:p>
          <a:p>
            <a:pPr lvl="1"/>
            <a:r>
              <a:rPr lang="en-US" altLang="zh-CN" dirty="0"/>
              <a:t>(brown, [the, quick, fox, jumped]),</a:t>
            </a:r>
          </a:p>
          <a:p>
            <a:pPr lvl="1"/>
            <a:r>
              <a:rPr lang="en-US" altLang="zh-CN" dirty="0"/>
              <a:t>(fox, [quick, brown, jumped, over]),</a:t>
            </a:r>
          </a:p>
          <a:p>
            <a:pPr lvl="1"/>
            <a:r>
              <a:rPr lang="en-US" altLang="zh-CN" dirty="0"/>
              <a:t>……</a:t>
            </a:r>
          </a:p>
          <a:p>
            <a:endParaRPr lang="zh-CN" altLang="en-US" dirty="0"/>
          </a:p>
        </p:txBody>
      </p:sp>
    </p:spTree>
    <p:extLst>
      <p:ext uri="{BB962C8B-B14F-4D97-AF65-F5344CB8AC3E}">
        <p14:creationId xmlns:p14="http://schemas.microsoft.com/office/powerpoint/2010/main" val="8089428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16832"/>
            <a:ext cx="8640959" cy="4824536"/>
          </a:xfrm>
        </p:spPr>
        <p:txBody>
          <a:bodyPr>
            <a:normAutofit fontScale="92500" lnSpcReduction="20000"/>
          </a:bodyPr>
          <a:lstStyle/>
          <a:p>
            <a:r>
              <a:rPr lang="zh-CN" altLang="en-US" dirty="0"/>
              <a:t>以上数据集包含多</a:t>
            </a:r>
            <a:r>
              <a:rPr lang="zh-CN" altLang="en-US" dirty="0" smtClean="0"/>
              <a:t>组</a:t>
            </a:r>
            <a:r>
              <a:rPr lang="en-US" altLang="zh-CN" dirty="0" smtClean="0"/>
              <a:t>(</a:t>
            </a:r>
            <a:r>
              <a:rPr lang="en-US" altLang="zh-CN" dirty="0" err="1" smtClean="0"/>
              <a:t>W</a:t>
            </a:r>
            <a:r>
              <a:rPr lang="en-US" altLang="zh-CN" baseline="-25000" dirty="0" err="1" smtClean="0"/>
              <a:t>c</a:t>
            </a:r>
            <a:r>
              <a:rPr lang="en-US" altLang="zh-CN" dirty="0" smtClean="0"/>
              <a:t>, W</a:t>
            </a:r>
            <a:r>
              <a:rPr lang="en-US" altLang="zh-CN" baseline="-25000" dirty="0" smtClean="0"/>
              <a:t>o</a:t>
            </a:r>
            <a:r>
              <a:rPr lang="en-US" altLang="zh-CN" dirty="0" smtClean="0"/>
              <a:t>)</a:t>
            </a:r>
            <a:r>
              <a:rPr lang="zh-CN" altLang="en-US" dirty="0" smtClean="0"/>
              <a:t>数据</a:t>
            </a:r>
            <a:r>
              <a:rPr lang="zh-CN" altLang="en-US" dirty="0"/>
              <a:t>对，其中</a:t>
            </a:r>
            <a:r>
              <a:rPr lang="zh-CN" altLang="en-US" dirty="0" smtClean="0"/>
              <a:t>，</a:t>
            </a:r>
            <a:r>
              <a:rPr lang="en-US" altLang="zh-CN" dirty="0" smtClean="0"/>
              <a:t>c</a:t>
            </a:r>
            <a:r>
              <a:rPr lang="zh-CN" altLang="en-US" dirty="0" smtClean="0"/>
              <a:t>表示</a:t>
            </a:r>
            <a:r>
              <a:rPr lang="zh-CN" altLang="en-US" dirty="0"/>
              <a:t>中心词在词典中的索引</a:t>
            </a:r>
            <a:r>
              <a:rPr lang="zh-CN" altLang="en-US" dirty="0" smtClean="0"/>
              <a:t>，</a:t>
            </a:r>
            <a:r>
              <a:rPr lang="en-US" altLang="zh-CN" dirty="0" smtClean="0"/>
              <a:t>o</a:t>
            </a:r>
            <a:r>
              <a:rPr lang="zh-CN" altLang="en-US" dirty="0" smtClean="0"/>
              <a:t>表示</a:t>
            </a:r>
            <a:r>
              <a:rPr lang="zh-CN" altLang="en-US" dirty="0"/>
              <a:t>上下文词在词典中的索引。</a:t>
            </a:r>
            <a:r>
              <a:rPr lang="en-US" altLang="zh-CN" dirty="0"/>
              <a:t>Skip-Gram</a:t>
            </a:r>
            <a:r>
              <a:rPr lang="zh-CN" altLang="en-US" dirty="0"/>
              <a:t>算法的任务是根据中心词来预测上下文词，即，根据“</a:t>
            </a:r>
            <a:r>
              <a:rPr lang="en-US" altLang="zh-CN" dirty="0"/>
              <a:t>the”</a:t>
            </a:r>
            <a:r>
              <a:rPr lang="zh-CN" altLang="en-US" dirty="0"/>
              <a:t>来预测“</a:t>
            </a:r>
            <a:r>
              <a:rPr lang="en-US" altLang="zh-CN" dirty="0"/>
              <a:t>quick”</a:t>
            </a:r>
            <a:r>
              <a:rPr lang="zh-CN" altLang="en-US" dirty="0"/>
              <a:t>和“</a:t>
            </a:r>
            <a:r>
              <a:rPr lang="en-US" altLang="zh-CN" dirty="0"/>
              <a:t>brown”</a:t>
            </a:r>
            <a:r>
              <a:rPr lang="zh-CN" altLang="en-US" dirty="0"/>
              <a:t>，根据“</a:t>
            </a:r>
            <a:r>
              <a:rPr lang="en-US" altLang="zh-CN" dirty="0"/>
              <a:t>quick”</a:t>
            </a:r>
            <a:r>
              <a:rPr lang="zh-CN" altLang="en-US" dirty="0"/>
              <a:t>来预测“</a:t>
            </a:r>
            <a:r>
              <a:rPr lang="en-US" altLang="zh-CN" dirty="0"/>
              <a:t>the”</a:t>
            </a:r>
            <a:r>
              <a:rPr lang="zh-CN" altLang="en-US" dirty="0"/>
              <a:t>、“</a:t>
            </a:r>
            <a:r>
              <a:rPr lang="en-US" altLang="zh-CN" dirty="0"/>
              <a:t>brown”</a:t>
            </a:r>
            <a:r>
              <a:rPr lang="zh-CN" altLang="en-US" dirty="0"/>
              <a:t>和“</a:t>
            </a:r>
            <a:r>
              <a:rPr lang="en-US" altLang="zh-CN" dirty="0"/>
              <a:t>fox”</a:t>
            </a:r>
            <a:r>
              <a:rPr lang="zh-CN" altLang="en-US" dirty="0"/>
              <a:t>，等等。这样，数据集可以改为：</a:t>
            </a:r>
          </a:p>
          <a:p>
            <a:pPr lvl="1"/>
            <a:r>
              <a:rPr lang="en-US" altLang="zh-CN" dirty="0"/>
              <a:t>(the, quick),</a:t>
            </a:r>
          </a:p>
          <a:p>
            <a:pPr lvl="1"/>
            <a:r>
              <a:rPr lang="en-US" altLang="zh-CN" dirty="0"/>
              <a:t>(the, brown), </a:t>
            </a:r>
          </a:p>
          <a:p>
            <a:pPr lvl="1"/>
            <a:r>
              <a:rPr lang="en-US" altLang="zh-CN" dirty="0"/>
              <a:t>(quick, the),</a:t>
            </a:r>
          </a:p>
          <a:p>
            <a:pPr lvl="1"/>
            <a:r>
              <a:rPr lang="en-US" altLang="zh-CN" dirty="0"/>
              <a:t>(quick, brown), </a:t>
            </a:r>
          </a:p>
          <a:p>
            <a:pPr lvl="1"/>
            <a:r>
              <a:rPr lang="en-US" altLang="zh-CN" dirty="0"/>
              <a:t>(quick, fox), </a:t>
            </a:r>
          </a:p>
          <a:p>
            <a:pPr lvl="1"/>
            <a:r>
              <a:rPr lang="en-US" altLang="zh-CN" dirty="0"/>
              <a:t>(brown, the),</a:t>
            </a:r>
          </a:p>
          <a:p>
            <a:pPr lvl="1"/>
            <a:r>
              <a:rPr lang="en-US" altLang="zh-CN" dirty="0"/>
              <a:t>(brown, quick), </a:t>
            </a:r>
          </a:p>
          <a:p>
            <a:pPr lvl="1"/>
            <a:r>
              <a:rPr lang="en-US" altLang="zh-CN" dirty="0"/>
              <a:t>(brown, fox), </a:t>
            </a:r>
          </a:p>
          <a:p>
            <a:pPr lvl="1"/>
            <a:r>
              <a:rPr lang="en-US" altLang="zh-CN" dirty="0"/>
              <a:t>(brown, jumped),</a:t>
            </a:r>
          </a:p>
          <a:p>
            <a:pPr lvl="1"/>
            <a:r>
              <a:rPr lang="en-US" altLang="zh-CN" dirty="0"/>
              <a:t>……</a:t>
            </a:r>
          </a:p>
          <a:p>
            <a:endParaRPr lang="zh-CN" altLang="en-US" dirty="0"/>
          </a:p>
        </p:txBody>
      </p:sp>
    </p:spTree>
    <p:extLst>
      <p:ext uri="{BB962C8B-B14F-4D97-AF65-F5344CB8AC3E}">
        <p14:creationId xmlns:p14="http://schemas.microsoft.com/office/powerpoint/2010/main" val="26802708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4149080"/>
            <a:ext cx="8496943" cy="2481139"/>
          </a:xfrm>
        </p:spPr>
        <p:txBody>
          <a:bodyPr/>
          <a:lstStyle/>
          <a:p>
            <a:r>
              <a:rPr lang="zh-CN" altLang="en-US" dirty="0"/>
              <a:t>得到上述数据集以后，就可以构建一个如图</a:t>
            </a:r>
            <a:r>
              <a:rPr lang="en-US" altLang="zh-CN" dirty="0"/>
              <a:t>7. 3</a:t>
            </a:r>
            <a:r>
              <a:rPr lang="zh-CN" altLang="en-US" dirty="0"/>
              <a:t>所示的词嵌入学习模型。假定词典的长度为</a:t>
            </a:r>
            <a:r>
              <a:rPr lang="en-US" altLang="zh-CN" dirty="0"/>
              <a:t>V</a:t>
            </a:r>
            <a:r>
              <a:rPr lang="zh-CN" altLang="en-US" dirty="0"/>
              <a:t>，词嵌入的维度为</a:t>
            </a:r>
            <a:r>
              <a:rPr lang="en-US" altLang="zh-CN" dirty="0"/>
              <a:t>N</a:t>
            </a:r>
            <a:r>
              <a:rPr lang="zh-CN" altLang="en-US" dirty="0"/>
              <a:t>，那么，输入一个</a:t>
            </a:r>
            <a:r>
              <a:rPr lang="en-US" altLang="zh-CN" dirty="0"/>
              <a:t>V</a:t>
            </a:r>
            <a:r>
              <a:rPr lang="zh-CN" altLang="en-US" dirty="0"/>
              <a:t>维独热码的中心词，</a:t>
            </a:r>
            <a:r>
              <a:rPr lang="zh-CN" altLang="en-US" dirty="0" smtClean="0"/>
              <a:t>经过</a:t>
            </a:r>
            <a:r>
              <a:rPr lang="en-US" altLang="zh-CN" dirty="0" smtClean="0"/>
              <a:t>R</a:t>
            </a:r>
            <a:r>
              <a:rPr lang="en-US" altLang="zh-CN" baseline="30000" dirty="0" smtClean="0"/>
              <a:t>N</a:t>
            </a:r>
            <a:r>
              <a:rPr lang="en-US" altLang="zh-CN" baseline="30000" dirty="0" smtClean="0">
                <a:latin typeface="Calibri"/>
                <a:cs typeface="Calibri"/>
              </a:rPr>
              <a:t>×</a:t>
            </a:r>
            <a:r>
              <a:rPr lang="en-US" altLang="zh-CN" baseline="30000" dirty="0" smtClean="0"/>
              <a:t>V</a:t>
            </a:r>
            <a:r>
              <a:rPr lang="zh-CN" altLang="en-US" dirty="0" smtClean="0"/>
              <a:t>的</a:t>
            </a:r>
            <a:r>
              <a:rPr lang="zh-CN" altLang="en-US" dirty="0"/>
              <a:t>权重矩阵变换，就能得到</a:t>
            </a:r>
            <a:r>
              <a:rPr lang="en-US" altLang="zh-CN" dirty="0"/>
              <a:t>N</a:t>
            </a:r>
            <a:r>
              <a:rPr lang="zh-CN" altLang="en-US" dirty="0"/>
              <a:t>维的词嵌入向量，然后，再经过一个</a:t>
            </a:r>
            <a:r>
              <a:rPr lang="en-US" altLang="zh-CN" dirty="0" err="1"/>
              <a:t>Softmax</a:t>
            </a:r>
            <a:r>
              <a:rPr lang="zh-CN" altLang="en-US" dirty="0"/>
              <a:t>输出层，得到</a:t>
            </a:r>
            <a:r>
              <a:rPr lang="en-US" altLang="zh-CN" dirty="0"/>
              <a:t>4</a:t>
            </a:r>
            <a:r>
              <a:rPr lang="zh-CN" altLang="en-US" dirty="0"/>
              <a:t>个</a:t>
            </a:r>
            <a:r>
              <a:rPr lang="en-US" altLang="zh-CN" dirty="0"/>
              <a:t>V</a:t>
            </a:r>
            <a:r>
              <a:rPr lang="zh-CN" altLang="en-US" dirty="0"/>
              <a:t>维概率分布，其最大概率的索引对应上下文词的 </a:t>
            </a:r>
            <a:r>
              <a:rPr lang="en-US" altLang="zh-CN" dirty="0"/>
              <a:t>W</a:t>
            </a:r>
            <a:r>
              <a:rPr lang="en-US" altLang="zh-CN" baseline="-25000" dirty="0"/>
              <a:t>t-2 </a:t>
            </a:r>
            <a:r>
              <a:rPr lang="zh-CN" altLang="en-US" dirty="0"/>
              <a:t>、</a:t>
            </a:r>
            <a:r>
              <a:rPr lang="en-US" altLang="zh-CN" dirty="0"/>
              <a:t> W</a:t>
            </a:r>
            <a:r>
              <a:rPr lang="en-US" altLang="zh-CN" baseline="-25000" dirty="0"/>
              <a:t>t-1 </a:t>
            </a:r>
            <a:r>
              <a:rPr lang="zh-CN" altLang="en-US" dirty="0"/>
              <a:t>、</a:t>
            </a:r>
            <a:r>
              <a:rPr lang="en-US" altLang="zh-CN" dirty="0"/>
              <a:t> W</a:t>
            </a:r>
            <a:r>
              <a:rPr lang="en-US" altLang="zh-CN" baseline="-25000" dirty="0"/>
              <a:t>t+1</a:t>
            </a:r>
            <a:r>
              <a:rPr lang="zh-CN" altLang="en-US" dirty="0"/>
              <a:t>和</a:t>
            </a:r>
            <a:r>
              <a:rPr lang="en-US" altLang="zh-CN" dirty="0" err="1"/>
              <a:t>W</a:t>
            </a:r>
            <a:r>
              <a:rPr lang="en-US" altLang="zh-CN" baseline="-25000" dirty="0" err="1"/>
              <a:t>t</a:t>
            </a:r>
            <a:r>
              <a:rPr lang="en-US" altLang="zh-CN" baseline="-25000" dirty="0"/>
              <a:t> +2</a:t>
            </a:r>
            <a:r>
              <a:rPr lang="zh-CN" altLang="en-US" dirty="0" smtClean="0"/>
              <a:t>的</a:t>
            </a:r>
            <a:r>
              <a:rPr lang="zh-CN" altLang="en-US" dirty="0"/>
              <a:t>独热码。</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6928" y="332655"/>
            <a:ext cx="3816424" cy="3451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803392" y="3791828"/>
            <a:ext cx="3403496" cy="369332"/>
          </a:xfrm>
          <a:prstGeom prst="rect">
            <a:avLst/>
          </a:prstGeom>
        </p:spPr>
        <p:txBody>
          <a:bodyPr wrap="none">
            <a:spAutoFit/>
          </a:bodyPr>
          <a:lstStyle/>
          <a:p>
            <a:r>
              <a:rPr lang="zh-CN" altLang="zh-CN" dirty="0"/>
              <a:t>图</a:t>
            </a:r>
            <a:r>
              <a:rPr lang="en-US" altLang="zh-CN" dirty="0"/>
              <a:t>7. 3 Skip-Gram</a:t>
            </a:r>
            <a:r>
              <a:rPr lang="zh-CN" altLang="zh-CN" dirty="0"/>
              <a:t>词嵌入学习模型</a:t>
            </a:r>
          </a:p>
        </p:txBody>
      </p:sp>
    </p:spTree>
    <p:extLst>
      <p:ext uri="{BB962C8B-B14F-4D97-AF65-F5344CB8AC3E}">
        <p14:creationId xmlns:p14="http://schemas.microsoft.com/office/powerpoint/2010/main" val="339239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204864"/>
            <a:ext cx="8712967" cy="4536504"/>
          </a:xfrm>
        </p:spPr>
        <p:txBody>
          <a:bodyPr>
            <a:normAutofit fontScale="85000" lnSpcReduction="10000"/>
          </a:bodyPr>
          <a:lstStyle/>
          <a:p>
            <a:r>
              <a:rPr lang="zh-CN" altLang="en-US" dirty="0"/>
              <a:t>文本由字符序列或单词序列组成，一般作为单词序列来处理。深度学习网络只能处理数值张量，因此无法直接接受原始文本作为输入，必须先将原始文本转换为数值向量，这就是文本向量化。常用的文本向量化方法是先将文本分隔为单词或字符，然后再将单词或字符转换为向量。由文本分解而成的单词或字符称为标记，分解过程称为分词或切词。下一步是将数值向量与标记进行某种映射，例如，把标记编码为独热码或嵌入向量。独热码向量中只有一个元素值为</a:t>
            </a:r>
            <a:r>
              <a:rPr lang="en-US" altLang="zh-CN" dirty="0"/>
              <a:t>1</a:t>
            </a:r>
            <a:r>
              <a:rPr lang="zh-CN" altLang="en-US" dirty="0"/>
              <a:t>，其他都为</a:t>
            </a:r>
            <a:r>
              <a:rPr lang="en-US" altLang="zh-CN" dirty="0"/>
              <a:t>0</a:t>
            </a:r>
            <a:r>
              <a:rPr lang="zh-CN" altLang="en-US" dirty="0"/>
              <a:t>，因此独热码一般都是维度很大而稀疏的向量。嵌入向量对应的标记可以是单词或字符，如果是单词，也称为词嵌入，或者称为词向量。嵌入向量的维度一般在</a:t>
            </a:r>
            <a:r>
              <a:rPr lang="en-US" altLang="zh-CN" dirty="0"/>
              <a:t>100~300</a:t>
            </a:r>
            <a:r>
              <a:rPr lang="zh-CN" altLang="en-US" dirty="0"/>
              <a:t>范围，且没有只允许有一个元素值为</a:t>
            </a:r>
            <a:r>
              <a:rPr lang="en-US" altLang="zh-CN" dirty="0"/>
              <a:t>1</a:t>
            </a:r>
            <a:r>
              <a:rPr lang="zh-CN" altLang="en-US" dirty="0"/>
              <a:t>的限制，元素值可以是任意实数，因此它是维度不大而稠密的向量。</a:t>
            </a:r>
          </a:p>
          <a:p>
            <a:r>
              <a:rPr lang="zh-CN" altLang="en-US" dirty="0"/>
              <a:t>词嵌入是一种用于表示词的向量，可以认为它是将词映射为数值（实数）向量的技术。词嵌入克服了独热码维度大且不能表示词性词义的缺陷，它将词的语义信息赋予了向量，在连续向量空间中嵌入词，语义相近的词会映射到相邻的点。目前，词嵌入已经成为自然语言处理的基础。</a:t>
            </a:r>
          </a:p>
          <a:p>
            <a:endParaRPr lang="zh-CN" altLang="en-US" dirty="0"/>
          </a:p>
        </p:txBody>
      </p:sp>
      <p:sp>
        <p:nvSpPr>
          <p:cNvPr id="3" name="标题 2"/>
          <p:cNvSpPr>
            <a:spLocks noGrp="1"/>
          </p:cNvSpPr>
          <p:nvPr>
            <p:ph type="title"/>
          </p:nvPr>
        </p:nvSpPr>
        <p:spPr/>
        <p:txBody>
          <a:bodyPr/>
          <a:lstStyle/>
          <a:p>
            <a:r>
              <a:rPr lang="en-US" altLang="zh-CN" dirty="0" smtClean="0"/>
              <a:t>7.1 </a:t>
            </a:r>
            <a:r>
              <a:rPr lang="zh-CN" altLang="en-US" dirty="0" smtClean="0"/>
              <a:t>词</a:t>
            </a:r>
            <a:r>
              <a:rPr lang="zh-CN" altLang="en-US" dirty="0"/>
              <a:t>嵌入模型介绍</a:t>
            </a:r>
          </a:p>
        </p:txBody>
      </p:sp>
    </p:spTree>
    <p:extLst>
      <p:ext uri="{BB962C8B-B14F-4D97-AF65-F5344CB8AC3E}">
        <p14:creationId xmlns:p14="http://schemas.microsoft.com/office/powerpoint/2010/main" val="37146372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4509120"/>
            <a:ext cx="8496944" cy="2265115"/>
          </a:xfrm>
        </p:spPr>
        <p:txBody>
          <a:bodyPr>
            <a:normAutofit lnSpcReduction="10000"/>
          </a:bodyPr>
          <a:lstStyle/>
          <a:p>
            <a:r>
              <a:rPr lang="zh-CN" altLang="en-US" dirty="0"/>
              <a:t>对于本例，假设词典的长度</a:t>
            </a:r>
            <a:r>
              <a:rPr lang="en-US" altLang="zh-CN" dirty="0"/>
              <a:t>V</a:t>
            </a:r>
            <a:r>
              <a:rPr lang="zh-CN" altLang="en-US" dirty="0"/>
              <a:t>等于</a:t>
            </a:r>
            <a:r>
              <a:rPr lang="en-US" altLang="zh-CN" dirty="0"/>
              <a:t>10000</a:t>
            </a:r>
            <a:r>
              <a:rPr lang="zh-CN" altLang="en-US" dirty="0"/>
              <a:t>，要学习一个</a:t>
            </a:r>
            <a:r>
              <a:rPr lang="en-US" altLang="zh-CN" dirty="0"/>
              <a:t>100</a:t>
            </a:r>
            <a:r>
              <a:rPr lang="zh-CN" altLang="en-US" dirty="0"/>
              <a:t>维的词嵌入，因此隐藏层将由一个</a:t>
            </a:r>
            <a:r>
              <a:rPr lang="en-US" altLang="zh-CN" dirty="0"/>
              <a:t>10000</a:t>
            </a:r>
            <a:r>
              <a:rPr lang="zh-CN" altLang="en-US" dirty="0"/>
              <a:t>行和</a:t>
            </a:r>
            <a:r>
              <a:rPr lang="en-US" altLang="zh-CN" dirty="0"/>
              <a:t>100</a:t>
            </a:r>
            <a:r>
              <a:rPr lang="zh-CN" altLang="en-US" dirty="0"/>
              <a:t>列的权重矩阵来表示。其中，每行表示词典中的一个单词，每列对应隐藏层的一个神经元。如果从行的方向上去检视隐藏层权重矩阵，会发现权重矩阵实际上就是我们最终需要求解的词嵌入矩阵。如图</a:t>
            </a:r>
            <a:r>
              <a:rPr lang="en-US" altLang="zh-CN" dirty="0"/>
              <a:t>7. 4</a:t>
            </a:r>
            <a:r>
              <a:rPr lang="zh-CN" altLang="en-US" dirty="0"/>
              <a:t>所示。</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32656"/>
            <a:ext cx="4464496" cy="3673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195736" y="4077072"/>
            <a:ext cx="4498347" cy="369332"/>
          </a:xfrm>
          <a:prstGeom prst="rect">
            <a:avLst/>
          </a:prstGeom>
        </p:spPr>
        <p:txBody>
          <a:bodyPr wrap="none">
            <a:spAutoFit/>
          </a:bodyPr>
          <a:lstStyle/>
          <a:p>
            <a:r>
              <a:rPr lang="zh-CN" altLang="zh-CN" dirty="0"/>
              <a:t>图</a:t>
            </a:r>
            <a:r>
              <a:rPr lang="en-US" altLang="zh-CN" dirty="0"/>
              <a:t>7. 4 </a:t>
            </a:r>
            <a:r>
              <a:rPr lang="zh-CN" altLang="zh-CN" dirty="0"/>
              <a:t>将隐藏层的权重矩阵变为词嵌入矩阵</a:t>
            </a:r>
          </a:p>
        </p:txBody>
      </p:sp>
    </p:spTree>
    <p:extLst>
      <p:ext uri="{BB962C8B-B14F-4D97-AF65-F5344CB8AC3E}">
        <p14:creationId xmlns:p14="http://schemas.microsoft.com/office/powerpoint/2010/main" val="18554233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5516" y="1844824"/>
            <a:ext cx="8712967" cy="4752528"/>
          </a:xfrm>
        </p:spPr>
        <p:txBody>
          <a:bodyPr>
            <a:normAutofit fontScale="92500"/>
          </a:bodyPr>
          <a:lstStyle/>
          <a:p>
            <a:r>
              <a:rPr lang="zh-CN" altLang="en-US" dirty="0"/>
              <a:t>图</a:t>
            </a:r>
            <a:r>
              <a:rPr lang="en-US" altLang="zh-CN" dirty="0"/>
              <a:t>7. 4</a:t>
            </a:r>
            <a:r>
              <a:rPr lang="zh-CN" altLang="en-US" dirty="0"/>
              <a:t>右图的</a:t>
            </a:r>
            <a:r>
              <a:rPr lang="en-US" altLang="zh-CN" dirty="0"/>
              <a:t>100</a:t>
            </a:r>
            <a:r>
              <a:rPr lang="zh-CN" altLang="en-US" dirty="0"/>
              <a:t>特征就是词嵌入的维度，在更多的时候可能</a:t>
            </a:r>
            <a:r>
              <a:rPr lang="en-US" altLang="zh-CN" dirty="0"/>
              <a:t>300</a:t>
            </a:r>
            <a:r>
              <a:rPr lang="zh-CN" altLang="en-US" dirty="0"/>
              <a:t>维的词嵌入用得更普遍一些，例如，谷歌发布的预训练单词和短语向量</a:t>
            </a:r>
            <a:r>
              <a:rPr lang="en-US" altLang="zh-CN" dirty="0"/>
              <a:t>GoogleNews-vectors-negative300.bin.gz</a:t>
            </a:r>
            <a:r>
              <a:rPr lang="zh-CN" altLang="en-US" dirty="0"/>
              <a:t>就是</a:t>
            </a:r>
            <a:r>
              <a:rPr lang="en-US" altLang="zh-CN" dirty="0"/>
              <a:t>300</a:t>
            </a:r>
            <a:r>
              <a:rPr lang="zh-CN" altLang="en-US" dirty="0"/>
              <a:t>维的，包含</a:t>
            </a:r>
            <a:r>
              <a:rPr lang="en-US" altLang="zh-CN" dirty="0"/>
              <a:t>3</a:t>
            </a:r>
            <a:r>
              <a:rPr lang="zh-CN" altLang="en-US" dirty="0"/>
              <a:t>百万个单词和短语，网址为：</a:t>
            </a:r>
            <a:r>
              <a:rPr lang="en-US" altLang="zh-CN" dirty="0"/>
              <a:t>https://s3.amazonaws.com/dl4j-distribution/GoogleNews-vectors-negative300.bin.gz</a:t>
            </a:r>
            <a:r>
              <a:rPr lang="zh-CN" altLang="en-US" dirty="0"/>
              <a:t>。大部分时候，限于财力物力等开销，我们都会去下载和使用诸如谷歌等大公司预训练的词嵌入，而不是从头开始去训练自己的词嵌入矩阵。</a:t>
            </a:r>
          </a:p>
          <a:p>
            <a:r>
              <a:rPr lang="zh-CN" altLang="en-US" dirty="0"/>
              <a:t>可以</a:t>
            </a:r>
            <a:r>
              <a:rPr lang="zh-CN" altLang="en-US" dirty="0" smtClean="0"/>
              <a:t>使用</a:t>
            </a:r>
            <a:r>
              <a:rPr lang="en-US" altLang="zh-CN" dirty="0" smtClean="0"/>
              <a:t>u</a:t>
            </a:r>
            <a:r>
              <a:rPr lang="zh-CN" altLang="en-US" dirty="0" smtClean="0"/>
              <a:t>来</a:t>
            </a:r>
            <a:r>
              <a:rPr lang="zh-CN" altLang="en-US" dirty="0"/>
              <a:t>表示上下文词的词嵌入，并</a:t>
            </a:r>
            <a:r>
              <a:rPr lang="zh-CN" altLang="en-US" dirty="0" smtClean="0"/>
              <a:t>使用</a:t>
            </a:r>
            <a:r>
              <a:rPr lang="en-US" altLang="zh-CN" dirty="0" smtClean="0"/>
              <a:t>v</a:t>
            </a:r>
            <a:r>
              <a:rPr lang="zh-CN" altLang="en-US" dirty="0" smtClean="0"/>
              <a:t>来</a:t>
            </a:r>
            <a:r>
              <a:rPr lang="zh-CN" altLang="en-US" dirty="0"/>
              <a:t>表示中心词的词嵌入。那么，对于词典中任意的索引</a:t>
            </a:r>
            <a:r>
              <a:rPr lang="zh-CN" altLang="en-US" dirty="0" smtClean="0"/>
              <a:t>为</a:t>
            </a:r>
            <a:r>
              <a:rPr lang="en-US" altLang="zh-CN" dirty="0" err="1" smtClean="0"/>
              <a:t>i</a:t>
            </a:r>
            <a:r>
              <a:rPr lang="zh-CN" altLang="en-US" dirty="0" smtClean="0"/>
              <a:t>的</a:t>
            </a:r>
            <a:r>
              <a:rPr lang="zh-CN" altLang="en-US" dirty="0"/>
              <a:t>词，都可以</a:t>
            </a:r>
            <a:r>
              <a:rPr lang="zh-CN" altLang="en-US" dirty="0" smtClean="0"/>
              <a:t>使用</a:t>
            </a:r>
            <a:r>
              <a:rPr lang="en-US" altLang="zh-CN" dirty="0" smtClean="0"/>
              <a:t>v</a:t>
            </a:r>
            <a:r>
              <a:rPr lang="en-US" altLang="zh-CN" baseline="-25000" dirty="0" smtClean="0"/>
              <a:t>i</a:t>
            </a:r>
            <a:r>
              <a:rPr lang="zh-CN" altLang="en-US" dirty="0" smtClean="0"/>
              <a:t>和</a:t>
            </a:r>
            <a:r>
              <a:rPr lang="en-US" altLang="zh-CN" dirty="0" err="1" smtClean="0"/>
              <a:t>u</a:t>
            </a:r>
            <a:r>
              <a:rPr lang="en-US" altLang="zh-CN" baseline="-25000" dirty="0" err="1" smtClean="0"/>
              <a:t>i</a:t>
            </a:r>
            <a:r>
              <a:rPr lang="zh-CN" altLang="en-US" dirty="0" smtClean="0"/>
              <a:t>这</a:t>
            </a:r>
            <a:r>
              <a:rPr lang="zh-CN" altLang="en-US" dirty="0"/>
              <a:t>两个向量来表示，而这两种向量就是</a:t>
            </a:r>
            <a:r>
              <a:rPr lang="en-US" altLang="zh-CN" dirty="0"/>
              <a:t>Skip-Gram</a:t>
            </a:r>
            <a:r>
              <a:rPr lang="zh-CN" altLang="en-US" dirty="0"/>
              <a:t>模型需要学习的参数。使用</a:t>
            </a:r>
            <a:r>
              <a:rPr lang="en-US" altLang="zh-CN" dirty="0" err="1"/>
              <a:t>Softmax</a:t>
            </a:r>
            <a:r>
              <a:rPr lang="zh-CN" altLang="en-US" dirty="0"/>
              <a:t>函数来定义根据中心词生成上下文词的概率，公式如下</a:t>
            </a:r>
            <a:r>
              <a:rPr lang="zh-CN" altLang="en-US" dirty="0" smtClean="0"/>
              <a:t>。</a:t>
            </a:r>
            <a:endParaRPr lang="en-US" altLang="zh-CN" dirty="0" smtClean="0"/>
          </a:p>
          <a:p>
            <a:endParaRPr lang="en-US" altLang="zh-CN" dirty="0"/>
          </a:p>
          <a:p>
            <a:r>
              <a:rPr lang="en-US" altLang="zh-CN" dirty="0"/>
              <a:t> 								(7-3)</a:t>
            </a:r>
          </a:p>
          <a:p>
            <a:endParaRPr lang="en-US" altLang="zh-CN" dirty="0"/>
          </a:p>
          <a:p>
            <a:endParaRPr lang="zh-CN" altLang="en-US"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734009506"/>
              </p:ext>
            </p:extLst>
          </p:nvPr>
        </p:nvGraphicFramePr>
        <p:xfrm>
          <a:off x="1043608" y="5744678"/>
          <a:ext cx="3028950" cy="1085850"/>
        </p:xfrm>
        <a:graphic>
          <a:graphicData uri="http://schemas.openxmlformats.org/presentationml/2006/ole">
            <mc:AlternateContent xmlns:mc="http://schemas.openxmlformats.org/markup-compatibility/2006">
              <mc:Choice xmlns:v="urn:schemas-microsoft-com:vml" Requires="v">
                <p:oleObj spid="_x0000_s8234" name="Equation" r:id="rId3" imgW="2019300" imgH="723900" progId="Equation.DSMT4">
                  <p:embed/>
                </p:oleObj>
              </mc:Choice>
              <mc:Fallback>
                <p:oleObj name="Equation" r:id="rId3" imgW="2019300" imgH="7239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5744678"/>
                        <a:ext cx="3028950" cy="1085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713284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CBOW</a:t>
            </a:r>
            <a:r>
              <a:rPr lang="zh-CN" altLang="en-US" dirty="0"/>
              <a:t>算法是根据文本序列中的某个中心词附近的其他上下文词来生成该中心词。</a:t>
            </a:r>
          </a:p>
          <a:p>
            <a:r>
              <a:rPr lang="zh-CN" altLang="en-US" dirty="0"/>
              <a:t>还是以英文句子</a:t>
            </a:r>
            <a:r>
              <a:rPr lang="en-US" altLang="zh-CN" dirty="0"/>
              <a:t>the quick brown fox jumped over the lazy dog</a:t>
            </a:r>
            <a:r>
              <a:rPr lang="zh-CN" altLang="en-US" dirty="0"/>
              <a:t>为例，说明</a:t>
            </a:r>
            <a:r>
              <a:rPr lang="en-US" altLang="zh-CN" dirty="0"/>
              <a:t>CBOW</a:t>
            </a:r>
            <a:r>
              <a:rPr lang="zh-CN" altLang="en-US" dirty="0"/>
              <a:t>算法如何在句子中抽取中心词和上下文词。</a:t>
            </a:r>
          </a:p>
          <a:p>
            <a:endParaRPr lang="zh-CN" altLang="en-US" dirty="0"/>
          </a:p>
        </p:txBody>
      </p:sp>
      <p:sp>
        <p:nvSpPr>
          <p:cNvPr id="3" name="标题 2"/>
          <p:cNvSpPr>
            <a:spLocks noGrp="1"/>
          </p:cNvSpPr>
          <p:nvPr>
            <p:ph type="title"/>
          </p:nvPr>
        </p:nvSpPr>
        <p:spPr/>
        <p:txBody>
          <a:bodyPr/>
          <a:lstStyle/>
          <a:p>
            <a:r>
              <a:rPr lang="en-US" altLang="zh-CN" dirty="0" smtClean="0"/>
              <a:t>7.2.3 CBOW</a:t>
            </a:r>
            <a:r>
              <a:rPr lang="zh-CN" altLang="en-US" dirty="0"/>
              <a:t>算法</a:t>
            </a:r>
          </a:p>
        </p:txBody>
      </p:sp>
    </p:spTree>
    <p:extLst>
      <p:ext uri="{BB962C8B-B14F-4D97-AF65-F5344CB8AC3E}">
        <p14:creationId xmlns:p14="http://schemas.microsoft.com/office/powerpoint/2010/main" val="1409370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2276872"/>
            <a:ext cx="8712967" cy="4392488"/>
          </a:xfrm>
        </p:spPr>
        <p:txBody>
          <a:bodyPr>
            <a:normAutofit/>
          </a:bodyPr>
          <a:lstStyle/>
          <a:p>
            <a:r>
              <a:rPr lang="zh-CN" altLang="en-US" dirty="0"/>
              <a:t>假设窗口大小为</a:t>
            </a:r>
            <a:r>
              <a:rPr lang="en-US" altLang="zh-CN" dirty="0"/>
              <a:t>2</a:t>
            </a:r>
            <a:r>
              <a:rPr lang="zh-CN" altLang="en-US" dirty="0"/>
              <a:t>，如果将中心词 循环从句子的第三个词取到倒数第三个词，就可以得到以下数据集：</a:t>
            </a:r>
          </a:p>
          <a:p>
            <a:pPr lvl="1"/>
            <a:r>
              <a:rPr lang="zh-CN" altLang="en-US" dirty="0"/>
              <a:t> </a:t>
            </a:r>
            <a:r>
              <a:rPr lang="en-US" altLang="zh-CN" dirty="0"/>
              <a:t>([the, quick, fox, jumped], brown),</a:t>
            </a:r>
          </a:p>
          <a:p>
            <a:pPr lvl="1"/>
            <a:r>
              <a:rPr lang="en-US" altLang="zh-CN" dirty="0"/>
              <a:t>([quick, brown, jumped, over], fox),</a:t>
            </a:r>
          </a:p>
          <a:p>
            <a:pPr lvl="1"/>
            <a:r>
              <a:rPr lang="en-US" altLang="zh-CN" dirty="0"/>
              <a:t>……</a:t>
            </a:r>
          </a:p>
          <a:p>
            <a:pPr lvl="1"/>
            <a:r>
              <a:rPr lang="en-US" altLang="zh-CN" dirty="0"/>
              <a:t>([jumped, over, lazy, dog], the),</a:t>
            </a:r>
          </a:p>
          <a:p>
            <a:r>
              <a:rPr lang="zh-CN" altLang="en-US" dirty="0"/>
              <a:t>显然，如果中心词为</a:t>
            </a:r>
            <a:r>
              <a:rPr lang="en-US" altLang="zh-CN" dirty="0"/>
              <a:t>fox</a:t>
            </a:r>
            <a:r>
              <a:rPr lang="zh-CN" altLang="en-US" dirty="0"/>
              <a:t>，那么上下文词就是</a:t>
            </a:r>
            <a:r>
              <a:rPr lang="en-US" altLang="zh-CN" dirty="0"/>
              <a:t>[quick, brown, jumped, over]</a:t>
            </a:r>
            <a:r>
              <a:rPr lang="zh-CN" altLang="en-US" dirty="0"/>
              <a:t>。</a:t>
            </a:r>
            <a:r>
              <a:rPr lang="en-US" altLang="zh-CN" dirty="0"/>
              <a:t>CBOW</a:t>
            </a:r>
            <a:r>
              <a:rPr lang="zh-CN" altLang="en-US" dirty="0"/>
              <a:t>使用词袋模型，认为这</a:t>
            </a:r>
            <a:r>
              <a:rPr lang="en-US" altLang="zh-CN" dirty="0"/>
              <a:t>4</a:t>
            </a:r>
            <a:r>
              <a:rPr lang="zh-CN" altLang="en-US" dirty="0"/>
              <a:t>个上下文词都是平等的，不考虑它们和中心词之间的距离远近，只要在窗口内就可以。</a:t>
            </a:r>
          </a:p>
          <a:p>
            <a:endParaRPr lang="zh-CN" altLang="en-US" dirty="0"/>
          </a:p>
        </p:txBody>
      </p:sp>
    </p:spTree>
    <p:extLst>
      <p:ext uri="{BB962C8B-B14F-4D97-AF65-F5344CB8AC3E}">
        <p14:creationId xmlns:p14="http://schemas.microsoft.com/office/powerpoint/2010/main" val="29520439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4581128"/>
            <a:ext cx="8352927" cy="2088232"/>
          </a:xfrm>
        </p:spPr>
        <p:txBody>
          <a:bodyPr/>
          <a:lstStyle/>
          <a:p>
            <a:r>
              <a:rPr lang="zh-CN" altLang="en-US" dirty="0"/>
              <a:t>图</a:t>
            </a:r>
            <a:r>
              <a:rPr lang="en-US" altLang="zh-CN" dirty="0"/>
              <a:t>7. 5</a:t>
            </a:r>
            <a:r>
              <a:rPr lang="zh-CN" altLang="en-US" dirty="0"/>
              <a:t>为</a:t>
            </a:r>
            <a:r>
              <a:rPr lang="en-US" altLang="zh-CN" dirty="0"/>
              <a:t>CBOW</a:t>
            </a:r>
            <a:r>
              <a:rPr lang="zh-CN" altLang="en-US" dirty="0"/>
              <a:t>词嵌入学习模型。输入层为上下文词的独热码向量，所有的独热码都要与同一</a:t>
            </a:r>
            <a:r>
              <a:rPr lang="zh-CN" altLang="en-US" dirty="0" smtClean="0"/>
              <a:t>个</a:t>
            </a:r>
            <a:r>
              <a:rPr lang="en-US" altLang="zh-CN" dirty="0"/>
              <a:t>R</a:t>
            </a:r>
            <a:r>
              <a:rPr lang="en-US" altLang="zh-CN" baseline="30000" dirty="0"/>
              <a:t>N</a:t>
            </a:r>
            <a:r>
              <a:rPr lang="en-US" altLang="zh-CN" baseline="30000" dirty="0">
                <a:latin typeface="Calibri"/>
                <a:cs typeface="Calibri"/>
              </a:rPr>
              <a:t>×</a:t>
            </a:r>
            <a:r>
              <a:rPr lang="en-US" altLang="zh-CN" baseline="30000" dirty="0"/>
              <a:t>V</a:t>
            </a:r>
            <a:r>
              <a:rPr lang="zh-CN" altLang="en-US" dirty="0" smtClean="0"/>
              <a:t>权重</a:t>
            </a:r>
            <a:r>
              <a:rPr lang="zh-CN" altLang="en-US" dirty="0"/>
              <a:t>矩阵相乘，然后将乘积向量经相加运算</a:t>
            </a:r>
            <a:r>
              <a:rPr lang="zh-CN" altLang="en-US" dirty="0" smtClean="0"/>
              <a:t>得到</a:t>
            </a:r>
            <a:r>
              <a:rPr lang="en-US" altLang="zh-CN" dirty="0" smtClean="0"/>
              <a:t>R</a:t>
            </a:r>
            <a:r>
              <a:rPr lang="en-US" altLang="zh-CN" baseline="30000" dirty="0" smtClean="0"/>
              <a:t>V</a:t>
            </a:r>
            <a:r>
              <a:rPr lang="zh-CN" altLang="en-US" dirty="0" smtClean="0"/>
              <a:t>隐藏</a:t>
            </a:r>
            <a:r>
              <a:rPr lang="zh-CN" altLang="en-US" dirty="0"/>
              <a:t>层向量，然后再乘以输出权重矩阵，经过</a:t>
            </a:r>
            <a:r>
              <a:rPr lang="en-US" altLang="zh-CN" dirty="0" err="1"/>
              <a:t>Sotmax</a:t>
            </a:r>
            <a:r>
              <a:rPr lang="zh-CN" altLang="en-US" dirty="0"/>
              <a:t>激活函数，</a:t>
            </a:r>
            <a:r>
              <a:rPr lang="zh-CN" altLang="en-US" dirty="0" smtClean="0"/>
              <a:t>得到</a:t>
            </a:r>
            <a:r>
              <a:rPr lang="en-US" altLang="zh-CN" dirty="0" smtClean="0"/>
              <a:t>R</a:t>
            </a:r>
            <a:r>
              <a:rPr lang="en-US" altLang="zh-CN" baseline="30000" dirty="0" smtClean="0"/>
              <a:t>N</a:t>
            </a:r>
            <a:r>
              <a:rPr lang="zh-CN" altLang="en-US" dirty="0" smtClean="0"/>
              <a:t>的</a:t>
            </a:r>
            <a:r>
              <a:rPr lang="zh-CN" altLang="en-US" dirty="0"/>
              <a:t>概率分布，概率最大的索引表示预测的中心词。</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88640"/>
            <a:ext cx="4044150" cy="3499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770813" y="3933056"/>
            <a:ext cx="3038011" cy="369332"/>
          </a:xfrm>
          <a:prstGeom prst="rect">
            <a:avLst/>
          </a:prstGeom>
        </p:spPr>
        <p:txBody>
          <a:bodyPr wrap="none">
            <a:spAutoFit/>
          </a:bodyPr>
          <a:lstStyle/>
          <a:p>
            <a:r>
              <a:rPr lang="zh-CN" altLang="zh-CN" dirty="0"/>
              <a:t>图</a:t>
            </a:r>
            <a:r>
              <a:rPr lang="en-US" altLang="zh-CN" dirty="0"/>
              <a:t>7. 5 CBOW</a:t>
            </a:r>
            <a:r>
              <a:rPr lang="zh-CN" altLang="zh-CN" dirty="0"/>
              <a:t>词嵌入学习模型</a:t>
            </a:r>
          </a:p>
        </p:txBody>
      </p:sp>
    </p:spTree>
    <p:extLst>
      <p:ext uri="{BB962C8B-B14F-4D97-AF65-F5344CB8AC3E}">
        <p14:creationId xmlns:p14="http://schemas.microsoft.com/office/powerpoint/2010/main" val="35495052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16832"/>
            <a:ext cx="8712967" cy="4824536"/>
          </a:xfrm>
        </p:spPr>
        <p:txBody>
          <a:bodyPr>
            <a:normAutofit lnSpcReduction="10000"/>
          </a:bodyPr>
          <a:lstStyle/>
          <a:p>
            <a:r>
              <a:rPr lang="zh-CN" altLang="en-US" dirty="0"/>
              <a:t>如果中心词为</a:t>
            </a:r>
            <a:r>
              <a:rPr lang="en-US" altLang="zh-CN" dirty="0"/>
              <a:t>fox</a:t>
            </a:r>
            <a:r>
              <a:rPr lang="zh-CN" altLang="en-US" dirty="0"/>
              <a:t>，且上下文词为</a:t>
            </a:r>
            <a:r>
              <a:rPr lang="en-US" altLang="zh-CN" dirty="0"/>
              <a:t>[quick, brown, jumped, over]</a:t>
            </a:r>
            <a:r>
              <a:rPr lang="zh-CN" altLang="en-US" dirty="0"/>
              <a:t>，我们根据单词</a:t>
            </a:r>
            <a:r>
              <a:rPr lang="en-US" altLang="zh-CN" dirty="0"/>
              <a:t>quick</a:t>
            </a:r>
            <a:r>
              <a:rPr lang="zh-CN" altLang="en-US" dirty="0"/>
              <a:t>、</a:t>
            </a:r>
            <a:r>
              <a:rPr lang="en-US" altLang="zh-CN" dirty="0"/>
              <a:t>brown</a:t>
            </a:r>
            <a:r>
              <a:rPr lang="zh-CN" altLang="en-US" dirty="0"/>
              <a:t>、</a:t>
            </a:r>
            <a:r>
              <a:rPr lang="en-US" altLang="zh-CN" dirty="0"/>
              <a:t>jumped</a:t>
            </a:r>
            <a:r>
              <a:rPr lang="zh-CN" altLang="en-US" dirty="0"/>
              <a:t>和</a:t>
            </a:r>
            <a:r>
              <a:rPr lang="en-US" altLang="zh-CN" dirty="0"/>
              <a:t>over</a:t>
            </a:r>
            <a:r>
              <a:rPr lang="zh-CN" altLang="en-US" dirty="0"/>
              <a:t>来预测一个单词，并且期望这个单词是</a:t>
            </a:r>
            <a:r>
              <a:rPr lang="en-US" altLang="zh-CN" dirty="0"/>
              <a:t>fox</a:t>
            </a:r>
            <a:r>
              <a:rPr lang="zh-CN" altLang="en-US" dirty="0"/>
              <a:t>。详细过程就是把</a:t>
            </a:r>
            <a:r>
              <a:rPr lang="en-US" altLang="zh-CN" dirty="0"/>
              <a:t>4</a:t>
            </a:r>
            <a:r>
              <a:rPr lang="zh-CN" altLang="en-US" dirty="0"/>
              <a:t>个单词的独</a:t>
            </a:r>
            <a:r>
              <a:rPr lang="zh-CN" altLang="en-US" dirty="0" smtClean="0"/>
              <a:t>热</a:t>
            </a:r>
            <a:r>
              <a:rPr lang="en-US" altLang="zh-CN" dirty="0" err="1" smtClean="0"/>
              <a:t>o</a:t>
            </a:r>
            <a:r>
              <a:rPr lang="en-US" altLang="zh-CN" baseline="-25000" dirty="0" err="1" smtClean="0"/>
              <a:t>quick</a:t>
            </a:r>
            <a:r>
              <a:rPr lang="zh-CN" altLang="en-US" dirty="0" smtClean="0"/>
              <a:t>、</a:t>
            </a:r>
            <a:r>
              <a:rPr lang="en-US" altLang="zh-CN" dirty="0" err="1" smtClean="0"/>
              <a:t>o</a:t>
            </a:r>
            <a:r>
              <a:rPr lang="en-US" altLang="zh-CN" baseline="-25000" dirty="0" err="1" smtClean="0"/>
              <a:t>brown</a:t>
            </a:r>
            <a:r>
              <a:rPr lang="zh-CN" altLang="en-US" dirty="0" smtClean="0"/>
              <a:t>、</a:t>
            </a:r>
            <a:r>
              <a:rPr lang="en-US" altLang="zh-CN" dirty="0" err="1" smtClean="0"/>
              <a:t>o</a:t>
            </a:r>
            <a:r>
              <a:rPr lang="en-US" altLang="zh-CN" baseline="-25000" dirty="0" err="1" smtClean="0"/>
              <a:t>jumped</a:t>
            </a:r>
            <a:r>
              <a:rPr lang="zh-CN" altLang="en-US" dirty="0" smtClean="0"/>
              <a:t>和</a:t>
            </a:r>
            <a:r>
              <a:rPr lang="en-US" altLang="zh-CN" dirty="0" err="1" smtClean="0"/>
              <a:t>o</a:t>
            </a:r>
            <a:r>
              <a:rPr lang="en-US" altLang="zh-CN" baseline="-25000" dirty="0" err="1" smtClean="0"/>
              <a:t>over</a:t>
            </a:r>
            <a:r>
              <a:rPr lang="zh-CN" altLang="en-US" dirty="0" smtClean="0"/>
              <a:t>与</a:t>
            </a:r>
            <a:r>
              <a:rPr lang="zh-CN" altLang="en-US" dirty="0"/>
              <a:t>词嵌入权重矩阵相乘，得到</a:t>
            </a:r>
            <a:r>
              <a:rPr lang="en-US" altLang="zh-CN" dirty="0"/>
              <a:t>4</a:t>
            </a:r>
            <a:r>
              <a:rPr lang="zh-CN" altLang="en-US" dirty="0"/>
              <a:t>个词嵌入 </a:t>
            </a:r>
            <a:r>
              <a:rPr lang="en-US" altLang="zh-CN" dirty="0" err="1" smtClean="0"/>
              <a:t>v</a:t>
            </a:r>
            <a:r>
              <a:rPr lang="en-US" altLang="zh-CN" baseline="-25000" dirty="0" err="1" smtClean="0"/>
              <a:t>quick</a:t>
            </a:r>
            <a:r>
              <a:rPr lang="zh-CN" altLang="en-US" dirty="0" smtClean="0"/>
              <a:t>、</a:t>
            </a:r>
            <a:r>
              <a:rPr lang="en-US" altLang="zh-CN" dirty="0" err="1" smtClean="0"/>
              <a:t>v</a:t>
            </a:r>
            <a:r>
              <a:rPr lang="en-US" altLang="zh-CN" baseline="-25000" dirty="0" err="1" smtClean="0"/>
              <a:t>brown</a:t>
            </a:r>
            <a:r>
              <a:rPr lang="zh-CN" altLang="en-US" dirty="0" smtClean="0"/>
              <a:t>、</a:t>
            </a:r>
            <a:r>
              <a:rPr lang="en-US" altLang="zh-CN" dirty="0" err="1" smtClean="0"/>
              <a:t>v</a:t>
            </a:r>
            <a:r>
              <a:rPr lang="en-US" altLang="zh-CN" baseline="-25000" dirty="0" err="1" smtClean="0"/>
              <a:t>jumped</a:t>
            </a:r>
            <a:r>
              <a:rPr lang="zh-CN" altLang="en-US" dirty="0" smtClean="0"/>
              <a:t>和</a:t>
            </a:r>
            <a:r>
              <a:rPr lang="en-US" altLang="zh-CN" dirty="0" err="1" smtClean="0"/>
              <a:t>v</a:t>
            </a:r>
            <a:r>
              <a:rPr lang="en-US" altLang="zh-CN" baseline="-25000" dirty="0" err="1" smtClean="0"/>
              <a:t>over</a:t>
            </a:r>
            <a:r>
              <a:rPr lang="zh-CN" altLang="en-US" dirty="0" smtClean="0"/>
              <a:t>，</a:t>
            </a:r>
            <a:r>
              <a:rPr lang="zh-CN" altLang="en-US" dirty="0"/>
              <a:t>然后将这个</a:t>
            </a:r>
            <a:r>
              <a:rPr lang="en-US" altLang="zh-CN" dirty="0"/>
              <a:t>4</a:t>
            </a:r>
            <a:r>
              <a:rPr lang="zh-CN" altLang="en-US" dirty="0"/>
              <a:t>个词嵌入向量经过一个相加并求平均运算得到一个隐藏层向量，乘以输出权重矩阵，经过</a:t>
            </a:r>
            <a:r>
              <a:rPr lang="en-US" altLang="zh-CN" dirty="0" err="1"/>
              <a:t>Sotmax</a:t>
            </a:r>
            <a:r>
              <a:rPr lang="zh-CN" altLang="en-US" dirty="0"/>
              <a:t>激活函数后，期望得到</a:t>
            </a:r>
            <a:r>
              <a:rPr lang="en-US" altLang="zh-CN" dirty="0"/>
              <a:t>fox</a:t>
            </a:r>
            <a:r>
              <a:rPr lang="zh-CN" altLang="en-US" dirty="0"/>
              <a:t>的独热</a:t>
            </a:r>
            <a:r>
              <a:rPr lang="zh-CN" altLang="en-US" dirty="0" smtClean="0"/>
              <a:t>码</a:t>
            </a:r>
            <a:r>
              <a:rPr lang="en-US" altLang="zh-CN" dirty="0" err="1" smtClean="0"/>
              <a:t>o</a:t>
            </a:r>
            <a:r>
              <a:rPr lang="en-US" altLang="zh-CN" baseline="-25000" dirty="0" err="1" smtClean="0"/>
              <a:t>fox</a:t>
            </a:r>
            <a:r>
              <a:rPr lang="zh-CN" altLang="en-US" dirty="0" smtClean="0"/>
              <a:t>。</a:t>
            </a:r>
            <a:endParaRPr lang="zh-CN" altLang="en-US" dirty="0"/>
          </a:p>
          <a:p>
            <a:r>
              <a:rPr lang="zh-CN" altLang="en-US" dirty="0"/>
              <a:t>假定</a:t>
            </a:r>
            <a:r>
              <a:rPr lang="en-US" altLang="zh-CN" dirty="0"/>
              <a:t>m</a:t>
            </a:r>
            <a:r>
              <a:rPr lang="zh-CN" altLang="en-US" dirty="0"/>
              <a:t>为窗口大小，</a:t>
            </a:r>
            <a:r>
              <a:rPr lang="en-US" altLang="zh-CN" dirty="0"/>
              <a:t>CBOW</a:t>
            </a:r>
            <a:r>
              <a:rPr lang="zh-CN" altLang="en-US" dirty="0"/>
              <a:t>模型需要最大化由上下</a:t>
            </a:r>
            <a:r>
              <a:rPr lang="zh-CN" altLang="en-US" dirty="0" smtClean="0"/>
              <a:t>文词</a:t>
            </a:r>
            <a:endParaRPr lang="en-US" altLang="zh-CN" dirty="0" smtClean="0"/>
          </a:p>
          <a:p>
            <a:r>
              <a:rPr lang="zh-CN" altLang="en-US" dirty="0" smtClean="0"/>
              <a:t>                          生成</a:t>
            </a:r>
            <a:r>
              <a:rPr lang="zh-CN" altLang="en-US" dirty="0"/>
              <a:t>任意</a:t>
            </a:r>
            <a:r>
              <a:rPr lang="zh-CN" altLang="en-US" dirty="0" smtClean="0"/>
              <a:t>中心词</a:t>
            </a:r>
            <a:r>
              <a:rPr lang="en-US" altLang="zh-CN" dirty="0" err="1" smtClean="0"/>
              <a:t>w</a:t>
            </a:r>
            <a:r>
              <a:rPr lang="en-US" altLang="zh-CN" baseline="-25000" dirty="0" err="1" smtClean="0"/>
              <a:t>t</a:t>
            </a:r>
            <a:r>
              <a:rPr lang="zh-CN" altLang="en-US" dirty="0" smtClean="0"/>
              <a:t>的</a:t>
            </a:r>
            <a:r>
              <a:rPr lang="zh-CN" altLang="en-US" dirty="0"/>
              <a:t>概率，</a:t>
            </a:r>
            <a:r>
              <a:rPr lang="zh-CN" altLang="en-US" dirty="0" smtClean="0"/>
              <a:t>下标</a:t>
            </a:r>
            <a:r>
              <a:rPr lang="en-US" altLang="zh-CN" dirty="0" smtClean="0"/>
              <a:t>t</a:t>
            </a:r>
            <a:r>
              <a:rPr lang="zh-CN" altLang="en-US" dirty="0" smtClean="0"/>
              <a:t>为</a:t>
            </a:r>
            <a:r>
              <a:rPr lang="zh-CN" altLang="en-US" dirty="0"/>
              <a:t>单词在句子中的索引。</a:t>
            </a:r>
          </a:p>
          <a:p>
            <a:r>
              <a:rPr lang="zh-CN" altLang="en-US" dirty="0"/>
              <a:t> 							</a:t>
            </a:r>
            <a:r>
              <a:rPr lang="en-US" altLang="zh-CN" dirty="0"/>
              <a:t>(7-4)</a:t>
            </a:r>
          </a:p>
          <a:p>
            <a:r>
              <a:rPr lang="zh-CN" altLang="en-US" dirty="0"/>
              <a:t>上式的最大似然估计与最小化损失函数 等价。</a:t>
            </a:r>
          </a:p>
          <a:p>
            <a:r>
              <a:rPr lang="zh-CN" altLang="en-US" dirty="0"/>
              <a:t> 					</a:t>
            </a:r>
            <a:r>
              <a:rPr lang="zh-CN" altLang="en-US" dirty="0" smtClean="0"/>
              <a:t>                           </a:t>
            </a:r>
            <a:r>
              <a:rPr lang="en-US" altLang="zh-CN" dirty="0" smtClean="0"/>
              <a:t>(</a:t>
            </a:r>
            <a:r>
              <a:rPr lang="en-US" altLang="zh-CN" dirty="0"/>
              <a:t>7-5)</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257402446"/>
              </p:ext>
            </p:extLst>
          </p:nvPr>
        </p:nvGraphicFramePr>
        <p:xfrm>
          <a:off x="755576" y="5373216"/>
          <a:ext cx="2460625" cy="441325"/>
        </p:xfrm>
        <a:graphic>
          <a:graphicData uri="http://schemas.openxmlformats.org/presentationml/2006/ole">
            <mc:AlternateContent xmlns:mc="http://schemas.openxmlformats.org/markup-compatibility/2006">
              <mc:Choice xmlns:v="urn:schemas-microsoft-com:vml" Requires="v">
                <p:oleObj spid="_x0000_s10351" name="Equation" r:id="rId3" imgW="2463800" imgH="444500" progId="Equation.DSMT4">
                  <p:embed/>
                </p:oleObj>
              </mc:Choice>
              <mc:Fallback>
                <p:oleObj name="Equation" r:id="rId3" imgW="2463800" imgH="4445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5373216"/>
                        <a:ext cx="2460625" cy="441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35652544"/>
              </p:ext>
            </p:extLst>
          </p:nvPr>
        </p:nvGraphicFramePr>
        <p:xfrm>
          <a:off x="755576" y="6237312"/>
          <a:ext cx="3032125" cy="434975"/>
        </p:xfrm>
        <a:graphic>
          <a:graphicData uri="http://schemas.openxmlformats.org/presentationml/2006/ole">
            <mc:AlternateContent xmlns:mc="http://schemas.openxmlformats.org/markup-compatibility/2006">
              <mc:Choice xmlns:v="urn:schemas-microsoft-com:vml" Requires="v">
                <p:oleObj spid="_x0000_s10352" name="Equation" r:id="rId5" imgW="3035300" imgH="431800" progId="Equation.DSMT4">
                  <p:embed/>
                </p:oleObj>
              </mc:Choice>
              <mc:Fallback>
                <p:oleObj name="Equation" r:id="rId5" imgW="3035300" imgH="4318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576" y="6237312"/>
                        <a:ext cx="3032125" cy="434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16748822"/>
              </p:ext>
            </p:extLst>
          </p:nvPr>
        </p:nvGraphicFramePr>
        <p:xfrm>
          <a:off x="611560" y="4797152"/>
          <a:ext cx="1692275" cy="228600"/>
        </p:xfrm>
        <a:graphic>
          <a:graphicData uri="http://schemas.openxmlformats.org/presentationml/2006/ole">
            <mc:AlternateContent xmlns:mc="http://schemas.openxmlformats.org/markup-compatibility/2006">
              <mc:Choice xmlns:v="urn:schemas-microsoft-com:vml" Requires="v">
                <p:oleObj spid="_x0000_s10353" name="Equation" r:id="rId7" imgW="1689100" imgH="228600" progId="Equation.DSMT4">
                  <p:embed/>
                </p:oleObj>
              </mc:Choice>
              <mc:Fallback>
                <p:oleObj name="Equation" r:id="rId7" imgW="1689100" imgH="2286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1560" y="4797152"/>
                        <a:ext cx="16922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717299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可以</a:t>
            </a:r>
            <a:r>
              <a:rPr lang="zh-CN" altLang="en-US" dirty="0" smtClean="0"/>
              <a:t>使用</a:t>
            </a:r>
            <a:r>
              <a:rPr lang="en-US" altLang="zh-CN" dirty="0" smtClean="0"/>
              <a:t>u</a:t>
            </a:r>
            <a:r>
              <a:rPr lang="zh-CN" altLang="en-US" dirty="0" smtClean="0"/>
              <a:t>和</a:t>
            </a:r>
            <a:r>
              <a:rPr lang="en-US" altLang="zh-CN" dirty="0" smtClean="0"/>
              <a:t>v</a:t>
            </a:r>
            <a:r>
              <a:rPr lang="zh-CN" altLang="en-US" dirty="0" smtClean="0"/>
              <a:t>来</a:t>
            </a:r>
            <a:r>
              <a:rPr lang="zh-CN" altLang="en-US" dirty="0"/>
              <a:t>分别表示中心词和上下文词的词嵌入，给定</a:t>
            </a:r>
            <a:r>
              <a:rPr lang="zh-CN" altLang="en-US" dirty="0" smtClean="0"/>
              <a:t>中心词</a:t>
            </a:r>
            <a:r>
              <a:rPr lang="en-US" altLang="zh-CN" dirty="0" err="1" smtClean="0"/>
              <a:t>w</a:t>
            </a:r>
            <a:r>
              <a:rPr lang="en-US" altLang="zh-CN" baseline="-25000" dirty="0" err="1" smtClean="0"/>
              <a:t>c</a:t>
            </a:r>
            <a:r>
              <a:rPr lang="zh-CN" altLang="en-US" dirty="0" smtClean="0"/>
              <a:t>和</a:t>
            </a:r>
            <a:r>
              <a:rPr lang="zh-CN" altLang="en-US" dirty="0"/>
              <a:t>上下</a:t>
            </a:r>
            <a:r>
              <a:rPr lang="zh-CN" altLang="en-US" dirty="0" smtClean="0"/>
              <a:t>文词               ，</a:t>
            </a:r>
            <a:r>
              <a:rPr lang="zh-CN" altLang="en-US" dirty="0"/>
              <a:t>可使用</a:t>
            </a:r>
            <a:r>
              <a:rPr lang="en-US" altLang="zh-CN" dirty="0" err="1"/>
              <a:t>Softmax</a:t>
            </a:r>
            <a:r>
              <a:rPr lang="zh-CN" altLang="en-US" dirty="0"/>
              <a:t>函数来定义由上下文词生成中心词的概率。</a:t>
            </a:r>
          </a:p>
          <a:p>
            <a:r>
              <a:rPr lang="zh-CN" altLang="en-US" dirty="0"/>
              <a:t> </a:t>
            </a:r>
            <a:endParaRPr lang="en-US" altLang="zh-CN" dirty="0" smtClean="0"/>
          </a:p>
          <a:p>
            <a:r>
              <a:rPr lang="zh-CN" altLang="en-US" dirty="0"/>
              <a:t>					</a:t>
            </a:r>
            <a:r>
              <a:rPr lang="en-US" altLang="zh-CN" dirty="0"/>
              <a:t>(7-6)</a:t>
            </a:r>
          </a:p>
          <a:p>
            <a:endParaRPr lang="zh-CN" altLang="en-US" dirty="0"/>
          </a:p>
        </p:txBody>
      </p:sp>
      <p:sp>
        <p:nvSpPr>
          <p:cNvPr id="3" name="标题 2"/>
          <p:cNvSpPr>
            <a:spLocks noGrp="1"/>
          </p:cNvSpPr>
          <p:nvPr>
            <p:ph type="title"/>
          </p:nvPr>
        </p:nvSpPr>
        <p:spPr/>
        <p:txBody>
          <a:bodyPr/>
          <a:lstStyle/>
          <a:p>
            <a:endParaRPr lang="zh-CN" altLang="en-US"/>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764722139"/>
              </p:ext>
            </p:extLst>
          </p:nvPr>
        </p:nvGraphicFramePr>
        <p:xfrm>
          <a:off x="1331640" y="4221088"/>
          <a:ext cx="3352800" cy="762000"/>
        </p:xfrm>
        <a:graphic>
          <a:graphicData uri="http://schemas.openxmlformats.org/presentationml/2006/ole">
            <mc:AlternateContent xmlns:mc="http://schemas.openxmlformats.org/markup-compatibility/2006">
              <mc:Choice xmlns:v="urn:schemas-microsoft-com:vml" Requires="v">
                <p:oleObj spid="_x0000_s11333" name="Equation" r:id="rId3" imgW="3352800" imgH="762000" progId="Equation.DSMT4">
                  <p:embed/>
                </p:oleObj>
              </mc:Choice>
              <mc:Fallback>
                <p:oleObj name="Equation" r:id="rId3" imgW="3352800" imgH="762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4221088"/>
                        <a:ext cx="3352800" cy="76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547095501"/>
              </p:ext>
            </p:extLst>
          </p:nvPr>
        </p:nvGraphicFramePr>
        <p:xfrm>
          <a:off x="5292080" y="3178175"/>
          <a:ext cx="784225" cy="250825"/>
        </p:xfrm>
        <a:graphic>
          <a:graphicData uri="http://schemas.openxmlformats.org/presentationml/2006/ole">
            <mc:AlternateContent xmlns:mc="http://schemas.openxmlformats.org/markup-compatibility/2006">
              <mc:Choice xmlns:v="urn:schemas-microsoft-com:vml" Requires="v">
                <p:oleObj spid="_x0000_s11334" name="Equation" r:id="rId5" imgW="787058" imgH="253890" progId="Equation.DSMT4">
                  <p:embed/>
                </p:oleObj>
              </mc:Choice>
              <mc:Fallback>
                <p:oleObj name="Equation" r:id="rId5" imgW="787058"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080" y="3178175"/>
                        <a:ext cx="78422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349759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en-US" dirty="0"/>
              <a:t>前面介绍了</a:t>
            </a:r>
            <a:r>
              <a:rPr lang="en-US" altLang="zh-CN" dirty="0"/>
              <a:t>Skip-Gram</a:t>
            </a:r>
            <a:r>
              <a:rPr lang="zh-CN" altLang="en-US" dirty="0"/>
              <a:t>模型和</a:t>
            </a:r>
            <a:r>
              <a:rPr lang="en-US" altLang="zh-CN" dirty="0"/>
              <a:t>CBOW</a:t>
            </a:r>
            <a:r>
              <a:rPr lang="zh-CN" altLang="en-US" dirty="0"/>
              <a:t>模型，它们都构造了一个有监督的学习任务，分别完成从中心词映射到上下文词或从上下文词映射到中心词的学习，从而得到词嵌入矩阵。这样的计算方式有一个明显的缺点，就是当词典长度很大的时候，</a:t>
            </a:r>
            <a:r>
              <a:rPr lang="en-US" altLang="zh-CN" dirty="0" err="1"/>
              <a:t>Softmax</a:t>
            </a:r>
            <a:r>
              <a:rPr lang="zh-CN" altLang="en-US" dirty="0"/>
              <a:t>计算起来很慢，因为分母需要计算</a:t>
            </a:r>
            <a:r>
              <a:rPr lang="en-US" altLang="zh-CN" dirty="0"/>
              <a:t>V</a:t>
            </a:r>
            <a:r>
              <a:rPr lang="zh-CN" altLang="en-US" dirty="0"/>
              <a:t>个指数的幂之和。克服计算开销大的近似计算方法主要有负采样和层次</a:t>
            </a:r>
            <a:r>
              <a:rPr lang="en-US" altLang="zh-CN" dirty="0" err="1"/>
              <a:t>Softmax</a:t>
            </a:r>
            <a:r>
              <a:rPr lang="zh-CN" altLang="en-US" dirty="0"/>
              <a:t>（</a:t>
            </a:r>
            <a:r>
              <a:rPr lang="en-US" altLang="zh-CN" dirty="0"/>
              <a:t>Hierarchical </a:t>
            </a:r>
            <a:r>
              <a:rPr lang="en-US" altLang="zh-CN" dirty="0" err="1"/>
              <a:t>Softmax</a:t>
            </a:r>
            <a:r>
              <a:rPr lang="zh-CN" altLang="en-US" dirty="0"/>
              <a:t>），能够改善</a:t>
            </a:r>
            <a:r>
              <a:rPr lang="en-US" altLang="zh-CN" dirty="0" err="1"/>
              <a:t>Softmax</a:t>
            </a:r>
            <a:r>
              <a:rPr lang="zh-CN" altLang="en-US" dirty="0"/>
              <a:t>计算慢的问题。负采样是由</a:t>
            </a:r>
            <a:r>
              <a:rPr lang="en-US" altLang="zh-CN" dirty="0"/>
              <a:t>Word2Vec</a:t>
            </a:r>
            <a:r>
              <a:rPr lang="zh-CN" altLang="en-US" dirty="0"/>
              <a:t>的作者</a:t>
            </a:r>
            <a:r>
              <a:rPr lang="en-US" altLang="zh-CN" dirty="0" err="1"/>
              <a:t>Mikolov</a:t>
            </a:r>
            <a:r>
              <a:rPr lang="zh-CN" altLang="en-US" dirty="0"/>
              <a:t>在第二篇论文 中提出的。</a:t>
            </a:r>
          </a:p>
        </p:txBody>
      </p:sp>
      <p:sp>
        <p:nvSpPr>
          <p:cNvPr id="3" name="标题 2"/>
          <p:cNvSpPr>
            <a:spLocks noGrp="1"/>
          </p:cNvSpPr>
          <p:nvPr>
            <p:ph type="title"/>
          </p:nvPr>
        </p:nvSpPr>
        <p:spPr/>
        <p:txBody>
          <a:bodyPr/>
          <a:lstStyle/>
          <a:p>
            <a:r>
              <a:rPr lang="en-US" altLang="zh-CN" dirty="0" smtClean="0"/>
              <a:t>7.2.4 </a:t>
            </a:r>
            <a:r>
              <a:rPr lang="zh-CN" altLang="en-US" dirty="0" smtClean="0"/>
              <a:t>负</a:t>
            </a:r>
            <a:r>
              <a:rPr lang="zh-CN" altLang="en-US" dirty="0"/>
              <a:t>采样</a:t>
            </a:r>
          </a:p>
        </p:txBody>
      </p:sp>
    </p:spTree>
    <p:extLst>
      <p:ext uri="{BB962C8B-B14F-4D97-AF65-F5344CB8AC3E}">
        <p14:creationId xmlns:p14="http://schemas.microsoft.com/office/powerpoint/2010/main" val="11984723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4869159"/>
            <a:ext cx="7408333" cy="1257003"/>
          </a:xfrm>
        </p:spPr>
        <p:txBody>
          <a:bodyPr/>
          <a:lstStyle/>
          <a:p>
            <a:r>
              <a:rPr lang="zh-CN" altLang="en-US" dirty="0"/>
              <a:t>负采样的原理如图</a:t>
            </a:r>
            <a:r>
              <a:rPr lang="en-US" altLang="zh-CN" dirty="0"/>
              <a:t>7. 6</a:t>
            </a:r>
            <a:r>
              <a:rPr lang="zh-CN" altLang="en-US" dirty="0"/>
              <a:t>所示。它使用二元分类器（逻辑回归）进行训练，在特定上下文中区别真实的目标</a:t>
            </a:r>
            <a:r>
              <a:rPr lang="zh-CN" altLang="en-US" dirty="0" smtClean="0"/>
              <a:t>单词</a:t>
            </a:r>
            <a:r>
              <a:rPr lang="en-US" altLang="zh-CN" dirty="0" err="1" smtClean="0"/>
              <a:t>w</a:t>
            </a:r>
            <a:r>
              <a:rPr lang="en-US" altLang="zh-CN" baseline="-25000" dirty="0" err="1" smtClean="0"/>
              <a:t>t</a:t>
            </a:r>
            <a:r>
              <a:rPr lang="zh-CN" altLang="en-US" dirty="0" smtClean="0"/>
              <a:t>和</a:t>
            </a:r>
            <a:r>
              <a:rPr lang="en-US" altLang="zh-CN" dirty="0" smtClean="0"/>
              <a:t>K</a:t>
            </a:r>
            <a:r>
              <a:rPr lang="zh-CN" altLang="en-US" dirty="0" smtClean="0"/>
              <a:t>个</a:t>
            </a:r>
            <a:r>
              <a:rPr lang="zh-CN" altLang="en-US" dirty="0"/>
              <a:t>虚构的噪声</a:t>
            </a:r>
            <a:r>
              <a:rPr lang="zh-CN" altLang="en-US" dirty="0" smtClean="0"/>
              <a:t>单词    </a:t>
            </a:r>
            <a:r>
              <a:rPr lang="zh-CN" altLang="en-US" dirty="0"/>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01453914"/>
              </p:ext>
            </p:extLst>
          </p:nvPr>
        </p:nvGraphicFramePr>
        <p:xfrm>
          <a:off x="5436096" y="5733256"/>
          <a:ext cx="174625" cy="212725"/>
        </p:xfrm>
        <a:graphic>
          <a:graphicData uri="http://schemas.openxmlformats.org/presentationml/2006/ole">
            <mc:AlternateContent xmlns:mc="http://schemas.openxmlformats.org/markup-compatibility/2006">
              <mc:Choice xmlns:v="urn:schemas-microsoft-com:vml" Requires="v">
                <p:oleObj spid="_x0000_s12321" name="Equation" r:id="rId3" imgW="177569" imgH="215619" progId="Equation.DSMT4">
                  <p:embed/>
                </p:oleObj>
              </mc:Choice>
              <mc:Fallback>
                <p:oleObj name="Equation" r:id="rId3" imgW="177569" imgH="21561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5733256"/>
                        <a:ext cx="174625" cy="212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229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720" y="1340768"/>
            <a:ext cx="4631101" cy="2985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590801" y="4351481"/>
            <a:ext cx="1962397" cy="369332"/>
          </a:xfrm>
          <a:prstGeom prst="rect">
            <a:avLst/>
          </a:prstGeom>
        </p:spPr>
        <p:txBody>
          <a:bodyPr wrap="none">
            <a:spAutoFit/>
          </a:bodyPr>
          <a:lstStyle/>
          <a:p>
            <a:r>
              <a:rPr lang="zh-CN" altLang="zh-CN" dirty="0"/>
              <a:t>图</a:t>
            </a:r>
            <a:r>
              <a:rPr lang="en-US" altLang="zh-CN" dirty="0"/>
              <a:t>7. 6 </a:t>
            </a:r>
            <a:r>
              <a:rPr lang="zh-CN" altLang="zh-CN" dirty="0"/>
              <a:t>负采样原理</a:t>
            </a:r>
          </a:p>
        </p:txBody>
      </p:sp>
    </p:spTree>
    <p:extLst>
      <p:ext uri="{BB962C8B-B14F-4D97-AF65-F5344CB8AC3E}">
        <p14:creationId xmlns:p14="http://schemas.microsoft.com/office/powerpoint/2010/main" val="8160368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132856"/>
            <a:ext cx="8640959" cy="4680520"/>
          </a:xfrm>
        </p:spPr>
        <p:txBody>
          <a:bodyPr>
            <a:normAutofit fontScale="92500" lnSpcReduction="20000"/>
          </a:bodyPr>
          <a:lstStyle/>
          <a:p>
            <a:r>
              <a:rPr lang="zh-CN" altLang="en-US" dirty="0"/>
              <a:t>以</a:t>
            </a:r>
            <a:r>
              <a:rPr lang="en-US" altLang="zh-CN" dirty="0"/>
              <a:t>Skip-Gram</a:t>
            </a:r>
            <a:r>
              <a:rPr lang="zh-CN" altLang="en-US" dirty="0"/>
              <a:t>模型为例来说，负采样技术的核心就是：将原来根据中心词来预测一个上下文词的学习问题，转换为给定一对单词，预测它们是否是一对中心词</a:t>
            </a:r>
            <a:r>
              <a:rPr lang="en-US" altLang="zh-CN" dirty="0"/>
              <a:t>-</a:t>
            </a:r>
            <a:r>
              <a:rPr lang="zh-CN" altLang="en-US" dirty="0"/>
              <a:t>上下文词的有监督学习问题。例如，在英文句子</a:t>
            </a:r>
            <a:r>
              <a:rPr lang="en-US" altLang="zh-CN" dirty="0"/>
              <a:t>the quick brown fox jumped over the lazy dog</a:t>
            </a:r>
            <a:r>
              <a:rPr lang="zh-CN" altLang="en-US" dirty="0"/>
              <a:t>中，</a:t>
            </a:r>
            <a:r>
              <a:rPr lang="en-US" altLang="zh-CN" dirty="0"/>
              <a:t>quick</a:t>
            </a:r>
            <a:r>
              <a:rPr lang="zh-CN" altLang="en-US" dirty="0"/>
              <a:t>和</a:t>
            </a:r>
            <a:r>
              <a:rPr lang="en-US" altLang="zh-CN" dirty="0"/>
              <a:t>brown</a:t>
            </a:r>
            <a:r>
              <a:rPr lang="zh-CN" altLang="en-US" dirty="0"/>
              <a:t>就是一对中心词</a:t>
            </a:r>
            <a:r>
              <a:rPr lang="en-US" altLang="zh-CN" dirty="0"/>
              <a:t>-</a:t>
            </a:r>
            <a:r>
              <a:rPr lang="zh-CN" altLang="en-US" dirty="0"/>
              <a:t>上下文词，这是一个标签为</a:t>
            </a:r>
            <a:r>
              <a:rPr lang="en-US" altLang="zh-CN" dirty="0"/>
              <a:t>1</a:t>
            </a:r>
            <a:r>
              <a:rPr lang="zh-CN" altLang="en-US" dirty="0"/>
              <a:t>的正样本。然后再构建多个负样本，我们假设随机选择一个词，它很可能跟</a:t>
            </a:r>
            <a:r>
              <a:rPr lang="en-US" altLang="zh-CN" dirty="0"/>
              <a:t>quick</a:t>
            </a:r>
            <a:r>
              <a:rPr lang="zh-CN" altLang="en-US" dirty="0"/>
              <a:t>没什么关联，因此，随机在词典中选一个词，比如</a:t>
            </a:r>
            <a:r>
              <a:rPr lang="en-US" altLang="zh-CN" dirty="0"/>
              <a:t>cat</a:t>
            </a:r>
            <a:r>
              <a:rPr lang="zh-CN" altLang="en-US" dirty="0"/>
              <a:t>，这样</a:t>
            </a:r>
            <a:r>
              <a:rPr lang="en-US" altLang="zh-CN" dirty="0"/>
              <a:t>quick</a:t>
            </a:r>
            <a:r>
              <a:rPr lang="zh-CN" altLang="en-US" dirty="0"/>
              <a:t>和</a:t>
            </a:r>
            <a:r>
              <a:rPr lang="en-US" altLang="zh-CN" dirty="0"/>
              <a:t>cat</a:t>
            </a:r>
            <a:r>
              <a:rPr lang="zh-CN" altLang="en-US" dirty="0"/>
              <a:t>就构成一个标签为</a:t>
            </a:r>
            <a:r>
              <a:rPr lang="en-US" altLang="zh-CN" dirty="0"/>
              <a:t>0</a:t>
            </a:r>
            <a:r>
              <a:rPr lang="zh-CN" altLang="en-US" dirty="0"/>
              <a:t>的负样本。重复选择</a:t>
            </a:r>
            <a:r>
              <a:rPr lang="en-US" altLang="zh-CN" dirty="0"/>
              <a:t>king</a:t>
            </a:r>
            <a:r>
              <a:rPr lang="zh-CN" altLang="en-US" dirty="0"/>
              <a:t>、</a:t>
            </a:r>
            <a:r>
              <a:rPr lang="en-US" altLang="zh-CN" dirty="0"/>
              <a:t>two</a:t>
            </a:r>
            <a:r>
              <a:rPr lang="zh-CN" altLang="en-US" dirty="0"/>
              <a:t>和</a:t>
            </a:r>
            <a:r>
              <a:rPr lang="en-US" altLang="zh-CN" dirty="0"/>
              <a:t>apple</a:t>
            </a:r>
            <a:r>
              <a:rPr lang="zh-CN" altLang="en-US" dirty="0"/>
              <a:t>，构建多个负样本，最终得到如下的训练数据：</a:t>
            </a:r>
          </a:p>
          <a:p>
            <a:pPr lvl="1"/>
            <a:r>
              <a:rPr lang="en-US" altLang="zh-CN" dirty="0"/>
              <a:t>([quick, brown], 1),</a:t>
            </a:r>
          </a:p>
          <a:p>
            <a:pPr lvl="1"/>
            <a:r>
              <a:rPr lang="en-US" altLang="zh-CN" dirty="0"/>
              <a:t>([quick, cat], 0), </a:t>
            </a:r>
          </a:p>
          <a:p>
            <a:pPr lvl="1"/>
            <a:r>
              <a:rPr lang="en-US" altLang="zh-CN" dirty="0"/>
              <a:t>([quick, king], 0), </a:t>
            </a:r>
          </a:p>
          <a:p>
            <a:pPr lvl="1"/>
            <a:r>
              <a:rPr lang="en-US" altLang="zh-CN" dirty="0"/>
              <a:t>([quick, two], 0), </a:t>
            </a:r>
          </a:p>
          <a:p>
            <a:pPr lvl="1"/>
            <a:r>
              <a:rPr lang="en-US" altLang="zh-CN" dirty="0"/>
              <a:t>([quick, apple], 0),</a:t>
            </a:r>
          </a:p>
          <a:p>
            <a:pPr lvl="1"/>
            <a:r>
              <a:rPr lang="en-US" altLang="zh-CN" dirty="0"/>
              <a:t>……</a:t>
            </a:r>
          </a:p>
          <a:p>
            <a:endParaRPr lang="zh-CN" altLang="en-US" dirty="0"/>
          </a:p>
        </p:txBody>
      </p:sp>
    </p:spTree>
    <p:extLst>
      <p:ext uri="{BB962C8B-B14F-4D97-AF65-F5344CB8AC3E}">
        <p14:creationId xmlns:p14="http://schemas.microsoft.com/office/powerpoint/2010/main" val="3810007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在词嵌入技术诞生之前，通常使用独热码（</a:t>
            </a:r>
            <a:r>
              <a:rPr lang="en-US" altLang="zh-CN" dirty="0"/>
              <a:t>One-Hot Encoding</a:t>
            </a:r>
            <a:r>
              <a:rPr lang="zh-CN" altLang="en-US" dirty="0"/>
              <a:t>）向量来表示单词或字符。假设词典大小 表示词典中不同词的数量，那么，每个词都对应 之间的一个整数，这个整数就是该词的索引。独热码使用一个 维的向量来表示词，如果某个词的索引为 ，就将独热码向量的第 维设为</a:t>
            </a:r>
            <a:r>
              <a:rPr lang="en-US" altLang="zh-CN" dirty="0"/>
              <a:t>1</a:t>
            </a:r>
            <a:r>
              <a:rPr lang="zh-CN" altLang="en-US" dirty="0"/>
              <a:t>，其余维都为</a:t>
            </a:r>
            <a:r>
              <a:rPr lang="en-US" altLang="zh-CN" dirty="0"/>
              <a:t>0</a:t>
            </a:r>
            <a:r>
              <a:rPr lang="zh-CN" altLang="en-US" dirty="0"/>
              <a:t>。因为只有一维为</a:t>
            </a:r>
            <a:r>
              <a:rPr lang="en-US" altLang="zh-CN" dirty="0"/>
              <a:t>1</a:t>
            </a:r>
            <a:r>
              <a:rPr lang="zh-CN" altLang="en-US" dirty="0"/>
              <a:t>，因此称为独热码，或者称为一位有效编码。</a:t>
            </a:r>
          </a:p>
        </p:txBody>
      </p:sp>
      <p:sp>
        <p:nvSpPr>
          <p:cNvPr id="3" name="标题 2"/>
          <p:cNvSpPr>
            <a:spLocks noGrp="1"/>
          </p:cNvSpPr>
          <p:nvPr>
            <p:ph type="title"/>
          </p:nvPr>
        </p:nvSpPr>
        <p:spPr/>
        <p:txBody>
          <a:bodyPr/>
          <a:lstStyle/>
          <a:p>
            <a:r>
              <a:rPr lang="en-US" altLang="zh-CN" dirty="0" smtClean="0"/>
              <a:t>7.1.1 </a:t>
            </a:r>
            <a:r>
              <a:rPr lang="zh-CN" altLang="en-US" dirty="0" smtClean="0"/>
              <a:t>独</a:t>
            </a:r>
            <a:r>
              <a:rPr lang="zh-CN" altLang="en-US" dirty="0"/>
              <a:t>热码</a:t>
            </a:r>
          </a:p>
        </p:txBody>
      </p:sp>
    </p:spTree>
    <p:extLst>
      <p:ext uri="{BB962C8B-B14F-4D97-AF65-F5344CB8AC3E}">
        <p14:creationId xmlns:p14="http://schemas.microsoft.com/office/powerpoint/2010/main" val="22457988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2636912"/>
            <a:ext cx="8352927" cy="4104456"/>
          </a:xfrm>
        </p:spPr>
        <p:txBody>
          <a:bodyPr>
            <a:normAutofit/>
          </a:bodyPr>
          <a:lstStyle/>
          <a:p>
            <a:r>
              <a:rPr lang="zh-CN" altLang="en-US" dirty="0"/>
              <a:t>构建好训练数据以后，下一步就是构造一个有监督学习问题。学习算法的输入就是一个中心词与一个真实上下文词或随机选取词所构成的一对词，输出就是要预测的标签。因此，学习问题就是给定一对词，如</a:t>
            </a:r>
            <a:r>
              <a:rPr lang="en-US" altLang="zh-CN" dirty="0"/>
              <a:t>quick</a:t>
            </a:r>
            <a:r>
              <a:rPr lang="zh-CN" altLang="en-US" dirty="0"/>
              <a:t>和</a:t>
            </a:r>
            <a:r>
              <a:rPr lang="en-US" altLang="zh-CN" dirty="0"/>
              <a:t>brown</a:t>
            </a:r>
            <a:r>
              <a:rPr lang="zh-CN" altLang="en-US" dirty="0"/>
              <a:t>，预测这两个词究竟是对文本中邻近的两个词采样得到的？还是在文本中得到一个词，然后在词典中随机选取得到另一个词？该算法就是要学习如何去分辨这两种不同的生成样本的方法。</a:t>
            </a:r>
          </a:p>
          <a:p>
            <a:r>
              <a:rPr lang="zh-CN" altLang="en-US" dirty="0"/>
              <a:t>假设负样本的个数</a:t>
            </a:r>
            <a:r>
              <a:rPr lang="zh-CN" altLang="en-US" dirty="0" smtClean="0"/>
              <a:t>为</a:t>
            </a:r>
            <a:r>
              <a:rPr lang="en-US" altLang="zh-CN" dirty="0" smtClean="0"/>
              <a:t>K</a:t>
            </a:r>
            <a:r>
              <a:rPr lang="zh-CN" altLang="en-US" dirty="0" smtClean="0"/>
              <a:t>，</a:t>
            </a:r>
            <a:r>
              <a:rPr lang="zh-CN" altLang="en-US" dirty="0"/>
              <a:t>负采样技术就将多元分类问题转换</a:t>
            </a:r>
            <a:r>
              <a:rPr lang="zh-CN" altLang="en-US" dirty="0" smtClean="0"/>
              <a:t>成</a:t>
            </a:r>
            <a:r>
              <a:rPr lang="en-US" altLang="zh-CN" dirty="0" smtClean="0"/>
              <a:t>K+1</a:t>
            </a:r>
            <a:r>
              <a:rPr lang="zh-CN" altLang="en-US" dirty="0" smtClean="0"/>
              <a:t>个</a:t>
            </a:r>
            <a:r>
              <a:rPr lang="zh-CN" altLang="en-US" dirty="0"/>
              <a:t>二元分类问题，减少计算量从而加快训练速度。</a:t>
            </a:r>
          </a:p>
          <a:p>
            <a:endParaRPr lang="zh-CN" altLang="en-US" dirty="0"/>
          </a:p>
        </p:txBody>
      </p:sp>
    </p:spTree>
    <p:extLst>
      <p:ext uri="{BB962C8B-B14F-4D97-AF65-F5344CB8AC3E}">
        <p14:creationId xmlns:p14="http://schemas.microsoft.com/office/powerpoint/2010/main" val="17683354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564904"/>
            <a:ext cx="8424935" cy="3960440"/>
          </a:xfrm>
        </p:spPr>
        <p:txBody>
          <a:bodyPr/>
          <a:lstStyle/>
          <a:p>
            <a:r>
              <a:rPr lang="zh-CN" altLang="en-US" dirty="0"/>
              <a:t>可以使用</a:t>
            </a:r>
            <a:r>
              <a:rPr lang="en-US" altLang="zh-CN" dirty="0"/>
              <a:t>Sigmoid</a:t>
            </a:r>
            <a:r>
              <a:rPr lang="zh-CN" altLang="en-US" dirty="0" smtClean="0"/>
              <a:t>函数                      </a:t>
            </a:r>
            <a:r>
              <a:rPr lang="zh-CN" altLang="en-US" dirty="0"/>
              <a:t>来表示</a:t>
            </a:r>
            <a:r>
              <a:rPr lang="zh-CN" altLang="en-US" dirty="0" smtClean="0"/>
              <a:t>中心词</a:t>
            </a:r>
            <a:r>
              <a:rPr lang="en-US" altLang="zh-CN" dirty="0" err="1" smtClean="0"/>
              <a:t>w</a:t>
            </a:r>
            <a:r>
              <a:rPr lang="en-US" altLang="zh-CN" baseline="-25000" dirty="0" err="1" smtClean="0"/>
              <a:t>c</a:t>
            </a:r>
            <a:r>
              <a:rPr lang="zh-CN" altLang="en-US" dirty="0" smtClean="0"/>
              <a:t>和</a:t>
            </a:r>
            <a:r>
              <a:rPr lang="zh-CN" altLang="en-US" dirty="0"/>
              <a:t>上下</a:t>
            </a:r>
            <a:r>
              <a:rPr lang="zh-CN" altLang="en-US" dirty="0" smtClean="0"/>
              <a:t>文词</a:t>
            </a:r>
            <a:r>
              <a:rPr lang="en-US" altLang="zh-CN" dirty="0" smtClean="0"/>
              <a:t>w</a:t>
            </a:r>
            <a:r>
              <a:rPr lang="en-US" altLang="zh-CN" baseline="-25000" dirty="0" smtClean="0"/>
              <a:t>o</a:t>
            </a:r>
            <a:r>
              <a:rPr lang="zh-CN" altLang="en-US" dirty="0" smtClean="0"/>
              <a:t>同时</a:t>
            </a:r>
            <a:r>
              <a:rPr lang="zh-CN" altLang="en-US" dirty="0"/>
              <a:t>出现在窗口的概率。</a:t>
            </a:r>
          </a:p>
          <a:p>
            <a:r>
              <a:rPr lang="zh-CN" altLang="en-US" dirty="0"/>
              <a:t> 								</a:t>
            </a:r>
            <a:r>
              <a:rPr lang="en-US" altLang="zh-CN" dirty="0"/>
              <a:t>(7-7)</a:t>
            </a:r>
          </a:p>
          <a:p>
            <a:endParaRPr lang="en-US" altLang="zh-CN" dirty="0" smtClean="0"/>
          </a:p>
          <a:p>
            <a:r>
              <a:rPr lang="zh-CN" altLang="en-US" dirty="0" smtClean="0"/>
              <a:t>这样</a:t>
            </a:r>
            <a:r>
              <a:rPr lang="zh-CN" altLang="en-US" dirty="0"/>
              <a:t>，</a:t>
            </a:r>
            <a:r>
              <a:rPr lang="zh-CN" altLang="en-US" dirty="0" smtClean="0"/>
              <a:t>中心词</a:t>
            </a:r>
            <a:r>
              <a:rPr lang="en-US" altLang="zh-CN" dirty="0" err="1"/>
              <a:t>w</a:t>
            </a:r>
            <a:r>
              <a:rPr lang="en-US" altLang="zh-CN" baseline="-25000" dirty="0" err="1"/>
              <a:t>c</a:t>
            </a:r>
            <a:r>
              <a:rPr lang="zh-CN" altLang="en-US" dirty="0" smtClean="0"/>
              <a:t>生成</a:t>
            </a:r>
            <a:r>
              <a:rPr lang="zh-CN" altLang="en-US" dirty="0"/>
              <a:t>上下</a:t>
            </a:r>
            <a:r>
              <a:rPr lang="zh-CN" altLang="en-US" dirty="0" smtClean="0"/>
              <a:t>文词</a:t>
            </a:r>
            <a:r>
              <a:rPr lang="en-US" altLang="zh-CN" dirty="0"/>
              <a:t>w</a:t>
            </a:r>
            <a:r>
              <a:rPr lang="en-US" altLang="zh-CN" baseline="-25000" dirty="0"/>
              <a:t>o</a:t>
            </a:r>
            <a:r>
              <a:rPr lang="zh-CN" altLang="en-US" dirty="0" smtClean="0"/>
              <a:t>的</a:t>
            </a:r>
            <a:r>
              <a:rPr lang="zh-CN" altLang="en-US" dirty="0"/>
              <a:t>概率可以近似表示为：</a:t>
            </a:r>
          </a:p>
          <a:p>
            <a:r>
              <a:rPr lang="zh-CN" altLang="en-US" dirty="0"/>
              <a:t> </a:t>
            </a:r>
            <a:r>
              <a:rPr lang="zh-CN" altLang="en-US" dirty="0" smtClean="0"/>
              <a:t>                                                                                                        </a:t>
            </a:r>
            <a:r>
              <a:rPr lang="en-US" altLang="zh-CN" dirty="0"/>
              <a:t>(7-8)</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736862094"/>
              </p:ext>
            </p:extLst>
          </p:nvPr>
        </p:nvGraphicFramePr>
        <p:xfrm>
          <a:off x="3635896" y="2492896"/>
          <a:ext cx="1409700" cy="473075"/>
        </p:xfrm>
        <a:graphic>
          <a:graphicData uri="http://schemas.openxmlformats.org/presentationml/2006/ole">
            <mc:AlternateContent xmlns:mc="http://schemas.openxmlformats.org/markup-compatibility/2006">
              <mc:Choice xmlns:v="urn:schemas-microsoft-com:vml" Requires="v">
                <p:oleObj spid="_x0000_s13394" name="Equation" r:id="rId3" imgW="1409700" imgH="469900" progId="Equation.DSMT4">
                  <p:embed/>
                </p:oleObj>
              </mc:Choice>
              <mc:Fallback>
                <p:oleObj name="Equation" r:id="rId3" imgW="1409700" imgH="4699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2492896"/>
                        <a:ext cx="1409700" cy="473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028385381"/>
              </p:ext>
            </p:extLst>
          </p:nvPr>
        </p:nvGraphicFramePr>
        <p:xfrm>
          <a:off x="899592" y="3429000"/>
          <a:ext cx="2035175" cy="304800"/>
        </p:xfrm>
        <a:graphic>
          <a:graphicData uri="http://schemas.openxmlformats.org/presentationml/2006/ole">
            <mc:AlternateContent xmlns:mc="http://schemas.openxmlformats.org/markup-compatibility/2006">
              <mc:Choice xmlns:v="urn:schemas-microsoft-com:vml" Requires="v">
                <p:oleObj spid="_x0000_s13395" name="Equation" r:id="rId5" imgW="2032000" imgH="304800" progId="Equation.DSMT4">
                  <p:embed/>
                </p:oleObj>
              </mc:Choice>
              <mc:Fallback>
                <p:oleObj name="Equation" r:id="rId5" imgW="2032000" imgH="3048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92" y="3429000"/>
                        <a:ext cx="2035175"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919150148"/>
              </p:ext>
            </p:extLst>
          </p:nvPr>
        </p:nvGraphicFramePr>
        <p:xfrm>
          <a:off x="755576" y="4869160"/>
          <a:ext cx="4610100" cy="533400"/>
        </p:xfrm>
        <a:graphic>
          <a:graphicData uri="http://schemas.openxmlformats.org/presentationml/2006/ole">
            <mc:AlternateContent xmlns:mc="http://schemas.openxmlformats.org/markup-compatibility/2006">
              <mc:Choice xmlns:v="urn:schemas-microsoft-com:vml" Requires="v">
                <p:oleObj spid="_x0000_s13396" name="Equation" r:id="rId7" imgW="4610100" imgH="533400" progId="Equation.DSMT4">
                  <p:embed/>
                </p:oleObj>
              </mc:Choice>
              <mc:Fallback>
                <p:oleObj name="Equation" r:id="rId7" imgW="4610100" imgH="5334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576" y="4869160"/>
                        <a:ext cx="4610100"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793518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204864"/>
            <a:ext cx="8640959" cy="4536504"/>
          </a:xfrm>
        </p:spPr>
        <p:txBody>
          <a:bodyPr/>
          <a:lstStyle/>
          <a:p>
            <a:r>
              <a:rPr lang="zh-CN" altLang="en-US" dirty="0"/>
              <a:t>假设噪声</a:t>
            </a:r>
            <a:r>
              <a:rPr lang="zh-CN" altLang="en-US" dirty="0" smtClean="0"/>
              <a:t>词</a:t>
            </a:r>
            <a:r>
              <a:rPr lang="en-US" altLang="zh-CN" dirty="0" err="1" smtClean="0"/>
              <a:t>w</a:t>
            </a:r>
            <a:r>
              <a:rPr lang="en-US" altLang="zh-CN" baseline="-25000" dirty="0" err="1" smtClean="0"/>
              <a:t>k</a:t>
            </a:r>
            <a:r>
              <a:rPr lang="zh-CN" altLang="en-US" dirty="0" smtClean="0"/>
              <a:t>的</a:t>
            </a:r>
            <a:r>
              <a:rPr lang="zh-CN" altLang="en-US" dirty="0"/>
              <a:t>词典索引</a:t>
            </a:r>
            <a:r>
              <a:rPr lang="zh-CN" altLang="en-US" dirty="0" smtClean="0"/>
              <a:t>为</a:t>
            </a:r>
            <a:r>
              <a:rPr lang="en-US" altLang="zh-CN" dirty="0" err="1" smtClean="0"/>
              <a:t>i</a:t>
            </a:r>
            <a:r>
              <a:rPr lang="en-US" altLang="zh-CN" baseline="-25000" dirty="0" err="1" smtClean="0"/>
              <a:t>k</a:t>
            </a:r>
            <a:r>
              <a:rPr lang="zh-CN" altLang="en-US" dirty="0" smtClean="0"/>
              <a:t>，</a:t>
            </a:r>
            <a:r>
              <a:rPr lang="zh-CN" altLang="en-US" dirty="0"/>
              <a:t>使用</a:t>
            </a:r>
            <a:r>
              <a:rPr lang="en-US" altLang="zh-CN" dirty="0"/>
              <a:t>Sigmoid</a:t>
            </a:r>
            <a:r>
              <a:rPr lang="zh-CN" altLang="en-US" dirty="0"/>
              <a:t>函数可将上式改写为：</a:t>
            </a:r>
          </a:p>
          <a:p>
            <a:r>
              <a:rPr lang="zh-CN" altLang="en-US" dirty="0"/>
              <a:t> </a:t>
            </a:r>
            <a:endParaRPr lang="en-US" altLang="zh-CN" dirty="0" smtClean="0"/>
          </a:p>
          <a:p>
            <a:r>
              <a:rPr lang="en-US" altLang="zh-CN" dirty="0"/>
              <a:t> </a:t>
            </a:r>
            <a:r>
              <a:rPr lang="en-US" altLang="zh-CN" dirty="0" smtClean="0"/>
              <a:t>                                                                               </a:t>
            </a:r>
            <a:r>
              <a:rPr lang="zh-CN" altLang="en-US" dirty="0"/>
              <a:t>		</a:t>
            </a:r>
            <a:r>
              <a:rPr lang="en-US" altLang="zh-CN" dirty="0"/>
              <a:t>(7-9)</a:t>
            </a:r>
          </a:p>
          <a:p>
            <a:r>
              <a:rPr lang="zh-CN" altLang="en-US" dirty="0"/>
              <a:t>其中</a:t>
            </a:r>
            <a:r>
              <a:rPr lang="zh-CN" altLang="en-US" dirty="0" smtClean="0"/>
              <a:t>，    </a:t>
            </a:r>
            <a:r>
              <a:rPr lang="zh-CN" altLang="en-US" dirty="0"/>
              <a:t>为</a:t>
            </a:r>
            <a:r>
              <a:rPr lang="en-US" altLang="zh-CN" dirty="0"/>
              <a:t>Sigmoid</a:t>
            </a:r>
            <a:r>
              <a:rPr lang="zh-CN" altLang="en-US" dirty="0"/>
              <a:t>函数。</a:t>
            </a:r>
          </a:p>
          <a:p>
            <a:r>
              <a:rPr lang="zh-CN" altLang="en-US" dirty="0" smtClean="0"/>
              <a:t>中心词</a:t>
            </a:r>
            <a:r>
              <a:rPr lang="en-US" altLang="zh-CN" dirty="0" err="1" smtClean="0"/>
              <a:t>w</a:t>
            </a:r>
            <a:r>
              <a:rPr lang="en-US" altLang="zh-CN" baseline="-25000" dirty="0" err="1" smtClean="0"/>
              <a:t>c</a:t>
            </a:r>
            <a:r>
              <a:rPr lang="zh-CN" altLang="en-US" dirty="0" smtClean="0"/>
              <a:t>生成</a:t>
            </a:r>
            <a:r>
              <a:rPr lang="zh-CN" altLang="en-US" dirty="0"/>
              <a:t>上下</a:t>
            </a:r>
            <a:r>
              <a:rPr lang="zh-CN" altLang="en-US" dirty="0" smtClean="0"/>
              <a:t>文词</a:t>
            </a:r>
            <a:r>
              <a:rPr lang="en-US" altLang="zh-CN" dirty="0" smtClean="0"/>
              <a:t>w</a:t>
            </a:r>
            <a:r>
              <a:rPr lang="en-US" altLang="zh-CN" baseline="-25000" dirty="0" smtClean="0"/>
              <a:t>o</a:t>
            </a:r>
            <a:r>
              <a:rPr lang="zh-CN" altLang="en-US" dirty="0" smtClean="0"/>
              <a:t>的损失函数</a:t>
            </a:r>
            <a:r>
              <a:rPr lang="en-US" altLang="zh-CN" dirty="0"/>
              <a:t>J</a:t>
            </a:r>
            <a:r>
              <a:rPr lang="en-US" altLang="zh-CN" baseline="-25000" dirty="0"/>
              <a:t>NEG</a:t>
            </a:r>
            <a:r>
              <a:rPr lang="zh-CN" altLang="en-US" dirty="0" smtClean="0"/>
              <a:t>可用</a:t>
            </a:r>
            <a:r>
              <a:rPr lang="zh-CN" altLang="en-US" dirty="0"/>
              <a:t>下式表示。</a:t>
            </a:r>
          </a:p>
          <a:p>
            <a:endParaRPr lang="en-US" altLang="zh-CN" dirty="0" smtClean="0"/>
          </a:p>
          <a:p>
            <a:r>
              <a:rPr lang="zh-CN" altLang="en-US" dirty="0" smtClean="0"/>
              <a:t> </a:t>
            </a:r>
            <a:r>
              <a:rPr lang="zh-CN" altLang="en-US" dirty="0"/>
              <a:t>						</a:t>
            </a:r>
            <a:r>
              <a:rPr lang="zh-CN" altLang="en-US" dirty="0" smtClean="0"/>
              <a:t>                          </a:t>
            </a:r>
            <a:r>
              <a:rPr lang="en-US" altLang="zh-CN" dirty="0" smtClean="0"/>
              <a:t>(</a:t>
            </a:r>
            <a:r>
              <a:rPr lang="en-US" altLang="zh-CN" dirty="0"/>
              <a:t>7-10)</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408153953"/>
              </p:ext>
            </p:extLst>
          </p:nvPr>
        </p:nvGraphicFramePr>
        <p:xfrm>
          <a:off x="827584" y="3284984"/>
          <a:ext cx="4060825" cy="473075"/>
        </p:xfrm>
        <a:graphic>
          <a:graphicData uri="http://schemas.openxmlformats.org/presentationml/2006/ole">
            <mc:AlternateContent xmlns:mc="http://schemas.openxmlformats.org/markup-compatibility/2006">
              <mc:Choice xmlns:v="urn:schemas-microsoft-com:vml" Requires="v">
                <p:oleObj spid="_x0000_s14416" name="Equation" r:id="rId3" imgW="4064000" imgH="469900" progId="Equation.DSMT4">
                  <p:embed/>
                </p:oleObj>
              </mc:Choice>
              <mc:Fallback>
                <p:oleObj name="Equation" r:id="rId3" imgW="4064000" imgH="4699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3284984"/>
                        <a:ext cx="4060825" cy="473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057426002"/>
              </p:ext>
            </p:extLst>
          </p:nvPr>
        </p:nvGraphicFramePr>
        <p:xfrm>
          <a:off x="1475656" y="4005064"/>
          <a:ext cx="327025" cy="250825"/>
        </p:xfrm>
        <a:graphic>
          <a:graphicData uri="http://schemas.openxmlformats.org/presentationml/2006/ole">
            <mc:AlternateContent xmlns:mc="http://schemas.openxmlformats.org/markup-compatibility/2006">
              <mc:Choice xmlns:v="urn:schemas-microsoft-com:vml" Requires="v">
                <p:oleObj spid="_x0000_s14417" name="Equation" r:id="rId5" imgW="330057" imgH="253890" progId="Equation.DSMT4">
                  <p:embed/>
                </p:oleObj>
              </mc:Choice>
              <mc:Fallback>
                <p:oleObj name="Equation" r:id="rId5" imgW="330057"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4005064"/>
                        <a:ext cx="32702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724248660"/>
              </p:ext>
            </p:extLst>
          </p:nvPr>
        </p:nvGraphicFramePr>
        <p:xfrm>
          <a:off x="755576" y="5157192"/>
          <a:ext cx="3124200" cy="739775"/>
        </p:xfrm>
        <a:graphic>
          <a:graphicData uri="http://schemas.openxmlformats.org/presentationml/2006/ole">
            <mc:AlternateContent xmlns:mc="http://schemas.openxmlformats.org/markup-compatibility/2006">
              <mc:Choice xmlns:v="urn:schemas-microsoft-com:vml" Requires="v">
                <p:oleObj spid="_x0000_s14418" name="Equation" r:id="rId7" imgW="3124200" imgH="736600" progId="Equation.DSMT4">
                  <p:embed/>
                </p:oleObj>
              </mc:Choice>
              <mc:Fallback>
                <p:oleObj name="Equation" r:id="rId7" imgW="3124200" imgH="7366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576" y="5157192"/>
                        <a:ext cx="3124200" cy="739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880419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492896"/>
            <a:ext cx="8640959" cy="4176464"/>
          </a:xfrm>
        </p:spPr>
        <p:txBody>
          <a:bodyPr>
            <a:normAutofit lnSpcReduction="10000"/>
          </a:bodyPr>
          <a:lstStyle/>
          <a:p>
            <a:r>
              <a:rPr lang="zh-CN" altLang="en-US" dirty="0"/>
              <a:t>当模型为真实单词分配高概率值，为噪声单词分配低概率值时，可以最小化</a:t>
            </a:r>
            <a:r>
              <a:rPr lang="zh-CN" altLang="en-US" dirty="0" smtClean="0"/>
              <a:t>损失函数</a:t>
            </a:r>
            <a:r>
              <a:rPr lang="en-US" altLang="zh-CN" dirty="0" smtClean="0"/>
              <a:t>J</a:t>
            </a:r>
            <a:r>
              <a:rPr lang="en-US" altLang="zh-CN" baseline="-25000" dirty="0" smtClean="0"/>
              <a:t>NEG</a:t>
            </a:r>
            <a:r>
              <a:rPr lang="zh-CN" altLang="en-US" dirty="0" smtClean="0"/>
              <a:t>。</a:t>
            </a:r>
            <a:r>
              <a:rPr lang="zh-CN" altLang="en-US" dirty="0"/>
              <a:t>这种负采样方法大大提升了训练速度，因为它只</a:t>
            </a:r>
            <a:r>
              <a:rPr lang="zh-CN" altLang="en-US" dirty="0" smtClean="0"/>
              <a:t>根据</a:t>
            </a:r>
            <a:r>
              <a:rPr lang="en-US" altLang="zh-CN" dirty="0" smtClean="0"/>
              <a:t>K</a:t>
            </a:r>
            <a:r>
              <a:rPr lang="zh-CN" altLang="en-US" dirty="0" smtClean="0"/>
              <a:t>个</a:t>
            </a:r>
            <a:r>
              <a:rPr lang="zh-CN" altLang="en-US" dirty="0"/>
              <a:t>噪声</a:t>
            </a:r>
            <a:r>
              <a:rPr lang="zh-CN" altLang="en-US" dirty="0" smtClean="0"/>
              <a:t>词</a:t>
            </a:r>
            <a:r>
              <a:rPr lang="en-US" altLang="zh-CN" dirty="0" err="1" smtClean="0"/>
              <a:t>w</a:t>
            </a:r>
            <a:r>
              <a:rPr lang="en-US" altLang="zh-CN" baseline="-25000" dirty="0" err="1" smtClean="0"/>
              <a:t>K</a:t>
            </a:r>
            <a:r>
              <a:rPr lang="zh-CN" altLang="en-US" dirty="0" smtClean="0"/>
              <a:t>和</a:t>
            </a:r>
            <a:r>
              <a:rPr lang="zh-CN" altLang="en-US" dirty="0"/>
              <a:t>一个</a:t>
            </a:r>
            <a:r>
              <a:rPr lang="zh-CN" altLang="en-US" dirty="0" smtClean="0"/>
              <a:t>中心词</a:t>
            </a:r>
            <a:r>
              <a:rPr lang="en-US" altLang="zh-CN" dirty="0" err="1" smtClean="0"/>
              <a:t>w</a:t>
            </a:r>
            <a:r>
              <a:rPr lang="en-US" altLang="zh-CN" baseline="-25000" dirty="0" err="1" smtClean="0"/>
              <a:t>c</a:t>
            </a:r>
            <a:r>
              <a:rPr lang="zh-CN" altLang="en-US" dirty="0" smtClean="0"/>
              <a:t>来</a:t>
            </a:r>
            <a:r>
              <a:rPr lang="zh-CN" altLang="en-US" dirty="0"/>
              <a:t>计算损失函数，而非词典中的全部单词。</a:t>
            </a:r>
          </a:p>
          <a:p>
            <a:r>
              <a:rPr lang="zh-CN" altLang="en-US" dirty="0"/>
              <a:t>这里需要注意两个问题，第一个问题是假如在词典中随机选择的词正好在窗口内怎么办？实际上，由于是随机选择的，一般就不做判断，这种情况即便存在也不影响算法。第二个问题是如何选取负样本的</a:t>
            </a:r>
            <a:r>
              <a:rPr lang="zh-CN" altLang="en-US" dirty="0" smtClean="0"/>
              <a:t>个数</a:t>
            </a:r>
            <a:r>
              <a:rPr lang="en-US" altLang="zh-CN" dirty="0" smtClean="0"/>
              <a:t>K</a:t>
            </a:r>
            <a:r>
              <a:rPr lang="zh-CN" altLang="en-US" dirty="0" smtClean="0"/>
              <a:t>？</a:t>
            </a:r>
            <a:r>
              <a:rPr lang="en-US" altLang="zh-CN" dirty="0" err="1"/>
              <a:t>Mikolov</a:t>
            </a:r>
            <a:r>
              <a:rPr lang="zh-CN" altLang="en-US" dirty="0"/>
              <a:t>等人</a:t>
            </a:r>
            <a:r>
              <a:rPr lang="zh-CN" altLang="en-US" dirty="0" smtClean="0"/>
              <a:t>推荐</a:t>
            </a:r>
            <a:r>
              <a:rPr lang="en-US" altLang="zh-CN" dirty="0" smtClean="0"/>
              <a:t>K</a:t>
            </a:r>
            <a:r>
              <a:rPr lang="zh-CN" altLang="en-US" dirty="0" smtClean="0"/>
              <a:t>与</a:t>
            </a:r>
            <a:r>
              <a:rPr lang="zh-CN" altLang="en-US" dirty="0"/>
              <a:t>数据集成反比，数据集越</a:t>
            </a:r>
            <a:r>
              <a:rPr lang="zh-CN" altLang="en-US" dirty="0" smtClean="0"/>
              <a:t>小</a:t>
            </a:r>
            <a:r>
              <a:rPr lang="en-US" altLang="zh-CN" dirty="0" smtClean="0"/>
              <a:t>K</a:t>
            </a:r>
            <a:r>
              <a:rPr lang="zh-CN" altLang="en-US" dirty="0" smtClean="0"/>
              <a:t>就</a:t>
            </a:r>
            <a:r>
              <a:rPr lang="zh-CN" altLang="en-US" dirty="0"/>
              <a:t>越大。小数据集就</a:t>
            </a:r>
            <a:r>
              <a:rPr lang="zh-CN" altLang="en-US" dirty="0" smtClean="0"/>
              <a:t>选择</a:t>
            </a:r>
            <a:r>
              <a:rPr lang="en-US" altLang="zh-CN" dirty="0" smtClean="0"/>
              <a:t>K</a:t>
            </a:r>
            <a:r>
              <a:rPr lang="zh-CN" altLang="en-US" dirty="0" smtClean="0"/>
              <a:t>在</a:t>
            </a:r>
            <a:r>
              <a:rPr lang="en-US" altLang="zh-CN" dirty="0"/>
              <a:t>5</a:t>
            </a:r>
            <a:r>
              <a:rPr lang="zh-CN" altLang="en-US" dirty="0"/>
              <a:t>到</a:t>
            </a:r>
            <a:r>
              <a:rPr lang="en-US" altLang="zh-CN" dirty="0"/>
              <a:t>20</a:t>
            </a:r>
            <a:r>
              <a:rPr lang="zh-CN" altLang="en-US" dirty="0"/>
              <a:t>之间。很大的数据集就选小一点</a:t>
            </a:r>
            <a:r>
              <a:rPr lang="zh-CN" altLang="en-US" dirty="0" smtClean="0"/>
              <a:t>的</a:t>
            </a:r>
            <a:r>
              <a:rPr lang="en-US" altLang="zh-CN" dirty="0" smtClean="0"/>
              <a:t>K</a:t>
            </a:r>
            <a:r>
              <a:rPr lang="zh-CN" altLang="en-US" dirty="0" smtClean="0"/>
              <a:t>，</a:t>
            </a:r>
            <a:r>
              <a:rPr lang="zh-CN" altLang="en-US" dirty="0"/>
              <a:t>更大的数据集就</a:t>
            </a:r>
            <a:r>
              <a:rPr lang="zh-CN" altLang="en-US" dirty="0" smtClean="0"/>
              <a:t>选择</a:t>
            </a:r>
            <a:r>
              <a:rPr lang="en-US" altLang="zh-CN" dirty="0" smtClean="0"/>
              <a:t>K</a:t>
            </a:r>
            <a:r>
              <a:rPr lang="zh-CN" altLang="en-US" dirty="0" smtClean="0"/>
              <a:t>在</a:t>
            </a:r>
            <a:r>
              <a:rPr lang="en-US" altLang="zh-CN" dirty="0"/>
              <a:t>2</a:t>
            </a:r>
            <a:r>
              <a:rPr lang="zh-CN" altLang="en-US" dirty="0"/>
              <a:t>到</a:t>
            </a:r>
            <a:r>
              <a:rPr lang="en-US" altLang="zh-CN" dirty="0"/>
              <a:t>5</a:t>
            </a:r>
            <a:r>
              <a:rPr lang="zh-CN" altLang="en-US" dirty="0"/>
              <a:t>之间。</a:t>
            </a:r>
          </a:p>
          <a:p>
            <a:endParaRPr lang="zh-CN" altLang="en-US" dirty="0"/>
          </a:p>
        </p:txBody>
      </p:sp>
    </p:spTree>
    <p:extLst>
      <p:ext uri="{BB962C8B-B14F-4D97-AF65-F5344CB8AC3E}">
        <p14:creationId xmlns:p14="http://schemas.microsoft.com/office/powerpoint/2010/main" val="41073118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564904"/>
            <a:ext cx="8496943" cy="4032448"/>
          </a:xfrm>
        </p:spPr>
        <p:txBody>
          <a:bodyPr>
            <a:normAutofit/>
          </a:bodyPr>
          <a:lstStyle/>
          <a:p>
            <a:r>
              <a:rPr lang="zh-CN" altLang="en-US" dirty="0"/>
              <a:t>还有一个问题，负采样该如何选择负样本？如果根据语料中单词出现的频率按照均匀分布来选择，显然更频繁出现的单词更有可能选择为负样本。例如，假设将整个训练语料库转换为单词列表，然后从列表中随机</a:t>
            </a:r>
            <a:r>
              <a:rPr lang="zh-CN" altLang="en-US" dirty="0" smtClean="0"/>
              <a:t>选择</a:t>
            </a:r>
            <a:r>
              <a:rPr lang="en-US" altLang="zh-CN" dirty="0" smtClean="0"/>
              <a:t>K</a:t>
            </a:r>
            <a:r>
              <a:rPr lang="zh-CN" altLang="en-US" dirty="0" smtClean="0"/>
              <a:t>个</a:t>
            </a:r>
            <a:r>
              <a:rPr lang="zh-CN" altLang="en-US" dirty="0"/>
              <a:t>负样本。在这种情况下，选择单词“</a:t>
            </a:r>
            <a:r>
              <a:rPr lang="en-US" altLang="zh-CN" dirty="0"/>
              <a:t>king”</a:t>
            </a:r>
            <a:r>
              <a:rPr lang="zh-CN" altLang="en-US" dirty="0"/>
              <a:t>的概率等于语料库中出现“</a:t>
            </a:r>
            <a:r>
              <a:rPr lang="en-US" altLang="zh-CN" dirty="0"/>
              <a:t>king”</a:t>
            </a:r>
            <a:r>
              <a:rPr lang="zh-CN" altLang="en-US" dirty="0"/>
              <a:t>的次数，除以语料库中的单词总数。这可以用以下公式表示：</a:t>
            </a:r>
          </a:p>
          <a:p>
            <a:r>
              <a:rPr lang="zh-CN" altLang="en-US" dirty="0"/>
              <a:t> </a:t>
            </a:r>
            <a:endParaRPr lang="en-US" altLang="zh-CN" dirty="0" smtClean="0"/>
          </a:p>
          <a:p>
            <a:r>
              <a:rPr lang="zh-CN" altLang="en-US" dirty="0"/>
              <a:t>							</a:t>
            </a:r>
            <a:r>
              <a:rPr lang="en-US" altLang="zh-CN" dirty="0"/>
              <a:t>(7-11)</a:t>
            </a:r>
          </a:p>
          <a:p>
            <a:r>
              <a:rPr lang="zh-CN" altLang="en-US" dirty="0"/>
              <a:t>其中</a:t>
            </a:r>
            <a:r>
              <a:rPr lang="zh-CN" altLang="en-US" dirty="0" smtClean="0"/>
              <a:t>，      为</a:t>
            </a:r>
            <a:r>
              <a:rPr lang="zh-CN" altLang="en-US" dirty="0"/>
              <a:t>选择</a:t>
            </a:r>
            <a:r>
              <a:rPr lang="zh-CN" altLang="en-US" dirty="0" smtClean="0"/>
              <a:t>单词    </a:t>
            </a:r>
            <a:r>
              <a:rPr lang="zh-CN" altLang="en-US" dirty="0"/>
              <a:t>的概率</a:t>
            </a:r>
            <a:r>
              <a:rPr lang="zh-CN" altLang="en-US" dirty="0" smtClean="0"/>
              <a:t>，     </a:t>
            </a:r>
            <a:r>
              <a:rPr lang="zh-CN" altLang="en-US" dirty="0"/>
              <a:t>为语料中出现 </a:t>
            </a:r>
            <a:r>
              <a:rPr lang="zh-CN" altLang="en-US" dirty="0" smtClean="0"/>
              <a:t>   的</a:t>
            </a:r>
            <a:r>
              <a:rPr lang="zh-CN" altLang="en-US" dirty="0"/>
              <a:t>次数。</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71600622"/>
              </p:ext>
            </p:extLst>
          </p:nvPr>
        </p:nvGraphicFramePr>
        <p:xfrm>
          <a:off x="1043608" y="5085184"/>
          <a:ext cx="1463675" cy="571500"/>
        </p:xfrm>
        <a:graphic>
          <a:graphicData uri="http://schemas.openxmlformats.org/presentationml/2006/ole">
            <mc:AlternateContent xmlns:mc="http://schemas.openxmlformats.org/markup-compatibility/2006">
              <mc:Choice xmlns:v="urn:schemas-microsoft-com:vml" Requires="v">
                <p:oleObj spid="_x0000_s15466" name="Equation" r:id="rId3" imgW="1459866" imgH="571252" progId="Equation.DSMT4">
                  <p:embed/>
                </p:oleObj>
              </mc:Choice>
              <mc:Fallback>
                <p:oleObj name="Equation" r:id="rId3" imgW="1459866" imgH="571252"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5085184"/>
                        <a:ext cx="1463675" cy="571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325084914"/>
              </p:ext>
            </p:extLst>
          </p:nvPr>
        </p:nvGraphicFramePr>
        <p:xfrm>
          <a:off x="1619672" y="5805264"/>
          <a:ext cx="473075" cy="250825"/>
        </p:xfrm>
        <a:graphic>
          <a:graphicData uri="http://schemas.openxmlformats.org/presentationml/2006/ole">
            <mc:AlternateContent xmlns:mc="http://schemas.openxmlformats.org/markup-compatibility/2006">
              <mc:Choice xmlns:v="urn:schemas-microsoft-com:vml" Requires="v">
                <p:oleObj spid="_x0000_s15467" name="Equation" r:id="rId5" imgW="469696" imgH="253890" progId="Equation.DSMT4">
                  <p:embed/>
                </p:oleObj>
              </mc:Choice>
              <mc:Fallback>
                <p:oleObj name="Equation" r:id="rId5" imgW="469696"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672" y="5805264"/>
                        <a:ext cx="4730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992019750"/>
              </p:ext>
            </p:extLst>
          </p:nvPr>
        </p:nvGraphicFramePr>
        <p:xfrm>
          <a:off x="3635896" y="5805264"/>
          <a:ext cx="206375" cy="228600"/>
        </p:xfrm>
        <a:graphic>
          <a:graphicData uri="http://schemas.openxmlformats.org/presentationml/2006/ole">
            <mc:AlternateContent xmlns:mc="http://schemas.openxmlformats.org/markup-compatibility/2006">
              <mc:Choice xmlns:v="urn:schemas-microsoft-com:vml" Requires="v">
                <p:oleObj spid="_x0000_s15468" name="Equation" r:id="rId7" imgW="203112" imgH="228501" progId="Equation.DSMT4">
                  <p:embed/>
                </p:oleObj>
              </mc:Choice>
              <mc:Fallback>
                <p:oleObj name="Equation" r:id="rId7" imgW="203112" imgH="228501"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5896" y="5805264"/>
                        <a:ext cx="2063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4132166799"/>
              </p:ext>
            </p:extLst>
          </p:nvPr>
        </p:nvGraphicFramePr>
        <p:xfrm>
          <a:off x="5004048" y="5805264"/>
          <a:ext cx="441325" cy="250825"/>
        </p:xfrm>
        <a:graphic>
          <a:graphicData uri="http://schemas.openxmlformats.org/presentationml/2006/ole">
            <mc:AlternateContent xmlns:mc="http://schemas.openxmlformats.org/markup-compatibility/2006">
              <mc:Choice xmlns:v="urn:schemas-microsoft-com:vml" Requires="v">
                <p:oleObj spid="_x0000_s15469" name="Equation" r:id="rId9" imgW="444114" imgH="253780" progId="Equation.DSMT4">
                  <p:embed/>
                </p:oleObj>
              </mc:Choice>
              <mc:Fallback>
                <p:oleObj name="Equation" r:id="rId9" imgW="444114" imgH="25378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04048" y="5805264"/>
                        <a:ext cx="44132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665579446"/>
              </p:ext>
            </p:extLst>
          </p:nvPr>
        </p:nvGraphicFramePr>
        <p:xfrm>
          <a:off x="7236296" y="5805264"/>
          <a:ext cx="206375" cy="228600"/>
        </p:xfrm>
        <a:graphic>
          <a:graphicData uri="http://schemas.openxmlformats.org/presentationml/2006/ole">
            <mc:AlternateContent xmlns:mc="http://schemas.openxmlformats.org/markup-compatibility/2006">
              <mc:Choice xmlns:v="urn:schemas-microsoft-com:vml" Requires="v">
                <p:oleObj spid="_x0000_s15470" name="Equation" r:id="rId11" imgW="203112" imgH="228501" progId="Equation.DSMT4">
                  <p:embed/>
                </p:oleObj>
              </mc:Choice>
              <mc:Fallback>
                <p:oleObj name="Equation" r:id="rId11" imgW="203112" imgH="228501"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36296" y="5805264"/>
                        <a:ext cx="2063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656068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16832"/>
            <a:ext cx="8712967" cy="4896544"/>
          </a:xfrm>
        </p:spPr>
        <p:txBody>
          <a:bodyPr>
            <a:normAutofit fontScale="92500" lnSpcReduction="10000"/>
          </a:bodyPr>
          <a:lstStyle/>
          <a:p>
            <a:r>
              <a:rPr lang="en-US" altLang="zh-CN" dirty="0" err="1"/>
              <a:t>Mikolov</a:t>
            </a:r>
            <a:r>
              <a:rPr lang="zh-CN" altLang="en-US" dirty="0"/>
              <a:t>在论文中尝试了上述等式的一些变体，其中最有效的是将单词次数改为单词次数的</a:t>
            </a:r>
            <a:r>
              <a:rPr lang="en-US" altLang="zh-CN" dirty="0"/>
              <a:t>3/4</a:t>
            </a:r>
            <a:r>
              <a:rPr lang="zh-CN" altLang="en-US" dirty="0"/>
              <a:t>幂，即：</a:t>
            </a:r>
          </a:p>
          <a:p>
            <a:endParaRPr lang="en-US" altLang="zh-CN" dirty="0" smtClean="0"/>
          </a:p>
          <a:p>
            <a:r>
              <a:rPr lang="zh-CN" altLang="en-US" dirty="0" smtClean="0"/>
              <a:t> </a:t>
            </a:r>
            <a:r>
              <a:rPr lang="zh-CN" altLang="en-US" dirty="0"/>
              <a:t>								</a:t>
            </a:r>
            <a:r>
              <a:rPr lang="en-US" altLang="zh-CN" dirty="0"/>
              <a:t>(7-12)</a:t>
            </a:r>
          </a:p>
          <a:p>
            <a:r>
              <a:rPr lang="zh-CN" altLang="en-US" dirty="0"/>
              <a:t>上述等式有助于增大较小频率词的概率以及降低更大频率词的概率。</a:t>
            </a:r>
          </a:p>
          <a:p>
            <a:r>
              <a:rPr lang="zh-CN" altLang="en-US" dirty="0"/>
              <a:t>论文提供的</a:t>
            </a:r>
            <a:r>
              <a:rPr lang="en-US" altLang="zh-CN" dirty="0"/>
              <a:t>Word2Vec </a:t>
            </a:r>
            <a:r>
              <a:rPr lang="en-US" altLang="zh-CN" dirty="0" smtClean="0"/>
              <a:t> C</a:t>
            </a:r>
            <a:r>
              <a:rPr lang="zh-CN" altLang="en-US" dirty="0"/>
              <a:t>语言实现的代码中，还采用二次抽样来降低诸如“</a:t>
            </a:r>
            <a:r>
              <a:rPr lang="en-US" altLang="zh-CN" dirty="0"/>
              <a:t>the”</a:t>
            </a:r>
            <a:r>
              <a:rPr lang="zh-CN" altLang="en-US" dirty="0"/>
              <a:t>、“</a:t>
            </a:r>
            <a:r>
              <a:rPr lang="en-US" altLang="zh-CN" dirty="0"/>
              <a:t>this”</a:t>
            </a:r>
            <a:r>
              <a:rPr lang="zh-CN" altLang="en-US" dirty="0"/>
              <a:t>、“</a:t>
            </a:r>
            <a:r>
              <a:rPr lang="en-US" altLang="zh-CN" dirty="0"/>
              <a:t>a”</a:t>
            </a:r>
            <a:r>
              <a:rPr lang="zh-CN" altLang="en-US" dirty="0"/>
              <a:t>等频繁出现的停用词的影响。其方法是，按下式计算保留</a:t>
            </a:r>
            <a:r>
              <a:rPr lang="zh-CN" altLang="en-US" dirty="0" smtClean="0"/>
              <a:t>单词    </a:t>
            </a:r>
            <a:r>
              <a:rPr lang="zh-CN" altLang="en-US" dirty="0"/>
              <a:t>的</a:t>
            </a:r>
            <a:r>
              <a:rPr lang="zh-CN" altLang="en-US" dirty="0" smtClean="0"/>
              <a:t>概率         。</a:t>
            </a:r>
            <a:endParaRPr lang="zh-CN" altLang="en-US" dirty="0"/>
          </a:p>
          <a:p>
            <a:r>
              <a:rPr lang="zh-CN" altLang="en-US" dirty="0"/>
              <a:t> </a:t>
            </a:r>
            <a:endParaRPr lang="en-US" altLang="zh-CN" dirty="0" smtClean="0"/>
          </a:p>
          <a:p>
            <a:r>
              <a:rPr lang="zh-CN" altLang="en-US" dirty="0"/>
              <a:t>								</a:t>
            </a:r>
            <a:r>
              <a:rPr lang="en-US" altLang="zh-CN" dirty="0"/>
              <a:t>(7-13)</a:t>
            </a:r>
          </a:p>
          <a:p>
            <a:r>
              <a:rPr lang="zh-CN" altLang="en-US" dirty="0"/>
              <a:t>其中</a:t>
            </a:r>
            <a:r>
              <a:rPr lang="zh-CN" altLang="en-US" dirty="0" smtClean="0"/>
              <a:t>，       </a:t>
            </a:r>
            <a:r>
              <a:rPr lang="zh-CN" altLang="en-US" dirty="0"/>
              <a:t>为标准化的单词频数。例如，如果单词“</a:t>
            </a:r>
            <a:r>
              <a:rPr lang="en-US" altLang="zh-CN" dirty="0"/>
              <a:t>king”</a:t>
            </a:r>
            <a:r>
              <a:rPr lang="zh-CN" altLang="en-US" dirty="0"/>
              <a:t>在</a:t>
            </a:r>
            <a:r>
              <a:rPr lang="en-US" altLang="zh-CN" dirty="0"/>
              <a:t>10</a:t>
            </a:r>
            <a:r>
              <a:rPr lang="zh-CN" altLang="en-US" dirty="0"/>
              <a:t>亿单词的语料库中出现</a:t>
            </a:r>
            <a:r>
              <a:rPr lang="en-US" altLang="zh-CN" dirty="0"/>
              <a:t>1</a:t>
            </a:r>
            <a:r>
              <a:rPr lang="zh-CN" altLang="en-US" dirty="0"/>
              <a:t>千次，</a:t>
            </a:r>
            <a:r>
              <a:rPr lang="zh-CN" altLang="en-US" dirty="0" smtClean="0"/>
              <a:t>则                                                </a:t>
            </a:r>
            <a:r>
              <a:rPr lang="zh-CN" altLang="en-US" dirty="0"/>
              <a:t>。</a:t>
            </a:r>
            <a:r>
              <a:rPr lang="en-US" altLang="zh-CN" dirty="0"/>
              <a:t>C</a:t>
            </a:r>
            <a:r>
              <a:rPr lang="zh-CN" altLang="en-US" dirty="0"/>
              <a:t>代码中名称为</a:t>
            </a:r>
            <a:r>
              <a:rPr lang="en-US" altLang="zh-CN" dirty="0"/>
              <a:t>sample</a:t>
            </a:r>
            <a:r>
              <a:rPr lang="zh-CN" altLang="en-US" dirty="0"/>
              <a:t>的参数控制二次抽样的频率，默认值为公式中的</a:t>
            </a:r>
            <a:r>
              <a:rPr lang="en-US" altLang="zh-CN" dirty="0"/>
              <a:t>0.001</a:t>
            </a:r>
            <a:r>
              <a:rPr lang="zh-CN" altLang="en-US" dirty="0"/>
              <a:t>，该值越小意味着越不可能保留。</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948512026"/>
              </p:ext>
            </p:extLst>
          </p:nvPr>
        </p:nvGraphicFramePr>
        <p:xfrm>
          <a:off x="755576" y="2636912"/>
          <a:ext cx="1584325" cy="669925"/>
        </p:xfrm>
        <a:graphic>
          <a:graphicData uri="http://schemas.openxmlformats.org/presentationml/2006/ole">
            <mc:AlternateContent xmlns:mc="http://schemas.openxmlformats.org/markup-compatibility/2006">
              <mc:Choice xmlns:v="urn:schemas-microsoft-com:vml" Requires="v">
                <p:oleObj spid="_x0000_s16505" name="Equation" r:id="rId3" imgW="1586811" imgH="672808" progId="Equation.DSMT4">
                  <p:embed/>
                </p:oleObj>
              </mc:Choice>
              <mc:Fallback>
                <p:oleObj name="Equation" r:id="rId3" imgW="1586811" imgH="672808"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2636912"/>
                        <a:ext cx="1584325" cy="669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998899960"/>
              </p:ext>
            </p:extLst>
          </p:nvPr>
        </p:nvGraphicFramePr>
        <p:xfrm>
          <a:off x="3141489" y="4365104"/>
          <a:ext cx="206375" cy="228600"/>
        </p:xfrm>
        <a:graphic>
          <a:graphicData uri="http://schemas.openxmlformats.org/presentationml/2006/ole">
            <mc:AlternateContent xmlns:mc="http://schemas.openxmlformats.org/markup-compatibility/2006">
              <mc:Choice xmlns:v="urn:schemas-microsoft-com:vml" Requires="v">
                <p:oleObj spid="_x0000_s16506" name="Equation" r:id="rId5" imgW="203112" imgH="228501" progId="Equation.DSMT4">
                  <p:embed/>
                </p:oleObj>
              </mc:Choice>
              <mc:Fallback>
                <p:oleObj name="Equation" r:id="rId5" imgW="203112"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1489" y="4365104"/>
                        <a:ext cx="2063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60389856"/>
              </p:ext>
            </p:extLst>
          </p:nvPr>
        </p:nvGraphicFramePr>
        <p:xfrm>
          <a:off x="4283968" y="4365104"/>
          <a:ext cx="473075" cy="250825"/>
        </p:xfrm>
        <a:graphic>
          <a:graphicData uri="http://schemas.openxmlformats.org/presentationml/2006/ole">
            <mc:AlternateContent xmlns:mc="http://schemas.openxmlformats.org/markup-compatibility/2006">
              <mc:Choice xmlns:v="urn:schemas-microsoft-com:vml" Requires="v">
                <p:oleObj spid="_x0000_s16507" name="Equation" r:id="rId7" imgW="469696" imgH="253890" progId="Equation.DSMT4">
                  <p:embed/>
                </p:oleObj>
              </mc:Choice>
              <mc:Fallback>
                <p:oleObj name="Equation" r:id="rId7" imgW="469696" imgH="25389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3968" y="4365104"/>
                        <a:ext cx="4730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597715648"/>
              </p:ext>
            </p:extLst>
          </p:nvPr>
        </p:nvGraphicFramePr>
        <p:xfrm>
          <a:off x="683568" y="4797152"/>
          <a:ext cx="2035175" cy="587375"/>
        </p:xfrm>
        <a:graphic>
          <a:graphicData uri="http://schemas.openxmlformats.org/presentationml/2006/ole">
            <mc:AlternateContent xmlns:mc="http://schemas.openxmlformats.org/markup-compatibility/2006">
              <mc:Choice xmlns:v="urn:schemas-microsoft-com:vml" Requires="v">
                <p:oleObj spid="_x0000_s16508" name="Equation" r:id="rId9" imgW="2032000" imgH="584200" progId="Equation.DSMT4">
                  <p:embed/>
                </p:oleObj>
              </mc:Choice>
              <mc:Fallback>
                <p:oleObj name="Equation" r:id="rId9" imgW="2032000" imgH="5842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3568" y="4797152"/>
                        <a:ext cx="2035175" cy="587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776642250"/>
              </p:ext>
            </p:extLst>
          </p:nvPr>
        </p:nvGraphicFramePr>
        <p:xfrm>
          <a:off x="1403648" y="5445224"/>
          <a:ext cx="457200" cy="250825"/>
        </p:xfrm>
        <a:graphic>
          <a:graphicData uri="http://schemas.openxmlformats.org/presentationml/2006/ole">
            <mc:AlternateContent xmlns:mc="http://schemas.openxmlformats.org/markup-compatibility/2006">
              <mc:Choice xmlns:v="urn:schemas-microsoft-com:vml" Requires="v">
                <p:oleObj spid="_x0000_s16509" name="Equation" r:id="rId11" imgW="457002" imgH="253890" progId="Equation.DSMT4">
                  <p:embed/>
                </p:oleObj>
              </mc:Choice>
              <mc:Fallback>
                <p:oleObj name="Equation" r:id="rId11" imgW="457002" imgH="25389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03648" y="5445224"/>
                        <a:ext cx="457200"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580300662"/>
              </p:ext>
            </p:extLst>
          </p:nvPr>
        </p:nvGraphicFramePr>
        <p:xfrm>
          <a:off x="4139952" y="5733256"/>
          <a:ext cx="2720975" cy="327025"/>
        </p:xfrm>
        <a:graphic>
          <a:graphicData uri="http://schemas.openxmlformats.org/presentationml/2006/ole">
            <mc:AlternateContent xmlns:mc="http://schemas.openxmlformats.org/markup-compatibility/2006">
              <mc:Choice xmlns:v="urn:schemas-microsoft-com:vml" Requires="v">
                <p:oleObj spid="_x0000_s16510" name="Equation" r:id="rId13" imgW="2717800" imgH="330200" progId="Equation.DSMT4">
                  <p:embed/>
                </p:oleObj>
              </mc:Choice>
              <mc:Fallback>
                <p:oleObj name="Equation" r:id="rId13" imgW="2717800" imgH="33020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39952" y="5733256"/>
                        <a:ext cx="2720975" cy="327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5513668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1988840"/>
            <a:ext cx="8784975" cy="4869160"/>
          </a:xfrm>
        </p:spPr>
        <p:txBody>
          <a:bodyPr/>
          <a:lstStyle/>
          <a:p>
            <a:r>
              <a:rPr lang="zh-CN" altLang="en-US" dirty="0"/>
              <a:t>如下三个关键点有助于理解二次抽样的用途。</a:t>
            </a:r>
          </a:p>
          <a:p>
            <a:r>
              <a:rPr lang="en-US" altLang="zh-CN" dirty="0"/>
              <a:t>A</a:t>
            </a:r>
            <a:r>
              <a:rPr lang="zh-CN" altLang="en-US" dirty="0"/>
              <a:t>、	</a:t>
            </a:r>
            <a:r>
              <a:rPr lang="zh-CN" altLang="en-US" dirty="0" smtClean="0"/>
              <a:t>当                  </a:t>
            </a:r>
            <a:r>
              <a:rPr lang="zh-CN" altLang="en-US" dirty="0"/>
              <a:t>时</a:t>
            </a:r>
            <a:r>
              <a:rPr lang="zh-CN" altLang="en-US" dirty="0" smtClean="0"/>
              <a:t>，             ，</a:t>
            </a:r>
            <a:r>
              <a:rPr lang="zh-CN" altLang="en-US" dirty="0"/>
              <a:t>百分之百地保留单词。这意味着</a:t>
            </a:r>
            <a:r>
              <a:rPr lang="zh-CN" altLang="en-US" dirty="0" smtClean="0"/>
              <a:t>只有       </a:t>
            </a:r>
            <a:r>
              <a:rPr lang="zh-CN" altLang="en-US" dirty="0"/>
              <a:t>大于 </a:t>
            </a:r>
            <a:r>
              <a:rPr lang="zh-CN" altLang="en-US" dirty="0" smtClean="0"/>
              <a:t>         才有</a:t>
            </a:r>
            <a:r>
              <a:rPr lang="zh-CN" altLang="en-US" dirty="0"/>
              <a:t>可能二次抽样。</a:t>
            </a:r>
          </a:p>
          <a:p>
            <a:r>
              <a:rPr lang="en-US" altLang="zh-CN" dirty="0"/>
              <a:t>B</a:t>
            </a:r>
            <a:r>
              <a:rPr lang="zh-CN" altLang="en-US" dirty="0"/>
              <a:t>、	</a:t>
            </a:r>
            <a:r>
              <a:rPr lang="zh-CN" altLang="en-US" dirty="0" smtClean="0"/>
              <a:t>当                  </a:t>
            </a:r>
            <a:r>
              <a:rPr lang="zh-CN" altLang="en-US" dirty="0"/>
              <a:t>时</a:t>
            </a:r>
            <a:r>
              <a:rPr lang="zh-CN" altLang="en-US" dirty="0" smtClean="0"/>
              <a:t>，            </a:t>
            </a:r>
            <a:r>
              <a:rPr lang="zh-CN" altLang="en-US" dirty="0"/>
              <a:t>，</a:t>
            </a:r>
            <a:r>
              <a:rPr lang="en-US" altLang="zh-CN" dirty="0"/>
              <a:t>50%</a:t>
            </a:r>
            <a:r>
              <a:rPr lang="zh-CN" altLang="en-US" dirty="0"/>
              <a:t>的可能性保留单词。</a:t>
            </a:r>
          </a:p>
          <a:p>
            <a:r>
              <a:rPr lang="en-US" altLang="zh-CN" dirty="0"/>
              <a:t>C</a:t>
            </a:r>
            <a:r>
              <a:rPr lang="zh-CN" altLang="en-US" dirty="0"/>
              <a:t>、	</a:t>
            </a:r>
            <a:r>
              <a:rPr lang="zh-CN" altLang="en-US" dirty="0" smtClean="0"/>
              <a:t>当              </a:t>
            </a:r>
            <a:r>
              <a:rPr lang="zh-CN" altLang="en-US" dirty="0"/>
              <a:t>时</a:t>
            </a:r>
            <a:r>
              <a:rPr lang="zh-CN" altLang="en-US" dirty="0" smtClean="0"/>
              <a:t>，               </a:t>
            </a:r>
            <a:r>
              <a:rPr lang="zh-CN" altLang="en-US" dirty="0"/>
              <a:t>，</a:t>
            </a:r>
            <a:r>
              <a:rPr lang="en-US" altLang="zh-CN" dirty="0"/>
              <a:t>3.3%</a:t>
            </a:r>
            <a:r>
              <a:rPr lang="zh-CN" altLang="en-US" dirty="0"/>
              <a:t>的可能性保留单词。如果语料全部由</a:t>
            </a:r>
            <a:r>
              <a:rPr lang="zh-CN" altLang="en-US" dirty="0" smtClean="0"/>
              <a:t>单词    </a:t>
            </a:r>
            <a:r>
              <a:rPr lang="zh-CN" altLang="en-US" dirty="0"/>
              <a:t>构成，这本身就很怪异。</a:t>
            </a:r>
          </a:p>
          <a:p>
            <a:r>
              <a:rPr lang="zh-CN" altLang="en-US" dirty="0"/>
              <a:t>总体来说，实现完整的负采样算法有很多细节问题需要考虑，示例程序不可能做到面面俱到。</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95052705"/>
              </p:ext>
            </p:extLst>
          </p:nvPr>
        </p:nvGraphicFramePr>
        <p:xfrm>
          <a:off x="1475656" y="2564904"/>
          <a:ext cx="1120775" cy="250825"/>
        </p:xfrm>
        <a:graphic>
          <a:graphicData uri="http://schemas.openxmlformats.org/presentationml/2006/ole">
            <mc:AlternateContent xmlns:mc="http://schemas.openxmlformats.org/markup-compatibility/2006">
              <mc:Choice xmlns:v="urn:schemas-microsoft-com:vml" Requires="v">
                <p:oleObj spid="_x0000_s17580" name="Equation" r:id="rId3" imgW="1117115" imgH="253890" progId="Equation.DSMT4">
                  <p:embed/>
                </p:oleObj>
              </mc:Choice>
              <mc:Fallback>
                <p:oleObj name="Equation" r:id="rId3" imgW="1117115"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2564904"/>
                        <a:ext cx="11207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170146137"/>
              </p:ext>
            </p:extLst>
          </p:nvPr>
        </p:nvGraphicFramePr>
        <p:xfrm>
          <a:off x="3275856" y="2564904"/>
          <a:ext cx="838200" cy="250825"/>
        </p:xfrm>
        <a:graphic>
          <a:graphicData uri="http://schemas.openxmlformats.org/presentationml/2006/ole">
            <mc:AlternateContent xmlns:mc="http://schemas.openxmlformats.org/markup-compatibility/2006">
              <mc:Choice xmlns:v="urn:schemas-microsoft-com:vml" Requires="v">
                <p:oleObj spid="_x0000_s17581" name="Equation" r:id="rId5" imgW="837836" imgH="253890" progId="Equation.DSMT4">
                  <p:embed/>
                </p:oleObj>
              </mc:Choice>
              <mc:Fallback>
                <p:oleObj name="Equation" r:id="rId5" imgW="837836"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2564904"/>
                        <a:ext cx="838200"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123492526"/>
              </p:ext>
            </p:extLst>
          </p:nvPr>
        </p:nvGraphicFramePr>
        <p:xfrm>
          <a:off x="1187624" y="2924944"/>
          <a:ext cx="457200" cy="250825"/>
        </p:xfrm>
        <a:graphic>
          <a:graphicData uri="http://schemas.openxmlformats.org/presentationml/2006/ole">
            <mc:AlternateContent xmlns:mc="http://schemas.openxmlformats.org/markup-compatibility/2006">
              <mc:Choice xmlns:v="urn:schemas-microsoft-com:vml" Requires="v">
                <p:oleObj spid="_x0000_s17582" name="Equation" r:id="rId7" imgW="457002" imgH="253890" progId="Equation.DSMT4">
                  <p:embed/>
                </p:oleObj>
              </mc:Choice>
              <mc:Fallback>
                <p:oleObj name="Equation" r:id="rId7" imgW="457002" imgH="25389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624" y="2924944"/>
                        <a:ext cx="457200"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877060617"/>
              </p:ext>
            </p:extLst>
          </p:nvPr>
        </p:nvGraphicFramePr>
        <p:xfrm>
          <a:off x="2339752" y="2924944"/>
          <a:ext cx="533400" cy="190500"/>
        </p:xfrm>
        <a:graphic>
          <a:graphicData uri="http://schemas.openxmlformats.org/presentationml/2006/ole">
            <mc:AlternateContent xmlns:mc="http://schemas.openxmlformats.org/markup-compatibility/2006">
              <mc:Choice xmlns:v="urn:schemas-microsoft-com:vml" Requires="v">
                <p:oleObj spid="_x0000_s17583" name="Equation" r:id="rId9" imgW="533169" imgH="190417" progId="Equation.DSMT4">
                  <p:embed/>
                </p:oleObj>
              </mc:Choice>
              <mc:Fallback>
                <p:oleObj name="Equation" r:id="rId9" imgW="533169" imgH="190417"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39752" y="2924944"/>
                        <a:ext cx="533400"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847208717"/>
              </p:ext>
            </p:extLst>
          </p:nvPr>
        </p:nvGraphicFramePr>
        <p:xfrm>
          <a:off x="1475656" y="3356992"/>
          <a:ext cx="1203325" cy="250825"/>
        </p:xfrm>
        <a:graphic>
          <a:graphicData uri="http://schemas.openxmlformats.org/presentationml/2006/ole">
            <mc:AlternateContent xmlns:mc="http://schemas.openxmlformats.org/markup-compatibility/2006">
              <mc:Choice xmlns:v="urn:schemas-microsoft-com:vml" Requires="v">
                <p:oleObj spid="_x0000_s17584" name="Equation" r:id="rId11" imgW="1205977" imgH="253890" progId="Equation.DSMT4">
                  <p:embed/>
                </p:oleObj>
              </mc:Choice>
              <mc:Fallback>
                <p:oleObj name="Equation" r:id="rId11" imgW="1205977" imgH="25389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75656" y="3356992"/>
                        <a:ext cx="120332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735443043"/>
              </p:ext>
            </p:extLst>
          </p:nvPr>
        </p:nvGraphicFramePr>
        <p:xfrm>
          <a:off x="3203848" y="3356992"/>
          <a:ext cx="854075" cy="250825"/>
        </p:xfrm>
        <a:graphic>
          <a:graphicData uri="http://schemas.openxmlformats.org/presentationml/2006/ole">
            <mc:AlternateContent xmlns:mc="http://schemas.openxmlformats.org/markup-compatibility/2006">
              <mc:Choice xmlns:v="urn:schemas-microsoft-com:vml" Requires="v">
                <p:oleObj spid="_x0000_s17585" name="Equation" r:id="rId13" imgW="850531" imgH="253890" progId="Equation.DSMT4">
                  <p:embed/>
                </p:oleObj>
              </mc:Choice>
              <mc:Fallback>
                <p:oleObj name="Equation" r:id="rId13" imgW="850531" imgH="25389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03848" y="3356992"/>
                        <a:ext cx="8540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875228788"/>
              </p:ext>
            </p:extLst>
          </p:nvPr>
        </p:nvGraphicFramePr>
        <p:xfrm>
          <a:off x="1547664" y="3789040"/>
          <a:ext cx="838200" cy="250825"/>
        </p:xfrm>
        <a:graphic>
          <a:graphicData uri="http://schemas.openxmlformats.org/presentationml/2006/ole">
            <mc:AlternateContent xmlns:mc="http://schemas.openxmlformats.org/markup-compatibility/2006">
              <mc:Choice xmlns:v="urn:schemas-microsoft-com:vml" Requires="v">
                <p:oleObj spid="_x0000_s17586" name="Equation" r:id="rId15" imgW="837836" imgH="253890" progId="Equation.DSMT4">
                  <p:embed/>
                </p:oleObj>
              </mc:Choice>
              <mc:Fallback>
                <p:oleObj name="Equation" r:id="rId15" imgW="837836" imgH="253890"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547664" y="3789040"/>
                        <a:ext cx="838200"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2919574975"/>
              </p:ext>
            </p:extLst>
          </p:nvPr>
        </p:nvGraphicFramePr>
        <p:xfrm>
          <a:off x="2987824" y="3789040"/>
          <a:ext cx="1028700" cy="250825"/>
        </p:xfrm>
        <a:graphic>
          <a:graphicData uri="http://schemas.openxmlformats.org/presentationml/2006/ole">
            <mc:AlternateContent xmlns:mc="http://schemas.openxmlformats.org/markup-compatibility/2006">
              <mc:Choice xmlns:v="urn:schemas-microsoft-com:vml" Requires="v">
                <p:oleObj spid="_x0000_s17587" name="Equation" r:id="rId17" imgW="1028254" imgH="253890" progId="Equation.DSMT4">
                  <p:embed/>
                </p:oleObj>
              </mc:Choice>
              <mc:Fallback>
                <p:oleObj name="Equation" r:id="rId17" imgW="1028254" imgH="253890" progId="Equation.DSMT4">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87824" y="3789040"/>
                        <a:ext cx="1028700"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1759554793"/>
              </p:ext>
            </p:extLst>
          </p:nvPr>
        </p:nvGraphicFramePr>
        <p:xfrm>
          <a:off x="2123728" y="4149080"/>
          <a:ext cx="206375" cy="228600"/>
        </p:xfrm>
        <a:graphic>
          <a:graphicData uri="http://schemas.openxmlformats.org/presentationml/2006/ole">
            <mc:AlternateContent xmlns:mc="http://schemas.openxmlformats.org/markup-compatibility/2006">
              <mc:Choice xmlns:v="urn:schemas-microsoft-com:vml" Requires="v">
                <p:oleObj spid="_x0000_s17588" name="Equation" r:id="rId19" imgW="203112" imgH="228501" progId="Equation.DSMT4">
                  <p:embed/>
                </p:oleObj>
              </mc:Choice>
              <mc:Fallback>
                <p:oleObj name="Equation" r:id="rId19" imgW="203112" imgH="228501" progId="Equation.DSMT4">
                  <p:embed/>
                  <p:pic>
                    <p:nvPicPr>
                      <p:cNvPr id="0" name="Object 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123728" y="4149080"/>
                        <a:ext cx="2063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934234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636912"/>
            <a:ext cx="8640959" cy="3384376"/>
          </a:xfrm>
        </p:spPr>
        <p:txBody>
          <a:bodyPr/>
          <a:lstStyle/>
          <a:p>
            <a:r>
              <a:rPr lang="zh-CN" altLang="en-US" dirty="0"/>
              <a:t>负采样的</a:t>
            </a:r>
            <a:r>
              <a:rPr lang="en-US" altLang="zh-CN" dirty="0"/>
              <a:t>CBOW</a:t>
            </a:r>
            <a:r>
              <a:rPr lang="zh-CN" altLang="en-US" dirty="0"/>
              <a:t>模型与</a:t>
            </a:r>
            <a:r>
              <a:rPr lang="en-US" altLang="zh-CN" dirty="0"/>
              <a:t>Skip-Gram</a:t>
            </a:r>
            <a:r>
              <a:rPr lang="zh-CN" altLang="en-US" dirty="0"/>
              <a:t>模型类似，假设窗口大小为</a:t>
            </a:r>
            <a:r>
              <a:rPr lang="en-US" altLang="zh-CN" dirty="0"/>
              <a:t>m</a:t>
            </a:r>
            <a:r>
              <a:rPr lang="zh-CN" altLang="en-US" dirty="0"/>
              <a:t>，当前中心词</a:t>
            </a:r>
            <a:r>
              <a:rPr lang="zh-CN" altLang="en-US" dirty="0" smtClean="0"/>
              <a:t>为    </a:t>
            </a:r>
            <a:r>
              <a:rPr lang="zh-CN" altLang="en-US" dirty="0"/>
              <a:t>，则上下文词 </a:t>
            </a:r>
            <a:r>
              <a:rPr lang="zh-CN" altLang="en-US" dirty="0" smtClean="0"/>
              <a:t>                            生成中心词    </a:t>
            </a:r>
            <a:r>
              <a:rPr lang="zh-CN" altLang="en-US" dirty="0"/>
              <a:t>的损失函数为：</a:t>
            </a:r>
          </a:p>
          <a:p>
            <a:endParaRPr lang="en-US" altLang="zh-CN" dirty="0" smtClean="0"/>
          </a:p>
          <a:p>
            <a:r>
              <a:rPr lang="zh-CN" altLang="en-US" dirty="0" smtClean="0"/>
              <a:t> </a:t>
            </a:r>
            <a:r>
              <a:rPr lang="zh-CN" altLang="en-US" dirty="0"/>
              <a:t>							</a:t>
            </a:r>
            <a:r>
              <a:rPr lang="zh-CN" altLang="en-US" dirty="0" smtClean="0"/>
              <a:t>          </a:t>
            </a:r>
            <a:r>
              <a:rPr lang="en-US" altLang="zh-CN" dirty="0" smtClean="0"/>
              <a:t>(</a:t>
            </a:r>
            <a:r>
              <a:rPr lang="en-US" altLang="zh-CN" dirty="0"/>
              <a:t>7-14)</a:t>
            </a:r>
          </a:p>
          <a:p>
            <a:r>
              <a:rPr lang="zh-CN" altLang="en-US" dirty="0" smtClean="0"/>
              <a:t>损失函数     可用</a:t>
            </a:r>
            <a:r>
              <a:rPr lang="zh-CN" altLang="en-US" dirty="0"/>
              <a:t>下式来近似表示。</a:t>
            </a:r>
          </a:p>
          <a:p>
            <a:endParaRPr lang="en-US" altLang="zh-CN" dirty="0" smtClean="0"/>
          </a:p>
          <a:p>
            <a:r>
              <a:rPr lang="en-US" altLang="zh-CN" dirty="0"/>
              <a:t> </a:t>
            </a:r>
            <a:r>
              <a:rPr lang="en-US" altLang="zh-CN" dirty="0" smtClean="0"/>
              <a:t>                                                                                         </a:t>
            </a:r>
            <a:r>
              <a:rPr lang="zh-CN" altLang="en-US" dirty="0" smtClean="0"/>
              <a:t>             </a:t>
            </a:r>
            <a:r>
              <a:rPr lang="en-US" altLang="zh-CN" dirty="0" smtClean="0"/>
              <a:t>(</a:t>
            </a:r>
            <a:r>
              <a:rPr lang="en-US" altLang="zh-CN" dirty="0"/>
              <a:t>7-15)</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494086039"/>
              </p:ext>
            </p:extLst>
          </p:nvPr>
        </p:nvGraphicFramePr>
        <p:xfrm>
          <a:off x="827584" y="5517232"/>
          <a:ext cx="5981700" cy="473075"/>
        </p:xfrm>
        <a:graphic>
          <a:graphicData uri="http://schemas.openxmlformats.org/presentationml/2006/ole">
            <mc:AlternateContent xmlns:mc="http://schemas.openxmlformats.org/markup-compatibility/2006">
              <mc:Choice xmlns:v="urn:schemas-microsoft-com:vml" Requires="v">
                <p:oleObj spid="_x0000_s18539" name="Equation" r:id="rId3" imgW="5981700" imgH="469900" progId="Equation.DSMT4">
                  <p:embed/>
                </p:oleObj>
              </mc:Choice>
              <mc:Fallback>
                <p:oleObj name="Equation" r:id="rId3" imgW="5981700" imgH="4699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5517232"/>
                        <a:ext cx="5981700" cy="473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633941085"/>
              </p:ext>
            </p:extLst>
          </p:nvPr>
        </p:nvGraphicFramePr>
        <p:xfrm>
          <a:off x="899592" y="4221088"/>
          <a:ext cx="2460625" cy="250825"/>
        </p:xfrm>
        <a:graphic>
          <a:graphicData uri="http://schemas.openxmlformats.org/presentationml/2006/ole">
            <mc:AlternateContent xmlns:mc="http://schemas.openxmlformats.org/markup-compatibility/2006">
              <mc:Choice xmlns:v="urn:schemas-microsoft-com:vml" Requires="v">
                <p:oleObj spid="_x0000_s18540" name="Equation" r:id="rId5" imgW="2463800" imgH="254000" progId="Equation.DSMT4">
                  <p:embed/>
                </p:oleObj>
              </mc:Choice>
              <mc:Fallback>
                <p:oleObj name="Equation" r:id="rId5" imgW="2463800" imgH="2540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92" y="4221088"/>
                        <a:ext cx="246062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991061043"/>
              </p:ext>
            </p:extLst>
          </p:nvPr>
        </p:nvGraphicFramePr>
        <p:xfrm>
          <a:off x="2483768" y="3140968"/>
          <a:ext cx="212725" cy="228600"/>
        </p:xfrm>
        <a:graphic>
          <a:graphicData uri="http://schemas.openxmlformats.org/presentationml/2006/ole">
            <mc:AlternateContent xmlns:mc="http://schemas.openxmlformats.org/markup-compatibility/2006">
              <mc:Choice xmlns:v="urn:schemas-microsoft-com:vml" Requires="v">
                <p:oleObj spid="_x0000_s18541" name="Equation" r:id="rId7" imgW="215806" imgH="228501" progId="Equation.DSMT4">
                  <p:embed/>
                </p:oleObj>
              </mc:Choice>
              <mc:Fallback>
                <p:oleObj name="Equation" r:id="rId7" imgW="215806" imgH="228501"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83768" y="3140968"/>
                        <a:ext cx="21272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793529487"/>
              </p:ext>
            </p:extLst>
          </p:nvPr>
        </p:nvGraphicFramePr>
        <p:xfrm>
          <a:off x="4644008" y="3140968"/>
          <a:ext cx="1692275" cy="228600"/>
        </p:xfrm>
        <a:graphic>
          <a:graphicData uri="http://schemas.openxmlformats.org/presentationml/2006/ole">
            <mc:AlternateContent xmlns:mc="http://schemas.openxmlformats.org/markup-compatibility/2006">
              <mc:Choice xmlns:v="urn:schemas-microsoft-com:vml" Requires="v">
                <p:oleObj spid="_x0000_s18542" name="Equation" r:id="rId9" imgW="1689100" imgH="228600" progId="Equation.DSMT4">
                  <p:embed/>
                </p:oleObj>
              </mc:Choice>
              <mc:Fallback>
                <p:oleObj name="Equation" r:id="rId9" imgW="1689100" imgH="2286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4008" y="3140968"/>
                        <a:ext cx="16922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134872764"/>
              </p:ext>
            </p:extLst>
          </p:nvPr>
        </p:nvGraphicFramePr>
        <p:xfrm>
          <a:off x="8028384" y="3128392"/>
          <a:ext cx="212725" cy="228600"/>
        </p:xfrm>
        <a:graphic>
          <a:graphicData uri="http://schemas.openxmlformats.org/presentationml/2006/ole">
            <mc:AlternateContent xmlns:mc="http://schemas.openxmlformats.org/markup-compatibility/2006">
              <mc:Choice xmlns:v="urn:schemas-microsoft-com:vml" Requires="v">
                <p:oleObj spid="_x0000_s18543" name="Equation" r:id="rId11" imgW="215806" imgH="228501" progId="Equation.DSMT4">
                  <p:embed/>
                </p:oleObj>
              </mc:Choice>
              <mc:Fallback>
                <p:oleObj name="Equation" r:id="rId11" imgW="215806" imgH="228501"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28384" y="3128392"/>
                        <a:ext cx="21272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1186490059"/>
              </p:ext>
            </p:extLst>
          </p:nvPr>
        </p:nvGraphicFramePr>
        <p:xfrm>
          <a:off x="1835696" y="4797152"/>
          <a:ext cx="320675" cy="228600"/>
        </p:xfrm>
        <a:graphic>
          <a:graphicData uri="http://schemas.openxmlformats.org/presentationml/2006/ole">
            <mc:AlternateContent xmlns:mc="http://schemas.openxmlformats.org/markup-compatibility/2006">
              <mc:Choice xmlns:v="urn:schemas-microsoft-com:vml" Requires="v">
                <p:oleObj spid="_x0000_s18544" name="Equation" r:id="rId12" imgW="317362" imgH="228501" progId="Equation.DSMT4">
                  <p:embed/>
                </p:oleObj>
              </mc:Choice>
              <mc:Fallback>
                <p:oleObj name="Equation" r:id="rId12" imgW="317362" imgH="228501" progId="Equation.DSMT4">
                  <p:embed/>
                  <p:pic>
                    <p:nvPicPr>
                      <p:cNvPr id="0" name="Object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35696" y="4797152"/>
                        <a:ext cx="3206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840446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err="1"/>
              <a:t>GloVe</a:t>
            </a:r>
            <a:r>
              <a:rPr lang="zh-CN" altLang="en-US" dirty="0"/>
              <a:t>算法的全称是</a:t>
            </a:r>
            <a:r>
              <a:rPr lang="en-US" altLang="zh-CN" dirty="0"/>
              <a:t>Global Vectors for Word Representation</a:t>
            </a:r>
            <a:r>
              <a:rPr lang="zh-CN" altLang="en-US" dirty="0"/>
              <a:t>（词表征的全局向量），它是由</a:t>
            </a:r>
            <a:r>
              <a:rPr lang="en-US" altLang="zh-CN" dirty="0"/>
              <a:t>Jeffrey Pennington</a:t>
            </a:r>
            <a:r>
              <a:rPr lang="zh-CN" altLang="en-US" dirty="0"/>
              <a:t>等于</a:t>
            </a:r>
            <a:r>
              <a:rPr lang="en-US" altLang="zh-CN" dirty="0"/>
              <a:t>2014</a:t>
            </a:r>
            <a:r>
              <a:rPr lang="zh-CN" altLang="en-US" dirty="0"/>
              <a:t>年在</a:t>
            </a:r>
            <a:r>
              <a:rPr lang="en-US" altLang="zh-CN" dirty="0"/>
              <a:t>Empirical Methods in Natural Language Processing (EMNLP)</a:t>
            </a:r>
            <a:r>
              <a:rPr lang="zh-CN" altLang="en-US" dirty="0"/>
              <a:t>上发表的一篇论文中提出的，是一种基于全局词频统计的词嵌入算法，将一个单词表示为与一个与</a:t>
            </a:r>
            <a:r>
              <a:rPr lang="en-US" altLang="zh-CN" dirty="0"/>
              <a:t>Word2Vec</a:t>
            </a:r>
            <a:r>
              <a:rPr lang="zh-CN" altLang="en-US" dirty="0"/>
              <a:t>类似的实数向量。</a:t>
            </a:r>
            <a:r>
              <a:rPr lang="en-US" altLang="zh-CN" dirty="0" err="1"/>
              <a:t>GloVe</a:t>
            </a:r>
            <a:r>
              <a:rPr lang="zh-CN" altLang="en-US" dirty="0"/>
              <a:t>算法根据语料库构建单词的共现矩阵，然后学习词嵌入。</a:t>
            </a:r>
          </a:p>
        </p:txBody>
      </p:sp>
      <p:sp>
        <p:nvSpPr>
          <p:cNvPr id="3" name="标题 2"/>
          <p:cNvSpPr>
            <a:spLocks noGrp="1"/>
          </p:cNvSpPr>
          <p:nvPr>
            <p:ph type="title"/>
          </p:nvPr>
        </p:nvSpPr>
        <p:spPr/>
        <p:txBody>
          <a:bodyPr/>
          <a:lstStyle/>
          <a:p>
            <a:r>
              <a:rPr lang="en-US" altLang="zh-CN" dirty="0" smtClean="0"/>
              <a:t>7.2.5 </a:t>
            </a:r>
            <a:r>
              <a:rPr lang="en-US" altLang="zh-CN" dirty="0" err="1" smtClean="0"/>
              <a:t>GloVe</a:t>
            </a:r>
            <a:r>
              <a:rPr lang="zh-CN" altLang="en-US" dirty="0"/>
              <a:t>算法</a:t>
            </a:r>
          </a:p>
        </p:txBody>
      </p:sp>
    </p:spTree>
    <p:extLst>
      <p:ext uri="{BB962C8B-B14F-4D97-AF65-F5344CB8AC3E}">
        <p14:creationId xmlns:p14="http://schemas.microsoft.com/office/powerpoint/2010/main" val="12234799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2132856"/>
            <a:ext cx="8784975" cy="4608512"/>
          </a:xfrm>
        </p:spPr>
        <p:txBody>
          <a:bodyPr>
            <a:normAutofit lnSpcReduction="10000"/>
          </a:bodyPr>
          <a:lstStyle/>
          <a:p>
            <a:r>
              <a:rPr lang="zh-CN" altLang="en-US" dirty="0"/>
              <a:t>假设</a:t>
            </a:r>
            <a:r>
              <a:rPr lang="zh-CN" altLang="en-US" dirty="0" smtClean="0"/>
              <a:t>用</a:t>
            </a:r>
            <a:r>
              <a:rPr lang="en-US" altLang="zh-CN" dirty="0" smtClean="0"/>
              <a:t>X</a:t>
            </a:r>
            <a:r>
              <a:rPr lang="zh-CN" altLang="en-US" dirty="0" smtClean="0"/>
              <a:t>来</a:t>
            </a:r>
            <a:r>
              <a:rPr lang="zh-CN" altLang="en-US" dirty="0"/>
              <a:t>表示共现矩阵（</a:t>
            </a:r>
            <a:r>
              <a:rPr lang="en-US" altLang="zh-CN" dirty="0"/>
              <a:t>Co-</a:t>
            </a:r>
            <a:r>
              <a:rPr lang="en-US" altLang="zh-CN" dirty="0" err="1"/>
              <a:t>ocurrence</a:t>
            </a:r>
            <a:r>
              <a:rPr lang="en-US" altLang="zh-CN" dirty="0"/>
              <a:t> Matrix</a:t>
            </a:r>
            <a:r>
              <a:rPr lang="zh-CN" altLang="en-US" dirty="0"/>
              <a:t>），</a:t>
            </a:r>
            <a:r>
              <a:rPr lang="zh-CN" altLang="en-US" dirty="0" smtClean="0"/>
              <a:t>元素</a:t>
            </a:r>
            <a:r>
              <a:rPr lang="en-US" altLang="zh-CN" dirty="0" err="1" smtClean="0"/>
              <a:t>X</a:t>
            </a:r>
            <a:r>
              <a:rPr lang="en-US" altLang="zh-CN" baseline="-25000" dirty="0" err="1" smtClean="0"/>
              <a:t>ij</a:t>
            </a:r>
            <a:r>
              <a:rPr lang="zh-CN" altLang="en-US" dirty="0" smtClean="0"/>
              <a:t>表示</a:t>
            </a:r>
            <a:r>
              <a:rPr lang="zh-CN" altLang="en-US" dirty="0"/>
              <a:t>在一个特定大小的上下文窗口中</a:t>
            </a:r>
            <a:r>
              <a:rPr lang="zh-CN" altLang="en-US" dirty="0" smtClean="0"/>
              <a:t>单词</a:t>
            </a:r>
            <a:r>
              <a:rPr lang="en-US" altLang="zh-CN" dirty="0" err="1" smtClean="0"/>
              <a:t>i</a:t>
            </a:r>
            <a:r>
              <a:rPr lang="zh-CN" altLang="en-US" dirty="0" smtClean="0"/>
              <a:t>和单词</a:t>
            </a:r>
            <a:r>
              <a:rPr lang="en-US" altLang="zh-CN" dirty="0" smtClean="0"/>
              <a:t>j</a:t>
            </a:r>
            <a:r>
              <a:rPr lang="zh-CN" altLang="en-US" dirty="0" smtClean="0"/>
              <a:t>共同</a:t>
            </a:r>
            <a:r>
              <a:rPr lang="zh-CN" altLang="en-US" dirty="0"/>
              <a:t>出现的次数。</a:t>
            </a:r>
          </a:p>
          <a:p>
            <a:r>
              <a:rPr lang="zh-CN" altLang="en-US" dirty="0"/>
              <a:t>论文经过一系列公式推导，构建词嵌入与共现矩阵之间的关系如下。详细公式推导请参见原论文，为了不陷入数学公式中，这里只叙述结论。</a:t>
            </a:r>
          </a:p>
          <a:p>
            <a:r>
              <a:rPr lang="zh-CN" altLang="en-US" dirty="0"/>
              <a:t> </a:t>
            </a:r>
            <a:endParaRPr lang="en-US" altLang="zh-CN" dirty="0" smtClean="0"/>
          </a:p>
          <a:p>
            <a:r>
              <a:rPr lang="zh-CN" altLang="en-US" dirty="0"/>
              <a:t>								</a:t>
            </a:r>
            <a:r>
              <a:rPr lang="en-US" altLang="zh-CN" dirty="0" smtClean="0"/>
              <a:t>(</a:t>
            </a:r>
            <a:r>
              <a:rPr lang="en-US" altLang="zh-CN" dirty="0"/>
              <a:t>7-16)</a:t>
            </a:r>
          </a:p>
          <a:p>
            <a:r>
              <a:rPr lang="zh-CN" altLang="en-US" dirty="0"/>
              <a:t>其中</a:t>
            </a:r>
            <a:r>
              <a:rPr lang="zh-CN" altLang="en-US" dirty="0" smtClean="0"/>
              <a:t>，   和    </a:t>
            </a:r>
            <a:r>
              <a:rPr lang="zh-CN" altLang="en-US" dirty="0"/>
              <a:t>分别是</a:t>
            </a:r>
            <a:r>
              <a:rPr lang="zh-CN" altLang="en-US" dirty="0" smtClean="0"/>
              <a:t>单词</a:t>
            </a:r>
            <a:r>
              <a:rPr lang="en-US" altLang="zh-CN" dirty="0" err="1" smtClean="0"/>
              <a:t>i</a:t>
            </a:r>
            <a:r>
              <a:rPr lang="zh-CN" altLang="en-US" dirty="0" smtClean="0"/>
              <a:t>和单词</a:t>
            </a:r>
            <a:r>
              <a:rPr lang="en-US" altLang="zh-CN" dirty="0" smtClean="0"/>
              <a:t>j</a:t>
            </a:r>
            <a:r>
              <a:rPr lang="zh-CN" altLang="en-US" dirty="0" smtClean="0"/>
              <a:t>的</a:t>
            </a:r>
            <a:r>
              <a:rPr lang="zh-CN" altLang="en-US" dirty="0"/>
              <a:t>词嵌入， </a:t>
            </a:r>
            <a:r>
              <a:rPr lang="zh-CN" altLang="en-US" dirty="0" smtClean="0"/>
              <a:t>  和   分别</a:t>
            </a:r>
            <a:r>
              <a:rPr lang="zh-CN" altLang="en-US" dirty="0"/>
              <a:t>是这两个词嵌入的偏置项。</a:t>
            </a:r>
          </a:p>
          <a:p>
            <a:r>
              <a:rPr lang="zh-CN" altLang="en-US" dirty="0"/>
              <a:t>注意，优化后的 </a:t>
            </a:r>
            <a:r>
              <a:rPr lang="zh-CN" altLang="en-US" dirty="0" smtClean="0"/>
              <a:t>  和   是</a:t>
            </a:r>
            <a:r>
              <a:rPr lang="zh-CN" altLang="en-US" dirty="0"/>
              <a:t>要学习的词嵌入，从原理上说二者应该等价，但随机初始化会导致最终的实际值可能不一样，因此选择将二者之</a:t>
            </a:r>
            <a:r>
              <a:rPr lang="zh-CN" altLang="en-US" dirty="0" smtClean="0"/>
              <a:t>和        作为</a:t>
            </a:r>
            <a:r>
              <a:rPr lang="zh-CN" altLang="en-US" dirty="0"/>
              <a:t>最终的词嵌入。</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92538816"/>
              </p:ext>
            </p:extLst>
          </p:nvPr>
        </p:nvGraphicFramePr>
        <p:xfrm>
          <a:off x="755576" y="4221088"/>
          <a:ext cx="2743200" cy="457200"/>
        </p:xfrm>
        <a:graphic>
          <a:graphicData uri="http://schemas.openxmlformats.org/presentationml/2006/ole">
            <mc:AlternateContent xmlns:mc="http://schemas.openxmlformats.org/markup-compatibility/2006">
              <mc:Choice xmlns:v="urn:schemas-microsoft-com:vml" Requires="v">
                <p:oleObj spid="_x0000_s19593" name="Equation" r:id="rId3" imgW="1828800" imgH="304800" progId="Equation.DSMT4">
                  <p:embed/>
                </p:oleObj>
              </mc:Choice>
              <mc:Fallback>
                <p:oleObj name="Equation" r:id="rId3" imgW="1828800" imgH="3048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4221088"/>
                        <a:ext cx="27432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189294010"/>
              </p:ext>
            </p:extLst>
          </p:nvPr>
        </p:nvGraphicFramePr>
        <p:xfrm>
          <a:off x="1403648" y="4797152"/>
          <a:ext cx="244475" cy="250825"/>
        </p:xfrm>
        <a:graphic>
          <a:graphicData uri="http://schemas.openxmlformats.org/presentationml/2006/ole">
            <mc:AlternateContent xmlns:mc="http://schemas.openxmlformats.org/markup-compatibility/2006">
              <mc:Choice xmlns:v="urn:schemas-microsoft-com:vml" Requires="v">
                <p:oleObj spid="_x0000_s19594" name="Equation" r:id="rId5" imgW="241195" imgH="253890" progId="Equation.DSMT4">
                  <p:embed/>
                </p:oleObj>
              </mc:Choice>
              <mc:Fallback>
                <p:oleObj name="Equation" r:id="rId5" imgW="241195"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3648" y="4797152"/>
                        <a:ext cx="2444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910065528"/>
              </p:ext>
            </p:extLst>
          </p:nvPr>
        </p:nvGraphicFramePr>
        <p:xfrm>
          <a:off x="1979712" y="4797152"/>
          <a:ext cx="244475" cy="250825"/>
        </p:xfrm>
        <a:graphic>
          <a:graphicData uri="http://schemas.openxmlformats.org/presentationml/2006/ole">
            <mc:AlternateContent xmlns:mc="http://schemas.openxmlformats.org/markup-compatibility/2006">
              <mc:Choice xmlns:v="urn:schemas-microsoft-com:vml" Requires="v">
                <p:oleObj spid="_x0000_s19595" name="Equation" r:id="rId7" imgW="241195" imgH="253890" progId="Equation.DSMT4">
                  <p:embed/>
                </p:oleObj>
              </mc:Choice>
              <mc:Fallback>
                <p:oleObj name="Equation" r:id="rId7" imgW="241195" imgH="25389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9712" y="4797152"/>
                        <a:ext cx="2444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809801203"/>
              </p:ext>
            </p:extLst>
          </p:nvPr>
        </p:nvGraphicFramePr>
        <p:xfrm>
          <a:off x="6300192" y="4797152"/>
          <a:ext cx="174625" cy="228600"/>
        </p:xfrm>
        <a:graphic>
          <a:graphicData uri="http://schemas.openxmlformats.org/presentationml/2006/ole">
            <mc:AlternateContent xmlns:mc="http://schemas.openxmlformats.org/markup-compatibility/2006">
              <mc:Choice xmlns:v="urn:schemas-microsoft-com:vml" Requires="v">
                <p:oleObj spid="_x0000_s19596" name="Equation" r:id="rId9" imgW="177646" imgH="228402" progId="Equation.DSMT4">
                  <p:embed/>
                </p:oleObj>
              </mc:Choice>
              <mc:Fallback>
                <p:oleObj name="Equation" r:id="rId9" imgW="177646" imgH="228402"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00192" y="4797152"/>
                        <a:ext cx="17462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13480711"/>
              </p:ext>
            </p:extLst>
          </p:nvPr>
        </p:nvGraphicFramePr>
        <p:xfrm>
          <a:off x="6879555" y="4797152"/>
          <a:ext cx="212725" cy="250825"/>
        </p:xfrm>
        <a:graphic>
          <a:graphicData uri="http://schemas.openxmlformats.org/presentationml/2006/ole">
            <mc:AlternateContent xmlns:mc="http://schemas.openxmlformats.org/markup-compatibility/2006">
              <mc:Choice xmlns:v="urn:schemas-microsoft-com:vml" Requires="v">
                <p:oleObj spid="_x0000_s19597" name="Equation" r:id="rId11" imgW="215713" imgH="253780" progId="Equation.DSMT4">
                  <p:embed/>
                </p:oleObj>
              </mc:Choice>
              <mc:Fallback>
                <p:oleObj name="Equation" r:id="rId11" imgW="215713" imgH="25378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79555" y="4797152"/>
                        <a:ext cx="21272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648303420"/>
              </p:ext>
            </p:extLst>
          </p:nvPr>
        </p:nvGraphicFramePr>
        <p:xfrm>
          <a:off x="2627784" y="5517232"/>
          <a:ext cx="244475" cy="206375"/>
        </p:xfrm>
        <a:graphic>
          <a:graphicData uri="http://schemas.openxmlformats.org/presentationml/2006/ole">
            <mc:AlternateContent xmlns:mc="http://schemas.openxmlformats.org/markup-compatibility/2006">
              <mc:Choice xmlns:v="urn:schemas-microsoft-com:vml" Requires="v">
                <p:oleObj spid="_x0000_s19598" name="Equation" r:id="rId13" imgW="241195" imgH="203112" progId="Equation.DSMT4">
                  <p:embed/>
                </p:oleObj>
              </mc:Choice>
              <mc:Fallback>
                <p:oleObj name="Equation" r:id="rId13" imgW="241195" imgH="203112"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27784" y="5517232"/>
                        <a:ext cx="244475" cy="206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806358212"/>
              </p:ext>
            </p:extLst>
          </p:nvPr>
        </p:nvGraphicFramePr>
        <p:xfrm>
          <a:off x="3203848" y="5517232"/>
          <a:ext cx="174625" cy="212725"/>
        </p:xfrm>
        <a:graphic>
          <a:graphicData uri="http://schemas.openxmlformats.org/presentationml/2006/ole">
            <mc:AlternateContent xmlns:mc="http://schemas.openxmlformats.org/markup-compatibility/2006">
              <mc:Choice xmlns:v="urn:schemas-microsoft-com:vml" Requires="v">
                <p:oleObj spid="_x0000_s19599" name="Equation" r:id="rId15" imgW="177569" imgH="215619" progId="Equation.DSMT4">
                  <p:embed/>
                </p:oleObj>
              </mc:Choice>
              <mc:Fallback>
                <p:oleObj name="Equation" r:id="rId15" imgW="177569" imgH="215619" progId="Equation.DSMT4">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3848" y="5517232"/>
                        <a:ext cx="174625" cy="212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2184375240"/>
              </p:ext>
            </p:extLst>
          </p:nvPr>
        </p:nvGraphicFramePr>
        <p:xfrm>
          <a:off x="2411760" y="6237312"/>
          <a:ext cx="473075" cy="212725"/>
        </p:xfrm>
        <a:graphic>
          <a:graphicData uri="http://schemas.openxmlformats.org/presentationml/2006/ole">
            <mc:AlternateContent xmlns:mc="http://schemas.openxmlformats.org/markup-compatibility/2006">
              <mc:Choice xmlns:v="urn:schemas-microsoft-com:vml" Requires="v">
                <p:oleObj spid="_x0000_s19600" name="Equation" r:id="rId17" imgW="469696" imgH="215806" progId="Equation.DSMT4">
                  <p:embed/>
                </p:oleObj>
              </mc:Choice>
              <mc:Fallback>
                <p:oleObj name="Equation" r:id="rId17" imgW="469696" imgH="215806" progId="Equation.DSMT4">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411760" y="6237312"/>
                        <a:ext cx="473075" cy="212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100691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16832"/>
            <a:ext cx="7408333" cy="4209331"/>
          </a:xfrm>
        </p:spPr>
        <p:txBody>
          <a:bodyPr>
            <a:normAutofit lnSpcReduction="10000"/>
          </a:bodyPr>
          <a:lstStyle/>
          <a:p>
            <a:r>
              <a:rPr lang="zh-CN" altLang="en-US" dirty="0"/>
              <a:t>（</a:t>
            </a:r>
            <a:r>
              <a:rPr lang="en-US" altLang="zh-CN" dirty="0"/>
              <a:t>1</a:t>
            </a:r>
            <a:r>
              <a:rPr lang="zh-CN" altLang="en-US" dirty="0"/>
              <a:t>）分词的概念</a:t>
            </a:r>
          </a:p>
          <a:p>
            <a:r>
              <a:rPr lang="zh-CN" altLang="en-US" dirty="0"/>
              <a:t>国人的自然语言处理通常会针对中文和英文，这两种语言的差异十分明显，主要表现在中文英文在分词方法的不同上。英文句子里的单词之间存在空格，自然地分隔各个单词，因此在英文语言处理时，非常容易地通过空格来切分单词。例如，英文句子：</a:t>
            </a:r>
          </a:p>
          <a:p>
            <a:r>
              <a:rPr lang="en-US" altLang="zh-CN" dirty="0"/>
              <a:t>Mary had a little lamb.</a:t>
            </a:r>
          </a:p>
          <a:p>
            <a:r>
              <a:rPr lang="zh-CN" altLang="en-US" dirty="0"/>
              <a:t>可以轻松切分为“</a:t>
            </a:r>
            <a:r>
              <a:rPr lang="en-US" altLang="zh-CN" dirty="0"/>
              <a:t>Mary/had/a/little/lamb/.”</a:t>
            </a:r>
            <a:r>
              <a:rPr lang="zh-CN" altLang="en-US" dirty="0"/>
              <a:t>，这里使用</a:t>
            </a:r>
            <a:r>
              <a:rPr lang="en-US" altLang="zh-CN" dirty="0"/>
              <a:t>/</a:t>
            </a:r>
            <a:r>
              <a:rPr lang="zh-CN" altLang="en-US" dirty="0"/>
              <a:t>表示单词的分隔符。额外的工作只有一件</a:t>
            </a:r>
            <a:r>
              <a:rPr lang="en-US" altLang="zh-CN" dirty="0"/>
              <a:t>——</a:t>
            </a:r>
            <a:r>
              <a:rPr lang="zh-CN" altLang="en-US" dirty="0"/>
              <a:t>把句末的标点符号与单词分隔。但是，很少情形下英文也需要把多个单词视为一个词，如“</a:t>
            </a:r>
            <a:r>
              <a:rPr lang="en-US" altLang="zh-CN" dirty="0"/>
              <a:t>New York”</a:t>
            </a:r>
            <a:r>
              <a:rPr lang="zh-CN" altLang="en-US" dirty="0"/>
              <a:t>。</a:t>
            </a:r>
          </a:p>
          <a:p>
            <a:endParaRPr lang="zh-CN" altLang="en-US" dirty="0"/>
          </a:p>
        </p:txBody>
      </p:sp>
    </p:spTree>
    <p:extLst>
      <p:ext uri="{BB962C8B-B14F-4D97-AF65-F5344CB8AC3E}">
        <p14:creationId xmlns:p14="http://schemas.microsoft.com/office/powerpoint/2010/main" val="28618060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564904"/>
            <a:ext cx="8568951" cy="4104456"/>
          </a:xfrm>
        </p:spPr>
        <p:txBody>
          <a:bodyPr/>
          <a:lstStyle/>
          <a:p>
            <a:r>
              <a:rPr lang="zh-CN" altLang="en-US" dirty="0"/>
              <a:t>有了上述关系，容易构建损失函数如下。</a:t>
            </a:r>
          </a:p>
          <a:p>
            <a:r>
              <a:rPr lang="zh-CN" altLang="en-US" dirty="0"/>
              <a:t> </a:t>
            </a:r>
            <a:endParaRPr lang="en-US" altLang="zh-CN" dirty="0" smtClean="0"/>
          </a:p>
          <a:p>
            <a:r>
              <a:rPr lang="en-US" altLang="zh-CN" dirty="0"/>
              <a:t> </a:t>
            </a:r>
            <a:r>
              <a:rPr lang="en-US" altLang="zh-CN" dirty="0" smtClean="0"/>
              <a:t>                                                   </a:t>
            </a:r>
            <a:r>
              <a:rPr lang="zh-CN" altLang="en-US" dirty="0"/>
              <a:t>				</a:t>
            </a:r>
            <a:r>
              <a:rPr lang="en-US" altLang="zh-CN" dirty="0"/>
              <a:t>(7-17)</a:t>
            </a:r>
          </a:p>
          <a:p>
            <a:r>
              <a:rPr lang="zh-CN" altLang="en-US" dirty="0"/>
              <a:t>其中</a:t>
            </a:r>
            <a:r>
              <a:rPr lang="zh-CN" altLang="en-US" dirty="0" smtClean="0"/>
              <a:t>，</a:t>
            </a:r>
            <a:r>
              <a:rPr lang="en-US" altLang="zh-CN" dirty="0" smtClean="0"/>
              <a:t>V</a:t>
            </a:r>
            <a:r>
              <a:rPr lang="zh-CN" altLang="en-US" dirty="0" smtClean="0"/>
              <a:t>为</a:t>
            </a:r>
            <a:r>
              <a:rPr lang="zh-CN" altLang="en-US" dirty="0"/>
              <a:t>词典大小</a:t>
            </a:r>
            <a:r>
              <a:rPr lang="zh-CN" altLang="en-US" dirty="0" smtClean="0"/>
              <a:t>，                                     项</a:t>
            </a:r>
            <a:r>
              <a:rPr lang="zh-CN" altLang="en-US" dirty="0"/>
              <a:t>为普通的均方损失</a:t>
            </a:r>
            <a:r>
              <a:rPr lang="zh-CN" altLang="en-US" dirty="0" smtClean="0"/>
              <a:t>，        项</a:t>
            </a:r>
            <a:r>
              <a:rPr lang="zh-CN" altLang="en-US" dirty="0"/>
              <a:t>为权重函数，其作用是对损失进行分段加权。</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962277658"/>
              </p:ext>
            </p:extLst>
          </p:nvPr>
        </p:nvGraphicFramePr>
        <p:xfrm>
          <a:off x="899592" y="3212976"/>
          <a:ext cx="4400550" cy="685800"/>
        </p:xfrm>
        <a:graphic>
          <a:graphicData uri="http://schemas.openxmlformats.org/presentationml/2006/ole">
            <mc:AlternateContent xmlns:mc="http://schemas.openxmlformats.org/markup-compatibility/2006">
              <mc:Choice xmlns:v="urn:schemas-microsoft-com:vml" Requires="v">
                <p:oleObj spid="_x0000_s20529" name="Equation" r:id="rId3" imgW="2933700" imgH="457200" progId="Equation.DSMT4">
                  <p:embed/>
                </p:oleObj>
              </mc:Choice>
              <mc:Fallback>
                <p:oleObj name="Equation" r:id="rId3" imgW="2933700" imgH="4572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3212976"/>
                        <a:ext cx="440055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347394873"/>
              </p:ext>
            </p:extLst>
          </p:nvPr>
        </p:nvGraphicFramePr>
        <p:xfrm>
          <a:off x="3851920" y="3933056"/>
          <a:ext cx="1981200" cy="365125"/>
        </p:xfrm>
        <a:graphic>
          <a:graphicData uri="http://schemas.openxmlformats.org/presentationml/2006/ole">
            <mc:AlternateContent xmlns:mc="http://schemas.openxmlformats.org/markup-compatibility/2006">
              <mc:Choice xmlns:v="urn:schemas-microsoft-com:vml" Requires="v">
                <p:oleObj spid="_x0000_s20530" name="Equation" r:id="rId5" imgW="1981200" imgH="368300" progId="Equation.DSMT4">
                  <p:embed/>
                </p:oleObj>
              </mc:Choice>
              <mc:Fallback>
                <p:oleObj name="Equation" r:id="rId5" imgW="1981200" imgH="3683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1920" y="3933056"/>
                        <a:ext cx="1981200" cy="365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676592232"/>
              </p:ext>
            </p:extLst>
          </p:nvPr>
        </p:nvGraphicFramePr>
        <p:xfrm>
          <a:off x="1331640" y="4365104"/>
          <a:ext cx="473075" cy="304800"/>
        </p:xfrm>
        <a:graphic>
          <a:graphicData uri="http://schemas.openxmlformats.org/presentationml/2006/ole">
            <mc:AlternateContent xmlns:mc="http://schemas.openxmlformats.org/markup-compatibility/2006">
              <mc:Choice xmlns:v="urn:schemas-microsoft-com:vml" Requires="v">
                <p:oleObj spid="_x0000_s20531" name="Equation" r:id="rId7" imgW="469696" imgH="304668" progId="Equation.DSMT4">
                  <p:embed/>
                </p:oleObj>
              </mc:Choice>
              <mc:Fallback>
                <p:oleObj name="Equation" r:id="rId7" imgW="469696" imgH="304668"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1640" y="4365104"/>
                        <a:ext cx="473075"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310641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204864"/>
            <a:ext cx="8640959" cy="4536504"/>
          </a:xfrm>
        </p:spPr>
        <p:txBody>
          <a:bodyPr>
            <a:normAutofit/>
          </a:bodyPr>
          <a:lstStyle/>
          <a:p>
            <a:r>
              <a:rPr lang="zh-CN" altLang="en-US" dirty="0"/>
              <a:t>权重函数应满足以下要求：</a:t>
            </a:r>
          </a:p>
          <a:p>
            <a:r>
              <a:rPr lang="en-US" altLang="zh-CN" dirty="0"/>
              <a:t>A</a:t>
            </a:r>
            <a:r>
              <a:rPr lang="zh-CN" altLang="en-US" dirty="0" smtClean="0"/>
              <a:t>、         </a:t>
            </a:r>
            <a:r>
              <a:rPr lang="zh-CN" altLang="en-US" dirty="0"/>
              <a:t>。如果</a:t>
            </a:r>
            <a:r>
              <a:rPr lang="zh-CN" altLang="en-US" dirty="0" smtClean="0"/>
              <a:t>单词</a:t>
            </a:r>
            <a:r>
              <a:rPr lang="en-US" altLang="zh-CN" dirty="0" err="1" smtClean="0"/>
              <a:t>i</a:t>
            </a:r>
            <a:r>
              <a:rPr lang="zh-CN" altLang="en-US" dirty="0" smtClean="0"/>
              <a:t>和单词</a:t>
            </a:r>
            <a:r>
              <a:rPr lang="en-US" altLang="zh-CN" dirty="0" smtClean="0"/>
              <a:t>j</a:t>
            </a:r>
            <a:r>
              <a:rPr lang="zh-CN" altLang="en-US" dirty="0" smtClean="0"/>
              <a:t>没有</a:t>
            </a:r>
            <a:r>
              <a:rPr lang="zh-CN" altLang="en-US" dirty="0"/>
              <a:t>在一起出现，</a:t>
            </a:r>
            <a:r>
              <a:rPr lang="zh-CN" altLang="en-US" dirty="0" smtClean="0"/>
              <a:t>即        </a:t>
            </a:r>
            <a:r>
              <a:rPr lang="zh-CN" altLang="en-US" dirty="0"/>
              <a:t>，就不应参与损失函数的计算。</a:t>
            </a:r>
          </a:p>
          <a:p>
            <a:r>
              <a:rPr lang="en-US" altLang="zh-CN" dirty="0"/>
              <a:t>B</a:t>
            </a:r>
            <a:r>
              <a:rPr lang="zh-CN" altLang="en-US" dirty="0" smtClean="0"/>
              <a:t>、    </a:t>
            </a:r>
            <a:r>
              <a:rPr lang="zh-CN" altLang="en-US" dirty="0"/>
              <a:t>应为非递减函数，很少在一起出现的单词的权重不能过大。</a:t>
            </a:r>
          </a:p>
          <a:p>
            <a:r>
              <a:rPr lang="en-US" altLang="zh-CN" dirty="0"/>
              <a:t>C</a:t>
            </a:r>
            <a:r>
              <a:rPr lang="zh-CN" altLang="en-US" dirty="0" smtClean="0"/>
              <a:t>、    </a:t>
            </a:r>
            <a:r>
              <a:rPr lang="zh-CN" altLang="en-US" dirty="0"/>
              <a:t>应</a:t>
            </a:r>
            <a:r>
              <a:rPr lang="zh-CN" altLang="en-US" dirty="0" smtClean="0"/>
              <a:t>在   </a:t>
            </a:r>
            <a:r>
              <a:rPr lang="zh-CN" altLang="en-US" dirty="0"/>
              <a:t>值较大时取相对小的值，频繁在一起出现的单词的权重也不能过大。</a:t>
            </a:r>
          </a:p>
          <a:p>
            <a:r>
              <a:rPr lang="zh-CN" altLang="en-US" dirty="0"/>
              <a:t>满足上述要求的函数很多，</a:t>
            </a:r>
            <a:r>
              <a:rPr lang="en-US" altLang="zh-CN" dirty="0" err="1"/>
              <a:t>GloVe</a:t>
            </a:r>
            <a:r>
              <a:rPr lang="zh-CN" altLang="en-US" dirty="0"/>
              <a:t>采用如下的分段函数：</a:t>
            </a:r>
          </a:p>
          <a:p>
            <a:endParaRPr lang="en-US" altLang="zh-CN" dirty="0" smtClean="0"/>
          </a:p>
          <a:p>
            <a:r>
              <a:rPr lang="zh-CN" altLang="en-US" dirty="0" smtClean="0"/>
              <a:t> </a:t>
            </a:r>
            <a:r>
              <a:rPr lang="zh-CN" altLang="en-US" dirty="0"/>
              <a:t>							</a:t>
            </a:r>
            <a:r>
              <a:rPr lang="en-US" altLang="zh-CN" dirty="0"/>
              <a:t>(7-18)</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789674875"/>
              </p:ext>
            </p:extLst>
          </p:nvPr>
        </p:nvGraphicFramePr>
        <p:xfrm>
          <a:off x="1115616" y="2708920"/>
          <a:ext cx="609600" cy="250825"/>
        </p:xfrm>
        <a:graphic>
          <a:graphicData uri="http://schemas.openxmlformats.org/presentationml/2006/ole">
            <mc:AlternateContent xmlns:mc="http://schemas.openxmlformats.org/markup-compatibility/2006">
              <mc:Choice xmlns:v="urn:schemas-microsoft-com:vml" Requires="v">
                <p:oleObj spid="_x0000_s21595" name="Equation" r:id="rId3" imgW="609336" imgH="253890" progId="Equation.DSMT4">
                  <p:embed/>
                </p:oleObj>
              </mc:Choice>
              <mc:Fallback>
                <p:oleObj name="Equation" r:id="rId3" imgW="609336" imgH="25389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2708920"/>
                        <a:ext cx="609600"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151873350"/>
              </p:ext>
            </p:extLst>
          </p:nvPr>
        </p:nvGraphicFramePr>
        <p:xfrm>
          <a:off x="7092280" y="2780928"/>
          <a:ext cx="511175" cy="250825"/>
        </p:xfrm>
        <a:graphic>
          <a:graphicData uri="http://schemas.openxmlformats.org/presentationml/2006/ole">
            <mc:AlternateContent xmlns:mc="http://schemas.openxmlformats.org/markup-compatibility/2006">
              <mc:Choice xmlns:v="urn:schemas-microsoft-com:vml" Requires="v">
                <p:oleObj spid="_x0000_s21596" name="Equation" r:id="rId5" imgW="507780" imgH="253890" progId="Equation.DSMT4">
                  <p:embed/>
                </p:oleObj>
              </mc:Choice>
              <mc:Fallback>
                <p:oleObj name="Equation" r:id="rId5" imgW="507780" imgH="25389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2280" y="2780928"/>
                        <a:ext cx="51117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457312859"/>
              </p:ext>
            </p:extLst>
          </p:nvPr>
        </p:nvGraphicFramePr>
        <p:xfrm>
          <a:off x="1043608" y="3573016"/>
          <a:ext cx="365125" cy="250825"/>
        </p:xfrm>
        <a:graphic>
          <a:graphicData uri="http://schemas.openxmlformats.org/presentationml/2006/ole">
            <mc:AlternateContent xmlns:mc="http://schemas.openxmlformats.org/markup-compatibility/2006">
              <mc:Choice xmlns:v="urn:schemas-microsoft-com:vml" Requires="v">
                <p:oleObj spid="_x0000_s21597" name="Equation" r:id="rId7" imgW="368140" imgH="253890" progId="Equation.DSMT4">
                  <p:embed/>
                </p:oleObj>
              </mc:Choice>
              <mc:Fallback>
                <p:oleObj name="Equation" r:id="rId7" imgW="368140" imgH="25389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3608" y="3573016"/>
                        <a:ext cx="36512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88886547"/>
              </p:ext>
            </p:extLst>
          </p:nvPr>
        </p:nvGraphicFramePr>
        <p:xfrm>
          <a:off x="1115616" y="4365104"/>
          <a:ext cx="365125" cy="250825"/>
        </p:xfrm>
        <a:graphic>
          <a:graphicData uri="http://schemas.openxmlformats.org/presentationml/2006/ole">
            <mc:AlternateContent xmlns:mc="http://schemas.openxmlformats.org/markup-compatibility/2006">
              <mc:Choice xmlns:v="urn:schemas-microsoft-com:vml" Requires="v">
                <p:oleObj spid="_x0000_s21598" name="Equation" r:id="rId9" imgW="368140" imgH="253890" progId="Equation.DSMT4">
                  <p:embed/>
                </p:oleObj>
              </mc:Choice>
              <mc:Fallback>
                <p:oleObj name="Equation" r:id="rId9" imgW="368140" imgH="25389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5616" y="4365104"/>
                        <a:ext cx="365125" cy="25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611462105"/>
              </p:ext>
            </p:extLst>
          </p:nvPr>
        </p:nvGraphicFramePr>
        <p:xfrm>
          <a:off x="2051720" y="4437112"/>
          <a:ext cx="152400" cy="136525"/>
        </p:xfrm>
        <a:graphic>
          <a:graphicData uri="http://schemas.openxmlformats.org/presentationml/2006/ole">
            <mc:AlternateContent xmlns:mc="http://schemas.openxmlformats.org/markup-compatibility/2006">
              <mc:Choice xmlns:v="urn:schemas-microsoft-com:vml" Requires="v">
                <p:oleObj spid="_x0000_s21599" name="Equation" r:id="rId10" imgW="152334" imgH="139639" progId="Equation.DSMT4">
                  <p:embed/>
                </p:oleObj>
              </mc:Choice>
              <mc:Fallback>
                <p:oleObj name="Equation" r:id="rId10" imgW="152334" imgH="139639" progId="Equation.DSMT4">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51720" y="4437112"/>
                        <a:ext cx="152400" cy="136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662368916"/>
              </p:ext>
            </p:extLst>
          </p:nvPr>
        </p:nvGraphicFramePr>
        <p:xfrm>
          <a:off x="827584" y="5589240"/>
          <a:ext cx="2324100" cy="555625"/>
        </p:xfrm>
        <a:graphic>
          <a:graphicData uri="http://schemas.openxmlformats.org/presentationml/2006/ole">
            <mc:AlternateContent xmlns:mc="http://schemas.openxmlformats.org/markup-compatibility/2006">
              <mc:Choice xmlns:v="urn:schemas-microsoft-com:vml" Requires="v">
                <p:oleObj spid="_x0000_s21600" name="Equation" r:id="rId12" imgW="2324100" imgH="558800" progId="Equation.DSMT4">
                  <p:embed/>
                </p:oleObj>
              </mc:Choice>
              <mc:Fallback>
                <p:oleObj name="Equation" r:id="rId12" imgW="2324100" imgH="558800" progId="Equation.DSMT4">
                  <p:embed/>
                  <p:pic>
                    <p:nvPicPr>
                      <p:cNvPr id="0" name="Object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27584" y="5589240"/>
                        <a:ext cx="2324100" cy="555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84682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4509119"/>
            <a:ext cx="7408333" cy="1617043"/>
          </a:xfrm>
        </p:spPr>
        <p:txBody>
          <a:bodyPr/>
          <a:lstStyle/>
          <a:p>
            <a:r>
              <a:rPr lang="zh-CN" altLang="en-US" dirty="0"/>
              <a:t>图</a:t>
            </a:r>
            <a:r>
              <a:rPr lang="en-US" altLang="zh-CN" dirty="0"/>
              <a:t>7. 7</a:t>
            </a:r>
            <a:r>
              <a:rPr lang="zh-CN" altLang="en-US" dirty="0"/>
              <a:t>展示了权重函数在 时的图像</a:t>
            </a:r>
            <a:r>
              <a:rPr lang="zh-CN" altLang="en-US" dirty="0" smtClean="0"/>
              <a:t>。</a:t>
            </a:r>
            <a:endParaRPr lang="en-US" altLang="zh-CN" dirty="0" smtClean="0"/>
          </a:p>
          <a:p>
            <a:r>
              <a:rPr lang="zh-CN" altLang="en-US" dirty="0"/>
              <a:t>与</a:t>
            </a:r>
            <a:r>
              <a:rPr lang="en-US" altLang="zh-CN" dirty="0"/>
              <a:t>Word2Vec</a:t>
            </a:r>
            <a:r>
              <a:rPr lang="zh-CN" altLang="en-US" dirty="0"/>
              <a:t>模型相比，</a:t>
            </a:r>
            <a:r>
              <a:rPr lang="en-US" altLang="zh-CN" dirty="0" err="1"/>
              <a:t>GloVe</a:t>
            </a:r>
            <a:r>
              <a:rPr lang="zh-CN" altLang="en-US" dirty="0"/>
              <a:t>充分利用语料库的全局统计信息，提高了词向量在大型语料上的训练速度。</a:t>
            </a:r>
          </a:p>
        </p:txBody>
      </p:sp>
      <p:pic>
        <p:nvPicPr>
          <p:cNvPr id="2355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5968" y="1052736"/>
            <a:ext cx="5563082" cy="2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720877" y="4077072"/>
            <a:ext cx="3493264" cy="369332"/>
          </a:xfrm>
          <a:prstGeom prst="rect">
            <a:avLst/>
          </a:prstGeom>
        </p:spPr>
        <p:txBody>
          <a:bodyPr wrap="none">
            <a:spAutoFit/>
          </a:bodyPr>
          <a:lstStyle/>
          <a:p>
            <a:r>
              <a:rPr lang="zh-CN" altLang="zh-CN" dirty="0"/>
              <a:t>图</a:t>
            </a:r>
            <a:r>
              <a:rPr lang="en-US" altLang="zh-CN" dirty="0"/>
              <a:t>7. 7 </a:t>
            </a:r>
            <a:r>
              <a:rPr lang="zh-CN" altLang="zh-CN" dirty="0"/>
              <a:t>权重函数</a:t>
            </a:r>
            <a:r>
              <a:rPr lang="en-US" altLang="zh-CN" dirty="0"/>
              <a:t>f</a:t>
            </a:r>
            <a:r>
              <a:rPr lang="zh-CN" altLang="zh-CN" dirty="0"/>
              <a:t>在</a:t>
            </a:r>
            <a:r>
              <a:rPr lang="en-US" altLang="zh-CN" dirty="0"/>
              <a:t>α=3/4</a:t>
            </a:r>
            <a:r>
              <a:rPr lang="zh-CN" altLang="zh-CN" dirty="0"/>
              <a:t>时的图像</a:t>
            </a:r>
            <a:endParaRPr lang="zh-CN" altLang="en-US" dirty="0"/>
          </a:p>
        </p:txBody>
      </p:sp>
    </p:spTree>
    <p:extLst>
      <p:ext uri="{BB962C8B-B14F-4D97-AF65-F5344CB8AC3E}">
        <p14:creationId xmlns:p14="http://schemas.microsoft.com/office/powerpoint/2010/main" val="22426403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本节</a:t>
            </a:r>
            <a:r>
              <a:rPr lang="zh-CN" altLang="en-US" dirty="0" smtClean="0"/>
              <a:t>使用</a:t>
            </a:r>
            <a:r>
              <a:rPr lang="en-US" altLang="zh-CN" dirty="0" err="1" smtClean="0"/>
              <a:t>PyTorch</a:t>
            </a:r>
            <a:r>
              <a:rPr lang="zh-CN" altLang="en-US" dirty="0" smtClean="0"/>
              <a:t>实现</a:t>
            </a:r>
            <a:r>
              <a:rPr lang="zh-CN" altLang="en-US" dirty="0"/>
              <a:t>了</a:t>
            </a:r>
            <a:r>
              <a:rPr lang="en-US" altLang="zh-CN" dirty="0"/>
              <a:t>Skip-Gram</a:t>
            </a:r>
            <a:r>
              <a:rPr lang="zh-CN" altLang="en-US" dirty="0"/>
              <a:t>和</a:t>
            </a:r>
            <a:r>
              <a:rPr lang="en-US" altLang="zh-CN" dirty="0"/>
              <a:t>CBOW</a:t>
            </a:r>
            <a:r>
              <a:rPr lang="zh-CN" altLang="en-US" dirty="0"/>
              <a:t>算法。为了能够快速训练完成，采用一个非常小的语料，来源于维基百科（</a:t>
            </a:r>
            <a:r>
              <a:rPr lang="en-US" altLang="zh-CN" dirty="0"/>
              <a:t>Wikipedia</a:t>
            </a:r>
            <a:r>
              <a:rPr lang="zh-CN" altLang="en-US" dirty="0"/>
              <a:t>）关于</a:t>
            </a:r>
            <a:r>
              <a:rPr lang="en-US" altLang="zh-CN" dirty="0"/>
              <a:t>NLP</a:t>
            </a:r>
            <a:r>
              <a:rPr lang="zh-CN" altLang="en-US" dirty="0"/>
              <a:t>的介绍。</a:t>
            </a:r>
          </a:p>
        </p:txBody>
      </p:sp>
      <p:sp>
        <p:nvSpPr>
          <p:cNvPr id="3" name="标题 2"/>
          <p:cNvSpPr>
            <a:spLocks noGrp="1"/>
          </p:cNvSpPr>
          <p:nvPr>
            <p:ph type="title"/>
          </p:nvPr>
        </p:nvSpPr>
        <p:spPr/>
        <p:txBody>
          <a:bodyPr/>
          <a:lstStyle/>
          <a:p>
            <a:r>
              <a:rPr lang="en-US" altLang="zh-CN" dirty="0" smtClean="0"/>
              <a:t>7.3 Word2Vec</a:t>
            </a:r>
            <a:r>
              <a:rPr lang="zh-CN" altLang="en-US" dirty="0"/>
              <a:t>算法实现</a:t>
            </a:r>
          </a:p>
        </p:txBody>
      </p:sp>
    </p:spTree>
    <p:extLst>
      <p:ext uri="{BB962C8B-B14F-4D97-AF65-F5344CB8AC3E}">
        <p14:creationId xmlns:p14="http://schemas.microsoft.com/office/powerpoint/2010/main" val="332889057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88840"/>
            <a:ext cx="8712968" cy="4869160"/>
          </a:xfrm>
        </p:spPr>
        <p:txBody>
          <a:bodyPr>
            <a:normAutofit fontScale="92500" lnSpcReduction="20000"/>
          </a:bodyPr>
          <a:lstStyle/>
          <a:p>
            <a:r>
              <a:rPr lang="en-US" altLang="zh-CN" dirty="0"/>
              <a:t>Skip-Gram</a:t>
            </a:r>
            <a:r>
              <a:rPr lang="zh-CN" altLang="en-US" dirty="0"/>
              <a:t>算法实现的完整源代码请参见</a:t>
            </a:r>
            <a:r>
              <a:rPr lang="en-US" altLang="zh-CN" dirty="0"/>
              <a:t>skipgram.py</a:t>
            </a:r>
            <a:r>
              <a:rPr lang="zh-CN" altLang="en-US" dirty="0" smtClean="0"/>
              <a:t>。</a:t>
            </a:r>
            <a:endParaRPr lang="en-US" altLang="zh-CN" dirty="0" smtClean="0"/>
          </a:p>
          <a:p>
            <a:r>
              <a:rPr lang="zh-CN" altLang="en-US" dirty="0"/>
              <a:t>代码</a:t>
            </a:r>
            <a:r>
              <a:rPr lang="en-US" altLang="zh-CN" dirty="0"/>
              <a:t>7. 8</a:t>
            </a:r>
            <a:r>
              <a:rPr lang="zh-CN" altLang="en-US" dirty="0"/>
              <a:t>导入模块和设置模型超参数。其中，超参数</a:t>
            </a:r>
            <a:r>
              <a:rPr lang="en-US" altLang="zh-CN" dirty="0"/>
              <a:t>c </a:t>
            </a:r>
            <a:r>
              <a:rPr lang="zh-CN" altLang="en-US" dirty="0"/>
              <a:t>是附近上下文词数，</a:t>
            </a:r>
            <a:r>
              <a:rPr lang="en-US" altLang="zh-CN" dirty="0" err="1"/>
              <a:t>embedding_size</a:t>
            </a:r>
            <a:r>
              <a:rPr lang="zh-CN" altLang="en-US" dirty="0"/>
              <a:t>是词嵌入向量的维数，其他超参数含义自明。</a:t>
            </a:r>
          </a:p>
          <a:p>
            <a:r>
              <a:rPr lang="zh-CN" altLang="en-US" dirty="0"/>
              <a:t>代码</a:t>
            </a:r>
            <a:r>
              <a:rPr lang="en-US" altLang="zh-CN" dirty="0"/>
              <a:t>7. 8</a:t>
            </a:r>
            <a:r>
              <a:rPr lang="zh-CN" altLang="en-US" dirty="0"/>
              <a:t>导入模块和设置模型超参数</a:t>
            </a:r>
          </a:p>
          <a:p>
            <a:r>
              <a:rPr lang="en-US" altLang="zh-CN" dirty="0"/>
              <a:t>import torch</a:t>
            </a:r>
          </a:p>
          <a:p>
            <a:r>
              <a:rPr lang="en-US" altLang="zh-CN" dirty="0"/>
              <a:t>import </a:t>
            </a:r>
            <a:r>
              <a:rPr lang="en-US" altLang="zh-CN" dirty="0" err="1"/>
              <a:t>torch.nn</a:t>
            </a:r>
            <a:r>
              <a:rPr lang="en-US" altLang="zh-CN" dirty="0"/>
              <a:t> as </a:t>
            </a:r>
            <a:r>
              <a:rPr lang="en-US" altLang="zh-CN" dirty="0" err="1"/>
              <a:t>nn</a:t>
            </a:r>
            <a:endParaRPr lang="en-US" altLang="zh-CN" dirty="0"/>
          </a:p>
          <a:p>
            <a:r>
              <a:rPr lang="en-US" altLang="zh-CN" dirty="0"/>
              <a:t>import </a:t>
            </a:r>
            <a:r>
              <a:rPr lang="en-US" altLang="zh-CN" dirty="0" err="1"/>
              <a:t>torch.utils.data</a:t>
            </a:r>
            <a:r>
              <a:rPr lang="en-US" altLang="zh-CN" dirty="0"/>
              <a:t> as </a:t>
            </a:r>
            <a:r>
              <a:rPr lang="en-US" altLang="zh-CN" dirty="0" err="1"/>
              <a:t>data_utils</a:t>
            </a:r>
            <a:endParaRPr lang="en-US" altLang="zh-CN" dirty="0"/>
          </a:p>
          <a:p>
            <a:endParaRPr lang="en-US" altLang="zh-CN" dirty="0"/>
          </a:p>
          <a:p>
            <a:r>
              <a:rPr lang="en-US" altLang="zh-CN" dirty="0"/>
              <a:t>from collections import Counter</a:t>
            </a:r>
          </a:p>
          <a:p>
            <a:r>
              <a:rPr lang="en-US" altLang="zh-CN" dirty="0"/>
              <a:t>import </a:t>
            </a:r>
            <a:r>
              <a:rPr lang="en-US" altLang="zh-CN" dirty="0" err="1"/>
              <a:t>numpy</a:t>
            </a:r>
            <a:r>
              <a:rPr lang="en-US" altLang="zh-CN" dirty="0"/>
              <a:t> as np</a:t>
            </a:r>
          </a:p>
          <a:p>
            <a:r>
              <a:rPr lang="en-US" altLang="zh-CN" dirty="0"/>
              <a:t>import re</a:t>
            </a:r>
          </a:p>
          <a:p>
            <a:r>
              <a:rPr lang="en-US" altLang="zh-CN" dirty="0"/>
              <a:t>import random</a:t>
            </a:r>
          </a:p>
          <a:p>
            <a:r>
              <a:rPr lang="en-US" altLang="zh-CN" dirty="0"/>
              <a:t>from </a:t>
            </a:r>
            <a:r>
              <a:rPr lang="en-US" altLang="zh-CN" dirty="0" err="1"/>
              <a:t>sklearn.manifold</a:t>
            </a:r>
            <a:r>
              <a:rPr lang="en-US" altLang="zh-CN" dirty="0"/>
              <a:t> import TSNE</a:t>
            </a:r>
          </a:p>
          <a:p>
            <a:r>
              <a:rPr lang="en-US" altLang="zh-CN" dirty="0"/>
              <a:t>import </a:t>
            </a:r>
            <a:r>
              <a:rPr lang="en-US" altLang="zh-CN" dirty="0" err="1"/>
              <a:t>matplotlib.pyplot</a:t>
            </a:r>
            <a:r>
              <a:rPr lang="en-US" altLang="zh-CN" dirty="0"/>
              <a:t> as </a:t>
            </a:r>
            <a:r>
              <a:rPr lang="en-US" altLang="zh-CN" dirty="0" err="1"/>
              <a:t>plt</a:t>
            </a:r>
            <a:endParaRPr lang="en-US" altLang="zh-CN" dirty="0"/>
          </a:p>
          <a:p>
            <a:endParaRPr lang="en-US" altLang="zh-CN" dirty="0"/>
          </a:p>
          <a:p>
            <a:endParaRPr lang="zh-CN" altLang="en-US" dirty="0"/>
          </a:p>
        </p:txBody>
      </p:sp>
      <p:sp>
        <p:nvSpPr>
          <p:cNvPr id="3" name="标题 2"/>
          <p:cNvSpPr>
            <a:spLocks noGrp="1"/>
          </p:cNvSpPr>
          <p:nvPr>
            <p:ph type="title"/>
          </p:nvPr>
        </p:nvSpPr>
        <p:spPr/>
        <p:txBody>
          <a:bodyPr/>
          <a:lstStyle/>
          <a:p>
            <a:r>
              <a:rPr lang="en-US" altLang="zh-CN" dirty="0" smtClean="0"/>
              <a:t>7.3.1 Skip-Gram</a:t>
            </a:r>
            <a:r>
              <a:rPr lang="zh-CN" altLang="en-US" dirty="0"/>
              <a:t>实现</a:t>
            </a:r>
          </a:p>
        </p:txBody>
      </p:sp>
    </p:spTree>
    <p:extLst>
      <p:ext uri="{BB962C8B-B14F-4D97-AF65-F5344CB8AC3E}">
        <p14:creationId xmlns:p14="http://schemas.microsoft.com/office/powerpoint/2010/main" val="9131604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060848"/>
            <a:ext cx="8352927" cy="4680520"/>
          </a:xfrm>
        </p:spPr>
        <p:txBody>
          <a:bodyPr>
            <a:normAutofit fontScale="92500" lnSpcReduction="10000"/>
          </a:bodyPr>
          <a:lstStyle/>
          <a:p>
            <a:r>
              <a:rPr lang="en-US" altLang="zh-CN" dirty="0"/>
              <a:t>device = </a:t>
            </a:r>
            <a:r>
              <a:rPr lang="en-US" altLang="zh-CN" dirty="0" err="1"/>
              <a:t>torch.device</a:t>
            </a:r>
            <a:r>
              <a:rPr lang="en-US" altLang="zh-CN" dirty="0"/>
              <a:t>("</a:t>
            </a:r>
            <a:r>
              <a:rPr lang="en-US" altLang="zh-CN" dirty="0" err="1"/>
              <a:t>cuda</a:t>
            </a:r>
            <a:r>
              <a:rPr lang="en-US" altLang="zh-CN" dirty="0"/>
              <a:t>" if </a:t>
            </a:r>
            <a:r>
              <a:rPr lang="en-US" altLang="zh-CN" dirty="0" err="1"/>
              <a:t>torch.cuda.is_available</a:t>
            </a:r>
            <a:r>
              <a:rPr lang="en-US" altLang="zh-CN" dirty="0"/>
              <a:t>() else "</a:t>
            </a:r>
            <a:r>
              <a:rPr lang="en-US" altLang="zh-CN" dirty="0" err="1"/>
              <a:t>cpu</a:t>
            </a:r>
            <a:r>
              <a:rPr lang="en-US" altLang="zh-CN" dirty="0"/>
              <a:t>")</a:t>
            </a:r>
          </a:p>
          <a:p>
            <a:endParaRPr lang="en-US" altLang="zh-CN" dirty="0"/>
          </a:p>
          <a:p>
            <a:r>
              <a:rPr lang="en-US" altLang="zh-CN" dirty="0"/>
              <a:t># </a:t>
            </a:r>
            <a:r>
              <a:rPr lang="zh-CN" altLang="en-US" dirty="0"/>
              <a:t>超参数</a:t>
            </a:r>
          </a:p>
          <a:p>
            <a:r>
              <a:rPr lang="en-US" altLang="zh-CN" dirty="0"/>
              <a:t>c = 3  # </a:t>
            </a:r>
            <a:r>
              <a:rPr lang="zh-CN" altLang="en-US" dirty="0"/>
              <a:t>附近词数</a:t>
            </a:r>
          </a:p>
          <a:p>
            <a:r>
              <a:rPr lang="en-US" altLang="zh-CN" dirty="0" err="1"/>
              <a:t>max_vocab_size</a:t>
            </a:r>
            <a:r>
              <a:rPr lang="en-US" altLang="zh-CN" dirty="0"/>
              <a:t> = 10000  # </a:t>
            </a:r>
            <a:r>
              <a:rPr lang="zh-CN" altLang="en-US" dirty="0"/>
              <a:t>词典最大大小</a:t>
            </a:r>
          </a:p>
          <a:p>
            <a:r>
              <a:rPr lang="en-US" altLang="zh-CN" dirty="0" err="1"/>
              <a:t>num_epochs</a:t>
            </a:r>
            <a:r>
              <a:rPr lang="en-US" altLang="zh-CN" dirty="0"/>
              <a:t> = 80</a:t>
            </a:r>
          </a:p>
          <a:p>
            <a:r>
              <a:rPr lang="en-US" altLang="zh-CN" dirty="0" err="1"/>
              <a:t>batch_size</a:t>
            </a:r>
            <a:r>
              <a:rPr lang="en-US" altLang="zh-CN" dirty="0"/>
              <a:t> = 16</a:t>
            </a:r>
          </a:p>
          <a:p>
            <a:r>
              <a:rPr lang="en-US" altLang="zh-CN" dirty="0" err="1"/>
              <a:t>learning_rate</a:t>
            </a:r>
            <a:r>
              <a:rPr lang="en-US" altLang="zh-CN" dirty="0"/>
              <a:t> = 0.25</a:t>
            </a:r>
          </a:p>
          <a:p>
            <a:r>
              <a:rPr lang="en-US" altLang="zh-CN" dirty="0" err="1"/>
              <a:t>embedding_size</a:t>
            </a:r>
            <a:r>
              <a:rPr lang="en-US" altLang="zh-CN" dirty="0"/>
              <a:t> = 100</a:t>
            </a:r>
          </a:p>
          <a:p>
            <a:r>
              <a:rPr lang="en-US" altLang="zh-CN" dirty="0"/>
              <a:t>corpus = "../datasets/wikipedia_nlp.txt"</a:t>
            </a:r>
          </a:p>
          <a:p>
            <a:r>
              <a:rPr lang="en-US" altLang="zh-CN" dirty="0" err="1"/>
              <a:t>log_file</a:t>
            </a:r>
            <a:r>
              <a:rPr lang="en-US" altLang="zh-CN" dirty="0"/>
              <a:t> = "skip-gram.log"</a:t>
            </a:r>
          </a:p>
          <a:p>
            <a:r>
              <a:rPr lang="en-US" altLang="zh-CN" dirty="0" err="1"/>
              <a:t>log_per</a:t>
            </a:r>
            <a:r>
              <a:rPr lang="en-US" altLang="zh-CN" dirty="0"/>
              <a:t> = 10  # </a:t>
            </a:r>
            <a:r>
              <a:rPr lang="zh-CN" altLang="en-US" dirty="0"/>
              <a:t>达到一定迭代次数时输出模型的损失</a:t>
            </a:r>
          </a:p>
          <a:p>
            <a:endParaRPr lang="zh-CN" altLang="en-US" dirty="0"/>
          </a:p>
        </p:txBody>
      </p:sp>
    </p:spTree>
    <p:extLst>
      <p:ext uri="{BB962C8B-B14F-4D97-AF65-F5344CB8AC3E}">
        <p14:creationId xmlns:p14="http://schemas.microsoft.com/office/powerpoint/2010/main" val="11771673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060848"/>
            <a:ext cx="8712967" cy="4752528"/>
          </a:xfrm>
        </p:spPr>
        <p:txBody>
          <a:bodyPr>
            <a:normAutofit/>
          </a:bodyPr>
          <a:lstStyle/>
          <a:p>
            <a:r>
              <a:rPr lang="zh-CN" altLang="en-US" dirty="0"/>
              <a:t>代码</a:t>
            </a:r>
            <a:r>
              <a:rPr lang="en-US" altLang="zh-CN" dirty="0"/>
              <a:t>7. 9</a:t>
            </a:r>
            <a:r>
              <a:rPr lang="zh-CN" altLang="en-US" dirty="0"/>
              <a:t>是三个辅助函数，</a:t>
            </a:r>
            <a:r>
              <a:rPr lang="en-US" altLang="zh-CN" dirty="0" err="1"/>
              <a:t>set_seed</a:t>
            </a:r>
            <a:r>
              <a:rPr lang="zh-CN" altLang="en-US" dirty="0"/>
              <a:t>函数设置随机数种子以保证实验结果可以复现，</a:t>
            </a:r>
            <a:r>
              <a:rPr lang="en-US" altLang="zh-CN" dirty="0" err="1"/>
              <a:t>word_tokenize</a:t>
            </a:r>
            <a:r>
              <a:rPr lang="zh-CN" altLang="en-US" dirty="0"/>
              <a:t>是一个简单的分词函数，</a:t>
            </a:r>
            <a:r>
              <a:rPr lang="en-US" altLang="zh-CN" dirty="0" err="1"/>
              <a:t>to_one_hot</a:t>
            </a:r>
            <a:r>
              <a:rPr lang="zh-CN" altLang="en-US" dirty="0"/>
              <a:t>函数将标量标签转换为独热码向量。</a:t>
            </a:r>
          </a:p>
          <a:p>
            <a:r>
              <a:rPr lang="zh-CN" altLang="en-US" dirty="0"/>
              <a:t>代码</a:t>
            </a:r>
            <a:r>
              <a:rPr lang="en-US" altLang="zh-CN" dirty="0"/>
              <a:t>7. 9 </a:t>
            </a:r>
            <a:r>
              <a:rPr lang="zh-CN" altLang="en-US" dirty="0"/>
              <a:t>三个辅助函数</a:t>
            </a:r>
          </a:p>
          <a:p>
            <a:r>
              <a:rPr lang="en-US" altLang="zh-CN" dirty="0" err="1"/>
              <a:t>def</a:t>
            </a:r>
            <a:r>
              <a:rPr lang="en-US" altLang="zh-CN" dirty="0"/>
              <a:t> </a:t>
            </a:r>
            <a:r>
              <a:rPr lang="en-US" altLang="zh-CN" dirty="0" err="1"/>
              <a:t>set_seed</a:t>
            </a:r>
            <a:r>
              <a:rPr lang="en-US" altLang="zh-CN" dirty="0"/>
              <a:t>(seed=1):</a:t>
            </a:r>
          </a:p>
          <a:p>
            <a:r>
              <a:rPr lang="en-US" altLang="zh-CN" dirty="0"/>
              <a:t>    """ </a:t>
            </a:r>
            <a:r>
              <a:rPr lang="zh-CN" altLang="en-US" dirty="0"/>
              <a:t>设置随机数种子，保证实验结果可以复现 </a:t>
            </a:r>
            <a:r>
              <a:rPr lang="en-US" altLang="zh-CN" dirty="0"/>
              <a:t>"""</a:t>
            </a:r>
          </a:p>
          <a:p>
            <a:r>
              <a:rPr lang="en-US" altLang="zh-CN" dirty="0"/>
              <a:t>    </a:t>
            </a:r>
            <a:r>
              <a:rPr lang="en-US" altLang="zh-CN" dirty="0" err="1"/>
              <a:t>random.seed</a:t>
            </a:r>
            <a:r>
              <a:rPr lang="en-US" altLang="zh-CN" dirty="0"/>
              <a:t>(seed)</a:t>
            </a:r>
          </a:p>
          <a:p>
            <a:r>
              <a:rPr lang="en-US" altLang="zh-CN" dirty="0"/>
              <a:t>    </a:t>
            </a:r>
            <a:r>
              <a:rPr lang="en-US" altLang="zh-CN" dirty="0" err="1"/>
              <a:t>np.random.seed</a:t>
            </a:r>
            <a:r>
              <a:rPr lang="en-US" altLang="zh-CN" dirty="0"/>
              <a:t>(seed)</a:t>
            </a:r>
          </a:p>
          <a:p>
            <a:r>
              <a:rPr lang="en-US" altLang="zh-CN" dirty="0"/>
              <a:t>    </a:t>
            </a:r>
            <a:r>
              <a:rPr lang="en-US" altLang="zh-CN" dirty="0" err="1"/>
              <a:t>torch.manual_seed</a:t>
            </a:r>
            <a:r>
              <a:rPr lang="en-US" altLang="zh-CN" dirty="0"/>
              <a:t>(seed)</a:t>
            </a:r>
          </a:p>
          <a:p>
            <a:r>
              <a:rPr lang="en-US" altLang="zh-CN" dirty="0"/>
              <a:t>    </a:t>
            </a:r>
            <a:r>
              <a:rPr lang="en-US" altLang="zh-CN" dirty="0" err="1"/>
              <a:t>torch.cuda.manual_seed</a:t>
            </a:r>
            <a:r>
              <a:rPr lang="en-US" altLang="zh-CN" dirty="0"/>
              <a:t>(seed)</a:t>
            </a:r>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15642250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204864"/>
            <a:ext cx="8568951" cy="4464496"/>
          </a:xfrm>
        </p:spPr>
        <p:txBody>
          <a:bodyPr>
            <a:normAutofit fontScale="92500" lnSpcReduction="10000"/>
          </a:bodyPr>
          <a:lstStyle/>
          <a:p>
            <a:r>
              <a:rPr lang="en-US" altLang="zh-CN" dirty="0" err="1"/>
              <a:t>def</a:t>
            </a:r>
            <a:r>
              <a:rPr lang="en-US" altLang="zh-CN" dirty="0"/>
              <a:t> </a:t>
            </a:r>
            <a:r>
              <a:rPr lang="en-US" altLang="zh-CN" dirty="0" err="1"/>
              <a:t>word_tokenize</a:t>
            </a:r>
            <a:r>
              <a:rPr lang="en-US" altLang="zh-CN" dirty="0"/>
              <a:t>(text):</a:t>
            </a:r>
          </a:p>
          <a:p>
            <a:r>
              <a:rPr lang="en-US" altLang="zh-CN" dirty="0"/>
              <a:t>    """ </a:t>
            </a:r>
            <a:r>
              <a:rPr lang="zh-CN" altLang="en-US" dirty="0"/>
              <a:t>分词函数，将文本分解为单词 </a:t>
            </a:r>
            <a:r>
              <a:rPr lang="en-US" altLang="zh-CN" dirty="0"/>
              <a:t>"""</a:t>
            </a:r>
          </a:p>
          <a:p>
            <a:r>
              <a:rPr lang="en-US" altLang="zh-CN" dirty="0"/>
              <a:t>    return </a:t>
            </a:r>
            <a:r>
              <a:rPr lang="en-US" altLang="zh-CN" dirty="0" err="1"/>
              <a:t>text.split</a:t>
            </a:r>
            <a:r>
              <a:rPr lang="en-US" altLang="zh-CN" dirty="0"/>
              <a:t>()</a:t>
            </a:r>
          </a:p>
          <a:p>
            <a:endParaRPr lang="en-US" altLang="zh-CN" dirty="0"/>
          </a:p>
          <a:p>
            <a:endParaRPr lang="en-US" altLang="zh-CN" dirty="0"/>
          </a:p>
          <a:p>
            <a:r>
              <a:rPr lang="en-US" altLang="zh-CN" dirty="0" err="1"/>
              <a:t>def</a:t>
            </a:r>
            <a:r>
              <a:rPr lang="en-US" altLang="zh-CN" dirty="0"/>
              <a:t> </a:t>
            </a:r>
            <a:r>
              <a:rPr lang="en-US" altLang="zh-CN" dirty="0" err="1"/>
              <a:t>to_one_hot</a:t>
            </a:r>
            <a:r>
              <a:rPr lang="en-US" altLang="zh-CN" dirty="0"/>
              <a:t>(</a:t>
            </a:r>
            <a:r>
              <a:rPr lang="en-US" altLang="zh-CN" dirty="0" err="1"/>
              <a:t>labels_dense</a:t>
            </a:r>
            <a:r>
              <a:rPr lang="en-US" altLang="zh-CN" dirty="0"/>
              <a:t>, </a:t>
            </a:r>
            <a:r>
              <a:rPr lang="en-US" altLang="zh-CN" dirty="0" err="1"/>
              <a:t>num_classes</a:t>
            </a:r>
            <a:r>
              <a:rPr lang="en-US" altLang="zh-CN" dirty="0"/>
              <a:t>):</a:t>
            </a:r>
          </a:p>
          <a:p>
            <a:r>
              <a:rPr lang="en-US" altLang="zh-CN" dirty="0"/>
              <a:t>    """ </a:t>
            </a:r>
            <a:r>
              <a:rPr lang="zh-CN" altLang="en-US" dirty="0"/>
              <a:t>将标量标签转换为独热码向量 </a:t>
            </a:r>
            <a:r>
              <a:rPr lang="en-US" altLang="zh-CN" dirty="0"/>
              <a:t>"""</a:t>
            </a:r>
          </a:p>
          <a:p>
            <a:r>
              <a:rPr lang="en-US" altLang="zh-CN" dirty="0"/>
              <a:t>    </a:t>
            </a:r>
            <a:r>
              <a:rPr lang="en-US" altLang="zh-CN" dirty="0" err="1"/>
              <a:t>num_labels</a:t>
            </a:r>
            <a:r>
              <a:rPr lang="en-US" altLang="zh-CN" dirty="0"/>
              <a:t> = </a:t>
            </a:r>
            <a:r>
              <a:rPr lang="en-US" altLang="zh-CN" dirty="0" err="1"/>
              <a:t>labels_dense.shape</a:t>
            </a:r>
            <a:r>
              <a:rPr lang="en-US" altLang="zh-CN" dirty="0"/>
              <a:t>[0]</a:t>
            </a:r>
          </a:p>
          <a:p>
            <a:r>
              <a:rPr lang="en-US" altLang="zh-CN" dirty="0"/>
              <a:t>    </a:t>
            </a:r>
            <a:r>
              <a:rPr lang="en-US" altLang="zh-CN" dirty="0" err="1"/>
              <a:t>idx_offset</a:t>
            </a:r>
            <a:r>
              <a:rPr lang="en-US" altLang="zh-CN" dirty="0"/>
              <a:t> = </a:t>
            </a:r>
            <a:r>
              <a:rPr lang="en-US" altLang="zh-CN" dirty="0" err="1"/>
              <a:t>np.arange</a:t>
            </a:r>
            <a:r>
              <a:rPr lang="en-US" altLang="zh-CN" dirty="0"/>
              <a:t>(</a:t>
            </a:r>
            <a:r>
              <a:rPr lang="en-US" altLang="zh-CN" dirty="0" err="1"/>
              <a:t>num_labels</a:t>
            </a:r>
            <a:r>
              <a:rPr lang="en-US" altLang="zh-CN" dirty="0"/>
              <a:t>) * </a:t>
            </a:r>
            <a:r>
              <a:rPr lang="en-US" altLang="zh-CN" dirty="0" err="1"/>
              <a:t>num_classes</a:t>
            </a:r>
            <a:endParaRPr lang="en-US" altLang="zh-CN" dirty="0"/>
          </a:p>
          <a:p>
            <a:r>
              <a:rPr lang="en-US" altLang="zh-CN" dirty="0"/>
              <a:t>    </a:t>
            </a:r>
            <a:r>
              <a:rPr lang="en-US" altLang="zh-CN" dirty="0" err="1"/>
              <a:t>labels_one_hot</a:t>
            </a:r>
            <a:r>
              <a:rPr lang="en-US" altLang="zh-CN" dirty="0"/>
              <a:t> = </a:t>
            </a:r>
            <a:r>
              <a:rPr lang="en-US" altLang="zh-CN" dirty="0" err="1"/>
              <a:t>np.zeros</a:t>
            </a:r>
            <a:r>
              <a:rPr lang="en-US" altLang="zh-CN" dirty="0"/>
              <a:t>((</a:t>
            </a:r>
            <a:r>
              <a:rPr lang="en-US" altLang="zh-CN" dirty="0" err="1"/>
              <a:t>num_labels</a:t>
            </a:r>
            <a:r>
              <a:rPr lang="en-US" altLang="zh-CN" dirty="0"/>
              <a:t>, </a:t>
            </a:r>
            <a:r>
              <a:rPr lang="en-US" altLang="zh-CN" dirty="0" err="1"/>
              <a:t>num_classes</a:t>
            </a:r>
            <a:r>
              <a:rPr lang="en-US" altLang="zh-CN" dirty="0"/>
              <a:t>))</a:t>
            </a:r>
          </a:p>
          <a:p>
            <a:r>
              <a:rPr lang="en-US" altLang="zh-CN" dirty="0"/>
              <a:t>    </a:t>
            </a:r>
            <a:r>
              <a:rPr lang="en-US" altLang="zh-CN" dirty="0" err="1"/>
              <a:t>labels_one_hot.flat</a:t>
            </a:r>
            <a:r>
              <a:rPr lang="en-US" altLang="zh-CN" dirty="0"/>
              <a:t>[</a:t>
            </a:r>
            <a:r>
              <a:rPr lang="en-US" altLang="zh-CN" dirty="0" err="1"/>
              <a:t>idx_offset</a:t>
            </a:r>
            <a:r>
              <a:rPr lang="en-US" altLang="zh-CN" dirty="0"/>
              <a:t> + </a:t>
            </a:r>
            <a:r>
              <a:rPr lang="en-US" altLang="zh-CN" dirty="0" err="1"/>
              <a:t>labels_dense.ravel</a:t>
            </a:r>
            <a:r>
              <a:rPr lang="en-US" altLang="zh-CN" dirty="0"/>
              <a:t>()] = 1</a:t>
            </a:r>
          </a:p>
          <a:p>
            <a:r>
              <a:rPr lang="en-US" altLang="zh-CN" dirty="0"/>
              <a:t>    return </a:t>
            </a:r>
            <a:r>
              <a:rPr lang="en-US" altLang="zh-CN" dirty="0" err="1"/>
              <a:t>labels_one_hot</a:t>
            </a:r>
            <a:endParaRPr lang="en-US" altLang="zh-CN" dirty="0"/>
          </a:p>
          <a:p>
            <a:endParaRPr lang="zh-CN" altLang="en-US" dirty="0"/>
          </a:p>
        </p:txBody>
      </p:sp>
    </p:spTree>
    <p:extLst>
      <p:ext uri="{BB962C8B-B14F-4D97-AF65-F5344CB8AC3E}">
        <p14:creationId xmlns:p14="http://schemas.microsoft.com/office/powerpoint/2010/main" val="7319530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420888"/>
            <a:ext cx="8496943" cy="4320480"/>
          </a:xfrm>
        </p:spPr>
        <p:txBody>
          <a:bodyPr>
            <a:normAutofit/>
          </a:bodyPr>
          <a:lstStyle/>
          <a:p>
            <a:r>
              <a:rPr lang="zh-CN" altLang="en-US" dirty="0"/>
              <a:t>代码</a:t>
            </a:r>
            <a:r>
              <a:rPr lang="en-US" altLang="zh-CN" dirty="0"/>
              <a:t>7. 10</a:t>
            </a:r>
            <a:r>
              <a:rPr lang="zh-CN" altLang="en-US" dirty="0"/>
              <a:t>定义一个由原始语料生成训练数据的函数。第一步是生成一个词典，首先从文本文件读取文字，去除标点，然后转小写并分词，选取出现最多的</a:t>
            </a:r>
            <a:r>
              <a:rPr lang="en-US" altLang="zh-CN" dirty="0" err="1"/>
              <a:t>max_vocab_size</a:t>
            </a:r>
            <a:r>
              <a:rPr lang="zh-CN" altLang="en-US" dirty="0"/>
              <a:t>个单词并加入未登录词，得到</a:t>
            </a:r>
            <a:r>
              <a:rPr lang="en-US" altLang="zh-CN" dirty="0"/>
              <a:t>vocab</a:t>
            </a:r>
            <a:r>
              <a:rPr lang="zh-CN" altLang="en-US" dirty="0"/>
              <a:t>词典、</a:t>
            </a:r>
            <a:r>
              <a:rPr lang="en-US" altLang="zh-CN" dirty="0"/>
              <a:t>idx2word</a:t>
            </a:r>
            <a:r>
              <a:rPr lang="zh-CN" altLang="en-US" dirty="0"/>
              <a:t>（索引转换为单词）和</a:t>
            </a:r>
            <a:r>
              <a:rPr lang="en-US" altLang="zh-CN" dirty="0"/>
              <a:t>word2idx</a:t>
            </a:r>
            <a:r>
              <a:rPr lang="zh-CN" altLang="en-US" dirty="0"/>
              <a:t>（单词转换为索引）。下一步是遍历语料，得到窗口范围内的</a:t>
            </a:r>
            <a:r>
              <a:rPr lang="zh-CN" altLang="en-US" dirty="0" smtClean="0"/>
              <a:t>中心词</a:t>
            </a:r>
            <a:r>
              <a:rPr lang="en-US" altLang="zh-CN" dirty="0" err="1" smtClean="0"/>
              <a:t>w</a:t>
            </a:r>
            <a:r>
              <a:rPr lang="en-US" altLang="zh-CN" baseline="-25000" dirty="0" err="1" smtClean="0"/>
              <a:t>c</a:t>
            </a:r>
            <a:r>
              <a:rPr lang="zh-CN" altLang="en-US" dirty="0" smtClean="0"/>
              <a:t>和</a:t>
            </a:r>
            <a:r>
              <a:rPr lang="zh-CN" altLang="en-US" dirty="0"/>
              <a:t>上下</a:t>
            </a:r>
            <a:r>
              <a:rPr lang="zh-CN" altLang="en-US" dirty="0" smtClean="0"/>
              <a:t>文词</a:t>
            </a:r>
            <a:r>
              <a:rPr lang="en-US" altLang="zh-CN" dirty="0" smtClean="0"/>
              <a:t>w</a:t>
            </a:r>
            <a:r>
              <a:rPr lang="en-US" altLang="zh-CN" baseline="-25000" dirty="0" smtClean="0"/>
              <a:t>o</a:t>
            </a:r>
            <a:r>
              <a:rPr lang="zh-CN" altLang="en-US" dirty="0" smtClean="0"/>
              <a:t>组成</a:t>
            </a:r>
            <a:r>
              <a:rPr lang="zh-CN" altLang="en-US" dirty="0"/>
              <a:t>的数据对</a:t>
            </a:r>
            <a:r>
              <a:rPr lang="en-US" altLang="zh-CN" dirty="0" err="1"/>
              <a:t>data_pairs</a:t>
            </a:r>
            <a:r>
              <a:rPr lang="zh-CN" altLang="en-US" dirty="0"/>
              <a:t>，每一个数据对为一个样本。然后将</a:t>
            </a:r>
            <a:r>
              <a:rPr lang="zh-CN" altLang="en-US" dirty="0" smtClean="0"/>
              <a:t>中心词</a:t>
            </a:r>
            <a:r>
              <a:rPr lang="en-US" altLang="zh-CN" dirty="0" err="1"/>
              <a:t>w</a:t>
            </a:r>
            <a:r>
              <a:rPr lang="en-US" altLang="zh-CN" baseline="-25000" dirty="0" err="1"/>
              <a:t>c</a:t>
            </a:r>
            <a:r>
              <a:rPr lang="zh-CN" altLang="en-US" dirty="0" smtClean="0"/>
              <a:t>转换</a:t>
            </a:r>
            <a:r>
              <a:rPr lang="zh-CN" altLang="en-US" dirty="0"/>
              <a:t>为独热码，并存放到训练数据</a:t>
            </a:r>
            <a:r>
              <a:rPr lang="en-US" altLang="zh-CN" dirty="0" err="1"/>
              <a:t>input_data</a:t>
            </a:r>
            <a:r>
              <a:rPr lang="zh-CN" altLang="en-US" dirty="0"/>
              <a:t>中，上下</a:t>
            </a:r>
            <a:r>
              <a:rPr lang="zh-CN" altLang="en-US" dirty="0" smtClean="0"/>
              <a:t>文词</a:t>
            </a:r>
            <a:r>
              <a:rPr lang="en-US" altLang="zh-CN" dirty="0"/>
              <a:t>w</a:t>
            </a:r>
            <a:r>
              <a:rPr lang="en-US" altLang="zh-CN" baseline="-25000" dirty="0"/>
              <a:t>o</a:t>
            </a:r>
            <a:r>
              <a:rPr lang="zh-CN" altLang="en-US" dirty="0" smtClean="0"/>
              <a:t>存放</a:t>
            </a:r>
            <a:r>
              <a:rPr lang="zh-CN" altLang="en-US" dirty="0"/>
              <a:t>到训练标签</a:t>
            </a:r>
            <a:r>
              <a:rPr lang="en-US" altLang="zh-CN" dirty="0" err="1"/>
              <a:t>output_data</a:t>
            </a:r>
            <a:r>
              <a:rPr lang="zh-CN" altLang="en-US" dirty="0"/>
              <a:t>中。最后返回训练数据、训练标签、</a:t>
            </a:r>
            <a:r>
              <a:rPr lang="en-US" altLang="zh-CN" dirty="0"/>
              <a:t>vocab</a:t>
            </a:r>
            <a:r>
              <a:rPr lang="zh-CN" altLang="en-US" dirty="0"/>
              <a:t>词典和两个词典。</a:t>
            </a:r>
          </a:p>
        </p:txBody>
      </p:sp>
    </p:spTree>
    <p:extLst>
      <p:ext uri="{BB962C8B-B14F-4D97-AF65-F5344CB8AC3E}">
        <p14:creationId xmlns:p14="http://schemas.microsoft.com/office/powerpoint/2010/main" val="30015138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1988840"/>
            <a:ext cx="8784976" cy="4824536"/>
          </a:xfrm>
        </p:spPr>
        <p:txBody>
          <a:bodyPr>
            <a:normAutofit fontScale="62500" lnSpcReduction="20000"/>
          </a:bodyPr>
          <a:lstStyle/>
          <a:p>
            <a:r>
              <a:rPr lang="zh-CN" altLang="en-US" dirty="0"/>
              <a:t>代码</a:t>
            </a:r>
            <a:r>
              <a:rPr lang="en-US" altLang="zh-CN" dirty="0"/>
              <a:t>7. 10</a:t>
            </a:r>
            <a:r>
              <a:rPr lang="zh-CN" altLang="en-US" dirty="0"/>
              <a:t>生成训练数据的函数</a:t>
            </a:r>
          </a:p>
          <a:p>
            <a:r>
              <a:rPr lang="en-US" altLang="zh-CN" dirty="0" err="1"/>
              <a:t>def</a:t>
            </a:r>
            <a:r>
              <a:rPr lang="en-US" altLang="zh-CN" dirty="0"/>
              <a:t> </a:t>
            </a:r>
            <a:r>
              <a:rPr lang="en-US" altLang="zh-CN" dirty="0" err="1"/>
              <a:t>make_dataset</a:t>
            </a:r>
            <a:r>
              <a:rPr lang="en-US" altLang="zh-CN" dirty="0"/>
              <a:t>():</a:t>
            </a:r>
          </a:p>
          <a:p>
            <a:r>
              <a:rPr lang="en-US" altLang="zh-CN" dirty="0"/>
              <a:t>    # </a:t>
            </a:r>
            <a:r>
              <a:rPr lang="zh-CN" altLang="en-US" dirty="0"/>
              <a:t>从文本文件读取文字，再创建词典</a:t>
            </a:r>
          </a:p>
          <a:p>
            <a:r>
              <a:rPr lang="zh-CN" altLang="en-US" dirty="0"/>
              <a:t>    </a:t>
            </a:r>
            <a:r>
              <a:rPr lang="en-US" altLang="zh-CN" dirty="0"/>
              <a:t>with open(corpus, "r") as fin:</a:t>
            </a:r>
          </a:p>
          <a:p>
            <a:r>
              <a:rPr lang="en-US" altLang="zh-CN" dirty="0"/>
              <a:t>        text = </a:t>
            </a:r>
            <a:r>
              <a:rPr lang="en-US" altLang="zh-CN" dirty="0" err="1"/>
              <a:t>fin.read</a:t>
            </a:r>
            <a:r>
              <a:rPr lang="en-US" altLang="zh-CN" dirty="0"/>
              <a:t>()</a:t>
            </a:r>
          </a:p>
          <a:p>
            <a:endParaRPr lang="en-US" altLang="zh-CN" dirty="0"/>
          </a:p>
          <a:p>
            <a:r>
              <a:rPr lang="en-US" altLang="zh-CN" dirty="0"/>
              <a:t>    # </a:t>
            </a:r>
            <a:r>
              <a:rPr lang="zh-CN" altLang="en-US" dirty="0"/>
              <a:t>去除标点符号</a:t>
            </a:r>
          </a:p>
          <a:p>
            <a:r>
              <a:rPr lang="zh-CN" altLang="en-US" dirty="0"/>
              <a:t>    </a:t>
            </a:r>
            <a:r>
              <a:rPr lang="en-US" altLang="zh-CN" dirty="0" err="1"/>
              <a:t>re_str</a:t>
            </a:r>
            <a:r>
              <a:rPr lang="en-US" altLang="zh-CN" dirty="0"/>
              <a:t> = "[\s+\.\!\/_,$%^*()+\"\']+|[+——</a:t>
            </a:r>
            <a:r>
              <a:rPr lang="zh-CN" altLang="en-US" dirty="0"/>
              <a:t>！，。？、</a:t>
            </a:r>
            <a:r>
              <a:rPr lang="en-US" altLang="zh-CN" dirty="0"/>
              <a:t>~@#</a:t>
            </a:r>
            <a:r>
              <a:rPr lang="zh-CN" altLang="en-US" dirty="0"/>
              <a:t>￥</a:t>
            </a:r>
            <a:r>
              <a:rPr lang="en-US" altLang="zh-CN" dirty="0"/>
              <a:t>%……&amp;*</a:t>
            </a:r>
            <a:r>
              <a:rPr lang="zh-CN" altLang="en-US" dirty="0"/>
              <a:t>（）</a:t>
            </a:r>
            <a:r>
              <a:rPr lang="en-US" altLang="zh-CN" dirty="0"/>
              <a:t>]+"</a:t>
            </a:r>
          </a:p>
          <a:p>
            <a:r>
              <a:rPr lang="en-US" altLang="zh-CN" dirty="0"/>
              <a:t>    text = </a:t>
            </a:r>
            <a:r>
              <a:rPr lang="en-US" altLang="zh-CN" dirty="0" err="1"/>
              <a:t>re.sub</a:t>
            </a:r>
            <a:r>
              <a:rPr lang="en-US" altLang="zh-CN" dirty="0"/>
              <a:t>(</a:t>
            </a:r>
            <a:r>
              <a:rPr lang="en-US" altLang="zh-CN" dirty="0" err="1"/>
              <a:t>re_str</a:t>
            </a:r>
            <a:r>
              <a:rPr lang="en-US" altLang="zh-CN" dirty="0"/>
              <a:t>, " ", text)</a:t>
            </a:r>
          </a:p>
          <a:p>
            <a:r>
              <a:rPr lang="en-US" altLang="zh-CN" dirty="0"/>
              <a:t>    # </a:t>
            </a:r>
            <a:r>
              <a:rPr lang="zh-CN" altLang="en-US" dirty="0"/>
              <a:t>转小写并分词</a:t>
            </a:r>
          </a:p>
          <a:p>
            <a:r>
              <a:rPr lang="zh-CN" altLang="en-US" dirty="0"/>
              <a:t>    </a:t>
            </a:r>
            <a:r>
              <a:rPr lang="en-US" altLang="zh-CN" dirty="0"/>
              <a:t>text = [w for w in </a:t>
            </a:r>
            <a:r>
              <a:rPr lang="en-US" altLang="zh-CN" dirty="0" err="1"/>
              <a:t>word_tokenize</a:t>
            </a:r>
            <a:r>
              <a:rPr lang="en-US" altLang="zh-CN" dirty="0"/>
              <a:t>(</a:t>
            </a:r>
            <a:r>
              <a:rPr lang="en-US" altLang="zh-CN" dirty="0" err="1"/>
              <a:t>text.lower</a:t>
            </a:r>
            <a:r>
              <a:rPr lang="en-US" altLang="zh-CN" dirty="0"/>
              <a:t>())]</a:t>
            </a:r>
          </a:p>
          <a:p>
            <a:r>
              <a:rPr lang="en-US" altLang="zh-CN" dirty="0"/>
              <a:t>    # </a:t>
            </a:r>
            <a:r>
              <a:rPr lang="zh-CN" altLang="en-US" dirty="0"/>
              <a:t>选取出现最多的</a:t>
            </a:r>
            <a:r>
              <a:rPr lang="en-US" altLang="zh-CN" dirty="0" err="1"/>
              <a:t>max_vocab_size</a:t>
            </a:r>
            <a:r>
              <a:rPr lang="zh-CN" altLang="en-US" dirty="0"/>
              <a:t>个单词</a:t>
            </a:r>
          </a:p>
          <a:p>
            <a:r>
              <a:rPr lang="zh-CN" altLang="en-US" dirty="0"/>
              <a:t>    </a:t>
            </a:r>
            <a:r>
              <a:rPr lang="en-US" altLang="zh-CN" dirty="0"/>
              <a:t>vocab = </a:t>
            </a:r>
            <a:r>
              <a:rPr lang="en-US" altLang="zh-CN" dirty="0" err="1"/>
              <a:t>dict</a:t>
            </a:r>
            <a:r>
              <a:rPr lang="en-US" altLang="zh-CN" dirty="0"/>
              <a:t>(Counter(text).</a:t>
            </a:r>
            <a:r>
              <a:rPr lang="en-US" altLang="zh-CN" dirty="0" err="1"/>
              <a:t>most_common</a:t>
            </a:r>
            <a:r>
              <a:rPr lang="en-US" altLang="zh-CN" dirty="0"/>
              <a:t>(</a:t>
            </a:r>
            <a:r>
              <a:rPr lang="en-US" altLang="zh-CN" dirty="0" err="1"/>
              <a:t>max_vocab_size</a:t>
            </a:r>
            <a:r>
              <a:rPr lang="en-US" altLang="zh-CN" dirty="0"/>
              <a:t> - 1))</a:t>
            </a:r>
          </a:p>
          <a:p>
            <a:r>
              <a:rPr lang="en-US" altLang="zh-CN" dirty="0"/>
              <a:t>    # "&lt;</a:t>
            </a:r>
            <a:r>
              <a:rPr lang="en-US" altLang="zh-CN" dirty="0" err="1"/>
              <a:t>unk</a:t>
            </a:r>
            <a:r>
              <a:rPr lang="en-US" altLang="zh-CN" dirty="0"/>
              <a:t>&gt;"</a:t>
            </a:r>
            <a:r>
              <a:rPr lang="zh-CN" altLang="en-US" dirty="0"/>
              <a:t>表示词典中未列入单词</a:t>
            </a:r>
          </a:p>
          <a:p>
            <a:r>
              <a:rPr lang="zh-CN" altLang="en-US" dirty="0"/>
              <a:t>    </a:t>
            </a:r>
            <a:r>
              <a:rPr lang="en-US" altLang="zh-CN" dirty="0"/>
              <a:t>vocab["&lt;</a:t>
            </a:r>
            <a:r>
              <a:rPr lang="en-US" altLang="zh-CN" dirty="0" err="1"/>
              <a:t>unk</a:t>
            </a:r>
            <a:r>
              <a:rPr lang="en-US" altLang="zh-CN" dirty="0"/>
              <a:t>&gt;"] = </a:t>
            </a:r>
            <a:r>
              <a:rPr lang="en-US" altLang="zh-CN" dirty="0" err="1"/>
              <a:t>len</a:t>
            </a:r>
            <a:r>
              <a:rPr lang="en-US" altLang="zh-CN" dirty="0"/>
              <a:t>(text) - </a:t>
            </a:r>
            <a:r>
              <a:rPr lang="en-US" altLang="zh-CN" dirty="0" err="1"/>
              <a:t>np.sum</a:t>
            </a:r>
            <a:r>
              <a:rPr lang="en-US" altLang="zh-CN" dirty="0"/>
              <a:t>(list(</a:t>
            </a:r>
            <a:r>
              <a:rPr lang="en-US" altLang="zh-CN" dirty="0" err="1"/>
              <a:t>vocab.values</a:t>
            </a:r>
            <a:r>
              <a:rPr lang="en-US" altLang="zh-CN" dirty="0"/>
              <a:t>()))</a:t>
            </a:r>
          </a:p>
          <a:p>
            <a:r>
              <a:rPr lang="en-US" altLang="zh-CN" dirty="0"/>
              <a:t>    # </a:t>
            </a:r>
            <a:r>
              <a:rPr lang="zh-CN" altLang="en-US" dirty="0"/>
              <a:t>索引到单词的词典</a:t>
            </a:r>
          </a:p>
          <a:p>
            <a:r>
              <a:rPr lang="zh-CN" altLang="en-US" dirty="0"/>
              <a:t>    </a:t>
            </a:r>
            <a:r>
              <a:rPr lang="en-US" altLang="zh-CN" dirty="0"/>
              <a:t>idx2word = [word for word in </a:t>
            </a:r>
            <a:r>
              <a:rPr lang="en-US" altLang="zh-CN" dirty="0" err="1"/>
              <a:t>vocab.keys</a:t>
            </a:r>
            <a:r>
              <a:rPr lang="en-US" altLang="zh-CN" dirty="0"/>
              <a:t>()]</a:t>
            </a:r>
          </a:p>
          <a:p>
            <a:r>
              <a:rPr lang="en-US" altLang="zh-CN" dirty="0"/>
              <a:t>    # </a:t>
            </a:r>
            <a:r>
              <a:rPr lang="zh-CN" altLang="en-US" dirty="0"/>
              <a:t>单词到索引的词典</a:t>
            </a:r>
          </a:p>
          <a:p>
            <a:r>
              <a:rPr lang="zh-CN" altLang="en-US" dirty="0"/>
              <a:t>    </a:t>
            </a:r>
            <a:r>
              <a:rPr lang="en-US" altLang="zh-CN" dirty="0"/>
              <a:t>word2idx = {word: </a:t>
            </a:r>
            <a:r>
              <a:rPr lang="en-US" altLang="zh-CN" dirty="0" err="1"/>
              <a:t>i</a:t>
            </a:r>
            <a:r>
              <a:rPr lang="en-US" altLang="zh-CN" dirty="0"/>
              <a:t> for </a:t>
            </a:r>
            <a:r>
              <a:rPr lang="en-US" altLang="zh-CN" dirty="0" err="1"/>
              <a:t>i</a:t>
            </a:r>
            <a:r>
              <a:rPr lang="en-US" altLang="zh-CN" dirty="0"/>
              <a:t>, word in enumerate(idx2word</a:t>
            </a:r>
            <a:r>
              <a:rPr lang="en-US" altLang="zh-CN" dirty="0" smtClean="0"/>
              <a:t>)}</a:t>
            </a:r>
            <a:endParaRPr lang="en-US" altLang="zh-CN" dirty="0"/>
          </a:p>
        </p:txBody>
      </p:sp>
    </p:spTree>
    <p:extLst>
      <p:ext uri="{BB962C8B-B14F-4D97-AF65-F5344CB8AC3E}">
        <p14:creationId xmlns:p14="http://schemas.microsoft.com/office/powerpoint/2010/main" val="1690010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844824"/>
            <a:ext cx="7408333" cy="4608512"/>
          </a:xfrm>
        </p:spPr>
        <p:txBody>
          <a:bodyPr>
            <a:normAutofit lnSpcReduction="10000"/>
          </a:bodyPr>
          <a:lstStyle/>
          <a:p>
            <a:r>
              <a:rPr lang="zh-CN" altLang="en-US" dirty="0"/>
              <a:t>中文与英文差别较大，每句话的单词之间不存在分隔符，由一序列连续的汉字顺序排列构成句子。现代汉语中表达含义的基本语素是词而不是字，例如“大学”，拆为“大”和“学”都不能表示原意，只有两个字合并为词才有明确的含义，对应英文单词</a:t>
            </a:r>
            <a:r>
              <a:rPr lang="en-US" altLang="zh-CN" dirty="0"/>
              <a:t>University</a:t>
            </a:r>
            <a:r>
              <a:rPr lang="zh-CN" altLang="en-US" dirty="0"/>
              <a:t>。因此分析中文语义时，一般需要首先进行中文分词，按照人类理解汉语的方式，将连续汉字串分隔为多个有单独语义信息的单词。例如，中文句子：</a:t>
            </a:r>
          </a:p>
          <a:p>
            <a:r>
              <a:rPr lang="zh-CN" altLang="en-US" dirty="0"/>
              <a:t>玛丽有只小羊羔。</a:t>
            </a:r>
          </a:p>
          <a:p>
            <a:r>
              <a:rPr lang="zh-CN" altLang="en-US" dirty="0"/>
              <a:t>可以分隔为“玛丽</a:t>
            </a:r>
            <a:r>
              <a:rPr lang="en-US" altLang="zh-CN" dirty="0"/>
              <a:t>/</a:t>
            </a:r>
            <a:r>
              <a:rPr lang="zh-CN" altLang="en-US" dirty="0"/>
              <a:t>有</a:t>
            </a:r>
            <a:r>
              <a:rPr lang="en-US" altLang="zh-CN" dirty="0"/>
              <a:t>/</a:t>
            </a:r>
            <a:r>
              <a:rPr lang="zh-CN" altLang="en-US" dirty="0"/>
              <a:t>只</a:t>
            </a:r>
            <a:r>
              <a:rPr lang="en-US" altLang="zh-CN" dirty="0"/>
              <a:t>/</a:t>
            </a:r>
            <a:r>
              <a:rPr lang="zh-CN" altLang="en-US" dirty="0"/>
              <a:t>小</a:t>
            </a:r>
            <a:r>
              <a:rPr lang="en-US" altLang="zh-CN" dirty="0"/>
              <a:t>/</a:t>
            </a:r>
            <a:r>
              <a:rPr lang="zh-CN" altLang="en-US" dirty="0"/>
              <a:t>羊羔</a:t>
            </a:r>
            <a:r>
              <a:rPr lang="en-US" altLang="zh-CN" dirty="0"/>
              <a:t>/</a:t>
            </a:r>
            <a:r>
              <a:rPr lang="zh-CN" altLang="en-US" dirty="0"/>
              <a:t>。”，其中</a:t>
            </a:r>
            <a:r>
              <a:rPr lang="en-US" altLang="zh-CN" dirty="0"/>
              <a:t>/</a:t>
            </a:r>
            <a:r>
              <a:rPr lang="zh-CN" altLang="en-US" dirty="0"/>
              <a:t>表示单词的分隔符。</a:t>
            </a:r>
          </a:p>
          <a:p>
            <a:endParaRPr lang="zh-CN" altLang="en-US" dirty="0"/>
          </a:p>
        </p:txBody>
      </p:sp>
    </p:spTree>
    <p:extLst>
      <p:ext uri="{BB962C8B-B14F-4D97-AF65-F5344CB8AC3E}">
        <p14:creationId xmlns:p14="http://schemas.microsoft.com/office/powerpoint/2010/main" val="32716822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2276872"/>
            <a:ext cx="8280919" cy="4464496"/>
          </a:xfrm>
        </p:spPr>
        <p:txBody>
          <a:bodyPr>
            <a:normAutofit fontScale="70000" lnSpcReduction="20000"/>
          </a:bodyPr>
          <a:lstStyle/>
          <a:p>
            <a:endParaRPr lang="en-US" altLang="zh-CN" dirty="0"/>
          </a:p>
          <a:p>
            <a:r>
              <a:rPr lang="en-US" altLang="zh-CN" dirty="0"/>
              <a:t>    # </a:t>
            </a:r>
            <a:r>
              <a:rPr lang="zh-CN" altLang="en-US" dirty="0"/>
              <a:t>构建数据集</a:t>
            </a:r>
          </a:p>
          <a:p>
            <a:r>
              <a:rPr lang="zh-CN" altLang="en-US" dirty="0"/>
              <a:t>    </a:t>
            </a:r>
            <a:r>
              <a:rPr lang="en-US" altLang="zh-CN" dirty="0" err="1"/>
              <a:t>data_pairs</a:t>
            </a:r>
            <a:r>
              <a:rPr lang="en-US" altLang="zh-CN" dirty="0"/>
              <a:t> = []</a:t>
            </a:r>
          </a:p>
          <a:p>
            <a:r>
              <a:rPr lang="en-US" altLang="zh-CN" dirty="0"/>
              <a:t>    for </a:t>
            </a:r>
            <a:r>
              <a:rPr lang="en-US" altLang="zh-CN" dirty="0" err="1"/>
              <a:t>idx</a:t>
            </a:r>
            <a:r>
              <a:rPr lang="en-US" altLang="zh-CN" dirty="0"/>
              <a:t> in range(</a:t>
            </a:r>
            <a:r>
              <a:rPr lang="en-US" altLang="zh-CN" dirty="0" err="1"/>
              <a:t>len</a:t>
            </a:r>
            <a:r>
              <a:rPr lang="en-US" altLang="zh-CN" dirty="0"/>
              <a:t>(text)):</a:t>
            </a:r>
          </a:p>
          <a:p>
            <a:r>
              <a:rPr lang="en-US" altLang="zh-CN" dirty="0"/>
              <a:t>        center = word2idx[text[</a:t>
            </a:r>
            <a:r>
              <a:rPr lang="en-US" altLang="zh-CN" dirty="0" err="1"/>
              <a:t>idx</a:t>
            </a:r>
            <a:r>
              <a:rPr lang="en-US" altLang="zh-CN" dirty="0"/>
              <a:t>]]</a:t>
            </a:r>
          </a:p>
          <a:p>
            <a:r>
              <a:rPr lang="en-US" altLang="zh-CN" dirty="0"/>
              <a:t>        </a:t>
            </a:r>
            <a:r>
              <a:rPr lang="en-US" altLang="zh-CN" dirty="0" err="1"/>
              <a:t>context_indices</a:t>
            </a:r>
            <a:r>
              <a:rPr lang="en-US" altLang="zh-CN" dirty="0"/>
              <a:t> = list(range(</a:t>
            </a:r>
            <a:r>
              <a:rPr lang="en-US" altLang="zh-CN" dirty="0" err="1"/>
              <a:t>idx</a:t>
            </a:r>
            <a:r>
              <a:rPr lang="en-US" altLang="zh-CN" dirty="0"/>
              <a:t> - c, </a:t>
            </a:r>
            <a:r>
              <a:rPr lang="en-US" altLang="zh-CN" dirty="0" err="1"/>
              <a:t>idx</a:t>
            </a:r>
            <a:r>
              <a:rPr lang="en-US" altLang="zh-CN" dirty="0"/>
              <a:t>)) + list(range(</a:t>
            </a:r>
            <a:r>
              <a:rPr lang="en-US" altLang="zh-CN" dirty="0" err="1"/>
              <a:t>idx</a:t>
            </a:r>
            <a:r>
              <a:rPr lang="en-US" altLang="zh-CN" dirty="0"/>
              <a:t> + 1, </a:t>
            </a:r>
            <a:r>
              <a:rPr lang="en-US" altLang="zh-CN" dirty="0" err="1"/>
              <a:t>idx</a:t>
            </a:r>
            <a:r>
              <a:rPr lang="en-US" altLang="zh-CN" dirty="0"/>
              <a:t> + c + 1))</a:t>
            </a:r>
          </a:p>
          <a:p>
            <a:r>
              <a:rPr lang="en-US" altLang="zh-CN" dirty="0"/>
              <a:t>        </a:t>
            </a:r>
            <a:r>
              <a:rPr lang="en-US" altLang="zh-CN" dirty="0" err="1"/>
              <a:t>context_indices</a:t>
            </a:r>
            <a:r>
              <a:rPr lang="en-US" altLang="zh-CN" dirty="0"/>
              <a:t> = [</a:t>
            </a:r>
            <a:r>
              <a:rPr lang="en-US" altLang="zh-CN" dirty="0" err="1"/>
              <a:t>i</a:t>
            </a:r>
            <a:r>
              <a:rPr lang="en-US" altLang="zh-CN" dirty="0"/>
              <a:t> % </a:t>
            </a:r>
            <a:r>
              <a:rPr lang="en-US" altLang="zh-CN" dirty="0" err="1"/>
              <a:t>len</a:t>
            </a:r>
            <a:r>
              <a:rPr lang="en-US" altLang="zh-CN" dirty="0"/>
              <a:t>(text) for </a:t>
            </a:r>
            <a:r>
              <a:rPr lang="en-US" altLang="zh-CN" dirty="0" err="1"/>
              <a:t>i</a:t>
            </a:r>
            <a:r>
              <a:rPr lang="en-US" altLang="zh-CN" dirty="0"/>
              <a:t> in </a:t>
            </a:r>
            <a:r>
              <a:rPr lang="en-US" altLang="zh-CN" dirty="0" err="1"/>
              <a:t>context_indices</a:t>
            </a:r>
            <a:r>
              <a:rPr lang="en-US" altLang="zh-CN" dirty="0"/>
              <a:t>]</a:t>
            </a:r>
          </a:p>
          <a:p>
            <a:endParaRPr lang="en-US" altLang="zh-CN" dirty="0"/>
          </a:p>
          <a:p>
            <a:r>
              <a:rPr lang="en-US" altLang="zh-CN" dirty="0"/>
              <a:t>        for </a:t>
            </a:r>
            <a:r>
              <a:rPr lang="en-US" altLang="zh-CN" dirty="0" err="1"/>
              <a:t>w_idx</a:t>
            </a:r>
            <a:r>
              <a:rPr lang="en-US" altLang="zh-CN" dirty="0"/>
              <a:t> in </a:t>
            </a:r>
            <a:r>
              <a:rPr lang="en-US" altLang="zh-CN" dirty="0" err="1"/>
              <a:t>context_indices</a:t>
            </a:r>
            <a:r>
              <a:rPr lang="en-US" altLang="zh-CN" dirty="0"/>
              <a:t>:</a:t>
            </a:r>
          </a:p>
          <a:p>
            <a:r>
              <a:rPr lang="en-US" altLang="zh-CN" dirty="0"/>
              <a:t>            </a:t>
            </a:r>
            <a:r>
              <a:rPr lang="en-US" altLang="zh-CN" dirty="0" err="1"/>
              <a:t>data_pairs.append</a:t>
            </a:r>
            <a:r>
              <a:rPr lang="en-US" altLang="zh-CN" dirty="0"/>
              <a:t>([center, word2idx[text[</a:t>
            </a:r>
            <a:r>
              <a:rPr lang="en-US" altLang="zh-CN" dirty="0" err="1"/>
              <a:t>w_idx</a:t>
            </a:r>
            <a:r>
              <a:rPr lang="en-US" altLang="zh-CN" dirty="0"/>
              <a:t>]]])</a:t>
            </a:r>
          </a:p>
          <a:p>
            <a:endParaRPr lang="en-US" altLang="zh-CN" dirty="0"/>
          </a:p>
          <a:p>
            <a:r>
              <a:rPr lang="en-US" altLang="zh-CN" dirty="0"/>
              <a:t>    </a:t>
            </a:r>
            <a:r>
              <a:rPr lang="en-US" altLang="zh-CN" dirty="0" err="1"/>
              <a:t>data_pairs</a:t>
            </a:r>
            <a:r>
              <a:rPr lang="en-US" altLang="zh-CN" dirty="0"/>
              <a:t> = </a:t>
            </a:r>
            <a:r>
              <a:rPr lang="en-US" altLang="zh-CN" dirty="0" err="1"/>
              <a:t>np.array</a:t>
            </a:r>
            <a:r>
              <a:rPr lang="en-US" altLang="zh-CN" dirty="0"/>
              <a:t>(</a:t>
            </a:r>
            <a:r>
              <a:rPr lang="en-US" altLang="zh-CN" dirty="0" err="1"/>
              <a:t>data_pairs</a:t>
            </a:r>
            <a:r>
              <a:rPr lang="en-US" altLang="zh-CN" dirty="0"/>
              <a:t>)</a:t>
            </a:r>
          </a:p>
          <a:p>
            <a:r>
              <a:rPr lang="en-US" altLang="zh-CN" dirty="0"/>
              <a:t>    </a:t>
            </a:r>
            <a:r>
              <a:rPr lang="en-US" altLang="zh-CN" dirty="0" err="1"/>
              <a:t>input_data</a:t>
            </a:r>
            <a:r>
              <a:rPr lang="en-US" altLang="zh-CN" dirty="0"/>
              <a:t> = </a:t>
            </a:r>
            <a:r>
              <a:rPr lang="en-US" altLang="zh-CN" dirty="0" err="1"/>
              <a:t>to_one_hot</a:t>
            </a:r>
            <a:r>
              <a:rPr lang="en-US" altLang="zh-CN" dirty="0"/>
              <a:t>(</a:t>
            </a:r>
            <a:r>
              <a:rPr lang="en-US" altLang="zh-CN" dirty="0" err="1"/>
              <a:t>data_pairs</a:t>
            </a:r>
            <a:r>
              <a:rPr lang="en-US" altLang="zh-CN" dirty="0"/>
              <a:t>[:, 0], </a:t>
            </a:r>
            <a:r>
              <a:rPr lang="en-US" altLang="zh-CN" dirty="0" err="1"/>
              <a:t>len</a:t>
            </a:r>
            <a:r>
              <a:rPr lang="en-US" altLang="zh-CN" dirty="0"/>
              <a:t>(idx2word))</a:t>
            </a:r>
          </a:p>
          <a:p>
            <a:r>
              <a:rPr lang="en-US" altLang="zh-CN" dirty="0"/>
              <a:t>    </a:t>
            </a:r>
            <a:r>
              <a:rPr lang="en-US" altLang="zh-CN" dirty="0" err="1"/>
              <a:t>output_data</a:t>
            </a:r>
            <a:r>
              <a:rPr lang="en-US" altLang="zh-CN" dirty="0"/>
              <a:t> = </a:t>
            </a:r>
            <a:r>
              <a:rPr lang="en-US" altLang="zh-CN" dirty="0" err="1"/>
              <a:t>data_pairs</a:t>
            </a:r>
            <a:r>
              <a:rPr lang="en-US" altLang="zh-CN" dirty="0"/>
              <a:t>[:, 1]</a:t>
            </a:r>
          </a:p>
          <a:p>
            <a:endParaRPr lang="en-US" altLang="zh-CN" dirty="0"/>
          </a:p>
          <a:p>
            <a:r>
              <a:rPr lang="en-US" altLang="zh-CN" dirty="0"/>
              <a:t>    return </a:t>
            </a:r>
            <a:r>
              <a:rPr lang="en-US" altLang="zh-CN" dirty="0" err="1"/>
              <a:t>input_data</a:t>
            </a:r>
            <a:r>
              <a:rPr lang="en-US" altLang="zh-CN" dirty="0"/>
              <a:t>, </a:t>
            </a:r>
            <a:r>
              <a:rPr lang="en-US" altLang="zh-CN" dirty="0" err="1"/>
              <a:t>output_data</a:t>
            </a:r>
            <a:r>
              <a:rPr lang="en-US" altLang="zh-CN" dirty="0"/>
              <a:t>, vocab, idx2word, word2idx</a:t>
            </a:r>
          </a:p>
          <a:p>
            <a:endParaRPr lang="zh-CN" altLang="en-US" dirty="0"/>
          </a:p>
          <a:p>
            <a:endParaRPr lang="zh-CN" altLang="en-US" dirty="0"/>
          </a:p>
        </p:txBody>
      </p:sp>
    </p:spTree>
    <p:extLst>
      <p:ext uri="{BB962C8B-B14F-4D97-AF65-F5344CB8AC3E}">
        <p14:creationId xmlns:p14="http://schemas.microsoft.com/office/powerpoint/2010/main" val="31081525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204864"/>
            <a:ext cx="8640959" cy="4653136"/>
          </a:xfrm>
        </p:spPr>
        <p:txBody>
          <a:bodyPr>
            <a:normAutofit/>
          </a:bodyPr>
          <a:lstStyle/>
          <a:p>
            <a:r>
              <a:rPr lang="zh-CN" altLang="en-US" dirty="0"/>
              <a:t>代码</a:t>
            </a:r>
            <a:r>
              <a:rPr lang="en-US" altLang="zh-CN" dirty="0"/>
              <a:t>7. 11</a:t>
            </a:r>
            <a:r>
              <a:rPr lang="zh-CN" altLang="en-US" dirty="0"/>
              <a:t>是简单的</a:t>
            </a:r>
            <a:r>
              <a:rPr lang="en-US" altLang="zh-CN" dirty="0"/>
              <a:t>Skip-Gram</a:t>
            </a:r>
            <a:r>
              <a:rPr lang="zh-CN" altLang="en-US" dirty="0"/>
              <a:t>模型实现。使用两个全连接层</a:t>
            </a:r>
            <a:r>
              <a:rPr lang="en-US" altLang="zh-CN" dirty="0" err="1"/>
              <a:t>nn.Linear</a:t>
            </a:r>
            <a:r>
              <a:rPr lang="zh-CN" altLang="en-US" dirty="0"/>
              <a:t>实现了图</a:t>
            </a:r>
            <a:r>
              <a:rPr lang="en-US" altLang="zh-CN" dirty="0"/>
              <a:t>7. 5</a:t>
            </a:r>
            <a:r>
              <a:rPr lang="zh-CN" altLang="en-US" dirty="0"/>
              <a:t>的模型，</a:t>
            </a:r>
            <a:r>
              <a:rPr lang="en-US" altLang="zh-CN" dirty="0" err="1"/>
              <a:t>input_embeddings</a:t>
            </a:r>
            <a:r>
              <a:rPr lang="zh-CN" altLang="en-US" dirty="0"/>
              <a:t>函数用于获取训练好的嵌入矩阵的权重参数。</a:t>
            </a:r>
          </a:p>
          <a:p>
            <a:r>
              <a:rPr lang="zh-CN" altLang="en-US" dirty="0"/>
              <a:t>代码</a:t>
            </a:r>
            <a:r>
              <a:rPr lang="en-US" altLang="zh-CN" dirty="0"/>
              <a:t>7. 11 Skip-Gram</a:t>
            </a:r>
            <a:r>
              <a:rPr lang="zh-CN" altLang="en-US" dirty="0"/>
              <a:t>模型</a:t>
            </a:r>
          </a:p>
          <a:p>
            <a:r>
              <a:rPr lang="en-US" altLang="zh-CN" dirty="0"/>
              <a:t>class </a:t>
            </a:r>
            <a:r>
              <a:rPr lang="en-US" altLang="zh-CN" dirty="0" err="1"/>
              <a:t>SkipGramModel</a:t>
            </a:r>
            <a:r>
              <a:rPr lang="en-US" altLang="zh-CN" dirty="0"/>
              <a:t>(</a:t>
            </a:r>
            <a:r>
              <a:rPr lang="en-US" altLang="zh-CN" dirty="0" err="1"/>
              <a:t>nn.Module</a:t>
            </a:r>
            <a:r>
              <a:rPr lang="en-US" altLang="zh-CN" dirty="0"/>
              <a:t>):</a:t>
            </a:r>
          </a:p>
          <a:p>
            <a:r>
              <a:rPr lang="en-US" altLang="zh-CN" dirty="0"/>
              <a:t>    """ </a:t>
            </a:r>
            <a:r>
              <a:rPr lang="en-US" altLang="zh-CN" dirty="0" err="1"/>
              <a:t>SkipGram</a:t>
            </a:r>
            <a:r>
              <a:rPr lang="zh-CN" altLang="en-US" dirty="0"/>
              <a:t>词嵌入模型 </a:t>
            </a:r>
            <a:r>
              <a:rPr lang="en-US" altLang="zh-CN" dirty="0"/>
              <a:t>"""</a:t>
            </a:r>
          </a:p>
          <a:p>
            <a:endParaRPr lang="en-US" altLang="zh-CN" dirty="0"/>
          </a:p>
          <a:p>
            <a:endParaRPr lang="zh-CN" altLang="en-US" dirty="0"/>
          </a:p>
        </p:txBody>
      </p:sp>
    </p:spTree>
    <p:extLst>
      <p:ext uri="{BB962C8B-B14F-4D97-AF65-F5344CB8AC3E}">
        <p14:creationId xmlns:p14="http://schemas.microsoft.com/office/powerpoint/2010/main" val="8980035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76872"/>
            <a:ext cx="7408333" cy="4464496"/>
          </a:xfrm>
        </p:spPr>
        <p:txBody>
          <a:bodyPr>
            <a:normAutofit fontScale="85000" lnSpcReduction="20000"/>
          </a:bodyPr>
          <a:lstStyle/>
          <a:p>
            <a:r>
              <a:rPr lang="en-US" altLang="zh-CN" dirty="0"/>
              <a:t> </a:t>
            </a:r>
            <a:r>
              <a:rPr lang="en-US" altLang="zh-CN" dirty="0" err="1"/>
              <a:t>def</a:t>
            </a:r>
            <a:r>
              <a:rPr lang="en-US" altLang="zh-CN" dirty="0"/>
              <a:t> __</a:t>
            </a:r>
            <a:r>
              <a:rPr lang="en-US" altLang="zh-CN" dirty="0" err="1"/>
              <a:t>init</a:t>
            </a:r>
            <a:r>
              <a:rPr lang="en-US" altLang="zh-CN" dirty="0"/>
              <a:t>__(self, </a:t>
            </a:r>
            <a:r>
              <a:rPr lang="en-US" altLang="zh-CN" dirty="0" err="1"/>
              <a:t>vocab_size</a:t>
            </a:r>
            <a:r>
              <a:rPr lang="en-US" altLang="zh-CN" dirty="0"/>
              <a:t>, </a:t>
            </a:r>
            <a:r>
              <a:rPr lang="en-US" altLang="zh-CN" dirty="0" err="1"/>
              <a:t>embed_size</a:t>
            </a:r>
            <a:r>
              <a:rPr lang="en-US" altLang="zh-CN" dirty="0"/>
              <a:t>):</a:t>
            </a:r>
          </a:p>
          <a:p>
            <a:r>
              <a:rPr lang="en-US" altLang="zh-CN" dirty="0"/>
              <a:t>        """ </a:t>
            </a:r>
            <a:r>
              <a:rPr lang="zh-CN" altLang="en-US" dirty="0"/>
              <a:t>初始化输出和输出的词嵌入 </a:t>
            </a:r>
            <a:r>
              <a:rPr lang="en-US" altLang="zh-CN" dirty="0"/>
              <a:t>"""</a:t>
            </a:r>
          </a:p>
          <a:p>
            <a:r>
              <a:rPr lang="en-US" altLang="zh-CN" dirty="0"/>
              <a:t>        super(</a:t>
            </a:r>
            <a:r>
              <a:rPr lang="en-US" altLang="zh-CN" dirty="0" err="1"/>
              <a:t>SkipGramModel</a:t>
            </a:r>
            <a:r>
              <a:rPr lang="en-US" altLang="zh-CN" dirty="0"/>
              <a:t>, self).__</a:t>
            </a:r>
            <a:r>
              <a:rPr lang="en-US" altLang="zh-CN" dirty="0" err="1"/>
              <a:t>init</a:t>
            </a:r>
            <a:r>
              <a:rPr lang="en-US" altLang="zh-CN" dirty="0"/>
              <a:t>__()</a:t>
            </a:r>
          </a:p>
          <a:p>
            <a:r>
              <a:rPr lang="en-US" altLang="zh-CN" dirty="0"/>
              <a:t>        </a:t>
            </a:r>
            <a:r>
              <a:rPr lang="en-US" altLang="zh-CN" dirty="0" err="1"/>
              <a:t>self.W</a:t>
            </a:r>
            <a:r>
              <a:rPr lang="en-US" altLang="zh-CN" dirty="0"/>
              <a:t> = </a:t>
            </a:r>
            <a:r>
              <a:rPr lang="en-US" altLang="zh-CN" dirty="0" err="1"/>
              <a:t>nn.Linear</a:t>
            </a:r>
            <a:r>
              <a:rPr lang="en-US" altLang="zh-CN" dirty="0"/>
              <a:t>(</a:t>
            </a:r>
            <a:r>
              <a:rPr lang="en-US" altLang="zh-CN" dirty="0" err="1"/>
              <a:t>vocab_size</a:t>
            </a:r>
            <a:r>
              <a:rPr lang="en-US" altLang="zh-CN" dirty="0"/>
              <a:t>, </a:t>
            </a:r>
            <a:r>
              <a:rPr lang="en-US" altLang="zh-CN" dirty="0" err="1"/>
              <a:t>embed_size</a:t>
            </a:r>
            <a:r>
              <a:rPr lang="en-US" altLang="zh-CN" dirty="0"/>
              <a:t>, bias=False)</a:t>
            </a:r>
          </a:p>
          <a:p>
            <a:r>
              <a:rPr lang="en-US" altLang="zh-CN" dirty="0"/>
              <a:t>        </a:t>
            </a:r>
            <a:r>
              <a:rPr lang="en-US" altLang="zh-CN" dirty="0" err="1"/>
              <a:t>self.WT</a:t>
            </a:r>
            <a:r>
              <a:rPr lang="en-US" altLang="zh-CN" dirty="0"/>
              <a:t> = </a:t>
            </a:r>
            <a:r>
              <a:rPr lang="en-US" altLang="zh-CN" dirty="0" err="1"/>
              <a:t>nn.Linear</a:t>
            </a:r>
            <a:r>
              <a:rPr lang="en-US" altLang="zh-CN" dirty="0"/>
              <a:t>(</a:t>
            </a:r>
            <a:r>
              <a:rPr lang="en-US" altLang="zh-CN" dirty="0" err="1"/>
              <a:t>embed_size</a:t>
            </a:r>
            <a:r>
              <a:rPr lang="en-US" altLang="zh-CN" dirty="0"/>
              <a:t>, </a:t>
            </a:r>
            <a:r>
              <a:rPr lang="en-US" altLang="zh-CN" dirty="0" err="1"/>
              <a:t>vocab_size</a:t>
            </a:r>
            <a:r>
              <a:rPr lang="en-US" altLang="zh-CN" dirty="0"/>
              <a:t>, bias=False)</a:t>
            </a:r>
          </a:p>
          <a:p>
            <a:endParaRPr lang="en-US" altLang="zh-CN" dirty="0"/>
          </a:p>
          <a:p>
            <a:r>
              <a:rPr lang="en-US" altLang="zh-CN" dirty="0"/>
              <a:t>    </a:t>
            </a:r>
            <a:r>
              <a:rPr lang="en-US" altLang="zh-CN" dirty="0" err="1"/>
              <a:t>def</a:t>
            </a:r>
            <a:r>
              <a:rPr lang="en-US" altLang="zh-CN" dirty="0"/>
              <a:t> forward(self, </a:t>
            </a:r>
            <a:r>
              <a:rPr lang="en-US" altLang="zh-CN" dirty="0" err="1"/>
              <a:t>inp</a:t>
            </a:r>
            <a:r>
              <a:rPr lang="en-US" altLang="zh-CN" dirty="0"/>
              <a:t>):</a:t>
            </a:r>
          </a:p>
          <a:p>
            <a:r>
              <a:rPr lang="en-US" altLang="zh-CN" dirty="0"/>
              <a:t>        """ </a:t>
            </a:r>
            <a:r>
              <a:rPr lang="en-US" altLang="zh-CN" dirty="0" err="1"/>
              <a:t>inp</a:t>
            </a:r>
            <a:r>
              <a:rPr lang="zh-CN" altLang="en-US" dirty="0"/>
              <a:t>为 </a:t>
            </a:r>
            <a:r>
              <a:rPr lang="en-US" altLang="zh-CN" dirty="0"/>
              <a:t>[</a:t>
            </a:r>
            <a:r>
              <a:rPr lang="en-US" altLang="zh-CN" dirty="0" err="1"/>
              <a:t>batch_size</a:t>
            </a:r>
            <a:r>
              <a:rPr lang="en-US" altLang="zh-CN" dirty="0"/>
              <a:t>, </a:t>
            </a:r>
            <a:r>
              <a:rPr lang="en-US" altLang="zh-CN" dirty="0" err="1"/>
              <a:t>vocab_size</a:t>
            </a:r>
            <a:r>
              <a:rPr lang="en-US" altLang="zh-CN" dirty="0"/>
              <a:t>]</a:t>
            </a:r>
            <a:r>
              <a:rPr lang="zh-CN" altLang="en-US" dirty="0"/>
              <a:t>的独热码 </a:t>
            </a:r>
            <a:r>
              <a:rPr lang="en-US" altLang="zh-CN" dirty="0"/>
              <a:t>"""</a:t>
            </a:r>
          </a:p>
          <a:p>
            <a:r>
              <a:rPr lang="en-US" altLang="zh-CN" dirty="0"/>
              <a:t>        out = </a:t>
            </a:r>
            <a:r>
              <a:rPr lang="en-US" altLang="zh-CN" dirty="0" err="1"/>
              <a:t>self.W</a:t>
            </a:r>
            <a:r>
              <a:rPr lang="en-US" altLang="zh-CN" dirty="0"/>
              <a:t>(</a:t>
            </a:r>
            <a:r>
              <a:rPr lang="en-US" altLang="zh-CN" dirty="0" err="1"/>
              <a:t>inp</a:t>
            </a:r>
            <a:r>
              <a:rPr lang="en-US" altLang="zh-CN" dirty="0"/>
              <a:t>)  # [</a:t>
            </a:r>
            <a:r>
              <a:rPr lang="en-US" altLang="zh-CN" dirty="0" err="1"/>
              <a:t>batch_size</a:t>
            </a:r>
            <a:r>
              <a:rPr lang="en-US" altLang="zh-CN" dirty="0"/>
              <a:t>, </a:t>
            </a:r>
            <a:r>
              <a:rPr lang="en-US" altLang="zh-CN" dirty="0" err="1"/>
              <a:t>embedding_size</a:t>
            </a:r>
            <a:r>
              <a:rPr lang="en-US" altLang="zh-CN" dirty="0"/>
              <a:t>]</a:t>
            </a:r>
          </a:p>
          <a:p>
            <a:r>
              <a:rPr lang="en-US" altLang="zh-CN" dirty="0"/>
              <a:t>        out = </a:t>
            </a:r>
            <a:r>
              <a:rPr lang="en-US" altLang="zh-CN" dirty="0" err="1"/>
              <a:t>self.WT</a:t>
            </a:r>
            <a:r>
              <a:rPr lang="en-US" altLang="zh-CN" dirty="0"/>
              <a:t>(out)  # [</a:t>
            </a:r>
            <a:r>
              <a:rPr lang="en-US" altLang="zh-CN" dirty="0" err="1"/>
              <a:t>batch_size</a:t>
            </a:r>
            <a:r>
              <a:rPr lang="en-US" altLang="zh-CN" dirty="0"/>
              <a:t>, </a:t>
            </a:r>
            <a:r>
              <a:rPr lang="en-US" altLang="zh-CN" dirty="0" err="1"/>
              <a:t>vocab_size</a:t>
            </a:r>
            <a:r>
              <a:rPr lang="en-US" altLang="zh-CN" dirty="0"/>
              <a:t>]</a:t>
            </a:r>
          </a:p>
          <a:p>
            <a:r>
              <a:rPr lang="en-US" altLang="zh-CN" dirty="0"/>
              <a:t>        return out</a:t>
            </a:r>
          </a:p>
          <a:p>
            <a:endParaRPr lang="en-US" altLang="zh-CN" dirty="0"/>
          </a:p>
          <a:p>
            <a:r>
              <a:rPr lang="en-US" altLang="zh-CN" dirty="0"/>
              <a:t>    </a:t>
            </a:r>
            <a:r>
              <a:rPr lang="en-US" altLang="zh-CN" dirty="0" err="1"/>
              <a:t>def</a:t>
            </a:r>
            <a:r>
              <a:rPr lang="en-US" altLang="zh-CN" dirty="0"/>
              <a:t> </a:t>
            </a:r>
            <a:r>
              <a:rPr lang="en-US" altLang="zh-CN" dirty="0" err="1"/>
              <a:t>input_embeddings</a:t>
            </a:r>
            <a:r>
              <a:rPr lang="en-US" altLang="zh-CN" dirty="0"/>
              <a:t>(self):</a:t>
            </a:r>
          </a:p>
          <a:p>
            <a:r>
              <a:rPr lang="en-US" altLang="zh-CN" dirty="0"/>
              <a:t>        return </a:t>
            </a:r>
            <a:r>
              <a:rPr lang="en-US" altLang="zh-CN" dirty="0" err="1"/>
              <a:t>self.W.weight.data.cpu</a:t>
            </a:r>
            <a:r>
              <a:rPr lang="en-US" altLang="zh-CN" dirty="0"/>
              <a:t>().</a:t>
            </a:r>
            <a:r>
              <a:rPr lang="en-US" altLang="zh-CN" dirty="0" err="1"/>
              <a:t>numpy</a:t>
            </a:r>
            <a:r>
              <a:rPr lang="en-US" altLang="zh-CN" dirty="0"/>
              <a:t>()</a:t>
            </a:r>
            <a:endParaRPr lang="zh-CN" altLang="en-US" dirty="0"/>
          </a:p>
        </p:txBody>
      </p:sp>
    </p:spTree>
    <p:extLst>
      <p:ext uri="{BB962C8B-B14F-4D97-AF65-F5344CB8AC3E}">
        <p14:creationId xmlns:p14="http://schemas.microsoft.com/office/powerpoint/2010/main" val="61974931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204864"/>
            <a:ext cx="8712967" cy="4653136"/>
          </a:xfrm>
        </p:spPr>
        <p:txBody>
          <a:bodyPr>
            <a:normAutofit fontScale="77500" lnSpcReduction="20000"/>
          </a:bodyPr>
          <a:lstStyle/>
          <a:p>
            <a:r>
              <a:rPr lang="zh-CN" altLang="en-US" dirty="0"/>
              <a:t>代码</a:t>
            </a:r>
            <a:r>
              <a:rPr lang="en-US" altLang="zh-CN" dirty="0"/>
              <a:t>7. 12</a:t>
            </a:r>
            <a:r>
              <a:rPr lang="zh-CN" altLang="en-US" dirty="0"/>
              <a:t>是一个可视化经过降维以后的低维词嵌入向量的函数。函数有两个输入参数，</a:t>
            </a:r>
            <a:r>
              <a:rPr lang="en-US" altLang="zh-CN" dirty="0" err="1"/>
              <a:t>low_dim_embs</a:t>
            </a:r>
            <a:r>
              <a:rPr lang="zh-CN" altLang="en-US" dirty="0"/>
              <a:t>参数的第一维是序号，后两维是低维词嵌入向量；</a:t>
            </a:r>
            <a:r>
              <a:rPr lang="en-US" altLang="zh-CN" dirty="0"/>
              <a:t>labels</a:t>
            </a:r>
            <a:r>
              <a:rPr lang="zh-CN" altLang="en-US" dirty="0"/>
              <a:t>是低维词嵌入向量对应的单词。</a:t>
            </a:r>
          </a:p>
          <a:p>
            <a:r>
              <a:rPr lang="zh-CN" altLang="en-US" dirty="0"/>
              <a:t>代码</a:t>
            </a:r>
            <a:r>
              <a:rPr lang="en-US" altLang="zh-CN" dirty="0"/>
              <a:t>7. 12 </a:t>
            </a:r>
            <a:r>
              <a:rPr lang="zh-CN" altLang="en-US" dirty="0"/>
              <a:t>可视化函数</a:t>
            </a:r>
          </a:p>
          <a:p>
            <a:r>
              <a:rPr lang="en-US" altLang="zh-CN" dirty="0"/>
              <a:t># </a:t>
            </a:r>
            <a:r>
              <a:rPr lang="zh-CN" altLang="en-US" dirty="0"/>
              <a:t>可视化</a:t>
            </a:r>
          </a:p>
          <a:p>
            <a:r>
              <a:rPr lang="en-US" altLang="zh-CN" dirty="0" err="1"/>
              <a:t>def</a:t>
            </a:r>
            <a:r>
              <a:rPr lang="en-US" altLang="zh-CN" dirty="0"/>
              <a:t> </a:t>
            </a:r>
            <a:r>
              <a:rPr lang="en-US" altLang="zh-CN" dirty="0" err="1"/>
              <a:t>plot_with_labels</a:t>
            </a:r>
            <a:r>
              <a:rPr lang="en-US" altLang="zh-CN" dirty="0"/>
              <a:t>(</a:t>
            </a:r>
            <a:r>
              <a:rPr lang="en-US" altLang="zh-CN" dirty="0" err="1"/>
              <a:t>low_dim_embs</a:t>
            </a:r>
            <a:r>
              <a:rPr lang="en-US" altLang="zh-CN" dirty="0"/>
              <a:t>, labels):</a:t>
            </a:r>
          </a:p>
          <a:p>
            <a:r>
              <a:rPr lang="en-US" altLang="zh-CN" dirty="0"/>
              <a:t>    """ </a:t>
            </a:r>
            <a:r>
              <a:rPr lang="zh-CN" altLang="en-US" dirty="0"/>
              <a:t>可视化词向量 </a:t>
            </a:r>
            <a:r>
              <a:rPr lang="en-US" altLang="zh-CN" dirty="0"/>
              <a:t>"""</a:t>
            </a:r>
          </a:p>
          <a:p>
            <a:r>
              <a:rPr lang="en-US" altLang="zh-CN" dirty="0"/>
              <a:t>    </a:t>
            </a:r>
            <a:r>
              <a:rPr lang="en-US" altLang="zh-CN" dirty="0" err="1"/>
              <a:t>plt.figure</a:t>
            </a:r>
            <a:r>
              <a:rPr lang="en-US" altLang="zh-CN" dirty="0"/>
              <a:t>(</a:t>
            </a:r>
            <a:r>
              <a:rPr lang="en-US" altLang="zh-CN" dirty="0" err="1"/>
              <a:t>figsize</a:t>
            </a:r>
            <a:r>
              <a:rPr lang="en-US" altLang="zh-CN" dirty="0"/>
              <a:t>=(18, 18))  # </a:t>
            </a:r>
            <a:r>
              <a:rPr lang="zh-CN" altLang="en-US" dirty="0"/>
              <a:t>单位为英寸</a:t>
            </a:r>
          </a:p>
          <a:p>
            <a:r>
              <a:rPr lang="zh-CN" altLang="en-US" dirty="0"/>
              <a:t>    </a:t>
            </a:r>
            <a:r>
              <a:rPr lang="en-US" altLang="zh-CN" dirty="0"/>
              <a:t>for </a:t>
            </a:r>
            <a:r>
              <a:rPr lang="en-US" altLang="zh-CN" dirty="0" err="1"/>
              <a:t>i</a:t>
            </a:r>
            <a:r>
              <a:rPr lang="en-US" altLang="zh-CN" dirty="0"/>
              <a:t>, label in enumerate(labels):</a:t>
            </a:r>
          </a:p>
          <a:p>
            <a:r>
              <a:rPr lang="en-US" altLang="zh-CN" dirty="0"/>
              <a:t>        x, y = </a:t>
            </a:r>
            <a:r>
              <a:rPr lang="en-US" altLang="zh-CN" dirty="0" err="1"/>
              <a:t>low_dim_embs</a:t>
            </a:r>
            <a:r>
              <a:rPr lang="en-US" altLang="zh-CN" dirty="0"/>
              <a:t>[</a:t>
            </a:r>
            <a:r>
              <a:rPr lang="en-US" altLang="zh-CN" dirty="0" err="1"/>
              <a:t>i</a:t>
            </a:r>
            <a:r>
              <a:rPr lang="en-US" altLang="zh-CN" dirty="0"/>
              <a:t>, :]</a:t>
            </a:r>
          </a:p>
          <a:p>
            <a:r>
              <a:rPr lang="en-US" altLang="zh-CN" dirty="0"/>
              <a:t>        </a:t>
            </a:r>
            <a:r>
              <a:rPr lang="en-US" altLang="zh-CN" dirty="0" err="1"/>
              <a:t>plt.scatter</a:t>
            </a:r>
            <a:r>
              <a:rPr lang="en-US" altLang="zh-CN" dirty="0"/>
              <a:t>(x, y)</a:t>
            </a:r>
          </a:p>
          <a:p>
            <a:r>
              <a:rPr lang="en-US" altLang="zh-CN" dirty="0"/>
              <a:t>        </a:t>
            </a:r>
            <a:r>
              <a:rPr lang="en-US" altLang="zh-CN" dirty="0" err="1"/>
              <a:t>plt.annotate</a:t>
            </a:r>
            <a:r>
              <a:rPr lang="en-US" altLang="zh-CN" dirty="0"/>
              <a:t>(label, </a:t>
            </a:r>
            <a:r>
              <a:rPr lang="en-US" altLang="zh-CN" dirty="0" err="1"/>
              <a:t>xy</a:t>
            </a:r>
            <a:r>
              <a:rPr lang="en-US" altLang="zh-CN" dirty="0"/>
              <a:t>=(x, y), </a:t>
            </a:r>
            <a:r>
              <a:rPr lang="en-US" altLang="zh-CN" dirty="0" err="1"/>
              <a:t>xytext</a:t>
            </a:r>
            <a:r>
              <a:rPr lang="en-US" altLang="zh-CN" dirty="0"/>
              <a:t>=(5, 2),</a:t>
            </a:r>
          </a:p>
          <a:p>
            <a:r>
              <a:rPr lang="en-US" altLang="zh-CN" dirty="0"/>
              <a:t>                     </a:t>
            </a:r>
            <a:r>
              <a:rPr lang="en-US" altLang="zh-CN" dirty="0" err="1"/>
              <a:t>textcoords</a:t>
            </a:r>
            <a:r>
              <a:rPr lang="en-US" altLang="zh-CN" dirty="0"/>
              <a:t>='offset points',</a:t>
            </a:r>
          </a:p>
          <a:p>
            <a:r>
              <a:rPr lang="en-US" altLang="zh-CN" dirty="0"/>
              <a:t>                     ha='right',</a:t>
            </a:r>
          </a:p>
          <a:p>
            <a:r>
              <a:rPr lang="en-US" altLang="zh-CN" dirty="0"/>
              <a:t>                     </a:t>
            </a:r>
            <a:r>
              <a:rPr lang="en-US" altLang="zh-CN" dirty="0" err="1"/>
              <a:t>va</a:t>
            </a:r>
            <a:r>
              <a:rPr lang="en-US" altLang="zh-CN" dirty="0"/>
              <a:t>='bottom')</a:t>
            </a:r>
          </a:p>
          <a:p>
            <a:r>
              <a:rPr lang="en-US" altLang="zh-CN" dirty="0"/>
              <a:t>    </a:t>
            </a:r>
            <a:r>
              <a:rPr lang="en-US" altLang="zh-CN" dirty="0" err="1"/>
              <a:t>plt.show</a:t>
            </a:r>
            <a:r>
              <a:rPr lang="en-US" altLang="zh-CN" dirty="0"/>
              <a:t>()</a:t>
            </a:r>
          </a:p>
          <a:p>
            <a:endParaRPr lang="zh-CN" altLang="en-US" dirty="0"/>
          </a:p>
        </p:txBody>
      </p:sp>
    </p:spTree>
    <p:extLst>
      <p:ext uri="{BB962C8B-B14F-4D97-AF65-F5344CB8AC3E}">
        <p14:creationId xmlns:p14="http://schemas.microsoft.com/office/powerpoint/2010/main" val="42029861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88840"/>
            <a:ext cx="8712967" cy="4869160"/>
          </a:xfrm>
        </p:spPr>
        <p:txBody>
          <a:bodyPr>
            <a:normAutofit fontScale="85000" lnSpcReduction="10000"/>
          </a:bodyPr>
          <a:lstStyle/>
          <a:p>
            <a:r>
              <a:rPr lang="zh-CN" altLang="en-US" dirty="0"/>
              <a:t>代码</a:t>
            </a:r>
            <a:r>
              <a:rPr lang="en-US" altLang="zh-CN" dirty="0"/>
              <a:t>7. 13</a:t>
            </a:r>
            <a:r>
              <a:rPr lang="zh-CN" altLang="en-US" dirty="0"/>
              <a:t>为程序主函数。首先调用</a:t>
            </a:r>
            <a:r>
              <a:rPr lang="en-US" altLang="zh-CN" dirty="0" err="1"/>
              <a:t>make_dataset</a:t>
            </a:r>
            <a:r>
              <a:rPr lang="zh-CN" altLang="en-US" dirty="0"/>
              <a:t>函数构建数据集，返回数据集和词典。使用</a:t>
            </a:r>
            <a:r>
              <a:rPr lang="en-US" altLang="zh-CN" dirty="0" err="1"/>
              <a:t>torch.utils.data.TensorDataset</a:t>
            </a:r>
            <a:r>
              <a:rPr lang="zh-CN" altLang="en-US" dirty="0"/>
              <a:t>创建</a:t>
            </a:r>
            <a:r>
              <a:rPr lang="en-US" altLang="zh-CN" dirty="0"/>
              <a:t>Dataset</a:t>
            </a:r>
            <a:r>
              <a:rPr lang="zh-CN" altLang="en-US" dirty="0"/>
              <a:t>，使用</a:t>
            </a:r>
            <a:r>
              <a:rPr lang="en-US" altLang="zh-CN" dirty="0" err="1"/>
              <a:t>torch.utils.data.DataLoader</a:t>
            </a:r>
            <a:r>
              <a:rPr lang="zh-CN" altLang="en-US" dirty="0"/>
              <a:t>创建一个数据加载器实例，定义词向量模型、损失函数和优化器，并迭代训练模型。最后使用</a:t>
            </a:r>
            <a:r>
              <a:rPr lang="en-US" altLang="zh-CN" dirty="0" err="1"/>
              <a:t>sklearn.manifold.TSNE</a:t>
            </a:r>
            <a:r>
              <a:rPr lang="zh-CN" altLang="en-US" dirty="0"/>
              <a:t>函数将</a:t>
            </a:r>
            <a:r>
              <a:rPr lang="en-US" altLang="zh-CN" dirty="0"/>
              <a:t>100</a:t>
            </a:r>
            <a:r>
              <a:rPr lang="zh-CN" altLang="en-US" dirty="0"/>
              <a:t>维的词向量降为两维，以便可视化。</a:t>
            </a:r>
          </a:p>
          <a:p>
            <a:r>
              <a:rPr lang="zh-CN" altLang="en-US" dirty="0"/>
              <a:t>代码</a:t>
            </a:r>
            <a:r>
              <a:rPr lang="en-US" altLang="zh-CN" dirty="0"/>
              <a:t>7. 13</a:t>
            </a:r>
            <a:r>
              <a:rPr lang="zh-CN" altLang="en-US" dirty="0"/>
              <a:t>主函数</a:t>
            </a:r>
          </a:p>
          <a:p>
            <a:r>
              <a:rPr lang="en-US" altLang="zh-CN" dirty="0" err="1"/>
              <a:t>def</a:t>
            </a:r>
            <a:r>
              <a:rPr lang="en-US" altLang="zh-CN" dirty="0"/>
              <a:t> main():</a:t>
            </a:r>
          </a:p>
          <a:p>
            <a:r>
              <a:rPr lang="en-US" altLang="zh-CN" dirty="0"/>
              <a:t>    """ </a:t>
            </a:r>
            <a:r>
              <a:rPr lang="zh-CN" altLang="en-US" dirty="0"/>
              <a:t>主函数 </a:t>
            </a:r>
            <a:r>
              <a:rPr lang="en-US" altLang="zh-CN" dirty="0"/>
              <a:t>"""</a:t>
            </a:r>
          </a:p>
          <a:p>
            <a:r>
              <a:rPr lang="en-US" altLang="zh-CN" dirty="0"/>
              <a:t>    </a:t>
            </a:r>
            <a:r>
              <a:rPr lang="en-US" altLang="zh-CN" dirty="0" err="1"/>
              <a:t>set_seed</a:t>
            </a:r>
            <a:r>
              <a:rPr lang="en-US" altLang="zh-CN" dirty="0"/>
              <a:t>(1234)</a:t>
            </a:r>
          </a:p>
          <a:p>
            <a:endParaRPr lang="en-US" altLang="zh-CN" dirty="0"/>
          </a:p>
          <a:p>
            <a:r>
              <a:rPr lang="en-US" altLang="zh-CN" dirty="0"/>
              <a:t>    # </a:t>
            </a:r>
            <a:r>
              <a:rPr lang="zh-CN" altLang="en-US" dirty="0"/>
              <a:t>创建</a:t>
            </a:r>
            <a:r>
              <a:rPr lang="en-US" altLang="zh-CN" dirty="0"/>
              <a:t>Dataset</a:t>
            </a:r>
            <a:r>
              <a:rPr lang="zh-CN" altLang="en-US" dirty="0"/>
              <a:t>和</a:t>
            </a:r>
            <a:r>
              <a:rPr lang="en-US" altLang="zh-CN" dirty="0" err="1"/>
              <a:t>DataLoader</a:t>
            </a:r>
            <a:endParaRPr lang="en-US" altLang="zh-CN" dirty="0"/>
          </a:p>
          <a:p>
            <a:r>
              <a:rPr lang="en-US" altLang="zh-CN" dirty="0"/>
              <a:t>    </a:t>
            </a:r>
            <a:r>
              <a:rPr lang="en-US" altLang="zh-CN" dirty="0" err="1"/>
              <a:t>input_data</a:t>
            </a:r>
            <a:r>
              <a:rPr lang="en-US" altLang="zh-CN" dirty="0"/>
              <a:t>, </a:t>
            </a:r>
            <a:r>
              <a:rPr lang="en-US" altLang="zh-CN" dirty="0" err="1"/>
              <a:t>output_data</a:t>
            </a:r>
            <a:r>
              <a:rPr lang="en-US" altLang="zh-CN" dirty="0"/>
              <a:t>, vocab, idx2word, word2idx = </a:t>
            </a:r>
            <a:r>
              <a:rPr lang="en-US" altLang="zh-CN" dirty="0" err="1"/>
              <a:t>make_dataset</a:t>
            </a:r>
            <a:r>
              <a:rPr lang="en-US" altLang="zh-CN" dirty="0"/>
              <a:t>()</a:t>
            </a:r>
          </a:p>
          <a:p>
            <a:endParaRPr lang="en-US" altLang="zh-CN" dirty="0"/>
          </a:p>
          <a:p>
            <a:r>
              <a:rPr lang="en-US" altLang="zh-CN" dirty="0"/>
              <a:t>    </a:t>
            </a:r>
            <a:r>
              <a:rPr lang="en-US" altLang="zh-CN" dirty="0" err="1"/>
              <a:t>vocab_size</a:t>
            </a:r>
            <a:r>
              <a:rPr lang="en-US" altLang="zh-CN" dirty="0"/>
              <a:t> = </a:t>
            </a:r>
            <a:r>
              <a:rPr lang="en-US" altLang="zh-CN" dirty="0" err="1"/>
              <a:t>len</a:t>
            </a:r>
            <a:r>
              <a:rPr lang="en-US" altLang="zh-CN" dirty="0"/>
              <a:t>(idx2word)</a:t>
            </a:r>
          </a:p>
          <a:p>
            <a:r>
              <a:rPr lang="en-US" altLang="zh-CN" dirty="0"/>
              <a:t>    print('</a:t>
            </a:r>
            <a:r>
              <a:rPr lang="zh-CN" altLang="en-US" dirty="0"/>
              <a:t>实际词典大小：</a:t>
            </a:r>
            <a:r>
              <a:rPr lang="en-US" altLang="zh-CN" dirty="0"/>
              <a:t>', </a:t>
            </a:r>
            <a:r>
              <a:rPr lang="en-US" altLang="zh-CN" dirty="0" err="1"/>
              <a:t>vocab_size</a:t>
            </a:r>
            <a:r>
              <a:rPr lang="en-US" altLang="zh-CN" dirty="0"/>
              <a:t>)</a:t>
            </a:r>
          </a:p>
          <a:p>
            <a:endParaRPr lang="en-US" altLang="zh-CN" dirty="0"/>
          </a:p>
        </p:txBody>
      </p:sp>
    </p:spTree>
    <p:extLst>
      <p:ext uri="{BB962C8B-B14F-4D97-AF65-F5344CB8AC3E}">
        <p14:creationId xmlns:p14="http://schemas.microsoft.com/office/powerpoint/2010/main" val="210176808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1988840"/>
            <a:ext cx="8640959" cy="4752528"/>
          </a:xfrm>
        </p:spPr>
        <p:txBody>
          <a:bodyPr>
            <a:normAutofit fontScale="70000" lnSpcReduction="20000"/>
          </a:bodyPr>
          <a:lstStyle/>
          <a:p>
            <a:r>
              <a:rPr lang="en-US" altLang="zh-CN" dirty="0"/>
              <a:t> dataset = </a:t>
            </a:r>
            <a:r>
              <a:rPr lang="en-US" altLang="zh-CN" dirty="0" err="1"/>
              <a:t>data_utils.TensorDataset</a:t>
            </a:r>
            <a:r>
              <a:rPr lang="en-US" altLang="zh-CN" dirty="0"/>
              <a:t>(</a:t>
            </a:r>
            <a:r>
              <a:rPr lang="en-US" altLang="zh-CN" dirty="0" err="1"/>
              <a:t>torch.tensor</a:t>
            </a:r>
            <a:r>
              <a:rPr lang="en-US" altLang="zh-CN" dirty="0"/>
              <a:t>(</a:t>
            </a:r>
            <a:r>
              <a:rPr lang="en-US" altLang="zh-CN" dirty="0" err="1"/>
              <a:t>input_data</a:t>
            </a:r>
            <a:r>
              <a:rPr lang="en-US" altLang="zh-CN" dirty="0"/>
              <a:t>, </a:t>
            </a:r>
            <a:r>
              <a:rPr lang="en-US" altLang="zh-CN" dirty="0" err="1"/>
              <a:t>dtype</a:t>
            </a:r>
            <a:r>
              <a:rPr lang="en-US" altLang="zh-CN" dirty="0"/>
              <a:t>=</a:t>
            </a:r>
            <a:r>
              <a:rPr lang="en-US" altLang="zh-CN" dirty="0" err="1"/>
              <a:t>torch.float</a:t>
            </a:r>
            <a:r>
              <a:rPr lang="en-US" altLang="zh-CN" dirty="0"/>
              <a:t>),</a:t>
            </a:r>
          </a:p>
          <a:p>
            <a:r>
              <a:rPr lang="en-US" altLang="zh-CN" dirty="0"/>
              <a:t>                                       </a:t>
            </a:r>
            <a:r>
              <a:rPr lang="en-US" altLang="zh-CN" dirty="0" err="1"/>
              <a:t>torch.tensor</a:t>
            </a:r>
            <a:r>
              <a:rPr lang="en-US" altLang="zh-CN" dirty="0"/>
              <a:t>(</a:t>
            </a:r>
            <a:r>
              <a:rPr lang="en-US" altLang="zh-CN" dirty="0" err="1"/>
              <a:t>output_data</a:t>
            </a:r>
            <a:r>
              <a:rPr lang="en-US" altLang="zh-CN" dirty="0"/>
              <a:t>, </a:t>
            </a:r>
            <a:r>
              <a:rPr lang="en-US" altLang="zh-CN" dirty="0" err="1"/>
              <a:t>dtype</a:t>
            </a:r>
            <a:r>
              <a:rPr lang="en-US" altLang="zh-CN" dirty="0"/>
              <a:t>=</a:t>
            </a:r>
            <a:r>
              <a:rPr lang="en-US" altLang="zh-CN" dirty="0" err="1"/>
              <a:t>torch.long</a:t>
            </a:r>
            <a:r>
              <a:rPr lang="en-US" altLang="zh-CN" dirty="0"/>
              <a:t>))</a:t>
            </a:r>
          </a:p>
          <a:p>
            <a:r>
              <a:rPr lang="en-US" altLang="zh-CN" dirty="0"/>
              <a:t>    </a:t>
            </a:r>
            <a:r>
              <a:rPr lang="en-US" altLang="zh-CN" dirty="0" err="1"/>
              <a:t>dataloader</a:t>
            </a:r>
            <a:r>
              <a:rPr lang="en-US" altLang="zh-CN" dirty="0"/>
              <a:t> = </a:t>
            </a:r>
            <a:r>
              <a:rPr lang="en-US" altLang="zh-CN" dirty="0" err="1"/>
              <a:t>data_utils.DataLoader</a:t>
            </a:r>
            <a:r>
              <a:rPr lang="en-US" altLang="zh-CN" dirty="0"/>
              <a:t>(dataset, </a:t>
            </a:r>
            <a:r>
              <a:rPr lang="en-US" altLang="zh-CN" dirty="0" err="1"/>
              <a:t>batch_size</a:t>
            </a:r>
            <a:r>
              <a:rPr lang="en-US" altLang="zh-CN" dirty="0"/>
              <a:t>=</a:t>
            </a:r>
            <a:r>
              <a:rPr lang="en-US" altLang="zh-CN" dirty="0" err="1"/>
              <a:t>batch_size</a:t>
            </a:r>
            <a:r>
              <a:rPr lang="en-US" altLang="zh-CN" dirty="0"/>
              <a:t>, shuffle=True, </a:t>
            </a:r>
            <a:r>
              <a:rPr lang="en-US" altLang="zh-CN" dirty="0" err="1"/>
              <a:t>num_workers</a:t>
            </a:r>
            <a:r>
              <a:rPr lang="en-US" altLang="zh-CN" dirty="0"/>
              <a:t>=0)</a:t>
            </a:r>
          </a:p>
          <a:p>
            <a:endParaRPr lang="en-US" altLang="zh-CN" dirty="0"/>
          </a:p>
          <a:p>
            <a:r>
              <a:rPr lang="en-US" altLang="zh-CN" dirty="0"/>
              <a:t>    # </a:t>
            </a:r>
            <a:r>
              <a:rPr lang="zh-CN" altLang="en-US" dirty="0"/>
              <a:t>定义词向量模型</a:t>
            </a:r>
          </a:p>
          <a:p>
            <a:r>
              <a:rPr lang="zh-CN" altLang="en-US" dirty="0"/>
              <a:t>    </a:t>
            </a:r>
            <a:r>
              <a:rPr lang="en-US" altLang="zh-CN" dirty="0"/>
              <a:t>model = </a:t>
            </a:r>
            <a:r>
              <a:rPr lang="en-US" altLang="zh-CN" dirty="0" err="1"/>
              <a:t>SkipGramModel</a:t>
            </a:r>
            <a:r>
              <a:rPr lang="en-US" altLang="zh-CN" dirty="0"/>
              <a:t>(</a:t>
            </a:r>
            <a:r>
              <a:rPr lang="en-US" altLang="zh-CN" dirty="0" err="1"/>
              <a:t>vocab_size</a:t>
            </a:r>
            <a:r>
              <a:rPr lang="en-US" altLang="zh-CN" dirty="0"/>
              <a:t>, </a:t>
            </a:r>
            <a:r>
              <a:rPr lang="en-US" altLang="zh-CN" dirty="0" err="1"/>
              <a:t>embedding_size</a:t>
            </a:r>
            <a:r>
              <a:rPr lang="en-US" altLang="zh-CN" dirty="0"/>
              <a:t>)</a:t>
            </a:r>
          </a:p>
          <a:p>
            <a:r>
              <a:rPr lang="en-US" altLang="zh-CN" dirty="0"/>
              <a:t>    model = model.to(device)</a:t>
            </a:r>
          </a:p>
          <a:p>
            <a:endParaRPr lang="en-US" altLang="zh-CN" dirty="0"/>
          </a:p>
          <a:p>
            <a:r>
              <a:rPr lang="en-US" altLang="zh-CN" dirty="0"/>
              <a:t>    criterion = </a:t>
            </a:r>
            <a:r>
              <a:rPr lang="en-US" altLang="zh-CN" dirty="0" err="1"/>
              <a:t>nn.CrossEntropyLoss</a:t>
            </a:r>
            <a:r>
              <a:rPr lang="en-US" altLang="zh-CN" dirty="0"/>
              <a:t>()</a:t>
            </a:r>
          </a:p>
          <a:p>
            <a:r>
              <a:rPr lang="en-US" altLang="zh-CN" dirty="0"/>
              <a:t>    optimizer = </a:t>
            </a:r>
            <a:r>
              <a:rPr lang="en-US" altLang="zh-CN" dirty="0" err="1"/>
              <a:t>torch.optim.SGD</a:t>
            </a:r>
            <a:r>
              <a:rPr lang="en-US" altLang="zh-CN" dirty="0"/>
              <a:t>(</a:t>
            </a:r>
            <a:r>
              <a:rPr lang="en-US" altLang="zh-CN" dirty="0" err="1"/>
              <a:t>model.parameters</a:t>
            </a:r>
            <a:r>
              <a:rPr lang="en-US" altLang="zh-CN" dirty="0"/>
              <a:t>(), </a:t>
            </a:r>
            <a:r>
              <a:rPr lang="en-US" altLang="zh-CN" dirty="0" err="1"/>
              <a:t>lr</a:t>
            </a:r>
            <a:r>
              <a:rPr lang="en-US" altLang="zh-CN" dirty="0"/>
              <a:t>=</a:t>
            </a:r>
            <a:r>
              <a:rPr lang="en-US" altLang="zh-CN" dirty="0" err="1"/>
              <a:t>learning_rate</a:t>
            </a:r>
            <a:r>
              <a:rPr lang="en-US" altLang="zh-CN" dirty="0"/>
              <a:t>)</a:t>
            </a:r>
          </a:p>
          <a:p>
            <a:r>
              <a:rPr lang="en-US" altLang="zh-CN" dirty="0"/>
              <a:t>    # </a:t>
            </a:r>
            <a:r>
              <a:rPr lang="zh-CN" altLang="en-US" dirty="0"/>
              <a:t>训练模型</a:t>
            </a:r>
          </a:p>
          <a:p>
            <a:r>
              <a:rPr lang="zh-CN" altLang="en-US" dirty="0"/>
              <a:t>    </a:t>
            </a:r>
            <a:r>
              <a:rPr lang="en-US" altLang="zh-CN" dirty="0"/>
              <a:t>for e in range(</a:t>
            </a:r>
            <a:r>
              <a:rPr lang="en-US" altLang="zh-CN" dirty="0" err="1"/>
              <a:t>num_epochs</a:t>
            </a:r>
            <a:r>
              <a:rPr lang="en-US" altLang="zh-CN" dirty="0"/>
              <a:t>):</a:t>
            </a:r>
          </a:p>
          <a:p>
            <a:r>
              <a:rPr lang="en-US" altLang="zh-CN" dirty="0"/>
              <a:t>        for </a:t>
            </a:r>
            <a:r>
              <a:rPr lang="en-US" altLang="zh-CN" dirty="0" err="1"/>
              <a:t>i</a:t>
            </a:r>
            <a:r>
              <a:rPr lang="en-US" altLang="zh-CN" dirty="0"/>
              <a:t>, (</a:t>
            </a:r>
            <a:r>
              <a:rPr lang="en-US" altLang="zh-CN" dirty="0" err="1"/>
              <a:t>input_words</a:t>
            </a:r>
            <a:r>
              <a:rPr lang="en-US" altLang="zh-CN" dirty="0"/>
              <a:t>, </a:t>
            </a:r>
            <a:r>
              <a:rPr lang="en-US" altLang="zh-CN" dirty="0" err="1"/>
              <a:t>output_words</a:t>
            </a:r>
            <a:r>
              <a:rPr lang="en-US" altLang="zh-CN" dirty="0"/>
              <a:t>) in enumerate(</a:t>
            </a:r>
            <a:r>
              <a:rPr lang="en-US" altLang="zh-CN" dirty="0" err="1"/>
              <a:t>dataloader</a:t>
            </a:r>
            <a:r>
              <a:rPr lang="en-US" altLang="zh-CN" dirty="0"/>
              <a:t>):</a:t>
            </a:r>
          </a:p>
          <a:p>
            <a:r>
              <a:rPr lang="en-US" altLang="zh-CN" dirty="0"/>
              <a:t>            # </a:t>
            </a:r>
            <a:r>
              <a:rPr lang="zh-CN" altLang="en-US" dirty="0"/>
              <a:t>尽量使用</a:t>
            </a:r>
            <a:r>
              <a:rPr lang="en-US" altLang="zh-CN" dirty="0"/>
              <a:t>GPU</a:t>
            </a:r>
          </a:p>
          <a:p>
            <a:r>
              <a:rPr lang="en-US" altLang="zh-CN" dirty="0"/>
              <a:t>            </a:t>
            </a:r>
            <a:r>
              <a:rPr lang="en-US" altLang="zh-CN" dirty="0" err="1"/>
              <a:t>input_words</a:t>
            </a:r>
            <a:r>
              <a:rPr lang="en-US" altLang="zh-CN" dirty="0"/>
              <a:t> = input_words.to(device)</a:t>
            </a:r>
          </a:p>
          <a:p>
            <a:r>
              <a:rPr lang="en-US" altLang="zh-CN" dirty="0"/>
              <a:t>            </a:t>
            </a:r>
            <a:r>
              <a:rPr lang="en-US" altLang="zh-CN" dirty="0" err="1"/>
              <a:t>output_words</a:t>
            </a:r>
            <a:r>
              <a:rPr lang="en-US" altLang="zh-CN" dirty="0"/>
              <a:t> = output_words.to(device)</a:t>
            </a:r>
          </a:p>
          <a:p>
            <a:endParaRPr lang="en-US" altLang="zh-CN" dirty="0"/>
          </a:p>
          <a:p>
            <a:endParaRPr lang="zh-CN" altLang="en-US" dirty="0"/>
          </a:p>
        </p:txBody>
      </p:sp>
    </p:spTree>
    <p:extLst>
      <p:ext uri="{BB962C8B-B14F-4D97-AF65-F5344CB8AC3E}">
        <p14:creationId xmlns:p14="http://schemas.microsoft.com/office/powerpoint/2010/main" val="13789746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276872"/>
            <a:ext cx="8712967" cy="4464496"/>
          </a:xfrm>
        </p:spPr>
        <p:txBody>
          <a:bodyPr>
            <a:normAutofit fontScale="55000" lnSpcReduction="20000"/>
          </a:bodyPr>
          <a:lstStyle/>
          <a:p>
            <a:r>
              <a:rPr lang="en-US" altLang="zh-CN" dirty="0"/>
              <a:t> # </a:t>
            </a:r>
            <a:r>
              <a:rPr lang="zh-CN" altLang="en-US" dirty="0"/>
              <a:t>优化参数</a:t>
            </a:r>
          </a:p>
          <a:p>
            <a:r>
              <a:rPr lang="zh-CN" altLang="en-US" dirty="0"/>
              <a:t>            </a:t>
            </a:r>
            <a:r>
              <a:rPr lang="en-US" altLang="zh-CN" dirty="0" err="1"/>
              <a:t>optimizer.zero_grad</a:t>
            </a:r>
            <a:r>
              <a:rPr lang="en-US" altLang="zh-CN" dirty="0"/>
              <a:t>()</a:t>
            </a:r>
          </a:p>
          <a:p>
            <a:r>
              <a:rPr lang="en-US" altLang="zh-CN" dirty="0"/>
              <a:t>            </a:t>
            </a:r>
            <a:r>
              <a:rPr lang="en-US" altLang="zh-CN" dirty="0" err="1"/>
              <a:t>pred_words</a:t>
            </a:r>
            <a:r>
              <a:rPr lang="en-US" altLang="zh-CN" dirty="0"/>
              <a:t> = model(</a:t>
            </a:r>
            <a:r>
              <a:rPr lang="en-US" altLang="zh-CN" dirty="0" err="1"/>
              <a:t>input_words</a:t>
            </a:r>
            <a:r>
              <a:rPr lang="en-US" altLang="zh-CN" dirty="0"/>
              <a:t>)</a:t>
            </a:r>
          </a:p>
          <a:p>
            <a:r>
              <a:rPr lang="en-US" altLang="zh-CN" dirty="0"/>
              <a:t>            loss = criterion(</a:t>
            </a:r>
            <a:r>
              <a:rPr lang="en-US" altLang="zh-CN" dirty="0" err="1"/>
              <a:t>pred_words</a:t>
            </a:r>
            <a:r>
              <a:rPr lang="en-US" altLang="zh-CN" dirty="0"/>
              <a:t>, </a:t>
            </a:r>
            <a:r>
              <a:rPr lang="en-US" altLang="zh-CN" dirty="0" err="1"/>
              <a:t>output_words</a:t>
            </a:r>
            <a:r>
              <a:rPr lang="en-US" altLang="zh-CN" dirty="0"/>
              <a:t>)</a:t>
            </a:r>
          </a:p>
          <a:p>
            <a:r>
              <a:rPr lang="en-US" altLang="zh-CN" dirty="0"/>
              <a:t>            </a:t>
            </a:r>
            <a:r>
              <a:rPr lang="en-US" altLang="zh-CN" dirty="0" err="1"/>
              <a:t>loss.backward</a:t>
            </a:r>
            <a:r>
              <a:rPr lang="en-US" altLang="zh-CN" dirty="0"/>
              <a:t>()</a:t>
            </a:r>
          </a:p>
          <a:p>
            <a:r>
              <a:rPr lang="en-US" altLang="zh-CN" dirty="0"/>
              <a:t>            </a:t>
            </a:r>
            <a:r>
              <a:rPr lang="en-US" altLang="zh-CN" dirty="0" err="1"/>
              <a:t>optimizer.step</a:t>
            </a:r>
            <a:r>
              <a:rPr lang="en-US" altLang="zh-CN" dirty="0"/>
              <a:t>()</a:t>
            </a:r>
          </a:p>
          <a:p>
            <a:endParaRPr lang="en-US" altLang="zh-CN" dirty="0"/>
          </a:p>
          <a:p>
            <a:r>
              <a:rPr lang="en-US" altLang="zh-CN" dirty="0"/>
              <a:t>            if </a:t>
            </a:r>
            <a:r>
              <a:rPr lang="en-US" altLang="zh-CN" dirty="0" err="1"/>
              <a:t>i</a:t>
            </a:r>
            <a:r>
              <a:rPr lang="en-US" altLang="zh-CN" dirty="0"/>
              <a:t> % </a:t>
            </a:r>
            <a:r>
              <a:rPr lang="en-US" altLang="zh-CN" dirty="0" err="1"/>
              <a:t>log_per</a:t>
            </a:r>
            <a:r>
              <a:rPr lang="en-US" altLang="zh-CN" dirty="0"/>
              <a:t> == 0:</a:t>
            </a:r>
          </a:p>
          <a:p>
            <a:r>
              <a:rPr lang="en-US" altLang="zh-CN" dirty="0"/>
              <a:t>                with open(</a:t>
            </a:r>
            <a:r>
              <a:rPr lang="en-US" altLang="zh-CN" dirty="0" err="1"/>
              <a:t>log_file</a:t>
            </a:r>
            <a:r>
              <a:rPr lang="en-US" altLang="zh-CN" dirty="0"/>
              <a:t>, "a") as </a:t>
            </a:r>
            <a:r>
              <a:rPr lang="en-US" altLang="zh-CN" dirty="0" err="1"/>
              <a:t>fo</a:t>
            </a:r>
            <a:r>
              <a:rPr lang="en-US" altLang="zh-CN" dirty="0"/>
              <a:t>:</a:t>
            </a:r>
          </a:p>
          <a:p>
            <a:r>
              <a:rPr lang="en-US" altLang="zh-CN" dirty="0"/>
              <a:t>                    </a:t>
            </a:r>
            <a:r>
              <a:rPr lang="en-US" altLang="zh-CN" dirty="0" err="1"/>
              <a:t>out_str</a:t>
            </a:r>
            <a:r>
              <a:rPr lang="en-US" altLang="zh-CN" dirty="0"/>
              <a:t> = "</a:t>
            </a:r>
            <a:r>
              <a:rPr lang="zh-CN" altLang="en-US" dirty="0"/>
              <a:t>轮次： </a:t>
            </a:r>
            <a:r>
              <a:rPr lang="en-US" altLang="zh-CN" dirty="0"/>
              <a:t>{}, </a:t>
            </a:r>
            <a:r>
              <a:rPr lang="zh-CN" altLang="en-US" dirty="0"/>
              <a:t>迭代次数： </a:t>
            </a:r>
            <a:r>
              <a:rPr lang="en-US" altLang="zh-CN" dirty="0"/>
              <a:t>{}, </a:t>
            </a:r>
            <a:r>
              <a:rPr lang="zh-CN" altLang="en-US" dirty="0"/>
              <a:t>损失： </a:t>
            </a:r>
            <a:r>
              <a:rPr lang="en-US" altLang="zh-CN" dirty="0"/>
              <a:t>{}".format(e, </a:t>
            </a:r>
            <a:r>
              <a:rPr lang="en-US" altLang="zh-CN" dirty="0" err="1"/>
              <a:t>i</a:t>
            </a:r>
            <a:r>
              <a:rPr lang="en-US" altLang="zh-CN" dirty="0"/>
              <a:t>, </a:t>
            </a:r>
            <a:r>
              <a:rPr lang="en-US" altLang="zh-CN" dirty="0" err="1"/>
              <a:t>loss.item</a:t>
            </a:r>
            <a:r>
              <a:rPr lang="en-US" altLang="zh-CN" dirty="0"/>
              <a:t>())</a:t>
            </a:r>
          </a:p>
          <a:p>
            <a:r>
              <a:rPr lang="en-US" altLang="zh-CN" dirty="0"/>
              <a:t>                    print(</a:t>
            </a:r>
            <a:r>
              <a:rPr lang="en-US" altLang="zh-CN" dirty="0" err="1"/>
              <a:t>out_str</a:t>
            </a:r>
            <a:r>
              <a:rPr lang="en-US" altLang="zh-CN" dirty="0"/>
              <a:t>)</a:t>
            </a:r>
          </a:p>
          <a:p>
            <a:r>
              <a:rPr lang="en-US" altLang="zh-CN" dirty="0"/>
              <a:t>                    </a:t>
            </a:r>
            <a:r>
              <a:rPr lang="en-US" altLang="zh-CN" dirty="0" err="1"/>
              <a:t>fo.write</a:t>
            </a:r>
            <a:r>
              <a:rPr lang="en-US" altLang="zh-CN" dirty="0"/>
              <a:t>(</a:t>
            </a:r>
            <a:r>
              <a:rPr lang="en-US" altLang="zh-CN" dirty="0" err="1"/>
              <a:t>out_str</a:t>
            </a:r>
            <a:r>
              <a:rPr lang="en-US" altLang="zh-CN" dirty="0"/>
              <a:t>)</a:t>
            </a:r>
          </a:p>
          <a:p>
            <a:endParaRPr lang="en-US" altLang="zh-CN" dirty="0"/>
          </a:p>
          <a:p>
            <a:r>
              <a:rPr lang="en-US" altLang="zh-CN" dirty="0"/>
              <a:t>    </a:t>
            </a:r>
            <a:r>
              <a:rPr lang="en-US" altLang="zh-CN" dirty="0" err="1"/>
              <a:t>embedding_weights</a:t>
            </a:r>
            <a:r>
              <a:rPr lang="en-US" altLang="zh-CN" dirty="0"/>
              <a:t> = </a:t>
            </a:r>
            <a:r>
              <a:rPr lang="en-US" altLang="zh-CN" dirty="0" err="1"/>
              <a:t>model.input_embeddings</a:t>
            </a:r>
            <a:r>
              <a:rPr lang="en-US" altLang="zh-CN" dirty="0"/>
              <a:t>()</a:t>
            </a:r>
          </a:p>
          <a:p>
            <a:endParaRPr lang="en-US" altLang="zh-CN" dirty="0"/>
          </a:p>
          <a:p>
            <a:r>
              <a:rPr lang="en-US" altLang="zh-CN" dirty="0"/>
              <a:t>    </a:t>
            </a:r>
            <a:r>
              <a:rPr lang="en-US" altLang="zh-CN" dirty="0" err="1"/>
              <a:t>tsne</a:t>
            </a:r>
            <a:r>
              <a:rPr lang="en-US" altLang="zh-CN" dirty="0"/>
              <a:t> = TSNE(perplexity=30, </a:t>
            </a:r>
            <a:r>
              <a:rPr lang="en-US" altLang="zh-CN" dirty="0" err="1"/>
              <a:t>n_components</a:t>
            </a:r>
            <a:r>
              <a:rPr lang="en-US" altLang="zh-CN" dirty="0"/>
              <a:t>=2, </a:t>
            </a:r>
            <a:r>
              <a:rPr lang="en-US" altLang="zh-CN" dirty="0" err="1"/>
              <a:t>init</a:t>
            </a:r>
            <a:r>
              <a:rPr lang="en-US" altLang="zh-CN" dirty="0"/>
              <a:t>='</a:t>
            </a:r>
            <a:r>
              <a:rPr lang="en-US" altLang="zh-CN" dirty="0" err="1"/>
              <a:t>pca</a:t>
            </a:r>
            <a:r>
              <a:rPr lang="en-US" altLang="zh-CN" dirty="0"/>
              <a:t>', </a:t>
            </a:r>
            <a:r>
              <a:rPr lang="en-US" altLang="zh-CN" dirty="0" err="1"/>
              <a:t>n_iter</a:t>
            </a:r>
            <a:r>
              <a:rPr lang="en-US" altLang="zh-CN" dirty="0"/>
              <a:t>=5000, method='exact')</a:t>
            </a:r>
          </a:p>
          <a:p>
            <a:r>
              <a:rPr lang="en-US" altLang="zh-CN" dirty="0"/>
              <a:t>    </a:t>
            </a:r>
            <a:r>
              <a:rPr lang="en-US" altLang="zh-CN" dirty="0" err="1"/>
              <a:t>embedding_weights</a:t>
            </a:r>
            <a:r>
              <a:rPr lang="en-US" altLang="zh-CN" dirty="0"/>
              <a:t> = </a:t>
            </a:r>
            <a:r>
              <a:rPr lang="en-US" altLang="zh-CN" dirty="0" err="1"/>
              <a:t>np.transpose</a:t>
            </a:r>
            <a:r>
              <a:rPr lang="en-US" altLang="zh-CN" dirty="0"/>
              <a:t>(</a:t>
            </a:r>
            <a:r>
              <a:rPr lang="en-US" altLang="zh-CN" dirty="0" err="1"/>
              <a:t>embedding_weights</a:t>
            </a:r>
            <a:r>
              <a:rPr lang="en-US" altLang="zh-CN" dirty="0"/>
              <a:t>)</a:t>
            </a:r>
          </a:p>
          <a:p>
            <a:r>
              <a:rPr lang="en-US" altLang="zh-CN" dirty="0"/>
              <a:t>    </a:t>
            </a:r>
            <a:r>
              <a:rPr lang="en-US" altLang="zh-CN" dirty="0" err="1"/>
              <a:t>plot_only</a:t>
            </a:r>
            <a:r>
              <a:rPr lang="en-US" altLang="zh-CN" dirty="0"/>
              <a:t> = </a:t>
            </a:r>
            <a:r>
              <a:rPr lang="en-US" altLang="zh-CN" dirty="0" err="1"/>
              <a:t>len</a:t>
            </a:r>
            <a:r>
              <a:rPr lang="en-US" altLang="zh-CN" dirty="0"/>
              <a:t>(</a:t>
            </a:r>
            <a:r>
              <a:rPr lang="en-US" altLang="zh-CN" dirty="0" err="1"/>
              <a:t>embedding_weights</a:t>
            </a:r>
            <a:r>
              <a:rPr lang="en-US" altLang="zh-CN" dirty="0"/>
              <a:t>)</a:t>
            </a:r>
          </a:p>
          <a:p>
            <a:r>
              <a:rPr lang="en-US" altLang="zh-CN" dirty="0"/>
              <a:t>    </a:t>
            </a:r>
            <a:r>
              <a:rPr lang="en-US" altLang="zh-CN" dirty="0" err="1"/>
              <a:t>low_dim_embs</a:t>
            </a:r>
            <a:r>
              <a:rPr lang="en-US" altLang="zh-CN" dirty="0"/>
              <a:t> = </a:t>
            </a:r>
            <a:r>
              <a:rPr lang="en-US" altLang="zh-CN" dirty="0" err="1"/>
              <a:t>tsne.fit_transform</a:t>
            </a:r>
            <a:r>
              <a:rPr lang="en-US" altLang="zh-CN" dirty="0"/>
              <a:t>(</a:t>
            </a:r>
            <a:r>
              <a:rPr lang="en-US" altLang="zh-CN" dirty="0" err="1"/>
              <a:t>embedding_weights</a:t>
            </a:r>
            <a:r>
              <a:rPr lang="en-US" altLang="zh-CN" dirty="0"/>
              <a:t>[: </a:t>
            </a:r>
            <a:r>
              <a:rPr lang="en-US" altLang="zh-CN" dirty="0" err="1"/>
              <a:t>plot_only</a:t>
            </a:r>
            <a:r>
              <a:rPr lang="en-US" altLang="zh-CN" dirty="0"/>
              <a:t>, :])</a:t>
            </a:r>
          </a:p>
          <a:p>
            <a:r>
              <a:rPr lang="en-US" altLang="zh-CN" dirty="0"/>
              <a:t>    labels = [idx2word[</a:t>
            </a:r>
            <a:r>
              <a:rPr lang="en-US" altLang="zh-CN" dirty="0" err="1"/>
              <a:t>i</a:t>
            </a:r>
            <a:r>
              <a:rPr lang="en-US" altLang="zh-CN" dirty="0"/>
              <a:t>] for </a:t>
            </a:r>
            <a:r>
              <a:rPr lang="en-US" altLang="zh-CN" dirty="0" err="1"/>
              <a:t>i</a:t>
            </a:r>
            <a:r>
              <a:rPr lang="en-US" altLang="zh-CN" dirty="0"/>
              <a:t> in range(</a:t>
            </a:r>
            <a:r>
              <a:rPr lang="en-US" altLang="zh-CN" dirty="0" err="1"/>
              <a:t>plot_only</a:t>
            </a:r>
            <a:r>
              <a:rPr lang="en-US" altLang="zh-CN" dirty="0"/>
              <a:t>)]</a:t>
            </a:r>
          </a:p>
          <a:p>
            <a:r>
              <a:rPr lang="en-US" altLang="zh-CN" dirty="0"/>
              <a:t>    </a:t>
            </a:r>
            <a:r>
              <a:rPr lang="en-US" altLang="zh-CN" dirty="0" err="1"/>
              <a:t>plot_with_labels</a:t>
            </a:r>
            <a:r>
              <a:rPr lang="en-US" altLang="zh-CN" dirty="0"/>
              <a:t>(</a:t>
            </a:r>
            <a:r>
              <a:rPr lang="en-US" altLang="zh-CN" dirty="0" err="1"/>
              <a:t>low_dim_embs</a:t>
            </a:r>
            <a:r>
              <a:rPr lang="en-US" altLang="zh-CN" dirty="0"/>
              <a:t>, labels)</a:t>
            </a:r>
            <a:endParaRPr lang="zh-CN" altLang="en-US" dirty="0"/>
          </a:p>
        </p:txBody>
      </p:sp>
    </p:spTree>
    <p:extLst>
      <p:ext uri="{BB962C8B-B14F-4D97-AF65-F5344CB8AC3E}">
        <p14:creationId xmlns:p14="http://schemas.microsoft.com/office/powerpoint/2010/main" val="22174184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27584" y="6309320"/>
            <a:ext cx="7408333" cy="464915"/>
          </a:xfrm>
        </p:spPr>
        <p:txBody>
          <a:bodyPr/>
          <a:lstStyle/>
          <a:p>
            <a:r>
              <a:rPr lang="zh-CN" altLang="en-US" dirty="0"/>
              <a:t>训练得到的词嵌入可视化结果如图</a:t>
            </a:r>
            <a:r>
              <a:rPr lang="en-US" altLang="zh-CN" dirty="0"/>
              <a:t>7. 8</a:t>
            </a:r>
            <a:r>
              <a:rPr lang="zh-CN" altLang="en-US" dirty="0"/>
              <a:t>所示。</a:t>
            </a:r>
          </a:p>
        </p:txBody>
      </p:sp>
      <p:pic>
        <p:nvPicPr>
          <p:cNvPr id="24578"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0"/>
            <a:ext cx="5976664" cy="5976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014458" y="6021288"/>
            <a:ext cx="3187091" cy="369332"/>
          </a:xfrm>
          <a:prstGeom prst="rect">
            <a:avLst/>
          </a:prstGeom>
        </p:spPr>
        <p:txBody>
          <a:bodyPr wrap="none">
            <a:spAutoFit/>
          </a:bodyPr>
          <a:lstStyle/>
          <a:p>
            <a:r>
              <a:rPr lang="zh-CN" altLang="zh-CN" dirty="0"/>
              <a:t>图</a:t>
            </a:r>
            <a:r>
              <a:rPr lang="en-US" altLang="zh-CN" dirty="0"/>
              <a:t>7. 8 Skip-Gram</a:t>
            </a:r>
            <a:r>
              <a:rPr lang="zh-CN" altLang="zh-CN" dirty="0"/>
              <a:t>生成的词嵌入</a:t>
            </a:r>
          </a:p>
        </p:txBody>
      </p:sp>
    </p:spTree>
    <p:extLst>
      <p:ext uri="{BB962C8B-B14F-4D97-AF65-F5344CB8AC3E}">
        <p14:creationId xmlns:p14="http://schemas.microsoft.com/office/powerpoint/2010/main" val="318019230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CBOW</a:t>
            </a:r>
            <a:r>
              <a:rPr lang="zh-CN" altLang="en-US" dirty="0"/>
              <a:t>算法实现的完整源代码请参见</a:t>
            </a:r>
            <a:r>
              <a:rPr lang="en-US" altLang="zh-CN" dirty="0"/>
              <a:t>cbow.py</a:t>
            </a:r>
            <a:r>
              <a:rPr lang="zh-CN" altLang="en-US" dirty="0"/>
              <a:t>。</a:t>
            </a:r>
          </a:p>
          <a:p>
            <a:r>
              <a:rPr lang="en-US" altLang="zh-CN" dirty="0"/>
              <a:t>CBOW</a:t>
            </a:r>
            <a:r>
              <a:rPr lang="zh-CN" altLang="en-US" dirty="0"/>
              <a:t>算法与</a:t>
            </a:r>
            <a:r>
              <a:rPr lang="en-US" altLang="zh-CN" dirty="0"/>
              <a:t>Skip-Gram</a:t>
            </a:r>
            <a:r>
              <a:rPr lang="zh-CN" altLang="en-US" dirty="0"/>
              <a:t>算法大部分都相同，区别主要有两点：一是生成训练数据的方式不同，二是模型不同。</a:t>
            </a:r>
          </a:p>
          <a:p>
            <a:endParaRPr lang="zh-CN" altLang="en-US" dirty="0"/>
          </a:p>
        </p:txBody>
      </p:sp>
      <p:sp>
        <p:nvSpPr>
          <p:cNvPr id="3" name="标题 2"/>
          <p:cNvSpPr>
            <a:spLocks noGrp="1"/>
          </p:cNvSpPr>
          <p:nvPr>
            <p:ph type="title"/>
          </p:nvPr>
        </p:nvSpPr>
        <p:spPr/>
        <p:txBody>
          <a:bodyPr/>
          <a:lstStyle/>
          <a:p>
            <a:r>
              <a:rPr lang="en-US" altLang="zh-CN" dirty="0" smtClean="0"/>
              <a:t>7.3.2 CBOW</a:t>
            </a:r>
            <a:r>
              <a:rPr lang="zh-CN" altLang="en-US" dirty="0"/>
              <a:t>实现</a:t>
            </a:r>
          </a:p>
        </p:txBody>
      </p:sp>
    </p:spTree>
    <p:extLst>
      <p:ext uri="{BB962C8B-B14F-4D97-AF65-F5344CB8AC3E}">
        <p14:creationId xmlns:p14="http://schemas.microsoft.com/office/powerpoint/2010/main" val="175260634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88840"/>
            <a:ext cx="8712967" cy="4869160"/>
          </a:xfrm>
        </p:spPr>
        <p:txBody>
          <a:bodyPr>
            <a:normAutofit/>
          </a:bodyPr>
          <a:lstStyle/>
          <a:p>
            <a:r>
              <a:rPr lang="zh-CN" altLang="en-US" dirty="0"/>
              <a:t>代码</a:t>
            </a:r>
            <a:r>
              <a:rPr lang="en-US" altLang="zh-CN" dirty="0"/>
              <a:t>7. 14</a:t>
            </a:r>
            <a:r>
              <a:rPr lang="zh-CN" altLang="en-US" dirty="0"/>
              <a:t>是生成训练数据的函数。在</a:t>
            </a:r>
            <a:r>
              <a:rPr lang="en-US" altLang="zh-CN" dirty="0"/>
              <a:t>Skip-Gram</a:t>
            </a:r>
            <a:r>
              <a:rPr lang="zh-CN" altLang="en-US" dirty="0"/>
              <a:t>算法中，有多少个上下文词 ，就会生成多少个中心词 的独热码和上下文词 组成的样本。在</a:t>
            </a:r>
            <a:r>
              <a:rPr lang="en-US" altLang="zh-CN" dirty="0"/>
              <a:t>CBOW</a:t>
            </a:r>
            <a:r>
              <a:rPr lang="zh-CN" altLang="en-US" dirty="0"/>
              <a:t>算法中，每个中心词 只对应一个样本，将多个上下文词 叠加作为训练数据，并将中心词 作为训练标签。</a:t>
            </a:r>
          </a:p>
          <a:p>
            <a:r>
              <a:rPr lang="zh-CN" altLang="en-US" dirty="0"/>
              <a:t>代码</a:t>
            </a:r>
            <a:r>
              <a:rPr lang="en-US" altLang="zh-CN" dirty="0"/>
              <a:t>7. 14</a:t>
            </a:r>
            <a:r>
              <a:rPr lang="zh-CN" altLang="en-US" dirty="0"/>
              <a:t>生成训练数据的函数</a:t>
            </a:r>
          </a:p>
          <a:p>
            <a:r>
              <a:rPr lang="en-US" altLang="zh-CN" dirty="0" err="1"/>
              <a:t>def</a:t>
            </a:r>
            <a:r>
              <a:rPr lang="en-US" altLang="zh-CN" dirty="0"/>
              <a:t> </a:t>
            </a:r>
            <a:r>
              <a:rPr lang="en-US" altLang="zh-CN" dirty="0" err="1"/>
              <a:t>make_dataset</a:t>
            </a:r>
            <a:r>
              <a:rPr lang="en-US" altLang="zh-CN" dirty="0"/>
              <a:t>():</a:t>
            </a:r>
          </a:p>
          <a:p>
            <a:r>
              <a:rPr lang="en-US" altLang="zh-CN" dirty="0"/>
              <a:t>    # </a:t>
            </a:r>
            <a:r>
              <a:rPr lang="zh-CN" altLang="en-US" dirty="0"/>
              <a:t>从文本文件读取文字，再创建词典</a:t>
            </a:r>
          </a:p>
          <a:p>
            <a:r>
              <a:rPr lang="zh-CN" altLang="en-US" dirty="0"/>
              <a:t>    </a:t>
            </a:r>
            <a:r>
              <a:rPr lang="en-US" altLang="zh-CN" dirty="0"/>
              <a:t>with open(corpus, "r") as fin:</a:t>
            </a:r>
          </a:p>
          <a:p>
            <a:r>
              <a:rPr lang="en-US" altLang="zh-CN" dirty="0"/>
              <a:t>        text = </a:t>
            </a:r>
            <a:r>
              <a:rPr lang="en-US" altLang="zh-CN" dirty="0" err="1"/>
              <a:t>fin.read</a:t>
            </a:r>
            <a:r>
              <a:rPr lang="en-US" altLang="zh-CN" dirty="0"/>
              <a:t>()</a:t>
            </a:r>
          </a:p>
          <a:p>
            <a:endParaRPr lang="en-US" altLang="zh-CN" dirty="0"/>
          </a:p>
        </p:txBody>
      </p:sp>
    </p:spTree>
    <p:extLst>
      <p:ext uri="{BB962C8B-B14F-4D97-AF65-F5344CB8AC3E}">
        <p14:creationId xmlns:p14="http://schemas.microsoft.com/office/powerpoint/2010/main" val="2556714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132856"/>
            <a:ext cx="8568951" cy="4536504"/>
          </a:xfrm>
        </p:spPr>
        <p:txBody>
          <a:bodyPr>
            <a:normAutofit fontScale="85000" lnSpcReduction="20000"/>
          </a:bodyPr>
          <a:lstStyle/>
          <a:p>
            <a:r>
              <a:rPr lang="zh-CN" altLang="en-US" dirty="0"/>
              <a:t>传统的处理自然语言的最小单位是单词，这样很直观且有效。另一种不太直观的方式是直接处理汉字字符，称为字符级模型。字符级模型放弃了单词与生俱来的语义信息，放弃了现成的预训练词向量生态系统。但是，字符级深度学习模型也有自己的优势：第一，在输入上，能极大地提升模型能够处理的词汇量，能弹性地处理拼写错误和罕见词问题。第二，在输出上，由于字符级模型的词汇库很小，所以计算成本更低，训练速度较快。</a:t>
            </a:r>
          </a:p>
          <a:p>
            <a:r>
              <a:rPr lang="zh-CN" altLang="en-US" dirty="0"/>
              <a:t>字符级模型的分词更为简单，在每个汉字字符中间插入空格，就可以直接采用英文的分词方式。例如，中文句子：</a:t>
            </a:r>
          </a:p>
          <a:p>
            <a:r>
              <a:rPr lang="zh-CN" altLang="en-US" dirty="0"/>
              <a:t>玛丽有只小羊羔。</a:t>
            </a:r>
          </a:p>
          <a:p>
            <a:r>
              <a:rPr lang="zh-CN" altLang="en-US" dirty="0"/>
              <a:t>可以非常容易地分隔为“玛</a:t>
            </a:r>
            <a:r>
              <a:rPr lang="en-US" altLang="zh-CN" dirty="0"/>
              <a:t>/</a:t>
            </a:r>
            <a:r>
              <a:rPr lang="zh-CN" altLang="en-US" dirty="0"/>
              <a:t>丽</a:t>
            </a:r>
            <a:r>
              <a:rPr lang="en-US" altLang="zh-CN" dirty="0"/>
              <a:t>/</a:t>
            </a:r>
            <a:r>
              <a:rPr lang="zh-CN" altLang="en-US" dirty="0"/>
              <a:t>有</a:t>
            </a:r>
            <a:r>
              <a:rPr lang="en-US" altLang="zh-CN" dirty="0"/>
              <a:t>/</a:t>
            </a:r>
            <a:r>
              <a:rPr lang="zh-CN" altLang="en-US" dirty="0"/>
              <a:t>只</a:t>
            </a:r>
            <a:r>
              <a:rPr lang="en-US" altLang="zh-CN" dirty="0"/>
              <a:t>/</a:t>
            </a:r>
            <a:r>
              <a:rPr lang="zh-CN" altLang="en-US" dirty="0"/>
              <a:t>小</a:t>
            </a:r>
            <a:r>
              <a:rPr lang="en-US" altLang="zh-CN" dirty="0"/>
              <a:t>/</a:t>
            </a:r>
            <a:r>
              <a:rPr lang="zh-CN" altLang="en-US" dirty="0"/>
              <a:t>羊</a:t>
            </a:r>
            <a:r>
              <a:rPr lang="en-US" altLang="zh-CN" dirty="0"/>
              <a:t>/</a:t>
            </a:r>
            <a:r>
              <a:rPr lang="zh-CN" altLang="en-US" dirty="0"/>
              <a:t>羔</a:t>
            </a:r>
            <a:r>
              <a:rPr lang="en-US" altLang="zh-CN" dirty="0"/>
              <a:t>/</a:t>
            </a:r>
            <a:r>
              <a:rPr lang="zh-CN" altLang="en-US" dirty="0"/>
              <a:t>。”，其中的</a:t>
            </a:r>
            <a:r>
              <a:rPr lang="en-US" altLang="zh-CN" dirty="0"/>
              <a:t>/</a:t>
            </a:r>
            <a:r>
              <a:rPr lang="zh-CN" altLang="en-US" dirty="0"/>
              <a:t>表示字符的分隔符。</a:t>
            </a:r>
          </a:p>
          <a:p>
            <a:r>
              <a:rPr lang="zh-CN" altLang="en-US" dirty="0"/>
              <a:t>对于汉语来说，字符级模型的单位是汉字，英文的字符级模型的单位就是可打印的（</a:t>
            </a:r>
            <a:r>
              <a:rPr lang="en-US" altLang="zh-CN" dirty="0"/>
              <a:t>printable</a:t>
            </a:r>
            <a:r>
              <a:rPr lang="zh-CN" altLang="en-US" dirty="0"/>
              <a:t>）字符。字符级模型可适用于多个语言领域，尽管存在一些缺点，包括有效序列规模的成倍增长、字符固有语义的缺失等等，但字符级模型的研究一直在进行中。本书第</a:t>
            </a:r>
            <a:r>
              <a:rPr lang="en-US" altLang="zh-CN" dirty="0"/>
              <a:t>9</a:t>
            </a:r>
            <a:r>
              <a:rPr lang="zh-CN" altLang="en-US" dirty="0"/>
              <a:t>章的向莎士比亚学写诗示例就采用字符级模型。</a:t>
            </a:r>
          </a:p>
          <a:p>
            <a:endParaRPr lang="zh-CN" altLang="en-US" dirty="0"/>
          </a:p>
        </p:txBody>
      </p:sp>
    </p:spTree>
    <p:extLst>
      <p:ext uri="{BB962C8B-B14F-4D97-AF65-F5344CB8AC3E}">
        <p14:creationId xmlns:p14="http://schemas.microsoft.com/office/powerpoint/2010/main" val="208604436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988840"/>
            <a:ext cx="8568952" cy="4824536"/>
          </a:xfrm>
        </p:spPr>
        <p:txBody>
          <a:bodyPr>
            <a:normAutofit fontScale="47500" lnSpcReduction="20000"/>
          </a:bodyPr>
          <a:lstStyle/>
          <a:p>
            <a:r>
              <a:rPr lang="en-US" altLang="zh-CN" dirty="0"/>
              <a:t> # </a:t>
            </a:r>
            <a:r>
              <a:rPr lang="zh-CN" altLang="en-US" dirty="0"/>
              <a:t>去除标点符号</a:t>
            </a:r>
          </a:p>
          <a:p>
            <a:r>
              <a:rPr lang="zh-CN" altLang="en-US" dirty="0"/>
              <a:t>    </a:t>
            </a:r>
            <a:r>
              <a:rPr lang="en-US" altLang="zh-CN" dirty="0" err="1"/>
              <a:t>re_str</a:t>
            </a:r>
            <a:r>
              <a:rPr lang="en-US" altLang="zh-CN" dirty="0"/>
              <a:t> = "[\s+\.\!\/_,$%^*()+\"\']+|[+——</a:t>
            </a:r>
            <a:r>
              <a:rPr lang="zh-CN" altLang="en-US" dirty="0"/>
              <a:t>！，。？、</a:t>
            </a:r>
            <a:r>
              <a:rPr lang="en-US" altLang="zh-CN" dirty="0"/>
              <a:t>~@#</a:t>
            </a:r>
            <a:r>
              <a:rPr lang="zh-CN" altLang="en-US" dirty="0"/>
              <a:t>￥</a:t>
            </a:r>
            <a:r>
              <a:rPr lang="en-US" altLang="zh-CN" dirty="0"/>
              <a:t>%……&amp;*</a:t>
            </a:r>
            <a:r>
              <a:rPr lang="zh-CN" altLang="en-US" dirty="0"/>
              <a:t>（）</a:t>
            </a:r>
            <a:r>
              <a:rPr lang="en-US" altLang="zh-CN" dirty="0"/>
              <a:t>]+"</a:t>
            </a:r>
          </a:p>
          <a:p>
            <a:r>
              <a:rPr lang="en-US" altLang="zh-CN" dirty="0"/>
              <a:t>    text = </a:t>
            </a:r>
            <a:r>
              <a:rPr lang="en-US" altLang="zh-CN" dirty="0" err="1"/>
              <a:t>re.sub</a:t>
            </a:r>
            <a:r>
              <a:rPr lang="en-US" altLang="zh-CN" dirty="0"/>
              <a:t>(</a:t>
            </a:r>
            <a:r>
              <a:rPr lang="en-US" altLang="zh-CN" dirty="0" err="1"/>
              <a:t>re_str</a:t>
            </a:r>
            <a:r>
              <a:rPr lang="en-US" altLang="zh-CN" dirty="0"/>
              <a:t>, " ", text)</a:t>
            </a:r>
          </a:p>
          <a:p>
            <a:r>
              <a:rPr lang="en-US" altLang="zh-CN" dirty="0"/>
              <a:t>    # </a:t>
            </a:r>
            <a:r>
              <a:rPr lang="zh-CN" altLang="en-US" dirty="0"/>
              <a:t>转小写并分词</a:t>
            </a:r>
          </a:p>
          <a:p>
            <a:r>
              <a:rPr lang="zh-CN" altLang="en-US" dirty="0"/>
              <a:t>    </a:t>
            </a:r>
            <a:r>
              <a:rPr lang="en-US" altLang="zh-CN" dirty="0"/>
              <a:t>text = [w for w in </a:t>
            </a:r>
            <a:r>
              <a:rPr lang="en-US" altLang="zh-CN" dirty="0" err="1"/>
              <a:t>word_tokenize</a:t>
            </a:r>
            <a:r>
              <a:rPr lang="en-US" altLang="zh-CN" dirty="0"/>
              <a:t>(</a:t>
            </a:r>
            <a:r>
              <a:rPr lang="en-US" altLang="zh-CN" dirty="0" err="1"/>
              <a:t>text.lower</a:t>
            </a:r>
            <a:r>
              <a:rPr lang="en-US" altLang="zh-CN" dirty="0"/>
              <a:t>())]</a:t>
            </a:r>
          </a:p>
          <a:p>
            <a:r>
              <a:rPr lang="en-US" altLang="zh-CN" dirty="0"/>
              <a:t>    # </a:t>
            </a:r>
            <a:r>
              <a:rPr lang="zh-CN" altLang="en-US" dirty="0"/>
              <a:t>选取出现最多的</a:t>
            </a:r>
            <a:r>
              <a:rPr lang="en-US" altLang="zh-CN" dirty="0" err="1"/>
              <a:t>max_vocab_size</a:t>
            </a:r>
            <a:r>
              <a:rPr lang="zh-CN" altLang="en-US" dirty="0"/>
              <a:t>个单词</a:t>
            </a:r>
          </a:p>
          <a:p>
            <a:r>
              <a:rPr lang="zh-CN" altLang="en-US" dirty="0"/>
              <a:t>    </a:t>
            </a:r>
            <a:r>
              <a:rPr lang="en-US" altLang="zh-CN" dirty="0"/>
              <a:t>vocab = </a:t>
            </a:r>
            <a:r>
              <a:rPr lang="en-US" altLang="zh-CN" dirty="0" err="1"/>
              <a:t>dict</a:t>
            </a:r>
            <a:r>
              <a:rPr lang="en-US" altLang="zh-CN" dirty="0"/>
              <a:t>(Counter(text).</a:t>
            </a:r>
            <a:r>
              <a:rPr lang="en-US" altLang="zh-CN" dirty="0" err="1"/>
              <a:t>most_common</a:t>
            </a:r>
            <a:r>
              <a:rPr lang="en-US" altLang="zh-CN" dirty="0"/>
              <a:t>(</a:t>
            </a:r>
            <a:r>
              <a:rPr lang="en-US" altLang="zh-CN" dirty="0" err="1"/>
              <a:t>max_vocab_size</a:t>
            </a:r>
            <a:r>
              <a:rPr lang="en-US" altLang="zh-CN" dirty="0"/>
              <a:t> - 1))</a:t>
            </a:r>
          </a:p>
          <a:p>
            <a:r>
              <a:rPr lang="en-US" altLang="zh-CN" dirty="0"/>
              <a:t>    # "&lt;</a:t>
            </a:r>
            <a:r>
              <a:rPr lang="en-US" altLang="zh-CN" dirty="0" err="1"/>
              <a:t>unk</a:t>
            </a:r>
            <a:r>
              <a:rPr lang="en-US" altLang="zh-CN" dirty="0"/>
              <a:t>&gt;"</a:t>
            </a:r>
            <a:r>
              <a:rPr lang="zh-CN" altLang="en-US" dirty="0"/>
              <a:t>表示词典中未列入单词</a:t>
            </a:r>
          </a:p>
          <a:p>
            <a:r>
              <a:rPr lang="zh-CN" altLang="en-US" dirty="0"/>
              <a:t>    </a:t>
            </a:r>
            <a:r>
              <a:rPr lang="en-US" altLang="zh-CN" dirty="0"/>
              <a:t>vocab["&lt;</a:t>
            </a:r>
            <a:r>
              <a:rPr lang="en-US" altLang="zh-CN" dirty="0" err="1"/>
              <a:t>unk</a:t>
            </a:r>
            <a:r>
              <a:rPr lang="en-US" altLang="zh-CN" dirty="0"/>
              <a:t>&gt;"] = </a:t>
            </a:r>
            <a:r>
              <a:rPr lang="en-US" altLang="zh-CN" dirty="0" err="1"/>
              <a:t>len</a:t>
            </a:r>
            <a:r>
              <a:rPr lang="en-US" altLang="zh-CN" dirty="0"/>
              <a:t>(text) - </a:t>
            </a:r>
            <a:r>
              <a:rPr lang="en-US" altLang="zh-CN" dirty="0" err="1"/>
              <a:t>np.sum</a:t>
            </a:r>
            <a:r>
              <a:rPr lang="en-US" altLang="zh-CN" dirty="0"/>
              <a:t>(list(</a:t>
            </a:r>
            <a:r>
              <a:rPr lang="en-US" altLang="zh-CN" dirty="0" err="1"/>
              <a:t>vocab.values</a:t>
            </a:r>
            <a:r>
              <a:rPr lang="en-US" altLang="zh-CN" dirty="0"/>
              <a:t>()))</a:t>
            </a:r>
          </a:p>
          <a:p>
            <a:r>
              <a:rPr lang="en-US" altLang="zh-CN" dirty="0"/>
              <a:t>    # </a:t>
            </a:r>
            <a:r>
              <a:rPr lang="zh-CN" altLang="en-US" dirty="0"/>
              <a:t>索引到单词的词典</a:t>
            </a:r>
          </a:p>
          <a:p>
            <a:r>
              <a:rPr lang="zh-CN" altLang="en-US" dirty="0"/>
              <a:t>    </a:t>
            </a:r>
            <a:r>
              <a:rPr lang="en-US" altLang="zh-CN" dirty="0"/>
              <a:t>idx2word = [word for word in </a:t>
            </a:r>
            <a:r>
              <a:rPr lang="en-US" altLang="zh-CN" dirty="0" err="1"/>
              <a:t>vocab.keys</a:t>
            </a:r>
            <a:r>
              <a:rPr lang="en-US" altLang="zh-CN" dirty="0"/>
              <a:t>()]</a:t>
            </a:r>
          </a:p>
          <a:p>
            <a:r>
              <a:rPr lang="en-US" altLang="zh-CN" dirty="0"/>
              <a:t>    # </a:t>
            </a:r>
            <a:r>
              <a:rPr lang="zh-CN" altLang="en-US" dirty="0"/>
              <a:t>单词到索引的词典</a:t>
            </a:r>
          </a:p>
          <a:p>
            <a:r>
              <a:rPr lang="zh-CN" altLang="en-US" dirty="0"/>
              <a:t>    </a:t>
            </a:r>
            <a:r>
              <a:rPr lang="en-US" altLang="zh-CN" dirty="0"/>
              <a:t>word2idx = {word: </a:t>
            </a:r>
            <a:r>
              <a:rPr lang="en-US" altLang="zh-CN" dirty="0" err="1"/>
              <a:t>i</a:t>
            </a:r>
            <a:r>
              <a:rPr lang="en-US" altLang="zh-CN" dirty="0"/>
              <a:t> for </a:t>
            </a:r>
            <a:r>
              <a:rPr lang="en-US" altLang="zh-CN" dirty="0" err="1"/>
              <a:t>i</a:t>
            </a:r>
            <a:r>
              <a:rPr lang="en-US" altLang="zh-CN" dirty="0"/>
              <a:t>, word in enumerate(idx2word)}</a:t>
            </a:r>
          </a:p>
          <a:p>
            <a:endParaRPr lang="en-US" altLang="zh-CN" dirty="0"/>
          </a:p>
          <a:p>
            <a:r>
              <a:rPr lang="en-US" altLang="zh-CN" dirty="0"/>
              <a:t>    # </a:t>
            </a:r>
            <a:r>
              <a:rPr lang="zh-CN" altLang="en-US" dirty="0"/>
              <a:t>构建数据集</a:t>
            </a:r>
          </a:p>
          <a:p>
            <a:r>
              <a:rPr lang="zh-CN" altLang="en-US" dirty="0"/>
              <a:t>    </a:t>
            </a:r>
            <a:r>
              <a:rPr lang="en-US" altLang="zh-CN" dirty="0" err="1"/>
              <a:t>input_data</a:t>
            </a:r>
            <a:r>
              <a:rPr lang="en-US" altLang="zh-CN" dirty="0"/>
              <a:t> = []</a:t>
            </a:r>
          </a:p>
          <a:p>
            <a:r>
              <a:rPr lang="en-US" altLang="zh-CN" dirty="0"/>
              <a:t>    </a:t>
            </a:r>
            <a:r>
              <a:rPr lang="en-US" altLang="zh-CN" dirty="0" err="1"/>
              <a:t>output_data</a:t>
            </a:r>
            <a:r>
              <a:rPr lang="en-US" altLang="zh-CN" dirty="0"/>
              <a:t> = []</a:t>
            </a:r>
          </a:p>
          <a:p>
            <a:r>
              <a:rPr lang="en-US" altLang="zh-CN" dirty="0"/>
              <a:t>    for </a:t>
            </a:r>
            <a:r>
              <a:rPr lang="en-US" altLang="zh-CN" dirty="0" err="1"/>
              <a:t>i</a:t>
            </a:r>
            <a:r>
              <a:rPr lang="en-US" altLang="zh-CN" dirty="0"/>
              <a:t> in range(c, </a:t>
            </a:r>
            <a:r>
              <a:rPr lang="en-US" altLang="zh-CN" dirty="0" err="1"/>
              <a:t>len</a:t>
            </a:r>
            <a:r>
              <a:rPr lang="en-US" altLang="zh-CN" dirty="0"/>
              <a:t>(text) - c):</a:t>
            </a:r>
          </a:p>
          <a:p>
            <a:r>
              <a:rPr lang="en-US" altLang="zh-CN" dirty="0"/>
              <a:t>        context = (</a:t>
            </a:r>
          </a:p>
          <a:p>
            <a:r>
              <a:rPr lang="en-US" altLang="zh-CN" dirty="0"/>
              <a:t>                [word2idx[text[</a:t>
            </a:r>
            <a:r>
              <a:rPr lang="en-US" altLang="zh-CN" dirty="0" err="1"/>
              <a:t>i</a:t>
            </a:r>
            <a:r>
              <a:rPr lang="en-US" altLang="zh-CN" dirty="0"/>
              <a:t> - j - 1]] for j in range(c)]</a:t>
            </a:r>
          </a:p>
          <a:p>
            <a:r>
              <a:rPr lang="en-US" altLang="zh-CN" dirty="0"/>
              <a:t>                + [word2idx[text[</a:t>
            </a:r>
            <a:r>
              <a:rPr lang="en-US" altLang="zh-CN" dirty="0" err="1"/>
              <a:t>i</a:t>
            </a:r>
            <a:r>
              <a:rPr lang="en-US" altLang="zh-CN" dirty="0"/>
              <a:t> + j + 1]] for j in range(c)]</a:t>
            </a:r>
          </a:p>
          <a:p>
            <a:r>
              <a:rPr lang="en-US" altLang="zh-CN" dirty="0"/>
              <a:t>        )</a:t>
            </a:r>
          </a:p>
          <a:p>
            <a:r>
              <a:rPr lang="en-US" altLang="zh-CN" dirty="0"/>
              <a:t>        target = word2idx[text[</a:t>
            </a:r>
            <a:r>
              <a:rPr lang="en-US" altLang="zh-CN" dirty="0" err="1"/>
              <a:t>i</a:t>
            </a:r>
            <a:r>
              <a:rPr lang="en-US" altLang="zh-CN" dirty="0"/>
              <a:t>]]</a:t>
            </a:r>
          </a:p>
          <a:p>
            <a:r>
              <a:rPr lang="en-US" altLang="zh-CN" dirty="0"/>
              <a:t>        </a:t>
            </a:r>
            <a:r>
              <a:rPr lang="en-US" altLang="zh-CN" dirty="0" err="1"/>
              <a:t>input_data.append</a:t>
            </a:r>
            <a:r>
              <a:rPr lang="en-US" altLang="zh-CN" dirty="0"/>
              <a:t>(context)</a:t>
            </a:r>
          </a:p>
          <a:p>
            <a:r>
              <a:rPr lang="en-US" altLang="zh-CN" dirty="0"/>
              <a:t>        </a:t>
            </a:r>
            <a:r>
              <a:rPr lang="en-US" altLang="zh-CN" dirty="0" err="1"/>
              <a:t>output_data.append</a:t>
            </a:r>
            <a:r>
              <a:rPr lang="en-US" altLang="zh-CN" dirty="0"/>
              <a:t>(target)</a:t>
            </a:r>
          </a:p>
          <a:p>
            <a:endParaRPr lang="en-US" altLang="zh-CN" dirty="0"/>
          </a:p>
          <a:p>
            <a:r>
              <a:rPr lang="en-US" altLang="zh-CN" dirty="0"/>
              <a:t>    return </a:t>
            </a:r>
            <a:r>
              <a:rPr lang="en-US" altLang="zh-CN" dirty="0" err="1"/>
              <a:t>input_data</a:t>
            </a:r>
            <a:r>
              <a:rPr lang="en-US" altLang="zh-CN" dirty="0"/>
              <a:t>, </a:t>
            </a:r>
            <a:r>
              <a:rPr lang="en-US" altLang="zh-CN" dirty="0" err="1"/>
              <a:t>output_data</a:t>
            </a:r>
            <a:r>
              <a:rPr lang="en-US" altLang="zh-CN" dirty="0"/>
              <a:t>, vocab, idx2word, word2idx</a:t>
            </a:r>
          </a:p>
          <a:p>
            <a:endParaRPr lang="zh-CN" altLang="en-US" dirty="0"/>
          </a:p>
        </p:txBody>
      </p:sp>
    </p:spTree>
    <p:extLst>
      <p:ext uri="{BB962C8B-B14F-4D97-AF65-F5344CB8AC3E}">
        <p14:creationId xmlns:p14="http://schemas.microsoft.com/office/powerpoint/2010/main" val="25687805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700808"/>
            <a:ext cx="8568951" cy="5157192"/>
          </a:xfrm>
        </p:spPr>
        <p:txBody>
          <a:bodyPr>
            <a:normAutofit fontScale="62500" lnSpcReduction="20000"/>
          </a:bodyPr>
          <a:lstStyle/>
          <a:p>
            <a:r>
              <a:rPr lang="zh-CN" altLang="en-US" sz="2900" dirty="0"/>
              <a:t>代码</a:t>
            </a:r>
            <a:r>
              <a:rPr lang="en-US" altLang="zh-CN" sz="2900" dirty="0"/>
              <a:t>7. 15</a:t>
            </a:r>
            <a:r>
              <a:rPr lang="zh-CN" altLang="en-US" sz="2900" dirty="0"/>
              <a:t>定义了</a:t>
            </a:r>
            <a:r>
              <a:rPr lang="en-US" altLang="zh-CN" sz="2900" dirty="0"/>
              <a:t>CBOW</a:t>
            </a:r>
            <a:r>
              <a:rPr lang="zh-CN" altLang="en-US" sz="2900" dirty="0"/>
              <a:t>模型。模型有一个嵌入层和一个全连接层，</a:t>
            </a:r>
            <a:r>
              <a:rPr lang="en-US" altLang="zh-CN" sz="2900" dirty="0" err="1"/>
              <a:t>self.embeddings</a:t>
            </a:r>
            <a:r>
              <a:rPr lang="zh-CN" altLang="en-US" sz="2900" dirty="0"/>
              <a:t>层用于将输入的小批量数据转化为词嵌入向量，调用</a:t>
            </a:r>
            <a:r>
              <a:rPr lang="en-US" altLang="zh-CN" sz="2900" dirty="0" err="1"/>
              <a:t>torch.sum</a:t>
            </a:r>
            <a:r>
              <a:rPr lang="zh-CN" altLang="en-US" sz="2900" dirty="0"/>
              <a:t>函数将上下文词的词嵌入向量相加，再使用</a:t>
            </a:r>
            <a:r>
              <a:rPr lang="en-US" altLang="zh-CN" sz="2900" dirty="0" err="1"/>
              <a:t>self.fc</a:t>
            </a:r>
            <a:r>
              <a:rPr lang="zh-CN" altLang="en-US" sz="2900" dirty="0"/>
              <a:t>层转换为模型输出。同样使用</a:t>
            </a:r>
            <a:r>
              <a:rPr lang="en-US" altLang="zh-CN" sz="2900" dirty="0" err="1"/>
              <a:t>input_embeddings</a:t>
            </a:r>
            <a:r>
              <a:rPr lang="zh-CN" altLang="en-US" sz="2900" dirty="0"/>
              <a:t>函数来获取训练好的嵌入矩阵的权重参数。</a:t>
            </a:r>
          </a:p>
          <a:p>
            <a:r>
              <a:rPr lang="zh-CN" altLang="en-US" dirty="0"/>
              <a:t>代码</a:t>
            </a:r>
            <a:r>
              <a:rPr lang="en-US" altLang="zh-CN" dirty="0"/>
              <a:t>7. 15 CBOW</a:t>
            </a:r>
            <a:r>
              <a:rPr lang="zh-CN" altLang="en-US" dirty="0"/>
              <a:t>模型</a:t>
            </a:r>
          </a:p>
          <a:p>
            <a:r>
              <a:rPr lang="en-US" altLang="zh-CN" dirty="0"/>
              <a:t>class </a:t>
            </a:r>
            <a:r>
              <a:rPr lang="en-US" altLang="zh-CN" dirty="0" err="1"/>
              <a:t>CBOWModel</a:t>
            </a:r>
            <a:r>
              <a:rPr lang="en-US" altLang="zh-CN" dirty="0"/>
              <a:t>(</a:t>
            </a:r>
            <a:r>
              <a:rPr lang="en-US" altLang="zh-CN" dirty="0" err="1"/>
              <a:t>nn.Module</a:t>
            </a:r>
            <a:r>
              <a:rPr lang="en-US" altLang="zh-CN" dirty="0"/>
              <a:t>):</a:t>
            </a:r>
          </a:p>
          <a:p>
            <a:r>
              <a:rPr lang="en-US" altLang="zh-CN" dirty="0"/>
              <a:t>    """ CBOW</a:t>
            </a:r>
            <a:r>
              <a:rPr lang="zh-CN" altLang="en-US" dirty="0"/>
              <a:t>词嵌入模型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 </a:t>
            </a:r>
            <a:r>
              <a:rPr lang="en-US" altLang="zh-CN" dirty="0" err="1"/>
              <a:t>vocab_size</a:t>
            </a:r>
            <a:r>
              <a:rPr lang="en-US" altLang="zh-CN" dirty="0"/>
              <a:t>, </a:t>
            </a:r>
            <a:r>
              <a:rPr lang="en-US" altLang="zh-CN" dirty="0" err="1"/>
              <a:t>embedding_dim</a:t>
            </a:r>
            <a:r>
              <a:rPr lang="en-US" altLang="zh-CN" dirty="0"/>
              <a:t>):</a:t>
            </a:r>
          </a:p>
          <a:p>
            <a:r>
              <a:rPr lang="en-US" altLang="zh-CN" dirty="0"/>
              <a:t>        super(</a:t>
            </a:r>
            <a:r>
              <a:rPr lang="en-US" altLang="zh-CN" dirty="0" err="1"/>
              <a:t>CBOWModel</a:t>
            </a:r>
            <a:r>
              <a:rPr lang="en-US" altLang="zh-CN" dirty="0"/>
              <a:t>, self).__</a:t>
            </a:r>
            <a:r>
              <a:rPr lang="en-US" altLang="zh-CN" dirty="0" err="1"/>
              <a:t>init</a:t>
            </a:r>
            <a:r>
              <a:rPr lang="en-US" altLang="zh-CN" dirty="0"/>
              <a:t>__()</a:t>
            </a:r>
          </a:p>
          <a:p>
            <a:r>
              <a:rPr lang="en-US" altLang="zh-CN" dirty="0"/>
              <a:t>        </a:t>
            </a:r>
            <a:r>
              <a:rPr lang="en-US" altLang="zh-CN" dirty="0" err="1"/>
              <a:t>self.embeddings</a:t>
            </a:r>
            <a:r>
              <a:rPr lang="en-US" altLang="zh-CN" dirty="0"/>
              <a:t> = </a:t>
            </a:r>
            <a:r>
              <a:rPr lang="en-US" altLang="zh-CN" dirty="0" err="1"/>
              <a:t>nn.Embedding</a:t>
            </a:r>
            <a:r>
              <a:rPr lang="en-US" altLang="zh-CN" dirty="0"/>
              <a:t>(</a:t>
            </a:r>
            <a:r>
              <a:rPr lang="en-US" altLang="zh-CN" dirty="0" err="1"/>
              <a:t>vocab_size</a:t>
            </a:r>
            <a:r>
              <a:rPr lang="en-US" altLang="zh-CN" dirty="0"/>
              <a:t>, </a:t>
            </a:r>
            <a:r>
              <a:rPr lang="en-US" altLang="zh-CN" dirty="0" err="1"/>
              <a:t>embedding_dim</a:t>
            </a:r>
            <a:r>
              <a:rPr lang="en-US" altLang="zh-CN" dirty="0"/>
              <a:t>)</a:t>
            </a:r>
          </a:p>
          <a:p>
            <a:r>
              <a:rPr lang="en-US" altLang="zh-CN" dirty="0"/>
              <a:t>        </a:t>
            </a:r>
            <a:r>
              <a:rPr lang="en-US" altLang="zh-CN" dirty="0" err="1"/>
              <a:t>self.fc</a:t>
            </a:r>
            <a:r>
              <a:rPr lang="en-US" altLang="zh-CN" dirty="0"/>
              <a:t> = </a:t>
            </a:r>
            <a:r>
              <a:rPr lang="en-US" altLang="zh-CN" dirty="0" err="1"/>
              <a:t>nn.Linear</a:t>
            </a:r>
            <a:r>
              <a:rPr lang="en-US" altLang="zh-CN" dirty="0"/>
              <a:t>(</a:t>
            </a:r>
            <a:r>
              <a:rPr lang="en-US" altLang="zh-CN" dirty="0" err="1"/>
              <a:t>embedding_dim</a:t>
            </a:r>
            <a:r>
              <a:rPr lang="en-US" altLang="zh-CN" dirty="0"/>
              <a:t>, </a:t>
            </a:r>
            <a:r>
              <a:rPr lang="en-US" altLang="zh-CN" dirty="0" err="1"/>
              <a:t>vocab_size</a:t>
            </a:r>
            <a:r>
              <a:rPr lang="en-US" altLang="zh-CN" dirty="0"/>
              <a:t>)</a:t>
            </a:r>
          </a:p>
          <a:p>
            <a:endParaRPr lang="en-US" altLang="zh-CN" dirty="0"/>
          </a:p>
          <a:p>
            <a:r>
              <a:rPr lang="en-US" altLang="zh-CN" dirty="0"/>
              <a:t>    </a:t>
            </a:r>
            <a:r>
              <a:rPr lang="en-US" altLang="zh-CN" dirty="0" err="1"/>
              <a:t>def</a:t>
            </a:r>
            <a:r>
              <a:rPr lang="en-US" altLang="zh-CN" dirty="0"/>
              <a:t> forward(self, inputs):</a:t>
            </a:r>
          </a:p>
          <a:p>
            <a:r>
              <a:rPr lang="en-US" altLang="zh-CN" dirty="0"/>
              <a:t>        embeds = </a:t>
            </a:r>
            <a:r>
              <a:rPr lang="en-US" altLang="zh-CN" dirty="0" err="1"/>
              <a:t>self.embeddings</a:t>
            </a:r>
            <a:r>
              <a:rPr lang="en-US" altLang="zh-CN" dirty="0"/>
              <a:t>(inputs)</a:t>
            </a:r>
          </a:p>
          <a:p>
            <a:r>
              <a:rPr lang="en-US" altLang="zh-CN" dirty="0"/>
              <a:t>        out = </a:t>
            </a:r>
            <a:r>
              <a:rPr lang="en-US" altLang="zh-CN" dirty="0" err="1"/>
              <a:t>torch.sum</a:t>
            </a:r>
            <a:r>
              <a:rPr lang="en-US" altLang="zh-CN" dirty="0"/>
              <a:t>(embeds, dim=1)</a:t>
            </a:r>
          </a:p>
          <a:p>
            <a:r>
              <a:rPr lang="en-US" altLang="zh-CN" dirty="0"/>
              <a:t>        out = </a:t>
            </a:r>
            <a:r>
              <a:rPr lang="en-US" altLang="zh-CN" dirty="0" err="1"/>
              <a:t>self.fc</a:t>
            </a:r>
            <a:r>
              <a:rPr lang="en-US" altLang="zh-CN" dirty="0"/>
              <a:t>(out)</a:t>
            </a:r>
          </a:p>
          <a:p>
            <a:r>
              <a:rPr lang="en-US" altLang="zh-CN" dirty="0"/>
              <a:t>        return out</a:t>
            </a:r>
          </a:p>
          <a:p>
            <a:endParaRPr lang="en-US" altLang="zh-CN" dirty="0"/>
          </a:p>
          <a:p>
            <a:r>
              <a:rPr lang="en-US" altLang="zh-CN" dirty="0"/>
              <a:t>    </a:t>
            </a:r>
            <a:r>
              <a:rPr lang="en-US" altLang="zh-CN" dirty="0" err="1"/>
              <a:t>def</a:t>
            </a:r>
            <a:r>
              <a:rPr lang="en-US" altLang="zh-CN" dirty="0"/>
              <a:t> </a:t>
            </a:r>
            <a:r>
              <a:rPr lang="en-US" altLang="zh-CN" dirty="0" err="1"/>
              <a:t>input_embeddings</a:t>
            </a:r>
            <a:r>
              <a:rPr lang="en-US" altLang="zh-CN" dirty="0"/>
              <a:t>(self):</a:t>
            </a:r>
          </a:p>
          <a:p>
            <a:r>
              <a:rPr lang="en-US" altLang="zh-CN" dirty="0"/>
              <a:t>        return </a:t>
            </a:r>
            <a:r>
              <a:rPr lang="en-US" altLang="zh-CN" dirty="0" err="1"/>
              <a:t>self.embeddings.weight.data.cpu</a:t>
            </a:r>
            <a:r>
              <a:rPr lang="en-US" altLang="zh-CN" dirty="0"/>
              <a:t>().</a:t>
            </a:r>
            <a:r>
              <a:rPr lang="en-US" altLang="zh-CN" dirty="0" err="1"/>
              <a:t>numpy</a:t>
            </a:r>
            <a:r>
              <a:rPr lang="en-US" altLang="zh-CN" dirty="0"/>
              <a:t>()</a:t>
            </a:r>
          </a:p>
          <a:p>
            <a:endParaRPr lang="zh-CN" altLang="en-US" dirty="0"/>
          </a:p>
        </p:txBody>
      </p:sp>
    </p:spTree>
    <p:extLst>
      <p:ext uri="{BB962C8B-B14F-4D97-AF65-F5344CB8AC3E}">
        <p14:creationId xmlns:p14="http://schemas.microsoft.com/office/powerpoint/2010/main" val="76216285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27584" y="6249069"/>
            <a:ext cx="7408333" cy="608931"/>
          </a:xfrm>
        </p:spPr>
        <p:txBody>
          <a:bodyPr>
            <a:normAutofit fontScale="92500"/>
          </a:bodyPr>
          <a:lstStyle/>
          <a:p>
            <a:r>
              <a:rPr lang="en-US" altLang="zh-CN" dirty="0"/>
              <a:t>cbow.py</a:t>
            </a:r>
            <a:r>
              <a:rPr lang="zh-CN" altLang="en-US" dirty="0"/>
              <a:t>程序训练得到的词嵌入可视化结果如图</a:t>
            </a:r>
            <a:r>
              <a:rPr lang="en-US" altLang="zh-CN" dirty="0"/>
              <a:t>7. 9</a:t>
            </a:r>
            <a:r>
              <a:rPr lang="zh-CN" altLang="en-US" dirty="0"/>
              <a:t>所示。</a:t>
            </a:r>
          </a:p>
        </p:txBody>
      </p:sp>
      <p:pic>
        <p:nvPicPr>
          <p:cNvPr id="25602"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7664" y="116632"/>
            <a:ext cx="5618358" cy="5616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946841" y="5805264"/>
            <a:ext cx="2820003" cy="369332"/>
          </a:xfrm>
          <a:prstGeom prst="rect">
            <a:avLst/>
          </a:prstGeom>
        </p:spPr>
        <p:txBody>
          <a:bodyPr wrap="none">
            <a:spAutoFit/>
          </a:bodyPr>
          <a:lstStyle/>
          <a:p>
            <a:r>
              <a:rPr lang="zh-CN" altLang="zh-CN" dirty="0"/>
              <a:t>图</a:t>
            </a:r>
            <a:r>
              <a:rPr lang="en-US" altLang="zh-CN" dirty="0"/>
              <a:t>7. 9 CBOW</a:t>
            </a:r>
            <a:r>
              <a:rPr lang="zh-CN" altLang="zh-CN" dirty="0"/>
              <a:t>生成的词嵌入</a:t>
            </a:r>
          </a:p>
        </p:txBody>
      </p:sp>
    </p:spTree>
    <p:extLst>
      <p:ext uri="{BB962C8B-B14F-4D97-AF65-F5344CB8AC3E}">
        <p14:creationId xmlns:p14="http://schemas.microsoft.com/office/powerpoint/2010/main" val="20028054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略</a:t>
            </a:r>
            <a:endParaRPr lang="zh-CN" altLang="en-US" dirty="0"/>
          </a:p>
        </p:txBody>
      </p:sp>
      <p:sp>
        <p:nvSpPr>
          <p:cNvPr id="3" name="标题 2"/>
          <p:cNvSpPr>
            <a:spLocks noGrp="1"/>
          </p:cNvSpPr>
          <p:nvPr>
            <p:ph type="title"/>
          </p:nvPr>
        </p:nvSpPr>
        <p:spPr/>
        <p:txBody>
          <a:bodyPr/>
          <a:lstStyle/>
          <a:p>
            <a:r>
              <a:rPr lang="en-US" altLang="zh-CN" dirty="0" smtClean="0"/>
              <a:t>7.3.3 </a:t>
            </a:r>
            <a:r>
              <a:rPr lang="zh-CN" altLang="en-US" dirty="0" smtClean="0"/>
              <a:t>负</a:t>
            </a:r>
            <a:r>
              <a:rPr lang="zh-CN" altLang="en-US" dirty="0"/>
              <a:t>采样</a:t>
            </a:r>
            <a:r>
              <a:rPr lang="en-US" altLang="zh-CN" dirty="0"/>
              <a:t>Skip-Gram</a:t>
            </a:r>
            <a:r>
              <a:rPr lang="zh-CN" altLang="en-US" dirty="0"/>
              <a:t>实现</a:t>
            </a:r>
          </a:p>
        </p:txBody>
      </p:sp>
    </p:spTree>
    <p:extLst>
      <p:ext uri="{BB962C8B-B14F-4D97-AF65-F5344CB8AC3E}">
        <p14:creationId xmlns:p14="http://schemas.microsoft.com/office/powerpoint/2010/main" val="3213594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276872"/>
            <a:ext cx="8496943" cy="4392488"/>
          </a:xfrm>
        </p:spPr>
        <p:txBody>
          <a:bodyPr>
            <a:normAutofit fontScale="92500" lnSpcReduction="10000"/>
          </a:bodyPr>
          <a:lstStyle/>
          <a:p>
            <a:r>
              <a:rPr lang="zh-CN" altLang="en-US" dirty="0"/>
              <a:t>（</a:t>
            </a:r>
            <a:r>
              <a:rPr lang="en-US" altLang="zh-CN" dirty="0"/>
              <a:t>2</a:t>
            </a:r>
            <a:r>
              <a:rPr lang="zh-CN" altLang="en-US" dirty="0"/>
              <a:t>）独热码示例</a:t>
            </a:r>
          </a:p>
          <a:p>
            <a:r>
              <a:rPr lang="en-US" altLang="zh-CN" dirty="0"/>
              <a:t>one_hot_encoding.py</a:t>
            </a:r>
            <a:r>
              <a:rPr lang="zh-CN" altLang="en-US" dirty="0"/>
              <a:t>是一个简单的独热码示例程序，示范了如何使用独热码对汉字单词、汉字字符和英文字符进行编码。</a:t>
            </a:r>
          </a:p>
          <a:p>
            <a:r>
              <a:rPr lang="zh-CN" altLang="en-US" dirty="0"/>
              <a:t>代码</a:t>
            </a:r>
            <a:r>
              <a:rPr lang="en-US" altLang="zh-CN" dirty="0"/>
              <a:t>7. 1</a:t>
            </a:r>
            <a:r>
              <a:rPr lang="zh-CN" altLang="en-US" dirty="0"/>
              <a:t>导入必要的模块。其中，</a:t>
            </a:r>
            <a:r>
              <a:rPr lang="en-US" altLang="zh-CN" dirty="0" err="1"/>
              <a:t>gensim.corpora</a:t>
            </a:r>
            <a:r>
              <a:rPr lang="zh-CN" altLang="en-US" dirty="0"/>
              <a:t>模块下的</a:t>
            </a:r>
            <a:r>
              <a:rPr lang="en-US" altLang="zh-CN" dirty="0"/>
              <a:t>Dictionary</a:t>
            </a:r>
            <a:r>
              <a:rPr lang="zh-CN" altLang="en-US" dirty="0"/>
              <a:t>用于构造词典，</a:t>
            </a:r>
            <a:r>
              <a:rPr lang="en-US" altLang="zh-CN" dirty="0" err="1"/>
              <a:t>Gensim</a:t>
            </a:r>
            <a:r>
              <a:rPr lang="zh-CN" altLang="en-US" dirty="0"/>
              <a:t>官网为</a:t>
            </a:r>
            <a:r>
              <a:rPr lang="en-US" altLang="zh-CN" dirty="0"/>
              <a:t>https://radimrehurek.com/gensim/index.html</a:t>
            </a:r>
            <a:r>
              <a:rPr lang="zh-CN" altLang="en-US" dirty="0"/>
              <a:t>，使用命令</a:t>
            </a:r>
            <a:r>
              <a:rPr lang="en-US" altLang="zh-CN" dirty="0" err="1"/>
              <a:t>conda</a:t>
            </a:r>
            <a:r>
              <a:rPr lang="en-US" altLang="zh-CN" dirty="0"/>
              <a:t> install -c </a:t>
            </a:r>
            <a:r>
              <a:rPr lang="en-US" altLang="zh-CN" dirty="0" err="1"/>
              <a:t>conda</a:t>
            </a:r>
            <a:r>
              <a:rPr lang="en-US" altLang="zh-CN" dirty="0"/>
              <a:t>-forge </a:t>
            </a:r>
            <a:r>
              <a:rPr lang="en-US" altLang="zh-CN" dirty="0" err="1"/>
              <a:t>gensim</a:t>
            </a:r>
            <a:r>
              <a:rPr lang="zh-CN" altLang="en-US" dirty="0"/>
              <a:t>可以安装</a:t>
            </a:r>
            <a:r>
              <a:rPr lang="en-US" altLang="zh-CN" dirty="0" err="1"/>
              <a:t>Gensim</a:t>
            </a:r>
            <a:r>
              <a:rPr lang="zh-CN" altLang="en-US" dirty="0"/>
              <a:t>工具。已经有很多成熟的分词工具，如</a:t>
            </a:r>
            <a:r>
              <a:rPr lang="en-US" altLang="zh-CN" dirty="0" err="1"/>
              <a:t>Jieba</a:t>
            </a:r>
            <a:r>
              <a:rPr lang="zh-CN" altLang="en-US" dirty="0"/>
              <a:t>、</a:t>
            </a:r>
            <a:r>
              <a:rPr lang="en-US" altLang="zh-CN" dirty="0" err="1"/>
              <a:t>spaCy</a:t>
            </a:r>
            <a:r>
              <a:rPr lang="zh-CN" altLang="en-US" dirty="0"/>
              <a:t>等，这些工具可以针对不同自然语言，功能较强。本例的分词器直接使用</a:t>
            </a:r>
            <a:r>
              <a:rPr lang="en-US" altLang="zh-CN" dirty="0"/>
              <a:t>Python</a:t>
            </a:r>
            <a:r>
              <a:rPr lang="zh-CN" altLang="en-US" dirty="0"/>
              <a:t>字符串的</a:t>
            </a:r>
            <a:r>
              <a:rPr lang="en-US" altLang="zh-CN" dirty="0"/>
              <a:t>split</a:t>
            </a:r>
            <a:r>
              <a:rPr lang="zh-CN" altLang="en-US" dirty="0"/>
              <a:t>函数，可用于英文句子或用空格分隔的中文句子。由于只是一个非常小的示例，词典的最大长度</a:t>
            </a:r>
            <a:r>
              <a:rPr lang="en-US" altLang="zh-CN" dirty="0" err="1"/>
              <a:t>num_words</a:t>
            </a:r>
            <a:r>
              <a:rPr lang="zh-CN" altLang="en-US" dirty="0"/>
              <a:t>只取</a:t>
            </a:r>
            <a:r>
              <a:rPr lang="en-US" altLang="zh-CN" dirty="0"/>
              <a:t>100</a:t>
            </a:r>
            <a:r>
              <a:rPr lang="zh-CN" altLang="en-US" dirty="0"/>
              <a:t>，最大字符数</a:t>
            </a:r>
            <a:r>
              <a:rPr lang="en-US" altLang="zh-CN" dirty="0" err="1"/>
              <a:t>max_length</a:t>
            </a:r>
            <a:r>
              <a:rPr lang="zh-CN" altLang="en-US" dirty="0"/>
              <a:t>只取</a:t>
            </a:r>
            <a:r>
              <a:rPr lang="en-US" altLang="zh-CN" dirty="0"/>
              <a:t>50</a:t>
            </a:r>
            <a:r>
              <a:rPr lang="zh-CN" altLang="en-US" dirty="0"/>
              <a:t>，</a:t>
            </a:r>
            <a:r>
              <a:rPr lang="en-US" altLang="zh-CN" dirty="0"/>
              <a:t>corpus1</a:t>
            </a:r>
            <a:r>
              <a:rPr lang="zh-CN" altLang="en-US" dirty="0"/>
              <a:t>为单词级别的中文语料，</a:t>
            </a:r>
            <a:r>
              <a:rPr lang="en-US" altLang="zh-CN" dirty="0"/>
              <a:t>corpus2</a:t>
            </a:r>
            <a:r>
              <a:rPr lang="zh-CN" altLang="en-US" dirty="0"/>
              <a:t>为字符级别的中文语料，</a:t>
            </a:r>
            <a:r>
              <a:rPr lang="en-US" altLang="zh-CN" dirty="0"/>
              <a:t>corpus3</a:t>
            </a:r>
            <a:r>
              <a:rPr lang="zh-CN" altLang="en-US" dirty="0"/>
              <a:t>为英文语料。</a:t>
            </a:r>
          </a:p>
          <a:p>
            <a:endParaRPr lang="zh-CN" altLang="en-US" dirty="0"/>
          </a:p>
        </p:txBody>
      </p:sp>
    </p:spTree>
    <p:extLst>
      <p:ext uri="{BB962C8B-B14F-4D97-AF65-F5344CB8AC3E}">
        <p14:creationId xmlns:p14="http://schemas.microsoft.com/office/powerpoint/2010/main" val="122662460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725</TotalTime>
  <Words>10101</Words>
  <Application>Microsoft Office PowerPoint</Application>
  <PresentationFormat>全屏显示(4:3)</PresentationFormat>
  <Paragraphs>597</Paragraphs>
  <Slides>83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83</vt:i4>
      </vt:variant>
    </vt:vector>
  </HeadingPairs>
  <TitlesOfParts>
    <vt:vector size="85" baseType="lpstr">
      <vt:lpstr>波形</vt:lpstr>
      <vt:lpstr>Equation</vt:lpstr>
      <vt:lpstr>第7章 词嵌入模型</vt:lpstr>
      <vt:lpstr>内容</vt:lpstr>
      <vt:lpstr>PowerPoint 演示文稿</vt:lpstr>
      <vt:lpstr>7.1 词嵌入模型介绍</vt:lpstr>
      <vt:lpstr>7.1.1 独热码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7.1.2 词嵌入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7.2 词嵌入学习</vt:lpstr>
      <vt:lpstr>7.2.1 词嵌入学习的动机</vt:lpstr>
      <vt:lpstr>PowerPoint 演示文稿</vt:lpstr>
      <vt:lpstr>PowerPoint 演示文稿</vt:lpstr>
      <vt:lpstr>PowerPoint 演示文稿</vt:lpstr>
      <vt:lpstr>7.2.2 Skip-Gram算法</vt:lpstr>
      <vt:lpstr>PowerPoint 演示文稿</vt:lpstr>
      <vt:lpstr>PowerPoint 演示文稿</vt:lpstr>
      <vt:lpstr>PowerPoint 演示文稿</vt:lpstr>
      <vt:lpstr>PowerPoint 演示文稿</vt:lpstr>
      <vt:lpstr>PowerPoint 演示文稿</vt:lpstr>
      <vt:lpstr>7.2.3 CBOW算法</vt:lpstr>
      <vt:lpstr>PowerPoint 演示文稿</vt:lpstr>
      <vt:lpstr>PowerPoint 演示文稿</vt:lpstr>
      <vt:lpstr>PowerPoint 演示文稿</vt:lpstr>
      <vt:lpstr>PowerPoint 演示文稿</vt:lpstr>
      <vt:lpstr>7.2.4 负采样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7.2.5 GloVe算法</vt:lpstr>
      <vt:lpstr>PowerPoint 演示文稿</vt:lpstr>
      <vt:lpstr>PowerPoint 演示文稿</vt:lpstr>
      <vt:lpstr>PowerPoint 演示文稿</vt:lpstr>
      <vt:lpstr>PowerPoint 演示文稿</vt:lpstr>
      <vt:lpstr>7.3 Word2Vec算法实现</vt:lpstr>
      <vt:lpstr>7.3.1 Skip-Gram实现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7.3.2 CBOW实现</vt:lpstr>
      <vt:lpstr>PowerPoint 演示文稿</vt:lpstr>
      <vt:lpstr>PowerPoint 演示文稿</vt:lpstr>
      <vt:lpstr>PowerPoint 演示文稿</vt:lpstr>
      <vt:lpstr>PowerPoint 演示文稿</vt:lpstr>
      <vt:lpstr>7.3.3 负采样Skip-Gram实现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第7 章决 策 树</dc:title>
  <dc:creator>mike yuan</dc:creator>
  <cp:lastModifiedBy>391911679@qq.com</cp:lastModifiedBy>
  <cp:revision>162</cp:revision>
  <dcterms:created xsi:type="dcterms:W3CDTF">2018-09-30T14:16:00Z</dcterms:created>
  <dcterms:modified xsi:type="dcterms:W3CDTF">2023-02-03T02:52:29Z</dcterms:modified>
</cp:coreProperties>
</file>