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20"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image" Target="../media/image58.wmf"/><Relationship Id="rId7" Type="http://schemas.openxmlformats.org/officeDocument/2006/relationships/image" Target="../media/image62.wmf"/><Relationship Id="rId12" Type="http://schemas.openxmlformats.org/officeDocument/2006/relationships/image" Target="../media/image67.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61.wmf"/><Relationship Id="rId11" Type="http://schemas.openxmlformats.org/officeDocument/2006/relationships/image" Target="../media/image66.wmf"/><Relationship Id="rId5" Type="http://schemas.openxmlformats.org/officeDocument/2006/relationships/image" Target="../media/image60.wmf"/><Relationship Id="rId10" Type="http://schemas.openxmlformats.org/officeDocument/2006/relationships/image" Target="../media/image65.wmf"/><Relationship Id="rId4" Type="http://schemas.openxmlformats.org/officeDocument/2006/relationships/image" Target="../media/image59.wmf"/><Relationship Id="rId9" Type="http://schemas.openxmlformats.org/officeDocument/2006/relationships/image" Target="../media/image6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 Id="rId5" Type="http://schemas.openxmlformats.org/officeDocument/2006/relationships/image" Target="../media/image78.wmf"/><Relationship Id="rId4" Type="http://schemas.openxmlformats.org/officeDocument/2006/relationships/image" Target="../media/image7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 Id="rId4" Type="http://schemas.openxmlformats.org/officeDocument/2006/relationships/image" Target="../media/image8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7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image" Target="../media/image91.wmf"/><Relationship Id="rId7" Type="http://schemas.openxmlformats.org/officeDocument/2006/relationships/image" Target="../media/image95.wmf"/><Relationship Id="rId2" Type="http://schemas.openxmlformats.org/officeDocument/2006/relationships/image" Target="../media/image90.wmf"/><Relationship Id="rId1" Type="http://schemas.openxmlformats.org/officeDocument/2006/relationships/image" Target="../media/image89.wmf"/><Relationship Id="rId6" Type="http://schemas.openxmlformats.org/officeDocument/2006/relationships/image" Target="../media/image94.wmf"/><Relationship Id="rId5" Type="http://schemas.openxmlformats.org/officeDocument/2006/relationships/image" Target="../media/image93.wmf"/><Relationship Id="rId4" Type="http://schemas.openxmlformats.org/officeDocument/2006/relationships/image" Target="../media/image92.wmf"/><Relationship Id="rId9" Type="http://schemas.openxmlformats.org/officeDocument/2006/relationships/image" Target="../media/image97.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04.wmf"/><Relationship Id="rId3" Type="http://schemas.openxmlformats.org/officeDocument/2006/relationships/image" Target="../media/image100.wmf"/><Relationship Id="rId7" Type="http://schemas.openxmlformats.org/officeDocument/2006/relationships/image" Target="../media/image91.wmf"/><Relationship Id="rId2" Type="http://schemas.openxmlformats.org/officeDocument/2006/relationships/image" Target="../media/image99.wmf"/><Relationship Id="rId1" Type="http://schemas.openxmlformats.org/officeDocument/2006/relationships/image" Target="../media/image98.wmf"/><Relationship Id="rId6" Type="http://schemas.openxmlformats.org/officeDocument/2006/relationships/image" Target="../media/image103.wmf"/><Relationship Id="rId5" Type="http://schemas.openxmlformats.org/officeDocument/2006/relationships/image" Target="../media/image102.wmf"/><Relationship Id="rId10" Type="http://schemas.openxmlformats.org/officeDocument/2006/relationships/image" Target="../media/image106.wmf"/><Relationship Id="rId4" Type="http://schemas.openxmlformats.org/officeDocument/2006/relationships/image" Target="../media/image101.wmf"/><Relationship Id="rId9" Type="http://schemas.openxmlformats.org/officeDocument/2006/relationships/image" Target="../media/image105.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image" Target="../media/image109.wmf"/><Relationship Id="rId7" Type="http://schemas.openxmlformats.org/officeDocument/2006/relationships/image" Target="../media/image113.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12.wmf"/><Relationship Id="rId5" Type="http://schemas.openxmlformats.org/officeDocument/2006/relationships/image" Target="../media/image111.wmf"/><Relationship Id="rId4" Type="http://schemas.openxmlformats.org/officeDocument/2006/relationships/image" Target="../media/image110.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image" Target="../media/image119.wmf"/><Relationship Id="rId1" Type="http://schemas.openxmlformats.org/officeDocument/2006/relationships/image" Target="../media/image118.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26.wmf"/><Relationship Id="rId7" Type="http://schemas.openxmlformats.org/officeDocument/2006/relationships/image" Target="../media/image130.wmf"/><Relationship Id="rId2" Type="http://schemas.openxmlformats.org/officeDocument/2006/relationships/image" Target="../media/image125.wmf"/><Relationship Id="rId1" Type="http://schemas.openxmlformats.org/officeDocument/2006/relationships/image" Target="../media/image124.wmf"/><Relationship Id="rId6" Type="http://schemas.openxmlformats.org/officeDocument/2006/relationships/image" Target="../media/image129.wmf"/><Relationship Id="rId5" Type="http://schemas.openxmlformats.org/officeDocument/2006/relationships/image" Target="../media/image128.wmf"/><Relationship Id="rId4" Type="http://schemas.openxmlformats.org/officeDocument/2006/relationships/image" Target="../media/image127.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33.wmf"/><Relationship Id="rId2" Type="http://schemas.openxmlformats.org/officeDocument/2006/relationships/image" Target="../media/image132.wmf"/><Relationship Id="rId1" Type="http://schemas.openxmlformats.org/officeDocument/2006/relationships/image" Target="../media/image131.wmf"/><Relationship Id="rId4" Type="http://schemas.openxmlformats.org/officeDocument/2006/relationships/image" Target="../media/image134.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142.wmf"/><Relationship Id="rId3" Type="http://schemas.openxmlformats.org/officeDocument/2006/relationships/image" Target="../media/image137.wmf"/><Relationship Id="rId7" Type="http://schemas.openxmlformats.org/officeDocument/2006/relationships/image" Target="../media/image141.wmf"/><Relationship Id="rId2" Type="http://schemas.openxmlformats.org/officeDocument/2006/relationships/image" Target="../media/image136.wmf"/><Relationship Id="rId1" Type="http://schemas.openxmlformats.org/officeDocument/2006/relationships/image" Target="../media/image125.wmf"/><Relationship Id="rId6" Type="http://schemas.openxmlformats.org/officeDocument/2006/relationships/image" Target="../media/image140.wmf"/><Relationship Id="rId5" Type="http://schemas.openxmlformats.org/officeDocument/2006/relationships/image" Target="../media/image139.wmf"/><Relationship Id="rId4" Type="http://schemas.openxmlformats.org/officeDocument/2006/relationships/image" Target="../media/image138.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144.wmf"/><Relationship Id="rId1" Type="http://schemas.openxmlformats.org/officeDocument/2006/relationships/image" Target="../media/image143.wmf"/><Relationship Id="rId4" Type="http://schemas.openxmlformats.org/officeDocument/2006/relationships/image" Target="../media/image146.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7.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50.wmf"/><Relationship Id="rId1" Type="http://schemas.openxmlformats.org/officeDocument/2006/relationships/image" Target="../media/image149.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image" Target="../media/image153.wmf"/><Relationship Id="rId1" Type="http://schemas.openxmlformats.org/officeDocument/2006/relationships/image" Target="../media/image152.wmf"/><Relationship Id="rId4" Type="http://schemas.openxmlformats.org/officeDocument/2006/relationships/image" Target="../media/image155.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56.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66.wmf"/><Relationship Id="rId13" Type="http://schemas.openxmlformats.org/officeDocument/2006/relationships/image" Target="../media/image171.wmf"/><Relationship Id="rId3" Type="http://schemas.openxmlformats.org/officeDocument/2006/relationships/image" Target="../media/image161.wmf"/><Relationship Id="rId7" Type="http://schemas.openxmlformats.org/officeDocument/2006/relationships/image" Target="../media/image165.wmf"/><Relationship Id="rId12" Type="http://schemas.openxmlformats.org/officeDocument/2006/relationships/image" Target="../media/image170.wmf"/><Relationship Id="rId2" Type="http://schemas.openxmlformats.org/officeDocument/2006/relationships/image" Target="../media/image160.wmf"/><Relationship Id="rId16" Type="http://schemas.openxmlformats.org/officeDocument/2006/relationships/image" Target="../media/image174.wmf"/><Relationship Id="rId1" Type="http://schemas.openxmlformats.org/officeDocument/2006/relationships/image" Target="../media/image159.wmf"/><Relationship Id="rId6" Type="http://schemas.openxmlformats.org/officeDocument/2006/relationships/image" Target="../media/image164.wmf"/><Relationship Id="rId11" Type="http://schemas.openxmlformats.org/officeDocument/2006/relationships/image" Target="../media/image169.wmf"/><Relationship Id="rId5" Type="http://schemas.openxmlformats.org/officeDocument/2006/relationships/image" Target="../media/image163.wmf"/><Relationship Id="rId15" Type="http://schemas.openxmlformats.org/officeDocument/2006/relationships/image" Target="../media/image173.wmf"/><Relationship Id="rId10" Type="http://schemas.openxmlformats.org/officeDocument/2006/relationships/image" Target="../media/image168.wmf"/><Relationship Id="rId4" Type="http://schemas.openxmlformats.org/officeDocument/2006/relationships/image" Target="../media/image162.wmf"/><Relationship Id="rId9" Type="http://schemas.openxmlformats.org/officeDocument/2006/relationships/image" Target="../media/image167.wmf"/><Relationship Id="rId14" Type="http://schemas.openxmlformats.org/officeDocument/2006/relationships/image" Target="../media/image172.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180.wmf"/><Relationship Id="rId3" Type="http://schemas.openxmlformats.org/officeDocument/2006/relationships/image" Target="../media/image175.wmf"/><Relationship Id="rId7" Type="http://schemas.openxmlformats.org/officeDocument/2006/relationships/image" Target="../media/image179.wmf"/><Relationship Id="rId2" Type="http://schemas.openxmlformats.org/officeDocument/2006/relationships/image" Target="../media/image166.wmf"/><Relationship Id="rId1" Type="http://schemas.openxmlformats.org/officeDocument/2006/relationships/image" Target="../media/image161.wmf"/><Relationship Id="rId6" Type="http://schemas.openxmlformats.org/officeDocument/2006/relationships/image" Target="../media/image178.wmf"/><Relationship Id="rId5" Type="http://schemas.openxmlformats.org/officeDocument/2006/relationships/image" Target="../media/image177.wmf"/><Relationship Id="rId4" Type="http://schemas.openxmlformats.org/officeDocument/2006/relationships/image" Target="../media/image176.wmf"/><Relationship Id="rId9" Type="http://schemas.openxmlformats.org/officeDocument/2006/relationships/image" Target="../media/image181.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189.wmf"/><Relationship Id="rId3" Type="http://schemas.openxmlformats.org/officeDocument/2006/relationships/image" Target="../media/image184.wmf"/><Relationship Id="rId7" Type="http://schemas.openxmlformats.org/officeDocument/2006/relationships/image" Target="../media/image188.wmf"/><Relationship Id="rId2" Type="http://schemas.openxmlformats.org/officeDocument/2006/relationships/image" Target="../media/image183.wmf"/><Relationship Id="rId1" Type="http://schemas.openxmlformats.org/officeDocument/2006/relationships/image" Target="../media/image182.wmf"/><Relationship Id="rId6" Type="http://schemas.openxmlformats.org/officeDocument/2006/relationships/image" Target="../media/image187.wmf"/><Relationship Id="rId5" Type="http://schemas.openxmlformats.org/officeDocument/2006/relationships/image" Target="../media/image186.wmf"/><Relationship Id="rId4" Type="http://schemas.openxmlformats.org/officeDocument/2006/relationships/image" Target="../media/image185.wmf"/><Relationship Id="rId9" Type="http://schemas.openxmlformats.org/officeDocument/2006/relationships/image" Target="../media/image164.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 Id="rId6" Type="http://schemas.openxmlformats.org/officeDocument/2006/relationships/image" Target="../media/image195.wmf"/><Relationship Id="rId5" Type="http://schemas.openxmlformats.org/officeDocument/2006/relationships/image" Target="../media/image194.wmf"/><Relationship Id="rId4" Type="http://schemas.openxmlformats.org/officeDocument/2006/relationships/image" Target="../media/image193.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image" Target="../media/image192.wmf"/><Relationship Id="rId1" Type="http://schemas.openxmlformats.org/officeDocument/2006/relationships/image" Target="../media/image19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78.wmf"/><Relationship Id="rId7" Type="http://schemas.openxmlformats.org/officeDocument/2006/relationships/image" Target="../media/image181.wmf"/><Relationship Id="rId2" Type="http://schemas.openxmlformats.org/officeDocument/2006/relationships/image" Target="../media/image176.wmf"/><Relationship Id="rId1" Type="http://schemas.openxmlformats.org/officeDocument/2006/relationships/image" Target="../media/image199.wmf"/><Relationship Id="rId6" Type="http://schemas.openxmlformats.org/officeDocument/2006/relationships/image" Target="../media/image179.wmf"/><Relationship Id="rId5" Type="http://schemas.openxmlformats.org/officeDocument/2006/relationships/image" Target="../media/image177.wmf"/><Relationship Id="rId4" Type="http://schemas.openxmlformats.org/officeDocument/2006/relationships/image" Target="../media/image180.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207.wmf"/><Relationship Id="rId13" Type="http://schemas.openxmlformats.org/officeDocument/2006/relationships/image" Target="../media/image212.wmf"/><Relationship Id="rId3" Type="http://schemas.openxmlformats.org/officeDocument/2006/relationships/image" Target="../media/image202.wmf"/><Relationship Id="rId7" Type="http://schemas.openxmlformats.org/officeDocument/2006/relationships/image" Target="../media/image206.wmf"/><Relationship Id="rId12" Type="http://schemas.openxmlformats.org/officeDocument/2006/relationships/image" Target="../media/image211.wmf"/><Relationship Id="rId2" Type="http://schemas.openxmlformats.org/officeDocument/2006/relationships/image" Target="../media/image201.wmf"/><Relationship Id="rId1" Type="http://schemas.openxmlformats.org/officeDocument/2006/relationships/image" Target="../media/image200.wmf"/><Relationship Id="rId6" Type="http://schemas.openxmlformats.org/officeDocument/2006/relationships/image" Target="../media/image205.wmf"/><Relationship Id="rId11" Type="http://schemas.openxmlformats.org/officeDocument/2006/relationships/image" Target="../media/image210.wmf"/><Relationship Id="rId5" Type="http://schemas.openxmlformats.org/officeDocument/2006/relationships/image" Target="../media/image204.wmf"/><Relationship Id="rId10" Type="http://schemas.openxmlformats.org/officeDocument/2006/relationships/image" Target="../media/image209.wmf"/><Relationship Id="rId4" Type="http://schemas.openxmlformats.org/officeDocument/2006/relationships/image" Target="../media/image203.wmf"/><Relationship Id="rId9" Type="http://schemas.openxmlformats.org/officeDocument/2006/relationships/image" Target="../media/image208.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05.wmf"/><Relationship Id="rId2" Type="http://schemas.openxmlformats.org/officeDocument/2006/relationships/image" Target="../media/image214.wmf"/><Relationship Id="rId1" Type="http://schemas.openxmlformats.org/officeDocument/2006/relationships/image" Target="../media/image213.wmf"/><Relationship Id="rId5" Type="http://schemas.openxmlformats.org/officeDocument/2006/relationships/image" Target="../media/image207.wmf"/><Relationship Id="rId4" Type="http://schemas.openxmlformats.org/officeDocument/2006/relationships/image" Target="../media/image20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7" Type="http://schemas.openxmlformats.org/officeDocument/2006/relationships/image" Target="../media/image35.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4.wmf"/><Relationship Id="rId5" Type="http://schemas.openxmlformats.org/officeDocument/2006/relationships/image" Target="../media/image27.wmf"/><Relationship Id="rId4"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zh-CN" alt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23.bin"/><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20.wmf"/><Relationship Id="rId2" Type="http://schemas.openxmlformats.org/officeDocument/2006/relationships/slideLayout" Target="../slideLayouts/slideLayout2.xml"/><Relationship Id="rId16" Type="http://schemas.openxmlformats.org/officeDocument/2006/relationships/oleObject" Target="../embeddings/oleObject25.bin"/><Relationship Id="rId1" Type="http://schemas.openxmlformats.org/officeDocument/2006/relationships/vmlDrawing" Target="../drawings/vmlDrawing4.vml"/><Relationship Id="rId6" Type="http://schemas.openxmlformats.org/officeDocument/2006/relationships/image" Target="../media/image18.wmf"/><Relationship Id="rId11" Type="http://schemas.openxmlformats.org/officeDocument/2006/relationships/oleObject" Target="../embeddings/oleObject22.bin"/><Relationship Id="rId5" Type="http://schemas.openxmlformats.org/officeDocument/2006/relationships/oleObject" Target="../embeddings/oleObject18.bin"/><Relationship Id="rId15" Type="http://schemas.openxmlformats.org/officeDocument/2006/relationships/image" Target="../media/image21.wmf"/><Relationship Id="rId10" Type="http://schemas.openxmlformats.org/officeDocument/2006/relationships/oleObject" Target="../embeddings/oleObject21.bin"/><Relationship Id="rId4" Type="http://schemas.openxmlformats.org/officeDocument/2006/relationships/image" Target="../media/image17.wmf"/><Relationship Id="rId9" Type="http://schemas.openxmlformats.org/officeDocument/2006/relationships/oleObject" Target="../embeddings/oleObject20.bin"/><Relationship Id="rId14" Type="http://schemas.openxmlformats.org/officeDocument/2006/relationships/oleObject" Target="../embeddings/oleObject24.bin"/></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58.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8" Type="http://schemas.openxmlformats.org/officeDocument/2006/relationships/oleObject" Target="../embeddings/oleObject180.bin"/><Relationship Id="rId13" Type="http://schemas.openxmlformats.org/officeDocument/2006/relationships/image" Target="../media/image163.wmf"/><Relationship Id="rId18" Type="http://schemas.openxmlformats.org/officeDocument/2006/relationships/oleObject" Target="../embeddings/oleObject186.bin"/><Relationship Id="rId26" Type="http://schemas.openxmlformats.org/officeDocument/2006/relationships/oleObject" Target="../embeddings/oleObject191.bin"/><Relationship Id="rId39" Type="http://schemas.openxmlformats.org/officeDocument/2006/relationships/image" Target="../media/image172.wmf"/><Relationship Id="rId3" Type="http://schemas.openxmlformats.org/officeDocument/2006/relationships/oleObject" Target="../embeddings/oleObject177.bin"/><Relationship Id="rId21" Type="http://schemas.openxmlformats.org/officeDocument/2006/relationships/oleObject" Target="../embeddings/oleObject188.bin"/><Relationship Id="rId34" Type="http://schemas.openxmlformats.org/officeDocument/2006/relationships/image" Target="../media/image170.wmf"/><Relationship Id="rId42" Type="http://schemas.openxmlformats.org/officeDocument/2006/relationships/oleObject" Target="../embeddings/oleObject201.bin"/><Relationship Id="rId7" Type="http://schemas.openxmlformats.org/officeDocument/2006/relationships/oleObject" Target="../embeddings/oleObject179.bin"/><Relationship Id="rId12" Type="http://schemas.openxmlformats.org/officeDocument/2006/relationships/oleObject" Target="../embeddings/oleObject182.bin"/><Relationship Id="rId17" Type="http://schemas.openxmlformats.org/officeDocument/2006/relationships/oleObject" Target="../embeddings/oleObject185.bin"/><Relationship Id="rId25" Type="http://schemas.openxmlformats.org/officeDocument/2006/relationships/oleObject" Target="../embeddings/oleObject190.bin"/><Relationship Id="rId33" Type="http://schemas.openxmlformats.org/officeDocument/2006/relationships/oleObject" Target="../embeddings/oleObject196.bin"/><Relationship Id="rId38" Type="http://schemas.openxmlformats.org/officeDocument/2006/relationships/oleObject" Target="../embeddings/oleObject199.bin"/><Relationship Id="rId46" Type="http://schemas.openxmlformats.org/officeDocument/2006/relationships/oleObject" Target="../embeddings/oleObject204.bin"/><Relationship Id="rId2" Type="http://schemas.openxmlformats.org/officeDocument/2006/relationships/slideLayout" Target="../slideLayouts/slideLayout2.xml"/><Relationship Id="rId16" Type="http://schemas.openxmlformats.org/officeDocument/2006/relationships/oleObject" Target="../embeddings/oleObject184.bin"/><Relationship Id="rId20" Type="http://schemas.openxmlformats.org/officeDocument/2006/relationships/image" Target="../media/image165.wmf"/><Relationship Id="rId29" Type="http://schemas.openxmlformats.org/officeDocument/2006/relationships/oleObject" Target="../embeddings/oleObject193.bin"/><Relationship Id="rId41" Type="http://schemas.openxmlformats.org/officeDocument/2006/relationships/image" Target="../media/image173.wmf"/><Relationship Id="rId1" Type="http://schemas.openxmlformats.org/officeDocument/2006/relationships/vmlDrawing" Target="../drawings/vmlDrawing35.vml"/><Relationship Id="rId6" Type="http://schemas.openxmlformats.org/officeDocument/2006/relationships/image" Target="../media/image160.wmf"/><Relationship Id="rId11" Type="http://schemas.openxmlformats.org/officeDocument/2006/relationships/image" Target="../media/image162.wmf"/><Relationship Id="rId24" Type="http://schemas.openxmlformats.org/officeDocument/2006/relationships/image" Target="../media/image167.wmf"/><Relationship Id="rId32" Type="http://schemas.openxmlformats.org/officeDocument/2006/relationships/oleObject" Target="../embeddings/oleObject195.bin"/><Relationship Id="rId37" Type="http://schemas.openxmlformats.org/officeDocument/2006/relationships/oleObject" Target="../embeddings/oleObject198.bin"/><Relationship Id="rId40" Type="http://schemas.openxmlformats.org/officeDocument/2006/relationships/oleObject" Target="../embeddings/oleObject200.bin"/><Relationship Id="rId45" Type="http://schemas.openxmlformats.org/officeDocument/2006/relationships/oleObject" Target="../embeddings/oleObject203.bin"/><Relationship Id="rId5" Type="http://schemas.openxmlformats.org/officeDocument/2006/relationships/oleObject" Target="../embeddings/oleObject178.bin"/><Relationship Id="rId15" Type="http://schemas.openxmlformats.org/officeDocument/2006/relationships/image" Target="../media/image164.wmf"/><Relationship Id="rId23" Type="http://schemas.openxmlformats.org/officeDocument/2006/relationships/oleObject" Target="../embeddings/oleObject189.bin"/><Relationship Id="rId28" Type="http://schemas.openxmlformats.org/officeDocument/2006/relationships/oleObject" Target="../embeddings/oleObject192.bin"/><Relationship Id="rId36" Type="http://schemas.openxmlformats.org/officeDocument/2006/relationships/image" Target="../media/image171.wmf"/><Relationship Id="rId10" Type="http://schemas.openxmlformats.org/officeDocument/2006/relationships/oleObject" Target="../embeddings/oleObject181.bin"/><Relationship Id="rId19" Type="http://schemas.openxmlformats.org/officeDocument/2006/relationships/oleObject" Target="../embeddings/oleObject187.bin"/><Relationship Id="rId31" Type="http://schemas.openxmlformats.org/officeDocument/2006/relationships/oleObject" Target="../embeddings/oleObject194.bin"/><Relationship Id="rId44" Type="http://schemas.openxmlformats.org/officeDocument/2006/relationships/image" Target="../media/image174.wmf"/><Relationship Id="rId4" Type="http://schemas.openxmlformats.org/officeDocument/2006/relationships/image" Target="../media/image159.wmf"/><Relationship Id="rId9" Type="http://schemas.openxmlformats.org/officeDocument/2006/relationships/image" Target="../media/image161.wmf"/><Relationship Id="rId14" Type="http://schemas.openxmlformats.org/officeDocument/2006/relationships/oleObject" Target="../embeddings/oleObject183.bin"/><Relationship Id="rId22" Type="http://schemas.openxmlformats.org/officeDocument/2006/relationships/image" Target="../media/image166.wmf"/><Relationship Id="rId27" Type="http://schemas.openxmlformats.org/officeDocument/2006/relationships/image" Target="../media/image168.wmf"/><Relationship Id="rId30" Type="http://schemas.openxmlformats.org/officeDocument/2006/relationships/image" Target="../media/image169.wmf"/><Relationship Id="rId35" Type="http://schemas.openxmlformats.org/officeDocument/2006/relationships/oleObject" Target="../embeddings/oleObject197.bin"/><Relationship Id="rId43" Type="http://schemas.openxmlformats.org/officeDocument/2006/relationships/oleObject" Target="../embeddings/oleObject202.bin"/></Relationships>
</file>

<file path=ppt/slides/_rels/slide106.xml.rels><?xml version="1.0" encoding="UTF-8" standalone="yes"?>
<Relationships xmlns="http://schemas.openxmlformats.org/package/2006/relationships"><Relationship Id="rId8" Type="http://schemas.openxmlformats.org/officeDocument/2006/relationships/image" Target="../media/image175.wmf"/><Relationship Id="rId13" Type="http://schemas.openxmlformats.org/officeDocument/2006/relationships/oleObject" Target="../embeddings/oleObject210.bin"/><Relationship Id="rId18" Type="http://schemas.openxmlformats.org/officeDocument/2006/relationships/image" Target="../media/image180.wmf"/><Relationship Id="rId3" Type="http://schemas.openxmlformats.org/officeDocument/2006/relationships/oleObject" Target="../embeddings/oleObject205.bin"/><Relationship Id="rId21" Type="http://schemas.openxmlformats.org/officeDocument/2006/relationships/oleObject" Target="../embeddings/oleObject214.bin"/><Relationship Id="rId7" Type="http://schemas.openxmlformats.org/officeDocument/2006/relationships/oleObject" Target="../embeddings/oleObject207.bin"/><Relationship Id="rId12" Type="http://schemas.openxmlformats.org/officeDocument/2006/relationships/image" Target="../media/image177.wmf"/><Relationship Id="rId17" Type="http://schemas.openxmlformats.org/officeDocument/2006/relationships/oleObject" Target="../embeddings/oleObject212.bin"/><Relationship Id="rId2" Type="http://schemas.openxmlformats.org/officeDocument/2006/relationships/slideLayout" Target="../slideLayouts/slideLayout2.xml"/><Relationship Id="rId16" Type="http://schemas.openxmlformats.org/officeDocument/2006/relationships/image" Target="../media/image179.wmf"/><Relationship Id="rId20" Type="http://schemas.openxmlformats.org/officeDocument/2006/relationships/image" Target="../media/image181.wmf"/><Relationship Id="rId1" Type="http://schemas.openxmlformats.org/officeDocument/2006/relationships/vmlDrawing" Target="../drawings/vmlDrawing36.vml"/><Relationship Id="rId6" Type="http://schemas.openxmlformats.org/officeDocument/2006/relationships/image" Target="../media/image166.wmf"/><Relationship Id="rId11" Type="http://schemas.openxmlformats.org/officeDocument/2006/relationships/oleObject" Target="../embeddings/oleObject209.bin"/><Relationship Id="rId5" Type="http://schemas.openxmlformats.org/officeDocument/2006/relationships/oleObject" Target="../embeddings/oleObject206.bin"/><Relationship Id="rId15" Type="http://schemas.openxmlformats.org/officeDocument/2006/relationships/oleObject" Target="../embeddings/oleObject211.bin"/><Relationship Id="rId10" Type="http://schemas.openxmlformats.org/officeDocument/2006/relationships/image" Target="../media/image176.wmf"/><Relationship Id="rId19" Type="http://schemas.openxmlformats.org/officeDocument/2006/relationships/oleObject" Target="../embeddings/oleObject213.bin"/><Relationship Id="rId4" Type="http://schemas.openxmlformats.org/officeDocument/2006/relationships/image" Target="../media/image161.wmf"/><Relationship Id="rId9" Type="http://schemas.openxmlformats.org/officeDocument/2006/relationships/oleObject" Target="../embeddings/oleObject208.bin"/><Relationship Id="rId14" Type="http://schemas.openxmlformats.org/officeDocument/2006/relationships/image" Target="../media/image178.wmf"/></Relationships>
</file>

<file path=ppt/slides/_rels/slide107.xml.rels><?xml version="1.0" encoding="UTF-8" standalone="yes"?>
<Relationships xmlns="http://schemas.openxmlformats.org/package/2006/relationships"><Relationship Id="rId8" Type="http://schemas.openxmlformats.org/officeDocument/2006/relationships/image" Target="../media/image184.wmf"/><Relationship Id="rId13" Type="http://schemas.openxmlformats.org/officeDocument/2006/relationships/oleObject" Target="../embeddings/oleObject220.bin"/><Relationship Id="rId18" Type="http://schemas.openxmlformats.org/officeDocument/2006/relationships/image" Target="../media/image189.wmf"/><Relationship Id="rId3" Type="http://schemas.openxmlformats.org/officeDocument/2006/relationships/oleObject" Target="../embeddings/oleObject215.bin"/><Relationship Id="rId7" Type="http://schemas.openxmlformats.org/officeDocument/2006/relationships/oleObject" Target="../embeddings/oleObject217.bin"/><Relationship Id="rId12" Type="http://schemas.openxmlformats.org/officeDocument/2006/relationships/image" Target="../media/image186.wmf"/><Relationship Id="rId17" Type="http://schemas.openxmlformats.org/officeDocument/2006/relationships/oleObject" Target="../embeddings/oleObject222.bin"/><Relationship Id="rId2" Type="http://schemas.openxmlformats.org/officeDocument/2006/relationships/slideLayout" Target="../slideLayouts/slideLayout2.xml"/><Relationship Id="rId16" Type="http://schemas.openxmlformats.org/officeDocument/2006/relationships/image" Target="../media/image188.wmf"/><Relationship Id="rId20" Type="http://schemas.openxmlformats.org/officeDocument/2006/relationships/image" Target="../media/image164.wmf"/><Relationship Id="rId1" Type="http://schemas.openxmlformats.org/officeDocument/2006/relationships/vmlDrawing" Target="../drawings/vmlDrawing37.vml"/><Relationship Id="rId6" Type="http://schemas.openxmlformats.org/officeDocument/2006/relationships/image" Target="../media/image183.wmf"/><Relationship Id="rId11" Type="http://schemas.openxmlformats.org/officeDocument/2006/relationships/oleObject" Target="../embeddings/oleObject219.bin"/><Relationship Id="rId5" Type="http://schemas.openxmlformats.org/officeDocument/2006/relationships/oleObject" Target="../embeddings/oleObject216.bin"/><Relationship Id="rId15" Type="http://schemas.openxmlformats.org/officeDocument/2006/relationships/oleObject" Target="../embeddings/oleObject221.bin"/><Relationship Id="rId10" Type="http://schemas.openxmlformats.org/officeDocument/2006/relationships/image" Target="../media/image185.wmf"/><Relationship Id="rId19" Type="http://schemas.openxmlformats.org/officeDocument/2006/relationships/oleObject" Target="../embeddings/oleObject223.bin"/><Relationship Id="rId4" Type="http://schemas.openxmlformats.org/officeDocument/2006/relationships/image" Target="../media/image182.wmf"/><Relationship Id="rId9" Type="http://schemas.openxmlformats.org/officeDocument/2006/relationships/oleObject" Target="../embeddings/oleObject218.bin"/><Relationship Id="rId14" Type="http://schemas.openxmlformats.org/officeDocument/2006/relationships/image" Target="../media/image187.wmf"/></Relationships>
</file>

<file path=ppt/slides/_rels/slide108.xml.rels><?xml version="1.0" encoding="UTF-8" standalone="yes"?>
<Relationships xmlns="http://schemas.openxmlformats.org/package/2006/relationships"><Relationship Id="rId8" Type="http://schemas.openxmlformats.org/officeDocument/2006/relationships/image" Target="../media/image192.wmf"/><Relationship Id="rId13" Type="http://schemas.openxmlformats.org/officeDocument/2006/relationships/oleObject" Target="../embeddings/oleObject229.bin"/><Relationship Id="rId3" Type="http://schemas.openxmlformats.org/officeDocument/2006/relationships/oleObject" Target="../embeddings/oleObject224.bin"/><Relationship Id="rId7" Type="http://schemas.openxmlformats.org/officeDocument/2006/relationships/oleObject" Target="../embeddings/oleObject226.bin"/><Relationship Id="rId12" Type="http://schemas.openxmlformats.org/officeDocument/2006/relationships/image" Target="../media/image194.wmf"/><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191.wmf"/><Relationship Id="rId11" Type="http://schemas.openxmlformats.org/officeDocument/2006/relationships/oleObject" Target="../embeddings/oleObject228.bin"/><Relationship Id="rId5" Type="http://schemas.openxmlformats.org/officeDocument/2006/relationships/oleObject" Target="../embeddings/oleObject225.bin"/><Relationship Id="rId15" Type="http://schemas.openxmlformats.org/officeDocument/2006/relationships/oleObject" Target="../embeddings/oleObject230.bin"/><Relationship Id="rId10" Type="http://schemas.openxmlformats.org/officeDocument/2006/relationships/image" Target="../media/image193.wmf"/><Relationship Id="rId4" Type="http://schemas.openxmlformats.org/officeDocument/2006/relationships/image" Target="../media/image190.wmf"/><Relationship Id="rId9" Type="http://schemas.openxmlformats.org/officeDocument/2006/relationships/oleObject" Target="../embeddings/oleObject227.bin"/><Relationship Id="rId14" Type="http://schemas.openxmlformats.org/officeDocument/2006/relationships/image" Target="../media/image195.wmf"/></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234.bin"/><Relationship Id="rId13" Type="http://schemas.openxmlformats.org/officeDocument/2006/relationships/oleObject" Target="../embeddings/oleObject238.bin"/><Relationship Id="rId3" Type="http://schemas.openxmlformats.org/officeDocument/2006/relationships/oleObject" Target="../embeddings/oleObject231.bin"/><Relationship Id="rId7" Type="http://schemas.openxmlformats.org/officeDocument/2006/relationships/oleObject" Target="../embeddings/oleObject233.bin"/><Relationship Id="rId12" Type="http://schemas.openxmlformats.org/officeDocument/2006/relationships/oleObject" Target="../embeddings/oleObject237.bin"/><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image" Target="../media/image192.wmf"/><Relationship Id="rId11" Type="http://schemas.openxmlformats.org/officeDocument/2006/relationships/oleObject" Target="../embeddings/oleObject236.bin"/><Relationship Id="rId5" Type="http://schemas.openxmlformats.org/officeDocument/2006/relationships/oleObject" Target="../embeddings/oleObject232.bin"/><Relationship Id="rId15" Type="http://schemas.openxmlformats.org/officeDocument/2006/relationships/oleObject" Target="../embeddings/oleObject239.bin"/><Relationship Id="rId10" Type="http://schemas.openxmlformats.org/officeDocument/2006/relationships/image" Target="../media/image197.wmf"/><Relationship Id="rId4" Type="http://schemas.openxmlformats.org/officeDocument/2006/relationships/image" Target="../media/image196.wmf"/><Relationship Id="rId9" Type="http://schemas.openxmlformats.org/officeDocument/2006/relationships/oleObject" Target="../embeddings/oleObject235.bin"/><Relationship Id="rId14" Type="http://schemas.openxmlformats.org/officeDocument/2006/relationships/image" Target="../media/image19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image" Target="../media/image178.wmf"/><Relationship Id="rId13" Type="http://schemas.openxmlformats.org/officeDocument/2006/relationships/oleObject" Target="../embeddings/oleObject245.bin"/><Relationship Id="rId3" Type="http://schemas.openxmlformats.org/officeDocument/2006/relationships/oleObject" Target="../embeddings/oleObject240.bin"/><Relationship Id="rId7" Type="http://schemas.openxmlformats.org/officeDocument/2006/relationships/oleObject" Target="../embeddings/oleObject242.bin"/><Relationship Id="rId12" Type="http://schemas.openxmlformats.org/officeDocument/2006/relationships/image" Target="../media/image177.wmf"/><Relationship Id="rId2" Type="http://schemas.openxmlformats.org/officeDocument/2006/relationships/slideLayout" Target="../slideLayouts/slideLayout2.xml"/><Relationship Id="rId16" Type="http://schemas.openxmlformats.org/officeDocument/2006/relationships/image" Target="../media/image181.wmf"/><Relationship Id="rId1" Type="http://schemas.openxmlformats.org/officeDocument/2006/relationships/vmlDrawing" Target="../drawings/vmlDrawing40.vml"/><Relationship Id="rId6" Type="http://schemas.openxmlformats.org/officeDocument/2006/relationships/image" Target="../media/image176.wmf"/><Relationship Id="rId11" Type="http://schemas.openxmlformats.org/officeDocument/2006/relationships/oleObject" Target="../embeddings/oleObject244.bin"/><Relationship Id="rId5" Type="http://schemas.openxmlformats.org/officeDocument/2006/relationships/oleObject" Target="../embeddings/oleObject241.bin"/><Relationship Id="rId15" Type="http://schemas.openxmlformats.org/officeDocument/2006/relationships/oleObject" Target="../embeddings/oleObject246.bin"/><Relationship Id="rId10" Type="http://schemas.openxmlformats.org/officeDocument/2006/relationships/image" Target="../media/image180.wmf"/><Relationship Id="rId4" Type="http://schemas.openxmlformats.org/officeDocument/2006/relationships/image" Target="../media/image199.wmf"/><Relationship Id="rId9" Type="http://schemas.openxmlformats.org/officeDocument/2006/relationships/oleObject" Target="../embeddings/oleObject243.bin"/><Relationship Id="rId14" Type="http://schemas.openxmlformats.org/officeDocument/2006/relationships/image" Target="../media/image179.wmf"/></Relationships>
</file>

<file path=ppt/slides/_rels/slide111.xml.rels><?xml version="1.0" encoding="UTF-8" standalone="yes"?>
<Relationships xmlns="http://schemas.openxmlformats.org/package/2006/relationships"><Relationship Id="rId8" Type="http://schemas.openxmlformats.org/officeDocument/2006/relationships/image" Target="../media/image202.wmf"/><Relationship Id="rId13" Type="http://schemas.openxmlformats.org/officeDocument/2006/relationships/oleObject" Target="../embeddings/oleObject252.bin"/><Relationship Id="rId18" Type="http://schemas.openxmlformats.org/officeDocument/2006/relationships/image" Target="../media/image207.wmf"/><Relationship Id="rId26" Type="http://schemas.openxmlformats.org/officeDocument/2006/relationships/image" Target="../media/image210.wmf"/><Relationship Id="rId3" Type="http://schemas.openxmlformats.org/officeDocument/2006/relationships/oleObject" Target="../embeddings/oleObject247.bin"/><Relationship Id="rId21" Type="http://schemas.openxmlformats.org/officeDocument/2006/relationships/oleObject" Target="../embeddings/oleObject257.bin"/><Relationship Id="rId7" Type="http://schemas.openxmlformats.org/officeDocument/2006/relationships/oleObject" Target="../embeddings/oleObject249.bin"/><Relationship Id="rId12" Type="http://schemas.openxmlformats.org/officeDocument/2006/relationships/image" Target="../media/image204.wmf"/><Relationship Id="rId17" Type="http://schemas.openxmlformats.org/officeDocument/2006/relationships/oleObject" Target="../embeddings/oleObject254.bin"/><Relationship Id="rId25" Type="http://schemas.openxmlformats.org/officeDocument/2006/relationships/oleObject" Target="../embeddings/oleObject259.bin"/><Relationship Id="rId2" Type="http://schemas.openxmlformats.org/officeDocument/2006/relationships/slideLayout" Target="../slideLayouts/slideLayout2.xml"/><Relationship Id="rId16" Type="http://schemas.openxmlformats.org/officeDocument/2006/relationships/image" Target="../media/image206.wmf"/><Relationship Id="rId20" Type="http://schemas.openxmlformats.org/officeDocument/2006/relationships/oleObject" Target="../embeddings/oleObject256.bin"/><Relationship Id="rId29" Type="http://schemas.openxmlformats.org/officeDocument/2006/relationships/oleObject" Target="../embeddings/oleObject261.bin"/><Relationship Id="rId1" Type="http://schemas.openxmlformats.org/officeDocument/2006/relationships/vmlDrawing" Target="../drawings/vmlDrawing41.vml"/><Relationship Id="rId6" Type="http://schemas.openxmlformats.org/officeDocument/2006/relationships/image" Target="../media/image201.wmf"/><Relationship Id="rId11" Type="http://schemas.openxmlformats.org/officeDocument/2006/relationships/oleObject" Target="../embeddings/oleObject251.bin"/><Relationship Id="rId24" Type="http://schemas.openxmlformats.org/officeDocument/2006/relationships/image" Target="../media/image209.wmf"/><Relationship Id="rId5" Type="http://schemas.openxmlformats.org/officeDocument/2006/relationships/oleObject" Target="../embeddings/oleObject248.bin"/><Relationship Id="rId15" Type="http://schemas.openxmlformats.org/officeDocument/2006/relationships/oleObject" Target="../embeddings/oleObject253.bin"/><Relationship Id="rId23" Type="http://schemas.openxmlformats.org/officeDocument/2006/relationships/oleObject" Target="../embeddings/oleObject258.bin"/><Relationship Id="rId28" Type="http://schemas.openxmlformats.org/officeDocument/2006/relationships/image" Target="../media/image211.wmf"/><Relationship Id="rId10" Type="http://schemas.openxmlformats.org/officeDocument/2006/relationships/image" Target="../media/image203.wmf"/><Relationship Id="rId19" Type="http://schemas.openxmlformats.org/officeDocument/2006/relationships/oleObject" Target="../embeddings/oleObject255.bin"/><Relationship Id="rId4" Type="http://schemas.openxmlformats.org/officeDocument/2006/relationships/image" Target="../media/image200.wmf"/><Relationship Id="rId9" Type="http://schemas.openxmlformats.org/officeDocument/2006/relationships/oleObject" Target="../embeddings/oleObject250.bin"/><Relationship Id="rId14" Type="http://schemas.openxmlformats.org/officeDocument/2006/relationships/image" Target="../media/image205.wmf"/><Relationship Id="rId22" Type="http://schemas.openxmlformats.org/officeDocument/2006/relationships/image" Target="../media/image208.wmf"/><Relationship Id="rId27" Type="http://schemas.openxmlformats.org/officeDocument/2006/relationships/oleObject" Target="../embeddings/oleObject260.bin"/><Relationship Id="rId30" Type="http://schemas.openxmlformats.org/officeDocument/2006/relationships/image" Target="../media/image212.wmf"/></Relationships>
</file>

<file path=ppt/slides/_rels/slide112.xml.rels><?xml version="1.0" encoding="UTF-8" standalone="yes"?>
<Relationships xmlns="http://schemas.openxmlformats.org/package/2006/relationships"><Relationship Id="rId8" Type="http://schemas.openxmlformats.org/officeDocument/2006/relationships/image" Target="../media/image214.wmf"/><Relationship Id="rId13" Type="http://schemas.openxmlformats.org/officeDocument/2006/relationships/oleObject" Target="../embeddings/oleObject268.bin"/><Relationship Id="rId3" Type="http://schemas.openxmlformats.org/officeDocument/2006/relationships/oleObject" Target="../embeddings/oleObject262.bin"/><Relationship Id="rId7" Type="http://schemas.openxmlformats.org/officeDocument/2006/relationships/oleObject" Target="../embeddings/oleObject265.bin"/><Relationship Id="rId12" Type="http://schemas.openxmlformats.org/officeDocument/2006/relationships/image" Target="../media/image206.wmf"/><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oleObject" Target="../embeddings/oleObject264.bin"/><Relationship Id="rId11" Type="http://schemas.openxmlformats.org/officeDocument/2006/relationships/oleObject" Target="../embeddings/oleObject267.bin"/><Relationship Id="rId5" Type="http://schemas.openxmlformats.org/officeDocument/2006/relationships/oleObject" Target="../embeddings/oleObject263.bin"/><Relationship Id="rId10" Type="http://schemas.openxmlformats.org/officeDocument/2006/relationships/image" Target="../media/image205.wmf"/><Relationship Id="rId4" Type="http://schemas.openxmlformats.org/officeDocument/2006/relationships/image" Target="../media/image213.wmf"/><Relationship Id="rId9" Type="http://schemas.openxmlformats.org/officeDocument/2006/relationships/oleObject" Target="../embeddings/oleObject266.bin"/><Relationship Id="rId14" Type="http://schemas.openxmlformats.org/officeDocument/2006/relationships/image" Target="../media/image207.wm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3.wmf"/><Relationship Id="rId5" Type="http://schemas.openxmlformats.org/officeDocument/2006/relationships/oleObject" Target="../embeddings/oleObject27.bin"/><Relationship Id="rId4" Type="http://schemas.openxmlformats.org/officeDocument/2006/relationships/image" Target="../media/image22.wmf"/><Relationship Id="rId9" Type="http://schemas.openxmlformats.org/officeDocument/2006/relationships/image" Target="../media/image24.wm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29.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6.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33.bin"/><Relationship Id="rId14" Type="http://schemas.openxmlformats.org/officeDocument/2006/relationships/image" Target="../media/image30.wmf"/></Relationships>
</file>

<file path=ppt/slides/_rels/slide14.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41.bin"/><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27.wmf"/><Relationship Id="rId2" Type="http://schemas.openxmlformats.org/officeDocument/2006/relationships/slideLayout" Target="../slideLayouts/slideLayout2.xml"/><Relationship Id="rId16" Type="http://schemas.openxmlformats.org/officeDocument/2006/relationships/image" Target="../media/image35.wmf"/><Relationship Id="rId1" Type="http://schemas.openxmlformats.org/officeDocument/2006/relationships/vmlDrawing" Target="../drawings/vmlDrawing7.vml"/><Relationship Id="rId6" Type="http://schemas.openxmlformats.org/officeDocument/2006/relationships/image" Target="../media/image32.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oleObject" Target="../embeddings/oleObject42.bin"/><Relationship Id="rId10" Type="http://schemas.openxmlformats.org/officeDocument/2006/relationships/image" Target="../media/image26.wmf"/><Relationship Id="rId4" Type="http://schemas.openxmlformats.org/officeDocument/2006/relationships/image" Target="../media/image31.wmf"/><Relationship Id="rId9" Type="http://schemas.openxmlformats.org/officeDocument/2006/relationships/oleObject" Target="../embeddings/oleObject39.bin"/><Relationship Id="rId14" Type="http://schemas.openxmlformats.org/officeDocument/2006/relationships/image" Target="../media/image34.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36.wmf"/></Relationships>
</file>

<file path=ppt/slides/_rels/slide17.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44.bin"/><Relationship Id="rId7"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8.wmf"/><Relationship Id="rId5" Type="http://schemas.openxmlformats.org/officeDocument/2006/relationships/oleObject" Target="../embeddings/oleObject45.bin"/><Relationship Id="rId4" Type="http://schemas.openxmlformats.org/officeDocument/2006/relationships/image" Target="../media/image37.wmf"/></Relationships>
</file>

<file path=ppt/slides/_rels/slide18.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41.wmf"/><Relationship Id="rId5" Type="http://schemas.openxmlformats.org/officeDocument/2006/relationships/oleObject" Target="../embeddings/oleObject48.bin"/><Relationship Id="rId10" Type="http://schemas.openxmlformats.org/officeDocument/2006/relationships/image" Target="../media/image43.wmf"/><Relationship Id="rId4" Type="http://schemas.openxmlformats.org/officeDocument/2006/relationships/image" Target="../media/image40.wmf"/><Relationship Id="rId9" Type="http://schemas.openxmlformats.org/officeDocument/2006/relationships/oleObject" Target="../embeddings/oleObject50.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45.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oleObject" Target="../embeddings/oleObject57.bin"/><Relationship Id="rId18" Type="http://schemas.openxmlformats.org/officeDocument/2006/relationships/image" Target="../media/image54.wmf"/><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51.wmf"/><Relationship Id="rId17" Type="http://schemas.openxmlformats.org/officeDocument/2006/relationships/oleObject" Target="../embeddings/oleObject59.bin"/><Relationship Id="rId2" Type="http://schemas.openxmlformats.org/officeDocument/2006/relationships/slideLayout" Target="../slideLayouts/slideLayout2.xml"/><Relationship Id="rId16" Type="http://schemas.openxmlformats.org/officeDocument/2006/relationships/image" Target="../media/image53.wmf"/><Relationship Id="rId1" Type="http://schemas.openxmlformats.org/officeDocument/2006/relationships/vmlDrawing" Target="../drawings/vmlDrawing12.vml"/><Relationship Id="rId6" Type="http://schemas.openxmlformats.org/officeDocument/2006/relationships/image" Target="../media/image48.wmf"/><Relationship Id="rId11" Type="http://schemas.openxmlformats.org/officeDocument/2006/relationships/oleObject" Target="../embeddings/oleObject56.bin"/><Relationship Id="rId5" Type="http://schemas.openxmlformats.org/officeDocument/2006/relationships/oleObject" Target="../embeddings/oleObject53.bin"/><Relationship Id="rId15" Type="http://schemas.openxmlformats.org/officeDocument/2006/relationships/oleObject" Target="../embeddings/oleObject58.bin"/><Relationship Id="rId10" Type="http://schemas.openxmlformats.org/officeDocument/2006/relationships/image" Target="../media/image50.wmf"/><Relationship Id="rId4" Type="http://schemas.openxmlformats.org/officeDocument/2006/relationships/image" Target="../media/image47.wmf"/><Relationship Id="rId9" Type="http://schemas.openxmlformats.org/officeDocument/2006/relationships/oleObject" Target="../embeddings/oleObject55.bin"/><Relationship Id="rId14" Type="http://schemas.openxmlformats.org/officeDocument/2006/relationships/image" Target="../media/image52.wmf"/></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oleObject" Target="../embeddings/oleObject65.bin"/><Relationship Id="rId18" Type="http://schemas.openxmlformats.org/officeDocument/2006/relationships/oleObject" Target="../embeddings/oleObject68.bin"/><Relationship Id="rId26" Type="http://schemas.openxmlformats.org/officeDocument/2006/relationships/image" Target="../media/image66.wmf"/><Relationship Id="rId3" Type="http://schemas.openxmlformats.org/officeDocument/2006/relationships/oleObject" Target="../embeddings/oleObject60.bin"/><Relationship Id="rId21" Type="http://schemas.openxmlformats.org/officeDocument/2006/relationships/image" Target="../media/image64.wmf"/><Relationship Id="rId7" Type="http://schemas.openxmlformats.org/officeDocument/2006/relationships/oleObject" Target="../embeddings/oleObject62.bin"/><Relationship Id="rId12" Type="http://schemas.openxmlformats.org/officeDocument/2006/relationships/image" Target="../media/image60.wmf"/><Relationship Id="rId17" Type="http://schemas.openxmlformats.org/officeDocument/2006/relationships/image" Target="../media/image62.wmf"/><Relationship Id="rId25" Type="http://schemas.openxmlformats.org/officeDocument/2006/relationships/oleObject" Target="../embeddings/oleObject72.bin"/><Relationship Id="rId2" Type="http://schemas.openxmlformats.org/officeDocument/2006/relationships/slideLayout" Target="../slideLayouts/slideLayout2.xml"/><Relationship Id="rId16" Type="http://schemas.openxmlformats.org/officeDocument/2006/relationships/oleObject" Target="../embeddings/oleObject67.bin"/><Relationship Id="rId20" Type="http://schemas.openxmlformats.org/officeDocument/2006/relationships/oleObject" Target="../embeddings/oleObject69.bin"/><Relationship Id="rId1" Type="http://schemas.openxmlformats.org/officeDocument/2006/relationships/vmlDrawing" Target="../drawings/vmlDrawing13.vml"/><Relationship Id="rId6" Type="http://schemas.openxmlformats.org/officeDocument/2006/relationships/image" Target="../media/image57.wmf"/><Relationship Id="rId11" Type="http://schemas.openxmlformats.org/officeDocument/2006/relationships/oleObject" Target="../embeddings/oleObject64.bin"/><Relationship Id="rId24" Type="http://schemas.openxmlformats.org/officeDocument/2006/relationships/oleObject" Target="../embeddings/oleObject71.bin"/><Relationship Id="rId5" Type="http://schemas.openxmlformats.org/officeDocument/2006/relationships/oleObject" Target="../embeddings/oleObject61.bin"/><Relationship Id="rId15" Type="http://schemas.openxmlformats.org/officeDocument/2006/relationships/image" Target="../media/image61.wmf"/><Relationship Id="rId23" Type="http://schemas.openxmlformats.org/officeDocument/2006/relationships/image" Target="../media/image65.wmf"/><Relationship Id="rId28" Type="http://schemas.openxmlformats.org/officeDocument/2006/relationships/image" Target="../media/image67.wmf"/><Relationship Id="rId10" Type="http://schemas.openxmlformats.org/officeDocument/2006/relationships/image" Target="../media/image59.wmf"/><Relationship Id="rId19" Type="http://schemas.openxmlformats.org/officeDocument/2006/relationships/image" Target="../media/image63.wmf"/><Relationship Id="rId4" Type="http://schemas.openxmlformats.org/officeDocument/2006/relationships/image" Target="../media/image56.wmf"/><Relationship Id="rId9" Type="http://schemas.openxmlformats.org/officeDocument/2006/relationships/oleObject" Target="../embeddings/oleObject63.bin"/><Relationship Id="rId14" Type="http://schemas.openxmlformats.org/officeDocument/2006/relationships/oleObject" Target="../embeddings/oleObject66.bin"/><Relationship Id="rId22" Type="http://schemas.openxmlformats.org/officeDocument/2006/relationships/oleObject" Target="../embeddings/oleObject70.bin"/><Relationship Id="rId27" Type="http://schemas.openxmlformats.org/officeDocument/2006/relationships/oleObject" Target="../embeddings/oleObject73.bin"/></Relationships>
</file>

<file path=ppt/slides/_rels/slide56.xml.rels><?xml version="1.0" encoding="UTF-8" standalone="yes"?>
<Relationships xmlns="http://schemas.openxmlformats.org/package/2006/relationships"><Relationship Id="rId8" Type="http://schemas.openxmlformats.org/officeDocument/2006/relationships/image" Target="../media/image70.wmf"/><Relationship Id="rId13" Type="http://schemas.openxmlformats.org/officeDocument/2006/relationships/image" Target="../media/image72.wmf"/><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oleObject" Target="../embeddings/oleObject79.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69.wmf"/><Relationship Id="rId11" Type="http://schemas.openxmlformats.org/officeDocument/2006/relationships/image" Target="../media/image71.wmf"/><Relationship Id="rId5" Type="http://schemas.openxmlformats.org/officeDocument/2006/relationships/oleObject" Target="../embeddings/oleObject75.bin"/><Relationship Id="rId15" Type="http://schemas.openxmlformats.org/officeDocument/2006/relationships/image" Target="../media/image73.wmf"/><Relationship Id="rId10" Type="http://schemas.openxmlformats.org/officeDocument/2006/relationships/oleObject" Target="../embeddings/oleObject78.bin"/><Relationship Id="rId4" Type="http://schemas.openxmlformats.org/officeDocument/2006/relationships/image" Target="../media/image68.wmf"/><Relationship Id="rId9" Type="http://schemas.openxmlformats.org/officeDocument/2006/relationships/oleObject" Target="../embeddings/oleObject77.bin"/><Relationship Id="rId14" Type="http://schemas.openxmlformats.org/officeDocument/2006/relationships/oleObject" Target="../embeddings/oleObject80.bin"/></Relationships>
</file>

<file path=ppt/slides/_rels/slide57.xml.rels><?xml version="1.0" encoding="UTF-8" standalone="yes"?>
<Relationships xmlns="http://schemas.openxmlformats.org/package/2006/relationships"><Relationship Id="rId8" Type="http://schemas.openxmlformats.org/officeDocument/2006/relationships/image" Target="../media/image76.wmf"/><Relationship Id="rId13" Type="http://schemas.openxmlformats.org/officeDocument/2006/relationships/image" Target="../media/image78.wmf"/><Relationship Id="rId3" Type="http://schemas.openxmlformats.org/officeDocument/2006/relationships/oleObject" Target="../embeddings/oleObject81.bin"/><Relationship Id="rId7" Type="http://schemas.openxmlformats.org/officeDocument/2006/relationships/oleObject" Target="../embeddings/oleObject83.bin"/><Relationship Id="rId12" Type="http://schemas.openxmlformats.org/officeDocument/2006/relationships/oleObject" Target="../embeddings/oleObject8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75.wmf"/><Relationship Id="rId11" Type="http://schemas.openxmlformats.org/officeDocument/2006/relationships/image" Target="../media/image77.wmf"/><Relationship Id="rId5" Type="http://schemas.openxmlformats.org/officeDocument/2006/relationships/oleObject" Target="../embeddings/oleObject82.bin"/><Relationship Id="rId10" Type="http://schemas.openxmlformats.org/officeDocument/2006/relationships/oleObject" Target="../embeddings/oleObject85.bin"/><Relationship Id="rId4" Type="http://schemas.openxmlformats.org/officeDocument/2006/relationships/image" Target="../media/image74.wmf"/><Relationship Id="rId9" Type="http://schemas.openxmlformats.org/officeDocument/2006/relationships/oleObject" Target="../embeddings/oleObject84.bin"/></Relationships>
</file>

<file path=ppt/slides/_rels/slide58.xml.rels><?xml version="1.0" encoding="UTF-8" standalone="yes"?>
<Relationships xmlns="http://schemas.openxmlformats.org/package/2006/relationships"><Relationship Id="rId8" Type="http://schemas.openxmlformats.org/officeDocument/2006/relationships/image" Target="../media/image80.wmf"/><Relationship Id="rId13" Type="http://schemas.openxmlformats.org/officeDocument/2006/relationships/oleObject" Target="../embeddings/oleObject93.bin"/><Relationship Id="rId3" Type="http://schemas.openxmlformats.org/officeDocument/2006/relationships/oleObject" Target="../embeddings/oleObject87.bin"/><Relationship Id="rId7" Type="http://schemas.openxmlformats.org/officeDocument/2006/relationships/oleObject" Target="../embeddings/oleObject90.bin"/><Relationship Id="rId12" Type="http://schemas.openxmlformats.org/officeDocument/2006/relationships/image" Target="../media/image82.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89.bin"/><Relationship Id="rId11" Type="http://schemas.openxmlformats.org/officeDocument/2006/relationships/oleObject" Target="../embeddings/oleObject92.bin"/><Relationship Id="rId5" Type="http://schemas.openxmlformats.org/officeDocument/2006/relationships/oleObject" Target="../embeddings/oleObject88.bin"/><Relationship Id="rId10" Type="http://schemas.openxmlformats.org/officeDocument/2006/relationships/image" Target="../media/image81.wmf"/><Relationship Id="rId4" Type="http://schemas.openxmlformats.org/officeDocument/2006/relationships/image" Target="../media/image79.wmf"/><Relationship Id="rId9" Type="http://schemas.openxmlformats.org/officeDocument/2006/relationships/oleObject" Target="../embeddings/oleObject91.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83.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95.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84.wmf"/><Relationship Id="rId5" Type="http://schemas.openxmlformats.org/officeDocument/2006/relationships/oleObject" Target="../embeddings/oleObject96.bin"/><Relationship Id="rId4" Type="http://schemas.openxmlformats.org/officeDocument/2006/relationships/image" Target="../media/image73.wmf"/></Relationships>
</file>

<file path=ppt/slides/_rels/slide62.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97.bin"/><Relationship Id="rId7" Type="http://schemas.openxmlformats.org/officeDocument/2006/relationships/oleObject" Target="../embeddings/oleObject99.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41.wmf"/><Relationship Id="rId5" Type="http://schemas.openxmlformats.org/officeDocument/2006/relationships/oleObject" Target="../embeddings/oleObject98.bin"/><Relationship Id="rId10" Type="http://schemas.openxmlformats.org/officeDocument/2006/relationships/image" Target="../media/image43.wmf"/><Relationship Id="rId4" Type="http://schemas.openxmlformats.org/officeDocument/2006/relationships/image" Target="../media/image40.wmf"/><Relationship Id="rId9" Type="http://schemas.openxmlformats.org/officeDocument/2006/relationships/oleObject" Target="../embeddings/oleObject100.bin"/></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 Id="rId9"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87.wmf"/><Relationship Id="rId5" Type="http://schemas.openxmlformats.org/officeDocument/2006/relationships/oleObject" Target="../embeddings/oleObject102.bin"/><Relationship Id="rId4" Type="http://schemas.openxmlformats.org/officeDocument/2006/relationships/image" Target="../media/image86.wmf"/></Relationships>
</file>

<file path=ppt/slides/_rels/slide73.xml.rels><?xml version="1.0" encoding="UTF-8" standalone="yes"?>
<Relationships xmlns="http://schemas.openxmlformats.org/package/2006/relationships"><Relationship Id="rId8" Type="http://schemas.openxmlformats.org/officeDocument/2006/relationships/image" Target="../media/image91.wmf"/><Relationship Id="rId13" Type="http://schemas.openxmlformats.org/officeDocument/2006/relationships/oleObject" Target="../embeddings/oleObject109.bin"/><Relationship Id="rId18" Type="http://schemas.openxmlformats.org/officeDocument/2006/relationships/image" Target="../media/image96.wmf"/><Relationship Id="rId3" Type="http://schemas.openxmlformats.org/officeDocument/2006/relationships/oleObject" Target="../embeddings/oleObject104.bin"/><Relationship Id="rId7" Type="http://schemas.openxmlformats.org/officeDocument/2006/relationships/oleObject" Target="../embeddings/oleObject106.bin"/><Relationship Id="rId12" Type="http://schemas.openxmlformats.org/officeDocument/2006/relationships/image" Target="../media/image93.wmf"/><Relationship Id="rId17" Type="http://schemas.openxmlformats.org/officeDocument/2006/relationships/oleObject" Target="../embeddings/oleObject111.bin"/><Relationship Id="rId2" Type="http://schemas.openxmlformats.org/officeDocument/2006/relationships/slideLayout" Target="../slideLayouts/slideLayout2.xml"/><Relationship Id="rId16" Type="http://schemas.openxmlformats.org/officeDocument/2006/relationships/image" Target="../media/image95.wmf"/><Relationship Id="rId20" Type="http://schemas.openxmlformats.org/officeDocument/2006/relationships/image" Target="../media/image97.wmf"/><Relationship Id="rId1" Type="http://schemas.openxmlformats.org/officeDocument/2006/relationships/vmlDrawing" Target="../drawings/vmlDrawing21.vml"/><Relationship Id="rId6" Type="http://schemas.openxmlformats.org/officeDocument/2006/relationships/image" Target="../media/image90.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92.wmf"/><Relationship Id="rId19" Type="http://schemas.openxmlformats.org/officeDocument/2006/relationships/oleObject" Target="../embeddings/oleObject112.bin"/><Relationship Id="rId4" Type="http://schemas.openxmlformats.org/officeDocument/2006/relationships/image" Target="../media/image89.wmf"/><Relationship Id="rId9" Type="http://schemas.openxmlformats.org/officeDocument/2006/relationships/oleObject" Target="../embeddings/oleObject107.bin"/><Relationship Id="rId14" Type="http://schemas.openxmlformats.org/officeDocument/2006/relationships/image" Target="../media/image94.wmf"/></Relationships>
</file>

<file path=ppt/slides/_rels/slide74.xml.rels><?xml version="1.0" encoding="UTF-8" standalone="yes"?>
<Relationships xmlns="http://schemas.openxmlformats.org/package/2006/relationships"><Relationship Id="rId8" Type="http://schemas.openxmlformats.org/officeDocument/2006/relationships/image" Target="../media/image100.wmf"/><Relationship Id="rId13" Type="http://schemas.openxmlformats.org/officeDocument/2006/relationships/oleObject" Target="../embeddings/oleObject118.bin"/><Relationship Id="rId18" Type="http://schemas.openxmlformats.org/officeDocument/2006/relationships/image" Target="../media/image104.wmf"/><Relationship Id="rId3" Type="http://schemas.openxmlformats.org/officeDocument/2006/relationships/oleObject" Target="../embeddings/oleObject113.bin"/><Relationship Id="rId21" Type="http://schemas.openxmlformats.org/officeDocument/2006/relationships/oleObject" Target="../embeddings/oleObject122.bin"/><Relationship Id="rId7" Type="http://schemas.openxmlformats.org/officeDocument/2006/relationships/oleObject" Target="../embeddings/oleObject115.bin"/><Relationship Id="rId12" Type="http://schemas.openxmlformats.org/officeDocument/2006/relationships/image" Target="../media/image102.wmf"/><Relationship Id="rId17" Type="http://schemas.openxmlformats.org/officeDocument/2006/relationships/oleObject" Target="../embeddings/oleObject120.bin"/><Relationship Id="rId2" Type="http://schemas.openxmlformats.org/officeDocument/2006/relationships/slideLayout" Target="../slideLayouts/slideLayout2.xml"/><Relationship Id="rId16" Type="http://schemas.openxmlformats.org/officeDocument/2006/relationships/image" Target="../media/image91.wmf"/><Relationship Id="rId20" Type="http://schemas.openxmlformats.org/officeDocument/2006/relationships/image" Target="../media/image105.wmf"/><Relationship Id="rId1" Type="http://schemas.openxmlformats.org/officeDocument/2006/relationships/vmlDrawing" Target="../drawings/vmlDrawing22.vml"/><Relationship Id="rId6" Type="http://schemas.openxmlformats.org/officeDocument/2006/relationships/image" Target="../media/image99.wmf"/><Relationship Id="rId11" Type="http://schemas.openxmlformats.org/officeDocument/2006/relationships/oleObject" Target="../embeddings/oleObject117.bin"/><Relationship Id="rId5" Type="http://schemas.openxmlformats.org/officeDocument/2006/relationships/oleObject" Target="../embeddings/oleObject114.bin"/><Relationship Id="rId15" Type="http://schemas.openxmlformats.org/officeDocument/2006/relationships/oleObject" Target="../embeddings/oleObject119.bin"/><Relationship Id="rId10" Type="http://schemas.openxmlformats.org/officeDocument/2006/relationships/image" Target="../media/image101.wmf"/><Relationship Id="rId19" Type="http://schemas.openxmlformats.org/officeDocument/2006/relationships/oleObject" Target="../embeddings/oleObject121.bin"/><Relationship Id="rId4" Type="http://schemas.openxmlformats.org/officeDocument/2006/relationships/image" Target="../media/image98.wmf"/><Relationship Id="rId9" Type="http://schemas.openxmlformats.org/officeDocument/2006/relationships/oleObject" Target="../embeddings/oleObject116.bin"/><Relationship Id="rId14" Type="http://schemas.openxmlformats.org/officeDocument/2006/relationships/image" Target="../media/image103.wmf"/><Relationship Id="rId22" Type="http://schemas.openxmlformats.org/officeDocument/2006/relationships/image" Target="../media/image106.wmf"/></Relationships>
</file>

<file path=ppt/slides/_rels/slide75.xml.rels><?xml version="1.0" encoding="UTF-8" standalone="yes"?>
<Relationships xmlns="http://schemas.openxmlformats.org/package/2006/relationships"><Relationship Id="rId8" Type="http://schemas.openxmlformats.org/officeDocument/2006/relationships/image" Target="../media/image109.wmf"/><Relationship Id="rId13" Type="http://schemas.openxmlformats.org/officeDocument/2006/relationships/oleObject" Target="../embeddings/oleObject129.bin"/><Relationship Id="rId18" Type="http://schemas.openxmlformats.org/officeDocument/2006/relationships/oleObject" Target="../embeddings/oleObject132.bin"/><Relationship Id="rId3" Type="http://schemas.openxmlformats.org/officeDocument/2006/relationships/oleObject" Target="../embeddings/oleObject123.bin"/><Relationship Id="rId21" Type="http://schemas.openxmlformats.org/officeDocument/2006/relationships/image" Target="../media/image113.wmf"/><Relationship Id="rId7" Type="http://schemas.openxmlformats.org/officeDocument/2006/relationships/oleObject" Target="../embeddings/oleObject125.bin"/><Relationship Id="rId12" Type="http://schemas.openxmlformats.org/officeDocument/2006/relationships/oleObject" Target="../embeddings/oleObject128.bin"/><Relationship Id="rId17" Type="http://schemas.openxmlformats.org/officeDocument/2006/relationships/image" Target="../media/image112.wmf"/><Relationship Id="rId2" Type="http://schemas.openxmlformats.org/officeDocument/2006/relationships/slideLayout" Target="../slideLayouts/slideLayout2.xml"/><Relationship Id="rId16" Type="http://schemas.openxmlformats.org/officeDocument/2006/relationships/oleObject" Target="../embeddings/oleObject131.bin"/><Relationship Id="rId20" Type="http://schemas.openxmlformats.org/officeDocument/2006/relationships/oleObject" Target="../embeddings/oleObject134.bin"/><Relationship Id="rId1" Type="http://schemas.openxmlformats.org/officeDocument/2006/relationships/vmlDrawing" Target="../drawings/vmlDrawing23.vml"/><Relationship Id="rId6" Type="http://schemas.openxmlformats.org/officeDocument/2006/relationships/image" Target="../media/image108.wmf"/><Relationship Id="rId11" Type="http://schemas.openxmlformats.org/officeDocument/2006/relationships/oleObject" Target="../embeddings/oleObject127.bin"/><Relationship Id="rId5" Type="http://schemas.openxmlformats.org/officeDocument/2006/relationships/oleObject" Target="../embeddings/oleObject124.bin"/><Relationship Id="rId15" Type="http://schemas.openxmlformats.org/officeDocument/2006/relationships/oleObject" Target="../embeddings/oleObject130.bin"/><Relationship Id="rId23" Type="http://schemas.openxmlformats.org/officeDocument/2006/relationships/image" Target="../media/image114.wmf"/><Relationship Id="rId10" Type="http://schemas.openxmlformats.org/officeDocument/2006/relationships/image" Target="../media/image110.wmf"/><Relationship Id="rId19" Type="http://schemas.openxmlformats.org/officeDocument/2006/relationships/oleObject" Target="../embeddings/oleObject133.bin"/><Relationship Id="rId4" Type="http://schemas.openxmlformats.org/officeDocument/2006/relationships/image" Target="../media/image107.wmf"/><Relationship Id="rId9" Type="http://schemas.openxmlformats.org/officeDocument/2006/relationships/oleObject" Target="../embeddings/oleObject126.bin"/><Relationship Id="rId14" Type="http://schemas.openxmlformats.org/officeDocument/2006/relationships/image" Target="../media/image111.wmf"/><Relationship Id="rId22" Type="http://schemas.openxmlformats.org/officeDocument/2006/relationships/oleObject" Target="../embeddings/oleObject135.bin"/></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image" Target="../media/image117.wmf"/><Relationship Id="rId3" Type="http://schemas.openxmlformats.org/officeDocument/2006/relationships/oleObject" Target="../embeddings/oleObject136.bin"/><Relationship Id="rId7" Type="http://schemas.openxmlformats.org/officeDocument/2006/relationships/oleObject" Target="../embeddings/oleObject138.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116.wmf"/><Relationship Id="rId5" Type="http://schemas.openxmlformats.org/officeDocument/2006/relationships/oleObject" Target="../embeddings/oleObject137.bin"/><Relationship Id="rId4" Type="http://schemas.openxmlformats.org/officeDocument/2006/relationships/image" Target="../media/image115.wmf"/></Relationships>
</file>

<file path=ppt/slides/_rels/slide79.x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oleObject" Target="../embeddings/oleObject139.bin"/><Relationship Id="rId7" Type="http://schemas.openxmlformats.org/officeDocument/2006/relationships/oleObject" Target="../embeddings/oleObject141.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19.wmf"/><Relationship Id="rId5" Type="http://schemas.openxmlformats.org/officeDocument/2006/relationships/oleObject" Target="../embeddings/oleObject140.bin"/><Relationship Id="rId4" Type="http://schemas.openxmlformats.org/officeDocument/2006/relationships/image" Target="../media/image118.wmf"/></Relationships>
</file>

<file path=ppt/slides/_rels/slide8.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wmf"/><Relationship Id="rId5" Type="http://schemas.openxmlformats.org/officeDocument/2006/relationships/oleObject" Target="../embeddings/oleObject6.bin"/><Relationship Id="rId4" Type="http://schemas.openxmlformats.org/officeDocument/2006/relationships/image" Target="../media/image6.w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42.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123.emf"/><Relationship Id="rId5" Type="http://schemas.openxmlformats.org/officeDocument/2006/relationships/image" Target="../media/image122.emf"/><Relationship Id="rId4" Type="http://schemas.openxmlformats.org/officeDocument/2006/relationships/image" Target="../media/image121.wmf"/></Relationships>
</file>

<file path=ppt/slides/_rels/slide89.xml.rels><?xml version="1.0" encoding="UTF-8" standalone="yes"?>
<Relationships xmlns="http://schemas.openxmlformats.org/package/2006/relationships"><Relationship Id="rId8" Type="http://schemas.openxmlformats.org/officeDocument/2006/relationships/image" Target="../media/image126.wmf"/><Relationship Id="rId13" Type="http://schemas.openxmlformats.org/officeDocument/2006/relationships/oleObject" Target="../embeddings/oleObject148.bin"/><Relationship Id="rId3" Type="http://schemas.openxmlformats.org/officeDocument/2006/relationships/oleObject" Target="../embeddings/oleObject143.bin"/><Relationship Id="rId7" Type="http://schemas.openxmlformats.org/officeDocument/2006/relationships/oleObject" Target="../embeddings/oleObject145.bin"/><Relationship Id="rId12" Type="http://schemas.openxmlformats.org/officeDocument/2006/relationships/image" Target="../media/image128.wmf"/><Relationship Id="rId2" Type="http://schemas.openxmlformats.org/officeDocument/2006/relationships/slideLayout" Target="../slideLayouts/slideLayout2.xml"/><Relationship Id="rId16" Type="http://schemas.openxmlformats.org/officeDocument/2006/relationships/image" Target="../media/image130.wmf"/><Relationship Id="rId1" Type="http://schemas.openxmlformats.org/officeDocument/2006/relationships/vmlDrawing" Target="../drawings/vmlDrawing27.vml"/><Relationship Id="rId6" Type="http://schemas.openxmlformats.org/officeDocument/2006/relationships/image" Target="../media/image125.wmf"/><Relationship Id="rId11" Type="http://schemas.openxmlformats.org/officeDocument/2006/relationships/oleObject" Target="../embeddings/oleObject147.bin"/><Relationship Id="rId5" Type="http://schemas.openxmlformats.org/officeDocument/2006/relationships/oleObject" Target="../embeddings/oleObject144.bin"/><Relationship Id="rId15" Type="http://schemas.openxmlformats.org/officeDocument/2006/relationships/oleObject" Target="../embeddings/oleObject149.bin"/><Relationship Id="rId10" Type="http://schemas.openxmlformats.org/officeDocument/2006/relationships/image" Target="../media/image127.wmf"/><Relationship Id="rId4" Type="http://schemas.openxmlformats.org/officeDocument/2006/relationships/image" Target="../media/image124.wmf"/><Relationship Id="rId9" Type="http://schemas.openxmlformats.org/officeDocument/2006/relationships/oleObject" Target="../embeddings/oleObject146.bin"/><Relationship Id="rId14" Type="http://schemas.openxmlformats.org/officeDocument/2006/relationships/image" Target="../media/image129.wmf"/></Relationships>
</file>

<file path=ppt/slides/_rels/slide9.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3.bin"/><Relationship Id="rId18" Type="http://schemas.openxmlformats.org/officeDocument/2006/relationships/oleObject" Target="../embeddings/oleObject16.bin"/><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13.wmf"/><Relationship Id="rId17" Type="http://schemas.openxmlformats.org/officeDocument/2006/relationships/image" Target="../media/image15.wmf"/><Relationship Id="rId2" Type="http://schemas.openxmlformats.org/officeDocument/2006/relationships/slideLayout" Target="../slideLayouts/slideLayout2.xml"/><Relationship Id="rId16" Type="http://schemas.openxmlformats.org/officeDocument/2006/relationships/oleObject" Target="../embeddings/oleObject15.bin"/><Relationship Id="rId1" Type="http://schemas.openxmlformats.org/officeDocument/2006/relationships/vmlDrawing" Target="../drawings/vmlDrawing3.vml"/><Relationship Id="rId6" Type="http://schemas.openxmlformats.org/officeDocument/2006/relationships/image" Target="../media/image10.wmf"/><Relationship Id="rId11" Type="http://schemas.openxmlformats.org/officeDocument/2006/relationships/oleObject" Target="../embeddings/oleObject12.bin"/><Relationship Id="rId5" Type="http://schemas.openxmlformats.org/officeDocument/2006/relationships/oleObject" Target="../embeddings/oleObject9.bin"/><Relationship Id="rId15" Type="http://schemas.openxmlformats.org/officeDocument/2006/relationships/oleObject" Target="../embeddings/oleObject14.bin"/><Relationship Id="rId10" Type="http://schemas.openxmlformats.org/officeDocument/2006/relationships/image" Target="../media/image12.wmf"/><Relationship Id="rId19" Type="http://schemas.openxmlformats.org/officeDocument/2006/relationships/image" Target="../media/image16.wmf"/><Relationship Id="rId4" Type="http://schemas.openxmlformats.org/officeDocument/2006/relationships/image" Target="../media/image9.wmf"/><Relationship Id="rId9" Type="http://schemas.openxmlformats.org/officeDocument/2006/relationships/oleObject" Target="../embeddings/oleObject11.bin"/><Relationship Id="rId14" Type="http://schemas.openxmlformats.org/officeDocument/2006/relationships/image" Target="../media/image14.wmf"/></Relationships>
</file>

<file path=ppt/slides/_rels/slide90.xml.rels><?xml version="1.0" encoding="UTF-8" standalone="yes"?>
<Relationships xmlns="http://schemas.openxmlformats.org/package/2006/relationships"><Relationship Id="rId8" Type="http://schemas.openxmlformats.org/officeDocument/2006/relationships/oleObject" Target="../embeddings/oleObject152.bin"/><Relationship Id="rId3" Type="http://schemas.openxmlformats.org/officeDocument/2006/relationships/image" Target="../media/image135.emf"/><Relationship Id="rId7" Type="http://schemas.openxmlformats.org/officeDocument/2006/relationships/image" Target="../media/image132.wmf"/><Relationship Id="rId12" Type="http://schemas.openxmlformats.org/officeDocument/2006/relationships/image" Target="../media/image134.w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151.bin"/><Relationship Id="rId11" Type="http://schemas.openxmlformats.org/officeDocument/2006/relationships/oleObject" Target="../embeddings/oleObject154.bin"/><Relationship Id="rId5" Type="http://schemas.openxmlformats.org/officeDocument/2006/relationships/image" Target="../media/image131.wmf"/><Relationship Id="rId10" Type="http://schemas.openxmlformats.org/officeDocument/2006/relationships/oleObject" Target="../embeddings/oleObject153.bin"/><Relationship Id="rId4" Type="http://schemas.openxmlformats.org/officeDocument/2006/relationships/oleObject" Target="../embeddings/oleObject150.bin"/><Relationship Id="rId9" Type="http://schemas.openxmlformats.org/officeDocument/2006/relationships/image" Target="../media/image133.wmf"/></Relationships>
</file>

<file path=ppt/slides/_rels/slide91.xml.rels><?xml version="1.0" encoding="UTF-8" standalone="yes"?>
<Relationships xmlns="http://schemas.openxmlformats.org/package/2006/relationships"><Relationship Id="rId8" Type="http://schemas.openxmlformats.org/officeDocument/2006/relationships/image" Target="../media/image137.wmf"/><Relationship Id="rId13" Type="http://schemas.openxmlformats.org/officeDocument/2006/relationships/oleObject" Target="../embeddings/oleObject160.bin"/><Relationship Id="rId18" Type="http://schemas.openxmlformats.org/officeDocument/2006/relationships/oleObject" Target="../embeddings/oleObject163.bin"/><Relationship Id="rId3" Type="http://schemas.openxmlformats.org/officeDocument/2006/relationships/oleObject" Target="../embeddings/oleObject155.bin"/><Relationship Id="rId7" Type="http://schemas.openxmlformats.org/officeDocument/2006/relationships/oleObject" Target="../embeddings/oleObject157.bin"/><Relationship Id="rId12" Type="http://schemas.openxmlformats.org/officeDocument/2006/relationships/image" Target="../media/image139.wmf"/><Relationship Id="rId17" Type="http://schemas.openxmlformats.org/officeDocument/2006/relationships/oleObject" Target="../embeddings/oleObject162.bin"/><Relationship Id="rId2" Type="http://schemas.openxmlformats.org/officeDocument/2006/relationships/slideLayout" Target="../slideLayouts/slideLayout2.xml"/><Relationship Id="rId16" Type="http://schemas.openxmlformats.org/officeDocument/2006/relationships/image" Target="../media/image141.wmf"/><Relationship Id="rId20" Type="http://schemas.openxmlformats.org/officeDocument/2006/relationships/image" Target="../media/image142.wmf"/><Relationship Id="rId1" Type="http://schemas.openxmlformats.org/officeDocument/2006/relationships/vmlDrawing" Target="../drawings/vmlDrawing29.vml"/><Relationship Id="rId6" Type="http://schemas.openxmlformats.org/officeDocument/2006/relationships/image" Target="../media/image136.wmf"/><Relationship Id="rId11" Type="http://schemas.openxmlformats.org/officeDocument/2006/relationships/oleObject" Target="../embeddings/oleObject159.bin"/><Relationship Id="rId5" Type="http://schemas.openxmlformats.org/officeDocument/2006/relationships/oleObject" Target="../embeddings/oleObject156.bin"/><Relationship Id="rId15" Type="http://schemas.openxmlformats.org/officeDocument/2006/relationships/oleObject" Target="../embeddings/oleObject161.bin"/><Relationship Id="rId10" Type="http://schemas.openxmlformats.org/officeDocument/2006/relationships/image" Target="../media/image138.wmf"/><Relationship Id="rId19" Type="http://schemas.openxmlformats.org/officeDocument/2006/relationships/oleObject" Target="../embeddings/oleObject164.bin"/><Relationship Id="rId4" Type="http://schemas.openxmlformats.org/officeDocument/2006/relationships/image" Target="../media/image125.wmf"/><Relationship Id="rId9" Type="http://schemas.openxmlformats.org/officeDocument/2006/relationships/oleObject" Target="../embeddings/oleObject158.bin"/><Relationship Id="rId14" Type="http://schemas.openxmlformats.org/officeDocument/2006/relationships/image" Target="../media/image140.wm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8" Type="http://schemas.openxmlformats.org/officeDocument/2006/relationships/image" Target="../media/image145.wmf"/><Relationship Id="rId3" Type="http://schemas.openxmlformats.org/officeDocument/2006/relationships/oleObject" Target="../embeddings/oleObject165.bin"/><Relationship Id="rId7" Type="http://schemas.openxmlformats.org/officeDocument/2006/relationships/oleObject" Target="../embeddings/oleObject167.bin"/><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144.wmf"/><Relationship Id="rId5" Type="http://schemas.openxmlformats.org/officeDocument/2006/relationships/oleObject" Target="../embeddings/oleObject166.bin"/><Relationship Id="rId10" Type="http://schemas.openxmlformats.org/officeDocument/2006/relationships/image" Target="../media/image146.wmf"/><Relationship Id="rId4" Type="http://schemas.openxmlformats.org/officeDocument/2006/relationships/image" Target="../media/image143.wmf"/><Relationship Id="rId9" Type="http://schemas.openxmlformats.org/officeDocument/2006/relationships/oleObject" Target="../embeddings/oleObject168.bin"/></Relationships>
</file>

<file path=ppt/slides/_rels/slide9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147.wmf"/><Relationship Id="rId4" Type="http://schemas.openxmlformats.org/officeDocument/2006/relationships/oleObject" Target="../embeddings/oleObject169.bin"/></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170.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150.wmf"/><Relationship Id="rId5" Type="http://schemas.openxmlformats.org/officeDocument/2006/relationships/oleObject" Target="../embeddings/oleObject171.bin"/><Relationship Id="rId4" Type="http://schemas.openxmlformats.org/officeDocument/2006/relationships/image" Target="../media/image149.wmf"/></Relationships>
</file>

<file path=ppt/slides/_rels/slide9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8" Type="http://schemas.openxmlformats.org/officeDocument/2006/relationships/image" Target="../media/image154.wmf"/><Relationship Id="rId3" Type="http://schemas.openxmlformats.org/officeDocument/2006/relationships/oleObject" Target="../embeddings/oleObject172.bin"/><Relationship Id="rId7" Type="http://schemas.openxmlformats.org/officeDocument/2006/relationships/oleObject" Target="../embeddings/oleObject174.bin"/><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153.wmf"/><Relationship Id="rId5" Type="http://schemas.openxmlformats.org/officeDocument/2006/relationships/oleObject" Target="../embeddings/oleObject173.bin"/><Relationship Id="rId10" Type="http://schemas.openxmlformats.org/officeDocument/2006/relationships/image" Target="../media/image155.wmf"/><Relationship Id="rId4" Type="http://schemas.openxmlformats.org/officeDocument/2006/relationships/image" Target="../media/image152.wmf"/><Relationship Id="rId9" Type="http://schemas.openxmlformats.org/officeDocument/2006/relationships/oleObject" Target="../embeddings/oleObject175.bin"/></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76.bin"/><Relationship Id="rId2" Type="http://schemas.openxmlformats.org/officeDocument/2006/relationships/slideLayout" Target="../slideLayouts/slideLayout2.xml"/><Relationship Id="rId1" Type="http://schemas.openxmlformats.org/officeDocument/2006/relationships/vmlDrawing" Target="../drawings/vmlDrawing34.vml"/><Relationship Id="rId5" Type="http://schemas.openxmlformats.org/officeDocument/2006/relationships/image" Target="../media/image157.png"/><Relationship Id="rId4" Type="http://schemas.openxmlformats.org/officeDocument/2006/relationships/image" Target="../media/image15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3</a:t>
            </a:r>
            <a:r>
              <a:rPr lang="zh-CN" altLang="en-US" dirty="0" smtClean="0"/>
              <a:t>章 深度</a:t>
            </a:r>
            <a:r>
              <a:rPr lang="zh-CN" altLang="en-US" dirty="0"/>
              <a:t>学习快速入门</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976275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6192688"/>
          </a:xfrm>
        </p:spPr>
        <p:txBody>
          <a:bodyPr>
            <a:normAutofit/>
          </a:bodyPr>
          <a:lstStyle/>
          <a:p>
            <a:r>
              <a:rPr lang="zh-CN" altLang="en-US" dirty="0"/>
              <a:t>显然，这里的</a:t>
            </a:r>
            <a:r>
              <a:rPr lang="zh-CN" altLang="en-US" dirty="0" smtClean="0"/>
              <a:t>代价   总是</a:t>
            </a:r>
            <a:r>
              <a:rPr lang="zh-CN" altLang="en-US" dirty="0"/>
              <a:t>正数，代价越小，假设的</a:t>
            </a:r>
            <a:r>
              <a:rPr lang="zh-CN" altLang="en-US" dirty="0" smtClean="0"/>
              <a:t>模型  </a:t>
            </a:r>
            <a:r>
              <a:rPr lang="zh-CN" altLang="en-US" dirty="0"/>
              <a:t>就越好地描述了数据。这里的代价函数就是要优化的目标函数（</a:t>
            </a:r>
            <a:r>
              <a:rPr lang="en-US" altLang="zh-CN" dirty="0"/>
              <a:t>objective function</a:t>
            </a:r>
            <a:r>
              <a:rPr lang="zh-CN" altLang="en-US" dirty="0"/>
              <a:t>）。损失函数、代价函数和目标函数有一些细微区别，一般可以忽略这些区别，认为它们都计算出一个标量数值来表示学习过程尝试优化的目标。注意到函数 </a:t>
            </a:r>
            <a:r>
              <a:rPr lang="zh-CN" altLang="en-US" dirty="0" smtClean="0"/>
              <a:t>   的</a:t>
            </a:r>
            <a:r>
              <a:rPr lang="zh-CN" altLang="en-US" dirty="0"/>
              <a:t>自变量</a:t>
            </a:r>
            <a:r>
              <a:rPr lang="zh-CN" altLang="en-US" dirty="0" smtClean="0"/>
              <a:t>只有</a:t>
            </a:r>
            <a:r>
              <a:rPr lang="en-US" altLang="zh-CN" i="1" dirty="0" smtClean="0"/>
              <a:t>w</a:t>
            </a:r>
            <a:r>
              <a:rPr lang="zh-CN" altLang="en-US" dirty="0" smtClean="0"/>
              <a:t>和</a:t>
            </a:r>
            <a:r>
              <a:rPr lang="en-US" altLang="zh-CN" i="1" dirty="0" smtClean="0"/>
              <a:t>b</a:t>
            </a:r>
            <a:r>
              <a:rPr lang="zh-CN" altLang="en-US" dirty="0" smtClean="0"/>
              <a:t>（</a:t>
            </a:r>
            <a:r>
              <a:rPr lang="zh-CN" altLang="en-US" dirty="0"/>
              <a:t>不</a:t>
            </a:r>
            <a:r>
              <a:rPr lang="zh-CN" altLang="en-US" dirty="0" smtClean="0"/>
              <a:t>包括</a:t>
            </a:r>
            <a:r>
              <a:rPr lang="en-US" altLang="zh-CN" i="1" dirty="0" smtClean="0"/>
              <a:t>x</a:t>
            </a:r>
            <a:r>
              <a:rPr lang="zh-CN" altLang="en-US" dirty="0" smtClean="0"/>
              <a:t>、</a:t>
            </a:r>
            <a:r>
              <a:rPr lang="en-US" altLang="zh-CN" i="1" dirty="0" smtClean="0"/>
              <a:t>y</a:t>
            </a:r>
            <a:r>
              <a:rPr lang="zh-CN" altLang="en-US" dirty="0" smtClean="0"/>
              <a:t>和</a:t>
            </a:r>
            <a:r>
              <a:rPr lang="en-US" altLang="zh-CN" i="1" dirty="0" smtClean="0"/>
              <a:t>h</a:t>
            </a:r>
            <a:r>
              <a:rPr lang="zh-CN" altLang="en-US" dirty="0" smtClean="0"/>
              <a:t>），</a:t>
            </a:r>
            <a:r>
              <a:rPr lang="zh-CN" altLang="en-US" dirty="0"/>
              <a:t>改变这两个参数会直接影响代价 </a:t>
            </a:r>
            <a:r>
              <a:rPr lang="zh-CN" altLang="en-US" dirty="0" smtClean="0"/>
              <a:t>  的</a:t>
            </a:r>
            <a:r>
              <a:rPr lang="zh-CN" altLang="en-US" dirty="0"/>
              <a:t>取值。</a:t>
            </a:r>
          </a:p>
          <a:p>
            <a:r>
              <a:rPr lang="zh-CN" altLang="en-US" dirty="0"/>
              <a:t>因此，我们的目标就是通过</a:t>
            </a:r>
            <a:r>
              <a:rPr lang="zh-CN" altLang="en-US" dirty="0" smtClean="0"/>
              <a:t>调节</a:t>
            </a:r>
            <a:r>
              <a:rPr lang="en-US" altLang="zh-CN" i="1" dirty="0" smtClean="0"/>
              <a:t>w</a:t>
            </a:r>
            <a:r>
              <a:rPr lang="zh-CN" altLang="en-US" dirty="0" smtClean="0"/>
              <a:t>和</a:t>
            </a:r>
            <a:r>
              <a:rPr lang="en-US" altLang="zh-CN" i="1" dirty="0" smtClean="0"/>
              <a:t>b</a:t>
            </a:r>
            <a:r>
              <a:rPr lang="zh-CN" altLang="en-US" dirty="0" smtClean="0"/>
              <a:t>的</a:t>
            </a:r>
            <a:r>
              <a:rPr lang="zh-CN" altLang="en-US" dirty="0"/>
              <a:t>取值，以产生最小的代价函数值。</a:t>
            </a:r>
            <a:r>
              <a:rPr lang="zh-CN" altLang="en-US" dirty="0" smtClean="0"/>
              <a:t>找到</a:t>
            </a:r>
            <a:r>
              <a:rPr lang="en-US" altLang="zh-CN" i="1" dirty="0"/>
              <a:t>w</a:t>
            </a:r>
            <a:r>
              <a:rPr lang="zh-CN" altLang="en-US" dirty="0"/>
              <a:t>和</a:t>
            </a:r>
            <a:r>
              <a:rPr lang="en-US" altLang="zh-CN" i="1" dirty="0"/>
              <a:t>b</a:t>
            </a:r>
            <a:r>
              <a:rPr lang="zh-CN" altLang="en-US" dirty="0" smtClean="0"/>
              <a:t>的</a:t>
            </a:r>
            <a:r>
              <a:rPr lang="zh-CN" altLang="en-US" dirty="0"/>
              <a:t>最佳取值可以用如下公式表述。</a:t>
            </a:r>
          </a:p>
          <a:p>
            <a:r>
              <a:rPr lang="zh-CN" altLang="en-US" dirty="0"/>
              <a:t> </a:t>
            </a:r>
            <a:endParaRPr lang="en-US" altLang="zh-CN" dirty="0" smtClean="0"/>
          </a:p>
          <a:p>
            <a:r>
              <a:rPr lang="zh-CN" altLang="en-US" dirty="0"/>
              <a:t>							</a:t>
            </a:r>
            <a:r>
              <a:rPr lang="en-US" altLang="zh-CN" dirty="0"/>
              <a:t>(3.4)</a:t>
            </a:r>
          </a:p>
          <a:p>
            <a:r>
              <a:rPr lang="zh-CN" altLang="en-US" dirty="0"/>
              <a:t>其中</a:t>
            </a:r>
            <a:r>
              <a:rPr lang="zh-CN" altLang="en-US" dirty="0" smtClean="0"/>
              <a:t>，        是</a:t>
            </a:r>
            <a:r>
              <a:rPr lang="zh-CN" altLang="en-US" dirty="0"/>
              <a:t>一个机器学习中常用的函数，其含义是使后面的表达式取最小值时对应的参数取值，一般将待优化的参数写</a:t>
            </a:r>
            <a:r>
              <a:rPr lang="zh-CN" altLang="en-US" dirty="0" smtClean="0"/>
              <a:t>在          的</a:t>
            </a:r>
            <a:r>
              <a:rPr lang="zh-CN" altLang="en-US" dirty="0"/>
              <a:t>下面</a:t>
            </a:r>
            <a:r>
              <a:rPr lang="zh-CN" altLang="en-US" dirty="0" smtClean="0"/>
              <a:t>。         与        类似</a:t>
            </a:r>
            <a:r>
              <a:rPr lang="zh-CN" altLang="en-US" dirty="0"/>
              <a:t>，区别是前者取最大值而后者取最小值。</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85396183"/>
              </p:ext>
            </p:extLst>
          </p:nvPr>
        </p:nvGraphicFramePr>
        <p:xfrm>
          <a:off x="899592" y="4221088"/>
          <a:ext cx="3105150" cy="647700"/>
        </p:xfrm>
        <a:graphic>
          <a:graphicData uri="http://schemas.openxmlformats.org/presentationml/2006/ole">
            <mc:AlternateContent xmlns:mc="http://schemas.openxmlformats.org/markup-compatibility/2006">
              <mc:Choice xmlns:v="urn:schemas-microsoft-com:vml" Requires="v">
                <p:oleObj spid="_x0000_s6113" name="Equation" r:id="rId3" imgW="2070100" imgH="431800" progId="Equation.DSMT4">
                  <p:embed/>
                </p:oleObj>
              </mc:Choice>
              <mc:Fallback>
                <p:oleObj name="Equation" r:id="rId3" imgW="20701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4221088"/>
                        <a:ext cx="31051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559373827"/>
              </p:ext>
            </p:extLst>
          </p:nvPr>
        </p:nvGraphicFramePr>
        <p:xfrm>
          <a:off x="3203848" y="764704"/>
          <a:ext cx="209369" cy="266469"/>
        </p:xfrm>
        <a:graphic>
          <a:graphicData uri="http://schemas.openxmlformats.org/presentationml/2006/ole">
            <mc:AlternateContent xmlns:mc="http://schemas.openxmlformats.org/markup-compatibility/2006">
              <mc:Choice xmlns:v="urn:schemas-microsoft-com:vml" Requires="v">
                <p:oleObj spid="_x0000_s6114" name="Equation" r:id="rId5" imgW="139579" imgH="177646" progId="Equation.DSMT4">
                  <p:embed/>
                </p:oleObj>
              </mc:Choice>
              <mc:Fallback>
                <p:oleObj name="Equation" r:id="rId5" imgW="139579" imgH="177646"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764704"/>
                        <a:ext cx="209369"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313287760"/>
              </p:ext>
            </p:extLst>
          </p:nvPr>
        </p:nvGraphicFramePr>
        <p:xfrm>
          <a:off x="7956376" y="714605"/>
          <a:ext cx="190088" cy="266123"/>
        </p:xfrm>
        <a:graphic>
          <a:graphicData uri="http://schemas.openxmlformats.org/presentationml/2006/ole">
            <mc:AlternateContent xmlns:mc="http://schemas.openxmlformats.org/markup-compatibility/2006">
              <mc:Choice xmlns:v="urn:schemas-microsoft-com:vml" Requires="v">
                <p:oleObj spid="_x0000_s6115" name="Equation" r:id="rId7" imgW="126725" imgH="177415" progId="Equation.DSMT4">
                  <p:embed/>
                </p:oleObj>
              </mc:Choice>
              <mc:Fallback>
                <p:oleObj name="Equation" r:id="rId7" imgW="126725" imgH="177415"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6376" y="714605"/>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533417070"/>
              </p:ext>
            </p:extLst>
          </p:nvPr>
        </p:nvGraphicFramePr>
        <p:xfrm>
          <a:off x="1691680" y="2564904"/>
          <a:ext cx="209369" cy="266469"/>
        </p:xfrm>
        <a:graphic>
          <a:graphicData uri="http://schemas.openxmlformats.org/presentationml/2006/ole">
            <mc:AlternateContent xmlns:mc="http://schemas.openxmlformats.org/markup-compatibility/2006">
              <mc:Choice xmlns:v="urn:schemas-microsoft-com:vml" Requires="v">
                <p:oleObj spid="_x0000_s6116" name="Equation" r:id="rId9" imgW="139579" imgH="177646" progId="Equation.DSMT4">
                  <p:embed/>
                </p:oleObj>
              </mc:Choice>
              <mc:Fallback>
                <p:oleObj name="Equation" r:id="rId9" imgW="139579" imgH="17764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2564904"/>
                        <a:ext cx="209369"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533417070"/>
              </p:ext>
            </p:extLst>
          </p:nvPr>
        </p:nvGraphicFramePr>
        <p:xfrm>
          <a:off x="4067944" y="2924944"/>
          <a:ext cx="209369" cy="266469"/>
        </p:xfrm>
        <a:graphic>
          <a:graphicData uri="http://schemas.openxmlformats.org/presentationml/2006/ole">
            <mc:AlternateContent xmlns:mc="http://schemas.openxmlformats.org/markup-compatibility/2006">
              <mc:Choice xmlns:v="urn:schemas-microsoft-com:vml" Requires="v">
                <p:oleObj spid="_x0000_s6117" name="Equation" r:id="rId10" imgW="139579" imgH="177646" progId="Equation.DSMT4">
                  <p:embed/>
                </p:oleObj>
              </mc:Choice>
              <mc:Fallback>
                <p:oleObj name="Equation" r:id="rId10" imgW="139579" imgH="17764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944" y="2924944"/>
                        <a:ext cx="209369"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700003696"/>
              </p:ext>
            </p:extLst>
          </p:nvPr>
        </p:nvGraphicFramePr>
        <p:xfrm>
          <a:off x="1619672" y="5085184"/>
          <a:ext cx="761670" cy="304668"/>
        </p:xfrm>
        <a:graphic>
          <a:graphicData uri="http://schemas.openxmlformats.org/presentationml/2006/ole">
            <mc:AlternateContent xmlns:mc="http://schemas.openxmlformats.org/markup-compatibility/2006">
              <mc:Choice xmlns:v="urn:schemas-microsoft-com:vml" Requires="v">
                <p:oleObj spid="_x0000_s6118" name="Equation" r:id="rId11" imgW="507780" imgH="203112" progId="Equation.DSMT4">
                  <p:embed/>
                </p:oleObj>
              </mc:Choice>
              <mc:Fallback>
                <p:oleObj name="Equation" r:id="rId11" imgW="507780" imgH="203112"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9672" y="5085184"/>
                        <a:ext cx="76167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90084711"/>
              </p:ext>
            </p:extLst>
          </p:nvPr>
        </p:nvGraphicFramePr>
        <p:xfrm>
          <a:off x="1979712" y="5805264"/>
          <a:ext cx="761670" cy="304668"/>
        </p:xfrm>
        <a:graphic>
          <a:graphicData uri="http://schemas.openxmlformats.org/presentationml/2006/ole">
            <mc:AlternateContent xmlns:mc="http://schemas.openxmlformats.org/markup-compatibility/2006">
              <mc:Choice xmlns:v="urn:schemas-microsoft-com:vml" Requires="v">
                <p:oleObj spid="_x0000_s6119" name="Equation" r:id="rId13" imgW="507780" imgH="203112" progId="Equation.DSMT4">
                  <p:embed/>
                </p:oleObj>
              </mc:Choice>
              <mc:Fallback>
                <p:oleObj name="Equation" r:id="rId13" imgW="507780"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9712" y="5805264"/>
                        <a:ext cx="76167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955329570"/>
              </p:ext>
            </p:extLst>
          </p:nvPr>
        </p:nvGraphicFramePr>
        <p:xfrm>
          <a:off x="3995936" y="5805264"/>
          <a:ext cx="799406" cy="247436"/>
        </p:xfrm>
        <a:graphic>
          <a:graphicData uri="http://schemas.openxmlformats.org/presentationml/2006/ole">
            <mc:AlternateContent xmlns:mc="http://schemas.openxmlformats.org/markup-compatibility/2006">
              <mc:Choice xmlns:v="urn:schemas-microsoft-com:vml" Requires="v">
                <p:oleObj spid="_x0000_s6120" name="Equation" r:id="rId14" imgW="532937" imgH="164957" progId="Equation.DSMT4">
                  <p:embed/>
                </p:oleObj>
              </mc:Choice>
              <mc:Fallback>
                <p:oleObj name="Equation" r:id="rId14" imgW="532937" imgH="164957"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95936" y="5805264"/>
                        <a:ext cx="799406"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90084711"/>
              </p:ext>
            </p:extLst>
          </p:nvPr>
        </p:nvGraphicFramePr>
        <p:xfrm>
          <a:off x="5076056" y="5733256"/>
          <a:ext cx="761670" cy="304668"/>
        </p:xfrm>
        <a:graphic>
          <a:graphicData uri="http://schemas.openxmlformats.org/presentationml/2006/ole">
            <mc:AlternateContent xmlns:mc="http://schemas.openxmlformats.org/markup-compatibility/2006">
              <mc:Choice xmlns:v="urn:schemas-microsoft-com:vml" Requires="v">
                <p:oleObj spid="_x0000_s6121" name="Equation" r:id="rId16" imgW="507780" imgH="203112" progId="Equation.DSMT4">
                  <p:embed/>
                </p:oleObj>
              </mc:Choice>
              <mc:Fallback>
                <p:oleObj name="Equation" r:id="rId16" imgW="507780"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76056" y="5733256"/>
                        <a:ext cx="76167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607609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Leaky </a:t>
            </a:r>
            <a:r>
              <a:rPr lang="en-US" altLang="zh-CN" dirty="0" err="1"/>
              <a:t>ReLU</a:t>
            </a:r>
            <a:r>
              <a:rPr lang="zh-CN" altLang="en-US" dirty="0"/>
              <a:t>函数在</a:t>
            </a:r>
            <a:r>
              <a:rPr lang="en-US" altLang="zh-CN" dirty="0" err="1"/>
              <a:t>PyTorch</a:t>
            </a:r>
            <a:r>
              <a:rPr lang="zh-CN" altLang="en-US" dirty="0"/>
              <a:t>中的实现为</a:t>
            </a:r>
            <a:r>
              <a:rPr lang="en-US" altLang="zh-CN" dirty="0" err="1"/>
              <a:t>torch.nn.LeakyReLU</a:t>
            </a:r>
            <a:r>
              <a:rPr lang="zh-CN" altLang="en-US" dirty="0"/>
              <a:t>类和</a:t>
            </a:r>
            <a:r>
              <a:rPr lang="en-US" altLang="zh-CN" dirty="0" err="1"/>
              <a:t>torch.nn.functional.leaky_relu</a:t>
            </a:r>
            <a:r>
              <a:rPr lang="zh-CN" altLang="en-US" dirty="0"/>
              <a:t>函数，</a:t>
            </a:r>
            <a:r>
              <a:rPr lang="en-US" altLang="zh-CN" dirty="0"/>
              <a:t>ELU</a:t>
            </a:r>
            <a:r>
              <a:rPr lang="zh-CN" altLang="en-US" dirty="0"/>
              <a:t>函数在</a:t>
            </a:r>
            <a:r>
              <a:rPr lang="en-US" altLang="zh-CN" dirty="0" err="1"/>
              <a:t>PyTorch</a:t>
            </a:r>
            <a:r>
              <a:rPr lang="zh-CN" altLang="en-US" dirty="0"/>
              <a:t>中的实现为</a:t>
            </a:r>
            <a:r>
              <a:rPr lang="en-US" altLang="zh-CN" dirty="0" err="1"/>
              <a:t>torch.nn.ELU</a:t>
            </a:r>
            <a:r>
              <a:rPr lang="zh-CN" altLang="en-US" dirty="0"/>
              <a:t>类和</a:t>
            </a:r>
            <a:r>
              <a:rPr lang="en-US" altLang="zh-CN" dirty="0" err="1"/>
              <a:t>torch.nn.functional.elu</a:t>
            </a:r>
            <a:r>
              <a:rPr lang="zh-CN" altLang="en-US" dirty="0"/>
              <a:t>函数，其他变体还有</a:t>
            </a:r>
            <a:r>
              <a:rPr lang="en-US" altLang="zh-CN" dirty="0"/>
              <a:t>SELU</a:t>
            </a:r>
            <a:r>
              <a:rPr lang="zh-CN" altLang="en-US" dirty="0"/>
              <a:t>、</a:t>
            </a:r>
            <a:r>
              <a:rPr lang="en-US" altLang="zh-CN" dirty="0"/>
              <a:t>CELU</a:t>
            </a:r>
            <a:r>
              <a:rPr lang="zh-CN" altLang="en-US" dirty="0"/>
              <a:t>和</a:t>
            </a:r>
            <a:r>
              <a:rPr lang="en-US" altLang="zh-CN" dirty="0"/>
              <a:t>GELU</a:t>
            </a:r>
            <a:r>
              <a:rPr lang="zh-CN" altLang="en-US" dirty="0"/>
              <a:t>。</a:t>
            </a:r>
          </a:p>
        </p:txBody>
      </p:sp>
    </p:spTree>
    <p:extLst>
      <p:ext uri="{BB962C8B-B14F-4D97-AF65-F5344CB8AC3E}">
        <p14:creationId xmlns:p14="http://schemas.microsoft.com/office/powerpoint/2010/main" val="3231614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5</a:t>
            </a:r>
            <a:r>
              <a:rPr lang="zh-CN" altLang="en-US" dirty="0"/>
              <a:t>）</a:t>
            </a:r>
            <a:r>
              <a:rPr lang="en-US" altLang="zh-CN" dirty="0" err="1"/>
              <a:t>Softmax</a:t>
            </a:r>
            <a:r>
              <a:rPr lang="zh-CN" altLang="en-US" dirty="0"/>
              <a:t>函数</a:t>
            </a:r>
          </a:p>
          <a:p>
            <a:r>
              <a:rPr lang="zh-CN" altLang="en-US" dirty="0"/>
              <a:t>前文</a:t>
            </a:r>
            <a:r>
              <a:rPr lang="en-US" altLang="zh-CN" dirty="0"/>
              <a:t>3.4.1</a:t>
            </a:r>
            <a:r>
              <a:rPr lang="zh-CN" altLang="en-US" dirty="0"/>
              <a:t>小节已经介绍了</a:t>
            </a:r>
            <a:r>
              <a:rPr lang="en-US" altLang="zh-CN" dirty="0" err="1"/>
              <a:t>Softmax</a:t>
            </a:r>
            <a:r>
              <a:rPr lang="zh-CN" altLang="en-US" dirty="0"/>
              <a:t>函数，它主要用于神经网络的最后一层，解决多元分类问题。</a:t>
            </a:r>
          </a:p>
          <a:p>
            <a:r>
              <a:rPr lang="en-US" altLang="zh-CN" dirty="0" err="1"/>
              <a:t>Softmax</a:t>
            </a:r>
            <a:r>
              <a:rPr lang="zh-CN" altLang="en-US" dirty="0"/>
              <a:t>函数在</a:t>
            </a:r>
            <a:r>
              <a:rPr lang="en-US" altLang="zh-CN" dirty="0" err="1"/>
              <a:t>PyTorch</a:t>
            </a:r>
            <a:r>
              <a:rPr lang="zh-CN" altLang="en-US" dirty="0"/>
              <a:t>中的实现为</a:t>
            </a:r>
            <a:r>
              <a:rPr lang="en-US" altLang="zh-CN" dirty="0" err="1"/>
              <a:t>torch.nn.Softmax</a:t>
            </a:r>
            <a:r>
              <a:rPr lang="zh-CN" altLang="en-US" dirty="0"/>
              <a:t>类和</a:t>
            </a:r>
            <a:r>
              <a:rPr lang="en-US" altLang="zh-CN" dirty="0" err="1"/>
              <a:t>torch.nn.functional.softmax</a:t>
            </a:r>
            <a:r>
              <a:rPr lang="zh-CN" altLang="en-US" dirty="0"/>
              <a:t>函数，其他变体有</a:t>
            </a:r>
            <a:r>
              <a:rPr lang="en-US" altLang="zh-CN" dirty="0"/>
              <a:t>Softmax2d</a:t>
            </a:r>
            <a:r>
              <a:rPr lang="zh-CN" altLang="en-US" dirty="0"/>
              <a:t>、</a:t>
            </a:r>
            <a:r>
              <a:rPr lang="en-US" altLang="zh-CN" dirty="0" err="1"/>
              <a:t>LogSoftmax</a:t>
            </a:r>
            <a:r>
              <a:rPr lang="zh-CN" altLang="en-US" dirty="0"/>
              <a:t>和</a:t>
            </a:r>
            <a:r>
              <a:rPr lang="en-US" altLang="zh-CN" dirty="0" err="1"/>
              <a:t>AdaptiveLogSoftmaxWithLoss</a:t>
            </a:r>
            <a:r>
              <a:rPr lang="zh-CN" altLang="en-US" dirty="0"/>
              <a:t>。</a:t>
            </a:r>
          </a:p>
          <a:p>
            <a:endParaRPr lang="zh-CN" altLang="en-US" dirty="0"/>
          </a:p>
        </p:txBody>
      </p:sp>
    </p:spTree>
    <p:extLst>
      <p:ext uri="{BB962C8B-B14F-4D97-AF65-F5344CB8AC3E}">
        <p14:creationId xmlns:p14="http://schemas.microsoft.com/office/powerpoint/2010/main" val="14783820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784304"/>
          </a:xfrm>
        </p:spPr>
        <p:txBody>
          <a:bodyPr>
            <a:normAutofit/>
          </a:bodyPr>
          <a:lstStyle/>
          <a:p>
            <a:r>
              <a:rPr lang="zh-CN" altLang="en-US" dirty="0"/>
              <a:t>（</a:t>
            </a:r>
            <a:r>
              <a:rPr lang="en-US" altLang="zh-CN" dirty="0"/>
              <a:t>6</a:t>
            </a:r>
            <a:r>
              <a:rPr lang="zh-CN" altLang="en-US" dirty="0"/>
              <a:t>）选择正确的激活函数</a:t>
            </a:r>
          </a:p>
          <a:p>
            <a:r>
              <a:rPr lang="zh-CN" altLang="en-US" dirty="0"/>
              <a:t>在了解激活函数的基础上，一般可以凭经验来判断，哪种情况下使用哪一种激活函数。选择合适的激活函数，可以使神经网络更快地收敛。</a:t>
            </a:r>
          </a:p>
          <a:p>
            <a:r>
              <a:rPr lang="zh-CN" altLang="en-US" dirty="0"/>
              <a:t>回归问题的输出层使用不加激活函数的线性神经元。分类问题的输出层一般可采用</a:t>
            </a:r>
            <a:r>
              <a:rPr lang="en-US" altLang="zh-CN" dirty="0"/>
              <a:t>Sigmoid</a:t>
            </a:r>
            <a:r>
              <a:rPr lang="zh-CN" altLang="en-US" dirty="0"/>
              <a:t>和</a:t>
            </a:r>
            <a:r>
              <a:rPr lang="en-US" altLang="zh-CN" dirty="0" err="1"/>
              <a:t>Softmax</a:t>
            </a:r>
            <a:r>
              <a:rPr lang="zh-CN" altLang="en-US" dirty="0"/>
              <a:t>函数。其中，</a:t>
            </a:r>
            <a:r>
              <a:rPr lang="en-US" altLang="zh-CN" dirty="0"/>
              <a:t>Sigmoid</a:t>
            </a:r>
            <a:r>
              <a:rPr lang="zh-CN" altLang="en-US" dirty="0"/>
              <a:t>函数常用于二元分类，</a:t>
            </a:r>
            <a:r>
              <a:rPr lang="en-US" altLang="zh-CN" dirty="0" err="1"/>
              <a:t>Softmax</a:t>
            </a:r>
            <a:r>
              <a:rPr lang="zh-CN" altLang="en-US" dirty="0"/>
              <a:t>函数常用于多元分类。</a:t>
            </a:r>
          </a:p>
          <a:p>
            <a:r>
              <a:rPr lang="zh-CN" altLang="en-US" dirty="0"/>
              <a:t>中间层一般可选用</a:t>
            </a:r>
            <a:r>
              <a:rPr lang="en-US" altLang="zh-CN" dirty="0" err="1"/>
              <a:t>ReLU</a:t>
            </a:r>
            <a:r>
              <a:rPr lang="zh-CN" altLang="en-US" dirty="0"/>
              <a:t>函数，它是一个通用的激活函数，如果</a:t>
            </a:r>
            <a:r>
              <a:rPr lang="en-US" altLang="zh-CN" dirty="0" err="1"/>
              <a:t>ReLU</a:t>
            </a:r>
            <a:r>
              <a:rPr lang="zh-CN" altLang="en-US" dirty="0"/>
              <a:t>函数结果不佳，再尝试其他激活函数。深层网络一般要避免使用</a:t>
            </a:r>
            <a:r>
              <a:rPr lang="en-US" altLang="zh-CN" dirty="0"/>
              <a:t>Sigmoid</a:t>
            </a:r>
            <a:r>
              <a:rPr lang="zh-CN" altLang="en-US" dirty="0"/>
              <a:t>和</a:t>
            </a:r>
            <a:r>
              <a:rPr lang="en-US" altLang="zh-CN" dirty="0" err="1"/>
              <a:t>Tanh</a:t>
            </a:r>
            <a:r>
              <a:rPr lang="zh-CN" altLang="en-US" dirty="0"/>
              <a:t>函数，因为这两个函数容易产生梯度消失问题。如果</a:t>
            </a:r>
            <a:r>
              <a:rPr lang="en-US" altLang="zh-CN" dirty="0" err="1"/>
              <a:t>ReLU</a:t>
            </a:r>
            <a:r>
              <a:rPr lang="zh-CN" altLang="en-US" dirty="0"/>
              <a:t>函数的神经网络中出现较多“死亡”神经元，可以尝试使用</a:t>
            </a:r>
            <a:r>
              <a:rPr lang="en-US" altLang="zh-CN" dirty="0"/>
              <a:t>Leaky </a:t>
            </a:r>
            <a:r>
              <a:rPr lang="en-US" altLang="zh-CN" dirty="0" err="1"/>
              <a:t>ReLU</a:t>
            </a:r>
            <a:r>
              <a:rPr lang="zh-CN" altLang="en-US" dirty="0"/>
              <a:t>或</a:t>
            </a:r>
            <a:r>
              <a:rPr lang="en-US" altLang="zh-CN" dirty="0"/>
              <a:t>ELU</a:t>
            </a:r>
            <a:r>
              <a:rPr lang="zh-CN" altLang="en-US" dirty="0"/>
              <a:t>函数。</a:t>
            </a:r>
          </a:p>
          <a:p>
            <a:endParaRPr lang="zh-CN" altLang="en-US" dirty="0"/>
          </a:p>
        </p:txBody>
      </p:sp>
    </p:spTree>
    <p:extLst>
      <p:ext uri="{BB962C8B-B14F-4D97-AF65-F5344CB8AC3E}">
        <p14:creationId xmlns:p14="http://schemas.microsoft.com/office/powerpoint/2010/main" val="7714061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3.5.3 </a:t>
            </a:r>
            <a:r>
              <a:rPr lang="zh-CN" altLang="en-US" dirty="0" smtClean="0"/>
              <a:t>神经网络</a:t>
            </a:r>
            <a:r>
              <a:rPr lang="zh-CN" altLang="en-US" dirty="0"/>
              <a:t>原理</a:t>
            </a:r>
          </a:p>
        </p:txBody>
      </p:sp>
      <p:sp>
        <p:nvSpPr>
          <p:cNvPr id="3" name="内容占位符 2"/>
          <p:cNvSpPr>
            <a:spLocks noGrp="1"/>
          </p:cNvSpPr>
          <p:nvPr>
            <p:ph idx="1"/>
          </p:nvPr>
        </p:nvSpPr>
        <p:spPr/>
        <p:txBody>
          <a:bodyPr/>
          <a:lstStyle/>
          <a:p>
            <a:r>
              <a:rPr lang="zh-CN" altLang="en-US" dirty="0"/>
              <a:t>了解神经元和激活函数的概念之后，重点需要掌握如何使用神经元来构建神经网络，以及前向传播和反向传播工作原理。</a:t>
            </a:r>
          </a:p>
        </p:txBody>
      </p:sp>
    </p:spTree>
    <p:extLst>
      <p:ext uri="{BB962C8B-B14F-4D97-AF65-F5344CB8AC3E}">
        <p14:creationId xmlns:p14="http://schemas.microsoft.com/office/powerpoint/2010/main" val="22260485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1756792"/>
          </a:xfrm>
        </p:spPr>
        <p:txBody>
          <a:bodyPr/>
          <a:lstStyle/>
          <a:p>
            <a:r>
              <a:rPr lang="zh-CN" altLang="en-US" dirty="0"/>
              <a:t>（</a:t>
            </a:r>
            <a:r>
              <a:rPr lang="en-US" altLang="zh-CN" dirty="0"/>
              <a:t>1</a:t>
            </a:r>
            <a:r>
              <a:rPr lang="zh-CN" altLang="en-US" dirty="0"/>
              <a:t>）神经网络表示</a:t>
            </a:r>
          </a:p>
          <a:p>
            <a:r>
              <a:rPr lang="zh-CN" altLang="en-US" dirty="0"/>
              <a:t>神经元是神经网络的构件，大量神经元按照不同层次关系即可构成神经网络，网络结构可以很复杂。如果不计输入层，图</a:t>
            </a:r>
            <a:r>
              <a:rPr lang="en-US" altLang="zh-CN" dirty="0"/>
              <a:t>3. 11</a:t>
            </a:r>
            <a:r>
              <a:rPr lang="zh-CN" altLang="en-US" dirty="0"/>
              <a:t>是一个三层的神经网络。</a:t>
            </a:r>
          </a:p>
          <a:p>
            <a:endParaRPr lang="zh-CN" altLang="en-US"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524" y="2780928"/>
            <a:ext cx="4456951" cy="312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91773" y="6084004"/>
            <a:ext cx="2360454" cy="369332"/>
          </a:xfrm>
          <a:prstGeom prst="rect">
            <a:avLst/>
          </a:prstGeom>
        </p:spPr>
        <p:txBody>
          <a:bodyPr wrap="none">
            <a:spAutoFit/>
          </a:bodyPr>
          <a:lstStyle/>
          <a:p>
            <a:r>
              <a:rPr lang="zh-CN" altLang="zh-CN" dirty="0"/>
              <a:t>图</a:t>
            </a:r>
            <a:r>
              <a:rPr lang="en-US" altLang="zh-CN" dirty="0"/>
              <a:t>3. 11 </a:t>
            </a:r>
            <a:r>
              <a:rPr lang="zh-CN" altLang="zh-CN" dirty="0"/>
              <a:t>神经网络结构</a:t>
            </a:r>
          </a:p>
        </p:txBody>
      </p:sp>
    </p:spTree>
    <p:extLst>
      <p:ext uri="{BB962C8B-B14F-4D97-AF65-F5344CB8AC3E}">
        <p14:creationId xmlns:p14="http://schemas.microsoft.com/office/powerpoint/2010/main" val="3746957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832648"/>
          </a:xfrm>
        </p:spPr>
        <p:txBody>
          <a:bodyPr>
            <a:normAutofit lnSpcReduction="10000"/>
          </a:bodyPr>
          <a:lstStyle/>
          <a:p>
            <a:r>
              <a:rPr lang="zh-CN" altLang="en-US" dirty="0"/>
              <a:t>其中，输入层直接接受原始数据输入，输入层单元称为输入单元，其数量由数据集的特征个数和数据类型决定。输入 </a:t>
            </a:r>
            <a:r>
              <a:rPr lang="zh-CN" altLang="en-US" dirty="0" smtClean="0"/>
              <a:t>    的下标  表示</a:t>
            </a:r>
            <a:r>
              <a:rPr lang="zh-CN" altLang="en-US" dirty="0"/>
              <a:t>样本的第 </a:t>
            </a:r>
            <a:r>
              <a:rPr lang="zh-CN" altLang="en-US" dirty="0" smtClean="0"/>
              <a:t> 个</a:t>
            </a:r>
            <a:r>
              <a:rPr lang="zh-CN" altLang="en-US" dirty="0"/>
              <a:t>特征，全部输入特征使用</a:t>
            </a:r>
            <a:r>
              <a:rPr lang="zh-CN" altLang="en-US" dirty="0" smtClean="0"/>
              <a:t>向量  </a:t>
            </a:r>
            <a:r>
              <a:rPr lang="zh-CN" altLang="en-US" dirty="0"/>
              <a:t>来表示</a:t>
            </a:r>
            <a:r>
              <a:rPr lang="zh-CN" altLang="en-US" dirty="0" smtClean="0"/>
              <a:t>。    </a:t>
            </a:r>
            <a:r>
              <a:rPr lang="zh-CN" altLang="en-US" dirty="0"/>
              <a:t>的</a:t>
            </a:r>
            <a:r>
              <a:rPr lang="zh-CN" altLang="en-US" dirty="0" smtClean="0"/>
              <a:t>上标   </a:t>
            </a:r>
            <a:r>
              <a:rPr lang="zh-CN" altLang="en-US" dirty="0"/>
              <a:t>表示</a:t>
            </a:r>
            <a:r>
              <a:rPr lang="zh-CN" altLang="en-US" dirty="0" smtClean="0"/>
              <a:t>第  </a:t>
            </a:r>
            <a:r>
              <a:rPr lang="zh-CN" altLang="en-US" dirty="0"/>
              <a:t>层，</a:t>
            </a:r>
            <a:r>
              <a:rPr lang="zh-CN" altLang="en-US" dirty="0" smtClean="0"/>
              <a:t>下标  </a:t>
            </a:r>
            <a:r>
              <a:rPr lang="zh-CN" altLang="en-US" dirty="0"/>
              <a:t>表示该层的</a:t>
            </a:r>
            <a:r>
              <a:rPr lang="zh-CN" altLang="en-US" dirty="0" smtClean="0"/>
              <a:t>第  </a:t>
            </a:r>
            <a:r>
              <a:rPr lang="zh-CN" altLang="en-US" dirty="0"/>
              <a:t>个神经元，</a:t>
            </a:r>
            <a:r>
              <a:rPr lang="zh-CN" altLang="en-US" dirty="0" smtClean="0"/>
              <a:t>第  </a:t>
            </a:r>
            <a:r>
              <a:rPr lang="zh-CN" altLang="en-US" dirty="0"/>
              <a:t>层神经元的全部输出使用向量 </a:t>
            </a:r>
            <a:r>
              <a:rPr lang="zh-CN" altLang="en-US" dirty="0" smtClean="0"/>
              <a:t>  来</a:t>
            </a:r>
            <a:r>
              <a:rPr lang="zh-CN" altLang="en-US" dirty="0"/>
              <a:t>表示。最后一层称为输出层，它负责模型的输出，输出层单元称为输出单元，其数量由数据集的目标属性的取值个数决定。输出使用</a:t>
            </a:r>
            <a:r>
              <a:rPr lang="zh-CN" altLang="en-US" dirty="0" smtClean="0"/>
              <a:t>向量   </a:t>
            </a:r>
            <a:r>
              <a:rPr lang="zh-CN" altLang="en-US" dirty="0"/>
              <a:t>来表示</a:t>
            </a:r>
            <a:r>
              <a:rPr lang="zh-CN" altLang="en-US" dirty="0" smtClean="0"/>
              <a:t>，   </a:t>
            </a:r>
            <a:r>
              <a:rPr lang="zh-CN" altLang="en-US" dirty="0"/>
              <a:t>表示其中的</a:t>
            </a:r>
            <a:r>
              <a:rPr lang="zh-CN" altLang="en-US" dirty="0" smtClean="0"/>
              <a:t>第  </a:t>
            </a:r>
            <a:r>
              <a:rPr lang="zh-CN" altLang="en-US" dirty="0"/>
              <a:t>个输出。如果目标属性只有两个取值，即二元分类，则可以只有一个输出单元，也可以有两个输出单元；如果目标属性的取值个数大于等于三，假设</a:t>
            </a:r>
            <a:r>
              <a:rPr lang="zh-CN" altLang="en-US" dirty="0" smtClean="0"/>
              <a:t>为  </a:t>
            </a:r>
            <a:r>
              <a:rPr lang="zh-CN" altLang="en-US" dirty="0"/>
              <a:t>，则网络</a:t>
            </a:r>
            <a:r>
              <a:rPr lang="zh-CN" altLang="en-US" dirty="0" smtClean="0"/>
              <a:t>应有   </a:t>
            </a:r>
            <a:r>
              <a:rPr lang="zh-CN" altLang="en-US" dirty="0"/>
              <a:t>个输出单元。位于输入层和输出层之间的层次为中间层，也称为隐藏层，本例有两个隐藏层，它们负责对数据进行处理，并传递给下一层</a:t>
            </a:r>
            <a:r>
              <a:rPr lang="zh-CN" altLang="en-US" dirty="0" smtClean="0"/>
              <a:t>。     </a:t>
            </a:r>
            <a:r>
              <a:rPr lang="zh-CN" altLang="en-US" dirty="0"/>
              <a:t>表示第 </a:t>
            </a:r>
            <a:r>
              <a:rPr lang="zh-CN" altLang="en-US" dirty="0" smtClean="0"/>
              <a:t> 层</a:t>
            </a:r>
            <a:r>
              <a:rPr lang="zh-CN" altLang="en-US" dirty="0"/>
              <a:t>的权重矩阵，矩阵的行数为</a:t>
            </a:r>
            <a:r>
              <a:rPr lang="zh-CN" altLang="en-US" dirty="0" smtClean="0"/>
              <a:t>第  </a:t>
            </a:r>
            <a:r>
              <a:rPr lang="zh-CN" altLang="en-US" dirty="0"/>
              <a:t>层激活单元的数量，列数为</a:t>
            </a:r>
            <a:r>
              <a:rPr lang="zh-CN" altLang="en-US" dirty="0" smtClean="0"/>
              <a:t>第     </a:t>
            </a:r>
            <a:r>
              <a:rPr lang="zh-CN" altLang="en-US" dirty="0"/>
              <a:t>层激活单元的数量</a:t>
            </a:r>
            <a:r>
              <a:rPr lang="zh-CN" altLang="en-US" dirty="0" smtClean="0"/>
              <a:t>，   为      矩阵</a:t>
            </a:r>
            <a:r>
              <a:rPr lang="zh-CN" altLang="en-US" dirty="0"/>
              <a:t>中</a:t>
            </a:r>
            <a:r>
              <a:rPr lang="zh-CN" altLang="en-US" dirty="0" smtClean="0"/>
              <a:t>第  行  </a:t>
            </a:r>
            <a:r>
              <a:rPr lang="zh-CN" altLang="en-US" dirty="0"/>
              <a:t>列的元素</a:t>
            </a:r>
            <a:r>
              <a:rPr lang="zh-CN" altLang="en-US" dirty="0" smtClean="0"/>
              <a:t>。    </a:t>
            </a:r>
            <a:r>
              <a:rPr lang="zh-CN" altLang="en-US" dirty="0"/>
              <a:t>表示第 </a:t>
            </a:r>
            <a:r>
              <a:rPr lang="zh-CN" altLang="en-US" dirty="0" smtClean="0"/>
              <a:t> 层</a:t>
            </a:r>
            <a:r>
              <a:rPr lang="zh-CN" altLang="en-US" dirty="0"/>
              <a:t>的偏置向量</a:t>
            </a:r>
            <a:r>
              <a:rPr lang="zh-CN" altLang="en-US" dirty="0" smtClean="0"/>
              <a:t>，   为    向量</a:t>
            </a:r>
            <a:r>
              <a:rPr lang="zh-CN" altLang="en-US" dirty="0"/>
              <a:t>的第 </a:t>
            </a:r>
            <a:r>
              <a:rPr lang="zh-CN" altLang="en-US" dirty="0" smtClean="0"/>
              <a:t> 个</a:t>
            </a:r>
            <a:r>
              <a:rPr lang="zh-CN" altLang="en-US" dirty="0"/>
              <a:t>元素。</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76905828"/>
              </p:ext>
            </p:extLst>
          </p:nvPr>
        </p:nvGraphicFramePr>
        <p:xfrm>
          <a:off x="1115616" y="1464154"/>
          <a:ext cx="247436" cy="380670"/>
        </p:xfrm>
        <a:graphic>
          <a:graphicData uri="http://schemas.openxmlformats.org/presentationml/2006/ole">
            <mc:AlternateContent xmlns:mc="http://schemas.openxmlformats.org/markup-compatibility/2006">
              <mc:Choice xmlns:v="urn:schemas-microsoft-com:vml" Requires="v">
                <p:oleObj spid="_x0000_s42565" name="Equation" r:id="rId3" imgW="164957" imgH="253780" progId="Equation.DSMT4">
                  <p:embed/>
                </p:oleObj>
              </mc:Choice>
              <mc:Fallback>
                <p:oleObj name="Equation" r:id="rId3" imgW="164957" imgH="25378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464154"/>
                        <a:ext cx="247436"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8849447"/>
              </p:ext>
            </p:extLst>
          </p:nvPr>
        </p:nvGraphicFramePr>
        <p:xfrm>
          <a:off x="2365441" y="1484784"/>
          <a:ext cx="190335" cy="285503"/>
        </p:xfrm>
        <a:graphic>
          <a:graphicData uri="http://schemas.openxmlformats.org/presentationml/2006/ole">
            <mc:AlternateContent xmlns:mc="http://schemas.openxmlformats.org/markup-compatibility/2006">
              <mc:Choice xmlns:v="urn:schemas-microsoft-com:vml" Requires="v">
                <p:oleObj spid="_x0000_s42566" name="Equation" r:id="rId5" imgW="126890" imgH="190335" progId="Equation.DSMT4">
                  <p:embed/>
                </p:oleObj>
              </mc:Choice>
              <mc:Fallback>
                <p:oleObj name="Equation" r:id="rId5" imgW="126890" imgH="19033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5441" y="1484784"/>
                        <a:ext cx="190335"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96760125"/>
              </p:ext>
            </p:extLst>
          </p:nvPr>
        </p:nvGraphicFramePr>
        <p:xfrm>
          <a:off x="1835696" y="5805264"/>
          <a:ext cx="190335" cy="285503"/>
        </p:xfrm>
        <a:graphic>
          <a:graphicData uri="http://schemas.openxmlformats.org/presentationml/2006/ole">
            <mc:AlternateContent xmlns:mc="http://schemas.openxmlformats.org/markup-compatibility/2006">
              <mc:Choice xmlns:v="urn:schemas-microsoft-com:vml" Requires="v">
                <p:oleObj spid="_x0000_s42567" name="Equation" r:id="rId7" imgW="126890" imgH="190335" progId="Equation.DSMT4">
                  <p:embed/>
                </p:oleObj>
              </mc:Choice>
              <mc:Fallback>
                <p:oleObj name="Equation" r:id="rId7" imgW="126890" imgH="19033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5805264"/>
                        <a:ext cx="190335"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423208074"/>
              </p:ext>
            </p:extLst>
          </p:nvPr>
        </p:nvGraphicFramePr>
        <p:xfrm>
          <a:off x="1043608" y="1916832"/>
          <a:ext cx="190088" cy="190088"/>
        </p:xfrm>
        <a:graphic>
          <a:graphicData uri="http://schemas.openxmlformats.org/presentationml/2006/ole">
            <mc:AlternateContent xmlns:mc="http://schemas.openxmlformats.org/markup-compatibility/2006">
              <mc:Choice xmlns:v="urn:schemas-microsoft-com:vml" Requires="v">
                <p:oleObj spid="_x0000_s42568" name="Equation" r:id="rId8" imgW="126725" imgH="126725" progId="Equation.DSMT4">
                  <p:embed/>
                </p:oleObj>
              </mc:Choice>
              <mc:Fallback>
                <p:oleObj name="Equation" r:id="rId8" imgW="126725" imgH="126725" progId="Equation.DSMT4">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3608" y="1916832"/>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354485387"/>
              </p:ext>
            </p:extLst>
          </p:nvPr>
        </p:nvGraphicFramePr>
        <p:xfrm>
          <a:off x="2411760" y="1772816"/>
          <a:ext cx="342752" cy="380835"/>
        </p:xfrm>
        <a:graphic>
          <a:graphicData uri="http://schemas.openxmlformats.org/presentationml/2006/ole">
            <mc:AlternateContent xmlns:mc="http://schemas.openxmlformats.org/markup-compatibility/2006">
              <mc:Choice xmlns:v="urn:schemas-microsoft-com:vml" Requires="v">
                <p:oleObj spid="_x0000_s42569" name="Equation" r:id="rId10" imgW="228501" imgH="253890" progId="Equation.DSMT4">
                  <p:embed/>
                </p:oleObj>
              </mc:Choice>
              <mc:Fallback>
                <p:oleObj name="Equation" r:id="rId10" imgW="228501" imgH="253890"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11760" y="1772816"/>
                        <a:ext cx="342752"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610243152"/>
              </p:ext>
            </p:extLst>
          </p:nvPr>
        </p:nvGraphicFramePr>
        <p:xfrm>
          <a:off x="3707904" y="1844824"/>
          <a:ext cx="266354" cy="304404"/>
        </p:xfrm>
        <a:graphic>
          <a:graphicData uri="http://schemas.openxmlformats.org/presentationml/2006/ole">
            <mc:AlternateContent xmlns:mc="http://schemas.openxmlformats.org/markup-compatibility/2006">
              <mc:Choice xmlns:v="urn:schemas-microsoft-com:vml" Requires="v">
                <p:oleObj spid="_x0000_s42570" name="Equation" r:id="rId12" imgW="177569" imgH="202936" progId="Equation.DSMT4">
                  <p:embed/>
                </p:oleObj>
              </mc:Choice>
              <mc:Fallback>
                <p:oleObj name="Equation" r:id="rId12" imgW="177569" imgH="202936" progId="Equation.DSMT4">
                  <p:embed/>
                  <p:pic>
                    <p:nvPicPr>
                      <p:cNvPr id="0"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7904" y="1844824"/>
                        <a:ext cx="266354"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1343626346"/>
              </p:ext>
            </p:extLst>
          </p:nvPr>
        </p:nvGraphicFramePr>
        <p:xfrm>
          <a:off x="4860032" y="1844824"/>
          <a:ext cx="133004" cy="266007"/>
        </p:xfrm>
        <a:graphic>
          <a:graphicData uri="http://schemas.openxmlformats.org/presentationml/2006/ole">
            <mc:AlternateContent xmlns:mc="http://schemas.openxmlformats.org/markup-compatibility/2006">
              <mc:Choice xmlns:v="urn:schemas-microsoft-com:vml" Requires="v">
                <p:oleObj spid="_x0000_s42571" name="Equation" r:id="rId14" imgW="88669" imgH="177338" progId="Equation.DSMT4">
                  <p:embed/>
                </p:oleObj>
              </mc:Choice>
              <mc:Fallback>
                <p:oleObj name="Equation" r:id="rId14" imgW="88669" imgH="177338" progId="Equation.DSMT4">
                  <p:embed/>
                  <p:pic>
                    <p:nvPicPr>
                      <p:cNvPr id="0" name="Object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60032" y="1844824"/>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458478322"/>
              </p:ext>
            </p:extLst>
          </p:nvPr>
        </p:nvGraphicFramePr>
        <p:xfrm>
          <a:off x="6228184" y="1844824"/>
          <a:ext cx="190335" cy="285503"/>
        </p:xfrm>
        <a:graphic>
          <a:graphicData uri="http://schemas.openxmlformats.org/presentationml/2006/ole">
            <mc:AlternateContent xmlns:mc="http://schemas.openxmlformats.org/markup-compatibility/2006">
              <mc:Choice xmlns:v="urn:schemas-microsoft-com:vml" Requires="v">
                <p:oleObj spid="_x0000_s42572" name="Equation" r:id="rId16" imgW="126890" imgH="190335" progId="Equation.DSMT4">
                  <p:embed/>
                </p:oleObj>
              </mc:Choice>
              <mc:Fallback>
                <p:oleObj name="Equation" r:id="rId16" imgW="126890" imgH="19033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1844824"/>
                        <a:ext cx="190335"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66864186"/>
              </p:ext>
            </p:extLst>
          </p:nvPr>
        </p:nvGraphicFramePr>
        <p:xfrm>
          <a:off x="8172400" y="1844824"/>
          <a:ext cx="190335" cy="285503"/>
        </p:xfrm>
        <a:graphic>
          <a:graphicData uri="http://schemas.openxmlformats.org/presentationml/2006/ole">
            <mc:AlternateContent xmlns:mc="http://schemas.openxmlformats.org/markup-compatibility/2006">
              <mc:Choice xmlns:v="urn:schemas-microsoft-com:vml" Requires="v">
                <p:oleObj spid="_x0000_s42573" name="Equation" r:id="rId17" imgW="126890" imgH="190335" progId="Equation.DSMT4">
                  <p:embed/>
                </p:oleObj>
              </mc:Choice>
              <mc:Fallback>
                <p:oleObj name="Equation" r:id="rId17" imgW="126890" imgH="19033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2400" y="1844824"/>
                        <a:ext cx="190335"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958594924"/>
              </p:ext>
            </p:extLst>
          </p:nvPr>
        </p:nvGraphicFramePr>
        <p:xfrm>
          <a:off x="2555776" y="2204864"/>
          <a:ext cx="133004" cy="266007"/>
        </p:xfrm>
        <a:graphic>
          <a:graphicData uri="http://schemas.openxmlformats.org/presentationml/2006/ole">
            <mc:AlternateContent xmlns:mc="http://schemas.openxmlformats.org/markup-compatibility/2006">
              <mc:Choice xmlns:v="urn:schemas-microsoft-com:vml" Requires="v">
                <p:oleObj spid="_x0000_s42574" name="Equation" r:id="rId18" imgW="88669" imgH="177338" progId="Equation.DSMT4">
                  <p:embed/>
                </p:oleObj>
              </mc:Choice>
              <mc:Fallback>
                <p:oleObj name="Equation" r:id="rId18" imgW="88669" imgH="177338"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55776" y="2204864"/>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4226206764"/>
              </p:ext>
            </p:extLst>
          </p:nvPr>
        </p:nvGraphicFramePr>
        <p:xfrm>
          <a:off x="6660232" y="2132856"/>
          <a:ext cx="323570" cy="304536"/>
        </p:xfrm>
        <a:graphic>
          <a:graphicData uri="http://schemas.openxmlformats.org/presentationml/2006/ole">
            <mc:AlternateContent xmlns:mc="http://schemas.openxmlformats.org/markup-compatibility/2006">
              <mc:Choice xmlns:v="urn:schemas-microsoft-com:vml" Requires="v">
                <p:oleObj spid="_x0000_s42575" name="Equation" r:id="rId19" imgW="215713" imgH="203024" progId="Equation.DSMT4">
                  <p:embed/>
                </p:oleObj>
              </mc:Choice>
              <mc:Fallback>
                <p:oleObj name="Equation" r:id="rId19" imgW="215713" imgH="203024" progId="Equation.DSMT4">
                  <p:embed/>
                  <p:pic>
                    <p:nvPicPr>
                      <p:cNvPr id="0" name="Object 1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60232" y="2132856"/>
                        <a:ext cx="3235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164303997"/>
              </p:ext>
            </p:extLst>
          </p:nvPr>
        </p:nvGraphicFramePr>
        <p:xfrm>
          <a:off x="2627784" y="3140968"/>
          <a:ext cx="190253" cy="304404"/>
        </p:xfrm>
        <a:graphic>
          <a:graphicData uri="http://schemas.openxmlformats.org/presentationml/2006/ole">
            <mc:AlternateContent xmlns:mc="http://schemas.openxmlformats.org/markup-compatibility/2006">
              <mc:Choice xmlns:v="urn:schemas-microsoft-com:vml" Requires="v">
                <p:oleObj spid="_x0000_s42576" name="Equation" r:id="rId21" imgW="126835" imgH="202936" progId="Equation.DSMT4">
                  <p:embed/>
                </p:oleObj>
              </mc:Choice>
              <mc:Fallback>
                <p:oleObj name="Equation" r:id="rId21" imgW="126835" imgH="202936" progId="Equation.DSMT4">
                  <p:embed/>
                  <p:pic>
                    <p:nvPicPr>
                      <p:cNvPr id="0" name="Object 3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27784" y="3140968"/>
                        <a:ext cx="190253"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1361157899"/>
              </p:ext>
            </p:extLst>
          </p:nvPr>
        </p:nvGraphicFramePr>
        <p:xfrm>
          <a:off x="3995936" y="3139371"/>
          <a:ext cx="266469" cy="361637"/>
        </p:xfrm>
        <a:graphic>
          <a:graphicData uri="http://schemas.openxmlformats.org/presentationml/2006/ole">
            <mc:AlternateContent xmlns:mc="http://schemas.openxmlformats.org/markup-compatibility/2006">
              <mc:Choice xmlns:v="urn:schemas-microsoft-com:vml" Requires="v">
                <p:oleObj spid="_x0000_s42577" name="Equation" r:id="rId23" imgW="177646" imgH="241091" progId="Equation.DSMT4">
                  <p:embed/>
                </p:oleObj>
              </mc:Choice>
              <mc:Fallback>
                <p:oleObj name="Equation" r:id="rId23" imgW="177646" imgH="241091" progId="Equation.DSMT4">
                  <p:embed/>
                  <p:pic>
                    <p:nvPicPr>
                      <p:cNvPr id="0" name="Object 3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95936" y="3139371"/>
                        <a:ext cx="266469"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2458478322"/>
              </p:ext>
            </p:extLst>
          </p:nvPr>
        </p:nvGraphicFramePr>
        <p:xfrm>
          <a:off x="6084168" y="3140968"/>
          <a:ext cx="190335" cy="285503"/>
        </p:xfrm>
        <a:graphic>
          <a:graphicData uri="http://schemas.openxmlformats.org/presentationml/2006/ole">
            <mc:AlternateContent xmlns:mc="http://schemas.openxmlformats.org/markup-compatibility/2006">
              <mc:Choice xmlns:v="urn:schemas-microsoft-com:vml" Requires="v">
                <p:oleObj spid="_x0000_s42578" name="Equation" r:id="rId25" imgW="126890" imgH="190335" progId="Equation.DSMT4">
                  <p:embed/>
                </p:oleObj>
              </mc:Choice>
              <mc:Fallback>
                <p:oleObj name="Equation" r:id="rId25" imgW="126890" imgH="19033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3140968"/>
                        <a:ext cx="190335"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1707138173"/>
              </p:ext>
            </p:extLst>
          </p:nvPr>
        </p:nvGraphicFramePr>
        <p:xfrm>
          <a:off x="3491880" y="4149080"/>
          <a:ext cx="190088" cy="266123"/>
        </p:xfrm>
        <a:graphic>
          <a:graphicData uri="http://schemas.openxmlformats.org/presentationml/2006/ole">
            <mc:AlternateContent xmlns:mc="http://schemas.openxmlformats.org/markup-compatibility/2006">
              <mc:Choice xmlns:v="urn:schemas-microsoft-com:vml" Requires="v">
                <p:oleObj spid="_x0000_s42579" name="Equation" r:id="rId26" imgW="126725" imgH="177415" progId="Equation.DSMT4">
                  <p:embed/>
                </p:oleObj>
              </mc:Choice>
              <mc:Fallback>
                <p:oleObj name="Equation" r:id="rId26" imgW="126725" imgH="177415" progId="Equation.DSMT4">
                  <p:embed/>
                  <p:pic>
                    <p:nvPicPr>
                      <p:cNvPr id="0" name="Object 3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491880" y="4149080"/>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1707138173"/>
              </p:ext>
            </p:extLst>
          </p:nvPr>
        </p:nvGraphicFramePr>
        <p:xfrm>
          <a:off x="5508104" y="4149080"/>
          <a:ext cx="190088" cy="266123"/>
        </p:xfrm>
        <a:graphic>
          <a:graphicData uri="http://schemas.openxmlformats.org/presentationml/2006/ole">
            <mc:AlternateContent xmlns:mc="http://schemas.openxmlformats.org/markup-compatibility/2006">
              <mc:Choice xmlns:v="urn:schemas-microsoft-com:vml" Requires="v">
                <p:oleObj spid="_x0000_s42580" name="Equation" r:id="rId28" imgW="126725" imgH="177415" progId="Equation.DSMT4">
                  <p:embed/>
                </p:oleObj>
              </mc:Choice>
              <mc:Fallback>
                <p:oleObj name="Equation" r:id="rId28" imgW="126725" imgH="177415"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508104" y="4149080"/>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3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772115573"/>
              </p:ext>
            </p:extLst>
          </p:nvPr>
        </p:nvGraphicFramePr>
        <p:xfrm>
          <a:off x="1331640" y="5085184"/>
          <a:ext cx="456804" cy="304536"/>
        </p:xfrm>
        <a:graphic>
          <a:graphicData uri="http://schemas.openxmlformats.org/presentationml/2006/ole">
            <mc:AlternateContent xmlns:mc="http://schemas.openxmlformats.org/markup-compatibility/2006">
              <mc:Choice xmlns:v="urn:schemas-microsoft-com:vml" Requires="v">
                <p:oleObj spid="_x0000_s42581" name="Equation" r:id="rId29" imgW="304536" imgH="203024" progId="Equation.DSMT4">
                  <p:embed/>
                </p:oleObj>
              </mc:Choice>
              <mc:Fallback>
                <p:oleObj name="Equation" r:id="rId29" imgW="304536" imgH="203024" progId="Equation.DSMT4">
                  <p:embed/>
                  <p:pic>
                    <p:nvPicPr>
                      <p:cNvPr id="0" name="Object 37"/>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331640" y="5085184"/>
                        <a:ext cx="4568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对象 31"/>
          <p:cNvGraphicFramePr>
            <a:graphicFrameLocks noChangeAspect="1"/>
          </p:cNvGraphicFramePr>
          <p:nvPr>
            <p:extLst>
              <p:ext uri="{D42A27DB-BD31-4B8C-83A1-F6EECF244321}">
                <p14:modId xmlns:p14="http://schemas.microsoft.com/office/powerpoint/2010/main" val="344266092"/>
              </p:ext>
            </p:extLst>
          </p:nvPr>
        </p:nvGraphicFramePr>
        <p:xfrm>
          <a:off x="2699792" y="5157192"/>
          <a:ext cx="133004" cy="266007"/>
        </p:xfrm>
        <a:graphic>
          <a:graphicData uri="http://schemas.openxmlformats.org/presentationml/2006/ole">
            <mc:AlternateContent xmlns:mc="http://schemas.openxmlformats.org/markup-compatibility/2006">
              <mc:Choice xmlns:v="urn:schemas-microsoft-com:vml" Requires="v">
                <p:oleObj spid="_x0000_s42582" name="Equation" r:id="rId31" imgW="88669" imgH="177338" progId="Equation.DSMT4">
                  <p:embed/>
                </p:oleObj>
              </mc:Choice>
              <mc:Fallback>
                <p:oleObj name="Equation" r:id="rId31" imgW="88669" imgH="177338"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9792" y="5157192"/>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对象 32"/>
          <p:cNvGraphicFramePr>
            <a:graphicFrameLocks noChangeAspect="1"/>
          </p:cNvGraphicFramePr>
          <p:nvPr>
            <p:extLst>
              <p:ext uri="{D42A27DB-BD31-4B8C-83A1-F6EECF244321}">
                <p14:modId xmlns:p14="http://schemas.microsoft.com/office/powerpoint/2010/main" val="344266092"/>
              </p:ext>
            </p:extLst>
          </p:nvPr>
        </p:nvGraphicFramePr>
        <p:xfrm>
          <a:off x="7092280" y="5157192"/>
          <a:ext cx="133004" cy="266007"/>
        </p:xfrm>
        <a:graphic>
          <a:graphicData uri="http://schemas.openxmlformats.org/presentationml/2006/ole">
            <mc:AlternateContent xmlns:mc="http://schemas.openxmlformats.org/markup-compatibility/2006">
              <mc:Choice xmlns:v="urn:schemas-microsoft-com:vml" Requires="v">
                <p:oleObj spid="_x0000_s42583" name="Equation" r:id="rId32" imgW="88669" imgH="177338" progId="Equation.DSMT4">
                  <p:embed/>
                </p:oleObj>
              </mc:Choice>
              <mc:Fallback>
                <p:oleObj name="Equation" r:id="rId32" imgW="88669" imgH="177338"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92280" y="5157192"/>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Rectangle 4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3650187648"/>
              </p:ext>
            </p:extLst>
          </p:nvPr>
        </p:nvGraphicFramePr>
        <p:xfrm>
          <a:off x="3491880" y="5445224"/>
          <a:ext cx="418737" cy="266469"/>
        </p:xfrm>
        <a:graphic>
          <a:graphicData uri="http://schemas.openxmlformats.org/presentationml/2006/ole">
            <mc:AlternateContent xmlns:mc="http://schemas.openxmlformats.org/markup-compatibility/2006">
              <mc:Choice xmlns:v="urn:schemas-microsoft-com:vml" Requires="v">
                <p:oleObj spid="_x0000_s42584" name="Equation" r:id="rId33" imgW="279158" imgH="177646" progId="Equation.DSMT4">
                  <p:embed/>
                </p:oleObj>
              </mc:Choice>
              <mc:Fallback>
                <p:oleObj name="Equation" r:id="rId33" imgW="279158" imgH="177646" progId="Equation.DSMT4">
                  <p:embed/>
                  <p:pic>
                    <p:nvPicPr>
                      <p:cNvPr id="0" name="Object 3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491880" y="5445224"/>
                        <a:ext cx="418737"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4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2094266431"/>
              </p:ext>
            </p:extLst>
          </p:nvPr>
        </p:nvGraphicFramePr>
        <p:xfrm>
          <a:off x="6516216" y="5373216"/>
          <a:ext cx="399530" cy="399530"/>
        </p:xfrm>
        <a:graphic>
          <a:graphicData uri="http://schemas.openxmlformats.org/presentationml/2006/ole">
            <mc:AlternateContent xmlns:mc="http://schemas.openxmlformats.org/markup-compatibility/2006">
              <mc:Choice xmlns:v="urn:schemas-microsoft-com:vml" Requires="v">
                <p:oleObj spid="_x0000_s42585" name="Equation" r:id="rId35" imgW="266353" imgH="266353" progId="Equation.DSMT4">
                  <p:embed/>
                </p:oleObj>
              </mc:Choice>
              <mc:Fallback>
                <p:oleObj name="Equation" r:id="rId35" imgW="266353" imgH="266353" progId="Equation.DSMT4">
                  <p:embed/>
                  <p:pic>
                    <p:nvPicPr>
                      <p:cNvPr id="0" name="Object 41"/>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516216" y="5373216"/>
                        <a:ext cx="399530" cy="3995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对象 37"/>
          <p:cNvGraphicFramePr>
            <a:graphicFrameLocks noChangeAspect="1"/>
          </p:cNvGraphicFramePr>
          <p:nvPr>
            <p:extLst>
              <p:ext uri="{D42A27DB-BD31-4B8C-83A1-F6EECF244321}">
                <p14:modId xmlns:p14="http://schemas.microsoft.com/office/powerpoint/2010/main" val="772115573"/>
              </p:ext>
            </p:extLst>
          </p:nvPr>
        </p:nvGraphicFramePr>
        <p:xfrm>
          <a:off x="7236296" y="5445224"/>
          <a:ext cx="456804" cy="304536"/>
        </p:xfrm>
        <a:graphic>
          <a:graphicData uri="http://schemas.openxmlformats.org/presentationml/2006/ole">
            <mc:AlternateContent xmlns:mc="http://schemas.openxmlformats.org/markup-compatibility/2006">
              <mc:Choice xmlns:v="urn:schemas-microsoft-com:vml" Requires="v">
                <p:oleObj spid="_x0000_s42586" name="Equation" r:id="rId37" imgW="304536" imgH="203024" progId="Equation.DSMT4">
                  <p:embed/>
                </p:oleObj>
              </mc:Choice>
              <mc:Fallback>
                <p:oleObj name="Equation" r:id="rId37" imgW="304536" imgH="203024" progId="Equation.DSMT4">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236296" y="5445224"/>
                        <a:ext cx="4568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137434024"/>
              </p:ext>
            </p:extLst>
          </p:nvPr>
        </p:nvGraphicFramePr>
        <p:xfrm>
          <a:off x="1331640" y="5805264"/>
          <a:ext cx="133061" cy="247113"/>
        </p:xfrm>
        <a:graphic>
          <a:graphicData uri="http://schemas.openxmlformats.org/presentationml/2006/ole">
            <mc:AlternateContent xmlns:mc="http://schemas.openxmlformats.org/markup-compatibility/2006">
              <mc:Choice xmlns:v="urn:schemas-microsoft-com:vml" Requires="v">
                <p:oleObj spid="_x0000_s42587" name="Equation" r:id="rId38" imgW="88707" imgH="164742" progId="Equation.DSMT4">
                  <p:embed/>
                </p:oleObj>
              </mc:Choice>
              <mc:Fallback>
                <p:oleObj name="Equation" r:id="rId38" imgW="88707" imgH="164742" progId="Equation.DSMT4">
                  <p:embed/>
                  <p:pic>
                    <p:nvPicPr>
                      <p:cNvPr id="0" name="Object 43"/>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331640" y="5805264"/>
                        <a:ext cx="133061" cy="247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4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2" name="对象 41"/>
          <p:cNvGraphicFramePr>
            <a:graphicFrameLocks noChangeAspect="1"/>
          </p:cNvGraphicFramePr>
          <p:nvPr>
            <p:extLst>
              <p:ext uri="{D42A27DB-BD31-4B8C-83A1-F6EECF244321}">
                <p14:modId xmlns:p14="http://schemas.microsoft.com/office/powerpoint/2010/main" val="874921702"/>
              </p:ext>
            </p:extLst>
          </p:nvPr>
        </p:nvGraphicFramePr>
        <p:xfrm>
          <a:off x="3491880" y="5733256"/>
          <a:ext cx="342752" cy="304668"/>
        </p:xfrm>
        <a:graphic>
          <a:graphicData uri="http://schemas.openxmlformats.org/presentationml/2006/ole">
            <mc:AlternateContent xmlns:mc="http://schemas.openxmlformats.org/markup-compatibility/2006">
              <mc:Choice xmlns:v="urn:schemas-microsoft-com:vml" Requires="v">
                <p:oleObj spid="_x0000_s42588" name="Equation" r:id="rId40" imgW="228501" imgH="203112" progId="Equation.DSMT4">
                  <p:embed/>
                </p:oleObj>
              </mc:Choice>
              <mc:Fallback>
                <p:oleObj name="Equation" r:id="rId40" imgW="228501" imgH="203112" progId="Equation.DSMT4">
                  <p:embed/>
                  <p:pic>
                    <p:nvPicPr>
                      <p:cNvPr id="0" name="Object 45"/>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491880" y="5733256"/>
                        <a:ext cx="342752"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对象 42"/>
          <p:cNvGraphicFramePr>
            <a:graphicFrameLocks noChangeAspect="1"/>
          </p:cNvGraphicFramePr>
          <p:nvPr>
            <p:extLst>
              <p:ext uri="{D42A27DB-BD31-4B8C-83A1-F6EECF244321}">
                <p14:modId xmlns:p14="http://schemas.microsoft.com/office/powerpoint/2010/main" val="1343626346"/>
              </p:ext>
            </p:extLst>
          </p:nvPr>
        </p:nvGraphicFramePr>
        <p:xfrm>
          <a:off x="4788024" y="5805264"/>
          <a:ext cx="133004" cy="266007"/>
        </p:xfrm>
        <a:graphic>
          <a:graphicData uri="http://schemas.openxmlformats.org/presentationml/2006/ole">
            <mc:AlternateContent xmlns:mc="http://schemas.openxmlformats.org/markup-compatibility/2006">
              <mc:Choice xmlns:v="urn:schemas-microsoft-com:vml" Requires="v">
                <p:oleObj spid="_x0000_s42589" name="Equation" r:id="rId42" imgW="88669" imgH="177338" progId="Equation.DSMT4">
                  <p:embed/>
                </p:oleObj>
              </mc:Choice>
              <mc:Fallback>
                <p:oleObj name="Equation" r:id="rId42" imgW="88669" imgH="177338"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88024" y="5805264"/>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Rectangle 4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5" name="对象 44"/>
          <p:cNvGraphicFramePr>
            <a:graphicFrameLocks noChangeAspect="1"/>
          </p:cNvGraphicFramePr>
          <p:nvPr>
            <p:extLst>
              <p:ext uri="{D42A27DB-BD31-4B8C-83A1-F6EECF244321}">
                <p14:modId xmlns:p14="http://schemas.microsoft.com/office/powerpoint/2010/main" val="703929085"/>
              </p:ext>
            </p:extLst>
          </p:nvPr>
        </p:nvGraphicFramePr>
        <p:xfrm>
          <a:off x="7020272" y="5733256"/>
          <a:ext cx="323570" cy="361637"/>
        </p:xfrm>
        <a:graphic>
          <a:graphicData uri="http://schemas.openxmlformats.org/presentationml/2006/ole">
            <mc:AlternateContent xmlns:mc="http://schemas.openxmlformats.org/markup-compatibility/2006">
              <mc:Choice xmlns:v="urn:schemas-microsoft-com:vml" Requires="v">
                <p:oleObj spid="_x0000_s42590" name="Equation" r:id="rId43" imgW="215713" imgH="241091" progId="Equation.DSMT4">
                  <p:embed/>
                </p:oleObj>
              </mc:Choice>
              <mc:Fallback>
                <p:oleObj name="Equation" r:id="rId43" imgW="215713" imgH="241091" progId="Equation.DSMT4">
                  <p:embed/>
                  <p:pic>
                    <p:nvPicPr>
                      <p:cNvPr id="0" name="Object 47"/>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7020272" y="5733256"/>
                        <a:ext cx="323570"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对象 45"/>
          <p:cNvGraphicFramePr>
            <a:graphicFrameLocks noChangeAspect="1"/>
          </p:cNvGraphicFramePr>
          <p:nvPr>
            <p:extLst>
              <p:ext uri="{D42A27DB-BD31-4B8C-83A1-F6EECF244321}">
                <p14:modId xmlns:p14="http://schemas.microsoft.com/office/powerpoint/2010/main" val="874921702"/>
              </p:ext>
            </p:extLst>
          </p:nvPr>
        </p:nvGraphicFramePr>
        <p:xfrm>
          <a:off x="7668344" y="5733256"/>
          <a:ext cx="342752" cy="304668"/>
        </p:xfrm>
        <a:graphic>
          <a:graphicData uri="http://schemas.openxmlformats.org/presentationml/2006/ole">
            <mc:AlternateContent xmlns:mc="http://schemas.openxmlformats.org/markup-compatibility/2006">
              <mc:Choice xmlns:v="urn:schemas-microsoft-com:vml" Requires="v">
                <p:oleObj spid="_x0000_s42591" name="Equation" r:id="rId45" imgW="228501" imgH="203112" progId="Equation.DSMT4">
                  <p:embed/>
                </p:oleObj>
              </mc:Choice>
              <mc:Fallback>
                <p:oleObj name="Equation" r:id="rId45" imgW="228501" imgH="203112" progId="Equation.DSMT4">
                  <p:embed/>
                  <p:pic>
                    <p:nvPicPr>
                      <p:cNvPr id="0" name=""/>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7668344" y="5733256"/>
                        <a:ext cx="342752"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对象 46"/>
          <p:cNvGraphicFramePr>
            <a:graphicFrameLocks noChangeAspect="1"/>
          </p:cNvGraphicFramePr>
          <p:nvPr>
            <p:extLst>
              <p:ext uri="{D42A27DB-BD31-4B8C-83A1-F6EECF244321}">
                <p14:modId xmlns:p14="http://schemas.microsoft.com/office/powerpoint/2010/main" val="4155992645"/>
              </p:ext>
            </p:extLst>
          </p:nvPr>
        </p:nvGraphicFramePr>
        <p:xfrm>
          <a:off x="1331640" y="6134215"/>
          <a:ext cx="133061" cy="247113"/>
        </p:xfrm>
        <a:graphic>
          <a:graphicData uri="http://schemas.openxmlformats.org/presentationml/2006/ole">
            <mc:AlternateContent xmlns:mc="http://schemas.openxmlformats.org/markup-compatibility/2006">
              <mc:Choice xmlns:v="urn:schemas-microsoft-com:vml" Requires="v">
                <p:oleObj spid="_x0000_s42592" name="Equation" r:id="rId46" imgW="88707" imgH="164742" progId="Equation.DSMT4">
                  <p:embed/>
                </p:oleObj>
              </mc:Choice>
              <mc:Fallback>
                <p:oleObj name="Equation" r:id="rId46" imgW="88707" imgH="164742" progId="Equation.DSMT4">
                  <p:embed/>
                  <p:pic>
                    <p:nvPicPr>
                      <p:cNvPr id="0" name=""/>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331640" y="6134215"/>
                        <a:ext cx="133061" cy="247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195313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784304"/>
          </a:xfrm>
        </p:spPr>
        <p:txBody>
          <a:bodyPr>
            <a:normAutofit/>
          </a:bodyPr>
          <a:lstStyle/>
          <a:p>
            <a:r>
              <a:rPr lang="zh-CN" altLang="en-US" dirty="0"/>
              <a:t>（</a:t>
            </a:r>
            <a:r>
              <a:rPr lang="en-US" altLang="zh-CN" dirty="0"/>
              <a:t>2</a:t>
            </a:r>
            <a:r>
              <a:rPr lang="zh-CN" altLang="en-US" dirty="0"/>
              <a:t>）前向传播</a:t>
            </a:r>
          </a:p>
          <a:p>
            <a:r>
              <a:rPr lang="zh-CN" altLang="en-US" dirty="0"/>
              <a:t>前向传播就是已知</a:t>
            </a:r>
            <a:r>
              <a:rPr lang="zh-CN" altLang="en-US" dirty="0" smtClean="0"/>
              <a:t>输入   </a:t>
            </a:r>
            <a:r>
              <a:rPr lang="zh-CN" altLang="en-US" dirty="0"/>
              <a:t>、网络结构和参数，计算预测</a:t>
            </a:r>
            <a:r>
              <a:rPr lang="zh-CN" altLang="en-US" dirty="0" smtClean="0"/>
              <a:t>输出   </a:t>
            </a:r>
            <a:r>
              <a:rPr lang="zh-CN" altLang="en-US" dirty="0"/>
              <a:t>的过程。下面以图</a:t>
            </a:r>
            <a:r>
              <a:rPr lang="en-US" altLang="zh-CN" dirty="0"/>
              <a:t>3. 11</a:t>
            </a:r>
            <a:r>
              <a:rPr lang="zh-CN" altLang="en-US" dirty="0"/>
              <a:t>所示的神经网络为例，讨论如何计算输出。</a:t>
            </a:r>
          </a:p>
          <a:p>
            <a:r>
              <a:rPr lang="zh-CN" altLang="en-US" dirty="0"/>
              <a:t>首先计算第</a:t>
            </a:r>
            <a:r>
              <a:rPr lang="en-US" altLang="zh-CN" dirty="0"/>
              <a:t>1</a:t>
            </a:r>
            <a:r>
              <a:rPr lang="zh-CN" altLang="en-US" dirty="0"/>
              <a:t>层的</a:t>
            </a:r>
            <a:r>
              <a:rPr lang="zh-CN" altLang="en-US" dirty="0" smtClean="0"/>
              <a:t>输出    </a:t>
            </a:r>
            <a:r>
              <a:rPr lang="zh-CN" altLang="en-US" dirty="0"/>
              <a:t>。</a:t>
            </a:r>
          </a:p>
          <a:p>
            <a:endParaRPr lang="en-US" altLang="zh-CN" dirty="0" smtClean="0"/>
          </a:p>
          <a:p>
            <a:r>
              <a:rPr lang="zh-CN" altLang="en-US" dirty="0" smtClean="0"/>
              <a:t>                         ， </a:t>
            </a:r>
            <a:r>
              <a:rPr lang="zh-CN" altLang="en-US" dirty="0"/>
              <a:t>					</a:t>
            </a:r>
            <a:r>
              <a:rPr lang="en-US" altLang="zh-CN" dirty="0"/>
              <a:t>(3-29)</a:t>
            </a:r>
          </a:p>
          <a:p>
            <a:r>
              <a:rPr lang="zh-CN" altLang="en-US" dirty="0"/>
              <a:t>然后依次计算第</a:t>
            </a:r>
            <a:r>
              <a:rPr lang="en-US" altLang="zh-CN" dirty="0"/>
              <a:t>2</a:t>
            </a:r>
            <a:r>
              <a:rPr lang="zh-CN" altLang="en-US" dirty="0"/>
              <a:t>层和第</a:t>
            </a:r>
            <a:r>
              <a:rPr lang="en-US" altLang="zh-CN" dirty="0"/>
              <a:t>3</a:t>
            </a:r>
            <a:r>
              <a:rPr lang="zh-CN" altLang="en-US" dirty="0"/>
              <a:t>层的输出。</a:t>
            </a:r>
          </a:p>
          <a:p>
            <a:endParaRPr lang="en-US" altLang="zh-CN" dirty="0" smtClean="0"/>
          </a:p>
          <a:p>
            <a:r>
              <a:rPr lang="zh-CN" altLang="en-US" dirty="0" smtClean="0"/>
              <a:t> </a:t>
            </a:r>
            <a:r>
              <a:rPr lang="zh-CN" altLang="en-US" dirty="0"/>
              <a:t>			</a:t>
            </a:r>
            <a:r>
              <a:rPr lang="zh-CN" altLang="en-US" dirty="0" smtClean="0"/>
              <a:t>，</a:t>
            </a:r>
            <a:r>
              <a:rPr lang="zh-CN" altLang="en-US" dirty="0"/>
              <a:t>	</a:t>
            </a:r>
            <a:r>
              <a:rPr lang="zh-CN" altLang="en-US" dirty="0" smtClean="0"/>
              <a:t> </a:t>
            </a:r>
            <a:r>
              <a:rPr lang="zh-CN" altLang="en-US" dirty="0"/>
              <a:t>			</a:t>
            </a:r>
            <a:r>
              <a:rPr lang="en-US" altLang="zh-CN" dirty="0"/>
              <a:t>(3-30)</a:t>
            </a:r>
          </a:p>
          <a:p>
            <a:endParaRPr lang="en-US" altLang="zh-CN" dirty="0" smtClean="0"/>
          </a:p>
          <a:p>
            <a:r>
              <a:rPr lang="en-US" altLang="zh-CN" dirty="0" smtClean="0"/>
              <a:t> </a:t>
            </a:r>
            <a:r>
              <a:rPr lang="zh-CN" altLang="en-US" dirty="0"/>
              <a:t>			</a:t>
            </a:r>
            <a:r>
              <a:rPr lang="zh-CN" altLang="en-US" dirty="0" smtClean="0"/>
              <a:t>， </a:t>
            </a:r>
            <a:r>
              <a:rPr lang="zh-CN" altLang="en-US" dirty="0"/>
              <a:t>				</a:t>
            </a:r>
            <a:r>
              <a:rPr lang="en-US" altLang="zh-CN" dirty="0" smtClean="0"/>
              <a:t>(</a:t>
            </a:r>
            <a:r>
              <a:rPr lang="en-US" altLang="zh-CN" dirty="0"/>
              <a:t>3-31)</a:t>
            </a:r>
          </a:p>
          <a:p>
            <a:r>
              <a:rPr lang="zh-CN" altLang="en-US" dirty="0"/>
              <a:t>计算出预测</a:t>
            </a:r>
            <a:r>
              <a:rPr lang="zh-CN" altLang="en-US" dirty="0" smtClean="0"/>
              <a:t>输出   后</a:t>
            </a:r>
            <a:r>
              <a:rPr lang="zh-CN" altLang="en-US" dirty="0"/>
              <a:t>，就完成了前向传播。</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43853411"/>
              </p:ext>
            </p:extLst>
          </p:nvPr>
        </p:nvGraphicFramePr>
        <p:xfrm>
          <a:off x="3805848" y="1268760"/>
          <a:ext cx="190088" cy="190088"/>
        </p:xfrm>
        <a:graphic>
          <a:graphicData uri="http://schemas.openxmlformats.org/presentationml/2006/ole">
            <mc:AlternateContent xmlns:mc="http://schemas.openxmlformats.org/markup-compatibility/2006">
              <mc:Choice xmlns:v="urn:schemas-microsoft-com:vml" Requires="v">
                <p:oleObj spid="_x0000_s43210" name="Equation" r:id="rId3" imgW="126725" imgH="126725" progId="Equation.DSMT4">
                  <p:embed/>
                </p:oleObj>
              </mc:Choice>
              <mc:Fallback>
                <p:oleObj name="Equation" r:id="rId3" imgW="126725" imgH="12672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5848" y="1268760"/>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118905713"/>
              </p:ext>
            </p:extLst>
          </p:nvPr>
        </p:nvGraphicFramePr>
        <p:xfrm>
          <a:off x="1043608" y="1628800"/>
          <a:ext cx="190253" cy="304404"/>
        </p:xfrm>
        <a:graphic>
          <a:graphicData uri="http://schemas.openxmlformats.org/presentationml/2006/ole">
            <mc:AlternateContent xmlns:mc="http://schemas.openxmlformats.org/markup-compatibility/2006">
              <mc:Choice xmlns:v="urn:schemas-microsoft-com:vml" Requires="v">
                <p:oleObj spid="_x0000_s43211" name="Equation" r:id="rId5" imgW="126835" imgH="202936" progId="Equation.DSMT4">
                  <p:embed/>
                </p:oleObj>
              </mc:Choice>
              <mc:Fallback>
                <p:oleObj name="Equation" r:id="rId5" imgW="126835" imgH="202936"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1628800"/>
                        <a:ext cx="190253"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260113645"/>
              </p:ext>
            </p:extLst>
          </p:nvPr>
        </p:nvGraphicFramePr>
        <p:xfrm>
          <a:off x="3635896" y="2348880"/>
          <a:ext cx="323570" cy="304536"/>
        </p:xfrm>
        <a:graphic>
          <a:graphicData uri="http://schemas.openxmlformats.org/presentationml/2006/ole">
            <mc:AlternateContent xmlns:mc="http://schemas.openxmlformats.org/markup-compatibility/2006">
              <mc:Choice xmlns:v="urn:schemas-microsoft-com:vml" Requires="v">
                <p:oleObj spid="_x0000_s43212" name="Equation" r:id="rId7" imgW="215713" imgH="203024" progId="Equation.DSMT4">
                  <p:embed/>
                </p:oleObj>
              </mc:Choice>
              <mc:Fallback>
                <p:oleObj name="Equation" r:id="rId7" imgW="215713" imgH="20302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5896" y="2348880"/>
                        <a:ext cx="3235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377281182"/>
              </p:ext>
            </p:extLst>
          </p:nvPr>
        </p:nvGraphicFramePr>
        <p:xfrm>
          <a:off x="1043608" y="3284984"/>
          <a:ext cx="1599506" cy="304668"/>
        </p:xfrm>
        <a:graphic>
          <a:graphicData uri="http://schemas.openxmlformats.org/presentationml/2006/ole">
            <mc:AlternateContent xmlns:mc="http://schemas.openxmlformats.org/markup-compatibility/2006">
              <mc:Choice xmlns:v="urn:schemas-microsoft-com:vml" Requires="v">
                <p:oleObj spid="_x0000_s43213" name="Equation" r:id="rId9" imgW="1066337" imgH="203112" progId="Equation.DSMT4">
                  <p:embed/>
                </p:oleObj>
              </mc:Choice>
              <mc:Fallback>
                <p:oleObj name="Equation" r:id="rId9" imgW="1066337" imgH="203112"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3608" y="3284984"/>
                        <a:ext cx="1599506"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398050983"/>
              </p:ext>
            </p:extLst>
          </p:nvPr>
        </p:nvGraphicFramePr>
        <p:xfrm>
          <a:off x="3220036" y="3212976"/>
          <a:ext cx="1351964" cy="418919"/>
        </p:xfrm>
        <a:graphic>
          <a:graphicData uri="http://schemas.openxmlformats.org/presentationml/2006/ole">
            <mc:AlternateContent xmlns:mc="http://schemas.openxmlformats.org/markup-compatibility/2006">
              <mc:Choice xmlns:v="urn:schemas-microsoft-com:vml" Requires="v">
                <p:oleObj spid="_x0000_s43214" name="Equation" r:id="rId11" imgW="901309" imgH="279279" progId="Equation.DSMT4">
                  <p:embed/>
                </p:oleObj>
              </mc:Choice>
              <mc:Fallback>
                <p:oleObj name="Equation" r:id="rId11" imgW="901309" imgH="279279"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0036" y="3212976"/>
                        <a:ext cx="1351964"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313011950"/>
              </p:ext>
            </p:extLst>
          </p:nvPr>
        </p:nvGraphicFramePr>
        <p:xfrm>
          <a:off x="899591" y="4581127"/>
          <a:ext cx="1790700" cy="304800"/>
        </p:xfrm>
        <a:graphic>
          <a:graphicData uri="http://schemas.openxmlformats.org/presentationml/2006/ole">
            <mc:AlternateContent xmlns:mc="http://schemas.openxmlformats.org/markup-compatibility/2006">
              <mc:Choice xmlns:v="urn:schemas-microsoft-com:vml" Requires="v">
                <p:oleObj spid="_x0000_s43215" name="Equation" r:id="rId13" imgW="1193800" imgH="203200" progId="Equation.DSMT4">
                  <p:embed/>
                </p:oleObj>
              </mc:Choice>
              <mc:Fallback>
                <p:oleObj name="Equation" r:id="rId13" imgW="1193800" imgH="203200" progId="Equation.DSMT4">
                  <p:embed/>
                  <p:pic>
                    <p:nvPicPr>
                      <p:cNvPr id="0"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9591" y="4581127"/>
                        <a:ext cx="17907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733086189"/>
              </p:ext>
            </p:extLst>
          </p:nvPr>
        </p:nvGraphicFramePr>
        <p:xfrm>
          <a:off x="3851920" y="4581128"/>
          <a:ext cx="1428131" cy="418919"/>
        </p:xfrm>
        <a:graphic>
          <a:graphicData uri="http://schemas.openxmlformats.org/presentationml/2006/ole">
            <mc:AlternateContent xmlns:mc="http://schemas.openxmlformats.org/markup-compatibility/2006">
              <mc:Choice xmlns:v="urn:schemas-microsoft-com:vml" Requires="v">
                <p:oleObj spid="_x0000_s43216" name="Equation" r:id="rId15" imgW="952087" imgH="279279" progId="Equation.DSMT4">
                  <p:embed/>
                </p:oleObj>
              </mc:Choice>
              <mc:Fallback>
                <p:oleObj name="Equation" r:id="rId15" imgW="952087" imgH="279279" progId="Equation.DSMT4">
                  <p:embed/>
                  <p:pic>
                    <p:nvPicPr>
                      <p:cNvPr id="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51920" y="4581128"/>
                        <a:ext cx="1428131"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4215399326"/>
              </p:ext>
            </p:extLst>
          </p:nvPr>
        </p:nvGraphicFramePr>
        <p:xfrm>
          <a:off x="899591" y="5445223"/>
          <a:ext cx="1790700" cy="304800"/>
        </p:xfrm>
        <a:graphic>
          <a:graphicData uri="http://schemas.openxmlformats.org/presentationml/2006/ole">
            <mc:AlternateContent xmlns:mc="http://schemas.openxmlformats.org/markup-compatibility/2006">
              <mc:Choice xmlns:v="urn:schemas-microsoft-com:vml" Requires="v">
                <p:oleObj spid="_x0000_s43217" name="Equation" r:id="rId17" imgW="1193800" imgH="203200" progId="Equation.DSMT4">
                  <p:embed/>
                </p:oleObj>
              </mc:Choice>
              <mc:Fallback>
                <p:oleObj name="Equation" r:id="rId17" imgW="1193800" imgH="203200" progId="Equation.DSMT4">
                  <p:embed/>
                  <p:pic>
                    <p:nvPicPr>
                      <p:cNvPr id="0" name="Object 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9591" y="5445223"/>
                        <a:ext cx="17907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95854088"/>
              </p:ext>
            </p:extLst>
          </p:nvPr>
        </p:nvGraphicFramePr>
        <p:xfrm>
          <a:off x="3851919" y="5373215"/>
          <a:ext cx="1809750" cy="419100"/>
        </p:xfrm>
        <a:graphic>
          <a:graphicData uri="http://schemas.openxmlformats.org/presentationml/2006/ole">
            <mc:AlternateContent xmlns:mc="http://schemas.openxmlformats.org/markup-compatibility/2006">
              <mc:Choice xmlns:v="urn:schemas-microsoft-com:vml" Requires="v">
                <p:oleObj spid="_x0000_s43218" name="Equation" r:id="rId19" imgW="1206500" imgH="279400" progId="Equation.DSMT4">
                  <p:embed/>
                </p:oleObj>
              </mc:Choice>
              <mc:Fallback>
                <p:oleObj name="Equation" r:id="rId19" imgW="1206500" imgH="279400" progId="Equation.DSMT4">
                  <p:embed/>
                  <p:pic>
                    <p:nvPicPr>
                      <p:cNvPr id="0" name="Object 2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51919" y="5373215"/>
                        <a:ext cx="18097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3269276656"/>
              </p:ext>
            </p:extLst>
          </p:nvPr>
        </p:nvGraphicFramePr>
        <p:xfrm>
          <a:off x="2915816" y="5932908"/>
          <a:ext cx="190253" cy="304404"/>
        </p:xfrm>
        <a:graphic>
          <a:graphicData uri="http://schemas.openxmlformats.org/presentationml/2006/ole">
            <mc:AlternateContent xmlns:mc="http://schemas.openxmlformats.org/markup-compatibility/2006">
              <mc:Choice xmlns:v="urn:schemas-microsoft-com:vml" Requires="v">
                <p:oleObj spid="_x0000_s43219" name="Equation" r:id="rId21" imgW="126835" imgH="202936" progId="Equation.DSMT4">
                  <p:embed/>
                </p:oleObj>
              </mc:Choice>
              <mc:Fallback>
                <p:oleObj name="Equation" r:id="rId21" imgW="126835" imgH="20293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5932908"/>
                        <a:ext cx="190253"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730965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如果将</a:t>
            </a:r>
            <a:r>
              <a:rPr lang="zh-CN" altLang="en-US" dirty="0" smtClean="0"/>
              <a:t>输入   视为     ，   视为     ，</a:t>
            </a:r>
            <a:r>
              <a:rPr lang="zh-CN" altLang="en-US" dirty="0"/>
              <a:t>则可以得到如下的通用激活函数计算公式：</a:t>
            </a:r>
          </a:p>
          <a:p>
            <a:endParaRPr lang="en-US" altLang="zh-CN" dirty="0" smtClean="0"/>
          </a:p>
          <a:p>
            <a:r>
              <a:rPr lang="zh-CN" altLang="en-US" dirty="0" smtClean="0"/>
              <a:t> </a:t>
            </a:r>
            <a:r>
              <a:rPr lang="zh-CN" altLang="en-US" dirty="0"/>
              <a:t>			</a:t>
            </a:r>
            <a:r>
              <a:rPr lang="zh-CN" altLang="en-US" dirty="0" smtClean="0"/>
              <a:t>， </a:t>
            </a:r>
            <a:r>
              <a:rPr lang="zh-CN" altLang="en-US" dirty="0"/>
              <a:t>				</a:t>
            </a:r>
            <a:r>
              <a:rPr lang="en-US" altLang="zh-CN" dirty="0"/>
              <a:t>(3-32)</a:t>
            </a:r>
          </a:p>
          <a:p>
            <a:r>
              <a:rPr lang="zh-CN" altLang="en-US" dirty="0"/>
              <a:t>公式（</a:t>
            </a:r>
            <a:r>
              <a:rPr lang="en-US" altLang="zh-CN" dirty="0"/>
              <a:t>3-32</a:t>
            </a:r>
            <a:r>
              <a:rPr lang="zh-CN" altLang="en-US" dirty="0"/>
              <a:t>）也可以合写为：</a:t>
            </a:r>
          </a:p>
          <a:p>
            <a:r>
              <a:rPr lang="zh-CN" altLang="en-US" dirty="0"/>
              <a:t> </a:t>
            </a:r>
            <a:endParaRPr lang="en-US" altLang="zh-CN" dirty="0" smtClean="0"/>
          </a:p>
          <a:p>
            <a:r>
              <a:rPr lang="zh-CN" altLang="en-US" dirty="0"/>
              <a:t>							</a:t>
            </a:r>
            <a:r>
              <a:rPr lang="en-US" altLang="zh-CN" dirty="0"/>
              <a:t>(3-33)</a:t>
            </a:r>
          </a:p>
          <a:p>
            <a:r>
              <a:rPr lang="zh-CN" altLang="en-US" dirty="0"/>
              <a:t>其中</a:t>
            </a:r>
            <a:r>
              <a:rPr lang="zh-CN" altLang="en-US" dirty="0" smtClean="0"/>
              <a:t>，     表示</a:t>
            </a:r>
            <a:r>
              <a:rPr lang="zh-CN" altLang="en-US" dirty="0"/>
              <a:t>第 </a:t>
            </a:r>
            <a:r>
              <a:rPr lang="zh-CN" altLang="en-US" dirty="0" smtClean="0"/>
              <a:t>  层</a:t>
            </a:r>
            <a:r>
              <a:rPr lang="zh-CN" altLang="en-US" dirty="0"/>
              <a:t>的激活函数。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69754105"/>
              </p:ext>
            </p:extLst>
          </p:nvPr>
        </p:nvGraphicFramePr>
        <p:xfrm>
          <a:off x="2267744" y="1772816"/>
          <a:ext cx="190088" cy="190088"/>
        </p:xfrm>
        <a:graphic>
          <a:graphicData uri="http://schemas.openxmlformats.org/presentationml/2006/ole">
            <mc:AlternateContent xmlns:mc="http://schemas.openxmlformats.org/markup-compatibility/2006">
              <mc:Choice xmlns:v="urn:schemas-microsoft-com:vml" Requires="v">
                <p:oleObj spid="_x0000_s44186" name="Equation" r:id="rId3" imgW="126725" imgH="126725" progId="Equation.DSMT4">
                  <p:embed/>
                </p:oleObj>
              </mc:Choice>
              <mc:Fallback>
                <p:oleObj name="Equation" r:id="rId3" imgW="126725" imgH="12672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1772816"/>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024554789"/>
              </p:ext>
            </p:extLst>
          </p:nvPr>
        </p:nvGraphicFramePr>
        <p:xfrm>
          <a:off x="3131840" y="1700808"/>
          <a:ext cx="342752" cy="304668"/>
        </p:xfrm>
        <a:graphic>
          <a:graphicData uri="http://schemas.openxmlformats.org/presentationml/2006/ole">
            <mc:AlternateContent xmlns:mc="http://schemas.openxmlformats.org/markup-compatibility/2006">
              <mc:Choice xmlns:v="urn:schemas-microsoft-com:vml" Requires="v">
                <p:oleObj spid="_x0000_s44187" name="Equation" r:id="rId5" imgW="228501" imgH="203112" progId="Equation.DSMT4">
                  <p:embed/>
                </p:oleObj>
              </mc:Choice>
              <mc:Fallback>
                <p:oleObj name="Equation" r:id="rId5" imgW="228501"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1840" y="1700808"/>
                        <a:ext cx="342752"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605586863"/>
              </p:ext>
            </p:extLst>
          </p:nvPr>
        </p:nvGraphicFramePr>
        <p:xfrm>
          <a:off x="3851920" y="1700808"/>
          <a:ext cx="190253" cy="304404"/>
        </p:xfrm>
        <a:graphic>
          <a:graphicData uri="http://schemas.openxmlformats.org/presentationml/2006/ole">
            <mc:AlternateContent xmlns:mc="http://schemas.openxmlformats.org/markup-compatibility/2006">
              <mc:Choice xmlns:v="urn:schemas-microsoft-com:vml" Requires="v">
                <p:oleObj spid="_x0000_s44188" name="Equation" r:id="rId7" imgW="126835" imgH="202936" progId="Equation.DSMT4">
                  <p:embed/>
                </p:oleObj>
              </mc:Choice>
              <mc:Fallback>
                <p:oleObj name="Equation" r:id="rId7" imgW="126835" imgH="20293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1920" y="1700808"/>
                        <a:ext cx="190253"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678599601"/>
              </p:ext>
            </p:extLst>
          </p:nvPr>
        </p:nvGraphicFramePr>
        <p:xfrm>
          <a:off x="4716016" y="1700808"/>
          <a:ext cx="342752" cy="304668"/>
        </p:xfrm>
        <a:graphic>
          <a:graphicData uri="http://schemas.openxmlformats.org/presentationml/2006/ole">
            <mc:AlternateContent xmlns:mc="http://schemas.openxmlformats.org/markup-compatibility/2006">
              <mc:Choice xmlns:v="urn:schemas-microsoft-com:vml" Requires="v">
                <p:oleObj spid="_x0000_s44189" name="Equation" r:id="rId9" imgW="228501" imgH="203112" progId="Equation.DSMT4">
                  <p:embed/>
                </p:oleObj>
              </mc:Choice>
              <mc:Fallback>
                <p:oleObj name="Equation" r:id="rId9" imgW="228501" imgH="203112"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6016" y="1700808"/>
                        <a:ext cx="342752"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658251293"/>
              </p:ext>
            </p:extLst>
          </p:nvPr>
        </p:nvGraphicFramePr>
        <p:xfrm>
          <a:off x="971600" y="2924943"/>
          <a:ext cx="1885133" cy="304668"/>
        </p:xfrm>
        <a:graphic>
          <a:graphicData uri="http://schemas.openxmlformats.org/presentationml/2006/ole">
            <mc:AlternateContent xmlns:mc="http://schemas.openxmlformats.org/markup-compatibility/2006">
              <mc:Choice xmlns:v="urn:schemas-microsoft-com:vml" Requires="v">
                <p:oleObj spid="_x0000_s44190" name="Equation" r:id="rId11" imgW="1256755" imgH="203112" progId="Equation.DSMT4">
                  <p:embed/>
                </p:oleObj>
              </mc:Choice>
              <mc:Fallback>
                <p:oleObj name="Equation" r:id="rId11" imgW="1256755" imgH="203112"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1600" y="2924943"/>
                        <a:ext cx="188513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561331509"/>
              </p:ext>
            </p:extLst>
          </p:nvPr>
        </p:nvGraphicFramePr>
        <p:xfrm>
          <a:off x="3995935" y="2924943"/>
          <a:ext cx="1390650" cy="419100"/>
        </p:xfrm>
        <a:graphic>
          <a:graphicData uri="http://schemas.openxmlformats.org/presentationml/2006/ole">
            <mc:AlternateContent xmlns:mc="http://schemas.openxmlformats.org/markup-compatibility/2006">
              <mc:Choice xmlns:v="urn:schemas-microsoft-com:vml" Requires="v">
                <p:oleObj spid="_x0000_s44191" name="Equation" r:id="rId13" imgW="927100" imgH="279400" progId="Equation.DSMT4">
                  <p:embed/>
                </p:oleObj>
              </mc:Choice>
              <mc:Fallback>
                <p:oleObj name="Equation" r:id="rId13" imgW="927100" imgH="2794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95935" y="2924943"/>
                        <a:ext cx="1390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651872352"/>
              </p:ext>
            </p:extLst>
          </p:nvPr>
        </p:nvGraphicFramePr>
        <p:xfrm>
          <a:off x="899591" y="4149079"/>
          <a:ext cx="2438400" cy="419100"/>
        </p:xfrm>
        <a:graphic>
          <a:graphicData uri="http://schemas.openxmlformats.org/presentationml/2006/ole">
            <mc:AlternateContent xmlns:mc="http://schemas.openxmlformats.org/markup-compatibility/2006">
              <mc:Choice xmlns:v="urn:schemas-microsoft-com:vml" Requires="v">
                <p:oleObj spid="_x0000_s44192" name="Equation" r:id="rId15" imgW="1625600" imgH="279400" progId="Equation.DSMT4">
                  <p:embed/>
                </p:oleObj>
              </mc:Choice>
              <mc:Fallback>
                <p:oleObj name="Equation" r:id="rId15" imgW="1625600" imgH="2794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99591" y="4149079"/>
                        <a:ext cx="24384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479067571"/>
              </p:ext>
            </p:extLst>
          </p:nvPr>
        </p:nvGraphicFramePr>
        <p:xfrm>
          <a:off x="1691680" y="4653136"/>
          <a:ext cx="361950" cy="342900"/>
        </p:xfrm>
        <a:graphic>
          <a:graphicData uri="http://schemas.openxmlformats.org/presentationml/2006/ole">
            <mc:AlternateContent xmlns:mc="http://schemas.openxmlformats.org/markup-compatibility/2006">
              <mc:Choice xmlns:v="urn:schemas-microsoft-com:vml" Requires="v">
                <p:oleObj spid="_x0000_s44193" name="Equation" r:id="rId17" imgW="241300" imgH="228600" progId="Equation.DSMT4">
                  <p:embed/>
                </p:oleObj>
              </mc:Choice>
              <mc:Fallback>
                <p:oleObj name="Equation" r:id="rId17" imgW="241300" imgH="22860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91680" y="4653136"/>
                        <a:ext cx="3619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80681684"/>
              </p:ext>
            </p:extLst>
          </p:nvPr>
        </p:nvGraphicFramePr>
        <p:xfrm>
          <a:off x="2987824" y="4725144"/>
          <a:ext cx="133004" cy="266007"/>
        </p:xfrm>
        <a:graphic>
          <a:graphicData uri="http://schemas.openxmlformats.org/presentationml/2006/ole">
            <mc:AlternateContent xmlns:mc="http://schemas.openxmlformats.org/markup-compatibility/2006">
              <mc:Choice xmlns:v="urn:schemas-microsoft-com:vml" Requires="v">
                <p:oleObj spid="_x0000_s44194" name="Equation" r:id="rId19" imgW="88669" imgH="177338" progId="Equation.DSMT4">
                  <p:embed/>
                </p:oleObj>
              </mc:Choice>
              <mc:Fallback>
                <p:oleObj name="Equation" r:id="rId19" imgW="88669" imgH="177338"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87824" y="4725144"/>
                        <a:ext cx="133004" cy="266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424476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712296"/>
          </a:xfrm>
        </p:spPr>
        <p:txBody>
          <a:bodyPr/>
          <a:lstStyle/>
          <a:p>
            <a:r>
              <a:rPr lang="zh-CN" altLang="en-US" dirty="0"/>
              <a:t>（</a:t>
            </a:r>
            <a:r>
              <a:rPr lang="en-US" altLang="zh-CN" dirty="0"/>
              <a:t>3</a:t>
            </a:r>
            <a:r>
              <a:rPr lang="zh-CN" altLang="en-US" dirty="0"/>
              <a:t>）代价函数</a:t>
            </a:r>
          </a:p>
          <a:p>
            <a:r>
              <a:rPr lang="zh-CN" altLang="en-US" dirty="0"/>
              <a:t>为了训练神经网络每层的权重矩阵</a:t>
            </a:r>
            <a:r>
              <a:rPr lang="zh-CN" altLang="en-US" dirty="0" smtClean="0"/>
              <a:t>参数    </a:t>
            </a:r>
            <a:r>
              <a:rPr lang="zh-CN" altLang="en-US" dirty="0"/>
              <a:t>和偏置向量参数 </a:t>
            </a:r>
            <a:r>
              <a:rPr lang="zh-CN" altLang="en-US" dirty="0" smtClean="0"/>
              <a:t> ，</a:t>
            </a:r>
            <a:r>
              <a:rPr lang="zh-CN" altLang="en-US" dirty="0"/>
              <a:t>需要设置一个代价函数，通过调整权重矩阵和偏置向量参数的值来使代价函数值达到最优。</a:t>
            </a:r>
          </a:p>
          <a:p>
            <a:r>
              <a:rPr lang="zh-CN" altLang="en-US" dirty="0"/>
              <a:t>分类问题的神经网络一般采用交叉熵代价函数（</a:t>
            </a:r>
            <a:r>
              <a:rPr lang="en-US" altLang="zh-CN" dirty="0"/>
              <a:t>cross-entropy cost function</a:t>
            </a:r>
            <a:r>
              <a:rPr lang="zh-CN" altLang="en-US" dirty="0"/>
              <a:t>），单个样本的代价</a:t>
            </a:r>
            <a:r>
              <a:rPr lang="zh-CN" altLang="en-US" dirty="0" smtClean="0"/>
              <a:t>为         ，</a:t>
            </a:r>
            <a:r>
              <a:rPr lang="en-US" altLang="zh-CN" i="1" dirty="0" smtClean="0"/>
              <a:t>N</a:t>
            </a:r>
            <a:r>
              <a:rPr lang="zh-CN" altLang="en-US" dirty="0" smtClean="0"/>
              <a:t>个样本</a:t>
            </a:r>
            <a:r>
              <a:rPr lang="en-US" altLang="zh-CN" i="1" dirty="0" smtClean="0"/>
              <a:t>k</a:t>
            </a:r>
            <a:r>
              <a:rPr lang="zh-CN" altLang="en-US" dirty="0" smtClean="0"/>
              <a:t>个</a:t>
            </a:r>
            <a:r>
              <a:rPr lang="zh-CN" altLang="en-US" dirty="0"/>
              <a:t>类别的代价就是其平均值，公式如下：</a:t>
            </a:r>
          </a:p>
          <a:p>
            <a:r>
              <a:rPr lang="zh-CN" altLang="en-US" dirty="0"/>
              <a:t> </a:t>
            </a:r>
            <a:endParaRPr lang="en-US" altLang="zh-CN" dirty="0" smtClean="0"/>
          </a:p>
          <a:p>
            <a:r>
              <a:rPr lang="zh-CN" altLang="en-US" dirty="0"/>
              <a:t>							</a:t>
            </a:r>
            <a:r>
              <a:rPr lang="en-US" altLang="zh-CN" dirty="0"/>
              <a:t>(3-34)</a:t>
            </a:r>
          </a:p>
          <a:p>
            <a:r>
              <a:rPr lang="zh-CN" altLang="en-US" dirty="0"/>
              <a:t>其中</a:t>
            </a:r>
            <a:r>
              <a:rPr lang="zh-CN" altLang="en-US" dirty="0" smtClean="0"/>
              <a:t>，     </a:t>
            </a:r>
            <a:r>
              <a:rPr lang="zh-CN" altLang="en-US" dirty="0"/>
              <a:t>为自然对数。尽管数学中常用 </a:t>
            </a:r>
            <a:r>
              <a:rPr lang="zh-CN" altLang="en-US" dirty="0" smtClean="0"/>
              <a:t>  表示</a:t>
            </a:r>
            <a:r>
              <a:rPr lang="zh-CN" altLang="en-US" dirty="0"/>
              <a:t>自然对数，但由于很多软件都</a:t>
            </a:r>
            <a:r>
              <a:rPr lang="zh-CN" altLang="en-US" dirty="0" smtClean="0"/>
              <a:t>把     作为</a:t>
            </a:r>
            <a:r>
              <a:rPr lang="zh-CN" altLang="en-US" dirty="0"/>
              <a:t>求自然对数的函数名，且很多本领域的书籍也这样用，因此本书沿用这个习惯，不再赘述。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57629743"/>
              </p:ext>
            </p:extLst>
          </p:nvPr>
        </p:nvGraphicFramePr>
        <p:xfrm>
          <a:off x="5940152" y="1340768"/>
          <a:ext cx="304404" cy="266354"/>
        </p:xfrm>
        <a:graphic>
          <a:graphicData uri="http://schemas.openxmlformats.org/presentationml/2006/ole">
            <mc:AlternateContent xmlns:mc="http://schemas.openxmlformats.org/markup-compatibility/2006">
              <mc:Choice xmlns:v="urn:schemas-microsoft-com:vml" Requires="v">
                <p:oleObj spid="_x0000_s45167" name="Equation" r:id="rId3" imgW="202936" imgH="177569" progId="Equation.DSMT4">
                  <p:embed/>
                </p:oleObj>
              </mc:Choice>
              <mc:Fallback>
                <p:oleObj name="Equation" r:id="rId3" imgW="202936" imgH="17756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1340768"/>
                        <a:ext cx="304404"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663023833"/>
              </p:ext>
            </p:extLst>
          </p:nvPr>
        </p:nvGraphicFramePr>
        <p:xfrm>
          <a:off x="8388424" y="1340768"/>
          <a:ext cx="190088" cy="266123"/>
        </p:xfrm>
        <a:graphic>
          <a:graphicData uri="http://schemas.openxmlformats.org/presentationml/2006/ole">
            <mc:AlternateContent xmlns:mc="http://schemas.openxmlformats.org/markup-compatibility/2006">
              <mc:Choice xmlns:v="urn:schemas-microsoft-com:vml" Requires="v">
                <p:oleObj spid="_x0000_s45168" name="Equation" r:id="rId5" imgW="126725" imgH="177415" progId="Equation.DSMT4">
                  <p:embed/>
                </p:oleObj>
              </mc:Choice>
              <mc:Fallback>
                <p:oleObj name="Equation" r:id="rId5" imgW="126725" imgH="17741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8424" y="1340768"/>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136470537"/>
              </p:ext>
            </p:extLst>
          </p:nvPr>
        </p:nvGraphicFramePr>
        <p:xfrm>
          <a:off x="6588224" y="2852936"/>
          <a:ext cx="818439" cy="304536"/>
        </p:xfrm>
        <a:graphic>
          <a:graphicData uri="http://schemas.openxmlformats.org/presentationml/2006/ole">
            <mc:AlternateContent xmlns:mc="http://schemas.openxmlformats.org/markup-compatibility/2006">
              <mc:Choice xmlns:v="urn:schemas-microsoft-com:vml" Requires="v">
                <p:oleObj spid="_x0000_s45169" name="Equation" r:id="rId7" imgW="545626" imgH="203024" progId="Equation.DSMT4">
                  <p:embed/>
                </p:oleObj>
              </mc:Choice>
              <mc:Fallback>
                <p:oleObj name="Equation" r:id="rId7" imgW="545626" imgH="20302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88224" y="2852936"/>
                        <a:ext cx="818439"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968473344"/>
              </p:ext>
            </p:extLst>
          </p:nvPr>
        </p:nvGraphicFramePr>
        <p:xfrm>
          <a:off x="971600" y="3789040"/>
          <a:ext cx="3105150" cy="666750"/>
        </p:xfrm>
        <a:graphic>
          <a:graphicData uri="http://schemas.openxmlformats.org/presentationml/2006/ole">
            <mc:AlternateContent xmlns:mc="http://schemas.openxmlformats.org/markup-compatibility/2006">
              <mc:Choice xmlns:v="urn:schemas-microsoft-com:vml" Requires="v">
                <p:oleObj spid="_x0000_s45170" name="Equation" r:id="rId9" imgW="2070100" imgH="444500" progId="Equation.DSMT4">
                  <p:embed/>
                </p:oleObj>
              </mc:Choice>
              <mc:Fallback>
                <p:oleObj name="Equation" r:id="rId9" imgW="2070100" imgH="4445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600" y="3789040"/>
                        <a:ext cx="310515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41326144"/>
              </p:ext>
            </p:extLst>
          </p:nvPr>
        </p:nvGraphicFramePr>
        <p:xfrm>
          <a:off x="1691680" y="4581128"/>
          <a:ext cx="361793" cy="304668"/>
        </p:xfrm>
        <a:graphic>
          <a:graphicData uri="http://schemas.openxmlformats.org/presentationml/2006/ole">
            <mc:AlternateContent xmlns:mc="http://schemas.openxmlformats.org/markup-compatibility/2006">
              <mc:Choice xmlns:v="urn:schemas-microsoft-com:vml" Requires="v">
                <p:oleObj spid="_x0000_s45171" name="Equation" r:id="rId11" imgW="241195" imgH="203112" progId="Equation.DSMT4">
                  <p:embed/>
                </p:oleObj>
              </mc:Choice>
              <mc:Fallback>
                <p:oleObj name="Equation" r:id="rId11" imgW="241195" imgH="203112"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91680" y="4581128"/>
                        <a:ext cx="36179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884687271"/>
              </p:ext>
            </p:extLst>
          </p:nvPr>
        </p:nvGraphicFramePr>
        <p:xfrm>
          <a:off x="6012160" y="4581128"/>
          <a:ext cx="247328" cy="247328"/>
        </p:xfrm>
        <a:graphic>
          <a:graphicData uri="http://schemas.openxmlformats.org/presentationml/2006/ole">
            <mc:AlternateContent xmlns:mc="http://schemas.openxmlformats.org/markup-compatibility/2006">
              <mc:Choice xmlns:v="urn:schemas-microsoft-com:vml" Requires="v">
                <p:oleObj spid="_x0000_s45172" name="Equation" r:id="rId13" imgW="164885" imgH="164885" progId="Equation.DSMT4">
                  <p:embed/>
                </p:oleObj>
              </mc:Choice>
              <mc:Fallback>
                <p:oleObj name="Equation" r:id="rId13" imgW="164885" imgH="164885"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12160" y="4581128"/>
                        <a:ext cx="247328" cy="247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41326144"/>
              </p:ext>
            </p:extLst>
          </p:nvPr>
        </p:nvGraphicFramePr>
        <p:xfrm>
          <a:off x="3491880" y="4869160"/>
          <a:ext cx="361793" cy="304668"/>
        </p:xfrm>
        <a:graphic>
          <a:graphicData uri="http://schemas.openxmlformats.org/presentationml/2006/ole">
            <mc:AlternateContent xmlns:mc="http://schemas.openxmlformats.org/markup-compatibility/2006">
              <mc:Choice xmlns:v="urn:schemas-microsoft-com:vml" Requires="v">
                <p:oleObj spid="_x0000_s45173" name="Equation" r:id="rId15" imgW="241195" imgH="203112" progId="Equation.DSMT4">
                  <p:embed/>
                </p:oleObj>
              </mc:Choice>
              <mc:Fallback>
                <p:oleObj name="Equation" r:id="rId15" imgW="241195" imgH="203112"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91880" y="4869160"/>
                        <a:ext cx="36179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107055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928320"/>
          </a:xfrm>
        </p:spPr>
        <p:txBody>
          <a:bodyPr>
            <a:normAutofit lnSpcReduction="10000"/>
          </a:bodyPr>
          <a:lstStyle/>
          <a:p>
            <a:r>
              <a:rPr lang="zh-CN" altLang="en-US" dirty="0"/>
              <a:t>当真实</a:t>
            </a:r>
            <a:r>
              <a:rPr lang="zh-CN" altLang="en-US" dirty="0" smtClean="0"/>
              <a:t>标签  </a:t>
            </a:r>
            <a:r>
              <a:rPr lang="zh-CN" altLang="en-US" dirty="0"/>
              <a:t>为</a:t>
            </a:r>
            <a:r>
              <a:rPr lang="en-US" altLang="zh-CN" dirty="0"/>
              <a:t>0</a:t>
            </a:r>
            <a:r>
              <a:rPr lang="zh-CN" altLang="en-US" dirty="0"/>
              <a:t>时</a:t>
            </a:r>
            <a:r>
              <a:rPr lang="zh-CN" altLang="en-US" dirty="0" smtClean="0"/>
              <a:t>，         的</a:t>
            </a:r>
            <a:r>
              <a:rPr lang="zh-CN" altLang="en-US" dirty="0"/>
              <a:t>值等于</a:t>
            </a:r>
            <a:r>
              <a:rPr lang="en-US" altLang="zh-CN" dirty="0"/>
              <a:t>0</a:t>
            </a:r>
            <a:r>
              <a:rPr lang="zh-CN" altLang="en-US" dirty="0"/>
              <a:t>，因此只有当真实标签 </a:t>
            </a:r>
            <a:r>
              <a:rPr lang="zh-CN" altLang="en-US" dirty="0" smtClean="0"/>
              <a:t> 为</a:t>
            </a:r>
            <a:r>
              <a:rPr lang="en-US" altLang="zh-CN" dirty="0"/>
              <a:t>1</a:t>
            </a:r>
            <a:r>
              <a:rPr lang="zh-CN" altLang="en-US" dirty="0"/>
              <a:t>时，才有必要</a:t>
            </a:r>
            <a:r>
              <a:rPr lang="zh-CN" altLang="en-US" dirty="0" smtClean="0"/>
              <a:t>讨论          </a:t>
            </a:r>
            <a:r>
              <a:rPr lang="zh-CN" altLang="en-US" dirty="0"/>
              <a:t>，其函数图像如图</a:t>
            </a:r>
            <a:r>
              <a:rPr lang="en-US" altLang="zh-CN" dirty="0"/>
              <a:t>3. 12</a:t>
            </a:r>
            <a:r>
              <a:rPr lang="zh-CN" altLang="en-US" dirty="0"/>
              <a:t>所示，如果预测</a:t>
            </a:r>
            <a:r>
              <a:rPr lang="zh-CN" altLang="en-US" dirty="0" smtClean="0"/>
              <a:t>标签   </a:t>
            </a:r>
            <a:r>
              <a:rPr lang="zh-CN" altLang="en-US" dirty="0"/>
              <a:t>也为</a:t>
            </a:r>
            <a:r>
              <a:rPr lang="en-US" altLang="zh-CN" dirty="0"/>
              <a:t>1</a:t>
            </a:r>
            <a:r>
              <a:rPr lang="zh-CN" altLang="en-US" dirty="0"/>
              <a:t>，则代价为</a:t>
            </a:r>
            <a:r>
              <a:rPr lang="en-US" altLang="zh-CN" dirty="0"/>
              <a:t>0</a:t>
            </a:r>
            <a:r>
              <a:rPr lang="zh-CN" altLang="en-US" dirty="0"/>
              <a:t>，否则代价随着 </a:t>
            </a:r>
            <a:r>
              <a:rPr lang="zh-CN" altLang="en-US" dirty="0" smtClean="0"/>
              <a:t> 的</a:t>
            </a:r>
            <a:r>
              <a:rPr lang="zh-CN" altLang="en-US" dirty="0"/>
              <a:t>减小而增大。可见，交叉熵代价函数只是尽量最大化真实</a:t>
            </a:r>
            <a:r>
              <a:rPr lang="zh-CN" altLang="en-US" dirty="0" smtClean="0"/>
              <a:t>标签   对应</a:t>
            </a:r>
            <a:r>
              <a:rPr lang="zh-CN" altLang="en-US" dirty="0"/>
              <a:t>的预测 </a:t>
            </a:r>
            <a:r>
              <a:rPr lang="zh-CN" altLang="en-US" dirty="0" smtClean="0"/>
              <a:t>  。</a:t>
            </a:r>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en-US" dirty="0"/>
              <a:t>实践证明，交叉熵代价函数的训练效果比较好，因此得到广泛的应用。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511515192"/>
              </p:ext>
            </p:extLst>
          </p:nvPr>
        </p:nvGraphicFramePr>
        <p:xfrm>
          <a:off x="2267744" y="692696"/>
          <a:ext cx="209369" cy="247436"/>
        </p:xfrm>
        <a:graphic>
          <a:graphicData uri="http://schemas.openxmlformats.org/presentationml/2006/ole">
            <mc:AlternateContent xmlns:mc="http://schemas.openxmlformats.org/markup-compatibility/2006">
              <mc:Choice xmlns:v="urn:schemas-microsoft-com:vml" Requires="v">
                <p:oleObj spid="_x0000_s46203" name="Equation" r:id="rId3" imgW="139579" imgH="164957" progId="Equation.DSMT4">
                  <p:embed/>
                </p:oleObj>
              </mc:Choice>
              <mc:Fallback>
                <p:oleObj name="Equation" r:id="rId3" imgW="139579" imgH="16495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692696"/>
                        <a:ext cx="209369"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87451193"/>
              </p:ext>
            </p:extLst>
          </p:nvPr>
        </p:nvGraphicFramePr>
        <p:xfrm>
          <a:off x="3419872" y="620688"/>
          <a:ext cx="818439" cy="304536"/>
        </p:xfrm>
        <a:graphic>
          <a:graphicData uri="http://schemas.openxmlformats.org/presentationml/2006/ole">
            <mc:AlternateContent xmlns:mc="http://schemas.openxmlformats.org/markup-compatibility/2006">
              <mc:Choice xmlns:v="urn:schemas-microsoft-com:vml" Requires="v">
                <p:oleObj spid="_x0000_s46204" name="Equation" r:id="rId5" imgW="545626" imgH="203024" progId="Equation.DSMT4">
                  <p:embed/>
                </p:oleObj>
              </mc:Choice>
              <mc:Fallback>
                <p:oleObj name="Equation" r:id="rId5" imgW="545626" imgH="20302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872" y="620688"/>
                        <a:ext cx="818439"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79797873"/>
              </p:ext>
            </p:extLst>
          </p:nvPr>
        </p:nvGraphicFramePr>
        <p:xfrm>
          <a:off x="1043608" y="980728"/>
          <a:ext cx="209369" cy="247436"/>
        </p:xfrm>
        <a:graphic>
          <a:graphicData uri="http://schemas.openxmlformats.org/presentationml/2006/ole">
            <mc:AlternateContent xmlns:mc="http://schemas.openxmlformats.org/markup-compatibility/2006">
              <mc:Choice xmlns:v="urn:schemas-microsoft-com:vml" Requires="v">
                <p:oleObj spid="_x0000_s46205" name="Equation" r:id="rId7" imgW="139579" imgH="164957" progId="Equation.DSMT4">
                  <p:embed/>
                </p:oleObj>
              </mc:Choice>
              <mc:Fallback>
                <p:oleObj name="Equation" r:id="rId7" imgW="139579" imgH="164957"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980728"/>
                        <a:ext cx="209369"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687451193"/>
              </p:ext>
            </p:extLst>
          </p:nvPr>
        </p:nvGraphicFramePr>
        <p:xfrm>
          <a:off x="4162780" y="980728"/>
          <a:ext cx="818439" cy="304536"/>
        </p:xfrm>
        <a:graphic>
          <a:graphicData uri="http://schemas.openxmlformats.org/presentationml/2006/ole">
            <mc:AlternateContent xmlns:mc="http://schemas.openxmlformats.org/markup-compatibility/2006">
              <mc:Choice xmlns:v="urn:schemas-microsoft-com:vml" Requires="v">
                <p:oleObj spid="_x0000_s46206" name="Equation" r:id="rId8" imgW="545626" imgH="203024" progId="Equation.DSMT4">
                  <p:embed/>
                </p:oleObj>
              </mc:Choice>
              <mc:Fallback>
                <p:oleObj name="Equation" r:id="rId8" imgW="545626" imgH="20302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2780" y="980728"/>
                        <a:ext cx="818439"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805139370"/>
              </p:ext>
            </p:extLst>
          </p:nvPr>
        </p:nvGraphicFramePr>
        <p:xfrm>
          <a:off x="3203848" y="1268760"/>
          <a:ext cx="209459" cy="304668"/>
        </p:xfrm>
        <a:graphic>
          <a:graphicData uri="http://schemas.openxmlformats.org/presentationml/2006/ole">
            <mc:AlternateContent xmlns:mc="http://schemas.openxmlformats.org/markup-compatibility/2006">
              <mc:Choice xmlns:v="urn:schemas-microsoft-com:vml" Requires="v">
                <p:oleObj spid="_x0000_s46207" name="Equation" r:id="rId9" imgW="139639" imgH="203112" progId="Equation.DSMT4">
                  <p:embed/>
                </p:oleObj>
              </mc:Choice>
              <mc:Fallback>
                <p:oleObj name="Equation" r:id="rId9" imgW="139639" imgH="203112"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3848" y="1268760"/>
                        <a:ext cx="20945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928850543"/>
              </p:ext>
            </p:extLst>
          </p:nvPr>
        </p:nvGraphicFramePr>
        <p:xfrm>
          <a:off x="7956376" y="1268760"/>
          <a:ext cx="209459" cy="304668"/>
        </p:xfrm>
        <a:graphic>
          <a:graphicData uri="http://schemas.openxmlformats.org/presentationml/2006/ole">
            <mc:AlternateContent xmlns:mc="http://schemas.openxmlformats.org/markup-compatibility/2006">
              <mc:Choice xmlns:v="urn:schemas-microsoft-com:vml" Requires="v">
                <p:oleObj spid="_x0000_s46208" name="Equation" r:id="rId11" imgW="139639" imgH="203112" progId="Equation.DSMT4">
                  <p:embed/>
                </p:oleObj>
              </mc:Choice>
              <mc:Fallback>
                <p:oleObj name="Equation" r:id="rId11" imgW="139639"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6376" y="1268760"/>
                        <a:ext cx="20945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486554332"/>
              </p:ext>
            </p:extLst>
          </p:nvPr>
        </p:nvGraphicFramePr>
        <p:xfrm>
          <a:off x="1410303" y="1957428"/>
          <a:ext cx="209369" cy="247436"/>
        </p:xfrm>
        <a:graphic>
          <a:graphicData uri="http://schemas.openxmlformats.org/presentationml/2006/ole">
            <mc:AlternateContent xmlns:mc="http://schemas.openxmlformats.org/markup-compatibility/2006">
              <mc:Choice xmlns:v="urn:schemas-microsoft-com:vml" Requires="v">
                <p:oleObj spid="_x0000_s46209" name="Equation" r:id="rId12" imgW="139579" imgH="164957" progId="Equation.DSMT4">
                  <p:embed/>
                </p:oleObj>
              </mc:Choice>
              <mc:Fallback>
                <p:oleObj name="Equation" r:id="rId12" imgW="139579" imgH="164957"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0303" y="1957428"/>
                        <a:ext cx="209369"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805139370"/>
              </p:ext>
            </p:extLst>
          </p:nvPr>
        </p:nvGraphicFramePr>
        <p:xfrm>
          <a:off x="3131840" y="1916832"/>
          <a:ext cx="209459" cy="304668"/>
        </p:xfrm>
        <a:graphic>
          <a:graphicData uri="http://schemas.openxmlformats.org/presentationml/2006/ole">
            <mc:AlternateContent xmlns:mc="http://schemas.openxmlformats.org/markup-compatibility/2006">
              <mc:Choice xmlns:v="urn:schemas-microsoft-com:vml" Requires="v">
                <p:oleObj spid="_x0000_s46210" name="Equation" r:id="rId13" imgW="139639" imgH="203112" progId="Equation.DSMT4">
                  <p:embed/>
                </p:oleObj>
              </mc:Choice>
              <mc:Fallback>
                <p:oleObj name="Equation" r:id="rId13" imgW="139639"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1840" y="1916832"/>
                        <a:ext cx="20945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6087"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07605" y="2274584"/>
            <a:ext cx="3728789" cy="2789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3" name="组合 22"/>
          <p:cNvGrpSpPr/>
          <p:nvPr/>
        </p:nvGrpSpPr>
        <p:grpSpPr>
          <a:xfrm>
            <a:off x="2411760" y="5054096"/>
            <a:ext cx="4320480" cy="369332"/>
            <a:chOff x="2411760" y="5054096"/>
            <a:chExt cx="4320480" cy="369332"/>
          </a:xfrm>
        </p:grpSpPr>
        <p:sp>
          <p:nvSpPr>
            <p:cNvPr id="20" name="矩形 19"/>
            <p:cNvSpPr/>
            <p:nvPr/>
          </p:nvSpPr>
          <p:spPr>
            <a:xfrm>
              <a:off x="2411760" y="5054096"/>
              <a:ext cx="4320480" cy="369332"/>
            </a:xfrm>
            <a:prstGeom prst="rect">
              <a:avLst/>
            </a:prstGeom>
          </p:spPr>
          <p:txBody>
            <a:bodyPr wrap="square">
              <a:spAutoFit/>
            </a:bodyPr>
            <a:lstStyle/>
            <a:p>
              <a:r>
                <a:rPr lang="zh-CN" altLang="zh-CN" dirty="0"/>
                <a:t>图</a:t>
              </a:r>
              <a:r>
                <a:rPr lang="en-US" altLang="zh-CN" dirty="0"/>
                <a:t>3. 12</a:t>
              </a:r>
              <a:r>
                <a:rPr lang="zh-CN" altLang="zh-CN" dirty="0"/>
                <a:t>真实</a:t>
              </a:r>
              <a:r>
                <a:rPr lang="zh-CN" altLang="zh-CN" dirty="0" smtClean="0"/>
                <a:t>标签</a:t>
              </a:r>
              <a:r>
                <a:rPr lang="en-US" altLang="zh-CN" i="1" dirty="0" smtClean="0"/>
                <a:t>y</a:t>
              </a:r>
              <a:r>
                <a:rPr lang="zh-CN" altLang="en-US" dirty="0" smtClean="0"/>
                <a:t>为</a:t>
              </a:r>
              <a:r>
                <a:rPr lang="en-US" altLang="zh-CN" dirty="0"/>
                <a:t>1</a:t>
              </a:r>
              <a:r>
                <a:rPr lang="zh-CN" altLang="en-US" dirty="0" smtClean="0"/>
                <a:t>时              </a:t>
              </a:r>
              <a:r>
                <a:rPr lang="zh-CN" altLang="en-US" dirty="0"/>
                <a:t>的图像</a:t>
              </a:r>
            </a:p>
          </p:txBody>
        </p:sp>
        <p:graphicFrame>
          <p:nvGraphicFramePr>
            <p:cNvPr id="22" name="对象 21"/>
            <p:cNvGraphicFramePr>
              <a:graphicFrameLocks noChangeAspect="1"/>
            </p:cNvGraphicFramePr>
            <p:nvPr>
              <p:extLst>
                <p:ext uri="{D42A27DB-BD31-4B8C-83A1-F6EECF244321}">
                  <p14:modId xmlns:p14="http://schemas.microsoft.com/office/powerpoint/2010/main" val="4192576532"/>
                </p:ext>
              </p:extLst>
            </p:nvPr>
          </p:nvGraphicFramePr>
          <p:xfrm>
            <a:off x="4860032" y="5098364"/>
            <a:ext cx="818439" cy="304536"/>
          </p:xfrm>
          <a:graphic>
            <a:graphicData uri="http://schemas.openxmlformats.org/presentationml/2006/ole">
              <mc:AlternateContent xmlns:mc="http://schemas.openxmlformats.org/markup-compatibility/2006">
                <mc:Choice xmlns:v="urn:schemas-microsoft-com:vml" Requires="v">
                  <p:oleObj spid="_x0000_s46211" name="Equation" r:id="rId15" imgW="545626" imgH="203024" progId="Equation.DSMT4">
                    <p:embed/>
                  </p:oleObj>
                </mc:Choice>
                <mc:Fallback>
                  <p:oleObj name="Equation" r:id="rId15" imgW="545626" imgH="203024"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032" y="5098364"/>
                          <a:ext cx="818439"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667494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52256"/>
          </a:xfrm>
        </p:spPr>
        <p:txBody>
          <a:bodyPr>
            <a:normAutofit/>
          </a:bodyPr>
          <a:lstStyle/>
          <a:p>
            <a:r>
              <a:rPr lang="zh-CN" altLang="en-US" dirty="0"/>
              <a:t>（</a:t>
            </a:r>
            <a:r>
              <a:rPr lang="en-US" altLang="zh-CN" dirty="0"/>
              <a:t>5</a:t>
            </a:r>
            <a:r>
              <a:rPr lang="zh-CN" altLang="en-US" dirty="0"/>
              <a:t>）梯度下降算法</a:t>
            </a:r>
          </a:p>
          <a:p>
            <a:r>
              <a:rPr lang="zh-CN" altLang="en-US" dirty="0"/>
              <a:t>梯度下降是一个用于求函数最小值的常用算法，线性回归可用梯度下降算法来求解代价函数 的最小值。</a:t>
            </a:r>
          </a:p>
          <a:p>
            <a:r>
              <a:rPr lang="zh-CN" altLang="en-US" dirty="0"/>
              <a:t>梯度下降算法的基本思想是：随机选取一组参数初值，计算代价，然后寻找能让代价在数值上下降最多的另一组参数，反复迭代直到达到一个局部最优。</a:t>
            </a:r>
          </a:p>
          <a:p>
            <a:r>
              <a:rPr lang="zh-CN" altLang="en-US" dirty="0"/>
              <a:t>梯度下降法通常也称为最速下降法，用下山的过程来类比最为恰当。想象一下正站在群山的某一点上，要最快达到最低点，会经历怎样的过程？首先要做的是环顾</a:t>
            </a:r>
            <a:r>
              <a:rPr lang="en-US" altLang="zh-CN" dirty="0"/>
              <a:t>360</a:t>
            </a:r>
            <a:r>
              <a:rPr lang="zh-CN" altLang="en-US" dirty="0"/>
              <a:t>度，看看四周，哪个方向下降的坡度最大？然后按照自己的判断迈出一步。重复上述步骤，再迈出下一步，反复迭代，直到接近最低点为止。</a:t>
            </a:r>
          </a:p>
          <a:p>
            <a:r>
              <a:rPr lang="zh-CN" altLang="en-US" dirty="0"/>
              <a:t>梯度下降算法如算法</a:t>
            </a:r>
            <a:r>
              <a:rPr lang="en-US" altLang="zh-CN" dirty="0"/>
              <a:t>3. 1</a:t>
            </a:r>
            <a:r>
              <a:rPr lang="zh-CN" altLang="en-US" dirty="0"/>
              <a:t>所示。</a:t>
            </a:r>
          </a:p>
          <a:p>
            <a:endParaRPr lang="zh-CN" altLang="en-US" dirty="0"/>
          </a:p>
        </p:txBody>
      </p:sp>
    </p:spTree>
    <p:extLst>
      <p:ext uri="{BB962C8B-B14F-4D97-AF65-F5344CB8AC3E}">
        <p14:creationId xmlns:p14="http://schemas.microsoft.com/office/powerpoint/2010/main" val="294614173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976664"/>
          </a:xfrm>
        </p:spPr>
        <p:txBody>
          <a:bodyPr>
            <a:normAutofit fontScale="92500" lnSpcReduction="20000"/>
          </a:bodyPr>
          <a:lstStyle/>
          <a:p>
            <a:r>
              <a:rPr lang="zh-CN" altLang="en-US" dirty="0"/>
              <a:t>（</a:t>
            </a:r>
            <a:r>
              <a:rPr lang="en-US" altLang="zh-CN" dirty="0"/>
              <a:t>4</a:t>
            </a:r>
            <a:r>
              <a:rPr lang="zh-CN" altLang="en-US" dirty="0"/>
              <a:t>）</a:t>
            </a:r>
            <a:r>
              <a:rPr lang="en-US" altLang="zh-CN" dirty="0"/>
              <a:t>BP</a:t>
            </a:r>
            <a:r>
              <a:rPr lang="zh-CN" altLang="en-US" dirty="0"/>
              <a:t>算法</a:t>
            </a:r>
          </a:p>
          <a:p>
            <a:r>
              <a:rPr lang="en-US" altLang="zh-CN" dirty="0"/>
              <a:t>BP</a:t>
            </a:r>
            <a:r>
              <a:rPr lang="zh-CN" altLang="en-US" dirty="0"/>
              <a:t>（</a:t>
            </a:r>
            <a:r>
              <a:rPr lang="en-US" altLang="zh-CN" dirty="0"/>
              <a:t>Back Propagation</a:t>
            </a:r>
            <a:r>
              <a:rPr lang="zh-CN" altLang="en-US" dirty="0"/>
              <a:t>，反向传播）算法是误差反向传播算法的简称，它是优化多层神经网络参数的一种重要方法。因为算法复杂并且编程容易出一些难以发现的</a:t>
            </a:r>
            <a:r>
              <a:rPr lang="en-US" altLang="zh-CN" dirty="0"/>
              <a:t>Bug</a:t>
            </a:r>
            <a:r>
              <a:rPr lang="zh-CN" altLang="en-US" dirty="0"/>
              <a:t>，并且</a:t>
            </a:r>
            <a:r>
              <a:rPr lang="en-US" altLang="zh-CN" dirty="0" err="1"/>
              <a:t>PyTorch</a:t>
            </a:r>
            <a:r>
              <a:rPr lang="zh-CN" altLang="en-US" dirty="0"/>
              <a:t>已经给出自动求导的解决方案，因此除非是为了学习目的，否则不建议自己编程实现</a:t>
            </a:r>
            <a:r>
              <a:rPr lang="en-US" altLang="zh-CN" dirty="0"/>
              <a:t>BP</a:t>
            </a:r>
            <a:r>
              <a:rPr lang="zh-CN" altLang="en-US" dirty="0"/>
              <a:t>算法。但是，了解</a:t>
            </a:r>
            <a:r>
              <a:rPr lang="en-US" altLang="zh-CN" dirty="0"/>
              <a:t>BP</a:t>
            </a:r>
            <a:r>
              <a:rPr lang="zh-CN" altLang="en-US" dirty="0"/>
              <a:t>算法还是很有必要，有助于深入理解神经网络的工作原理。</a:t>
            </a:r>
            <a:r>
              <a:rPr lang="en-US" altLang="zh-CN" dirty="0"/>
              <a:t>BP</a:t>
            </a:r>
            <a:r>
              <a:rPr lang="zh-CN" altLang="en-US" dirty="0"/>
              <a:t>算法首先计算输出层的误差 ，然后依次一层一层地反向计算各层的误差，直到输入层为止。</a:t>
            </a:r>
          </a:p>
          <a:p>
            <a:r>
              <a:rPr lang="zh-CN" altLang="en-US" dirty="0"/>
              <a:t>下面以三层神经网络的图</a:t>
            </a:r>
            <a:r>
              <a:rPr lang="en-US" altLang="zh-CN" dirty="0"/>
              <a:t>3. 11</a:t>
            </a:r>
            <a:r>
              <a:rPr lang="zh-CN" altLang="en-US" dirty="0"/>
              <a:t>为例来说明反向传播算法。假设训练集中只有一个样</a:t>
            </a:r>
            <a:r>
              <a:rPr lang="zh-CN" altLang="en-US" dirty="0" smtClean="0"/>
              <a:t>本        </a:t>
            </a:r>
            <a:r>
              <a:rPr lang="zh-CN" altLang="en-US" dirty="0"/>
              <a:t>，首先使用前向传播算法计算出各层的输入输出值，将计算过程重新列示如下：</a:t>
            </a:r>
          </a:p>
          <a:p>
            <a:endParaRPr lang="en-US" altLang="zh-CN" dirty="0" smtClean="0"/>
          </a:p>
          <a:p>
            <a:r>
              <a:rPr lang="zh-CN" altLang="en-US" dirty="0"/>
              <a:t>	</a:t>
            </a:r>
            <a:r>
              <a:rPr lang="zh-CN" altLang="en-US" dirty="0" smtClean="0"/>
              <a:t> </a:t>
            </a:r>
            <a:r>
              <a:rPr lang="zh-CN" altLang="en-US" dirty="0"/>
              <a:t>		</a:t>
            </a:r>
            <a:r>
              <a:rPr lang="zh-CN" altLang="en-US" dirty="0" smtClean="0"/>
              <a:t>， </a:t>
            </a:r>
            <a:r>
              <a:rPr lang="zh-CN" altLang="en-US" dirty="0"/>
              <a:t>	</a:t>
            </a:r>
          </a:p>
          <a:p>
            <a:endParaRPr lang="en-US" altLang="zh-CN" dirty="0" smtClean="0"/>
          </a:p>
          <a:p>
            <a:r>
              <a:rPr lang="zh-CN" altLang="en-US" dirty="0" smtClean="0"/>
              <a:t> </a:t>
            </a:r>
            <a:r>
              <a:rPr lang="zh-CN" altLang="en-US" dirty="0"/>
              <a:t>			</a:t>
            </a:r>
            <a:r>
              <a:rPr lang="zh-CN" altLang="en-US" dirty="0" smtClean="0"/>
              <a:t>， </a:t>
            </a:r>
            <a:endParaRPr lang="zh-CN" altLang="en-US" dirty="0"/>
          </a:p>
          <a:p>
            <a:endParaRPr lang="en-US" altLang="zh-CN" dirty="0" smtClean="0"/>
          </a:p>
          <a:p>
            <a:r>
              <a:rPr lang="zh-CN" altLang="en-US" dirty="0" smtClean="0"/>
              <a:t> </a:t>
            </a:r>
            <a:r>
              <a:rPr lang="zh-CN" altLang="en-US" dirty="0"/>
              <a:t>			</a:t>
            </a:r>
            <a:r>
              <a:rPr lang="zh-CN" altLang="en-US" dirty="0" smtClean="0"/>
              <a:t>， </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07505054"/>
              </p:ext>
            </p:extLst>
          </p:nvPr>
        </p:nvGraphicFramePr>
        <p:xfrm>
          <a:off x="3563888" y="3501008"/>
          <a:ext cx="590294" cy="304668"/>
        </p:xfrm>
        <a:graphic>
          <a:graphicData uri="http://schemas.openxmlformats.org/presentationml/2006/ole">
            <mc:AlternateContent xmlns:mc="http://schemas.openxmlformats.org/markup-compatibility/2006">
              <mc:Choice xmlns:v="urn:schemas-microsoft-com:vml" Requires="v">
                <p:oleObj spid="_x0000_s47196" name="Equation" r:id="rId3" imgW="393529" imgH="203112" progId="Equation.DSMT4">
                  <p:embed/>
                </p:oleObj>
              </mc:Choice>
              <mc:Fallback>
                <p:oleObj name="Equation" r:id="rId3" imgW="393529"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3501008"/>
                        <a:ext cx="590294"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11577591"/>
              </p:ext>
            </p:extLst>
          </p:nvPr>
        </p:nvGraphicFramePr>
        <p:xfrm>
          <a:off x="899592" y="4509119"/>
          <a:ext cx="1599506" cy="304668"/>
        </p:xfrm>
        <a:graphic>
          <a:graphicData uri="http://schemas.openxmlformats.org/presentationml/2006/ole">
            <mc:AlternateContent xmlns:mc="http://schemas.openxmlformats.org/markup-compatibility/2006">
              <mc:Choice xmlns:v="urn:schemas-microsoft-com:vml" Requires="v">
                <p:oleObj spid="_x0000_s47197" name="Equation" r:id="rId5" imgW="1066337" imgH="203112" progId="Equation.DSMT4">
                  <p:embed/>
                </p:oleObj>
              </mc:Choice>
              <mc:Fallback>
                <p:oleObj name="Equation" r:id="rId5" imgW="1066337"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4509119"/>
                        <a:ext cx="1599506"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26366689"/>
              </p:ext>
            </p:extLst>
          </p:nvPr>
        </p:nvGraphicFramePr>
        <p:xfrm>
          <a:off x="899591" y="5157192"/>
          <a:ext cx="1790700" cy="304800"/>
        </p:xfrm>
        <a:graphic>
          <a:graphicData uri="http://schemas.openxmlformats.org/presentationml/2006/ole">
            <mc:AlternateContent xmlns:mc="http://schemas.openxmlformats.org/markup-compatibility/2006">
              <mc:Choice xmlns:v="urn:schemas-microsoft-com:vml" Requires="v">
                <p:oleObj spid="_x0000_s47198" name="Equation" r:id="rId7" imgW="1193800" imgH="203200" progId="Equation.DSMT4">
                  <p:embed/>
                </p:oleObj>
              </mc:Choice>
              <mc:Fallback>
                <p:oleObj name="Equation" r:id="rId7" imgW="1193800" imgH="2032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591" y="5157192"/>
                        <a:ext cx="17907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044313406"/>
              </p:ext>
            </p:extLst>
          </p:nvPr>
        </p:nvGraphicFramePr>
        <p:xfrm>
          <a:off x="899591" y="5877271"/>
          <a:ext cx="1790700" cy="304800"/>
        </p:xfrm>
        <a:graphic>
          <a:graphicData uri="http://schemas.openxmlformats.org/presentationml/2006/ole">
            <mc:AlternateContent xmlns:mc="http://schemas.openxmlformats.org/markup-compatibility/2006">
              <mc:Choice xmlns:v="urn:schemas-microsoft-com:vml" Requires="v">
                <p:oleObj spid="_x0000_s47199" name="Equation" r:id="rId9" imgW="1193800" imgH="203200" progId="Equation.DSMT4">
                  <p:embed/>
                </p:oleObj>
              </mc:Choice>
              <mc:Fallback>
                <p:oleObj name="Equation" r:id="rId9" imgW="1193800" imgH="2032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591" y="5877271"/>
                        <a:ext cx="17907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753262188"/>
              </p:ext>
            </p:extLst>
          </p:nvPr>
        </p:nvGraphicFramePr>
        <p:xfrm>
          <a:off x="3724092" y="4365104"/>
          <a:ext cx="1351964" cy="418919"/>
        </p:xfrm>
        <a:graphic>
          <a:graphicData uri="http://schemas.openxmlformats.org/presentationml/2006/ole">
            <mc:AlternateContent xmlns:mc="http://schemas.openxmlformats.org/markup-compatibility/2006">
              <mc:Choice xmlns:v="urn:schemas-microsoft-com:vml" Requires="v">
                <p:oleObj spid="_x0000_s47200" name="Equation" r:id="rId11" imgW="901309" imgH="279279" progId="Equation.DSMT4">
                  <p:embed/>
                </p:oleObj>
              </mc:Choice>
              <mc:Fallback>
                <p:oleObj name="Equation" r:id="rId11" imgW="901309" imgH="279279"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24092" y="4365104"/>
                        <a:ext cx="1351964"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710673337"/>
              </p:ext>
            </p:extLst>
          </p:nvPr>
        </p:nvGraphicFramePr>
        <p:xfrm>
          <a:off x="3707904" y="5157192"/>
          <a:ext cx="1428131" cy="418919"/>
        </p:xfrm>
        <a:graphic>
          <a:graphicData uri="http://schemas.openxmlformats.org/presentationml/2006/ole">
            <mc:AlternateContent xmlns:mc="http://schemas.openxmlformats.org/markup-compatibility/2006">
              <mc:Choice xmlns:v="urn:schemas-microsoft-com:vml" Requires="v">
                <p:oleObj spid="_x0000_s47201" name="Equation" r:id="rId13" imgW="952087" imgH="279279" progId="Equation.DSMT4">
                  <p:embed/>
                </p:oleObj>
              </mc:Choice>
              <mc:Fallback>
                <p:oleObj name="Equation" r:id="rId13" imgW="952087" imgH="279279"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7904" y="5157192"/>
                        <a:ext cx="1428131" cy="418919"/>
                      </a:xfrm>
                      <a:prstGeom prst="rect">
                        <a:avLst/>
                      </a:prstGeom>
                      <a:noFill/>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873375848"/>
              </p:ext>
            </p:extLst>
          </p:nvPr>
        </p:nvGraphicFramePr>
        <p:xfrm>
          <a:off x="3698354" y="5805264"/>
          <a:ext cx="1809750" cy="419100"/>
        </p:xfrm>
        <a:graphic>
          <a:graphicData uri="http://schemas.openxmlformats.org/presentationml/2006/ole">
            <mc:AlternateContent xmlns:mc="http://schemas.openxmlformats.org/markup-compatibility/2006">
              <mc:Choice xmlns:v="urn:schemas-microsoft-com:vml" Requires="v">
                <p:oleObj spid="_x0000_s47202" name="Equation" r:id="rId15" imgW="1206500" imgH="279400" progId="Equation.DSMT4">
                  <p:embed/>
                </p:oleObj>
              </mc:Choice>
              <mc:Fallback>
                <p:oleObj name="Equation" r:id="rId15" imgW="1206500" imgH="2794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98354" y="5805264"/>
                        <a:ext cx="18097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406926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453336"/>
          </a:xfrm>
        </p:spPr>
        <p:txBody>
          <a:bodyPr>
            <a:normAutofit/>
          </a:bodyPr>
          <a:lstStyle/>
          <a:p>
            <a:r>
              <a:rPr lang="zh-CN" altLang="en-US" dirty="0"/>
              <a:t>接下来是求</a:t>
            </a:r>
            <a:r>
              <a:rPr lang="zh-CN" altLang="en-US" dirty="0" smtClean="0"/>
              <a:t>代价函数       </a:t>
            </a:r>
            <a:r>
              <a:rPr lang="zh-CN" altLang="en-US" dirty="0"/>
              <a:t>对各层</a:t>
            </a:r>
            <a:r>
              <a:rPr lang="zh-CN" altLang="en-US" dirty="0" smtClean="0"/>
              <a:t>参数     和    的偏导数    和      ，</a:t>
            </a:r>
            <a:r>
              <a:rPr lang="zh-CN" altLang="en-US" dirty="0"/>
              <a:t>以便使用梯度下降法等优化算法来求解最优参数。为了简单，</a:t>
            </a:r>
            <a:r>
              <a:rPr lang="zh-CN" altLang="en-US" dirty="0" smtClean="0"/>
              <a:t>使用      、     和     </a:t>
            </a:r>
            <a:r>
              <a:rPr lang="zh-CN" altLang="en-US" dirty="0"/>
              <a:t>来分别</a:t>
            </a:r>
            <a:r>
              <a:rPr lang="zh-CN" altLang="en-US" dirty="0" smtClean="0"/>
              <a:t>表示       </a:t>
            </a:r>
            <a:r>
              <a:rPr lang="zh-CN" altLang="en-US" dirty="0"/>
              <a:t>、 </a:t>
            </a:r>
            <a:r>
              <a:rPr lang="zh-CN" altLang="en-US" dirty="0" smtClean="0"/>
              <a:t>    和      </a:t>
            </a:r>
            <a:r>
              <a:rPr lang="zh-CN" altLang="en-US" dirty="0"/>
              <a:t>。</a:t>
            </a:r>
          </a:p>
          <a:p>
            <a:r>
              <a:rPr lang="zh-CN" altLang="en-US" dirty="0"/>
              <a:t>首先，求输出层各参数的偏导数。按照微积分的链式求导法则，可得如下公式。</a:t>
            </a:r>
          </a:p>
          <a:p>
            <a:r>
              <a:rPr lang="zh-CN" altLang="en-US" dirty="0"/>
              <a:t> </a:t>
            </a:r>
            <a:endParaRPr lang="en-US" altLang="zh-CN" dirty="0" smtClean="0"/>
          </a:p>
          <a:p>
            <a:r>
              <a:rPr lang="zh-CN" altLang="en-US" dirty="0"/>
              <a:t>							</a:t>
            </a:r>
            <a:r>
              <a:rPr lang="en-US" altLang="zh-CN" dirty="0"/>
              <a:t>(8.35</a:t>
            </a:r>
            <a:r>
              <a:rPr lang="en-US" altLang="zh-CN" dirty="0" smtClean="0"/>
              <a:t>)</a:t>
            </a:r>
          </a:p>
          <a:p>
            <a:endParaRPr lang="en-US" altLang="zh-CN" dirty="0"/>
          </a:p>
          <a:p>
            <a:r>
              <a:rPr lang="zh-CN" altLang="en-US" dirty="0"/>
              <a:t>按照上述方法，继续求第二层参数的偏导数。得到如下公式：</a:t>
            </a:r>
          </a:p>
          <a:p>
            <a:r>
              <a:rPr lang="zh-CN" altLang="en-US" dirty="0"/>
              <a:t> </a:t>
            </a:r>
            <a:endParaRPr lang="en-US" altLang="zh-CN" dirty="0" smtClean="0"/>
          </a:p>
          <a:p>
            <a:r>
              <a:rPr lang="zh-CN" altLang="en-US" dirty="0"/>
              <a:t>							</a:t>
            </a:r>
            <a:r>
              <a:rPr lang="en-US" altLang="zh-CN" dirty="0"/>
              <a:t>(8.36</a:t>
            </a:r>
            <a:r>
              <a:rPr lang="en-US" altLang="zh-CN" dirty="0" smtClean="0"/>
              <a:t>)</a:t>
            </a:r>
          </a:p>
          <a:p>
            <a:endParaRPr lang="en-US" altLang="zh-CN" dirty="0"/>
          </a:p>
          <a:p>
            <a:r>
              <a:rPr lang="zh-CN" altLang="en-US" dirty="0"/>
              <a:t>其中</a:t>
            </a:r>
            <a:r>
              <a:rPr lang="zh-CN" altLang="en-US" dirty="0" smtClean="0"/>
              <a:t>，          是</a:t>
            </a:r>
            <a:r>
              <a:rPr lang="zh-CN" altLang="en-US" dirty="0"/>
              <a:t>激活函数的导数</a:t>
            </a:r>
            <a:r>
              <a:rPr lang="zh-CN" altLang="en-US" dirty="0" smtClean="0"/>
              <a:t>，    </a:t>
            </a:r>
            <a:r>
              <a:rPr lang="zh-CN" altLang="en-US" dirty="0"/>
              <a:t>表示哈达玛积</a:t>
            </a:r>
            <a:r>
              <a:rPr lang="en-US" altLang="zh-CN" dirty="0"/>
              <a:t>(</a:t>
            </a:r>
            <a:r>
              <a:rPr lang="en-US" altLang="zh-CN" dirty="0" err="1"/>
              <a:t>Hadamard</a:t>
            </a:r>
            <a:r>
              <a:rPr lang="en-US" altLang="zh-CN" dirty="0"/>
              <a:t> product)</a:t>
            </a:r>
            <a:r>
              <a:rPr lang="zh-CN" altLang="en-US" dirty="0"/>
              <a:t>。</a:t>
            </a:r>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59757143"/>
              </p:ext>
            </p:extLst>
          </p:nvPr>
        </p:nvGraphicFramePr>
        <p:xfrm>
          <a:off x="3491880" y="476672"/>
          <a:ext cx="590294" cy="380835"/>
        </p:xfrm>
        <a:graphic>
          <a:graphicData uri="http://schemas.openxmlformats.org/presentationml/2006/ole">
            <mc:AlternateContent xmlns:mc="http://schemas.openxmlformats.org/markup-compatibility/2006">
              <mc:Choice xmlns:v="urn:schemas-microsoft-com:vml" Requires="v">
                <p:oleObj spid="_x0000_s48288" name="Equation" r:id="rId3" imgW="393529" imgH="253890" progId="Equation.DSMT4">
                  <p:embed/>
                </p:oleObj>
              </mc:Choice>
              <mc:Fallback>
                <p:oleObj name="Equation" r:id="rId3" imgW="393529"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476672"/>
                        <a:ext cx="59029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67771620"/>
              </p:ext>
            </p:extLst>
          </p:nvPr>
        </p:nvGraphicFramePr>
        <p:xfrm>
          <a:off x="5580112" y="513142"/>
          <a:ext cx="437771" cy="323570"/>
        </p:xfrm>
        <a:graphic>
          <a:graphicData uri="http://schemas.openxmlformats.org/presentationml/2006/ole">
            <mc:AlternateContent xmlns:mc="http://schemas.openxmlformats.org/markup-compatibility/2006">
              <mc:Choice xmlns:v="urn:schemas-microsoft-com:vml" Requires="v">
                <p:oleObj spid="_x0000_s48289" name="Equation" r:id="rId5" imgW="291960" imgH="215640" progId="Equation.DSMT4">
                  <p:embed/>
                </p:oleObj>
              </mc:Choice>
              <mc:Fallback>
                <p:oleObj name="Equation" r:id="rId5" imgW="291960" imgH="215640" progId="Equation.DSMT4">
                  <p:embed/>
                  <p:pic>
                    <p:nvPicPr>
                      <p:cNvPr id="0" name="Object 3"/>
                      <p:cNvPicPr>
                        <a:picLocks noChangeAspect="1" noChangeArrowheads="1"/>
                      </p:cNvPicPr>
                      <p:nvPr/>
                    </p:nvPicPr>
                    <p:blipFill>
                      <a:blip r:embed="rId6"/>
                      <a:srcRect/>
                      <a:stretch>
                        <a:fillRect/>
                      </a:stretch>
                    </p:blipFill>
                    <p:spPr bwMode="auto">
                      <a:xfrm>
                        <a:off x="5580112" y="513142"/>
                        <a:ext cx="437771" cy="323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054078338"/>
              </p:ext>
            </p:extLst>
          </p:nvPr>
        </p:nvGraphicFramePr>
        <p:xfrm>
          <a:off x="6300192" y="476672"/>
          <a:ext cx="323429" cy="323429"/>
        </p:xfrm>
        <a:graphic>
          <a:graphicData uri="http://schemas.openxmlformats.org/presentationml/2006/ole">
            <mc:AlternateContent xmlns:mc="http://schemas.openxmlformats.org/markup-compatibility/2006">
              <mc:Choice xmlns:v="urn:schemas-microsoft-com:vml" Requires="v">
                <p:oleObj spid="_x0000_s48290" name="Equation" r:id="rId7" imgW="215619" imgH="215619" progId="Equation.DSMT4">
                  <p:embed/>
                </p:oleObj>
              </mc:Choice>
              <mc:Fallback>
                <p:oleObj name="Equation" r:id="rId7" imgW="215619" imgH="21561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0192" y="476672"/>
                        <a:ext cx="323429" cy="3234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707609356"/>
              </p:ext>
            </p:extLst>
          </p:nvPr>
        </p:nvGraphicFramePr>
        <p:xfrm>
          <a:off x="7884368" y="404664"/>
          <a:ext cx="479425" cy="441325"/>
        </p:xfrm>
        <a:graphic>
          <a:graphicData uri="http://schemas.openxmlformats.org/presentationml/2006/ole">
            <mc:AlternateContent xmlns:mc="http://schemas.openxmlformats.org/markup-compatibility/2006">
              <mc:Choice xmlns:v="urn:schemas-microsoft-com:vml" Requires="v">
                <p:oleObj spid="_x0000_s48291" name="Equation" r:id="rId9" imgW="482391" imgH="444307" progId="Equation.DSMT4">
                  <p:embed/>
                </p:oleObj>
              </mc:Choice>
              <mc:Fallback>
                <p:oleObj name="Equation" r:id="rId9" imgW="482391" imgH="444307"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84368" y="404664"/>
                        <a:ext cx="4794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050764032"/>
              </p:ext>
            </p:extLst>
          </p:nvPr>
        </p:nvGraphicFramePr>
        <p:xfrm>
          <a:off x="1043608" y="764704"/>
          <a:ext cx="479425" cy="441325"/>
        </p:xfrm>
        <a:graphic>
          <a:graphicData uri="http://schemas.openxmlformats.org/presentationml/2006/ole">
            <mc:AlternateContent xmlns:mc="http://schemas.openxmlformats.org/markup-compatibility/2006">
              <mc:Choice xmlns:v="urn:schemas-microsoft-com:vml" Requires="v">
                <p:oleObj spid="_x0000_s48292" name="Equation" r:id="rId11" imgW="482391" imgH="444307" progId="Equation.DSMT4">
                  <p:embed/>
                </p:oleObj>
              </mc:Choice>
              <mc:Fallback>
                <p:oleObj name="Equation" r:id="rId11" imgW="482391" imgH="444307"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3608" y="764704"/>
                        <a:ext cx="4794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963296633"/>
              </p:ext>
            </p:extLst>
          </p:nvPr>
        </p:nvGraphicFramePr>
        <p:xfrm>
          <a:off x="2843808" y="1196752"/>
          <a:ext cx="552210" cy="323709"/>
        </p:xfrm>
        <a:graphic>
          <a:graphicData uri="http://schemas.openxmlformats.org/presentationml/2006/ole">
            <mc:AlternateContent xmlns:mc="http://schemas.openxmlformats.org/markup-compatibility/2006">
              <mc:Choice xmlns:v="urn:schemas-microsoft-com:vml" Requires="v">
                <p:oleObj spid="_x0000_s48293" name="Equation" r:id="rId13" imgW="368140" imgH="215806" progId="Equation.DSMT4">
                  <p:embed/>
                </p:oleObj>
              </mc:Choice>
              <mc:Fallback>
                <p:oleObj name="Equation" r:id="rId13" imgW="368140" imgH="215806"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43808" y="1196752"/>
                        <a:ext cx="552210" cy="3237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061667620"/>
              </p:ext>
            </p:extLst>
          </p:nvPr>
        </p:nvGraphicFramePr>
        <p:xfrm>
          <a:off x="3635896" y="1196752"/>
          <a:ext cx="456804" cy="323570"/>
        </p:xfrm>
        <a:graphic>
          <a:graphicData uri="http://schemas.openxmlformats.org/presentationml/2006/ole">
            <mc:AlternateContent xmlns:mc="http://schemas.openxmlformats.org/markup-compatibility/2006">
              <mc:Choice xmlns:v="urn:schemas-microsoft-com:vml" Requires="v">
                <p:oleObj spid="_x0000_s48294" name="Equation" r:id="rId15" imgW="304536" imgH="215713" progId="Equation.DSMT4">
                  <p:embed/>
                </p:oleObj>
              </mc:Choice>
              <mc:Fallback>
                <p:oleObj name="Equation" r:id="rId15" imgW="304536" imgH="215713" progId="Equation.DSMT4">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35896" y="1196752"/>
                        <a:ext cx="456804" cy="323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661488689"/>
              </p:ext>
            </p:extLst>
          </p:nvPr>
        </p:nvGraphicFramePr>
        <p:xfrm>
          <a:off x="4422261" y="1196752"/>
          <a:ext cx="437771" cy="323570"/>
        </p:xfrm>
        <a:graphic>
          <a:graphicData uri="http://schemas.openxmlformats.org/presentationml/2006/ole">
            <mc:AlternateContent xmlns:mc="http://schemas.openxmlformats.org/markup-compatibility/2006">
              <mc:Choice xmlns:v="urn:schemas-microsoft-com:vml" Requires="v">
                <p:oleObj spid="_x0000_s48295" name="Equation" r:id="rId17" imgW="291847" imgH="215713" progId="Equation.DSMT4">
                  <p:embed/>
                </p:oleObj>
              </mc:Choice>
              <mc:Fallback>
                <p:oleObj name="Equation" r:id="rId17" imgW="291847" imgH="215713" progId="Equation.DSMT4">
                  <p:embed/>
                  <p:pic>
                    <p:nvPicPr>
                      <p:cNvPr id="0" name="Object 2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22261" y="1196752"/>
                        <a:ext cx="437771" cy="323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2249744014"/>
              </p:ext>
            </p:extLst>
          </p:nvPr>
        </p:nvGraphicFramePr>
        <p:xfrm>
          <a:off x="6444208" y="1196752"/>
          <a:ext cx="479425" cy="441325"/>
        </p:xfrm>
        <a:graphic>
          <a:graphicData uri="http://schemas.openxmlformats.org/presentationml/2006/ole">
            <mc:AlternateContent xmlns:mc="http://schemas.openxmlformats.org/markup-compatibility/2006">
              <mc:Choice xmlns:v="urn:schemas-microsoft-com:vml" Requires="v">
                <p:oleObj spid="_x0000_s48296" name="Equation" r:id="rId19" imgW="482391" imgH="444307" progId="Equation.DSMT4">
                  <p:embed/>
                </p:oleObj>
              </mc:Choice>
              <mc:Fallback>
                <p:oleObj name="Equation" r:id="rId19" imgW="482391" imgH="444307" progId="Equation.DSMT4">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4208" y="1196752"/>
                        <a:ext cx="4794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136939903"/>
              </p:ext>
            </p:extLst>
          </p:nvPr>
        </p:nvGraphicFramePr>
        <p:xfrm>
          <a:off x="7164288" y="1196752"/>
          <a:ext cx="479425" cy="441325"/>
        </p:xfrm>
        <a:graphic>
          <a:graphicData uri="http://schemas.openxmlformats.org/presentationml/2006/ole">
            <mc:AlternateContent xmlns:mc="http://schemas.openxmlformats.org/markup-compatibility/2006">
              <mc:Choice xmlns:v="urn:schemas-microsoft-com:vml" Requires="v">
                <p:oleObj spid="_x0000_s48297" name="Equation" r:id="rId20" imgW="482391" imgH="444307" progId="Equation.DSMT4">
                  <p:embed/>
                </p:oleObj>
              </mc:Choice>
              <mc:Fallback>
                <p:oleObj name="Equation" r:id="rId20" imgW="482391" imgH="444307" progId="Equation.DSMT4">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64288" y="1196752"/>
                        <a:ext cx="4794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845501470"/>
              </p:ext>
            </p:extLst>
          </p:nvPr>
        </p:nvGraphicFramePr>
        <p:xfrm>
          <a:off x="8028384" y="1196752"/>
          <a:ext cx="479425" cy="441325"/>
        </p:xfrm>
        <a:graphic>
          <a:graphicData uri="http://schemas.openxmlformats.org/presentationml/2006/ole">
            <mc:AlternateContent xmlns:mc="http://schemas.openxmlformats.org/markup-compatibility/2006">
              <mc:Choice xmlns:v="urn:schemas-microsoft-com:vml" Requires="v">
                <p:oleObj spid="_x0000_s48298" name="Equation" r:id="rId21" imgW="482391" imgH="444307" progId="Equation.DSMT4">
                  <p:embed/>
                </p:oleObj>
              </mc:Choice>
              <mc:Fallback>
                <p:oleObj name="Equation" r:id="rId21" imgW="482391" imgH="444307" progId="Equation.DSMT4">
                  <p:embed/>
                  <p:pic>
                    <p:nvPicPr>
                      <p:cNvPr id="0" name="Object 2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028384" y="1196752"/>
                        <a:ext cx="4794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4288216565"/>
              </p:ext>
            </p:extLst>
          </p:nvPr>
        </p:nvGraphicFramePr>
        <p:xfrm>
          <a:off x="1115615" y="2564903"/>
          <a:ext cx="1619250" cy="1104900"/>
        </p:xfrm>
        <a:graphic>
          <a:graphicData uri="http://schemas.openxmlformats.org/presentationml/2006/ole">
            <mc:AlternateContent xmlns:mc="http://schemas.openxmlformats.org/markup-compatibility/2006">
              <mc:Choice xmlns:v="urn:schemas-microsoft-com:vml" Requires="v">
                <p:oleObj spid="_x0000_s48299" name="Equation" r:id="rId23" imgW="1079500" imgH="736600" progId="Equation.DSMT4">
                  <p:embed/>
                </p:oleObj>
              </mc:Choice>
              <mc:Fallback>
                <p:oleObj name="Equation" r:id="rId23" imgW="1079500" imgH="736600" progId="Equation.DSMT4">
                  <p:embed/>
                  <p:pic>
                    <p:nvPicPr>
                      <p:cNvPr id="0" name="Object 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15615" y="2564903"/>
                        <a:ext cx="1619250" cy="1104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1077354126"/>
              </p:ext>
            </p:extLst>
          </p:nvPr>
        </p:nvGraphicFramePr>
        <p:xfrm>
          <a:off x="1115616" y="4581128"/>
          <a:ext cx="2590800" cy="1200150"/>
        </p:xfrm>
        <a:graphic>
          <a:graphicData uri="http://schemas.openxmlformats.org/presentationml/2006/ole">
            <mc:AlternateContent xmlns:mc="http://schemas.openxmlformats.org/markup-compatibility/2006">
              <mc:Choice xmlns:v="urn:schemas-microsoft-com:vml" Requires="v">
                <p:oleObj spid="_x0000_s48300" name="Equation" r:id="rId25" imgW="1727200" imgH="800100" progId="Equation.DSMT4">
                  <p:embed/>
                </p:oleObj>
              </mc:Choice>
              <mc:Fallback>
                <p:oleObj name="Equation" r:id="rId25" imgW="1727200" imgH="800100" progId="Equation.DSMT4">
                  <p:embed/>
                  <p:pic>
                    <p:nvPicPr>
                      <p:cNvPr id="0" name="Object 3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15616" y="4581128"/>
                        <a:ext cx="2590800" cy="1200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2298794837"/>
              </p:ext>
            </p:extLst>
          </p:nvPr>
        </p:nvGraphicFramePr>
        <p:xfrm>
          <a:off x="1691680" y="5877272"/>
          <a:ext cx="780711" cy="457002"/>
        </p:xfrm>
        <a:graphic>
          <a:graphicData uri="http://schemas.openxmlformats.org/presentationml/2006/ole">
            <mc:AlternateContent xmlns:mc="http://schemas.openxmlformats.org/markup-compatibility/2006">
              <mc:Choice xmlns:v="urn:schemas-microsoft-com:vml" Requires="v">
                <p:oleObj spid="_x0000_s48301" name="Equation" r:id="rId27" imgW="520474" imgH="304668" progId="Equation.DSMT4">
                  <p:embed/>
                </p:oleObj>
              </mc:Choice>
              <mc:Fallback>
                <p:oleObj name="Equation" r:id="rId27" imgW="520474" imgH="304668" progId="Equation.DSMT4">
                  <p:embed/>
                  <p:pic>
                    <p:nvPicPr>
                      <p:cNvPr id="0" name="Object 3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91680" y="5877272"/>
                        <a:ext cx="780711"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513482795"/>
              </p:ext>
            </p:extLst>
          </p:nvPr>
        </p:nvGraphicFramePr>
        <p:xfrm>
          <a:off x="5260883" y="5949280"/>
          <a:ext cx="247221" cy="266238"/>
        </p:xfrm>
        <a:graphic>
          <a:graphicData uri="http://schemas.openxmlformats.org/presentationml/2006/ole">
            <mc:AlternateContent xmlns:mc="http://schemas.openxmlformats.org/markup-compatibility/2006">
              <mc:Choice xmlns:v="urn:schemas-microsoft-com:vml" Requires="v">
                <p:oleObj spid="_x0000_s48302" name="Equation" r:id="rId29" imgW="164814" imgH="177492" progId="Equation.DSMT4">
                  <p:embed/>
                </p:oleObj>
              </mc:Choice>
              <mc:Fallback>
                <p:oleObj name="Equation" r:id="rId29" imgW="164814" imgH="177492" progId="Equation.DSMT4">
                  <p:embed/>
                  <p:pic>
                    <p:nvPicPr>
                      <p:cNvPr id="0" name="Object 3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260883" y="5949280"/>
                        <a:ext cx="247221" cy="26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218984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784304"/>
          </a:xfrm>
        </p:spPr>
        <p:txBody>
          <a:bodyPr/>
          <a:lstStyle/>
          <a:p>
            <a:r>
              <a:rPr lang="zh-CN" altLang="en-US" dirty="0"/>
              <a:t>继续下去，直到计算到输入层。由于</a:t>
            </a:r>
            <a:r>
              <a:rPr lang="zh-CN" altLang="en-US" dirty="0" smtClean="0"/>
              <a:t>输入   </a:t>
            </a:r>
            <a:r>
              <a:rPr lang="zh-CN" altLang="en-US" dirty="0"/>
              <a:t>是固定值，也不想</a:t>
            </a:r>
            <a:r>
              <a:rPr lang="zh-CN" altLang="en-US" dirty="0" smtClean="0"/>
              <a:t>优化   </a:t>
            </a:r>
            <a:r>
              <a:rPr lang="zh-CN" altLang="en-US" dirty="0"/>
              <a:t>，因此不能对 </a:t>
            </a:r>
            <a:r>
              <a:rPr lang="zh-CN" altLang="en-US" dirty="0" smtClean="0"/>
              <a:t>  求导</a:t>
            </a:r>
            <a:r>
              <a:rPr lang="zh-CN" altLang="en-US" dirty="0"/>
              <a:t>。</a:t>
            </a:r>
          </a:p>
          <a:p>
            <a:r>
              <a:rPr lang="zh-CN" altLang="en-US" dirty="0"/>
              <a:t> </a:t>
            </a:r>
            <a:endParaRPr lang="en-US" altLang="zh-CN" dirty="0" smtClean="0"/>
          </a:p>
          <a:p>
            <a:r>
              <a:rPr lang="zh-CN" altLang="en-US" dirty="0"/>
              <a:t>							</a:t>
            </a:r>
            <a:r>
              <a:rPr lang="en-US" altLang="zh-CN" dirty="0"/>
              <a:t>(8.37)</a:t>
            </a:r>
          </a:p>
          <a:p>
            <a:endParaRPr lang="en-US" altLang="zh-CN" dirty="0" smtClean="0"/>
          </a:p>
          <a:p>
            <a:r>
              <a:rPr lang="zh-CN" altLang="en-US" dirty="0" smtClean="0"/>
              <a:t>前</a:t>
            </a:r>
            <a:r>
              <a:rPr lang="zh-CN" altLang="en-US" dirty="0"/>
              <a:t>文计算</a:t>
            </a:r>
            <a:r>
              <a:rPr lang="zh-CN" altLang="en-US" dirty="0" smtClean="0"/>
              <a:t>的      、      和      只是</a:t>
            </a:r>
            <a:r>
              <a:rPr lang="zh-CN" altLang="en-US" dirty="0"/>
              <a:t>通过一个训练样本得到的，如果使用小批量更新，还需要计算</a:t>
            </a:r>
            <a:r>
              <a:rPr lang="en-US" altLang="zh-CN" i="1" dirty="0"/>
              <a:t>N</a:t>
            </a:r>
            <a:r>
              <a:rPr lang="zh-CN" altLang="en-US" dirty="0"/>
              <a:t>个训练样本的误差梯度均值，这里就不详述了，感兴趣可以参考相关文献。</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15861104"/>
              </p:ext>
            </p:extLst>
          </p:nvPr>
        </p:nvGraphicFramePr>
        <p:xfrm>
          <a:off x="6228184" y="836712"/>
          <a:ext cx="190088" cy="190088"/>
        </p:xfrm>
        <a:graphic>
          <a:graphicData uri="http://schemas.openxmlformats.org/presentationml/2006/ole">
            <mc:AlternateContent xmlns:mc="http://schemas.openxmlformats.org/markup-compatibility/2006">
              <mc:Choice xmlns:v="urn:schemas-microsoft-com:vml" Requires="v">
                <p:oleObj spid="_x0000_s49209" name="Equation" r:id="rId3" imgW="126725" imgH="126725" progId="Equation.DSMT4">
                  <p:embed/>
                </p:oleObj>
              </mc:Choice>
              <mc:Fallback>
                <p:oleObj name="Equation" r:id="rId3" imgW="126725" imgH="12672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836712"/>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021146769"/>
              </p:ext>
            </p:extLst>
          </p:nvPr>
        </p:nvGraphicFramePr>
        <p:xfrm>
          <a:off x="1979712" y="1196752"/>
          <a:ext cx="190088" cy="190088"/>
        </p:xfrm>
        <a:graphic>
          <a:graphicData uri="http://schemas.openxmlformats.org/presentationml/2006/ole">
            <mc:AlternateContent xmlns:mc="http://schemas.openxmlformats.org/markup-compatibility/2006">
              <mc:Choice xmlns:v="urn:schemas-microsoft-com:vml" Requires="v">
                <p:oleObj spid="_x0000_s49210" name="Equation" r:id="rId5" imgW="126725" imgH="126725" progId="Equation.DSMT4">
                  <p:embed/>
                </p:oleObj>
              </mc:Choice>
              <mc:Fallback>
                <p:oleObj name="Equation" r:id="rId5" imgW="126725" imgH="12672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196752"/>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021146769"/>
              </p:ext>
            </p:extLst>
          </p:nvPr>
        </p:nvGraphicFramePr>
        <p:xfrm>
          <a:off x="4067944" y="1196752"/>
          <a:ext cx="190088" cy="190088"/>
        </p:xfrm>
        <a:graphic>
          <a:graphicData uri="http://schemas.openxmlformats.org/presentationml/2006/ole">
            <mc:AlternateContent xmlns:mc="http://schemas.openxmlformats.org/markup-compatibility/2006">
              <mc:Choice xmlns:v="urn:schemas-microsoft-com:vml" Requires="v">
                <p:oleObj spid="_x0000_s49211" name="Equation" r:id="rId6" imgW="126725" imgH="126725" progId="Equation.DSMT4">
                  <p:embed/>
                </p:oleObj>
              </mc:Choice>
              <mc:Fallback>
                <p:oleObj name="Equation" r:id="rId6" imgW="126725" imgH="12672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1196752"/>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098569082"/>
              </p:ext>
            </p:extLst>
          </p:nvPr>
        </p:nvGraphicFramePr>
        <p:xfrm>
          <a:off x="1187624" y="1556792"/>
          <a:ext cx="2552700" cy="1200150"/>
        </p:xfrm>
        <a:graphic>
          <a:graphicData uri="http://schemas.openxmlformats.org/presentationml/2006/ole">
            <mc:AlternateContent xmlns:mc="http://schemas.openxmlformats.org/markup-compatibility/2006">
              <mc:Choice xmlns:v="urn:schemas-microsoft-com:vml" Requires="v">
                <p:oleObj spid="_x0000_s49212" name="Equation" r:id="rId7" imgW="1701800" imgH="800100" progId="Equation.DSMT4">
                  <p:embed/>
                </p:oleObj>
              </mc:Choice>
              <mc:Fallback>
                <p:oleObj name="Equation" r:id="rId7" imgW="1701800" imgH="80010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1556792"/>
                        <a:ext cx="2552700" cy="1200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576240364"/>
              </p:ext>
            </p:extLst>
          </p:nvPr>
        </p:nvGraphicFramePr>
        <p:xfrm>
          <a:off x="2267744" y="2852936"/>
          <a:ext cx="552450" cy="323850"/>
        </p:xfrm>
        <a:graphic>
          <a:graphicData uri="http://schemas.openxmlformats.org/presentationml/2006/ole">
            <mc:AlternateContent xmlns:mc="http://schemas.openxmlformats.org/markup-compatibility/2006">
              <mc:Choice xmlns:v="urn:schemas-microsoft-com:vml" Requires="v">
                <p:oleObj spid="_x0000_s49213" name="Equation" r:id="rId9" imgW="368140" imgH="215806" progId="Equation.DSMT4">
                  <p:embed/>
                </p:oleObj>
              </mc:Choice>
              <mc:Fallback>
                <p:oleObj name="Equation" r:id="rId9" imgW="368140" imgH="215806" progId="Equation.DSMT4">
                  <p:embed/>
                  <p:pic>
                    <p:nvPicPr>
                      <p:cNvPr id="0" name="对象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7744" y="2852936"/>
                        <a:ext cx="5524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934896292"/>
              </p:ext>
            </p:extLst>
          </p:nvPr>
        </p:nvGraphicFramePr>
        <p:xfrm>
          <a:off x="3034680" y="2889126"/>
          <a:ext cx="457200" cy="323850"/>
        </p:xfrm>
        <a:graphic>
          <a:graphicData uri="http://schemas.openxmlformats.org/presentationml/2006/ole">
            <mc:AlternateContent xmlns:mc="http://schemas.openxmlformats.org/markup-compatibility/2006">
              <mc:Choice xmlns:v="urn:schemas-microsoft-com:vml" Requires="v">
                <p:oleObj spid="_x0000_s49214" name="Equation" r:id="rId11" imgW="304536" imgH="215713" progId="Equation.DSMT4">
                  <p:embed/>
                </p:oleObj>
              </mc:Choice>
              <mc:Fallback>
                <p:oleObj name="Equation" r:id="rId11" imgW="304536" imgH="215713" progId="Equation.DSMT4">
                  <p:embed/>
                  <p:pic>
                    <p:nvPicPr>
                      <p:cNvPr id="0" name="对象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34680" y="2889126"/>
                        <a:ext cx="4572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739036116"/>
              </p:ext>
            </p:extLst>
          </p:nvPr>
        </p:nvGraphicFramePr>
        <p:xfrm>
          <a:off x="3923928" y="2852936"/>
          <a:ext cx="436563" cy="323850"/>
        </p:xfrm>
        <a:graphic>
          <a:graphicData uri="http://schemas.openxmlformats.org/presentationml/2006/ole">
            <mc:AlternateContent xmlns:mc="http://schemas.openxmlformats.org/markup-compatibility/2006">
              <mc:Choice xmlns:v="urn:schemas-microsoft-com:vml" Requires="v">
                <p:oleObj spid="_x0000_s49215" name="Equation" r:id="rId13" imgW="291847" imgH="215713" progId="Equation.DSMT4">
                  <p:embed/>
                </p:oleObj>
              </mc:Choice>
              <mc:Fallback>
                <p:oleObj name="Equation" r:id="rId13" imgW="291847" imgH="215713" progId="Equation.DSMT4">
                  <p:embed/>
                  <p:pic>
                    <p:nvPicPr>
                      <p:cNvPr id="0" name="对象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23928" y="2852936"/>
                        <a:ext cx="43656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16499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3.5.4 </a:t>
            </a:r>
            <a:r>
              <a:rPr lang="en-US" altLang="zh-CN" dirty="0" err="1" smtClean="0"/>
              <a:t>PyTorch</a:t>
            </a:r>
            <a:r>
              <a:rPr lang="zh-CN" altLang="en-US" dirty="0"/>
              <a:t>神经网络编程</a:t>
            </a:r>
          </a:p>
        </p:txBody>
      </p:sp>
      <p:sp>
        <p:nvSpPr>
          <p:cNvPr id="3" name="内容占位符 2"/>
          <p:cNvSpPr>
            <a:spLocks noGrp="1"/>
          </p:cNvSpPr>
          <p:nvPr>
            <p:ph idx="1"/>
          </p:nvPr>
        </p:nvSpPr>
        <p:spPr/>
        <p:txBody>
          <a:bodyPr/>
          <a:lstStyle/>
          <a:p>
            <a:r>
              <a:rPr lang="zh-CN" altLang="en-US" dirty="0"/>
              <a:t>本小节讲述如何使用</a:t>
            </a:r>
            <a:r>
              <a:rPr lang="en-US" altLang="zh-CN" dirty="0" err="1"/>
              <a:t>PyTorch</a:t>
            </a:r>
            <a:r>
              <a:rPr lang="zh-CN" altLang="en-US" dirty="0"/>
              <a:t>来实现一个神经网络。</a:t>
            </a:r>
          </a:p>
        </p:txBody>
      </p:sp>
    </p:spTree>
    <p:extLst>
      <p:ext uri="{BB962C8B-B14F-4D97-AF65-F5344CB8AC3E}">
        <p14:creationId xmlns:p14="http://schemas.microsoft.com/office/powerpoint/2010/main" val="102722929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85000" lnSpcReduction="20000"/>
          </a:bodyPr>
          <a:lstStyle/>
          <a:p>
            <a:r>
              <a:rPr lang="zh-CN" altLang="en-US" sz="2800" dirty="0"/>
              <a:t>（</a:t>
            </a:r>
            <a:r>
              <a:rPr lang="en-US" altLang="zh-CN" sz="2800" dirty="0"/>
              <a:t>1</a:t>
            </a:r>
            <a:r>
              <a:rPr lang="zh-CN" altLang="en-US" sz="2800" dirty="0"/>
              <a:t>）神经网络的</a:t>
            </a:r>
            <a:r>
              <a:rPr lang="en-US" altLang="zh-CN" sz="2800" dirty="0" err="1"/>
              <a:t>PyTorch</a:t>
            </a:r>
            <a:r>
              <a:rPr lang="zh-CN" altLang="en-US" sz="2800" dirty="0"/>
              <a:t>表示及参数优化</a:t>
            </a:r>
          </a:p>
          <a:p>
            <a:r>
              <a:rPr lang="zh-CN" altLang="en-US" sz="2800" dirty="0"/>
              <a:t>下面使用</a:t>
            </a:r>
            <a:r>
              <a:rPr lang="en-US" altLang="zh-CN" sz="2800" dirty="0" err="1"/>
              <a:t>PyTorch</a:t>
            </a:r>
            <a:r>
              <a:rPr lang="zh-CN" altLang="en-US" sz="2800" dirty="0"/>
              <a:t>来实现图</a:t>
            </a:r>
            <a:r>
              <a:rPr lang="en-US" altLang="zh-CN" sz="2800" dirty="0"/>
              <a:t>3. 11 </a:t>
            </a:r>
            <a:r>
              <a:rPr lang="zh-CN" altLang="en-US" sz="2800" dirty="0"/>
              <a:t>的三层神经网络结构，假设中间层的激活函数为</a:t>
            </a:r>
            <a:r>
              <a:rPr lang="en-US" altLang="zh-CN" sz="2800" dirty="0" err="1"/>
              <a:t>ReLU</a:t>
            </a:r>
            <a:r>
              <a:rPr lang="zh-CN" altLang="en-US" sz="2800" dirty="0"/>
              <a:t>，输出层的激活函数为</a:t>
            </a:r>
            <a:r>
              <a:rPr lang="en-US" altLang="zh-CN" sz="2800" dirty="0" err="1"/>
              <a:t>Softmax</a:t>
            </a:r>
            <a:r>
              <a:rPr lang="zh-CN" altLang="en-US" sz="2800" dirty="0"/>
              <a:t>。</a:t>
            </a:r>
          </a:p>
          <a:p>
            <a:r>
              <a:rPr lang="zh-CN" altLang="en-US" sz="2800" dirty="0"/>
              <a:t>代码</a:t>
            </a:r>
            <a:r>
              <a:rPr lang="en-US" altLang="zh-CN" sz="2800" dirty="0"/>
              <a:t>3. 41</a:t>
            </a:r>
            <a:r>
              <a:rPr lang="zh-CN" altLang="en-US" sz="2800" dirty="0"/>
              <a:t>使用</a:t>
            </a:r>
            <a:r>
              <a:rPr lang="en-US" altLang="zh-CN" sz="2800" dirty="0" err="1"/>
              <a:t>nn.Sequential</a:t>
            </a:r>
            <a:r>
              <a:rPr lang="zh-CN" altLang="en-US" sz="2800" dirty="0"/>
              <a:t>定义神经网络，变量</a:t>
            </a:r>
            <a:r>
              <a:rPr lang="en-US" altLang="zh-CN" sz="2800" dirty="0" err="1"/>
              <a:t>num_inputs</a:t>
            </a:r>
            <a:r>
              <a:rPr lang="zh-CN" altLang="en-US" sz="2800" dirty="0"/>
              <a:t>、</a:t>
            </a:r>
            <a:r>
              <a:rPr lang="en-US" altLang="zh-CN" sz="2800" dirty="0" err="1"/>
              <a:t>num_hiddens</a:t>
            </a:r>
            <a:r>
              <a:rPr lang="zh-CN" altLang="en-US" sz="2800" dirty="0"/>
              <a:t>和</a:t>
            </a:r>
            <a:r>
              <a:rPr lang="en-US" altLang="zh-CN" sz="2800" dirty="0" err="1"/>
              <a:t>num_outputs</a:t>
            </a:r>
            <a:r>
              <a:rPr lang="zh-CN" altLang="en-US" sz="2800" dirty="0"/>
              <a:t>分别为输入单元数、隐藏单元数和输出单元数。</a:t>
            </a:r>
          </a:p>
          <a:p>
            <a:r>
              <a:rPr lang="zh-CN" altLang="en-US" dirty="0"/>
              <a:t>代码</a:t>
            </a:r>
            <a:r>
              <a:rPr lang="en-US" altLang="zh-CN" dirty="0"/>
              <a:t>3. 41 </a:t>
            </a:r>
            <a:r>
              <a:rPr lang="en-US" altLang="zh-CN" dirty="0" err="1"/>
              <a:t>nn.Sequential</a:t>
            </a:r>
            <a:r>
              <a:rPr lang="zh-CN" altLang="en-US" dirty="0"/>
              <a:t>定义神经网络</a:t>
            </a:r>
          </a:p>
          <a:p>
            <a:r>
              <a:rPr lang="en-US" altLang="zh-CN" dirty="0" err="1"/>
              <a:t>num_inputs</a:t>
            </a:r>
            <a:r>
              <a:rPr lang="en-US" altLang="zh-CN" dirty="0"/>
              <a:t>, </a:t>
            </a:r>
            <a:r>
              <a:rPr lang="en-US" altLang="zh-CN" dirty="0" err="1"/>
              <a:t>num_hiddens</a:t>
            </a:r>
            <a:r>
              <a:rPr lang="en-US" altLang="zh-CN" dirty="0"/>
              <a:t>, </a:t>
            </a:r>
            <a:r>
              <a:rPr lang="en-US" altLang="zh-CN" dirty="0" err="1"/>
              <a:t>num_outputs</a:t>
            </a:r>
            <a:r>
              <a:rPr lang="en-US" altLang="zh-CN" dirty="0"/>
              <a:t> = 4, 5, 3</a:t>
            </a:r>
          </a:p>
          <a:p>
            <a:endParaRPr lang="en-US" altLang="zh-CN" dirty="0"/>
          </a:p>
          <a:p>
            <a:r>
              <a:rPr lang="en-US" altLang="zh-CN" dirty="0"/>
              <a:t># </a:t>
            </a:r>
            <a:r>
              <a:rPr lang="en-US" altLang="zh-CN" dirty="0" err="1"/>
              <a:t>nn.Sequential</a:t>
            </a:r>
            <a:r>
              <a:rPr lang="zh-CN" altLang="en-US" dirty="0"/>
              <a:t>定义一个简单的神经网络模型</a:t>
            </a:r>
          </a:p>
          <a:p>
            <a:r>
              <a:rPr lang="en-US" altLang="zh-CN" dirty="0" err="1"/>
              <a:t>seq_model</a:t>
            </a:r>
            <a:r>
              <a:rPr lang="en-US" altLang="zh-CN" dirty="0"/>
              <a:t> = </a:t>
            </a:r>
            <a:r>
              <a:rPr lang="en-US" altLang="zh-CN" dirty="0" err="1"/>
              <a:t>nn.Sequential</a:t>
            </a:r>
            <a:r>
              <a:rPr lang="en-US" altLang="zh-CN" dirty="0"/>
              <a:t>(</a:t>
            </a:r>
          </a:p>
          <a:p>
            <a:r>
              <a:rPr lang="en-US" altLang="zh-CN" dirty="0"/>
              <a:t>    </a:t>
            </a:r>
            <a:r>
              <a:rPr lang="en-US" altLang="zh-CN" dirty="0" err="1"/>
              <a:t>nn.Linear</a:t>
            </a:r>
            <a:r>
              <a:rPr lang="en-US" altLang="zh-CN" dirty="0"/>
              <a:t>(</a:t>
            </a:r>
            <a:r>
              <a:rPr lang="en-US" altLang="zh-CN" dirty="0" err="1"/>
              <a:t>num_inputs</a:t>
            </a:r>
            <a:r>
              <a:rPr lang="en-US" altLang="zh-CN" dirty="0"/>
              <a:t>, </a:t>
            </a:r>
            <a:r>
              <a:rPr lang="en-US" altLang="zh-CN" dirty="0" err="1"/>
              <a:t>num_hiddens</a:t>
            </a:r>
            <a:r>
              <a:rPr lang="en-US" altLang="zh-CN" dirty="0"/>
              <a:t>),</a:t>
            </a:r>
          </a:p>
          <a:p>
            <a:r>
              <a:rPr lang="en-US" altLang="zh-CN" dirty="0"/>
              <a:t>    </a:t>
            </a:r>
            <a:r>
              <a:rPr lang="en-US" altLang="zh-CN" dirty="0" err="1"/>
              <a:t>nn.ReLU</a:t>
            </a:r>
            <a:r>
              <a:rPr lang="en-US" altLang="zh-CN" dirty="0"/>
              <a:t>(),</a:t>
            </a:r>
          </a:p>
          <a:p>
            <a:r>
              <a:rPr lang="en-US" altLang="zh-CN" dirty="0"/>
              <a:t>    </a:t>
            </a:r>
            <a:r>
              <a:rPr lang="en-US" altLang="zh-CN" dirty="0" err="1"/>
              <a:t>nn.Linear</a:t>
            </a:r>
            <a:r>
              <a:rPr lang="en-US" altLang="zh-CN" dirty="0"/>
              <a:t>(</a:t>
            </a:r>
            <a:r>
              <a:rPr lang="en-US" altLang="zh-CN" dirty="0" err="1"/>
              <a:t>num_hiddens</a:t>
            </a:r>
            <a:r>
              <a:rPr lang="en-US" altLang="zh-CN" dirty="0"/>
              <a:t>, </a:t>
            </a:r>
            <a:r>
              <a:rPr lang="en-US" altLang="zh-CN" dirty="0" err="1"/>
              <a:t>num_hiddens</a:t>
            </a:r>
            <a:r>
              <a:rPr lang="en-US" altLang="zh-CN" dirty="0"/>
              <a:t>),</a:t>
            </a:r>
          </a:p>
          <a:p>
            <a:r>
              <a:rPr lang="en-US" altLang="zh-CN" dirty="0"/>
              <a:t>    </a:t>
            </a:r>
            <a:r>
              <a:rPr lang="en-US" altLang="zh-CN" dirty="0" err="1"/>
              <a:t>nn.ReLU</a:t>
            </a:r>
            <a:r>
              <a:rPr lang="en-US" altLang="zh-CN" dirty="0"/>
              <a:t>(),</a:t>
            </a:r>
          </a:p>
          <a:p>
            <a:r>
              <a:rPr lang="en-US" altLang="zh-CN" dirty="0"/>
              <a:t>    </a:t>
            </a:r>
            <a:r>
              <a:rPr lang="en-US" altLang="zh-CN" dirty="0" err="1"/>
              <a:t>nn.Linear</a:t>
            </a:r>
            <a:r>
              <a:rPr lang="en-US" altLang="zh-CN" dirty="0"/>
              <a:t>(</a:t>
            </a:r>
            <a:r>
              <a:rPr lang="en-US" altLang="zh-CN" dirty="0" err="1"/>
              <a:t>num_hiddens</a:t>
            </a:r>
            <a:r>
              <a:rPr lang="en-US" altLang="zh-CN" dirty="0"/>
              <a:t>, </a:t>
            </a:r>
            <a:r>
              <a:rPr lang="en-US" altLang="zh-CN" dirty="0" err="1"/>
              <a:t>num_outputs</a:t>
            </a:r>
            <a:r>
              <a:rPr lang="en-US" altLang="zh-CN" dirty="0"/>
              <a:t>),</a:t>
            </a:r>
          </a:p>
          <a:p>
            <a:r>
              <a:rPr lang="en-US" altLang="zh-CN" dirty="0"/>
              <a:t>    </a:t>
            </a:r>
            <a:r>
              <a:rPr lang="en-US" altLang="zh-CN" dirty="0" err="1"/>
              <a:t>nn.Softmax</a:t>
            </a:r>
            <a:r>
              <a:rPr lang="en-US" altLang="zh-CN" dirty="0"/>
              <a:t>(dim=1),</a:t>
            </a:r>
          </a:p>
          <a:p>
            <a:r>
              <a:rPr lang="en-US" altLang="zh-CN" dirty="0"/>
              <a:t>)</a:t>
            </a:r>
          </a:p>
          <a:p>
            <a:endParaRPr lang="zh-CN" altLang="en-US" dirty="0"/>
          </a:p>
        </p:txBody>
      </p:sp>
    </p:spTree>
    <p:extLst>
      <p:ext uri="{BB962C8B-B14F-4D97-AF65-F5344CB8AC3E}">
        <p14:creationId xmlns:p14="http://schemas.microsoft.com/office/powerpoint/2010/main" val="126376807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92500" lnSpcReduction="20000"/>
          </a:bodyPr>
          <a:lstStyle/>
          <a:p>
            <a:r>
              <a:rPr lang="zh-CN" altLang="en-US" sz="3000" dirty="0"/>
              <a:t>另一种定义神经网络的方式是使用</a:t>
            </a:r>
            <a:r>
              <a:rPr lang="en-US" altLang="zh-CN" sz="3000" dirty="0" err="1"/>
              <a:t>nn.Module</a:t>
            </a:r>
            <a:r>
              <a:rPr lang="zh-CN" altLang="en-US" sz="3000" dirty="0"/>
              <a:t>，如代码</a:t>
            </a:r>
            <a:r>
              <a:rPr lang="en-US" altLang="zh-CN" sz="3000" dirty="0"/>
              <a:t>3. 42</a:t>
            </a:r>
            <a:r>
              <a:rPr lang="zh-CN" altLang="en-US" sz="3000" dirty="0"/>
              <a:t>所示。</a:t>
            </a:r>
          </a:p>
          <a:p>
            <a:r>
              <a:rPr lang="zh-CN" altLang="en-US" dirty="0"/>
              <a:t>代码</a:t>
            </a:r>
            <a:r>
              <a:rPr lang="en-US" altLang="zh-CN" dirty="0"/>
              <a:t>3. 42 </a:t>
            </a:r>
            <a:r>
              <a:rPr lang="en-US" altLang="zh-CN" dirty="0" err="1"/>
              <a:t>nn.Module</a:t>
            </a:r>
            <a:r>
              <a:rPr lang="zh-CN" altLang="en-US" dirty="0"/>
              <a:t>定义神经网络</a:t>
            </a:r>
          </a:p>
          <a:p>
            <a:r>
              <a:rPr lang="en-US" altLang="zh-CN" dirty="0"/>
              <a:t>class Net(</a:t>
            </a:r>
            <a:r>
              <a:rPr lang="en-US" altLang="zh-CN" dirty="0" err="1"/>
              <a:t>nn.Module</a:t>
            </a:r>
            <a:r>
              <a:rPr lang="en-US" altLang="zh-CN" dirty="0"/>
              <a:t>):</a:t>
            </a:r>
          </a:p>
          <a:p>
            <a:r>
              <a:rPr lang="en-US" altLang="zh-CN" dirty="0"/>
              <a:t>    """ </a:t>
            </a:r>
            <a:r>
              <a:rPr lang="zh-CN" altLang="en-US" dirty="0"/>
              <a:t>定义一个简单的神经网络模型 </a:t>
            </a:r>
            <a:r>
              <a:rPr lang="en-US" altLang="zh-CN" dirty="0"/>
              <a:t>"""</a:t>
            </a:r>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super().__</a:t>
            </a:r>
            <a:r>
              <a:rPr lang="en-US" altLang="zh-CN" dirty="0" err="1"/>
              <a:t>init</a:t>
            </a:r>
            <a:r>
              <a:rPr lang="en-US" altLang="zh-CN" dirty="0"/>
              <a:t>__()</a:t>
            </a:r>
          </a:p>
          <a:p>
            <a:r>
              <a:rPr lang="en-US" altLang="zh-CN" dirty="0"/>
              <a:t>        self.fc1 = </a:t>
            </a:r>
            <a:r>
              <a:rPr lang="en-US" altLang="zh-CN" dirty="0" err="1"/>
              <a:t>nn.Linear</a:t>
            </a:r>
            <a:r>
              <a:rPr lang="en-US" altLang="zh-CN" dirty="0"/>
              <a:t>(</a:t>
            </a:r>
            <a:r>
              <a:rPr lang="en-US" altLang="zh-CN" dirty="0" err="1"/>
              <a:t>num_inputs</a:t>
            </a:r>
            <a:r>
              <a:rPr lang="en-US" altLang="zh-CN" dirty="0"/>
              <a:t>, </a:t>
            </a:r>
            <a:r>
              <a:rPr lang="en-US" altLang="zh-CN" dirty="0" err="1"/>
              <a:t>num_hiddens</a:t>
            </a:r>
            <a:r>
              <a:rPr lang="en-US" altLang="zh-CN" dirty="0"/>
              <a:t>)</a:t>
            </a:r>
          </a:p>
          <a:p>
            <a:r>
              <a:rPr lang="en-US" altLang="zh-CN" dirty="0"/>
              <a:t>        self.act1 = </a:t>
            </a:r>
            <a:r>
              <a:rPr lang="en-US" altLang="zh-CN" dirty="0" err="1"/>
              <a:t>nn.ReLU</a:t>
            </a:r>
            <a:r>
              <a:rPr lang="en-US" altLang="zh-CN" dirty="0"/>
              <a:t>()</a:t>
            </a:r>
          </a:p>
          <a:p>
            <a:r>
              <a:rPr lang="en-US" altLang="zh-CN" dirty="0"/>
              <a:t>        self.fc2 = </a:t>
            </a:r>
            <a:r>
              <a:rPr lang="en-US" altLang="zh-CN" dirty="0" err="1"/>
              <a:t>nn.Linear</a:t>
            </a:r>
            <a:r>
              <a:rPr lang="en-US" altLang="zh-CN" dirty="0"/>
              <a:t>(</a:t>
            </a:r>
            <a:r>
              <a:rPr lang="en-US" altLang="zh-CN" dirty="0" err="1"/>
              <a:t>num_hiddens</a:t>
            </a:r>
            <a:r>
              <a:rPr lang="en-US" altLang="zh-CN" dirty="0"/>
              <a:t>, </a:t>
            </a:r>
            <a:r>
              <a:rPr lang="en-US" altLang="zh-CN" dirty="0" err="1"/>
              <a:t>num_hiddens</a:t>
            </a:r>
            <a:r>
              <a:rPr lang="en-US" altLang="zh-CN" dirty="0"/>
              <a:t>)</a:t>
            </a:r>
          </a:p>
          <a:p>
            <a:r>
              <a:rPr lang="en-US" altLang="zh-CN" dirty="0"/>
              <a:t>        self.act2 = </a:t>
            </a:r>
            <a:r>
              <a:rPr lang="en-US" altLang="zh-CN" dirty="0" err="1"/>
              <a:t>nn.ReLU</a:t>
            </a:r>
            <a:r>
              <a:rPr lang="en-US" altLang="zh-CN" dirty="0"/>
              <a:t>()</a:t>
            </a:r>
          </a:p>
          <a:p>
            <a:r>
              <a:rPr lang="en-US" altLang="zh-CN" dirty="0"/>
              <a:t>        self.fc3 = </a:t>
            </a:r>
            <a:r>
              <a:rPr lang="en-US" altLang="zh-CN" dirty="0" err="1"/>
              <a:t>nn.Linear</a:t>
            </a:r>
            <a:r>
              <a:rPr lang="en-US" altLang="zh-CN" dirty="0"/>
              <a:t>(</a:t>
            </a:r>
            <a:r>
              <a:rPr lang="en-US" altLang="zh-CN" dirty="0" err="1"/>
              <a:t>num_hiddens</a:t>
            </a:r>
            <a:r>
              <a:rPr lang="en-US" altLang="zh-CN" dirty="0"/>
              <a:t>, </a:t>
            </a:r>
            <a:r>
              <a:rPr lang="en-US" altLang="zh-CN" dirty="0" err="1"/>
              <a:t>num_outputs</a:t>
            </a:r>
            <a:r>
              <a:rPr lang="en-US" altLang="zh-CN" dirty="0"/>
              <a:t>)</a:t>
            </a:r>
          </a:p>
          <a:p>
            <a:r>
              <a:rPr lang="en-US" altLang="zh-CN" dirty="0"/>
              <a:t>        self.act3 = </a:t>
            </a:r>
            <a:r>
              <a:rPr lang="en-US" altLang="zh-CN" dirty="0" err="1"/>
              <a:t>nn.Softmax</a:t>
            </a:r>
            <a:r>
              <a:rPr lang="en-US" altLang="zh-CN" dirty="0"/>
              <a:t>(dim=1)</a:t>
            </a:r>
          </a:p>
          <a:p>
            <a:endParaRPr lang="en-US" altLang="zh-CN" dirty="0"/>
          </a:p>
          <a:p>
            <a:r>
              <a:rPr lang="en-US" altLang="zh-CN" dirty="0"/>
              <a:t>    </a:t>
            </a:r>
            <a:r>
              <a:rPr lang="en-US" altLang="zh-CN" dirty="0" err="1"/>
              <a:t>def</a:t>
            </a:r>
            <a:r>
              <a:rPr lang="en-US" altLang="zh-CN" dirty="0"/>
              <a:t> forward(self, x):</a:t>
            </a:r>
          </a:p>
          <a:p>
            <a:r>
              <a:rPr lang="en-US" altLang="zh-CN" dirty="0"/>
              <a:t>        x = self.act1(self.fc1(x))</a:t>
            </a:r>
          </a:p>
          <a:p>
            <a:r>
              <a:rPr lang="en-US" altLang="zh-CN" dirty="0"/>
              <a:t>        x = self.act2(self.fc2(x))</a:t>
            </a:r>
          </a:p>
          <a:p>
            <a:r>
              <a:rPr lang="en-US" altLang="zh-CN" dirty="0"/>
              <a:t>        return self.act3(self.fc3(x))</a:t>
            </a:r>
          </a:p>
          <a:p>
            <a:endParaRPr lang="zh-CN" altLang="en-US" dirty="0"/>
          </a:p>
        </p:txBody>
      </p:sp>
    </p:spTree>
    <p:extLst>
      <p:ext uri="{BB962C8B-B14F-4D97-AF65-F5344CB8AC3E}">
        <p14:creationId xmlns:p14="http://schemas.microsoft.com/office/powerpoint/2010/main" val="90979208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定义好神经网络以后，可以直接使用</a:t>
            </a:r>
            <a:r>
              <a:rPr lang="en-US" altLang="zh-CN" dirty="0" err="1"/>
              <a:t>nn</a:t>
            </a:r>
            <a:r>
              <a:rPr lang="zh-CN" altLang="en-US" dirty="0"/>
              <a:t>模块默认的初始化方式，也可以自己定制初始化的方式。注意，必须将神经网络的参数进行随机初始化，否则会因为对称性问题导致网络退化。</a:t>
            </a:r>
          </a:p>
          <a:p>
            <a:r>
              <a:rPr lang="zh-CN" altLang="en-US" dirty="0"/>
              <a:t>代码</a:t>
            </a:r>
            <a:r>
              <a:rPr lang="en-US" altLang="zh-CN" dirty="0"/>
              <a:t>3. 43</a:t>
            </a:r>
            <a:r>
              <a:rPr lang="zh-CN" altLang="en-US" dirty="0"/>
              <a:t>展示第一种初始化方式，它遍历</a:t>
            </a:r>
            <a:r>
              <a:rPr lang="en-US" altLang="zh-CN" dirty="0" err="1"/>
              <a:t>seq_model</a:t>
            </a:r>
            <a:r>
              <a:rPr lang="zh-CN" altLang="en-US" dirty="0"/>
              <a:t>模型中的参数，然后调用</a:t>
            </a:r>
            <a:r>
              <a:rPr lang="en-US" altLang="zh-CN" dirty="0" err="1"/>
              <a:t>nn.init</a:t>
            </a:r>
            <a:r>
              <a:rPr lang="zh-CN" altLang="en-US" dirty="0"/>
              <a:t>模块的初始化方法。</a:t>
            </a:r>
          </a:p>
          <a:p>
            <a:r>
              <a:rPr lang="zh-CN" altLang="en-US" dirty="0"/>
              <a:t>代码</a:t>
            </a:r>
            <a:r>
              <a:rPr lang="en-US" altLang="zh-CN" dirty="0"/>
              <a:t>3. 43 </a:t>
            </a:r>
            <a:r>
              <a:rPr lang="zh-CN" altLang="en-US" dirty="0"/>
              <a:t>第一种初始化方式</a:t>
            </a:r>
          </a:p>
          <a:p>
            <a:r>
              <a:rPr lang="zh-CN" altLang="en-US" dirty="0"/>
              <a:t>    </a:t>
            </a:r>
            <a:r>
              <a:rPr lang="en-US" altLang="zh-CN" dirty="0"/>
              <a:t># </a:t>
            </a:r>
            <a:r>
              <a:rPr lang="zh-CN" altLang="en-US" dirty="0"/>
              <a:t>初始化</a:t>
            </a:r>
          </a:p>
          <a:p>
            <a:r>
              <a:rPr lang="zh-CN" altLang="en-US" dirty="0"/>
              <a:t>    </a:t>
            </a:r>
            <a:r>
              <a:rPr lang="en-US" altLang="zh-CN" dirty="0"/>
              <a:t>for </a:t>
            </a:r>
            <a:r>
              <a:rPr lang="en-US" altLang="zh-CN" dirty="0" err="1"/>
              <a:t>params</a:t>
            </a:r>
            <a:r>
              <a:rPr lang="en-US" altLang="zh-CN" dirty="0"/>
              <a:t> in </a:t>
            </a:r>
            <a:r>
              <a:rPr lang="en-US" altLang="zh-CN" dirty="0" err="1"/>
              <a:t>seq_model.parameters</a:t>
            </a:r>
            <a:r>
              <a:rPr lang="en-US" altLang="zh-CN" dirty="0"/>
              <a:t>():</a:t>
            </a:r>
          </a:p>
          <a:p>
            <a:r>
              <a:rPr lang="en-US" altLang="zh-CN" dirty="0"/>
              <a:t>        </a:t>
            </a:r>
            <a:r>
              <a:rPr lang="en-US" altLang="zh-CN" dirty="0" err="1"/>
              <a:t>init.normal</a:t>
            </a:r>
            <a:r>
              <a:rPr lang="en-US" altLang="zh-CN" dirty="0"/>
              <a:t>_(</a:t>
            </a:r>
            <a:r>
              <a:rPr lang="en-US" altLang="zh-CN" dirty="0" err="1"/>
              <a:t>params</a:t>
            </a:r>
            <a:r>
              <a:rPr lang="en-US" altLang="zh-CN" dirty="0"/>
              <a:t>, mean=0, </a:t>
            </a:r>
            <a:r>
              <a:rPr lang="en-US" altLang="zh-CN" dirty="0" err="1"/>
              <a:t>std</a:t>
            </a:r>
            <a:r>
              <a:rPr lang="en-US" altLang="zh-CN" dirty="0"/>
              <a:t>=0.01)</a:t>
            </a:r>
          </a:p>
          <a:p>
            <a:endParaRPr lang="zh-CN" altLang="en-US" dirty="0"/>
          </a:p>
        </p:txBody>
      </p:sp>
    </p:spTree>
    <p:extLst>
      <p:ext uri="{BB962C8B-B14F-4D97-AF65-F5344CB8AC3E}">
        <p14:creationId xmlns:p14="http://schemas.microsoft.com/office/powerpoint/2010/main" val="337014883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836712"/>
            <a:ext cx="8496944" cy="5640288"/>
          </a:xfrm>
        </p:spPr>
        <p:txBody>
          <a:bodyPr>
            <a:normAutofit fontScale="92500"/>
          </a:bodyPr>
          <a:lstStyle/>
          <a:p>
            <a:r>
              <a:rPr lang="zh-CN" altLang="en-US" sz="2600" dirty="0"/>
              <a:t>第二种初始化方式首先定义一个如代码</a:t>
            </a:r>
            <a:r>
              <a:rPr lang="en-US" altLang="zh-CN" sz="2600" dirty="0"/>
              <a:t>3. 44</a:t>
            </a:r>
            <a:r>
              <a:rPr lang="zh-CN" altLang="en-US" sz="2600" dirty="0"/>
              <a:t>的初始化权重函数。注意到可以使用</a:t>
            </a:r>
            <a:r>
              <a:rPr lang="en-US" altLang="zh-CN" sz="2600" dirty="0"/>
              <a:t>Python </a:t>
            </a:r>
            <a:r>
              <a:rPr lang="zh-CN" altLang="en-US" sz="2600" dirty="0"/>
              <a:t>内置函数</a:t>
            </a:r>
            <a:r>
              <a:rPr lang="en-US" altLang="zh-CN" sz="2600" dirty="0" err="1"/>
              <a:t>isinstance</a:t>
            </a:r>
            <a:r>
              <a:rPr lang="zh-CN" altLang="en-US" sz="2600" dirty="0"/>
              <a:t>来判断某个对象是否是特定类型，然后有针对性地采用不同的初始化方法。</a:t>
            </a:r>
          </a:p>
          <a:p>
            <a:r>
              <a:rPr lang="zh-CN" altLang="en-US" dirty="0"/>
              <a:t>代码</a:t>
            </a:r>
            <a:r>
              <a:rPr lang="en-US" altLang="zh-CN" dirty="0"/>
              <a:t>3. 44 </a:t>
            </a:r>
            <a:r>
              <a:rPr lang="zh-CN" altLang="en-US" dirty="0"/>
              <a:t>初始化权重函数</a:t>
            </a:r>
          </a:p>
          <a:p>
            <a:r>
              <a:rPr lang="en-US" altLang="zh-CN" dirty="0" err="1"/>
              <a:t>def</a:t>
            </a:r>
            <a:r>
              <a:rPr lang="en-US" altLang="zh-CN" dirty="0"/>
              <a:t> </a:t>
            </a:r>
            <a:r>
              <a:rPr lang="en-US" altLang="zh-CN" dirty="0" err="1"/>
              <a:t>weights_init</a:t>
            </a:r>
            <a:r>
              <a:rPr lang="en-US" altLang="zh-CN" dirty="0"/>
              <a:t>(m):</a:t>
            </a:r>
          </a:p>
          <a:p>
            <a:r>
              <a:rPr lang="en-US" altLang="zh-CN" dirty="0"/>
              <a:t>    """ </a:t>
            </a:r>
            <a:r>
              <a:rPr lang="zh-CN" altLang="en-US" dirty="0"/>
              <a:t>初始化网络权重 </a:t>
            </a:r>
            <a:r>
              <a:rPr lang="en-US" altLang="zh-CN" dirty="0"/>
              <a:t>"""</a:t>
            </a:r>
          </a:p>
          <a:p>
            <a:r>
              <a:rPr lang="en-US" altLang="zh-CN" dirty="0"/>
              <a:t>    if </a:t>
            </a:r>
            <a:r>
              <a:rPr lang="en-US" altLang="zh-CN" dirty="0" err="1"/>
              <a:t>isinstance</a:t>
            </a:r>
            <a:r>
              <a:rPr lang="en-US" altLang="zh-CN" dirty="0"/>
              <a:t>(m, nn.Conv2d):</a:t>
            </a:r>
          </a:p>
          <a:p>
            <a:r>
              <a:rPr lang="en-US" altLang="zh-CN" dirty="0"/>
              <a:t>        </a:t>
            </a:r>
            <a:r>
              <a:rPr lang="en-US" altLang="zh-CN" dirty="0" err="1"/>
              <a:t>init.normal</a:t>
            </a:r>
            <a:r>
              <a:rPr lang="en-US" altLang="zh-CN" dirty="0"/>
              <a:t>_(</a:t>
            </a:r>
            <a:r>
              <a:rPr lang="en-US" altLang="zh-CN" dirty="0" err="1"/>
              <a:t>m.weight.data</a:t>
            </a:r>
            <a:r>
              <a:rPr lang="en-US" altLang="zh-CN" dirty="0"/>
              <a:t>)</a:t>
            </a:r>
          </a:p>
          <a:p>
            <a:r>
              <a:rPr lang="en-US" altLang="zh-CN" dirty="0"/>
              <a:t>        # </a:t>
            </a:r>
            <a:r>
              <a:rPr lang="en-US" altLang="zh-CN" dirty="0" err="1"/>
              <a:t>init.xavier_normal</a:t>
            </a:r>
            <a:r>
              <a:rPr lang="en-US" altLang="zh-CN" dirty="0"/>
              <a:t>_(</a:t>
            </a:r>
            <a:r>
              <a:rPr lang="en-US" altLang="zh-CN" dirty="0" err="1"/>
              <a:t>m.weight.data</a:t>
            </a:r>
            <a:r>
              <a:rPr lang="en-US" altLang="zh-CN" dirty="0"/>
              <a:t>)</a:t>
            </a:r>
          </a:p>
          <a:p>
            <a:r>
              <a:rPr lang="en-US" altLang="zh-CN" dirty="0"/>
              <a:t>        # </a:t>
            </a:r>
            <a:r>
              <a:rPr lang="en-US" altLang="zh-CN" dirty="0" err="1"/>
              <a:t>init.kaiming_normal</a:t>
            </a:r>
            <a:r>
              <a:rPr lang="en-US" altLang="zh-CN" dirty="0"/>
              <a:t>_(</a:t>
            </a:r>
            <a:r>
              <a:rPr lang="en-US" altLang="zh-CN" dirty="0" err="1"/>
              <a:t>m.weight.data</a:t>
            </a:r>
            <a:r>
              <a:rPr lang="en-US" altLang="zh-CN" dirty="0"/>
              <a:t>)  # </a:t>
            </a:r>
            <a:r>
              <a:rPr lang="zh-CN" altLang="en-US" dirty="0"/>
              <a:t>卷积层参数初始化</a:t>
            </a:r>
          </a:p>
          <a:p>
            <a:r>
              <a:rPr lang="zh-CN" altLang="en-US" dirty="0"/>
              <a:t>        </a:t>
            </a:r>
            <a:r>
              <a:rPr lang="en-US" altLang="zh-CN" dirty="0" err="1"/>
              <a:t>m.bias.data.fill</a:t>
            </a:r>
            <a:r>
              <a:rPr lang="en-US" altLang="zh-CN" dirty="0"/>
              <a:t>_(0)</a:t>
            </a:r>
          </a:p>
          <a:p>
            <a:r>
              <a:rPr lang="en-US" altLang="zh-CN" dirty="0"/>
              <a:t>    </a:t>
            </a:r>
            <a:r>
              <a:rPr lang="en-US" altLang="zh-CN" dirty="0" err="1"/>
              <a:t>elif</a:t>
            </a:r>
            <a:r>
              <a:rPr lang="en-US" altLang="zh-CN" dirty="0"/>
              <a:t> </a:t>
            </a:r>
            <a:r>
              <a:rPr lang="en-US" altLang="zh-CN" dirty="0" err="1"/>
              <a:t>isinstance</a:t>
            </a:r>
            <a:r>
              <a:rPr lang="en-US" altLang="zh-CN" dirty="0"/>
              <a:t>(m, </a:t>
            </a:r>
            <a:r>
              <a:rPr lang="en-US" altLang="zh-CN" dirty="0" err="1"/>
              <a:t>nn.Linear</a:t>
            </a:r>
            <a:r>
              <a:rPr lang="en-US" altLang="zh-CN" dirty="0"/>
              <a:t>):</a:t>
            </a:r>
          </a:p>
          <a:p>
            <a:r>
              <a:rPr lang="en-US" altLang="zh-CN" dirty="0"/>
              <a:t>        </a:t>
            </a:r>
            <a:r>
              <a:rPr lang="en-US" altLang="zh-CN" dirty="0" err="1"/>
              <a:t>m.weight.data.normal</a:t>
            </a:r>
            <a:r>
              <a:rPr lang="en-US" altLang="zh-CN" dirty="0"/>
              <a:t>_()  # </a:t>
            </a:r>
            <a:r>
              <a:rPr lang="zh-CN" altLang="en-US" dirty="0"/>
              <a:t>全连接层参数初始化</a:t>
            </a:r>
          </a:p>
          <a:p>
            <a:endParaRPr lang="zh-CN" altLang="en-US" dirty="0"/>
          </a:p>
        </p:txBody>
      </p:sp>
    </p:spTree>
    <p:extLst>
      <p:ext uri="{BB962C8B-B14F-4D97-AF65-F5344CB8AC3E}">
        <p14:creationId xmlns:p14="http://schemas.microsoft.com/office/powerpoint/2010/main" val="196708788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52256"/>
          </a:xfrm>
        </p:spPr>
        <p:txBody>
          <a:bodyPr>
            <a:normAutofit/>
          </a:bodyPr>
          <a:lstStyle/>
          <a:p>
            <a:r>
              <a:rPr lang="zh-CN" altLang="en-US" dirty="0"/>
              <a:t>然后调用模型的</a:t>
            </a:r>
            <a:r>
              <a:rPr lang="en-US" altLang="zh-CN" dirty="0"/>
              <a:t>apply</a:t>
            </a:r>
            <a:r>
              <a:rPr lang="zh-CN" altLang="en-US" dirty="0"/>
              <a:t>函数，该函数递归搜索网络中的子模块并应用初始化，如代码</a:t>
            </a:r>
            <a:r>
              <a:rPr lang="en-US" altLang="zh-CN" dirty="0"/>
              <a:t>3. 45</a:t>
            </a:r>
            <a:r>
              <a:rPr lang="zh-CN" altLang="en-US" dirty="0"/>
              <a:t>所示</a:t>
            </a:r>
            <a:r>
              <a:rPr lang="zh-CN" altLang="en-US" dirty="0" smtClean="0"/>
              <a:t>。</a:t>
            </a:r>
            <a:endParaRPr lang="en-US" altLang="zh-CN" dirty="0" smtClean="0"/>
          </a:p>
          <a:p>
            <a:endParaRPr lang="zh-CN" altLang="en-US" dirty="0"/>
          </a:p>
          <a:p>
            <a:r>
              <a:rPr lang="zh-CN" altLang="en-US" sz="2000" dirty="0"/>
              <a:t>代码</a:t>
            </a:r>
            <a:r>
              <a:rPr lang="en-US" altLang="zh-CN" sz="2000" dirty="0"/>
              <a:t>3. 45 </a:t>
            </a:r>
            <a:r>
              <a:rPr lang="zh-CN" altLang="en-US" sz="2000" dirty="0"/>
              <a:t>调用初始化权重函数的代码片段</a:t>
            </a:r>
          </a:p>
          <a:p>
            <a:r>
              <a:rPr lang="zh-CN" altLang="en-US" sz="2000" dirty="0"/>
              <a:t>    </a:t>
            </a:r>
            <a:r>
              <a:rPr lang="en-US" altLang="zh-CN" sz="2000" dirty="0"/>
              <a:t>model = Net()</a:t>
            </a:r>
          </a:p>
          <a:p>
            <a:r>
              <a:rPr lang="en-US" altLang="zh-CN" sz="2000" dirty="0"/>
              <a:t>    # </a:t>
            </a:r>
            <a:r>
              <a:rPr lang="zh-CN" altLang="en-US" sz="2000" dirty="0"/>
              <a:t>网络参数初始化</a:t>
            </a:r>
          </a:p>
          <a:p>
            <a:r>
              <a:rPr lang="zh-CN" altLang="en-US" sz="2000" dirty="0"/>
              <a:t>    </a:t>
            </a:r>
            <a:r>
              <a:rPr lang="en-US" altLang="zh-CN" sz="2000" dirty="0" err="1"/>
              <a:t>model.apply</a:t>
            </a:r>
            <a:r>
              <a:rPr lang="en-US" altLang="zh-CN" sz="2000" dirty="0"/>
              <a:t>(</a:t>
            </a:r>
            <a:r>
              <a:rPr lang="en-US" altLang="zh-CN" sz="2000" dirty="0" err="1"/>
              <a:t>weights_init</a:t>
            </a:r>
            <a:r>
              <a:rPr lang="en-US" altLang="zh-CN" sz="2000" dirty="0"/>
              <a:t>)  # apply</a:t>
            </a:r>
            <a:r>
              <a:rPr lang="zh-CN" altLang="en-US" sz="2000" dirty="0"/>
              <a:t>函数会递归搜索网络中的子模块并应用初始化</a:t>
            </a:r>
          </a:p>
          <a:p>
            <a:endParaRPr lang="zh-CN" altLang="en-US" dirty="0"/>
          </a:p>
          <a:p>
            <a:r>
              <a:rPr lang="zh-CN" altLang="en-US" dirty="0"/>
              <a:t>完整程序请参见</a:t>
            </a:r>
            <a:r>
              <a:rPr lang="en-US" altLang="zh-CN" dirty="0"/>
              <a:t>neural_networks_initialization.py</a:t>
            </a:r>
            <a:r>
              <a:rPr lang="zh-CN" altLang="en-US" dirty="0"/>
              <a:t>。该示例仅定义网络结构和初始化网络参数，并没有训练模型和评估模型性能。以下给出两个使用神经网络来解决</a:t>
            </a:r>
            <a:r>
              <a:rPr lang="en-US" altLang="zh-CN" dirty="0"/>
              <a:t>Fashion-MNIST</a:t>
            </a:r>
            <a:r>
              <a:rPr lang="zh-CN" altLang="en-US" dirty="0"/>
              <a:t>问题的完整示例。</a:t>
            </a:r>
          </a:p>
          <a:p>
            <a:endParaRPr lang="zh-CN" altLang="en-US" dirty="0"/>
          </a:p>
        </p:txBody>
      </p:sp>
    </p:spTree>
    <p:extLst>
      <p:ext uri="{BB962C8B-B14F-4D97-AF65-F5344CB8AC3E}">
        <p14:creationId xmlns:p14="http://schemas.microsoft.com/office/powerpoint/2010/main" val="336340842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62500" lnSpcReduction="20000"/>
          </a:bodyPr>
          <a:lstStyle/>
          <a:p>
            <a:r>
              <a:rPr lang="zh-CN" altLang="en-US" sz="3800" dirty="0"/>
              <a:t>（</a:t>
            </a:r>
            <a:r>
              <a:rPr lang="en-US" altLang="zh-CN" sz="3800" dirty="0"/>
              <a:t>2</a:t>
            </a:r>
            <a:r>
              <a:rPr lang="zh-CN" altLang="en-US" sz="3800" dirty="0"/>
              <a:t>）神经网络示例一</a:t>
            </a:r>
          </a:p>
          <a:p>
            <a:r>
              <a:rPr lang="zh-CN" altLang="en-US" sz="3800" dirty="0"/>
              <a:t>示例一使用</a:t>
            </a:r>
            <a:r>
              <a:rPr lang="en-US" altLang="zh-CN" sz="3800" dirty="0" err="1"/>
              <a:t>nn.Sequential</a:t>
            </a:r>
            <a:r>
              <a:rPr lang="zh-CN" altLang="en-US" sz="3800" dirty="0"/>
              <a:t>定义网络模型，如代码</a:t>
            </a:r>
            <a:r>
              <a:rPr lang="en-US" altLang="zh-CN" sz="3800" dirty="0"/>
              <a:t>3. 46</a:t>
            </a:r>
            <a:r>
              <a:rPr lang="zh-CN" altLang="en-US" sz="3800" dirty="0"/>
              <a:t>所示。注意到输入单元数</a:t>
            </a:r>
            <a:r>
              <a:rPr lang="en-US" altLang="zh-CN" sz="3800" dirty="0" err="1"/>
              <a:t>num_inputs</a:t>
            </a:r>
            <a:r>
              <a:rPr lang="zh-CN" altLang="en-US" sz="3800" dirty="0"/>
              <a:t>为</a:t>
            </a:r>
            <a:r>
              <a:rPr lang="en-US" altLang="zh-CN" sz="3800" dirty="0"/>
              <a:t>784</a:t>
            </a:r>
            <a:r>
              <a:rPr lang="zh-CN" altLang="en-US" sz="3800" dirty="0"/>
              <a:t>，隐藏单元数</a:t>
            </a:r>
            <a:r>
              <a:rPr lang="en-US" altLang="zh-CN" sz="3800" dirty="0" err="1"/>
              <a:t>num_hiddens</a:t>
            </a:r>
            <a:r>
              <a:rPr lang="zh-CN" altLang="en-US" sz="3800" dirty="0"/>
              <a:t>为</a:t>
            </a:r>
            <a:r>
              <a:rPr lang="en-US" altLang="zh-CN" sz="3800" dirty="0"/>
              <a:t>256</a:t>
            </a:r>
            <a:r>
              <a:rPr lang="zh-CN" altLang="en-US" sz="3800" dirty="0"/>
              <a:t>，输出单元数</a:t>
            </a:r>
            <a:r>
              <a:rPr lang="en-US" altLang="zh-CN" sz="3800" dirty="0" err="1"/>
              <a:t>num_outputs</a:t>
            </a:r>
            <a:r>
              <a:rPr lang="zh-CN" altLang="en-US" sz="3800" dirty="0"/>
              <a:t>为</a:t>
            </a:r>
            <a:r>
              <a:rPr lang="en-US" altLang="zh-CN" sz="3800" dirty="0"/>
              <a:t>10</a:t>
            </a:r>
            <a:r>
              <a:rPr lang="zh-CN" altLang="en-US" sz="3800" dirty="0"/>
              <a:t>，输入单元数和输出单元数由数据集决定，不可修改，只可以修改隐藏单元数。代码还使用正态分布来随机初始化网络参数。另外，网络模型的最后一层并没有使用</a:t>
            </a:r>
            <a:r>
              <a:rPr lang="en-US" altLang="zh-CN" sz="3800" dirty="0" err="1"/>
              <a:t>Softmax</a:t>
            </a:r>
            <a:r>
              <a:rPr lang="zh-CN" altLang="en-US" sz="3800" dirty="0"/>
              <a:t>，这是因为后面准备使用</a:t>
            </a:r>
            <a:r>
              <a:rPr lang="en-US" altLang="zh-CN" sz="3800" dirty="0" err="1"/>
              <a:t>nn.CrossEntropyLoss</a:t>
            </a:r>
            <a:r>
              <a:rPr lang="zh-CN" altLang="en-US" sz="3800" dirty="0"/>
              <a:t>损失函数，该函数将</a:t>
            </a:r>
            <a:r>
              <a:rPr lang="en-US" altLang="zh-CN" sz="3800" dirty="0" err="1"/>
              <a:t>LogSoftmax</a:t>
            </a:r>
            <a:r>
              <a:rPr lang="zh-CN" altLang="en-US" sz="3800" dirty="0"/>
              <a:t>和</a:t>
            </a:r>
            <a:r>
              <a:rPr lang="en-US" altLang="zh-CN" sz="3800" dirty="0" err="1"/>
              <a:t>NLLLoss</a:t>
            </a:r>
            <a:r>
              <a:rPr lang="zh-CN" altLang="en-US" sz="3800" dirty="0"/>
              <a:t>的功能合在一起，因此没有必要使用</a:t>
            </a:r>
            <a:r>
              <a:rPr lang="en-US" altLang="zh-CN" sz="3800" dirty="0" err="1"/>
              <a:t>Softmax</a:t>
            </a:r>
            <a:r>
              <a:rPr lang="zh-CN" altLang="en-US" sz="3800" dirty="0"/>
              <a:t>函数。</a:t>
            </a:r>
          </a:p>
          <a:p>
            <a:r>
              <a:rPr lang="zh-CN" altLang="en-US" dirty="0"/>
              <a:t>代码</a:t>
            </a:r>
            <a:r>
              <a:rPr lang="en-US" altLang="zh-CN" dirty="0"/>
              <a:t>3. 46 </a:t>
            </a:r>
            <a:r>
              <a:rPr lang="zh-CN" altLang="en-US" dirty="0"/>
              <a:t>定义网络模型</a:t>
            </a:r>
          </a:p>
          <a:p>
            <a:r>
              <a:rPr lang="en-US" altLang="zh-CN" dirty="0" err="1"/>
              <a:t>num_inputs</a:t>
            </a:r>
            <a:r>
              <a:rPr lang="en-US" altLang="zh-CN" dirty="0"/>
              <a:t>, </a:t>
            </a:r>
            <a:r>
              <a:rPr lang="en-US" altLang="zh-CN" dirty="0" err="1"/>
              <a:t>num_hiddens</a:t>
            </a:r>
            <a:r>
              <a:rPr lang="en-US" altLang="zh-CN" dirty="0"/>
              <a:t>, </a:t>
            </a:r>
            <a:r>
              <a:rPr lang="en-US" altLang="zh-CN" dirty="0" err="1"/>
              <a:t>num_outputs</a:t>
            </a:r>
            <a:r>
              <a:rPr lang="en-US" altLang="zh-CN" dirty="0"/>
              <a:t> = 784, 256, 10</a:t>
            </a:r>
          </a:p>
          <a:p>
            <a:endParaRPr lang="en-US" altLang="zh-CN" dirty="0"/>
          </a:p>
          <a:p>
            <a:r>
              <a:rPr lang="en-US" altLang="zh-CN" dirty="0"/>
              <a:t># </a:t>
            </a:r>
            <a:r>
              <a:rPr lang="en-US" altLang="zh-CN" dirty="0" err="1"/>
              <a:t>nn.Sequential</a:t>
            </a:r>
            <a:r>
              <a:rPr lang="zh-CN" altLang="en-US" dirty="0"/>
              <a:t>模型</a:t>
            </a:r>
          </a:p>
          <a:p>
            <a:r>
              <a:rPr lang="en-US" altLang="zh-CN" dirty="0"/>
              <a:t>net = </a:t>
            </a:r>
            <a:r>
              <a:rPr lang="en-US" altLang="zh-CN" dirty="0" err="1"/>
              <a:t>nn.Sequential</a:t>
            </a:r>
            <a:r>
              <a:rPr lang="en-US" altLang="zh-CN" dirty="0"/>
              <a:t>(</a:t>
            </a:r>
          </a:p>
          <a:p>
            <a:r>
              <a:rPr lang="en-US" altLang="zh-CN" dirty="0"/>
              <a:t>    </a:t>
            </a:r>
            <a:r>
              <a:rPr lang="en-US" altLang="zh-CN" dirty="0" err="1"/>
              <a:t>nn.Linear</a:t>
            </a:r>
            <a:r>
              <a:rPr lang="en-US" altLang="zh-CN" dirty="0"/>
              <a:t>(</a:t>
            </a:r>
            <a:r>
              <a:rPr lang="en-US" altLang="zh-CN" dirty="0" err="1"/>
              <a:t>num_inputs</a:t>
            </a:r>
            <a:r>
              <a:rPr lang="en-US" altLang="zh-CN" dirty="0"/>
              <a:t>, </a:t>
            </a:r>
            <a:r>
              <a:rPr lang="en-US" altLang="zh-CN" dirty="0" err="1"/>
              <a:t>num_hiddens</a:t>
            </a:r>
            <a:r>
              <a:rPr lang="en-US" altLang="zh-CN" dirty="0"/>
              <a:t>),</a:t>
            </a:r>
          </a:p>
          <a:p>
            <a:r>
              <a:rPr lang="en-US" altLang="zh-CN" dirty="0"/>
              <a:t>    </a:t>
            </a:r>
            <a:r>
              <a:rPr lang="en-US" altLang="zh-CN" dirty="0" err="1"/>
              <a:t>nn.ReLU</a:t>
            </a:r>
            <a:r>
              <a:rPr lang="en-US" altLang="zh-CN" dirty="0"/>
              <a:t>(),</a:t>
            </a:r>
          </a:p>
          <a:p>
            <a:r>
              <a:rPr lang="en-US" altLang="zh-CN" dirty="0"/>
              <a:t>    </a:t>
            </a:r>
            <a:r>
              <a:rPr lang="en-US" altLang="zh-CN" dirty="0" err="1"/>
              <a:t>nn.Linear</a:t>
            </a:r>
            <a:r>
              <a:rPr lang="en-US" altLang="zh-CN" dirty="0"/>
              <a:t>(</a:t>
            </a:r>
            <a:r>
              <a:rPr lang="en-US" altLang="zh-CN" dirty="0" err="1"/>
              <a:t>num_hiddens</a:t>
            </a:r>
            <a:r>
              <a:rPr lang="en-US" altLang="zh-CN" dirty="0"/>
              <a:t>, </a:t>
            </a:r>
            <a:r>
              <a:rPr lang="en-US" altLang="zh-CN" dirty="0" err="1"/>
              <a:t>num_outputs</a:t>
            </a:r>
            <a:r>
              <a:rPr lang="en-US" altLang="zh-CN" dirty="0"/>
              <a:t>),</a:t>
            </a:r>
          </a:p>
          <a:p>
            <a:r>
              <a:rPr lang="en-US" altLang="zh-CN" dirty="0"/>
              <a:t>)</a:t>
            </a:r>
          </a:p>
          <a:p>
            <a:endParaRPr lang="en-US" altLang="zh-CN" dirty="0"/>
          </a:p>
          <a:p>
            <a:r>
              <a:rPr lang="en-US" altLang="zh-CN" dirty="0"/>
              <a:t>for </a:t>
            </a:r>
            <a:r>
              <a:rPr lang="en-US" altLang="zh-CN" dirty="0" err="1"/>
              <a:t>params</a:t>
            </a:r>
            <a:r>
              <a:rPr lang="en-US" altLang="zh-CN" dirty="0"/>
              <a:t> in </a:t>
            </a:r>
            <a:r>
              <a:rPr lang="en-US" altLang="zh-CN" dirty="0" err="1"/>
              <a:t>net.parameters</a:t>
            </a:r>
            <a:r>
              <a:rPr lang="en-US" altLang="zh-CN" dirty="0"/>
              <a:t>():</a:t>
            </a:r>
          </a:p>
          <a:p>
            <a:r>
              <a:rPr lang="en-US" altLang="zh-CN" dirty="0"/>
              <a:t>    </a:t>
            </a:r>
            <a:r>
              <a:rPr lang="en-US" altLang="zh-CN" dirty="0" err="1"/>
              <a:t>init.normal</a:t>
            </a:r>
            <a:r>
              <a:rPr lang="en-US" altLang="zh-CN" dirty="0"/>
              <a:t>_(</a:t>
            </a:r>
            <a:r>
              <a:rPr lang="en-US" altLang="zh-CN" dirty="0" err="1"/>
              <a:t>params</a:t>
            </a:r>
            <a:r>
              <a:rPr lang="en-US" altLang="zh-CN" dirty="0"/>
              <a:t>, mean=0, </a:t>
            </a:r>
            <a:r>
              <a:rPr lang="en-US" altLang="zh-CN" dirty="0" err="1"/>
              <a:t>std</a:t>
            </a:r>
            <a:r>
              <a:rPr lang="en-US" altLang="zh-CN" dirty="0"/>
              <a:t>=0.01)</a:t>
            </a:r>
          </a:p>
          <a:p>
            <a:endParaRPr lang="zh-CN" altLang="en-US" dirty="0"/>
          </a:p>
        </p:txBody>
      </p:sp>
    </p:spTree>
    <p:extLst>
      <p:ext uri="{BB962C8B-B14F-4D97-AF65-F5344CB8AC3E}">
        <p14:creationId xmlns:p14="http://schemas.microsoft.com/office/powerpoint/2010/main" val="1420090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52256"/>
          </a:xfrm>
        </p:spPr>
        <p:txBody>
          <a:bodyPr>
            <a:normAutofit/>
          </a:bodyPr>
          <a:lstStyle/>
          <a:p>
            <a:r>
              <a:rPr lang="zh-CN" altLang="en-US" dirty="0"/>
              <a:t>算法</a:t>
            </a:r>
            <a:r>
              <a:rPr lang="en-US" altLang="zh-CN" dirty="0"/>
              <a:t>3. 1</a:t>
            </a:r>
            <a:r>
              <a:rPr lang="zh-CN" altLang="en-US" dirty="0"/>
              <a:t>梯度下降算法</a:t>
            </a:r>
          </a:p>
          <a:p>
            <a:r>
              <a:rPr lang="zh-CN" altLang="en-US" dirty="0"/>
              <a:t>函数：</a:t>
            </a:r>
            <a:r>
              <a:rPr lang="en-US" altLang="zh-CN" dirty="0" err="1"/>
              <a:t>gradient_descent</a:t>
            </a:r>
            <a:r>
              <a:rPr lang="en-US" altLang="zh-CN" dirty="0"/>
              <a:t> ( </a:t>
            </a:r>
            <a:r>
              <a:rPr lang="el-GR" altLang="zh-CN" i="1" dirty="0" smtClean="0"/>
              <a:t>θ</a:t>
            </a:r>
            <a:r>
              <a:rPr lang="en-US" altLang="zh-CN" dirty="0" smtClean="0"/>
              <a:t>, </a:t>
            </a:r>
            <a:r>
              <a:rPr lang="el-GR" altLang="zh-CN" i="1" dirty="0" smtClean="0"/>
              <a:t>η</a:t>
            </a:r>
            <a:r>
              <a:rPr lang="en-US" altLang="zh-CN" dirty="0" smtClean="0"/>
              <a:t>)</a:t>
            </a:r>
            <a:endParaRPr lang="en-US" altLang="zh-CN" dirty="0"/>
          </a:p>
          <a:p>
            <a:r>
              <a:rPr lang="zh-CN" altLang="en-US" dirty="0"/>
              <a:t>输入：初始</a:t>
            </a:r>
            <a:r>
              <a:rPr lang="zh-CN" altLang="en-US" dirty="0" smtClean="0"/>
              <a:t>参数</a:t>
            </a:r>
            <a:r>
              <a:rPr lang="el-GR" altLang="zh-CN" i="1" dirty="0"/>
              <a:t>θ </a:t>
            </a:r>
            <a:r>
              <a:rPr lang="zh-CN" altLang="en-US" dirty="0" smtClean="0"/>
              <a:t>，</a:t>
            </a:r>
            <a:r>
              <a:rPr lang="zh-CN" altLang="en-US" dirty="0"/>
              <a:t>学习</a:t>
            </a:r>
            <a:r>
              <a:rPr lang="zh-CN" altLang="en-US" dirty="0" smtClean="0"/>
              <a:t>率</a:t>
            </a:r>
            <a:r>
              <a:rPr lang="el-GR" altLang="zh-CN" i="1" dirty="0" smtClean="0"/>
              <a:t>η</a:t>
            </a:r>
            <a:endParaRPr lang="en-US" altLang="zh-CN" i="1" dirty="0" smtClean="0"/>
          </a:p>
          <a:p>
            <a:r>
              <a:rPr lang="zh-CN" altLang="en-US" dirty="0" smtClean="0"/>
              <a:t>输出</a:t>
            </a:r>
            <a:r>
              <a:rPr lang="zh-CN" altLang="en-US" dirty="0"/>
              <a:t>：最小</a:t>
            </a:r>
            <a:r>
              <a:rPr lang="zh-CN" altLang="en-US" dirty="0" smtClean="0"/>
              <a:t>化      </a:t>
            </a:r>
            <a:r>
              <a:rPr lang="zh-CN" altLang="en-US" dirty="0"/>
              <a:t>的</a:t>
            </a:r>
            <a:r>
              <a:rPr lang="zh-CN" altLang="en-US" dirty="0" smtClean="0"/>
              <a:t>参数</a:t>
            </a:r>
            <a:r>
              <a:rPr lang="el-GR" altLang="zh-CN" i="1" dirty="0" smtClean="0"/>
              <a:t>θ</a:t>
            </a:r>
            <a:endParaRPr lang="zh-CN" altLang="en-US" dirty="0"/>
          </a:p>
          <a:p>
            <a:endParaRPr lang="zh-CN" altLang="en-US" dirty="0"/>
          </a:p>
          <a:p>
            <a:r>
              <a:rPr lang="en-US" altLang="zh-CN" dirty="0"/>
              <a:t>do</a:t>
            </a:r>
          </a:p>
          <a:p>
            <a:r>
              <a:rPr lang="en-US" altLang="zh-CN" dirty="0" smtClean="0"/>
              <a:t>      for</a:t>
            </a:r>
            <a:r>
              <a:rPr lang="zh-CN" altLang="en-US" dirty="0"/>
              <a:t>每一个</a:t>
            </a:r>
            <a:r>
              <a:rPr lang="zh-CN" altLang="en-US" dirty="0" smtClean="0"/>
              <a:t>参数     </a:t>
            </a:r>
            <a:r>
              <a:rPr lang="en-US" altLang="zh-CN" dirty="0"/>
              <a:t>do</a:t>
            </a:r>
          </a:p>
          <a:p>
            <a:r>
              <a:rPr lang="en-US" altLang="zh-CN" dirty="0" smtClean="0"/>
              <a:t>            // </a:t>
            </a:r>
            <a:r>
              <a:rPr lang="zh-CN" altLang="en-US" dirty="0"/>
              <a:t>同时更新每一个 </a:t>
            </a:r>
          </a:p>
          <a:p>
            <a:r>
              <a:rPr lang="zh-CN" altLang="en-US" dirty="0"/>
              <a:t> </a:t>
            </a:r>
          </a:p>
          <a:p>
            <a:r>
              <a:rPr lang="en-US" altLang="zh-CN" dirty="0" smtClean="0"/>
              <a:t>      end </a:t>
            </a:r>
            <a:r>
              <a:rPr lang="en-US" altLang="zh-CN" dirty="0"/>
              <a:t>for</a:t>
            </a:r>
          </a:p>
          <a:p>
            <a:r>
              <a:rPr lang="en-US" altLang="zh-CN" dirty="0"/>
              <a:t>until </a:t>
            </a:r>
            <a:r>
              <a:rPr lang="zh-CN" altLang="en-US" dirty="0"/>
              <a:t>收敛</a:t>
            </a:r>
          </a:p>
          <a:p>
            <a:r>
              <a:rPr lang="en-US" altLang="zh-CN" dirty="0"/>
              <a:t>return </a:t>
            </a:r>
            <a:r>
              <a:rPr lang="el-GR" altLang="zh-CN" i="1" dirty="0"/>
              <a:t>θ</a:t>
            </a:r>
            <a:endParaRPr lang="en-US" altLang="zh-CN" dirty="0"/>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289124739"/>
              </p:ext>
            </p:extLst>
          </p:nvPr>
        </p:nvGraphicFramePr>
        <p:xfrm>
          <a:off x="2555776" y="2492896"/>
          <a:ext cx="532938" cy="380670"/>
        </p:xfrm>
        <a:graphic>
          <a:graphicData uri="http://schemas.openxmlformats.org/presentationml/2006/ole">
            <mc:AlternateContent xmlns:mc="http://schemas.openxmlformats.org/markup-compatibility/2006">
              <mc:Choice xmlns:v="urn:schemas-microsoft-com:vml" Requires="v">
                <p:oleObj spid="_x0000_s6583" name="Equation" r:id="rId3" imgW="355292" imgH="253780" progId="Equation.DSMT4">
                  <p:embed/>
                </p:oleObj>
              </mc:Choice>
              <mc:Fallback>
                <p:oleObj name="Equation" r:id="rId3" imgW="355292" imgH="25378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492896"/>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730418181"/>
              </p:ext>
            </p:extLst>
          </p:nvPr>
        </p:nvGraphicFramePr>
        <p:xfrm>
          <a:off x="3059832" y="3861048"/>
          <a:ext cx="228501" cy="342752"/>
        </p:xfrm>
        <a:graphic>
          <a:graphicData uri="http://schemas.openxmlformats.org/presentationml/2006/ole">
            <mc:AlternateContent xmlns:mc="http://schemas.openxmlformats.org/markup-compatibility/2006">
              <mc:Choice xmlns:v="urn:schemas-microsoft-com:vml" Requires="v">
                <p:oleObj spid="_x0000_s6584" name="Equation" r:id="rId5" imgW="152334" imgH="228501" progId="Equation.DSMT4">
                  <p:embed/>
                </p:oleObj>
              </mc:Choice>
              <mc:Fallback>
                <p:oleObj name="Equation" r:id="rId5" imgW="152334"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3861048"/>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30418181"/>
              </p:ext>
            </p:extLst>
          </p:nvPr>
        </p:nvGraphicFramePr>
        <p:xfrm>
          <a:off x="4139952" y="4293096"/>
          <a:ext cx="228501" cy="342752"/>
        </p:xfrm>
        <a:graphic>
          <a:graphicData uri="http://schemas.openxmlformats.org/presentationml/2006/ole">
            <mc:AlternateContent xmlns:mc="http://schemas.openxmlformats.org/markup-compatibility/2006">
              <mc:Choice xmlns:v="urn:schemas-microsoft-com:vml" Requires="v">
                <p:oleObj spid="_x0000_s6585" name="Equation" r:id="rId7" imgW="152334" imgH="228501" progId="Equation.DSMT4">
                  <p:embed/>
                </p:oleObj>
              </mc:Choice>
              <mc:Fallback>
                <p:oleObj name="Equation" r:id="rId7" imgW="152334" imgH="228501"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4293096"/>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909795540"/>
              </p:ext>
            </p:extLst>
          </p:nvPr>
        </p:nvGraphicFramePr>
        <p:xfrm>
          <a:off x="1763688" y="4653135"/>
          <a:ext cx="1828007" cy="647420"/>
        </p:xfrm>
        <a:graphic>
          <a:graphicData uri="http://schemas.openxmlformats.org/presentationml/2006/ole">
            <mc:AlternateContent xmlns:mc="http://schemas.openxmlformats.org/markup-compatibility/2006">
              <mc:Choice xmlns:v="urn:schemas-microsoft-com:vml" Requires="v">
                <p:oleObj spid="_x0000_s6586" name="Equation" r:id="rId8" imgW="1218671" imgH="431613" progId="Equation.DSMT4">
                  <p:embed/>
                </p:oleObj>
              </mc:Choice>
              <mc:Fallback>
                <p:oleObj name="Equation" r:id="rId8" imgW="1218671" imgH="431613" progId="Equation.DSMT4">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63688" y="4653135"/>
                        <a:ext cx="1828007" cy="6474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094734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62500" lnSpcReduction="20000"/>
          </a:bodyPr>
          <a:lstStyle/>
          <a:p>
            <a:r>
              <a:rPr lang="zh-CN" altLang="en-US" sz="3800" dirty="0"/>
              <a:t>代码</a:t>
            </a:r>
            <a:r>
              <a:rPr lang="en-US" altLang="zh-CN" sz="3800" dirty="0"/>
              <a:t>3. 47</a:t>
            </a:r>
            <a:r>
              <a:rPr lang="zh-CN" altLang="en-US" sz="3800" dirty="0"/>
              <a:t>定义模型训练函数，使用两重循环完成训练过程，外层循环迭代</a:t>
            </a:r>
            <a:r>
              <a:rPr lang="en-US" altLang="zh-CN" sz="3800" dirty="0"/>
              <a:t>epochs</a:t>
            </a:r>
            <a:r>
              <a:rPr lang="zh-CN" altLang="en-US" sz="3800" dirty="0"/>
              <a:t>次，内层循环完成一轮中小批量数据的训练。</a:t>
            </a:r>
          </a:p>
          <a:p>
            <a:r>
              <a:rPr lang="zh-CN" altLang="en-US" dirty="0"/>
              <a:t>代码</a:t>
            </a:r>
            <a:r>
              <a:rPr lang="en-US" altLang="zh-CN" dirty="0"/>
              <a:t>3. 47 </a:t>
            </a:r>
            <a:r>
              <a:rPr lang="zh-CN" altLang="en-US" dirty="0"/>
              <a:t>模型训练函数</a:t>
            </a:r>
          </a:p>
          <a:p>
            <a:r>
              <a:rPr lang="en-US" altLang="zh-CN" dirty="0" err="1"/>
              <a:t>def</a:t>
            </a:r>
            <a:r>
              <a:rPr lang="en-US" altLang="zh-CN" dirty="0"/>
              <a:t> train(epochs, </a:t>
            </a:r>
            <a:r>
              <a:rPr lang="en-US" altLang="zh-CN" dirty="0" err="1"/>
              <a:t>train_loader</a:t>
            </a:r>
            <a:r>
              <a:rPr lang="en-US" altLang="zh-CN" dirty="0"/>
              <a:t>, model, optimizer, </a:t>
            </a:r>
            <a:r>
              <a:rPr lang="en-US" altLang="zh-CN" dirty="0" err="1"/>
              <a:t>loss_fn</a:t>
            </a:r>
            <a:r>
              <a:rPr lang="en-US" altLang="zh-CN" dirty="0"/>
              <a:t>, </a:t>
            </a:r>
            <a:r>
              <a:rPr lang="en-US" altLang="zh-CN" dirty="0" err="1"/>
              <a:t>print_every</a:t>
            </a:r>
            <a:r>
              <a:rPr lang="en-US" altLang="zh-CN" dirty="0"/>
              <a:t>):</a:t>
            </a:r>
          </a:p>
          <a:p>
            <a:r>
              <a:rPr lang="en-US" altLang="zh-CN" dirty="0"/>
              <a:t>    """ </a:t>
            </a:r>
            <a:r>
              <a:rPr lang="zh-CN" altLang="en-US" dirty="0"/>
              <a:t>迭代训练模型 </a:t>
            </a:r>
            <a:r>
              <a:rPr lang="en-US" altLang="zh-CN" dirty="0"/>
              <a:t>"""</a:t>
            </a:r>
          </a:p>
          <a:p>
            <a:r>
              <a:rPr lang="en-US" altLang="zh-CN" dirty="0"/>
              <a:t>    for epoch in range(epochs):</a:t>
            </a:r>
          </a:p>
          <a:p>
            <a:r>
              <a:rPr lang="en-US" altLang="zh-CN" dirty="0"/>
              <a:t>        </a:t>
            </a:r>
            <a:r>
              <a:rPr lang="en-US" altLang="zh-CN" dirty="0" err="1"/>
              <a:t>loss_acc</a:t>
            </a:r>
            <a:r>
              <a:rPr lang="en-US" altLang="zh-CN" dirty="0"/>
              <a:t> = 0.0  # </a:t>
            </a:r>
            <a:r>
              <a:rPr lang="zh-CN" altLang="en-US" dirty="0"/>
              <a:t>累计损失</a:t>
            </a:r>
          </a:p>
          <a:p>
            <a:r>
              <a:rPr lang="zh-CN" altLang="en-US" dirty="0"/>
              <a:t>        </a:t>
            </a:r>
            <a:r>
              <a:rPr lang="en-US" altLang="zh-CN" dirty="0"/>
              <a:t># </a:t>
            </a:r>
            <a:r>
              <a:rPr lang="zh-CN" altLang="en-US" dirty="0"/>
              <a:t>每次输入第</a:t>
            </a:r>
            <a:r>
              <a:rPr lang="en-US" altLang="zh-CN" dirty="0" err="1"/>
              <a:t>batch_idx</a:t>
            </a:r>
            <a:r>
              <a:rPr lang="zh-CN" altLang="en-US" dirty="0"/>
              <a:t>批数据</a:t>
            </a:r>
          </a:p>
          <a:p>
            <a:r>
              <a:rPr lang="zh-CN" altLang="en-US" dirty="0"/>
              <a:t>        </a:t>
            </a:r>
            <a:r>
              <a:rPr lang="en-US" altLang="zh-CN" dirty="0"/>
              <a:t>for </a:t>
            </a:r>
            <a:r>
              <a:rPr lang="en-US" altLang="zh-CN" dirty="0" err="1"/>
              <a:t>batch_idx</a:t>
            </a:r>
            <a:r>
              <a:rPr lang="en-US" altLang="zh-CN" dirty="0"/>
              <a:t>, (data, target) in enumerate(</a:t>
            </a:r>
            <a:r>
              <a:rPr lang="en-US" altLang="zh-CN" dirty="0" err="1"/>
              <a:t>train_loader</a:t>
            </a:r>
            <a:r>
              <a:rPr lang="en-US" altLang="zh-CN" dirty="0"/>
              <a:t>):</a:t>
            </a:r>
          </a:p>
          <a:p>
            <a:r>
              <a:rPr lang="en-US" altLang="zh-CN" dirty="0"/>
              <a:t>            # </a:t>
            </a:r>
            <a:r>
              <a:rPr lang="zh-CN" altLang="en-US" dirty="0"/>
              <a:t>梯度清零</a:t>
            </a:r>
          </a:p>
          <a:p>
            <a:r>
              <a:rPr lang="zh-CN" altLang="en-US" dirty="0"/>
              <a:t>            </a:t>
            </a:r>
            <a:r>
              <a:rPr lang="en-US" altLang="zh-CN" dirty="0" err="1"/>
              <a:t>optimizer.zero_grad</a:t>
            </a:r>
            <a:r>
              <a:rPr lang="en-US" altLang="zh-CN" dirty="0"/>
              <a:t>()</a:t>
            </a:r>
          </a:p>
          <a:p>
            <a:r>
              <a:rPr lang="en-US" altLang="zh-CN" dirty="0"/>
              <a:t>            # </a:t>
            </a:r>
            <a:r>
              <a:rPr lang="zh-CN" altLang="en-US" dirty="0"/>
              <a:t>前向传播</a:t>
            </a:r>
          </a:p>
          <a:p>
            <a:r>
              <a:rPr lang="zh-CN" altLang="en-US" dirty="0"/>
              <a:t>            </a:t>
            </a:r>
            <a:r>
              <a:rPr lang="en-US" altLang="zh-CN" dirty="0"/>
              <a:t>output = model(</a:t>
            </a:r>
            <a:r>
              <a:rPr lang="en-US" altLang="zh-CN" dirty="0" err="1"/>
              <a:t>data.view</a:t>
            </a:r>
            <a:r>
              <a:rPr lang="en-US" altLang="zh-CN" dirty="0"/>
              <a:t>(</a:t>
            </a:r>
            <a:r>
              <a:rPr lang="en-US" altLang="zh-CN" dirty="0" err="1"/>
              <a:t>data.shape</a:t>
            </a:r>
            <a:r>
              <a:rPr lang="en-US" altLang="zh-CN" dirty="0"/>
              <a:t>[0], -1))</a:t>
            </a:r>
          </a:p>
          <a:p>
            <a:r>
              <a:rPr lang="en-US" altLang="zh-CN" dirty="0"/>
              <a:t>            # </a:t>
            </a:r>
            <a:r>
              <a:rPr lang="zh-CN" altLang="en-US" dirty="0"/>
              <a:t>损失</a:t>
            </a:r>
          </a:p>
          <a:p>
            <a:r>
              <a:rPr lang="zh-CN" altLang="en-US" dirty="0"/>
              <a:t>            </a:t>
            </a:r>
            <a:r>
              <a:rPr lang="en-US" altLang="zh-CN" dirty="0"/>
              <a:t>loss = </a:t>
            </a:r>
            <a:r>
              <a:rPr lang="en-US" altLang="zh-CN" dirty="0" err="1"/>
              <a:t>loss_fn</a:t>
            </a:r>
            <a:r>
              <a:rPr lang="en-US" altLang="zh-CN" dirty="0"/>
              <a:t>(output, target)</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更新参数</a:t>
            </a:r>
          </a:p>
          <a:p>
            <a:r>
              <a:rPr lang="zh-CN" altLang="en-US" dirty="0"/>
              <a:t>            </a:t>
            </a:r>
            <a:r>
              <a:rPr lang="en-US" altLang="zh-CN" dirty="0" err="1"/>
              <a:t>optimizer.step</a:t>
            </a:r>
            <a:r>
              <a:rPr lang="en-US" altLang="zh-CN" dirty="0"/>
              <a:t>()</a:t>
            </a:r>
          </a:p>
          <a:p>
            <a:r>
              <a:rPr lang="en-US" altLang="zh-CN" dirty="0"/>
              <a:t>            </a:t>
            </a:r>
            <a:r>
              <a:rPr lang="en-US" altLang="zh-CN" dirty="0" err="1"/>
              <a:t>loss_acc</a:t>
            </a:r>
            <a:r>
              <a:rPr lang="en-US" altLang="zh-CN" dirty="0"/>
              <a:t> += </a:t>
            </a:r>
            <a:r>
              <a:rPr lang="en-US" altLang="zh-CN" dirty="0" err="1"/>
              <a:t>loss.item</a:t>
            </a:r>
            <a:r>
              <a:rPr lang="en-US" altLang="zh-CN" dirty="0"/>
              <a:t>()</a:t>
            </a:r>
          </a:p>
          <a:p>
            <a:r>
              <a:rPr lang="en-US" altLang="zh-CN" dirty="0"/>
              <a:t>            if </a:t>
            </a:r>
            <a:r>
              <a:rPr lang="en-US" altLang="zh-CN" dirty="0" err="1"/>
              <a:t>batch_idx</a:t>
            </a:r>
            <a:r>
              <a:rPr lang="en-US" altLang="zh-CN" dirty="0"/>
              <a:t> % </a:t>
            </a:r>
            <a:r>
              <a:rPr lang="en-US" altLang="zh-CN" dirty="0" err="1"/>
              <a:t>print_every</a:t>
            </a:r>
            <a:r>
              <a:rPr lang="en-US" altLang="zh-CN" dirty="0"/>
              <a:t> == </a:t>
            </a:r>
            <a:r>
              <a:rPr lang="en-US" altLang="zh-CN" dirty="0" err="1"/>
              <a:t>print_every</a:t>
            </a:r>
            <a:r>
              <a:rPr lang="en-US" altLang="zh-CN" dirty="0"/>
              <a:t> - 1:</a:t>
            </a:r>
          </a:p>
          <a:p>
            <a:r>
              <a:rPr lang="en-US" altLang="zh-CN" dirty="0"/>
              <a:t>                print('[%d, %5d] </a:t>
            </a:r>
            <a:r>
              <a:rPr lang="zh-CN" altLang="en-US" dirty="0"/>
              <a:t>损失： </a:t>
            </a:r>
            <a:r>
              <a:rPr lang="en-US" altLang="zh-CN" dirty="0"/>
              <a:t>%.3f' % (epoch + 1, </a:t>
            </a:r>
            <a:r>
              <a:rPr lang="en-US" altLang="zh-CN" dirty="0" err="1"/>
              <a:t>batch_idx</a:t>
            </a:r>
            <a:r>
              <a:rPr lang="en-US" altLang="zh-CN" dirty="0"/>
              <a:t> + 1, </a:t>
            </a:r>
            <a:r>
              <a:rPr lang="en-US" altLang="zh-CN" dirty="0" err="1"/>
              <a:t>loss_acc</a:t>
            </a:r>
            <a:r>
              <a:rPr lang="en-US" altLang="zh-CN" dirty="0"/>
              <a:t> / </a:t>
            </a:r>
            <a:r>
              <a:rPr lang="en-US" altLang="zh-CN" dirty="0" err="1"/>
              <a:t>print_every</a:t>
            </a:r>
            <a:r>
              <a:rPr lang="en-US" altLang="zh-CN" dirty="0"/>
              <a:t>))</a:t>
            </a:r>
          </a:p>
          <a:p>
            <a:r>
              <a:rPr lang="en-US" altLang="zh-CN" dirty="0"/>
              <a:t>                </a:t>
            </a:r>
            <a:r>
              <a:rPr lang="en-US" altLang="zh-CN" dirty="0" err="1"/>
              <a:t>loss_acc</a:t>
            </a:r>
            <a:r>
              <a:rPr lang="en-US" altLang="zh-CN" dirty="0"/>
              <a:t> = 0.0</a:t>
            </a:r>
          </a:p>
          <a:p>
            <a:endParaRPr lang="en-US" altLang="zh-CN" dirty="0"/>
          </a:p>
          <a:p>
            <a:r>
              <a:rPr lang="en-US" altLang="zh-CN" dirty="0"/>
              <a:t>    print('</a:t>
            </a:r>
            <a:r>
              <a:rPr lang="zh-CN" altLang="en-US" dirty="0"/>
              <a:t>完成训练！</a:t>
            </a:r>
            <a:r>
              <a:rPr lang="en-US" altLang="zh-CN" dirty="0"/>
              <a:t>')</a:t>
            </a:r>
          </a:p>
          <a:p>
            <a:endParaRPr lang="zh-CN" altLang="en-US" dirty="0"/>
          </a:p>
        </p:txBody>
      </p:sp>
    </p:spTree>
    <p:extLst>
      <p:ext uri="{BB962C8B-B14F-4D97-AF65-F5344CB8AC3E}">
        <p14:creationId xmlns:p14="http://schemas.microsoft.com/office/powerpoint/2010/main" val="93833901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453336"/>
          </a:xfrm>
        </p:spPr>
        <p:txBody>
          <a:bodyPr>
            <a:normAutofit fontScale="85000" lnSpcReduction="20000"/>
          </a:bodyPr>
          <a:lstStyle/>
          <a:p>
            <a:r>
              <a:rPr lang="zh-CN" altLang="en-US" sz="2800" dirty="0"/>
              <a:t>代码</a:t>
            </a:r>
            <a:r>
              <a:rPr lang="en-US" altLang="zh-CN" sz="2800" dirty="0"/>
              <a:t>3. 48</a:t>
            </a:r>
            <a:r>
              <a:rPr lang="zh-CN" altLang="en-US" sz="2800" dirty="0"/>
              <a:t>定义模型测试函数。由于预测不需要梯度来修改网络参数，所以使用</a:t>
            </a:r>
            <a:r>
              <a:rPr lang="en-US" altLang="zh-CN" sz="2800" dirty="0"/>
              <a:t>with </a:t>
            </a:r>
            <a:r>
              <a:rPr lang="en-US" altLang="zh-CN" sz="2800" dirty="0" err="1"/>
              <a:t>torch.no_grad</a:t>
            </a:r>
            <a:r>
              <a:rPr lang="en-US" altLang="zh-CN" sz="2800" dirty="0"/>
              <a:t>()</a:t>
            </a:r>
            <a:r>
              <a:rPr lang="zh-CN" altLang="en-US" sz="2800" dirty="0"/>
              <a:t>代码块来关掉梯度追踪的功能。另外，代码</a:t>
            </a:r>
            <a:r>
              <a:rPr lang="en-US" altLang="zh-CN" sz="2800" dirty="0"/>
              <a:t>3. 46</a:t>
            </a:r>
            <a:r>
              <a:rPr lang="zh-CN" altLang="en-US" sz="2800" dirty="0"/>
              <a:t>定义的网络模型要求输入张量形状为形状为</a:t>
            </a:r>
            <a:r>
              <a:rPr lang="en-US" altLang="zh-CN" sz="2800" dirty="0"/>
              <a:t>(</a:t>
            </a:r>
            <a:r>
              <a:rPr lang="zh-CN" altLang="en-US" sz="2800" dirty="0"/>
              <a:t>样本数</a:t>
            </a:r>
            <a:r>
              <a:rPr lang="en-US" altLang="zh-CN" sz="2800" dirty="0"/>
              <a:t>, 784) </a:t>
            </a:r>
            <a:r>
              <a:rPr lang="zh-CN" altLang="en-US" sz="2800" dirty="0"/>
              <a:t>，因此使用</a:t>
            </a:r>
            <a:r>
              <a:rPr lang="en-US" altLang="zh-CN" sz="2800" dirty="0" err="1"/>
              <a:t>images.view</a:t>
            </a:r>
            <a:r>
              <a:rPr lang="en-US" altLang="zh-CN" sz="2800" dirty="0"/>
              <a:t>(</a:t>
            </a:r>
            <a:r>
              <a:rPr lang="en-US" altLang="zh-CN" sz="2800" dirty="0" err="1"/>
              <a:t>images.shape</a:t>
            </a:r>
            <a:r>
              <a:rPr lang="en-US" altLang="zh-CN" sz="2800" dirty="0"/>
              <a:t>[0], -1) </a:t>
            </a:r>
            <a:r>
              <a:rPr lang="zh-CN" altLang="en-US" sz="2800" dirty="0"/>
              <a:t>将原形状</a:t>
            </a:r>
            <a:r>
              <a:rPr lang="en-US" altLang="zh-CN" sz="2800" dirty="0"/>
              <a:t>(</a:t>
            </a:r>
            <a:r>
              <a:rPr lang="zh-CN" altLang="en-US" sz="2800" dirty="0"/>
              <a:t>样本数</a:t>
            </a:r>
            <a:r>
              <a:rPr lang="en-US" altLang="zh-CN" sz="2800" dirty="0"/>
              <a:t>, 1, 28, 28)</a:t>
            </a:r>
            <a:r>
              <a:rPr lang="zh-CN" altLang="en-US" sz="2800" dirty="0"/>
              <a:t>转换为符合要求的形状的张量。</a:t>
            </a:r>
          </a:p>
          <a:p>
            <a:r>
              <a:rPr lang="zh-CN" altLang="en-US" dirty="0"/>
              <a:t>代码</a:t>
            </a:r>
            <a:r>
              <a:rPr lang="en-US" altLang="zh-CN" dirty="0"/>
              <a:t>3. 48 </a:t>
            </a:r>
            <a:r>
              <a:rPr lang="zh-CN" altLang="en-US" dirty="0"/>
              <a:t>模型测试函数</a:t>
            </a:r>
          </a:p>
          <a:p>
            <a:r>
              <a:rPr lang="en-US" altLang="zh-CN" dirty="0" err="1"/>
              <a:t>def</a:t>
            </a:r>
            <a:r>
              <a:rPr lang="en-US" altLang="zh-CN" dirty="0"/>
              <a:t> test(model, </a:t>
            </a:r>
            <a:r>
              <a:rPr lang="en-US" altLang="zh-CN" dirty="0" err="1"/>
              <a:t>test_loader</a:t>
            </a:r>
            <a:r>
              <a:rPr lang="en-US" altLang="zh-CN" dirty="0"/>
              <a:t>):</a:t>
            </a:r>
          </a:p>
          <a:p>
            <a:r>
              <a:rPr lang="en-US" altLang="zh-CN" dirty="0"/>
              <a:t>    """ </a:t>
            </a:r>
            <a:r>
              <a:rPr lang="zh-CN" altLang="en-US" dirty="0"/>
              <a:t>模型测试 </a:t>
            </a:r>
            <a:r>
              <a:rPr lang="en-US" altLang="zh-CN" dirty="0"/>
              <a:t>"""</a:t>
            </a:r>
          </a:p>
          <a:p>
            <a:r>
              <a:rPr lang="en-US" altLang="zh-CN" dirty="0"/>
              <a:t>    correct = 0</a:t>
            </a:r>
          </a:p>
          <a:p>
            <a:r>
              <a:rPr lang="en-US" altLang="zh-CN" dirty="0"/>
              <a:t>    total = 0</a:t>
            </a:r>
          </a:p>
          <a:p>
            <a:r>
              <a:rPr lang="en-US" altLang="zh-CN" dirty="0"/>
              <a:t>    # </a:t>
            </a:r>
            <a:r>
              <a:rPr lang="zh-CN" altLang="en-US" dirty="0"/>
              <a:t>预测不需要梯度来修改参数</a:t>
            </a:r>
          </a:p>
          <a:p>
            <a:r>
              <a:rPr lang="zh-CN" altLang="en-US" dirty="0"/>
              <a:t>    </a:t>
            </a:r>
            <a:r>
              <a:rPr lang="en-US" altLang="zh-CN" dirty="0"/>
              <a:t>with </a:t>
            </a:r>
            <a:r>
              <a:rPr lang="en-US" altLang="zh-CN" dirty="0" err="1"/>
              <a:t>torch.no_grad</a:t>
            </a:r>
            <a:r>
              <a:rPr lang="en-US" altLang="zh-CN" dirty="0"/>
              <a:t>():</a:t>
            </a:r>
          </a:p>
          <a:p>
            <a:r>
              <a:rPr lang="en-US" altLang="zh-CN" dirty="0"/>
              <a:t>        for data in </a:t>
            </a:r>
            <a:r>
              <a:rPr lang="en-US" altLang="zh-CN" dirty="0" err="1"/>
              <a:t>test_loader</a:t>
            </a:r>
            <a:r>
              <a:rPr lang="en-US" altLang="zh-CN" dirty="0"/>
              <a:t>:</a:t>
            </a:r>
          </a:p>
          <a:p>
            <a:r>
              <a:rPr lang="en-US" altLang="zh-CN" dirty="0"/>
              <a:t>            images, labels = data</a:t>
            </a:r>
          </a:p>
          <a:p>
            <a:r>
              <a:rPr lang="en-US" altLang="zh-CN" dirty="0"/>
              <a:t>            outputs = model(</a:t>
            </a:r>
            <a:r>
              <a:rPr lang="en-US" altLang="zh-CN" dirty="0" err="1"/>
              <a:t>images.view</a:t>
            </a:r>
            <a:r>
              <a:rPr lang="en-US" altLang="zh-CN" dirty="0"/>
              <a:t>(</a:t>
            </a:r>
            <a:r>
              <a:rPr lang="en-US" altLang="zh-CN" dirty="0" err="1"/>
              <a:t>images.shape</a:t>
            </a:r>
            <a:r>
              <a:rPr lang="en-US" altLang="zh-CN" dirty="0"/>
              <a:t>[0], -1))</a:t>
            </a:r>
          </a:p>
          <a:p>
            <a:r>
              <a:rPr lang="en-US" altLang="zh-CN" dirty="0"/>
              <a:t>            _, predicted = </a:t>
            </a:r>
            <a:r>
              <a:rPr lang="en-US" altLang="zh-CN" dirty="0" err="1"/>
              <a:t>torch.max</a:t>
            </a:r>
            <a:r>
              <a:rPr lang="en-US" altLang="zh-CN" dirty="0"/>
              <a:t>(</a:t>
            </a:r>
            <a:r>
              <a:rPr lang="en-US" altLang="zh-CN" dirty="0" err="1"/>
              <a:t>outputs.data</a:t>
            </a:r>
            <a:r>
              <a:rPr lang="en-US" altLang="zh-CN" dirty="0"/>
              <a:t>, 1)</a:t>
            </a:r>
          </a:p>
          <a:p>
            <a:r>
              <a:rPr lang="en-US" altLang="zh-CN" dirty="0"/>
              <a:t>            total += </a:t>
            </a:r>
            <a:r>
              <a:rPr lang="en-US" altLang="zh-CN" dirty="0" err="1"/>
              <a:t>labels.size</a:t>
            </a:r>
            <a:r>
              <a:rPr lang="en-US" altLang="zh-CN" dirty="0"/>
              <a:t>(0)</a:t>
            </a:r>
          </a:p>
          <a:p>
            <a:r>
              <a:rPr lang="en-US" altLang="zh-CN" dirty="0"/>
              <a:t>            correct += (predicted == labels).sum().item()</a:t>
            </a:r>
          </a:p>
          <a:p>
            <a:endParaRPr lang="en-US" altLang="zh-CN" dirty="0"/>
          </a:p>
          <a:p>
            <a:r>
              <a:rPr lang="en-US" altLang="zh-CN" dirty="0"/>
              <a:t>    print('</a:t>
            </a:r>
            <a:r>
              <a:rPr lang="zh-CN" altLang="en-US" dirty="0"/>
              <a:t>在测试集中的预测准确率： </a:t>
            </a:r>
            <a:r>
              <a:rPr lang="en-US" altLang="zh-CN" dirty="0"/>
              <a:t>{:.2%}'.format(correct / total))</a:t>
            </a:r>
          </a:p>
          <a:p>
            <a:endParaRPr lang="zh-CN" altLang="en-US" dirty="0"/>
          </a:p>
        </p:txBody>
      </p:sp>
    </p:spTree>
    <p:extLst>
      <p:ext uri="{BB962C8B-B14F-4D97-AF65-F5344CB8AC3E}">
        <p14:creationId xmlns:p14="http://schemas.microsoft.com/office/powerpoint/2010/main" val="31693544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55000" lnSpcReduction="20000"/>
          </a:bodyPr>
          <a:lstStyle/>
          <a:p>
            <a:r>
              <a:rPr lang="zh-CN" altLang="en-US" sz="3300" dirty="0"/>
              <a:t>代码</a:t>
            </a:r>
            <a:r>
              <a:rPr lang="en-US" altLang="zh-CN" sz="3300" dirty="0"/>
              <a:t>3. 49</a:t>
            </a:r>
            <a:r>
              <a:rPr lang="zh-CN" altLang="en-US" sz="3300" dirty="0"/>
              <a:t>定义主函数。首先定义一些超参数，然后加载</a:t>
            </a:r>
            <a:r>
              <a:rPr lang="en-US" altLang="zh-CN" sz="3300" dirty="0"/>
              <a:t>Fashion-MNIST</a:t>
            </a:r>
            <a:r>
              <a:rPr lang="zh-CN" altLang="en-US" sz="3300" dirty="0"/>
              <a:t>数据集，定义损失函数和优化算法，最后进行模型训练和评估。</a:t>
            </a:r>
          </a:p>
          <a:p>
            <a:r>
              <a:rPr lang="zh-CN" altLang="en-US" dirty="0"/>
              <a:t>代码</a:t>
            </a:r>
            <a:r>
              <a:rPr lang="en-US" altLang="zh-CN" dirty="0"/>
              <a:t>3. 49 </a:t>
            </a:r>
            <a:r>
              <a:rPr lang="zh-CN" altLang="en-US" dirty="0"/>
              <a:t>主函数</a:t>
            </a:r>
          </a:p>
          <a:p>
            <a:r>
              <a:rPr lang="en-US" altLang="zh-CN" dirty="0" err="1"/>
              <a:t>def</a:t>
            </a:r>
            <a:r>
              <a:rPr lang="en-US" altLang="zh-CN" dirty="0"/>
              <a:t> main():</a:t>
            </a:r>
          </a:p>
          <a:p>
            <a:r>
              <a:rPr lang="en-US" altLang="zh-CN" dirty="0"/>
              <a:t>    # </a:t>
            </a:r>
            <a:r>
              <a:rPr lang="zh-CN" altLang="en-US" dirty="0"/>
              <a:t>超参数</a:t>
            </a:r>
          </a:p>
          <a:p>
            <a:r>
              <a:rPr lang="zh-CN" altLang="en-US" dirty="0"/>
              <a:t>    </a:t>
            </a:r>
            <a:r>
              <a:rPr lang="en-US" altLang="zh-CN" dirty="0" err="1"/>
              <a:t>num_epochs</a:t>
            </a:r>
            <a:r>
              <a:rPr lang="en-US" altLang="zh-CN" dirty="0"/>
              <a:t> = 5</a:t>
            </a:r>
          </a:p>
          <a:p>
            <a:r>
              <a:rPr lang="en-US" altLang="zh-CN" dirty="0"/>
              <a:t>    </a:t>
            </a:r>
            <a:r>
              <a:rPr lang="en-US" altLang="zh-CN" dirty="0" err="1"/>
              <a:t>batch_size</a:t>
            </a:r>
            <a:r>
              <a:rPr lang="en-US" altLang="zh-CN" dirty="0"/>
              <a:t> = 16</a:t>
            </a:r>
          </a:p>
          <a:p>
            <a:r>
              <a:rPr lang="en-US" altLang="zh-CN" dirty="0"/>
              <a:t>    </a:t>
            </a:r>
            <a:r>
              <a:rPr lang="en-US" altLang="zh-CN" dirty="0" err="1"/>
              <a:t>print_every</a:t>
            </a:r>
            <a:r>
              <a:rPr lang="en-US" altLang="zh-CN" dirty="0"/>
              <a:t> = 200</a:t>
            </a:r>
          </a:p>
          <a:p>
            <a:r>
              <a:rPr lang="en-US" altLang="zh-CN" dirty="0"/>
              <a:t>    </a:t>
            </a:r>
            <a:r>
              <a:rPr lang="en-US" altLang="zh-CN" dirty="0" err="1"/>
              <a:t>learning_rate</a:t>
            </a:r>
            <a:r>
              <a:rPr lang="en-US" altLang="zh-CN" dirty="0"/>
              <a:t> = 0.001</a:t>
            </a:r>
          </a:p>
          <a:p>
            <a:endParaRPr lang="en-US" altLang="zh-CN" dirty="0"/>
          </a:p>
          <a:p>
            <a:r>
              <a:rPr lang="en-US" altLang="zh-CN" dirty="0"/>
              <a:t>    # </a:t>
            </a:r>
            <a:r>
              <a:rPr lang="zh-CN" altLang="en-US" dirty="0"/>
              <a:t>加载数据集</a:t>
            </a:r>
          </a:p>
          <a:p>
            <a:r>
              <a:rPr lang="zh-CN" altLang="en-US" dirty="0"/>
              <a:t>    </a:t>
            </a:r>
            <a:r>
              <a:rPr lang="en-US" altLang="zh-CN" dirty="0" err="1"/>
              <a:t>mnist_train</a:t>
            </a:r>
            <a:r>
              <a:rPr lang="en-US" altLang="zh-CN" dirty="0"/>
              <a:t> = </a:t>
            </a:r>
            <a:r>
              <a:rPr lang="en-US" altLang="zh-CN" dirty="0" err="1"/>
              <a:t>torchvision.datasets.FashionMNIST</a:t>
            </a:r>
            <a:r>
              <a:rPr lang="en-US" altLang="zh-CN" dirty="0"/>
              <a:t>(</a:t>
            </a:r>
          </a:p>
          <a:p>
            <a:r>
              <a:rPr lang="en-US" altLang="zh-CN" dirty="0"/>
              <a:t>        root='../datasets/</a:t>
            </a:r>
            <a:r>
              <a:rPr lang="en-US" altLang="zh-CN" dirty="0" err="1"/>
              <a:t>FashionMNIST</a:t>
            </a:r>
            <a:r>
              <a:rPr lang="en-US" altLang="zh-CN" dirty="0"/>
              <a:t>', train=True, download=False,</a:t>
            </a:r>
          </a:p>
          <a:p>
            <a:r>
              <a:rPr lang="en-US" altLang="zh-CN" dirty="0"/>
              <a:t>        transform=</a:t>
            </a:r>
            <a:r>
              <a:rPr lang="en-US" altLang="zh-CN" dirty="0" err="1"/>
              <a:t>transforms.ToTensor</a:t>
            </a:r>
            <a:r>
              <a:rPr lang="en-US" altLang="zh-CN" dirty="0"/>
              <a:t>())</a:t>
            </a:r>
          </a:p>
          <a:p>
            <a:r>
              <a:rPr lang="en-US" altLang="zh-CN" dirty="0"/>
              <a:t>    </a:t>
            </a:r>
            <a:r>
              <a:rPr lang="en-US" altLang="zh-CN" dirty="0" err="1"/>
              <a:t>train_loader</a:t>
            </a:r>
            <a:r>
              <a:rPr lang="en-US" altLang="zh-CN" dirty="0"/>
              <a:t> = </a:t>
            </a:r>
            <a:r>
              <a:rPr lang="en-US" altLang="zh-CN" dirty="0" err="1"/>
              <a:t>data.DataLoader</a:t>
            </a:r>
            <a:r>
              <a:rPr lang="en-US" altLang="zh-CN" dirty="0"/>
              <a:t>(</a:t>
            </a:r>
            <a:r>
              <a:rPr lang="en-US" altLang="zh-CN" dirty="0" err="1"/>
              <a:t>mnist_train</a:t>
            </a:r>
            <a:r>
              <a:rPr lang="en-US" altLang="zh-CN" dirty="0"/>
              <a:t>, </a:t>
            </a:r>
            <a:r>
              <a:rPr lang="en-US" altLang="zh-CN" dirty="0" err="1"/>
              <a:t>batch_size</a:t>
            </a:r>
            <a:r>
              <a:rPr lang="en-US" altLang="zh-CN" dirty="0"/>
              <a:t>=</a:t>
            </a:r>
            <a:r>
              <a:rPr lang="en-US" altLang="zh-CN" dirty="0" err="1"/>
              <a:t>batch_size</a:t>
            </a:r>
            <a:r>
              <a:rPr lang="en-US" altLang="zh-CN" dirty="0"/>
              <a:t>, shuffle=True)</a:t>
            </a:r>
          </a:p>
          <a:p>
            <a:r>
              <a:rPr lang="en-US" altLang="zh-CN" dirty="0"/>
              <a:t>    </a:t>
            </a:r>
            <a:r>
              <a:rPr lang="en-US" altLang="zh-CN" dirty="0" err="1"/>
              <a:t>mnist_test</a:t>
            </a:r>
            <a:r>
              <a:rPr lang="en-US" altLang="zh-CN" dirty="0"/>
              <a:t> = </a:t>
            </a:r>
            <a:r>
              <a:rPr lang="en-US" altLang="zh-CN" dirty="0" err="1"/>
              <a:t>torchvision.datasets.FashionMNIST</a:t>
            </a:r>
            <a:r>
              <a:rPr lang="en-US" altLang="zh-CN" dirty="0"/>
              <a:t>(</a:t>
            </a:r>
          </a:p>
          <a:p>
            <a:r>
              <a:rPr lang="en-US" altLang="zh-CN" dirty="0"/>
              <a:t>        root='../datasets/</a:t>
            </a:r>
            <a:r>
              <a:rPr lang="en-US" altLang="zh-CN" dirty="0" err="1"/>
              <a:t>FashionMNIST</a:t>
            </a:r>
            <a:r>
              <a:rPr lang="en-US" altLang="zh-CN" dirty="0"/>
              <a:t>', train=False, download=False,</a:t>
            </a:r>
          </a:p>
          <a:p>
            <a:r>
              <a:rPr lang="en-US" altLang="zh-CN" dirty="0"/>
              <a:t>        transform=</a:t>
            </a:r>
            <a:r>
              <a:rPr lang="en-US" altLang="zh-CN" dirty="0" err="1"/>
              <a:t>transforms.ToTensor</a:t>
            </a:r>
            <a:r>
              <a:rPr lang="en-US" altLang="zh-CN" dirty="0"/>
              <a:t>())</a:t>
            </a:r>
          </a:p>
          <a:p>
            <a:r>
              <a:rPr lang="en-US" altLang="zh-CN" dirty="0"/>
              <a:t>    </a:t>
            </a:r>
            <a:r>
              <a:rPr lang="en-US" altLang="zh-CN" dirty="0" err="1"/>
              <a:t>test_loader</a:t>
            </a:r>
            <a:r>
              <a:rPr lang="en-US" altLang="zh-CN" dirty="0"/>
              <a:t> = </a:t>
            </a:r>
            <a:r>
              <a:rPr lang="en-US" altLang="zh-CN" dirty="0" err="1"/>
              <a:t>data.DataLoader</a:t>
            </a:r>
            <a:r>
              <a:rPr lang="en-US" altLang="zh-CN" dirty="0"/>
              <a:t>(</a:t>
            </a:r>
            <a:r>
              <a:rPr lang="en-US" altLang="zh-CN" dirty="0" err="1"/>
              <a:t>mnist_test</a:t>
            </a:r>
            <a:r>
              <a:rPr lang="en-US" altLang="zh-CN" dirty="0"/>
              <a:t>, </a:t>
            </a:r>
            <a:r>
              <a:rPr lang="en-US" altLang="zh-CN" dirty="0" err="1"/>
              <a:t>batch_size</a:t>
            </a:r>
            <a:r>
              <a:rPr lang="en-US" altLang="zh-CN" dirty="0"/>
              <a:t>=</a:t>
            </a:r>
            <a:r>
              <a:rPr lang="en-US" altLang="zh-CN" dirty="0" err="1"/>
              <a:t>batch_size</a:t>
            </a:r>
            <a:r>
              <a:rPr lang="en-US" altLang="zh-CN" dirty="0"/>
              <a:t>, shuffle=False)</a:t>
            </a:r>
          </a:p>
          <a:p>
            <a:endParaRPr lang="en-US" altLang="zh-CN" dirty="0"/>
          </a:p>
          <a:p>
            <a:r>
              <a:rPr lang="en-US" altLang="zh-CN" dirty="0"/>
              <a:t>    # </a:t>
            </a:r>
            <a:r>
              <a:rPr lang="zh-CN" altLang="en-US" dirty="0"/>
              <a:t>交叉熵损失函数</a:t>
            </a:r>
          </a:p>
          <a:p>
            <a:r>
              <a:rPr lang="zh-CN" altLang="en-US" dirty="0"/>
              <a:t>    </a:t>
            </a:r>
            <a:r>
              <a:rPr lang="en-US" altLang="zh-CN" dirty="0" err="1"/>
              <a:t>loss_fn</a:t>
            </a:r>
            <a:r>
              <a:rPr lang="en-US" altLang="zh-CN" dirty="0"/>
              <a:t> = </a:t>
            </a:r>
            <a:r>
              <a:rPr lang="en-US" altLang="zh-CN" dirty="0" err="1"/>
              <a:t>nn.CrossEntropyLoss</a:t>
            </a:r>
            <a:r>
              <a:rPr lang="en-US" altLang="zh-CN" dirty="0"/>
              <a:t>()</a:t>
            </a:r>
          </a:p>
          <a:p>
            <a:endParaRPr lang="en-US" altLang="zh-CN" dirty="0"/>
          </a:p>
          <a:p>
            <a:r>
              <a:rPr lang="en-US" altLang="zh-CN" dirty="0"/>
              <a:t>    # </a:t>
            </a:r>
            <a:r>
              <a:rPr lang="zh-CN" altLang="en-US" dirty="0"/>
              <a:t>优化算法</a:t>
            </a:r>
          </a:p>
          <a:p>
            <a:r>
              <a:rPr lang="zh-CN" altLang="en-US" dirty="0"/>
              <a:t>    </a:t>
            </a:r>
            <a:r>
              <a:rPr lang="en-US" altLang="zh-CN" dirty="0"/>
              <a:t>optimizer = </a:t>
            </a:r>
            <a:r>
              <a:rPr lang="en-US" altLang="zh-CN" dirty="0" err="1"/>
              <a:t>torch.optim.Adam</a:t>
            </a:r>
            <a:r>
              <a:rPr lang="en-US" altLang="zh-CN" dirty="0"/>
              <a:t>(</a:t>
            </a:r>
            <a:r>
              <a:rPr lang="en-US" altLang="zh-CN" dirty="0" err="1"/>
              <a:t>net.parameters</a:t>
            </a:r>
            <a:r>
              <a:rPr lang="en-US" altLang="zh-CN" dirty="0"/>
              <a:t>(), </a:t>
            </a:r>
            <a:r>
              <a:rPr lang="en-US" altLang="zh-CN" dirty="0" err="1"/>
              <a:t>lr</a:t>
            </a:r>
            <a:r>
              <a:rPr lang="en-US" altLang="zh-CN" dirty="0"/>
              <a:t>=</a:t>
            </a:r>
            <a:r>
              <a:rPr lang="en-US" altLang="zh-CN" dirty="0" err="1"/>
              <a:t>learning_rate</a:t>
            </a:r>
            <a:r>
              <a:rPr lang="en-US" altLang="zh-CN" dirty="0"/>
              <a:t>)</a:t>
            </a:r>
          </a:p>
          <a:p>
            <a:endParaRPr lang="en-US" altLang="zh-CN" dirty="0"/>
          </a:p>
          <a:p>
            <a:r>
              <a:rPr lang="en-US" altLang="zh-CN" dirty="0"/>
              <a:t>    # </a:t>
            </a:r>
            <a:r>
              <a:rPr lang="zh-CN" altLang="en-US" dirty="0"/>
              <a:t>训练与评估</a:t>
            </a:r>
          </a:p>
          <a:p>
            <a:r>
              <a:rPr lang="zh-CN" altLang="en-US" dirty="0"/>
              <a:t>    </a:t>
            </a:r>
            <a:r>
              <a:rPr lang="en-US" altLang="zh-CN" dirty="0"/>
              <a:t>train(</a:t>
            </a:r>
            <a:r>
              <a:rPr lang="en-US" altLang="zh-CN" dirty="0" err="1"/>
              <a:t>num_epochs</a:t>
            </a:r>
            <a:r>
              <a:rPr lang="en-US" altLang="zh-CN" dirty="0"/>
              <a:t>, </a:t>
            </a:r>
            <a:r>
              <a:rPr lang="en-US" altLang="zh-CN" dirty="0" err="1"/>
              <a:t>train_loader</a:t>
            </a:r>
            <a:r>
              <a:rPr lang="en-US" altLang="zh-CN" dirty="0"/>
              <a:t>, net, optimizer, </a:t>
            </a:r>
            <a:r>
              <a:rPr lang="en-US" altLang="zh-CN" dirty="0" err="1"/>
              <a:t>loss_fn</a:t>
            </a:r>
            <a:r>
              <a:rPr lang="en-US" altLang="zh-CN" dirty="0"/>
              <a:t>, </a:t>
            </a:r>
            <a:r>
              <a:rPr lang="en-US" altLang="zh-CN" dirty="0" err="1"/>
              <a:t>print_every</a:t>
            </a:r>
            <a:r>
              <a:rPr lang="en-US" altLang="zh-CN" dirty="0"/>
              <a:t>)</a:t>
            </a:r>
          </a:p>
          <a:p>
            <a:r>
              <a:rPr lang="en-US" altLang="zh-CN" dirty="0"/>
              <a:t>    test(net, </a:t>
            </a:r>
            <a:r>
              <a:rPr lang="en-US" altLang="zh-CN" dirty="0" err="1"/>
              <a:t>test_loader</a:t>
            </a:r>
            <a:r>
              <a:rPr lang="en-US" altLang="zh-CN" dirty="0"/>
              <a:t>)</a:t>
            </a:r>
          </a:p>
          <a:p>
            <a:endParaRPr lang="en-US" altLang="zh-CN" dirty="0"/>
          </a:p>
          <a:p>
            <a:r>
              <a:rPr lang="zh-CN" altLang="en-US" sz="3300" dirty="0"/>
              <a:t>完整代码请参考</a:t>
            </a:r>
            <a:r>
              <a:rPr lang="en-US" altLang="zh-CN" sz="3300" dirty="0"/>
              <a:t>neural_networks_demo1.py</a:t>
            </a:r>
            <a:r>
              <a:rPr lang="zh-CN" altLang="en-US" sz="3300" dirty="0"/>
              <a:t>。</a:t>
            </a:r>
          </a:p>
          <a:p>
            <a:endParaRPr lang="zh-CN" altLang="en-US" dirty="0"/>
          </a:p>
        </p:txBody>
      </p:sp>
    </p:spTree>
    <p:extLst>
      <p:ext uri="{BB962C8B-B14F-4D97-AF65-F5344CB8AC3E}">
        <p14:creationId xmlns:p14="http://schemas.microsoft.com/office/powerpoint/2010/main" val="10535108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496" y="404664"/>
            <a:ext cx="9001000" cy="6453336"/>
          </a:xfrm>
        </p:spPr>
        <p:txBody>
          <a:bodyPr>
            <a:normAutofit fontScale="77500" lnSpcReduction="20000"/>
          </a:bodyPr>
          <a:lstStyle/>
          <a:p>
            <a:r>
              <a:rPr lang="zh-CN" altLang="en-US" sz="2600" dirty="0"/>
              <a:t>（</a:t>
            </a:r>
            <a:r>
              <a:rPr lang="en-US" altLang="zh-CN" sz="2600" dirty="0"/>
              <a:t>3</a:t>
            </a:r>
            <a:r>
              <a:rPr lang="zh-CN" altLang="en-US" sz="2600" dirty="0"/>
              <a:t>）神经网络示例二</a:t>
            </a:r>
          </a:p>
          <a:p>
            <a:r>
              <a:rPr lang="zh-CN" altLang="en-US" sz="2600" dirty="0"/>
              <a:t>示例二使用</a:t>
            </a:r>
            <a:r>
              <a:rPr lang="en-US" altLang="zh-CN" sz="2600" dirty="0" err="1"/>
              <a:t>nn.Module</a:t>
            </a:r>
            <a:r>
              <a:rPr lang="zh-CN" altLang="en-US" sz="2600" dirty="0"/>
              <a:t>定义网络模型，如代码</a:t>
            </a:r>
            <a:r>
              <a:rPr lang="en-US" altLang="zh-CN" sz="2600" dirty="0"/>
              <a:t>3. 50</a:t>
            </a:r>
            <a:r>
              <a:rPr lang="zh-CN" altLang="en-US" sz="2600" dirty="0"/>
              <a:t>所示。注意到本例与代码</a:t>
            </a:r>
            <a:r>
              <a:rPr lang="en-US" altLang="zh-CN" sz="2600" dirty="0"/>
              <a:t>3. 46</a:t>
            </a:r>
            <a:r>
              <a:rPr lang="zh-CN" altLang="en-US" sz="2600" dirty="0"/>
              <a:t>有两点不同，第一是本例在</a:t>
            </a:r>
            <a:r>
              <a:rPr lang="en-US" altLang="zh-CN" sz="2600" dirty="0"/>
              <a:t>forward </a:t>
            </a:r>
            <a:r>
              <a:rPr lang="zh-CN" altLang="en-US" sz="2600" dirty="0"/>
              <a:t>函数中调用</a:t>
            </a:r>
            <a:r>
              <a:rPr lang="en-US" altLang="zh-CN" sz="2600" dirty="0" err="1"/>
              <a:t>x.view</a:t>
            </a:r>
            <a:r>
              <a:rPr lang="zh-CN" altLang="en-US" sz="2600" dirty="0"/>
              <a:t>展平数据，第二是本例使用</a:t>
            </a:r>
            <a:r>
              <a:rPr lang="en-US" altLang="zh-CN" sz="2600" dirty="0" err="1"/>
              <a:t>F.log_softmax</a:t>
            </a:r>
            <a:r>
              <a:rPr lang="zh-CN" altLang="en-US" sz="2600" dirty="0"/>
              <a:t>函数，这就决定了损失函数只需要采用负对数似然损失函数</a:t>
            </a:r>
            <a:r>
              <a:rPr lang="en-US" altLang="zh-CN" sz="2600" dirty="0" err="1"/>
              <a:t>nn.NLLLoss</a:t>
            </a:r>
            <a:r>
              <a:rPr lang="zh-CN" altLang="en-US" sz="2600" dirty="0"/>
              <a:t>即可。</a:t>
            </a:r>
          </a:p>
          <a:p>
            <a:r>
              <a:rPr lang="zh-CN" altLang="en-US" dirty="0"/>
              <a:t>代码</a:t>
            </a:r>
            <a:r>
              <a:rPr lang="en-US" altLang="zh-CN" dirty="0"/>
              <a:t>3. 50</a:t>
            </a:r>
            <a:r>
              <a:rPr lang="zh-CN" altLang="en-US" dirty="0"/>
              <a:t>定义网络模型</a:t>
            </a:r>
          </a:p>
          <a:p>
            <a:r>
              <a:rPr lang="en-US" altLang="zh-CN" dirty="0"/>
              <a:t>class Net(</a:t>
            </a:r>
            <a:r>
              <a:rPr lang="en-US" altLang="zh-CN" dirty="0" err="1"/>
              <a:t>nn.Module</a:t>
            </a:r>
            <a:r>
              <a:rPr lang="en-US" altLang="zh-CN" dirty="0"/>
              <a:t>):</a:t>
            </a:r>
          </a:p>
          <a:p>
            <a:r>
              <a:rPr lang="en-US" altLang="zh-CN" dirty="0"/>
              <a:t>    """ </a:t>
            </a:r>
            <a:r>
              <a:rPr lang="en-US" altLang="zh-CN" dirty="0" err="1"/>
              <a:t>nn.Module</a:t>
            </a:r>
            <a:r>
              <a:rPr lang="zh-CN" altLang="en-US" dirty="0"/>
              <a:t>定义网络模型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super(Net, self).__</a:t>
            </a:r>
            <a:r>
              <a:rPr lang="en-US" altLang="zh-CN" dirty="0" err="1"/>
              <a:t>init</a:t>
            </a:r>
            <a:r>
              <a:rPr lang="en-US" altLang="zh-CN" dirty="0"/>
              <a:t>__()</a:t>
            </a:r>
          </a:p>
          <a:p>
            <a:r>
              <a:rPr lang="en-US" altLang="zh-CN" dirty="0"/>
              <a:t>        self.fc1 = </a:t>
            </a:r>
            <a:r>
              <a:rPr lang="en-US" altLang="zh-CN" dirty="0" err="1"/>
              <a:t>nn.Linear</a:t>
            </a:r>
            <a:r>
              <a:rPr lang="en-US" altLang="zh-CN" dirty="0"/>
              <a:t>(</a:t>
            </a:r>
            <a:r>
              <a:rPr lang="en-US" altLang="zh-CN" dirty="0" err="1"/>
              <a:t>num_inputs</a:t>
            </a:r>
            <a:r>
              <a:rPr lang="en-US" altLang="zh-CN" dirty="0"/>
              <a:t>, </a:t>
            </a:r>
            <a:r>
              <a:rPr lang="en-US" altLang="zh-CN" dirty="0" err="1"/>
              <a:t>num_hiddens</a:t>
            </a:r>
            <a:r>
              <a:rPr lang="en-US" altLang="zh-CN" dirty="0"/>
              <a:t>)</a:t>
            </a:r>
          </a:p>
          <a:p>
            <a:r>
              <a:rPr lang="en-US" altLang="zh-CN" dirty="0"/>
              <a:t>        self.fc2 = </a:t>
            </a:r>
            <a:r>
              <a:rPr lang="en-US" altLang="zh-CN" dirty="0" err="1"/>
              <a:t>nn.Linear</a:t>
            </a:r>
            <a:r>
              <a:rPr lang="en-US" altLang="zh-CN" dirty="0"/>
              <a:t>(</a:t>
            </a:r>
            <a:r>
              <a:rPr lang="en-US" altLang="zh-CN" dirty="0" err="1"/>
              <a:t>num_hiddens</a:t>
            </a:r>
            <a:r>
              <a:rPr lang="en-US" altLang="zh-CN" dirty="0"/>
              <a:t>, </a:t>
            </a:r>
            <a:r>
              <a:rPr lang="en-US" altLang="zh-CN" dirty="0" err="1"/>
              <a:t>num_outputs</a:t>
            </a:r>
            <a:r>
              <a:rPr lang="en-US" altLang="zh-CN" dirty="0"/>
              <a:t>)</a:t>
            </a:r>
          </a:p>
          <a:p>
            <a:endParaRPr lang="en-US" altLang="zh-CN" dirty="0"/>
          </a:p>
          <a:p>
            <a:r>
              <a:rPr lang="en-US" altLang="zh-CN" dirty="0"/>
              <a:t>    </a:t>
            </a:r>
            <a:r>
              <a:rPr lang="en-US" altLang="zh-CN" dirty="0" err="1"/>
              <a:t>def</a:t>
            </a:r>
            <a:r>
              <a:rPr lang="en-US" altLang="zh-CN" dirty="0"/>
              <a:t> forward(self, x):</a:t>
            </a:r>
          </a:p>
          <a:p>
            <a:r>
              <a:rPr lang="en-US" altLang="zh-CN" dirty="0"/>
              <a:t>        # </a:t>
            </a:r>
            <a:r>
              <a:rPr lang="zh-CN" altLang="en-US" dirty="0"/>
              <a:t>展平数据 </a:t>
            </a:r>
            <a:r>
              <a:rPr lang="en-US" altLang="zh-CN" dirty="0"/>
              <a:t>(n, 1, 28, 28) --&gt; (n, 784)</a:t>
            </a:r>
          </a:p>
          <a:p>
            <a:r>
              <a:rPr lang="en-US" altLang="zh-CN" dirty="0"/>
              <a:t>        x = </a:t>
            </a:r>
            <a:r>
              <a:rPr lang="en-US" altLang="zh-CN" dirty="0" err="1"/>
              <a:t>x.view</a:t>
            </a:r>
            <a:r>
              <a:rPr lang="en-US" altLang="zh-CN" dirty="0"/>
              <a:t>(</a:t>
            </a:r>
            <a:r>
              <a:rPr lang="en-US" altLang="zh-CN" dirty="0" err="1"/>
              <a:t>x.shape</a:t>
            </a:r>
            <a:r>
              <a:rPr lang="en-US" altLang="zh-CN" dirty="0"/>
              <a:t>[0], -1)</a:t>
            </a:r>
          </a:p>
          <a:p>
            <a:r>
              <a:rPr lang="en-US" altLang="zh-CN" dirty="0"/>
              <a:t>        x = </a:t>
            </a:r>
            <a:r>
              <a:rPr lang="en-US" altLang="zh-CN" dirty="0" err="1"/>
              <a:t>F.relu</a:t>
            </a:r>
            <a:r>
              <a:rPr lang="en-US" altLang="zh-CN" dirty="0"/>
              <a:t>(self.fc1(x))</a:t>
            </a:r>
          </a:p>
          <a:p>
            <a:r>
              <a:rPr lang="en-US" altLang="zh-CN" dirty="0"/>
              <a:t>        return </a:t>
            </a:r>
            <a:r>
              <a:rPr lang="en-US" altLang="zh-CN" dirty="0" err="1"/>
              <a:t>F.log_softmax</a:t>
            </a:r>
            <a:r>
              <a:rPr lang="en-US" altLang="zh-CN" dirty="0"/>
              <a:t>(self.fc2(x), dim=1)</a:t>
            </a:r>
          </a:p>
          <a:p>
            <a:endParaRPr lang="en-US" altLang="zh-CN" dirty="0"/>
          </a:p>
          <a:p>
            <a:r>
              <a:rPr lang="zh-CN" altLang="en-US" sz="2600" dirty="0"/>
              <a:t>本例的模型训练、测试以及主函数与示例一大同小异，就不再列示，请参见完整代码</a:t>
            </a:r>
            <a:r>
              <a:rPr lang="en-US" altLang="zh-CN" sz="2600" dirty="0"/>
              <a:t>neural_networks_demo2.py</a:t>
            </a:r>
            <a:r>
              <a:rPr lang="zh-CN" altLang="en-US" sz="2600" dirty="0" smtClean="0"/>
              <a:t>。</a:t>
            </a:r>
            <a:endParaRPr lang="zh-CN" altLang="en-US" dirty="0"/>
          </a:p>
        </p:txBody>
      </p:sp>
    </p:spTree>
    <p:extLst>
      <p:ext uri="{BB962C8B-B14F-4D97-AF65-F5344CB8AC3E}">
        <p14:creationId xmlns:p14="http://schemas.microsoft.com/office/powerpoint/2010/main" val="1122702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lnSpcReduction="10000"/>
          </a:bodyPr>
          <a:lstStyle/>
          <a:p>
            <a:r>
              <a:rPr lang="zh-CN" altLang="en-US" dirty="0"/>
              <a:t>梯度下降需要手工设置学习</a:t>
            </a:r>
            <a:r>
              <a:rPr lang="zh-CN" altLang="en-US" dirty="0" smtClean="0"/>
              <a:t>率</a:t>
            </a:r>
            <a:r>
              <a:rPr lang="el-GR" altLang="zh-CN" i="1" dirty="0" smtClean="0"/>
              <a:t>η</a:t>
            </a:r>
            <a:r>
              <a:rPr lang="zh-CN" altLang="en-US" dirty="0" smtClean="0"/>
              <a:t>，如果</a:t>
            </a:r>
            <a:r>
              <a:rPr lang="el-GR" altLang="zh-CN" i="1" dirty="0"/>
              <a:t>η</a:t>
            </a:r>
            <a:r>
              <a:rPr lang="zh-CN" altLang="en-US" dirty="0" smtClean="0"/>
              <a:t>设置</a:t>
            </a:r>
            <a:r>
              <a:rPr lang="zh-CN" altLang="en-US" dirty="0"/>
              <a:t>过小，收敛会非常慢；</a:t>
            </a:r>
            <a:r>
              <a:rPr lang="zh-CN" altLang="en-US" dirty="0" smtClean="0"/>
              <a:t>如果</a:t>
            </a:r>
            <a:r>
              <a:rPr lang="el-GR" altLang="zh-CN" i="1" dirty="0"/>
              <a:t>η</a:t>
            </a:r>
            <a:r>
              <a:rPr lang="zh-CN" altLang="en-US" dirty="0" smtClean="0"/>
              <a:t>设置</a:t>
            </a:r>
            <a:r>
              <a:rPr lang="zh-CN" altLang="en-US" dirty="0"/>
              <a:t>过大，可能会跳过最低点，导致算法无法收敛，甚至发散。因此学习率的设置是一个实践问题，需要根据编程经验来调整。</a:t>
            </a:r>
          </a:p>
          <a:p>
            <a:r>
              <a:rPr lang="zh-CN" altLang="en-US" dirty="0"/>
              <a:t>像学习</a:t>
            </a:r>
            <a:r>
              <a:rPr lang="zh-CN" altLang="en-US" dirty="0" smtClean="0"/>
              <a:t>率</a:t>
            </a:r>
            <a:r>
              <a:rPr lang="el-GR" altLang="zh-CN" i="1" dirty="0"/>
              <a:t>η</a:t>
            </a:r>
            <a:r>
              <a:rPr lang="zh-CN" altLang="en-US" dirty="0" smtClean="0"/>
              <a:t>这样</a:t>
            </a:r>
            <a:r>
              <a:rPr lang="zh-CN" altLang="en-US" dirty="0"/>
              <a:t>需要人为设定的而不是通过模型训练学习得到的称为超参数（</a:t>
            </a:r>
            <a:r>
              <a:rPr lang="en-US" altLang="zh-CN" dirty="0" err="1"/>
              <a:t>hyperparameter</a:t>
            </a:r>
            <a:r>
              <a:rPr lang="zh-CN" altLang="en-US" dirty="0"/>
              <a:t>），通常所说的“调参”就是通过反复试错来找到最合适的超参数。</a:t>
            </a:r>
          </a:p>
          <a:p>
            <a:r>
              <a:rPr lang="zh-CN" altLang="en-US" dirty="0"/>
              <a:t>对于奥运会男子</a:t>
            </a:r>
            <a:r>
              <a:rPr lang="en-US" altLang="zh-CN" dirty="0"/>
              <a:t>100</a:t>
            </a:r>
            <a:r>
              <a:rPr lang="zh-CN" altLang="en-US" dirty="0"/>
              <a:t>米自由泳线性回归问题，我们需要</a:t>
            </a:r>
            <a:r>
              <a:rPr lang="zh-CN" altLang="en-US" dirty="0" smtClean="0"/>
              <a:t>计算        </a:t>
            </a:r>
            <a:r>
              <a:rPr lang="zh-CN" altLang="en-US" dirty="0"/>
              <a:t>，具体</a:t>
            </a:r>
            <a:r>
              <a:rPr lang="zh-CN" altLang="en-US" dirty="0" smtClean="0"/>
              <a:t>就是         和         。</a:t>
            </a:r>
            <a:r>
              <a:rPr lang="zh-CN" altLang="en-US" dirty="0"/>
              <a:t>由大学数学知识的链式求导法则可得如下公式。</a:t>
            </a:r>
          </a:p>
          <a:p>
            <a:r>
              <a:rPr lang="zh-CN" altLang="en-US" dirty="0"/>
              <a:t> </a:t>
            </a:r>
            <a:endParaRPr lang="en-US" altLang="zh-CN" dirty="0" smtClean="0"/>
          </a:p>
          <a:p>
            <a:r>
              <a:rPr lang="zh-CN" altLang="en-US" dirty="0"/>
              <a:t>								</a:t>
            </a:r>
            <a:r>
              <a:rPr lang="en-US" altLang="zh-CN" dirty="0"/>
              <a:t>(3.5)</a:t>
            </a:r>
          </a:p>
          <a:p>
            <a:r>
              <a:rPr lang="en-US" altLang="zh-CN" dirty="0"/>
              <a:t> </a:t>
            </a:r>
            <a:endParaRPr lang="en-US" altLang="zh-CN" dirty="0" smtClean="0"/>
          </a:p>
          <a:p>
            <a:r>
              <a:rPr lang="en-US" altLang="zh-CN" dirty="0"/>
              <a:t>								(3.6)</a:t>
            </a:r>
          </a:p>
          <a:p>
            <a:endParaRPr lang="en-US" altLang="zh-CN" dirty="0" smtClean="0"/>
          </a:p>
          <a:p>
            <a:r>
              <a:rPr lang="en-US" altLang="zh-CN" dirty="0" smtClean="0"/>
              <a:t> </a:t>
            </a:r>
            <a:r>
              <a:rPr lang="en-US" altLang="zh-CN" dirty="0"/>
              <a:t>								(3.7)</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77323639"/>
              </p:ext>
            </p:extLst>
          </p:nvPr>
        </p:nvGraphicFramePr>
        <p:xfrm>
          <a:off x="1094780" y="3285232"/>
          <a:ext cx="596900" cy="431800"/>
        </p:xfrm>
        <a:graphic>
          <a:graphicData uri="http://schemas.openxmlformats.org/presentationml/2006/ole">
            <mc:AlternateContent xmlns:mc="http://schemas.openxmlformats.org/markup-compatibility/2006">
              <mc:Choice xmlns:v="urn:schemas-microsoft-com:vml" Requires="v">
                <p:oleObj spid="_x0000_s7823" name="Equation" r:id="rId3" imgW="596900" imgH="431800" progId="Equation.DSMT4">
                  <p:embed/>
                </p:oleObj>
              </mc:Choice>
              <mc:Fallback>
                <p:oleObj name="Equation" r:id="rId3" imgW="5969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4780" y="3285232"/>
                        <a:ext cx="5969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379602233"/>
              </p:ext>
            </p:extLst>
          </p:nvPr>
        </p:nvGraphicFramePr>
        <p:xfrm>
          <a:off x="3275856" y="3284984"/>
          <a:ext cx="723900" cy="396875"/>
        </p:xfrm>
        <a:graphic>
          <a:graphicData uri="http://schemas.openxmlformats.org/presentationml/2006/ole">
            <mc:AlternateContent xmlns:mc="http://schemas.openxmlformats.org/markup-compatibility/2006">
              <mc:Choice xmlns:v="urn:schemas-microsoft-com:vml" Requires="v">
                <p:oleObj spid="_x0000_s7824" name="Equation" r:id="rId5" imgW="723586" imgH="393529" progId="Equation.DSMT4">
                  <p:embed/>
                </p:oleObj>
              </mc:Choice>
              <mc:Fallback>
                <p:oleObj name="Equation" r:id="rId5" imgW="723586" imgH="39352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3284984"/>
                        <a:ext cx="7239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754574772"/>
              </p:ext>
            </p:extLst>
          </p:nvPr>
        </p:nvGraphicFramePr>
        <p:xfrm>
          <a:off x="4283968" y="3284984"/>
          <a:ext cx="701675" cy="396875"/>
        </p:xfrm>
        <a:graphic>
          <a:graphicData uri="http://schemas.openxmlformats.org/presentationml/2006/ole">
            <mc:AlternateContent xmlns:mc="http://schemas.openxmlformats.org/markup-compatibility/2006">
              <mc:Choice xmlns:v="urn:schemas-microsoft-com:vml" Requires="v">
                <p:oleObj spid="_x0000_s7825" name="Equation" r:id="rId7" imgW="698197" imgH="393529" progId="Equation.DSMT4">
                  <p:embed/>
                </p:oleObj>
              </mc:Choice>
              <mc:Fallback>
                <p:oleObj name="Equation" r:id="rId7" imgW="698197"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968" y="3284984"/>
                        <a:ext cx="70167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39725418"/>
              </p:ext>
            </p:extLst>
          </p:nvPr>
        </p:nvGraphicFramePr>
        <p:xfrm>
          <a:off x="827584" y="4293095"/>
          <a:ext cx="2589677" cy="590294"/>
        </p:xfrm>
        <a:graphic>
          <a:graphicData uri="http://schemas.openxmlformats.org/presentationml/2006/ole">
            <mc:AlternateContent xmlns:mc="http://schemas.openxmlformats.org/markup-compatibility/2006">
              <mc:Choice xmlns:v="urn:schemas-microsoft-com:vml" Requires="v">
                <p:oleObj spid="_x0000_s7826" name="Equation" r:id="rId9" imgW="1726451" imgH="393529" progId="Equation.DSMT4">
                  <p:embed/>
                </p:oleObj>
              </mc:Choice>
              <mc:Fallback>
                <p:oleObj name="Equation" r:id="rId9" imgW="1726451" imgH="39352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584" y="4293095"/>
                        <a:ext cx="2589677" cy="590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964252931"/>
              </p:ext>
            </p:extLst>
          </p:nvPr>
        </p:nvGraphicFramePr>
        <p:xfrm>
          <a:off x="827584" y="5157191"/>
          <a:ext cx="2513510" cy="590294"/>
        </p:xfrm>
        <a:graphic>
          <a:graphicData uri="http://schemas.openxmlformats.org/presentationml/2006/ole">
            <mc:AlternateContent xmlns:mc="http://schemas.openxmlformats.org/markup-compatibility/2006">
              <mc:Choice xmlns:v="urn:schemas-microsoft-com:vml" Requires="v">
                <p:oleObj spid="_x0000_s7827" name="Equation" r:id="rId11" imgW="1675673" imgH="393529" progId="Equation.DSMT4">
                  <p:embed/>
                </p:oleObj>
              </mc:Choice>
              <mc:Fallback>
                <p:oleObj name="Equation" r:id="rId11" imgW="1675673" imgH="393529"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584" y="5157191"/>
                        <a:ext cx="2513510" cy="590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71024367"/>
              </p:ext>
            </p:extLst>
          </p:nvPr>
        </p:nvGraphicFramePr>
        <p:xfrm>
          <a:off x="827584" y="6021287"/>
          <a:ext cx="3467100" cy="647700"/>
        </p:xfrm>
        <a:graphic>
          <a:graphicData uri="http://schemas.openxmlformats.org/presentationml/2006/ole">
            <mc:AlternateContent xmlns:mc="http://schemas.openxmlformats.org/markup-compatibility/2006">
              <mc:Choice xmlns:v="urn:schemas-microsoft-com:vml" Requires="v">
                <p:oleObj spid="_x0000_s7828" name="Equation" r:id="rId13" imgW="2311400" imgH="431800" progId="Equation.DSMT4">
                  <p:embed/>
                </p:oleObj>
              </mc:Choice>
              <mc:Fallback>
                <p:oleObj name="Equation" r:id="rId13" imgW="2311400" imgH="4318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584" y="6021287"/>
                        <a:ext cx="346710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74006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40768"/>
            <a:ext cx="8229600" cy="5328592"/>
          </a:xfrm>
        </p:spPr>
        <p:txBody>
          <a:bodyPr/>
          <a:lstStyle/>
          <a:p>
            <a:r>
              <a:rPr lang="zh-CN" altLang="en-US" dirty="0" smtClean="0"/>
              <a:t>由于                         </a:t>
            </a:r>
            <a:r>
              <a:rPr lang="zh-CN" altLang="en-US" dirty="0"/>
              <a:t>，可得。</a:t>
            </a:r>
          </a:p>
          <a:p>
            <a:r>
              <a:rPr lang="zh-CN" altLang="en-US" dirty="0"/>
              <a:t> </a:t>
            </a:r>
            <a:endParaRPr lang="en-US" altLang="zh-CN" dirty="0" smtClean="0"/>
          </a:p>
          <a:p>
            <a:r>
              <a:rPr lang="zh-CN" altLang="en-US" dirty="0"/>
              <a:t>								</a:t>
            </a:r>
            <a:r>
              <a:rPr lang="en-US" altLang="zh-CN" dirty="0"/>
              <a:t>(3.8)</a:t>
            </a:r>
          </a:p>
          <a:p>
            <a:endParaRPr lang="en-US" altLang="zh-CN" dirty="0" smtClean="0"/>
          </a:p>
          <a:p>
            <a:r>
              <a:rPr lang="en-US" altLang="zh-CN" dirty="0" smtClean="0"/>
              <a:t> </a:t>
            </a:r>
            <a:r>
              <a:rPr lang="en-US" altLang="zh-CN" dirty="0"/>
              <a:t>						</a:t>
            </a:r>
            <a:r>
              <a:rPr lang="zh-CN" altLang="en-US" dirty="0"/>
              <a:t>	</a:t>
            </a:r>
            <a:r>
              <a:rPr lang="en-US" altLang="zh-CN" dirty="0"/>
              <a:t>	(3.9)</a:t>
            </a:r>
          </a:p>
          <a:p>
            <a:r>
              <a:rPr lang="zh-CN" altLang="en-US" dirty="0"/>
              <a:t>因此容易按照如下公式</a:t>
            </a:r>
            <a:r>
              <a:rPr lang="zh-CN" altLang="en-US" dirty="0" smtClean="0"/>
              <a:t>计算         和         </a:t>
            </a:r>
            <a:r>
              <a:rPr lang="zh-CN" altLang="en-US" dirty="0"/>
              <a:t>。</a:t>
            </a:r>
          </a:p>
          <a:p>
            <a:r>
              <a:rPr lang="zh-CN" altLang="en-US" dirty="0"/>
              <a:t> </a:t>
            </a:r>
            <a:endParaRPr lang="en-US" altLang="zh-CN" dirty="0" smtClean="0"/>
          </a:p>
          <a:p>
            <a:r>
              <a:rPr lang="zh-CN" altLang="en-US" dirty="0"/>
              <a:t>								</a:t>
            </a:r>
            <a:r>
              <a:rPr lang="en-US" altLang="zh-CN" dirty="0"/>
              <a:t>(3.10)</a:t>
            </a:r>
          </a:p>
          <a:p>
            <a:r>
              <a:rPr lang="en-US" altLang="zh-CN" dirty="0"/>
              <a:t> </a:t>
            </a:r>
            <a:endParaRPr lang="en-US" altLang="zh-CN" dirty="0" smtClean="0"/>
          </a:p>
          <a:p>
            <a:r>
              <a:rPr lang="en-US" altLang="zh-CN" dirty="0"/>
              <a:t>								(3.11)</a:t>
            </a:r>
          </a:p>
          <a:p>
            <a:r>
              <a:rPr lang="zh-CN" altLang="en-US" dirty="0"/>
              <a:t>将上述公式代入到梯度下降算法中，就可以优化</a:t>
            </a:r>
            <a:r>
              <a:rPr lang="zh-CN" altLang="en-US" dirty="0" smtClean="0"/>
              <a:t>参数</a:t>
            </a:r>
            <a:r>
              <a:rPr lang="en-US" altLang="zh-CN" i="1" dirty="0" smtClean="0"/>
              <a:t>w</a:t>
            </a:r>
            <a:r>
              <a:rPr lang="zh-CN" altLang="en-US" dirty="0" smtClean="0"/>
              <a:t>和</a:t>
            </a:r>
            <a:r>
              <a:rPr lang="en-US" altLang="zh-CN" i="1" dirty="0" smtClean="0"/>
              <a:t>b</a:t>
            </a:r>
            <a:r>
              <a:rPr lang="zh-CN" altLang="en-US" dirty="0" smtClean="0"/>
              <a:t>。</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29617087"/>
              </p:ext>
            </p:extLst>
          </p:nvPr>
        </p:nvGraphicFramePr>
        <p:xfrm>
          <a:off x="1403648" y="1412776"/>
          <a:ext cx="2037465" cy="361793"/>
        </p:xfrm>
        <a:graphic>
          <a:graphicData uri="http://schemas.openxmlformats.org/presentationml/2006/ole">
            <mc:AlternateContent xmlns:mc="http://schemas.openxmlformats.org/markup-compatibility/2006">
              <mc:Choice xmlns:v="urn:schemas-microsoft-com:vml" Requires="v">
                <p:oleObj spid="_x0000_s8949" name="Equation" r:id="rId3" imgW="1358310" imgH="241195" progId="Equation.DSMT4">
                  <p:embed/>
                </p:oleObj>
              </mc:Choice>
              <mc:Fallback>
                <p:oleObj name="Equation" r:id="rId3" imgW="1358310" imgH="24119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1412776"/>
                        <a:ext cx="2037465"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88507636"/>
              </p:ext>
            </p:extLst>
          </p:nvPr>
        </p:nvGraphicFramePr>
        <p:xfrm>
          <a:off x="971599" y="2060847"/>
          <a:ext cx="780711" cy="590294"/>
        </p:xfrm>
        <a:graphic>
          <a:graphicData uri="http://schemas.openxmlformats.org/presentationml/2006/ole">
            <mc:AlternateContent xmlns:mc="http://schemas.openxmlformats.org/markup-compatibility/2006">
              <mc:Choice xmlns:v="urn:schemas-microsoft-com:vml" Requires="v">
                <p:oleObj spid="_x0000_s8950" name="Equation" r:id="rId5" imgW="520474" imgH="393529" progId="Equation.DSMT4">
                  <p:embed/>
                </p:oleObj>
              </mc:Choice>
              <mc:Fallback>
                <p:oleObj name="Equation" r:id="rId5" imgW="520474" imgH="39352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99" y="2060847"/>
                        <a:ext cx="780711" cy="590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153504081"/>
              </p:ext>
            </p:extLst>
          </p:nvPr>
        </p:nvGraphicFramePr>
        <p:xfrm>
          <a:off x="971599" y="2924943"/>
          <a:ext cx="571253" cy="590294"/>
        </p:xfrm>
        <a:graphic>
          <a:graphicData uri="http://schemas.openxmlformats.org/presentationml/2006/ole">
            <mc:AlternateContent xmlns:mc="http://schemas.openxmlformats.org/markup-compatibility/2006">
              <mc:Choice xmlns:v="urn:schemas-microsoft-com:vml" Requires="v">
                <p:oleObj spid="_x0000_s8951" name="Equation" r:id="rId7" imgW="380835" imgH="393529" progId="Equation.DSMT4">
                  <p:embed/>
                </p:oleObj>
              </mc:Choice>
              <mc:Fallback>
                <p:oleObj name="Equation" r:id="rId7" imgW="380835"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99" y="2924943"/>
                        <a:ext cx="571253" cy="590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028199905"/>
              </p:ext>
            </p:extLst>
          </p:nvPr>
        </p:nvGraphicFramePr>
        <p:xfrm>
          <a:off x="4355976" y="3573016"/>
          <a:ext cx="723900" cy="396875"/>
        </p:xfrm>
        <a:graphic>
          <a:graphicData uri="http://schemas.openxmlformats.org/presentationml/2006/ole">
            <mc:AlternateContent xmlns:mc="http://schemas.openxmlformats.org/markup-compatibility/2006">
              <mc:Choice xmlns:v="urn:schemas-microsoft-com:vml" Requires="v">
                <p:oleObj spid="_x0000_s8952" name="Equation" r:id="rId9" imgW="723586" imgH="393529" progId="Equation.DSMT4">
                  <p:embed/>
                </p:oleObj>
              </mc:Choice>
              <mc:Fallback>
                <p:oleObj name="Equation" r:id="rId9" imgW="723586" imgH="39352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5976" y="3573016"/>
                        <a:ext cx="7239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567276128"/>
              </p:ext>
            </p:extLst>
          </p:nvPr>
        </p:nvGraphicFramePr>
        <p:xfrm>
          <a:off x="5508104" y="3573016"/>
          <a:ext cx="701675" cy="396875"/>
        </p:xfrm>
        <a:graphic>
          <a:graphicData uri="http://schemas.openxmlformats.org/presentationml/2006/ole">
            <mc:AlternateContent xmlns:mc="http://schemas.openxmlformats.org/markup-compatibility/2006">
              <mc:Choice xmlns:v="urn:schemas-microsoft-com:vml" Requires="v">
                <p:oleObj spid="_x0000_s8953" name="Equation" r:id="rId11" imgW="698197" imgH="393529" progId="Equation.DSMT4">
                  <p:embed/>
                </p:oleObj>
              </mc:Choice>
              <mc:Fallback>
                <p:oleObj name="Equation" r:id="rId11" imgW="698197" imgH="393529"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08104" y="3573016"/>
                        <a:ext cx="70167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964274705"/>
              </p:ext>
            </p:extLst>
          </p:nvPr>
        </p:nvGraphicFramePr>
        <p:xfrm>
          <a:off x="971599" y="4221087"/>
          <a:ext cx="3752850" cy="647700"/>
        </p:xfrm>
        <a:graphic>
          <a:graphicData uri="http://schemas.openxmlformats.org/presentationml/2006/ole">
            <mc:AlternateContent xmlns:mc="http://schemas.openxmlformats.org/markup-compatibility/2006">
              <mc:Choice xmlns:v="urn:schemas-microsoft-com:vml" Requires="v">
                <p:oleObj spid="_x0000_s8954" name="Equation" r:id="rId13" imgW="2501900" imgH="431800" progId="Equation.DSMT4">
                  <p:embed/>
                </p:oleObj>
              </mc:Choice>
              <mc:Fallback>
                <p:oleObj name="Equation" r:id="rId13" imgW="2501900" imgH="4318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1599" y="4221087"/>
                        <a:ext cx="37528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243163637"/>
              </p:ext>
            </p:extLst>
          </p:nvPr>
        </p:nvGraphicFramePr>
        <p:xfrm>
          <a:off x="971599" y="5157192"/>
          <a:ext cx="3467100" cy="647700"/>
        </p:xfrm>
        <a:graphic>
          <a:graphicData uri="http://schemas.openxmlformats.org/presentationml/2006/ole">
            <mc:AlternateContent xmlns:mc="http://schemas.openxmlformats.org/markup-compatibility/2006">
              <mc:Choice xmlns:v="urn:schemas-microsoft-com:vml" Requires="v">
                <p:oleObj spid="_x0000_s8955" name="Equation" r:id="rId15" imgW="2311400" imgH="431800" progId="Equation.DSMT4">
                  <p:embed/>
                </p:oleObj>
              </mc:Choice>
              <mc:Fallback>
                <p:oleObj name="Equation" r:id="rId15" imgW="2311400" imgH="4318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71599" y="5157192"/>
                        <a:ext cx="346710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87053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3.1.2 </a:t>
            </a:r>
            <a:r>
              <a:rPr lang="zh-CN" altLang="en-US" dirty="0" smtClean="0"/>
              <a:t>线性回归</a:t>
            </a:r>
            <a:r>
              <a:rPr lang="zh-CN" altLang="en-US" dirty="0"/>
              <a:t>实现</a:t>
            </a:r>
          </a:p>
        </p:txBody>
      </p:sp>
      <p:sp>
        <p:nvSpPr>
          <p:cNvPr id="3" name="内容占位符 2"/>
          <p:cNvSpPr>
            <a:spLocks noGrp="1"/>
          </p:cNvSpPr>
          <p:nvPr>
            <p:ph idx="1"/>
          </p:nvPr>
        </p:nvSpPr>
        <p:spPr/>
        <p:txBody>
          <a:bodyPr/>
          <a:lstStyle/>
          <a:p>
            <a:r>
              <a:rPr lang="zh-CN" altLang="en-US" dirty="0"/>
              <a:t>具备线性回归的基本知识以后，我们转向如何使用</a:t>
            </a:r>
            <a:r>
              <a:rPr lang="en-US" altLang="zh-CN" dirty="0" err="1"/>
              <a:t>PyTorch</a:t>
            </a:r>
            <a:r>
              <a:rPr lang="zh-CN" altLang="en-US" dirty="0"/>
              <a:t>编程来实现线性回归模型和损失函数。先暂时不利用</a:t>
            </a:r>
            <a:r>
              <a:rPr lang="en-US" altLang="zh-CN" dirty="0" err="1"/>
              <a:t>PyTorch</a:t>
            </a:r>
            <a:r>
              <a:rPr lang="zh-CN" altLang="en-US" dirty="0"/>
              <a:t>的编程特性，只使用基本的编程方法从头开始实现一个线性回归，这样可以加深对模型的理解。然后逐步利用</a:t>
            </a:r>
            <a:r>
              <a:rPr lang="en-US" altLang="zh-CN" dirty="0" err="1"/>
              <a:t>PyTorch</a:t>
            </a:r>
            <a:r>
              <a:rPr lang="zh-CN" altLang="en-US" dirty="0"/>
              <a:t>的编程特性，简化模型实现，有助于深入理解</a:t>
            </a:r>
            <a:r>
              <a:rPr lang="en-US" altLang="zh-CN" dirty="0" err="1"/>
              <a:t>PyTorch</a:t>
            </a:r>
            <a:r>
              <a:rPr lang="zh-CN" altLang="en-US" dirty="0"/>
              <a:t>编程技术。</a:t>
            </a:r>
          </a:p>
        </p:txBody>
      </p:sp>
    </p:spTree>
    <p:extLst>
      <p:ext uri="{BB962C8B-B14F-4D97-AF65-F5344CB8AC3E}">
        <p14:creationId xmlns:p14="http://schemas.microsoft.com/office/powerpoint/2010/main" val="3054306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52256"/>
          </a:xfrm>
        </p:spPr>
        <p:txBody>
          <a:bodyPr/>
          <a:lstStyle/>
          <a:p>
            <a:r>
              <a:rPr lang="zh-CN" altLang="en-US" dirty="0"/>
              <a:t>（</a:t>
            </a:r>
            <a:r>
              <a:rPr lang="en-US" altLang="zh-CN" dirty="0"/>
              <a:t>1</a:t>
            </a:r>
            <a:r>
              <a:rPr lang="zh-CN" altLang="en-US" dirty="0"/>
              <a:t>）从头开始实现一个线性回归</a:t>
            </a:r>
          </a:p>
          <a:p>
            <a:r>
              <a:rPr lang="zh-CN" altLang="en-US" dirty="0"/>
              <a:t>首先定义一个线性回归模型，</a:t>
            </a:r>
            <a:r>
              <a:rPr lang="zh-CN" altLang="en-US" dirty="0" smtClean="0"/>
              <a:t>实现                     </a:t>
            </a:r>
            <a:r>
              <a:rPr lang="zh-CN" altLang="en-US" dirty="0"/>
              <a:t>，如代码</a:t>
            </a:r>
            <a:r>
              <a:rPr lang="en-US" altLang="zh-CN" dirty="0"/>
              <a:t>3. 1</a:t>
            </a:r>
            <a:r>
              <a:rPr lang="zh-CN" altLang="en-US" dirty="0"/>
              <a:t>所示。注意，这里的</a:t>
            </a:r>
            <a:r>
              <a:rPr lang="en-US" altLang="zh-CN" i="1" dirty="0"/>
              <a:t>w</a:t>
            </a:r>
            <a:r>
              <a:rPr lang="zh-CN" altLang="en-US" dirty="0"/>
              <a:t>和</a:t>
            </a:r>
            <a:r>
              <a:rPr lang="en-US" altLang="zh-CN" i="1" dirty="0"/>
              <a:t>b</a:t>
            </a:r>
            <a:r>
              <a:rPr lang="zh-CN" altLang="en-US" dirty="0"/>
              <a:t>都是标量，而</a:t>
            </a:r>
            <a:r>
              <a:rPr lang="en-US" altLang="zh-CN" dirty="0"/>
              <a:t>x</a:t>
            </a:r>
            <a:r>
              <a:rPr lang="zh-CN" altLang="en-US" dirty="0"/>
              <a:t>可以是向量，算式里的乘法和加法利用了</a:t>
            </a:r>
            <a:r>
              <a:rPr lang="en-US" altLang="zh-CN" dirty="0" err="1"/>
              <a:t>PyTorch</a:t>
            </a:r>
            <a:r>
              <a:rPr lang="zh-CN" altLang="en-US" dirty="0"/>
              <a:t>的广播（</a:t>
            </a:r>
            <a:r>
              <a:rPr lang="en-US" altLang="zh-CN" dirty="0"/>
              <a:t>Broadcasting</a:t>
            </a:r>
            <a:r>
              <a:rPr lang="zh-CN" altLang="en-US" dirty="0"/>
              <a:t>）机制，这是从</a:t>
            </a:r>
            <a:r>
              <a:rPr lang="en-US" altLang="zh-CN" dirty="0" err="1"/>
              <a:t>NumPy</a:t>
            </a:r>
            <a:r>
              <a:rPr lang="zh-CN" altLang="en-US" dirty="0"/>
              <a:t>借鉴过来的技术。</a:t>
            </a:r>
          </a:p>
          <a:p>
            <a:r>
              <a:rPr lang="zh-CN" altLang="en-US" dirty="0"/>
              <a:t>代码</a:t>
            </a:r>
            <a:r>
              <a:rPr lang="en-US" altLang="zh-CN" dirty="0"/>
              <a:t>3. 1 </a:t>
            </a:r>
            <a:r>
              <a:rPr lang="zh-CN" altLang="en-US" dirty="0"/>
              <a:t>线性回归模型</a:t>
            </a:r>
          </a:p>
          <a:p>
            <a:r>
              <a:rPr lang="en-US" altLang="zh-CN" dirty="0" err="1"/>
              <a:t>def</a:t>
            </a:r>
            <a:r>
              <a:rPr lang="en-US" altLang="zh-CN" dirty="0"/>
              <a:t> model(x, w, b):</a:t>
            </a:r>
          </a:p>
          <a:p>
            <a:r>
              <a:rPr lang="en-US" altLang="zh-CN" dirty="0"/>
              <a:t>    """ </a:t>
            </a:r>
            <a:r>
              <a:rPr lang="zh-CN" altLang="en-US" dirty="0"/>
              <a:t>回归模型 </a:t>
            </a:r>
            <a:r>
              <a:rPr lang="en-US" altLang="zh-CN" dirty="0"/>
              <a:t>"""</a:t>
            </a:r>
          </a:p>
          <a:p>
            <a:r>
              <a:rPr lang="en-US" altLang="zh-CN" dirty="0"/>
              <a:t>    return w * x + b</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192557283"/>
              </p:ext>
            </p:extLst>
          </p:nvPr>
        </p:nvGraphicFramePr>
        <p:xfrm>
          <a:off x="5292080" y="1680013"/>
          <a:ext cx="1770882" cy="380835"/>
        </p:xfrm>
        <a:graphic>
          <a:graphicData uri="http://schemas.openxmlformats.org/presentationml/2006/ole">
            <mc:AlternateContent xmlns:mc="http://schemas.openxmlformats.org/markup-compatibility/2006">
              <mc:Choice xmlns:v="urn:schemas-microsoft-com:vml" Requires="v">
                <p:oleObj spid="_x0000_s9323" name="Equation" r:id="rId3" imgW="1180588" imgH="253890" progId="Equation.DSMT4">
                  <p:embed/>
                </p:oleObj>
              </mc:Choice>
              <mc:Fallback>
                <p:oleObj name="Equation" r:id="rId3" imgW="1180588"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680013"/>
                        <a:ext cx="1770882"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59938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56312"/>
          </a:xfrm>
        </p:spPr>
        <p:txBody>
          <a:bodyPr>
            <a:normAutofit/>
          </a:bodyPr>
          <a:lstStyle/>
          <a:p>
            <a:r>
              <a:rPr lang="zh-CN" altLang="en-US" dirty="0"/>
              <a:t>然后定义如代码</a:t>
            </a:r>
            <a:r>
              <a:rPr lang="en-US" altLang="zh-CN" dirty="0"/>
              <a:t>3. 2</a:t>
            </a:r>
            <a:r>
              <a:rPr lang="zh-CN" altLang="en-US" dirty="0"/>
              <a:t>所示损失函数和损失函数求导，分别</a:t>
            </a:r>
            <a:r>
              <a:rPr lang="zh-CN" altLang="en-US" dirty="0" smtClean="0"/>
              <a:t>实现                           和                       。</a:t>
            </a:r>
            <a:r>
              <a:rPr lang="zh-CN" altLang="en-US" dirty="0"/>
              <a:t>注意到程序中的</a:t>
            </a:r>
            <a:r>
              <a:rPr lang="en-US" altLang="zh-CN" dirty="0" err="1"/>
              <a:t>y_pred</a:t>
            </a:r>
            <a:r>
              <a:rPr lang="zh-CN" altLang="en-US" dirty="0"/>
              <a:t>和</a:t>
            </a:r>
            <a:r>
              <a:rPr lang="en-US" altLang="zh-CN" dirty="0"/>
              <a:t>y</a:t>
            </a:r>
            <a:r>
              <a:rPr lang="zh-CN" altLang="en-US" dirty="0"/>
              <a:t>都是向量，直接调用</a:t>
            </a:r>
            <a:r>
              <a:rPr lang="en-US" altLang="zh-CN" dirty="0"/>
              <a:t>mean</a:t>
            </a:r>
            <a:r>
              <a:rPr lang="zh-CN" altLang="en-US" dirty="0"/>
              <a:t>函数就可以实现累加后乘以 </a:t>
            </a:r>
            <a:r>
              <a:rPr lang="zh-CN" altLang="en-US" dirty="0" smtClean="0"/>
              <a:t>  的</a:t>
            </a:r>
            <a:r>
              <a:rPr lang="zh-CN" altLang="en-US" dirty="0"/>
              <a:t>操作。</a:t>
            </a:r>
          </a:p>
          <a:p>
            <a:r>
              <a:rPr lang="zh-CN" altLang="en-US" dirty="0"/>
              <a:t>代码</a:t>
            </a:r>
            <a:r>
              <a:rPr lang="en-US" altLang="zh-CN" dirty="0"/>
              <a:t>3. 2 </a:t>
            </a:r>
            <a:r>
              <a:rPr lang="zh-CN" altLang="en-US" dirty="0"/>
              <a:t>损失函数及损失函数求导</a:t>
            </a:r>
          </a:p>
          <a:p>
            <a:r>
              <a:rPr lang="en-US" altLang="zh-CN" dirty="0" err="1"/>
              <a:t>def</a:t>
            </a:r>
            <a:r>
              <a:rPr lang="en-US" altLang="zh-CN" dirty="0"/>
              <a:t> </a:t>
            </a:r>
            <a:r>
              <a:rPr lang="en-US" altLang="zh-CN" dirty="0" err="1"/>
              <a:t>loss_fn</a:t>
            </a:r>
            <a:r>
              <a:rPr lang="en-US" altLang="zh-CN" dirty="0"/>
              <a:t>(</a:t>
            </a:r>
            <a:r>
              <a:rPr lang="en-US" altLang="zh-CN" dirty="0" err="1"/>
              <a:t>y_pred</a:t>
            </a:r>
            <a:r>
              <a:rPr lang="en-US" altLang="zh-CN" dirty="0"/>
              <a:t>, y):</a:t>
            </a:r>
          </a:p>
          <a:p>
            <a:r>
              <a:rPr lang="en-US" altLang="zh-CN" dirty="0"/>
              <a:t>    """ </a:t>
            </a:r>
            <a:r>
              <a:rPr lang="zh-CN" altLang="en-US" dirty="0"/>
              <a:t>损失函数 </a:t>
            </a:r>
            <a:r>
              <a:rPr lang="en-US" altLang="zh-CN" dirty="0"/>
              <a:t>"""</a:t>
            </a:r>
          </a:p>
          <a:p>
            <a:r>
              <a:rPr lang="en-US" altLang="zh-CN" dirty="0"/>
              <a:t>    loss = (</a:t>
            </a:r>
            <a:r>
              <a:rPr lang="en-US" altLang="zh-CN" dirty="0" err="1"/>
              <a:t>y_pred</a:t>
            </a:r>
            <a:r>
              <a:rPr lang="en-US" altLang="zh-CN" dirty="0"/>
              <a:t> - y) ** 2</a:t>
            </a:r>
          </a:p>
          <a:p>
            <a:r>
              <a:rPr lang="en-US" altLang="zh-CN" dirty="0"/>
              <a:t>  </a:t>
            </a:r>
            <a:r>
              <a:rPr lang="en-US" altLang="zh-CN" dirty="0" smtClean="0"/>
              <a:t>  return </a:t>
            </a:r>
            <a:r>
              <a:rPr lang="en-US" altLang="zh-CN" dirty="0" err="1"/>
              <a:t>loss.mean</a:t>
            </a:r>
            <a:r>
              <a:rPr lang="en-US" altLang="zh-CN" dirty="0"/>
              <a:t>()</a:t>
            </a:r>
          </a:p>
          <a:p>
            <a:endParaRPr lang="en-US" altLang="zh-CN" dirty="0"/>
          </a:p>
          <a:p>
            <a:r>
              <a:rPr lang="en-US" altLang="zh-CN" dirty="0" err="1"/>
              <a:t>def</a:t>
            </a:r>
            <a:r>
              <a:rPr lang="en-US" altLang="zh-CN" dirty="0"/>
              <a:t> </a:t>
            </a:r>
            <a:r>
              <a:rPr lang="en-US" altLang="zh-CN" dirty="0" err="1"/>
              <a:t>grad_loss_fn</a:t>
            </a:r>
            <a:r>
              <a:rPr lang="en-US" altLang="zh-CN" dirty="0"/>
              <a:t>(</a:t>
            </a:r>
            <a:r>
              <a:rPr lang="en-US" altLang="zh-CN" dirty="0" err="1"/>
              <a:t>y_pred</a:t>
            </a:r>
            <a:r>
              <a:rPr lang="en-US" altLang="zh-CN" dirty="0"/>
              <a:t>, y):</a:t>
            </a:r>
          </a:p>
          <a:p>
            <a:r>
              <a:rPr lang="en-US" altLang="zh-CN" dirty="0"/>
              <a:t>    """ </a:t>
            </a:r>
            <a:r>
              <a:rPr lang="zh-CN" altLang="en-US" dirty="0"/>
              <a:t>损失函数求导 </a:t>
            </a:r>
            <a:r>
              <a:rPr lang="en-US" altLang="zh-CN" dirty="0"/>
              <a:t>"""</a:t>
            </a:r>
          </a:p>
          <a:p>
            <a:r>
              <a:rPr lang="en-US" altLang="zh-CN" dirty="0"/>
              <a:t>    return 2 * (</a:t>
            </a:r>
            <a:r>
              <a:rPr lang="en-US" altLang="zh-CN" dirty="0" err="1"/>
              <a:t>y_pred</a:t>
            </a:r>
            <a:r>
              <a:rPr lang="en-US" altLang="zh-CN" dirty="0"/>
              <a:t> - y)</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28520466"/>
              </p:ext>
            </p:extLst>
          </p:nvPr>
        </p:nvGraphicFramePr>
        <p:xfrm>
          <a:off x="1115616" y="1052736"/>
          <a:ext cx="2209800" cy="434975"/>
        </p:xfrm>
        <a:graphic>
          <a:graphicData uri="http://schemas.openxmlformats.org/presentationml/2006/ole">
            <mc:AlternateContent xmlns:mc="http://schemas.openxmlformats.org/markup-compatibility/2006">
              <mc:Choice xmlns:v="urn:schemas-microsoft-com:vml" Requires="v">
                <p:oleObj spid="_x0000_s10559" name="Equation" r:id="rId3" imgW="2209800" imgH="431800" progId="Equation.DSMT4">
                  <p:embed/>
                </p:oleObj>
              </mc:Choice>
              <mc:Fallback>
                <p:oleObj name="Equation" r:id="rId3" imgW="22098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052736"/>
                        <a:ext cx="2209800"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844661105"/>
              </p:ext>
            </p:extLst>
          </p:nvPr>
        </p:nvGraphicFramePr>
        <p:xfrm>
          <a:off x="3638550" y="1052736"/>
          <a:ext cx="1866900" cy="434975"/>
        </p:xfrm>
        <a:graphic>
          <a:graphicData uri="http://schemas.openxmlformats.org/presentationml/2006/ole">
            <mc:AlternateContent xmlns:mc="http://schemas.openxmlformats.org/markup-compatibility/2006">
              <mc:Choice xmlns:v="urn:schemas-microsoft-com:vml" Requires="v">
                <p:oleObj spid="_x0000_s10560" name="Equation" r:id="rId5" imgW="1866900" imgH="431800" progId="Equation.DSMT4">
                  <p:embed/>
                </p:oleObj>
              </mc:Choice>
              <mc:Fallback>
                <p:oleObj name="Equation" r:id="rId5" imgW="1866900" imgH="431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8550" y="1052736"/>
                        <a:ext cx="1866900"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777182506"/>
              </p:ext>
            </p:extLst>
          </p:nvPr>
        </p:nvGraphicFramePr>
        <p:xfrm>
          <a:off x="1691680" y="1772816"/>
          <a:ext cx="206375" cy="396875"/>
        </p:xfrm>
        <a:graphic>
          <a:graphicData uri="http://schemas.openxmlformats.org/presentationml/2006/ole">
            <mc:AlternateContent xmlns:mc="http://schemas.openxmlformats.org/markup-compatibility/2006">
              <mc:Choice xmlns:v="urn:schemas-microsoft-com:vml" Requires="v">
                <p:oleObj spid="_x0000_s10561" name="Equation" r:id="rId7" imgW="203112" imgH="393529" progId="Equation.DSMT4">
                  <p:embed/>
                </p:oleObj>
              </mc:Choice>
              <mc:Fallback>
                <p:oleObj name="Equation" r:id="rId7" imgW="203112"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1680" y="1772816"/>
                        <a:ext cx="20637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4516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424264"/>
          </a:xfrm>
        </p:spPr>
        <p:txBody>
          <a:bodyPr/>
          <a:lstStyle/>
          <a:p>
            <a:r>
              <a:rPr lang="zh-CN" altLang="en-US" dirty="0"/>
              <a:t>然后定义如代码</a:t>
            </a:r>
            <a:r>
              <a:rPr lang="en-US" altLang="zh-CN" dirty="0"/>
              <a:t>3. 3</a:t>
            </a:r>
            <a:r>
              <a:rPr lang="zh-CN" altLang="en-US" dirty="0"/>
              <a:t>所示梯度函数，</a:t>
            </a:r>
            <a:r>
              <a:rPr lang="zh-CN" altLang="en-US" dirty="0" smtClean="0"/>
              <a:t>实现          及           ，</a:t>
            </a:r>
            <a:r>
              <a:rPr lang="zh-CN" altLang="en-US" dirty="0"/>
              <a:t>程序调用</a:t>
            </a:r>
            <a:r>
              <a:rPr lang="en-US" altLang="zh-CN" dirty="0" err="1"/>
              <a:t>torch.stack</a:t>
            </a:r>
            <a:r>
              <a:rPr lang="zh-CN" altLang="en-US" dirty="0"/>
              <a:t>函数</a:t>
            </a:r>
            <a:r>
              <a:rPr lang="zh-CN" altLang="en-US" dirty="0" smtClean="0"/>
              <a:t>将   和    </a:t>
            </a:r>
            <a:r>
              <a:rPr lang="zh-CN" altLang="en-US" dirty="0"/>
              <a:t>拼接后返回。</a:t>
            </a:r>
          </a:p>
          <a:p>
            <a:endParaRPr lang="en-US" altLang="zh-CN" dirty="0" smtClean="0"/>
          </a:p>
          <a:p>
            <a:r>
              <a:rPr lang="zh-CN" altLang="en-US" dirty="0" smtClean="0"/>
              <a:t>代码</a:t>
            </a:r>
            <a:r>
              <a:rPr lang="en-US" altLang="zh-CN" dirty="0"/>
              <a:t>3. 3 </a:t>
            </a:r>
            <a:r>
              <a:rPr lang="zh-CN" altLang="en-US" dirty="0"/>
              <a:t>梯度函数</a:t>
            </a:r>
          </a:p>
          <a:p>
            <a:r>
              <a:rPr lang="en-US" altLang="zh-CN" dirty="0" err="1"/>
              <a:t>def</a:t>
            </a:r>
            <a:r>
              <a:rPr lang="en-US" altLang="zh-CN" dirty="0"/>
              <a:t> </a:t>
            </a:r>
            <a:r>
              <a:rPr lang="en-US" altLang="zh-CN" dirty="0" err="1"/>
              <a:t>grad_fn</a:t>
            </a:r>
            <a:r>
              <a:rPr lang="en-US" altLang="zh-CN" dirty="0"/>
              <a:t>(x, y, </a:t>
            </a:r>
            <a:r>
              <a:rPr lang="en-US" altLang="zh-CN" dirty="0" err="1"/>
              <a:t>y_pred</a:t>
            </a:r>
            <a:r>
              <a:rPr lang="en-US" altLang="zh-CN" dirty="0"/>
              <a:t>):</a:t>
            </a:r>
          </a:p>
          <a:p>
            <a:r>
              <a:rPr lang="en-US" altLang="zh-CN" dirty="0"/>
              <a:t>    """ </a:t>
            </a:r>
            <a:r>
              <a:rPr lang="zh-CN" altLang="en-US" dirty="0"/>
              <a:t>梯度函数 </a:t>
            </a:r>
            <a:r>
              <a:rPr lang="en-US" altLang="zh-CN" dirty="0"/>
              <a:t>"""</a:t>
            </a:r>
          </a:p>
          <a:p>
            <a:r>
              <a:rPr lang="en-US" altLang="zh-CN" dirty="0"/>
              <a:t>    </a:t>
            </a:r>
            <a:r>
              <a:rPr lang="en-US" altLang="zh-CN" dirty="0" err="1"/>
              <a:t>grad_w</a:t>
            </a:r>
            <a:r>
              <a:rPr lang="en-US" altLang="zh-CN" dirty="0"/>
              <a:t> = </a:t>
            </a:r>
            <a:r>
              <a:rPr lang="en-US" altLang="zh-CN" dirty="0" err="1"/>
              <a:t>grad_loss_fn</a:t>
            </a:r>
            <a:r>
              <a:rPr lang="en-US" altLang="zh-CN" dirty="0"/>
              <a:t>(</a:t>
            </a:r>
            <a:r>
              <a:rPr lang="en-US" altLang="zh-CN" dirty="0" err="1"/>
              <a:t>y_pred</a:t>
            </a:r>
            <a:r>
              <a:rPr lang="en-US" altLang="zh-CN" dirty="0"/>
              <a:t>, y) * x</a:t>
            </a:r>
          </a:p>
          <a:p>
            <a:r>
              <a:rPr lang="en-US" altLang="zh-CN" dirty="0"/>
              <a:t>    </a:t>
            </a:r>
            <a:r>
              <a:rPr lang="en-US" altLang="zh-CN" dirty="0" err="1"/>
              <a:t>grad_b</a:t>
            </a:r>
            <a:r>
              <a:rPr lang="en-US" altLang="zh-CN" dirty="0"/>
              <a:t> = </a:t>
            </a:r>
            <a:r>
              <a:rPr lang="en-US" altLang="zh-CN" dirty="0" err="1"/>
              <a:t>grad_loss_fn</a:t>
            </a:r>
            <a:r>
              <a:rPr lang="en-US" altLang="zh-CN" dirty="0"/>
              <a:t>(</a:t>
            </a:r>
            <a:r>
              <a:rPr lang="en-US" altLang="zh-CN" dirty="0" err="1"/>
              <a:t>y_pred</a:t>
            </a:r>
            <a:r>
              <a:rPr lang="en-US" altLang="zh-CN" dirty="0"/>
              <a:t>, y)</a:t>
            </a:r>
          </a:p>
          <a:p>
            <a:r>
              <a:rPr lang="en-US" altLang="zh-CN" dirty="0"/>
              <a:t>    return </a:t>
            </a:r>
            <a:r>
              <a:rPr lang="en-US" altLang="zh-CN" dirty="0" err="1"/>
              <a:t>torch.stack</a:t>
            </a:r>
            <a:r>
              <a:rPr lang="en-US" altLang="zh-CN" dirty="0"/>
              <a:t>([</a:t>
            </a:r>
            <a:r>
              <a:rPr lang="en-US" altLang="zh-CN" dirty="0" err="1"/>
              <a:t>grad_w.mean</a:t>
            </a:r>
            <a:r>
              <a:rPr lang="en-US" altLang="zh-CN" dirty="0"/>
              <a:t>(), </a:t>
            </a:r>
            <a:r>
              <a:rPr lang="en-US" altLang="zh-CN" dirty="0" err="1"/>
              <a:t>grad_b.mean</a:t>
            </a:r>
            <a:r>
              <a:rPr lang="en-US" altLang="zh-CN"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346344109"/>
              </p:ext>
            </p:extLst>
          </p:nvPr>
        </p:nvGraphicFramePr>
        <p:xfrm>
          <a:off x="6156176" y="1052736"/>
          <a:ext cx="784225" cy="396875"/>
        </p:xfrm>
        <a:graphic>
          <a:graphicData uri="http://schemas.openxmlformats.org/presentationml/2006/ole">
            <mc:AlternateContent xmlns:mc="http://schemas.openxmlformats.org/markup-compatibility/2006">
              <mc:Choice xmlns:v="urn:schemas-microsoft-com:vml" Requires="v">
                <p:oleObj spid="_x0000_s11681" name="Equation" r:id="rId3" imgW="787058" imgH="393529" progId="Equation.DSMT4">
                  <p:embed/>
                </p:oleObj>
              </mc:Choice>
              <mc:Fallback>
                <p:oleObj name="Equation" r:id="rId3" imgW="787058" imgH="39352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052736"/>
                        <a:ext cx="78422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545014414"/>
              </p:ext>
            </p:extLst>
          </p:nvPr>
        </p:nvGraphicFramePr>
        <p:xfrm>
          <a:off x="7380312" y="1124744"/>
          <a:ext cx="762000" cy="396875"/>
        </p:xfrm>
        <a:graphic>
          <a:graphicData uri="http://schemas.openxmlformats.org/presentationml/2006/ole">
            <mc:AlternateContent xmlns:mc="http://schemas.openxmlformats.org/markup-compatibility/2006">
              <mc:Choice xmlns:v="urn:schemas-microsoft-com:vml" Requires="v">
                <p:oleObj spid="_x0000_s11682" name="Equation" r:id="rId5" imgW="761669" imgH="393529" progId="Equation.DSMT4">
                  <p:embed/>
                </p:oleObj>
              </mc:Choice>
              <mc:Fallback>
                <p:oleObj name="Equation" r:id="rId5" imgW="761669" imgH="39352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2" y="1124744"/>
                        <a:ext cx="7620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848013881"/>
              </p:ext>
            </p:extLst>
          </p:nvPr>
        </p:nvGraphicFramePr>
        <p:xfrm>
          <a:off x="4327525" y="1484784"/>
          <a:ext cx="244475" cy="396875"/>
        </p:xfrm>
        <a:graphic>
          <a:graphicData uri="http://schemas.openxmlformats.org/presentationml/2006/ole">
            <mc:AlternateContent xmlns:mc="http://schemas.openxmlformats.org/markup-compatibility/2006">
              <mc:Choice xmlns:v="urn:schemas-microsoft-com:vml" Requires="v">
                <p:oleObj spid="_x0000_s11683" name="Equation" r:id="rId7" imgW="241195" imgH="393529" progId="Equation.DSMT4">
                  <p:embed/>
                </p:oleObj>
              </mc:Choice>
              <mc:Fallback>
                <p:oleObj name="Equation" r:id="rId7" imgW="241195"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27525" y="1484784"/>
                        <a:ext cx="24447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412745590"/>
              </p:ext>
            </p:extLst>
          </p:nvPr>
        </p:nvGraphicFramePr>
        <p:xfrm>
          <a:off x="4932040" y="1484784"/>
          <a:ext cx="228600" cy="396875"/>
        </p:xfrm>
        <a:graphic>
          <a:graphicData uri="http://schemas.openxmlformats.org/presentationml/2006/ole">
            <mc:AlternateContent xmlns:mc="http://schemas.openxmlformats.org/markup-compatibility/2006">
              <mc:Choice xmlns:v="urn:schemas-microsoft-com:vml" Requires="v">
                <p:oleObj spid="_x0000_s11684" name="Equation" r:id="rId9" imgW="228501" imgH="393529" progId="Equation.DSMT4">
                  <p:embed/>
                </p:oleObj>
              </mc:Choice>
              <mc:Fallback>
                <p:oleObj name="Equation" r:id="rId9" imgW="228501" imgH="39352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2040" y="1484784"/>
                        <a:ext cx="2286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60610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92500"/>
          </a:bodyPr>
          <a:lstStyle/>
          <a:p>
            <a:r>
              <a:rPr lang="zh-CN" altLang="en-US" dirty="0"/>
              <a:t>随后定义一个如代码</a:t>
            </a:r>
            <a:r>
              <a:rPr lang="en-US" altLang="zh-CN" dirty="0"/>
              <a:t>3. 4</a:t>
            </a:r>
            <a:r>
              <a:rPr lang="zh-CN" altLang="en-US" dirty="0"/>
              <a:t>所示模型训练函数。梯度下降是一个迭代过程，一般可以设置一个最大迭代次数，或者通过判断</a:t>
            </a:r>
            <a:r>
              <a:rPr lang="zh-CN" altLang="en-US" dirty="0" smtClean="0"/>
              <a:t>参数</a:t>
            </a:r>
            <a:r>
              <a:rPr lang="el-GR" altLang="zh-CN" dirty="0" smtClean="0"/>
              <a:t>θ</a:t>
            </a:r>
            <a:r>
              <a:rPr lang="zh-CN" altLang="en-US" dirty="0" smtClean="0"/>
              <a:t>不再</a:t>
            </a:r>
            <a:r>
              <a:rPr lang="zh-CN" altLang="en-US" dirty="0"/>
              <a:t>改变来确定学习过程已经收敛。这里设置最大迭代次数为</a:t>
            </a:r>
            <a:r>
              <a:rPr lang="en-US" altLang="zh-CN" dirty="0" err="1"/>
              <a:t>n_epochs</a:t>
            </a:r>
            <a:r>
              <a:rPr lang="zh-CN" altLang="en-US" dirty="0"/>
              <a:t>次，使用全部的训练样本来完成一次更新参数的迭代称为一个</a:t>
            </a:r>
            <a:r>
              <a:rPr lang="en-US" altLang="zh-CN" dirty="0"/>
              <a:t>epoch</a:t>
            </a:r>
            <a:r>
              <a:rPr lang="zh-CN" altLang="en-US" dirty="0"/>
              <a:t>（一轮）。由于本数据集非常小，因此每更新一次参数都要使用全部样本，这称为批量梯度下降法（</a:t>
            </a:r>
            <a:r>
              <a:rPr lang="en-US" altLang="zh-CN" dirty="0"/>
              <a:t>Batch Gradient Descent</a:t>
            </a:r>
            <a:r>
              <a:rPr lang="zh-CN" altLang="en-US" dirty="0"/>
              <a:t>），这种方法的优点是每次迭代都迈向最优化方向，且易于并行实现，缺点是当训练样本很大时训练速度很慢；如果每次更新参数都只使用一个样本，就称为随机梯度下降法（</a:t>
            </a:r>
            <a:r>
              <a:rPr lang="en-US" altLang="zh-CN" dirty="0"/>
              <a:t>Stochastic Gradient Descent</a:t>
            </a:r>
            <a:r>
              <a:rPr lang="zh-CN" altLang="en-US" dirty="0"/>
              <a:t>），这种方法的优点是训练速度快，缺点是不是每次迭代都迈向最优化方向；如果每次更新参数时都只使用一部分样本，就称为小批量梯度下降法（</a:t>
            </a:r>
            <a:r>
              <a:rPr lang="en-US" altLang="zh-CN" dirty="0"/>
              <a:t>Mini-batch Gradient Descent</a:t>
            </a:r>
            <a:r>
              <a:rPr lang="zh-CN" altLang="en-US" dirty="0"/>
              <a:t>），这种方法兼顾前面两种方法的优缺点。一般需要根据数据集的大小来确定使用哪一种更新参数的方法，但不管采用哪一种方法，每次循环都遵循如下步骤：使用模型假设由输入和参数计算</a:t>
            </a:r>
            <a:r>
              <a:rPr lang="en-US" altLang="zh-CN" dirty="0" err="1"/>
              <a:t>y_pred</a:t>
            </a:r>
            <a:r>
              <a:rPr lang="zh-CN" altLang="en-US" dirty="0"/>
              <a:t>（称为前向传播），然后计算损失和梯度，最后使用梯度下降算法来更新参数</a:t>
            </a:r>
            <a:r>
              <a:rPr lang="en-US" altLang="zh-CN" dirty="0"/>
              <a:t>w</a:t>
            </a:r>
            <a:r>
              <a:rPr lang="zh-CN" altLang="en-US" dirty="0"/>
              <a:t>和</a:t>
            </a:r>
            <a:r>
              <a:rPr lang="en-US" altLang="zh-CN" dirty="0"/>
              <a:t>b</a:t>
            </a:r>
            <a:r>
              <a:rPr lang="zh-CN" altLang="en-US" dirty="0"/>
              <a:t>。</a:t>
            </a:r>
          </a:p>
        </p:txBody>
      </p:sp>
    </p:spTree>
    <p:extLst>
      <p:ext uri="{BB962C8B-B14F-4D97-AF65-F5344CB8AC3E}">
        <p14:creationId xmlns:p14="http://schemas.microsoft.com/office/powerpoint/2010/main" val="2935948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本章引领读者快速了解深度学习的基本概念，包括线性回归、逻辑回归和</a:t>
            </a:r>
            <a:r>
              <a:rPr lang="en-US" altLang="zh-CN" dirty="0" err="1"/>
              <a:t>Softmax</a:t>
            </a:r>
            <a:r>
              <a:rPr lang="zh-CN" altLang="en-US" dirty="0"/>
              <a:t>回归，并以这些概念为基础，讲述人工智能的研究热点之一的神经网络。</a:t>
            </a:r>
          </a:p>
          <a:p>
            <a:r>
              <a:rPr lang="zh-CN" altLang="en-US" dirty="0"/>
              <a:t>在内容安排上，不但介绍这些技术的理论基础，而且还着重介绍如何使用</a:t>
            </a:r>
            <a:r>
              <a:rPr lang="en-US" altLang="zh-CN" dirty="0" err="1"/>
              <a:t>PyTorch</a:t>
            </a:r>
            <a:r>
              <a:rPr lang="zh-CN" altLang="en-US" dirty="0"/>
              <a:t>进行实现。实践内容分为两部分，首先从头开始实现一个模型，然后再使用</a:t>
            </a:r>
            <a:r>
              <a:rPr lang="en-US" altLang="zh-CN" dirty="0" err="1"/>
              <a:t>PyTorch</a:t>
            </a:r>
            <a:r>
              <a:rPr lang="zh-CN" altLang="en-US" dirty="0"/>
              <a:t>提供的模块简洁地实现一个相同的模型。这样能更好地帮助读者了解深度学习的基本原理，并在此基础上快速领略</a:t>
            </a:r>
            <a:r>
              <a:rPr lang="en-US" altLang="zh-CN" dirty="0" err="1"/>
              <a:t>PyTorch</a:t>
            </a:r>
            <a:r>
              <a:rPr lang="zh-CN" altLang="en-US" dirty="0"/>
              <a:t>的特色和编程知识。</a:t>
            </a:r>
          </a:p>
        </p:txBody>
      </p:sp>
    </p:spTree>
    <p:extLst>
      <p:ext uri="{BB962C8B-B14F-4D97-AF65-F5344CB8AC3E}">
        <p14:creationId xmlns:p14="http://schemas.microsoft.com/office/powerpoint/2010/main" val="35169678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70000" lnSpcReduction="20000"/>
          </a:bodyPr>
          <a:lstStyle/>
          <a:p>
            <a:r>
              <a:rPr lang="zh-CN" altLang="en-US" dirty="0"/>
              <a:t>代码</a:t>
            </a:r>
            <a:r>
              <a:rPr lang="en-US" altLang="zh-CN" dirty="0"/>
              <a:t>3. 4 </a:t>
            </a:r>
            <a:r>
              <a:rPr lang="zh-CN" altLang="en-US" dirty="0"/>
              <a:t>模型训练函数</a:t>
            </a:r>
          </a:p>
          <a:p>
            <a:r>
              <a:rPr lang="en-US" altLang="zh-CN" dirty="0" err="1"/>
              <a:t>def</a:t>
            </a:r>
            <a:r>
              <a:rPr lang="en-US" altLang="zh-CN" dirty="0"/>
              <a:t> </a:t>
            </a:r>
            <a:r>
              <a:rPr lang="en-US" altLang="zh-CN" dirty="0" err="1"/>
              <a:t>model_training</a:t>
            </a:r>
            <a:r>
              <a:rPr lang="en-US" altLang="zh-CN" dirty="0"/>
              <a:t>(x, y, </a:t>
            </a:r>
            <a:r>
              <a:rPr lang="en-US" altLang="zh-CN" dirty="0" err="1"/>
              <a:t>n_epochs</a:t>
            </a:r>
            <a:r>
              <a:rPr lang="en-US" altLang="zh-CN" dirty="0"/>
              <a:t>, </a:t>
            </a:r>
            <a:r>
              <a:rPr lang="en-US" altLang="zh-CN" dirty="0" err="1"/>
              <a:t>learning_rate</a:t>
            </a:r>
            <a:r>
              <a:rPr lang="en-US" altLang="zh-CN" dirty="0"/>
              <a:t>, </a:t>
            </a:r>
            <a:r>
              <a:rPr lang="en-US" altLang="zh-CN" dirty="0" err="1"/>
              <a:t>params</a:t>
            </a:r>
            <a:r>
              <a:rPr lang="en-US" altLang="zh-CN" dirty="0"/>
              <a:t>, </a:t>
            </a:r>
            <a:r>
              <a:rPr lang="en-US" altLang="zh-CN" dirty="0" err="1"/>
              <a:t>print_params</a:t>
            </a:r>
            <a:r>
              <a:rPr lang="en-US" altLang="zh-CN" dirty="0"/>
              <a:t>=True):</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w, b = </a:t>
            </a:r>
            <a:r>
              <a:rPr lang="en-US" altLang="zh-CN" dirty="0" err="1"/>
              <a:t>params</a:t>
            </a:r>
            <a:endParaRPr lang="en-US" altLang="zh-CN" dirty="0"/>
          </a:p>
          <a:p>
            <a:endParaRPr lang="en-US" altLang="zh-CN" dirty="0"/>
          </a:p>
          <a:p>
            <a:r>
              <a:rPr lang="en-US" altLang="zh-CN" dirty="0"/>
              <a:t>        # </a:t>
            </a:r>
            <a:r>
              <a:rPr lang="zh-CN" altLang="en-US" dirty="0"/>
              <a:t>前向传播</a:t>
            </a:r>
          </a:p>
          <a:p>
            <a:r>
              <a:rPr lang="zh-CN" altLang="en-US" dirty="0"/>
              <a:t>        </a:t>
            </a:r>
            <a:r>
              <a:rPr lang="en-US" altLang="zh-CN" dirty="0" err="1"/>
              <a:t>y_pred</a:t>
            </a:r>
            <a:r>
              <a:rPr lang="en-US" altLang="zh-CN" dirty="0"/>
              <a:t> = model(x, w, b)</a:t>
            </a:r>
          </a:p>
          <a:p>
            <a:r>
              <a:rPr lang="en-US" altLang="zh-CN" dirty="0"/>
              <a:t>        # </a:t>
            </a:r>
            <a:r>
              <a:rPr lang="zh-CN" altLang="en-US" dirty="0"/>
              <a:t>计算损失</a:t>
            </a:r>
          </a:p>
          <a:p>
            <a:r>
              <a:rPr lang="zh-CN" altLang="en-US" dirty="0"/>
              <a:t>        </a:t>
            </a:r>
            <a:r>
              <a:rPr lang="en-US" altLang="zh-CN" dirty="0"/>
              <a:t>loss = </a:t>
            </a:r>
            <a:r>
              <a:rPr lang="en-US" altLang="zh-CN" dirty="0" err="1"/>
              <a:t>loss_fn</a:t>
            </a:r>
            <a:r>
              <a:rPr lang="en-US" altLang="zh-CN" dirty="0"/>
              <a:t>(</a:t>
            </a:r>
            <a:r>
              <a:rPr lang="en-US" altLang="zh-CN" dirty="0" err="1"/>
              <a:t>y_pred</a:t>
            </a:r>
            <a:r>
              <a:rPr lang="en-US" altLang="zh-CN" dirty="0"/>
              <a:t>, y)</a:t>
            </a:r>
          </a:p>
          <a:p>
            <a:r>
              <a:rPr lang="en-US" altLang="zh-CN" dirty="0"/>
              <a:t>        # </a:t>
            </a:r>
            <a:r>
              <a:rPr lang="zh-CN" altLang="en-US" dirty="0"/>
              <a:t>梯度</a:t>
            </a:r>
          </a:p>
          <a:p>
            <a:r>
              <a:rPr lang="zh-CN" altLang="en-US" dirty="0"/>
              <a:t>        </a:t>
            </a:r>
            <a:r>
              <a:rPr lang="en-US" altLang="zh-CN" dirty="0"/>
              <a:t>grad = </a:t>
            </a:r>
            <a:r>
              <a:rPr lang="en-US" altLang="zh-CN" dirty="0" err="1"/>
              <a:t>grad_fn</a:t>
            </a:r>
            <a:r>
              <a:rPr lang="en-US" altLang="zh-CN" dirty="0"/>
              <a:t>(x, y, </a:t>
            </a:r>
            <a:r>
              <a:rPr lang="en-US" altLang="zh-CN" dirty="0" err="1"/>
              <a:t>y_pred</a:t>
            </a:r>
            <a:r>
              <a:rPr lang="en-US" altLang="zh-CN" dirty="0"/>
              <a:t>)</a:t>
            </a:r>
          </a:p>
          <a:p>
            <a:r>
              <a:rPr lang="en-US" altLang="zh-CN" dirty="0"/>
              <a:t>        # </a:t>
            </a:r>
            <a:r>
              <a:rPr lang="zh-CN" altLang="en-US" dirty="0"/>
              <a:t>更新参数</a:t>
            </a:r>
          </a:p>
          <a:p>
            <a:r>
              <a:rPr lang="zh-CN" altLang="en-US" dirty="0"/>
              <a:t>        </a:t>
            </a:r>
            <a:r>
              <a:rPr lang="en-US" altLang="zh-CN" dirty="0" err="1"/>
              <a:t>params</a:t>
            </a:r>
            <a:r>
              <a:rPr lang="en-US" altLang="zh-CN" dirty="0"/>
              <a:t> = </a:t>
            </a:r>
            <a:r>
              <a:rPr lang="en-US" altLang="zh-CN" dirty="0" err="1"/>
              <a:t>params</a:t>
            </a:r>
            <a:r>
              <a:rPr lang="en-US" altLang="zh-CN" dirty="0"/>
              <a:t> - </a:t>
            </a:r>
            <a:r>
              <a:rPr lang="en-US" altLang="zh-CN" dirty="0" err="1"/>
              <a:t>learning_rate</a:t>
            </a:r>
            <a:r>
              <a:rPr lang="en-US" altLang="zh-CN" dirty="0"/>
              <a:t> * grad</a:t>
            </a:r>
          </a:p>
          <a:p>
            <a:endParaRPr lang="en-US" altLang="zh-CN" dirty="0"/>
          </a:p>
          <a:p>
            <a:r>
              <a:rPr lang="en-US" altLang="zh-CN" dirty="0"/>
              <a:t>        if epoch == 1 or epoch % 500 == 1:</a:t>
            </a:r>
          </a:p>
          <a:p>
            <a:r>
              <a:rPr lang="en-US" altLang="zh-CN" dirty="0"/>
              <a:t>            print('</a:t>
            </a:r>
            <a:r>
              <a:rPr lang="zh-CN" altLang="en-US" dirty="0"/>
              <a:t>轮次：</a:t>
            </a:r>
            <a:r>
              <a:rPr lang="en-US" altLang="zh-CN" dirty="0"/>
              <a:t>%d</a:t>
            </a:r>
            <a:r>
              <a:rPr lang="zh-CN" altLang="en-US" dirty="0"/>
              <a:t>，</a:t>
            </a:r>
            <a:r>
              <a:rPr lang="en-US" altLang="zh-CN" dirty="0"/>
              <a:t>\t</a:t>
            </a:r>
            <a:r>
              <a:rPr lang="zh-CN" altLang="en-US" dirty="0"/>
              <a:t>损失：</a:t>
            </a:r>
            <a:r>
              <a:rPr lang="en-US" altLang="zh-CN" dirty="0"/>
              <a:t>%f' % (epoch, float(loss)))</a:t>
            </a:r>
          </a:p>
          <a:p>
            <a:r>
              <a:rPr lang="en-US" altLang="zh-CN" dirty="0"/>
              <a:t>            if </a:t>
            </a:r>
            <a:r>
              <a:rPr lang="en-US" altLang="zh-CN" dirty="0" err="1"/>
              <a:t>print_params</a:t>
            </a:r>
            <a:r>
              <a:rPr lang="en-US" altLang="zh-CN" dirty="0"/>
              <a:t>:</a:t>
            </a:r>
          </a:p>
          <a:p>
            <a:r>
              <a:rPr lang="en-US" altLang="zh-CN" dirty="0"/>
              <a:t>                print(f'</a:t>
            </a:r>
            <a:r>
              <a:rPr lang="zh-CN" altLang="en-US" dirty="0"/>
              <a:t>参数：</a:t>
            </a:r>
            <a:r>
              <a:rPr lang="en-US" altLang="zh-CN" dirty="0"/>
              <a:t>{</a:t>
            </a:r>
            <a:r>
              <a:rPr lang="en-US" altLang="zh-CN" dirty="0" err="1"/>
              <a:t>params.detach</a:t>
            </a:r>
            <a:r>
              <a:rPr lang="en-US" altLang="zh-CN" dirty="0"/>
              <a:t>().</a:t>
            </a:r>
            <a:r>
              <a:rPr lang="en-US" altLang="zh-CN" dirty="0" err="1"/>
              <a:t>numpy</a:t>
            </a:r>
            <a:r>
              <a:rPr lang="en-US" altLang="zh-CN" dirty="0"/>
              <a:t>()}')</a:t>
            </a:r>
          </a:p>
          <a:p>
            <a:r>
              <a:rPr lang="en-US" altLang="zh-CN" dirty="0"/>
              <a:t>                print(f'</a:t>
            </a:r>
            <a:r>
              <a:rPr lang="zh-CN" altLang="en-US" dirty="0"/>
              <a:t>梯度：</a:t>
            </a:r>
            <a:r>
              <a:rPr lang="en-US" altLang="zh-CN" dirty="0"/>
              <a:t>{</a:t>
            </a:r>
            <a:r>
              <a:rPr lang="en-US" altLang="zh-CN" dirty="0" err="1"/>
              <a:t>grad.detach</a:t>
            </a:r>
            <a:r>
              <a:rPr lang="en-US" altLang="zh-CN" dirty="0"/>
              <a:t>().</a:t>
            </a:r>
            <a:r>
              <a:rPr lang="en-US" altLang="zh-CN" dirty="0" err="1"/>
              <a:t>numpy</a:t>
            </a:r>
            <a:r>
              <a:rPr lang="en-US" altLang="zh-CN" dirty="0"/>
              <a:t>()}')</a:t>
            </a:r>
          </a:p>
          <a:p>
            <a:endParaRPr lang="en-US" altLang="zh-CN" dirty="0"/>
          </a:p>
          <a:p>
            <a:r>
              <a:rPr lang="en-US" altLang="zh-CN" dirty="0"/>
              <a:t>    return </a:t>
            </a:r>
            <a:r>
              <a:rPr lang="en-US" altLang="zh-CN" dirty="0" err="1"/>
              <a:t>params</a:t>
            </a:r>
            <a:endParaRPr lang="en-US" altLang="zh-CN" dirty="0"/>
          </a:p>
          <a:p>
            <a:endParaRPr lang="zh-CN" altLang="en-US" dirty="0"/>
          </a:p>
        </p:txBody>
      </p:sp>
    </p:spTree>
    <p:extLst>
      <p:ext uri="{BB962C8B-B14F-4D97-AF65-F5344CB8AC3E}">
        <p14:creationId xmlns:p14="http://schemas.microsoft.com/office/powerpoint/2010/main" val="3763556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92500" lnSpcReduction="10000"/>
          </a:bodyPr>
          <a:lstStyle/>
          <a:p>
            <a:r>
              <a:rPr lang="zh-CN" altLang="en-US" sz="2600" dirty="0"/>
              <a:t>最后定义</a:t>
            </a:r>
            <a:r>
              <a:rPr lang="en-US" altLang="zh-CN" sz="2600" dirty="0"/>
              <a:t>main</a:t>
            </a:r>
            <a:r>
              <a:rPr lang="zh-CN" altLang="en-US" sz="2600" dirty="0"/>
              <a:t>函数，调用模型训练函数的关键代码如代码</a:t>
            </a:r>
            <a:r>
              <a:rPr lang="en-US" altLang="zh-CN" sz="2600" dirty="0"/>
              <a:t>3. 5</a:t>
            </a:r>
            <a:r>
              <a:rPr lang="zh-CN" altLang="en-US" sz="2600" dirty="0"/>
              <a:t>所示。首先初始化模型参数</a:t>
            </a:r>
            <a:r>
              <a:rPr lang="en-US" altLang="zh-CN" sz="2600" dirty="0"/>
              <a:t>w</a:t>
            </a:r>
            <a:r>
              <a:rPr lang="zh-CN" altLang="en-US" sz="2600" dirty="0"/>
              <a:t>和</a:t>
            </a:r>
            <a:r>
              <a:rPr lang="en-US" altLang="zh-CN" sz="2600" dirty="0"/>
              <a:t>b</a:t>
            </a:r>
            <a:r>
              <a:rPr lang="zh-CN" altLang="en-US" sz="2600" dirty="0"/>
              <a:t>，然后调用</a:t>
            </a:r>
            <a:r>
              <a:rPr lang="en-US" altLang="zh-CN" sz="2600" dirty="0" err="1"/>
              <a:t>model_training</a:t>
            </a:r>
            <a:r>
              <a:rPr lang="zh-CN" altLang="en-US" sz="2600" dirty="0"/>
              <a:t>函数来训练模型。</a:t>
            </a:r>
          </a:p>
          <a:p>
            <a:r>
              <a:rPr lang="zh-CN" altLang="en-US" dirty="0"/>
              <a:t>代码</a:t>
            </a:r>
            <a:r>
              <a:rPr lang="en-US" altLang="zh-CN" dirty="0"/>
              <a:t>3. 5 main</a:t>
            </a:r>
            <a:r>
              <a:rPr lang="zh-CN" altLang="en-US" dirty="0"/>
              <a:t>函数关键代码</a:t>
            </a:r>
          </a:p>
          <a:p>
            <a:r>
              <a:rPr lang="zh-CN" altLang="en-US" dirty="0"/>
              <a:t>    </a:t>
            </a:r>
            <a:r>
              <a:rPr lang="en-US" altLang="zh-CN" dirty="0"/>
              <a:t># </a:t>
            </a:r>
            <a:r>
              <a:rPr lang="zh-CN" altLang="en-US" dirty="0"/>
              <a:t>模型参数初始化</a:t>
            </a:r>
          </a:p>
          <a:p>
            <a:r>
              <a:rPr lang="zh-CN" altLang="en-US" dirty="0"/>
              <a:t>    </a:t>
            </a:r>
            <a:r>
              <a:rPr lang="en-US" altLang="zh-CN" dirty="0"/>
              <a:t>w = </a:t>
            </a:r>
            <a:r>
              <a:rPr lang="en-US" altLang="zh-CN" dirty="0" err="1"/>
              <a:t>torch.zeros</a:t>
            </a:r>
            <a:r>
              <a:rPr lang="en-US" altLang="zh-CN" dirty="0"/>
              <a:t>(1)</a:t>
            </a:r>
          </a:p>
          <a:p>
            <a:r>
              <a:rPr lang="en-US" altLang="zh-CN" dirty="0"/>
              <a:t>b = </a:t>
            </a:r>
            <a:r>
              <a:rPr lang="en-US" altLang="zh-CN" dirty="0" err="1"/>
              <a:t>torch.zeros</a:t>
            </a:r>
            <a:r>
              <a:rPr lang="en-US" altLang="zh-CN" dirty="0"/>
              <a:t>(1)</a:t>
            </a:r>
          </a:p>
          <a:p>
            <a:endParaRPr lang="en-US" altLang="zh-CN" dirty="0"/>
          </a:p>
          <a:p>
            <a:r>
              <a:rPr lang="en-US" altLang="zh-CN" dirty="0"/>
              <a:t>    </a:t>
            </a:r>
            <a:r>
              <a:rPr lang="en-US" altLang="zh-CN" dirty="0" err="1"/>
              <a:t>params</a:t>
            </a:r>
            <a:r>
              <a:rPr lang="en-US" altLang="zh-CN" dirty="0"/>
              <a:t> = </a:t>
            </a:r>
            <a:r>
              <a:rPr lang="en-US" altLang="zh-CN" dirty="0" err="1"/>
              <a:t>model_training</a:t>
            </a:r>
            <a:r>
              <a:rPr lang="en-US" altLang="zh-CN" dirty="0"/>
              <a:t>(</a:t>
            </a:r>
          </a:p>
          <a:p>
            <a:r>
              <a:rPr lang="en-US" altLang="zh-CN" dirty="0"/>
              <a:t>        x=x,</a:t>
            </a:r>
          </a:p>
          <a:p>
            <a:r>
              <a:rPr lang="en-US" altLang="zh-CN" dirty="0"/>
              <a:t>        y=y,</a:t>
            </a:r>
          </a:p>
          <a:p>
            <a:r>
              <a:rPr lang="en-US" altLang="zh-CN" dirty="0"/>
              <a:t>        </a:t>
            </a:r>
            <a:r>
              <a:rPr lang="en-US" altLang="zh-CN" dirty="0" err="1"/>
              <a:t>n_epochs</a:t>
            </a:r>
            <a:r>
              <a:rPr lang="en-US" altLang="zh-CN" dirty="0"/>
              <a:t>=50000,</a:t>
            </a:r>
          </a:p>
          <a:p>
            <a:r>
              <a:rPr lang="en-US" altLang="zh-CN" dirty="0"/>
              <a:t>        </a:t>
            </a:r>
            <a:r>
              <a:rPr lang="en-US" altLang="zh-CN" dirty="0" err="1"/>
              <a:t>learning_rate</a:t>
            </a:r>
            <a:r>
              <a:rPr lang="en-US" altLang="zh-CN" dirty="0"/>
              <a:t>=0.00017,</a:t>
            </a:r>
          </a:p>
          <a:p>
            <a:r>
              <a:rPr lang="en-US" altLang="zh-CN" dirty="0"/>
              <a:t>        </a:t>
            </a:r>
            <a:r>
              <a:rPr lang="en-US" altLang="zh-CN" dirty="0" err="1"/>
              <a:t>params</a:t>
            </a:r>
            <a:r>
              <a:rPr lang="en-US" altLang="zh-CN" dirty="0"/>
              <a:t>=</a:t>
            </a:r>
            <a:r>
              <a:rPr lang="en-US" altLang="zh-CN" dirty="0" err="1"/>
              <a:t>torch.tensor</a:t>
            </a:r>
            <a:r>
              <a:rPr lang="en-US" altLang="zh-CN" dirty="0"/>
              <a:t>([0.0, 0.0]))</a:t>
            </a:r>
          </a:p>
          <a:p>
            <a:endParaRPr lang="en-US" altLang="zh-CN" dirty="0"/>
          </a:p>
          <a:p>
            <a:r>
              <a:rPr lang="en-US" altLang="zh-CN" dirty="0"/>
              <a:t>    print('</a:t>
            </a:r>
            <a:r>
              <a:rPr lang="zh-CN" altLang="en-US" dirty="0"/>
              <a:t>梯度下降找到的</a:t>
            </a:r>
            <a:r>
              <a:rPr lang="en-US" altLang="zh-CN" dirty="0"/>
              <a:t>w</a:t>
            </a:r>
            <a:r>
              <a:rPr lang="zh-CN" altLang="en-US" dirty="0"/>
              <a:t>和</a:t>
            </a:r>
            <a:r>
              <a:rPr lang="en-US" altLang="zh-CN" dirty="0"/>
              <a:t>b</a:t>
            </a:r>
            <a:r>
              <a:rPr lang="zh-CN" altLang="en-US" dirty="0"/>
              <a:t>：</a:t>
            </a:r>
            <a:r>
              <a:rPr lang="en-US" altLang="zh-CN" dirty="0"/>
              <a:t>%f %f \n' % (</a:t>
            </a:r>
            <a:r>
              <a:rPr lang="en-US" altLang="zh-CN" dirty="0" err="1"/>
              <a:t>params</a:t>
            </a:r>
            <a:r>
              <a:rPr lang="en-US" altLang="zh-CN" dirty="0"/>
              <a:t>[0], </a:t>
            </a:r>
            <a:r>
              <a:rPr lang="en-US" altLang="zh-CN" dirty="0" err="1"/>
              <a:t>params</a:t>
            </a:r>
            <a:r>
              <a:rPr lang="en-US" altLang="zh-CN" dirty="0"/>
              <a:t>[1]))</a:t>
            </a:r>
          </a:p>
          <a:p>
            <a:endParaRPr lang="zh-CN" altLang="en-US" dirty="0"/>
          </a:p>
        </p:txBody>
      </p:sp>
    </p:spTree>
    <p:extLst>
      <p:ext uri="{BB962C8B-B14F-4D97-AF65-F5344CB8AC3E}">
        <p14:creationId xmlns:p14="http://schemas.microsoft.com/office/powerpoint/2010/main" val="3359267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6120680"/>
          </a:xfrm>
        </p:spPr>
        <p:txBody>
          <a:bodyPr>
            <a:normAutofit lnSpcReduction="10000"/>
          </a:bodyPr>
          <a:lstStyle/>
          <a:p>
            <a:r>
              <a:rPr lang="zh-CN" altLang="en-US" dirty="0"/>
              <a:t>运行结果如下。</a:t>
            </a:r>
          </a:p>
          <a:p>
            <a:r>
              <a:rPr lang="zh-CN" altLang="en-US" dirty="0"/>
              <a:t>梯度下降找到的</a:t>
            </a:r>
            <a:r>
              <a:rPr lang="en-US" altLang="zh-CN" dirty="0"/>
              <a:t>w</a:t>
            </a:r>
            <a:r>
              <a:rPr lang="zh-CN" altLang="en-US" dirty="0"/>
              <a:t>和</a:t>
            </a:r>
            <a:r>
              <a:rPr lang="en-US" altLang="zh-CN" dirty="0"/>
              <a:t>b</a:t>
            </a:r>
            <a:r>
              <a:rPr lang="zh-CN" altLang="en-US" dirty="0"/>
              <a:t>：</a:t>
            </a:r>
            <a:r>
              <a:rPr lang="en-US" altLang="zh-CN" dirty="0"/>
              <a:t>-0.147597 62.484964</a:t>
            </a:r>
          </a:p>
          <a:p>
            <a:endParaRPr lang="en-US" altLang="zh-CN" dirty="0"/>
          </a:p>
          <a:p>
            <a:r>
              <a:rPr lang="zh-CN" altLang="en-US" dirty="0"/>
              <a:t>程序运行结果如图</a:t>
            </a:r>
            <a:r>
              <a:rPr lang="en-US" altLang="zh-CN" dirty="0"/>
              <a:t>3. 1</a:t>
            </a:r>
            <a:r>
              <a:rPr lang="zh-CN" altLang="en-US" dirty="0"/>
              <a:t>所示，可以看到，线性回归模型（一条直线）已经较好地拟合了数据。</a:t>
            </a:r>
          </a:p>
          <a:p>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en-US" dirty="0"/>
              <a:t>完整代码请参见</a:t>
            </a:r>
            <a:r>
              <a:rPr lang="en-US" altLang="zh-CN" dirty="0"/>
              <a:t>linear_regression_from_scratch.py</a:t>
            </a:r>
            <a:r>
              <a:rPr lang="zh-CN" altLang="en-US" dirty="0"/>
              <a:t>。</a:t>
            </a:r>
          </a:p>
        </p:txBody>
      </p:sp>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574032"/>
            <a:ext cx="3901440"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887332" y="5589240"/>
            <a:ext cx="4806280" cy="369332"/>
          </a:xfrm>
          <a:prstGeom prst="rect">
            <a:avLst/>
          </a:prstGeom>
        </p:spPr>
        <p:txBody>
          <a:bodyPr wrap="square">
            <a:spAutoFit/>
          </a:bodyPr>
          <a:lstStyle/>
          <a:p>
            <a:r>
              <a:rPr lang="zh-CN" altLang="zh-CN" dirty="0"/>
              <a:t>图</a:t>
            </a:r>
            <a:r>
              <a:rPr lang="en-US" altLang="zh-CN" dirty="0"/>
              <a:t>3. 2 </a:t>
            </a:r>
            <a:r>
              <a:rPr lang="zh-CN" altLang="zh-CN" dirty="0"/>
              <a:t>从头开始实现一个线性回归的运行结果</a:t>
            </a:r>
          </a:p>
        </p:txBody>
      </p:sp>
    </p:spTree>
    <p:extLst>
      <p:ext uri="{BB962C8B-B14F-4D97-AF65-F5344CB8AC3E}">
        <p14:creationId xmlns:p14="http://schemas.microsoft.com/office/powerpoint/2010/main" val="1551981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2</a:t>
            </a:r>
            <a:r>
              <a:rPr lang="zh-CN" altLang="en-US" dirty="0"/>
              <a:t>）使用自动求导训练线性回归模型</a:t>
            </a:r>
          </a:p>
          <a:p>
            <a:r>
              <a:rPr lang="zh-CN" altLang="en-US" dirty="0"/>
              <a:t>前文的从头开始实现一个线性回归示例使用数学知识来对模型进行优化，简单模型也许这样做并没有什么大问题，但显然无法应付拥有数百万个参数的复杂模型。</a:t>
            </a:r>
            <a:r>
              <a:rPr lang="en-US" altLang="zh-CN" dirty="0" err="1"/>
              <a:t>PyTorch</a:t>
            </a:r>
            <a:r>
              <a:rPr lang="zh-CN" altLang="en-US" dirty="0"/>
              <a:t>提供一个能够自动计算梯度的功能，称为自动求导（</a:t>
            </a:r>
            <a:r>
              <a:rPr lang="en-US" altLang="zh-CN" dirty="0" err="1"/>
              <a:t>autograd</a:t>
            </a:r>
            <a:r>
              <a:rPr lang="zh-CN" altLang="en-US" dirty="0"/>
              <a:t>）。</a:t>
            </a:r>
          </a:p>
          <a:p>
            <a:endParaRPr lang="zh-CN" altLang="en-US" dirty="0"/>
          </a:p>
        </p:txBody>
      </p:sp>
    </p:spTree>
    <p:extLst>
      <p:ext uri="{BB962C8B-B14F-4D97-AF65-F5344CB8AC3E}">
        <p14:creationId xmlns:p14="http://schemas.microsoft.com/office/powerpoint/2010/main" val="516810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381328"/>
          </a:xfrm>
        </p:spPr>
        <p:txBody>
          <a:bodyPr>
            <a:normAutofit fontScale="92500"/>
          </a:bodyPr>
          <a:lstStyle/>
          <a:p>
            <a:r>
              <a:rPr lang="en-US" altLang="zh-CN" dirty="0" err="1"/>
              <a:t>PyTorch</a:t>
            </a:r>
            <a:r>
              <a:rPr lang="zh-CN" altLang="en-US" dirty="0"/>
              <a:t>张量可以记住它们是通过什么计算而得的，记住生成它们的父张量及运算操作，就可以自动提供该运算操作的导数。这意味着我们不需要手工对模型参数求导，给定任意一个前向表达式，无论嵌套多少层和多么复杂，</a:t>
            </a:r>
            <a:r>
              <a:rPr lang="en-US" altLang="zh-CN" dirty="0" err="1"/>
              <a:t>PyTorch</a:t>
            </a:r>
            <a:r>
              <a:rPr lang="zh-CN" altLang="en-US" dirty="0"/>
              <a:t>都能自动提供该表达式计算图中任意节点的梯度。</a:t>
            </a:r>
          </a:p>
          <a:p>
            <a:r>
              <a:rPr lang="zh-CN" altLang="en-US" dirty="0"/>
              <a:t>有了自动求导，我们可以改写从头开始实现一个线性回归示例。保留</a:t>
            </a:r>
            <a:r>
              <a:rPr lang="en-US" altLang="zh-CN" dirty="0"/>
              <a:t>model</a:t>
            </a:r>
            <a:r>
              <a:rPr lang="zh-CN" altLang="en-US" dirty="0"/>
              <a:t>和</a:t>
            </a:r>
            <a:r>
              <a:rPr lang="en-US" altLang="zh-CN" dirty="0" err="1"/>
              <a:t>loss_fn</a:t>
            </a:r>
            <a:r>
              <a:rPr lang="zh-CN" altLang="en-US" dirty="0"/>
              <a:t>的函数定义，但不再</a:t>
            </a:r>
            <a:r>
              <a:rPr lang="en-US" altLang="zh-CN" dirty="0" err="1"/>
              <a:t>grad_loss_fn</a:t>
            </a:r>
            <a:r>
              <a:rPr lang="zh-CN" altLang="en-US" dirty="0"/>
              <a:t>和</a:t>
            </a:r>
            <a:r>
              <a:rPr lang="en-US" altLang="zh-CN" dirty="0" err="1"/>
              <a:t>grad_fn</a:t>
            </a:r>
            <a:r>
              <a:rPr lang="zh-CN" altLang="en-US" dirty="0"/>
              <a:t>这两个梯度函数了，因为我们可以利用</a:t>
            </a:r>
            <a:r>
              <a:rPr lang="en-US" altLang="zh-CN" dirty="0" err="1"/>
              <a:t>PyTorch</a:t>
            </a:r>
            <a:r>
              <a:rPr lang="zh-CN" altLang="en-US" dirty="0"/>
              <a:t>的自动求导功能。</a:t>
            </a:r>
          </a:p>
          <a:p>
            <a:r>
              <a:rPr lang="zh-CN" altLang="en-US" dirty="0"/>
              <a:t>修改主要包括两个部分，第一是修改初始化模型参数张量的定义，在张量的构造函数中增加</a:t>
            </a:r>
            <a:r>
              <a:rPr lang="en-US" altLang="zh-CN" dirty="0" err="1"/>
              <a:t>requires_grad</a:t>
            </a:r>
            <a:r>
              <a:rPr lang="en-US" altLang="zh-CN" dirty="0"/>
              <a:t>=True</a:t>
            </a:r>
            <a:r>
              <a:rPr lang="zh-CN" altLang="en-US" dirty="0"/>
              <a:t>参数，告诉</a:t>
            </a:r>
            <a:r>
              <a:rPr lang="en-US" altLang="zh-CN" dirty="0" err="1"/>
              <a:t>PyTorch</a:t>
            </a:r>
            <a:r>
              <a:rPr lang="zh-CN" altLang="en-US" dirty="0"/>
              <a:t>跟踪对</a:t>
            </a:r>
            <a:r>
              <a:rPr lang="en-US" altLang="zh-CN" dirty="0" err="1"/>
              <a:t>params</a:t>
            </a:r>
            <a:r>
              <a:rPr lang="zh-CN" altLang="en-US" dirty="0"/>
              <a:t>张量的所有操作，当完成计算后可以调用</a:t>
            </a:r>
            <a:r>
              <a:rPr lang="en-US" altLang="zh-CN" dirty="0"/>
              <a:t>backward</a:t>
            </a:r>
            <a:r>
              <a:rPr lang="zh-CN" altLang="en-US" dirty="0"/>
              <a:t>函数来自动计算梯度，这些梯度将会自动累加到所涉及张量的</a:t>
            </a:r>
            <a:r>
              <a:rPr lang="en-US" altLang="zh-CN" dirty="0"/>
              <a:t>grad</a:t>
            </a:r>
            <a:r>
              <a:rPr lang="zh-CN" altLang="en-US" dirty="0"/>
              <a:t>属性中。这里要做的就是将张量的</a:t>
            </a:r>
            <a:r>
              <a:rPr lang="en-US" altLang="zh-CN" dirty="0" err="1"/>
              <a:t>requires_grad</a:t>
            </a:r>
            <a:r>
              <a:rPr lang="zh-CN" altLang="en-US" dirty="0"/>
              <a:t>属性设置为</a:t>
            </a:r>
            <a:r>
              <a:rPr lang="en-US" altLang="zh-CN" dirty="0"/>
              <a:t>True</a:t>
            </a:r>
            <a:r>
              <a:rPr lang="zh-CN" altLang="en-US" dirty="0"/>
              <a:t>以便启用自动求导功能，如代码</a:t>
            </a:r>
            <a:r>
              <a:rPr lang="en-US" altLang="zh-CN" dirty="0"/>
              <a:t>3. 6</a:t>
            </a:r>
            <a:r>
              <a:rPr lang="zh-CN" altLang="en-US" dirty="0"/>
              <a:t>所示。</a:t>
            </a:r>
          </a:p>
          <a:p>
            <a:r>
              <a:rPr lang="zh-CN" altLang="en-US" dirty="0"/>
              <a:t>代码</a:t>
            </a:r>
            <a:r>
              <a:rPr lang="en-US" altLang="zh-CN" dirty="0"/>
              <a:t>3. 6</a:t>
            </a:r>
            <a:r>
              <a:rPr lang="zh-CN" altLang="en-US" dirty="0"/>
              <a:t>初始化模型参数</a:t>
            </a:r>
          </a:p>
          <a:p>
            <a:r>
              <a:rPr lang="zh-CN" altLang="en-US" dirty="0"/>
              <a:t>    </a:t>
            </a:r>
            <a:r>
              <a:rPr lang="en-US" altLang="zh-CN" dirty="0"/>
              <a:t># </a:t>
            </a:r>
            <a:r>
              <a:rPr lang="zh-CN" altLang="en-US" dirty="0"/>
              <a:t>初始化模型参数</a:t>
            </a:r>
          </a:p>
          <a:p>
            <a:r>
              <a:rPr lang="zh-CN" altLang="en-US" dirty="0"/>
              <a:t>    </a:t>
            </a:r>
            <a:r>
              <a:rPr lang="en-US" altLang="zh-CN" dirty="0" err="1"/>
              <a:t>params</a:t>
            </a:r>
            <a:r>
              <a:rPr lang="en-US" altLang="zh-CN" dirty="0"/>
              <a:t> = </a:t>
            </a:r>
            <a:r>
              <a:rPr lang="en-US" altLang="zh-CN" dirty="0" err="1"/>
              <a:t>torch.tensor</a:t>
            </a:r>
            <a:r>
              <a:rPr lang="en-US" altLang="zh-CN" dirty="0"/>
              <a:t>([0.0, 0.0], </a:t>
            </a:r>
            <a:r>
              <a:rPr lang="en-US" altLang="zh-CN" b="1" dirty="0" err="1"/>
              <a:t>requires_grad</a:t>
            </a:r>
            <a:r>
              <a:rPr lang="en-US" altLang="zh-CN" b="1" dirty="0"/>
              <a:t>=True</a:t>
            </a:r>
            <a:r>
              <a:rPr lang="en-US" altLang="zh-CN" dirty="0"/>
              <a:t>)</a:t>
            </a:r>
          </a:p>
          <a:p>
            <a:endParaRPr lang="zh-CN" altLang="en-US" dirty="0"/>
          </a:p>
        </p:txBody>
      </p:sp>
    </p:spTree>
    <p:extLst>
      <p:ext uri="{BB962C8B-B14F-4D97-AF65-F5344CB8AC3E}">
        <p14:creationId xmlns:p14="http://schemas.microsoft.com/office/powerpoint/2010/main" val="2652538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56312"/>
          </a:xfrm>
        </p:spPr>
        <p:txBody>
          <a:bodyPr>
            <a:normAutofit/>
          </a:bodyPr>
          <a:lstStyle/>
          <a:p>
            <a:r>
              <a:rPr lang="zh-CN" altLang="en-US" dirty="0"/>
              <a:t>第二是修改模型训练函数，新的函数如代码</a:t>
            </a:r>
            <a:r>
              <a:rPr lang="en-US" altLang="zh-CN" dirty="0"/>
              <a:t>3. 7</a:t>
            </a:r>
            <a:r>
              <a:rPr lang="zh-CN" altLang="en-US" dirty="0"/>
              <a:t>所示。迭代训练固定轮次，这里是</a:t>
            </a:r>
            <a:r>
              <a:rPr lang="en-US" altLang="zh-CN" dirty="0" err="1"/>
              <a:t>n_epochs</a:t>
            </a:r>
            <a:r>
              <a:rPr lang="zh-CN" altLang="en-US" dirty="0"/>
              <a:t>次。在每次迭代中，都要经历如下五个步骤：梯度清零、前向传播、计算损失、反向传播和更新参数。</a:t>
            </a:r>
            <a:r>
              <a:rPr lang="en-US" altLang="zh-CN" dirty="0" err="1"/>
              <a:t>PyTorch</a:t>
            </a:r>
            <a:r>
              <a:rPr lang="zh-CN" altLang="en-US" dirty="0"/>
              <a:t>张量都有一个名称为</a:t>
            </a:r>
            <a:r>
              <a:rPr lang="en-US" altLang="zh-CN" dirty="0"/>
              <a:t>grad</a:t>
            </a:r>
            <a:r>
              <a:rPr lang="zh-CN" altLang="en-US" dirty="0"/>
              <a:t>的属性，通常设置为</a:t>
            </a:r>
            <a:r>
              <a:rPr lang="en-US" altLang="zh-CN" dirty="0"/>
              <a:t>None</a:t>
            </a:r>
            <a:r>
              <a:rPr lang="zh-CN" altLang="en-US" dirty="0"/>
              <a:t>。</a:t>
            </a:r>
            <a:r>
              <a:rPr lang="en-US" altLang="zh-CN" dirty="0" err="1"/>
              <a:t>PyTorch</a:t>
            </a:r>
            <a:r>
              <a:rPr lang="zh-CN" altLang="en-US" dirty="0"/>
              <a:t>会计算整个函数链（即计算图）中</a:t>
            </a:r>
            <a:r>
              <a:rPr lang="en-US" altLang="zh-CN" dirty="0"/>
              <a:t>loss</a:t>
            </a:r>
            <a:r>
              <a:rPr lang="zh-CN" altLang="en-US" dirty="0"/>
              <a:t>的导数，并将导数值累加到张量的</a:t>
            </a:r>
            <a:r>
              <a:rPr lang="en-US" altLang="zh-CN" dirty="0"/>
              <a:t>grad</a:t>
            </a:r>
            <a:r>
              <a:rPr lang="zh-CN" altLang="en-US" dirty="0"/>
              <a:t>属性中。由于调用</a:t>
            </a:r>
            <a:r>
              <a:rPr lang="en-US" altLang="zh-CN" dirty="0"/>
              <a:t>backward</a:t>
            </a:r>
            <a:r>
              <a:rPr lang="zh-CN" altLang="en-US" dirty="0"/>
              <a:t>函数会累加导数值，因此需要显式对</a:t>
            </a:r>
            <a:r>
              <a:rPr lang="en-US" altLang="zh-CN" dirty="0"/>
              <a:t>grad</a:t>
            </a:r>
            <a:r>
              <a:rPr lang="zh-CN" altLang="en-US" dirty="0"/>
              <a:t>属性进行清零操作。为此，语句</a:t>
            </a:r>
            <a:r>
              <a:rPr lang="en-US" altLang="zh-CN" dirty="0" err="1"/>
              <a:t>params.grad.zero</a:t>
            </a:r>
            <a:r>
              <a:rPr lang="en-US" altLang="zh-CN" dirty="0"/>
              <a:t>_()</a:t>
            </a:r>
            <a:r>
              <a:rPr lang="zh-CN" altLang="en-US" dirty="0"/>
              <a:t>对</a:t>
            </a:r>
            <a:r>
              <a:rPr lang="en-US" altLang="zh-CN" dirty="0" err="1"/>
              <a:t>params</a:t>
            </a:r>
            <a:r>
              <a:rPr lang="zh-CN" altLang="en-US" dirty="0"/>
              <a:t>张量进行梯度清零，该操作必须在调用</a:t>
            </a:r>
            <a:r>
              <a:rPr lang="en-US" altLang="zh-CN" dirty="0"/>
              <a:t>backward</a:t>
            </a:r>
            <a:r>
              <a:rPr lang="zh-CN" altLang="en-US" dirty="0"/>
              <a:t>函数之前完成。然后，前向传播调用</a:t>
            </a:r>
            <a:r>
              <a:rPr lang="en-US" altLang="zh-CN" dirty="0"/>
              <a:t>model</a:t>
            </a:r>
            <a:r>
              <a:rPr lang="zh-CN" altLang="en-US" dirty="0"/>
              <a:t>函数计算预测值，再调用损失函数计算损失，然后在</a:t>
            </a:r>
            <a:r>
              <a:rPr lang="en-US" altLang="zh-CN" dirty="0"/>
              <a:t>loss</a:t>
            </a:r>
            <a:r>
              <a:rPr lang="zh-CN" altLang="en-US" dirty="0"/>
              <a:t>张量上调用</a:t>
            </a:r>
            <a:r>
              <a:rPr lang="en-US" altLang="zh-CN" dirty="0"/>
              <a:t>backward</a:t>
            </a:r>
            <a:r>
              <a:rPr lang="zh-CN" altLang="en-US" dirty="0"/>
              <a:t>函数进行反向传播以便得到梯度。最后使用梯度下降算法来更新参数。</a:t>
            </a:r>
          </a:p>
          <a:p>
            <a:endParaRPr lang="zh-CN" altLang="en-US" dirty="0"/>
          </a:p>
        </p:txBody>
      </p:sp>
    </p:spTree>
    <p:extLst>
      <p:ext uri="{BB962C8B-B14F-4D97-AF65-F5344CB8AC3E}">
        <p14:creationId xmlns:p14="http://schemas.microsoft.com/office/powerpoint/2010/main" val="804363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712296"/>
          </a:xfrm>
        </p:spPr>
        <p:txBody>
          <a:bodyPr>
            <a:normAutofit fontScale="70000" lnSpcReduction="20000"/>
          </a:bodyPr>
          <a:lstStyle/>
          <a:p>
            <a:r>
              <a:rPr lang="zh-CN" altLang="en-US" dirty="0"/>
              <a:t>代码</a:t>
            </a:r>
            <a:r>
              <a:rPr lang="en-US" altLang="zh-CN" dirty="0"/>
              <a:t>3. 7 </a:t>
            </a:r>
            <a:r>
              <a:rPr lang="zh-CN" altLang="en-US" dirty="0"/>
              <a:t>自动求导的模型训练函数</a:t>
            </a:r>
          </a:p>
          <a:p>
            <a:r>
              <a:rPr lang="en-US" altLang="zh-CN" dirty="0" err="1"/>
              <a:t>def</a:t>
            </a:r>
            <a:r>
              <a:rPr lang="en-US" altLang="zh-CN" dirty="0"/>
              <a:t> </a:t>
            </a:r>
            <a:r>
              <a:rPr lang="en-US" altLang="zh-CN" dirty="0" err="1"/>
              <a:t>model_training</a:t>
            </a:r>
            <a:r>
              <a:rPr lang="en-US" altLang="zh-CN" dirty="0"/>
              <a:t>(x, y, </a:t>
            </a:r>
            <a:r>
              <a:rPr lang="en-US" altLang="zh-CN" dirty="0" err="1"/>
              <a:t>params</a:t>
            </a:r>
            <a:r>
              <a:rPr lang="en-US" altLang="zh-CN" dirty="0"/>
              <a:t>, </a:t>
            </a:r>
            <a:r>
              <a:rPr lang="en-US" altLang="zh-CN" dirty="0" err="1"/>
              <a:t>n_epochs</a:t>
            </a:r>
            <a:r>
              <a:rPr lang="en-US" altLang="zh-CN" dirty="0"/>
              <a:t>, </a:t>
            </a:r>
            <a:r>
              <a:rPr lang="en-US" altLang="zh-CN" dirty="0" err="1"/>
              <a:t>learning_rate</a:t>
            </a:r>
            <a:r>
              <a:rPr lang="en-US" altLang="zh-CN" dirty="0"/>
              <a:t>):</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 </a:t>
            </a:r>
            <a:r>
              <a:rPr lang="zh-CN" altLang="en-US" dirty="0"/>
              <a:t>梯度清零</a:t>
            </a:r>
          </a:p>
          <a:p>
            <a:r>
              <a:rPr lang="zh-CN" altLang="en-US" dirty="0"/>
              <a:t>        </a:t>
            </a:r>
            <a:r>
              <a:rPr lang="en-US" altLang="zh-CN" dirty="0"/>
              <a:t>if </a:t>
            </a:r>
            <a:r>
              <a:rPr lang="en-US" altLang="zh-CN" dirty="0" err="1"/>
              <a:t>params.grad</a:t>
            </a:r>
            <a:r>
              <a:rPr lang="en-US" altLang="zh-CN" dirty="0"/>
              <a:t> is not None:</a:t>
            </a:r>
          </a:p>
          <a:p>
            <a:r>
              <a:rPr lang="en-US" altLang="zh-CN" dirty="0"/>
              <a:t>            </a:t>
            </a:r>
            <a:r>
              <a:rPr lang="en-US" altLang="zh-CN" dirty="0" err="1"/>
              <a:t>params.grad.zero</a:t>
            </a:r>
            <a:r>
              <a:rPr lang="en-US" altLang="zh-CN" dirty="0"/>
              <a:t>_()</a:t>
            </a:r>
          </a:p>
          <a:p>
            <a:endParaRPr lang="en-US" altLang="zh-CN" dirty="0"/>
          </a:p>
          <a:p>
            <a:r>
              <a:rPr lang="en-US" altLang="zh-CN" dirty="0"/>
              <a:t>        # </a:t>
            </a:r>
            <a:r>
              <a:rPr lang="zh-CN" altLang="en-US" dirty="0"/>
              <a:t>前向传播</a:t>
            </a:r>
          </a:p>
          <a:p>
            <a:r>
              <a:rPr lang="zh-CN" altLang="en-US" dirty="0"/>
              <a:t>        </a:t>
            </a:r>
            <a:r>
              <a:rPr lang="en-US" altLang="zh-CN" dirty="0" err="1"/>
              <a:t>y_pred</a:t>
            </a:r>
            <a:r>
              <a:rPr lang="en-US" altLang="zh-CN" dirty="0"/>
              <a:t> = model(x, *</a:t>
            </a:r>
            <a:r>
              <a:rPr lang="en-US" altLang="zh-CN" dirty="0" err="1"/>
              <a:t>params</a:t>
            </a:r>
            <a:r>
              <a:rPr lang="en-US" altLang="zh-CN" dirty="0"/>
              <a:t>)</a:t>
            </a:r>
          </a:p>
          <a:p>
            <a:r>
              <a:rPr lang="en-US" altLang="zh-CN" dirty="0"/>
              <a:t>        # </a:t>
            </a:r>
            <a:r>
              <a:rPr lang="zh-CN" altLang="en-US" dirty="0"/>
              <a:t>计算损失</a:t>
            </a:r>
          </a:p>
          <a:p>
            <a:r>
              <a:rPr lang="zh-CN" altLang="en-US" dirty="0"/>
              <a:t>        </a:t>
            </a:r>
            <a:r>
              <a:rPr lang="en-US" altLang="zh-CN" dirty="0"/>
              <a:t>loss = </a:t>
            </a:r>
            <a:r>
              <a:rPr lang="en-US" altLang="zh-CN" dirty="0" err="1"/>
              <a:t>loss_fn</a:t>
            </a:r>
            <a:r>
              <a:rPr lang="en-US" altLang="zh-CN" dirty="0"/>
              <a:t>(</a:t>
            </a:r>
            <a:r>
              <a:rPr lang="en-US" altLang="zh-CN" dirty="0" err="1"/>
              <a:t>y_pred</a:t>
            </a:r>
            <a:r>
              <a:rPr lang="en-US" altLang="zh-CN" dirty="0"/>
              <a:t>, y)</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更新参数</a:t>
            </a:r>
          </a:p>
          <a:p>
            <a:r>
              <a:rPr lang="zh-CN" altLang="en-US" dirty="0"/>
              <a:t>        </a:t>
            </a:r>
            <a:r>
              <a:rPr lang="en-US" altLang="zh-CN" dirty="0" err="1"/>
              <a:t>params</a:t>
            </a:r>
            <a:r>
              <a:rPr lang="en-US" altLang="zh-CN" dirty="0"/>
              <a:t> = (</a:t>
            </a:r>
            <a:r>
              <a:rPr lang="en-US" altLang="zh-CN" dirty="0" err="1"/>
              <a:t>params</a:t>
            </a:r>
            <a:r>
              <a:rPr lang="en-US" altLang="zh-CN" dirty="0"/>
              <a:t> - </a:t>
            </a:r>
            <a:r>
              <a:rPr lang="en-US" altLang="zh-CN" dirty="0" err="1"/>
              <a:t>learning_rate</a:t>
            </a:r>
            <a:r>
              <a:rPr lang="en-US" altLang="zh-CN" dirty="0"/>
              <a:t> * </a:t>
            </a:r>
            <a:r>
              <a:rPr lang="en-US" altLang="zh-CN" dirty="0" err="1"/>
              <a:t>params.grad</a:t>
            </a:r>
            <a:r>
              <a:rPr lang="en-US" altLang="zh-CN" dirty="0"/>
              <a:t>).detach().</a:t>
            </a:r>
            <a:r>
              <a:rPr lang="en-US" altLang="zh-CN" dirty="0" err="1"/>
              <a:t>requires_grad</a:t>
            </a:r>
            <a:r>
              <a:rPr lang="en-US" altLang="zh-CN" dirty="0"/>
              <a:t>_()</a:t>
            </a:r>
          </a:p>
          <a:p>
            <a:endParaRPr lang="en-US" altLang="zh-CN" dirty="0"/>
          </a:p>
          <a:p>
            <a:r>
              <a:rPr lang="en-US" altLang="zh-CN" dirty="0"/>
              <a:t>        if epoch == 1 or epoch % 500 == 0:</a:t>
            </a:r>
          </a:p>
          <a:p>
            <a:r>
              <a:rPr lang="en-US" altLang="zh-CN" dirty="0"/>
              <a:t>            print('</a:t>
            </a:r>
            <a:r>
              <a:rPr lang="zh-CN" altLang="en-US" dirty="0"/>
              <a:t>轮次：</a:t>
            </a:r>
            <a:r>
              <a:rPr lang="en-US" altLang="zh-CN" dirty="0"/>
              <a:t>%d</a:t>
            </a:r>
            <a:r>
              <a:rPr lang="zh-CN" altLang="en-US" dirty="0"/>
              <a:t>，</a:t>
            </a:r>
            <a:r>
              <a:rPr lang="en-US" altLang="zh-CN" dirty="0"/>
              <a:t>\t</a:t>
            </a:r>
            <a:r>
              <a:rPr lang="zh-CN" altLang="en-US" dirty="0"/>
              <a:t>损失：</a:t>
            </a:r>
            <a:r>
              <a:rPr lang="en-US" altLang="zh-CN" dirty="0"/>
              <a:t>%f' % (epoch, float(loss)))</a:t>
            </a:r>
          </a:p>
          <a:p>
            <a:endParaRPr lang="en-US" altLang="zh-CN" dirty="0"/>
          </a:p>
          <a:p>
            <a:r>
              <a:rPr lang="en-US" altLang="zh-CN" dirty="0"/>
              <a:t>    return </a:t>
            </a:r>
            <a:r>
              <a:rPr lang="en-US" altLang="zh-CN" dirty="0" err="1"/>
              <a:t>params</a:t>
            </a:r>
            <a:endParaRPr lang="en-US" altLang="zh-CN" dirty="0"/>
          </a:p>
          <a:p>
            <a:endParaRPr lang="zh-CN" altLang="en-US" dirty="0"/>
          </a:p>
        </p:txBody>
      </p:sp>
    </p:spTree>
    <p:extLst>
      <p:ext uri="{BB962C8B-B14F-4D97-AF65-F5344CB8AC3E}">
        <p14:creationId xmlns:p14="http://schemas.microsoft.com/office/powerpoint/2010/main" val="36759014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832648"/>
          </a:xfrm>
        </p:spPr>
        <p:txBody>
          <a:bodyPr>
            <a:normAutofit/>
          </a:bodyPr>
          <a:lstStyle/>
          <a:p>
            <a:r>
              <a:rPr lang="zh-CN" altLang="en-US" dirty="0"/>
              <a:t>注意到更新参数时调用</a:t>
            </a:r>
            <a:r>
              <a:rPr lang="en-US" altLang="zh-CN" dirty="0"/>
              <a:t>detach().</a:t>
            </a:r>
            <a:r>
              <a:rPr lang="en-US" altLang="zh-CN" dirty="0" err="1"/>
              <a:t>requires_grad</a:t>
            </a:r>
            <a:r>
              <a:rPr lang="en-US" altLang="zh-CN" dirty="0"/>
              <a:t>_()</a:t>
            </a:r>
            <a:r>
              <a:rPr lang="zh-CN" altLang="en-US" dirty="0"/>
              <a:t>的写法，由于这里想只更新</a:t>
            </a:r>
            <a:r>
              <a:rPr lang="en-US" altLang="zh-CN" dirty="0" err="1"/>
              <a:t>params</a:t>
            </a:r>
            <a:r>
              <a:rPr lang="zh-CN" altLang="en-US" dirty="0"/>
              <a:t>张量但不被跟踪梯度，因此调用</a:t>
            </a:r>
            <a:r>
              <a:rPr lang="en-US" altLang="zh-CN" dirty="0"/>
              <a:t>detach</a:t>
            </a:r>
            <a:r>
              <a:rPr lang="zh-CN" altLang="en-US" dirty="0"/>
              <a:t>函数将张量从当前计算图中分离，然后再调用</a:t>
            </a:r>
            <a:r>
              <a:rPr lang="en-US" altLang="zh-CN" dirty="0" err="1"/>
              <a:t>requires_grad</a:t>
            </a:r>
            <a:r>
              <a:rPr lang="en-US" altLang="zh-CN" dirty="0"/>
              <a:t>_</a:t>
            </a:r>
            <a:r>
              <a:rPr lang="zh-CN" altLang="en-US" dirty="0"/>
              <a:t>函数就地修改张量的</a:t>
            </a:r>
            <a:r>
              <a:rPr lang="en-US" altLang="zh-CN" dirty="0" err="1"/>
              <a:t>requires_grad</a:t>
            </a:r>
            <a:r>
              <a:rPr lang="zh-CN" altLang="en-US" dirty="0"/>
              <a:t>属性为</a:t>
            </a:r>
            <a:r>
              <a:rPr lang="en-US" altLang="zh-CN" dirty="0"/>
              <a:t>True</a:t>
            </a:r>
            <a:r>
              <a:rPr lang="zh-CN" altLang="en-US" dirty="0"/>
              <a:t>。读者可与实现同样功能的如下语句相比较，将更新参数的代码放到</a:t>
            </a:r>
            <a:r>
              <a:rPr lang="en-US" altLang="zh-CN" dirty="0"/>
              <a:t>with </a:t>
            </a:r>
            <a:r>
              <a:rPr lang="en-US" altLang="zh-CN" dirty="0" err="1"/>
              <a:t>torch.no_grad</a:t>
            </a:r>
            <a:r>
              <a:rPr lang="en-US" altLang="zh-CN" dirty="0"/>
              <a:t>()</a:t>
            </a:r>
            <a:r>
              <a:rPr lang="zh-CN" altLang="en-US" dirty="0"/>
              <a:t>块中一样能暂时不跟踪梯度。</a:t>
            </a:r>
          </a:p>
          <a:p>
            <a:r>
              <a:rPr lang="zh-CN" altLang="en-US" dirty="0"/>
              <a:t>        </a:t>
            </a:r>
            <a:r>
              <a:rPr lang="en-US" altLang="zh-CN" dirty="0"/>
              <a:t># </a:t>
            </a:r>
            <a:r>
              <a:rPr lang="zh-CN" altLang="en-US" dirty="0"/>
              <a:t>更新参数</a:t>
            </a:r>
          </a:p>
          <a:p>
            <a:r>
              <a:rPr lang="zh-CN" altLang="en-US" dirty="0"/>
              <a:t>         </a:t>
            </a:r>
            <a:r>
              <a:rPr lang="en-US" altLang="zh-CN" dirty="0"/>
              <a:t>with </a:t>
            </a:r>
            <a:r>
              <a:rPr lang="en-US" altLang="zh-CN" dirty="0" err="1"/>
              <a:t>torch.no_grad</a:t>
            </a:r>
            <a:r>
              <a:rPr lang="en-US" altLang="zh-CN" dirty="0"/>
              <a:t>():</a:t>
            </a:r>
          </a:p>
          <a:p>
            <a:r>
              <a:rPr lang="en-US" altLang="zh-CN" dirty="0"/>
              <a:t>               </a:t>
            </a:r>
            <a:r>
              <a:rPr lang="en-US" altLang="zh-CN" dirty="0" err="1"/>
              <a:t>params</a:t>
            </a:r>
            <a:r>
              <a:rPr lang="en-US" altLang="zh-CN" dirty="0"/>
              <a:t> -= </a:t>
            </a:r>
            <a:r>
              <a:rPr lang="en-US" altLang="zh-CN" dirty="0" err="1"/>
              <a:t>learning_rate</a:t>
            </a:r>
            <a:r>
              <a:rPr lang="en-US" altLang="zh-CN" dirty="0"/>
              <a:t> * </a:t>
            </a:r>
            <a:r>
              <a:rPr lang="en-US" altLang="zh-CN" dirty="0" err="1"/>
              <a:t>params.grad</a:t>
            </a:r>
            <a:endParaRPr lang="en-US" altLang="zh-CN" dirty="0"/>
          </a:p>
          <a:p>
            <a:endParaRPr lang="en-US" altLang="zh-CN" dirty="0"/>
          </a:p>
          <a:p>
            <a:r>
              <a:rPr lang="zh-CN" altLang="en-US" dirty="0"/>
              <a:t>完整代码请参见</a:t>
            </a:r>
            <a:r>
              <a:rPr lang="en-US" altLang="zh-CN" dirty="0"/>
              <a:t>linear_regression_autograd.py</a:t>
            </a:r>
            <a:r>
              <a:rPr lang="zh-CN" altLang="en-US" dirty="0"/>
              <a:t>，运行结果与从头开始实现一个线性回归示例一致。</a:t>
            </a:r>
          </a:p>
          <a:p>
            <a:endParaRPr lang="zh-CN" altLang="en-US" dirty="0"/>
          </a:p>
        </p:txBody>
      </p:sp>
    </p:spTree>
    <p:extLst>
      <p:ext uri="{BB962C8B-B14F-4D97-AF65-F5344CB8AC3E}">
        <p14:creationId xmlns:p14="http://schemas.microsoft.com/office/powerpoint/2010/main" val="28176238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3</a:t>
            </a:r>
            <a:r>
              <a:rPr lang="zh-CN" altLang="en-US" dirty="0"/>
              <a:t>）使用优化器训练线性回归模型</a:t>
            </a:r>
          </a:p>
          <a:p>
            <a:r>
              <a:rPr lang="zh-CN" altLang="en-US" dirty="0"/>
              <a:t>前文的自动求导示例使用最基本的梯度下降法来优化模型，这对于比较简单的示例来说已经足够完美，但难以应对复杂得多的优化问题。</a:t>
            </a:r>
            <a:r>
              <a:rPr lang="en-US" altLang="zh-CN" dirty="0" err="1"/>
              <a:t>PyTorch</a:t>
            </a:r>
            <a:r>
              <a:rPr lang="zh-CN" altLang="en-US" dirty="0"/>
              <a:t>提供</a:t>
            </a:r>
            <a:r>
              <a:rPr lang="en-US" altLang="zh-CN" dirty="0"/>
              <a:t>SGD</a:t>
            </a:r>
            <a:r>
              <a:rPr lang="zh-CN" altLang="en-US" dirty="0"/>
              <a:t>、</a:t>
            </a:r>
            <a:r>
              <a:rPr lang="en-US" altLang="zh-CN" dirty="0"/>
              <a:t>Adam</a:t>
            </a:r>
            <a:r>
              <a:rPr lang="zh-CN" altLang="en-US" dirty="0"/>
              <a:t>、</a:t>
            </a:r>
            <a:r>
              <a:rPr lang="en-US" altLang="zh-CN" dirty="0" err="1"/>
              <a:t>RMSprop</a:t>
            </a:r>
            <a:r>
              <a:rPr lang="zh-CN" altLang="en-US" dirty="0"/>
              <a:t>等多种优化方法，直接使用这些方法省时省力。</a:t>
            </a:r>
          </a:p>
          <a:p>
            <a:endParaRPr lang="zh-CN" altLang="en-US" dirty="0"/>
          </a:p>
        </p:txBody>
      </p:sp>
    </p:spTree>
    <p:extLst>
      <p:ext uri="{BB962C8B-B14F-4D97-AF65-F5344CB8AC3E}">
        <p14:creationId xmlns:p14="http://schemas.microsoft.com/office/powerpoint/2010/main" val="3079185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20680"/>
          </a:xfrm>
        </p:spPr>
        <p:txBody>
          <a:bodyPr>
            <a:normAutofit/>
          </a:bodyPr>
          <a:lstStyle/>
          <a:p>
            <a:r>
              <a:rPr lang="zh-CN" altLang="en-US" dirty="0"/>
              <a:t>代码</a:t>
            </a:r>
            <a:r>
              <a:rPr lang="en-US" altLang="zh-CN" dirty="0"/>
              <a:t>3. 8</a:t>
            </a:r>
            <a:r>
              <a:rPr lang="zh-CN" altLang="en-US" dirty="0"/>
              <a:t>使用</a:t>
            </a:r>
            <a:r>
              <a:rPr lang="en-US" altLang="zh-CN" dirty="0" err="1"/>
              <a:t>PyTorch</a:t>
            </a:r>
            <a:r>
              <a:rPr lang="zh-CN" altLang="en-US" dirty="0"/>
              <a:t>提供的</a:t>
            </a:r>
            <a:r>
              <a:rPr lang="en-US" altLang="zh-CN" dirty="0"/>
              <a:t>SGD</a:t>
            </a:r>
            <a:r>
              <a:rPr lang="zh-CN" altLang="en-US" dirty="0"/>
              <a:t>优化器，</a:t>
            </a:r>
            <a:r>
              <a:rPr lang="en-US" altLang="zh-CN" dirty="0"/>
              <a:t>SGD</a:t>
            </a:r>
            <a:r>
              <a:rPr lang="zh-CN" altLang="en-US" dirty="0"/>
              <a:t>是</a:t>
            </a:r>
            <a:r>
              <a:rPr lang="en-US" altLang="zh-CN" dirty="0"/>
              <a:t>Stochastic Gradient Descent</a:t>
            </a:r>
            <a:r>
              <a:rPr lang="zh-CN" altLang="en-US" dirty="0"/>
              <a:t>（随机梯度下降）的字首缩写。如果将</a:t>
            </a:r>
            <a:r>
              <a:rPr lang="en-US" altLang="zh-CN" dirty="0"/>
              <a:t>SGD</a:t>
            </a:r>
            <a:r>
              <a:rPr lang="zh-CN" altLang="en-US" dirty="0"/>
              <a:t>的</a:t>
            </a:r>
            <a:r>
              <a:rPr lang="en-US" altLang="zh-CN" dirty="0"/>
              <a:t>momentum</a:t>
            </a:r>
            <a:r>
              <a:rPr lang="zh-CN" altLang="en-US" dirty="0"/>
              <a:t>参数设置为默认值</a:t>
            </a:r>
            <a:r>
              <a:rPr lang="en-US" altLang="zh-CN" dirty="0"/>
              <a:t>0.0</a:t>
            </a:r>
            <a:r>
              <a:rPr lang="zh-CN" altLang="en-US" dirty="0"/>
              <a:t>，</a:t>
            </a:r>
            <a:r>
              <a:rPr lang="en-US" altLang="zh-CN" dirty="0"/>
              <a:t>SGD</a:t>
            </a:r>
            <a:r>
              <a:rPr lang="zh-CN" altLang="en-US" dirty="0"/>
              <a:t>就是前面介绍的普通梯度下降法。包括</a:t>
            </a:r>
            <a:r>
              <a:rPr lang="en-US" altLang="zh-CN" dirty="0"/>
              <a:t>SGD</a:t>
            </a:r>
            <a:r>
              <a:rPr lang="zh-CN" altLang="en-US" dirty="0"/>
              <a:t>在内的所有</a:t>
            </a:r>
            <a:r>
              <a:rPr lang="en-US" altLang="zh-CN" dirty="0" err="1"/>
              <a:t>PyTorch</a:t>
            </a:r>
            <a:r>
              <a:rPr lang="zh-CN" altLang="en-US" dirty="0"/>
              <a:t>优化器都需要提供两个输入参数，第一个参数是待优化的模型参数，这里使用</a:t>
            </a:r>
            <a:r>
              <a:rPr lang="en-US" altLang="zh-CN" dirty="0"/>
              <a:t>[</a:t>
            </a:r>
            <a:r>
              <a:rPr lang="en-US" altLang="zh-CN" dirty="0" err="1"/>
              <a:t>params</a:t>
            </a:r>
            <a:r>
              <a:rPr lang="en-US" altLang="zh-CN" dirty="0"/>
              <a:t>]</a:t>
            </a:r>
            <a:r>
              <a:rPr lang="zh-CN" altLang="en-US" dirty="0"/>
              <a:t>传入参数，这样优化器才可以对模型参数进行清零和更新的操作；第二个参数是学习率。读者可尝试通过阅读在线文档了解和使用更多的优化器。</a:t>
            </a:r>
          </a:p>
          <a:p>
            <a:r>
              <a:rPr lang="zh-CN" altLang="en-US" dirty="0"/>
              <a:t>代码</a:t>
            </a:r>
            <a:r>
              <a:rPr lang="en-US" altLang="zh-CN" dirty="0"/>
              <a:t>3. 8 </a:t>
            </a:r>
            <a:r>
              <a:rPr lang="zh-CN" altLang="en-US" dirty="0"/>
              <a:t>使用现成的</a:t>
            </a:r>
            <a:r>
              <a:rPr lang="en-US" altLang="zh-CN" dirty="0"/>
              <a:t>SGD</a:t>
            </a:r>
            <a:r>
              <a:rPr lang="zh-CN" altLang="en-US" dirty="0"/>
              <a:t>优化器</a:t>
            </a:r>
          </a:p>
          <a:p>
            <a:r>
              <a:rPr lang="zh-CN" altLang="en-US" dirty="0"/>
              <a:t>    </a:t>
            </a:r>
            <a:r>
              <a:rPr lang="en-US" altLang="zh-CN" dirty="0"/>
              <a:t># </a:t>
            </a:r>
            <a:r>
              <a:rPr lang="zh-CN" altLang="en-US" dirty="0"/>
              <a:t>参数</a:t>
            </a:r>
          </a:p>
          <a:p>
            <a:r>
              <a:rPr lang="zh-CN" altLang="en-US" dirty="0"/>
              <a:t>    </a:t>
            </a:r>
            <a:r>
              <a:rPr lang="en-US" altLang="zh-CN" dirty="0" err="1"/>
              <a:t>params</a:t>
            </a:r>
            <a:r>
              <a:rPr lang="en-US" altLang="zh-CN" dirty="0"/>
              <a:t> = </a:t>
            </a:r>
            <a:r>
              <a:rPr lang="en-US" altLang="zh-CN" dirty="0" err="1"/>
              <a:t>torch.tensor</a:t>
            </a:r>
            <a:r>
              <a:rPr lang="en-US" altLang="zh-CN" dirty="0"/>
              <a:t>([0.0, 0.0], </a:t>
            </a:r>
            <a:r>
              <a:rPr lang="en-US" altLang="zh-CN" dirty="0" err="1"/>
              <a:t>requires_grad</a:t>
            </a:r>
            <a:r>
              <a:rPr lang="en-US" altLang="zh-CN" dirty="0"/>
              <a:t>=True)</a:t>
            </a:r>
          </a:p>
          <a:p>
            <a:r>
              <a:rPr lang="en-US" altLang="zh-CN" dirty="0"/>
              <a:t>    </a:t>
            </a:r>
            <a:r>
              <a:rPr lang="en-US" altLang="zh-CN" dirty="0" err="1"/>
              <a:t>learning_rate</a:t>
            </a:r>
            <a:r>
              <a:rPr lang="en-US" altLang="zh-CN" dirty="0"/>
              <a:t> = 0.00017</a:t>
            </a:r>
          </a:p>
          <a:p>
            <a:r>
              <a:rPr lang="en-US" altLang="zh-CN" dirty="0"/>
              <a:t>    # </a:t>
            </a:r>
            <a:r>
              <a:rPr lang="zh-CN" altLang="en-US" dirty="0"/>
              <a:t>使用</a:t>
            </a:r>
            <a:r>
              <a:rPr lang="en-US" altLang="zh-CN" dirty="0" err="1"/>
              <a:t>optim</a:t>
            </a:r>
            <a:r>
              <a:rPr lang="zh-CN" altLang="en-US" dirty="0"/>
              <a:t>模块中的现成优化器</a:t>
            </a:r>
          </a:p>
          <a:p>
            <a:r>
              <a:rPr lang="zh-CN" altLang="en-US" dirty="0"/>
              <a:t>    </a:t>
            </a:r>
            <a:r>
              <a:rPr lang="en-US" altLang="zh-CN" dirty="0"/>
              <a:t>optimizer = </a:t>
            </a:r>
            <a:r>
              <a:rPr lang="en-US" altLang="zh-CN" dirty="0" err="1"/>
              <a:t>optim.SGD</a:t>
            </a:r>
            <a:r>
              <a:rPr lang="en-US" altLang="zh-CN" dirty="0"/>
              <a:t>([</a:t>
            </a:r>
            <a:r>
              <a:rPr lang="en-US" altLang="zh-CN" dirty="0" err="1"/>
              <a:t>params</a:t>
            </a:r>
            <a:r>
              <a:rPr lang="en-US" altLang="zh-CN" dirty="0"/>
              <a:t>], </a:t>
            </a:r>
            <a:r>
              <a:rPr lang="en-US" altLang="zh-CN" dirty="0" err="1"/>
              <a:t>lr</a:t>
            </a:r>
            <a:r>
              <a:rPr lang="en-US" altLang="zh-CN" dirty="0"/>
              <a:t>=</a:t>
            </a:r>
            <a:r>
              <a:rPr lang="en-US" altLang="zh-CN" dirty="0" err="1"/>
              <a:t>learning_rate</a:t>
            </a:r>
            <a:r>
              <a:rPr lang="en-US" altLang="zh-CN" dirty="0"/>
              <a:t>)</a:t>
            </a:r>
          </a:p>
          <a:p>
            <a:endParaRPr lang="zh-CN" altLang="en-US" dirty="0"/>
          </a:p>
        </p:txBody>
      </p:sp>
    </p:spTree>
    <p:extLst>
      <p:ext uri="{BB962C8B-B14F-4D97-AF65-F5344CB8AC3E}">
        <p14:creationId xmlns:p14="http://schemas.microsoft.com/office/powerpoint/2010/main" val="100412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en-US" altLang="zh-CN" dirty="0" smtClean="0"/>
              <a:t>3.1 </a:t>
            </a:r>
            <a:r>
              <a:rPr lang="zh-CN" altLang="en-US" dirty="0" smtClean="0"/>
              <a:t>线性回归</a:t>
            </a:r>
            <a:endParaRPr lang="en-US" altLang="zh-CN" dirty="0" smtClean="0"/>
          </a:p>
          <a:p>
            <a:r>
              <a:rPr lang="en-US" altLang="zh-CN" dirty="0" smtClean="0"/>
              <a:t>3.2 </a:t>
            </a:r>
            <a:r>
              <a:rPr lang="zh-CN" altLang="en-US" dirty="0" smtClean="0"/>
              <a:t>使用</a:t>
            </a:r>
            <a:r>
              <a:rPr lang="en-US" altLang="zh-CN" dirty="0" err="1"/>
              <a:t>nn</a:t>
            </a:r>
            <a:r>
              <a:rPr lang="zh-CN" altLang="en-US" dirty="0"/>
              <a:t>模块构建线性回归</a:t>
            </a:r>
            <a:r>
              <a:rPr lang="zh-CN" altLang="en-US" dirty="0" smtClean="0"/>
              <a:t>模型</a:t>
            </a:r>
            <a:endParaRPr lang="en-US" altLang="zh-CN" dirty="0" smtClean="0"/>
          </a:p>
          <a:p>
            <a:r>
              <a:rPr lang="en-US" altLang="zh-CN" dirty="0" smtClean="0"/>
              <a:t>3.3 </a:t>
            </a:r>
            <a:r>
              <a:rPr lang="zh-CN" altLang="en-US" dirty="0" smtClean="0"/>
              <a:t>逻辑回归</a:t>
            </a:r>
            <a:endParaRPr lang="en-US" altLang="zh-CN" dirty="0" smtClean="0"/>
          </a:p>
          <a:p>
            <a:r>
              <a:rPr lang="en-US" altLang="zh-CN" dirty="0" smtClean="0"/>
              <a:t>3.4 </a:t>
            </a:r>
            <a:r>
              <a:rPr lang="en-US" altLang="zh-CN" dirty="0" err="1" smtClean="0"/>
              <a:t>Softmax</a:t>
            </a:r>
            <a:r>
              <a:rPr lang="zh-CN" altLang="en-US" dirty="0" smtClean="0"/>
              <a:t>回归</a:t>
            </a:r>
            <a:endParaRPr lang="en-US" altLang="zh-CN" dirty="0" smtClean="0"/>
          </a:p>
          <a:p>
            <a:r>
              <a:rPr lang="en-US" altLang="zh-CN" dirty="0" smtClean="0"/>
              <a:t>3.5 </a:t>
            </a:r>
            <a:r>
              <a:rPr lang="zh-CN" altLang="en-US" dirty="0" smtClean="0"/>
              <a:t>神经网络</a:t>
            </a:r>
            <a:endParaRPr lang="zh-CN" altLang="en-US" dirty="0"/>
          </a:p>
        </p:txBody>
      </p:sp>
    </p:spTree>
    <p:extLst>
      <p:ext uri="{BB962C8B-B14F-4D97-AF65-F5344CB8AC3E}">
        <p14:creationId xmlns:p14="http://schemas.microsoft.com/office/powerpoint/2010/main" val="16308495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70000" lnSpcReduction="20000"/>
          </a:bodyPr>
          <a:lstStyle/>
          <a:p>
            <a:r>
              <a:rPr lang="zh-CN" altLang="en-US" sz="2900" dirty="0"/>
              <a:t>代码</a:t>
            </a:r>
            <a:r>
              <a:rPr lang="en-US" altLang="zh-CN" sz="2900" dirty="0"/>
              <a:t>3. 9</a:t>
            </a:r>
            <a:r>
              <a:rPr lang="zh-CN" altLang="en-US" sz="2900" dirty="0"/>
              <a:t>实现了使用</a:t>
            </a:r>
            <a:r>
              <a:rPr lang="en-US" altLang="zh-CN" sz="2900" dirty="0" err="1"/>
              <a:t>PyTorch</a:t>
            </a:r>
            <a:r>
              <a:rPr lang="zh-CN" altLang="en-US" sz="2900" dirty="0"/>
              <a:t>优化器的模型训练函数。前向传播、计算损失和反向传播与以前的过程一样，不同点是梯度清零和更新参数。梯度清零同样也是要在调用</a:t>
            </a:r>
            <a:r>
              <a:rPr lang="en-US" altLang="zh-CN" sz="2900" dirty="0" err="1"/>
              <a:t>loss.backward</a:t>
            </a:r>
            <a:r>
              <a:rPr lang="en-US" altLang="zh-CN" sz="2900" dirty="0"/>
              <a:t>()</a:t>
            </a:r>
            <a:r>
              <a:rPr lang="zh-CN" altLang="en-US" sz="2900" dirty="0"/>
              <a:t>函数之前，调用</a:t>
            </a:r>
            <a:r>
              <a:rPr lang="en-US" altLang="zh-CN" sz="2900" dirty="0" err="1"/>
              <a:t>optimizer.zero_grad</a:t>
            </a:r>
            <a:r>
              <a:rPr lang="en-US" altLang="zh-CN" sz="2900" dirty="0"/>
              <a:t>()</a:t>
            </a:r>
            <a:r>
              <a:rPr lang="zh-CN" altLang="en-US" sz="2900" dirty="0"/>
              <a:t>函数对模型参数清零。更新参数则发生在调用</a:t>
            </a:r>
            <a:r>
              <a:rPr lang="en-US" altLang="zh-CN" sz="2900" dirty="0" err="1"/>
              <a:t>loss.backward</a:t>
            </a:r>
            <a:r>
              <a:rPr lang="en-US" altLang="zh-CN" sz="2900" dirty="0"/>
              <a:t>()</a:t>
            </a:r>
            <a:r>
              <a:rPr lang="zh-CN" altLang="en-US" sz="2900" dirty="0"/>
              <a:t>函数进行反向传播之后，调用</a:t>
            </a:r>
            <a:r>
              <a:rPr lang="en-US" altLang="zh-CN" sz="2900" dirty="0" err="1"/>
              <a:t>optimizer.step</a:t>
            </a:r>
            <a:r>
              <a:rPr lang="en-US" altLang="zh-CN" sz="2900" dirty="0"/>
              <a:t>()</a:t>
            </a:r>
            <a:r>
              <a:rPr lang="zh-CN" altLang="en-US" sz="2900" dirty="0"/>
              <a:t>函数就可以更新模型参数。</a:t>
            </a:r>
          </a:p>
          <a:p>
            <a:r>
              <a:rPr lang="zh-CN" altLang="en-US" dirty="0"/>
              <a:t>代码</a:t>
            </a:r>
            <a:r>
              <a:rPr lang="en-US" altLang="zh-CN" dirty="0"/>
              <a:t>3. 9 </a:t>
            </a:r>
            <a:r>
              <a:rPr lang="en-US" altLang="zh-CN" dirty="0" err="1"/>
              <a:t>PyTorch</a:t>
            </a:r>
            <a:r>
              <a:rPr lang="zh-CN" altLang="en-US" dirty="0"/>
              <a:t>优化器的模型训练函数</a:t>
            </a:r>
          </a:p>
          <a:p>
            <a:r>
              <a:rPr lang="en-US" altLang="zh-CN" dirty="0" err="1"/>
              <a:t>def</a:t>
            </a:r>
            <a:r>
              <a:rPr lang="en-US" altLang="zh-CN" dirty="0"/>
              <a:t> </a:t>
            </a:r>
            <a:r>
              <a:rPr lang="en-US" altLang="zh-CN" dirty="0" err="1"/>
              <a:t>model_training</a:t>
            </a:r>
            <a:r>
              <a:rPr lang="en-US" altLang="zh-CN" dirty="0"/>
              <a:t>(x, y, </a:t>
            </a:r>
            <a:r>
              <a:rPr lang="en-US" altLang="zh-CN" dirty="0" err="1"/>
              <a:t>params</a:t>
            </a:r>
            <a:r>
              <a:rPr lang="en-US" altLang="zh-CN" dirty="0"/>
              <a:t>, </a:t>
            </a:r>
            <a:r>
              <a:rPr lang="en-US" altLang="zh-CN" dirty="0" err="1"/>
              <a:t>n_epochs</a:t>
            </a:r>
            <a:r>
              <a:rPr lang="en-US" altLang="zh-CN" dirty="0"/>
              <a:t>, optimizer):</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 </a:t>
            </a:r>
            <a:r>
              <a:rPr lang="zh-CN" altLang="en-US" dirty="0"/>
              <a:t>前向传播</a:t>
            </a:r>
          </a:p>
          <a:p>
            <a:r>
              <a:rPr lang="zh-CN" altLang="en-US" dirty="0"/>
              <a:t>        </a:t>
            </a:r>
            <a:r>
              <a:rPr lang="en-US" altLang="zh-CN" dirty="0" err="1"/>
              <a:t>p_pred</a:t>
            </a:r>
            <a:r>
              <a:rPr lang="en-US" altLang="zh-CN" dirty="0"/>
              <a:t> = model(x, *</a:t>
            </a:r>
            <a:r>
              <a:rPr lang="en-US" altLang="zh-CN" dirty="0" err="1"/>
              <a:t>params</a:t>
            </a:r>
            <a:r>
              <a:rPr lang="en-US" altLang="zh-CN" dirty="0"/>
              <a:t>)</a:t>
            </a:r>
          </a:p>
          <a:p>
            <a:r>
              <a:rPr lang="en-US" altLang="zh-CN" dirty="0"/>
              <a:t>        # </a:t>
            </a:r>
            <a:r>
              <a:rPr lang="zh-CN" altLang="en-US" dirty="0"/>
              <a:t>计算损失</a:t>
            </a:r>
          </a:p>
          <a:p>
            <a:r>
              <a:rPr lang="zh-CN" altLang="en-US" dirty="0"/>
              <a:t>        </a:t>
            </a:r>
            <a:r>
              <a:rPr lang="en-US" altLang="zh-CN" dirty="0"/>
              <a:t>loss = </a:t>
            </a:r>
            <a:r>
              <a:rPr lang="en-US" altLang="zh-CN" dirty="0" err="1"/>
              <a:t>loss_fn</a:t>
            </a:r>
            <a:r>
              <a:rPr lang="en-US" altLang="zh-CN" dirty="0"/>
              <a:t>(</a:t>
            </a:r>
            <a:r>
              <a:rPr lang="en-US" altLang="zh-CN" dirty="0" err="1"/>
              <a:t>p_pred</a:t>
            </a:r>
            <a:r>
              <a:rPr lang="en-US" altLang="zh-CN" dirty="0"/>
              <a:t>, y)</a:t>
            </a:r>
          </a:p>
          <a:p>
            <a:r>
              <a:rPr lang="en-US" altLang="zh-CN" dirty="0"/>
              <a:t>        # </a:t>
            </a:r>
            <a:r>
              <a:rPr lang="zh-CN" altLang="en-US" dirty="0"/>
              <a:t>梯度清零</a:t>
            </a:r>
          </a:p>
          <a:p>
            <a:r>
              <a:rPr lang="zh-CN" altLang="en-US" dirty="0"/>
              <a:t>        </a:t>
            </a:r>
            <a:r>
              <a:rPr lang="en-US" altLang="zh-CN" dirty="0" err="1"/>
              <a:t>optimizer.zero_grad</a:t>
            </a:r>
            <a:r>
              <a:rPr lang="en-US" altLang="zh-CN" dirty="0"/>
              <a:t>()</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更新参数</a:t>
            </a:r>
          </a:p>
          <a:p>
            <a:r>
              <a:rPr lang="zh-CN" altLang="en-US" dirty="0"/>
              <a:t>        </a:t>
            </a:r>
            <a:r>
              <a:rPr lang="en-US" altLang="zh-CN" dirty="0" err="1"/>
              <a:t>optimizer.step</a:t>
            </a:r>
            <a:r>
              <a:rPr lang="en-US" altLang="zh-CN" dirty="0"/>
              <a:t>()</a:t>
            </a:r>
          </a:p>
          <a:p>
            <a:endParaRPr lang="en-US" altLang="zh-CN" dirty="0"/>
          </a:p>
          <a:p>
            <a:r>
              <a:rPr lang="en-US" altLang="zh-CN" dirty="0"/>
              <a:t>        if epoch == 1 or epoch % 500 == 0:</a:t>
            </a:r>
          </a:p>
          <a:p>
            <a:r>
              <a:rPr lang="en-US" altLang="zh-CN" dirty="0"/>
              <a:t>            print('</a:t>
            </a:r>
            <a:r>
              <a:rPr lang="zh-CN" altLang="en-US" dirty="0"/>
              <a:t>轮次：</a:t>
            </a:r>
            <a:r>
              <a:rPr lang="en-US" altLang="zh-CN" dirty="0"/>
              <a:t>%d</a:t>
            </a:r>
            <a:r>
              <a:rPr lang="zh-CN" altLang="en-US" dirty="0"/>
              <a:t>，</a:t>
            </a:r>
            <a:r>
              <a:rPr lang="en-US" altLang="zh-CN" dirty="0"/>
              <a:t>\t</a:t>
            </a:r>
            <a:r>
              <a:rPr lang="zh-CN" altLang="en-US" dirty="0"/>
              <a:t>损失：</a:t>
            </a:r>
            <a:r>
              <a:rPr lang="en-US" altLang="zh-CN" dirty="0"/>
              <a:t>%f' % (epoch, float(loss)))</a:t>
            </a:r>
          </a:p>
          <a:p>
            <a:endParaRPr lang="en-US" altLang="zh-CN" dirty="0"/>
          </a:p>
          <a:p>
            <a:r>
              <a:rPr lang="en-US" altLang="zh-CN" dirty="0"/>
              <a:t>    return </a:t>
            </a:r>
            <a:r>
              <a:rPr lang="en-US" altLang="zh-CN" dirty="0" err="1"/>
              <a:t>params</a:t>
            </a:r>
            <a:endParaRPr lang="en-US" altLang="zh-CN" dirty="0"/>
          </a:p>
          <a:p>
            <a:endParaRPr lang="zh-CN" altLang="en-US" dirty="0"/>
          </a:p>
        </p:txBody>
      </p:sp>
    </p:spTree>
    <p:extLst>
      <p:ext uri="{BB962C8B-B14F-4D97-AF65-F5344CB8AC3E}">
        <p14:creationId xmlns:p14="http://schemas.microsoft.com/office/powerpoint/2010/main" val="374046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55000" lnSpcReduction="20000"/>
          </a:bodyPr>
          <a:lstStyle/>
          <a:p>
            <a:r>
              <a:rPr lang="zh-CN" altLang="en-US" sz="3600" dirty="0"/>
              <a:t>代码</a:t>
            </a:r>
            <a:r>
              <a:rPr lang="en-US" altLang="zh-CN" sz="3600" dirty="0"/>
              <a:t>3. 10</a:t>
            </a:r>
            <a:r>
              <a:rPr lang="zh-CN" altLang="en-US" sz="3600" dirty="0"/>
              <a:t>分别使用</a:t>
            </a:r>
            <a:r>
              <a:rPr lang="en-US" altLang="zh-CN" sz="3600" dirty="0"/>
              <a:t>SGD</a:t>
            </a:r>
            <a:r>
              <a:rPr lang="zh-CN" altLang="en-US" sz="3600" dirty="0"/>
              <a:t>和</a:t>
            </a:r>
            <a:r>
              <a:rPr lang="en-US" altLang="zh-CN" sz="3600" dirty="0"/>
              <a:t>Adam</a:t>
            </a:r>
            <a:r>
              <a:rPr lang="zh-CN" altLang="en-US" sz="3600" dirty="0"/>
              <a:t>优化器来调用</a:t>
            </a:r>
            <a:r>
              <a:rPr lang="en-US" altLang="zh-CN" sz="3600" dirty="0" err="1"/>
              <a:t>model_training</a:t>
            </a:r>
            <a:r>
              <a:rPr lang="zh-CN" altLang="en-US" sz="3600" dirty="0"/>
              <a:t>函数以训练模型。注意相对于</a:t>
            </a:r>
            <a:r>
              <a:rPr lang="en-US" altLang="zh-CN" sz="3600" dirty="0"/>
              <a:t>SGD</a:t>
            </a:r>
            <a:r>
              <a:rPr lang="zh-CN" altLang="en-US" sz="3600" dirty="0"/>
              <a:t>，</a:t>
            </a:r>
            <a:r>
              <a:rPr lang="en-US" altLang="zh-CN" sz="3600" dirty="0"/>
              <a:t>Adam</a:t>
            </a:r>
            <a:r>
              <a:rPr lang="zh-CN" altLang="en-US" sz="3600" dirty="0"/>
              <a:t>学习率可以取较大值，训练轮次可以少很多，说明</a:t>
            </a:r>
            <a:r>
              <a:rPr lang="en-US" altLang="zh-CN" sz="3600" dirty="0"/>
              <a:t>Adam</a:t>
            </a:r>
            <a:r>
              <a:rPr lang="zh-CN" altLang="en-US" sz="3600" dirty="0"/>
              <a:t>比</a:t>
            </a:r>
            <a:r>
              <a:rPr lang="en-US" altLang="zh-CN" sz="3600" dirty="0"/>
              <a:t>SGD</a:t>
            </a:r>
            <a:r>
              <a:rPr lang="zh-CN" altLang="en-US" sz="3600" dirty="0"/>
              <a:t>优化速度快。</a:t>
            </a:r>
          </a:p>
          <a:p>
            <a:r>
              <a:rPr lang="zh-CN" altLang="en-US" dirty="0"/>
              <a:t>代码</a:t>
            </a:r>
            <a:r>
              <a:rPr lang="en-US" altLang="zh-CN" dirty="0"/>
              <a:t>3. 10 </a:t>
            </a:r>
            <a:r>
              <a:rPr lang="zh-CN" altLang="en-US" dirty="0"/>
              <a:t>调用模型训练函数</a:t>
            </a:r>
          </a:p>
          <a:p>
            <a:r>
              <a:rPr lang="zh-CN" altLang="en-US" dirty="0"/>
              <a:t>    </a:t>
            </a:r>
            <a:r>
              <a:rPr lang="en-US" altLang="zh-CN" dirty="0"/>
              <a:t>print('\n</a:t>
            </a:r>
            <a:r>
              <a:rPr lang="zh-CN" altLang="en-US" dirty="0"/>
              <a:t>使用</a:t>
            </a:r>
            <a:r>
              <a:rPr lang="en-US" altLang="zh-CN" dirty="0"/>
              <a:t>SGD</a:t>
            </a:r>
            <a:r>
              <a:rPr lang="zh-CN" altLang="en-US" dirty="0"/>
              <a:t>训练模型</a:t>
            </a:r>
            <a:r>
              <a:rPr lang="en-US" altLang="zh-CN" dirty="0"/>
              <a:t>')</a:t>
            </a:r>
          </a:p>
          <a:p>
            <a:r>
              <a:rPr lang="en-US" altLang="zh-CN" dirty="0"/>
              <a:t>    </a:t>
            </a:r>
            <a:r>
              <a:rPr lang="en-US" altLang="zh-CN" dirty="0" err="1"/>
              <a:t>params</a:t>
            </a:r>
            <a:r>
              <a:rPr lang="en-US" altLang="zh-CN" dirty="0"/>
              <a:t> = </a:t>
            </a:r>
            <a:r>
              <a:rPr lang="en-US" altLang="zh-CN" dirty="0" err="1"/>
              <a:t>torch.tensor</a:t>
            </a:r>
            <a:r>
              <a:rPr lang="en-US" altLang="zh-CN" dirty="0"/>
              <a:t>([0.0, 0.0], </a:t>
            </a:r>
            <a:r>
              <a:rPr lang="en-US" altLang="zh-CN" dirty="0" err="1"/>
              <a:t>requires_grad</a:t>
            </a:r>
            <a:r>
              <a:rPr lang="en-US" altLang="zh-CN" dirty="0"/>
              <a:t>=True)</a:t>
            </a:r>
          </a:p>
          <a:p>
            <a:r>
              <a:rPr lang="en-US" altLang="zh-CN" dirty="0"/>
              <a:t>    optimizer = </a:t>
            </a:r>
            <a:r>
              <a:rPr lang="en-US" altLang="zh-CN" dirty="0" err="1"/>
              <a:t>optim.SGD</a:t>
            </a:r>
            <a:r>
              <a:rPr lang="en-US" altLang="zh-CN" dirty="0"/>
              <a:t>([</a:t>
            </a:r>
            <a:r>
              <a:rPr lang="en-US" altLang="zh-CN" dirty="0" err="1"/>
              <a:t>params</a:t>
            </a:r>
            <a:r>
              <a:rPr lang="en-US" altLang="zh-CN" dirty="0"/>
              <a:t>], </a:t>
            </a:r>
            <a:r>
              <a:rPr lang="en-US" altLang="zh-CN" dirty="0" err="1"/>
              <a:t>lr</a:t>
            </a:r>
            <a:r>
              <a:rPr lang="en-US" altLang="zh-CN" dirty="0"/>
              <a:t>=</a:t>
            </a:r>
            <a:r>
              <a:rPr lang="en-US" altLang="zh-CN" dirty="0" err="1"/>
              <a:t>learning_rate</a:t>
            </a:r>
            <a:r>
              <a:rPr lang="en-US" altLang="zh-CN" dirty="0"/>
              <a:t>)</a:t>
            </a:r>
          </a:p>
          <a:p>
            <a:r>
              <a:rPr lang="en-US" altLang="zh-CN" dirty="0"/>
              <a:t>    </a:t>
            </a:r>
            <a:r>
              <a:rPr lang="en-US" altLang="zh-CN" dirty="0" err="1"/>
              <a:t>params</a:t>
            </a:r>
            <a:r>
              <a:rPr lang="en-US" altLang="zh-CN" dirty="0"/>
              <a:t> = </a:t>
            </a:r>
            <a:r>
              <a:rPr lang="en-US" altLang="zh-CN" dirty="0" err="1"/>
              <a:t>model_training</a:t>
            </a:r>
            <a:r>
              <a:rPr lang="en-US" altLang="zh-CN" dirty="0"/>
              <a:t>(</a:t>
            </a:r>
          </a:p>
          <a:p>
            <a:r>
              <a:rPr lang="en-US" altLang="zh-CN" dirty="0"/>
              <a:t>        x=x,</a:t>
            </a:r>
          </a:p>
          <a:p>
            <a:r>
              <a:rPr lang="en-US" altLang="zh-CN" dirty="0"/>
              <a:t>        y=y,</a:t>
            </a:r>
          </a:p>
          <a:p>
            <a:r>
              <a:rPr lang="en-US" altLang="zh-CN" dirty="0"/>
              <a:t>        </a:t>
            </a:r>
            <a:r>
              <a:rPr lang="en-US" altLang="zh-CN" dirty="0" err="1"/>
              <a:t>params</a:t>
            </a:r>
            <a:r>
              <a:rPr lang="en-US" altLang="zh-CN" dirty="0"/>
              <a:t>=</a:t>
            </a:r>
            <a:r>
              <a:rPr lang="en-US" altLang="zh-CN" dirty="0" err="1"/>
              <a:t>params</a:t>
            </a:r>
            <a:r>
              <a:rPr lang="en-US" altLang="zh-CN" dirty="0"/>
              <a:t>,</a:t>
            </a:r>
          </a:p>
          <a:p>
            <a:r>
              <a:rPr lang="en-US" altLang="zh-CN" dirty="0"/>
              <a:t>        </a:t>
            </a:r>
            <a:r>
              <a:rPr lang="en-US" altLang="zh-CN" dirty="0" err="1"/>
              <a:t>n_epochs</a:t>
            </a:r>
            <a:r>
              <a:rPr lang="en-US" altLang="zh-CN" dirty="0"/>
              <a:t>=50000,</a:t>
            </a:r>
          </a:p>
          <a:p>
            <a:r>
              <a:rPr lang="en-US" altLang="zh-CN" dirty="0"/>
              <a:t>        optimizer=optimizer)</a:t>
            </a:r>
          </a:p>
          <a:p>
            <a:r>
              <a:rPr lang="en-US" altLang="zh-CN" dirty="0"/>
              <a:t>    print('SGD</a:t>
            </a:r>
            <a:r>
              <a:rPr lang="zh-CN" altLang="en-US" dirty="0"/>
              <a:t>优化器找到的</a:t>
            </a:r>
            <a:r>
              <a:rPr lang="en-US" altLang="zh-CN" dirty="0"/>
              <a:t>w</a:t>
            </a:r>
            <a:r>
              <a:rPr lang="zh-CN" altLang="en-US" dirty="0"/>
              <a:t>和</a:t>
            </a:r>
            <a:r>
              <a:rPr lang="en-US" altLang="zh-CN" dirty="0"/>
              <a:t>b</a:t>
            </a:r>
            <a:r>
              <a:rPr lang="zh-CN" altLang="en-US" dirty="0"/>
              <a:t>：</a:t>
            </a:r>
            <a:r>
              <a:rPr lang="en-US" altLang="zh-CN" dirty="0"/>
              <a:t>%f %f \n' % (</a:t>
            </a:r>
            <a:r>
              <a:rPr lang="en-US" altLang="zh-CN" dirty="0" err="1"/>
              <a:t>params</a:t>
            </a:r>
            <a:r>
              <a:rPr lang="en-US" altLang="zh-CN" dirty="0"/>
              <a:t>[0], </a:t>
            </a:r>
            <a:r>
              <a:rPr lang="en-US" altLang="zh-CN" dirty="0" err="1"/>
              <a:t>params</a:t>
            </a:r>
            <a:r>
              <a:rPr lang="en-US" altLang="zh-CN" dirty="0"/>
              <a:t>[1]))</a:t>
            </a:r>
          </a:p>
          <a:p>
            <a:endParaRPr lang="en-US" altLang="zh-CN" dirty="0"/>
          </a:p>
          <a:p>
            <a:r>
              <a:rPr lang="en-US" altLang="zh-CN" dirty="0"/>
              <a:t>    print('\n</a:t>
            </a:r>
            <a:r>
              <a:rPr lang="zh-CN" altLang="en-US" dirty="0"/>
              <a:t>使用</a:t>
            </a:r>
            <a:r>
              <a:rPr lang="en-US" altLang="zh-CN" dirty="0"/>
              <a:t>Adam</a:t>
            </a:r>
            <a:r>
              <a:rPr lang="zh-CN" altLang="en-US" dirty="0"/>
              <a:t>再训练一次模型</a:t>
            </a:r>
            <a:r>
              <a:rPr lang="en-US" altLang="zh-CN" dirty="0"/>
              <a:t>')</a:t>
            </a:r>
          </a:p>
          <a:p>
            <a:r>
              <a:rPr lang="en-US" altLang="zh-CN" dirty="0"/>
              <a:t>    # </a:t>
            </a:r>
            <a:r>
              <a:rPr lang="zh-CN" altLang="en-US" dirty="0"/>
              <a:t>注意学习率和训练轮次都不同于</a:t>
            </a:r>
            <a:r>
              <a:rPr lang="en-US" altLang="zh-CN" dirty="0"/>
              <a:t>SGD</a:t>
            </a:r>
            <a:r>
              <a:rPr lang="zh-CN" altLang="en-US" dirty="0"/>
              <a:t>，说明</a:t>
            </a:r>
            <a:r>
              <a:rPr lang="en-US" altLang="zh-CN" dirty="0"/>
              <a:t>Adam</a:t>
            </a:r>
            <a:r>
              <a:rPr lang="zh-CN" altLang="en-US" dirty="0"/>
              <a:t>是高级优化函数</a:t>
            </a:r>
          </a:p>
          <a:p>
            <a:r>
              <a:rPr lang="zh-CN" altLang="en-US" dirty="0"/>
              <a:t>    </a:t>
            </a:r>
            <a:r>
              <a:rPr lang="en-US" altLang="zh-CN" dirty="0" err="1"/>
              <a:t>params</a:t>
            </a:r>
            <a:r>
              <a:rPr lang="en-US" altLang="zh-CN" dirty="0"/>
              <a:t> = </a:t>
            </a:r>
            <a:r>
              <a:rPr lang="en-US" altLang="zh-CN" dirty="0" err="1"/>
              <a:t>torch.tensor</a:t>
            </a:r>
            <a:r>
              <a:rPr lang="en-US" altLang="zh-CN" dirty="0"/>
              <a:t>([0.0, 0.0], </a:t>
            </a:r>
            <a:r>
              <a:rPr lang="en-US" altLang="zh-CN" dirty="0" err="1"/>
              <a:t>requires_grad</a:t>
            </a:r>
            <a:r>
              <a:rPr lang="en-US" altLang="zh-CN" dirty="0"/>
              <a:t>=True)</a:t>
            </a:r>
          </a:p>
          <a:p>
            <a:r>
              <a:rPr lang="en-US" altLang="zh-CN" dirty="0"/>
              <a:t>    </a:t>
            </a:r>
            <a:r>
              <a:rPr lang="en-US" altLang="zh-CN" dirty="0" err="1"/>
              <a:t>learning_rate</a:t>
            </a:r>
            <a:r>
              <a:rPr lang="en-US" altLang="zh-CN" dirty="0"/>
              <a:t> = 1e-1</a:t>
            </a:r>
          </a:p>
          <a:p>
            <a:r>
              <a:rPr lang="en-US" altLang="zh-CN" dirty="0"/>
              <a:t>    optimizer = </a:t>
            </a:r>
            <a:r>
              <a:rPr lang="en-US" altLang="zh-CN" dirty="0" err="1"/>
              <a:t>optim.Adam</a:t>
            </a:r>
            <a:r>
              <a:rPr lang="en-US" altLang="zh-CN" dirty="0"/>
              <a:t>([</a:t>
            </a:r>
            <a:r>
              <a:rPr lang="en-US" altLang="zh-CN" dirty="0" err="1"/>
              <a:t>params</a:t>
            </a:r>
            <a:r>
              <a:rPr lang="en-US" altLang="zh-CN" dirty="0"/>
              <a:t>], </a:t>
            </a:r>
            <a:r>
              <a:rPr lang="en-US" altLang="zh-CN" dirty="0" err="1"/>
              <a:t>lr</a:t>
            </a:r>
            <a:r>
              <a:rPr lang="en-US" altLang="zh-CN" dirty="0"/>
              <a:t>=</a:t>
            </a:r>
            <a:r>
              <a:rPr lang="en-US" altLang="zh-CN" dirty="0" err="1"/>
              <a:t>learning_rate</a:t>
            </a:r>
            <a:r>
              <a:rPr lang="en-US" altLang="zh-CN" dirty="0"/>
              <a:t>)</a:t>
            </a:r>
          </a:p>
          <a:p>
            <a:r>
              <a:rPr lang="en-US" altLang="zh-CN" dirty="0"/>
              <a:t>    </a:t>
            </a:r>
            <a:r>
              <a:rPr lang="en-US" altLang="zh-CN" dirty="0" err="1"/>
              <a:t>params</a:t>
            </a:r>
            <a:r>
              <a:rPr lang="en-US" altLang="zh-CN" dirty="0"/>
              <a:t> = </a:t>
            </a:r>
            <a:r>
              <a:rPr lang="en-US" altLang="zh-CN" dirty="0" err="1"/>
              <a:t>model_training</a:t>
            </a:r>
            <a:r>
              <a:rPr lang="en-US" altLang="zh-CN" dirty="0"/>
              <a:t>(</a:t>
            </a:r>
          </a:p>
          <a:p>
            <a:r>
              <a:rPr lang="en-US" altLang="zh-CN" dirty="0"/>
              <a:t>        x=x,</a:t>
            </a:r>
          </a:p>
          <a:p>
            <a:r>
              <a:rPr lang="en-US" altLang="zh-CN" dirty="0"/>
              <a:t>        y=y,</a:t>
            </a:r>
          </a:p>
          <a:p>
            <a:r>
              <a:rPr lang="en-US" altLang="zh-CN" dirty="0"/>
              <a:t>        </a:t>
            </a:r>
            <a:r>
              <a:rPr lang="en-US" altLang="zh-CN" dirty="0" err="1"/>
              <a:t>params</a:t>
            </a:r>
            <a:r>
              <a:rPr lang="en-US" altLang="zh-CN" dirty="0"/>
              <a:t>=</a:t>
            </a:r>
            <a:r>
              <a:rPr lang="en-US" altLang="zh-CN" dirty="0" err="1"/>
              <a:t>params</a:t>
            </a:r>
            <a:r>
              <a:rPr lang="en-US" altLang="zh-CN" dirty="0"/>
              <a:t>,</a:t>
            </a:r>
          </a:p>
          <a:p>
            <a:r>
              <a:rPr lang="en-US" altLang="zh-CN" dirty="0"/>
              <a:t>        </a:t>
            </a:r>
            <a:r>
              <a:rPr lang="en-US" altLang="zh-CN" dirty="0" err="1"/>
              <a:t>n_epochs</a:t>
            </a:r>
            <a:r>
              <a:rPr lang="en-US" altLang="zh-CN" dirty="0"/>
              <a:t>=2000,</a:t>
            </a:r>
          </a:p>
          <a:p>
            <a:r>
              <a:rPr lang="en-US" altLang="zh-CN" dirty="0"/>
              <a:t>        optimizer=optimizer)</a:t>
            </a:r>
          </a:p>
          <a:p>
            <a:r>
              <a:rPr lang="en-US" altLang="zh-CN" dirty="0"/>
              <a:t>    print('Adam</a:t>
            </a:r>
            <a:r>
              <a:rPr lang="zh-CN" altLang="en-US" dirty="0"/>
              <a:t>优化器找到的</a:t>
            </a:r>
            <a:r>
              <a:rPr lang="en-US" altLang="zh-CN" dirty="0"/>
              <a:t>w</a:t>
            </a:r>
            <a:r>
              <a:rPr lang="zh-CN" altLang="en-US" dirty="0"/>
              <a:t>和</a:t>
            </a:r>
            <a:r>
              <a:rPr lang="en-US" altLang="zh-CN" dirty="0"/>
              <a:t>b</a:t>
            </a:r>
            <a:r>
              <a:rPr lang="zh-CN" altLang="en-US" dirty="0"/>
              <a:t>：</a:t>
            </a:r>
            <a:r>
              <a:rPr lang="en-US" altLang="zh-CN" dirty="0"/>
              <a:t>%f %f \n' % (</a:t>
            </a:r>
            <a:r>
              <a:rPr lang="en-US" altLang="zh-CN" dirty="0" err="1"/>
              <a:t>params</a:t>
            </a:r>
            <a:r>
              <a:rPr lang="en-US" altLang="zh-CN" dirty="0"/>
              <a:t>[0], </a:t>
            </a:r>
            <a:r>
              <a:rPr lang="en-US" altLang="zh-CN" dirty="0" err="1"/>
              <a:t>params</a:t>
            </a:r>
            <a:r>
              <a:rPr lang="en-US" altLang="zh-CN" dirty="0"/>
              <a:t>[1]))</a:t>
            </a:r>
          </a:p>
          <a:p>
            <a:endParaRPr lang="en-US" altLang="zh-CN" dirty="0"/>
          </a:p>
          <a:p>
            <a:r>
              <a:rPr lang="zh-CN" altLang="en-US" sz="3600" dirty="0"/>
              <a:t>完整代码请参见</a:t>
            </a:r>
            <a:r>
              <a:rPr lang="en-US" altLang="zh-CN" sz="3600" dirty="0"/>
              <a:t>linear_regression_optimizers.py</a:t>
            </a:r>
            <a:r>
              <a:rPr lang="zh-CN" altLang="en-US" sz="3600" dirty="0"/>
              <a:t>。</a:t>
            </a:r>
          </a:p>
          <a:p>
            <a:endParaRPr lang="zh-CN" altLang="en-US" dirty="0"/>
          </a:p>
        </p:txBody>
      </p:sp>
    </p:spTree>
    <p:extLst>
      <p:ext uri="{BB962C8B-B14F-4D97-AF65-F5344CB8AC3E}">
        <p14:creationId xmlns:p14="http://schemas.microsoft.com/office/powerpoint/2010/main" val="2653359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a:t>
            </a:r>
            <a:r>
              <a:rPr lang="zh-CN" altLang="en-US" dirty="0" smtClean="0"/>
              <a:t>使用</a:t>
            </a:r>
            <a:r>
              <a:rPr lang="en-US" altLang="zh-CN" dirty="0" err="1"/>
              <a:t>nn</a:t>
            </a:r>
            <a:r>
              <a:rPr lang="zh-CN" altLang="en-US" dirty="0"/>
              <a:t>模块构建线性回归模型</a:t>
            </a:r>
          </a:p>
        </p:txBody>
      </p:sp>
      <p:sp>
        <p:nvSpPr>
          <p:cNvPr id="3" name="内容占位符 2"/>
          <p:cNvSpPr>
            <a:spLocks noGrp="1"/>
          </p:cNvSpPr>
          <p:nvPr>
            <p:ph idx="1"/>
          </p:nvPr>
        </p:nvSpPr>
        <p:spPr/>
        <p:txBody>
          <a:bodyPr/>
          <a:lstStyle/>
          <a:p>
            <a:r>
              <a:rPr lang="zh-CN" altLang="en-US" dirty="0"/>
              <a:t>上一节直接使用</a:t>
            </a:r>
            <a:r>
              <a:rPr lang="en-US" altLang="zh-CN" dirty="0"/>
              <a:t>Python</a:t>
            </a:r>
            <a:r>
              <a:rPr lang="zh-CN" altLang="en-US" dirty="0"/>
              <a:t>类来构建线性回归模型，这种方法自由度太大，没有充分利用</a:t>
            </a:r>
            <a:r>
              <a:rPr lang="en-US" altLang="zh-CN" dirty="0" err="1"/>
              <a:t>PyTorch</a:t>
            </a:r>
            <a:r>
              <a:rPr lang="zh-CN" altLang="en-US" dirty="0"/>
              <a:t>的优势。</a:t>
            </a:r>
            <a:r>
              <a:rPr lang="en-US" altLang="zh-CN" dirty="0" err="1"/>
              <a:t>PyTorch</a:t>
            </a:r>
            <a:r>
              <a:rPr lang="zh-CN" altLang="en-US" dirty="0"/>
              <a:t>提供</a:t>
            </a:r>
            <a:r>
              <a:rPr lang="en-US" altLang="zh-CN" dirty="0" err="1"/>
              <a:t>nn</a:t>
            </a:r>
            <a:r>
              <a:rPr lang="zh-CN" altLang="en-US" dirty="0"/>
              <a:t>模块，模块下有</a:t>
            </a:r>
            <a:r>
              <a:rPr lang="en-US" altLang="zh-CN" dirty="0"/>
              <a:t>Linear</a:t>
            </a:r>
            <a:r>
              <a:rPr lang="zh-CN" altLang="en-US" dirty="0"/>
              <a:t>、</a:t>
            </a:r>
            <a:r>
              <a:rPr lang="en-US" altLang="zh-CN" dirty="0"/>
              <a:t>Sequential</a:t>
            </a:r>
            <a:r>
              <a:rPr lang="zh-CN" altLang="en-US" dirty="0"/>
              <a:t>、</a:t>
            </a:r>
            <a:r>
              <a:rPr lang="en-US" altLang="zh-CN" dirty="0"/>
              <a:t>Module</a:t>
            </a:r>
            <a:r>
              <a:rPr lang="zh-CN" altLang="en-US" dirty="0"/>
              <a:t>和各种损失函数，使得构建包括线性回归在内的各种模型变得非常容易。</a:t>
            </a:r>
          </a:p>
          <a:p>
            <a:r>
              <a:rPr lang="zh-CN" altLang="en-US" dirty="0"/>
              <a:t>为了说明使用</a:t>
            </a:r>
            <a:r>
              <a:rPr lang="en-US" altLang="zh-CN" dirty="0" err="1"/>
              <a:t>PyTorch</a:t>
            </a:r>
            <a:r>
              <a:rPr lang="zh-CN" altLang="en-US" dirty="0"/>
              <a:t>所提供的</a:t>
            </a:r>
            <a:r>
              <a:rPr lang="en-US" altLang="zh-CN" dirty="0" err="1"/>
              <a:t>nn</a:t>
            </a:r>
            <a:r>
              <a:rPr lang="zh-CN" altLang="en-US" dirty="0"/>
              <a:t>模块来编程的简洁性，本节还是使用前述的奥运会男子</a:t>
            </a:r>
            <a:r>
              <a:rPr lang="en-US" altLang="zh-CN" dirty="0"/>
              <a:t>100</a:t>
            </a:r>
            <a:r>
              <a:rPr lang="zh-CN" altLang="en-US" dirty="0"/>
              <a:t>米自由泳数据集，这样容易与自定义函数实现线性回归模型的方法进行对比，从而看出</a:t>
            </a:r>
            <a:r>
              <a:rPr lang="en-US" altLang="zh-CN" dirty="0" err="1"/>
              <a:t>nn</a:t>
            </a:r>
            <a:r>
              <a:rPr lang="zh-CN" altLang="en-US" dirty="0"/>
              <a:t>模块编程带来的好处。</a:t>
            </a:r>
          </a:p>
          <a:p>
            <a:endParaRPr lang="zh-CN" altLang="en-US" dirty="0"/>
          </a:p>
        </p:txBody>
      </p:sp>
    </p:spTree>
    <p:extLst>
      <p:ext uri="{BB962C8B-B14F-4D97-AF65-F5344CB8AC3E}">
        <p14:creationId xmlns:p14="http://schemas.microsoft.com/office/powerpoint/2010/main" val="12592626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3.2.1 </a:t>
            </a:r>
            <a:r>
              <a:rPr lang="zh-CN" altLang="en-US" dirty="0" smtClean="0"/>
              <a:t>使用</a:t>
            </a:r>
            <a:r>
              <a:rPr lang="en-US" altLang="zh-CN" dirty="0" err="1"/>
              <a:t>nn.Linear</a:t>
            </a:r>
            <a:r>
              <a:rPr lang="zh-CN" altLang="en-US" dirty="0"/>
              <a:t>训练线性回归模型</a:t>
            </a:r>
          </a:p>
        </p:txBody>
      </p:sp>
      <p:sp>
        <p:nvSpPr>
          <p:cNvPr id="3" name="内容占位符 2"/>
          <p:cNvSpPr>
            <a:spLocks noGrp="1"/>
          </p:cNvSpPr>
          <p:nvPr>
            <p:ph idx="1"/>
          </p:nvPr>
        </p:nvSpPr>
        <p:spPr/>
        <p:txBody>
          <a:bodyPr/>
          <a:lstStyle/>
          <a:p>
            <a:r>
              <a:rPr lang="en-US" altLang="zh-CN" dirty="0" err="1"/>
              <a:t>torch.nn</a:t>
            </a:r>
            <a:r>
              <a:rPr lang="zh-CN" altLang="en-US" dirty="0"/>
              <a:t>模块提供</a:t>
            </a:r>
            <a:r>
              <a:rPr lang="en-US" altLang="zh-CN" dirty="0"/>
              <a:t>Linear</a:t>
            </a:r>
            <a:r>
              <a:rPr lang="zh-CN" altLang="en-US" dirty="0"/>
              <a:t>类，实现了输入数据的线性变换，即多变量的线性回归，用公式可以表示</a:t>
            </a:r>
            <a:r>
              <a:rPr lang="zh-CN" altLang="en-US" dirty="0" smtClean="0"/>
              <a:t>为               </a:t>
            </a:r>
            <a:r>
              <a:rPr lang="zh-CN" altLang="en-US" dirty="0"/>
              <a:t>，这里</a:t>
            </a:r>
            <a:r>
              <a:rPr lang="zh-CN" altLang="en-US" dirty="0" smtClean="0"/>
              <a:t>的</a:t>
            </a:r>
            <a:r>
              <a:rPr lang="en-US" altLang="zh-CN" b="1" dirty="0" smtClean="0"/>
              <a:t>W</a:t>
            </a:r>
            <a:r>
              <a:rPr lang="zh-CN" altLang="en-US" dirty="0" smtClean="0"/>
              <a:t>是</a:t>
            </a:r>
            <a:r>
              <a:rPr lang="zh-CN" altLang="en-US" dirty="0"/>
              <a:t>权重矩阵，不同于</a:t>
            </a:r>
            <a:r>
              <a:rPr lang="zh-CN" altLang="en-US" dirty="0" smtClean="0"/>
              <a:t>小写</a:t>
            </a:r>
            <a:r>
              <a:rPr lang="en-US" altLang="zh-CN" dirty="0" smtClean="0"/>
              <a:t>w</a:t>
            </a:r>
            <a:r>
              <a:rPr lang="zh-CN" altLang="en-US" dirty="0" smtClean="0"/>
              <a:t>表示</a:t>
            </a:r>
            <a:r>
              <a:rPr lang="zh-CN" altLang="en-US" dirty="0"/>
              <a:t>的标量或向量</a:t>
            </a:r>
            <a:r>
              <a:rPr lang="zh-CN" altLang="en-US" dirty="0" smtClean="0"/>
              <a:t>，</a:t>
            </a:r>
            <a:r>
              <a:rPr lang="en-US" altLang="zh-CN" b="1" dirty="0" smtClean="0"/>
              <a:t>x</a:t>
            </a:r>
            <a:r>
              <a:rPr lang="zh-CN" altLang="en-US" dirty="0" smtClean="0"/>
              <a:t>、</a:t>
            </a:r>
            <a:r>
              <a:rPr lang="en-US" altLang="zh-CN" b="1" dirty="0" smtClean="0"/>
              <a:t>y</a:t>
            </a:r>
            <a:r>
              <a:rPr lang="zh-CN" altLang="en-US" dirty="0" smtClean="0"/>
              <a:t>和</a:t>
            </a:r>
            <a:r>
              <a:rPr lang="en-US" altLang="zh-CN" b="1" dirty="0" smtClean="0"/>
              <a:t>b</a:t>
            </a:r>
            <a:r>
              <a:rPr lang="zh-CN" altLang="en-US" dirty="0" smtClean="0"/>
              <a:t>都是</a:t>
            </a:r>
            <a:r>
              <a:rPr lang="zh-CN" altLang="en-US" dirty="0"/>
              <a:t>向量。</a:t>
            </a:r>
          </a:p>
          <a:p>
            <a:r>
              <a:rPr lang="en-US" altLang="zh-CN" dirty="0"/>
              <a:t>Linear</a:t>
            </a:r>
            <a:r>
              <a:rPr lang="zh-CN" altLang="en-US" dirty="0"/>
              <a:t>类的构造函数如下：</a:t>
            </a:r>
          </a:p>
          <a:p>
            <a:pPr lvl="1"/>
            <a:r>
              <a:rPr lang="en-US" altLang="zh-CN" dirty="0" err="1"/>
              <a:t>torch.nn.Linear</a:t>
            </a:r>
            <a:r>
              <a:rPr lang="en-US" altLang="zh-CN" dirty="0"/>
              <a:t>(</a:t>
            </a:r>
            <a:r>
              <a:rPr lang="en-US" altLang="zh-CN" dirty="0" err="1"/>
              <a:t>in_features</a:t>
            </a:r>
            <a:r>
              <a:rPr lang="en-US" altLang="zh-CN" dirty="0"/>
              <a:t>, </a:t>
            </a:r>
            <a:r>
              <a:rPr lang="en-US" altLang="zh-CN" dirty="0" err="1"/>
              <a:t>out_features</a:t>
            </a:r>
            <a:r>
              <a:rPr lang="en-US" altLang="zh-CN" dirty="0"/>
              <a:t>, bias=True)</a:t>
            </a:r>
          </a:p>
          <a:p>
            <a:r>
              <a:rPr lang="zh-CN" altLang="en-US" dirty="0"/>
              <a:t>其中，</a:t>
            </a:r>
            <a:r>
              <a:rPr lang="en-US" altLang="zh-CN" dirty="0" err="1"/>
              <a:t>in_features</a:t>
            </a:r>
            <a:r>
              <a:rPr lang="zh-CN" altLang="en-US" dirty="0"/>
              <a:t>为输入样本的维度，</a:t>
            </a:r>
            <a:r>
              <a:rPr lang="en-US" altLang="zh-CN" dirty="0" err="1"/>
              <a:t>out_features</a:t>
            </a:r>
            <a:r>
              <a:rPr lang="zh-CN" altLang="en-US" dirty="0"/>
              <a:t>为输出样本的维度，</a:t>
            </a:r>
            <a:r>
              <a:rPr lang="en-US" altLang="zh-CN" dirty="0"/>
              <a:t>bias</a:t>
            </a:r>
            <a:r>
              <a:rPr lang="zh-CN" altLang="en-US" dirty="0"/>
              <a:t>指定是否使用</a:t>
            </a:r>
            <a:r>
              <a:rPr lang="zh-CN" altLang="en-US" dirty="0" smtClean="0"/>
              <a:t>偏置</a:t>
            </a:r>
            <a:r>
              <a:rPr lang="en-US" altLang="zh-CN" b="1" dirty="0" smtClean="0"/>
              <a:t>b</a:t>
            </a:r>
            <a:r>
              <a:rPr lang="zh-CN" altLang="en-US" dirty="0" smtClean="0"/>
              <a:t>，</a:t>
            </a:r>
            <a:r>
              <a:rPr lang="zh-CN" altLang="en-US" dirty="0"/>
              <a:t>默认为</a:t>
            </a:r>
            <a:r>
              <a:rPr lang="en-US" altLang="zh-CN" dirty="0"/>
              <a:t>True</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187527987"/>
              </p:ext>
            </p:extLst>
          </p:nvPr>
        </p:nvGraphicFramePr>
        <p:xfrm>
          <a:off x="6228184" y="2060848"/>
          <a:ext cx="1238250" cy="342900"/>
        </p:xfrm>
        <a:graphic>
          <a:graphicData uri="http://schemas.openxmlformats.org/presentationml/2006/ole">
            <mc:AlternateContent xmlns:mc="http://schemas.openxmlformats.org/markup-compatibility/2006">
              <mc:Choice xmlns:v="urn:schemas-microsoft-com:vml" Requires="v">
                <p:oleObj spid="_x0000_s13406" name="Equation" r:id="rId3" imgW="825500" imgH="228600" progId="Equation.DSMT4">
                  <p:embed/>
                </p:oleObj>
              </mc:Choice>
              <mc:Fallback>
                <p:oleObj name="Equation" r:id="rId3" imgW="8255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2060848"/>
                        <a:ext cx="12382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91855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a:bodyPr>
          <a:lstStyle/>
          <a:p>
            <a:r>
              <a:rPr lang="zh-CN" altLang="en-US" dirty="0"/>
              <a:t>代码</a:t>
            </a:r>
            <a:r>
              <a:rPr lang="en-US" altLang="zh-CN" dirty="0"/>
              <a:t>3. 11</a:t>
            </a:r>
            <a:r>
              <a:rPr lang="zh-CN" altLang="en-US" dirty="0"/>
              <a:t>使用</a:t>
            </a:r>
            <a:r>
              <a:rPr lang="en-US" altLang="zh-CN" dirty="0" err="1"/>
              <a:t>nn.Linear</a:t>
            </a:r>
            <a:r>
              <a:rPr lang="zh-CN" altLang="en-US" dirty="0"/>
              <a:t>定义一个线性模型。样本的输入和输出的维度都是</a:t>
            </a:r>
            <a:r>
              <a:rPr lang="en-US" altLang="zh-CN" dirty="0"/>
              <a:t>1</a:t>
            </a:r>
            <a:r>
              <a:rPr lang="zh-CN" altLang="en-US" dirty="0"/>
              <a:t>，默认使用偏置。</a:t>
            </a:r>
          </a:p>
          <a:p>
            <a:r>
              <a:rPr lang="zh-CN" altLang="en-US" dirty="0"/>
              <a:t>代码</a:t>
            </a:r>
            <a:r>
              <a:rPr lang="en-US" altLang="zh-CN" dirty="0"/>
              <a:t>3. 11</a:t>
            </a:r>
            <a:r>
              <a:rPr lang="zh-CN" altLang="en-US" dirty="0"/>
              <a:t>定义模型</a:t>
            </a:r>
          </a:p>
          <a:p>
            <a:r>
              <a:rPr lang="zh-CN" altLang="en-US" dirty="0"/>
              <a:t>    </a:t>
            </a:r>
            <a:r>
              <a:rPr lang="en-US" altLang="zh-CN" dirty="0"/>
              <a:t># </a:t>
            </a:r>
            <a:r>
              <a:rPr lang="zh-CN" altLang="en-US" dirty="0"/>
              <a:t>定义模型</a:t>
            </a:r>
          </a:p>
          <a:p>
            <a:r>
              <a:rPr lang="zh-CN" altLang="en-US" dirty="0"/>
              <a:t>    </a:t>
            </a:r>
            <a:r>
              <a:rPr lang="en-US" altLang="zh-CN" dirty="0" err="1"/>
              <a:t>linear_model</a:t>
            </a:r>
            <a:r>
              <a:rPr lang="en-US" altLang="zh-CN" dirty="0"/>
              <a:t> = </a:t>
            </a:r>
            <a:r>
              <a:rPr lang="en-US" altLang="zh-CN" dirty="0" err="1"/>
              <a:t>nn.Linear</a:t>
            </a:r>
            <a:r>
              <a:rPr lang="en-US" altLang="zh-CN" dirty="0"/>
              <a:t>(1, 1)</a:t>
            </a:r>
          </a:p>
          <a:p>
            <a:endParaRPr lang="en-US" altLang="zh-CN" dirty="0"/>
          </a:p>
          <a:p>
            <a:r>
              <a:rPr lang="zh-CN" altLang="en-US" dirty="0"/>
              <a:t>虽然我们可以直接按照原来的方式使用全部训练集来训练模型，但考虑到在实践中往往还需要评估模型的性能，因此我们把原训练集按照一定比例划分为训练集和验证集两个部分，前者用于训练模型，后者用于评估模型的性能。</a:t>
            </a:r>
          </a:p>
          <a:p>
            <a:r>
              <a:rPr lang="zh-CN" altLang="en-US" dirty="0"/>
              <a:t>划分训练集和验证集的代码如代码</a:t>
            </a:r>
            <a:r>
              <a:rPr lang="en-US" altLang="zh-CN" dirty="0"/>
              <a:t>3. 12</a:t>
            </a:r>
            <a:r>
              <a:rPr lang="zh-CN" altLang="en-US" dirty="0"/>
              <a:t>所示。其中，</a:t>
            </a:r>
            <a:r>
              <a:rPr lang="en-US" altLang="zh-CN" dirty="0"/>
              <a:t>0.7</a:t>
            </a:r>
            <a:r>
              <a:rPr lang="zh-CN" altLang="en-US" dirty="0"/>
              <a:t>为划分比例，即把</a:t>
            </a:r>
            <a:r>
              <a:rPr lang="en-US" altLang="zh-CN" dirty="0"/>
              <a:t>70%</a:t>
            </a:r>
            <a:r>
              <a:rPr lang="zh-CN" altLang="en-US" dirty="0"/>
              <a:t>的样本划分为训练集，其余</a:t>
            </a:r>
            <a:r>
              <a:rPr lang="en-US" altLang="zh-CN" dirty="0"/>
              <a:t>30%</a:t>
            </a:r>
            <a:r>
              <a:rPr lang="zh-CN" altLang="en-US" dirty="0"/>
              <a:t>的样本划分为验证集。一般需要调用</a:t>
            </a:r>
            <a:r>
              <a:rPr lang="en-US" altLang="zh-CN" dirty="0" err="1"/>
              <a:t>torch.randperm</a:t>
            </a:r>
            <a:r>
              <a:rPr lang="zh-CN" altLang="en-US" dirty="0"/>
              <a:t>函数对样本随机置乱，即随机打乱样本顺序，然后再进行划分。</a:t>
            </a:r>
          </a:p>
          <a:p>
            <a:endParaRPr lang="zh-CN" altLang="en-US" dirty="0"/>
          </a:p>
        </p:txBody>
      </p:sp>
    </p:spTree>
    <p:extLst>
      <p:ext uri="{BB962C8B-B14F-4D97-AF65-F5344CB8AC3E}">
        <p14:creationId xmlns:p14="http://schemas.microsoft.com/office/powerpoint/2010/main" val="9335119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568280"/>
          </a:xfrm>
        </p:spPr>
        <p:txBody>
          <a:bodyPr>
            <a:normAutofit fontScale="92500" lnSpcReduction="20000"/>
          </a:bodyPr>
          <a:lstStyle/>
          <a:p>
            <a:r>
              <a:rPr lang="zh-CN" altLang="en-US" dirty="0"/>
              <a:t>代码</a:t>
            </a:r>
            <a:r>
              <a:rPr lang="en-US" altLang="zh-CN" dirty="0"/>
              <a:t>3. 12</a:t>
            </a:r>
            <a:r>
              <a:rPr lang="zh-CN" altLang="en-US" dirty="0"/>
              <a:t>划分训练集验证集</a:t>
            </a:r>
          </a:p>
          <a:p>
            <a:r>
              <a:rPr lang="zh-CN" altLang="en-US" dirty="0"/>
              <a:t>    </a:t>
            </a:r>
            <a:r>
              <a:rPr lang="en-US" altLang="zh-CN" dirty="0"/>
              <a:t># </a:t>
            </a:r>
            <a:r>
              <a:rPr lang="zh-CN" altLang="en-US" dirty="0"/>
              <a:t>划分训练集验证集</a:t>
            </a:r>
          </a:p>
          <a:p>
            <a:r>
              <a:rPr lang="zh-CN" altLang="en-US" dirty="0"/>
              <a:t>    </a:t>
            </a:r>
            <a:r>
              <a:rPr lang="en-US" altLang="zh-CN" dirty="0" err="1"/>
              <a:t>n_samples</a:t>
            </a:r>
            <a:r>
              <a:rPr lang="en-US" altLang="zh-CN" dirty="0"/>
              <a:t> = </a:t>
            </a:r>
            <a:r>
              <a:rPr lang="en-US" altLang="zh-CN" dirty="0" err="1"/>
              <a:t>x.shape</a:t>
            </a:r>
            <a:r>
              <a:rPr lang="en-US" altLang="zh-CN" dirty="0"/>
              <a:t>[0]</a:t>
            </a:r>
          </a:p>
          <a:p>
            <a:r>
              <a:rPr lang="en-US" altLang="zh-CN" dirty="0"/>
              <a:t>    </a:t>
            </a:r>
            <a:r>
              <a:rPr lang="en-US" altLang="zh-CN" dirty="0" err="1"/>
              <a:t>n_train</a:t>
            </a:r>
            <a:r>
              <a:rPr lang="en-US" altLang="zh-CN" dirty="0"/>
              <a:t> = </a:t>
            </a:r>
            <a:r>
              <a:rPr lang="en-US" altLang="zh-CN" dirty="0" err="1"/>
              <a:t>int</a:t>
            </a:r>
            <a:r>
              <a:rPr lang="en-US" altLang="zh-CN" dirty="0"/>
              <a:t>(0.7 * </a:t>
            </a:r>
            <a:r>
              <a:rPr lang="en-US" altLang="zh-CN" dirty="0" err="1"/>
              <a:t>n_samples</a:t>
            </a:r>
            <a:r>
              <a:rPr lang="en-US" altLang="zh-CN" dirty="0"/>
              <a:t>)</a:t>
            </a:r>
          </a:p>
          <a:p>
            <a:endParaRPr lang="en-US" altLang="zh-CN" dirty="0"/>
          </a:p>
          <a:p>
            <a:r>
              <a:rPr lang="en-US" altLang="zh-CN" dirty="0"/>
              <a:t>    # </a:t>
            </a:r>
            <a:r>
              <a:rPr lang="zh-CN" altLang="en-US" dirty="0"/>
              <a:t>随机置乱</a:t>
            </a:r>
          </a:p>
          <a:p>
            <a:r>
              <a:rPr lang="zh-CN" altLang="en-US" dirty="0"/>
              <a:t>    </a:t>
            </a:r>
            <a:r>
              <a:rPr lang="en-US" altLang="zh-CN" dirty="0" err="1"/>
              <a:t>shuffled_idx</a:t>
            </a:r>
            <a:r>
              <a:rPr lang="en-US" altLang="zh-CN" dirty="0"/>
              <a:t> = </a:t>
            </a:r>
            <a:r>
              <a:rPr lang="en-US" altLang="zh-CN" dirty="0" err="1"/>
              <a:t>torch.randperm</a:t>
            </a:r>
            <a:r>
              <a:rPr lang="en-US" altLang="zh-CN" dirty="0"/>
              <a:t>(</a:t>
            </a:r>
            <a:r>
              <a:rPr lang="en-US" altLang="zh-CN" dirty="0" err="1"/>
              <a:t>n_samples</a:t>
            </a:r>
            <a:r>
              <a:rPr lang="en-US" altLang="zh-CN" dirty="0"/>
              <a:t>)</a:t>
            </a:r>
          </a:p>
          <a:p>
            <a:endParaRPr lang="en-US" altLang="zh-CN" dirty="0"/>
          </a:p>
          <a:p>
            <a:r>
              <a:rPr lang="en-US" altLang="zh-CN" dirty="0"/>
              <a:t>    </a:t>
            </a:r>
            <a:r>
              <a:rPr lang="en-US" altLang="zh-CN" dirty="0" err="1"/>
              <a:t>train_idx</a:t>
            </a:r>
            <a:r>
              <a:rPr lang="en-US" altLang="zh-CN" dirty="0"/>
              <a:t> = </a:t>
            </a:r>
            <a:r>
              <a:rPr lang="en-US" altLang="zh-CN" dirty="0" err="1"/>
              <a:t>shuffled_idx</a:t>
            </a:r>
            <a:r>
              <a:rPr lang="en-US" altLang="zh-CN" dirty="0"/>
              <a:t>[:</a:t>
            </a:r>
            <a:r>
              <a:rPr lang="en-US" altLang="zh-CN" dirty="0" err="1"/>
              <a:t>n_train</a:t>
            </a:r>
            <a:r>
              <a:rPr lang="en-US" altLang="zh-CN" dirty="0"/>
              <a:t>]</a:t>
            </a:r>
          </a:p>
          <a:p>
            <a:r>
              <a:rPr lang="en-US" altLang="zh-CN" dirty="0"/>
              <a:t>    </a:t>
            </a:r>
            <a:r>
              <a:rPr lang="en-US" altLang="zh-CN" dirty="0" err="1"/>
              <a:t>val_idx</a:t>
            </a:r>
            <a:r>
              <a:rPr lang="en-US" altLang="zh-CN" dirty="0"/>
              <a:t> = </a:t>
            </a:r>
            <a:r>
              <a:rPr lang="en-US" altLang="zh-CN" dirty="0" err="1"/>
              <a:t>shuffled_idx</a:t>
            </a:r>
            <a:r>
              <a:rPr lang="en-US" altLang="zh-CN" dirty="0"/>
              <a:t>[</a:t>
            </a:r>
            <a:r>
              <a:rPr lang="en-US" altLang="zh-CN" dirty="0" err="1"/>
              <a:t>n_train</a:t>
            </a:r>
            <a:r>
              <a:rPr lang="en-US" altLang="zh-CN" dirty="0"/>
              <a:t>:]</a:t>
            </a:r>
          </a:p>
          <a:p>
            <a:endParaRPr lang="en-US" altLang="zh-CN" dirty="0"/>
          </a:p>
          <a:p>
            <a:r>
              <a:rPr lang="en-US" altLang="zh-CN" dirty="0"/>
              <a:t>    </a:t>
            </a:r>
            <a:r>
              <a:rPr lang="en-US" altLang="zh-CN" dirty="0" err="1"/>
              <a:t>x_train</a:t>
            </a:r>
            <a:r>
              <a:rPr lang="en-US" altLang="zh-CN" dirty="0"/>
              <a:t> = x[</a:t>
            </a:r>
            <a:r>
              <a:rPr lang="en-US" altLang="zh-CN" dirty="0" err="1"/>
              <a:t>train_idx</a:t>
            </a:r>
            <a:r>
              <a:rPr lang="en-US" altLang="zh-CN" dirty="0"/>
              <a:t>]</a:t>
            </a:r>
          </a:p>
          <a:p>
            <a:r>
              <a:rPr lang="en-US" altLang="zh-CN" dirty="0"/>
              <a:t>    </a:t>
            </a:r>
            <a:r>
              <a:rPr lang="en-US" altLang="zh-CN" dirty="0" err="1"/>
              <a:t>y_train</a:t>
            </a:r>
            <a:r>
              <a:rPr lang="en-US" altLang="zh-CN" dirty="0"/>
              <a:t> = y[</a:t>
            </a:r>
            <a:r>
              <a:rPr lang="en-US" altLang="zh-CN" dirty="0" err="1"/>
              <a:t>train_idx</a:t>
            </a:r>
            <a:r>
              <a:rPr lang="en-US" altLang="zh-CN" dirty="0"/>
              <a:t>]</a:t>
            </a:r>
          </a:p>
          <a:p>
            <a:endParaRPr lang="en-US" altLang="zh-CN" dirty="0"/>
          </a:p>
          <a:p>
            <a:r>
              <a:rPr lang="en-US" altLang="zh-CN" dirty="0"/>
              <a:t>    </a:t>
            </a:r>
            <a:r>
              <a:rPr lang="en-US" altLang="zh-CN" dirty="0" err="1"/>
              <a:t>x_val</a:t>
            </a:r>
            <a:r>
              <a:rPr lang="en-US" altLang="zh-CN" dirty="0"/>
              <a:t> = x[</a:t>
            </a:r>
            <a:r>
              <a:rPr lang="en-US" altLang="zh-CN" dirty="0" err="1"/>
              <a:t>val_idx</a:t>
            </a:r>
            <a:r>
              <a:rPr lang="en-US" altLang="zh-CN" dirty="0"/>
              <a:t>]</a:t>
            </a:r>
          </a:p>
          <a:p>
            <a:r>
              <a:rPr lang="en-US" altLang="zh-CN" dirty="0"/>
              <a:t>    </a:t>
            </a:r>
            <a:r>
              <a:rPr lang="en-US" altLang="zh-CN" dirty="0" err="1"/>
              <a:t>y_val</a:t>
            </a:r>
            <a:r>
              <a:rPr lang="en-US" altLang="zh-CN" dirty="0"/>
              <a:t> = y[</a:t>
            </a:r>
            <a:r>
              <a:rPr lang="en-US" altLang="zh-CN" dirty="0" err="1"/>
              <a:t>val_idx</a:t>
            </a:r>
            <a:r>
              <a:rPr lang="en-US" altLang="zh-CN" dirty="0"/>
              <a:t>]</a:t>
            </a:r>
          </a:p>
          <a:p>
            <a:endParaRPr lang="zh-CN" altLang="en-US" dirty="0"/>
          </a:p>
        </p:txBody>
      </p:sp>
    </p:spTree>
    <p:extLst>
      <p:ext uri="{BB962C8B-B14F-4D97-AF65-F5344CB8AC3E}">
        <p14:creationId xmlns:p14="http://schemas.microsoft.com/office/powerpoint/2010/main" val="39245833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划分好训练集和验证集以后，相应要修改模型训练函数，如代码</a:t>
            </a:r>
            <a:r>
              <a:rPr lang="en-US" altLang="zh-CN" dirty="0"/>
              <a:t>3. 13</a:t>
            </a:r>
            <a:r>
              <a:rPr lang="zh-CN" altLang="en-US" dirty="0"/>
              <a:t>所示。前向传播需要分别计算训练集和验证集的预测和损失，反向传播则只需要对训练损失调用</a:t>
            </a:r>
            <a:r>
              <a:rPr lang="en-US" altLang="zh-CN" dirty="0"/>
              <a:t>backward</a:t>
            </a:r>
            <a:r>
              <a:rPr lang="zh-CN" altLang="en-US" dirty="0"/>
              <a:t>函数，因为不能使用验证集来训练模型，但是一般可以打印出训练损失和验证损失以便判断模型是否欠拟合或过拟合。注意到计算验证损失时使用了</a:t>
            </a:r>
            <a:r>
              <a:rPr lang="en-US" altLang="zh-CN" dirty="0"/>
              <a:t>with </a:t>
            </a:r>
            <a:r>
              <a:rPr lang="en-US" altLang="zh-CN" dirty="0" err="1"/>
              <a:t>torch.no_grad</a:t>
            </a:r>
            <a:r>
              <a:rPr lang="en-US" altLang="zh-CN" dirty="0"/>
              <a:t>()</a:t>
            </a:r>
            <a:r>
              <a:rPr lang="zh-CN" altLang="en-US" dirty="0"/>
              <a:t>块以确保不影响模型参数的梯度跟踪，本例不加这个保险也不会影响优化过程，因为计算训练损失和验证损失实际是两个不同的计算图。</a:t>
            </a:r>
          </a:p>
        </p:txBody>
      </p:sp>
    </p:spTree>
    <p:extLst>
      <p:ext uri="{BB962C8B-B14F-4D97-AF65-F5344CB8AC3E}">
        <p14:creationId xmlns:p14="http://schemas.microsoft.com/office/powerpoint/2010/main" val="4248261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76672"/>
            <a:ext cx="9144000" cy="6381328"/>
          </a:xfrm>
        </p:spPr>
        <p:txBody>
          <a:bodyPr>
            <a:normAutofit fontScale="70000" lnSpcReduction="20000"/>
          </a:bodyPr>
          <a:lstStyle/>
          <a:p>
            <a:r>
              <a:rPr lang="zh-CN" altLang="en-US" dirty="0"/>
              <a:t>代码</a:t>
            </a:r>
            <a:r>
              <a:rPr lang="en-US" altLang="zh-CN" dirty="0"/>
              <a:t>3. 13 </a:t>
            </a:r>
            <a:r>
              <a:rPr lang="zh-CN" altLang="en-US" dirty="0"/>
              <a:t>模型训练函数</a:t>
            </a:r>
          </a:p>
          <a:p>
            <a:r>
              <a:rPr lang="en-US" altLang="zh-CN" dirty="0" err="1"/>
              <a:t>def</a:t>
            </a:r>
            <a:r>
              <a:rPr lang="en-US" altLang="zh-CN" dirty="0"/>
              <a:t> </a:t>
            </a:r>
            <a:r>
              <a:rPr lang="en-US" altLang="zh-CN" dirty="0" err="1"/>
              <a:t>model_training</a:t>
            </a:r>
            <a:r>
              <a:rPr lang="en-US" altLang="zh-CN" dirty="0"/>
              <a:t>(</a:t>
            </a:r>
            <a:r>
              <a:rPr lang="en-US" altLang="zh-CN" dirty="0" err="1"/>
              <a:t>x_train</a:t>
            </a:r>
            <a:r>
              <a:rPr lang="en-US" altLang="zh-CN" dirty="0"/>
              <a:t>, </a:t>
            </a:r>
            <a:r>
              <a:rPr lang="en-US" altLang="zh-CN" dirty="0" err="1"/>
              <a:t>y_train</a:t>
            </a:r>
            <a:r>
              <a:rPr lang="en-US" altLang="zh-CN" dirty="0"/>
              <a:t>, </a:t>
            </a:r>
            <a:r>
              <a:rPr lang="en-US" altLang="zh-CN" dirty="0" err="1"/>
              <a:t>x_val</a:t>
            </a:r>
            <a:r>
              <a:rPr lang="en-US" altLang="zh-CN" dirty="0"/>
              <a:t>, </a:t>
            </a:r>
            <a:r>
              <a:rPr lang="en-US" altLang="zh-CN" dirty="0" err="1"/>
              <a:t>y_val</a:t>
            </a:r>
            <a:r>
              <a:rPr lang="en-US" altLang="zh-CN" dirty="0"/>
              <a:t>, </a:t>
            </a:r>
            <a:r>
              <a:rPr lang="en-US" altLang="zh-CN" dirty="0" err="1"/>
              <a:t>n_epochs</a:t>
            </a:r>
            <a:r>
              <a:rPr lang="en-US" altLang="zh-CN" dirty="0"/>
              <a:t>, optimizer, model, </a:t>
            </a:r>
            <a:r>
              <a:rPr lang="en-US" altLang="zh-CN" dirty="0" err="1"/>
              <a:t>loss_fn</a:t>
            </a:r>
            <a:r>
              <a:rPr lang="en-US" altLang="zh-CN" dirty="0"/>
              <a:t>):</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 </a:t>
            </a:r>
            <a:r>
              <a:rPr lang="zh-CN" altLang="en-US" dirty="0"/>
              <a:t>前向传播</a:t>
            </a:r>
          </a:p>
          <a:p>
            <a:r>
              <a:rPr lang="zh-CN" altLang="en-US" dirty="0"/>
              <a:t>        </a:t>
            </a:r>
            <a:r>
              <a:rPr lang="en-US" altLang="zh-CN" dirty="0" err="1"/>
              <a:t>y_pred_train</a:t>
            </a:r>
            <a:r>
              <a:rPr lang="en-US" altLang="zh-CN" dirty="0"/>
              <a:t> = model(</a:t>
            </a:r>
            <a:r>
              <a:rPr lang="en-US" altLang="zh-CN" dirty="0" err="1"/>
              <a:t>x_train</a:t>
            </a:r>
            <a:r>
              <a:rPr lang="en-US" altLang="zh-CN" dirty="0"/>
              <a:t>)</a:t>
            </a:r>
          </a:p>
          <a:p>
            <a:r>
              <a:rPr lang="en-US" altLang="zh-CN" dirty="0"/>
              <a:t>        </a:t>
            </a:r>
            <a:r>
              <a:rPr lang="en-US" altLang="zh-CN" dirty="0" err="1"/>
              <a:t>loss_train</a:t>
            </a:r>
            <a:r>
              <a:rPr lang="en-US" altLang="zh-CN" dirty="0"/>
              <a:t> = </a:t>
            </a:r>
            <a:r>
              <a:rPr lang="en-US" altLang="zh-CN" dirty="0" err="1"/>
              <a:t>loss_fn</a:t>
            </a:r>
            <a:r>
              <a:rPr lang="en-US" altLang="zh-CN" dirty="0"/>
              <a:t>(</a:t>
            </a:r>
            <a:r>
              <a:rPr lang="en-US" altLang="zh-CN" dirty="0" err="1"/>
              <a:t>y_pred_train</a:t>
            </a:r>
            <a:r>
              <a:rPr lang="en-US" altLang="zh-CN" dirty="0"/>
              <a:t>, </a:t>
            </a:r>
            <a:r>
              <a:rPr lang="en-US" altLang="zh-CN" dirty="0" err="1"/>
              <a:t>y_train</a:t>
            </a:r>
            <a:r>
              <a:rPr lang="en-US" altLang="zh-CN" dirty="0"/>
              <a:t>)</a:t>
            </a:r>
          </a:p>
          <a:p>
            <a:endParaRPr lang="en-US" altLang="zh-CN" dirty="0"/>
          </a:p>
          <a:p>
            <a:r>
              <a:rPr lang="en-US" altLang="zh-CN" dirty="0"/>
              <a:t>        with </a:t>
            </a:r>
            <a:r>
              <a:rPr lang="en-US" altLang="zh-CN" dirty="0" err="1"/>
              <a:t>torch.no_grad</a:t>
            </a:r>
            <a:r>
              <a:rPr lang="en-US" altLang="zh-CN" dirty="0"/>
              <a:t>():</a:t>
            </a:r>
          </a:p>
          <a:p>
            <a:r>
              <a:rPr lang="en-US" altLang="zh-CN" dirty="0"/>
              <a:t>            </a:t>
            </a:r>
            <a:r>
              <a:rPr lang="en-US" altLang="zh-CN" dirty="0" err="1"/>
              <a:t>y_pred_val</a:t>
            </a:r>
            <a:r>
              <a:rPr lang="en-US" altLang="zh-CN" dirty="0"/>
              <a:t> = model(</a:t>
            </a:r>
            <a:r>
              <a:rPr lang="en-US" altLang="zh-CN" dirty="0" err="1"/>
              <a:t>x_val</a:t>
            </a:r>
            <a:r>
              <a:rPr lang="en-US" altLang="zh-CN" dirty="0"/>
              <a:t>)</a:t>
            </a:r>
          </a:p>
          <a:p>
            <a:r>
              <a:rPr lang="en-US" altLang="zh-CN" dirty="0"/>
              <a:t>            </a:t>
            </a:r>
            <a:r>
              <a:rPr lang="en-US" altLang="zh-CN" dirty="0" err="1"/>
              <a:t>loss_val</a:t>
            </a:r>
            <a:r>
              <a:rPr lang="en-US" altLang="zh-CN" dirty="0"/>
              <a:t> = </a:t>
            </a:r>
            <a:r>
              <a:rPr lang="en-US" altLang="zh-CN" dirty="0" err="1"/>
              <a:t>loss_fn</a:t>
            </a:r>
            <a:r>
              <a:rPr lang="en-US" altLang="zh-CN" dirty="0"/>
              <a:t>(</a:t>
            </a:r>
            <a:r>
              <a:rPr lang="en-US" altLang="zh-CN" dirty="0" err="1"/>
              <a:t>y_pred_val</a:t>
            </a:r>
            <a:r>
              <a:rPr lang="en-US" altLang="zh-CN" dirty="0"/>
              <a:t>, </a:t>
            </a:r>
            <a:r>
              <a:rPr lang="en-US" altLang="zh-CN" dirty="0" err="1"/>
              <a:t>y_val</a:t>
            </a:r>
            <a:r>
              <a:rPr lang="en-US" altLang="zh-CN" dirty="0"/>
              <a:t>)</a:t>
            </a:r>
          </a:p>
          <a:p>
            <a:endParaRPr lang="en-US" altLang="zh-CN" dirty="0"/>
          </a:p>
          <a:p>
            <a:r>
              <a:rPr lang="en-US" altLang="zh-CN" dirty="0"/>
              <a:t>        # </a:t>
            </a:r>
            <a:r>
              <a:rPr lang="zh-CN" altLang="en-US" dirty="0"/>
              <a:t>梯度清零</a:t>
            </a:r>
          </a:p>
          <a:p>
            <a:r>
              <a:rPr lang="zh-CN" altLang="en-US" dirty="0"/>
              <a:t>        </a:t>
            </a:r>
            <a:r>
              <a:rPr lang="en-US" altLang="zh-CN" dirty="0" err="1"/>
              <a:t>optimizer.zero_grad</a:t>
            </a:r>
            <a:r>
              <a:rPr lang="en-US" altLang="zh-CN" dirty="0"/>
              <a:t>()</a:t>
            </a:r>
          </a:p>
          <a:p>
            <a:r>
              <a:rPr lang="en-US" altLang="zh-CN" dirty="0"/>
              <a:t>        # </a:t>
            </a:r>
            <a:r>
              <a:rPr lang="zh-CN" altLang="en-US" dirty="0"/>
              <a:t>反向传播</a:t>
            </a:r>
          </a:p>
          <a:p>
            <a:r>
              <a:rPr lang="zh-CN" altLang="en-US" dirty="0"/>
              <a:t>        </a:t>
            </a:r>
            <a:r>
              <a:rPr lang="en-US" altLang="zh-CN" dirty="0" err="1"/>
              <a:t>loss_train.backward</a:t>
            </a:r>
            <a:r>
              <a:rPr lang="en-US" altLang="zh-CN" dirty="0"/>
              <a:t>()</a:t>
            </a:r>
          </a:p>
          <a:p>
            <a:r>
              <a:rPr lang="en-US" altLang="zh-CN" dirty="0"/>
              <a:t>        # </a:t>
            </a:r>
            <a:r>
              <a:rPr lang="zh-CN" altLang="en-US" dirty="0"/>
              <a:t>更新参数</a:t>
            </a:r>
          </a:p>
          <a:p>
            <a:r>
              <a:rPr lang="zh-CN" altLang="en-US" dirty="0"/>
              <a:t>        </a:t>
            </a:r>
            <a:r>
              <a:rPr lang="en-US" altLang="zh-CN" dirty="0" err="1"/>
              <a:t>optimizer.step</a:t>
            </a:r>
            <a:r>
              <a:rPr lang="en-US" altLang="zh-CN" dirty="0"/>
              <a:t>()</a:t>
            </a:r>
          </a:p>
          <a:p>
            <a:endParaRPr lang="en-US" altLang="zh-CN" dirty="0"/>
          </a:p>
          <a:p>
            <a:r>
              <a:rPr lang="en-US" altLang="zh-CN" dirty="0"/>
              <a:t>        if epoch == 1 or epoch % 100 == 0:</a:t>
            </a:r>
          </a:p>
          <a:p>
            <a:r>
              <a:rPr lang="en-US" altLang="zh-CN" dirty="0"/>
              <a:t>            print(f'</a:t>
            </a:r>
            <a:r>
              <a:rPr lang="zh-CN" altLang="en-US" dirty="0"/>
              <a:t>轮次：</a:t>
            </a:r>
            <a:r>
              <a:rPr lang="en-US" altLang="zh-CN" dirty="0"/>
              <a:t>{epoch}</a:t>
            </a:r>
            <a:r>
              <a:rPr lang="zh-CN" altLang="en-US" dirty="0"/>
              <a:t>，</a:t>
            </a:r>
            <a:r>
              <a:rPr lang="en-US" altLang="zh-CN" dirty="0"/>
              <a:t>\t</a:t>
            </a:r>
            <a:r>
              <a:rPr lang="zh-CN" altLang="en-US" dirty="0"/>
              <a:t>训练损失：</a:t>
            </a:r>
            <a:r>
              <a:rPr lang="en-US" altLang="zh-CN" dirty="0"/>
              <a:t>{float(</a:t>
            </a:r>
            <a:r>
              <a:rPr lang="en-US" altLang="zh-CN" dirty="0" err="1"/>
              <a:t>loss_train</a:t>
            </a:r>
            <a:r>
              <a:rPr lang="en-US" altLang="zh-CN" dirty="0"/>
              <a:t>)}</a:t>
            </a:r>
            <a:r>
              <a:rPr lang="zh-CN" altLang="en-US" dirty="0"/>
              <a:t>，</a:t>
            </a:r>
            <a:r>
              <a:rPr lang="en-US" altLang="zh-CN" dirty="0"/>
              <a:t>\t</a:t>
            </a:r>
            <a:r>
              <a:rPr lang="zh-CN" altLang="en-US" dirty="0"/>
              <a:t>验证损失：</a:t>
            </a:r>
            <a:r>
              <a:rPr lang="en-US" altLang="zh-CN" dirty="0"/>
              <a:t>{float(</a:t>
            </a:r>
            <a:r>
              <a:rPr lang="en-US" altLang="zh-CN" dirty="0" err="1"/>
              <a:t>loss_val</a:t>
            </a:r>
            <a:r>
              <a:rPr lang="en-US" altLang="zh-CN" dirty="0"/>
              <a:t>)}')</a:t>
            </a:r>
          </a:p>
          <a:p>
            <a:endParaRPr lang="zh-CN" altLang="en-US" dirty="0"/>
          </a:p>
        </p:txBody>
      </p:sp>
    </p:spTree>
    <p:extLst>
      <p:ext uri="{BB962C8B-B14F-4D97-AF65-F5344CB8AC3E}">
        <p14:creationId xmlns:p14="http://schemas.microsoft.com/office/powerpoint/2010/main" val="98188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后面的步骤是调用模型训练函数来训练回归模型，我们可以像以前那样使用自定义的损失函数</a:t>
            </a:r>
            <a:r>
              <a:rPr lang="en-US" altLang="zh-CN" dirty="0" err="1"/>
              <a:t>loss_fn</a:t>
            </a:r>
            <a:r>
              <a:rPr lang="zh-CN" altLang="en-US" dirty="0"/>
              <a:t>，如代码</a:t>
            </a:r>
            <a:r>
              <a:rPr lang="en-US" altLang="zh-CN" dirty="0"/>
              <a:t>3. 14</a:t>
            </a:r>
            <a:r>
              <a:rPr lang="zh-CN" altLang="en-US" dirty="0"/>
              <a:t>所示。</a:t>
            </a:r>
          </a:p>
          <a:p>
            <a:r>
              <a:rPr lang="zh-CN" altLang="en-US" dirty="0"/>
              <a:t>代码</a:t>
            </a:r>
            <a:r>
              <a:rPr lang="en-US" altLang="zh-CN" dirty="0"/>
              <a:t>3. 14</a:t>
            </a:r>
            <a:r>
              <a:rPr lang="zh-CN" altLang="en-US" dirty="0"/>
              <a:t>使用自定义的损失函数进行训练</a:t>
            </a:r>
          </a:p>
          <a:p>
            <a:r>
              <a:rPr lang="zh-CN" altLang="en-US" dirty="0"/>
              <a:t>    </a:t>
            </a:r>
            <a:r>
              <a:rPr lang="en-US" altLang="zh-CN" dirty="0"/>
              <a:t># </a:t>
            </a:r>
            <a:r>
              <a:rPr lang="zh-CN" altLang="en-US" dirty="0"/>
              <a:t>使用自定义的损失函数</a:t>
            </a:r>
          </a:p>
          <a:p>
            <a:r>
              <a:rPr lang="zh-CN" altLang="en-US" dirty="0"/>
              <a:t>    </a:t>
            </a:r>
            <a:r>
              <a:rPr lang="en-US" altLang="zh-CN" dirty="0" err="1"/>
              <a:t>model_training</a:t>
            </a:r>
            <a:r>
              <a:rPr lang="en-US" altLang="zh-CN" dirty="0"/>
              <a:t>(</a:t>
            </a:r>
          </a:p>
          <a:p>
            <a:r>
              <a:rPr lang="en-US" altLang="zh-CN" dirty="0"/>
              <a:t>        </a:t>
            </a:r>
            <a:r>
              <a:rPr lang="en-US" altLang="zh-CN" dirty="0" err="1"/>
              <a:t>x_train</a:t>
            </a:r>
            <a:r>
              <a:rPr lang="en-US" altLang="zh-CN" dirty="0"/>
              <a:t>=</a:t>
            </a:r>
            <a:r>
              <a:rPr lang="en-US" altLang="zh-CN" dirty="0" err="1"/>
              <a:t>x_train</a:t>
            </a:r>
            <a:r>
              <a:rPr lang="en-US" altLang="zh-CN" dirty="0"/>
              <a:t>,</a:t>
            </a:r>
          </a:p>
          <a:p>
            <a:r>
              <a:rPr lang="en-US" altLang="zh-CN" dirty="0"/>
              <a:t>        </a:t>
            </a:r>
            <a:r>
              <a:rPr lang="en-US" altLang="zh-CN" dirty="0" err="1"/>
              <a:t>y_train</a:t>
            </a:r>
            <a:r>
              <a:rPr lang="en-US" altLang="zh-CN" dirty="0"/>
              <a:t>=</a:t>
            </a:r>
            <a:r>
              <a:rPr lang="en-US" altLang="zh-CN" dirty="0" err="1"/>
              <a:t>y_train</a:t>
            </a:r>
            <a:r>
              <a:rPr lang="en-US" altLang="zh-CN" dirty="0"/>
              <a:t>,</a:t>
            </a:r>
          </a:p>
          <a:p>
            <a:r>
              <a:rPr lang="en-US" altLang="zh-CN" dirty="0"/>
              <a:t>        </a:t>
            </a:r>
            <a:r>
              <a:rPr lang="en-US" altLang="zh-CN" dirty="0" err="1"/>
              <a:t>x_val</a:t>
            </a:r>
            <a:r>
              <a:rPr lang="en-US" altLang="zh-CN" dirty="0"/>
              <a:t>=</a:t>
            </a:r>
            <a:r>
              <a:rPr lang="en-US" altLang="zh-CN" dirty="0" err="1"/>
              <a:t>x_val</a:t>
            </a:r>
            <a:r>
              <a:rPr lang="en-US" altLang="zh-CN" dirty="0"/>
              <a:t>,</a:t>
            </a:r>
          </a:p>
          <a:p>
            <a:r>
              <a:rPr lang="en-US" altLang="zh-CN" dirty="0"/>
              <a:t>        </a:t>
            </a:r>
            <a:r>
              <a:rPr lang="en-US" altLang="zh-CN" dirty="0" err="1"/>
              <a:t>y_val</a:t>
            </a:r>
            <a:r>
              <a:rPr lang="en-US" altLang="zh-CN" dirty="0"/>
              <a:t>=</a:t>
            </a:r>
            <a:r>
              <a:rPr lang="en-US" altLang="zh-CN" dirty="0" err="1"/>
              <a:t>y_val</a:t>
            </a:r>
            <a:r>
              <a:rPr lang="en-US" altLang="zh-CN" dirty="0"/>
              <a:t>,</a:t>
            </a:r>
          </a:p>
          <a:p>
            <a:r>
              <a:rPr lang="en-US" altLang="zh-CN" dirty="0"/>
              <a:t>        </a:t>
            </a:r>
            <a:r>
              <a:rPr lang="en-US" altLang="zh-CN" dirty="0" err="1"/>
              <a:t>n_epochs</a:t>
            </a:r>
            <a:r>
              <a:rPr lang="en-US" altLang="zh-CN" dirty="0"/>
              <a:t>=epochs,</a:t>
            </a:r>
          </a:p>
          <a:p>
            <a:r>
              <a:rPr lang="en-US" altLang="zh-CN" dirty="0"/>
              <a:t>        optimizer=optimizer,</a:t>
            </a:r>
          </a:p>
          <a:p>
            <a:r>
              <a:rPr lang="en-US" altLang="zh-CN" dirty="0"/>
              <a:t>        model=</a:t>
            </a:r>
            <a:r>
              <a:rPr lang="en-US" altLang="zh-CN" dirty="0" err="1"/>
              <a:t>linear_model</a:t>
            </a:r>
            <a:r>
              <a:rPr lang="en-US" altLang="zh-CN" dirty="0"/>
              <a:t>,</a:t>
            </a:r>
          </a:p>
          <a:p>
            <a:r>
              <a:rPr lang="en-US" altLang="zh-CN" dirty="0"/>
              <a:t>        </a:t>
            </a:r>
            <a:r>
              <a:rPr lang="en-US" altLang="zh-CN" dirty="0" err="1"/>
              <a:t>loss_fn</a:t>
            </a:r>
            <a:r>
              <a:rPr lang="en-US" altLang="zh-CN" dirty="0"/>
              <a:t>=</a:t>
            </a:r>
            <a:r>
              <a:rPr lang="en-US" altLang="zh-CN" dirty="0" err="1"/>
              <a:t>loss_fn</a:t>
            </a:r>
            <a:r>
              <a:rPr lang="en-US" altLang="zh-CN" dirty="0"/>
              <a:t>)</a:t>
            </a:r>
          </a:p>
          <a:p>
            <a:endParaRPr lang="zh-CN" altLang="en-US" dirty="0"/>
          </a:p>
        </p:txBody>
      </p:sp>
    </p:spTree>
    <p:extLst>
      <p:ext uri="{BB962C8B-B14F-4D97-AF65-F5344CB8AC3E}">
        <p14:creationId xmlns:p14="http://schemas.microsoft.com/office/powerpoint/2010/main" val="31783560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fontScale="92500" lnSpcReduction="10000"/>
          </a:bodyPr>
          <a:lstStyle/>
          <a:p>
            <a:r>
              <a:rPr lang="zh-CN" altLang="en-US" dirty="0"/>
              <a:t>我们也可以选择使用开箱即用的损失函数进行训练，本例选择</a:t>
            </a:r>
            <a:r>
              <a:rPr lang="en-US" altLang="zh-CN" dirty="0" err="1"/>
              <a:t>nn</a:t>
            </a:r>
            <a:r>
              <a:rPr lang="zh-CN" altLang="en-US" dirty="0"/>
              <a:t>模块下的</a:t>
            </a:r>
            <a:r>
              <a:rPr lang="en-US" altLang="zh-CN" dirty="0" err="1"/>
              <a:t>MSELoss</a:t>
            </a:r>
            <a:r>
              <a:rPr lang="zh-CN" altLang="en-US" dirty="0"/>
              <a:t>，</a:t>
            </a:r>
            <a:r>
              <a:rPr lang="en-US" altLang="zh-CN" dirty="0"/>
              <a:t>MSE</a:t>
            </a:r>
            <a:r>
              <a:rPr lang="zh-CN" altLang="en-US" dirty="0"/>
              <a:t>是</a:t>
            </a:r>
            <a:r>
              <a:rPr lang="en-US" altLang="zh-CN" dirty="0"/>
              <a:t>Mean Square Error</a:t>
            </a:r>
            <a:r>
              <a:rPr lang="zh-CN" altLang="en-US" dirty="0"/>
              <a:t>（均方误差）的缩写，和前面自定义的</a:t>
            </a:r>
            <a:r>
              <a:rPr lang="en-US" altLang="zh-CN" dirty="0" err="1"/>
              <a:t>loss_fn</a:t>
            </a:r>
            <a:r>
              <a:rPr lang="zh-CN" altLang="en-US" dirty="0"/>
              <a:t>一致。如代码</a:t>
            </a:r>
            <a:r>
              <a:rPr lang="en-US" altLang="zh-CN" dirty="0"/>
              <a:t>3. 15</a:t>
            </a:r>
            <a:r>
              <a:rPr lang="zh-CN" altLang="en-US" dirty="0"/>
              <a:t>所示。</a:t>
            </a:r>
          </a:p>
          <a:p>
            <a:r>
              <a:rPr lang="zh-CN" altLang="en-US" dirty="0"/>
              <a:t>代码</a:t>
            </a:r>
            <a:r>
              <a:rPr lang="en-US" altLang="zh-CN" dirty="0"/>
              <a:t>3. 15</a:t>
            </a:r>
            <a:r>
              <a:rPr lang="zh-CN" altLang="en-US" dirty="0"/>
              <a:t>使用开箱即用的损失函数进行训练</a:t>
            </a:r>
          </a:p>
          <a:p>
            <a:r>
              <a:rPr lang="zh-CN" altLang="en-US" dirty="0"/>
              <a:t>    </a:t>
            </a:r>
            <a:r>
              <a:rPr lang="en-US" altLang="zh-CN" dirty="0"/>
              <a:t># </a:t>
            </a:r>
            <a:r>
              <a:rPr lang="zh-CN" altLang="en-US" dirty="0"/>
              <a:t>使用开箱即用的损失函数</a:t>
            </a:r>
          </a:p>
          <a:p>
            <a:r>
              <a:rPr lang="zh-CN" altLang="en-US" dirty="0"/>
              <a:t>    </a:t>
            </a:r>
            <a:r>
              <a:rPr lang="en-US" altLang="zh-CN" dirty="0" err="1"/>
              <a:t>model_training</a:t>
            </a:r>
            <a:r>
              <a:rPr lang="en-US" altLang="zh-CN" dirty="0"/>
              <a:t>(</a:t>
            </a:r>
          </a:p>
          <a:p>
            <a:r>
              <a:rPr lang="en-US" altLang="zh-CN" dirty="0"/>
              <a:t>        </a:t>
            </a:r>
            <a:r>
              <a:rPr lang="en-US" altLang="zh-CN" dirty="0" err="1"/>
              <a:t>x_train</a:t>
            </a:r>
            <a:r>
              <a:rPr lang="en-US" altLang="zh-CN" dirty="0"/>
              <a:t>=</a:t>
            </a:r>
            <a:r>
              <a:rPr lang="en-US" altLang="zh-CN" dirty="0" err="1"/>
              <a:t>x_train</a:t>
            </a:r>
            <a:r>
              <a:rPr lang="en-US" altLang="zh-CN" dirty="0"/>
              <a:t>,</a:t>
            </a:r>
          </a:p>
          <a:p>
            <a:r>
              <a:rPr lang="en-US" altLang="zh-CN" dirty="0"/>
              <a:t>        </a:t>
            </a:r>
            <a:r>
              <a:rPr lang="en-US" altLang="zh-CN" dirty="0" err="1"/>
              <a:t>y_train</a:t>
            </a:r>
            <a:r>
              <a:rPr lang="en-US" altLang="zh-CN" dirty="0"/>
              <a:t>=</a:t>
            </a:r>
            <a:r>
              <a:rPr lang="en-US" altLang="zh-CN" dirty="0" err="1"/>
              <a:t>y_train</a:t>
            </a:r>
            <a:r>
              <a:rPr lang="en-US" altLang="zh-CN" dirty="0"/>
              <a:t>,</a:t>
            </a:r>
          </a:p>
          <a:p>
            <a:r>
              <a:rPr lang="en-US" altLang="zh-CN" dirty="0"/>
              <a:t>        </a:t>
            </a:r>
            <a:r>
              <a:rPr lang="en-US" altLang="zh-CN" dirty="0" err="1"/>
              <a:t>x_val</a:t>
            </a:r>
            <a:r>
              <a:rPr lang="en-US" altLang="zh-CN" dirty="0"/>
              <a:t>=</a:t>
            </a:r>
            <a:r>
              <a:rPr lang="en-US" altLang="zh-CN" dirty="0" err="1"/>
              <a:t>x_val</a:t>
            </a:r>
            <a:r>
              <a:rPr lang="en-US" altLang="zh-CN" dirty="0"/>
              <a:t>,</a:t>
            </a:r>
          </a:p>
          <a:p>
            <a:r>
              <a:rPr lang="en-US" altLang="zh-CN" dirty="0"/>
              <a:t>        </a:t>
            </a:r>
            <a:r>
              <a:rPr lang="en-US" altLang="zh-CN" dirty="0" err="1"/>
              <a:t>y_val</a:t>
            </a:r>
            <a:r>
              <a:rPr lang="en-US" altLang="zh-CN" dirty="0"/>
              <a:t>=</a:t>
            </a:r>
            <a:r>
              <a:rPr lang="en-US" altLang="zh-CN" dirty="0" err="1"/>
              <a:t>y_val</a:t>
            </a:r>
            <a:r>
              <a:rPr lang="en-US" altLang="zh-CN" dirty="0"/>
              <a:t>,</a:t>
            </a:r>
          </a:p>
          <a:p>
            <a:r>
              <a:rPr lang="en-US" altLang="zh-CN" dirty="0"/>
              <a:t>        </a:t>
            </a:r>
            <a:r>
              <a:rPr lang="en-US" altLang="zh-CN" dirty="0" err="1"/>
              <a:t>n_epochs</a:t>
            </a:r>
            <a:r>
              <a:rPr lang="en-US" altLang="zh-CN" dirty="0"/>
              <a:t>=epochs,</a:t>
            </a:r>
          </a:p>
          <a:p>
            <a:r>
              <a:rPr lang="en-US" altLang="zh-CN" dirty="0"/>
              <a:t>        optimizer=optimizer,</a:t>
            </a:r>
          </a:p>
          <a:p>
            <a:r>
              <a:rPr lang="en-US" altLang="zh-CN" dirty="0"/>
              <a:t>        model=</a:t>
            </a:r>
            <a:r>
              <a:rPr lang="en-US" altLang="zh-CN" dirty="0" err="1"/>
              <a:t>linear_model</a:t>
            </a:r>
            <a:r>
              <a:rPr lang="en-US" altLang="zh-CN" dirty="0"/>
              <a:t>,</a:t>
            </a:r>
          </a:p>
          <a:p>
            <a:r>
              <a:rPr lang="en-US" altLang="zh-CN" dirty="0"/>
              <a:t>        </a:t>
            </a:r>
            <a:r>
              <a:rPr lang="en-US" altLang="zh-CN" dirty="0" err="1"/>
              <a:t>loss_fn</a:t>
            </a:r>
            <a:r>
              <a:rPr lang="en-US" altLang="zh-CN" dirty="0"/>
              <a:t>=</a:t>
            </a:r>
            <a:r>
              <a:rPr lang="en-US" altLang="zh-CN" dirty="0" err="1"/>
              <a:t>nn.MSELoss</a:t>
            </a:r>
            <a:r>
              <a:rPr lang="en-US" altLang="zh-CN" dirty="0"/>
              <a:t>())</a:t>
            </a:r>
          </a:p>
          <a:p>
            <a:endParaRPr lang="en-US" altLang="zh-CN" dirty="0"/>
          </a:p>
          <a:p>
            <a:r>
              <a:rPr lang="zh-CN" altLang="en-US" dirty="0"/>
              <a:t>完整代码请参见</a:t>
            </a:r>
            <a:r>
              <a:rPr lang="en-US" altLang="zh-CN" dirty="0"/>
              <a:t>linear_regression_nn_linear.py</a:t>
            </a:r>
            <a:r>
              <a:rPr lang="zh-CN" altLang="en-US" dirty="0"/>
              <a:t>。</a:t>
            </a:r>
          </a:p>
          <a:p>
            <a:endParaRPr lang="zh-CN" altLang="en-US" dirty="0"/>
          </a:p>
        </p:txBody>
      </p:sp>
    </p:spTree>
    <p:extLst>
      <p:ext uri="{BB962C8B-B14F-4D97-AF65-F5344CB8AC3E}">
        <p14:creationId xmlns:p14="http://schemas.microsoft.com/office/powerpoint/2010/main" val="3720309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en-US" dirty="0" smtClean="0"/>
              <a:t>线性回归</a:t>
            </a:r>
            <a:endParaRPr lang="zh-CN" altLang="en-US" dirty="0"/>
          </a:p>
        </p:txBody>
      </p:sp>
      <p:sp>
        <p:nvSpPr>
          <p:cNvPr id="3" name="内容占位符 2"/>
          <p:cNvSpPr>
            <a:spLocks noGrp="1"/>
          </p:cNvSpPr>
          <p:nvPr>
            <p:ph idx="1"/>
          </p:nvPr>
        </p:nvSpPr>
        <p:spPr/>
        <p:txBody>
          <a:bodyPr/>
          <a:lstStyle/>
          <a:p>
            <a:r>
              <a:rPr lang="zh-CN" altLang="en-US" dirty="0"/>
              <a:t>线性回归模型是一种简单而直观的机器学习模型，它通过学习属性与目标属性的线性关系来揭示数据的规律。</a:t>
            </a:r>
          </a:p>
          <a:p>
            <a:r>
              <a:rPr lang="zh-CN" altLang="en-US" dirty="0"/>
              <a:t>正是因为线性回归模型的简单性，使用线性回归模型作为入门开篇可以把目光更多地集中在如何使用</a:t>
            </a:r>
            <a:r>
              <a:rPr lang="en-US" altLang="zh-CN" dirty="0" err="1"/>
              <a:t>PyTorch</a:t>
            </a:r>
            <a:r>
              <a:rPr lang="zh-CN" altLang="en-US" dirty="0"/>
              <a:t>编程实现的技巧上，而不是更多地关注业务逻辑。</a:t>
            </a:r>
          </a:p>
          <a:p>
            <a:endParaRPr lang="zh-CN" altLang="en-US" dirty="0"/>
          </a:p>
        </p:txBody>
      </p:sp>
    </p:spTree>
    <p:extLst>
      <p:ext uri="{BB962C8B-B14F-4D97-AF65-F5344CB8AC3E}">
        <p14:creationId xmlns:p14="http://schemas.microsoft.com/office/powerpoint/2010/main" val="25636170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533400"/>
            <a:ext cx="8496944" cy="990600"/>
          </a:xfrm>
        </p:spPr>
        <p:txBody>
          <a:bodyPr>
            <a:normAutofit fontScale="90000"/>
          </a:bodyPr>
          <a:lstStyle/>
          <a:p>
            <a:r>
              <a:rPr lang="en-US" altLang="zh-CN" dirty="0" smtClean="0"/>
              <a:t>3.2.2 </a:t>
            </a:r>
            <a:r>
              <a:rPr lang="zh-CN" altLang="en-US" dirty="0" smtClean="0"/>
              <a:t>使用</a:t>
            </a:r>
            <a:r>
              <a:rPr lang="en-US" altLang="zh-CN" dirty="0" err="1"/>
              <a:t>nn.Sequential</a:t>
            </a:r>
            <a:r>
              <a:rPr lang="zh-CN" altLang="en-US" dirty="0"/>
              <a:t>训练线性回归模型</a:t>
            </a:r>
          </a:p>
        </p:txBody>
      </p:sp>
      <p:sp>
        <p:nvSpPr>
          <p:cNvPr id="3" name="内容占位符 2"/>
          <p:cNvSpPr>
            <a:spLocks noGrp="1"/>
          </p:cNvSpPr>
          <p:nvPr>
            <p:ph idx="1"/>
          </p:nvPr>
        </p:nvSpPr>
        <p:spPr/>
        <p:txBody>
          <a:bodyPr/>
          <a:lstStyle/>
          <a:p>
            <a:r>
              <a:rPr lang="en-US" altLang="zh-CN" dirty="0" err="1"/>
              <a:t>nn.Sequential</a:t>
            </a:r>
            <a:r>
              <a:rPr lang="zh-CN" altLang="en-US" dirty="0"/>
              <a:t>是一种</a:t>
            </a:r>
            <a:r>
              <a:rPr lang="en-US" altLang="zh-CN" dirty="0"/>
              <a:t>Sequential</a:t>
            </a:r>
            <a:r>
              <a:rPr lang="zh-CN" altLang="en-US" dirty="0"/>
              <a:t>容器，它按照构造函数中的顺序依次将模块添加到容器中，提供一种简单的方式连接各个模块。其最终结果是一个网络模型，它将模型中的第一个模块所期望的输入作为</a:t>
            </a:r>
            <a:r>
              <a:rPr lang="en-US" altLang="zh-CN" dirty="0" err="1"/>
              <a:t>nn.Sequential</a:t>
            </a:r>
            <a:r>
              <a:rPr lang="zh-CN" altLang="en-US" dirty="0"/>
              <a:t>对象的输入参数，将中间输出传递给后续模块，以此类推，直到最后一个模块，生成最终的输出。</a:t>
            </a:r>
          </a:p>
        </p:txBody>
      </p:sp>
    </p:spTree>
    <p:extLst>
      <p:ext uri="{BB962C8B-B14F-4D97-AF65-F5344CB8AC3E}">
        <p14:creationId xmlns:p14="http://schemas.microsoft.com/office/powerpoint/2010/main" val="2722766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72336"/>
          </a:xfrm>
        </p:spPr>
        <p:txBody>
          <a:bodyPr>
            <a:normAutofit fontScale="70000" lnSpcReduction="20000"/>
          </a:bodyPr>
          <a:lstStyle/>
          <a:p>
            <a:r>
              <a:rPr lang="en-US" altLang="zh-CN" sz="3100" dirty="0" err="1"/>
              <a:t>nn.Sequential</a:t>
            </a:r>
            <a:r>
              <a:rPr lang="zh-CN" altLang="en-US" sz="3100" dirty="0"/>
              <a:t>提供三种定义模型的方式，常用的是前两种。定义模型的第一种方式如代码</a:t>
            </a:r>
            <a:r>
              <a:rPr lang="en-US" altLang="zh-CN" sz="3100" dirty="0"/>
              <a:t>3. 16</a:t>
            </a:r>
            <a:r>
              <a:rPr lang="zh-CN" altLang="en-US" sz="3100" dirty="0"/>
              <a:t>所示。第一个模块</a:t>
            </a:r>
            <a:r>
              <a:rPr lang="en-US" altLang="zh-CN" sz="3100" dirty="0" err="1"/>
              <a:t>nn.Linear</a:t>
            </a:r>
            <a:r>
              <a:rPr lang="zh-CN" altLang="en-US" sz="3100" dirty="0"/>
              <a:t>的输入特征数为</a:t>
            </a:r>
            <a:r>
              <a:rPr lang="en-US" altLang="zh-CN" sz="3100" dirty="0"/>
              <a:t>1</a:t>
            </a:r>
            <a:r>
              <a:rPr lang="zh-CN" altLang="en-US" sz="3100" dirty="0"/>
              <a:t>，输出</a:t>
            </a:r>
            <a:r>
              <a:rPr lang="en-US" altLang="zh-CN" sz="3100" dirty="0"/>
              <a:t>10</a:t>
            </a:r>
            <a:r>
              <a:rPr lang="zh-CN" altLang="en-US" sz="3100" dirty="0"/>
              <a:t>个隐藏特征，传递给</a:t>
            </a:r>
            <a:r>
              <a:rPr lang="en-US" altLang="zh-CN" sz="3100" dirty="0" err="1"/>
              <a:t>nn.LogSigmoid</a:t>
            </a:r>
            <a:r>
              <a:rPr lang="zh-CN" altLang="en-US" sz="3100" dirty="0"/>
              <a:t>激活函数，最后一个模块</a:t>
            </a:r>
            <a:r>
              <a:rPr lang="en-US" altLang="zh-CN" sz="3100" dirty="0" err="1"/>
              <a:t>nn.Linear</a:t>
            </a:r>
            <a:r>
              <a:rPr lang="zh-CN" altLang="en-US" sz="3100" dirty="0"/>
              <a:t>将中间结果的</a:t>
            </a:r>
            <a:r>
              <a:rPr lang="en-US" altLang="zh-CN" sz="3100" dirty="0"/>
              <a:t>10</a:t>
            </a:r>
            <a:r>
              <a:rPr lang="zh-CN" altLang="en-US" sz="3100" dirty="0"/>
              <a:t>个数字组合成</a:t>
            </a:r>
            <a:r>
              <a:rPr lang="en-US" altLang="zh-CN" sz="3100" dirty="0"/>
              <a:t>1</a:t>
            </a:r>
            <a:r>
              <a:rPr lang="zh-CN" altLang="en-US" sz="3100" dirty="0"/>
              <a:t>个输出特性。</a:t>
            </a:r>
            <a:r>
              <a:rPr lang="en-US" altLang="zh-CN" sz="3100" dirty="0" err="1"/>
              <a:t>named_parameters</a:t>
            </a:r>
            <a:r>
              <a:rPr lang="zh-CN" altLang="en-US" sz="3100" dirty="0"/>
              <a:t>方法常用于迭代模型中的参数，检查由多个模块组成模型的参数时，方便通过名称来识别参数。注意到本例使用了两个</a:t>
            </a:r>
            <a:r>
              <a:rPr lang="en-US" altLang="zh-CN" sz="3100" dirty="0" err="1"/>
              <a:t>nn.Linear</a:t>
            </a:r>
            <a:r>
              <a:rPr lang="zh-CN" altLang="en-US" sz="3100" dirty="0"/>
              <a:t>模块组成的两层神经网络，关于神经网络的详细说明请参考</a:t>
            </a:r>
            <a:r>
              <a:rPr lang="en-US" altLang="zh-CN" sz="3100" dirty="0"/>
              <a:t>3.5</a:t>
            </a:r>
            <a:r>
              <a:rPr lang="zh-CN" altLang="en-US" sz="3100" dirty="0"/>
              <a:t>节。</a:t>
            </a:r>
          </a:p>
          <a:p>
            <a:r>
              <a:rPr lang="zh-CN" altLang="en-US" dirty="0"/>
              <a:t>代码</a:t>
            </a:r>
            <a:r>
              <a:rPr lang="en-US" altLang="zh-CN" dirty="0"/>
              <a:t>3. 16 </a:t>
            </a:r>
            <a:r>
              <a:rPr lang="zh-CN" altLang="en-US" dirty="0"/>
              <a:t>定义模型的第一种方式</a:t>
            </a:r>
          </a:p>
          <a:p>
            <a:r>
              <a:rPr lang="zh-CN" altLang="en-US" dirty="0"/>
              <a:t>    </a:t>
            </a:r>
            <a:r>
              <a:rPr lang="en-US" altLang="zh-CN" dirty="0"/>
              <a:t># </a:t>
            </a:r>
            <a:r>
              <a:rPr lang="zh-CN" altLang="en-US" dirty="0"/>
              <a:t>定义模型</a:t>
            </a:r>
          </a:p>
          <a:p>
            <a:r>
              <a:rPr lang="zh-CN" altLang="en-US" dirty="0"/>
              <a:t>    </a:t>
            </a:r>
            <a:r>
              <a:rPr lang="en-US" altLang="zh-CN" dirty="0"/>
              <a:t># </a:t>
            </a:r>
            <a:r>
              <a:rPr lang="zh-CN" altLang="en-US" dirty="0"/>
              <a:t>第一种定义</a:t>
            </a:r>
          </a:p>
          <a:p>
            <a:r>
              <a:rPr lang="zh-CN" altLang="en-US" dirty="0"/>
              <a:t>    </a:t>
            </a:r>
            <a:r>
              <a:rPr lang="en-US" altLang="zh-CN" dirty="0" err="1"/>
              <a:t>seq_model</a:t>
            </a:r>
            <a:r>
              <a:rPr lang="en-US" altLang="zh-CN" dirty="0"/>
              <a:t> = </a:t>
            </a:r>
            <a:r>
              <a:rPr lang="en-US" altLang="zh-CN" dirty="0" err="1"/>
              <a:t>nn.Sequential</a:t>
            </a:r>
            <a:r>
              <a:rPr lang="en-US" altLang="zh-CN" dirty="0"/>
              <a:t>(</a:t>
            </a:r>
          </a:p>
          <a:p>
            <a:r>
              <a:rPr lang="en-US" altLang="zh-CN" dirty="0"/>
              <a:t>            </a:t>
            </a:r>
            <a:r>
              <a:rPr lang="en-US" altLang="zh-CN" dirty="0" err="1"/>
              <a:t>nn.Linear</a:t>
            </a:r>
            <a:r>
              <a:rPr lang="en-US" altLang="zh-CN" dirty="0"/>
              <a:t>(1, 10),</a:t>
            </a:r>
          </a:p>
          <a:p>
            <a:r>
              <a:rPr lang="en-US" altLang="zh-CN" dirty="0"/>
              <a:t>            </a:t>
            </a:r>
            <a:r>
              <a:rPr lang="en-US" altLang="zh-CN" dirty="0" err="1"/>
              <a:t>nn.LogSigmoid</a:t>
            </a:r>
            <a:r>
              <a:rPr lang="en-US" altLang="zh-CN" dirty="0"/>
              <a:t>(),</a:t>
            </a:r>
          </a:p>
          <a:p>
            <a:r>
              <a:rPr lang="en-US" altLang="zh-CN" dirty="0"/>
              <a:t>            </a:t>
            </a:r>
            <a:r>
              <a:rPr lang="en-US" altLang="zh-CN" dirty="0" err="1"/>
              <a:t>nn.Linear</a:t>
            </a:r>
            <a:r>
              <a:rPr lang="en-US" altLang="zh-CN" dirty="0"/>
              <a:t>(10, 1)</a:t>
            </a:r>
          </a:p>
          <a:p>
            <a:r>
              <a:rPr lang="en-US" altLang="zh-CN" dirty="0"/>
              <a:t>)</a:t>
            </a:r>
          </a:p>
          <a:p>
            <a:endParaRPr lang="en-US" altLang="zh-CN" dirty="0"/>
          </a:p>
          <a:p>
            <a:r>
              <a:rPr lang="en-US" altLang="zh-CN" dirty="0"/>
              <a:t>    # </a:t>
            </a:r>
            <a:r>
              <a:rPr lang="zh-CN" altLang="en-US" dirty="0"/>
              <a:t>打印模型信息</a:t>
            </a:r>
          </a:p>
          <a:p>
            <a:r>
              <a:rPr lang="zh-CN" altLang="en-US" dirty="0"/>
              <a:t>    </a:t>
            </a:r>
            <a:r>
              <a:rPr lang="en-US" altLang="zh-CN" dirty="0"/>
              <a:t>print(</a:t>
            </a:r>
            <a:r>
              <a:rPr lang="en-US" altLang="zh-CN" dirty="0" err="1"/>
              <a:t>seq_model</a:t>
            </a:r>
            <a:r>
              <a:rPr lang="en-US" altLang="zh-CN" dirty="0"/>
              <a:t>)</a:t>
            </a:r>
          </a:p>
          <a:p>
            <a:r>
              <a:rPr lang="en-US" altLang="zh-CN" dirty="0"/>
              <a:t>    for name, </a:t>
            </a:r>
            <a:r>
              <a:rPr lang="en-US" altLang="zh-CN" dirty="0" err="1"/>
              <a:t>param</a:t>
            </a:r>
            <a:r>
              <a:rPr lang="en-US" altLang="zh-CN" dirty="0"/>
              <a:t> in </a:t>
            </a:r>
            <a:r>
              <a:rPr lang="en-US" altLang="zh-CN" dirty="0" err="1"/>
              <a:t>seq_model.named_parameters</a:t>
            </a:r>
            <a:r>
              <a:rPr lang="en-US" altLang="zh-CN" dirty="0"/>
              <a:t>():</a:t>
            </a:r>
          </a:p>
          <a:p>
            <a:r>
              <a:rPr lang="en-US" altLang="zh-CN" dirty="0"/>
              <a:t>        print("{:21} {:19} {}".format(name, </a:t>
            </a:r>
            <a:r>
              <a:rPr lang="en-US" altLang="zh-CN" dirty="0" err="1"/>
              <a:t>str</a:t>
            </a:r>
            <a:r>
              <a:rPr lang="en-US" altLang="zh-CN" dirty="0"/>
              <a:t>(</a:t>
            </a:r>
            <a:r>
              <a:rPr lang="en-US" altLang="zh-CN" dirty="0" err="1"/>
              <a:t>param.shape</a:t>
            </a:r>
            <a:r>
              <a:rPr lang="en-US" altLang="zh-CN" dirty="0"/>
              <a:t>), </a:t>
            </a:r>
            <a:r>
              <a:rPr lang="en-US" altLang="zh-CN" dirty="0" err="1"/>
              <a:t>param.numel</a:t>
            </a:r>
            <a:r>
              <a:rPr lang="en-US" altLang="zh-CN" dirty="0"/>
              <a:t>()))</a:t>
            </a:r>
          </a:p>
          <a:p>
            <a:endParaRPr lang="zh-CN" altLang="en-US" dirty="0"/>
          </a:p>
        </p:txBody>
      </p:sp>
    </p:spTree>
    <p:extLst>
      <p:ext uri="{BB962C8B-B14F-4D97-AF65-F5344CB8AC3E}">
        <p14:creationId xmlns:p14="http://schemas.microsoft.com/office/powerpoint/2010/main" val="39216207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640288"/>
          </a:xfrm>
        </p:spPr>
        <p:txBody>
          <a:bodyPr>
            <a:normAutofit/>
          </a:bodyPr>
          <a:lstStyle/>
          <a:p>
            <a:r>
              <a:rPr lang="zh-CN" altLang="en-US" dirty="0"/>
              <a:t>打印模型信息如下。可以看到，第一种定义方式只是简单地给出诸如</a:t>
            </a:r>
            <a:r>
              <a:rPr lang="en-US" altLang="zh-CN" dirty="0"/>
              <a:t>(0)</a:t>
            </a:r>
            <a:r>
              <a:rPr lang="zh-CN" altLang="en-US" dirty="0"/>
              <a:t>、</a:t>
            </a:r>
            <a:r>
              <a:rPr lang="en-US" altLang="zh-CN" dirty="0"/>
              <a:t>(1)</a:t>
            </a:r>
            <a:r>
              <a:rPr lang="zh-CN" altLang="en-US" dirty="0"/>
              <a:t>之类的序号名称，没有提供对模块命名的方式。注意到并没有输出序号</a:t>
            </a:r>
            <a:r>
              <a:rPr lang="en-US" altLang="zh-CN" dirty="0"/>
              <a:t>1</a:t>
            </a:r>
            <a:r>
              <a:rPr lang="zh-CN" altLang="en-US" dirty="0"/>
              <a:t>对应的</a:t>
            </a:r>
            <a:r>
              <a:rPr lang="en-US" altLang="zh-CN" dirty="0" err="1"/>
              <a:t>LogSigmoid</a:t>
            </a:r>
            <a:r>
              <a:rPr lang="zh-CN" altLang="en-US" dirty="0"/>
              <a:t>，这是因为</a:t>
            </a:r>
            <a:r>
              <a:rPr lang="en-US" altLang="zh-CN" dirty="0" err="1"/>
              <a:t>LogSigmoid</a:t>
            </a:r>
            <a:r>
              <a:rPr lang="zh-CN" altLang="en-US" dirty="0"/>
              <a:t>没有可训练参数。</a:t>
            </a:r>
          </a:p>
          <a:p>
            <a:pPr lvl="1"/>
            <a:r>
              <a:rPr lang="en-US" altLang="zh-CN" dirty="0"/>
              <a:t>Sequential(</a:t>
            </a:r>
          </a:p>
          <a:p>
            <a:pPr lvl="1"/>
            <a:r>
              <a:rPr lang="en-US" altLang="zh-CN" dirty="0"/>
              <a:t>  (0): Linear(</a:t>
            </a:r>
            <a:r>
              <a:rPr lang="en-US" altLang="zh-CN" dirty="0" err="1"/>
              <a:t>in_features</a:t>
            </a:r>
            <a:r>
              <a:rPr lang="en-US" altLang="zh-CN" dirty="0"/>
              <a:t>=1, </a:t>
            </a:r>
            <a:r>
              <a:rPr lang="en-US" altLang="zh-CN" dirty="0" err="1"/>
              <a:t>out_features</a:t>
            </a:r>
            <a:r>
              <a:rPr lang="en-US" altLang="zh-CN" dirty="0"/>
              <a:t>=10, bias=True)</a:t>
            </a:r>
          </a:p>
          <a:p>
            <a:pPr lvl="1"/>
            <a:r>
              <a:rPr lang="en-US" altLang="zh-CN" dirty="0"/>
              <a:t>  (1): </a:t>
            </a:r>
            <a:r>
              <a:rPr lang="en-US" altLang="zh-CN" dirty="0" err="1"/>
              <a:t>LogSigmoid</a:t>
            </a:r>
            <a:r>
              <a:rPr lang="en-US" altLang="zh-CN" dirty="0"/>
              <a:t>()</a:t>
            </a:r>
          </a:p>
          <a:p>
            <a:pPr lvl="1"/>
            <a:r>
              <a:rPr lang="en-US" altLang="zh-CN" dirty="0"/>
              <a:t>  (2): Linear(</a:t>
            </a:r>
            <a:r>
              <a:rPr lang="en-US" altLang="zh-CN" dirty="0" err="1"/>
              <a:t>in_features</a:t>
            </a:r>
            <a:r>
              <a:rPr lang="en-US" altLang="zh-CN" dirty="0"/>
              <a:t>=10, </a:t>
            </a:r>
            <a:r>
              <a:rPr lang="en-US" altLang="zh-CN" dirty="0" err="1"/>
              <a:t>out_features</a:t>
            </a:r>
            <a:r>
              <a:rPr lang="en-US" altLang="zh-CN" dirty="0"/>
              <a:t>=1, bias=True)</a:t>
            </a:r>
          </a:p>
          <a:p>
            <a:pPr lvl="1"/>
            <a:r>
              <a:rPr lang="en-US" altLang="zh-CN" dirty="0"/>
              <a:t>)</a:t>
            </a:r>
          </a:p>
          <a:p>
            <a:pPr lvl="1"/>
            <a:r>
              <a:rPr lang="en-US" altLang="zh-CN" dirty="0"/>
              <a:t>0.weight              </a:t>
            </a:r>
            <a:r>
              <a:rPr lang="en-US" altLang="zh-CN" dirty="0" err="1"/>
              <a:t>torch.Size</a:t>
            </a:r>
            <a:r>
              <a:rPr lang="en-US" altLang="zh-CN" dirty="0"/>
              <a:t>([10, 1]) 10</a:t>
            </a:r>
          </a:p>
          <a:p>
            <a:pPr lvl="1"/>
            <a:r>
              <a:rPr lang="en-US" altLang="zh-CN" dirty="0"/>
              <a:t>0.bias                </a:t>
            </a:r>
            <a:r>
              <a:rPr lang="en-US" altLang="zh-CN" dirty="0" err="1"/>
              <a:t>torch.Size</a:t>
            </a:r>
            <a:r>
              <a:rPr lang="en-US" altLang="zh-CN" dirty="0"/>
              <a:t>([10])    10</a:t>
            </a:r>
          </a:p>
          <a:p>
            <a:pPr lvl="1"/>
            <a:r>
              <a:rPr lang="en-US" altLang="zh-CN" dirty="0"/>
              <a:t>2.weight              </a:t>
            </a:r>
            <a:r>
              <a:rPr lang="en-US" altLang="zh-CN" dirty="0" err="1"/>
              <a:t>torch.Size</a:t>
            </a:r>
            <a:r>
              <a:rPr lang="en-US" altLang="zh-CN" dirty="0"/>
              <a:t>([1, 10]) 10</a:t>
            </a:r>
          </a:p>
          <a:p>
            <a:pPr lvl="1"/>
            <a:r>
              <a:rPr lang="en-US" altLang="zh-CN" dirty="0"/>
              <a:t>2.bias                </a:t>
            </a:r>
            <a:r>
              <a:rPr lang="en-US" altLang="zh-CN" dirty="0" err="1"/>
              <a:t>torch.Size</a:t>
            </a:r>
            <a:r>
              <a:rPr lang="en-US" altLang="zh-CN" dirty="0"/>
              <a:t>([1])     1</a:t>
            </a:r>
          </a:p>
          <a:p>
            <a:endParaRPr lang="zh-CN" altLang="en-US" dirty="0"/>
          </a:p>
        </p:txBody>
      </p:sp>
    </p:spTree>
    <p:extLst>
      <p:ext uri="{BB962C8B-B14F-4D97-AF65-F5344CB8AC3E}">
        <p14:creationId xmlns:p14="http://schemas.microsoft.com/office/powerpoint/2010/main" val="23976488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640288"/>
          </a:xfrm>
        </p:spPr>
        <p:txBody>
          <a:bodyPr>
            <a:normAutofit fontScale="85000" lnSpcReduction="20000"/>
          </a:bodyPr>
          <a:lstStyle/>
          <a:p>
            <a:r>
              <a:rPr lang="zh-CN" altLang="en-US" sz="3000" dirty="0"/>
              <a:t>第二种定义方式是充分利用</a:t>
            </a:r>
            <a:r>
              <a:rPr lang="en-US" altLang="zh-CN" sz="3000" dirty="0" err="1"/>
              <a:t>nn.Sequential</a:t>
            </a:r>
            <a:r>
              <a:rPr lang="zh-CN" altLang="en-US" sz="3000" dirty="0"/>
              <a:t>能够接受</a:t>
            </a:r>
            <a:r>
              <a:rPr lang="en-US" altLang="zh-CN" sz="3000" dirty="0" err="1"/>
              <a:t>OrderedDict</a:t>
            </a:r>
            <a:r>
              <a:rPr lang="zh-CN" altLang="en-US" sz="3000" dirty="0"/>
              <a:t>的特性，这样就可以为每一个模块进行命名，如代码</a:t>
            </a:r>
            <a:r>
              <a:rPr lang="en-US" altLang="zh-CN" sz="3000" dirty="0"/>
              <a:t>3. 17</a:t>
            </a:r>
            <a:r>
              <a:rPr lang="zh-CN" altLang="en-US" sz="3000" dirty="0"/>
              <a:t>所示。</a:t>
            </a:r>
          </a:p>
          <a:p>
            <a:r>
              <a:rPr lang="zh-CN" altLang="en-US" dirty="0"/>
              <a:t>代码</a:t>
            </a:r>
            <a:r>
              <a:rPr lang="en-US" altLang="zh-CN" dirty="0"/>
              <a:t>3. 17</a:t>
            </a:r>
            <a:r>
              <a:rPr lang="zh-CN" altLang="en-US" dirty="0"/>
              <a:t>定义模型的第二种方式</a:t>
            </a:r>
          </a:p>
          <a:p>
            <a:r>
              <a:rPr lang="zh-CN" altLang="en-US" dirty="0"/>
              <a:t>    </a:t>
            </a:r>
            <a:r>
              <a:rPr lang="en-US" altLang="zh-CN" dirty="0"/>
              <a:t># </a:t>
            </a:r>
            <a:r>
              <a:rPr lang="zh-CN" altLang="en-US" dirty="0"/>
              <a:t>第二种定义</a:t>
            </a:r>
          </a:p>
          <a:p>
            <a:r>
              <a:rPr lang="zh-CN" altLang="en-US" dirty="0"/>
              <a:t>    </a:t>
            </a:r>
            <a:r>
              <a:rPr lang="en-US" altLang="zh-CN" dirty="0"/>
              <a:t>from collections import </a:t>
            </a:r>
            <a:r>
              <a:rPr lang="en-US" altLang="zh-CN" dirty="0" err="1"/>
              <a:t>OrderedDict</a:t>
            </a:r>
            <a:endParaRPr lang="en-US" altLang="zh-CN" dirty="0"/>
          </a:p>
          <a:p>
            <a:r>
              <a:rPr lang="en-US" altLang="zh-CN" dirty="0"/>
              <a:t>    </a:t>
            </a:r>
            <a:r>
              <a:rPr lang="en-US" altLang="zh-CN" dirty="0" err="1"/>
              <a:t>seq_model</a:t>
            </a:r>
            <a:r>
              <a:rPr lang="en-US" altLang="zh-CN" dirty="0"/>
              <a:t> = </a:t>
            </a:r>
            <a:r>
              <a:rPr lang="en-US" altLang="zh-CN" dirty="0" err="1"/>
              <a:t>nn.Sequential</a:t>
            </a:r>
            <a:r>
              <a:rPr lang="en-US" altLang="zh-CN" dirty="0"/>
              <a:t>(</a:t>
            </a:r>
            <a:r>
              <a:rPr lang="en-US" altLang="zh-CN" dirty="0" err="1"/>
              <a:t>OrderedDict</a:t>
            </a:r>
            <a:r>
              <a:rPr lang="en-US" altLang="zh-CN" dirty="0"/>
              <a:t>([</a:t>
            </a:r>
          </a:p>
          <a:p>
            <a:r>
              <a:rPr lang="en-US" altLang="zh-CN" dirty="0"/>
              <a:t>            ('</a:t>
            </a:r>
            <a:r>
              <a:rPr lang="en-US" altLang="zh-CN" dirty="0" err="1"/>
              <a:t>hidden_linear</a:t>
            </a:r>
            <a:r>
              <a:rPr lang="en-US" altLang="zh-CN" dirty="0"/>
              <a:t>', </a:t>
            </a:r>
            <a:r>
              <a:rPr lang="en-US" altLang="zh-CN" dirty="0" err="1"/>
              <a:t>nn.Linear</a:t>
            </a:r>
            <a:r>
              <a:rPr lang="en-US" altLang="zh-CN" dirty="0"/>
              <a:t>(1, 10)),</a:t>
            </a:r>
          </a:p>
          <a:p>
            <a:r>
              <a:rPr lang="en-US" altLang="zh-CN" dirty="0"/>
              <a:t>            ('</a:t>
            </a:r>
            <a:r>
              <a:rPr lang="en-US" altLang="zh-CN" dirty="0" err="1"/>
              <a:t>hidden_activation</a:t>
            </a:r>
            <a:r>
              <a:rPr lang="en-US" altLang="zh-CN" dirty="0"/>
              <a:t>', </a:t>
            </a:r>
            <a:r>
              <a:rPr lang="en-US" altLang="zh-CN" dirty="0" err="1"/>
              <a:t>nn.LogSigmoid</a:t>
            </a:r>
            <a:r>
              <a:rPr lang="en-US" altLang="zh-CN" dirty="0"/>
              <a:t>()),</a:t>
            </a:r>
          </a:p>
          <a:p>
            <a:r>
              <a:rPr lang="en-US" altLang="zh-CN" dirty="0"/>
              <a:t>            ('</a:t>
            </a:r>
            <a:r>
              <a:rPr lang="en-US" altLang="zh-CN" dirty="0" err="1"/>
              <a:t>output_linear</a:t>
            </a:r>
            <a:r>
              <a:rPr lang="en-US" altLang="zh-CN" dirty="0"/>
              <a:t>', </a:t>
            </a:r>
            <a:r>
              <a:rPr lang="en-US" altLang="zh-CN" dirty="0" err="1"/>
              <a:t>nn.Linear</a:t>
            </a:r>
            <a:r>
              <a:rPr lang="en-US" altLang="zh-CN" dirty="0"/>
              <a:t>(10, 1))</a:t>
            </a:r>
          </a:p>
          <a:p>
            <a:r>
              <a:rPr lang="en-US" altLang="zh-CN" dirty="0"/>
              <a:t>]))</a:t>
            </a:r>
          </a:p>
          <a:p>
            <a:endParaRPr lang="en-US" altLang="zh-CN" dirty="0"/>
          </a:p>
          <a:p>
            <a:r>
              <a:rPr lang="en-US" altLang="zh-CN" dirty="0"/>
              <a:t>    # </a:t>
            </a:r>
            <a:r>
              <a:rPr lang="zh-CN" altLang="en-US" dirty="0"/>
              <a:t>打印模型信息</a:t>
            </a:r>
          </a:p>
          <a:p>
            <a:r>
              <a:rPr lang="zh-CN" altLang="en-US" dirty="0"/>
              <a:t>    </a:t>
            </a:r>
            <a:r>
              <a:rPr lang="en-US" altLang="zh-CN" dirty="0"/>
              <a:t>print(</a:t>
            </a:r>
            <a:r>
              <a:rPr lang="en-US" altLang="zh-CN" dirty="0" err="1"/>
              <a:t>seq_model</a:t>
            </a:r>
            <a:r>
              <a:rPr lang="en-US" altLang="zh-CN" dirty="0"/>
              <a:t>)</a:t>
            </a:r>
          </a:p>
          <a:p>
            <a:r>
              <a:rPr lang="en-US" altLang="zh-CN" dirty="0"/>
              <a:t>    for name, </a:t>
            </a:r>
            <a:r>
              <a:rPr lang="en-US" altLang="zh-CN" dirty="0" err="1"/>
              <a:t>param</a:t>
            </a:r>
            <a:r>
              <a:rPr lang="en-US" altLang="zh-CN" dirty="0"/>
              <a:t> in </a:t>
            </a:r>
            <a:r>
              <a:rPr lang="en-US" altLang="zh-CN" dirty="0" err="1"/>
              <a:t>seq_model.named_parameters</a:t>
            </a:r>
            <a:r>
              <a:rPr lang="en-US" altLang="zh-CN" dirty="0"/>
              <a:t>():</a:t>
            </a:r>
          </a:p>
          <a:p>
            <a:r>
              <a:rPr lang="en-US" altLang="zh-CN" dirty="0"/>
              <a:t>        print("{:21} {:19} {}".format(name, </a:t>
            </a:r>
            <a:r>
              <a:rPr lang="en-US" altLang="zh-CN" dirty="0" err="1"/>
              <a:t>str</a:t>
            </a:r>
            <a:r>
              <a:rPr lang="en-US" altLang="zh-CN" dirty="0"/>
              <a:t>(</a:t>
            </a:r>
            <a:r>
              <a:rPr lang="en-US" altLang="zh-CN" dirty="0" err="1"/>
              <a:t>param.shape</a:t>
            </a:r>
            <a:r>
              <a:rPr lang="en-US" altLang="zh-CN" dirty="0"/>
              <a:t>), </a:t>
            </a:r>
            <a:r>
              <a:rPr lang="en-US" altLang="zh-CN" dirty="0" err="1"/>
              <a:t>param.numel</a:t>
            </a:r>
            <a:r>
              <a:rPr lang="en-US" altLang="zh-CN" dirty="0"/>
              <a:t>()))</a:t>
            </a:r>
          </a:p>
          <a:p>
            <a:endParaRPr lang="zh-CN" altLang="en-US" dirty="0"/>
          </a:p>
        </p:txBody>
      </p:sp>
    </p:spTree>
    <p:extLst>
      <p:ext uri="{BB962C8B-B14F-4D97-AF65-F5344CB8AC3E}">
        <p14:creationId xmlns:p14="http://schemas.microsoft.com/office/powerpoint/2010/main" val="13581466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12776"/>
            <a:ext cx="8229600" cy="5064224"/>
          </a:xfrm>
        </p:spPr>
        <p:txBody>
          <a:bodyPr>
            <a:normAutofit/>
          </a:bodyPr>
          <a:lstStyle/>
          <a:p>
            <a:r>
              <a:rPr lang="zh-CN" altLang="en-US" dirty="0"/>
              <a:t>打印模型信息如下。可以看到，使用</a:t>
            </a:r>
            <a:r>
              <a:rPr lang="en-US" altLang="zh-CN" dirty="0" err="1"/>
              <a:t>OrderedDict</a:t>
            </a:r>
            <a:r>
              <a:rPr lang="zh-CN" altLang="en-US" dirty="0"/>
              <a:t>的好处是可以对模块命名，从而提高模型的可读性。</a:t>
            </a:r>
          </a:p>
          <a:p>
            <a:pPr lvl="1"/>
            <a:r>
              <a:rPr lang="en-US" altLang="zh-CN" dirty="0"/>
              <a:t>Sequential(</a:t>
            </a:r>
          </a:p>
          <a:p>
            <a:pPr lvl="1"/>
            <a:r>
              <a:rPr lang="en-US" altLang="zh-CN" dirty="0"/>
              <a:t>  (</a:t>
            </a:r>
            <a:r>
              <a:rPr lang="en-US" altLang="zh-CN" dirty="0" err="1"/>
              <a:t>hidden_linear</a:t>
            </a:r>
            <a:r>
              <a:rPr lang="en-US" altLang="zh-CN" dirty="0"/>
              <a:t>): Linear(</a:t>
            </a:r>
            <a:r>
              <a:rPr lang="en-US" altLang="zh-CN" dirty="0" err="1"/>
              <a:t>in_features</a:t>
            </a:r>
            <a:r>
              <a:rPr lang="en-US" altLang="zh-CN" dirty="0"/>
              <a:t>=1, </a:t>
            </a:r>
            <a:r>
              <a:rPr lang="en-US" altLang="zh-CN" dirty="0" err="1"/>
              <a:t>out_features</a:t>
            </a:r>
            <a:r>
              <a:rPr lang="en-US" altLang="zh-CN" dirty="0"/>
              <a:t>=10, bias=True)</a:t>
            </a:r>
          </a:p>
          <a:p>
            <a:pPr lvl="1"/>
            <a:r>
              <a:rPr lang="en-US" altLang="zh-CN" dirty="0"/>
              <a:t>  (</a:t>
            </a:r>
            <a:r>
              <a:rPr lang="en-US" altLang="zh-CN" dirty="0" err="1"/>
              <a:t>hidden_activation</a:t>
            </a:r>
            <a:r>
              <a:rPr lang="en-US" altLang="zh-CN" dirty="0"/>
              <a:t>): </a:t>
            </a:r>
            <a:r>
              <a:rPr lang="en-US" altLang="zh-CN" dirty="0" err="1"/>
              <a:t>LogSigmoid</a:t>
            </a:r>
            <a:r>
              <a:rPr lang="en-US" altLang="zh-CN" dirty="0"/>
              <a:t>()</a:t>
            </a:r>
          </a:p>
          <a:p>
            <a:pPr lvl="1"/>
            <a:r>
              <a:rPr lang="en-US" altLang="zh-CN" dirty="0"/>
              <a:t>  (</a:t>
            </a:r>
            <a:r>
              <a:rPr lang="en-US" altLang="zh-CN" dirty="0" err="1"/>
              <a:t>output_linear</a:t>
            </a:r>
            <a:r>
              <a:rPr lang="en-US" altLang="zh-CN" dirty="0"/>
              <a:t>): Linear(</a:t>
            </a:r>
            <a:r>
              <a:rPr lang="en-US" altLang="zh-CN" dirty="0" err="1"/>
              <a:t>in_features</a:t>
            </a:r>
            <a:r>
              <a:rPr lang="en-US" altLang="zh-CN" dirty="0"/>
              <a:t>=10, </a:t>
            </a:r>
            <a:r>
              <a:rPr lang="en-US" altLang="zh-CN" dirty="0" err="1"/>
              <a:t>out_features</a:t>
            </a:r>
            <a:r>
              <a:rPr lang="en-US" altLang="zh-CN" dirty="0"/>
              <a:t>=1, bias=True)</a:t>
            </a:r>
          </a:p>
          <a:p>
            <a:pPr lvl="1"/>
            <a:r>
              <a:rPr lang="en-US" altLang="zh-CN" dirty="0"/>
              <a:t>)</a:t>
            </a:r>
          </a:p>
          <a:p>
            <a:pPr lvl="1"/>
            <a:r>
              <a:rPr lang="en-US" altLang="zh-CN" dirty="0" err="1"/>
              <a:t>hidden_linear.weight</a:t>
            </a:r>
            <a:r>
              <a:rPr lang="en-US" altLang="zh-CN" dirty="0"/>
              <a:t>  </a:t>
            </a:r>
            <a:r>
              <a:rPr lang="en-US" altLang="zh-CN" dirty="0" err="1"/>
              <a:t>torch.Size</a:t>
            </a:r>
            <a:r>
              <a:rPr lang="en-US" altLang="zh-CN" dirty="0"/>
              <a:t>([10, 1]) 10</a:t>
            </a:r>
          </a:p>
          <a:p>
            <a:pPr lvl="1"/>
            <a:r>
              <a:rPr lang="en-US" altLang="zh-CN" dirty="0" err="1"/>
              <a:t>hidden_linear.bias</a:t>
            </a:r>
            <a:r>
              <a:rPr lang="en-US" altLang="zh-CN" dirty="0"/>
              <a:t>    </a:t>
            </a:r>
            <a:r>
              <a:rPr lang="en-US" altLang="zh-CN" dirty="0" err="1"/>
              <a:t>torch.Size</a:t>
            </a:r>
            <a:r>
              <a:rPr lang="en-US" altLang="zh-CN" dirty="0"/>
              <a:t>([10])    10</a:t>
            </a:r>
          </a:p>
          <a:p>
            <a:pPr lvl="1"/>
            <a:r>
              <a:rPr lang="en-US" altLang="zh-CN" dirty="0" err="1"/>
              <a:t>output_linear.weight</a:t>
            </a:r>
            <a:r>
              <a:rPr lang="en-US" altLang="zh-CN" dirty="0"/>
              <a:t>  </a:t>
            </a:r>
            <a:r>
              <a:rPr lang="en-US" altLang="zh-CN" dirty="0" err="1"/>
              <a:t>torch.Size</a:t>
            </a:r>
            <a:r>
              <a:rPr lang="en-US" altLang="zh-CN" dirty="0"/>
              <a:t>([1, 10]) 10</a:t>
            </a:r>
          </a:p>
          <a:p>
            <a:pPr lvl="1"/>
            <a:r>
              <a:rPr lang="en-US" altLang="zh-CN" dirty="0" err="1"/>
              <a:t>output_linear.bias</a:t>
            </a:r>
            <a:r>
              <a:rPr lang="en-US" altLang="zh-CN" dirty="0"/>
              <a:t>    </a:t>
            </a:r>
            <a:r>
              <a:rPr lang="en-US" altLang="zh-CN" dirty="0" err="1"/>
              <a:t>torch.Size</a:t>
            </a:r>
            <a:r>
              <a:rPr lang="en-US" altLang="zh-CN" dirty="0"/>
              <a:t>([1])     1</a:t>
            </a:r>
          </a:p>
          <a:p>
            <a:pPr lvl="1"/>
            <a:endParaRPr lang="zh-CN" altLang="en-US" dirty="0"/>
          </a:p>
        </p:txBody>
      </p:sp>
    </p:spTree>
    <p:extLst>
      <p:ext uri="{BB962C8B-B14F-4D97-AF65-F5344CB8AC3E}">
        <p14:creationId xmlns:p14="http://schemas.microsoft.com/office/powerpoint/2010/main" val="1942959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76064"/>
            <a:ext cx="8229600" cy="2476872"/>
          </a:xfrm>
        </p:spPr>
        <p:txBody>
          <a:bodyPr/>
          <a:lstStyle/>
          <a:p>
            <a:r>
              <a:rPr lang="zh-CN" altLang="en-US" dirty="0"/>
              <a:t>此外，还有第三种不太常用的方法，先实例化</a:t>
            </a:r>
            <a:r>
              <a:rPr lang="en-US" altLang="zh-CN" dirty="0" err="1"/>
              <a:t>nn.Sequential</a:t>
            </a:r>
            <a:r>
              <a:rPr lang="zh-CN" altLang="en-US" dirty="0"/>
              <a:t>对象，然后再调用该对象的</a:t>
            </a:r>
            <a:r>
              <a:rPr lang="en-US" altLang="zh-CN" dirty="0" err="1"/>
              <a:t>add_module</a:t>
            </a:r>
            <a:r>
              <a:rPr lang="zh-CN" altLang="en-US" dirty="0"/>
              <a:t>方法添加各个网络模块。</a:t>
            </a:r>
          </a:p>
          <a:p>
            <a:r>
              <a:rPr lang="zh-CN" altLang="en-US" dirty="0"/>
              <a:t>完整代码请参见</a:t>
            </a:r>
            <a:r>
              <a:rPr lang="en-US" altLang="zh-CN" dirty="0"/>
              <a:t>linear_regression_nn_sequential.py</a:t>
            </a:r>
            <a:r>
              <a:rPr lang="zh-CN" altLang="en-US" dirty="0"/>
              <a:t>。程序运行结果如图</a:t>
            </a:r>
            <a:r>
              <a:rPr lang="en-US" altLang="zh-CN" dirty="0"/>
              <a:t>3. 3</a:t>
            </a:r>
            <a:r>
              <a:rPr lang="zh-CN" altLang="en-US" dirty="0"/>
              <a:t>所示，可见，两层神经网络比单层线性回归更好地拟合了数据。</a:t>
            </a:r>
          </a:p>
          <a:p>
            <a:endParaRPr lang="zh-CN" altLang="en-US" dirty="0"/>
          </a:p>
        </p:txBody>
      </p:sp>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599" y="275348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78165" y="6453336"/>
            <a:ext cx="1787669" cy="369332"/>
          </a:xfrm>
          <a:prstGeom prst="rect">
            <a:avLst/>
          </a:prstGeom>
        </p:spPr>
        <p:txBody>
          <a:bodyPr wrap="none">
            <a:spAutoFit/>
          </a:bodyPr>
          <a:lstStyle/>
          <a:p>
            <a:r>
              <a:rPr lang="zh-CN" altLang="zh-CN" dirty="0"/>
              <a:t>图</a:t>
            </a:r>
            <a:r>
              <a:rPr lang="en-US" altLang="zh-CN" dirty="0"/>
              <a:t>3. 3 </a:t>
            </a:r>
            <a:r>
              <a:rPr lang="zh-CN" altLang="zh-CN" dirty="0"/>
              <a:t>运行结果</a:t>
            </a:r>
          </a:p>
        </p:txBody>
      </p:sp>
    </p:spTree>
    <p:extLst>
      <p:ext uri="{BB962C8B-B14F-4D97-AF65-F5344CB8AC3E}">
        <p14:creationId xmlns:p14="http://schemas.microsoft.com/office/powerpoint/2010/main" val="4817865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3.2.3 </a:t>
            </a:r>
            <a:r>
              <a:rPr lang="zh-CN" altLang="en-US" dirty="0" smtClean="0"/>
              <a:t>使用</a:t>
            </a:r>
            <a:r>
              <a:rPr lang="en-US" altLang="zh-CN" dirty="0" err="1"/>
              <a:t>nn.Module</a:t>
            </a:r>
            <a:r>
              <a:rPr lang="zh-CN" altLang="en-US" dirty="0"/>
              <a:t>训练线性回归模型</a:t>
            </a:r>
          </a:p>
        </p:txBody>
      </p:sp>
      <p:sp>
        <p:nvSpPr>
          <p:cNvPr id="3" name="内容占位符 2"/>
          <p:cNvSpPr>
            <a:spLocks noGrp="1"/>
          </p:cNvSpPr>
          <p:nvPr>
            <p:ph idx="1"/>
          </p:nvPr>
        </p:nvSpPr>
        <p:spPr/>
        <p:txBody>
          <a:bodyPr/>
          <a:lstStyle/>
          <a:p>
            <a:r>
              <a:rPr lang="zh-CN" altLang="en-US" dirty="0"/>
              <a:t>尽管使用</a:t>
            </a:r>
            <a:r>
              <a:rPr lang="en-US" altLang="zh-CN" dirty="0" err="1"/>
              <a:t>nn.Sequential</a:t>
            </a:r>
            <a:r>
              <a:rPr lang="zh-CN" altLang="en-US" dirty="0"/>
              <a:t>可以方便定义自己的网络结构，有时我们会发现存在这样一种情况：想要完成一些计算，但</a:t>
            </a:r>
            <a:r>
              <a:rPr lang="en-US" altLang="zh-CN" dirty="0" err="1"/>
              <a:t>PyTorch</a:t>
            </a:r>
            <a:r>
              <a:rPr lang="zh-CN" altLang="en-US" dirty="0"/>
              <a:t>没有对应的预设模块，例如一个非常简单的功能</a:t>
            </a:r>
            <a:r>
              <a:rPr lang="en-US" altLang="zh-CN" dirty="0"/>
              <a:t>——</a:t>
            </a:r>
            <a:r>
              <a:rPr lang="zh-CN" altLang="en-US" dirty="0"/>
              <a:t>改变张量形状。下面介绍使用</a:t>
            </a:r>
            <a:r>
              <a:rPr lang="en-US" altLang="zh-CN" dirty="0" err="1"/>
              <a:t>nn.Module</a:t>
            </a:r>
            <a:r>
              <a:rPr lang="zh-CN" altLang="en-US" dirty="0"/>
              <a:t>类来自定义网络，这样可以增加一些灵活性，解决网络中的类似问题。</a:t>
            </a:r>
          </a:p>
        </p:txBody>
      </p:sp>
    </p:spTree>
    <p:extLst>
      <p:ext uri="{BB962C8B-B14F-4D97-AF65-F5344CB8AC3E}">
        <p14:creationId xmlns:p14="http://schemas.microsoft.com/office/powerpoint/2010/main" val="1813791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52256"/>
          </a:xfrm>
        </p:spPr>
        <p:txBody>
          <a:bodyPr>
            <a:normAutofit/>
          </a:bodyPr>
          <a:lstStyle/>
          <a:p>
            <a:r>
              <a:rPr lang="zh-CN" altLang="en-US" dirty="0"/>
              <a:t>使用</a:t>
            </a:r>
            <a:r>
              <a:rPr lang="en-US" altLang="zh-CN" dirty="0" err="1"/>
              <a:t>nn.Module</a:t>
            </a:r>
            <a:r>
              <a:rPr lang="zh-CN" altLang="en-US" dirty="0"/>
              <a:t>需要在自定义类中继承</a:t>
            </a:r>
            <a:r>
              <a:rPr lang="en-US" altLang="zh-CN" dirty="0" err="1"/>
              <a:t>nn.Module</a:t>
            </a:r>
            <a:r>
              <a:rPr lang="zh-CN" altLang="en-US" dirty="0"/>
              <a:t>类，并定义</a:t>
            </a:r>
            <a:r>
              <a:rPr lang="en-US" altLang="zh-CN" dirty="0"/>
              <a:t>__</a:t>
            </a:r>
            <a:r>
              <a:rPr lang="en-US" altLang="zh-CN" dirty="0" err="1"/>
              <a:t>init</a:t>
            </a:r>
            <a:r>
              <a:rPr lang="en-US" altLang="zh-CN" dirty="0"/>
              <a:t>__</a:t>
            </a:r>
            <a:r>
              <a:rPr lang="zh-CN" altLang="en-US" dirty="0"/>
              <a:t>方法和</a:t>
            </a:r>
            <a:r>
              <a:rPr lang="en-US" altLang="zh-CN" dirty="0"/>
              <a:t>forward</a:t>
            </a:r>
            <a:r>
              <a:rPr lang="zh-CN" altLang="en-US" dirty="0"/>
              <a:t>方法。通常，自定义网络需要使用诸如卷积或自定义的其他模块，为了包含这些子模块，通常需要在构造函数</a:t>
            </a:r>
            <a:r>
              <a:rPr lang="en-US" altLang="zh-CN" dirty="0"/>
              <a:t>__</a:t>
            </a:r>
            <a:r>
              <a:rPr lang="en-US" altLang="zh-CN" dirty="0" err="1"/>
              <a:t>init</a:t>
            </a:r>
            <a:r>
              <a:rPr lang="en-US" altLang="zh-CN" dirty="0"/>
              <a:t>__</a:t>
            </a:r>
            <a:r>
              <a:rPr lang="zh-CN" altLang="en-US" dirty="0"/>
              <a:t>中定义它们并将它们赋值给</a:t>
            </a:r>
            <a:r>
              <a:rPr lang="en-US" altLang="zh-CN" dirty="0"/>
              <a:t>self</a:t>
            </a:r>
            <a:r>
              <a:rPr lang="zh-CN" altLang="en-US" dirty="0"/>
              <a:t>，以便随后在</a:t>
            </a:r>
            <a:r>
              <a:rPr lang="en-US" altLang="zh-CN" dirty="0"/>
              <a:t>forward</a:t>
            </a:r>
            <a:r>
              <a:rPr lang="zh-CN" altLang="en-US" dirty="0"/>
              <a:t>函数中使用这些子模块。注意，之前需要先调用</a:t>
            </a:r>
            <a:r>
              <a:rPr lang="en-US" altLang="zh-CN" dirty="0"/>
              <a:t>super().__</a:t>
            </a:r>
            <a:r>
              <a:rPr lang="en-US" altLang="zh-CN" dirty="0" err="1"/>
              <a:t>init</a:t>
            </a:r>
            <a:r>
              <a:rPr lang="en-US" altLang="zh-CN" dirty="0"/>
              <a:t>__()</a:t>
            </a:r>
            <a:r>
              <a:rPr lang="zh-CN" altLang="en-US" dirty="0"/>
              <a:t>。然后，需要定义一个</a:t>
            </a:r>
            <a:r>
              <a:rPr lang="en-US" altLang="zh-CN" dirty="0"/>
              <a:t>forward</a:t>
            </a:r>
            <a:r>
              <a:rPr lang="zh-CN" altLang="en-US" dirty="0"/>
              <a:t>函数，让自定义网络接受输入并返回输出，也就是定义网络如何进行前向计算。使用</a:t>
            </a:r>
            <a:r>
              <a:rPr lang="en-US" altLang="zh-CN" dirty="0" err="1"/>
              <a:t>PyTorch</a:t>
            </a:r>
            <a:r>
              <a:rPr lang="zh-CN" altLang="en-US" dirty="0"/>
              <a:t>，如果使用标准</a:t>
            </a:r>
            <a:r>
              <a:rPr lang="en-US" altLang="zh-CN" dirty="0"/>
              <a:t>torch</a:t>
            </a:r>
            <a:r>
              <a:rPr lang="zh-CN" altLang="en-US" dirty="0"/>
              <a:t>模块，自动求导将自动处理后向传播，因此</a:t>
            </a:r>
            <a:r>
              <a:rPr lang="en-US" altLang="zh-CN" dirty="0" err="1"/>
              <a:t>nn.Module</a:t>
            </a:r>
            <a:r>
              <a:rPr lang="zh-CN" altLang="en-US" dirty="0"/>
              <a:t>没有类似</a:t>
            </a:r>
            <a:r>
              <a:rPr lang="en-US" altLang="zh-CN" dirty="0"/>
              <a:t>backward</a:t>
            </a:r>
            <a:r>
              <a:rPr lang="zh-CN" altLang="en-US" dirty="0"/>
              <a:t>这样的函数。</a:t>
            </a:r>
          </a:p>
          <a:p>
            <a:r>
              <a:rPr lang="zh-CN" altLang="en-US" dirty="0"/>
              <a:t>代码</a:t>
            </a:r>
            <a:r>
              <a:rPr lang="en-US" altLang="zh-CN" dirty="0"/>
              <a:t>3. 18</a:t>
            </a:r>
            <a:r>
              <a:rPr lang="zh-CN" altLang="en-US" dirty="0"/>
              <a:t>使用</a:t>
            </a:r>
            <a:r>
              <a:rPr lang="en-US" altLang="zh-CN" dirty="0" err="1"/>
              <a:t>nn.Module</a:t>
            </a:r>
            <a:r>
              <a:rPr lang="zh-CN" altLang="en-US" dirty="0"/>
              <a:t>实现一个自定义的线性模型。在</a:t>
            </a:r>
            <a:r>
              <a:rPr lang="en-US" altLang="zh-CN" dirty="0"/>
              <a:t>__</a:t>
            </a:r>
            <a:r>
              <a:rPr lang="en-US" altLang="zh-CN" dirty="0" err="1"/>
              <a:t>init</a:t>
            </a:r>
            <a:r>
              <a:rPr lang="en-US" altLang="zh-CN" dirty="0"/>
              <a:t>__</a:t>
            </a:r>
            <a:r>
              <a:rPr lang="zh-CN" altLang="en-US" dirty="0"/>
              <a:t>函数中实例化了</a:t>
            </a:r>
            <a:r>
              <a:rPr lang="en-US" altLang="zh-CN" dirty="0" err="1"/>
              <a:t>nn.Linear</a:t>
            </a:r>
            <a:r>
              <a:rPr lang="zh-CN" altLang="en-US" dirty="0"/>
              <a:t>和</a:t>
            </a:r>
            <a:r>
              <a:rPr lang="en-US" altLang="zh-CN" dirty="0" err="1"/>
              <a:t>nn.LogSigmoid</a:t>
            </a:r>
            <a:r>
              <a:rPr lang="zh-CN" altLang="en-US" dirty="0"/>
              <a:t>，并随后在</a:t>
            </a:r>
            <a:r>
              <a:rPr lang="en-US" altLang="zh-CN" dirty="0"/>
              <a:t>forward</a:t>
            </a:r>
            <a:r>
              <a:rPr lang="zh-CN" altLang="en-US" dirty="0"/>
              <a:t>函数中使用这些对象。</a:t>
            </a:r>
          </a:p>
          <a:p>
            <a:endParaRPr lang="zh-CN" altLang="en-US" dirty="0"/>
          </a:p>
        </p:txBody>
      </p:sp>
    </p:spTree>
    <p:extLst>
      <p:ext uri="{BB962C8B-B14F-4D97-AF65-F5344CB8AC3E}">
        <p14:creationId xmlns:p14="http://schemas.microsoft.com/office/powerpoint/2010/main" val="3500275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dirty="0"/>
              <a:t>代码</a:t>
            </a:r>
            <a:r>
              <a:rPr lang="en-US" altLang="zh-CN" dirty="0"/>
              <a:t>3. 18</a:t>
            </a:r>
            <a:r>
              <a:rPr lang="zh-CN" altLang="en-US" dirty="0"/>
              <a:t>自定义线性模型</a:t>
            </a:r>
          </a:p>
          <a:p>
            <a:r>
              <a:rPr lang="en-US" altLang="zh-CN" dirty="0"/>
              <a:t>class </a:t>
            </a:r>
            <a:r>
              <a:rPr lang="en-US" altLang="zh-CN" dirty="0" err="1"/>
              <a:t>LinearModel</a:t>
            </a:r>
            <a:r>
              <a:rPr lang="en-US" altLang="zh-CN" dirty="0"/>
              <a:t>(</a:t>
            </a:r>
            <a:r>
              <a:rPr lang="en-US" altLang="zh-CN" dirty="0" err="1"/>
              <a:t>nn.Module</a:t>
            </a:r>
            <a:r>
              <a:rPr lang="en-US" altLang="zh-CN" dirty="0"/>
              <a:t>):</a:t>
            </a:r>
          </a:p>
          <a:p>
            <a:r>
              <a:rPr lang="en-US" altLang="zh-CN" dirty="0"/>
              <a:t>    """ </a:t>
            </a:r>
            <a:r>
              <a:rPr lang="zh-CN" altLang="en-US" dirty="0"/>
              <a:t>自定义模型 </a:t>
            </a:r>
            <a:r>
              <a:rPr lang="en-US" altLang="zh-CN" dirty="0"/>
              <a:t>"""</a:t>
            </a:r>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super().__</a:t>
            </a:r>
            <a:r>
              <a:rPr lang="en-US" altLang="zh-CN" dirty="0" err="1"/>
              <a:t>init</a:t>
            </a:r>
            <a:r>
              <a:rPr lang="en-US" altLang="zh-CN" dirty="0"/>
              <a:t>__()</a:t>
            </a:r>
          </a:p>
          <a:p>
            <a:r>
              <a:rPr lang="en-US" altLang="zh-CN" dirty="0"/>
              <a:t>        </a:t>
            </a:r>
            <a:r>
              <a:rPr lang="en-US" altLang="zh-CN" dirty="0" err="1"/>
              <a:t>self.hidden_linear</a:t>
            </a:r>
            <a:r>
              <a:rPr lang="en-US" altLang="zh-CN" dirty="0"/>
              <a:t> = </a:t>
            </a:r>
            <a:r>
              <a:rPr lang="en-US" altLang="zh-CN" dirty="0" err="1"/>
              <a:t>nn.Linear</a:t>
            </a:r>
            <a:r>
              <a:rPr lang="en-US" altLang="zh-CN" dirty="0"/>
              <a:t>(1, 10)</a:t>
            </a:r>
          </a:p>
          <a:p>
            <a:r>
              <a:rPr lang="en-US" altLang="zh-CN" dirty="0"/>
              <a:t>        </a:t>
            </a:r>
            <a:r>
              <a:rPr lang="en-US" altLang="zh-CN" dirty="0" err="1"/>
              <a:t>self.activation</a:t>
            </a:r>
            <a:r>
              <a:rPr lang="en-US" altLang="zh-CN" dirty="0"/>
              <a:t> = </a:t>
            </a:r>
            <a:r>
              <a:rPr lang="en-US" altLang="zh-CN" dirty="0" err="1"/>
              <a:t>nn.LogSigmoid</a:t>
            </a:r>
            <a:r>
              <a:rPr lang="en-US" altLang="zh-CN" dirty="0"/>
              <a:t>()</a:t>
            </a:r>
          </a:p>
          <a:p>
            <a:r>
              <a:rPr lang="en-US" altLang="zh-CN" dirty="0"/>
              <a:t>        </a:t>
            </a:r>
            <a:r>
              <a:rPr lang="en-US" altLang="zh-CN" dirty="0" err="1"/>
              <a:t>self.output_linear</a:t>
            </a:r>
            <a:r>
              <a:rPr lang="en-US" altLang="zh-CN" dirty="0"/>
              <a:t> = </a:t>
            </a:r>
            <a:r>
              <a:rPr lang="en-US" altLang="zh-CN" dirty="0" err="1"/>
              <a:t>nn.Linear</a:t>
            </a:r>
            <a:r>
              <a:rPr lang="en-US" altLang="zh-CN" dirty="0"/>
              <a:t>(10, 1)</a:t>
            </a:r>
          </a:p>
          <a:p>
            <a:endParaRPr lang="en-US" altLang="zh-CN" dirty="0"/>
          </a:p>
          <a:p>
            <a:r>
              <a:rPr lang="en-US" altLang="zh-CN" dirty="0"/>
              <a:t>    </a:t>
            </a:r>
            <a:r>
              <a:rPr lang="en-US" altLang="zh-CN" dirty="0" err="1"/>
              <a:t>def</a:t>
            </a:r>
            <a:r>
              <a:rPr lang="en-US" altLang="zh-CN" dirty="0"/>
              <a:t> forward(self, input):</a:t>
            </a:r>
          </a:p>
          <a:p>
            <a:r>
              <a:rPr lang="en-US" altLang="zh-CN" dirty="0"/>
              <a:t>        output = </a:t>
            </a:r>
            <a:r>
              <a:rPr lang="en-US" altLang="zh-CN" dirty="0" err="1"/>
              <a:t>self.hidden_linear</a:t>
            </a:r>
            <a:r>
              <a:rPr lang="en-US" altLang="zh-CN" dirty="0"/>
              <a:t>(input)</a:t>
            </a:r>
          </a:p>
          <a:p>
            <a:r>
              <a:rPr lang="en-US" altLang="zh-CN" dirty="0"/>
              <a:t>        output = </a:t>
            </a:r>
            <a:r>
              <a:rPr lang="en-US" altLang="zh-CN" dirty="0" err="1"/>
              <a:t>self.activation</a:t>
            </a:r>
            <a:r>
              <a:rPr lang="en-US" altLang="zh-CN" dirty="0"/>
              <a:t>(output)</a:t>
            </a:r>
          </a:p>
          <a:p>
            <a:r>
              <a:rPr lang="en-US" altLang="zh-CN" dirty="0"/>
              <a:t>        output = </a:t>
            </a:r>
            <a:r>
              <a:rPr lang="en-US" altLang="zh-CN" dirty="0" err="1"/>
              <a:t>self.output_linear</a:t>
            </a:r>
            <a:r>
              <a:rPr lang="en-US" altLang="zh-CN" dirty="0"/>
              <a:t>(output)</a:t>
            </a:r>
          </a:p>
          <a:p>
            <a:r>
              <a:rPr lang="en-US" altLang="zh-CN" dirty="0"/>
              <a:t>        return output</a:t>
            </a:r>
          </a:p>
          <a:p>
            <a:endParaRPr lang="zh-CN" altLang="en-US" dirty="0"/>
          </a:p>
        </p:txBody>
      </p:sp>
    </p:spTree>
    <p:extLst>
      <p:ext uri="{BB962C8B-B14F-4D97-AF65-F5344CB8AC3E}">
        <p14:creationId xmlns:p14="http://schemas.microsoft.com/office/powerpoint/2010/main" val="28044973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代码</a:t>
            </a:r>
            <a:r>
              <a:rPr lang="en-US" altLang="zh-CN" dirty="0"/>
              <a:t>3. 19</a:t>
            </a:r>
            <a:r>
              <a:rPr lang="zh-CN" altLang="en-US" dirty="0"/>
              <a:t>是使用自定义线性模型的代码片段。</a:t>
            </a:r>
          </a:p>
          <a:p>
            <a:r>
              <a:rPr lang="zh-CN" altLang="en-US" dirty="0"/>
              <a:t>代码</a:t>
            </a:r>
            <a:r>
              <a:rPr lang="en-US" altLang="zh-CN" dirty="0"/>
              <a:t>3. 19 </a:t>
            </a:r>
            <a:r>
              <a:rPr lang="zh-CN" altLang="en-US" dirty="0"/>
              <a:t>使用自定义线性模型</a:t>
            </a:r>
          </a:p>
          <a:p>
            <a:r>
              <a:rPr lang="zh-CN" altLang="en-US" dirty="0"/>
              <a:t>    </a:t>
            </a:r>
            <a:r>
              <a:rPr lang="en-US" altLang="zh-CN" dirty="0"/>
              <a:t># </a:t>
            </a:r>
            <a:r>
              <a:rPr lang="zh-CN" altLang="en-US" dirty="0"/>
              <a:t>定义模型</a:t>
            </a:r>
          </a:p>
          <a:p>
            <a:r>
              <a:rPr lang="zh-CN" altLang="en-US" dirty="0"/>
              <a:t>    </a:t>
            </a:r>
            <a:r>
              <a:rPr lang="en-US" altLang="zh-CN" dirty="0" err="1"/>
              <a:t>linear_model</a:t>
            </a:r>
            <a:r>
              <a:rPr lang="en-US" altLang="zh-CN" dirty="0"/>
              <a:t> = </a:t>
            </a:r>
            <a:r>
              <a:rPr lang="en-US" altLang="zh-CN" dirty="0" err="1"/>
              <a:t>LinearModel</a:t>
            </a:r>
            <a:r>
              <a:rPr lang="en-US" altLang="zh-CN" dirty="0"/>
              <a:t>()</a:t>
            </a:r>
          </a:p>
          <a:p>
            <a:endParaRPr lang="en-US" altLang="zh-CN" dirty="0"/>
          </a:p>
          <a:p>
            <a:r>
              <a:rPr lang="en-US" altLang="zh-CN" dirty="0"/>
              <a:t>    # </a:t>
            </a:r>
            <a:r>
              <a:rPr lang="zh-CN" altLang="en-US" dirty="0"/>
              <a:t>打印模型信息</a:t>
            </a:r>
          </a:p>
          <a:p>
            <a:r>
              <a:rPr lang="zh-CN" altLang="en-US" dirty="0"/>
              <a:t>    </a:t>
            </a:r>
            <a:r>
              <a:rPr lang="en-US" altLang="zh-CN" dirty="0"/>
              <a:t>print(</a:t>
            </a:r>
            <a:r>
              <a:rPr lang="en-US" altLang="zh-CN" dirty="0" err="1"/>
              <a:t>linear_model</a:t>
            </a:r>
            <a:r>
              <a:rPr lang="en-US" altLang="zh-CN" dirty="0"/>
              <a:t>)</a:t>
            </a:r>
          </a:p>
          <a:p>
            <a:r>
              <a:rPr lang="en-US" altLang="zh-CN" dirty="0"/>
              <a:t>    for name, </a:t>
            </a:r>
            <a:r>
              <a:rPr lang="en-US" altLang="zh-CN" dirty="0" err="1"/>
              <a:t>param</a:t>
            </a:r>
            <a:r>
              <a:rPr lang="en-US" altLang="zh-CN" dirty="0"/>
              <a:t> in </a:t>
            </a:r>
            <a:r>
              <a:rPr lang="en-US" altLang="zh-CN" dirty="0" err="1"/>
              <a:t>linear_model.named_parameters</a:t>
            </a:r>
            <a:r>
              <a:rPr lang="en-US" altLang="zh-CN" dirty="0"/>
              <a:t>():</a:t>
            </a:r>
          </a:p>
          <a:p>
            <a:r>
              <a:rPr lang="en-US" altLang="zh-CN" dirty="0"/>
              <a:t>        print("{:21} {:19} {}".format(name, </a:t>
            </a:r>
            <a:r>
              <a:rPr lang="en-US" altLang="zh-CN" dirty="0" err="1"/>
              <a:t>str</a:t>
            </a:r>
            <a:r>
              <a:rPr lang="en-US" altLang="zh-CN" dirty="0"/>
              <a:t>(</a:t>
            </a:r>
            <a:r>
              <a:rPr lang="en-US" altLang="zh-CN" dirty="0" err="1"/>
              <a:t>param.shape</a:t>
            </a:r>
            <a:r>
              <a:rPr lang="en-US" altLang="zh-CN" dirty="0"/>
              <a:t>), </a:t>
            </a:r>
            <a:r>
              <a:rPr lang="en-US" altLang="zh-CN" dirty="0" err="1"/>
              <a:t>param.numel</a:t>
            </a:r>
            <a:r>
              <a:rPr lang="en-US" altLang="zh-CN" dirty="0"/>
              <a:t>()))</a:t>
            </a:r>
          </a:p>
          <a:p>
            <a:endParaRPr lang="zh-CN" altLang="en-US" dirty="0"/>
          </a:p>
        </p:txBody>
      </p:sp>
    </p:spTree>
    <p:extLst>
      <p:ext uri="{BB962C8B-B14F-4D97-AF65-F5344CB8AC3E}">
        <p14:creationId xmlns:p14="http://schemas.microsoft.com/office/powerpoint/2010/main" val="2159799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3.1.1 </a:t>
            </a:r>
            <a:r>
              <a:rPr lang="zh-CN" altLang="en-US" dirty="0" smtClean="0"/>
              <a:t>线性回归</a:t>
            </a:r>
            <a:r>
              <a:rPr lang="zh-CN" altLang="en-US" dirty="0"/>
              <a:t>介绍</a:t>
            </a:r>
          </a:p>
        </p:txBody>
      </p:sp>
      <p:sp>
        <p:nvSpPr>
          <p:cNvPr id="3" name="内容占位符 2"/>
          <p:cNvSpPr>
            <a:spLocks noGrp="1"/>
          </p:cNvSpPr>
          <p:nvPr>
            <p:ph idx="1"/>
          </p:nvPr>
        </p:nvSpPr>
        <p:spPr/>
        <p:txBody>
          <a:bodyPr/>
          <a:lstStyle/>
          <a:p>
            <a:r>
              <a:rPr lang="zh-CN" altLang="en-US" dirty="0"/>
              <a:t>本小节介绍线性回归的基本知识，首先介绍奥运会男子</a:t>
            </a:r>
            <a:r>
              <a:rPr lang="en-US" altLang="zh-CN" dirty="0"/>
              <a:t>100</a:t>
            </a:r>
            <a:r>
              <a:rPr lang="zh-CN" altLang="en-US" dirty="0"/>
              <a:t>米自由泳数据集，然后介绍线性回归的模型定义、模型假设和模型评估，最后介绍深度学习中经常使用的梯度下降算法。</a:t>
            </a:r>
          </a:p>
        </p:txBody>
      </p:sp>
    </p:spTree>
    <p:extLst>
      <p:ext uri="{BB962C8B-B14F-4D97-AF65-F5344CB8AC3E}">
        <p14:creationId xmlns:p14="http://schemas.microsoft.com/office/powerpoint/2010/main" val="2465082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打印模型信息如下。</a:t>
            </a:r>
          </a:p>
          <a:p>
            <a:pPr lvl="1"/>
            <a:r>
              <a:rPr lang="en-US" altLang="zh-CN" dirty="0" err="1"/>
              <a:t>LinearModel</a:t>
            </a:r>
            <a:r>
              <a:rPr lang="en-US" altLang="zh-CN" dirty="0"/>
              <a:t>(</a:t>
            </a:r>
          </a:p>
          <a:p>
            <a:pPr lvl="1"/>
            <a:r>
              <a:rPr lang="en-US" altLang="zh-CN" dirty="0"/>
              <a:t>  (</a:t>
            </a:r>
            <a:r>
              <a:rPr lang="en-US" altLang="zh-CN" dirty="0" err="1"/>
              <a:t>hidden_linear</a:t>
            </a:r>
            <a:r>
              <a:rPr lang="en-US" altLang="zh-CN" dirty="0"/>
              <a:t>): Linear(</a:t>
            </a:r>
            <a:r>
              <a:rPr lang="en-US" altLang="zh-CN" dirty="0" err="1"/>
              <a:t>in_features</a:t>
            </a:r>
            <a:r>
              <a:rPr lang="en-US" altLang="zh-CN" dirty="0"/>
              <a:t>=1, </a:t>
            </a:r>
            <a:r>
              <a:rPr lang="en-US" altLang="zh-CN" dirty="0" err="1"/>
              <a:t>out_features</a:t>
            </a:r>
            <a:r>
              <a:rPr lang="en-US" altLang="zh-CN" dirty="0"/>
              <a:t>=10, bias=True)</a:t>
            </a:r>
          </a:p>
          <a:p>
            <a:pPr lvl="1"/>
            <a:r>
              <a:rPr lang="en-US" altLang="zh-CN" dirty="0"/>
              <a:t>  (activation): </a:t>
            </a:r>
            <a:r>
              <a:rPr lang="en-US" altLang="zh-CN" dirty="0" err="1"/>
              <a:t>LogSigmoid</a:t>
            </a:r>
            <a:r>
              <a:rPr lang="en-US" altLang="zh-CN" dirty="0"/>
              <a:t>()</a:t>
            </a:r>
          </a:p>
          <a:p>
            <a:pPr lvl="1"/>
            <a:r>
              <a:rPr lang="en-US" altLang="zh-CN" dirty="0"/>
              <a:t>  (</a:t>
            </a:r>
            <a:r>
              <a:rPr lang="en-US" altLang="zh-CN" dirty="0" err="1"/>
              <a:t>output_linear</a:t>
            </a:r>
            <a:r>
              <a:rPr lang="en-US" altLang="zh-CN" dirty="0"/>
              <a:t>): Linear(</a:t>
            </a:r>
            <a:r>
              <a:rPr lang="en-US" altLang="zh-CN" dirty="0" err="1"/>
              <a:t>in_features</a:t>
            </a:r>
            <a:r>
              <a:rPr lang="en-US" altLang="zh-CN" dirty="0"/>
              <a:t>=10, </a:t>
            </a:r>
            <a:r>
              <a:rPr lang="en-US" altLang="zh-CN" dirty="0" err="1"/>
              <a:t>out_features</a:t>
            </a:r>
            <a:r>
              <a:rPr lang="en-US" altLang="zh-CN" dirty="0"/>
              <a:t>=1, bias=True)</a:t>
            </a:r>
          </a:p>
          <a:p>
            <a:pPr lvl="1"/>
            <a:r>
              <a:rPr lang="en-US" altLang="zh-CN" dirty="0"/>
              <a:t>)</a:t>
            </a:r>
          </a:p>
          <a:p>
            <a:pPr lvl="1"/>
            <a:r>
              <a:rPr lang="en-US" altLang="zh-CN" dirty="0" err="1"/>
              <a:t>hidden_linear.weight</a:t>
            </a:r>
            <a:r>
              <a:rPr lang="en-US" altLang="zh-CN" dirty="0"/>
              <a:t>  </a:t>
            </a:r>
            <a:r>
              <a:rPr lang="en-US" altLang="zh-CN" dirty="0" err="1"/>
              <a:t>torch.Size</a:t>
            </a:r>
            <a:r>
              <a:rPr lang="en-US" altLang="zh-CN" dirty="0"/>
              <a:t>([10, 1]) 10</a:t>
            </a:r>
          </a:p>
          <a:p>
            <a:pPr lvl="1"/>
            <a:r>
              <a:rPr lang="en-US" altLang="zh-CN" dirty="0" err="1"/>
              <a:t>hidden_linear.bias</a:t>
            </a:r>
            <a:r>
              <a:rPr lang="en-US" altLang="zh-CN" dirty="0"/>
              <a:t>    </a:t>
            </a:r>
            <a:r>
              <a:rPr lang="en-US" altLang="zh-CN" dirty="0" err="1"/>
              <a:t>torch.Size</a:t>
            </a:r>
            <a:r>
              <a:rPr lang="en-US" altLang="zh-CN" dirty="0"/>
              <a:t>([10])    10</a:t>
            </a:r>
          </a:p>
          <a:p>
            <a:pPr lvl="1"/>
            <a:r>
              <a:rPr lang="en-US" altLang="zh-CN" dirty="0" err="1"/>
              <a:t>output_linear.weight</a:t>
            </a:r>
            <a:r>
              <a:rPr lang="en-US" altLang="zh-CN" dirty="0"/>
              <a:t>  </a:t>
            </a:r>
            <a:r>
              <a:rPr lang="en-US" altLang="zh-CN" dirty="0" err="1"/>
              <a:t>torch.Size</a:t>
            </a:r>
            <a:r>
              <a:rPr lang="en-US" altLang="zh-CN" dirty="0"/>
              <a:t>([1, 10]) 10</a:t>
            </a:r>
          </a:p>
          <a:p>
            <a:pPr lvl="1"/>
            <a:r>
              <a:rPr lang="en-US" altLang="zh-CN" dirty="0" err="1"/>
              <a:t>output_linear.bias</a:t>
            </a:r>
            <a:r>
              <a:rPr lang="en-US" altLang="zh-CN" dirty="0"/>
              <a:t>    </a:t>
            </a:r>
            <a:r>
              <a:rPr lang="en-US" altLang="zh-CN" dirty="0" err="1"/>
              <a:t>torch.Size</a:t>
            </a:r>
            <a:r>
              <a:rPr lang="en-US" altLang="zh-CN" dirty="0"/>
              <a:t>([1])     1</a:t>
            </a:r>
          </a:p>
          <a:p>
            <a:endParaRPr lang="en-US" altLang="zh-CN" dirty="0"/>
          </a:p>
          <a:p>
            <a:r>
              <a:rPr lang="zh-CN" altLang="en-US" dirty="0"/>
              <a:t>完整代码请参见</a:t>
            </a:r>
            <a:r>
              <a:rPr lang="en-US" altLang="zh-CN" dirty="0"/>
              <a:t>linear_regression_nn_module.py</a:t>
            </a:r>
            <a:r>
              <a:rPr lang="zh-CN" altLang="en-US" dirty="0"/>
              <a:t>。</a:t>
            </a:r>
          </a:p>
          <a:p>
            <a:endParaRPr lang="zh-CN" altLang="en-US" dirty="0"/>
          </a:p>
        </p:txBody>
      </p:sp>
    </p:spTree>
    <p:extLst>
      <p:ext uri="{BB962C8B-B14F-4D97-AF65-F5344CB8AC3E}">
        <p14:creationId xmlns:p14="http://schemas.microsoft.com/office/powerpoint/2010/main" val="28734102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a:t>
            </a:r>
            <a:r>
              <a:rPr lang="zh-CN" altLang="en-US" dirty="0" smtClean="0"/>
              <a:t>逻辑</a:t>
            </a:r>
            <a:r>
              <a:rPr lang="zh-CN" altLang="en-US" dirty="0"/>
              <a:t>回归</a:t>
            </a:r>
          </a:p>
        </p:txBody>
      </p:sp>
      <p:sp>
        <p:nvSpPr>
          <p:cNvPr id="3" name="内容占位符 2"/>
          <p:cNvSpPr>
            <a:spLocks noGrp="1"/>
          </p:cNvSpPr>
          <p:nvPr>
            <p:ph idx="1"/>
          </p:nvPr>
        </p:nvSpPr>
        <p:spPr/>
        <p:txBody>
          <a:bodyPr/>
          <a:lstStyle/>
          <a:p>
            <a:r>
              <a:rPr lang="zh-CN" altLang="en-US" dirty="0"/>
              <a:t>线性回归解决的是回归问题，而逻辑回归解决的是分类问题，这两种问题的区别是前者的目标属性是连续的数值类型而后者的目标属性是离散的标称类型。</a:t>
            </a:r>
          </a:p>
          <a:p>
            <a:r>
              <a:rPr lang="zh-CN" altLang="en-US" dirty="0"/>
              <a:t>可以将逻辑回归视为神经网络中的一个神经元，因此学习逻辑回归能帮助理解神经网络的工作原理。</a:t>
            </a:r>
          </a:p>
          <a:p>
            <a:endParaRPr lang="zh-CN" altLang="en-US" dirty="0"/>
          </a:p>
        </p:txBody>
      </p:sp>
    </p:spTree>
    <p:extLst>
      <p:ext uri="{BB962C8B-B14F-4D97-AF65-F5344CB8AC3E}">
        <p14:creationId xmlns:p14="http://schemas.microsoft.com/office/powerpoint/2010/main" val="42542252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3.3.1 </a:t>
            </a:r>
            <a:r>
              <a:rPr lang="zh-CN" altLang="en-US" dirty="0" smtClean="0"/>
              <a:t>逻辑</a:t>
            </a:r>
            <a:r>
              <a:rPr lang="zh-CN" altLang="en-US" dirty="0"/>
              <a:t>回归介绍</a:t>
            </a:r>
          </a:p>
        </p:txBody>
      </p:sp>
      <p:sp>
        <p:nvSpPr>
          <p:cNvPr id="3" name="内容占位符 2"/>
          <p:cNvSpPr>
            <a:spLocks noGrp="1"/>
          </p:cNvSpPr>
          <p:nvPr>
            <p:ph idx="1"/>
          </p:nvPr>
        </p:nvSpPr>
        <p:spPr/>
        <p:txBody>
          <a:bodyPr/>
          <a:lstStyle/>
          <a:p>
            <a:r>
              <a:rPr lang="zh-CN" altLang="en-US" dirty="0"/>
              <a:t>逻辑回归</a:t>
            </a:r>
            <a:r>
              <a:rPr lang="en-US" altLang="zh-CN" dirty="0"/>
              <a:t>(Logistic Regression)</a:t>
            </a:r>
            <a:r>
              <a:rPr lang="zh-CN" altLang="en-US" dirty="0"/>
              <a:t>是一种广泛使用的学习算法。其中的“逻辑”是音译，指其中应用的</a:t>
            </a:r>
            <a:r>
              <a:rPr lang="en-US" altLang="zh-CN" dirty="0"/>
              <a:t>Logistic</a:t>
            </a:r>
            <a:r>
              <a:rPr lang="zh-CN" altLang="en-US" dirty="0"/>
              <a:t>函数，它是一种分类算法，解决目标属性是离散的标称型的分类问题。</a:t>
            </a:r>
          </a:p>
        </p:txBody>
      </p:sp>
    </p:spTree>
    <p:extLst>
      <p:ext uri="{BB962C8B-B14F-4D97-AF65-F5344CB8AC3E}">
        <p14:creationId xmlns:p14="http://schemas.microsoft.com/office/powerpoint/2010/main" val="9428910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lstStyle/>
          <a:p>
            <a:r>
              <a:rPr lang="zh-CN" altLang="en-US" dirty="0"/>
              <a:t>（</a:t>
            </a:r>
            <a:r>
              <a:rPr lang="en-US" altLang="zh-CN" dirty="0"/>
              <a:t>1</a:t>
            </a:r>
            <a:r>
              <a:rPr lang="zh-CN" altLang="en-US" dirty="0"/>
              <a:t>）假设函数</a:t>
            </a:r>
          </a:p>
          <a:p>
            <a:r>
              <a:rPr lang="zh-CN" altLang="en-US" dirty="0"/>
              <a:t>逻辑回归常用于解决二元分类问题，也就是样本的类别标签只有两种，称为正例和负例，可以使用</a:t>
            </a:r>
            <a:r>
              <a:rPr lang="en-US" altLang="zh-CN" dirty="0"/>
              <a:t>1</a:t>
            </a:r>
            <a:r>
              <a:rPr lang="zh-CN" altLang="en-US" dirty="0"/>
              <a:t>和</a:t>
            </a:r>
            <a:r>
              <a:rPr lang="en-US" altLang="zh-CN" dirty="0"/>
              <a:t>0</a:t>
            </a:r>
            <a:r>
              <a:rPr lang="zh-CN" altLang="en-US" dirty="0"/>
              <a:t>来分别表示正例和负例。逻辑回归试图找到一个假设</a:t>
            </a:r>
            <a:r>
              <a:rPr lang="zh-CN" altLang="en-US" dirty="0" smtClean="0"/>
              <a:t>函数          </a:t>
            </a:r>
            <a:r>
              <a:rPr lang="zh-CN" altLang="en-US" dirty="0"/>
              <a:t>，</a:t>
            </a:r>
            <a:r>
              <a:rPr lang="zh-CN" altLang="en-US" dirty="0" smtClean="0"/>
              <a:t>如果               ，</a:t>
            </a:r>
            <a:r>
              <a:rPr lang="zh-CN" altLang="en-US" dirty="0"/>
              <a:t>则</a:t>
            </a:r>
            <a:r>
              <a:rPr lang="zh-CN" altLang="en-US" dirty="0" smtClean="0"/>
              <a:t>预测      </a:t>
            </a:r>
            <a:r>
              <a:rPr lang="zh-CN" altLang="en-US" dirty="0"/>
              <a:t>，</a:t>
            </a:r>
            <a:r>
              <a:rPr lang="zh-CN" altLang="en-US" dirty="0" smtClean="0"/>
              <a:t>如果              ，</a:t>
            </a:r>
            <a:r>
              <a:rPr lang="zh-CN" altLang="en-US" dirty="0"/>
              <a:t>则预测 </a:t>
            </a:r>
            <a:r>
              <a:rPr lang="zh-CN" altLang="en-US" dirty="0" smtClean="0"/>
              <a:t>      。</a:t>
            </a:r>
            <a:endParaRPr lang="zh-CN" altLang="en-US" dirty="0"/>
          </a:p>
          <a:p>
            <a:r>
              <a:rPr lang="en-US" altLang="zh-CN" dirty="0"/>
              <a:t>Sigmoid</a:t>
            </a:r>
            <a:r>
              <a:rPr lang="zh-CN" altLang="en-US" dirty="0"/>
              <a:t>函数是常用的</a:t>
            </a:r>
            <a:r>
              <a:rPr lang="en-US" altLang="zh-CN" dirty="0"/>
              <a:t>S</a:t>
            </a:r>
            <a:r>
              <a:rPr lang="zh-CN" altLang="en-US" dirty="0"/>
              <a:t>型激活函数，也称为</a:t>
            </a:r>
            <a:r>
              <a:rPr lang="en-US" altLang="zh-CN" dirty="0"/>
              <a:t>Logistic </a:t>
            </a:r>
            <a:r>
              <a:rPr lang="zh-CN" altLang="en-US" dirty="0"/>
              <a:t>函数，它很好地满足分类问题中假设函数的预测值要在</a:t>
            </a:r>
            <a:r>
              <a:rPr lang="en-US" altLang="zh-CN" dirty="0"/>
              <a:t>0</a:t>
            </a:r>
            <a:r>
              <a:rPr lang="zh-CN" altLang="en-US" dirty="0"/>
              <a:t>到</a:t>
            </a:r>
            <a:r>
              <a:rPr lang="en-US" altLang="zh-CN" dirty="0"/>
              <a:t>1</a:t>
            </a:r>
            <a:r>
              <a:rPr lang="zh-CN" altLang="en-US" dirty="0"/>
              <a:t>之间的性质。</a:t>
            </a:r>
            <a:r>
              <a:rPr lang="en-US" altLang="zh-CN" dirty="0"/>
              <a:t>Sigmoid</a:t>
            </a:r>
            <a:r>
              <a:rPr lang="zh-CN" altLang="en-US" dirty="0"/>
              <a:t>函数具有单调递增的性质，将较大范围内变化的连续值输入变量映射</a:t>
            </a:r>
            <a:r>
              <a:rPr lang="zh-CN" altLang="en-US" dirty="0" smtClean="0"/>
              <a:t>到         之间</a:t>
            </a:r>
            <a:r>
              <a:rPr lang="zh-CN" altLang="en-US" dirty="0"/>
              <a:t>，很好地满足了二元分类假设函数的预测值范围。</a:t>
            </a:r>
            <a:r>
              <a:rPr lang="en-US" altLang="zh-CN" dirty="0"/>
              <a:t>Sigmoid</a:t>
            </a:r>
            <a:r>
              <a:rPr lang="zh-CN" altLang="en-US" dirty="0" smtClean="0"/>
              <a:t>函数   </a:t>
            </a:r>
            <a:r>
              <a:rPr lang="zh-CN" altLang="en-US" dirty="0"/>
              <a:t>采用如下表达式：</a:t>
            </a:r>
          </a:p>
          <a:p>
            <a:r>
              <a:rPr lang="zh-CN" altLang="en-US" dirty="0"/>
              <a:t> </a:t>
            </a:r>
            <a:endParaRPr lang="en-US" altLang="zh-CN" dirty="0" smtClean="0"/>
          </a:p>
          <a:p>
            <a:r>
              <a:rPr lang="zh-CN" altLang="en-US" dirty="0"/>
              <a:t>								</a:t>
            </a:r>
            <a:r>
              <a:rPr lang="en-US" altLang="zh-CN" dirty="0"/>
              <a:t>(3-12)</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17881222"/>
              </p:ext>
            </p:extLst>
          </p:nvPr>
        </p:nvGraphicFramePr>
        <p:xfrm>
          <a:off x="6804248" y="1700808"/>
          <a:ext cx="704544" cy="380835"/>
        </p:xfrm>
        <a:graphic>
          <a:graphicData uri="http://schemas.openxmlformats.org/presentationml/2006/ole">
            <mc:AlternateContent xmlns:mc="http://schemas.openxmlformats.org/markup-compatibility/2006">
              <mc:Choice xmlns:v="urn:schemas-microsoft-com:vml" Requires="v">
                <p:oleObj spid="_x0000_s15985" name="Equation" r:id="rId3" imgW="469696" imgH="253890" progId="Equation.DSMT4">
                  <p:embed/>
                </p:oleObj>
              </mc:Choice>
              <mc:Fallback>
                <p:oleObj name="Equation" r:id="rId3" imgW="469696"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1700808"/>
                        <a:ext cx="70454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513284375"/>
              </p:ext>
            </p:extLst>
          </p:nvPr>
        </p:nvGraphicFramePr>
        <p:xfrm>
          <a:off x="1115616" y="2112061"/>
          <a:ext cx="1218671" cy="380835"/>
        </p:xfrm>
        <a:graphic>
          <a:graphicData uri="http://schemas.openxmlformats.org/presentationml/2006/ole">
            <mc:AlternateContent xmlns:mc="http://schemas.openxmlformats.org/markup-compatibility/2006">
              <mc:Choice xmlns:v="urn:schemas-microsoft-com:vml" Requires="v">
                <p:oleObj spid="_x0000_s15986" name="Equation" r:id="rId5" imgW="812447" imgH="253890" progId="Equation.DSMT4">
                  <p:embed/>
                </p:oleObj>
              </mc:Choice>
              <mc:Fallback>
                <p:oleObj name="Equation" r:id="rId5" imgW="812447"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2112061"/>
                        <a:ext cx="121867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969368552"/>
              </p:ext>
            </p:extLst>
          </p:nvPr>
        </p:nvGraphicFramePr>
        <p:xfrm>
          <a:off x="3563888" y="2132856"/>
          <a:ext cx="495086" cy="304668"/>
        </p:xfrm>
        <a:graphic>
          <a:graphicData uri="http://schemas.openxmlformats.org/presentationml/2006/ole">
            <mc:AlternateContent xmlns:mc="http://schemas.openxmlformats.org/markup-compatibility/2006">
              <mc:Choice xmlns:v="urn:schemas-microsoft-com:vml" Requires="v">
                <p:oleObj spid="_x0000_s15987" name="Equation" r:id="rId7" imgW="330057" imgH="203112" progId="Equation.DSMT4">
                  <p:embed/>
                </p:oleObj>
              </mc:Choice>
              <mc:Fallback>
                <p:oleObj name="Equation" r:id="rId7" imgW="330057" imgH="203112"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3888" y="2132856"/>
                        <a:ext cx="495086"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35637665"/>
              </p:ext>
            </p:extLst>
          </p:nvPr>
        </p:nvGraphicFramePr>
        <p:xfrm>
          <a:off x="4932040" y="2112061"/>
          <a:ext cx="1218671" cy="380835"/>
        </p:xfrm>
        <a:graphic>
          <a:graphicData uri="http://schemas.openxmlformats.org/presentationml/2006/ole">
            <mc:AlternateContent xmlns:mc="http://schemas.openxmlformats.org/markup-compatibility/2006">
              <mc:Choice xmlns:v="urn:schemas-microsoft-com:vml" Requires="v">
                <p:oleObj spid="_x0000_s15988" name="Equation" r:id="rId9" imgW="812447" imgH="253890" progId="Equation.DSMT4">
                  <p:embed/>
                </p:oleObj>
              </mc:Choice>
              <mc:Fallback>
                <p:oleObj name="Equation" r:id="rId9" imgW="812447" imgH="25389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2040" y="2112061"/>
                        <a:ext cx="121867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813907503"/>
              </p:ext>
            </p:extLst>
          </p:nvPr>
        </p:nvGraphicFramePr>
        <p:xfrm>
          <a:off x="7308304" y="2132856"/>
          <a:ext cx="532938" cy="304536"/>
        </p:xfrm>
        <a:graphic>
          <a:graphicData uri="http://schemas.openxmlformats.org/presentationml/2006/ole">
            <mc:AlternateContent xmlns:mc="http://schemas.openxmlformats.org/markup-compatibility/2006">
              <mc:Choice xmlns:v="urn:schemas-microsoft-com:vml" Requires="v">
                <p:oleObj spid="_x0000_s15989" name="Equation" r:id="rId11" imgW="355292" imgH="203024" progId="Equation.DSMT4">
                  <p:embed/>
                </p:oleObj>
              </mc:Choice>
              <mc:Fallback>
                <p:oleObj name="Equation" r:id="rId11" imgW="355292" imgH="203024"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8304" y="2132856"/>
                        <a:ext cx="532938"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85493708"/>
              </p:ext>
            </p:extLst>
          </p:nvPr>
        </p:nvGraphicFramePr>
        <p:xfrm>
          <a:off x="4716016" y="3645024"/>
          <a:ext cx="628377" cy="380835"/>
        </p:xfrm>
        <a:graphic>
          <a:graphicData uri="http://schemas.openxmlformats.org/presentationml/2006/ole">
            <mc:AlternateContent xmlns:mc="http://schemas.openxmlformats.org/markup-compatibility/2006">
              <mc:Choice xmlns:v="urn:schemas-microsoft-com:vml" Requires="v">
                <p:oleObj spid="_x0000_s15990" name="Equation" r:id="rId13" imgW="418918" imgH="253890" progId="Equation.DSMT4">
                  <p:embed/>
                </p:oleObj>
              </mc:Choice>
              <mc:Fallback>
                <p:oleObj name="Equation" r:id="rId13" imgW="418918" imgH="25389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16016" y="3645024"/>
                        <a:ext cx="628377"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006270287"/>
              </p:ext>
            </p:extLst>
          </p:nvPr>
        </p:nvGraphicFramePr>
        <p:xfrm>
          <a:off x="6732240" y="4077072"/>
          <a:ext cx="190170" cy="247221"/>
        </p:xfrm>
        <a:graphic>
          <a:graphicData uri="http://schemas.openxmlformats.org/presentationml/2006/ole">
            <mc:AlternateContent xmlns:mc="http://schemas.openxmlformats.org/markup-compatibility/2006">
              <mc:Choice xmlns:v="urn:schemas-microsoft-com:vml" Requires="v">
                <p:oleObj spid="_x0000_s15991" name="Equation" r:id="rId15" imgW="126780" imgH="164814" progId="Equation.DSMT4">
                  <p:embed/>
                </p:oleObj>
              </mc:Choice>
              <mc:Fallback>
                <p:oleObj name="Equation" r:id="rId15" imgW="126780" imgH="164814"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732240" y="4077072"/>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763995785"/>
              </p:ext>
            </p:extLst>
          </p:nvPr>
        </p:nvGraphicFramePr>
        <p:xfrm>
          <a:off x="971599" y="5013175"/>
          <a:ext cx="2647950" cy="590550"/>
        </p:xfrm>
        <a:graphic>
          <a:graphicData uri="http://schemas.openxmlformats.org/presentationml/2006/ole">
            <mc:AlternateContent xmlns:mc="http://schemas.openxmlformats.org/markup-compatibility/2006">
              <mc:Choice xmlns:v="urn:schemas-microsoft-com:vml" Requires="v">
                <p:oleObj spid="_x0000_s15992" name="Equation" r:id="rId17" imgW="1765300" imgH="393700" progId="Equation.DSMT4">
                  <p:embed/>
                </p:oleObj>
              </mc:Choice>
              <mc:Fallback>
                <p:oleObj name="Equation" r:id="rId17" imgW="1765300" imgH="39370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71599" y="5013175"/>
                        <a:ext cx="2647950" cy="590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531098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1972816"/>
          </a:xfrm>
        </p:spPr>
        <p:txBody>
          <a:bodyPr/>
          <a:lstStyle/>
          <a:p>
            <a:r>
              <a:rPr lang="zh-CN" altLang="en-US" dirty="0"/>
              <a:t>图</a:t>
            </a:r>
            <a:r>
              <a:rPr lang="en-US" altLang="zh-CN" dirty="0"/>
              <a:t>3. 4</a:t>
            </a:r>
            <a:r>
              <a:rPr lang="zh-CN" altLang="en-US" dirty="0"/>
              <a:t>是</a:t>
            </a:r>
            <a:r>
              <a:rPr lang="en-US" altLang="zh-CN" dirty="0"/>
              <a:t>Sigmoid</a:t>
            </a:r>
            <a:r>
              <a:rPr lang="zh-CN" altLang="en-US" dirty="0"/>
              <a:t>函数图像，它由</a:t>
            </a:r>
            <a:r>
              <a:rPr lang="en-US" altLang="zh-CN" dirty="0"/>
              <a:t>plot_sigmoid.py</a:t>
            </a:r>
            <a:r>
              <a:rPr lang="zh-CN" altLang="en-US" dirty="0"/>
              <a:t>绘制。</a:t>
            </a:r>
            <a:r>
              <a:rPr lang="en-US" altLang="zh-CN" dirty="0"/>
              <a:t>Sigmoid</a:t>
            </a:r>
            <a:r>
              <a:rPr lang="zh-CN" altLang="en-US" dirty="0"/>
              <a:t>函数是对阶跃函数的一个很好的近似，当输入大于零时，输出趋近于</a:t>
            </a:r>
            <a:r>
              <a:rPr lang="en-US" altLang="zh-CN" dirty="0"/>
              <a:t>1</a:t>
            </a:r>
            <a:r>
              <a:rPr lang="zh-CN" altLang="en-US" dirty="0"/>
              <a:t>；当输入小于零时，输出趋近于</a:t>
            </a:r>
            <a:r>
              <a:rPr lang="en-US" altLang="zh-CN" dirty="0"/>
              <a:t>0</a:t>
            </a:r>
            <a:r>
              <a:rPr lang="zh-CN" altLang="en-US" dirty="0"/>
              <a:t>；当输入为</a:t>
            </a:r>
            <a:r>
              <a:rPr lang="en-US" altLang="zh-CN" dirty="0"/>
              <a:t>0 </a:t>
            </a:r>
            <a:r>
              <a:rPr lang="zh-CN" altLang="en-US" dirty="0"/>
              <a:t>时，输出刚好为</a:t>
            </a:r>
            <a:r>
              <a:rPr lang="en-US" altLang="zh-CN" dirty="0"/>
              <a:t>0.5</a:t>
            </a:r>
            <a:r>
              <a:rPr lang="zh-CN" altLang="en-US" dirty="0"/>
              <a:t>。</a:t>
            </a:r>
            <a:r>
              <a:rPr lang="en-US" altLang="zh-CN" dirty="0"/>
              <a:t>Sigmoid</a:t>
            </a:r>
            <a:r>
              <a:rPr lang="zh-CN" altLang="en-US" dirty="0"/>
              <a:t>函数的斜率在</a:t>
            </a:r>
            <a:r>
              <a:rPr lang="en-US" altLang="zh-CN" dirty="0"/>
              <a:t>0</a:t>
            </a:r>
            <a:r>
              <a:rPr lang="zh-CN" altLang="en-US" dirty="0"/>
              <a:t>附近的值最大，而在远离</a:t>
            </a:r>
            <a:r>
              <a:rPr lang="en-US" altLang="zh-CN" dirty="0"/>
              <a:t>0</a:t>
            </a:r>
            <a:r>
              <a:rPr lang="zh-CN" altLang="en-US" dirty="0"/>
              <a:t>的两端的值很小，趋近于</a:t>
            </a:r>
            <a:r>
              <a:rPr lang="en-US" altLang="zh-CN" dirty="0"/>
              <a:t>0</a:t>
            </a:r>
            <a:r>
              <a:rPr lang="zh-CN" altLang="en-US" dirty="0"/>
              <a:t>。</a:t>
            </a:r>
          </a:p>
        </p:txBody>
      </p:sp>
      <p:pic>
        <p:nvPicPr>
          <p:cNvPr id="1638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935" y="2738859"/>
            <a:ext cx="4954129" cy="320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492217" y="5939988"/>
            <a:ext cx="2159566" cy="369332"/>
          </a:xfrm>
          <a:prstGeom prst="rect">
            <a:avLst/>
          </a:prstGeom>
        </p:spPr>
        <p:txBody>
          <a:bodyPr wrap="none">
            <a:spAutoFit/>
          </a:bodyPr>
          <a:lstStyle/>
          <a:p>
            <a:r>
              <a:rPr lang="zh-CN" altLang="zh-CN" dirty="0"/>
              <a:t>图</a:t>
            </a:r>
            <a:r>
              <a:rPr lang="en-US" altLang="zh-CN" dirty="0"/>
              <a:t>3. 4 Sigmoid</a:t>
            </a:r>
            <a:r>
              <a:rPr lang="zh-CN" altLang="zh-CN" dirty="0"/>
              <a:t>函数</a:t>
            </a:r>
          </a:p>
        </p:txBody>
      </p:sp>
    </p:spTree>
    <p:extLst>
      <p:ext uri="{BB962C8B-B14F-4D97-AF65-F5344CB8AC3E}">
        <p14:creationId xmlns:p14="http://schemas.microsoft.com/office/powerpoint/2010/main" val="29903393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712296"/>
          </a:xfrm>
        </p:spPr>
        <p:txBody>
          <a:bodyPr/>
          <a:lstStyle/>
          <a:p>
            <a:r>
              <a:rPr lang="en-US" altLang="zh-CN" dirty="0"/>
              <a:t>Sigmoid</a:t>
            </a:r>
            <a:r>
              <a:rPr lang="zh-CN" altLang="en-US" dirty="0"/>
              <a:t>函数很好地模拟了阶跃函数，不同点在于它连续且光滑，严格单调递增，还</a:t>
            </a:r>
            <a:r>
              <a:rPr lang="zh-CN" altLang="en-US" dirty="0" smtClean="0"/>
              <a:t>以        </a:t>
            </a:r>
            <a:r>
              <a:rPr lang="zh-CN" altLang="en-US" dirty="0"/>
              <a:t>中心点对称，容易求导，其导数</a:t>
            </a:r>
            <a:r>
              <a:rPr lang="zh-CN" altLang="en-US" dirty="0" smtClean="0"/>
              <a:t>为                       。</a:t>
            </a:r>
            <a:endParaRPr lang="zh-CN" altLang="en-US" dirty="0"/>
          </a:p>
          <a:p>
            <a:r>
              <a:rPr lang="zh-CN" altLang="en-US" dirty="0"/>
              <a:t>逻辑回归使用</a:t>
            </a:r>
            <a:r>
              <a:rPr lang="en-US" altLang="zh-CN" dirty="0"/>
              <a:t>S</a:t>
            </a:r>
            <a:r>
              <a:rPr lang="zh-CN" altLang="en-US" dirty="0"/>
              <a:t>型函数，通过</a:t>
            </a:r>
            <a:r>
              <a:rPr lang="zh-CN" altLang="en-US" dirty="0" smtClean="0"/>
              <a:t>函数      对表达式    </a:t>
            </a:r>
            <a:r>
              <a:rPr lang="zh-CN" altLang="en-US" dirty="0"/>
              <a:t>进行变换，</a:t>
            </a:r>
            <a:r>
              <a:rPr lang="zh-CN" altLang="en-US" dirty="0" smtClean="0"/>
              <a:t>即                    ，</a:t>
            </a:r>
            <a:r>
              <a:rPr lang="zh-CN" altLang="en-US" dirty="0"/>
              <a:t>这样</a:t>
            </a:r>
            <a:r>
              <a:rPr lang="zh-CN" altLang="en-US" dirty="0" smtClean="0"/>
              <a:t>将     的</a:t>
            </a:r>
            <a:r>
              <a:rPr lang="zh-CN" altLang="en-US" dirty="0"/>
              <a:t>取值“挤压”</a:t>
            </a:r>
            <a:r>
              <a:rPr lang="zh-CN" altLang="en-US" dirty="0" smtClean="0"/>
              <a:t>到       范围</a:t>
            </a:r>
            <a:r>
              <a:rPr lang="zh-CN" altLang="en-US" dirty="0"/>
              <a:t>，因而可以</a:t>
            </a:r>
            <a:r>
              <a:rPr lang="zh-CN" altLang="en-US" dirty="0" smtClean="0"/>
              <a:t>将         视为</a:t>
            </a:r>
            <a:r>
              <a:rPr lang="zh-CN" altLang="en-US" dirty="0"/>
              <a:t>概率。对于给定</a:t>
            </a:r>
            <a:r>
              <a:rPr lang="zh-CN" altLang="en-US" dirty="0" smtClean="0"/>
              <a:t>输入变量  </a:t>
            </a:r>
            <a:r>
              <a:rPr lang="zh-CN" altLang="en-US" dirty="0"/>
              <a:t>，使用训练好的</a:t>
            </a:r>
            <a:r>
              <a:rPr lang="zh-CN" altLang="en-US" dirty="0" smtClean="0"/>
              <a:t>参数    来</a:t>
            </a:r>
            <a:r>
              <a:rPr lang="zh-CN" altLang="en-US" dirty="0"/>
              <a:t>计算输出变量为</a:t>
            </a:r>
            <a:r>
              <a:rPr lang="en-US" altLang="zh-CN" dirty="0"/>
              <a:t>1</a:t>
            </a:r>
            <a:r>
              <a:rPr lang="zh-CN" altLang="en-US" dirty="0"/>
              <a:t>的可能性。即</a:t>
            </a:r>
            <a:r>
              <a:rPr lang="zh-CN" altLang="en-US" dirty="0" smtClean="0"/>
              <a:t>，                           。</a:t>
            </a:r>
            <a:endParaRPr lang="zh-CN" altLang="en-US" dirty="0"/>
          </a:p>
          <a:p>
            <a:r>
              <a:rPr lang="zh-CN" altLang="en-US" dirty="0" smtClean="0"/>
              <a:t>由于        </a:t>
            </a:r>
            <a:r>
              <a:rPr lang="zh-CN" altLang="en-US" dirty="0"/>
              <a:t>为概率，应该满足概率的两个性质，</a:t>
            </a:r>
            <a:r>
              <a:rPr lang="zh-CN" altLang="en-US" dirty="0" smtClean="0"/>
              <a:t>即                ，                                   。</a:t>
            </a:r>
            <a:r>
              <a:rPr lang="zh-CN" altLang="en-US" dirty="0"/>
              <a:t>因此，如果计算得到正例的概率，容易根据正例的概率计算得到负例的概率。如果计算得到正例的概率大于等于</a:t>
            </a:r>
            <a:r>
              <a:rPr lang="en-US" altLang="zh-CN" dirty="0"/>
              <a:t>0.5</a:t>
            </a:r>
            <a:r>
              <a:rPr lang="zh-CN" altLang="en-US" dirty="0"/>
              <a:t>，则预测为正例，否则为负例。</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63119843"/>
              </p:ext>
            </p:extLst>
          </p:nvPr>
        </p:nvGraphicFramePr>
        <p:xfrm>
          <a:off x="4355976" y="1196752"/>
          <a:ext cx="723587" cy="380835"/>
        </p:xfrm>
        <a:graphic>
          <a:graphicData uri="http://schemas.openxmlformats.org/presentationml/2006/ole">
            <mc:AlternateContent xmlns:mc="http://schemas.openxmlformats.org/markup-compatibility/2006">
              <mc:Choice xmlns:v="urn:schemas-microsoft-com:vml" Requires="v">
                <p:oleObj spid="_x0000_s50193" name="Equation" r:id="rId3" imgW="482391" imgH="253890" progId="Equation.DSMT4">
                  <p:embed/>
                </p:oleObj>
              </mc:Choice>
              <mc:Fallback>
                <p:oleObj name="Equation" r:id="rId3" imgW="482391"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1196752"/>
                        <a:ext cx="723587"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766192020"/>
              </p:ext>
            </p:extLst>
          </p:nvPr>
        </p:nvGraphicFramePr>
        <p:xfrm>
          <a:off x="2051720" y="1556792"/>
          <a:ext cx="1808966" cy="380835"/>
        </p:xfrm>
        <a:graphic>
          <a:graphicData uri="http://schemas.openxmlformats.org/presentationml/2006/ole">
            <mc:AlternateContent xmlns:mc="http://schemas.openxmlformats.org/markup-compatibility/2006">
              <mc:Choice xmlns:v="urn:schemas-microsoft-com:vml" Requires="v">
                <p:oleObj spid="_x0000_s50194" name="Equation" r:id="rId5" imgW="1205977" imgH="253890" progId="Equation.DSMT4">
                  <p:embed/>
                </p:oleObj>
              </mc:Choice>
              <mc:Fallback>
                <p:oleObj name="Equation" r:id="rId5" imgW="1205977"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720" y="1556792"/>
                        <a:ext cx="1808966"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233064870"/>
              </p:ext>
            </p:extLst>
          </p:nvPr>
        </p:nvGraphicFramePr>
        <p:xfrm>
          <a:off x="5220072" y="1988840"/>
          <a:ext cx="532938" cy="380670"/>
        </p:xfrm>
        <a:graphic>
          <a:graphicData uri="http://schemas.openxmlformats.org/presentationml/2006/ole">
            <mc:AlternateContent xmlns:mc="http://schemas.openxmlformats.org/markup-compatibility/2006">
              <mc:Choice xmlns:v="urn:schemas-microsoft-com:vml" Requires="v">
                <p:oleObj spid="_x0000_s50195" name="Equation" r:id="rId7" imgW="355292" imgH="253780" progId="Equation.DSMT4">
                  <p:embed/>
                </p:oleObj>
              </mc:Choice>
              <mc:Fallback>
                <p:oleObj name="Equation" r:id="rId7" imgW="355292" imgH="2537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0072" y="1988840"/>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836810816"/>
              </p:ext>
            </p:extLst>
          </p:nvPr>
        </p:nvGraphicFramePr>
        <p:xfrm>
          <a:off x="6908600" y="2044344"/>
          <a:ext cx="399704" cy="304536"/>
        </p:xfrm>
        <a:graphic>
          <a:graphicData uri="http://schemas.openxmlformats.org/presentationml/2006/ole">
            <mc:AlternateContent xmlns:mc="http://schemas.openxmlformats.org/markup-compatibility/2006">
              <mc:Choice xmlns:v="urn:schemas-microsoft-com:vml" Requires="v">
                <p:oleObj spid="_x0000_s50196" name="Equation" r:id="rId9" imgW="266469" imgH="203024" progId="Equation.DSMT4">
                  <p:embed/>
                </p:oleObj>
              </mc:Choice>
              <mc:Fallback>
                <p:oleObj name="Equation" r:id="rId9" imgW="266469" imgH="203024"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08600" y="2044344"/>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260238085"/>
              </p:ext>
            </p:extLst>
          </p:nvPr>
        </p:nvGraphicFramePr>
        <p:xfrm>
          <a:off x="1115616" y="2348880"/>
          <a:ext cx="1619250" cy="419100"/>
        </p:xfrm>
        <a:graphic>
          <a:graphicData uri="http://schemas.openxmlformats.org/presentationml/2006/ole">
            <mc:AlternateContent xmlns:mc="http://schemas.openxmlformats.org/markup-compatibility/2006">
              <mc:Choice xmlns:v="urn:schemas-microsoft-com:vml" Requires="v">
                <p:oleObj spid="_x0000_s50197" name="Equation" r:id="rId11" imgW="1079500" imgH="279400" progId="Equation.DSMT4">
                  <p:embed/>
                </p:oleObj>
              </mc:Choice>
              <mc:Fallback>
                <p:oleObj name="Equation" r:id="rId11" imgW="1079500" imgH="2794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5616" y="2348880"/>
                        <a:ext cx="1619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876962197"/>
              </p:ext>
            </p:extLst>
          </p:nvPr>
        </p:nvGraphicFramePr>
        <p:xfrm>
          <a:off x="3923928" y="2404384"/>
          <a:ext cx="399704" cy="304536"/>
        </p:xfrm>
        <a:graphic>
          <a:graphicData uri="http://schemas.openxmlformats.org/presentationml/2006/ole">
            <mc:AlternateContent xmlns:mc="http://schemas.openxmlformats.org/markup-compatibility/2006">
              <mc:Choice xmlns:v="urn:schemas-microsoft-com:vml" Requires="v">
                <p:oleObj spid="_x0000_s50198" name="Equation" r:id="rId13" imgW="266469" imgH="203024" progId="Equation.DSMT4">
                  <p:embed/>
                </p:oleObj>
              </mc:Choice>
              <mc:Fallback>
                <p:oleObj name="Equation" r:id="rId13" imgW="266469" imgH="203024"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23928" y="2404384"/>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2400489177"/>
              </p:ext>
            </p:extLst>
          </p:nvPr>
        </p:nvGraphicFramePr>
        <p:xfrm>
          <a:off x="6876256" y="2348880"/>
          <a:ext cx="475838" cy="380670"/>
        </p:xfrm>
        <a:graphic>
          <a:graphicData uri="http://schemas.openxmlformats.org/presentationml/2006/ole">
            <mc:AlternateContent xmlns:mc="http://schemas.openxmlformats.org/markup-compatibility/2006">
              <mc:Choice xmlns:v="urn:schemas-microsoft-com:vml" Requires="v">
                <p:oleObj spid="_x0000_s50199" name="Equation" r:id="rId14" imgW="317225" imgH="253780" progId="Equation.DSMT4">
                  <p:embed/>
                </p:oleObj>
              </mc:Choice>
              <mc:Fallback>
                <p:oleObj name="Equation" r:id="rId14" imgW="317225" imgH="253780"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76256" y="2348880"/>
                        <a:ext cx="4758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004356030"/>
              </p:ext>
            </p:extLst>
          </p:nvPr>
        </p:nvGraphicFramePr>
        <p:xfrm>
          <a:off x="2267743" y="2760133"/>
          <a:ext cx="704544" cy="380835"/>
        </p:xfrm>
        <a:graphic>
          <a:graphicData uri="http://schemas.openxmlformats.org/presentationml/2006/ole">
            <mc:AlternateContent xmlns:mc="http://schemas.openxmlformats.org/markup-compatibility/2006">
              <mc:Choice xmlns:v="urn:schemas-microsoft-com:vml" Requires="v">
                <p:oleObj spid="_x0000_s50200" name="Equation" r:id="rId16" imgW="469696" imgH="253890" progId="Equation.DSMT4">
                  <p:embed/>
                </p:oleObj>
              </mc:Choice>
              <mc:Fallback>
                <p:oleObj name="Equation" r:id="rId16" imgW="469696" imgH="253890" progId="Equation.DSMT4">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267743" y="2760133"/>
                        <a:ext cx="70454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087163922"/>
              </p:ext>
            </p:extLst>
          </p:nvPr>
        </p:nvGraphicFramePr>
        <p:xfrm>
          <a:off x="6948264" y="2852936"/>
          <a:ext cx="190088" cy="190088"/>
        </p:xfrm>
        <a:graphic>
          <a:graphicData uri="http://schemas.openxmlformats.org/presentationml/2006/ole">
            <mc:AlternateContent xmlns:mc="http://schemas.openxmlformats.org/markup-compatibility/2006">
              <mc:Choice xmlns:v="urn:schemas-microsoft-com:vml" Requires="v">
                <p:oleObj spid="_x0000_s50201" name="Equation" r:id="rId18" imgW="126725" imgH="126725" progId="Equation.DSMT4">
                  <p:embed/>
                </p:oleObj>
              </mc:Choice>
              <mc:Fallback>
                <p:oleObj name="Equation" r:id="rId18" imgW="126725" imgH="126725" progId="Equation.DSMT4">
                  <p:embed/>
                  <p:pic>
                    <p:nvPicPr>
                      <p:cNvPr id="0" name="Object 2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948264" y="2852936"/>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761848755"/>
              </p:ext>
            </p:extLst>
          </p:nvPr>
        </p:nvGraphicFramePr>
        <p:xfrm>
          <a:off x="2437696" y="3140968"/>
          <a:ext cx="190088" cy="266123"/>
        </p:xfrm>
        <a:graphic>
          <a:graphicData uri="http://schemas.openxmlformats.org/presentationml/2006/ole">
            <mc:AlternateContent xmlns:mc="http://schemas.openxmlformats.org/markup-compatibility/2006">
              <mc:Choice xmlns:v="urn:schemas-microsoft-com:vml" Requires="v">
                <p:oleObj spid="_x0000_s50202" name="Equation" r:id="rId20" imgW="126725" imgH="177415" progId="Equation.DSMT4">
                  <p:embed/>
                </p:oleObj>
              </mc:Choice>
              <mc:Fallback>
                <p:oleObj name="Equation" r:id="rId20" imgW="126725" imgH="177415" progId="Equation.DSMT4">
                  <p:embed/>
                  <p:pic>
                    <p:nvPicPr>
                      <p:cNvPr id="0" name="Object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37696" y="3140968"/>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1479030515"/>
              </p:ext>
            </p:extLst>
          </p:nvPr>
        </p:nvGraphicFramePr>
        <p:xfrm>
          <a:off x="1331640" y="3501008"/>
          <a:ext cx="2152650" cy="381000"/>
        </p:xfrm>
        <a:graphic>
          <a:graphicData uri="http://schemas.openxmlformats.org/presentationml/2006/ole">
            <mc:AlternateContent xmlns:mc="http://schemas.openxmlformats.org/markup-compatibility/2006">
              <mc:Choice xmlns:v="urn:schemas-microsoft-com:vml" Requires="v">
                <p:oleObj spid="_x0000_s50203" name="Equation" r:id="rId22" imgW="1435100" imgH="254000" progId="Equation.DSMT4">
                  <p:embed/>
                </p:oleObj>
              </mc:Choice>
              <mc:Fallback>
                <p:oleObj name="Equation" r:id="rId22" imgW="1435100" imgH="254000" progId="Equation.DSMT4">
                  <p:embed/>
                  <p:pic>
                    <p:nvPicPr>
                      <p:cNvPr id="0" name="Object 2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331640" y="3501008"/>
                        <a:ext cx="21526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1004356030"/>
              </p:ext>
            </p:extLst>
          </p:nvPr>
        </p:nvGraphicFramePr>
        <p:xfrm>
          <a:off x="1331640" y="3933056"/>
          <a:ext cx="704544" cy="380835"/>
        </p:xfrm>
        <a:graphic>
          <a:graphicData uri="http://schemas.openxmlformats.org/presentationml/2006/ole">
            <mc:AlternateContent xmlns:mc="http://schemas.openxmlformats.org/markup-compatibility/2006">
              <mc:Choice xmlns:v="urn:schemas-microsoft-com:vml" Requires="v">
                <p:oleObj spid="_x0000_s50204" name="Equation" r:id="rId24" imgW="469696" imgH="253890" progId="Equation.DSMT4">
                  <p:embed/>
                </p:oleObj>
              </mc:Choice>
              <mc:Fallback>
                <p:oleObj name="Equation" r:id="rId24" imgW="469696" imgH="25389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31640" y="3933056"/>
                        <a:ext cx="70454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925697970"/>
              </p:ext>
            </p:extLst>
          </p:nvPr>
        </p:nvGraphicFramePr>
        <p:xfrm>
          <a:off x="1043608" y="4293096"/>
          <a:ext cx="1332921" cy="380835"/>
        </p:xfrm>
        <a:graphic>
          <a:graphicData uri="http://schemas.openxmlformats.org/presentationml/2006/ole">
            <mc:AlternateContent xmlns:mc="http://schemas.openxmlformats.org/markup-compatibility/2006">
              <mc:Choice xmlns:v="urn:schemas-microsoft-com:vml" Requires="v">
                <p:oleObj spid="_x0000_s50205" name="Equation" r:id="rId25" imgW="888614" imgH="253890" progId="Equation.DSMT4">
                  <p:embed/>
                </p:oleObj>
              </mc:Choice>
              <mc:Fallback>
                <p:oleObj name="Equation" r:id="rId25" imgW="888614" imgH="253890" progId="Equation.DSMT4">
                  <p:embed/>
                  <p:pic>
                    <p:nvPicPr>
                      <p:cNvPr id="0" name="Object 2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43608" y="4293096"/>
                        <a:ext cx="133292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2845236400"/>
              </p:ext>
            </p:extLst>
          </p:nvPr>
        </p:nvGraphicFramePr>
        <p:xfrm>
          <a:off x="2627784" y="4293096"/>
          <a:ext cx="2971800" cy="304800"/>
        </p:xfrm>
        <a:graphic>
          <a:graphicData uri="http://schemas.openxmlformats.org/presentationml/2006/ole">
            <mc:AlternateContent xmlns:mc="http://schemas.openxmlformats.org/markup-compatibility/2006">
              <mc:Choice xmlns:v="urn:schemas-microsoft-com:vml" Requires="v">
                <p:oleObj spid="_x0000_s50206" name="Equation" r:id="rId27" imgW="1981200" imgH="203200" progId="Equation.DSMT4">
                  <p:embed/>
                </p:oleObj>
              </mc:Choice>
              <mc:Fallback>
                <p:oleObj name="Equation" r:id="rId27" imgW="1981200" imgH="203200" progId="Equation.DSMT4">
                  <p:embed/>
                  <p:pic>
                    <p:nvPicPr>
                      <p:cNvPr id="0" name="Object 3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627784" y="4293096"/>
                        <a:ext cx="2971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078351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lnSpcReduction="10000"/>
          </a:bodyPr>
          <a:lstStyle/>
          <a:p>
            <a:r>
              <a:rPr lang="zh-CN" altLang="en-US" dirty="0"/>
              <a:t>（</a:t>
            </a:r>
            <a:r>
              <a:rPr lang="en-US" altLang="zh-CN" dirty="0"/>
              <a:t>2</a:t>
            </a:r>
            <a:r>
              <a:rPr lang="zh-CN" altLang="en-US" dirty="0"/>
              <a:t>）代价函数</a:t>
            </a:r>
          </a:p>
          <a:p>
            <a:r>
              <a:rPr lang="zh-CN" altLang="en-US" dirty="0"/>
              <a:t>在逻辑回归中，模型错分样本</a:t>
            </a:r>
            <a:r>
              <a:rPr lang="en-US" altLang="zh-CN" dirty="0"/>
              <a:t>x</a:t>
            </a:r>
            <a:r>
              <a:rPr lang="zh-CN" altLang="en-US" dirty="0"/>
              <a:t>的代价使用负对数似然代价函数表示，定义为：</a:t>
            </a:r>
          </a:p>
          <a:p>
            <a:r>
              <a:rPr lang="zh-CN" altLang="en-US" dirty="0"/>
              <a:t> </a:t>
            </a:r>
            <a:endParaRPr lang="en-US" altLang="zh-CN" dirty="0" smtClean="0"/>
          </a:p>
          <a:p>
            <a:r>
              <a:rPr lang="zh-CN" altLang="en-US" dirty="0"/>
              <a:t>								</a:t>
            </a:r>
            <a:r>
              <a:rPr lang="en-US" altLang="zh-CN" dirty="0"/>
              <a:t>(3.13)</a:t>
            </a:r>
          </a:p>
          <a:p>
            <a:r>
              <a:rPr lang="zh-CN" altLang="en-US" dirty="0"/>
              <a:t>其中</a:t>
            </a:r>
            <a:r>
              <a:rPr lang="zh-CN" altLang="en-US" dirty="0" smtClean="0"/>
              <a:t>，    </a:t>
            </a:r>
            <a:r>
              <a:rPr lang="zh-CN" altLang="en-US" dirty="0"/>
              <a:t>表示自然对数。尽管数学中</a:t>
            </a:r>
            <a:r>
              <a:rPr lang="zh-CN" altLang="en-US" dirty="0" smtClean="0"/>
              <a:t>常用   </a:t>
            </a:r>
            <a:r>
              <a:rPr lang="zh-CN" altLang="en-US" dirty="0"/>
              <a:t>表示自然对数，但由于包括</a:t>
            </a:r>
            <a:r>
              <a:rPr lang="en-US" altLang="zh-CN" dirty="0" err="1"/>
              <a:t>PyTorch</a:t>
            </a:r>
            <a:r>
              <a:rPr lang="zh-CN" altLang="en-US" dirty="0"/>
              <a:t>在内的很多软件都把 </a:t>
            </a:r>
            <a:r>
              <a:rPr lang="zh-CN" altLang="en-US" dirty="0" smtClean="0"/>
              <a:t>   作为</a:t>
            </a:r>
            <a:r>
              <a:rPr lang="zh-CN" altLang="en-US" dirty="0"/>
              <a:t>求自然对数的函数名，且很多机器学习领域的书籍也这样用，因此本书沿用这个习惯，不再赘述。</a:t>
            </a:r>
          </a:p>
          <a:p>
            <a:r>
              <a:rPr lang="zh-CN" altLang="en-US" dirty="0" smtClean="0"/>
              <a:t>由于</a:t>
            </a:r>
            <a:r>
              <a:rPr lang="en-US" altLang="zh-CN" dirty="0" smtClean="0"/>
              <a:t>y</a:t>
            </a:r>
            <a:r>
              <a:rPr lang="zh-CN" altLang="en-US" dirty="0" smtClean="0"/>
              <a:t>只有</a:t>
            </a:r>
            <a:r>
              <a:rPr lang="en-US" altLang="zh-CN" dirty="0"/>
              <a:t>0</a:t>
            </a:r>
            <a:r>
              <a:rPr lang="zh-CN" altLang="en-US" dirty="0"/>
              <a:t>或</a:t>
            </a:r>
            <a:r>
              <a:rPr lang="en-US" altLang="zh-CN" dirty="0"/>
              <a:t>1</a:t>
            </a:r>
            <a:r>
              <a:rPr lang="zh-CN" altLang="en-US" dirty="0"/>
              <a:t>两种取值，因此可将公式</a:t>
            </a:r>
            <a:r>
              <a:rPr lang="en-US" altLang="zh-CN" dirty="0"/>
              <a:t>(3.13)</a:t>
            </a:r>
            <a:r>
              <a:rPr lang="zh-CN" altLang="en-US" dirty="0"/>
              <a:t>合写为：</a:t>
            </a:r>
          </a:p>
          <a:p>
            <a:r>
              <a:rPr lang="zh-CN" altLang="en-US" dirty="0"/>
              <a:t> </a:t>
            </a:r>
            <a:endParaRPr lang="en-US" altLang="zh-CN" dirty="0" smtClean="0"/>
          </a:p>
          <a:p>
            <a:r>
              <a:rPr lang="zh-CN" altLang="en-US" dirty="0"/>
              <a:t>								</a:t>
            </a:r>
            <a:r>
              <a:rPr lang="en-US" altLang="zh-CN" dirty="0"/>
              <a:t>(3.14)</a:t>
            </a:r>
          </a:p>
          <a:p>
            <a:r>
              <a:rPr lang="zh-CN" altLang="en-US" dirty="0" smtClean="0"/>
              <a:t>代价函数       就是</a:t>
            </a:r>
            <a:r>
              <a:rPr lang="en-US" altLang="zh-CN" i="1" dirty="0" smtClean="0"/>
              <a:t>N</a:t>
            </a:r>
            <a:r>
              <a:rPr lang="zh-CN" altLang="en-US" dirty="0" smtClean="0"/>
              <a:t>个</a:t>
            </a:r>
            <a:r>
              <a:rPr lang="zh-CN" altLang="en-US" dirty="0"/>
              <a:t>样本的代价的均值，用公式表示为：</a:t>
            </a:r>
          </a:p>
          <a:p>
            <a:r>
              <a:rPr lang="zh-CN" altLang="en-US" dirty="0"/>
              <a:t> </a:t>
            </a:r>
            <a:endParaRPr lang="en-US" altLang="zh-CN" dirty="0" smtClean="0"/>
          </a:p>
          <a:p>
            <a:r>
              <a:rPr lang="zh-CN" altLang="en-US" dirty="0"/>
              <a:t>								</a:t>
            </a:r>
            <a:r>
              <a:rPr lang="en-US" altLang="zh-CN" dirty="0"/>
              <a:t>(3.15)</a:t>
            </a:r>
          </a:p>
          <a:p>
            <a:r>
              <a:rPr lang="zh-CN" altLang="en-US" dirty="0"/>
              <a:t>有了代价函数后，就可以使用梯度下降算法来迭代求解最优参数。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055151554"/>
              </p:ext>
            </p:extLst>
          </p:nvPr>
        </p:nvGraphicFramePr>
        <p:xfrm>
          <a:off x="467543" y="1556792"/>
          <a:ext cx="4267200" cy="838200"/>
        </p:xfrm>
        <a:graphic>
          <a:graphicData uri="http://schemas.openxmlformats.org/presentationml/2006/ole">
            <mc:AlternateContent xmlns:mc="http://schemas.openxmlformats.org/markup-compatibility/2006">
              <mc:Choice xmlns:v="urn:schemas-microsoft-com:vml" Requires="v">
                <p:oleObj spid="_x0000_s17912" name="Equation" r:id="rId3" imgW="2844800" imgH="558800" progId="Equation.DSMT4">
                  <p:embed/>
                </p:oleObj>
              </mc:Choice>
              <mc:Fallback>
                <p:oleObj name="Equation" r:id="rId3" imgW="2844800" imgH="558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3" y="1556792"/>
                        <a:ext cx="42672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205769676"/>
              </p:ext>
            </p:extLst>
          </p:nvPr>
        </p:nvGraphicFramePr>
        <p:xfrm>
          <a:off x="1187624" y="2420888"/>
          <a:ext cx="361793" cy="304668"/>
        </p:xfrm>
        <a:graphic>
          <a:graphicData uri="http://schemas.openxmlformats.org/presentationml/2006/ole">
            <mc:AlternateContent xmlns:mc="http://schemas.openxmlformats.org/markup-compatibility/2006">
              <mc:Choice xmlns:v="urn:schemas-microsoft-com:vml" Requires="v">
                <p:oleObj spid="_x0000_s17913" name="Equation" r:id="rId5" imgW="241195" imgH="203112" progId="Equation.DSMT4">
                  <p:embed/>
                </p:oleObj>
              </mc:Choice>
              <mc:Fallback>
                <p:oleObj name="Equation" r:id="rId5" imgW="241195" imgH="203112"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2420888"/>
                        <a:ext cx="36179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406724361"/>
              </p:ext>
            </p:extLst>
          </p:nvPr>
        </p:nvGraphicFramePr>
        <p:xfrm>
          <a:off x="5796136" y="2420888"/>
          <a:ext cx="247328" cy="247328"/>
        </p:xfrm>
        <a:graphic>
          <a:graphicData uri="http://schemas.openxmlformats.org/presentationml/2006/ole">
            <mc:AlternateContent xmlns:mc="http://schemas.openxmlformats.org/markup-compatibility/2006">
              <mc:Choice xmlns:v="urn:schemas-microsoft-com:vml" Requires="v">
                <p:oleObj spid="_x0000_s17914" name="Equation" r:id="rId7" imgW="164885" imgH="164885" progId="Equation.DSMT4">
                  <p:embed/>
                </p:oleObj>
              </mc:Choice>
              <mc:Fallback>
                <p:oleObj name="Equation" r:id="rId7" imgW="164885" imgH="164885"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6" y="2420888"/>
                        <a:ext cx="247328" cy="247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05769676"/>
              </p:ext>
            </p:extLst>
          </p:nvPr>
        </p:nvGraphicFramePr>
        <p:xfrm>
          <a:off x="5004048" y="2780928"/>
          <a:ext cx="361793" cy="304668"/>
        </p:xfrm>
        <a:graphic>
          <a:graphicData uri="http://schemas.openxmlformats.org/presentationml/2006/ole">
            <mc:AlternateContent xmlns:mc="http://schemas.openxmlformats.org/markup-compatibility/2006">
              <mc:Choice xmlns:v="urn:schemas-microsoft-com:vml" Requires="v">
                <p:oleObj spid="_x0000_s17915" name="Equation" r:id="rId9" imgW="241195" imgH="203112" progId="Equation.DSMT4">
                  <p:embed/>
                </p:oleObj>
              </mc:Choice>
              <mc:Fallback>
                <p:oleObj name="Equation" r:id="rId9" imgW="241195" imgH="203112"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2780928"/>
                        <a:ext cx="36179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32420999"/>
              </p:ext>
            </p:extLst>
          </p:nvPr>
        </p:nvGraphicFramePr>
        <p:xfrm>
          <a:off x="467544" y="4437112"/>
          <a:ext cx="5410200" cy="381000"/>
        </p:xfrm>
        <a:graphic>
          <a:graphicData uri="http://schemas.openxmlformats.org/presentationml/2006/ole">
            <mc:AlternateContent xmlns:mc="http://schemas.openxmlformats.org/markup-compatibility/2006">
              <mc:Choice xmlns:v="urn:schemas-microsoft-com:vml" Requires="v">
                <p:oleObj spid="_x0000_s17916" name="Equation" r:id="rId10" imgW="3606800" imgH="254000" progId="Equation.DSMT4">
                  <p:embed/>
                </p:oleObj>
              </mc:Choice>
              <mc:Fallback>
                <p:oleObj name="Equation" r:id="rId10" imgW="3606800" imgH="254000" progId="Equation.DSMT4">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7544" y="4437112"/>
                        <a:ext cx="54102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789558970"/>
              </p:ext>
            </p:extLst>
          </p:nvPr>
        </p:nvGraphicFramePr>
        <p:xfrm>
          <a:off x="1547664" y="5013176"/>
          <a:ext cx="532938" cy="380670"/>
        </p:xfrm>
        <a:graphic>
          <a:graphicData uri="http://schemas.openxmlformats.org/presentationml/2006/ole">
            <mc:AlternateContent xmlns:mc="http://schemas.openxmlformats.org/markup-compatibility/2006">
              <mc:Choice xmlns:v="urn:schemas-microsoft-com:vml" Requires="v">
                <p:oleObj spid="_x0000_s17917" name="Equation" r:id="rId12" imgW="355292" imgH="253780" progId="Equation.DSMT4">
                  <p:embed/>
                </p:oleObj>
              </mc:Choice>
              <mc:Fallback>
                <p:oleObj name="Equation" r:id="rId12" imgW="355292" imgH="253780" progId="Equation.DSMT4">
                  <p:embed/>
                  <p:pic>
                    <p:nvPicPr>
                      <p:cNvPr id="0" name="Object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7664" y="5013176"/>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2643517864"/>
              </p:ext>
            </p:extLst>
          </p:nvPr>
        </p:nvGraphicFramePr>
        <p:xfrm>
          <a:off x="467544" y="5445224"/>
          <a:ext cx="5943600" cy="723900"/>
        </p:xfrm>
        <a:graphic>
          <a:graphicData uri="http://schemas.openxmlformats.org/presentationml/2006/ole">
            <mc:AlternateContent xmlns:mc="http://schemas.openxmlformats.org/markup-compatibility/2006">
              <mc:Choice xmlns:v="urn:schemas-microsoft-com:vml" Requires="v">
                <p:oleObj spid="_x0000_s17918" name="Equation" r:id="rId14" imgW="3962400" imgH="482600" progId="Equation.DSMT4">
                  <p:embed/>
                </p:oleObj>
              </mc:Choice>
              <mc:Fallback>
                <p:oleObj name="Equation" r:id="rId14" imgW="3962400" imgH="482600" progId="Equation.DSMT4">
                  <p:embed/>
                  <p:pic>
                    <p:nvPicPr>
                      <p:cNvPr id="0" name="Object 1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7544" y="5445224"/>
                        <a:ext cx="59436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433225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424264"/>
          </a:xfrm>
        </p:spPr>
        <p:txBody>
          <a:bodyPr/>
          <a:lstStyle/>
          <a:p>
            <a:r>
              <a:rPr lang="zh-CN" altLang="en-US" dirty="0"/>
              <a:t>（</a:t>
            </a:r>
            <a:r>
              <a:rPr lang="en-US" altLang="zh-CN" dirty="0"/>
              <a:t>3</a:t>
            </a:r>
            <a:r>
              <a:rPr lang="zh-CN" altLang="en-US" dirty="0"/>
              <a:t>）逻辑回归梯度下降算法</a:t>
            </a:r>
          </a:p>
          <a:p>
            <a:r>
              <a:rPr lang="zh-CN" altLang="en-US" dirty="0"/>
              <a:t>逻辑回归可以使用诸如梯度下降算法的优化方法，梯度下降算法除</a:t>
            </a:r>
            <a:r>
              <a:rPr lang="zh-CN" altLang="en-US" dirty="0" smtClean="0"/>
              <a:t>代价函数      </a:t>
            </a:r>
            <a:r>
              <a:rPr lang="zh-CN" altLang="en-US" dirty="0"/>
              <a:t>外，还需要求</a:t>
            </a:r>
            <a:r>
              <a:rPr lang="zh-CN" altLang="en-US" dirty="0" smtClean="0"/>
              <a:t>出            </a:t>
            </a:r>
            <a:r>
              <a:rPr lang="zh-CN" altLang="en-US" dirty="0"/>
              <a:t>，下面直接写出求导结果。</a:t>
            </a:r>
          </a:p>
          <a:p>
            <a:r>
              <a:rPr lang="zh-CN" altLang="en-US" dirty="0"/>
              <a:t> </a:t>
            </a:r>
            <a:endParaRPr lang="en-US" altLang="zh-CN" dirty="0" smtClean="0"/>
          </a:p>
          <a:p>
            <a:r>
              <a:rPr lang="zh-CN" altLang="en-US" dirty="0"/>
              <a:t>							</a:t>
            </a:r>
            <a:r>
              <a:rPr lang="en-US" altLang="zh-CN" dirty="0"/>
              <a:t>(3.16)</a:t>
            </a:r>
          </a:p>
          <a:p>
            <a:endParaRPr lang="en-US" altLang="zh-CN" dirty="0" smtClean="0"/>
          </a:p>
          <a:p>
            <a:r>
              <a:rPr lang="zh-CN" altLang="en-US" dirty="0" smtClean="0"/>
              <a:t>将           代入</a:t>
            </a:r>
            <a:r>
              <a:rPr lang="zh-CN" altLang="en-US" dirty="0"/>
              <a:t>到更新</a:t>
            </a:r>
            <a:r>
              <a:rPr lang="zh-CN" altLang="en-US" dirty="0" smtClean="0"/>
              <a:t>公式                      中</a:t>
            </a:r>
            <a:r>
              <a:rPr lang="zh-CN" altLang="en-US" dirty="0"/>
              <a:t>，得：</a:t>
            </a:r>
          </a:p>
          <a:p>
            <a:r>
              <a:rPr lang="zh-CN" altLang="en-US" dirty="0"/>
              <a:t> </a:t>
            </a:r>
            <a:endParaRPr lang="en-US" altLang="zh-CN" dirty="0" smtClean="0"/>
          </a:p>
          <a:p>
            <a:r>
              <a:rPr lang="zh-CN" altLang="en-US" dirty="0"/>
              <a:t>							</a:t>
            </a:r>
            <a:r>
              <a:rPr lang="en-US" altLang="zh-CN" dirty="0"/>
              <a:t>(3.17)</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238083440"/>
              </p:ext>
            </p:extLst>
          </p:nvPr>
        </p:nvGraphicFramePr>
        <p:xfrm>
          <a:off x="3131840" y="1916832"/>
          <a:ext cx="532938" cy="380670"/>
        </p:xfrm>
        <a:graphic>
          <a:graphicData uri="http://schemas.openxmlformats.org/presentationml/2006/ole">
            <mc:AlternateContent xmlns:mc="http://schemas.openxmlformats.org/markup-compatibility/2006">
              <mc:Choice xmlns:v="urn:schemas-microsoft-com:vml" Requires="v">
                <p:oleObj spid="_x0000_s18851" name="Equation" r:id="rId3" imgW="355292" imgH="253780" progId="Equation.DSMT4">
                  <p:embed/>
                </p:oleObj>
              </mc:Choice>
              <mc:Fallback>
                <p:oleObj name="Equation" r:id="rId3" imgW="355292" imgH="25378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1916832"/>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496383046"/>
              </p:ext>
            </p:extLst>
          </p:nvPr>
        </p:nvGraphicFramePr>
        <p:xfrm>
          <a:off x="5868144" y="1844824"/>
          <a:ext cx="895350" cy="647700"/>
        </p:xfrm>
        <a:graphic>
          <a:graphicData uri="http://schemas.openxmlformats.org/presentationml/2006/ole">
            <mc:AlternateContent xmlns:mc="http://schemas.openxmlformats.org/markup-compatibility/2006">
              <mc:Choice xmlns:v="urn:schemas-microsoft-com:vml" Requires="v">
                <p:oleObj spid="_x0000_s18852" name="Equation" r:id="rId5" imgW="596900" imgH="431800" progId="Equation.DSMT4">
                  <p:embed/>
                </p:oleObj>
              </mc:Choice>
              <mc:Fallback>
                <p:oleObj name="Equation" r:id="rId5" imgW="596900" imgH="431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8144" y="1844824"/>
                        <a:ext cx="8953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782325205"/>
              </p:ext>
            </p:extLst>
          </p:nvPr>
        </p:nvGraphicFramePr>
        <p:xfrm>
          <a:off x="899591" y="2906266"/>
          <a:ext cx="3467100" cy="666750"/>
        </p:xfrm>
        <a:graphic>
          <a:graphicData uri="http://schemas.openxmlformats.org/presentationml/2006/ole">
            <mc:AlternateContent xmlns:mc="http://schemas.openxmlformats.org/markup-compatibility/2006">
              <mc:Choice xmlns:v="urn:schemas-microsoft-com:vml" Requires="v">
                <p:oleObj spid="_x0000_s18853" name="Equation" r:id="rId7" imgW="2311400" imgH="444500" progId="Equation.DSMT4">
                  <p:embed/>
                </p:oleObj>
              </mc:Choice>
              <mc:Fallback>
                <p:oleObj name="Equation" r:id="rId7" imgW="2311400" imgH="4445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591" y="2906266"/>
                        <a:ext cx="346710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319774920"/>
              </p:ext>
            </p:extLst>
          </p:nvPr>
        </p:nvGraphicFramePr>
        <p:xfrm>
          <a:off x="1043608" y="3861048"/>
          <a:ext cx="895350" cy="647700"/>
        </p:xfrm>
        <a:graphic>
          <a:graphicData uri="http://schemas.openxmlformats.org/presentationml/2006/ole">
            <mc:AlternateContent xmlns:mc="http://schemas.openxmlformats.org/markup-compatibility/2006">
              <mc:Choice xmlns:v="urn:schemas-microsoft-com:vml" Requires="v">
                <p:oleObj spid="_x0000_s18854" name="Equation" r:id="rId9" imgW="596900" imgH="431800" progId="Equation.DSMT4">
                  <p:embed/>
                </p:oleObj>
              </mc:Choice>
              <mc:Fallback>
                <p:oleObj name="Equation" r:id="rId9" imgW="596900" imgH="4318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3861048"/>
                        <a:ext cx="8953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485989587"/>
              </p:ext>
            </p:extLst>
          </p:nvPr>
        </p:nvGraphicFramePr>
        <p:xfrm>
          <a:off x="4139952" y="3933056"/>
          <a:ext cx="1828007" cy="647420"/>
        </p:xfrm>
        <a:graphic>
          <a:graphicData uri="http://schemas.openxmlformats.org/presentationml/2006/ole">
            <mc:AlternateContent xmlns:mc="http://schemas.openxmlformats.org/markup-compatibility/2006">
              <mc:Choice xmlns:v="urn:schemas-microsoft-com:vml" Requires="v">
                <p:oleObj spid="_x0000_s18855" name="Equation" r:id="rId10" imgW="1218671" imgH="431613" progId="Equation.DSMT4">
                  <p:embed/>
                </p:oleObj>
              </mc:Choice>
              <mc:Fallback>
                <p:oleObj name="Equation" r:id="rId10" imgW="1218671" imgH="431613"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39952" y="3933056"/>
                        <a:ext cx="1828007" cy="6474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900234696"/>
              </p:ext>
            </p:extLst>
          </p:nvPr>
        </p:nvGraphicFramePr>
        <p:xfrm>
          <a:off x="899592" y="4725144"/>
          <a:ext cx="3333750" cy="666750"/>
        </p:xfrm>
        <a:graphic>
          <a:graphicData uri="http://schemas.openxmlformats.org/presentationml/2006/ole">
            <mc:AlternateContent xmlns:mc="http://schemas.openxmlformats.org/markup-compatibility/2006">
              <mc:Choice xmlns:v="urn:schemas-microsoft-com:vml" Requires="v">
                <p:oleObj spid="_x0000_s18856" name="Equation" r:id="rId12" imgW="2222500" imgH="444500" progId="Equation.DSMT4">
                  <p:embed/>
                </p:oleObj>
              </mc:Choice>
              <mc:Fallback>
                <p:oleObj name="Equation" r:id="rId12" imgW="2222500" imgH="444500"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9592" y="4725144"/>
                        <a:ext cx="333375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360063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lnSpcReduction="10000"/>
          </a:bodyPr>
          <a:lstStyle/>
          <a:p>
            <a:r>
              <a:rPr lang="zh-CN" altLang="en-US" dirty="0"/>
              <a:t>最终可以得到梯度下降算法</a:t>
            </a:r>
            <a:r>
              <a:rPr lang="zh-CN" altLang="en-US" dirty="0" smtClean="0"/>
              <a:t>更新   </a:t>
            </a:r>
            <a:r>
              <a:rPr lang="zh-CN" altLang="en-US" dirty="0"/>
              <a:t>的伪代码如下：</a:t>
            </a:r>
          </a:p>
          <a:p>
            <a:r>
              <a:rPr lang="en-US" altLang="zh-CN" dirty="0"/>
              <a:t>do</a:t>
            </a:r>
          </a:p>
          <a:p>
            <a:r>
              <a:rPr lang="en-US" altLang="zh-CN" dirty="0" smtClean="0"/>
              <a:t>      for</a:t>
            </a:r>
            <a:r>
              <a:rPr lang="zh-CN" altLang="en-US" dirty="0"/>
              <a:t>每一个</a:t>
            </a:r>
            <a:r>
              <a:rPr lang="zh-CN" altLang="en-US" dirty="0" smtClean="0"/>
              <a:t>参数    </a:t>
            </a:r>
            <a:r>
              <a:rPr lang="en-US" altLang="zh-CN" dirty="0"/>
              <a:t>do</a:t>
            </a:r>
          </a:p>
          <a:p>
            <a:r>
              <a:rPr lang="en-US" altLang="zh-CN" dirty="0" smtClean="0"/>
              <a:t>            // </a:t>
            </a:r>
            <a:r>
              <a:rPr lang="zh-CN" altLang="en-US" dirty="0"/>
              <a:t>同时更新每一个 </a:t>
            </a:r>
          </a:p>
          <a:p>
            <a:r>
              <a:rPr lang="zh-CN" altLang="en-US" dirty="0"/>
              <a:t> </a:t>
            </a:r>
          </a:p>
          <a:p>
            <a:r>
              <a:rPr lang="en-US" altLang="zh-CN" dirty="0" smtClean="0"/>
              <a:t>      end </a:t>
            </a:r>
            <a:r>
              <a:rPr lang="en-US" altLang="zh-CN" dirty="0"/>
              <a:t>for</a:t>
            </a:r>
          </a:p>
          <a:p>
            <a:r>
              <a:rPr lang="en-US" altLang="zh-CN" dirty="0"/>
              <a:t>until </a:t>
            </a:r>
            <a:r>
              <a:rPr lang="zh-CN" altLang="en-US" dirty="0"/>
              <a:t>收敛</a:t>
            </a:r>
          </a:p>
          <a:p>
            <a:endParaRPr lang="zh-CN" altLang="en-US" dirty="0"/>
          </a:p>
          <a:p>
            <a:r>
              <a:rPr lang="zh-CN" altLang="en-US" dirty="0"/>
              <a:t>注意到逻辑回归</a:t>
            </a:r>
            <a:r>
              <a:rPr lang="zh-CN" altLang="en-US" dirty="0" smtClean="0"/>
              <a:t>的           </a:t>
            </a:r>
            <a:r>
              <a:rPr lang="zh-CN" altLang="en-US" dirty="0"/>
              <a:t>定义</a:t>
            </a:r>
            <a:r>
              <a:rPr lang="zh-CN" altLang="en-US" dirty="0" smtClean="0"/>
              <a:t>为           ，</a:t>
            </a:r>
            <a:r>
              <a:rPr lang="zh-CN" altLang="en-US" dirty="0"/>
              <a:t>与线性回归 </a:t>
            </a:r>
            <a:r>
              <a:rPr lang="zh-CN" altLang="en-US" dirty="0" smtClean="0"/>
              <a:t>      定义</a:t>
            </a:r>
            <a:r>
              <a:rPr lang="zh-CN" altLang="en-US" dirty="0"/>
              <a:t>不同，因此表面上看逻辑回归梯度下降算法与线性回归的梯度下降算法一样，但是实质上存在不同。</a:t>
            </a:r>
          </a:p>
          <a:p>
            <a:r>
              <a:rPr lang="zh-CN" altLang="en-US" dirty="0"/>
              <a:t>最初设计逻辑回归是为了解决二元分类问题，不能直接用于解决多元分类问题，但可以对逻辑回归算法进行扩展来解决多元分类问题。限于篇幅，这里就不介绍扩展方法，感兴趣的读者可以自行查阅资料。</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654674022"/>
              </p:ext>
            </p:extLst>
          </p:nvPr>
        </p:nvGraphicFramePr>
        <p:xfrm>
          <a:off x="5004048" y="493960"/>
          <a:ext cx="247542" cy="342752"/>
        </p:xfrm>
        <a:graphic>
          <a:graphicData uri="http://schemas.openxmlformats.org/presentationml/2006/ole">
            <mc:AlternateContent xmlns:mc="http://schemas.openxmlformats.org/markup-compatibility/2006">
              <mc:Choice xmlns:v="urn:schemas-microsoft-com:vml" Requires="v">
                <p:oleObj spid="_x0000_s19934" name="Equation" r:id="rId3" imgW="165028" imgH="228501" progId="Equation.DSMT4">
                  <p:embed/>
                </p:oleObj>
              </mc:Choice>
              <mc:Fallback>
                <p:oleObj name="Equation" r:id="rId3" imgW="165028"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493960"/>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23903163"/>
              </p:ext>
            </p:extLst>
          </p:nvPr>
        </p:nvGraphicFramePr>
        <p:xfrm>
          <a:off x="3059832" y="1340768"/>
          <a:ext cx="247542" cy="342752"/>
        </p:xfrm>
        <a:graphic>
          <a:graphicData uri="http://schemas.openxmlformats.org/presentationml/2006/ole">
            <mc:AlternateContent xmlns:mc="http://schemas.openxmlformats.org/markup-compatibility/2006">
              <mc:Choice xmlns:v="urn:schemas-microsoft-com:vml" Requires="v">
                <p:oleObj spid="_x0000_s19935" name="Equation" r:id="rId5" imgW="165028" imgH="228501" progId="Equation.DSMT4">
                  <p:embed/>
                </p:oleObj>
              </mc:Choice>
              <mc:Fallback>
                <p:oleObj name="Equation" r:id="rId5" imgW="165028"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340768"/>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623903163"/>
              </p:ext>
            </p:extLst>
          </p:nvPr>
        </p:nvGraphicFramePr>
        <p:xfrm>
          <a:off x="4067944" y="1700808"/>
          <a:ext cx="247542" cy="342752"/>
        </p:xfrm>
        <a:graphic>
          <a:graphicData uri="http://schemas.openxmlformats.org/presentationml/2006/ole">
            <mc:AlternateContent xmlns:mc="http://schemas.openxmlformats.org/markup-compatibility/2006">
              <mc:Choice xmlns:v="urn:schemas-microsoft-com:vml" Requires="v">
                <p:oleObj spid="_x0000_s19936" name="Equation" r:id="rId6" imgW="165028" imgH="228501" progId="Equation.DSMT4">
                  <p:embed/>
                </p:oleObj>
              </mc:Choice>
              <mc:Fallback>
                <p:oleObj name="Equation" r:id="rId6" imgW="165028"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1700808"/>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63089644"/>
              </p:ext>
            </p:extLst>
          </p:nvPr>
        </p:nvGraphicFramePr>
        <p:xfrm>
          <a:off x="1691680" y="1988840"/>
          <a:ext cx="3352800" cy="666750"/>
        </p:xfrm>
        <a:graphic>
          <a:graphicData uri="http://schemas.openxmlformats.org/presentationml/2006/ole">
            <mc:AlternateContent xmlns:mc="http://schemas.openxmlformats.org/markup-compatibility/2006">
              <mc:Choice xmlns:v="urn:schemas-microsoft-com:vml" Requires="v">
                <p:oleObj spid="_x0000_s19937" name="Equation" r:id="rId7" imgW="2235200" imgH="444500" progId="Equation.DSMT4">
                  <p:embed/>
                </p:oleObj>
              </mc:Choice>
              <mc:Fallback>
                <p:oleObj name="Equation" r:id="rId7" imgW="2235200" imgH="44450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1680" y="1988840"/>
                        <a:ext cx="335280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492307124"/>
              </p:ext>
            </p:extLst>
          </p:nvPr>
        </p:nvGraphicFramePr>
        <p:xfrm>
          <a:off x="3203848" y="3692078"/>
          <a:ext cx="894962" cy="457002"/>
        </p:xfrm>
        <a:graphic>
          <a:graphicData uri="http://schemas.openxmlformats.org/presentationml/2006/ole">
            <mc:AlternateContent xmlns:mc="http://schemas.openxmlformats.org/markup-compatibility/2006">
              <mc:Choice xmlns:v="urn:schemas-microsoft-com:vml" Requires="v">
                <p:oleObj spid="_x0000_s19938" name="Equation" r:id="rId9" imgW="596641" imgH="304668" progId="Equation.DSMT4">
                  <p:embed/>
                </p:oleObj>
              </mc:Choice>
              <mc:Fallback>
                <p:oleObj name="Equation" r:id="rId9" imgW="596641" imgH="304668"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3848" y="3692078"/>
                        <a:ext cx="894962"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774696447"/>
              </p:ext>
            </p:extLst>
          </p:nvPr>
        </p:nvGraphicFramePr>
        <p:xfrm>
          <a:off x="5004048" y="3717032"/>
          <a:ext cx="952088" cy="457002"/>
        </p:xfrm>
        <a:graphic>
          <a:graphicData uri="http://schemas.openxmlformats.org/presentationml/2006/ole">
            <mc:AlternateContent xmlns:mc="http://schemas.openxmlformats.org/markup-compatibility/2006">
              <mc:Choice xmlns:v="urn:schemas-microsoft-com:vml" Requires="v">
                <p:oleObj spid="_x0000_s19939" name="Equation" r:id="rId11" imgW="634725" imgH="304668" progId="Equation.DSMT4">
                  <p:embed/>
                </p:oleObj>
              </mc:Choice>
              <mc:Fallback>
                <p:oleObj name="Equation" r:id="rId11" imgW="634725" imgH="304668" progId="Equation.DSMT4">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4048" y="3717032"/>
                        <a:ext cx="952088"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492307124"/>
              </p:ext>
            </p:extLst>
          </p:nvPr>
        </p:nvGraphicFramePr>
        <p:xfrm>
          <a:off x="7812360" y="3645024"/>
          <a:ext cx="894962" cy="457002"/>
        </p:xfrm>
        <a:graphic>
          <a:graphicData uri="http://schemas.openxmlformats.org/presentationml/2006/ole">
            <mc:AlternateContent xmlns:mc="http://schemas.openxmlformats.org/markup-compatibility/2006">
              <mc:Choice xmlns:v="urn:schemas-microsoft-com:vml" Requires="v">
                <p:oleObj spid="_x0000_s19940" name="Equation" r:id="rId13" imgW="596641" imgH="304668" progId="Equation.DSMT4">
                  <p:embed/>
                </p:oleObj>
              </mc:Choice>
              <mc:Fallback>
                <p:oleObj name="Equation" r:id="rId13" imgW="596641" imgH="304668"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12360" y="3645024"/>
                        <a:ext cx="894962"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006635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3.3.2 </a:t>
            </a:r>
            <a:r>
              <a:rPr lang="zh-CN" altLang="en-US" dirty="0" smtClean="0"/>
              <a:t>逻辑</a:t>
            </a:r>
            <a:r>
              <a:rPr lang="zh-CN" altLang="en-US" dirty="0"/>
              <a:t>回归实现</a:t>
            </a:r>
          </a:p>
        </p:txBody>
      </p:sp>
      <p:sp>
        <p:nvSpPr>
          <p:cNvPr id="3" name="内容占位符 2"/>
          <p:cNvSpPr>
            <a:spLocks noGrp="1"/>
          </p:cNvSpPr>
          <p:nvPr>
            <p:ph idx="1"/>
          </p:nvPr>
        </p:nvSpPr>
        <p:spPr/>
        <p:txBody>
          <a:bodyPr/>
          <a:lstStyle/>
          <a:p>
            <a:r>
              <a:rPr lang="zh-CN" altLang="en-US" dirty="0"/>
              <a:t>本小节首先使用基本的</a:t>
            </a:r>
            <a:r>
              <a:rPr lang="en-US" altLang="zh-CN" dirty="0" err="1"/>
              <a:t>PyTorch</a:t>
            </a:r>
            <a:r>
              <a:rPr lang="zh-CN" altLang="en-US" dirty="0"/>
              <a:t>语句从头实现一个逻辑回归模型，然后利用</a:t>
            </a:r>
            <a:r>
              <a:rPr lang="en-US" altLang="zh-CN" dirty="0" err="1"/>
              <a:t>PyTorch</a:t>
            </a:r>
            <a:r>
              <a:rPr lang="zh-CN" altLang="en-US" dirty="0"/>
              <a:t>提供的</a:t>
            </a:r>
            <a:r>
              <a:rPr lang="en-US" altLang="zh-CN" dirty="0"/>
              <a:t>API</a:t>
            </a:r>
            <a:r>
              <a:rPr lang="zh-CN" altLang="en-US" dirty="0"/>
              <a:t>简洁地实现逻辑回归模型。</a:t>
            </a:r>
          </a:p>
        </p:txBody>
      </p:sp>
    </p:spTree>
    <p:extLst>
      <p:ext uri="{BB962C8B-B14F-4D97-AF65-F5344CB8AC3E}">
        <p14:creationId xmlns:p14="http://schemas.microsoft.com/office/powerpoint/2010/main" val="736148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lnSpcReduction="10000"/>
          </a:bodyPr>
          <a:lstStyle/>
          <a:p>
            <a:r>
              <a:rPr lang="zh-CN" altLang="en-US" dirty="0"/>
              <a:t>（</a:t>
            </a:r>
            <a:r>
              <a:rPr lang="en-US" altLang="zh-CN" dirty="0"/>
              <a:t>1</a:t>
            </a:r>
            <a:r>
              <a:rPr lang="zh-CN" altLang="en-US" dirty="0"/>
              <a:t>）简单实例</a:t>
            </a:r>
          </a:p>
          <a:p>
            <a:r>
              <a:rPr lang="zh-CN" altLang="en-US" dirty="0"/>
              <a:t>图</a:t>
            </a:r>
            <a:r>
              <a:rPr lang="en-US" altLang="zh-CN" dirty="0"/>
              <a:t>3. 1</a:t>
            </a:r>
            <a:r>
              <a:rPr lang="zh-CN" altLang="en-US" dirty="0"/>
              <a:t>为历届奥运会男子</a:t>
            </a:r>
            <a:r>
              <a:rPr lang="en-US" altLang="zh-CN" dirty="0"/>
              <a:t>100</a:t>
            </a:r>
            <a:r>
              <a:rPr lang="zh-CN" altLang="en-US" dirty="0"/>
              <a:t>米自由泳冠军记录，横坐标为奥运会举办年，纵坐标为取胜时间，该图由</a:t>
            </a:r>
            <a:r>
              <a:rPr lang="en-US" altLang="zh-CN" dirty="0"/>
              <a:t>display_olympics_freestyle100m.py</a:t>
            </a:r>
            <a:r>
              <a:rPr lang="zh-CN" altLang="en-US" dirty="0"/>
              <a:t>绘制。该数据集文件为</a:t>
            </a:r>
            <a:r>
              <a:rPr lang="en-US" altLang="zh-CN" dirty="0"/>
              <a:t>Freestyle100m.csv</a:t>
            </a:r>
            <a:r>
              <a:rPr lang="zh-CN" altLang="en-US" dirty="0"/>
              <a:t>，存放在</a:t>
            </a:r>
            <a:r>
              <a:rPr lang="en-US" altLang="zh-CN" dirty="0"/>
              <a:t>datasets</a:t>
            </a:r>
            <a:r>
              <a:rPr lang="zh-CN" altLang="en-US" dirty="0"/>
              <a:t>目录下</a:t>
            </a:r>
            <a:r>
              <a:rPr lang="zh-CN" altLang="en-US"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r>
              <a:rPr lang="zh-CN" altLang="en-US" dirty="0" smtClean="0"/>
              <a:t>我们</a:t>
            </a:r>
            <a:r>
              <a:rPr lang="zh-CN" altLang="en-US" dirty="0"/>
              <a:t>希望能够从给定历届奥运会的冠军记录数据中发现一定规律，构建能够预测下一届奥运会冠军取胜时间的模型。</a:t>
            </a:r>
          </a:p>
          <a:p>
            <a:endParaRPr lang="zh-CN" altLang="en-US" dirty="0"/>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8156" y="2351152"/>
            <a:ext cx="3901440"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195736" y="5277232"/>
            <a:ext cx="4806280" cy="369332"/>
          </a:xfrm>
          <a:prstGeom prst="rect">
            <a:avLst/>
          </a:prstGeom>
        </p:spPr>
        <p:txBody>
          <a:bodyPr wrap="square">
            <a:spAutoFit/>
          </a:bodyPr>
          <a:lstStyle/>
          <a:p>
            <a:r>
              <a:rPr lang="zh-CN" altLang="zh-CN" dirty="0"/>
              <a:t>图</a:t>
            </a:r>
            <a:r>
              <a:rPr lang="en-US" altLang="zh-CN" dirty="0"/>
              <a:t>3. 1</a:t>
            </a:r>
            <a:r>
              <a:rPr lang="zh-CN" altLang="zh-CN" dirty="0"/>
              <a:t>历届奥运会男子</a:t>
            </a:r>
            <a:r>
              <a:rPr lang="en-US" altLang="zh-CN" dirty="0"/>
              <a:t>100</a:t>
            </a:r>
            <a:r>
              <a:rPr lang="zh-CN" altLang="zh-CN" dirty="0"/>
              <a:t>米自由泳冠军记录</a:t>
            </a:r>
            <a:endParaRPr lang="zh-CN" altLang="en-US" dirty="0"/>
          </a:p>
        </p:txBody>
      </p:sp>
    </p:spTree>
    <p:extLst>
      <p:ext uri="{BB962C8B-B14F-4D97-AF65-F5344CB8AC3E}">
        <p14:creationId xmlns:p14="http://schemas.microsoft.com/office/powerpoint/2010/main" val="9848522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56312"/>
          </a:xfrm>
        </p:spPr>
        <p:txBody>
          <a:bodyPr>
            <a:normAutofit/>
          </a:bodyPr>
          <a:lstStyle/>
          <a:p>
            <a:r>
              <a:rPr lang="zh-CN" altLang="en-US" dirty="0"/>
              <a:t>（</a:t>
            </a:r>
            <a:r>
              <a:rPr lang="en-US" altLang="zh-CN" dirty="0"/>
              <a:t>1</a:t>
            </a:r>
            <a:r>
              <a:rPr lang="zh-CN" altLang="en-US" dirty="0"/>
              <a:t>）从头开始实现一个逻辑回归</a:t>
            </a:r>
          </a:p>
          <a:p>
            <a:r>
              <a:rPr lang="zh-CN" altLang="en-US" dirty="0"/>
              <a:t>首先定义一个逻辑回归模型，</a:t>
            </a:r>
            <a:r>
              <a:rPr lang="zh-CN" altLang="en-US" dirty="0" smtClean="0"/>
              <a:t>实现             </a:t>
            </a:r>
            <a:r>
              <a:rPr lang="zh-CN" altLang="en-US" dirty="0"/>
              <a:t>，如代码</a:t>
            </a:r>
            <a:r>
              <a:rPr lang="en-US" altLang="zh-CN" dirty="0"/>
              <a:t>3. 20</a:t>
            </a:r>
            <a:r>
              <a:rPr lang="zh-CN" altLang="en-US" dirty="0"/>
              <a:t>所示。注意，这里的</a:t>
            </a:r>
            <a:r>
              <a:rPr lang="en-US" altLang="zh-CN" dirty="0"/>
              <a:t>w</a:t>
            </a:r>
            <a:r>
              <a:rPr lang="zh-CN" altLang="en-US" dirty="0"/>
              <a:t>是向量，</a:t>
            </a:r>
            <a:r>
              <a:rPr lang="en-US" altLang="zh-CN" dirty="0"/>
              <a:t>b</a:t>
            </a:r>
            <a:r>
              <a:rPr lang="zh-CN" altLang="en-US" dirty="0"/>
              <a:t>是标量，而</a:t>
            </a:r>
            <a:r>
              <a:rPr lang="en-US" altLang="zh-CN" dirty="0"/>
              <a:t>x</a:t>
            </a:r>
            <a:r>
              <a:rPr lang="zh-CN" altLang="en-US" dirty="0"/>
              <a:t>是矩阵，因此使用</a:t>
            </a:r>
            <a:r>
              <a:rPr lang="en-US" altLang="zh-CN" dirty="0"/>
              <a:t>x.mv(w)</a:t>
            </a:r>
            <a:r>
              <a:rPr lang="zh-CN" altLang="en-US" dirty="0"/>
              <a:t>实现矩阵</a:t>
            </a:r>
            <a:r>
              <a:rPr lang="en-US" altLang="zh-CN" dirty="0"/>
              <a:t>x</a:t>
            </a:r>
            <a:r>
              <a:rPr lang="zh-CN" altLang="en-US" dirty="0"/>
              <a:t>与向量</a:t>
            </a:r>
            <a:r>
              <a:rPr lang="en-US" altLang="zh-CN" dirty="0"/>
              <a:t>w</a:t>
            </a:r>
            <a:r>
              <a:rPr lang="zh-CN" altLang="en-US" dirty="0"/>
              <a:t>相乘。</a:t>
            </a:r>
          </a:p>
          <a:p>
            <a:r>
              <a:rPr lang="zh-CN" altLang="en-US" dirty="0"/>
              <a:t>代码</a:t>
            </a:r>
            <a:r>
              <a:rPr lang="en-US" altLang="zh-CN" dirty="0"/>
              <a:t>3. 20 </a:t>
            </a:r>
            <a:r>
              <a:rPr lang="zh-CN" altLang="en-US" dirty="0"/>
              <a:t>逻辑回归模型</a:t>
            </a:r>
          </a:p>
          <a:p>
            <a:r>
              <a:rPr lang="en-US" altLang="zh-CN" dirty="0" err="1"/>
              <a:t>def</a:t>
            </a:r>
            <a:r>
              <a:rPr lang="en-US" altLang="zh-CN" dirty="0"/>
              <a:t> sigmoid(z):</a:t>
            </a:r>
          </a:p>
          <a:p>
            <a:r>
              <a:rPr lang="en-US" altLang="zh-CN" dirty="0"/>
              <a:t>    """ S</a:t>
            </a:r>
            <a:r>
              <a:rPr lang="zh-CN" altLang="en-US" dirty="0"/>
              <a:t>型激活函数 </a:t>
            </a:r>
            <a:r>
              <a:rPr lang="en-US" altLang="zh-CN" dirty="0"/>
              <a:t>"""</a:t>
            </a:r>
          </a:p>
          <a:p>
            <a:r>
              <a:rPr lang="en-US" altLang="zh-CN" dirty="0"/>
              <a:t>    g = 1 / (1 + </a:t>
            </a:r>
            <a:r>
              <a:rPr lang="en-US" altLang="zh-CN" dirty="0" err="1"/>
              <a:t>torch.exp</a:t>
            </a:r>
            <a:r>
              <a:rPr lang="en-US" altLang="zh-CN" dirty="0"/>
              <a:t>(-z))</a:t>
            </a:r>
          </a:p>
          <a:p>
            <a:r>
              <a:rPr lang="en-US" altLang="zh-CN" dirty="0"/>
              <a:t>    return g</a:t>
            </a:r>
          </a:p>
          <a:p>
            <a:endParaRPr lang="en-US" altLang="zh-CN" dirty="0"/>
          </a:p>
          <a:p>
            <a:r>
              <a:rPr lang="en-US" altLang="zh-CN" dirty="0" err="1"/>
              <a:t>def</a:t>
            </a:r>
            <a:r>
              <a:rPr lang="en-US" altLang="zh-CN" dirty="0"/>
              <a:t> model(x, w, b):</a:t>
            </a:r>
          </a:p>
          <a:p>
            <a:r>
              <a:rPr lang="en-US" altLang="zh-CN" dirty="0"/>
              <a:t>    """ </a:t>
            </a:r>
            <a:r>
              <a:rPr lang="zh-CN" altLang="en-US" dirty="0"/>
              <a:t>逻辑回归模型 </a:t>
            </a:r>
            <a:r>
              <a:rPr lang="en-US" altLang="zh-CN" dirty="0"/>
              <a:t>"""</a:t>
            </a:r>
          </a:p>
          <a:p>
            <a:r>
              <a:rPr lang="en-US" altLang="zh-CN" dirty="0"/>
              <a:t>    return sigmoid(x.mv(w) + b)</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194078045"/>
              </p:ext>
            </p:extLst>
          </p:nvPr>
        </p:nvGraphicFramePr>
        <p:xfrm>
          <a:off x="5292080" y="1124744"/>
          <a:ext cx="1104900" cy="438150"/>
        </p:xfrm>
        <a:graphic>
          <a:graphicData uri="http://schemas.openxmlformats.org/presentationml/2006/ole">
            <mc:AlternateContent xmlns:mc="http://schemas.openxmlformats.org/markup-compatibility/2006">
              <mc:Choice xmlns:v="urn:schemas-microsoft-com:vml" Requires="v">
                <p:oleObj spid="_x0000_s20549" name="Equation" r:id="rId3" imgW="736600" imgH="292100" progId="Equation.DSMT4">
                  <p:embed/>
                </p:oleObj>
              </mc:Choice>
              <mc:Fallback>
                <p:oleObj name="Equation" r:id="rId3" imgW="736600" imgH="292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124744"/>
                        <a:ext cx="1104900"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422224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336704"/>
          </a:xfrm>
        </p:spPr>
        <p:txBody>
          <a:bodyPr>
            <a:normAutofit/>
          </a:bodyPr>
          <a:lstStyle/>
          <a:p>
            <a:r>
              <a:rPr lang="zh-CN" altLang="en-US" sz="2800" dirty="0"/>
              <a:t>然后定义如代码</a:t>
            </a:r>
            <a:r>
              <a:rPr lang="en-US" altLang="zh-CN" sz="2800" dirty="0"/>
              <a:t>3. 21</a:t>
            </a:r>
            <a:r>
              <a:rPr lang="zh-CN" altLang="en-US" sz="2800" dirty="0"/>
              <a:t>所示损失函数和损失函数求导，分别</a:t>
            </a:r>
            <a:r>
              <a:rPr lang="zh-CN" altLang="en-US" sz="2800" dirty="0" smtClean="0"/>
              <a:t>实现                                                和                        。</a:t>
            </a:r>
            <a:r>
              <a:rPr lang="zh-CN" altLang="en-US" sz="2800" dirty="0"/>
              <a:t>注意到程序中调用</a:t>
            </a:r>
            <a:r>
              <a:rPr lang="en-US" altLang="zh-CN" sz="2800" dirty="0" err="1"/>
              <a:t>mul</a:t>
            </a:r>
            <a:r>
              <a:rPr lang="zh-CN" altLang="en-US" sz="2800" dirty="0"/>
              <a:t>函数实现两个矩阵的按位相乘得到每个样本的损失，再调用</a:t>
            </a:r>
            <a:r>
              <a:rPr lang="en-US" altLang="zh-CN" sz="2800" dirty="0"/>
              <a:t>mean</a:t>
            </a:r>
            <a:r>
              <a:rPr lang="zh-CN" altLang="en-US" sz="2800" dirty="0"/>
              <a:t>函数就实现损失均值</a:t>
            </a:r>
            <a:r>
              <a:rPr lang="zh-CN" altLang="en-US" sz="2800" dirty="0" smtClean="0"/>
              <a:t>。</a:t>
            </a:r>
            <a:endParaRPr lang="en-US" altLang="zh-CN" sz="2800" dirty="0" smtClean="0"/>
          </a:p>
          <a:p>
            <a:endParaRPr lang="zh-CN" altLang="en-US" sz="2800" dirty="0"/>
          </a:p>
          <a:p>
            <a:r>
              <a:rPr lang="zh-CN" altLang="en-US" sz="1800" dirty="0"/>
              <a:t>代码</a:t>
            </a:r>
            <a:r>
              <a:rPr lang="en-US" altLang="zh-CN" sz="1800" dirty="0"/>
              <a:t>3. 21 </a:t>
            </a:r>
            <a:r>
              <a:rPr lang="zh-CN" altLang="en-US" sz="1800" dirty="0"/>
              <a:t>损失函数及损失函数求导</a:t>
            </a:r>
          </a:p>
          <a:p>
            <a:r>
              <a:rPr lang="en-US" altLang="zh-CN" sz="1800" dirty="0" err="1"/>
              <a:t>def</a:t>
            </a:r>
            <a:r>
              <a:rPr lang="en-US" altLang="zh-CN" sz="1800" dirty="0"/>
              <a:t> </a:t>
            </a:r>
            <a:r>
              <a:rPr lang="en-US" altLang="zh-CN" sz="1800" dirty="0" err="1"/>
              <a:t>loss_fn</a:t>
            </a:r>
            <a:r>
              <a:rPr lang="en-US" altLang="zh-CN" sz="1800" dirty="0"/>
              <a:t>(</a:t>
            </a:r>
            <a:r>
              <a:rPr lang="en-US" altLang="zh-CN" sz="1800" dirty="0" err="1"/>
              <a:t>y_pred</a:t>
            </a:r>
            <a:r>
              <a:rPr lang="en-US" altLang="zh-CN" sz="1800" dirty="0"/>
              <a:t>, y):</a:t>
            </a:r>
          </a:p>
          <a:p>
            <a:r>
              <a:rPr lang="en-US" altLang="zh-CN" sz="1800" dirty="0"/>
              <a:t>    """ </a:t>
            </a:r>
            <a:r>
              <a:rPr lang="zh-CN" altLang="en-US" sz="1800" dirty="0"/>
              <a:t>损失函数 </a:t>
            </a:r>
            <a:r>
              <a:rPr lang="en-US" altLang="zh-CN" sz="1800" dirty="0"/>
              <a:t>"""</a:t>
            </a:r>
          </a:p>
          <a:p>
            <a:r>
              <a:rPr lang="en-US" altLang="zh-CN" sz="1800" dirty="0"/>
              <a:t>    loss = - </a:t>
            </a:r>
            <a:r>
              <a:rPr lang="en-US" altLang="zh-CN" sz="1800" dirty="0" err="1"/>
              <a:t>y.mul</a:t>
            </a:r>
            <a:r>
              <a:rPr lang="en-US" altLang="zh-CN" sz="1800" dirty="0"/>
              <a:t>(</a:t>
            </a:r>
            <a:r>
              <a:rPr lang="en-US" altLang="zh-CN" sz="1800" dirty="0" err="1"/>
              <a:t>y_pred.view_as</a:t>
            </a:r>
            <a:r>
              <a:rPr lang="en-US" altLang="zh-CN" sz="1800" dirty="0"/>
              <a:t>(y)) - (1 - y).</a:t>
            </a:r>
            <a:r>
              <a:rPr lang="en-US" altLang="zh-CN" sz="1800" dirty="0" err="1"/>
              <a:t>mul</a:t>
            </a:r>
            <a:r>
              <a:rPr lang="en-US" altLang="zh-CN" sz="1800" dirty="0"/>
              <a:t>(1 - </a:t>
            </a:r>
            <a:r>
              <a:rPr lang="en-US" altLang="zh-CN" sz="1800" dirty="0" err="1"/>
              <a:t>y_pred.view_as</a:t>
            </a:r>
            <a:r>
              <a:rPr lang="en-US" altLang="zh-CN" sz="1800" dirty="0"/>
              <a:t>(y))</a:t>
            </a:r>
          </a:p>
          <a:p>
            <a:r>
              <a:rPr lang="en-US" altLang="zh-CN" sz="1800" dirty="0"/>
              <a:t>    return </a:t>
            </a:r>
            <a:r>
              <a:rPr lang="en-US" altLang="zh-CN" sz="1800" dirty="0" err="1"/>
              <a:t>loss.mean</a:t>
            </a:r>
            <a:r>
              <a:rPr lang="en-US" altLang="zh-CN" sz="1800" dirty="0"/>
              <a:t>()</a:t>
            </a:r>
          </a:p>
          <a:p>
            <a:endParaRPr lang="en-US" altLang="zh-CN" sz="1800" dirty="0"/>
          </a:p>
          <a:p>
            <a:endParaRPr lang="en-US" altLang="zh-CN" sz="1800" dirty="0"/>
          </a:p>
          <a:p>
            <a:r>
              <a:rPr lang="en-US" altLang="zh-CN" sz="1800" dirty="0" err="1"/>
              <a:t>def</a:t>
            </a:r>
            <a:r>
              <a:rPr lang="en-US" altLang="zh-CN" sz="1800" dirty="0"/>
              <a:t> </a:t>
            </a:r>
            <a:r>
              <a:rPr lang="en-US" altLang="zh-CN" sz="1800" dirty="0" err="1"/>
              <a:t>grad_loss_fn</a:t>
            </a:r>
            <a:r>
              <a:rPr lang="en-US" altLang="zh-CN" sz="1800" dirty="0"/>
              <a:t>(</a:t>
            </a:r>
            <a:r>
              <a:rPr lang="en-US" altLang="zh-CN" sz="1800" dirty="0" err="1"/>
              <a:t>y_pred</a:t>
            </a:r>
            <a:r>
              <a:rPr lang="en-US" altLang="zh-CN" sz="1800" dirty="0"/>
              <a:t>, y):</a:t>
            </a:r>
          </a:p>
          <a:p>
            <a:r>
              <a:rPr lang="en-US" altLang="zh-CN" sz="1800" dirty="0"/>
              <a:t>    """ </a:t>
            </a:r>
            <a:r>
              <a:rPr lang="zh-CN" altLang="en-US" sz="1800" dirty="0"/>
              <a:t>损失函数求导 </a:t>
            </a:r>
            <a:r>
              <a:rPr lang="en-US" altLang="zh-CN" sz="1800" dirty="0"/>
              <a:t>"""</a:t>
            </a:r>
          </a:p>
          <a:p>
            <a:r>
              <a:rPr lang="en-US" altLang="zh-CN" sz="1800" dirty="0"/>
              <a:t>    return </a:t>
            </a:r>
            <a:r>
              <a:rPr lang="en-US" altLang="zh-CN" sz="1800" dirty="0" err="1"/>
              <a:t>y_pred.view_as</a:t>
            </a:r>
            <a:r>
              <a:rPr lang="en-US" altLang="zh-CN" sz="1800" dirty="0"/>
              <a:t>(y) - y</a:t>
            </a:r>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19336327"/>
              </p:ext>
            </p:extLst>
          </p:nvPr>
        </p:nvGraphicFramePr>
        <p:xfrm>
          <a:off x="3059832" y="908720"/>
          <a:ext cx="3962400" cy="479425"/>
        </p:xfrm>
        <a:graphic>
          <a:graphicData uri="http://schemas.openxmlformats.org/presentationml/2006/ole">
            <mc:AlternateContent xmlns:mc="http://schemas.openxmlformats.org/markup-compatibility/2006">
              <mc:Choice xmlns:v="urn:schemas-microsoft-com:vml" Requires="v">
                <p:oleObj spid="_x0000_s21639" name="Equation" r:id="rId3" imgW="3962400" imgH="482600" progId="Equation.DSMT4">
                  <p:embed/>
                </p:oleObj>
              </mc:Choice>
              <mc:Fallback>
                <p:oleObj name="Equation" r:id="rId3" imgW="3962400" imgH="482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908720"/>
                        <a:ext cx="3962400"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846542443"/>
              </p:ext>
            </p:extLst>
          </p:nvPr>
        </p:nvGraphicFramePr>
        <p:xfrm>
          <a:off x="1259632" y="1412776"/>
          <a:ext cx="1768475" cy="441325"/>
        </p:xfrm>
        <a:graphic>
          <a:graphicData uri="http://schemas.openxmlformats.org/presentationml/2006/ole">
            <mc:AlternateContent xmlns:mc="http://schemas.openxmlformats.org/markup-compatibility/2006">
              <mc:Choice xmlns:v="urn:schemas-microsoft-com:vml" Requires="v">
                <p:oleObj spid="_x0000_s21640" name="Equation" r:id="rId5" imgW="1764534" imgH="444307" progId="Equation.DSMT4">
                  <p:embed/>
                </p:oleObj>
              </mc:Choice>
              <mc:Fallback>
                <p:oleObj name="Equation" r:id="rId5" imgW="1764534" imgH="444307"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1412776"/>
                        <a:ext cx="176847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164868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800" dirty="0"/>
              <a:t>然后定义如代码</a:t>
            </a:r>
            <a:r>
              <a:rPr lang="en-US" altLang="zh-CN" sz="2800" dirty="0"/>
              <a:t>3. 22</a:t>
            </a:r>
            <a:r>
              <a:rPr lang="zh-CN" altLang="en-US" sz="2800" dirty="0"/>
              <a:t>所示梯度函数，实现 </a:t>
            </a:r>
            <a:r>
              <a:rPr lang="zh-CN" altLang="en-US" sz="2800" dirty="0" smtClean="0"/>
              <a:t>         及          ，</a:t>
            </a:r>
            <a:r>
              <a:rPr lang="zh-CN" altLang="en-US" sz="2800" dirty="0"/>
              <a:t>程序调用</a:t>
            </a:r>
            <a:r>
              <a:rPr lang="en-US" altLang="zh-CN" sz="2800" dirty="0"/>
              <a:t>torch.cat</a:t>
            </a:r>
            <a:r>
              <a:rPr lang="zh-CN" altLang="en-US" sz="2800" dirty="0"/>
              <a:t>函数将 </a:t>
            </a:r>
            <a:r>
              <a:rPr lang="zh-CN" altLang="en-US" sz="2800" dirty="0" smtClean="0"/>
              <a:t>  和    的</a:t>
            </a:r>
            <a:r>
              <a:rPr lang="zh-CN" altLang="en-US" sz="2800" dirty="0"/>
              <a:t>均值拼接后返回</a:t>
            </a:r>
            <a:r>
              <a:rPr lang="zh-CN" altLang="en-US" sz="2800" dirty="0" smtClean="0"/>
              <a:t>。</a:t>
            </a:r>
            <a:endParaRPr lang="en-US" altLang="zh-CN" sz="2800" dirty="0" smtClean="0"/>
          </a:p>
          <a:p>
            <a:endParaRPr lang="zh-CN" altLang="en-US" sz="2800" dirty="0"/>
          </a:p>
          <a:p>
            <a:r>
              <a:rPr lang="zh-CN" altLang="en-US" sz="2000" dirty="0"/>
              <a:t>代码</a:t>
            </a:r>
            <a:r>
              <a:rPr lang="en-US" altLang="zh-CN" sz="2000" dirty="0"/>
              <a:t>3. 22 </a:t>
            </a:r>
            <a:r>
              <a:rPr lang="zh-CN" altLang="en-US" sz="2000" dirty="0"/>
              <a:t>梯度函数</a:t>
            </a:r>
          </a:p>
          <a:p>
            <a:r>
              <a:rPr lang="en-US" altLang="zh-CN" sz="2000" dirty="0" err="1"/>
              <a:t>def</a:t>
            </a:r>
            <a:r>
              <a:rPr lang="en-US" altLang="zh-CN" sz="2000" dirty="0"/>
              <a:t> </a:t>
            </a:r>
            <a:r>
              <a:rPr lang="en-US" altLang="zh-CN" sz="2000" dirty="0" err="1"/>
              <a:t>grad_fn</a:t>
            </a:r>
            <a:r>
              <a:rPr lang="en-US" altLang="zh-CN" sz="2000" dirty="0"/>
              <a:t>(x, y, </a:t>
            </a:r>
            <a:r>
              <a:rPr lang="en-US" altLang="zh-CN" sz="2000" dirty="0" err="1"/>
              <a:t>y_pred</a:t>
            </a:r>
            <a:r>
              <a:rPr lang="en-US" altLang="zh-CN" sz="2000" dirty="0"/>
              <a:t>):</a:t>
            </a:r>
          </a:p>
          <a:p>
            <a:r>
              <a:rPr lang="en-US" altLang="zh-CN" sz="2000" dirty="0"/>
              <a:t>    """ </a:t>
            </a:r>
            <a:r>
              <a:rPr lang="zh-CN" altLang="en-US" sz="2000" dirty="0"/>
              <a:t>梯度函数 </a:t>
            </a:r>
            <a:r>
              <a:rPr lang="en-US" altLang="zh-CN" sz="2000" dirty="0"/>
              <a:t>"""</a:t>
            </a:r>
          </a:p>
          <a:p>
            <a:r>
              <a:rPr lang="en-US" altLang="zh-CN" sz="2000" dirty="0"/>
              <a:t>    </a:t>
            </a:r>
            <a:r>
              <a:rPr lang="en-US" altLang="zh-CN" sz="2000" dirty="0" err="1"/>
              <a:t>grad_w</a:t>
            </a:r>
            <a:r>
              <a:rPr lang="en-US" altLang="zh-CN" sz="2000" dirty="0"/>
              <a:t> = </a:t>
            </a:r>
            <a:r>
              <a:rPr lang="en-US" altLang="zh-CN" sz="2000" dirty="0" err="1"/>
              <a:t>grad_loss_fn</a:t>
            </a:r>
            <a:r>
              <a:rPr lang="en-US" altLang="zh-CN" sz="2000" dirty="0"/>
              <a:t>(</a:t>
            </a:r>
            <a:r>
              <a:rPr lang="en-US" altLang="zh-CN" sz="2000" dirty="0" err="1"/>
              <a:t>y_pred</a:t>
            </a:r>
            <a:r>
              <a:rPr lang="en-US" altLang="zh-CN" sz="2000" dirty="0"/>
              <a:t>, y) * x</a:t>
            </a:r>
          </a:p>
          <a:p>
            <a:r>
              <a:rPr lang="en-US" altLang="zh-CN" sz="2000" dirty="0"/>
              <a:t>    </a:t>
            </a:r>
            <a:r>
              <a:rPr lang="en-US" altLang="zh-CN" sz="2000" dirty="0" err="1"/>
              <a:t>grad_b</a:t>
            </a:r>
            <a:r>
              <a:rPr lang="en-US" altLang="zh-CN" sz="2000" dirty="0"/>
              <a:t> = </a:t>
            </a:r>
            <a:r>
              <a:rPr lang="en-US" altLang="zh-CN" sz="2000" dirty="0" err="1"/>
              <a:t>grad_loss_fn</a:t>
            </a:r>
            <a:r>
              <a:rPr lang="en-US" altLang="zh-CN" sz="2000" dirty="0"/>
              <a:t>(</a:t>
            </a:r>
            <a:r>
              <a:rPr lang="en-US" altLang="zh-CN" sz="2000" dirty="0" err="1"/>
              <a:t>y_pred</a:t>
            </a:r>
            <a:r>
              <a:rPr lang="en-US" altLang="zh-CN" sz="2000" dirty="0"/>
              <a:t>, y)</a:t>
            </a:r>
          </a:p>
          <a:p>
            <a:r>
              <a:rPr lang="en-US" altLang="zh-CN" sz="2000" dirty="0"/>
              <a:t>    return torch.cat((</a:t>
            </a:r>
            <a:r>
              <a:rPr lang="en-US" altLang="zh-CN" sz="2000" dirty="0" err="1"/>
              <a:t>grad_w.mean</a:t>
            </a:r>
            <a:r>
              <a:rPr lang="en-US" altLang="zh-CN" sz="2000" dirty="0"/>
              <a:t>(dim=0), </a:t>
            </a:r>
            <a:r>
              <a:rPr lang="en-US" altLang="zh-CN" sz="2000" dirty="0" err="1"/>
              <a:t>grad_b.mean</a:t>
            </a:r>
            <a:r>
              <a:rPr lang="en-US" altLang="zh-CN" sz="2000" dirty="0"/>
              <a:t>().</a:t>
            </a:r>
            <a:r>
              <a:rPr lang="en-US" altLang="zh-CN" sz="2000" dirty="0" err="1"/>
              <a:t>unsqueeze</a:t>
            </a:r>
            <a:r>
              <a:rPr lang="en-US" altLang="zh-CN" sz="2000" dirty="0"/>
              <a:t>(0)), 0)</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907728941"/>
              </p:ext>
            </p:extLst>
          </p:nvPr>
        </p:nvGraphicFramePr>
        <p:xfrm>
          <a:off x="7308304" y="1700808"/>
          <a:ext cx="784225" cy="396875"/>
        </p:xfrm>
        <a:graphic>
          <a:graphicData uri="http://schemas.openxmlformats.org/presentationml/2006/ole">
            <mc:AlternateContent xmlns:mc="http://schemas.openxmlformats.org/markup-compatibility/2006">
              <mc:Choice xmlns:v="urn:schemas-microsoft-com:vml" Requires="v">
                <p:oleObj spid="_x0000_s22793" name="Equation" r:id="rId3" imgW="787058" imgH="393529" progId="Equation.DSMT4">
                  <p:embed/>
                </p:oleObj>
              </mc:Choice>
              <mc:Fallback>
                <p:oleObj name="Equation" r:id="rId3" imgW="787058" imgH="39352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1700808"/>
                        <a:ext cx="78422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480767316"/>
              </p:ext>
            </p:extLst>
          </p:nvPr>
        </p:nvGraphicFramePr>
        <p:xfrm>
          <a:off x="1259632" y="2132856"/>
          <a:ext cx="762000" cy="396875"/>
        </p:xfrm>
        <a:graphic>
          <a:graphicData uri="http://schemas.openxmlformats.org/presentationml/2006/ole">
            <mc:AlternateContent xmlns:mc="http://schemas.openxmlformats.org/markup-compatibility/2006">
              <mc:Choice xmlns:v="urn:schemas-microsoft-com:vml" Requires="v">
                <p:oleObj spid="_x0000_s22794" name="Equation" r:id="rId5" imgW="761669" imgH="393529" progId="Equation.DSMT4">
                  <p:embed/>
                </p:oleObj>
              </mc:Choice>
              <mc:Fallback>
                <p:oleObj name="Equation" r:id="rId5" imgW="761669" imgH="39352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2132856"/>
                        <a:ext cx="7620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677010985"/>
              </p:ext>
            </p:extLst>
          </p:nvPr>
        </p:nvGraphicFramePr>
        <p:xfrm>
          <a:off x="6300192" y="2132856"/>
          <a:ext cx="244475" cy="396875"/>
        </p:xfrm>
        <a:graphic>
          <a:graphicData uri="http://schemas.openxmlformats.org/presentationml/2006/ole">
            <mc:AlternateContent xmlns:mc="http://schemas.openxmlformats.org/markup-compatibility/2006">
              <mc:Choice xmlns:v="urn:schemas-microsoft-com:vml" Requires="v">
                <p:oleObj spid="_x0000_s22795" name="Equation" r:id="rId7" imgW="241195" imgH="393529" progId="Equation.DSMT4">
                  <p:embed/>
                </p:oleObj>
              </mc:Choice>
              <mc:Fallback>
                <p:oleObj name="Equation" r:id="rId7" imgW="241195"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0192" y="2132856"/>
                        <a:ext cx="244475"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645099048"/>
              </p:ext>
            </p:extLst>
          </p:nvPr>
        </p:nvGraphicFramePr>
        <p:xfrm>
          <a:off x="7020272" y="2132856"/>
          <a:ext cx="228600" cy="396875"/>
        </p:xfrm>
        <a:graphic>
          <a:graphicData uri="http://schemas.openxmlformats.org/presentationml/2006/ole">
            <mc:AlternateContent xmlns:mc="http://schemas.openxmlformats.org/markup-compatibility/2006">
              <mc:Choice xmlns:v="urn:schemas-microsoft-com:vml" Requires="v">
                <p:oleObj spid="_x0000_s22796" name="Equation" r:id="rId9" imgW="228501" imgH="393529" progId="Equation.DSMT4">
                  <p:embed/>
                </p:oleObj>
              </mc:Choice>
              <mc:Fallback>
                <p:oleObj name="Equation" r:id="rId9" imgW="228501" imgH="39352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20272" y="2132856"/>
                        <a:ext cx="2286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2077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04664"/>
            <a:ext cx="8229600" cy="6453336"/>
          </a:xfrm>
        </p:spPr>
        <p:txBody>
          <a:bodyPr>
            <a:normAutofit fontScale="62500" lnSpcReduction="20000"/>
          </a:bodyPr>
          <a:lstStyle/>
          <a:p>
            <a:r>
              <a:rPr lang="zh-CN" altLang="en-US" sz="3800" dirty="0"/>
              <a:t>随后定义一个如代码</a:t>
            </a:r>
            <a:r>
              <a:rPr lang="en-US" altLang="zh-CN" sz="3800" dirty="0"/>
              <a:t>3. 23</a:t>
            </a:r>
            <a:r>
              <a:rPr lang="zh-CN" altLang="en-US" sz="3800" dirty="0"/>
              <a:t>所示模型训练函数。梯度下降的最大迭代次数为</a:t>
            </a:r>
            <a:r>
              <a:rPr lang="en-US" altLang="zh-CN" sz="3800" dirty="0" err="1"/>
              <a:t>n_epochs</a:t>
            </a:r>
            <a:r>
              <a:rPr lang="zh-CN" altLang="en-US" sz="3800" dirty="0"/>
              <a:t>次，这里使用批量更新参数的方法，每次循环都使用前向传播计算</a:t>
            </a:r>
            <a:r>
              <a:rPr lang="en-US" altLang="zh-CN" sz="3800" dirty="0" err="1"/>
              <a:t>y_pred</a:t>
            </a:r>
            <a:r>
              <a:rPr lang="zh-CN" altLang="en-US" sz="3800" dirty="0"/>
              <a:t>，然后计算损失和梯度，最后使用梯度下降算法来更新参数</a:t>
            </a:r>
            <a:r>
              <a:rPr lang="en-US" altLang="zh-CN" sz="3800" dirty="0"/>
              <a:t>w</a:t>
            </a:r>
            <a:r>
              <a:rPr lang="zh-CN" altLang="en-US" sz="3800" dirty="0"/>
              <a:t>和</a:t>
            </a:r>
            <a:r>
              <a:rPr lang="en-US" altLang="zh-CN" sz="3800" dirty="0"/>
              <a:t>b</a:t>
            </a:r>
            <a:r>
              <a:rPr lang="zh-CN" altLang="en-US" sz="3800" dirty="0"/>
              <a:t>。</a:t>
            </a:r>
          </a:p>
          <a:p>
            <a:r>
              <a:rPr lang="zh-CN" altLang="en-US" dirty="0"/>
              <a:t>代码</a:t>
            </a:r>
            <a:r>
              <a:rPr lang="en-US" altLang="zh-CN" dirty="0"/>
              <a:t>3. 23 </a:t>
            </a:r>
            <a:r>
              <a:rPr lang="zh-CN" altLang="en-US" dirty="0"/>
              <a:t>模型训练函数</a:t>
            </a:r>
          </a:p>
          <a:p>
            <a:r>
              <a:rPr lang="en-US" altLang="zh-CN" dirty="0" err="1"/>
              <a:t>def</a:t>
            </a:r>
            <a:r>
              <a:rPr lang="en-US" altLang="zh-CN" dirty="0"/>
              <a:t> </a:t>
            </a:r>
            <a:r>
              <a:rPr lang="en-US" altLang="zh-CN" dirty="0" err="1"/>
              <a:t>model_training</a:t>
            </a:r>
            <a:r>
              <a:rPr lang="en-US" altLang="zh-CN" dirty="0"/>
              <a:t>(x, y, </a:t>
            </a:r>
            <a:r>
              <a:rPr lang="en-US" altLang="zh-CN" dirty="0" err="1"/>
              <a:t>n_epochs</a:t>
            </a:r>
            <a:r>
              <a:rPr lang="en-US" altLang="zh-CN" dirty="0"/>
              <a:t>, </a:t>
            </a:r>
            <a:r>
              <a:rPr lang="en-US" altLang="zh-CN" dirty="0" err="1"/>
              <a:t>learning_rate</a:t>
            </a:r>
            <a:r>
              <a:rPr lang="en-US" altLang="zh-CN" dirty="0"/>
              <a:t>, </a:t>
            </a:r>
            <a:r>
              <a:rPr lang="en-US" altLang="zh-CN" dirty="0" err="1"/>
              <a:t>params</a:t>
            </a:r>
            <a:r>
              <a:rPr lang="en-US" altLang="zh-CN" dirty="0"/>
              <a:t>, </a:t>
            </a:r>
            <a:r>
              <a:rPr lang="en-US" altLang="zh-CN" dirty="0" err="1"/>
              <a:t>print_params</a:t>
            </a:r>
            <a:r>
              <a:rPr lang="en-US" altLang="zh-CN" dirty="0"/>
              <a:t>=True):</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w, b = </a:t>
            </a:r>
            <a:r>
              <a:rPr lang="en-US" altLang="zh-CN" dirty="0" err="1"/>
              <a:t>params</a:t>
            </a:r>
            <a:r>
              <a:rPr lang="en-US" altLang="zh-CN" dirty="0"/>
              <a:t>[: -1], </a:t>
            </a:r>
            <a:r>
              <a:rPr lang="en-US" altLang="zh-CN" dirty="0" err="1"/>
              <a:t>params</a:t>
            </a:r>
            <a:r>
              <a:rPr lang="en-US" altLang="zh-CN" dirty="0"/>
              <a:t>[-1]</a:t>
            </a:r>
          </a:p>
          <a:p>
            <a:endParaRPr lang="en-US" altLang="zh-CN" dirty="0"/>
          </a:p>
          <a:p>
            <a:r>
              <a:rPr lang="en-US" altLang="zh-CN" dirty="0"/>
              <a:t>        # </a:t>
            </a:r>
            <a:r>
              <a:rPr lang="zh-CN" altLang="en-US" dirty="0"/>
              <a:t>前向传播</a:t>
            </a:r>
          </a:p>
          <a:p>
            <a:r>
              <a:rPr lang="zh-CN" altLang="en-US" dirty="0"/>
              <a:t>        </a:t>
            </a:r>
            <a:r>
              <a:rPr lang="en-US" altLang="zh-CN" dirty="0" err="1"/>
              <a:t>y_pred</a:t>
            </a:r>
            <a:r>
              <a:rPr lang="en-US" altLang="zh-CN" dirty="0"/>
              <a:t> = model(x, w, b)</a:t>
            </a:r>
          </a:p>
          <a:p>
            <a:r>
              <a:rPr lang="en-US" altLang="zh-CN" dirty="0"/>
              <a:t>        # </a:t>
            </a:r>
            <a:r>
              <a:rPr lang="zh-CN" altLang="en-US" dirty="0"/>
              <a:t>计算损失</a:t>
            </a:r>
          </a:p>
          <a:p>
            <a:r>
              <a:rPr lang="zh-CN" altLang="en-US" dirty="0"/>
              <a:t>        </a:t>
            </a:r>
            <a:r>
              <a:rPr lang="en-US" altLang="zh-CN" dirty="0"/>
              <a:t>loss = </a:t>
            </a:r>
            <a:r>
              <a:rPr lang="en-US" altLang="zh-CN" dirty="0" err="1"/>
              <a:t>loss_fn</a:t>
            </a:r>
            <a:r>
              <a:rPr lang="en-US" altLang="zh-CN" dirty="0"/>
              <a:t>(</a:t>
            </a:r>
            <a:r>
              <a:rPr lang="en-US" altLang="zh-CN" dirty="0" err="1"/>
              <a:t>y_pred</a:t>
            </a:r>
            <a:r>
              <a:rPr lang="en-US" altLang="zh-CN" dirty="0"/>
              <a:t>, y)</a:t>
            </a:r>
          </a:p>
          <a:p>
            <a:r>
              <a:rPr lang="en-US" altLang="zh-CN" dirty="0"/>
              <a:t>        # </a:t>
            </a:r>
            <a:r>
              <a:rPr lang="zh-CN" altLang="en-US" dirty="0"/>
              <a:t>梯度</a:t>
            </a:r>
          </a:p>
          <a:p>
            <a:r>
              <a:rPr lang="zh-CN" altLang="en-US" dirty="0"/>
              <a:t>        </a:t>
            </a:r>
            <a:r>
              <a:rPr lang="en-US" altLang="zh-CN" dirty="0"/>
              <a:t>grad = </a:t>
            </a:r>
            <a:r>
              <a:rPr lang="en-US" altLang="zh-CN" dirty="0" err="1"/>
              <a:t>grad_fn</a:t>
            </a:r>
            <a:r>
              <a:rPr lang="en-US" altLang="zh-CN" dirty="0"/>
              <a:t>(x, y, </a:t>
            </a:r>
            <a:r>
              <a:rPr lang="en-US" altLang="zh-CN" dirty="0" err="1"/>
              <a:t>y_pred</a:t>
            </a:r>
            <a:r>
              <a:rPr lang="en-US" altLang="zh-CN" dirty="0"/>
              <a:t>)</a:t>
            </a:r>
          </a:p>
          <a:p>
            <a:r>
              <a:rPr lang="en-US" altLang="zh-CN" dirty="0"/>
              <a:t>        # </a:t>
            </a:r>
            <a:r>
              <a:rPr lang="zh-CN" altLang="en-US" dirty="0"/>
              <a:t>更新参数</a:t>
            </a:r>
          </a:p>
          <a:p>
            <a:r>
              <a:rPr lang="zh-CN" altLang="en-US" dirty="0"/>
              <a:t>        </a:t>
            </a:r>
            <a:r>
              <a:rPr lang="en-US" altLang="zh-CN" dirty="0" err="1"/>
              <a:t>params</a:t>
            </a:r>
            <a:r>
              <a:rPr lang="en-US" altLang="zh-CN" dirty="0"/>
              <a:t> -= </a:t>
            </a:r>
            <a:r>
              <a:rPr lang="en-US" altLang="zh-CN" dirty="0" err="1"/>
              <a:t>learning_rate</a:t>
            </a:r>
            <a:r>
              <a:rPr lang="en-US" altLang="zh-CN" dirty="0"/>
              <a:t> * grad</a:t>
            </a:r>
          </a:p>
          <a:p>
            <a:endParaRPr lang="en-US" altLang="zh-CN" dirty="0"/>
          </a:p>
          <a:p>
            <a:r>
              <a:rPr lang="en-US" altLang="zh-CN" dirty="0"/>
              <a:t>        if epoch == 1 or epoch % 10 == 1:</a:t>
            </a:r>
          </a:p>
          <a:p>
            <a:r>
              <a:rPr lang="en-US" altLang="zh-CN" dirty="0"/>
              <a:t>            print('</a:t>
            </a:r>
            <a:r>
              <a:rPr lang="zh-CN" altLang="en-US" dirty="0"/>
              <a:t>轮次：</a:t>
            </a:r>
            <a:r>
              <a:rPr lang="en-US" altLang="zh-CN" dirty="0"/>
              <a:t>%d</a:t>
            </a:r>
            <a:r>
              <a:rPr lang="zh-CN" altLang="en-US" dirty="0"/>
              <a:t>，</a:t>
            </a:r>
            <a:r>
              <a:rPr lang="en-US" altLang="zh-CN" dirty="0"/>
              <a:t>\t</a:t>
            </a:r>
            <a:r>
              <a:rPr lang="zh-CN" altLang="en-US" dirty="0"/>
              <a:t>损失：</a:t>
            </a:r>
            <a:r>
              <a:rPr lang="en-US" altLang="zh-CN" dirty="0"/>
              <a:t>%f' % (epoch, float(loss)))</a:t>
            </a:r>
          </a:p>
          <a:p>
            <a:r>
              <a:rPr lang="en-US" altLang="zh-CN" dirty="0"/>
              <a:t>            if </a:t>
            </a:r>
            <a:r>
              <a:rPr lang="en-US" altLang="zh-CN" dirty="0" err="1"/>
              <a:t>print_params</a:t>
            </a:r>
            <a:r>
              <a:rPr lang="en-US" altLang="zh-CN" dirty="0"/>
              <a:t>:</a:t>
            </a:r>
          </a:p>
          <a:p>
            <a:r>
              <a:rPr lang="en-US" altLang="zh-CN" dirty="0"/>
              <a:t>                print(f'</a:t>
            </a:r>
            <a:r>
              <a:rPr lang="zh-CN" altLang="en-US" dirty="0"/>
              <a:t>参数：</a:t>
            </a:r>
            <a:r>
              <a:rPr lang="en-US" altLang="zh-CN" dirty="0"/>
              <a:t>{</a:t>
            </a:r>
            <a:r>
              <a:rPr lang="en-US" altLang="zh-CN" dirty="0" err="1"/>
              <a:t>params.detach</a:t>
            </a:r>
            <a:r>
              <a:rPr lang="en-US" altLang="zh-CN" dirty="0"/>
              <a:t>().</a:t>
            </a:r>
            <a:r>
              <a:rPr lang="en-US" altLang="zh-CN" dirty="0" err="1"/>
              <a:t>numpy</a:t>
            </a:r>
            <a:r>
              <a:rPr lang="en-US" altLang="zh-CN" dirty="0"/>
              <a:t>()}')</a:t>
            </a:r>
          </a:p>
          <a:p>
            <a:r>
              <a:rPr lang="en-US" altLang="zh-CN" dirty="0"/>
              <a:t>                print(f'</a:t>
            </a:r>
            <a:r>
              <a:rPr lang="zh-CN" altLang="en-US" dirty="0"/>
              <a:t>梯度：</a:t>
            </a:r>
            <a:r>
              <a:rPr lang="en-US" altLang="zh-CN" dirty="0"/>
              <a:t>{</a:t>
            </a:r>
            <a:r>
              <a:rPr lang="en-US" altLang="zh-CN" dirty="0" err="1"/>
              <a:t>grad.detach</a:t>
            </a:r>
            <a:r>
              <a:rPr lang="en-US" altLang="zh-CN" dirty="0"/>
              <a:t>().</a:t>
            </a:r>
            <a:r>
              <a:rPr lang="en-US" altLang="zh-CN" dirty="0" err="1"/>
              <a:t>numpy</a:t>
            </a:r>
            <a:r>
              <a:rPr lang="en-US" altLang="zh-CN" dirty="0"/>
              <a:t>()}')</a:t>
            </a:r>
          </a:p>
          <a:p>
            <a:endParaRPr lang="en-US" altLang="zh-CN" dirty="0"/>
          </a:p>
          <a:p>
            <a:r>
              <a:rPr lang="en-US" altLang="zh-CN" dirty="0"/>
              <a:t>    return </a:t>
            </a:r>
            <a:r>
              <a:rPr lang="en-US" altLang="zh-CN" dirty="0" err="1"/>
              <a:t>params</a:t>
            </a:r>
            <a:endParaRPr lang="en-US" altLang="zh-CN" dirty="0"/>
          </a:p>
          <a:p>
            <a:endParaRPr lang="zh-CN" altLang="en-US" dirty="0"/>
          </a:p>
        </p:txBody>
      </p:sp>
    </p:spTree>
    <p:extLst>
      <p:ext uri="{BB962C8B-B14F-4D97-AF65-F5344CB8AC3E}">
        <p14:creationId xmlns:p14="http://schemas.microsoft.com/office/powerpoint/2010/main" val="2976259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20680"/>
          </a:xfrm>
        </p:spPr>
        <p:txBody>
          <a:bodyPr>
            <a:normAutofit fontScale="77500" lnSpcReduction="20000"/>
          </a:bodyPr>
          <a:lstStyle/>
          <a:p>
            <a:r>
              <a:rPr lang="zh-CN" altLang="en-US" sz="3100" dirty="0"/>
              <a:t>最后定义</a:t>
            </a:r>
            <a:r>
              <a:rPr lang="en-US" altLang="zh-CN" sz="3100" dirty="0"/>
              <a:t>main</a:t>
            </a:r>
            <a:r>
              <a:rPr lang="zh-CN" altLang="en-US" sz="3100" dirty="0"/>
              <a:t>函数，调用模型训练函数的关键代码如代码</a:t>
            </a:r>
            <a:r>
              <a:rPr lang="en-US" altLang="zh-CN" sz="3100" dirty="0"/>
              <a:t>3. 24</a:t>
            </a:r>
            <a:r>
              <a:rPr lang="zh-CN" altLang="en-US" sz="3100" dirty="0"/>
              <a:t>所示。首先调用自定义的</a:t>
            </a:r>
            <a:r>
              <a:rPr lang="en-US" altLang="zh-CN" sz="3100" dirty="0" err="1"/>
              <a:t>generate_data</a:t>
            </a:r>
            <a:r>
              <a:rPr lang="zh-CN" altLang="en-US" sz="3100" dirty="0"/>
              <a:t>函数来随机生成数据，然后初始化模型参数</a:t>
            </a:r>
            <a:r>
              <a:rPr lang="en-US" altLang="zh-CN" sz="3100" dirty="0"/>
              <a:t>w</a:t>
            </a:r>
            <a:r>
              <a:rPr lang="zh-CN" altLang="en-US" sz="3100" dirty="0"/>
              <a:t>和</a:t>
            </a:r>
            <a:r>
              <a:rPr lang="en-US" altLang="zh-CN" sz="3100" dirty="0"/>
              <a:t>b</a:t>
            </a:r>
            <a:r>
              <a:rPr lang="zh-CN" altLang="en-US" sz="3100" dirty="0"/>
              <a:t>，然后调用</a:t>
            </a:r>
            <a:r>
              <a:rPr lang="en-US" altLang="zh-CN" sz="3100" dirty="0" err="1"/>
              <a:t>model_training</a:t>
            </a:r>
            <a:r>
              <a:rPr lang="zh-CN" altLang="en-US" sz="3100" dirty="0"/>
              <a:t>函数来训练模型。</a:t>
            </a:r>
          </a:p>
          <a:p>
            <a:r>
              <a:rPr lang="zh-CN" altLang="en-US" dirty="0"/>
              <a:t>代码</a:t>
            </a:r>
            <a:r>
              <a:rPr lang="en-US" altLang="zh-CN" dirty="0"/>
              <a:t>3. 24 main</a:t>
            </a:r>
            <a:r>
              <a:rPr lang="zh-CN" altLang="en-US" dirty="0"/>
              <a:t>函数关键代码</a:t>
            </a:r>
          </a:p>
          <a:p>
            <a:r>
              <a:rPr lang="zh-CN" altLang="en-US" dirty="0"/>
              <a:t>    </a:t>
            </a:r>
            <a:r>
              <a:rPr lang="en-US" altLang="zh-CN" dirty="0"/>
              <a:t># </a:t>
            </a:r>
            <a:r>
              <a:rPr lang="zh-CN" altLang="en-US" dirty="0"/>
              <a:t>随机生成数据</a:t>
            </a:r>
          </a:p>
          <a:p>
            <a:r>
              <a:rPr lang="zh-CN" altLang="en-US" dirty="0"/>
              <a:t>    </a:t>
            </a:r>
            <a:r>
              <a:rPr lang="en-US" altLang="zh-CN" dirty="0"/>
              <a:t>x, y = </a:t>
            </a:r>
            <a:r>
              <a:rPr lang="en-US" altLang="zh-CN" dirty="0" err="1"/>
              <a:t>generate_data</a:t>
            </a:r>
            <a:r>
              <a:rPr lang="en-US" altLang="zh-CN" dirty="0"/>
              <a:t>()</a:t>
            </a:r>
          </a:p>
          <a:p>
            <a:endParaRPr lang="en-US" altLang="zh-CN" dirty="0"/>
          </a:p>
          <a:p>
            <a:r>
              <a:rPr lang="en-US" altLang="zh-CN" dirty="0"/>
              <a:t>    # </a:t>
            </a:r>
            <a:r>
              <a:rPr lang="zh-CN" altLang="en-US" dirty="0"/>
              <a:t>模型参数初始化</a:t>
            </a:r>
          </a:p>
          <a:p>
            <a:r>
              <a:rPr lang="zh-CN" altLang="en-US" dirty="0"/>
              <a:t>    </a:t>
            </a:r>
            <a:r>
              <a:rPr lang="en-US" altLang="zh-CN" dirty="0"/>
              <a:t>w = </a:t>
            </a:r>
            <a:r>
              <a:rPr lang="en-US" altLang="zh-CN" dirty="0" err="1"/>
              <a:t>torch.zeros</a:t>
            </a:r>
            <a:r>
              <a:rPr lang="en-US" altLang="zh-CN" dirty="0"/>
              <a:t>(2)</a:t>
            </a:r>
          </a:p>
          <a:p>
            <a:r>
              <a:rPr lang="en-US" altLang="zh-CN" dirty="0"/>
              <a:t>    b = </a:t>
            </a:r>
            <a:r>
              <a:rPr lang="en-US" altLang="zh-CN" dirty="0" err="1"/>
              <a:t>torch.zeros</a:t>
            </a:r>
            <a:r>
              <a:rPr lang="en-US" altLang="zh-CN" dirty="0"/>
              <a:t>(1)</a:t>
            </a:r>
          </a:p>
          <a:p>
            <a:endParaRPr lang="en-US" altLang="zh-CN" dirty="0"/>
          </a:p>
          <a:p>
            <a:r>
              <a:rPr lang="en-US" altLang="zh-CN" dirty="0"/>
              <a:t>    </a:t>
            </a:r>
            <a:r>
              <a:rPr lang="en-US" altLang="zh-CN" dirty="0" err="1"/>
              <a:t>params</a:t>
            </a:r>
            <a:r>
              <a:rPr lang="en-US" altLang="zh-CN" dirty="0"/>
              <a:t> = </a:t>
            </a:r>
            <a:r>
              <a:rPr lang="en-US" altLang="zh-CN" dirty="0" err="1"/>
              <a:t>model_training</a:t>
            </a:r>
            <a:r>
              <a:rPr lang="en-US" altLang="zh-CN" dirty="0"/>
              <a:t>(</a:t>
            </a:r>
          </a:p>
          <a:p>
            <a:r>
              <a:rPr lang="en-US" altLang="zh-CN" dirty="0"/>
              <a:t>        x=x,</a:t>
            </a:r>
          </a:p>
          <a:p>
            <a:r>
              <a:rPr lang="en-US" altLang="zh-CN" dirty="0"/>
              <a:t>        y=y,</a:t>
            </a:r>
          </a:p>
          <a:p>
            <a:r>
              <a:rPr lang="en-US" altLang="zh-CN" dirty="0"/>
              <a:t>        </a:t>
            </a:r>
            <a:r>
              <a:rPr lang="en-US" altLang="zh-CN" dirty="0" err="1"/>
              <a:t>n_epochs</a:t>
            </a:r>
            <a:r>
              <a:rPr lang="en-US" altLang="zh-CN" dirty="0"/>
              <a:t>=500,</a:t>
            </a:r>
          </a:p>
          <a:p>
            <a:r>
              <a:rPr lang="en-US" altLang="zh-CN" dirty="0"/>
              <a:t>        </a:t>
            </a:r>
            <a:r>
              <a:rPr lang="en-US" altLang="zh-CN" dirty="0" err="1"/>
              <a:t>learning_rate</a:t>
            </a:r>
            <a:r>
              <a:rPr lang="en-US" altLang="zh-CN" dirty="0"/>
              <a:t>=0.1,</a:t>
            </a:r>
          </a:p>
          <a:p>
            <a:r>
              <a:rPr lang="en-US" altLang="zh-CN" dirty="0"/>
              <a:t>        </a:t>
            </a:r>
            <a:r>
              <a:rPr lang="en-US" altLang="zh-CN" dirty="0" err="1"/>
              <a:t>params</a:t>
            </a:r>
            <a:r>
              <a:rPr lang="en-US" altLang="zh-CN" dirty="0"/>
              <a:t>=</a:t>
            </a:r>
            <a:r>
              <a:rPr lang="en-US" altLang="zh-CN" dirty="0" err="1"/>
              <a:t>torch.tensor</a:t>
            </a:r>
            <a:r>
              <a:rPr lang="en-US" altLang="zh-CN" dirty="0"/>
              <a:t>([0.0, 0.0, 0.0]))</a:t>
            </a:r>
          </a:p>
          <a:p>
            <a:endParaRPr lang="en-US" altLang="zh-CN" dirty="0"/>
          </a:p>
          <a:p>
            <a:r>
              <a:rPr lang="en-US" altLang="zh-CN" dirty="0"/>
              <a:t>    print(f'</a:t>
            </a:r>
            <a:r>
              <a:rPr lang="zh-CN" altLang="en-US" dirty="0"/>
              <a:t>梯度下降找到的</a:t>
            </a:r>
            <a:r>
              <a:rPr lang="en-US" altLang="zh-CN" dirty="0"/>
              <a:t>w</a:t>
            </a:r>
            <a:r>
              <a:rPr lang="zh-CN" altLang="en-US" dirty="0"/>
              <a:t>和</a:t>
            </a:r>
            <a:r>
              <a:rPr lang="en-US" altLang="zh-CN" dirty="0"/>
              <a:t>b</a:t>
            </a:r>
            <a:r>
              <a:rPr lang="zh-CN" altLang="en-US" dirty="0"/>
              <a:t>：</a:t>
            </a:r>
            <a:r>
              <a:rPr lang="en-US" altLang="zh-CN" dirty="0"/>
              <a:t>{</a:t>
            </a:r>
            <a:r>
              <a:rPr lang="en-US" altLang="zh-CN" dirty="0" err="1"/>
              <a:t>params.numpy</a:t>
            </a:r>
            <a:r>
              <a:rPr lang="en-US" altLang="zh-CN" dirty="0"/>
              <a:t>()} \n')</a:t>
            </a:r>
          </a:p>
          <a:p>
            <a:endParaRPr lang="zh-CN" altLang="en-US" dirty="0"/>
          </a:p>
        </p:txBody>
      </p:sp>
    </p:spTree>
    <p:extLst>
      <p:ext uri="{BB962C8B-B14F-4D97-AF65-F5344CB8AC3E}">
        <p14:creationId xmlns:p14="http://schemas.microsoft.com/office/powerpoint/2010/main" val="5942373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lnSpcReduction="10000"/>
          </a:bodyPr>
          <a:lstStyle/>
          <a:p>
            <a:r>
              <a:rPr lang="zh-CN" altLang="en-US" dirty="0"/>
              <a:t>运行结果如下。</a:t>
            </a:r>
          </a:p>
          <a:p>
            <a:pPr lvl="1"/>
            <a:r>
              <a:rPr lang="zh-CN" altLang="en-US" dirty="0"/>
              <a:t>梯度下降找到的</a:t>
            </a:r>
            <a:r>
              <a:rPr lang="en-US" altLang="zh-CN" dirty="0"/>
              <a:t>w</a:t>
            </a:r>
            <a:r>
              <a:rPr lang="zh-CN" altLang="en-US" dirty="0"/>
              <a:t>和</a:t>
            </a:r>
            <a:r>
              <a:rPr lang="en-US" altLang="zh-CN" dirty="0"/>
              <a:t>b</a:t>
            </a:r>
            <a:r>
              <a:rPr lang="zh-CN" altLang="en-US" dirty="0"/>
              <a:t>：</a:t>
            </a:r>
            <a:r>
              <a:rPr lang="en-US" altLang="zh-CN" dirty="0"/>
              <a:t>[ 0.22656892  2.1673412  -0.19621737]</a:t>
            </a:r>
          </a:p>
          <a:p>
            <a:endParaRPr lang="en-US" altLang="zh-CN" dirty="0"/>
          </a:p>
          <a:p>
            <a:r>
              <a:rPr lang="zh-CN" altLang="en-US" dirty="0"/>
              <a:t>程序运行结果如图</a:t>
            </a:r>
            <a:r>
              <a:rPr lang="en-US" altLang="zh-CN" dirty="0"/>
              <a:t>3. 5</a:t>
            </a:r>
            <a:r>
              <a:rPr lang="zh-CN" altLang="en-US" dirty="0"/>
              <a:t>所示，可以看到，逻辑回归模型的决策边界是一条直线，已经较好地把随机生成数据中的正例和负例分开</a:t>
            </a:r>
            <a:r>
              <a:rPr lang="zh-CN" altLang="en-US"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en-US" dirty="0"/>
              <a:t>完整代码请参见</a:t>
            </a:r>
            <a:r>
              <a:rPr lang="en-US" altLang="zh-CN" dirty="0"/>
              <a:t>logistic_regression_from_scratch.py</a:t>
            </a:r>
            <a:r>
              <a:rPr lang="zh-CN" altLang="en-US" dirty="0"/>
              <a:t>。</a:t>
            </a:r>
          </a:p>
          <a:p>
            <a:endParaRPr lang="zh-CN" altLang="en-US" dirty="0"/>
          </a:p>
        </p:txBody>
      </p:sp>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2132" y="2663160"/>
            <a:ext cx="3901440"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979712" y="5579948"/>
            <a:ext cx="4806280" cy="369332"/>
          </a:xfrm>
          <a:prstGeom prst="rect">
            <a:avLst/>
          </a:prstGeom>
        </p:spPr>
        <p:txBody>
          <a:bodyPr wrap="square">
            <a:spAutoFit/>
          </a:bodyPr>
          <a:lstStyle/>
          <a:p>
            <a:r>
              <a:rPr lang="zh-CN" altLang="zh-CN" dirty="0"/>
              <a:t>图</a:t>
            </a:r>
            <a:r>
              <a:rPr lang="en-US" altLang="zh-CN" dirty="0"/>
              <a:t>3. 5 </a:t>
            </a:r>
            <a:r>
              <a:rPr lang="zh-CN" altLang="zh-CN" dirty="0"/>
              <a:t>从头开始实现一个逻辑回归的运行结果</a:t>
            </a:r>
          </a:p>
        </p:txBody>
      </p:sp>
    </p:spTree>
    <p:extLst>
      <p:ext uri="{BB962C8B-B14F-4D97-AF65-F5344CB8AC3E}">
        <p14:creationId xmlns:p14="http://schemas.microsoft.com/office/powerpoint/2010/main" val="17987506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85000" lnSpcReduction="20000"/>
          </a:bodyPr>
          <a:lstStyle/>
          <a:p>
            <a:r>
              <a:rPr lang="zh-CN" altLang="en-US" sz="3300" dirty="0"/>
              <a:t>（</a:t>
            </a:r>
            <a:r>
              <a:rPr lang="en-US" altLang="zh-CN" sz="3300" dirty="0"/>
              <a:t>2</a:t>
            </a:r>
            <a:r>
              <a:rPr lang="zh-CN" altLang="en-US" sz="3300" dirty="0"/>
              <a:t>）使用</a:t>
            </a:r>
            <a:r>
              <a:rPr lang="en-US" altLang="zh-CN" sz="3300" dirty="0" err="1"/>
              <a:t>PyTorch</a:t>
            </a:r>
            <a:r>
              <a:rPr lang="zh-CN" altLang="en-US" sz="3300" dirty="0"/>
              <a:t>简洁实现逻辑回归</a:t>
            </a:r>
          </a:p>
          <a:p>
            <a:r>
              <a:rPr lang="zh-CN" altLang="en-US" sz="3300" dirty="0"/>
              <a:t>代码</a:t>
            </a:r>
            <a:r>
              <a:rPr lang="en-US" altLang="zh-CN" sz="3300" dirty="0"/>
              <a:t>3. 25</a:t>
            </a:r>
            <a:r>
              <a:rPr lang="zh-CN" altLang="en-US" sz="3300" dirty="0"/>
              <a:t>使用</a:t>
            </a:r>
            <a:r>
              <a:rPr lang="en-US" altLang="zh-CN" sz="3300" dirty="0" err="1"/>
              <a:t>nn.Sequential</a:t>
            </a:r>
            <a:r>
              <a:rPr lang="zh-CN" altLang="en-US" sz="3300" dirty="0"/>
              <a:t>容器来定义一个逻辑回归模型，里面可以按顺序加入网络模块，这里使用</a:t>
            </a:r>
            <a:r>
              <a:rPr lang="en-US" altLang="zh-CN" sz="3300" dirty="0" err="1"/>
              <a:t>nn.Linear</a:t>
            </a:r>
            <a:r>
              <a:rPr lang="en-US" altLang="zh-CN" sz="3300" dirty="0"/>
              <a:t>(2, 1)</a:t>
            </a:r>
            <a:r>
              <a:rPr lang="zh-CN" altLang="en-US" sz="3300" dirty="0"/>
              <a:t>定义一个</a:t>
            </a:r>
            <a:r>
              <a:rPr lang="en-US" altLang="zh-CN" sz="3300" dirty="0"/>
              <a:t>2</a:t>
            </a:r>
            <a:r>
              <a:rPr lang="zh-CN" altLang="en-US" sz="3300" dirty="0"/>
              <a:t>个输入</a:t>
            </a:r>
            <a:r>
              <a:rPr lang="en-US" altLang="zh-CN" sz="3300" dirty="0"/>
              <a:t>1</a:t>
            </a:r>
            <a:r>
              <a:rPr lang="zh-CN" altLang="en-US" sz="3300" dirty="0"/>
              <a:t>个输出的线性单元，然后用</a:t>
            </a:r>
            <a:r>
              <a:rPr lang="en-US" altLang="zh-CN" sz="3300" dirty="0" err="1"/>
              <a:t>nn.Sigmoid</a:t>
            </a:r>
            <a:r>
              <a:rPr lang="en-US" altLang="zh-CN" sz="3300" dirty="0"/>
              <a:t>()</a:t>
            </a:r>
            <a:r>
              <a:rPr lang="zh-CN" altLang="en-US" sz="3300" dirty="0"/>
              <a:t>来定义</a:t>
            </a:r>
            <a:r>
              <a:rPr lang="en-US" altLang="zh-CN" sz="3300" dirty="0"/>
              <a:t>Sigmoid</a:t>
            </a:r>
            <a:r>
              <a:rPr lang="zh-CN" altLang="en-US" sz="3300" dirty="0"/>
              <a:t>函数。</a:t>
            </a:r>
          </a:p>
          <a:p>
            <a:r>
              <a:rPr lang="zh-CN" altLang="en-US" dirty="0"/>
              <a:t>代码</a:t>
            </a:r>
            <a:r>
              <a:rPr lang="en-US" altLang="zh-CN" dirty="0"/>
              <a:t>3. 25</a:t>
            </a:r>
            <a:r>
              <a:rPr lang="zh-CN" altLang="en-US" dirty="0"/>
              <a:t>定义逻辑回归模型</a:t>
            </a:r>
          </a:p>
          <a:p>
            <a:r>
              <a:rPr lang="zh-CN" altLang="en-US" dirty="0"/>
              <a:t>    </a:t>
            </a:r>
            <a:r>
              <a:rPr lang="en-US" altLang="zh-CN" dirty="0"/>
              <a:t># </a:t>
            </a:r>
            <a:r>
              <a:rPr lang="zh-CN" altLang="en-US" dirty="0"/>
              <a:t>定义模型</a:t>
            </a:r>
          </a:p>
          <a:p>
            <a:r>
              <a:rPr lang="zh-CN" altLang="en-US" dirty="0"/>
              <a:t>    </a:t>
            </a:r>
            <a:r>
              <a:rPr lang="en-US" altLang="zh-CN" dirty="0" err="1"/>
              <a:t>seq_model</a:t>
            </a:r>
            <a:r>
              <a:rPr lang="en-US" altLang="zh-CN" dirty="0"/>
              <a:t> = </a:t>
            </a:r>
            <a:r>
              <a:rPr lang="en-US" altLang="zh-CN" dirty="0" err="1"/>
              <a:t>nn.Sequential</a:t>
            </a:r>
            <a:r>
              <a:rPr lang="en-US" altLang="zh-CN" dirty="0"/>
              <a:t>(</a:t>
            </a:r>
          </a:p>
          <a:p>
            <a:r>
              <a:rPr lang="en-US" altLang="zh-CN" dirty="0"/>
              <a:t>            </a:t>
            </a:r>
            <a:r>
              <a:rPr lang="en-US" altLang="zh-CN" dirty="0" err="1"/>
              <a:t>nn.Linear</a:t>
            </a:r>
            <a:r>
              <a:rPr lang="en-US" altLang="zh-CN" dirty="0"/>
              <a:t>(2, 1),</a:t>
            </a:r>
          </a:p>
          <a:p>
            <a:r>
              <a:rPr lang="en-US" altLang="zh-CN" dirty="0"/>
              <a:t>            </a:t>
            </a:r>
            <a:r>
              <a:rPr lang="en-US" altLang="zh-CN" dirty="0" err="1"/>
              <a:t>nn.Sigmoid</a:t>
            </a:r>
            <a:r>
              <a:rPr lang="en-US" altLang="zh-CN" dirty="0"/>
              <a:t>()</a:t>
            </a:r>
          </a:p>
          <a:p>
            <a:r>
              <a:rPr lang="en-US" altLang="zh-CN" dirty="0"/>
              <a:t>    )</a:t>
            </a:r>
          </a:p>
          <a:p>
            <a:endParaRPr lang="en-US" altLang="zh-CN" dirty="0"/>
          </a:p>
          <a:p>
            <a:r>
              <a:rPr lang="en-US" altLang="zh-CN" dirty="0"/>
              <a:t>    # </a:t>
            </a:r>
            <a:r>
              <a:rPr lang="zh-CN" altLang="en-US" dirty="0"/>
              <a:t>打印模型信息</a:t>
            </a:r>
          </a:p>
          <a:p>
            <a:r>
              <a:rPr lang="zh-CN" altLang="en-US" dirty="0"/>
              <a:t>    </a:t>
            </a:r>
            <a:r>
              <a:rPr lang="en-US" altLang="zh-CN" dirty="0"/>
              <a:t>print(</a:t>
            </a:r>
            <a:r>
              <a:rPr lang="en-US" altLang="zh-CN" dirty="0" err="1"/>
              <a:t>seq_model</a:t>
            </a:r>
            <a:r>
              <a:rPr lang="en-US" altLang="zh-CN" dirty="0"/>
              <a:t>)</a:t>
            </a:r>
          </a:p>
          <a:p>
            <a:endParaRPr lang="en-US" altLang="zh-CN" dirty="0"/>
          </a:p>
          <a:p>
            <a:r>
              <a:rPr lang="zh-CN" altLang="en-US" dirty="0"/>
              <a:t>打印的模型信息如下：</a:t>
            </a:r>
          </a:p>
          <a:p>
            <a:pPr lvl="1"/>
            <a:r>
              <a:rPr lang="en-US" altLang="zh-CN" dirty="0"/>
              <a:t>Sequential(</a:t>
            </a:r>
          </a:p>
          <a:p>
            <a:pPr lvl="1"/>
            <a:r>
              <a:rPr lang="en-US" altLang="zh-CN" dirty="0"/>
              <a:t>  (0): Linear(</a:t>
            </a:r>
            <a:r>
              <a:rPr lang="en-US" altLang="zh-CN" dirty="0" err="1"/>
              <a:t>in_features</a:t>
            </a:r>
            <a:r>
              <a:rPr lang="en-US" altLang="zh-CN" dirty="0"/>
              <a:t>=2, </a:t>
            </a:r>
            <a:r>
              <a:rPr lang="en-US" altLang="zh-CN" dirty="0" err="1"/>
              <a:t>out_features</a:t>
            </a:r>
            <a:r>
              <a:rPr lang="en-US" altLang="zh-CN" dirty="0"/>
              <a:t>=1, bias=True)</a:t>
            </a:r>
          </a:p>
          <a:p>
            <a:pPr lvl="1"/>
            <a:r>
              <a:rPr lang="en-US" altLang="zh-CN" dirty="0"/>
              <a:t>  (1): Sigmoid()</a:t>
            </a:r>
          </a:p>
          <a:p>
            <a:pPr lvl="1"/>
            <a:r>
              <a:rPr lang="en-US" altLang="zh-CN" dirty="0"/>
              <a:t>)</a:t>
            </a:r>
          </a:p>
          <a:p>
            <a:endParaRPr lang="zh-CN" altLang="en-US" dirty="0"/>
          </a:p>
        </p:txBody>
      </p:sp>
    </p:spTree>
    <p:extLst>
      <p:ext uri="{BB962C8B-B14F-4D97-AF65-F5344CB8AC3E}">
        <p14:creationId xmlns:p14="http://schemas.microsoft.com/office/powerpoint/2010/main" val="20763069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代码</a:t>
            </a:r>
            <a:r>
              <a:rPr lang="en-US" altLang="zh-CN" dirty="0"/>
              <a:t>3. 26</a:t>
            </a:r>
            <a:r>
              <a:rPr lang="zh-CN" altLang="en-US" dirty="0"/>
              <a:t>使用</a:t>
            </a:r>
            <a:r>
              <a:rPr lang="en-US" altLang="zh-CN" dirty="0"/>
              <a:t>SGD</a:t>
            </a:r>
            <a:r>
              <a:rPr lang="zh-CN" altLang="en-US" dirty="0"/>
              <a:t>优化器，提供的第一个参数是待优化的模型参数，这里使用</a:t>
            </a:r>
            <a:r>
              <a:rPr lang="en-US" altLang="zh-CN" dirty="0" err="1"/>
              <a:t>seq_model.parameters</a:t>
            </a:r>
            <a:r>
              <a:rPr lang="en-US" altLang="zh-CN" dirty="0"/>
              <a:t>()</a:t>
            </a:r>
            <a:r>
              <a:rPr lang="zh-CN" altLang="en-US" dirty="0"/>
              <a:t>传入参数，第二个参数是学习率</a:t>
            </a:r>
            <a:r>
              <a:rPr lang="zh-CN" altLang="en-US" dirty="0" smtClean="0"/>
              <a:t>。</a:t>
            </a:r>
            <a:endParaRPr lang="en-US" altLang="zh-CN" dirty="0" smtClean="0"/>
          </a:p>
          <a:p>
            <a:endParaRPr lang="en-US" altLang="zh-CN" dirty="0" smtClean="0"/>
          </a:p>
          <a:p>
            <a:r>
              <a:rPr lang="zh-CN" altLang="en-US" dirty="0" smtClean="0"/>
              <a:t>代码</a:t>
            </a:r>
            <a:r>
              <a:rPr lang="en-US" altLang="zh-CN" dirty="0"/>
              <a:t>3. 26 </a:t>
            </a:r>
            <a:r>
              <a:rPr lang="zh-CN" altLang="en-US" dirty="0"/>
              <a:t>使用</a:t>
            </a:r>
            <a:r>
              <a:rPr lang="en-US" altLang="zh-CN" dirty="0"/>
              <a:t>SGD</a:t>
            </a:r>
            <a:r>
              <a:rPr lang="zh-CN" altLang="en-US" dirty="0"/>
              <a:t>优化器</a:t>
            </a:r>
          </a:p>
          <a:p>
            <a:r>
              <a:rPr lang="zh-CN" altLang="en-US" sz="2000" dirty="0"/>
              <a:t>    </a:t>
            </a:r>
            <a:r>
              <a:rPr lang="en-US" altLang="zh-CN" sz="2000" dirty="0"/>
              <a:t># </a:t>
            </a:r>
            <a:r>
              <a:rPr lang="zh-CN" altLang="en-US" sz="2000" dirty="0"/>
              <a:t>模型参数初始化</a:t>
            </a:r>
          </a:p>
          <a:p>
            <a:r>
              <a:rPr lang="zh-CN" altLang="en-US" sz="2000" dirty="0"/>
              <a:t>    </a:t>
            </a:r>
            <a:r>
              <a:rPr lang="en-US" altLang="zh-CN" sz="2000" dirty="0"/>
              <a:t>print('\n</a:t>
            </a:r>
            <a:r>
              <a:rPr lang="zh-CN" altLang="en-US" sz="2000" dirty="0"/>
              <a:t>使用</a:t>
            </a:r>
            <a:r>
              <a:rPr lang="en-US" altLang="zh-CN" sz="2000" dirty="0"/>
              <a:t>SGD</a:t>
            </a:r>
            <a:r>
              <a:rPr lang="zh-CN" altLang="en-US" sz="2000" dirty="0"/>
              <a:t>训练模型</a:t>
            </a:r>
            <a:r>
              <a:rPr lang="en-US" altLang="zh-CN" sz="2000" dirty="0"/>
              <a:t>')</a:t>
            </a:r>
          </a:p>
          <a:p>
            <a:r>
              <a:rPr lang="en-US" altLang="zh-CN" sz="2000" dirty="0"/>
              <a:t>    </a:t>
            </a:r>
            <a:r>
              <a:rPr lang="en-US" altLang="zh-CN" sz="2000" dirty="0" err="1"/>
              <a:t>learning_rate</a:t>
            </a:r>
            <a:r>
              <a:rPr lang="en-US" altLang="zh-CN" sz="2000" dirty="0"/>
              <a:t> = 0.1</a:t>
            </a:r>
          </a:p>
          <a:p>
            <a:r>
              <a:rPr lang="en-US" altLang="zh-CN" sz="2000" dirty="0"/>
              <a:t>    # </a:t>
            </a:r>
            <a:r>
              <a:rPr lang="zh-CN" altLang="en-US" sz="2000" dirty="0"/>
              <a:t>使用</a:t>
            </a:r>
            <a:r>
              <a:rPr lang="en-US" altLang="zh-CN" sz="2000" dirty="0" err="1"/>
              <a:t>optim</a:t>
            </a:r>
            <a:r>
              <a:rPr lang="zh-CN" altLang="en-US" sz="2000" dirty="0"/>
              <a:t>模块中的现成优化器</a:t>
            </a:r>
          </a:p>
          <a:p>
            <a:r>
              <a:rPr lang="zh-CN" altLang="en-US" sz="2000" dirty="0"/>
              <a:t>    </a:t>
            </a:r>
            <a:r>
              <a:rPr lang="en-US" altLang="zh-CN" sz="2000" dirty="0"/>
              <a:t>optimizer = </a:t>
            </a:r>
            <a:r>
              <a:rPr lang="en-US" altLang="zh-CN" sz="2000" dirty="0" err="1"/>
              <a:t>optim.SGD</a:t>
            </a:r>
            <a:r>
              <a:rPr lang="en-US" altLang="zh-CN" sz="2000" dirty="0"/>
              <a:t>(</a:t>
            </a:r>
            <a:r>
              <a:rPr lang="en-US" altLang="zh-CN" sz="2000" dirty="0" err="1"/>
              <a:t>seq_model.parameters</a:t>
            </a:r>
            <a:r>
              <a:rPr lang="en-US" altLang="zh-CN" sz="2000" dirty="0"/>
              <a:t>(), </a:t>
            </a:r>
            <a:r>
              <a:rPr lang="en-US" altLang="zh-CN" sz="2000" dirty="0" err="1"/>
              <a:t>lr</a:t>
            </a:r>
            <a:r>
              <a:rPr lang="en-US" altLang="zh-CN" sz="2000" dirty="0"/>
              <a:t>=</a:t>
            </a:r>
            <a:r>
              <a:rPr lang="en-US" altLang="zh-CN" sz="2000" dirty="0" err="1"/>
              <a:t>learning_rate</a:t>
            </a:r>
            <a:r>
              <a:rPr lang="en-US" altLang="zh-CN" sz="2000" dirty="0"/>
              <a:t>)</a:t>
            </a:r>
          </a:p>
          <a:p>
            <a:endParaRPr lang="zh-CN" altLang="en-US" dirty="0"/>
          </a:p>
        </p:txBody>
      </p:sp>
    </p:spTree>
    <p:extLst>
      <p:ext uri="{BB962C8B-B14F-4D97-AF65-F5344CB8AC3E}">
        <p14:creationId xmlns:p14="http://schemas.microsoft.com/office/powerpoint/2010/main" val="24436230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77500" lnSpcReduction="20000"/>
          </a:bodyPr>
          <a:lstStyle/>
          <a:p>
            <a:r>
              <a:rPr lang="zh-CN" altLang="en-US" sz="3100" dirty="0"/>
              <a:t>代码</a:t>
            </a:r>
            <a:r>
              <a:rPr lang="en-US" altLang="zh-CN" sz="3100" dirty="0"/>
              <a:t>3. 27</a:t>
            </a:r>
            <a:r>
              <a:rPr lang="zh-CN" altLang="en-US" sz="3100" dirty="0"/>
              <a:t>实现模型训练函数。依次执行前向传播、计算损失、梯度清零、反向传播和更新参数。要求梯度清零在调用</a:t>
            </a:r>
            <a:r>
              <a:rPr lang="en-US" altLang="zh-CN" sz="3100" dirty="0" err="1"/>
              <a:t>loss.backward</a:t>
            </a:r>
            <a:r>
              <a:rPr lang="en-US" altLang="zh-CN" sz="3100" dirty="0"/>
              <a:t>()</a:t>
            </a:r>
            <a:r>
              <a:rPr lang="zh-CN" altLang="en-US" sz="3100" dirty="0"/>
              <a:t>函数之前，更新参数则发生在调用</a:t>
            </a:r>
            <a:r>
              <a:rPr lang="en-US" altLang="zh-CN" sz="3100" dirty="0" err="1"/>
              <a:t>loss.backward</a:t>
            </a:r>
            <a:r>
              <a:rPr lang="en-US" altLang="zh-CN" sz="3100" dirty="0"/>
              <a:t>()</a:t>
            </a:r>
            <a:r>
              <a:rPr lang="zh-CN" altLang="en-US" sz="3100" dirty="0"/>
              <a:t>函数进行反向传播以后。</a:t>
            </a:r>
          </a:p>
          <a:p>
            <a:r>
              <a:rPr lang="zh-CN" altLang="en-US" dirty="0"/>
              <a:t>代码</a:t>
            </a:r>
            <a:r>
              <a:rPr lang="en-US" altLang="zh-CN" dirty="0"/>
              <a:t>3. 27</a:t>
            </a:r>
            <a:r>
              <a:rPr lang="zh-CN" altLang="en-US" dirty="0"/>
              <a:t>模型训练函数</a:t>
            </a:r>
          </a:p>
          <a:p>
            <a:r>
              <a:rPr lang="en-US" altLang="zh-CN" dirty="0" err="1"/>
              <a:t>def</a:t>
            </a:r>
            <a:r>
              <a:rPr lang="en-US" altLang="zh-CN" dirty="0"/>
              <a:t> </a:t>
            </a:r>
            <a:r>
              <a:rPr lang="en-US" altLang="zh-CN" dirty="0" err="1"/>
              <a:t>model_training</a:t>
            </a:r>
            <a:r>
              <a:rPr lang="en-US" altLang="zh-CN" dirty="0"/>
              <a:t>(x, y, </a:t>
            </a:r>
            <a:r>
              <a:rPr lang="en-US" altLang="zh-CN" dirty="0" err="1"/>
              <a:t>n_epochs</a:t>
            </a:r>
            <a:r>
              <a:rPr lang="en-US" altLang="zh-CN" dirty="0"/>
              <a:t>, optimizer, model, </a:t>
            </a:r>
            <a:r>
              <a:rPr lang="en-US" altLang="zh-CN" dirty="0" err="1"/>
              <a:t>loss_fn</a:t>
            </a:r>
            <a:r>
              <a:rPr lang="en-US" altLang="zh-CN" dirty="0"/>
              <a:t>):</a:t>
            </a:r>
          </a:p>
          <a:p>
            <a:r>
              <a:rPr lang="en-US" altLang="zh-CN" dirty="0"/>
              <a:t>    """ </a:t>
            </a:r>
            <a:r>
              <a:rPr lang="zh-CN" altLang="en-US" dirty="0"/>
              <a:t>训练 </a:t>
            </a:r>
            <a:r>
              <a:rPr lang="en-US" altLang="zh-CN" dirty="0"/>
              <a:t>"""</a:t>
            </a:r>
          </a:p>
          <a:p>
            <a:r>
              <a:rPr lang="en-US" altLang="zh-CN" dirty="0"/>
              <a:t>    for epoch in range(1, </a:t>
            </a:r>
            <a:r>
              <a:rPr lang="en-US" altLang="zh-CN" dirty="0" err="1"/>
              <a:t>n_epochs</a:t>
            </a:r>
            <a:r>
              <a:rPr lang="en-US" altLang="zh-CN" dirty="0"/>
              <a:t> + 1):</a:t>
            </a:r>
          </a:p>
          <a:p>
            <a:r>
              <a:rPr lang="en-US" altLang="zh-CN" dirty="0"/>
              <a:t>        # </a:t>
            </a:r>
            <a:r>
              <a:rPr lang="zh-CN" altLang="en-US" dirty="0"/>
              <a:t>前向传播</a:t>
            </a:r>
          </a:p>
          <a:p>
            <a:r>
              <a:rPr lang="zh-CN" altLang="en-US" dirty="0"/>
              <a:t>        </a:t>
            </a:r>
            <a:r>
              <a:rPr lang="en-US" altLang="zh-CN" dirty="0" err="1"/>
              <a:t>y_pred</a:t>
            </a:r>
            <a:r>
              <a:rPr lang="en-US" altLang="zh-CN" dirty="0"/>
              <a:t> = model(x)</a:t>
            </a:r>
          </a:p>
          <a:p>
            <a:r>
              <a:rPr lang="en-US" altLang="zh-CN" dirty="0"/>
              <a:t>        # </a:t>
            </a:r>
            <a:r>
              <a:rPr lang="zh-CN" altLang="en-US" dirty="0"/>
              <a:t>计算损失</a:t>
            </a:r>
          </a:p>
          <a:p>
            <a:r>
              <a:rPr lang="zh-CN" altLang="en-US" dirty="0"/>
              <a:t>        </a:t>
            </a:r>
            <a:r>
              <a:rPr lang="en-US" altLang="zh-CN" dirty="0"/>
              <a:t>loss = </a:t>
            </a:r>
            <a:r>
              <a:rPr lang="en-US" altLang="zh-CN" dirty="0" err="1"/>
              <a:t>loss_fn</a:t>
            </a:r>
            <a:r>
              <a:rPr lang="en-US" altLang="zh-CN" dirty="0"/>
              <a:t>(</a:t>
            </a:r>
            <a:r>
              <a:rPr lang="en-US" altLang="zh-CN" dirty="0" err="1"/>
              <a:t>y_pred</a:t>
            </a:r>
            <a:r>
              <a:rPr lang="en-US" altLang="zh-CN" dirty="0"/>
              <a:t>, y)</a:t>
            </a:r>
          </a:p>
          <a:p>
            <a:r>
              <a:rPr lang="en-US" altLang="zh-CN" dirty="0"/>
              <a:t>        # </a:t>
            </a:r>
            <a:r>
              <a:rPr lang="zh-CN" altLang="en-US" dirty="0"/>
              <a:t>梯度清零</a:t>
            </a:r>
          </a:p>
          <a:p>
            <a:r>
              <a:rPr lang="zh-CN" altLang="en-US" dirty="0"/>
              <a:t>        </a:t>
            </a:r>
            <a:r>
              <a:rPr lang="en-US" altLang="zh-CN" dirty="0" err="1"/>
              <a:t>optimizer.zero_grad</a:t>
            </a:r>
            <a:r>
              <a:rPr lang="en-US" altLang="zh-CN" dirty="0"/>
              <a:t>()</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更新参数</a:t>
            </a:r>
          </a:p>
          <a:p>
            <a:r>
              <a:rPr lang="zh-CN" altLang="en-US" dirty="0"/>
              <a:t>        </a:t>
            </a:r>
            <a:r>
              <a:rPr lang="en-US" altLang="zh-CN" dirty="0" err="1"/>
              <a:t>optimizer.step</a:t>
            </a:r>
            <a:r>
              <a:rPr lang="en-US" altLang="zh-CN" dirty="0"/>
              <a:t>()</a:t>
            </a:r>
          </a:p>
          <a:p>
            <a:endParaRPr lang="en-US" altLang="zh-CN" dirty="0"/>
          </a:p>
          <a:p>
            <a:r>
              <a:rPr lang="en-US" altLang="zh-CN" dirty="0"/>
              <a:t>        if epoch == 1 or epoch % 10 == 1:</a:t>
            </a:r>
          </a:p>
          <a:p>
            <a:r>
              <a:rPr lang="en-US" altLang="zh-CN" dirty="0"/>
              <a:t>            print('</a:t>
            </a:r>
            <a:r>
              <a:rPr lang="zh-CN" altLang="en-US" dirty="0"/>
              <a:t>轮次：</a:t>
            </a:r>
            <a:r>
              <a:rPr lang="en-US" altLang="zh-CN" dirty="0"/>
              <a:t>%d</a:t>
            </a:r>
            <a:r>
              <a:rPr lang="zh-CN" altLang="en-US" dirty="0"/>
              <a:t>，</a:t>
            </a:r>
            <a:r>
              <a:rPr lang="en-US" altLang="zh-CN" dirty="0"/>
              <a:t>\t</a:t>
            </a:r>
            <a:r>
              <a:rPr lang="zh-CN" altLang="en-US" dirty="0"/>
              <a:t>损失：</a:t>
            </a:r>
            <a:r>
              <a:rPr lang="en-US" altLang="zh-CN" dirty="0"/>
              <a:t>%f' % (epoch, float(loss)))</a:t>
            </a:r>
          </a:p>
          <a:p>
            <a:endParaRPr lang="zh-CN" altLang="en-US" dirty="0"/>
          </a:p>
        </p:txBody>
      </p:sp>
    </p:spTree>
    <p:extLst>
      <p:ext uri="{BB962C8B-B14F-4D97-AF65-F5344CB8AC3E}">
        <p14:creationId xmlns:p14="http://schemas.microsoft.com/office/powerpoint/2010/main" val="8372630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568280"/>
          </a:xfrm>
        </p:spPr>
        <p:txBody>
          <a:bodyPr>
            <a:normAutofit fontScale="85000" lnSpcReduction="20000"/>
          </a:bodyPr>
          <a:lstStyle/>
          <a:p>
            <a:r>
              <a:rPr lang="zh-CN" altLang="en-US" sz="2800" dirty="0"/>
              <a:t>代码</a:t>
            </a:r>
            <a:r>
              <a:rPr lang="en-US" altLang="zh-CN" sz="2800" dirty="0"/>
              <a:t>3. 28</a:t>
            </a:r>
            <a:r>
              <a:rPr lang="zh-CN" altLang="en-US" sz="2800" dirty="0"/>
              <a:t>调用</a:t>
            </a:r>
            <a:r>
              <a:rPr lang="en-US" altLang="zh-CN" sz="2800" dirty="0" err="1"/>
              <a:t>model_training</a:t>
            </a:r>
            <a:r>
              <a:rPr lang="zh-CN" altLang="en-US" sz="2800" dirty="0"/>
              <a:t>函数以训练模型。注意到损失函数使用</a:t>
            </a:r>
            <a:r>
              <a:rPr lang="en-US" altLang="zh-CN" sz="2800" dirty="0" err="1"/>
              <a:t>PyTorch</a:t>
            </a:r>
            <a:r>
              <a:rPr lang="zh-CN" altLang="en-US" sz="2800" dirty="0"/>
              <a:t>提供的</a:t>
            </a:r>
            <a:r>
              <a:rPr lang="en-US" altLang="zh-CN" sz="2800" dirty="0" err="1"/>
              <a:t>nn.BCELoss</a:t>
            </a:r>
            <a:r>
              <a:rPr lang="zh-CN" altLang="en-US" sz="2800" dirty="0"/>
              <a:t>类，该类用于计算目标和输出之间的二元交叉熵（</a:t>
            </a:r>
            <a:r>
              <a:rPr lang="en-US" altLang="zh-CN" sz="2800" dirty="0"/>
              <a:t>Binary Cross Entropy</a:t>
            </a:r>
            <a:r>
              <a:rPr lang="zh-CN" altLang="en-US" sz="2800" dirty="0"/>
              <a:t>，</a:t>
            </a:r>
            <a:r>
              <a:rPr lang="en-US" altLang="zh-CN" sz="2800" dirty="0"/>
              <a:t>BCE</a:t>
            </a:r>
            <a:r>
              <a:rPr lang="zh-CN" altLang="en-US" sz="2800" dirty="0"/>
              <a:t>）。</a:t>
            </a:r>
          </a:p>
          <a:p>
            <a:r>
              <a:rPr lang="zh-CN" altLang="en-US" dirty="0"/>
              <a:t>代码</a:t>
            </a:r>
            <a:r>
              <a:rPr lang="en-US" altLang="zh-CN" dirty="0"/>
              <a:t>3. 28 </a:t>
            </a:r>
            <a:r>
              <a:rPr lang="zh-CN" altLang="en-US" dirty="0"/>
              <a:t>调用模型训练函数</a:t>
            </a:r>
          </a:p>
          <a:p>
            <a:r>
              <a:rPr lang="zh-CN" altLang="en-US" dirty="0"/>
              <a:t>    </a:t>
            </a:r>
            <a:r>
              <a:rPr lang="en-US" altLang="zh-CN" dirty="0" err="1"/>
              <a:t>model_training</a:t>
            </a:r>
            <a:r>
              <a:rPr lang="en-US" altLang="zh-CN" dirty="0"/>
              <a:t>(</a:t>
            </a:r>
          </a:p>
          <a:p>
            <a:r>
              <a:rPr lang="en-US" altLang="zh-CN" dirty="0"/>
              <a:t>        x=x,</a:t>
            </a:r>
          </a:p>
          <a:p>
            <a:r>
              <a:rPr lang="en-US" altLang="zh-CN" dirty="0"/>
              <a:t>        y=y,</a:t>
            </a:r>
          </a:p>
          <a:p>
            <a:r>
              <a:rPr lang="en-US" altLang="zh-CN" dirty="0"/>
              <a:t>        </a:t>
            </a:r>
            <a:r>
              <a:rPr lang="en-US" altLang="zh-CN" dirty="0" err="1"/>
              <a:t>n_epochs</a:t>
            </a:r>
            <a:r>
              <a:rPr lang="en-US" altLang="zh-CN" dirty="0"/>
              <a:t>=500,</a:t>
            </a:r>
          </a:p>
          <a:p>
            <a:r>
              <a:rPr lang="en-US" altLang="zh-CN" dirty="0"/>
              <a:t>        optimizer=optimizer,</a:t>
            </a:r>
          </a:p>
          <a:p>
            <a:r>
              <a:rPr lang="en-US" altLang="zh-CN" dirty="0"/>
              <a:t>        model=</a:t>
            </a:r>
            <a:r>
              <a:rPr lang="en-US" altLang="zh-CN" dirty="0" err="1"/>
              <a:t>seq_model</a:t>
            </a:r>
            <a:r>
              <a:rPr lang="en-US" altLang="zh-CN" dirty="0"/>
              <a:t>,</a:t>
            </a:r>
          </a:p>
          <a:p>
            <a:r>
              <a:rPr lang="en-US" altLang="zh-CN" dirty="0"/>
              <a:t>        </a:t>
            </a:r>
            <a:r>
              <a:rPr lang="en-US" altLang="zh-CN" dirty="0" err="1"/>
              <a:t>loss_fn</a:t>
            </a:r>
            <a:r>
              <a:rPr lang="en-US" altLang="zh-CN" dirty="0"/>
              <a:t>=</a:t>
            </a:r>
            <a:r>
              <a:rPr lang="en-US" altLang="zh-CN" dirty="0" err="1"/>
              <a:t>nn.BCELoss</a:t>
            </a:r>
            <a:r>
              <a:rPr lang="en-US" altLang="zh-CN" dirty="0"/>
              <a:t>()</a:t>
            </a:r>
          </a:p>
          <a:p>
            <a:r>
              <a:rPr lang="en-US" altLang="zh-CN" dirty="0"/>
              <a:t>    )</a:t>
            </a:r>
          </a:p>
          <a:p>
            <a:endParaRPr lang="en-US" altLang="zh-CN" dirty="0"/>
          </a:p>
          <a:p>
            <a:r>
              <a:rPr lang="en-US" altLang="zh-CN" dirty="0"/>
              <a:t>    print('</a:t>
            </a:r>
            <a:r>
              <a:rPr lang="zh-CN" altLang="en-US" dirty="0"/>
              <a:t>优化后的模型参数</a:t>
            </a:r>
            <a:r>
              <a:rPr lang="en-US" altLang="zh-CN" dirty="0"/>
              <a:t>')</a:t>
            </a:r>
          </a:p>
          <a:p>
            <a:r>
              <a:rPr lang="en-US" altLang="zh-CN" dirty="0"/>
              <a:t>    for name, </a:t>
            </a:r>
            <a:r>
              <a:rPr lang="en-US" altLang="zh-CN" dirty="0" err="1"/>
              <a:t>param</a:t>
            </a:r>
            <a:r>
              <a:rPr lang="en-US" altLang="zh-CN" dirty="0"/>
              <a:t> in </a:t>
            </a:r>
            <a:r>
              <a:rPr lang="en-US" altLang="zh-CN" dirty="0" err="1"/>
              <a:t>seq_model.named_parameters</a:t>
            </a:r>
            <a:r>
              <a:rPr lang="en-US" altLang="zh-CN" dirty="0"/>
              <a:t>():</a:t>
            </a:r>
          </a:p>
          <a:p>
            <a:r>
              <a:rPr lang="en-US" altLang="zh-CN" dirty="0"/>
              <a:t>        print(name, </a:t>
            </a:r>
            <a:r>
              <a:rPr lang="en-US" altLang="zh-CN" dirty="0" err="1"/>
              <a:t>param</a:t>
            </a:r>
            <a:r>
              <a:rPr lang="en-US" altLang="zh-CN" dirty="0"/>
              <a:t>)</a:t>
            </a:r>
          </a:p>
          <a:p>
            <a:endParaRPr lang="zh-CN" altLang="en-US" dirty="0"/>
          </a:p>
        </p:txBody>
      </p:sp>
    </p:spTree>
    <p:extLst>
      <p:ext uri="{BB962C8B-B14F-4D97-AF65-F5344CB8AC3E}">
        <p14:creationId xmlns:p14="http://schemas.microsoft.com/office/powerpoint/2010/main" val="3926381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736" y="404664"/>
            <a:ext cx="9036496" cy="6453336"/>
          </a:xfrm>
        </p:spPr>
        <p:txBody>
          <a:bodyPr>
            <a:normAutofit lnSpcReduction="10000"/>
          </a:bodyPr>
          <a:lstStyle/>
          <a:p>
            <a:r>
              <a:rPr lang="zh-CN" altLang="en-US" dirty="0"/>
              <a:t>（</a:t>
            </a:r>
            <a:r>
              <a:rPr lang="en-US" altLang="zh-CN" dirty="0"/>
              <a:t>2</a:t>
            </a:r>
            <a:r>
              <a:rPr lang="zh-CN" altLang="en-US" dirty="0"/>
              <a:t>）模型定义</a:t>
            </a:r>
          </a:p>
          <a:p>
            <a:r>
              <a:rPr lang="zh-CN" altLang="en-US" dirty="0"/>
              <a:t>线性回归的目标是找到一个函数，能将输入属性（这里是奥运会举办年）映射到输出属性或目标属性（这里是取胜时间）。该函数</a:t>
            </a:r>
            <a:r>
              <a:rPr lang="zh-CN" altLang="en-US" dirty="0" smtClean="0"/>
              <a:t>将</a:t>
            </a:r>
            <a:r>
              <a:rPr lang="en-US" altLang="zh-CN" dirty="0" smtClean="0"/>
              <a:t>x</a:t>
            </a:r>
            <a:r>
              <a:rPr lang="zh-CN" altLang="en-US" dirty="0" smtClean="0"/>
              <a:t>（</a:t>
            </a:r>
            <a:r>
              <a:rPr lang="zh-CN" altLang="en-US" dirty="0"/>
              <a:t>奥运会举办年）作为输入，</a:t>
            </a:r>
            <a:r>
              <a:rPr lang="zh-CN" altLang="en-US" dirty="0" smtClean="0"/>
              <a:t>返回</a:t>
            </a:r>
            <a:r>
              <a:rPr lang="en-US" altLang="zh-CN" dirty="0" smtClean="0"/>
              <a:t>y</a:t>
            </a:r>
            <a:r>
              <a:rPr lang="zh-CN" altLang="en-US" dirty="0" smtClean="0"/>
              <a:t>（</a:t>
            </a:r>
            <a:r>
              <a:rPr lang="zh-CN" altLang="en-US" dirty="0"/>
              <a:t>单位为秒的取胜时间）。即</a:t>
            </a:r>
            <a:r>
              <a:rPr lang="zh-CN" altLang="en-US" dirty="0" smtClean="0"/>
              <a:t>，</a:t>
            </a:r>
            <a:r>
              <a:rPr lang="en-US" altLang="zh-CN" dirty="0" smtClean="0"/>
              <a:t>y</a:t>
            </a:r>
            <a:r>
              <a:rPr lang="zh-CN" altLang="en-US" dirty="0" smtClean="0"/>
              <a:t>是</a:t>
            </a:r>
            <a:r>
              <a:rPr lang="en-US" altLang="zh-CN" dirty="0" smtClean="0"/>
              <a:t>x</a:t>
            </a:r>
            <a:r>
              <a:rPr lang="zh-CN" altLang="en-US" dirty="0" smtClean="0"/>
              <a:t>的</a:t>
            </a:r>
            <a:r>
              <a:rPr lang="zh-CN" altLang="en-US" dirty="0"/>
              <a:t>函数。在数学上一般记</a:t>
            </a:r>
            <a:r>
              <a:rPr lang="zh-CN" altLang="en-US" dirty="0" smtClean="0"/>
              <a:t>为            </a:t>
            </a:r>
            <a:r>
              <a:rPr lang="zh-CN" altLang="en-US" dirty="0"/>
              <a:t>，但在机器学习领域，一般将假设函数记</a:t>
            </a:r>
            <a:r>
              <a:rPr lang="zh-CN" altLang="en-US" dirty="0" smtClean="0"/>
              <a:t>为</a:t>
            </a:r>
            <a:r>
              <a:rPr lang="en-US" altLang="zh-CN" dirty="0" smtClean="0"/>
              <a:t>h</a:t>
            </a:r>
            <a:r>
              <a:rPr lang="zh-CN" altLang="en-US" dirty="0" smtClean="0"/>
              <a:t>， </a:t>
            </a:r>
            <a:r>
              <a:rPr lang="zh-CN" altLang="en-US" dirty="0"/>
              <a:t>表示英文</a:t>
            </a:r>
            <a:r>
              <a:rPr lang="en-US" altLang="zh-CN" dirty="0"/>
              <a:t>hypothesis</a:t>
            </a:r>
            <a:r>
              <a:rPr lang="zh-CN" altLang="en-US" dirty="0"/>
              <a:t>（假设）。为了与真实的奥运会</a:t>
            </a:r>
            <a:r>
              <a:rPr lang="zh-CN" altLang="en-US" dirty="0" smtClean="0"/>
              <a:t>成绩</a:t>
            </a:r>
            <a:r>
              <a:rPr lang="en-US" altLang="zh-CN" dirty="0" smtClean="0"/>
              <a:t>y</a:t>
            </a:r>
            <a:r>
              <a:rPr lang="zh-CN" altLang="en-US" dirty="0" smtClean="0"/>
              <a:t>有</a:t>
            </a:r>
            <a:r>
              <a:rPr lang="zh-CN" altLang="en-US" dirty="0"/>
              <a:t>所区别，我们通常将模型预测的结果记为 </a:t>
            </a:r>
            <a:r>
              <a:rPr lang="zh-CN" altLang="en-US" dirty="0" smtClean="0"/>
              <a:t>  ，</a:t>
            </a:r>
            <a:r>
              <a:rPr lang="zh-CN" altLang="en-US" dirty="0"/>
              <a:t>读作</a:t>
            </a:r>
            <a:r>
              <a:rPr lang="en-US" altLang="zh-CN" dirty="0"/>
              <a:t>y hat</a:t>
            </a:r>
            <a:r>
              <a:rPr lang="zh-CN" altLang="en-US" dirty="0"/>
              <a:t>，代码中往往写为</a:t>
            </a:r>
            <a:r>
              <a:rPr lang="en-US" altLang="zh-CN" dirty="0" err="1"/>
              <a:t>y_hat</a:t>
            </a:r>
            <a:r>
              <a:rPr lang="zh-CN" altLang="en-US" dirty="0"/>
              <a:t>。因此，我们可将模型记为：</a:t>
            </a:r>
          </a:p>
          <a:p>
            <a:r>
              <a:rPr lang="zh-CN" altLang="en-US" dirty="0"/>
              <a:t> </a:t>
            </a:r>
            <a:endParaRPr lang="en-US" altLang="zh-CN" dirty="0" smtClean="0"/>
          </a:p>
          <a:p>
            <a:r>
              <a:rPr lang="zh-CN" altLang="en-US" dirty="0"/>
              <a:t>								</a:t>
            </a:r>
            <a:r>
              <a:rPr lang="en-US" altLang="zh-CN" dirty="0"/>
              <a:t>(3.1)</a:t>
            </a:r>
          </a:p>
          <a:p>
            <a:r>
              <a:rPr lang="zh-CN" altLang="en-US" dirty="0"/>
              <a:t>这里</a:t>
            </a:r>
            <a:r>
              <a:rPr lang="zh-CN" altLang="en-US" dirty="0" smtClean="0"/>
              <a:t>的</a:t>
            </a:r>
            <a:r>
              <a:rPr lang="en-US" altLang="zh-CN" dirty="0" smtClean="0"/>
              <a:t>x</a:t>
            </a:r>
            <a:r>
              <a:rPr lang="zh-CN" altLang="en-US" dirty="0" smtClean="0"/>
              <a:t>只</a:t>
            </a:r>
            <a:r>
              <a:rPr lang="zh-CN" altLang="en-US" dirty="0"/>
              <a:t>含有一个输入变量（或特征），因此这样的问题称为单变量线性回归问题。如果输入由多个变量组成，一般用</a:t>
            </a:r>
            <a:r>
              <a:rPr lang="zh-CN" altLang="en-US" dirty="0" smtClean="0"/>
              <a:t>向量</a:t>
            </a:r>
            <a:r>
              <a:rPr lang="en-US" altLang="zh-CN" b="1" dirty="0" smtClean="0"/>
              <a:t>x</a:t>
            </a:r>
            <a:r>
              <a:rPr lang="zh-CN" altLang="en-US" dirty="0" smtClean="0"/>
              <a:t>（</a:t>
            </a:r>
            <a:r>
              <a:rPr lang="zh-CN" altLang="en-US" dirty="0"/>
              <a:t>粗体）表示多输入变量，称为多变量线性回归问题。另外，分号前</a:t>
            </a:r>
            <a:r>
              <a:rPr lang="zh-CN" altLang="en-US" dirty="0" smtClean="0"/>
              <a:t>的</a:t>
            </a:r>
            <a:r>
              <a:rPr lang="en-US" altLang="zh-CN" dirty="0" smtClean="0"/>
              <a:t>x</a:t>
            </a:r>
            <a:r>
              <a:rPr lang="zh-CN" altLang="en-US" dirty="0" smtClean="0"/>
              <a:t>为</a:t>
            </a:r>
            <a:r>
              <a:rPr lang="zh-CN" altLang="en-US" dirty="0"/>
              <a:t>自变量</a:t>
            </a:r>
            <a:r>
              <a:rPr lang="zh-CN" altLang="en-US" dirty="0" smtClean="0"/>
              <a:t>，  为</a:t>
            </a:r>
            <a:r>
              <a:rPr lang="zh-CN" altLang="en-US" dirty="0"/>
              <a:t>因变量，自变量是引起因变量发生变化的因素或条件。分号后</a:t>
            </a:r>
            <a:r>
              <a:rPr lang="zh-CN" altLang="en-US" dirty="0" smtClean="0"/>
              <a:t>的</a:t>
            </a:r>
            <a:r>
              <a:rPr lang="el-GR" altLang="zh-CN" dirty="0" smtClean="0"/>
              <a:t>θ</a:t>
            </a:r>
            <a:r>
              <a:rPr lang="zh-CN" altLang="en-US" dirty="0" smtClean="0"/>
              <a:t>是</a:t>
            </a:r>
            <a:r>
              <a:rPr lang="zh-CN" altLang="en-US" dirty="0"/>
              <a:t>模型的参数集合，不是自变量，需要根据已知数据（训练集）来</a:t>
            </a:r>
            <a:r>
              <a:rPr lang="zh-CN" altLang="en-US" dirty="0" smtClean="0"/>
              <a:t>确定</a:t>
            </a:r>
            <a:r>
              <a:rPr lang="el-GR" altLang="zh-CN" dirty="0"/>
              <a:t>θ</a:t>
            </a:r>
            <a:r>
              <a:rPr lang="zh-CN" altLang="en-US" dirty="0" smtClean="0"/>
              <a:t>的</a:t>
            </a:r>
            <a:r>
              <a:rPr lang="zh-CN" altLang="en-US" dirty="0"/>
              <a:t>值，因此一般用分号加以区分。</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95174101"/>
              </p:ext>
            </p:extLst>
          </p:nvPr>
        </p:nvGraphicFramePr>
        <p:xfrm>
          <a:off x="6084168" y="1844824"/>
          <a:ext cx="914004" cy="380835"/>
        </p:xfrm>
        <a:graphic>
          <a:graphicData uri="http://schemas.openxmlformats.org/presentationml/2006/ole">
            <mc:AlternateContent xmlns:mc="http://schemas.openxmlformats.org/markup-compatibility/2006">
              <mc:Choice xmlns:v="urn:schemas-microsoft-com:vml" Requires="v">
                <p:oleObj spid="_x0000_s2511" name="Equation" r:id="rId3" imgW="609336" imgH="253890" progId="Equation.DSMT4">
                  <p:embed/>
                </p:oleObj>
              </mc:Choice>
              <mc:Fallback>
                <p:oleObj name="Equation" r:id="rId3" imgW="609336"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844824"/>
                        <a:ext cx="91400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276820660"/>
              </p:ext>
            </p:extLst>
          </p:nvPr>
        </p:nvGraphicFramePr>
        <p:xfrm>
          <a:off x="1259632" y="2780928"/>
          <a:ext cx="209459" cy="380835"/>
        </p:xfrm>
        <a:graphic>
          <a:graphicData uri="http://schemas.openxmlformats.org/presentationml/2006/ole">
            <mc:AlternateContent xmlns:mc="http://schemas.openxmlformats.org/markup-compatibility/2006">
              <mc:Choice xmlns:v="urn:schemas-microsoft-com:vml" Requires="v">
                <p:oleObj spid="_x0000_s2512" name="Equation" r:id="rId5" imgW="139639" imgH="253890" progId="Equation.DSMT4">
                  <p:embed/>
                </p:oleObj>
              </mc:Choice>
              <mc:Fallback>
                <p:oleObj name="Equation" r:id="rId5" imgW="139639"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2780928"/>
                        <a:ext cx="209459"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496125445"/>
              </p:ext>
            </p:extLst>
          </p:nvPr>
        </p:nvGraphicFramePr>
        <p:xfrm>
          <a:off x="467544" y="3789040"/>
          <a:ext cx="1028700" cy="381000"/>
        </p:xfrm>
        <a:graphic>
          <a:graphicData uri="http://schemas.openxmlformats.org/presentationml/2006/ole">
            <mc:AlternateContent xmlns:mc="http://schemas.openxmlformats.org/markup-compatibility/2006">
              <mc:Choice xmlns:v="urn:schemas-microsoft-com:vml" Requires="v">
                <p:oleObj spid="_x0000_s2513" name="Equation" r:id="rId7" imgW="685800" imgH="254000" progId="Equation.DSMT4">
                  <p:embed/>
                </p:oleObj>
              </mc:Choice>
              <mc:Fallback>
                <p:oleObj name="Equation" r:id="rId7" imgW="6858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7544" y="3789040"/>
                        <a:ext cx="10287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76820660"/>
              </p:ext>
            </p:extLst>
          </p:nvPr>
        </p:nvGraphicFramePr>
        <p:xfrm>
          <a:off x="2843808" y="5301208"/>
          <a:ext cx="209459" cy="380835"/>
        </p:xfrm>
        <a:graphic>
          <a:graphicData uri="http://schemas.openxmlformats.org/presentationml/2006/ole">
            <mc:AlternateContent xmlns:mc="http://schemas.openxmlformats.org/markup-compatibility/2006">
              <mc:Choice xmlns:v="urn:schemas-microsoft-com:vml" Requires="v">
                <p:oleObj spid="_x0000_s2514" name="Equation" r:id="rId9" imgW="139639" imgH="253890" progId="Equation.DSMT4">
                  <p:embed/>
                </p:oleObj>
              </mc:Choice>
              <mc:Fallback>
                <p:oleObj name="Equation" r:id="rId9" imgW="139639" imgH="25389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5301208"/>
                        <a:ext cx="209459"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436891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运行结果如下：</a:t>
            </a:r>
          </a:p>
          <a:p>
            <a:pPr lvl="1"/>
            <a:r>
              <a:rPr lang="zh-CN" altLang="en-US" dirty="0"/>
              <a:t>优化后的模型参数</a:t>
            </a:r>
          </a:p>
          <a:p>
            <a:pPr lvl="1"/>
            <a:r>
              <a:rPr lang="en-US" altLang="zh-CN" dirty="0"/>
              <a:t>0.weight Parameter containing:</a:t>
            </a:r>
          </a:p>
          <a:p>
            <a:pPr lvl="1"/>
            <a:r>
              <a:rPr lang="en-US" altLang="zh-CN" dirty="0"/>
              <a:t>tensor([[-0.0472,  2.2496]], </a:t>
            </a:r>
            <a:r>
              <a:rPr lang="en-US" altLang="zh-CN" dirty="0" err="1"/>
              <a:t>requires_grad</a:t>
            </a:r>
            <a:r>
              <a:rPr lang="en-US" altLang="zh-CN" dirty="0"/>
              <a:t>=True)</a:t>
            </a:r>
          </a:p>
          <a:p>
            <a:pPr lvl="1"/>
            <a:r>
              <a:rPr lang="en-US" altLang="zh-CN" dirty="0"/>
              <a:t>0.bias Parameter containing:</a:t>
            </a:r>
          </a:p>
          <a:p>
            <a:pPr lvl="1"/>
            <a:r>
              <a:rPr lang="en-US" altLang="zh-CN" dirty="0"/>
              <a:t>tensor([0.0138], </a:t>
            </a:r>
            <a:r>
              <a:rPr lang="en-US" altLang="zh-CN" dirty="0" err="1"/>
              <a:t>requires_grad</a:t>
            </a:r>
            <a:r>
              <a:rPr lang="en-US" altLang="zh-CN" dirty="0"/>
              <a:t>=True)</a:t>
            </a:r>
          </a:p>
          <a:p>
            <a:endParaRPr lang="en-US" altLang="zh-CN" dirty="0"/>
          </a:p>
          <a:p>
            <a:r>
              <a:rPr lang="zh-CN" altLang="en-US" dirty="0"/>
              <a:t>完整代码请参见</a:t>
            </a:r>
            <a:r>
              <a:rPr lang="en-US" altLang="zh-CN" dirty="0"/>
              <a:t>logistic_regression_concise.py</a:t>
            </a:r>
            <a:r>
              <a:rPr lang="zh-CN" altLang="en-US" dirty="0"/>
              <a:t>。</a:t>
            </a:r>
          </a:p>
          <a:p>
            <a:endParaRPr lang="zh-CN" altLang="en-US" dirty="0"/>
          </a:p>
          <a:p>
            <a:endParaRPr lang="zh-CN" altLang="en-US" dirty="0"/>
          </a:p>
        </p:txBody>
      </p:sp>
    </p:spTree>
    <p:extLst>
      <p:ext uri="{BB962C8B-B14F-4D97-AF65-F5344CB8AC3E}">
        <p14:creationId xmlns:p14="http://schemas.microsoft.com/office/powerpoint/2010/main" val="9040367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 </a:t>
            </a:r>
            <a:r>
              <a:rPr lang="en-US" altLang="zh-CN" dirty="0" err="1" smtClean="0"/>
              <a:t>Softmax</a:t>
            </a:r>
            <a:r>
              <a:rPr lang="zh-CN" altLang="en-US" dirty="0"/>
              <a:t>回归</a:t>
            </a:r>
          </a:p>
        </p:txBody>
      </p:sp>
      <p:sp>
        <p:nvSpPr>
          <p:cNvPr id="3" name="内容占位符 2"/>
          <p:cNvSpPr>
            <a:spLocks noGrp="1"/>
          </p:cNvSpPr>
          <p:nvPr>
            <p:ph idx="1"/>
          </p:nvPr>
        </p:nvSpPr>
        <p:spPr/>
        <p:txBody>
          <a:bodyPr/>
          <a:lstStyle/>
          <a:p>
            <a:r>
              <a:rPr lang="zh-CN" altLang="en-US" dirty="0"/>
              <a:t>虽然诸如一对一和多对多的扩展逻辑回归方法可以解决多元分类问题，但显然很麻烦，因此解决多元分类问题的更好的方法是</a:t>
            </a:r>
            <a:r>
              <a:rPr lang="en-US" altLang="zh-CN" dirty="0" err="1"/>
              <a:t>Softmax</a:t>
            </a:r>
            <a:r>
              <a:rPr lang="zh-CN" altLang="en-US" dirty="0"/>
              <a:t>回归。</a:t>
            </a:r>
          </a:p>
          <a:p>
            <a:r>
              <a:rPr lang="en-US" altLang="zh-CN" dirty="0" err="1"/>
              <a:t>Softmax</a:t>
            </a:r>
            <a:r>
              <a:rPr lang="zh-CN" altLang="en-US" dirty="0"/>
              <a:t>回归的输出单元数</a:t>
            </a:r>
            <a:r>
              <a:rPr lang="zh-CN" altLang="en-US" dirty="0" smtClean="0"/>
              <a:t>为</a:t>
            </a:r>
            <a:r>
              <a:rPr lang="en-US" altLang="zh-CN" i="1" dirty="0" smtClean="0"/>
              <a:t>k</a:t>
            </a:r>
            <a:r>
              <a:rPr lang="zh-CN" altLang="en-US" dirty="0" smtClean="0"/>
              <a:t>（</a:t>
            </a:r>
            <a:r>
              <a:rPr lang="en-US" altLang="zh-CN" i="1" dirty="0" smtClean="0"/>
              <a:t>k</a:t>
            </a:r>
            <a:r>
              <a:rPr lang="en-US" altLang="zh-CN" dirty="0" smtClean="0"/>
              <a:t>&gt;2</a:t>
            </a:r>
            <a:r>
              <a:rPr lang="zh-CN" altLang="en-US" dirty="0" smtClean="0"/>
              <a:t>），对应</a:t>
            </a:r>
            <a:r>
              <a:rPr lang="en-US" altLang="zh-CN" i="1" dirty="0"/>
              <a:t>k</a:t>
            </a:r>
            <a:r>
              <a:rPr lang="zh-CN" altLang="en-US" dirty="0" smtClean="0"/>
              <a:t>个</a:t>
            </a:r>
            <a:r>
              <a:rPr lang="zh-CN" altLang="en-US" dirty="0"/>
              <a:t>类别的预测概率分布，例如，在鸢尾花数据集中，</a:t>
            </a:r>
            <a:r>
              <a:rPr lang="zh-CN" altLang="en-US" dirty="0" smtClean="0"/>
              <a:t>有</a:t>
            </a:r>
            <a:r>
              <a:rPr lang="en-US" altLang="zh-CN" i="1" dirty="0"/>
              <a:t>k</a:t>
            </a:r>
            <a:r>
              <a:rPr lang="en-US" altLang="zh-CN" dirty="0" smtClean="0"/>
              <a:t>=3</a:t>
            </a:r>
            <a:r>
              <a:rPr lang="zh-CN" altLang="en-US" dirty="0" smtClean="0"/>
              <a:t>个</a:t>
            </a:r>
            <a:r>
              <a:rPr lang="zh-CN" altLang="en-US" dirty="0"/>
              <a:t>不同类别。训练好模型之后，可选择概率最大的那个类别作为预测类别。</a:t>
            </a:r>
          </a:p>
          <a:p>
            <a:endParaRPr lang="zh-CN" altLang="en-US" dirty="0"/>
          </a:p>
        </p:txBody>
      </p:sp>
    </p:spTree>
    <p:extLst>
      <p:ext uri="{BB962C8B-B14F-4D97-AF65-F5344CB8AC3E}">
        <p14:creationId xmlns:p14="http://schemas.microsoft.com/office/powerpoint/2010/main" val="1008888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3.4.1 </a:t>
            </a:r>
            <a:r>
              <a:rPr lang="en-US" altLang="zh-CN" dirty="0" err="1" smtClean="0"/>
              <a:t>Softmax</a:t>
            </a:r>
            <a:r>
              <a:rPr lang="zh-CN" altLang="en-US" dirty="0"/>
              <a:t>回归介绍</a:t>
            </a:r>
          </a:p>
        </p:txBody>
      </p:sp>
      <p:sp>
        <p:nvSpPr>
          <p:cNvPr id="3" name="内容占位符 2"/>
          <p:cNvSpPr>
            <a:spLocks noGrp="1"/>
          </p:cNvSpPr>
          <p:nvPr>
            <p:ph idx="1"/>
          </p:nvPr>
        </p:nvSpPr>
        <p:spPr/>
        <p:txBody>
          <a:bodyPr/>
          <a:lstStyle/>
          <a:p>
            <a:r>
              <a:rPr lang="en-US" altLang="zh-CN" dirty="0" err="1"/>
              <a:t>Softmax</a:t>
            </a:r>
            <a:r>
              <a:rPr lang="zh-CN" altLang="en-US" dirty="0"/>
              <a:t>函数将多个预测组成的标量映射为一个概率分布，主要用于</a:t>
            </a:r>
            <a:r>
              <a:rPr lang="en-US" altLang="zh-CN" dirty="0" err="1"/>
              <a:t>Softmax</a:t>
            </a:r>
            <a:r>
              <a:rPr lang="zh-CN" altLang="en-US" dirty="0"/>
              <a:t>回归或神经网络多元分类的输出层。</a:t>
            </a:r>
          </a:p>
          <a:p>
            <a:r>
              <a:rPr lang="zh-CN" altLang="en-US" dirty="0"/>
              <a:t>多元分类问题的目标</a:t>
            </a:r>
            <a:r>
              <a:rPr lang="zh-CN" altLang="en-US" dirty="0" smtClean="0"/>
              <a:t>属性</a:t>
            </a:r>
            <a:r>
              <a:rPr lang="en-US" altLang="zh-CN" i="1" dirty="0" smtClean="0"/>
              <a:t>y</a:t>
            </a:r>
            <a:r>
              <a:rPr lang="zh-CN" altLang="en-US" dirty="0" smtClean="0"/>
              <a:t>有</a:t>
            </a:r>
            <a:r>
              <a:rPr lang="en-US" altLang="zh-CN" i="1" dirty="0" smtClean="0"/>
              <a:t>k</a:t>
            </a:r>
            <a:r>
              <a:rPr lang="zh-CN" altLang="en-US" dirty="0" smtClean="0"/>
              <a:t>（</a:t>
            </a:r>
            <a:r>
              <a:rPr lang="en-US" altLang="zh-CN" i="1" dirty="0" smtClean="0"/>
              <a:t>k</a:t>
            </a:r>
            <a:r>
              <a:rPr lang="en-US" altLang="zh-CN" dirty="0" smtClean="0"/>
              <a:t>&gt;2</a:t>
            </a:r>
            <a:r>
              <a:rPr lang="zh-CN" altLang="en-US" dirty="0" smtClean="0"/>
              <a:t>）</a:t>
            </a:r>
            <a:r>
              <a:rPr lang="zh-CN" altLang="en-US" dirty="0"/>
              <a:t>个不同取值。</a:t>
            </a:r>
            <a:r>
              <a:rPr lang="zh-CN" altLang="en-US" dirty="0" smtClean="0"/>
              <a:t>对于</a:t>
            </a:r>
            <a:r>
              <a:rPr lang="en-US" altLang="zh-CN" i="1" dirty="0" smtClean="0"/>
              <a:t>N</a:t>
            </a:r>
            <a:r>
              <a:rPr lang="zh-CN" altLang="en-US" dirty="0" smtClean="0"/>
              <a:t>个</a:t>
            </a:r>
            <a:r>
              <a:rPr lang="zh-CN" altLang="en-US" dirty="0"/>
              <a:t>样本的</a:t>
            </a:r>
            <a:r>
              <a:rPr lang="zh-CN" altLang="en-US" dirty="0" smtClean="0"/>
              <a:t>训练集                                          ，有            ，                 </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98564759"/>
              </p:ext>
            </p:extLst>
          </p:nvPr>
        </p:nvGraphicFramePr>
        <p:xfrm>
          <a:off x="2915815" y="2852935"/>
          <a:ext cx="3448050" cy="495300"/>
        </p:xfrm>
        <a:graphic>
          <a:graphicData uri="http://schemas.openxmlformats.org/presentationml/2006/ole">
            <mc:AlternateContent xmlns:mc="http://schemas.openxmlformats.org/markup-compatibility/2006">
              <mc:Choice xmlns:v="urn:schemas-microsoft-com:vml" Requires="v">
                <p:oleObj spid="_x0000_s24739" name="Equation" r:id="rId3" imgW="2298700" imgH="330200" progId="Equation.DSMT4">
                  <p:embed/>
                </p:oleObj>
              </mc:Choice>
              <mc:Fallback>
                <p:oleObj name="Equation" r:id="rId3" imgW="2298700" imgH="330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5" y="2852935"/>
                        <a:ext cx="344805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68210545"/>
              </p:ext>
            </p:extLst>
          </p:nvPr>
        </p:nvGraphicFramePr>
        <p:xfrm>
          <a:off x="1115616" y="3212976"/>
          <a:ext cx="875540" cy="323570"/>
        </p:xfrm>
        <a:graphic>
          <a:graphicData uri="http://schemas.openxmlformats.org/presentationml/2006/ole">
            <mc:AlternateContent xmlns:mc="http://schemas.openxmlformats.org/markup-compatibility/2006">
              <mc:Choice xmlns:v="urn:schemas-microsoft-com:vml" Requires="v">
                <p:oleObj spid="_x0000_s24740" name="Equation" r:id="rId5" imgW="583693" imgH="215713" progId="Equation.DSMT4">
                  <p:embed/>
                </p:oleObj>
              </mc:Choice>
              <mc:Fallback>
                <p:oleObj name="Equation" r:id="rId5" imgW="583693" imgH="215713"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3212976"/>
                        <a:ext cx="875540" cy="323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394209826"/>
              </p:ext>
            </p:extLst>
          </p:nvPr>
        </p:nvGraphicFramePr>
        <p:xfrm>
          <a:off x="2267744" y="3212976"/>
          <a:ext cx="1485255" cy="399876"/>
        </p:xfrm>
        <a:graphic>
          <a:graphicData uri="http://schemas.openxmlformats.org/presentationml/2006/ole">
            <mc:AlternateContent xmlns:mc="http://schemas.openxmlformats.org/markup-compatibility/2006">
              <mc:Choice xmlns:v="urn:schemas-microsoft-com:vml" Requires="v">
                <p:oleObj spid="_x0000_s24741" name="Equation" r:id="rId7" imgW="990170" imgH="266584" progId="Equation.DSMT4">
                  <p:embed/>
                </p:oleObj>
              </mc:Choice>
              <mc:Fallback>
                <p:oleObj name="Equation" r:id="rId7" imgW="990170" imgH="26658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7744" y="3212976"/>
                        <a:ext cx="1485255" cy="3998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4791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72336"/>
          </a:xfrm>
        </p:spPr>
        <p:txBody>
          <a:bodyPr/>
          <a:lstStyle/>
          <a:p>
            <a:r>
              <a:rPr lang="zh-CN" altLang="en-US" dirty="0"/>
              <a:t>对于任意输入</a:t>
            </a:r>
            <a:r>
              <a:rPr lang="zh-CN" altLang="en-US" dirty="0" smtClean="0"/>
              <a:t>样本        </a:t>
            </a:r>
            <a:r>
              <a:rPr lang="zh-CN" altLang="en-US" dirty="0"/>
              <a:t>，模型用假设</a:t>
            </a:r>
            <a:r>
              <a:rPr lang="zh-CN" altLang="en-US" dirty="0" smtClean="0"/>
              <a:t>函数</a:t>
            </a:r>
            <a:r>
              <a:rPr lang="en-US" altLang="zh-CN" i="1" dirty="0" smtClean="0"/>
              <a:t>h</a:t>
            </a:r>
            <a:r>
              <a:rPr lang="zh-CN" altLang="en-US" dirty="0" smtClean="0"/>
              <a:t>计算</a:t>
            </a:r>
            <a:r>
              <a:rPr lang="zh-CN" altLang="en-US" dirty="0"/>
              <a:t>出</a:t>
            </a:r>
            <a:r>
              <a:rPr lang="zh-CN" altLang="en-US" dirty="0" smtClean="0"/>
              <a:t>样本</a:t>
            </a:r>
            <a:r>
              <a:rPr lang="en-US" altLang="zh-CN" b="1" dirty="0" smtClean="0"/>
              <a:t>x</a:t>
            </a:r>
            <a:r>
              <a:rPr lang="zh-CN" altLang="en-US" dirty="0" smtClean="0"/>
              <a:t>属于</a:t>
            </a:r>
            <a:r>
              <a:rPr lang="zh-CN" altLang="en-US" dirty="0"/>
              <a:t>每一个</a:t>
            </a:r>
            <a:r>
              <a:rPr lang="zh-CN" altLang="en-US" dirty="0" smtClean="0"/>
              <a:t>类别</a:t>
            </a:r>
            <a:r>
              <a:rPr lang="en-US" altLang="zh-CN" i="1" dirty="0" smtClean="0"/>
              <a:t>j</a:t>
            </a:r>
            <a:r>
              <a:rPr lang="zh-CN" altLang="en-US" dirty="0" smtClean="0"/>
              <a:t>的</a:t>
            </a:r>
            <a:r>
              <a:rPr lang="zh-CN" altLang="en-US" dirty="0"/>
              <a:t>概率</a:t>
            </a:r>
            <a:r>
              <a:rPr lang="zh-CN" altLang="en-US" dirty="0" smtClean="0"/>
              <a:t>值             </a:t>
            </a:r>
            <a:r>
              <a:rPr lang="zh-CN" altLang="en-US" dirty="0"/>
              <a:t>。为此，将假设函数设为能输出表示</a:t>
            </a:r>
            <a:r>
              <a:rPr lang="zh-CN" altLang="en-US" dirty="0" smtClean="0"/>
              <a:t>这</a:t>
            </a:r>
            <a:r>
              <a:rPr lang="en-US" altLang="zh-CN" i="1" dirty="0" smtClean="0"/>
              <a:t>k</a:t>
            </a:r>
            <a:r>
              <a:rPr lang="zh-CN" altLang="en-US" dirty="0" smtClean="0"/>
              <a:t>个</a:t>
            </a:r>
            <a:r>
              <a:rPr lang="zh-CN" altLang="en-US" dirty="0"/>
              <a:t>概率值</a:t>
            </a:r>
            <a:r>
              <a:rPr lang="zh-CN" altLang="en-US" dirty="0" smtClean="0"/>
              <a:t>的</a:t>
            </a:r>
            <a:r>
              <a:rPr lang="en-US" altLang="zh-CN" i="1" dirty="0"/>
              <a:t>k</a:t>
            </a:r>
            <a:r>
              <a:rPr lang="zh-CN" altLang="en-US" dirty="0" smtClean="0"/>
              <a:t>维</a:t>
            </a:r>
            <a:r>
              <a:rPr lang="zh-CN" altLang="en-US" dirty="0"/>
              <a:t>向量，显然</a:t>
            </a:r>
            <a:r>
              <a:rPr lang="zh-CN" altLang="en-US" dirty="0" smtClean="0"/>
              <a:t>，</a:t>
            </a:r>
            <a:r>
              <a:rPr lang="en-US" altLang="zh-CN" i="1" dirty="0"/>
              <a:t> k</a:t>
            </a:r>
            <a:r>
              <a:rPr lang="zh-CN" altLang="en-US" dirty="0" smtClean="0"/>
              <a:t>维</a:t>
            </a:r>
            <a:r>
              <a:rPr lang="zh-CN" altLang="en-US" dirty="0"/>
              <a:t>向量的元素之和为</a:t>
            </a:r>
            <a:r>
              <a:rPr lang="en-US" altLang="zh-CN" dirty="0"/>
              <a:t>1</a:t>
            </a:r>
            <a:r>
              <a:rPr lang="zh-CN" altLang="en-US" dirty="0"/>
              <a:t>。假设</a:t>
            </a:r>
            <a:r>
              <a:rPr lang="zh-CN" altLang="en-US" dirty="0" smtClean="0"/>
              <a:t>函数        </a:t>
            </a:r>
            <a:r>
              <a:rPr lang="zh-CN" altLang="en-US" dirty="0"/>
              <a:t>可用下式表示：</a:t>
            </a:r>
          </a:p>
          <a:p>
            <a:r>
              <a:rPr lang="zh-CN" altLang="en-US" dirty="0"/>
              <a:t> </a:t>
            </a:r>
            <a:endParaRPr lang="en-US" altLang="zh-CN" dirty="0" smtClean="0"/>
          </a:p>
          <a:p>
            <a:r>
              <a:rPr lang="zh-CN" altLang="en-US" dirty="0"/>
              <a:t>							</a:t>
            </a:r>
            <a:r>
              <a:rPr lang="en-US" altLang="zh-CN" dirty="0"/>
              <a:t>(3.18</a:t>
            </a:r>
            <a:r>
              <a:rPr lang="en-US" altLang="zh-CN" dirty="0" smtClean="0"/>
              <a:t>)</a:t>
            </a:r>
          </a:p>
          <a:p>
            <a:endParaRPr lang="en-US" altLang="zh-CN" dirty="0" smtClean="0"/>
          </a:p>
          <a:p>
            <a:endParaRPr lang="en-US" altLang="zh-CN" dirty="0"/>
          </a:p>
          <a:p>
            <a:r>
              <a:rPr lang="zh-CN" altLang="en-US" dirty="0"/>
              <a:t>其中</a:t>
            </a:r>
            <a:r>
              <a:rPr lang="zh-CN" altLang="en-US" dirty="0" smtClean="0"/>
              <a:t>，                    </a:t>
            </a:r>
            <a:r>
              <a:rPr lang="zh-CN" altLang="en-US" dirty="0"/>
              <a:t>是模型的参数 </a:t>
            </a:r>
            <a:r>
              <a:rPr lang="zh-CN" altLang="en-US" dirty="0" smtClean="0"/>
              <a:t>，   </a:t>
            </a:r>
            <a:r>
              <a:rPr lang="zh-CN" altLang="en-US" dirty="0"/>
              <a:t>为</a:t>
            </a:r>
            <a:r>
              <a:rPr lang="zh-CN" altLang="en-US" dirty="0" smtClean="0"/>
              <a:t>输入</a:t>
            </a:r>
            <a:r>
              <a:rPr lang="en-US" altLang="zh-CN" b="1" dirty="0"/>
              <a:t>x</a:t>
            </a:r>
            <a:r>
              <a:rPr lang="zh-CN" altLang="en-US" dirty="0" smtClean="0"/>
              <a:t>连接</a:t>
            </a:r>
            <a:r>
              <a:rPr lang="zh-CN" altLang="en-US" dirty="0"/>
              <a:t>到</a:t>
            </a:r>
            <a:r>
              <a:rPr lang="en-US" altLang="zh-CN" dirty="0" err="1"/>
              <a:t>Softmax</a:t>
            </a:r>
            <a:r>
              <a:rPr lang="zh-CN" altLang="en-US" dirty="0"/>
              <a:t>层的第一个输出单元的权重与偏置的集合，以此类推</a:t>
            </a:r>
            <a:r>
              <a:rPr lang="zh-CN" altLang="en-US" dirty="0" smtClean="0"/>
              <a:t>。       </a:t>
            </a:r>
            <a:r>
              <a:rPr lang="zh-CN" altLang="en-US" dirty="0"/>
              <a:t>项对概率分布归一化，</a:t>
            </a:r>
            <a:r>
              <a:rPr lang="zh-CN" altLang="en-US" dirty="0" smtClean="0"/>
              <a:t>使</a:t>
            </a:r>
            <a:r>
              <a:rPr lang="en-US" altLang="zh-CN" i="1" dirty="0"/>
              <a:t>k</a:t>
            </a:r>
            <a:r>
              <a:rPr lang="zh-CN" altLang="en-US" dirty="0" smtClean="0"/>
              <a:t>维</a:t>
            </a:r>
            <a:r>
              <a:rPr lang="zh-CN" altLang="en-US" dirty="0"/>
              <a:t>向量的元素之和为</a:t>
            </a:r>
            <a:r>
              <a:rPr lang="en-US" altLang="zh-CN" dirty="0"/>
              <a:t>1</a:t>
            </a:r>
            <a:r>
              <a:rPr lang="zh-CN" altLang="en-US" dirty="0"/>
              <a:t>。容易</a:t>
            </a:r>
            <a:r>
              <a:rPr lang="zh-CN" altLang="en-US" dirty="0" smtClean="0"/>
              <a:t>得到                  </a:t>
            </a:r>
            <a:r>
              <a:rPr lang="zh-CN" altLang="en-US" dirty="0"/>
              <a:t>的概率为：</a:t>
            </a:r>
          </a:p>
          <a:p>
            <a:endParaRPr lang="en-US" altLang="zh-CN" dirty="0" smtClean="0"/>
          </a:p>
          <a:p>
            <a:r>
              <a:rPr lang="zh-CN" altLang="en-US" dirty="0" smtClean="0"/>
              <a:t> </a:t>
            </a:r>
            <a:r>
              <a:rPr lang="zh-CN" altLang="en-US" dirty="0"/>
              <a:t>							</a:t>
            </a:r>
            <a:r>
              <a:rPr lang="en-US" altLang="zh-CN" dirty="0"/>
              <a:t>(3.19)</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56658752"/>
              </p:ext>
            </p:extLst>
          </p:nvPr>
        </p:nvGraphicFramePr>
        <p:xfrm>
          <a:off x="3131840" y="476672"/>
          <a:ext cx="704544" cy="304668"/>
        </p:xfrm>
        <a:graphic>
          <a:graphicData uri="http://schemas.openxmlformats.org/presentationml/2006/ole">
            <mc:AlternateContent xmlns:mc="http://schemas.openxmlformats.org/markup-compatibility/2006">
              <mc:Choice xmlns:v="urn:schemas-microsoft-com:vml" Requires="v">
                <p:oleObj spid="_x0000_s26078" name="Equation" r:id="rId3" imgW="469696" imgH="203112" progId="Equation.DSMT4">
                  <p:embed/>
                </p:oleObj>
              </mc:Choice>
              <mc:Fallback>
                <p:oleObj name="Equation" r:id="rId3" imgW="469696"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476672"/>
                        <a:ext cx="704544"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72511519"/>
              </p:ext>
            </p:extLst>
          </p:nvPr>
        </p:nvGraphicFramePr>
        <p:xfrm>
          <a:off x="3779912" y="836712"/>
          <a:ext cx="1142504" cy="380835"/>
        </p:xfrm>
        <a:graphic>
          <a:graphicData uri="http://schemas.openxmlformats.org/presentationml/2006/ole">
            <mc:AlternateContent xmlns:mc="http://schemas.openxmlformats.org/markup-compatibility/2006">
              <mc:Choice xmlns:v="urn:schemas-microsoft-com:vml" Requires="v">
                <p:oleObj spid="_x0000_s26079" name="Equation" r:id="rId5" imgW="761669" imgH="253890" progId="Equation.DSMT4">
                  <p:embed/>
                </p:oleObj>
              </mc:Choice>
              <mc:Fallback>
                <p:oleObj name="Equation" r:id="rId5" imgW="761669"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912" y="836712"/>
                        <a:ext cx="114250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091176955"/>
              </p:ext>
            </p:extLst>
          </p:nvPr>
        </p:nvGraphicFramePr>
        <p:xfrm>
          <a:off x="3347864" y="1556792"/>
          <a:ext cx="704544" cy="380835"/>
        </p:xfrm>
        <a:graphic>
          <a:graphicData uri="http://schemas.openxmlformats.org/presentationml/2006/ole">
            <mc:AlternateContent xmlns:mc="http://schemas.openxmlformats.org/markup-compatibility/2006">
              <mc:Choice xmlns:v="urn:schemas-microsoft-com:vml" Requires="v">
                <p:oleObj spid="_x0000_s26080" name="Equation" r:id="rId7" imgW="469696" imgH="253890" progId="Equation.DSMT4">
                  <p:embed/>
                </p:oleObj>
              </mc:Choice>
              <mc:Fallback>
                <p:oleObj name="Equation" r:id="rId7" imgW="469696"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1556792"/>
                        <a:ext cx="70454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962941054"/>
              </p:ext>
            </p:extLst>
          </p:nvPr>
        </p:nvGraphicFramePr>
        <p:xfrm>
          <a:off x="899592" y="2007488"/>
          <a:ext cx="3093720" cy="1493520"/>
        </p:xfrm>
        <a:graphic>
          <a:graphicData uri="http://schemas.openxmlformats.org/presentationml/2006/ole">
            <mc:AlternateContent xmlns:mc="http://schemas.openxmlformats.org/markup-compatibility/2006">
              <mc:Choice xmlns:v="urn:schemas-microsoft-com:vml" Requires="v">
                <p:oleObj spid="_x0000_s26081" name="Equation" r:id="rId9" imgW="2578100" imgH="1244600" progId="Equation.DSMT4">
                  <p:embed/>
                </p:oleObj>
              </mc:Choice>
              <mc:Fallback>
                <p:oleObj name="Equation" r:id="rId9" imgW="2578100" imgH="1244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592" y="2007488"/>
                        <a:ext cx="3093720" cy="1493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435337899"/>
              </p:ext>
            </p:extLst>
          </p:nvPr>
        </p:nvGraphicFramePr>
        <p:xfrm>
          <a:off x="1619672" y="3789040"/>
          <a:ext cx="1694715" cy="361793"/>
        </p:xfrm>
        <a:graphic>
          <a:graphicData uri="http://schemas.openxmlformats.org/presentationml/2006/ole">
            <mc:AlternateContent xmlns:mc="http://schemas.openxmlformats.org/markup-compatibility/2006">
              <mc:Choice xmlns:v="urn:schemas-microsoft-com:vml" Requires="v">
                <p:oleObj spid="_x0000_s26082" name="Equation" r:id="rId11" imgW="1129810" imgH="241195" progId="Equation.DSMT4">
                  <p:embed/>
                </p:oleObj>
              </mc:Choice>
              <mc:Fallback>
                <p:oleObj name="Equation" r:id="rId11" imgW="1129810" imgH="241195"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9672" y="3789040"/>
                        <a:ext cx="1694715"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846268446"/>
              </p:ext>
            </p:extLst>
          </p:nvPr>
        </p:nvGraphicFramePr>
        <p:xfrm>
          <a:off x="5580112" y="3789040"/>
          <a:ext cx="228501" cy="342752"/>
        </p:xfrm>
        <a:graphic>
          <a:graphicData uri="http://schemas.openxmlformats.org/presentationml/2006/ole">
            <mc:AlternateContent xmlns:mc="http://schemas.openxmlformats.org/markup-compatibility/2006">
              <mc:Choice xmlns:v="urn:schemas-microsoft-com:vml" Requires="v">
                <p:oleObj spid="_x0000_s26083" name="Equation" r:id="rId13" imgW="152334" imgH="228501" progId="Equation.DSMT4">
                  <p:embed/>
                </p:oleObj>
              </mc:Choice>
              <mc:Fallback>
                <p:oleObj name="Equation" r:id="rId13" imgW="152334" imgH="228501"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80112" y="3789040"/>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551067181"/>
              </p:ext>
            </p:extLst>
          </p:nvPr>
        </p:nvGraphicFramePr>
        <p:xfrm>
          <a:off x="1331640" y="4365104"/>
          <a:ext cx="479425" cy="631825"/>
        </p:xfrm>
        <a:graphic>
          <a:graphicData uri="http://schemas.openxmlformats.org/presentationml/2006/ole">
            <mc:AlternateContent xmlns:mc="http://schemas.openxmlformats.org/markup-compatibility/2006">
              <mc:Choice xmlns:v="urn:schemas-microsoft-com:vml" Requires="v">
                <p:oleObj spid="_x0000_s26084" name="Equation" r:id="rId15" imgW="482391" imgH="634725" progId="Equation.DSMT4">
                  <p:embed/>
                </p:oleObj>
              </mc:Choice>
              <mc:Fallback>
                <p:oleObj name="Equation" r:id="rId15" imgW="482391" imgH="634725"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31640" y="4365104"/>
                        <a:ext cx="479425"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679049422"/>
              </p:ext>
            </p:extLst>
          </p:nvPr>
        </p:nvGraphicFramePr>
        <p:xfrm>
          <a:off x="2051719" y="4797152"/>
          <a:ext cx="1333500" cy="495300"/>
        </p:xfrm>
        <a:graphic>
          <a:graphicData uri="http://schemas.openxmlformats.org/presentationml/2006/ole">
            <mc:AlternateContent xmlns:mc="http://schemas.openxmlformats.org/markup-compatibility/2006">
              <mc:Choice xmlns:v="urn:schemas-microsoft-com:vml" Requires="v">
                <p:oleObj spid="_x0000_s26085" name="Equation" r:id="rId17" imgW="889000" imgH="330200" progId="Equation.DSMT4">
                  <p:embed/>
                </p:oleObj>
              </mc:Choice>
              <mc:Fallback>
                <p:oleObj name="Equation" r:id="rId17" imgW="889000" imgH="33020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51719" y="4797152"/>
                        <a:ext cx="13335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2428455286"/>
              </p:ext>
            </p:extLst>
          </p:nvPr>
        </p:nvGraphicFramePr>
        <p:xfrm>
          <a:off x="1047006" y="5445224"/>
          <a:ext cx="2228850" cy="1028700"/>
        </p:xfrm>
        <a:graphic>
          <a:graphicData uri="http://schemas.openxmlformats.org/presentationml/2006/ole">
            <mc:AlternateContent xmlns:mc="http://schemas.openxmlformats.org/markup-compatibility/2006">
              <mc:Choice xmlns:v="urn:schemas-microsoft-com:vml" Requires="v">
                <p:oleObj spid="_x0000_s26086" name="Equation" r:id="rId19" imgW="1485900" imgH="685800" progId="Equation.DSMT4">
                  <p:embed/>
                </p:oleObj>
              </mc:Choice>
              <mc:Fallback>
                <p:oleObj name="Equation" r:id="rId19" imgW="1485900" imgH="685800"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47006" y="5445224"/>
                        <a:ext cx="2228850" cy="1028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076520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56312"/>
          </a:xfrm>
        </p:spPr>
        <p:txBody>
          <a:bodyPr/>
          <a:lstStyle/>
          <a:p>
            <a:r>
              <a:rPr lang="zh-CN" altLang="en-US" dirty="0"/>
              <a:t>为了方便计算，</a:t>
            </a:r>
            <a:r>
              <a:rPr lang="zh-CN" altLang="en-US" dirty="0" smtClean="0"/>
              <a:t>将</a:t>
            </a:r>
            <a:r>
              <a:rPr lang="en-US" altLang="zh-CN" i="1" dirty="0" smtClean="0"/>
              <a:t>k</a:t>
            </a:r>
            <a:r>
              <a:rPr lang="zh-CN" altLang="en-US" dirty="0" smtClean="0"/>
              <a:t>个</a:t>
            </a:r>
            <a:r>
              <a:rPr lang="el-GR" altLang="zh-CN" i="1" dirty="0" smtClean="0"/>
              <a:t>θ</a:t>
            </a:r>
            <a:r>
              <a:rPr lang="zh-CN" altLang="en-US" dirty="0" smtClean="0"/>
              <a:t>组合</a:t>
            </a:r>
            <a:r>
              <a:rPr lang="zh-CN" altLang="en-US" dirty="0"/>
              <a:t>为一</a:t>
            </a:r>
            <a:r>
              <a:rPr lang="zh-CN" altLang="en-US" dirty="0" smtClean="0"/>
              <a:t>个            </a:t>
            </a:r>
            <a:r>
              <a:rPr lang="zh-CN" altLang="en-US" dirty="0"/>
              <a:t>矩阵，用矩阵</a:t>
            </a:r>
            <a:r>
              <a:rPr lang="zh-CN" altLang="en-US" dirty="0" smtClean="0"/>
              <a:t>符号  </a:t>
            </a:r>
            <a:r>
              <a:rPr lang="zh-CN" altLang="en-US" dirty="0"/>
              <a:t>表示如下：</a:t>
            </a:r>
          </a:p>
          <a:p>
            <a:endParaRPr lang="en-US" altLang="zh-CN" dirty="0" smtClean="0"/>
          </a:p>
          <a:p>
            <a:r>
              <a:rPr lang="zh-CN" altLang="en-US" dirty="0"/>
              <a:t>								</a:t>
            </a:r>
            <a:r>
              <a:rPr lang="en-US" altLang="zh-CN" dirty="0"/>
              <a:t>(3.20</a:t>
            </a:r>
            <a:r>
              <a:rPr lang="en-US" altLang="zh-CN" dirty="0" smtClean="0"/>
              <a:t>)</a:t>
            </a:r>
          </a:p>
          <a:p>
            <a:endParaRPr lang="en-US" altLang="zh-CN" dirty="0"/>
          </a:p>
          <a:p>
            <a:r>
              <a:rPr lang="en-US" altLang="zh-CN" dirty="0" err="1"/>
              <a:t>Softmax</a:t>
            </a:r>
            <a:r>
              <a:rPr lang="zh-CN" altLang="en-US" dirty="0"/>
              <a:t>回归的代价函数使用交叉熵，可以写为：</a:t>
            </a:r>
          </a:p>
          <a:p>
            <a:endParaRPr lang="en-US" altLang="zh-CN" dirty="0" smtClean="0"/>
          </a:p>
          <a:p>
            <a:r>
              <a:rPr lang="zh-CN" altLang="en-US" dirty="0" smtClean="0"/>
              <a:t> </a:t>
            </a:r>
            <a:r>
              <a:rPr lang="zh-CN" altLang="en-US" dirty="0"/>
              <a:t>								</a:t>
            </a:r>
            <a:r>
              <a:rPr lang="en-US" altLang="zh-CN" dirty="0"/>
              <a:t>(3.21)</a:t>
            </a:r>
          </a:p>
          <a:p>
            <a:r>
              <a:rPr lang="zh-CN" altLang="en-US" dirty="0"/>
              <a:t>其中</a:t>
            </a:r>
            <a:r>
              <a:rPr lang="zh-CN" altLang="en-US" dirty="0" smtClean="0"/>
              <a:t>，   </a:t>
            </a:r>
            <a:r>
              <a:rPr lang="zh-CN" altLang="en-US" dirty="0"/>
              <a:t>为目标</a:t>
            </a:r>
            <a:r>
              <a:rPr lang="zh-CN" altLang="en-US" dirty="0" smtClean="0"/>
              <a:t>属性</a:t>
            </a:r>
            <a:r>
              <a:rPr lang="en-US" altLang="zh-CN" i="1" dirty="0" smtClean="0"/>
              <a:t>y</a:t>
            </a:r>
            <a:r>
              <a:rPr lang="zh-CN" altLang="en-US" dirty="0" smtClean="0"/>
              <a:t>的第</a:t>
            </a:r>
            <a:r>
              <a:rPr lang="en-US" altLang="zh-CN" i="1" dirty="0" smtClean="0"/>
              <a:t>j</a:t>
            </a:r>
            <a:r>
              <a:rPr lang="zh-CN" altLang="en-US" dirty="0" smtClean="0"/>
              <a:t>个</a:t>
            </a:r>
            <a:r>
              <a:rPr lang="zh-CN" altLang="en-US" dirty="0"/>
              <a:t>元素</a:t>
            </a:r>
            <a:r>
              <a:rPr lang="zh-CN" altLang="en-US" dirty="0" smtClean="0"/>
              <a:t>，   </a:t>
            </a:r>
            <a:r>
              <a:rPr lang="zh-CN" altLang="en-US" dirty="0"/>
              <a:t>为假设函数 </a:t>
            </a:r>
            <a:r>
              <a:rPr lang="zh-CN" altLang="en-US" dirty="0" smtClean="0"/>
              <a:t>        的第</a:t>
            </a:r>
            <a:r>
              <a:rPr lang="en-US" altLang="zh-CN" i="1" dirty="0" smtClean="0"/>
              <a:t>j</a:t>
            </a:r>
            <a:r>
              <a:rPr lang="zh-CN" altLang="en-US" dirty="0" smtClean="0"/>
              <a:t>个</a:t>
            </a:r>
            <a:r>
              <a:rPr lang="zh-CN" altLang="en-US" dirty="0"/>
              <a:t>元素。</a:t>
            </a:r>
          </a:p>
          <a:p>
            <a:r>
              <a:rPr lang="zh-CN" altLang="en-US" dirty="0"/>
              <a:t>如果</a:t>
            </a:r>
            <a:r>
              <a:rPr lang="zh-CN" altLang="en-US" dirty="0" smtClean="0"/>
              <a:t>将     </a:t>
            </a:r>
            <a:r>
              <a:rPr lang="zh-CN" altLang="en-US" dirty="0"/>
              <a:t>记</a:t>
            </a:r>
            <a:r>
              <a:rPr lang="zh-CN" altLang="en-US" dirty="0" smtClean="0"/>
              <a:t>为     ，</a:t>
            </a:r>
            <a:r>
              <a:rPr lang="zh-CN" altLang="en-US" dirty="0"/>
              <a:t>可以推出如下导数。</a:t>
            </a:r>
          </a:p>
          <a:p>
            <a:r>
              <a:rPr lang="zh-CN" altLang="en-US" dirty="0"/>
              <a:t> </a:t>
            </a:r>
            <a:endParaRPr lang="en-US" altLang="zh-CN" dirty="0" smtClean="0"/>
          </a:p>
          <a:p>
            <a:r>
              <a:rPr lang="zh-CN" altLang="en-US" dirty="0"/>
              <a:t>								</a:t>
            </a:r>
            <a:r>
              <a:rPr lang="en-US" altLang="zh-CN" dirty="0"/>
              <a:t>(3.22)</a:t>
            </a:r>
          </a:p>
          <a:p>
            <a:endParaRPr lang="zh-CN" alt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33761876"/>
              </p:ext>
            </p:extLst>
          </p:nvPr>
        </p:nvGraphicFramePr>
        <p:xfrm>
          <a:off x="5292080" y="692696"/>
          <a:ext cx="990170" cy="380835"/>
        </p:xfrm>
        <a:graphic>
          <a:graphicData uri="http://schemas.openxmlformats.org/presentationml/2006/ole">
            <mc:AlternateContent xmlns:mc="http://schemas.openxmlformats.org/markup-compatibility/2006">
              <mc:Choice xmlns:v="urn:schemas-microsoft-com:vml" Requires="v">
                <p:oleObj spid="_x0000_s27135" name="Equation" r:id="rId3" imgW="660113" imgH="253890" progId="Equation.DSMT4">
                  <p:embed/>
                </p:oleObj>
              </mc:Choice>
              <mc:Fallback>
                <p:oleObj name="Equation" r:id="rId3" imgW="660113"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692696"/>
                        <a:ext cx="990170"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336230119"/>
              </p:ext>
            </p:extLst>
          </p:nvPr>
        </p:nvGraphicFramePr>
        <p:xfrm>
          <a:off x="1043608" y="1124744"/>
          <a:ext cx="190088" cy="266123"/>
        </p:xfrm>
        <a:graphic>
          <a:graphicData uri="http://schemas.openxmlformats.org/presentationml/2006/ole">
            <mc:AlternateContent xmlns:mc="http://schemas.openxmlformats.org/markup-compatibility/2006">
              <mc:Choice xmlns:v="urn:schemas-microsoft-com:vml" Requires="v">
                <p:oleObj spid="_x0000_s27136" name="Equation" r:id="rId5" imgW="126725" imgH="177415" progId="Equation.DSMT4">
                  <p:embed/>
                </p:oleObj>
              </mc:Choice>
              <mc:Fallback>
                <p:oleObj name="Equation" r:id="rId5" imgW="126725" imgH="17741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1124744"/>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358573157"/>
              </p:ext>
            </p:extLst>
          </p:nvPr>
        </p:nvGraphicFramePr>
        <p:xfrm>
          <a:off x="1043608" y="1556792"/>
          <a:ext cx="685502" cy="1127270"/>
        </p:xfrm>
        <a:graphic>
          <a:graphicData uri="http://schemas.openxmlformats.org/presentationml/2006/ole">
            <mc:AlternateContent xmlns:mc="http://schemas.openxmlformats.org/markup-compatibility/2006">
              <mc:Choice xmlns:v="urn:schemas-microsoft-com:vml" Requires="v">
                <p:oleObj spid="_x0000_s27137" name="Equation" r:id="rId7" imgW="571252" imgH="939392" progId="Equation.DSMT4">
                  <p:embed/>
                </p:oleObj>
              </mc:Choice>
              <mc:Fallback>
                <p:oleObj name="Equation" r:id="rId7" imgW="571252" imgH="939392"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1556792"/>
                        <a:ext cx="685502" cy="11272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117648892"/>
              </p:ext>
            </p:extLst>
          </p:nvPr>
        </p:nvGraphicFramePr>
        <p:xfrm>
          <a:off x="1043608" y="3356992"/>
          <a:ext cx="1961298" cy="666461"/>
        </p:xfrm>
        <a:graphic>
          <a:graphicData uri="http://schemas.openxmlformats.org/presentationml/2006/ole">
            <mc:AlternateContent xmlns:mc="http://schemas.openxmlformats.org/markup-compatibility/2006">
              <mc:Choice xmlns:v="urn:schemas-microsoft-com:vml" Requires="v">
                <p:oleObj spid="_x0000_s27138" name="Equation" r:id="rId9" imgW="1307532" imgH="444307" progId="Equation.DSMT4">
                  <p:embed/>
                </p:oleObj>
              </mc:Choice>
              <mc:Fallback>
                <p:oleObj name="Equation" r:id="rId9" imgW="1307532" imgH="444307"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3608" y="3356992"/>
                        <a:ext cx="1961298" cy="6664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645701299"/>
              </p:ext>
            </p:extLst>
          </p:nvPr>
        </p:nvGraphicFramePr>
        <p:xfrm>
          <a:off x="1619672" y="4149080"/>
          <a:ext cx="266469" cy="361637"/>
        </p:xfrm>
        <a:graphic>
          <a:graphicData uri="http://schemas.openxmlformats.org/presentationml/2006/ole">
            <mc:AlternateContent xmlns:mc="http://schemas.openxmlformats.org/markup-compatibility/2006">
              <mc:Choice xmlns:v="urn:schemas-microsoft-com:vml" Requires="v">
                <p:oleObj spid="_x0000_s27139" name="Equation" r:id="rId11" imgW="177646" imgH="241091" progId="Equation.DSMT4">
                  <p:embed/>
                </p:oleObj>
              </mc:Choice>
              <mc:Fallback>
                <p:oleObj name="Equation" r:id="rId11" imgW="177646" imgH="241091"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9672" y="4149080"/>
                        <a:ext cx="266469"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546239362"/>
              </p:ext>
            </p:extLst>
          </p:nvPr>
        </p:nvGraphicFramePr>
        <p:xfrm>
          <a:off x="5476692" y="4149080"/>
          <a:ext cx="247436" cy="361637"/>
        </p:xfrm>
        <a:graphic>
          <a:graphicData uri="http://schemas.openxmlformats.org/presentationml/2006/ole">
            <mc:AlternateContent xmlns:mc="http://schemas.openxmlformats.org/markup-compatibility/2006">
              <mc:Choice xmlns:v="urn:schemas-microsoft-com:vml" Requires="v">
                <p:oleObj spid="_x0000_s27140" name="Equation" r:id="rId13" imgW="164957" imgH="241091" progId="Equation.DSMT4">
                  <p:embed/>
                </p:oleObj>
              </mc:Choice>
              <mc:Fallback>
                <p:oleObj name="Equation" r:id="rId13" imgW="164957" imgH="241091"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76692" y="4149080"/>
                        <a:ext cx="247436"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334910388"/>
              </p:ext>
            </p:extLst>
          </p:nvPr>
        </p:nvGraphicFramePr>
        <p:xfrm>
          <a:off x="7236296" y="4149080"/>
          <a:ext cx="704544" cy="380835"/>
        </p:xfrm>
        <a:graphic>
          <a:graphicData uri="http://schemas.openxmlformats.org/presentationml/2006/ole">
            <mc:AlternateContent xmlns:mc="http://schemas.openxmlformats.org/markup-compatibility/2006">
              <mc:Choice xmlns:v="urn:schemas-microsoft-com:vml" Requires="v">
                <p:oleObj spid="_x0000_s27141" name="Equation" r:id="rId15" imgW="469696" imgH="253890" progId="Equation.DSMT4">
                  <p:embed/>
                </p:oleObj>
              </mc:Choice>
              <mc:Fallback>
                <p:oleObj name="Equation" r:id="rId15" imgW="469696" imgH="25389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236296" y="4149080"/>
                        <a:ext cx="70454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929232421"/>
              </p:ext>
            </p:extLst>
          </p:nvPr>
        </p:nvGraphicFramePr>
        <p:xfrm>
          <a:off x="1691679" y="4869160"/>
          <a:ext cx="380834" cy="441768"/>
        </p:xfrm>
        <a:graphic>
          <a:graphicData uri="http://schemas.openxmlformats.org/presentationml/2006/ole">
            <mc:AlternateContent xmlns:mc="http://schemas.openxmlformats.org/markup-compatibility/2006">
              <mc:Choice xmlns:v="urn:schemas-microsoft-com:vml" Requires="v">
                <p:oleObj spid="_x0000_s27142" name="Equation" r:id="rId17" imgW="317362" imgH="368140" progId="Equation.DSMT4">
                  <p:embed/>
                </p:oleObj>
              </mc:Choice>
              <mc:Fallback>
                <p:oleObj name="Equation" r:id="rId17" imgW="317362" imgH="36814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91679" y="4869160"/>
                        <a:ext cx="380834" cy="4417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223674559"/>
              </p:ext>
            </p:extLst>
          </p:nvPr>
        </p:nvGraphicFramePr>
        <p:xfrm>
          <a:off x="2771799" y="5011579"/>
          <a:ext cx="247436" cy="361637"/>
        </p:xfrm>
        <a:graphic>
          <a:graphicData uri="http://schemas.openxmlformats.org/presentationml/2006/ole">
            <mc:AlternateContent xmlns:mc="http://schemas.openxmlformats.org/markup-compatibility/2006">
              <mc:Choice xmlns:v="urn:schemas-microsoft-com:vml" Requires="v">
                <p:oleObj spid="_x0000_s27143" name="Equation" r:id="rId19" imgW="164957" imgH="241091" progId="Equation.DSMT4">
                  <p:embed/>
                </p:oleObj>
              </mc:Choice>
              <mc:Fallback>
                <p:oleObj name="Equation" r:id="rId19" imgW="164957" imgH="241091"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71799" y="5011579"/>
                        <a:ext cx="247436"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4098280817"/>
              </p:ext>
            </p:extLst>
          </p:nvPr>
        </p:nvGraphicFramePr>
        <p:xfrm>
          <a:off x="971600" y="5589240"/>
          <a:ext cx="1524000" cy="723900"/>
        </p:xfrm>
        <a:graphic>
          <a:graphicData uri="http://schemas.openxmlformats.org/presentationml/2006/ole">
            <mc:AlternateContent xmlns:mc="http://schemas.openxmlformats.org/markup-compatibility/2006">
              <mc:Choice xmlns:v="urn:schemas-microsoft-com:vml" Requires="v">
                <p:oleObj spid="_x0000_s27144" name="Equation" r:id="rId21" imgW="1016000" imgH="482600" progId="Equation.DSMT4">
                  <p:embed/>
                </p:oleObj>
              </mc:Choice>
              <mc:Fallback>
                <p:oleObj name="Equation" r:id="rId21" imgW="1016000" imgH="482600" progId="Equation.DSMT4">
                  <p:embed/>
                  <p:pic>
                    <p:nvPicPr>
                      <p:cNvPr id="0" name="Object 1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71600" y="5589240"/>
                        <a:ext cx="15240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847785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696"/>
          </a:xfrm>
        </p:spPr>
        <p:txBody>
          <a:bodyPr>
            <a:normAutofit/>
          </a:bodyPr>
          <a:lstStyle/>
          <a:p>
            <a:r>
              <a:rPr lang="en-US" altLang="zh-CN" dirty="0" err="1"/>
              <a:t>Softmax</a:t>
            </a:r>
            <a:r>
              <a:rPr lang="zh-CN" altLang="en-US" dirty="0"/>
              <a:t>回归存在一个参数集“冗余”的问题，也就是，如果</a:t>
            </a:r>
            <a:r>
              <a:rPr lang="zh-CN" altLang="en-US" dirty="0" smtClean="0"/>
              <a:t>参数                  是代价函数       </a:t>
            </a:r>
            <a:r>
              <a:rPr lang="zh-CN" altLang="en-US" dirty="0"/>
              <a:t>的极小值点，那么对于任意</a:t>
            </a:r>
            <a:r>
              <a:rPr lang="zh-CN" altLang="en-US" dirty="0" smtClean="0"/>
              <a:t>向量   ，                                  同样</a:t>
            </a:r>
            <a:r>
              <a:rPr lang="zh-CN" altLang="en-US" dirty="0"/>
              <a:t>也</a:t>
            </a:r>
            <a:r>
              <a:rPr lang="zh-CN" altLang="en-US" dirty="0" smtClean="0"/>
              <a:t>是      的</a:t>
            </a:r>
            <a:r>
              <a:rPr lang="zh-CN" altLang="en-US" dirty="0"/>
              <a:t>极小值点，</a:t>
            </a:r>
            <a:r>
              <a:rPr lang="zh-CN" altLang="en-US" dirty="0" smtClean="0"/>
              <a:t>因此       的</a:t>
            </a:r>
            <a:r>
              <a:rPr lang="zh-CN" altLang="en-US" dirty="0"/>
              <a:t>最优解不唯一。这是因为，假设</a:t>
            </a:r>
            <a:r>
              <a:rPr lang="zh-CN" altLang="en-US" dirty="0" smtClean="0"/>
              <a:t>从   </a:t>
            </a:r>
            <a:r>
              <a:rPr lang="zh-CN" altLang="en-US" dirty="0"/>
              <a:t>中减去向量 </a:t>
            </a:r>
            <a:r>
              <a:rPr lang="zh-CN" altLang="en-US" dirty="0" smtClean="0"/>
              <a:t>  ，</a:t>
            </a:r>
            <a:r>
              <a:rPr lang="zh-CN" altLang="en-US" dirty="0"/>
              <a:t>公式（</a:t>
            </a:r>
            <a:r>
              <a:rPr lang="en-US" altLang="zh-CN" dirty="0"/>
              <a:t>3.19</a:t>
            </a:r>
            <a:r>
              <a:rPr lang="zh-CN" altLang="en-US" dirty="0"/>
              <a:t>）变为：</a:t>
            </a:r>
          </a:p>
          <a:p>
            <a:r>
              <a:rPr lang="zh-CN" altLang="en-US" dirty="0"/>
              <a:t> </a:t>
            </a:r>
          </a:p>
          <a:p>
            <a:r>
              <a:rPr lang="zh-CN" altLang="en-US" dirty="0"/>
              <a:t> </a:t>
            </a:r>
          </a:p>
          <a:p>
            <a:r>
              <a:rPr lang="zh-CN" altLang="en-US" dirty="0"/>
              <a:t> </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en-US" dirty="0" smtClean="0"/>
              <a:t>因此</a:t>
            </a:r>
            <a:r>
              <a:rPr lang="zh-CN" altLang="en-US" dirty="0"/>
              <a:t>，</a:t>
            </a:r>
            <a:r>
              <a:rPr lang="zh-CN" altLang="en-US" dirty="0" smtClean="0"/>
              <a:t>从   </a:t>
            </a:r>
            <a:r>
              <a:rPr lang="zh-CN" altLang="en-US" dirty="0"/>
              <a:t>中减去任意</a:t>
            </a:r>
            <a:r>
              <a:rPr lang="zh-CN" altLang="en-US" dirty="0" smtClean="0"/>
              <a:t>向量   不</a:t>
            </a:r>
            <a:r>
              <a:rPr lang="zh-CN" altLang="en-US" dirty="0"/>
              <a:t>影响假设函数的预测结果。</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114321459"/>
              </p:ext>
            </p:extLst>
          </p:nvPr>
        </p:nvGraphicFramePr>
        <p:xfrm>
          <a:off x="1691680" y="836712"/>
          <a:ext cx="1447800" cy="342900"/>
        </p:xfrm>
        <a:graphic>
          <a:graphicData uri="http://schemas.openxmlformats.org/presentationml/2006/ole">
            <mc:AlternateContent xmlns:mc="http://schemas.openxmlformats.org/markup-compatibility/2006">
              <mc:Choice xmlns:v="urn:schemas-microsoft-com:vml" Requires="v">
                <p:oleObj spid="_x0000_s28289" name="Equation" r:id="rId3" imgW="965200" imgH="228600" progId="Equation.DSMT4">
                  <p:embed/>
                </p:oleObj>
              </mc:Choice>
              <mc:Fallback>
                <p:oleObj name="Equation" r:id="rId3" imgW="9652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836712"/>
                        <a:ext cx="14478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786616933"/>
              </p:ext>
            </p:extLst>
          </p:nvPr>
        </p:nvGraphicFramePr>
        <p:xfrm>
          <a:off x="4716016" y="836712"/>
          <a:ext cx="532938" cy="380670"/>
        </p:xfrm>
        <a:graphic>
          <a:graphicData uri="http://schemas.openxmlformats.org/presentationml/2006/ole">
            <mc:AlternateContent xmlns:mc="http://schemas.openxmlformats.org/markup-compatibility/2006">
              <mc:Choice xmlns:v="urn:schemas-microsoft-com:vml" Requires="v">
                <p:oleObj spid="_x0000_s28290" name="Equation" r:id="rId5" imgW="355292" imgH="253780" progId="Equation.DSMT4">
                  <p:embed/>
                </p:oleObj>
              </mc:Choice>
              <mc:Fallback>
                <p:oleObj name="Equation" r:id="rId5" imgW="355292" imgH="25378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836712"/>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506706553"/>
              </p:ext>
            </p:extLst>
          </p:nvPr>
        </p:nvGraphicFramePr>
        <p:xfrm>
          <a:off x="1979712" y="1268760"/>
          <a:ext cx="228402" cy="247436"/>
        </p:xfrm>
        <a:graphic>
          <a:graphicData uri="http://schemas.openxmlformats.org/presentationml/2006/ole">
            <mc:AlternateContent xmlns:mc="http://schemas.openxmlformats.org/markup-compatibility/2006">
              <mc:Choice xmlns:v="urn:schemas-microsoft-com:vml" Requires="v">
                <p:oleObj spid="_x0000_s28291" name="Equation" r:id="rId7" imgW="152268" imgH="164957" progId="Equation.DSMT4">
                  <p:embed/>
                </p:oleObj>
              </mc:Choice>
              <mc:Fallback>
                <p:oleObj name="Equation" r:id="rId7" imgW="152268" imgH="164957"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712" y="1268760"/>
                        <a:ext cx="228402"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572169345"/>
              </p:ext>
            </p:extLst>
          </p:nvPr>
        </p:nvGraphicFramePr>
        <p:xfrm>
          <a:off x="2483768" y="1196752"/>
          <a:ext cx="2838450" cy="342900"/>
        </p:xfrm>
        <a:graphic>
          <a:graphicData uri="http://schemas.openxmlformats.org/presentationml/2006/ole">
            <mc:AlternateContent xmlns:mc="http://schemas.openxmlformats.org/markup-compatibility/2006">
              <mc:Choice xmlns:v="urn:schemas-microsoft-com:vml" Requires="v">
                <p:oleObj spid="_x0000_s28292" name="Equation" r:id="rId9" imgW="1892300" imgH="228600" progId="Equation.DSMT4">
                  <p:embed/>
                </p:oleObj>
              </mc:Choice>
              <mc:Fallback>
                <p:oleObj name="Equation" r:id="rId9" imgW="1892300" imgH="228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3768" y="1196752"/>
                        <a:ext cx="28384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13257145"/>
              </p:ext>
            </p:extLst>
          </p:nvPr>
        </p:nvGraphicFramePr>
        <p:xfrm>
          <a:off x="6588224" y="1196752"/>
          <a:ext cx="532938" cy="380670"/>
        </p:xfrm>
        <a:graphic>
          <a:graphicData uri="http://schemas.openxmlformats.org/presentationml/2006/ole">
            <mc:AlternateContent xmlns:mc="http://schemas.openxmlformats.org/markup-compatibility/2006">
              <mc:Choice xmlns:v="urn:schemas-microsoft-com:vml" Requires="v">
                <p:oleObj spid="_x0000_s28293" name="Equation" r:id="rId11" imgW="355292" imgH="253780" progId="Equation.DSMT4">
                  <p:embed/>
                </p:oleObj>
              </mc:Choice>
              <mc:Fallback>
                <p:oleObj name="Equation" r:id="rId11" imgW="355292"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1196752"/>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13257145"/>
              </p:ext>
            </p:extLst>
          </p:nvPr>
        </p:nvGraphicFramePr>
        <p:xfrm>
          <a:off x="1979712" y="1556792"/>
          <a:ext cx="532938" cy="380670"/>
        </p:xfrm>
        <a:graphic>
          <a:graphicData uri="http://schemas.openxmlformats.org/presentationml/2006/ole">
            <mc:AlternateContent xmlns:mc="http://schemas.openxmlformats.org/markup-compatibility/2006">
              <mc:Choice xmlns:v="urn:schemas-microsoft-com:vml" Requires="v">
                <p:oleObj spid="_x0000_s28294" name="Equation" r:id="rId12" imgW="355292" imgH="253780" progId="Equation.DSMT4">
                  <p:embed/>
                </p:oleObj>
              </mc:Choice>
              <mc:Fallback>
                <p:oleObj name="Equation" r:id="rId12" imgW="355292" imgH="2537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1556792"/>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969328214"/>
              </p:ext>
            </p:extLst>
          </p:nvPr>
        </p:nvGraphicFramePr>
        <p:xfrm>
          <a:off x="7401875" y="1556792"/>
          <a:ext cx="266469" cy="361637"/>
        </p:xfrm>
        <a:graphic>
          <a:graphicData uri="http://schemas.openxmlformats.org/presentationml/2006/ole">
            <mc:AlternateContent xmlns:mc="http://schemas.openxmlformats.org/markup-compatibility/2006">
              <mc:Choice xmlns:v="urn:schemas-microsoft-com:vml" Requires="v">
                <p:oleObj spid="_x0000_s28295" name="Equation" r:id="rId13" imgW="177646" imgH="241091" progId="Equation.DSMT4">
                  <p:embed/>
                </p:oleObj>
              </mc:Choice>
              <mc:Fallback>
                <p:oleObj name="Equation" r:id="rId13" imgW="177646" imgH="241091" progId="Equation.DSMT4">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01875" y="1556792"/>
                        <a:ext cx="266469"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536978639"/>
              </p:ext>
            </p:extLst>
          </p:nvPr>
        </p:nvGraphicFramePr>
        <p:xfrm>
          <a:off x="1331640" y="1988840"/>
          <a:ext cx="228402" cy="247436"/>
        </p:xfrm>
        <a:graphic>
          <a:graphicData uri="http://schemas.openxmlformats.org/presentationml/2006/ole">
            <mc:AlternateContent xmlns:mc="http://schemas.openxmlformats.org/markup-compatibility/2006">
              <mc:Choice xmlns:v="urn:schemas-microsoft-com:vml" Requires="v">
                <p:oleObj spid="_x0000_s28296" name="Equation" r:id="rId15" imgW="152268" imgH="164957" progId="Equation.DSMT4">
                  <p:embed/>
                </p:oleObj>
              </mc:Choice>
              <mc:Fallback>
                <p:oleObj name="Equation" r:id="rId15" imgW="152268" imgH="164957"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1988840"/>
                        <a:ext cx="228402"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520233865"/>
              </p:ext>
            </p:extLst>
          </p:nvPr>
        </p:nvGraphicFramePr>
        <p:xfrm>
          <a:off x="899591" y="2348879"/>
          <a:ext cx="2552700" cy="1066800"/>
        </p:xfrm>
        <a:graphic>
          <a:graphicData uri="http://schemas.openxmlformats.org/presentationml/2006/ole">
            <mc:AlternateContent xmlns:mc="http://schemas.openxmlformats.org/markup-compatibility/2006">
              <mc:Choice xmlns:v="urn:schemas-microsoft-com:vml" Requires="v">
                <p:oleObj spid="_x0000_s28297" name="Equation" r:id="rId16" imgW="1701800" imgH="711200" progId="Equation.DSMT4">
                  <p:embed/>
                </p:oleObj>
              </mc:Choice>
              <mc:Fallback>
                <p:oleObj name="Equation" r:id="rId16" imgW="1701800" imgH="711200" progId="Equation.DSMT4">
                  <p:embed/>
                  <p:pic>
                    <p:nvPicPr>
                      <p:cNvPr id="0" name="Object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99591" y="2348879"/>
                        <a:ext cx="25527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969328214"/>
              </p:ext>
            </p:extLst>
          </p:nvPr>
        </p:nvGraphicFramePr>
        <p:xfrm>
          <a:off x="1979712" y="5877272"/>
          <a:ext cx="266469" cy="361637"/>
        </p:xfrm>
        <a:graphic>
          <a:graphicData uri="http://schemas.openxmlformats.org/presentationml/2006/ole">
            <mc:AlternateContent xmlns:mc="http://schemas.openxmlformats.org/markup-compatibility/2006">
              <mc:Choice xmlns:v="urn:schemas-microsoft-com:vml" Requires="v">
                <p:oleObj spid="_x0000_s28298" name="Equation" r:id="rId18" imgW="177646" imgH="241091" progId="Equation.DSMT4">
                  <p:embed/>
                </p:oleObj>
              </mc:Choice>
              <mc:Fallback>
                <p:oleObj name="Equation" r:id="rId18" imgW="177646" imgH="241091"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79712" y="5877272"/>
                        <a:ext cx="266469" cy="36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536978639"/>
              </p:ext>
            </p:extLst>
          </p:nvPr>
        </p:nvGraphicFramePr>
        <p:xfrm>
          <a:off x="4374502" y="5949280"/>
          <a:ext cx="228402" cy="247436"/>
        </p:xfrm>
        <a:graphic>
          <a:graphicData uri="http://schemas.openxmlformats.org/presentationml/2006/ole">
            <mc:AlternateContent xmlns:mc="http://schemas.openxmlformats.org/markup-compatibility/2006">
              <mc:Choice xmlns:v="urn:schemas-microsoft-com:vml" Requires="v">
                <p:oleObj spid="_x0000_s28299" name="Equation" r:id="rId19" imgW="152268" imgH="164957" progId="Equation.DSMT4">
                  <p:embed/>
                </p:oleObj>
              </mc:Choice>
              <mc:Fallback>
                <p:oleObj name="Equation" r:id="rId19" imgW="152268" imgH="164957"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4502" y="5949280"/>
                        <a:ext cx="228402"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389299743"/>
              </p:ext>
            </p:extLst>
          </p:nvPr>
        </p:nvGraphicFramePr>
        <p:xfrm>
          <a:off x="899591" y="3645024"/>
          <a:ext cx="1333500" cy="1028700"/>
        </p:xfrm>
        <a:graphic>
          <a:graphicData uri="http://schemas.openxmlformats.org/presentationml/2006/ole">
            <mc:AlternateContent xmlns:mc="http://schemas.openxmlformats.org/markup-compatibility/2006">
              <mc:Choice xmlns:v="urn:schemas-microsoft-com:vml" Requires="v">
                <p:oleObj spid="_x0000_s28300" name="Equation" r:id="rId20" imgW="889000" imgH="685800" progId="Equation.DSMT4">
                  <p:embed/>
                </p:oleObj>
              </mc:Choice>
              <mc:Fallback>
                <p:oleObj name="Equation" r:id="rId20" imgW="889000" imgH="685800" progId="Equation.DSMT4">
                  <p:embed/>
                  <p:pic>
                    <p:nvPicPr>
                      <p:cNvPr id="0" name="Object 1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99591" y="3645024"/>
                        <a:ext cx="1333500" cy="1028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1278783318"/>
              </p:ext>
            </p:extLst>
          </p:nvPr>
        </p:nvGraphicFramePr>
        <p:xfrm>
          <a:off x="899591" y="4797152"/>
          <a:ext cx="895350" cy="1028700"/>
        </p:xfrm>
        <a:graphic>
          <a:graphicData uri="http://schemas.openxmlformats.org/presentationml/2006/ole">
            <mc:AlternateContent xmlns:mc="http://schemas.openxmlformats.org/markup-compatibility/2006">
              <mc:Choice xmlns:v="urn:schemas-microsoft-com:vml" Requires="v">
                <p:oleObj spid="_x0000_s28301" name="Equation" r:id="rId22" imgW="596900" imgH="685800" progId="Equation.DSMT4">
                  <p:embed/>
                </p:oleObj>
              </mc:Choice>
              <mc:Fallback>
                <p:oleObj name="Equation" r:id="rId22" imgW="596900" imgH="685800" progId="Equation.DSMT4">
                  <p:embed/>
                  <p:pic>
                    <p:nvPicPr>
                      <p:cNvPr id="0" name="Object 1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99591" y="4797152"/>
                        <a:ext cx="895350" cy="1028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207302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3.4.2 </a:t>
            </a:r>
            <a:r>
              <a:rPr lang="en-US" altLang="zh-CN" dirty="0" err="1" smtClean="0"/>
              <a:t>Softmax</a:t>
            </a:r>
            <a:r>
              <a:rPr lang="zh-CN" altLang="en-US" dirty="0"/>
              <a:t>回归实现</a:t>
            </a:r>
          </a:p>
        </p:txBody>
      </p:sp>
      <p:sp>
        <p:nvSpPr>
          <p:cNvPr id="3" name="内容占位符 2"/>
          <p:cNvSpPr>
            <a:spLocks noGrp="1"/>
          </p:cNvSpPr>
          <p:nvPr>
            <p:ph idx="1"/>
          </p:nvPr>
        </p:nvSpPr>
        <p:spPr/>
        <p:txBody>
          <a:bodyPr/>
          <a:lstStyle/>
          <a:p>
            <a:r>
              <a:rPr lang="zh-CN" altLang="en-US" dirty="0"/>
              <a:t>本小节首先使用基本的</a:t>
            </a:r>
            <a:r>
              <a:rPr lang="en-US" altLang="zh-CN" dirty="0" err="1"/>
              <a:t>PyTorch</a:t>
            </a:r>
            <a:r>
              <a:rPr lang="zh-CN" altLang="en-US" dirty="0"/>
              <a:t>语句从头实现一个</a:t>
            </a:r>
            <a:r>
              <a:rPr lang="en-US" altLang="zh-CN" dirty="0" err="1"/>
              <a:t>Softmax</a:t>
            </a:r>
            <a:r>
              <a:rPr lang="zh-CN" altLang="en-US" dirty="0"/>
              <a:t>回归模型，然后利用</a:t>
            </a:r>
            <a:r>
              <a:rPr lang="en-US" altLang="zh-CN" dirty="0" err="1"/>
              <a:t>PyTorch</a:t>
            </a:r>
            <a:r>
              <a:rPr lang="zh-CN" altLang="en-US" dirty="0"/>
              <a:t>提供的</a:t>
            </a:r>
            <a:r>
              <a:rPr lang="en-US" altLang="zh-CN" dirty="0"/>
              <a:t>API</a:t>
            </a:r>
            <a:r>
              <a:rPr lang="zh-CN" altLang="en-US" dirty="0"/>
              <a:t>简洁地实现</a:t>
            </a:r>
            <a:r>
              <a:rPr lang="en-US" altLang="zh-CN" dirty="0" err="1"/>
              <a:t>Softmax</a:t>
            </a:r>
            <a:r>
              <a:rPr lang="zh-CN" altLang="en-US" dirty="0"/>
              <a:t>回归模型。两个示例都使用</a:t>
            </a:r>
            <a:r>
              <a:rPr lang="en-US" altLang="zh-CN" dirty="0"/>
              <a:t>Fashion-MNIST</a:t>
            </a:r>
            <a:r>
              <a:rPr lang="zh-CN" altLang="en-US" dirty="0"/>
              <a:t>数据集，</a:t>
            </a:r>
            <a:r>
              <a:rPr lang="en-US" altLang="zh-CN" dirty="0"/>
              <a:t>Fashion-MNIST</a:t>
            </a:r>
            <a:r>
              <a:rPr lang="zh-CN" altLang="en-US" dirty="0"/>
              <a:t>数据集比</a:t>
            </a:r>
            <a:r>
              <a:rPr lang="en-US" altLang="zh-CN" dirty="0"/>
              <a:t>MNIST</a:t>
            </a:r>
            <a:r>
              <a:rPr lang="zh-CN" altLang="en-US" dirty="0"/>
              <a:t>数据集难度大一些，因此训练准确率和测试准确率都不是很高。</a:t>
            </a:r>
          </a:p>
        </p:txBody>
      </p:sp>
    </p:spTree>
    <p:extLst>
      <p:ext uri="{BB962C8B-B14F-4D97-AF65-F5344CB8AC3E}">
        <p14:creationId xmlns:p14="http://schemas.microsoft.com/office/powerpoint/2010/main" val="9272651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784976" cy="6336704"/>
          </a:xfrm>
        </p:spPr>
        <p:txBody>
          <a:bodyPr>
            <a:normAutofit fontScale="85000" lnSpcReduction="20000"/>
          </a:bodyPr>
          <a:lstStyle/>
          <a:p>
            <a:r>
              <a:rPr lang="zh-CN" altLang="en-US" sz="2800" dirty="0"/>
              <a:t>（</a:t>
            </a:r>
            <a:r>
              <a:rPr lang="en-US" altLang="zh-CN" sz="2800" dirty="0"/>
              <a:t>1</a:t>
            </a:r>
            <a:r>
              <a:rPr lang="zh-CN" altLang="en-US" sz="2800" dirty="0"/>
              <a:t>）从头开始实现一个</a:t>
            </a:r>
            <a:r>
              <a:rPr lang="en-US" altLang="zh-CN" sz="2800" dirty="0" err="1"/>
              <a:t>Softmax</a:t>
            </a:r>
            <a:r>
              <a:rPr lang="zh-CN" altLang="en-US" sz="2800" dirty="0"/>
              <a:t>回归</a:t>
            </a:r>
          </a:p>
          <a:p>
            <a:r>
              <a:rPr lang="zh-CN" altLang="en-US" sz="2800" dirty="0"/>
              <a:t>首先定义一个如代码</a:t>
            </a:r>
            <a:r>
              <a:rPr lang="en-US" altLang="zh-CN" sz="2800" dirty="0"/>
              <a:t>3. 29</a:t>
            </a:r>
            <a:r>
              <a:rPr lang="zh-CN" altLang="en-US" sz="2800" dirty="0"/>
              <a:t>所示的</a:t>
            </a:r>
            <a:r>
              <a:rPr lang="en-US" altLang="zh-CN" sz="2800" dirty="0" err="1"/>
              <a:t>softmax</a:t>
            </a:r>
            <a:r>
              <a:rPr lang="zh-CN" altLang="en-US" sz="2800" dirty="0"/>
              <a:t>函数。为了避免</a:t>
            </a:r>
            <a:r>
              <a:rPr lang="en-US" altLang="zh-CN" sz="2800" dirty="0" err="1"/>
              <a:t>Softmax</a:t>
            </a:r>
            <a:r>
              <a:rPr lang="zh-CN" altLang="en-US" sz="2800" dirty="0"/>
              <a:t>在计算时产生数值溢出，可利用</a:t>
            </a:r>
            <a:r>
              <a:rPr lang="en-US" altLang="zh-CN" sz="2800" dirty="0" err="1"/>
              <a:t>Softmax</a:t>
            </a:r>
            <a:r>
              <a:rPr lang="zh-CN" altLang="en-US" sz="2800" dirty="0"/>
              <a:t>参数集的冗余原理，让每一个</a:t>
            </a:r>
            <a:r>
              <a:rPr lang="en-US" altLang="zh-CN" sz="2800" dirty="0"/>
              <a:t>Z</a:t>
            </a:r>
            <a:r>
              <a:rPr lang="zh-CN" altLang="en-US" sz="2800" dirty="0"/>
              <a:t>都减去一个最大值以避免数值溢出</a:t>
            </a:r>
            <a:r>
              <a:rPr lang="zh-CN" altLang="en-US" sz="2800" dirty="0" smtClean="0"/>
              <a:t>。</a:t>
            </a:r>
            <a:endParaRPr lang="en-US" altLang="zh-CN" sz="2800" dirty="0" smtClean="0"/>
          </a:p>
          <a:p>
            <a:endParaRPr lang="zh-CN" altLang="en-US" sz="2800" dirty="0"/>
          </a:p>
          <a:p>
            <a:r>
              <a:rPr lang="zh-CN" altLang="en-US" dirty="0"/>
              <a:t>代码</a:t>
            </a:r>
            <a:r>
              <a:rPr lang="en-US" altLang="zh-CN" dirty="0"/>
              <a:t>3. 29 </a:t>
            </a:r>
            <a:r>
              <a:rPr lang="en-US" altLang="zh-CN" dirty="0" err="1"/>
              <a:t>softmax</a:t>
            </a:r>
            <a:r>
              <a:rPr lang="zh-CN" altLang="en-US" dirty="0"/>
              <a:t>函数</a:t>
            </a:r>
          </a:p>
          <a:p>
            <a:r>
              <a:rPr lang="en-US" altLang="zh-CN" dirty="0" err="1"/>
              <a:t>def</a:t>
            </a:r>
            <a:r>
              <a:rPr lang="en-US" altLang="zh-CN" dirty="0"/>
              <a:t> </a:t>
            </a:r>
            <a:r>
              <a:rPr lang="en-US" altLang="zh-CN" dirty="0" err="1"/>
              <a:t>softmax</a:t>
            </a:r>
            <a:r>
              <a:rPr lang="en-US" altLang="zh-CN" dirty="0"/>
              <a:t>(z):</a:t>
            </a:r>
          </a:p>
          <a:p>
            <a:r>
              <a:rPr lang="en-US" altLang="zh-CN" dirty="0"/>
              <a:t>    """</a:t>
            </a:r>
          </a:p>
          <a:p>
            <a:r>
              <a:rPr lang="en-US" altLang="zh-CN" dirty="0"/>
              <a:t>    </a:t>
            </a:r>
            <a:r>
              <a:rPr lang="zh-CN" altLang="en-US" dirty="0"/>
              <a:t>实现</a:t>
            </a:r>
            <a:r>
              <a:rPr lang="en-US" altLang="zh-CN" dirty="0" err="1"/>
              <a:t>Softmax</a:t>
            </a:r>
            <a:r>
              <a:rPr lang="zh-CN" altLang="en-US" dirty="0"/>
              <a:t>激活函数。每一个</a:t>
            </a:r>
            <a:r>
              <a:rPr lang="en-US" altLang="zh-CN" dirty="0"/>
              <a:t>Z</a:t>
            </a:r>
            <a:r>
              <a:rPr lang="zh-CN" altLang="en-US" dirty="0"/>
              <a:t>减去一个</a:t>
            </a:r>
            <a:r>
              <a:rPr lang="en-US" altLang="zh-CN" dirty="0"/>
              <a:t>max</a:t>
            </a:r>
            <a:r>
              <a:rPr lang="zh-CN" altLang="en-US" dirty="0"/>
              <a:t>值是为了避免数值溢出</a:t>
            </a:r>
          </a:p>
          <a:p>
            <a:r>
              <a:rPr lang="zh-CN" altLang="en-US" dirty="0"/>
              <a:t>    输入参数：</a:t>
            </a:r>
          </a:p>
          <a:p>
            <a:r>
              <a:rPr lang="zh-CN" altLang="en-US" dirty="0"/>
              <a:t>        </a:t>
            </a:r>
            <a:r>
              <a:rPr lang="en-US" altLang="zh-CN" dirty="0"/>
              <a:t>z</a:t>
            </a:r>
            <a:r>
              <a:rPr lang="zh-CN" altLang="en-US" dirty="0"/>
              <a:t>：二维</a:t>
            </a:r>
            <a:r>
              <a:rPr lang="en-US" altLang="zh-CN" dirty="0"/>
              <a:t>Tensor</a:t>
            </a:r>
            <a:r>
              <a:rPr lang="zh-CN" altLang="en-US" dirty="0"/>
              <a:t>数组</a:t>
            </a:r>
          </a:p>
          <a:p>
            <a:r>
              <a:rPr lang="zh-CN" altLang="en-US" dirty="0"/>
              <a:t>    返回：</a:t>
            </a:r>
          </a:p>
          <a:p>
            <a:r>
              <a:rPr lang="zh-CN" altLang="en-US" dirty="0"/>
              <a:t>        </a:t>
            </a:r>
            <a:r>
              <a:rPr lang="en-US" altLang="zh-CN" dirty="0"/>
              <a:t>a</a:t>
            </a:r>
            <a:r>
              <a:rPr lang="zh-CN" altLang="en-US" dirty="0"/>
              <a:t>：</a:t>
            </a:r>
            <a:r>
              <a:rPr lang="en-US" altLang="zh-CN" dirty="0" err="1"/>
              <a:t>softmax</a:t>
            </a:r>
            <a:r>
              <a:rPr lang="en-US" altLang="zh-CN" dirty="0"/>
              <a:t>(z)</a:t>
            </a:r>
            <a:r>
              <a:rPr lang="zh-CN" altLang="en-US" dirty="0"/>
              <a:t>输出，与</a:t>
            </a:r>
            <a:r>
              <a:rPr lang="en-US" altLang="zh-CN" dirty="0"/>
              <a:t>z</a:t>
            </a:r>
            <a:r>
              <a:rPr lang="zh-CN" altLang="en-US" dirty="0"/>
              <a:t>的</a:t>
            </a:r>
            <a:r>
              <a:rPr lang="en-US" altLang="zh-CN" dirty="0"/>
              <a:t>shape</a:t>
            </a:r>
            <a:r>
              <a:rPr lang="zh-CN" altLang="en-US" dirty="0"/>
              <a:t>一致</a:t>
            </a:r>
          </a:p>
          <a:p>
            <a:r>
              <a:rPr lang="zh-CN" altLang="en-US" dirty="0"/>
              <a:t>    </a:t>
            </a:r>
            <a:r>
              <a:rPr lang="en-US" altLang="zh-CN" dirty="0"/>
              <a:t>"""</a:t>
            </a:r>
          </a:p>
          <a:p>
            <a:r>
              <a:rPr lang="en-US" altLang="zh-CN" dirty="0"/>
              <a:t>    </a:t>
            </a:r>
            <a:r>
              <a:rPr lang="en-US" altLang="zh-CN" dirty="0" err="1"/>
              <a:t>z_rescale</a:t>
            </a:r>
            <a:r>
              <a:rPr lang="en-US" altLang="zh-CN" dirty="0"/>
              <a:t> = z - </a:t>
            </a:r>
            <a:r>
              <a:rPr lang="en-US" altLang="zh-CN" dirty="0" err="1"/>
              <a:t>torch.max</a:t>
            </a:r>
            <a:r>
              <a:rPr lang="en-US" altLang="zh-CN" dirty="0"/>
              <a:t>(z, dim=1, </a:t>
            </a:r>
            <a:r>
              <a:rPr lang="en-US" altLang="zh-CN" dirty="0" err="1"/>
              <a:t>keepdim</a:t>
            </a:r>
            <a:r>
              <a:rPr lang="en-US" altLang="zh-CN" dirty="0"/>
              <a:t>=True)[0]</a:t>
            </a:r>
          </a:p>
          <a:p>
            <a:r>
              <a:rPr lang="en-US" altLang="zh-CN" dirty="0"/>
              <a:t>    a = </a:t>
            </a:r>
            <a:r>
              <a:rPr lang="en-US" altLang="zh-CN" dirty="0" err="1"/>
              <a:t>torch.exp</a:t>
            </a:r>
            <a:r>
              <a:rPr lang="en-US" altLang="zh-CN" dirty="0"/>
              <a:t>(</a:t>
            </a:r>
            <a:r>
              <a:rPr lang="en-US" altLang="zh-CN" dirty="0" err="1"/>
              <a:t>z_rescale</a:t>
            </a:r>
            <a:r>
              <a:rPr lang="en-US" altLang="zh-CN" dirty="0"/>
              <a:t>) / </a:t>
            </a:r>
            <a:r>
              <a:rPr lang="en-US" altLang="zh-CN" dirty="0" err="1"/>
              <a:t>torch.sum</a:t>
            </a:r>
            <a:r>
              <a:rPr lang="en-US" altLang="zh-CN" dirty="0"/>
              <a:t>(</a:t>
            </a:r>
            <a:r>
              <a:rPr lang="en-US" altLang="zh-CN" dirty="0" err="1"/>
              <a:t>torch.exp</a:t>
            </a:r>
            <a:r>
              <a:rPr lang="en-US" altLang="zh-CN" dirty="0"/>
              <a:t>(</a:t>
            </a:r>
            <a:r>
              <a:rPr lang="en-US" altLang="zh-CN" dirty="0" err="1"/>
              <a:t>z_rescale</a:t>
            </a:r>
            <a:r>
              <a:rPr lang="en-US" altLang="zh-CN" dirty="0"/>
              <a:t>), dim=1, </a:t>
            </a:r>
            <a:r>
              <a:rPr lang="en-US" altLang="zh-CN" dirty="0" err="1"/>
              <a:t>keepdim</a:t>
            </a:r>
            <a:r>
              <a:rPr lang="en-US" altLang="zh-CN" dirty="0"/>
              <a:t>=True)</a:t>
            </a:r>
          </a:p>
          <a:p>
            <a:r>
              <a:rPr lang="en-US" altLang="zh-CN" dirty="0"/>
              <a:t>    assert (</a:t>
            </a:r>
            <a:r>
              <a:rPr lang="en-US" altLang="zh-CN" dirty="0" err="1"/>
              <a:t>a.shape</a:t>
            </a:r>
            <a:r>
              <a:rPr lang="en-US" altLang="zh-CN" dirty="0"/>
              <a:t> == </a:t>
            </a:r>
            <a:r>
              <a:rPr lang="en-US" altLang="zh-CN" dirty="0" err="1"/>
              <a:t>z.shape</a:t>
            </a:r>
            <a:r>
              <a:rPr lang="en-US" altLang="zh-CN" dirty="0"/>
              <a:t>)</a:t>
            </a:r>
          </a:p>
          <a:p>
            <a:r>
              <a:rPr lang="en-US" altLang="zh-CN" dirty="0"/>
              <a:t>    return a</a:t>
            </a:r>
          </a:p>
          <a:p>
            <a:endParaRPr lang="zh-CN" altLang="en-US" dirty="0"/>
          </a:p>
        </p:txBody>
      </p:sp>
    </p:spTree>
    <p:extLst>
      <p:ext uri="{BB962C8B-B14F-4D97-AF65-F5344CB8AC3E}">
        <p14:creationId xmlns:p14="http://schemas.microsoft.com/office/powerpoint/2010/main" val="2536173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548680"/>
            <a:ext cx="8784976" cy="6264696"/>
          </a:xfrm>
        </p:spPr>
        <p:txBody>
          <a:bodyPr>
            <a:normAutofit/>
          </a:bodyPr>
          <a:lstStyle/>
          <a:p>
            <a:r>
              <a:rPr lang="zh-CN" altLang="en-US" dirty="0"/>
              <a:t>代码</a:t>
            </a:r>
            <a:r>
              <a:rPr lang="en-US" altLang="zh-CN" dirty="0"/>
              <a:t>3. 30</a:t>
            </a:r>
            <a:r>
              <a:rPr lang="zh-CN" altLang="en-US" dirty="0"/>
              <a:t>定义了一个</a:t>
            </a:r>
            <a:r>
              <a:rPr lang="en-US" altLang="zh-CN" dirty="0" err="1"/>
              <a:t>Softmax</a:t>
            </a:r>
            <a:r>
              <a:rPr lang="zh-CN" altLang="en-US" dirty="0"/>
              <a:t>模型，其中，</a:t>
            </a:r>
            <a:r>
              <a:rPr lang="en-US" altLang="zh-CN" dirty="0"/>
              <a:t>torch.mm</a:t>
            </a:r>
            <a:r>
              <a:rPr lang="zh-CN" altLang="en-US" dirty="0"/>
              <a:t>是二维矩阵的乘法，</a:t>
            </a:r>
            <a:r>
              <a:rPr lang="en-US" altLang="zh-CN" dirty="0" err="1"/>
              <a:t>softmax</a:t>
            </a:r>
            <a:r>
              <a:rPr lang="zh-CN" altLang="en-US" dirty="0"/>
              <a:t>为代码</a:t>
            </a:r>
            <a:r>
              <a:rPr lang="en-US" altLang="zh-CN" dirty="0"/>
              <a:t>3. 29 </a:t>
            </a:r>
            <a:r>
              <a:rPr lang="zh-CN" altLang="en-US" dirty="0"/>
              <a:t>定义的</a:t>
            </a:r>
            <a:r>
              <a:rPr lang="en-US" altLang="zh-CN" dirty="0" err="1"/>
              <a:t>softmax</a:t>
            </a:r>
            <a:r>
              <a:rPr lang="zh-CN" altLang="en-US" dirty="0"/>
              <a:t>函数。注意到代码</a:t>
            </a:r>
            <a:r>
              <a:rPr lang="zh-CN" altLang="en-US" dirty="0" smtClean="0"/>
              <a:t>中的</a:t>
            </a:r>
            <a:r>
              <a:rPr lang="en-US" altLang="zh-CN" dirty="0"/>
              <a:t>w</a:t>
            </a:r>
            <a:r>
              <a:rPr lang="zh-CN" altLang="en-US" dirty="0"/>
              <a:t>就是前面讲述</a:t>
            </a:r>
            <a:r>
              <a:rPr lang="zh-CN" altLang="en-US" dirty="0" smtClean="0"/>
              <a:t>的  </a:t>
            </a:r>
            <a:r>
              <a:rPr lang="zh-CN" altLang="en-US" dirty="0"/>
              <a:t>矩阵，只不过一般描述理论时</a:t>
            </a:r>
            <a:r>
              <a:rPr lang="en-US" altLang="zh-CN" dirty="0"/>
              <a:t>x</a:t>
            </a:r>
            <a:r>
              <a:rPr lang="zh-CN" altLang="en-US" dirty="0"/>
              <a:t>是样本列向量组成的矩阵，在实现时的</a:t>
            </a:r>
            <a:r>
              <a:rPr lang="en-US" altLang="zh-CN" dirty="0"/>
              <a:t>x</a:t>
            </a:r>
            <a:r>
              <a:rPr lang="zh-CN" altLang="en-US" dirty="0"/>
              <a:t>则是样本行向量组成的矩阵，另外，</a:t>
            </a:r>
            <a:r>
              <a:rPr lang="en-US" altLang="zh-CN" dirty="0"/>
              <a:t>b</a:t>
            </a:r>
            <a:r>
              <a:rPr lang="zh-CN" altLang="en-US" dirty="0"/>
              <a:t>可以</a:t>
            </a:r>
            <a:r>
              <a:rPr lang="zh-CN" altLang="en-US" dirty="0" smtClean="0"/>
              <a:t>视为   </a:t>
            </a:r>
            <a:r>
              <a:rPr lang="zh-CN" altLang="en-US" dirty="0"/>
              <a:t>，因此</a:t>
            </a:r>
            <a:r>
              <a:rPr lang="en-US" altLang="zh-CN" dirty="0"/>
              <a:t>x*</a:t>
            </a:r>
            <a:r>
              <a:rPr lang="en-US" altLang="zh-CN" dirty="0" err="1"/>
              <a:t>w+b</a:t>
            </a:r>
            <a:r>
              <a:rPr lang="zh-CN" altLang="en-US" dirty="0"/>
              <a:t>的表述</a:t>
            </a:r>
            <a:r>
              <a:rPr lang="zh-CN" altLang="en-US" dirty="0" smtClean="0"/>
              <a:t>与     </a:t>
            </a:r>
            <a:r>
              <a:rPr lang="zh-CN" altLang="en-US" dirty="0"/>
              <a:t>稍有区别。另外，由于本例中输入</a:t>
            </a:r>
            <a:r>
              <a:rPr lang="en-US" altLang="zh-CN" dirty="0"/>
              <a:t>x</a:t>
            </a:r>
            <a:r>
              <a:rPr lang="zh-CN" altLang="en-US" dirty="0"/>
              <a:t>的形状为</a:t>
            </a:r>
            <a:r>
              <a:rPr lang="en-US" altLang="zh-CN" dirty="0"/>
              <a:t>(</a:t>
            </a:r>
            <a:r>
              <a:rPr lang="zh-CN" altLang="en-US" dirty="0"/>
              <a:t>样本数</a:t>
            </a:r>
            <a:r>
              <a:rPr lang="en-US" altLang="zh-CN" dirty="0"/>
              <a:t>, </a:t>
            </a:r>
            <a:r>
              <a:rPr lang="zh-CN" altLang="en-US" dirty="0"/>
              <a:t>通道数</a:t>
            </a:r>
            <a:r>
              <a:rPr lang="en-US" altLang="zh-CN" dirty="0"/>
              <a:t>, </a:t>
            </a:r>
            <a:r>
              <a:rPr lang="zh-CN" altLang="en-US" dirty="0"/>
              <a:t>高</a:t>
            </a:r>
            <a:r>
              <a:rPr lang="en-US" altLang="zh-CN" dirty="0"/>
              <a:t>, </a:t>
            </a:r>
            <a:r>
              <a:rPr lang="zh-CN" altLang="en-US" dirty="0"/>
              <a:t>宽</a:t>
            </a:r>
            <a:r>
              <a:rPr lang="en-US" altLang="zh-CN" dirty="0"/>
              <a:t>)</a:t>
            </a:r>
            <a:r>
              <a:rPr lang="zh-CN" altLang="en-US" dirty="0"/>
              <a:t>的张量，最后两维为图片的高和宽，因此首先调用</a:t>
            </a:r>
            <a:r>
              <a:rPr lang="en-US" altLang="zh-CN" dirty="0"/>
              <a:t>view</a:t>
            </a:r>
            <a:r>
              <a:rPr lang="zh-CN" altLang="en-US" dirty="0"/>
              <a:t>函数转换为形状</a:t>
            </a:r>
            <a:r>
              <a:rPr lang="en-US" altLang="zh-CN" dirty="0"/>
              <a:t>(</a:t>
            </a:r>
            <a:r>
              <a:rPr lang="zh-CN" altLang="en-US" dirty="0"/>
              <a:t>样本数</a:t>
            </a:r>
            <a:r>
              <a:rPr lang="en-US" altLang="zh-CN" dirty="0"/>
              <a:t>, </a:t>
            </a:r>
            <a:r>
              <a:rPr lang="en-US" altLang="zh-CN" dirty="0" err="1"/>
              <a:t>num_inputs</a:t>
            </a:r>
            <a:r>
              <a:rPr lang="en-US" altLang="zh-CN" dirty="0"/>
              <a:t>)</a:t>
            </a:r>
            <a:r>
              <a:rPr lang="zh-CN" altLang="en-US" dirty="0"/>
              <a:t>的张量，即，将数据 </a:t>
            </a:r>
            <a:r>
              <a:rPr lang="en-US" altLang="zh-CN" dirty="0"/>
              <a:t>(n, 1, 28, 28)</a:t>
            </a:r>
            <a:r>
              <a:rPr lang="zh-CN" altLang="en-US" dirty="0"/>
              <a:t>展平为 </a:t>
            </a:r>
            <a:r>
              <a:rPr lang="en-US" altLang="zh-CN" dirty="0"/>
              <a:t>(n, 784)</a:t>
            </a:r>
            <a:r>
              <a:rPr lang="zh-CN" altLang="en-US" dirty="0"/>
              <a:t>。</a:t>
            </a:r>
          </a:p>
          <a:p>
            <a:r>
              <a:rPr lang="zh-CN" altLang="en-US" dirty="0"/>
              <a:t>代码</a:t>
            </a:r>
            <a:r>
              <a:rPr lang="en-US" altLang="zh-CN" dirty="0"/>
              <a:t>3. 30 </a:t>
            </a:r>
            <a:r>
              <a:rPr lang="en-US" altLang="zh-CN" dirty="0" err="1"/>
              <a:t>Softmax</a:t>
            </a:r>
            <a:r>
              <a:rPr lang="zh-CN" altLang="en-US" dirty="0"/>
              <a:t>模型定义</a:t>
            </a:r>
          </a:p>
          <a:p>
            <a:r>
              <a:rPr lang="en-US" altLang="zh-CN" dirty="0" err="1"/>
              <a:t>def</a:t>
            </a:r>
            <a:r>
              <a:rPr lang="en-US" altLang="zh-CN" dirty="0"/>
              <a:t> model(x, w, b):</a:t>
            </a:r>
          </a:p>
          <a:p>
            <a:r>
              <a:rPr lang="en-US" altLang="zh-CN" dirty="0"/>
              <a:t>    """ </a:t>
            </a:r>
            <a:r>
              <a:rPr lang="zh-CN" altLang="en-US" dirty="0"/>
              <a:t>定义</a:t>
            </a:r>
            <a:r>
              <a:rPr lang="en-US" altLang="zh-CN" dirty="0" err="1"/>
              <a:t>Softmax</a:t>
            </a:r>
            <a:r>
              <a:rPr lang="zh-CN" altLang="en-US" dirty="0"/>
              <a:t>模型 </a:t>
            </a:r>
            <a:r>
              <a:rPr lang="en-US" altLang="zh-CN" dirty="0"/>
              <a:t>"""</a:t>
            </a:r>
          </a:p>
          <a:p>
            <a:r>
              <a:rPr lang="en-US" altLang="zh-CN" dirty="0"/>
              <a:t>    return </a:t>
            </a:r>
            <a:r>
              <a:rPr lang="en-US" altLang="zh-CN" dirty="0" err="1"/>
              <a:t>softmax</a:t>
            </a:r>
            <a:r>
              <a:rPr lang="en-US" altLang="zh-CN" dirty="0"/>
              <a:t>(torch.mm(</a:t>
            </a:r>
            <a:r>
              <a:rPr lang="en-US" altLang="zh-CN" dirty="0" err="1"/>
              <a:t>x.view</a:t>
            </a:r>
            <a:r>
              <a:rPr lang="en-US" altLang="zh-CN" dirty="0"/>
              <a:t>((-1, </a:t>
            </a:r>
            <a:r>
              <a:rPr lang="en-US" altLang="zh-CN" dirty="0" err="1"/>
              <a:t>num_inputs</a:t>
            </a:r>
            <a:r>
              <a:rPr lang="en-US" altLang="zh-CN" dirty="0"/>
              <a:t>)), w) + b)</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298276377"/>
              </p:ext>
            </p:extLst>
          </p:nvPr>
        </p:nvGraphicFramePr>
        <p:xfrm>
          <a:off x="3661832" y="1412776"/>
          <a:ext cx="190088" cy="266123"/>
        </p:xfrm>
        <a:graphic>
          <a:graphicData uri="http://schemas.openxmlformats.org/presentationml/2006/ole">
            <mc:AlternateContent xmlns:mc="http://schemas.openxmlformats.org/markup-compatibility/2006">
              <mc:Choice xmlns:v="urn:schemas-microsoft-com:vml" Requires="v">
                <p:oleObj spid="_x0000_s28817" name="Equation" r:id="rId3" imgW="126725" imgH="177415" progId="Equation.DSMT4">
                  <p:embed/>
                </p:oleObj>
              </mc:Choice>
              <mc:Fallback>
                <p:oleObj name="Equation" r:id="rId3" imgW="126725" imgH="17741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1832" y="1412776"/>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997531042"/>
              </p:ext>
            </p:extLst>
          </p:nvPr>
        </p:nvGraphicFramePr>
        <p:xfrm>
          <a:off x="2771800" y="2132856"/>
          <a:ext cx="247542" cy="342752"/>
        </p:xfrm>
        <a:graphic>
          <a:graphicData uri="http://schemas.openxmlformats.org/presentationml/2006/ole">
            <mc:AlternateContent xmlns:mc="http://schemas.openxmlformats.org/markup-compatibility/2006">
              <mc:Choice xmlns:v="urn:schemas-microsoft-com:vml" Requires="v">
                <p:oleObj spid="_x0000_s28818" name="Equation" r:id="rId5" imgW="165028" imgH="228501" progId="Equation.DSMT4">
                  <p:embed/>
                </p:oleObj>
              </mc:Choice>
              <mc:Fallback>
                <p:oleObj name="Equation" r:id="rId5" imgW="165028"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1800" y="2132856"/>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47964632"/>
              </p:ext>
            </p:extLst>
          </p:nvPr>
        </p:nvGraphicFramePr>
        <p:xfrm>
          <a:off x="5940152" y="2060848"/>
          <a:ext cx="418919" cy="380835"/>
        </p:xfrm>
        <a:graphic>
          <a:graphicData uri="http://schemas.openxmlformats.org/presentationml/2006/ole">
            <mc:AlternateContent xmlns:mc="http://schemas.openxmlformats.org/markup-compatibility/2006">
              <mc:Choice xmlns:v="urn:schemas-microsoft-com:vml" Requires="v">
                <p:oleObj spid="_x0000_s28819" name="Equation" r:id="rId7" imgW="279279" imgH="253890" progId="Equation.DSMT4">
                  <p:embed/>
                </p:oleObj>
              </mc:Choice>
              <mc:Fallback>
                <p:oleObj name="Equation" r:id="rId7" imgW="279279"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2060848"/>
                        <a:ext cx="418919"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59415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76672"/>
            <a:ext cx="9144000" cy="6381328"/>
          </a:xfrm>
        </p:spPr>
        <p:txBody>
          <a:bodyPr>
            <a:normAutofit fontScale="92500" lnSpcReduction="20000"/>
          </a:bodyPr>
          <a:lstStyle/>
          <a:p>
            <a:r>
              <a:rPr lang="zh-CN" altLang="en-US" dirty="0"/>
              <a:t>代码</a:t>
            </a:r>
            <a:r>
              <a:rPr lang="en-US" altLang="zh-CN" dirty="0"/>
              <a:t>3. 31</a:t>
            </a:r>
            <a:r>
              <a:rPr lang="zh-CN" altLang="en-US" dirty="0"/>
              <a:t>定义模型的损失函数，这里使用交叉熵损失函数。</a:t>
            </a:r>
          </a:p>
          <a:p>
            <a:r>
              <a:rPr lang="zh-CN" altLang="en-US" dirty="0"/>
              <a:t>代码</a:t>
            </a:r>
            <a:r>
              <a:rPr lang="en-US" altLang="zh-CN" dirty="0"/>
              <a:t>3. 31 </a:t>
            </a:r>
            <a:r>
              <a:rPr lang="zh-CN" altLang="en-US" dirty="0"/>
              <a:t>计算损失函数</a:t>
            </a:r>
          </a:p>
          <a:p>
            <a:r>
              <a:rPr lang="en-US" altLang="zh-CN" dirty="0" err="1"/>
              <a:t>def</a:t>
            </a:r>
            <a:r>
              <a:rPr lang="en-US" altLang="zh-CN" dirty="0"/>
              <a:t> </a:t>
            </a:r>
            <a:r>
              <a:rPr lang="en-US" altLang="zh-CN" dirty="0" err="1"/>
              <a:t>cross_entropy</a:t>
            </a:r>
            <a:r>
              <a:rPr lang="en-US" altLang="zh-CN" dirty="0"/>
              <a:t>(</a:t>
            </a:r>
            <a:r>
              <a:rPr lang="en-US" altLang="zh-CN" dirty="0" err="1"/>
              <a:t>y_hat</a:t>
            </a:r>
            <a:r>
              <a:rPr lang="en-US" altLang="zh-CN" dirty="0"/>
              <a:t>, y):</a:t>
            </a:r>
          </a:p>
          <a:p>
            <a:r>
              <a:rPr lang="en-US" altLang="zh-CN" dirty="0"/>
              <a:t>    """ </a:t>
            </a:r>
            <a:r>
              <a:rPr lang="zh-CN" altLang="en-US" dirty="0"/>
              <a:t>计算交叉熵 </a:t>
            </a:r>
            <a:r>
              <a:rPr lang="en-US" altLang="zh-CN" dirty="0"/>
              <a:t>"""</a:t>
            </a:r>
          </a:p>
          <a:p>
            <a:r>
              <a:rPr lang="en-US" altLang="zh-CN" dirty="0"/>
              <a:t>    return - torch.log(</a:t>
            </a:r>
            <a:r>
              <a:rPr lang="en-US" altLang="zh-CN" dirty="0" err="1"/>
              <a:t>y_hat.gather</a:t>
            </a:r>
            <a:r>
              <a:rPr lang="en-US" altLang="zh-CN" dirty="0"/>
              <a:t>(1, </a:t>
            </a:r>
            <a:r>
              <a:rPr lang="en-US" altLang="zh-CN" dirty="0" err="1"/>
              <a:t>y.view</a:t>
            </a:r>
            <a:r>
              <a:rPr lang="en-US" altLang="zh-CN" dirty="0"/>
              <a:t>(-1, 1)))</a:t>
            </a:r>
          </a:p>
          <a:p>
            <a:endParaRPr lang="en-US" altLang="zh-CN" dirty="0"/>
          </a:p>
          <a:p>
            <a:r>
              <a:rPr lang="zh-CN" altLang="en-US" dirty="0"/>
              <a:t>然后定义如代码</a:t>
            </a:r>
            <a:r>
              <a:rPr lang="en-US" altLang="zh-CN" dirty="0"/>
              <a:t>3. 32</a:t>
            </a:r>
            <a:r>
              <a:rPr lang="zh-CN" altLang="en-US" dirty="0"/>
              <a:t>所示损失函数求导，分别</a:t>
            </a:r>
            <a:r>
              <a:rPr lang="zh-CN" altLang="en-US" dirty="0" smtClean="0"/>
              <a:t>实现     </a:t>
            </a:r>
            <a:r>
              <a:rPr lang="zh-CN" altLang="en-US" dirty="0"/>
              <a:t>以及 </a:t>
            </a:r>
            <a:r>
              <a:rPr lang="zh-CN" altLang="en-US" dirty="0" smtClean="0"/>
              <a:t>   和    。</a:t>
            </a:r>
            <a:endParaRPr lang="zh-CN" altLang="en-US" dirty="0"/>
          </a:p>
          <a:p>
            <a:r>
              <a:rPr lang="zh-CN" altLang="en-US" dirty="0"/>
              <a:t>代码</a:t>
            </a:r>
            <a:r>
              <a:rPr lang="en-US" altLang="zh-CN" dirty="0"/>
              <a:t>3. 32</a:t>
            </a:r>
            <a:r>
              <a:rPr lang="zh-CN" altLang="en-US" dirty="0"/>
              <a:t>损失函数求导</a:t>
            </a:r>
          </a:p>
          <a:p>
            <a:r>
              <a:rPr lang="en-US" altLang="zh-CN" dirty="0" err="1"/>
              <a:t>def</a:t>
            </a:r>
            <a:r>
              <a:rPr lang="en-US" altLang="zh-CN" dirty="0"/>
              <a:t> </a:t>
            </a:r>
            <a:r>
              <a:rPr lang="en-US" altLang="zh-CN" dirty="0" err="1"/>
              <a:t>grad_loss_fn</a:t>
            </a:r>
            <a:r>
              <a:rPr lang="en-US" altLang="zh-CN" dirty="0"/>
              <a:t>(</a:t>
            </a:r>
            <a:r>
              <a:rPr lang="en-US" altLang="zh-CN" dirty="0" err="1"/>
              <a:t>y_pred</a:t>
            </a:r>
            <a:r>
              <a:rPr lang="en-US" altLang="zh-CN" dirty="0"/>
              <a:t>, y):</a:t>
            </a:r>
          </a:p>
          <a:p>
            <a:r>
              <a:rPr lang="en-US" altLang="zh-CN" dirty="0"/>
              <a:t>    """ </a:t>
            </a:r>
            <a:r>
              <a:rPr lang="zh-CN" altLang="en-US" dirty="0"/>
              <a:t>损失函数求导 </a:t>
            </a:r>
            <a:r>
              <a:rPr lang="en-US" altLang="zh-CN" dirty="0"/>
              <a:t>"""</a:t>
            </a:r>
          </a:p>
          <a:p>
            <a:r>
              <a:rPr lang="en-US" altLang="zh-CN" dirty="0"/>
              <a:t>    return </a:t>
            </a:r>
            <a:r>
              <a:rPr lang="en-US" altLang="zh-CN" dirty="0" err="1"/>
              <a:t>y_pred</a:t>
            </a:r>
            <a:r>
              <a:rPr lang="en-US" altLang="zh-CN" dirty="0"/>
              <a:t> - </a:t>
            </a:r>
            <a:r>
              <a:rPr lang="en-US" altLang="zh-CN" dirty="0" err="1"/>
              <a:t>torch.nn.functional.one_hot</a:t>
            </a:r>
            <a:r>
              <a:rPr lang="en-US" altLang="zh-CN" dirty="0"/>
              <a:t>(y, </a:t>
            </a:r>
            <a:r>
              <a:rPr lang="en-US" altLang="zh-CN" dirty="0" err="1"/>
              <a:t>num_classes</a:t>
            </a:r>
            <a:r>
              <a:rPr lang="en-US" altLang="zh-CN" dirty="0"/>
              <a:t>=10)</a:t>
            </a:r>
          </a:p>
          <a:p>
            <a:endParaRPr lang="en-US" altLang="zh-CN" dirty="0"/>
          </a:p>
          <a:p>
            <a:r>
              <a:rPr lang="en-US" altLang="zh-CN" dirty="0" err="1"/>
              <a:t>def</a:t>
            </a:r>
            <a:r>
              <a:rPr lang="en-US" altLang="zh-CN" dirty="0"/>
              <a:t> </a:t>
            </a:r>
            <a:r>
              <a:rPr lang="en-US" altLang="zh-CN" dirty="0" err="1"/>
              <a:t>grad_fn</a:t>
            </a:r>
            <a:r>
              <a:rPr lang="en-US" altLang="zh-CN" dirty="0"/>
              <a:t>(x, y, </a:t>
            </a:r>
            <a:r>
              <a:rPr lang="en-US" altLang="zh-CN" dirty="0" err="1"/>
              <a:t>y_pred</a:t>
            </a:r>
            <a:r>
              <a:rPr lang="en-US" altLang="zh-CN" dirty="0"/>
              <a:t>):</a:t>
            </a:r>
          </a:p>
          <a:p>
            <a:r>
              <a:rPr lang="en-US" altLang="zh-CN" dirty="0"/>
              <a:t>    """ </a:t>
            </a:r>
            <a:r>
              <a:rPr lang="zh-CN" altLang="en-US" dirty="0"/>
              <a:t>梯度函数 </a:t>
            </a:r>
            <a:r>
              <a:rPr lang="en-US" altLang="zh-CN" dirty="0"/>
              <a:t>"""</a:t>
            </a:r>
          </a:p>
          <a:p>
            <a:r>
              <a:rPr lang="en-US" altLang="zh-CN" dirty="0"/>
              <a:t>    </a:t>
            </a:r>
            <a:r>
              <a:rPr lang="en-US" altLang="zh-CN" dirty="0" err="1"/>
              <a:t>grad_w</a:t>
            </a:r>
            <a:r>
              <a:rPr lang="en-US" altLang="zh-CN" dirty="0"/>
              <a:t> = torch.mm(</a:t>
            </a:r>
            <a:r>
              <a:rPr lang="en-US" altLang="zh-CN" dirty="0" err="1"/>
              <a:t>x.view</a:t>
            </a:r>
            <a:r>
              <a:rPr lang="en-US" altLang="zh-CN" dirty="0"/>
              <a:t>((-1, </a:t>
            </a:r>
            <a:r>
              <a:rPr lang="en-US" altLang="zh-CN" dirty="0" err="1"/>
              <a:t>num_inputs</a:t>
            </a:r>
            <a:r>
              <a:rPr lang="en-US" altLang="zh-CN" dirty="0"/>
              <a:t>)).T, </a:t>
            </a:r>
            <a:r>
              <a:rPr lang="en-US" altLang="zh-CN" dirty="0" err="1"/>
              <a:t>grad_loss_fn</a:t>
            </a:r>
            <a:r>
              <a:rPr lang="en-US" altLang="zh-CN" dirty="0"/>
              <a:t>(</a:t>
            </a:r>
            <a:r>
              <a:rPr lang="en-US" altLang="zh-CN" dirty="0" err="1"/>
              <a:t>y_pred</a:t>
            </a:r>
            <a:r>
              <a:rPr lang="en-US" altLang="zh-CN" dirty="0"/>
              <a:t>, y))</a:t>
            </a:r>
          </a:p>
          <a:p>
            <a:r>
              <a:rPr lang="en-US" altLang="zh-CN" dirty="0"/>
              <a:t>    </a:t>
            </a:r>
            <a:r>
              <a:rPr lang="en-US" altLang="zh-CN" dirty="0" err="1"/>
              <a:t>grad_b</a:t>
            </a:r>
            <a:r>
              <a:rPr lang="en-US" altLang="zh-CN" dirty="0"/>
              <a:t> = </a:t>
            </a:r>
            <a:r>
              <a:rPr lang="en-US" altLang="zh-CN" dirty="0" err="1"/>
              <a:t>grad_loss_fn</a:t>
            </a:r>
            <a:r>
              <a:rPr lang="en-US" altLang="zh-CN" dirty="0"/>
              <a:t>(</a:t>
            </a:r>
            <a:r>
              <a:rPr lang="en-US" altLang="zh-CN" dirty="0" err="1"/>
              <a:t>y_pred</a:t>
            </a:r>
            <a:r>
              <a:rPr lang="en-US" altLang="zh-CN" dirty="0"/>
              <a:t>, y)</a:t>
            </a:r>
          </a:p>
          <a:p>
            <a:r>
              <a:rPr lang="en-US" altLang="zh-CN" dirty="0"/>
              <a:t>    return [</a:t>
            </a:r>
            <a:r>
              <a:rPr lang="en-US" altLang="zh-CN" dirty="0" err="1"/>
              <a:t>grad_w</a:t>
            </a:r>
            <a:r>
              <a:rPr lang="en-US" altLang="zh-CN" dirty="0"/>
              <a:t>, </a:t>
            </a:r>
            <a:r>
              <a:rPr lang="en-US" altLang="zh-CN" dirty="0" err="1"/>
              <a:t>grad_b.mean</a:t>
            </a:r>
            <a:r>
              <a:rPr lang="en-US" altLang="zh-CN" dirty="0"/>
              <a:t>(dim=0)]</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677756686"/>
              </p:ext>
            </p:extLst>
          </p:nvPr>
        </p:nvGraphicFramePr>
        <p:xfrm>
          <a:off x="6588224" y="2420888"/>
          <a:ext cx="228600" cy="396875"/>
        </p:xfrm>
        <a:graphic>
          <a:graphicData uri="http://schemas.openxmlformats.org/presentationml/2006/ole">
            <mc:AlternateContent xmlns:mc="http://schemas.openxmlformats.org/markup-compatibility/2006">
              <mc:Choice xmlns:v="urn:schemas-microsoft-com:vml" Requires="v">
                <p:oleObj spid="_x0000_s29841" name="Equation" r:id="rId3" imgW="228501" imgH="393529" progId="Equation.DSMT4">
                  <p:embed/>
                </p:oleObj>
              </mc:Choice>
              <mc:Fallback>
                <p:oleObj name="Equation" r:id="rId3" imgW="228501" imgH="39352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420888"/>
                        <a:ext cx="2286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961537169"/>
              </p:ext>
            </p:extLst>
          </p:nvPr>
        </p:nvGraphicFramePr>
        <p:xfrm>
          <a:off x="7452320" y="2420888"/>
          <a:ext cx="266700" cy="396875"/>
        </p:xfrm>
        <a:graphic>
          <a:graphicData uri="http://schemas.openxmlformats.org/presentationml/2006/ole">
            <mc:AlternateContent xmlns:mc="http://schemas.openxmlformats.org/markup-compatibility/2006">
              <mc:Choice xmlns:v="urn:schemas-microsoft-com:vml" Requires="v">
                <p:oleObj spid="_x0000_s29842" name="Equation" r:id="rId5" imgW="266469" imgH="393359" progId="Equation.DSMT4">
                  <p:embed/>
                </p:oleObj>
              </mc:Choice>
              <mc:Fallback>
                <p:oleObj name="Equation" r:id="rId5" imgW="266469" imgH="39335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2320" y="2420888"/>
                        <a:ext cx="2667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770503739"/>
              </p:ext>
            </p:extLst>
          </p:nvPr>
        </p:nvGraphicFramePr>
        <p:xfrm>
          <a:off x="8100392" y="2420888"/>
          <a:ext cx="228600" cy="396875"/>
        </p:xfrm>
        <a:graphic>
          <a:graphicData uri="http://schemas.openxmlformats.org/presentationml/2006/ole">
            <mc:AlternateContent xmlns:mc="http://schemas.openxmlformats.org/markup-compatibility/2006">
              <mc:Choice xmlns:v="urn:schemas-microsoft-com:vml" Requires="v">
                <p:oleObj spid="_x0000_s29843" name="Equation" r:id="rId7" imgW="228501" imgH="393529" progId="Equation.DSMT4">
                  <p:embed/>
                </p:oleObj>
              </mc:Choice>
              <mc:Fallback>
                <p:oleObj name="Equation" r:id="rId7" imgW="228501" imgH="39352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00392" y="2420888"/>
                        <a:ext cx="228600" cy="396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34711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3</a:t>
            </a:r>
            <a:r>
              <a:rPr lang="zh-CN" altLang="en-US" dirty="0"/>
              <a:t>）模型假设</a:t>
            </a:r>
          </a:p>
          <a:p>
            <a:r>
              <a:rPr lang="zh-CN" altLang="en-US" dirty="0"/>
              <a:t>为了选择合适的模型，需要对模型做一个假设。最直观的假设是：输入</a:t>
            </a:r>
            <a:r>
              <a:rPr lang="zh-CN" altLang="en-US" dirty="0" smtClean="0"/>
              <a:t>属性</a:t>
            </a:r>
            <a:r>
              <a:rPr lang="en-US" altLang="zh-CN" dirty="0" smtClean="0"/>
              <a:t>x</a:t>
            </a:r>
            <a:r>
              <a:rPr lang="zh-CN" altLang="en-US" dirty="0" smtClean="0"/>
              <a:t>与</a:t>
            </a:r>
            <a:r>
              <a:rPr lang="zh-CN" altLang="en-US" dirty="0"/>
              <a:t>输出</a:t>
            </a:r>
            <a:r>
              <a:rPr lang="zh-CN" altLang="en-US" dirty="0" smtClean="0"/>
              <a:t>属性   </a:t>
            </a:r>
            <a:r>
              <a:rPr lang="zh-CN" altLang="en-US" dirty="0"/>
              <a:t>的关系是线性的。用公式可表示如下：</a:t>
            </a:r>
          </a:p>
          <a:p>
            <a:r>
              <a:rPr lang="zh-CN" altLang="en-US" dirty="0"/>
              <a:t> </a:t>
            </a:r>
            <a:endParaRPr lang="en-US" altLang="zh-CN" dirty="0" smtClean="0"/>
          </a:p>
          <a:p>
            <a:r>
              <a:rPr lang="zh-CN" altLang="en-US" dirty="0"/>
              <a:t>								</a:t>
            </a:r>
            <a:r>
              <a:rPr lang="en-US" altLang="zh-CN" dirty="0"/>
              <a:t>(3.2)</a:t>
            </a:r>
          </a:p>
          <a:p>
            <a:r>
              <a:rPr lang="zh-CN" altLang="en-US" dirty="0"/>
              <a:t>显然，这里</a:t>
            </a:r>
            <a:r>
              <a:rPr lang="zh-CN" altLang="en-US" dirty="0" smtClean="0"/>
              <a:t>的</a:t>
            </a:r>
            <a:r>
              <a:rPr lang="el-GR" altLang="zh-CN" dirty="0" smtClean="0"/>
              <a:t>θ</a:t>
            </a:r>
            <a:r>
              <a:rPr lang="zh-CN" altLang="en-US" dirty="0" smtClean="0"/>
              <a:t>就是       </a:t>
            </a:r>
            <a:r>
              <a:rPr lang="zh-CN" altLang="en-US" dirty="0"/>
              <a:t>。</a:t>
            </a:r>
          </a:p>
          <a:p>
            <a:r>
              <a:rPr lang="zh-CN" altLang="en-US" dirty="0"/>
              <a:t>线性回归的学习任务就是用一条直线来拟合图</a:t>
            </a:r>
            <a:r>
              <a:rPr lang="en-US" altLang="zh-CN" dirty="0"/>
              <a:t>3. 1</a:t>
            </a:r>
            <a:r>
              <a:rPr lang="zh-CN" altLang="en-US" dirty="0"/>
              <a:t>的数据。也就是，通过学习，</a:t>
            </a:r>
            <a:r>
              <a:rPr lang="zh-CN" altLang="en-US" dirty="0" smtClean="0"/>
              <a:t>找到</a:t>
            </a:r>
            <a:r>
              <a:rPr lang="en-US" altLang="zh-CN" i="1" dirty="0" smtClean="0"/>
              <a:t>w</a:t>
            </a:r>
            <a:r>
              <a:rPr lang="zh-CN" altLang="en-US" dirty="0" smtClean="0"/>
              <a:t>和</a:t>
            </a:r>
            <a:r>
              <a:rPr lang="en-US" altLang="zh-CN" i="1" dirty="0" smtClean="0"/>
              <a:t>b</a:t>
            </a:r>
            <a:r>
              <a:rPr lang="zh-CN" altLang="en-US" dirty="0" smtClean="0"/>
              <a:t>的</a:t>
            </a:r>
            <a:r>
              <a:rPr lang="zh-CN" altLang="en-US" dirty="0"/>
              <a:t>最佳参数值。一般将</a:t>
            </a:r>
            <a:r>
              <a:rPr lang="zh-CN" altLang="en-US" dirty="0" smtClean="0"/>
              <a:t>参数</a:t>
            </a:r>
            <a:r>
              <a:rPr lang="en-US" altLang="zh-CN" i="1" dirty="0" smtClean="0"/>
              <a:t>w</a:t>
            </a:r>
            <a:r>
              <a:rPr lang="zh-CN" altLang="en-US" dirty="0" smtClean="0"/>
              <a:t>视为</a:t>
            </a:r>
            <a:r>
              <a:rPr lang="zh-CN" altLang="en-US" dirty="0"/>
              <a:t>直线的斜率，并将</a:t>
            </a:r>
            <a:r>
              <a:rPr lang="zh-CN" altLang="en-US" dirty="0" smtClean="0"/>
              <a:t>参数</a:t>
            </a:r>
            <a:r>
              <a:rPr lang="en-US" altLang="zh-CN" i="1" dirty="0" smtClean="0"/>
              <a:t>b</a:t>
            </a:r>
            <a:r>
              <a:rPr lang="zh-CN" altLang="en-US" dirty="0" smtClean="0"/>
              <a:t>视为</a:t>
            </a:r>
            <a:r>
              <a:rPr lang="zh-CN" altLang="en-US" dirty="0"/>
              <a:t>直线的纵截距，或简称截距，也称为偏置（</a:t>
            </a:r>
            <a:r>
              <a:rPr lang="en-US" altLang="zh-CN" dirty="0" smtClean="0"/>
              <a:t>bias</a:t>
            </a:r>
            <a:r>
              <a:rPr lang="zh-CN" altLang="en-US" dirty="0" smtClean="0"/>
              <a:t>）</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68924075"/>
              </p:ext>
            </p:extLst>
          </p:nvPr>
        </p:nvGraphicFramePr>
        <p:xfrm>
          <a:off x="4860032" y="2420888"/>
          <a:ext cx="209459" cy="380835"/>
        </p:xfrm>
        <a:graphic>
          <a:graphicData uri="http://schemas.openxmlformats.org/presentationml/2006/ole">
            <mc:AlternateContent xmlns:mc="http://schemas.openxmlformats.org/markup-compatibility/2006">
              <mc:Choice xmlns:v="urn:schemas-microsoft-com:vml" Requires="v">
                <p:oleObj spid="_x0000_s3418" name="Equation" r:id="rId3" imgW="139639" imgH="253890" progId="Equation.DSMT4">
                  <p:embed/>
                </p:oleObj>
              </mc:Choice>
              <mc:Fallback>
                <p:oleObj name="Equation" r:id="rId3" imgW="139639"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2420888"/>
                        <a:ext cx="209459"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329339348"/>
              </p:ext>
            </p:extLst>
          </p:nvPr>
        </p:nvGraphicFramePr>
        <p:xfrm>
          <a:off x="971599" y="3573015"/>
          <a:ext cx="2152650" cy="419100"/>
        </p:xfrm>
        <a:graphic>
          <a:graphicData uri="http://schemas.openxmlformats.org/presentationml/2006/ole">
            <mc:AlternateContent xmlns:mc="http://schemas.openxmlformats.org/markup-compatibility/2006">
              <mc:Choice xmlns:v="urn:schemas-microsoft-com:vml" Requires="v">
                <p:oleObj spid="_x0000_s3419" name="Equation" r:id="rId5" imgW="1435100" imgH="279400" progId="Equation.DSMT4">
                  <p:embed/>
                </p:oleObj>
              </mc:Choice>
              <mc:Fallback>
                <p:oleObj name="Equation" r:id="rId5" imgW="1435100" imgH="279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99" y="3573015"/>
                        <a:ext cx="2152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438474223"/>
              </p:ext>
            </p:extLst>
          </p:nvPr>
        </p:nvGraphicFramePr>
        <p:xfrm>
          <a:off x="3347863" y="4149080"/>
          <a:ext cx="590294" cy="380835"/>
        </p:xfrm>
        <a:graphic>
          <a:graphicData uri="http://schemas.openxmlformats.org/presentationml/2006/ole">
            <mc:AlternateContent xmlns:mc="http://schemas.openxmlformats.org/markup-compatibility/2006">
              <mc:Choice xmlns:v="urn:schemas-microsoft-com:vml" Requires="v">
                <p:oleObj spid="_x0000_s3420" name="Equation" r:id="rId7" imgW="393529" imgH="253890" progId="Equation.DSMT4">
                  <p:embed/>
                </p:oleObj>
              </mc:Choice>
              <mc:Fallback>
                <p:oleObj name="Equation" r:id="rId7" imgW="393529"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3" y="4149080"/>
                        <a:ext cx="59029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8516432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77500" lnSpcReduction="20000"/>
          </a:bodyPr>
          <a:lstStyle/>
          <a:p>
            <a:r>
              <a:rPr lang="zh-CN" altLang="en-US" sz="2800" dirty="0"/>
              <a:t>代码</a:t>
            </a:r>
            <a:r>
              <a:rPr lang="en-US" altLang="zh-CN" sz="2800" dirty="0"/>
              <a:t>3. 33</a:t>
            </a:r>
            <a:r>
              <a:rPr lang="zh-CN" altLang="en-US" sz="2800" dirty="0"/>
              <a:t>计算分类准确率。</a:t>
            </a:r>
            <a:r>
              <a:rPr lang="en-US" altLang="zh-CN" sz="2800" dirty="0" err="1"/>
              <a:t>torch.max</a:t>
            </a:r>
            <a:r>
              <a:rPr lang="zh-CN" altLang="en-US" sz="2800" dirty="0"/>
              <a:t>函数返回预测的最大值及其索引，最大值的索引就是预测的标签</a:t>
            </a:r>
            <a:r>
              <a:rPr lang="en-US" altLang="zh-CN" sz="2800" dirty="0" err="1"/>
              <a:t>pred_y</a:t>
            </a:r>
            <a:r>
              <a:rPr lang="zh-CN" altLang="en-US" sz="2800" dirty="0"/>
              <a:t>，然后再比较预测标签与真实标签，得到分类准确率。</a:t>
            </a:r>
          </a:p>
          <a:p>
            <a:r>
              <a:rPr lang="zh-CN" altLang="en-US" dirty="0"/>
              <a:t>代码</a:t>
            </a:r>
            <a:r>
              <a:rPr lang="en-US" altLang="zh-CN" dirty="0"/>
              <a:t>3. 33</a:t>
            </a:r>
            <a:r>
              <a:rPr lang="zh-CN" altLang="en-US" dirty="0"/>
              <a:t>计算分类准确率</a:t>
            </a:r>
          </a:p>
          <a:p>
            <a:r>
              <a:rPr lang="en-US" altLang="zh-CN" dirty="0" err="1"/>
              <a:t>def</a:t>
            </a:r>
            <a:r>
              <a:rPr lang="en-US" altLang="zh-CN" dirty="0"/>
              <a:t> accuracy(</a:t>
            </a:r>
            <a:r>
              <a:rPr lang="en-US" altLang="zh-CN" dirty="0" err="1"/>
              <a:t>y_hat</a:t>
            </a:r>
            <a:r>
              <a:rPr lang="en-US" altLang="zh-CN" dirty="0"/>
              <a:t>, y):</a:t>
            </a:r>
          </a:p>
          <a:p>
            <a:r>
              <a:rPr lang="en-US" altLang="zh-CN" dirty="0"/>
              <a:t>    """ </a:t>
            </a:r>
            <a:r>
              <a:rPr lang="zh-CN" altLang="en-US" dirty="0"/>
              <a:t>计算分类准确率 </a:t>
            </a:r>
            <a:r>
              <a:rPr lang="en-US" altLang="zh-CN" dirty="0"/>
              <a:t>"""</a:t>
            </a:r>
          </a:p>
          <a:p>
            <a:r>
              <a:rPr lang="en-US" altLang="zh-CN" dirty="0"/>
              <a:t>    _, </a:t>
            </a:r>
            <a:r>
              <a:rPr lang="en-US" altLang="zh-CN" dirty="0" err="1"/>
              <a:t>pred_y</a:t>
            </a:r>
            <a:r>
              <a:rPr lang="en-US" altLang="zh-CN" dirty="0"/>
              <a:t> = </a:t>
            </a:r>
            <a:r>
              <a:rPr lang="en-US" altLang="zh-CN" dirty="0" err="1"/>
              <a:t>torch.max</a:t>
            </a:r>
            <a:r>
              <a:rPr lang="en-US" altLang="zh-CN" dirty="0"/>
              <a:t>(</a:t>
            </a:r>
            <a:r>
              <a:rPr lang="en-US" altLang="zh-CN" dirty="0" err="1"/>
              <a:t>y_hat</a:t>
            </a:r>
            <a:r>
              <a:rPr lang="en-US" altLang="zh-CN" dirty="0"/>
              <a:t>, 1)</a:t>
            </a:r>
          </a:p>
          <a:p>
            <a:r>
              <a:rPr lang="en-US" altLang="zh-CN" dirty="0"/>
              <a:t>    return (</a:t>
            </a:r>
            <a:r>
              <a:rPr lang="en-US" altLang="zh-CN" dirty="0" err="1"/>
              <a:t>pred_y</a:t>
            </a:r>
            <a:r>
              <a:rPr lang="en-US" altLang="zh-CN" dirty="0"/>
              <a:t> == y).mean().item()</a:t>
            </a:r>
          </a:p>
          <a:p>
            <a:endParaRPr lang="en-US" altLang="zh-CN" dirty="0"/>
          </a:p>
          <a:p>
            <a:r>
              <a:rPr lang="zh-CN" altLang="en-US" sz="2800" dirty="0"/>
              <a:t>代码</a:t>
            </a:r>
            <a:r>
              <a:rPr lang="en-US" altLang="zh-CN" sz="2800" dirty="0"/>
              <a:t>3. 34</a:t>
            </a:r>
            <a:r>
              <a:rPr lang="zh-CN" altLang="en-US" sz="2800" dirty="0"/>
              <a:t>实现对验证集数据的准确率计算。由于每次迭代只加载小批量数据，因此需要统计预测正确的样本数</a:t>
            </a:r>
            <a:r>
              <a:rPr lang="en-US" altLang="zh-CN" sz="2800" dirty="0" err="1"/>
              <a:t>correct_acc</a:t>
            </a:r>
            <a:r>
              <a:rPr lang="zh-CN" altLang="en-US" sz="2800" dirty="0"/>
              <a:t>和总的样本数</a:t>
            </a:r>
            <a:r>
              <a:rPr lang="en-US" altLang="zh-CN" sz="2800" dirty="0"/>
              <a:t>n</a:t>
            </a:r>
            <a:r>
              <a:rPr lang="zh-CN" altLang="en-US" sz="2800" dirty="0"/>
              <a:t>，最终返回一轮的准确率。</a:t>
            </a:r>
          </a:p>
          <a:p>
            <a:r>
              <a:rPr lang="zh-CN" altLang="en-US" dirty="0"/>
              <a:t>代码</a:t>
            </a:r>
            <a:r>
              <a:rPr lang="en-US" altLang="zh-CN" dirty="0"/>
              <a:t>3. 34 </a:t>
            </a:r>
            <a:r>
              <a:rPr lang="zh-CN" altLang="en-US" dirty="0"/>
              <a:t>评估准确率</a:t>
            </a:r>
          </a:p>
          <a:p>
            <a:r>
              <a:rPr lang="en-US" altLang="zh-CN" dirty="0" err="1"/>
              <a:t>def</a:t>
            </a:r>
            <a:r>
              <a:rPr lang="en-US" altLang="zh-CN" dirty="0"/>
              <a:t> </a:t>
            </a:r>
            <a:r>
              <a:rPr lang="en-US" altLang="zh-CN" dirty="0" err="1"/>
              <a:t>evaluate_accuracy</a:t>
            </a:r>
            <a:r>
              <a:rPr lang="en-US" altLang="zh-CN" dirty="0"/>
              <a:t>(</a:t>
            </a:r>
            <a:r>
              <a:rPr lang="en-US" altLang="zh-CN" dirty="0" err="1"/>
              <a:t>data_iter</a:t>
            </a:r>
            <a:r>
              <a:rPr lang="en-US" altLang="zh-CN" dirty="0"/>
              <a:t>, net, w, b):</a:t>
            </a:r>
          </a:p>
          <a:p>
            <a:r>
              <a:rPr lang="en-US" altLang="zh-CN" dirty="0"/>
              <a:t>    """ </a:t>
            </a:r>
            <a:r>
              <a:rPr lang="zh-CN" altLang="en-US" dirty="0"/>
              <a:t>计算准确率 </a:t>
            </a:r>
            <a:r>
              <a:rPr lang="en-US" altLang="zh-CN" dirty="0"/>
              <a:t>"""</a:t>
            </a:r>
          </a:p>
          <a:p>
            <a:r>
              <a:rPr lang="en-US" altLang="zh-CN" dirty="0"/>
              <a:t>    </a:t>
            </a:r>
            <a:r>
              <a:rPr lang="en-US" altLang="zh-CN" dirty="0" err="1"/>
              <a:t>correct_acc</a:t>
            </a:r>
            <a:r>
              <a:rPr lang="en-US" altLang="zh-CN" dirty="0"/>
              <a:t>, n = 0.0, 0</a:t>
            </a:r>
          </a:p>
          <a:p>
            <a:r>
              <a:rPr lang="en-US" altLang="zh-CN" dirty="0"/>
              <a:t>    for x, y in </a:t>
            </a:r>
            <a:r>
              <a:rPr lang="en-US" altLang="zh-CN" dirty="0" err="1"/>
              <a:t>data_iter</a:t>
            </a:r>
            <a:r>
              <a:rPr lang="en-US" altLang="zh-CN" dirty="0"/>
              <a:t>:</a:t>
            </a:r>
          </a:p>
          <a:p>
            <a:r>
              <a:rPr lang="en-US" altLang="zh-CN" dirty="0"/>
              <a:t>        _, </a:t>
            </a:r>
            <a:r>
              <a:rPr lang="en-US" altLang="zh-CN" dirty="0" err="1"/>
              <a:t>pred_y</a:t>
            </a:r>
            <a:r>
              <a:rPr lang="en-US" altLang="zh-CN" dirty="0"/>
              <a:t> = </a:t>
            </a:r>
            <a:r>
              <a:rPr lang="en-US" altLang="zh-CN" dirty="0" err="1"/>
              <a:t>torch.max</a:t>
            </a:r>
            <a:r>
              <a:rPr lang="en-US" altLang="zh-CN" dirty="0"/>
              <a:t>(net(x, w, b).data, 1)</a:t>
            </a:r>
          </a:p>
          <a:p>
            <a:r>
              <a:rPr lang="en-US" altLang="zh-CN" dirty="0"/>
              <a:t>        </a:t>
            </a:r>
            <a:r>
              <a:rPr lang="en-US" altLang="zh-CN" dirty="0" err="1"/>
              <a:t>correct_acc</a:t>
            </a:r>
            <a:r>
              <a:rPr lang="en-US" altLang="zh-CN" dirty="0"/>
              <a:t> += (</a:t>
            </a:r>
            <a:r>
              <a:rPr lang="en-US" altLang="zh-CN" dirty="0" err="1"/>
              <a:t>pred_y</a:t>
            </a:r>
            <a:r>
              <a:rPr lang="en-US" altLang="zh-CN" dirty="0"/>
              <a:t> == y).sum().item()</a:t>
            </a:r>
          </a:p>
          <a:p>
            <a:r>
              <a:rPr lang="en-US" altLang="zh-CN" dirty="0"/>
              <a:t>        n += </a:t>
            </a:r>
            <a:r>
              <a:rPr lang="en-US" altLang="zh-CN" dirty="0" err="1"/>
              <a:t>y.shape</a:t>
            </a:r>
            <a:r>
              <a:rPr lang="en-US" altLang="zh-CN" dirty="0"/>
              <a:t>[0]</a:t>
            </a:r>
          </a:p>
          <a:p>
            <a:r>
              <a:rPr lang="en-US" altLang="zh-CN" dirty="0"/>
              <a:t>    return </a:t>
            </a:r>
            <a:r>
              <a:rPr lang="en-US" altLang="zh-CN" dirty="0" err="1"/>
              <a:t>correct_acc</a:t>
            </a:r>
            <a:r>
              <a:rPr lang="en-US" altLang="zh-CN" dirty="0"/>
              <a:t> / n</a:t>
            </a:r>
          </a:p>
          <a:p>
            <a:endParaRPr lang="en-US" altLang="zh-CN" dirty="0"/>
          </a:p>
          <a:p>
            <a:endParaRPr lang="zh-CN" altLang="en-US" dirty="0"/>
          </a:p>
        </p:txBody>
      </p:sp>
    </p:spTree>
    <p:extLst>
      <p:ext uri="{BB962C8B-B14F-4D97-AF65-F5344CB8AC3E}">
        <p14:creationId xmlns:p14="http://schemas.microsoft.com/office/powerpoint/2010/main" val="24193391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712968" cy="6453336"/>
          </a:xfrm>
        </p:spPr>
        <p:txBody>
          <a:bodyPr>
            <a:normAutofit fontScale="62500" lnSpcReduction="20000"/>
          </a:bodyPr>
          <a:lstStyle/>
          <a:p>
            <a:r>
              <a:rPr lang="zh-CN" altLang="en-US" sz="3800" dirty="0"/>
              <a:t>代码</a:t>
            </a:r>
            <a:r>
              <a:rPr lang="en-US" altLang="zh-CN" sz="3800" dirty="0"/>
              <a:t>3. 35</a:t>
            </a:r>
            <a:r>
              <a:rPr lang="zh-CN" altLang="en-US" sz="3800" dirty="0"/>
              <a:t>使用小批量梯度下降进行模型训练。这里直接使用</a:t>
            </a:r>
            <a:r>
              <a:rPr lang="en-US" altLang="zh-CN" sz="3800" dirty="0" err="1"/>
              <a:t>PyTorch</a:t>
            </a:r>
            <a:r>
              <a:rPr lang="zh-CN" altLang="en-US" sz="3800" dirty="0"/>
              <a:t>自动求导的功能，避免手工计算导数的麻烦。</a:t>
            </a:r>
          </a:p>
          <a:p>
            <a:r>
              <a:rPr lang="zh-CN" altLang="en-US" dirty="0"/>
              <a:t>代码</a:t>
            </a:r>
            <a:r>
              <a:rPr lang="en-US" altLang="zh-CN" dirty="0"/>
              <a:t>3. 35 </a:t>
            </a:r>
            <a:r>
              <a:rPr lang="zh-CN" altLang="en-US" dirty="0"/>
              <a:t>模型训练</a:t>
            </a:r>
          </a:p>
          <a:p>
            <a:r>
              <a:rPr lang="en-US" altLang="zh-CN" dirty="0" err="1"/>
              <a:t>def</a:t>
            </a:r>
            <a:r>
              <a:rPr lang="en-US" altLang="zh-CN" dirty="0"/>
              <a:t> train(net, </a:t>
            </a:r>
            <a:r>
              <a:rPr lang="en-US" altLang="zh-CN" dirty="0" err="1"/>
              <a:t>train_iter</a:t>
            </a:r>
            <a:r>
              <a:rPr lang="en-US" altLang="zh-CN" dirty="0"/>
              <a:t>, </a:t>
            </a:r>
            <a:r>
              <a:rPr lang="en-US" altLang="zh-CN" dirty="0" err="1"/>
              <a:t>test_iter</a:t>
            </a:r>
            <a:r>
              <a:rPr lang="en-US" altLang="zh-CN" dirty="0"/>
              <a:t>, loss, </a:t>
            </a:r>
            <a:r>
              <a:rPr lang="en-US" altLang="zh-CN" dirty="0" err="1"/>
              <a:t>num_epochs</a:t>
            </a:r>
            <a:r>
              <a:rPr lang="en-US" altLang="zh-CN" dirty="0"/>
              <a:t>, </a:t>
            </a:r>
            <a:r>
              <a:rPr lang="en-US" altLang="zh-CN" dirty="0" err="1"/>
              <a:t>params</a:t>
            </a:r>
            <a:r>
              <a:rPr lang="en-US" altLang="zh-CN" dirty="0"/>
              <a:t>, </a:t>
            </a:r>
            <a:r>
              <a:rPr lang="en-US" altLang="zh-CN" dirty="0" err="1"/>
              <a:t>lr</a:t>
            </a:r>
            <a:r>
              <a:rPr lang="en-US" altLang="zh-CN" dirty="0"/>
              <a:t>):</a:t>
            </a:r>
          </a:p>
          <a:p>
            <a:r>
              <a:rPr lang="en-US" altLang="zh-CN" dirty="0"/>
              <a:t>    """ </a:t>
            </a:r>
            <a:r>
              <a:rPr lang="zh-CN" altLang="en-US" dirty="0"/>
              <a:t>模型训练 </a:t>
            </a:r>
            <a:r>
              <a:rPr lang="en-US" altLang="zh-CN" dirty="0"/>
              <a:t>"""</a:t>
            </a:r>
          </a:p>
          <a:p>
            <a:r>
              <a:rPr lang="en-US" altLang="zh-CN" dirty="0"/>
              <a:t>    w, b = </a:t>
            </a:r>
            <a:r>
              <a:rPr lang="en-US" altLang="zh-CN" dirty="0" err="1"/>
              <a:t>params</a:t>
            </a:r>
            <a:endParaRPr lang="en-US" altLang="zh-CN" dirty="0"/>
          </a:p>
          <a:p>
            <a:r>
              <a:rPr lang="en-US" altLang="zh-CN" dirty="0"/>
              <a:t>    for epoch in range(</a:t>
            </a:r>
            <a:r>
              <a:rPr lang="en-US" altLang="zh-CN" dirty="0" err="1"/>
              <a:t>num_epochs</a:t>
            </a:r>
            <a:r>
              <a:rPr lang="en-US" altLang="zh-CN" dirty="0"/>
              <a:t>):</a:t>
            </a:r>
          </a:p>
          <a:p>
            <a:r>
              <a:rPr lang="en-US" altLang="zh-CN" dirty="0"/>
              <a:t>        </a:t>
            </a:r>
            <a:r>
              <a:rPr lang="en-US" altLang="zh-CN" dirty="0" err="1"/>
              <a:t>train_loss_sum</a:t>
            </a:r>
            <a:r>
              <a:rPr lang="en-US" altLang="zh-CN" dirty="0"/>
              <a:t>, </a:t>
            </a:r>
            <a:r>
              <a:rPr lang="en-US" altLang="zh-CN" dirty="0" err="1"/>
              <a:t>train_acc_sum</a:t>
            </a:r>
            <a:r>
              <a:rPr lang="en-US" altLang="zh-CN" dirty="0"/>
              <a:t>, n = 0.0, 0.0, 0</a:t>
            </a:r>
          </a:p>
          <a:p>
            <a:r>
              <a:rPr lang="en-US" altLang="zh-CN" dirty="0"/>
              <a:t>        for x, y in </a:t>
            </a:r>
            <a:r>
              <a:rPr lang="en-US" altLang="zh-CN" dirty="0" err="1"/>
              <a:t>train_iter</a:t>
            </a:r>
            <a:r>
              <a:rPr lang="en-US" altLang="zh-CN" dirty="0"/>
              <a:t>:</a:t>
            </a:r>
          </a:p>
          <a:p>
            <a:r>
              <a:rPr lang="en-US" altLang="zh-CN" dirty="0"/>
              <a:t>            # </a:t>
            </a:r>
            <a:r>
              <a:rPr lang="zh-CN" altLang="en-US" dirty="0"/>
              <a:t>前向传播</a:t>
            </a:r>
          </a:p>
          <a:p>
            <a:r>
              <a:rPr lang="zh-CN" altLang="en-US" dirty="0"/>
              <a:t>            </a:t>
            </a:r>
            <a:r>
              <a:rPr lang="en-US" altLang="zh-CN" dirty="0" err="1"/>
              <a:t>y_pred</a:t>
            </a:r>
            <a:r>
              <a:rPr lang="en-US" altLang="zh-CN" dirty="0"/>
              <a:t> = net(x, w, b)</a:t>
            </a:r>
          </a:p>
          <a:p>
            <a:r>
              <a:rPr lang="en-US" altLang="zh-CN" dirty="0"/>
              <a:t>            # </a:t>
            </a:r>
            <a:r>
              <a:rPr lang="zh-CN" altLang="en-US" dirty="0"/>
              <a:t>计算损失</a:t>
            </a:r>
          </a:p>
          <a:p>
            <a:r>
              <a:rPr lang="zh-CN" altLang="en-US" dirty="0"/>
              <a:t>            </a:t>
            </a:r>
            <a:r>
              <a:rPr lang="en-US" altLang="zh-CN" dirty="0" err="1"/>
              <a:t>loss_mini_batch</a:t>
            </a:r>
            <a:r>
              <a:rPr lang="en-US" altLang="zh-CN" dirty="0"/>
              <a:t> = loss(</a:t>
            </a:r>
            <a:r>
              <a:rPr lang="en-US" altLang="zh-CN" dirty="0" err="1"/>
              <a:t>y_pred</a:t>
            </a:r>
            <a:r>
              <a:rPr lang="en-US" altLang="zh-CN" dirty="0"/>
              <a:t>, y).sum()</a:t>
            </a:r>
          </a:p>
          <a:p>
            <a:r>
              <a:rPr lang="en-US" altLang="zh-CN" dirty="0"/>
              <a:t>            # </a:t>
            </a:r>
            <a:r>
              <a:rPr lang="zh-CN" altLang="en-US" dirty="0"/>
              <a:t>梯度</a:t>
            </a:r>
          </a:p>
          <a:p>
            <a:r>
              <a:rPr lang="zh-CN" altLang="en-US" dirty="0"/>
              <a:t>            </a:t>
            </a:r>
            <a:r>
              <a:rPr lang="en-US" altLang="zh-CN" dirty="0"/>
              <a:t>grad = </a:t>
            </a:r>
            <a:r>
              <a:rPr lang="en-US" altLang="zh-CN" dirty="0" err="1"/>
              <a:t>grad_fn</a:t>
            </a:r>
            <a:r>
              <a:rPr lang="en-US" altLang="zh-CN" dirty="0"/>
              <a:t>(x, y, </a:t>
            </a:r>
            <a:r>
              <a:rPr lang="en-US" altLang="zh-CN" dirty="0" err="1"/>
              <a:t>y_pred</a:t>
            </a:r>
            <a:r>
              <a:rPr lang="en-US" altLang="zh-CN" dirty="0"/>
              <a:t>)</a:t>
            </a:r>
          </a:p>
          <a:p>
            <a:r>
              <a:rPr lang="en-US" altLang="zh-CN" dirty="0"/>
              <a:t>            # </a:t>
            </a:r>
            <a:r>
              <a:rPr lang="zh-CN" altLang="en-US" dirty="0"/>
              <a:t>更新参数</a:t>
            </a:r>
          </a:p>
          <a:p>
            <a:r>
              <a:rPr lang="zh-CN" altLang="en-US" dirty="0"/>
              <a:t>            </a:t>
            </a:r>
            <a:r>
              <a:rPr lang="en-US" altLang="zh-CN" dirty="0"/>
              <a:t>for </a:t>
            </a:r>
            <a:r>
              <a:rPr lang="en-US" altLang="zh-CN" dirty="0" err="1"/>
              <a:t>i</a:t>
            </a:r>
            <a:r>
              <a:rPr lang="en-US" altLang="zh-CN" dirty="0"/>
              <a:t> in range(</a:t>
            </a:r>
            <a:r>
              <a:rPr lang="en-US" altLang="zh-CN" dirty="0" err="1"/>
              <a:t>len</a:t>
            </a:r>
            <a:r>
              <a:rPr lang="en-US" altLang="zh-CN" dirty="0"/>
              <a:t>(</a:t>
            </a:r>
            <a:r>
              <a:rPr lang="en-US" altLang="zh-CN" dirty="0" err="1"/>
              <a:t>params</a:t>
            </a:r>
            <a:r>
              <a:rPr lang="en-US" altLang="zh-CN" dirty="0"/>
              <a:t>)):</a:t>
            </a:r>
          </a:p>
          <a:p>
            <a:r>
              <a:rPr lang="en-US" altLang="zh-CN" dirty="0"/>
              <a:t>                </a:t>
            </a:r>
            <a:r>
              <a:rPr lang="en-US" altLang="zh-CN" dirty="0" err="1"/>
              <a:t>params</a:t>
            </a:r>
            <a:r>
              <a:rPr lang="en-US" altLang="zh-CN" dirty="0"/>
              <a:t>[</a:t>
            </a:r>
            <a:r>
              <a:rPr lang="en-US" altLang="zh-CN" dirty="0" err="1"/>
              <a:t>i</a:t>
            </a:r>
            <a:r>
              <a:rPr lang="en-US" altLang="zh-CN" dirty="0"/>
              <a:t>] -= </a:t>
            </a:r>
            <a:r>
              <a:rPr lang="en-US" altLang="zh-CN" dirty="0" err="1"/>
              <a:t>lr</a:t>
            </a:r>
            <a:r>
              <a:rPr lang="en-US" altLang="zh-CN" dirty="0"/>
              <a:t> * grad[</a:t>
            </a:r>
            <a:r>
              <a:rPr lang="en-US" altLang="zh-CN" dirty="0" err="1"/>
              <a:t>i</a:t>
            </a:r>
            <a:r>
              <a:rPr lang="en-US" altLang="zh-CN" dirty="0"/>
              <a:t>]</a:t>
            </a:r>
          </a:p>
          <a:p>
            <a:endParaRPr lang="en-US" altLang="zh-CN" dirty="0"/>
          </a:p>
          <a:p>
            <a:r>
              <a:rPr lang="en-US" altLang="zh-CN" dirty="0"/>
              <a:t>            # </a:t>
            </a:r>
            <a:r>
              <a:rPr lang="zh-CN" altLang="en-US" dirty="0"/>
              <a:t>统计</a:t>
            </a:r>
          </a:p>
          <a:p>
            <a:r>
              <a:rPr lang="zh-CN" altLang="en-US" dirty="0"/>
              <a:t>            </a:t>
            </a:r>
            <a:r>
              <a:rPr lang="en-US" altLang="zh-CN" dirty="0" err="1"/>
              <a:t>train_loss_sum</a:t>
            </a:r>
            <a:r>
              <a:rPr lang="en-US" altLang="zh-CN" dirty="0"/>
              <a:t> += </a:t>
            </a:r>
            <a:r>
              <a:rPr lang="en-US" altLang="zh-CN" dirty="0" err="1"/>
              <a:t>loss_mini_batch.item</a:t>
            </a:r>
            <a:r>
              <a:rPr lang="en-US" altLang="zh-CN" dirty="0"/>
              <a:t>()</a:t>
            </a:r>
          </a:p>
          <a:p>
            <a:r>
              <a:rPr lang="en-US" altLang="zh-CN" dirty="0"/>
              <a:t>            </a:t>
            </a:r>
            <a:r>
              <a:rPr lang="en-US" altLang="zh-CN" dirty="0" err="1"/>
              <a:t>train_acc_sum</a:t>
            </a:r>
            <a:r>
              <a:rPr lang="en-US" altLang="zh-CN" dirty="0"/>
              <a:t> += (</a:t>
            </a:r>
            <a:r>
              <a:rPr lang="en-US" altLang="zh-CN" dirty="0" err="1"/>
              <a:t>y_pred.argmax</a:t>
            </a:r>
            <a:r>
              <a:rPr lang="en-US" altLang="zh-CN" dirty="0"/>
              <a:t>(dim=1) == y).sum().item()</a:t>
            </a:r>
          </a:p>
          <a:p>
            <a:r>
              <a:rPr lang="en-US" altLang="zh-CN" dirty="0"/>
              <a:t>            n += </a:t>
            </a:r>
            <a:r>
              <a:rPr lang="en-US" altLang="zh-CN" dirty="0" err="1"/>
              <a:t>y.shape</a:t>
            </a:r>
            <a:r>
              <a:rPr lang="en-US" altLang="zh-CN" dirty="0"/>
              <a:t>[0]</a:t>
            </a:r>
          </a:p>
          <a:p>
            <a:r>
              <a:rPr lang="en-US" altLang="zh-CN" dirty="0"/>
              <a:t>        # </a:t>
            </a:r>
            <a:r>
              <a:rPr lang="zh-CN" altLang="en-US" dirty="0"/>
              <a:t>测试准确率</a:t>
            </a:r>
          </a:p>
          <a:p>
            <a:r>
              <a:rPr lang="zh-CN" altLang="en-US" dirty="0"/>
              <a:t>        </a:t>
            </a:r>
            <a:r>
              <a:rPr lang="en-US" altLang="zh-CN" dirty="0" err="1"/>
              <a:t>test_acc</a:t>
            </a:r>
            <a:r>
              <a:rPr lang="en-US" altLang="zh-CN" dirty="0"/>
              <a:t> = </a:t>
            </a:r>
            <a:r>
              <a:rPr lang="en-US" altLang="zh-CN" dirty="0" err="1"/>
              <a:t>evaluate_accuracy</a:t>
            </a:r>
            <a:r>
              <a:rPr lang="en-US" altLang="zh-CN" dirty="0"/>
              <a:t>(</a:t>
            </a:r>
            <a:r>
              <a:rPr lang="en-US" altLang="zh-CN" dirty="0" err="1"/>
              <a:t>test_iter</a:t>
            </a:r>
            <a:r>
              <a:rPr lang="en-US" altLang="zh-CN" dirty="0"/>
              <a:t>, net, w, b)</a:t>
            </a:r>
          </a:p>
          <a:p>
            <a:r>
              <a:rPr lang="en-US" altLang="zh-CN" dirty="0"/>
              <a:t>        print('</a:t>
            </a:r>
            <a:r>
              <a:rPr lang="zh-CN" altLang="en-US" dirty="0"/>
              <a:t>轮次：</a:t>
            </a:r>
            <a:r>
              <a:rPr lang="en-US" altLang="zh-CN" dirty="0"/>
              <a:t>%d</a:t>
            </a:r>
            <a:r>
              <a:rPr lang="zh-CN" altLang="en-US" dirty="0"/>
              <a:t>，损失</a:t>
            </a:r>
            <a:r>
              <a:rPr lang="en-US" altLang="zh-CN" dirty="0"/>
              <a:t>%.4f</a:t>
            </a:r>
            <a:r>
              <a:rPr lang="zh-CN" altLang="en-US" dirty="0"/>
              <a:t>，训练准确率：</a:t>
            </a:r>
            <a:r>
              <a:rPr lang="en-US" altLang="zh-CN" dirty="0"/>
              <a:t>%.3f</a:t>
            </a:r>
            <a:r>
              <a:rPr lang="zh-CN" altLang="en-US" dirty="0"/>
              <a:t>，测试准确率：</a:t>
            </a:r>
            <a:r>
              <a:rPr lang="en-US" altLang="zh-CN" dirty="0"/>
              <a:t>%.3f'</a:t>
            </a:r>
          </a:p>
          <a:p>
            <a:r>
              <a:rPr lang="en-US" altLang="zh-CN" dirty="0"/>
              <a:t>              % (epoch + 1, </a:t>
            </a:r>
            <a:r>
              <a:rPr lang="en-US" altLang="zh-CN" dirty="0" err="1"/>
              <a:t>train_loss_sum</a:t>
            </a:r>
            <a:r>
              <a:rPr lang="en-US" altLang="zh-CN" dirty="0"/>
              <a:t> / n, </a:t>
            </a:r>
            <a:r>
              <a:rPr lang="en-US" altLang="zh-CN" dirty="0" err="1"/>
              <a:t>train_acc_sum</a:t>
            </a:r>
            <a:r>
              <a:rPr lang="en-US" altLang="zh-CN" dirty="0"/>
              <a:t> / n, </a:t>
            </a:r>
            <a:r>
              <a:rPr lang="en-US" altLang="zh-CN" dirty="0" err="1"/>
              <a:t>test_acc</a:t>
            </a:r>
            <a:r>
              <a:rPr lang="en-US" altLang="zh-CN" dirty="0"/>
              <a:t>))</a:t>
            </a:r>
          </a:p>
          <a:p>
            <a:endParaRPr lang="zh-CN" altLang="en-US" dirty="0"/>
          </a:p>
        </p:txBody>
      </p:sp>
    </p:spTree>
    <p:extLst>
      <p:ext uri="{BB962C8B-B14F-4D97-AF65-F5344CB8AC3E}">
        <p14:creationId xmlns:p14="http://schemas.microsoft.com/office/powerpoint/2010/main" val="367097140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620688"/>
            <a:ext cx="8928992" cy="6237312"/>
          </a:xfrm>
        </p:spPr>
        <p:txBody>
          <a:bodyPr>
            <a:normAutofit/>
          </a:bodyPr>
          <a:lstStyle/>
          <a:p>
            <a:r>
              <a:rPr lang="zh-CN" altLang="en-US" dirty="0"/>
              <a:t>代码</a:t>
            </a:r>
            <a:r>
              <a:rPr lang="en-US" altLang="zh-CN" dirty="0"/>
              <a:t>3. 36</a:t>
            </a:r>
            <a:r>
              <a:rPr lang="zh-CN" altLang="en-US" dirty="0"/>
              <a:t>为调用模型训练的部分代码。为了加快优化收敛速度，把参数</a:t>
            </a:r>
            <a:r>
              <a:rPr lang="en-US" altLang="zh-CN" dirty="0"/>
              <a:t>w</a:t>
            </a:r>
            <a:r>
              <a:rPr lang="zh-CN" altLang="en-US" dirty="0"/>
              <a:t>初始化为</a:t>
            </a:r>
            <a:r>
              <a:rPr lang="en-US" altLang="zh-CN" dirty="0"/>
              <a:t>0</a:t>
            </a:r>
            <a:r>
              <a:rPr lang="zh-CN" altLang="en-US" dirty="0"/>
              <a:t>均值、很小方差的正态分布随机数矩阵，把参数</a:t>
            </a:r>
            <a:r>
              <a:rPr lang="en-US" altLang="zh-CN" dirty="0"/>
              <a:t>b</a:t>
            </a:r>
            <a:r>
              <a:rPr lang="zh-CN" altLang="en-US" dirty="0"/>
              <a:t>初始化为</a:t>
            </a:r>
            <a:r>
              <a:rPr lang="en-US" altLang="zh-CN" dirty="0"/>
              <a:t>0</a:t>
            </a:r>
            <a:r>
              <a:rPr lang="zh-CN" altLang="en-US" dirty="0"/>
              <a:t>的向量，然后调用代码</a:t>
            </a:r>
            <a:r>
              <a:rPr lang="en-US" altLang="zh-CN" dirty="0"/>
              <a:t>3. 35</a:t>
            </a:r>
            <a:r>
              <a:rPr lang="zh-CN" altLang="en-US" dirty="0"/>
              <a:t>定义的</a:t>
            </a:r>
            <a:r>
              <a:rPr lang="en-US" altLang="zh-CN" dirty="0"/>
              <a:t>train</a:t>
            </a:r>
            <a:r>
              <a:rPr lang="zh-CN" altLang="en-US" dirty="0"/>
              <a:t>函数进行训练。</a:t>
            </a:r>
          </a:p>
          <a:p>
            <a:r>
              <a:rPr lang="zh-CN" altLang="en-US" dirty="0"/>
              <a:t>代码</a:t>
            </a:r>
            <a:r>
              <a:rPr lang="en-US" altLang="zh-CN" dirty="0"/>
              <a:t>3. 36 </a:t>
            </a:r>
            <a:r>
              <a:rPr lang="zh-CN" altLang="en-US" dirty="0"/>
              <a:t>调用模型训练部分代码</a:t>
            </a:r>
          </a:p>
          <a:p>
            <a:r>
              <a:rPr lang="zh-CN" altLang="en-US" sz="1800" dirty="0"/>
              <a:t>    </a:t>
            </a:r>
            <a:r>
              <a:rPr lang="en-US" altLang="zh-CN" sz="1800" dirty="0"/>
              <a:t># </a:t>
            </a:r>
            <a:r>
              <a:rPr lang="zh-CN" altLang="en-US" sz="1800" dirty="0"/>
              <a:t>参数</a:t>
            </a:r>
          </a:p>
          <a:p>
            <a:r>
              <a:rPr lang="zh-CN" altLang="en-US" sz="1800" dirty="0"/>
              <a:t>    </a:t>
            </a:r>
            <a:r>
              <a:rPr lang="en-US" altLang="zh-CN" sz="1800" dirty="0"/>
              <a:t>w = </a:t>
            </a:r>
            <a:r>
              <a:rPr lang="en-US" altLang="zh-CN" sz="1800" dirty="0" err="1"/>
              <a:t>torch.tensor</a:t>
            </a:r>
            <a:r>
              <a:rPr lang="en-US" altLang="zh-CN" sz="1800" dirty="0"/>
              <a:t>(</a:t>
            </a:r>
            <a:r>
              <a:rPr lang="en-US" altLang="zh-CN" sz="1800" dirty="0" err="1"/>
              <a:t>np.random.normal</a:t>
            </a:r>
            <a:r>
              <a:rPr lang="en-US" altLang="zh-CN" sz="1800" dirty="0"/>
              <a:t>(0, 0.01, (</a:t>
            </a:r>
            <a:r>
              <a:rPr lang="en-US" altLang="zh-CN" sz="1800" dirty="0" err="1"/>
              <a:t>num_inputs</a:t>
            </a:r>
            <a:r>
              <a:rPr lang="en-US" altLang="zh-CN" sz="1800" dirty="0"/>
              <a:t>, </a:t>
            </a:r>
            <a:r>
              <a:rPr lang="en-US" altLang="zh-CN" sz="1800" dirty="0" err="1"/>
              <a:t>num_outputs</a:t>
            </a:r>
            <a:r>
              <a:rPr lang="en-US" altLang="zh-CN" sz="1800" dirty="0"/>
              <a:t>)), </a:t>
            </a:r>
            <a:r>
              <a:rPr lang="en-US" altLang="zh-CN" sz="1800" dirty="0" err="1"/>
              <a:t>dtype</a:t>
            </a:r>
            <a:r>
              <a:rPr lang="en-US" altLang="zh-CN" sz="1800" dirty="0"/>
              <a:t>=</a:t>
            </a:r>
            <a:r>
              <a:rPr lang="en-US" altLang="zh-CN" sz="1800" dirty="0" err="1"/>
              <a:t>torch.float</a:t>
            </a:r>
            <a:r>
              <a:rPr lang="en-US" altLang="zh-CN" sz="1800" dirty="0"/>
              <a:t>, </a:t>
            </a:r>
            <a:r>
              <a:rPr lang="en-US" altLang="zh-CN" sz="1800" dirty="0" err="1"/>
              <a:t>requires_grad</a:t>
            </a:r>
            <a:r>
              <a:rPr lang="en-US" altLang="zh-CN" sz="1800" dirty="0"/>
              <a:t>=True)</a:t>
            </a:r>
          </a:p>
          <a:p>
            <a:r>
              <a:rPr lang="en-US" altLang="zh-CN" sz="1800" dirty="0"/>
              <a:t>    b = </a:t>
            </a:r>
            <a:r>
              <a:rPr lang="en-US" altLang="zh-CN" sz="1800" dirty="0" err="1"/>
              <a:t>torch.zeros</a:t>
            </a:r>
            <a:r>
              <a:rPr lang="en-US" altLang="zh-CN" sz="1800" dirty="0"/>
              <a:t>(</a:t>
            </a:r>
            <a:r>
              <a:rPr lang="en-US" altLang="zh-CN" sz="1800" dirty="0" err="1"/>
              <a:t>num_outputs</a:t>
            </a:r>
            <a:r>
              <a:rPr lang="en-US" altLang="zh-CN" sz="1800" dirty="0"/>
              <a:t>, </a:t>
            </a:r>
            <a:r>
              <a:rPr lang="en-US" altLang="zh-CN" sz="1800" dirty="0" err="1"/>
              <a:t>dtype</a:t>
            </a:r>
            <a:r>
              <a:rPr lang="en-US" altLang="zh-CN" sz="1800" dirty="0"/>
              <a:t>=</a:t>
            </a:r>
            <a:r>
              <a:rPr lang="en-US" altLang="zh-CN" sz="1800" dirty="0" err="1"/>
              <a:t>torch.float</a:t>
            </a:r>
            <a:r>
              <a:rPr lang="en-US" altLang="zh-CN" sz="1800" dirty="0"/>
              <a:t>, </a:t>
            </a:r>
            <a:r>
              <a:rPr lang="en-US" altLang="zh-CN" sz="1800" dirty="0" err="1"/>
              <a:t>requires_grad</a:t>
            </a:r>
            <a:r>
              <a:rPr lang="en-US" altLang="zh-CN" sz="1800" dirty="0"/>
              <a:t>=True)</a:t>
            </a:r>
          </a:p>
          <a:p>
            <a:endParaRPr lang="en-US" altLang="zh-CN" sz="1800" dirty="0"/>
          </a:p>
          <a:p>
            <a:r>
              <a:rPr lang="en-US" altLang="zh-CN" sz="1800" dirty="0"/>
              <a:t>    # </a:t>
            </a:r>
            <a:r>
              <a:rPr lang="zh-CN" altLang="en-US" sz="1800" dirty="0"/>
              <a:t>训练模型</a:t>
            </a:r>
          </a:p>
          <a:p>
            <a:r>
              <a:rPr lang="zh-CN" altLang="en-US" sz="1800" dirty="0"/>
              <a:t>    </a:t>
            </a:r>
            <a:r>
              <a:rPr lang="en-US" altLang="zh-CN" sz="1800" dirty="0"/>
              <a:t>train(model, </a:t>
            </a:r>
            <a:r>
              <a:rPr lang="en-US" altLang="zh-CN" sz="1800" dirty="0" err="1"/>
              <a:t>train_iter</a:t>
            </a:r>
            <a:r>
              <a:rPr lang="en-US" altLang="zh-CN" sz="1800" dirty="0"/>
              <a:t>, </a:t>
            </a:r>
            <a:r>
              <a:rPr lang="en-US" altLang="zh-CN" sz="1800" dirty="0" err="1"/>
              <a:t>test_iter</a:t>
            </a:r>
            <a:r>
              <a:rPr lang="en-US" altLang="zh-CN" sz="1800" dirty="0"/>
              <a:t>, </a:t>
            </a:r>
            <a:r>
              <a:rPr lang="en-US" altLang="zh-CN" sz="1800" dirty="0" err="1"/>
              <a:t>cross_entropy</a:t>
            </a:r>
            <a:r>
              <a:rPr lang="en-US" altLang="zh-CN" sz="1800" dirty="0"/>
              <a:t>, </a:t>
            </a:r>
            <a:r>
              <a:rPr lang="en-US" altLang="zh-CN" sz="1800" dirty="0" err="1"/>
              <a:t>num_epochs</a:t>
            </a:r>
            <a:r>
              <a:rPr lang="en-US" altLang="zh-CN" sz="1800" dirty="0"/>
              <a:t>, [w, b], </a:t>
            </a:r>
            <a:r>
              <a:rPr lang="en-US" altLang="zh-CN" sz="1800" dirty="0" err="1"/>
              <a:t>learning_rate</a:t>
            </a:r>
            <a:r>
              <a:rPr lang="en-US" altLang="zh-CN" sz="1800" dirty="0"/>
              <a:t>)</a:t>
            </a:r>
          </a:p>
          <a:p>
            <a:endParaRPr lang="en-US" altLang="zh-CN" dirty="0"/>
          </a:p>
          <a:p>
            <a:r>
              <a:rPr lang="zh-CN" altLang="en-US" dirty="0"/>
              <a:t>完整代码请参见</a:t>
            </a:r>
            <a:r>
              <a:rPr lang="en-US" altLang="zh-CN" dirty="0"/>
              <a:t>softmax_regression_from_scratch.py</a:t>
            </a:r>
            <a:r>
              <a:rPr lang="zh-CN" altLang="en-US" dirty="0"/>
              <a:t>。</a:t>
            </a:r>
          </a:p>
          <a:p>
            <a:endParaRPr lang="zh-CN" altLang="en-US" dirty="0"/>
          </a:p>
        </p:txBody>
      </p:sp>
    </p:spTree>
    <p:extLst>
      <p:ext uri="{BB962C8B-B14F-4D97-AF65-F5344CB8AC3E}">
        <p14:creationId xmlns:p14="http://schemas.microsoft.com/office/powerpoint/2010/main" val="2636181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lnSpcReduction="10000"/>
          </a:bodyPr>
          <a:lstStyle/>
          <a:p>
            <a:r>
              <a:rPr lang="zh-CN" altLang="en-US" dirty="0"/>
              <a:t>（</a:t>
            </a:r>
            <a:r>
              <a:rPr lang="en-US" altLang="zh-CN" dirty="0"/>
              <a:t>2</a:t>
            </a:r>
            <a:r>
              <a:rPr lang="zh-CN" altLang="en-US" dirty="0"/>
              <a:t>）简洁</a:t>
            </a:r>
            <a:r>
              <a:rPr lang="en-US" altLang="zh-CN" dirty="0" err="1"/>
              <a:t>Softmax</a:t>
            </a:r>
            <a:r>
              <a:rPr lang="zh-CN" altLang="en-US" dirty="0"/>
              <a:t>回归实现</a:t>
            </a:r>
          </a:p>
          <a:p>
            <a:r>
              <a:rPr lang="zh-CN" altLang="en-US" dirty="0"/>
              <a:t>简洁</a:t>
            </a:r>
            <a:r>
              <a:rPr lang="en-US" altLang="zh-CN" dirty="0" err="1"/>
              <a:t>Softmax</a:t>
            </a:r>
            <a:r>
              <a:rPr lang="zh-CN" altLang="en-US" dirty="0"/>
              <a:t>回归使用</a:t>
            </a:r>
            <a:r>
              <a:rPr lang="en-US" altLang="zh-CN" dirty="0" err="1"/>
              <a:t>PyTorch</a:t>
            </a:r>
            <a:r>
              <a:rPr lang="zh-CN" altLang="en-US" dirty="0"/>
              <a:t>提供的</a:t>
            </a:r>
            <a:r>
              <a:rPr lang="en-US" altLang="zh-CN" dirty="0"/>
              <a:t>API</a:t>
            </a:r>
            <a:r>
              <a:rPr lang="zh-CN" altLang="en-US" dirty="0"/>
              <a:t>进行实现，由于不需要手工实现求导，直接使用</a:t>
            </a:r>
            <a:r>
              <a:rPr lang="en-US" altLang="zh-CN" dirty="0" err="1"/>
              <a:t>PyTorch</a:t>
            </a:r>
            <a:r>
              <a:rPr lang="zh-CN" altLang="en-US" dirty="0"/>
              <a:t>的自动求导功能，节省了很多代码。</a:t>
            </a:r>
          </a:p>
          <a:p>
            <a:r>
              <a:rPr lang="zh-CN" altLang="en-US" dirty="0"/>
              <a:t>首先使用</a:t>
            </a:r>
            <a:r>
              <a:rPr lang="en-US" altLang="zh-CN" dirty="0" err="1"/>
              <a:t>nn.Module</a:t>
            </a:r>
            <a:r>
              <a:rPr lang="zh-CN" altLang="en-US" dirty="0"/>
              <a:t>定义</a:t>
            </a:r>
            <a:r>
              <a:rPr lang="en-US" altLang="zh-CN" dirty="0" err="1"/>
              <a:t>Softmax</a:t>
            </a:r>
            <a:r>
              <a:rPr lang="zh-CN" altLang="en-US" dirty="0"/>
              <a:t>模型，如代码</a:t>
            </a:r>
            <a:r>
              <a:rPr lang="en-US" altLang="zh-CN" dirty="0"/>
              <a:t>3. 37</a:t>
            </a:r>
            <a:r>
              <a:rPr lang="zh-CN" altLang="en-US" dirty="0"/>
              <a:t>所示。</a:t>
            </a:r>
          </a:p>
          <a:p>
            <a:r>
              <a:rPr lang="zh-CN" altLang="en-US" dirty="0"/>
              <a:t>代码</a:t>
            </a:r>
            <a:r>
              <a:rPr lang="en-US" altLang="zh-CN" dirty="0"/>
              <a:t>3. 37 </a:t>
            </a:r>
            <a:r>
              <a:rPr lang="zh-CN" altLang="en-US" dirty="0"/>
              <a:t>定义</a:t>
            </a:r>
            <a:r>
              <a:rPr lang="en-US" altLang="zh-CN" dirty="0" err="1"/>
              <a:t>Softmax</a:t>
            </a:r>
            <a:r>
              <a:rPr lang="zh-CN" altLang="en-US" dirty="0"/>
              <a:t>模型</a:t>
            </a:r>
          </a:p>
          <a:p>
            <a:r>
              <a:rPr lang="en-US" altLang="zh-CN" dirty="0"/>
              <a:t>class Net(</a:t>
            </a:r>
            <a:r>
              <a:rPr lang="en-US" altLang="zh-CN" dirty="0" err="1"/>
              <a:t>nn.Module</a:t>
            </a:r>
            <a:r>
              <a:rPr lang="en-US" altLang="zh-CN" dirty="0"/>
              <a:t>):</a:t>
            </a:r>
          </a:p>
          <a:p>
            <a:r>
              <a:rPr lang="en-US" altLang="zh-CN" dirty="0"/>
              <a:t>    """ </a:t>
            </a:r>
            <a:r>
              <a:rPr lang="zh-CN" altLang="en-US" dirty="0"/>
              <a:t>定义</a:t>
            </a:r>
            <a:r>
              <a:rPr lang="en-US" altLang="zh-CN" dirty="0" err="1"/>
              <a:t>Softmax</a:t>
            </a:r>
            <a:r>
              <a:rPr lang="zh-CN" altLang="en-US" dirty="0"/>
              <a:t>模型 </a:t>
            </a:r>
            <a:r>
              <a:rPr lang="en-US" altLang="zh-CN" dirty="0"/>
              <a:t>"""</a:t>
            </a:r>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super(Net, self).__</a:t>
            </a:r>
            <a:r>
              <a:rPr lang="en-US" altLang="zh-CN" dirty="0" err="1"/>
              <a:t>init</a:t>
            </a:r>
            <a:r>
              <a:rPr lang="en-US" altLang="zh-CN" dirty="0"/>
              <a:t>__()</a:t>
            </a:r>
          </a:p>
          <a:p>
            <a:r>
              <a:rPr lang="en-US" altLang="zh-CN" dirty="0"/>
              <a:t>        self.fc1 = </a:t>
            </a:r>
            <a:r>
              <a:rPr lang="en-US" altLang="zh-CN" dirty="0" err="1"/>
              <a:t>nn.Linear</a:t>
            </a:r>
            <a:r>
              <a:rPr lang="en-US" altLang="zh-CN" dirty="0"/>
              <a:t>(784, 10)</a:t>
            </a:r>
          </a:p>
          <a:p>
            <a:endParaRPr lang="en-US" altLang="zh-CN" dirty="0"/>
          </a:p>
          <a:p>
            <a:r>
              <a:rPr lang="en-US" altLang="zh-CN" dirty="0"/>
              <a:t>    </a:t>
            </a:r>
            <a:r>
              <a:rPr lang="en-US" altLang="zh-CN" dirty="0" err="1"/>
              <a:t>def</a:t>
            </a:r>
            <a:r>
              <a:rPr lang="en-US" altLang="zh-CN" dirty="0"/>
              <a:t> forward(self, x):</a:t>
            </a:r>
          </a:p>
          <a:p>
            <a:r>
              <a:rPr lang="en-US" altLang="zh-CN" dirty="0"/>
              <a:t>        # </a:t>
            </a:r>
            <a:r>
              <a:rPr lang="zh-CN" altLang="en-US" dirty="0"/>
              <a:t>展平数据 </a:t>
            </a:r>
            <a:r>
              <a:rPr lang="en-US" altLang="zh-CN" dirty="0"/>
              <a:t>(n, 1, 28, 28) --&gt; (n, 784)</a:t>
            </a:r>
          </a:p>
          <a:p>
            <a:r>
              <a:rPr lang="en-US" altLang="zh-CN" dirty="0"/>
              <a:t>        x = </a:t>
            </a:r>
            <a:r>
              <a:rPr lang="en-US" altLang="zh-CN" dirty="0" err="1"/>
              <a:t>x.view</a:t>
            </a:r>
            <a:r>
              <a:rPr lang="en-US" altLang="zh-CN" dirty="0"/>
              <a:t>(-1, 784)</a:t>
            </a:r>
          </a:p>
          <a:p>
            <a:r>
              <a:rPr lang="en-US" altLang="zh-CN" dirty="0"/>
              <a:t>        return </a:t>
            </a:r>
            <a:r>
              <a:rPr lang="en-US" altLang="zh-CN" dirty="0" err="1"/>
              <a:t>F.softmax</a:t>
            </a:r>
            <a:r>
              <a:rPr lang="en-US" altLang="zh-CN" dirty="0"/>
              <a:t>(self.fc1(x), dim=1)</a:t>
            </a:r>
          </a:p>
          <a:p>
            <a:endParaRPr lang="zh-CN" altLang="en-US" dirty="0"/>
          </a:p>
        </p:txBody>
      </p:sp>
    </p:spTree>
    <p:extLst>
      <p:ext uri="{BB962C8B-B14F-4D97-AF65-F5344CB8AC3E}">
        <p14:creationId xmlns:p14="http://schemas.microsoft.com/office/powerpoint/2010/main" val="6672079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404664"/>
            <a:ext cx="8928992" cy="6453336"/>
          </a:xfrm>
        </p:spPr>
        <p:txBody>
          <a:bodyPr>
            <a:normAutofit fontScale="62500" lnSpcReduction="20000"/>
          </a:bodyPr>
          <a:lstStyle/>
          <a:p>
            <a:r>
              <a:rPr lang="zh-CN" altLang="en-US" sz="3600" dirty="0"/>
              <a:t>简洁</a:t>
            </a:r>
            <a:r>
              <a:rPr lang="en-US" altLang="zh-CN" sz="3600" dirty="0" err="1"/>
              <a:t>Softmax</a:t>
            </a:r>
            <a:r>
              <a:rPr lang="zh-CN" altLang="en-US" sz="3600" dirty="0"/>
              <a:t>回归实现就不再需要损失函数和损失函数求导，直接使用</a:t>
            </a:r>
            <a:r>
              <a:rPr lang="en-US" altLang="zh-CN" sz="3600" dirty="0" err="1"/>
              <a:t>nn</a:t>
            </a:r>
            <a:r>
              <a:rPr lang="zh-CN" altLang="en-US" sz="3600" dirty="0"/>
              <a:t>模块中现成的交叉熵损失函数和自动求导即可，因此代码量较少。下一步定义迭代训练模型的</a:t>
            </a:r>
            <a:r>
              <a:rPr lang="en-US" altLang="zh-CN" sz="3600" dirty="0"/>
              <a:t>train</a:t>
            </a:r>
            <a:r>
              <a:rPr lang="zh-CN" altLang="en-US" sz="3600" dirty="0"/>
              <a:t>函数，如代码</a:t>
            </a:r>
            <a:r>
              <a:rPr lang="en-US" altLang="zh-CN" sz="3600" dirty="0"/>
              <a:t>3. 38</a:t>
            </a:r>
            <a:r>
              <a:rPr lang="zh-CN" altLang="en-US" sz="3600" dirty="0"/>
              <a:t>所示。</a:t>
            </a:r>
          </a:p>
          <a:p>
            <a:r>
              <a:rPr lang="zh-CN" altLang="en-US" dirty="0"/>
              <a:t>代码</a:t>
            </a:r>
            <a:r>
              <a:rPr lang="en-US" altLang="zh-CN" dirty="0"/>
              <a:t>3. 38</a:t>
            </a:r>
            <a:r>
              <a:rPr lang="zh-CN" altLang="en-US" dirty="0"/>
              <a:t>迭代训练模型</a:t>
            </a:r>
          </a:p>
          <a:p>
            <a:r>
              <a:rPr lang="en-US" altLang="zh-CN" dirty="0" err="1"/>
              <a:t>def</a:t>
            </a:r>
            <a:r>
              <a:rPr lang="en-US" altLang="zh-CN" dirty="0"/>
              <a:t> train(epochs, </a:t>
            </a:r>
            <a:r>
              <a:rPr lang="en-US" altLang="zh-CN" dirty="0" err="1"/>
              <a:t>train_loader</a:t>
            </a:r>
            <a:r>
              <a:rPr lang="en-US" altLang="zh-CN" dirty="0"/>
              <a:t>, model, optimizer, </a:t>
            </a:r>
            <a:r>
              <a:rPr lang="en-US" altLang="zh-CN" dirty="0" err="1"/>
              <a:t>loss_fn</a:t>
            </a:r>
            <a:r>
              <a:rPr lang="en-US" altLang="zh-CN" dirty="0"/>
              <a:t>, </a:t>
            </a:r>
            <a:r>
              <a:rPr lang="en-US" altLang="zh-CN" dirty="0" err="1"/>
              <a:t>print_every</a:t>
            </a:r>
            <a:r>
              <a:rPr lang="en-US" altLang="zh-CN" dirty="0"/>
              <a:t>):</a:t>
            </a:r>
          </a:p>
          <a:p>
            <a:r>
              <a:rPr lang="en-US" altLang="zh-CN" dirty="0"/>
              <a:t>    """ </a:t>
            </a:r>
            <a:r>
              <a:rPr lang="zh-CN" altLang="en-US" dirty="0"/>
              <a:t>迭代训练模型 </a:t>
            </a:r>
            <a:r>
              <a:rPr lang="en-US" altLang="zh-CN" dirty="0"/>
              <a:t>"""</a:t>
            </a:r>
          </a:p>
          <a:p>
            <a:r>
              <a:rPr lang="en-US" altLang="zh-CN" dirty="0"/>
              <a:t>    for epoch in range(epochs):</a:t>
            </a:r>
          </a:p>
          <a:p>
            <a:r>
              <a:rPr lang="en-US" altLang="zh-CN" dirty="0"/>
              <a:t>        # </a:t>
            </a:r>
            <a:r>
              <a:rPr lang="zh-CN" altLang="en-US" dirty="0"/>
              <a:t>每次输入</a:t>
            </a:r>
            <a:r>
              <a:rPr lang="en-US" altLang="zh-CN" dirty="0" err="1"/>
              <a:t>batch_idx</a:t>
            </a:r>
            <a:r>
              <a:rPr lang="zh-CN" altLang="en-US" dirty="0"/>
              <a:t>个数据</a:t>
            </a:r>
          </a:p>
          <a:p>
            <a:r>
              <a:rPr lang="zh-CN" altLang="en-US" dirty="0"/>
              <a:t>        </a:t>
            </a:r>
            <a:r>
              <a:rPr lang="en-US" altLang="zh-CN" dirty="0" err="1"/>
              <a:t>loss_acc</a:t>
            </a:r>
            <a:r>
              <a:rPr lang="en-US" altLang="zh-CN" dirty="0"/>
              <a:t> = 0.0  # </a:t>
            </a:r>
            <a:r>
              <a:rPr lang="zh-CN" altLang="en-US" dirty="0"/>
              <a:t>累计损失</a:t>
            </a:r>
          </a:p>
          <a:p>
            <a:r>
              <a:rPr lang="zh-CN" altLang="en-US" dirty="0"/>
              <a:t>        </a:t>
            </a:r>
            <a:r>
              <a:rPr lang="en-US" altLang="zh-CN" dirty="0"/>
              <a:t>for </a:t>
            </a:r>
            <a:r>
              <a:rPr lang="en-US" altLang="zh-CN" dirty="0" err="1"/>
              <a:t>batch_idx</a:t>
            </a:r>
            <a:r>
              <a:rPr lang="en-US" altLang="zh-CN" dirty="0"/>
              <a:t>, (data, target) in enumerate(</a:t>
            </a:r>
            <a:r>
              <a:rPr lang="en-US" altLang="zh-CN" dirty="0" err="1"/>
              <a:t>train_loader</a:t>
            </a:r>
            <a:r>
              <a:rPr lang="en-US" altLang="zh-CN" dirty="0"/>
              <a:t>):</a:t>
            </a:r>
          </a:p>
          <a:p>
            <a:r>
              <a:rPr lang="en-US" altLang="zh-CN" dirty="0"/>
              <a:t>            # </a:t>
            </a:r>
            <a:r>
              <a:rPr lang="zh-CN" altLang="en-US" dirty="0"/>
              <a:t>梯度清零</a:t>
            </a:r>
          </a:p>
          <a:p>
            <a:r>
              <a:rPr lang="zh-CN" altLang="en-US" dirty="0"/>
              <a:t>            </a:t>
            </a:r>
            <a:r>
              <a:rPr lang="en-US" altLang="zh-CN" dirty="0" err="1"/>
              <a:t>optimizer.zero_grad</a:t>
            </a:r>
            <a:r>
              <a:rPr lang="en-US" altLang="zh-CN" dirty="0"/>
              <a:t>()</a:t>
            </a:r>
          </a:p>
          <a:p>
            <a:r>
              <a:rPr lang="en-US" altLang="zh-CN" dirty="0"/>
              <a:t>            # </a:t>
            </a:r>
            <a:r>
              <a:rPr lang="zh-CN" altLang="en-US" dirty="0"/>
              <a:t>前向传播</a:t>
            </a:r>
          </a:p>
          <a:p>
            <a:r>
              <a:rPr lang="zh-CN" altLang="en-US" dirty="0"/>
              <a:t>            </a:t>
            </a:r>
            <a:r>
              <a:rPr lang="en-US" altLang="zh-CN" dirty="0"/>
              <a:t>output = model(data)</a:t>
            </a:r>
          </a:p>
          <a:p>
            <a:r>
              <a:rPr lang="en-US" altLang="zh-CN" dirty="0"/>
              <a:t>            # </a:t>
            </a:r>
            <a:r>
              <a:rPr lang="zh-CN" altLang="en-US" dirty="0"/>
              <a:t>损失</a:t>
            </a:r>
          </a:p>
          <a:p>
            <a:r>
              <a:rPr lang="zh-CN" altLang="en-US" dirty="0"/>
              <a:t>            </a:t>
            </a:r>
            <a:r>
              <a:rPr lang="en-US" altLang="zh-CN" dirty="0"/>
              <a:t>loss = </a:t>
            </a:r>
            <a:r>
              <a:rPr lang="en-US" altLang="zh-CN" dirty="0" err="1"/>
              <a:t>loss_fn</a:t>
            </a:r>
            <a:r>
              <a:rPr lang="en-US" altLang="zh-CN" dirty="0"/>
              <a:t>(output, target)</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 </a:t>
            </a:r>
            <a:r>
              <a:rPr lang="zh-CN" altLang="en-US" dirty="0"/>
              <a:t>更新参数</a:t>
            </a:r>
          </a:p>
          <a:p>
            <a:r>
              <a:rPr lang="zh-CN" altLang="en-US" dirty="0"/>
              <a:t>            </a:t>
            </a:r>
            <a:r>
              <a:rPr lang="en-US" altLang="zh-CN" dirty="0" err="1"/>
              <a:t>optimizer.step</a:t>
            </a:r>
            <a:r>
              <a:rPr lang="en-US" altLang="zh-CN" dirty="0"/>
              <a:t>()</a:t>
            </a:r>
          </a:p>
          <a:p>
            <a:r>
              <a:rPr lang="en-US" altLang="zh-CN" dirty="0"/>
              <a:t>            </a:t>
            </a:r>
            <a:r>
              <a:rPr lang="en-US" altLang="zh-CN" dirty="0" err="1"/>
              <a:t>loss_acc</a:t>
            </a:r>
            <a:r>
              <a:rPr lang="en-US" altLang="zh-CN" dirty="0"/>
              <a:t> += </a:t>
            </a:r>
            <a:r>
              <a:rPr lang="en-US" altLang="zh-CN" dirty="0" err="1"/>
              <a:t>loss.item</a:t>
            </a:r>
            <a:r>
              <a:rPr lang="en-US" altLang="zh-CN" dirty="0"/>
              <a:t>()</a:t>
            </a:r>
          </a:p>
          <a:p>
            <a:r>
              <a:rPr lang="en-US" altLang="zh-CN" dirty="0"/>
              <a:t>            if </a:t>
            </a:r>
            <a:r>
              <a:rPr lang="en-US" altLang="zh-CN" dirty="0" err="1"/>
              <a:t>batch_idx</a:t>
            </a:r>
            <a:r>
              <a:rPr lang="en-US" altLang="zh-CN" dirty="0"/>
              <a:t> % </a:t>
            </a:r>
            <a:r>
              <a:rPr lang="en-US" altLang="zh-CN" dirty="0" err="1"/>
              <a:t>print_every</a:t>
            </a:r>
            <a:r>
              <a:rPr lang="en-US" altLang="zh-CN" dirty="0"/>
              <a:t> == </a:t>
            </a:r>
            <a:r>
              <a:rPr lang="en-US" altLang="zh-CN" dirty="0" err="1"/>
              <a:t>print_every</a:t>
            </a:r>
            <a:r>
              <a:rPr lang="en-US" altLang="zh-CN" dirty="0"/>
              <a:t> - 1:</a:t>
            </a:r>
          </a:p>
          <a:p>
            <a:r>
              <a:rPr lang="en-US" altLang="zh-CN" dirty="0"/>
              <a:t>                print('[%d, %5d] </a:t>
            </a:r>
            <a:r>
              <a:rPr lang="zh-CN" altLang="en-US" dirty="0"/>
              <a:t>损失： </a:t>
            </a:r>
            <a:r>
              <a:rPr lang="en-US" altLang="zh-CN" dirty="0"/>
              <a:t>%.3f' % (epoch + 1, </a:t>
            </a:r>
            <a:r>
              <a:rPr lang="en-US" altLang="zh-CN" dirty="0" err="1"/>
              <a:t>batch_idx</a:t>
            </a:r>
            <a:r>
              <a:rPr lang="en-US" altLang="zh-CN" dirty="0"/>
              <a:t> + 1, </a:t>
            </a:r>
            <a:r>
              <a:rPr lang="en-US" altLang="zh-CN" dirty="0" err="1"/>
              <a:t>loss_acc</a:t>
            </a:r>
            <a:r>
              <a:rPr lang="en-US" altLang="zh-CN" dirty="0"/>
              <a:t> / </a:t>
            </a:r>
            <a:r>
              <a:rPr lang="en-US" altLang="zh-CN" dirty="0" err="1"/>
              <a:t>print_every</a:t>
            </a:r>
            <a:r>
              <a:rPr lang="en-US" altLang="zh-CN" dirty="0"/>
              <a:t>))</a:t>
            </a:r>
          </a:p>
          <a:p>
            <a:r>
              <a:rPr lang="en-US" altLang="zh-CN" dirty="0"/>
              <a:t>                </a:t>
            </a:r>
            <a:r>
              <a:rPr lang="en-US" altLang="zh-CN" dirty="0" err="1"/>
              <a:t>loss_acc</a:t>
            </a:r>
            <a:r>
              <a:rPr lang="en-US" altLang="zh-CN" dirty="0"/>
              <a:t> = 0.0</a:t>
            </a:r>
          </a:p>
          <a:p>
            <a:endParaRPr lang="en-US" altLang="zh-CN" dirty="0"/>
          </a:p>
          <a:p>
            <a:r>
              <a:rPr lang="en-US" altLang="zh-CN" dirty="0"/>
              <a:t>    print('</a:t>
            </a:r>
            <a:r>
              <a:rPr lang="zh-CN" altLang="en-US" dirty="0"/>
              <a:t>完成训练！</a:t>
            </a:r>
            <a:r>
              <a:rPr lang="en-US" altLang="zh-CN" dirty="0"/>
              <a:t>')</a:t>
            </a:r>
          </a:p>
          <a:p>
            <a:endParaRPr lang="zh-CN" altLang="en-US" dirty="0"/>
          </a:p>
        </p:txBody>
      </p:sp>
    </p:spTree>
    <p:extLst>
      <p:ext uri="{BB962C8B-B14F-4D97-AF65-F5344CB8AC3E}">
        <p14:creationId xmlns:p14="http://schemas.microsoft.com/office/powerpoint/2010/main" val="37485522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92500" lnSpcReduction="10000"/>
          </a:bodyPr>
          <a:lstStyle/>
          <a:p>
            <a:r>
              <a:rPr lang="zh-CN" altLang="en-US" sz="2600" dirty="0"/>
              <a:t>为了评估模型性能，定义如代码</a:t>
            </a:r>
            <a:r>
              <a:rPr lang="en-US" altLang="zh-CN" sz="2600" dirty="0"/>
              <a:t>3. 39</a:t>
            </a:r>
            <a:r>
              <a:rPr lang="zh-CN" altLang="en-US" sz="2600" dirty="0"/>
              <a:t>所示的模型测试函数。</a:t>
            </a:r>
          </a:p>
          <a:p>
            <a:r>
              <a:rPr lang="zh-CN" altLang="en-US" dirty="0"/>
              <a:t>代码</a:t>
            </a:r>
            <a:r>
              <a:rPr lang="en-US" altLang="zh-CN" dirty="0"/>
              <a:t>3. 39 </a:t>
            </a:r>
            <a:r>
              <a:rPr lang="zh-CN" altLang="en-US" dirty="0"/>
              <a:t>模型测试</a:t>
            </a:r>
          </a:p>
          <a:p>
            <a:r>
              <a:rPr lang="en-US" altLang="zh-CN" dirty="0" err="1"/>
              <a:t>def</a:t>
            </a:r>
            <a:r>
              <a:rPr lang="en-US" altLang="zh-CN" dirty="0"/>
              <a:t> test(model, </a:t>
            </a:r>
            <a:r>
              <a:rPr lang="en-US" altLang="zh-CN" dirty="0" err="1"/>
              <a:t>test_loader</a:t>
            </a:r>
            <a:r>
              <a:rPr lang="en-US" altLang="zh-CN" dirty="0"/>
              <a:t>):</a:t>
            </a:r>
          </a:p>
          <a:p>
            <a:r>
              <a:rPr lang="en-US" altLang="zh-CN" dirty="0"/>
              <a:t>    """ </a:t>
            </a:r>
            <a:r>
              <a:rPr lang="zh-CN" altLang="en-US" dirty="0"/>
              <a:t>测试 </a:t>
            </a:r>
            <a:r>
              <a:rPr lang="en-US" altLang="zh-CN" dirty="0"/>
              <a:t>"""</a:t>
            </a:r>
          </a:p>
          <a:p>
            <a:r>
              <a:rPr lang="en-US" altLang="zh-CN" dirty="0"/>
              <a:t>    correct = 0</a:t>
            </a:r>
          </a:p>
          <a:p>
            <a:r>
              <a:rPr lang="en-US" altLang="zh-CN" dirty="0"/>
              <a:t>    total = 0</a:t>
            </a:r>
          </a:p>
          <a:p>
            <a:r>
              <a:rPr lang="en-US" altLang="zh-CN" dirty="0"/>
              <a:t>    # </a:t>
            </a:r>
            <a:r>
              <a:rPr lang="zh-CN" altLang="en-US" dirty="0"/>
              <a:t>预测不需要梯度来修改参数</a:t>
            </a:r>
          </a:p>
          <a:p>
            <a:r>
              <a:rPr lang="zh-CN" altLang="en-US" dirty="0"/>
              <a:t>    </a:t>
            </a:r>
            <a:r>
              <a:rPr lang="en-US" altLang="zh-CN" dirty="0"/>
              <a:t>with </a:t>
            </a:r>
            <a:r>
              <a:rPr lang="en-US" altLang="zh-CN" dirty="0" err="1"/>
              <a:t>torch.no_grad</a:t>
            </a:r>
            <a:r>
              <a:rPr lang="en-US" altLang="zh-CN" dirty="0"/>
              <a:t>():</a:t>
            </a:r>
          </a:p>
          <a:p>
            <a:r>
              <a:rPr lang="en-US" altLang="zh-CN" dirty="0"/>
              <a:t>        for data in </a:t>
            </a:r>
            <a:r>
              <a:rPr lang="en-US" altLang="zh-CN" dirty="0" err="1"/>
              <a:t>test_loader</a:t>
            </a:r>
            <a:r>
              <a:rPr lang="en-US" altLang="zh-CN" dirty="0"/>
              <a:t>:</a:t>
            </a:r>
          </a:p>
          <a:p>
            <a:r>
              <a:rPr lang="en-US" altLang="zh-CN" dirty="0"/>
              <a:t>            images, labels = data</a:t>
            </a:r>
          </a:p>
          <a:p>
            <a:r>
              <a:rPr lang="en-US" altLang="zh-CN" dirty="0"/>
              <a:t>            outputs = model(images)</a:t>
            </a:r>
          </a:p>
          <a:p>
            <a:r>
              <a:rPr lang="en-US" altLang="zh-CN" dirty="0"/>
              <a:t>            _, predicted = </a:t>
            </a:r>
            <a:r>
              <a:rPr lang="en-US" altLang="zh-CN" dirty="0" err="1"/>
              <a:t>torch.max</a:t>
            </a:r>
            <a:r>
              <a:rPr lang="en-US" altLang="zh-CN" dirty="0"/>
              <a:t>(</a:t>
            </a:r>
            <a:r>
              <a:rPr lang="en-US" altLang="zh-CN" dirty="0" err="1"/>
              <a:t>outputs.data</a:t>
            </a:r>
            <a:r>
              <a:rPr lang="en-US" altLang="zh-CN" dirty="0"/>
              <a:t>, 1)</a:t>
            </a:r>
          </a:p>
          <a:p>
            <a:r>
              <a:rPr lang="en-US" altLang="zh-CN" dirty="0"/>
              <a:t>            total += </a:t>
            </a:r>
            <a:r>
              <a:rPr lang="en-US" altLang="zh-CN" dirty="0" err="1"/>
              <a:t>labels.size</a:t>
            </a:r>
            <a:r>
              <a:rPr lang="en-US" altLang="zh-CN" dirty="0"/>
              <a:t>(0)</a:t>
            </a:r>
          </a:p>
          <a:p>
            <a:r>
              <a:rPr lang="en-US" altLang="zh-CN" dirty="0"/>
              <a:t>            correct += (predicted == labels).sum().item()</a:t>
            </a:r>
          </a:p>
          <a:p>
            <a:endParaRPr lang="en-US" altLang="zh-CN" dirty="0"/>
          </a:p>
          <a:p>
            <a:r>
              <a:rPr lang="en-US" altLang="zh-CN" dirty="0"/>
              <a:t>    print('</a:t>
            </a:r>
            <a:r>
              <a:rPr lang="zh-CN" altLang="en-US" dirty="0"/>
              <a:t>在测试集中的预测准确率： </a:t>
            </a:r>
            <a:r>
              <a:rPr lang="en-US" altLang="zh-CN" dirty="0"/>
              <a:t>{:.2%}'.format(correct / total))</a:t>
            </a:r>
          </a:p>
          <a:p>
            <a:endParaRPr lang="zh-CN" altLang="en-US" dirty="0"/>
          </a:p>
        </p:txBody>
      </p:sp>
    </p:spTree>
    <p:extLst>
      <p:ext uri="{BB962C8B-B14F-4D97-AF65-F5344CB8AC3E}">
        <p14:creationId xmlns:p14="http://schemas.microsoft.com/office/powerpoint/2010/main" val="13505595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a:bodyPr>
          <a:lstStyle/>
          <a:p>
            <a:r>
              <a:rPr lang="zh-CN" altLang="en-US" dirty="0"/>
              <a:t>到目前为止，已经完成了模型的各个函数定义，只需要在主程序中调用模型训练和测试。代码</a:t>
            </a:r>
            <a:r>
              <a:rPr lang="en-US" altLang="zh-CN" dirty="0"/>
              <a:t>3. 40</a:t>
            </a:r>
            <a:r>
              <a:rPr lang="zh-CN" altLang="en-US" dirty="0"/>
              <a:t>实例化模型、损失函数和优化算法，然后依次调用模型训练和测试函数。</a:t>
            </a:r>
          </a:p>
          <a:p>
            <a:r>
              <a:rPr lang="zh-CN" altLang="en-US" sz="1900" dirty="0"/>
              <a:t>代码</a:t>
            </a:r>
            <a:r>
              <a:rPr lang="en-US" altLang="zh-CN" sz="1900" dirty="0"/>
              <a:t>3. 40 </a:t>
            </a:r>
            <a:r>
              <a:rPr lang="zh-CN" altLang="en-US" sz="1900" dirty="0"/>
              <a:t>调用模型训练和测试的部分代码</a:t>
            </a:r>
          </a:p>
          <a:p>
            <a:r>
              <a:rPr lang="zh-CN" altLang="en-US" sz="1900" dirty="0"/>
              <a:t>    </a:t>
            </a:r>
            <a:r>
              <a:rPr lang="en-US" altLang="zh-CN" sz="1900" dirty="0"/>
              <a:t>model = Net()</a:t>
            </a:r>
          </a:p>
          <a:p>
            <a:endParaRPr lang="en-US" altLang="zh-CN" sz="1900" dirty="0"/>
          </a:p>
          <a:p>
            <a:r>
              <a:rPr lang="en-US" altLang="zh-CN" sz="1900" dirty="0"/>
              <a:t>    # </a:t>
            </a:r>
            <a:r>
              <a:rPr lang="zh-CN" altLang="en-US" sz="1900" dirty="0"/>
              <a:t>交叉熵损失函数</a:t>
            </a:r>
          </a:p>
          <a:p>
            <a:r>
              <a:rPr lang="zh-CN" altLang="en-US" sz="1900" dirty="0"/>
              <a:t>    </a:t>
            </a:r>
            <a:r>
              <a:rPr lang="en-US" altLang="zh-CN" sz="1900" dirty="0" err="1"/>
              <a:t>loss_fn</a:t>
            </a:r>
            <a:r>
              <a:rPr lang="en-US" altLang="zh-CN" sz="1900" dirty="0"/>
              <a:t> = </a:t>
            </a:r>
            <a:r>
              <a:rPr lang="en-US" altLang="zh-CN" sz="1900" dirty="0" err="1"/>
              <a:t>nn.CrossEntropyLoss</a:t>
            </a:r>
            <a:r>
              <a:rPr lang="en-US" altLang="zh-CN" sz="1900" dirty="0"/>
              <a:t>()</a:t>
            </a:r>
          </a:p>
          <a:p>
            <a:endParaRPr lang="en-US" altLang="zh-CN" sz="1900" dirty="0"/>
          </a:p>
          <a:p>
            <a:r>
              <a:rPr lang="en-US" altLang="zh-CN" sz="1900" dirty="0"/>
              <a:t>    # </a:t>
            </a:r>
            <a:r>
              <a:rPr lang="zh-CN" altLang="en-US" sz="1900" dirty="0"/>
              <a:t>优化算法</a:t>
            </a:r>
          </a:p>
          <a:p>
            <a:r>
              <a:rPr lang="zh-CN" altLang="en-US" sz="1900" dirty="0"/>
              <a:t>    </a:t>
            </a:r>
            <a:r>
              <a:rPr lang="en-US" altLang="zh-CN" sz="1900" dirty="0"/>
              <a:t>optimizer = </a:t>
            </a:r>
            <a:r>
              <a:rPr lang="en-US" altLang="zh-CN" sz="1900" dirty="0" err="1"/>
              <a:t>torch.optim.Adam</a:t>
            </a:r>
            <a:r>
              <a:rPr lang="en-US" altLang="zh-CN" sz="1900" dirty="0"/>
              <a:t>(</a:t>
            </a:r>
            <a:r>
              <a:rPr lang="en-US" altLang="zh-CN" sz="1900" dirty="0" err="1"/>
              <a:t>model.parameters</a:t>
            </a:r>
            <a:r>
              <a:rPr lang="en-US" altLang="zh-CN" sz="1900" dirty="0"/>
              <a:t>(), </a:t>
            </a:r>
            <a:r>
              <a:rPr lang="en-US" altLang="zh-CN" sz="1900" dirty="0" err="1"/>
              <a:t>lr</a:t>
            </a:r>
            <a:r>
              <a:rPr lang="en-US" altLang="zh-CN" sz="1900" dirty="0"/>
              <a:t>=</a:t>
            </a:r>
            <a:r>
              <a:rPr lang="en-US" altLang="zh-CN" sz="1900" dirty="0" err="1"/>
              <a:t>learning_rate</a:t>
            </a:r>
            <a:r>
              <a:rPr lang="en-US" altLang="zh-CN" sz="1900" dirty="0"/>
              <a:t>)</a:t>
            </a:r>
          </a:p>
          <a:p>
            <a:endParaRPr lang="en-US" altLang="zh-CN" sz="1900" dirty="0"/>
          </a:p>
          <a:p>
            <a:r>
              <a:rPr lang="en-US" altLang="zh-CN" sz="1900" dirty="0"/>
              <a:t>    train(</a:t>
            </a:r>
            <a:r>
              <a:rPr lang="en-US" altLang="zh-CN" sz="1900" dirty="0" err="1"/>
              <a:t>num_epochs</a:t>
            </a:r>
            <a:r>
              <a:rPr lang="en-US" altLang="zh-CN" sz="1900" dirty="0"/>
              <a:t>, </a:t>
            </a:r>
            <a:r>
              <a:rPr lang="en-US" altLang="zh-CN" sz="1900" dirty="0" err="1"/>
              <a:t>train_loader</a:t>
            </a:r>
            <a:r>
              <a:rPr lang="en-US" altLang="zh-CN" sz="1900" dirty="0"/>
              <a:t>, model, optimizer, </a:t>
            </a:r>
            <a:r>
              <a:rPr lang="en-US" altLang="zh-CN" sz="1900" dirty="0" err="1"/>
              <a:t>loss_fn</a:t>
            </a:r>
            <a:r>
              <a:rPr lang="en-US" altLang="zh-CN" sz="1900" dirty="0"/>
              <a:t>, </a:t>
            </a:r>
            <a:r>
              <a:rPr lang="en-US" altLang="zh-CN" sz="1900" dirty="0" err="1"/>
              <a:t>print_every</a:t>
            </a:r>
            <a:r>
              <a:rPr lang="en-US" altLang="zh-CN" sz="1900" dirty="0"/>
              <a:t>)</a:t>
            </a:r>
          </a:p>
          <a:p>
            <a:r>
              <a:rPr lang="en-US" altLang="zh-CN" sz="1900" dirty="0"/>
              <a:t>    test(model, </a:t>
            </a:r>
            <a:r>
              <a:rPr lang="en-US" altLang="zh-CN" sz="1900" dirty="0" err="1"/>
              <a:t>test_loader</a:t>
            </a:r>
            <a:r>
              <a:rPr lang="en-US" altLang="zh-CN" sz="1900" dirty="0"/>
              <a:t>)</a:t>
            </a:r>
          </a:p>
          <a:p>
            <a:endParaRPr lang="en-US" altLang="zh-CN" dirty="0"/>
          </a:p>
          <a:p>
            <a:r>
              <a:rPr lang="zh-CN" altLang="en-US" dirty="0"/>
              <a:t>完整代码请参见</a:t>
            </a:r>
            <a:r>
              <a:rPr lang="en-US" altLang="zh-CN" dirty="0"/>
              <a:t>softmax_regression.py</a:t>
            </a:r>
            <a:r>
              <a:rPr lang="zh-CN" altLang="en-US" dirty="0"/>
              <a:t>。</a:t>
            </a:r>
          </a:p>
          <a:p>
            <a:endParaRPr lang="zh-CN" altLang="en-US" dirty="0"/>
          </a:p>
        </p:txBody>
      </p:sp>
    </p:spTree>
    <p:extLst>
      <p:ext uri="{BB962C8B-B14F-4D97-AF65-F5344CB8AC3E}">
        <p14:creationId xmlns:p14="http://schemas.microsoft.com/office/powerpoint/2010/main" val="10160264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 </a:t>
            </a:r>
            <a:r>
              <a:rPr lang="zh-CN" altLang="en-US" dirty="0" smtClean="0"/>
              <a:t>神经网络</a:t>
            </a:r>
            <a:endParaRPr lang="zh-CN" altLang="en-US" dirty="0"/>
          </a:p>
        </p:txBody>
      </p:sp>
      <p:sp>
        <p:nvSpPr>
          <p:cNvPr id="3" name="内容占位符 2"/>
          <p:cNvSpPr>
            <a:spLocks noGrp="1"/>
          </p:cNvSpPr>
          <p:nvPr>
            <p:ph idx="1"/>
          </p:nvPr>
        </p:nvSpPr>
        <p:spPr/>
        <p:txBody>
          <a:bodyPr/>
          <a:lstStyle/>
          <a:p>
            <a:r>
              <a:rPr lang="zh-CN" altLang="en-US" dirty="0"/>
              <a:t>神经网络（</a:t>
            </a:r>
            <a:r>
              <a:rPr lang="en-US" altLang="zh-CN" dirty="0"/>
              <a:t>Neural Networks</a:t>
            </a:r>
            <a:r>
              <a:rPr lang="zh-CN" altLang="en-US" dirty="0"/>
              <a:t>，</a:t>
            </a:r>
            <a:r>
              <a:rPr lang="en-US" altLang="zh-CN" dirty="0"/>
              <a:t>NN</a:t>
            </a:r>
            <a:r>
              <a:rPr lang="zh-CN" altLang="en-US" dirty="0"/>
              <a:t>）是由大量神经元互相连接而成的网络，对生物的神经系统进行了抽象、简化和模拟。本节首先介绍线性神经元和加激活函数的神经元，然后介绍几种常用的激活函数，最后介绍神经网络原理和如何使用</a:t>
            </a:r>
            <a:r>
              <a:rPr lang="en-US" altLang="zh-CN" dirty="0" err="1"/>
              <a:t>PyTorch</a:t>
            </a:r>
            <a:r>
              <a:rPr lang="zh-CN" altLang="en-US" dirty="0"/>
              <a:t>实现神经网络。</a:t>
            </a:r>
          </a:p>
        </p:txBody>
      </p:sp>
    </p:spTree>
    <p:extLst>
      <p:ext uri="{BB962C8B-B14F-4D97-AF65-F5344CB8AC3E}">
        <p14:creationId xmlns:p14="http://schemas.microsoft.com/office/powerpoint/2010/main" val="35251802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3.5.1 </a:t>
            </a:r>
            <a:r>
              <a:rPr lang="zh-CN" altLang="en-US" dirty="0" smtClean="0"/>
              <a:t>神经元</a:t>
            </a:r>
            <a:endParaRPr lang="zh-CN" altLang="en-US" dirty="0"/>
          </a:p>
        </p:txBody>
      </p:sp>
      <p:sp>
        <p:nvSpPr>
          <p:cNvPr id="3" name="内容占位符 2"/>
          <p:cNvSpPr>
            <a:spLocks noGrp="1"/>
          </p:cNvSpPr>
          <p:nvPr>
            <p:ph idx="1"/>
          </p:nvPr>
        </p:nvSpPr>
        <p:spPr>
          <a:xfrm>
            <a:off x="457200" y="1600200"/>
            <a:ext cx="8229600" cy="2764904"/>
          </a:xfrm>
        </p:spPr>
        <p:txBody>
          <a:bodyPr/>
          <a:lstStyle/>
          <a:p>
            <a:r>
              <a:rPr lang="zh-CN" altLang="en-US" dirty="0"/>
              <a:t>（</a:t>
            </a:r>
            <a:r>
              <a:rPr lang="en-US" altLang="zh-CN" dirty="0"/>
              <a:t>1</a:t>
            </a:r>
            <a:r>
              <a:rPr lang="zh-CN" altLang="en-US" dirty="0"/>
              <a:t>）线性神经元</a:t>
            </a:r>
          </a:p>
          <a:p>
            <a:r>
              <a:rPr lang="en-US" altLang="zh-CN" dirty="0"/>
              <a:t>3.1</a:t>
            </a:r>
            <a:r>
              <a:rPr lang="zh-CN" altLang="en-US" dirty="0"/>
              <a:t>节介绍的线性回归实际上就是一个线性神经元。如果只有 一个变量，就称为单变量线性回归，如图</a:t>
            </a:r>
            <a:r>
              <a:rPr lang="en-US" altLang="zh-CN" dirty="0"/>
              <a:t>3. 6A</a:t>
            </a:r>
            <a:r>
              <a:rPr lang="zh-CN" altLang="en-US" dirty="0"/>
              <a:t>所示。输入特征与神经元之间的连接就是神经元的参数，称为权重（</a:t>
            </a:r>
            <a:r>
              <a:rPr lang="en-US" altLang="zh-CN" dirty="0"/>
              <a:t>weight</a:t>
            </a:r>
            <a:r>
              <a:rPr lang="zh-CN" altLang="en-US" dirty="0"/>
              <a:t>），可用小写英文</a:t>
            </a:r>
            <a:r>
              <a:rPr lang="zh-CN" altLang="en-US" dirty="0" smtClean="0"/>
              <a:t>字符</a:t>
            </a:r>
            <a:r>
              <a:rPr lang="en-US" altLang="zh-CN" i="1" dirty="0" smtClean="0"/>
              <a:t>w</a:t>
            </a:r>
            <a:r>
              <a:rPr lang="zh-CN" altLang="en-US" dirty="0" smtClean="0"/>
              <a:t>表示</a:t>
            </a:r>
            <a:r>
              <a:rPr lang="zh-CN" altLang="en-US" dirty="0"/>
              <a:t>。图</a:t>
            </a:r>
            <a:r>
              <a:rPr lang="en-US" altLang="zh-CN" dirty="0"/>
              <a:t>A</a:t>
            </a:r>
            <a:r>
              <a:rPr lang="zh-CN" altLang="en-US" dirty="0"/>
              <a:t>的神经元实现 </a:t>
            </a:r>
            <a:r>
              <a:rPr lang="zh-CN" altLang="en-US" dirty="0" smtClean="0"/>
              <a:t>            。</a:t>
            </a:r>
            <a:r>
              <a:rPr lang="zh-CN" altLang="en-US" dirty="0"/>
              <a:t>如果输入是多个变量，</a:t>
            </a:r>
            <a:r>
              <a:rPr lang="zh-CN" altLang="en-US" dirty="0" smtClean="0"/>
              <a:t>如</a:t>
            </a:r>
            <a:r>
              <a:rPr lang="en-US" altLang="zh-CN" i="1" dirty="0" smtClean="0"/>
              <a:t>x</a:t>
            </a:r>
            <a:r>
              <a:rPr lang="en-US" altLang="zh-CN" baseline="-25000" dirty="0" smtClean="0"/>
              <a:t>1</a:t>
            </a:r>
            <a:r>
              <a:rPr lang="zh-CN" altLang="en-US" dirty="0" smtClean="0"/>
              <a:t>、</a:t>
            </a:r>
            <a:r>
              <a:rPr lang="en-US" altLang="zh-CN" i="1" dirty="0" smtClean="0"/>
              <a:t>x</a:t>
            </a:r>
            <a:r>
              <a:rPr lang="en-US" altLang="zh-CN" baseline="-25000" dirty="0" smtClean="0"/>
              <a:t>2</a:t>
            </a:r>
            <a:r>
              <a:rPr lang="zh-CN" altLang="en-US" dirty="0" smtClean="0"/>
              <a:t>和</a:t>
            </a:r>
            <a:r>
              <a:rPr lang="en-US" altLang="zh-CN" i="1" dirty="0" smtClean="0"/>
              <a:t>x</a:t>
            </a:r>
            <a:r>
              <a:rPr lang="en-US" altLang="zh-CN" baseline="-25000" dirty="0" smtClean="0"/>
              <a:t>3</a:t>
            </a:r>
            <a:r>
              <a:rPr lang="zh-CN" altLang="en-US" dirty="0" smtClean="0"/>
              <a:t>，</a:t>
            </a:r>
            <a:r>
              <a:rPr lang="zh-CN" altLang="en-US" dirty="0"/>
              <a:t>则称为多变量线性回归，如图</a:t>
            </a:r>
            <a:r>
              <a:rPr lang="en-US" altLang="zh-CN" dirty="0"/>
              <a:t>3. 6B</a:t>
            </a:r>
            <a:r>
              <a:rPr lang="zh-CN" altLang="en-US" dirty="0"/>
              <a:t>所示。</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53875870"/>
              </p:ext>
            </p:extLst>
          </p:nvPr>
        </p:nvGraphicFramePr>
        <p:xfrm>
          <a:off x="1115616" y="3666471"/>
          <a:ext cx="990170" cy="266585"/>
        </p:xfrm>
        <a:graphic>
          <a:graphicData uri="http://schemas.openxmlformats.org/presentationml/2006/ole">
            <mc:AlternateContent xmlns:mc="http://schemas.openxmlformats.org/markup-compatibility/2006">
              <mc:Choice xmlns:v="urn:schemas-microsoft-com:vml" Requires="v">
                <p:oleObj spid="_x0000_s30762" name="Equation" r:id="rId3" imgW="660113" imgH="177723" progId="Equation.DSMT4">
                  <p:embed/>
                </p:oleObj>
              </mc:Choice>
              <mc:Fallback>
                <p:oleObj name="Equation" r:id="rId3" imgW="660113" imgH="17772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3666471"/>
                        <a:ext cx="990170" cy="2665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7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3680" y="4653136"/>
            <a:ext cx="2257500" cy="95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9992" y="4263919"/>
            <a:ext cx="2328450" cy="17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489559" y="6000919"/>
            <a:ext cx="2005742" cy="369332"/>
          </a:xfrm>
          <a:prstGeom prst="rect">
            <a:avLst/>
          </a:prstGeom>
        </p:spPr>
        <p:txBody>
          <a:bodyPr wrap="none">
            <a:spAutoFit/>
          </a:bodyPr>
          <a:lstStyle/>
          <a:p>
            <a:r>
              <a:rPr lang="en-US" altLang="zh-CN" dirty="0"/>
              <a:t>A </a:t>
            </a:r>
            <a:r>
              <a:rPr lang="zh-CN" altLang="zh-CN" dirty="0"/>
              <a:t>单变量线性回归</a:t>
            </a:r>
            <a:endParaRPr lang="zh-CN" altLang="en-US" dirty="0"/>
          </a:p>
        </p:txBody>
      </p:sp>
      <p:sp>
        <p:nvSpPr>
          <p:cNvPr id="7" name="矩形 6"/>
          <p:cNvSpPr/>
          <p:nvPr/>
        </p:nvSpPr>
        <p:spPr>
          <a:xfrm>
            <a:off x="4694966" y="6000919"/>
            <a:ext cx="2018501" cy="369332"/>
          </a:xfrm>
          <a:prstGeom prst="rect">
            <a:avLst/>
          </a:prstGeom>
        </p:spPr>
        <p:txBody>
          <a:bodyPr wrap="none">
            <a:spAutoFit/>
          </a:bodyPr>
          <a:lstStyle/>
          <a:p>
            <a:r>
              <a:rPr lang="en-US" altLang="zh-CN" dirty="0"/>
              <a:t>B </a:t>
            </a:r>
            <a:r>
              <a:rPr lang="zh-CN" altLang="zh-CN" dirty="0"/>
              <a:t>多变量线性回归</a:t>
            </a:r>
            <a:endParaRPr lang="zh-CN" altLang="en-US" dirty="0"/>
          </a:p>
        </p:txBody>
      </p:sp>
      <p:sp>
        <p:nvSpPr>
          <p:cNvPr id="8" name="矩形 7"/>
          <p:cNvSpPr/>
          <p:nvPr/>
        </p:nvSpPr>
        <p:spPr>
          <a:xfrm>
            <a:off x="2987824" y="6395897"/>
            <a:ext cx="1787669" cy="369332"/>
          </a:xfrm>
          <a:prstGeom prst="rect">
            <a:avLst/>
          </a:prstGeom>
        </p:spPr>
        <p:txBody>
          <a:bodyPr wrap="none">
            <a:spAutoFit/>
          </a:bodyPr>
          <a:lstStyle/>
          <a:p>
            <a:r>
              <a:rPr lang="zh-CN" altLang="zh-CN" dirty="0"/>
              <a:t>图</a:t>
            </a:r>
            <a:r>
              <a:rPr lang="en-US" altLang="zh-CN" dirty="0"/>
              <a:t>3. 6 </a:t>
            </a:r>
            <a:r>
              <a:rPr lang="zh-CN" altLang="zh-CN" dirty="0"/>
              <a:t>线性回归</a:t>
            </a:r>
          </a:p>
        </p:txBody>
      </p:sp>
    </p:spTree>
    <p:extLst>
      <p:ext uri="{BB962C8B-B14F-4D97-AF65-F5344CB8AC3E}">
        <p14:creationId xmlns:p14="http://schemas.microsoft.com/office/powerpoint/2010/main" val="16771374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928320"/>
          </a:xfrm>
        </p:spPr>
        <p:txBody>
          <a:bodyPr>
            <a:normAutofit/>
          </a:bodyPr>
          <a:lstStyle/>
          <a:p>
            <a:r>
              <a:rPr lang="zh-CN" altLang="en-US" dirty="0"/>
              <a:t>图</a:t>
            </a:r>
            <a:r>
              <a:rPr lang="en-US" altLang="zh-CN" dirty="0"/>
              <a:t>B</a:t>
            </a:r>
            <a:r>
              <a:rPr lang="zh-CN" altLang="en-US" dirty="0"/>
              <a:t>的线性神经元实现了加权求和计算，加权求和计算用公式表示为：</a:t>
            </a:r>
          </a:p>
          <a:p>
            <a:endParaRPr lang="en-US" altLang="zh-CN" dirty="0" smtClean="0"/>
          </a:p>
          <a:p>
            <a:r>
              <a:rPr lang="zh-CN" altLang="en-US" dirty="0" smtClean="0"/>
              <a:t> </a:t>
            </a:r>
            <a:r>
              <a:rPr lang="zh-CN" altLang="en-US" dirty="0"/>
              <a:t>		 	 	 	 	 	 </a:t>
            </a:r>
            <a:r>
              <a:rPr lang="en-US" altLang="zh-CN" dirty="0" smtClean="0"/>
              <a:t>(</a:t>
            </a:r>
            <a:r>
              <a:rPr lang="en-US" altLang="zh-CN" dirty="0"/>
              <a:t>3-23)</a:t>
            </a:r>
          </a:p>
          <a:p>
            <a:r>
              <a:rPr lang="zh-CN" altLang="en-US" dirty="0"/>
              <a:t>将上式用向量可简洁表示为：</a:t>
            </a:r>
          </a:p>
          <a:p>
            <a:r>
              <a:rPr lang="zh-CN" altLang="en-US" dirty="0"/>
              <a:t> </a:t>
            </a:r>
            <a:endParaRPr lang="en-US" altLang="zh-CN" dirty="0" smtClean="0"/>
          </a:p>
          <a:p>
            <a:r>
              <a:rPr lang="zh-CN" altLang="en-US" dirty="0"/>
              <a:t>							</a:t>
            </a:r>
            <a:r>
              <a:rPr lang="en-US" altLang="zh-CN" dirty="0"/>
              <a:t>(3-24)</a:t>
            </a:r>
          </a:p>
          <a:p>
            <a:r>
              <a:rPr lang="zh-CN" altLang="en-US" dirty="0"/>
              <a:t>其中</a:t>
            </a:r>
            <a:r>
              <a:rPr lang="zh-CN" altLang="en-US" dirty="0" smtClean="0"/>
              <a:t>，   </a:t>
            </a:r>
            <a:r>
              <a:rPr lang="zh-CN" altLang="en-US" dirty="0"/>
              <a:t>等于</a:t>
            </a:r>
            <a:r>
              <a:rPr lang="en-US" altLang="zh-CN" dirty="0"/>
              <a:t>1</a:t>
            </a:r>
            <a:r>
              <a:rPr lang="zh-CN" altLang="en-US" dirty="0"/>
              <a:t>， </a:t>
            </a:r>
            <a:r>
              <a:rPr lang="zh-CN" altLang="en-US" dirty="0" smtClean="0"/>
              <a:t>  为                ，   为                </a:t>
            </a:r>
            <a:r>
              <a:rPr lang="zh-CN" altLang="en-US" dirty="0"/>
              <a:t>。</a:t>
            </a:r>
          </a:p>
          <a:p>
            <a:r>
              <a:rPr lang="zh-CN" altLang="en-US" dirty="0"/>
              <a:t>线性神经元实现了线性变换或称仿射变换（</a:t>
            </a:r>
            <a:r>
              <a:rPr lang="en-US" altLang="zh-CN" dirty="0"/>
              <a:t>Affine transformation</a:t>
            </a:r>
            <a:r>
              <a:rPr lang="zh-CN" altLang="en-US" dirty="0"/>
              <a:t>）。</a:t>
            </a:r>
          </a:p>
          <a:p>
            <a:r>
              <a:rPr lang="zh-CN" altLang="en-US" dirty="0"/>
              <a:t>线性神经元应用范围较窄，一般只用于回归问题的输出层。更广泛应用的是加激活函数的神经元，一般直接称为神经元（</a:t>
            </a:r>
            <a:r>
              <a:rPr lang="en-US" altLang="zh-CN" dirty="0"/>
              <a:t>neuron</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51022576"/>
              </p:ext>
            </p:extLst>
          </p:nvPr>
        </p:nvGraphicFramePr>
        <p:xfrm>
          <a:off x="971600" y="1700808"/>
          <a:ext cx="2343150" cy="342900"/>
        </p:xfrm>
        <a:graphic>
          <a:graphicData uri="http://schemas.openxmlformats.org/presentationml/2006/ole">
            <mc:AlternateContent xmlns:mc="http://schemas.openxmlformats.org/markup-compatibility/2006">
              <mc:Choice xmlns:v="urn:schemas-microsoft-com:vml" Requires="v">
                <p:oleObj spid="_x0000_s32011" name="Equation" r:id="rId3" imgW="1562100" imgH="228600" progId="Equation.DSMT4">
                  <p:embed/>
                </p:oleObj>
              </mc:Choice>
              <mc:Fallback>
                <p:oleObj name="Equation" r:id="rId3" imgW="15621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700808"/>
                        <a:ext cx="23431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69462924"/>
              </p:ext>
            </p:extLst>
          </p:nvPr>
        </p:nvGraphicFramePr>
        <p:xfrm>
          <a:off x="971600" y="2996952"/>
          <a:ext cx="1123463" cy="304668"/>
        </p:xfrm>
        <a:graphic>
          <a:graphicData uri="http://schemas.openxmlformats.org/presentationml/2006/ole">
            <mc:AlternateContent xmlns:mc="http://schemas.openxmlformats.org/markup-compatibility/2006">
              <mc:Choice xmlns:v="urn:schemas-microsoft-com:vml" Requires="v">
                <p:oleObj spid="_x0000_s32012" name="Equation" r:id="rId5" imgW="748975" imgH="203112" progId="Equation.DSMT4">
                  <p:embed/>
                </p:oleObj>
              </mc:Choice>
              <mc:Fallback>
                <p:oleObj name="Equation" r:id="rId5" imgW="748975"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2996952"/>
                        <a:ext cx="112346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80749780"/>
              </p:ext>
            </p:extLst>
          </p:nvPr>
        </p:nvGraphicFramePr>
        <p:xfrm>
          <a:off x="1691680" y="3645024"/>
          <a:ext cx="247542" cy="342752"/>
        </p:xfrm>
        <a:graphic>
          <a:graphicData uri="http://schemas.openxmlformats.org/presentationml/2006/ole">
            <mc:AlternateContent xmlns:mc="http://schemas.openxmlformats.org/markup-compatibility/2006">
              <mc:Choice xmlns:v="urn:schemas-microsoft-com:vml" Requires="v">
                <p:oleObj spid="_x0000_s32013" name="Equation" r:id="rId7" imgW="165028" imgH="228501" progId="Equation.DSMT4">
                  <p:embed/>
                </p:oleObj>
              </mc:Choice>
              <mc:Fallback>
                <p:oleObj name="Equation" r:id="rId7" imgW="165028"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1680" y="3645024"/>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009011052"/>
              </p:ext>
            </p:extLst>
          </p:nvPr>
        </p:nvGraphicFramePr>
        <p:xfrm>
          <a:off x="2987824" y="3717032"/>
          <a:ext cx="247436" cy="209369"/>
        </p:xfrm>
        <a:graphic>
          <a:graphicData uri="http://schemas.openxmlformats.org/presentationml/2006/ole">
            <mc:AlternateContent xmlns:mc="http://schemas.openxmlformats.org/markup-compatibility/2006">
              <mc:Choice xmlns:v="urn:schemas-microsoft-com:vml" Requires="v">
                <p:oleObj spid="_x0000_s32014" name="Equation" r:id="rId9" imgW="164957" imgH="139579" progId="Equation.DSMT4">
                  <p:embed/>
                </p:oleObj>
              </mc:Choice>
              <mc:Fallback>
                <p:oleObj name="Equation" r:id="rId9" imgW="164957" imgH="13957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824" y="3717032"/>
                        <a:ext cx="247436"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502269969"/>
              </p:ext>
            </p:extLst>
          </p:nvPr>
        </p:nvGraphicFramePr>
        <p:xfrm>
          <a:off x="3563888" y="3573016"/>
          <a:ext cx="1409700" cy="419100"/>
        </p:xfrm>
        <a:graphic>
          <a:graphicData uri="http://schemas.openxmlformats.org/presentationml/2006/ole">
            <mc:AlternateContent xmlns:mc="http://schemas.openxmlformats.org/markup-compatibility/2006">
              <mc:Choice xmlns:v="urn:schemas-microsoft-com:vml" Requires="v">
                <p:oleObj spid="_x0000_s32015" name="Equation" r:id="rId11" imgW="939800" imgH="279400" progId="Equation.DSMT4">
                  <p:embed/>
                </p:oleObj>
              </mc:Choice>
              <mc:Fallback>
                <p:oleObj name="Equation" r:id="rId11" imgW="939800" imgH="2794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63888" y="3573016"/>
                        <a:ext cx="14097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807394772"/>
              </p:ext>
            </p:extLst>
          </p:nvPr>
        </p:nvGraphicFramePr>
        <p:xfrm>
          <a:off x="5220072" y="3717032"/>
          <a:ext cx="190088" cy="190088"/>
        </p:xfrm>
        <a:graphic>
          <a:graphicData uri="http://schemas.openxmlformats.org/presentationml/2006/ole">
            <mc:AlternateContent xmlns:mc="http://schemas.openxmlformats.org/markup-compatibility/2006">
              <mc:Choice xmlns:v="urn:schemas-microsoft-com:vml" Requires="v">
                <p:oleObj spid="_x0000_s32016" name="Equation" r:id="rId13" imgW="126725" imgH="126725" progId="Equation.DSMT4">
                  <p:embed/>
                </p:oleObj>
              </mc:Choice>
              <mc:Fallback>
                <p:oleObj name="Equation" r:id="rId13" imgW="126725" imgH="126725"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20072" y="3717032"/>
                        <a:ext cx="190088" cy="19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570398714"/>
              </p:ext>
            </p:extLst>
          </p:nvPr>
        </p:nvGraphicFramePr>
        <p:xfrm>
          <a:off x="5796136" y="3573016"/>
          <a:ext cx="1314450" cy="419100"/>
        </p:xfrm>
        <a:graphic>
          <a:graphicData uri="http://schemas.openxmlformats.org/presentationml/2006/ole">
            <mc:AlternateContent xmlns:mc="http://schemas.openxmlformats.org/markup-compatibility/2006">
              <mc:Choice xmlns:v="urn:schemas-microsoft-com:vml" Requires="v">
                <p:oleObj spid="_x0000_s32017" name="Equation" r:id="rId15" imgW="876300" imgH="279400" progId="Equation.DSMT4">
                  <p:embed/>
                </p:oleObj>
              </mc:Choice>
              <mc:Fallback>
                <p:oleObj name="Equation" r:id="rId15" imgW="876300" imgH="2794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96136" y="3573016"/>
                        <a:ext cx="13144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48841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052736"/>
            <a:ext cx="8496944" cy="5256584"/>
          </a:xfrm>
        </p:spPr>
        <p:txBody>
          <a:bodyPr/>
          <a:lstStyle/>
          <a:p>
            <a:r>
              <a:rPr lang="zh-CN" altLang="en-US" dirty="0"/>
              <a:t>（</a:t>
            </a:r>
            <a:r>
              <a:rPr lang="en-US" altLang="zh-CN" dirty="0"/>
              <a:t>4</a:t>
            </a:r>
            <a:r>
              <a:rPr lang="zh-CN" altLang="en-US" dirty="0"/>
              <a:t>）模型评估</a:t>
            </a:r>
          </a:p>
          <a:p>
            <a:r>
              <a:rPr lang="zh-CN" altLang="en-US" dirty="0"/>
              <a:t>为了能够找到最好</a:t>
            </a:r>
            <a:r>
              <a:rPr lang="zh-CN" altLang="en-US" dirty="0" smtClean="0"/>
              <a:t>的</a:t>
            </a:r>
            <a:r>
              <a:rPr lang="en-US" altLang="zh-CN" i="1" dirty="0" smtClean="0"/>
              <a:t>w</a:t>
            </a:r>
            <a:r>
              <a:rPr lang="zh-CN" altLang="en-US" dirty="0" smtClean="0"/>
              <a:t>和</a:t>
            </a:r>
            <a:r>
              <a:rPr lang="en-US" altLang="zh-CN" i="1" dirty="0" smtClean="0"/>
              <a:t>b</a:t>
            </a:r>
            <a:r>
              <a:rPr lang="zh-CN" altLang="en-US" dirty="0" smtClean="0"/>
              <a:t>参数</a:t>
            </a:r>
            <a:r>
              <a:rPr lang="zh-CN" altLang="en-US" dirty="0"/>
              <a:t>值，需要先定义一个评估准则。一般采用损失函数（</a:t>
            </a:r>
            <a:r>
              <a:rPr lang="en-US" altLang="zh-CN" dirty="0"/>
              <a:t>loss function</a:t>
            </a:r>
            <a:r>
              <a:rPr lang="zh-CN" altLang="en-US" dirty="0"/>
              <a:t>，通常记</a:t>
            </a:r>
            <a:r>
              <a:rPr lang="zh-CN" altLang="en-US" dirty="0" smtClean="0"/>
              <a:t>为                  </a:t>
            </a:r>
            <a:r>
              <a:rPr lang="zh-CN" altLang="en-US" dirty="0"/>
              <a:t>）来评价一个数据点的真实</a:t>
            </a:r>
            <a:r>
              <a:rPr lang="zh-CN" altLang="en-US" dirty="0" smtClean="0"/>
              <a:t>值</a:t>
            </a:r>
            <a:r>
              <a:rPr lang="en-US" altLang="zh-CN" i="1" dirty="0" smtClean="0"/>
              <a:t>y</a:t>
            </a:r>
            <a:r>
              <a:rPr lang="zh-CN" altLang="en-US" dirty="0" smtClean="0"/>
              <a:t>与</a:t>
            </a:r>
            <a:r>
              <a:rPr lang="zh-CN" altLang="en-US" dirty="0"/>
              <a:t>预测值 </a:t>
            </a:r>
            <a:r>
              <a:rPr lang="zh-CN" altLang="en-US" dirty="0" smtClean="0"/>
              <a:t>             的</a:t>
            </a:r>
            <a:r>
              <a:rPr lang="zh-CN" altLang="en-US" dirty="0"/>
              <a:t>接近程度，回归问题常采用平方损失函数，</a:t>
            </a:r>
            <a:r>
              <a:rPr lang="zh-CN" altLang="en-US" dirty="0" smtClean="0"/>
              <a:t>即                                          ，</a:t>
            </a:r>
            <a:r>
              <a:rPr lang="zh-CN" altLang="en-US" dirty="0"/>
              <a:t>分类问题常使用对数损失函数或指数损失函数。机器学习常使用代价函数（</a:t>
            </a:r>
            <a:r>
              <a:rPr lang="en-US" altLang="zh-CN" dirty="0"/>
              <a:t>cost function</a:t>
            </a:r>
            <a:r>
              <a:rPr lang="zh-CN" altLang="en-US" dirty="0"/>
              <a:t>，通常记为 </a:t>
            </a:r>
            <a:r>
              <a:rPr lang="zh-CN" altLang="en-US" dirty="0" smtClean="0"/>
              <a:t>    ）</a:t>
            </a:r>
            <a:r>
              <a:rPr lang="zh-CN" altLang="en-US" dirty="0"/>
              <a:t>来衡量一个模型与一批数据点的接近程度。如果</a:t>
            </a:r>
            <a:r>
              <a:rPr lang="zh-CN" altLang="en-US" dirty="0" smtClean="0"/>
              <a:t>用     和    </a:t>
            </a:r>
            <a:r>
              <a:rPr lang="zh-CN" altLang="en-US" dirty="0"/>
              <a:t>分别表示</a:t>
            </a:r>
            <a:r>
              <a:rPr lang="zh-CN" altLang="en-US" dirty="0" smtClean="0"/>
              <a:t>第</a:t>
            </a:r>
            <a:r>
              <a:rPr lang="en-US" altLang="zh-CN" i="1" dirty="0" err="1" smtClean="0"/>
              <a:t>i</a:t>
            </a:r>
            <a:r>
              <a:rPr lang="zh-CN" altLang="en-US" dirty="0" smtClean="0"/>
              <a:t>届</a:t>
            </a:r>
            <a:r>
              <a:rPr lang="zh-CN" altLang="en-US" dirty="0"/>
              <a:t>的奥运会举办年和取胜时间 ，</a:t>
            </a:r>
            <a:r>
              <a:rPr lang="zh-CN" altLang="en-US" dirty="0" smtClean="0"/>
              <a:t>用       或         表示</a:t>
            </a:r>
            <a:r>
              <a:rPr lang="zh-CN" altLang="en-US" dirty="0"/>
              <a:t>整个数据集的平均代价，代价函数公式可表示如下。</a:t>
            </a:r>
          </a:p>
          <a:p>
            <a:r>
              <a:rPr lang="zh-CN" altLang="en-US" dirty="0"/>
              <a:t> </a:t>
            </a:r>
            <a:endParaRPr lang="en-US" altLang="zh-CN" dirty="0" smtClean="0"/>
          </a:p>
          <a:p>
            <a:r>
              <a:rPr lang="zh-CN" altLang="en-US" dirty="0"/>
              <a:t>							</a:t>
            </a:r>
            <a:r>
              <a:rPr lang="en-US" altLang="zh-CN" dirty="0"/>
              <a:t>(3.3</a:t>
            </a:r>
            <a:r>
              <a:rPr lang="en-US" altLang="zh-CN" dirty="0" smtClean="0"/>
              <a:t>)</a:t>
            </a:r>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269095998"/>
              </p:ext>
            </p:extLst>
          </p:nvPr>
        </p:nvGraphicFramePr>
        <p:xfrm>
          <a:off x="6660232" y="1945432"/>
          <a:ext cx="1523339" cy="410493"/>
        </p:xfrm>
        <a:graphic>
          <a:graphicData uri="http://schemas.openxmlformats.org/presentationml/2006/ole">
            <mc:AlternateContent xmlns:mc="http://schemas.openxmlformats.org/markup-compatibility/2006">
              <mc:Choice xmlns:v="urn:schemas-microsoft-com:vml" Requires="v">
                <p:oleObj spid="_x0000_s51203" name="Equation" r:id="rId3" imgW="1015559" imgH="253890" progId="Equation.DSMT4">
                  <p:embed/>
                </p:oleObj>
              </mc:Choice>
              <mc:Fallback>
                <p:oleObj name="Equation" r:id="rId3" imgW="1015559"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1945432"/>
                        <a:ext cx="1523339" cy="410493"/>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802882262"/>
              </p:ext>
            </p:extLst>
          </p:nvPr>
        </p:nvGraphicFramePr>
        <p:xfrm>
          <a:off x="5436096" y="2276872"/>
          <a:ext cx="933045" cy="410493"/>
        </p:xfrm>
        <a:graphic>
          <a:graphicData uri="http://schemas.openxmlformats.org/presentationml/2006/ole">
            <mc:AlternateContent xmlns:mc="http://schemas.openxmlformats.org/markup-compatibility/2006">
              <mc:Choice xmlns:v="urn:schemas-microsoft-com:vml" Requires="v">
                <p:oleObj spid="_x0000_s51204" name="Equation" r:id="rId5" imgW="622030" imgH="253890" progId="Equation.DSMT4">
                  <p:embed/>
                </p:oleObj>
              </mc:Choice>
              <mc:Fallback>
                <p:oleObj name="Equation" r:id="rId5" imgW="622030"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2276872"/>
                        <a:ext cx="933045" cy="410493"/>
                      </a:xfrm>
                      <a:prstGeom prst="rect">
                        <a:avLst/>
                      </a:prstGeom>
                      <a:noFill/>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212535400"/>
              </p:ext>
            </p:extLst>
          </p:nvPr>
        </p:nvGraphicFramePr>
        <p:xfrm>
          <a:off x="5004048" y="2636912"/>
          <a:ext cx="3200400" cy="438150"/>
        </p:xfrm>
        <a:graphic>
          <a:graphicData uri="http://schemas.openxmlformats.org/presentationml/2006/ole">
            <mc:AlternateContent xmlns:mc="http://schemas.openxmlformats.org/markup-compatibility/2006">
              <mc:Choice xmlns:v="urn:schemas-microsoft-com:vml" Requires="v">
                <p:oleObj spid="_x0000_s51205" name="Equation" r:id="rId7" imgW="2133600" imgH="292100" progId="Equation.DSMT4">
                  <p:embed/>
                </p:oleObj>
              </mc:Choice>
              <mc:Fallback>
                <p:oleObj name="Equation" r:id="rId7" imgW="2133600" imgH="2921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4048" y="2636912"/>
                        <a:ext cx="3200400"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118745472"/>
              </p:ext>
            </p:extLst>
          </p:nvPr>
        </p:nvGraphicFramePr>
        <p:xfrm>
          <a:off x="6012160" y="3356992"/>
          <a:ext cx="532938" cy="380670"/>
        </p:xfrm>
        <a:graphic>
          <a:graphicData uri="http://schemas.openxmlformats.org/presentationml/2006/ole">
            <mc:AlternateContent xmlns:mc="http://schemas.openxmlformats.org/markup-compatibility/2006">
              <mc:Choice xmlns:v="urn:schemas-microsoft-com:vml" Requires="v">
                <p:oleObj spid="_x0000_s51206" name="Equation" r:id="rId9" imgW="355292" imgH="253780" progId="Equation.DSMT4">
                  <p:embed/>
                </p:oleObj>
              </mc:Choice>
              <mc:Fallback>
                <p:oleObj name="Equation" r:id="rId9" imgW="355292" imgH="25378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2160" y="3356992"/>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996679140"/>
              </p:ext>
            </p:extLst>
          </p:nvPr>
        </p:nvGraphicFramePr>
        <p:xfrm>
          <a:off x="5580112" y="3717032"/>
          <a:ext cx="342752" cy="323709"/>
        </p:xfrm>
        <a:graphic>
          <a:graphicData uri="http://schemas.openxmlformats.org/presentationml/2006/ole">
            <mc:AlternateContent xmlns:mc="http://schemas.openxmlformats.org/markup-compatibility/2006">
              <mc:Choice xmlns:v="urn:schemas-microsoft-com:vml" Requires="v">
                <p:oleObj spid="_x0000_s51207" name="Equation" r:id="rId11" imgW="228501" imgH="215806" progId="Equation.DSMT4">
                  <p:embed/>
                </p:oleObj>
              </mc:Choice>
              <mc:Fallback>
                <p:oleObj name="Equation" r:id="rId11" imgW="228501" imgH="215806"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80112" y="3717032"/>
                        <a:ext cx="342752" cy="3237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911055229"/>
              </p:ext>
            </p:extLst>
          </p:nvPr>
        </p:nvGraphicFramePr>
        <p:xfrm>
          <a:off x="6228184" y="3717032"/>
          <a:ext cx="342900" cy="361950"/>
        </p:xfrm>
        <a:graphic>
          <a:graphicData uri="http://schemas.openxmlformats.org/presentationml/2006/ole">
            <mc:AlternateContent xmlns:mc="http://schemas.openxmlformats.org/markup-compatibility/2006">
              <mc:Choice xmlns:v="urn:schemas-microsoft-com:vml" Requires="v">
                <p:oleObj spid="_x0000_s51208" name="Equation" r:id="rId13" imgW="228600" imgH="241300" progId="Equation.DSMT4">
                  <p:embed/>
                </p:oleObj>
              </mc:Choice>
              <mc:Fallback>
                <p:oleObj name="Equation" r:id="rId13" imgW="228600" imgH="2413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28184" y="3717032"/>
                        <a:ext cx="3429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96661364"/>
              </p:ext>
            </p:extLst>
          </p:nvPr>
        </p:nvGraphicFramePr>
        <p:xfrm>
          <a:off x="5076056" y="4128450"/>
          <a:ext cx="532938" cy="380670"/>
        </p:xfrm>
        <a:graphic>
          <a:graphicData uri="http://schemas.openxmlformats.org/presentationml/2006/ole">
            <mc:AlternateContent xmlns:mc="http://schemas.openxmlformats.org/markup-compatibility/2006">
              <mc:Choice xmlns:v="urn:schemas-microsoft-com:vml" Requires="v">
                <p:oleObj spid="_x0000_s51209" name="Equation" r:id="rId15" imgW="355292" imgH="253780" progId="Equation.DSMT4">
                  <p:embed/>
                </p:oleObj>
              </mc:Choice>
              <mc:Fallback>
                <p:oleObj name="Equation" r:id="rId15" imgW="355292" imgH="25378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6056" y="4128450"/>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1738016869"/>
              </p:ext>
            </p:extLst>
          </p:nvPr>
        </p:nvGraphicFramePr>
        <p:xfrm>
          <a:off x="5940152" y="4149080"/>
          <a:ext cx="761670" cy="380835"/>
        </p:xfrm>
        <a:graphic>
          <a:graphicData uri="http://schemas.openxmlformats.org/presentationml/2006/ole">
            <mc:AlternateContent xmlns:mc="http://schemas.openxmlformats.org/markup-compatibility/2006">
              <mc:Choice xmlns:v="urn:schemas-microsoft-com:vml" Requires="v">
                <p:oleObj spid="_x0000_s51210" name="Equation" r:id="rId16" imgW="507780" imgH="253890" progId="Equation.DSMT4">
                  <p:embed/>
                </p:oleObj>
              </mc:Choice>
              <mc:Fallback>
                <p:oleObj name="Equation" r:id="rId16" imgW="507780" imgH="253890" progId="Equation.DSMT4">
                  <p:embed/>
                  <p:pic>
                    <p:nvPicPr>
                      <p:cNvPr id="0" name="Object 1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40152" y="4149080"/>
                        <a:ext cx="761670"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688267646"/>
              </p:ext>
            </p:extLst>
          </p:nvPr>
        </p:nvGraphicFramePr>
        <p:xfrm>
          <a:off x="971600" y="5013176"/>
          <a:ext cx="3257550" cy="1295400"/>
        </p:xfrm>
        <a:graphic>
          <a:graphicData uri="http://schemas.openxmlformats.org/presentationml/2006/ole">
            <mc:AlternateContent xmlns:mc="http://schemas.openxmlformats.org/markup-compatibility/2006">
              <mc:Choice xmlns:v="urn:schemas-microsoft-com:vml" Requires="v">
                <p:oleObj spid="_x0000_s51211" name="Equation" r:id="rId18" imgW="2171700" imgH="863600" progId="Equation.DSMT4">
                  <p:embed/>
                </p:oleObj>
              </mc:Choice>
              <mc:Fallback>
                <p:oleObj name="Equation" r:id="rId18" imgW="2171700" imgH="863600" progId="Equation.DSMT4">
                  <p:embed/>
                  <p:pic>
                    <p:nvPicPr>
                      <p:cNvPr id="0" name="Object 1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71600" y="5013176"/>
                        <a:ext cx="3257550"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626328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2448272"/>
          </a:xfrm>
        </p:spPr>
        <p:txBody>
          <a:bodyPr>
            <a:normAutofit/>
          </a:bodyPr>
          <a:lstStyle/>
          <a:p>
            <a:r>
              <a:rPr lang="zh-CN" altLang="en-US" dirty="0"/>
              <a:t>（</a:t>
            </a:r>
            <a:r>
              <a:rPr lang="en-US" altLang="zh-CN" dirty="0"/>
              <a:t>2</a:t>
            </a:r>
            <a:r>
              <a:rPr lang="zh-CN" altLang="en-US" dirty="0"/>
              <a:t>）增加激活函数的神经元</a:t>
            </a:r>
          </a:p>
          <a:p>
            <a:r>
              <a:rPr lang="zh-CN" altLang="en-US" dirty="0"/>
              <a:t>图</a:t>
            </a:r>
            <a:r>
              <a:rPr lang="en-US" altLang="zh-CN" dirty="0"/>
              <a:t>3. 7</a:t>
            </a:r>
            <a:r>
              <a:rPr lang="zh-CN" altLang="en-US" dirty="0"/>
              <a:t>是一个在图</a:t>
            </a:r>
            <a:r>
              <a:rPr lang="en-US" altLang="zh-CN" dirty="0"/>
              <a:t>3. 6B</a:t>
            </a:r>
            <a:r>
              <a:rPr lang="zh-CN" altLang="en-US" dirty="0"/>
              <a:t>基础上增加激活函数的神经元</a:t>
            </a:r>
            <a:r>
              <a:rPr lang="zh-CN" altLang="en-US" dirty="0" smtClean="0"/>
              <a:t>，  </a:t>
            </a:r>
            <a:r>
              <a:rPr lang="zh-CN" altLang="en-US" dirty="0"/>
              <a:t>恒为</a:t>
            </a:r>
            <a:r>
              <a:rPr lang="en-US" altLang="zh-CN" dirty="0"/>
              <a:t>1</a:t>
            </a:r>
            <a:r>
              <a:rPr lang="zh-CN" altLang="en-US" dirty="0" smtClean="0"/>
              <a:t>，                   且                      。</a:t>
            </a:r>
            <a:r>
              <a:rPr lang="zh-CN" altLang="en-US" dirty="0"/>
              <a:t>一般可以不画出截距项，也就是不需要画</a:t>
            </a:r>
            <a:r>
              <a:rPr lang="zh-CN" altLang="en-US" dirty="0" smtClean="0"/>
              <a:t>出   </a:t>
            </a:r>
            <a:r>
              <a:rPr lang="zh-CN" altLang="en-US" dirty="0"/>
              <a:t>和连线 </a:t>
            </a:r>
            <a:r>
              <a:rPr lang="zh-CN" altLang="en-US" dirty="0" smtClean="0"/>
              <a:t>  。</a:t>
            </a:r>
            <a:r>
              <a:rPr lang="zh-CN" altLang="en-US" dirty="0"/>
              <a:t>这样的神经元是神经网络的基础构件，每一个神经元都可以是一个独立的学习模型。</a:t>
            </a:r>
          </a:p>
          <a:p>
            <a:endParaRPr lang="zh-CN" altLang="en-US"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800" y="3356992"/>
            <a:ext cx="2786400" cy="20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93582" y="5723964"/>
            <a:ext cx="1556836" cy="369332"/>
          </a:xfrm>
          <a:prstGeom prst="rect">
            <a:avLst/>
          </a:prstGeom>
        </p:spPr>
        <p:txBody>
          <a:bodyPr wrap="none">
            <a:spAutoFit/>
          </a:bodyPr>
          <a:lstStyle/>
          <a:p>
            <a:r>
              <a:rPr lang="zh-CN" altLang="zh-CN" dirty="0"/>
              <a:t>图</a:t>
            </a:r>
            <a:r>
              <a:rPr lang="en-US" altLang="zh-CN" dirty="0"/>
              <a:t>3. 7 </a:t>
            </a:r>
            <a:r>
              <a:rPr lang="zh-CN" altLang="zh-CN" dirty="0"/>
              <a:t>神经元</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538640385"/>
              </p:ext>
            </p:extLst>
          </p:nvPr>
        </p:nvGraphicFramePr>
        <p:xfrm>
          <a:off x="7956376" y="1052736"/>
          <a:ext cx="266469" cy="342603"/>
        </p:xfrm>
        <a:graphic>
          <a:graphicData uri="http://schemas.openxmlformats.org/presentationml/2006/ole">
            <mc:AlternateContent xmlns:mc="http://schemas.openxmlformats.org/markup-compatibility/2006">
              <mc:Choice xmlns:v="urn:schemas-microsoft-com:vml" Requires="v">
                <p:oleObj spid="_x0000_s32949" name="Equation" r:id="rId4" imgW="177646" imgH="228402" progId="Equation.DSMT4">
                  <p:embed/>
                </p:oleObj>
              </mc:Choice>
              <mc:Fallback>
                <p:oleObj name="Equation" r:id="rId4" imgW="177646" imgH="228402"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6376" y="1052736"/>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162063015"/>
              </p:ext>
            </p:extLst>
          </p:nvPr>
        </p:nvGraphicFramePr>
        <p:xfrm>
          <a:off x="1521450" y="1412776"/>
          <a:ext cx="1657350" cy="419100"/>
        </p:xfrm>
        <a:graphic>
          <a:graphicData uri="http://schemas.openxmlformats.org/presentationml/2006/ole">
            <mc:AlternateContent xmlns:mc="http://schemas.openxmlformats.org/markup-compatibility/2006">
              <mc:Choice xmlns:v="urn:schemas-microsoft-com:vml" Requires="v">
                <p:oleObj spid="_x0000_s32950" name="Equation" r:id="rId6" imgW="1104900" imgH="279400" progId="Equation.DSMT4">
                  <p:embed/>
                </p:oleObj>
              </mc:Choice>
              <mc:Fallback>
                <p:oleObj name="Equation" r:id="rId6" imgW="1104900" imgH="2794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1450" y="1412776"/>
                        <a:ext cx="1657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402146387"/>
              </p:ext>
            </p:extLst>
          </p:nvPr>
        </p:nvGraphicFramePr>
        <p:xfrm>
          <a:off x="3419872" y="1412776"/>
          <a:ext cx="1828800" cy="419100"/>
        </p:xfrm>
        <a:graphic>
          <a:graphicData uri="http://schemas.openxmlformats.org/presentationml/2006/ole">
            <mc:AlternateContent xmlns:mc="http://schemas.openxmlformats.org/markup-compatibility/2006">
              <mc:Choice xmlns:v="urn:schemas-microsoft-com:vml" Requires="v">
                <p:oleObj spid="_x0000_s32951" name="Equation" r:id="rId8" imgW="1219200" imgH="279400" progId="Equation.DSMT4">
                  <p:embed/>
                </p:oleObj>
              </mc:Choice>
              <mc:Fallback>
                <p:oleObj name="Equation" r:id="rId8" imgW="1219200" imgH="279400"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9872" y="1412776"/>
                        <a:ext cx="1828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848387022"/>
              </p:ext>
            </p:extLst>
          </p:nvPr>
        </p:nvGraphicFramePr>
        <p:xfrm>
          <a:off x="3793582" y="1790253"/>
          <a:ext cx="266469" cy="342603"/>
        </p:xfrm>
        <a:graphic>
          <a:graphicData uri="http://schemas.openxmlformats.org/presentationml/2006/ole">
            <mc:AlternateContent xmlns:mc="http://schemas.openxmlformats.org/markup-compatibility/2006">
              <mc:Choice xmlns:v="urn:schemas-microsoft-com:vml" Requires="v">
                <p:oleObj spid="_x0000_s32952" name="Equation" r:id="rId10" imgW="177646" imgH="228402" progId="Equation.DSMT4">
                  <p:embed/>
                </p:oleObj>
              </mc:Choice>
              <mc:Fallback>
                <p:oleObj name="Equation" r:id="rId10" imgW="177646" imgH="228402"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3582" y="1790253"/>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878033778"/>
              </p:ext>
            </p:extLst>
          </p:nvPr>
        </p:nvGraphicFramePr>
        <p:xfrm>
          <a:off x="5004048" y="1844824"/>
          <a:ext cx="190088" cy="266123"/>
        </p:xfrm>
        <a:graphic>
          <a:graphicData uri="http://schemas.openxmlformats.org/presentationml/2006/ole">
            <mc:AlternateContent xmlns:mc="http://schemas.openxmlformats.org/markup-compatibility/2006">
              <mc:Choice xmlns:v="urn:schemas-microsoft-com:vml" Requires="v">
                <p:oleObj spid="_x0000_s32953" name="Equation" r:id="rId11" imgW="126725" imgH="177415" progId="Equation.DSMT4">
                  <p:embed/>
                </p:oleObj>
              </mc:Choice>
              <mc:Fallback>
                <p:oleObj name="Equation" r:id="rId11" imgW="126725" imgH="177415"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4048" y="1844824"/>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2042975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a:bodyPr>
          <a:lstStyle/>
          <a:p>
            <a:r>
              <a:rPr lang="zh-CN" altLang="en-US" dirty="0"/>
              <a:t>上图将神经元划分为线性变换和激活函数两个计算部分。线性变换</a:t>
            </a:r>
            <a:r>
              <a:rPr lang="zh-CN" altLang="en-US" dirty="0" smtClean="0"/>
              <a:t>实现             </a:t>
            </a:r>
            <a:r>
              <a:rPr lang="zh-CN" altLang="en-US" dirty="0"/>
              <a:t>。激活函数在线性神经元中加入非线性因素，这使得神经网络适合解决复杂问题。激活函数的公式为：</a:t>
            </a:r>
          </a:p>
          <a:p>
            <a:r>
              <a:rPr lang="zh-CN" altLang="en-US" dirty="0"/>
              <a:t> </a:t>
            </a:r>
            <a:endParaRPr lang="en-US" altLang="zh-CN" dirty="0" smtClean="0"/>
          </a:p>
          <a:p>
            <a:r>
              <a:rPr lang="zh-CN" altLang="en-US" dirty="0"/>
              <a:t>								</a:t>
            </a:r>
            <a:r>
              <a:rPr lang="en-US" altLang="zh-CN" dirty="0"/>
              <a:t>(3-25)</a:t>
            </a:r>
          </a:p>
          <a:p>
            <a:r>
              <a:rPr lang="zh-CN" altLang="en-US" dirty="0"/>
              <a:t>激活函数引入非线性特性，</a:t>
            </a:r>
            <a:r>
              <a:rPr lang="zh-CN" altLang="en-US" dirty="0" smtClean="0"/>
              <a:t>激活函数  </a:t>
            </a:r>
            <a:r>
              <a:rPr lang="zh-CN" altLang="en-US" dirty="0"/>
              <a:t>有多种形式，常用激活函数有</a:t>
            </a:r>
            <a:r>
              <a:rPr lang="en-US" altLang="zh-CN" dirty="0"/>
              <a:t>Sigmoid</a:t>
            </a:r>
            <a:r>
              <a:rPr lang="zh-CN" altLang="en-US" dirty="0"/>
              <a:t>函数、</a:t>
            </a:r>
            <a:r>
              <a:rPr lang="en-US" altLang="zh-CN" dirty="0" err="1"/>
              <a:t>Tanh</a:t>
            </a:r>
            <a:r>
              <a:rPr lang="zh-CN" altLang="en-US" dirty="0"/>
              <a:t>函数、</a:t>
            </a:r>
            <a:r>
              <a:rPr lang="en-US" altLang="zh-CN" dirty="0" err="1"/>
              <a:t>ReLU</a:t>
            </a:r>
            <a:r>
              <a:rPr lang="zh-CN" altLang="en-US" dirty="0"/>
              <a:t>函数和</a:t>
            </a:r>
            <a:r>
              <a:rPr lang="en-US" altLang="zh-CN" dirty="0"/>
              <a:t>Leaky </a:t>
            </a:r>
            <a:r>
              <a:rPr lang="en-US" altLang="zh-CN" dirty="0" err="1"/>
              <a:t>ReLU</a:t>
            </a:r>
            <a:r>
              <a:rPr lang="zh-CN" altLang="en-US" dirty="0"/>
              <a:t>函数。</a:t>
            </a:r>
          </a:p>
          <a:p>
            <a:r>
              <a:rPr lang="zh-CN" altLang="en-US" dirty="0"/>
              <a:t>由于输入特征可以是其他神经元的输出，这样可以将多个神经元级联，完成更复杂的功能，这就是神经网络。要注意的是，由于神经网络里多层多个神经元相连，权重变成一个矩阵，而偏置变成一个向量，因此使用大写的粗</a:t>
            </a:r>
            <a:r>
              <a:rPr lang="zh-CN" altLang="en-US" dirty="0" smtClean="0"/>
              <a:t>体  </a:t>
            </a:r>
            <a:r>
              <a:rPr lang="zh-CN" altLang="en-US" dirty="0"/>
              <a:t>来替换单一神经元的 </a:t>
            </a:r>
            <a:r>
              <a:rPr lang="zh-CN" altLang="en-US" dirty="0" smtClean="0"/>
              <a:t> ，</a:t>
            </a:r>
            <a:r>
              <a:rPr lang="zh-CN" altLang="en-US" dirty="0"/>
              <a:t>用粗</a:t>
            </a:r>
            <a:r>
              <a:rPr lang="zh-CN" altLang="en-US" dirty="0" smtClean="0"/>
              <a:t>体  </a:t>
            </a:r>
            <a:r>
              <a:rPr lang="zh-CN" altLang="en-US" dirty="0"/>
              <a:t>来替换单一神经元</a:t>
            </a:r>
            <a:r>
              <a:rPr lang="zh-CN" altLang="en-US" dirty="0" smtClean="0"/>
              <a:t>的   </a:t>
            </a:r>
            <a:r>
              <a:rPr lang="zh-CN" altLang="en-US" dirty="0"/>
              <a:t>， </a:t>
            </a:r>
            <a:r>
              <a:rPr lang="zh-CN" altLang="en-US" dirty="0" smtClean="0"/>
              <a:t>  和   都</a:t>
            </a:r>
            <a:r>
              <a:rPr lang="zh-CN" altLang="en-US" dirty="0"/>
              <a:t>需要指定所在的层。</a:t>
            </a:r>
          </a:p>
          <a:p>
            <a:r>
              <a:rPr lang="zh-CN" altLang="en-US" dirty="0"/>
              <a:t>线性神经元可以视为不使用非线性激活函数，</a:t>
            </a:r>
            <a:r>
              <a:rPr lang="zh-CN" altLang="en-US" dirty="0" smtClean="0"/>
              <a:t>即              </a:t>
            </a:r>
            <a:r>
              <a:rPr lang="zh-CN" altLang="en-US" dirty="0"/>
              <a:t>，这样，每一层的输出都是上一层的线性函数。容易验证，如果只使用线性神经元，无论神经网络有多少层，最终的输出都是输入的线性组合，多层与单层的效果相当，无法实现更为复杂的功能。</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889256201"/>
              </p:ext>
            </p:extLst>
          </p:nvPr>
        </p:nvGraphicFramePr>
        <p:xfrm>
          <a:off x="1187624" y="836712"/>
          <a:ext cx="1123463" cy="304668"/>
        </p:xfrm>
        <a:graphic>
          <a:graphicData uri="http://schemas.openxmlformats.org/presentationml/2006/ole">
            <mc:AlternateContent xmlns:mc="http://schemas.openxmlformats.org/markup-compatibility/2006">
              <mc:Choice xmlns:v="urn:schemas-microsoft-com:vml" Requires="v">
                <p:oleObj spid="_x0000_s34139" name="Equation" r:id="rId3" imgW="748975" imgH="203112" progId="Equation.DSMT4">
                  <p:embed/>
                </p:oleObj>
              </mc:Choice>
              <mc:Fallback>
                <p:oleObj name="Equation" r:id="rId3" imgW="748975"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836712"/>
                        <a:ext cx="1123463"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545737384"/>
              </p:ext>
            </p:extLst>
          </p:nvPr>
        </p:nvGraphicFramePr>
        <p:xfrm>
          <a:off x="467544" y="1988840"/>
          <a:ext cx="875921" cy="380835"/>
        </p:xfrm>
        <a:graphic>
          <a:graphicData uri="http://schemas.openxmlformats.org/presentationml/2006/ole">
            <mc:AlternateContent xmlns:mc="http://schemas.openxmlformats.org/markup-compatibility/2006">
              <mc:Choice xmlns:v="urn:schemas-microsoft-com:vml" Requires="v">
                <p:oleObj spid="_x0000_s34140" name="Equation" r:id="rId5" imgW="583947" imgH="253890" progId="Equation.DSMT4">
                  <p:embed/>
                </p:oleObj>
              </mc:Choice>
              <mc:Fallback>
                <p:oleObj name="Equation" r:id="rId5" imgW="583947"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1988840"/>
                        <a:ext cx="87592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3631079"/>
              </p:ext>
            </p:extLst>
          </p:nvPr>
        </p:nvGraphicFramePr>
        <p:xfrm>
          <a:off x="5148064" y="2636912"/>
          <a:ext cx="209369" cy="247436"/>
        </p:xfrm>
        <a:graphic>
          <a:graphicData uri="http://schemas.openxmlformats.org/presentationml/2006/ole">
            <mc:AlternateContent xmlns:mc="http://schemas.openxmlformats.org/markup-compatibility/2006">
              <mc:Choice xmlns:v="urn:schemas-microsoft-com:vml" Requires="v">
                <p:oleObj spid="_x0000_s34141" name="Equation" r:id="rId7" imgW="139579" imgH="164957" progId="Equation.DSMT4">
                  <p:embed/>
                </p:oleObj>
              </mc:Choice>
              <mc:Fallback>
                <p:oleObj name="Equation" r:id="rId7" imgW="139579" imgH="164957"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2636912"/>
                        <a:ext cx="209369"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883341761"/>
              </p:ext>
            </p:extLst>
          </p:nvPr>
        </p:nvGraphicFramePr>
        <p:xfrm>
          <a:off x="4788024" y="4509120"/>
          <a:ext cx="304404" cy="266354"/>
        </p:xfrm>
        <a:graphic>
          <a:graphicData uri="http://schemas.openxmlformats.org/presentationml/2006/ole">
            <mc:AlternateContent xmlns:mc="http://schemas.openxmlformats.org/markup-compatibility/2006">
              <mc:Choice xmlns:v="urn:schemas-microsoft-com:vml" Requires="v">
                <p:oleObj spid="_x0000_s34142" name="Equation" r:id="rId9" imgW="202936" imgH="177569" progId="Equation.DSMT4">
                  <p:embed/>
                </p:oleObj>
              </mc:Choice>
              <mc:Fallback>
                <p:oleObj name="Equation" r:id="rId9" imgW="202936" imgH="17756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8024" y="4509120"/>
                        <a:ext cx="304404"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521247022"/>
              </p:ext>
            </p:extLst>
          </p:nvPr>
        </p:nvGraphicFramePr>
        <p:xfrm>
          <a:off x="7740352" y="4509120"/>
          <a:ext cx="247436" cy="209369"/>
        </p:xfrm>
        <a:graphic>
          <a:graphicData uri="http://schemas.openxmlformats.org/presentationml/2006/ole">
            <mc:AlternateContent xmlns:mc="http://schemas.openxmlformats.org/markup-compatibility/2006">
              <mc:Choice xmlns:v="urn:schemas-microsoft-com:vml" Requires="v">
                <p:oleObj spid="_x0000_s34143" name="Equation" r:id="rId11" imgW="164957" imgH="139579" progId="Equation.DSMT4">
                  <p:embed/>
                </p:oleObj>
              </mc:Choice>
              <mc:Fallback>
                <p:oleObj name="Equation" r:id="rId11" imgW="164957" imgH="139579"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0352" y="4509120"/>
                        <a:ext cx="247436"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632700648"/>
              </p:ext>
            </p:extLst>
          </p:nvPr>
        </p:nvGraphicFramePr>
        <p:xfrm>
          <a:off x="611560" y="4869160"/>
          <a:ext cx="190088" cy="266123"/>
        </p:xfrm>
        <a:graphic>
          <a:graphicData uri="http://schemas.openxmlformats.org/presentationml/2006/ole">
            <mc:AlternateContent xmlns:mc="http://schemas.openxmlformats.org/markup-compatibility/2006">
              <mc:Choice xmlns:v="urn:schemas-microsoft-com:vml" Requires="v">
                <p:oleObj spid="_x0000_s34144" name="Equation" r:id="rId13" imgW="126725" imgH="177415" progId="Equation.DSMT4">
                  <p:embed/>
                </p:oleObj>
              </mc:Choice>
              <mc:Fallback>
                <p:oleObj name="Equation" r:id="rId13" imgW="126725" imgH="177415"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1560" y="4869160"/>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4174621806"/>
              </p:ext>
            </p:extLst>
          </p:nvPr>
        </p:nvGraphicFramePr>
        <p:xfrm>
          <a:off x="3491880" y="4869160"/>
          <a:ext cx="190088" cy="266123"/>
        </p:xfrm>
        <a:graphic>
          <a:graphicData uri="http://schemas.openxmlformats.org/presentationml/2006/ole">
            <mc:AlternateContent xmlns:mc="http://schemas.openxmlformats.org/markup-compatibility/2006">
              <mc:Choice xmlns:v="urn:schemas-microsoft-com:vml" Requires="v">
                <p:oleObj spid="_x0000_s34145" name="Equation" r:id="rId15" imgW="126725" imgH="177415" progId="Equation.DSMT4">
                  <p:embed/>
                </p:oleObj>
              </mc:Choice>
              <mc:Fallback>
                <p:oleObj name="Equation" r:id="rId15" imgW="126725" imgH="177415"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91880" y="4869160"/>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883341761"/>
              </p:ext>
            </p:extLst>
          </p:nvPr>
        </p:nvGraphicFramePr>
        <p:xfrm>
          <a:off x="3995936" y="4869160"/>
          <a:ext cx="304404" cy="266354"/>
        </p:xfrm>
        <a:graphic>
          <a:graphicData uri="http://schemas.openxmlformats.org/presentationml/2006/ole">
            <mc:AlternateContent xmlns:mc="http://schemas.openxmlformats.org/markup-compatibility/2006">
              <mc:Choice xmlns:v="urn:schemas-microsoft-com:vml" Requires="v">
                <p:oleObj spid="_x0000_s34146" name="Equation" r:id="rId17" imgW="202936" imgH="177569" progId="Equation.DSMT4">
                  <p:embed/>
                </p:oleObj>
              </mc:Choice>
              <mc:Fallback>
                <p:oleObj name="Equation" r:id="rId17" imgW="202936" imgH="177569"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95936" y="4869160"/>
                        <a:ext cx="304404"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300879576"/>
              </p:ext>
            </p:extLst>
          </p:nvPr>
        </p:nvGraphicFramePr>
        <p:xfrm>
          <a:off x="4644008" y="4819061"/>
          <a:ext cx="190088" cy="266123"/>
        </p:xfrm>
        <a:graphic>
          <a:graphicData uri="http://schemas.openxmlformats.org/presentationml/2006/ole">
            <mc:AlternateContent xmlns:mc="http://schemas.openxmlformats.org/markup-compatibility/2006">
              <mc:Choice xmlns:v="urn:schemas-microsoft-com:vml" Requires="v">
                <p:oleObj spid="_x0000_s34147" name="Equation" r:id="rId18" imgW="126725" imgH="177415" progId="Equation.DSMT4">
                  <p:embed/>
                </p:oleObj>
              </mc:Choice>
              <mc:Fallback>
                <p:oleObj name="Equation" r:id="rId18" imgW="126725" imgH="177415"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44008" y="4819061"/>
                        <a:ext cx="190088" cy="266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3156970737"/>
              </p:ext>
            </p:extLst>
          </p:nvPr>
        </p:nvGraphicFramePr>
        <p:xfrm>
          <a:off x="6660232" y="5280413"/>
          <a:ext cx="1218671" cy="380835"/>
        </p:xfrm>
        <a:graphic>
          <a:graphicData uri="http://schemas.openxmlformats.org/presentationml/2006/ole">
            <mc:AlternateContent xmlns:mc="http://schemas.openxmlformats.org/markup-compatibility/2006">
              <mc:Choice xmlns:v="urn:schemas-microsoft-com:vml" Requires="v">
                <p:oleObj spid="_x0000_s34148" name="Equation" r:id="rId19" imgW="812447" imgH="253890" progId="Equation.DSMT4">
                  <p:embed/>
                </p:oleObj>
              </mc:Choice>
              <mc:Fallback>
                <p:oleObj name="Equation" r:id="rId19" imgW="812447" imgH="253890" progId="Equation.DSMT4">
                  <p:embed/>
                  <p:pic>
                    <p:nvPicPr>
                      <p:cNvPr id="0"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60232" y="5280413"/>
                        <a:ext cx="1218671"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085517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3.5.2 </a:t>
            </a:r>
            <a:r>
              <a:rPr lang="zh-CN" altLang="en-US" dirty="0" smtClean="0"/>
              <a:t>激活函数</a:t>
            </a:r>
            <a:endParaRPr lang="zh-CN" altLang="en-US" dirty="0"/>
          </a:p>
        </p:txBody>
      </p:sp>
      <p:sp>
        <p:nvSpPr>
          <p:cNvPr id="3" name="内容占位符 2"/>
          <p:cNvSpPr>
            <a:spLocks noGrp="1"/>
          </p:cNvSpPr>
          <p:nvPr>
            <p:ph idx="1"/>
          </p:nvPr>
        </p:nvSpPr>
        <p:spPr/>
        <p:txBody>
          <a:bodyPr/>
          <a:lstStyle/>
          <a:p>
            <a:r>
              <a:rPr lang="zh-CN" altLang="en-US" dirty="0"/>
              <a:t>本节介绍常用激活函数的原理和使用效果，有助于帮助选择合适的激活函数。</a:t>
            </a:r>
          </a:p>
        </p:txBody>
      </p:sp>
    </p:spTree>
    <p:extLst>
      <p:ext uri="{BB962C8B-B14F-4D97-AF65-F5344CB8AC3E}">
        <p14:creationId xmlns:p14="http://schemas.microsoft.com/office/powerpoint/2010/main" val="29602040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1</a:t>
            </a:r>
            <a:r>
              <a:rPr lang="zh-CN" altLang="en-US" dirty="0"/>
              <a:t>）</a:t>
            </a:r>
            <a:r>
              <a:rPr lang="en-US" altLang="zh-CN" dirty="0"/>
              <a:t>Sigmoid</a:t>
            </a:r>
            <a:r>
              <a:rPr lang="zh-CN" altLang="en-US" dirty="0"/>
              <a:t>函数</a:t>
            </a:r>
          </a:p>
          <a:p>
            <a:r>
              <a:rPr lang="en-US" altLang="zh-CN" dirty="0"/>
              <a:t>3.3.1</a:t>
            </a:r>
            <a:r>
              <a:rPr lang="zh-CN" altLang="en-US" dirty="0"/>
              <a:t>小节已经介绍了</a:t>
            </a:r>
            <a:r>
              <a:rPr lang="en-US" altLang="zh-CN" dirty="0"/>
              <a:t>Sigmoid</a:t>
            </a:r>
            <a:r>
              <a:rPr lang="zh-CN" altLang="en-US" dirty="0"/>
              <a:t>函数，该函数可用于神经网络的中间层，也常用做二元分类神经网络的输出层激活函数，在</a:t>
            </a:r>
            <a:r>
              <a:rPr lang="en-US" altLang="zh-CN" dirty="0" err="1"/>
              <a:t>PyTorch</a:t>
            </a:r>
            <a:r>
              <a:rPr lang="zh-CN" altLang="en-US" dirty="0"/>
              <a:t>中的实现为</a:t>
            </a:r>
            <a:r>
              <a:rPr lang="en-US" altLang="zh-CN" dirty="0" err="1"/>
              <a:t>torch.nn.Sigmoid</a:t>
            </a:r>
            <a:r>
              <a:rPr lang="zh-CN" altLang="en-US" dirty="0"/>
              <a:t>类和</a:t>
            </a:r>
            <a:r>
              <a:rPr lang="en-US" altLang="zh-CN" dirty="0" err="1"/>
              <a:t>torch.nn.functional.sigmoid</a:t>
            </a:r>
            <a:r>
              <a:rPr lang="zh-CN" altLang="en-US" dirty="0"/>
              <a:t>函数，另外还有一些</a:t>
            </a:r>
            <a:r>
              <a:rPr lang="en-US" altLang="zh-CN" dirty="0"/>
              <a:t>Sigmoid</a:t>
            </a:r>
            <a:r>
              <a:rPr lang="zh-CN" altLang="en-US" dirty="0"/>
              <a:t>函数的变体，如</a:t>
            </a:r>
            <a:r>
              <a:rPr lang="en-US" altLang="zh-CN" dirty="0" err="1"/>
              <a:t>Hardsigmoid</a:t>
            </a:r>
            <a:r>
              <a:rPr lang="zh-CN" altLang="en-US" dirty="0"/>
              <a:t>和</a:t>
            </a:r>
            <a:r>
              <a:rPr lang="en-US" altLang="zh-CN" dirty="0" err="1"/>
              <a:t>LogSigmoid</a:t>
            </a:r>
            <a:r>
              <a:rPr lang="zh-CN" altLang="en-US" dirty="0"/>
              <a:t>。</a:t>
            </a:r>
          </a:p>
          <a:p>
            <a:endParaRPr lang="zh-CN" altLang="en-US" dirty="0"/>
          </a:p>
        </p:txBody>
      </p:sp>
    </p:spTree>
    <p:extLst>
      <p:ext uri="{BB962C8B-B14F-4D97-AF65-F5344CB8AC3E}">
        <p14:creationId xmlns:p14="http://schemas.microsoft.com/office/powerpoint/2010/main" val="123311988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6048672"/>
          </a:xfrm>
        </p:spPr>
        <p:txBody>
          <a:bodyPr/>
          <a:lstStyle/>
          <a:p>
            <a:r>
              <a:rPr lang="zh-CN" altLang="en-US" dirty="0"/>
              <a:t>（</a:t>
            </a:r>
            <a:r>
              <a:rPr lang="en-US" altLang="zh-CN" dirty="0"/>
              <a:t>2</a:t>
            </a:r>
            <a:r>
              <a:rPr lang="zh-CN" altLang="en-US" dirty="0"/>
              <a:t>）</a:t>
            </a:r>
            <a:r>
              <a:rPr lang="en-US" altLang="zh-CN" dirty="0" err="1"/>
              <a:t>Tanh</a:t>
            </a:r>
            <a:r>
              <a:rPr lang="zh-CN" altLang="en-US" dirty="0"/>
              <a:t>函数</a:t>
            </a:r>
          </a:p>
          <a:p>
            <a:r>
              <a:rPr lang="en-US" altLang="zh-CN" dirty="0" err="1"/>
              <a:t>Tanh</a:t>
            </a:r>
            <a:r>
              <a:rPr lang="zh-CN" altLang="en-US" dirty="0"/>
              <a:t>激活函数也称为双曲正切函数（</a:t>
            </a:r>
            <a:r>
              <a:rPr lang="en-US" altLang="zh-CN" dirty="0"/>
              <a:t>hyperbolic tangent function</a:t>
            </a:r>
            <a:r>
              <a:rPr lang="zh-CN" altLang="en-US" dirty="0"/>
              <a:t>），也是一种</a:t>
            </a:r>
            <a:r>
              <a:rPr lang="en-US" altLang="zh-CN" dirty="0"/>
              <a:t>S</a:t>
            </a:r>
            <a:r>
              <a:rPr lang="zh-CN" altLang="en-US" dirty="0"/>
              <a:t>型激活函数。</a:t>
            </a:r>
            <a:r>
              <a:rPr lang="en-US" altLang="zh-CN" dirty="0" err="1"/>
              <a:t>Tanh</a:t>
            </a:r>
            <a:r>
              <a:rPr lang="en-US" altLang="zh-CN" dirty="0"/>
              <a:t> </a:t>
            </a:r>
            <a:r>
              <a:rPr lang="zh-CN" altLang="en-US" dirty="0"/>
              <a:t>函数与</a:t>
            </a:r>
            <a:r>
              <a:rPr lang="en-US" altLang="zh-CN" dirty="0"/>
              <a:t>Sigmoid </a:t>
            </a:r>
            <a:r>
              <a:rPr lang="zh-CN" altLang="en-US" dirty="0"/>
              <a:t>函数相似，它能将较大范围内变化的连续值输入变量映射到</a:t>
            </a:r>
            <a:r>
              <a:rPr lang="zh-CN" altLang="en-US" dirty="0" smtClean="0"/>
              <a:t>区间          </a:t>
            </a:r>
            <a:r>
              <a:rPr lang="zh-CN" altLang="en-US" dirty="0"/>
              <a:t>的输出值，</a:t>
            </a:r>
            <a:r>
              <a:rPr lang="en-US" altLang="zh-CN" dirty="0" err="1"/>
              <a:t>Tanh</a:t>
            </a:r>
            <a:r>
              <a:rPr lang="zh-CN" altLang="en-US" dirty="0" smtClean="0"/>
              <a:t>函数   </a:t>
            </a:r>
            <a:r>
              <a:rPr lang="zh-CN" altLang="en-US" dirty="0"/>
              <a:t>采用如下表达式：</a:t>
            </a:r>
          </a:p>
          <a:p>
            <a:r>
              <a:rPr lang="zh-CN" altLang="en-US" dirty="0"/>
              <a:t> </a:t>
            </a:r>
            <a:endParaRPr lang="en-US" altLang="zh-CN" dirty="0" smtClean="0"/>
          </a:p>
          <a:p>
            <a:r>
              <a:rPr lang="zh-CN" altLang="en-US" dirty="0"/>
              <a:t>							</a:t>
            </a:r>
            <a:r>
              <a:rPr lang="en-US" altLang="zh-CN" dirty="0"/>
              <a:t>(3-26</a:t>
            </a:r>
            <a:r>
              <a:rPr lang="en-US" altLang="zh-CN" dirty="0" smtClean="0"/>
              <a:t>)</a:t>
            </a:r>
          </a:p>
          <a:p>
            <a:endParaRPr lang="en-US" altLang="zh-CN" dirty="0"/>
          </a:p>
          <a:p>
            <a:r>
              <a:rPr lang="en-US" altLang="zh-CN" dirty="0" err="1"/>
              <a:t>Tanh</a:t>
            </a:r>
            <a:r>
              <a:rPr lang="en-US" altLang="zh-CN" dirty="0"/>
              <a:t> </a:t>
            </a:r>
            <a:r>
              <a:rPr lang="zh-CN" altLang="en-US" dirty="0"/>
              <a:t>函数图像如图</a:t>
            </a:r>
            <a:r>
              <a:rPr lang="en-US" altLang="zh-CN" dirty="0"/>
              <a:t>3. 8</a:t>
            </a:r>
            <a:r>
              <a:rPr lang="zh-CN" altLang="en-US" dirty="0"/>
              <a:t>所示，它由</a:t>
            </a:r>
            <a:r>
              <a:rPr lang="en-US" altLang="zh-CN" dirty="0"/>
              <a:t>plot_tanh.py</a:t>
            </a:r>
            <a:r>
              <a:rPr lang="zh-CN" altLang="en-US" dirty="0"/>
              <a:t>绘制。可以将</a:t>
            </a:r>
            <a:r>
              <a:rPr lang="en-US" altLang="zh-CN" dirty="0" err="1"/>
              <a:t>Tanh</a:t>
            </a:r>
            <a:r>
              <a:rPr lang="en-US" altLang="zh-CN" dirty="0"/>
              <a:t> </a:t>
            </a:r>
            <a:r>
              <a:rPr lang="zh-CN" altLang="en-US" dirty="0"/>
              <a:t>函数视为</a:t>
            </a:r>
            <a:r>
              <a:rPr lang="en-US" altLang="zh-CN" dirty="0"/>
              <a:t>Sigmoid </a:t>
            </a:r>
            <a:r>
              <a:rPr lang="zh-CN" altLang="en-US" dirty="0"/>
              <a:t>函数的变体，它是放大并平移的 </a:t>
            </a:r>
            <a:r>
              <a:rPr lang="en-US" altLang="zh-CN" dirty="0"/>
              <a:t>Sigmoid </a:t>
            </a:r>
            <a:r>
              <a:rPr lang="zh-CN" altLang="en-US" dirty="0"/>
              <a:t>函数，且</a:t>
            </a:r>
            <a:r>
              <a:rPr lang="zh-CN" altLang="en-US" dirty="0" smtClean="0"/>
              <a:t>有                      </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32204507"/>
              </p:ext>
            </p:extLst>
          </p:nvPr>
        </p:nvGraphicFramePr>
        <p:xfrm>
          <a:off x="1669455" y="2204864"/>
          <a:ext cx="742305" cy="380670"/>
        </p:xfrm>
        <a:graphic>
          <a:graphicData uri="http://schemas.openxmlformats.org/presentationml/2006/ole">
            <mc:AlternateContent xmlns:mc="http://schemas.openxmlformats.org/markup-compatibility/2006">
              <mc:Choice xmlns:v="urn:schemas-microsoft-com:vml" Requires="v">
                <p:oleObj spid="_x0000_s34953" name="Equation" r:id="rId3" imgW="494870" imgH="253780" progId="Equation.DSMT4">
                  <p:embed/>
                </p:oleObj>
              </mc:Choice>
              <mc:Fallback>
                <p:oleObj name="Equation" r:id="rId3" imgW="494870" imgH="25378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9455" y="2204864"/>
                        <a:ext cx="742305"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602418285"/>
              </p:ext>
            </p:extLst>
          </p:nvPr>
        </p:nvGraphicFramePr>
        <p:xfrm>
          <a:off x="5292080" y="2276872"/>
          <a:ext cx="228402" cy="304536"/>
        </p:xfrm>
        <a:graphic>
          <a:graphicData uri="http://schemas.openxmlformats.org/presentationml/2006/ole">
            <mc:AlternateContent xmlns:mc="http://schemas.openxmlformats.org/markup-compatibility/2006">
              <mc:Choice xmlns:v="urn:schemas-microsoft-com:vml" Requires="v">
                <p:oleObj spid="_x0000_s34954" name="Equation" r:id="rId5" imgW="152268" imgH="203024" progId="Equation.DSMT4">
                  <p:embed/>
                </p:oleObj>
              </mc:Choice>
              <mc:Fallback>
                <p:oleObj name="Equation" r:id="rId5" imgW="152268" imgH="20302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2276872"/>
                        <a:ext cx="228402"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42925179"/>
              </p:ext>
            </p:extLst>
          </p:nvPr>
        </p:nvGraphicFramePr>
        <p:xfrm>
          <a:off x="1043608" y="2924944"/>
          <a:ext cx="2438400" cy="628650"/>
        </p:xfrm>
        <a:graphic>
          <a:graphicData uri="http://schemas.openxmlformats.org/presentationml/2006/ole">
            <mc:AlternateContent xmlns:mc="http://schemas.openxmlformats.org/markup-compatibility/2006">
              <mc:Choice xmlns:v="urn:schemas-microsoft-com:vml" Requires="v">
                <p:oleObj spid="_x0000_s34955" name="Equation" r:id="rId7" imgW="1625600" imgH="419100" progId="Equation.DSMT4">
                  <p:embed/>
                </p:oleObj>
              </mc:Choice>
              <mc:Fallback>
                <p:oleObj name="Equation" r:id="rId7" imgW="1625600" imgH="4191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2924944"/>
                        <a:ext cx="2438400" cy="628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010377717"/>
              </p:ext>
            </p:extLst>
          </p:nvPr>
        </p:nvGraphicFramePr>
        <p:xfrm>
          <a:off x="3491880" y="4725144"/>
          <a:ext cx="1733550" cy="381000"/>
        </p:xfrm>
        <a:graphic>
          <a:graphicData uri="http://schemas.openxmlformats.org/presentationml/2006/ole">
            <mc:AlternateContent xmlns:mc="http://schemas.openxmlformats.org/markup-compatibility/2006">
              <mc:Choice xmlns:v="urn:schemas-microsoft-com:vml" Requires="v">
                <p:oleObj spid="_x0000_s34956" name="Equation" r:id="rId9" imgW="1155700" imgH="254000" progId="Equation.DSMT4">
                  <p:embed/>
                </p:oleObj>
              </mc:Choice>
              <mc:Fallback>
                <p:oleObj name="Equation" r:id="rId9" imgW="1155700" imgH="2540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91880" y="4725144"/>
                        <a:ext cx="17335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15176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140968"/>
            <a:ext cx="9144000" cy="3717032"/>
          </a:xfrm>
        </p:spPr>
        <p:txBody>
          <a:bodyPr>
            <a:normAutofit/>
          </a:bodyPr>
          <a:lstStyle/>
          <a:p>
            <a:r>
              <a:rPr lang="en-US" altLang="zh-CN" dirty="0" err="1"/>
              <a:t>Tanh</a:t>
            </a:r>
            <a:r>
              <a:rPr lang="zh-CN" altLang="en-US" dirty="0"/>
              <a:t>函数的导数</a:t>
            </a:r>
            <a:r>
              <a:rPr lang="zh-CN" altLang="en-US" dirty="0" smtClean="0"/>
              <a:t>为                         </a:t>
            </a:r>
            <a:r>
              <a:rPr lang="zh-CN" altLang="en-US" dirty="0"/>
              <a:t>。</a:t>
            </a:r>
          </a:p>
          <a:p>
            <a:r>
              <a:rPr lang="en-US" altLang="zh-CN" dirty="0" err="1"/>
              <a:t>Tanh</a:t>
            </a:r>
            <a:r>
              <a:rPr lang="zh-CN" altLang="en-US" dirty="0"/>
              <a:t>函数关于圆点对称，且为 </a:t>
            </a:r>
            <a:r>
              <a:rPr lang="en-US" altLang="zh-CN" dirty="0"/>
              <a:t>0 </a:t>
            </a:r>
            <a:r>
              <a:rPr lang="zh-CN" altLang="en-US" dirty="0"/>
              <a:t>均值。神经网络中间层的神经元可采用</a:t>
            </a:r>
            <a:r>
              <a:rPr lang="en-US" altLang="zh-CN" dirty="0" err="1"/>
              <a:t>Tanh</a:t>
            </a:r>
            <a:r>
              <a:rPr lang="zh-CN" altLang="en-US" dirty="0"/>
              <a:t>函数替代</a:t>
            </a:r>
            <a:r>
              <a:rPr lang="en-US" altLang="zh-CN" dirty="0"/>
              <a:t>Sigmoid</a:t>
            </a:r>
            <a:r>
              <a:rPr lang="zh-CN" altLang="en-US" dirty="0"/>
              <a:t>函数，在循环神经网络中也常常使用</a:t>
            </a:r>
            <a:r>
              <a:rPr lang="en-US" altLang="zh-CN" dirty="0" err="1"/>
              <a:t>Tanh</a:t>
            </a:r>
            <a:r>
              <a:rPr lang="zh-CN" altLang="en-US" dirty="0"/>
              <a:t>函数。由于</a:t>
            </a:r>
            <a:r>
              <a:rPr lang="en-US" altLang="zh-CN" dirty="0"/>
              <a:t>Sigmoid</a:t>
            </a:r>
            <a:r>
              <a:rPr lang="zh-CN" altLang="en-US" dirty="0"/>
              <a:t>函数和</a:t>
            </a:r>
            <a:r>
              <a:rPr lang="en-US" altLang="zh-CN" dirty="0" err="1"/>
              <a:t>Tanh</a:t>
            </a:r>
            <a:r>
              <a:rPr lang="zh-CN" altLang="en-US" dirty="0"/>
              <a:t>函数的两端都存在饱和区，激活函数值在饱和区变化过于缓慢，导数趋于</a:t>
            </a:r>
            <a:r>
              <a:rPr lang="en-US" altLang="zh-CN" dirty="0"/>
              <a:t>0</a:t>
            </a:r>
            <a:r>
              <a:rPr lang="zh-CN" altLang="en-US" dirty="0"/>
              <a:t>，从而引发梯度消失问题而导致深层网络训练非常缓慢甚至无法训练。</a:t>
            </a:r>
          </a:p>
          <a:p>
            <a:r>
              <a:rPr lang="en-US" altLang="zh-CN" dirty="0" err="1"/>
              <a:t>Tanh</a:t>
            </a:r>
            <a:r>
              <a:rPr lang="zh-CN" altLang="en-US" dirty="0"/>
              <a:t>函数在</a:t>
            </a:r>
            <a:r>
              <a:rPr lang="en-US" altLang="zh-CN" dirty="0" err="1"/>
              <a:t>PyTorch</a:t>
            </a:r>
            <a:r>
              <a:rPr lang="zh-CN" altLang="en-US" dirty="0"/>
              <a:t>中的实现为</a:t>
            </a:r>
            <a:r>
              <a:rPr lang="en-US" altLang="zh-CN" dirty="0" err="1"/>
              <a:t>torch.nn.Tanh</a:t>
            </a:r>
            <a:r>
              <a:rPr lang="zh-CN" altLang="en-US" dirty="0"/>
              <a:t>类和</a:t>
            </a:r>
            <a:r>
              <a:rPr lang="en-US" altLang="zh-CN" dirty="0" err="1"/>
              <a:t>torch.nn.functional.tanh</a:t>
            </a:r>
            <a:r>
              <a:rPr lang="zh-CN" altLang="en-US" dirty="0"/>
              <a:t>函数，另外还有一些</a:t>
            </a:r>
            <a:r>
              <a:rPr lang="en-US" altLang="zh-CN" dirty="0" err="1"/>
              <a:t>Tanh</a:t>
            </a:r>
            <a:r>
              <a:rPr lang="zh-CN" altLang="en-US" dirty="0"/>
              <a:t>函数的变体，如</a:t>
            </a:r>
            <a:r>
              <a:rPr lang="en-US" altLang="zh-CN" dirty="0" err="1"/>
              <a:t>Hardtanh</a:t>
            </a:r>
            <a:r>
              <a:rPr lang="zh-CN" altLang="en-US" dirty="0"/>
              <a:t>和</a:t>
            </a:r>
            <a:r>
              <a:rPr lang="en-US" altLang="zh-CN" dirty="0" err="1"/>
              <a:t>Tanhshrink</a:t>
            </a:r>
            <a:r>
              <a:rPr lang="zh-CN" altLang="en-US" dirty="0"/>
              <a:t>。</a:t>
            </a:r>
          </a:p>
          <a:p>
            <a:endParaRPr lang="zh-CN" altLang="en-US" dirty="0"/>
          </a:p>
        </p:txBody>
      </p:sp>
      <p:pic>
        <p:nvPicPr>
          <p:cNvPr id="3584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0834" y="220025"/>
            <a:ext cx="3902329" cy="256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28921" y="2780928"/>
            <a:ext cx="1886157" cy="369332"/>
          </a:xfrm>
          <a:prstGeom prst="rect">
            <a:avLst/>
          </a:prstGeom>
        </p:spPr>
        <p:txBody>
          <a:bodyPr wrap="none">
            <a:spAutoFit/>
          </a:bodyPr>
          <a:lstStyle/>
          <a:p>
            <a:r>
              <a:rPr lang="zh-CN" altLang="zh-CN" dirty="0"/>
              <a:t>图</a:t>
            </a:r>
            <a:r>
              <a:rPr lang="en-US" altLang="zh-CN" dirty="0"/>
              <a:t>3. 8 </a:t>
            </a:r>
            <a:r>
              <a:rPr lang="en-US" altLang="zh-CN" dirty="0" err="1"/>
              <a:t>Tanh</a:t>
            </a:r>
            <a:r>
              <a:rPr lang="en-US" altLang="zh-CN" dirty="0"/>
              <a:t> </a:t>
            </a:r>
            <a:r>
              <a:rPr lang="zh-CN" altLang="zh-CN" dirty="0"/>
              <a:t>函数</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723245129"/>
              </p:ext>
            </p:extLst>
          </p:nvPr>
        </p:nvGraphicFramePr>
        <p:xfrm>
          <a:off x="2888009" y="3207064"/>
          <a:ext cx="1828007" cy="437960"/>
        </p:xfrm>
        <a:graphic>
          <a:graphicData uri="http://schemas.openxmlformats.org/presentationml/2006/ole">
            <mc:AlternateContent xmlns:mc="http://schemas.openxmlformats.org/markup-compatibility/2006">
              <mc:Choice xmlns:v="urn:schemas-microsoft-com:vml" Requires="v">
                <p:oleObj spid="_x0000_s35876" name="Equation" r:id="rId4" imgW="1218671" imgH="291973" progId="Equation.DSMT4">
                  <p:embed/>
                </p:oleObj>
              </mc:Choice>
              <mc:Fallback>
                <p:oleObj name="Equation" r:id="rId4" imgW="1218671" imgH="29197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009" y="3207064"/>
                        <a:ext cx="1828007" cy="4379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038773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3</a:t>
            </a:r>
            <a:r>
              <a:rPr lang="zh-CN" altLang="en-US" dirty="0"/>
              <a:t>）</a:t>
            </a:r>
            <a:r>
              <a:rPr lang="en-US" altLang="zh-CN" dirty="0" err="1"/>
              <a:t>ReLU</a:t>
            </a:r>
            <a:r>
              <a:rPr lang="zh-CN" altLang="en-US" dirty="0"/>
              <a:t>函数</a:t>
            </a:r>
          </a:p>
          <a:p>
            <a:r>
              <a:rPr lang="en-US" altLang="zh-CN" dirty="0" err="1"/>
              <a:t>ReLU</a:t>
            </a:r>
            <a:r>
              <a:rPr lang="zh-CN" altLang="en-US" dirty="0"/>
              <a:t>（</a:t>
            </a:r>
            <a:r>
              <a:rPr lang="en-US" altLang="zh-CN" dirty="0"/>
              <a:t>Rectified Linear Unit</a:t>
            </a:r>
            <a:r>
              <a:rPr lang="zh-CN" altLang="en-US" dirty="0"/>
              <a:t>，修正线性单元）激活函数在输入小于</a:t>
            </a:r>
            <a:r>
              <a:rPr lang="en-US" altLang="zh-CN" dirty="0"/>
              <a:t>0</a:t>
            </a:r>
            <a:r>
              <a:rPr lang="zh-CN" altLang="en-US" dirty="0"/>
              <a:t>时，输出值为</a:t>
            </a:r>
            <a:r>
              <a:rPr lang="en-US" altLang="zh-CN" dirty="0"/>
              <a:t>0</a:t>
            </a:r>
            <a:r>
              <a:rPr lang="zh-CN" altLang="en-US" dirty="0"/>
              <a:t>，在输出值大于</a:t>
            </a:r>
            <a:r>
              <a:rPr lang="en-US" altLang="zh-CN" dirty="0"/>
              <a:t>0</a:t>
            </a:r>
            <a:r>
              <a:rPr lang="zh-CN" altLang="en-US" dirty="0"/>
              <a:t>时，输出值为输入值。</a:t>
            </a:r>
            <a:r>
              <a:rPr lang="en-US" altLang="zh-CN" dirty="0" err="1"/>
              <a:t>ReLU</a:t>
            </a:r>
            <a:r>
              <a:rPr lang="zh-CN" altLang="en-US" dirty="0"/>
              <a:t>激活函数采用如下表达式：</a:t>
            </a:r>
          </a:p>
          <a:p>
            <a:endParaRPr lang="en-US" altLang="zh-CN" dirty="0" smtClean="0"/>
          </a:p>
          <a:p>
            <a:r>
              <a:rPr lang="zh-CN" altLang="en-US" dirty="0" smtClean="0"/>
              <a:t> </a:t>
            </a:r>
            <a:r>
              <a:rPr lang="zh-CN" altLang="en-US" dirty="0"/>
              <a:t>							</a:t>
            </a:r>
            <a:r>
              <a:rPr lang="en-US" altLang="zh-CN" dirty="0"/>
              <a:t>(3-27)</a:t>
            </a:r>
          </a:p>
          <a:p>
            <a:r>
              <a:rPr lang="en-US" altLang="zh-CN" dirty="0" err="1"/>
              <a:t>ReLU</a:t>
            </a:r>
            <a:r>
              <a:rPr lang="zh-CN" altLang="en-US" dirty="0"/>
              <a:t>函数图像如图</a:t>
            </a:r>
            <a:r>
              <a:rPr lang="en-US" altLang="zh-CN" dirty="0"/>
              <a:t>3. 9</a:t>
            </a:r>
            <a:r>
              <a:rPr lang="zh-CN" altLang="en-US" dirty="0"/>
              <a:t>所示，它由</a:t>
            </a:r>
            <a:r>
              <a:rPr lang="en-US" altLang="zh-CN" dirty="0"/>
              <a:t>plot_relu.py</a:t>
            </a:r>
            <a:r>
              <a:rPr lang="zh-CN" altLang="en-US" dirty="0"/>
              <a:t>绘制。图中还有</a:t>
            </a:r>
            <a:r>
              <a:rPr lang="en-US" altLang="zh-CN" dirty="0" err="1"/>
              <a:t>ReLU</a:t>
            </a:r>
            <a:r>
              <a:rPr lang="zh-CN" altLang="en-US" dirty="0"/>
              <a:t>函数的一种变体</a:t>
            </a:r>
            <a:r>
              <a:rPr lang="en-US" altLang="zh-CN" dirty="0"/>
              <a:t>——ReLU6</a:t>
            </a:r>
            <a:r>
              <a:rPr lang="zh-CN" altLang="en-US" dirty="0"/>
              <a:t>函数，它在</a:t>
            </a:r>
            <a:r>
              <a:rPr lang="en-US" altLang="zh-CN" dirty="0" err="1"/>
              <a:t>ReLU</a:t>
            </a:r>
            <a:r>
              <a:rPr lang="zh-CN" altLang="en-US" dirty="0"/>
              <a:t>函数的基础上对上界设限即设置一个上限</a:t>
            </a:r>
            <a:r>
              <a:rPr lang="en-US" altLang="zh-CN" dirty="0"/>
              <a:t>6</a:t>
            </a:r>
            <a:r>
              <a:rPr lang="zh-CN" altLang="en-US" dirty="0"/>
              <a:t>。</a:t>
            </a:r>
            <a:r>
              <a:rPr lang="en-US" altLang="zh-CN" dirty="0"/>
              <a:t>ReLU6</a:t>
            </a:r>
            <a:r>
              <a:rPr lang="zh-CN" altLang="en-US" dirty="0"/>
              <a:t>函数的表达式</a:t>
            </a:r>
            <a:r>
              <a:rPr lang="zh-CN" altLang="en-US" dirty="0" smtClean="0"/>
              <a:t>为                                   。</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374355430"/>
              </p:ext>
            </p:extLst>
          </p:nvPr>
        </p:nvGraphicFramePr>
        <p:xfrm>
          <a:off x="971600" y="3573016"/>
          <a:ext cx="1904174" cy="380835"/>
        </p:xfrm>
        <a:graphic>
          <a:graphicData uri="http://schemas.openxmlformats.org/presentationml/2006/ole">
            <mc:AlternateContent xmlns:mc="http://schemas.openxmlformats.org/markup-compatibility/2006">
              <mc:Choice xmlns:v="urn:schemas-microsoft-com:vml" Requires="v">
                <p:oleObj spid="_x0000_s36929" name="Equation" r:id="rId3" imgW="1269449" imgH="253890" progId="Equation.DSMT4">
                  <p:embed/>
                </p:oleObj>
              </mc:Choice>
              <mc:Fallback>
                <p:oleObj name="Equation" r:id="rId3" imgW="1269449"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3573016"/>
                        <a:ext cx="1904174"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44618414"/>
              </p:ext>
            </p:extLst>
          </p:nvPr>
        </p:nvGraphicFramePr>
        <p:xfrm>
          <a:off x="1772865" y="5301208"/>
          <a:ext cx="2799135" cy="380835"/>
        </p:xfrm>
        <a:graphic>
          <a:graphicData uri="http://schemas.openxmlformats.org/presentationml/2006/ole">
            <mc:AlternateContent xmlns:mc="http://schemas.openxmlformats.org/markup-compatibility/2006">
              <mc:Choice xmlns:v="urn:schemas-microsoft-com:vml" Requires="v">
                <p:oleObj spid="_x0000_s36930" name="Equation" r:id="rId5" imgW="1866090" imgH="253890" progId="Equation.DSMT4">
                  <p:embed/>
                </p:oleObj>
              </mc:Choice>
              <mc:Fallback>
                <p:oleObj name="Equation" r:id="rId5" imgW="1866090"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2865" y="5301208"/>
                        <a:ext cx="2799135"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496312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996952"/>
            <a:ext cx="9144000" cy="3888432"/>
          </a:xfrm>
        </p:spPr>
        <p:txBody>
          <a:bodyPr>
            <a:normAutofit lnSpcReduction="10000"/>
          </a:bodyPr>
          <a:lstStyle/>
          <a:p>
            <a:r>
              <a:rPr lang="en-US" altLang="zh-CN" dirty="0" err="1"/>
              <a:t>ReLU</a:t>
            </a:r>
            <a:r>
              <a:rPr lang="zh-CN" altLang="en-US" dirty="0"/>
              <a:t>函数看起来不像一个非线性函数，因为它的每一段都是线性的，但实际上的确是非线性函数，可以构建深层网络。</a:t>
            </a:r>
            <a:r>
              <a:rPr lang="en-US" altLang="zh-CN" dirty="0" err="1"/>
              <a:t>ReLU</a:t>
            </a:r>
            <a:r>
              <a:rPr lang="zh-CN" altLang="en-US" dirty="0"/>
              <a:t>函数的导数要么为</a:t>
            </a:r>
            <a:r>
              <a:rPr lang="en-US" altLang="zh-CN" dirty="0"/>
              <a:t>1</a:t>
            </a:r>
            <a:r>
              <a:rPr lang="zh-CN" altLang="en-US" dirty="0"/>
              <a:t>，要么为</a:t>
            </a:r>
            <a:r>
              <a:rPr lang="en-US" altLang="zh-CN" dirty="0"/>
              <a:t>0</a:t>
            </a:r>
            <a:r>
              <a:rPr lang="zh-CN" altLang="en-US" dirty="0"/>
              <a:t>，计算简单速度快，已经证明使用</a:t>
            </a:r>
            <a:r>
              <a:rPr lang="en-US" altLang="zh-CN" dirty="0" err="1"/>
              <a:t>ReLU</a:t>
            </a:r>
            <a:r>
              <a:rPr lang="zh-CN" altLang="en-US" dirty="0"/>
              <a:t>函数的随机梯度下降</a:t>
            </a:r>
            <a:r>
              <a:rPr lang="en-US" altLang="zh-CN" dirty="0"/>
              <a:t>SGD</a:t>
            </a:r>
            <a:r>
              <a:rPr lang="zh-CN" altLang="en-US" dirty="0"/>
              <a:t>优化算法的收敛速度比</a:t>
            </a:r>
            <a:r>
              <a:rPr lang="en-US" altLang="zh-CN" dirty="0"/>
              <a:t>Sigmoid</a:t>
            </a:r>
            <a:r>
              <a:rPr lang="zh-CN" altLang="en-US" dirty="0"/>
              <a:t>和</a:t>
            </a:r>
            <a:r>
              <a:rPr lang="en-US" altLang="zh-CN" dirty="0" err="1"/>
              <a:t>Tanh</a:t>
            </a:r>
            <a:r>
              <a:rPr lang="zh-CN" altLang="en-US" dirty="0"/>
              <a:t>函数快，因此在大多数时候都应优先采用</a:t>
            </a:r>
            <a:r>
              <a:rPr lang="en-US" altLang="zh-CN" dirty="0" err="1"/>
              <a:t>ReLU</a:t>
            </a:r>
            <a:r>
              <a:rPr lang="zh-CN" altLang="en-US" dirty="0"/>
              <a:t>函数。</a:t>
            </a:r>
            <a:r>
              <a:rPr lang="en-US" altLang="zh-CN" dirty="0" err="1"/>
              <a:t>ReLU</a:t>
            </a:r>
            <a:r>
              <a:rPr lang="zh-CN" altLang="en-US" dirty="0"/>
              <a:t>函数的最大缺点就是训练时容易“死亡”，一些神经元不会被激活，从而无法更新参数。可能有两种原因导致这种情况，一是不好的参数初始化，二是优化算法的学习率设置过大。</a:t>
            </a:r>
          </a:p>
          <a:p>
            <a:r>
              <a:rPr lang="en-US" altLang="zh-CN" dirty="0" err="1"/>
              <a:t>ReLU</a:t>
            </a:r>
            <a:r>
              <a:rPr lang="zh-CN" altLang="en-US" dirty="0"/>
              <a:t>函数在</a:t>
            </a:r>
            <a:r>
              <a:rPr lang="en-US" altLang="zh-CN" dirty="0" err="1"/>
              <a:t>PyTorch</a:t>
            </a:r>
            <a:r>
              <a:rPr lang="zh-CN" altLang="en-US" dirty="0"/>
              <a:t>中的实现为</a:t>
            </a:r>
            <a:r>
              <a:rPr lang="en-US" altLang="zh-CN" dirty="0" err="1"/>
              <a:t>torch.nn.ReLU</a:t>
            </a:r>
            <a:r>
              <a:rPr lang="zh-CN" altLang="en-US" dirty="0"/>
              <a:t>类和</a:t>
            </a:r>
            <a:r>
              <a:rPr lang="en-US" altLang="zh-CN" dirty="0" err="1"/>
              <a:t>torch.nn.functional.relu</a:t>
            </a:r>
            <a:r>
              <a:rPr lang="zh-CN" altLang="en-US" dirty="0"/>
              <a:t>函数，除</a:t>
            </a:r>
            <a:r>
              <a:rPr lang="en-US" altLang="zh-CN" dirty="0"/>
              <a:t>ReLU6</a:t>
            </a:r>
            <a:r>
              <a:rPr lang="zh-CN" altLang="en-US" dirty="0"/>
              <a:t>以外还有一些变体，如</a:t>
            </a:r>
            <a:r>
              <a:rPr lang="en-US" altLang="zh-CN" dirty="0" err="1"/>
              <a:t>PReLU</a:t>
            </a:r>
            <a:r>
              <a:rPr lang="zh-CN" altLang="en-US" dirty="0"/>
              <a:t>和</a:t>
            </a:r>
            <a:r>
              <a:rPr lang="en-US" altLang="zh-CN" dirty="0" err="1"/>
              <a:t>RReLU</a:t>
            </a:r>
            <a:r>
              <a:rPr lang="zh-CN" altLang="en-US" dirty="0"/>
              <a:t>。</a:t>
            </a:r>
          </a:p>
          <a:p>
            <a:endParaRPr lang="zh-CN" altLang="en-US" dirty="0"/>
          </a:p>
        </p:txBody>
      </p:sp>
      <p:pic>
        <p:nvPicPr>
          <p:cNvPr id="378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1646" y="6880"/>
            <a:ext cx="3800706" cy="256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14045" y="2636912"/>
            <a:ext cx="1915909" cy="369332"/>
          </a:xfrm>
          <a:prstGeom prst="rect">
            <a:avLst/>
          </a:prstGeom>
        </p:spPr>
        <p:txBody>
          <a:bodyPr wrap="none">
            <a:spAutoFit/>
          </a:bodyPr>
          <a:lstStyle/>
          <a:p>
            <a:r>
              <a:rPr lang="zh-CN" altLang="zh-CN" dirty="0"/>
              <a:t>图</a:t>
            </a:r>
            <a:r>
              <a:rPr lang="en-US" altLang="zh-CN" dirty="0"/>
              <a:t>3. 9 </a:t>
            </a:r>
            <a:r>
              <a:rPr lang="en-US" altLang="zh-CN" dirty="0" err="1"/>
              <a:t>ReLU</a:t>
            </a:r>
            <a:r>
              <a:rPr lang="zh-CN" altLang="zh-CN" dirty="0"/>
              <a:t>函数</a:t>
            </a:r>
          </a:p>
        </p:txBody>
      </p:sp>
    </p:spTree>
    <p:extLst>
      <p:ext uri="{BB962C8B-B14F-4D97-AF65-F5344CB8AC3E}">
        <p14:creationId xmlns:p14="http://schemas.microsoft.com/office/powerpoint/2010/main" val="224916712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lstStyle/>
          <a:p>
            <a:r>
              <a:rPr lang="zh-CN" altLang="en-US" dirty="0"/>
              <a:t>（</a:t>
            </a:r>
            <a:r>
              <a:rPr lang="en-US" altLang="zh-CN" dirty="0"/>
              <a:t>4</a:t>
            </a:r>
            <a:r>
              <a:rPr lang="zh-CN" altLang="en-US" dirty="0"/>
              <a:t>）</a:t>
            </a:r>
            <a:r>
              <a:rPr lang="en-US" altLang="zh-CN" dirty="0"/>
              <a:t>Leaky </a:t>
            </a:r>
            <a:r>
              <a:rPr lang="en-US" altLang="zh-CN" dirty="0" err="1"/>
              <a:t>ReLU</a:t>
            </a:r>
            <a:r>
              <a:rPr lang="zh-CN" altLang="en-US" dirty="0"/>
              <a:t>函数</a:t>
            </a:r>
          </a:p>
          <a:p>
            <a:r>
              <a:rPr lang="en-US" altLang="zh-CN" dirty="0" err="1"/>
              <a:t>ReLU</a:t>
            </a:r>
            <a:r>
              <a:rPr lang="zh-CN" altLang="en-US" dirty="0"/>
              <a:t>函数将所有负值输入的输出都设为</a:t>
            </a:r>
            <a:r>
              <a:rPr lang="en-US" altLang="zh-CN" dirty="0"/>
              <a:t>0</a:t>
            </a:r>
            <a:r>
              <a:rPr lang="zh-CN" altLang="en-US" dirty="0"/>
              <a:t>值，这样就会导致神经元不能更新参数，也就是不再学习。为了克服这一缺点，在</a:t>
            </a:r>
            <a:r>
              <a:rPr lang="en-US" altLang="zh-CN" dirty="0" err="1"/>
              <a:t>ReLU</a:t>
            </a:r>
            <a:r>
              <a:rPr lang="zh-CN" altLang="en-US" dirty="0"/>
              <a:t>函数的负半区间引入一个</a:t>
            </a:r>
            <a:r>
              <a:rPr lang="en-US" altLang="zh-CN" dirty="0"/>
              <a:t>Leaky</a:t>
            </a:r>
            <a:r>
              <a:rPr lang="zh-CN" altLang="en-US" dirty="0"/>
              <a:t>值，这样就给负值输入赋一个较小的非零斜率值，这就是</a:t>
            </a:r>
            <a:r>
              <a:rPr lang="en-US" altLang="zh-CN" dirty="0"/>
              <a:t>Leaky </a:t>
            </a:r>
            <a:r>
              <a:rPr lang="en-US" altLang="zh-CN" dirty="0" err="1"/>
              <a:t>ReLU</a:t>
            </a:r>
            <a:r>
              <a:rPr lang="zh-CN" altLang="en-US" dirty="0"/>
              <a:t>函数。</a:t>
            </a:r>
            <a:r>
              <a:rPr lang="en-US" altLang="zh-CN" dirty="0"/>
              <a:t>Leaky </a:t>
            </a:r>
            <a:r>
              <a:rPr lang="en-US" altLang="zh-CN" dirty="0" err="1"/>
              <a:t>ReLU</a:t>
            </a:r>
            <a:r>
              <a:rPr lang="zh-CN" altLang="en-US" dirty="0"/>
              <a:t>激活函数的表达式如下：</a:t>
            </a:r>
          </a:p>
          <a:p>
            <a:endParaRPr lang="en-US" altLang="zh-CN" dirty="0" smtClean="0"/>
          </a:p>
          <a:p>
            <a:r>
              <a:rPr lang="zh-CN" altLang="en-US" dirty="0" smtClean="0"/>
              <a:t> </a:t>
            </a:r>
            <a:r>
              <a:rPr lang="zh-CN" altLang="en-US" dirty="0"/>
              <a:t>							</a:t>
            </a:r>
            <a:r>
              <a:rPr lang="en-US" altLang="zh-CN" dirty="0"/>
              <a:t>(3-28)</a:t>
            </a:r>
          </a:p>
          <a:p>
            <a:r>
              <a:rPr lang="zh-CN" altLang="en-US" dirty="0"/>
              <a:t>其中</a:t>
            </a:r>
            <a:r>
              <a:rPr lang="zh-CN" altLang="en-US" dirty="0" smtClean="0"/>
              <a:t>，   </a:t>
            </a:r>
            <a:r>
              <a:rPr lang="zh-CN" altLang="en-US" dirty="0"/>
              <a:t>为很小值的常数。</a:t>
            </a:r>
            <a:r>
              <a:rPr lang="zh-CN" altLang="en-US" dirty="0" smtClean="0"/>
              <a:t>当       </a:t>
            </a:r>
            <a:r>
              <a:rPr lang="zh-CN" altLang="en-US" dirty="0"/>
              <a:t>时，</a:t>
            </a:r>
            <a:r>
              <a:rPr lang="zh-CN" altLang="en-US" dirty="0" smtClean="0"/>
              <a:t>有                     </a:t>
            </a:r>
            <a:r>
              <a:rPr lang="zh-CN" altLang="en-US" dirty="0"/>
              <a:t>。这样就避免了在输入为负时神经元无法学习的弊端。由于种种原因，尽管</a:t>
            </a:r>
            <a:r>
              <a:rPr lang="en-US" altLang="zh-CN" dirty="0"/>
              <a:t>Leaky </a:t>
            </a:r>
            <a:r>
              <a:rPr lang="en-US" altLang="zh-CN" dirty="0" err="1"/>
              <a:t>ReLU</a:t>
            </a:r>
            <a:r>
              <a:rPr lang="zh-CN" altLang="en-US" dirty="0"/>
              <a:t>函数比</a:t>
            </a:r>
            <a:r>
              <a:rPr lang="en-US" altLang="zh-CN" dirty="0" err="1"/>
              <a:t>ReLU</a:t>
            </a:r>
            <a:r>
              <a:rPr lang="zh-CN" altLang="en-US" dirty="0"/>
              <a:t>函数效果要好，实际上</a:t>
            </a:r>
            <a:r>
              <a:rPr lang="en-US" altLang="zh-CN" dirty="0"/>
              <a:t>Leaky </a:t>
            </a:r>
            <a:r>
              <a:rPr lang="en-US" altLang="zh-CN" dirty="0" err="1"/>
              <a:t>ReLU</a:t>
            </a:r>
            <a:r>
              <a:rPr lang="zh-CN" altLang="en-US" dirty="0"/>
              <a:t>函数并没有</a:t>
            </a:r>
            <a:r>
              <a:rPr lang="en-US" altLang="zh-CN" dirty="0" err="1"/>
              <a:t>ReLU</a:t>
            </a:r>
            <a:r>
              <a:rPr lang="zh-CN" altLang="en-US" dirty="0"/>
              <a:t>函数用得普遍。</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922029727"/>
              </p:ext>
            </p:extLst>
          </p:nvPr>
        </p:nvGraphicFramePr>
        <p:xfrm>
          <a:off x="899592" y="3212976"/>
          <a:ext cx="2513510" cy="380835"/>
        </p:xfrm>
        <a:graphic>
          <a:graphicData uri="http://schemas.openxmlformats.org/presentationml/2006/ole">
            <mc:AlternateContent xmlns:mc="http://schemas.openxmlformats.org/markup-compatibility/2006">
              <mc:Choice xmlns:v="urn:schemas-microsoft-com:vml" Requires="v">
                <p:oleObj spid="_x0000_s39033" name="Equation" r:id="rId3" imgW="1675673" imgH="253890" progId="Equation.DSMT4">
                  <p:embed/>
                </p:oleObj>
              </mc:Choice>
              <mc:Fallback>
                <p:oleObj name="Equation" r:id="rId3" imgW="1675673"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212976"/>
                        <a:ext cx="2513510"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342551905"/>
              </p:ext>
            </p:extLst>
          </p:nvPr>
        </p:nvGraphicFramePr>
        <p:xfrm>
          <a:off x="1691680" y="3861048"/>
          <a:ext cx="228501" cy="209459"/>
        </p:xfrm>
        <a:graphic>
          <a:graphicData uri="http://schemas.openxmlformats.org/presentationml/2006/ole">
            <mc:AlternateContent xmlns:mc="http://schemas.openxmlformats.org/markup-compatibility/2006">
              <mc:Choice xmlns:v="urn:schemas-microsoft-com:vml" Requires="v">
                <p:oleObj spid="_x0000_s39034" name="Equation" r:id="rId5" imgW="152334" imgH="139639" progId="Equation.DSMT4">
                  <p:embed/>
                </p:oleObj>
              </mc:Choice>
              <mc:Fallback>
                <p:oleObj name="Equation" r:id="rId5" imgW="152334" imgH="13963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3861048"/>
                        <a:ext cx="228501" cy="2094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449358505"/>
              </p:ext>
            </p:extLst>
          </p:nvPr>
        </p:nvGraphicFramePr>
        <p:xfrm>
          <a:off x="4644008" y="3810603"/>
          <a:ext cx="513905" cy="266469"/>
        </p:xfrm>
        <a:graphic>
          <a:graphicData uri="http://schemas.openxmlformats.org/presentationml/2006/ole">
            <mc:AlternateContent xmlns:mc="http://schemas.openxmlformats.org/markup-compatibility/2006">
              <mc:Choice xmlns:v="urn:schemas-microsoft-com:vml" Requires="v">
                <p:oleObj spid="_x0000_s39035" name="Equation" r:id="rId7" imgW="342603" imgH="177646" progId="Equation.DSMT4">
                  <p:embed/>
                </p:oleObj>
              </mc:Choice>
              <mc:Fallback>
                <p:oleObj name="Equation" r:id="rId7" imgW="342603" imgH="17764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4008" y="3810603"/>
                        <a:ext cx="513905" cy="266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055059869"/>
              </p:ext>
            </p:extLst>
          </p:nvPr>
        </p:nvGraphicFramePr>
        <p:xfrm>
          <a:off x="6156176" y="3789040"/>
          <a:ext cx="1733550" cy="381000"/>
        </p:xfrm>
        <a:graphic>
          <a:graphicData uri="http://schemas.openxmlformats.org/presentationml/2006/ole">
            <mc:AlternateContent xmlns:mc="http://schemas.openxmlformats.org/markup-compatibility/2006">
              <mc:Choice xmlns:v="urn:schemas-microsoft-com:vml" Requires="v">
                <p:oleObj spid="_x0000_s39036" name="Equation" r:id="rId9" imgW="1155700" imgH="254000" progId="Equation.DSMT4">
                  <p:embed/>
                </p:oleObj>
              </mc:Choice>
              <mc:Fallback>
                <p:oleObj name="Equation" r:id="rId9" imgW="1155700" imgH="2540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6176" y="3789040"/>
                        <a:ext cx="173355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713817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3456384"/>
          </a:xfrm>
        </p:spPr>
        <p:txBody>
          <a:bodyPr/>
          <a:lstStyle/>
          <a:p>
            <a:r>
              <a:rPr lang="en-US" altLang="zh-CN" dirty="0" err="1"/>
              <a:t>ReLU</a:t>
            </a:r>
            <a:r>
              <a:rPr lang="zh-CN" altLang="en-US" dirty="0"/>
              <a:t>函数的另一种变体为</a:t>
            </a:r>
            <a:r>
              <a:rPr lang="en-US" altLang="zh-CN" dirty="0"/>
              <a:t>ELU</a:t>
            </a:r>
            <a:r>
              <a:rPr lang="zh-CN" altLang="en-US" dirty="0"/>
              <a:t>（</a:t>
            </a:r>
            <a:r>
              <a:rPr lang="en-US" altLang="zh-CN" dirty="0"/>
              <a:t>Exponential Linear Unit</a:t>
            </a:r>
            <a:r>
              <a:rPr lang="zh-CN" altLang="en-US" dirty="0"/>
              <a:t>，指数线性单元）函数。</a:t>
            </a:r>
            <a:r>
              <a:rPr lang="en-US" altLang="zh-CN" dirty="0"/>
              <a:t>ELU</a:t>
            </a:r>
            <a:r>
              <a:rPr lang="zh-CN" altLang="en-US" dirty="0"/>
              <a:t>函数的负半区间引入指数，能让激活函数对输入变化具有鲁棒性，但函数含有指数项增加了计算复杂度。</a:t>
            </a:r>
            <a:r>
              <a:rPr lang="en-US" altLang="zh-CN" dirty="0"/>
              <a:t>ELU</a:t>
            </a:r>
            <a:r>
              <a:rPr lang="zh-CN" altLang="en-US" dirty="0"/>
              <a:t>激活函数的表达式如下：</a:t>
            </a:r>
          </a:p>
          <a:p>
            <a:endParaRPr lang="en-US" altLang="zh-CN" dirty="0" smtClean="0"/>
          </a:p>
          <a:p>
            <a:endParaRPr lang="en-US" altLang="zh-CN" dirty="0"/>
          </a:p>
          <a:p>
            <a:r>
              <a:rPr lang="zh-CN" altLang="en-US" dirty="0" smtClean="0"/>
              <a:t> </a:t>
            </a:r>
            <a:r>
              <a:rPr lang="en-US" altLang="zh-CN" dirty="0" smtClean="0"/>
              <a:t>Leaky </a:t>
            </a:r>
            <a:r>
              <a:rPr lang="en-US" altLang="zh-CN" dirty="0" err="1"/>
              <a:t>ReLU</a:t>
            </a:r>
            <a:r>
              <a:rPr lang="zh-CN" altLang="en-US" dirty="0"/>
              <a:t>和</a:t>
            </a:r>
            <a:r>
              <a:rPr lang="en-US" altLang="zh-CN" dirty="0"/>
              <a:t>ELU</a:t>
            </a:r>
            <a:r>
              <a:rPr lang="zh-CN" altLang="en-US" dirty="0"/>
              <a:t>函数图像如图</a:t>
            </a:r>
            <a:r>
              <a:rPr lang="en-US" altLang="zh-CN" dirty="0"/>
              <a:t>3. 10</a:t>
            </a:r>
            <a:r>
              <a:rPr lang="zh-CN" altLang="en-US" dirty="0"/>
              <a:t>所示，它由</a:t>
            </a:r>
            <a:r>
              <a:rPr lang="en-US" altLang="zh-CN" dirty="0"/>
              <a:t>plot_leaky_relu.py</a:t>
            </a:r>
            <a:r>
              <a:rPr lang="zh-CN" altLang="en-US" dirty="0"/>
              <a:t>绘制。</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801920493"/>
              </p:ext>
            </p:extLst>
          </p:nvPr>
        </p:nvGraphicFramePr>
        <p:xfrm>
          <a:off x="827584" y="2017440"/>
          <a:ext cx="2589677" cy="799754"/>
        </p:xfrm>
        <a:graphic>
          <a:graphicData uri="http://schemas.openxmlformats.org/presentationml/2006/ole">
            <mc:AlternateContent xmlns:mc="http://schemas.openxmlformats.org/markup-compatibility/2006">
              <mc:Choice xmlns:v="urn:schemas-microsoft-com:vml" Requires="v">
                <p:oleObj spid="_x0000_s39967" name="Equation" r:id="rId3" imgW="1726451" imgH="533169" progId="Equation.DSMT4">
                  <p:embed/>
                </p:oleObj>
              </mc:Choice>
              <mc:Fallback>
                <p:oleObj name="Equation" r:id="rId3" imgW="1726451" imgH="53316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017440"/>
                        <a:ext cx="2589677" cy="7997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9939"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647" y="3717032"/>
            <a:ext cx="3800706" cy="256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210088" y="6372036"/>
            <a:ext cx="2723823" cy="369332"/>
          </a:xfrm>
          <a:prstGeom prst="rect">
            <a:avLst/>
          </a:prstGeom>
        </p:spPr>
        <p:txBody>
          <a:bodyPr wrap="none">
            <a:spAutoFit/>
          </a:bodyPr>
          <a:lstStyle/>
          <a:p>
            <a:r>
              <a:rPr lang="zh-CN" altLang="zh-CN" dirty="0"/>
              <a:t>图</a:t>
            </a:r>
            <a:r>
              <a:rPr lang="en-US" altLang="zh-CN" dirty="0"/>
              <a:t>3. 10 Leaky </a:t>
            </a:r>
            <a:r>
              <a:rPr lang="en-US" altLang="zh-CN" dirty="0" err="1"/>
              <a:t>ReLU</a:t>
            </a:r>
            <a:r>
              <a:rPr lang="zh-CN" altLang="zh-CN" dirty="0"/>
              <a:t>函数</a:t>
            </a:r>
          </a:p>
        </p:txBody>
      </p:sp>
    </p:spTree>
    <p:extLst>
      <p:ext uri="{BB962C8B-B14F-4D97-AF65-F5344CB8AC3E}">
        <p14:creationId xmlns:p14="http://schemas.microsoft.com/office/powerpoint/2010/main" val="21157397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透明">
  <a:themeElements>
    <a:clrScheme name="透明">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经典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1430</TotalTime>
  <Words>12637</Words>
  <Application>Microsoft Office PowerPoint</Application>
  <PresentationFormat>全屏显示(4:3)</PresentationFormat>
  <Paragraphs>1110</Paragraphs>
  <Slides>123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123</vt:i4>
      </vt:variant>
    </vt:vector>
  </HeadingPairs>
  <TitlesOfParts>
    <vt:vector size="125" baseType="lpstr">
      <vt:lpstr>透明</vt:lpstr>
      <vt:lpstr>Equation</vt:lpstr>
      <vt:lpstr>第3章 深度学习快速入门</vt:lpstr>
      <vt:lpstr>PowerPoint 演示文稿</vt:lpstr>
      <vt:lpstr>内容</vt:lpstr>
      <vt:lpstr>3.1 线性回归</vt:lpstr>
      <vt:lpstr>3.1.1 线性回归介绍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3.1.2 线性回归实现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3.2 使用nn模块构建线性回归模型</vt:lpstr>
      <vt:lpstr>3.2.1 使用nn.Linear训练线性回归模型</vt:lpstr>
      <vt:lpstr>PowerPoint 演示文稿</vt:lpstr>
      <vt:lpstr>PowerPoint 演示文稿</vt:lpstr>
      <vt:lpstr>PowerPoint 演示文稿</vt:lpstr>
      <vt:lpstr>PowerPoint 演示文稿</vt:lpstr>
      <vt:lpstr>PowerPoint 演示文稿</vt:lpstr>
      <vt:lpstr>PowerPoint 演示文稿</vt:lpstr>
      <vt:lpstr>3.2.2 使用nn.Sequential训练线性回归模型</vt:lpstr>
      <vt:lpstr>PowerPoint 演示文稿</vt:lpstr>
      <vt:lpstr>PowerPoint 演示文稿</vt:lpstr>
      <vt:lpstr>PowerPoint 演示文稿</vt:lpstr>
      <vt:lpstr>PowerPoint 演示文稿</vt:lpstr>
      <vt:lpstr>PowerPoint 演示文稿</vt:lpstr>
      <vt:lpstr>3.2.3 使用nn.Module训练线性回归模型</vt:lpstr>
      <vt:lpstr>PowerPoint 演示文稿</vt:lpstr>
      <vt:lpstr>PowerPoint 演示文稿</vt:lpstr>
      <vt:lpstr>PowerPoint 演示文稿</vt:lpstr>
      <vt:lpstr>PowerPoint 演示文稿</vt:lpstr>
      <vt:lpstr>3.3 逻辑回归</vt:lpstr>
      <vt:lpstr>3.3.1 逻辑回归介绍</vt:lpstr>
      <vt:lpstr>PowerPoint 演示文稿</vt:lpstr>
      <vt:lpstr>PowerPoint 演示文稿</vt:lpstr>
      <vt:lpstr>PowerPoint 演示文稿</vt:lpstr>
      <vt:lpstr>PowerPoint 演示文稿</vt:lpstr>
      <vt:lpstr>PowerPoint 演示文稿</vt:lpstr>
      <vt:lpstr>PowerPoint 演示文稿</vt:lpstr>
      <vt:lpstr>3.3.2 逻辑回归实现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3.4 Softmax回归</vt:lpstr>
      <vt:lpstr>3.4.1 Softmax回归介绍</vt:lpstr>
      <vt:lpstr>PowerPoint 演示文稿</vt:lpstr>
      <vt:lpstr>PowerPoint 演示文稿</vt:lpstr>
      <vt:lpstr>PowerPoint 演示文稿</vt:lpstr>
      <vt:lpstr>3.4.2 Softmax回归实现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3.5 神经网络</vt:lpstr>
      <vt:lpstr>3.5.1 神经元</vt:lpstr>
      <vt:lpstr>PowerPoint 演示文稿</vt:lpstr>
      <vt:lpstr>PowerPoint 演示文稿</vt:lpstr>
      <vt:lpstr>PowerPoint 演示文稿</vt:lpstr>
      <vt:lpstr>3.5.2 激活函数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3.5.3 神经网络原理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3.5.4 PyTorch神经网络编程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 章逻 辑 回 归</dc:title>
  <dc:creator>mike yuan</dc:creator>
  <cp:lastModifiedBy>391911679@qq.com</cp:lastModifiedBy>
  <cp:revision>210</cp:revision>
  <dcterms:created xsi:type="dcterms:W3CDTF">2018-09-11T23:56:39Z</dcterms:created>
  <dcterms:modified xsi:type="dcterms:W3CDTF">2023-02-03T02:54:08Z</dcterms:modified>
</cp:coreProperties>
</file>