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9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 smtClean="0"/>
              <a:t>章 </a:t>
            </a:r>
            <a:r>
              <a:rPr lang="en-US" altLang="zh-CN" dirty="0" err="1" smtClean="0"/>
              <a:t>PyTorch</a:t>
            </a:r>
            <a:r>
              <a:rPr lang="zh-CN" altLang="en-US" dirty="0"/>
              <a:t>基础编程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3550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总结一下，按照</a:t>
            </a:r>
            <a:r>
              <a:rPr lang="en-US" altLang="zh-CN" dirty="0" err="1"/>
              <a:t>PyTorch</a:t>
            </a:r>
            <a:r>
              <a:rPr lang="zh-CN" altLang="en-US" dirty="0"/>
              <a:t>广播机制文档（</a:t>
            </a:r>
            <a:r>
              <a:rPr lang="en-US" altLang="zh-CN" dirty="0"/>
              <a:t>https://pytorch.org/docs/stable/notes/broadcasting.html</a:t>
            </a:r>
            <a:r>
              <a:rPr lang="zh-CN" altLang="en-US" dirty="0"/>
              <a:t>），当两个张量满足下面的条件时，就会触发广播机制。</a:t>
            </a:r>
          </a:p>
          <a:p>
            <a:r>
              <a:rPr lang="zh-CN" altLang="en-US" dirty="0"/>
              <a:t>第一，每个张量至少有一个维度；</a:t>
            </a:r>
          </a:p>
          <a:p>
            <a:r>
              <a:rPr lang="zh-CN" altLang="en-US" dirty="0"/>
              <a:t>第二，迭代维度尺寸时，从尾部维度开始，每个对应维度的分量必须满足如下条件之一：要么相等，要么其中一个张量的分量为</a:t>
            </a:r>
            <a:r>
              <a:rPr lang="en-US" altLang="zh-CN" dirty="0"/>
              <a:t>1</a:t>
            </a:r>
            <a:r>
              <a:rPr lang="zh-CN" altLang="en-US" dirty="0"/>
              <a:t>，或者其中一个张量不存在该维度。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2909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2.1.4 </a:t>
            </a:r>
            <a:r>
              <a:rPr lang="zh-CN" altLang="en-US" dirty="0" smtClean="0"/>
              <a:t>在</a:t>
            </a:r>
            <a:r>
              <a:rPr lang="en-US" altLang="zh-CN" dirty="0"/>
              <a:t>GPU</a:t>
            </a:r>
            <a:r>
              <a:rPr lang="zh-CN" altLang="en-US" dirty="0"/>
              <a:t>上使用</a:t>
            </a:r>
            <a:r>
              <a:rPr lang="en-US" altLang="zh-CN" dirty="0"/>
              <a:t>Tensor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深度学习对计算机的计算力要求很高，</a:t>
            </a:r>
            <a:r>
              <a:rPr lang="en-US" altLang="zh-CN" dirty="0"/>
              <a:t>GPU</a:t>
            </a:r>
            <a:r>
              <a:rPr lang="zh-CN" altLang="en-US" dirty="0"/>
              <a:t>能够加速深度模型训练，拥有</a:t>
            </a:r>
            <a:r>
              <a:rPr lang="en-US" altLang="zh-CN" dirty="0"/>
              <a:t>GPU</a:t>
            </a:r>
            <a:r>
              <a:rPr lang="zh-CN" altLang="en-US" dirty="0"/>
              <a:t>肯定会在深度学习上体验更好。</a:t>
            </a:r>
            <a:r>
              <a:rPr lang="en-US" altLang="zh-CN" dirty="0" err="1"/>
              <a:t>PyTorch</a:t>
            </a:r>
            <a:r>
              <a:rPr lang="zh-CN" altLang="en-US" dirty="0"/>
              <a:t>支持</a:t>
            </a:r>
            <a:r>
              <a:rPr lang="en-US" altLang="zh-CN" dirty="0"/>
              <a:t>GPU</a:t>
            </a:r>
            <a:r>
              <a:rPr lang="zh-CN" altLang="en-US" dirty="0"/>
              <a:t>加速，而且支持多</a:t>
            </a:r>
            <a:r>
              <a:rPr lang="en-US" altLang="zh-CN" dirty="0"/>
              <a:t>GPU</a:t>
            </a:r>
            <a:r>
              <a:rPr lang="zh-CN" altLang="en-US" dirty="0"/>
              <a:t>并行训练。</a:t>
            </a:r>
          </a:p>
          <a:p>
            <a:r>
              <a:rPr lang="zh-CN" altLang="en-US" dirty="0"/>
              <a:t>本节介绍</a:t>
            </a:r>
            <a:r>
              <a:rPr lang="en-US" altLang="zh-CN" dirty="0" err="1"/>
              <a:t>PyTorch</a:t>
            </a:r>
            <a:r>
              <a:rPr lang="zh-CN" altLang="en-US" dirty="0"/>
              <a:t>使用</a:t>
            </a:r>
            <a:r>
              <a:rPr lang="en-US" altLang="zh-CN" dirty="0"/>
              <a:t>GPU</a:t>
            </a:r>
            <a:r>
              <a:rPr lang="zh-CN" altLang="en-US" dirty="0"/>
              <a:t>的方法，完整程序请参见</a:t>
            </a:r>
            <a:r>
              <a:rPr lang="en-US" altLang="zh-CN" dirty="0"/>
              <a:t>tensor_gpu.py</a:t>
            </a:r>
            <a:r>
              <a:rPr lang="zh-CN" altLang="en-US" dirty="0"/>
              <a:t>。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代码略。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5777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 </a:t>
            </a:r>
            <a:r>
              <a:rPr lang="zh-CN" altLang="en-US" dirty="0" smtClean="0"/>
              <a:t>自动</a:t>
            </a:r>
            <a:r>
              <a:rPr lang="zh-CN" altLang="en-US" dirty="0"/>
              <a:t>求导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autograd</a:t>
            </a:r>
            <a:r>
              <a:rPr lang="zh-CN" altLang="en-US" dirty="0"/>
              <a:t>模块是</a:t>
            </a:r>
            <a:r>
              <a:rPr lang="en-US" altLang="zh-CN" dirty="0" err="1"/>
              <a:t>PyTorch</a:t>
            </a:r>
            <a:r>
              <a:rPr lang="zh-CN" altLang="en-US" dirty="0"/>
              <a:t>的核心功能，它为张量上的所有操作提供了自动求导机制。使用这个工具，就不再需要手工完成求导计算，简化了神经网络中复杂的优化计算。</a:t>
            </a:r>
          </a:p>
        </p:txBody>
      </p:sp>
    </p:spTree>
    <p:extLst>
      <p:ext uri="{BB962C8B-B14F-4D97-AF65-F5344CB8AC3E}">
        <p14:creationId xmlns:p14="http://schemas.microsoft.com/office/powerpoint/2010/main" val="2298390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2.2.1 </a:t>
            </a:r>
            <a:r>
              <a:rPr lang="zh-CN" altLang="en-US" dirty="0" smtClean="0"/>
              <a:t>自动</a:t>
            </a:r>
            <a:r>
              <a:rPr lang="zh-CN" altLang="en-US" dirty="0"/>
              <a:t>求导概念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自动求导的对象是张量，将某张量的</a:t>
            </a:r>
            <a:r>
              <a:rPr lang="en-US" altLang="zh-CN" dirty="0" err="1"/>
              <a:t>requires_grad</a:t>
            </a:r>
            <a:r>
              <a:rPr lang="zh-CN" altLang="en-US" dirty="0"/>
              <a:t>属性设置为</a:t>
            </a:r>
            <a:r>
              <a:rPr lang="en-US" altLang="zh-CN" dirty="0"/>
              <a:t>True</a:t>
            </a:r>
            <a:r>
              <a:rPr lang="zh-CN" altLang="en-US" dirty="0"/>
              <a:t>，就会追踪对该张量的全部操作。然后通过调用</a:t>
            </a:r>
            <a:r>
              <a:rPr lang="en-US" altLang="zh-CN" dirty="0"/>
              <a:t>backward</a:t>
            </a:r>
            <a:r>
              <a:rPr lang="zh-CN" altLang="en-US" dirty="0"/>
              <a:t>函数来自动计算梯度，并将梯度累加到张量的</a:t>
            </a:r>
            <a:r>
              <a:rPr lang="en-US" altLang="zh-CN" dirty="0"/>
              <a:t>grad</a:t>
            </a:r>
            <a:r>
              <a:rPr lang="zh-CN" altLang="en-US" dirty="0"/>
              <a:t>属性中。</a:t>
            </a:r>
          </a:p>
          <a:p>
            <a:r>
              <a:rPr lang="zh-CN" altLang="en-US" dirty="0"/>
              <a:t>一般而言，都会将模型的可训练参数的</a:t>
            </a:r>
            <a:r>
              <a:rPr lang="en-US" altLang="zh-CN" dirty="0" err="1"/>
              <a:t>requires_grad</a:t>
            </a:r>
            <a:r>
              <a:rPr lang="zh-CN" altLang="en-US" dirty="0"/>
              <a:t>属性设置为</a:t>
            </a:r>
            <a:r>
              <a:rPr lang="en-US" altLang="zh-CN" dirty="0"/>
              <a:t>True</a:t>
            </a:r>
            <a:r>
              <a:rPr lang="zh-CN" altLang="en-US" dirty="0"/>
              <a:t>，在训练模型时需要梯度跟踪，但评估模型时不需要梯度跟踪。如果想暂时停止梯度跟踪，可以调用张量的</a:t>
            </a:r>
            <a:r>
              <a:rPr lang="en-US" altLang="zh-CN" dirty="0"/>
              <a:t>detach</a:t>
            </a:r>
            <a:r>
              <a:rPr lang="zh-CN" altLang="en-US" dirty="0"/>
              <a:t>函数隔离计算历史，阻止跟踪该张量的计算记录。停止梯度跟踪的另一种方法是将计算代码放到</a:t>
            </a:r>
            <a:r>
              <a:rPr lang="en-US" altLang="zh-CN" dirty="0"/>
              <a:t>with </a:t>
            </a:r>
            <a:r>
              <a:rPr lang="en-US" altLang="zh-CN" dirty="0" err="1"/>
              <a:t>torch.no_grad</a:t>
            </a:r>
            <a:r>
              <a:rPr lang="en-US" altLang="zh-CN" dirty="0"/>
              <a:t>()</a:t>
            </a:r>
            <a:r>
              <a:rPr lang="zh-CN" altLang="en-US" dirty="0"/>
              <a:t>块中，这在评估模型性能时经常用到。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1985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/>
              <a:t>自动求导还有一个求导函数，它对完整的计算历史进行编码，存放在张量的</a:t>
            </a:r>
            <a:r>
              <a:rPr lang="en-US" altLang="zh-CN" dirty="0" err="1"/>
              <a:t>grad_fn</a:t>
            </a:r>
            <a:r>
              <a:rPr lang="zh-CN" altLang="en-US" dirty="0"/>
              <a:t>属性中，引用创建张量的</a:t>
            </a:r>
            <a:r>
              <a:rPr lang="en-US" altLang="zh-CN" dirty="0"/>
              <a:t>Function</a:t>
            </a:r>
            <a:r>
              <a:rPr lang="zh-CN" altLang="en-US" dirty="0"/>
              <a:t>对象。如果张量由用户手动创建，则其</a:t>
            </a:r>
            <a:r>
              <a:rPr lang="en-US" altLang="zh-CN" dirty="0" err="1"/>
              <a:t>grad_fn</a:t>
            </a:r>
            <a:r>
              <a:rPr lang="zh-CN" altLang="en-US" dirty="0"/>
              <a:t>属性为</a:t>
            </a:r>
            <a:r>
              <a:rPr lang="en-US" altLang="zh-CN" dirty="0"/>
              <a:t>None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如果要计算张量的导数，请调用该张量的</a:t>
            </a:r>
            <a:r>
              <a:rPr lang="en-US" altLang="zh-CN" dirty="0"/>
              <a:t>backward</a:t>
            </a:r>
            <a:r>
              <a:rPr lang="zh-CN" altLang="en-US" dirty="0"/>
              <a:t>函数。如果张量自身是一个标量，则不需要为 </a:t>
            </a:r>
            <a:r>
              <a:rPr lang="en-US" altLang="zh-CN" dirty="0"/>
              <a:t>backward</a:t>
            </a:r>
            <a:r>
              <a:rPr lang="zh-CN" altLang="en-US" dirty="0"/>
              <a:t>函数指定参数。但是如果张量是一个向量、矩阵或更多维的张量，则需要指定一个</a:t>
            </a:r>
            <a:r>
              <a:rPr lang="en-US" altLang="zh-CN" dirty="0"/>
              <a:t>gradient</a:t>
            </a:r>
            <a:r>
              <a:rPr lang="zh-CN" altLang="en-US" dirty="0"/>
              <a:t>参数，以匹配张量的形状。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5476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2.2.2 </a:t>
            </a:r>
            <a:r>
              <a:rPr lang="zh-CN" altLang="en-US" dirty="0" smtClean="0"/>
              <a:t>自动</a:t>
            </a:r>
            <a:r>
              <a:rPr lang="zh-CN" altLang="en-US" dirty="0"/>
              <a:t>求导示例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本小节展示</a:t>
            </a:r>
            <a:r>
              <a:rPr lang="en-US" altLang="zh-CN" dirty="0" err="1"/>
              <a:t>PyTorch</a:t>
            </a:r>
            <a:r>
              <a:rPr lang="zh-CN" altLang="en-US" dirty="0"/>
              <a:t>的自动求导方法，详见</a:t>
            </a:r>
            <a:r>
              <a:rPr lang="en-US" altLang="zh-CN" dirty="0"/>
              <a:t>tensor_autograd.py</a:t>
            </a:r>
            <a:r>
              <a:rPr lang="zh-CN" altLang="en-US" dirty="0"/>
              <a:t>。</a:t>
            </a:r>
          </a:p>
          <a:p>
            <a:r>
              <a:rPr lang="en-US" altLang="zh-CN" dirty="0"/>
              <a:t>1</a:t>
            </a:r>
            <a:r>
              <a:rPr lang="zh-CN" altLang="en-US" dirty="0"/>
              <a:t>）标量自动求导</a:t>
            </a:r>
          </a:p>
          <a:p>
            <a:r>
              <a:rPr lang="zh-CN" altLang="en-US" dirty="0"/>
              <a:t>以单变量线性回归为例，说明</a:t>
            </a:r>
            <a:r>
              <a:rPr lang="en-US" altLang="zh-CN" dirty="0" err="1"/>
              <a:t>PyTorch</a:t>
            </a:r>
            <a:r>
              <a:rPr lang="zh-CN" altLang="en-US" dirty="0"/>
              <a:t>如何进行自动求导。线性回归模型可表示为：</a:t>
            </a:r>
          </a:p>
          <a:p>
            <a:endParaRPr lang="en-US" altLang="zh-CN" dirty="0" smtClean="0"/>
          </a:p>
          <a:p>
            <a:r>
              <a:rPr lang="zh-CN" altLang="en-US" dirty="0"/>
              <a:t>							</a:t>
            </a:r>
            <a:r>
              <a:rPr lang="en-US" altLang="zh-CN" dirty="0"/>
              <a:t>(2.1)</a:t>
            </a:r>
          </a:p>
          <a:p>
            <a:r>
              <a:rPr lang="zh-CN" altLang="en-US" dirty="0"/>
              <a:t>这里</a:t>
            </a:r>
            <a:r>
              <a:rPr lang="zh-CN" altLang="en-US" dirty="0" smtClean="0"/>
              <a:t>的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为</a:t>
            </a:r>
            <a:r>
              <a:rPr lang="zh-CN" altLang="en-US" dirty="0"/>
              <a:t>输入</a:t>
            </a:r>
            <a:r>
              <a:rPr lang="zh-CN" altLang="en-US" dirty="0" smtClean="0"/>
              <a:t>，</a:t>
            </a:r>
            <a:r>
              <a:rPr lang="en-US" altLang="zh-CN" i="1" dirty="0" smtClean="0"/>
              <a:t>y</a:t>
            </a:r>
            <a:r>
              <a:rPr lang="zh-CN" altLang="en-US" dirty="0" smtClean="0"/>
              <a:t>为</a:t>
            </a:r>
            <a:r>
              <a:rPr lang="zh-CN" altLang="en-US" dirty="0"/>
              <a:t>输出</a:t>
            </a:r>
            <a:r>
              <a:rPr lang="zh-CN" altLang="en-US" dirty="0" smtClean="0"/>
              <a:t>，</a:t>
            </a:r>
            <a:r>
              <a:rPr lang="en-US" altLang="zh-CN" i="1" dirty="0" smtClean="0"/>
              <a:t>w</a:t>
            </a:r>
            <a:r>
              <a:rPr lang="zh-CN" altLang="en-US" dirty="0" smtClean="0"/>
              <a:t>和</a:t>
            </a:r>
            <a:r>
              <a:rPr lang="en-US" altLang="zh-CN" i="1" dirty="0" smtClean="0"/>
              <a:t>b</a:t>
            </a:r>
            <a:r>
              <a:rPr lang="zh-CN" altLang="en-US" dirty="0" smtClean="0"/>
              <a:t>都是</a:t>
            </a:r>
            <a:r>
              <a:rPr lang="zh-CN" altLang="en-US" dirty="0"/>
              <a:t>模型参数。根据导数知识，</a:t>
            </a:r>
            <a:r>
              <a:rPr lang="zh-CN" altLang="en-US" dirty="0" smtClean="0"/>
              <a:t>有          ，       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098889"/>
              </p:ext>
            </p:extLst>
          </p:nvPr>
        </p:nvGraphicFramePr>
        <p:xfrm>
          <a:off x="1187624" y="4365104"/>
          <a:ext cx="1345616" cy="40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" name="Equation" r:id="rId3" imgW="672808" imgH="203112" progId="Equation.DSMT4">
                  <p:embed/>
                </p:oleObj>
              </mc:Choice>
              <mc:Fallback>
                <p:oleObj name="Equation" r:id="rId3" imgW="672808" imgH="203112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365104"/>
                        <a:ext cx="1345616" cy="40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987141"/>
              </p:ext>
            </p:extLst>
          </p:nvPr>
        </p:nvGraphicFramePr>
        <p:xfrm>
          <a:off x="3995936" y="5373216"/>
          <a:ext cx="704544" cy="590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2" name="Equation" r:id="rId5" imgW="469696" imgH="393529" progId="Equation.DSMT4">
                  <p:embed/>
                </p:oleObj>
              </mc:Choice>
              <mc:Fallback>
                <p:oleObj name="Equation" r:id="rId5" imgW="469696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5373216"/>
                        <a:ext cx="704544" cy="5902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602189"/>
              </p:ext>
            </p:extLst>
          </p:nvPr>
        </p:nvGraphicFramePr>
        <p:xfrm>
          <a:off x="5076056" y="5373216"/>
          <a:ext cx="628377" cy="590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" name="Equation" r:id="rId7" imgW="418918" imgH="393529" progId="Equation.DSMT4">
                  <p:embed/>
                </p:oleObj>
              </mc:Choice>
              <mc:Fallback>
                <p:oleObj name="Equation" r:id="rId7" imgW="418918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5373216"/>
                        <a:ext cx="628377" cy="5902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556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sz="3400" dirty="0"/>
              <a:t>代码</a:t>
            </a:r>
            <a:r>
              <a:rPr lang="en-US" altLang="zh-CN" sz="3400" dirty="0"/>
              <a:t>2. 42</a:t>
            </a:r>
            <a:r>
              <a:rPr lang="zh-CN" altLang="en-US" sz="3400" dirty="0"/>
              <a:t>验证单变量线性回归的自动求导。</a:t>
            </a:r>
            <a:r>
              <a:rPr lang="en-US" altLang="zh-CN" sz="3400" dirty="0" err="1"/>
              <a:t>PyTorch</a:t>
            </a:r>
            <a:r>
              <a:rPr lang="zh-CN" altLang="en-US" sz="3400" dirty="0"/>
              <a:t>使用动态计算图，使用完毕后默认会将计算图删除，如果有多次使用该计算图的需求，请在</a:t>
            </a:r>
            <a:r>
              <a:rPr lang="en-US" altLang="zh-CN" sz="3400" dirty="0"/>
              <a:t>backward</a:t>
            </a:r>
            <a:r>
              <a:rPr lang="zh-CN" altLang="en-US" sz="3400" dirty="0"/>
              <a:t>函数中将</a:t>
            </a:r>
            <a:r>
              <a:rPr lang="en-US" altLang="zh-CN" sz="3400" dirty="0" err="1"/>
              <a:t>retain_graph</a:t>
            </a:r>
            <a:r>
              <a:rPr lang="zh-CN" altLang="en-US" sz="3400" dirty="0"/>
              <a:t>属性设置为</a:t>
            </a:r>
            <a:r>
              <a:rPr lang="en-US" altLang="zh-CN" sz="3400" dirty="0"/>
              <a:t>True</a:t>
            </a:r>
            <a:r>
              <a:rPr lang="zh-CN" altLang="en-US" sz="3400" dirty="0"/>
              <a:t>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2. 42 </a:t>
            </a:r>
            <a:r>
              <a:rPr lang="zh-CN" altLang="en-US" dirty="0"/>
              <a:t>单变量线性回归的自动求导</a:t>
            </a:r>
          </a:p>
          <a:p>
            <a:r>
              <a:rPr lang="en-US" altLang="zh-CN" dirty="0"/>
              <a:t># </a:t>
            </a:r>
            <a:r>
              <a:rPr lang="zh-CN" altLang="en-US" dirty="0"/>
              <a:t>先以常见的</a:t>
            </a:r>
            <a:r>
              <a:rPr lang="en-US" altLang="zh-CN" dirty="0"/>
              <a:t>y=</a:t>
            </a:r>
            <a:r>
              <a:rPr lang="en-US" altLang="zh-CN" dirty="0" err="1"/>
              <a:t>wx+b</a:t>
            </a:r>
            <a:r>
              <a:rPr lang="zh-CN" altLang="en-US" dirty="0"/>
              <a:t>为例来进行说明</a:t>
            </a:r>
          </a:p>
          <a:p>
            <a:r>
              <a:rPr lang="en-US" altLang="zh-CN" dirty="0"/>
              <a:t>x = </a:t>
            </a:r>
            <a:r>
              <a:rPr lang="en-US" altLang="zh-CN" dirty="0" err="1"/>
              <a:t>torch.tensor</a:t>
            </a:r>
            <a:r>
              <a:rPr lang="en-US" altLang="zh-CN" dirty="0"/>
              <a:t>([2.0])</a:t>
            </a:r>
          </a:p>
          <a:p>
            <a:r>
              <a:rPr lang="en-US" altLang="zh-CN" dirty="0"/>
              <a:t>w = </a:t>
            </a:r>
            <a:r>
              <a:rPr lang="en-US" altLang="zh-CN" dirty="0" err="1"/>
              <a:t>torch.tensor</a:t>
            </a:r>
            <a:r>
              <a:rPr lang="en-US" altLang="zh-CN" dirty="0"/>
              <a:t>([1.0], </a:t>
            </a:r>
            <a:r>
              <a:rPr lang="en-US" altLang="zh-CN" dirty="0" err="1"/>
              <a:t>requires_grad</a:t>
            </a:r>
            <a:r>
              <a:rPr lang="en-US" altLang="zh-CN" dirty="0"/>
              <a:t>=True)</a:t>
            </a:r>
          </a:p>
          <a:p>
            <a:r>
              <a:rPr lang="en-US" altLang="zh-CN" dirty="0"/>
              <a:t>b = </a:t>
            </a:r>
            <a:r>
              <a:rPr lang="en-US" altLang="zh-CN" dirty="0" err="1"/>
              <a:t>torch.tensor</a:t>
            </a:r>
            <a:r>
              <a:rPr lang="en-US" altLang="zh-CN" dirty="0"/>
              <a:t>([0.0], </a:t>
            </a:r>
            <a:r>
              <a:rPr lang="en-US" altLang="zh-CN" dirty="0" err="1"/>
              <a:t>requires_grad</a:t>
            </a:r>
            <a:r>
              <a:rPr lang="en-US" altLang="zh-CN" dirty="0"/>
              <a:t>=True)</a:t>
            </a:r>
          </a:p>
          <a:p>
            <a:endParaRPr lang="en-US" altLang="zh-CN" dirty="0"/>
          </a:p>
          <a:p>
            <a:r>
              <a:rPr lang="en-US" altLang="zh-CN" dirty="0"/>
              <a:t>y = w * x + b</a:t>
            </a:r>
          </a:p>
          <a:p>
            <a:r>
              <a:rPr lang="en-US" altLang="zh-CN" dirty="0"/>
              <a:t>print(</a:t>
            </a:r>
            <a:r>
              <a:rPr lang="en-US" altLang="zh-CN" dirty="0" err="1"/>
              <a:t>f"y.grad_fn</a:t>
            </a:r>
            <a:r>
              <a:rPr lang="en-US" altLang="zh-CN" dirty="0"/>
              <a:t>: {</a:t>
            </a:r>
            <a:r>
              <a:rPr lang="en-US" altLang="zh-CN" dirty="0" err="1"/>
              <a:t>y.grad_fn</a:t>
            </a:r>
            <a:r>
              <a:rPr lang="en-US" altLang="zh-CN" dirty="0"/>
              <a:t>}")</a:t>
            </a:r>
          </a:p>
          <a:p>
            <a:r>
              <a:rPr lang="en-US" altLang="zh-CN" dirty="0"/>
              <a:t># </a:t>
            </a:r>
            <a:r>
              <a:rPr lang="zh-CN" altLang="en-US" dirty="0"/>
              <a:t>反向传播</a:t>
            </a:r>
          </a:p>
          <a:p>
            <a:r>
              <a:rPr lang="en-US" altLang="zh-CN" dirty="0" err="1"/>
              <a:t>y.backward</a:t>
            </a:r>
            <a:r>
              <a:rPr lang="en-US" altLang="zh-CN" dirty="0"/>
              <a:t>(</a:t>
            </a:r>
            <a:r>
              <a:rPr lang="en-US" altLang="zh-CN" dirty="0" err="1"/>
              <a:t>retain_graph</a:t>
            </a:r>
            <a:r>
              <a:rPr lang="en-US" altLang="zh-CN" dirty="0"/>
              <a:t>=True)</a:t>
            </a:r>
          </a:p>
          <a:p>
            <a:r>
              <a:rPr lang="en-US" altLang="zh-CN" dirty="0"/>
              <a:t># </a:t>
            </a:r>
            <a:r>
              <a:rPr lang="zh-CN" altLang="en-US" dirty="0"/>
              <a:t>打印导数</a:t>
            </a:r>
          </a:p>
          <a:p>
            <a:r>
              <a:rPr lang="en-US" altLang="zh-CN" dirty="0"/>
              <a:t>print(</a:t>
            </a:r>
            <a:r>
              <a:rPr lang="en-US" altLang="zh-CN" dirty="0" err="1"/>
              <a:t>f"x.grad</a:t>
            </a:r>
            <a:r>
              <a:rPr lang="en-US" altLang="zh-CN" dirty="0"/>
              <a:t>: {</a:t>
            </a:r>
            <a:r>
              <a:rPr lang="en-US" altLang="zh-CN" dirty="0" err="1"/>
              <a:t>x.grad</a:t>
            </a:r>
            <a:r>
              <a:rPr lang="en-US" altLang="zh-CN" dirty="0"/>
              <a:t>}")</a:t>
            </a:r>
          </a:p>
          <a:p>
            <a:r>
              <a:rPr lang="en-US" altLang="zh-CN" dirty="0"/>
              <a:t>print(</a:t>
            </a:r>
            <a:r>
              <a:rPr lang="en-US" altLang="zh-CN" dirty="0" err="1"/>
              <a:t>f"w.grad</a:t>
            </a:r>
            <a:r>
              <a:rPr lang="en-US" altLang="zh-CN" dirty="0"/>
              <a:t>: {</a:t>
            </a:r>
            <a:r>
              <a:rPr lang="en-US" altLang="zh-CN" dirty="0" err="1"/>
              <a:t>w.grad</a:t>
            </a:r>
            <a:r>
              <a:rPr lang="en-US" altLang="zh-CN" dirty="0"/>
              <a:t>}")</a:t>
            </a:r>
          </a:p>
          <a:p>
            <a:r>
              <a:rPr lang="en-US" altLang="zh-CN" dirty="0"/>
              <a:t>print(</a:t>
            </a:r>
            <a:r>
              <a:rPr lang="en-US" altLang="zh-CN" dirty="0" err="1"/>
              <a:t>f"b.grad</a:t>
            </a:r>
            <a:r>
              <a:rPr lang="en-US" altLang="zh-CN" dirty="0"/>
              <a:t>: {</a:t>
            </a:r>
            <a:r>
              <a:rPr lang="en-US" altLang="zh-CN" dirty="0" err="1"/>
              <a:t>b.grad</a:t>
            </a:r>
            <a:r>
              <a:rPr lang="en-US" altLang="zh-CN" dirty="0"/>
              <a:t>}")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2196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853136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运行结果如下。可以看到，</a:t>
            </a:r>
            <a:r>
              <a:rPr lang="en-US" altLang="zh-CN" dirty="0" err="1"/>
              <a:t>grad_fn</a:t>
            </a:r>
            <a:r>
              <a:rPr lang="zh-CN" altLang="en-US" dirty="0"/>
              <a:t>属性存放张量的计算历史，</a:t>
            </a:r>
            <a:r>
              <a:rPr lang="en-US" altLang="zh-CN" dirty="0"/>
              <a:t>AddBackward0</a:t>
            </a:r>
            <a:r>
              <a:rPr lang="zh-CN" altLang="en-US" dirty="0"/>
              <a:t>命名表示最后的计算是加运算。由于未指定</a:t>
            </a:r>
            <a:r>
              <a:rPr lang="en-US" altLang="zh-CN" dirty="0"/>
              <a:t>x</a:t>
            </a:r>
            <a:r>
              <a:rPr lang="zh-CN" altLang="en-US" dirty="0"/>
              <a:t>的</a:t>
            </a:r>
            <a:r>
              <a:rPr lang="en-US" altLang="zh-CN" dirty="0" err="1"/>
              <a:t>requires_grad</a:t>
            </a:r>
            <a:r>
              <a:rPr lang="zh-CN" altLang="en-US" dirty="0"/>
              <a:t>属性为</a:t>
            </a:r>
            <a:r>
              <a:rPr lang="en-US" altLang="zh-CN" dirty="0"/>
              <a:t>True</a:t>
            </a:r>
            <a:r>
              <a:rPr lang="zh-CN" altLang="en-US" dirty="0"/>
              <a:t>，因此</a:t>
            </a:r>
            <a:r>
              <a:rPr lang="en-US" altLang="zh-CN" dirty="0" err="1"/>
              <a:t>x.grad</a:t>
            </a:r>
            <a:r>
              <a:rPr lang="zh-CN" altLang="en-US" dirty="0"/>
              <a:t>值为</a:t>
            </a:r>
            <a:r>
              <a:rPr lang="en-US" altLang="zh-CN" dirty="0"/>
              <a:t>None</a:t>
            </a:r>
            <a:r>
              <a:rPr lang="zh-CN" altLang="en-US" dirty="0"/>
              <a:t>。</a:t>
            </a:r>
            <a:r>
              <a:rPr lang="en-US" altLang="zh-CN" dirty="0" err="1"/>
              <a:t>w.grad</a:t>
            </a:r>
            <a:r>
              <a:rPr lang="zh-CN" altLang="en-US" dirty="0"/>
              <a:t>和</a:t>
            </a:r>
            <a:r>
              <a:rPr lang="en-US" altLang="zh-CN" dirty="0" err="1"/>
              <a:t>b.grad</a:t>
            </a:r>
            <a:r>
              <a:rPr lang="en-US" altLang="zh-CN" dirty="0"/>
              <a:t> </a:t>
            </a:r>
            <a:r>
              <a:rPr lang="zh-CN" altLang="en-US" dirty="0"/>
              <a:t>分别表示 </a:t>
            </a:r>
            <a:r>
              <a:rPr lang="zh-CN" altLang="en-US" dirty="0" smtClean="0"/>
              <a:t>   和     ，</a:t>
            </a:r>
            <a:r>
              <a:rPr lang="zh-CN" altLang="en-US" dirty="0"/>
              <a:t>值分别是</a:t>
            </a:r>
            <a:r>
              <a:rPr lang="en-US" altLang="zh-CN" dirty="0"/>
              <a:t>tensor([2.])</a:t>
            </a:r>
            <a:r>
              <a:rPr lang="zh-CN" altLang="en-US" dirty="0"/>
              <a:t>和</a:t>
            </a:r>
            <a:r>
              <a:rPr lang="en-US" altLang="zh-CN" dirty="0"/>
              <a:t>tensor([1.])</a:t>
            </a:r>
            <a:r>
              <a:rPr lang="zh-CN" altLang="en-US" dirty="0"/>
              <a:t>，符合其值应该等于</a:t>
            </a:r>
            <a:r>
              <a:rPr lang="en-US" altLang="zh-CN" dirty="0"/>
              <a:t>x</a:t>
            </a:r>
            <a:r>
              <a:rPr lang="zh-CN" altLang="en-US" dirty="0"/>
              <a:t>和</a:t>
            </a:r>
            <a:r>
              <a:rPr lang="en-US" altLang="zh-CN" dirty="0"/>
              <a:t>1</a:t>
            </a:r>
            <a:r>
              <a:rPr lang="zh-CN" altLang="en-US" dirty="0"/>
              <a:t>的预期。</a:t>
            </a:r>
          </a:p>
          <a:p>
            <a:pPr lvl="1"/>
            <a:r>
              <a:rPr lang="en-US" altLang="zh-CN" sz="2200" dirty="0" err="1"/>
              <a:t>y.grad_fn</a:t>
            </a:r>
            <a:r>
              <a:rPr lang="en-US" altLang="zh-CN" sz="2200" dirty="0"/>
              <a:t>: &lt;AddBackward0 object at 0x000001A951D55148&gt;</a:t>
            </a:r>
          </a:p>
          <a:p>
            <a:pPr lvl="1"/>
            <a:r>
              <a:rPr lang="en-US" altLang="zh-CN" sz="2200" dirty="0" err="1"/>
              <a:t>x.grad</a:t>
            </a:r>
            <a:r>
              <a:rPr lang="en-US" altLang="zh-CN" sz="2200" dirty="0"/>
              <a:t>: None</a:t>
            </a:r>
          </a:p>
          <a:p>
            <a:pPr lvl="1"/>
            <a:r>
              <a:rPr lang="en-US" altLang="zh-CN" sz="2200" dirty="0" err="1"/>
              <a:t>w.grad</a:t>
            </a:r>
            <a:r>
              <a:rPr lang="en-US" altLang="zh-CN" sz="2200" dirty="0"/>
              <a:t>: tensor([2.])</a:t>
            </a:r>
          </a:p>
          <a:p>
            <a:pPr lvl="1"/>
            <a:r>
              <a:rPr lang="en-US" altLang="zh-CN" sz="2200" dirty="0" err="1"/>
              <a:t>b.grad</a:t>
            </a:r>
            <a:r>
              <a:rPr lang="en-US" altLang="zh-CN" sz="2200" dirty="0"/>
              <a:t>: tensor([1.])</a:t>
            </a:r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668516"/>
              </p:ext>
            </p:extLst>
          </p:nvPr>
        </p:nvGraphicFramePr>
        <p:xfrm>
          <a:off x="1907704" y="3284984"/>
          <a:ext cx="2444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Equation" r:id="rId3" imgW="241195" imgH="393529" progId="Equation.DSMT4">
                  <p:embed/>
                </p:oleObj>
              </mc:Choice>
              <mc:Fallback>
                <p:oleObj name="Equation" r:id="rId3" imgW="241195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3284984"/>
                        <a:ext cx="244475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487202"/>
              </p:ext>
            </p:extLst>
          </p:nvPr>
        </p:nvGraphicFramePr>
        <p:xfrm>
          <a:off x="2627784" y="3284984"/>
          <a:ext cx="2127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Equation" r:id="rId5" imgW="215713" imgH="393359" progId="Equation.DSMT4">
                  <p:embed/>
                </p:oleObj>
              </mc:Choice>
              <mc:Fallback>
                <p:oleObj name="Equation" r:id="rId5" imgW="215713" imgH="39335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3284984"/>
                        <a:ext cx="212725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3723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注意到自动求导会累加梯度，所以要在反向传播之前将梯度清零，否则会得到错误的结果。如下代码调用</a:t>
            </a:r>
            <a:r>
              <a:rPr lang="en-US" altLang="zh-CN" dirty="0" err="1"/>
              <a:t>grad.zero</a:t>
            </a:r>
            <a:r>
              <a:rPr lang="en-US" altLang="zh-CN" dirty="0"/>
              <a:t>_</a:t>
            </a:r>
            <a:r>
              <a:rPr lang="zh-CN" altLang="en-US" dirty="0"/>
              <a:t>函数分别将</a:t>
            </a:r>
            <a:r>
              <a:rPr lang="en-US" altLang="zh-CN" dirty="0"/>
              <a:t>w</a:t>
            </a:r>
            <a:r>
              <a:rPr lang="zh-CN" altLang="en-US" dirty="0"/>
              <a:t>和</a:t>
            </a:r>
            <a:r>
              <a:rPr lang="en-US" altLang="zh-CN" dirty="0"/>
              <a:t>b</a:t>
            </a:r>
            <a:r>
              <a:rPr lang="zh-CN" altLang="en-US" dirty="0"/>
              <a:t>的梯度清零。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2. 43 </a:t>
            </a:r>
            <a:r>
              <a:rPr lang="zh-CN" altLang="en-US" dirty="0"/>
              <a:t>梯度清零</a:t>
            </a:r>
          </a:p>
          <a:p>
            <a:r>
              <a:rPr lang="en-US" altLang="zh-CN" sz="2400" dirty="0"/>
              <a:t>if </a:t>
            </a:r>
            <a:r>
              <a:rPr lang="en-US" altLang="zh-CN" sz="2400" dirty="0" err="1"/>
              <a:t>w.grad</a:t>
            </a:r>
            <a:r>
              <a:rPr lang="en-US" altLang="zh-CN" sz="2400" dirty="0"/>
              <a:t> is not None:</a:t>
            </a:r>
          </a:p>
          <a:p>
            <a:r>
              <a:rPr lang="en-US" altLang="zh-CN" sz="2400" dirty="0"/>
              <a:t>    </a:t>
            </a:r>
            <a:r>
              <a:rPr lang="en-US" altLang="zh-CN" sz="2400" dirty="0" err="1"/>
              <a:t>w.grad.zero</a:t>
            </a:r>
            <a:r>
              <a:rPr lang="en-US" altLang="zh-CN" sz="2400" dirty="0"/>
              <a:t>_()</a:t>
            </a:r>
          </a:p>
          <a:p>
            <a:r>
              <a:rPr lang="en-US" altLang="zh-CN" sz="2400" dirty="0"/>
              <a:t>if </a:t>
            </a:r>
            <a:r>
              <a:rPr lang="en-US" altLang="zh-CN" sz="2400" dirty="0" err="1"/>
              <a:t>b.grad</a:t>
            </a:r>
            <a:r>
              <a:rPr lang="en-US" altLang="zh-CN" sz="2400" dirty="0"/>
              <a:t> is not None:</a:t>
            </a:r>
          </a:p>
          <a:p>
            <a:r>
              <a:rPr lang="en-US" altLang="zh-CN" sz="2400" dirty="0"/>
              <a:t>    </a:t>
            </a:r>
            <a:r>
              <a:rPr lang="en-US" altLang="zh-CN" sz="2400" dirty="0" err="1"/>
              <a:t>b.grad.zero</a:t>
            </a:r>
            <a:r>
              <a:rPr lang="en-US" altLang="zh-CN" sz="2400" dirty="0"/>
              <a:t>_()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75421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）矩阵的自动求导</a:t>
            </a:r>
          </a:p>
          <a:p>
            <a:r>
              <a:rPr lang="zh-CN" altLang="en-US" dirty="0"/>
              <a:t>再来看一个矩阵的自动求导示例。首先创建一个</a:t>
            </a:r>
            <a:r>
              <a:rPr lang="en-US" altLang="zh-CN" dirty="0"/>
              <a:t>2×2</a:t>
            </a:r>
            <a:r>
              <a:rPr lang="zh-CN" altLang="en-US" dirty="0"/>
              <a:t>的矩阵，并调用</a:t>
            </a:r>
            <a:r>
              <a:rPr lang="en-US" altLang="zh-CN" dirty="0" err="1"/>
              <a:t>requires_grad</a:t>
            </a:r>
            <a:r>
              <a:rPr lang="en-US" altLang="zh-CN" dirty="0"/>
              <a:t>_</a:t>
            </a:r>
            <a:r>
              <a:rPr lang="zh-CN" altLang="en-US" dirty="0"/>
              <a:t>函数来设置</a:t>
            </a:r>
            <a:r>
              <a:rPr lang="en-US" altLang="zh-CN" dirty="0" err="1"/>
              <a:t>requires_grad</a:t>
            </a:r>
            <a:r>
              <a:rPr lang="zh-CN" altLang="en-US" dirty="0"/>
              <a:t>属性为</a:t>
            </a:r>
            <a:r>
              <a:rPr lang="en-US" altLang="zh-CN" dirty="0"/>
              <a:t>True</a:t>
            </a:r>
            <a:r>
              <a:rPr lang="zh-CN" altLang="en-US" dirty="0"/>
              <a:t>以启用梯度跟踪。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2. 44 </a:t>
            </a:r>
            <a:r>
              <a:rPr lang="zh-CN" altLang="en-US" dirty="0"/>
              <a:t>矩阵的自动求导</a:t>
            </a:r>
          </a:p>
          <a:p>
            <a:r>
              <a:rPr lang="en-US" altLang="zh-CN" sz="2400" dirty="0"/>
              <a:t># </a:t>
            </a:r>
            <a:r>
              <a:rPr lang="zh-CN" altLang="en-US" sz="2400" dirty="0"/>
              <a:t>再看自动求导的矩阵形式</a:t>
            </a:r>
          </a:p>
          <a:p>
            <a:r>
              <a:rPr lang="en-US" altLang="zh-CN" sz="2400" dirty="0"/>
              <a:t>x = </a:t>
            </a:r>
            <a:r>
              <a:rPr lang="en-US" altLang="zh-CN" sz="2400" dirty="0" err="1"/>
              <a:t>torch.arange</a:t>
            </a:r>
            <a:r>
              <a:rPr lang="en-US" altLang="zh-CN" sz="2400" dirty="0"/>
              <a:t>(4).view(2, 2).float()</a:t>
            </a:r>
          </a:p>
          <a:p>
            <a:r>
              <a:rPr lang="en-US" altLang="zh-CN" sz="2400" dirty="0" err="1"/>
              <a:t>x.requires_grad</a:t>
            </a:r>
            <a:r>
              <a:rPr lang="en-US" altLang="zh-CN" sz="2400" dirty="0"/>
              <a:t>_(True)</a:t>
            </a:r>
          </a:p>
          <a:p>
            <a:r>
              <a:rPr lang="en-US" altLang="zh-CN" sz="2400" dirty="0"/>
              <a:t>print(</a:t>
            </a:r>
            <a:r>
              <a:rPr lang="en-US" altLang="zh-CN" sz="2400" dirty="0" err="1"/>
              <a:t>f"x</a:t>
            </a:r>
            <a:r>
              <a:rPr lang="en-US" altLang="zh-CN" sz="2400" dirty="0"/>
              <a:t>: {x}")</a:t>
            </a:r>
          </a:p>
          <a:p>
            <a:r>
              <a:rPr lang="en-US" altLang="zh-CN" sz="2400" dirty="0"/>
              <a:t>print(</a:t>
            </a:r>
            <a:r>
              <a:rPr lang="en-US" altLang="zh-CN" sz="2400" dirty="0" err="1"/>
              <a:t>f"x.grad_fn</a:t>
            </a:r>
            <a:r>
              <a:rPr lang="en-US" altLang="zh-CN" sz="2400" dirty="0"/>
              <a:t>: {</a:t>
            </a:r>
            <a:r>
              <a:rPr lang="en-US" altLang="zh-CN" sz="2400" dirty="0" err="1"/>
              <a:t>x.grad_fn</a:t>
            </a:r>
            <a:r>
              <a:rPr lang="en-US" altLang="zh-CN" sz="2400" dirty="0"/>
              <a:t>}")</a:t>
            </a:r>
          </a:p>
          <a:p>
            <a:endParaRPr lang="en-US" altLang="zh-CN" dirty="0"/>
          </a:p>
          <a:p>
            <a:r>
              <a:rPr lang="zh-CN" altLang="en-US" dirty="0"/>
              <a:t>运行结果如下。由于张量</a:t>
            </a:r>
            <a:r>
              <a:rPr lang="en-US" altLang="zh-CN" dirty="0"/>
              <a:t>x</a:t>
            </a:r>
            <a:r>
              <a:rPr lang="zh-CN" altLang="en-US" dirty="0"/>
              <a:t>由手动创建，因此</a:t>
            </a:r>
            <a:r>
              <a:rPr lang="en-US" altLang="zh-CN" dirty="0" err="1"/>
              <a:t>grad_fn</a:t>
            </a:r>
            <a:r>
              <a:rPr lang="zh-CN" altLang="en-US" dirty="0"/>
              <a:t>为</a:t>
            </a:r>
            <a:r>
              <a:rPr lang="en-US" altLang="zh-CN" dirty="0"/>
              <a:t>None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/>
              <a:t>x: tensor([[0., 1.],</a:t>
            </a:r>
          </a:p>
          <a:p>
            <a:pPr lvl="1"/>
            <a:r>
              <a:rPr lang="en-US" altLang="zh-CN" dirty="0"/>
              <a:t>        [2., 3.]], </a:t>
            </a:r>
            <a:r>
              <a:rPr lang="en-US" altLang="zh-CN" dirty="0" err="1"/>
              <a:t>requires_grad</a:t>
            </a:r>
            <a:r>
              <a:rPr lang="en-US" altLang="zh-CN" dirty="0"/>
              <a:t>=True)</a:t>
            </a:r>
          </a:p>
          <a:p>
            <a:pPr lvl="1"/>
            <a:r>
              <a:rPr lang="en-US" altLang="zh-CN" dirty="0" err="1"/>
              <a:t>x.grad_fn</a:t>
            </a:r>
            <a:r>
              <a:rPr lang="en-US" altLang="zh-CN" dirty="0"/>
              <a:t>: None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602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本章首先介绍</a:t>
            </a:r>
            <a:r>
              <a:rPr lang="en-US" altLang="zh-CN" dirty="0" err="1"/>
              <a:t>PyTorch</a:t>
            </a:r>
            <a:r>
              <a:rPr lang="zh-CN" altLang="en-US" dirty="0"/>
              <a:t>的基础编程，主要介绍</a:t>
            </a:r>
            <a:r>
              <a:rPr lang="en-US" altLang="zh-CN" dirty="0" err="1"/>
              <a:t>PyTorch</a:t>
            </a:r>
            <a:r>
              <a:rPr lang="zh-CN" altLang="en-US" dirty="0"/>
              <a:t>张量操作和自动求导功能。然后介绍如何使用</a:t>
            </a:r>
            <a:r>
              <a:rPr lang="en-US" altLang="zh-CN" dirty="0" err="1"/>
              <a:t>PyTorch</a:t>
            </a:r>
            <a:r>
              <a:rPr lang="zh-CN" altLang="en-US" dirty="0"/>
              <a:t>的</a:t>
            </a:r>
            <a:r>
              <a:rPr lang="en-US" altLang="zh-CN" dirty="0"/>
              <a:t>Dataset</a:t>
            </a:r>
            <a:r>
              <a:rPr lang="zh-CN" altLang="en-US" dirty="0"/>
              <a:t>类和</a:t>
            </a:r>
            <a:r>
              <a:rPr lang="en-US" altLang="zh-CN" dirty="0" err="1"/>
              <a:t>DataLoader</a:t>
            </a:r>
            <a:r>
              <a:rPr lang="zh-CN" altLang="en-US" dirty="0"/>
              <a:t>类来读取数据集文件，由于大部分数据集都是以文件形式存放，熟悉并掌握各种格式的文件读写操作是</a:t>
            </a:r>
            <a:r>
              <a:rPr lang="en-US" altLang="zh-CN" dirty="0" err="1"/>
              <a:t>PyTorch</a:t>
            </a:r>
            <a:r>
              <a:rPr lang="zh-CN" altLang="en-US" dirty="0"/>
              <a:t>编程必备的常规技能。最后介绍</a:t>
            </a:r>
            <a:r>
              <a:rPr lang="en-US" altLang="zh-CN" dirty="0" err="1"/>
              <a:t>torchvision</a:t>
            </a:r>
            <a:r>
              <a:rPr lang="zh-CN" altLang="en-US" dirty="0"/>
              <a:t>和</a:t>
            </a:r>
            <a:r>
              <a:rPr lang="en-US" altLang="zh-CN" dirty="0" err="1"/>
              <a:t>torchtext</a:t>
            </a:r>
            <a:r>
              <a:rPr lang="zh-CN" altLang="en-US" dirty="0"/>
              <a:t>工具的示例，以便能够快速上手计算机视觉和自然语言处理的工作。</a:t>
            </a:r>
          </a:p>
        </p:txBody>
      </p:sp>
    </p:spTree>
    <p:extLst>
      <p:ext uri="{BB962C8B-B14F-4D97-AF65-F5344CB8AC3E}">
        <p14:creationId xmlns:p14="http://schemas.microsoft.com/office/powerpoint/2010/main" val="1329367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代码</a:t>
            </a:r>
            <a:r>
              <a:rPr lang="en-US" altLang="zh-CN" dirty="0"/>
              <a:t>2. 45</a:t>
            </a:r>
            <a:r>
              <a:rPr lang="zh-CN" altLang="en-US" dirty="0"/>
              <a:t>对张量</a:t>
            </a:r>
            <a:r>
              <a:rPr lang="en-US" altLang="zh-CN" dirty="0"/>
              <a:t>x</a:t>
            </a:r>
            <a:r>
              <a:rPr lang="zh-CN" altLang="en-US" dirty="0"/>
              <a:t>做一次加法运算。</a:t>
            </a:r>
          </a:p>
          <a:p>
            <a:r>
              <a:rPr lang="zh-CN" altLang="en-US" sz="2600" dirty="0"/>
              <a:t>代码</a:t>
            </a:r>
            <a:r>
              <a:rPr lang="en-US" altLang="zh-CN" sz="2600" dirty="0"/>
              <a:t>2. 45 </a:t>
            </a:r>
            <a:r>
              <a:rPr lang="zh-CN" altLang="en-US" sz="2600" dirty="0"/>
              <a:t>简单的加法运算</a:t>
            </a:r>
          </a:p>
          <a:p>
            <a:r>
              <a:rPr lang="en-US" altLang="zh-CN" sz="2600" dirty="0"/>
              <a:t>y = x + 1</a:t>
            </a:r>
          </a:p>
          <a:p>
            <a:r>
              <a:rPr lang="en-US" altLang="zh-CN" sz="2600" dirty="0"/>
              <a:t>print(</a:t>
            </a:r>
            <a:r>
              <a:rPr lang="en-US" altLang="zh-CN" sz="2600" dirty="0" err="1"/>
              <a:t>f"y</a:t>
            </a:r>
            <a:r>
              <a:rPr lang="en-US" altLang="zh-CN" sz="2600" dirty="0"/>
              <a:t>: {y}")</a:t>
            </a:r>
          </a:p>
          <a:p>
            <a:r>
              <a:rPr lang="en-US" altLang="zh-CN" sz="2600" dirty="0"/>
              <a:t>print(</a:t>
            </a:r>
            <a:r>
              <a:rPr lang="en-US" altLang="zh-CN" sz="2600" dirty="0" err="1"/>
              <a:t>f"y.grad_fn</a:t>
            </a:r>
            <a:r>
              <a:rPr lang="en-US" altLang="zh-CN" sz="2600" dirty="0"/>
              <a:t>: {</a:t>
            </a:r>
            <a:r>
              <a:rPr lang="en-US" altLang="zh-CN" sz="2600" dirty="0" err="1"/>
              <a:t>y.grad_fn</a:t>
            </a:r>
            <a:r>
              <a:rPr lang="en-US" altLang="zh-CN" sz="2600" dirty="0"/>
              <a:t>}")</a:t>
            </a:r>
          </a:p>
          <a:p>
            <a:endParaRPr lang="en-US" altLang="zh-CN" dirty="0"/>
          </a:p>
          <a:p>
            <a:r>
              <a:rPr lang="zh-CN" altLang="en-US" dirty="0"/>
              <a:t>运行结果如下。由于张量</a:t>
            </a:r>
            <a:r>
              <a:rPr lang="en-US" altLang="zh-CN" dirty="0"/>
              <a:t>y</a:t>
            </a:r>
            <a:r>
              <a:rPr lang="zh-CN" altLang="en-US" dirty="0"/>
              <a:t>是由</a:t>
            </a:r>
            <a:r>
              <a:rPr lang="en-US" altLang="zh-CN" dirty="0"/>
              <a:t>x</a:t>
            </a:r>
            <a:r>
              <a:rPr lang="zh-CN" altLang="en-US" dirty="0"/>
              <a:t>计算而得，因此</a:t>
            </a:r>
            <a:r>
              <a:rPr lang="en-US" altLang="zh-CN" dirty="0" err="1"/>
              <a:t>grad_fn</a:t>
            </a:r>
            <a:r>
              <a:rPr lang="zh-CN" altLang="en-US" dirty="0"/>
              <a:t>为</a:t>
            </a:r>
            <a:r>
              <a:rPr lang="en-US" altLang="zh-CN" dirty="0"/>
              <a:t>&lt;AddBackward0&gt;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/>
              <a:t>y: tensor([[1., 2.],</a:t>
            </a:r>
          </a:p>
          <a:p>
            <a:pPr lvl="1"/>
            <a:r>
              <a:rPr lang="en-US" altLang="zh-CN" dirty="0"/>
              <a:t>        [3., 4.]], </a:t>
            </a:r>
            <a:r>
              <a:rPr lang="en-US" altLang="zh-CN" dirty="0" err="1"/>
              <a:t>grad_fn</a:t>
            </a:r>
            <a:r>
              <a:rPr lang="en-US" altLang="zh-CN" dirty="0"/>
              <a:t>=&lt;AddBackward0&gt;)</a:t>
            </a:r>
          </a:p>
          <a:p>
            <a:pPr lvl="1"/>
            <a:r>
              <a:rPr lang="en-US" altLang="zh-CN" dirty="0" err="1"/>
              <a:t>y.grad_fn</a:t>
            </a:r>
            <a:r>
              <a:rPr lang="en-US" altLang="zh-CN" dirty="0"/>
              <a:t>: &lt;AddBackward0 object at 0x0000015939305188&gt;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9733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err="1"/>
              <a:t>is_leaf</a:t>
            </a:r>
            <a:r>
              <a:rPr lang="zh-CN" altLang="en-US" dirty="0"/>
              <a:t>属性测试张量是否为叶子节点，其值为</a:t>
            </a:r>
            <a:r>
              <a:rPr lang="en-US" altLang="zh-CN" dirty="0"/>
              <a:t>True</a:t>
            </a:r>
            <a:r>
              <a:rPr lang="zh-CN" altLang="en-US" dirty="0"/>
              <a:t>的</a:t>
            </a:r>
            <a:r>
              <a:rPr lang="en-US" altLang="zh-CN" dirty="0"/>
              <a:t>Tensor</a:t>
            </a:r>
            <a:r>
              <a:rPr lang="zh-CN" altLang="en-US" dirty="0"/>
              <a:t>就是手动创建的叶子节点，否则就不是。代码</a:t>
            </a:r>
            <a:r>
              <a:rPr lang="en-US" altLang="zh-CN" dirty="0"/>
              <a:t>2. 46</a:t>
            </a:r>
            <a:r>
              <a:rPr lang="zh-CN" altLang="en-US" dirty="0"/>
              <a:t>测试张量</a:t>
            </a:r>
            <a:r>
              <a:rPr lang="en-US" altLang="zh-CN" dirty="0"/>
              <a:t>x</a:t>
            </a:r>
            <a:r>
              <a:rPr lang="zh-CN" altLang="en-US" dirty="0"/>
              <a:t>和</a:t>
            </a:r>
            <a:r>
              <a:rPr lang="en-US" altLang="zh-CN" dirty="0"/>
              <a:t>y</a:t>
            </a:r>
            <a:r>
              <a:rPr lang="zh-CN" altLang="en-US" dirty="0"/>
              <a:t>是否为叶子节点。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2. 46 </a:t>
            </a:r>
            <a:r>
              <a:rPr lang="zh-CN" altLang="en-US" dirty="0"/>
              <a:t>测试张量是否为叶子节点</a:t>
            </a:r>
          </a:p>
          <a:p>
            <a:r>
              <a:rPr lang="en-US" altLang="zh-CN" sz="2800" dirty="0"/>
              <a:t>print(</a:t>
            </a:r>
            <a:r>
              <a:rPr lang="en-US" altLang="zh-CN" sz="2800" dirty="0" err="1"/>
              <a:t>f"x.is_leaf</a:t>
            </a:r>
            <a:r>
              <a:rPr lang="en-US" altLang="zh-CN" sz="2800" dirty="0"/>
              <a:t>: {</a:t>
            </a:r>
            <a:r>
              <a:rPr lang="en-US" altLang="zh-CN" sz="2800" dirty="0" err="1"/>
              <a:t>x.is_leaf</a:t>
            </a:r>
            <a:r>
              <a:rPr lang="en-US" altLang="zh-CN" sz="2800" dirty="0"/>
              <a:t>}\</a:t>
            </a:r>
            <a:r>
              <a:rPr lang="en-US" altLang="zh-CN" sz="2800" dirty="0" err="1"/>
              <a:t>ny.is_leaf</a:t>
            </a:r>
            <a:r>
              <a:rPr lang="en-US" altLang="zh-CN" sz="2800" dirty="0"/>
              <a:t>: {</a:t>
            </a:r>
            <a:r>
              <a:rPr lang="en-US" altLang="zh-CN" sz="2800" dirty="0" err="1"/>
              <a:t>y.is_leaf</a:t>
            </a:r>
            <a:r>
              <a:rPr lang="en-US" altLang="zh-CN" sz="2800" dirty="0"/>
              <a:t>}")</a:t>
            </a:r>
          </a:p>
          <a:p>
            <a:endParaRPr lang="en-US" altLang="zh-CN" dirty="0"/>
          </a:p>
          <a:p>
            <a:r>
              <a:rPr lang="zh-CN" altLang="en-US" dirty="0"/>
              <a:t>运行结果如下。由于张量</a:t>
            </a:r>
            <a:r>
              <a:rPr lang="en-US" altLang="zh-CN" dirty="0"/>
              <a:t>x</a:t>
            </a:r>
            <a:r>
              <a:rPr lang="zh-CN" altLang="en-US" dirty="0"/>
              <a:t>是手工创建，而</a:t>
            </a:r>
            <a:r>
              <a:rPr lang="en-US" altLang="zh-CN" dirty="0"/>
              <a:t>y</a:t>
            </a:r>
            <a:r>
              <a:rPr lang="zh-CN" altLang="en-US" dirty="0"/>
              <a:t>是计算而得的，因此两者的</a:t>
            </a:r>
            <a:r>
              <a:rPr lang="en-US" altLang="zh-CN" dirty="0" err="1"/>
              <a:t>is_leaf</a:t>
            </a:r>
            <a:r>
              <a:rPr lang="zh-CN" altLang="en-US" dirty="0"/>
              <a:t>属性分别为</a:t>
            </a:r>
            <a:r>
              <a:rPr lang="en-US" altLang="zh-CN" dirty="0"/>
              <a:t>True</a:t>
            </a:r>
            <a:r>
              <a:rPr lang="zh-CN" altLang="en-US" dirty="0"/>
              <a:t>和</a:t>
            </a:r>
            <a:r>
              <a:rPr lang="en-US" altLang="zh-CN" dirty="0"/>
              <a:t>False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err="1"/>
              <a:t>x.is_leaf</a:t>
            </a:r>
            <a:r>
              <a:rPr lang="en-US" altLang="zh-CN" dirty="0"/>
              <a:t>: True</a:t>
            </a:r>
          </a:p>
          <a:p>
            <a:pPr lvl="1"/>
            <a:r>
              <a:rPr lang="en-US" altLang="zh-CN" dirty="0" err="1"/>
              <a:t>y.is_leaf</a:t>
            </a:r>
            <a:r>
              <a:rPr lang="en-US" altLang="zh-CN" dirty="0"/>
              <a:t>: False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0849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再对</a:t>
            </a:r>
            <a:r>
              <a:rPr lang="en-US" altLang="zh-CN" dirty="0"/>
              <a:t>y</a:t>
            </a:r>
            <a:r>
              <a:rPr lang="zh-CN" altLang="en-US" dirty="0"/>
              <a:t>进行立方运算和平均运算操作，如代码</a:t>
            </a:r>
            <a:r>
              <a:rPr lang="en-US" altLang="zh-CN" dirty="0"/>
              <a:t>2. 47</a:t>
            </a:r>
            <a:r>
              <a:rPr lang="zh-CN" altLang="en-US" dirty="0"/>
              <a:t>所示。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2. 47 </a:t>
            </a:r>
            <a:r>
              <a:rPr lang="zh-CN" altLang="en-US" dirty="0"/>
              <a:t>立方运算和平均运算</a:t>
            </a:r>
          </a:p>
          <a:p>
            <a:r>
              <a:rPr lang="en-US" altLang="zh-CN" sz="3100" dirty="0"/>
              <a:t>z = y ** 3</a:t>
            </a:r>
          </a:p>
          <a:p>
            <a:r>
              <a:rPr lang="en-US" altLang="zh-CN" sz="3100" dirty="0"/>
              <a:t>out = </a:t>
            </a:r>
            <a:r>
              <a:rPr lang="en-US" altLang="zh-CN" sz="3100" dirty="0" err="1"/>
              <a:t>z.mean</a:t>
            </a:r>
            <a:r>
              <a:rPr lang="en-US" altLang="zh-CN" sz="3100" dirty="0"/>
              <a:t>()</a:t>
            </a:r>
          </a:p>
          <a:p>
            <a:r>
              <a:rPr lang="en-US" altLang="zh-CN" sz="3100" dirty="0"/>
              <a:t>print(</a:t>
            </a:r>
            <a:r>
              <a:rPr lang="en-US" altLang="zh-CN" sz="3100" dirty="0" err="1"/>
              <a:t>f"z</a:t>
            </a:r>
            <a:r>
              <a:rPr lang="en-US" altLang="zh-CN" sz="3100" dirty="0"/>
              <a:t>: {z}")</a:t>
            </a:r>
          </a:p>
          <a:p>
            <a:r>
              <a:rPr lang="en-US" altLang="zh-CN" sz="3100" dirty="0"/>
              <a:t>print(</a:t>
            </a:r>
            <a:r>
              <a:rPr lang="en-US" altLang="zh-CN" sz="3100" dirty="0" err="1"/>
              <a:t>f"out</a:t>
            </a:r>
            <a:r>
              <a:rPr lang="en-US" altLang="zh-CN" sz="3100" dirty="0"/>
              <a:t>: {out}")</a:t>
            </a:r>
          </a:p>
          <a:p>
            <a:endParaRPr lang="en-US" altLang="zh-CN" dirty="0"/>
          </a:p>
          <a:p>
            <a:r>
              <a:rPr lang="zh-CN" altLang="en-US" dirty="0"/>
              <a:t>运行结果如下。</a:t>
            </a:r>
          </a:p>
          <a:p>
            <a:pPr lvl="1"/>
            <a:r>
              <a:rPr lang="en-US" altLang="zh-CN" dirty="0"/>
              <a:t>z: tensor([[ 1.,  8.],</a:t>
            </a:r>
          </a:p>
          <a:p>
            <a:pPr lvl="1"/>
            <a:r>
              <a:rPr lang="en-US" altLang="zh-CN" dirty="0"/>
              <a:t>        [27., 64.]], </a:t>
            </a:r>
            <a:r>
              <a:rPr lang="en-US" altLang="zh-CN" dirty="0" err="1"/>
              <a:t>grad_fn</a:t>
            </a:r>
            <a:r>
              <a:rPr lang="en-US" altLang="zh-CN" dirty="0"/>
              <a:t>=&lt;PowBackward0&gt;)</a:t>
            </a:r>
          </a:p>
          <a:p>
            <a:pPr lvl="1"/>
            <a:r>
              <a:rPr lang="en-US" altLang="zh-CN" dirty="0"/>
              <a:t>out: 25.0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052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264696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/>
              <a:t>最后对</a:t>
            </a:r>
            <a:r>
              <a:rPr lang="en-US" altLang="zh-CN" dirty="0"/>
              <a:t>out</a:t>
            </a:r>
            <a:r>
              <a:rPr lang="zh-CN" altLang="en-US" dirty="0"/>
              <a:t>张量进行反向传播，由于</a:t>
            </a:r>
            <a:r>
              <a:rPr lang="en-US" altLang="zh-CN" dirty="0"/>
              <a:t>out</a:t>
            </a:r>
            <a:r>
              <a:rPr lang="zh-CN" altLang="en-US" dirty="0"/>
              <a:t>是一个标量，因此 </a:t>
            </a:r>
            <a:r>
              <a:rPr lang="en-US" altLang="zh-CN" dirty="0" err="1"/>
              <a:t>out.backward</a:t>
            </a:r>
            <a:r>
              <a:rPr lang="en-US" altLang="zh-CN" dirty="0"/>
              <a:t>() </a:t>
            </a:r>
            <a:r>
              <a:rPr lang="zh-CN" altLang="en-US" dirty="0"/>
              <a:t>与 </a:t>
            </a:r>
            <a:r>
              <a:rPr lang="en-US" altLang="zh-CN" dirty="0" err="1"/>
              <a:t>out.backward</a:t>
            </a:r>
            <a:r>
              <a:rPr lang="en-US" altLang="zh-CN" dirty="0"/>
              <a:t>(</a:t>
            </a:r>
            <a:r>
              <a:rPr lang="en-US" altLang="zh-CN" dirty="0" err="1"/>
              <a:t>torch.tensor</a:t>
            </a:r>
            <a:r>
              <a:rPr lang="en-US" altLang="zh-CN" dirty="0"/>
              <a:t>(1.)) </a:t>
            </a:r>
            <a:r>
              <a:rPr lang="zh-CN" altLang="en-US" dirty="0"/>
              <a:t>等价。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2. 48 </a:t>
            </a:r>
            <a:r>
              <a:rPr lang="zh-CN" altLang="en-US" dirty="0"/>
              <a:t>反向传播</a:t>
            </a:r>
          </a:p>
          <a:p>
            <a:r>
              <a:rPr lang="en-US" altLang="zh-CN" sz="2800" dirty="0"/>
              <a:t># </a:t>
            </a:r>
            <a:r>
              <a:rPr lang="zh-CN" altLang="en-US" sz="2800" dirty="0"/>
              <a:t>反向传播</a:t>
            </a:r>
          </a:p>
          <a:p>
            <a:r>
              <a:rPr lang="en-US" altLang="zh-CN" sz="2800" dirty="0" err="1"/>
              <a:t>out.backward</a:t>
            </a:r>
            <a:r>
              <a:rPr lang="en-US" altLang="zh-CN" sz="2800" dirty="0"/>
              <a:t>()  # </a:t>
            </a:r>
            <a:r>
              <a:rPr lang="zh-CN" altLang="en-US" sz="2800" dirty="0"/>
              <a:t>等价于 </a:t>
            </a:r>
            <a:r>
              <a:rPr lang="en-US" altLang="zh-CN" sz="2800" dirty="0" err="1"/>
              <a:t>out.backward</a:t>
            </a:r>
            <a:r>
              <a:rPr lang="en-US" altLang="zh-CN" sz="2800" dirty="0"/>
              <a:t>(</a:t>
            </a:r>
            <a:r>
              <a:rPr lang="en-US" altLang="zh-CN" sz="2800" dirty="0" err="1"/>
              <a:t>torch.tensor</a:t>
            </a:r>
            <a:r>
              <a:rPr lang="en-US" altLang="zh-CN" sz="2800" dirty="0"/>
              <a:t>(1.))</a:t>
            </a:r>
          </a:p>
          <a:p>
            <a:r>
              <a:rPr lang="en-US" altLang="zh-CN" sz="2800" dirty="0"/>
              <a:t>print(</a:t>
            </a:r>
            <a:r>
              <a:rPr lang="en-US" altLang="zh-CN" sz="2800" dirty="0" err="1"/>
              <a:t>f"x.grad</a:t>
            </a:r>
            <a:r>
              <a:rPr lang="en-US" altLang="zh-CN" sz="2800" dirty="0"/>
              <a:t>: {</a:t>
            </a:r>
            <a:r>
              <a:rPr lang="en-US" altLang="zh-CN" sz="2800" dirty="0" err="1"/>
              <a:t>x.grad</a:t>
            </a:r>
            <a:r>
              <a:rPr lang="en-US" altLang="zh-CN" sz="2800" dirty="0"/>
              <a:t>}")</a:t>
            </a:r>
          </a:p>
          <a:p>
            <a:endParaRPr lang="en-US" altLang="zh-CN" sz="2800" dirty="0"/>
          </a:p>
          <a:p>
            <a:r>
              <a:rPr lang="zh-CN" altLang="en-US" dirty="0"/>
              <a:t>运行结果如下。</a:t>
            </a:r>
          </a:p>
          <a:p>
            <a:pPr lvl="1"/>
            <a:r>
              <a:rPr lang="en-US" altLang="zh-CN" dirty="0" err="1"/>
              <a:t>x.grad</a:t>
            </a:r>
            <a:r>
              <a:rPr lang="en-US" altLang="zh-CN" dirty="0"/>
              <a:t>: tensor([[ 0.7500,  3.0000],</a:t>
            </a:r>
          </a:p>
          <a:p>
            <a:pPr lvl="1"/>
            <a:r>
              <a:rPr lang="en-US" altLang="zh-CN" dirty="0"/>
              <a:t>        [ 6.7500, 12.0000]])</a:t>
            </a:r>
          </a:p>
          <a:p>
            <a:r>
              <a:rPr lang="zh-CN" altLang="en-US" dirty="0"/>
              <a:t>下面解释</a:t>
            </a:r>
            <a:r>
              <a:rPr lang="en-US" altLang="zh-CN" dirty="0" err="1"/>
              <a:t>x.grad</a:t>
            </a:r>
            <a:r>
              <a:rPr lang="zh-CN" altLang="en-US" dirty="0"/>
              <a:t>的运行结果，为了方便，将</a:t>
            </a:r>
            <a:r>
              <a:rPr lang="en-US" altLang="zh-CN" dirty="0"/>
              <a:t>out</a:t>
            </a:r>
            <a:r>
              <a:rPr lang="zh-CN" altLang="en-US" dirty="0"/>
              <a:t>张量用</a:t>
            </a:r>
            <a:r>
              <a:rPr lang="en-US" altLang="zh-CN" i="1" dirty="0"/>
              <a:t>o</a:t>
            </a:r>
            <a:r>
              <a:rPr lang="zh-CN" altLang="en-US" dirty="0"/>
              <a:t>来表示。</a:t>
            </a:r>
            <a:r>
              <a:rPr lang="zh-CN" altLang="en-US" dirty="0" smtClean="0"/>
              <a:t>由于           ，</a:t>
            </a:r>
            <a:r>
              <a:rPr lang="zh-CN" altLang="en-US" dirty="0"/>
              <a:t>且 </a:t>
            </a:r>
            <a:r>
              <a:rPr lang="zh-CN" altLang="en-US" dirty="0" smtClean="0"/>
              <a:t>          ，所以               </a:t>
            </a:r>
            <a:r>
              <a:rPr lang="zh-CN" altLang="en-US" dirty="0"/>
              <a:t>，将 </a:t>
            </a:r>
            <a:r>
              <a:rPr lang="zh-CN" altLang="en-US" dirty="0" smtClean="0"/>
              <a:t>  分别</a:t>
            </a:r>
            <a:r>
              <a:rPr lang="zh-CN" altLang="en-US" dirty="0"/>
              <a:t>为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带入，即可得到</a:t>
            </a:r>
            <a:r>
              <a:rPr lang="en-US" altLang="zh-CN" dirty="0" err="1"/>
              <a:t>x.grad</a:t>
            </a:r>
            <a:r>
              <a:rPr lang="zh-CN" altLang="en-US" dirty="0"/>
              <a:t>的计算结果。</a:t>
            </a:r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508631"/>
              </p:ext>
            </p:extLst>
          </p:nvPr>
        </p:nvGraphicFramePr>
        <p:xfrm>
          <a:off x="3491880" y="5085184"/>
          <a:ext cx="7239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Equation" r:id="rId3" imgW="723586" imgH="393529" progId="Equation.DSMT4">
                  <p:embed/>
                </p:oleObj>
              </mc:Choice>
              <mc:Fallback>
                <p:oleObj name="Equation" r:id="rId3" imgW="723586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5085184"/>
                        <a:ext cx="723900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107298"/>
              </p:ext>
            </p:extLst>
          </p:nvPr>
        </p:nvGraphicFramePr>
        <p:xfrm>
          <a:off x="5076056" y="5157192"/>
          <a:ext cx="777875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Equation" r:id="rId5" imgW="774364" imgH="279279" progId="Equation.DSMT4">
                  <p:embed/>
                </p:oleObj>
              </mc:Choice>
              <mc:Fallback>
                <p:oleObj name="Equation" r:id="rId5" imgW="774364" imgH="27927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5157192"/>
                        <a:ext cx="777875" cy="282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726114"/>
              </p:ext>
            </p:extLst>
          </p:nvPr>
        </p:nvGraphicFramePr>
        <p:xfrm>
          <a:off x="6948264" y="5085184"/>
          <a:ext cx="9906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Equation" r:id="rId7" imgW="990170" imgH="431613" progId="Equation.DSMT4">
                  <p:embed/>
                </p:oleObj>
              </mc:Choice>
              <mc:Fallback>
                <p:oleObj name="Equation" r:id="rId7" imgW="990170" imgH="431613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5085184"/>
                        <a:ext cx="990600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261941"/>
              </p:ext>
            </p:extLst>
          </p:nvPr>
        </p:nvGraphicFramePr>
        <p:xfrm>
          <a:off x="1259632" y="5534520"/>
          <a:ext cx="228501" cy="342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Equation" r:id="rId9" imgW="152334" imgH="228501" progId="Equation.DSMT4">
                  <p:embed/>
                </p:oleObj>
              </mc:Choice>
              <mc:Fallback>
                <p:oleObj name="Equation" r:id="rId9" imgW="152334" imgH="22850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5534520"/>
                        <a:ext cx="228501" cy="3427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97012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 </a:t>
            </a:r>
            <a:r>
              <a:rPr lang="zh-CN" altLang="en-US" dirty="0" smtClean="0"/>
              <a:t>数据</a:t>
            </a:r>
            <a:r>
              <a:rPr lang="zh-CN" altLang="en-US" dirty="0"/>
              <a:t>集</a:t>
            </a:r>
            <a:r>
              <a:rPr lang="en-US" altLang="zh-CN" dirty="0"/>
              <a:t>API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很多机器学习问题都需要读取数据集和进行简单的预处理，</a:t>
            </a:r>
            <a:r>
              <a:rPr lang="en-US" altLang="zh-CN" dirty="0" err="1"/>
              <a:t>PyTorch</a:t>
            </a:r>
            <a:r>
              <a:rPr lang="zh-CN" altLang="en-US" dirty="0"/>
              <a:t>提供</a:t>
            </a:r>
            <a:r>
              <a:rPr lang="en-US" altLang="zh-CN" dirty="0" err="1"/>
              <a:t>torch.utils.data</a:t>
            </a:r>
            <a:r>
              <a:rPr lang="zh-CN" altLang="en-US" dirty="0"/>
              <a:t>模块，能方便读取数据和预处理，其中</a:t>
            </a:r>
            <a:r>
              <a:rPr lang="en-US" altLang="zh-CN" dirty="0"/>
              <a:t>Dataset</a:t>
            </a:r>
            <a:r>
              <a:rPr lang="zh-CN" altLang="en-US" dirty="0"/>
              <a:t>类、</a:t>
            </a:r>
            <a:r>
              <a:rPr lang="en-US" altLang="zh-CN" dirty="0" err="1"/>
              <a:t>IterableDataset</a:t>
            </a:r>
            <a:r>
              <a:rPr lang="zh-CN" altLang="en-US" dirty="0"/>
              <a:t>类和</a:t>
            </a:r>
            <a:r>
              <a:rPr lang="en-US" altLang="zh-CN" dirty="0" err="1"/>
              <a:t>DataLoader</a:t>
            </a:r>
            <a:r>
              <a:rPr lang="zh-CN" altLang="en-US" dirty="0"/>
              <a:t>类的应用最为广泛，本节详细介绍这三个类的使用方法。</a:t>
            </a:r>
          </a:p>
        </p:txBody>
      </p:sp>
    </p:spTree>
    <p:extLst>
      <p:ext uri="{BB962C8B-B14F-4D97-AF65-F5344CB8AC3E}">
        <p14:creationId xmlns:p14="http://schemas.microsoft.com/office/powerpoint/2010/main" val="30929220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2.3.1 </a:t>
            </a:r>
            <a:r>
              <a:rPr lang="zh-CN" altLang="en-US" dirty="0" smtClean="0"/>
              <a:t>自定义</a:t>
            </a:r>
            <a:r>
              <a:rPr lang="zh-CN" altLang="en-US" dirty="0"/>
              <a:t>数据集类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PyTorch</a:t>
            </a:r>
            <a:r>
              <a:rPr lang="zh-CN" altLang="en-US" dirty="0"/>
              <a:t>的自定义数据集可使用</a:t>
            </a:r>
            <a:r>
              <a:rPr lang="en-US" altLang="zh-CN" dirty="0"/>
              <a:t>Dataset</a:t>
            </a:r>
            <a:r>
              <a:rPr lang="zh-CN" altLang="en-US" dirty="0"/>
              <a:t>类、</a:t>
            </a:r>
            <a:r>
              <a:rPr lang="en-US" altLang="zh-CN" dirty="0" err="1"/>
              <a:t>IterableDataset</a:t>
            </a:r>
            <a:r>
              <a:rPr lang="zh-CN" altLang="en-US" dirty="0"/>
              <a:t>类来定义，前者用于实现</a:t>
            </a:r>
            <a:r>
              <a:rPr lang="en-US" altLang="zh-CN" dirty="0"/>
              <a:t>Map-style</a:t>
            </a:r>
            <a:r>
              <a:rPr lang="zh-CN" altLang="en-US" dirty="0"/>
              <a:t>（映射风格）的数据集，后者用于实现</a:t>
            </a:r>
            <a:r>
              <a:rPr lang="en-US" altLang="zh-CN" dirty="0" err="1"/>
              <a:t>Iterable</a:t>
            </a:r>
            <a:r>
              <a:rPr lang="en-US" altLang="zh-CN" dirty="0"/>
              <a:t>-style</a:t>
            </a:r>
            <a:r>
              <a:rPr lang="zh-CN" altLang="en-US" dirty="0"/>
              <a:t>（迭代风格）的数据集。</a:t>
            </a:r>
          </a:p>
        </p:txBody>
      </p:sp>
    </p:spTree>
    <p:extLst>
      <p:ext uri="{BB962C8B-B14F-4D97-AF65-F5344CB8AC3E}">
        <p14:creationId xmlns:p14="http://schemas.microsoft.com/office/powerpoint/2010/main" val="31660547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Dataset</a:t>
            </a:r>
            <a:r>
              <a:rPr lang="zh-CN" altLang="en-US" dirty="0"/>
              <a:t>类</a:t>
            </a:r>
          </a:p>
          <a:p>
            <a:r>
              <a:rPr lang="en-US" altLang="zh-CN" dirty="0"/>
              <a:t>Dataset</a:t>
            </a:r>
            <a:r>
              <a:rPr lang="zh-CN" altLang="en-US" dirty="0"/>
              <a:t>类是一个映射风格的数据集，继承该类的子类实例需要实现</a:t>
            </a:r>
            <a:r>
              <a:rPr lang="en-US" altLang="zh-CN" dirty="0"/>
              <a:t>__</a:t>
            </a:r>
            <a:r>
              <a:rPr lang="en-US" altLang="zh-CN" dirty="0" err="1"/>
              <a:t>getitem</a:t>
            </a:r>
            <a:r>
              <a:rPr lang="en-US" altLang="zh-CN" dirty="0"/>
              <a:t>__()</a:t>
            </a:r>
            <a:r>
              <a:rPr lang="zh-CN" altLang="en-US" dirty="0"/>
              <a:t>函数和</a:t>
            </a:r>
            <a:r>
              <a:rPr lang="en-US" altLang="zh-CN" dirty="0"/>
              <a:t>__</a:t>
            </a:r>
            <a:r>
              <a:rPr lang="en-US" altLang="zh-CN" dirty="0" err="1"/>
              <a:t>len</a:t>
            </a:r>
            <a:r>
              <a:rPr lang="en-US" altLang="zh-CN" dirty="0"/>
              <a:t>__()</a:t>
            </a:r>
            <a:r>
              <a:rPr lang="zh-CN" altLang="en-US" dirty="0"/>
              <a:t>函数，代表从索引（键值）到数据样本的映射。例如，如果使用</a:t>
            </a:r>
            <a:r>
              <a:rPr lang="en-US" altLang="zh-CN" dirty="0"/>
              <a:t>dataset[</a:t>
            </a:r>
            <a:r>
              <a:rPr lang="en-US" altLang="zh-CN" dirty="0" err="1"/>
              <a:t>idx</a:t>
            </a:r>
            <a:r>
              <a:rPr lang="en-US" altLang="zh-CN" dirty="0"/>
              <a:t>]</a:t>
            </a:r>
            <a:r>
              <a:rPr lang="zh-CN" altLang="en-US" dirty="0"/>
              <a:t>来访问</a:t>
            </a:r>
            <a:r>
              <a:rPr lang="en-US" altLang="zh-CN" dirty="0"/>
              <a:t>Dataset</a:t>
            </a:r>
            <a:r>
              <a:rPr lang="zh-CN" altLang="en-US" dirty="0"/>
              <a:t>定义的图片数据集，就能从文件目录读到第</a:t>
            </a:r>
            <a:r>
              <a:rPr lang="en-US" altLang="zh-CN" dirty="0" err="1"/>
              <a:t>idx</a:t>
            </a:r>
            <a:r>
              <a:rPr lang="zh-CN" altLang="en-US" dirty="0"/>
              <a:t>张图片和对应的标签。</a:t>
            </a:r>
          </a:p>
          <a:p>
            <a:r>
              <a:rPr lang="en-US" altLang="zh-CN" dirty="0"/>
              <a:t>Dataset</a:t>
            </a:r>
            <a:r>
              <a:rPr lang="zh-CN" altLang="en-US" dirty="0"/>
              <a:t>是自定义数据集的抽象类，用户可以自己定义数据集类继承该抽象类，所有子类必须重写</a:t>
            </a:r>
            <a:r>
              <a:rPr lang="en-US" altLang="zh-CN" dirty="0"/>
              <a:t>__</a:t>
            </a:r>
            <a:r>
              <a:rPr lang="en-US" altLang="zh-CN" dirty="0" err="1"/>
              <a:t>getitem</a:t>
            </a:r>
            <a:r>
              <a:rPr lang="en-US" altLang="zh-CN" dirty="0"/>
              <a:t>__()</a:t>
            </a:r>
            <a:r>
              <a:rPr lang="zh-CN" altLang="en-US" dirty="0"/>
              <a:t>函数，以支持获取给定键值的数据样本。子类可以选择性地重写</a:t>
            </a:r>
            <a:r>
              <a:rPr lang="en-US" altLang="zh-CN" dirty="0"/>
              <a:t>__</a:t>
            </a:r>
            <a:r>
              <a:rPr lang="en-US" altLang="zh-CN" dirty="0" err="1"/>
              <a:t>len</a:t>
            </a:r>
            <a:r>
              <a:rPr lang="en-US" altLang="zh-CN" dirty="0"/>
              <a:t>__()</a:t>
            </a:r>
            <a:r>
              <a:rPr lang="zh-CN" altLang="en-US" dirty="0"/>
              <a:t>函数，它将通过</a:t>
            </a:r>
            <a:r>
              <a:rPr lang="en-US" altLang="zh-CN" dirty="0" err="1"/>
              <a:t>DataLoader</a:t>
            </a:r>
            <a:r>
              <a:rPr lang="zh-CN" altLang="en-US" dirty="0"/>
              <a:t>的一些</a:t>
            </a:r>
            <a:r>
              <a:rPr lang="en-US" altLang="zh-CN" dirty="0"/>
              <a:t>Sampler</a:t>
            </a:r>
            <a:r>
              <a:rPr lang="zh-CN" altLang="en-US" dirty="0"/>
              <a:t>（样本抽样器）实现以及默认选项返回数据集的大小，详见后文。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2. 49</a:t>
            </a:r>
            <a:r>
              <a:rPr lang="zh-CN" altLang="en-US" dirty="0"/>
              <a:t>是鸢尾花数据集类的简单实现，</a:t>
            </a:r>
            <a:r>
              <a:rPr lang="en-US" altLang="zh-CN" dirty="0" err="1"/>
              <a:t>IrisDataset</a:t>
            </a:r>
            <a:r>
              <a:rPr lang="zh-CN" altLang="en-US" dirty="0"/>
              <a:t>继承</a:t>
            </a:r>
            <a:r>
              <a:rPr lang="en-US" altLang="zh-CN" dirty="0"/>
              <a:t>Dataset</a:t>
            </a:r>
            <a:r>
              <a:rPr lang="zh-CN" altLang="en-US" dirty="0"/>
              <a:t>，重写</a:t>
            </a:r>
            <a:r>
              <a:rPr lang="en-US" altLang="zh-CN" dirty="0"/>
              <a:t>__</a:t>
            </a:r>
            <a:r>
              <a:rPr lang="en-US" altLang="zh-CN" dirty="0" err="1"/>
              <a:t>getitem</a:t>
            </a:r>
            <a:r>
              <a:rPr lang="en-US" altLang="zh-CN" dirty="0"/>
              <a:t>__()</a:t>
            </a:r>
            <a:r>
              <a:rPr lang="zh-CN" altLang="en-US" dirty="0"/>
              <a:t>和</a:t>
            </a:r>
            <a:r>
              <a:rPr lang="en-US" altLang="zh-CN" dirty="0"/>
              <a:t>__</a:t>
            </a:r>
            <a:r>
              <a:rPr lang="en-US" altLang="zh-CN" dirty="0" err="1"/>
              <a:t>len</a:t>
            </a:r>
            <a:r>
              <a:rPr lang="en-US" altLang="zh-CN" dirty="0"/>
              <a:t>__()</a:t>
            </a:r>
            <a:r>
              <a:rPr lang="zh-CN" altLang="en-US" dirty="0"/>
              <a:t>函数。完整程序请参见</a:t>
            </a:r>
            <a:r>
              <a:rPr lang="en-US" altLang="zh-CN" dirty="0"/>
              <a:t>iris_dataset.py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3852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/>
              <a:t>代码</a:t>
            </a:r>
            <a:r>
              <a:rPr lang="en-US" altLang="zh-CN" dirty="0"/>
              <a:t>2. 49 </a:t>
            </a:r>
            <a:r>
              <a:rPr lang="zh-CN" altLang="en-US" dirty="0"/>
              <a:t>鸢尾花数据集类</a:t>
            </a:r>
          </a:p>
          <a:p>
            <a:r>
              <a:rPr lang="en-US" altLang="zh-CN" dirty="0"/>
              <a:t>class </a:t>
            </a:r>
            <a:r>
              <a:rPr lang="en-US" altLang="zh-CN" dirty="0" err="1"/>
              <a:t>IrisDataset</a:t>
            </a:r>
            <a:r>
              <a:rPr lang="en-US" altLang="zh-CN" dirty="0"/>
              <a:t>(Dataset):</a:t>
            </a:r>
          </a:p>
          <a:p>
            <a:r>
              <a:rPr lang="en-US" altLang="zh-CN" dirty="0"/>
              <a:t>    """ </a:t>
            </a:r>
            <a:r>
              <a:rPr lang="zh-CN" altLang="en-US" dirty="0"/>
              <a:t>鸢尾花数据集 </a:t>
            </a:r>
            <a:r>
              <a:rPr lang="en-US" altLang="zh-CN" dirty="0"/>
              <a:t>"""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init</a:t>
            </a:r>
            <a:r>
              <a:rPr lang="en-US" altLang="zh-CN" dirty="0"/>
              <a:t>__(self):</a:t>
            </a:r>
          </a:p>
          <a:p>
            <a:r>
              <a:rPr lang="en-US" altLang="zh-CN" dirty="0"/>
              <a:t>        super(</a:t>
            </a:r>
            <a:r>
              <a:rPr lang="en-US" altLang="zh-CN" dirty="0" err="1"/>
              <a:t>IrisDataset</a:t>
            </a:r>
            <a:r>
              <a:rPr lang="en-US" altLang="zh-CN" dirty="0"/>
              <a:t>).__</a:t>
            </a:r>
            <a:r>
              <a:rPr lang="en-US" altLang="zh-CN" dirty="0" err="1"/>
              <a:t>init</a:t>
            </a:r>
            <a:r>
              <a:rPr lang="en-US" altLang="zh-CN" dirty="0"/>
              <a:t>__()</a:t>
            </a:r>
          </a:p>
          <a:p>
            <a:r>
              <a:rPr lang="en-US" altLang="zh-CN" dirty="0"/>
              <a:t>        data = </a:t>
            </a:r>
            <a:r>
              <a:rPr lang="en-US" altLang="zh-CN" dirty="0" err="1"/>
              <a:t>np.loadtxt</a:t>
            </a:r>
            <a:r>
              <a:rPr lang="en-US" altLang="zh-CN" dirty="0"/>
              <a:t>("../datasets/fisheriris.csv", delimiter=',', </a:t>
            </a:r>
            <a:r>
              <a:rPr lang="en-US" altLang="zh-CN" dirty="0" err="1"/>
              <a:t>dtype</a:t>
            </a:r>
            <a:r>
              <a:rPr lang="en-US" altLang="zh-CN" dirty="0"/>
              <a:t>=np.float32)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self.x</a:t>
            </a:r>
            <a:r>
              <a:rPr lang="en-US" altLang="zh-CN" dirty="0"/>
              <a:t> = </a:t>
            </a:r>
            <a:r>
              <a:rPr lang="en-US" altLang="zh-CN" dirty="0" err="1"/>
              <a:t>torch.from_numpy</a:t>
            </a:r>
            <a:r>
              <a:rPr lang="en-US" altLang="zh-CN" dirty="0"/>
              <a:t>(data[:, 0:-1])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self.y</a:t>
            </a:r>
            <a:r>
              <a:rPr lang="en-US" altLang="zh-CN" dirty="0"/>
              <a:t> = </a:t>
            </a:r>
            <a:r>
              <a:rPr lang="en-US" altLang="zh-CN" dirty="0" err="1"/>
              <a:t>torch.from_numpy</a:t>
            </a:r>
            <a:r>
              <a:rPr lang="en-US" altLang="zh-CN" dirty="0"/>
              <a:t>(data[:, [-1]])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self.len</a:t>
            </a:r>
            <a:r>
              <a:rPr lang="en-US" altLang="zh-CN" dirty="0"/>
              <a:t> = </a:t>
            </a:r>
            <a:r>
              <a:rPr lang="en-US" altLang="zh-CN" dirty="0" err="1"/>
              <a:t>data.shape</a:t>
            </a:r>
            <a:r>
              <a:rPr lang="en-US" altLang="zh-CN" dirty="0"/>
              <a:t>[0]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getitem</a:t>
            </a:r>
            <a:r>
              <a:rPr lang="en-US" altLang="zh-CN" dirty="0"/>
              <a:t>__(self, index):</a:t>
            </a:r>
          </a:p>
          <a:p>
            <a:r>
              <a:rPr lang="en-US" altLang="zh-CN" dirty="0"/>
              <a:t>        return </a:t>
            </a:r>
            <a:r>
              <a:rPr lang="en-US" altLang="zh-CN" dirty="0" err="1"/>
              <a:t>self.x</a:t>
            </a:r>
            <a:r>
              <a:rPr lang="en-US" altLang="zh-CN" dirty="0"/>
              <a:t>[index], </a:t>
            </a:r>
            <a:r>
              <a:rPr lang="en-US" altLang="zh-CN" dirty="0" err="1"/>
              <a:t>self.y</a:t>
            </a:r>
            <a:r>
              <a:rPr lang="en-US" altLang="zh-CN" dirty="0"/>
              <a:t>[index]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len</a:t>
            </a:r>
            <a:r>
              <a:rPr lang="en-US" altLang="zh-CN" dirty="0"/>
              <a:t>__(self):</a:t>
            </a:r>
          </a:p>
          <a:p>
            <a:r>
              <a:rPr lang="en-US" altLang="zh-CN" dirty="0"/>
              <a:t>        return </a:t>
            </a:r>
            <a:r>
              <a:rPr lang="en-US" altLang="zh-CN" dirty="0" err="1"/>
              <a:t>self.len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09330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 err="1"/>
              <a:t>IterableDataset</a:t>
            </a:r>
            <a:r>
              <a:rPr lang="zh-CN" altLang="en-US" dirty="0"/>
              <a:t>类</a:t>
            </a:r>
          </a:p>
          <a:p>
            <a:r>
              <a:rPr lang="en-US" altLang="zh-CN" dirty="0" err="1"/>
              <a:t>IterableDataset</a:t>
            </a:r>
            <a:r>
              <a:rPr lang="zh-CN" altLang="en-US" dirty="0"/>
              <a:t>类是一个迭代风格的数据集，继承该类的子类实例需要实现</a:t>
            </a:r>
            <a:r>
              <a:rPr lang="en-US" altLang="zh-CN" dirty="0"/>
              <a:t>__</a:t>
            </a:r>
            <a:r>
              <a:rPr lang="en-US" altLang="zh-CN" dirty="0" err="1"/>
              <a:t>iter</a:t>
            </a:r>
            <a:r>
              <a:rPr lang="en-US" altLang="zh-CN" dirty="0"/>
              <a:t>__()</a:t>
            </a:r>
            <a:r>
              <a:rPr lang="zh-CN" altLang="en-US" dirty="0"/>
              <a:t>函数，该函数返回该数据集样本的迭代器。这种类型的数据集特别适合用于随机读取的代价很高甚至无法实现，且批大小取决于所获取的数据的情形。例如，如果使用</a:t>
            </a:r>
            <a:r>
              <a:rPr lang="en-US" altLang="zh-CN" dirty="0" err="1"/>
              <a:t>iter</a:t>
            </a:r>
            <a:r>
              <a:rPr lang="en-US" altLang="zh-CN" dirty="0"/>
              <a:t>(dataset) </a:t>
            </a:r>
            <a:r>
              <a:rPr lang="zh-CN" altLang="en-US" dirty="0"/>
              <a:t>来访问这类数据集，就能返回从数据库、远程服务器读取的数据流，甚至返回实时生成的日志。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2. 50</a:t>
            </a:r>
            <a:r>
              <a:rPr lang="zh-CN" altLang="en-US" dirty="0"/>
              <a:t>是鸢尾花数据集类的迭代风格实现，</a:t>
            </a:r>
            <a:r>
              <a:rPr lang="en-US" altLang="zh-CN" dirty="0" err="1"/>
              <a:t>IrisIterDataset</a:t>
            </a:r>
            <a:r>
              <a:rPr lang="zh-CN" altLang="en-US" dirty="0"/>
              <a:t>继承</a:t>
            </a:r>
            <a:r>
              <a:rPr lang="en-US" altLang="zh-CN" dirty="0" err="1"/>
              <a:t>IterableDataset</a:t>
            </a:r>
            <a:r>
              <a:rPr lang="zh-CN" altLang="en-US" dirty="0"/>
              <a:t>，重写</a:t>
            </a:r>
            <a:r>
              <a:rPr lang="en-US" altLang="zh-CN" dirty="0"/>
              <a:t>__</a:t>
            </a:r>
            <a:r>
              <a:rPr lang="en-US" altLang="zh-CN" dirty="0" err="1"/>
              <a:t>iter</a:t>
            </a:r>
            <a:r>
              <a:rPr lang="en-US" altLang="zh-CN" dirty="0"/>
              <a:t>__()</a:t>
            </a:r>
            <a:r>
              <a:rPr lang="zh-CN" altLang="en-US" dirty="0"/>
              <a:t>函数，本例实现一个自定义的迭代器，因此还实现</a:t>
            </a:r>
            <a:r>
              <a:rPr lang="en-US" altLang="zh-CN" dirty="0"/>
              <a:t>__next__ ()</a:t>
            </a:r>
            <a:r>
              <a:rPr lang="zh-CN" altLang="en-US" dirty="0"/>
              <a:t>函数。注意，迭代风格的数据集不允许随机置乱，即不能设置</a:t>
            </a:r>
            <a:r>
              <a:rPr lang="en-US" altLang="zh-CN" dirty="0"/>
              <a:t>shuffle=True</a:t>
            </a:r>
            <a:r>
              <a:rPr lang="zh-CN" altLang="en-US" dirty="0"/>
              <a:t>。完整程序请参见</a:t>
            </a:r>
            <a:r>
              <a:rPr lang="en-US" altLang="zh-CN" dirty="0"/>
              <a:t>iris_iter_dataset.py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80087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47500" lnSpcReduction="20000"/>
          </a:bodyPr>
          <a:lstStyle/>
          <a:p>
            <a:r>
              <a:rPr lang="zh-CN" altLang="en-US" dirty="0"/>
              <a:t>代码</a:t>
            </a:r>
            <a:r>
              <a:rPr lang="en-US" altLang="zh-CN" dirty="0"/>
              <a:t>2. 50 </a:t>
            </a:r>
            <a:r>
              <a:rPr lang="zh-CN" altLang="en-US" dirty="0"/>
              <a:t>迭代风格鸢尾花数据集类</a:t>
            </a:r>
          </a:p>
          <a:p>
            <a:r>
              <a:rPr lang="en-US" altLang="zh-CN" dirty="0"/>
              <a:t>class </a:t>
            </a:r>
            <a:r>
              <a:rPr lang="en-US" altLang="zh-CN" dirty="0" err="1"/>
              <a:t>IrisIterDataset</a:t>
            </a:r>
            <a:r>
              <a:rPr lang="en-US" altLang="zh-CN" dirty="0"/>
              <a:t>(</a:t>
            </a:r>
            <a:r>
              <a:rPr lang="en-US" altLang="zh-CN" dirty="0" err="1"/>
              <a:t>IterableDataset</a:t>
            </a:r>
            <a:r>
              <a:rPr lang="en-US" altLang="zh-CN" dirty="0"/>
              <a:t>):</a:t>
            </a:r>
          </a:p>
          <a:p>
            <a:r>
              <a:rPr lang="en-US" altLang="zh-CN" dirty="0"/>
              <a:t>    """ </a:t>
            </a:r>
            <a:r>
              <a:rPr lang="zh-CN" altLang="en-US" dirty="0"/>
              <a:t>鸢尾花数据集 </a:t>
            </a:r>
            <a:r>
              <a:rPr lang="en-US" altLang="zh-CN" dirty="0"/>
              <a:t>"""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init</a:t>
            </a:r>
            <a:r>
              <a:rPr lang="en-US" altLang="zh-CN" dirty="0"/>
              <a:t>__(self):</a:t>
            </a:r>
          </a:p>
          <a:p>
            <a:r>
              <a:rPr lang="en-US" altLang="zh-CN" dirty="0"/>
              <a:t>        super(</a:t>
            </a:r>
            <a:r>
              <a:rPr lang="en-US" altLang="zh-CN" dirty="0" err="1"/>
              <a:t>IrisIterDataset</a:t>
            </a:r>
            <a:r>
              <a:rPr lang="en-US" altLang="zh-CN" dirty="0"/>
              <a:t>).__</a:t>
            </a:r>
            <a:r>
              <a:rPr lang="en-US" altLang="zh-CN" dirty="0" err="1"/>
              <a:t>init</a:t>
            </a:r>
            <a:r>
              <a:rPr lang="en-US" altLang="zh-CN" dirty="0"/>
              <a:t>__()</a:t>
            </a:r>
          </a:p>
          <a:p>
            <a:r>
              <a:rPr lang="en-US" altLang="zh-CN" dirty="0"/>
              <a:t>        data = </a:t>
            </a:r>
            <a:r>
              <a:rPr lang="en-US" altLang="zh-CN" dirty="0" err="1"/>
              <a:t>np.loadtxt</a:t>
            </a:r>
            <a:r>
              <a:rPr lang="en-US" altLang="zh-CN" dirty="0"/>
              <a:t>("../datasets/fisheriris.csv", delimiter=',', </a:t>
            </a:r>
            <a:r>
              <a:rPr lang="en-US" altLang="zh-CN" dirty="0" err="1"/>
              <a:t>dtype</a:t>
            </a:r>
            <a:r>
              <a:rPr lang="en-US" altLang="zh-CN" dirty="0"/>
              <a:t>=np.float32)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self.x</a:t>
            </a:r>
            <a:r>
              <a:rPr lang="en-US" altLang="zh-CN" dirty="0"/>
              <a:t> = </a:t>
            </a:r>
            <a:r>
              <a:rPr lang="en-US" altLang="zh-CN" dirty="0" err="1"/>
              <a:t>torch.from_numpy</a:t>
            </a:r>
            <a:r>
              <a:rPr lang="en-US" altLang="zh-CN" dirty="0"/>
              <a:t>(data[:, 0:-1])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self.y</a:t>
            </a:r>
            <a:r>
              <a:rPr lang="en-US" altLang="zh-CN" dirty="0"/>
              <a:t> = </a:t>
            </a:r>
            <a:r>
              <a:rPr lang="en-US" altLang="zh-CN" dirty="0" err="1"/>
              <a:t>torch.from_numpy</a:t>
            </a:r>
            <a:r>
              <a:rPr lang="en-US" altLang="zh-CN" dirty="0"/>
              <a:t>(data[:, [-1]])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self.len</a:t>
            </a:r>
            <a:r>
              <a:rPr lang="en-US" altLang="zh-CN" dirty="0"/>
              <a:t> = </a:t>
            </a:r>
            <a:r>
              <a:rPr lang="en-US" altLang="zh-CN" dirty="0" err="1"/>
              <a:t>data.shape</a:t>
            </a:r>
            <a:r>
              <a:rPr lang="en-US" altLang="zh-CN" dirty="0"/>
              <a:t>[0]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self.idx</a:t>
            </a:r>
            <a:r>
              <a:rPr lang="en-US" altLang="zh-CN" dirty="0"/>
              <a:t> = 0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iter</a:t>
            </a:r>
            <a:r>
              <a:rPr lang="en-US" altLang="zh-CN" dirty="0"/>
              <a:t>__(self):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self.idx</a:t>
            </a:r>
            <a:r>
              <a:rPr lang="en-US" altLang="zh-CN" dirty="0"/>
              <a:t> = 0</a:t>
            </a:r>
          </a:p>
          <a:p>
            <a:r>
              <a:rPr lang="en-US" altLang="zh-CN" dirty="0"/>
              <a:t>        return self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__next__(self):</a:t>
            </a:r>
          </a:p>
          <a:p>
            <a:r>
              <a:rPr lang="en-US" altLang="zh-CN" dirty="0"/>
              <a:t>        if </a:t>
            </a:r>
            <a:r>
              <a:rPr lang="en-US" altLang="zh-CN" dirty="0" err="1"/>
              <a:t>self.idx</a:t>
            </a:r>
            <a:r>
              <a:rPr lang="en-US" altLang="zh-CN" dirty="0"/>
              <a:t> &lt; </a:t>
            </a:r>
            <a:r>
              <a:rPr lang="en-US" altLang="zh-CN" dirty="0" err="1"/>
              <a:t>self.len</a:t>
            </a:r>
            <a:r>
              <a:rPr lang="en-US" altLang="zh-CN" dirty="0"/>
              <a:t>:</a:t>
            </a:r>
          </a:p>
          <a:p>
            <a:r>
              <a:rPr lang="en-US" altLang="zh-CN" dirty="0"/>
              <a:t>            # </a:t>
            </a:r>
            <a:r>
              <a:rPr lang="zh-CN" altLang="en-US" dirty="0"/>
              <a:t>此处应该从数据库或远程实时得到数据，这里只是示例，因此简单处理一下</a:t>
            </a:r>
          </a:p>
          <a:p>
            <a:r>
              <a:rPr lang="zh-CN" altLang="en-US" dirty="0"/>
              <a:t>            </a:t>
            </a:r>
            <a:r>
              <a:rPr lang="en-US" altLang="zh-CN" dirty="0" err="1"/>
              <a:t>idx</a:t>
            </a:r>
            <a:r>
              <a:rPr lang="en-US" altLang="zh-CN" dirty="0"/>
              <a:t> = </a:t>
            </a:r>
            <a:r>
              <a:rPr lang="en-US" altLang="zh-CN" dirty="0" err="1"/>
              <a:t>self.idx</a:t>
            </a:r>
            <a:endParaRPr lang="en-US" altLang="zh-CN" dirty="0"/>
          </a:p>
          <a:p>
            <a:r>
              <a:rPr lang="en-US" altLang="zh-CN" dirty="0"/>
              <a:t>            </a:t>
            </a:r>
            <a:r>
              <a:rPr lang="en-US" altLang="zh-CN" dirty="0" err="1"/>
              <a:t>self.idx</a:t>
            </a:r>
            <a:r>
              <a:rPr lang="en-US" altLang="zh-CN" dirty="0"/>
              <a:t> += 1</a:t>
            </a:r>
          </a:p>
          <a:p>
            <a:r>
              <a:rPr lang="en-US" altLang="zh-CN" dirty="0"/>
              <a:t>            return </a:t>
            </a:r>
            <a:r>
              <a:rPr lang="en-US" altLang="zh-CN" dirty="0" err="1"/>
              <a:t>self.x</a:t>
            </a:r>
            <a:r>
              <a:rPr lang="en-US" altLang="zh-CN" dirty="0"/>
              <a:t>[</a:t>
            </a:r>
            <a:r>
              <a:rPr lang="en-US" altLang="zh-CN" dirty="0" err="1"/>
              <a:t>idx</a:t>
            </a:r>
            <a:r>
              <a:rPr lang="en-US" altLang="zh-CN" dirty="0"/>
              <a:t>], </a:t>
            </a:r>
            <a:r>
              <a:rPr lang="en-US" altLang="zh-CN" dirty="0" err="1"/>
              <a:t>self.y</a:t>
            </a:r>
            <a:r>
              <a:rPr lang="en-US" altLang="zh-CN" dirty="0"/>
              <a:t>[</a:t>
            </a:r>
            <a:r>
              <a:rPr lang="en-US" altLang="zh-CN" dirty="0" err="1"/>
              <a:t>idx</a:t>
            </a:r>
            <a:r>
              <a:rPr lang="en-US" altLang="zh-CN" dirty="0"/>
              <a:t>]</a:t>
            </a:r>
          </a:p>
          <a:p>
            <a:r>
              <a:rPr lang="en-US" altLang="zh-CN" dirty="0"/>
              <a:t>        else:</a:t>
            </a:r>
          </a:p>
          <a:p>
            <a:r>
              <a:rPr lang="en-US" altLang="zh-CN" dirty="0"/>
              <a:t>            raise </a:t>
            </a:r>
            <a:r>
              <a:rPr lang="en-US" altLang="zh-CN" dirty="0" err="1"/>
              <a:t>StopIteration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5412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2.1 </a:t>
            </a:r>
            <a:r>
              <a:rPr lang="zh-CN" altLang="en-US" dirty="0" smtClean="0"/>
              <a:t>张量</a:t>
            </a:r>
            <a:r>
              <a:rPr lang="zh-CN" altLang="en-US" dirty="0"/>
              <a:t>数据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r>
              <a:rPr lang="en-US" altLang="zh-CN" dirty="0" smtClean="0"/>
              <a:t>2.2 </a:t>
            </a:r>
            <a:r>
              <a:rPr lang="zh-CN" altLang="en-US" dirty="0" smtClean="0"/>
              <a:t>自动求导</a:t>
            </a:r>
            <a:endParaRPr lang="en-US" altLang="zh-CN" dirty="0" smtClean="0"/>
          </a:p>
          <a:p>
            <a:r>
              <a:rPr lang="en-US" altLang="zh-CN" dirty="0" smtClean="0"/>
              <a:t>2.3 </a:t>
            </a:r>
            <a:r>
              <a:rPr lang="zh-CN" altLang="en-US" dirty="0" smtClean="0"/>
              <a:t>数据</a:t>
            </a:r>
            <a:r>
              <a:rPr lang="zh-CN" altLang="en-US" dirty="0"/>
              <a:t>集</a:t>
            </a:r>
            <a:r>
              <a:rPr lang="en-US" altLang="zh-CN" dirty="0" smtClean="0"/>
              <a:t>API</a:t>
            </a:r>
          </a:p>
          <a:p>
            <a:r>
              <a:rPr lang="en-US" altLang="zh-CN" dirty="0" smtClean="0"/>
              <a:t>2.4 </a:t>
            </a:r>
            <a:r>
              <a:rPr lang="en-US" altLang="zh-CN" dirty="0" err="1" smtClean="0"/>
              <a:t>torchvision</a:t>
            </a:r>
            <a:r>
              <a:rPr lang="zh-CN" altLang="en-US" dirty="0"/>
              <a:t>工具</a:t>
            </a:r>
            <a:r>
              <a:rPr lang="zh-CN" altLang="en-US" dirty="0" smtClean="0"/>
              <a:t>示例</a:t>
            </a:r>
            <a:endParaRPr lang="en-US" altLang="zh-CN" dirty="0" smtClean="0"/>
          </a:p>
          <a:p>
            <a:r>
              <a:rPr lang="en-US" altLang="zh-CN" dirty="0" smtClean="0"/>
              <a:t>2.5 </a:t>
            </a:r>
            <a:r>
              <a:rPr lang="en-US" altLang="zh-CN" dirty="0" err="1" smtClean="0"/>
              <a:t>torchtext</a:t>
            </a:r>
            <a:r>
              <a:rPr lang="zh-CN" altLang="en-US" dirty="0"/>
              <a:t>工具示例</a:t>
            </a:r>
          </a:p>
        </p:txBody>
      </p:sp>
    </p:spTree>
    <p:extLst>
      <p:ext uri="{BB962C8B-B14F-4D97-AF65-F5344CB8AC3E}">
        <p14:creationId xmlns:p14="http://schemas.microsoft.com/office/powerpoint/2010/main" val="23535411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2.3.2 </a:t>
            </a:r>
            <a:r>
              <a:rPr lang="en-US" altLang="zh-CN" dirty="0" err="1" smtClean="0"/>
              <a:t>DataLoader</a:t>
            </a:r>
            <a:r>
              <a:rPr lang="zh-CN" altLang="en-US" dirty="0"/>
              <a:t>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sz="3400" dirty="0"/>
              <a:t>实现自定义数据集之后，就可以返回数据集样本了。但这种直接通过索引来返回样本的方式比较原始，无法让数据集一次提供一个批次（</a:t>
            </a:r>
            <a:r>
              <a:rPr lang="en-US" altLang="zh-CN" sz="3400" dirty="0"/>
              <a:t>batch</a:t>
            </a:r>
            <a:r>
              <a:rPr lang="zh-CN" altLang="en-US" sz="3400" dirty="0"/>
              <a:t>）的数据，也无法对数据进行随机置乱和并行加速。为此，</a:t>
            </a:r>
            <a:r>
              <a:rPr lang="en-US" altLang="zh-CN" sz="3400" dirty="0" err="1"/>
              <a:t>PyTorch</a:t>
            </a:r>
            <a:r>
              <a:rPr lang="zh-CN" altLang="en-US" sz="3400" dirty="0"/>
              <a:t>专门提供</a:t>
            </a:r>
            <a:r>
              <a:rPr lang="en-US" altLang="zh-CN" sz="3400" dirty="0" err="1"/>
              <a:t>DataLoader</a:t>
            </a:r>
            <a:r>
              <a:rPr lang="zh-CN" altLang="en-US" sz="3400" dirty="0"/>
              <a:t>类来实现这些功能。</a:t>
            </a:r>
          </a:p>
          <a:p>
            <a:r>
              <a:rPr lang="en-US" altLang="zh-CN" sz="3400" dirty="0" err="1"/>
              <a:t>DataLoader</a:t>
            </a:r>
            <a:r>
              <a:rPr lang="zh-CN" altLang="en-US" sz="3400" dirty="0"/>
              <a:t>类是一个数据加载器，它将数据集和样本抽样器组合在一起，并提供给定数据集上的可迭代对象，其构造函数如下。</a:t>
            </a:r>
          </a:p>
          <a:p>
            <a:r>
              <a:rPr lang="en-US" altLang="zh-CN" dirty="0" err="1"/>
              <a:t>DataLoader</a:t>
            </a:r>
            <a:r>
              <a:rPr lang="en-US" altLang="zh-CN" dirty="0"/>
              <a:t>(dataset, </a:t>
            </a:r>
            <a:r>
              <a:rPr lang="en-US" altLang="zh-CN" dirty="0" err="1"/>
              <a:t>batch_size</a:t>
            </a:r>
            <a:r>
              <a:rPr lang="en-US" altLang="zh-CN" dirty="0"/>
              <a:t>=1, shuffle=False, sampler=None,</a:t>
            </a:r>
          </a:p>
          <a:p>
            <a:r>
              <a:rPr lang="en-US" altLang="zh-CN" dirty="0"/>
              <a:t>           </a:t>
            </a:r>
            <a:r>
              <a:rPr lang="en-US" altLang="zh-CN" dirty="0" err="1"/>
              <a:t>batch_sampler</a:t>
            </a:r>
            <a:r>
              <a:rPr lang="en-US" altLang="zh-CN" dirty="0"/>
              <a:t>=None, </a:t>
            </a:r>
            <a:r>
              <a:rPr lang="en-US" altLang="zh-CN" dirty="0" err="1"/>
              <a:t>num_workers</a:t>
            </a:r>
            <a:r>
              <a:rPr lang="en-US" altLang="zh-CN" dirty="0"/>
              <a:t>=0, </a:t>
            </a:r>
            <a:r>
              <a:rPr lang="en-US" altLang="zh-CN" dirty="0" err="1"/>
              <a:t>collate_fn</a:t>
            </a:r>
            <a:r>
              <a:rPr lang="en-US" altLang="zh-CN" dirty="0"/>
              <a:t>=None,</a:t>
            </a:r>
          </a:p>
          <a:p>
            <a:r>
              <a:rPr lang="en-US" altLang="zh-CN" dirty="0"/>
              <a:t>           </a:t>
            </a:r>
            <a:r>
              <a:rPr lang="en-US" altLang="zh-CN" dirty="0" err="1"/>
              <a:t>pin_memory</a:t>
            </a:r>
            <a:r>
              <a:rPr lang="en-US" altLang="zh-CN" dirty="0"/>
              <a:t>=False, </a:t>
            </a:r>
            <a:r>
              <a:rPr lang="en-US" altLang="zh-CN" dirty="0" err="1"/>
              <a:t>drop_last</a:t>
            </a:r>
            <a:r>
              <a:rPr lang="en-US" altLang="zh-CN" dirty="0"/>
              <a:t>=False, timeout=0,</a:t>
            </a:r>
          </a:p>
          <a:p>
            <a:r>
              <a:rPr lang="en-US" altLang="zh-CN" dirty="0"/>
              <a:t>           </a:t>
            </a:r>
            <a:r>
              <a:rPr lang="en-US" altLang="zh-CN" dirty="0" err="1"/>
              <a:t>worker_init_fn</a:t>
            </a:r>
            <a:r>
              <a:rPr lang="en-US" altLang="zh-CN" dirty="0"/>
              <a:t>=None, *, </a:t>
            </a:r>
            <a:r>
              <a:rPr lang="en-US" altLang="zh-CN" dirty="0" err="1"/>
              <a:t>prefetch_factor</a:t>
            </a:r>
            <a:r>
              <a:rPr lang="en-US" altLang="zh-CN" dirty="0"/>
              <a:t>=2,</a:t>
            </a:r>
          </a:p>
          <a:p>
            <a:r>
              <a:rPr lang="en-US" altLang="zh-CN" dirty="0"/>
              <a:t>           </a:t>
            </a:r>
            <a:r>
              <a:rPr lang="en-US" altLang="zh-CN" dirty="0" err="1"/>
              <a:t>persistent_workers</a:t>
            </a:r>
            <a:r>
              <a:rPr lang="en-US" altLang="zh-CN" dirty="0"/>
              <a:t>=False)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62614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264696"/>
          </a:xfrm>
        </p:spPr>
        <p:txBody>
          <a:bodyPr>
            <a:normAutofit fontScale="62500" lnSpcReduction="20000"/>
          </a:bodyPr>
          <a:lstStyle/>
          <a:p>
            <a:pPr lvl="1"/>
            <a:r>
              <a:rPr lang="en-US" altLang="zh-CN" dirty="0" smtClean="0"/>
              <a:t>dataset</a:t>
            </a:r>
            <a:r>
              <a:rPr lang="zh-CN" altLang="en-US" dirty="0"/>
              <a:t>：要加载数据的数据集对象。</a:t>
            </a:r>
          </a:p>
          <a:p>
            <a:pPr lvl="1"/>
            <a:r>
              <a:rPr lang="en-US" altLang="zh-CN" dirty="0" err="1" smtClean="0"/>
              <a:t>batch_size</a:t>
            </a:r>
            <a:r>
              <a:rPr lang="zh-CN" altLang="en-US" dirty="0"/>
              <a:t>：批大小，每一批需要加载多少个样本，默认值为</a:t>
            </a:r>
            <a:r>
              <a:rPr lang="en-US" altLang="zh-CN" dirty="0"/>
              <a:t>1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smtClean="0"/>
              <a:t>shuffle</a:t>
            </a:r>
            <a:r>
              <a:rPr lang="zh-CN" altLang="en-US" dirty="0"/>
              <a:t>：设置为</a:t>
            </a:r>
            <a:r>
              <a:rPr lang="en-US" altLang="zh-CN" dirty="0"/>
              <a:t>True</a:t>
            </a:r>
            <a:r>
              <a:rPr lang="zh-CN" altLang="en-US" dirty="0"/>
              <a:t>时将在每个</a:t>
            </a:r>
            <a:r>
              <a:rPr lang="en-US" altLang="zh-CN" dirty="0"/>
              <a:t>epoch</a:t>
            </a:r>
            <a:r>
              <a:rPr lang="zh-CN" altLang="en-US" dirty="0"/>
              <a:t>重新置乱样本顺序，默认值为</a:t>
            </a:r>
            <a:r>
              <a:rPr lang="en-US" altLang="zh-CN" dirty="0"/>
              <a:t>False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smtClean="0"/>
              <a:t>sampler</a:t>
            </a:r>
            <a:r>
              <a:rPr lang="zh-CN" altLang="en-US" dirty="0"/>
              <a:t>：样本抽样器，定义从数据集中抽取样本的策略。</a:t>
            </a:r>
          </a:p>
          <a:p>
            <a:pPr lvl="1"/>
            <a:r>
              <a:rPr lang="en-US" altLang="zh-CN" dirty="0" err="1" smtClean="0"/>
              <a:t>batch_sampler</a:t>
            </a:r>
            <a:r>
              <a:rPr lang="zh-CN" altLang="en-US" dirty="0"/>
              <a:t>：类似于</a:t>
            </a:r>
            <a:r>
              <a:rPr lang="en-US" altLang="zh-CN" dirty="0"/>
              <a:t>sampler</a:t>
            </a:r>
            <a:r>
              <a:rPr lang="zh-CN" altLang="en-US" dirty="0"/>
              <a:t>，但一次返回一批的索引。使用该属性就不能同时使用</a:t>
            </a:r>
            <a:r>
              <a:rPr lang="en-US" altLang="zh-CN" dirty="0" err="1"/>
              <a:t>batch_size</a:t>
            </a:r>
            <a:r>
              <a:rPr lang="zh-CN" altLang="en-US" dirty="0"/>
              <a:t>、</a:t>
            </a:r>
            <a:r>
              <a:rPr lang="en-US" altLang="zh-CN" dirty="0"/>
              <a:t>shuffle</a:t>
            </a:r>
            <a:r>
              <a:rPr lang="zh-CN" altLang="en-US" dirty="0"/>
              <a:t>、</a:t>
            </a:r>
            <a:r>
              <a:rPr lang="en-US" altLang="zh-CN" dirty="0"/>
              <a:t>sampler</a:t>
            </a:r>
            <a:r>
              <a:rPr lang="zh-CN" altLang="en-US" dirty="0"/>
              <a:t>和</a:t>
            </a:r>
            <a:r>
              <a:rPr lang="en-US" altLang="zh-CN" dirty="0" err="1"/>
              <a:t>drop_last</a:t>
            </a:r>
            <a:r>
              <a:rPr lang="zh-CN" altLang="en-US" dirty="0"/>
              <a:t>属性。</a:t>
            </a:r>
          </a:p>
          <a:p>
            <a:pPr lvl="1"/>
            <a:r>
              <a:rPr lang="en-US" altLang="zh-CN" dirty="0" err="1" smtClean="0"/>
              <a:t>num_workers</a:t>
            </a:r>
            <a:r>
              <a:rPr lang="zh-CN" altLang="en-US" dirty="0"/>
              <a:t>：加载数据的子进程数。值为</a:t>
            </a:r>
            <a:r>
              <a:rPr lang="en-US" altLang="zh-CN" dirty="0"/>
              <a:t>0</a:t>
            </a:r>
            <a:r>
              <a:rPr lang="zh-CN" altLang="en-US" dirty="0"/>
              <a:t>表示数据由主进程加载，默认值为</a:t>
            </a:r>
            <a:r>
              <a:rPr lang="en-US" altLang="zh-CN" dirty="0"/>
              <a:t>0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err="1" smtClean="0"/>
              <a:t>collate_fn</a:t>
            </a:r>
            <a:r>
              <a:rPr lang="zh-CN" altLang="en-US" dirty="0"/>
              <a:t>：将一系列样本合并，形成一个小批量的张量。在映射风格数据集的批加载时才可以使用。</a:t>
            </a:r>
          </a:p>
          <a:p>
            <a:pPr lvl="1"/>
            <a:r>
              <a:rPr lang="en-US" altLang="zh-CN" dirty="0" err="1" smtClean="0"/>
              <a:t>pin_memory</a:t>
            </a:r>
            <a:r>
              <a:rPr lang="zh-CN" altLang="en-US" dirty="0"/>
              <a:t>：如果为</a:t>
            </a:r>
            <a:r>
              <a:rPr lang="en-US" altLang="zh-CN" dirty="0"/>
              <a:t>True</a:t>
            </a:r>
            <a:r>
              <a:rPr lang="zh-CN" altLang="en-US" dirty="0"/>
              <a:t>，数据加载器先把张量复制到</a:t>
            </a:r>
            <a:r>
              <a:rPr lang="en-US" altLang="zh-CN" dirty="0"/>
              <a:t>CUDA</a:t>
            </a:r>
            <a:r>
              <a:rPr lang="zh-CN" altLang="en-US" dirty="0"/>
              <a:t>固定内存（</a:t>
            </a:r>
            <a:r>
              <a:rPr lang="en-US" altLang="zh-CN" dirty="0"/>
              <a:t>pinned memory</a:t>
            </a:r>
            <a:r>
              <a:rPr lang="zh-CN" altLang="en-US" dirty="0"/>
              <a:t>）中，然后再返回它们。</a:t>
            </a:r>
          </a:p>
          <a:p>
            <a:pPr lvl="1"/>
            <a:r>
              <a:rPr lang="en-US" altLang="zh-CN" dirty="0" err="1" smtClean="0"/>
              <a:t>drop_last</a:t>
            </a:r>
            <a:r>
              <a:rPr lang="zh-CN" altLang="en-US" dirty="0"/>
              <a:t>：如果数据集大小不能被批大小整除，则在该属性值设置为</a:t>
            </a:r>
            <a:r>
              <a:rPr lang="en-US" altLang="zh-CN" dirty="0"/>
              <a:t>True</a:t>
            </a:r>
            <a:r>
              <a:rPr lang="zh-CN" altLang="en-US" dirty="0"/>
              <a:t>时，会丢弃最后一个不完整的批。否则，最后一批的样本数将少于其他批，默认值为</a:t>
            </a:r>
            <a:r>
              <a:rPr lang="en-US" altLang="zh-CN" dirty="0"/>
              <a:t>False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smtClean="0"/>
              <a:t>timeout</a:t>
            </a:r>
            <a:r>
              <a:rPr lang="zh-CN" altLang="en-US" dirty="0"/>
              <a:t>：如果为正数，则表示从</a:t>
            </a:r>
            <a:r>
              <a:rPr lang="en-US" altLang="zh-CN" dirty="0"/>
              <a:t>workers</a:t>
            </a:r>
            <a:r>
              <a:rPr lang="zh-CN" altLang="en-US" dirty="0"/>
              <a:t>处收集批的超时值。该属性应该总是为非负值，默认值为</a:t>
            </a:r>
            <a:r>
              <a:rPr lang="en-US" altLang="zh-CN" dirty="0"/>
              <a:t>0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err="1" smtClean="0"/>
              <a:t>worker_init_fn</a:t>
            </a:r>
            <a:r>
              <a:rPr lang="zh-CN" altLang="en-US" dirty="0"/>
              <a:t>：如果不为</a:t>
            </a:r>
            <a:r>
              <a:rPr lang="en-US" altLang="zh-CN" dirty="0"/>
              <a:t>None</a:t>
            </a:r>
            <a:r>
              <a:rPr lang="zh-CN" altLang="en-US" dirty="0"/>
              <a:t>，则在每个</a:t>
            </a:r>
            <a:r>
              <a:rPr lang="en-US" altLang="zh-CN" dirty="0"/>
              <a:t>worker</a:t>
            </a:r>
            <a:r>
              <a:rPr lang="zh-CN" altLang="en-US" dirty="0"/>
              <a:t>的子进程上将</a:t>
            </a:r>
            <a:r>
              <a:rPr lang="en-US" altLang="zh-CN" dirty="0"/>
              <a:t>worker id</a:t>
            </a:r>
            <a:r>
              <a:rPr lang="zh-CN" altLang="en-US" dirty="0"/>
              <a:t>作为输入，默认值为</a:t>
            </a:r>
            <a:r>
              <a:rPr lang="en-US" altLang="zh-CN" dirty="0"/>
              <a:t>None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err="1" smtClean="0"/>
              <a:t>prefetch_factor</a:t>
            </a:r>
            <a:r>
              <a:rPr lang="zh-CN" altLang="en-US" dirty="0"/>
              <a:t>：每个</a:t>
            </a:r>
            <a:r>
              <a:rPr lang="en-US" altLang="zh-CN" dirty="0"/>
              <a:t>worker</a:t>
            </a:r>
            <a:r>
              <a:rPr lang="zh-CN" altLang="en-US" dirty="0"/>
              <a:t>提前装载的样本数。</a:t>
            </a:r>
            <a:r>
              <a:rPr lang="en-US" altLang="zh-CN" dirty="0"/>
              <a:t>2</a:t>
            </a:r>
            <a:r>
              <a:rPr lang="zh-CN" altLang="en-US" dirty="0"/>
              <a:t>表示在所有</a:t>
            </a:r>
            <a:r>
              <a:rPr lang="en-US" altLang="zh-CN" dirty="0"/>
              <a:t>workers</a:t>
            </a:r>
            <a:r>
              <a:rPr lang="zh-CN" altLang="en-US" dirty="0"/>
              <a:t>中预取总共</a:t>
            </a:r>
            <a:r>
              <a:rPr lang="en-US" altLang="zh-CN" dirty="0"/>
              <a:t>2 * </a:t>
            </a:r>
            <a:r>
              <a:rPr lang="en-US" altLang="zh-CN" dirty="0" err="1"/>
              <a:t>num_workers</a:t>
            </a:r>
            <a:r>
              <a:rPr lang="zh-CN" altLang="en-US" dirty="0"/>
              <a:t>样本，默认值为</a:t>
            </a:r>
            <a:r>
              <a:rPr lang="en-US" altLang="zh-CN" dirty="0"/>
              <a:t>2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err="1" smtClean="0"/>
              <a:t>persistent_workers</a:t>
            </a:r>
            <a:r>
              <a:rPr lang="zh-CN" altLang="en-US" dirty="0"/>
              <a:t>：如果为</a:t>
            </a:r>
            <a:r>
              <a:rPr lang="en-US" altLang="zh-CN" dirty="0"/>
              <a:t>True</a:t>
            </a:r>
            <a:r>
              <a:rPr lang="zh-CN" altLang="en-US" dirty="0"/>
              <a:t>，则在使用数据集一次之后数据加载器不会关闭</a:t>
            </a:r>
            <a:r>
              <a:rPr lang="en-US" altLang="zh-CN" dirty="0"/>
              <a:t>worker</a:t>
            </a:r>
            <a:r>
              <a:rPr lang="zh-CN" altLang="en-US" dirty="0"/>
              <a:t>进程，这允许保持</a:t>
            </a:r>
            <a:r>
              <a:rPr lang="en-US" altLang="zh-CN" dirty="0"/>
              <a:t>workers</a:t>
            </a:r>
            <a:r>
              <a:rPr lang="zh-CN" altLang="en-US" dirty="0"/>
              <a:t>数据集实例为活动的，默认值为</a:t>
            </a:r>
            <a:r>
              <a:rPr lang="en-US" altLang="zh-CN" dirty="0"/>
              <a:t>False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86698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sz="3800" dirty="0"/>
              <a:t>虽然</a:t>
            </a:r>
            <a:r>
              <a:rPr lang="en-US" altLang="zh-CN" sz="3800" dirty="0" err="1"/>
              <a:t>DataLoader</a:t>
            </a:r>
            <a:r>
              <a:rPr lang="zh-CN" altLang="en-US" sz="3800" dirty="0"/>
              <a:t>类的构造函数有那么多参数，但一般应用只需要设置</a:t>
            </a:r>
            <a:r>
              <a:rPr lang="en-US" altLang="zh-CN" sz="3800" dirty="0"/>
              <a:t>dataset</a:t>
            </a:r>
            <a:r>
              <a:rPr lang="zh-CN" altLang="en-US" sz="3800" dirty="0"/>
              <a:t>、</a:t>
            </a:r>
            <a:r>
              <a:rPr lang="en-US" altLang="zh-CN" sz="3800" dirty="0" err="1"/>
              <a:t>batch_size</a:t>
            </a:r>
            <a:r>
              <a:rPr lang="zh-CN" altLang="en-US" sz="3800" dirty="0"/>
              <a:t>和</a:t>
            </a:r>
            <a:r>
              <a:rPr lang="en-US" altLang="zh-CN" sz="3800" dirty="0"/>
              <a:t>shuffle</a:t>
            </a:r>
            <a:r>
              <a:rPr lang="zh-CN" altLang="en-US" sz="3800" dirty="0"/>
              <a:t>即可，不用过于纠结其他参数的用法。</a:t>
            </a:r>
          </a:p>
          <a:p>
            <a:r>
              <a:rPr lang="en-US" altLang="zh-CN" sz="3800" dirty="0" err="1"/>
              <a:t>DataLoader</a:t>
            </a:r>
            <a:r>
              <a:rPr lang="zh-CN" altLang="en-US" sz="3800" dirty="0"/>
              <a:t>是一个可迭代对象，自然可以如同迭代器那样使用。代码</a:t>
            </a:r>
            <a:r>
              <a:rPr lang="en-US" altLang="zh-CN" sz="3800" dirty="0"/>
              <a:t>2. 51 </a:t>
            </a:r>
            <a:r>
              <a:rPr lang="zh-CN" altLang="en-US" sz="3800" dirty="0"/>
              <a:t>是</a:t>
            </a:r>
            <a:r>
              <a:rPr lang="en-US" altLang="zh-CN" sz="3800" dirty="0" err="1"/>
              <a:t>DataLoader</a:t>
            </a:r>
            <a:r>
              <a:rPr lang="zh-CN" altLang="en-US" sz="3800" dirty="0"/>
              <a:t>的简单示例。先实例化数据集，然后调用</a:t>
            </a:r>
            <a:r>
              <a:rPr lang="en-US" altLang="zh-CN" sz="3800" dirty="0" err="1"/>
              <a:t>DataLoader</a:t>
            </a:r>
            <a:r>
              <a:rPr lang="zh-CN" altLang="en-US" sz="3800" dirty="0"/>
              <a:t>的构造函数创建一个数据加载器对象，最后使用一个双重循环从加载器中读取数据。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2. 51 </a:t>
            </a:r>
            <a:r>
              <a:rPr lang="en-US" altLang="zh-CN" dirty="0" err="1"/>
              <a:t>DataLoader</a:t>
            </a:r>
            <a:r>
              <a:rPr lang="zh-CN" altLang="en-US" dirty="0"/>
              <a:t>简单示例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# </a:t>
            </a:r>
            <a:r>
              <a:rPr lang="zh-CN" altLang="en-US" dirty="0"/>
              <a:t>实例化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iris = </a:t>
            </a:r>
            <a:r>
              <a:rPr lang="en-US" altLang="zh-CN" dirty="0" err="1"/>
              <a:t>IrisDataset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irir_loader</a:t>
            </a:r>
            <a:r>
              <a:rPr lang="en-US" altLang="zh-CN" dirty="0"/>
              <a:t> = </a:t>
            </a:r>
            <a:r>
              <a:rPr lang="en-US" altLang="zh-CN" dirty="0" err="1"/>
              <a:t>DataLoader</a:t>
            </a:r>
            <a:r>
              <a:rPr lang="en-US" altLang="zh-CN" dirty="0"/>
              <a:t>(dataset=iris, </a:t>
            </a:r>
            <a:r>
              <a:rPr lang="en-US" altLang="zh-CN" dirty="0" err="1"/>
              <a:t>batch_size</a:t>
            </a:r>
            <a:r>
              <a:rPr lang="en-US" altLang="zh-CN" dirty="0"/>
              <a:t>=10, shuffle=True)</a:t>
            </a:r>
          </a:p>
          <a:p>
            <a:r>
              <a:rPr lang="en-US" altLang="zh-CN" dirty="0"/>
              <a:t>    for epoch in range(2):</a:t>
            </a:r>
          </a:p>
          <a:p>
            <a:r>
              <a:rPr lang="en-US" altLang="zh-CN" dirty="0"/>
              <a:t>        for </a:t>
            </a:r>
            <a:r>
              <a:rPr lang="en-US" altLang="zh-CN" dirty="0" err="1"/>
              <a:t>i</a:t>
            </a:r>
            <a:r>
              <a:rPr lang="en-US" altLang="zh-CN" dirty="0"/>
              <a:t>, data in enumerate(</a:t>
            </a:r>
            <a:r>
              <a:rPr lang="en-US" altLang="zh-CN" dirty="0" err="1"/>
              <a:t>irir_loader</a:t>
            </a:r>
            <a:r>
              <a:rPr lang="en-US" altLang="zh-CN" dirty="0"/>
              <a:t>):</a:t>
            </a:r>
          </a:p>
          <a:p>
            <a:r>
              <a:rPr lang="en-US" altLang="zh-CN" dirty="0"/>
              <a:t>            # </a:t>
            </a:r>
            <a:r>
              <a:rPr lang="zh-CN" altLang="en-US" dirty="0"/>
              <a:t>从</a:t>
            </a:r>
            <a:r>
              <a:rPr lang="en-US" altLang="zh-CN" dirty="0" err="1"/>
              <a:t>irir_loader</a:t>
            </a:r>
            <a:r>
              <a:rPr lang="zh-CN" altLang="en-US" dirty="0"/>
              <a:t>中读取数据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inputs, labels = data</a:t>
            </a:r>
          </a:p>
          <a:p>
            <a:endParaRPr lang="en-US" altLang="zh-CN" dirty="0"/>
          </a:p>
          <a:p>
            <a:r>
              <a:rPr lang="en-US" altLang="zh-CN" dirty="0"/>
              <a:t>            # </a:t>
            </a:r>
            <a:r>
              <a:rPr lang="zh-CN" altLang="en-US" dirty="0"/>
              <a:t>打印数据集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print(f"</a:t>
            </a:r>
            <a:r>
              <a:rPr lang="zh-CN" altLang="en-US" dirty="0"/>
              <a:t>轮次：</a:t>
            </a:r>
            <a:r>
              <a:rPr lang="en-US" altLang="zh-CN" dirty="0"/>
              <a:t>{epoch}\t</a:t>
            </a:r>
            <a:r>
              <a:rPr lang="zh-CN" altLang="en-US" dirty="0"/>
              <a:t>输入数据形状：</a:t>
            </a:r>
            <a:r>
              <a:rPr lang="en-US" altLang="zh-CN" dirty="0"/>
              <a:t>{</a:t>
            </a:r>
            <a:r>
              <a:rPr lang="en-US" altLang="zh-CN" dirty="0" err="1"/>
              <a:t>inputs.data.size</a:t>
            </a:r>
            <a:r>
              <a:rPr lang="en-US" altLang="zh-CN" dirty="0"/>
              <a:t>()}\t</a:t>
            </a:r>
            <a:r>
              <a:rPr lang="zh-CN" altLang="en-US" dirty="0"/>
              <a:t>标签形状：</a:t>
            </a:r>
            <a:r>
              <a:rPr lang="en-US" altLang="zh-CN" dirty="0"/>
              <a:t>{</a:t>
            </a:r>
            <a:r>
              <a:rPr lang="en-US" altLang="zh-CN" dirty="0" err="1"/>
              <a:t>labels.data.size</a:t>
            </a:r>
            <a:r>
              <a:rPr lang="en-US" altLang="zh-CN" dirty="0"/>
              <a:t>()}")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73282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sz="4000" dirty="0"/>
              <a:t>代码</a:t>
            </a:r>
            <a:r>
              <a:rPr lang="en-US" altLang="zh-CN" sz="4000" dirty="0"/>
              <a:t>2. 52</a:t>
            </a:r>
            <a:r>
              <a:rPr lang="zh-CN" altLang="en-US" sz="4000" dirty="0"/>
              <a:t>是</a:t>
            </a:r>
            <a:r>
              <a:rPr lang="en-US" altLang="zh-CN" sz="4000" dirty="0" err="1"/>
              <a:t>DataLoader</a:t>
            </a:r>
            <a:r>
              <a:rPr lang="zh-CN" altLang="en-US" sz="4000" dirty="0"/>
              <a:t>的另一个示例，如果数据集继承</a:t>
            </a:r>
            <a:r>
              <a:rPr lang="en-US" altLang="zh-CN" sz="4000" dirty="0" err="1"/>
              <a:t>IterDataset</a:t>
            </a:r>
            <a:r>
              <a:rPr lang="zh-CN" altLang="en-US" sz="4000" dirty="0"/>
              <a:t>，那么对应的</a:t>
            </a:r>
            <a:r>
              <a:rPr lang="en-US" altLang="zh-CN" sz="4000" dirty="0" err="1"/>
              <a:t>DataLoader</a:t>
            </a:r>
            <a:r>
              <a:rPr lang="zh-CN" altLang="en-US" sz="4000" dirty="0"/>
              <a:t>不允许随机置乱，即不能设置</a:t>
            </a:r>
            <a:r>
              <a:rPr lang="en-US" altLang="zh-CN" sz="4000" dirty="0"/>
              <a:t>shuffle=True</a:t>
            </a:r>
            <a:r>
              <a:rPr lang="zh-CN" altLang="en-US" sz="4000" dirty="0"/>
              <a:t>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2. 52 </a:t>
            </a:r>
            <a:r>
              <a:rPr lang="en-US" altLang="zh-CN" dirty="0" err="1"/>
              <a:t>DataLoader</a:t>
            </a:r>
            <a:r>
              <a:rPr lang="zh-CN" altLang="en-US" dirty="0"/>
              <a:t>另一个示例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iris = </a:t>
            </a:r>
            <a:r>
              <a:rPr lang="en-US" altLang="zh-CN" dirty="0" err="1"/>
              <a:t>IrisIterDataset</a:t>
            </a:r>
            <a:r>
              <a:rPr lang="en-US" altLang="zh-CN" dirty="0"/>
              <a:t>()</a:t>
            </a:r>
          </a:p>
          <a:p>
            <a:endParaRPr lang="en-US" altLang="zh-CN" dirty="0"/>
          </a:p>
          <a:p>
            <a:r>
              <a:rPr lang="en-US" altLang="zh-CN" dirty="0"/>
              <a:t>    # </a:t>
            </a:r>
            <a:r>
              <a:rPr lang="zh-CN" altLang="en-US" dirty="0"/>
              <a:t>继承</a:t>
            </a:r>
            <a:r>
              <a:rPr lang="en-US" altLang="zh-CN" dirty="0" err="1"/>
              <a:t>IterDataset</a:t>
            </a:r>
            <a:r>
              <a:rPr lang="zh-CN" altLang="en-US" dirty="0"/>
              <a:t>的</a:t>
            </a:r>
            <a:r>
              <a:rPr lang="en-US" altLang="zh-CN" dirty="0" err="1"/>
              <a:t>DataLoader</a:t>
            </a:r>
            <a:r>
              <a:rPr lang="zh-CN" altLang="en-US" dirty="0"/>
              <a:t>不允许</a:t>
            </a:r>
            <a:r>
              <a:rPr lang="en-US" altLang="zh-CN" dirty="0"/>
              <a:t>shuffle=True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irir_loader</a:t>
            </a:r>
            <a:r>
              <a:rPr lang="en-US" altLang="zh-CN" dirty="0"/>
              <a:t> = </a:t>
            </a:r>
            <a:r>
              <a:rPr lang="en-US" altLang="zh-CN" dirty="0" err="1"/>
              <a:t>DataLoader</a:t>
            </a:r>
            <a:r>
              <a:rPr lang="en-US" altLang="zh-CN" dirty="0"/>
              <a:t>(dataset=iris, </a:t>
            </a:r>
            <a:r>
              <a:rPr lang="en-US" altLang="zh-CN" dirty="0" err="1"/>
              <a:t>batch_size</a:t>
            </a:r>
            <a:r>
              <a:rPr lang="en-US" altLang="zh-CN" dirty="0"/>
              <a:t>=10)</a:t>
            </a:r>
          </a:p>
          <a:p>
            <a:r>
              <a:rPr lang="en-US" altLang="zh-CN" dirty="0"/>
              <a:t>    for epoch in range(2):</a:t>
            </a:r>
          </a:p>
          <a:p>
            <a:r>
              <a:rPr lang="en-US" altLang="zh-CN" dirty="0"/>
              <a:t>        for </a:t>
            </a:r>
            <a:r>
              <a:rPr lang="en-US" altLang="zh-CN" dirty="0" err="1"/>
              <a:t>i</a:t>
            </a:r>
            <a:r>
              <a:rPr lang="en-US" altLang="zh-CN" dirty="0"/>
              <a:t>, data in enumerate(</a:t>
            </a:r>
            <a:r>
              <a:rPr lang="en-US" altLang="zh-CN" dirty="0" err="1"/>
              <a:t>irir_loader</a:t>
            </a:r>
            <a:r>
              <a:rPr lang="en-US" altLang="zh-CN" dirty="0"/>
              <a:t>):</a:t>
            </a:r>
          </a:p>
          <a:p>
            <a:r>
              <a:rPr lang="en-US" altLang="zh-CN" dirty="0"/>
              <a:t>            # </a:t>
            </a:r>
            <a:r>
              <a:rPr lang="zh-CN" altLang="en-US" dirty="0"/>
              <a:t>从</a:t>
            </a:r>
            <a:r>
              <a:rPr lang="en-US" altLang="zh-CN" dirty="0" err="1"/>
              <a:t>irir_loader</a:t>
            </a:r>
            <a:r>
              <a:rPr lang="zh-CN" altLang="en-US" dirty="0"/>
              <a:t>中读取数据，一批</a:t>
            </a:r>
            <a:r>
              <a:rPr lang="en-US" altLang="zh-CN" dirty="0"/>
              <a:t>10</a:t>
            </a:r>
            <a:r>
              <a:rPr lang="zh-CN" altLang="en-US" dirty="0"/>
              <a:t>个样本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inputs, labels = data</a:t>
            </a:r>
          </a:p>
          <a:p>
            <a:endParaRPr lang="en-US" altLang="zh-CN" dirty="0"/>
          </a:p>
          <a:p>
            <a:r>
              <a:rPr lang="en-US" altLang="zh-CN" dirty="0"/>
              <a:t>            # </a:t>
            </a:r>
            <a:r>
              <a:rPr lang="zh-CN" altLang="en-US" dirty="0"/>
              <a:t>打印数据集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print(f"</a:t>
            </a:r>
            <a:r>
              <a:rPr lang="zh-CN" altLang="en-US" dirty="0"/>
              <a:t>轮次：</a:t>
            </a:r>
            <a:r>
              <a:rPr lang="en-US" altLang="zh-CN" dirty="0"/>
              <a:t>{epoch}\t</a:t>
            </a:r>
            <a:r>
              <a:rPr lang="zh-CN" altLang="en-US" dirty="0"/>
              <a:t>输入数据形状：</a:t>
            </a:r>
            <a:r>
              <a:rPr lang="en-US" altLang="zh-CN" dirty="0"/>
              <a:t>{</a:t>
            </a:r>
            <a:r>
              <a:rPr lang="en-US" altLang="zh-CN" dirty="0" err="1"/>
              <a:t>inputs.data.size</a:t>
            </a:r>
            <a:r>
              <a:rPr lang="en-US" altLang="zh-CN" dirty="0"/>
              <a:t>()}\t</a:t>
            </a:r>
            <a:r>
              <a:rPr lang="zh-CN" altLang="en-US" dirty="0"/>
              <a:t>标签形状：</a:t>
            </a:r>
            <a:r>
              <a:rPr lang="en-US" altLang="zh-CN" dirty="0"/>
              <a:t>{</a:t>
            </a:r>
            <a:r>
              <a:rPr lang="en-US" altLang="zh-CN" dirty="0" err="1"/>
              <a:t>labels.data.size</a:t>
            </a:r>
            <a:r>
              <a:rPr lang="en-US" altLang="zh-CN" dirty="0"/>
              <a:t>()}")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4594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 </a:t>
            </a:r>
            <a:r>
              <a:rPr lang="en-US" altLang="zh-CN" dirty="0" err="1" smtClean="0"/>
              <a:t>torchvision</a:t>
            </a:r>
            <a:r>
              <a:rPr lang="zh-CN" altLang="en-US" dirty="0"/>
              <a:t>工具示例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计算机视觉（</a:t>
            </a:r>
            <a:r>
              <a:rPr lang="en-US" altLang="zh-CN" dirty="0"/>
              <a:t>Computer Vision</a:t>
            </a:r>
            <a:r>
              <a:rPr lang="zh-CN" altLang="en-US" dirty="0"/>
              <a:t>，简称</a:t>
            </a:r>
            <a:r>
              <a:rPr lang="en-US" altLang="zh-CN" dirty="0"/>
              <a:t>CV</a:t>
            </a:r>
            <a:r>
              <a:rPr lang="zh-CN" altLang="en-US" dirty="0"/>
              <a:t>）是深度学习的一个重要应用领域。</a:t>
            </a:r>
            <a:r>
              <a:rPr lang="en-US" altLang="zh-CN" dirty="0" err="1"/>
              <a:t>PyTorch</a:t>
            </a:r>
            <a:r>
              <a:rPr lang="zh-CN" altLang="en-US" dirty="0"/>
              <a:t>提供现成的</a:t>
            </a:r>
            <a:r>
              <a:rPr lang="en-US" altLang="zh-CN" dirty="0" err="1"/>
              <a:t>torchvision</a:t>
            </a:r>
            <a:r>
              <a:rPr lang="zh-CN" altLang="en-US" dirty="0"/>
              <a:t>工具，帮助处理图像和视频，</a:t>
            </a:r>
            <a:r>
              <a:rPr lang="en-US" altLang="zh-CN" dirty="0" err="1"/>
              <a:t>torchvision</a:t>
            </a:r>
            <a:r>
              <a:rPr lang="zh-CN" altLang="en-US" dirty="0"/>
              <a:t>包含一些常用的数据集、模型、转换函数等等，学习和使用这些</a:t>
            </a:r>
            <a:r>
              <a:rPr lang="en-US" altLang="zh-CN" dirty="0"/>
              <a:t>API</a:t>
            </a:r>
            <a:r>
              <a:rPr lang="zh-CN" altLang="en-US" dirty="0"/>
              <a:t>有助于更好更快地在</a:t>
            </a:r>
            <a:r>
              <a:rPr lang="en-US" altLang="zh-CN" dirty="0"/>
              <a:t>CV</a:t>
            </a:r>
            <a:r>
              <a:rPr lang="zh-CN" altLang="en-US" dirty="0"/>
              <a:t>领域应用</a:t>
            </a:r>
            <a:r>
              <a:rPr lang="en-US" altLang="zh-CN" dirty="0" err="1"/>
              <a:t>PyTorch</a:t>
            </a:r>
            <a:r>
              <a:rPr lang="zh-CN" altLang="en-US" dirty="0"/>
              <a:t>。</a:t>
            </a:r>
          </a:p>
          <a:p>
            <a:r>
              <a:rPr lang="en-US" altLang="zh-CN" dirty="0" err="1"/>
              <a:t>torchvision</a:t>
            </a:r>
            <a:r>
              <a:rPr lang="zh-CN" altLang="en-US" dirty="0"/>
              <a:t>的数据集都是</a:t>
            </a:r>
            <a:r>
              <a:rPr lang="en-US" altLang="zh-CN" dirty="0" err="1"/>
              <a:t>torch.utils.data.Dataset</a:t>
            </a:r>
            <a:r>
              <a:rPr lang="zh-CN" altLang="en-US" dirty="0"/>
              <a:t>的子类，都实现了</a:t>
            </a:r>
            <a:r>
              <a:rPr lang="en-US" altLang="zh-CN" dirty="0"/>
              <a:t>__</a:t>
            </a:r>
            <a:r>
              <a:rPr lang="en-US" altLang="zh-CN" dirty="0" err="1"/>
              <a:t>getitem</a:t>
            </a:r>
            <a:r>
              <a:rPr lang="en-US" altLang="zh-CN" dirty="0"/>
              <a:t>__</a:t>
            </a:r>
            <a:r>
              <a:rPr lang="zh-CN" altLang="en-US" dirty="0"/>
              <a:t>和</a:t>
            </a:r>
            <a:r>
              <a:rPr lang="en-US" altLang="zh-CN" dirty="0"/>
              <a:t>__</a:t>
            </a:r>
            <a:r>
              <a:rPr lang="en-US" altLang="zh-CN" dirty="0" err="1"/>
              <a:t>len</a:t>
            </a:r>
            <a:r>
              <a:rPr lang="en-US" altLang="zh-CN" dirty="0"/>
              <a:t>__</a:t>
            </a:r>
            <a:r>
              <a:rPr lang="zh-CN" altLang="en-US" dirty="0"/>
              <a:t>函数，可传递给支持并行处理的多进程</a:t>
            </a:r>
            <a:r>
              <a:rPr lang="en-US" altLang="zh-CN" dirty="0" err="1"/>
              <a:t>torch.utils.data.DataLoader</a:t>
            </a:r>
            <a:r>
              <a:rPr lang="zh-CN" altLang="en-US" dirty="0"/>
              <a:t>加载器进行数据加载。数据集包括</a:t>
            </a:r>
            <a:r>
              <a:rPr lang="en-US" altLang="zh-CN" dirty="0"/>
              <a:t>MNIST</a:t>
            </a:r>
            <a:r>
              <a:rPr lang="zh-CN" altLang="en-US" dirty="0"/>
              <a:t>、</a:t>
            </a:r>
            <a:r>
              <a:rPr lang="en-US" altLang="zh-CN" dirty="0"/>
              <a:t>Fashion-MNIST</a:t>
            </a:r>
            <a:r>
              <a:rPr lang="zh-CN" altLang="en-US" dirty="0"/>
              <a:t>、</a:t>
            </a:r>
            <a:r>
              <a:rPr lang="en-US" altLang="zh-CN" dirty="0"/>
              <a:t>CIFAR</a:t>
            </a:r>
            <a:r>
              <a:rPr lang="zh-CN" altLang="en-US" dirty="0"/>
              <a:t>、</a:t>
            </a:r>
            <a:r>
              <a:rPr lang="en-US" altLang="zh-CN" dirty="0" err="1"/>
              <a:t>CelebA</a:t>
            </a:r>
            <a:r>
              <a:rPr lang="zh-CN" altLang="en-US" dirty="0"/>
              <a:t>和</a:t>
            </a:r>
            <a:r>
              <a:rPr lang="en-US" altLang="zh-CN" dirty="0"/>
              <a:t>ImageNet</a:t>
            </a:r>
            <a:r>
              <a:rPr lang="zh-CN" altLang="en-US" dirty="0"/>
              <a:t>等等，可直接下载相应数据集到本地使用，免去查找数据集和编写对应数据集类的麻烦。</a:t>
            </a:r>
          </a:p>
          <a:p>
            <a:r>
              <a:rPr lang="zh-CN" altLang="en-US" dirty="0"/>
              <a:t>本节先介绍如何手工编写简单的图像数据集，然后介绍部分常用</a:t>
            </a:r>
            <a:r>
              <a:rPr lang="en-US" altLang="zh-CN" dirty="0" err="1"/>
              <a:t>torchvision</a:t>
            </a:r>
            <a:r>
              <a:rPr lang="zh-CN" altLang="en-US" dirty="0"/>
              <a:t>工具的使用。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81296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2.4.1 </a:t>
            </a:r>
            <a:r>
              <a:rPr lang="zh-CN" altLang="en-US" dirty="0" smtClean="0"/>
              <a:t>编写</a:t>
            </a:r>
            <a:r>
              <a:rPr lang="zh-CN" altLang="en-US" dirty="0"/>
              <a:t>简单的图像数据集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本小节以</a:t>
            </a:r>
            <a:r>
              <a:rPr lang="en-US" altLang="zh-CN" dirty="0" err="1"/>
              <a:t>Kaggle</a:t>
            </a:r>
            <a:r>
              <a:rPr lang="zh-CN" altLang="en-US" dirty="0"/>
              <a:t>赛题猫狗大战（</a:t>
            </a:r>
            <a:r>
              <a:rPr lang="en-US" altLang="zh-CN" dirty="0"/>
              <a:t>Dogs vs. Cats</a:t>
            </a:r>
            <a:r>
              <a:rPr lang="zh-CN" altLang="en-US" dirty="0"/>
              <a:t>）为例，说明如何编写图像数据集。猫狗大战的</a:t>
            </a:r>
            <a:r>
              <a:rPr lang="en-US" altLang="zh-CN" dirty="0"/>
              <a:t>25000</a:t>
            </a:r>
            <a:r>
              <a:rPr lang="zh-CN" altLang="en-US" dirty="0"/>
              <a:t>张图片都存放在同一个目录下，文件命名为</a:t>
            </a:r>
            <a:r>
              <a:rPr lang="en-US" altLang="zh-CN" dirty="0"/>
              <a:t>cat.xxx.jpg</a:t>
            </a:r>
            <a:r>
              <a:rPr lang="zh-CN" altLang="en-US" dirty="0"/>
              <a:t>或</a:t>
            </a:r>
            <a:r>
              <a:rPr lang="en-US" altLang="zh-CN" dirty="0"/>
              <a:t>dog.xxx.jpg</a:t>
            </a:r>
            <a:r>
              <a:rPr lang="zh-CN" altLang="en-US" dirty="0"/>
              <a:t>，其中的</a:t>
            </a:r>
            <a:r>
              <a:rPr lang="en-US" altLang="zh-CN" dirty="0"/>
              <a:t>xxx</a:t>
            </a:r>
            <a:r>
              <a:rPr lang="zh-CN" altLang="en-US" dirty="0"/>
              <a:t>为取值范围为</a:t>
            </a:r>
            <a:r>
              <a:rPr lang="en-US" altLang="zh-CN" dirty="0"/>
              <a:t>0~12499</a:t>
            </a:r>
            <a:r>
              <a:rPr lang="zh-CN" altLang="en-US" dirty="0"/>
              <a:t>的图片编号。需要根据文件名来判断是猫或狗。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2. 53</a:t>
            </a:r>
            <a:r>
              <a:rPr lang="zh-CN" altLang="en-US" dirty="0"/>
              <a:t>定义了一个映射风格的猫狗数据集类。由于图片文件比较占内存，因此只保存图片的完整路径，而不预先加载图片内容，只是在</a:t>
            </a:r>
            <a:r>
              <a:rPr lang="en-US" altLang="zh-CN" dirty="0"/>
              <a:t>__</a:t>
            </a:r>
            <a:r>
              <a:rPr lang="en-US" altLang="zh-CN" dirty="0" err="1"/>
              <a:t>getitem</a:t>
            </a:r>
            <a:r>
              <a:rPr lang="en-US" altLang="zh-CN" dirty="0"/>
              <a:t>__()</a:t>
            </a:r>
            <a:r>
              <a:rPr lang="zh-CN" altLang="en-US" dirty="0"/>
              <a:t>函数中才读取图片数据。注意，调用</a:t>
            </a:r>
            <a:r>
              <a:rPr lang="en-US" altLang="zh-CN" dirty="0" err="1"/>
              <a:t>Image.open</a:t>
            </a:r>
            <a:r>
              <a:rPr lang="en-US" altLang="zh-CN" dirty="0"/>
              <a:t>()</a:t>
            </a:r>
            <a:r>
              <a:rPr lang="zh-CN" altLang="en-US" dirty="0"/>
              <a:t>函数打开的是一个图像对象，需要调用</a:t>
            </a:r>
            <a:r>
              <a:rPr lang="en-US" altLang="zh-CN" dirty="0" err="1"/>
              <a:t>np.array</a:t>
            </a:r>
            <a:r>
              <a:rPr lang="en-US" altLang="zh-CN" dirty="0"/>
              <a:t>()</a:t>
            </a:r>
            <a:r>
              <a:rPr lang="zh-CN" altLang="en-US" dirty="0"/>
              <a:t>函数转换成形状为</a:t>
            </a:r>
            <a:r>
              <a:rPr lang="en-US" altLang="zh-CN" dirty="0"/>
              <a:t>(</a:t>
            </a:r>
            <a:r>
              <a:rPr lang="zh-CN" altLang="en-US" dirty="0"/>
              <a:t>高</a:t>
            </a:r>
            <a:r>
              <a:rPr lang="en-US" altLang="zh-CN" dirty="0"/>
              <a:t>H, </a:t>
            </a:r>
            <a:r>
              <a:rPr lang="zh-CN" altLang="en-US" dirty="0"/>
              <a:t>宽</a:t>
            </a:r>
            <a:r>
              <a:rPr lang="en-US" altLang="zh-CN" dirty="0"/>
              <a:t>W, </a:t>
            </a:r>
            <a:r>
              <a:rPr lang="zh-CN" altLang="en-US" dirty="0"/>
              <a:t>通道</a:t>
            </a:r>
            <a:r>
              <a:rPr lang="en-US" altLang="zh-CN" dirty="0"/>
              <a:t>C)</a:t>
            </a:r>
            <a:r>
              <a:rPr lang="zh-CN" altLang="en-US" dirty="0"/>
              <a:t>的</a:t>
            </a:r>
            <a:r>
              <a:rPr lang="en-US" altLang="zh-CN" dirty="0" err="1"/>
              <a:t>numpy.ndarray</a:t>
            </a:r>
            <a:r>
              <a:rPr lang="zh-CN" altLang="en-US" dirty="0"/>
              <a:t>对象，然后再调用</a:t>
            </a:r>
            <a:r>
              <a:rPr lang="en-US" altLang="zh-CN" dirty="0" err="1"/>
              <a:t>torch.from_numpy</a:t>
            </a:r>
            <a:r>
              <a:rPr lang="en-US" altLang="zh-CN" dirty="0"/>
              <a:t>()</a:t>
            </a:r>
            <a:r>
              <a:rPr lang="zh-CN" altLang="en-US" dirty="0"/>
              <a:t>函数转换为</a:t>
            </a:r>
            <a:r>
              <a:rPr lang="en-US" altLang="zh-CN" dirty="0" err="1"/>
              <a:t>PyTorch</a:t>
            </a:r>
            <a:r>
              <a:rPr lang="zh-CN" altLang="en-US" dirty="0"/>
              <a:t>张量。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3278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336704"/>
          </a:xfrm>
        </p:spPr>
        <p:txBody>
          <a:bodyPr>
            <a:normAutofit fontScale="55000" lnSpcReduction="20000"/>
          </a:bodyPr>
          <a:lstStyle/>
          <a:p>
            <a:r>
              <a:rPr lang="zh-CN" altLang="en-US" dirty="0"/>
              <a:t>代码</a:t>
            </a:r>
            <a:r>
              <a:rPr lang="en-US" altLang="zh-CN" dirty="0"/>
              <a:t>2. 53 </a:t>
            </a:r>
            <a:r>
              <a:rPr lang="zh-CN" altLang="en-US" dirty="0"/>
              <a:t>猫狗数据集类</a:t>
            </a:r>
          </a:p>
          <a:p>
            <a:r>
              <a:rPr lang="en-US" altLang="zh-CN" dirty="0"/>
              <a:t>class </a:t>
            </a:r>
            <a:r>
              <a:rPr lang="en-US" altLang="zh-CN" dirty="0" err="1"/>
              <a:t>DogsCatsDataset</a:t>
            </a:r>
            <a:r>
              <a:rPr lang="en-US" altLang="zh-CN" dirty="0"/>
              <a:t>(Dataset):</a:t>
            </a:r>
          </a:p>
          <a:p>
            <a:r>
              <a:rPr lang="en-US" altLang="zh-CN" dirty="0"/>
              <a:t>    """ </a:t>
            </a:r>
            <a:r>
              <a:rPr lang="zh-CN" altLang="en-US" dirty="0"/>
              <a:t>猫狗数据集定义 </a:t>
            </a:r>
            <a:r>
              <a:rPr lang="en-US" altLang="zh-CN" dirty="0"/>
              <a:t>"""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init</a:t>
            </a:r>
            <a:r>
              <a:rPr lang="en-US" altLang="zh-CN" dirty="0"/>
              <a:t>__(self, root):</a:t>
            </a:r>
          </a:p>
          <a:p>
            <a:r>
              <a:rPr lang="en-US" altLang="zh-CN" dirty="0"/>
              <a:t>        # root</a:t>
            </a:r>
            <a:r>
              <a:rPr lang="zh-CN" altLang="en-US" dirty="0"/>
              <a:t>为图片的路径</a:t>
            </a:r>
          </a:p>
          <a:p>
            <a:r>
              <a:rPr lang="zh-CN" altLang="en-US" dirty="0"/>
              <a:t>        </a:t>
            </a:r>
            <a:r>
              <a:rPr lang="en-US" altLang="zh-CN" dirty="0" err="1"/>
              <a:t>imgs</a:t>
            </a:r>
            <a:r>
              <a:rPr lang="en-US" altLang="zh-CN" dirty="0"/>
              <a:t> = </a:t>
            </a:r>
            <a:r>
              <a:rPr lang="en-US" altLang="zh-CN" dirty="0" err="1"/>
              <a:t>os.listdir</a:t>
            </a:r>
            <a:r>
              <a:rPr lang="en-US" altLang="zh-CN" dirty="0"/>
              <a:t>(root)</a:t>
            </a:r>
          </a:p>
          <a:p>
            <a:r>
              <a:rPr lang="en-US" altLang="zh-CN" dirty="0"/>
              <a:t>        # </a:t>
            </a:r>
            <a:r>
              <a:rPr lang="zh-CN" altLang="en-US" dirty="0"/>
              <a:t>仅保存图片完整路径</a:t>
            </a:r>
          </a:p>
          <a:p>
            <a:r>
              <a:rPr lang="zh-CN" altLang="en-US" dirty="0"/>
              <a:t>        </a:t>
            </a:r>
            <a:r>
              <a:rPr lang="en-US" altLang="zh-CN" dirty="0" err="1"/>
              <a:t>self.imgs</a:t>
            </a:r>
            <a:r>
              <a:rPr lang="en-US" altLang="zh-CN" dirty="0"/>
              <a:t> = [</a:t>
            </a:r>
            <a:r>
              <a:rPr lang="en-US" altLang="zh-CN" dirty="0" err="1"/>
              <a:t>os.path.join</a:t>
            </a:r>
            <a:r>
              <a:rPr lang="en-US" altLang="zh-CN" dirty="0"/>
              <a:t>(root, </a:t>
            </a:r>
            <a:r>
              <a:rPr lang="en-US" altLang="zh-CN" dirty="0" err="1"/>
              <a:t>img</a:t>
            </a:r>
            <a:r>
              <a:rPr lang="en-US" altLang="zh-CN" dirty="0"/>
              <a:t>) for </a:t>
            </a:r>
            <a:r>
              <a:rPr lang="en-US" altLang="zh-CN" dirty="0" err="1"/>
              <a:t>img</a:t>
            </a:r>
            <a:r>
              <a:rPr lang="en-US" altLang="zh-CN" dirty="0"/>
              <a:t> in </a:t>
            </a:r>
            <a:r>
              <a:rPr lang="en-US" altLang="zh-CN" dirty="0" err="1"/>
              <a:t>imgs</a:t>
            </a:r>
            <a:r>
              <a:rPr lang="en-US" altLang="zh-CN" dirty="0"/>
              <a:t>]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getitem</a:t>
            </a:r>
            <a:r>
              <a:rPr lang="en-US" altLang="zh-CN" dirty="0"/>
              <a:t>__(self, </a:t>
            </a:r>
            <a:r>
              <a:rPr lang="en-US" altLang="zh-CN" dirty="0" err="1"/>
              <a:t>idx</a:t>
            </a:r>
            <a:r>
              <a:rPr lang="en-US" altLang="zh-CN" dirty="0"/>
              <a:t>):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img_path</a:t>
            </a:r>
            <a:r>
              <a:rPr lang="en-US" altLang="zh-CN" dirty="0"/>
              <a:t> = </a:t>
            </a:r>
            <a:r>
              <a:rPr lang="en-US" altLang="zh-CN" dirty="0" err="1"/>
              <a:t>self.imgs</a:t>
            </a:r>
            <a:r>
              <a:rPr lang="en-US" altLang="zh-CN" dirty="0"/>
              <a:t>[</a:t>
            </a:r>
            <a:r>
              <a:rPr lang="en-US" altLang="zh-CN" dirty="0" err="1"/>
              <a:t>idx</a:t>
            </a:r>
            <a:r>
              <a:rPr lang="en-US" altLang="zh-CN" dirty="0"/>
              <a:t>]</a:t>
            </a:r>
          </a:p>
          <a:p>
            <a:r>
              <a:rPr lang="en-US" altLang="zh-CN" dirty="0"/>
              <a:t>        # </a:t>
            </a:r>
            <a:r>
              <a:rPr lang="zh-CN" altLang="en-US" dirty="0"/>
              <a:t>根据文件名确定标签。</a:t>
            </a:r>
            <a:r>
              <a:rPr lang="en-US" altLang="zh-CN" dirty="0"/>
              <a:t>dog</a:t>
            </a:r>
            <a:r>
              <a:rPr lang="zh-CN" altLang="en-US" dirty="0"/>
              <a:t>标签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cat</a:t>
            </a:r>
            <a:r>
              <a:rPr lang="zh-CN" altLang="en-US" dirty="0"/>
              <a:t>标签</a:t>
            </a:r>
            <a:r>
              <a:rPr lang="en-US" altLang="zh-CN" dirty="0"/>
              <a:t>0</a:t>
            </a:r>
          </a:p>
          <a:p>
            <a:r>
              <a:rPr lang="en-US" altLang="zh-CN" dirty="0"/>
              <a:t>        label = 1 if 'dog' in </a:t>
            </a:r>
            <a:r>
              <a:rPr lang="en-US" altLang="zh-CN" dirty="0" err="1"/>
              <a:t>img_path.split</a:t>
            </a:r>
            <a:r>
              <a:rPr lang="en-US" altLang="zh-CN" dirty="0"/>
              <a:t>('/')[-1] else 0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pil_img</a:t>
            </a:r>
            <a:r>
              <a:rPr lang="en-US" altLang="zh-CN" dirty="0"/>
              <a:t> = </a:t>
            </a:r>
            <a:r>
              <a:rPr lang="en-US" altLang="zh-CN" dirty="0" err="1"/>
              <a:t>Image.open</a:t>
            </a:r>
            <a:r>
              <a:rPr lang="en-US" altLang="zh-CN" dirty="0"/>
              <a:t>(</a:t>
            </a:r>
            <a:r>
              <a:rPr lang="en-US" altLang="zh-CN" dirty="0" err="1"/>
              <a:t>img_path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img_array</a:t>
            </a:r>
            <a:r>
              <a:rPr lang="en-US" altLang="zh-CN" dirty="0"/>
              <a:t> = </a:t>
            </a:r>
            <a:r>
              <a:rPr lang="en-US" altLang="zh-CN" dirty="0" err="1"/>
              <a:t>np.array</a:t>
            </a:r>
            <a:r>
              <a:rPr lang="en-US" altLang="zh-CN" dirty="0"/>
              <a:t>(</a:t>
            </a:r>
            <a:r>
              <a:rPr lang="en-US" altLang="zh-CN" dirty="0" err="1"/>
              <a:t>pil_img</a:t>
            </a:r>
            <a:r>
              <a:rPr lang="en-US" altLang="zh-CN" dirty="0"/>
              <a:t>)  # </a:t>
            </a:r>
            <a:r>
              <a:rPr lang="zh-CN" altLang="en-US" dirty="0"/>
              <a:t>形状：</a:t>
            </a:r>
            <a:r>
              <a:rPr lang="en-US" altLang="zh-CN" dirty="0"/>
              <a:t>(H, W, C), </a:t>
            </a:r>
            <a:r>
              <a:rPr lang="zh-CN" altLang="en-US" dirty="0"/>
              <a:t>取值范围：</a:t>
            </a:r>
            <a:r>
              <a:rPr lang="en-US" altLang="zh-CN" dirty="0"/>
              <a:t>[0, 255], </a:t>
            </a:r>
            <a:r>
              <a:rPr lang="zh-CN" altLang="en-US" dirty="0"/>
              <a:t>通道：</a:t>
            </a:r>
            <a:r>
              <a:rPr lang="en-US" altLang="zh-CN" dirty="0"/>
              <a:t>RGB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img</a:t>
            </a:r>
            <a:r>
              <a:rPr lang="en-US" altLang="zh-CN" dirty="0"/>
              <a:t> = </a:t>
            </a:r>
            <a:r>
              <a:rPr lang="en-US" altLang="zh-CN" dirty="0" err="1"/>
              <a:t>torch.from_numpy</a:t>
            </a:r>
            <a:r>
              <a:rPr lang="en-US" altLang="zh-CN" dirty="0"/>
              <a:t>(</a:t>
            </a:r>
            <a:r>
              <a:rPr lang="en-US" altLang="zh-CN" dirty="0" err="1"/>
              <a:t>img_array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    return </a:t>
            </a:r>
            <a:r>
              <a:rPr lang="en-US" altLang="zh-CN" dirty="0" err="1"/>
              <a:t>img</a:t>
            </a:r>
            <a:r>
              <a:rPr lang="en-US" altLang="zh-CN" dirty="0"/>
              <a:t>, label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len</a:t>
            </a:r>
            <a:r>
              <a:rPr lang="en-US" altLang="zh-CN" dirty="0"/>
              <a:t>__(self):</a:t>
            </a:r>
          </a:p>
          <a:p>
            <a:r>
              <a:rPr lang="en-US" altLang="zh-CN" dirty="0"/>
              <a:t>        return </a:t>
            </a:r>
            <a:r>
              <a:rPr lang="en-US" altLang="zh-CN" dirty="0" err="1"/>
              <a:t>len</a:t>
            </a:r>
            <a:r>
              <a:rPr lang="en-US" altLang="zh-CN" dirty="0"/>
              <a:t>(</a:t>
            </a:r>
            <a:r>
              <a:rPr lang="en-US" altLang="zh-CN" dirty="0" err="1"/>
              <a:t>self.imgs</a:t>
            </a:r>
            <a:r>
              <a:rPr lang="en-US" altLang="zh-CN" dirty="0"/>
              <a:t>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63486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496944" cy="5217443"/>
          </a:xfrm>
        </p:spPr>
        <p:txBody>
          <a:bodyPr>
            <a:normAutofit/>
          </a:bodyPr>
          <a:lstStyle/>
          <a:p>
            <a:r>
              <a:rPr lang="zh-CN" altLang="en-US" dirty="0"/>
              <a:t>代码</a:t>
            </a:r>
            <a:r>
              <a:rPr lang="en-US" altLang="zh-CN" dirty="0"/>
              <a:t>2. 54</a:t>
            </a:r>
            <a:r>
              <a:rPr lang="zh-CN" altLang="en-US" dirty="0"/>
              <a:t>为猫狗数据集测试代码，先实例化猫狗数据集对象，然后读取第一张图片并显示。注意，</a:t>
            </a:r>
            <a:r>
              <a:rPr lang="en-US" altLang="zh-CN" dirty="0"/>
              <a:t>Python</a:t>
            </a:r>
            <a:r>
              <a:rPr lang="zh-CN" altLang="en-US" dirty="0"/>
              <a:t>索引是从零开始的，因此这里所说的第一张实际上在前面还有一张。</a:t>
            </a:r>
          </a:p>
          <a:p>
            <a:r>
              <a:rPr lang="zh-CN" altLang="en-US" sz="2200" dirty="0"/>
              <a:t>代码</a:t>
            </a:r>
            <a:r>
              <a:rPr lang="en-US" altLang="zh-CN" sz="2200" dirty="0"/>
              <a:t>2. 54 </a:t>
            </a:r>
            <a:r>
              <a:rPr lang="zh-CN" altLang="en-US" sz="2200" dirty="0"/>
              <a:t>猫狗数据集测试代码</a:t>
            </a:r>
          </a:p>
          <a:p>
            <a:r>
              <a:rPr lang="zh-CN" altLang="en-US" sz="2200" dirty="0"/>
              <a:t>    </a:t>
            </a:r>
            <a:r>
              <a:rPr lang="en-US" altLang="zh-CN" sz="2200" dirty="0"/>
              <a:t>dataset = </a:t>
            </a:r>
            <a:r>
              <a:rPr lang="en-US" altLang="zh-CN" sz="2200" dirty="0" err="1"/>
              <a:t>DogsCatsDataset</a:t>
            </a:r>
            <a:r>
              <a:rPr lang="en-US" altLang="zh-CN" sz="2200" dirty="0"/>
              <a:t>("../datasets/</a:t>
            </a:r>
            <a:r>
              <a:rPr lang="en-US" altLang="zh-CN" sz="2200" dirty="0" err="1"/>
              <a:t>kaggledogvscat</a:t>
            </a:r>
            <a:r>
              <a:rPr lang="en-US" altLang="zh-CN" sz="2200" dirty="0"/>
              <a:t>/</a:t>
            </a:r>
            <a:r>
              <a:rPr lang="en-US" altLang="zh-CN" sz="2200" dirty="0" err="1"/>
              <a:t>original_train</a:t>
            </a:r>
            <a:r>
              <a:rPr lang="en-US" altLang="zh-CN" sz="2200" dirty="0"/>
              <a:t>")</a:t>
            </a:r>
          </a:p>
          <a:p>
            <a:r>
              <a:rPr lang="en-US" altLang="zh-CN" sz="2200" dirty="0"/>
              <a:t>    </a:t>
            </a:r>
            <a:r>
              <a:rPr lang="en-US" altLang="zh-CN" sz="2200" dirty="0" err="1"/>
              <a:t>img</a:t>
            </a:r>
            <a:r>
              <a:rPr lang="en-US" altLang="zh-CN" sz="2200" dirty="0"/>
              <a:t>, label = dataset[1]</a:t>
            </a:r>
          </a:p>
          <a:p>
            <a:r>
              <a:rPr lang="en-US" altLang="zh-CN" sz="2200" dirty="0"/>
              <a:t>    print("</a:t>
            </a:r>
            <a:r>
              <a:rPr lang="zh-CN" altLang="en-US" sz="2200" dirty="0"/>
              <a:t>第一个样本</a:t>
            </a:r>
            <a:r>
              <a:rPr lang="en-US" altLang="zh-CN" sz="2200" dirty="0"/>
              <a:t>")</a:t>
            </a:r>
          </a:p>
          <a:p>
            <a:r>
              <a:rPr lang="en-US" altLang="zh-CN" sz="2200" dirty="0"/>
              <a:t>    print("</a:t>
            </a:r>
            <a:r>
              <a:rPr lang="zh-CN" altLang="en-US" sz="2200" dirty="0"/>
              <a:t>图像形状：</a:t>
            </a:r>
            <a:r>
              <a:rPr lang="en-US" altLang="zh-CN" sz="2200" dirty="0"/>
              <a:t>", </a:t>
            </a:r>
            <a:r>
              <a:rPr lang="en-US" altLang="zh-CN" sz="2200" dirty="0" err="1"/>
              <a:t>img.shape</a:t>
            </a:r>
            <a:r>
              <a:rPr lang="en-US" altLang="zh-CN" sz="2200" dirty="0"/>
              <a:t>)</a:t>
            </a:r>
          </a:p>
          <a:p>
            <a:r>
              <a:rPr lang="en-US" altLang="zh-CN" sz="2200" dirty="0"/>
              <a:t>    </a:t>
            </a:r>
            <a:r>
              <a:rPr lang="en-US" altLang="zh-CN" sz="2200" dirty="0" err="1"/>
              <a:t>plt.imshow</a:t>
            </a:r>
            <a:r>
              <a:rPr lang="en-US" altLang="zh-CN" sz="2200" dirty="0"/>
              <a:t>(</a:t>
            </a:r>
            <a:r>
              <a:rPr lang="en-US" altLang="zh-CN" sz="2200" dirty="0" err="1"/>
              <a:t>img</a:t>
            </a:r>
            <a:r>
              <a:rPr lang="en-US" altLang="zh-CN" sz="2200" dirty="0"/>
              <a:t>)</a:t>
            </a:r>
          </a:p>
          <a:p>
            <a:r>
              <a:rPr lang="en-US" altLang="zh-CN" sz="2200" dirty="0"/>
              <a:t>    </a:t>
            </a:r>
            <a:r>
              <a:rPr lang="en-US" altLang="zh-CN" sz="2200" dirty="0" err="1"/>
              <a:t>plt.show</a:t>
            </a:r>
            <a:r>
              <a:rPr lang="en-US" altLang="zh-CN" sz="2200" dirty="0"/>
              <a:t>()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0607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r>
              <a:rPr lang="zh-CN" altLang="en-US" dirty="0"/>
              <a:t>第一张图片如图</a:t>
            </a:r>
            <a:r>
              <a:rPr lang="en-US" altLang="zh-CN" dirty="0"/>
              <a:t>2. 1</a:t>
            </a:r>
            <a:r>
              <a:rPr lang="zh-CN" altLang="en-US" dirty="0"/>
              <a:t>所示。</a:t>
            </a:r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9" y="2403727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006507" y="6156012"/>
            <a:ext cx="3130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2. 1 </a:t>
            </a:r>
            <a:r>
              <a:rPr lang="zh-CN" altLang="zh-CN" dirty="0"/>
              <a:t>猫狗数据集第一张图片</a:t>
            </a:r>
          </a:p>
        </p:txBody>
      </p:sp>
    </p:spTree>
    <p:extLst>
      <p:ext uri="{BB962C8B-B14F-4D97-AF65-F5344CB8AC3E}">
        <p14:creationId xmlns:p14="http://schemas.microsoft.com/office/powerpoint/2010/main" val="16706595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2.4.2 Transforms</a:t>
            </a:r>
            <a:r>
              <a:rPr lang="zh-CN" altLang="en-US" dirty="0"/>
              <a:t>模块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2.4.1</a:t>
            </a:r>
            <a:r>
              <a:rPr lang="zh-CN" altLang="en-US" dirty="0"/>
              <a:t>小节定义的猫狗数据集类存在以下三个主要问题：</a:t>
            </a:r>
          </a:p>
          <a:p>
            <a:r>
              <a:rPr lang="zh-CN" altLang="en-US" dirty="0"/>
              <a:t>第一，每张图片的宽高不一样，需要进行处理；</a:t>
            </a:r>
          </a:p>
          <a:p>
            <a:r>
              <a:rPr lang="zh-CN" altLang="en-US" dirty="0"/>
              <a:t>第二，图片每个像素的取值范围是</a:t>
            </a:r>
            <a:r>
              <a:rPr lang="en-US" altLang="zh-CN" dirty="0"/>
              <a:t>0~255</a:t>
            </a:r>
            <a:r>
              <a:rPr lang="zh-CN" altLang="en-US" dirty="0"/>
              <a:t>，深度网络需要归一化到</a:t>
            </a:r>
            <a:r>
              <a:rPr lang="en-US" altLang="zh-CN" dirty="0"/>
              <a:t>0~1</a:t>
            </a:r>
            <a:r>
              <a:rPr lang="zh-CN" altLang="en-US" dirty="0"/>
              <a:t>范围；</a:t>
            </a:r>
          </a:p>
          <a:p>
            <a:r>
              <a:rPr lang="zh-CN" altLang="en-US" dirty="0"/>
              <a:t>第三，诸如</a:t>
            </a:r>
            <a:r>
              <a:rPr lang="en-US" altLang="zh-CN" dirty="0"/>
              <a:t>PIL</a:t>
            </a:r>
            <a:r>
              <a:rPr lang="zh-CN" altLang="en-US" dirty="0"/>
              <a:t>工具读取到的图片张量的形状是</a:t>
            </a:r>
            <a:r>
              <a:rPr lang="en-US" altLang="zh-CN" dirty="0"/>
              <a:t>(H, W, C) </a:t>
            </a:r>
            <a:r>
              <a:rPr lang="zh-CN" altLang="en-US" dirty="0"/>
              <a:t>，但是深度网络接受的图片张量的形状为</a:t>
            </a:r>
            <a:r>
              <a:rPr lang="en-US" altLang="zh-CN" dirty="0"/>
              <a:t>(B, C, H, W)</a:t>
            </a:r>
            <a:r>
              <a:rPr lang="zh-CN" altLang="en-US" dirty="0"/>
              <a:t>，需要进行转换。其中，</a:t>
            </a:r>
            <a:r>
              <a:rPr lang="en-US" altLang="zh-CN" dirty="0"/>
              <a:t>B</a:t>
            </a:r>
            <a:r>
              <a:rPr lang="zh-CN" altLang="en-US" dirty="0"/>
              <a:t>为一批样本中的图片数，</a:t>
            </a:r>
            <a:r>
              <a:rPr lang="en-US" altLang="zh-CN" dirty="0"/>
              <a:t>H</a:t>
            </a:r>
            <a:r>
              <a:rPr lang="zh-CN" altLang="en-US" dirty="0"/>
              <a:t>和</a:t>
            </a:r>
            <a:r>
              <a:rPr lang="en-US" altLang="zh-CN" dirty="0"/>
              <a:t>W</a:t>
            </a:r>
            <a:r>
              <a:rPr lang="zh-CN" altLang="en-US" dirty="0"/>
              <a:t>分别为图片的高和宽，</a:t>
            </a:r>
            <a:r>
              <a:rPr lang="en-US" altLang="zh-CN" dirty="0"/>
              <a:t>C</a:t>
            </a:r>
            <a:r>
              <a:rPr lang="zh-CN" altLang="en-US" dirty="0"/>
              <a:t>为图片的通道数。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89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 </a:t>
            </a:r>
            <a:r>
              <a:rPr lang="zh-CN" altLang="en-US" dirty="0" smtClean="0"/>
              <a:t>张量</a:t>
            </a:r>
            <a:r>
              <a:rPr lang="zh-CN" altLang="en-US" dirty="0"/>
              <a:t>数据操作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PyTorch</a:t>
            </a:r>
            <a:r>
              <a:rPr lang="zh-CN" altLang="en-US" dirty="0"/>
              <a:t>所使用的数据结构是基于计算图和基于张量的，因此理解张量的定义和基本操作非常重要。</a:t>
            </a:r>
          </a:p>
        </p:txBody>
      </p:sp>
    </p:spTree>
    <p:extLst>
      <p:ext uri="{BB962C8B-B14F-4D97-AF65-F5344CB8AC3E}">
        <p14:creationId xmlns:p14="http://schemas.microsoft.com/office/powerpoint/2010/main" val="19212226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dirty="0"/>
              <a:t>对此，</a:t>
            </a:r>
            <a:r>
              <a:rPr lang="en-US" altLang="zh-CN" dirty="0" err="1"/>
              <a:t>PyTorch</a:t>
            </a:r>
            <a:r>
              <a:rPr lang="en-US" altLang="zh-CN" dirty="0"/>
              <a:t> </a:t>
            </a:r>
            <a:r>
              <a:rPr lang="en-US" altLang="zh-CN" dirty="0" err="1"/>
              <a:t>torchvision</a:t>
            </a:r>
            <a:r>
              <a:rPr lang="zh-CN" altLang="en-US" dirty="0"/>
              <a:t>工具的</a:t>
            </a:r>
            <a:r>
              <a:rPr lang="en-US" altLang="zh-CN" dirty="0"/>
              <a:t>transforms</a:t>
            </a:r>
            <a:r>
              <a:rPr lang="zh-CN" altLang="en-US" dirty="0"/>
              <a:t>模块提供对</a:t>
            </a:r>
            <a:r>
              <a:rPr lang="en-US" altLang="zh-CN" dirty="0"/>
              <a:t>PIL Image</a:t>
            </a:r>
            <a:r>
              <a:rPr lang="zh-CN" altLang="en-US" dirty="0"/>
              <a:t>对象的图像转换功能，该模块提供了常用预处理功能的开箱即用实现，如填充、裁剪、灰度模式、线性变换、将图像转换成</a:t>
            </a:r>
            <a:r>
              <a:rPr lang="en-US" altLang="zh-CN" dirty="0" err="1"/>
              <a:t>PyTorch</a:t>
            </a:r>
            <a:r>
              <a:rPr lang="zh-CN" altLang="en-US" dirty="0"/>
              <a:t>张量、以及一些实现数据增强的功能，如翻转、随机裁剪、颜色抖动。常用的转换操作如下：</a:t>
            </a:r>
          </a:p>
          <a:p>
            <a:pPr lvl="1"/>
            <a:r>
              <a:rPr lang="en-US" altLang="zh-CN" dirty="0" err="1" smtClean="0"/>
              <a:t>CenterCrop</a:t>
            </a:r>
            <a:r>
              <a:rPr lang="zh-CN" altLang="en-US" dirty="0"/>
              <a:t>、</a:t>
            </a:r>
            <a:r>
              <a:rPr lang="en-US" altLang="zh-CN" dirty="0" err="1"/>
              <a:t>RandomCrop</a:t>
            </a:r>
            <a:r>
              <a:rPr lang="zh-CN" altLang="en-US" dirty="0"/>
              <a:t>、</a:t>
            </a:r>
            <a:r>
              <a:rPr lang="en-US" altLang="zh-CN" dirty="0" err="1"/>
              <a:t>RandomSizedCrop</a:t>
            </a:r>
            <a:r>
              <a:rPr lang="zh-CN" altLang="en-US" dirty="0"/>
              <a:t>、</a:t>
            </a:r>
            <a:r>
              <a:rPr lang="en-US" altLang="zh-CN" dirty="0" err="1"/>
              <a:t>FiveCrop</a:t>
            </a:r>
            <a:r>
              <a:rPr lang="zh-CN" altLang="en-US" dirty="0"/>
              <a:t>、</a:t>
            </a:r>
            <a:r>
              <a:rPr lang="en-US" altLang="zh-CN" dirty="0" err="1"/>
              <a:t>TenCrop</a:t>
            </a:r>
            <a:r>
              <a:rPr lang="zh-CN" altLang="en-US" dirty="0"/>
              <a:t>：裁剪图片尺寸。</a:t>
            </a:r>
          </a:p>
          <a:p>
            <a:pPr lvl="1"/>
            <a:r>
              <a:rPr lang="en-US" altLang="zh-CN" dirty="0" smtClean="0"/>
              <a:t>Grayscale</a:t>
            </a:r>
            <a:r>
              <a:rPr lang="zh-CN" altLang="en-US" dirty="0"/>
              <a:t>：转换为灰度图像。</a:t>
            </a:r>
          </a:p>
          <a:p>
            <a:pPr lvl="1"/>
            <a:r>
              <a:rPr lang="en-US" altLang="zh-CN" dirty="0" smtClean="0"/>
              <a:t>Pad</a:t>
            </a:r>
            <a:r>
              <a:rPr lang="zh-CN" altLang="en-US" dirty="0"/>
              <a:t>：用给定的值填充给定图像。</a:t>
            </a:r>
          </a:p>
          <a:p>
            <a:pPr lvl="1"/>
            <a:r>
              <a:rPr lang="en-US" altLang="zh-CN" dirty="0" err="1" smtClean="0"/>
              <a:t>RandomAffine</a:t>
            </a:r>
            <a:r>
              <a:rPr lang="zh-CN" altLang="en-US" dirty="0"/>
              <a:t>、</a:t>
            </a:r>
            <a:r>
              <a:rPr lang="en-US" altLang="zh-CN" dirty="0" err="1"/>
              <a:t>RandomApply</a:t>
            </a:r>
            <a:r>
              <a:rPr lang="zh-CN" altLang="en-US" dirty="0"/>
              <a:t>、</a:t>
            </a:r>
            <a:r>
              <a:rPr lang="en-US" altLang="zh-CN" dirty="0" err="1"/>
              <a:t>RandomGrayscale</a:t>
            </a:r>
            <a:r>
              <a:rPr lang="zh-CN" altLang="en-US" dirty="0"/>
              <a:t>、</a:t>
            </a:r>
            <a:r>
              <a:rPr lang="en-US" altLang="zh-CN" dirty="0" err="1"/>
              <a:t>RandomPerspective</a:t>
            </a:r>
            <a:r>
              <a:rPr lang="zh-CN" altLang="en-US" dirty="0"/>
              <a:t>、</a:t>
            </a:r>
            <a:r>
              <a:rPr lang="en-US" altLang="zh-CN" dirty="0" err="1"/>
              <a:t>GaussianBlur</a:t>
            </a:r>
            <a:r>
              <a:rPr lang="zh-CN" altLang="en-US" dirty="0"/>
              <a:t>、</a:t>
            </a:r>
            <a:r>
              <a:rPr lang="en-US" altLang="zh-CN" dirty="0" err="1"/>
              <a:t>RandomChoice</a:t>
            </a:r>
            <a:r>
              <a:rPr lang="zh-CN" altLang="en-US" dirty="0"/>
              <a:t>、</a:t>
            </a:r>
            <a:r>
              <a:rPr lang="en-US" altLang="zh-CN" dirty="0" err="1"/>
              <a:t>RandomOrder</a:t>
            </a:r>
            <a:r>
              <a:rPr lang="zh-CN" altLang="en-US" dirty="0"/>
              <a:t>、</a:t>
            </a:r>
            <a:r>
              <a:rPr lang="en-US" altLang="zh-CN" dirty="0" err="1"/>
              <a:t>RandomErasing</a:t>
            </a:r>
            <a:r>
              <a:rPr lang="zh-CN" altLang="en-US" dirty="0"/>
              <a:t>：对图像施加随机变换。</a:t>
            </a:r>
          </a:p>
          <a:p>
            <a:pPr lvl="1"/>
            <a:r>
              <a:rPr lang="en-US" altLang="zh-CN" dirty="0" err="1" smtClean="0"/>
              <a:t>RandomHorizontalFlip</a:t>
            </a:r>
            <a:r>
              <a:rPr lang="zh-CN" altLang="en-US" dirty="0"/>
              <a:t>、</a:t>
            </a:r>
            <a:r>
              <a:rPr lang="en-US" altLang="zh-CN" dirty="0" err="1"/>
              <a:t>RandomVerticalFlip</a:t>
            </a:r>
            <a:r>
              <a:rPr lang="zh-CN" altLang="en-US" dirty="0"/>
              <a:t>：以给定概率水平或垂直翻转给定图像。</a:t>
            </a:r>
          </a:p>
          <a:p>
            <a:pPr lvl="1"/>
            <a:r>
              <a:rPr lang="en-US" altLang="zh-CN" dirty="0" smtClean="0"/>
              <a:t>Resize</a:t>
            </a:r>
            <a:r>
              <a:rPr lang="zh-CN" altLang="en-US" dirty="0"/>
              <a:t>：调整输入图像为给定的尺寸。</a:t>
            </a:r>
          </a:p>
          <a:p>
            <a:pPr lvl="1"/>
            <a:r>
              <a:rPr lang="en-US" altLang="zh-CN" dirty="0" err="1" smtClean="0"/>
              <a:t>LinearTransformation</a:t>
            </a:r>
            <a:r>
              <a:rPr lang="zh-CN" altLang="en-US" dirty="0"/>
              <a:t>：用一个方阵和一个离线计算的均值向量对张量图像进行变换。</a:t>
            </a:r>
          </a:p>
          <a:p>
            <a:pPr lvl="1"/>
            <a:r>
              <a:rPr lang="en-US" altLang="zh-CN" dirty="0" smtClean="0"/>
              <a:t>Normalize</a:t>
            </a:r>
            <a:r>
              <a:rPr lang="zh-CN" altLang="en-US" dirty="0"/>
              <a:t>：用给定的均值和标准差来规范化张量图像。</a:t>
            </a:r>
          </a:p>
          <a:p>
            <a:pPr lvl="1"/>
            <a:r>
              <a:rPr lang="en-US" altLang="zh-CN" dirty="0" smtClean="0"/>
              <a:t>Compose</a:t>
            </a:r>
            <a:r>
              <a:rPr lang="zh-CN" altLang="en-US" dirty="0"/>
              <a:t>：将几个</a:t>
            </a:r>
            <a:r>
              <a:rPr lang="en-US" altLang="zh-CN" dirty="0"/>
              <a:t>transforms</a:t>
            </a:r>
            <a:r>
              <a:rPr lang="zh-CN" altLang="en-US" dirty="0"/>
              <a:t>组合在一起。</a:t>
            </a:r>
          </a:p>
          <a:p>
            <a:pPr lvl="1"/>
            <a:r>
              <a:rPr lang="en-US" altLang="zh-CN" dirty="0" err="1" smtClean="0"/>
              <a:t>ConvertImageDtype</a:t>
            </a:r>
            <a:r>
              <a:rPr lang="zh-CN" altLang="en-US" dirty="0"/>
              <a:t>：将张量图像转换为给定的</a:t>
            </a:r>
            <a:r>
              <a:rPr lang="en-US" altLang="zh-CN" dirty="0" err="1"/>
              <a:t>dtype</a:t>
            </a:r>
            <a:r>
              <a:rPr lang="zh-CN" altLang="en-US" dirty="0"/>
              <a:t>类型，并相应缩放。不支持</a:t>
            </a:r>
            <a:r>
              <a:rPr lang="en-US" altLang="zh-CN" dirty="0"/>
              <a:t>PIL</a:t>
            </a:r>
            <a:r>
              <a:rPr lang="zh-CN" altLang="en-US" dirty="0"/>
              <a:t>图像。</a:t>
            </a:r>
          </a:p>
          <a:p>
            <a:pPr lvl="1"/>
            <a:r>
              <a:rPr lang="en-US" altLang="zh-CN" dirty="0" err="1" smtClean="0"/>
              <a:t>ToPILImage</a:t>
            </a:r>
            <a:r>
              <a:rPr lang="zh-CN" altLang="en-US" dirty="0"/>
              <a:t>：把</a:t>
            </a:r>
            <a:r>
              <a:rPr lang="en-US" altLang="zh-CN" dirty="0"/>
              <a:t>Tensor</a:t>
            </a:r>
            <a:r>
              <a:rPr lang="zh-CN" altLang="en-US" dirty="0"/>
              <a:t>或</a:t>
            </a:r>
            <a:r>
              <a:rPr lang="en-US" altLang="zh-CN" dirty="0" err="1"/>
              <a:t>ndarray</a:t>
            </a:r>
            <a:r>
              <a:rPr lang="zh-CN" altLang="en-US" dirty="0"/>
              <a:t>数组转换为</a:t>
            </a:r>
            <a:r>
              <a:rPr lang="en-US" altLang="zh-CN" dirty="0"/>
              <a:t>PIL Image</a:t>
            </a:r>
            <a:r>
              <a:rPr lang="zh-CN" altLang="en-US" dirty="0"/>
              <a:t>对象。</a:t>
            </a:r>
          </a:p>
          <a:p>
            <a:pPr lvl="1"/>
            <a:r>
              <a:rPr lang="en-US" altLang="zh-CN" dirty="0" err="1" smtClean="0"/>
              <a:t>ToTensor</a:t>
            </a:r>
            <a:r>
              <a:rPr lang="zh-CN" altLang="en-US" dirty="0"/>
              <a:t>：将</a:t>
            </a:r>
            <a:r>
              <a:rPr lang="en-US" altLang="zh-CN" dirty="0"/>
              <a:t>PIL</a:t>
            </a:r>
            <a:r>
              <a:rPr lang="zh-CN" altLang="en-US" dirty="0"/>
              <a:t>图像对象或</a:t>
            </a:r>
            <a:r>
              <a:rPr lang="en-US" altLang="zh-CN" dirty="0" err="1"/>
              <a:t>ndarray</a:t>
            </a:r>
            <a:r>
              <a:rPr lang="zh-CN" altLang="en-US" dirty="0"/>
              <a:t>数组转换为</a:t>
            </a:r>
            <a:r>
              <a:rPr lang="en-US" altLang="zh-CN" dirty="0"/>
              <a:t>Tensor</a:t>
            </a:r>
            <a:r>
              <a:rPr lang="zh-CN" altLang="en-US" dirty="0"/>
              <a:t>。注意会将像素取值</a:t>
            </a:r>
            <a:r>
              <a:rPr lang="en-US" altLang="zh-CN" dirty="0"/>
              <a:t>[0, 255]</a:t>
            </a:r>
            <a:r>
              <a:rPr lang="zh-CN" altLang="en-US" dirty="0"/>
              <a:t>归一化为</a:t>
            </a:r>
            <a:r>
              <a:rPr lang="en-US" altLang="zh-CN" dirty="0"/>
              <a:t>[0, 1]</a:t>
            </a:r>
            <a:r>
              <a:rPr lang="zh-CN" altLang="en-US" dirty="0"/>
              <a:t>范围，并且将原来的形状</a:t>
            </a:r>
            <a:r>
              <a:rPr lang="en-US" altLang="zh-CN" dirty="0"/>
              <a:t>(H, W, C)</a:t>
            </a:r>
            <a:r>
              <a:rPr lang="zh-CN" altLang="en-US" dirty="0"/>
              <a:t>转置为</a:t>
            </a:r>
            <a:r>
              <a:rPr lang="en-US" altLang="zh-CN" dirty="0"/>
              <a:t>(C, H, W)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smtClean="0"/>
              <a:t>Lambda</a:t>
            </a:r>
            <a:r>
              <a:rPr lang="zh-CN" altLang="en-US" dirty="0"/>
              <a:t>：应用用户自定义的</a:t>
            </a:r>
            <a:r>
              <a:rPr lang="en-US" altLang="zh-CN" dirty="0"/>
              <a:t>lambda</a:t>
            </a:r>
            <a:r>
              <a:rPr lang="zh-CN" altLang="en-US" dirty="0"/>
              <a:t>函数进行转换。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97863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此外，</a:t>
            </a:r>
            <a:r>
              <a:rPr lang="en-US" altLang="zh-CN" dirty="0"/>
              <a:t>transforms</a:t>
            </a:r>
            <a:r>
              <a:rPr lang="zh-CN" altLang="en-US" dirty="0"/>
              <a:t>还提供上述转换功能对应的转换函数，实现对转换管道的细粒度控制。这些函数位于</a:t>
            </a:r>
            <a:r>
              <a:rPr lang="en-US" altLang="zh-CN" dirty="0" err="1"/>
              <a:t>torchvision.transforms.functional</a:t>
            </a:r>
            <a:r>
              <a:rPr lang="zh-CN" altLang="en-US" dirty="0"/>
              <a:t>模块下，一般使用如下语句导入转换函数。</a:t>
            </a:r>
          </a:p>
          <a:p>
            <a:pPr lvl="1"/>
            <a:r>
              <a:rPr lang="en-US" altLang="zh-CN" dirty="0"/>
              <a:t>import </a:t>
            </a:r>
            <a:r>
              <a:rPr lang="en-US" altLang="zh-CN" dirty="0" err="1"/>
              <a:t>torchvision.transforms.functional</a:t>
            </a:r>
            <a:r>
              <a:rPr lang="en-US" altLang="zh-CN" dirty="0"/>
              <a:t> as TF</a:t>
            </a:r>
          </a:p>
          <a:p>
            <a:endParaRPr lang="en-US" altLang="zh-CN" dirty="0"/>
          </a:p>
          <a:p>
            <a:r>
              <a:rPr lang="zh-CN" altLang="en-US" dirty="0"/>
              <a:t>代码</a:t>
            </a:r>
            <a:r>
              <a:rPr lang="en-US" altLang="zh-CN" dirty="0"/>
              <a:t>2. 55</a:t>
            </a:r>
            <a:r>
              <a:rPr lang="zh-CN" altLang="en-US" dirty="0"/>
              <a:t>是一个简单的</a:t>
            </a:r>
            <a:r>
              <a:rPr lang="en-US" altLang="zh-CN" dirty="0"/>
              <a:t>transforms</a:t>
            </a:r>
            <a:r>
              <a:rPr lang="zh-CN" altLang="en-US" dirty="0"/>
              <a:t>示例，首先定义一个</a:t>
            </a:r>
            <a:r>
              <a:rPr lang="en-US" altLang="zh-CN" dirty="0" err="1"/>
              <a:t>my_transform</a:t>
            </a:r>
            <a:r>
              <a:rPr lang="zh-CN" altLang="en-US" dirty="0"/>
              <a:t>实例，对输入图片调整尺寸、中心裁剪和转换为</a:t>
            </a:r>
            <a:r>
              <a:rPr lang="en-US" altLang="zh-CN" dirty="0"/>
              <a:t>Tensor</a:t>
            </a:r>
            <a:r>
              <a:rPr lang="zh-CN" altLang="en-US" dirty="0"/>
              <a:t>的三项操作，并在数据集中应用该自定义转换对输入图像进行变换。完整代码请参见</a:t>
            </a:r>
            <a:r>
              <a:rPr lang="en-US" altLang="zh-CN" dirty="0"/>
              <a:t>dogs_cats_transforms.py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52803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40000" lnSpcReduction="20000"/>
          </a:bodyPr>
          <a:lstStyle/>
          <a:p>
            <a:r>
              <a:rPr lang="zh-CN" altLang="en-US" dirty="0"/>
              <a:t>代码</a:t>
            </a:r>
            <a:r>
              <a:rPr lang="en-US" altLang="zh-CN" dirty="0"/>
              <a:t>2. 55 transforms</a:t>
            </a:r>
            <a:r>
              <a:rPr lang="zh-CN" altLang="en-US" dirty="0"/>
              <a:t>示例</a:t>
            </a:r>
          </a:p>
          <a:p>
            <a:r>
              <a:rPr lang="en-US" altLang="zh-CN" b="1" dirty="0" err="1"/>
              <a:t>my_transform</a:t>
            </a:r>
            <a:r>
              <a:rPr lang="en-US" altLang="zh-CN" b="1" dirty="0"/>
              <a:t> = </a:t>
            </a:r>
            <a:r>
              <a:rPr lang="en-US" altLang="zh-CN" b="1" dirty="0" err="1"/>
              <a:t>transforms.Compose</a:t>
            </a:r>
            <a:r>
              <a:rPr lang="en-US" altLang="zh-CN" b="1" dirty="0"/>
              <a:t>([</a:t>
            </a:r>
          </a:p>
          <a:p>
            <a:r>
              <a:rPr lang="en-US" altLang="zh-CN" b="1" dirty="0"/>
              <a:t>    </a:t>
            </a:r>
            <a:r>
              <a:rPr lang="en-US" altLang="zh-CN" b="1" dirty="0" err="1"/>
              <a:t>transforms.Resize</a:t>
            </a:r>
            <a:r>
              <a:rPr lang="en-US" altLang="zh-CN" b="1" dirty="0"/>
              <a:t>(256),</a:t>
            </a:r>
          </a:p>
          <a:p>
            <a:r>
              <a:rPr lang="en-US" altLang="zh-CN" b="1" dirty="0"/>
              <a:t>    </a:t>
            </a:r>
            <a:r>
              <a:rPr lang="en-US" altLang="zh-CN" b="1" dirty="0" err="1"/>
              <a:t>transforms.CenterCrop</a:t>
            </a:r>
            <a:r>
              <a:rPr lang="en-US" altLang="zh-CN" b="1" dirty="0"/>
              <a:t>(224),</a:t>
            </a:r>
          </a:p>
          <a:p>
            <a:r>
              <a:rPr lang="en-US" altLang="zh-CN" b="1" dirty="0"/>
              <a:t>    </a:t>
            </a:r>
            <a:r>
              <a:rPr lang="en-US" altLang="zh-CN" b="1" dirty="0" err="1"/>
              <a:t>transforms.ToTensor</a:t>
            </a:r>
            <a:r>
              <a:rPr lang="en-US" altLang="zh-CN" b="1" dirty="0"/>
              <a:t>()</a:t>
            </a:r>
          </a:p>
          <a:p>
            <a:r>
              <a:rPr lang="en-US" altLang="zh-CN" b="1" dirty="0"/>
              <a:t>])</a:t>
            </a:r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class </a:t>
            </a:r>
            <a:r>
              <a:rPr lang="en-US" altLang="zh-CN" dirty="0" err="1"/>
              <a:t>DogsCatsDataset</a:t>
            </a:r>
            <a:r>
              <a:rPr lang="en-US" altLang="zh-CN" dirty="0"/>
              <a:t>(Dataset):</a:t>
            </a:r>
          </a:p>
          <a:p>
            <a:r>
              <a:rPr lang="en-US" altLang="zh-CN" dirty="0"/>
              <a:t>    """ </a:t>
            </a:r>
            <a:r>
              <a:rPr lang="zh-CN" altLang="en-US" dirty="0"/>
              <a:t>猫狗数据集定义 </a:t>
            </a:r>
            <a:r>
              <a:rPr lang="en-US" altLang="zh-CN" dirty="0"/>
              <a:t>"""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init</a:t>
            </a:r>
            <a:r>
              <a:rPr lang="en-US" altLang="zh-CN" dirty="0"/>
              <a:t>__(self, root):</a:t>
            </a:r>
          </a:p>
          <a:p>
            <a:r>
              <a:rPr lang="en-US" altLang="zh-CN" dirty="0"/>
              <a:t>        # root</a:t>
            </a:r>
            <a:r>
              <a:rPr lang="zh-CN" altLang="en-US" dirty="0"/>
              <a:t>为图片的路径</a:t>
            </a:r>
          </a:p>
          <a:p>
            <a:r>
              <a:rPr lang="zh-CN" altLang="en-US" dirty="0"/>
              <a:t>        </a:t>
            </a:r>
            <a:r>
              <a:rPr lang="en-US" altLang="zh-CN" dirty="0" err="1"/>
              <a:t>imgs</a:t>
            </a:r>
            <a:r>
              <a:rPr lang="en-US" altLang="zh-CN" dirty="0"/>
              <a:t> = </a:t>
            </a:r>
            <a:r>
              <a:rPr lang="en-US" altLang="zh-CN" dirty="0" err="1"/>
              <a:t>os.listdir</a:t>
            </a:r>
            <a:r>
              <a:rPr lang="en-US" altLang="zh-CN" dirty="0"/>
              <a:t>(root)</a:t>
            </a:r>
          </a:p>
          <a:p>
            <a:r>
              <a:rPr lang="en-US" altLang="zh-CN" dirty="0"/>
              <a:t>        # </a:t>
            </a:r>
            <a:r>
              <a:rPr lang="zh-CN" altLang="en-US" dirty="0"/>
              <a:t>仅保存图片完整路径</a:t>
            </a:r>
          </a:p>
          <a:p>
            <a:r>
              <a:rPr lang="zh-CN" altLang="en-US" dirty="0"/>
              <a:t>        </a:t>
            </a:r>
            <a:r>
              <a:rPr lang="en-US" altLang="zh-CN" dirty="0" err="1"/>
              <a:t>self.imgs</a:t>
            </a:r>
            <a:r>
              <a:rPr lang="en-US" altLang="zh-CN" dirty="0"/>
              <a:t> = [</a:t>
            </a:r>
            <a:r>
              <a:rPr lang="en-US" altLang="zh-CN" dirty="0" err="1"/>
              <a:t>os.path.join</a:t>
            </a:r>
            <a:r>
              <a:rPr lang="en-US" altLang="zh-CN" dirty="0"/>
              <a:t>(root, </a:t>
            </a:r>
            <a:r>
              <a:rPr lang="en-US" altLang="zh-CN" dirty="0" err="1"/>
              <a:t>img</a:t>
            </a:r>
            <a:r>
              <a:rPr lang="en-US" altLang="zh-CN" dirty="0"/>
              <a:t>) for </a:t>
            </a:r>
            <a:r>
              <a:rPr lang="en-US" altLang="zh-CN" dirty="0" err="1"/>
              <a:t>img</a:t>
            </a:r>
            <a:r>
              <a:rPr lang="en-US" altLang="zh-CN" dirty="0"/>
              <a:t> in </a:t>
            </a:r>
            <a:r>
              <a:rPr lang="en-US" altLang="zh-CN" dirty="0" err="1"/>
              <a:t>imgs</a:t>
            </a:r>
            <a:r>
              <a:rPr lang="en-US" altLang="zh-CN" dirty="0"/>
              <a:t>]</a:t>
            </a:r>
          </a:p>
          <a:p>
            <a:r>
              <a:rPr lang="en-US" altLang="zh-CN" dirty="0"/>
              <a:t>        </a:t>
            </a:r>
            <a:r>
              <a:rPr lang="en-US" altLang="zh-CN" b="1" dirty="0" err="1"/>
              <a:t>self.transforms</a:t>
            </a:r>
            <a:r>
              <a:rPr lang="en-US" altLang="zh-CN" b="1" dirty="0"/>
              <a:t> = </a:t>
            </a:r>
            <a:r>
              <a:rPr lang="en-US" altLang="zh-CN" b="1" dirty="0" err="1"/>
              <a:t>my_transform</a:t>
            </a:r>
            <a:endParaRPr lang="en-US" altLang="zh-CN" b="1" dirty="0"/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getitem</a:t>
            </a:r>
            <a:r>
              <a:rPr lang="en-US" altLang="zh-CN" dirty="0"/>
              <a:t>__(self, </a:t>
            </a:r>
            <a:r>
              <a:rPr lang="en-US" altLang="zh-CN" dirty="0" err="1"/>
              <a:t>idx</a:t>
            </a:r>
            <a:r>
              <a:rPr lang="en-US" altLang="zh-CN" dirty="0"/>
              <a:t>):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img_path</a:t>
            </a:r>
            <a:r>
              <a:rPr lang="en-US" altLang="zh-CN" dirty="0"/>
              <a:t> = </a:t>
            </a:r>
            <a:r>
              <a:rPr lang="en-US" altLang="zh-CN" dirty="0" err="1"/>
              <a:t>self.imgs</a:t>
            </a:r>
            <a:r>
              <a:rPr lang="en-US" altLang="zh-CN" dirty="0"/>
              <a:t>[</a:t>
            </a:r>
            <a:r>
              <a:rPr lang="en-US" altLang="zh-CN" dirty="0" err="1"/>
              <a:t>idx</a:t>
            </a:r>
            <a:r>
              <a:rPr lang="en-US" altLang="zh-CN" dirty="0"/>
              <a:t>]</a:t>
            </a:r>
          </a:p>
          <a:p>
            <a:r>
              <a:rPr lang="en-US" altLang="zh-CN" dirty="0"/>
              <a:t>        # </a:t>
            </a:r>
            <a:r>
              <a:rPr lang="zh-CN" altLang="en-US" dirty="0"/>
              <a:t>根据文件名确定标签。</a:t>
            </a:r>
            <a:r>
              <a:rPr lang="en-US" altLang="zh-CN" dirty="0"/>
              <a:t>dog</a:t>
            </a:r>
            <a:r>
              <a:rPr lang="zh-CN" altLang="en-US" dirty="0"/>
              <a:t>标签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cat</a:t>
            </a:r>
            <a:r>
              <a:rPr lang="zh-CN" altLang="en-US" dirty="0"/>
              <a:t>标签</a:t>
            </a:r>
            <a:r>
              <a:rPr lang="en-US" altLang="zh-CN" dirty="0"/>
              <a:t>0</a:t>
            </a:r>
          </a:p>
          <a:p>
            <a:r>
              <a:rPr lang="en-US" altLang="zh-CN" dirty="0"/>
              <a:t>        label = 1 if 'dog' in </a:t>
            </a:r>
            <a:r>
              <a:rPr lang="en-US" altLang="zh-CN" dirty="0" err="1"/>
              <a:t>img_path.split</a:t>
            </a:r>
            <a:r>
              <a:rPr lang="en-US" altLang="zh-CN" dirty="0"/>
              <a:t>('/')[-1] else 0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pil_img</a:t>
            </a:r>
            <a:r>
              <a:rPr lang="en-US" altLang="zh-CN" dirty="0"/>
              <a:t> = </a:t>
            </a:r>
            <a:r>
              <a:rPr lang="en-US" altLang="zh-CN" dirty="0" err="1"/>
              <a:t>Image.open</a:t>
            </a:r>
            <a:r>
              <a:rPr lang="en-US" altLang="zh-CN" dirty="0"/>
              <a:t>(</a:t>
            </a:r>
            <a:r>
              <a:rPr lang="en-US" altLang="zh-CN" dirty="0" err="1"/>
              <a:t>img_path</a:t>
            </a:r>
            <a:r>
              <a:rPr lang="en-US" altLang="zh-CN" dirty="0"/>
              <a:t>) </a:t>
            </a:r>
          </a:p>
          <a:p>
            <a:r>
              <a:rPr lang="en-US" altLang="zh-CN" b="1" dirty="0"/>
              <a:t>        if </a:t>
            </a:r>
            <a:r>
              <a:rPr lang="en-US" altLang="zh-CN" b="1" dirty="0" err="1"/>
              <a:t>self.transforms</a:t>
            </a:r>
            <a:r>
              <a:rPr lang="en-US" altLang="zh-CN" b="1" dirty="0"/>
              <a:t>:</a:t>
            </a:r>
          </a:p>
          <a:p>
            <a:r>
              <a:rPr lang="en-US" altLang="zh-CN" b="1" dirty="0"/>
              <a:t>            </a:t>
            </a:r>
            <a:r>
              <a:rPr lang="en-US" altLang="zh-CN" b="1" dirty="0" err="1"/>
              <a:t>img</a:t>
            </a:r>
            <a:r>
              <a:rPr lang="en-US" altLang="zh-CN" b="1" dirty="0"/>
              <a:t> = </a:t>
            </a:r>
            <a:r>
              <a:rPr lang="en-US" altLang="zh-CN" b="1" dirty="0" err="1"/>
              <a:t>self.transforms</a:t>
            </a:r>
            <a:r>
              <a:rPr lang="en-US" altLang="zh-CN" b="1" dirty="0"/>
              <a:t>(</a:t>
            </a:r>
            <a:r>
              <a:rPr lang="en-US" altLang="zh-CN" b="1" dirty="0" err="1"/>
              <a:t>pil_img</a:t>
            </a:r>
            <a:r>
              <a:rPr lang="en-US" altLang="zh-CN" b="1" dirty="0"/>
              <a:t>)</a:t>
            </a:r>
          </a:p>
          <a:p>
            <a:r>
              <a:rPr lang="en-US" altLang="zh-CN" dirty="0"/>
              <a:t>        return </a:t>
            </a:r>
            <a:r>
              <a:rPr lang="en-US" altLang="zh-CN" dirty="0" err="1"/>
              <a:t>img</a:t>
            </a:r>
            <a:r>
              <a:rPr lang="en-US" altLang="zh-CN" dirty="0"/>
              <a:t>, label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__</a:t>
            </a:r>
            <a:r>
              <a:rPr lang="en-US" altLang="zh-CN" dirty="0" err="1"/>
              <a:t>len</a:t>
            </a:r>
            <a:r>
              <a:rPr lang="en-US" altLang="zh-CN" dirty="0"/>
              <a:t>__(self):</a:t>
            </a:r>
          </a:p>
          <a:p>
            <a:r>
              <a:rPr lang="en-US" altLang="zh-CN" dirty="0"/>
              <a:t>        return </a:t>
            </a:r>
            <a:r>
              <a:rPr lang="en-US" altLang="zh-CN" dirty="0" err="1"/>
              <a:t>len</a:t>
            </a:r>
            <a:r>
              <a:rPr lang="en-US" altLang="zh-CN" dirty="0"/>
              <a:t>(</a:t>
            </a:r>
            <a:r>
              <a:rPr lang="en-US" altLang="zh-CN" dirty="0" err="1"/>
              <a:t>self.imgs</a:t>
            </a:r>
            <a:r>
              <a:rPr lang="en-US" altLang="zh-CN" dirty="0"/>
              <a:t>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6365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2.4.3 Normalize</a:t>
            </a:r>
            <a:r>
              <a:rPr lang="zh-CN" altLang="en-US" dirty="0"/>
              <a:t>用法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在</a:t>
            </a:r>
            <a:r>
              <a:rPr lang="en-US" altLang="zh-CN" dirty="0"/>
              <a:t>transforms</a:t>
            </a:r>
            <a:r>
              <a:rPr lang="zh-CN" altLang="en-US" dirty="0"/>
              <a:t>中通常使用</a:t>
            </a:r>
            <a:r>
              <a:rPr lang="en-US" altLang="zh-CN" dirty="0"/>
              <a:t>Normalize</a:t>
            </a:r>
            <a:r>
              <a:rPr lang="zh-CN" altLang="en-US" dirty="0"/>
              <a:t>来规范化张量图像，这时就需要计算数据集的均值和标准差。例如，如下代码的变换器对</a:t>
            </a:r>
            <a:r>
              <a:rPr lang="en-US" altLang="zh-CN" dirty="0"/>
              <a:t>CIFAR-10</a:t>
            </a:r>
            <a:r>
              <a:rPr lang="zh-CN" altLang="en-US" dirty="0"/>
              <a:t>数据集进行规范化，需要用到计算出来的均值</a:t>
            </a:r>
            <a:r>
              <a:rPr lang="en-US" altLang="zh-CN" dirty="0"/>
              <a:t>(0.4914, 0.4822, 0.4465)</a:t>
            </a:r>
            <a:r>
              <a:rPr lang="zh-CN" altLang="en-US" dirty="0"/>
              <a:t>和标准差</a:t>
            </a:r>
            <a:r>
              <a:rPr lang="en-US" altLang="zh-CN" dirty="0"/>
              <a:t>(0.2023, 0.1994, 0.2010)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/>
              <a:t># </a:t>
            </a:r>
            <a:r>
              <a:rPr lang="zh-CN" altLang="en-US" dirty="0"/>
              <a:t>数据变换</a:t>
            </a:r>
          </a:p>
          <a:p>
            <a:pPr lvl="1"/>
            <a:r>
              <a:rPr lang="en-US" altLang="zh-CN" dirty="0" err="1"/>
              <a:t>transform_train</a:t>
            </a:r>
            <a:r>
              <a:rPr lang="en-US" altLang="zh-CN" dirty="0"/>
              <a:t> = </a:t>
            </a:r>
            <a:r>
              <a:rPr lang="en-US" altLang="zh-CN" dirty="0" err="1"/>
              <a:t>transforms.Compose</a:t>
            </a:r>
            <a:r>
              <a:rPr lang="en-US" altLang="zh-CN" dirty="0"/>
              <a:t>([</a:t>
            </a:r>
          </a:p>
          <a:p>
            <a:pPr lvl="1"/>
            <a:r>
              <a:rPr lang="en-US" altLang="zh-CN" dirty="0"/>
              <a:t>    </a:t>
            </a:r>
            <a:r>
              <a:rPr lang="en-US" altLang="zh-CN" dirty="0" err="1"/>
              <a:t>transforms.ToTensor</a:t>
            </a:r>
            <a:r>
              <a:rPr lang="en-US" altLang="zh-CN" dirty="0"/>
              <a:t>(),</a:t>
            </a:r>
          </a:p>
          <a:p>
            <a:pPr lvl="1"/>
            <a:r>
              <a:rPr lang="en-US" altLang="zh-CN" dirty="0"/>
              <a:t>    </a:t>
            </a:r>
            <a:r>
              <a:rPr lang="en-US" altLang="zh-CN" dirty="0" err="1"/>
              <a:t>transforms.Normalize</a:t>
            </a:r>
            <a:r>
              <a:rPr lang="en-US" altLang="zh-CN" dirty="0"/>
              <a:t>((0.4914, 0.4822, 0.4465), (0.2023, 0.1994, 0.2010))  # RGB</a:t>
            </a:r>
            <a:r>
              <a:rPr lang="zh-CN" altLang="en-US" dirty="0"/>
              <a:t>归一化的均值和标准差</a:t>
            </a:r>
          </a:p>
          <a:p>
            <a:pPr lvl="1"/>
            <a:r>
              <a:rPr lang="en-US" altLang="zh-CN" dirty="0"/>
              <a:t>])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8118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网上有一些代码直接给出类似的均值和标准差数值，可以直接使用，但是，了解如何计算出这些数值也很重要。</a:t>
            </a:r>
            <a:r>
              <a:rPr lang="en-US" altLang="zh-CN" dirty="0"/>
              <a:t>cifar10_normalize.py</a:t>
            </a:r>
            <a:r>
              <a:rPr lang="zh-CN" altLang="en-US" dirty="0"/>
              <a:t>实现了计算</a:t>
            </a:r>
            <a:r>
              <a:rPr lang="en-US" altLang="zh-CN" dirty="0"/>
              <a:t>CIFAR-10</a:t>
            </a:r>
            <a:r>
              <a:rPr lang="zh-CN" altLang="en-US" dirty="0"/>
              <a:t>数据集的均值和标准差，代码</a:t>
            </a:r>
            <a:r>
              <a:rPr lang="en-US" altLang="zh-CN" dirty="0"/>
              <a:t>2. 56</a:t>
            </a:r>
            <a:r>
              <a:rPr lang="zh-CN" altLang="en-US" dirty="0"/>
              <a:t>是核心函数。首先定义一个数据加载器，并初始化存放均值和标准差的张量</a:t>
            </a:r>
            <a:r>
              <a:rPr lang="en-US" altLang="zh-CN" dirty="0"/>
              <a:t>mean</a:t>
            </a:r>
            <a:r>
              <a:rPr lang="zh-CN" altLang="en-US" dirty="0"/>
              <a:t>和</a:t>
            </a:r>
            <a:r>
              <a:rPr lang="en-US" altLang="zh-CN" dirty="0" err="1"/>
              <a:t>std</a:t>
            </a:r>
            <a:r>
              <a:rPr lang="zh-CN" altLang="en-US" dirty="0"/>
              <a:t>；然后用两个</a:t>
            </a:r>
            <a:r>
              <a:rPr lang="en-US" altLang="zh-CN" dirty="0"/>
              <a:t>for</a:t>
            </a:r>
            <a:r>
              <a:rPr lang="zh-CN" altLang="en-US" dirty="0"/>
              <a:t>循环计算并累加每张图片的均值和标准差；最后求均值和标准差的平均值并返回。</a:t>
            </a:r>
          </a:p>
        </p:txBody>
      </p:sp>
    </p:spTree>
    <p:extLst>
      <p:ext uri="{BB962C8B-B14F-4D97-AF65-F5344CB8AC3E}">
        <p14:creationId xmlns:p14="http://schemas.microsoft.com/office/powerpoint/2010/main" val="24276340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dirty="0"/>
              <a:t>代码</a:t>
            </a:r>
            <a:r>
              <a:rPr lang="en-US" altLang="zh-CN" dirty="0"/>
              <a:t>2. 56 </a:t>
            </a:r>
            <a:r>
              <a:rPr lang="zh-CN" altLang="en-US" dirty="0"/>
              <a:t>计算指定图像数据集的均值和标准差函数</a:t>
            </a:r>
          </a:p>
          <a:p>
            <a:r>
              <a:rPr lang="en-US" altLang="zh-CN" dirty="0" err="1"/>
              <a:t>def</a:t>
            </a:r>
            <a:r>
              <a:rPr lang="en-US" altLang="zh-CN" dirty="0"/>
              <a:t> </a:t>
            </a:r>
            <a:r>
              <a:rPr lang="en-US" altLang="zh-CN" dirty="0" err="1"/>
              <a:t>get_mu_sigma</a:t>
            </a:r>
            <a:r>
              <a:rPr lang="en-US" altLang="zh-CN" dirty="0"/>
              <a:t>(</a:t>
            </a:r>
            <a:r>
              <a:rPr lang="en-US" altLang="zh-CN" dirty="0" err="1"/>
              <a:t>train_dataset</a:t>
            </a:r>
            <a:r>
              <a:rPr lang="en-US" altLang="zh-CN" dirty="0"/>
              <a:t>, dim=3):</a:t>
            </a:r>
          </a:p>
          <a:p>
            <a:r>
              <a:rPr lang="en-US" altLang="zh-CN" dirty="0"/>
              <a:t>    """ </a:t>
            </a:r>
            <a:r>
              <a:rPr lang="zh-CN" altLang="en-US" dirty="0"/>
              <a:t>计算指定图像数据集的均值和标准差 </a:t>
            </a:r>
            <a:r>
              <a:rPr lang="en-US" altLang="zh-CN" dirty="0"/>
              <a:t>"""</a:t>
            </a:r>
          </a:p>
          <a:p>
            <a:r>
              <a:rPr lang="en-US" altLang="zh-CN" dirty="0"/>
              <a:t>    print("</a:t>
            </a:r>
            <a:r>
              <a:rPr lang="zh-CN" altLang="en-US" dirty="0"/>
              <a:t>计算指定图像数据集的均值和标准差</a:t>
            </a:r>
            <a:r>
              <a:rPr lang="en-US" altLang="zh-CN" dirty="0"/>
              <a:t>")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data_length</a:t>
            </a:r>
            <a:r>
              <a:rPr lang="en-US" altLang="zh-CN" dirty="0"/>
              <a:t> = </a:t>
            </a:r>
            <a:r>
              <a:rPr lang="en-US" altLang="zh-CN" dirty="0" err="1"/>
              <a:t>len</a:t>
            </a:r>
            <a:r>
              <a:rPr lang="en-US" altLang="zh-CN" dirty="0"/>
              <a:t>(</a:t>
            </a:r>
            <a:r>
              <a:rPr lang="en-US" altLang="zh-CN" dirty="0" err="1"/>
              <a:t>train_dataset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print("</a:t>
            </a:r>
            <a:r>
              <a:rPr lang="zh-CN" altLang="en-US" dirty="0"/>
              <a:t>数据集大小：</a:t>
            </a:r>
            <a:r>
              <a:rPr lang="en-US" altLang="zh-CN" dirty="0"/>
              <a:t>", </a:t>
            </a:r>
            <a:r>
              <a:rPr lang="en-US" altLang="zh-CN" dirty="0" err="1"/>
              <a:t>data_length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train_loader</a:t>
            </a:r>
            <a:r>
              <a:rPr lang="en-US" altLang="zh-CN" dirty="0"/>
              <a:t> = </a:t>
            </a:r>
            <a:r>
              <a:rPr lang="en-US" altLang="zh-CN" dirty="0" err="1"/>
              <a:t>DataLoader</a:t>
            </a:r>
            <a:r>
              <a:rPr lang="en-US" altLang="zh-CN" dirty="0"/>
              <a:t>(</a:t>
            </a:r>
            <a:r>
              <a:rPr lang="en-US" altLang="zh-CN" dirty="0" err="1"/>
              <a:t>train_dataset</a:t>
            </a:r>
            <a:r>
              <a:rPr lang="en-US" altLang="zh-CN" dirty="0"/>
              <a:t>, </a:t>
            </a:r>
            <a:r>
              <a:rPr lang="en-US" altLang="zh-CN" dirty="0" err="1"/>
              <a:t>batch_size</a:t>
            </a:r>
            <a:r>
              <a:rPr lang="en-US" altLang="zh-CN" dirty="0"/>
              <a:t>=1, shuffle=False)</a:t>
            </a:r>
          </a:p>
          <a:p>
            <a:r>
              <a:rPr lang="en-US" altLang="zh-CN" dirty="0"/>
              <a:t>    mean = </a:t>
            </a:r>
            <a:r>
              <a:rPr lang="en-US" altLang="zh-CN" dirty="0" err="1"/>
              <a:t>torch.zeros</a:t>
            </a:r>
            <a:r>
              <a:rPr lang="en-US" altLang="zh-CN" dirty="0"/>
              <a:t>(dim)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std</a:t>
            </a:r>
            <a:r>
              <a:rPr lang="en-US" altLang="zh-CN" dirty="0"/>
              <a:t> = </a:t>
            </a:r>
            <a:r>
              <a:rPr lang="en-US" altLang="zh-CN" dirty="0" err="1"/>
              <a:t>torch.zeros</a:t>
            </a:r>
            <a:r>
              <a:rPr lang="en-US" altLang="zh-CN" dirty="0"/>
              <a:t>(dim)</a:t>
            </a:r>
          </a:p>
          <a:p>
            <a:r>
              <a:rPr lang="en-US" altLang="zh-CN" dirty="0"/>
              <a:t>    for </a:t>
            </a:r>
            <a:r>
              <a:rPr lang="en-US" altLang="zh-CN" dirty="0" err="1"/>
              <a:t>img</a:t>
            </a:r>
            <a:r>
              <a:rPr lang="en-US" altLang="zh-CN" dirty="0"/>
              <a:t>, _ in </a:t>
            </a:r>
            <a:r>
              <a:rPr lang="en-US" altLang="zh-CN" dirty="0" err="1"/>
              <a:t>train_loader</a:t>
            </a:r>
            <a:r>
              <a:rPr lang="en-US" altLang="zh-CN" dirty="0"/>
              <a:t>:</a:t>
            </a:r>
          </a:p>
          <a:p>
            <a:r>
              <a:rPr lang="en-US" altLang="zh-CN" dirty="0"/>
              <a:t>        # </a:t>
            </a:r>
            <a:r>
              <a:rPr lang="zh-CN" altLang="en-US" dirty="0"/>
              <a:t>计算并累加每张图片的均值和标准差</a:t>
            </a:r>
          </a:p>
          <a:p>
            <a:r>
              <a:rPr lang="zh-CN" altLang="en-US" dirty="0"/>
              <a:t>        </a:t>
            </a:r>
            <a:r>
              <a:rPr lang="en-US" altLang="zh-CN" dirty="0"/>
              <a:t>for d in range(dim):</a:t>
            </a:r>
          </a:p>
          <a:p>
            <a:r>
              <a:rPr lang="en-US" altLang="zh-CN" dirty="0"/>
              <a:t>            mean[d] += </a:t>
            </a:r>
            <a:r>
              <a:rPr lang="en-US" altLang="zh-CN" dirty="0" err="1"/>
              <a:t>img</a:t>
            </a:r>
            <a:r>
              <a:rPr lang="en-US" altLang="zh-CN" dirty="0"/>
              <a:t>[:, d, :, :].mean()</a:t>
            </a:r>
          </a:p>
          <a:p>
            <a:r>
              <a:rPr lang="en-US" altLang="zh-CN" dirty="0"/>
              <a:t>            </a:t>
            </a:r>
            <a:r>
              <a:rPr lang="en-US" altLang="zh-CN" dirty="0" err="1"/>
              <a:t>std</a:t>
            </a:r>
            <a:r>
              <a:rPr lang="en-US" altLang="zh-CN" dirty="0"/>
              <a:t>[d] += </a:t>
            </a:r>
            <a:r>
              <a:rPr lang="en-US" altLang="zh-CN" dirty="0" err="1"/>
              <a:t>img</a:t>
            </a:r>
            <a:r>
              <a:rPr lang="en-US" altLang="zh-CN" dirty="0"/>
              <a:t>[:, d, :, :].</a:t>
            </a:r>
            <a:r>
              <a:rPr lang="en-US" altLang="zh-CN" dirty="0" err="1"/>
              <a:t>std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    # </a:t>
            </a:r>
            <a:r>
              <a:rPr lang="zh-CN" altLang="en-US" dirty="0"/>
              <a:t>求平均</a:t>
            </a:r>
          </a:p>
          <a:p>
            <a:r>
              <a:rPr lang="zh-CN" altLang="en-US" dirty="0"/>
              <a:t>    </a:t>
            </a:r>
            <a:r>
              <a:rPr lang="en-US" altLang="zh-CN" dirty="0" err="1"/>
              <a:t>mean.div</a:t>
            </a:r>
            <a:r>
              <a:rPr lang="en-US" altLang="zh-CN" dirty="0"/>
              <a:t>_(</a:t>
            </a:r>
            <a:r>
              <a:rPr lang="en-US" altLang="zh-CN" dirty="0" err="1"/>
              <a:t>data_length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std.div</a:t>
            </a:r>
            <a:r>
              <a:rPr lang="en-US" altLang="zh-CN" dirty="0"/>
              <a:t>_(</a:t>
            </a:r>
            <a:r>
              <a:rPr lang="en-US" altLang="zh-CN" dirty="0" err="1"/>
              <a:t>data_length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return mean, </a:t>
            </a:r>
            <a:r>
              <a:rPr lang="en-US" altLang="zh-CN" dirty="0" err="1"/>
              <a:t>std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83323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程序的输出结果如下。</a:t>
            </a:r>
          </a:p>
          <a:p>
            <a:pPr lvl="1"/>
            <a:r>
              <a:rPr lang="zh-CN" altLang="en-US" dirty="0"/>
              <a:t>计算指定图像数据集的均值和标准差</a:t>
            </a:r>
          </a:p>
          <a:p>
            <a:pPr lvl="1"/>
            <a:r>
              <a:rPr lang="zh-CN" altLang="en-US" dirty="0"/>
              <a:t>数据集大小： </a:t>
            </a:r>
            <a:r>
              <a:rPr lang="en-US" altLang="zh-CN" dirty="0"/>
              <a:t>50000</a:t>
            </a:r>
          </a:p>
          <a:p>
            <a:pPr lvl="1"/>
            <a:r>
              <a:rPr lang="zh-CN" altLang="en-US" dirty="0"/>
              <a:t>计算出来的均值和标准差： </a:t>
            </a:r>
            <a:r>
              <a:rPr lang="en-US" altLang="zh-CN" dirty="0"/>
              <a:t>(tensor([0.4914, 0.4822, 0.4465]), tensor([0.2023, 0.1994, 0.2010]))</a:t>
            </a:r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28083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2.4.4 </a:t>
            </a:r>
            <a:r>
              <a:rPr lang="en-US" altLang="zh-CN" dirty="0" err="1" smtClean="0"/>
              <a:t>ImageFolder</a:t>
            </a:r>
            <a:r>
              <a:rPr lang="zh-CN" altLang="en-US" dirty="0"/>
              <a:t>用法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ImageFolder</a:t>
            </a:r>
            <a:r>
              <a:rPr lang="zh-CN" altLang="en-US" dirty="0"/>
              <a:t>是一种通用的数据加载器，它假定所有的图片文件都按类别分开存放，子目录名为类别名，每个子目录下存放对应类别的图片。第一章</a:t>
            </a:r>
            <a:r>
              <a:rPr lang="en-US" altLang="zh-CN" dirty="0"/>
              <a:t>1.3.4</a:t>
            </a:r>
            <a:r>
              <a:rPr lang="zh-CN" altLang="en-US" dirty="0"/>
              <a:t>小节已经按照上述要求对猫狗数据集进行了预处理，处理后的目录结构如图</a:t>
            </a:r>
            <a:r>
              <a:rPr lang="en-US" altLang="zh-CN" dirty="0"/>
              <a:t>2. 2</a:t>
            </a:r>
            <a:r>
              <a:rPr lang="zh-CN" altLang="en-US" dirty="0"/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29466748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384" y="747559"/>
            <a:ext cx="3109230" cy="46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544842" y="5661248"/>
            <a:ext cx="4054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2. 2 </a:t>
            </a:r>
            <a:r>
              <a:rPr lang="zh-CN" altLang="zh-CN" dirty="0"/>
              <a:t>猫狗数据集预处理后的目录结构</a:t>
            </a:r>
          </a:p>
        </p:txBody>
      </p:sp>
    </p:spTree>
    <p:extLst>
      <p:ext uri="{BB962C8B-B14F-4D97-AF65-F5344CB8AC3E}">
        <p14:creationId xmlns:p14="http://schemas.microsoft.com/office/powerpoint/2010/main" val="5941605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err="1"/>
              <a:t>ImageFolder</a:t>
            </a:r>
            <a:r>
              <a:rPr lang="zh-CN" altLang="en-US" dirty="0"/>
              <a:t>类的构造函数如下：</a:t>
            </a:r>
          </a:p>
          <a:p>
            <a:pPr lvl="1"/>
            <a:r>
              <a:rPr lang="en-US" altLang="zh-CN" dirty="0" err="1"/>
              <a:t>torchvision.datasets.ImageFolder</a:t>
            </a:r>
            <a:r>
              <a:rPr lang="en-US" altLang="zh-CN" dirty="0"/>
              <a:t>(root, transform=None, </a:t>
            </a:r>
            <a:r>
              <a:rPr lang="en-US" altLang="zh-CN" dirty="0" err="1"/>
              <a:t>target_transform</a:t>
            </a:r>
            <a:r>
              <a:rPr lang="en-US" altLang="zh-CN" dirty="0"/>
              <a:t>=None, loader=</a:t>
            </a:r>
            <a:r>
              <a:rPr lang="en-US" altLang="zh-CN" dirty="0" err="1"/>
              <a:t>default_loader</a:t>
            </a:r>
            <a:r>
              <a:rPr lang="en-US" altLang="zh-CN" dirty="0"/>
              <a:t>, </a:t>
            </a:r>
            <a:r>
              <a:rPr lang="en-US" altLang="zh-CN" dirty="0" err="1"/>
              <a:t>is_valid_file</a:t>
            </a:r>
            <a:r>
              <a:rPr lang="en-US" altLang="zh-CN" dirty="0"/>
              <a:t>=None)</a:t>
            </a:r>
          </a:p>
          <a:p>
            <a:r>
              <a:rPr lang="zh-CN" altLang="en-US" dirty="0"/>
              <a:t>主要参数是：</a:t>
            </a:r>
          </a:p>
          <a:p>
            <a:pPr lvl="1"/>
            <a:r>
              <a:rPr lang="en-US" altLang="zh-CN" dirty="0" smtClean="0"/>
              <a:t>root</a:t>
            </a:r>
            <a:r>
              <a:rPr lang="zh-CN" altLang="en-US" dirty="0"/>
              <a:t>：根目录路径。</a:t>
            </a:r>
          </a:p>
          <a:p>
            <a:pPr lvl="1"/>
            <a:r>
              <a:rPr lang="en-US" altLang="zh-CN" dirty="0" smtClean="0"/>
              <a:t>transform</a:t>
            </a:r>
            <a:r>
              <a:rPr lang="zh-CN" altLang="en-US" dirty="0"/>
              <a:t>：接受</a:t>
            </a:r>
            <a:r>
              <a:rPr lang="en-US" altLang="zh-CN" dirty="0"/>
              <a:t>PIL</a:t>
            </a:r>
            <a:r>
              <a:rPr lang="zh-CN" altLang="en-US" dirty="0"/>
              <a:t>图像并返回转换后版本的转换函数。如：</a:t>
            </a:r>
            <a:r>
              <a:rPr lang="en-US" altLang="zh-CN" dirty="0" err="1"/>
              <a:t>transforms.RandomCrop</a:t>
            </a:r>
            <a:r>
              <a:rPr lang="zh-CN" altLang="en-US" dirty="0"/>
              <a:t>。</a:t>
            </a:r>
          </a:p>
          <a:p>
            <a:pPr lvl="1"/>
            <a:r>
              <a:rPr lang="en-US" altLang="zh-CN" dirty="0" err="1" smtClean="0"/>
              <a:t>target_transform</a:t>
            </a:r>
            <a:r>
              <a:rPr lang="zh-CN" altLang="en-US" dirty="0"/>
              <a:t>：接受目标标签并转换的转换函数。</a:t>
            </a:r>
          </a:p>
          <a:p>
            <a:pPr lvl="1"/>
            <a:r>
              <a:rPr lang="en-US" altLang="zh-CN" dirty="0" smtClean="0"/>
              <a:t>loader</a:t>
            </a:r>
            <a:r>
              <a:rPr lang="zh-CN" altLang="en-US" dirty="0"/>
              <a:t>：加载给定路径的图像的函数。</a:t>
            </a:r>
          </a:p>
          <a:p>
            <a:pPr lvl="1"/>
            <a:r>
              <a:rPr lang="en-US" altLang="zh-CN" dirty="0" err="1" smtClean="0"/>
              <a:t>is_valid_file</a:t>
            </a:r>
            <a:r>
              <a:rPr lang="zh-CN" altLang="en-US" dirty="0"/>
              <a:t>：检查给定路径的图片文件是否有效的函数，用于检查文件是否已损坏。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1513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2.1.1 </a:t>
            </a:r>
            <a:r>
              <a:rPr lang="zh-CN" altLang="en-US" dirty="0" smtClean="0"/>
              <a:t>张量</a:t>
            </a:r>
            <a:r>
              <a:rPr lang="zh-CN" altLang="en-US" dirty="0"/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Tensor</a:t>
            </a:r>
            <a:r>
              <a:rPr lang="zh-CN" altLang="en-US" dirty="0"/>
              <a:t>（张量）是</a:t>
            </a:r>
            <a:r>
              <a:rPr lang="en-US" altLang="zh-CN" dirty="0" err="1"/>
              <a:t>PyTorch</a:t>
            </a:r>
            <a:r>
              <a:rPr lang="zh-CN" altLang="en-US" dirty="0"/>
              <a:t>的核心数据结构。张量的维度（</a:t>
            </a:r>
            <a:r>
              <a:rPr lang="en-US" altLang="zh-CN" dirty="0"/>
              <a:t>dimension</a:t>
            </a:r>
            <a:r>
              <a:rPr lang="zh-CN" altLang="en-US" dirty="0"/>
              <a:t>）也称为阶，注意这里的阶与矩阵的阶无关。零阶张量称为标量（</a:t>
            </a:r>
            <a:r>
              <a:rPr lang="en-US" altLang="zh-CN" dirty="0"/>
              <a:t>Scalar</a:t>
            </a:r>
            <a:r>
              <a:rPr lang="zh-CN" altLang="en-US" dirty="0"/>
              <a:t>），一阶张量称为向量（</a:t>
            </a:r>
            <a:r>
              <a:rPr lang="en-US" altLang="zh-CN" dirty="0"/>
              <a:t>Vector</a:t>
            </a:r>
            <a:r>
              <a:rPr lang="zh-CN" altLang="en-US" dirty="0"/>
              <a:t>），二阶张量称为矩阵（</a:t>
            </a:r>
            <a:r>
              <a:rPr lang="en-US" altLang="zh-CN" dirty="0"/>
              <a:t>Matrix</a:t>
            </a:r>
            <a:r>
              <a:rPr lang="zh-CN" altLang="en-US" dirty="0"/>
              <a:t>），三阶以上的就直接称为张量。</a:t>
            </a:r>
          </a:p>
        </p:txBody>
      </p:sp>
    </p:spTree>
    <p:extLst>
      <p:ext uri="{BB962C8B-B14F-4D97-AF65-F5344CB8AC3E}">
        <p14:creationId xmlns:p14="http://schemas.microsoft.com/office/powerpoint/2010/main" val="30169745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/>
              <a:t>dogs_cats_imagefolder.py</a:t>
            </a:r>
            <a:r>
              <a:rPr lang="zh-CN" altLang="en-US" dirty="0"/>
              <a:t>演示如何使用</a:t>
            </a:r>
            <a:r>
              <a:rPr lang="en-US" altLang="zh-CN" dirty="0" err="1"/>
              <a:t>ImageFolder</a:t>
            </a:r>
            <a:r>
              <a:rPr lang="zh-CN" altLang="en-US" dirty="0"/>
              <a:t>类来读取预处理后的猫狗数据集图片。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2. 57</a:t>
            </a:r>
            <a:r>
              <a:rPr lang="zh-CN" altLang="en-US" dirty="0"/>
              <a:t>首先定义一个简单的图像转换器</a:t>
            </a:r>
            <a:r>
              <a:rPr lang="en-US" altLang="zh-CN" dirty="0" err="1"/>
              <a:t>data_transform</a:t>
            </a:r>
            <a:r>
              <a:rPr lang="zh-CN" altLang="en-US" dirty="0"/>
              <a:t>，对输入图像做</a:t>
            </a:r>
            <a:r>
              <a:rPr lang="en-US" altLang="zh-CN" dirty="0"/>
              <a:t>Resize</a:t>
            </a:r>
            <a:r>
              <a:rPr lang="zh-CN" altLang="en-US" dirty="0"/>
              <a:t>和</a:t>
            </a:r>
            <a:r>
              <a:rPr lang="en-US" altLang="zh-CN" dirty="0" err="1"/>
              <a:t>ToTensor</a:t>
            </a:r>
            <a:r>
              <a:rPr lang="zh-CN" altLang="en-US" dirty="0"/>
              <a:t>转换操作。然后使用</a:t>
            </a:r>
            <a:r>
              <a:rPr lang="en-US" altLang="zh-CN" dirty="0" err="1"/>
              <a:t>ImageFolder</a:t>
            </a:r>
            <a:r>
              <a:rPr lang="zh-CN" altLang="en-US" dirty="0"/>
              <a:t>类读取指定目录下的图像文件，这里使用</a:t>
            </a:r>
            <a:r>
              <a:rPr lang="en-US" altLang="zh-CN" dirty="0"/>
              <a:t>Python </a:t>
            </a:r>
            <a:r>
              <a:rPr lang="zh-CN" altLang="en-US" dirty="0"/>
              <a:t>字典来存放训练集、验证集和测试集数据。最后使用</a:t>
            </a:r>
            <a:r>
              <a:rPr lang="en-US" altLang="zh-CN" dirty="0" err="1"/>
              <a:t>DataLoader</a:t>
            </a:r>
            <a:r>
              <a:rPr lang="zh-CN" altLang="en-US" dirty="0"/>
              <a:t>加载三种数据集，一般而言，训练集需要随机置乱，但验证集和测试集不需要，因此使用</a:t>
            </a:r>
            <a:r>
              <a:rPr lang="en-US" altLang="zh-CN" dirty="0"/>
              <a:t>shuffle=(</a:t>
            </a:r>
            <a:r>
              <a:rPr lang="en-US" altLang="zh-CN" dirty="0" err="1"/>
              <a:t>ds_type</a:t>
            </a:r>
            <a:r>
              <a:rPr lang="en-US" altLang="zh-CN" dirty="0"/>
              <a:t> == "train")</a:t>
            </a:r>
            <a:r>
              <a:rPr lang="zh-CN" altLang="en-US" dirty="0"/>
              <a:t>来指定只对训练集置乱。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73908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548680"/>
            <a:ext cx="8928992" cy="5904656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dirty="0"/>
              <a:t>代码</a:t>
            </a:r>
            <a:r>
              <a:rPr lang="en-US" altLang="zh-CN" dirty="0"/>
              <a:t>2. 57 </a:t>
            </a:r>
            <a:r>
              <a:rPr lang="zh-CN" altLang="en-US" dirty="0"/>
              <a:t>读取数据集</a:t>
            </a:r>
          </a:p>
          <a:p>
            <a:r>
              <a:rPr lang="zh-CN" altLang="en-US" dirty="0"/>
              <a:t>    </a:t>
            </a:r>
            <a:r>
              <a:rPr lang="en-US" altLang="zh-CN" dirty="0" err="1"/>
              <a:t>batch_size</a:t>
            </a:r>
            <a:r>
              <a:rPr lang="en-US" altLang="zh-CN" dirty="0"/>
              <a:t> = 16  # </a:t>
            </a:r>
            <a:r>
              <a:rPr lang="zh-CN" altLang="en-US" dirty="0"/>
              <a:t>批大小</a:t>
            </a:r>
          </a:p>
          <a:p>
            <a:endParaRPr lang="zh-CN" altLang="en-US" dirty="0"/>
          </a:p>
          <a:p>
            <a:r>
              <a:rPr lang="zh-CN" altLang="en-US" dirty="0"/>
              <a:t>    </a:t>
            </a:r>
            <a:r>
              <a:rPr lang="en-US" altLang="zh-CN" dirty="0"/>
              <a:t># </a:t>
            </a:r>
            <a:r>
              <a:rPr lang="zh-CN" altLang="en-US" dirty="0"/>
              <a:t>猫狗数据集图片目录</a:t>
            </a:r>
          </a:p>
          <a:p>
            <a:r>
              <a:rPr lang="zh-CN" altLang="en-US" dirty="0"/>
              <a:t>    </a:t>
            </a:r>
            <a:r>
              <a:rPr lang="en-US" altLang="zh-CN" dirty="0" err="1"/>
              <a:t>imgs_dir</a:t>
            </a:r>
            <a:r>
              <a:rPr lang="en-US" altLang="zh-CN" dirty="0"/>
              <a:t> = '../datasets/</a:t>
            </a:r>
            <a:r>
              <a:rPr lang="en-US" altLang="zh-CN" dirty="0" err="1"/>
              <a:t>kaggledogvscat</a:t>
            </a:r>
            <a:r>
              <a:rPr lang="en-US" altLang="zh-CN" dirty="0"/>
              <a:t>/small'</a:t>
            </a:r>
          </a:p>
          <a:p>
            <a:endParaRPr lang="en-US" altLang="zh-CN" dirty="0"/>
          </a:p>
          <a:p>
            <a:r>
              <a:rPr lang="en-US" altLang="zh-CN" dirty="0"/>
              <a:t>    # </a:t>
            </a:r>
            <a:r>
              <a:rPr lang="zh-CN" altLang="en-US" dirty="0"/>
              <a:t>图像转换</a:t>
            </a:r>
          </a:p>
          <a:p>
            <a:r>
              <a:rPr lang="zh-CN" altLang="en-US" dirty="0"/>
              <a:t>    </a:t>
            </a:r>
            <a:r>
              <a:rPr lang="en-US" altLang="zh-CN" dirty="0" err="1"/>
              <a:t>data_transform</a:t>
            </a:r>
            <a:r>
              <a:rPr lang="en-US" altLang="zh-CN" dirty="0"/>
              <a:t> = </a:t>
            </a:r>
            <a:r>
              <a:rPr lang="en-US" altLang="zh-CN" dirty="0" err="1"/>
              <a:t>transforms.Compose</a:t>
            </a:r>
            <a:r>
              <a:rPr lang="en-US" altLang="zh-CN" dirty="0"/>
              <a:t>([</a:t>
            </a:r>
            <a:r>
              <a:rPr lang="en-US" altLang="zh-CN" dirty="0" err="1"/>
              <a:t>transforms.Resize</a:t>
            </a:r>
            <a:r>
              <a:rPr lang="en-US" altLang="zh-CN" dirty="0"/>
              <a:t>([64, 64]),</a:t>
            </a:r>
          </a:p>
          <a:p>
            <a:r>
              <a:rPr lang="en-US" altLang="zh-CN" dirty="0"/>
              <a:t>                                         </a:t>
            </a:r>
            <a:r>
              <a:rPr lang="en-US" altLang="zh-CN" dirty="0" err="1"/>
              <a:t>transforms.ToTensor</a:t>
            </a:r>
            <a:r>
              <a:rPr lang="en-US" altLang="zh-CN" dirty="0"/>
              <a:t>()])</a:t>
            </a:r>
          </a:p>
          <a:p>
            <a:r>
              <a:rPr lang="en-US" altLang="zh-CN" dirty="0"/>
              <a:t>    # </a:t>
            </a:r>
            <a:r>
              <a:rPr lang="zh-CN" altLang="en-US" dirty="0"/>
              <a:t>数据集</a:t>
            </a:r>
          </a:p>
          <a:p>
            <a:r>
              <a:rPr lang="zh-CN" altLang="en-US" dirty="0"/>
              <a:t>    </a:t>
            </a:r>
            <a:r>
              <a:rPr lang="en-US" altLang="zh-CN" dirty="0" err="1"/>
              <a:t>dog_vs_cat_datasets</a:t>
            </a:r>
            <a:r>
              <a:rPr lang="en-US" altLang="zh-CN" dirty="0"/>
              <a:t> = {</a:t>
            </a:r>
            <a:r>
              <a:rPr lang="en-US" altLang="zh-CN" dirty="0" err="1"/>
              <a:t>ds_type</a:t>
            </a:r>
            <a:r>
              <a:rPr lang="en-US" altLang="zh-CN" dirty="0"/>
              <a:t>: </a:t>
            </a:r>
            <a:r>
              <a:rPr lang="en-US" altLang="zh-CN" dirty="0" err="1"/>
              <a:t>datasets.ImageFolder</a:t>
            </a:r>
            <a:r>
              <a:rPr lang="en-US" altLang="zh-CN" dirty="0"/>
              <a:t>(root=</a:t>
            </a:r>
            <a:r>
              <a:rPr lang="en-US" altLang="zh-CN" dirty="0" err="1"/>
              <a:t>os.path.join</a:t>
            </a:r>
            <a:r>
              <a:rPr lang="en-US" altLang="zh-CN" dirty="0"/>
              <a:t>(</a:t>
            </a:r>
            <a:r>
              <a:rPr lang="en-US" altLang="zh-CN" dirty="0" err="1"/>
              <a:t>imgs_dir</a:t>
            </a:r>
            <a:r>
              <a:rPr lang="en-US" altLang="zh-CN" dirty="0"/>
              <a:t>, </a:t>
            </a:r>
            <a:r>
              <a:rPr lang="en-US" altLang="zh-CN" dirty="0" err="1"/>
              <a:t>ds_type</a:t>
            </a:r>
            <a:r>
              <a:rPr lang="en-US" altLang="zh-CN" dirty="0"/>
              <a:t>),</a:t>
            </a:r>
          </a:p>
          <a:p>
            <a:r>
              <a:rPr lang="en-US" altLang="zh-CN" dirty="0"/>
              <a:t>                                                         transform=</a:t>
            </a:r>
            <a:r>
              <a:rPr lang="en-US" altLang="zh-CN" dirty="0" err="1"/>
              <a:t>data_transform</a:t>
            </a:r>
            <a:r>
              <a:rPr lang="en-US" altLang="zh-CN" dirty="0"/>
              <a:t>[</a:t>
            </a:r>
            <a:r>
              <a:rPr lang="en-US" altLang="zh-CN" dirty="0" err="1"/>
              <a:t>ds_type</a:t>
            </a:r>
            <a:r>
              <a:rPr lang="en-US" altLang="zh-CN" dirty="0"/>
              <a:t>])</a:t>
            </a:r>
          </a:p>
          <a:p>
            <a:r>
              <a:rPr lang="en-US" altLang="zh-CN" dirty="0"/>
              <a:t>                           for </a:t>
            </a:r>
            <a:r>
              <a:rPr lang="en-US" altLang="zh-CN" dirty="0" err="1"/>
              <a:t>ds_type</a:t>
            </a:r>
            <a:r>
              <a:rPr lang="en-US" altLang="zh-CN" dirty="0"/>
              <a:t> in ["train", "validation", "test"]}</a:t>
            </a:r>
          </a:p>
          <a:p>
            <a:r>
              <a:rPr lang="en-US" altLang="zh-CN" dirty="0"/>
              <a:t>    # </a:t>
            </a:r>
            <a:r>
              <a:rPr lang="zh-CN" altLang="en-US" dirty="0"/>
              <a:t>数据加载器</a:t>
            </a:r>
          </a:p>
          <a:p>
            <a:r>
              <a:rPr lang="zh-CN" altLang="en-US" dirty="0"/>
              <a:t>    </a:t>
            </a:r>
            <a:r>
              <a:rPr lang="en-US" altLang="zh-CN" dirty="0" err="1"/>
              <a:t>data_loader</a:t>
            </a:r>
            <a:r>
              <a:rPr lang="en-US" altLang="zh-CN" dirty="0"/>
              <a:t> = {</a:t>
            </a:r>
            <a:r>
              <a:rPr lang="en-US" altLang="zh-CN" dirty="0" err="1"/>
              <a:t>ds_type</a:t>
            </a:r>
            <a:r>
              <a:rPr lang="en-US" altLang="zh-CN" dirty="0"/>
              <a:t>: </a:t>
            </a:r>
            <a:r>
              <a:rPr lang="en-US" altLang="zh-CN" dirty="0" err="1"/>
              <a:t>DataLoader</a:t>
            </a:r>
            <a:r>
              <a:rPr lang="en-US" altLang="zh-CN" dirty="0"/>
              <a:t>(dataset=</a:t>
            </a:r>
            <a:r>
              <a:rPr lang="en-US" altLang="zh-CN" dirty="0" err="1"/>
              <a:t>dog_vs_cat_datasets</a:t>
            </a:r>
            <a:r>
              <a:rPr lang="en-US" altLang="zh-CN" dirty="0"/>
              <a:t>[</a:t>
            </a:r>
            <a:r>
              <a:rPr lang="en-US" altLang="zh-CN" dirty="0" err="1"/>
              <a:t>ds_type</a:t>
            </a:r>
            <a:r>
              <a:rPr lang="en-US" altLang="zh-CN" dirty="0"/>
              <a:t>],</a:t>
            </a:r>
          </a:p>
          <a:p>
            <a:r>
              <a:rPr lang="en-US" altLang="zh-CN" dirty="0"/>
              <a:t>                                       </a:t>
            </a:r>
            <a:r>
              <a:rPr lang="en-US" altLang="zh-CN" dirty="0" err="1"/>
              <a:t>batch_size</a:t>
            </a:r>
            <a:r>
              <a:rPr lang="en-US" altLang="zh-CN" dirty="0"/>
              <a:t>=</a:t>
            </a:r>
            <a:r>
              <a:rPr lang="en-US" altLang="zh-CN" dirty="0" err="1"/>
              <a:t>batch_size</a:t>
            </a:r>
            <a:r>
              <a:rPr lang="en-US" altLang="zh-CN" dirty="0"/>
              <a:t>,</a:t>
            </a:r>
          </a:p>
          <a:p>
            <a:r>
              <a:rPr lang="en-US" altLang="zh-CN" dirty="0"/>
              <a:t>                                       shuffle=(</a:t>
            </a:r>
            <a:r>
              <a:rPr lang="en-US" altLang="zh-CN" dirty="0" err="1"/>
              <a:t>ds_type</a:t>
            </a:r>
            <a:r>
              <a:rPr lang="en-US" altLang="zh-CN" dirty="0"/>
              <a:t> == "train"))</a:t>
            </a:r>
          </a:p>
          <a:p>
            <a:r>
              <a:rPr lang="en-US" altLang="zh-CN" dirty="0"/>
              <a:t>                   for </a:t>
            </a:r>
            <a:r>
              <a:rPr lang="en-US" altLang="zh-CN" dirty="0" err="1"/>
              <a:t>ds_type</a:t>
            </a:r>
            <a:r>
              <a:rPr lang="en-US" altLang="zh-CN" dirty="0"/>
              <a:t> in ["train", "validation", "test"]}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4471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>
            <a:normAutofit fontScale="47500" lnSpcReduction="20000"/>
          </a:bodyPr>
          <a:lstStyle/>
          <a:p>
            <a:r>
              <a:rPr lang="zh-CN" altLang="en-US" sz="5900" dirty="0"/>
              <a:t>代码</a:t>
            </a:r>
            <a:r>
              <a:rPr lang="en-US" altLang="zh-CN" sz="5900" dirty="0"/>
              <a:t>2. 58</a:t>
            </a:r>
            <a:r>
              <a:rPr lang="zh-CN" altLang="en-US" sz="5900" dirty="0"/>
              <a:t>加载训练集并打印结果。可以调用数据集对象的</a:t>
            </a:r>
            <a:r>
              <a:rPr lang="en-US" altLang="zh-CN" sz="5900" dirty="0" err="1"/>
              <a:t>class_to_idx</a:t>
            </a:r>
            <a:r>
              <a:rPr lang="zh-CN" altLang="en-US" sz="5900" dirty="0"/>
              <a:t>、</a:t>
            </a:r>
            <a:r>
              <a:rPr lang="en-US" altLang="zh-CN" sz="5900" dirty="0"/>
              <a:t>classes</a:t>
            </a:r>
            <a:r>
              <a:rPr lang="zh-CN" altLang="en-US" sz="5900" dirty="0"/>
              <a:t>和</a:t>
            </a:r>
            <a:r>
              <a:rPr lang="en-US" altLang="zh-CN" sz="5900" dirty="0" err="1"/>
              <a:t>imgs</a:t>
            </a:r>
            <a:r>
              <a:rPr lang="zh-CN" altLang="en-US" sz="5900" dirty="0"/>
              <a:t>属性分别获取数据集类别索引、数据集类别和图像路径。</a:t>
            </a:r>
            <a:endParaRPr lang="zh-CN" altLang="en-US" dirty="0"/>
          </a:p>
          <a:p>
            <a:r>
              <a:rPr lang="zh-CN" altLang="en-US" dirty="0"/>
              <a:t>代码</a:t>
            </a:r>
            <a:r>
              <a:rPr lang="en-US" altLang="zh-CN" dirty="0"/>
              <a:t>2. 58 </a:t>
            </a:r>
            <a:r>
              <a:rPr lang="zh-CN" altLang="en-US" dirty="0"/>
              <a:t>加载训练集并打印结果</a:t>
            </a:r>
          </a:p>
          <a:p>
            <a:r>
              <a:rPr lang="zh-CN" altLang="en-US" dirty="0"/>
              <a:t>    </a:t>
            </a:r>
            <a:r>
              <a:rPr lang="en-US" altLang="zh-CN" dirty="0" err="1"/>
              <a:t>x_train</a:t>
            </a:r>
            <a:r>
              <a:rPr lang="en-US" altLang="zh-CN" dirty="0"/>
              <a:t>, </a:t>
            </a:r>
            <a:r>
              <a:rPr lang="en-US" altLang="zh-CN" dirty="0" err="1"/>
              <a:t>y_train</a:t>
            </a:r>
            <a:r>
              <a:rPr lang="en-US" altLang="zh-CN" dirty="0"/>
              <a:t> = next(</a:t>
            </a:r>
            <a:r>
              <a:rPr lang="en-US" altLang="zh-CN" dirty="0" err="1"/>
              <a:t>iter</a:t>
            </a:r>
            <a:r>
              <a:rPr lang="en-US" altLang="zh-CN" dirty="0"/>
              <a:t>(</a:t>
            </a:r>
            <a:r>
              <a:rPr lang="en-US" altLang="zh-CN" dirty="0" err="1"/>
              <a:t>data_loader</a:t>
            </a:r>
            <a:r>
              <a:rPr lang="en-US" altLang="zh-CN" dirty="0"/>
              <a:t>["train"]))</a:t>
            </a:r>
          </a:p>
          <a:p>
            <a:r>
              <a:rPr lang="en-US" altLang="zh-CN" dirty="0"/>
              <a:t>    print(f'</a:t>
            </a:r>
            <a:r>
              <a:rPr lang="zh-CN" altLang="en-US" dirty="0"/>
              <a:t>训练集样本个数：</a:t>
            </a:r>
            <a:r>
              <a:rPr lang="en-US" altLang="zh-CN" dirty="0"/>
              <a:t>{</a:t>
            </a:r>
            <a:r>
              <a:rPr lang="en-US" altLang="zh-CN" dirty="0" err="1"/>
              <a:t>len</a:t>
            </a:r>
            <a:r>
              <a:rPr lang="en-US" altLang="zh-CN" dirty="0"/>
              <a:t>(</a:t>
            </a:r>
            <a:r>
              <a:rPr lang="en-US" altLang="zh-CN" dirty="0" err="1"/>
              <a:t>x_train</a:t>
            </a:r>
            <a:r>
              <a:rPr lang="en-US" altLang="zh-CN" dirty="0"/>
              <a:t>)}')</a:t>
            </a:r>
          </a:p>
          <a:p>
            <a:r>
              <a:rPr lang="en-US" altLang="zh-CN" dirty="0"/>
              <a:t>    print(f'</a:t>
            </a:r>
            <a:r>
              <a:rPr lang="zh-CN" altLang="en-US" dirty="0"/>
              <a:t>训练集标签个数：</a:t>
            </a:r>
            <a:r>
              <a:rPr lang="en-US" altLang="zh-CN" dirty="0"/>
              <a:t>{</a:t>
            </a:r>
            <a:r>
              <a:rPr lang="en-US" altLang="zh-CN" dirty="0" err="1"/>
              <a:t>len</a:t>
            </a:r>
            <a:r>
              <a:rPr lang="en-US" altLang="zh-CN" dirty="0"/>
              <a:t>(</a:t>
            </a:r>
            <a:r>
              <a:rPr lang="en-US" altLang="zh-CN" dirty="0" err="1"/>
              <a:t>y_train</a:t>
            </a:r>
            <a:r>
              <a:rPr lang="en-US" altLang="zh-CN" dirty="0"/>
              <a:t>)}')</a:t>
            </a:r>
          </a:p>
          <a:p>
            <a:r>
              <a:rPr lang="en-US" altLang="zh-CN" dirty="0"/>
              <a:t>    print('</a:t>
            </a:r>
            <a:r>
              <a:rPr lang="zh-CN" altLang="en-US" dirty="0"/>
              <a:t>训练集样本形状：</a:t>
            </a:r>
            <a:r>
              <a:rPr lang="en-US" altLang="zh-CN" dirty="0"/>
              <a:t>', </a:t>
            </a:r>
            <a:r>
              <a:rPr lang="en-US" altLang="zh-CN" dirty="0" err="1"/>
              <a:t>x_train.shape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print('</a:t>
            </a:r>
            <a:r>
              <a:rPr lang="zh-CN" altLang="en-US" dirty="0"/>
              <a:t>训练集标签形状：</a:t>
            </a:r>
            <a:r>
              <a:rPr lang="en-US" altLang="zh-CN" dirty="0"/>
              <a:t>', </a:t>
            </a:r>
            <a:r>
              <a:rPr lang="en-US" altLang="zh-CN" dirty="0" err="1"/>
              <a:t>y_train.shape</a:t>
            </a:r>
            <a:r>
              <a:rPr lang="en-US" altLang="zh-CN" dirty="0"/>
              <a:t>)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index_classes</a:t>
            </a:r>
            <a:r>
              <a:rPr lang="en-US" altLang="zh-CN" dirty="0"/>
              <a:t> = </a:t>
            </a:r>
            <a:r>
              <a:rPr lang="en-US" altLang="zh-CN" dirty="0" err="1"/>
              <a:t>dog_vs_cat_datasets</a:t>
            </a:r>
            <a:r>
              <a:rPr lang="en-US" altLang="zh-CN" dirty="0"/>
              <a:t>["train"].</a:t>
            </a:r>
            <a:r>
              <a:rPr lang="en-US" altLang="zh-CN" dirty="0" err="1"/>
              <a:t>class_to_idx</a:t>
            </a:r>
            <a:endParaRPr lang="en-US" altLang="zh-CN" dirty="0"/>
          </a:p>
          <a:p>
            <a:r>
              <a:rPr lang="en-US" altLang="zh-CN" dirty="0"/>
              <a:t>    print("</a:t>
            </a:r>
            <a:r>
              <a:rPr lang="zh-CN" altLang="en-US" dirty="0"/>
              <a:t>数据集类别索引：</a:t>
            </a:r>
            <a:r>
              <a:rPr lang="en-US" altLang="zh-CN" dirty="0"/>
              <a:t>")</a:t>
            </a:r>
          </a:p>
          <a:p>
            <a:r>
              <a:rPr lang="en-US" altLang="zh-CN" dirty="0"/>
              <a:t>    # </a:t>
            </a:r>
            <a:r>
              <a:rPr lang="zh-CN" altLang="en-US" dirty="0"/>
              <a:t>输出为：</a:t>
            </a:r>
            <a:r>
              <a:rPr lang="en-US" altLang="zh-CN" dirty="0"/>
              <a:t>{'cats': 0, 'dogs': 1}</a:t>
            </a:r>
          </a:p>
          <a:p>
            <a:r>
              <a:rPr lang="en-US" altLang="zh-CN" dirty="0"/>
              <a:t>    print(</a:t>
            </a:r>
            <a:r>
              <a:rPr lang="en-US" altLang="zh-CN" dirty="0" err="1"/>
              <a:t>index_classes</a:t>
            </a:r>
            <a:r>
              <a:rPr lang="en-US" altLang="zh-CN" dirty="0"/>
              <a:t>)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class_names</a:t>
            </a:r>
            <a:r>
              <a:rPr lang="en-US" altLang="zh-CN" dirty="0"/>
              <a:t> = </a:t>
            </a:r>
            <a:r>
              <a:rPr lang="en-US" altLang="zh-CN" dirty="0" err="1"/>
              <a:t>dog_vs_cat_datasets</a:t>
            </a:r>
            <a:r>
              <a:rPr lang="en-US" altLang="zh-CN" dirty="0"/>
              <a:t>["train"].classes</a:t>
            </a:r>
          </a:p>
          <a:p>
            <a:r>
              <a:rPr lang="en-US" altLang="zh-CN" dirty="0"/>
              <a:t>    print("</a:t>
            </a:r>
            <a:r>
              <a:rPr lang="zh-CN" altLang="en-US" dirty="0"/>
              <a:t>数据集类别：</a:t>
            </a:r>
            <a:r>
              <a:rPr lang="en-US" altLang="zh-CN" dirty="0"/>
              <a:t>")</a:t>
            </a:r>
          </a:p>
          <a:p>
            <a:r>
              <a:rPr lang="en-US" altLang="zh-CN" dirty="0"/>
              <a:t>    # </a:t>
            </a:r>
            <a:r>
              <a:rPr lang="zh-CN" altLang="en-US" dirty="0"/>
              <a:t>输出为：</a:t>
            </a:r>
            <a:r>
              <a:rPr lang="en-US" altLang="zh-CN" dirty="0"/>
              <a:t>['cats', 'dogs']</a:t>
            </a:r>
          </a:p>
          <a:p>
            <a:r>
              <a:rPr lang="en-US" altLang="zh-CN" dirty="0"/>
              <a:t>print(</a:t>
            </a:r>
            <a:r>
              <a:rPr lang="en-US" altLang="zh-CN" dirty="0" err="1"/>
              <a:t>class_names</a:t>
            </a:r>
            <a:r>
              <a:rPr lang="en-US" altLang="zh-CN" dirty="0"/>
              <a:t>)</a:t>
            </a:r>
          </a:p>
          <a:p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img_path</a:t>
            </a:r>
            <a:r>
              <a:rPr lang="en-US" altLang="zh-CN" dirty="0"/>
              <a:t> = </a:t>
            </a:r>
            <a:r>
              <a:rPr lang="en-US" altLang="zh-CN" dirty="0" err="1"/>
              <a:t>dog_vs_cat_datasets</a:t>
            </a:r>
            <a:r>
              <a:rPr lang="en-US" altLang="zh-CN" dirty="0"/>
              <a:t>["train"].</a:t>
            </a:r>
            <a:r>
              <a:rPr lang="en-US" altLang="zh-CN" dirty="0" err="1"/>
              <a:t>imgs</a:t>
            </a:r>
            <a:endParaRPr lang="en-US" altLang="zh-CN" dirty="0"/>
          </a:p>
          <a:p>
            <a:r>
              <a:rPr lang="en-US" altLang="zh-CN" dirty="0"/>
              <a:t>    print("</a:t>
            </a:r>
            <a:r>
              <a:rPr lang="zh-CN" altLang="en-US" dirty="0"/>
              <a:t>图片路径：</a:t>
            </a:r>
            <a:r>
              <a:rPr lang="en-US" altLang="zh-CN" dirty="0"/>
              <a:t>")</a:t>
            </a:r>
          </a:p>
          <a:p>
            <a:r>
              <a:rPr lang="en-US" altLang="zh-CN" dirty="0"/>
              <a:t>    # </a:t>
            </a:r>
            <a:r>
              <a:rPr lang="zh-CN" altLang="en-US" dirty="0"/>
              <a:t>输出为：</a:t>
            </a:r>
            <a:r>
              <a:rPr lang="en-US" altLang="zh-CN" dirty="0"/>
              <a:t>[('../datasets/</a:t>
            </a:r>
            <a:r>
              <a:rPr lang="en-US" altLang="zh-CN" dirty="0" err="1"/>
              <a:t>kaggledogvscat</a:t>
            </a:r>
            <a:r>
              <a:rPr lang="en-US" altLang="zh-CN" dirty="0"/>
              <a:t>/small\\train\\cats\\cat.0.jpg', 0), ...]</a:t>
            </a:r>
          </a:p>
          <a:p>
            <a:r>
              <a:rPr lang="en-US" altLang="zh-CN" dirty="0"/>
              <a:t>    print(</a:t>
            </a:r>
            <a:r>
              <a:rPr lang="en-US" altLang="zh-CN" dirty="0" err="1"/>
              <a:t>img_path</a:t>
            </a:r>
            <a:r>
              <a:rPr lang="en-US" altLang="zh-CN" dirty="0"/>
              <a:t>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80134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r>
              <a:rPr lang="zh-CN" altLang="en-US" dirty="0"/>
              <a:t>图</a:t>
            </a:r>
            <a:r>
              <a:rPr lang="en-US" altLang="zh-CN" dirty="0"/>
              <a:t>2. 3</a:t>
            </a:r>
            <a:r>
              <a:rPr lang="zh-CN" altLang="en-US" dirty="0"/>
              <a:t>显示读取的一批训练数据集样本。由于已经进行随机置乱，因此图片中既有猫也有狗。</a:t>
            </a:r>
          </a:p>
        </p:txBody>
      </p:sp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3216400"/>
            <a:ext cx="609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121923" y="5651956"/>
            <a:ext cx="2900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2. 3 </a:t>
            </a:r>
            <a:r>
              <a:rPr lang="zh-CN" altLang="zh-CN" dirty="0"/>
              <a:t>训练数据集部分样本</a:t>
            </a:r>
          </a:p>
        </p:txBody>
      </p:sp>
    </p:spTree>
    <p:extLst>
      <p:ext uri="{BB962C8B-B14F-4D97-AF65-F5344CB8AC3E}">
        <p14:creationId xmlns:p14="http://schemas.microsoft.com/office/powerpoint/2010/main" val="2915542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 </a:t>
            </a:r>
            <a:r>
              <a:rPr lang="en-US" altLang="zh-CN" dirty="0" err="1" smtClean="0"/>
              <a:t>torchtext</a:t>
            </a:r>
            <a:r>
              <a:rPr lang="zh-CN" altLang="en-US" dirty="0"/>
              <a:t>工具示例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自然语言处理</a:t>
            </a:r>
            <a:r>
              <a:rPr lang="en-US" altLang="zh-CN" dirty="0"/>
              <a:t>NLP</a:t>
            </a:r>
            <a:r>
              <a:rPr lang="zh-CN" altLang="en-US" dirty="0"/>
              <a:t>是深度学习的一个重要应用领域。</a:t>
            </a:r>
            <a:r>
              <a:rPr lang="en-US" altLang="zh-CN" dirty="0" err="1"/>
              <a:t>PyTorch</a:t>
            </a:r>
            <a:r>
              <a:rPr lang="zh-CN" altLang="en-US" dirty="0"/>
              <a:t>已经提供现成的</a:t>
            </a:r>
            <a:r>
              <a:rPr lang="en-US" altLang="zh-CN" dirty="0" err="1"/>
              <a:t>torchtext</a:t>
            </a:r>
            <a:r>
              <a:rPr lang="zh-CN" altLang="en-US" dirty="0"/>
              <a:t>工具，帮助处理</a:t>
            </a:r>
            <a:r>
              <a:rPr lang="en-US" altLang="zh-CN" dirty="0"/>
              <a:t>NLP</a:t>
            </a:r>
            <a:r>
              <a:rPr lang="zh-CN" altLang="en-US" dirty="0"/>
              <a:t>任务，</a:t>
            </a:r>
            <a:r>
              <a:rPr lang="en-US" altLang="zh-CN" dirty="0" err="1"/>
              <a:t>torchtext</a:t>
            </a:r>
            <a:r>
              <a:rPr lang="zh-CN" altLang="en-US" dirty="0"/>
              <a:t>包含一些数据处理实用程序和常用的数据集，避免重新制造轮子的麻烦。</a:t>
            </a:r>
          </a:p>
          <a:p>
            <a:r>
              <a:rPr lang="en-US" altLang="zh-CN" dirty="0" err="1"/>
              <a:t>torchtext</a:t>
            </a:r>
            <a:r>
              <a:rPr lang="zh-CN" altLang="en-US" dirty="0"/>
              <a:t>包含的数据集十分丰富，有</a:t>
            </a:r>
            <a:r>
              <a:rPr lang="en-US" altLang="zh-CN" dirty="0" err="1"/>
              <a:t>TextClassificationDataset</a:t>
            </a:r>
            <a:r>
              <a:rPr lang="zh-CN" altLang="en-US" dirty="0"/>
              <a:t>、</a:t>
            </a:r>
            <a:r>
              <a:rPr lang="en-US" altLang="zh-CN" dirty="0"/>
              <a:t>AG_NEWS</a:t>
            </a:r>
            <a:r>
              <a:rPr lang="zh-CN" altLang="en-US" dirty="0"/>
              <a:t>和</a:t>
            </a:r>
            <a:r>
              <a:rPr lang="en-US" altLang="zh-CN" dirty="0" err="1"/>
              <a:t>SogouNews</a:t>
            </a:r>
            <a:r>
              <a:rPr lang="zh-CN" altLang="en-US" dirty="0"/>
              <a:t>等文本分类数据集，有</a:t>
            </a:r>
            <a:r>
              <a:rPr lang="en-US" altLang="zh-CN" dirty="0"/>
              <a:t>WikiText-2</a:t>
            </a:r>
            <a:r>
              <a:rPr lang="zh-CN" altLang="en-US" dirty="0"/>
              <a:t>、</a:t>
            </a:r>
            <a:r>
              <a:rPr lang="en-US" altLang="zh-CN" dirty="0"/>
              <a:t>WikiText103</a:t>
            </a:r>
            <a:r>
              <a:rPr lang="zh-CN" altLang="en-US" dirty="0"/>
              <a:t>和</a:t>
            </a:r>
            <a:r>
              <a:rPr lang="en-US" altLang="zh-CN" dirty="0" err="1"/>
              <a:t>PennTreebank</a:t>
            </a:r>
            <a:r>
              <a:rPr lang="zh-CN" altLang="en-US" dirty="0"/>
              <a:t>的语言模型数据集，有</a:t>
            </a:r>
            <a:r>
              <a:rPr lang="en-US" altLang="zh-CN" dirty="0"/>
              <a:t>IWSLT2016</a:t>
            </a:r>
            <a:r>
              <a:rPr lang="zh-CN" altLang="en-US" dirty="0"/>
              <a:t>和</a:t>
            </a:r>
            <a:r>
              <a:rPr lang="en-US" altLang="zh-CN" dirty="0"/>
              <a:t>IWSLT2017</a:t>
            </a:r>
            <a:r>
              <a:rPr lang="zh-CN" altLang="en-US" dirty="0"/>
              <a:t>的机器翻译数据集，有</a:t>
            </a:r>
            <a:r>
              <a:rPr lang="en-US" altLang="zh-CN" dirty="0"/>
              <a:t>UDPOS</a:t>
            </a:r>
            <a:r>
              <a:rPr lang="zh-CN" altLang="en-US" dirty="0"/>
              <a:t>和</a:t>
            </a:r>
            <a:r>
              <a:rPr lang="en-US" altLang="zh-CN" dirty="0"/>
              <a:t>CoNLL2000Chunking</a:t>
            </a:r>
            <a:r>
              <a:rPr lang="zh-CN" altLang="en-US" dirty="0"/>
              <a:t>的序列标签数据集，还有</a:t>
            </a:r>
            <a:r>
              <a:rPr lang="en-US" altLang="zh-CN" dirty="0" err="1"/>
              <a:t>SQuAD</a:t>
            </a:r>
            <a:r>
              <a:rPr lang="en-US" altLang="zh-CN" dirty="0"/>
              <a:t> 1.0</a:t>
            </a:r>
            <a:r>
              <a:rPr lang="zh-CN" altLang="en-US" dirty="0"/>
              <a:t>和</a:t>
            </a:r>
            <a:r>
              <a:rPr lang="en-US" altLang="zh-CN" dirty="0" err="1"/>
              <a:t>SQuAD</a:t>
            </a:r>
            <a:r>
              <a:rPr lang="en-US" altLang="zh-CN" dirty="0"/>
              <a:t> 2.0</a:t>
            </a:r>
            <a:r>
              <a:rPr lang="zh-CN" altLang="en-US" dirty="0"/>
              <a:t>的问答数据集。</a:t>
            </a:r>
          </a:p>
          <a:p>
            <a:r>
              <a:rPr lang="zh-CN" altLang="en-US" dirty="0"/>
              <a:t>本节先介绍如何手工编写简单的文本数据集，然后介绍使用</a:t>
            </a:r>
            <a:r>
              <a:rPr lang="en-US" altLang="zh-CN" dirty="0" err="1"/>
              <a:t>torchtext</a:t>
            </a:r>
            <a:r>
              <a:rPr lang="zh-CN" altLang="en-US" dirty="0"/>
              <a:t>工具来编写文本数据集。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05412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2.5.1 </a:t>
            </a:r>
            <a:r>
              <a:rPr lang="zh-CN" altLang="en-US" dirty="0" smtClean="0"/>
              <a:t>编写</a:t>
            </a:r>
            <a:r>
              <a:rPr lang="zh-CN" altLang="en-US" dirty="0"/>
              <a:t>文本预处理程序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文本预处理程序一般需要完成如下工作：读入文本数据、拆分句子并分词、创建词典。其中，词典应包含两个部分，能够将单词映射为索引以便输入到模型中，即编码；以及将索引映射回单词，即解码。</a:t>
            </a:r>
          </a:p>
          <a:p>
            <a:r>
              <a:rPr lang="zh-CN" altLang="en-US" dirty="0"/>
              <a:t>本小节以读取莎士比亚作品、分词并创建词典为例，说明如何编写一个实用的文本预处理程序，完整程序请参见</a:t>
            </a:r>
            <a:r>
              <a:rPr lang="en-US" altLang="zh-CN" dirty="0"/>
              <a:t>text_preprocess.py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3526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>
            <a:normAutofit fontScale="55000" lnSpcReduction="20000"/>
          </a:bodyPr>
          <a:lstStyle/>
          <a:p>
            <a:r>
              <a:rPr lang="zh-CN" altLang="en-US" sz="4400" dirty="0"/>
              <a:t>代码</a:t>
            </a:r>
            <a:r>
              <a:rPr lang="en-US" altLang="zh-CN" sz="4400" dirty="0"/>
              <a:t>2. 59</a:t>
            </a:r>
            <a:r>
              <a:rPr lang="zh-CN" altLang="en-US" sz="4400" dirty="0"/>
              <a:t>是三个辅助函数，</a:t>
            </a:r>
            <a:r>
              <a:rPr lang="en-US" altLang="zh-CN" sz="4400" dirty="0" err="1"/>
              <a:t>read_text</a:t>
            </a:r>
            <a:r>
              <a:rPr lang="zh-CN" altLang="en-US" sz="4400" dirty="0"/>
              <a:t>函数打开指定</a:t>
            </a:r>
            <a:r>
              <a:rPr lang="en-US" altLang="zh-CN" sz="4400" dirty="0"/>
              <a:t>zip</a:t>
            </a:r>
            <a:r>
              <a:rPr lang="zh-CN" altLang="en-US" sz="4400" dirty="0"/>
              <a:t>文件并返回所读出的各行，</a:t>
            </a:r>
            <a:r>
              <a:rPr lang="en-US" altLang="zh-CN" sz="4400" dirty="0"/>
              <a:t>tokenize</a:t>
            </a:r>
            <a:r>
              <a:rPr lang="zh-CN" altLang="en-US" sz="4400" dirty="0"/>
              <a:t>函数将句子划分为单词，</a:t>
            </a:r>
            <a:r>
              <a:rPr lang="en-US" altLang="zh-CN" sz="4400" dirty="0" err="1"/>
              <a:t>count_corpus</a:t>
            </a:r>
            <a:r>
              <a:rPr lang="zh-CN" altLang="en-US" sz="4400" dirty="0"/>
              <a:t>函数返回一个统计单词出现次数的字典。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2. 59 </a:t>
            </a:r>
            <a:r>
              <a:rPr lang="zh-CN" altLang="en-US" dirty="0"/>
              <a:t>三个辅助函数</a:t>
            </a:r>
          </a:p>
          <a:p>
            <a:r>
              <a:rPr lang="en-US" altLang="zh-CN" dirty="0" err="1"/>
              <a:t>def</a:t>
            </a:r>
            <a:r>
              <a:rPr lang="en-US" altLang="zh-CN" dirty="0"/>
              <a:t> </a:t>
            </a:r>
            <a:r>
              <a:rPr lang="en-US" altLang="zh-CN" dirty="0" err="1"/>
              <a:t>read_text</a:t>
            </a:r>
            <a:r>
              <a:rPr lang="en-US" altLang="zh-CN" dirty="0"/>
              <a:t>(filename):</a:t>
            </a:r>
          </a:p>
          <a:p>
            <a:r>
              <a:rPr lang="en-US" altLang="zh-CN" dirty="0"/>
              <a:t>    """ </a:t>
            </a:r>
            <a:r>
              <a:rPr lang="zh-CN" altLang="en-US" dirty="0"/>
              <a:t>打开文件返回读出的各行 </a:t>
            </a:r>
            <a:r>
              <a:rPr lang="en-US" altLang="zh-CN" dirty="0"/>
              <a:t>"""</a:t>
            </a:r>
          </a:p>
          <a:p>
            <a:r>
              <a:rPr lang="en-US" altLang="zh-CN" dirty="0"/>
              <a:t>    with </a:t>
            </a:r>
            <a:r>
              <a:rPr lang="en-US" altLang="zh-CN" dirty="0" err="1"/>
              <a:t>gzip.open</a:t>
            </a:r>
            <a:r>
              <a:rPr lang="en-US" altLang="zh-CN" dirty="0"/>
              <a:t>(filename, '</a:t>
            </a:r>
            <a:r>
              <a:rPr lang="en-US" altLang="zh-CN" dirty="0" err="1"/>
              <a:t>rt</a:t>
            </a:r>
            <a:r>
              <a:rPr lang="en-US" altLang="zh-CN" dirty="0"/>
              <a:t>') as f:</a:t>
            </a:r>
          </a:p>
          <a:p>
            <a:r>
              <a:rPr lang="en-US" altLang="zh-CN" dirty="0"/>
              <a:t>        lines = [</a:t>
            </a:r>
            <a:r>
              <a:rPr lang="en-US" altLang="zh-CN" dirty="0" err="1"/>
              <a:t>line.strip</a:t>
            </a:r>
            <a:r>
              <a:rPr lang="en-US" altLang="zh-CN" dirty="0"/>
              <a:t>().lower() for line in f]</a:t>
            </a:r>
          </a:p>
          <a:p>
            <a:r>
              <a:rPr lang="en-US" altLang="zh-CN" dirty="0"/>
              <a:t>    return lines</a:t>
            </a:r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def</a:t>
            </a:r>
            <a:r>
              <a:rPr lang="en-US" altLang="zh-CN" dirty="0"/>
              <a:t> tokenize(sentences):</a:t>
            </a:r>
          </a:p>
          <a:p>
            <a:r>
              <a:rPr lang="en-US" altLang="zh-CN" dirty="0"/>
              <a:t>    """ </a:t>
            </a:r>
            <a:r>
              <a:rPr lang="zh-CN" altLang="en-US" dirty="0"/>
              <a:t>将句子划分为单词 </a:t>
            </a:r>
            <a:r>
              <a:rPr lang="en-US" altLang="zh-CN" dirty="0"/>
              <a:t>"""</a:t>
            </a:r>
          </a:p>
          <a:p>
            <a:r>
              <a:rPr lang="en-US" altLang="zh-CN" dirty="0"/>
              <a:t>    return [</a:t>
            </a:r>
            <a:r>
              <a:rPr lang="en-US" altLang="zh-CN" dirty="0" err="1"/>
              <a:t>sentence.split</a:t>
            </a:r>
            <a:r>
              <a:rPr lang="en-US" altLang="zh-CN" dirty="0"/>
              <a:t>(' ') for sentence in sentences]</a:t>
            </a:r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def</a:t>
            </a:r>
            <a:r>
              <a:rPr lang="en-US" altLang="zh-CN" dirty="0"/>
              <a:t> </a:t>
            </a:r>
            <a:r>
              <a:rPr lang="en-US" altLang="zh-CN" dirty="0" err="1"/>
              <a:t>count_corpus</a:t>
            </a:r>
            <a:r>
              <a:rPr lang="en-US" altLang="zh-CN" dirty="0"/>
              <a:t>(sentences):</a:t>
            </a:r>
          </a:p>
          <a:p>
            <a:r>
              <a:rPr lang="en-US" altLang="zh-CN" dirty="0"/>
              <a:t>    """ </a:t>
            </a:r>
            <a:r>
              <a:rPr lang="zh-CN" altLang="en-US" dirty="0"/>
              <a:t>返回统计单词出现次数的字典 </a:t>
            </a:r>
            <a:r>
              <a:rPr lang="en-US" altLang="zh-CN" dirty="0"/>
              <a:t>"""</a:t>
            </a:r>
          </a:p>
          <a:p>
            <a:r>
              <a:rPr lang="en-US" altLang="zh-CN" dirty="0"/>
              <a:t>    tokens = [</a:t>
            </a:r>
            <a:r>
              <a:rPr lang="en-US" altLang="zh-CN" dirty="0" err="1"/>
              <a:t>tk</a:t>
            </a:r>
            <a:r>
              <a:rPr lang="en-US" altLang="zh-CN" dirty="0"/>
              <a:t> for </a:t>
            </a:r>
            <a:r>
              <a:rPr lang="en-US" altLang="zh-CN" dirty="0" err="1"/>
              <a:t>st</a:t>
            </a:r>
            <a:r>
              <a:rPr lang="en-US" altLang="zh-CN" dirty="0"/>
              <a:t> in sentences for </a:t>
            </a:r>
            <a:r>
              <a:rPr lang="en-US" altLang="zh-CN" dirty="0" err="1"/>
              <a:t>tk</a:t>
            </a:r>
            <a:r>
              <a:rPr lang="en-US" altLang="zh-CN" dirty="0"/>
              <a:t> in </a:t>
            </a:r>
            <a:r>
              <a:rPr lang="en-US" altLang="zh-CN" dirty="0" err="1"/>
              <a:t>st</a:t>
            </a:r>
            <a:r>
              <a:rPr lang="en-US" altLang="zh-CN" dirty="0"/>
              <a:t>]</a:t>
            </a:r>
          </a:p>
          <a:p>
            <a:r>
              <a:rPr lang="en-US" altLang="zh-CN" dirty="0"/>
              <a:t>    return </a:t>
            </a:r>
            <a:r>
              <a:rPr lang="en-US" altLang="zh-CN" dirty="0" err="1"/>
              <a:t>collections.Counter</a:t>
            </a:r>
            <a:r>
              <a:rPr lang="en-US" altLang="zh-CN" dirty="0"/>
              <a:t>(tokens)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2315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32500" lnSpcReduction="20000"/>
          </a:bodyPr>
          <a:lstStyle/>
          <a:p>
            <a:r>
              <a:rPr lang="zh-CN" altLang="en-US" sz="6200" dirty="0"/>
              <a:t>代码</a:t>
            </a:r>
            <a:r>
              <a:rPr lang="en-US" altLang="zh-CN" sz="6200" dirty="0"/>
              <a:t>2. 60</a:t>
            </a:r>
            <a:r>
              <a:rPr lang="zh-CN" altLang="en-US" sz="6200" dirty="0"/>
              <a:t>实现一个词典类。代码中的</a:t>
            </a:r>
            <a:r>
              <a:rPr lang="en-US" altLang="zh-CN" sz="6200" dirty="0" err="1"/>
              <a:t>min_freq</a:t>
            </a:r>
            <a:r>
              <a:rPr lang="zh-CN" altLang="en-US" sz="6200" dirty="0"/>
              <a:t>设定一个最小词频的阈值，只保留不小于该阈值的单词，</a:t>
            </a:r>
            <a:r>
              <a:rPr lang="en-US" altLang="zh-CN" sz="6200" dirty="0" err="1"/>
              <a:t>use_special</a:t>
            </a:r>
            <a:r>
              <a:rPr lang="zh-CN" altLang="en-US" sz="6200" dirty="0"/>
              <a:t>为</a:t>
            </a:r>
            <a:r>
              <a:rPr lang="en-US" altLang="zh-CN" sz="6200" dirty="0"/>
              <a:t>True</a:t>
            </a:r>
            <a:r>
              <a:rPr lang="zh-CN" altLang="en-US" sz="6200" dirty="0"/>
              <a:t>则使用填充</a:t>
            </a:r>
            <a:r>
              <a:rPr lang="en-US" altLang="zh-CN" sz="6200" dirty="0"/>
              <a:t>&lt;pad&gt;</a:t>
            </a:r>
            <a:r>
              <a:rPr lang="zh-CN" altLang="en-US" sz="6200" dirty="0"/>
              <a:t>符号、序列开始</a:t>
            </a:r>
            <a:r>
              <a:rPr lang="en-US" altLang="zh-CN" sz="6200" dirty="0"/>
              <a:t>&lt;</a:t>
            </a:r>
            <a:r>
              <a:rPr lang="en-US" altLang="zh-CN" sz="6200" dirty="0" err="1"/>
              <a:t>bos</a:t>
            </a:r>
            <a:r>
              <a:rPr lang="en-US" altLang="zh-CN" sz="6200" dirty="0"/>
              <a:t>&gt;</a:t>
            </a:r>
            <a:r>
              <a:rPr lang="zh-CN" altLang="en-US" sz="6200" dirty="0"/>
              <a:t>符号、序列结束</a:t>
            </a:r>
            <a:r>
              <a:rPr lang="en-US" altLang="zh-CN" sz="6200" dirty="0"/>
              <a:t>&lt;</a:t>
            </a:r>
            <a:r>
              <a:rPr lang="en-US" altLang="zh-CN" sz="6200" dirty="0" err="1"/>
              <a:t>eos</a:t>
            </a:r>
            <a:r>
              <a:rPr lang="en-US" altLang="zh-CN" sz="6200" dirty="0"/>
              <a:t>&gt;</a:t>
            </a:r>
            <a:r>
              <a:rPr lang="zh-CN" altLang="en-US" sz="6200" dirty="0"/>
              <a:t>符号和未登录词</a:t>
            </a:r>
            <a:r>
              <a:rPr lang="en-US" altLang="zh-CN" sz="6200" dirty="0"/>
              <a:t>&lt;</a:t>
            </a:r>
            <a:r>
              <a:rPr lang="en-US" altLang="zh-CN" sz="6200" dirty="0" err="1"/>
              <a:t>unk</a:t>
            </a:r>
            <a:r>
              <a:rPr lang="en-US" altLang="zh-CN" sz="6200" dirty="0"/>
              <a:t>&gt;</a:t>
            </a:r>
            <a:r>
              <a:rPr lang="zh-CN" altLang="en-US" sz="6200" dirty="0"/>
              <a:t>符号，</a:t>
            </a:r>
            <a:r>
              <a:rPr lang="en-US" altLang="zh-CN" sz="6200" dirty="0" err="1"/>
              <a:t>idx_to_token</a:t>
            </a:r>
            <a:r>
              <a:rPr lang="zh-CN" altLang="en-US" sz="6200" dirty="0"/>
              <a:t>是序号映射为单词的列表，</a:t>
            </a:r>
            <a:r>
              <a:rPr lang="en-US" altLang="zh-CN" sz="6200" dirty="0" err="1"/>
              <a:t>token_to_idx</a:t>
            </a:r>
            <a:r>
              <a:rPr lang="zh-CN" altLang="en-US" sz="6200" dirty="0"/>
              <a:t>则是单词映射为索引的词典。</a:t>
            </a:r>
          </a:p>
          <a:p>
            <a:r>
              <a:rPr lang="zh-CN" altLang="en-US" sz="3400" dirty="0"/>
              <a:t>代码</a:t>
            </a:r>
            <a:r>
              <a:rPr lang="en-US" altLang="zh-CN" sz="3400" dirty="0"/>
              <a:t>2. 60</a:t>
            </a:r>
            <a:r>
              <a:rPr lang="zh-CN" altLang="en-US" sz="3400" dirty="0"/>
              <a:t>词典类</a:t>
            </a:r>
          </a:p>
          <a:p>
            <a:r>
              <a:rPr lang="en-US" altLang="zh-CN" sz="3400" dirty="0"/>
              <a:t>class Vocab(object):</a:t>
            </a:r>
          </a:p>
          <a:p>
            <a:r>
              <a:rPr lang="en-US" altLang="zh-CN" sz="3400" dirty="0"/>
              <a:t>    """ </a:t>
            </a:r>
            <a:r>
              <a:rPr lang="zh-CN" altLang="en-US" sz="3400" dirty="0"/>
              <a:t>词典类 </a:t>
            </a:r>
            <a:r>
              <a:rPr lang="en-US" altLang="zh-CN" sz="3400" dirty="0"/>
              <a:t>"""</a:t>
            </a:r>
          </a:p>
          <a:p>
            <a:endParaRPr lang="en-US" altLang="zh-CN" sz="3400" dirty="0"/>
          </a:p>
          <a:p>
            <a:r>
              <a:rPr lang="en-US" altLang="zh-CN" sz="3400" dirty="0"/>
              <a:t>    </a:t>
            </a:r>
            <a:r>
              <a:rPr lang="en-US" altLang="zh-CN" sz="3400" dirty="0" err="1"/>
              <a:t>def</a:t>
            </a:r>
            <a:r>
              <a:rPr lang="en-US" altLang="zh-CN" sz="3400" dirty="0"/>
              <a:t> __</a:t>
            </a:r>
            <a:r>
              <a:rPr lang="en-US" altLang="zh-CN" sz="3400" dirty="0" err="1"/>
              <a:t>init</a:t>
            </a:r>
            <a:r>
              <a:rPr lang="en-US" altLang="zh-CN" sz="3400" dirty="0"/>
              <a:t>__(self, tokens, </a:t>
            </a:r>
            <a:r>
              <a:rPr lang="en-US" altLang="zh-CN" sz="3400" dirty="0" err="1"/>
              <a:t>min_freq</a:t>
            </a:r>
            <a:r>
              <a:rPr lang="en-US" altLang="zh-CN" sz="3400" dirty="0"/>
              <a:t>=0, </a:t>
            </a:r>
            <a:r>
              <a:rPr lang="en-US" altLang="zh-CN" sz="3400" dirty="0" err="1"/>
              <a:t>use_special</a:t>
            </a:r>
            <a:r>
              <a:rPr lang="en-US" altLang="zh-CN" sz="3400" dirty="0"/>
              <a:t>=False):</a:t>
            </a:r>
          </a:p>
          <a:p>
            <a:r>
              <a:rPr lang="en-US" altLang="zh-CN" sz="3400" dirty="0"/>
              <a:t>        counter = </a:t>
            </a:r>
            <a:r>
              <a:rPr lang="en-US" altLang="zh-CN" sz="3400" dirty="0" err="1"/>
              <a:t>count_corpus</a:t>
            </a:r>
            <a:r>
              <a:rPr lang="en-US" altLang="zh-CN" sz="3400" dirty="0"/>
              <a:t>(tokens)</a:t>
            </a:r>
          </a:p>
          <a:p>
            <a:r>
              <a:rPr lang="en-US" altLang="zh-CN" sz="3400" dirty="0"/>
              <a:t>        # </a:t>
            </a:r>
            <a:r>
              <a:rPr lang="zh-CN" altLang="en-US" sz="3400" dirty="0"/>
              <a:t>词频</a:t>
            </a:r>
          </a:p>
          <a:p>
            <a:r>
              <a:rPr lang="zh-CN" altLang="en-US" sz="3400" dirty="0"/>
              <a:t>        </a:t>
            </a:r>
            <a:r>
              <a:rPr lang="en-US" altLang="zh-CN" sz="3400" dirty="0" err="1"/>
              <a:t>self.token_freqs</a:t>
            </a:r>
            <a:r>
              <a:rPr lang="en-US" altLang="zh-CN" sz="3400" dirty="0"/>
              <a:t> = list(</a:t>
            </a:r>
            <a:r>
              <a:rPr lang="en-US" altLang="zh-CN" sz="3400" dirty="0" err="1"/>
              <a:t>counter.items</a:t>
            </a:r>
            <a:r>
              <a:rPr lang="en-US" altLang="zh-CN" sz="3400" dirty="0"/>
              <a:t>())</a:t>
            </a:r>
          </a:p>
          <a:p>
            <a:r>
              <a:rPr lang="en-US" altLang="zh-CN" sz="3400" dirty="0"/>
              <a:t>        # </a:t>
            </a:r>
            <a:r>
              <a:rPr lang="zh-CN" altLang="en-US" sz="3400" dirty="0"/>
              <a:t>索引映射为单词。这里的列表只记录单词，索引就是单词在列表中的下标</a:t>
            </a:r>
          </a:p>
          <a:p>
            <a:r>
              <a:rPr lang="zh-CN" altLang="en-US" sz="3400" dirty="0"/>
              <a:t>        </a:t>
            </a:r>
            <a:r>
              <a:rPr lang="en-US" altLang="zh-CN" sz="3400" dirty="0" err="1"/>
              <a:t>self.idx_to_token</a:t>
            </a:r>
            <a:r>
              <a:rPr lang="en-US" altLang="zh-CN" sz="3400" dirty="0"/>
              <a:t> = []</a:t>
            </a:r>
          </a:p>
          <a:p>
            <a:r>
              <a:rPr lang="en-US" altLang="zh-CN" sz="3400" dirty="0"/>
              <a:t>        # </a:t>
            </a:r>
            <a:r>
              <a:rPr lang="zh-CN" altLang="en-US" sz="3400" dirty="0"/>
              <a:t>如果</a:t>
            </a:r>
            <a:r>
              <a:rPr lang="en-US" altLang="zh-CN" sz="3400" dirty="0" err="1"/>
              <a:t>use_special</a:t>
            </a:r>
            <a:r>
              <a:rPr lang="zh-CN" altLang="en-US" sz="3400" dirty="0"/>
              <a:t>为真，则四个特殊符号都保留，否则只使用</a:t>
            </a:r>
            <a:r>
              <a:rPr lang="en-US" altLang="zh-CN" sz="3400" dirty="0"/>
              <a:t>&lt;</a:t>
            </a:r>
            <a:r>
              <a:rPr lang="en-US" altLang="zh-CN" sz="3400" dirty="0" err="1"/>
              <a:t>unk</a:t>
            </a:r>
            <a:r>
              <a:rPr lang="en-US" altLang="zh-CN" sz="3400" dirty="0"/>
              <a:t>&gt;</a:t>
            </a:r>
            <a:r>
              <a:rPr lang="zh-CN" altLang="en-US" sz="3400" dirty="0"/>
              <a:t>符号</a:t>
            </a:r>
          </a:p>
          <a:p>
            <a:r>
              <a:rPr lang="zh-CN" altLang="en-US" sz="3400" dirty="0"/>
              <a:t>        </a:t>
            </a:r>
            <a:r>
              <a:rPr lang="en-US" altLang="zh-CN" sz="3400" dirty="0"/>
              <a:t>if </a:t>
            </a:r>
            <a:r>
              <a:rPr lang="en-US" altLang="zh-CN" sz="3400" dirty="0" err="1"/>
              <a:t>use_special</a:t>
            </a:r>
            <a:r>
              <a:rPr lang="en-US" altLang="zh-CN" sz="3400" dirty="0"/>
              <a:t>:</a:t>
            </a:r>
          </a:p>
          <a:p>
            <a:r>
              <a:rPr lang="en-US" altLang="zh-CN" sz="3400" dirty="0"/>
              <a:t>            </a:t>
            </a:r>
            <a:r>
              <a:rPr lang="en-US" altLang="zh-CN" sz="3400" dirty="0" err="1"/>
              <a:t>self.pad</a:t>
            </a:r>
            <a:r>
              <a:rPr lang="en-US" altLang="zh-CN" sz="3400" dirty="0"/>
              <a:t>, </a:t>
            </a:r>
            <a:r>
              <a:rPr lang="en-US" altLang="zh-CN" sz="3400" dirty="0" err="1"/>
              <a:t>self.bos</a:t>
            </a:r>
            <a:r>
              <a:rPr lang="en-US" altLang="zh-CN" sz="3400" dirty="0"/>
              <a:t>, </a:t>
            </a:r>
            <a:r>
              <a:rPr lang="en-US" altLang="zh-CN" sz="3400" dirty="0" err="1"/>
              <a:t>self.eos</a:t>
            </a:r>
            <a:r>
              <a:rPr lang="en-US" altLang="zh-CN" sz="3400" dirty="0"/>
              <a:t>, </a:t>
            </a:r>
            <a:r>
              <a:rPr lang="en-US" altLang="zh-CN" sz="3400" dirty="0" err="1"/>
              <a:t>self.unk</a:t>
            </a:r>
            <a:r>
              <a:rPr lang="en-US" altLang="zh-CN" sz="3400" dirty="0"/>
              <a:t> = (0, 1, 2, 3)</a:t>
            </a:r>
          </a:p>
          <a:p>
            <a:r>
              <a:rPr lang="en-US" altLang="zh-CN" sz="3400" dirty="0"/>
              <a:t>            </a:t>
            </a:r>
            <a:r>
              <a:rPr lang="en-US" altLang="zh-CN" sz="3400" dirty="0" err="1"/>
              <a:t>self.idx_to_token</a:t>
            </a:r>
            <a:r>
              <a:rPr lang="en-US" altLang="zh-CN" sz="3400" dirty="0"/>
              <a:t> += ['&lt;pad&gt;', '&lt;</a:t>
            </a:r>
            <a:r>
              <a:rPr lang="en-US" altLang="zh-CN" sz="3400" dirty="0" err="1"/>
              <a:t>bos</a:t>
            </a:r>
            <a:r>
              <a:rPr lang="en-US" altLang="zh-CN" sz="3400" dirty="0"/>
              <a:t>&gt;', '&lt;</a:t>
            </a:r>
            <a:r>
              <a:rPr lang="en-US" altLang="zh-CN" sz="3400" dirty="0" err="1"/>
              <a:t>eos</a:t>
            </a:r>
            <a:r>
              <a:rPr lang="en-US" altLang="zh-CN" sz="3400" dirty="0"/>
              <a:t>&gt;', '&lt;</a:t>
            </a:r>
            <a:r>
              <a:rPr lang="en-US" altLang="zh-CN" sz="3400" dirty="0" err="1"/>
              <a:t>unk</a:t>
            </a:r>
            <a:r>
              <a:rPr lang="en-US" altLang="zh-CN" sz="3400" dirty="0"/>
              <a:t>&gt;']</a:t>
            </a:r>
          </a:p>
          <a:p>
            <a:r>
              <a:rPr lang="en-US" altLang="zh-CN" sz="3400" dirty="0"/>
              <a:t>        else:</a:t>
            </a:r>
          </a:p>
          <a:p>
            <a:r>
              <a:rPr lang="en-US" altLang="zh-CN" sz="3400" dirty="0"/>
              <a:t>            </a:t>
            </a:r>
            <a:r>
              <a:rPr lang="en-US" altLang="zh-CN" sz="3400" dirty="0" err="1"/>
              <a:t>self.unk</a:t>
            </a:r>
            <a:r>
              <a:rPr lang="en-US" altLang="zh-CN" sz="3400" dirty="0"/>
              <a:t> = 0</a:t>
            </a:r>
          </a:p>
          <a:p>
            <a:r>
              <a:rPr lang="en-US" altLang="zh-CN" sz="3400" dirty="0"/>
              <a:t>            </a:t>
            </a:r>
            <a:r>
              <a:rPr lang="en-US" altLang="zh-CN" sz="3400" dirty="0" err="1"/>
              <a:t>self.idx_to_token</a:t>
            </a:r>
            <a:r>
              <a:rPr lang="en-US" altLang="zh-CN" sz="3400" dirty="0"/>
              <a:t> += ['&lt;</a:t>
            </a:r>
            <a:r>
              <a:rPr lang="en-US" altLang="zh-CN" sz="3400" dirty="0" err="1"/>
              <a:t>unk</a:t>
            </a:r>
            <a:r>
              <a:rPr lang="en-US" altLang="zh-CN" sz="3400" dirty="0"/>
              <a:t>&gt;']</a:t>
            </a:r>
          </a:p>
          <a:p>
            <a:endParaRPr lang="en-US" altLang="zh-CN" sz="3400" dirty="0"/>
          </a:p>
          <a:p>
            <a:r>
              <a:rPr lang="en-US" altLang="zh-CN" sz="3400" dirty="0"/>
              <a:t>        # </a:t>
            </a:r>
            <a:r>
              <a:rPr lang="zh-CN" altLang="en-US" sz="3400" dirty="0"/>
              <a:t>将新词加入到</a:t>
            </a:r>
            <a:r>
              <a:rPr lang="en-US" altLang="zh-CN" sz="3400" dirty="0" err="1"/>
              <a:t>idx_to_token</a:t>
            </a:r>
            <a:r>
              <a:rPr lang="zh-CN" altLang="en-US" sz="3400" dirty="0"/>
              <a:t>列表中</a:t>
            </a:r>
          </a:p>
          <a:p>
            <a:r>
              <a:rPr lang="zh-CN" altLang="en-US" sz="3400" dirty="0"/>
              <a:t>        </a:t>
            </a:r>
            <a:r>
              <a:rPr lang="en-US" altLang="zh-CN" sz="3400" dirty="0" err="1"/>
              <a:t>self.idx_to_token</a:t>
            </a:r>
            <a:r>
              <a:rPr lang="en-US" altLang="zh-CN" sz="3400" dirty="0"/>
              <a:t> += [token for token, </a:t>
            </a:r>
            <a:r>
              <a:rPr lang="en-US" altLang="zh-CN" sz="3400" dirty="0" err="1"/>
              <a:t>freq</a:t>
            </a:r>
            <a:r>
              <a:rPr lang="en-US" altLang="zh-CN" sz="3400" dirty="0"/>
              <a:t> in </a:t>
            </a:r>
            <a:r>
              <a:rPr lang="en-US" altLang="zh-CN" sz="3400" dirty="0" err="1"/>
              <a:t>self.token_freqs</a:t>
            </a:r>
            <a:endParaRPr lang="en-US" altLang="zh-CN" sz="3400" dirty="0"/>
          </a:p>
          <a:p>
            <a:r>
              <a:rPr lang="en-US" altLang="zh-CN" sz="3400" dirty="0"/>
              <a:t>                              if </a:t>
            </a:r>
            <a:r>
              <a:rPr lang="en-US" altLang="zh-CN" sz="3400" dirty="0" err="1"/>
              <a:t>freq</a:t>
            </a:r>
            <a:r>
              <a:rPr lang="en-US" altLang="zh-CN" sz="3400" dirty="0"/>
              <a:t> &gt;= </a:t>
            </a:r>
            <a:r>
              <a:rPr lang="en-US" altLang="zh-CN" sz="3400" dirty="0" err="1"/>
              <a:t>min_freq</a:t>
            </a:r>
            <a:r>
              <a:rPr lang="en-US" altLang="zh-CN" sz="3400" dirty="0"/>
              <a:t> and token not in </a:t>
            </a:r>
            <a:r>
              <a:rPr lang="en-US" altLang="zh-CN" sz="3400" dirty="0" err="1"/>
              <a:t>self.idx_to_token</a:t>
            </a:r>
            <a:r>
              <a:rPr lang="en-US" altLang="zh-CN" sz="3400" dirty="0"/>
              <a:t>]</a:t>
            </a:r>
          </a:p>
          <a:p>
            <a:r>
              <a:rPr lang="en-US" altLang="zh-CN" sz="3400" dirty="0"/>
              <a:t>        # </a:t>
            </a:r>
            <a:r>
              <a:rPr lang="zh-CN" altLang="en-US" sz="3400" dirty="0"/>
              <a:t>单词映射为索引的词典</a:t>
            </a:r>
          </a:p>
          <a:p>
            <a:r>
              <a:rPr lang="zh-CN" altLang="en-US" sz="3400" dirty="0"/>
              <a:t>        </a:t>
            </a:r>
            <a:r>
              <a:rPr lang="en-US" altLang="zh-CN" sz="3400" dirty="0" err="1"/>
              <a:t>self.token_to_idx</a:t>
            </a:r>
            <a:r>
              <a:rPr lang="en-US" altLang="zh-CN" sz="3400" dirty="0"/>
              <a:t> = </a:t>
            </a:r>
            <a:r>
              <a:rPr lang="en-US" altLang="zh-CN" sz="3400" dirty="0" err="1"/>
              <a:t>dict</a:t>
            </a:r>
            <a:r>
              <a:rPr lang="en-US" altLang="zh-CN" sz="3400" dirty="0"/>
              <a:t>()</a:t>
            </a:r>
          </a:p>
          <a:p>
            <a:r>
              <a:rPr lang="en-US" altLang="zh-CN" sz="3400" dirty="0"/>
              <a:t>        for </a:t>
            </a:r>
            <a:r>
              <a:rPr lang="en-US" altLang="zh-CN" sz="3400" dirty="0" err="1"/>
              <a:t>idx</a:t>
            </a:r>
            <a:r>
              <a:rPr lang="en-US" altLang="zh-CN" sz="3400" dirty="0"/>
              <a:t>, token in enumerate(</a:t>
            </a:r>
            <a:r>
              <a:rPr lang="en-US" altLang="zh-CN" sz="3400" dirty="0" err="1"/>
              <a:t>self.idx_to_token</a:t>
            </a:r>
            <a:r>
              <a:rPr lang="en-US" altLang="zh-CN" sz="3400" dirty="0"/>
              <a:t>):</a:t>
            </a:r>
          </a:p>
          <a:p>
            <a:r>
              <a:rPr lang="en-US" altLang="zh-CN" sz="3400" dirty="0"/>
              <a:t>            </a:t>
            </a:r>
            <a:r>
              <a:rPr lang="en-US" altLang="zh-CN" sz="3400" dirty="0" err="1"/>
              <a:t>self.token_to_idx</a:t>
            </a:r>
            <a:r>
              <a:rPr lang="en-US" altLang="zh-CN" sz="3400" dirty="0"/>
              <a:t>[token] = </a:t>
            </a:r>
            <a:r>
              <a:rPr lang="en-US" altLang="zh-CN" sz="3400" dirty="0" err="1"/>
              <a:t>idx</a:t>
            </a:r>
            <a:endParaRPr lang="en-US" altLang="zh-CN" sz="3400" dirty="0"/>
          </a:p>
          <a:p>
            <a:endParaRPr lang="en-US" altLang="zh-CN" sz="3400" dirty="0"/>
          </a:p>
          <a:p>
            <a:r>
              <a:rPr lang="en-US" altLang="zh-CN" sz="3400" dirty="0"/>
              <a:t>    </a:t>
            </a:r>
            <a:r>
              <a:rPr lang="en-US" altLang="zh-CN" sz="3400" dirty="0" err="1"/>
              <a:t>def</a:t>
            </a:r>
            <a:r>
              <a:rPr lang="en-US" altLang="zh-CN" sz="3400" dirty="0"/>
              <a:t> __</a:t>
            </a:r>
            <a:r>
              <a:rPr lang="en-US" altLang="zh-CN" sz="3400" dirty="0" err="1"/>
              <a:t>len</a:t>
            </a:r>
            <a:r>
              <a:rPr lang="en-US" altLang="zh-CN" sz="3400" dirty="0"/>
              <a:t>__(self):</a:t>
            </a:r>
          </a:p>
          <a:p>
            <a:r>
              <a:rPr lang="en-US" altLang="zh-CN" sz="3400" dirty="0"/>
              <a:t>        return </a:t>
            </a:r>
            <a:r>
              <a:rPr lang="en-US" altLang="zh-CN" sz="3400" dirty="0" err="1"/>
              <a:t>len</a:t>
            </a:r>
            <a:r>
              <a:rPr lang="en-US" altLang="zh-CN" sz="3400" dirty="0"/>
              <a:t>(</a:t>
            </a:r>
            <a:r>
              <a:rPr lang="en-US" altLang="zh-CN" sz="3400" dirty="0" err="1"/>
              <a:t>self.idx_to_token</a:t>
            </a:r>
            <a:r>
              <a:rPr lang="en-US" altLang="zh-CN" sz="3400" dirty="0"/>
              <a:t>)</a:t>
            </a:r>
          </a:p>
          <a:p>
            <a:endParaRPr lang="en-US" altLang="zh-CN" sz="3400" dirty="0"/>
          </a:p>
          <a:p>
            <a:r>
              <a:rPr lang="en-US" altLang="zh-CN" sz="3400" dirty="0"/>
              <a:t>    </a:t>
            </a:r>
            <a:r>
              <a:rPr lang="en-US" altLang="zh-CN" sz="3400" dirty="0" err="1"/>
              <a:t>def</a:t>
            </a:r>
            <a:r>
              <a:rPr lang="en-US" altLang="zh-CN" sz="3400" dirty="0"/>
              <a:t> __</a:t>
            </a:r>
            <a:r>
              <a:rPr lang="en-US" altLang="zh-CN" sz="3400" dirty="0" err="1"/>
              <a:t>getitem</a:t>
            </a:r>
            <a:r>
              <a:rPr lang="en-US" altLang="zh-CN" sz="3400" dirty="0"/>
              <a:t>__(self, tokens):</a:t>
            </a:r>
          </a:p>
          <a:p>
            <a:r>
              <a:rPr lang="en-US" altLang="zh-CN" sz="3400" dirty="0"/>
              <a:t>        if not </a:t>
            </a:r>
            <a:r>
              <a:rPr lang="en-US" altLang="zh-CN" sz="3400" dirty="0" err="1"/>
              <a:t>isinstance</a:t>
            </a:r>
            <a:r>
              <a:rPr lang="en-US" altLang="zh-CN" sz="3400" dirty="0"/>
              <a:t>(tokens, (list, tuple)):</a:t>
            </a:r>
          </a:p>
          <a:p>
            <a:r>
              <a:rPr lang="en-US" altLang="zh-CN" sz="3400" dirty="0"/>
              <a:t>            return </a:t>
            </a:r>
            <a:r>
              <a:rPr lang="en-US" altLang="zh-CN" sz="3400" dirty="0" err="1"/>
              <a:t>self.token_to_idx.get</a:t>
            </a:r>
            <a:r>
              <a:rPr lang="en-US" altLang="zh-CN" sz="3400" dirty="0"/>
              <a:t>(tokens, </a:t>
            </a:r>
            <a:r>
              <a:rPr lang="en-US" altLang="zh-CN" sz="3400" dirty="0" err="1"/>
              <a:t>self.unk</a:t>
            </a:r>
            <a:r>
              <a:rPr lang="en-US" altLang="zh-CN" sz="3400" dirty="0"/>
              <a:t>)</a:t>
            </a:r>
          </a:p>
          <a:p>
            <a:r>
              <a:rPr lang="en-US" altLang="zh-CN" sz="3400" dirty="0"/>
              <a:t>        return [self.__</a:t>
            </a:r>
            <a:r>
              <a:rPr lang="en-US" altLang="zh-CN" sz="3400" dirty="0" err="1"/>
              <a:t>getitem</a:t>
            </a:r>
            <a:r>
              <a:rPr lang="en-US" altLang="zh-CN" sz="3400" dirty="0"/>
              <a:t>__(token) for token in tokens]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34280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 fontScale="55000" lnSpcReduction="20000"/>
          </a:bodyPr>
          <a:lstStyle/>
          <a:p>
            <a:r>
              <a:rPr lang="zh-CN" altLang="en-US" sz="5100" dirty="0"/>
              <a:t>在如所示的主函数中，首先读取数据文本，然后进行分词和构建字典工作，最后输出单词和索引的几个示例。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2. 61 </a:t>
            </a:r>
            <a:r>
              <a:rPr lang="zh-CN" altLang="en-US" dirty="0"/>
              <a:t>主函数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# </a:t>
            </a:r>
            <a:r>
              <a:rPr lang="zh-CN" altLang="en-US" dirty="0"/>
              <a:t>读取数据文本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lines = </a:t>
            </a:r>
            <a:r>
              <a:rPr lang="en-US" altLang="zh-CN" dirty="0" err="1"/>
              <a:t>read_text</a:t>
            </a:r>
            <a:r>
              <a:rPr lang="en-US" altLang="zh-CN" dirty="0"/>
              <a:t>("../datasets/shakespeare.txt.gz")</a:t>
            </a:r>
          </a:p>
          <a:p>
            <a:r>
              <a:rPr lang="en-US" altLang="zh-CN" dirty="0"/>
              <a:t>    print("</a:t>
            </a:r>
            <a:r>
              <a:rPr lang="zh-CN" altLang="en-US" dirty="0"/>
              <a:t>句子总数： </a:t>
            </a:r>
            <a:r>
              <a:rPr lang="en-US" altLang="zh-CN" dirty="0"/>
              <a:t>%d" % </a:t>
            </a:r>
            <a:r>
              <a:rPr lang="en-US" altLang="zh-CN" dirty="0" err="1"/>
              <a:t>len</a:t>
            </a:r>
            <a:r>
              <a:rPr lang="en-US" altLang="zh-CN" dirty="0"/>
              <a:t>(lines))</a:t>
            </a:r>
          </a:p>
          <a:p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分词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tokens = tokenize(lines)</a:t>
            </a:r>
          </a:p>
          <a:p>
            <a:r>
              <a:rPr lang="en-US" altLang="zh-CN" dirty="0"/>
              <a:t>    print("</a:t>
            </a:r>
            <a:r>
              <a:rPr lang="zh-CN" altLang="en-US" dirty="0"/>
              <a:t>打印前</a:t>
            </a:r>
            <a:r>
              <a:rPr lang="en-US" altLang="zh-CN" dirty="0"/>
              <a:t>2</a:t>
            </a:r>
            <a:r>
              <a:rPr lang="zh-CN" altLang="en-US" dirty="0"/>
              <a:t>句：</a:t>
            </a:r>
            <a:r>
              <a:rPr lang="en-US" altLang="zh-CN" dirty="0"/>
              <a:t>\n", tokens[0: 2])</a:t>
            </a:r>
          </a:p>
          <a:p>
            <a:endParaRPr lang="en-US" altLang="zh-CN" dirty="0"/>
          </a:p>
          <a:p>
            <a:r>
              <a:rPr lang="en-US" altLang="zh-CN" dirty="0"/>
              <a:t>    # </a:t>
            </a:r>
            <a:r>
              <a:rPr lang="zh-CN" altLang="en-US" dirty="0"/>
              <a:t>构建词典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# vocab = Vocab(tokens, 0, True)</a:t>
            </a:r>
          </a:p>
          <a:p>
            <a:r>
              <a:rPr lang="en-US" altLang="zh-CN" dirty="0"/>
              <a:t>    vocab = Vocab(tokens)</a:t>
            </a:r>
          </a:p>
          <a:p>
            <a:r>
              <a:rPr lang="en-US" altLang="zh-CN" dirty="0"/>
              <a:t>    print("</a:t>
            </a:r>
            <a:r>
              <a:rPr lang="zh-CN" altLang="en-US" dirty="0"/>
              <a:t>将字典中前</a:t>
            </a:r>
            <a:r>
              <a:rPr lang="en-US" altLang="zh-CN" dirty="0"/>
              <a:t>10</a:t>
            </a:r>
            <a:r>
              <a:rPr lang="zh-CN" altLang="en-US" dirty="0"/>
              <a:t>个词的单词映射为索引：</a:t>
            </a:r>
            <a:r>
              <a:rPr lang="en-US" altLang="zh-CN" dirty="0"/>
              <a:t>")</a:t>
            </a:r>
          </a:p>
          <a:p>
            <a:r>
              <a:rPr lang="en-US" altLang="zh-CN" dirty="0"/>
              <a:t>    print(list(</a:t>
            </a:r>
            <a:r>
              <a:rPr lang="en-US" altLang="zh-CN" dirty="0" err="1"/>
              <a:t>vocab.token_to_idx.items</a:t>
            </a:r>
            <a:r>
              <a:rPr lang="en-US" altLang="zh-CN" dirty="0"/>
              <a:t>())[0: 10])</a:t>
            </a:r>
          </a:p>
          <a:p>
            <a:endParaRPr lang="en-US" altLang="zh-CN" dirty="0"/>
          </a:p>
          <a:p>
            <a:r>
              <a:rPr lang="en-US" altLang="zh-CN" dirty="0"/>
              <a:t>    for </a:t>
            </a:r>
            <a:r>
              <a:rPr lang="en-US" altLang="zh-CN" dirty="0" err="1"/>
              <a:t>i</a:t>
            </a:r>
            <a:r>
              <a:rPr lang="en-US" altLang="zh-CN" dirty="0"/>
              <a:t> in range(2):</a:t>
            </a:r>
          </a:p>
          <a:p>
            <a:r>
              <a:rPr lang="en-US" altLang="zh-CN" dirty="0"/>
              <a:t>        print("</a:t>
            </a:r>
            <a:r>
              <a:rPr lang="zh-CN" altLang="en-US" dirty="0"/>
              <a:t>单词：</a:t>
            </a:r>
            <a:r>
              <a:rPr lang="en-US" altLang="zh-CN" dirty="0"/>
              <a:t>", tokens[</a:t>
            </a:r>
            <a:r>
              <a:rPr lang="en-US" altLang="zh-CN" dirty="0" err="1"/>
              <a:t>i</a:t>
            </a:r>
            <a:r>
              <a:rPr lang="en-US" altLang="zh-CN" dirty="0"/>
              <a:t>])</a:t>
            </a:r>
          </a:p>
          <a:p>
            <a:r>
              <a:rPr lang="en-US" altLang="zh-CN" dirty="0"/>
              <a:t>        print("</a:t>
            </a:r>
            <a:r>
              <a:rPr lang="zh-CN" altLang="en-US" dirty="0"/>
              <a:t>索引：</a:t>
            </a:r>
            <a:r>
              <a:rPr lang="en-US" altLang="zh-CN" dirty="0"/>
              <a:t>", vocab[tokens[</a:t>
            </a:r>
            <a:r>
              <a:rPr lang="en-US" altLang="zh-CN" dirty="0" err="1"/>
              <a:t>i</a:t>
            </a:r>
            <a:r>
              <a:rPr lang="en-US" altLang="zh-CN" dirty="0"/>
              <a:t>]])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28990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48072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/>
              <a:t>程序运行结果如下。</a:t>
            </a:r>
          </a:p>
          <a:p>
            <a:pPr lvl="1"/>
            <a:r>
              <a:rPr lang="zh-CN" altLang="en-US" dirty="0"/>
              <a:t>句子总数： </a:t>
            </a:r>
            <a:r>
              <a:rPr lang="en-US" altLang="zh-CN" dirty="0"/>
              <a:t>40000</a:t>
            </a:r>
          </a:p>
          <a:p>
            <a:pPr lvl="1"/>
            <a:r>
              <a:rPr lang="zh-CN" altLang="en-US" dirty="0"/>
              <a:t>打印前</a:t>
            </a:r>
            <a:r>
              <a:rPr lang="en-US" altLang="zh-CN" dirty="0"/>
              <a:t>2</a:t>
            </a:r>
            <a:r>
              <a:rPr lang="zh-CN" altLang="en-US" dirty="0"/>
              <a:t>句：</a:t>
            </a:r>
          </a:p>
          <a:p>
            <a:pPr lvl="1"/>
            <a:r>
              <a:rPr lang="zh-CN" altLang="en-US" dirty="0"/>
              <a:t> </a:t>
            </a:r>
            <a:r>
              <a:rPr lang="en-US" altLang="zh-CN" dirty="0"/>
              <a:t>[['first', 'citizen:'], ['before', 'we', 'proceed', 'any', 'further,', 'hear', 'me', 'speak.']]</a:t>
            </a:r>
          </a:p>
          <a:p>
            <a:pPr lvl="1"/>
            <a:r>
              <a:rPr lang="zh-CN" altLang="en-US" dirty="0"/>
              <a:t>将字典中前</a:t>
            </a:r>
            <a:r>
              <a:rPr lang="en-US" altLang="zh-CN" dirty="0"/>
              <a:t>10</a:t>
            </a:r>
            <a:r>
              <a:rPr lang="zh-CN" altLang="en-US" dirty="0"/>
              <a:t>个词的单词映射为索引：</a:t>
            </a:r>
          </a:p>
          <a:p>
            <a:pPr lvl="1"/>
            <a:r>
              <a:rPr lang="en-US" altLang="zh-CN" dirty="0"/>
              <a:t>[('&lt;</a:t>
            </a:r>
            <a:r>
              <a:rPr lang="en-US" altLang="zh-CN" dirty="0" err="1"/>
              <a:t>unk</a:t>
            </a:r>
            <a:r>
              <a:rPr lang="en-US" altLang="zh-CN" dirty="0"/>
              <a:t>&gt;', 0), ('first', 1), ('citizen:', 2), ('before', 3), ('we', 4), ('proceed', 5), ('any', 6), ('further,', 7), ('hear', 8), ('me', 9)]</a:t>
            </a:r>
          </a:p>
          <a:p>
            <a:pPr lvl="1"/>
            <a:r>
              <a:rPr lang="zh-CN" altLang="en-US" dirty="0"/>
              <a:t>单词： </a:t>
            </a:r>
            <a:r>
              <a:rPr lang="en-US" altLang="zh-CN" dirty="0"/>
              <a:t>['first', 'citizen:']</a:t>
            </a:r>
          </a:p>
          <a:p>
            <a:pPr lvl="1"/>
            <a:r>
              <a:rPr lang="zh-CN" altLang="en-US" dirty="0"/>
              <a:t>索引： </a:t>
            </a:r>
            <a:r>
              <a:rPr lang="en-US" altLang="zh-CN" dirty="0"/>
              <a:t>[1, 2]</a:t>
            </a:r>
          </a:p>
          <a:p>
            <a:pPr lvl="1"/>
            <a:r>
              <a:rPr lang="zh-CN" altLang="en-US" dirty="0"/>
              <a:t>单词： </a:t>
            </a:r>
            <a:r>
              <a:rPr lang="en-US" altLang="zh-CN" dirty="0"/>
              <a:t>['before', 'we', 'proceed', 'any', 'further,', 'hear', 'me', 'speak.']</a:t>
            </a:r>
          </a:p>
          <a:p>
            <a:pPr lvl="1"/>
            <a:r>
              <a:rPr lang="zh-CN" altLang="en-US" dirty="0"/>
              <a:t>索引： </a:t>
            </a:r>
            <a:r>
              <a:rPr lang="en-US" altLang="zh-CN" dirty="0"/>
              <a:t>[3, 4, 5, 6, 7, 8, 9, 10]</a:t>
            </a:r>
          </a:p>
          <a:p>
            <a:endParaRPr lang="en-US" altLang="zh-CN" dirty="0"/>
          </a:p>
          <a:p>
            <a:r>
              <a:rPr lang="zh-CN" altLang="en-US" dirty="0"/>
              <a:t>上述分词方法只是简单利用</a:t>
            </a:r>
            <a:r>
              <a:rPr lang="en-US" altLang="zh-CN" dirty="0"/>
              <a:t>split</a:t>
            </a:r>
            <a:r>
              <a:rPr lang="zh-CN" altLang="en-US" dirty="0"/>
              <a:t>函数进行分词，可能只适合类似英语这样用空格分隔的句子，不适合中文。即便是英文，也有一些诸如“</a:t>
            </a:r>
            <a:r>
              <a:rPr lang="en-US" altLang="zh-CN" dirty="0"/>
              <a:t>doesn’t”</a:t>
            </a:r>
            <a:r>
              <a:rPr lang="zh-CN" altLang="en-US" dirty="0"/>
              <a:t>、“</a:t>
            </a:r>
            <a:r>
              <a:rPr lang="en-US" altLang="zh-CN" dirty="0"/>
              <a:t>Dr.”</a:t>
            </a:r>
            <a:r>
              <a:rPr lang="zh-CN" altLang="en-US" dirty="0"/>
              <a:t>和“</a:t>
            </a:r>
            <a:r>
              <a:rPr lang="en-US" altLang="zh-CN" dirty="0"/>
              <a:t>New York”</a:t>
            </a:r>
            <a:r>
              <a:rPr lang="zh-CN" altLang="en-US" dirty="0"/>
              <a:t>这样的词不容易处理好，更好的方法是利用现成的分词工具，后文将介绍使用</a:t>
            </a:r>
            <a:r>
              <a:rPr lang="en-US" altLang="zh-CN" dirty="0" err="1"/>
              <a:t>spaCy</a:t>
            </a:r>
            <a:r>
              <a:rPr lang="zh-CN" altLang="en-US" dirty="0"/>
              <a:t>工具进行分词。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9466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Tensor</a:t>
            </a:r>
            <a:r>
              <a:rPr lang="zh-CN" altLang="en-US" dirty="0"/>
              <a:t>类的</a:t>
            </a:r>
            <a:r>
              <a:rPr lang="en-US" altLang="zh-CN" dirty="0"/>
              <a:t>shape</a:t>
            </a:r>
            <a:r>
              <a:rPr lang="zh-CN" altLang="en-US" dirty="0"/>
              <a:t>（形状）属性和</a:t>
            </a:r>
            <a:r>
              <a:rPr lang="en-US" altLang="zh-CN" dirty="0"/>
              <a:t>size</a:t>
            </a:r>
            <a:r>
              <a:rPr lang="zh-CN" altLang="en-US" dirty="0"/>
              <a:t>（大小）函数返回张量的具体维度分量。</a:t>
            </a:r>
            <a:r>
              <a:rPr lang="en-US" altLang="zh-CN" dirty="0" err="1"/>
              <a:t>PyTorch</a:t>
            </a:r>
            <a:r>
              <a:rPr lang="zh-CN" altLang="en-US" dirty="0"/>
              <a:t>有很多与张量相关的函数都有</a:t>
            </a:r>
            <a:r>
              <a:rPr lang="en-US" altLang="zh-CN" dirty="0"/>
              <a:t>dim</a:t>
            </a:r>
            <a:r>
              <a:rPr lang="zh-CN" altLang="en-US" dirty="0"/>
              <a:t>控制参数，指定对张量的哪一个维度进行操作。</a:t>
            </a:r>
          </a:p>
          <a:p>
            <a:r>
              <a:rPr lang="zh-CN" altLang="en-US" dirty="0"/>
              <a:t>标量</a:t>
            </a:r>
            <a:r>
              <a:rPr lang="en-US" altLang="zh-CN" dirty="0"/>
              <a:t>Tensor</a:t>
            </a:r>
            <a:r>
              <a:rPr lang="zh-CN" altLang="en-US" dirty="0"/>
              <a:t>的维度为</a:t>
            </a:r>
            <a:r>
              <a:rPr lang="en-US" altLang="zh-CN" dirty="0"/>
              <a:t>0</a:t>
            </a:r>
            <a:r>
              <a:rPr lang="zh-CN" altLang="en-US" dirty="0"/>
              <a:t>，一般用作超参数、参数和损失函数。</a:t>
            </a:r>
          </a:p>
          <a:p>
            <a:r>
              <a:rPr lang="zh-CN" altLang="en-US" dirty="0"/>
              <a:t>向量</a:t>
            </a:r>
            <a:r>
              <a:rPr lang="en-US" altLang="zh-CN" dirty="0"/>
              <a:t>Tensor</a:t>
            </a:r>
            <a:r>
              <a:rPr lang="zh-CN" altLang="en-US" dirty="0"/>
              <a:t>的维度为</a:t>
            </a:r>
            <a:r>
              <a:rPr lang="en-US" altLang="zh-CN" dirty="0"/>
              <a:t>1</a:t>
            </a:r>
            <a:r>
              <a:rPr lang="zh-CN" altLang="en-US" dirty="0"/>
              <a:t>，一般用作神经网络的偏置，以及神经网络各层的输入。要注意的是，虽然向量只有一个维度，但这个维度可以有多个分量，就像一维数组可以有多个元素一样，不要混淆维度和分量。</a:t>
            </a:r>
          </a:p>
          <a:p>
            <a:r>
              <a:rPr lang="zh-CN" altLang="en-US" dirty="0"/>
              <a:t>矩阵</a:t>
            </a:r>
            <a:r>
              <a:rPr lang="en-US" altLang="zh-CN" dirty="0"/>
              <a:t>Tensor</a:t>
            </a:r>
            <a:r>
              <a:rPr lang="zh-CN" altLang="en-US" dirty="0"/>
              <a:t>的维度为</a:t>
            </a:r>
            <a:r>
              <a:rPr lang="en-US" altLang="zh-CN" dirty="0"/>
              <a:t>2</a:t>
            </a:r>
            <a:r>
              <a:rPr lang="zh-CN" altLang="en-US" dirty="0"/>
              <a:t>，一般用作神经网络的批量输入和输出，以及线性神经元的权重参数。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7608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2.5.2 </a:t>
            </a:r>
            <a:r>
              <a:rPr lang="zh-CN" altLang="en-US" dirty="0" smtClean="0"/>
              <a:t>使用</a:t>
            </a:r>
            <a:r>
              <a:rPr lang="en-US" altLang="zh-CN" dirty="0" err="1"/>
              <a:t>torchtext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本节演示如何使用</a:t>
            </a:r>
            <a:r>
              <a:rPr lang="en-US" altLang="zh-CN" dirty="0" err="1"/>
              <a:t>spaCy</a:t>
            </a:r>
            <a:r>
              <a:rPr lang="zh-CN" altLang="en-US" dirty="0"/>
              <a:t>工具对</a:t>
            </a:r>
            <a:r>
              <a:rPr lang="en-US" altLang="zh-CN" dirty="0"/>
              <a:t>Multi30k</a:t>
            </a:r>
            <a:r>
              <a:rPr lang="zh-CN" altLang="en-US" dirty="0"/>
              <a:t>数据集进行分词。由于该数据集有德语和英语两种语言，因此需要对应两种语言的分词器，为了简化编程，使用一个名称为</a:t>
            </a:r>
            <a:r>
              <a:rPr lang="en-US" altLang="zh-CN" dirty="0"/>
              <a:t>tokenizer</a:t>
            </a:r>
            <a:r>
              <a:rPr lang="zh-CN" altLang="en-US" dirty="0"/>
              <a:t>的</a:t>
            </a:r>
            <a:r>
              <a:rPr lang="en-US" altLang="zh-CN" dirty="0"/>
              <a:t>Python</a:t>
            </a:r>
            <a:r>
              <a:rPr lang="zh-CN" altLang="en-US" dirty="0"/>
              <a:t>字典来存放这两种语言的分词器。完整代码请参见</a:t>
            </a:r>
            <a:r>
              <a:rPr lang="en-US" altLang="zh-CN" dirty="0"/>
              <a:t>multi30k_torchtext.py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768239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6664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sz="4000" dirty="0"/>
              <a:t>代码</a:t>
            </a:r>
            <a:r>
              <a:rPr lang="en-US" altLang="zh-CN" sz="4000" dirty="0"/>
              <a:t>2. 62</a:t>
            </a:r>
            <a:r>
              <a:rPr lang="zh-CN" altLang="en-US" sz="4000" dirty="0"/>
              <a:t>先定义源语言和目标语言，然后定义</a:t>
            </a:r>
            <a:r>
              <a:rPr lang="en-US" altLang="zh-CN" sz="4000" dirty="0" err="1"/>
              <a:t>yield_tokens</a:t>
            </a:r>
            <a:r>
              <a:rPr lang="zh-CN" altLang="en-US" sz="4000" dirty="0"/>
              <a:t>函数，其功能就是使用指定语言的分词器进行分词。</a:t>
            </a:r>
          </a:p>
          <a:p>
            <a:r>
              <a:rPr lang="zh-CN" altLang="en-US" dirty="0"/>
              <a:t>代码</a:t>
            </a:r>
            <a:r>
              <a:rPr lang="en-US" altLang="zh-CN" dirty="0"/>
              <a:t>2. 62</a:t>
            </a:r>
            <a:r>
              <a:rPr lang="zh-CN" altLang="en-US" dirty="0"/>
              <a:t>输出符号列表的辅助函数</a:t>
            </a:r>
          </a:p>
          <a:p>
            <a:r>
              <a:rPr lang="en-US" altLang="zh-CN" dirty="0"/>
              <a:t># </a:t>
            </a:r>
            <a:r>
              <a:rPr lang="zh-CN" altLang="en-US" dirty="0"/>
              <a:t>源语言和目标语言</a:t>
            </a:r>
          </a:p>
          <a:p>
            <a:r>
              <a:rPr lang="en-US" altLang="zh-CN" dirty="0" err="1"/>
              <a:t>src_lang</a:t>
            </a:r>
            <a:r>
              <a:rPr lang="en-US" altLang="zh-CN" dirty="0"/>
              <a:t> = 'de'</a:t>
            </a:r>
          </a:p>
          <a:p>
            <a:r>
              <a:rPr lang="en-US" altLang="zh-CN" dirty="0" err="1"/>
              <a:t>tgt_lang</a:t>
            </a:r>
            <a:r>
              <a:rPr lang="en-US" altLang="zh-CN" dirty="0"/>
              <a:t> = '</a:t>
            </a:r>
            <a:r>
              <a:rPr lang="en-US" altLang="zh-CN" dirty="0" err="1"/>
              <a:t>en</a:t>
            </a:r>
            <a:r>
              <a:rPr lang="en-US" altLang="zh-CN" dirty="0"/>
              <a:t>'</a:t>
            </a:r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def</a:t>
            </a:r>
            <a:r>
              <a:rPr lang="en-US" altLang="zh-CN" dirty="0"/>
              <a:t> </a:t>
            </a:r>
            <a:r>
              <a:rPr lang="en-US" altLang="zh-CN" dirty="0" err="1"/>
              <a:t>yield_tokens</a:t>
            </a:r>
            <a:r>
              <a:rPr lang="en-US" altLang="zh-CN" dirty="0"/>
              <a:t>(</a:t>
            </a:r>
            <a:r>
              <a:rPr lang="en-US" altLang="zh-CN" dirty="0" err="1"/>
              <a:t>data_iter</a:t>
            </a:r>
            <a:r>
              <a:rPr lang="en-US" altLang="zh-CN" dirty="0"/>
              <a:t>, language, tokenizer):</a:t>
            </a:r>
          </a:p>
          <a:p>
            <a:r>
              <a:rPr lang="en-US" altLang="zh-CN" dirty="0"/>
              <a:t>    """ </a:t>
            </a:r>
            <a:r>
              <a:rPr lang="zh-CN" altLang="en-US" dirty="0"/>
              <a:t>输出符号列表的辅助函数 </a:t>
            </a:r>
            <a:r>
              <a:rPr lang="en-US" altLang="zh-CN" dirty="0"/>
              <a:t>"""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language_index</a:t>
            </a:r>
            <a:r>
              <a:rPr lang="en-US" altLang="zh-CN" dirty="0"/>
              <a:t> = {</a:t>
            </a:r>
            <a:r>
              <a:rPr lang="en-US" altLang="zh-CN" dirty="0" err="1"/>
              <a:t>src_lang</a:t>
            </a:r>
            <a:r>
              <a:rPr lang="en-US" altLang="zh-CN" dirty="0"/>
              <a:t>: 0, </a:t>
            </a:r>
            <a:r>
              <a:rPr lang="en-US" altLang="zh-CN" dirty="0" err="1"/>
              <a:t>tgt_lang</a:t>
            </a:r>
            <a:r>
              <a:rPr lang="en-US" altLang="zh-CN" dirty="0"/>
              <a:t>: 1}</a:t>
            </a:r>
          </a:p>
          <a:p>
            <a:r>
              <a:rPr lang="en-US" altLang="zh-CN" dirty="0"/>
              <a:t>    # </a:t>
            </a:r>
            <a:r>
              <a:rPr lang="zh-CN" altLang="en-US" dirty="0"/>
              <a:t>迭代输出符号列表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for sentence in </a:t>
            </a:r>
            <a:r>
              <a:rPr lang="en-US" altLang="zh-CN" dirty="0" err="1"/>
              <a:t>data_iter</a:t>
            </a:r>
            <a:r>
              <a:rPr lang="en-US" altLang="zh-CN" dirty="0"/>
              <a:t>:</a:t>
            </a:r>
          </a:p>
          <a:p>
            <a:r>
              <a:rPr lang="en-US" altLang="zh-CN" dirty="0"/>
              <a:t>        yield tokenizer[language](sentence[</a:t>
            </a:r>
            <a:r>
              <a:rPr lang="en-US" altLang="zh-CN" dirty="0" err="1"/>
              <a:t>language_index</a:t>
            </a:r>
            <a:r>
              <a:rPr lang="en-US" altLang="zh-CN" dirty="0"/>
              <a:t>[language]])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22742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480720"/>
          </a:xfrm>
        </p:spPr>
        <p:txBody>
          <a:bodyPr>
            <a:normAutofit fontScale="40000" lnSpcReduction="20000"/>
          </a:bodyPr>
          <a:lstStyle/>
          <a:p>
            <a:r>
              <a:rPr lang="zh-CN" altLang="en-US" sz="6000" dirty="0"/>
              <a:t>代码</a:t>
            </a:r>
            <a:r>
              <a:rPr lang="en-US" altLang="zh-CN" sz="6000" dirty="0"/>
              <a:t>1. 1</a:t>
            </a:r>
            <a:r>
              <a:rPr lang="zh-CN" altLang="en-US" sz="6000" dirty="0"/>
              <a:t>首先加载</a:t>
            </a:r>
            <a:r>
              <a:rPr lang="en-US" altLang="zh-CN" sz="6000" dirty="0"/>
              <a:t>Multi30k</a:t>
            </a:r>
            <a:r>
              <a:rPr lang="zh-CN" altLang="en-US" sz="6000" dirty="0"/>
              <a:t>训练集并构建源语言和目标语言的词典，然后设置未登录词为</a:t>
            </a:r>
            <a:r>
              <a:rPr lang="en-US" altLang="zh-CN" sz="6000" dirty="0"/>
              <a:t>&lt;</a:t>
            </a:r>
            <a:r>
              <a:rPr lang="en-US" altLang="zh-CN" sz="6000" dirty="0" err="1"/>
              <a:t>unk</a:t>
            </a:r>
            <a:r>
              <a:rPr lang="en-US" altLang="zh-CN" sz="6000" dirty="0"/>
              <a:t>&gt;</a:t>
            </a:r>
            <a:r>
              <a:rPr lang="zh-CN" altLang="en-US" sz="6000" dirty="0"/>
              <a:t>符号，最后打印训练集的前</a:t>
            </a:r>
            <a:r>
              <a:rPr lang="en-US" altLang="zh-CN" sz="6000" dirty="0"/>
              <a:t>5</a:t>
            </a:r>
            <a:r>
              <a:rPr lang="zh-CN" altLang="en-US" sz="6000" dirty="0"/>
              <a:t>个源语言和目标语言的句子。可以看到，本例主要使用</a:t>
            </a:r>
            <a:r>
              <a:rPr lang="en-US" altLang="zh-CN" sz="6000" dirty="0" err="1"/>
              <a:t>torchtext</a:t>
            </a:r>
            <a:r>
              <a:rPr lang="zh-CN" altLang="en-US" sz="6000" dirty="0"/>
              <a:t>工具进行分词和构建词典，比手工编写预处理代码简洁和标准。</a:t>
            </a:r>
            <a:endParaRPr lang="zh-CN" altLang="en-US" dirty="0"/>
          </a:p>
          <a:p>
            <a:r>
              <a:rPr lang="zh-CN" altLang="en-US" dirty="0"/>
              <a:t>代码</a:t>
            </a:r>
            <a:r>
              <a:rPr lang="en-US" altLang="zh-CN" dirty="0"/>
              <a:t>1. 1</a:t>
            </a:r>
            <a:r>
              <a:rPr lang="zh-CN" altLang="en-US" dirty="0"/>
              <a:t>主函数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# </a:t>
            </a:r>
            <a:r>
              <a:rPr lang="zh-CN" altLang="en-US" dirty="0"/>
              <a:t>分词器和词典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tokenizer = {}</a:t>
            </a:r>
          </a:p>
          <a:p>
            <a:r>
              <a:rPr lang="en-US" altLang="zh-CN" dirty="0"/>
              <a:t>    vocab = {}</a:t>
            </a:r>
          </a:p>
          <a:p>
            <a:endParaRPr lang="en-US" altLang="zh-CN" dirty="0"/>
          </a:p>
          <a:p>
            <a:r>
              <a:rPr lang="en-US" altLang="zh-CN" dirty="0"/>
              <a:t>    # </a:t>
            </a:r>
            <a:r>
              <a:rPr lang="zh-CN" altLang="en-US" dirty="0"/>
              <a:t>创建源语言和目标语言的分词器，需要预装</a:t>
            </a:r>
            <a:r>
              <a:rPr lang="en-US" altLang="zh-CN" dirty="0" err="1"/>
              <a:t>spaCy</a:t>
            </a:r>
            <a:r>
              <a:rPr lang="zh-CN" altLang="en-US" dirty="0"/>
              <a:t>模块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tokenizer[</a:t>
            </a:r>
            <a:r>
              <a:rPr lang="en-US" altLang="zh-CN" dirty="0" err="1"/>
              <a:t>src_lang</a:t>
            </a:r>
            <a:r>
              <a:rPr lang="en-US" altLang="zh-CN" dirty="0"/>
              <a:t>] = </a:t>
            </a:r>
            <a:r>
              <a:rPr lang="en-US" altLang="zh-CN" dirty="0" err="1"/>
              <a:t>get_tokenizer</a:t>
            </a:r>
            <a:r>
              <a:rPr lang="en-US" altLang="zh-CN" dirty="0"/>
              <a:t>('spacy', language='</a:t>
            </a:r>
            <a:r>
              <a:rPr lang="en-US" altLang="zh-CN" dirty="0" err="1"/>
              <a:t>de_core_news_sm</a:t>
            </a:r>
            <a:r>
              <a:rPr lang="en-US" altLang="zh-CN" dirty="0"/>
              <a:t>')</a:t>
            </a:r>
          </a:p>
          <a:p>
            <a:r>
              <a:rPr lang="en-US" altLang="zh-CN" dirty="0"/>
              <a:t>    tokenizer[</a:t>
            </a:r>
            <a:r>
              <a:rPr lang="en-US" altLang="zh-CN" dirty="0" err="1"/>
              <a:t>tgt_lang</a:t>
            </a:r>
            <a:r>
              <a:rPr lang="en-US" altLang="zh-CN" dirty="0"/>
              <a:t>] = </a:t>
            </a:r>
            <a:r>
              <a:rPr lang="en-US" altLang="zh-CN" dirty="0" err="1"/>
              <a:t>get_tokenizer</a:t>
            </a:r>
            <a:r>
              <a:rPr lang="en-US" altLang="zh-CN" dirty="0"/>
              <a:t>('spacy', language='</a:t>
            </a:r>
            <a:r>
              <a:rPr lang="en-US" altLang="zh-CN" dirty="0" err="1"/>
              <a:t>en_core_web_sm</a:t>
            </a:r>
            <a:r>
              <a:rPr lang="en-US" altLang="zh-CN" dirty="0"/>
              <a:t>')</a:t>
            </a:r>
          </a:p>
          <a:p>
            <a:endParaRPr lang="en-US" altLang="zh-CN" dirty="0"/>
          </a:p>
          <a:p>
            <a:r>
              <a:rPr lang="en-US" altLang="zh-CN" dirty="0"/>
              <a:t>    # </a:t>
            </a:r>
            <a:r>
              <a:rPr lang="zh-CN" altLang="en-US" dirty="0"/>
              <a:t>定义四种特殊标记及对应索引。</a:t>
            </a:r>
            <a:r>
              <a:rPr lang="en-US" altLang="zh-CN" dirty="0" err="1"/>
              <a:t>unk</a:t>
            </a:r>
            <a:r>
              <a:rPr lang="zh-CN" altLang="en-US" dirty="0"/>
              <a:t>未知，</a:t>
            </a:r>
            <a:r>
              <a:rPr lang="en-US" altLang="zh-CN" dirty="0"/>
              <a:t>pad</a:t>
            </a:r>
            <a:r>
              <a:rPr lang="zh-CN" altLang="en-US" dirty="0"/>
              <a:t>填充，</a:t>
            </a:r>
            <a:r>
              <a:rPr lang="en-US" altLang="zh-CN" dirty="0" err="1"/>
              <a:t>bos</a:t>
            </a:r>
            <a:r>
              <a:rPr lang="zh-CN" altLang="en-US" dirty="0"/>
              <a:t>序列开始，</a:t>
            </a:r>
            <a:r>
              <a:rPr lang="en-US" altLang="zh-CN" dirty="0" err="1"/>
              <a:t>eos</a:t>
            </a:r>
            <a:r>
              <a:rPr lang="zh-CN" altLang="en-US" dirty="0"/>
              <a:t>序列结束</a:t>
            </a:r>
          </a:p>
          <a:p>
            <a:r>
              <a:rPr lang="zh-CN" altLang="en-US" dirty="0"/>
              <a:t>    </a:t>
            </a:r>
            <a:r>
              <a:rPr lang="en-US" altLang="zh-CN" dirty="0" err="1"/>
              <a:t>special_symbols</a:t>
            </a:r>
            <a:r>
              <a:rPr lang="en-US" altLang="zh-CN" dirty="0"/>
              <a:t> = ['&lt;</a:t>
            </a:r>
            <a:r>
              <a:rPr lang="en-US" altLang="zh-CN" dirty="0" err="1"/>
              <a:t>unk</a:t>
            </a:r>
            <a:r>
              <a:rPr lang="en-US" altLang="zh-CN" dirty="0"/>
              <a:t>&gt;', '&lt;pad&gt;', '&lt;</a:t>
            </a:r>
            <a:r>
              <a:rPr lang="en-US" altLang="zh-CN" dirty="0" err="1"/>
              <a:t>bos</a:t>
            </a:r>
            <a:r>
              <a:rPr lang="en-US" altLang="zh-CN" dirty="0"/>
              <a:t>&gt;', '&lt;</a:t>
            </a:r>
            <a:r>
              <a:rPr lang="en-US" altLang="zh-CN" dirty="0" err="1"/>
              <a:t>eos</a:t>
            </a:r>
            <a:r>
              <a:rPr lang="en-US" altLang="zh-CN" dirty="0"/>
              <a:t>&gt;']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unk_idx</a:t>
            </a:r>
            <a:r>
              <a:rPr lang="en-US" altLang="zh-CN" dirty="0"/>
              <a:t>, </a:t>
            </a:r>
            <a:r>
              <a:rPr lang="en-US" altLang="zh-CN" dirty="0" err="1"/>
              <a:t>pad_idx</a:t>
            </a:r>
            <a:r>
              <a:rPr lang="en-US" altLang="zh-CN" dirty="0"/>
              <a:t>, </a:t>
            </a:r>
            <a:r>
              <a:rPr lang="en-US" altLang="zh-CN" dirty="0" err="1"/>
              <a:t>bos_idx</a:t>
            </a:r>
            <a:r>
              <a:rPr lang="en-US" altLang="zh-CN" dirty="0"/>
              <a:t>, </a:t>
            </a:r>
            <a:r>
              <a:rPr lang="en-US" altLang="zh-CN" dirty="0" err="1"/>
              <a:t>eos_idx</a:t>
            </a:r>
            <a:r>
              <a:rPr lang="en-US" altLang="zh-CN" dirty="0"/>
              <a:t> = 0, 1, 2, 3</a:t>
            </a:r>
          </a:p>
          <a:p>
            <a:endParaRPr lang="en-US" altLang="zh-CN" dirty="0"/>
          </a:p>
          <a:p>
            <a:r>
              <a:rPr lang="en-US" altLang="zh-CN" dirty="0"/>
              <a:t>    # </a:t>
            </a:r>
            <a:r>
              <a:rPr lang="zh-CN" altLang="en-US" dirty="0"/>
              <a:t>迭代源语言和目标语言以构建词典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for </a:t>
            </a:r>
            <a:r>
              <a:rPr lang="en-US" altLang="zh-CN" dirty="0" err="1"/>
              <a:t>lang</a:t>
            </a:r>
            <a:r>
              <a:rPr lang="en-US" altLang="zh-CN" dirty="0"/>
              <a:t> in [</a:t>
            </a:r>
            <a:r>
              <a:rPr lang="en-US" altLang="zh-CN" dirty="0" err="1"/>
              <a:t>src_lang</a:t>
            </a:r>
            <a:r>
              <a:rPr lang="en-US" altLang="zh-CN" dirty="0"/>
              <a:t>, </a:t>
            </a:r>
            <a:r>
              <a:rPr lang="en-US" altLang="zh-CN" dirty="0" err="1"/>
              <a:t>tgt_lang</a:t>
            </a:r>
            <a:r>
              <a:rPr lang="en-US" altLang="zh-CN" dirty="0"/>
              <a:t>]:</a:t>
            </a:r>
          </a:p>
          <a:p>
            <a:r>
              <a:rPr lang="en-US" altLang="zh-CN" dirty="0"/>
              <a:t>        # </a:t>
            </a:r>
            <a:r>
              <a:rPr lang="zh-CN" altLang="en-US" dirty="0"/>
              <a:t>训练数据迭代器</a:t>
            </a:r>
          </a:p>
          <a:p>
            <a:r>
              <a:rPr lang="zh-CN" altLang="en-US" dirty="0"/>
              <a:t>        </a:t>
            </a:r>
            <a:r>
              <a:rPr lang="en-US" altLang="zh-CN" dirty="0" err="1"/>
              <a:t>train_iter</a:t>
            </a:r>
            <a:r>
              <a:rPr lang="en-US" altLang="zh-CN" dirty="0"/>
              <a:t> = Multi30k(root='../datasets', split='train', </a:t>
            </a:r>
            <a:r>
              <a:rPr lang="en-US" altLang="zh-CN" dirty="0" err="1"/>
              <a:t>language_pair</a:t>
            </a:r>
            <a:r>
              <a:rPr lang="en-US" altLang="zh-CN" dirty="0"/>
              <a:t>=(</a:t>
            </a:r>
            <a:r>
              <a:rPr lang="en-US" altLang="zh-CN" dirty="0" err="1"/>
              <a:t>src_lang</a:t>
            </a:r>
            <a:r>
              <a:rPr lang="en-US" altLang="zh-CN" dirty="0"/>
              <a:t>, </a:t>
            </a:r>
            <a:r>
              <a:rPr lang="en-US" altLang="zh-CN" dirty="0" err="1"/>
              <a:t>tgt_lang</a:t>
            </a:r>
            <a:r>
              <a:rPr lang="en-US" altLang="zh-CN" dirty="0"/>
              <a:t>))</a:t>
            </a:r>
          </a:p>
          <a:p>
            <a:r>
              <a:rPr lang="en-US" altLang="zh-CN" dirty="0"/>
              <a:t>        # </a:t>
            </a:r>
            <a:r>
              <a:rPr lang="zh-CN" altLang="en-US" dirty="0"/>
              <a:t>从迭代器中构建</a:t>
            </a:r>
            <a:r>
              <a:rPr lang="en-US" altLang="zh-CN" dirty="0" err="1"/>
              <a:t>torchtext</a:t>
            </a:r>
            <a:r>
              <a:rPr lang="zh-CN" altLang="en-US" dirty="0"/>
              <a:t>的</a:t>
            </a:r>
            <a:r>
              <a:rPr lang="en-US" altLang="zh-CN" dirty="0"/>
              <a:t>Vocab</a:t>
            </a:r>
            <a:r>
              <a:rPr lang="zh-CN" altLang="en-US" dirty="0"/>
              <a:t>对象</a:t>
            </a:r>
          </a:p>
          <a:p>
            <a:r>
              <a:rPr lang="zh-CN" altLang="en-US" dirty="0"/>
              <a:t>        </a:t>
            </a:r>
            <a:r>
              <a:rPr lang="en-US" altLang="zh-CN" dirty="0"/>
              <a:t>vocab[</a:t>
            </a:r>
            <a:r>
              <a:rPr lang="en-US" altLang="zh-CN" dirty="0" err="1"/>
              <a:t>lang</a:t>
            </a:r>
            <a:r>
              <a:rPr lang="en-US" altLang="zh-CN" dirty="0"/>
              <a:t>] = </a:t>
            </a:r>
            <a:r>
              <a:rPr lang="en-US" altLang="zh-CN" dirty="0" err="1"/>
              <a:t>build_vocab_from_iterator</a:t>
            </a:r>
            <a:r>
              <a:rPr lang="en-US" altLang="zh-CN" dirty="0"/>
              <a:t>(</a:t>
            </a:r>
            <a:r>
              <a:rPr lang="en-US" altLang="zh-CN" dirty="0" err="1"/>
              <a:t>yield_tokens</a:t>
            </a:r>
            <a:r>
              <a:rPr lang="en-US" altLang="zh-CN" dirty="0"/>
              <a:t>(</a:t>
            </a:r>
            <a:r>
              <a:rPr lang="en-US" altLang="zh-CN" dirty="0" err="1"/>
              <a:t>train_iter</a:t>
            </a:r>
            <a:r>
              <a:rPr lang="en-US" altLang="zh-CN" dirty="0"/>
              <a:t>, </a:t>
            </a:r>
            <a:r>
              <a:rPr lang="en-US" altLang="zh-CN" dirty="0" err="1"/>
              <a:t>lang</a:t>
            </a:r>
            <a:r>
              <a:rPr lang="en-US" altLang="zh-CN" dirty="0"/>
              <a:t>, tokenizer),</a:t>
            </a:r>
          </a:p>
          <a:p>
            <a:r>
              <a:rPr lang="en-US" altLang="zh-CN" dirty="0"/>
              <a:t>                                                </a:t>
            </a:r>
            <a:r>
              <a:rPr lang="en-US" altLang="zh-CN" dirty="0" err="1"/>
              <a:t>min_freq</a:t>
            </a:r>
            <a:r>
              <a:rPr lang="en-US" altLang="zh-CN" dirty="0"/>
              <a:t>=1,</a:t>
            </a:r>
          </a:p>
          <a:p>
            <a:r>
              <a:rPr lang="en-US" altLang="zh-CN" dirty="0"/>
              <a:t>                                                specials=</a:t>
            </a:r>
            <a:r>
              <a:rPr lang="en-US" altLang="zh-CN" dirty="0" err="1"/>
              <a:t>special_symbols</a:t>
            </a:r>
            <a:r>
              <a:rPr lang="en-US" altLang="zh-CN" dirty="0"/>
              <a:t>,</a:t>
            </a:r>
          </a:p>
          <a:p>
            <a:r>
              <a:rPr lang="en-US" altLang="zh-CN" dirty="0"/>
              <a:t>                                                </a:t>
            </a:r>
            <a:r>
              <a:rPr lang="en-US" altLang="zh-CN" dirty="0" err="1"/>
              <a:t>special_first</a:t>
            </a:r>
            <a:r>
              <a:rPr lang="en-US" altLang="zh-CN" dirty="0"/>
              <a:t>=True)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66213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264696"/>
          </a:xfrm>
        </p:spPr>
        <p:txBody>
          <a:bodyPr>
            <a:normAutofit fontScale="55000" lnSpcReduction="20000"/>
          </a:bodyPr>
          <a:lstStyle/>
          <a:p>
            <a:endParaRPr lang="zh-CN" altLang="en-US" dirty="0"/>
          </a:p>
          <a:p>
            <a:r>
              <a:rPr lang="zh-CN" altLang="en-US" dirty="0"/>
              <a:t>    </a:t>
            </a:r>
            <a:r>
              <a:rPr lang="en-US" altLang="zh-CN" dirty="0"/>
              <a:t># </a:t>
            </a:r>
            <a:r>
              <a:rPr lang="zh-CN" altLang="en-US" dirty="0"/>
              <a:t>设置未登录词为</a:t>
            </a:r>
            <a:r>
              <a:rPr lang="en-US" altLang="zh-CN" dirty="0"/>
              <a:t>'&lt;</a:t>
            </a:r>
            <a:r>
              <a:rPr lang="en-US" altLang="zh-CN" dirty="0" err="1"/>
              <a:t>unk</a:t>
            </a:r>
            <a:r>
              <a:rPr lang="en-US" altLang="zh-CN" dirty="0"/>
              <a:t>&gt;'</a:t>
            </a:r>
          </a:p>
          <a:p>
            <a:r>
              <a:rPr lang="en-US" altLang="zh-CN" dirty="0"/>
              <a:t>    for </a:t>
            </a:r>
            <a:r>
              <a:rPr lang="en-US" altLang="zh-CN" dirty="0" err="1"/>
              <a:t>lang</a:t>
            </a:r>
            <a:r>
              <a:rPr lang="en-US" altLang="zh-CN" dirty="0"/>
              <a:t> in [</a:t>
            </a:r>
            <a:r>
              <a:rPr lang="en-US" altLang="zh-CN" dirty="0" err="1"/>
              <a:t>src_lang</a:t>
            </a:r>
            <a:r>
              <a:rPr lang="en-US" altLang="zh-CN" dirty="0"/>
              <a:t>, </a:t>
            </a:r>
            <a:r>
              <a:rPr lang="en-US" altLang="zh-CN" dirty="0" err="1"/>
              <a:t>tgt_lang</a:t>
            </a:r>
            <a:r>
              <a:rPr lang="en-US" altLang="zh-CN" dirty="0"/>
              <a:t>]:</a:t>
            </a:r>
          </a:p>
          <a:p>
            <a:r>
              <a:rPr lang="en-US" altLang="zh-CN" dirty="0"/>
              <a:t>        vocab[</a:t>
            </a:r>
            <a:r>
              <a:rPr lang="en-US" altLang="zh-CN" dirty="0" err="1"/>
              <a:t>lang</a:t>
            </a:r>
            <a:r>
              <a:rPr lang="en-US" altLang="zh-CN" dirty="0"/>
              <a:t>].</a:t>
            </a:r>
            <a:r>
              <a:rPr lang="en-US" altLang="zh-CN" dirty="0" err="1"/>
              <a:t>set_default_index</a:t>
            </a:r>
            <a:r>
              <a:rPr lang="en-US" altLang="zh-CN" dirty="0"/>
              <a:t>(</a:t>
            </a:r>
            <a:r>
              <a:rPr lang="en-US" altLang="zh-CN" dirty="0" err="1"/>
              <a:t>unk_idx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    print(f"{</a:t>
            </a:r>
            <a:r>
              <a:rPr lang="en-US" altLang="zh-CN" dirty="0" err="1"/>
              <a:t>lang</a:t>
            </a:r>
            <a:r>
              <a:rPr lang="en-US" altLang="zh-CN" dirty="0"/>
              <a:t>}</a:t>
            </a:r>
            <a:r>
              <a:rPr lang="zh-CN" altLang="en-US" dirty="0"/>
              <a:t>语言的词典长度：</a:t>
            </a:r>
            <a:r>
              <a:rPr lang="en-US" altLang="zh-CN" dirty="0"/>
              <a:t>{</a:t>
            </a:r>
            <a:r>
              <a:rPr lang="en-US" altLang="zh-CN" dirty="0" err="1"/>
              <a:t>len</a:t>
            </a:r>
            <a:r>
              <a:rPr lang="en-US" altLang="zh-CN" dirty="0"/>
              <a:t>(vocab[</a:t>
            </a:r>
            <a:r>
              <a:rPr lang="en-US" altLang="zh-CN" dirty="0" err="1"/>
              <a:t>lang</a:t>
            </a:r>
            <a:r>
              <a:rPr lang="en-US" altLang="zh-CN" dirty="0"/>
              <a:t>])}")</a:t>
            </a:r>
          </a:p>
          <a:p>
            <a:endParaRPr lang="en-US" altLang="zh-CN" dirty="0"/>
          </a:p>
          <a:p>
            <a:r>
              <a:rPr lang="en-US" altLang="zh-CN" dirty="0"/>
              <a:t>    print()</a:t>
            </a:r>
          </a:p>
          <a:p>
            <a:r>
              <a:rPr lang="en-US" altLang="zh-CN" dirty="0"/>
              <a:t>    print("</a:t>
            </a:r>
            <a:r>
              <a:rPr lang="zh-CN" altLang="en-US" dirty="0"/>
              <a:t>打印前</a:t>
            </a:r>
            <a:r>
              <a:rPr lang="en-US" altLang="zh-CN" dirty="0"/>
              <a:t>5</a:t>
            </a:r>
            <a:r>
              <a:rPr lang="zh-CN" altLang="en-US" dirty="0"/>
              <a:t>个源语言和目标语言的句子：</a:t>
            </a:r>
            <a:r>
              <a:rPr lang="en-US" altLang="zh-CN" dirty="0"/>
              <a:t>")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train_iter</a:t>
            </a:r>
            <a:r>
              <a:rPr lang="en-US" altLang="zh-CN" dirty="0"/>
              <a:t> = Multi30k(root='../datasets', split='train', </a:t>
            </a:r>
            <a:r>
              <a:rPr lang="en-US" altLang="zh-CN" dirty="0" err="1"/>
              <a:t>language_pair</a:t>
            </a:r>
            <a:r>
              <a:rPr lang="en-US" altLang="zh-CN" dirty="0"/>
              <a:t>=(</a:t>
            </a:r>
            <a:r>
              <a:rPr lang="en-US" altLang="zh-CN" dirty="0" err="1"/>
              <a:t>src_lang</a:t>
            </a:r>
            <a:r>
              <a:rPr lang="en-US" altLang="zh-CN" dirty="0"/>
              <a:t>, </a:t>
            </a:r>
            <a:r>
              <a:rPr lang="en-US" altLang="zh-CN" dirty="0" err="1"/>
              <a:t>tgt_lang</a:t>
            </a:r>
            <a:r>
              <a:rPr lang="en-US" altLang="zh-CN" dirty="0"/>
              <a:t>))</a:t>
            </a:r>
          </a:p>
          <a:p>
            <a:r>
              <a:rPr lang="en-US" altLang="zh-CN" dirty="0"/>
              <a:t>    for </a:t>
            </a:r>
            <a:r>
              <a:rPr lang="en-US" altLang="zh-CN" dirty="0" err="1"/>
              <a:t>i</a:t>
            </a:r>
            <a:r>
              <a:rPr lang="en-US" altLang="zh-CN" dirty="0"/>
              <a:t> in range(5):</a:t>
            </a:r>
          </a:p>
          <a:p>
            <a:r>
              <a:rPr lang="en-US" altLang="zh-CN" dirty="0"/>
              <a:t>        pair = next(</a:t>
            </a:r>
            <a:r>
              <a:rPr lang="en-US" altLang="zh-CN" dirty="0" err="1"/>
              <a:t>train_iter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    print(pair)</a:t>
            </a:r>
          </a:p>
          <a:p>
            <a:r>
              <a:rPr lang="en-US" altLang="zh-CN" dirty="0"/>
              <a:t>        for </a:t>
            </a:r>
            <a:r>
              <a:rPr lang="en-US" altLang="zh-CN" dirty="0" err="1"/>
              <a:t>lang</a:t>
            </a:r>
            <a:r>
              <a:rPr lang="en-US" altLang="zh-CN" dirty="0"/>
              <a:t> in [</a:t>
            </a:r>
            <a:r>
              <a:rPr lang="en-US" altLang="zh-CN" dirty="0" err="1"/>
              <a:t>src_lang</a:t>
            </a:r>
            <a:r>
              <a:rPr lang="en-US" altLang="zh-CN" dirty="0"/>
              <a:t>, </a:t>
            </a:r>
            <a:r>
              <a:rPr lang="en-US" altLang="zh-CN" dirty="0" err="1"/>
              <a:t>tgt_lang</a:t>
            </a:r>
            <a:r>
              <a:rPr lang="en-US" altLang="zh-CN" dirty="0"/>
              <a:t>]:</a:t>
            </a:r>
          </a:p>
          <a:p>
            <a:r>
              <a:rPr lang="en-US" altLang="zh-CN" dirty="0"/>
              <a:t>            </a:t>
            </a:r>
            <a:r>
              <a:rPr lang="en-US" altLang="zh-CN" dirty="0" err="1"/>
              <a:t>lang_idx</a:t>
            </a:r>
            <a:r>
              <a:rPr lang="en-US" altLang="zh-CN" dirty="0"/>
              <a:t> = {</a:t>
            </a:r>
            <a:r>
              <a:rPr lang="en-US" altLang="zh-CN" dirty="0" err="1"/>
              <a:t>src_lang</a:t>
            </a:r>
            <a:r>
              <a:rPr lang="en-US" altLang="zh-CN" dirty="0"/>
              <a:t>: 0, </a:t>
            </a:r>
            <a:r>
              <a:rPr lang="en-US" altLang="zh-CN" dirty="0" err="1"/>
              <a:t>tgt_lang</a:t>
            </a:r>
            <a:r>
              <a:rPr lang="en-US" altLang="zh-CN" dirty="0"/>
              <a:t>: 1}</a:t>
            </a:r>
          </a:p>
          <a:p>
            <a:r>
              <a:rPr lang="en-US" altLang="zh-CN" dirty="0"/>
              <a:t>            tokens = tokenizer[</a:t>
            </a:r>
            <a:r>
              <a:rPr lang="en-US" altLang="zh-CN" dirty="0" err="1"/>
              <a:t>lang</a:t>
            </a:r>
            <a:r>
              <a:rPr lang="en-US" altLang="zh-CN" dirty="0"/>
              <a:t>](pair[</a:t>
            </a:r>
            <a:r>
              <a:rPr lang="en-US" altLang="zh-CN" dirty="0" err="1"/>
              <a:t>lang_idx</a:t>
            </a:r>
            <a:r>
              <a:rPr lang="en-US" altLang="zh-CN" dirty="0"/>
              <a:t>[</a:t>
            </a:r>
            <a:r>
              <a:rPr lang="en-US" altLang="zh-CN" dirty="0" err="1"/>
              <a:t>lang</a:t>
            </a:r>
            <a:r>
              <a:rPr lang="en-US" altLang="zh-CN" dirty="0"/>
              <a:t>]])</a:t>
            </a:r>
          </a:p>
          <a:p>
            <a:r>
              <a:rPr lang="en-US" altLang="zh-CN" dirty="0"/>
              <a:t>            # </a:t>
            </a:r>
            <a:r>
              <a:rPr lang="zh-CN" altLang="en-US" dirty="0"/>
              <a:t>打印分词后的单词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print(tokens)</a:t>
            </a:r>
          </a:p>
          <a:p>
            <a:r>
              <a:rPr lang="en-US" altLang="zh-CN" dirty="0"/>
              <a:t>            # </a:t>
            </a:r>
            <a:r>
              <a:rPr lang="zh-CN" altLang="en-US" dirty="0"/>
              <a:t>打印单词的词典序号</a:t>
            </a:r>
          </a:p>
          <a:p>
            <a:r>
              <a:rPr lang="zh-CN" altLang="en-US" dirty="0"/>
              <a:t>            </a:t>
            </a:r>
            <a:r>
              <a:rPr lang="en-US" altLang="zh-CN" dirty="0"/>
              <a:t>print([vocab[</a:t>
            </a:r>
            <a:r>
              <a:rPr lang="en-US" altLang="zh-CN" dirty="0" err="1"/>
              <a:t>lang</a:t>
            </a:r>
            <a:r>
              <a:rPr lang="en-US" altLang="zh-CN" dirty="0"/>
              <a:t>].</a:t>
            </a:r>
            <a:r>
              <a:rPr lang="en-US" altLang="zh-CN" dirty="0" err="1"/>
              <a:t>get_stoi</a:t>
            </a:r>
            <a:r>
              <a:rPr lang="en-US" altLang="zh-CN" dirty="0"/>
              <a:t>()[w] for w in tokens])</a:t>
            </a:r>
          </a:p>
          <a:p>
            <a:r>
              <a:rPr lang="en-US" altLang="zh-CN" dirty="0"/>
              <a:t>        print()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98925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4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sz="3800" dirty="0"/>
              <a:t>程序运行结果如下：</a:t>
            </a:r>
          </a:p>
          <a:p>
            <a:pPr lvl="1"/>
            <a:r>
              <a:rPr lang="en-US" altLang="zh-CN" dirty="0"/>
              <a:t>de</a:t>
            </a:r>
            <a:r>
              <a:rPr lang="zh-CN" altLang="en-US" dirty="0"/>
              <a:t>语言的词典长度：</a:t>
            </a:r>
            <a:r>
              <a:rPr lang="en-US" altLang="zh-CN" dirty="0"/>
              <a:t>19215</a:t>
            </a:r>
          </a:p>
          <a:p>
            <a:pPr lvl="1"/>
            <a:r>
              <a:rPr lang="en-US" altLang="zh-CN" dirty="0" err="1"/>
              <a:t>en</a:t>
            </a:r>
            <a:r>
              <a:rPr lang="zh-CN" altLang="en-US" dirty="0"/>
              <a:t>语言的词典长度：</a:t>
            </a:r>
            <a:r>
              <a:rPr lang="en-US" altLang="zh-CN" dirty="0"/>
              <a:t>10838</a:t>
            </a:r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打印前</a:t>
            </a:r>
            <a:r>
              <a:rPr lang="en-US" altLang="zh-CN" dirty="0"/>
              <a:t>5</a:t>
            </a:r>
            <a:r>
              <a:rPr lang="zh-CN" altLang="en-US" dirty="0"/>
              <a:t>个源语言和目标语言的句子：</a:t>
            </a:r>
          </a:p>
          <a:p>
            <a:pPr lvl="1"/>
            <a:r>
              <a:rPr lang="en-US" altLang="zh-CN" dirty="0"/>
              <a:t>('</a:t>
            </a:r>
            <a:r>
              <a:rPr lang="en-US" altLang="zh-CN" dirty="0" err="1"/>
              <a:t>Zwei</a:t>
            </a:r>
            <a:r>
              <a:rPr lang="en-US" altLang="zh-CN" dirty="0"/>
              <a:t> </a:t>
            </a:r>
            <a:r>
              <a:rPr lang="en-US" altLang="zh-CN" dirty="0" err="1"/>
              <a:t>junge</a:t>
            </a:r>
            <a:r>
              <a:rPr lang="en-US" altLang="zh-CN" dirty="0"/>
              <a:t> </a:t>
            </a:r>
            <a:r>
              <a:rPr lang="en-US" altLang="zh-CN" dirty="0" err="1"/>
              <a:t>weiße</a:t>
            </a:r>
            <a:r>
              <a:rPr lang="en-US" altLang="zh-CN" dirty="0"/>
              <a:t> </a:t>
            </a:r>
            <a:r>
              <a:rPr lang="en-US" altLang="zh-CN" dirty="0" err="1"/>
              <a:t>Männer</a:t>
            </a:r>
            <a:r>
              <a:rPr lang="en-US" altLang="zh-CN" dirty="0"/>
              <a:t> </a:t>
            </a:r>
            <a:r>
              <a:rPr lang="en-US" altLang="zh-CN" dirty="0" err="1"/>
              <a:t>sind</a:t>
            </a:r>
            <a:r>
              <a:rPr lang="en-US" altLang="zh-CN" dirty="0"/>
              <a:t> </a:t>
            </a:r>
            <a:r>
              <a:rPr lang="en-US" altLang="zh-CN" dirty="0" err="1"/>
              <a:t>im</a:t>
            </a:r>
            <a:r>
              <a:rPr lang="en-US" altLang="zh-CN" dirty="0"/>
              <a:t> </a:t>
            </a:r>
            <a:r>
              <a:rPr lang="en-US" altLang="zh-CN" dirty="0" err="1"/>
              <a:t>Freien</a:t>
            </a:r>
            <a:r>
              <a:rPr lang="en-US" altLang="zh-CN" dirty="0"/>
              <a:t> in der </a:t>
            </a:r>
            <a:r>
              <a:rPr lang="en-US" altLang="zh-CN" dirty="0" err="1"/>
              <a:t>Nähe</a:t>
            </a:r>
            <a:r>
              <a:rPr lang="en-US" altLang="zh-CN" dirty="0"/>
              <a:t> </a:t>
            </a:r>
            <a:r>
              <a:rPr lang="en-US" altLang="zh-CN" dirty="0" err="1"/>
              <a:t>vieler</a:t>
            </a:r>
            <a:r>
              <a:rPr lang="en-US" altLang="zh-CN" dirty="0"/>
              <a:t> </a:t>
            </a:r>
            <a:r>
              <a:rPr lang="en-US" altLang="zh-CN" dirty="0" err="1"/>
              <a:t>Büsche</a:t>
            </a:r>
            <a:r>
              <a:rPr lang="en-US" altLang="zh-CN" dirty="0"/>
              <a:t>.\n', 'Two young, White males are outside near many bushes.\n')</a:t>
            </a:r>
          </a:p>
          <a:p>
            <a:pPr lvl="1"/>
            <a:r>
              <a:rPr lang="en-US" altLang="zh-CN" dirty="0"/>
              <a:t>['</a:t>
            </a:r>
            <a:r>
              <a:rPr lang="en-US" altLang="zh-CN" dirty="0" err="1"/>
              <a:t>Zwei</a:t>
            </a:r>
            <a:r>
              <a:rPr lang="en-US" altLang="zh-CN" dirty="0"/>
              <a:t>', '</a:t>
            </a:r>
            <a:r>
              <a:rPr lang="en-US" altLang="zh-CN" dirty="0" err="1"/>
              <a:t>junge</a:t>
            </a:r>
            <a:r>
              <a:rPr lang="en-US" altLang="zh-CN" dirty="0"/>
              <a:t>', '</a:t>
            </a:r>
            <a:r>
              <a:rPr lang="en-US" altLang="zh-CN" dirty="0" err="1"/>
              <a:t>weiße</a:t>
            </a:r>
            <a:r>
              <a:rPr lang="en-US" altLang="zh-CN" dirty="0"/>
              <a:t>', '</a:t>
            </a:r>
            <a:r>
              <a:rPr lang="en-US" altLang="zh-CN" dirty="0" err="1"/>
              <a:t>Männer</a:t>
            </a:r>
            <a:r>
              <a:rPr lang="en-US" altLang="zh-CN" dirty="0"/>
              <a:t>', '</a:t>
            </a:r>
            <a:r>
              <a:rPr lang="en-US" altLang="zh-CN" dirty="0" err="1"/>
              <a:t>sind</a:t>
            </a:r>
            <a:r>
              <a:rPr lang="en-US" altLang="zh-CN" dirty="0"/>
              <a:t>', '</a:t>
            </a:r>
            <a:r>
              <a:rPr lang="en-US" altLang="zh-CN" dirty="0" err="1"/>
              <a:t>im</a:t>
            </a:r>
            <a:r>
              <a:rPr lang="en-US" altLang="zh-CN" dirty="0"/>
              <a:t>', '</a:t>
            </a:r>
            <a:r>
              <a:rPr lang="en-US" altLang="zh-CN" dirty="0" err="1"/>
              <a:t>Freien</a:t>
            </a:r>
            <a:r>
              <a:rPr lang="en-US" altLang="zh-CN" dirty="0"/>
              <a:t>', 'in', 'der', '</a:t>
            </a:r>
            <a:r>
              <a:rPr lang="en-US" altLang="zh-CN" dirty="0" err="1"/>
              <a:t>Nähe</a:t>
            </a:r>
            <a:r>
              <a:rPr lang="en-US" altLang="zh-CN" dirty="0"/>
              <a:t>', '</a:t>
            </a:r>
            <a:r>
              <a:rPr lang="en-US" altLang="zh-CN" dirty="0" err="1"/>
              <a:t>vieler</a:t>
            </a:r>
            <a:r>
              <a:rPr lang="en-US" altLang="zh-CN" dirty="0"/>
              <a:t>', '</a:t>
            </a:r>
            <a:r>
              <a:rPr lang="en-US" altLang="zh-CN" dirty="0" err="1"/>
              <a:t>Büsche</a:t>
            </a:r>
            <a:r>
              <a:rPr lang="en-US" altLang="zh-CN" dirty="0"/>
              <a:t>', '.', '\n']</a:t>
            </a:r>
          </a:p>
          <a:p>
            <a:pPr lvl="1"/>
            <a:r>
              <a:rPr lang="en-US" altLang="zh-CN" dirty="0"/>
              <a:t>[22, 86, 258, 32, 88, 23, 95, 8, 17, 113, 7911, 3210, 5, 4]</a:t>
            </a:r>
          </a:p>
          <a:p>
            <a:pPr lvl="1"/>
            <a:r>
              <a:rPr lang="en-US" altLang="zh-CN" dirty="0"/>
              <a:t>['Two', 'young', ',', 'White', 'males', 'are', 'outside', 'near', 'many', 'bushes', '.', '\n']</a:t>
            </a:r>
          </a:p>
          <a:p>
            <a:pPr lvl="1"/>
            <a:r>
              <a:rPr lang="en-US" altLang="zh-CN" dirty="0"/>
              <a:t>[20, 26, 16, 1170, 809, 18, 58, 85, 337, 1340, 6, 5]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('</a:t>
            </a:r>
            <a:r>
              <a:rPr lang="en-US" altLang="zh-CN" dirty="0" err="1"/>
              <a:t>Mehrere</a:t>
            </a:r>
            <a:r>
              <a:rPr lang="en-US" altLang="zh-CN" dirty="0"/>
              <a:t> </a:t>
            </a:r>
            <a:r>
              <a:rPr lang="en-US" altLang="zh-CN" dirty="0" err="1"/>
              <a:t>Männer</a:t>
            </a:r>
            <a:r>
              <a:rPr lang="en-US" altLang="zh-CN" dirty="0"/>
              <a:t> </a:t>
            </a:r>
            <a:r>
              <a:rPr lang="en-US" altLang="zh-CN" dirty="0" err="1"/>
              <a:t>mit</a:t>
            </a:r>
            <a:r>
              <a:rPr lang="en-US" altLang="zh-CN" dirty="0"/>
              <a:t> </a:t>
            </a:r>
            <a:r>
              <a:rPr lang="en-US" altLang="zh-CN" dirty="0" err="1"/>
              <a:t>Schutzhelmen</a:t>
            </a:r>
            <a:r>
              <a:rPr lang="en-US" altLang="zh-CN" dirty="0"/>
              <a:t> </a:t>
            </a:r>
            <a:r>
              <a:rPr lang="en-US" altLang="zh-CN" dirty="0" err="1"/>
              <a:t>bedienen</a:t>
            </a:r>
            <a:r>
              <a:rPr lang="en-US" altLang="zh-CN" dirty="0"/>
              <a:t> </a:t>
            </a:r>
            <a:r>
              <a:rPr lang="en-US" altLang="zh-CN" dirty="0" err="1"/>
              <a:t>ein</a:t>
            </a:r>
            <a:r>
              <a:rPr lang="en-US" altLang="zh-CN" dirty="0"/>
              <a:t> </a:t>
            </a:r>
            <a:r>
              <a:rPr lang="en-US" altLang="zh-CN" dirty="0" err="1"/>
              <a:t>Antriebsradsystem</a:t>
            </a:r>
            <a:r>
              <a:rPr lang="en-US" altLang="zh-CN" dirty="0"/>
              <a:t>.\n', 'Several men in hard hats are operating a giant pulley system.\n')</a:t>
            </a:r>
          </a:p>
          <a:p>
            <a:pPr lvl="1"/>
            <a:r>
              <a:rPr lang="en-US" altLang="zh-CN" dirty="0"/>
              <a:t>['</a:t>
            </a:r>
            <a:r>
              <a:rPr lang="en-US" altLang="zh-CN" dirty="0" err="1"/>
              <a:t>Mehrere</a:t>
            </a:r>
            <a:r>
              <a:rPr lang="en-US" altLang="zh-CN" dirty="0"/>
              <a:t>', '</a:t>
            </a:r>
            <a:r>
              <a:rPr lang="en-US" altLang="zh-CN" dirty="0" err="1"/>
              <a:t>Männer</a:t>
            </a:r>
            <a:r>
              <a:rPr lang="en-US" altLang="zh-CN" dirty="0"/>
              <a:t>', '</a:t>
            </a:r>
            <a:r>
              <a:rPr lang="en-US" altLang="zh-CN" dirty="0" err="1"/>
              <a:t>mit</a:t>
            </a:r>
            <a:r>
              <a:rPr lang="en-US" altLang="zh-CN" dirty="0"/>
              <a:t>', '</a:t>
            </a:r>
            <a:r>
              <a:rPr lang="en-US" altLang="zh-CN" dirty="0" err="1"/>
              <a:t>Schutzhelmen</a:t>
            </a:r>
            <a:r>
              <a:rPr lang="en-US" altLang="zh-CN" dirty="0"/>
              <a:t>', '</a:t>
            </a:r>
            <a:r>
              <a:rPr lang="en-US" altLang="zh-CN" dirty="0" err="1"/>
              <a:t>bedienen</a:t>
            </a:r>
            <a:r>
              <a:rPr lang="en-US" altLang="zh-CN" dirty="0"/>
              <a:t>', '</a:t>
            </a:r>
            <a:r>
              <a:rPr lang="en-US" altLang="zh-CN" dirty="0" err="1"/>
              <a:t>ein</a:t>
            </a:r>
            <a:r>
              <a:rPr lang="en-US" altLang="zh-CN" dirty="0"/>
              <a:t>', '</a:t>
            </a:r>
            <a:r>
              <a:rPr lang="en-US" altLang="zh-CN" dirty="0" err="1"/>
              <a:t>Antriebsradsystem</a:t>
            </a:r>
            <a:r>
              <a:rPr lang="en-US" altLang="zh-CN" dirty="0"/>
              <a:t>', '.', '\n']</a:t>
            </a:r>
          </a:p>
          <a:p>
            <a:pPr lvl="1"/>
            <a:r>
              <a:rPr lang="en-US" altLang="zh-CN" dirty="0"/>
              <a:t>[85, 32, 11, 848, 2209, 16, 8269, 5, 4]</a:t>
            </a:r>
          </a:p>
          <a:p>
            <a:pPr lvl="1"/>
            <a:r>
              <a:rPr lang="en-US" altLang="zh-CN" dirty="0"/>
              <a:t>['Several', 'men', 'in', 'hard', 'hats', 'are', 'operating', 'a', 'giant', 'pulley', 'system', '.', '\n']</a:t>
            </a:r>
          </a:p>
          <a:p>
            <a:pPr lvl="1"/>
            <a:r>
              <a:rPr lang="en-US" altLang="zh-CN" dirty="0"/>
              <a:t>[166, 37, 8, 336, 288, 18, 1225, 4, 759, 4497, 2958, 6, 5</a:t>
            </a:r>
            <a:r>
              <a:rPr lang="en-US" altLang="zh-CN" dirty="0" smtClean="0"/>
              <a:t>]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3045584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328592"/>
          </a:xfrm>
        </p:spPr>
        <p:txBody>
          <a:bodyPr>
            <a:normAutofit fontScale="55000" lnSpcReduction="20000"/>
          </a:bodyPr>
          <a:lstStyle/>
          <a:p>
            <a:pPr lvl="1"/>
            <a:endParaRPr lang="en-US" altLang="zh-CN" dirty="0"/>
          </a:p>
          <a:p>
            <a:pPr lvl="1"/>
            <a:r>
              <a:rPr lang="en-US" altLang="zh-CN" dirty="0"/>
              <a:t>('</a:t>
            </a:r>
            <a:r>
              <a:rPr lang="en-US" altLang="zh-CN" dirty="0" err="1"/>
              <a:t>Ein</a:t>
            </a:r>
            <a:r>
              <a:rPr lang="en-US" altLang="zh-CN" dirty="0"/>
              <a:t> </a:t>
            </a:r>
            <a:r>
              <a:rPr lang="en-US" altLang="zh-CN" dirty="0" err="1"/>
              <a:t>kleines</a:t>
            </a:r>
            <a:r>
              <a:rPr lang="en-US" altLang="zh-CN" dirty="0"/>
              <a:t> </a:t>
            </a:r>
            <a:r>
              <a:rPr lang="en-US" altLang="zh-CN" dirty="0" err="1"/>
              <a:t>Mädchen</a:t>
            </a:r>
            <a:r>
              <a:rPr lang="en-US" altLang="zh-CN" dirty="0"/>
              <a:t> </a:t>
            </a:r>
            <a:r>
              <a:rPr lang="en-US" altLang="zh-CN" dirty="0" err="1"/>
              <a:t>klettert</a:t>
            </a:r>
            <a:r>
              <a:rPr lang="en-US" altLang="zh-CN" dirty="0"/>
              <a:t> in </a:t>
            </a:r>
            <a:r>
              <a:rPr lang="en-US" altLang="zh-CN" dirty="0" err="1"/>
              <a:t>ein</a:t>
            </a:r>
            <a:r>
              <a:rPr lang="en-US" altLang="zh-CN" dirty="0"/>
              <a:t> </a:t>
            </a:r>
            <a:r>
              <a:rPr lang="en-US" altLang="zh-CN" dirty="0" err="1"/>
              <a:t>Spielhaus</a:t>
            </a:r>
            <a:r>
              <a:rPr lang="en-US" altLang="zh-CN" dirty="0"/>
              <a:t> </a:t>
            </a:r>
            <a:r>
              <a:rPr lang="en-US" altLang="zh-CN" dirty="0" err="1"/>
              <a:t>aus</a:t>
            </a:r>
            <a:r>
              <a:rPr lang="en-US" altLang="zh-CN" dirty="0"/>
              <a:t> </a:t>
            </a:r>
            <a:r>
              <a:rPr lang="en-US" altLang="zh-CN" dirty="0" err="1"/>
              <a:t>Holz</a:t>
            </a:r>
            <a:r>
              <a:rPr lang="en-US" altLang="zh-CN" dirty="0"/>
              <a:t>.\n', 'A little girl climbing into a wooden playhouse.\n')</a:t>
            </a:r>
          </a:p>
          <a:p>
            <a:pPr lvl="1"/>
            <a:r>
              <a:rPr lang="en-US" altLang="zh-CN" dirty="0"/>
              <a:t>['</a:t>
            </a:r>
            <a:r>
              <a:rPr lang="en-US" altLang="zh-CN" dirty="0" err="1"/>
              <a:t>Ein</a:t>
            </a:r>
            <a:r>
              <a:rPr lang="en-US" altLang="zh-CN" dirty="0"/>
              <a:t>', '</a:t>
            </a:r>
            <a:r>
              <a:rPr lang="en-US" altLang="zh-CN" dirty="0" err="1"/>
              <a:t>kleines</a:t>
            </a:r>
            <a:r>
              <a:rPr lang="en-US" altLang="zh-CN" dirty="0"/>
              <a:t>', '</a:t>
            </a:r>
            <a:r>
              <a:rPr lang="en-US" altLang="zh-CN" dirty="0" err="1"/>
              <a:t>Mädchen</a:t>
            </a:r>
            <a:r>
              <a:rPr lang="en-US" altLang="zh-CN" dirty="0"/>
              <a:t>', '</a:t>
            </a:r>
            <a:r>
              <a:rPr lang="en-US" altLang="zh-CN" dirty="0" err="1"/>
              <a:t>klettert</a:t>
            </a:r>
            <a:r>
              <a:rPr lang="en-US" altLang="zh-CN" dirty="0"/>
              <a:t>', 'in', '</a:t>
            </a:r>
            <a:r>
              <a:rPr lang="en-US" altLang="zh-CN" dirty="0" err="1"/>
              <a:t>ein</a:t>
            </a:r>
            <a:r>
              <a:rPr lang="en-US" altLang="zh-CN" dirty="0"/>
              <a:t>', '</a:t>
            </a:r>
            <a:r>
              <a:rPr lang="en-US" altLang="zh-CN" dirty="0" err="1"/>
              <a:t>Spielhaus</a:t>
            </a:r>
            <a:r>
              <a:rPr lang="en-US" altLang="zh-CN" dirty="0"/>
              <a:t>', '</a:t>
            </a:r>
            <a:r>
              <a:rPr lang="en-US" altLang="zh-CN" dirty="0" err="1"/>
              <a:t>aus</a:t>
            </a:r>
            <a:r>
              <a:rPr lang="en-US" altLang="zh-CN" dirty="0"/>
              <a:t>', '</a:t>
            </a:r>
            <a:r>
              <a:rPr lang="en-US" altLang="zh-CN" dirty="0" err="1"/>
              <a:t>Holz</a:t>
            </a:r>
            <a:r>
              <a:rPr lang="en-US" altLang="zh-CN" dirty="0"/>
              <a:t>', '.', '\n']</a:t>
            </a:r>
          </a:p>
          <a:p>
            <a:pPr lvl="1"/>
            <a:r>
              <a:rPr lang="en-US" altLang="zh-CN" dirty="0"/>
              <a:t>[6, 70, 28, 220, 8, 16, 6770, 56, 509, 5, 4]</a:t>
            </a:r>
          </a:p>
          <a:p>
            <a:pPr lvl="1"/>
            <a:r>
              <a:rPr lang="en-US" altLang="zh-CN" dirty="0"/>
              <a:t>['A', 'little', 'girl', 'climbing', 'into', 'a', 'wooden', 'playhouse', '.', '\n']</a:t>
            </a:r>
          </a:p>
          <a:p>
            <a:pPr lvl="1"/>
            <a:r>
              <a:rPr lang="en-US" altLang="zh-CN" dirty="0"/>
              <a:t>[7, 62, 34, 233, 72, 4, 254, 4461, 6, 5]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('</a:t>
            </a:r>
            <a:r>
              <a:rPr lang="en-US" altLang="zh-CN" dirty="0" err="1"/>
              <a:t>Ein</a:t>
            </a:r>
            <a:r>
              <a:rPr lang="en-US" altLang="zh-CN" dirty="0"/>
              <a:t> Mann in </a:t>
            </a:r>
            <a:r>
              <a:rPr lang="en-US" altLang="zh-CN" dirty="0" err="1"/>
              <a:t>einem</a:t>
            </a:r>
            <a:r>
              <a:rPr lang="en-US" altLang="zh-CN" dirty="0"/>
              <a:t> </a:t>
            </a:r>
            <a:r>
              <a:rPr lang="en-US" altLang="zh-CN" dirty="0" err="1"/>
              <a:t>blauen</a:t>
            </a:r>
            <a:r>
              <a:rPr lang="en-US" altLang="zh-CN" dirty="0"/>
              <a:t> </a:t>
            </a:r>
            <a:r>
              <a:rPr lang="en-US" altLang="zh-CN" dirty="0" err="1"/>
              <a:t>Hemd</a:t>
            </a:r>
            <a:r>
              <a:rPr lang="en-US" altLang="zh-CN" dirty="0"/>
              <a:t> </a:t>
            </a:r>
            <a:r>
              <a:rPr lang="en-US" altLang="zh-CN" dirty="0" err="1"/>
              <a:t>steht</a:t>
            </a:r>
            <a:r>
              <a:rPr lang="en-US" altLang="zh-CN" dirty="0"/>
              <a:t> auf </a:t>
            </a:r>
            <a:r>
              <a:rPr lang="en-US" altLang="zh-CN" dirty="0" err="1"/>
              <a:t>einer</a:t>
            </a:r>
            <a:r>
              <a:rPr lang="en-US" altLang="zh-CN" dirty="0"/>
              <a:t> Leiter und </a:t>
            </a:r>
            <a:r>
              <a:rPr lang="en-US" altLang="zh-CN" dirty="0" err="1"/>
              <a:t>putzt</a:t>
            </a:r>
            <a:r>
              <a:rPr lang="en-US" altLang="zh-CN" dirty="0"/>
              <a:t> </a:t>
            </a:r>
            <a:r>
              <a:rPr lang="en-US" altLang="zh-CN" dirty="0" err="1"/>
              <a:t>ein</a:t>
            </a:r>
            <a:r>
              <a:rPr lang="en-US" altLang="zh-CN" dirty="0"/>
              <a:t> </a:t>
            </a:r>
            <a:r>
              <a:rPr lang="en-US" altLang="zh-CN" dirty="0" err="1"/>
              <a:t>Fenster</a:t>
            </a:r>
            <a:r>
              <a:rPr lang="en-US" altLang="zh-CN" dirty="0"/>
              <a:t>.\n', 'A man in a blue shirt is standing on a ladder cleaning a window.\n')</a:t>
            </a:r>
          </a:p>
          <a:p>
            <a:pPr lvl="1"/>
            <a:r>
              <a:rPr lang="en-US" altLang="zh-CN" dirty="0"/>
              <a:t>['</a:t>
            </a:r>
            <a:r>
              <a:rPr lang="en-US" altLang="zh-CN" dirty="0" err="1"/>
              <a:t>Ein</a:t>
            </a:r>
            <a:r>
              <a:rPr lang="en-US" altLang="zh-CN" dirty="0"/>
              <a:t>', 'Mann', 'in', '</a:t>
            </a:r>
            <a:r>
              <a:rPr lang="en-US" altLang="zh-CN" dirty="0" err="1"/>
              <a:t>einem</a:t>
            </a:r>
            <a:r>
              <a:rPr lang="en-US" altLang="zh-CN" dirty="0"/>
              <a:t>', '</a:t>
            </a:r>
            <a:r>
              <a:rPr lang="en-US" altLang="zh-CN" dirty="0" err="1"/>
              <a:t>blauen</a:t>
            </a:r>
            <a:r>
              <a:rPr lang="en-US" altLang="zh-CN" dirty="0"/>
              <a:t>', '</a:t>
            </a:r>
            <a:r>
              <a:rPr lang="en-US" altLang="zh-CN" dirty="0" err="1"/>
              <a:t>Hemd</a:t>
            </a:r>
            <a:r>
              <a:rPr lang="en-US" altLang="zh-CN" dirty="0"/>
              <a:t>', '</a:t>
            </a:r>
            <a:r>
              <a:rPr lang="en-US" altLang="zh-CN" dirty="0" err="1"/>
              <a:t>steht</a:t>
            </a:r>
            <a:r>
              <a:rPr lang="en-US" altLang="zh-CN" dirty="0"/>
              <a:t>', 'auf', '</a:t>
            </a:r>
            <a:r>
              <a:rPr lang="en-US" altLang="zh-CN" dirty="0" err="1"/>
              <a:t>einer</a:t>
            </a:r>
            <a:r>
              <a:rPr lang="en-US" altLang="zh-CN" dirty="0"/>
              <a:t>', 'Leiter', 'und', '</a:t>
            </a:r>
            <a:r>
              <a:rPr lang="en-US" altLang="zh-CN" dirty="0" err="1"/>
              <a:t>putzt</a:t>
            </a:r>
            <a:r>
              <a:rPr lang="en-US" altLang="zh-CN" dirty="0"/>
              <a:t>', '</a:t>
            </a:r>
            <a:r>
              <a:rPr lang="en-US" altLang="zh-CN" dirty="0" err="1"/>
              <a:t>ein</a:t>
            </a:r>
            <a:r>
              <a:rPr lang="en-US" altLang="zh-CN" dirty="0"/>
              <a:t>', '</a:t>
            </a:r>
            <a:r>
              <a:rPr lang="en-US" altLang="zh-CN" dirty="0" err="1"/>
              <a:t>Fenster</a:t>
            </a:r>
            <a:r>
              <a:rPr lang="en-US" altLang="zh-CN" dirty="0"/>
              <a:t>', '.', '\n']</a:t>
            </a:r>
          </a:p>
          <a:p>
            <a:pPr lvl="1"/>
            <a:r>
              <a:rPr lang="en-US" altLang="zh-CN" dirty="0"/>
              <a:t>[6, 13, 8, 7, 48, 42, 31, 12, 14, 544, 10, 699, 16, 249, 5, 4]</a:t>
            </a:r>
          </a:p>
          <a:p>
            <a:pPr lvl="1"/>
            <a:r>
              <a:rPr lang="en-US" altLang="zh-CN" dirty="0"/>
              <a:t>['A', 'man', 'in', 'a', 'blue', 'shirt', 'is', 'standing', 'on', 'a', 'ladder', 'cleaning', 'a', 'window', '.', '\n']</a:t>
            </a:r>
          </a:p>
          <a:p>
            <a:pPr lvl="1"/>
            <a:r>
              <a:rPr lang="en-US" altLang="zh-CN" dirty="0"/>
              <a:t>[7, 13, 8, 4, 31, 24, 11, 38, 10, 4, 590, 587, 4, 243, 6, 5]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('</a:t>
            </a:r>
            <a:r>
              <a:rPr lang="en-US" altLang="zh-CN" dirty="0" err="1"/>
              <a:t>Zwei</a:t>
            </a:r>
            <a:r>
              <a:rPr lang="en-US" altLang="zh-CN" dirty="0"/>
              <a:t> </a:t>
            </a:r>
            <a:r>
              <a:rPr lang="en-US" altLang="zh-CN" dirty="0" err="1"/>
              <a:t>Männer</a:t>
            </a:r>
            <a:r>
              <a:rPr lang="en-US" altLang="zh-CN" dirty="0"/>
              <a:t> </a:t>
            </a:r>
            <a:r>
              <a:rPr lang="en-US" altLang="zh-CN" dirty="0" err="1"/>
              <a:t>stehen</a:t>
            </a:r>
            <a:r>
              <a:rPr lang="en-US" altLang="zh-CN" dirty="0"/>
              <a:t> am Herd und </a:t>
            </a:r>
            <a:r>
              <a:rPr lang="en-US" altLang="zh-CN" dirty="0" err="1"/>
              <a:t>bereiten</a:t>
            </a:r>
            <a:r>
              <a:rPr lang="en-US" altLang="zh-CN" dirty="0"/>
              <a:t> Essen </a:t>
            </a:r>
            <a:r>
              <a:rPr lang="en-US" altLang="zh-CN" dirty="0" err="1"/>
              <a:t>zu</a:t>
            </a:r>
            <a:r>
              <a:rPr lang="en-US" altLang="zh-CN" dirty="0"/>
              <a:t>.\n', 'Two men are at the stove preparing food.\n')</a:t>
            </a:r>
          </a:p>
          <a:p>
            <a:pPr lvl="1"/>
            <a:r>
              <a:rPr lang="en-US" altLang="zh-CN" dirty="0"/>
              <a:t>['</a:t>
            </a:r>
            <a:r>
              <a:rPr lang="en-US" altLang="zh-CN" dirty="0" err="1"/>
              <a:t>Zwei</a:t>
            </a:r>
            <a:r>
              <a:rPr lang="en-US" altLang="zh-CN" dirty="0"/>
              <a:t>', '</a:t>
            </a:r>
            <a:r>
              <a:rPr lang="en-US" altLang="zh-CN" dirty="0" err="1"/>
              <a:t>Männer</a:t>
            </a:r>
            <a:r>
              <a:rPr lang="en-US" altLang="zh-CN" dirty="0"/>
              <a:t>', '</a:t>
            </a:r>
            <a:r>
              <a:rPr lang="en-US" altLang="zh-CN" dirty="0" err="1"/>
              <a:t>stehen</a:t>
            </a:r>
            <a:r>
              <a:rPr lang="en-US" altLang="zh-CN" dirty="0"/>
              <a:t>', 'am', 'Herd', 'und', '</a:t>
            </a:r>
            <a:r>
              <a:rPr lang="en-US" altLang="zh-CN" dirty="0" err="1"/>
              <a:t>bereiten</a:t>
            </a:r>
            <a:r>
              <a:rPr lang="en-US" altLang="zh-CN" dirty="0"/>
              <a:t>', 'Essen', '</a:t>
            </a:r>
            <a:r>
              <a:rPr lang="en-US" altLang="zh-CN" dirty="0" err="1"/>
              <a:t>zu</a:t>
            </a:r>
            <a:r>
              <a:rPr lang="en-US" altLang="zh-CN" dirty="0"/>
              <a:t>', '.', '\n']</a:t>
            </a:r>
          </a:p>
          <a:p>
            <a:pPr lvl="1"/>
            <a:r>
              <a:rPr lang="en-US" altLang="zh-CN" dirty="0"/>
              <a:t>[22, 32, 54, 57, 1351, 10, 410, 175, 30, 5, 4]</a:t>
            </a:r>
          </a:p>
          <a:p>
            <a:pPr lvl="1"/>
            <a:r>
              <a:rPr lang="en-US" altLang="zh-CN" dirty="0"/>
              <a:t>['Two', 'men', 'are', 'at', 'the', 'stove', 'preparing', 'food', '.', '\n']</a:t>
            </a:r>
          </a:p>
          <a:p>
            <a:pPr lvl="1"/>
            <a:r>
              <a:rPr lang="en-US" altLang="zh-CN" dirty="0"/>
              <a:t>[20, 37, 18, 21, 9, 1204, 376, 135, 6, 5]</a:t>
            </a:r>
          </a:p>
          <a:p>
            <a:pPr lvl="1"/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6115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三维张量通常用于图片表示，一张彩色图片有</a:t>
            </a:r>
            <a:r>
              <a:rPr lang="en-US" altLang="zh-CN" dirty="0"/>
              <a:t>RGB</a:t>
            </a:r>
            <a:r>
              <a:rPr lang="zh-CN" altLang="en-US" dirty="0"/>
              <a:t>三个通道，占一维，宽和高各占一维，假如图片的宽高都是</a:t>
            </a:r>
            <a:r>
              <a:rPr lang="en-US" altLang="zh-CN" dirty="0"/>
              <a:t>32</a:t>
            </a:r>
            <a:r>
              <a:rPr lang="zh-CN" altLang="en-US" dirty="0"/>
              <a:t>个像素，就构成一个</a:t>
            </a:r>
            <a:r>
              <a:rPr lang="en-US" altLang="zh-CN" dirty="0"/>
              <a:t>3×32×32</a:t>
            </a:r>
            <a:r>
              <a:rPr lang="zh-CN" altLang="en-US" dirty="0"/>
              <a:t>的三维张量。三维张量也可用于表示自然语言，如</a:t>
            </a:r>
            <a:r>
              <a:rPr lang="en-US" altLang="zh-CN" dirty="0"/>
              <a:t>10</a:t>
            </a:r>
            <a:r>
              <a:rPr lang="zh-CN" altLang="en-US" dirty="0"/>
              <a:t>句话，每句话都有</a:t>
            </a:r>
            <a:r>
              <a:rPr lang="en-US" altLang="zh-CN" dirty="0"/>
              <a:t>20</a:t>
            </a:r>
            <a:r>
              <a:rPr lang="zh-CN" altLang="en-US" dirty="0"/>
              <a:t>个单词，将每个单词表示为</a:t>
            </a:r>
            <a:r>
              <a:rPr lang="en-US" altLang="zh-CN" dirty="0"/>
              <a:t>300</a:t>
            </a:r>
            <a:r>
              <a:rPr lang="zh-CN" altLang="en-US" dirty="0"/>
              <a:t>分量的向量，将得到一个</a:t>
            </a:r>
            <a:r>
              <a:rPr lang="en-US" altLang="zh-CN" dirty="0"/>
              <a:t>10×20×300</a:t>
            </a:r>
            <a:r>
              <a:rPr lang="zh-CN" altLang="en-US" dirty="0"/>
              <a:t>的三维张量。</a:t>
            </a:r>
          </a:p>
          <a:p>
            <a:r>
              <a:rPr lang="zh-CN" altLang="en-US" dirty="0"/>
              <a:t>四维张量通常在卷积神经网络中表示图像。一次输入到神经网络进行训练的样本数目称为批大小（</a:t>
            </a:r>
            <a:r>
              <a:rPr lang="en-US" altLang="zh-CN" dirty="0"/>
              <a:t>batch size</a:t>
            </a:r>
            <a:r>
              <a:rPr lang="zh-CN" altLang="en-US" dirty="0"/>
              <a:t>），以</a:t>
            </a:r>
            <a:r>
              <a:rPr lang="en-US" altLang="zh-CN" dirty="0"/>
              <a:t>CIFAR-10</a:t>
            </a:r>
            <a:r>
              <a:rPr lang="zh-CN" altLang="en-US" dirty="0"/>
              <a:t>数据集为例，如果批大小为</a:t>
            </a:r>
            <a:r>
              <a:rPr lang="en-US" altLang="zh-CN" dirty="0"/>
              <a:t>64</a:t>
            </a:r>
            <a:r>
              <a:rPr lang="zh-CN" altLang="en-US" dirty="0"/>
              <a:t>，</a:t>
            </a:r>
            <a:r>
              <a:rPr lang="en-US" altLang="zh-CN" dirty="0"/>
              <a:t>RGB</a:t>
            </a:r>
            <a:r>
              <a:rPr lang="zh-CN" altLang="en-US" dirty="0"/>
              <a:t>图像通道数是</a:t>
            </a:r>
            <a:r>
              <a:rPr lang="en-US" altLang="zh-CN" dirty="0"/>
              <a:t>3</a:t>
            </a:r>
            <a:r>
              <a:rPr lang="zh-CN" altLang="en-US" dirty="0"/>
              <a:t>，每张图高和宽都为</a:t>
            </a:r>
            <a:r>
              <a:rPr lang="en-US" altLang="zh-CN" dirty="0"/>
              <a:t>32</a:t>
            </a:r>
            <a:r>
              <a:rPr lang="zh-CN" altLang="en-US" dirty="0"/>
              <a:t>像素，所以这一个批次的数据组成一个四维张量，其形状为</a:t>
            </a:r>
            <a:r>
              <a:rPr lang="en-US" altLang="zh-CN" dirty="0"/>
              <a:t>[64, 3, 32, 32]</a:t>
            </a:r>
            <a:r>
              <a:rPr lang="zh-CN" altLang="en-US" dirty="0"/>
              <a:t>，通常表示为</a:t>
            </a:r>
            <a:r>
              <a:rPr lang="en-US" altLang="zh-CN" dirty="0"/>
              <a:t>[</a:t>
            </a:r>
            <a:r>
              <a:rPr lang="en-US" altLang="zh-CN" dirty="0" err="1"/>
              <a:t>batch_size</a:t>
            </a:r>
            <a:r>
              <a:rPr lang="en-US" altLang="zh-CN" dirty="0"/>
              <a:t>, channel, height, width]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809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2.1.2 </a:t>
            </a:r>
            <a:r>
              <a:rPr lang="zh-CN" altLang="en-US" dirty="0" smtClean="0"/>
              <a:t>张量</a:t>
            </a:r>
            <a:r>
              <a:rPr lang="zh-CN" altLang="en-US" dirty="0"/>
              <a:t>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本小节介绍</a:t>
            </a:r>
            <a:r>
              <a:rPr lang="en-US" altLang="zh-CN" dirty="0" err="1"/>
              <a:t>PyTorch</a:t>
            </a:r>
            <a:r>
              <a:rPr lang="zh-CN" altLang="en-US" dirty="0"/>
              <a:t>的张量操作，这是</a:t>
            </a:r>
            <a:r>
              <a:rPr lang="en-US" altLang="zh-CN" dirty="0" err="1"/>
              <a:t>PyTorch</a:t>
            </a:r>
            <a:r>
              <a:rPr lang="zh-CN" altLang="en-US" dirty="0"/>
              <a:t>的编程基础，深度学习需要频繁对张量数据进行操作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代码略，请参见书。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7746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2.1.3 </a:t>
            </a:r>
            <a:r>
              <a:rPr lang="zh-CN" altLang="en-US" dirty="0" smtClean="0"/>
              <a:t>广播</a:t>
            </a:r>
            <a:r>
              <a:rPr lang="zh-CN" altLang="en-US" dirty="0"/>
              <a:t>机制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/>
              <a:t>PyTorch</a:t>
            </a:r>
            <a:r>
              <a:rPr lang="zh-CN" altLang="en-US" dirty="0"/>
              <a:t>的很多操作都支持广播，也就是不用显式地复制数据，就可以将参与运算的张量自动扩展为同样的性状，以此来达到简化编程和实现高效算法的目的。</a:t>
            </a:r>
          </a:p>
          <a:p>
            <a:r>
              <a:rPr lang="zh-CN" altLang="en-US" dirty="0"/>
              <a:t>本节以两个张量的相加运算为例，说明</a:t>
            </a:r>
            <a:r>
              <a:rPr lang="en-US" altLang="zh-CN" dirty="0" err="1"/>
              <a:t>PyTorch</a:t>
            </a:r>
            <a:r>
              <a:rPr lang="zh-CN" altLang="en-US" dirty="0"/>
              <a:t>的广播机制，其余数学运算同理。完整程序请参见</a:t>
            </a:r>
            <a:r>
              <a:rPr lang="en-US" altLang="zh-CN" dirty="0"/>
              <a:t>tensor_broadcast.py</a:t>
            </a:r>
            <a:r>
              <a:rPr lang="zh-CN" altLang="en-US" dirty="0"/>
              <a:t>。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代码略。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84762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681</TotalTime>
  <Words>7907</Words>
  <Application>Microsoft Office PowerPoint</Application>
  <PresentationFormat>全屏显示(4:3)</PresentationFormat>
  <Paragraphs>579</Paragraphs>
  <Slides>65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7" baseType="lpstr">
      <vt:lpstr>龙腾四海</vt:lpstr>
      <vt:lpstr>Equation</vt:lpstr>
      <vt:lpstr>第2章 PyTorch基础编程</vt:lpstr>
      <vt:lpstr>PowerPoint 演示文稿</vt:lpstr>
      <vt:lpstr>内容</vt:lpstr>
      <vt:lpstr>2.1 张量数据操作</vt:lpstr>
      <vt:lpstr>2.1.1 张量简介</vt:lpstr>
      <vt:lpstr>PowerPoint 演示文稿</vt:lpstr>
      <vt:lpstr>PowerPoint 演示文稿</vt:lpstr>
      <vt:lpstr>2.1.2 张量操作</vt:lpstr>
      <vt:lpstr>2.1.3 广播机制</vt:lpstr>
      <vt:lpstr>PowerPoint 演示文稿</vt:lpstr>
      <vt:lpstr>2.1.4 在GPU上使用Tensor</vt:lpstr>
      <vt:lpstr>2.2 自动求导</vt:lpstr>
      <vt:lpstr>2.2.1 自动求导概念</vt:lpstr>
      <vt:lpstr>PowerPoint 演示文稿</vt:lpstr>
      <vt:lpstr>2.2.2 自动求导示例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2.3 数据集API</vt:lpstr>
      <vt:lpstr>2.3.1 自定义数据集类</vt:lpstr>
      <vt:lpstr>PowerPoint 演示文稿</vt:lpstr>
      <vt:lpstr>PowerPoint 演示文稿</vt:lpstr>
      <vt:lpstr>PowerPoint 演示文稿</vt:lpstr>
      <vt:lpstr>PowerPoint 演示文稿</vt:lpstr>
      <vt:lpstr>2.3.2 DataLoader类</vt:lpstr>
      <vt:lpstr>PowerPoint 演示文稿</vt:lpstr>
      <vt:lpstr>PowerPoint 演示文稿</vt:lpstr>
      <vt:lpstr>PowerPoint 演示文稿</vt:lpstr>
      <vt:lpstr>2.4 torchvision工具示例</vt:lpstr>
      <vt:lpstr>2.4.1 编写简单的图像数据集</vt:lpstr>
      <vt:lpstr>PowerPoint 演示文稿</vt:lpstr>
      <vt:lpstr>PowerPoint 演示文稿</vt:lpstr>
      <vt:lpstr>PowerPoint 演示文稿</vt:lpstr>
      <vt:lpstr>2.4.2 Transforms模块</vt:lpstr>
      <vt:lpstr>PowerPoint 演示文稿</vt:lpstr>
      <vt:lpstr>PowerPoint 演示文稿</vt:lpstr>
      <vt:lpstr>PowerPoint 演示文稿</vt:lpstr>
      <vt:lpstr>2.4.3 Normalize用法</vt:lpstr>
      <vt:lpstr>PowerPoint 演示文稿</vt:lpstr>
      <vt:lpstr>PowerPoint 演示文稿</vt:lpstr>
      <vt:lpstr>PowerPoint 演示文稿</vt:lpstr>
      <vt:lpstr>2.4.4 ImageFolder用法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2.5 torchtext工具示例</vt:lpstr>
      <vt:lpstr>2.5.1 编写文本预处理程序</vt:lpstr>
      <vt:lpstr>PowerPoint 演示文稿</vt:lpstr>
      <vt:lpstr>PowerPoint 演示文稿</vt:lpstr>
      <vt:lpstr>PowerPoint 演示文稿</vt:lpstr>
      <vt:lpstr>PowerPoint 演示文稿</vt:lpstr>
      <vt:lpstr>2.5.2 使用torchtext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 章 线 性 回 归</dc:title>
  <dc:creator>mike yuan</dc:creator>
  <cp:lastModifiedBy>391911679@qq.com</cp:lastModifiedBy>
  <cp:revision>180</cp:revision>
  <dcterms:created xsi:type="dcterms:W3CDTF">2018-09-06T00:43:58Z</dcterms:created>
  <dcterms:modified xsi:type="dcterms:W3CDTF">2023-02-03T02:47:06Z</dcterms:modified>
</cp:coreProperties>
</file>