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5"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5" Type="http://schemas.openxmlformats.org/officeDocument/2006/relationships/image" Target="../media/image15.wmf"/><Relationship Id="rId4"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7.wmf"/><Relationship Id="rId1" Type="http://schemas.openxmlformats.org/officeDocument/2006/relationships/image" Target="../media/image16.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5" Type="http://schemas.openxmlformats.org/officeDocument/2006/relationships/image" Target="../media/image25.wmf"/><Relationship Id="rId4" Type="http://schemas.openxmlformats.org/officeDocument/2006/relationships/image" Target="../media/image2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zh-CN" alt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w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8.bin"/><Relationship Id="rId3" Type="http://schemas.openxmlformats.org/officeDocument/2006/relationships/oleObject" Target="../embeddings/oleObject3.bin"/><Relationship Id="rId7" Type="http://schemas.openxmlformats.org/officeDocument/2006/relationships/oleObject" Target="../embeddings/oleObject5.bin"/><Relationship Id="rId12" Type="http://schemas.openxmlformats.org/officeDocument/2006/relationships/image" Target="../media/image9.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wmf"/><Relationship Id="rId11" Type="http://schemas.openxmlformats.org/officeDocument/2006/relationships/oleObject" Target="../embeddings/oleObject7.bin"/><Relationship Id="rId5" Type="http://schemas.openxmlformats.org/officeDocument/2006/relationships/oleObject" Target="../embeddings/oleObject4.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6.bin"/><Relationship Id="rId14" Type="http://schemas.openxmlformats.org/officeDocument/2006/relationships/image" Target="../media/image10.wmf"/></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9.bin"/><Relationship Id="rId7" Type="http://schemas.openxmlformats.org/officeDocument/2006/relationships/oleObject" Target="../embeddings/oleObject11.bin"/><Relationship Id="rId12" Type="http://schemas.openxmlformats.org/officeDocument/2006/relationships/image" Target="../media/image15.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2.wmf"/><Relationship Id="rId11" Type="http://schemas.openxmlformats.org/officeDocument/2006/relationships/oleObject" Target="../embeddings/oleObject13.bin"/><Relationship Id="rId5" Type="http://schemas.openxmlformats.org/officeDocument/2006/relationships/oleObject" Target="../embeddings/oleObject10.bin"/><Relationship Id="rId10" Type="http://schemas.openxmlformats.org/officeDocument/2006/relationships/image" Target="../media/image14.wmf"/><Relationship Id="rId4" Type="http://schemas.openxmlformats.org/officeDocument/2006/relationships/image" Target="../media/image11.wmf"/><Relationship Id="rId9" Type="http://schemas.openxmlformats.org/officeDocument/2006/relationships/oleObject" Target="../embeddings/oleObject12.bin"/></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oleObject" Target="../embeddings/oleObject19.bin"/><Relationship Id="rId3" Type="http://schemas.openxmlformats.org/officeDocument/2006/relationships/oleObject" Target="../embeddings/oleObject14.bin"/><Relationship Id="rId7" Type="http://schemas.openxmlformats.org/officeDocument/2006/relationships/oleObject" Target="../embeddings/oleObject16.bin"/><Relationship Id="rId12" Type="http://schemas.openxmlformats.org/officeDocument/2006/relationships/image" Target="../media/image19.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7.wmf"/><Relationship Id="rId11" Type="http://schemas.openxmlformats.org/officeDocument/2006/relationships/oleObject" Target="../embeddings/oleObject18.bin"/><Relationship Id="rId5" Type="http://schemas.openxmlformats.org/officeDocument/2006/relationships/oleObject" Target="../embeddings/oleObject15.bin"/><Relationship Id="rId10" Type="http://schemas.openxmlformats.org/officeDocument/2006/relationships/image" Target="../media/image18.wmf"/><Relationship Id="rId4" Type="http://schemas.openxmlformats.org/officeDocument/2006/relationships/image" Target="../media/image16.wmf"/><Relationship Id="rId9" Type="http://schemas.openxmlformats.org/officeDocument/2006/relationships/oleObject" Target="../embeddings/oleObject17.bin"/><Relationship Id="rId14" Type="http://schemas.openxmlformats.org/officeDocument/2006/relationships/image" Target="../media/image20.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20.bin"/><Relationship Id="rId7" Type="http://schemas.openxmlformats.org/officeDocument/2006/relationships/oleObject" Target="../embeddings/oleObject22.bin"/><Relationship Id="rId12" Type="http://schemas.openxmlformats.org/officeDocument/2006/relationships/image" Target="../media/image25.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2.wmf"/><Relationship Id="rId11" Type="http://schemas.openxmlformats.org/officeDocument/2006/relationships/oleObject" Target="../embeddings/oleObject24.bin"/><Relationship Id="rId5" Type="http://schemas.openxmlformats.org/officeDocument/2006/relationships/oleObject" Target="../embeddings/oleObject21.bin"/><Relationship Id="rId10" Type="http://schemas.openxmlformats.org/officeDocument/2006/relationships/image" Target="../media/image24.wmf"/><Relationship Id="rId4" Type="http://schemas.openxmlformats.org/officeDocument/2006/relationships/image" Target="../media/image21.wmf"/><Relationship Id="rId9" Type="http://schemas.openxmlformats.org/officeDocument/2006/relationships/oleObject" Target="../embeddings/oleObject23.bin"/></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9</a:t>
            </a:r>
            <a:r>
              <a:rPr lang="zh-CN" altLang="en-US" dirty="0"/>
              <a:t>章	</a:t>
            </a:r>
            <a:r>
              <a:rPr lang="en-US" altLang="zh-CN" dirty="0"/>
              <a:t>NLP</a:t>
            </a:r>
            <a:r>
              <a:rPr lang="zh-CN" altLang="en-US" dirty="0"/>
              <a:t>示例</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41946737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04664"/>
            <a:ext cx="9144000" cy="6453336"/>
          </a:xfrm>
        </p:spPr>
        <p:txBody>
          <a:bodyPr>
            <a:normAutofit fontScale="55000" lnSpcReduction="20000"/>
          </a:bodyPr>
          <a:lstStyle/>
          <a:p>
            <a:r>
              <a:rPr lang="zh-CN" altLang="en-US" sz="2900" dirty="0"/>
              <a:t>代码</a:t>
            </a:r>
            <a:r>
              <a:rPr lang="en-US" altLang="zh-CN" sz="2900" dirty="0"/>
              <a:t>9. 4</a:t>
            </a:r>
            <a:r>
              <a:rPr lang="zh-CN" altLang="en-US" sz="2900" dirty="0"/>
              <a:t>是模型训练函数，迭代数据加载器以获取每批数据的标签、文本和偏移，通过模型计算出预测标签，与真实标签比较计算损失，反向传播计算梯度并裁剪参数，最后更新参数并打印日志。</a:t>
            </a:r>
          </a:p>
          <a:p>
            <a:r>
              <a:rPr lang="zh-CN" altLang="en-US" dirty="0"/>
              <a:t>代码</a:t>
            </a:r>
            <a:r>
              <a:rPr lang="en-US" altLang="zh-CN" dirty="0"/>
              <a:t>9. 4</a:t>
            </a:r>
            <a:r>
              <a:rPr lang="zh-CN" altLang="en-US" dirty="0"/>
              <a:t>模型训练函数</a:t>
            </a:r>
          </a:p>
          <a:p>
            <a:r>
              <a:rPr lang="en-US" altLang="zh-CN" dirty="0" err="1"/>
              <a:t>def</a:t>
            </a:r>
            <a:r>
              <a:rPr lang="en-US" altLang="zh-CN" dirty="0"/>
              <a:t> train(model, </a:t>
            </a:r>
            <a:r>
              <a:rPr lang="en-US" altLang="zh-CN" dirty="0" err="1"/>
              <a:t>dataloader</a:t>
            </a:r>
            <a:r>
              <a:rPr lang="en-US" altLang="zh-CN" dirty="0"/>
              <a:t>, optimizer, criterion, epoch):</a:t>
            </a:r>
          </a:p>
          <a:p>
            <a:r>
              <a:rPr lang="en-US" altLang="zh-CN" dirty="0"/>
              <a:t>    """ </a:t>
            </a:r>
            <a:r>
              <a:rPr lang="zh-CN" altLang="en-US" dirty="0"/>
              <a:t>模型训练 </a:t>
            </a:r>
            <a:r>
              <a:rPr lang="en-US" altLang="zh-CN" dirty="0"/>
              <a:t>"""</a:t>
            </a:r>
          </a:p>
          <a:p>
            <a:r>
              <a:rPr lang="en-US" altLang="zh-CN" dirty="0"/>
              <a:t>    </a:t>
            </a:r>
            <a:r>
              <a:rPr lang="en-US" altLang="zh-CN" dirty="0" err="1"/>
              <a:t>model.train</a:t>
            </a:r>
            <a:r>
              <a:rPr lang="en-US" altLang="zh-CN" dirty="0"/>
              <a:t>()</a:t>
            </a:r>
          </a:p>
          <a:p>
            <a:r>
              <a:rPr lang="en-US" altLang="zh-CN" dirty="0"/>
              <a:t>    </a:t>
            </a:r>
            <a:r>
              <a:rPr lang="en-US" altLang="zh-CN" dirty="0" err="1"/>
              <a:t>total_acc</a:t>
            </a:r>
            <a:r>
              <a:rPr lang="en-US" altLang="zh-CN" dirty="0"/>
              <a:t>, </a:t>
            </a:r>
            <a:r>
              <a:rPr lang="en-US" altLang="zh-CN" dirty="0" err="1"/>
              <a:t>total_count</a:t>
            </a:r>
            <a:r>
              <a:rPr lang="en-US" altLang="zh-CN" dirty="0"/>
              <a:t> = 0, 0</a:t>
            </a:r>
          </a:p>
          <a:p>
            <a:r>
              <a:rPr lang="en-US" altLang="zh-CN" dirty="0"/>
              <a:t>    </a:t>
            </a:r>
            <a:r>
              <a:rPr lang="en-US" altLang="zh-CN" dirty="0" err="1"/>
              <a:t>log_interval</a:t>
            </a:r>
            <a:r>
              <a:rPr lang="en-US" altLang="zh-CN" dirty="0"/>
              <a:t> = 200      # </a:t>
            </a:r>
            <a:r>
              <a:rPr lang="zh-CN" altLang="en-US" dirty="0"/>
              <a:t>打印日志的间隔</a:t>
            </a:r>
          </a:p>
          <a:p>
            <a:r>
              <a:rPr lang="zh-CN" altLang="en-US" dirty="0"/>
              <a:t>    </a:t>
            </a:r>
            <a:r>
              <a:rPr lang="en-US" altLang="zh-CN" dirty="0" err="1"/>
              <a:t>start_time</a:t>
            </a:r>
            <a:r>
              <a:rPr lang="en-US" altLang="zh-CN" dirty="0"/>
              <a:t> = </a:t>
            </a:r>
            <a:r>
              <a:rPr lang="en-US" altLang="zh-CN" dirty="0" err="1"/>
              <a:t>time.time</a:t>
            </a:r>
            <a:r>
              <a:rPr lang="en-US" altLang="zh-CN" dirty="0"/>
              <a:t>()</a:t>
            </a:r>
          </a:p>
          <a:p>
            <a:endParaRPr lang="en-US" altLang="zh-CN" dirty="0"/>
          </a:p>
          <a:p>
            <a:r>
              <a:rPr lang="en-US" altLang="zh-CN" dirty="0"/>
              <a:t>    for </a:t>
            </a:r>
            <a:r>
              <a:rPr lang="en-US" altLang="zh-CN" dirty="0" err="1"/>
              <a:t>idx</a:t>
            </a:r>
            <a:r>
              <a:rPr lang="en-US" altLang="zh-CN" dirty="0"/>
              <a:t>, (label, text, offsets) in enumerate(</a:t>
            </a:r>
            <a:r>
              <a:rPr lang="en-US" altLang="zh-CN" dirty="0" err="1"/>
              <a:t>dataloader</a:t>
            </a:r>
            <a:r>
              <a:rPr lang="en-US" altLang="zh-CN" dirty="0"/>
              <a:t>):</a:t>
            </a:r>
          </a:p>
          <a:p>
            <a:r>
              <a:rPr lang="en-US" altLang="zh-CN" dirty="0"/>
              <a:t>        # </a:t>
            </a:r>
            <a:r>
              <a:rPr lang="zh-CN" altLang="en-US" dirty="0"/>
              <a:t>训练</a:t>
            </a:r>
          </a:p>
          <a:p>
            <a:r>
              <a:rPr lang="zh-CN" altLang="en-US" dirty="0"/>
              <a:t>        </a:t>
            </a:r>
            <a:r>
              <a:rPr lang="en-US" altLang="zh-CN" dirty="0" err="1"/>
              <a:t>optimizer.zero_grad</a:t>
            </a:r>
            <a:r>
              <a:rPr lang="en-US" altLang="zh-CN" dirty="0"/>
              <a:t>()</a:t>
            </a:r>
          </a:p>
          <a:p>
            <a:r>
              <a:rPr lang="en-US" altLang="zh-CN" dirty="0"/>
              <a:t>        </a:t>
            </a:r>
            <a:r>
              <a:rPr lang="en-US" altLang="zh-CN" dirty="0" err="1"/>
              <a:t>pred_label</a:t>
            </a:r>
            <a:r>
              <a:rPr lang="en-US" altLang="zh-CN" dirty="0"/>
              <a:t> = model(text, offsets)</a:t>
            </a:r>
          </a:p>
          <a:p>
            <a:r>
              <a:rPr lang="en-US" altLang="zh-CN" dirty="0"/>
              <a:t>        loss = criterion(</a:t>
            </a:r>
            <a:r>
              <a:rPr lang="en-US" altLang="zh-CN" dirty="0" err="1"/>
              <a:t>pred_label</a:t>
            </a:r>
            <a:r>
              <a:rPr lang="en-US" altLang="zh-CN" dirty="0"/>
              <a:t>, label)</a:t>
            </a:r>
          </a:p>
          <a:p>
            <a:r>
              <a:rPr lang="en-US" altLang="zh-CN" dirty="0"/>
              <a:t>        </a:t>
            </a:r>
            <a:r>
              <a:rPr lang="en-US" altLang="zh-CN" dirty="0" err="1"/>
              <a:t>loss.backward</a:t>
            </a:r>
            <a:r>
              <a:rPr lang="en-US" altLang="zh-CN" dirty="0"/>
              <a:t>()</a:t>
            </a:r>
          </a:p>
          <a:p>
            <a:r>
              <a:rPr lang="en-US" altLang="zh-CN" dirty="0"/>
              <a:t>        </a:t>
            </a:r>
            <a:r>
              <a:rPr lang="en-US" altLang="zh-CN" dirty="0" err="1"/>
              <a:t>torch.nn.utils.clip_grad_norm</a:t>
            </a:r>
            <a:r>
              <a:rPr lang="en-US" altLang="zh-CN" dirty="0"/>
              <a:t>_(</a:t>
            </a:r>
            <a:r>
              <a:rPr lang="en-US" altLang="zh-CN" dirty="0" err="1"/>
              <a:t>model.parameters</a:t>
            </a:r>
            <a:r>
              <a:rPr lang="en-US" altLang="zh-CN" dirty="0"/>
              <a:t>(), 0.1)     # </a:t>
            </a:r>
            <a:r>
              <a:rPr lang="zh-CN" altLang="en-US" dirty="0"/>
              <a:t>裁剪参数的梯度范数</a:t>
            </a:r>
          </a:p>
          <a:p>
            <a:r>
              <a:rPr lang="zh-CN" altLang="en-US" dirty="0"/>
              <a:t>        </a:t>
            </a:r>
            <a:r>
              <a:rPr lang="en-US" altLang="zh-CN" dirty="0" err="1"/>
              <a:t>optimizer.step</a:t>
            </a:r>
            <a:r>
              <a:rPr lang="en-US" altLang="zh-CN" dirty="0"/>
              <a:t>()</a:t>
            </a:r>
          </a:p>
          <a:p>
            <a:r>
              <a:rPr lang="en-US" altLang="zh-CN" dirty="0"/>
              <a:t>        # </a:t>
            </a:r>
            <a:r>
              <a:rPr lang="zh-CN" altLang="en-US" dirty="0"/>
              <a:t>统计预测准确样本数和总体样本数</a:t>
            </a:r>
          </a:p>
          <a:p>
            <a:r>
              <a:rPr lang="zh-CN" altLang="en-US" dirty="0"/>
              <a:t>        </a:t>
            </a:r>
            <a:r>
              <a:rPr lang="en-US" altLang="zh-CN" dirty="0" err="1"/>
              <a:t>total_acc</a:t>
            </a:r>
            <a:r>
              <a:rPr lang="en-US" altLang="zh-CN" dirty="0"/>
              <a:t> += (</a:t>
            </a:r>
            <a:r>
              <a:rPr lang="en-US" altLang="zh-CN" dirty="0" err="1"/>
              <a:t>pred_label.argmax</a:t>
            </a:r>
            <a:r>
              <a:rPr lang="en-US" altLang="zh-CN" dirty="0"/>
              <a:t>(1) == label).</a:t>
            </a:r>
            <a:r>
              <a:rPr lang="en-US" altLang="zh-CN" dirty="0" err="1"/>
              <a:t>int</a:t>
            </a:r>
            <a:r>
              <a:rPr lang="en-US" altLang="zh-CN" dirty="0"/>
              <a:t>().sum().item()</a:t>
            </a:r>
          </a:p>
          <a:p>
            <a:r>
              <a:rPr lang="en-US" altLang="zh-CN" dirty="0"/>
              <a:t>        </a:t>
            </a:r>
            <a:r>
              <a:rPr lang="en-US" altLang="zh-CN" dirty="0" err="1"/>
              <a:t>total_count</a:t>
            </a:r>
            <a:r>
              <a:rPr lang="en-US" altLang="zh-CN" dirty="0"/>
              <a:t> += </a:t>
            </a:r>
            <a:r>
              <a:rPr lang="en-US" altLang="zh-CN" dirty="0" err="1"/>
              <a:t>label.size</a:t>
            </a:r>
            <a:r>
              <a:rPr lang="en-US" altLang="zh-CN" dirty="0"/>
              <a:t>(0)</a:t>
            </a:r>
          </a:p>
          <a:p>
            <a:endParaRPr lang="en-US" altLang="zh-CN" dirty="0"/>
          </a:p>
          <a:p>
            <a:r>
              <a:rPr lang="en-US" altLang="zh-CN" dirty="0"/>
              <a:t>        # </a:t>
            </a:r>
            <a:r>
              <a:rPr lang="zh-CN" altLang="en-US" dirty="0"/>
              <a:t>打印日志</a:t>
            </a:r>
          </a:p>
          <a:p>
            <a:r>
              <a:rPr lang="zh-CN" altLang="en-US" dirty="0"/>
              <a:t>        </a:t>
            </a:r>
            <a:r>
              <a:rPr lang="en-US" altLang="zh-CN" dirty="0"/>
              <a:t>if </a:t>
            </a:r>
            <a:r>
              <a:rPr lang="en-US" altLang="zh-CN" dirty="0" err="1"/>
              <a:t>idx</a:t>
            </a:r>
            <a:r>
              <a:rPr lang="en-US" altLang="zh-CN" dirty="0"/>
              <a:t> % </a:t>
            </a:r>
            <a:r>
              <a:rPr lang="en-US" altLang="zh-CN" dirty="0" err="1"/>
              <a:t>log_interval</a:t>
            </a:r>
            <a:r>
              <a:rPr lang="en-US" altLang="zh-CN" dirty="0"/>
              <a:t> == 0 and </a:t>
            </a:r>
            <a:r>
              <a:rPr lang="en-US" altLang="zh-CN" dirty="0" err="1"/>
              <a:t>idx</a:t>
            </a:r>
            <a:r>
              <a:rPr lang="en-US" altLang="zh-CN" dirty="0"/>
              <a:t> &gt; 0:</a:t>
            </a:r>
          </a:p>
          <a:p>
            <a:r>
              <a:rPr lang="en-US" altLang="zh-CN" dirty="0"/>
              <a:t>            elapsed = </a:t>
            </a:r>
            <a:r>
              <a:rPr lang="en-US" altLang="zh-CN" dirty="0" err="1"/>
              <a:t>time.time</a:t>
            </a:r>
            <a:r>
              <a:rPr lang="en-US" altLang="zh-CN" dirty="0"/>
              <a:t>() - </a:t>
            </a:r>
            <a:r>
              <a:rPr lang="en-US" altLang="zh-CN" dirty="0" err="1"/>
              <a:t>start_time</a:t>
            </a:r>
            <a:endParaRPr lang="en-US" altLang="zh-CN" dirty="0"/>
          </a:p>
          <a:p>
            <a:r>
              <a:rPr lang="en-US" altLang="zh-CN" dirty="0"/>
              <a:t>            print('</a:t>
            </a:r>
            <a:r>
              <a:rPr lang="zh-CN" altLang="en-US" dirty="0"/>
              <a:t>第</a:t>
            </a:r>
            <a:r>
              <a:rPr lang="en-US" altLang="zh-CN" dirty="0"/>
              <a:t>{:3d}</a:t>
            </a:r>
            <a:r>
              <a:rPr lang="zh-CN" altLang="en-US" dirty="0"/>
              <a:t>轮</a:t>
            </a:r>
            <a:r>
              <a:rPr lang="en-US" altLang="zh-CN" dirty="0"/>
              <a:t>\t{:5d}/{:5d}</a:t>
            </a:r>
            <a:r>
              <a:rPr lang="zh-CN" altLang="en-US" dirty="0"/>
              <a:t>批</a:t>
            </a:r>
            <a:r>
              <a:rPr lang="en-US" altLang="zh-CN" dirty="0"/>
              <a:t>\t</a:t>
            </a:r>
            <a:r>
              <a:rPr lang="zh-CN" altLang="en-US" dirty="0"/>
              <a:t>耗时：</a:t>
            </a:r>
            <a:r>
              <a:rPr lang="en-US" altLang="zh-CN" dirty="0"/>
              <a:t>{:5.2f}</a:t>
            </a:r>
            <a:r>
              <a:rPr lang="zh-CN" altLang="en-US" dirty="0"/>
              <a:t>秒</a:t>
            </a:r>
            <a:r>
              <a:rPr lang="en-US" altLang="zh-CN" dirty="0"/>
              <a:t>\t</a:t>
            </a:r>
            <a:r>
              <a:rPr lang="zh-CN" altLang="en-US" dirty="0"/>
              <a:t>训练准确率：</a:t>
            </a:r>
            <a:r>
              <a:rPr lang="en-US" altLang="zh-CN" dirty="0"/>
              <a:t>{:8.3f}\t</a:t>
            </a:r>
            <a:r>
              <a:rPr lang="zh-CN" altLang="en-US" dirty="0"/>
              <a:t>训练损失：</a:t>
            </a:r>
            <a:r>
              <a:rPr lang="en-US" altLang="zh-CN" dirty="0"/>
              <a:t>{:8.5f}'.format(</a:t>
            </a:r>
          </a:p>
          <a:p>
            <a:r>
              <a:rPr lang="en-US" altLang="zh-CN" dirty="0"/>
              <a:t>                epoch, </a:t>
            </a:r>
            <a:r>
              <a:rPr lang="en-US" altLang="zh-CN" dirty="0" err="1"/>
              <a:t>idx</a:t>
            </a:r>
            <a:r>
              <a:rPr lang="en-US" altLang="zh-CN" dirty="0"/>
              <a:t>, </a:t>
            </a:r>
            <a:r>
              <a:rPr lang="en-US" altLang="zh-CN" dirty="0" err="1"/>
              <a:t>len</a:t>
            </a:r>
            <a:r>
              <a:rPr lang="en-US" altLang="zh-CN" dirty="0"/>
              <a:t>(</a:t>
            </a:r>
            <a:r>
              <a:rPr lang="en-US" altLang="zh-CN" dirty="0" err="1"/>
              <a:t>dataloader</a:t>
            </a:r>
            <a:r>
              <a:rPr lang="en-US" altLang="zh-CN" dirty="0"/>
              <a:t>), elapsed, </a:t>
            </a:r>
            <a:r>
              <a:rPr lang="en-US" altLang="zh-CN" dirty="0" err="1"/>
              <a:t>total_acc</a:t>
            </a:r>
            <a:r>
              <a:rPr lang="en-US" altLang="zh-CN" dirty="0"/>
              <a:t> / </a:t>
            </a:r>
            <a:r>
              <a:rPr lang="en-US" altLang="zh-CN" dirty="0" err="1"/>
              <a:t>total_count</a:t>
            </a:r>
            <a:r>
              <a:rPr lang="en-US" altLang="zh-CN" dirty="0"/>
              <a:t>, loss))</a:t>
            </a:r>
          </a:p>
          <a:p>
            <a:endParaRPr lang="en-US" altLang="zh-CN" dirty="0"/>
          </a:p>
          <a:p>
            <a:r>
              <a:rPr lang="en-US" altLang="zh-CN" dirty="0"/>
              <a:t>            # </a:t>
            </a:r>
            <a:r>
              <a:rPr lang="zh-CN" altLang="en-US" dirty="0"/>
              <a:t>开始新一轮统计</a:t>
            </a:r>
          </a:p>
          <a:p>
            <a:r>
              <a:rPr lang="zh-CN" altLang="en-US" dirty="0"/>
              <a:t>            </a:t>
            </a:r>
            <a:r>
              <a:rPr lang="en-US" altLang="zh-CN" dirty="0" err="1"/>
              <a:t>total_acc</a:t>
            </a:r>
            <a:r>
              <a:rPr lang="en-US" altLang="zh-CN" dirty="0"/>
              <a:t>, </a:t>
            </a:r>
            <a:r>
              <a:rPr lang="en-US" altLang="zh-CN" dirty="0" err="1"/>
              <a:t>total_count</a:t>
            </a:r>
            <a:r>
              <a:rPr lang="en-US" altLang="zh-CN" dirty="0"/>
              <a:t> = 0, 0</a:t>
            </a:r>
          </a:p>
          <a:p>
            <a:r>
              <a:rPr lang="en-US" altLang="zh-CN" dirty="0"/>
              <a:t>            </a:t>
            </a:r>
            <a:r>
              <a:rPr lang="en-US" altLang="zh-CN" dirty="0" err="1"/>
              <a:t>start_time</a:t>
            </a:r>
            <a:r>
              <a:rPr lang="en-US" altLang="zh-CN" dirty="0"/>
              <a:t> = </a:t>
            </a:r>
            <a:r>
              <a:rPr lang="en-US" altLang="zh-CN" dirty="0" err="1"/>
              <a:t>time.time</a:t>
            </a:r>
            <a:r>
              <a:rPr lang="en-US" altLang="zh-CN" dirty="0"/>
              <a:t>()</a:t>
            </a:r>
          </a:p>
          <a:p>
            <a:endParaRPr lang="zh-CN" altLang="en-US" dirty="0"/>
          </a:p>
        </p:txBody>
      </p:sp>
    </p:spTree>
    <p:extLst>
      <p:ext uri="{BB962C8B-B14F-4D97-AF65-F5344CB8AC3E}">
        <p14:creationId xmlns:p14="http://schemas.microsoft.com/office/powerpoint/2010/main" val="660864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en-US" dirty="0"/>
              <a:t>代码</a:t>
            </a:r>
            <a:r>
              <a:rPr lang="en-US" altLang="zh-CN" dirty="0"/>
              <a:t>9. 5</a:t>
            </a:r>
            <a:r>
              <a:rPr lang="zh-CN" altLang="en-US" dirty="0"/>
              <a:t>为模型验证函数，该函数计算验证集的准确率和损失指标。</a:t>
            </a:r>
          </a:p>
          <a:p>
            <a:r>
              <a:rPr lang="zh-CN" altLang="en-US" dirty="0"/>
              <a:t>代码</a:t>
            </a:r>
            <a:r>
              <a:rPr lang="en-US" altLang="zh-CN" dirty="0"/>
              <a:t>9. 5</a:t>
            </a:r>
            <a:r>
              <a:rPr lang="zh-CN" altLang="en-US" dirty="0"/>
              <a:t>模型验证函数</a:t>
            </a:r>
          </a:p>
          <a:p>
            <a:r>
              <a:rPr lang="en-US" altLang="zh-CN" sz="1900" dirty="0" err="1"/>
              <a:t>def</a:t>
            </a:r>
            <a:r>
              <a:rPr lang="en-US" altLang="zh-CN" sz="1900" dirty="0"/>
              <a:t> evaluate(model, </a:t>
            </a:r>
            <a:r>
              <a:rPr lang="en-US" altLang="zh-CN" sz="1900" dirty="0" err="1"/>
              <a:t>dataloader</a:t>
            </a:r>
            <a:r>
              <a:rPr lang="en-US" altLang="zh-CN" sz="1900" dirty="0"/>
              <a:t>, criterion):</a:t>
            </a:r>
          </a:p>
          <a:p>
            <a:r>
              <a:rPr lang="en-US" altLang="zh-CN" sz="1900" dirty="0"/>
              <a:t>    """ </a:t>
            </a:r>
            <a:r>
              <a:rPr lang="zh-CN" altLang="en-US" sz="1900" dirty="0"/>
              <a:t>模型验证 </a:t>
            </a:r>
            <a:r>
              <a:rPr lang="en-US" altLang="zh-CN" sz="1900" dirty="0"/>
              <a:t>"""</a:t>
            </a:r>
          </a:p>
          <a:p>
            <a:r>
              <a:rPr lang="en-US" altLang="zh-CN" sz="1900" dirty="0"/>
              <a:t>    </a:t>
            </a:r>
            <a:r>
              <a:rPr lang="en-US" altLang="zh-CN" sz="1900" dirty="0" err="1"/>
              <a:t>model.eval</a:t>
            </a:r>
            <a:r>
              <a:rPr lang="en-US" altLang="zh-CN" sz="1900" dirty="0"/>
              <a:t>()</a:t>
            </a:r>
          </a:p>
          <a:p>
            <a:r>
              <a:rPr lang="en-US" altLang="zh-CN" sz="1900" dirty="0"/>
              <a:t>    </a:t>
            </a:r>
            <a:r>
              <a:rPr lang="en-US" altLang="zh-CN" sz="1900" dirty="0" err="1"/>
              <a:t>total_acc</a:t>
            </a:r>
            <a:r>
              <a:rPr lang="en-US" altLang="zh-CN" sz="1900" dirty="0"/>
              <a:t>, </a:t>
            </a:r>
            <a:r>
              <a:rPr lang="en-US" altLang="zh-CN" sz="1900" dirty="0" err="1"/>
              <a:t>total_count</a:t>
            </a:r>
            <a:r>
              <a:rPr lang="en-US" altLang="zh-CN" sz="1900" dirty="0"/>
              <a:t> = 0, 0</a:t>
            </a:r>
          </a:p>
          <a:p>
            <a:endParaRPr lang="en-US" altLang="zh-CN" sz="1900" dirty="0"/>
          </a:p>
          <a:p>
            <a:r>
              <a:rPr lang="en-US" altLang="zh-CN" sz="1900" dirty="0"/>
              <a:t>    with </a:t>
            </a:r>
            <a:r>
              <a:rPr lang="en-US" altLang="zh-CN" sz="1900" dirty="0" err="1"/>
              <a:t>torch.no_grad</a:t>
            </a:r>
            <a:r>
              <a:rPr lang="en-US" altLang="zh-CN" sz="1900" dirty="0"/>
              <a:t>():</a:t>
            </a:r>
          </a:p>
          <a:p>
            <a:r>
              <a:rPr lang="en-US" altLang="zh-CN" sz="1900" dirty="0"/>
              <a:t>        for </a:t>
            </a:r>
            <a:r>
              <a:rPr lang="en-US" altLang="zh-CN" sz="1900" dirty="0" err="1"/>
              <a:t>idx</a:t>
            </a:r>
            <a:r>
              <a:rPr lang="en-US" altLang="zh-CN" sz="1900" dirty="0"/>
              <a:t>, (label, text, offsets) in enumerate(</a:t>
            </a:r>
            <a:r>
              <a:rPr lang="en-US" altLang="zh-CN" sz="1900" dirty="0" err="1"/>
              <a:t>dataloader</a:t>
            </a:r>
            <a:r>
              <a:rPr lang="en-US" altLang="zh-CN" sz="1900" dirty="0"/>
              <a:t>):</a:t>
            </a:r>
          </a:p>
          <a:p>
            <a:r>
              <a:rPr lang="en-US" altLang="zh-CN" sz="1900" dirty="0"/>
              <a:t>            </a:t>
            </a:r>
            <a:r>
              <a:rPr lang="en-US" altLang="zh-CN" sz="1900" dirty="0" err="1"/>
              <a:t>predited_label</a:t>
            </a:r>
            <a:r>
              <a:rPr lang="en-US" altLang="zh-CN" sz="1900" dirty="0"/>
              <a:t> = model(text, offsets)</a:t>
            </a:r>
          </a:p>
          <a:p>
            <a:r>
              <a:rPr lang="en-US" altLang="zh-CN" sz="1900" dirty="0"/>
              <a:t>            loss = criterion(</a:t>
            </a:r>
            <a:r>
              <a:rPr lang="en-US" altLang="zh-CN" sz="1900" dirty="0" err="1"/>
              <a:t>predited_label</a:t>
            </a:r>
            <a:r>
              <a:rPr lang="en-US" altLang="zh-CN" sz="1900" dirty="0"/>
              <a:t>, label)</a:t>
            </a:r>
          </a:p>
          <a:p>
            <a:r>
              <a:rPr lang="en-US" altLang="zh-CN" sz="1900" dirty="0"/>
              <a:t>            </a:t>
            </a:r>
            <a:r>
              <a:rPr lang="en-US" altLang="zh-CN" sz="1900" dirty="0" err="1"/>
              <a:t>total_acc</a:t>
            </a:r>
            <a:r>
              <a:rPr lang="en-US" altLang="zh-CN" sz="1900" dirty="0"/>
              <a:t> += (</a:t>
            </a:r>
            <a:r>
              <a:rPr lang="en-US" altLang="zh-CN" sz="1900" dirty="0" err="1"/>
              <a:t>predited_label.argmax</a:t>
            </a:r>
            <a:r>
              <a:rPr lang="en-US" altLang="zh-CN" sz="1900" dirty="0"/>
              <a:t>(1) == label).</a:t>
            </a:r>
            <a:r>
              <a:rPr lang="en-US" altLang="zh-CN" sz="1900" dirty="0" err="1"/>
              <a:t>int</a:t>
            </a:r>
            <a:r>
              <a:rPr lang="en-US" altLang="zh-CN" sz="1900" dirty="0"/>
              <a:t>().sum().item()</a:t>
            </a:r>
          </a:p>
          <a:p>
            <a:r>
              <a:rPr lang="en-US" altLang="zh-CN" sz="1900" dirty="0"/>
              <a:t>            </a:t>
            </a:r>
            <a:r>
              <a:rPr lang="en-US" altLang="zh-CN" sz="1900" dirty="0" err="1"/>
              <a:t>total_count</a:t>
            </a:r>
            <a:r>
              <a:rPr lang="en-US" altLang="zh-CN" sz="1900" dirty="0"/>
              <a:t> += </a:t>
            </a:r>
            <a:r>
              <a:rPr lang="en-US" altLang="zh-CN" sz="1900" dirty="0" err="1"/>
              <a:t>label.size</a:t>
            </a:r>
            <a:r>
              <a:rPr lang="en-US" altLang="zh-CN" sz="1900" dirty="0"/>
              <a:t>(0)</a:t>
            </a:r>
          </a:p>
          <a:p>
            <a:r>
              <a:rPr lang="en-US" altLang="zh-CN" sz="1900" dirty="0"/>
              <a:t>    return </a:t>
            </a:r>
            <a:r>
              <a:rPr lang="en-US" altLang="zh-CN" sz="1900" dirty="0" err="1"/>
              <a:t>total_acc</a:t>
            </a:r>
            <a:r>
              <a:rPr lang="en-US" altLang="zh-CN" sz="1900" dirty="0"/>
              <a:t> / </a:t>
            </a:r>
            <a:r>
              <a:rPr lang="en-US" altLang="zh-CN" sz="1900" dirty="0" err="1"/>
              <a:t>total_count</a:t>
            </a:r>
            <a:r>
              <a:rPr lang="en-US" altLang="zh-CN" sz="1900" dirty="0"/>
              <a:t>, loss</a:t>
            </a:r>
          </a:p>
          <a:p>
            <a:endParaRPr lang="zh-CN" altLang="en-US" dirty="0"/>
          </a:p>
        </p:txBody>
      </p:sp>
    </p:spTree>
    <p:extLst>
      <p:ext uri="{BB962C8B-B14F-4D97-AF65-F5344CB8AC3E}">
        <p14:creationId xmlns:p14="http://schemas.microsoft.com/office/powerpoint/2010/main" val="4277967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代码</a:t>
            </a:r>
            <a:r>
              <a:rPr lang="en-US" altLang="zh-CN" dirty="0"/>
              <a:t>9. 6</a:t>
            </a:r>
            <a:r>
              <a:rPr lang="zh-CN" altLang="en-US" dirty="0"/>
              <a:t>为预测函数，使用训练好的模型预测输入文本的类别。</a:t>
            </a:r>
          </a:p>
          <a:p>
            <a:r>
              <a:rPr lang="zh-CN" altLang="en-US" dirty="0"/>
              <a:t>代码</a:t>
            </a:r>
            <a:r>
              <a:rPr lang="en-US" altLang="zh-CN" dirty="0"/>
              <a:t>9. 6</a:t>
            </a:r>
            <a:r>
              <a:rPr lang="zh-CN" altLang="en-US" dirty="0"/>
              <a:t>预测函数</a:t>
            </a:r>
          </a:p>
          <a:p>
            <a:r>
              <a:rPr lang="en-US" altLang="zh-CN" sz="1800" dirty="0" err="1"/>
              <a:t>def</a:t>
            </a:r>
            <a:r>
              <a:rPr lang="en-US" altLang="zh-CN" sz="1800" dirty="0"/>
              <a:t> predict(text, model, vocab, tokenizer):</a:t>
            </a:r>
          </a:p>
          <a:p>
            <a:r>
              <a:rPr lang="en-US" altLang="zh-CN" sz="1800" dirty="0"/>
              <a:t>    """ </a:t>
            </a:r>
            <a:r>
              <a:rPr lang="zh-CN" altLang="en-US" sz="1800" dirty="0"/>
              <a:t>预测 </a:t>
            </a:r>
            <a:r>
              <a:rPr lang="en-US" altLang="zh-CN" sz="1800" dirty="0"/>
              <a:t>"""</a:t>
            </a:r>
          </a:p>
          <a:p>
            <a:r>
              <a:rPr lang="en-US" altLang="zh-CN" sz="1800" dirty="0"/>
              <a:t>    with </a:t>
            </a:r>
            <a:r>
              <a:rPr lang="en-US" altLang="zh-CN" sz="1800" dirty="0" err="1"/>
              <a:t>torch.no_grad</a:t>
            </a:r>
            <a:r>
              <a:rPr lang="en-US" altLang="zh-CN" sz="1800" dirty="0"/>
              <a:t>():</a:t>
            </a:r>
          </a:p>
          <a:p>
            <a:r>
              <a:rPr lang="en-US" altLang="zh-CN" sz="1800" dirty="0"/>
              <a:t>        text = </a:t>
            </a:r>
            <a:r>
              <a:rPr lang="en-US" altLang="zh-CN" sz="1800" dirty="0" err="1"/>
              <a:t>torch.tensor</a:t>
            </a:r>
            <a:r>
              <a:rPr lang="en-US" altLang="zh-CN" sz="1800" dirty="0"/>
              <a:t>(</a:t>
            </a:r>
            <a:r>
              <a:rPr lang="en-US" altLang="zh-CN" sz="1800" dirty="0" err="1"/>
              <a:t>text_pipeline</a:t>
            </a:r>
            <a:r>
              <a:rPr lang="en-US" altLang="zh-CN" sz="1800" dirty="0"/>
              <a:t>(text, vocab, tokenizer))</a:t>
            </a:r>
          </a:p>
          <a:p>
            <a:r>
              <a:rPr lang="en-US" altLang="zh-CN" sz="1800" dirty="0"/>
              <a:t>        </a:t>
            </a:r>
            <a:r>
              <a:rPr lang="en-US" altLang="zh-CN" sz="1800" dirty="0" err="1"/>
              <a:t>pred</a:t>
            </a:r>
            <a:r>
              <a:rPr lang="en-US" altLang="zh-CN" sz="1800" dirty="0"/>
              <a:t> = model(text.to(device), </a:t>
            </a:r>
            <a:r>
              <a:rPr lang="en-US" altLang="zh-CN" sz="1800" dirty="0" err="1"/>
              <a:t>torch.tensor</a:t>
            </a:r>
            <a:r>
              <a:rPr lang="en-US" altLang="zh-CN" sz="1800" dirty="0"/>
              <a:t>([0]).to(device))</a:t>
            </a:r>
          </a:p>
          <a:p>
            <a:r>
              <a:rPr lang="en-US" altLang="zh-CN" sz="1800" dirty="0"/>
              <a:t>        return </a:t>
            </a:r>
            <a:r>
              <a:rPr lang="en-US" altLang="zh-CN" sz="1800" dirty="0" err="1"/>
              <a:t>pred.argmax</a:t>
            </a:r>
            <a:r>
              <a:rPr lang="en-US" altLang="zh-CN" sz="1800" dirty="0"/>
              <a:t>(1).item() + 1</a:t>
            </a:r>
          </a:p>
          <a:p>
            <a:endParaRPr lang="zh-CN" altLang="en-US" sz="1800" dirty="0"/>
          </a:p>
        </p:txBody>
      </p:sp>
    </p:spTree>
    <p:extLst>
      <p:ext uri="{BB962C8B-B14F-4D97-AF65-F5344CB8AC3E}">
        <p14:creationId xmlns:p14="http://schemas.microsoft.com/office/powerpoint/2010/main" val="4226726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主函数如代码</a:t>
            </a:r>
            <a:r>
              <a:rPr lang="en-US" altLang="zh-CN" dirty="0"/>
              <a:t>9. 7</a:t>
            </a:r>
            <a:r>
              <a:rPr lang="zh-CN" altLang="en-US" dirty="0"/>
              <a:t>所示。首先获取基本英语（</a:t>
            </a:r>
            <a:r>
              <a:rPr lang="en-US" altLang="zh-CN" dirty="0" err="1"/>
              <a:t>basic_english</a:t>
            </a:r>
            <a:r>
              <a:rPr lang="zh-CN" altLang="en-US" dirty="0"/>
              <a:t>）分词器，通过训练迭代器构建词典，并计算数据集的类别数和词典大小。然后实例化文本分类模型，定义损失函数和优化器，由于原数据集没有提供验证集，因此将原训练集划分一部分数据出来作为验证集，分别实例化训练集、验证集和测试集的数据加载器。最后迭代训练模型，以及评估模型性能。其中，</a:t>
            </a:r>
            <a:r>
              <a:rPr lang="en-US" altLang="zh-CN" dirty="0" err="1"/>
              <a:t>lr_scheduler.StepLR</a:t>
            </a:r>
            <a:r>
              <a:rPr lang="zh-CN" altLang="en-US" dirty="0"/>
              <a:t>用于根据训练轮次的增大而逐渐减小学习率</a:t>
            </a:r>
            <a:r>
              <a:rPr lang="zh-CN" altLang="en-US" dirty="0" smtClean="0"/>
              <a:t>。</a:t>
            </a:r>
            <a:endParaRPr lang="en-US" altLang="zh-CN" dirty="0" smtClean="0"/>
          </a:p>
          <a:p>
            <a:endParaRPr lang="en-US" altLang="zh-CN" dirty="0"/>
          </a:p>
          <a:p>
            <a:r>
              <a:rPr lang="zh-CN" altLang="en-US" dirty="0"/>
              <a:t>模型最终的测试准确率高于</a:t>
            </a:r>
            <a:r>
              <a:rPr lang="en-US" altLang="zh-CN" dirty="0"/>
              <a:t>90%</a:t>
            </a:r>
            <a:r>
              <a:rPr lang="zh-CN" altLang="en-US" dirty="0"/>
              <a:t>。完整代码请参见</a:t>
            </a:r>
            <a:r>
              <a:rPr lang="en-US" altLang="zh-CN" dirty="0"/>
              <a:t>ag_news_classifier.py</a:t>
            </a:r>
            <a:r>
              <a:rPr lang="zh-CN" altLang="en-US" dirty="0"/>
              <a:t>。</a:t>
            </a:r>
          </a:p>
        </p:txBody>
      </p:sp>
    </p:spTree>
    <p:extLst>
      <p:ext uri="{BB962C8B-B14F-4D97-AF65-F5344CB8AC3E}">
        <p14:creationId xmlns:p14="http://schemas.microsoft.com/office/powerpoint/2010/main" val="2082711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fontScale="47500" lnSpcReduction="20000"/>
          </a:bodyPr>
          <a:lstStyle/>
          <a:p>
            <a:r>
              <a:rPr lang="zh-CN" altLang="en-US" dirty="0"/>
              <a:t>代码</a:t>
            </a:r>
            <a:r>
              <a:rPr lang="en-US" altLang="zh-CN" dirty="0"/>
              <a:t>9. 7</a:t>
            </a:r>
            <a:r>
              <a:rPr lang="zh-CN" altLang="en-US" dirty="0"/>
              <a:t>主函数</a:t>
            </a:r>
          </a:p>
          <a:p>
            <a:r>
              <a:rPr lang="en-US" altLang="zh-CN" dirty="0" err="1"/>
              <a:t>def</a:t>
            </a:r>
            <a:r>
              <a:rPr lang="en-US" altLang="zh-CN" dirty="0"/>
              <a:t> main():</a:t>
            </a:r>
          </a:p>
          <a:p>
            <a:r>
              <a:rPr lang="en-US" altLang="zh-CN" dirty="0"/>
              <a:t>    """ </a:t>
            </a:r>
            <a:r>
              <a:rPr lang="zh-CN" altLang="en-US" dirty="0"/>
              <a:t>主函数 </a:t>
            </a:r>
            <a:r>
              <a:rPr lang="en-US" altLang="zh-CN" dirty="0"/>
              <a:t>"""</a:t>
            </a:r>
          </a:p>
          <a:p>
            <a:r>
              <a:rPr lang="en-US" altLang="zh-CN" dirty="0"/>
              <a:t>    </a:t>
            </a:r>
            <a:r>
              <a:rPr lang="en-US" altLang="zh-CN" dirty="0" err="1"/>
              <a:t>train_iter</a:t>
            </a:r>
            <a:r>
              <a:rPr lang="en-US" altLang="zh-CN" dirty="0"/>
              <a:t> = AG_NEWS(root='../datasets', split='train')</a:t>
            </a:r>
          </a:p>
          <a:p>
            <a:r>
              <a:rPr lang="en-US" altLang="zh-CN" dirty="0"/>
              <a:t>    # </a:t>
            </a:r>
            <a:r>
              <a:rPr lang="zh-CN" altLang="en-US" dirty="0"/>
              <a:t>获取分词器</a:t>
            </a:r>
          </a:p>
          <a:p>
            <a:r>
              <a:rPr lang="zh-CN" altLang="en-US" dirty="0"/>
              <a:t>    </a:t>
            </a:r>
            <a:r>
              <a:rPr lang="en-US" altLang="zh-CN" dirty="0"/>
              <a:t>tokenizer = </a:t>
            </a:r>
            <a:r>
              <a:rPr lang="en-US" altLang="zh-CN" dirty="0" err="1"/>
              <a:t>get_tokenizer</a:t>
            </a:r>
            <a:r>
              <a:rPr lang="en-US" altLang="zh-CN" dirty="0"/>
              <a:t>('</a:t>
            </a:r>
            <a:r>
              <a:rPr lang="en-US" altLang="zh-CN" dirty="0" err="1"/>
              <a:t>basic_english</a:t>
            </a:r>
            <a:r>
              <a:rPr lang="en-US" altLang="zh-CN" dirty="0"/>
              <a:t>')</a:t>
            </a:r>
          </a:p>
          <a:p>
            <a:r>
              <a:rPr lang="en-US" altLang="zh-CN" dirty="0"/>
              <a:t>    # </a:t>
            </a:r>
            <a:r>
              <a:rPr lang="zh-CN" altLang="en-US" dirty="0"/>
              <a:t>通过迭代器构建词典，添加的特殊符号是未登录词</a:t>
            </a:r>
            <a:r>
              <a:rPr lang="en-US" altLang="zh-CN" dirty="0"/>
              <a:t>"&lt;</a:t>
            </a:r>
            <a:r>
              <a:rPr lang="en-US" altLang="zh-CN" dirty="0" err="1"/>
              <a:t>unk</a:t>
            </a:r>
            <a:r>
              <a:rPr lang="en-US" altLang="zh-CN" dirty="0"/>
              <a:t>&gt;"</a:t>
            </a:r>
          </a:p>
          <a:p>
            <a:r>
              <a:rPr lang="en-US" altLang="zh-CN" dirty="0"/>
              <a:t>    vocab = </a:t>
            </a:r>
            <a:r>
              <a:rPr lang="en-US" altLang="zh-CN" dirty="0" err="1"/>
              <a:t>build_vocab_from_iterator</a:t>
            </a:r>
            <a:r>
              <a:rPr lang="en-US" altLang="zh-CN" dirty="0"/>
              <a:t>(</a:t>
            </a:r>
            <a:r>
              <a:rPr lang="en-US" altLang="zh-CN" dirty="0" err="1"/>
              <a:t>yield_tokens</a:t>
            </a:r>
            <a:r>
              <a:rPr lang="en-US" altLang="zh-CN" dirty="0"/>
              <a:t>(</a:t>
            </a:r>
            <a:r>
              <a:rPr lang="en-US" altLang="zh-CN" dirty="0" err="1"/>
              <a:t>train_iter</a:t>
            </a:r>
            <a:r>
              <a:rPr lang="en-US" altLang="zh-CN" dirty="0"/>
              <a:t>, tokenizer), specials=["&lt;</a:t>
            </a:r>
            <a:r>
              <a:rPr lang="en-US" altLang="zh-CN" dirty="0" err="1"/>
              <a:t>unk</a:t>
            </a:r>
            <a:r>
              <a:rPr lang="en-US" altLang="zh-CN" dirty="0"/>
              <a:t>&gt;"])</a:t>
            </a:r>
          </a:p>
          <a:p>
            <a:r>
              <a:rPr lang="en-US" altLang="zh-CN" dirty="0"/>
              <a:t>    </a:t>
            </a:r>
            <a:r>
              <a:rPr lang="en-US" altLang="zh-CN" dirty="0" err="1"/>
              <a:t>vocab.set_default_index</a:t>
            </a:r>
            <a:r>
              <a:rPr lang="en-US" altLang="zh-CN" dirty="0"/>
              <a:t>(vocab["&lt;</a:t>
            </a:r>
            <a:r>
              <a:rPr lang="en-US" altLang="zh-CN" dirty="0" err="1"/>
              <a:t>unk</a:t>
            </a:r>
            <a:r>
              <a:rPr lang="en-US" altLang="zh-CN" dirty="0"/>
              <a:t>&gt;"])     # </a:t>
            </a:r>
            <a:r>
              <a:rPr lang="zh-CN" altLang="en-US" dirty="0"/>
              <a:t>未登录词的默认索引</a:t>
            </a:r>
          </a:p>
          <a:p>
            <a:endParaRPr lang="zh-CN" altLang="en-US" dirty="0"/>
          </a:p>
          <a:p>
            <a:r>
              <a:rPr lang="zh-CN" altLang="en-US" dirty="0"/>
              <a:t>    </a:t>
            </a:r>
            <a:r>
              <a:rPr lang="en-US" altLang="zh-CN" dirty="0"/>
              <a:t># </a:t>
            </a:r>
            <a:r>
              <a:rPr lang="zh-CN" altLang="en-US" dirty="0"/>
              <a:t>计算类别数和词典大小</a:t>
            </a:r>
          </a:p>
          <a:p>
            <a:r>
              <a:rPr lang="zh-CN" altLang="en-US" dirty="0"/>
              <a:t>    </a:t>
            </a:r>
            <a:r>
              <a:rPr lang="en-US" altLang="zh-CN" dirty="0" err="1"/>
              <a:t>train_iter</a:t>
            </a:r>
            <a:r>
              <a:rPr lang="en-US" altLang="zh-CN" dirty="0"/>
              <a:t> = AG_NEWS(root='../datasets', split='train')</a:t>
            </a:r>
          </a:p>
          <a:p>
            <a:r>
              <a:rPr lang="en-US" altLang="zh-CN" dirty="0"/>
              <a:t>    </a:t>
            </a:r>
            <a:r>
              <a:rPr lang="en-US" altLang="zh-CN" dirty="0" err="1"/>
              <a:t>num_class</a:t>
            </a:r>
            <a:r>
              <a:rPr lang="en-US" altLang="zh-CN" dirty="0"/>
              <a:t> = </a:t>
            </a:r>
            <a:r>
              <a:rPr lang="en-US" altLang="zh-CN" dirty="0" err="1"/>
              <a:t>len</a:t>
            </a:r>
            <a:r>
              <a:rPr lang="en-US" altLang="zh-CN" dirty="0"/>
              <a:t>(set([label for (label, text) in </a:t>
            </a:r>
            <a:r>
              <a:rPr lang="en-US" altLang="zh-CN" dirty="0" err="1"/>
              <a:t>train_iter</a:t>
            </a:r>
            <a:r>
              <a:rPr lang="en-US" altLang="zh-CN" dirty="0"/>
              <a:t>]))</a:t>
            </a:r>
          </a:p>
          <a:p>
            <a:r>
              <a:rPr lang="en-US" altLang="zh-CN" dirty="0"/>
              <a:t>    </a:t>
            </a:r>
            <a:r>
              <a:rPr lang="en-US" altLang="zh-CN" dirty="0" err="1"/>
              <a:t>vocab_size</a:t>
            </a:r>
            <a:r>
              <a:rPr lang="en-US" altLang="zh-CN" dirty="0"/>
              <a:t> = </a:t>
            </a:r>
            <a:r>
              <a:rPr lang="en-US" altLang="zh-CN" dirty="0" err="1"/>
              <a:t>len</a:t>
            </a:r>
            <a:r>
              <a:rPr lang="en-US" altLang="zh-CN" dirty="0"/>
              <a:t>(vocab)</a:t>
            </a:r>
          </a:p>
          <a:p>
            <a:endParaRPr lang="en-US" altLang="zh-CN" dirty="0"/>
          </a:p>
          <a:p>
            <a:r>
              <a:rPr lang="en-US" altLang="zh-CN" dirty="0"/>
              <a:t>    # </a:t>
            </a:r>
            <a:r>
              <a:rPr lang="zh-CN" altLang="en-US" dirty="0"/>
              <a:t>实例化文本分类模型</a:t>
            </a:r>
          </a:p>
          <a:p>
            <a:r>
              <a:rPr lang="zh-CN" altLang="en-US" dirty="0"/>
              <a:t>    </a:t>
            </a:r>
            <a:r>
              <a:rPr lang="en-US" altLang="zh-CN" dirty="0"/>
              <a:t>model = </a:t>
            </a:r>
            <a:r>
              <a:rPr lang="en-US" altLang="zh-CN" dirty="0" err="1"/>
              <a:t>TextClassificationModel</a:t>
            </a:r>
            <a:r>
              <a:rPr lang="en-US" altLang="zh-CN" dirty="0"/>
              <a:t>(</a:t>
            </a:r>
            <a:r>
              <a:rPr lang="en-US" altLang="zh-CN" dirty="0" err="1"/>
              <a:t>vocab_size</a:t>
            </a:r>
            <a:r>
              <a:rPr lang="en-US" altLang="zh-CN" dirty="0"/>
              <a:t>, </a:t>
            </a:r>
            <a:r>
              <a:rPr lang="en-US" altLang="zh-CN" dirty="0" err="1"/>
              <a:t>emb_size</a:t>
            </a:r>
            <a:r>
              <a:rPr lang="en-US" altLang="zh-CN" dirty="0"/>
              <a:t>, </a:t>
            </a:r>
            <a:r>
              <a:rPr lang="en-US" altLang="zh-CN" dirty="0" err="1"/>
              <a:t>num_class</a:t>
            </a:r>
            <a:r>
              <a:rPr lang="en-US" altLang="zh-CN" dirty="0"/>
              <a:t>).to(device)</a:t>
            </a:r>
          </a:p>
          <a:p>
            <a:r>
              <a:rPr lang="en-US" altLang="zh-CN" dirty="0"/>
              <a:t>    print("</a:t>
            </a:r>
            <a:r>
              <a:rPr lang="zh-CN" altLang="en-US" dirty="0"/>
              <a:t>模型：</a:t>
            </a:r>
            <a:r>
              <a:rPr lang="en-US" altLang="zh-CN" dirty="0"/>
              <a:t>\n", model)</a:t>
            </a:r>
          </a:p>
          <a:p>
            <a:endParaRPr lang="en-US" altLang="zh-CN" dirty="0"/>
          </a:p>
          <a:p>
            <a:r>
              <a:rPr lang="en-US" altLang="zh-CN" dirty="0"/>
              <a:t>    # </a:t>
            </a:r>
            <a:r>
              <a:rPr lang="zh-CN" altLang="en-US" dirty="0"/>
              <a:t>损失函数和优化器</a:t>
            </a:r>
          </a:p>
          <a:p>
            <a:r>
              <a:rPr lang="zh-CN" altLang="en-US" dirty="0"/>
              <a:t>    </a:t>
            </a:r>
            <a:r>
              <a:rPr lang="en-US" altLang="zh-CN" dirty="0"/>
              <a:t>criterion = </a:t>
            </a:r>
            <a:r>
              <a:rPr lang="en-US" altLang="zh-CN" dirty="0" err="1"/>
              <a:t>torch.nn.CrossEntropyLoss</a:t>
            </a:r>
            <a:r>
              <a:rPr lang="en-US" altLang="zh-CN" dirty="0"/>
              <a:t>()</a:t>
            </a:r>
          </a:p>
          <a:p>
            <a:r>
              <a:rPr lang="en-US" altLang="zh-CN" dirty="0"/>
              <a:t>    optimizer = </a:t>
            </a:r>
            <a:r>
              <a:rPr lang="en-US" altLang="zh-CN" dirty="0" err="1"/>
              <a:t>torch.optim.SGD</a:t>
            </a:r>
            <a:r>
              <a:rPr lang="en-US" altLang="zh-CN" dirty="0"/>
              <a:t>(</a:t>
            </a:r>
            <a:r>
              <a:rPr lang="en-US" altLang="zh-CN" dirty="0" err="1"/>
              <a:t>model.parameters</a:t>
            </a:r>
            <a:r>
              <a:rPr lang="en-US" altLang="zh-CN" dirty="0"/>
              <a:t>(), </a:t>
            </a:r>
            <a:r>
              <a:rPr lang="en-US" altLang="zh-CN" dirty="0" err="1"/>
              <a:t>lr</a:t>
            </a:r>
            <a:r>
              <a:rPr lang="en-US" altLang="zh-CN" dirty="0"/>
              <a:t>=</a:t>
            </a:r>
            <a:r>
              <a:rPr lang="en-US" altLang="zh-CN" dirty="0" err="1"/>
              <a:t>lr</a:t>
            </a:r>
            <a:r>
              <a:rPr lang="en-US" altLang="zh-CN" dirty="0"/>
              <a:t>)</a:t>
            </a:r>
          </a:p>
          <a:p>
            <a:r>
              <a:rPr lang="en-US" altLang="zh-CN" dirty="0"/>
              <a:t>    scheduler = </a:t>
            </a:r>
            <a:r>
              <a:rPr lang="en-US" altLang="zh-CN" dirty="0" err="1"/>
              <a:t>torch.optim.lr_scheduler.StepLR</a:t>
            </a:r>
            <a:r>
              <a:rPr lang="en-US" altLang="zh-CN" dirty="0"/>
              <a:t>(optimizer, 1, gamma=0.1)</a:t>
            </a:r>
          </a:p>
          <a:p>
            <a:endParaRPr lang="en-US" altLang="zh-CN" dirty="0"/>
          </a:p>
          <a:p>
            <a:r>
              <a:rPr lang="en-US" altLang="zh-CN" dirty="0"/>
              <a:t>    </a:t>
            </a:r>
            <a:r>
              <a:rPr lang="en-US" altLang="zh-CN" dirty="0" err="1"/>
              <a:t>total_acc</a:t>
            </a:r>
            <a:r>
              <a:rPr lang="en-US" altLang="zh-CN" dirty="0"/>
              <a:t> = None</a:t>
            </a:r>
          </a:p>
          <a:p>
            <a:r>
              <a:rPr lang="en-US" altLang="zh-CN" dirty="0"/>
              <a:t>    </a:t>
            </a:r>
            <a:r>
              <a:rPr lang="en-US" altLang="zh-CN" dirty="0" err="1"/>
              <a:t>train_iter</a:t>
            </a:r>
            <a:r>
              <a:rPr lang="en-US" altLang="zh-CN" dirty="0"/>
              <a:t>, </a:t>
            </a:r>
            <a:r>
              <a:rPr lang="en-US" altLang="zh-CN" dirty="0" err="1"/>
              <a:t>test_iter</a:t>
            </a:r>
            <a:r>
              <a:rPr lang="en-US" altLang="zh-CN" dirty="0"/>
              <a:t> = AG_NEWS(root='../</a:t>
            </a:r>
            <a:r>
              <a:rPr lang="en-US" altLang="zh-CN" dirty="0" err="1"/>
              <a:t>datasets'</a:t>
            </a:r>
            <a:r>
              <a:rPr lang="en-US" altLang="zh-CN" dirty="0"/>
              <a:t>)</a:t>
            </a:r>
          </a:p>
          <a:p>
            <a:r>
              <a:rPr lang="en-US" altLang="zh-CN" dirty="0"/>
              <a:t>    # </a:t>
            </a:r>
            <a:r>
              <a:rPr lang="zh-CN" altLang="en-US" dirty="0"/>
              <a:t>将可迭代样式数据集转换为映射样式数据集</a:t>
            </a:r>
          </a:p>
          <a:p>
            <a:r>
              <a:rPr lang="zh-CN" altLang="en-US" dirty="0"/>
              <a:t>    </a:t>
            </a:r>
            <a:r>
              <a:rPr lang="en-US" altLang="zh-CN" dirty="0" err="1"/>
              <a:t>train_dataset</a:t>
            </a:r>
            <a:r>
              <a:rPr lang="en-US" altLang="zh-CN" dirty="0"/>
              <a:t> = </a:t>
            </a:r>
            <a:r>
              <a:rPr lang="en-US" altLang="zh-CN" dirty="0" err="1"/>
              <a:t>to_map_style_dataset</a:t>
            </a:r>
            <a:r>
              <a:rPr lang="en-US" altLang="zh-CN" dirty="0"/>
              <a:t>(</a:t>
            </a:r>
            <a:r>
              <a:rPr lang="en-US" altLang="zh-CN" dirty="0" err="1"/>
              <a:t>train_iter</a:t>
            </a:r>
            <a:r>
              <a:rPr lang="en-US" altLang="zh-CN" dirty="0"/>
              <a:t>)</a:t>
            </a:r>
          </a:p>
          <a:p>
            <a:r>
              <a:rPr lang="en-US" altLang="zh-CN" dirty="0"/>
              <a:t>    </a:t>
            </a:r>
            <a:r>
              <a:rPr lang="en-US" altLang="zh-CN" dirty="0" err="1"/>
              <a:t>test_dataset</a:t>
            </a:r>
            <a:r>
              <a:rPr lang="en-US" altLang="zh-CN" dirty="0"/>
              <a:t> = </a:t>
            </a:r>
            <a:r>
              <a:rPr lang="en-US" altLang="zh-CN" dirty="0" err="1"/>
              <a:t>to_map_style_dataset</a:t>
            </a:r>
            <a:r>
              <a:rPr lang="en-US" altLang="zh-CN" dirty="0"/>
              <a:t>(</a:t>
            </a:r>
            <a:r>
              <a:rPr lang="en-US" altLang="zh-CN" dirty="0" err="1"/>
              <a:t>test_iter</a:t>
            </a:r>
            <a:r>
              <a:rPr lang="en-US" altLang="zh-CN" dirty="0"/>
              <a:t>)</a:t>
            </a:r>
          </a:p>
          <a:p>
            <a:endParaRPr lang="en-US" altLang="zh-CN" dirty="0"/>
          </a:p>
          <a:p>
            <a:r>
              <a:rPr lang="en-US" altLang="zh-CN" dirty="0"/>
              <a:t>    # </a:t>
            </a:r>
            <a:r>
              <a:rPr lang="zh-CN" altLang="en-US" dirty="0"/>
              <a:t>将原训练集划分为训练集和验证集</a:t>
            </a:r>
          </a:p>
          <a:p>
            <a:r>
              <a:rPr lang="zh-CN" altLang="en-US" dirty="0"/>
              <a:t>    </a:t>
            </a:r>
            <a:r>
              <a:rPr lang="en-US" altLang="zh-CN" dirty="0" err="1"/>
              <a:t>num_train</a:t>
            </a:r>
            <a:r>
              <a:rPr lang="en-US" altLang="zh-CN" dirty="0"/>
              <a:t> = </a:t>
            </a:r>
            <a:r>
              <a:rPr lang="en-US" altLang="zh-CN" dirty="0" err="1"/>
              <a:t>int</a:t>
            </a:r>
            <a:r>
              <a:rPr lang="en-US" altLang="zh-CN" dirty="0"/>
              <a:t>(</a:t>
            </a:r>
            <a:r>
              <a:rPr lang="en-US" altLang="zh-CN" dirty="0" err="1"/>
              <a:t>len</a:t>
            </a:r>
            <a:r>
              <a:rPr lang="en-US" altLang="zh-CN" dirty="0"/>
              <a:t>(</a:t>
            </a:r>
            <a:r>
              <a:rPr lang="en-US" altLang="zh-CN" dirty="0" err="1"/>
              <a:t>train_dataset</a:t>
            </a:r>
            <a:r>
              <a:rPr lang="en-US" altLang="zh-CN" dirty="0"/>
              <a:t>) * </a:t>
            </a:r>
            <a:r>
              <a:rPr lang="en-US" altLang="zh-CN" dirty="0" err="1"/>
              <a:t>split_rate</a:t>
            </a:r>
            <a:r>
              <a:rPr lang="en-US" altLang="zh-CN" dirty="0"/>
              <a:t>)</a:t>
            </a:r>
          </a:p>
          <a:p>
            <a:r>
              <a:rPr lang="en-US" altLang="zh-CN" dirty="0"/>
              <a:t>    </a:t>
            </a:r>
            <a:r>
              <a:rPr lang="en-US" altLang="zh-CN" dirty="0" err="1"/>
              <a:t>split_train</a:t>
            </a:r>
            <a:r>
              <a:rPr lang="en-US" altLang="zh-CN" dirty="0"/>
              <a:t>_, </a:t>
            </a:r>
            <a:r>
              <a:rPr lang="en-US" altLang="zh-CN" dirty="0" err="1"/>
              <a:t>split_valid</a:t>
            </a:r>
            <a:r>
              <a:rPr lang="en-US" altLang="zh-CN" dirty="0"/>
              <a:t>_ = </a:t>
            </a:r>
            <a:r>
              <a:rPr lang="en-US" altLang="zh-CN" dirty="0" err="1"/>
              <a:t>random_split</a:t>
            </a:r>
            <a:r>
              <a:rPr lang="en-US" altLang="zh-CN" dirty="0"/>
              <a:t>(</a:t>
            </a:r>
            <a:r>
              <a:rPr lang="en-US" altLang="zh-CN" dirty="0" err="1"/>
              <a:t>train_dataset</a:t>
            </a:r>
            <a:r>
              <a:rPr lang="en-US" altLang="zh-CN" dirty="0"/>
              <a:t>, [</a:t>
            </a:r>
            <a:r>
              <a:rPr lang="en-US" altLang="zh-CN" dirty="0" err="1"/>
              <a:t>num_train</a:t>
            </a:r>
            <a:r>
              <a:rPr lang="en-US" altLang="zh-CN" dirty="0"/>
              <a:t>, </a:t>
            </a:r>
            <a:r>
              <a:rPr lang="en-US" altLang="zh-CN" dirty="0" err="1"/>
              <a:t>len</a:t>
            </a:r>
            <a:r>
              <a:rPr lang="en-US" altLang="zh-CN" dirty="0"/>
              <a:t>(</a:t>
            </a:r>
            <a:r>
              <a:rPr lang="en-US" altLang="zh-CN" dirty="0" err="1"/>
              <a:t>train_dataset</a:t>
            </a:r>
            <a:r>
              <a:rPr lang="en-US" altLang="zh-CN" dirty="0"/>
              <a:t>) - </a:t>
            </a:r>
            <a:r>
              <a:rPr lang="en-US" altLang="zh-CN" dirty="0" err="1"/>
              <a:t>num_train</a:t>
            </a:r>
            <a:r>
              <a:rPr lang="en-US" altLang="zh-CN" dirty="0"/>
              <a:t>])</a:t>
            </a:r>
          </a:p>
          <a:p>
            <a:endParaRPr lang="en-US" altLang="zh-CN" dirty="0"/>
          </a:p>
          <a:p>
            <a:endParaRPr lang="zh-CN" altLang="en-US" dirty="0"/>
          </a:p>
        </p:txBody>
      </p:sp>
    </p:spTree>
    <p:extLst>
      <p:ext uri="{BB962C8B-B14F-4D97-AF65-F5344CB8AC3E}">
        <p14:creationId xmlns:p14="http://schemas.microsoft.com/office/powerpoint/2010/main" val="1207865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92688"/>
          </a:xfrm>
        </p:spPr>
        <p:txBody>
          <a:bodyPr>
            <a:normAutofit fontScale="55000" lnSpcReduction="20000"/>
          </a:bodyPr>
          <a:lstStyle/>
          <a:p>
            <a:r>
              <a:rPr lang="zh-CN" altLang="en-US" dirty="0"/>
              <a:t> </a:t>
            </a:r>
            <a:r>
              <a:rPr lang="en-US" altLang="zh-CN" dirty="0"/>
              <a:t># </a:t>
            </a:r>
            <a:r>
              <a:rPr lang="zh-CN" altLang="en-US" dirty="0"/>
              <a:t>对函数进行封装，目的是代入除</a:t>
            </a:r>
            <a:r>
              <a:rPr lang="en-US" altLang="zh-CN" dirty="0"/>
              <a:t>batch</a:t>
            </a:r>
            <a:r>
              <a:rPr lang="zh-CN" altLang="en-US" dirty="0"/>
              <a:t>外的参数</a:t>
            </a:r>
          </a:p>
          <a:p>
            <a:r>
              <a:rPr lang="zh-CN" altLang="en-US" dirty="0"/>
              <a:t>    </a:t>
            </a:r>
            <a:r>
              <a:rPr lang="en-US" altLang="zh-CN" dirty="0" err="1"/>
              <a:t>def</a:t>
            </a:r>
            <a:r>
              <a:rPr lang="en-US" altLang="zh-CN" dirty="0"/>
              <a:t> </a:t>
            </a:r>
            <a:r>
              <a:rPr lang="en-US" altLang="zh-CN" dirty="0" err="1"/>
              <a:t>collate_wrapper</a:t>
            </a:r>
            <a:r>
              <a:rPr lang="en-US" altLang="zh-CN" dirty="0"/>
              <a:t>(batch):</a:t>
            </a:r>
          </a:p>
          <a:p>
            <a:r>
              <a:rPr lang="en-US" altLang="zh-CN" dirty="0"/>
              <a:t>        return </a:t>
            </a:r>
            <a:r>
              <a:rPr lang="en-US" altLang="zh-CN" dirty="0" err="1"/>
              <a:t>collate_batch</a:t>
            </a:r>
            <a:r>
              <a:rPr lang="en-US" altLang="zh-CN" dirty="0"/>
              <a:t>(batch, vocab, tokenizer)</a:t>
            </a:r>
          </a:p>
          <a:p>
            <a:endParaRPr lang="en-US" altLang="zh-CN" dirty="0"/>
          </a:p>
          <a:p>
            <a:r>
              <a:rPr lang="en-US" altLang="zh-CN" dirty="0"/>
              <a:t>    # </a:t>
            </a:r>
            <a:r>
              <a:rPr lang="zh-CN" altLang="en-US" dirty="0"/>
              <a:t>训练集、验证集和测试集的数据加载器</a:t>
            </a:r>
          </a:p>
          <a:p>
            <a:r>
              <a:rPr lang="zh-CN" altLang="en-US" dirty="0"/>
              <a:t>    </a:t>
            </a:r>
            <a:r>
              <a:rPr lang="en-US" altLang="zh-CN" dirty="0" err="1"/>
              <a:t>train_dataloader</a:t>
            </a:r>
            <a:r>
              <a:rPr lang="en-US" altLang="zh-CN" dirty="0"/>
              <a:t> = </a:t>
            </a:r>
            <a:r>
              <a:rPr lang="en-US" altLang="zh-CN" dirty="0" err="1"/>
              <a:t>DataLoader</a:t>
            </a:r>
            <a:r>
              <a:rPr lang="en-US" altLang="zh-CN" dirty="0"/>
              <a:t>(</a:t>
            </a:r>
            <a:r>
              <a:rPr lang="en-US" altLang="zh-CN" dirty="0" err="1"/>
              <a:t>split_train</a:t>
            </a:r>
            <a:r>
              <a:rPr lang="en-US" altLang="zh-CN" dirty="0"/>
              <a:t>_, </a:t>
            </a:r>
            <a:r>
              <a:rPr lang="en-US" altLang="zh-CN" dirty="0" err="1"/>
              <a:t>batch_size</a:t>
            </a:r>
            <a:r>
              <a:rPr lang="en-US" altLang="zh-CN" dirty="0"/>
              <a:t>=</a:t>
            </a:r>
            <a:r>
              <a:rPr lang="en-US" altLang="zh-CN" dirty="0" err="1"/>
              <a:t>batch_size</a:t>
            </a:r>
            <a:r>
              <a:rPr lang="en-US" altLang="zh-CN" dirty="0"/>
              <a:t>,</a:t>
            </a:r>
          </a:p>
          <a:p>
            <a:r>
              <a:rPr lang="en-US" altLang="zh-CN" dirty="0"/>
              <a:t>                                  shuffle=True, </a:t>
            </a:r>
            <a:r>
              <a:rPr lang="en-US" altLang="zh-CN" dirty="0" err="1"/>
              <a:t>collate_fn</a:t>
            </a:r>
            <a:r>
              <a:rPr lang="en-US" altLang="zh-CN" dirty="0"/>
              <a:t>=</a:t>
            </a:r>
            <a:r>
              <a:rPr lang="en-US" altLang="zh-CN" dirty="0" err="1"/>
              <a:t>collate_wrapper</a:t>
            </a:r>
            <a:r>
              <a:rPr lang="en-US" altLang="zh-CN" dirty="0"/>
              <a:t>)</a:t>
            </a:r>
          </a:p>
          <a:p>
            <a:r>
              <a:rPr lang="en-US" altLang="zh-CN" dirty="0"/>
              <a:t>    </a:t>
            </a:r>
            <a:r>
              <a:rPr lang="en-US" altLang="zh-CN" dirty="0" err="1"/>
              <a:t>valid_dataloader</a:t>
            </a:r>
            <a:r>
              <a:rPr lang="en-US" altLang="zh-CN" dirty="0"/>
              <a:t> = </a:t>
            </a:r>
            <a:r>
              <a:rPr lang="en-US" altLang="zh-CN" dirty="0" err="1"/>
              <a:t>DataLoader</a:t>
            </a:r>
            <a:r>
              <a:rPr lang="en-US" altLang="zh-CN" dirty="0"/>
              <a:t>(</a:t>
            </a:r>
            <a:r>
              <a:rPr lang="en-US" altLang="zh-CN" dirty="0" err="1"/>
              <a:t>split_valid</a:t>
            </a:r>
            <a:r>
              <a:rPr lang="en-US" altLang="zh-CN" dirty="0"/>
              <a:t>_, </a:t>
            </a:r>
            <a:r>
              <a:rPr lang="en-US" altLang="zh-CN" dirty="0" err="1"/>
              <a:t>batch_size</a:t>
            </a:r>
            <a:r>
              <a:rPr lang="en-US" altLang="zh-CN" dirty="0"/>
              <a:t>=</a:t>
            </a:r>
            <a:r>
              <a:rPr lang="en-US" altLang="zh-CN" dirty="0" err="1"/>
              <a:t>batch_size</a:t>
            </a:r>
            <a:r>
              <a:rPr lang="en-US" altLang="zh-CN" dirty="0"/>
              <a:t>,</a:t>
            </a:r>
          </a:p>
          <a:p>
            <a:r>
              <a:rPr lang="en-US" altLang="zh-CN" dirty="0"/>
              <a:t>                                  shuffle=True, </a:t>
            </a:r>
            <a:r>
              <a:rPr lang="en-US" altLang="zh-CN" dirty="0" err="1"/>
              <a:t>collate_fn</a:t>
            </a:r>
            <a:r>
              <a:rPr lang="en-US" altLang="zh-CN" dirty="0"/>
              <a:t>=</a:t>
            </a:r>
            <a:r>
              <a:rPr lang="en-US" altLang="zh-CN" dirty="0" err="1"/>
              <a:t>collate_wrapper</a:t>
            </a:r>
            <a:r>
              <a:rPr lang="en-US" altLang="zh-CN" dirty="0"/>
              <a:t>)</a:t>
            </a:r>
          </a:p>
          <a:p>
            <a:r>
              <a:rPr lang="en-US" altLang="zh-CN" dirty="0"/>
              <a:t>    </a:t>
            </a:r>
            <a:r>
              <a:rPr lang="en-US" altLang="zh-CN" dirty="0" err="1"/>
              <a:t>test_dataloader</a:t>
            </a:r>
            <a:r>
              <a:rPr lang="en-US" altLang="zh-CN" dirty="0"/>
              <a:t> = </a:t>
            </a:r>
            <a:r>
              <a:rPr lang="en-US" altLang="zh-CN" dirty="0" err="1"/>
              <a:t>DataLoader</a:t>
            </a:r>
            <a:r>
              <a:rPr lang="en-US" altLang="zh-CN" dirty="0"/>
              <a:t>(</a:t>
            </a:r>
            <a:r>
              <a:rPr lang="en-US" altLang="zh-CN" dirty="0" err="1"/>
              <a:t>test_dataset</a:t>
            </a:r>
            <a:r>
              <a:rPr lang="en-US" altLang="zh-CN" dirty="0"/>
              <a:t>, </a:t>
            </a:r>
            <a:r>
              <a:rPr lang="en-US" altLang="zh-CN" dirty="0" err="1"/>
              <a:t>batch_size</a:t>
            </a:r>
            <a:r>
              <a:rPr lang="en-US" altLang="zh-CN" dirty="0"/>
              <a:t>=</a:t>
            </a:r>
            <a:r>
              <a:rPr lang="en-US" altLang="zh-CN" dirty="0" err="1"/>
              <a:t>batch_size</a:t>
            </a:r>
            <a:r>
              <a:rPr lang="en-US" altLang="zh-CN" dirty="0"/>
              <a:t>,</a:t>
            </a:r>
          </a:p>
          <a:p>
            <a:r>
              <a:rPr lang="en-US" altLang="zh-CN" dirty="0"/>
              <a:t>                                 shuffle=True, </a:t>
            </a:r>
            <a:r>
              <a:rPr lang="en-US" altLang="zh-CN" dirty="0" err="1"/>
              <a:t>collate_fn</a:t>
            </a:r>
            <a:r>
              <a:rPr lang="en-US" altLang="zh-CN" dirty="0"/>
              <a:t>=</a:t>
            </a:r>
            <a:r>
              <a:rPr lang="en-US" altLang="zh-CN" dirty="0" err="1"/>
              <a:t>collate_wrapper</a:t>
            </a:r>
            <a:r>
              <a:rPr lang="en-US" altLang="zh-CN" dirty="0"/>
              <a:t>)</a:t>
            </a:r>
          </a:p>
          <a:p>
            <a:endParaRPr lang="en-US" altLang="zh-CN" dirty="0"/>
          </a:p>
          <a:p>
            <a:r>
              <a:rPr lang="en-US" altLang="zh-CN" dirty="0"/>
              <a:t>    # </a:t>
            </a:r>
            <a:r>
              <a:rPr lang="zh-CN" altLang="en-US" dirty="0"/>
              <a:t>迭代指定次数以训练模型</a:t>
            </a:r>
          </a:p>
          <a:p>
            <a:r>
              <a:rPr lang="zh-CN" altLang="en-US" dirty="0"/>
              <a:t>    </a:t>
            </a:r>
            <a:r>
              <a:rPr lang="en-US" altLang="zh-CN" dirty="0"/>
              <a:t>for epoch in range(1, epochs + 1):</a:t>
            </a:r>
          </a:p>
          <a:p>
            <a:r>
              <a:rPr lang="en-US" altLang="zh-CN" dirty="0"/>
              <a:t>        </a:t>
            </a:r>
            <a:r>
              <a:rPr lang="en-US" altLang="zh-CN" dirty="0" err="1"/>
              <a:t>epoch_start_time</a:t>
            </a:r>
            <a:r>
              <a:rPr lang="en-US" altLang="zh-CN" dirty="0"/>
              <a:t> = </a:t>
            </a:r>
            <a:r>
              <a:rPr lang="en-US" altLang="zh-CN" dirty="0" err="1"/>
              <a:t>time.time</a:t>
            </a:r>
            <a:r>
              <a:rPr lang="en-US" altLang="zh-CN" dirty="0"/>
              <a:t>()</a:t>
            </a:r>
          </a:p>
          <a:p>
            <a:r>
              <a:rPr lang="en-US" altLang="zh-CN" dirty="0"/>
              <a:t>        train(model, </a:t>
            </a:r>
            <a:r>
              <a:rPr lang="en-US" altLang="zh-CN" dirty="0" err="1"/>
              <a:t>train_dataloader</a:t>
            </a:r>
            <a:r>
              <a:rPr lang="en-US" altLang="zh-CN" dirty="0"/>
              <a:t>, optimizer, criterion, epoch)</a:t>
            </a:r>
          </a:p>
          <a:p>
            <a:r>
              <a:rPr lang="en-US" altLang="zh-CN" dirty="0"/>
              <a:t>        </a:t>
            </a:r>
            <a:r>
              <a:rPr lang="en-US" altLang="zh-CN" dirty="0" err="1"/>
              <a:t>acc_val</a:t>
            </a:r>
            <a:r>
              <a:rPr lang="en-US" altLang="zh-CN" dirty="0"/>
              <a:t>, loss = evaluate(model, </a:t>
            </a:r>
            <a:r>
              <a:rPr lang="en-US" altLang="zh-CN" dirty="0" err="1"/>
              <a:t>valid_dataloader</a:t>
            </a:r>
            <a:r>
              <a:rPr lang="en-US" altLang="zh-CN" dirty="0"/>
              <a:t>, criterion)</a:t>
            </a:r>
          </a:p>
          <a:p>
            <a:r>
              <a:rPr lang="en-US" altLang="zh-CN" dirty="0"/>
              <a:t>        if </a:t>
            </a:r>
            <a:r>
              <a:rPr lang="en-US" altLang="zh-CN" dirty="0" err="1"/>
              <a:t>total_acc</a:t>
            </a:r>
            <a:r>
              <a:rPr lang="en-US" altLang="zh-CN" dirty="0"/>
              <a:t> is not None and </a:t>
            </a:r>
            <a:r>
              <a:rPr lang="en-US" altLang="zh-CN" dirty="0" err="1"/>
              <a:t>total_acc</a:t>
            </a:r>
            <a:r>
              <a:rPr lang="en-US" altLang="zh-CN" dirty="0"/>
              <a:t> &gt; </a:t>
            </a:r>
            <a:r>
              <a:rPr lang="en-US" altLang="zh-CN" dirty="0" err="1"/>
              <a:t>acc_val</a:t>
            </a:r>
            <a:r>
              <a:rPr lang="en-US" altLang="zh-CN" dirty="0"/>
              <a:t>:</a:t>
            </a:r>
          </a:p>
          <a:p>
            <a:r>
              <a:rPr lang="en-US" altLang="zh-CN" dirty="0"/>
              <a:t>            </a:t>
            </a:r>
            <a:r>
              <a:rPr lang="en-US" altLang="zh-CN" dirty="0" err="1"/>
              <a:t>scheduler.step</a:t>
            </a:r>
            <a:r>
              <a:rPr lang="en-US" altLang="zh-CN" dirty="0"/>
              <a:t>()</a:t>
            </a:r>
          </a:p>
          <a:p>
            <a:r>
              <a:rPr lang="en-US" altLang="zh-CN" dirty="0"/>
              <a:t>        else:</a:t>
            </a:r>
          </a:p>
          <a:p>
            <a:r>
              <a:rPr lang="en-US" altLang="zh-CN" dirty="0"/>
              <a:t>            </a:t>
            </a:r>
            <a:r>
              <a:rPr lang="en-US" altLang="zh-CN" dirty="0" err="1"/>
              <a:t>total_acc</a:t>
            </a:r>
            <a:r>
              <a:rPr lang="en-US" altLang="zh-CN" dirty="0"/>
              <a:t> = </a:t>
            </a:r>
            <a:r>
              <a:rPr lang="en-US" altLang="zh-CN" dirty="0" err="1"/>
              <a:t>acc_val</a:t>
            </a:r>
            <a:endParaRPr lang="en-US" altLang="zh-CN" dirty="0"/>
          </a:p>
          <a:p>
            <a:r>
              <a:rPr lang="en-US" altLang="zh-CN" dirty="0"/>
              <a:t>        elapsed = </a:t>
            </a:r>
            <a:r>
              <a:rPr lang="en-US" altLang="zh-CN" dirty="0" err="1"/>
              <a:t>time.time</a:t>
            </a:r>
            <a:r>
              <a:rPr lang="en-US" altLang="zh-CN" dirty="0"/>
              <a:t>() - </a:t>
            </a:r>
            <a:r>
              <a:rPr lang="en-US" altLang="zh-CN" dirty="0" err="1"/>
              <a:t>epoch_start_time</a:t>
            </a:r>
            <a:endParaRPr lang="en-US" altLang="zh-CN" dirty="0"/>
          </a:p>
          <a:p>
            <a:r>
              <a:rPr lang="en-US" altLang="zh-CN" dirty="0"/>
              <a:t>        print('</a:t>
            </a:r>
            <a:r>
              <a:rPr lang="zh-CN" altLang="en-US" dirty="0"/>
              <a:t>完成第</a:t>
            </a:r>
            <a:r>
              <a:rPr lang="en-US" altLang="zh-CN" dirty="0"/>
              <a:t>{:3d}</a:t>
            </a:r>
            <a:r>
              <a:rPr lang="zh-CN" altLang="en-US" dirty="0"/>
              <a:t>轮训练</a:t>
            </a:r>
            <a:r>
              <a:rPr lang="en-US" altLang="zh-CN" dirty="0"/>
              <a:t>\t</a:t>
            </a:r>
            <a:r>
              <a:rPr lang="zh-CN" altLang="en-US" dirty="0"/>
              <a:t>耗时：</a:t>
            </a:r>
            <a:r>
              <a:rPr lang="en-US" altLang="zh-CN" dirty="0"/>
              <a:t>{:5.2f}</a:t>
            </a:r>
            <a:r>
              <a:rPr lang="zh-CN" altLang="en-US" dirty="0"/>
              <a:t>秒</a:t>
            </a:r>
            <a:r>
              <a:rPr lang="en-US" altLang="zh-CN" dirty="0"/>
              <a:t>\t</a:t>
            </a:r>
            <a:r>
              <a:rPr lang="zh-CN" altLang="en-US" dirty="0"/>
              <a:t>验证准确率：</a:t>
            </a:r>
            <a:r>
              <a:rPr lang="en-US" altLang="zh-CN" dirty="0"/>
              <a:t>{:8.3f}\t</a:t>
            </a:r>
            <a:r>
              <a:rPr lang="zh-CN" altLang="en-US" dirty="0"/>
              <a:t>验证损失：</a:t>
            </a:r>
            <a:r>
              <a:rPr lang="en-US" altLang="zh-CN" dirty="0"/>
              <a:t>{:8.5f}'.format(</a:t>
            </a:r>
          </a:p>
          <a:p>
            <a:r>
              <a:rPr lang="en-US" altLang="zh-CN" dirty="0"/>
              <a:t>            epoch, elapsed, </a:t>
            </a:r>
            <a:r>
              <a:rPr lang="en-US" altLang="zh-CN" dirty="0" err="1"/>
              <a:t>acc_val</a:t>
            </a:r>
            <a:r>
              <a:rPr lang="en-US" altLang="zh-CN" dirty="0"/>
              <a:t>, loss))</a:t>
            </a:r>
          </a:p>
          <a:p>
            <a:endParaRPr lang="en-US" altLang="zh-CN" dirty="0"/>
          </a:p>
          <a:p>
            <a:r>
              <a:rPr lang="en-US" altLang="zh-CN" dirty="0"/>
              <a:t>    print('</a:t>
            </a:r>
            <a:r>
              <a:rPr lang="zh-CN" altLang="en-US" dirty="0"/>
              <a:t>现在开始评估模型</a:t>
            </a:r>
            <a:r>
              <a:rPr lang="en-US" altLang="zh-CN" dirty="0"/>
              <a:t>......')</a:t>
            </a:r>
          </a:p>
          <a:p>
            <a:r>
              <a:rPr lang="en-US" altLang="zh-CN" dirty="0"/>
              <a:t>    </a:t>
            </a:r>
            <a:r>
              <a:rPr lang="en-US" altLang="zh-CN" dirty="0" err="1"/>
              <a:t>acc_test</a:t>
            </a:r>
            <a:r>
              <a:rPr lang="en-US" altLang="zh-CN" dirty="0"/>
              <a:t>, loss = evaluate(model, </a:t>
            </a:r>
            <a:r>
              <a:rPr lang="en-US" altLang="zh-CN" dirty="0" err="1"/>
              <a:t>test_dataloader</a:t>
            </a:r>
            <a:r>
              <a:rPr lang="en-US" altLang="zh-CN" dirty="0"/>
              <a:t>, criterion)</a:t>
            </a:r>
          </a:p>
          <a:p>
            <a:r>
              <a:rPr lang="en-US" altLang="zh-CN" dirty="0"/>
              <a:t>    print('</a:t>
            </a:r>
            <a:r>
              <a:rPr lang="zh-CN" altLang="en-US" dirty="0"/>
              <a:t>测试准确率：</a:t>
            </a:r>
            <a:r>
              <a:rPr lang="en-US" altLang="zh-CN" dirty="0"/>
              <a:t>{:8.3f}\t</a:t>
            </a:r>
            <a:r>
              <a:rPr lang="zh-CN" altLang="en-US" dirty="0"/>
              <a:t>测试损失：</a:t>
            </a:r>
            <a:r>
              <a:rPr lang="en-US" altLang="zh-CN" dirty="0"/>
              <a:t>{:8.5f}'.format(</a:t>
            </a:r>
            <a:r>
              <a:rPr lang="en-US" altLang="zh-CN" dirty="0" err="1"/>
              <a:t>acc_test</a:t>
            </a:r>
            <a:r>
              <a:rPr lang="en-US" altLang="zh-CN" dirty="0"/>
              <a:t>, loss))</a:t>
            </a:r>
            <a:endParaRPr lang="zh-CN" altLang="en-US" dirty="0"/>
          </a:p>
        </p:txBody>
      </p:sp>
    </p:spTree>
    <p:extLst>
      <p:ext uri="{BB962C8B-B14F-4D97-AF65-F5344CB8AC3E}">
        <p14:creationId xmlns:p14="http://schemas.microsoft.com/office/powerpoint/2010/main" val="14718378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9.1.2 </a:t>
            </a:r>
            <a:r>
              <a:rPr lang="en-US" altLang="zh-CN" dirty="0" err="1" smtClean="0"/>
              <a:t>Quora</a:t>
            </a:r>
            <a:r>
              <a:rPr lang="zh-CN" altLang="en-US" dirty="0"/>
              <a:t>竞赛示例</a:t>
            </a:r>
          </a:p>
        </p:txBody>
      </p:sp>
      <p:sp>
        <p:nvSpPr>
          <p:cNvPr id="3" name="内容占位符 2"/>
          <p:cNvSpPr>
            <a:spLocks noGrp="1"/>
          </p:cNvSpPr>
          <p:nvPr>
            <p:ph idx="1"/>
          </p:nvPr>
        </p:nvSpPr>
        <p:spPr/>
        <p:txBody>
          <a:bodyPr/>
          <a:lstStyle/>
          <a:p>
            <a:r>
              <a:rPr lang="en-US" altLang="zh-CN" dirty="0" err="1"/>
              <a:t>Quora</a:t>
            </a:r>
            <a:r>
              <a:rPr lang="zh-CN" altLang="en-US" dirty="0"/>
              <a:t>网站类似于国内的知乎，有很多问题和解答，有的问题存在色情、种族歧视等非真诚情感倾向。本例使用</a:t>
            </a:r>
            <a:r>
              <a:rPr lang="en-US" altLang="zh-CN" dirty="0" err="1"/>
              <a:t>Kaggle</a:t>
            </a:r>
            <a:r>
              <a:rPr lang="zh-CN" altLang="en-US" dirty="0"/>
              <a:t>竞赛数据集</a:t>
            </a:r>
            <a:r>
              <a:rPr lang="en-US" altLang="zh-CN" dirty="0" err="1"/>
              <a:t>Quora</a:t>
            </a:r>
            <a:r>
              <a:rPr lang="en-US" altLang="zh-CN" dirty="0"/>
              <a:t> Insincere Questions Classification</a:t>
            </a:r>
            <a:r>
              <a:rPr lang="zh-CN" altLang="en-US" dirty="0"/>
              <a:t>，目标是预测</a:t>
            </a:r>
            <a:r>
              <a:rPr lang="en-US" altLang="zh-CN" dirty="0" err="1"/>
              <a:t>Quora</a:t>
            </a:r>
            <a:r>
              <a:rPr lang="zh-CN" altLang="en-US" dirty="0"/>
              <a:t>网站的不真诚问题。本示例是一个简单的实现，演示了如何使用</a:t>
            </a:r>
            <a:r>
              <a:rPr lang="en-US" altLang="zh-CN" dirty="0"/>
              <a:t>LSTM</a:t>
            </a:r>
            <a:r>
              <a:rPr lang="zh-CN" altLang="en-US" dirty="0"/>
              <a:t>解决情感分析问题，完整程序请参见</a:t>
            </a:r>
            <a:r>
              <a:rPr lang="en-US" altLang="zh-CN" dirty="0"/>
              <a:t>qiqc.py</a:t>
            </a:r>
            <a:r>
              <a:rPr lang="zh-CN" altLang="en-US" dirty="0"/>
              <a:t>。</a:t>
            </a:r>
          </a:p>
        </p:txBody>
      </p:sp>
    </p:spTree>
    <p:extLst>
      <p:ext uri="{BB962C8B-B14F-4D97-AF65-F5344CB8AC3E}">
        <p14:creationId xmlns:p14="http://schemas.microsoft.com/office/powerpoint/2010/main" val="1649664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代码</a:t>
            </a:r>
            <a:r>
              <a:rPr lang="en-US" altLang="zh-CN" dirty="0"/>
              <a:t>9. 8</a:t>
            </a:r>
            <a:r>
              <a:rPr lang="zh-CN" altLang="en-US" dirty="0"/>
              <a:t>导入必要的模块，然后设置一些超参数。为了简化编程，本例使用</a:t>
            </a:r>
            <a:r>
              <a:rPr lang="en-US" altLang="zh-CN" dirty="0" err="1"/>
              <a:t>torchtext</a:t>
            </a:r>
            <a:r>
              <a:rPr lang="zh-CN" altLang="en-US" dirty="0"/>
              <a:t>工具来分词，使用</a:t>
            </a:r>
            <a:r>
              <a:rPr lang="en-US" altLang="zh-CN" dirty="0"/>
              <a:t>pandas</a:t>
            </a:r>
            <a:r>
              <a:rPr lang="zh-CN" altLang="en-US" dirty="0"/>
              <a:t>来读取和写入文件，使用</a:t>
            </a:r>
            <a:r>
              <a:rPr lang="en-US" altLang="zh-CN" dirty="0" err="1"/>
              <a:t>PyTorch</a:t>
            </a:r>
            <a:r>
              <a:rPr lang="zh-CN" altLang="en-US" dirty="0"/>
              <a:t>构建网络模型，使用</a:t>
            </a:r>
            <a:r>
              <a:rPr lang="en-US" altLang="zh-CN" dirty="0" err="1"/>
              <a:t>scikit</a:t>
            </a:r>
            <a:r>
              <a:rPr lang="en-US" altLang="zh-CN" dirty="0"/>
              <a:t>-learn</a:t>
            </a:r>
            <a:r>
              <a:rPr lang="zh-CN" altLang="en-US" dirty="0"/>
              <a:t>来计算性能指标。超参数的后面都有注释，含义自明。</a:t>
            </a:r>
          </a:p>
        </p:txBody>
      </p:sp>
    </p:spTree>
    <p:extLst>
      <p:ext uri="{BB962C8B-B14F-4D97-AF65-F5344CB8AC3E}">
        <p14:creationId xmlns:p14="http://schemas.microsoft.com/office/powerpoint/2010/main" val="10112372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half" idx="1"/>
          </p:nvPr>
        </p:nvSpPr>
        <p:spPr>
          <a:xfrm>
            <a:off x="457200" y="764704"/>
            <a:ext cx="4038600" cy="5626952"/>
          </a:xfrm>
        </p:spPr>
        <p:txBody>
          <a:bodyPr>
            <a:normAutofit fontScale="70000" lnSpcReduction="20000"/>
          </a:bodyPr>
          <a:lstStyle/>
          <a:p>
            <a:r>
              <a:rPr lang="zh-CN" altLang="en-US" dirty="0"/>
              <a:t>代码</a:t>
            </a:r>
            <a:r>
              <a:rPr lang="en-US" altLang="zh-CN" dirty="0"/>
              <a:t>9. 8</a:t>
            </a:r>
            <a:r>
              <a:rPr lang="zh-CN" altLang="en-US" dirty="0"/>
              <a:t>导入模块和设置超参数</a:t>
            </a:r>
          </a:p>
          <a:p>
            <a:r>
              <a:rPr lang="en-US" altLang="zh-CN" dirty="0"/>
              <a:t>import torch</a:t>
            </a:r>
          </a:p>
          <a:p>
            <a:r>
              <a:rPr lang="en-US" altLang="zh-CN" dirty="0"/>
              <a:t>from torch import </a:t>
            </a:r>
            <a:r>
              <a:rPr lang="en-US" altLang="zh-CN" dirty="0" err="1"/>
              <a:t>nn</a:t>
            </a:r>
            <a:endParaRPr lang="en-US" altLang="zh-CN" dirty="0"/>
          </a:p>
          <a:p>
            <a:r>
              <a:rPr lang="en-US" altLang="zh-CN" dirty="0"/>
              <a:t>from </a:t>
            </a:r>
            <a:r>
              <a:rPr lang="en-US" altLang="zh-CN" dirty="0" err="1"/>
              <a:t>torch.utils.data</a:t>
            </a:r>
            <a:r>
              <a:rPr lang="en-US" altLang="zh-CN" dirty="0"/>
              <a:t> import Dataset, </a:t>
            </a:r>
            <a:r>
              <a:rPr lang="en-US" altLang="zh-CN" dirty="0" err="1"/>
              <a:t>DataLoader</a:t>
            </a:r>
            <a:endParaRPr lang="en-US" altLang="zh-CN" dirty="0"/>
          </a:p>
          <a:p>
            <a:r>
              <a:rPr lang="en-US" altLang="zh-CN" dirty="0"/>
              <a:t>import </a:t>
            </a:r>
            <a:r>
              <a:rPr lang="en-US" altLang="zh-CN" dirty="0" err="1"/>
              <a:t>torch.optim</a:t>
            </a:r>
            <a:r>
              <a:rPr lang="en-US" altLang="zh-CN" dirty="0"/>
              <a:t> as </a:t>
            </a:r>
            <a:r>
              <a:rPr lang="en-US" altLang="zh-CN" dirty="0" err="1"/>
              <a:t>optim</a:t>
            </a:r>
            <a:endParaRPr lang="en-US" altLang="zh-CN" dirty="0"/>
          </a:p>
          <a:p>
            <a:r>
              <a:rPr lang="en-US" altLang="zh-CN" dirty="0"/>
              <a:t>from </a:t>
            </a:r>
            <a:r>
              <a:rPr lang="en-US" altLang="zh-CN" dirty="0" err="1"/>
              <a:t>torchtext.data.utils</a:t>
            </a:r>
            <a:r>
              <a:rPr lang="en-US" altLang="zh-CN" dirty="0"/>
              <a:t> import </a:t>
            </a:r>
            <a:r>
              <a:rPr lang="en-US" altLang="zh-CN" dirty="0" err="1"/>
              <a:t>get_tokenizer</a:t>
            </a:r>
            <a:endParaRPr lang="en-US" altLang="zh-CN" dirty="0"/>
          </a:p>
          <a:p>
            <a:r>
              <a:rPr lang="en-US" altLang="zh-CN" dirty="0"/>
              <a:t>from </a:t>
            </a:r>
            <a:r>
              <a:rPr lang="en-US" altLang="zh-CN" dirty="0" err="1"/>
              <a:t>torchtext.vocab</a:t>
            </a:r>
            <a:r>
              <a:rPr lang="en-US" altLang="zh-CN" dirty="0"/>
              <a:t> import </a:t>
            </a:r>
            <a:r>
              <a:rPr lang="en-US" altLang="zh-CN" dirty="0" err="1"/>
              <a:t>build_vocab_from_iterator</a:t>
            </a:r>
            <a:endParaRPr lang="en-US" altLang="zh-CN" dirty="0"/>
          </a:p>
          <a:p>
            <a:r>
              <a:rPr lang="en-US" altLang="zh-CN" dirty="0"/>
              <a:t>from typing import </a:t>
            </a:r>
            <a:r>
              <a:rPr lang="en-US" altLang="zh-CN" dirty="0" err="1"/>
              <a:t>Iterable</a:t>
            </a:r>
            <a:endParaRPr lang="en-US" altLang="zh-CN" dirty="0"/>
          </a:p>
          <a:p>
            <a:r>
              <a:rPr lang="en-US" altLang="zh-CN" dirty="0"/>
              <a:t>from </a:t>
            </a:r>
            <a:r>
              <a:rPr lang="en-US" altLang="zh-CN" dirty="0" err="1"/>
              <a:t>sklearn.model_selection</a:t>
            </a:r>
            <a:r>
              <a:rPr lang="en-US" altLang="zh-CN" dirty="0"/>
              <a:t> import </a:t>
            </a:r>
            <a:r>
              <a:rPr lang="en-US" altLang="zh-CN" dirty="0" err="1"/>
              <a:t>train_test_split</a:t>
            </a:r>
            <a:endParaRPr lang="en-US" altLang="zh-CN" dirty="0"/>
          </a:p>
          <a:p>
            <a:r>
              <a:rPr lang="en-US" altLang="zh-CN" dirty="0"/>
              <a:t>from </a:t>
            </a:r>
            <a:r>
              <a:rPr lang="en-US" altLang="zh-CN" dirty="0" err="1"/>
              <a:t>sklearn</a:t>
            </a:r>
            <a:r>
              <a:rPr lang="en-US" altLang="zh-CN" dirty="0"/>
              <a:t> import metrics</a:t>
            </a:r>
          </a:p>
          <a:p>
            <a:r>
              <a:rPr lang="en-US" altLang="zh-CN" dirty="0"/>
              <a:t>import </a:t>
            </a:r>
            <a:r>
              <a:rPr lang="en-US" altLang="zh-CN" dirty="0" err="1"/>
              <a:t>numpy</a:t>
            </a:r>
            <a:r>
              <a:rPr lang="en-US" altLang="zh-CN" dirty="0"/>
              <a:t> as np</a:t>
            </a:r>
          </a:p>
          <a:p>
            <a:r>
              <a:rPr lang="en-US" altLang="zh-CN" dirty="0"/>
              <a:t>import pandas as </a:t>
            </a:r>
            <a:r>
              <a:rPr lang="en-US" altLang="zh-CN" dirty="0" err="1"/>
              <a:t>pd</a:t>
            </a:r>
            <a:endParaRPr lang="en-US" altLang="zh-CN" dirty="0"/>
          </a:p>
          <a:p>
            <a:r>
              <a:rPr lang="en-US" altLang="zh-CN" dirty="0"/>
              <a:t>import </a:t>
            </a:r>
            <a:r>
              <a:rPr lang="en-US" altLang="zh-CN" dirty="0" err="1"/>
              <a:t>os</a:t>
            </a:r>
            <a:endParaRPr lang="en-US" altLang="zh-CN" dirty="0"/>
          </a:p>
          <a:p>
            <a:r>
              <a:rPr lang="en-US" altLang="zh-CN" dirty="0"/>
              <a:t>import time</a:t>
            </a:r>
          </a:p>
          <a:p>
            <a:endParaRPr lang="en-US" altLang="zh-CN" dirty="0"/>
          </a:p>
          <a:p>
            <a:endParaRPr lang="zh-CN" altLang="en-US" dirty="0"/>
          </a:p>
        </p:txBody>
      </p:sp>
      <p:sp>
        <p:nvSpPr>
          <p:cNvPr id="6" name="内容占位符 5"/>
          <p:cNvSpPr>
            <a:spLocks noGrp="1"/>
          </p:cNvSpPr>
          <p:nvPr>
            <p:ph sz="half" idx="2"/>
          </p:nvPr>
        </p:nvSpPr>
        <p:spPr>
          <a:xfrm>
            <a:off x="4648200" y="764704"/>
            <a:ext cx="4244280" cy="5626952"/>
          </a:xfrm>
        </p:spPr>
        <p:txBody>
          <a:bodyPr>
            <a:normAutofit fontScale="70000" lnSpcReduction="20000"/>
          </a:bodyPr>
          <a:lstStyle/>
          <a:p>
            <a:r>
              <a:rPr lang="en-US" altLang="zh-CN" dirty="0"/>
              <a:t>device = </a:t>
            </a:r>
            <a:r>
              <a:rPr lang="en-US" altLang="zh-CN" dirty="0" err="1"/>
              <a:t>torch.device</a:t>
            </a:r>
            <a:r>
              <a:rPr lang="en-US" altLang="zh-CN" dirty="0"/>
              <a:t>("</a:t>
            </a:r>
            <a:r>
              <a:rPr lang="en-US" altLang="zh-CN" dirty="0" err="1"/>
              <a:t>cuda</a:t>
            </a:r>
            <a:r>
              <a:rPr lang="en-US" altLang="zh-CN" dirty="0"/>
              <a:t>" if </a:t>
            </a:r>
            <a:r>
              <a:rPr lang="en-US" altLang="zh-CN" dirty="0" err="1"/>
              <a:t>torch.cuda.is_available</a:t>
            </a:r>
            <a:r>
              <a:rPr lang="en-US" altLang="zh-CN" dirty="0"/>
              <a:t>() else "</a:t>
            </a:r>
            <a:r>
              <a:rPr lang="en-US" altLang="zh-CN" dirty="0" err="1"/>
              <a:t>cpu</a:t>
            </a:r>
            <a:r>
              <a:rPr lang="en-US" altLang="zh-CN" dirty="0"/>
              <a:t>")</a:t>
            </a:r>
          </a:p>
          <a:p>
            <a:endParaRPr lang="en-US" altLang="zh-CN" dirty="0"/>
          </a:p>
          <a:p>
            <a:r>
              <a:rPr lang="en-US" altLang="zh-CN" dirty="0"/>
              <a:t># </a:t>
            </a:r>
            <a:r>
              <a:rPr lang="zh-CN" altLang="en-US" dirty="0"/>
              <a:t>超参数</a:t>
            </a:r>
          </a:p>
          <a:p>
            <a:r>
              <a:rPr lang="en-US" altLang="zh-CN" dirty="0" err="1"/>
              <a:t>data_path</a:t>
            </a:r>
            <a:r>
              <a:rPr lang="en-US" altLang="zh-CN" dirty="0"/>
              <a:t> = "../datasets/</a:t>
            </a:r>
            <a:r>
              <a:rPr lang="en-US" altLang="zh-CN" dirty="0" err="1"/>
              <a:t>qiqc</a:t>
            </a:r>
            <a:r>
              <a:rPr lang="en-US" altLang="zh-CN" dirty="0"/>
              <a:t>"</a:t>
            </a:r>
          </a:p>
          <a:p>
            <a:r>
              <a:rPr lang="en-US" altLang="zh-CN" dirty="0" err="1"/>
              <a:t>embedding_file</a:t>
            </a:r>
            <a:r>
              <a:rPr lang="en-US" altLang="zh-CN" dirty="0"/>
              <a:t> = "../datasets/glove.6B.300d.txt"</a:t>
            </a:r>
          </a:p>
          <a:p>
            <a:r>
              <a:rPr lang="en-US" altLang="zh-CN" dirty="0" err="1"/>
              <a:t>max_len</a:t>
            </a:r>
            <a:r>
              <a:rPr lang="en-US" altLang="zh-CN" dirty="0"/>
              <a:t> = 100  # </a:t>
            </a:r>
            <a:r>
              <a:rPr lang="zh-CN" altLang="en-US" dirty="0"/>
              <a:t>句子最大长度</a:t>
            </a:r>
          </a:p>
          <a:p>
            <a:r>
              <a:rPr lang="en-US" altLang="zh-CN" dirty="0" err="1"/>
              <a:t>emb_dim</a:t>
            </a:r>
            <a:r>
              <a:rPr lang="en-US" altLang="zh-CN" dirty="0"/>
              <a:t> = 300  # </a:t>
            </a:r>
            <a:r>
              <a:rPr lang="zh-CN" altLang="en-US" dirty="0"/>
              <a:t>词向量维数</a:t>
            </a:r>
          </a:p>
          <a:p>
            <a:r>
              <a:rPr lang="en-US" altLang="zh-CN" dirty="0" err="1"/>
              <a:t>batch_size</a:t>
            </a:r>
            <a:r>
              <a:rPr lang="en-US" altLang="zh-CN" dirty="0"/>
              <a:t> = 512  # </a:t>
            </a:r>
            <a:r>
              <a:rPr lang="zh-CN" altLang="en-US" dirty="0"/>
              <a:t>批大小</a:t>
            </a:r>
          </a:p>
          <a:p>
            <a:r>
              <a:rPr lang="en-US" altLang="zh-CN" dirty="0"/>
              <a:t>epochs = 5  # </a:t>
            </a:r>
            <a:r>
              <a:rPr lang="zh-CN" altLang="en-US" dirty="0"/>
              <a:t>训练轮次</a:t>
            </a:r>
          </a:p>
          <a:p>
            <a:r>
              <a:rPr lang="en-US" altLang="zh-CN" dirty="0"/>
              <a:t>clip = 1  # </a:t>
            </a:r>
            <a:r>
              <a:rPr lang="zh-CN" altLang="en-US" dirty="0"/>
              <a:t>梯度裁剪</a:t>
            </a:r>
          </a:p>
          <a:p>
            <a:r>
              <a:rPr lang="en-US" altLang="zh-CN" dirty="0" err="1"/>
              <a:t>lr</a:t>
            </a:r>
            <a:r>
              <a:rPr lang="en-US" altLang="zh-CN" dirty="0"/>
              <a:t> = 0.0003     # </a:t>
            </a:r>
            <a:r>
              <a:rPr lang="zh-CN" altLang="en-US" dirty="0"/>
              <a:t>学习率</a:t>
            </a:r>
          </a:p>
          <a:p>
            <a:endParaRPr lang="zh-CN" altLang="en-US" dirty="0"/>
          </a:p>
          <a:p>
            <a:r>
              <a:rPr lang="en-US" altLang="zh-CN" dirty="0"/>
              <a:t># </a:t>
            </a:r>
            <a:r>
              <a:rPr lang="zh-CN" altLang="en-US" dirty="0"/>
              <a:t>获取分词器</a:t>
            </a:r>
          </a:p>
          <a:p>
            <a:r>
              <a:rPr lang="en-US" altLang="zh-CN" dirty="0"/>
              <a:t>tokenizer = </a:t>
            </a:r>
            <a:r>
              <a:rPr lang="en-US" altLang="zh-CN" dirty="0" err="1"/>
              <a:t>get_tokenizer</a:t>
            </a:r>
            <a:r>
              <a:rPr lang="en-US" altLang="zh-CN" dirty="0"/>
              <a:t>("</a:t>
            </a:r>
            <a:r>
              <a:rPr lang="en-US" altLang="zh-CN" dirty="0" err="1"/>
              <a:t>basic_english</a:t>
            </a:r>
            <a:r>
              <a:rPr lang="en-US" altLang="zh-CN" dirty="0"/>
              <a:t>")</a:t>
            </a:r>
          </a:p>
          <a:p>
            <a:endParaRPr lang="zh-CN" altLang="en-US" dirty="0"/>
          </a:p>
        </p:txBody>
      </p:sp>
    </p:spTree>
    <p:extLst>
      <p:ext uri="{BB962C8B-B14F-4D97-AF65-F5344CB8AC3E}">
        <p14:creationId xmlns:p14="http://schemas.microsoft.com/office/powerpoint/2010/main" val="18818634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代码</a:t>
            </a:r>
            <a:r>
              <a:rPr lang="en-US" altLang="zh-CN" dirty="0"/>
              <a:t>9. 9</a:t>
            </a:r>
            <a:r>
              <a:rPr lang="zh-CN" altLang="en-US" dirty="0"/>
              <a:t>实现加载数据集和简单预处理功能。</a:t>
            </a:r>
            <a:r>
              <a:rPr lang="en-US" altLang="zh-CN" dirty="0" err="1"/>
              <a:t>read_csv_files</a:t>
            </a:r>
            <a:r>
              <a:rPr lang="zh-CN" altLang="en-US" dirty="0"/>
              <a:t>函数调用</a:t>
            </a:r>
            <a:r>
              <a:rPr lang="en-US" altLang="zh-CN" dirty="0"/>
              <a:t>pandas</a:t>
            </a:r>
            <a:r>
              <a:rPr lang="zh-CN" altLang="en-US" dirty="0"/>
              <a:t>的</a:t>
            </a:r>
            <a:r>
              <a:rPr lang="en-US" altLang="zh-CN" dirty="0" err="1"/>
              <a:t>read_csv</a:t>
            </a:r>
            <a:r>
              <a:rPr lang="zh-CN" altLang="en-US" dirty="0"/>
              <a:t>函数来读取</a:t>
            </a:r>
            <a:r>
              <a:rPr lang="en-US" altLang="zh-CN" dirty="0"/>
              <a:t>CSV</a:t>
            </a:r>
            <a:r>
              <a:rPr lang="zh-CN" altLang="en-US" dirty="0"/>
              <a:t>格式的训练集和测试集。</a:t>
            </a:r>
            <a:r>
              <a:rPr lang="en-US" altLang="zh-CN" dirty="0" err="1"/>
              <a:t>load_data_sets</a:t>
            </a:r>
            <a:r>
              <a:rPr lang="zh-CN" altLang="en-US" dirty="0"/>
              <a:t>函数首先调用</a:t>
            </a:r>
            <a:r>
              <a:rPr lang="en-US" altLang="zh-CN" dirty="0" err="1"/>
              <a:t>read_csv_files</a:t>
            </a:r>
            <a:r>
              <a:rPr lang="zh-CN" altLang="en-US" dirty="0"/>
              <a:t>函数读取数据集，然后从原始训练集中划分一部分出来作为验证集，随后分离数据集的文本部分和标签部分，最后返回预处理后的数据集。</a:t>
            </a:r>
          </a:p>
        </p:txBody>
      </p:sp>
    </p:spTree>
    <p:extLst>
      <p:ext uri="{BB962C8B-B14F-4D97-AF65-F5344CB8AC3E}">
        <p14:creationId xmlns:p14="http://schemas.microsoft.com/office/powerpoint/2010/main" val="3806257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a:t>深度网络特别是循环神经网络在</a:t>
            </a:r>
            <a:r>
              <a:rPr lang="en-US" altLang="zh-CN" dirty="0"/>
              <a:t>NLP</a:t>
            </a:r>
            <a:r>
              <a:rPr lang="zh-CN" altLang="en-US" dirty="0"/>
              <a:t>上的应用丰富多彩。其中，情感分析是对带有情感色彩的主观性文本进行倾向性分析的过程；语言模型对一段文本的概率进行估计，以判断一段文字是不是一句自然语言，广泛应用于语音识别、机器翻译等领域中；文本生成是根据一句或一段上文来生成下一个单词，递归下去可以生成整个句子、段落甚至篇章，可用于生成某种风格的文本；机器翻译是利用计算机将一种自然语言（源语言）转换为另一种自然语言（目标语言）的过程。</a:t>
            </a:r>
          </a:p>
          <a:p>
            <a:r>
              <a:rPr lang="zh-CN" altLang="en-US" dirty="0"/>
              <a:t>本章介绍自然语言处理的三个典型应用场景，第一是情感分析，介绍</a:t>
            </a:r>
            <a:r>
              <a:rPr lang="en-US" altLang="zh-CN" dirty="0"/>
              <a:t>AG NEWS</a:t>
            </a:r>
            <a:r>
              <a:rPr lang="zh-CN" altLang="en-US" dirty="0"/>
              <a:t>的分类示例和基于</a:t>
            </a:r>
            <a:r>
              <a:rPr lang="en-US" altLang="zh-CN" dirty="0" err="1"/>
              <a:t>Kaggle</a:t>
            </a:r>
            <a:r>
              <a:rPr lang="zh-CN" altLang="en-US" dirty="0"/>
              <a:t>竞赛</a:t>
            </a:r>
            <a:r>
              <a:rPr lang="en-US" altLang="zh-CN" dirty="0" err="1"/>
              <a:t>Quora</a:t>
            </a:r>
            <a:r>
              <a:rPr lang="en-US" altLang="zh-CN" dirty="0"/>
              <a:t> Insincere Questions Classification</a:t>
            </a:r>
            <a:r>
              <a:rPr lang="zh-CN" altLang="en-US" dirty="0"/>
              <a:t>的分类示例；第二是语言模型，通过构建一个</a:t>
            </a:r>
            <a:r>
              <a:rPr lang="en-US" altLang="zh-CN" dirty="0"/>
              <a:t>LSTM</a:t>
            </a:r>
            <a:r>
              <a:rPr lang="zh-CN" altLang="en-US" dirty="0"/>
              <a:t>神经网络来探索</a:t>
            </a:r>
            <a:r>
              <a:rPr lang="en-US" altLang="zh-CN" dirty="0"/>
              <a:t>WikiText2</a:t>
            </a:r>
            <a:r>
              <a:rPr lang="zh-CN" altLang="en-US" dirty="0"/>
              <a:t>数据集中自然语言的内在依赖关系；第三是文本序列生成，包括向莎士比亚学写诗和神经机器翻译。</a:t>
            </a:r>
          </a:p>
        </p:txBody>
      </p:sp>
    </p:spTree>
    <p:extLst>
      <p:ext uri="{BB962C8B-B14F-4D97-AF65-F5344CB8AC3E}">
        <p14:creationId xmlns:p14="http://schemas.microsoft.com/office/powerpoint/2010/main" val="35859727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000328"/>
          </a:xfrm>
        </p:spPr>
        <p:txBody>
          <a:bodyPr>
            <a:normAutofit fontScale="85000" lnSpcReduction="20000"/>
          </a:bodyPr>
          <a:lstStyle/>
          <a:p>
            <a:r>
              <a:rPr lang="zh-CN" altLang="en-US" dirty="0"/>
              <a:t>代码</a:t>
            </a:r>
            <a:r>
              <a:rPr lang="en-US" altLang="zh-CN" dirty="0"/>
              <a:t>9. 9</a:t>
            </a:r>
            <a:r>
              <a:rPr lang="zh-CN" altLang="en-US" dirty="0"/>
              <a:t>加载数据集和预处理</a:t>
            </a:r>
          </a:p>
          <a:p>
            <a:r>
              <a:rPr lang="en-US" altLang="zh-CN" dirty="0" err="1"/>
              <a:t>def</a:t>
            </a:r>
            <a:r>
              <a:rPr lang="en-US" altLang="zh-CN" dirty="0"/>
              <a:t> </a:t>
            </a:r>
            <a:r>
              <a:rPr lang="en-US" altLang="zh-CN" dirty="0" err="1"/>
              <a:t>read_csv_files</a:t>
            </a:r>
            <a:r>
              <a:rPr lang="en-US" altLang="zh-CN" dirty="0"/>
              <a:t>(path):</a:t>
            </a:r>
          </a:p>
          <a:p>
            <a:r>
              <a:rPr lang="en-US" altLang="zh-CN" dirty="0"/>
              <a:t>    """ </a:t>
            </a:r>
            <a:r>
              <a:rPr lang="zh-CN" altLang="en-US" dirty="0"/>
              <a:t>读取数据集 </a:t>
            </a:r>
            <a:r>
              <a:rPr lang="en-US" altLang="zh-CN" dirty="0"/>
              <a:t>"""</a:t>
            </a:r>
          </a:p>
          <a:p>
            <a:r>
              <a:rPr lang="en-US" altLang="zh-CN" dirty="0"/>
              <a:t>    </a:t>
            </a:r>
            <a:r>
              <a:rPr lang="en-US" altLang="zh-CN" dirty="0" err="1"/>
              <a:t>data_train</a:t>
            </a:r>
            <a:r>
              <a:rPr lang="en-US" altLang="zh-CN" dirty="0"/>
              <a:t> = </a:t>
            </a:r>
            <a:r>
              <a:rPr lang="en-US" altLang="zh-CN" dirty="0" err="1"/>
              <a:t>pd.read_csv</a:t>
            </a:r>
            <a:r>
              <a:rPr lang="en-US" altLang="zh-CN" dirty="0"/>
              <a:t>(</a:t>
            </a:r>
            <a:r>
              <a:rPr lang="en-US" altLang="zh-CN" dirty="0" err="1"/>
              <a:t>os.path.join</a:t>
            </a:r>
            <a:r>
              <a:rPr lang="en-US" altLang="zh-CN" dirty="0"/>
              <a:t>(path, "train.csv"))</a:t>
            </a:r>
          </a:p>
          <a:p>
            <a:r>
              <a:rPr lang="en-US" altLang="zh-CN" dirty="0"/>
              <a:t>    </a:t>
            </a:r>
            <a:r>
              <a:rPr lang="en-US" altLang="zh-CN" dirty="0" err="1"/>
              <a:t>data_test</a:t>
            </a:r>
            <a:r>
              <a:rPr lang="en-US" altLang="zh-CN" dirty="0"/>
              <a:t> = </a:t>
            </a:r>
            <a:r>
              <a:rPr lang="en-US" altLang="zh-CN" dirty="0" err="1"/>
              <a:t>pd.read_csv</a:t>
            </a:r>
            <a:r>
              <a:rPr lang="en-US" altLang="zh-CN" dirty="0"/>
              <a:t>(</a:t>
            </a:r>
            <a:r>
              <a:rPr lang="en-US" altLang="zh-CN" dirty="0" err="1"/>
              <a:t>os.path.join</a:t>
            </a:r>
            <a:r>
              <a:rPr lang="en-US" altLang="zh-CN" dirty="0"/>
              <a:t>(path, "test.csv"))</a:t>
            </a:r>
          </a:p>
          <a:p>
            <a:r>
              <a:rPr lang="en-US" altLang="zh-CN" dirty="0"/>
              <a:t>    return </a:t>
            </a:r>
            <a:r>
              <a:rPr lang="en-US" altLang="zh-CN" dirty="0" err="1"/>
              <a:t>data_train</a:t>
            </a:r>
            <a:r>
              <a:rPr lang="en-US" altLang="zh-CN" dirty="0"/>
              <a:t>, </a:t>
            </a:r>
            <a:r>
              <a:rPr lang="en-US" altLang="zh-CN" dirty="0" err="1"/>
              <a:t>data_test</a:t>
            </a:r>
            <a:endParaRPr lang="en-US" altLang="zh-CN" dirty="0"/>
          </a:p>
          <a:p>
            <a:endParaRPr lang="en-US" altLang="zh-CN" dirty="0"/>
          </a:p>
          <a:p>
            <a:endParaRPr lang="en-US" altLang="zh-CN" dirty="0"/>
          </a:p>
          <a:p>
            <a:r>
              <a:rPr lang="en-US" altLang="zh-CN" dirty="0" err="1"/>
              <a:t>def</a:t>
            </a:r>
            <a:r>
              <a:rPr lang="en-US" altLang="zh-CN" dirty="0"/>
              <a:t> </a:t>
            </a:r>
            <a:r>
              <a:rPr lang="en-US" altLang="zh-CN" dirty="0" err="1"/>
              <a:t>yield_tokens</a:t>
            </a:r>
            <a:r>
              <a:rPr lang="en-US" altLang="zh-CN" dirty="0"/>
              <a:t>(</a:t>
            </a:r>
            <a:r>
              <a:rPr lang="en-US" altLang="zh-CN" dirty="0" err="1"/>
              <a:t>data_iter</a:t>
            </a:r>
            <a:r>
              <a:rPr lang="en-US" altLang="zh-CN" dirty="0"/>
              <a:t>: </a:t>
            </a:r>
            <a:r>
              <a:rPr lang="en-US" altLang="zh-CN" dirty="0" err="1"/>
              <a:t>Iterable</a:t>
            </a:r>
            <a:r>
              <a:rPr lang="en-US" altLang="zh-CN" dirty="0"/>
              <a:t>):</a:t>
            </a:r>
          </a:p>
          <a:p>
            <a:r>
              <a:rPr lang="en-US" altLang="zh-CN" dirty="0"/>
              <a:t>    """ </a:t>
            </a:r>
            <a:r>
              <a:rPr lang="zh-CN" altLang="en-US" dirty="0"/>
              <a:t>输出符号列表的辅助函数 </a:t>
            </a:r>
            <a:r>
              <a:rPr lang="en-US" altLang="zh-CN" dirty="0"/>
              <a:t>"""</a:t>
            </a:r>
          </a:p>
          <a:p>
            <a:r>
              <a:rPr lang="en-US" altLang="zh-CN" dirty="0"/>
              <a:t>    for sentence in </a:t>
            </a:r>
            <a:r>
              <a:rPr lang="en-US" altLang="zh-CN" dirty="0" err="1"/>
              <a:t>data_iter</a:t>
            </a:r>
            <a:r>
              <a:rPr lang="en-US" altLang="zh-CN" dirty="0"/>
              <a:t>:</a:t>
            </a:r>
          </a:p>
          <a:p>
            <a:r>
              <a:rPr lang="en-US" altLang="zh-CN" dirty="0"/>
              <a:t>        yield tokenizer(sentence)</a:t>
            </a:r>
          </a:p>
          <a:p>
            <a:endParaRPr lang="en-US" altLang="zh-CN" dirty="0"/>
          </a:p>
          <a:p>
            <a:endParaRPr lang="en-US" altLang="zh-CN" dirty="0"/>
          </a:p>
          <a:p>
            <a:r>
              <a:rPr lang="en-US" altLang="zh-CN" dirty="0" err="1"/>
              <a:t>def</a:t>
            </a:r>
            <a:r>
              <a:rPr lang="en-US" altLang="zh-CN" dirty="0"/>
              <a:t> </a:t>
            </a:r>
            <a:r>
              <a:rPr lang="en-US" altLang="zh-CN" dirty="0" err="1"/>
              <a:t>data_process</a:t>
            </a:r>
            <a:r>
              <a:rPr lang="en-US" altLang="zh-CN" dirty="0"/>
              <a:t>(</a:t>
            </a:r>
            <a:r>
              <a:rPr lang="en-US" altLang="zh-CN" dirty="0" err="1"/>
              <a:t>raw_text</a:t>
            </a:r>
            <a:r>
              <a:rPr lang="en-US" altLang="zh-CN" dirty="0"/>
              <a:t>, vocab):</a:t>
            </a:r>
          </a:p>
          <a:p>
            <a:r>
              <a:rPr lang="en-US" altLang="zh-CN" dirty="0"/>
              <a:t>    """ </a:t>
            </a:r>
            <a:r>
              <a:rPr lang="zh-CN" altLang="en-US" dirty="0"/>
              <a:t>将迭代数据转换为张量 </a:t>
            </a:r>
            <a:r>
              <a:rPr lang="en-US" altLang="zh-CN" dirty="0"/>
              <a:t>"""</a:t>
            </a:r>
          </a:p>
          <a:p>
            <a:r>
              <a:rPr lang="en-US" altLang="zh-CN" dirty="0"/>
              <a:t>    data = [</a:t>
            </a:r>
            <a:r>
              <a:rPr lang="en-US" altLang="zh-CN" dirty="0" err="1"/>
              <a:t>torch.tensor</a:t>
            </a:r>
            <a:r>
              <a:rPr lang="en-US" altLang="zh-CN" dirty="0"/>
              <a:t>(vocab(tokenizer(sentence)), </a:t>
            </a:r>
            <a:r>
              <a:rPr lang="en-US" altLang="zh-CN" dirty="0" err="1"/>
              <a:t>dtype</a:t>
            </a:r>
            <a:r>
              <a:rPr lang="en-US" altLang="zh-CN" dirty="0"/>
              <a:t>=</a:t>
            </a:r>
            <a:r>
              <a:rPr lang="en-US" altLang="zh-CN" dirty="0" err="1"/>
              <a:t>torch.long</a:t>
            </a:r>
            <a:r>
              <a:rPr lang="en-US" altLang="zh-CN" dirty="0"/>
              <a:t>) for sentence in </a:t>
            </a:r>
            <a:r>
              <a:rPr lang="en-US" altLang="zh-CN" dirty="0" err="1"/>
              <a:t>raw_text</a:t>
            </a:r>
            <a:r>
              <a:rPr lang="en-US" altLang="zh-CN" dirty="0"/>
              <a:t>]</a:t>
            </a:r>
          </a:p>
          <a:p>
            <a:r>
              <a:rPr lang="en-US" altLang="zh-CN" dirty="0"/>
              <a:t>    return data</a:t>
            </a:r>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13181947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altLang="zh-CN" dirty="0" err="1"/>
              <a:t>def</a:t>
            </a:r>
            <a:r>
              <a:rPr lang="en-US" altLang="zh-CN" dirty="0"/>
              <a:t> </a:t>
            </a:r>
            <a:r>
              <a:rPr lang="en-US" altLang="zh-CN" dirty="0" err="1"/>
              <a:t>load_data_sets</a:t>
            </a:r>
            <a:r>
              <a:rPr lang="en-US" altLang="zh-CN" dirty="0"/>
              <a:t>(</a:t>
            </a:r>
            <a:r>
              <a:rPr lang="en-US" altLang="zh-CN" dirty="0" err="1"/>
              <a:t>val_split</a:t>
            </a:r>
            <a:r>
              <a:rPr lang="en-US" altLang="zh-CN" dirty="0"/>
              <a:t>=0.1):</a:t>
            </a:r>
          </a:p>
          <a:p>
            <a:r>
              <a:rPr lang="en-US" altLang="zh-CN" dirty="0"/>
              <a:t>    """ </a:t>
            </a:r>
            <a:r>
              <a:rPr lang="zh-CN" altLang="en-US" dirty="0"/>
              <a:t>加载数据集并进行简单预处理 </a:t>
            </a:r>
            <a:r>
              <a:rPr lang="en-US" altLang="zh-CN" dirty="0"/>
              <a:t>"""</a:t>
            </a:r>
          </a:p>
          <a:p>
            <a:r>
              <a:rPr lang="en-US" altLang="zh-CN" dirty="0"/>
              <a:t>    </a:t>
            </a:r>
            <a:r>
              <a:rPr lang="en-US" altLang="zh-CN" dirty="0" err="1"/>
              <a:t>data_train</a:t>
            </a:r>
            <a:r>
              <a:rPr lang="en-US" altLang="zh-CN" dirty="0"/>
              <a:t>, </a:t>
            </a:r>
            <a:r>
              <a:rPr lang="en-US" altLang="zh-CN" dirty="0" err="1"/>
              <a:t>data_test</a:t>
            </a:r>
            <a:r>
              <a:rPr lang="en-US" altLang="zh-CN" dirty="0"/>
              <a:t> = </a:t>
            </a:r>
            <a:r>
              <a:rPr lang="en-US" altLang="zh-CN" dirty="0" err="1"/>
              <a:t>read_csv_files</a:t>
            </a:r>
            <a:r>
              <a:rPr lang="en-US" altLang="zh-CN" dirty="0"/>
              <a:t>(</a:t>
            </a:r>
            <a:r>
              <a:rPr lang="en-US" altLang="zh-CN" dirty="0" err="1"/>
              <a:t>data_path</a:t>
            </a:r>
            <a:r>
              <a:rPr lang="en-US" altLang="zh-CN" dirty="0"/>
              <a:t>)</a:t>
            </a:r>
          </a:p>
          <a:p>
            <a:r>
              <a:rPr lang="en-US" altLang="zh-CN" dirty="0"/>
              <a:t>    # </a:t>
            </a:r>
            <a:r>
              <a:rPr lang="zh-CN" altLang="en-US" dirty="0"/>
              <a:t>从训练集中划分一部分出来作为验证集</a:t>
            </a:r>
          </a:p>
          <a:p>
            <a:r>
              <a:rPr lang="zh-CN" altLang="en-US" dirty="0"/>
              <a:t>    </a:t>
            </a:r>
            <a:r>
              <a:rPr lang="en-US" altLang="zh-CN" dirty="0" err="1"/>
              <a:t>data_train</a:t>
            </a:r>
            <a:r>
              <a:rPr lang="en-US" altLang="zh-CN" dirty="0"/>
              <a:t>, </a:t>
            </a:r>
            <a:r>
              <a:rPr lang="en-US" altLang="zh-CN" dirty="0" err="1"/>
              <a:t>data_val</a:t>
            </a:r>
            <a:r>
              <a:rPr lang="en-US" altLang="zh-CN" dirty="0"/>
              <a:t> = </a:t>
            </a:r>
            <a:r>
              <a:rPr lang="en-US" altLang="zh-CN" dirty="0" err="1"/>
              <a:t>train_test_split</a:t>
            </a:r>
            <a:r>
              <a:rPr lang="en-US" altLang="zh-CN" dirty="0"/>
              <a:t>(</a:t>
            </a:r>
            <a:r>
              <a:rPr lang="en-US" altLang="zh-CN" dirty="0" err="1"/>
              <a:t>data_train</a:t>
            </a:r>
            <a:r>
              <a:rPr lang="en-US" altLang="zh-CN" dirty="0"/>
              <a:t>, </a:t>
            </a:r>
            <a:r>
              <a:rPr lang="en-US" altLang="zh-CN" dirty="0" err="1"/>
              <a:t>test_size</a:t>
            </a:r>
            <a:r>
              <a:rPr lang="en-US" altLang="zh-CN" dirty="0"/>
              <a:t>=</a:t>
            </a:r>
            <a:r>
              <a:rPr lang="en-US" altLang="zh-CN" dirty="0" err="1"/>
              <a:t>val_split</a:t>
            </a:r>
            <a:r>
              <a:rPr lang="en-US" altLang="zh-CN" dirty="0"/>
              <a:t>, </a:t>
            </a:r>
            <a:r>
              <a:rPr lang="en-US" altLang="zh-CN" dirty="0" err="1"/>
              <a:t>random_state</a:t>
            </a:r>
            <a:r>
              <a:rPr lang="en-US" altLang="zh-CN" dirty="0"/>
              <a:t>=1234)</a:t>
            </a:r>
          </a:p>
          <a:p>
            <a:endParaRPr lang="en-US" altLang="zh-CN" dirty="0"/>
          </a:p>
          <a:p>
            <a:r>
              <a:rPr lang="en-US" altLang="zh-CN" dirty="0"/>
              <a:t>    # </a:t>
            </a:r>
            <a:r>
              <a:rPr lang="zh-CN" altLang="en-US" dirty="0"/>
              <a:t>获取训练集、验证集和测试集的文本部分</a:t>
            </a:r>
          </a:p>
          <a:p>
            <a:r>
              <a:rPr lang="zh-CN" altLang="en-US" dirty="0"/>
              <a:t>    </a:t>
            </a:r>
            <a:r>
              <a:rPr lang="en-US" altLang="zh-CN" dirty="0" err="1"/>
              <a:t>x_train</a:t>
            </a:r>
            <a:r>
              <a:rPr lang="en-US" altLang="zh-CN" dirty="0"/>
              <a:t> = </a:t>
            </a:r>
            <a:r>
              <a:rPr lang="en-US" altLang="zh-CN" dirty="0" err="1"/>
              <a:t>data_train</a:t>
            </a:r>
            <a:r>
              <a:rPr lang="en-US" altLang="zh-CN" dirty="0"/>
              <a:t>["</a:t>
            </a:r>
            <a:r>
              <a:rPr lang="en-US" altLang="zh-CN" dirty="0" err="1"/>
              <a:t>question_text</a:t>
            </a:r>
            <a:r>
              <a:rPr lang="en-US" altLang="zh-CN" dirty="0"/>
              <a:t>"].values</a:t>
            </a:r>
          </a:p>
          <a:p>
            <a:r>
              <a:rPr lang="en-US" altLang="zh-CN" dirty="0"/>
              <a:t>    </a:t>
            </a:r>
            <a:r>
              <a:rPr lang="en-US" altLang="zh-CN" dirty="0" err="1"/>
              <a:t>x_val</a:t>
            </a:r>
            <a:r>
              <a:rPr lang="en-US" altLang="zh-CN" dirty="0"/>
              <a:t> = </a:t>
            </a:r>
            <a:r>
              <a:rPr lang="en-US" altLang="zh-CN" dirty="0" err="1"/>
              <a:t>data_val</a:t>
            </a:r>
            <a:r>
              <a:rPr lang="en-US" altLang="zh-CN" dirty="0"/>
              <a:t>["</a:t>
            </a:r>
            <a:r>
              <a:rPr lang="en-US" altLang="zh-CN" dirty="0" err="1"/>
              <a:t>question_text</a:t>
            </a:r>
            <a:r>
              <a:rPr lang="en-US" altLang="zh-CN" dirty="0"/>
              <a:t>"].values</a:t>
            </a:r>
          </a:p>
          <a:p>
            <a:r>
              <a:rPr lang="en-US" altLang="zh-CN" dirty="0"/>
              <a:t>    </a:t>
            </a:r>
            <a:r>
              <a:rPr lang="en-US" altLang="zh-CN" dirty="0" err="1"/>
              <a:t>x_test</a:t>
            </a:r>
            <a:r>
              <a:rPr lang="en-US" altLang="zh-CN" dirty="0"/>
              <a:t> = </a:t>
            </a:r>
            <a:r>
              <a:rPr lang="en-US" altLang="zh-CN" dirty="0" err="1"/>
              <a:t>data_test</a:t>
            </a:r>
            <a:r>
              <a:rPr lang="en-US" altLang="zh-CN" dirty="0"/>
              <a:t>["</a:t>
            </a:r>
            <a:r>
              <a:rPr lang="en-US" altLang="zh-CN" dirty="0" err="1"/>
              <a:t>question_text</a:t>
            </a:r>
            <a:r>
              <a:rPr lang="en-US" altLang="zh-CN" dirty="0"/>
              <a:t>"].values</a:t>
            </a:r>
          </a:p>
          <a:p>
            <a:r>
              <a:rPr lang="en-US" altLang="zh-CN" dirty="0"/>
              <a:t>    # </a:t>
            </a:r>
            <a:r>
              <a:rPr lang="zh-CN" altLang="en-US" dirty="0"/>
              <a:t>获取训练集和验证集的标签部分</a:t>
            </a:r>
          </a:p>
          <a:p>
            <a:r>
              <a:rPr lang="zh-CN" altLang="en-US" dirty="0"/>
              <a:t>    </a:t>
            </a:r>
            <a:r>
              <a:rPr lang="en-US" altLang="zh-CN" dirty="0" err="1"/>
              <a:t>y_train</a:t>
            </a:r>
            <a:r>
              <a:rPr lang="en-US" altLang="zh-CN" dirty="0"/>
              <a:t> = </a:t>
            </a:r>
            <a:r>
              <a:rPr lang="en-US" altLang="zh-CN" dirty="0" err="1"/>
              <a:t>data_train</a:t>
            </a:r>
            <a:r>
              <a:rPr lang="en-US" altLang="zh-CN" dirty="0"/>
              <a:t>["target"].values</a:t>
            </a:r>
          </a:p>
          <a:p>
            <a:r>
              <a:rPr lang="en-US" altLang="zh-CN" dirty="0"/>
              <a:t>    </a:t>
            </a:r>
            <a:r>
              <a:rPr lang="en-US" altLang="zh-CN" dirty="0" err="1"/>
              <a:t>y_val</a:t>
            </a:r>
            <a:r>
              <a:rPr lang="en-US" altLang="zh-CN" dirty="0"/>
              <a:t> = </a:t>
            </a:r>
            <a:r>
              <a:rPr lang="en-US" altLang="zh-CN" dirty="0" err="1"/>
              <a:t>data_val</a:t>
            </a:r>
            <a:r>
              <a:rPr lang="en-US" altLang="zh-CN" dirty="0"/>
              <a:t>["target"].values</a:t>
            </a:r>
          </a:p>
          <a:p>
            <a:endParaRPr lang="en-US" altLang="zh-CN" dirty="0"/>
          </a:p>
          <a:p>
            <a:r>
              <a:rPr lang="en-US" altLang="zh-CN" dirty="0"/>
              <a:t>    return </a:t>
            </a:r>
            <a:r>
              <a:rPr lang="en-US" altLang="zh-CN" dirty="0" err="1"/>
              <a:t>x_train</a:t>
            </a:r>
            <a:r>
              <a:rPr lang="en-US" altLang="zh-CN" dirty="0"/>
              <a:t>, </a:t>
            </a:r>
            <a:r>
              <a:rPr lang="en-US" altLang="zh-CN" dirty="0" err="1"/>
              <a:t>y_train</a:t>
            </a:r>
            <a:r>
              <a:rPr lang="en-US" altLang="zh-CN" dirty="0"/>
              <a:t>, </a:t>
            </a:r>
            <a:r>
              <a:rPr lang="en-US" altLang="zh-CN" dirty="0" err="1"/>
              <a:t>x_val</a:t>
            </a:r>
            <a:r>
              <a:rPr lang="en-US" altLang="zh-CN" dirty="0"/>
              <a:t>, </a:t>
            </a:r>
            <a:r>
              <a:rPr lang="en-US" altLang="zh-CN" dirty="0" err="1"/>
              <a:t>y_val</a:t>
            </a:r>
            <a:r>
              <a:rPr lang="en-US" altLang="zh-CN" dirty="0"/>
              <a:t>, </a:t>
            </a:r>
            <a:r>
              <a:rPr lang="en-US" altLang="zh-CN" dirty="0" err="1"/>
              <a:t>x_test</a:t>
            </a:r>
            <a:endParaRPr lang="en-US" altLang="zh-CN" dirty="0"/>
          </a:p>
          <a:p>
            <a:endParaRPr lang="zh-CN" altLang="en-US" dirty="0"/>
          </a:p>
        </p:txBody>
      </p:sp>
    </p:spTree>
    <p:extLst>
      <p:ext uri="{BB962C8B-B14F-4D97-AF65-F5344CB8AC3E}">
        <p14:creationId xmlns:p14="http://schemas.microsoft.com/office/powerpoint/2010/main" val="36566539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476672"/>
            <a:ext cx="8784976" cy="6264696"/>
          </a:xfrm>
        </p:spPr>
        <p:txBody>
          <a:bodyPr>
            <a:normAutofit fontScale="55000" lnSpcReduction="20000"/>
          </a:bodyPr>
          <a:lstStyle/>
          <a:p>
            <a:r>
              <a:rPr lang="zh-CN" altLang="en-US" sz="3600" dirty="0"/>
              <a:t>代码</a:t>
            </a:r>
            <a:r>
              <a:rPr lang="en-US" altLang="zh-CN" sz="3600" dirty="0"/>
              <a:t>9. 10</a:t>
            </a:r>
            <a:r>
              <a:rPr lang="zh-CN" altLang="en-US" sz="3600" dirty="0"/>
              <a:t>实现一个</a:t>
            </a:r>
            <a:r>
              <a:rPr lang="en-US" altLang="zh-CN" sz="3600" dirty="0" err="1"/>
              <a:t>Qiqc</a:t>
            </a:r>
            <a:r>
              <a:rPr lang="zh-CN" altLang="en-US" sz="3600" dirty="0"/>
              <a:t>数据集类，其功能是使用填充索引</a:t>
            </a:r>
            <a:r>
              <a:rPr lang="en-US" altLang="zh-CN" sz="3600" dirty="0" err="1"/>
              <a:t>pad_idx</a:t>
            </a:r>
            <a:r>
              <a:rPr lang="zh-CN" altLang="en-US" sz="3600" dirty="0"/>
              <a:t>将文本张量填充为指定长度，返回指定</a:t>
            </a:r>
            <a:r>
              <a:rPr lang="en-US" altLang="zh-CN" sz="3600" dirty="0"/>
              <a:t>index</a:t>
            </a:r>
            <a:r>
              <a:rPr lang="zh-CN" altLang="en-US" sz="3600" dirty="0"/>
              <a:t>的样本。</a:t>
            </a:r>
          </a:p>
          <a:p>
            <a:r>
              <a:rPr lang="zh-CN" altLang="en-US" dirty="0"/>
              <a:t>代码</a:t>
            </a:r>
            <a:r>
              <a:rPr lang="en-US" altLang="zh-CN" dirty="0"/>
              <a:t>9. 10 </a:t>
            </a:r>
            <a:r>
              <a:rPr lang="en-US" altLang="zh-CN" dirty="0" err="1"/>
              <a:t>Qiqc</a:t>
            </a:r>
            <a:r>
              <a:rPr lang="zh-CN" altLang="en-US" dirty="0"/>
              <a:t>数据集类</a:t>
            </a:r>
          </a:p>
          <a:p>
            <a:r>
              <a:rPr lang="en-US" altLang="zh-CN" dirty="0"/>
              <a:t>class </a:t>
            </a:r>
            <a:r>
              <a:rPr lang="en-US" altLang="zh-CN" dirty="0" err="1"/>
              <a:t>QiqcDataset</a:t>
            </a:r>
            <a:r>
              <a:rPr lang="en-US" altLang="zh-CN" dirty="0"/>
              <a:t>(Dataset):</a:t>
            </a:r>
          </a:p>
          <a:p>
            <a:r>
              <a:rPr lang="en-US" altLang="zh-CN" dirty="0"/>
              <a:t>    """ QIQC</a:t>
            </a:r>
            <a:r>
              <a:rPr lang="zh-CN" altLang="en-US" dirty="0"/>
              <a:t>数据集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 data, label, </a:t>
            </a:r>
            <a:r>
              <a:rPr lang="en-US" altLang="zh-CN" dirty="0" err="1"/>
              <a:t>pad_idx</a:t>
            </a:r>
            <a:r>
              <a:rPr lang="en-US" altLang="zh-CN" dirty="0"/>
              <a:t>):</a:t>
            </a:r>
          </a:p>
          <a:p>
            <a:r>
              <a:rPr lang="en-US" altLang="zh-CN" dirty="0"/>
              <a:t>        super(</a:t>
            </a:r>
            <a:r>
              <a:rPr lang="en-US" altLang="zh-CN" dirty="0" err="1"/>
              <a:t>QiqcDataset</a:t>
            </a:r>
            <a:r>
              <a:rPr lang="en-US" altLang="zh-CN" dirty="0"/>
              <a:t>).__</a:t>
            </a:r>
            <a:r>
              <a:rPr lang="en-US" altLang="zh-CN" dirty="0" err="1"/>
              <a:t>init</a:t>
            </a:r>
            <a:r>
              <a:rPr lang="en-US" altLang="zh-CN" dirty="0"/>
              <a:t>__()</a:t>
            </a:r>
          </a:p>
          <a:p>
            <a:r>
              <a:rPr lang="en-US" altLang="zh-CN" dirty="0"/>
              <a:t>        </a:t>
            </a:r>
            <a:r>
              <a:rPr lang="en-US" altLang="zh-CN" dirty="0" err="1"/>
              <a:t>self.data</a:t>
            </a:r>
            <a:r>
              <a:rPr lang="en-US" altLang="zh-CN" dirty="0"/>
              <a:t> = data</a:t>
            </a:r>
          </a:p>
          <a:p>
            <a:r>
              <a:rPr lang="en-US" altLang="zh-CN" dirty="0"/>
              <a:t>        </a:t>
            </a:r>
            <a:r>
              <a:rPr lang="en-US" altLang="zh-CN" dirty="0" err="1"/>
              <a:t>self.label</a:t>
            </a:r>
            <a:r>
              <a:rPr lang="en-US" altLang="zh-CN" dirty="0"/>
              <a:t> = label</a:t>
            </a:r>
          </a:p>
          <a:p>
            <a:r>
              <a:rPr lang="en-US" altLang="zh-CN" dirty="0"/>
              <a:t>        </a:t>
            </a:r>
            <a:r>
              <a:rPr lang="en-US" altLang="zh-CN" dirty="0" err="1"/>
              <a:t>self.pad_idx</a:t>
            </a:r>
            <a:r>
              <a:rPr lang="en-US" altLang="zh-CN" dirty="0"/>
              <a:t> = </a:t>
            </a:r>
            <a:r>
              <a:rPr lang="en-US" altLang="zh-CN" dirty="0" err="1"/>
              <a:t>pad_idx</a:t>
            </a:r>
            <a:endParaRPr lang="en-US" altLang="zh-CN" dirty="0"/>
          </a:p>
          <a:p>
            <a:r>
              <a:rPr lang="en-US" altLang="zh-CN" dirty="0"/>
              <a:t>        </a:t>
            </a:r>
            <a:r>
              <a:rPr lang="en-US" altLang="zh-CN" dirty="0" err="1"/>
              <a:t>self.len</a:t>
            </a:r>
            <a:r>
              <a:rPr lang="en-US" altLang="zh-CN" dirty="0"/>
              <a:t> = </a:t>
            </a:r>
            <a:r>
              <a:rPr lang="en-US" altLang="zh-CN" dirty="0" err="1"/>
              <a:t>len</a:t>
            </a:r>
            <a:r>
              <a:rPr lang="en-US" altLang="zh-CN" dirty="0"/>
              <a:t>(data)</a:t>
            </a:r>
          </a:p>
          <a:p>
            <a:endParaRPr lang="en-US" altLang="zh-CN" dirty="0"/>
          </a:p>
          <a:p>
            <a:r>
              <a:rPr lang="en-US" altLang="zh-CN" dirty="0"/>
              <a:t>    </a:t>
            </a:r>
            <a:r>
              <a:rPr lang="en-US" altLang="zh-CN" dirty="0" err="1"/>
              <a:t>def</a:t>
            </a:r>
            <a:r>
              <a:rPr lang="en-US" altLang="zh-CN" dirty="0"/>
              <a:t> __</a:t>
            </a:r>
            <a:r>
              <a:rPr lang="en-US" altLang="zh-CN" dirty="0" err="1"/>
              <a:t>getitem</a:t>
            </a:r>
            <a:r>
              <a:rPr lang="en-US" altLang="zh-CN" dirty="0"/>
              <a:t>__(self, index):</a:t>
            </a:r>
          </a:p>
          <a:p>
            <a:r>
              <a:rPr lang="en-US" altLang="zh-CN" dirty="0"/>
              <a:t>        data = </a:t>
            </a:r>
            <a:r>
              <a:rPr lang="en-US" altLang="zh-CN" dirty="0" err="1"/>
              <a:t>torch.zeros</a:t>
            </a:r>
            <a:r>
              <a:rPr lang="en-US" altLang="zh-CN" dirty="0"/>
              <a:t>((</a:t>
            </a:r>
            <a:r>
              <a:rPr lang="en-US" altLang="zh-CN" dirty="0" err="1"/>
              <a:t>max_len</a:t>
            </a:r>
            <a:r>
              <a:rPr lang="en-US" altLang="zh-CN" dirty="0"/>
              <a:t>,), </a:t>
            </a:r>
            <a:r>
              <a:rPr lang="en-US" altLang="zh-CN" dirty="0" err="1"/>
              <a:t>dtype</a:t>
            </a:r>
            <a:r>
              <a:rPr lang="en-US" altLang="zh-CN" dirty="0"/>
              <a:t>=</a:t>
            </a:r>
            <a:r>
              <a:rPr lang="en-US" altLang="zh-CN" dirty="0" err="1"/>
              <a:t>torch.long</a:t>
            </a:r>
            <a:r>
              <a:rPr lang="en-US" altLang="zh-CN" dirty="0"/>
              <a:t>) + </a:t>
            </a:r>
            <a:r>
              <a:rPr lang="en-US" altLang="zh-CN" dirty="0" err="1"/>
              <a:t>self.pad_idx</a:t>
            </a:r>
            <a:endParaRPr lang="en-US" altLang="zh-CN" dirty="0"/>
          </a:p>
          <a:p>
            <a:r>
              <a:rPr lang="en-US" altLang="zh-CN" dirty="0"/>
              <a:t>        if </a:t>
            </a:r>
            <a:r>
              <a:rPr lang="en-US" altLang="zh-CN" dirty="0" err="1"/>
              <a:t>self.label</a:t>
            </a:r>
            <a:r>
              <a:rPr lang="en-US" altLang="zh-CN" dirty="0"/>
              <a:t> is not None:</a:t>
            </a:r>
          </a:p>
          <a:p>
            <a:r>
              <a:rPr lang="en-US" altLang="zh-CN" dirty="0"/>
              <a:t>            label = </a:t>
            </a:r>
            <a:r>
              <a:rPr lang="en-US" altLang="zh-CN" dirty="0" err="1"/>
              <a:t>self.label</a:t>
            </a:r>
            <a:r>
              <a:rPr lang="en-US" altLang="zh-CN" dirty="0"/>
              <a:t>[index]</a:t>
            </a:r>
          </a:p>
          <a:p>
            <a:r>
              <a:rPr lang="en-US" altLang="zh-CN" dirty="0"/>
              <a:t>        else:</a:t>
            </a:r>
          </a:p>
          <a:p>
            <a:r>
              <a:rPr lang="en-US" altLang="zh-CN" dirty="0"/>
              <a:t>            label = </a:t>
            </a:r>
            <a:r>
              <a:rPr lang="en-US" altLang="zh-CN" dirty="0" err="1"/>
              <a:t>torch.zeros</a:t>
            </a:r>
            <a:r>
              <a:rPr lang="en-US" altLang="zh-CN" dirty="0"/>
              <a:t>((1,), </a:t>
            </a:r>
            <a:r>
              <a:rPr lang="en-US" altLang="zh-CN" dirty="0" err="1"/>
              <a:t>dtype</a:t>
            </a:r>
            <a:r>
              <a:rPr lang="en-US" altLang="zh-CN" dirty="0"/>
              <a:t>=</a:t>
            </a:r>
            <a:r>
              <a:rPr lang="en-US" altLang="zh-CN" dirty="0" err="1"/>
              <a:t>torch.long</a:t>
            </a:r>
            <a:r>
              <a:rPr lang="en-US" altLang="zh-CN" dirty="0"/>
              <a:t>)  # </a:t>
            </a:r>
            <a:r>
              <a:rPr lang="zh-CN" altLang="en-US" dirty="0"/>
              <a:t>如果没有标签，给一个零标签，因为不允许指定</a:t>
            </a:r>
            <a:r>
              <a:rPr lang="en-US" altLang="zh-CN" dirty="0"/>
              <a:t>None</a:t>
            </a:r>
            <a:r>
              <a:rPr lang="zh-CN" altLang="en-US" dirty="0"/>
              <a:t>标签</a:t>
            </a:r>
          </a:p>
          <a:p>
            <a:r>
              <a:rPr lang="zh-CN" altLang="en-US" dirty="0"/>
              <a:t>        </a:t>
            </a:r>
            <a:r>
              <a:rPr lang="en-US" altLang="zh-CN" dirty="0"/>
              <a:t># </a:t>
            </a:r>
            <a:r>
              <a:rPr lang="zh-CN" altLang="en-US" dirty="0"/>
              <a:t>填充到</a:t>
            </a:r>
            <a:r>
              <a:rPr lang="en-US" altLang="zh-CN" dirty="0" err="1"/>
              <a:t>max_len</a:t>
            </a:r>
            <a:r>
              <a:rPr lang="zh-CN" altLang="en-US" dirty="0"/>
              <a:t>长度</a:t>
            </a:r>
          </a:p>
          <a:p>
            <a:r>
              <a:rPr lang="zh-CN" altLang="en-US" dirty="0"/>
              <a:t>        </a:t>
            </a:r>
            <a:r>
              <a:rPr lang="en-US" altLang="zh-CN" dirty="0"/>
              <a:t>if </a:t>
            </a:r>
            <a:r>
              <a:rPr lang="en-US" altLang="zh-CN" dirty="0" err="1"/>
              <a:t>len</a:t>
            </a:r>
            <a:r>
              <a:rPr lang="en-US" altLang="zh-CN" dirty="0"/>
              <a:t>(</a:t>
            </a:r>
            <a:r>
              <a:rPr lang="en-US" altLang="zh-CN" dirty="0" err="1"/>
              <a:t>self.data</a:t>
            </a:r>
            <a:r>
              <a:rPr lang="en-US" altLang="zh-CN" dirty="0"/>
              <a:t>[index]) &gt;= </a:t>
            </a:r>
            <a:r>
              <a:rPr lang="en-US" altLang="zh-CN" dirty="0" err="1"/>
              <a:t>max_len</a:t>
            </a:r>
            <a:r>
              <a:rPr lang="en-US" altLang="zh-CN" dirty="0"/>
              <a:t>:</a:t>
            </a:r>
          </a:p>
          <a:p>
            <a:r>
              <a:rPr lang="en-US" altLang="zh-CN" dirty="0"/>
              <a:t>            data = </a:t>
            </a:r>
            <a:r>
              <a:rPr lang="en-US" altLang="zh-CN" dirty="0" err="1"/>
              <a:t>self.data</a:t>
            </a:r>
            <a:r>
              <a:rPr lang="en-US" altLang="zh-CN" dirty="0"/>
              <a:t>[index][:</a:t>
            </a:r>
            <a:r>
              <a:rPr lang="en-US" altLang="zh-CN" dirty="0" err="1"/>
              <a:t>max_len</a:t>
            </a:r>
            <a:r>
              <a:rPr lang="en-US" altLang="zh-CN" dirty="0"/>
              <a:t>]</a:t>
            </a:r>
          </a:p>
          <a:p>
            <a:r>
              <a:rPr lang="en-US" altLang="zh-CN" dirty="0"/>
              <a:t>        else:</a:t>
            </a:r>
          </a:p>
          <a:p>
            <a:r>
              <a:rPr lang="en-US" altLang="zh-CN" dirty="0"/>
              <a:t>            data[:</a:t>
            </a:r>
            <a:r>
              <a:rPr lang="en-US" altLang="zh-CN" dirty="0" err="1"/>
              <a:t>len</a:t>
            </a:r>
            <a:r>
              <a:rPr lang="en-US" altLang="zh-CN" dirty="0"/>
              <a:t>(</a:t>
            </a:r>
            <a:r>
              <a:rPr lang="en-US" altLang="zh-CN" dirty="0" err="1"/>
              <a:t>self.data</a:t>
            </a:r>
            <a:r>
              <a:rPr lang="en-US" altLang="zh-CN" dirty="0"/>
              <a:t>[index])] = </a:t>
            </a:r>
            <a:r>
              <a:rPr lang="en-US" altLang="zh-CN" dirty="0" err="1"/>
              <a:t>self.data</a:t>
            </a:r>
            <a:r>
              <a:rPr lang="en-US" altLang="zh-CN" dirty="0"/>
              <a:t>[index]</a:t>
            </a:r>
          </a:p>
          <a:p>
            <a:r>
              <a:rPr lang="en-US" altLang="zh-CN" dirty="0"/>
              <a:t>        return data, label</a:t>
            </a:r>
          </a:p>
          <a:p>
            <a:endParaRPr lang="en-US" altLang="zh-CN" dirty="0"/>
          </a:p>
          <a:p>
            <a:r>
              <a:rPr lang="en-US" altLang="zh-CN" dirty="0"/>
              <a:t>    </a:t>
            </a:r>
            <a:r>
              <a:rPr lang="en-US" altLang="zh-CN" dirty="0" err="1"/>
              <a:t>def</a:t>
            </a:r>
            <a:r>
              <a:rPr lang="en-US" altLang="zh-CN" dirty="0"/>
              <a:t> __</a:t>
            </a:r>
            <a:r>
              <a:rPr lang="en-US" altLang="zh-CN" dirty="0" err="1"/>
              <a:t>len</a:t>
            </a:r>
            <a:r>
              <a:rPr lang="en-US" altLang="zh-CN" dirty="0"/>
              <a:t>__(self):</a:t>
            </a:r>
          </a:p>
          <a:p>
            <a:r>
              <a:rPr lang="en-US" altLang="zh-CN" dirty="0"/>
              <a:t>        return </a:t>
            </a:r>
            <a:r>
              <a:rPr lang="en-US" altLang="zh-CN" dirty="0" err="1"/>
              <a:t>self.len</a:t>
            </a:r>
            <a:endParaRPr lang="en-US" altLang="zh-CN" dirty="0"/>
          </a:p>
          <a:p>
            <a:endParaRPr lang="zh-CN" altLang="en-US" dirty="0"/>
          </a:p>
        </p:txBody>
      </p:sp>
    </p:spTree>
    <p:extLst>
      <p:ext uri="{BB962C8B-B14F-4D97-AF65-F5344CB8AC3E}">
        <p14:creationId xmlns:p14="http://schemas.microsoft.com/office/powerpoint/2010/main" val="18372362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fontScale="92500"/>
          </a:bodyPr>
          <a:lstStyle/>
          <a:p>
            <a:r>
              <a:rPr lang="en-US" altLang="zh-CN" dirty="0"/>
              <a:t>QIQC</a:t>
            </a:r>
            <a:r>
              <a:rPr lang="zh-CN" altLang="en-US" dirty="0"/>
              <a:t>竞赛提供了</a:t>
            </a:r>
            <a:r>
              <a:rPr lang="en-US" altLang="zh-CN" dirty="0"/>
              <a:t>4</a:t>
            </a:r>
            <a:r>
              <a:rPr lang="zh-CN" altLang="en-US" dirty="0"/>
              <a:t>种词向量，其中之一是</a:t>
            </a:r>
            <a:r>
              <a:rPr lang="en-US" altLang="zh-CN" dirty="0"/>
              <a:t>glove.840B.300d </a:t>
            </a:r>
            <a:r>
              <a:rPr lang="zh-CN" altLang="en-US" dirty="0"/>
              <a:t>，由于本例只是一个简单示例，因此采用规模更小的</a:t>
            </a:r>
            <a:r>
              <a:rPr lang="en-US" altLang="zh-CN" dirty="0"/>
              <a:t>glove.6B.300d</a:t>
            </a:r>
            <a:r>
              <a:rPr lang="zh-CN" altLang="en-US" dirty="0"/>
              <a:t>。代码首先打开</a:t>
            </a:r>
            <a:r>
              <a:rPr lang="en-US" altLang="zh-CN" dirty="0" err="1"/>
              <a:t>GloVe</a:t>
            </a:r>
            <a:r>
              <a:rPr lang="zh-CN" altLang="en-US" dirty="0"/>
              <a:t>词向量文件并读入到</a:t>
            </a:r>
            <a:r>
              <a:rPr lang="en-US" altLang="zh-CN" dirty="0" err="1"/>
              <a:t>embedding_idx</a:t>
            </a:r>
            <a:r>
              <a:rPr lang="zh-CN" altLang="en-US" dirty="0"/>
              <a:t>的</a:t>
            </a:r>
            <a:r>
              <a:rPr lang="en-US" altLang="zh-CN" dirty="0"/>
              <a:t>Python</a:t>
            </a:r>
            <a:r>
              <a:rPr lang="zh-CN" altLang="en-US" dirty="0"/>
              <a:t>字典中，后面的关键一步是将</a:t>
            </a:r>
            <a:r>
              <a:rPr lang="en-US" altLang="zh-CN" dirty="0" err="1"/>
              <a:t>GloVe</a:t>
            </a:r>
            <a:r>
              <a:rPr lang="zh-CN" altLang="en-US" dirty="0"/>
              <a:t>词向量填入到定制的词向量矩阵中。本例需要考虑</a:t>
            </a:r>
            <a:r>
              <a:rPr lang="en-US" altLang="zh-CN" dirty="0"/>
              <a:t>&lt;pad&gt;</a:t>
            </a:r>
            <a:r>
              <a:rPr lang="zh-CN" altLang="en-US" dirty="0"/>
              <a:t>和</a:t>
            </a:r>
            <a:r>
              <a:rPr lang="en-US" altLang="zh-CN" dirty="0"/>
              <a:t>&lt;</a:t>
            </a:r>
            <a:r>
              <a:rPr lang="en-US" altLang="zh-CN" dirty="0" err="1"/>
              <a:t>unk</a:t>
            </a:r>
            <a:r>
              <a:rPr lang="en-US" altLang="zh-CN" dirty="0"/>
              <a:t>&gt;</a:t>
            </a:r>
            <a:r>
              <a:rPr lang="zh-CN" altLang="en-US" dirty="0"/>
              <a:t>两个特殊标记的处理，按照常规，会把</a:t>
            </a:r>
            <a:r>
              <a:rPr lang="en-US" altLang="zh-CN" dirty="0"/>
              <a:t>&lt;pad&gt;</a:t>
            </a:r>
            <a:r>
              <a:rPr lang="zh-CN" altLang="en-US" dirty="0"/>
              <a:t>标记初始化为全零的词向量，但</a:t>
            </a:r>
            <a:r>
              <a:rPr lang="en-US" altLang="zh-CN" dirty="0"/>
              <a:t>&lt;</a:t>
            </a:r>
            <a:r>
              <a:rPr lang="en-US" altLang="zh-CN" dirty="0" err="1"/>
              <a:t>unk</a:t>
            </a:r>
            <a:r>
              <a:rPr lang="en-US" altLang="zh-CN" dirty="0"/>
              <a:t>&gt;</a:t>
            </a:r>
            <a:r>
              <a:rPr lang="zh-CN" altLang="en-US" dirty="0"/>
              <a:t>标记显然不那么容易处理。由于</a:t>
            </a:r>
            <a:r>
              <a:rPr lang="en-US" altLang="zh-CN" dirty="0" err="1"/>
              <a:t>GloVe</a:t>
            </a:r>
            <a:r>
              <a:rPr lang="zh-CN" altLang="en-US" dirty="0"/>
              <a:t>词向量收录的单词数量远大于定制词向量，并且定制词向量也可能会有少量单词并没有被</a:t>
            </a:r>
            <a:r>
              <a:rPr lang="en-US" altLang="zh-CN" dirty="0" err="1"/>
              <a:t>GloVe</a:t>
            </a:r>
            <a:r>
              <a:rPr lang="zh-CN" altLang="en-US" dirty="0"/>
              <a:t>词向量收录，这些词都会被认定为</a:t>
            </a:r>
            <a:r>
              <a:rPr lang="en-US" altLang="zh-CN" dirty="0"/>
              <a:t>&lt;</a:t>
            </a:r>
            <a:r>
              <a:rPr lang="en-US" altLang="zh-CN" dirty="0" err="1"/>
              <a:t>unk</a:t>
            </a:r>
            <a:r>
              <a:rPr lang="en-US" altLang="zh-CN" dirty="0"/>
              <a:t>&gt;</a:t>
            </a:r>
            <a:r>
              <a:rPr lang="zh-CN" altLang="en-US" dirty="0"/>
              <a:t>标记。本例使用了一个小技巧，先计算整个</a:t>
            </a:r>
            <a:r>
              <a:rPr lang="en-US" altLang="zh-CN" dirty="0" err="1"/>
              <a:t>GloVe</a:t>
            </a:r>
            <a:r>
              <a:rPr lang="zh-CN" altLang="en-US" dirty="0"/>
              <a:t>词向量的均值和方差，然后将均值和方差随机初始化定制嵌入矩阵的</a:t>
            </a:r>
            <a:r>
              <a:rPr lang="en-US" altLang="zh-CN" dirty="0"/>
              <a:t>&lt;</a:t>
            </a:r>
            <a:r>
              <a:rPr lang="en-US" altLang="zh-CN" dirty="0" err="1"/>
              <a:t>unk</a:t>
            </a:r>
            <a:r>
              <a:rPr lang="en-US" altLang="zh-CN" dirty="0"/>
              <a:t>&gt;</a:t>
            </a:r>
            <a:r>
              <a:rPr lang="zh-CN" altLang="en-US" dirty="0"/>
              <a:t>标记。这样，</a:t>
            </a:r>
            <a:r>
              <a:rPr lang="en-US" altLang="zh-CN" dirty="0" err="1"/>
              <a:t>GloVe</a:t>
            </a:r>
            <a:r>
              <a:rPr lang="zh-CN" altLang="en-US" dirty="0"/>
              <a:t>未收录的单词就会以正态分布随机初始化，而不是初始化为全零值或其他固定值。最后循环将</a:t>
            </a:r>
            <a:r>
              <a:rPr lang="en-US" altLang="zh-CN" dirty="0" err="1"/>
              <a:t>GloVe</a:t>
            </a:r>
            <a:r>
              <a:rPr lang="zh-CN" altLang="en-US" dirty="0"/>
              <a:t>收录的词向量填入到定制的词向量矩阵。</a:t>
            </a:r>
          </a:p>
        </p:txBody>
      </p:sp>
    </p:spTree>
    <p:extLst>
      <p:ext uri="{BB962C8B-B14F-4D97-AF65-F5344CB8AC3E}">
        <p14:creationId xmlns:p14="http://schemas.microsoft.com/office/powerpoint/2010/main" val="40963176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fontScale="55000" lnSpcReduction="20000"/>
          </a:bodyPr>
          <a:lstStyle/>
          <a:p>
            <a:r>
              <a:rPr lang="zh-CN" altLang="en-US" sz="2900" dirty="0"/>
              <a:t>代码</a:t>
            </a:r>
            <a:r>
              <a:rPr lang="en-US" altLang="zh-CN" sz="2900" dirty="0"/>
              <a:t>9. 11</a:t>
            </a:r>
            <a:r>
              <a:rPr lang="zh-CN" altLang="en-US" sz="2900" dirty="0"/>
              <a:t>加载</a:t>
            </a:r>
            <a:r>
              <a:rPr lang="en-US" altLang="zh-CN" sz="2900" dirty="0" err="1"/>
              <a:t>GloVe</a:t>
            </a:r>
            <a:r>
              <a:rPr lang="zh-CN" altLang="en-US" sz="2900" dirty="0"/>
              <a:t>词向量</a:t>
            </a:r>
          </a:p>
          <a:p>
            <a:r>
              <a:rPr lang="en-US" altLang="zh-CN" sz="2500" dirty="0" err="1"/>
              <a:t>def</a:t>
            </a:r>
            <a:r>
              <a:rPr lang="en-US" altLang="zh-CN" sz="2500" dirty="0"/>
              <a:t> </a:t>
            </a:r>
            <a:r>
              <a:rPr lang="en-US" altLang="zh-CN" sz="2500" dirty="0" err="1"/>
              <a:t>load_glove</a:t>
            </a:r>
            <a:r>
              <a:rPr lang="en-US" altLang="zh-CN" sz="2500" dirty="0"/>
              <a:t>(</a:t>
            </a:r>
            <a:r>
              <a:rPr lang="en-US" altLang="zh-CN" sz="2500" dirty="0" err="1"/>
              <a:t>word_idx</a:t>
            </a:r>
            <a:r>
              <a:rPr lang="en-US" altLang="zh-CN" sz="2500" dirty="0"/>
              <a:t>, </a:t>
            </a:r>
            <a:r>
              <a:rPr lang="en-US" altLang="zh-CN" sz="2500" dirty="0" err="1"/>
              <a:t>num_words</a:t>
            </a:r>
            <a:r>
              <a:rPr lang="en-US" altLang="zh-CN" sz="2500" dirty="0"/>
              <a:t>, </a:t>
            </a:r>
            <a:r>
              <a:rPr lang="en-US" altLang="zh-CN" sz="2500" dirty="0" err="1"/>
              <a:t>unk_idx</a:t>
            </a:r>
            <a:r>
              <a:rPr lang="en-US" altLang="zh-CN" sz="2500" dirty="0"/>
              <a:t>, </a:t>
            </a:r>
            <a:r>
              <a:rPr lang="en-US" altLang="zh-CN" sz="2500" dirty="0" err="1"/>
              <a:t>pad_idx</a:t>
            </a:r>
            <a:r>
              <a:rPr lang="en-US" altLang="zh-CN" sz="2500" dirty="0"/>
              <a:t>):</a:t>
            </a:r>
          </a:p>
          <a:p>
            <a:r>
              <a:rPr lang="en-US" altLang="zh-CN" sz="2500" dirty="0"/>
              <a:t>    """ </a:t>
            </a:r>
            <a:r>
              <a:rPr lang="zh-CN" altLang="en-US" sz="2500" dirty="0"/>
              <a:t>加载</a:t>
            </a:r>
            <a:r>
              <a:rPr lang="en-US" altLang="zh-CN" sz="2500" dirty="0" err="1"/>
              <a:t>GloVe</a:t>
            </a:r>
            <a:r>
              <a:rPr lang="zh-CN" altLang="en-US" sz="2500" dirty="0"/>
              <a:t>词向量 </a:t>
            </a:r>
            <a:r>
              <a:rPr lang="en-US" altLang="zh-CN" sz="2500" dirty="0"/>
              <a:t>"""</a:t>
            </a:r>
          </a:p>
          <a:p>
            <a:endParaRPr lang="en-US" altLang="zh-CN" sz="2500" dirty="0"/>
          </a:p>
          <a:p>
            <a:r>
              <a:rPr lang="en-US" altLang="zh-CN" sz="2500" dirty="0"/>
              <a:t>    </a:t>
            </a:r>
            <a:r>
              <a:rPr lang="en-US" altLang="zh-CN" sz="2500" dirty="0" err="1"/>
              <a:t>def</a:t>
            </a:r>
            <a:r>
              <a:rPr lang="en-US" altLang="zh-CN" sz="2500" dirty="0"/>
              <a:t> </a:t>
            </a:r>
            <a:r>
              <a:rPr lang="en-US" altLang="zh-CN" sz="2500" dirty="0" err="1"/>
              <a:t>get_coefs</a:t>
            </a:r>
            <a:r>
              <a:rPr lang="en-US" altLang="zh-CN" sz="2500" dirty="0"/>
              <a:t>(word, *</a:t>
            </a:r>
            <a:r>
              <a:rPr lang="en-US" altLang="zh-CN" sz="2500" dirty="0" err="1"/>
              <a:t>arr</a:t>
            </a:r>
            <a:r>
              <a:rPr lang="en-US" altLang="zh-CN" sz="2500" dirty="0"/>
              <a:t>):</a:t>
            </a:r>
          </a:p>
          <a:p>
            <a:r>
              <a:rPr lang="en-US" altLang="zh-CN" sz="2500" dirty="0"/>
              <a:t>        # </a:t>
            </a:r>
            <a:r>
              <a:rPr lang="zh-CN" altLang="en-US" sz="2500" dirty="0"/>
              <a:t>定义参数传入为元组，则转换为字典</a:t>
            </a:r>
          </a:p>
          <a:p>
            <a:r>
              <a:rPr lang="zh-CN" altLang="en-US" sz="2500" dirty="0"/>
              <a:t>        </a:t>
            </a:r>
            <a:r>
              <a:rPr lang="en-US" altLang="zh-CN" sz="2500" dirty="0"/>
              <a:t>return word, </a:t>
            </a:r>
            <a:r>
              <a:rPr lang="en-US" altLang="zh-CN" sz="2500" dirty="0" err="1"/>
              <a:t>np.asarray</a:t>
            </a:r>
            <a:r>
              <a:rPr lang="en-US" altLang="zh-CN" sz="2500" dirty="0"/>
              <a:t>(</a:t>
            </a:r>
            <a:r>
              <a:rPr lang="en-US" altLang="zh-CN" sz="2500" dirty="0" err="1"/>
              <a:t>arr</a:t>
            </a:r>
            <a:r>
              <a:rPr lang="en-US" altLang="zh-CN" sz="2500" dirty="0"/>
              <a:t>, </a:t>
            </a:r>
            <a:r>
              <a:rPr lang="en-US" altLang="zh-CN" sz="2500" dirty="0" err="1"/>
              <a:t>dtype</a:t>
            </a:r>
            <a:r>
              <a:rPr lang="en-US" altLang="zh-CN" sz="2500" dirty="0"/>
              <a:t>="float32")</a:t>
            </a:r>
          </a:p>
          <a:p>
            <a:endParaRPr lang="en-US" altLang="zh-CN" sz="2500" dirty="0"/>
          </a:p>
          <a:p>
            <a:r>
              <a:rPr lang="en-US" altLang="zh-CN" sz="2500" dirty="0"/>
              <a:t>    </a:t>
            </a:r>
            <a:r>
              <a:rPr lang="en-US" altLang="zh-CN" sz="2500" dirty="0" err="1"/>
              <a:t>embedding_idx</a:t>
            </a:r>
            <a:r>
              <a:rPr lang="en-US" altLang="zh-CN" sz="2500" dirty="0"/>
              <a:t> = </a:t>
            </a:r>
            <a:r>
              <a:rPr lang="en-US" altLang="zh-CN" sz="2500" dirty="0" err="1"/>
              <a:t>dict</a:t>
            </a:r>
            <a:r>
              <a:rPr lang="en-US" altLang="zh-CN" sz="2500" dirty="0"/>
              <a:t>(</a:t>
            </a:r>
            <a:r>
              <a:rPr lang="en-US" altLang="zh-CN" sz="2500" dirty="0" err="1"/>
              <a:t>get_coefs</a:t>
            </a:r>
            <a:r>
              <a:rPr lang="en-US" altLang="zh-CN" sz="2500" dirty="0"/>
              <a:t>(*</a:t>
            </a:r>
            <a:r>
              <a:rPr lang="en-US" altLang="zh-CN" sz="2500" dirty="0" err="1"/>
              <a:t>o.split</a:t>
            </a:r>
            <a:r>
              <a:rPr lang="en-US" altLang="zh-CN" sz="2500" dirty="0"/>
              <a:t>(" ")) for o in open(</a:t>
            </a:r>
            <a:r>
              <a:rPr lang="en-US" altLang="zh-CN" sz="2500" dirty="0" err="1"/>
              <a:t>embedding_file</a:t>
            </a:r>
            <a:r>
              <a:rPr lang="en-US" altLang="zh-CN" sz="2500" dirty="0"/>
              <a:t>, "r", encoding="utf-8"))</a:t>
            </a:r>
          </a:p>
          <a:p>
            <a:endParaRPr lang="en-US" altLang="zh-CN" sz="2500" dirty="0"/>
          </a:p>
          <a:p>
            <a:r>
              <a:rPr lang="en-US" altLang="zh-CN" sz="2500" dirty="0"/>
              <a:t>    # </a:t>
            </a:r>
            <a:r>
              <a:rPr lang="zh-CN" altLang="en-US" sz="2500" dirty="0"/>
              <a:t>求词嵌入的均值和方差</a:t>
            </a:r>
          </a:p>
          <a:p>
            <a:r>
              <a:rPr lang="zh-CN" altLang="en-US" sz="2500" dirty="0"/>
              <a:t>    </a:t>
            </a:r>
            <a:r>
              <a:rPr lang="en-US" altLang="zh-CN" sz="2500" dirty="0" err="1"/>
              <a:t>all_embs</a:t>
            </a:r>
            <a:r>
              <a:rPr lang="en-US" altLang="zh-CN" sz="2500" dirty="0"/>
              <a:t> = </a:t>
            </a:r>
            <a:r>
              <a:rPr lang="en-US" altLang="zh-CN" sz="2500" dirty="0" err="1"/>
              <a:t>np.stack</a:t>
            </a:r>
            <a:r>
              <a:rPr lang="en-US" altLang="zh-CN" sz="2500" dirty="0"/>
              <a:t>(list(</a:t>
            </a:r>
            <a:r>
              <a:rPr lang="en-US" altLang="zh-CN" sz="2500" dirty="0" err="1"/>
              <a:t>embedding_idx.values</a:t>
            </a:r>
            <a:r>
              <a:rPr lang="en-US" altLang="zh-CN" sz="2500" dirty="0"/>
              <a:t>()))</a:t>
            </a:r>
          </a:p>
          <a:p>
            <a:r>
              <a:rPr lang="en-US" altLang="zh-CN" sz="2500" dirty="0"/>
              <a:t>    </a:t>
            </a:r>
            <a:r>
              <a:rPr lang="en-US" altLang="zh-CN" sz="2500" dirty="0" err="1"/>
              <a:t>emb_mean</a:t>
            </a:r>
            <a:r>
              <a:rPr lang="en-US" altLang="zh-CN" sz="2500" dirty="0"/>
              <a:t>, </a:t>
            </a:r>
            <a:r>
              <a:rPr lang="en-US" altLang="zh-CN" sz="2500" dirty="0" err="1"/>
              <a:t>emb_std</a:t>
            </a:r>
            <a:r>
              <a:rPr lang="en-US" altLang="zh-CN" sz="2500" dirty="0"/>
              <a:t> = </a:t>
            </a:r>
            <a:r>
              <a:rPr lang="en-US" altLang="zh-CN" sz="2500" dirty="0" err="1"/>
              <a:t>all_embs.mean</a:t>
            </a:r>
            <a:r>
              <a:rPr lang="en-US" altLang="zh-CN" sz="2500" dirty="0"/>
              <a:t>(), </a:t>
            </a:r>
            <a:r>
              <a:rPr lang="en-US" altLang="zh-CN" sz="2500" dirty="0" err="1"/>
              <a:t>all_embs.std</a:t>
            </a:r>
            <a:r>
              <a:rPr lang="en-US" altLang="zh-CN" sz="2500" dirty="0"/>
              <a:t>()</a:t>
            </a:r>
          </a:p>
          <a:p>
            <a:r>
              <a:rPr lang="en-US" altLang="zh-CN" sz="2500" dirty="0"/>
              <a:t>    </a:t>
            </a:r>
            <a:r>
              <a:rPr lang="en-US" altLang="zh-CN" sz="2500" dirty="0" err="1"/>
              <a:t>embed_size</a:t>
            </a:r>
            <a:r>
              <a:rPr lang="en-US" altLang="zh-CN" sz="2500" dirty="0"/>
              <a:t> = </a:t>
            </a:r>
            <a:r>
              <a:rPr lang="en-US" altLang="zh-CN" sz="2500" dirty="0" err="1"/>
              <a:t>all_embs.shape</a:t>
            </a:r>
            <a:r>
              <a:rPr lang="en-US" altLang="zh-CN" sz="2500" dirty="0"/>
              <a:t>[1]</a:t>
            </a:r>
          </a:p>
          <a:p>
            <a:r>
              <a:rPr lang="en-US" altLang="zh-CN" sz="2500" dirty="0"/>
              <a:t>    # </a:t>
            </a:r>
            <a:r>
              <a:rPr lang="zh-CN" altLang="en-US" sz="2500" dirty="0"/>
              <a:t>初始化嵌入矩阵</a:t>
            </a:r>
          </a:p>
          <a:p>
            <a:r>
              <a:rPr lang="zh-CN" altLang="en-US" sz="2500" dirty="0"/>
              <a:t>    </a:t>
            </a:r>
            <a:r>
              <a:rPr lang="en-US" altLang="zh-CN" sz="2500" dirty="0" err="1"/>
              <a:t>embedding_matrix</a:t>
            </a:r>
            <a:r>
              <a:rPr lang="en-US" altLang="zh-CN" sz="2500" dirty="0"/>
              <a:t> = </a:t>
            </a:r>
            <a:r>
              <a:rPr lang="en-US" altLang="zh-CN" sz="2500" dirty="0" err="1"/>
              <a:t>np.zeros</a:t>
            </a:r>
            <a:r>
              <a:rPr lang="en-US" altLang="zh-CN" sz="2500" dirty="0"/>
              <a:t>((</a:t>
            </a:r>
            <a:r>
              <a:rPr lang="en-US" altLang="zh-CN" sz="2500" dirty="0" err="1"/>
              <a:t>num_words</a:t>
            </a:r>
            <a:r>
              <a:rPr lang="en-US" altLang="zh-CN" sz="2500" dirty="0"/>
              <a:t>, </a:t>
            </a:r>
            <a:r>
              <a:rPr lang="en-US" altLang="zh-CN" sz="2500" dirty="0" err="1"/>
              <a:t>embed_size</a:t>
            </a:r>
            <a:r>
              <a:rPr lang="en-US" altLang="zh-CN" sz="2500" dirty="0"/>
              <a:t>))</a:t>
            </a:r>
          </a:p>
          <a:p>
            <a:endParaRPr lang="en-US" altLang="zh-CN" sz="2500" dirty="0"/>
          </a:p>
          <a:p>
            <a:r>
              <a:rPr lang="en-US" altLang="zh-CN" sz="2500" dirty="0"/>
              <a:t>    # </a:t>
            </a:r>
            <a:r>
              <a:rPr lang="zh-CN" altLang="en-US" sz="2500" dirty="0"/>
              <a:t>填入词向量矩阵</a:t>
            </a:r>
          </a:p>
          <a:p>
            <a:r>
              <a:rPr lang="zh-CN" altLang="en-US" sz="2500" dirty="0"/>
              <a:t>    </a:t>
            </a:r>
            <a:r>
              <a:rPr lang="en-US" altLang="zh-CN" sz="2500" dirty="0"/>
              <a:t>for word, </a:t>
            </a:r>
            <a:r>
              <a:rPr lang="en-US" altLang="zh-CN" sz="2500" dirty="0" err="1"/>
              <a:t>i</a:t>
            </a:r>
            <a:r>
              <a:rPr lang="en-US" altLang="zh-CN" sz="2500" dirty="0"/>
              <a:t> in </a:t>
            </a:r>
            <a:r>
              <a:rPr lang="en-US" altLang="zh-CN" sz="2500" dirty="0" err="1"/>
              <a:t>word_idx.items</a:t>
            </a:r>
            <a:r>
              <a:rPr lang="en-US" altLang="zh-CN" sz="2500" dirty="0"/>
              <a:t>():</a:t>
            </a:r>
          </a:p>
          <a:p>
            <a:r>
              <a:rPr lang="en-US" altLang="zh-CN" sz="2500" dirty="0"/>
              <a:t>        </a:t>
            </a:r>
            <a:r>
              <a:rPr lang="en-US" altLang="zh-CN" sz="2500" dirty="0" err="1"/>
              <a:t>embedding_vector</a:t>
            </a:r>
            <a:r>
              <a:rPr lang="en-US" altLang="zh-CN" sz="2500" dirty="0"/>
              <a:t> = </a:t>
            </a:r>
            <a:r>
              <a:rPr lang="en-US" altLang="zh-CN" sz="2500" dirty="0" err="1"/>
              <a:t>embedding_idx.get</a:t>
            </a:r>
            <a:r>
              <a:rPr lang="en-US" altLang="zh-CN" sz="2500" dirty="0"/>
              <a:t>(word)</a:t>
            </a:r>
          </a:p>
          <a:p>
            <a:r>
              <a:rPr lang="en-US" altLang="zh-CN" sz="2500" dirty="0"/>
              <a:t>        if </a:t>
            </a:r>
            <a:r>
              <a:rPr lang="en-US" altLang="zh-CN" sz="2500" dirty="0" err="1"/>
              <a:t>embedding_vector</a:t>
            </a:r>
            <a:r>
              <a:rPr lang="en-US" altLang="zh-CN" sz="2500" dirty="0"/>
              <a:t> is not None:</a:t>
            </a:r>
          </a:p>
          <a:p>
            <a:r>
              <a:rPr lang="en-US" altLang="zh-CN" sz="2500" dirty="0"/>
              <a:t>            </a:t>
            </a:r>
            <a:r>
              <a:rPr lang="en-US" altLang="zh-CN" sz="2500" dirty="0" err="1"/>
              <a:t>embedding_matrix</a:t>
            </a:r>
            <a:r>
              <a:rPr lang="en-US" altLang="zh-CN" sz="2500" dirty="0"/>
              <a:t>[</a:t>
            </a:r>
            <a:r>
              <a:rPr lang="en-US" altLang="zh-CN" sz="2500" dirty="0" err="1"/>
              <a:t>i</a:t>
            </a:r>
            <a:r>
              <a:rPr lang="en-US" altLang="zh-CN" sz="2500" dirty="0"/>
              <a:t>] = </a:t>
            </a:r>
            <a:r>
              <a:rPr lang="en-US" altLang="zh-CN" sz="2500" dirty="0" err="1"/>
              <a:t>embedding_vector</a:t>
            </a:r>
            <a:endParaRPr lang="en-US" altLang="zh-CN" sz="2500" dirty="0"/>
          </a:p>
          <a:p>
            <a:endParaRPr lang="en-US" altLang="zh-CN" sz="2500" dirty="0"/>
          </a:p>
          <a:p>
            <a:r>
              <a:rPr lang="en-US" altLang="zh-CN" sz="2500" dirty="0"/>
              <a:t>    </a:t>
            </a:r>
            <a:r>
              <a:rPr lang="en-US" altLang="zh-CN" sz="2500" dirty="0" err="1"/>
              <a:t>embedding_matrix</a:t>
            </a:r>
            <a:r>
              <a:rPr lang="en-US" altLang="zh-CN" sz="2500" dirty="0"/>
              <a:t>[</a:t>
            </a:r>
            <a:r>
              <a:rPr lang="en-US" altLang="zh-CN" sz="2500" dirty="0" err="1"/>
              <a:t>pad_idx</a:t>
            </a:r>
            <a:r>
              <a:rPr lang="en-US" altLang="zh-CN" sz="2500" dirty="0"/>
              <a:t>] = 0</a:t>
            </a:r>
          </a:p>
          <a:p>
            <a:r>
              <a:rPr lang="en-US" altLang="zh-CN" sz="2500" dirty="0"/>
              <a:t>    # </a:t>
            </a:r>
            <a:r>
              <a:rPr lang="zh-CN" altLang="en-US" sz="2500" dirty="0"/>
              <a:t>用均值和方差随机初始化</a:t>
            </a:r>
            <a:r>
              <a:rPr lang="en-US" altLang="zh-CN" sz="2500" dirty="0"/>
              <a:t>&lt;</a:t>
            </a:r>
            <a:r>
              <a:rPr lang="en-US" altLang="zh-CN" sz="2500" dirty="0" err="1"/>
              <a:t>unk</a:t>
            </a:r>
            <a:r>
              <a:rPr lang="en-US" altLang="zh-CN" sz="2500" dirty="0"/>
              <a:t>&gt;</a:t>
            </a:r>
            <a:r>
              <a:rPr lang="zh-CN" altLang="en-US" sz="2500" dirty="0"/>
              <a:t>标记的词嵌入</a:t>
            </a:r>
          </a:p>
          <a:p>
            <a:r>
              <a:rPr lang="zh-CN" altLang="en-US" sz="2500" dirty="0"/>
              <a:t>    </a:t>
            </a:r>
            <a:r>
              <a:rPr lang="en-US" altLang="zh-CN" sz="2500" dirty="0" err="1"/>
              <a:t>embedding_matrix</a:t>
            </a:r>
            <a:r>
              <a:rPr lang="en-US" altLang="zh-CN" sz="2500" dirty="0"/>
              <a:t>[</a:t>
            </a:r>
            <a:r>
              <a:rPr lang="en-US" altLang="zh-CN" sz="2500" dirty="0" err="1"/>
              <a:t>unk_idx</a:t>
            </a:r>
            <a:r>
              <a:rPr lang="en-US" altLang="zh-CN" sz="2500" dirty="0"/>
              <a:t>] = </a:t>
            </a:r>
            <a:r>
              <a:rPr lang="en-US" altLang="zh-CN" sz="2500" dirty="0" err="1"/>
              <a:t>np.random.normal</a:t>
            </a:r>
            <a:r>
              <a:rPr lang="en-US" altLang="zh-CN" sz="2500" dirty="0"/>
              <a:t>(</a:t>
            </a:r>
            <a:r>
              <a:rPr lang="en-US" altLang="zh-CN" sz="2500" dirty="0" err="1"/>
              <a:t>emb_mean</a:t>
            </a:r>
            <a:r>
              <a:rPr lang="en-US" altLang="zh-CN" sz="2500" dirty="0"/>
              <a:t>, </a:t>
            </a:r>
            <a:r>
              <a:rPr lang="en-US" altLang="zh-CN" sz="2500" dirty="0" err="1"/>
              <a:t>emb_std</a:t>
            </a:r>
            <a:r>
              <a:rPr lang="en-US" altLang="zh-CN" sz="2500" dirty="0"/>
              <a:t>, (1, </a:t>
            </a:r>
            <a:r>
              <a:rPr lang="en-US" altLang="zh-CN" sz="2500" dirty="0" err="1"/>
              <a:t>embed_size</a:t>
            </a:r>
            <a:r>
              <a:rPr lang="en-US" altLang="zh-CN" sz="2500" dirty="0"/>
              <a:t>))</a:t>
            </a:r>
          </a:p>
          <a:p>
            <a:r>
              <a:rPr lang="en-US" altLang="zh-CN" sz="2500" dirty="0"/>
              <a:t>    return </a:t>
            </a:r>
            <a:r>
              <a:rPr lang="en-US" altLang="zh-CN" sz="2500" dirty="0" err="1"/>
              <a:t>embedding_matrix</a:t>
            </a:r>
            <a:endParaRPr lang="en-US" altLang="zh-CN" sz="2500" dirty="0"/>
          </a:p>
          <a:p>
            <a:endParaRPr lang="zh-CN" altLang="en-US" sz="2500" dirty="0"/>
          </a:p>
        </p:txBody>
      </p:sp>
    </p:spTree>
    <p:extLst>
      <p:ext uri="{BB962C8B-B14F-4D97-AF65-F5344CB8AC3E}">
        <p14:creationId xmlns:p14="http://schemas.microsoft.com/office/powerpoint/2010/main" val="8885618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代码</a:t>
            </a:r>
            <a:r>
              <a:rPr lang="en-US" altLang="zh-CN" dirty="0"/>
              <a:t>9. 12</a:t>
            </a:r>
            <a:r>
              <a:rPr lang="zh-CN" altLang="en-US" dirty="0"/>
              <a:t>创建一个</a:t>
            </a:r>
            <a:r>
              <a:rPr lang="en-US" altLang="zh-CN" dirty="0"/>
              <a:t>LSTM</a:t>
            </a:r>
            <a:r>
              <a:rPr lang="zh-CN" altLang="en-US" dirty="0"/>
              <a:t>模型。首先是根据嵌入矩阵</a:t>
            </a:r>
            <a:r>
              <a:rPr lang="en-US" altLang="zh-CN" dirty="0" err="1"/>
              <a:t>embedding_matrix</a:t>
            </a:r>
            <a:r>
              <a:rPr lang="zh-CN" altLang="en-US" dirty="0"/>
              <a:t>的值来设置嵌入层，代码设置了两种方案，第一种是在训练模型时同时训练嵌入矩阵；第二种是直接使用</a:t>
            </a:r>
            <a:r>
              <a:rPr lang="en-US" altLang="zh-CN" dirty="0" err="1"/>
              <a:t>GloVe</a:t>
            </a:r>
            <a:r>
              <a:rPr lang="zh-CN" altLang="en-US" dirty="0"/>
              <a:t>词向量填充的定制词向量矩阵，并且将</a:t>
            </a:r>
            <a:r>
              <a:rPr lang="en-US" altLang="zh-CN" dirty="0"/>
              <a:t>trainable</a:t>
            </a:r>
            <a:r>
              <a:rPr lang="zh-CN" altLang="en-US" dirty="0"/>
              <a:t>设置为</a:t>
            </a:r>
            <a:r>
              <a:rPr lang="en-US" altLang="zh-CN" dirty="0"/>
              <a:t>False</a:t>
            </a:r>
            <a:r>
              <a:rPr lang="zh-CN" altLang="en-US" dirty="0"/>
              <a:t>不再对词向量矩阵参数进行训练。然后添加一个</a:t>
            </a:r>
            <a:r>
              <a:rPr lang="en-US" altLang="zh-CN" dirty="0"/>
              <a:t>64</a:t>
            </a:r>
            <a:r>
              <a:rPr lang="zh-CN" altLang="en-US" dirty="0"/>
              <a:t>个神经元的</a:t>
            </a:r>
            <a:r>
              <a:rPr lang="en-US" altLang="zh-CN" dirty="0"/>
              <a:t>LSTM</a:t>
            </a:r>
            <a:r>
              <a:rPr lang="zh-CN" altLang="en-US" dirty="0"/>
              <a:t>层，最后添加一个</a:t>
            </a:r>
            <a:r>
              <a:rPr lang="en-US" altLang="zh-CN" dirty="0"/>
              <a:t>16</a:t>
            </a:r>
            <a:r>
              <a:rPr lang="zh-CN" altLang="en-US" dirty="0"/>
              <a:t>个神经元的</a:t>
            </a:r>
            <a:r>
              <a:rPr lang="en-US" altLang="zh-CN" dirty="0"/>
              <a:t>Dense</a:t>
            </a:r>
            <a:r>
              <a:rPr lang="zh-CN" altLang="en-US" dirty="0"/>
              <a:t>层和一个</a:t>
            </a:r>
            <a:r>
              <a:rPr lang="en-US" altLang="zh-CN" dirty="0"/>
              <a:t>1</a:t>
            </a:r>
            <a:r>
              <a:rPr lang="zh-CN" altLang="en-US" dirty="0"/>
              <a:t>个神经元的</a:t>
            </a:r>
            <a:r>
              <a:rPr lang="en-US" altLang="zh-CN" dirty="0"/>
              <a:t>Dense</a:t>
            </a:r>
            <a:r>
              <a:rPr lang="zh-CN" altLang="en-US" dirty="0"/>
              <a:t>层。按照通常的做法，</a:t>
            </a:r>
            <a:r>
              <a:rPr lang="en-US" altLang="zh-CN" dirty="0"/>
              <a:t>LSTM</a:t>
            </a:r>
            <a:r>
              <a:rPr lang="zh-CN" altLang="en-US" dirty="0"/>
              <a:t>层采用</a:t>
            </a:r>
            <a:r>
              <a:rPr lang="en-US" altLang="zh-CN" dirty="0" err="1"/>
              <a:t>Tanh</a:t>
            </a:r>
            <a:r>
              <a:rPr lang="zh-CN" altLang="en-US" dirty="0"/>
              <a:t>激活函数，第一个</a:t>
            </a:r>
            <a:r>
              <a:rPr lang="en-US" altLang="zh-CN" dirty="0"/>
              <a:t>Dense</a:t>
            </a:r>
            <a:r>
              <a:rPr lang="zh-CN" altLang="en-US" dirty="0"/>
              <a:t>层采用</a:t>
            </a:r>
            <a:r>
              <a:rPr lang="en-US" altLang="zh-CN" dirty="0" err="1"/>
              <a:t>ReLU</a:t>
            </a:r>
            <a:r>
              <a:rPr lang="zh-CN" altLang="en-US" dirty="0"/>
              <a:t>激活函数，由于第二个</a:t>
            </a:r>
            <a:r>
              <a:rPr lang="en-US" altLang="zh-CN" dirty="0"/>
              <a:t>Dense</a:t>
            </a:r>
            <a:r>
              <a:rPr lang="zh-CN" altLang="en-US" dirty="0"/>
              <a:t>层要进行二元分类，因此采用</a:t>
            </a:r>
            <a:r>
              <a:rPr lang="en-US" altLang="zh-CN" dirty="0"/>
              <a:t>Sigmoid</a:t>
            </a:r>
            <a:r>
              <a:rPr lang="zh-CN" altLang="en-US" dirty="0"/>
              <a:t>激活函数。</a:t>
            </a:r>
          </a:p>
        </p:txBody>
      </p:sp>
    </p:spTree>
    <p:extLst>
      <p:ext uri="{BB962C8B-B14F-4D97-AF65-F5344CB8AC3E}">
        <p14:creationId xmlns:p14="http://schemas.microsoft.com/office/powerpoint/2010/main" val="28659625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0"/>
            <a:ext cx="8856984" cy="6858000"/>
          </a:xfrm>
        </p:spPr>
        <p:txBody>
          <a:bodyPr>
            <a:noAutofit/>
          </a:bodyPr>
          <a:lstStyle/>
          <a:p>
            <a:r>
              <a:rPr lang="zh-CN" altLang="en-US" sz="1200" dirty="0"/>
              <a:t>代码</a:t>
            </a:r>
            <a:r>
              <a:rPr lang="en-US" altLang="zh-CN" sz="1200" dirty="0"/>
              <a:t>9. 12</a:t>
            </a:r>
            <a:r>
              <a:rPr lang="zh-CN" altLang="en-US" sz="1200" dirty="0"/>
              <a:t>创建模型</a:t>
            </a:r>
          </a:p>
          <a:p>
            <a:r>
              <a:rPr lang="en-US" altLang="zh-CN" sz="1100" dirty="0"/>
              <a:t>class </a:t>
            </a:r>
            <a:r>
              <a:rPr lang="en-US" altLang="zh-CN" sz="1100" dirty="0" err="1"/>
              <a:t>RNNModel</a:t>
            </a:r>
            <a:r>
              <a:rPr lang="en-US" altLang="zh-CN" sz="1100" dirty="0"/>
              <a:t>(</a:t>
            </a:r>
            <a:r>
              <a:rPr lang="en-US" altLang="zh-CN" sz="1100" dirty="0" err="1"/>
              <a:t>nn.Module</a:t>
            </a:r>
            <a:r>
              <a:rPr lang="en-US" altLang="zh-CN" sz="1100" dirty="0"/>
              <a:t>):</a:t>
            </a:r>
          </a:p>
          <a:p>
            <a:r>
              <a:rPr lang="en-US" altLang="zh-CN" sz="1100" dirty="0"/>
              <a:t>    """ </a:t>
            </a:r>
            <a:r>
              <a:rPr lang="zh-CN" altLang="en-US" sz="1100" dirty="0"/>
              <a:t>简单的文本分类模型 </a:t>
            </a:r>
            <a:r>
              <a:rPr lang="en-US" altLang="zh-CN" sz="1100" dirty="0"/>
              <a:t>"""</a:t>
            </a:r>
          </a:p>
          <a:p>
            <a:endParaRPr lang="en-US" altLang="zh-CN" sz="1100" dirty="0"/>
          </a:p>
          <a:p>
            <a:r>
              <a:rPr lang="en-US" altLang="zh-CN" sz="1100" dirty="0"/>
              <a:t>    </a:t>
            </a:r>
            <a:r>
              <a:rPr lang="en-US" altLang="zh-CN" sz="1100" dirty="0" err="1"/>
              <a:t>def</a:t>
            </a:r>
            <a:r>
              <a:rPr lang="en-US" altLang="zh-CN" sz="1100" dirty="0"/>
              <a:t> __</a:t>
            </a:r>
            <a:r>
              <a:rPr lang="en-US" altLang="zh-CN" sz="1100" dirty="0" err="1"/>
              <a:t>init</a:t>
            </a:r>
            <a:r>
              <a:rPr lang="en-US" altLang="zh-CN" sz="1100" dirty="0"/>
              <a:t>__(self, </a:t>
            </a:r>
            <a:r>
              <a:rPr lang="en-US" altLang="zh-CN" sz="1100" dirty="0" err="1"/>
              <a:t>num_input</a:t>
            </a:r>
            <a:r>
              <a:rPr lang="en-US" altLang="zh-CN" sz="1100" dirty="0"/>
              <a:t>, </a:t>
            </a:r>
            <a:r>
              <a:rPr lang="en-US" altLang="zh-CN" sz="1100" dirty="0" err="1"/>
              <a:t>num_hidden</a:t>
            </a:r>
            <a:r>
              <a:rPr lang="en-US" altLang="zh-CN" sz="1100" dirty="0"/>
              <a:t>, </a:t>
            </a:r>
            <a:r>
              <a:rPr lang="en-US" altLang="zh-CN" sz="1100" dirty="0" err="1"/>
              <a:t>num_layers</a:t>
            </a:r>
            <a:r>
              <a:rPr lang="en-US" altLang="zh-CN" sz="1100" dirty="0"/>
              <a:t>, </a:t>
            </a:r>
            <a:r>
              <a:rPr lang="en-US" altLang="zh-CN" sz="1100" dirty="0" err="1"/>
              <a:t>embedding_matrix</a:t>
            </a:r>
            <a:r>
              <a:rPr lang="en-US" altLang="zh-CN" sz="1100" dirty="0"/>
              <a:t>, </a:t>
            </a:r>
            <a:r>
              <a:rPr lang="en-US" altLang="zh-CN" sz="1100" dirty="0" err="1"/>
              <a:t>padding_idx</a:t>
            </a:r>
            <a:r>
              <a:rPr lang="en-US" altLang="zh-CN" sz="1100" dirty="0"/>
              <a:t>):</a:t>
            </a:r>
          </a:p>
          <a:p>
            <a:r>
              <a:rPr lang="en-US" altLang="zh-CN" sz="1100" dirty="0"/>
              <a:t>        super(</a:t>
            </a:r>
            <a:r>
              <a:rPr lang="en-US" altLang="zh-CN" sz="1100" dirty="0" err="1"/>
              <a:t>RNNModel</a:t>
            </a:r>
            <a:r>
              <a:rPr lang="en-US" altLang="zh-CN" sz="1100" dirty="0"/>
              <a:t>, self).__</a:t>
            </a:r>
            <a:r>
              <a:rPr lang="en-US" altLang="zh-CN" sz="1100" dirty="0" err="1"/>
              <a:t>init</a:t>
            </a:r>
            <a:r>
              <a:rPr lang="en-US" altLang="zh-CN" sz="1100" dirty="0"/>
              <a:t>__()</a:t>
            </a:r>
          </a:p>
          <a:p>
            <a:r>
              <a:rPr lang="en-US" altLang="zh-CN" sz="1100" dirty="0"/>
              <a:t>        # </a:t>
            </a:r>
            <a:r>
              <a:rPr lang="zh-CN" altLang="en-US" sz="1100" dirty="0"/>
              <a:t>嵌入层</a:t>
            </a:r>
          </a:p>
          <a:p>
            <a:r>
              <a:rPr lang="zh-CN" altLang="en-US" sz="1100" dirty="0"/>
              <a:t>        </a:t>
            </a:r>
            <a:r>
              <a:rPr lang="en-US" altLang="zh-CN" sz="1100" dirty="0" err="1"/>
              <a:t>self.embedding</a:t>
            </a:r>
            <a:r>
              <a:rPr lang="en-US" altLang="zh-CN" sz="1100" dirty="0"/>
              <a:t> = </a:t>
            </a:r>
            <a:r>
              <a:rPr lang="en-US" altLang="zh-CN" sz="1100" dirty="0" err="1"/>
              <a:t>nn.Embedding.from_pretrained</a:t>
            </a:r>
            <a:r>
              <a:rPr lang="en-US" altLang="zh-CN" sz="1100" dirty="0"/>
              <a:t>(</a:t>
            </a:r>
            <a:r>
              <a:rPr lang="en-US" altLang="zh-CN" sz="1100" dirty="0" err="1"/>
              <a:t>torch.FloatTensor</a:t>
            </a:r>
            <a:r>
              <a:rPr lang="en-US" altLang="zh-CN" sz="1100" dirty="0"/>
              <a:t>(</a:t>
            </a:r>
            <a:r>
              <a:rPr lang="en-US" altLang="zh-CN" sz="1100" dirty="0" err="1"/>
              <a:t>embedding_matrix</a:t>
            </a:r>
            <a:r>
              <a:rPr lang="en-US" altLang="zh-CN" sz="1100" dirty="0"/>
              <a:t>), </a:t>
            </a:r>
            <a:r>
              <a:rPr lang="en-US" altLang="zh-CN" sz="1100" dirty="0" err="1"/>
              <a:t>padding_idx</a:t>
            </a:r>
            <a:r>
              <a:rPr lang="en-US" altLang="zh-CN" sz="1100" dirty="0"/>
              <a:t>=</a:t>
            </a:r>
            <a:r>
              <a:rPr lang="en-US" altLang="zh-CN" sz="1100" dirty="0" err="1"/>
              <a:t>padding_idx</a:t>
            </a:r>
            <a:r>
              <a:rPr lang="en-US" altLang="zh-CN" sz="1100" dirty="0"/>
              <a:t>)</a:t>
            </a:r>
          </a:p>
          <a:p>
            <a:r>
              <a:rPr lang="en-US" altLang="zh-CN" sz="1100" dirty="0"/>
              <a:t>        # RNN</a:t>
            </a:r>
            <a:r>
              <a:rPr lang="zh-CN" altLang="en-US" sz="1100" dirty="0"/>
              <a:t>层</a:t>
            </a:r>
          </a:p>
          <a:p>
            <a:r>
              <a:rPr lang="zh-CN" altLang="en-US" sz="1100" dirty="0"/>
              <a:t>        </a:t>
            </a:r>
            <a:r>
              <a:rPr lang="en-US" altLang="zh-CN" sz="1100" dirty="0" err="1"/>
              <a:t>self.rnn</a:t>
            </a:r>
            <a:r>
              <a:rPr lang="en-US" altLang="zh-CN" sz="1100" dirty="0"/>
              <a:t> = </a:t>
            </a:r>
            <a:r>
              <a:rPr lang="en-US" altLang="zh-CN" sz="1100" dirty="0" err="1"/>
              <a:t>nn.LSTM</a:t>
            </a:r>
            <a:r>
              <a:rPr lang="en-US" altLang="zh-CN" sz="1100" dirty="0"/>
              <a:t>(</a:t>
            </a:r>
            <a:r>
              <a:rPr lang="en-US" altLang="zh-CN" sz="1100" dirty="0" err="1"/>
              <a:t>num_input</a:t>
            </a:r>
            <a:r>
              <a:rPr lang="en-US" altLang="zh-CN" sz="1100" dirty="0"/>
              <a:t>, </a:t>
            </a:r>
            <a:r>
              <a:rPr lang="en-US" altLang="zh-CN" sz="1100" dirty="0" err="1"/>
              <a:t>num_hidden</a:t>
            </a:r>
            <a:r>
              <a:rPr lang="en-US" altLang="zh-CN" sz="1100" dirty="0"/>
              <a:t>, </a:t>
            </a:r>
            <a:r>
              <a:rPr lang="en-US" altLang="zh-CN" sz="1100" dirty="0" err="1"/>
              <a:t>num_layers</a:t>
            </a:r>
            <a:r>
              <a:rPr lang="en-US" altLang="zh-CN" sz="1100" dirty="0"/>
              <a:t>, </a:t>
            </a:r>
            <a:r>
              <a:rPr lang="en-US" altLang="zh-CN" sz="1100" dirty="0" err="1"/>
              <a:t>batch_first</a:t>
            </a:r>
            <a:r>
              <a:rPr lang="en-US" altLang="zh-CN" sz="1100" dirty="0"/>
              <a:t>=True)</a:t>
            </a:r>
          </a:p>
          <a:p>
            <a:r>
              <a:rPr lang="en-US" altLang="zh-CN" sz="1100" dirty="0"/>
              <a:t>        </a:t>
            </a:r>
            <a:r>
              <a:rPr lang="en-US" altLang="zh-CN" sz="1100" dirty="0" err="1"/>
              <a:t>self.fc</a:t>
            </a:r>
            <a:r>
              <a:rPr lang="en-US" altLang="zh-CN" sz="1100" dirty="0"/>
              <a:t> = </a:t>
            </a:r>
            <a:r>
              <a:rPr lang="en-US" altLang="zh-CN" sz="1100" dirty="0" err="1"/>
              <a:t>nn.Linear</a:t>
            </a:r>
            <a:r>
              <a:rPr lang="en-US" altLang="zh-CN" sz="1100" dirty="0"/>
              <a:t>(</a:t>
            </a:r>
            <a:r>
              <a:rPr lang="en-US" altLang="zh-CN" sz="1100" dirty="0" err="1"/>
              <a:t>num_hidden</a:t>
            </a:r>
            <a:r>
              <a:rPr lang="en-US" altLang="zh-CN" sz="1100" dirty="0"/>
              <a:t>, 128)</a:t>
            </a:r>
          </a:p>
          <a:p>
            <a:r>
              <a:rPr lang="en-US" altLang="zh-CN" sz="1100" dirty="0"/>
              <a:t>        </a:t>
            </a:r>
            <a:r>
              <a:rPr lang="en-US" altLang="zh-CN" sz="1100" dirty="0" err="1"/>
              <a:t>self.out</a:t>
            </a:r>
            <a:r>
              <a:rPr lang="en-US" altLang="zh-CN" sz="1100" dirty="0"/>
              <a:t> = </a:t>
            </a:r>
            <a:r>
              <a:rPr lang="en-US" altLang="zh-CN" sz="1100" dirty="0" err="1"/>
              <a:t>nn.Linear</a:t>
            </a:r>
            <a:r>
              <a:rPr lang="en-US" altLang="zh-CN" sz="1100" dirty="0"/>
              <a:t>(128, 1)</a:t>
            </a:r>
          </a:p>
          <a:p>
            <a:r>
              <a:rPr lang="en-US" altLang="zh-CN" sz="1100" dirty="0"/>
              <a:t>        </a:t>
            </a:r>
            <a:r>
              <a:rPr lang="en-US" altLang="zh-CN" sz="1100" dirty="0" err="1"/>
              <a:t>self.init_weights</a:t>
            </a:r>
            <a:r>
              <a:rPr lang="en-US" altLang="zh-CN" sz="1100" dirty="0"/>
              <a:t>()</a:t>
            </a:r>
          </a:p>
          <a:p>
            <a:r>
              <a:rPr lang="en-US" altLang="zh-CN" sz="1100" dirty="0"/>
              <a:t>        </a:t>
            </a:r>
            <a:r>
              <a:rPr lang="en-US" altLang="zh-CN" sz="1100" dirty="0" err="1"/>
              <a:t>self.num_hidden</a:t>
            </a:r>
            <a:r>
              <a:rPr lang="en-US" altLang="zh-CN" sz="1100" dirty="0"/>
              <a:t> = </a:t>
            </a:r>
            <a:r>
              <a:rPr lang="en-US" altLang="zh-CN" sz="1100" dirty="0" err="1"/>
              <a:t>num_hidden</a:t>
            </a:r>
            <a:endParaRPr lang="en-US" altLang="zh-CN" sz="1100" dirty="0"/>
          </a:p>
          <a:p>
            <a:r>
              <a:rPr lang="en-US" altLang="zh-CN" sz="1100" dirty="0"/>
              <a:t>        </a:t>
            </a:r>
            <a:r>
              <a:rPr lang="en-US" altLang="zh-CN" sz="1100" dirty="0" err="1"/>
              <a:t>self.num_layers</a:t>
            </a:r>
            <a:r>
              <a:rPr lang="en-US" altLang="zh-CN" sz="1100" dirty="0"/>
              <a:t> = </a:t>
            </a:r>
            <a:r>
              <a:rPr lang="en-US" altLang="zh-CN" sz="1100" dirty="0" err="1"/>
              <a:t>num_layers</a:t>
            </a:r>
            <a:endParaRPr lang="en-US" altLang="zh-CN" sz="1100" dirty="0"/>
          </a:p>
          <a:p>
            <a:r>
              <a:rPr lang="en-US" altLang="zh-CN" sz="1100" dirty="0"/>
              <a:t>        </a:t>
            </a:r>
            <a:r>
              <a:rPr lang="en-US" altLang="zh-CN" sz="1100" dirty="0" err="1"/>
              <a:t>self.relu</a:t>
            </a:r>
            <a:r>
              <a:rPr lang="en-US" altLang="zh-CN" sz="1100" dirty="0"/>
              <a:t> = </a:t>
            </a:r>
            <a:r>
              <a:rPr lang="en-US" altLang="zh-CN" sz="1100" dirty="0" err="1"/>
              <a:t>nn.ReLU</a:t>
            </a:r>
            <a:r>
              <a:rPr lang="en-US" altLang="zh-CN" sz="1100" dirty="0"/>
              <a:t>()</a:t>
            </a:r>
          </a:p>
          <a:p>
            <a:r>
              <a:rPr lang="en-US" altLang="zh-CN" sz="1100" dirty="0"/>
              <a:t>        </a:t>
            </a:r>
            <a:r>
              <a:rPr lang="en-US" altLang="zh-CN" sz="1100" dirty="0" err="1"/>
              <a:t>self.sigmoid</a:t>
            </a:r>
            <a:r>
              <a:rPr lang="en-US" altLang="zh-CN" sz="1100" dirty="0"/>
              <a:t> = </a:t>
            </a:r>
            <a:r>
              <a:rPr lang="en-US" altLang="zh-CN" sz="1100" dirty="0" err="1"/>
              <a:t>nn.Sigmoid</a:t>
            </a:r>
            <a:r>
              <a:rPr lang="en-US" altLang="zh-CN" sz="1100" dirty="0"/>
              <a:t>()</a:t>
            </a:r>
          </a:p>
          <a:p>
            <a:endParaRPr lang="en-US" altLang="zh-CN" sz="1100" dirty="0"/>
          </a:p>
          <a:p>
            <a:r>
              <a:rPr lang="en-US" altLang="zh-CN" sz="1100" dirty="0"/>
              <a:t>    </a:t>
            </a:r>
            <a:r>
              <a:rPr lang="en-US" altLang="zh-CN" sz="1100" dirty="0" err="1"/>
              <a:t>def</a:t>
            </a:r>
            <a:r>
              <a:rPr lang="en-US" altLang="zh-CN" sz="1100" dirty="0"/>
              <a:t> </a:t>
            </a:r>
            <a:r>
              <a:rPr lang="en-US" altLang="zh-CN" sz="1100" dirty="0" err="1"/>
              <a:t>init_weights</a:t>
            </a:r>
            <a:r>
              <a:rPr lang="en-US" altLang="zh-CN" sz="1100" dirty="0"/>
              <a:t>(self):</a:t>
            </a:r>
          </a:p>
          <a:p>
            <a:r>
              <a:rPr lang="en-US" altLang="zh-CN" sz="1100" dirty="0"/>
              <a:t>        </a:t>
            </a:r>
            <a:r>
              <a:rPr lang="en-US" altLang="zh-CN" sz="1100" dirty="0" err="1"/>
              <a:t>init_range</a:t>
            </a:r>
            <a:r>
              <a:rPr lang="en-US" altLang="zh-CN" sz="1100" dirty="0"/>
              <a:t> = 0.5</a:t>
            </a:r>
          </a:p>
          <a:p>
            <a:r>
              <a:rPr lang="en-US" altLang="zh-CN" sz="1100" dirty="0"/>
              <a:t>        </a:t>
            </a:r>
            <a:r>
              <a:rPr lang="en-US" altLang="zh-CN" sz="1100" dirty="0" err="1"/>
              <a:t>self.fc.weight.data.uniform</a:t>
            </a:r>
            <a:r>
              <a:rPr lang="en-US" altLang="zh-CN" sz="1100" dirty="0"/>
              <a:t>_(-</a:t>
            </a:r>
            <a:r>
              <a:rPr lang="en-US" altLang="zh-CN" sz="1100" dirty="0" err="1"/>
              <a:t>init_range</a:t>
            </a:r>
            <a:r>
              <a:rPr lang="en-US" altLang="zh-CN" sz="1100" dirty="0"/>
              <a:t>, </a:t>
            </a:r>
            <a:r>
              <a:rPr lang="en-US" altLang="zh-CN" sz="1100" dirty="0" err="1"/>
              <a:t>init_range</a:t>
            </a:r>
            <a:r>
              <a:rPr lang="en-US" altLang="zh-CN" sz="1100" dirty="0"/>
              <a:t>)</a:t>
            </a:r>
          </a:p>
          <a:p>
            <a:r>
              <a:rPr lang="en-US" altLang="zh-CN" sz="1100" dirty="0"/>
              <a:t>        </a:t>
            </a:r>
            <a:r>
              <a:rPr lang="en-US" altLang="zh-CN" sz="1100" dirty="0" err="1"/>
              <a:t>self.fc.bias.data.zero</a:t>
            </a:r>
            <a:r>
              <a:rPr lang="en-US" altLang="zh-CN" sz="1100" dirty="0"/>
              <a:t>_()</a:t>
            </a:r>
          </a:p>
          <a:p>
            <a:endParaRPr lang="en-US" altLang="zh-CN" sz="1100" dirty="0"/>
          </a:p>
          <a:p>
            <a:r>
              <a:rPr lang="en-US" altLang="zh-CN" sz="1100" dirty="0"/>
              <a:t>    </a:t>
            </a:r>
            <a:r>
              <a:rPr lang="en-US" altLang="zh-CN" sz="1100" dirty="0" err="1"/>
              <a:t>def</a:t>
            </a:r>
            <a:r>
              <a:rPr lang="en-US" altLang="zh-CN" sz="1100" dirty="0"/>
              <a:t> forward(self, x):</a:t>
            </a:r>
          </a:p>
          <a:p>
            <a:r>
              <a:rPr lang="en-US" altLang="zh-CN" sz="1100" dirty="0"/>
              <a:t>        </a:t>
            </a:r>
            <a:r>
              <a:rPr lang="en-US" altLang="zh-CN" sz="1100" dirty="0" err="1"/>
              <a:t>bz</a:t>
            </a:r>
            <a:r>
              <a:rPr lang="en-US" altLang="zh-CN" sz="1100" dirty="0"/>
              <a:t> = </a:t>
            </a:r>
            <a:r>
              <a:rPr lang="en-US" altLang="zh-CN" sz="1100" dirty="0" err="1"/>
              <a:t>x.shape</a:t>
            </a:r>
            <a:r>
              <a:rPr lang="en-US" altLang="zh-CN" sz="1100" dirty="0"/>
              <a:t>[0]</a:t>
            </a:r>
          </a:p>
          <a:p>
            <a:r>
              <a:rPr lang="en-US" altLang="zh-CN" sz="1100" dirty="0"/>
              <a:t>        h0 = </a:t>
            </a:r>
            <a:r>
              <a:rPr lang="en-US" altLang="zh-CN" sz="1100" dirty="0" err="1"/>
              <a:t>torch.zeros</a:t>
            </a:r>
            <a:r>
              <a:rPr lang="en-US" altLang="zh-CN" sz="1100" dirty="0"/>
              <a:t>((1, </a:t>
            </a:r>
            <a:r>
              <a:rPr lang="en-US" altLang="zh-CN" sz="1100" dirty="0" err="1"/>
              <a:t>bz</a:t>
            </a:r>
            <a:r>
              <a:rPr lang="en-US" altLang="zh-CN" sz="1100" dirty="0"/>
              <a:t>, </a:t>
            </a:r>
            <a:r>
              <a:rPr lang="en-US" altLang="zh-CN" sz="1100" dirty="0" err="1"/>
              <a:t>self.num_hidden</a:t>
            </a:r>
            <a:r>
              <a:rPr lang="en-US" altLang="zh-CN" sz="1100" dirty="0"/>
              <a:t>)).</a:t>
            </a:r>
            <a:r>
              <a:rPr lang="en-US" altLang="zh-CN" sz="1100" dirty="0" err="1"/>
              <a:t>cuda</a:t>
            </a:r>
            <a:r>
              <a:rPr lang="en-US" altLang="zh-CN" sz="1100" dirty="0"/>
              <a:t>()</a:t>
            </a:r>
          </a:p>
          <a:p>
            <a:r>
              <a:rPr lang="en-US" altLang="zh-CN" sz="1100" dirty="0"/>
              <a:t>        c0 = </a:t>
            </a:r>
            <a:r>
              <a:rPr lang="en-US" altLang="zh-CN" sz="1100" dirty="0" err="1"/>
              <a:t>torch.zeros</a:t>
            </a:r>
            <a:r>
              <a:rPr lang="en-US" altLang="zh-CN" sz="1100" dirty="0"/>
              <a:t>((1, </a:t>
            </a:r>
            <a:r>
              <a:rPr lang="en-US" altLang="zh-CN" sz="1100" dirty="0" err="1"/>
              <a:t>bz</a:t>
            </a:r>
            <a:r>
              <a:rPr lang="en-US" altLang="zh-CN" sz="1100" dirty="0"/>
              <a:t>, </a:t>
            </a:r>
            <a:r>
              <a:rPr lang="en-US" altLang="zh-CN" sz="1100" dirty="0" err="1"/>
              <a:t>self.num_hidden</a:t>
            </a:r>
            <a:r>
              <a:rPr lang="en-US" altLang="zh-CN" sz="1100" dirty="0"/>
              <a:t>)).</a:t>
            </a:r>
            <a:r>
              <a:rPr lang="en-US" altLang="zh-CN" sz="1100" dirty="0" err="1"/>
              <a:t>cuda</a:t>
            </a:r>
            <a:r>
              <a:rPr lang="en-US" altLang="zh-CN" sz="1100" dirty="0"/>
              <a:t>()</a:t>
            </a:r>
          </a:p>
          <a:p>
            <a:r>
              <a:rPr lang="en-US" altLang="zh-CN" sz="1100" dirty="0"/>
              <a:t>        embed = </a:t>
            </a:r>
            <a:r>
              <a:rPr lang="en-US" altLang="zh-CN" sz="1100" dirty="0" err="1"/>
              <a:t>self.embedding</a:t>
            </a:r>
            <a:r>
              <a:rPr lang="en-US" altLang="zh-CN" sz="1100" dirty="0"/>
              <a:t>(x)</a:t>
            </a:r>
          </a:p>
          <a:p>
            <a:r>
              <a:rPr lang="en-US" altLang="zh-CN" sz="1100" dirty="0"/>
              <a:t>        # </a:t>
            </a:r>
            <a:r>
              <a:rPr lang="zh-CN" altLang="en-US" sz="1100" dirty="0"/>
              <a:t>循环神经网络处理</a:t>
            </a:r>
          </a:p>
          <a:p>
            <a:r>
              <a:rPr lang="zh-CN" altLang="en-US" sz="1100" dirty="0"/>
              <a:t>        </a:t>
            </a:r>
            <a:r>
              <a:rPr lang="en-US" altLang="zh-CN" sz="1100" dirty="0"/>
              <a:t>output, _ = </a:t>
            </a:r>
            <a:r>
              <a:rPr lang="en-US" altLang="zh-CN" sz="1100" dirty="0" err="1"/>
              <a:t>self.rnn</a:t>
            </a:r>
            <a:r>
              <a:rPr lang="en-US" altLang="zh-CN" sz="1100" dirty="0"/>
              <a:t>(embed, (h0, c0))</a:t>
            </a:r>
          </a:p>
          <a:p>
            <a:r>
              <a:rPr lang="en-US" altLang="zh-CN" sz="1100" dirty="0"/>
              <a:t>        output = </a:t>
            </a:r>
            <a:r>
              <a:rPr lang="en-US" altLang="zh-CN" sz="1100" dirty="0" err="1"/>
              <a:t>torch.squeeze</a:t>
            </a:r>
            <a:r>
              <a:rPr lang="en-US" altLang="zh-CN" sz="1100" dirty="0"/>
              <a:t>(output[:, -1, :])</a:t>
            </a:r>
          </a:p>
          <a:p>
            <a:r>
              <a:rPr lang="en-US" altLang="zh-CN" sz="1100" dirty="0"/>
              <a:t>        out = </a:t>
            </a:r>
            <a:r>
              <a:rPr lang="en-US" altLang="zh-CN" sz="1100" dirty="0" err="1"/>
              <a:t>self.relu</a:t>
            </a:r>
            <a:r>
              <a:rPr lang="en-US" altLang="zh-CN" sz="1100" dirty="0"/>
              <a:t>(</a:t>
            </a:r>
            <a:r>
              <a:rPr lang="en-US" altLang="zh-CN" sz="1100" dirty="0" err="1"/>
              <a:t>self.fc</a:t>
            </a:r>
            <a:r>
              <a:rPr lang="en-US" altLang="zh-CN" sz="1100" dirty="0"/>
              <a:t>(output))</a:t>
            </a:r>
          </a:p>
          <a:p>
            <a:r>
              <a:rPr lang="en-US" altLang="zh-CN" sz="1100" dirty="0"/>
              <a:t>        out = </a:t>
            </a:r>
            <a:r>
              <a:rPr lang="en-US" altLang="zh-CN" sz="1100" dirty="0" err="1"/>
              <a:t>self.sigmoid</a:t>
            </a:r>
            <a:r>
              <a:rPr lang="en-US" altLang="zh-CN" sz="1100" dirty="0"/>
              <a:t>(</a:t>
            </a:r>
            <a:r>
              <a:rPr lang="en-US" altLang="zh-CN" sz="1100" dirty="0" err="1"/>
              <a:t>self.out</a:t>
            </a:r>
            <a:r>
              <a:rPr lang="en-US" altLang="zh-CN" sz="1100" dirty="0"/>
              <a:t>(out))</a:t>
            </a:r>
          </a:p>
          <a:p>
            <a:r>
              <a:rPr lang="en-US" altLang="zh-CN" sz="1100" dirty="0"/>
              <a:t>        return </a:t>
            </a:r>
            <a:r>
              <a:rPr lang="en-US" altLang="zh-CN" sz="1100" dirty="0" err="1"/>
              <a:t>torch.squeeze</a:t>
            </a:r>
            <a:r>
              <a:rPr lang="en-US" altLang="zh-CN" sz="1100" dirty="0"/>
              <a:t>(out)</a:t>
            </a:r>
          </a:p>
          <a:p>
            <a:endParaRPr lang="zh-CN" altLang="en-US" sz="1200" dirty="0"/>
          </a:p>
        </p:txBody>
      </p:sp>
    </p:spTree>
    <p:extLst>
      <p:ext uri="{BB962C8B-B14F-4D97-AF65-F5344CB8AC3E}">
        <p14:creationId xmlns:p14="http://schemas.microsoft.com/office/powerpoint/2010/main" val="6906082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04664"/>
            <a:ext cx="8640960" cy="6408712"/>
          </a:xfrm>
        </p:spPr>
        <p:txBody>
          <a:bodyPr>
            <a:normAutofit fontScale="62500" lnSpcReduction="20000"/>
          </a:bodyPr>
          <a:lstStyle/>
          <a:p>
            <a:r>
              <a:rPr lang="zh-CN" altLang="en-US" sz="2600" dirty="0"/>
              <a:t>代码</a:t>
            </a:r>
            <a:r>
              <a:rPr lang="en-US" altLang="zh-CN" sz="2600" dirty="0"/>
              <a:t>9. 13</a:t>
            </a:r>
            <a:r>
              <a:rPr lang="zh-CN" altLang="en-US" sz="2600" dirty="0"/>
              <a:t>实现了模型训练、评估和预测三个函数。</a:t>
            </a:r>
          </a:p>
          <a:p>
            <a:r>
              <a:rPr lang="zh-CN" altLang="en-US" dirty="0"/>
              <a:t>代码</a:t>
            </a:r>
            <a:r>
              <a:rPr lang="en-US" altLang="zh-CN" dirty="0"/>
              <a:t>9. 13 </a:t>
            </a:r>
            <a:r>
              <a:rPr lang="zh-CN" altLang="en-US" dirty="0"/>
              <a:t>模型训练、评估和预测</a:t>
            </a:r>
          </a:p>
          <a:p>
            <a:r>
              <a:rPr lang="en-US" altLang="zh-CN" dirty="0" err="1"/>
              <a:t>def</a:t>
            </a:r>
            <a:r>
              <a:rPr lang="en-US" altLang="zh-CN" dirty="0"/>
              <a:t> train(model, optimizer, criterion, clip, </a:t>
            </a:r>
            <a:r>
              <a:rPr lang="en-US" altLang="zh-CN" dirty="0" err="1"/>
              <a:t>train_dataloader</a:t>
            </a:r>
            <a:r>
              <a:rPr lang="en-US" altLang="zh-CN" dirty="0"/>
              <a:t>):</a:t>
            </a:r>
          </a:p>
          <a:p>
            <a:r>
              <a:rPr lang="en-US" altLang="zh-CN" dirty="0"/>
              <a:t>    """ </a:t>
            </a:r>
            <a:r>
              <a:rPr lang="zh-CN" altLang="en-US" dirty="0"/>
              <a:t>模型训练函数 </a:t>
            </a:r>
            <a:r>
              <a:rPr lang="en-US" altLang="zh-CN" dirty="0"/>
              <a:t>"""</a:t>
            </a:r>
          </a:p>
          <a:p>
            <a:r>
              <a:rPr lang="en-US" altLang="zh-CN" dirty="0"/>
              <a:t>    </a:t>
            </a:r>
            <a:r>
              <a:rPr lang="en-US" altLang="zh-CN" dirty="0" err="1"/>
              <a:t>model.train</a:t>
            </a:r>
            <a:r>
              <a:rPr lang="en-US" altLang="zh-CN" dirty="0"/>
              <a:t>()</a:t>
            </a:r>
          </a:p>
          <a:p>
            <a:endParaRPr lang="en-US" altLang="zh-CN" dirty="0"/>
          </a:p>
          <a:p>
            <a:r>
              <a:rPr lang="en-US" altLang="zh-CN" dirty="0"/>
              <a:t>    </a:t>
            </a:r>
            <a:r>
              <a:rPr lang="en-US" altLang="zh-CN" dirty="0" err="1"/>
              <a:t>epoch_loss</a:t>
            </a:r>
            <a:r>
              <a:rPr lang="en-US" altLang="zh-CN" dirty="0"/>
              <a:t> = 0.0</a:t>
            </a:r>
          </a:p>
          <a:p>
            <a:r>
              <a:rPr lang="en-US" altLang="zh-CN" dirty="0"/>
              <a:t>    </a:t>
            </a:r>
            <a:r>
              <a:rPr lang="en-US" altLang="zh-CN" dirty="0" err="1"/>
              <a:t>epoch_correct</a:t>
            </a:r>
            <a:r>
              <a:rPr lang="en-US" altLang="zh-CN" dirty="0"/>
              <a:t> = 0.0</a:t>
            </a:r>
          </a:p>
          <a:p>
            <a:endParaRPr lang="en-US" altLang="zh-CN" dirty="0"/>
          </a:p>
          <a:p>
            <a:r>
              <a:rPr lang="en-US" altLang="zh-CN" dirty="0"/>
              <a:t>    for </a:t>
            </a:r>
            <a:r>
              <a:rPr lang="en-US" altLang="zh-CN" dirty="0" err="1"/>
              <a:t>idx</a:t>
            </a:r>
            <a:r>
              <a:rPr lang="en-US" altLang="zh-CN" dirty="0"/>
              <a:t>, (text, label) in enumerate(</a:t>
            </a:r>
            <a:r>
              <a:rPr lang="en-US" altLang="zh-CN" dirty="0" err="1"/>
              <a:t>train_dataloader</a:t>
            </a:r>
            <a:r>
              <a:rPr lang="en-US" altLang="zh-CN" dirty="0"/>
              <a:t>):</a:t>
            </a:r>
          </a:p>
          <a:p>
            <a:r>
              <a:rPr lang="en-US" altLang="zh-CN" dirty="0"/>
              <a:t>        text = text.to(device)</a:t>
            </a:r>
          </a:p>
          <a:p>
            <a:r>
              <a:rPr lang="en-US" altLang="zh-CN" dirty="0"/>
              <a:t>        label = label.to(device)</a:t>
            </a:r>
          </a:p>
          <a:p>
            <a:endParaRPr lang="en-US" altLang="zh-CN" dirty="0"/>
          </a:p>
          <a:p>
            <a:r>
              <a:rPr lang="en-US" altLang="zh-CN" dirty="0"/>
              <a:t>        # </a:t>
            </a:r>
            <a:r>
              <a:rPr lang="zh-CN" altLang="en-US" dirty="0"/>
              <a:t>优化参数</a:t>
            </a:r>
          </a:p>
          <a:p>
            <a:r>
              <a:rPr lang="zh-CN" altLang="en-US" dirty="0"/>
              <a:t>        </a:t>
            </a:r>
            <a:r>
              <a:rPr lang="en-US" altLang="zh-CN" dirty="0" err="1"/>
              <a:t>optimizer.zero_grad</a:t>
            </a:r>
            <a:r>
              <a:rPr lang="en-US" altLang="zh-CN" dirty="0"/>
              <a:t>()</a:t>
            </a:r>
          </a:p>
          <a:p>
            <a:r>
              <a:rPr lang="en-US" altLang="zh-CN" dirty="0"/>
              <a:t>        output = model(text)</a:t>
            </a:r>
          </a:p>
          <a:p>
            <a:r>
              <a:rPr lang="en-US" altLang="zh-CN" dirty="0"/>
              <a:t>        loss = criterion(output, label)</a:t>
            </a:r>
          </a:p>
          <a:p>
            <a:r>
              <a:rPr lang="en-US" altLang="zh-CN" dirty="0"/>
              <a:t>        </a:t>
            </a:r>
            <a:r>
              <a:rPr lang="en-US" altLang="zh-CN" dirty="0" err="1"/>
              <a:t>loss.backward</a:t>
            </a:r>
            <a:r>
              <a:rPr lang="en-US" altLang="zh-CN" dirty="0"/>
              <a:t>()</a:t>
            </a:r>
          </a:p>
          <a:p>
            <a:r>
              <a:rPr lang="en-US" altLang="zh-CN" dirty="0"/>
              <a:t>        </a:t>
            </a:r>
            <a:r>
              <a:rPr lang="en-US" altLang="zh-CN" dirty="0" err="1"/>
              <a:t>torch.nn.utils.clip_grad_norm</a:t>
            </a:r>
            <a:r>
              <a:rPr lang="en-US" altLang="zh-CN" dirty="0"/>
              <a:t>_(</a:t>
            </a:r>
            <a:r>
              <a:rPr lang="en-US" altLang="zh-CN" dirty="0" err="1"/>
              <a:t>model.parameters</a:t>
            </a:r>
            <a:r>
              <a:rPr lang="en-US" altLang="zh-CN" dirty="0"/>
              <a:t>(), clip)</a:t>
            </a:r>
          </a:p>
          <a:p>
            <a:r>
              <a:rPr lang="en-US" altLang="zh-CN" dirty="0"/>
              <a:t>        </a:t>
            </a:r>
            <a:r>
              <a:rPr lang="en-US" altLang="zh-CN" dirty="0" err="1"/>
              <a:t>optimizer.step</a:t>
            </a:r>
            <a:r>
              <a:rPr lang="en-US" altLang="zh-CN" dirty="0"/>
              <a:t>()</a:t>
            </a:r>
          </a:p>
          <a:p>
            <a:r>
              <a:rPr lang="en-US" altLang="zh-CN" dirty="0"/>
              <a:t>        </a:t>
            </a:r>
            <a:r>
              <a:rPr lang="en-US" altLang="zh-CN" dirty="0" err="1"/>
              <a:t>epoch_loss</a:t>
            </a:r>
            <a:r>
              <a:rPr lang="en-US" altLang="zh-CN" dirty="0"/>
              <a:t> += </a:t>
            </a:r>
            <a:r>
              <a:rPr lang="en-US" altLang="zh-CN" dirty="0" err="1"/>
              <a:t>loss.item</a:t>
            </a:r>
            <a:r>
              <a:rPr lang="en-US" altLang="zh-CN" dirty="0"/>
              <a:t>()</a:t>
            </a:r>
          </a:p>
          <a:p>
            <a:endParaRPr lang="en-US" altLang="zh-CN" dirty="0"/>
          </a:p>
          <a:p>
            <a:r>
              <a:rPr lang="en-US" altLang="zh-CN" dirty="0"/>
              <a:t>        with </a:t>
            </a:r>
            <a:r>
              <a:rPr lang="en-US" altLang="zh-CN" dirty="0" err="1"/>
              <a:t>torch.no_grad</a:t>
            </a:r>
            <a:r>
              <a:rPr lang="en-US" altLang="zh-CN" dirty="0"/>
              <a:t>():</a:t>
            </a:r>
          </a:p>
          <a:p>
            <a:r>
              <a:rPr lang="en-US" altLang="zh-CN" dirty="0"/>
              <a:t>            correct = </a:t>
            </a:r>
            <a:r>
              <a:rPr lang="en-US" altLang="zh-CN" dirty="0" err="1"/>
              <a:t>int</a:t>
            </a:r>
            <a:r>
              <a:rPr lang="en-US" altLang="zh-CN" dirty="0"/>
              <a:t>(</a:t>
            </a:r>
            <a:r>
              <a:rPr lang="en-US" altLang="zh-CN" dirty="0" err="1"/>
              <a:t>torch.sum</a:t>
            </a:r>
            <a:r>
              <a:rPr lang="en-US" altLang="zh-CN" dirty="0"/>
              <a:t>((output &gt;= 0.5) == label))</a:t>
            </a:r>
          </a:p>
          <a:p>
            <a:r>
              <a:rPr lang="en-US" altLang="zh-CN" dirty="0"/>
              <a:t>            </a:t>
            </a:r>
            <a:r>
              <a:rPr lang="en-US" altLang="zh-CN" dirty="0" err="1"/>
              <a:t>epoch_correct</a:t>
            </a:r>
            <a:r>
              <a:rPr lang="en-US" altLang="zh-CN" dirty="0"/>
              <a:t> += correct</a:t>
            </a:r>
          </a:p>
          <a:p>
            <a:endParaRPr lang="en-US" altLang="zh-CN" dirty="0"/>
          </a:p>
          <a:p>
            <a:r>
              <a:rPr lang="en-US" altLang="zh-CN" dirty="0"/>
              <a:t>    return </a:t>
            </a:r>
            <a:r>
              <a:rPr lang="en-US" altLang="zh-CN" dirty="0" err="1"/>
              <a:t>epoch_loss</a:t>
            </a:r>
            <a:r>
              <a:rPr lang="en-US" altLang="zh-CN" dirty="0"/>
              <a:t> / </a:t>
            </a:r>
            <a:r>
              <a:rPr lang="en-US" altLang="zh-CN" dirty="0" err="1"/>
              <a:t>len</a:t>
            </a:r>
            <a:r>
              <a:rPr lang="en-US" altLang="zh-CN" dirty="0"/>
              <a:t>(</a:t>
            </a:r>
            <a:r>
              <a:rPr lang="en-US" altLang="zh-CN" dirty="0" err="1"/>
              <a:t>train_dataloader.dataset</a:t>
            </a:r>
            <a:r>
              <a:rPr lang="en-US" altLang="zh-CN" dirty="0"/>
              <a:t>), </a:t>
            </a:r>
            <a:r>
              <a:rPr lang="en-US" altLang="zh-CN" dirty="0" err="1"/>
              <a:t>epoch_correct</a:t>
            </a:r>
            <a:r>
              <a:rPr lang="en-US" altLang="zh-CN" dirty="0"/>
              <a:t> / </a:t>
            </a:r>
            <a:r>
              <a:rPr lang="en-US" altLang="zh-CN" dirty="0" err="1"/>
              <a:t>len</a:t>
            </a:r>
            <a:r>
              <a:rPr lang="en-US" altLang="zh-CN" dirty="0"/>
              <a:t>(</a:t>
            </a:r>
            <a:r>
              <a:rPr lang="en-US" altLang="zh-CN" dirty="0" err="1"/>
              <a:t>train_dataloader.dataset</a:t>
            </a:r>
            <a:r>
              <a:rPr lang="en-US" altLang="zh-CN" dirty="0"/>
              <a:t>)</a:t>
            </a:r>
          </a:p>
          <a:p>
            <a:endParaRPr lang="en-US" altLang="zh-CN" dirty="0"/>
          </a:p>
          <a:p>
            <a:endParaRPr lang="en-US" altLang="zh-CN" dirty="0"/>
          </a:p>
        </p:txBody>
      </p:sp>
    </p:spTree>
    <p:extLst>
      <p:ext uri="{BB962C8B-B14F-4D97-AF65-F5344CB8AC3E}">
        <p14:creationId xmlns:p14="http://schemas.microsoft.com/office/powerpoint/2010/main" val="37586278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fontScale="62500" lnSpcReduction="20000"/>
          </a:bodyPr>
          <a:lstStyle/>
          <a:p>
            <a:r>
              <a:rPr lang="en-US" altLang="zh-CN" dirty="0" err="1"/>
              <a:t>def</a:t>
            </a:r>
            <a:r>
              <a:rPr lang="en-US" altLang="zh-CN" dirty="0"/>
              <a:t> evaluate(model, criterion, </a:t>
            </a:r>
            <a:r>
              <a:rPr lang="en-US" altLang="zh-CN" dirty="0" err="1"/>
              <a:t>dataloader</a:t>
            </a:r>
            <a:r>
              <a:rPr lang="en-US" altLang="zh-CN" dirty="0"/>
              <a:t>):</a:t>
            </a:r>
          </a:p>
          <a:p>
            <a:r>
              <a:rPr lang="en-US" altLang="zh-CN" dirty="0"/>
              <a:t>    """ </a:t>
            </a:r>
            <a:r>
              <a:rPr lang="zh-CN" altLang="en-US" dirty="0"/>
              <a:t>模型评估函数 </a:t>
            </a:r>
            <a:r>
              <a:rPr lang="en-US" altLang="zh-CN" dirty="0"/>
              <a:t>"""</a:t>
            </a:r>
          </a:p>
          <a:p>
            <a:r>
              <a:rPr lang="en-US" altLang="zh-CN" dirty="0"/>
              <a:t>    </a:t>
            </a:r>
            <a:r>
              <a:rPr lang="en-US" altLang="zh-CN" dirty="0" err="1"/>
              <a:t>model.eval</a:t>
            </a:r>
            <a:r>
              <a:rPr lang="en-US" altLang="zh-CN" dirty="0"/>
              <a:t>()</a:t>
            </a:r>
          </a:p>
          <a:p>
            <a:endParaRPr lang="en-US" altLang="zh-CN" dirty="0"/>
          </a:p>
          <a:p>
            <a:r>
              <a:rPr lang="en-US" altLang="zh-CN" dirty="0"/>
              <a:t>    </a:t>
            </a:r>
            <a:r>
              <a:rPr lang="en-US" altLang="zh-CN" dirty="0" err="1"/>
              <a:t>epoch_loss</a:t>
            </a:r>
            <a:r>
              <a:rPr lang="en-US" altLang="zh-CN" dirty="0"/>
              <a:t> = 0.0</a:t>
            </a:r>
          </a:p>
          <a:p>
            <a:r>
              <a:rPr lang="en-US" altLang="zh-CN" dirty="0"/>
              <a:t>    </a:t>
            </a:r>
            <a:r>
              <a:rPr lang="en-US" altLang="zh-CN" dirty="0" err="1"/>
              <a:t>epoch_correct</a:t>
            </a:r>
            <a:r>
              <a:rPr lang="en-US" altLang="zh-CN" dirty="0"/>
              <a:t> = 0.0</a:t>
            </a:r>
          </a:p>
          <a:p>
            <a:endParaRPr lang="en-US" altLang="zh-CN" dirty="0"/>
          </a:p>
          <a:p>
            <a:r>
              <a:rPr lang="en-US" altLang="zh-CN" dirty="0"/>
              <a:t>    with </a:t>
            </a:r>
            <a:r>
              <a:rPr lang="en-US" altLang="zh-CN" dirty="0" err="1"/>
              <a:t>torch.no_grad</a:t>
            </a:r>
            <a:r>
              <a:rPr lang="en-US" altLang="zh-CN" dirty="0"/>
              <a:t>():</a:t>
            </a:r>
          </a:p>
          <a:p>
            <a:r>
              <a:rPr lang="en-US" altLang="zh-CN" dirty="0"/>
              <a:t>        for </a:t>
            </a:r>
            <a:r>
              <a:rPr lang="en-US" altLang="zh-CN" dirty="0" err="1"/>
              <a:t>idx</a:t>
            </a:r>
            <a:r>
              <a:rPr lang="en-US" altLang="zh-CN" dirty="0"/>
              <a:t>, (text, label) in enumerate(</a:t>
            </a:r>
            <a:r>
              <a:rPr lang="en-US" altLang="zh-CN" dirty="0" err="1"/>
              <a:t>dataloader</a:t>
            </a:r>
            <a:r>
              <a:rPr lang="en-US" altLang="zh-CN" dirty="0"/>
              <a:t>):</a:t>
            </a:r>
          </a:p>
          <a:p>
            <a:r>
              <a:rPr lang="en-US" altLang="zh-CN" dirty="0"/>
              <a:t>            text = text.to(device)</a:t>
            </a:r>
          </a:p>
          <a:p>
            <a:r>
              <a:rPr lang="en-US" altLang="zh-CN" dirty="0"/>
              <a:t>            label = label.to(device)</a:t>
            </a:r>
          </a:p>
          <a:p>
            <a:endParaRPr lang="en-US" altLang="zh-CN" dirty="0"/>
          </a:p>
          <a:p>
            <a:r>
              <a:rPr lang="en-US" altLang="zh-CN" dirty="0"/>
              <a:t>            output = model(text)</a:t>
            </a:r>
          </a:p>
          <a:p>
            <a:r>
              <a:rPr lang="en-US" altLang="zh-CN" dirty="0"/>
              <a:t>            loss = criterion(output, label)</a:t>
            </a:r>
          </a:p>
          <a:p>
            <a:r>
              <a:rPr lang="en-US" altLang="zh-CN" dirty="0"/>
              <a:t>            </a:t>
            </a:r>
            <a:r>
              <a:rPr lang="en-US" altLang="zh-CN" dirty="0" err="1"/>
              <a:t>epoch_loss</a:t>
            </a:r>
            <a:r>
              <a:rPr lang="en-US" altLang="zh-CN" dirty="0"/>
              <a:t> += </a:t>
            </a:r>
            <a:r>
              <a:rPr lang="en-US" altLang="zh-CN" dirty="0" err="1"/>
              <a:t>loss.item</a:t>
            </a:r>
            <a:r>
              <a:rPr lang="en-US" altLang="zh-CN" dirty="0"/>
              <a:t>()</a:t>
            </a:r>
          </a:p>
          <a:p>
            <a:r>
              <a:rPr lang="en-US" altLang="zh-CN" dirty="0"/>
              <a:t>            correct = </a:t>
            </a:r>
            <a:r>
              <a:rPr lang="en-US" altLang="zh-CN" dirty="0" err="1"/>
              <a:t>int</a:t>
            </a:r>
            <a:r>
              <a:rPr lang="en-US" altLang="zh-CN" dirty="0"/>
              <a:t>(</a:t>
            </a:r>
            <a:r>
              <a:rPr lang="en-US" altLang="zh-CN" dirty="0" err="1"/>
              <a:t>torch.sum</a:t>
            </a:r>
            <a:r>
              <a:rPr lang="en-US" altLang="zh-CN" dirty="0"/>
              <a:t>((output &gt;= 0.5) == label))</a:t>
            </a:r>
          </a:p>
          <a:p>
            <a:r>
              <a:rPr lang="en-US" altLang="zh-CN" dirty="0"/>
              <a:t>            </a:t>
            </a:r>
            <a:r>
              <a:rPr lang="en-US" altLang="zh-CN" dirty="0" err="1"/>
              <a:t>epoch_correct</a:t>
            </a:r>
            <a:r>
              <a:rPr lang="en-US" altLang="zh-CN" dirty="0"/>
              <a:t> += correct</a:t>
            </a:r>
          </a:p>
          <a:p>
            <a:endParaRPr lang="en-US" altLang="zh-CN" dirty="0"/>
          </a:p>
          <a:p>
            <a:r>
              <a:rPr lang="en-US" altLang="zh-CN" dirty="0"/>
              <a:t>    return </a:t>
            </a:r>
            <a:r>
              <a:rPr lang="en-US" altLang="zh-CN" dirty="0" err="1"/>
              <a:t>epoch_loss</a:t>
            </a:r>
            <a:r>
              <a:rPr lang="en-US" altLang="zh-CN" dirty="0"/>
              <a:t> / </a:t>
            </a:r>
            <a:r>
              <a:rPr lang="en-US" altLang="zh-CN" dirty="0" err="1"/>
              <a:t>len</a:t>
            </a:r>
            <a:r>
              <a:rPr lang="en-US" altLang="zh-CN" dirty="0"/>
              <a:t>(</a:t>
            </a:r>
            <a:r>
              <a:rPr lang="en-US" altLang="zh-CN" dirty="0" err="1"/>
              <a:t>dataloader.dataset</a:t>
            </a:r>
            <a:r>
              <a:rPr lang="en-US" altLang="zh-CN" dirty="0"/>
              <a:t>), </a:t>
            </a:r>
            <a:r>
              <a:rPr lang="en-US" altLang="zh-CN" dirty="0" err="1"/>
              <a:t>epoch_correct</a:t>
            </a:r>
            <a:r>
              <a:rPr lang="en-US" altLang="zh-CN" dirty="0"/>
              <a:t> / </a:t>
            </a:r>
            <a:r>
              <a:rPr lang="en-US" altLang="zh-CN" dirty="0" err="1"/>
              <a:t>len</a:t>
            </a:r>
            <a:r>
              <a:rPr lang="en-US" altLang="zh-CN" dirty="0"/>
              <a:t>(</a:t>
            </a:r>
            <a:r>
              <a:rPr lang="en-US" altLang="zh-CN" dirty="0" err="1"/>
              <a:t>dataloader.dataset</a:t>
            </a:r>
            <a:r>
              <a:rPr lang="en-US" altLang="zh-CN" dirty="0"/>
              <a:t>) </a:t>
            </a:r>
          </a:p>
          <a:p>
            <a:endParaRPr lang="en-US" altLang="zh-CN" dirty="0"/>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39545516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altLang="zh-CN" dirty="0" err="1"/>
              <a:t>def</a:t>
            </a:r>
            <a:r>
              <a:rPr lang="en-US" altLang="zh-CN" dirty="0"/>
              <a:t> predict(model, </a:t>
            </a:r>
            <a:r>
              <a:rPr lang="en-US" altLang="zh-CN" dirty="0" err="1"/>
              <a:t>dataloader</a:t>
            </a:r>
            <a:r>
              <a:rPr lang="en-US" altLang="zh-CN" dirty="0"/>
              <a:t>):</a:t>
            </a:r>
          </a:p>
          <a:p>
            <a:r>
              <a:rPr lang="en-US" altLang="zh-CN" dirty="0"/>
              <a:t>    """ </a:t>
            </a:r>
            <a:r>
              <a:rPr lang="zh-CN" altLang="en-US" dirty="0"/>
              <a:t>模型预测函数 </a:t>
            </a:r>
            <a:r>
              <a:rPr lang="en-US" altLang="zh-CN" dirty="0"/>
              <a:t>"""</a:t>
            </a:r>
          </a:p>
          <a:p>
            <a:r>
              <a:rPr lang="en-US" altLang="zh-CN" dirty="0"/>
              <a:t>    </a:t>
            </a:r>
            <a:r>
              <a:rPr lang="en-US" altLang="zh-CN" dirty="0" err="1"/>
              <a:t>model.eval</a:t>
            </a:r>
            <a:r>
              <a:rPr lang="en-US" altLang="zh-CN" dirty="0"/>
              <a:t>()</a:t>
            </a:r>
          </a:p>
          <a:p>
            <a:endParaRPr lang="en-US" altLang="zh-CN" dirty="0"/>
          </a:p>
          <a:p>
            <a:r>
              <a:rPr lang="en-US" altLang="zh-CN" dirty="0"/>
              <a:t>    </a:t>
            </a:r>
            <a:r>
              <a:rPr lang="en-US" altLang="zh-CN" dirty="0" err="1"/>
              <a:t>pred_y</a:t>
            </a:r>
            <a:r>
              <a:rPr lang="en-US" altLang="zh-CN" dirty="0"/>
              <a:t> = </a:t>
            </a:r>
            <a:r>
              <a:rPr lang="en-US" altLang="zh-CN" dirty="0" err="1"/>
              <a:t>torch.tensor</a:t>
            </a:r>
            <a:r>
              <a:rPr lang="en-US" altLang="zh-CN" dirty="0"/>
              <a:t>([], </a:t>
            </a:r>
            <a:r>
              <a:rPr lang="en-US" altLang="zh-CN" dirty="0" err="1"/>
              <a:t>dtype</a:t>
            </a:r>
            <a:r>
              <a:rPr lang="en-US" altLang="zh-CN" dirty="0"/>
              <a:t>=</a:t>
            </a:r>
            <a:r>
              <a:rPr lang="en-US" altLang="zh-CN" dirty="0" err="1"/>
              <a:t>torch.long</a:t>
            </a:r>
            <a:r>
              <a:rPr lang="en-US" altLang="zh-CN" dirty="0"/>
              <a:t>)</a:t>
            </a:r>
          </a:p>
          <a:p>
            <a:r>
              <a:rPr lang="en-US" altLang="zh-CN" dirty="0"/>
              <a:t>    </a:t>
            </a:r>
            <a:r>
              <a:rPr lang="en-US" altLang="zh-CN" dirty="0" err="1"/>
              <a:t>real_y</a:t>
            </a:r>
            <a:r>
              <a:rPr lang="en-US" altLang="zh-CN" dirty="0"/>
              <a:t> = </a:t>
            </a:r>
            <a:r>
              <a:rPr lang="en-US" altLang="zh-CN" dirty="0" err="1"/>
              <a:t>torch.tensor</a:t>
            </a:r>
            <a:r>
              <a:rPr lang="en-US" altLang="zh-CN" dirty="0"/>
              <a:t>([], </a:t>
            </a:r>
            <a:r>
              <a:rPr lang="en-US" altLang="zh-CN" dirty="0" err="1"/>
              <a:t>dtype</a:t>
            </a:r>
            <a:r>
              <a:rPr lang="en-US" altLang="zh-CN" dirty="0"/>
              <a:t>=</a:t>
            </a:r>
            <a:r>
              <a:rPr lang="en-US" altLang="zh-CN" dirty="0" err="1"/>
              <a:t>torch.long</a:t>
            </a:r>
            <a:r>
              <a:rPr lang="en-US" altLang="zh-CN" dirty="0"/>
              <a:t>)</a:t>
            </a:r>
          </a:p>
          <a:p>
            <a:endParaRPr lang="en-US" altLang="zh-CN" dirty="0"/>
          </a:p>
          <a:p>
            <a:r>
              <a:rPr lang="en-US" altLang="zh-CN" dirty="0"/>
              <a:t>    with </a:t>
            </a:r>
            <a:r>
              <a:rPr lang="en-US" altLang="zh-CN" dirty="0" err="1"/>
              <a:t>torch.no_grad</a:t>
            </a:r>
            <a:r>
              <a:rPr lang="en-US" altLang="zh-CN" dirty="0"/>
              <a:t>():</a:t>
            </a:r>
          </a:p>
          <a:p>
            <a:r>
              <a:rPr lang="en-US" altLang="zh-CN" dirty="0"/>
              <a:t>        for </a:t>
            </a:r>
            <a:r>
              <a:rPr lang="en-US" altLang="zh-CN" dirty="0" err="1"/>
              <a:t>idx</a:t>
            </a:r>
            <a:r>
              <a:rPr lang="en-US" altLang="zh-CN" dirty="0"/>
              <a:t>, (text, label) in enumerate(</a:t>
            </a:r>
            <a:r>
              <a:rPr lang="en-US" altLang="zh-CN" dirty="0" err="1"/>
              <a:t>dataloader</a:t>
            </a:r>
            <a:r>
              <a:rPr lang="en-US" altLang="zh-CN" dirty="0"/>
              <a:t>):</a:t>
            </a:r>
          </a:p>
          <a:p>
            <a:r>
              <a:rPr lang="en-US" altLang="zh-CN" dirty="0"/>
              <a:t>            text = text.to(device)</a:t>
            </a:r>
          </a:p>
          <a:p>
            <a:r>
              <a:rPr lang="en-US" altLang="zh-CN" dirty="0"/>
              <a:t>            output = model(text)</a:t>
            </a:r>
          </a:p>
          <a:p>
            <a:r>
              <a:rPr lang="en-US" altLang="zh-CN" dirty="0"/>
              <a:t>            </a:t>
            </a:r>
            <a:r>
              <a:rPr lang="en-US" altLang="zh-CN" dirty="0" err="1"/>
              <a:t>pred_y</a:t>
            </a:r>
            <a:r>
              <a:rPr lang="en-US" altLang="zh-CN" dirty="0"/>
              <a:t> = torch.cat((</a:t>
            </a:r>
            <a:r>
              <a:rPr lang="en-US" altLang="zh-CN" dirty="0" err="1"/>
              <a:t>pred_y</a:t>
            </a:r>
            <a:r>
              <a:rPr lang="en-US" altLang="zh-CN" dirty="0"/>
              <a:t>, </a:t>
            </a:r>
            <a:r>
              <a:rPr lang="en-US" altLang="zh-CN" dirty="0" err="1"/>
              <a:t>output.cpu</a:t>
            </a:r>
            <a:r>
              <a:rPr lang="en-US" altLang="zh-CN" dirty="0"/>
              <a:t>()), dim=0)</a:t>
            </a:r>
          </a:p>
          <a:p>
            <a:r>
              <a:rPr lang="en-US" altLang="zh-CN" dirty="0"/>
              <a:t>            </a:t>
            </a:r>
            <a:r>
              <a:rPr lang="en-US" altLang="zh-CN" dirty="0" err="1"/>
              <a:t>real_y</a:t>
            </a:r>
            <a:r>
              <a:rPr lang="en-US" altLang="zh-CN" dirty="0"/>
              <a:t> = torch.cat((</a:t>
            </a:r>
            <a:r>
              <a:rPr lang="en-US" altLang="zh-CN" dirty="0" err="1"/>
              <a:t>real_y</a:t>
            </a:r>
            <a:r>
              <a:rPr lang="en-US" altLang="zh-CN" dirty="0"/>
              <a:t>, label), dim=0)</a:t>
            </a:r>
          </a:p>
          <a:p>
            <a:endParaRPr lang="en-US" altLang="zh-CN" dirty="0"/>
          </a:p>
          <a:p>
            <a:r>
              <a:rPr lang="en-US" altLang="zh-CN" dirty="0"/>
              <a:t>    return </a:t>
            </a:r>
            <a:r>
              <a:rPr lang="en-US" altLang="zh-CN" dirty="0" err="1"/>
              <a:t>pred_y</a:t>
            </a:r>
            <a:r>
              <a:rPr lang="en-US" altLang="zh-CN" dirty="0"/>
              <a:t>, </a:t>
            </a:r>
            <a:r>
              <a:rPr lang="en-US" altLang="zh-CN" dirty="0" err="1"/>
              <a:t>real_y</a:t>
            </a:r>
            <a:endParaRPr lang="en-US" altLang="zh-CN" dirty="0"/>
          </a:p>
          <a:p>
            <a:endParaRPr lang="zh-CN" altLang="en-US" dirty="0"/>
          </a:p>
        </p:txBody>
      </p:sp>
    </p:spTree>
    <p:extLst>
      <p:ext uri="{BB962C8B-B14F-4D97-AF65-F5344CB8AC3E}">
        <p14:creationId xmlns:p14="http://schemas.microsoft.com/office/powerpoint/2010/main" val="1397390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a:t>
            </a:r>
            <a:endParaRPr lang="zh-CN" altLang="en-US" dirty="0"/>
          </a:p>
        </p:txBody>
      </p:sp>
      <p:sp>
        <p:nvSpPr>
          <p:cNvPr id="3" name="内容占位符 2"/>
          <p:cNvSpPr>
            <a:spLocks noGrp="1"/>
          </p:cNvSpPr>
          <p:nvPr>
            <p:ph idx="1"/>
          </p:nvPr>
        </p:nvSpPr>
        <p:spPr/>
        <p:txBody>
          <a:bodyPr/>
          <a:lstStyle/>
          <a:p>
            <a:r>
              <a:rPr lang="en-US" altLang="zh-CN" dirty="0" smtClean="0"/>
              <a:t>9.1 </a:t>
            </a:r>
            <a:r>
              <a:rPr lang="zh-CN" altLang="en-US" dirty="0" smtClean="0"/>
              <a:t>情感分析</a:t>
            </a:r>
            <a:endParaRPr lang="en-US" altLang="zh-CN" dirty="0" smtClean="0"/>
          </a:p>
          <a:p>
            <a:r>
              <a:rPr lang="en-US" altLang="zh-CN" dirty="0" smtClean="0"/>
              <a:t>9.2 </a:t>
            </a:r>
            <a:r>
              <a:rPr lang="zh-CN" altLang="en-US" dirty="0" smtClean="0"/>
              <a:t>语言模型</a:t>
            </a:r>
            <a:endParaRPr lang="en-US" altLang="zh-CN" dirty="0" smtClean="0"/>
          </a:p>
          <a:p>
            <a:r>
              <a:rPr lang="en-US" altLang="zh-CN" dirty="0" smtClean="0"/>
              <a:t>9.3 </a:t>
            </a:r>
            <a:r>
              <a:rPr lang="zh-CN" altLang="en-US" dirty="0" smtClean="0"/>
              <a:t>文本</a:t>
            </a:r>
            <a:r>
              <a:rPr lang="zh-CN" altLang="en-US" dirty="0"/>
              <a:t>序列数据生成</a:t>
            </a:r>
          </a:p>
        </p:txBody>
      </p:sp>
    </p:spTree>
    <p:extLst>
      <p:ext uri="{BB962C8B-B14F-4D97-AF65-F5344CB8AC3E}">
        <p14:creationId xmlns:p14="http://schemas.microsoft.com/office/powerpoint/2010/main" val="11113454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404664"/>
            <a:ext cx="8784976" cy="6453336"/>
          </a:xfrm>
        </p:spPr>
        <p:txBody>
          <a:bodyPr>
            <a:normAutofit fontScale="77500" lnSpcReduction="20000"/>
          </a:bodyPr>
          <a:lstStyle/>
          <a:p>
            <a:r>
              <a:rPr lang="en-US" altLang="zh-CN" dirty="0"/>
              <a:t>QIQC</a:t>
            </a:r>
            <a:r>
              <a:rPr lang="zh-CN" altLang="en-US" dirty="0"/>
              <a:t>竞赛的评估指标是</a:t>
            </a:r>
            <a:r>
              <a:rPr lang="en-US" altLang="zh-CN" dirty="0"/>
              <a:t>F1 score</a:t>
            </a:r>
            <a:r>
              <a:rPr lang="zh-CN" altLang="en-US" dirty="0"/>
              <a:t>，不是准确率。因此阈值不是默认的</a:t>
            </a:r>
            <a:r>
              <a:rPr lang="en-US" altLang="zh-CN" dirty="0"/>
              <a:t>0.5</a:t>
            </a:r>
            <a:r>
              <a:rPr lang="zh-CN" altLang="en-US" dirty="0"/>
              <a:t>，而是需要寻找一个最佳阈值</a:t>
            </a:r>
            <a:r>
              <a:rPr lang="en-US" altLang="zh-CN" dirty="0" err="1"/>
              <a:t>best_threshold</a:t>
            </a:r>
            <a:r>
              <a:rPr lang="zh-CN" altLang="en-US" dirty="0"/>
              <a:t>，当预测输出</a:t>
            </a:r>
            <a:r>
              <a:rPr lang="en-US" altLang="zh-CN" dirty="0" err="1"/>
              <a:t>pred_y</a:t>
            </a:r>
            <a:r>
              <a:rPr lang="zh-CN" altLang="en-US" dirty="0"/>
              <a:t>的值大于该阈值时，判断为正例，否则判断为负例。代码中，使用网格搜索迭代寻找</a:t>
            </a:r>
            <a:r>
              <a:rPr lang="en-US" altLang="zh-CN" dirty="0"/>
              <a:t>F1</a:t>
            </a:r>
            <a:r>
              <a:rPr lang="zh-CN" altLang="en-US" dirty="0"/>
              <a:t>指标最大时对应的最佳阈值并返回。如代码</a:t>
            </a:r>
            <a:r>
              <a:rPr lang="en-US" altLang="zh-CN" dirty="0"/>
              <a:t>9. 14</a:t>
            </a:r>
            <a:r>
              <a:rPr lang="zh-CN" altLang="en-US" dirty="0"/>
              <a:t>所示。</a:t>
            </a:r>
          </a:p>
          <a:p>
            <a:r>
              <a:rPr lang="zh-CN" altLang="en-US" dirty="0"/>
              <a:t>代码</a:t>
            </a:r>
            <a:r>
              <a:rPr lang="en-US" altLang="zh-CN" dirty="0"/>
              <a:t>9. 14</a:t>
            </a:r>
            <a:r>
              <a:rPr lang="zh-CN" altLang="en-US" dirty="0"/>
              <a:t>寻找最佳阈值</a:t>
            </a:r>
          </a:p>
          <a:p>
            <a:r>
              <a:rPr lang="en-US" altLang="zh-CN" dirty="0" err="1"/>
              <a:t>def</a:t>
            </a:r>
            <a:r>
              <a:rPr lang="en-US" altLang="zh-CN" dirty="0"/>
              <a:t> </a:t>
            </a:r>
            <a:r>
              <a:rPr lang="en-US" altLang="zh-CN" dirty="0" err="1"/>
              <a:t>find_best_threshold</a:t>
            </a:r>
            <a:r>
              <a:rPr lang="en-US" altLang="zh-CN" dirty="0"/>
              <a:t>(model, </a:t>
            </a:r>
            <a:r>
              <a:rPr lang="en-US" altLang="zh-CN" dirty="0" err="1"/>
              <a:t>dataloader</a:t>
            </a:r>
            <a:r>
              <a:rPr lang="en-US" altLang="zh-CN" dirty="0"/>
              <a:t>):</a:t>
            </a:r>
          </a:p>
          <a:p>
            <a:r>
              <a:rPr lang="en-US" altLang="zh-CN" dirty="0"/>
              <a:t>    """ </a:t>
            </a:r>
            <a:r>
              <a:rPr lang="zh-CN" altLang="en-US" dirty="0"/>
              <a:t>计算最佳阈值 </a:t>
            </a:r>
            <a:r>
              <a:rPr lang="en-US" altLang="zh-CN" dirty="0"/>
              <a:t>"""</a:t>
            </a:r>
          </a:p>
          <a:p>
            <a:r>
              <a:rPr lang="en-US" altLang="zh-CN" dirty="0"/>
              <a:t>    </a:t>
            </a:r>
            <a:r>
              <a:rPr lang="en-US" altLang="zh-CN" dirty="0" err="1"/>
              <a:t>model.eval</a:t>
            </a:r>
            <a:r>
              <a:rPr lang="en-US" altLang="zh-CN" dirty="0"/>
              <a:t>()</a:t>
            </a:r>
          </a:p>
          <a:p>
            <a:endParaRPr lang="en-US" altLang="zh-CN" dirty="0"/>
          </a:p>
          <a:p>
            <a:r>
              <a:rPr lang="en-US" altLang="zh-CN" dirty="0"/>
              <a:t>    </a:t>
            </a:r>
            <a:r>
              <a:rPr lang="en-US" altLang="zh-CN" dirty="0" err="1"/>
              <a:t>pred_y</a:t>
            </a:r>
            <a:r>
              <a:rPr lang="en-US" altLang="zh-CN" dirty="0"/>
              <a:t>, </a:t>
            </a:r>
            <a:r>
              <a:rPr lang="en-US" altLang="zh-CN" dirty="0" err="1"/>
              <a:t>real_y</a:t>
            </a:r>
            <a:r>
              <a:rPr lang="en-US" altLang="zh-CN" dirty="0"/>
              <a:t> = predict(model, </a:t>
            </a:r>
            <a:r>
              <a:rPr lang="en-US" altLang="zh-CN" dirty="0" err="1"/>
              <a:t>dataloader</a:t>
            </a:r>
            <a:r>
              <a:rPr lang="en-US" altLang="zh-CN" dirty="0"/>
              <a:t>)</a:t>
            </a:r>
          </a:p>
          <a:p>
            <a:r>
              <a:rPr lang="en-US" altLang="zh-CN" dirty="0"/>
              <a:t>    best_f1 = 0</a:t>
            </a:r>
          </a:p>
          <a:p>
            <a:r>
              <a:rPr lang="en-US" altLang="zh-CN" dirty="0"/>
              <a:t>    </a:t>
            </a:r>
            <a:r>
              <a:rPr lang="en-US" altLang="zh-CN" dirty="0" err="1"/>
              <a:t>best_threshold</a:t>
            </a:r>
            <a:r>
              <a:rPr lang="en-US" altLang="zh-CN" dirty="0"/>
              <a:t> = 0</a:t>
            </a:r>
          </a:p>
          <a:p>
            <a:r>
              <a:rPr lang="en-US" altLang="zh-CN" dirty="0"/>
              <a:t>    for threshold in </a:t>
            </a:r>
            <a:r>
              <a:rPr lang="en-US" altLang="zh-CN" dirty="0" err="1"/>
              <a:t>np.arange</a:t>
            </a:r>
            <a:r>
              <a:rPr lang="en-US" altLang="zh-CN" dirty="0"/>
              <a:t>(0.1, 0.501, 0.01):</a:t>
            </a:r>
          </a:p>
          <a:p>
            <a:r>
              <a:rPr lang="en-US" altLang="zh-CN" dirty="0"/>
              <a:t>        threshold = </a:t>
            </a:r>
            <a:r>
              <a:rPr lang="en-US" altLang="zh-CN" dirty="0" err="1"/>
              <a:t>np.round</a:t>
            </a:r>
            <a:r>
              <a:rPr lang="en-US" altLang="zh-CN" dirty="0"/>
              <a:t>(threshold, 2)</a:t>
            </a:r>
          </a:p>
          <a:p>
            <a:r>
              <a:rPr lang="en-US" altLang="zh-CN" dirty="0"/>
              <a:t>        f1 = metrics.f1_score(</a:t>
            </a:r>
            <a:r>
              <a:rPr lang="en-US" altLang="zh-CN" dirty="0" err="1"/>
              <a:t>real_y.numpy</a:t>
            </a:r>
            <a:r>
              <a:rPr lang="en-US" altLang="zh-CN" dirty="0"/>
              <a:t>().</a:t>
            </a:r>
            <a:r>
              <a:rPr lang="en-US" altLang="zh-CN" dirty="0" err="1"/>
              <a:t>astype</a:t>
            </a:r>
            <a:r>
              <a:rPr lang="en-US" altLang="zh-CN" dirty="0"/>
              <a:t>(</a:t>
            </a:r>
            <a:r>
              <a:rPr lang="en-US" altLang="zh-CN" dirty="0" err="1"/>
              <a:t>int</a:t>
            </a:r>
            <a:r>
              <a:rPr lang="en-US" altLang="zh-CN" dirty="0"/>
              <a:t>), (</a:t>
            </a:r>
            <a:r>
              <a:rPr lang="en-US" altLang="zh-CN" dirty="0" err="1"/>
              <a:t>pred_y.detach</a:t>
            </a:r>
            <a:r>
              <a:rPr lang="en-US" altLang="zh-CN" dirty="0"/>
              <a:t>() &gt;= threshold).</a:t>
            </a:r>
            <a:r>
              <a:rPr lang="en-US" altLang="zh-CN" dirty="0" err="1"/>
              <a:t>numpy</a:t>
            </a:r>
            <a:r>
              <a:rPr lang="en-US" altLang="zh-CN" dirty="0"/>
              <a:t>().</a:t>
            </a:r>
            <a:r>
              <a:rPr lang="en-US" altLang="zh-CN" dirty="0" err="1"/>
              <a:t>astype</a:t>
            </a:r>
            <a:r>
              <a:rPr lang="en-US" altLang="zh-CN" dirty="0"/>
              <a:t>(</a:t>
            </a:r>
            <a:r>
              <a:rPr lang="en-US" altLang="zh-CN" dirty="0" err="1"/>
              <a:t>int</a:t>
            </a:r>
            <a:r>
              <a:rPr lang="en-US" altLang="zh-CN" dirty="0"/>
              <a:t>))</a:t>
            </a:r>
          </a:p>
          <a:p>
            <a:r>
              <a:rPr lang="en-US" altLang="zh-CN" dirty="0"/>
              <a:t>        if f1 &gt; best_f1:</a:t>
            </a:r>
          </a:p>
          <a:p>
            <a:r>
              <a:rPr lang="en-US" altLang="zh-CN" dirty="0"/>
              <a:t>            best_f1 = f1</a:t>
            </a:r>
          </a:p>
          <a:p>
            <a:r>
              <a:rPr lang="en-US" altLang="zh-CN" dirty="0"/>
              <a:t>            </a:t>
            </a:r>
            <a:r>
              <a:rPr lang="en-US" altLang="zh-CN" dirty="0" err="1"/>
              <a:t>best_threshold</a:t>
            </a:r>
            <a:r>
              <a:rPr lang="en-US" altLang="zh-CN" dirty="0"/>
              <a:t> = threshold</a:t>
            </a:r>
          </a:p>
          <a:p>
            <a:r>
              <a:rPr lang="en-US" altLang="zh-CN" dirty="0"/>
              <a:t>        print("</a:t>
            </a:r>
            <a:r>
              <a:rPr lang="zh-CN" altLang="en-US" dirty="0"/>
              <a:t>阈值为</a:t>
            </a:r>
            <a:r>
              <a:rPr lang="en-US" altLang="zh-CN" dirty="0"/>
              <a:t>{0}</a:t>
            </a:r>
            <a:r>
              <a:rPr lang="zh-CN" altLang="en-US" dirty="0"/>
              <a:t>时的</a:t>
            </a:r>
            <a:r>
              <a:rPr lang="en-US" altLang="zh-CN" dirty="0"/>
              <a:t>F1</a:t>
            </a:r>
            <a:r>
              <a:rPr lang="zh-CN" altLang="en-US" dirty="0"/>
              <a:t>值为：</a:t>
            </a:r>
            <a:r>
              <a:rPr lang="en-US" altLang="zh-CN" dirty="0"/>
              <a:t>{1}".format(threshold, f1))</a:t>
            </a:r>
          </a:p>
          <a:p>
            <a:r>
              <a:rPr lang="en-US" altLang="zh-CN" dirty="0"/>
              <a:t>    print("</a:t>
            </a:r>
            <a:r>
              <a:rPr lang="zh-CN" altLang="en-US" dirty="0"/>
              <a:t>最佳阈值：</a:t>
            </a:r>
            <a:r>
              <a:rPr lang="en-US" altLang="zh-CN" dirty="0"/>
              <a:t>{0}\tF1</a:t>
            </a:r>
            <a:r>
              <a:rPr lang="zh-CN" altLang="en-US" dirty="0"/>
              <a:t>：</a:t>
            </a:r>
            <a:r>
              <a:rPr lang="en-US" altLang="zh-CN" dirty="0"/>
              <a:t>{1}".format(</a:t>
            </a:r>
            <a:r>
              <a:rPr lang="en-US" altLang="zh-CN" dirty="0" err="1"/>
              <a:t>best_threshold</a:t>
            </a:r>
            <a:r>
              <a:rPr lang="en-US" altLang="zh-CN" dirty="0"/>
              <a:t>, best_f1))</a:t>
            </a:r>
          </a:p>
          <a:p>
            <a:r>
              <a:rPr lang="en-US" altLang="zh-CN" dirty="0"/>
              <a:t>    return </a:t>
            </a:r>
            <a:r>
              <a:rPr lang="en-US" altLang="zh-CN" dirty="0" err="1"/>
              <a:t>best_threshold</a:t>
            </a:r>
            <a:endParaRPr lang="en-US" altLang="zh-CN" dirty="0"/>
          </a:p>
          <a:p>
            <a:endParaRPr lang="zh-CN" altLang="en-US" dirty="0"/>
          </a:p>
        </p:txBody>
      </p:sp>
    </p:spTree>
    <p:extLst>
      <p:ext uri="{BB962C8B-B14F-4D97-AF65-F5344CB8AC3E}">
        <p14:creationId xmlns:p14="http://schemas.microsoft.com/office/powerpoint/2010/main" val="35123540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264696"/>
          </a:xfrm>
        </p:spPr>
        <p:txBody>
          <a:bodyPr>
            <a:normAutofit fontScale="62500" lnSpcReduction="20000"/>
          </a:bodyPr>
          <a:lstStyle/>
          <a:p>
            <a:r>
              <a:rPr lang="zh-CN" altLang="en-US" sz="2600" dirty="0"/>
              <a:t>代码</a:t>
            </a:r>
            <a:r>
              <a:rPr lang="en-US" altLang="zh-CN" sz="2600" dirty="0"/>
              <a:t>9. 15</a:t>
            </a:r>
            <a:r>
              <a:rPr lang="zh-CN" altLang="en-US" sz="2600" dirty="0"/>
              <a:t>为主函数。首先获取训练集、验证集和预测集，然后构建模型并训练，随后寻找最佳阈值，最后使用最佳阈值进行预测，并将预测结果写入</a:t>
            </a:r>
            <a:r>
              <a:rPr lang="en-US" altLang="zh-CN" sz="2600" dirty="0"/>
              <a:t>submission.csv</a:t>
            </a:r>
            <a:r>
              <a:rPr lang="zh-CN" altLang="en-US" sz="2600" dirty="0"/>
              <a:t>文件。</a:t>
            </a:r>
          </a:p>
          <a:p>
            <a:r>
              <a:rPr lang="zh-CN" altLang="en-US" dirty="0"/>
              <a:t>代码</a:t>
            </a:r>
            <a:r>
              <a:rPr lang="en-US" altLang="zh-CN" dirty="0"/>
              <a:t>9. 15</a:t>
            </a:r>
            <a:r>
              <a:rPr lang="zh-CN" altLang="en-US" dirty="0"/>
              <a:t>主函数</a:t>
            </a:r>
          </a:p>
          <a:p>
            <a:r>
              <a:rPr lang="en-US" altLang="zh-CN" dirty="0" err="1"/>
              <a:t>def</a:t>
            </a:r>
            <a:r>
              <a:rPr lang="en-US" altLang="zh-CN" dirty="0"/>
              <a:t> main():</a:t>
            </a:r>
          </a:p>
          <a:p>
            <a:r>
              <a:rPr lang="en-US" altLang="zh-CN" dirty="0"/>
              <a:t>    # </a:t>
            </a:r>
            <a:r>
              <a:rPr lang="zh-CN" altLang="en-US" dirty="0"/>
              <a:t>获取训练集、验证集和预测集</a:t>
            </a:r>
          </a:p>
          <a:p>
            <a:r>
              <a:rPr lang="zh-CN" altLang="en-US" dirty="0"/>
              <a:t>    </a:t>
            </a:r>
            <a:r>
              <a:rPr lang="en-US" altLang="zh-CN" dirty="0" err="1"/>
              <a:t>x_train</a:t>
            </a:r>
            <a:r>
              <a:rPr lang="en-US" altLang="zh-CN" dirty="0"/>
              <a:t>, </a:t>
            </a:r>
            <a:r>
              <a:rPr lang="en-US" altLang="zh-CN" dirty="0" err="1"/>
              <a:t>y_train</a:t>
            </a:r>
            <a:r>
              <a:rPr lang="en-US" altLang="zh-CN" dirty="0"/>
              <a:t>, </a:t>
            </a:r>
            <a:r>
              <a:rPr lang="en-US" altLang="zh-CN" dirty="0" err="1"/>
              <a:t>x_val</a:t>
            </a:r>
            <a:r>
              <a:rPr lang="en-US" altLang="zh-CN" dirty="0"/>
              <a:t>, </a:t>
            </a:r>
            <a:r>
              <a:rPr lang="en-US" altLang="zh-CN" dirty="0" err="1"/>
              <a:t>y_val</a:t>
            </a:r>
            <a:r>
              <a:rPr lang="en-US" altLang="zh-CN" dirty="0"/>
              <a:t>, </a:t>
            </a:r>
            <a:r>
              <a:rPr lang="en-US" altLang="zh-CN" dirty="0" err="1"/>
              <a:t>x_pred</a:t>
            </a:r>
            <a:r>
              <a:rPr lang="en-US" altLang="zh-CN" dirty="0"/>
              <a:t> = </a:t>
            </a:r>
            <a:r>
              <a:rPr lang="en-US" altLang="zh-CN" dirty="0" err="1"/>
              <a:t>load_data_sets</a:t>
            </a:r>
            <a:r>
              <a:rPr lang="en-US" altLang="zh-CN" dirty="0"/>
              <a:t>()</a:t>
            </a:r>
          </a:p>
          <a:p>
            <a:r>
              <a:rPr lang="en-US" altLang="zh-CN" dirty="0"/>
              <a:t>    # </a:t>
            </a:r>
            <a:r>
              <a:rPr lang="zh-CN" altLang="en-US" dirty="0"/>
              <a:t>从迭代器中构建</a:t>
            </a:r>
            <a:r>
              <a:rPr lang="en-US" altLang="zh-CN" dirty="0" err="1"/>
              <a:t>torchtext</a:t>
            </a:r>
            <a:r>
              <a:rPr lang="zh-CN" altLang="en-US" dirty="0"/>
              <a:t>的</a:t>
            </a:r>
            <a:r>
              <a:rPr lang="en-US" altLang="zh-CN" dirty="0"/>
              <a:t>Vocab</a:t>
            </a:r>
            <a:r>
              <a:rPr lang="zh-CN" altLang="en-US" dirty="0"/>
              <a:t>对象</a:t>
            </a:r>
          </a:p>
          <a:p>
            <a:r>
              <a:rPr lang="zh-CN" altLang="en-US" dirty="0"/>
              <a:t>    </a:t>
            </a:r>
            <a:r>
              <a:rPr lang="en-US" altLang="zh-CN" dirty="0"/>
              <a:t>vocab = </a:t>
            </a:r>
            <a:r>
              <a:rPr lang="en-US" altLang="zh-CN" dirty="0" err="1"/>
              <a:t>build_vocab_from_iterator</a:t>
            </a:r>
            <a:r>
              <a:rPr lang="en-US" altLang="zh-CN" dirty="0"/>
              <a:t>(</a:t>
            </a:r>
            <a:r>
              <a:rPr lang="en-US" altLang="zh-CN" dirty="0" err="1"/>
              <a:t>yield_tokens</a:t>
            </a:r>
            <a:r>
              <a:rPr lang="en-US" altLang="zh-CN" dirty="0"/>
              <a:t>(</a:t>
            </a:r>
            <a:r>
              <a:rPr lang="en-US" altLang="zh-CN" dirty="0" err="1"/>
              <a:t>iter</a:t>
            </a:r>
            <a:r>
              <a:rPr lang="en-US" altLang="zh-CN" dirty="0"/>
              <a:t>(</a:t>
            </a:r>
            <a:r>
              <a:rPr lang="en-US" altLang="zh-CN" dirty="0" err="1"/>
              <a:t>x_train</a:t>
            </a:r>
            <a:r>
              <a:rPr lang="en-US" altLang="zh-CN" dirty="0"/>
              <a:t>)), specials=["&lt;</a:t>
            </a:r>
            <a:r>
              <a:rPr lang="en-US" altLang="zh-CN" dirty="0" err="1"/>
              <a:t>unk</a:t>
            </a:r>
            <a:r>
              <a:rPr lang="en-US" altLang="zh-CN" dirty="0"/>
              <a:t>&gt;", "&lt;pad&gt;"])</a:t>
            </a:r>
          </a:p>
          <a:p>
            <a:r>
              <a:rPr lang="en-US" altLang="zh-CN" dirty="0"/>
              <a:t>    </a:t>
            </a:r>
            <a:r>
              <a:rPr lang="en-US" altLang="zh-CN" dirty="0" err="1"/>
              <a:t>unk_idx</a:t>
            </a:r>
            <a:r>
              <a:rPr lang="en-US" altLang="zh-CN" dirty="0"/>
              <a:t> = vocab["&lt;</a:t>
            </a:r>
            <a:r>
              <a:rPr lang="en-US" altLang="zh-CN" dirty="0" err="1"/>
              <a:t>unk</a:t>
            </a:r>
            <a:r>
              <a:rPr lang="en-US" altLang="zh-CN" dirty="0"/>
              <a:t>&gt;"]</a:t>
            </a:r>
          </a:p>
          <a:p>
            <a:r>
              <a:rPr lang="en-US" altLang="zh-CN" dirty="0"/>
              <a:t>    </a:t>
            </a:r>
            <a:r>
              <a:rPr lang="en-US" altLang="zh-CN" dirty="0" err="1"/>
              <a:t>pad_idx</a:t>
            </a:r>
            <a:r>
              <a:rPr lang="en-US" altLang="zh-CN" dirty="0"/>
              <a:t> = vocab["&lt;pad&gt;"]</a:t>
            </a:r>
          </a:p>
          <a:p>
            <a:r>
              <a:rPr lang="en-US" altLang="zh-CN" dirty="0"/>
              <a:t>    </a:t>
            </a:r>
            <a:r>
              <a:rPr lang="en-US" altLang="zh-CN" dirty="0" err="1"/>
              <a:t>vocab.set_default_index</a:t>
            </a:r>
            <a:r>
              <a:rPr lang="en-US" altLang="zh-CN" dirty="0"/>
              <a:t>(</a:t>
            </a:r>
            <a:r>
              <a:rPr lang="en-US" altLang="zh-CN" dirty="0" err="1"/>
              <a:t>unk_idx</a:t>
            </a:r>
            <a:r>
              <a:rPr lang="en-US" altLang="zh-CN" dirty="0"/>
              <a:t>)</a:t>
            </a:r>
          </a:p>
          <a:p>
            <a:r>
              <a:rPr lang="en-US" altLang="zh-CN" dirty="0"/>
              <a:t>    </a:t>
            </a:r>
            <a:r>
              <a:rPr lang="en-US" altLang="zh-CN" dirty="0" err="1"/>
              <a:t>vocab_length</a:t>
            </a:r>
            <a:r>
              <a:rPr lang="en-US" altLang="zh-CN" dirty="0"/>
              <a:t> = </a:t>
            </a:r>
            <a:r>
              <a:rPr lang="en-US" altLang="zh-CN" dirty="0" err="1"/>
              <a:t>len</a:t>
            </a:r>
            <a:r>
              <a:rPr lang="en-US" altLang="zh-CN" dirty="0"/>
              <a:t>(vocab)</a:t>
            </a:r>
          </a:p>
          <a:p>
            <a:r>
              <a:rPr lang="en-US" altLang="zh-CN" dirty="0"/>
              <a:t>    print("</a:t>
            </a:r>
            <a:r>
              <a:rPr lang="zh-CN" altLang="en-US" dirty="0"/>
              <a:t>词典长度：</a:t>
            </a:r>
            <a:r>
              <a:rPr lang="en-US" altLang="zh-CN" dirty="0"/>
              <a:t>", </a:t>
            </a:r>
            <a:r>
              <a:rPr lang="en-US" altLang="zh-CN" dirty="0" err="1"/>
              <a:t>vocab_length</a:t>
            </a:r>
            <a:r>
              <a:rPr lang="en-US" altLang="zh-CN" dirty="0"/>
              <a:t>)</a:t>
            </a:r>
          </a:p>
          <a:p>
            <a:endParaRPr lang="en-US" altLang="zh-CN" dirty="0"/>
          </a:p>
          <a:p>
            <a:r>
              <a:rPr lang="en-US" altLang="zh-CN" dirty="0"/>
              <a:t>    # </a:t>
            </a:r>
            <a:r>
              <a:rPr lang="zh-CN" altLang="en-US" dirty="0"/>
              <a:t>转换为单词索引张量</a:t>
            </a:r>
          </a:p>
          <a:p>
            <a:r>
              <a:rPr lang="zh-CN" altLang="en-US" dirty="0"/>
              <a:t>    </a:t>
            </a:r>
            <a:r>
              <a:rPr lang="en-US" altLang="zh-CN" dirty="0" err="1"/>
              <a:t>x_train</a:t>
            </a:r>
            <a:r>
              <a:rPr lang="en-US" altLang="zh-CN" dirty="0"/>
              <a:t> = </a:t>
            </a:r>
            <a:r>
              <a:rPr lang="en-US" altLang="zh-CN" dirty="0" err="1"/>
              <a:t>data_process</a:t>
            </a:r>
            <a:r>
              <a:rPr lang="en-US" altLang="zh-CN" dirty="0"/>
              <a:t>(</a:t>
            </a:r>
            <a:r>
              <a:rPr lang="en-US" altLang="zh-CN" dirty="0" err="1"/>
              <a:t>x_train</a:t>
            </a:r>
            <a:r>
              <a:rPr lang="en-US" altLang="zh-CN" dirty="0"/>
              <a:t>, vocab)</a:t>
            </a:r>
          </a:p>
          <a:p>
            <a:r>
              <a:rPr lang="en-US" altLang="zh-CN" dirty="0"/>
              <a:t>    </a:t>
            </a:r>
            <a:r>
              <a:rPr lang="en-US" altLang="zh-CN" dirty="0" err="1"/>
              <a:t>x_val</a:t>
            </a:r>
            <a:r>
              <a:rPr lang="en-US" altLang="zh-CN" dirty="0"/>
              <a:t> = </a:t>
            </a:r>
            <a:r>
              <a:rPr lang="en-US" altLang="zh-CN" dirty="0" err="1"/>
              <a:t>data_process</a:t>
            </a:r>
            <a:r>
              <a:rPr lang="en-US" altLang="zh-CN" dirty="0"/>
              <a:t>(</a:t>
            </a:r>
            <a:r>
              <a:rPr lang="en-US" altLang="zh-CN" dirty="0" err="1"/>
              <a:t>x_val</a:t>
            </a:r>
            <a:r>
              <a:rPr lang="en-US" altLang="zh-CN" dirty="0"/>
              <a:t>, vocab)</a:t>
            </a:r>
          </a:p>
          <a:p>
            <a:r>
              <a:rPr lang="en-US" altLang="zh-CN" dirty="0"/>
              <a:t>    </a:t>
            </a:r>
            <a:r>
              <a:rPr lang="en-US" altLang="zh-CN" dirty="0" err="1"/>
              <a:t>x_pred</a:t>
            </a:r>
            <a:r>
              <a:rPr lang="en-US" altLang="zh-CN" dirty="0"/>
              <a:t> = </a:t>
            </a:r>
            <a:r>
              <a:rPr lang="en-US" altLang="zh-CN" dirty="0" err="1"/>
              <a:t>data_process</a:t>
            </a:r>
            <a:r>
              <a:rPr lang="en-US" altLang="zh-CN" dirty="0"/>
              <a:t>(</a:t>
            </a:r>
            <a:r>
              <a:rPr lang="en-US" altLang="zh-CN" dirty="0" err="1"/>
              <a:t>x_pred</a:t>
            </a:r>
            <a:r>
              <a:rPr lang="en-US" altLang="zh-CN" dirty="0"/>
              <a:t>, vocab)</a:t>
            </a:r>
          </a:p>
          <a:p>
            <a:r>
              <a:rPr lang="en-US" altLang="zh-CN" dirty="0"/>
              <a:t>    </a:t>
            </a:r>
            <a:r>
              <a:rPr lang="en-US" altLang="zh-CN" dirty="0" err="1"/>
              <a:t>y_train</a:t>
            </a:r>
            <a:r>
              <a:rPr lang="en-US" altLang="zh-CN" dirty="0"/>
              <a:t> = </a:t>
            </a:r>
            <a:r>
              <a:rPr lang="en-US" altLang="zh-CN" dirty="0" err="1"/>
              <a:t>torch.tensor</a:t>
            </a:r>
            <a:r>
              <a:rPr lang="en-US" altLang="zh-CN" dirty="0"/>
              <a:t>(</a:t>
            </a:r>
            <a:r>
              <a:rPr lang="en-US" altLang="zh-CN" dirty="0" err="1"/>
              <a:t>y_train</a:t>
            </a:r>
            <a:r>
              <a:rPr lang="en-US" altLang="zh-CN" dirty="0"/>
              <a:t>, </a:t>
            </a:r>
            <a:r>
              <a:rPr lang="en-US" altLang="zh-CN" dirty="0" err="1"/>
              <a:t>dtype</a:t>
            </a:r>
            <a:r>
              <a:rPr lang="en-US" altLang="zh-CN" dirty="0"/>
              <a:t>=</a:t>
            </a:r>
            <a:r>
              <a:rPr lang="en-US" altLang="zh-CN" dirty="0" err="1"/>
              <a:t>torch.float</a:t>
            </a:r>
            <a:r>
              <a:rPr lang="en-US" altLang="zh-CN" dirty="0"/>
              <a:t>)</a:t>
            </a:r>
          </a:p>
          <a:p>
            <a:r>
              <a:rPr lang="en-US" altLang="zh-CN" dirty="0"/>
              <a:t>    </a:t>
            </a:r>
            <a:r>
              <a:rPr lang="en-US" altLang="zh-CN" dirty="0" err="1"/>
              <a:t>y_val</a:t>
            </a:r>
            <a:r>
              <a:rPr lang="en-US" altLang="zh-CN" dirty="0"/>
              <a:t> = </a:t>
            </a:r>
            <a:r>
              <a:rPr lang="en-US" altLang="zh-CN" dirty="0" err="1"/>
              <a:t>torch.tensor</a:t>
            </a:r>
            <a:r>
              <a:rPr lang="en-US" altLang="zh-CN" dirty="0"/>
              <a:t>(</a:t>
            </a:r>
            <a:r>
              <a:rPr lang="en-US" altLang="zh-CN" dirty="0" err="1"/>
              <a:t>y_val</a:t>
            </a:r>
            <a:r>
              <a:rPr lang="en-US" altLang="zh-CN" dirty="0"/>
              <a:t>, </a:t>
            </a:r>
            <a:r>
              <a:rPr lang="en-US" altLang="zh-CN" dirty="0" err="1"/>
              <a:t>dtype</a:t>
            </a:r>
            <a:r>
              <a:rPr lang="en-US" altLang="zh-CN" dirty="0"/>
              <a:t>=</a:t>
            </a:r>
            <a:r>
              <a:rPr lang="en-US" altLang="zh-CN" dirty="0" err="1"/>
              <a:t>torch.float</a:t>
            </a:r>
            <a:r>
              <a:rPr lang="en-US" altLang="zh-CN" dirty="0"/>
              <a:t>)</a:t>
            </a:r>
          </a:p>
          <a:p>
            <a:endParaRPr lang="en-US" altLang="zh-CN" dirty="0"/>
          </a:p>
          <a:p>
            <a:r>
              <a:rPr lang="en-US" altLang="zh-CN" dirty="0"/>
              <a:t>    # </a:t>
            </a:r>
            <a:r>
              <a:rPr lang="zh-CN" altLang="en-US" dirty="0"/>
              <a:t>数据集</a:t>
            </a:r>
          </a:p>
          <a:p>
            <a:r>
              <a:rPr lang="zh-CN" altLang="en-US" dirty="0"/>
              <a:t>    </a:t>
            </a:r>
            <a:r>
              <a:rPr lang="en-US" altLang="zh-CN" dirty="0" err="1"/>
              <a:t>train_dataset</a:t>
            </a:r>
            <a:r>
              <a:rPr lang="en-US" altLang="zh-CN" dirty="0"/>
              <a:t> = </a:t>
            </a:r>
            <a:r>
              <a:rPr lang="en-US" altLang="zh-CN" dirty="0" err="1"/>
              <a:t>QiqcDataset</a:t>
            </a:r>
            <a:r>
              <a:rPr lang="en-US" altLang="zh-CN" dirty="0"/>
              <a:t>(</a:t>
            </a:r>
            <a:r>
              <a:rPr lang="en-US" altLang="zh-CN" dirty="0" err="1"/>
              <a:t>x_train</a:t>
            </a:r>
            <a:r>
              <a:rPr lang="en-US" altLang="zh-CN" dirty="0"/>
              <a:t>, </a:t>
            </a:r>
            <a:r>
              <a:rPr lang="en-US" altLang="zh-CN" dirty="0" err="1"/>
              <a:t>y_train</a:t>
            </a:r>
            <a:r>
              <a:rPr lang="en-US" altLang="zh-CN" dirty="0"/>
              <a:t>, </a:t>
            </a:r>
            <a:r>
              <a:rPr lang="en-US" altLang="zh-CN" dirty="0" err="1"/>
              <a:t>pad_idx</a:t>
            </a:r>
            <a:r>
              <a:rPr lang="en-US" altLang="zh-CN" dirty="0"/>
              <a:t>)</a:t>
            </a:r>
          </a:p>
          <a:p>
            <a:r>
              <a:rPr lang="en-US" altLang="zh-CN" dirty="0"/>
              <a:t>    </a:t>
            </a:r>
            <a:r>
              <a:rPr lang="en-US" altLang="zh-CN" dirty="0" err="1"/>
              <a:t>val_dataset</a:t>
            </a:r>
            <a:r>
              <a:rPr lang="en-US" altLang="zh-CN" dirty="0"/>
              <a:t> = </a:t>
            </a:r>
            <a:r>
              <a:rPr lang="en-US" altLang="zh-CN" dirty="0" err="1"/>
              <a:t>QiqcDataset</a:t>
            </a:r>
            <a:r>
              <a:rPr lang="en-US" altLang="zh-CN" dirty="0"/>
              <a:t>(</a:t>
            </a:r>
            <a:r>
              <a:rPr lang="en-US" altLang="zh-CN" dirty="0" err="1"/>
              <a:t>x_val</a:t>
            </a:r>
            <a:r>
              <a:rPr lang="en-US" altLang="zh-CN" dirty="0"/>
              <a:t>, </a:t>
            </a:r>
            <a:r>
              <a:rPr lang="en-US" altLang="zh-CN" dirty="0" err="1"/>
              <a:t>y_val</a:t>
            </a:r>
            <a:r>
              <a:rPr lang="en-US" altLang="zh-CN" dirty="0"/>
              <a:t>, </a:t>
            </a:r>
            <a:r>
              <a:rPr lang="en-US" altLang="zh-CN" dirty="0" err="1"/>
              <a:t>pad_idx</a:t>
            </a:r>
            <a:r>
              <a:rPr lang="en-US" altLang="zh-CN" dirty="0"/>
              <a:t>)</a:t>
            </a:r>
          </a:p>
          <a:p>
            <a:r>
              <a:rPr lang="en-US" altLang="zh-CN" dirty="0"/>
              <a:t>    </a:t>
            </a:r>
            <a:r>
              <a:rPr lang="en-US" altLang="zh-CN" dirty="0" err="1"/>
              <a:t>pred_dataset</a:t>
            </a:r>
            <a:r>
              <a:rPr lang="en-US" altLang="zh-CN" dirty="0"/>
              <a:t> = </a:t>
            </a:r>
            <a:r>
              <a:rPr lang="en-US" altLang="zh-CN" dirty="0" err="1"/>
              <a:t>QiqcDataset</a:t>
            </a:r>
            <a:r>
              <a:rPr lang="en-US" altLang="zh-CN" dirty="0"/>
              <a:t>(</a:t>
            </a:r>
            <a:r>
              <a:rPr lang="en-US" altLang="zh-CN" dirty="0" err="1"/>
              <a:t>x_pred</a:t>
            </a:r>
            <a:r>
              <a:rPr lang="en-US" altLang="zh-CN" dirty="0"/>
              <a:t>, None, </a:t>
            </a:r>
            <a:r>
              <a:rPr lang="en-US" altLang="zh-CN" dirty="0" err="1"/>
              <a:t>pad_idx</a:t>
            </a:r>
            <a:r>
              <a:rPr lang="en-US" altLang="zh-CN" dirty="0"/>
              <a:t>)</a:t>
            </a:r>
          </a:p>
          <a:p>
            <a:endParaRPr lang="en-US" altLang="zh-CN" dirty="0"/>
          </a:p>
          <a:p>
            <a:endParaRPr lang="zh-CN" altLang="en-US" dirty="0"/>
          </a:p>
        </p:txBody>
      </p:sp>
    </p:spTree>
    <p:extLst>
      <p:ext uri="{BB962C8B-B14F-4D97-AF65-F5344CB8AC3E}">
        <p14:creationId xmlns:p14="http://schemas.microsoft.com/office/powerpoint/2010/main" val="25167207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a:t> </a:t>
            </a:r>
            <a:r>
              <a:rPr lang="en-US" altLang="zh-CN" dirty="0"/>
              <a:t># </a:t>
            </a:r>
            <a:r>
              <a:rPr lang="zh-CN" altLang="en-US" dirty="0"/>
              <a:t>数据加载器</a:t>
            </a:r>
          </a:p>
          <a:p>
            <a:r>
              <a:rPr lang="zh-CN" altLang="en-US" dirty="0"/>
              <a:t>    </a:t>
            </a:r>
            <a:r>
              <a:rPr lang="en-US" altLang="zh-CN" dirty="0" err="1"/>
              <a:t>train_dataloader</a:t>
            </a:r>
            <a:r>
              <a:rPr lang="en-US" altLang="zh-CN" dirty="0"/>
              <a:t> = </a:t>
            </a:r>
            <a:r>
              <a:rPr lang="en-US" altLang="zh-CN" dirty="0" err="1"/>
              <a:t>DataLoader</a:t>
            </a:r>
            <a:r>
              <a:rPr lang="en-US" altLang="zh-CN" dirty="0"/>
              <a:t>(dataset=</a:t>
            </a:r>
            <a:r>
              <a:rPr lang="en-US" altLang="zh-CN" dirty="0" err="1"/>
              <a:t>train_dataset</a:t>
            </a:r>
            <a:r>
              <a:rPr lang="en-US" altLang="zh-CN" dirty="0"/>
              <a:t>, </a:t>
            </a:r>
            <a:r>
              <a:rPr lang="en-US" altLang="zh-CN" dirty="0" err="1"/>
              <a:t>batch_size</a:t>
            </a:r>
            <a:r>
              <a:rPr lang="en-US" altLang="zh-CN" dirty="0"/>
              <a:t>=</a:t>
            </a:r>
            <a:r>
              <a:rPr lang="en-US" altLang="zh-CN" dirty="0" err="1"/>
              <a:t>batch_size</a:t>
            </a:r>
            <a:r>
              <a:rPr lang="en-US" altLang="zh-CN" dirty="0"/>
              <a:t>, shuffle=True)</a:t>
            </a:r>
          </a:p>
          <a:p>
            <a:r>
              <a:rPr lang="en-US" altLang="zh-CN" dirty="0"/>
              <a:t>    </a:t>
            </a:r>
            <a:r>
              <a:rPr lang="en-US" altLang="zh-CN" dirty="0" err="1"/>
              <a:t>val_dataloader</a:t>
            </a:r>
            <a:r>
              <a:rPr lang="en-US" altLang="zh-CN" dirty="0"/>
              <a:t> = </a:t>
            </a:r>
            <a:r>
              <a:rPr lang="en-US" altLang="zh-CN" dirty="0" err="1"/>
              <a:t>DataLoader</a:t>
            </a:r>
            <a:r>
              <a:rPr lang="en-US" altLang="zh-CN" dirty="0"/>
              <a:t>(dataset=</a:t>
            </a:r>
            <a:r>
              <a:rPr lang="en-US" altLang="zh-CN" dirty="0" err="1"/>
              <a:t>val_dataset</a:t>
            </a:r>
            <a:r>
              <a:rPr lang="en-US" altLang="zh-CN" dirty="0"/>
              <a:t>, </a:t>
            </a:r>
            <a:r>
              <a:rPr lang="en-US" altLang="zh-CN" dirty="0" err="1"/>
              <a:t>batch_size</a:t>
            </a:r>
            <a:r>
              <a:rPr lang="en-US" altLang="zh-CN" dirty="0"/>
              <a:t>=</a:t>
            </a:r>
            <a:r>
              <a:rPr lang="en-US" altLang="zh-CN" dirty="0" err="1"/>
              <a:t>batch_size</a:t>
            </a:r>
            <a:r>
              <a:rPr lang="en-US" altLang="zh-CN" dirty="0"/>
              <a:t>, shuffle=False)</a:t>
            </a:r>
          </a:p>
          <a:p>
            <a:r>
              <a:rPr lang="en-US" altLang="zh-CN" dirty="0"/>
              <a:t>    </a:t>
            </a:r>
            <a:r>
              <a:rPr lang="en-US" altLang="zh-CN" dirty="0" err="1"/>
              <a:t>pred_dataloader</a:t>
            </a:r>
            <a:r>
              <a:rPr lang="en-US" altLang="zh-CN" dirty="0"/>
              <a:t> = </a:t>
            </a:r>
            <a:r>
              <a:rPr lang="en-US" altLang="zh-CN" dirty="0" err="1"/>
              <a:t>DataLoader</a:t>
            </a:r>
            <a:r>
              <a:rPr lang="en-US" altLang="zh-CN" dirty="0"/>
              <a:t>(dataset=</a:t>
            </a:r>
            <a:r>
              <a:rPr lang="en-US" altLang="zh-CN" dirty="0" err="1"/>
              <a:t>pred_dataset</a:t>
            </a:r>
            <a:r>
              <a:rPr lang="en-US" altLang="zh-CN" dirty="0"/>
              <a:t>, </a:t>
            </a:r>
            <a:r>
              <a:rPr lang="en-US" altLang="zh-CN" dirty="0" err="1"/>
              <a:t>batch_size</a:t>
            </a:r>
            <a:r>
              <a:rPr lang="en-US" altLang="zh-CN" dirty="0"/>
              <a:t>=</a:t>
            </a:r>
            <a:r>
              <a:rPr lang="en-US" altLang="zh-CN" dirty="0" err="1"/>
              <a:t>batch_size</a:t>
            </a:r>
            <a:r>
              <a:rPr lang="en-US" altLang="zh-CN" dirty="0"/>
              <a:t>, shuffle=False)</a:t>
            </a:r>
          </a:p>
          <a:p>
            <a:endParaRPr lang="en-US" altLang="zh-CN" dirty="0"/>
          </a:p>
          <a:p>
            <a:r>
              <a:rPr lang="en-US" altLang="zh-CN" dirty="0"/>
              <a:t>    </a:t>
            </a:r>
            <a:r>
              <a:rPr lang="en-US" altLang="zh-CN" dirty="0" err="1"/>
              <a:t>embedding_matrix</a:t>
            </a:r>
            <a:r>
              <a:rPr lang="en-US" altLang="zh-CN" dirty="0"/>
              <a:t> = </a:t>
            </a:r>
            <a:r>
              <a:rPr lang="en-US" altLang="zh-CN" dirty="0" err="1"/>
              <a:t>load_glove</a:t>
            </a:r>
            <a:r>
              <a:rPr lang="en-US" altLang="zh-CN" dirty="0"/>
              <a:t>(</a:t>
            </a:r>
            <a:r>
              <a:rPr lang="en-US" altLang="zh-CN" dirty="0" err="1"/>
              <a:t>vocab.get_stoi</a:t>
            </a:r>
            <a:r>
              <a:rPr lang="en-US" altLang="zh-CN" dirty="0"/>
              <a:t>(), </a:t>
            </a:r>
            <a:r>
              <a:rPr lang="en-US" altLang="zh-CN" dirty="0" err="1"/>
              <a:t>vocab_length</a:t>
            </a:r>
            <a:r>
              <a:rPr lang="en-US" altLang="zh-CN" dirty="0"/>
              <a:t>, </a:t>
            </a:r>
            <a:r>
              <a:rPr lang="en-US" altLang="zh-CN" dirty="0" err="1"/>
              <a:t>unk_idx</a:t>
            </a:r>
            <a:r>
              <a:rPr lang="en-US" altLang="zh-CN" dirty="0"/>
              <a:t>, </a:t>
            </a:r>
            <a:r>
              <a:rPr lang="en-US" altLang="zh-CN" dirty="0" err="1"/>
              <a:t>pad_idx</a:t>
            </a:r>
            <a:r>
              <a:rPr lang="en-US" altLang="zh-CN" dirty="0"/>
              <a:t>)</a:t>
            </a:r>
          </a:p>
          <a:p>
            <a:endParaRPr lang="en-US" altLang="zh-CN" dirty="0"/>
          </a:p>
          <a:p>
            <a:r>
              <a:rPr lang="en-US" altLang="zh-CN" dirty="0"/>
              <a:t>    model = </a:t>
            </a:r>
            <a:r>
              <a:rPr lang="en-US" altLang="zh-CN" dirty="0" err="1"/>
              <a:t>RNNModel</a:t>
            </a:r>
            <a:r>
              <a:rPr lang="en-US" altLang="zh-CN" dirty="0"/>
              <a:t>(</a:t>
            </a:r>
            <a:r>
              <a:rPr lang="en-US" altLang="zh-CN" dirty="0" err="1"/>
              <a:t>emb_dim</a:t>
            </a:r>
            <a:r>
              <a:rPr lang="en-US" altLang="zh-CN" dirty="0"/>
              <a:t>, 64, 1, </a:t>
            </a:r>
            <a:r>
              <a:rPr lang="en-US" altLang="zh-CN" dirty="0" err="1"/>
              <a:t>embedding_matrix</a:t>
            </a:r>
            <a:r>
              <a:rPr lang="en-US" altLang="zh-CN" dirty="0"/>
              <a:t>, </a:t>
            </a:r>
            <a:r>
              <a:rPr lang="en-US" altLang="zh-CN" dirty="0" err="1"/>
              <a:t>pad_idx</a:t>
            </a:r>
            <a:r>
              <a:rPr lang="en-US" altLang="zh-CN" dirty="0"/>
              <a:t>).to(device)</a:t>
            </a:r>
          </a:p>
          <a:p>
            <a:r>
              <a:rPr lang="en-US" altLang="zh-CN" dirty="0"/>
              <a:t>    print(model)</a:t>
            </a:r>
          </a:p>
          <a:p>
            <a:endParaRPr lang="en-US" altLang="zh-CN" dirty="0"/>
          </a:p>
          <a:p>
            <a:r>
              <a:rPr lang="en-US" altLang="zh-CN" dirty="0"/>
              <a:t>    # Adam</a:t>
            </a:r>
            <a:r>
              <a:rPr lang="zh-CN" altLang="en-US" dirty="0"/>
              <a:t>优化器</a:t>
            </a:r>
          </a:p>
          <a:p>
            <a:r>
              <a:rPr lang="zh-CN" altLang="en-US" dirty="0"/>
              <a:t>    </a:t>
            </a:r>
            <a:r>
              <a:rPr lang="en-US" altLang="zh-CN" dirty="0"/>
              <a:t>optimizer = </a:t>
            </a:r>
            <a:r>
              <a:rPr lang="en-US" altLang="zh-CN" dirty="0" err="1"/>
              <a:t>optim.Adam</a:t>
            </a:r>
            <a:r>
              <a:rPr lang="en-US" altLang="zh-CN" dirty="0"/>
              <a:t>(</a:t>
            </a:r>
            <a:r>
              <a:rPr lang="en-US" altLang="zh-CN" dirty="0" err="1"/>
              <a:t>model.parameters</a:t>
            </a:r>
            <a:r>
              <a:rPr lang="en-US" altLang="zh-CN" dirty="0"/>
              <a:t>(), </a:t>
            </a:r>
            <a:r>
              <a:rPr lang="en-US" altLang="zh-CN" dirty="0" err="1"/>
              <a:t>lr</a:t>
            </a:r>
            <a:r>
              <a:rPr lang="en-US" altLang="zh-CN" dirty="0"/>
              <a:t>=</a:t>
            </a:r>
            <a:r>
              <a:rPr lang="en-US" altLang="zh-CN" dirty="0" err="1"/>
              <a:t>lr</a:t>
            </a:r>
            <a:r>
              <a:rPr lang="en-US" altLang="zh-CN" dirty="0"/>
              <a:t>)</a:t>
            </a:r>
          </a:p>
          <a:p>
            <a:endParaRPr lang="en-US" altLang="zh-CN" dirty="0"/>
          </a:p>
          <a:p>
            <a:r>
              <a:rPr lang="en-US" altLang="zh-CN" dirty="0"/>
              <a:t>    # </a:t>
            </a:r>
            <a:r>
              <a:rPr lang="zh-CN" altLang="en-US" dirty="0"/>
              <a:t>初始化损失函数</a:t>
            </a:r>
          </a:p>
          <a:p>
            <a:r>
              <a:rPr lang="zh-CN" altLang="en-US" dirty="0"/>
              <a:t>    </a:t>
            </a:r>
            <a:r>
              <a:rPr lang="en-US" altLang="zh-CN" dirty="0"/>
              <a:t>criterion = </a:t>
            </a:r>
            <a:r>
              <a:rPr lang="en-US" altLang="zh-CN" dirty="0" err="1"/>
              <a:t>nn.BCELoss</a:t>
            </a:r>
            <a:r>
              <a:rPr lang="en-US" altLang="zh-CN" dirty="0"/>
              <a:t>()</a:t>
            </a:r>
          </a:p>
          <a:p>
            <a:endParaRPr lang="en-US" altLang="zh-CN" dirty="0"/>
          </a:p>
        </p:txBody>
      </p:sp>
    </p:spTree>
    <p:extLst>
      <p:ext uri="{BB962C8B-B14F-4D97-AF65-F5344CB8AC3E}">
        <p14:creationId xmlns:p14="http://schemas.microsoft.com/office/powerpoint/2010/main" val="10644642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264696"/>
          </a:xfrm>
        </p:spPr>
        <p:txBody>
          <a:bodyPr>
            <a:normAutofit fontScale="62500" lnSpcReduction="20000"/>
          </a:bodyPr>
          <a:lstStyle/>
          <a:p>
            <a:r>
              <a:rPr lang="en-US" altLang="zh-CN" dirty="0"/>
              <a:t> # </a:t>
            </a:r>
            <a:r>
              <a:rPr lang="zh-CN" altLang="en-US" dirty="0"/>
              <a:t>模型训练</a:t>
            </a:r>
          </a:p>
          <a:p>
            <a:r>
              <a:rPr lang="zh-CN" altLang="en-US" dirty="0"/>
              <a:t>    </a:t>
            </a:r>
            <a:r>
              <a:rPr lang="en-US" altLang="zh-CN" dirty="0"/>
              <a:t>for epoch in range(epochs):</a:t>
            </a:r>
          </a:p>
          <a:p>
            <a:r>
              <a:rPr lang="en-US" altLang="zh-CN" dirty="0"/>
              <a:t>        # </a:t>
            </a:r>
            <a:r>
              <a:rPr lang="zh-CN" altLang="en-US" dirty="0"/>
              <a:t>记录开始时间</a:t>
            </a:r>
          </a:p>
          <a:p>
            <a:r>
              <a:rPr lang="zh-CN" altLang="en-US" dirty="0"/>
              <a:t>        </a:t>
            </a:r>
            <a:r>
              <a:rPr lang="en-US" altLang="zh-CN" dirty="0" err="1"/>
              <a:t>start_time</a:t>
            </a:r>
            <a:r>
              <a:rPr lang="en-US" altLang="zh-CN" dirty="0"/>
              <a:t> = </a:t>
            </a:r>
            <a:r>
              <a:rPr lang="en-US" altLang="zh-CN" dirty="0" err="1"/>
              <a:t>time.time</a:t>
            </a:r>
            <a:r>
              <a:rPr lang="en-US" altLang="zh-CN" dirty="0"/>
              <a:t>()</a:t>
            </a:r>
          </a:p>
          <a:p>
            <a:r>
              <a:rPr lang="en-US" altLang="zh-CN" dirty="0"/>
              <a:t>        # </a:t>
            </a:r>
            <a:r>
              <a:rPr lang="zh-CN" altLang="en-US" dirty="0"/>
              <a:t>训练</a:t>
            </a:r>
          </a:p>
          <a:p>
            <a:r>
              <a:rPr lang="zh-CN" altLang="en-US" dirty="0"/>
              <a:t>        </a:t>
            </a:r>
            <a:r>
              <a:rPr lang="en-US" altLang="zh-CN" dirty="0" err="1"/>
              <a:t>train_loss</a:t>
            </a:r>
            <a:r>
              <a:rPr lang="en-US" altLang="zh-CN" dirty="0"/>
              <a:t>, </a:t>
            </a:r>
            <a:r>
              <a:rPr lang="en-US" altLang="zh-CN" dirty="0" err="1"/>
              <a:t>train_acc</a:t>
            </a:r>
            <a:r>
              <a:rPr lang="en-US" altLang="zh-CN" dirty="0"/>
              <a:t> = train(model, optimizer, criterion, clip, </a:t>
            </a:r>
            <a:r>
              <a:rPr lang="en-US" altLang="zh-CN" dirty="0" err="1"/>
              <a:t>train_dataloader</a:t>
            </a:r>
            <a:r>
              <a:rPr lang="en-US" altLang="zh-CN" dirty="0"/>
              <a:t>)</a:t>
            </a:r>
          </a:p>
          <a:p>
            <a:r>
              <a:rPr lang="en-US" altLang="zh-CN" dirty="0"/>
              <a:t>        # </a:t>
            </a:r>
            <a:r>
              <a:rPr lang="zh-CN" altLang="en-US" dirty="0"/>
              <a:t>验证</a:t>
            </a:r>
          </a:p>
          <a:p>
            <a:r>
              <a:rPr lang="zh-CN" altLang="en-US" dirty="0"/>
              <a:t>        </a:t>
            </a:r>
            <a:r>
              <a:rPr lang="en-US" altLang="zh-CN" dirty="0" err="1"/>
              <a:t>valid_loss</a:t>
            </a:r>
            <a:r>
              <a:rPr lang="en-US" altLang="zh-CN" dirty="0"/>
              <a:t>, </a:t>
            </a:r>
            <a:r>
              <a:rPr lang="en-US" altLang="zh-CN" dirty="0" err="1"/>
              <a:t>valid_acc</a:t>
            </a:r>
            <a:r>
              <a:rPr lang="en-US" altLang="zh-CN" dirty="0"/>
              <a:t> = evaluate(model, criterion, </a:t>
            </a:r>
            <a:r>
              <a:rPr lang="en-US" altLang="zh-CN" dirty="0" err="1"/>
              <a:t>val_dataloader</a:t>
            </a:r>
            <a:r>
              <a:rPr lang="en-US" altLang="zh-CN" dirty="0"/>
              <a:t>)</a:t>
            </a:r>
          </a:p>
          <a:p>
            <a:endParaRPr lang="en-US" altLang="zh-CN" dirty="0"/>
          </a:p>
          <a:p>
            <a:r>
              <a:rPr lang="en-US" altLang="zh-CN" dirty="0"/>
              <a:t>        # </a:t>
            </a:r>
            <a:r>
              <a:rPr lang="zh-CN" altLang="en-US" dirty="0"/>
              <a:t>记录结束时间</a:t>
            </a:r>
          </a:p>
          <a:p>
            <a:r>
              <a:rPr lang="zh-CN" altLang="en-US" dirty="0"/>
              <a:t>        </a:t>
            </a:r>
            <a:r>
              <a:rPr lang="en-US" altLang="zh-CN" dirty="0" err="1"/>
              <a:t>end_time</a:t>
            </a:r>
            <a:r>
              <a:rPr lang="en-US" altLang="zh-CN" dirty="0"/>
              <a:t> = </a:t>
            </a:r>
            <a:r>
              <a:rPr lang="en-US" altLang="zh-CN" dirty="0" err="1"/>
              <a:t>time.time</a:t>
            </a:r>
            <a:r>
              <a:rPr lang="en-US" altLang="zh-CN" dirty="0"/>
              <a:t>()</a:t>
            </a:r>
          </a:p>
          <a:p>
            <a:r>
              <a:rPr lang="en-US" altLang="zh-CN" dirty="0"/>
              <a:t>        </a:t>
            </a:r>
            <a:r>
              <a:rPr lang="en-US" altLang="zh-CN" dirty="0" err="1"/>
              <a:t>epoch_mins</a:t>
            </a:r>
            <a:r>
              <a:rPr lang="en-US" altLang="zh-CN" dirty="0"/>
              <a:t>, </a:t>
            </a:r>
            <a:r>
              <a:rPr lang="en-US" altLang="zh-CN" dirty="0" err="1"/>
              <a:t>epoch_secs</a:t>
            </a:r>
            <a:r>
              <a:rPr lang="en-US" altLang="zh-CN" dirty="0"/>
              <a:t> = </a:t>
            </a:r>
            <a:r>
              <a:rPr lang="en-US" altLang="zh-CN" dirty="0" err="1"/>
              <a:t>epoch_time</a:t>
            </a:r>
            <a:r>
              <a:rPr lang="en-US" altLang="zh-CN" dirty="0"/>
              <a:t>(</a:t>
            </a:r>
            <a:r>
              <a:rPr lang="en-US" altLang="zh-CN" dirty="0" err="1"/>
              <a:t>start_time</a:t>
            </a:r>
            <a:r>
              <a:rPr lang="en-US" altLang="zh-CN" dirty="0"/>
              <a:t>, </a:t>
            </a:r>
            <a:r>
              <a:rPr lang="en-US" altLang="zh-CN" dirty="0" err="1"/>
              <a:t>end_time</a:t>
            </a:r>
            <a:r>
              <a:rPr lang="en-US" altLang="zh-CN" dirty="0"/>
              <a:t>)</a:t>
            </a:r>
          </a:p>
          <a:p>
            <a:endParaRPr lang="en-US" altLang="zh-CN" dirty="0"/>
          </a:p>
          <a:p>
            <a:r>
              <a:rPr lang="en-US" altLang="zh-CN" dirty="0"/>
              <a:t>        print(f'</a:t>
            </a:r>
            <a:r>
              <a:rPr lang="zh-CN" altLang="en-US" dirty="0"/>
              <a:t>轮次：</a:t>
            </a:r>
            <a:r>
              <a:rPr lang="en-US" altLang="zh-CN" dirty="0"/>
              <a:t>{epoch + 1:02} \t</a:t>
            </a:r>
            <a:r>
              <a:rPr lang="zh-CN" altLang="en-US" dirty="0"/>
              <a:t>耗时：</a:t>
            </a:r>
            <a:r>
              <a:rPr lang="en-US" altLang="zh-CN" dirty="0"/>
              <a:t>{</a:t>
            </a:r>
            <a:r>
              <a:rPr lang="en-US" altLang="zh-CN" dirty="0" err="1"/>
              <a:t>epoch_mins</a:t>
            </a:r>
            <a:r>
              <a:rPr lang="en-US" altLang="zh-CN" dirty="0"/>
              <a:t>}</a:t>
            </a:r>
            <a:r>
              <a:rPr lang="zh-CN" altLang="en-US" dirty="0"/>
              <a:t>分</a:t>
            </a:r>
            <a:r>
              <a:rPr lang="en-US" altLang="zh-CN" dirty="0"/>
              <a:t>{</a:t>
            </a:r>
            <a:r>
              <a:rPr lang="en-US" altLang="zh-CN" dirty="0" err="1"/>
              <a:t>epoch_secs</a:t>
            </a:r>
            <a:r>
              <a:rPr lang="en-US" altLang="zh-CN" dirty="0"/>
              <a:t>}</a:t>
            </a:r>
            <a:r>
              <a:rPr lang="zh-CN" altLang="en-US" dirty="0"/>
              <a:t>秒</a:t>
            </a:r>
            <a:r>
              <a:rPr lang="en-US" altLang="zh-CN" dirty="0"/>
              <a:t>')</a:t>
            </a:r>
          </a:p>
          <a:p>
            <a:r>
              <a:rPr lang="en-US" altLang="zh-CN" dirty="0"/>
              <a:t>        print(f'\t</a:t>
            </a:r>
            <a:r>
              <a:rPr lang="zh-CN" altLang="en-US" dirty="0"/>
              <a:t>训练损失：</a:t>
            </a:r>
            <a:r>
              <a:rPr lang="en-US" altLang="zh-CN" dirty="0"/>
              <a:t>{train_loss:.6f}\t</a:t>
            </a:r>
            <a:r>
              <a:rPr lang="zh-CN" altLang="en-US" dirty="0"/>
              <a:t>训练准确率：</a:t>
            </a:r>
            <a:r>
              <a:rPr lang="en-US" altLang="zh-CN" dirty="0"/>
              <a:t>{train_acc:.3%}'</a:t>
            </a:r>
          </a:p>
          <a:p>
            <a:r>
              <a:rPr lang="en-US" altLang="zh-CN" dirty="0"/>
              <a:t>              f'\t</a:t>
            </a:r>
            <a:r>
              <a:rPr lang="zh-CN" altLang="en-US" dirty="0"/>
              <a:t>验证损失：</a:t>
            </a:r>
            <a:r>
              <a:rPr lang="en-US" altLang="zh-CN" dirty="0"/>
              <a:t>{valid_loss:.6f}\t</a:t>
            </a:r>
            <a:r>
              <a:rPr lang="zh-CN" altLang="en-US" dirty="0"/>
              <a:t>验证准确率：</a:t>
            </a:r>
            <a:r>
              <a:rPr lang="en-US" altLang="zh-CN" dirty="0"/>
              <a:t>{valid_acc:.3%}')</a:t>
            </a:r>
          </a:p>
          <a:p>
            <a:endParaRPr lang="en-US" altLang="zh-CN" dirty="0"/>
          </a:p>
          <a:p>
            <a:r>
              <a:rPr lang="en-US" altLang="zh-CN" dirty="0"/>
              <a:t>    # </a:t>
            </a:r>
            <a:r>
              <a:rPr lang="zh-CN" altLang="en-US" dirty="0"/>
              <a:t>得到最佳阈值</a:t>
            </a:r>
          </a:p>
          <a:p>
            <a:r>
              <a:rPr lang="zh-CN" altLang="en-US" dirty="0"/>
              <a:t>    </a:t>
            </a:r>
            <a:r>
              <a:rPr lang="en-US" altLang="zh-CN" dirty="0" err="1"/>
              <a:t>best_threshold</a:t>
            </a:r>
            <a:r>
              <a:rPr lang="en-US" altLang="zh-CN" dirty="0"/>
              <a:t> = </a:t>
            </a:r>
            <a:r>
              <a:rPr lang="en-US" altLang="zh-CN" dirty="0" err="1"/>
              <a:t>find_best_threshold</a:t>
            </a:r>
            <a:r>
              <a:rPr lang="en-US" altLang="zh-CN" dirty="0"/>
              <a:t>(model, </a:t>
            </a:r>
            <a:r>
              <a:rPr lang="en-US" altLang="zh-CN" dirty="0" err="1"/>
              <a:t>val_dataloader</a:t>
            </a:r>
            <a:r>
              <a:rPr lang="en-US" altLang="zh-CN" dirty="0"/>
              <a:t>)</a:t>
            </a:r>
          </a:p>
          <a:p>
            <a:endParaRPr lang="en-US" altLang="zh-CN" dirty="0"/>
          </a:p>
          <a:p>
            <a:r>
              <a:rPr lang="en-US" altLang="zh-CN" dirty="0"/>
              <a:t>    # </a:t>
            </a:r>
            <a:r>
              <a:rPr lang="zh-CN" altLang="en-US" dirty="0"/>
              <a:t>预测</a:t>
            </a:r>
          </a:p>
          <a:p>
            <a:r>
              <a:rPr lang="zh-CN" altLang="en-US" dirty="0"/>
              <a:t>    </a:t>
            </a:r>
            <a:r>
              <a:rPr lang="en-US" altLang="zh-CN" dirty="0" err="1"/>
              <a:t>y_pred</a:t>
            </a:r>
            <a:r>
              <a:rPr lang="en-US" altLang="zh-CN" dirty="0"/>
              <a:t>, _ = predict(model, </a:t>
            </a:r>
            <a:r>
              <a:rPr lang="en-US" altLang="zh-CN" dirty="0" err="1"/>
              <a:t>pred_dataloader</a:t>
            </a:r>
            <a:r>
              <a:rPr lang="en-US" altLang="zh-CN" dirty="0"/>
              <a:t>)</a:t>
            </a:r>
          </a:p>
          <a:p>
            <a:r>
              <a:rPr lang="en-US" altLang="zh-CN" dirty="0"/>
              <a:t>    submission = </a:t>
            </a:r>
            <a:r>
              <a:rPr lang="en-US" altLang="zh-CN" dirty="0" err="1"/>
              <a:t>pd.read_csv</a:t>
            </a:r>
            <a:r>
              <a:rPr lang="en-US" altLang="zh-CN" dirty="0"/>
              <a:t>(</a:t>
            </a:r>
            <a:r>
              <a:rPr lang="en-US" altLang="zh-CN" dirty="0" err="1"/>
              <a:t>os.path.join</a:t>
            </a:r>
            <a:r>
              <a:rPr lang="en-US" altLang="zh-CN" dirty="0"/>
              <a:t>(</a:t>
            </a:r>
            <a:r>
              <a:rPr lang="en-US" altLang="zh-CN" dirty="0" err="1"/>
              <a:t>data_path</a:t>
            </a:r>
            <a:r>
              <a:rPr lang="en-US" altLang="zh-CN" dirty="0"/>
              <a:t>, "sample_submission.csv"))</a:t>
            </a:r>
          </a:p>
          <a:p>
            <a:r>
              <a:rPr lang="en-US" altLang="zh-CN" dirty="0"/>
              <a:t>    </a:t>
            </a:r>
            <a:r>
              <a:rPr lang="en-US" altLang="zh-CN" dirty="0" err="1"/>
              <a:t>submission.prediction</a:t>
            </a:r>
            <a:r>
              <a:rPr lang="en-US" altLang="zh-CN" dirty="0"/>
              <a:t> = (</a:t>
            </a:r>
            <a:r>
              <a:rPr lang="en-US" altLang="zh-CN" dirty="0" err="1"/>
              <a:t>y_pred</a:t>
            </a:r>
            <a:r>
              <a:rPr lang="en-US" altLang="zh-CN" dirty="0"/>
              <a:t> &gt;= </a:t>
            </a:r>
            <a:r>
              <a:rPr lang="en-US" altLang="zh-CN" dirty="0" err="1"/>
              <a:t>best_threshold</a:t>
            </a:r>
            <a:r>
              <a:rPr lang="en-US" altLang="zh-CN" dirty="0"/>
              <a:t>).</a:t>
            </a:r>
            <a:r>
              <a:rPr lang="en-US" altLang="zh-CN" dirty="0" err="1"/>
              <a:t>numpy</a:t>
            </a:r>
            <a:r>
              <a:rPr lang="en-US" altLang="zh-CN" dirty="0"/>
              <a:t>().</a:t>
            </a:r>
            <a:r>
              <a:rPr lang="en-US" altLang="zh-CN" dirty="0" err="1"/>
              <a:t>astype</a:t>
            </a:r>
            <a:r>
              <a:rPr lang="en-US" altLang="zh-CN" dirty="0"/>
              <a:t>(</a:t>
            </a:r>
            <a:r>
              <a:rPr lang="en-US" altLang="zh-CN" dirty="0" err="1"/>
              <a:t>int</a:t>
            </a:r>
            <a:r>
              <a:rPr lang="en-US" altLang="zh-CN" dirty="0"/>
              <a:t>)</a:t>
            </a:r>
          </a:p>
          <a:p>
            <a:r>
              <a:rPr lang="en-US" altLang="zh-CN" dirty="0"/>
              <a:t>    </a:t>
            </a:r>
            <a:r>
              <a:rPr lang="en-US" altLang="zh-CN" dirty="0" err="1"/>
              <a:t>submission.to_csv</a:t>
            </a:r>
            <a:r>
              <a:rPr lang="en-US" altLang="zh-CN" dirty="0"/>
              <a:t>("submission.csv", index=False)</a:t>
            </a:r>
            <a:endParaRPr lang="zh-CN" altLang="en-US" dirty="0"/>
          </a:p>
        </p:txBody>
      </p:sp>
    </p:spTree>
    <p:extLst>
      <p:ext uri="{BB962C8B-B14F-4D97-AF65-F5344CB8AC3E}">
        <p14:creationId xmlns:p14="http://schemas.microsoft.com/office/powerpoint/2010/main" val="33529635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072336"/>
          </a:xfrm>
        </p:spPr>
        <p:txBody>
          <a:bodyPr>
            <a:normAutofit fontScale="62500" lnSpcReduction="20000"/>
          </a:bodyPr>
          <a:lstStyle/>
          <a:p>
            <a:r>
              <a:rPr lang="zh-CN" altLang="en-US" dirty="0"/>
              <a:t>模型一共训练</a:t>
            </a:r>
            <a:r>
              <a:rPr lang="en-US" altLang="zh-CN" dirty="0"/>
              <a:t>5</a:t>
            </a:r>
            <a:r>
              <a:rPr lang="zh-CN" altLang="en-US" dirty="0"/>
              <a:t>轮，寻找最佳阈值的中间输出如下。</a:t>
            </a:r>
          </a:p>
          <a:p>
            <a:r>
              <a:rPr lang="zh-CN" altLang="en-US" dirty="0"/>
              <a:t>词典长度： </a:t>
            </a:r>
            <a:r>
              <a:rPr lang="en-US" altLang="zh-CN" dirty="0"/>
              <a:t>244023</a:t>
            </a:r>
          </a:p>
          <a:p>
            <a:r>
              <a:rPr lang="en-US" altLang="zh-CN" dirty="0" err="1"/>
              <a:t>RNNModel</a:t>
            </a:r>
            <a:r>
              <a:rPr lang="en-US" altLang="zh-CN" dirty="0"/>
              <a:t>(</a:t>
            </a:r>
          </a:p>
          <a:p>
            <a:r>
              <a:rPr lang="en-US" altLang="zh-CN" dirty="0"/>
              <a:t>  (embedding): Embedding(244023, 300, </a:t>
            </a:r>
            <a:r>
              <a:rPr lang="en-US" altLang="zh-CN" dirty="0" err="1"/>
              <a:t>padding_idx</a:t>
            </a:r>
            <a:r>
              <a:rPr lang="en-US" altLang="zh-CN" dirty="0"/>
              <a:t>=1)</a:t>
            </a:r>
          </a:p>
          <a:p>
            <a:r>
              <a:rPr lang="en-US" altLang="zh-CN" dirty="0"/>
              <a:t>  (</a:t>
            </a:r>
            <a:r>
              <a:rPr lang="en-US" altLang="zh-CN" dirty="0" err="1"/>
              <a:t>rnn</a:t>
            </a:r>
            <a:r>
              <a:rPr lang="en-US" altLang="zh-CN" dirty="0"/>
              <a:t>): LSTM(300, 64, </a:t>
            </a:r>
            <a:r>
              <a:rPr lang="en-US" altLang="zh-CN" dirty="0" err="1"/>
              <a:t>batch_first</a:t>
            </a:r>
            <a:r>
              <a:rPr lang="en-US" altLang="zh-CN" dirty="0"/>
              <a:t>=True)</a:t>
            </a:r>
          </a:p>
          <a:p>
            <a:r>
              <a:rPr lang="en-US" altLang="zh-CN" dirty="0"/>
              <a:t>  (fc): Linear(</a:t>
            </a:r>
            <a:r>
              <a:rPr lang="en-US" altLang="zh-CN" dirty="0" err="1"/>
              <a:t>in_features</a:t>
            </a:r>
            <a:r>
              <a:rPr lang="en-US" altLang="zh-CN" dirty="0"/>
              <a:t>=64, </a:t>
            </a:r>
            <a:r>
              <a:rPr lang="en-US" altLang="zh-CN" dirty="0" err="1"/>
              <a:t>out_features</a:t>
            </a:r>
            <a:r>
              <a:rPr lang="en-US" altLang="zh-CN" dirty="0"/>
              <a:t>=128, bias=True)</a:t>
            </a:r>
          </a:p>
          <a:p>
            <a:r>
              <a:rPr lang="en-US" altLang="zh-CN" dirty="0"/>
              <a:t>  (out): Linear(</a:t>
            </a:r>
            <a:r>
              <a:rPr lang="en-US" altLang="zh-CN" dirty="0" err="1"/>
              <a:t>in_features</a:t>
            </a:r>
            <a:r>
              <a:rPr lang="en-US" altLang="zh-CN" dirty="0"/>
              <a:t>=128, </a:t>
            </a:r>
            <a:r>
              <a:rPr lang="en-US" altLang="zh-CN" dirty="0" err="1"/>
              <a:t>out_features</a:t>
            </a:r>
            <a:r>
              <a:rPr lang="en-US" altLang="zh-CN" dirty="0"/>
              <a:t>=1, bias=True)</a:t>
            </a:r>
          </a:p>
          <a:p>
            <a:r>
              <a:rPr lang="en-US" altLang="zh-CN" dirty="0"/>
              <a:t>  (</a:t>
            </a:r>
            <a:r>
              <a:rPr lang="en-US" altLang="zh-CN" dirty="0" err="1"/>
              <a:t>relu</a:t>
            </a:r>
            <a:r>
              <a:rPr lang="en-US" altLang="zh-CN" dirty="0"/>
              <a:t>): </a:t>
            </a:r>
            <a:r>
              <a:rPr lang="en-US" altLang="zh-CN" dirty="0" err="1"/>
              <a:t>ReLU</a:t>
            </a:r>
            <a:r>
              <a:rPr lang="en-US" altLang="zh-CN" dirty="0"/>
              <a:t>()</a:t>
            </a:r>
          </a:p>
          <a:p>
            <a:r>
              <a:rPr lang="en-US" altLang="zh-CN" dirty="0"/>
              <a:t>  (sigmoid): Sigmoid()</a:t>
            </a:r>
          </a:p>
          <a:p>
            <a:r>
              <a:rPr lang="en-US" altLang="zh-CN" dirty="0"/>
              <a:t>)</a:t>
            </a:r>
          </a:p>
          <a:p>
            <a:r>
              <a:rPr lang="zh-CN" altLang="en-US" dirty="0"/>
              <a:t>轮次：</a:t>
            </a:r>
            <a:r>
              <a:rPr lang="en-US" altLang="zh-CN" dirty="0"/>
              <a:t>01 	</a:t>
            </a:r>
            <a:r>
              <a:rPr lang="zh-CN" altLang="en-US" dirty="0"/>
              <a:t>耗时：</a:t>
            </a:r>
            <a:r>
              <a:rPr lang="en-US" altLang="zh-CN" dirty="0"/>
              <a:t>0</a:t>
            </a:r>
            <a:r>
              <a:rPr lang="zh-CN" altLang="en-US" dirty="0"/>
              <a:t>分</a:t>
            </a:r>
            <a:r>
              <a:rPr lang="en-US" altLang="zh-CN" dirty="0"/>
              <a:t>59</a:t>
            </a:r>
            <a:r>
              <a:rPr lang="zh-CN" altLang="en-US" dirty="0"/>
              <a:t>秒</a:t>
            </a:r>
          </a:p>
          <a:p>
            <a:r>
              <a:rPr lang="zh-CN" altLang="en-US" dirty="0"/>
              <a:t>	训练损失：</a:t>
            </a:r>
            <a:r>
              <a:rPr lang="en-US" altLang="zh-CN" dirty="0"/>
              <a:t>0.000472	</a:t>
            </a:r>
            <a:r>
              <a:rPr lang="zh-CN" altLang="en-US" dirty="0"/>
              <a:t>训练准确率：</a:t>
            </a:r>
            <a:r>
              <a:rPr lang="en-US" altLang="zh-CN" dirty="0"/>
              <a:t>93.548%	</a:t>
            </a:r>
            <a:r>
              <a:rPr lang="zh-CN" altLang="en-US" dirty="0"/>
              <a:t>验证损失：</a:t>
            </a:r>
            <a:r>
              <a:rPr lang="en-US" altLang="zh-CN" dirty="0"/>
              <a:t>0.000451	</a:t>
            </a:r>
            <a:r>
              <a:rPr lang="zh-CN" altLang="en-US" dirty="0"/>
              <a:t>验证准确率：</a:t>
            </a:r>
            <a:r>
              <a:rPr lang="en-US" altLang="zh-CN" dirty="0"/>
              <a:t>93.843%</a:t>
            </a:r>
          </a:p>
          <a:p>
            <a:r>
              <a:rPr lang="zh-CN" altLang="en-US" dirty="0"/>
              <a:t>轮次：</a:t>
            </a:r>
            <a:r>
              <a:rPr lang="en-US" altLang="zh-CN" dirty="0"/>
              <a:t>02 	</a:t>
            </a:r>
            <a:r>
              <a:rPr lang="zh-CN" altLang="en-US" dirty="0"/>
              <a:t>耗时：</a:t>
            </a:r>
            <a:r>
              <a:rPr lang="en-US" altLang="zh-CN" dirty="0"/>
              <a:t>1</a:t>
            </a:r>
            <a:r>
              <a:rPr lang="zh-CN" altLang="en-US" dirty="0"/>
              <a:t>分</a:t>
            </a:r>
            <a:r>
              <a:rPr lang="en-US" altLang="zh-CN" dirty="0"/>
              <a:t>0</a:t>
            </a:r>
            <a:r>
              <a:rPr lang="zh-CN" altLang="en-US" dirty="0"/>
              <a:t>秒</a:t>
            </a:r>
          </a:p>
          <a:p>
            <a:r>
              <a:rPr lang="zh-CN" altLang="en-US" dirty="0"/>
              <a:t>	训练损失：</a:t>
            </a:r>
            <a:r>
              <a:rPr lang="en-US" altLang="zh-CN" dirty="0"/>
              <a:t>0.000259	</a:t>
            </a:r>
            <a:r>
              <a:rPr lang="zh-CN" altLang="en-US" dirty="0"/>
              <a:t>训练准确率：</a:t>
            </a:r>
            <a:r>
              <a:rPr lang="en-US" altLang="zh-CN" dirty="0"/>
              <a:t>94.955%	</a:t>
            </a:r>
            <a:r>
              <a:rPr lang="zh-CN" altLang="en-US" dirty="0"/>
              <a:t>验证损失：</a:t>
            </a:r>
            <a:r>
              <a:rPr lang="en-US" altLang="zh-CN" dirty="0"/>
              <a:t>0.000244	</a:t>
            </a:r>
            <a:r>
              <a:rPr lang="zh-CN" altLang="en-US" dirty="0"/>
              <a:t>验证准确率：</a:t>
            </a:r>
            <a:r>
              <a:rPr lang="en-US" altLang="zh-CN" dirty="0"/>
              <a:t>95.040%</a:t>
            </a:r>
          </a:p>
          <a:p>
            <a:r>
              <a:rPr lang="zh-CN" altLang="en-US" dirty="0"/>
              <a:t>轮次：</a:t>
            </a:r>
            <a:r>
              <a:rPr lang="en-US" altLang="zh-CN" dirty="0"/>
              <a:t>03 	</a:t>
            </a:r>
            <a:r>
              <a:rPr lang="zh-CN" altLang="en-US" dirty="0"/>
              <a:t>耗时：</a:t>
            </a:r>
            <a:r>
              <a:rPr lang="en-US" altLang="zh-CN" dirty="0"/>
              <a:t>1</a:t>
            </a:r>
            <a:r>
              <a:rPr lang="zh-CN" altLang="en-US" dirty="0"/>
              <a:t>分</a:t>
            </a:r>
            <a:r>
              <a:rPr lang="en-US" altLang="zh-CN" dirty="0"/>
              <a:t>3</a:t>
            </a:r>
            <a:r>
              <a:rPr lang="zh-CN" altLang="en-US" dirty="0"/>
              <a:t>秒</a:t>
            </a:r>
          </a:p>
          <a:p>
            <a:r>
              <a:rPr lang="zh-CN" altLang="en-US" dirty="0"/>
              <a:t>	训练损失：</a:t>
            </a:r>
            <a:r>
              <a:rPr lang="en-US" altLang="zh-CN" dirty="0"/>
              <a:t>0.000228	</a:t>
            </a:r>
            <a:r>
              <a:rPr lang="zh-CN" altLang="en-US" dirty="0"/>
              <a:t>训练准确率：</a:t>
            </a:r>
            <a:r>
              <a:rPr lang="en-US" altLang="zh-CN" dirty="0"/>
              <a:t>95.418%	</a:t>
            </a:r>
            <a:r>
              <a:rPr lang="zh-CN" altLang="en-US" dirty="0"/>
              <a:t>验证损失：</a:t>
            </a:r>
            <a:r>
              <a:rPr lang="en-US" altLang="zh-CN" dirty="0"/>
              <a:t>0.000229	</a:t>
            </a:r>
            <a:r>
              <a:rPr lang="zh-CN" altLang="en-US" dirty="0"/>
              <a:t>验证准确率：</a:t>
            </a:r>
            <a:r>
              <a:rPr lang="en-US" altLang="zh-CN" dirty="0"/>
              <a:t>95.421%</a:t>
            </a:r>
          </a:p>
          <a:p>
            <a:r>
              <a:rPr lang="zh-CN" altLang="en-US" dirty="0"/>
              <a:t>轮次：</a:t>
            </a:r>
            <a:r>
              <a:rPr lang="en-US" altLang="zh-CN" dirty="0"/>
              <a:t>04 	</a:t>
            </a:r>
            <a:r>
              <a:rPr lang="zh-CN" altLang="en-US" dirty="0"/>
              <a:t>耗时：</a:t>
            </a:r>
            <a:r>
              <a:rPr lang="en-US" altLang="zh-CN" dirty="0"/>
              <a:t>1</a:t>
            </a:r>
            <a:r>
              <a:rPr lang="zh-CN" altLang="en-US" dirty="0"/>
              <a:t>分</a:t>
            </a:r>
            <a:r>
              <a:rPr lang="en-US" altLang="zh-CN" dirty="0"/>
              <a:t>5</a:t>
            </a:r>
            <a:r>
              <a:rPr lang="zh-CN" altLang="en-US" dirty="0"/>
              <a:t>秒</a:t>
            </a:r>
          </a:p>
          <a:p>
            <a:r>
              <a:rPr lang="zh-CN" altLang="en-US" dirty="0"/>
              <a:t>	训练损失：</a:t>
            </a:r>
            <a:r>
              <a:rPr lang="en-US" altLang="zh-CN" dirty="0"/>
              <a:t>0.000218	</a:t>
            </a:r>
            <a:r>
              <a:rPr lang="zh-CN" altLang="en-US" dirty="0"/>
              <a:t>训练准确率：</a:t>
            </a:r>
            <a:r>
              <a:rPr lang="en-US" altLang="zh-CN" dirty="0"/>
              <a:t>95.618%	</a:t>
            </a:r>
            <a:r>
              <a:rPr lang="zh-CN" altLang="en-US" dirty="0"/>
              <a:t>验证损失：</a:t>
            </a:r>
            <a:r>
              <a:rPr lang="en-US" altLang="zh-CN" dirty="0"/>
              <a:t>0.000217	</a:t>
            </a:r>
            <a:r>
              <a:rPr lang="zh-CN" altLang="en-US" dirty="0"/>
              <a:t>验证准确率：</a:t>
            </a:r>
            <a:r>
              <a:rPr lang="en-US" altLang="zh-CN" dirty="0"/>
              <a:t>95.670%</a:t>
            </a:r>
          </a:p>
          <a:p>
            <a:r>
              <a:rPr lang="zh-CN" altLang="en-US" dirty="0"/>
              <a:t>轮次：</a:t>
            </a:r>
            <a:r>
              <a:rPr lang="en-US" altLang="zh-CN" dirty="0"/>
              <a:t>05 	</a:t>
            </a:r>
            <a:r>
              <a:rPr lang="zh-CN" altLang="en-US" dirty="0"/>
              <a:t>耗时：</a:t>
            </a:r>
            <a:r>
              <a:rPr lang="en-US" altLang="zh-CN" dirty="0"/>
              <a:t>1</a:t>
            </a:r>
            <a:r>
              <a:rPr lang="zh-CN" altLang="en-US" dirty="0"/>
              <a:t>分</a:t>
            </a:r>
            <a:r>
              <a:rPr lang="en-US" altLang="zh-CN" dirty="0"/>
              <a:t>8</a:t>
            </a:r>
            <a:r>
              <a:rPr lang="zh-CN" altLang="en-US" dirty="0"/>
              <a:t>秒</a:t>
            </a:r>
          </a:p>
          <a:p>
            <a:r>
              <a:rPr lang="zh-CN" altLang="en-US" dirty="0"/>
              <a:t>	训练损失：</a:t>
            </a:r>
            <a:r>
              <a:rPr lang="en-US" altLang="zh-CN" dirty="0"/>
              <a:t>0.000211	</a:t>
            </a:r>
            <a:r>
              <a:rPr lang="zh-CN" altLang="en-US" dirty="0"/>
              <a:t>训练准确率：</a:t>
            </a:r>
            <a:r>
              <a:rPr lang="en-US" altLang="zh-CN" dirty="0"/>
              <a:t>95.743%	</a:t>
            </a:r>
            <a:r>
              <a:rPr lang="zh-CN" altLang="en-US" dirty="0"/>
              <a:t>验证损失：</a:t>
            </a:r>
            <a:r>
              <a:rPr lang="en-US" altLang="zh-CN" dirty="0"/>
              <a:t>0.000218	</a:t>
            </a:r>
            <a:r>
              <a:rPr lang="zh-CN" altLang="en-US" dirty="0"/>
              <a:t>验证准确率：</a:t>
            </a:r>
            <a:r>
              <a:rPr lang="en-US" altLang="zh-CN" dirty="0"/>
              <a:t>95.559%</a:t>
            </a:r>
          </a:p>
          <a:p>
            <a:endParaRPr lang="zh-CN" altLang="en-US" dirty="0"/>
          </a:p>
        </p:txBody>
      </p:sp>
    </p:spTree>
    <p:extLst>
      <p:ext uri="{BB962C8B-B14F-4D97-AF65-F5344CB8AC3E}">
        <p14:creationId xmlns:p14="http://schemas.microsoft.com/office/powerpoint/2010/main" val="28332152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107504" y="548680"/>
            <a:ext cx="4388296" cy="5842976"/>
          </a:xfrm>
        </p:spPr>
        <p:txBody>
          <a:bodyPr>
            <a:normAutofit fontScale="47500" lnSpcReduction="20000"/>
          </a:bodyPr>
          <a:lstStyle/>
          <a:p>
            <a:r>
              <a:rPr lang="zh-CN" altLang="en-US" dirty="0"/>
              <a:t>阈值为</a:t>
            </a:r>
            <a:r>
              <a:rPr lang="en-US" altLang="zh-CN" dirty="0"/>
              <a:t>0.1</a:t>
            </a:r>
            <a:r>
              <a:rPr lang="zh-CN" altLang="en-US" dirty="0"/>
              <a:t>时的</a:t>
            </a:r>
            <a:r>
              <a:rPr lang="en-US" altLang="zh-CN" dirty="0"/>
              <a:t>F1</a:t>
            </a:r>
            <a:r>
              <a:rPr lang="zh-CN" altLang="en-US" dirty="0"/>
              <a:t>值为：</a:t>
            </a:r>
            <a:r>
              <a:rPr lang="en-US" altLang="zh-CN" dirty="0"/>
              <a:t>0.5249343832020997</a:t>
            </a:r>
          </a:p>
          <a:p>
            <a:r>
              <a:rPr lang="zh-CN" altLang="en-US" dirty="0"/>
              <a:t>阈值为</a:t>
            </a:r>
            <a:r>
              <a:rPr lang="en-US" altLang="zh-CN" dirty="0"/>
              <a:t>0.11</a:t>
            </a:r>
            <a:r>
              <a:rPr lang="zh-CN" altLang="en-US" dirty="0"/>
              <a:t>时的</a:t>
            </a:r>
            <a:r>
              <a:rPr lang="en-US" altLang="zh-CN" dirty="0"/>
              <a:t>F1</a:t>
            </a:r>
            <a:r>
              <a:rPr lang="zh-CN" altLang="en-US" dirty="0"/>
              <a:t>值为：</a:t>
            </a:r>
            <a:r>
              <a:rPr lang="en-US" altLang="zh-CN" dirty="0"/>
              <a:t>0.5329455196330687</a:t>
            </a:r>
          </a:p>
          <a:p>
            <a:r>
              <a:rPr lang="zh-CN" altLang="en-US" dirty="0"/>
              <a:t>阈值为</a:t>
            </a:r>
            <a:r>
              <a:rPr lang="en-US" altLang="zh-CN" dirty="0"/>
              <a:t>0.12</a:t>
            </a:r>
            <a:r>
              <a:rPr lang="zh-CN" altLang="en-US" dirty="0"/>
              <a:t>时的</a:t>
            </a:r>
            <a:r>
              <a:rPr lang="en-US" altLang="zh-CN" dirty="0"/>
              <a:t>F1</a:t>
            </a:r>
            <a:r>
              <a:rPr lang="zh-CN" altLang="en-US" dirty="0"/>
              <a:t>值为：</a:t>
            </a:r>
            <a:r>
              <a:rPr lang="en-US" altLang="zh-CN" dirty="0"/>
              <a:t>0.5406167803911104</a:t>
            </a:r>
          </a:p>
          <a:p>
            <a:r>
              <a:rPr lang="zh-CN" altLang="en-US" dirty="0"/>
              <a:t>阈值为</a:t>
            </a:r>
            <a:r>
              <a:rPr lang="en-US" altLang="zh-CN" dirty="0"/>
              <a:t>0.13</a:t>
            </a:r>
            <a:r>
              <a:rPr lang="zh-CN" altLang="en-US" dirty="0"/>
              <a:t>时的</a:t>
            </a:r>
            <a:r>
              <a:rPr lang="en-US" altLang="zh-CN" dirty="0"/>
              <a:t>F1</a:t>
            </a:r>
            <a:r>
              <a:rPr lang="zh-CN" altLang="en-US" dirty="0"/>
              <a:t>值为：</a:t>
            </a:r>
            <a:r>
              <a:rPr lang="en-US" altLang="zh-CN" dirty="0"/>
              <a:t>0.5489951705873188</a:t>
            </a:r>
          </a:p>
          <a:p>
            <a:r>
              <a:rPr lang="zh-CN" altLang="en-US" dirty="0"/>
              <a:t>阈值为</a:t>
            </a:r>
            <a:r>
              <a:rPr lang="en-US" altLang="zh-CN" dirty="0"/>
              <a:t>0.14</a:t>
            </a:r>
            <a:r>
              <a:rPr lang="zh-CN" altLang="en-US" dirty="0"/>
              <a:t>时的</a:t>
            </a:r>
            <a:r>
              <a:rPr lang="en-US" altLang="zh-CN" dirty="0"/>
              <a:t>F1</a:t>
            </a:r>
            <a:r>
              <a:rPr lang="zh-CN" altLang="en-US" dirty="0"/>
              <a:t>值为：</a:t>
            </a:r>
            <a:r>
              <a:rPr lang="en-US" altLang="zh-CN" dirty="0"/>
              <a:t>0.5569640373534671</a:t>
            </a:r>
          </a:p>
          <a:p>
            <a:r>
              <a:rPr lang="zh-CN" altLang="en-US" dirty="0"/>
              <a:t>阈值为</a:t>
            </a:r>
            <a:r>
              <a:rPr lang="en-US" altLang="zh-CN" dirty="0"/>
              <a:t>0.15</a:t>
            </a:r>
            <a:r>
              <a:rPr lang="zh-CN" altLang="en-US" dirty="0"/>
              <a:t>时的</a:t>
            </a:r>
            <a:r>
              <a:rPr lang="en-US" altLang="zh-CN" dirty="0"/>
              <a:t>F1</a:t>
            </a:r>
            <a:r>
              <a:rPr lang="zh-CN" altLang="en-US" dirty="0"/>
              <a:t>值为：</a:t>
            </a:r>
            <a:r>
              <a:rPr lang="en-US" altLang="zh-CN" dirty="0"/>
              <a:t>0.5627579509589706</a:t>
            </a:r>
          </a:p>
          <a:p>
            <a:r>
              <a:rPr lang="zh-CN" altLang="en-US" dirty="0"/>
              <a:t>阈值为</a:t>
            </a:r>
            <a:r>
              <a:rPr lang="en-US" altLang="zh-CN" dirty="0"/>
              <a:t>0.16</a:t>
            </a:r>
            <a:r>
              <a:rPr lang="zh-CN" altLang="en-US" dirty="0"/>
              <a:t>时的</a:t>
            </a:r>
            <a:r>
              <a:rPr lang="en-US" altLang="zh-CN" dirty="0"/>
              <a:t>F1</a:t>
            </a:r>
            <a:r>
              <a:rPr lang="zh-CN" altLang="en-US" dirty="0"/>
              <a:t>值为：</a:t>
            </a:r>
            <a:r>
              <a:rPr lang="en-US" altLang="zh-CN" dirty="0"/>
              <a:t>0.5687445923118125</a:t>
            </a:r>
          </a:p>
          <a:p>
            <a:r>
              <a:rPr lang="zh-CN" altLang="en-US" dirty="0"/>
              <a:t>阈值为</a:t>
            </a:r>
            <a:r>
              <a:rPr lang="en-US" altLang="zh-CN" dirty="0"/>
              <a:t>0.17</a:t>
            </a:r>
            <a:r>
              <a:rPr lang="zh-CN" altLang="en-US" dirty="0"/>
              <a:t>时的</a:t>
            </a:r>
            <a:r>
              <a:rPr lang="en-US" altLang="zh-CN" dirty="0"/>
              <a:t>F1</a:t>
            </a:r>
            <a:r>
              <a:rPr lang="zh-CN" altLang="en-US" dirty="0"/>
              <a:t>值为：</a:t>
            </a:r>
            <a:r>
              <a:rPr lang="en-US" altLang="zh-CN" dirty="0"/>
              <a:t>0.5735103220133161</a:t>
            </a:r>
          </a:p>
          <a:p>
            <a:r>
              <a:rPr lang="zh-CN" altLang="en-US" dirty="0"/>
              <a:t>阈值为</a:t>
            </a:r>
            <a:r>
              <a:rPr lang="en-US" altLang="zh-CN" dirty="0"/>
              <a:t>0.18</a:t>
            </a:r>
            <a:r>
              <a:rPr lang="zh-CN" altLang="en-US" dirty="0"/>
              <a:t>时的</a:t>
            </a:r>
            <a:r>
              <a:rPr lang="en-US" altLang="zh-CN" dirty="0"/>
              <a:t>F1</a:t>
            </a:r>
            <a:r>
              <a:rPr lang="zh-CN" altLang="en-US" dirty="0"/>
              <a:t>值为：</a:t>
            </a:r>
            <a:r>
              <a:rPr lang="en-US" altLang="zh-CN" dirty="0"/>
              <a:t>0.577962931474239</a:t>
            </a:r>
          </a:p>
          <a:p>
            <a:r>
              <a:rPr lang="zh-CN" altLang="en-US" dirty="0"/>
              <a:t>阈值为</a:t>
            </a:r>
            <a:r>
              <a:rPr lang="en-US" altLang="zh-CN" dirty="0"/>
              <a:t>0.19</a:t>
            </a:r>
            <a:r>
              <a:rPr lang="zh-CN" altLang="en-US" dirty="0"/>
              <a:t>时的</a:t>
            </a:r>
            <a:r>
              <a:rPr lang="en-US" altLang="zh-CN" dirty="0"/>
              <a:t>F1</a:t>
            </a:r>
            <a:r>
              <a:rPr lang="zh-CN" altLang="en-US" dirty="0"/>
              <a:t>值为：</a:t>
            </a:r>
            <a:r>
              <a:rPr lang="en-US" altLang="zh-CN" dirty="0"/>
              <a:t>0.5833657377403326</a:t>
            </a:r>
          </a:p>
          <a:p>
            <a:r>
              <a:rPr lang="zh-CN" altLang="en-US" dirty="0"/>
              <a:t>阈值为</a:t>
            </a:r>
            <a:r>
              <a:rPr lang="en-US" altLang="zh-CN" dirty="0"/>
              <a:t>0.2</a:t>
            </a:r>
            <a:r>
              <a:rPr lang="zh-CN" altLang="en-US" dirty="0"/>
              <a:t>时的</a:t>
            </a:r>
            <a:r>
              <a:rPr lang="en-US" altLang="zh-CN" dirty="0"/>
              <a:t>F1</a:t>
            </a:r>
            <a:r>
              <a:rPr lang="zh-CN" altLang="en-US" dirty="0"/>
              <a:t>值为：</a:t>
            </a:r>
            <a:r>
              <a:rPr lang="en-US" altLang="zh-CN" dirty="0"/>
              <a:t>0.5882507787478611</a:t>
            </a:r>
          </a:p>
          <a:p>
            <a:r>
              <a:rPr lang="zh-CN" altLang="en-US" dirty="0"/>
              <a:t>阈值为</a:t>
            </a:r>
            <a:r>
              <a:rPr lang="en-US" altLang="zh-CN" dirty="0"/>
              <a:t>0.21</a:t>
            </a:r>
            <a:r>
              <a:rPr lang="zh-CN" altLang="en-US" dirty="0"/>
              <a:t>时的</a:t>
            </a:r>
            <a:r>
              <a:rPr lang="en-US" altLang="zh-CN" dirty="0"/>
              <a:t>F1</a:t>
            </a:r>
            <a:r>
              <a:rPr lang="zh-CN" altLang="en-US" dirty="0"/>
              <a:t>值为：</a:t>
            </a:r>
            <a:r>
              <a:rPr lang="en-US" altLang="zh-CN" dirty="0"/>
              <a:t>0.5927211247552946</a:t>
            </a:r>
          </a:p>
          <a:p>
            <a:r>
              <a:rPr lang="zh-CN" altLang="en-US" dirty="0"/>
              <a:t>阈值为</a:t>
            </a:r>
            <a:r>
              <a:rPr lang="en-US" altLang="zh-CN" dirty="0"/>
              <a:t>0.22</a:t>
            </a:r>
            <a:r>
              <a:rPr lang="zh-CN" altLang="en-US" dirty="0"/>
              <a:t>时的</a:t>
            </a:r>
            <a:r>
              <a:rPr lang="en-US" altLang="zh-CN" dirty="0"/>
              <a:t>F1</a:t>
            </a:r>
            <a:r>
              <a:rPr lang="zh-CN" altLang="en-US" dirty="0"/>
              <a:t>值为：</a:t>
            </a:r>
            <a:r>
              <a:rPr lang="en-US" altLang="zh-CN" dirty="0"/>
              <a:t>0.5964833183047791</a:t>
            </a:r>
          </a:p>
          <a:p>
            <a:r>
              <a:rPr lang="zh-CN" altLang="en-US" dirty="0"/>
              <a:t>阈值为</a:t>
            </a:r>
            <a:r>
              <a:rPr lang="en-US" altLang="zh-CN" dirty="0"/>
              <a:t>0.23</a:t>
            </a:r>
            <a:r>
              <a:rPr lang="zh-CN" altLang="en-US" dirty="0"/>
              <a:t>时的</a:t>
            </a:r>
            <a:r>
              <a:rPr lang="en-US" altLang="zh-CN" dirty="0"/>
              <a:t>F1</a:t>
            </a:r>
            <a:r>
              <a:rPr lang="zh-CN" altLang="en-US" dirty="0"/>
              <a:t>值为：</a:t>
            </a:r>
            <a:r>
              <a:rPr lang="en-US" altLang="zh-CN" dirty="0"/>
              <a:t>0.6000456516776991</a:t>
            </a:r>
          </a:p>
          <a:p>
            <a:r>
              <a:rPr lang="zh-CN" altLang="en-US" dirty="0"/>
              <a:t>阈值为</a:t>
            </a:r>
            <a:r>
              <a:rPr lang="en-US" altLang="zh-CN" dirty="0"/>
              <a:t>0.24</a:t>
            </a:r>
            <a:r>
              <a:rPr lang="zh-CN" altLang="en-US" dirty="0"/>
              <a:t>时的</a:t>
            </a:r>
            <a:r>
              <a:rPr lang="en-US" altLang="zh-CN" dirty="0"/>
              <a:t>F1</a:t>
            </a:r>
            <a:r>
              <a:rPr lang="zh-CN" altLang="en-US" dirty="0"/>
              <a:t>值为：</a:t>
            </a:r>
            <a:r>
              <a:rPr lang="en-US" altLang="zh-CN" dirty="0"/>
              <a:t>0.603413979738169</a:t>
            </a:r>
          </a:p>
          <a:p>
            <a:r>
              <a:rPr lang="zh-CN" altLang="en-US" dirty="0"/>
              <a:t>阈值为</a:t>
            </a:r>
            <a:r>
              <a:rPr lang="en-US" altLang="zh-CN" dirty="0"/>
              <a:t>0.25</a:t>
            </a:r>
            <a:r>
              <a:rPr lang="zh-CN" altLang="en-US" dirty="0"/>
              <a:t>时的</a:t>
            </a:r>
            <a:r>
              <a:rPr lang="en-US" altLang="zh-CN" dirty="0"/>
              <a:t>F1</a:t>
            </a:r>
            <a:r>
              <a:rPr lang="zh-CN" altLang="en-US" dirty="0"/>
              <a:t>值为：</a:t>
            </a:r>
            <a:r>
              <a:rPr lang="en-US" altLang="zh-CN" dirty="0"/>
              <a:t>0.6075094923358177</a:t>
            </a:r>
          </a:p>
          <a:p>
            <a:r>
              <a:rPr lang="zh-CN" altLang="en-US" dirty="0"/>
              <a:t>阈值为</a:t>
            </a:r>
            <a:r>
              <a:rPr lang="en-US" altLang="zh-CN" dirty="0"/>
              <a:t>0.26</a:t>
            </a:r>
            <a:r>
              <a:rPr lang="zh-CN" altLang="en-US" dirty="0"/>
              <a:t>时的</a:t>
            </a:r>
            <a:r>
              <a:rPr lang="en-US" altLang="zh-CN" dirty="0"/>
              <a:t>F1</a:t>
            </a:r>
            <a:r>
              <a:rPr lang="zh-CN" altLang="en-US" dirty="0"/>
              <a:t>值为：</a:t>
            </a:r>
            <a:r>
              <a:rPr lang="en-US" altLang="zh-CN" dirty="0"/>
              <a:t>0.611134842659832</a:t>
            </a:r>
          </a:p>
          <a:p>
            <a:r>
              <a:rPr lang="zh-CN" altLang="en-US" dirty="0"/>
              <a:t>阈值为</a:t>
            </a:r>
            <a:r>
              <a:rPr lang="en-US" altLang="zh-CN" dirty="0"/>
              <a:t>0.27</a:t>
            </a:r>
            <a:r>
              <a:rPr lang="zh-CN" altLang="en-US" dirty="0"/>
              <a:t>时的</a:t>
            </a:r>
            <a:r>
              <a:rPr lang="en-US" altLang="zh-CN" dirty="0"/>
              <a:t>F1</a:t>
            </a:r>
            <a:r>
              <a:rPr lang="zh-CN" altLang="en-US" dirty="0"/>
              <a:t>值为：</a:t>
            </a:r>
            <a:r>
              <a:rPr lang="en-US" altLang="zh-CN" dirty="0"/>
              <a:t>0.6147348212143028</a:t>
            </a:r>
          </a:p>
          <a:p>
            <a:r>
              <a:rPr lang="zh-CN" altLang="en-US" dirty="0"/>
              <a:t>阈值为</a:t>
            </a:r>
            <a:r>
              <a:rPr lang="en-US" altLang="zh-CN" dirty="0"/>
              <a:t>0.28</a:t>
            </a:r>
            <a:r>
              <a:rPr lang="zh-CN" altLang="en-US" dirty="0"/>
              <a:t>时的</a:t>
            </a:r>
            <a:r>
              <a:rPr lang="en-US" altLang="zh-CN" dirty="0"/>
              <a:t>F1</a:t>
            </a:r>
            <a:r>
              <a:rPr lang="zh-CN" altLang="en-US" dirty="0"/>
              <a:t>值为：</a:t>
            </a:r>
            <a:r>
              <a:rPr lang="en-US" altLang="zh-CN" dirty="0"/>
              <a:t>0.6169386169386168</a:t>
            </a:r>
          </a:p>
          <a:p>
            <a:r>
              <a:rPr lang="zh-CN" altLang="en-US" dirty="0"/>
              <a:t>阈值为</a:t>
            </a:r>
            <a:r>
              <a:rPr lang="en-US" altLang="zh-CN" dirty="0"/>
              <a:t>0.29</a:t>
            </a:r>
            <a:r>
              <a:rPr lang="zh-CN" altLang="en-US" dirty="0"/>
              <a:t>时的</a:t>
            </a:r>
            <a:r>
              <a:rPr lang="en-US" altLang="zh-CN" dirty="0"/>
              <a:t>F1</a:t>
            </a:r>
            <a:r>
              <a:rPr lang="zh-CN" altLang="en-US" dirty="0"/>
              <a:t>值为：</a:t>
            </a:r>
            <a:r>
              <a:rPr lang="en-US" altLang="zh-CN" dirty="0" smtClean="0"/>
              <a:t>0.6197778433107245</a:t>
            </a:r>
            <a:endParaRPr lang="en-US" altLang="zh-CN" dirty="0"/>
          </a:p>
        </p:txBody>
      </p:sp>
      <p:sp>
        <p:nvSpPr>
          <p:cNvPr id="5" name="内容占位符 4"/>
          <p:cNvSpPr>
            <a:spLocks noGrp="1"/>
          </p:cNvSpPr>
          <p:nvPr>
            <p:ph sz="half" idx="2"/>
          </p:nvPr>
        </p:nvSpPr>
        <p:spPr>
          <a:xfrm>
            <a:off x="4648200" y="404664"/>
            <a:ext cx="4038600" cy="5986992"/>
          </a:xfrm>
        </p:spPr>
        <p:txBody>
          <a:bodyPr>
            <a:normAutofit fontScale="47500" lnSpcReduction="20000"/>
          </a:bodyPr>
          <a:lstStyle/>
          <a:p>
            <a:r>
              <a:rPr lang="zh-CN" altLang="en-US" dirty="0"/>
              <a:t>阈值为</a:t>
            </a:r>
            <a:r>
              <a:rPr lang="en-US" altLang="zh-CN" dirty="0"/>
              <a:t>0.3</a:t>
            </a:r>
            <a:r>
              <a:rPr lang="zh-CN" altLang="en-US" dirty="0"/>
              <a:t>时的</a:t>
            </a:r>
            <a:r>
              <a:rPr lang="en-US" altLang="zh-CN" dirty="0"/>
              <a:t>F1</a:t>
            </a:r>
            <a:r>
              <a:rPr lang="zh-CN" altLang="en-US" dirty="0"/>
              <a:t>值为：</a:t>
            </a:r>
            <a:r>
              <a:rPr lang="en-US" altLang="zh-CN" dirty="0"/>
              <a:t>0.6224301856737519</a:t>
            </a:r>
          </a:p>
          <a:p>
            <a:r>
              <a:rPr lang="zh-CN" altLang="en-US" dirty="0"/>
              <a:t>阈值为</a:t>
            </a:r>
            <a:r>
              <a:rPr lang="en-US" altLang="zh-CN" dirty="0"/>
              <a:t>0.31</a:t>
            </a:r>
            <a:r>
              <a:rPr lang="zh-CN" altLang="en-US" dirty="0"/>
              <a:t>时的</a:t>
            </a:r>
            <a:r>
              <a:rPr lang="en-US" altLang="zh-CN" dirty="0"/>
              <a:t>F1</a:t>
            </a:r>
            <a:r>
              <a:rPr lang="zh-CN" altLang="en-US" dirty="0"/>
              <a:t>值为：</a:t>
            </a:r>
            <a:r>
              <a:rPr lang="en-US" altLang="zh-CN" dirty="0"/>
              <a:t>0.623793242156074</a:t>
            </a:r>
          </a:p>
          <a:p>
            <a:r>
              <a:rPr lang="zh-CN" altLang="en-US" dirty="0"/>
              <a:t>阈值为</a:t>
            </a:r>
            <a:r>
              <a:rPr lang="en-US" altLang="zh-CN" dirty="0"/>
              <a:t>0.32</a:t>
            </a:r>
            <a:r>
              <a:rPr lang="zh-CN" altLang="en-US" dirty="0"/>
              <a:t>时的</a:t>
            </a:r>
            <a:r>
              <a:rPr lang="en-US" altLang="zh-CN" dirty="0"/>
              <a:t>F1</a:t>
            </a:r>
            <a:r>
              <a:rPr lang="zh-CN" altLang="en-US" dirty="0"/>
              <a:t>值为：</a:t>
            </a:r>
            <a:r>
              <a:rPr lang="en-US" altLang="zh-CN" dirty="0"/>
              <a:t>0.6273671350030544</a:t>
            </a:r>
          </a:p>
          <a:p>
            <a:r>
              <a:rPr lang="zh-CN" altLang="en-US" dirty="0"/>
              <a:t>阈值为</a:t>
            </a:r>
            <a:r>
              <a:rPr lang="en-US" altLang="zh-CN" dirty="0"/>
              <a:t>0.33</a:t>
            </a:r>
            <a:r>
              <a:rPr lang="zh-CN" altLang="en-US" dirty="0"/>
              <a:t>时的</a:t>
            </a:r>
            <a:r>
              <a:rPr lang="en-US" altLang="zh-CN" dirty="0"/>
              <a:t>F1</a:t>
            </a:r>
            <a:r>
              <a:rPr lang="zh-CN" altLang="en-US" dirty="0"/>
              <a:t>值为：</a:t>
            </a:r>
            <a:r>
              <a:rPr lang="en-US" altLang="zh-CN" dirty="0"/>
              <a:t>0.6309388848809645</a:t>
            </a:r>
          </a:p>
          <a:p>
            <a:r>
              <a:rPr lang="zh-CN" altLang="en-US" dirty="0"/>
              <a:t>阈值为</a:t>
            </a:r>
            <a:r>
              <a:rPr lang="en-US" altLang="zh-CN" dirty="0"/>
              <a:t>0.34</a:t>
            </a:r>
            <a:r>
              <a:rPr lang="zh-CN" altLang="en-US" dirty="0"/>
              <a:t>时的</a:t>
            </a:r>
            <a:r>
              <a:rPr lang="en-US" altLang="zh-CN" dirty="0"/>
              <a:t>F1</a:t>
            </a:r>
            <a:r>
              <a:rPr lang="zh-CN" altLang="en-US" dirty="0"/>
              <a:t>值为：</a:t>
            </a:r>
            <a:r>
              <a:rPr lang="en-US" altLang="zh-CN" dirty="0"/>
              <a:t>0.6331025147081794</a:t>
            </a:r>
          </a:p>
          <a:p>
            <a:r>
              <a:rPr lang="zh-CN" altLang="en-US" dirty="0"/>
              <a:t>阈值为</a:t>
            </a:r>
            <a:r>
              <a:rPr lang="en-US" altLang="zh-CN" dirty="0"/>
              <a:t>0.35</a:t>
            </a:r>
            <a:r>
              <a:rPr lang="zh-CN" altLang="en-US" dirty="0"/>
              <a:t>时的</a:t>
            </a:r>
            <a:r>
              <a:rPr lang="en-US" altLang="zh-CN" dirty="0"/>
              <a:t>F1</a:t>
            </a:r>
            <a:r>
              <a:rPr lang="zh-CN" altLang="en-US" dirty="0"/>
              <a:t>值为：</a:t>
            </a:r>
            <a:r>
              <a:rPr lang="en-US" altLang="zh-CN" dirty="0"/>
              <a:t>0.6346194391735189</a:t>
            </a:r>
          </a:p>
          <a:p>
            <a:r>
              <a:rPr lang="zh-CN" altLang="en-US" dirty="0"/>
              <a:t>阈值为</a:t>
            </a:r>
            <a:r>
              <a:rPr lang="en-US" altLang="zh-CN" dirty="0"/>
              <a:t>0.36</a:t>
            </a:r>
            <a:r>
              <a:rPr lang="zh-CN" altLang="en-US" dirty="0"/>
              <a:t>时的</a:t>
            </a:r>
            <a:r>
              <a:rPr lang="en-US" altLang="zh-CN" dirty="0"/>
              <a:t>F1</a:t>
            </a:r>
            <a:r>
              <a:rPr lang="zh-CN" altLang="en-US" dirty="0"/>
              <a:t>值为：</a:t>
            </a:r>
            <a:r>
              <a:rPr lang="en-US" altLang="zh-CN" dirty="0"/>
              <a:t>0.6365185895387238</a:t>
            </a:r>
          </a:p>
          <a:p>
            <a:r>
              <a:rPr lang="zh-CN" altLang="en-US" dirty="0"/>
              <a:t>阈值为</a:t>
            </a:r>
            <a:r>
              <a:rPr lang="en-US" altLang="zh-CN" dirty="0"/>
              <a:t>0.37</a:t>
            </a:r>
            <a:r>
              <a:rPr lang="zh-CN" altLang="en-US" dirty="0"/>
              <a:t>时的</a:t>
            </a:r>
            <a:r>
              <a:rPr lang="en-US" altLang="zh-CN" dirty="0"/>
              <a:t>F1</a:t>
            </a:r>
            <a:r>
              <a:rPr lang="zh-CN" altLang="en-US" dirty="0"/>
              <a:t>值为：</a:t>
            </a:r>
            <a:r>
              <a:rPr lang="en-US" altLang="zh-CN" dirty="0"/>
              <a:t>0.6381809364728702</a:t>
            </a:r>
          </a:p>
          <a:p>
            <a:r>
              <a:rPr lang="zh-CN" altLang="en-US" dirty="0"/>
              <a:t>阈值为</a:t>
            </a:r>
            <a:r>
              <a:rPr lang="en-US" altLang="zh-CN" dirty="0"/>
              <a:t>0.38</a:t>
            </a:r>
            <a:r>
              <a:rPr lang="zh-CN" altLang="en-US" dirty="0"/>
              <a:t>时的</a:t>
            </a:r>
            <a:r>
              <a:rPr lang="en-US" altLang="zh-CN" dirty="0"/>
              <a:t>F1</a:t>
            </a:r>
            <a:r>
              <a:rPr lang="zh-CN" altLang="en-US" dirty="0"/>
              <a:t>值为：</a:t>
            </a:r>
            <a:r>
              <a:rPr lang="en-US" altLang="zh-CN" dirty="0"/>
              <a:t>0.639205630421736</a:t>
            </a:r>
          </a:p>
          <a:p>
            <a:r>
              <a:rPr lang="zh-CN" altLang="en-US" dirty="0"/>
              <a:t>阈值为</a:t>
            </a:r>
            <a:r>
              <a:rPr lang="en-US" altLang="zh-CN" dirty="0"/>
              <a:t>0.39</a:t>
            </a:r>
            <a:r>
              <a:rPr lang="zh-CN" altLang="en-US" dirty="0"/>
              <a:t>时的</a:t>
            </a:r>
            <a:r>
              <a:rPr lang="en-US" altLang="zh-CN" dirty="0"/>
              <a:t>F1</a:t>
            </a:r>
            <a:r>
              <a:rPr lang="zh-CN" altLang="en-US" dirty="0"/>
              <a:t>值为：</a:t>
            </a:r>
            <a:r>
              <a:rPr lang="en-US" altLang="zh-CN" dirty="0"/>
              <a:t>0.6403441049961398</a:t>
            </a:r>
          </a:p>
          <a:p>
            <a:r>
              <a:rPr lang="zh-CN" altLang="en-US" dirty="0"/>
              <a:t>阈值为</a:t>
            </a:r>
            <a:r>
              <a:rPr lang="en-US" altLang="zh-CN" dirty="0"/>
              <a:t>0.4</a:t>
            </a:r>
            <a:r>
              <a:rPr lang="zh-CN" altLang="en-US" dirty="0"/>
              <a:t>时的</a:t>
            </a:r>
            <a:r>
              <a:rPr lang="en-US" altLang="zh-CN" dirty="0"/>
              <a:t>F1</a:t>
            </a:r>
            <a:r>
              <a:rPr lang="zh-CN" altLang="en-US" dirty="0"/>
              <a:t>值为：</a:t>
            </a:r>
            <a:r>
              <a:rPr lang="en-US" altLang="zh-CN" dirty="0"/>
              <a:t>0.6419243219109275</a:t>
            </a:r>
          </a:p>
          <a:p>
            <a:r>
              <a:rPr lang="zh-CN" altLang="en-US" dirty="0"/>
              <a:t>阈值为</a:t>
            </a:r>
            <a:r>
              <a:rPr lang="en-US" altLang="zh-CN" dirty="0"/>
              <a:t>0.41</a:t>
            </a:r>
            <a:r>
              <a:rPr lang="zh-CN" altLang="en-US" dirty="0"/>
              <a:t>时的</a:t>
            </a:r>
            <a:r>
              <a:rPr lang="en-US" altLang="zh-CN" dirty="0"/>
              <a:t>F1</a:t>
            </a:r>
            <a:r>
              <a:rPr lang="zh-CN" altLang="en-US" dirty="0"/>
              <a:t>值为：</a:t>
            </a:r>
            <a:r>
              <a:rPr lang="en-US" altLang="zh-CN" dirty="0"/>
              <a:t>0.6425503052226995</a:t>
            </a:r>
          </a:p>
          <a:p>
            <a:r>
              <a:rPr lang="zh-CN" altLang="en-US" dirty="0"/>
              <a:t>阈值为</a:t>
            </a:r>
            <a:r>
              <a:rPr lang="en-US" altLang="zh-CN" dirty="0"/>
              <a:t>0.42</a:t>
            </a:r>
            <a:r>
              <a:rPr lang="zh-CN" altLang="en-US" dirty="0"/>
              <a:t>时的</a:t>
            </a:r>
            <a:r>
              <a:rPr lang="en-US" altLang="zh-CN" dirty="0"/>
              <a:t>F1</a:t>
            </a:r>
            <a:r>
              <a:rPr lang="zh-CN" altLang="en-US" dirty="0"/>
              <a:t>值为：</a:t>
            </a:r>
            <a:r>
              <a:rPr lang="en-US" altLang="zh-CN" dirty="0"/>
              <a:t>0.6424110468114365</a:t>
            </a:r>
          </a:p>
          <a:p>
            <a:r>
              <a:rPr lang="zh-CN" altLang="en-US" dirty="0"/>
              <a:t>阈值为</a:t>
            </a:r>
            <a:r>
              <a:rPr lang="en-US" altLang="zh-CN" dirty="0"/>
              <a:t>0.43</a:t>
            </a:r>
            <a:r>
              <a:rPr lang="zh-CN" altLang="en-US" dirty="0"/>
              <a:t>时的</a:t>
            </a:r>
            <a:r>
              <a:rPr lang="en-US" altLang="zh-CN" dirty="0"/>
              <a:t>F1</a:t>
            </a:r>
            <a:r>
              <a:rPr lang="zh-CN" altLang="en-US" dirty="0"/>
              <a:t>值为：</a:t>
            </a:r>
            <a:r>
              <a:rPr lang="en-US" altLang="zh-CN" dirty="0"/>
              <a:t>0.6427372199386325</a:t>
            </a:r>
          </a:p>
          <a:p>
            <a:r>
              <a:rPr lang="zh-CN" altLang="en-US" dirty="0"/>
              <a:t>阈值为</a:t>
            </a:r>
            <a:r>
              <a:rPr lang="en-US" altLang="zh-CN" dirty="0"/>
              <a:t>0.44</a:t>
            </a:r>
            <a:r>
              <a:rPr lang="zh-CN" altLang="en-US" dirty="0"/>
              <a:t>时的</a:t>
            </a:r>
            <a:r>
              <a:rPr lang="en-US" altLang="zh-CN" dirty="0"/>
              <a:t>F1</a:t>
            </a:r>
            <a:r>
              <a:rPr lang="zh-CN" altLang="en-US" dirty="0"/>
              <a:t>值为：</a:t>
            </a:r>
            <a:r>
              <a:rPr lang="en-US" altLang="zh-CN" dirty="0"/>
              <a:t>0.6436431749004917</a:t>
            </a:r>
          </a:p>
          <a:p>
            <a:r>
              <a:rPr lang="zh-CN" altLang="en-US" dirty="0"/>
              <a:t>阈值为</a:t>
            </a:r>
            <a:r>
              <a:rPr lang="en-US" altLang="zh-CN" dirty="0"/>
              <a:t>0.45</a:t>
            </a:r>
            <a:r>
              <a:rPr lang="zh-CN" altLang="en-US" dirty="0"/>
              <a:t>时的</a:t>
            </a:r>
            <a:r>
              <a:rPr lang="en-US" altLang="zh-CN" dirty="0"/>
              <a:t>F1</a:t>
            </a:r>
            <a:r>
              <a:rPr lang="zh-CN" altLang="en-US" dirty="0"/>
              <a:t>值为：</a:t>
            </a:r>
            <a:r>
              <a:rPr lang="en-US" altLang="zh-CN" dirty="0"/>
              <a:t>0.643784456695714</a:t>
            </a:r>
          </a:p>
          <a:p>
            <a:r>
              <a:rPr lang="zh-CN" altLang="en-US" dirty="0"/>
              <a:t>阈值为</a:t>
            </a:r>
            <a:r>
              <a:rPr lang="en-US" altLang="zh-CN" dirty="0"/>
              <a:t>0.46</a:t>
            </a:r>
            <a:r>
              <a:rPr lang="zh-CN" altLang="en-US" dirty="0"/>
              <a:t>时的</a:t>
            </a:r>
            <a:r>
              <a:rPr lang="en-US" altLang="zh-CN" dirty="0"/>
              <a:t>F1</a:t>
            </a:r>
            <a:r>
              <a:rPr lang="zh-CN" altLang="en-US" dirty="0"/>
              <a:t>值为：</a:t>
            </a:r>
            <a:r>
              <a:rPr lang="en-US" altLang="zh-CN" dirty="0"/>
              <a:t>0.6428571428571428</a:t>
            </a:r>
          </a:p>
          <a:p>
            <a:r>
              <a:rPr lang="zh-CN" altLang="en-US" dirty="0"/>
              <a:t>阈值为</a:t>
            </a:r>
            <a:r>
              <a:rPr lang="en-US" altLang="zh-CN" dirty="0"/>
              <a:t>0.47</a:t>
            </a:r>
            <a:r>
              <a:rPr lang="zh-CN" altLang="en-US" dirty="0"/>
              <a:t>时的</a:t>
            </a:r>
            <a:r>
              <a:rPr lang="en-US" altLang="zh-CN" dirty="0"/>
              <a:t>F1</a:t>
            </a:r>
            <a:r>
              <a:rPr lang="zh-CN" altLang="en-US" dirty="0"/>
              <a:t>值为：</a:t>
            </a:r>
            <a:r>
              <a:rPr lang="en-US" altLang="zh-CN" dirty="0"/>
              <a:t>0.642174070935722</a:t>
            </a:r>
          </a:p>
          <a:p>
            <a:r>
              <a:rPr lang="zh-CN" altLang="en-US" dirty="0"/>
              <a:t>阈值为</a:t>
            </a:r>
            <a:r>
              <a:rPr lang="en-US" altLang="zh-CN" dirty="0"/>
              <a:t>0.48</a:t>
            </a:r>
            <a:r>
              <a:rPr lang="zh-CN" altLang="en-US" dirty="0"/>
              <a:t>时的</a:t>
            </a:r>
            <a:r>
              <a:rPr lang="en-US" altLang="zh-CN" dirty="0"/>
              <a:t>F1</a:t>
            </a:r>
            <a:r>
              <a:rPr lang="zh-CN" altLang="en-US" dirty="0"/>
              <a:t>值为：</a:t>
            </a:r>
            <a:r>
              <a:rPr lang="en-US" altLang="zh-CN" dirty="0"/>
              <a:t>0.641057010031808</a:t>
            </a:r>
          </a:p>
          <a:p>
            <a:r>
              <a:rPr lang="zh-CN" altLang="en-US" dirty="0"/>
              <a:t>阈值为</a:t>
            </a:r>
            <a:r>
              <a:rPr lang="en-US" altLang="zh-CN" dirty="0"/>
              <a:t>0.49</a:t>
            </a:r>
            <a:r>
              <a:rPr lang="zh-CN" altLang="en-US" dirty="0"/>
              <a:t>时的</a:t>
            </a:r>
            <a:r>
              <a:rPr lang="en-US" altLang="zh-CN" dirty="0"/>
              <a:t>F1</a:t>
            </a:r>
            <a:r>
              <a:rPr lang="zh-CN" altLang="en-US" dirty="0"/>
              <a:t>值为：</a:t>
            </a:r>
            <a:r>
              <a:rPr lang="en-US" altLang="zh-CN" dirty="0"/>
              <a:t>0.6401433248903441</a:t>
            </a:r>
          </a:p>
          <a:p>
            <a:r>
              <a:rPr lang="zh-CN" altLang="en-US" dirty="0"/>
              <a:t>阈值为</a:t>
            </a:r>
            <a:r>
              <a:rPr lang="en-US" altLang="zh-CN" dirty="0"/>
              <a:t>0.5</a:t>
            </a:r>
            <a:r>
              <a:rPr lang="zh-CN" altLang="en-US" dirty="0"/>
              <a:t>时的</a:t>
            </a:r>
            <a:r>
              <a:rPr lang="en-US" altLang="zh-CN" dirty="0"/>
              <a:t>F1</a:t>
            </a:r>
            <a:r>
              <a:rPr lang="zh-CN" altLang="en-US" dirty="0"/>
              <a:t>值为：</a:t>
            </a:r>
            <a:r>
              <a:rPr lang="en-US" altLang="zh-CN" dirty="0"/>
              <a:t>0.638042935596605</a:t>
            </a:r>
          </a:p>
          <a:p>
            <a:r>
              <a:rPr lang="zh-CN" altLang="en-US" dirty="0"/>
              <a:t>最佳阈值：</a:t>
            </a:r>
            <a:r>
              <a:rPr lang="en-US" altLang="zh-CN" dirty="0"/>
              <a:t>0.45	F1</a:t>
            </a:r>
            <a:r>
              <a:rPr lang="zh-CN" altLang="en-US" dirty="0"/>
              <a:t>：</a:t>
            </a:r>
            <a:r>
              <a:rPr lang="en-US" altLang="zh-CN" dirty="0"/>
              <a:t>0.643784456695714</a:t>
            </a:r>
          </a:p>
          <a:p>
            <a:endParaRPr lang="en-US" altLang="zh-CN" dirty="0"/>
          </a:p>
          <a:p>
            <a:r>
              <a:rPr lang="zh-CN" altLang="en-US" sz="4900" dirty="0"/>
              <a:t>最终的</a:t>
            </a:r>
            <a:r>
              <a:rPr lang="en-US" altLang="zh-CN" sz="4900" dirty="0"/>
              <a:t>F1 score</a:t>
            </a:r>
            <a:r>
              <a:rPr lang="zh-CN" altLang="en-US" sz="4900" dirty="0"/>
              <a:t>约为</a:t>
            </a:r>
            <a:r>
              <a:rPr lang="en-US" altLang="zh-CN" sz="4900" dirty="0"/>
              <a:t>0.6438</a:t>
            </a:r>
            <a:r>
              <a:rPr lang="zh-CN" altLang="en-US" sz="4900" dirty="0"/>
              <a:t>，对于简单模型来说效果较为满意。</a:t>
            </a:r>
          </a:p>
          <a:p>
            <a:endParaRPr lang="zh-CN" altLang="en-US" sz="4900" dirty="0"/>
          </a:p>
          <a:p>
            <a:endParaRPr lang="zh-CN" altLang="en-US" dirty="0"/>
          </a:p>
        </p:txBody>
      </p:sp>
    </p:spTree>
    <p:extLst>
      <p:ext uri="{BB962C8B-B14F-4D97-AF65-F5344CB8AC3E}">
        <p14:creationId xmlns:p14="http://schemas.microsoft.com/office/powerpoint/2010/main" val="31906441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 </a:t>
            </a:r>
            <a:r>
              <a:rPr lang="zh-CN" altLang="en-US" dirty="0" smtClean="0"/>
              <a:t>语言模型</a:t>
            </a:r>
            <a:endParaRPr lang="zh-CN" altLang="en-US" dirty="0"/>
          </a:p>
        </p:txBody>
      </p:sp>
      <p:sp>
        <p:nvSpPr>
          <p:cNvPr id="3" name="内容占位符 2"/>
          <p:cNvSpPr>
            <a:spLocks noGrp="1"/>
          </p:cNvSpPr>
          <p:nvPr>
            <p:ph idx="1"/>
          </p:nvPr>
        </p:nvSpPr>
        <p:spPr/>
        <p:txBody>
          <a:bodyPr/>
          <a:lstStyle/>
          <a:p>
            <a:r>
              <a:rPr lang="zh-CN" altLang="en-US" dirty="0"/>
              <a:t>语言模型（</a:t>
            </a:r>
            <a:r>
              <a:rPr lang="en-US" altLang="zh-CN" dirty="0"/>
              <a:t>language model</a:t>
            </a:r>
            <a:r>
              <a:rPr lang="zh-CN" altLang="en-US" dirty="0"/>
              <a:t>，</a:t>
            </a:r>
            <a:r>
              <a:rPr lang="en-US" altLang="zh-CN" dirty="0"/>
              <a:t>LM</a:t>
            </a:r>
            <a:r>
              <a:rPr lang="zh-CN" altLang="en-US" dirty="0"/>
              <a:t>）是一种为单词序列分配概率的模型，对于一个给定长度为的单词序列 ，计算概率  的模型就是语言模型。语言模型能够计算出任意一个单词序列是一句话的概率，也能预测给定单词序列的下一个词。传统的语言模型主要基于统计学，基于深度网络的语言模型也非常流行，如预训练模型</a:t>
            </a:r>
            <a:r>
              <a:rPr lang="en-US" altLang="zh-CN" dirty="0"/>
              <a:t>BERT</a:t>
            </a:r>
            <a:r>
              <a:rPr lang="zh-CN" altLang="en-US" dirty="0"/>
              <a:t>和</a:t>
            </a:r>
            <a:r>
              <a:rPr lang="en-US" altLang="zh-CN" dirty="0"/>
              <a:t>ERNIE</a:t>
            </a:r>
            <a:r>
              <a:rPr lang="zh-CN" altLang="en-US" dirty="0"/>
              <a:t>。</a:t>
            </a:r>
          </a:p>
        </p:txBody>
      </p:sp>
    </p:spTree>
    <p:extLst>
      <p:ext uri="{BB962C8B-B14F-4D97-AF65-F5344CB8AC3E}">
        <p14:creationId xmlns:p14="http://schemas.microsoft.com/office/powerpoint/2010/main" val="25531547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072336"/>
          </a:xfrm>
        </p:spPr>
        <p:txBody>
          <a:bodyPr>
            <a:normAutofit/>
          </a:bodyPr>
          <a:lstStyle/>
          <a:p>
            <a:r>
              <a:rPr lang="zh-CN" altLang="en-US" dirty="0"/>
              <a:t>本节通过构建一个</a:t>
            </a:r>
            <a:r>
              <a:rPr lang="en-US" altLang="zh-CN" dirty="0"/>
              <a:t>LSTM</a:t>
            </a:r>
            <a:r>
              <a:rPr lang="zh-CN" altLang="en-US" dirty="0"/>
              <a:t>神经网络来实现一个语言模型小应用程序，数据集使用</a:t>
            </a:r>
            <a:r>
              <a:rPr lang="en-US" altLang="zh-CN" dirty="0"/>
              <a:t>WikiText2</a:t>
            </a:r>
            <a:r>
              <a:rPr lang="zh-CN" altLang="en-US" dirty="0"/>
              <a:t>，完整程序请参考</a:t>
            </a:r>
            <a:r>
              <a:rPr lang="en-US" altLang="zh-CN" dirty="0"/>
              <a:t>language_model_rnn.py</a:t>
            </a:r>
            <a:r>
              <a:rPr lang="zh-CN" altLang="en-US" dirty="0"/>
              <a:t>。</a:t>
            </a:r>
          </a:p>
          <a:p>
            <a:r>
              <a:rPr lang="zh-CN" altLang="en-US" dirty="0"/>
              <a:t>代码</a:t>
            </a:r>
            <a:r>
              <a:rPr lang="en-US" altLang="zh-CN" dirty="0"/>
              <a:t>9. 16</a:t>
            </a:r>
            <a:r>
              <a:rPr lang="zh-CN" altLang="en-US" dirty="0"/>
              <a:t>使用</a:t>
            </a:r>
            <a:r>
              <a:rPr lang="en-US" altLang="zh-CN" dirty="0"/>
              <a:t>WikiText2</a:t>
            </a:r>
            <a:r>
              <a:rPr lang="zh-CN" altLang="en-US" dirty="0"/>
              <a:t>的训练数据集来构建词典</a:t>
            </a:r>
            <a:r>
              <a:rPr lang="en-US" altLang="zh-CN" dirty="0"/>
              <a:t>vocab</a:t>
            </a:r>
            <a:r>
              <a:rPr lang="zh-CN" altLang="en-US" dirty="0"/>
              <a:t>对象，将单词符号数字化为张量，使用</a:t>
            </a:r>
            <a:r>
              <a:rPr lang="en-US" altLang="zh-CN" dirty="0"/>
              <a:t>&lt;</a:t>
            </a:r>
            <a:r>
              <a:rPr lang="en-US" altLang="zh-CN" dirty="0" err="1"/>
              <a:t>unk</a:t>
            </a:r>
            <a:r>
              <a:rPr lang="en-US" altLang="zh-CN" dirty="0"/>
              <a:t>&gt;</a:t>
            </a:r>
            <a:r>
              <a:rPr lang="zh-CN" altLang="en-US" dirty="0"/>
              <a:t>符号来表示出现次数较少的单词。</a:t>
            </a:r>
          </a:p>
          <a:p>
            <a:r>
              <a:rPr lang="zh-CN" altLang="en-US" dirty="0"/>
              <a:t>代码</a:t>
            </a:r>
            <a:r>
              <a:rPr lang="en-US" altLang="zh-CN" dirty="0"/>
              <a:t>9. 16 </a:t>
            </a:r>
            <a:r>
              <a:rPr lang="zh-CN" altLang="en-US" dirty="0"/>
              <a:t>构建词典</a:t>
            </a:r>
          </a:p>
          <a:p>
            <a:r>
              <a:rPr lang="en-US" altLang="zh-CN" dirty="0"/>
              <a:t># </a:t>
            </a:r>
            <a:r>
              <a:rPr lang="zh-CN" altLang="en-US" dirty="0"/>
              <a:t>构建词典</a:t>
            </a:r>
          </a:p>
          <a:p>
            <a:r>
              <a:rPr lang="en-US" altLang="zh-CN" dirty="0" err="1"/>
              <a:t>train_it</a:t>
            </a:r>
            <a:r>
              <a:rPr lang="en-US" altLang="zh-CN" dirty="0"/>
              <a:t> = WikiText2(root='../datasets', split='train')</a:t>
            </a:r>
          </a:p>
          <a:p>
            <a:r>
              <a:rPr lang="en-US" altLang="zh-CN" dirty="0"/>
              <a:t>tokenizer = </a:t>
            </a:r>
            <a:r>
              <a:rPr lang="en-US" altLang="zh-CN" dirty="0" err="1"/>
              <a:t>get_tokenizer</a:t>
            </a:r>
            <a:r>
              <a:rPr lang="en-US" altLang="zh-CN" dirty="0"/>
              <a:t>('</a:t>
            </a:r>
            <a:r>
              <a:rPr lang="en-US" altLang="zh-CN" dirty="0" err="1"/>
              <a:t>basic_english</a:t>
            </a:r>
            <a:r>
              <a:rPr lang="en-US" altLang="zh-CN" dirty="0"/>
              <a:t>')</a:t>
            </a:r>
          </a:p>
          <a:p>
            <a:r>
              <a:rPr lang="en-US" altLang="zh-CN" dirty="0"/>
              <a:t>vocab = </a:t>
            </a:r>
            <a:r>
              <a:rPr lang="en-US" altLang="zh-CN" dirty="0" err="1"/>
              <a:t>build_vocab_from_iterator</a:t>
            </a:r>
            <a:r>
              <a:rPr lang="en-US" altLang="zh-CN" dirty="0"/>
              <a:t>(map(tokenizer, </a:t>
            </a:r>
            <a:r>
              <a:rPr lang="en-US" altLang="zh-CN" dirty="0" err="1"/>
              <a:t>train_it</a:t>
            </a:r>
            <a:r>
              <a:rPr lang="en-US" altLang="zh-CN" dirty="0"/>
              <a:t>), specials=["&lt;</a:t>
            </a:r>
            <a:r>
              <a:rPr lang="en-US" altLang="zh-CN" dirty="0" err="1"/>
              <a:t>unk</a:t>
            </a:r>
            <a:r>
              <a:rPr lang="en-US" altLang="zh-CN" dirty="0"/>
              <a:t>&gt;"])</a:t>
            </a:r>
          </a:p>
          <a:p>
            <a:r>
              <a:rPr lang="en-US" altLang="zh-CN" dirty="0" err="1"/>
              <a:t>vocab.set_default_index</a:t>
            </a:r>
            <a:r>
              <a:rPr lang="en-US" altLang="zh-CN" dirty="0"/>
              <a:t>(vocab["&lt;</a:t>
            </a:r>
            <a:r>
              <a:rPr lang="en-US" altLang="zh-CN" dirty="0" err="1"/>
              <a:t>unk</a:t>
            </a:r>
            <a:r>
              <a:rPr lang="en-US" altLang="zh-CN" dirty="0"/>
              <a:t>&gt;"])</a:t>
            </a:r>
          </a:p>
          <a:p>
            <a:endParaRPr lang="zh-CN" altLang="en-US" dirty="0"/>
          </a:p>
        </p:txBody>
      </p:sp>
    </p:spTree>
    <p:extLst>
      <p:ext uri="{BB962C8B-B14F-4D97-AF65-F5344CB8AC3E}">
        <p14:creationId xmlns:p14="http://schemas.microsoft.com/office/powerpoint/2010/main" val="6538701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4876800"/>
          </a:xfrm>
        </p:spPr>
        <p:txBody>
          <a:bodyPr/>
          <a:lstStyle/>
          <a:p>
            <a:r>
              <a:rPr lang="zh-CN" altLang="en-US" dirty="0"/>
              <a:t>代码</a:t>
            </a:r>
            <a:r>
              <a:rPr lang="en-US" altLang="zh-CN" dirty="0"/>
              <a:t>9. 17</a:t>
            </a:r>
            <a:r>
              <a:rPr lang="zh-CN" altLang="en-US" dirty="0"/>
              <a:t>实现预处理的两个函数。</a:t>
            </a:r>
            <a:r>
              <a:rPr lang="en-US" altLang="zh-CN" dirty="0" err="1"/>
              <a:t>data_process</a:t>
            </a:r>
            <a:r>
              <a:rPr lang="zh-CN" altLang="en-US" dirty="0"/>
              <a:t>函数通过分词器将迭代数据转换为张量，得到一个一维的张量数据序列。</a:t>
            </a:r>
            <a:r>
              <a:rPr lang="en-US" altLang="zh-CN" dirty="0" err="1"/>
              <a:t>trim_batch</a:t>
            </a:r>
            <a:r>
              <a:rPr lang="zh-CN" altLang="en-US" dirty="0"/>
              <a:t>函数将这些一维按批大小</a:t>
            </a:r>
            <a:r>
              <a:rPr lang="en-US" altLang="zh-CN" dirty="0" err="1"/>
              <a:t>batch_size</a:t>
            </a:r>
            <a:r>
              <a:rPr lang="zh-CN" altLang="en-US" dirty="0"/>
              <a:t>排成多列，并丢弃多余数据，这样可以并行处理以加快处理速度。例如，假如批大小为</a:t>
            </a:r>
            <a:r>
              <a:rPr lang="en-US" altLang="zh-CN" dirty="0"/>
              <a:t>4</a:t>
            </a:r>
            <a:r>
              <a:rPr lang="zh-CN" altLang="en-US" dirty="0"/>
              <a:t>，将英文字母</a:t>
            </a:r>
            <a:r>
              <a:rPr lang="en-US" altLang="zh-CN" dirty="0"/>
              <a:t>A~Z</a:t>
            </a:r>
            <a:r>
              <a:rPr lang="zh-CN" altLang="en-US" dirty="0"/>
              <a:t>作为数据输入，</a:t>
            </a:r>
            <a:r>
              <a:rPr lang="en-US" altLang="zh-CN" dirty="0" err="1"/>
              <a:t>trim_batch</a:t>
            </a:r>
            <a:r>
              <a:rPr lang="zh-CN" altLang="en-US" dirty="0"/>
              <a:t>函数会将数据处理成长度为</a:t>
            </a:r>
            <a:r>
              <a:rPr lang="en-US" altLang="zh-CN" dirty="0"/>
              <a:t>6</a:t>
            </a:r>
            <a:r>
              <a:rPr lang="zh-CN" altLang="en-US" dirty="0"/>
              <a:t>的</a:t>
            </a:r>
            <a:r>
              <a:rPr lang="en-US" altLang="zh-CN" dirty="0"/>
              <a:t>4</a:t>
            </a:r>
            <a:r>
              <a:rPr lang="zh-CN" altLang="en-US" dirty="0"/>
              <a:t>个序列，丢弃</a:t>
            </a:r>
            <a:r>
              <a:rPr lang="en-US" altLang="zh-CN" dirty="0"/>
              <a:t>Y</a:t>
            </a:r>
            <a:r>
              <a:rPr lang="zh-CN" altLang="en-US" dirty="0"/>
              <a:t>和</a:t>
            </a:r>
            <a:r>
              <a:rPr lang="en-US" altLang="zh-CN" dirty="0"/>
              <a:t>Z</a:t>
            </a:r>
            <a:r>
              <a:rPr lang="zh-CN" altLang="en-US" dirty="0"/>
              <a:t>，处理过程如下。</a:t>
            </a:r>
          </a:p>
          <a:p>
            <a:r>
              <a:rPr lang="zh-CN" altLang="en-US" dirty="0"/>
              <a:t> </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315004981"/>
              </p:ext>
            </p:extLst>
          </p:nvPr>
        </p:nvGraphicFramePr>
        <p:xfrm>
          <a:off x="2123728" y="3789040"/>
          <a:ext cx="4496317" cy="2016224"/>
        </p:xfrm>
        <a:graphic>
          <a:graphicData uri="http://schemas.openxmlformats.org/presentationml/2006/ole">
            <mc:AlternateContent xmlns:mc="http://schemas.openxmlformats.org/markup-compatibility/2006">
              <mc:Choice xmlns:v="urn:schemas-microsoft-com:vml" Requires="v">
                <p:oleObj spid="_x0000_s1059" name="Equation" r:id="rId3" imgW="3111500" imgH="1397000" progId="Equation.DSMT4">
                  <p:embed/>
                </p:oleObj>
              </mc:Choice>
              <mc:Fallback>
                <p:oleObj name="Equation" r:id="rId3" imgW="3111500" imgH="1397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3789040"/>
                        <a:ext cx="4496317" cy="2016224"/>
                      </a:xfrm>
                      <a:prstGeom prst="rect">
                        <a:avLst/>
                      </a:prstGeom>
                      <a:noFill/>
                    </p:spPr>
                  </p:pic>
                </p:oleObj>
              </mc:Fallback>
            </mc:AlternateContent>
          </a:graphicData>
        </a:graphic>
      </p:graphicFrame>
    </p:spTree>
    <p:extLst>
      <p:ext uri="{BB962C8B-B14F-4D97-AF65-F5344CB8AC3E}">
        <p14:creationId xmlns:p14="http://schemas.microsoft.com/office/powerpoint/2010/main" val="38587149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008" y="404664"/>
            <a:ext cx="9036496" cy="6336704"/>
          </a:xfrm>
        </p:spPr>
        <p:txBody>
          <a:bodyPr>
            <a:normAutofit fontScale="92500" lnSpcReduction="10000"/>
          </a:bodyPr>
          <a:lstStyle/>
          <a:p>
            <a:r>
              <a:rPr lang="zh-CN" altLang="en-US" dirty="0"/>
              <a:t>代码</a:t>
            </a:r>
            <a:r>
              <a:rPr lang="en-US" altLang="zh-CN" dirty="0"/>
              <a:t>9. 17 </a:t>
            </a:r>
            <a:r>
              <a:rPr lang="zh-CN" altLang="en-US" dirty="0"/>
              <a:t>预处理</a:t>
            </a:r>
          </a:p>
          <a:p>
            <a:r>
              <a:rPr lang="en-US" altLang="zh-CN" dirty="0" err="1"/>
              <a:t>def</a:t>
            </a:r>
            <a:r>
              <a:rPr lang="en-US" altLang="zh-CN" dirty="0"/>
              <a:t> </a:t>
            </a:r>
            <a:r>
              <a:rPr lang="en-US" altLang="zh-CN" dirty="0" err="1"/>
              <a:t>data_process</a:t>
            </a:r>
            <a:r>
              <a:rPr lang="en-US" altLang="zh-CN" dirty="0"/>
              <a:t>(</a:t>
            </a:r>
            <a:r>
              <a:rPr lang="en-US" altLang="zh-CN" dirty="0" err="1"/>
              <a:t>raw_text_iter</a:t>
            </a:r>
            <a:r>
              <a:rPr lang="en-US" altLang="zh-CN" dirty="0"/>
              <a:t>):</a:t>
            </a:r>
          </a:p>
          <a:p>
            <a:r>
              <a:rPr lang="en-US" altLang="zh-CN" dirty="0"/>
              <a:t>    """ </a:t>
            </a:r>
            <a:r>
              <a:rPr lang="zh-CN" altLang="en-US" dirty="0"/>
              <a:t>将迭代数据转换为张量 </a:t>
            </a:r>
            <a:r>
              <a:rPr lang="en-US" altLang="zh-CN" dirty="0"/>
              <a:t>"""</a:t>
            </a:r>
          </a:p>
          <a:p>
            <a:r>
              <a:rPr lang="en-US" altLang="zh-CN" dirty="0"/>
              <a:t>    data = [</a:t>
            </a:r>
            <a:r>
              <a:rPr lang="en-US" altLang="zh-CN" dirty="0" err="1"/>
              <a:t>torch.tensor</a:t>
            </a:r>
            <a:r>
              <a:rPr lang="en-US" altLang="zh-CN" dirty="0"/>
              <a:t>(vocab(tokenizer(word)), </a:t>
            </a:r>
            <a:r>
              <a:rPr lang="en-US" altLang="zh-CN" dirty="0" err="1"/>
              <a:t>dtype</a:t>
            </a:r>
            <a:r>
              <a:rPr lang="en-US" altLang="zh-CN" dirty="0"/>
              <a:t>=</a:t>
            </a:r>
            <a:r>
              <a:rPr lang="en-US" altLang="zh-CN" dirty="0" err="1"/>
              <a:t>torch.long</a:t>
            </a:r>
            <a:r>
              <a:rPr lang="en-US" altLang="zh-CN" dirty="0"/>
              <a:t>) for word in </a:t>
            </a:r>
            <a:r>
              <a:rPr lang="en-US" altLang="zh-CN" dirty="0" err="1"/>
              <a:t>raw_text_iter</a:t>
            </a:r>
            <a:r>
              <a:rPr lang="en-US" altLang="zh-CN" dirty="0"/>
              <a:t>]</a:t>
            </a:r>
          </a:p>
          <a:p>
            <a:r>
              <a:rPr lang="en-US" altLang="zh-CN" dirty="0"/>
              <a:t>    return torch.cat(tuple(filter(lambda t: </a:t>
            </a:r>
            <a:r>
              <a:rPr lang="en-US" altLang="zh-CN" dirty="0" err="1"/>
              <a:t>t.numel</a:t>
            </a:r>
            <a:r>
              <a:rPr lang="en-US" altLang="zh-CN" dirty="0"/>
              <a:t>() &gt; 0, data)))</a:t>
            </a:r>
          </a:p>
          <a:p>
            <a:endParaRPr lang="en-US" altLang="zh-CN" dirty="0"/>
          </a:p>
          <a:p>
            <a:endParaRPr lang="en-US" altLang="zh-CN" dirty="0"/>
          </a:p>
          <a:p>
            <a:r>
              <a:rPr lang="en-US" altLang="zh-CN" dirty="0" err="1"/>
              <a:t>def</a:t>
            </a:r>
            <a:r>
              <a:rPr lang="en-US" altLang="zh-CN" dirty="0"/>
              <a:t> </a:t>
            </a:r>
            <a:r>
              <a:rPr lang="en-US" altLang="zh-CN" dirty="0" err="1"/>
              <a:t>trim_batch</a:t>
            </a:r>
            <a:r>
              <a:rPr lang="en-US" altLang="zh-CN" dirty="0"/>
              <a:t>(data, </a:t>
            </a:r>
            <a:r>
              <a:rPr lang="en-US" altLang="zh-CN" dirty="0" err="1"/>
              <a:t>batch_sz</a:t>
            </a:r>
            <a:r>
              <a:rPr lang="en-US" altLang="zh-CN" dirty="0"/>
              <a:t>):</a:t>
            </a:r>
          </a:p>
          <a:p>
            <a:r>
              <a:rPr lang="en-US" altLang="zh-CN" dirty="0"/>
              <a:t>    """ </a:t>
            </a:r>
            <a:r>
              <a:rPr lang="zh-CN" altLang="en-US" dirty="0"/>
              <a:t>将数据集按批大小排成多列，丢弃多余数据 </a:t>
            </a:r>
            <a:r>
              <a:rPr lang="en-US" altLang="zh-CN" dirty="0"/>
              <a:t>"""</a:t>
            </a:r>
          </a:p>
          <a:p>
            <a:r>
              <a:rPr lang="en-US" altLang="zh-CN" dirty="0"/>
              <a:t>    # </a:t>
            </a:r>
            <a:r>
              <a:rPr lang="zh-CN" altLang="en-US" dirty="0"/>
              <a:t>数据集大小除以批大小，得到批的数量</a:t>
            </a:r>
          </a:p>
          <a:p>
            <a:r>
              <a:rPr lang="zh-CN" altLang="en-US" dirty="0"/>
              <a:t>    </a:t>
            </a:r>
            <a:r>
              <a:rPr lang="en-US" altLang="zh-CN" dirty="0" err="1"/>
              <a:t>num_batch</a:t>
            </a:r>
            <a:r>
              <a:rPr lang="en-US" altLang="zh-CN" dirty="0"/>
              <a:t> = </a:t>
            </a:r>
            <a:r>
              <a:rPr lang="en-US" altLang="zh-CN" dirty="0" err="1"/>
              <a:t>data.size</a:t>
            </a:r>
            <a:r>
              <a:rPr lang="en-US" altLang="zh-CN" dirty="0"/>
              <a:t>(0) // </a:t>
            </a:r>
            <a:r>
              <a:rPr lang="en-US" altLang="zh-CN" dirty="0" err="1"/>
              <a:t>batch_sz</a:t>
            </a:r>
            <a:endParaRPr lang="en-US" altLang="zh-CN" dirty="0"/>
          </a:p>
          <a:p>
            <a:r>
              <a:rPr lang="en-US" altLang="zh-CN" dirty="0"/>
              <a:t>    # </a:t>
            </a:r>
            <a:r>
              <a:rPr lang="zh-CN" altLang="en-US" dirty="0"/>
              <a:t>截断丢弃多余数据</a:t>
            </a:r>
          </a:p>
          <a:p>
            <a:r>
              <a:rPr lang="zh-CN" altLang="en-US" dirty="0"/>
              <a:t>    </a:t>
            </a:r>
            <a:r>
              <a:rPr lang="en-US" altLang="zh-CN" dirty="0"/>
              <a:t>data = </a:t>
            </a:r>
            <a:r>
              <a:rPr lang="en-US" altLang="zh-CN" dirty="0" err="1"/>
              <a:t>data.narrow</a:t>
            </a:r>
            <a:r>
              <a:rPr lang="en-US" altLang="zh-CN" dirty="0"/>
              <a:t>(0, 0, </a:t>
            </a:r>
            <a:r>
              <a:rPr lang="en-US" altLang="zh-CN" dirty="0" err="1"/>
              <a:t>num_batch</a:t>
            </a:r>
            <a:r>
              <a:rPr lang="en-US" altLang="zh-CN" dirty="0"/>
              <a:t> * </a:t>
            </a:r>
            <a:r>
              <a:rPr lang="en-US" altLang="zh-CN" dirty="0" err="1"/>
              <a:t>batch_sz</a:t>
            </a:r>
            <a:r>
              <a:rPr lang="en-US" altLang="zh-CN" dirty="0"/>
              <a:t>)</a:t>
            </a:r>
          </a:p>
          <a:p>
            <a:r>
              <a:rPr lang="en-US" altLang="zh-CN" dirty="0"/>
              <a:t>    # </a:t>
            </a:r>
            <a:r>
              <a:rPr lang="zh-CN" altLang="en-US" dirty="0"/>
              <a:t>均分数据</a:t>
            </a:r>
          </a:p>
          <a:p>
            <a:r>
              <a:rPr lang="zh-CN" altLang="en-US" dirty="0"/>
              <a:t>    </a:t>
            </a:r>
            <a:r>
              <a:rPr lang="en-US" altLang="zh-CN" dirty="0"/>
              <a:t>data = </a:t>
            </a:r>
            <a:r>
              <a:rPr lang="en-US" altLang="zh-CN" dirty="0" err="1"/>
              <a:t>data.view</a:t>
            </a:r>
            <a:r>
              <a:rPr lang="en-US" altLang="zh-CN" dirty="0"/>
              <a:t>(</a:t>
            </a:r>
            <a:r>
              <a:rPr lang="en-US" altLang="zh-CN" dirty="0" err="1"/>
              <a:t>batch_sz</a:t>
            </a:r>
            <a:r>
              <a:rPr lang="en-US" altLang="zh-CN" dirty="0"/>
              <a:t>, -1).t().contiguous()  # </a:t>
            </a:r>
            <a:r>
              <a:rPr lang="zh-CN" altLang="en-US" dirty="0"/>
              <a:t>保证张量存储连续</a:t>
            </a:r>
          </a:p>
          <a:p>
            <a:r>
              <a:rPr lang="zh-CN" altLang="en-US" dirty="0"/>
              <a:t>    </a:t>
            </a:r>
            <a:r>
              <a:rPr lang="en-US" altLang="zh-CN" dirty="0"/>
              <a:t>return data.to(device)</a:t>
            </a:r>
          </a:p>
          <a:p>
            <a:endParaRPr lang="zh-CN" altLang="en-US" dirty="0"/>
          </a:p>
        </p:txBody>
      </p:sp>
    </p:spTree>
    <p:extLst>
      <p:ext uri="{BB962C8B-B14F-4D97-AF65-F5344CB8AC3E}">
        <p14:creationId xmlns:p14="http://schemas.microsoft.com/office/powerpoint/2010/main" val="2565075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9.1 </a:t>
            </a:r>
            <a:r>
              <a:rPr lang="zh-CN" altLang="en-US" dirty="0" smtClean="0"/>
              <a:t>情感</a:t>
            </a:r>
            <a:r>
              <a:rPr lang="zh-CN" altLang="en-US" dirty="0"/>
              <a:t>分析</a:t>
            </a:r>
          </a:p>
        </p:txBody>
      </p:sp>
      <p:sp>
        <p:nvSpPr>
          <p:cNvPr id="3" name="内容占位符 2"/>
          <p:cNvSpPr>
            <a:spLocks noGrp="1"/>
          </p:cNvSpPr>
          <p:nvPr>
            <p:ph idx="1"/>
          </p:nvPr>
        </p:nvSpPr>
        <p:spPr/>
        <p:txBody>
          <a:bodyPr>
            <a:normAutofit/>
          </a:bodyPr>
          <a:lstStyle/>
          <a:p>
            <a:r>
              <a:rPr lang="zh-CN" altLang="en-US" dirty="0"/>
              <a:t>情感分析</a:t>
            </a:r>
            <a:r>
              <a:rPr lang="en-US" altLang="zh-CN" dirty="0"/>
              <a:t>(Sentiment Analysis)</a:t>
            </a:r>
            <a:r>
              <a:rPr lang="zh-CN" altLang="en-US" dirty="0"/>
              <a:t>利用自然语言处理和文本挖掘技术，对带有情感色彩的主观性文本进行分析、处理和抽取。本章涉及的任务类型为情感分类（</a:t>
            </a:r>
            <a:r>
              <a:rPr lang="en-US" altLang="zh-CN" dirty="0"/>
              <a:t>Sentiment Classification</a:t>
            </a:r>
            <a:r>
              <a:rPr lang="zh-CN" altLang="en-US" dirty="0"/>
              <a:t>），根据文本的情感信息将文本划分为正面或负面两种或更多种类型，也可根据文本内容将文本划分为体育、财经、科技等类型。</a:t>
            </a:r>
          </a:p>
          <a:p>
            <a:r>
              <a:rPr lang="zh-CN" altLang="en-US" dirty="0"/>
              <a:t>本节介绍两种情感分类的方法。第一种方法使用词袋模型，首先对文本的全部词向量进行平均，然后使用一个全连接层对平均后的向量进行分类。第二种方法使用</a:t>
            </a:r>
            <a:r>
              <a:rPr lang="en-US" altLang="zh-CN" dirty="0"/>
              <a:t>RNN</a:t>
            </a:r>
            <a:r>
              <a:rPr lang="zh-CN" altLang="en-US" dirty="0"/>
              <a:t>序列模型，依次输入文本序列，最后得到该文本的类别。</a:t>
            </a:r>
          </a:p>
        </p:txBody>
      </p:sp>
    </p:spTree>
    <p:extLst>
      <p:ext uri="{BB962C8B-B14F-4D97-AF65-F5344CB8AC3E}">
        <p14:creationId xmlns:p14="http://schemas.microsoft.com/office/powerpoint/2010/main" val="1218735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代码</a:t>
            </a:r>
            <a:r>
              <a:rPr lang="en-US" altLang="zh-CN" dirty="0"/>
              <a:t>9. 18</a:t>
            </a:r>
            <a:r>
              <a:rPr lang="zh-CN" altLang="en-US" dirty="0"/>
              <a:t>将源数据划分为</a:t>
            </a:r>
            <a:r>
              <a:rPr lang="en-US" altLang="zh-CN" dirty="0" err="1"/>
              <a:t>bptt</a:t>
            </a:r>
            <a:r>
              <a:rPr lang="zh-CN" altLang="en-US" dirty="0"/>
              <a:t>长度的块，构建并返回数据和目标。对于本例的语言模型，下一个单词就是目标。例如，对于上述的英文字母例子，如果</a:t>
            </a:r>
            <a:r>
              <a:rPr lang="en-US" altLang="zh-CN" dirty="0" err="1"/>
              <a:t>bptt</a:t>
            </a:r>
            <a:r>
              <a:rPr lang="zh-CN" altLang="en-US" dirty="0"/>
              <a:t>为</a:t>
            </a:r>
            <a:r>
              <a:rPr lang="en-US" altLang="zh-CN" dirty="0"/>
              <a:t>2</a:t>
            </a:r>
            <a:r>
              <a:rPr lang="zh-CN" altLang="en-US" dirty="0"/>
              <a:t>且</a:t>
            </a:r>
            <a:r>
              <a:rPr lang="en-US" altLang="zh-CN" dirty="0" err="1"/>
              <a:t>idx</a:t>
            </a:r>
            <a:r>
              <a:rPr lang="zh-CN" altLang="en-US" dirty="0"/>
              <a:t>为</a:t>
            </a:r>
            <a:r>
              <a:rPr lang="en-US" altLang="zh-CN" dirty="0"/>
              <a:t>0</a:t>
            </a:r>
            <a:r>
              <a:rPr lang="zh-CN" altLang="en-US" dirty="0"/>
              <a:t>，返回的数据和目标如下。注意，返回的数据</a:t>
            </a:r>
            <a:r>
              <a:rPr lang="en-US" altLang="zh-CN" dirty="0"/>
              <a:t>data</a:t>
            </a:r>
            <a:r>
              <a:rPr lang="zh-CN" altLang="en-US" dirty="0"/>
              <a:t>为二维张量，形状为</a:t>
            </a:r>
            <a:r>
              <a:rPr lang="en-US" altLang="zh-CN" dirty="0"/>
              <a:t>[</a:t>
            </a:r>
            <a:r>
              <a:rPr lang="en-US" altLang="zh-CN" dirty="0" err="1"/>
              <a:t>bptt</a:t>
            </a:r>
            <a:r>
              <a:rPr lang="en-US" altLang="zh-CN" dirty="0"/>
              <a:t>, </a:t>
            </a:r>
            <a:r>
              <a:rPr lang="en-US" altLang="zh-CN" dirty="0" err="1"/>
              <a:t>batch_size</a:t>
            </a:r>
            <a:r>
              <a:rPr lang="en-US" altLang="zh-CN" dirty="0"/>
              <a:t>]</a:t>
            </a:r>
            <a:r>
              <a:rPr lang="zh-CN" altLang="en-US" dirty="0"/>
              <a:t>，而目标</a:t>
            </a:r>
            <a:r>
              <a:rPr lang="en-US" altLang="zh-CN" dirty="0"/>
              <a:t>target</a:t>
            </a:r>
            <a:r>
              <a:rPr lang="zh-CN" altLang="en-US" dirty="0"/>
              <a:t>为一维张量，形状为</a:t>
            </a:r>
            <a:r>
              <a:rPr lang="en-US" altLang="zh-CN" dirty="0"/>
              <a:t>[</a:t>
            </a:r>
            <a:r>
              <a:rPr lang="en-US" altLang="zh-CN" dirty="0" err="1"/>
              <a:t>bptt</a:t>
            </a:r>
            <a:r>
              <a:rPr lang="en-US" altLang="zh-CN" dirty="0"/>
              <a:t> × </a:t>
            </a:r>
            <a:r>
              <a:rPr lang="en-US" altLang="zh-CN" dirty="0" err="1"/>
              <a:t>batch_size</a:t>
            </a:r>
            <a:r>
              <a:rPr lang="en-US" altLang="zh-CN" dirty="0"/>
              <a:t>]</a:t>
            </a:r>
            <a:r>
              <a:rPr lang="zh-CN" altLang="en-US" dirty="0"/>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037770508"/>
              </p:ext>
            </p:extLst>
          </p:nvPr>
        </p:nvGraphicFramePr>
        <p:xfrm>
          <a:off x="1542101" y="4293096"/>
          <a:ext cx="6059798" cy="1368152"/>
        </p:xfrm>
        <a:graphic>
          <a:graphicData uri="http://schemas.openxmlformats.org/presentationml/2006/ole">
            <mc:AlternateContent xmlns:mc="http://schemas.openxmlformats.org/markup-compatibility/2006">
              <mc:Choice xmlns:v="urn:schemas-microsoft-com:vml" Requires="v">
                <p:oleObj spid="_x0000_s2080" name="Equation" r:id="rId3" imgW="3276600" imgH="736600" progId="Equation.DSMT4">
                  <p:embed/>
                </p:oleObj>
              </mc:Choice>
              <mc:Fallback>
                <p:oleObj name="Equation" r:id="rId3" imgW="3276600" imgH="7366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2101" y="4293096"/>
                        <a:ext cx="6059798" cy="1368152"/>
                      </a:xfrm>
                      <a:prstGeom prst="rect">
                        <a:avLst/>
                      </a:prstGeom>
                      <a:noFill/>
                    </p:spPr>
                  </p:pic>
                </p:oleObj>
              </mc:Fallback>
            </mc:AlternateContent>
          </a:graphicData>
        </a:graphic>
      </p:graphicFrame>
    </p:spTree>
    <p:extLst>
      <p:ext uri="{BB962C8B-B14F-4D97-AF65-F5344CB8AC3E}">
        <p14:creationId xmlns:p14="http://schemas.microsoft.com/office/powerpoint/2010/main" val="11586634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1600200"/>
            <a:ext cx="8784976" cy="4876800"/>
          </a:xfrm>
        </p:spPr>
        <p:txBody>
          <a:bodyPr/>
          <a:lstStyle/>
          <a:p>
            <a:r>
              <a:rPr lang="zh-CN" altLang="en-US" dirty="0"/>
              <a:t>代码</a:t>
            </a:r>
            <a:r>
              <a:rPr lang="en-US" altLang="zh-CN" dirty="0"/>
              <a:t>9. 18 </a:t>
            </a:r>
            <a:r>
              <a:rPr lang="zh-CN" altLang="en-US" dirty="0"/>
              <a:t>划分一批数据</a:t>
            </a:r>
          </a:p>
          <a:p>
            <a:r>
              <a:rPr lang="en-US" altLang="zh-CN" dirty="0" err="1"/>
              <a:t>def</a:t>
            </a:r>
            <a:r>
              <a:rPr lang="en-US" altLang="zh-CN" dirty="0"/>
              <a:t> </a:t>
            </a:r>
            <a:r>
              <a:rPr lang="en-US" altLang="zh-CN" dirty="0" err="1"/>
              <a:t>make_batch</a:t>
            </a:r>
            <a:r>
              <a:rPr lang="en-US" altLang="zh-CN" dirty="0"/>
              <a:t>(source, </a:t>
            </a:r>
            <a:r>
              <a:rPr lang="en-US" altLang="zh-CN" dirty="0" err="1"/>
              <a:t>idx</a:t>
            </a:r>
            <a:r>
              <a:rPr lang="en-US" altLang="zh-CN" dirty="0"/>
              <a:t>):</a:t>
            </a:r>
          </a:p>
          <a:p>
            <a:r>
              <a:rPr lang="en-US" altLang="zh-CN" dirty="0"/>
              <a:t>    """ </a:t>
            </a:r>
            <a:r>
              <a:rPr lang="zh-CN" altLang="en-US" dirty="0"/>
              <a:t>将源数据划分为</a:t>
            </a:r>
            <a:r>
              <a:rPr lang="en-US" altLang="zh-CN" dirty="0" err="1"/>
              <a:t>bptt</a:t>
            </a:r>
            <a:r>
              <a:rPr lang="zh-CN" altLang="en-US" dirty="0"/>
              <a:t>长度的块，构建并返回数据和目标 </a:t>
            </a:r>
            <a:r>
              <a:rPr lang="en-US" altLang="zh-CN" dirty="0"/>
              <a:t>"""</a:t>
            </a:r>
          </a:p>
          <a:p>
            <a:r>
              <a:rPr lang="en-US" altLang="zh-CN" dirty="0"/>
              <a:t>    </a:t>
            </a:r>
            <a:r>
              <a:rPr lang="en-US" altLang="zh-CN" dirty="0" err="1"/>
              <a:t>seq_len</a:t>
            </a:r>
            <a:r>
              <a:rPr lang="en-US" altLang="zh-CN" dirty="0"/>
              <a:t> = min(</a:t>
            </a:r>
            <a:r>
              <a:rPr lang="en-US" altLang="zh-CN" dirty="0" err="1"/>
              <a:t>bptt</a:t>
            </a:r>
            <a:r>
              <a:rPr lang="en-US" altLang="zh-CN" dirty="0"/>
              <a:t>, </a:t>
            </a:r>
            <a:r>
              <a:rPr lang="en-US" altLang="zh-CN" dirty="0" err="1"/>
              <a:t>len</a:t>
            </a:r>
            <a:r>
              <a:rPr lang="en-US" altLang="zh-CN" dirty="0"/>
              <a:t>(source) - 1 - </a:t>
            </a:r>
            <a:r>
              <a:rPr lang="en-US" altLang="zh-CN" dirty="0" err="1"/>
              <a:t>idx</a:t>
            </a:r>
            <a:r>
              <a:rPr lang="en-US" altLang="zh-CN" dirty="0"/>
              <a:t>)</a:t>
            </a:r>
          </a:p>
          <a:p>
            <a:r>
              <a:rPr lang="en-US" altLang="zh-CN" dirty="0"/>
              <a:t>    data = source[</a:t>
            </a:r>
            <a:r>
              <a:rPr lang="en-US" altLang="zh-CN" dirty="0" err="1"/>
              <a:t>idx</a:t>
            </a:r>
            <a:r>
              <a:rPr lang="en-US" altLang="zh-CN" dirty="0"/>
              <a:t>: </a:t>
            </a:r>
            <a:r>
              <a:rPr lang="en-US" altLang="zh-CN" dirty="0" err="1"/>
              <a:t>idx</a:t>
            </a:r>
            <a:r>
              <a:rPr lang="en-US" altLang="zh-CN" dirty="0"/>
              <a:t> + </a:t>
            </a:r>
            <a:r>
              <a:rPr lang="en-US" altLang="zh-CN" dirty="0" err="1"/>
              <a:t>seq_len</a:t>
            </a:r>
            <a:r>
              <a:rPr lang="en-US" altLang="zh-CN" dirty="0"/>
              <a:t>]</a:t>
            </a:r>
          </a:p>
          <a:p>
            <a:r>
              <a:rPr lang="en-US" altLang="zh-CN" dirty="0"/>
              <a:t>    target = source[</a:t>
            </a:r>
            <a:r>
              <a:rPr lang="en-US" altLang="zh-CN" dirty="0" err="1"/>
              <a:t>idx</a:t>
            </a:r>
            <a:r>
              <a:rPr lang="en-US" altLang="zh-CN" dirty="0"/>
              <a:t> + 1: </a:t>
            </a:r>
            <a:r>
              <a:rPr lang="en-US" altLang="zh-CN" dirty="0" err="1"/>
              <a:t>idx</a:t>
            </a:r>
            <a:r>
              <a:rPr lang="en-US" altLang="zh-CN" dirty="0"/>
              <a:t> + 1 + </a:t>
            </a:r>
            <a:r>
              <a:rPr lang="en-US" altLang="zh-CN" dirty="0" err="1"/>
              <a:t>seq_len</a:t>
            </a:r>
            <a:r>
              <a:rPr lang="en-US" altLang="zh-CN" dirty="0"/>
              <a:t>].reshape(-1)</a:t>
            </a:r>
          </a:p>
          <a:p>
            <a:r>
              <a:rPr lang="en-US" altLang="zh-CN" dirty="0"/>
              <a:t>    return data, target</a:t>
            </a:r>
          </a:p>
          <a:p>
            <a:endParaRPr lang="zh-CN" altLang="en-US" dirty="0"/>
          </a:p>
        </p:txBody>
      </p:sp>
    </p:spTree>
    <p:extLst>
      <p:ext uri="{BB962C8B-B14F-4D97-AF65-F5344CB8AC3E}">
        <p14:creationId xmlns:p14="http://schemas.microsoft.com/office/powerpoint/2010/main" val="4250483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404664"/>
            <a:ext cx="8856984" cy="6336704"/>
          </a:xfrm>
        </p:spPr>
        <p:txBody>
          <a:bodyPr>
            <a:normAutofit fontScale="70000" lnSpcReduction="20000"/>
          </a:bodyPr>
          <a:lstStyle/>
          <a:p>
            <a:r>
              <a:rPr lang="zh-CN" altLang="en-US" sz="2900" dirty="0"/>
              <a:t>代码</a:t>
            </a:r>
            <a:r>
              <a:rPr lang="en-US" altLang="zh-CN" sz="2900" dirty="0"/>
              <a:t>9. 19</a:t>
            </a:r>
            <a:r>
              <a:rPr lang="zh-CN" altLang="en-US" sz="2900" dirty="0"/>
              <a:t>定义一个</a:t>
            </a:r>
            <a:r>
              <a:rPr lang="en-US" altLang="zh-CN" sz="2900" dirty="0"/>
              <a:t>RNN</a:t>
            </a:r>
            <a:r>
              <a:rPr lang="zh-CN" altLang="en-US" sz="2900" dirty="0"/>
              <a:t>模型。模型包含一个词嵌入层、一个</a:t>
            </a:r>
            <a:r>
              <a:rPr lang="en-US" altLang="zh-CN" sz="2900" dirty="0"/>
              <a:t>LSTM</a:t>
            </a:r>
            <a:r>
              <a:rPr lang="zh-CN" altLang="en-US" sz="2900" dirty="0"/>
              <a:t>层、一个全连接</a:t>
            </a:r>
            <a:r>
              <a:rPr lang="en-US" altLang="zh-CN" sz="2900" dirty="0"/>
              <a:t>FC</a:t>
            </a:r>
            <a:r>
              <a:rPr lang="zh-CN" altLang="en-US" sz="2900" dirty="0"/>
              <a:t>层和一个丢弃层。</a:t>
            </a:r>
            <a:r>
              <a:rPr lang="en-US" altLang="zh-CN" sz="2900" dirty="0" err="1"/>
              <a:t>init_weights</a:t>
            </a:r>
            <a:r>
              <a:rPr lang="zh-CN" altLang="en-US" sz="2900" dirty="0"/>
              <a:t>函数使用均匀分布来随机初始化权重参数，</a:t>
            </a:r>
            <a:r>
              <a:rPr lang="en-US" altLang="zh-CN" sz="2900" dirty="0"/>
              <a:t>forward</a:t>
            </a:r>
            <a:r>
              <a:rPr lang="zh-CN" altLang="en-US" sz="2900" dirty="0"/>
              <a:t>函数进行网络前向传播，</a:t>
            </a:r>
            <a:r>
              <a:rPr lang="en-US" altLang="zh-CN" sz="2900" dirty="0" err="1"/>
              <a:t>init_hidden</a:t>
            </a:r>
            <a:r>
              <a:rPr lang="zh-CN" altLang="en-US" sz="2900" dirty="0"/>
              <a:t>函数初始化</a:t>
            </a:r>
            <a:r>
              <a:rPr lang="en-US" altLang="zh-CN" sz="2900" dirty="0"/>
              <a:t>RNN</a:t>
            </a:r>
            <a:r>
              <a:rPr lang="zh-CN" altLang="en-US" sz="2900" dirty="0"/>
              <a:t>模型的隐藏单元。</a:t>
            </a:r>
          </a:p>
          <a:p>
            <a:r>
              <a:rPr lang="zh-CN" altLang="en-US" dirty="0"/>
              <a:t>代码</a:t>
            </a:r>
            <a:r>
              <a:rPr lang="en-US" altLang="zh-CN" dirty="0"/>
              <a:t>9. 19RNN</a:t>
            </a:r>
            <a:r>
              <a:rPr lang="zh-CN" altLang="en-US" dirty="0"/>
              <a:t>模型</a:t>
            </a:r>
          </a:p>
          <a:p>
            <a:r>
              <a:rPr lang="en-US" altLang="zh-CN" dirty="0"/>
              <a:t>class </a:t>
            </a:r>
            <a:r>
              <a:rPr lang="en-US" altLang="zh-CN" dirty="0" err="1"/>
              <a:t>RNNModel</a:t>
            </a:r>
            <a:r>
              <a:rPr lang="en-US" altLang="zh-CN" dirty="0"/>
              <a:t>(</a:t>
            </a:r>
            <a:r>
              <a:rPr lang="en-US" altLang="zh-CN" dirty="0" err="1"/>
              <a:t>nn.Module</a:t>
            </a:r>
            <a:r>
              <a:rPr lang="en-US" altLang="zh-CN" dirty="0"/>
              <a:t>):</a:t>
            </a:r>
          </a:p>
          <a:p>
            <a:r>
              <a:rPr lang="en-US" altLang="zh-CN" dirty="0"/>
              <a:t>    """ </a:t>
            </a:r>
            <a:r>
              <a:rPr lang="zh-CN" altLang="en-US" dirty="0"/>
              <a:t>循环神经网络定义</a:t>
            </a:r>
          </a:p>
          <a:p>
            <a:r>
              <a:rPr lang="zh-CN" altLang="en-US" dirty="0"/>
              <a:t>    模型包含：词嵌入层、</a:t>
            </a:r>
            <a:r>
              <a:rPr lang="en-US" altLang="zh-CN" dirty="0"/>
              <a:t>RNN</a:t>
            </a:r>
            <a:r>
              <a:rPr lang="zh-CN" altLang="en-US" dirty="0"/>
              <a:t>层、</a:t>
            </a:r>
            <a:r>
              <a:rPr lang="en-US" altLang="zh-CN" dirty="0"/>
              <a:t>FC</a:t>
            </a:r>
            <a:r>
              <a:rPr lang="zh-CN" altLang="en-US" dirty="0"/>
              <a:t>层、丢弃层</a:t>
            </a:r>
          </a:p>
          <a:p>
            <a:r>
              <a:rPr lang="zh-CN" altLang="en-US" dirty="0"/>
              <a:t>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 </a:t>
            </a:r>
            <a:r>
              <a:rPr lang="en-US" altLang="zh-CN" dirty="0" err="1"/>
              <a:t>num_token</a:t>
            </a:r>
            <a:r>
              <a:rPr lang="en-US" altLang="zh-CN" dirty="0"/>
              <a:t>, </a:t>
            </a:r>
            <a:r>
              <a:rPr lang="en-US" altLang="zh-CN" dirty="0" err="1"/>
              <a:t>num_input</a:t>
            </a:r>
            <a:r>
              <a:rPr lang="en-US" altLang="zh-CN" dirty="0"/>
              <a:t>, </a:t>
            </a:r>
            <a:r>
              <a:rPr lang="en-US" altLang="zh-CN" dirty="0" err="1"/>
              <a:t>num_hidden</a:t>
            </a:r>
            <a:r>
              <a:rPr lang="en-US" altLang="zh-CN" dirty="0"/>
              <a:t>, </a:t>
            </a:r>
            <a:r>
              <a:rPr lang="en-US" altLang="zh-CN" dirty="0" err="1"/>
              <a:t>num_layers</a:t>
            </a:r>
            <a:r>
              <a:rPr lang="en-US" altLang="zh-CN" dirty="0"/>
              <a:t>, dropout=0.5):</a:t>
            </a:r>
          </a:p>
          <a:p>
            <a:r>
              <a:rPr lang="en-US" altLang="zh-CN" dirty="0"/>
              <a:t>        super(</a:t>
            </a:r>
            <a:r>
              <a:rPr lang="en-US" altLang="zh-CN" dirty="0" err="1"/>
              <a:t>RNNModel</a:t>
            </a:r>
            <a:r>
              <a:rPr lang="en-US" altLang="zh-CN" dirty="0"/>
              <a:t>, self).__</a:t>
            </a:r>
            <a:r>
              <a:rPr lang="en-US" altLang="zh-CN" dirty="0" err="1"/>
              <a:t>init</a:t>
            </a:r>
            <a:r>
              <a:rPr lang="en-US" altLang="zh-CN" dirty="0"/>
              <a:t>__()</a:t>
            </a:r>
          </a:p>
          <a:p>
            <a:r>
              <a:rPr lang="en-US" altLang="zh-CN" dirty="0"/>
              <a:t>        # </a:t>
            </a:r>
            <a:r>
              <a:rPr lang="zh-CN" altLang="en-US" dirty="0"/>
              <a:t>词嵌入层</a:t>
            </a:r>
          </a:p>
          <a:p>
            <a:r>
              <a:rPr lang="zh-CN" altLang="en-US" dirty="0"/>
              <a:t>        </a:t>
            </a:r>
            <a:r>
              <a:rPr lang="en-US" altLang="zh-CN" dirty="0" err="1"/>
              <a:t>self.encoder</a:t>
            </a:r>
            <a:r>
              <a:rPr lang="en-US" altLang="zh-CN" dirty="0"/>
              <a:t> = </a:t>
            </a:r>
            <a:r>
              <a:rPr lang="en-US" altLang="zh-CN" dirty="0" err="1"/>
              <a:t>nn.Embedding</a:t>
            </a:r>
            <a:r>
              <a:rPr lang="en-US" altLang="zh-CN" dirty="0"/>
              <a:t>(</a:t>
            </a:r>
            <a:r>
              <a:rPr lang="en-US" altLang="zh-CN" dirty="0" err="1"/>
              <a:t>num_token</a:t>
            </a:r>
            <a:r>
              <a:rPr lang="en-US" altLang="zh-CN" dirty="0"/>
              <a:t>, </a:t>
            </a:r>
            <a:r>
              <a:rPr lang="en-US" altLang="zh-CN" dirty="0" err="1"/>
              <a:t>num_input</a:t>
            </a:r>
            <a:r>
              <a:rPr lang="en-US" altLang="zh-CN" dirty="0"/>
              <a:t>)</a:t>
            </a:r>
          </a:p>
          <a:p>
            <a:r>
              <a:rPr lang="en-US" altLang="zh-CN" dirty="0"/>
              <a:t>        # RNN</a:t>
            </a:r>
            <a:r>
              <a:rPr lang="zh-CN" altLang="en-US" dirty="0"/>
              <a:t>层</a:t>
            </a:r>
          </a:p>
          <a:p>
            <a:r>
              <a:rPr lang="zh-CN" altLang="en-US" dirty="0"/>
              <a:t>        </a:t>
            </a:r>
            <a:r>
              <a:rPr lang="en-US" altLang="zh-CN" dirty="0" err="1"/>
              <a:t>self.rnn</a:t>
            </a:r>
            <a:r>
              <a:rPr lang="en-US" altLang="zh-CN" dirty="0"/>
              <a:t> = </a:t>
            </a:r>
            <a:r>
              <a:rPr lang="en-US" altLang="zh-CN" dirty="0" err="1"/>
              <a:t>nn.LSTM</a:t>
            </a:r>
            <a:r>
              <a:rPr lang="en-US" altLang="zh-CN" dirty="0"/>
              <a:t>(</a:t>
            </a:r>
            <a:r>
              <a:rPr lang="en-US" altLang="zh-CN" dirty="0" err="1"/>
              <a:t>num_input</a:t>
            </a:r>
            <a:r>
              <a:rPr lang="en-US" altLang="zh-CN" dirty="0"/>
              <a:t>, </a:t>
            </a:r>
            <a:r>
              <a:rPr lang="en-US" altLang="zh-CN" dirty="0" err="1"/>
              <a:t>num_hidden</a:t>
            </a:r>
            <a:r>
              <a:rPr lang="en-US" altLang="zh-CN" dirty="0"/>
              <a:t>, </a:t>
            </a:r>
            <a:r>
              <a:rPr lang="en-US" altLang="zh-CN" dirty="0" err="1"/>
              <a:t>num_layers</a:t>
            </a:r>
            <a:r>
              <a:rPr lang="en-US" altLang="zh-CN" dirty="0"/>
              <a:t>, dropout=dropout)</a:t>
            </a:r>
          </a:p>
          <a:p>
            <a:r>
              <a:rPr lang="en-US" altLang="zh-CN" dirty="0"/>
              <a:t>        # FC</a:t>
            </a:r>
            <a:r>
              <a:rPr lang="zh-CN" altLang="en-US" dirty="0"/>
              <a:t>层</a:t>
            </a:r>
          </a:p>
          <a:p>
            <a:r>
              <a:rPr lang="zh-CN" altLang="en-US" dirty="0"/>
              <a:t>        </a:t>
            </a:r>
            <a:r>
              <a:rPr lang="en-US" altLang="zh-CN" dirty="0" err="1"/>
              <a:t>self.decoder</a:t>
            </a:r>
            <a:r>
              <a:rPr lang="en-US" altLang="zh-CN" dirty="0"/>
              <a:t> = </a:t>
            </a:r>
            <a:r>
              <a:rPr lang="en-US" altLang="zh-CN" dirty="0" err="1"/>
              <a:t>nn.Linear</a:t>
            </a:r>
            <a:r>
              <a:rPr lang="en-US" altLang="zh-CN" dirty="0"/>
              <a:t>(</a:t>
            </a:r>
            <a:r>
              <a:rPr lang="en-US" altLang="zh-CN" dirty="0" err="1"/>
              <a:t>num_hidden</a:t>
            </a:r>
            <a:r>
              <a:rPr lang="en-US" altLang="zh-CN" dirty="0"/>
              <a:t>, </a:t>
            </a:r>
            <a:r>
              <a:rPr lang="en-US" altLang="zh-CN" dirty="0" err="1"/>
              <a:t>num_token</a:t>
            </a:r>
            <a:r>
              <a:rPr lang="en-US" altLang="zh-CN" dirty="0"/>
              <a:t>)</a:t>
            </a:r>
          </a:p>
          <a:p>
            <a:endParaRPr lang="en-US" altLang="zh-CN" dirty="0"/>
          </a:p>
          <a:p>
            <a:r>
              <a:rPr lang="en-US" altLang="zh-CN" dirty="0"/>
              <a:t>        </a:t>
            </a:r>
            <a:r>
              <a:rPr lang="en-US" altLang="zh-CN" dirty="0" err="1"/>
              <a:t>self.init_weights</a:t>
            </a:r>
            <a:r>
              <a:rPr lang="en-US" altLang="zh-CN" dirty="0"/>
              <a:t>()</a:t>
            </a:r>
          </a:p>
          <a:p>
            <a:endParaRPr lang="en-US" altLang="zh-CN" dirty="0"/>
          </a:p>
          <a:p>
            <a:r>
              <a:rPr lang="en-US" altLang="zh-CN" dirty="0"/>
              <a:t>        </a:t>
            </a:r>
            <a:r>
              <a:rPr lang="en-US" altLang="zh-CN" dirty="0" err="1"/>
              <a:t>self.num_hidden</a:t>
            </a:r>
            <a:r>
              <a:rPr lang="en-US" altLang="zh-CN" dirty="0"/>
              <a:t> = </a:t>
            </a:r>
            <a:r>
              <a:rPr lang="en-US" altLang="zh-CN" dirty="0" err="1"/>
              <a:t>num_hidden</a:t>
            </a:r>
            <a:endParaRPr lang="en-US" altLang="zh-CN" dirty="0"/>
          </a:p>
          <a:p>
            <a:r>
              <a:rPr lang="en-US" altLang="zh-CN" dirty="0"/>
              <a:t>        </a:t>
            </a:r>
            <a:r>
              <a:rPr lang="en-US" altLang="zh-CN" dirty="0" err="1"/>
              <a:t>self.num_layers</a:t>
            </a:r>
            <a:r>
              <a:rPr lang="en-US" altLang="zh-CN" dirty="0"/>
              <a:t> = </a:t>
            </a:r>
            <a:r>
              <a:rPr lang="en-US" altLang="zh-CN" dirty="0" err="1"/>
              <a:t>num_layers</a:t>
            </a:r>
            <a:endParaRPr lang="en-US" altLang="zh-CN" dirty="0"/>
          </a:p>
          <a:p>
            <a:r>
              <a:rPr lang="en-US" altLang="zh-CN" dirty="0"/>
              <a:t>        </a:t>
            </a:r>
            <a:r>
              <a:rPr lang="en-US" altLang="zh-CN" dirty="0" err="1"/>
              <a:t>self.dropout</a:t>
            </a:r>
            <a:r>
              <a:rPr lang="en-US" altLang="zh-CN" dirty="0"/>
              <a:t> = </a:t>
            </a:r>
            <a:r>
              <a:rPr lang="en-US" altLang="zh-CN" dirty="0" err="1"/>
              <a:t>nn.Dropout</a:t>
            </a:r>
            <a:r>
              <a:rPr lang="en-US" altLang="zh-CN" dirty="0"/>
              <a:t>(dropout)</a:t>
            </a:r>
          </a:p>
          <a:p>
            <a:endParaRPr lang="en-US" altLang="zh-CN" dirty="0"/>
          </a:p>
        </p:txBody>
      </p:sp>
    </p:spTree>
    <p:extLst>
      <p:ext uri="{BB962C8B-B14F-4D97-AF65-F5344CB8AC3E}">
        <p14:creationId xmlns:p14="http://schemas.microsoft.com/office/powerpoint/2010/main" val="12755699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476672"/>
            <a:ext cx="9036496" cy="6192688"/>
          </a:xfrm>
        </p:spPr>
        <p:txBody>
          <a:bodyPr>
            <a:normAutofit fontScale="70000" lnSpcReduction="20000"/>
          </a:bodyPr>
          <a:lstStyle/>
          <a:p>
            <a:r>
              <a:rPr lang="en-US" altLang="zh-CN" dirty="0"/>
              <a:t> </a:t>
            </a:r>
            <a:r>
              <a:rPr lang="en-US" altLang="zh-CN" dirty="0" err="1"/>
              <a:t>def</a:t>
            </a:r>
            <a:r>
              <a:rPr lang="en-US" altLang="zh-CN" dirty="0"/>
              <a:t> </a:t>
            </a:r>
            <a:r>
              <a:rPr lang="en-US" altLang="zh-CN" dirty="0" err="1"/>
              <a:t>init_weights</a:t>
            </a:r>
            <a:r>
              <a:rPr lang="en-US" altLang="zh-CN" dirty="0"/>
              <a:t>(self):</a:t>
            </a:r>
          </a:p>
          <a:p>
            <a:r>
              <a:rPr lang="en-US" altLang="zh-CN" dirty="0"/>
              <a:t>        # </a:t>
            </a:r>
            <a:r>
              <a:rPr lang="zh-CN" altLang="en-US" dirty="0"/>
              <a:t>使用均匀分布初始化权重参数</a:t>
            </a:r>
          </a:p>
          <a:p>
            <a:r>
              <a:rPr lang="zh-CN" altLang="en-US" dirty="0"/>
              <a:t>        </a:t>
            </a:r>
            <a:r>
              <a:rPr lang="en-US" altLang="zh-CN" dirty="0" err="1"/>
              <a:t>init_range</a:t>
            </a:r>
            <a:r>
              <a:rPr lang="en-US" altLang="zh-CN" dirty="0"/>
              <a:t> = 0.1</a:t>
            </a:r>
          </a:p>
          <a:p>
            <a:r>
              <a:rPr lang="en-US" altLang="zh-CN" dirty="0"/>
              <a:t>        </a:t>
            </a:r>
            <a:r>
              <a:rPr lang="en-US" altLang="zh-CN" dirty="0" err="1"/>
              <a:t>self.encoder.weight.data.uniform</a:t>
            </a:r>
            <a:r>
              <a:rPr lang="en-US" altLang="zh-CN" dirty="0"/>
              <a:t>_(-</a:t>
            </a:r>
            <a:r>
              <a:rPr lang="en-US" altLang="zh-CN" dirty="0" err="1"/>
              <a:t>init_range</a:t>
            </a:r>
            <a:r>
              <a:rPr lang="en-US" altLang="zh-CN" dirty="0"/>
              <a:t>, </a:t>
            </a:r>
            <a:r>
              <a:rPr lang="en-US" altLang="zh-CN" dirty="0" err="1"/>
              <a:t>init_range</a:t>
            </a:r>
            <a:r>
              <a:rPr lang="en-US" altLang="zh-CN" dirty="0"/>
              <a:t>)</a:t>
            </a:r>
          </a:p>
          <a:p>
            <a:r>
              <a:rPr lang="en-US" altLang="zh-CN" dirty="0"/>
              <a:t>        </a:t>
            </a:r>
            <a:r>
              <a:rPr lang="en-US" altLang="zh-CN" dirty="0" err="1"/>
              <a:t>self.decoder.bias.data.zero</a:t>
            </a:r>
            <a:r>
              <a:rPr lang="en-US" altLang="zh-CN" dirty="0"/>
              <a:t>_()</a:t>
            </a:r>
          </a:p>
          <a:p>
            <a:r>
              <a:rPr lang="en-US" altLang="zh-CN" dirty="0"/>
              <a:t>        </a:t>
            </a:r>
            <a:r>
              <a:rPr lang="en-US" altLang="zh-CN" dirty="0" err="1"/>
              <a:t>self.decoder.weight.data.uniform</a:t>
            </a:r>
            <a:r>
              <a:rPr lang="en-US" altLang="zh-CN" dirty="0"/>
              <a:t>_(-</a:t>
            </a:r>
            <a:r>
              <a:rPr lang="en-US" altLang="zh-CN" dirty="0" err="1"/>
              <a:t>init_range</a:t>
            </a:r>
            <a:r>
              <a:rPr lang="en-US" altLang="zh-CN" dirty="0"/>
              <a:t>, </a:t>
            </a:r>
            <a:r>
              <a:rPr lang="en-US" altLang="zh-CN" dirty="0" err="1"/>
              <a:t>init_range</a:t>
            </a:r>
            <a:r>
              <a:rPr lang="en-US" altLang="zh-CN" dirty="0"/>
              <a:t>)</a:t>
            </a:r>
          </a:p>
          <a:p>
            <a:endParaRPr lang="en-US" altLang="zh-CN" dirty="0"/>
          </a:p>
          <a:p>
            <a:r>
              <a:rPr lang="en-US" altLang="zh-CN" dirty="0"/>
              <a:t>    </a:t>
            </a:r>
            <a:r>
              <a:rPr lang="en-US" altLang="zh-CN" dirty="0" err="1"/>
              <a:t>def</a:t>
            </a:r>
            <a:r>
              <a:rPr lang="en-US" altLang="zh-CN" dirty="0"/>
              <a:t> forward(self, x, hidden):</a:t>
            </a:r>
          </a:p>
          <a:p>
            <a:r>
              <a:rPr lang="en-US" altLang="zh-CN" dirty="0"/>
              <a:t>        # </a:t>
            </a:r>
            <a:r>
              <a:rPr lang="zh-CN" altLang="en-US" dirty="0"/>
              <a:t>词向量</a:t>
            </a:r>
          </a:p>
          <a:p>
            <a:r>
              <a:rPr lang="zh-CN" altLang="en-US" dirty="0"/>
              <a:t>        </a:t>
            </a:r>
            <a:r>
              <a:rPr lang="en-US" altLang="zh-CN" dirty="0"/>
              <a:t>embed = </a:t>
            </a:r>
            <a:r>
              <a:rPr lang="en-US" altLang="zh-CN" dirty="0" err="1"/>
              <a:t>self.dropout</a:t>
            </a:r>
            <a:r>
              <a:rPr lang="en-US" altLang="zh-CN" dirty="0"/>
              <a:t>(</a:t>
            </a:r>
            <a:r>
              <a:rPr lang="en-US" altLang="zh-CN" dirty="0" err="1"/>
              <a:t>self.encoder</a:t>
            </a:r>
            <a:r>
              <a:rPr lang="en-US" altLang="zh-CN" dirty="0"/>
              <a:t>(x))</a:t>
            </a:r>
          </a:p>
          <a:p>
            <a:r>
              <a:rPr lang="en-US" altLang="zh-CN" dirty="0"/>
              <a:t>        # </a:t>
            </a:r>
            <a:r>
              <a:rPr lang="zh-CN" altLang="en-US" dirty="0"/>
              <a:t>循环神经网络处理</a:t>
            </a:r>
          </a:p>
          <a:p>
            <a:r>
              <a:rPr lang="zh-CN" altLang="en-US" dirty="0"/>
              <a:t>        </a:t>
            </a:r>
            <a:r>
              <a:rPr lang="en-US" altLang="zh-CN" dirty="0"/>
              <a:t>output, hidden = </a:t>
            </a:r>
            <a:r>
              <a:rPr lang="en-US" altLang="zh-CN" dirty="0" err="1"/>
              <a:t>self.rnn</a:t>
            </a:r>
            <a:r>
              <a:rPr lang="en-US" altLang="zh-CN" dirty="0"/>
              <a:t>(embed, hidden)</a:t>
            </a:r>
          </a:p>
          <a:p>
            <a:r>
              <a:rPr lang="en-US" altLang="zh-CN" dirty="0"/>
              <a:t>        output = </a:t>
            </a:r>
            <a:r>
              <a:rPr lang="en-US" altLang="zh-CN" dirty="0" err="1"/>
              <a:t>self.dropout</a:t>
            </a:r>
            <a:r>
              <a:rPr lang="en-US" altLang="zh-CN" dirty="0"/>
              <a:t>(output)</a:t>
            </a:r>
          </a:p>
          <a:p>
            <a:r>
              <a:rPr lang="en-US" altLang="zh-CN" dirty="0"/>
              <a:t>        # FC</a:t>
            </a:r>
            <a:r>
              <a:rPr lang="zh-CN" altLang="en-US" dirty="0"/>
              <a:t>层将隐状态转化为输出单词表</a:t>
            </a:r>
          </a:p>
          <a:p>
            <a:r>
              <a:rPr lang="zh-CN" altLang="en-US" dirty="0"/>
              <a:t>        </a:t>
            </a:r>
            <a:r>
              <a:rPr lang="en-US" altLang="zh-CN" dirty="0"/>
              <a:t># decoder</a:t>
            </a:r>
            <a:r>
              <a:rPr lang="zh-CN" altLang="en-US" dirty="0"/>
              <a:t>函数将</a:t>
            </a:r>
            <a:r>
              <a:rPr lang="en-US" altLang="zh-CN" dirty="0" err="1"/>
              <a:t>num_hidden</a:t>
            </a:r>
            <a:r>
              <a:rPr lang="zh-CN" altLang="en-US" dirty="0"/>
              <a:t>（</a:t>
            </a:r>
            <a:r>
              <a:rPr lang="en-US" altLang="zh-CN" dirty="0" err="1"/>
              <a:t>output.size</a:t>
            </a:r>
            <a:r>
              <a:rPr lang="en-US" altLang="zh-CN" dirty="0"/>
              <a:t>(2)</a:t>
            </a:r>
            <a:r>
              <a:rPr lang="zh-CN" altLang="en-US" dirty="0"/>
              <a:t>）转换到</a:t>
            </a:r>
            <a:r>
              <a:rPr lang="en-US" altLang="zh-CN" dirty="0" err="1"/>
              <a:t>num_token</a:t>
            </a:r>
            <a:r>
              <a:rPr lang="zh-CN" altLang="en-US" dirty="0"/>
              <a:t>（</a:t>
            </a:r>
            <a:r>
              <a:rPr lang="en-US" altLang="zh-CN" dirty="0" err="1"/>
              <a:t>decoded.size</a:t>
            </a:r>
            <a:r>
              <a:rPr lang="en-US" altLang="zh-CN" dirty="0"/>
              <a:t>(1)</a:t>
            </a:r>
            <a:r>
              <a:rPr lang="zh-CN" altLang="en-US" dirty="0"/>
              <a:t>）</a:t>
            </a:r>
          </a:p>
          <a:p>
            <a:r>
              <a:rPr lang="zh-CN" altLang="en-US" dirty="0"/>
              <a:t>        </a:t>
            </a:r>
            <a:r>
              <a:rPr lang="en-US" altLang="zh-CN" dirty="0"/>
              <a:t>decoded = </a:t>
            </a:r>
            <a:r>
              <a:rPr lang="en-US" altLang="zh-CN" dirty="0" err="1"/>
              <a:t>self.decoder</a:t>
            </a:r>
            <a:r>
              <a:rPr lang="en-US" altLang="zh-CN" dirty="0"/>
              <a:t>(</a:t>
            </a:r>
            <a:r>
              <a:rPr lang="en-US" altLang="zh-CN" dirty="0" err="1"/>
              <a:t>output.view</a:t>
            </a:r>
            <a:r>
              <a:rPr lang="en-US" altLang="zh-CN" dirty="0"/>
              <a:t>(</a:t>
            </a:r>
            <a:r>
              <a:rPr lang="en-US" altLang="zh-CN" dirty="0" err="1"/>
              <a:t>output.size</a:t>
            </a:r>
            <a:r>
              <a:rPr lang="en-US" altLang="zh-CN" dirty="0"/>
              <a:t>(0) * </a:t>
            </a:r>
            <a:r>
              <a:rPr lang="en-US" altLang="zh-CN" dirty="0" err="1"/>
              <a:t>output.size</a:t>
            </a:r>
            <a:r>
              <a:rPr lang="en-US" altLang="zh-CN" dirty="0"/>
              <a:t>(1), </a:t>
            </a:r>
            <a:r>
              <a:rPr lang="en-US" altLang="zh-CN" dirty="0" err="1"/>
              <a:t>output.size</a:t>
            </a:r>
            <a:r>
              <a:rPr lang="en-US" altLang="zh-CN" dirty="0"/>
              <a:t>(2)))</a:t>
            </a:r>
          </a:p>
          <a:p>
            <a:r>
              <a:rPr lang="en-US" altLang="zh-CN" dirty="0"/>
              <a:t>        return </a:t>
            </a:r>
            <a:r>
              <a:rPr lang="en-US" altLang="zh-CN" dirty="0" err="1"/>
              <a:t>decoded.view</a:t>
            </a:r>
            <a:r>
              <a:rPr lang="en-US" altLang="zh-CN" dirty="0"/>
              <a:t>(</a:t>
            </a:r>
            <a:r>
              <a:rPr lang="en-US" altLang="zh-CN" dirty="0" err="1"/>
              <a:t>output.size</a:t>
            </a:r>
            <a:r>
              <a:rPr lang="en-US" altLang="zh-CN" dirty="0"/>
              <a:t>(0), </a:t>
            </a:r>
            <a:r>
              <a:rPr lang="en-US" altLang="zh-CN" dirty="0" err="1"/>
              <a:t>output.size</a:t>
            </a:r>
            <a:r>
              <a:rPr lang="en-US" altLang="zh-CN" dirty="0"/>
              <a:t>(1), </a:t>
            </a:r>
            <a:r>
              <a:rPr lang="en-US" altLang="zh-CN" dirty="0" err="1"/>
              <a:t>decoded.size</a:t>
            </a:r>
            <a:r>
              <a:rPr lang="en-US" altLang="zh-CN" dirty="0"/>
              <a:t>(1)), hidden</a:t>
            </a:r>
          </a:p>
          <a:p>
            <a:endParaRPr lang="en-US" altLang="zh-CN" dirty="0"/>
          </a:p>
          <a:p>
            <a:r>
              <a:rPr lang="en-US" altLang="zh-CN" dirty="0"/>
              <a:t>    </a:t>
            </a:r>
            <a:r>
              <a:rPr lang="en-US" altLang="zh-CN" dirty="0" err="1"/>
              <a:t>def</a:t>
            </a:r>
            <a:r>
              <a:rPr lang="en-US" altLang="zh-CN" dirty="0"/>
              <a:t> </a:t>
            </a:r>
            <a:r>
              <a:rPr lang="en-US" altLang="zh-CN" dirty="0" err="1"/>
              <a:t>init_hidden</a:t>
            </a:r>
            <a:r>
              <a:rPr lang="en-US" altLang="zh-CN" dirty="0"/>
              <a:t>(self, </a:t>
            </a:r>
            <a:r>
              <a:rPr lang="en-US" altLang="zh-CN" dirty="0" err="1"/>
              <a:t>batch_sz</a:t>
            </a:r>
            <a:r>
              <a:rPr lang="en-US" altLang="zh-CN" dirty="0"/>
              <a:t>, </a:t>
            </a:r>
            <a:r>
              <a:rPr lang="en-US" altLang="zh-CN" dirty="0" err="1"/>
              <a:t>requires_grad</a:t>
            </a:r>
            <a:r>
              <a:rPr lang="en-US" altLang="zh-CN" dirty="0"/>
              <a:t>=True):</a:t>
            </a:r>
          </a:p>
          <a:p>
            <a:r>
              <a:rPr lang="en-US" altLang="zh-CN" dirty="0"/>
              <a:t>        weight = next(</a:t>
            </a:r>
            <a:r>
              <a:rPr lang="en-US" altLang="zh-CN" dirty="0" err="1"/>
              <a:t>self.parameters</a:t>
            </a:r>
            <a:r>
              <a:rPr lang="en-US" altLang="zh-CN" dirty="0"/>
              <a:t>())</a:t>
            </a:r>
          </a:p>
          <a:p>
            <a:r>
              <a:rPr lang="en-US" altLang="zh-CN" dirty="0"/>
              <a:t>        return (</a:t>
            </a:r>
            <a:r>
              <a:rPr lang="en-US" altLang="zh-CN" dirty="0" err="1"/>
              <a:t>weight.new_zeros</a:t>
            </a:r>
            <a:r>
              <a:rPr lang="en-US" altLang="zh-CN" dirty="0"/>
              <a:t>((</a:t>
            </a:r>
            <a:r>
              <a:rPr lang="en-US" altLang="zh-CN" dirty="0" err="1"/>
              <a:t>self.num_layers</a:t>
            </a:r>
            <a:r>
              <a:rPr lang="en-US" altLang="zh-CN" dirty="0"/>
              <a:t>, </a:t>
            </a:r>
            <a:r>
              <a:rPr lang="en-US" altLang="zh-CN" dirty="0" err="1"/>
              <a:t>batch_sz</a:t>
            </a:r>
            <a:r>
              <a:rPr lang="en-US" altLang="zh-CN" dirty="0"/>
              <a:t>, </a:t>
            </a:r>
            <a:r>
              <a:rPr lang="en-US" altLang="zh-CN" dirty="0" err="1"/>
              <a:t>self.num_hidden</a:t>
            </a:r>
            <a:r>
              <a:rPr lang="en-US" altLang="zh-CN" dirty="0"/>
              <a:t>), </a:t>
            </a:r>
            <a:r>
              <a:rPr lang="en-US" altLang="zh-CN" dirty="0" err="1"/>
              <a:t>requires_grad</a:t>
            </a:r>
            <a:r>
              <a:rPr lang="en-US" altLang="zh-CN" dirty="0"/>
              <a:t>=</a:t>
            </a:r>
            <a:r>
              <a:rPr lang="en-US" altLang="zh-CN" dirty="0" err="1"/>
              <a:t>requires_grad</a:t>
            </a:r>
            <a:r>
              <a:rPr lang="en-US" altLang="zh-CN" dirty="0"/>
              <a:t>),</a:t>
            </a:r>
          </a:p>
          <a:p>
            <a:r>
              <a:rPr lang="en-US" altLang="zh-CN" dirty="0"/>
              <a:t>                </a:t>
            </a:r>
            <a:r>
              <a:rPr lang="en-US" altLang="zh-CN" dirty="0" err="1"/>
              <a:t>weight.new_zeros</a:t>
            </a:r>
            <a:r>
              <a:rPr lang="en-US" altLang="zh-CN" dirty="0"/>
              <a:t>((</a:t>
            </a:r>
            <a:r>
              <a:rPr lang="en-US" altLang="zh-CN" dirty="0" err="1"/>
              <a:t>self.num_layers</a:t>
            </a:r>
            <a:r>
              <a:rPr lang="en-US" altLang="zh-CN" dirty="0"/>
              <a:t>, </a:t>
            </a:r>
            <a:r>
              <a:rPr lang="en-US" altLang="zh-CN" dirty="0" err="1"/>
              <a:t>batch_sz</a:t>
            </a:r>
            <a:r>
              <a:rPr lang="en-US" altLang="zh-CN" dirty="0"/>
              <a:t>, </a:t>
            </a:r>
            <a:r>
              <a:rPr lang="en-US" altLang="zh-CN" dirty="0" err="1"/>
              <a:t>self.num_hidden</a:t>
            </a:r>
            <a:r>
              <a:rPr lang="en-US" altLang="zh-CN" dirty="0"/>
              <a:t>), </a:t>
            </a:r>
            <a:r>
              <a:rPr lang="en-US" altLang="zh-CN" dirty="0" err="1"/>
              <a:t>requires_grad</a:t>
            </a:r>
            <a:r>
              <a:rPr lang="en-US" altLang="zh-CN" dirty="0"/>
              <a:t>=</a:t>
            </a:r>
            <a:r>
              <a:rPr lang="en-US" altLang="zh-CN" dirty="0" err="1"/>
              <a:t>requires_grad</a:t>
            </a:r>
            <a:r>
              <a:rPr lang="en-US" altLang="zh-CN" dirty="0"/>
              <a:t>))</a:t>
            </a:r>
          </a:p>
          <a:p>
            <a:endParaRPr lang="zh-CN" altLang="en-US" dirty="0"/>
          </a:p>
        </p:txBody>
      </p:sp>
    </p:spTree>
    <p:extLst>
      <p:ext uri="{BB962C8B-B14F-4D97-AF65-F5344CB8AC3E}">
        <p14:creationId xmlns:p14="http://schemas.microsoft.com/office/powerpoint/2010/main" val="35768656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代码</a:t>
            </a:r>
            <a:r>
              <a:rPr lang="en-US" altLang="zh-CN" dirty="0"/>
              <a:t>9. 20</a:t>
            </a:r>
            <a:r>
              <a:rPr lang="zh-CN" altLang="en-US" dirty="0"/>
              <a:t>包括模型训练</a:t>
            </a:r>
            <a:r>
              <a:rPr lang="en-US" altLang="zh-CN" dirty="0" err="1"/>
              <a:t>model_train</a:t>
            </a:r>
            <a:r>
              <a:rPr lang="zh-CN" altLang="en-US" dirty="0"/>
              <a:t>函数和模型评估</a:t>
            </a:r>
            <a:r>
              <a:rPr lang="en-US" altLang="zh-CN" dirty="0"/>
              <a:t>evaluate</a:t>
            </a:r>
            <a:r>
              <a:rPr lang="zh-CN" altLang="en-US" dirty="0"/>
              <a:t>函数。模型评估函数只需要做前向传播，不做反向传播，因此更为简单。模型训练函数使用两重循环结构，外循环迭代指定轮次，内循环将训练数据划分为多个长度为</a:t>
            </a:r>
            <a:r>
              <a:rPr lang="en-US" altLang="zh-CN" dirty="0" err="1"/>
              <a:t>bptt</a:t>
            </a:r>
            <a:r>
              <a:rPr lang="zh-CN" altLang="en-US" dirty="0"/>
              <a:t>的块，调用</a:t>
            </a:r>
            <a:r>
              <a:rPr lang="en-US" altLang="zh-CN" dirty="0" err="1"/>
              <a:t>make_batch</a:t>
            </a:r>
            <a:r>
              <a:rPr lang="zh-CN" altLang="en-US" dirty="0"/>
              <a:t>函数构建数据和目标，然后用于模型训练。注意到代码调用</a:t>
            </a:r>
            <a:r>
              <a:rPr lang="en-US" altLang="zh-CN" dirty="0" err="1"/>
              <a:t>torch.nn.utils.clip_grad_norm</a:t>
            </a:r>
            <a:r>
              <a:rPr lang="en-US" altLang="zh-CN" dirty="0"/>
              <a:t>_</a:t>
            </a:r>
            <a:r>
              <a:rPr lang="zh-CN" altLang="en-US" dirty="0"/>
              <a:t>函数参数以防止防止梯度爆炸，另外，模型还把训练过程中验证损失最小的最佳模型保存为文件，以便将来在测试数据上使用。</a:t>
            </a:r>
          </a:p>
        </p:txBody>
      </p:sp>
    </p:spTree>
    <p:extLst>
      <p:ext uri="{BB962C8B-B14F-4D97-AF65-F5344CB8AC3E}">
        <p14:creationId xmlns:p14="http://schemas.microsoft.com/office/powerpoint/2010/main" val="553807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fontScale="70000" lnSpcReduction="20000"/>
          </a:bodyPr>
          <a:lstStyle/>
          <a:p>
            <a:r>
              <a:rPr lang="zh-CN" altLang="en-US" dirty="0"/>
              <a:t>代码</a:t>
            </a:r>
            <a:r>
              <a:rPr lang="en-US" altLang="zh-CN" dirty="0"/>
              <a:t>9. 20 </a:t>
            </a:r>
            <a:r>
              <a:rPr lang="zh-CN" altLang="en-US" dirty="0"/>
              <a:t>模型训练和评估</a:t>
            </a:r>
          </a:p>
          <a:p>
            <a:r>
              <a:rPr lang="en-US" altLang="zh-CN" dirty="0" err="1"/>
              <a:t>def</a:t>
            </a:r>
            <a:r>
              <a:rPr lang="en-US" altLang="zh-CN" dirty="0"/>
              <a:t> evaluate(model, </a:t>
            </a:r>
            <a:r>
              <a:rPr lang="en-US" altLang="zh-CN" dirty="0" err="1"/>
              <a:t>evl_data</a:t>
            </a:r>
            <a:r>
              <a:rPr lang="en-US" altLang="zh-CN" dirty="0"/>
              <a:t>, </a:t>
            </a:r>
            <a:r>
              <a:rPr lang="en-US" altLang="zh-CN" dirty="0" err="1"/>
              <a:t>loss_fn</a:t>
            </a:r>
            <a:r>
              <a:rPr lang="en-US" altLang="zh-CN" dirty="0"/>
              <a:t>, </a:t>
            </a:r>
            <a:r>
              <a:rPr lang="en-US" altLang="zh-CN" dirty="0" err="1"/>
              <a:t>vocab_size</a:t>
            </a:r>
            <a:r>
              <a:rPr lang="en-US" altLang="zh-CN" dirty="0"/>
              <a:t>):</a:t>
            </a:r>
          </a:p>
          <a:p>
            <a:r>
              <a:rPr lang="en-US" altLang="zh-CN" dirty="0"/>
              <a:t>    """ </a:t>
            </a:r>
            <a:r>
              <a:rPr lang="zh-CN" altLang="en-US" dirty="0"/>
              <a:t>模型评估。只需要做前向传播，不做反向传播 </a:t>
            </a:r>
            <a:r>
              <a:rPr lang="en-US" altLang="zh-CN" dirty="0"/>
              <a:t>"""</a:t>
            </a:r>
          </a:p>
          <a:p>
            <a:r>
              <a:rPr lang="en-US" altLang="zh-CN" dirty="0"/>
              <a:t>    </a:t>
            </a:r>
            <a:r>
              <a:rPr lang="en-US" altLang="zh-CN" dirty="0" err="1"/>
              <a:t>model.eval</a:t>
            </a:r>
            <a:r>
              <a:rPr lang="en-US" altLang="zh-CN" dirty="0"/>
              <a:t>()</a:t>
            </a:r>
          </a:p>
          <a:p>
            <a:r>
              <a:rPr lang="en-US" altLang="zh-CN" dirty="0"/>
              <a:t>    </a:t>
            </a:r>
            <a:r>
              <a:rPr lang="en-US" altLang="zh-CN" dirty="0" err="1"/>
              <a:t>total_loss</a:t>
            </a:r>
            <a:r>
              <a:rPr lang="en-US" altLang="zh-CN" dirty="0"/>
              <a:t> = 0.</a:t>
            </a:r>
          </a:p>
          <a:p>
            <a:r>
              <a:rPr lang="en-US" altLang="zh-CN" dirty="0"/>
              <a:t>    </a:t>
            </a:r>
            <a:r>
              <a:rPr lang="en-US" altLang="zh-CN" dirty="0" err="1"/>
              <a:t>total_count</a:t>
            </a:r>
            <a:r>
              <a:rPr lang="en-US" altLang="zh-CN" dirty="0"/>
              <a:t> = 0.</a:t>
            </a:r>
          </a:p>
          <a:p>
            <a:r>
              <a:rPr lang="en-US" altLang="zh-CN" dirty="0"/>
              <a:t>    # </a:t>
            </a:r>
            <a:r>
              <a:rPr lang="zh-CN" altLang="en-US" dirty="0"/>
              <a:t>不跟踪梯度</a:t>
            </a:r>
          </a:p>
          <a:p>
            <a:r>
              <a:rPr lang="zh-CN" altLang="en-US" dirty="0"/>
              <a:t>    </a:t>
            </a:r>
            <a:r>
              <a:rPr lang="en-US" altLang="zh-CN" dirty="0"/>
              <a:t>with </a:t>
            </a:r>
            <a:r>
              <a:rPr lang="en-US" altLang="zh-CN" dirty="0" err="1"/>
              <a:t>torch.no_grad</a:t>
            </a:r>
            <a:r>
              <a:rPr lang="en-US" altLang="zh-CN" dirty="0"/>
              <a:t>():</a:t>
            </a:r>
          </a:p>
          <a:p>
            <a:r>
              <a:rPr lang="en-US" altLang="zh-CN" dirty="0"/>
              <a:t>        hidden = </a:t>
            </a:r>
            <a:r>
              <a:rPr lang="en-US" altLang="zh-CN" dirty="0" err="1"/>
              <a:t>model.init_hidden</a:t>
            </a:r>
            <a:r>
              <a:rPr lang="en-US" altLang="zh-CN" dirty="0"/>
              <a:t>(</a:t>
            </a:r>
            <a:r>
              <a:rPr lang="en-US" altLang="zh-CN" dirty="0" err="1"/>
              <a:t>batch_size</a:t>
            </a:r>
            <a:r>
              <a:rPr lang="en-US" altLang="zh-CN" dirty="0"/>
              <a:t>, </a:t>
            </a:r>
            <a:r>
              <a:rPr lang="en-US" altLang="zh-CN" dirty="0" err="1"/>
              <a:t>requires_grad</a:t>
            </a:r>
            <a:r>
              <a:rPr lang="en-US" altLang="zh-CN" dirty="0"/>
              <a:t>=False)</a:t>
            </a:r>
          </a:p>
          <a:p>
            <a:r>
              <a:rPr lang="en-US" altLang="zh-CN" dirty="0"/>
              <a:t>        for </a:t>
            </a:r>
            <a:r>
              <a:rPr lang="en-US" altLang="zh-CN" dirty="0" err="1"/>
              <a:t>i</a:t>
            </a:r>
            <a:r>
              <a:rPr lang="en-US" altLang="zh-CN" dirty="0"/>
              <a:t> in range(0, </a:t>
            </a:r>
            <a:r>
              <a:rPr lang="en-US" altLang="zh-CN" dirty="0" err="1"/>
              <a:t>evl_data.size</a:t>
            </a:r>
            <a:r>
              <a:rPr lang="en-US" altLang="zh-CN" dirty="0"/>
              <a:t>(0) - 1, </a:t>
            </a:r>
            <a:r>
              <a:rPr lang="en-US" altLang="zh-CN" dirty="0" err="1"/>
              <a:t>bptt</a:t>
            </a:r>
            <a:r>
              <a:rPr lang="en-US" altLang="zh-CN" dirty="0"/>
              <a:t>):</a:t>
            </a:r>
          </a:p>
          <a:p>
            <a:r>
              <a:rPr lang="en-US" altLang="zh-CN" dirty="0"/>
              <a:t>            data, targets = </a:t>
            </a:r>
            <a:r>
              <a:rPr lang="en-US" altLang="zh-CN" dirty="0" err="1"/>
              <a:t>make_batch</a:t>
            </a:r>
            <a:r>
              <a:rPr lang="en-US" altLang="zh-CN" dirty="0"/>
              <a:t>(</a:t>
            </a:r>
            <a:r>
              <a:rPr lang="en-US" altLang="zh-CN" dirty="0" err="1"/>
              <a:t>evl_data</a:t>
            </a:r>
            <a:r>
              <a:rPr lang="en-US" altLang="zh-CN" dirty="0"/>
              <a:t>, </a:t>
            </a:r>
            <a:r>
              <a:rPr lang="en-US" altLang="zh-CN" dirty="0" err="1"/>
              <a:t>i</a:t>
            </a:r>
            <a:r>
              <a:rPr lang="en-US" altLang="zh-CN" dirty="0"/>
              <a:t>)</a:t>
            </a:r>
          </a:p>
          <a:p>
            <a:r>
              <a:rPr lang="en-US" altLang="zh-CN" dirty="0"/>
              <a:t>            data, targets = data.to(device), targets.to(device)</a:t>
            </a:r>
          </a:p>
          <a:p>
            <a:r>
              <a:rPr lang="en-US" altLang="zh-CN" dirty="0"/>
              <a:t>            hidden = </a:t>
            </a:r>
            <a:r>
              <a:rPr lang="en-US" altLang="zh-CN" dirty="0" err="1"/>
              <a:t>repackage_hidden</a:t>
            </a:r>
            <a:r>
              <a:rPr lang="en-US" altLang="zh-CN" dirty="0"/>
              <a:t>(hidden)</a:t>
            </a:r>
          </a:p>
          <a:p>
            <a:r>
              <a:rPr lang="en-US" altLang="zh-CN" dirty="0"/>
              <a:t>            output, hidden = model(data, hidden)</a:t>
            </a:r>
          </a:p>
          <a:p>
            <a:r>
              <a:rPr lang="en-US" altLang="zh-CN" dirty="0"/>
              <a:t>            loss = </a:t>
            </a:r>
            <a:r>
              <a:rPr lang="en-US" altLang="zh-CN" dirty="0" err="1"/>
              <a:t>loss_fn</a:t>
            </a:r>
            <a:r>
              <a:rPr lang="en-US" altLang="zh-CN" dirty="0"/>
              <a:t>(</a:t>
            </a:r>
            <a:r>
              <a:rPr lang="en-US" altLang="zh-CN" dirty="0" err="1"/>
              <a:t>output.view</a:t>
            </a:r>
            <a:r>
              <a:rPr lang="en-US" altLang="zh-CN" dirty="0"/>
              <a:t>(-1, </a:t>
            </a:r>
            <a:r>
              <a:rPr lang="en-US" altLang="zh-CN" dirty="0" err="1"/>
              <a:t>vocab_size</a:t>
            </a:r>
            <a:r>
              <a:rPr lang="en-US" altLang="zh-CN" dirty="0"/>
              <a:t>), </a:t>
            </a:r>
            <a:r>
              <a:rPr lang="en-US" altLang="zh-CN" dirty="0" err="1"/>
              <a:t>targets.view</a:t>
            </a:r>
            <a:r>
              <a:rPr lang="en-US" altLang="zh-CN" dirty="0"/>
              <a:t>(-1))</a:t>
            </a:r>
          </a:p>
          <a:p>
            <a:r>
              <a:rPr lang="en-US" altLang="zh-CN" dirty="0"/>
              <a:t>            </a:t>
            </a:r>
            <a:r>
              <a:rPr lang="en-US" altLang="zh-CN" dirty="0" err="1"/>
              <a:t>total_count</a:t>
            </a:r>
            <a:r>
              <a:rPr lang="en-US" altLang="zh-CN" dirty="0"/>
              <a:t> += </a:t>
            </a:r>
            <a:r>
              <a:rPr lang="en-US" altLang="zh-CN" dirty="0" err="1"/>
              <a:t>np.multiply</a:t>
            </a:r>
            <a:r>
              <a:rPr lang="en-US" altLang="zh-CN" dirty="0"/>
              <a:t>(*</a:t>
            </a:r>
            <a:r>
              <a:rPr lang="en-US" altLang="zh-CN" dirty="0" err="1"/>
              <a:t>data.size</a:t>
            </a:r>
            <a:r>
              <a:rPr lang="en-US" altLang="zh-CN" dirty="0"/>
              <a:t>())</a:t>
            </a:r>
          </a:p>
          <a:p>
            <a:r>
              <a:rPr lang="en-US" altLang="zh-CN" dirty="0"/>
              <a:t>            </a:t>
            </a:r>
            <a:r>
              <a:rPr lang="en-US" altLang="zh-CN" dirty="0" err="1"/>
              <a:t>total_loss</a:t>
            </a:r>
            <a:r>
              <a:rPr lang="en-US" altLang="zh-CN" dirty="0"/>
              <a:t> += </a:t>
            </a:r>
            <a:r>
              <a:rPr lang="en-US" altLang="zh-CN" dirty="0" err="1"/>
              <a:t>loss.item</a:t>
            </a:r>
            <a:r>
              <a:rPr lang="en-US" altLang="zh-CN" dirty="0"/>
              <a:t>() * </a:t>
            </a:r>
            <a:r>
              <a:rPr lang="en-US" altLang="zh-CN" dirty="0" err="1"/>
              <a:t>np.multiply</a:t>
            </a:r>
            <a:r>
              <a:rPr lang="en-US" altLang="zh-CN" dirty="0"/>
              <a:t>(*</a:t>
            </a:r>
            <a:r>
              <a:rPr lang="en-US" altLang="zh-CN" dirty="0" err="1"/>
              <a:t>data.size</a:t>
            </a:r>
            <a:r>
              <a:rPr lang="en-US" altLang="zh-CN" dirty="0"/>
              <a:t>())</a:t>
            </a:r>
          </a:p>
          <a:p>
            <a:endParaRPr lang="en-US" altLang="zh-CN" dirty="0"/>
          </a:p>
          <a:p>
            <a:r>
              <a:rPr lang="en-US" altLang="zh-CN" dirty="0"/>
              <a:t>    loss = </a:t>
            </a:r>
            <a:r>
              <a:rPr lang="en-US" altLang="zh-CN" dirty="0" err="1"/>
              <a:t>total_loss</a:t>
            </a:r>
            <a:r>
              <a:rPr lang="en-US" altLang="zh-CN" dirty="0"/>
              <a:t> / </a:t>
            </a:r>
            <a:r>
              <a:rPr lang="en-US" altLang="zh-CN" dirty="0" err="1"/>
              <a:t>total_count</a:t>
            </a:r>
            <a:endParaRPr lang="en-US" altLang="zh-CN" dirty="0"/>
          </a:p>
          <a:p>
            <a:r>
              <a:rPr lang="en-US" altLang="zh-CN" dirty="0"/>
              <a:t>    # </a:t>
            </a:r>
            <a:r>
              <a:rPr lang="zh-CN" altLang="en-US" dirty="0"/>
              <a:t>记得设置回训练模式</a:t>
            </a:r>
          </a:p>
          <a:p>
            <a:r>
              <a:rPr lang="zh-CN" altLang="en-US" dirty="0"/>
              <a:t>    </a:t>
            </a:r>
            <a:r>
              <a:rPr lang="en-US" altLang="zh-CN" dirty="0" err="1"/>
              <a:t>model.train</a:t>
            </a:r>
            <a:r>
              <a:rPr lang="en-US" altLang="zh-CN" dirty="0"/>
              <a:t>()</a:t>
            </a:r>
          </a:p>
          <a:p>
            <a:r>
              <a:rPr lang="en-US" altLang="zh-CN" dirty="0"/>
              <a:t>    return </a:t>
            </a:r>
            <a:r>
              <a:rPr lang="en-US" altLang="zh-CN" dirty="0" smtClean="0"/>
              <a:t>loss</a:t>
            </a:r>
            <a:endParaRPr lang="en-US" altLang="zh-CN" dirty="0"/>
          </a:p>
        </p:txBody>
      </p:sp>
    </p:spTree>
    <p:extLst>
      <p:ext uri="{BB962C8B-B14F-4D97-AF65-F5344CB8AC3E}">
        <p14:creationId xmlns:p14="http://schemas.microsoft.com/office/powerpoint/2010/main" val="22329871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408712"/>
          </a:xfrm>
        </p:spPr>
        <p:txBody>
          <a:bodyPr>
            <a:normAutofit fontScale="40000" lnSpcReduction="20000"/>
          </a:bodyPr>
          <a:lstStyle/>
          <a:p>
            <a:endParaRPr lang="en-US" altLang="zh-CN" dirty="0"/>
          </a:p>
          <a:p>
            <a:r>
              <a:rPr lang="en-US" altLang="zh-CN" dirty="0" err="1"/>
              <a:t>def</a:t>
            </a:r>
            <a:r>
              <a:rPr lang="en-US" altLang="zh-CN" dirty="0"/>
              <a:t> </a:t>
            </a:r>
            <a:r>
              <a:rPr lang="en-US" altLang="zh-CN" dirty="0" err="1"/>
              <a:t>model_train</a:t>
            </a:r>
            <a:r>
              <a:rPr lang="en-US" altLang="zh-CN" dirty="0"/>
              <a:t>(model, </a:t>
            </a:r>
            <a:r>
              <a:rPr lang="en-US" altLang="zh-CN" dirty="0" err="1"/>
              <a:t>train_data</a:t>
            </a:r>
            <a:r>
              <a:rPr lang="en-US" altLang="zh-CN" dirty="0"/>
              <a:t>, </a:t>
            </a:r>
            <a:r>
              <a:rPr lang="en-US" altLang="zh-CN" dirty="0" err="1"/>
              <a:t>val_data</a:t>
            </a:r>
            <a:r>
              <a:rPr lang="en-US" altLang="zh-CN" dirty="0"/>
              <a:t>, criterion, </a:t>
            </a:r>
            <a:r>
              <a:rPr lang="en-US" altLang="zh-CN" dirty="0" err="1"/>
              <a:t>vocab_size</a:t>
            </a:r>
            <a:r>
              <a:rPr lang="en-US" altLang="zh-CN" dirty="0"/>
              <a:t>, optimizer, scheduler):</a:t>
            </a:r>
          </a:p>
          <a:p>
            <a:r>
              <a:rPr lang="en-US" altLang="zh-CN" dirty="0"/>
              <a:t>    """ </a:t>
            </a:r>
            <a:r>
              <a:rPr lang="zh-CN" altLang="en-US" dirty="0"/>
              <a:t>模型训练 </a:t>
            </a:r>
            <a:r>
              <a:rPr lang="en-US" altLang="zh-CN" dirty="0"/>
              <a:t>"""</a:t>
            </a:r>
          </a:p>
          <a:p>
            <a:endParaRPr lang="en-US" altLang="zh-CN" dirty="0"/>
          </a:p>
          <a:p>
            <a:r>
              <a:rPr lang="en-US" altLang="zh-CN" dirty="0"/>
              <a:t>    </a:t>
            </a:r>
            <a:r>
              <a:rPr lang="en-US" altLang="zh-CN" dirty="0" err="1"/>
              <a:t>val_losses</a:t>
            </a:r>
            <a:r>
              <a:rPr lang="en-US" altLang="zh-CN" dirty="0"/>
              <a:t> = []</a:t>
            </a:r>
          </a:p>
          <a:p>
            <a:r>
              <a:rPr lang="en-US" altLang="zh-CN" dirty="0"/>
              <a:t>    # </a:t>
            </a:r>
            <a:r>
              <a:rPr lang="zh-CN" altLang="en-US" dirty="0"/>
              <a:t>训练多个</a:t>
            </a:r>
            <a:r>
              <a:rPr lang="en-US" altLang="zh-CN" dirty="0"/>
              <a:t>epoch</a:t>
            </a:r>
          </a:p>
          <a:p>
            <a:r>
              <a:rPr lang="en-US" altLang="zh-CN" dirty="0"/>
              <a:t>    for epoch in range(</a:t>
            </a:r>
            <a:r>
              <a:rPr lang="en-US" altLang="zh-CN" dirty="0" err="1"/>
              <a:t>num_epochs</a:t>
            </a:r>
            <a:r>
              <a:rPr lang="en-US" altLang="zh-CN" dirty="0"/>
              <a:t>):</a:t>
            </a:r>
          </a:p>
          <a:p>
            <a:r>
              <a:rPr lang="en-US" altLang="zh-CN" dirty="0"/>
              <a:t>        </a:t>
            </a:r>
            <a:r>
              <a:rPr lang="en-US" altLang="zh-CN" dirty="0" err="1"/>
              <a:t>model.train</a:t>
            </a:r>
            <a:r>
              <a:rPr lang="en-US" altLang="zh-CN" dirty="0"/>
              <a:t>()</a:t>
            </a:r>
          </a:p>
          <a:p>
            <a:r>
              <a:rPr lang="en-US" altLang="zh-CN" dirty="0"/>
              <a:t>        hidden = </a:t>
            </a:r>
            <a:r>
              <a:rPr lang="en-US" altLang="zh-CN" dirty="0" err="1"/>
              <a:t>model.init_hidden</a:t>
            </a:r>
            <a:r>
              <a:rPr lang="en-US" altLang="zh-CN" dirty="0"/>
              <a:t>(</a:t>
            </a:r>
            <a:r>
              <a:rPr lang="en-US" altLang="zh-CN" dirty="0" err="1"/>
              <a:t>batch_size</a:t>
            </a:r>
            <a:r>
              <a:rPr lang="en-US" altLang="zh-CN" dirty="0"/>
              <a:t>)</a:t>
            </a:r>
          </a:p>
          <a:p>
            <a:r>
              <a:rPr lang="en-US" altLang="zh-CN" dirty="0"/>
              <a:t>        # </a:t>
            </a:r>
            <a:r>
              <a:rPr lang="zh-CN" altLang="en-US" dirty="0"/>
              <a:t>每个</a:t>
            </a:r>
            <a:r>
              <a:rPr lang="en-US" altLang="zh-CN" dirty="0"/>
              <a:t>epoch</a:t>
            </a:r>
            <a:r>
              <a:rPr lang="zh-CN" altLang="en-US" dirty="0"/>
              <a:t>有多个</a:t>
            </a:r>
            <a:r>
              <a:rPr lang="en-US" altLang="zh-CN" dirty="0"/>
              <a:t>batch</a:t>
            </a:r>
            <a:r>
              <a:rPr lang="zh-CN" altLang="en-US" dirty="0"/>
              <a:t>数据</a:t>
            </a:r>
          </a:p>
          <a:p>
            <a:r>
              <a:rPr lang="zh-CN" altLang="en-US" dirty="0"/>
              <a:t>        </a:t>
            </a:r>
            <a:r>
              <a:rPr lang="en-US" altLang="zh-CN" dirty="0"/>
              <a:t>for batch, </a:t>
            </a:r>
            <a:r>
              <a:rPr lang="en-US" altLang="zh-CN" dirty="0" err="1"/>
              <a:t>i</a:t>
            </a:r>
            <a:r>
              <a:rPr lang="en-US" altLang="zh-CN" dirty="0"/>
              <a:t> in enumerate(range(0, </a:t>
            </a:r>
            <a:r>
              <a:rPr lang="en-US" altLang="zh-CN" dirty="0" err="1"/>
              <a:t>train_data.size</a:t>
            </a:r>
            <a:r>
              <a:rPr lang="en-US" altLang="zh-CN" dirty="0"/>
              <a:t>(0) - 1, </a:t>
            </a:r>
            <a:r>
              <a:rPr lang="en-US" altLang="zh-CN" dirty="0" err="1"/>
              <a:t>bptt</a:t>
            </a:r>
            <a:r>
              <a:rPr lang="en-US" altLang="zh-CN" dirty="0"/>
              <a:t>)):</a:t>
            </a:r>
          </a:p>
          <a:p>
            <a:r>
              <a:rPr lang="en-US" altLang="zh-CN" dirty="0"/>
              <a:t>            data, targets = </a:t>
            </a:r>
            <a:r>
              <a:rPr lang="en-US" altLang="zh-CN" dirty="0" err="1"/>
              <a:t>make_batch</a:t>
            </a:r>
            <a:r>
              <a:rPr lang="en-US" altLang="zh-CN" dirty="0"/>
              <a:t>(</a:t>
            </a:r>
            <a:r>
              <a:rPr lang="en-US" altLang="zh-CN" dirty="0" err="1"/>
              <a:t>train_data</a:t>
            </a:r>
            <a:r>
              <a:rPr lang="en-US" altLang="zh-CN" dirty="0"/>
              <a:t>, </a:t>
            </a:r>
            <a:r>
              <a:rPr lang="en-US" altLang="zh-CN" dirty="0" err="1"/>
              <a:t>i</a:t>
            </a:r>
            <a:r>
              <a:rPr lang="en-US" altLang="zh-CN" dirty="0"/>
              <a:t>)</a:t>
            </a:r>
          </a:p>
          <a:p>
            <a:r>
              <a:rPr lang="en-US" altLang="zh-CN" dirty="0"/>
              <a:t>            data, targets = data.to(device), targets.to(device)</a:t>
            </a:r>
          </a:p>
          <a:p>
            <a:r>
              <a:rPr lang="en-US" altLang="zh-CN" dirty="0"/>
              <a:t>            hidden = </a:t>
            </a:r>
            <a:r>
              <a:rPr lang="en-US" altLang="zh-CN" dirty="0" err="1"/>
              <a:t>repackage_hidden</a:t>
            </a:r>
            <a:r>
              <a:rPr lang="en-US" altLang="zh-CN" dirty="0"/>
              <a:t>(hidden)</a:t>
            </a:r>
          </a:p>
          <a:p>
            <a:r>
              <a:rPr lang="en-US" altLang="zh-CN" dirty="0"/>
              <a:t>            </a:t>
            </a:r>
            <a:r>
              <a:rPr lang="en-US" altLang="zh-CN" dirty="0" err="1"/>
              <a:t>model.zero_grad</a:t>
            </a:r>
            <a:r>
              <a:rPr lang="en-US" altLang="zh-CN" dirty="0"/>
              <a:t>()</a:t>
            </a:r>
          </a:p>
          <a:p>
            <a:r>
              <a:rPr lang="en-US" altLang="zh-CN" dirty="0"/>
              <a:t>            # </a:t>
            </a:r>
            <a:r>
              <a:rPr lang="zh-CN" altLang="en-US" dirty="0"/>
              <a:t>前向传播</a:t>
            </a:r>
          </a:p>
          <a:p>
            <a:r>
              <a:rPr lang="zh-CN" altLang="en-US" dirty="0"/>
              <a:t>            </a:t>
            </a:r>
            <a:r>
              <a:rPr lang="en-US" altLang="zh-CN" dirty="0"/>
              <a:t>output, hidden = model(data, hidden)</a:t>
            </a:r>
          </a:p>
          <a:p>
            <a:r>
              <a:rPr lang="en-US" altLang="zh-CN" dirty="0"/>
              <a:t>            loss = criterion(</a:t>
            </a:r>
            <a:r>
              <a:rPr lang="en-US" altLang="zh-CN" dirty="0" err="1"/>
              <a:t>output.view</a:t>
            </a:r>
            <a:r>
              <a:rPr lang="en-US" altLang="zh-CN" dirty="0"/>
              <a:t>(-1, </a:t>
            </a:r>
            <a:r>
              <a:rPr lang="en-US" altLang="zh-CN" dirty="0" err="1"/>
              <a:t>vocab_size</a:t>
            </a:r>
            <a:r>
              <a:rPr lang="en-US" altLang="zh-CN" dirty="0"/>
              <a:t>), targets)</a:t>
            </a:r>
          </a:p>
          <a:p>
            <a:r>
              <a:rPr lang="en-US" altLang="zh-CN" dirty="0"/>
              <a:t>            # </a:t>
            </a:r>
            <a:r>
              <a:rPr lang="zh-CN" altLang="en-US" dirty="0"/>
              <a:t>反向传播</a:t>
            </a:r>
          </a:p>
          <a:p>
            <a:r>
              <a:rPr lang="zh-CN" altLang="en-US" dirty="0"/>
              <a:t>            </a:t>
            </a:r>
            <a:r>
              <a:rPr lang="en-US" altLang="zh-CN" dirty="0" err="1"/>
              <a:t>loss.backward</a:t>
            </a:r>
            <a:r>
              <a:rPr lang="en-US" altLang="zh-CN" dirty="0"/>
              <a:t>()</a:t>
            </a:r>
          </a:p>
          <a:p>
            <a:r>
              <a:rPr lang="en-US" altLang="zh-CN" dirty="0"/>
              <a:t>            </a:t>
            </a:r>
            <a:r>
              <a:rPr lang="en-US" altLang="zh-CN" dirty="0" err="1"/>
              <a:t>torch.nn.utils.clip_grad_norm</a:t>
            </a:r>
            <a:r>
              <a:rPr lang="en-US" altLang="zh-CN" dirty="0"/>
              <a:t>_(</a:t>
            </a:r>
            <a:r>
              <a:rPr lang="en-US" altLang="zh-CN" dirty="0" err="1"/>
              <a:t>model.parameters</a:t>
            </a:r>
            <a:r>
              <a:rPr lang="en-US" altLang="zh-CN" dirty="0"/>
              <a:t>(), </a:t>
            </a:r>
            <a:r>
              <a:rPr lang="en-US" altLang="zh-CN" dirty="0" err="1"/>
              <a:t>grad_clip</a:t>
            </a:r>
            <a:r>
              <a:rPr lang="en-US" altLang="zh-CN" dirty="0"/>
              <a:t>)   # </a:t>
            </a:r>
            <a:r>
              <a:rPr lang="zh-CN" altLang="en-US" dirty="0"/>
              <a:t>防止梯度爆炸</a:t>
            </a:r>
          </a:p>
          <a:p>
            <a:r>
              <a:rPr lang="zh-CN" altLang="en-US" dirty="0"/>
              <a:t>            </a:t>
            </a:r>
            <a:r>
              <a:rPr lang="en-US" altLang="zh-CN" dirty="0" err="1"/>
              <a:t>optimizer.step</a:t>
            </a:r>
            <a:r>
              <a:rPr lang="en-US" altLang="zh-CN" dirty="0"/>
              <a:t>()        # </a:t>
            </a:r>
            <a:r>
              <a:rPr lang="zh-CN" altLang="en-US" dirty="0"/>
              <a:t>更新模型参数</a:t>
            </a:r>
          </a:p>
          <a:p>
            <a:endParaRPr lang="zh-CN" altLang="en-US" dirty="0"/>
          </a:p>
          <a:p>
            <a:r>
              <a:rPr lang="zh-CN" altLang="en-US" dirty="0"/>
              <a:t>            </a:t>
            </a:r>
            <a:r>
              <a:rPr lang="en-US" altLang="zh-CN" dirty="0"/>
              <a:t># </a:t>
            </a:r>
            <a:r>
              <a:rPr lang="zh-CN" altLang="en-US" dirty="0"/>
              <a:t>打印模型性能</a:t>
            </a:r>
          </a:p>
          <a:p>
            <a:r>
              <a:rPr lang="zh-CN" altLang="en-US" dirty="0"/>
              <a:t>            </a:t>
            </a:r>
            <a:r>
              <a:rPr lang="en-US" altLang="zh-CN" dirty="0"/>
              <a:t>if </a:t>
            </a:r>
            <a:r>
              <a:rPr lang="en-US" altLang="zh-CN" dirty="0" err="1"/>
              <a:t>i</a:t>
            </a:r>
            <a:r>
              <a:rPr lang="en-US" altLang="zh-CN" dirty="0"/>
              <a:t> % </a:t>
            </a:r>
            <a:r>
              <a:rPr lang="en-US" altLang="zh-CN" dirty="0" err="1"/>
              <a:t>print_per</a:t>
            </a:r>
            <a:r>
              <a:rPr lang="en-US" altLang="zh-CN" dirty="0"/>
              <a:t> == 0:</a:t>
            </a:r>
          </a:p>
          <a:p>
            <a:r>
              <a:rPr lang="en-US" altLang="zh-CN" dirty="0"/>
              <a:t>                print(f"</a:t>
            </a:r>
            <a:r>
              <a:rPr lang="zh-CN" altLang="en-US" dirty="0"/>
              <a:t>轮次：</a:t>
            </a:r>
            <a:r>
              <a:rPr lang="en-US" altLang="zh-CN" dirty="0"/>
              <a:t>{epoch}\t</a:t>
            </a:r>
            <a:r>
              <a:rPr lang="zh-CN" altLang="en-US" dirty="0"/>
              <a:t>迭代：</a:t>
            </a:r>
            <a:r>
              <a:rPr lang="en-US" altLang="zh-CN" dirty="0"/>
              <a:t>{</a:t>
            </a:r>
            <a:r>
              <a:rPr lang="en-US" altLang="zh-CN" dirty="0" err="1"/>
              <a:t>i</a:t>
            </a:r>
            <a:r>
              <a:rPr lang="en-US" altLang="zh-CN" dirty="0"/>
              <a:t>}\t</a:t>
            </a:r>
            <a:r>
              <a:rPr lang="zh-CN" altLang="en-US" dirty="0"/>
              <a:t>损失：</a:t>
            </a:r>
            <a:r>
              <a:rPr lang="en-US" altLang="zh-CN" dirty="0"/>
              <a:t>{</a:t>
            </a:r>
            <a:r>
              <a:rPr lang="en-US" altLang="zh-CN" dirty="0" err="1"/>
              <a:t>loss.item</a:t>
            </a:r>
            <a:r>
              <a:rPr lang="en-US" altLang="zh-CN" dirty="0"/>
              <a:t>()}")</a:t>
            </a:r>
          </a:p>
          <a:p>
            <a:endParaRPr lang="en-US" altLang="zh-CN" dirty="0"/>
          </a:p>
          <a:p>
            <a:r>
              <a:rPr lang="en-US" altLang="zh-CN" dirty="0"/>
              <a:t>            # </a:t>
            </a:r>
            <a:r>
              <a:rPr lang="zh-CN" altLang="en-US" dirty="0"/>
              <a:t>模型评估</a:t>
            </a:r>
          </a:p>
          <a:p>
            <a:r>
              <a:rPr lang="zh-CN" altLang="en-US" dirty="0"/>
              <a:t>            </a:t>
            </a:r>
            <a:r>
              <a:rPr lang="en-US" altLang="zh-CN" dirty="0"/>
              <a:t>if </a:t>
            </a:r>
            <a:r>
              <a:rPr lang="en-US" altLang="zh-CN" dirty="0" err="1"/>
              <a:t>i</a:t>
            </a:r>
            <a:r>
              <a:rPr lang="en-US" altLang="zh-CN" dirty="0"/>
              <a:t> % </a:t>
            </a:r>
            <a:r>
              <a:rPr lang="en-US" altLang="zh-CN" dirty="0" err="1"/>
              <a:t>eval_per</a:t>
            </a:r>
            <a:r>
              <a:rPr lang="en-US" altLang="zh-CN" dirty="0"/>
              <a:t> == 0:</a:t>
            </a:r>
          </a:p>
          <a:p>
            <a:r>
              <a:rPr lang="en-US" altLang="zh-CN" dirty="0"/>
              <a:t>                </a:t>
            </a:r>
            <a:r>
              <a:rPr lang="en-US" altLang="zh-CN" dirty="0" err="1"/>
              <a:t>val_loss</a:t>
            </a:r>
            <a:r>
              <a:rPr lang="en-US" altLang="zh-CN" dirty="0"/>
              <a:t> = evaluate(model, </a:t>
            </a:r>
            <a:r>
              <a:rPr lang="en-US" altLang="zh-CN" dirty="0" err="1"/>
              <a:t>val_data</a:t>
            </a:r>
            <a:r>
              <a:rPr lang="en-US" altLang="zh-CN" dirty="0"/>
              <a:t>, criterion, </a:t>
            </a:r>
            <a:r>
              <a:rPr lang="en-US" altLang="zh-CN" dirty="0" err="1"/>
              <a:t>vocab_size</a:t>
            </a:r>
            <a:r>
              <a:rPr lang="en-US" altLang="zh-CN" dirty="0"/>
              <a:t>)</a:t>
            </a:r>
          </a:p>
          <a:p>
            <a:endParaRPr lang="en-US" altLang="zh-CN" dirty="0"/>
          </a:p>
          <a:p>
            <a:r>
              <a:rPr lang="en-US" altLang="zh-CN" dirty="0"/>
              <a:t>                if </a:t>
            </a:r>
            <a:r>
              <a:rPr lang="en-US" altLang="zh-CN" dirty="0" err="1"/>
              <a:t>len</a:t>
            </a:r>
            <a:r>
              <a:rPr lang="en-US" altLang="zh-CN" dirty="0"/>
              <a:t>(</a:t>
            </a:r>
            <a:r>
              <a:rPr lang="en-US" altLang="zh-CN" dirty="0" err="1"/>
              <a:t>val_losses</a:t>
            </a:r>
            <a:r>
              <a:rPr lang="en-US" altLang="zh-CN" dirty="0"/>
              <a:t>) == 0 or </a:t>
            </a:r>
            <a:r>
              <a:rPr lang="en-US" altLang="zh-CN" dirty="0" err="1"/>
              <a:t>val_loss</a:t>
            </a:r>
            <a:r>
              <a:rPr lang="en-US" altLang="zh-CN" dirty="0"/>
              <a:t> &lt; min(</a:t>
            </a:r>
            <a:r>
              <a:rPr lang="en-US" altLang="zh-CN" dirty="0" err="1"/>
              <a:t>val_losses</a:t>
            </a:r>
            <a:r>
              <a:rPr lang="en-US" altLang="zh-CN" dirty="0"/>
              <a:t>):</a:t>
            </a:r>
          </a:p>
          <a:p>
            <a:r>
              <a:rPr lang="en-US" altLang="zh-CN" dirty="0"/>
              <a:t>                    print(f"</a:t>
            </a:r>
            <a:r>
              <a:rPr lang="zh-CN" altLang="en-US" dirty="0"/>
              <a:t>最佳模型的验证损失：</a:t>
            </a:r>
            <a:r>
              <a:rPr lang="en-US" altLang="zh-CN" dirty="0"/>
              <a:t>{</a:t>
            </a:r>
            <a:r>
              <a:rPr lang="en-US" altLang="zh-CN" dirty="0" err="1"/>
              <a:t>val_loss</a:t>
            </a:r>
            <a:r>
              <a:rPr lang="en-US" altLang="zh-CN" dirty="0"/>
              <a:t>}")</a:t>
            </a:r>
          </a:p>
          <a:p>
            <a:r>
              <a:rPr lang="en-US" altLang="zh-CN" dirty="0"/>
              <a:t>                    </a:t>
            </a:r>
            <a:r>
              <a:rPr lang="en-US" altLang="zh-CN" dirty="0" err="1"/>
              <a:t>torch.save</a:t>
            </a:r>
            <a:r>
              <a:rPr lang="en-US" altLang="zh-CN" dirty="0"/>
              <a:t>(</a:t>
            </a:r>
            <a:r>
              <a:rPr lang="en-US" altLang="zh-CN" dirty="0" err="1"/>
              <a:t>model.state_dict</a:t>
            </a:r>
            <a:r>
              <a:rPr lang="en-US" altLang="zh-CN" dirty="0"/>
              <a:t>(), </a:t>
            </a:r>
            <a:r>
              <a:rPr lang="en-US" altLang="zh-CN" dirty="0" err="1"/>
              <a:t>best_model_file</a:t>
            </a:r>
            <a:r>
              <a:rPr lang="en-US" altLang="zh-CN" dirty="0"/>
              <a:t>)</a:t>
            </a:r>
          </a:p>
          <a:p>
            <a:r>
              <a:rPr lang="en-US" altLang="zh-CN" dirty="0"/>
              <a:t>                else:</a:t>
            </a:r>
          </a:p>
          <a:p>
            <a:r>
              <a:rPr lang="en-US" altLang="zh-CN" dirty="0"/>
              <a:t>                    </a:t>
            </a:r>
            <a:r>
              <a:rPr lang="en-US" altLang="zh-CN" dirty="0" err="1"/>
              <a:t>scheduler.step</a:t>
            </a:r>
            <a:r>
              <a:rPr lang="en-US" altLang="zh-CN" dirty="0"/>
              <a:t>()</a:t>
            </a:r>
          </a:p>
          <a:p>
            <a:r>
              <a:rPr lang="en-US" altLang="zh-CN" dirty="0"/>
              <a:t>                    optimizer = </a:t>
            </a:r>
            <a:r>
              <a:rPr lang="en-US" altLang="zh-CN" dirty="0" err="1"/>
              <a:t>torch.optim.Adam</a:t>
            </a:r>
            <a:r>
              <a:rPr lang="en-US" altLang="zh-CN" dirty="0"/>
              <a:t>(</a:t>
            </a:r>
            <a:r>
              <a:rPr lang="en-US" altLang="zh-CN" dirty="0" err="1"/>
              <a:t>model.parameters</a:t>
            </a:r>
            <a:r>
              <a:rPr lang="en-US" altLang="zh-CN" dirty="0"/>
              <a:t>(), </a:t>
            </a:r>
            <a:r>
              <a:rPr lang="en-US" altLang="zh-CN" dirty="0" err="1"/>
              <a:t>lr</a:t>
            </a:r>
            <a:r>
              <a:rPr lang="en-US" altLang="zh-CN" dirty="0"/>
              <a:t>=</a:t>
            </a:r>
            <a:r>
              <a:rPr lang="en-US" altLang="zh-CN" dirty="0" err="1"/>
              <a:t>learning_rate</a:t>
            </a:r>
            <a:r>
              <a:rPr lang="en-US" altLang="zh-CN" dirty="0"/>
              <a:t>)</a:t>
            </a:r>
          </a:p>
          <a:p>
            <a:r>
              <a:rPr lang="en-US" altLang="zh-CN" dirty="0"/>
              <a:t>                </a:t>
            </a:r>
            <a:r>
              <a:rPr lang="en-US" altLang="zh-CN" dirty="0" err="1"/>
              <a:t>val_losses.append</a:t>
            </a:r>
            <a:r>
              <a:rPr lang="en-US" altLang="zh-CN" dirty="0"/>
              <a:t>(</a:t>
            </a:r>
            <a:r>
              <a:rPr lang="en-US" altLang="zh-CN" dirty="0" err="1"/>
              <a:t>val_loss</a:t>
            </a:r>
            <a:r>
              <a:rPr lang="en-US" altLang="zh-CN" dirty="0"/>
              <a:t>)</a:t>
            </a:r>
          </a:p>
          <a:p>
            <a:endParaRPr lang="en-US" altLang="zh-CN" dirty="0"/>
          </a:p>
          <a:p>
            <a:endParaRPr lang="zh-CN" altLang="en-US" dirty="0"/>
          </a:p>
        </p:txBody>
      </p:sp>
    </p:spTree>
    <p:extLst>
      <p:ext uri="{BB962C8B-B14F-4D97-AF65-F5344CB8AC3E}">
        <p14:creationId xmlns:p14="http://schemas.microsoft.com/office/powerpoint/2010/main" val="35258616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代码</a:t>
            </a:r>
            <a:r>
              <a:rPr lang="en-US" altLang="zh-CN" dirty="0"/>
              <a:t>9. 21</a:t>
            </a:r>
            <a:r>
              <a:rPr lang="zh-CN" altLang="en-US" dirty="0"/>
              <a:t>是主程序的部分代码。首先构建训练数据</a:t>
            </a:r>
            <a:r>
              <a:rPr lang="en-US" altLang="zh-CN" dirty="0" err="1"/>
              <a:t>train_data</a:t>
            </a:r>
            <a:r>
              <a:rPr lang="zh-CN" altLang="en-US" dirty="0"/>
              <a:t>、验证数据</a:t>
            </a:r>
            <a:r>
              <a:rPr lang="en-US" altLang="zh-CN" dirty="0" err="1"/>
              <a:t>val_data</a:t>
            </a:r>
            <a:r>
              <a:rPr lang="zh-CN" altLang="en-US" dirty="0"/>
              <a:t>和测试数据</a:t>
            </a:r>
            <a:r>
              <a:rPr lang="en-US" altLang="zh-CN" dirty="0" err="1"/>
              <a:t>test_data</a:t>
            </a:r>
            <a:r>
              <a:rPr lang="zh-CN" altLang="en-US" dirty="0"/>
              <a:t>，随后是为了演示</a:t>
            </a:r>
            <a:r>
              <a:rPr lang="en-US" altLang="zh-CN" dirty="0" err="1"/>
              <a:t>make_batch</a:t>
            </a:r>
            <a:r>
              <a:rPr lang="zh-CN" altLang="en-US" dirty="0"/>
              <a:t>函数的功能而编写一小段代码。然后初始化</a:t>
            </a:r>
            <a:r>
              <a:rPr lang="en-US" altLang="zh-CN" dirty="0"/>
              <a:t>LSTM</a:t>
            </a:r>
            <a:r>
              <a:rPr lang="zh-CN" altLang="en-US" dirty="0"/>
              <a:t>模型，定义损失函数和优化器，并训练模型。然后加载最佳模型，使用最佳模型分别在验证数据和测试数据上计算困惑度。最后尝试使用最佳模型来生成文本。</a:t>
            </a:r>
          </a:p>
        </p:txBody>
      </p:sp>
    </p:spTree>
    <p:extLst>
      <p:ext uri="{BB962C8B-B14F-4D97-AF65-F5344CB8AC3E}">
        <p14:creationId xmlns:p14="http://schemas.microsoft.com/office/powerpoint/2010/main" val="9602172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fontScale="55000" lnSpcReduction="20000"/>
          </a:bodyPr>
          <a:lstStyle/>
          <a:p>
            <a:r>
              <a:rPr lang="zh-CN" altLang="en-US" dirty="0"/>
              <a:t>代码</a:t>
            </a:r>
            <a:r>
              <a:rPr lang="en-US" altLang="zh-CN" dirty="0"/>
              <a:t>9. 21 </a:t>
            </a:r>
            <a:r>
              <a:rPr lang="zh-CN" altLang="en-US" dirty="0"/>
              <a:t>主程序</a:t>
            </a:r>
          </a:p>
          <a:p>
            <a:r>
              <a:rPr lang="zh-CN" altLang="en-US" dirty="0"/>
              <a:t>    </a:t>
            </a:r>
            <a:r>
              <a:rPr lang="en-US" altLang="zh-CN" dirty="0" err="1"/>
              <a:t>set_seed</a:t>
            </a:r>
            <a:r>
              <a:rPr lang="en-US" altLang="zh-CN" dirty="0"/>
              <a:t>(1234)</a:t>
            </a:r>
          </a:p>
          <a:p>
            <a:r>
              <a:rPr lang="en-US" altLang="zh-CN" dirty="0"/>
              <a:t>    </a:t>
            </a:r>
            <a:r>
              <a:rPr lang="en-US" altLang="zh-CN" dirty="0" err="1"/>
              <a:t>vocab_size</a:t>
            </a:r>
            <a:r>
              <a:rPr lang="en-US" altLang="zh-CN" dirty="0"/>
              <a:t> = </a:t>
            </a:r>
            <a:r>
              <a:rPr lang="en-US" altLang="zh-CN" dirty="0" err="1"/>
              <a:t>len</a:t>
            </a:r>
            <a:r>
              <a:rPr lang="en-US" altLang="zh-CN" dirty="0"/>
              <a:t>(vocab)  # </a:t>
            </a:r>
            <a:r>
              <a:rPr lang="zh-CN" altLang="en-US" dirty="0"/>
              <a:t>词表长度</a:t>
            </a:r>
          </a:p>
          <a:p>
            <a:endParaRPr lang="zh-CN" altLang="en-US" dirty="0"/>
          </a:p>
          <a:p>
            <a:r>
              <a:rPr lang="zh-CN" altLang="en-US" dirty="0"/>
              <a:t>    </a:t>
            </a:r>
            <a:r>
              <a:rPr lang="en-US" altLang="zh-CN" dirty="0" err="1"/>
              <a:t>train_iter</a:t>
            </a:r>
            <a:r>
              <a:rPr lang="en-US" altLang="zh-CN" dirty="0"/>
              <a:t>, </a:t>
            </a:r>
            <a:r>
              <a:rPr lang="en-US" altLang="zh-CN" dirty="0" err="1"/>
              <a:t>val_iter</a:t>
            </a:r>
            <a:r>
              <a:rPr lang="en-US" altLang="zh-CN" dirty="0"/>
              <a:t>, </a:t>
            </a:r>
            <a:r>
              <a:rPr lang="en-US" altLang="zh-CN" dirty="0" err="1"/>
              <a:t>test_iter</a:t>
            </a:r>
            <a:r>
              <a:rPr lang="en-US" altLang="zh-CN" dirty="0"/>
              <a:t> = WikiText2(root='../datasets', split=('train', 'valid', 'test'))</a:t>
            </a:r>
          </a:p>
          <a:p>
            <a:endParaRPr lang="en-US" altLang="zh-CN" dirty="0"/>
          </a:p>
          <a:p>
            <a:r>
              <a:rPr lang="en-US" altLang="zh-CN" dirty="0"/>
              <a:t>    </a:t>
            </a:r>
            <a:r>
              <a:rPr lang="en-US" altLang="zh-CN" dirty="0" err="1"/>
              <a:t>train_data</a:t>
            </a:r>
            <a:r>
              <a:rPr lang="en-US" altLang="zh-CN" dirty="0"/>
              <a:t> = </a:t>
            </a:r>
            <a:r>
              <a:rPr lang="en-US" altLang="zh-CN" dirty="0" err="1"/>
              <a:t>data_process</a:t>
            </a:r>
            <a:r>
              <a:rPr lang="en-US" altLang="zh-CN" dirty="0"/>
              <a:t>(</a:t>
            </a:r>
            <a:r>
              <a:rPr lang="en-US" altLang="zh-CN" dirty="0" err="1"/>
              <a:t>train_iter</a:t>
            </a:r>
            <a:r>
              <a:rPr lang="en-US" altLang="zh-CN" dirty="0"/>
              <a:t>)</a:t>
            </a:r>
          </a:p>
          <a:p>
            <a:r>
              <a:rPr lang="en-US" altLang="zh-CN" dirty="0"/>
              <a:t>    </a:t>
            </a:r>
            <a:r>
              <a:rPr lang="en-US" altLang="zh-CN" dirty="0" err="1"/>
              <a:t>val_data</a:t>
            </a:r>
            <a:r>
              <a:rPr lang="en-US" altLang="zh-CN" dirty="0"/>
              <a:t> = </a:t>
            </a:r>
            <a:r>
              <a:rPr lang="en-US" altLang="zh-CN" dirty="0" err="1"/>
              <a:t>data_process</a:t>
            </a:r>
            <a:r>
              <a:rPr lang="en-US" altLang="zh-CN" dirty="0"/>
              <a:t>(</a:t>
            </a:r>
            <a:r>
              <a:rPr lang="en-US" altLang="zh-CN" dirty="0" err="1"/>
              <a:t>val_iter</a:t>
            </a:r>
            <a:r>
              <a:rPr lang="en-US" altLang="zh-CN" dirty="0"/>
              <a:t>)</a:t>
            </a:r>
          </a:p>
          <a:p>
            <a:r>
              <a:rPr lang="en-US" altLang="zh-CN" dirty="0"/>
              <a:t>    </a:t>
            </a:r>
            <a:r>
              <a:rPr lang="en-US" altLang="zh-CN" dirty="0" err="1"/>
              <a:t>test_data</a:t>
            </a:r>
            <a:r>
              <a:rPr lang="en-US" altLang="zh-CN" dirty="0"/>
              <a:t> = </a:t>
            </a:r>
            <a:r>
              <a:rPr lang="en-US" altLang="zh-CN" dirty="0" err="1"/>
              <a:t>data_process</a:t>
            </a:r>
            <a:r>
              <a:rPr lang="en-US" altLang="zh-CN" dirty="0"/>
              <a:t>(</a:t>
            </a:r>
            <a:r>
              <a:rPr lang="en-US" altLang="zh-CN" dirty="0" err="1"/>
              <a:t>test_iter</a:t>
            </a:r>
            <a:r>
              <a:rPr lang="en-US" altLang="zh-CN" dirty="0"/>
              <a:t>)</a:t>
            </a:r>
          </a:p>
          <a:p>
            <a:endParaRPr lang="en-US" altLang="zh-CN" dirty="0"/>
          </a:p>
          <a:p>
            <a:r>
              <a:rPr lang="en-US" altLang="zh-CN" dirty="0"/>
              <a:t>    </a:t>
            </a:r>
            <a:r>
              <a:rPr lang="en-US" altLang="zh-CN" dirty="0" err="1"/>
              <a:t>train_data</a:t>
            </a:r>
            <a:r>
              <a:rPr lang="en-US" altLang="zh-CN" dirty="0"/>
              <a:t> = </a:t>
            </a:r>
            <a:r>
              <a:rPr lang="en-US" altLang="zh-CN" dirty="0" err="1"/>
              <a:t>trim_batch</a:t>
            </a:r>
            <a:r>
              <a:rPr lang="en-US" altLang="zh-CN" dirty="0"/>
              <a:t>(</a:t>
            </a:r>
            <a:r>
              <a:rPr lang="en-US" altLang="zh-CN" dirty="0" err="1"/>
              <a:t>train_data</a:t>
            </a:r>
            <a:r>
              <a:rPr lang="en-US" altLang="zh-CN" dirty="0"/>
              <a:t>, </a:t>
            </a:r>
            <a:r>
              <a:rPr lang="en-US" altLang="zh-CN" dirty="0" err="1"/>
              <a:t>batch_size</a:t>
            </a:r>
            <a:r>
              <a:rPr lang="en-US" altLang="zh-CN" dirty="0"/>
              <a:t>)</a:t>
            </a:r>
          </a:p>
          <a:p>
            <a:r>
              <a:rPr lang="en-US" altLang="zh-CN" dirty="0"/>
              <a:t>    </a:t>
            </a:r>
            <a:r>
              <a:rPr lang="en-US" altLang="zh-CN" dirty="0" err="1"/>
              <a:t>val_data</a:t>
            </a:r>
            <a:r>
              <a:rPr lang="en-US" altLang="zh-CN" dirty="0"/>
              <a:t> = </a:t>
            </a:r>
            <a:r>
              <a:rPr lang="en-US" altLang="zh-CN" dirty="0" err="1"/>
              <a:t>trim_batch</a:t>
            </a:r>
            <a:r>
              <a:rPr lang="en-US" altLang="zh-CN" dirty="0"/>
              <a:t>(</a:t>
            </a:r>
            <a:r>
              <a:rPr lang="en-US" altLang="zh-CN" dirty="0" err="1"/>
              <a:t>val_data</a:t>
            </a:r>
            <a:r>
              <a:rPr lang="en-US" altLang="zh-CN" dirty="0"/>
              <a:t>, </a:t>
            </a:r>
            <a:r>
              <a:rPr lang="en-US" altLang="zh-CN" dirty="0" err="1"/>
              <a:t>batch_size</a:t>
            </a:r>
            <a:r>
              <a:rPr lang="en-US" altLang="zh-CN" dirty="0"/>
              <a:t>)</a:t>
            </a:r>
          </a:p>
          <a:p>
            <a:r>
              <a:rPr lang="en-US" altLang="zh-CN" dirty="0"/>
              <a:t>    </a:t>
            </a:r>
            <a:r>
              <a:rPr lang="en-US" altLang="zh-CN" dirty="0" err="1"/>
              <a:t>test_data</a:t>
            </a:r>
            <a:r>
              <a:rPr lang="en-US" altLang="zh-CN" dirty="0"/>
              <a:t> = </a:t>
            </a:r>
            <a:r>
              <a:rPr lang="en-US" altLang="zh-CN" dirty="0" err="1"/>
              <a:t>trim_batch</a:t>
            </a:r>
            <a:r>
              <a:rPr lang="en-US" altLang="zh-CN" dirty="0"/>
              <a:t>(</a:t>
            </a:r>
            <a:r>
              <a:rPr lang="en-US" altLang="zh-CN" dirty="0" err="1"/>
              <a:t>test_data</a:t>
            </a:r>
            <a:r>
              <a:rPr lang="en-US" altLang="zh-CN" dirty="0"/>
              <a:t>, </a:t>
            </a:r>
            <a:r>
              <a:rPr lang="en-US" altLang="zh-CN" dirty="0" err="1"/>
              <a:t>batch_size</a:t>
            </a:r>
            <a:r>
              <a:rPr lang="en-US" altLang="zh-CN" dirty="0"/>
              <a:t>)</a:t>
            </a:r>
          </a:p>
          <a:p>
            <a:endParaRPr lang="en-US" altLang="zh-CN" dirty="0"/>
          </a:p>
          <a:p>
            <a:r>
              <a:rPr lang="en-US" altLang="zh-CN" dirty="0"/>
              <a:t>    data, targets = </a:t>
            </a:r>
            <a:r>
              <a:rPr lang="en-US" altLang="zh-CN" dirty="0" err="1"/>
              <a:t>make_batch</a:t>
            </a:r>
            <a:r>
              <a:rPr lang="en-US" altLang="zh-CN" dirty="0"/>
              <a:t>(</a:t>
            </a:r>
            <a:r>
              <a:rPr lang="en-US" altLang="zh-CN" dirty="0" err="1"/>
              <a:t>train_data</a:t>
            </a:r>
            <a:r>
              <a:rPr lang="en-US" altLang="zh-CN" dirty="0"/>
              <a:t>, 0)</a:t>
            </a:r>
          </a:p>
          <a:p>
            <a:r>
              <a:rPr lang="en-US" altLang="zh-CN" dirty="0"/>
              <a:t>    print("</a:t>
            </a:r>
            <a:r>
              <a:rPr lang="zh-CN" altLang="en-US" dirty="0"/>
              <a:t>打印模型的</a:t>
            </a:r>
            <a:r>
              <a:rPr lang="en-US" altLang="zh-CN" dirty="0"/>
              <a:t>data</a:t>
            </a:r>
            <a:r>
              <a:rPr lang="zh-CN" altLang="en-US" dirty="0"/>
              <a:t>和</a:t>
            </a:r>
            <a:r>
              <a:rPr lang="en-US" altLang="zh-CN" dirty="0"/>
              <a:t>targets</a:t>
            </a:r>
            <a:r>
              <a:rPr lang="zh-CN" altLang="en-US" dirty="0"/>
              <a:t>：</a:t>
            </a:r>
            <a:r>
              <a:rPr lang="en-US" altLang="zh-CN" dirty="0"/>
              <a:t>")</a:t>
            </a:r>
          </a:p>
          <a:p>
            <a:r>
              <a:rPr lang="en-US" altLang="zh-CN" dirty="0"/>
              <a:t>    # </a:t>
            </a:r>
            <a:r>
              <a:rPr lang="zh-CN" altLang="en-US" dirty="0"/>
              <a:t>由于语言模型的目标是根据之前的单词预测下一个单词，因此</a:t>
            </a:r>
            <a:r>
              <a:rPr lang="en-US" altLang="zh-CN" dirty="0"/>
              <a:t>data</a:t>
            </a:r>
            <a:r>
              <a:rPr lang="zh-CN" altLang="en-US" dirty="0"/>
              <a:t>和</a:t>
            </a:r>
            <a:r>
              <a:rPr lang="en-US" altLang="zh-CN" dirty="0"/>
              <a:t>targets</a:t>
            </a:r>
            <a:r>
              <a:rPr lang="zh-CN" altLang="en-US" dirty="0"/>
              <a:t>相差一个单词的位置</a:t>
            </a:r>
          </a:p>
          <a:p>
            <a:r>
              <a:rPr lang="zh-CN" altLang="en-US" dirty="0"/>
              <a:t>    </a:t>
            </a:r>
            <a:r>
              <a:rPr lang="en-US" altLang="zh-CN" dirty="0"/>
              <a:t>print(" ".join([</a:t>
            </a:r>
            <a:r>
              <a:rPr lang="en-US" altLang="zh-CN" dirty="0" err="1"/>
              <a:t>vocab.get_itos</a:t>
            </a:r>
            <a:r>
              <a:rPr lang="en-US" altLang="zh-CN" dirty="0"/>
              <a:t>()[</a:t>
            </a:r>
            <a:r>
              <a:rPr lang="en-US" altLang="zh-CN" dirty="0" err="1"/>
              <a:t>i</a:t>
            </a:r>
            <a:r>
              <a:rPr lang="en-US" altLang="zh-CN" dirty="0"/>
              <a:t>] for </a:t>
            </a:r>
            <a:r>
              <a:rPr lang="en-US" altLang="zh-CN" dirty="0" err="1"/>
              <a:t>i</a:t>
            </a:r>
            <a:r>
              <a:rPr lang="en-US" altLang="zh-CN" dirty="0"/>
              <a:t> in data[0, :]]))</a:t>
            </a:r>
          </a:p>
          <a:p>
            <a:r>
              <a:rPr lang="en-US" altLang="zh-CN" dirty="0"/>
              <a:t>    print(" ".join([</a:t>
            </a:r>
            <a:r>
              <a:rPr lang="en-US" altLang="zh-CN" dirty="0" err="1"/>
              <a:t>vocab.get_itos</a:t>
            </a:r>
            <a:r>
              <a:rPr lang="en-US" altLang="zh-CN" dirty="0"/>
              <a:t>()[</a:t>
            </a:r>
            <a:r>
              <a:rPr lang="en-US" altLang="zh-CN" dirty="0" err="1"/>
              <a:t>i</a:t>
            </a:r>
            <a:r>
              <a:rPr lang="en-US" altLang="zh-CN" dirty="0"/>
              <a:t>] for </a:t>
            </a:r>
            <a:r>
              <a:rPr lang="en-US" altLang="zh-CN" dirty="0" err="1"/>
              <a:t>i</a:t>
            </a:r>
            <a:r>
              <a:rPr lang="en-US" altLang="zh-CN" dirty="0"/>
              <a:t> in data[1, :]]))</a:t>
            </a:r>
          </a:p>
          <a:p>
            <a:r>
              <a:rPr lang="en-US" altLang="zh-CN" dirty="0"/>
              <a:t>    print(" ".join([</a:t>
            </a:r>
            <a:r>
              <a:rPr lang="en-US" altLang="zh-CN" dirty="0" err="1"/>
              <a:t>vocab.get_itos</a:t>
            </a:r>
            <a:r>
              <a:rPr lang="en-US" altLang="zh-CN" dirty="0"/>
              <a:t>()[</a:t>
            </a:r>
            <a:r>
              <a:rPr lang="en-US" altLang="zh-CN" dirty="0" err="1"/>
              <a:t>i</a:t>
            </a:r>
            <a:r>
              <a:rPr lang="en-US" altLang="zh-CN" dirty="0"/>
              <a:t>] for </a:t>
            </a:r>
            <a:r>
              <a:rPr lang="en-US" altLang="zh-CN" dirty="0" err="1"/>
              <a:t>i</a:t>
            </a:r>
            <a:r>
              <a:rPr lang="en-US" altLang="zh-CN" dirty="0"/>
              <a:t> in targets[:</a:t>
            </a:r>
            <a:r>
              <a:rPr lang="en-US" altLang="zh-CN" dirty="0" err="1"/>
              <a:t>data.shape</a:t>
            </a:r>
            <a:r>
              <a:rPr lang="en-US" altLang="zh-CN" dirty="0"/>
              <a:t>[1]]]))</a:t>
            </a:r>
          </a:p>
          <a:p>
            <a:endParaRPr lang="en-US" altLang="zh-CN" dirty="0"/>
          </a:p>
          <a:p>
            <a:r>
              <a:rPr lang="en-US" altLang="zh-CN" dirty="0"/>
              <a:t>    # </a:t>
            </a:r>
            <a:r>
              <a:rPr lang="zh-CN" altLang="en-US" dirty="0"/>
              <a:t>初始化</a:t>
            </a:r>
            <a:r>
              <a:rPr lang="en-US" altLang="zh-CN" dirty="0"/>
              <a:t>LSTM</a:t>
            </a:r>
            <a:r>
              <a:rPr lang="zh-CN" altLang="en-US" dirty="0"/>
              <a:t>模型</a:t>
            </a:r>
          </a:p>
          <a:p>
            <a:r>
              <a:rPr lang="zh-CN" altLang="en-US" dirty="0"/>
              <a:t>    </a:t>
            </a:r>
            <a:r>
              <a:rPr lang="en-US" altLang="zh-CN" dirty="0"/>
              <a:t>model = </a:t>
            </a:r>
            <a:r>
              <a:rPr lang="en-US" altLang="zh-CN" dirty="0" err="1"/>
              <a:t>RNNModel</a:t>
            </a:r>
            <a:r>
              <a:rPr lang="en-US" altLang="zh-CN" dirty="0"/>
              <a:t>(</a:t>
            </a:r>
            <a:r>
              <a:rPr lang="en-US" altLang="zh-CN" dirty="0" err="1"/>
              <a:t>vocab_size</a:t>
            </a:r>
            <a:r>
              <a:rPr lang="en-US" altLang="zh-CN" dirty="0"/>
              <a:t>, </a:t>
            </a:r>
            <a:r>
              <a:rPr lang="en-US" altLang="zh-CN" dirty="0" err="1"/>
              <a:t>embedding_size</a:t>
            </a:r>
            <a:r>
              <a:rPr lang="en-US" altLang="zh-CN" dirty="0"/>
              <a:t>, </a:t>
            </a:r>
            <a:r>
              <a:rPr lang="en-US" altLang="zh-CN" dirty="0" err="1"/>
              <a:t>embedding_size</a:t>
            </a:r>
            <a:r>
              <a:rPr lang="en-US" altLang="zh-CN" dirty="0"/>
              <a:t>, 2, 0.5)</a:t>
            </a:r>
          </a:p>
          <a:p>
            <a:r>
              <a:rPr lang="en-US" altLang="zh-CN" dirty="0"/>
              <a:t>    model = model.to(device)</a:t>
            </a:r>
          </a:p>
          <a:p>
            <a:endParaRPr lang="en-US" altLang="zh-CN" dirty="0"/>
          </a:p>
          <a:p>
            <a:r>
              <a:rPr lang="en-US" altLang="zh-CN" dirty="0"/>
              <a:t>    # </a:t>
            </a:r>
            <a:r>
              <a:rPr lang="zh-CN" altLang="en-US" dirty="0"/>
              <a:t>损失函数</a:t>
            </a:r>
          </a:p>
          <a:p>
            <a:r>
              <a:rPr lang="zh-CN" altLang="en-US" dirty="0"/>
              <a:t>    </a:t>
            </a:r>
            <a:r>
              <a:rPr lang="en-US" altLang="zh-CN" dirty="0" err="1"/>
              <a:t>loss_fn</a:t>
            </a:r>
            <a:r>
              <a:rPr lang="en-US" altLang="zh-CN" dirty="0"/>
              <a:t> = </a:t>
            </a:r>
            <a:r>
              <a:rPr lang="en-US" altLang="zh-CN" dirty="0" err="1"/>
              <a:t>nn.CrossEntropyLoss</a:t>
            </a:r>
            <a:r>
              <a:rPr lang="en-US" altLang="zh-CN" dirty="0"/>
              <a:t>()</a:t>
            </a:r>
          </a:p>
          <a:p>
            <a:r>
              <a:rPr lang="en-US" altLang="zh-CN" dirty="0"/>
              <a:t>    # </a:t>
            </a:r>
            <a:r>
              <a:rPr lang="zh-CN" altLang="en-US" dirty="0"/>
              <a:t>优化器</a:t>
            </a:r>
          </a:p>
          <a:p>
            <a:r>
              <a:rPr lang="zh-CN" altLang="en-US" dirty="0"/>
              <a:t>    </a:t>
            </a:r>
            <a:r>
              <a:rPr lang="en-US" altLang="zh-CN" dirty="0"/>
              <a:t>optimizer = </a:t>
            </a:r>
            <a:r>
              <a:rPr lang="en-US" altLang="zh-CN" dirty="0" err="1"/>
              <a:t>torch.optim.Adam</a:t>
            </a:r>
            <a:r>
              <a:rPr lang="en-US" altLang="zh-CN" dirty="0"/>
              <a:t>(</a:t>
            </a:r>
            <a:r>
              <a:rPr lang="en-US" altLang="zh-CN" dirty="0" err="1"/>
              <a:t>model.parameters</a:t>
            </a:r>
            <a:r>
              <a:rPr lang="en-US" altLang="zh-CN" dirty="0"/>
              <a:t>(), </a:t>
            </a:r>
            <a:r>
              <a:rPr lang="en-US" altLang="zh-CN" dirty="0" err="1"/>
              <a:t>lr</a:t>
            </a:r>
            <a:r>
              <a:rPr lang="en-US" altLang="zh-CN" dirty="0"/>
              <a:t>=</a:t>
            </a:r>
            <a:r>
              <a:rPr lang="en-US" altLang="zh-CN" dirty="0" err="1"/>
              <a:t>learning_rate</a:t>
            </a:r>
            <a:r>
              <a:rPr lang="en-US" altLang="zh-CN" dirty="0"/>
              <a:t>)</a:t>
            </a:r>
          </a:p>
          <a:p>
            <a:r>
              <a:rPr lang="en-US" altLang="zh-CN" dirty="0"/>
              <a:t>    scheduler = </a:t>
            </a:r>
            <a:r>
              <a:rPr lang="en-US" altLang="zh-CN" dirty="0" err="1"/>
              <a:t>torch.optim.lr_scheduler.ExponentialLR</a:t>
            </a:r>
            <a:r>
              <a:rPr lang="en-US" altLang="zh-CN" dirty="0"/>
              <a:t>(optimizer, 0.5)</a:t>
            </a:r>
          </a:p>
          <a:p>
            <a:endParaRPr lang="en-US" altLang="zh-CN" dirty="0"/>
          </a:p>
          <a:p>
            <a:endParaRPr lang="zh-CN" altLang="en-US" dirty="0"/>
          </a:p>
        </p:txBody>
      </p:sp>
    </p:spTree>
    <p:extLst>
      <p:ext uri="{BB962C8B-B14F-4D97-AF65-F5344CB8AC3E}">
        <p14:creationId xmlns:p14="http://schemas.microsoft.com/office/powerpoint/2010/main" val="25217845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fontScale="62500" lnSpcReduction="20000"/>
          </a:bodyPr>
          <a:lstStyle/>
          <a:p>
            <a:r>
              <a:rPr lang="en-US" altLang="zh-CN" dirty="0"/>
              <a:t> </a:t>
            </a:r>
            <a:r>
              <a:rPr lang="en-US" altLang="zh-CN" dirty="0" err="1"/>
              <a:t>model_train</a:t>
            </a:r>
            <a:r>
              <a:rPr lang="en-US" altLang="zh-CN" dirty="0"/>
              <a:t>(model, </a:t>
            </a:r>
            <a:r>
              <a:rPr lang="en-US" altLang="zh-CN" dirty="0" err="1"/>
              <a:t>train_data</a:t>
            </a:r>
            <a:r>
              <a:rPr lang="en-US" altLang="zh-CN" dirty="0"/>
              <a:t>, </a:t>
            </a:r>
            <a:r>
              <a:rPr lang="en-US" altLang="zh-CN" dirty="0" err="1"/>
              <a:t>val_data</a:t>
            </a:r>
            <a:r>
              <a:rPr lang="en-US" altLang="zh-CN" dirty="0"/>
              <a:t>, </a:t>
            </a:r>
            <a:r>
              <a:rPr lang="en-US" altLang="zh-CN" dirty="0" err="1"/>
              <a:t>loss_fn</a:t>
            </a:r>
            <a:r>
              <a:rPr lang="en-US" altLang="zh-CN" dirty="0"/>
              <a:t>, </a:t>
            </a:r>
            <a:r>
              <a:rPr lang="en-US" altLang="zh-CN" dirty="0" err="1"/>
              <a:t>vocab_size</a:t>
            </a:r>
            <a:r>
              <a:rPr lang="en-US" altLang="zh-CN" dirty="0"/>
              <a:t>, optimizer, scheduler)</a:t>
            </a:r>
          </a:p>
          <a:p>
            <a:endParaRPr lang="en-US" altLang="zh-CN" dirty="0"/>
          </a:p>
          <a:p>
            <a:r>
              <a:rPr lang="en-US" altLang="zh-CN" dirty="0"/>
              <a:t>    # </a:t>
            </a:r>
            <a:r>
              <a:rPr lang="zh-CN" altLang="en-US" dirty="0"/>
              <a:t>加载最佳模型</a:t>
            </a:r>
          </a:p>
          <a:p>
            <a:r>
              <a:rPr lang="zh-CN" altLang="en-US" dirty="0"/>
              <a:t>    </a:t>
            </a:r>
            <a:r>
              <a:rPr lang="en-US" altLang="zh-CN" dirty="0" err="1"/>
              <a:t>best_model</a:t>
            </a:r>
            <a:r>
              <a:rPr lang="en-US" altLang="zh-CN" dirty="0"/>
              <a:t> = </a:t>
            </a:r>
            <a:r>
              <a:rPr lang="en-US" altLang="zh-CN" dirty="0" err="1"/>
              <a:t>RNNModel</a:t>
            </a:r>
            <a:r>
              <a:rPr lang="en-US" altLang="zh-CN" dirty="0"/>
              <a:t>(</a:t>
            </a:r>
            <a:r>
              <a:rPr lang="en-US" altLang="zh-CN" dirty="0" err="1"/>
              <a:t>vocab_size</a:t>
            </a:r>
            <a:r>
              <a:rPr lang="en-US" altLang="zh-CN" dirty="0"/>
              <a:t>, </a:t>
            </a:r>
            <a:r>
              <a:rPr lang="en-US" altLang="zh-CN" dirty="0" err="1"/>
              <a:t>embedding_size</a:t>
            </a:r>
            <a:r>
              <a:rPr lang="en-US" altLang="zh-CN" dirty="0"/>
              <a:t>, </a:t>
            </a:r>
            <a:r>
              <a:rPr lang="en-US" altLang="zh-CN" dirty="0" err="1"/>
              <a:t>embedding_size</a:t>
            </a:r>
            <a:r>
              <a:rPr lang="en-US" altLang="zh-CN" dirty="0"/>
              <a:t>, 2, 0.5)</a:t>
            </a:r>
          </a:p>
          <a:p>
            <a:r>
              <a:rPr lang="en-US" altLang="zh-CN" dirty="0"/>
              <a:t>    </a:t>
            </a:r>
            <a:r>
              <a:rPr lang="en-US" altLang="zh-CN" dirty="0" err="1"/>
              <a:t>best_model</a:t>
            </a:r>
            <a:r>
              <a:rPr lang="en-US" altLang="zh-CN" dirty="0"/>
              <a:t> = best_model.to(device)</a:t>
            </a:r>
          </a:p>
          <a:p>
            <a:r>
              <a:rPr lang="en-US" altLang="zh-CN" dirty="0"/>
              <a:t>    </a:t>
            </a:r>
            <a:r>
              <a:rPr lang="en-US" altLang="zh-CN" dirty="0" err="1"/>
              <a:t>best_model.load_state_dict</a:t>
            </a:r>
            <a:r>
              <a:rPr lang="en-US" altLang="zh-CN" dirty="0"/>
              <a:t>(</a:t>
            </a:r>
            <a:r>
              <a:rPr lang="en-US" altLang="zh-CN" dirty="0" err="1"/>
              <a:t>torch.load</a:t>
            </a:r>
            <a:r>
              <a:rPr lang="en-US" altLang="zh-CN" dirty="0"/>
              <a:t>(</a:t>
            </a:r>
            <a:r>
              <a:rPr lang="en-US" altLang="zh-CN" dirty="0" err="1"/>
              <a:t>best_model_file</a:t>
            </a:r>
            <a:r>
              <a:rPr lang="en-US" altLang="zh-CN" dirty="0"/>
              <a:t>))</a:t>
            </a:r>
          </a:p>
          <a:p>
            <a:endParaRPr lang="en-US" altLang="zh-CN" dirty="0"/>
          </a:p>
          <a:p>
            <a:r>
              <a:rPr lang="en-US" altLang="zh-CN" dirty="0"/>
              <a:t>    # </a:t>
            </a:r>
            <a:r>
              <a:rPr lang="zh-CN" altLang="en-US" dirty="0"/>
              <a:t>使用最佳模型在验证数据上计算困惑度</a:t>
            </a:r>
            <a:r>
              <a:rPr lang="en-US" altLang="zh-CN" dirty="0"/>
              <a:t>perplexity</a:t>
            </a:r>
          </a:p>
          <a:p>
            <a:r>
              <a:rPr lang="en-US" altLang="zh-CN" dirty="0"/>
              <a:t>    </a:t>
            </a:r>
            <a:r>
              <a:rPr lang="en-US" altLang="zh-CN" dirty="0" err="1"/>
              <a:t>val_loss</a:t>
            </a:r>
            <a:r>
              <a:rPr lang="en-US" altLang="zh-CN" dirty="0"/>
              <a:t> = evaluate(</a:t>
            </a:r>
            <a:r>
              <a:rPr lang="en-US" altLang="zh-CN" dirty="0" err="1"/>
              <a:t>best_model</a:t>
            </a:r>
            <a:r>
              <a:rPr lang="en-US" altLang="zh-CN" dirty="0"/>
              <a:t>, </a:t>
            </a:r>
            <a:r>
              <a:rPr lang="en-US" altLang="zh-CN" dirty="0" err="1"/>
              <a:t>val_data</a:t>
            </a:r>
            <a:r>
              <a:rPr lang="en-US" altLang="zh-CN" dirty="0"/>
              <a:t>, </a:t>
            </a:r>
            <a:r>
              <a:rPr lang="en-US" altLang="zh-CN" dirty="0" err="1"/>
              <a:t>loss_fn</a:t>
            </a:r>
            <a:r>
              <a:rPr lang="en-US" altLang="zh-CN" dirty="0"/>
              <a:t>, </a:t>
            </a:r>
            <a:r>
              <a:rPr lang="en-US" altLang="zh-CN" dirty="0" err="1"/>
              <a:t>vocab_size</a:t>
            </a:r>
            <a:r>
              <a:rPr lang="en-US" altLang="zh-CN" dirty="0"/>
              <a:t>)</a:t>
            </a:r>
          </a:p>
          <a:p>
            <a:r>
              <a:rPr lang="en-US" altLang="zh-CN" dirty="0"/>
              <a:t>    print("</a:t>
            </a:r>
            <a:r>
              <a:rPr lang="zh-CN" altLang="en-US" dirty="0"/>
              <a:t>验证</a:t>
            </a:r>
            <a:r>
              <a:rPr lang="en-US" altLang="zh-CN" dirty="0"/>
              <a:t>PPL</a:t>
            </a:r>
            <a:r>
              <a:rPr lang="zh-CN" altLang="en-US" dirty="0"/>
              <a:t>：</a:t>
            </a:r>
            <a:r>
              <a:rPr lang="en-US" altLang="zh-CN" dirty="0"/>
              <a:t>", </a:t>
            </a:r>
            <a:r>
              <a:rPr lang="en-US" altLang="zh-CN" dirty="0" err="1"/>
              <a:t>np.exp</a:t>
            </a:r>
            <a:r>
              <a:rPr lang="en-US" altLang="zh-CN" dirty="0"/>
              <a:t>(</a:t>
            </a:r>
            <a:r>
              <a:rPr lang="en-US" altLang="zh-CN" dirty="0" err="1"/>
              <a:t>val_loss</a:t>
            </a:r>
            <a:r>
              <a:rPr lang="en-US" altLang="zh-CN" dirty="0"/>
              <a:t>))</a:t>
            </a:r>
          </a:p>
          <a:p>
            <a:endParaRPr lang="en-US" altLang="zh-CN" dirty="0"/>
          </a:p>
          <a:p>
            <a:r>
              <a:rPr lang="en-US" altLang="zh-CN" dirty="0"/>
              <a:t>    # </a:t>
            </a:r>
            <a:r>
              <a:rPr lang="zh-CN" altLang="en-US" dirty="0"/>
              <a:t>使用最佳模型在测试数据上计算困惑度</a:t>
            </a:r>
            <a:r>
              <a:rPr lang="en-US" altLang="zh-CN" dirty="0"/>
              <a:t>perplexity</a:t>
            </a:r>
          </a:p>
          <a:p>
            <a:r>
              <a:rPr lang="en-US" altLang="zh-CN" dirty="0"/>
              <a:t>    </a:t>
            </a:r>
            <a:r>
              <a:rPr lang="en-US" altLang="zh-CN" dirty="0" err="1"/>
              <a:t>test_loss</a:t>
            </a:r>
            <a:r>
              <a:rPr lang="en-US" altLang="zh-CN" dirty="0"/>
              <a:t> = evaluate(</a:t>
            </a:r>
            <a:r>
              <a:rPr lang="en-US" altLang="zh-CN" dirty="0" err="1"/>
              <a:t>best_model</a:t>
            </a:r>
            <a:r>
              <a:rPr lang="en-US" altLang="zh-CN" dirty="0"/>
              <a:t>, </a:t>
            </a:r>
            <a:r>
              <a:rPr lang="en-US" altLang="zh-CN" dirty="0" err="1"/>
              <a:t>test_data</a:t>
            </a:r>
            <a:r>
              <a:rPr lang="en-US" altLang="zh-CN" dirty="0"/>
              <a:t>, </a:t>
            </a:r>
            <a:r>
              <a:rPr lang="en-US" altLang="zh-CN" dirty="0" err="1"/>
              <a:t>loss_fn</a:t>
            </a:r>
            <a:r>
              <a:rPr lang="en-US" altLang="zh-CN" dirty="0"/>
              <a:t>, </a:t>
            </a:r>
            <a:r>
              <a:rPr lang="en-US" altLang="zh-CN" dirty="0" err="1"/>
              <a:t>vocab_size</a:t>
            </a:r>
            <a:r>
              <a:rPr lang="en-US" altLang="zh-CN" dirty="0"/>
              <a:t>)</a:t>
            </a:r>
          </a:p>
          <a:p>
            <a:r>
              <a:rPr lang="en-US" altLang="zh-CN" dirty="0"/>
              <a:t>    print("</a:t>
            </a:r>
            <a:r>
              <a:rPr lang="zh-CN" altLang="en-US" dirty="0"/>
              <a:t>测试</a:t>
            </a:r>
            <a:r>
              <a:rPr lang="en-US" altLang="zh-CN" dirty="0"/>
              <a:t>PPL</a:t>
            </a:r>
            <a:r>
              <a:rPr lang="zh-CN" altLang="en-US" dirty="0"/>
              <a:t>：</a:t>
            </a:r>
            <a:r>
              <a:rPr lang="en-US" altLang="zh-CN" dirty="0"/>
              <a:t>", </a:t>
            </a:r>
            <a:r>
              <a:rPr lang="en-US" altLang="zh-CN" dirty="0" err="1"/>
              <a:t>np.exp</a:t>
            </a:r>
            <a:r>
              <a:rPr lang="en-US" altLang="zh-CN" dirty="0"/>
              <a:t>(</a:t>
            </a:r>
            <a:r>
              <a:rPr lang="en-US" altLang="zh-CN" dirty="0" err="1"/>
              <a:t>test_loss</a:t>
            </a:r>
            <a:r>
              <a:rPr lang="en-US" altLang="zh-CN" dirty="0"/>
              <a:t>))</a:t>
            </a:r>
          </a:p>
          <a:p>
            <a:endParaRPr lang="en-US" altLang="zh-CN" dirty="0"/>
          </a:p>
          <a:p>
            <a:r>
              <a:rPr lang="en-US" altLang="zh-CN" dirty="0"/>
              <a:t>    # </a:t>
            </a:r>
            <a:r>
              <a:rPr lang="zh-CN" altLang="en-US" dirty="0"/>
              <a:t>使用最佳模型生成文本</a:t>
            </a:r>
          </a:p>
          <a:p>
            <a:r>
              <a:rPr lang="zh-CN" altLang="en-US" dirty="0"/>
              <a:t>    </a:t>
            </a:r>
            <a:r>
              <a:rPr lang="en-US" altLang="zh-CN" dirty="0"/>
              <a:t>hidden = </a:t>
            </a:r>
            <a:r>
              <a:rPr lang="en-US" altLang="zh-CN" dirty="0" err="1"/>
              <a:t>best_model.init_hidden</a:t>
            </a:r>
            <a:r>
              <a:rPr lang="en-US" altLang="zh-CN" dirty="0"/>
              <a:t>(1)</a:t>
            </a:r>
          </a:p>
          <a:p>
            <a:r>
              <a:rPr lang="en-US" altLang="zh-CN" dirty="0"/>
              <a:t>    </a:t>
            </a:r>
            <a:r>
              <a:rPr lang="en-US" altLang="zh-CN" dirty="0" err="1"/>
              <a:t>rnd_input</a:t>
            </a:r>
            <a:r>
              <a:rPr lang="en-US" altLang="zh-CN" dirty="0"/>
              <a:t> = </a:t>
            </a:r>
            <a:r>
              <a:rPr lang="en-US" altLang="zh-CN" dirty="0" err="1"/>
              <a:t>torch.randint</a:t>
            </a:r>
            <a:r>
              <a:rPr lang="en-US" altLang="zh-CN" dirty="0"/>
              <a:t>(</a:t>
            </a:r>
            <a:r>
              <a:rPr lang="en-US" altLang="zh-CN" dirty="0" err="1"/>
              <a:t>vocab_size</a:t>
            </a:r>
            <a:r>
              <a:rPr lang="en-US" altLang="zh-CN" dirty="0"/>
              <a:t>, (1, 1), </a:t>
            </a:r>
            <a:r>
              <a:rPr lang="en-US" altLang="zh-CN" dirty="0" err="1"/>
              <a:t>dtype</a:t>
            </a:r>
            <a:r>
              <a:rPr lang="en-US" altLang="zh-CN" dirty="0"/>
              <a:t>=</a:t>
            </a:r>
            <a:r>
              <a:rPr lang="en-US" altLang="zh-CN" dirty="0" err="1"/>
              <a:t>torch.long</a:t>
            </a:r>
            <a:r>
              <a:rPr lang="en-US" altLang="zh-CN" dirty="0"/>
              <a:t>).to(device)</a:t>
            </a:r>
          </a:p>
          <a:p>
            <a:r>
              <a:rPr lang="en-US" altLang="zh-CN" dirty="0"/>
              <a:t>    words = []</a:t>
            </a:r>
          </a:p>
          <a:p>
            <a:r>
              <a:rPr lang="en-US" altLang="zh-CN" dirty="0"/>
              <a:t>    for </a:t>
            </a:r>
            <a:r>
              <a:rPr lang="en-US" altLang="zh-CN" dirty="0" err="1"/>
              <a:t>i</a:t>
            </a:r>
            <a:r>
              <a:rPr lang="en-US" altLang="zh-CN" dirty="0"/>
              <a:t> in range(100):</a:t>
            </a:r>
          </a:p>
          <a:p>
            <a:r>
              <a:rPr lang="en-US" altLang="zh-CN" dirty="0"/>
              <a:t>        output, hidden = </a:t>
            </a:r>
            <a:r>
              <a:rPr lang="en-US" altLang="zh-CN" dirty="0" err="1"/>
              <a:t>best_model</a:t>
            </a:r>
            <a:r>
              <a:rPr lang="en-US" altLang="zh-CN" dirty="0"/>
              <a:t>(</a:t>
            </a:r>
            <a:r>
              <a:rPr lang="en-US" altLang="zh-CN" dirty="0" err="1"/>
              <a:t>rnd_input</a:t>
            </a:r>
            <a:r>
              <a:rPr lang="en-US" altLang="zh-CN" dirty="0"/>
              <a:t>, hidden)</a:t>
            </a:r>
          </a:p>
          <a:p>
            <a:r>
              <a:rPr lang="en-US" altLang="zh-CN" dirty="0"/>
              <a:t>        </a:t>
            </a:r>
            <a:r>
              <a:rPr lang="en-US" altLang="zh-CN" dirty="0" err="1"/>
              <a:t>word_weights</a:t>
            </a:r>
            <a:r>
              <a:rPr lang="en-US" altLang="zh-CN" dirty="0"/>
              <a:t> = </a:t>
            </a:r>
            <a:r>
              <a:rPr lang="en-US" altLang="zh-CN" dirty="0" err="1"/>
              <a:t>output.squeeze</a:t>
            </a:r>
            <a:r>
              <a:rPr lang="en-US" altLang="zh-CN" dirty="0"/>
              <a:t>().</a:t>
            </a:r>
            <a:r>
              <a:rPr lang="en-US" altLang="zh-CN" dirty="0" err="1"/>
              <a:t>exp</a:t>
            </a:r>
            <a:r>
              <a:rPr lang="en-US" altLang="zh-CN" dirty="0"/>
              <a:t>().</a:t>
            </a:r>
            <a:r>
              <a:rPr lang="en-US" altLang="zh-CN" dirty="0" err="1"/>
              <a:t>cpu</a:t>
            </a:r>
            <a:r>
              <a:rPr lang="en-US" altLang="zh-CN" dirty="0"/>
              <a:t>()</a:t>
            </a:r>
          </a:p>
          <a:p>
            <a:r>
              <a:rPr lang="en-US" altLang="zh-CN" dirty="0"/>
              <a:t>        </a:t>
            </a:r>
            <a:r>
              <a:rPr lang="en-US" altLang="zh-CN" dirty="0" err="1"/>
              <a:t>word_idx</a:t>
            </a:r>
            <a:r>
              <a:rPr lang="en-US" altLang="zh-CN" dirty="0"/>
              <a:t> = </a:t>
            </a:r>
            <a:r>
              <a:rPr lang="en-US" altLang="zh-CN" dirty="0" err="1"/>
              <a:t>torch.multinomial</a:t>
            </a:r>
            <a:r>
              <a:rPr lang="en-US" altLang="zh-CN" dirty="0"/>
              <a:t>(</a:t>
            </a:r>
            <a:r>
              <a:rPr lang="en-US" altLang="zh-CN" dirty="0" err="1"/>
              <a:t>word_weights</a:t>
            </a:r>
            <a:r>
              <a:rPr lang="en-US" altLang="zh-CN" dirty="0"/>
              <a:t>, 1)[0].item()</a:t>
            </a:r>
          </a:p>
          <a:p>
            <a:r>
              <a:rPr lang="en-US" altLang="zh-CN" dirty="0"/>
              <a:t>        </a:t>
            </a:r>
            <a:r>
              <a:rPr lang="en-US" altLang="zh-CN" dirty="0" err="1"/>
              <a:t>rnd_input.fill</a:t>
            </a:r>
            <a:r>
              <a:rPr lang="en-US" altLang="zh-CN" dirty="0"/>
              <a:t>_(</a:t>
            </a:r>
            <a:r>
              <a:rPr lang="en-US" altLang="zh-CN" dirty="0" err="1"/>
              <a:t>word_idx</a:t>
            </a:r>
            <a:r>
              <a:rPr lang="en-US" altLang="zh-CN" dirty="0"/>
              <a:t>)</a:t>
            </a:r>
          </a:p>
          <a:p>
            <a:r>
              <a:rPr lang="en-US" altLang="zh-CN" dirty="0"/>
              <a:t>        word = </a:t>
            </a:r>
            <a:r>
              <a:rPr lang="en-US" altLang="zh-CN" dirty="0" err="1"/>
              <a:t>vocab.get_itos</a:t>
            </a:r>
            <a:r>
              <a:rPr lang="en-US" altLang="zh-CN" dirty="0"/>
              <a:t>()[</a:t>
            </a:r>
            <a:r>
              <a:rPr lang="en-US" altLang="zh-CN" dirty="0" err="1"/>
              <a:t>word_idx</a:t>
            </a:r>
            <a:r>
              <a:rPr lang="en-US" altLang="zh-CN" dirty="0"/>
              <a:t>]</a:t>
            </a:r>
          </a:p>
          <a:p>
            <a:r>
              <a:rPr lang="en-US" altLang="zh-CN" dirty="0"/>
              <a:t>        </a:t>
            </a:r>
            <a:r>
              <a:rPr lang="en-US" altLang="zh-CN" dirty="0" err="1"/>
              <a:t>words.append</a:t>
            </a:r>
            <a:r>
              <a:rPr lang="en-US" altLang="zh-CN" dirty="0"/>
              <a:t>(word)</a:t>
            </a:r>
          </a:p>
          <a:p>
            <a:r>
              <a:rPr lang="en-US" altLang="zh-CN" dirty="0"/>
              <a:t>    print(" ".join(words))</a:t>
            </a:r>
            <a:endParaRPr lang="zh-CN" altLang="en-US" dirty="0"/>
          </a:p>
        </p:txBody>
      </p:sp>
    </p:spTree>
    <p:extLst>
      <p:ext uri="{BB962C8B-B14F-4D97-AF65-F5344CB8AC3E}">
        <p14:creationId xmlns:p14="http://schemas.microsoft.com/office/powerpoint/2010/main" val="536329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9.1.1 AG </a:t>
            </a:r>
            <a:r>
              <a:rPr lang="en-US" altLang="zh-CN" dirty="0"/>
              <a:t>NEWS</a:t>
            </a:r>
            <a:r>
              <a:rPr lang="zh-CN" altLang="en-US" dirty="0"/>
              <a:t>示例</a:t>
            </a:r>
          </a:p>
        </p:txBody>
      </p:sp>
      <p:sp>
        <p:nvSpPr>
          <p:cNvPr id="3" name="内容占位符 2"/>
          <p:cNvSpPr>
            <a:spLocks noGrp="1"/>
          </p:cNvSpPr>
          <p:nvPr>
            <p:ph idx="1"/>
          </p:nvPr>
        </p:nvSpPr>
        <p:spPr/>
        <p:txBody>
          <a:bodyPr/>
          <a:lstStyle/>
          <a:p>
            <a:r>
              <a:rPr lang="zh-CN" altLang="en-US" dirty="0"/>
              <a:t>本例展示如何编写代码对</a:t>
            </a:r>
            <a:r>
              <a:rPr lang="en-US" altLang="zh-CN" dirty="0"/>
              <a:t>AG NEWS</a:t>
            </a:r>
            <a:r>
              <a:rPr lang="zh-CN" altLang="en-US" dirty="0"/>
              <a:t>文本分类数据集进行分类并评估分类模型的性能。</a:t>
            </a:r>
          </a:p>
          <a:p>
            <a:r>
              <a:rPr lang="zh-CN" altLang="en-US" dirty="0"/>
              <a:t>首先定义如代码</a:t>
            </a:r>
            <a:r>
              <a:rPr lang="en-US" altLang="zh-CN" dirty="0"/>
              <a:t>9. 1</a:t>
            </a:r>
            <a:r>
              <a:rPr lang="zh-CN" altLang="en-US" dirty="0"/>
              <a:t>所示的辅助函数。</a:t>
            </a:r>
            <a:r>
              <a:rPr lang="en-US" altLang="zh-CN" dirty="0" err="1"/>
              <a:t>yield_tokens</a:t>
            </a:r>
            <a:r>
              <a:rPr lang="zh-CN" altLang="en-US" dirty="0"/>
              <a:t>函数用于输出数据迭代器</a:t>
            </a:r>
            <a:r>
              <a:rPr lang="en-US" altLang="zh-CN" dirty="0" err="1"/>
              <a:t>data_iter</a:t>
            </a:r>
            <a:r>
              <a:rPr lang="zh-CN" altLang="en-US" dirty="0"/>
              <a:t>的符号列表，以便模型进行处理；</a:t>
            </a:r>
            <a:r>
              <a:rPr lang="en-US" altLang="zh-CN" dirty="0" err="1"/>
              <a:t>text_pipeline</a:t>
            </a:r>
            <a:r>
              <a:rPr lang="zh-CN" altLang="en-US" dirty="0"/>
              <a:t>函数先对输入文本字符串</a:t>
            </a:r>
            <a:r>
              <a:rPr lang="en-US" altLang="zh-CN" dirty="0"/>
              <a:t>x</a:t>
            </a:r>
            <a:r>
              <a:rPr lang="zh-CN" altLang="en-US" dirty="0"/>
              <a:t>分词，然后返回对应词典序号的张量；</a:t>
            </a:r>
            <a:r>
              <a:rPr lang="en-US" altLang="zh-CN" dirty="0" err="1"/>
              <a:t>label_pipeline</a:t>
            </a:r>
            <a:r>
              <a:rPr lang="zh-CN" altLang="en-US" dirty="0"/>
              <a:t>函数将</a:t>
            </a:r>
            <a:r>
              <a:rPr lang="en-US" altLang="zh-CN" dirty="0"/>
              <a:t>1~4</a:t>
            </a:r>
            <a:r>
              <a:rPr lang="zh-CN" altLang="en-US" dirty="0"/>
              <a:t>范围的标签字符转换为</a:t>
            </a:r>
            <a:r>
              <a:rPr lang="en-US" altLang="zh-CN" dirty="0"/>
              <a:t>0~3</a:t>
            </a:r>
            <a:r>
              <a:rPr lang="zh-CN" altLang="en-US" dirty="0"/>
              <a:t>范围的整数，例如，将字符</a:t>
            </a:r>
            <a:r>
              <a:rPr lang="en-US" altLang="zh-CN" dirty="0"/>
              <a:t>'2'</a:t>
            </a:r>
            <a:r>
              <a:rPr lang="zh-CN" altLang="en-US" dirty="0"/>
              <a:t>转换为整数</a:t>
            </a:r>
            <a:r>
              <a:rPr lang="en-US" altLang="zh-CN" dirty="0"/>
              <a:t>1</a:t>
            </a:r>
            <a:r>
              <a:rPr lang="zh-CN" altLang="en-US" dirty="0"/>
              <a:t>。</a:t>
            </a:r>
          </a:p>
          <a:p>
            <a:endParaRPr lang="zh-CN" altLang="en-US" dirty="0"/>
          </a:p>
        </p:txBody>
      </p:sp>
    </p:spTree>
    <p:extLst>
      <p:ext uri="{BB962C8B-B14F-4D97-AF65-F5344CB8AC3E}">
        <p14:creationId xmlns:p14="http://schemas.microsoft.com/office/powerpoint/2010/main" val="32722785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9.3 </a:t>
            </a:r>
            <a:r>
              <a:rPr lang="zh-CN" altLang="en-US" dirty="0" smtClean="0"/>
              <a:t>文本</a:t>
            </a:r>
            <a:r>
              <a:rPr lang="zh-CN" altLang="en-US" dirty="0"/>
              <a:t>序列数据生成</a:t>
            </a:r>
          </a:p>
        </p:txBody>
      </p:sp>
      <p:sp>
        <p:nvSpPr>
          <p:cNvPr id="3" name="内容占位符 2"/>
          <p:cNvSpPr>
            <a:spLocks noGrp="1"/>
          </p:cNvSpPr>
          <p:nvPr>
            <p:ph idx="1"/>
          </p:nvPr>
        </p:nvSpPr>
        <p:spPr/>
        <p:txBody>
          <a:bodyPr/>
          <a:lstStyle/>
          <a:p>
            <a:r>
              <a:rPr lang="zh-CN" altLang="en-US" dirty="0"/>
              <a:t>深度学习并不局限于图像分类等被动性任务，还包括一些创造性任务，比如写诗、绘画和音乐创作。本章介绍两个</a:t>
            </a:r>
            <a:r>
              <a:rPr lang="en-US" altLang="zh-CN" dirty="0"/>
              <a:t>NLP</a:t>
            </a:r>
            <a:r>
              <a:rPr lang="zh-CN" altLang="en-US" dirty="0"/>
              <a:t>的典型应用示例，第一个例子可用于生成文本（或音乐）的序列数据生成，第二个例子是神经机器翻译。</a:t>
            </a:r>
          </a:p>
          <a:p>
            <a:r>
              <a:rPr lang="zh-CN" altLang="en-US" dirty="0"/>
              <a:t>一般使用循环神经网络来生成包含但不限于文本的序列数据，如音乐生成、图像生成等。生成序列数据的通用方法是，用序列数据来训练一个循环神经网络，使之能够识别序列前后的模式，然后使用部分序列作为输入，让网络来预测序列中后续的一个或多个标记。</a:t>
            </a:r>
          </a:p>
          <a:p>
            <a:endParaRPr lang="zh-CN" altLang="en-US" dirty="0"/>
          </a:p>
        </p:txBody>
      </p:sp>
    </p:spTree>
    <p:extLst>
      <p:ext uri="{BB962C8B-B14F-4D97-AF65-F5344CB8AC3E}">
        <p14:creationId xmlns:p14="http://schemas.microsoft.com/office/powerpoint/2010/main" val="11423737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9.3.1 </a:t>
            </a:r>
            <a:r>
              <a:rPr lang="zh-CN" altLang="en-US" dirty="0" smtClean="0"/>
              <a:t>向</a:t>
            </a:r>
            <a:r>
              <a:rPr lang="zh-CN" altLang="en-US" dirty="0"/>
              <a:t>莎士比亚学写诗</a:t>
            </a:r>
          </a:p>
        </p:txBody>
      </p:sp>
      <p:sp>
        <p:nvSpPr>
          <p:cNvPr id="3" name="内容占位符 2"/>
          <p:cNvSpPr>
            <a:spLocks noGrp="1"/>
          </p:cNvSpPr>
          <p:nvPr>
            <p:ph idx="1"/>
          </p:nvPr>
        </p:nvSpPr>
        <p:spPr/>
        <p:txBody>
          <a:bodyPr/>
          <a:lstStyle/>
          <a:p>
            <a:r>
              <a:rPr lang="zh-CN" altLang="en-US" dirty="0"/>
              <a:t>循环神经网络的一个有趣应用是自动生成文字，如，莎士比亚的诗。本例使用莎士比亚十四行诗（</a:t>
            </a:r>
            <a:r>
              <a:rPr lang="en-US" altLang="zh-CN" dirty="0"/>
              <a:t>Shakespeare's Sonnets</a:t>
            </a:r>
            <a:r>
              <a:rPr lang="zh-CN" altLang="en-US" dirty="0"/>
              <a:t>） 作为语料，训练一个单层</a:t>
            </a:r>
            <a:r>
              <a:rPr lang="en-US" altLang="zh-CN" dirty="0"/>
              <a:t>LSTM</a:t>
            </a:r>
            <a:r>
              <a:rPr lang="zh-CN" altLang="en-US" dirty="0"/>
              <a:t>网络，让网络学习十四行诗中跨越很多字符的长期依赖关系，例如，某个字符出现在文中某处，可能会影响到文本序列后面很长一段距离的某处的另一个字符。这种依赖关系就是</a:t>
            </a:r>
            <a:r>
              <a:rPr lang="en-US" altLang="zh-CN" dirty="0"/>
              <a:t>NLP</a:t>
            </a:r>
            <a:r>
              <a:rPr lang="zh-CN" altLang="en-US" dirty="0"/>
              <a:t>领域热门的语言模型，在</a:t>
            </a:r>
            <a:r>
              <a:rPr lang="en-US" altLang="zh-CN" dirty="0"/>
              <a:t>9.2</a:t>
            </a:r>
            <a:r>
              <a:rPr lang="zh-CN" altLang="en-US" dirty="0"/>
              <a:t>节已经进行讲述，本例是语言模型在诗歌文本生成上的应用。</a:t>
            </a:r>
          </a:p>
        </p:txBody>
      </p:sp>
    </p:spTree>
    <p:extLst>
      <p:ext uri="{BB962C8B-B14F-4D97-AF65-F5344CB8AC3E}">
        <p14:creationId xmlns:p14="http://schemas.microsoft.com/office/powerpoint/2010/main" val="14683199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a:t>完整代码实现请参见</a:t>
            </a:r>
            <a:r>
              <a:rPr lang="en-US" altLang="zh-CN" dirty="0"/>
              <a:t>shakespear.py</a:t>
            </a:r>
            <a:r>
              <a:rPr lang="zh-CN" altLang="en-US" dirty="0"/>
              <a:t>。代码的任务是预测，也就是根据给定的字符序列预测下一个可能的字符。因此，我们需要训练一个循环神经网络模型，该模型的输入为字符序列，模型自动预测输出，也就是每个时间步的下一个字符。由于模型输入为多个字符，输出为单个字符，因此可归类为多输入单输出的模型。例如，假设字符长度</a:t>
            </a:r>
            <a:r>
              <a:rPr lang="en-US" altLang="zh-CN" dirty="0" err="1"/>
              <a:t>Tx</a:t>
            </a:r>
            <a:r>
              <a:rPr lang="zh-CN" altLang="en-US" dirty="0"/>
              <a:t>设定为</a:t>
            </a:r>
            <a:r>
              <a:rPr lang="en-US" altLang="zh-CN" dirty="0"/>
              <a:t>4</a:t>
            </a:r>
            <a:r>
              <a:rPr lang="zh-CN" altLang="en-US" dirty="0"/>
              <a:t>，文本为“</a:t>
            </a:r>
            <a:r>
              <a:rPr lang="en-US" altLang="zh-CN" dirty="0"/>
              <a:t>Hello”</a:t>
            </a:r>
            <a:r>
              <a:rPr lang="zh-CN" altLang="en-US" dirty="0"/>
              <a:t>，则将“</a:t>
            </a:r>
            <a:r>
              <a:rPr lang="en-US" altLang="zh-CN" dirty="0"/>
              <a:t>Hell”</a:t>
            </a:r>
            <a:r>
              <a:rPr lang="zh-CN" altLang="en-US" dirty="0"/>
              <a:t>创建为训练样本，将“</a:t>
            </a:r>
            <a:r>
              <a:rPr lang="en-US" altLang="zh-CN" dirty="0"/>
              <a:t>o”</a:t>
            </a:r>
            <a:r>
              <a:rPr lang="zh-CN" altLang="en-US" dirty="0"/>
              <a:t>创建为目标。另一种替代的文本生成模型是多输入多输出，以文本“</a:t>
            </a:r>
            <a:r>
              <a:rPr lang="en-US" altLang="zh-CN" dirty="0"/>
              <a:t>Hello”</a:t>
            </a:r>
            <a:r>
              <a:rPr lang="zh-CN" altLang="en-US" dirty="0"/>
              <a:t>为例，则将“</a:t>
            </a:r>
            <a:r>
              <a:rPr lang="en-US" altLang="zh-CN" dirty="0"/>
              <a:t>Hell”</a:t>
            </a:r>
            <a:r>
              <a:rPr lang="zh-CN" altLang="en-US" dirty="0"/>
              <a:t>创建为训练样本，将“</a:t>
            </a:r>
            <a:r>
              <a:rPr lang="en-US" altLang="zh-CN" dirty="0" err="1"/>
              <a:t>ello</a:t>
            </a:r>
            <a:r>
              <a:rPr lang="en-US" altLang="zh-CN" dirty="0"/>
              <a:t>”</a:t>
            </a:r>
            <a:r>
              <a:rPr lang="zh-CN" altLang="en-US" dirty="0"/>
              <a:t>创建为目标。</a:t>
            </a:r>
          </a:p>
          <a:p>
            <a:r>
              <a:rPr lang="zh-CN" altLang="en-US" dirty="0"/>
              <a:t>首先是定义超参数，如代码</a:t>
            </a:r>
            <a:r>
              <a:rPr lang="en-US" altLang="zh-CN" dirty="0"/>
              <a:t>9. 22</a:t>
            </a:r>
            <a:r>
              <a:rPr lang="zh-CN" altLang="en-US" dirty="0"/>
              <a:t>所示。其中，</a:t>
            </a:r>
            <a:r>
              <a:rPr lang="en-US" altLang="zh-CN" dirty="0" err="1"/>
              <a:t>temperature_list</a:t>
            </a:r>
            <a:r>
              <a:rPr lang="zh-CN" altLang="en-US" dirty="0"/>
              <a:t>为后文会讲述的温度参数列表，如果给定诗的开头，</a:t>
            </a:r>
            <a:r>
              <a:rPr lang="en-US" altLang="zh-CN" dirty="0"/>
              <a:t>RNN</a:t>
            </a:r>
            <a:r>
              <a:rPr lang="zh-CN" altLang="en-US" dirty="0"/>
              <a:t>网络会接着生成由</a:t>
            </a:r>
            <a:r>
              <a:rPr lang="en-US" altLang="zh-CN" dirty="0" err="1"/>
              <a:t>generated_len</a:t>
            </a:r>
            <a:r>
              <a:rPr lang="zh-CN" altLang="en-US" dirty="0"/>
              <a:t>参数指定字符数的诗句。</a:t>
            </a:r>
          </a:p>
          <a:p>
            <a:endParaRPr lang="zh-CN" altLang="en-US" dirty="0"/>
          </a:p>
        </p:txBody>
      </p:sp>
    </p:spTree>
    <p:extLst>
      <p:ext uri="{BB962C8B-B14F-4D97-AF65-F5344CB8AC3E}">
        <p14:creationId xmlns:p14="http://schemas.microsoft.com/office/powerpoint/2010/main" val="22828267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408712"/>
          </a:xfrm>
        </p:spPr>
        <p:txBody>
          <a:bodyPr>
            <a:normAutofit fontScale="77500" lnSpcReduction="20000"/>
          </a:bodyPr>
          <a:lstStyle/>
          <a:p>
            <a:r>
              <a:rPr lang="zh-CN" altLang="en-US" dirty="0"/>
              <a:t>代码</a:t>
            </a:r>
            <a:r>
              <a:rPr lang="en-US" altLang="zh-CN" dirty="0"/>
              <a:t>9. 22</a:t>
            </a:r>
            <a:r>
              <a:rPr lang="zh-CN" altLang="en-US" dirty="0"/>
              <a:t>定义超参数</a:t>
            </a:r>
          </a:p>
          <a:p>
            <a:r>
              <a:rPr lang="en-US" altLang="zh-CN" dirty="0"/>
              <a:t>import </a:t>
            </a:r>
            <a:r>
              <a:rPr lang="en-US" altLang="zh-CN" dirty="0" err="1"/>
              <a:t>gzip</a:t>
            </a:r>
            <a:endParaRPr lang="en-US" altLang="zh-CN" dirty="0"/>
          </a:p>
          <a:p>
            <a:r>
              <a:rPr lang="en-US" altLang="zh-CN" dirty="0"/>
              <a:t>import math</a:t>
            </a:r>
          </a:p>
          <a:p>
            <a:r>
              <a:rPr lang="en-US" altLang="zh-CN" dirty="0"/>
              <a:t>import random</a:t>
            </a:r>
          </a:p>
          <a:p>
            <a:r>
              <a:rPr lang="en-US" altLang="zh-CN" dirty="0"/>
              <a:t>import string</a:t>
            </a:r>
          </a:p>
          <a:p>
            <a:r>
              <a:rPr lang="en-US" altLang="zh-CN" dirty="0"/>
              <a:t>import time</a:t>
            </a:r>
          </a:p>
          <a:p>
            <a:endParaRPr lang="en-US" altLang="zh-CN" dirty="0"/>
          </a:p>
          <a:p>
            <a:r>
              <a:rPr lang="en-US" altLang="zh-CN" dirty="0"/>
              <a:t>import </a:t>
            </a:r>
            <a:r>
              <a:rPr lang="en-US" altLang="zh-CN" dirty="0" err="1"/>
              <a:t>matplotlib.pyplot</a:t>
            </a:r>
            <a:r>
              <a:rPr lang="en-US" altLang="zh-CN" dirty="0"/>
              <a:t> as </a:t>
            </a:r>
            <a:r>
              <a:rPr lang="en-US" altLang="zh-CN" dirty="0" err="1"/>
              <a:t>plt</a:t>
            </a:r>
            <a:endParaRPr lang="en-US" altLang="zh-CN" dirty="0"/>
          </a:p>
          <a:p>
            <a:endParaRPr lang="en-US" altLang="zh-CN" dirty="0"/>
          </a:p>
          <a:p>
            <a:r>
              <a:rPr lang="en-US" altLang="zh-CN" dirty="0"/>
              <a:t>import torch</a:t>
            </a:r>
          </a:p>
          <a:p>
            <a:r>
              <a:rPr lang="en-US" altLang="zh-CN" dirty="0"/>
              <a:t>import </a:t>
            </a:r>
            <a:r>
              <a:rPr lang="en-US" altLang="zh-CN" dirty="0" err="1"/>
              <a:t>torch.nn</a:t>
            </a:r>
            <a:r>
              <a:rPr lang="en-US" altLang="zh-CN" dirty="0"/>
              <a:t> as </a:t>
            </a:r>
            <a:r>
              <a:rPr lang="en-US" altLang="zh-CN" dirty="0" err="1"/>
              <a:t>nn</a:t>
            </a:r>
            <a:endParaRPr lang="en-US" altLang="zh-CN" dirty="0"/>
          </a:p>
          <a:p>
            <a:endParaRPr lang="en-US" altLang="zh-CN" dirty="0"/>
          </a:p>
          <a:p>
            <a:r>
              <a:rPr lang="en-US" altLang="zh-CN" dirty="0"/>
              <a:t># </a:t>
            </a:r>
            <a:r>
              <a:rPr lang="zh-CN" altLang="en-US" dirty="0"/>
              <a:t>超参数</a:t>
            </a:r>
          </a:p>
          <a:p>
            <a:r>
              <a:rPr lang="en-US" altLang="zh-CN" dirty="0" err="1"/>
              <a:t>batch_size</a:t>
            </a:r>
            <a:r>
              <a:rPr lang="en-US" altLang="zh-CN" dirty="0"/>
              <a:t> = 64     # </a:t>
            </a:r>
            <a:r>
              <a:rPr lang="zh-CN" altLang="en-US" dirty="0"/>
              <a:t>批大小</a:t>
            </a:r>
          </a:p>
          <a:p>
            <a:r>
              <a:rPr lang="en-US" altLang="zh-CN" dirty="0" err="1"/>
              <a:t>n_iters</a:t>
            </a:r>
            <a:r>
              <a:rPr lang="en-US" altLang="zh-CN" dirty="0"/>
              <a:t> = 3000      # </a:t>
            </a:r>
            <a:r>
              <a:rPr lang="zh-CN" altLang="en-US" dirty="0"/>
              <a:t>总循环次数</a:t>
            </a:r>
          </a:p>
          <a:p>
            <a:r>
              <a:rPr lang="en-US" altLang="zh-CN" dirty="0" err="1"/>
              <a:t>print_every</a:t>
            </a:r>
            <a:r>
              <a:rPr lang="en-US" altLang="zh-CN" dirty="0"/>
              <a:t> = 500   # </a:t>
            </a:r>
            <a:r>
              <a:rPr lang="zh-CN" altLang="en-US" dirty="0"/>
              <a:t>每次打印需要的循环次数</a:t>
            </a:r>
          </a:p>
          <a:p>
            <a:r>
              <a:rPr lang="en-US" altLang="zh-CN" dirty="0" err="1"/>
              <a:t>plot_every</a:t>
            </a:r>
            <a:r>
              <a:rPr lang="en-US" altLang="zh-CN" dirty="0"/>
              <a:t> = 10     # </a:t>
            </a:r>
            <a:r>
              <a:rPr lang="zh-CN" altLang="en-US" dirty="0"/>
              <a:t>每次绘图需要的循环次数</a:t>
            </a:r>
          </a:p>
          <a:p>
            <a:r>
              <a:rPr lang="en-US" altLang="zh-CN" dirty="0" err="1"/>
              <a:t>hidden_size</a:t>
            </a:r>
            <a:r>
              <a:rPr lang="en-US" altLang="zh-CN" dirty="0"/>
              <a:t> = 100   # </a:t>
            </a:r>
            <a:r>
              <a:rPr lang="zh-CN" altLang="en-US" dirty="0"/>
              <a:t>隐藏单元数</a:t>
            </a:r>
          </a:p>
          <a:p>
            <a:r>
              <a:rPr lang="en-US" altLang="zh-CN" dirty="0" err="1"/>
              <a:t>n_layers</a:t>
            </a:r>
            <a:r>
              <a:rPr lang="en-US" altLang="zh-CN" dirty="0"/>
              <a:t> = 1        # </a:t>
            </a:r>
            <a:r>
              <a:rPr lang="zh-CN" altLang="en-US" dirty="0"/>
              <a:t>层数</a:t>
            </a:r>
          </a:p>
          <a:p>
            <a:r>
              <a:rPr lang="en-US" altLang="zh-CN" dirty="0" err="1"/>
              <a:t>lr</a:t>
            </a:r>
            <a:r>
              <a:rPr lang="en-US" altLang="zh-CN" dirty="0"/>
              <a:t> = 0.005          # </a:t>
            </a:r>
            <a:r>
              <a:rPr lang="zh-CN" altLang="en-US" dirty="0"/>
              <a:t>学习率</a:t>
            </a:r>
          </a:p>
          <a:p>
            <a:r>
              <a:rPr lang="en-US" altLang="zh-CN" dirty="0" err="1"/>
              <a:t>temperature_list</a:t>
            </a:r>
            <a:r>
              <a:rPr lang="en-US" altLang="zh-CN" dirty="0"/>
              <a:t> = [0.2, 0.5, 1.0, 1.2]     # </a:t>
            </a:r>
            <a:r>
              <a:rPr lang="zh-CN" altLang="en-US" dirty="0"/>
              <a:t>温度列表</a:t>
            </a:r>
          </a:p>
          <a:p>
            <a:r>
              <a:rPr lang="en-US" altLang="zh-CN" dirty="0" err="1"/>
              <a:t>generated_len</a:t>
            </a:r>
            <a:r>
              <a:rPr lang="en-US" altLang="zh-CN" dirty="0"/>
              <a:t> = 200     # </a:t>
            </a:r>
            <a:r>
              <a:rPr lang="zh-CN" altLang="en-US" dirty="0"/>
              <a:t>生成句子长度</a:t>
            </a:r>
          </a:p>
          <a:p>
            <a:endParaRPr lang="zh-CN" altLang="en-US" dirty="0"/>
          </a:p>
        </p:txBody>
      </p:sp>
    </p:spTree>
    <p:extLst>
      <p:ext uri="{BB962C8B-B14F-4D97-AF65-F5344CB8AC3E}">
        <p14:creationId xmlns:p14="http://schemas.microsoft.com/office/powerpoint/2010/main" val="28670647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下一步是构建训练样本，代码</a:t>
            </a:r>
            <a:r>
              <a:rPr lang="en-US" altLang="zh-CN" dirty="0"/>
              <a:t>9. 23</a:t>
            </a:r>
            <a:r>
              <a:rPr lang="zh-CN" altLang="en-US" dirty="0"/>
              <a:t>的</a:t>
            </a:r>
            <a:r>
              <a:rPr lang="en-US" altLang="zh-CN" dirty="0" err="1"/>
              <a:t>random_chunk</a:t>
            </a:r>
            <a:r>
              <a:rPr lang="zh-CN" altLang="en-US" dirty="0"/>
              <a:t>函数在读取语料中，随机截断语料并返回给定长度的文本。</a:t>
            </a:r>
            <a:r>
              <a:rPr lang="en-US" altLang="zh-CN" dirty="0" err="1"/>
              <a:t>char_tensor</a:t>
            </a:r>
            <a:r>
              <a:rPr lang="zh-CN" altLang="en-US" dirty="0"/>
              <a:t>函数将字符向量化，将给定字符串转化为索引张量。</a:t>
            </a:r>
            <a:r>
              <a:rPr lang="en-US" altLang="zh-CN" dirty="0" err="1"/>
              <a:t>make_training_sample</a:t>
            </a:r>
            <a:r>
              <a:rPr lang="zh-CN" altLang="en-US" dirty="0"/>
              <a:t>函数构建一个训练样本，该函数调用</a:t>
            </a:r>
            <a:r>
              <a:rPr lang="en-US" altLang="zh-CN" dirty="0" err="1"/>
              <a:t>random_chunk</a:t>
            </a:r>
            <a:r>
              <a:rPr lang="zh-CN" altLang="en-US" dirty="0"/>
              <a:t>函数返回给定长度的文本，然后构建训练数据</a:t>
            </a:r>
            <a:r>
              <a:rPr lang="en-US" altLang="zh-CN" dirty="0"/>
              <a:t>data</a:t>
            </a:r>
            <a:r>
              <a:rPr lang="zh-CN" altLang="en-US" dirty="0"/>
              <a:t>和目标</a:t>
            </a:r>
            <a:r>
              <a:rPr lang="en-US" altLang="zh-CN" dirty="0"/>
              <a:t>target</a:t>
            </a:r>
            <a:r>
              <a:rPr lang="zh-CN" altLang="en-US" dirty="0"/>
              <a:t>，其中，</a:t>
            </a:r>
            <a:r>
              <a:rPr lang="en-US" altLang="zh-CN" dirty="0"/>
              <a:t>data</a:t>
            </a:r>
            <a:r>
              <a:rPr lang="zh-CN" altLang="en-US" dirty="0"/>
              <a:t>为第</a:t>
            </a:r>
            <a:r>
              <a:rPr lang="en-US" altLang="zh-CN" dirty="0"/>
              <a:t>1</a:t>
            </a:r>
            <a:r>
              <a:rPr lang="zh-CN" altLang="en-US" dirty="0"/>
              <a:t>个字符到倒数第</a:t>
            </a:r>
            <a:r>
              <a:rPr lang="en-US" altLang="zh-CN" dirty="0"/>
              <a:t>2</a:t>
            </a:r>
            <a:r>
              <a:rPr lang="zh-CN" altLang="en-US" dirty="0"/>
              <a:t>个字符的张量索引，</a:t>
            </a:r>
            <a:r>
              <a:rPr lang="en-US" altLang="zh-CN" dirty="0"/>
              <a:t>target</a:t>
            </a:r>
            <a:r>
              <a:rPr lang="zh-CN" altLang="en-US" dirty="0"/>
              <a:t>为第</a:t>
            </a:r>
            <a:r>
              <a:rPr lang="en-US" altLang="zh-CN" dirty="0"/>
              <a:t>2</a:t>
            </a:r>
            <a:r>
              <a:rPr lang="zh-CN" altLang="en-US" dirty="0"/>
              <a:t>个字符到最后</a:t>
            </a:r>
            <a:r>
              <a:rPr lang="en-US" altLang="zh-CN" dirty="0"/>
              <a:t>1</a:t>
            </a:r>
            <a:r>
              <a:rPr lang="zh-CN" altLang="en-US" dirty="0"/>
              <a:t>个字符的张量索引。多次调用</a:t>
            </a:r>
            <a:r>
              <a:rPr lang="en-US" altLang="zh-CN" dirty="0" err="1"/>
              <a:t>make_training_sample</a:t>
            </a:r>
            <a:r>
              <a:rPr lang="zh-CN" altLang="en-US" dirty="0"/>
              <a:t>函数就能构建训练数据集。</a:t>
            </a:r>
          </a:p>
        </p:txBody>
      </p:sp>
    </p:spTree>
    <p:extLst>
      <p:ext uri="{BB962C8B-B14F-4D97-AF65-F5344CB8AC3E}">
        <p14:creationId xmlns:p14="http://schemas.microsoft.com/office/powerpoint/2010/main" val="13678404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408712"/>
          </a:xfrm>
        </p:spPr>
        <p:txBody>
          <a:bodyPr>
            <a:normAutofit fontScale="62500" lnSpcReduction="20000"/>
          </a:bodyPr>
          <a:lstStyle/>
          <a:p>
            <a:r>
              <a:rPr lang="zh-CN" altLang="en-US" dirty="0"/>
              <a:t>代码</a:t>
            </a:r>
            <a:r>
              <a:rPr lang="en-US" altLang="zh-CN" dirty="0"/>
              <a:t>9. 23</a:t>
            </a:r>
            <a:r>
              <a:rPr lang="zh-CN" altLang="en-US" dirty="0"/>
              <a:t>构建训练样本</a:t>
            </a:r>
          </a:p>
          <a:p>
            <a:r>
              <a:rPr lang="en-US" altLang="zh-CN" dirty="0" err="1"/>
              <a:t>def</a:t>
            </a:r>
            <a:r>
              <a:rPr lang="en-US" altLang="zh-CN" dirty="0"/>
              <a:t> </a:t>
            </a:r>
            <a:r>
              <a:rPr lang="en-US" altLang="zh-CN" dirty="0" err="1"/>
              <a:t>random_chunk</a:t>
            </a:r>
            <a:r>
              <a:rPr lang="en-US" altLang="zh-CN" dirty="0"/>
              <a:t>(corpus, </a:t>
            </a:r>
            <a:r>
              <a:rPr lang="en-US" altLang="zh-CN" dirty="0" err="1"/>
              <a:t>corpus_len</a:t>
            </a:r>
            <a:r>
              <a:rPr lang="en-US" altLang="zh-CN" dirty="0"/>
              <a:t>, </a:t>
            </a:r>
            <a:r>
              <a:rPr lang="en-US" altLang="zh-CN" dirty="0" err="1"/>
              <a:t>chunk_len</a:t>
            </a:r>
            <a:r>
              <a:rPr lang="en-US" altLang="zh-CN" dirty="0"/>
              <a:t>):</a:t>
            </a:r>
          </a:p>
          <a:p>
            <a:r>
              <a:rPr lang="en-US" altLang="zh-CN" dirty="0"/>
              <a:t>    """ </a:t>
            </a:r>
            <a:r>
              <a:rPr lang="zh-CN" altLang="en-US" dirty="0"/>
              <a:t>随机截断语料并返回给定长度的文本 </a:t>
            </a:r>
            <a:r>
              <a:rPr lang="en-US" altLang="zh-CN" dirty="0"/>
              <a:t>"""</a:t>
            </a:r>
          </a:p>
          <a:p>
            <a:r>
              <a:rPr lang="en-US" altLang="zh-CN" dirty="0"/>
              <a:t>    </a:t>
            </a:r>
            <a:r>
              <a:rPr lang="en-US" altLang="zh-CN" dirty="0" err="1"/>
              <a:t>start_idx</a:t>
            </a:r>
            <a:r>
              <a:rPr lang="en-US" altLang="zh-CN" dirty="0"/>
              <a:t> = </a:t>
            </a:r>
            <a:r>
              <a:rPr lang="en-US" altLang="zh-CN" dirty="0" err="1"/>
              <a:t>random.randint</a:t>
            </a:r>
            <a:r>
              <a:rPr lang="en-US" altLang="zh-CN" dirty="0"/>
              <a:t>(0, </a:t>
            </a:r>
            <a:r>
              <a:rPr lang="en-US" altLang="zh-CN" dirty="0" err="1"/>
              <a:t>corpus_len</a:t>
            </a:r>
            <a:r>
              <a:rPr lang="en-US" altLang="zh-CN" dirty="0"/>
              <a:t> - </a:t>
            </a:r>
            <a:r>
              <a:rPr lang="en-US" altLang="zh-CN" dirty="0" err="1"/>
              <a:t>chunk_len</a:t>
            </a:r>
            <a:r>
              <a:rPr lang="en-US" altLang="zh-CN" dirty="0"/>
              <a:t>)</a:t>
            </a:r>
          </a:p>
          <a:p>
            <a:r>
              <a:rPr lang="en-US" altLang="zh-CN" dirty="0"/>
              <a:t>    </a:t>
            </a:r>
            <a:r>
              <a:rPr lang="en-US" altLang="zh-CN" dirty="0" err="1"/>
              <a:t>end_idx</a:t>
            </a:r>
            <a:r>
              <a:rPr lang="en-US" altLang="zh-CN" dirty="0"/>
              <a:t> = </a:t>
            </a:r>
            <a:r>
              <a:rPr lang="en-US" altLang="zh-CN" dirty="0" err="1"/>
              <a:t>start_idx</a:t>
            </a:r>
            <a:r>
              <a:rPr lang="en-US" altLang="zh-CN" dirty="0"/>
              <a:t> + </a:t>
            </a:r>
            <a:r>
              <a:rPr lang="en-US" altLang="zh-CN" dirty="0" err="1"/>
              <a:t>chunk_len</a:t>
            </a:r>
            <a:r>
              <a:rPr lang="en-US" altLang="zh-CN" dirty="0"/>
              <a:t> + 1</a:t>
            </a:r>
          </a:p>
          <a:p>
            <a:r>
              <a:rPr lang="en-US" altLang="zh-CN" dirty="0"/>
              <a:t>    return corpus[</a:t>
            </a:r>
            <a:r>
              <a:rPr lang="en-US" altLang="zh-CN" dirty="0" err="1"/>
              <a:t>start_idx</a:t>
            </a:r>
            <a:r>
              <a:rPr lang="en-US" altLang="zh-CN" dirty="0"/>
              <a:t>: </a:t>
            </a:r>
            <a:r>
              <a:rPr lang="en-US" altLang="zh-CN" dirty="0" err="1"/>
              <a:t>end_idx</a:t>
            </a:r>
            <a:r>
              <a:rPr lang="en-US" altLang="zh-CN" dirty="0"/>
              <a:t>]</a:t>
            </a:r>
          </a:p>
          <a:p>
            <a:endParaRPr lang="en-US" altLang="zh-CN" dirty="0"/>
          </a:p>
          <a:p>
            <a:endParaRPr lang="en-US" altLang="zh-CN" dirty="0"/>
          </a:p>
          <a:p>
            <a:r>
              <a:rPr lang="en-US" altLang="zh-CN" dirty="0" err="1"/>
              <a:t>def</a:t>
            </a:r>
            <a:r>
              <a:rPr lang="en-US" altLang="zh-CN" dirty="0"/>
              <a:t> </a:t>
            </a:r>
            <a:r>
              <a:rPr lang="en-US" altLang="zh-CN" dirty="0" err="1"/>
              <a:t>char_tensor</a:t>
            </a:r>
            <a:r>
              <a:rPr lang="en-US" altLang="zh-CN" dirty="0"/>
              <a:t>(</a:t>
            </a:r>
            <a:r>
              <a:rPr lang="en-US" altLang="zh-CN" dirty="0" err="1"/>
              <a:t>my_str</a:t>
            </a:r>
            <a:r>
              <a:rPr lang="en-US" altLang="zh-CN" dirty="0"/>
              <a:t>, </a:t>
            </a:r>
            <a:r>
              <a:rPr lang="en-US" altLang="zh-CN" dirty="0" err="1"/>
              <a:t>all_chars</a:t>
            </a:r>
            <a:r>
              <a:rPr lang="en-US" altLang="zh-CN" dirty="0"/>
              <a:t>):</a:t>
            </a:r>
          </a:p>
          <a:p>
            <a:r>
              <a:rPr lang="en-US" altLang="zh-CN" dirty="0"/>
              <a:t>    """ </a:t>
            </a:r>
            <a:r>
              <a:rPr lang="zh-CN" altLang="en-US" dirty="0"/>
              <a:t>将字符串转化为索引张量 </a:t>
            </a:r>
            <a:r>
              <a:rPr lang="en-US" altLang="zh-CN" dirty="0"/>
              <a:t>"""</a:t>
            </a:r>
          </a:p>
          <a:p>
            <a:r>
              <a:rPr lang="en-US" altLang="zh-CN" dirty="0"/>
              <a:t>    </a:t>
            </a:r>
            <a:r>
              <a:rPr lang="en-US" altLang="zh-CN" dirty="0" err="1"/>
              <a:t>tensor_idx</a:t>
            </a:r>
            <a:r>
              <a:rPr lang="en-US" altLang="zh-CN" dirty="0"/>
              <a:t> = </a:t>
            </a:r>
            <a:r>
              <a:rPr lang="en-US" altLang="zh-CN" dirty="0" err="1"/>
              <a:t>torch.zeros</a:t>
            </a:r>
            <a:r>
              <a:rPr lang="en-US" altLang="zh-CN" dirty="0"/>
              <a:t>((</a:t>
            </a:r>
            <a:r>
              <a:rPr lang="en-US" altLang="zh-CN" dirty="0" err="1"/>
              <a:t>len</a:t>
            </a:r>
            <a:r>
              <a:rPr lang="en-US" altLang="zh-CN" dirty="0"/>
              <a:t>(</a:t>
            </a:r>
            <a:r>
              <a:rPr lang="en-US" altLang="zh-CN" dirty="0" err="1"/>
              <a:t>my_str</a:t>
            </a:r>
            <a:r>
              <a:rPr lang="en-US" altLang="zh-CN" dirty="0"/>
              <a:t>),), </a:t>
            </a:r>
            <a:r>
              <a:rPr lang="en-US" altLang="zh-CN" dirty="0" err="1"/>
              <a:t>dtype</a:t>
            </a:r>
            <a:r>
              <a:rPr lang="en-US" altLang="zh-CN" dirty="0"/>
              <a:t>=</a:t>
            </a:r>
            <a:r>
              <a:rPr lang="en-US" altLang="zh-CN" dirty="0" err="1"/>
              <a:t>torch.long</a:t>
            </a:r>
            <a:r>
              <a:rPr lang="en-US" altLang="zh-CN" dirty="0"/>
              <a:t>)</a:t>
            </a:r>
          </a:p>
          <a:p>
            <a:r>
              <a:rPr lang="en-US" altLang="zh-CN" dirty="0"/>
              <a:t>    for c in range(</a:t>
            </a:r>
            <a:r>
              <a:rPr lang="en-US" altLang="zh-CN" dirty="0" err="1"/>
              <a:t>len</a:t>
            </a:r>
            <a:r>
              <a:rPr lang="en-US" altLang="zh-CN" dirty="0"/>
              <a:t>(</a:t>
            </a:r>
            <a:r>
              <a:rPr lang="en-US" altLang="zh-CN" dirty="0" err="1"/>
              <a:t>my_str</a:t>
            </a:r>
            <a:r>
              <a:rPr lang="en-US" altLang="zh-CN" dirty="0"/>
              <a:t>)):</a:t>
            </a:r>
          </a:p>
          <a:p>
            <a:r>
              <a:rPr lang="en-US" altLang="zh-CN" dirty="0"/>
              <a:t>        </a:t>
            </a:r>
            <a:r>
              <a:rPr lang="en-US" altLang="zh-CN" dirty="0" err="1"/>
              <a:t>tensor_idx</a:t>
            </a:r>
            <a:r>
              <a:rPr lang="en-US" altLang="zh-CN" dirty="0"/>
              <a:t>[c] = </a:t>
            </a:r>
            <a:r>
              <a:rPr lang="en-US" altLang="zh-CN" dirty="0" err="1"/>
              <a:t>all_chars.index</a:t>
            </a:r>
            <a:r>
              <a:rPr lang="en-US" altLang="zh-CN" dirty="0"/>
              <a:t>(</a:t>
            </a:r>
            <a:r>
              <a:rPr lang="en-US" altLang="zh-CN" dirty="0" err="1"/>
              <a:t>my_str</a:t>
            </a:r>
            <a:r>
              <a:rPr lang="en-US" altLang="zh-CN" dirty="0"/>
              <a:t>[c])</a:t>
            </a:r>
          </a:p>
          <a:p>
            <a:r>
              <a:rPr lang="en-US" altLang="zh-CN" dirty="0"/>
              <a:t>    return </a:t>
            </a:r>
            <a:r>
              <a:rPr lang="en-US" altLang="zh-CN" dirty="0" err="1"/>
              <a:t>tensor_idx</a:t>
            </a:r>
            <a:endParaRPr lang="en-US" altLang="zh-CN" dirty="0"/>
          </a:p>
          <a:p>
            <a:endParaRPr lang="en-US" altLang="zh-CN" dirty="0"/>
          </a:p>
          <a:p>
            <a:endParaRPr lang="en-US" altLang="zh-CN" dirty="0"/>
          </a:p>
          <a:p>
            <a:r>
              <a:rPr lang="en-US" altLang="zh-CN" dirty="0" err="1"/>
              <a:t>def</a:t>
            </a:r>
            <a:r>
              <a:rPr lang="en-US" altLang="zh-CN" dirty="0"/>
              <a:t> </a:t>
            </a:r>
            <a:r>
              <a:rPr lang="en-US" altLang="zh-CN" dirty="0" err="1"/>
              <a:t>make_training_sample</a:t>
            </a:r>
            <a:r>
              <a:rPr lang="en-US" altLang="zh-CN" dirty="0"/>
              <a:t>(corpus, </a:t>
            </a:r>
            <a:r>
              <a:rPr lang="en-US" altLang="zh-CN" dirty="0" err="1"/>
              <a:t>corpus_len</a:t>
            </a:r>
            <a:r>
              <a:rPr lang="en-US" altLang="zh-CN" dirty="0"/>
              <a:t>, </a:t>
            </a:r>
            <a:r>
              <a:rPr lang="en-US" altLang="zh-CN" dirty="0" err="1"/>
              <a:t>chunk_len</a:t>
            </a:r>
            <a:r>
              <a:rPr lang="en-US" altLang="zh-CN" dirty="0"/>
              <a:t>, </a:t>
            </a:r>
            <a:r>
              <a:rPr lang="en-US" altLang="zh-CN" dirty="0" err="1"/>
              <a:t>all_chars</a:t>
            </a:r>
            <a:r>
              <a:rPr lang="en-US" altLang="zh-CN" dirty="0"/>
              <a:t>):</a:t>
            </a:r>
          </a:p>
          <a:p>
            <a:r>
              <a:rPr lang="en-US" altLang="zh-CN" dirty="0"/>
              <a:t>    """ </a:t>
            </a:r>
            <a:r>
              <a:rPr lang="zh-CN" altLang="en-US" dirty="0"/>
              <a:t>构建一个训练样本 </a:t>
            </a:r>
            <a:r>
              <a:rPr lang="en-US" altLang="zh-CN" dirty="0"/>
              <a:t>"""</a:t>
            </a:r>
          </a:p>
          <a:p>
            <a:r>
              <a:rPr lang="en-US" altLang="zh-CN" dirty="0"/>
              <a:t>    # </a:t>
            </a:r>
            <a:r>
              <a:rPr lang="zh-CN" altLang="en-US" dirty="0"/>
              <a:t>返回给定长度的文本</a:t>
            </a:r>
          </a:p>
          <a:p>
            <a:r>
              <a:rPr lang="zh-CN" altLang="en-US" dirty="0"/>
              <a:t>    </a:t>
            </a:r>
            <a:r>
              <a:rPr lang="en-US" altLang="zh-CN" dirty="0"/>
              <a:t>chunk = </a:t>
            </a:r>
            <a:r>
              <a:rPr lang="en-US" altLang="zh-CN" dirty="0" err="1"/>
              <a:t>random_chunk</a:t>
            </a:r>
            <a:r>
              <a:rPr lang="en-US" altLang="zh-CN" dirty="0"/>
              <a:t>(corpus, </a:t>
            </a:r>
            <a:r>
              <a:rPr lang="en-US" altLang="zh-CN" dirty="0" err="1"/>
              <a:t>corpus_len</a:t>
            </a:r>
            <a:r>
              <a:rPr lang="en-US" altLang="zh-CN" dirty="0"/>
              <a:t>, </a:t>
            </a:r>
            <a:r>
              <a:rPr lang="en-US" altLang="zh-CN" dirty="0" err="1"/>
              <a:t>chunk_len</a:t>
            </a:r>
            <a:r>
              <a:rPr lang="en-US" altLang="zh-CN" dirty="0"/>
              <a:t>)</a:t>
            </a:r>
          </a:p>
          <a:p>
            <a:r>
              <a:rPr lang="en-US" altLang="zh-CN" dirty="0"/>
              <a:t>    # data</a:t>
            </a:r>
            <a:r>
              <a:rPr lang="zh-CN" altLang="en-US" dirty="0"/>
              <a:t>为第</a:t>
            </a:r>
            <a:r>
              <a:rPr lang="en-US" altLang="zh-CN" dirty="0"/>
              <a:t>1</a:t>
            </a:r>
            <a:r>
              <a:rPr lang="zh-CN" altLang="en-US" dirty="0"/>
              <a:t>个字符到倒数第</a:t>
            </a:r>
            <a:r>
              <a:rPr lang="en-US" altLang="zh-CN" dirty="0"/>
              <a:t>2</a:t>
            </a:r>
            <a:r>
              <a:rPr lang="zh-CN" altLang="en-US" dirty="0"/>
              <a:t>个字符的张量索引，</a:t>
            </a:r>
            <a:r>
              <a:rPr lang="en-US" altLang="zh-CN" dirty="0"/>
              <a:t>target</a:t>
            </a:r>
            <a:r>
              <a:rPr lang="zh-CN" altLang="en-US" dirty="0"/>
              <a:t>为第</a:t>
            </a:r>
            <a:r>
              <a:rPr lang="en-US" altLang="zh-CN" dirty="0"/>
              <a:t>2</a:t>
            </a:r>
            <a:r>
              <a:rPr lang="zh-CN" altLang="en-US" dirty="0"/>
              <a:t>个字符到最后</a:t>
            </a:r>
            <a:r>
              <a:rPr lang="en-US" altLang="zh-CN" dirty="0"/>
              <a:t>1</a:t>
            </a:r>
            <a:r>
              <a:rPr lang="zh-CN" altLang="en-US" dirty="0"/>
              <a:t>个字符的张量索引</a:t>
            </a:r>
          </a:p>
          <a:p>
            <a:r>
              <a:rPr lang="zh-CN" altLang="en-US" dirty="0"/>
              <a:t>    </a:t>
            </a:r>
            <a:r>
              <a:rPr lang="en-US" altLang="zh-CN" dirty="0"/>
              <a:t>data = </a:t>
            </a:r>
            <a:r>
              <a:rPr lang="en-US" altLang="zh-CN" dirty="0" err="1"/>
              <a:t>char_tensor</a:t>
            </a:r>
            <a:r>
              <a:rPr lang="en-US" altLang="zh-CN" dirty="0"/>
              <a:t>(chunk[: -1], </a:t>
            </a:r>
            <a:r>
              <a:rPr lang="en-US" altLang="zh-CN" dirty="0" err="1"/>
              <a:t>all_chars</a:t>
            </a:r>
            <a:r>
              <a:rPr lang="en-US" altLang="zh-CN" dirty="0"/>
              <a:t>)</a:t>
            </a:r>
          </a:p>
          <a:p>
            <a:r>
              <a:rPr lang="en-US" altLang="zh-CN" dirty="0"/>
              <a:t>    target = </a:t>
            </a:r>
            <a:r>
              <a:rPr lang="en-US" altLang="zh-CN" dirty="0" err="1"/>
              <a:t>char_tensor</a:t>
            </a:r>
            <a:r>
              <a:rPr lang="en-US" altLang="zh-CN" dirty="0"/>
              <a:t>(chunk[1:], </a:t>
            </a:r>
            <a:r>
              <a:rPr lang="en-US" altLang="zh-CN" dirty="0" err="1"/>
              <a:t>all_chars</a:t>
            </a:r>
            <a:r>
              <a:rPr lang="en-US" altLang="zh-CN" dirty="0"/>
              <a:t>)</a:t>
            </a:r>
          </a:p>
          <a:p>
            <a:r>
              <a:rPr lang="en-US" altLang="zh-CN" dirty="0"/>
              <a:t>    return data, target</a:t>
            </a:r>
          </a:p>
          <a:p>
            <a:endParaRPr lang="zh-CN" altLang="en-US" dirty="0"/>
          </a:p>
        </p:txBody>
      </p:sp>
    </p:spTree>
    <p:extLst>
      <p:ext uri="{BB962C8B-B14F-4D97-AF65-F5344CB8AC3E}">
        <p14:creationId xmlns:p14="http://schemas.microsoft.com/office/powerpoint/2010/main" val="85633132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下面是构建</a:t>
            </a:r>
            <a:r>
              <a:rPr lang="en-US" altLang="zh-CN" dirty="0"/>
              <a:t>LSTM</a:t>
            </a:r>
            <a:r>
              <a:rPr lang="zh-CN" altLang="en-US" dirty="0"/>
              <a:t>模型，如代码</a:t>
            </a:r>
            <a:r>
              <a:rPr lang="en-US" altLang="zh-CN" dirty="0"/>
              <a:t>9. 24</a:t>
            </a:r>
            <a:r>
              <a:rPr lang="zh-CN" altLang="en-US" dirty="0"/>
              <a:t>所示。模型由一个嵌入层、一个单向</a:t>
            </a:r>
            <a:r>
              <a:rPr lang="en-US" altLang="zh-CN" dirty="0"/>
              <a:t>LSTM</a:t>
            </a:r>
            <a:r>
              <a:rPr lang="zh-CN" altLang="en-US" dirty="0"/>
              <a:t>层和一个全连接层构成。输出层使用一个线性层</a:t>
            </a:r>
            <a:r>
              <a:rPr lang="en-US" altLang="zh-CN" dirty="0" err="1"/>
              <a:t>nn.Linear</a:t>
            </a:r>
            <a:r>
              <a:rPr lang="zh-CN" altLang="en-US" dirty="0"/>
              <a:t>，其激活函数为</a:t>
            </a:r>
            <a:r>
              <a:rPr lang="en-US" altLang="zh-CN" dirty="0" err="1"/>
              <a:t>Softmax</a:t>
            </a:r>
            <a:r>
              <a:rPr lang="zh-CN" altLang="en-US" dirty="0"/>
              <a:t>，用于预测字母的概率分布。由于</a:t>
            </a:r>
            <a:r>
              <a:rPr lang="en-US" altLang="zh-CN" dirty="0" err="1"/>
              <a:t>nn.CrossEntropyLoss</a:t>
            </a:r>
            <a:r>
              <a:rPr lang="zh-CN" altLang="en-US" dirty="0"/>
              <a:t>交叉熵损失函数已经内置了</a:t>
            </a:r>
            <a:r>
              <a:rPr lang="en-US" altLang="zh-CN" dirty="0" err="1"/>
              <a:t>LogSoftmax</a:t>
            </a:r>
            <a:r>
              <a:rPr lang="zh-CN" altLang="en-US" dirty="0"/>
              <a:t>函数，因此代码中没有显式使用</a:t>
            </a:r>
            <a:r>
              <a:rPr lang="en-US" altLang="zh-CN" dirty="0" err="1"/>
              <a:t>Softmax</a:t>
            </a:r>
            <a:r>
              <a:rPr lang="zh-CN" altLang="en-US" dirty="0"/>
              <a:t>。</a:t>
            </a:r>
          </a:p>
        </p:txBody>
      </p:sp>
    </p:spTree>
    <p:extLst>
      <p:ext uri="{BB962C8B-B14F-4D97-AF65-F5344CB8AC3E}">
        <p14:creationId xmlns:p14="http://schemas.microsoft.com/office/powerpoint/2010/main" val="41170631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192688"/>
          </a:xfrm>
        </p:spPr>
        <p:txBody>
          <a:bodyPr>
            <a:normAutofit fontScale="62500" lnSpcReduction="20000"/>
          </a:bodyPr>
          <a:lstStyle/>
          <a:p>
            <a:r>
              <a:rPr lang="zh-CN" altLang="en-US" dirty="0"/>
              <a:t>代码</a:t>
            </a:r>
            <a:r>
              <a:rPr lang="en-US" altLang="zh-CN" dirty="0"/>
              <a:t>9. 24</a:t>
            </a:r>
            <a:r>
              <a:rPr lang="zh-CN" altLang="en-US" dirty="0"/>
              <a:t>构建</a:t>
            </a:r>
            <a:r>
              <a:rPr lang="en-US" altLang="zh-CN" dirty="0"/>
              <a:t>LSTM</a:t>
            </a:r>
            <a:r>
              <a:rPr lang="zh-CN" altLang="en-US" dirty="0"/>
              <a:t>模型</a:t>
            </a:r>
          </a:p>
          <a:p>
            <a:r>
              <a:rPr lang="en-US" altLang="zh-CN" dirty="0"/>
              <a:t>class </a:t>
            </a:r>
            <a:r>
              <a:rPr lang="en-US" altLang="zh-CN" dirty="0" err="1"/>
              <a:t>RNNModel</a:t>
            </a:r>
            <a:r>
              <a:rPr lang="en-US" altLang="zh-CN" dirty="0"/>
              <a:t>(</a:t>
            </a:r>
            <a:r>
              <a:rPr lang="en-US" altLang="zh-CN" dirty="0" err="1"/>
              <a:t>nn.Module</a:t>
            </a:r>
            <a:r>
              <a:rPr lang="en-US" altLang="zh-CN" dirty="0"/>
              <a:t>):</a:t>
            </a:r>
          </a:p>
          <a:p>
            <a:r>
              <a:rPr lang="en-US" altLang="zh-CN" dirty="0"/>
              <a:t>    """ </a:t>
            </a:r>
            <a:r>
              <a:rPr lang="zh-CN" altLang="en-US" dirty="0"/>
              <a:t>简单</a:t>
            </a:r>
            <a:r>
              <a:rPr lang="en-US" altLang="zh-CN" dirty="0"/>
              <a:t>RNN</a:t>
            </a:r>
            <a:r>
              <a:rPr lang="zh-CN" altLang="en-US" dirty="0"/>
              <a:t>模型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 </a:t>
            </a:r>
            <a:r>
              <a:rPr lang="en-US" altLang="zh-CN" dirty="0" err="1"/>
              <a:t>input_size</a:t>
            </a:r>
            <a:r>
              <a:rPr lang="en-US" altLang="zh-CN" dirty="0"/>
              <a:t>, </a:t>
            </a:r>
            <a:r>
              <a:rPr lang="en-US" altLang="zh-CN" dirty="0" err="1"/>
              <a:t>hidden_dim</a:t>
            </a:r>
            <a:r>
              <a:rPr lang="en-US" altLang="zh-CN" dirty="0"/>
              <a:t>, </a:t>
            </a:r>
            <a:r>
              <a:rPr lang="en-US" altLang="zh-CN" dirty="0" err="1"/>
              <a:t>output_size</a:t>
            </a:r>
            <a:r>
              <a:rPr lang="en-US" altLang="zh-CN" dirty="0"/>
              <a:t>, </a:t>
            </a:r>
            <a:r>
              <a:rPr lang="en-US" altLang="zh-CN" dirty="0" err="1"/>
              <a:t>n_layers</a:t>
            </a:r>
            <a:r>
              <a:rPr lang="en-US" altLang="zh-CN" dirty="0"/>
              <a:t>=1):</a:t>
            </a:r>
          </a:p>
          <a:p>
            <a:r>
              <a:rPr lang="en-US" altLang="zh-CN" dirty="0"/>
              <a:t>        super(</a:t>
            </a:r>
            <a:r>
              <a:rPr lang="en-US" altLang="zh-CN" dirty="0" err="1"/>
              <a:t>RNNModel</a:t>
            </a:r>
            <a:r>
              <a:rPr lang="en-US" altLang="zh-CN" dirty="0"/>
              <a:t>, self).__</a:t>
            </a:r>
            <a:r>
              <a:rPr lang="en-US" altLang="zh-CN" dirty="0" err="1"/>
              <a:t>init</a:t>
            </a:r>
            <a:r>
              <a:rPr lang="en-US" altLang="zh-CN" dirty="0"/>
              <a:t>__()</a:t>
            </a:r>
          </a:p>
          <a:p>
            <a:r>
              <a:rPr lang="en-US" altLang="zh-CN" dirty="0"/>
              <a:t>        </a:t>
            </a:r>
            <a:r>
              <a:rPr lang="en-US" altLang="zh-CN" dirty="0" err="1"/>
              <a:t>self.input_size</a:t>
            </a:r>
            <a:r>
              <a:rPr lang="en-US" altLang="zh-CN" dirty="0"/>
              <a:t> = </a:t>
            </a:r>
            <a:r>
              <a:rPr lang="en-US" altLang="zh-CN" dirty="0" err="1"/>
              <a:t>input_size</a:t>
            </a:r>
            <a:endParaRPr lang="en-US" altLang="zh-CN" dirty="0"/>
          </a:p>
          <a:p>
            <a:r>
              <a:rPr lang="en-US" altLang="zh-CN" dirty="0"/>
              <a:t>        </a:t>
            </a:r>
            <a:r>
              <a:rPr lang="en-US" altLang="zh-CN" dirty="0" err="1"/>
              <a:t>self.hidden_size</a:t>
            </a:r>
            <a:r>
              <a:rPr lang="en-US" altLang="zh-CN" dirty="0"/>
              <a:t> = </a:t>
            </a:r>
            <a:r>
              <a:rPr lang="en-US" altLang="zh-CN" dirty="0" err="1"/>
              <a:t>hidden_dim</a:t>
            </a:r>
            <a:endParaRPr lang="en-US" altLang="zh-CN" dirty="0"/>
          </a:p>
          <a:p>
            <a:r>
              <a:rPr lang="en-US" altLang="zh-CN" dirty="0"/>
              <a:t>        </a:t>
            </a:r>
            <a:r>
              <a:rPr lang="en-US" altLang="zh-CN" dirty="0" err="1"/>
              <a:t>self.output_size</a:t>
            </a:r>
            <a:r>
              <a:rPr lang="en-US" altLang="zh-CN" dirty="0"/>
              <a:t> = </a:t>
            </a:r>
            <a:r>
              <a:rPr lang="en-US" altLang="zh-CN" dirty="0" err="1"/>
              <a:t>output_size</a:t>
            </a:r>
            <a:endParaRPr lang="en-US" altLang="zh-CN" dirty="0"/>
          </a:p>
          <a:p>
            <a:r>
              <a:rPr lang="en-US" altLang="zh-CN" dirty="0"/>
              <a:t>        </a:t>
            </a:r>
            <a:r>
              <a:rPr lang="en-US" altLang="zh-CN" dirty="0" err="1"/>
              <a:t>self.n_layers</a:t>
            </a:r>
            <a:r>
              <a:rPr lang="en-US" altLang="zh-CN" dirty="0"/>
              <a:t> = </a:t>
            </a:r>
            <a:r>
              <a:rPr lang="en-US" altLang="zh-CN" dirty="0" err="1"/>
              <a:t>n_layers</a:t>
            </a:r>
            <a:endParaRPr lang="en-US" altLang="zh-CN" dirty="0"/>
          </a:p>
          <a:p>
            <a:endParaRPr lang="en-US" altLang="zh-CN" dirty="0"/>
          </a:p>
          <a:p>
            <a:r>
              <a:rPr lang="en-US" altLang="zh-CN" dirty="0"/>
              <a:t>        </a:t>
            </a:r>
            <a:r>
              <a:rPr lang="en-US" altLang="zh-CN" dirty="0" err="1"/>
              <a:t>self.emb</a:t>
            </a:r>
            <a:r>
              <a:rPr lang="en-US" altLang="zh-CN" dirty="0"/>
              <a:t> = </a:t>
            </a:r>
            <a:r>
              <a:rPr lang="en-US" altLang="zh-CN" dirty="0" err="1"/>
              <a:t>nn.Embedding</a:t>
            </a:r>
            <a:r>
              <a:rPr lang="en-US" altLang="zh-CN" dirty="0"/>
              <a:t>(</a:t>
            </a:r>
            <a:r>
              <a:rPr lang="en-US" altLang="zh-CN" dirty="0" err="1"/>
              <a:t>input_size</a:t>
            </a:r>
            <a:r>
              <a:rPr lang="en-US" altLang="zh-CN" dirty="0"/>
              <a:t>, </a:t>
            </a:r>
            <a:r>
              <a:rPr lang="en-US" altLang="zh-CN" dirty="0" err="1"/>
              <a:t>hidden_dim</a:t>
            </a:r>
            <a:r>
              <a:rPr lang="en-US" altLang="zh-CN" dirty="0"/>
              <a:t>)</a:t>
            </a:r>
          </a:p>
          <a:p>
            <a:r>
              <a:rPr lang="en-US" altLang="zh-CN" dirty="0"/>
              <a:t>        </a:t>
            </a:r>
            <a:r>
              <a:rPr lang="en-US" altLang="zh-CN" dirty="0" err="1"/>
              <a:t>self.lstm</a:t>
            </a:r>
            <a:r>
              <a:rPr lang="en-US" altLang="zh-CN" dirty="0"/>
              <a:t> = </a:t>
            </a:r>
            <a:r>
              <a:rPr lang="en-US" altLang="zh-CN" dirty="0" err="1"/>
              <a:t>nn.LSTM</a:t>
            </a:r>
            <a:r>
              <a:rPr lang="en-US" altLang="zh-CN" dirty="0"/>
              <a:t>(</a:t>
            </a:r>
            <a:r>
              <a:rPr lang="en-US" altLang="zh-CN" dirty="0" err="1"/>
              <a:t>hidden_dim</a:t>
            </a:r>
            <a:r>
              <a:rPr lang="en-US" altLang="zh-CN" dirty="0"/>
              <a:t>, </a:t>
            </a:r>
            <a:r>
              <a:rPr lang="en-US" altLang="zh-CN" dirty="0" err="1"/>
              <a:t>hidden_dim</a:t>
            </a:r>
            <a:r>
              <a:rPr lang="en-US" altLang="zh-CN" dirty="0"/>
              <a:t>, </a:t>
            </a:r>
            <a:r>
              <a:rPr lang="en-US" altLang="zh-CN" dirty="0" err="1"/>
              <a:t>n_layers</a:t>
            </a:r>
            <a:r>
              <a:rPr lang="en-US" altLang="zh-CN" dirty="0"/>
              <a:t>)</a:t>
            </a:r>
          </a:p>
          <a:p>
            <a:r>
              <a:rPr lang="en-US" altLang="zh-CN" dirty="0"/>
              <a:t>        </a:t>
            </a:r>
            <a:r>
              <a:rPr lang="en-US" altLang="zh-CN" dirty="0" err="1"/>
              <a:t>self.fc</a:t>
            </a:r>
            <a:r>
              <a:rPr lang="en-US" altLang="zh-CN" dirty="0"/>
              <a:t> = </a:t>
            </a:r>
            <a:r>
              <a:rPr lang="en-US" altLang="zh-CN" dirty="0" err="1"/>
              <a:t>nn.Linear</a:t>
            </a:r>
            <a:r>
              <a:rPr lang="en-US" altLang="zh-CN" dirty="0"/>
              <a:t>(</a:t>
            </a:r>
            <a:r>
              <a:rPr lang="en-US" altLang="zh-CN" dirty="0" err="1"/>
              <a:t>hidden_dim</a:t>
            </a:r>
            <a:r>
              <a:rPr lang="en-US" altLang="zh-CN" dirty="0"/>
              <a:t>, </a:t>
            </a:r>
            <a:r>
              <a:rPr lang="en-US" altLang="zh-CN" dirty="0" err="1"/>
              <a:t>output_size</a:t>
            </a:r>
            <a:r>
              <a:rPr lang="en-US" altLang="zh-CN" dirty="0"/>
              <a:t>)</a:t>
            </a:r>
          </a:p>
          <a:p>
            <a:endParaRPr lang="en-US" altLang="zh-CN" dirty="0"/>
          </a:p>
          <a:p>
            <a:r>
              <a:rPr lang="en-US" altLang="zh-CN" dirty="0"/>
              <a:t>    </a:t>
            </a:r>
            <a:r>
              <a:rPr lang="en-US" altLang="zh-CN" dirty="0" err="1"/>
              <a:t>def</a:t>
            </a:r>
            <a:r>
              <a:rPr lang="en-US" altLang="zh-CN" dirty="0"/>
              <a:t> forward(self, </a:t>
            </a:r>
            <a:r>
              <a:rPr lang="en-US" altLang="zh-CN" dirty="0" err="1"/>
              <a:t>inp</a:t>
            </a:r>
            <a:r>
              <a:rPr lang="en-US" altLang="zh-CN" dirty="0"/>
              <a:t>, hidden):</a:t>
            </a:r>
          </a:p>
          <a:p>
            <a:r>
              <a:rPr lang="en-US" altLang="zh-CN" dirty="0"/>
              <a:t>        </a:t>
            </a:r>
            <a:r>
              <a:rPr lang="en-US" altLang="zh-CN" dirty="0" err="1"/>
              <a:t>seq_len</a:t>
            </a:r>
            <a:r>
              <a:rPr lang="en-US" altLang="zh-CN" dirty="0"/>
              <a:t> = </a:t>
            </a:r>
            <a:r>
              <a:rPr lang="en-US" altLang="zh-CN" dirty="0" err="1"/>
              <a:t>len</a:t>
            </a:r>
            <a:r>
              <a:rPr lang="en-US" altLang="zh-CN" dirty="0"/>
              <a:t>(</a:t>
            </a:r>
            <a:r>
              <a:rPr lang="en-US" altLang="zh-CN" dirty="0" err="1"/>
              <a:t>inp</a:t>
            </a:r>
            <a:r>
              <a:rPr lang="en-US" altLang="zh-CN" dirty="0"/>
              <a:t>)</a:t>
            </a:r>
          </a:p>
          <a:p>
            <a:r>
              <a:rPr lang="en-US" altLang="zh-CN" dirty="0"/>
              <a:t>        </a:t>
            </a:r>
            <a:r>
              <a:rPr lang="en-US" altLang="zh-CN" dirty="0" err="1"/>
              <a:t>inp</a:t>
            </a:r>
            <a:r>
              <a:rPr lang="en-US" altLang="zh-CN" dirty="0"/>
              <a:t> = </a:t>
            </a:r>
            <a:r>
              <a:rPr lang="en-US" altLang="zh-CN" dirty="0" err="1"/>
              <a:t>self.emb</a:t>
            </a:r>
            <a:r>
              <a:rPr lang="en-US" altLang="zh-CN" dirty="0"/>
              <a:t>(</a:t>
            </a:r>
            <a:r>
              <a:rPr lang="en-US" altLang="zh-CN" dirty="0" err="1"/>
              <a:t>inp.view</a:t>
            </a:r>
            <a:r>
              <a:rPr lang="en-US" altLang="zh-CN" dirty="0"/>
              <a:t>(</a:t>
            </a:r>
            <a:r>
              <a:rPr lang="en-US" altLang="zh-CN" dirty="0" err="1"/>
              <a:t>seq_len</a:t>
            </a:r>
            <a:r>
              <a:rPr lang="en-US" altLang="zh-CN" dirty="0"/>
              <a:t>, 1))</a:t>
            </a:r>
          </a:p>
          <a:p>
            <a:r>
              <a:rPr lang="en-US" altLang="zh-CN" dirty="0"/>
              <a:t>        output, hidden = </a:t>
            </a:r>
            <a:r>
              <a:rPr lang="en-US" altLang="zh-CN" dirty="0" err="1"/>
              <a:t>self.lstm</a:t>
            </a:r>
            <a:r>
              <a:rPr lang="en-US" altLang="zh-CN" dirty="0"/>
              <a:t>(</a:t>
            </a:r>
            <a:r>
              <a:rPr lang="en-US" altLang="zh-CN" dirty="0" err="1"/>
              <a:t>inp.view</a:t>
            </a:r>
            <a:r>
              <a:rPr lang="en-US" altLang="zh-CN" dirty="0"/>
              <a:t>(</a:t>
            </a:r>
            <a:r>
              <a:rPr lang="en-US" altLang="zh-CN" dirty="0" err="1"/>
              <a:t>seq_len</a:t>
            </a:r>
            <a:r>
              <a:rPr lang="en-US" altLang="zh-CN" dirty="0"/>
              <a:t>, 1, -1), hidden)</a:t>
            </a:r>
          </a:p>
          <a:p>
            <a:r>
              <a:rPr lang="en-US" altLang="zh-CN" dirty="0"/>
              <a:t>        output = </a:t>
            </a:r>
            <a:r>
              <a:rPr lang="en-US" altLang="zh-CN" dirty="0" err="1"/>
              <a:t>self.fc</a:t>
            </a:r>
            <a:r>
              <a:rPr lang="en-US" altLang="zh-CN" dirty="0"/>
              <a:t>(</a:t>
            </a:r>
            <a:r>
              <a:rPr lang="en-US" altLang="zh-CN" dirty="0" err="1"/>
              <a:t>output.view</a:t>
            </a:r>
            <a:r>
              <a:rPr lang="en-US" altLang="zh-CN" dirty="0"/>
              <a:t>(</a:t>
            </a:r>
            <a:r>
              <a:rPr lang="en-US" altLang="zh-CN" dirty="0" err="1"/>
              <a:t>seq_len</a:t>
            </a:r>
            <a:r>
              <a:rPr lang="en-US" altLang="zh-CN" dirty="0"/>
              <a:t>, -1))</a:t>
            </a:r>
          </a:p>
          <a:p>
            <a:r>
              <a:rPr lang="en-US" altLang="zh-CN" dirty="0"/>
              <a:t>        return output, hidden</a:t>
            </a:r>
          </a:p>
          <a:p>
            <a:endParaRPr lang="en-US" altLang="zh-CN" dirty="0"/>
          </a:p>
          <a:p>
            <a:r>
              <a:rPr lang="en-US" altLang="zh-CN" dirty="0"/>
              <a:t>    </a:t>
            </a:r>
            <a:r>
              <a:rPr lang="en-US" altLang="zh-CN" dirty="0" err="1"/>
              <a:t>def</a:t>
            </a:r>
            <a:r>
              <a:rPr lang="en-US" altLang="zh-CN" dirty="0"/>
              <a:t> </a:t>
            </a:r>
            <a:r>
              <a:rPr lang="en-US" altLang="zh-CN" dirty="0" err="1"/>
              <a:t>init_hidden</a:t>
            </a:r>
            <a:r>
              <a:rPr lang="en-US" altLang="zh-CN" dirty="0"/>
              <a:t>(self):</a:t>
            </a:r>
          </a:p>
          <a:p>
            <a:r>
              <a:rPr lang="en-US" altLang="zh-CN" dirty="0"/>
              <a:t>        h0 = </a:t>
            </a:r>
            <a:r>
              <a:rPr lang="en-US" altLang="zh-CN" dirty="0" err="1"/>
              <a:t>torch.zeros</a:t>
            </a:r>
            <a:r>
              <a:rPr lang="en-US" altLang="zh-CN" dirty="0"/>
              <a:t>((</a:t>
            </a:r>
            <a:r>
              <a:rPr lang="en-US" altLang="zh-CN" dirty="0" err="1"/>
              <a:t>self.n_layers</a:t>
            </a:r>
            <a:r>
              <a:rPr lang="en-US" altLang="zh-CN" dirty="0"/>
              <a:t>, 1, </a:t>
            </a:r>
            <a:r>
              <a:rPr lang="en-US" altLang="zh-CN" dirty="0" err="1"/>
              <a:t>self.hidden_size</a:t>
            </a:r>
            <a:r>
              <a:rPr lang="en-US" altLang="zh-CN" dirty="0"/>
              <a:t>), </a:t>
            </a:r>
            <a:r>
              <a:rPr lang="en-US" altLang="zh-CN" dirty="0" err="1"/>
              <a:t>requires_grad</a:t>
            </a:r>
            <a:r>
              <a:rPr lang="en-US" altLang="zh-CN" dirty="0"/>
              <a:t>=True)</a:t>
            </a:r>
          </a:p>
          <a:p>
            <a:r>
              <a:rPr lang="en-US" altLang="zh-CN" dirty="0"/>
              <a:t>        c0 = </a:t>
            </a:r>
            <a:r>
              <a:rPr lang="en-US" altLang="zh-CN" dirty="0" err="1"/>
              <a:t>torch.zeros</a:t>
            </a:r>
            <a:r>
              <a:rPr lang="en-US" altLang="zh-CN" dirty="0"/>
              <a:t>((</a:t>
            </a:r>
            <a:r>
              <a:rPr lang="en-US" altLang="zh-CN" dirty="0" err="1"/>
              <a:t>self.n_layers</a:t>
            </a:r>
            <a:r>
              <a:rPr lang="en-US" altLang="zh-CN" dirty="0"/>
              <a:t>, 1, </a:t>
            </a:r>
            <a:r>
              <a:rPr lang="en-US" altLang="zh-CN" dirty="0" err="1"/>
              <a:t>self.hidden_size</a:t>
            </a:r>
            <a:r>
              <a:rPr lang="en-US" altLang="zh-CN" dirty="0"/>
              <a:t>), </a:t>
            </a:r>
            <a:r>
              <a:rPr lang="en-US" altLang="zh-CN" dirty="0" err="1"/>
              <a:t>requires_grad</a:t>
            </a:r>
            <a:r>
              <a:rPr lang="en-US" altLang="zh-CN" dirty="0"/>
              <a:t>=True)</a:t>
            </a:r>
          </a:p>
          <a:p>
            <a:r>
              <a:rPr lang="en-US" altLang="zh-CN" dirty="0"/>
              <a:t>        return h0, c0</a:t>
            </a:r>
          </a:p>
          <a:p>
            <a:endParaRPr lang="zh-CN" altLang="en-US" dirty="0"/>
          </a:p>
        </p:txBody>
      </p:sp>
    </p:spTree>
    <p:extLst>
      <p:ext uri="{BB962C8B-B14F-4D97-AF65-F5344CB8AC3E}">
        <p14:creationId xmlns:p14="http://schemas.microsoft.com/office/powerpoint/2010/main" val="20616500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92688"/>
          </a:xfrm>
        </p:spPr>
        <p:txBody>
          <a:bodyPr>
            <a:normAutofit fontScale="92500"/>
          </a:bodyPr>
          <a:lstStyle/>
          <a:p>
            <a:r>
              <a:rPr lang="zh-CN" altLang="en-US" dirty="0"/>
              <a:t>代码</a:t>
            </a:r>
            <a:r>
              <a:rPr lang="en-US" altLang="zh-CN" dirty="0"/>
              <a:t>9. 25</a:t>
            </a:r>
            <a:r>
              <a:rPr lang="zh-CN" altLang="en-US" dirty="0"/>
              <a:t>是模型训练函数，首先初始化</a:t>
            </a:r>
            <a:r>
              <a:rPr lang="en-US" altLang="zh-CN" dirty="0"/>
              <a:t>RNN</a:t>
            </a:r>
            <a:r>
              <a:rPr lang="zh-CN" altLang="en-US" dirty="0"/>
              <a:t>隐藏单元，进行前向传播，然后经反向传播和梯度裁剪后，优化网络参数。</a:t>
            </a:r>
          </a:p>
          <a:p>
            <a:r>
              <a:rPr lang="zh-CN" altLang="en-US" dirty="0"/>
              <a:t>代码</a:t>
            </a:r>
            <a:r>
              <a:rPr lang="en-US" altLang="zh-CN" dirty="0"/>
              <a:t>9. 25</a:t>
            </a:r>
            <a:r>
              <a:rPr lang="zh-CN" altLang="en-US" dirty="0"/>
              <a:t>模型训练函数</a:t>
            </a:r>
          </a:p>
          <a:p>
            <a:r>
              <a:rPr lang="en-US" altLang="zh-CN" dirty="0" err="1"/>
              <a:t>def</a:t>
            </a:r>
            <a:r>
              <a:rPr lang="en-US" altLang="zh-CN" dirty="0"/>
              <a:t> train(model, criterion, optimizer, </a:t>
            </a:r>
            <a:r>
              <a:rPr lang="en-US" altLang="zh-CN" dirty="0" err="1"/>
              <a:t>inp</a:t>
            </a:r>
            <a:r>
              <a:rPr lang="en-US" altLang="zh-CN" dirty="0"/>
              <a:t>, target):</a:t>
            </a:r>
          </a:p>
          <a:p>
            <a:r>
              <a:rPr lang="en-US" altLang="zh-CN" dirty="0"/>
              <a:t>    """ </a:t>
            </a:r>
            <a:r>
              <a:rPr lang="zh-CN" altLang="en-US" dirty="0"/>
              <a:t>模型训练函数 </a:t>
            </a:r>
            <a:r>
              <a:rPr lang="en-US" altLang="zh-CN" dirty="0"/>
              <a:t>"""</a:t>
            </a:r>
          </a:p>
          <a:p>
            <a:r>
              <a:rPr lang="en-US" altLang="zh-CN" dirty="0"/>
              <a:t>    </a:t>
            </a:r>
            <a:r>
              <a:rPr lang="en-US" altLang="zh-CN" dirty="0" err="1"/>
              <a:t>model.train</a:t>
            </a:r>
            <a:r>
              <a:rPr lang="en-US" altLang="zh-CN" dirty="0"/>
              <a:t>()</a:t>
            </a:r>
          </a:p>
          <a:p>
            <a:r>
              <a:rPr lang="en-US" altLang="zh-CN" dirty="0"/>
              <a:t>    hidden = </a:t>
            </a:r>
            <a:r>
              <a:rPr lang="en-US" altLang="zh-CN" dirty="0" err="1"/>
              <a:t>model.init_hidden</a:t>
            </a:r>
            <a:r>
              <a:rPr lang="en-US" altLang="zh-CN" dirty="0"/>
              <a:t>()</a:t>
            </a:r>
          </a:p>
          <a:p>
            <a:r>
              <a:rPr lang="en-US" altLang="zh-CN" dirty="0"/>
              <a:t>    </a:t>
            </a:r>
            <a:r>
              <a:rPr lang="en-US" altLang="zh-CN" dirty="0" err="1"/>
              <a:t>model.zero_grad</a:t>
            </a:r>
            <a:r>
              <a:rPr lang="en-US" altLang="zh-CN" dirty="0"/>
              <a:t>()</a:t>
            </a:r>
          </a:p>
          <a:p>
            <a:r>
              <a:rPr lang="en-US" altLang="zh-CN" dirty="0"/>
              <a:t>    output, hidden = model(</a:t>
            </a:r>
            <a:r>
              <a:rPr lang="en-US" altLang="zh-CN" dirty="0" err="1"/>
              <a:t>inp</a:t>
            </a:r>
            <a:r>
              <a:rPr lang="en-US" altLang="zh-CN" dirty="0"/>
              <a:t>, hidden)</a:t>
            </a:r>
          </a:p>
          <a:p>
            <a:r>
              <a:rPr lang="en-US" altLang="zh-CN" dirty="0"/>
              <a:t>    loss = criterion(output, target)</a:t>
            </a:r>
          </a:p>
          <a:p>
            <a:r>
              <a:rPr lang="en-US" altLang="zh-CN" dirty="0"/>
              <a:t>    </a:t>
            </a:r>
            <a:r>
              <a:rPr lang="en-US" altLang="zh-CN" dirty="0" err="1"/>
              <a:t>loss.backward</a:t>
            </a:r>
            <a:r>
              <a:rPr lang="en-US" altLang="zh-CN" dirty="0"/>
              <a:t>()</a:t>
            </a:r>
          </a:p>
          <a:p>
            <a:r>
              <a:rPr lang="en-US" altLang="zh-CN" dirty="0"/>
              <a:t>    </a:t>
            </a:r>
            <a:r>
              <a:rPr lang="en-US" altLang="zh-CN" dirty="0" err="1"/>
              <a:t>torch.nn.utils.clip_grad_norm</a:t>
            </a:r>
            <a:r>
              <a:rPr lang="en-US" altLang="zh-CN" dirty="0"/>
              <a:t>_(</a:t>
            </a:r>
            <a:r>
              <a:rPr lang="en-US" altLang="zh-CN" dirty="0" err="1"/>
              <a:t>model.parameters</a:t>
            </a:r>
            <a:r>
              <a:rPr lang="en-US" altLang="zh-CN" dirty="0"/>
              <a:t>(), 1)</a:t>
            </a:r>
          </a:p>
          <a:p>
            <a:r>
              <a:rPr lang="en-US" altLang="zh-CN" dirty="0"/>
              <a:t>    </a:t>
            </a:r>
            <a:r>
              <a:rPr lang="en-US" altLang="zh-CN" dirty="0" err="1"/>
              <a:t>optimizer.step</a:t>
            </a:r>
            <a:r>
              <a:rPr lang="en-US" altLang="zh-CN" dirty="0"/>
              <a:t>()</a:t>
            </a:r>
          </a:p>
          <a:p>
            <a:endParaRPr lang="en-US" altLang="zh-CN" dirty="0"/>
          </a:p>
          <a:p>
            <a:r>
              <a:rPr lang="en-US" altLang="zh-CN" dirty="0"/>
              <a:t>    return </a:t>
            </a:r>
            <a:r>
              <a:rPr lang="en-US" altLang="zh-CN" dirty="0" err="1"/>
              <a:t>loss.item</a:t>
            </a:r>
            <a:r>
              <a:rPr lang="en-US" altLang="zh-CN" dirty="0"/>
              <a:t>()</a:t>
            </a:r>
          </a:p>
          <a:p>
            <a:endParaRPr lang="zh-CN" altLang="en-US" dirty="0"/>
          </a:p>
        </p:txBody>
      </p:sp>
    </p:spTree>
    <p:extLst>
      <p:ext uri="{BB962C8B-B14F-4D97-AF65-F5344CB8AC3E}">
        <p14:creationId xmlns:p14="http://schemas.microsoft.com/office/powerpoint/2010/main" val="38741873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264696"/>
          </a:xfrm>
        </p:spPr>
        <p:txBody>
          <a:bodyPr>
            <a:normAutofit lnSpcReduction="10000"/>
          </a:bodyPr>
          <a:lstStyle/>
          <a:p>
            <a:r>
              <a:rPr lang="zh-CN" altLang="en-US" dirty="0"/>
              <a:t>模型的预测输出通常是一个经过</a:t>
            </a:r>
            <a:r>
              <a:rPr lang="en-US" altLang="zh-CN" dirty="0" err="1"/>
              <a:t>Softmax</a:t>
            </a:r>
            <a:r>
              <a:rPr lang="zh-CN" altLang="en-US" dirty="0"/>
              <a:t>激活函数后的概率分布，如何在概率分布中选取一个预测字符是一个值得讨论的有趣的数学问题，一般有贪婪抽样和随机抽样两种方法。贪婪抽样就是始终选取概率最大的字符，这种方法简单粗暴，会得到重复的、可预测的字符串。比如，如果</a:t>
            </a:r>
            <a:r>
              <a:rPr lang="en-US" altLang="zh-CN" dirty="0"/>
              <a:t>t</a:t>
            </a:r>
            <a:r>
              <a:rPr lang="zh-CN" altLang="en-US" dirty="0"/>
              <a:t>后面的字符为</a:t>
            </a:r>
            <a:r>
              <a:rPr lang="en-US" altLang="zh-CN" dirty="0" err="1"/>
              <a:t>i</a:t>
            </a:r>
            <a:r>
              <a:rPr lang="zh-CN" altLang="en-US" dirty="0"/>
              <a:t>的概率为</a:t>
            </a:r>
            <a:r>
              <a:rPr lang="en-US" altLang="zh-CN" dirty="0"/>
              <a:t>35%</a:t>
            </a:r>
            <a:r>
              <a:rPr lang="zh-CN" altLang="en-US" dirty="0"/>
              <a:t>，比为其他字符的概率大，贪婪抽样就将</a:t>
            </a:r>
            <a:r>
              <a:rPr lang="en-US" altLang="zh-CN" dirty="0" err="1"/>
              <a:t>i</a:t>
            </a:r>
            <a:r>
              <a:rPr lang="zh-CN" altLang="en-US" dirty="0"/>
              <a:t>的概率设为</a:t>
            </a:r>
            <a:r>
              <a:rPr lang="en-US" altLang="zh-CN" dirty="0"/>
              <a:t>1</a:t>
            </a:r>
            <a:r>
              <a:rPr lang="zh-CN" altLang="en-US" dirty="0"/>
              <a:t>，其他字符的概率设为</a:t>
            </a:r>
            <a:r>
              <a:rPr lang="en-US" altLang="zh-CN" dirty="0"/>
              <a:t>0</a:t>
            </a:r>
            <a:r>
              <a:rPr lang="zh-CN" altLang="en-US" dirty="0"/>
              <a:t>，这样就总是选取</a:t>
            </a:r>
            <a:r>
              <a:rPr lang="en-US" altLang="zh-CN" dirty="0" err="1"/>
              <a:t>i</a:t>
            </a:r>
            <a:r>
              <a:rPr lang="zh-CN" altLang="en-US" dirty="0"/>
              <a:t>，缺乏多样性。随机抽样在预测字符的概率分布中抽样，增加了随机性。例如，如果</a:t>
            </a:r>
            <a:r>
              <a:rPr lang="en-US" altLang="zh-CN" dirty="0"/>
              <a:t>t</a:t>
            </a:r>
            <a:r>
              <a:rPr lang="zh-CN" altLang="en-US" dirty="0"/>
              <a:t>后面接</a:t>
            </a:r>
            <a:r>
              <a:rPr lang="en-US" altLang="zh-CN" dirty="0" err="1"/>
              <a:t>i</a:t>
            </a:r>
            <a:r>
              <a:rPr lang="zh-CN" altLang="en-US" dirty="0"/>
              <a:t>的概率为</a:t>
            </a:r>
            <a:r>
              <a:rPr lang="en-US" altLang="zh-CN" dirty="0"/>
              <a:t>35%</a:t>
            </a:r>
            <a:r>
              <a:rPr lang="zh-CN" altLang="en-US" dirty="0"/>
              <a:t>，就只会有</a:t>
            </a:r>
            <a:r>
              <a:rPr lang="en-US" altLang="zh-CN" dirty="0"/>
              <a:t>35%</a:t>
            </a:r>
            <a:r>
              <a:rPr lang="zh-CN" altLang="en-US" dirty="0"/>
              <a:t>的概率选取</a:t>
            </a:r>
            <a:r>
              <a:rPr lang="en-US" altLang="zh-CN" dirty="0" err="1"/>
              <a:t>i</a:t>
            </a:r>
            <a:r>
              <a:rPr lang="zh-CN" altLang="en-US" dirty="0"/>
              <a:t>，有</a:t>
            </a:r>
            <a:r>
              <a:rPr lang="en-US" altLang="zh-CN" dirty="0"/>
              <a:t>1 - 35%</a:t>
            </a:r>
            <a:r>
              <a:rPr lang="zh-CN" altLang="en-US" dirty="0"/>
              <a:t>的概率选取其他字符。</a:t>
            </a:r>
          </a:p>
          <a:p>
            <a:r>
              <a:rPr lang="zh-CN" altLang="en-US" dirty="0"/>
              <a:t>使用</a:t>
            </a:r>
            <a:r>
              <a:rPr lang="en-US" altLang="zh-CN" dirty="0" err="1"/>
              <a:t>Softmax</a:t>
            </a:r>
            <a:r>
              <a:rPr lang="zh-CN" altLang="en-US" dirty="0"/>
              <a:t>温度可以更好地控制随机抽样过程中的随机性。具体方法是，对模型的</a:t>
            </a:r>
            <a:r>
              <a:rPr lang="en-US" altLang="zh-CN" dirty="0" err="1"/>
              <a:t>Softmax</a:t>
            </a:r>
            <a:r>
              <a:rPr lang="zh-CN" altLang="en-US" dirty="0"/>
              <a:t>输出的原始概率分布进行一个反向运算，得到</a:t>
            </a:r>
            <a:r>
              <a:rPr lang="en-US" altLang="zh-CN" dirty="0" err="1"/>
              <a:t>Softmax</a:t>
            </a:r>
            <a:r>
              <a:rPr lang="zh-CN" altLang="en-US" dirty="0"/>
              <a:t>输入，该输入通常称为</a:t>
            </a:r>
            <a:r>
              <a:rPr lang="en-US" altLang="zh-CN" dirty="0"/>
              <a:t>logits</a:t>
            </a:r>
            <a:r>
              <a:rPr lang="zh-CN" altLang="en-US" dirty="0"/>
              <a:t>；然后将</a:t>
            </a:r>
            <a:r>
              <a:rPr lang="en-US" altLang="zh-CN" dirty="0"/>
              <a:t>logits</a:t>
            </a:r>
            <a:r>
              <a:rPr lang="zh-CN" altLang="en-US" dirty="0"/>
              <a:t>除以温度，再重新进行</a:t>
            </a:r>
            <a:r>
              <a:rPr lang="en-US" altLang="zh-CN" dirty="0" err="1"/>
              <a:t>Softmax</a:t>
            </a:r>
            <a:r>
              <a:rPr lang="zh-CN" altLang="en-US" dirty="0"/>
              <a:t>运算，得到原始分布重新加权后的结果。由于温度是除数，温度越高则抽样分布的熵越大，更容易生成出人意料的结果，温度低则随机性小，生成结果的可预测性增大。</a:t>
            </a:r>
          </a:p>
          <a:p>
            <a:endParaRPr lang="zh-CN" altLang="en-US" dirty="0"/>
          </a:p>
        </p:txBody>
      </p:sp>
    </p:spTree>
    <p:extLst>
      <p:ext uri="{BB962C8B-B14F-4D97-AF65-F5344CB8AC3E}">
        <p14:creationId xmlns:p14="http://schemas.microsoft.com/office/powerpoint/2010/main" val="35471831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000328"/>
          </a:xfrm>
        </p:spPr>
        <p:txBody>
          <a:bodyPr>
            <a:normAutofit fontScale="85000" lnSpcReduction="20000"/>
          </a:bodyPr>
          <a:lstStyle/>
          <a:p>
            <a:r>
              <a:rPr lang="zh-CN" altLang="en-US" dirty="0"/>
              <a:t>代码</a:t>
            </a:r>
            <a:r>
              <a:rPr lang="en-US" altLang="zh-CN" dirty="0"/>
              <a:t>9. 1</a:t>
            </a:r>
            <a:r>
              <a:rPr lang="zh-CN" altLang="en-US" dirty="0"/>
              <a:t>辅助函数</a:t>
            </a:r>
          </a:p>
          <a:p>
            <a:r>
              <a:rPr lang="en-US" altLang="zh-CN" dirty="0" err="1"/>
              <a:t>def</a:t>
            </a:r>
            <a:r>
              <a:rPr lang="en-US" altLang="zh-CN" dirty="0"/>
              <a:t> </a:t>
            </a:r>
            <a:r>
              <a:rPr lang="en-US" altLang="zh-CN" dirty="0" err="1"/>
              <a:t>yield_tokens</a:t>
            </a:r>
            <a:r>
              <a:rPr lang="en-US" altLang="zh-CN" dirty="0"/>
              <a:t>(</a:t>
            </a:r>
            <a:r>
              <a:rPr lang="en-US" altLang="zh-CN" dirty="0" err="1"/>
              <a:t>data_iter</a:t>
            </a:r>
            <a:r>
              <a:rPr lang="en-US" altLang="zh-CN" dirty="0"/>
              <a:t>, tokenizer):</a:t>
            </a:r>
          </a:p>
          <a:p>
            <a:r>
              <a:rPr lang="en-US" altLang="zh-CN" dirty="0"/>
              <a:t>    """ </a:t>
            </a:r>
            <a:r>
              <a:rPr lang="zh-CN" altLang="en-US" dirty="0"/>
              <a:t>输出符号列表 </a:t>
            </a:r>
            <a:r>
              <a:rPr lang="en-US" altLang="zh-CN" dirty="0"/>
              <a:t>"""</a:t>
            </a:r>
          </a:p>
          <a:p>
            <a:r>
              <a:rPr lang="en-US" altLang="zh-CN" dirty="0"/>
              <a:t>    for _, text in </a:t>
            </a:r>
            <a:r>
              <a:rPr lang="en-US" altLang="zh-CN" dirty="0" err="1"/>
              <a:t>data_iter</a:t>
            </a:r>
            <a:r>
              <a:rPr lang="en-US" altLang="zh-CN" dirty="0"/>
              <a:t>:</a:t>
            </a:r>
          </a:p>
          <a:p>
            <a:r>
              <a:rPr lang="en-US" altLang="zh-CN" dirty="0"/>
              <a:t>        yield tokenizer(text)</a:t>
            </a:r>
          </a:p>
          <a:p>
            <a:endParaRPr lang="en-US" altLang="zh-CN" dirty="0"/>
          </a:p>
          <a:p>
            <a:endParaRPr lang="en-US" altLang="zh-CN" dirty="0"/>
          </a:p>
          <a:p>
            <a:r>
              <a:rPr lang="en-US" altLang="zh-CN" dirty="0" err="1"/>
              <a:t>def</a:t>
            </a:r>
            <a:r>
              <a:rPr lang="en-US" altLang="zh-CN" dirty="0"/>
              <a:t> </a:t>
            </a:r>
            <a:r>
              <a:rPr lang="en-US" altLang="zh-CN" dirty="0" err="1"/>
              <a:t>text_pipeline</a:t>
            </a:r>
            <a:r>
              <a:rPr lang="en-US" altLang="zh-CN" dirty="0"/>
              <a:t>(x, vocab, tokenizer):</a:t>
            </a:r>
          </a:p>
          <a:p>
            <a:r>
              <a:rPr lang="en-US" altLang="zh-CN" dirty="0"/>
              <a:t>    """ </a:t>
            </a:r>
            <a:r>
              <a:rPr lang="zh-CN" altLang="en-US" dirty="0"/>
              <a:t>对输入文本字符串分词并返回对应词典序号的张量 </a:t>
            </a:r>
            <a:r>
              <a:rPr lang="en-US" altLang="zh-CN" dirty="0"/>
              <a:t>"""</a:t>
            </a:r>
          </a:p>
          <a:p>
            <a:r>
              <a:rPr lang="en-US" altLang="zh-CN" dirty="0"/>
              <a:t>    return vocab(tokenizer(x))</a:t>
            </a:r>
          </a:p>
          <a:p>
            <a:endParaRPr lang="en-US" altLang="zh-CN" dirty="0"/>
          </a:p>
          <a:p>
            <a:endParaRPr lang="en-US" altLang="zh-CN" dirty="0"/>
          </a:p>
          <a:p>
            <a:r>
              <a:rPr lang="en-US" altLang="zh-CN" dirty="0" err="1"/>
              <a:t>def</a:t>
            </a:r>
            <a:r>
              <a:rPr lang="en-US" altLang="zh-CN" dirty="0"/>
              <a:t> </a:t>
            </a:r>
            <a:r>
              <a:rPr lang="en-US" altLang="zh-CN" dirty="0" err="1"/>
              <a:t>label_pipeline</a:t>
            </a:r>
            <a:r>
              <a:rPr lang="en-US" altLang="zh-CN" dirty="0"/>
              <a:t>(c):</a:t>
            </a:r>
          </a:p>
          <a:p>
            <a:r>
              <a:rPr lang="en-US" altLang="zh-CN" dirty="0"/>
              <a:t>    """ </a:t>
            </a:r>
            <a:r>
              <a:rPr lang="zh-CN" altLang="en-US" dirty="0"/>
              <a:t>将</a:t>
            </a:r>
            <a:r>
              <a:rPr lang="en-US" altLang="zh-CN" dirty="0"/>
              <a:t>1~4</a:t>
            </a:r>
            <a:r>
              <a:rPr lang="zh-CN" altLang="en-US" dirty="0"/>
              <a:t>范围的标签字符转换为</a:t>
            </a:r>
            <a:r>
              <a:rPr lang="en-US" altLang="zh-CN" dirty="0"/>
              <a:t>0~3</a:t>
            </a:r>
            <a:r>
              <a:rPr lang="zh-CN" altLang="en-US" dirty="0"/>
              <a:t>范围的整数，如：</a:t>
            </a:r>
            <a:r>
              <a:rPr lang="en-US" altLang="zh-CN" dirty="0"/>
              <a:t>'2'--&gt;1</a:t>
            </a:r>
          </a:p>
          <a:p>
            <a:r>
              <a:rPr lang="en-US" altLang="zh-CN" dirty="0"/>
              <a:t>    AG_NEWS</a:t>
            </a:r>
            <a:r>
              <a:rPr lang="zh-CN" altLang="en-US" dirty="0"/>
              <a:t>有如下四种类别：</a:t>
            </a:r>
          </a:p>
          <a:p>
            <a:r>
              <a:rPr lang="zh-CN" altLang="en-US" dirty="0"/>
              <a:t>    </a:t>
            </a:r>
            <a:r>
              <a:rPr lang="en-US" altLang="zh-CN" dirty="0"/>
              <a:t>1 : World 2 : Sports 3 : Business 4 : </a:t>
            </a:r>
            <a:r>
              <a:rPr lang="en-US" altLang="zh-CN" dirty="0" err="1"/>
              <a:t>Sci</a:t>
            </a:r>
            <a:r>
              <a:rPr lang="en-US" altLang="zh-CN" dirty="0"/>
              <a:t>/Tec</a:t>
            </a:r>
          </a:p>
          <a:p>
            <a:r>
              <a:rPr lang="en-US" altLang="zh-CN" dirty="0"/>
              <a:t>    """</a:t>
            </a:r>
          </a:p>
          <a:p>
            <a:r>
              <a:rPr lang="en-US" altLang="zh-CN" dirty="0"/>
              <a:t>    return </a:t>
            </a:r>
            <a:r>
              <a:rPr lang="en-US" altLang="zh-CN" dirty="0" err="1"/>
              <a:t>int</a:t>
            </a:r>
            <a:r>
              <a:rPr lang="en-US" altLang="zh-CN" dirty="0"/>
              <a:t>(c) - 1</a:t>
            </a:r>
          </a:p>
          <a:p>
            <a:endParaRPr lang="zh-CN" altLang="en-US" dirty="0"/>
          </a:p>
        </p:txBody>
      </p:sp>
    </p:spTree>
    <p:extLst>
      <p:ext uri="{BB962C8B-B14F-4D97-AF65-F5344CB8AC3E}">
        <p14:creationId xmlns:p14="http://schemas.microsoft.com/office/powerpoint/2010/main" val="42597513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a:t>代码</a:t>
            </a:r>
            <a:r>
              <a:rPr lang="en-US" altLang="zh-CN" dirty="0"/>
              <a:t>9. 26</a:t>
            </a:r>
            <a:r>
              <a:rPr lang="zh-CN" altLang="en-US" dirty="0"/>
              <a:t>实现了生成文本函数，使用训练好的模型随机生成句子。代码根据输出概率采样，首先使用</a:t>
            </a:r>
            <a:r>
              <a:rPr lang="en-US" altLang="zh-CN" dirty="0" err="1"/>
              <a:t>output.data.view</a:t>
            </a:r>
            <a:r>
              <a:rPr lang="en-US" altLang="zh-CN" dirty="0"/>
              <a:t>(-1).div(temperature).</a:t>
            </a:r>
            <a:r>
              <a:rPr lang="en-US" altLang="zh-CN" dirty="0" err="1"/>
              <a:t>exp</a:t>
            </a:r>
            <a:r>
              <a:rPr lang="en-US" altLang="zh-CN" dirty="0"/>
              <a:t>()</a:t>
            </a:r>
            <a:r>
              <a:rPr lang="zh-CN" altLang="en-US" dirty="0"/>
              <a:t>语句对模型预测的概率分布重新加权运算，然后使用</a:t>
            </a:r>
            <a:r>
              <a:rPr lang="en-US" altLang="zh-CN" dirty="0" err="1"/>
              <a:t>torch.multinomial</a:t>
            </a:r>
            <a:r>
              <a:rPr lang="en-US" altLang="zh-CN" dirty="0"/>
              <a:t>(</a:t>
            </a:r>
            <a:r>
              <a:rPr lang="en-US" altLang="zh-CN" dirty="0" err="1"/>
              <a:t>output_dist</a:t>
            </a:r>
            <a:r>
              <a:rPr lang="en-US" altLang="zh-CN" dirty="0"/>
              <a:t>, 1)[0] </a:t>
            </a:r>
            <a:r>
              <a:rPr lang="zh-CN" altLang="en-US" dirty="0"/>
              <a:t>语句从中按照新的概率分布随机抽取一个字符索引，从而得到预测字符。其中，</a:t>
            </a:r>
            <a:r>
              <a:rPr lang="en-US" altLang="zh-CN" dirty="0" err="1"/>
              <a:t>torch.multinomial</a:t>
            </a:r>
            <a:r>
              <a:rPr lang="zh-CN" altLang="en-US" dirty="0"/>
              <a:t>函数从重新加权后的多项式分布中进行抽样，第</a:t>
            </a:r>
            <a:r>
              <a:rPr lang="en-US" altLang="zh-CN" dirty="0"/>
              <a:t>1</a:t>
            </a:r>
            <a:r>
              <a:rPr lang="zh-CN" altLang="en-US" dirty="0"/>
              <a:t>个参数为概率分布输入张量，第</a:t>
            </a:r>
            <a:r>
              <a:rPr lang="en-US" altLang="zh-CN" dirty="0"/>
              <a:t>2</a:t>
            </a:r>
            <a:r>
              <a:rPr lang="zh-CN" altLang="en-US" dirty="0"/>
              <a:t>个参数是抽样次数。</a:t>
            </a:r>
          </a:p>
        </p:txBody>
      </p:sp>
    </p:spTree>
    <p:extLst>
      <p:ext uri="{BB962C8B-B14F-4D97-AF65-F5344CB8AC3E}">
        <p14:creationId xmlns:p14="http://schemas.microsoft.com/office/powerpoint/2010/main" val="20829081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fontScale="55000" lnSpcReduction="20000"/>
          </a:bodyPr>
          <a:lstStyle/>
          <a:p>
            <a:r>
              <a:rPr lang="zh-CN" altLang="en-US" dirty="0"/>
              <a:t>代码</a:t>
            </a:r>
            <a:r>
              <a:rPr lang="en-US" altLang="zh-CN" dirty="0"/>
              <a:t>9. 26</a:t>
            </a:r>
            <a:r>
              <a:rPr lang="zh-CN" altLang="en-US" dirty="0"/>
              <a:t>生成文本函数</a:t>
            </a:r>
          </a:p>
          <a:p>
            <a:r>
              <a:rPr lang="en-US" altLang="zh-CN" dirty="0" err="1"/>
              <a:t>def</a:t>
            </a:r>
            <a:r>
              <a:rPr lang="en-US" altLang="zh-CN" dirty="0"/>
              <a:t> generate(model, </a:t>
            </a:r>
            <a:r>
              <a:rPr lang="en-US" altLang="zh-CN" dirty="0" err="1"/>
              <a:t>preset_str</a:t>
            </a:r>
            <a:r>
              <a:rPr lang="en-US" altLang="zh-CN" dirty="0"/>
              <a:t>, </a:t>
            </a:r>
            <a:r>
              <a:rPr lang="en-US" altLang="zh-CN" dirty="0" err="1"/>
              <a:t>all_chars</a:t>
            </a:r>
            <a:r>
              <a:rPr lang="en-US" altLang="zh-CN" dirty="0"/>
              <a:t>, </a:t>
            </a:r>
            <a:r>
              <a:rPr lang="en-US" altLang="zh-CN" dirty="0" err="1"/>
              <a:t>predict_len</a:t>
            </a:r>
            <a:r>
              <a:rPr lang="en-US" altLang="zh-CN" dirty="0"/>
              <a:t>=100, temperature=0.8):</a:t>
            </a:r>
          </a:p>
          <a:p>
            <a:r>
              <a:rPr lang="en-US" altLang="zh-CN" dirty="0"/>
              <a:t>    """ </a:t>
            </a:r>
            <a:r>
              <a:rPr lang="zh-CN" altLang="en-US" dirty="0"/>
              <a:t>使用训练好的模型随机生成句子 </a:t>
            </a:r>
            <a:r>
              <a:rPr lang="en-US" altLang="zh-CN" dirty="0"/>
              <a:t>"""</a:t>
            </a:r>
          </a:p>
          <a:p>
            <a:r>
              <a:rPr lang="en-US" altLang="zh-CN" dirty="0"/>
              <a:t>    hidden = </a:t>
            </a:r>
            <a:r>
              <a:rPr lang="en-US" altLang="zh-CN" dirty="0" err="1"/>
              <a:t>model.init_hidden</a:t>
            </a:r>
            <a:r>
              <a:rPr lang="en-US" altLang="zh-CN" dirty="0"/>
              <a:t>()</a:t>
            </a:r>
          </a:p>
          <a:p>
            <a:r>
              <a:rPr lang="en-US" altLang="zh-CN" dirty="0"/>
              <a:t>    </a:t>
            </a:r>
            <a:r>
              <a:rPr lang="en-US" altLang="zh-CN" dirty="0" err="1"/>
              <a:t>preset_input</a:t>
            </a:r>
            <a:r>
              <a:rPr lang="en-US" altLang="zh-CN" dirty="0"/>
              <a:t> = </a:t>
            </a:r>
            <a:r>
              <a:rPr lang="en-US" altLang="zh-CN" dirty="0" err="1"/>
              <a:t>char_tensor</a:t>
            </a:r>
            <a:r>
              <a:rPr lang="en-US" altLang="zh-CN" dirty="0"/>
              <a:t>(</a:t>
            </a:r>
            <a:r>
              <a:rPr lang="en-US" altLang="zh-CN" dirty="0" err="1"/>
              <a:t>preset_str</a:t>
            </a:r>
            <a:r>
              <a:rPr lang="en-US" altLang="zh-CN" dirty="0"/>
              <a:t>, </a:t>
            </a:r>
            <a:r>
              <a:rPr lang="en-US" altLang="zh-CN" dirty="0" err="1"/>
              <a:t>all_chars</a:t>
            </a:r>
            <a:r>
              <a:rPr lang="en-US" altLang="zh-CN" dirty="0"/>
              <a:t>)</a:t>
            </a:r>
          </a:p>
          <a:p>
            <a:r>
              <a:rPr lang="en-US" altLang="zh-CN" dirty="0"/>
              <a:t>    predicted = </a:t>
            </a:r>
            <a:r>
              <a:rPr lang="en-US" altLang="zh-CN" dirty="0" err="1"/>
              <a:t>preset_str</a:t>
            </a:r>
            <a:endParaRPr lang="en-US" altLang="zh-CN" dirty="0"/>
          </a:p>
          <a:p>
            <a:endParaRPr lang="en-US" altLang="zh-CN" dirty="0"/>
          </a:p>
          <a:p>
            <a:r>
              <a:rPr lang="en-US" altLang="zh-CN" dirty="0"/>
              <a:t>    </a:t>
            </a:r>
            <a:r>
              <a:rPr lang="en-US" altLang="zh-CN" dirty="0" err="1"/>
              <a:t>model.eval</a:t>
            </a:r>
            <a:r>
              <a:rPr lang="en-US" altLang="zh-CN" dirty="0"/>
              <a:t>()</a:t>
            </a:r>
          </a:p>
          <a:p>
            <a:r>
              <a:rPr lang="en-US" altLang="zh-CN" dirty="0"/>
              <a:t>    with </a:t>
            </a:r>
            <a:r>
              <a:rPr lang="en-US" altLang="zh-CN" dirty="0" err="1"/>
              <a:t>torch.no_grad</a:t>
            </a:r>
            <a:r>
              <a:rPr lang="en-US" altLang="zh-CN" dirty="0"/>
              <a:t>():</a:t>
            </a:r>
          </a:p>
          <a:p>
            <a:r>
              <a:rPr lang="en-US" altLang="zh-CN" dirty="0"/>
              <a:t>        # </a:t>
            </a:r>
            <a:r>
              <a:rPr lang="zh-CN" altLang="en-US" dirty="0"/>
              <a:t>先使用给定字符串来改变隐藏状态</a:t>
            </a:r>
          </a:p>
          <a:p>
            <a:r>
              <a:rPr lang="zh-CN" altLang="en-US" dirty="0"/>
              <a:t>        </a:t>
            </a:r>
            <a:r>
              <a:rPr lang="en-US" altLang="zh-CN" dirty="0"/>
              <a:t>for </a:t>
            </a:r>
            <a:r>
              <a:rPr lang="en-US" altLang="zh-CN" dirty="0" err="1"/>
              <a:t>idx</a:t>
            </a:r>
            <a:r>
              <a:rPr lang="en-US" altLang="zh-CN" dirty="0"/>
              <a:t> in range(</a:t>
            </a:r>
            <a:r>
              <a:rPr lang="en-US" altLang="zh-CN" dirty="0" err="1"/>
              <a:t>len</a:t>
            </a:r>
            <a:r>
              <a:rPr lang="en-US" altLang="zh-CN" dirty="0"/>
              <a:t>(</a:t>
            </a:r>
            <a:r>
              <a:rPr lang="en-US" altLang="zh-CN" dirty="0" err="1"/>
              <a:t>preset_str</a:t>
            </a:r>
            <a:r>
              <a:rPr lang="en-US" altLang="zh-CN" dirty="0"/>
              <a:t>) - 1):</a:t>
            </a:r>
          </a:p>
          <a:p>
            <a:r>
              <a:rPr lang="en-US" altLang="zh-CN" dirty="0"/>
              <a:t>            _, hidden = model(</a:t>
            </a:r>
            <a:r>
              <a:rPr lang="en-US" altLang="zh-CN" dirty="0" err="1"/>
              <a:t>preset_input</a:t>
            </a:r>
            <a:r>
              <a:rPr lang="en-US" altLang="zh-CN" dirty="0"/>
              <a:t>[</a:t>
            </a:r>
            <a:r>
              <a:rPr lang="en-US" altLang="zh-CN" dirty="0" err="1"/>
              <a:t>idx</a:t>
            </a:r>
            <a:r>
              <a:rPr lang="en-US" altLang="zh-CN" dirty="0"/>
              <a:t>].</a:t>
            </a:r>
            <a:r>
              <a:rPr lang="en-US" altLang="zh-CN" dirty="0" err="1"/>
              <a:t>unsqueeze</a:t>
            </a:r>
            <a:r>
              <a:rPr lang="en-US" altLang="zh-CN" dirty="0"/>
              <a:t>(0), hidden)</a:t>
            </a:r>
          </a:p>
          <a:p>
            <a:r>
              <a:rPr lang="en-US" altLang="zh-CN" dirty="0"/>
              <a:t>        </a:t>
            </a:r>
            <a:r>
              <a:rPr lang="en-US" altLang="zh-CN" dirty="0" err="1"/>
              <a:t>inp</a:t>
            </a:r>
            <a:r>
              <a:rPr lang="en-US" altLang="zh-CN" dirty="0"/>
              <a:t> = </a:t>
            </a:r>
            <a:r>
              <a:rPr lang="en-US" altLang="zh-CN" dirty="0" err="1"/>
              <a:t>preset_input</a:t>
            </a:r>
            <a:r>
              <a:rPr lang="en-US" altLang="zh-CN" dirty="0"/>
              <a:t>[-1]  # </a:t>
            </a:r>
            <a:r>
              <a:rPr lang="zh-CN" altLang="en-US" dirty="0"/>
              <a:t>给定字符串的最后一个字符作为预测的第一个输入</a:t>
            </a:r>
          </a:p>
          <a:p>
            <a:endParaRPr lang="zh-CN" altLang="en-US" dirty="0"/>
          </a:p>
          <a:p>
            <a:r>
              <a:rPr lang="zh-CN" altLang="en-US" dirty="0"/>
              <a:t>        </a:t>
            </a:r>
            <a:r>
              <a:rPr lang="en-US" altLang="zh-CN" dirty="0"/>
              <a:t># </a:t>
            </a:r>
            <a:r>
              <a:rPr lang="zh-CN" altLang="en-US" dirty="0"/>
              <a:t>迭代预测</a:t>
            </a:r>
          </a:p>
          <a:p>
            <a:r>
              <a:rPr lang="zh-CN" altLang="en-US" dirty="0"/>
              <a:t>        </a:t>
            </a:r>
            <a:r>
              <a:rPr lang="en-US" altLang="zh-CN" dirty="0"/>
              <a:t>for </a:t>
            </a:r>
            <a:r>
              <a:rPr lang="en-US" altLang="zh-CN" dirty="0" err="1"/>
              <a:t>idx</a:t>
            </a:r>
            <a:r>
              <a:rPr lang="en-US" altLang="zh-CN" dirty="0"/>
              <a:t> in range(</a:t>
            </a:r>
            <a:r>
              <a:rPr lang="en-US" altLang="zh-CN" dirty="0" err="1"/>
              <a:t>predict_len</a:t>
            </a:r>
            <a:r>
              <a:rPr lang="en-US" altLang="zh-CN" dirty="0"/>
              <a:t>):</a:t>
            </a:r>
          </a:p>
          <a:p>
            <a:r>
              <a:rPr lang="en-US" altLang="zh-CN" dirty="0"/>
              <a:t>            output, hidden = model(</a:t>
            </a:r>
            <a:r>
              <a:rPr lang="en-US" altLang="zh-CN" dirty="0" err="1"/>
              <a:t>inp.unsqueeze</a:t>
            </a:r>
            <a:r>
              <a:rPr lang="en-US" altLang="zh-CN" dirty="0"/>
              <a:t>(0), hidden)</a:t>
            </a:r>
          </a:p>
          <a:p>
            <a:endParaRPr lang="en-US" altLang="zh-CN" dirty="0"/>
          </a:p>
          <a:p>
            <a:r>
              <a:rPr lang="en-US" altLang="zh-CN" dirty="0"/>
              <a:t>            # </a:t>
            </a:r>
            <a:r>
              <a:rPr lang="zh-CN" altLang="en-US" dirty="0"/>
              <a:t>根据输出概率采样</a:t>
            </a:r>
          </a:p>
          <a:p>
            <a:r>
              <a:rPr lang="zh-CN" altLang="en-US" dirty="0"/>
              <a:t>            </a:t>
            </a:r>
            <a:r>
              <a:rPr lang="en-US" altLang="zh-CN" dirty="0" err="1"/>
              <a:t>output_dist</a:t>
            </a:r>
            <a:r>
              <a:rPr lang="en-US" altLang="zh-CN" dirty="0"/>
              <a:t> = </a:t>
            </a:r>
            <a:r>
              <a:rPr lang="en-US" altLang="zh-CN" dirty="0" err="1"/>
              <a:t>output.data.view</a:t>
            </a:r>
            <a:r>
              <a:rPr lang="en-US" altLang="zh-CN" dirty="0"/>
              <a:t>(-1).div(temperature).</a:t>
            </a:r>
            <a:r>
              <a:rPr lang="en-US" altLang="zh-CN" dirty="0" err="1"/>
              <a:t>exp</a:t>
            </a:r>
            <a:r>
              <a:rPr lang="en-US" altLang="zh-CN" dirty="0"/>
              <a:t>()</a:t>
            </a:r>
          </a:p>
          <a:p>
            <a:r>
              <a:rPr lang="en-US" altLang="zh-CN" dirty="0"/>
              <a:t>            </a:t>
            </a:r>
            <a:r>
              <a:rPr lang="en-US" altLang="zh-CN" dirty="0" err="1"/>
              <a:t>top_i</a:t>
            </a:r>
            <a:r>
              <a:rPr lang="en-US" altLang="zh-CN" dirty="0"/>
              <a:t> = </a:t>
            </a:r>
            <a:r>
              <a:rPr lang="en-US" altLang="zh-CN" dirty="0" err="1"/>
              <a:t>torch.multinomial</a:t>
            </a:r>
            <a:r>
              <a:rPr lang="en-US" altLang="zh-CN" dirty="0"/>
              <a:t>(</a:t>
            </a:r>
            <a:r>
              <a:rPr lang="en-US" altLang="zh-CN" dirty="0" err="1"/>
              <a:t>output_dist</a:t>
            </a:r>
            <a:r>
              <a:rPr lang="en-US" altLang="zh-CN" dirty="0"/>
              <a:t>, 1)[0]</a:t>
            </a:r>
          </a:p>
          <a:p>
            <a:endParaRPr lang="en-US" altLang="zh-CN" dirty="0"/>
          </a:p>
          <a:p>
            <a:r>
              <a:rPr lang="en-US" altLang="zh-CN" dirty="0"/>
              <a:t>            # </a:t>
            </a:r>
            <a:r>
              <a:rPr lang="zh-CN" altLang="en-US" dirty="0"/>
              <a:t>用上一个输出作为下一轮的输入</a:t>
            </a:r>
          </a:p>
          <a:p>
            <a:r>
              <a:rPr lang="zh-CN" altLang="en-US" dirty="0"/>
              <a:t>            </a:t>
            </a:r>
            <a:r>
              <a:rPr lang="en-US" altLang="zh-CN" dirty="0" err="1"/>
              <a:t>predicted_char</a:t>
            </a:r>
            <a:r>
              <a:rPr lang="en-US" altLang="zh-CN" dirty="0"/>
              <a:t> = </a:t>
            </a:r>
            <a:r>
              <a:rPr lang="en-US" altLang="zh-CN" dirty="0" err="1"/>
              <a:t>all_chars</a:t>
            </a:r>
            <a:r>
              <a:rPr lang="en-US" altLang="zh-CN" dirty="0"/>
              <a:t>[</a:t>
            </a:r>
            <a:r>
              <a:rPr lang="en-US" altLang="zh-CN" dirty="0" err="1"/>
              <a:t>top_i</a:t>
            </a:r>
            <a:r>
              <a:rPr lang="en-US" altLang="zh-CN" dirty="0"/>
              <a:t>]</a:t>
            </a:r>
          </a:p>
          <a:p>
            <a:r>
              <a:rPr lang="en-US" altLang="zh-CN" dirty="0"/>
              <a:t>            predicted += </a:t>
            </a:r>
            <a:r>
              <a:rPr lang="en-US" altLang="zh-CN" dirty="0" err="1"/>
              <a:t>predicted_char</a:t>
            </a:r>
            <a:endParaRPr lang="en-US" altLang="zh-CN" dirty="0"/>
          </a:p>
          <a:p>
            <a:r>
              <a:rPr lang="en-US" altLang="zh-CN" dirty="0"/>
              <a:t>            </a:t>
            </a:r>
            <a:r>
              <a:rPr lang="en-US" altLang="zh-CN" dirty="0" err="1"/>
              <a:t>inp</a:t>
            </a:r>
            <a:r>
              <a:rPr lang="en-US" altLang="zh-CN" dirty="0"/>
              <a:t> = </a:t>
            </a:r>
            <a:r>
              <a:rPr lang="en-US" altLang="zh-CN" dirty="0" err="1"/>
              <a:t>char_tensor</a:t>
            </a:r>
            <a:r>
              <a:rPr lang="en-US" altLang="zh-CN" dirty="0"/>
              <a:t>(</a:t>
            </a:r>
            <a:r>
              <a:rPr lang="en-US" altLang="zh-CN" dirty="0" err="1"/>
              <a:t>predicted_char</a:t>
            </a:r>
            <a:r>
              <a:rPr lang="en-US" altLang="zh-CN" dirty="0"/>
              <a:t>, </a:t>
            </a:r>
            <a:r>
              <a:rPr lang="en-US" altLang="zh-CN" dirty="0" err="1"/>
              <a:t>all_chars</a:t>
            </a:r>
            <a:r>
              <a:rPr lang="en-US" altLang="zh-CN" dirty="0"/>
              <a:t>)</a:t>
            </a:r>
          </a:p>
          <a:p>
            <a:endParaRPr lang="en-US" altLang="zh-CN" dirty="0"/>
          </a:p>
          <a:p>
            <a:r>
              <a:rPr lang="en-US" altLang="zh-CN" dirty="0"/>
              <a:t>    return predicted</a:t>
            </a:r>
          </a:p>
          <a:p>
            <a:endParaRPr lang="zh-CN" altLang="en-US" dirty="0"/>
          </a:p>
        </p:txBody>
      </p:sp>
    </p:spTree>
    <p:extLst>
      <p:ext uri="{BB962C8B-B14F-4D97-AF65-F5344CB8AC3E}">
        <p14:creationId xmlns:p14="http://schemas.microsoft.com/office/powerpoint/2010/main" val="27691022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404664"/>
            <a:ext cx="8856984" cy="6408712"/>
          </a:xfrm>
        </p:spPr>
        <p:txBody>
          <a:bodyPr>
            <a:normAutofit fontScale="70000" lnSpcReduction="20000"/>
          </a:bodyPr>
          <a:lstStyle/>
          <a:p>
            <a:r>
              <a:rPr lang="zh-CN" altLang="en-US" sz="2900" dirty="0"/>
              <a:t>代码</a:t>
            </a:r>
            <a:r>
              <a:rPr lang="en-US" altLang="zh-CN" sz="2900" dirty="0"/>
              <a:t>9. 27</a:t>
            </a:r>
            <a:r>
              <a:rPr lang="zh-CN" altLang="en-US" sz="2900" dirty="0"/>
              <a:t>是主函数。首先将全部可打印字符作为词典，读取文本文件作为训练语料。然后实例化模型并定义优化器和损失函数，进行迭代模型训练。最后使用训练好的模型来生成诗句。</a:t>
            </a:r>
          </a:p>
          <a:p>
            <a:r>
              <a:rPr lang="zh-CN" altLang="en-US" dirty="0"/>
              <a:t>代码</a:t>
            </a:r>
            <a:r>
              <a:rPr lang="en-US" altLang="zh-CN" dirty="0"/>
              <a:t>9. 27 </a:t>
            </a:r>
            <a:r>
              <a:rPr lang="zh-CN" altLang="en-US" dirty="0"/>
              <a:t>主函数</a:t>
            </a:r>
          </a:p>
          <a:p>
            <a:r>
              <a:rPr lang="en-US" altLang="zh-CN" dirty="0" err="1"/>
              <a:t>def</a:t>
            </a:r>
            <a:r>
              <a:rPr lang="en-US" altLang="zh-CN" dirty="0"/>
              <a:t> main():</a:t>
            </a:r>
          </a:p>
          <a:p>
            <a:r>
              <a:rPr lang="en-US" altLang="zh-CN" dirty="0"/>
              <a:t>    # </a:t>
            </a:r>
            <a:r>
              <a:rPr lang="zh-CN" altLang="en-US" dirty="0"/>
              <a:t>全部字符作为词典</a:t>
            </a:r>
          </a:p>
          <a:p>
            <a:r>
              <a:rPr lang="zh-CN" altLang="en-US" dirty="0"/>
              <a:t>    </a:t>
            </a:r>
            <a:r>
              <a:rPr lang="en-US" altLang="zh-CN" dirty="0" err="1"/>
              <a:t>all_chars</a:t>
            </a:r>
            <a:r>
              <a:rPr lang="en-US" altLang="zh-CN" dirty="0"/>
              <a:t> = </a:t>
            </a:r>
            <a:r>
              <a:rPr lang="en-US" altLang="zh-CN" dirty="0" err="1"/>
              <a:t>string.printable</a:t>
            </a:r>
            <a:endParaRPr lang="en-US" altLang="zh-CN" dirty="0"/>
          </a:p>
          <a:p>
            <a:r>
              <a:rPr lang="en-US" altLang="zh-CN" dirty="0"/>
              <a:t>    </a:t>
            </a:r>
            <a:r>
              <a:rPr lang="en-US" altLang="zh-CN" dirty="0" err="1"/>
              <a:t>n_chars</a:t>
            </a:r>
            <a:r>
              <a:rPr lang="en-US" altLang="zh-CN" dirty="0"/>
              <a:t> = </a:t>
            </a:r>
            <a:r>
              <a:rPr lang="en-US" altLang="zh-CN" dirty="0" err="1"/>
              <a:t>len</a:t>
            </a:r>
            <a:r>
              <a:rPr lang="en-US" altLang="zh-CN" dirty="0"/>
              <a:t>(</a:t>
            </a:r>
            <a:r>
              <a:rPr lang="en-US" altLang="zh-CN" dirty="0" err="1"/>
              <a:t>all_chars</a:t>
            </a:r>
            <a:r>
              <a:rPr lang="en-US" altLang="zh-CN" dirty="0"/>
              <a:t>)</a:t>
            </a:r>
          </a:p>
          <a:p>
            <a:endParaRPr lang="en-US" altLang="zh-CN" dirty="0"/>
          </a:p>
          <a:p>
            <a:r>
              <a:rPr lang="en-US" altLang="zh-CN" dirty="0"/>
              <a:t>    # </a:t>
            </a:r>
            <a:r>
              <a:rPr lang="zh-CN" altLang="en-US" dirty="0"/>
              <a:t>读取文本文件</a:t>
            </a:r>
          </a:p>
          <a:p>
            <a:r>
              <a:rPr lang="zh-CN" altLang="en-US" dirty="0"/>
              <a:t>    </a:t>
            </a:r>
            <a:r>
              <a:rPr lang="en-US" altLang="zh-CN" dirty="0"/>
              <a:t>corpus = </a:t>
            </a:r>
            <a:r>
              <a:rPr lang="en-US" altLang="zh-CN" dirty="0" err="1"/>
              <a:t>gzip.open</a:t>
            </a:r>
            <a:r>
              <a:rPr lang="en-US" altLang="zh-CN" dirty="0"/>
              <a:t>('../datasets/shakespeare.txt.gz', mode='</a:t>
            </a:r>
            <a:r>
              <a:rPr lang="en-US" altLang="zh-CN" dirty="0" err="1"/>
              <a:t>rt</a:t>
            </a:r>
            <a:r>
              <a:rPr lang="en-US" altLang="zh-CN" dirty="0"/>
              <a:t>', encoding='utf-8').read()</a:t>
            </a:r>
          </a:p>
          <a:p>
            <a:r>
              <a:rPr lang="en-US" altLang="zh-CN" dirty="0"/>
              <a:t>    </a:t>
            </a:r>
            <a:r>
              <a:rPr lang="en-US" altLang="zh-CN" dirty="0" err="1"/>
              <a:t>corpus_len</a:t>
            </a:r>
            <a:r>
              <a:rPr lang="en-US" altLang="zh-CN" dirty="0"/>
              <a:t> = </a:t>
            </a:r>
            <a:r>
              <a:rPr lang="en-US" altLang="zh-CN" dirty="0" err="1"/>
              <a:t>len</a:t>
            </a:r>
            <a:r>
              <a:rPr lang="en-US" altLang="zh-CN" dirty="0"/>
              <a:t>(corpus)</a:t>
            </a:r>
          </a:p>
          <a:p>
            <a:r>
              <a:rPr lang="en-US" altLang="zh-CN" dirty="0"/>
              <a:t>    print('</a:t>
            </a:r>
            <a:r>
              <a:rPr lang="zh-CN" altLang="en-US" dirty="0"/>
              <a:t>成功读取文本文件，语料长度为：</a:t>
            </a:r>
            <a:r>
              <a:rPr lang="en-US" altLang="zh-CN" dirty="0"/>
              <a:t>', </a:t>
            </a:r>
            <a:r>
              <a:rPr lang="en-US" altLang="zh-CN" dirty="0" err="1"/>
              <a:t>corpus_len</a:t>
            </a:r>
            <a:r>
              <a:rPr lang="en-US" altLang="zh-CN" dirty="0"/>
              <a:t>)</a:t>
            </a:r>
          </a:p>
          <a:p>
            <a:endParaRPr lang="en-US" altLang="zh-CN" dirty="0"/>
          </a:p>
          <a:p>
            <a:r>
              <a:rPr lang="en-US" altLang="zh-CN" dirty="0"/>
              <a:t>    # </a:t>
            </a:r>
            <a:r>
              <a:rPr lang="zh-CN" altLang="en-US" dirty="0"/>
              <a:t>随机截断文件</a:t>
            </a:r>
          </a:p>
          <a:p>
            <a:r>
              <a:rPr lang="zh-CN" altLang="en-US" dirty="0"/>
              <a:t>    </a:t>
            </a:r>
            <a:r>
              <a:rPr lang="en-US" altLang="zh-CN" dirty="0" err="1"/>
              <a:t>chunk_len</a:t>
            </a:r>
            <a:r>
              <a:rPr lang="en-US" altLang="zh-CN" dirty="0"/>
              <a:t> = 200</a:t>
            </a:r>
          </a:p>
          <a:p>
            <a:r>
              <a:rPr lang="en-US" altLang="zh-CN" dirty="0"/>
              <a:t>    print("</a:t>
            </a:r>
            <a:r>
              <a:rPr lang="zh-CN" altLang="en-US" dirty="0"/>
              <a:t>随机截断文件结果：</a:t>
            </a:r>
            <a:r>
              <a:rPr lang="en-US" altLang="zh-CN" dirty="0"/>
              <a:t>\n", </a:t>
            </a:r>
            <a:r>
              <a:rPr lang="en-US" altLang="zh-CN" dirty="0" err="1"/>
              <a:t>random_chunk</a:t>
            </a:r>
            <a:r>
              <a:rPr lang="en-US" altLang="zh-CN" dirty="0"/>
              <a:t>(corpus, </a:t>
            </a:r>
            <a:r>
              <a:rPr lang="en-US" altLang="zh-CN" dirty="0" err="1"/>
              <a:t>corpus_len</a:t>
            </a:r>
            <a:r>
              <a:rPr lang="en-US" altLang="zh-CN" dirty="0"/>
              <a:t>, </a:t>
            </a:r>
            <a:r>
              <a:rPr lang="en-US" altLang="zh-CN" dirty="0" err="1"/>
              <a:t>chunk_len</a:t>
            </a:r>
            <a:r>
              <a:rPr lang="en-US" altLang="zh-CN" dirty="0"/>
              <a:t>))</a:t>
            </a:r>
          </a:p>
          <a:p>
            <a:endParaRPr lang="en-US" altLang="zh-CN" dirty="0"/>
          </a:p>
          <a:p>
            <a:r>
              <a:rPr lang="en-US" altLang="zh-CN" dirty="0"/>
              <a:t>    # </a:t>
            </a:r>
            <a:r>
              <a:rPr lang="zh-CN" altLang="en-US" dirty="0"/>
              <a:t>实例化模型</a:t>
            </a:r>
          </a:p>
          <a:p>
            <a:r>
              <a:rPr lang="zh-CN" altLang="en-US" dirty="0"/>
              <a:t>    </a:t>
            </a:r>
            <a:r>
              <a:rPr lang="en-US" altLang="zh-CN" dirty="0"/>
              <a:t>model = </a:t>
            </a:r>
            <a:r>
              <a:rPr lang="en-US" altLang="zh-CN" dirty="0" err="1"/>
              <a:t>RNNModel</a:t>
            </a:r>
            <a:r>
              <a:rPr lang="en-US" altLang="zh-CN" dirty="0"/>
              <a:t>(</a:t>
            </a:r>
            <a:r>
              <a:rPr lang="en-US" altLang="zh-CN" dirty="0" err="1"/>
              <a:t>n_chars</a:t>
            </a:r>
            <a:r>
              <a:rPr lang="en-US" altLang="zh-CN" dirty="0"/>
              <a:t>, </a:t>
            </a:r>
            <a:r>
              <a:rPr lang="en-US" altLang="zh-CN" dirty="0" err="1"/>
              <a:t>hidden_size</a:t>
            </a:r>
            <a:r>
              <a:rPr lang="en-US" altLang="zh-CN" dirty="0"/>
              <a:t>, </a:t>
            </a:r>
            <a:r>
              <a:rPr lang="en-US" altLang="zh-CN" dirty="0" err="1"/>
              <a:t>n_chars</a:t>
            </a:r>
            <a:r>
              <a:rPr lang="en-US" altLang="zh-CN" dirty="0"/>
              <a:t>, </a:t>
            </a:r>
            <a:r>
              <a:rPr lang="en-US" altLang="zh-CN" dirty="0" err="1"/>
              <a:t>n_layers</a:t>
            </a:r>
            <a:r>
              <a:rPr lang="en-US" altLang="zh-CN" dirty="0"/>
              <a:t>)</a:t>
            </a:r>
          </a:p>
          <a:p>
            <a:r>
              <a:rPr lang="en-US" altLang="zh-CN" dirty="0"/>
              <a:t>    # </a:t>
            </a:r>
            <a:r>
              <a:rPr lang="zh-CN" altLang="en-US" dirty="0"/>
              <a:t>优化器和损失函数</a:t>
            </a:r>
          </a:p>
          <a:p>
            <a:r>
              <a:rPr lang="zh-CN" altLang="en-US" dirty="0"/>
              <a:t>    </a:t>
            </a:r>
            <a:r>
              <a:rPr lang="en-US" altLang="zh-CN" dirty="0"/>
              <a:t>optimizer = </a:t>
            </a:r>
            <a:r>
              <a:rPr lang="en-US" altLang="zh-CN" dirty="0" err="1"/>
              <a:t>torch.optim.Adam</a:t>
            </a:r>
            <a:r>
              <a:rPr lang="en-US" altLang="zh-CN" dirty="0"/>
              <a:t>(</a:t>
            </a:r>
            <a:r>
              <a:rPr lang="en-US" altLang="zh-CN" dirty="0" err="1"/>
              <a:t>model.parameters</a:t>
            </a:r>
            <a:r>
              <a:rPr lang="en-US" altLang="zh-CN" dirty="0"/>
              <a:t>(), </a:t>
            </a:r>
            <a:r>
              <a:rPr lang="en-US" altLang="zh-CN" dirty="0" err="1"/>
              <a:t>lr</a:t>
            </a:r>
            <a:r>
              <a:rPr lang="en-US" altLang="zh-CN" dirty="0"/>
              <a:t>=</a:t>
            </a:r>
            <a:r>
              <a:rPr lang="en-US" altLang="zh-CN" dirty="0" err="1"/>
              <a:t>lr</a:t>
            </a:r>
            <a:r>
              <a:rPr lang="en-US" altLang="zh-CN" dirty="0"/>
              <a:t>)</a:t>
            </a:r>
          </a:p>
          <a:p>
            <a:r>
              <a:rPr lang="en-US" altLang="zh-CN" dirty="0"/>
              <a:t>    criterion = </a:t>
            </a:r>
            <a:r>
              <a:rPr lang="en-US" altLang="zh-CN" dirty="0" err="1"/>
              <a:t>nn.CrossEntropyLoss</a:t>
            </a:r>
            <a:r>
              <a:rPr lang="en-US" altLang="zh-CN" dirty="0"/>
              <a:t>()</a:t>
            </a:r>
          </a:p>
          <a:p>
            <a:endParaRPr lang="en-US" altLang="zh-CN" dirty="0"/>
          </a:p>
          <a:p>
            <a:endParaRPr lang="zh-CN" altLang="en-US" dirty="0"/>
          </a:p>
        </p:txBody>
      </p:sp>
    </p:spTree>
    <p:extLst>
      <p:ext uri="{BB962C8B-B14F-4D97-AF65-F5344CB8AC3E}">
        <p14:creationId xmlns:p14="http://schemas.microsoft.com/office/powerpoint/2010/main" val="42198417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fontScale="47500" lnSpcReduction="20000"/>
          </a:bodyPr>
          <a:lstStyle/>
          <a:p>
            <a:r>
              <a:rPr lang="en-US" altLang="zh-CN" dirty="0"/>
              <a:t> print("\n</a:t>
            </a:r>
            <a:r>
              <a:rPr lang="zh-CN" altLang="en-US" dirty="0"/>
              <a:t>开始训练</a:t>
            </a:r>
            <a:r>
              <a:rPr lang="en-US" altLang="zh-CN" dirty="0"/>
              <a:t>")</a:t>
            </a:r>
          </a:p>
          <a:p>
            <a:r>
              <a:rPr lang="en-US" altLang="zh-CN" dirty="0"/>
              <a:t>    start = </a:t>
            </a:r>
            <a:r>
              <a:rPr lang="en-US" altLang="zh-CN" dirty="0" err="1"/>
              <a:t>time.time</a:t>
            </a:r>
            <a:r>
              <a:rPr lang="en-US" altLang="zh-CN" dirty="0"/>
              <a:t>()</a:t>
            </a:r>
          </a:p>
          <a:p>
            <a:r>
              <a:rPr lang="en-US" altLang="zh-CN" dirty="0"/>
              <a:t>    </a:t>
            </a:r>
            <a:r>
              <a:rPr lang="en-US" altLang="zh-CN" dirty="0" err="1"/>
              <a:t>all_losses</a:t>
            </a:r>
            <a:r>
              <a:rPr lang="en-US" altLang="zh-CN" dirty="0"/>
              <a:t> = []</a:t>
            </a:r>
          </a:p>
          <a:p>
            <a:r>
              <a:rPr lang="en-US" altLang="zh-CN" dirty="0"/>
              <a:t>    </a:t>
            </a:r>
            <a:r>
              <a:rPr lang="en-US" altLang="zh-CN" dirty="0" err="1"/>
              <a:t>loss_accumulated</a:t>
            </a:r>
            <a:r>
              <a:rPr lang="en-US" altLang="zh-CN" dirty="0"/>
              <a:t> = 0</a:t>
            </a:r>
          </a:p>
          <a:p>
            <a:endParaRPr lang="en-US" altLang="zh-CN" dirty="0"/>
          </a:p>
          <a:p>
            <a:r>
              <a:rPr lang="en-US" altLang="zh-CN" dirty="0"/>
              <a:t>    for it in range(1, </a:t>
            </a:r>
            <a:r>
              <a:rPr lang="en-US" altLang="zh-CN" dirty="0" err="1"/>
              <a:t>n_iters</a:t>
            </a:r>
            <a:r>
              <a:rPr lang="en-US" altLang="zh-CN" dirty="0"/>
              <a:t> + 1):</a:t>
            </a:r>
          </a:p>
          <a:p>
            <a:r>
              <a:rPr lang="en-US" altLang="zh-CN" dirty="0"/>
              <a:t>        loss = train(model, criterion, optimizer,</a:t>
            </a:r>
          </a:p>
          <a:p>
            <a:r>
              <a:rPr lang="en-US" altLang="zh-CN" dirty="0"/>
              <a:t>                     *</a:t>
            </a:r>
            <a:r>
              <a:rPr lang="en-US" altLang="zh-CN" dirty="0" err="1"/>
              <a:t>make_training_sample</a:t>
            </a:r>
            <a:r>
              <a:rPr lang="en-US" altLang="zh-CN" dirty="0"/>
              <a:t>(corpus, </a:t>
            </a:r>
            <a:r>
              <a:rPr lang="en-US" altLang="zh-CN" dirty="0" err="1"/>
              <a:t>corpus_len</a:t>
            </a:r>
            <a:r>
              <a:rPr lang="en-US" altLang="zh-CN" dirty="0"/>
              <a:t>, </a:t>
            </a:r>
            <a:r>
              <a:rPr lang="en-US" altLang="zh-CN" dirty="0" err="1"/>
              <a:t>chunk_len</a:t>
            </a:r>
            <a:r>
              <a:rPr lang="en-US" altLang="zh-CN" dirty="0"/>
              <a:t>, </a:t>
            </a:r>
            <a:r>
              <a:rPr lang="en-US" altLang="zh-CN" dirty="0" err="1"/>
              <a:t>all_chars</a:t>
            </a:r>
            <a:r>
              <a:rPr lang="en-US" altLang="zh-CN" dirty="0"/>
              <a:t>))</a:t>
            </a:r>
          </a:p>
          <a:p>
            <a:r>
              <a:rPr lang="en-US" altLang="zh-CN" dirty="0"/>
              <a:t>        </a:t>
            </a:r>
            <a:r>
              <a:rPr lang="en-US" altLang="zh-CN" dirty="0" err="1"/>
              <a:t>loss_accumulated</a:t>
            </a:r>
            <a:r>
              <a:rPr lang="en-US" altLang="zh-CN" dirty="0"/>
              <a:t> += loss</a:t>
            </a:r>
          </a:p>
          <a:p>
            <a:endParaRPr lang="en-US" altLang="zh-CN" dirty="0"/>
          </a:p>
          <a:p>
            <a:r>
              <a:rPr lang="en-US" altLang="zh-CN" dirty="0"/>
              <a:t>        if it % </a:t>
            </a:r>
            <a:r>
              <a:rPr lang="en-US" altLang="zh-CN" dirty="0" err="1"/>
              <a:t>print_every</a:t>
            </a:r>
            <a:r>
              <a:rPr lang="en-US" altLang="zh-CN" dirty="0"/>
              <a:t> == 0:</a:t>
            </a:r>
          </a:p>
          <a:p>
            <a:r>
              <a:rPr lang="en-US" altLang="zh-CN" dirty="0"/>
              <a:t>            print(f"[</a:t>
            </a:r>
            <a:r>
              <a:rPr lang="zh-CN" altLang="en-US" dirty="0"/>
              <a:t>第</a:t>
            </a:r>
            <a:r>
              <a:rPr lang="en-US" altLang="zh-CN" dirty="0"/>
              <a:t>{it:2d}</a:t>
            </a:r>
            <a:r>
              <a:rPr lang="zh-CN" altLang="en-US" dirty="0"/>
              <a:t>轮</a:t>
            </a:r>
            <a:r>
              <a:rPr lang="en-US" altLang="zh-CN" dirty="0"/>
              <a:t>/</a:t>
            </a:r>
            <a:r>
              <a:rPr lang="zh-CN" altLang="en-US" dirty="0"/>
              <a:t>共</a:t>
            </a:r>
            <a:r>
              <a:rPr lang="en-US" altLang="zh-CN" dirty="0"/>
              <a:t>{n_iters:4d}</a:t>
            </a:r>
            <a:r>
              <a:rPr lang="zh-CN" altLang="en-US" dirty="0"/>
              <a:t>轮 进度：</a:t>
            </a:r>
            <a:r>
              <a:rPr lang="en-US" altLang="zh-CN" dirty="0"/>
              <a:t>{it / n_iters:.2%}] </a:t>
            </a:r>
            <a:r>
              <a:rPr lang="zh-CN" altLang="en-US" dirty="0"/>
              <a:t>耗时：</a:t>
            </a:r>
            <a:r>
              <a:rPr lang="en-US" altLang="zh-CN" dirty="0"/>
              <a:t>{</a:t>
            </a:r>
            <a:r>
              <a:rPr lang="en-US" altLang="zh-CN" dirty="0" err="1"/>
              <a:t>time_since</a:t>
            </a:r>
            <a:r>
              <a:rPr lang="en-US" altLang="zh-CN" dirty="0"/>
              <a:t>(start):s} </a:t>
            </a:r>
            <a:r>
              <a:rPr lang="zh-CN" altLang="en-US" dirty="0"/>
              <a:t>损失：</a:t>
            </a:r>
            <a:r>
              <a:rPr lang="en-US" altLang="zh-CN" dirty="0"/>
              <a:t>{loss:.4f}")</a:t>
            </a:r>
          </a:p>
          <a:p>
            <a:r>
              <a:rPr lang="en-US" altLang="zh-CN" dirty="0"/>
              <a:t>            for temp in </a:t>
            </a:r>
            <a:r>
              <a:rPr lang="en-US" altLang="zh-CN" dirty="0" err="1"/>
              <a:t>temperature_list</a:t>
            </a:r>
            <a:r>
              <a:rPr lang="en-US" altLang="zh-CN" dirty="0"/>
              <a:t>:</a:t>
            </a:r>
          </a:p>
          <a:p>
            <a:r>
              <a:rPr lang="en-US" altLang="zh-CN" dirty="0"/>
              <a:t>                print('</a:t>
            </a:r>
            <a:r>
              <a:rPr lang="zh-CN" altLang="en-US" dirty="0"/>
              <a:t>当前温度：</a:t>
            </a:r>
            <a:r>
              <a:rPr lang="en-US" altLang="zh-CN" dirty="0"/>
              <a:t>', temp)</a:t>
            </a:r>
          </a:p>
          <a:p>
            <a:r>
              <a:rPr lang="en-US" altLang="zh-CN" dirty="0"/>
              <a:t>                print(generate(model, '</a:t>
            </a:r>
            <a:r>
              <a:rPr lang="en-US" altLang="zh-CN" dirty="0" err="1"/>
              <a:t>Th</a:t>
            </a:r>
            <a:r>
              <a:rPr lang="en-US" altLang="zh-CN" dirty="0"/>
              <a:t>', </a:t>
            </a:r>
            <a:r>
              <a:rPr lang="en-US" altLang="zh-CN" dirty="0" err="1"/>
              <a:t>all_chars</a:t>
            </a:r>
            <a:r>
              <a:rPr lang="en-US" altLang="zh-CN" dirty="0"/>
              <a:t>, temperature=temp), '\n')</a:t>
            </a:r>
          </a:p>
          <a:p>
            <a:r>
              <a:rPr lang="en-US" altLang="zh-CN" dirty="0"/>
              <a:t>            start = </a:t>
            </a:r>
            <a:r>
              <a:rPr lang="en-US" altLang="zh-CN" dirty="0" err="1"/>
              <a:t>time.time</a:t>
            </a:r>
            <a:r>
              <a:rPr lang="en-US" altLang="zh-CN" dirty="0"/>
              <a:t>()     # </a:t>
            </a:r>
            <a:r>
              <a:rPr lang="zh-CN" altLang="en-US" dirty="0"/>
              <a:t>重新计时</a:t>
            </a:r>
          </a:p>
          <a:p>
            <a:endParaRPr lang="zh-CN" altLang="en-US" dirty="0"/>
          </a:p>
          <a:p>
            <a:r>
              <a:rPr lang="zh-CN" altLang="en-US" dirty="0"/>
              <a:t>        </a:t>
            </a:r>
            <a:r>
              <a:rPr lang="en-US" altLang="zh-CN" dirty="0"/>
              <a:t>if it % </a:t>
            </a:r>
            <a:r>
              <a:rPr lang="en-US" altLang="zh-CN" dirty="0" err="1"/>
              <a:t>plot_every</a:t>
            </a:r>
            <a:r>
              <a:rPr lang="en-US" altLang="zh-CN" dirty="0"/>
              <a:t> == 0:</a:t>
            </a:r>
          </a:p>
          <a:p>
            <a:r>
              <a:rPr lang="en-US" altLang="zh-CN" dirty="0"/>
              <a:t>            </a:t>
            </a:r>
            <a:r>
              <a:rPr lang="en-US" altLang="zh-CN" dirty="0" err="1"/>
              <a:t>all_losses.append</a:t>
            </a:r>
            <a:r>
              <a:rPr lang="en-US" altLang="zh-CN" dirty="0"/>
              <a:t>(</a:t>
            </a:r>
            <a:r>
              <a:rPr lang="en-US" altLang="zh-CN" dirty="0" err="1"/>
              <a:t>loss_accumulated</a:t>
            </a:r>
            <a:r>
              <a:rPr lang="en-US" altLang="zh-CN" dirty="0"/>
              <a:t> / </a:t>
            </a:r>
            <a:r>
              <a:rPr lang="en-US" altLang="zh-CN" dirty="0" err="1"/>
              <a:t>plot_every</a:t>
            </a:r>
            <a:r>
              <a:rPr lang="en-US" altLang="zh-CN" dirty="0"/>
              <a:t>)</a:t>
            </a:r>
          </a:p>
          <a:p>
            <a:r>
              <a:rPr lang="en-US" altLang="zh-CN" dirty="0"/>
              <a:t>            </a:t>
            </a:r>
            <a:r>
              <a:rPr lang="en-US" altLang="zh-CN" dirty="0" err="1"/>
              <a:t>loss_accumulated</a:t>
            </a:r>
            <a:r>
              <a:rPr lang="en-US" altLang="zh-CN" dirty="0"/>
              <a:t> = 0</a:t>
            </a:r>
          </a:p>
          <a:p>
            <a:endParaRPr lang="en-US" altLang="zh-CN" dirty="0"/>
          </a:p>
          <a:p>
            <a:r>
              <a:rPr lang="en-US" altLang="zh-CN" dirty="0"/>
              <a:t>    # </a:t>
            </a:r>
            <a:r>
              <a:rPr lang="zh-CN" altLang="en-US" dirty="0"/>
              <a:t>损失历史曲线图</a:t>
            </a:r>
          </a:p>
          <a:p>
            <a:r>
              <a:rPr lang="zh-CN" altLang="en-US" dirty="0"/>
              <a:t>    </a:t>
            </a:r>
            <a:r>
              <a:rPr lang="en-US" altLang="zh-CN" dirty="0" err="1"/>
              <a:t>plt.figure</a:t>
            </a:r>
            <a:r>
              <a:rPr lang="en-US" altLang="zh-CN" dirty="0"/>
              <a:t>()</a:t>
            </a:r>
          </a:p>
          <a:p>
            <a:r>
              <a:rPr lang="en-US" altLang="zh-CN" dirty="0"/>
              <a:t>    </a:t>
            </a:r>
            <a:r>
              <a:rPr lang="en-US" altLang="zh-CN" dirty="0" err="1"/>
              <a:t>plt.plot</a:t>
            </a:r>
            <a:r>
              <a:rPr lang="en-US" altLang="zh-CN" dirty="0"/>
              <a:t>(</a:t>
            </a:r>
            <a:r>
              <a:rPr lang="en-US" altLang="zh-CN" dirty="0" err="1"/>
              <a:t>all_losses</a:t>
            </a:r>
            <a:r>
              <a:rPr lang="en-US" altLang="zh-CN" dirty="0"/>
              <a:t>)</a:t>
            </a:r>
          </a:p>
          <a:p>
            <a:r>
              <a:rPr lang="en-US" altLang="zh-CN" dirty="0"/>
              <a:t>    </a:t>
            </a:r>
            <a:r>
              <a:rPr lang="en-US" altLang="zh-CN" dirty="0" err="1"/>
              <a:t>plt.title</a:t>
            </a:r>
            <a:r>
              <a:rPr lang="en-US" altLang="zh-CN" dirty="0"/>
              <a:t>("Losses history")</a:t>
            </a:r>
          </a:p>
          <a:p>
            <a:r>
              <a:rPr lang="en-US" altLang="zh-CN" dirty="0"/>
              <a:t>    </a:t>
            </a:r>
            <a:r>
              <a:rPr lang="en-US" altLang="zh-CN" dirty="0" err="1"/>
              <a:t>plt.show</a:t>
            </a:r>
            <a:r>
              <a:rPr lang="en-US" altLang="zh-CN" dirty="0"/>
              <a:t>()</a:t>
            </a:r>
          </a:p>
          <a:p>
            <a:endParaRPr lang="en-US" altLang="zh-CN" dirty="0"/>
          </a:p>
          <a:p>
            <a:r>
              <a:rPr lang="en-US" altLang="zh-CN" dirty="0"/>
              <a:t>    print("\n</a:t>
            </a:r>
            <a:r>
              <a:rPr lang="zh-CN" altLang="en-US" dirty="0"/>
              <a:t>训练完毕！</a:t>
            </a:r>
            <a:r>
              <a:rPr lang="en-US" altLang="zh-CN" dirty="0"/>
              <a:t>")</a:t>
            </a:r>
          </a:p>
          <a:p>
            <a:endParaRPr lang="en-US" altLang="zh-CN" dirty="0"/>
          </a:p>
          <a:p>
            <a:r>
              <a:rPr lang="en-US" altLang="zh-CN" dirty="0"/>
              <a:t>    # </a:t>
            </a:r>
            <a:r>
              <a:rPr lang="zh-CN" altLang="en-US" dirty="0"/>
              <a:t>模型预测</a:t>
            </a:r>
          </a:p>
          <a:p>
            <a:r>
              <a:rPr lang="zh-CN" altLang="en-US" dirty="0"/>
              <a:t>    </a:t>
            </a:r>
            <a:r>
              <a:rPr lang="en-US" altLang="zh-CN" dirty="0"/>
              <a:t>print("\n</a:t>
            </a:r>
            <a:r>
              <a:rPr lang="zh-CN" altLang="en-US" dirty="0"/>
              <a:t>生成诗句一：</a:t>
            </a:r>
            <a:r>
              <a:rPr lang="en-US" altLang="zh-CN" dirty="0"/>
              <a:t>")</a:t>
            </a:r>
          </a:p>
          <a:p>
            <a:r>
              <a:rPr lang="en-US" altLang="zh-CN" dirty="0"/>
              <a:t>    print(generate(model, '</a:t>
            </a:r>
            <a:r>
              <a:rPr lang="en-US" altLang="zh-CN" dirty="0" err="1"/>
              <a:t>Wh</a:t>
            </a:r>
            <a:r>
              <a:rPr lang="en-US" altLang="zh-CN" dirty="0"/>
              <a:t>', </a:t>
            </a:r>
            <a:r>
              <a:rPr lang="en-US" altLang="zh-CN" dirty="0" err="1"/>
              <a:t>all_chars</a:t>
            </a:r>
            <a:r>
              <a:rPr lang="en-US" altLang="zh-CN" dirty="0"/>
              <a:t>, </a:t>
            </a:r>
            <a:r>
              <a:rPr lang="en-US" altLang="zh-CN" dirty="0" err="1"/>
              <a:t>generated_len</a:t>
            </a:r>
            <a:r>
              <a:rPr lang="en-US" altLang="zh-CN" dirty="0"/>
              <a:t>, temperature=0.8))</a:t>
            </a:r>
          </a:p>
          <a:p>
            <a:r>
              <a:rPr lang="en-US" altLang="zh-CN" dirty="0"/>
              <a:t>    print("\n</a:t>
            </a:r>
            <a:r>
              <a:rPr lang="zh-CN" altLang="en-US" dirty="0"/>
              <a:t>生成诗句二：</a:t>
            </a:r>
            <a:r>
              <a:rPr lang="en-US" altLang="zh-CN" dirty="0"/>
              <a:t>")</a:t>
            </a:r>
          </a:p>
          <a:p>
            <a:r>
              <a:rPr lang="en-US" altLang="zh-CN" dirty="0"/>
              <a:t>    print(generate(model, '</a:t>
            </a:r>
            <a:r>
              <a:rPr lang="en-US" altLang="zh-CN" dirty="0" err="1"/>
              <a:t>Wh</a:t>
            </a:r>
            <a:r>
              <a:rPr lang="en-US" altLang="zh-CN" dirty="0"/>
              <a:t>', </a:t>
            </a:r>
            <a:r>
              <a:rPr lang="en-US" altLang="zh-CN" dirty="0" err="1"/>
              <a:t>all_chars</a:t>
            </a:r>
            <a:r>
              <a:rPr lang="en-US" altLang="zh-CN" dirty="0"/>
              <a:t>, </a:t>
            </a:r>
            <a:r>
              <a:rPr lang="en-US" altLang="zh-CN" dirty="0" err="1"/>
              <a:t>generated_len</a:t>
            </a:r>
            <a:r>
              <a:rPr lang="en-US" altLang="zh-CN" dirty="0"/>
              <a:t>, temperature=0.2))</a:t>
            </a:r>
          </a:p>
          <a:p>
            <a:r>
              <a:rPr lang="en-US" altLang="zh-CN" dirty="0"/>
              <a:t>    print("\n</a:t>
            </a:r>
            <a:r>
              <a:rPr lang="zh-CN" altLang="en-US" dirty="0"/>
              <a:t>生成诗句三：</a:t>
            </a:r>
            <a:r>
              <a:rPr lang="en-US" altLang="zh-CN" dirty="0"/>
              <a:t>")</a:t>
            </a:r>
          </a:p>
          <a:p>
            <a:r>
              <a:rPr lang="en-US" altLang="zh-CN" dirty="0"/>
              <a:t>    print(generate(model, 'Look in thy glass', </a:t>
            </a:r>
            <a:r>
              <a:rPr lang="en-US" altLang="zh-CN" dirty="0" err="1"/>
              <a:t>all_chars</a:t>
            </a:r>
            <a:r>
              <a:rPr lang="en-US" altLang="zh-CN" dirty="0"/>
              <a:t>, </a:t>
            </a:r>
            <a:r>
              <a:rPr lang="en-US" altLang="zh-CN" dirty="0" err="1"/>
              <a:t>generated_len</a:t>
            </a:r>
            <a:r>
              <a:rPr lang="en-US" altLang="zh-CN" dirty="0"/>
              <a:t>, temperature=0.8))</a:t>
            </a:r>
            <a:endParaRPr lang="zh-CN" altLang="en-US" dirty="0"/>
          </a:p>
        </p:txBody>
      </p:sp>
    </p:spTree>
    <p:extLst>
      <p:ext uri="{BB962C8B-B14F-4D97-AF65-F5344CB8AC3E}">
        <p14:creationId xmlns:p14="http://schemas.microsoft.com/office/powerpoint/2010/main" val="11404693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000328"/>
          </a:xfrm>
        </p:spPr>
        <p:txBody>
          <a:bodyPr>
            <a:normAutofit fontScale="62500" lnSpcReduction="20000"/>
          </a:bodyPr>
          <a:lstStyle/>
          <a:p>
            <a:r>
              <a:rPr lang="zh-CN" altLang="en-US" dirty="0"/>
              <a:t>经过</a:t>
            </a:r>
            <a:r>
              <a:rPr lang="en-US" altLang="zh-CN" dirty="0"/>
              <a:t>1000</a:t>
            </a:r>
            <a:r>
              <a:rPr lang="zh-CN" altLang="en-US" dirty="0"/>
              <a:t>轮训练后，生成文本结果如下。这时的结果比较差，模型还没有收敛。</a:t>
            </a:r>
          </a:p>
          <a:p>
            <a:r>
              <a:rPr lang="en-US" altLang="zh-CN" dirty="0"/>
              <a:t>[</a:t>
            </a:r>
            <a:r>
              <a:rPr lang="zh-CN" altLang="en-US" dirty="0"/>
              <a:t>第</a:t>
            </a:r>
            <a:r>
              <a:rPr lang="en-US" altLang="zh-CN" dirty="0"/>
              <a:t>1000</a:t>
            </a:r>
            <a:r>
              <a:rPr lang="zh-CN" altLang="en-US" dirty="0"/>
              <a:t>轮</a:t>
            </a:r>
            <a:r>
              <a:rPr lang="en-US" altLang="zh-CN" dirty="0"/>
              <a:t>/</a:t>
            </a:r>
            <a:r>
              <a:rPr lang="zh-CN" altLang="en-US" dirty="0"/>
              <a:t>共</a:t>
            </a:r>
            <a:r>
              <a:rPr lang="en-US" altLang="zh-CN" dirty="0"/>
              <a:t>3000</a:t>
            </a:r>
            <a:r>
              <a:rPr lang="zh-CN" altLang="en-US" dirty="0"/>
              <a:t>轮 进度：</a:t>
            </a:r>
            <a:r>
              <a:rPr lang="en-US" altLang="zh-CN" dirty="0"/>
              <a:t>33.33%] </a:t>
            </a:r>
            <a:r>
              <a:rPr lang="zh-CN" altLang="en-US" dirty="0"/>
              <a:t>耗时： </a:t>
            </a:r>
            <a:r>
              <a:rPr lang="en-US" altLang="zh-CN" dirty="0"/>
              <a:t>0</a:t>
            </a:r>
            <a:r>
              <a:rPr lang="zh-CN" altLang="en-US" dirty="0"/>
              <a:t>分</a:t>
            </a:r>
            <a:r>
              <a:rPr lang="en-US" altLang="zh-CN" dirty="0"/>
              <a:t>26</a:t>
            </a:r>
            <a:r>
              <a:rPr lang="zh-CN" altLang="en-US" dirty="0"/>
              <a:t>秒 损失：</a:t>
            </a:r>
            <a:r>
              <a:rPr lang="en-US" altLang="zh-CN" dirty="0"/>
              <a:t>1.9354</a:t>
            </a:r>
          </a:p>
          <a:p>
            <a:r>
              <a:rPr lang="zh-CN" altLang="en-US" dirty="0"/>
              <a:t>当前温度： </a:t>
            </a:r>
            <a:r>
              <a:rPr lang="en-US" altLang="zh-CN" dirty="0"/>
              <a:t>0.2</a:t>
            </a:r>
          </a:p>
          <a:p>
            <a:r>
              <a:rPr lang="en-US" altLang="zh-CN" dirty="0"/>
              <a:t>The </a:t>
            </a:r>
            <a:r>
              <a:rPr lang="en-US" altLang="zh-CN" dirty="0" err="1"/>
              <a:t>worther</a:t>
            </a:r>
            <a:r>
              <a:rPr lang="en-US" altLang="zh-CN" dirty="0"/>
              <a:t> the come the sour have is be a his he have to </a:t>
            </a:r>
            <a:r>
              <a:rPr lang="en-US" altLang="zh-CN" dirty="0" err="1"/>
              <a:t>to</a:t>
            </a:r>
            <a:r>
              <a:rPr lang="en-US" altLang="zh-CN" dirty="0"/>
              <a:t> have are to have a with a to his be that  </a:t>
            </a:r>
          </a:p>
          <a:p>
            <a:endParaRPr lang="en-US" altLang="zh-CN" dirty="0"/>
          </a:p>
          <a:p>
            <a:r>
              <a:rPr lang="zh-CN" altLang="en-US" dirty="0"/>
              <a:t>当前温度： </a:t>
            </a:r>
            <a:r>
              <a:rPr lang="en-US" altLang="zh-CN" dirty="0"/>
              <a:t>0.5</a:t>
            </a:r>
          </a:p>
          <a:p>
            <a:r>
              <a:rPr lang="en-US" altLang="zh-CN" dirty="0" err="1"/>
              <a:t>Thave</a:t>
            </a:r>
            <a:r>
              <a:rPr lang="en-US" altLang="zh-CN" dirty="0"/>
              <a:t> have this not the sour </a:t>
            </a:r>
            <a:r>
              <a:rPr lang="en-US" altLang="zh-CN" dirty="0" err="1"/>
              <a:t>befon</a:t>
            </a:r>
            <a:r>
              <a:rPr lang="en-US" altLang="zh-CN" dirty="0"/>
              <a:t> no boll a </a:t>
            </a:r>
            <a:r>
              <a:rPr lang="en-US" altLang="zh-CN" dirty="0" err="1"/>
              <a:t>soll</a:t>
            </a:r>
            <a:r>
              <a:rPr lang="en-US" altLang="zh-CN" dirty="0"/>
              <a:t>.</a:t>
            </a:r>
          </a:p>
          <a:p>
            <a:endParaRPr lang="en-US" altLang="zh-CN" dirty="0"/>
          </a:p>
          <a:p>
            <a:r>
              <a:rPr lang="en-US" altLang="zh-CN" dirty="0"/>
              <a:t>KING RICHARD IIINIA:</a:t>
            </a:r>
          </a:p>
          <a:p>
            <a:r>
              <a:rPr lang="en-US" altLang="zh-CN" dirty="0"/>
              <a:t>And that a born a he pare to  </a:t>
            </a:r>
          </a:p>
          <a:p>
            <a:endParaRPr lang="en-US" altLang="zh-CN" dirty="0"/>
          </a:p>
          <a:p>
            <a:r>
              <a:rPr lang="zh-CN" altLang="en-US" dirty="0"/>
              <a:t>当前温度： </a:t>
            </a:r>
            <a:r>
              <a:rPr lang="en-US" altLang="zh-CN" dirty="0"/>
              <a:t>1.0</a:t>
            </a:r>
          </a:p>
          <a:p>
            <a:r>
              <a:rPr lang="en-US" altLang="zh-CN" dirty="0" err="1"/>
              <a:t>Ths</a:t>
            </a:r>
            <a:r>
              <a:rPr lang="en-US" altLang="zh-CN" dirty="0"/>
              <a:t> way </a:t>
            </a:r>
            <a:r>
              <a:rPr lang="en-US" altLang="zh-CN" dirty="0" err="1"/>
              <a:t>baloy</a:t>
            </a:r>
            <a:r>
              <a:rPr lang="en-US" altLang="zh-CN" dirty="0"/>
              <a:t>-'</a:t>
            </a:r>
            <a:r>
              <a:rPr lang="en-US" altLang="zh-CN" dirty="0" err="1"/>
              <a:t>dsed</a:t>
            </a:r>
            <a:r>
              <a:rPr lang="en-US" altLang="zh-CN" dirty="0"/>
              <a:t>,</a:t>
            </a:r>
          </a:p>
          <a:p>
            <a:r>
              <a:rPr lang="en-US" altLang="zh-CN" dirty="0"/>
              <a:t>Thy he </a:t>
            </a:r>
            <a:r>
              <a:rPr lang="en-US" altLang="zh-CN" dirty="0" err="1"/>
              <a:t>tole</a:t>
            </a:r>
            <a:r>
              <a:rPr lang="en-US" altLang="zh-CN" dirty="0"/>
              <a:t> be pores to </a:t>
            </a:r>
            <a:r>
              <a:rPr lang="en-US" altLang="zh-CN" dirty="0" err="1"/>
              <a:t>grelfo</a:t>
            </a:r>
            <a:r>
              <a:rPr lang="en-US" altLang="zh-CN" dirty="0"/>
              <a:t>,</a:t>
            </a:r>
          </a:p>
          <a:p>
            <a:r>
              <a:rPr lang="en-US" altLang="zh-CN" dirty="0"/>
              <a:t>A ding to </a:t>
            </a:r>
            <a:r>
              <a:rPr lang="en-US" altLang="zh-CN" dirty="0" err="1"/>
              <a:t>irt</a:t>
            </a:r>
            <a:r>
              <a:rPr lang="en-US" altLang="zh-CN" dirty="0"/>
              <a:t>, of the </a:t>
            </a:r>
            <a:r>
              <a:rPr lang="en-US" altLang="zh-CN" dirty="0" err="1"/>
              <a:t>lorr</a:t>
            </a:r>
            <a:r>
              <a:rPr lang="en-US" altLang="zh-CN" dirty="0"/>
              <a:t> </a:t>
            </a:r>
            <a:r>
              <a:rPr lang="en-US" altLang="zh-CN" dirty="0" err="1"/>
              <a:t>shor</a:t>
            </a:r>
            <a:r>
              <a:rPr lang="en-US" altLang="zh-CN" dirty="0"/>
              <a:t> </a:t>
            </a:r>
            <a:r>
              <a:rPr lang="en-US" altLang="zh-CN" dirty="0" err="1"/>
              <a:t>gubo</a:t>
            </a:r>
            <a:r>
              <a:rPr lang="en-US" altLang="zh-CN" dirty="0"/>
              <a:t>, </a:t>
            </a:r>
            <a:r>
              <a:rPr lang="en-US" altLang="zh-CN" dirty="0" err="1"/>
              <a:t>trongs</a:t>
            </a:r>
            <a:r>
              <a:rPr lang="en-US" altLang="zh-CN" dirty="0"/>
              <a:t>, God </a:t>
            </a:r>
          </a:p>
          <a:p>
            <a:endParaRPr lang="en-US" altLang="zh-CN" dirty="0"/>
          </a:p>
          <a:p>
            <a:r>
              <a:rPr lang="zh-CN" altLang="en-US" dirty="0"/>
              <a:t>当前温度： </a:t>
            </a:r>
            <a:r>
              <a:rPr lang="en-US" altLang="zh-CN" dirty="0"/>
              <a:t>1.2</a:t>
            </a:r>
          </a:p>
          <a:p>
            <a:r>
              <a:rPr lang="en-US" altLang="zh-CN" dirty="0"/>
              <a:t>This </a:t>
            </a:r>
            <a:r>
              <a:rPr lang="en-US" altLang="zh-CN" dirty="0" err="1"/>
              <a:t>wor'd</a:t>
            </a:r>
            <a:r>
              <a:rPr lang="en-US" altLang="zh-CN" dirty="0"/>
              <a:t> an.</a:t>
            </a:r>
          </a:p>
          <a:p>
            <a:r>
              <a:rPr lang="en-US" altLang="zh-CN" dirty="0"/>
              <a:t>And.</a:t>
            </a:r>
          </a:p>
          <a:p>
            <a:r>
              <a:rPr lang="en-US" altLang="zh-CN" dirty="0"/>
              <a:t>And to I, </a:t>
            </a:r>
            <a:r>
              <a:rPr lang="en-US" altLang="zh-CN" dirty="0" err="1"/>
              <a:t>wouldel</a:t>
            </a:r>
            <a:r>
              <a:rPr lang="en-US" altLang="zh-CN" dirty="0"/>
              <a:t>, </a:t>
            </a:r>
            <a:r>
              <a:rPr lang="en-US" altLang="zh-CN" dirty="0" err="1"/>
              <a:t>nise</a:t>
            </a:r>
            <a:r>
              <a:rPr lang="en-US" altLang="zh-CN" dirty="0"/>
              <a:t>,</a:t>
            </a:r>
          </a:p>
          <a:p>
            <a:r>
              <a:rPr lang="en-US" altLang="zh-CN" dirty="0"/>
              <a:t>IV </a:t>
            </a:r>
            <a:r>
              <a:rPr lang="en-US" altLang="zh-CN" dirty="0" err="1"/>
              <a:t>sastlanow</a:t>
            </a:r>
            <a:r>
              <a:rPr lang="en-US" altLang="zh-CN" dirty="0"/>
              <a:t> of </a:t>
            </a:r>
            <a:r>
              <a:rPr lang="en-US" altLang="zh-CN" dirty="0" err="1"/>
              <a:t>ownord</a:t>
            </a:r>
            <a:r>
              <a:rPr lang="en-US" altLang="zh-CN" dirty="0"/>
              <a:t>.</a:t>
            </a:r>
          </a:p>
          <a:p>
            <a:endParaRPr lang="en-US" altLang="zh-CN" dirty="0"/>
          </a:p>
          <a:p>
            <a:r>
              <a:rPr lang="en-US" altLang="zh-CN" dirty="0"/>
              <a:t>MENIOK:</a:t>
            </a:r>
          </a:p>
          <a:p>
            <a:r>
              <a:rPr lang="en-US" altLang="zh-CN" dirty="0" err="1"/>
              <a:t>Yis</a:t>
            </a:r>
            <a:r>
              <a:rPr lang="en-US" altLang="zh-CN" dirty="0"/>
              <a:t> </a:t>
            </a:r>
            <a:r>
              <a:rPr lang="en-US" altLang="zh-CN" dirty="0" err="1"/>
              <a:t>nost</a:t>
            </a:r>
            <a:endParaRPr lang="en-US" altLang="zh-CN" dirty="0"/>
          </a:p>
          <a:p>
            <a:r>
              <a:rPr lang="en-US" altLang="zh-CN" dirty="0"/>
              <a:t>Her his came is</a:t>
            </a:r>
          </a:p>
          <a:p>
            <a:endParaRPr lang="zh-CN" altLang="en-US" dirty="0"/>
          </a:p>
        </p:txBody>
      </p:sp>
    </p:spTree>
    <p:extLst>
      <p:ext uri="{BB962C8B-B14F-4D97-AF65-F5344CB8AC3E}">
        <p14:creationId xmlns:p14="http://schemas.microsoft.com/office/powerpoint/2010/main" val="30076620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000328"/>
          </a:xfrm>
        </p:spPr>
        <p:txBody>
          <a:bodyPr>
            <a:normAutofit fontScale="70000" lnSpcReduction="20000"/>
          </a:bodyPr>
          <a:lstStyle/>
          <a:p>
            <a:r>
              <a:rPr lang="zh-CN" altLang="en-US" dirty="0"/>
              <a:t>经过</a:t>
            </a:r>
            <a:r>
              <a:rPr lang="en-US" altLang="zh-CN" dirty="0"/>
              <a:t>2500</a:t>
            </a:r>
            <a:r>
              <a:rPr lang="zh-CN" altLang="en-US" dirty="0"/>
              <a:t>轮训练后，生成文本结果如下。这时的模型几乎收敛，文本较为连贯。</a:t>
            </a:r>
          </a:p>
          <a:p>
            <a:r>
              <a:rPr lang="en-US" altLang="zh-CN" dirty="0"/>
              <a:t>[</a:t>
            </a:r>
            <a:r>
              <a:rPr lang="zh-CN" altLang="en-US" dirty="0"/>
              <a:t>第</a:t>
            </a:r>
            <a:r>
              <a:rPr lang="en-US" altLang="zh-CN" dirty="0"/>
              <a:t>2500</a:t>
            </a:r>
            <a:r>
              <a:rPr lang="zh-CN" altLang="en-US" dirty="0"/>
              <a:t>轮</a:t>
            </a:r>
            <a:r>
              <a:rPr lang="en-US" altLang="zh-CN" dirty="0"/>
              <a:t>/</a:t>
            </a:r>
            <a:r>
              <a:rPr lang="zh-CN" altLang="en-US" dirty="0"/>
              <a:t>共</a:t>
            </a:r>
            <a:r>
              <a:rPr lang="en-US" altLang="zh-CN" dirty="0"/>
              <a:t>3000</a:t>
            </a:r>
            <a:r>
              <a:rPr lang="zh-CN" altLang="en-US" dirty="0"/>
              <a:t>轮 进度：</a:t>
            </a:r>
            <a:r>
              <a:rPr lang="en-US" altLang="zh-CN" dirty="0"/>
              <a:t>83.33%] </a:t>
            </a:r>
            <a:r>
              <a:rPr lang="zh-CN" altLang="en-US" dirty="0"/>
              <a:t>耗时： </a:t>
            </a:r>
            <a:r>
              <a:rPr lang="en-US" altLang="zh-CN" dirty="0"/>
              <a:t>0</a:t>
            </a:r>
            <a:r>
              <a:rPr lang="zh-CN" altLang="en-US" dirty="0"/>
              <a:t>分</a:t>
            </a:r>
            <a:r>
              <a:rPr lang="en-US" altLang="zh-CN" dirty="0"/>
              <a:t>28</a:t>
            </a:r>
            <a:r>
              <a:rPr lang="zh-CN" altLang="en-US" dirty="0"/>
              <a:t>秒 损失：</a:t>
            </a:r>
            <a:r>
              <a:rPr lang="en-US" altLang="zh-CN" dirty="0"/>
              <a:t>1.7465</a:t>
            </a:r>
          </a:p>
          <a:p>
            <a:r>
              <a:rPr lang="zh-CN" altLang="en-US" dirty="0"/>
              <a:t>当前温度： </a:t>
            </a:r>
            <a:r>
              <a:rPr lang="en-US" altLang="zh-CN" dirty="0"/>
              <a:t>0.2</a:t>
            </a:r>
          </a:p>
          <a:p>
            <a:r>
              <a:rPr lang="en-US" altLang="zh-CN" dirty="0"/>
              <a:t>There him for the strain.</a:t>
            </a:r>
          </a:p>
          <a:p>
            <a:endParaRPr lang="en-US" altLang="zh-CN" dirty="0"/>
          </a:p>
          <a:p>
            <a:r>
              <a:rPr lang="en-US" altLang="zh-CN" dirty="0"/>
              <a:t>LUCIO:</a:t>
            </a:r>
          </a:p>
          <a:p>
            <a:r>
              <a:rPr lang="en-US" altLang="zh-CN" dirty="0"/>
              <a:t>The have the </a:t>
            </a:r>
            <a:r>
              <a:rPr lang="en-US" altLang="zh-CN" dirty="0" err="1"/>
              <a:t>perceast</a:t>
            </a:r>
            <a:r>
              <a:rPr lang="en-US" altLang="zh-CN" dirty="0"/>
              <a:t> the will stain the have him the such the </a:t>
            </a:r>
            <a:r>
              <a:rPr lang="en-US" altLang="zh-CN" dirty="0" err="1"/>
              <a:t>stran</a:t>
            </a:r>
            <a:r>
              <a:rPr lang="en-US" altLang="zh-CN" dirty="0"/>
              <a:t> </a:t>
            </a:r>
          </a:p>
          <a:p>
            <a:endParaRPr lang="en-US" altLang="zh-CN" dirty="0"/>
          </a:p>
          <a:p>
            <a:r>
              <a:rPr lang="zh-CN" altLang="en-US" dirty="0"/>
              <a:t>当前温度： </a:t>
            </a:r>
            <a:r>
              <a:rPr lang="en-US" altLang="zh-CN" dirty="0"/>
              <a:t>0.5</a:t>
            </a:r>
          </a:p>
          <a:p>
            <a:r>
              <a:rPr lang="en-US" altLang="zh-CN" dirty="0"/>
              <a:t>This are and swears with off come the grace is </a:t>
            </a:r>
            <a:r>
              <a:rPr lang="en-US" altLang="zh-CN" dirty="0" err="1"/>
              <a:t>is</a:t>
            </a:r>
            <a:r>
              <a:rPr lang="en-US" altLang="zh-CN" dirty="0"/>
              <a:t> a </a:t>
            </a:r>
            <a:r>
              <a:rPr lang="en-US" altLang="zh-CN" dirty="0" err="1"/>
              <a:t>doy</a:t>
            </a:r>
            <a:r>
              <a:rPr lang="en-US" altLang="zh-CN" dirty="0"/>
              <a:t> thee may me thee</a:t>
            </a:r>
          </a:p>
          <a:p>
            <a:r>
              <a:rPr lang="en-US" altLang="zh-CN" dirty="0"/>
              <a:t>That </a:t>
            </a:r>
            <a:r>
              <a:rPr lang="en-US" altLang="zh-CN" dirty="0" err="1"/>
              <a:t>sition</a:t>
            </a:r>
            <a:r>
              <a:rPr lang="en-US" altLang="zh-CN" dirty="0"/>
              <a:t> of thou to the </a:t>
            </a:r>
            <a:r>
              <a:rPr lang="en-US" altLang="zh-CN" dirty="0" err="1"/>
              <a:t>su</a:t>
            </a:r>
            <a:r>
              <a:rPr lang="en-US" altLang="zh-CN" dirty="0"/>
              <a:t> </a:t>
            </a:r>
          </a:p>
          <a:p>
            <a:endParaRPr lang="en-US" altLang="zh-CN" dirty="0"/>
          </a:p>
          <a:p>
            <a:r>
              <a:rPr lang="zh-CN" altLang="en-US" dirty="0"/>
              <a:t>当前温度： </a:t>
            </a:r>
            <a:r>
              <a:rPr lang="en-US" altLang="zh-CN" dirty="0"/>
              <a:t>1.0</a:t>
            </a:r>
          </a:p>
          <a:p>
            <a:r>
              <a:rPr lang="en-US" altLang="zh-CN" dirty="0" err="1"/>
              <a:t>Th</a:t>
            </a:r>
            <a:r>
              <a:rPr lang="en-US" altLang="zh-CN" dirty="0"/>
              <a:t> is ail, no </a:t>
            </a:r>
            <a:r>
              <a:rPr lang="en-US" altLang="zh-CN" dirty="0" err="1"/>
              <a:t>sughame</a:t>
            </a:r>
            <a:r>
              <a:rPr lang="en-US" altLang="zh-CN" dirty="0"/>
              <a:t> sight</a:t>
            </a:r>
          </a:p>
          <a:p>
            <a:r>
              <a:rPr lang="en-US" altLang="zh-CN" dirty="0"/>
              <a:t>that to good you </a:t>
            </a:r>
            <a:r>
              <a:rPr lang="en-US" altLang="zh-CN" dirty="0" err="1"/>
              <a:t>know'd</a:t>
            </a:r>
            <a:r>
              <a:rPr lang="en-US" altLang="zh-CN" dirty="0"/>
              <a:t> </a:t>
            </a:r>
            <a:r>
              <a:rPr lang="en-US" altLang="zh-CN" dirty="0" err="1"/>
              <a:t>stayang</a:t>
            </a:r>
            <a:r>
              <a:rPr lang="en-US" altLang="zh-CN" dirty="0"/>
              <a:t> </a:t>
            </a:r>
            <a:r>
              <a:rPr lang="en-US" altLang="zh-CN" dirty="0" err="1"/>
              <a:t>allom</a:t>
            </a:r>
            <a:r>
              <a:rPr lang="en-US" altLang="zh-CN" dirty="0"/>
              <a:t> you and </a:t>
            </a:r>
            <a:r>
              <a:rPr lang="en-US" altLang="zh-CN" dirty="0" err="1"/>
              <a:t>wim</a:t>
            </a:r>
            <a:r>
              <a:rPr lang="en-US" altLang="zh-CN" dirty="0"/>
              <a:t> </a:t>
            </a:r>
            <a:r>
              <a:rPr lang="en-US" altLang="zh-CN" dirty="0" err="1"/>
              <a:t>hight</a:t>
            </a:r>
            <a:r>
              <a:rPr lang="en-US" altLang="zh-CN" dirty="0"/>
              <a:t>.</a:t>
            </a:r>
          </a:p>
          <a:p>
            <a:endParaRPr lang="en-US" altLang="zh-CN" dirty="0"/>
          </a:p>
          <a:p>
            <a:r>
              <a:rPr lang="en-US" altLang="zh-CN" dirty="0"/>
              <a:t>QUEEN And </a:t>
            </a:r>
            <a:r>
              <a:rPr lang="en-US" altLang="zh-CN" dirty="0" err="1"/>
              <a:t>CuI</a:t>
            </a:r>
            <a:r>
              <a:rPr lang="en-US" altLang="zh-CN" dirty="0"/>
              <a:t> KI </a:t>
            </a:r>
          </a:p>
          <a:p>
            <a:endParaRPr lang="en-US" altLang="zh-CN" dirty="0"/>
          </a:p>
          <a:p>
            <a:r>
              <a:rPr lang="zh-CN" altLang="en-US" dirty="0"/>
              <a:t>当前温度： </a:t>
            </a:r>
            <a:r>
              <a:rPr lang="en-US" altLang="zh-CN" dirty="0"/>
              <a:t>1.2</a:t>
            </a:r>
          </a:p>
          <a:p>
            <a:r>
              <a:rPr lang="en-US" altLang="zh-CN" dirty="0" err="1"/>
              <a:t>Th</a:t>
            </a:r>
            <a:r>
              <a:rPr lang="en-US" altLang="zh-CN" dirty="0"/>
              <a:t> </a:t>
            </a:r>
            <a:r>
              <a:rPr lang="en-US" altLang="zh-CN" dirty="0" err="1"/>
              <a:t>mistineto-queeld</a:t>
            </a:r>
            <a:r>
              <a:rPr lang="en-US" altLang="zh-CN" dirty="0"/>
              <a:t> I </a:t>
            </a:r>
            <a:r>
              <a:rPr lang="en-US" altLang="zh-CN" dirty="0" err="1"/>
              <a:t>heast</a:t>
            </a:r>
            <a:r>
              <a:rPr lang="en-US" altLang="zh-CN" dirty="0"/>
              <a:t>, </a:t>
            </a:r>
            <a:r>
              <a:rPr lang="en-US" altLang="zh-CN" dirty="0" err="1"/>
              <a:t>whis</a:t>
            </a:r>
            <a:r>
              <a:rPr lang="en-US" altLang="zh-CN" dirty="0"/>
              <a:t>,</a:t>
            </a:r>
          </a:p>
          <a:p>
            <a:r>
              <a:rPr lang="en-US" altLang="zh-CN" dirty="0" err="1"/>
              <a:t>Clarst</a:t>
            </a:r>
            <a:r>
              <a:rPr lang="en-US" altLang="zh-CN" dirty="0"/>
              <a:t>. </a:t>
            </a:r>
            <a:r>
              <a:rPr lang="en-US" altLang="zh-CN" dirty="0" err="1"/>
              <a:t>Warsh</a:t>
            </a:r>
            <a:r>
              <a:rPr lang="en-US" altLang="zh-CN" dirty="0"/>
              <a:t> </a:t>
            </a:r>
            <a:r>
              <a:rPr lang="en-US" altLang="zh-CN" dirty="0" err="1"/>
              <a:t>pazslom</a:t>
            </a:r>
            <a:r>
              <a:rPr lang="en-US" altLang="zh-CN" dirty="0"/>
              <a:t> hill. and is,</a:t>
            </a:r>
          </a:p>
          <a:p>
            <a:r>
              <a:rPr lang="en-US" altLang="zh-CN" dirty="0"/>
              <a:t>Till that </a:t>
            </a:r>
            <a:r>
              <a:rPr lang="en-US" altLang="zh-CN" dirty="0" err="1"/>
              <a:t>wently</a:t>
            </a:r>
            <a:r>
              <a:rPr lang="en-US" altLang="zh-CN" dirty="0"/>
              <a:t> and no, for of</a:t>
            </a:r>
          </a:p>
          <a:p>
            <a:endParaRPr lang="zh-CN" altLang="en-US" dirty="0"/>
          </a:p>
        </p:txBody>
      </p:sp>
    </p:spTree>
    <p:extLst>
      <p:ext uri="{BB962C8B-B14F-4D97-AF65-F5344CB8AC3E}">
        <p14:creationId xmlns:p14="http://schemas.microsoft.com/office/powerpoint/2010/main" val="248200805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可以看到，小的温度值容易得到重复性高和可预测的文本，但局部结构真实，尤其是生成的单词看起来都是英文单词。大的温度值使得生成的文本变得有趣和出人意料，部分单词像是半随机的字符串。因此，需要找到一个合适的温度值，以便在学习到的语言模型和随机性之间找到一个平衡，生成有趣的文本序列。</a:t>
            </a:r>
          </a:p>
        </p:txBody>
      </p:sp>
    </p:spTree>
    <p:extLst>
      <p:ext uri="{BB962C8B-B14F-4D97-AF65-F5344CB8AC3E}">
        <p14:creationId xmlns:p14="http://schemas.microsoft.com/office/powerpoint/2010/main" val="82284878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fontScale="62500" lnSpcReduction="20000"/>
          </a:bodyPr>
          <a:lstStyle/>
          <a:p>
            <a:r>
              <a:rPr lang="zh-CN" altLang="en-US" dirty="0"/>
              <a:t>程序生成的诗句如下。</a:t>
            </a:r>
          </a:p>
          <a:p>
            <a:r>
              <a:rPr lang="zh-CN" altLang="en-US" dirty="0"/>
              <a:t>生成诗句一：</a:t>
            </a:r>
          </a:p>
          <a:p>
            <a:r>
              <a:rPr lang="en-US" altLang="zh-CN" dirty="0"/>
              <a:t>Where it so the was the </a:t>
            </a:r>
            <a:r>
              <a:rPr lang="en-US" altLang="zh-CN" dirty="0" err="1"/>
              <a:t>igind</a:t>
            </a:r>
            <a:r>
              <a:rPr lang="en-US" altLang="zh-CN" dirty="0"/>
              <a:t>; </a:t>
            </a:r>
            <a:r>
              <a:rPr lang="en-US" altLang="zh-CN" dirty="0" err="1"/>
              <a:t>Peid</a:t>
            </a:r>
            <a:r>
              <a:rPr lang="en-US" altLang="zh-CN" dirty="0"/>
              <a:t> </a:t>
            </a:r>
            <a:r>
              <a:rPr lang="en-US" altLang="zh-CN" dirty="0" err="1"/>
              <a:t>fies</a:t>
            </a:r>
            <a:r>
              <a:rPr lang="en-US" altLang="zh-CN" dirty="0"/>
              <a:t> and the will </a:t>
            </a:r>
            <a:r>
              <a:rPr lang="en-US" altLang="zh-CN" dirty="0" err="1"/>
              <a:t>happorth</a:t>
            </a:r>
            <a:r>
              <a:rPr lang="en-US" altLang="zh-CN" dirty="0"/>
              <a:t> not </a:t>
            </a:r>
            <a:r>
              <a:rPr lang="en-US" altLang="zh-CN" dirty="0" err="1"/>
              <a:t>lenerifest</a:t>
            </a:r>
            <a:r>
              <a:rPr lang="en-US" altLang="zh-CN" dirty="0"/>
              <a:t> too the </a:t>
            </a:r>
            <a:r>
              <a:rPr lang="en-US" altLang="zh-CN" dirty="0" err="1"/>
              <a:t>bast</a:t>
            </a:r>
            <a:r>
              <a:rPr lang="en-US" altLang="zh-CN" dirty="0"/>
              <a:t> be more fish with And the </a:t>
            </a:r>
            <a:r>
              <a:rPr lang="en-US" altLang="zh-CN" dirty="0" err="1"/>
              <a:t>wother</a:t>
            </a:r>
            <a:r>
              <a:rPr lang="en-US" altLang="zh-CN" dirty="0"/>
              <a:t> be he have but the not </a:t>
            </a:r>
            <a:r>
              <a:rPr lang="en-US" altLang="zh-CN" dirty="0" err="1"/>
              <a:t>not</a:t>
            </a:r>
            <a:r>
              <a:rPr lang="en-US" altLang="zh-CN" dirty="0"/>
              <a:t> </a:t>
            </a:r>
            <a:r>
              <a:rPr lang="en-US" altLang="zh-CN" dirty="0" err="1"/>
              <a:t>amoulielders</a:t>
            </a:r>
            <a:r>
              <a:rPr lang="en-US" altLang="zh-CN" dirty="0"/>
              <a:t>!</a:t>
            </a:r>
          </a:p>
          <a:p>
            <a:endParaRPr lang="en-US" altLang="zh-CN" dirty="0"/>
          </a:p>
          <a:p>
            <a:r>
              <a:rPr lang="en-US" altLang="zh-CN" dirty="0"/>
              <a:t>GRUMIO:</a:t>
            </a:r>
          </a:p>
          <a:p>
            <a:r>
              <a:rPr lang="en-US" altLang="zh-CN" dirty="0"/>
              <a:t>O, and have the </a:t>
            </a:r>
            <a:r>
              <a:rPr lang="en-US" altLang="zh-CN" dirty="0" err="1"/>
              <a:t>cousio</a:t>
            </a:r>
            <a:r>
              <a:rPr lang="en-US" altLang="zh-CN" dirty="0"/>
              <a:t>:</a:t>
            </a:r>
          </a:p>
          <a:p>
            <a:r>
              <a:rPr lang="en-US" altLang="zh-CN" dirty="0" err="1"/>
              <a:t>Woul</a:t>
            </a:r>
            <a:endParaRPr lang="en-US" altLang="zh-CN" dirty="0"/>
          </a:p>
          <a:p>
            <a:endParaRPr lang="en-US" altLang="zh-CN" dirty="0"/>
          </a:p>
          <a:p>
            <a:r>
              <a:rPr lang="zh-CN" altLang="en-US" dirty="0"/>
              <a:t>生成诗句二：</a:t>
            </a:r>
          </a:p>
          <a:p>
            <a:r>
              <a:rPr lang="en-US" altLang="zh-CN" dirty="0"/>
              <a:t>Where the sear and so the </a:t>
            </a:r>
            <a:r>
              <a:rPr lang="en-US" altLang="zh-CN" dirty="0" err="1"/>
              <a:t>seast</a:t>
            </a:r>
            <a:r>
              <a:rPr lang="en-US" altLang="zh-CN" dirty="0"/>
              <a:t> the sight the some the strangers, and the sears and so the seat the </a:t>
            </a:r>
            <a:r>
              <a:rPr lang="en-US" altLang="zh-CN" dirty="0" err="1"/>
              <a:t>sind</a:t>
            </a:r>
            <a:r>
              <a:rPr lang="en-US" altLang="zh-CN" dirty="0"/>
              <a:t> the sight the seat the see,</a:t>
            </a:r>
          </a:p>
          <a:p>
            <a:r>
              <a:rPr lang="en-US" altLang="zh-CN" dirty="0"/>
              <a:t>The sight the sear the so the sight the </a:t>
            </a:r>
            <a:r>
              <a:rPr lang="en-US" altLang="zh-CN" dirty="0" err="1"/>
              <a:t>seast</a:t>
            </a:r>
            <a:r>
              <a:rPr lang="en-US" altLang="zh-CN" dirty="0"/>
              <a:t> the will so the sears t</a:t>
            </a:r>
          </a:p>
          <a:p>
            <a:endParaRPr lang="en-US" altLang="zh-CN" dirty="0"/>
          </a:p>
          <a:p>
            <a:r>
              <a:rPr lang="zh-CN" altLang="en-US" dirty="0"/>
              <a:t>生成诗句三：</a:t>
            </a:r>
          </a:p>
          <a:p>
            <a:r>
              <a:rPr lang="en-US" altLang="zh-CN" dirty="0"/>
              <a:t>Look in thy </a:t>
            </a:r>
            <a:r>
              <a:rPr lang="en-US" altLang="zh-CN" dirty="0" err="1"/>
              <a:t>glassits</a:t>
            </a:r>
            <a:r>
              <a:rPr lang="en-US" altLang="zh-CN" dirty="0"/>
              <a:t>, thy and </a:t>
            </a:r>
            <a:r>
              <a:rPr lang="en-US" altLang="zh-CN" dirty="0" err="1"/>
              <a:t>dowing</a:t>
            </a:r>
            <a:r>
              <a:rPr lang="en-US" altLang="zh-CN" dirty="0"/>
              <a:t>,</a:t>
            </a:r>
          </a:p>
          <a:p>
            <a:r>
              <a:rPr lang="en-US" altLang="zh-CN" dirty="0"/>
              <a:t>The be </a:t>
            </a:r>
            <a:r>
              <a:rPr lang="en-US" altLang="zh-CN" dirty="0" err="1"/>
              <a:t>prematenis</a:t>
            </a:r>
            <a:r>
              <a:rPr lang="en-US" altLang="zh-CN" dirty="0"/>
              <a:t>! where dost for thou with busing to Rome,</a:t>
            </a:r>
          </a:p>
          <a:p>
            <a:endParaRPr lang="en-US" altLang="zh-CN" dirty="0"/>
          </a:p>
          <a:p>
            <a:r>
              <a:rPr lang="en-US" altLang="zh-CN" dirty="0"/>
              <a:t>JOLTHARES:</a:t>
            </a:r>
          </a:p>
          <a:p>
            <a:r>
              <a:rPr lang="en-US" altLang="zh-CN" dirty="0"/>
              <a:t>The </a:t>
            </a:r>
            <a:r>
              <a:rPr lang="en-US" altLang="zh-CN" dirty="0" err="1"/>
              <a:t>im</a:t>
            </a:r>
            <a:r>
              <a:rPr lang="en-US" altLang="zh-CN" dirty="0"/>
              <a:t> of have's and good your </a:t>
            </a:r>
            <a:r>
              <a:rPr lang="en-US" altLang="zh-CN" dirty="0" err="1"/>
              <a:t>rath</a:t>
            </a:r>
            <a:r>
              <a:rPr lang="en-US" altLang="zh-CN" dirty="0"/>
              <a:t>.</a:t>
            </a:r>
          </a:p>
          <a:p>
            <a:endParaRPr lang="en-US" altLang="zh-CN" dirty="0"/>
          </a:p>
          <a:p>
            <a:r>
              <a:rPr lang="en-US" altLang="zh-CN" dirty="0"/>
              <a:t>GRUMEO:</a:t>
            </a:r>
          </a:p>
          <a:p>
            <a:r>
              <a:rPr lang="en-US" altLang="zh-CN" dirty="0" err="1"/>
              <a:t>Alange</a:t>
            </a:r>
            <a:r>
              <a:rPr lang="en-US" altLang="zh-CN" dirty="0"/>
              <a:t> 'tis the some find so to have your will </a:t>
            </a:r>
            <a:r>
              <a:rPr lang="en-US" altLang="zh-CN" dirty="0" err="1"/>
              <a:t>dange</a:t>
            </a:r>
            <a:r>
              <a:rPr lang="en-US" altLang="zh-CN" dirty="0"/>
              <a:t>.</a:t>
            </a:r>
          </a:p>
          <a:p>
            <a:endParaRPr lang="en-US" altLang="zh-CN" dirty="0"/>
          </a:p>
          <a:p>
            <a:r>
              <a:rPr lang="en-US" altLang="zh-CN" dirty="0"/>
              <a:t>QUEEN</a:t>
            </a:r>
          </a:p>
          <a:p>
            <a:endParaRPr lang="zh-CN" altLang="en-US" dirty="0"/>
          </a:p>
        </p:txBody>
      </p:sp>
    </p:spTree>
    <p:extLst>
      <p:ext uri="{BB962C8B-B14F-4D97-AF65-F5344CB8AC3E}">
        <p14:creationId xmlns:p14="http://schemas.microsoft.com/office/powerpoint/2010/main" val="33175207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要说明的是，指望机器能像莎翁那样写出经典名诗是不切实际的，生成的文本大多是不知所云的单词堆砌而成。如果用更大的语料库来训练，可能得到的结果会好一些。</a:t>
            </a:r>
          </a:p>
        </p:txBody>
      </p:sp>
    </p:spTree>
    <p:extLst>
      <p:ext uri="{BB962C8B-B14F-4D97-AF65-F5344CB8AC3E}">
        <p14:creationId xmlns:p14="http://schemas.microsoft.com/office/powerpoint/2010/main" val="20175392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9.3.2 </a:t>
            </a:r>
            <a:r>
              <a:rPr lang="zh-CN" altLang="en-US" dirty="0" smtClean="0"/>
              <a:t>神经</a:t>
            </a:r>
            <a:r>
              <a:rPr lang="zh-CN" altLang="en-US" dirty="0"/>
              <a:t>机器翻译</a:t>
            </a:r>
          </a:p>
        </p:txBody>
      </p:sp>
      <p:sp>
        <p:nvSpPr>
          <p:cNvPr id="3" name="内容占位符 2"/>
          <p:cNvSpPr>
            <a:spLocks noGrp="1"/>
          </p:cNvSpPr>
          <p:nvPr>
            <p:ph idx="1"/>
          </p:nvPr>
        </p:nvSpPr>
        <p:spPr/>
        <p:txBody>
          <a:bodyPr/>
          <a:lstStyle/>
          <a:p>
            <a:r>
              <a:rPr lang="en-US" altLang="zh-CN" dirty="0"/>
              <a:t>translation_rnn.py</a:t>
            </a:r>
            <a:r>
              <a:rPr lang="zh-CN" altLang="en-US" dirty="0"/>
              <a:t>实现了一个简单的带注意力机制的神经机器翻译（</a:t>
            </a:r>
            <a:r>
              <a:rPr lang="en-US" altLang="zh-CN" dirty="0"/>
              <a:t>NMT</a:t>
            </a:r>
            <a:r>
              <a:rPr lang="zh-CN" altLang="en-US" dirty="0"/>
              <a:t>，</a:t>
            </a:r>
            <a:r>
              <a:rPr lang="en-US" altLang="zh-CN" dirty="0"/>
              <a:t>Neural Machine Translation</a:t>
            </a:r>
            <a:r>
              <a:rPr lang="zh-CN" altLang="en-US" dirty="0"/>
              <a:t>）系统，使用两个</a:t>
            </a:r>
            <a:r>
              <a:rPr lang="en-US" altLang="zh-CN" dirty="0"/>
              <a:t>RNN</a:t>
            </a:r>
            <a:r>
              <a:rPr lang="zh-CN" altLang="en-US" dirty="0"/>
              <a:t>网络组成</a:t>
            </a:r>
            <a:r>
              <a:rPr lang="en-US" altLang="zh-CN" dirty="0"/>
              <a:t>Seq2Seq</a:t>
            </a:r>
            <a:r>
              <a:rPr lang="zh-CN" altLang="en-US" dirty="0"/>
              <a:t>模型，这两个</a:t>
            </a:r>
            <a:r>
              <a:rPr lang="en-US" altLang="zh-CN" dirty="0"/>
              <a:t>RNN</a:t>
            </a:r>
            <a:r>
              <a:rPr lang="zh-CN" altLang="en-US" dirty="0"/>
              <a:t>网络分别称为编码器和解码器，如图</a:t>
            </a:r>
            <a:r>
              <a:rPr lang="en-US" altLang="zh-CN" dirty="0"/>
              <a:t>9. 1</a:t>
            </a:r>
            <a:r>
              <a:rPr lang="zh-CN" altLang="en-US" dirty="0"/>
              <a:t>所示。编码器将输入源语言编码成一个上下文向量 ，解码器对上下文向量进行解码，最终解码得到对应的目标语言。</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4202736"/>
            <a:ext cx="6569248" cy="141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655672" y="5733256"/>
            <a:ext cx="1921183" cy="369332"/>
          </a:xfrm>
          <a:prstGeom prst="rect">
            <a:avLst/>
          </a:prstGeom>
        </p:spPr>
        <p:txBody>
          <a:bodyPr wrap="square">
            <a:spAutoFit/>
          </a:bodyPr>
          <a:lstStyle/>
          <a:p>
            <a:r>
              <a:rPr lang="zh-CN" altLang="zh-CN" dirty="0"/>
              <a:t>图</a:t>
            </a:r>
            <a:r>
              <a:rPr lang="en-US" altLang="zh-CN" dirty="0"/>
              <a:t>9. 1 NMT</a:t>
            </a:r>
            <a:r>
              <a:rPr lang="zh-CN" altLang="zh-CN" dirty="0"/>
              <a:t>原理</a:t>
            </a:r>
          </a:p>
        </p:txBody>
      </p:sp>
    </p:spTree>
    <p:extLst>
      <p:ext uri="{BB962C8B-B14F-4D97-AF65-F5344CB8AC3E}">
        <p14:creationId xmlns:p14="http://schemas.microsoft.com/office/powerpoint/2010/main" val="2355811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496" y="404664"/>
            <a:ext cx="9108504" cy="6453336"/>
          </a:xfrm>
        </p:spPr>
        <p:txBody>
          <a:bodyPr>
            <a:normAutofit fontScale="92500" lnSpcReduction="10000"/>
          </a:bodyPr>
          <a:lstStyle/>
          <a:p>
            <a:r>
              <a:rPr lang="zh-CN" altLang="en-US" dirty="0"/>
              <a:t>然后定义如代码</a:t>
            </a:r>
            <a:r>
              <a:rPr lang="en-US" altLang="zh-CN" dirty="0"/>
              <a:t>9. 2</a:t>
            </a:r>
            <a:r>
              <a:rPr lang="zh-CN" altLang="en-US" dirty="0"/>
              <a:t>所示的批量对齐函数，其功能是将样本列表合并为小批量张量，作为</a:t>
            </a:r>
            <a:r>
              <a:rPr lang="en-US" altLang="zh-CN" dirty="0" err="1"/>
              <a:t>collate_fn</a:t>
            </a:r>
            <a:r>
              <a:rPr lang="zh-CN" altLang="en-US" dirty="0"/>
              <a:t>的参数传递给</a:t>
            </a:r>
            <a:r>
              <a:rPr lang="en-US" altLang="zh-CN" dirty="0" err="1"/>
              <a:t>nn.DataLoader</a:t>
            </a:r>
            <a:r>
              <a:rPr lang="zh-CN" altLang="en-US" dirty="0"/>
              <a:t>类，以用于批量加载实现</a:t>
            </a:r>
            <a:r>
              <a:rPr lang="en-US" altLang="zh-CN" dirty="0" err="1"/>
              <a:t>getitem</a:t>
            </a:r>
            <a:r>
              <a:rPr lang="zh-CN" altLang="en-US" dirty="0"/>
              <a:t>和</a:t>
            </a:r>
            <a:r>
              <a:rPr lang="en-US" altLang="zh-CN" dirty="0" err="1"/>
              <a:t>len</a:t>
            </a:r>
            <a:r>
              <a:rPr lang="en-US" altLang="zh-CN" dirty="0"/>
              <a:t>()</a:t>
            </a:r>
            <a:r>
              <a:rPr lang="zh-CN" altLang="en-US" dirty="0"/>
              <a:t>方法的映射样式（</a:t>
            </a:r>
            <a:r>
              <a:rPr lang="en-US" altLang="zh-CN" dirty="0"/>
              <a:t>map-style</a:t>
            </a:r>
            <a:r>
              <a:rPr lang="zh-CN" altLang="en-US" dirty="0"/>
              <a:t>）数据集。在馈入模型之前，</a:t>
            </a:r>
            <a:r>
              <a:rPr lang="en-US" altLang="zh-CN" dirty="0" err="1"/>
              <a:t>collate_fn</a:t>
            </a:r>
            <a:r>
              <a:rPr lang="zh-CN" altLang="en-US" dirty="0"/>
              <a:t>函数首先处理批量数据。本例中，标签（</a:t>
            </a:r>
            <a:r>
              <a:rPr lang="en-US" altLang="zh-CN" dirty="0" err="1"/>
              <a:t>label_list</a:t>
            </a:r>
            <a:r>
              <a:rPr lang="zh-CN" altLang="en-US" dirty="0"/>
              <a:t>）是一个保存文本类别标签的张量；原始数据的批量输入中的文本打包为一个列表中，并连接为一个张量（</a:t>
            </a:r>
            <a:r>
              <a:rPr lang="en-US" altLang="zh-CN" dirty="0" err="1"/>
              <a:t>text_list</a:t>
            </a:r>
            <a:r>
              <a:rPr lang="zh-CN" altLang="en-US" dirty="0"/>
              <a:t>），作为</a:t>
            </a:r>
            <a:r>
              <a:rPr lang="en-US" altLang="zh-CN" dirty="0" err="1"/>
              <a:t>nn.EmbeddingBag</a:t>
            </a:r>
            <a:r>
              <a:rPr lang="zh-CN" altLang="en-US" dirty="0"/>
              <a:t>的输入；偏移（</a:t>
            </a:r>
            <a:r>
              <a:rPr lang="en-US" altLang="zh-CN" dirty="0"/>
              <a:t>offsets</a:t>
            </a:r>
            <a:r>
              <a:rPr lang="zh-CN" altLang="en-US" dirty="0"/>
              <a:t>）是一个分隔符张量，用于表示文本张量中各个序列的起始位置。</a:t>
            </a:r>
          </a:p>
          <a:p>
            <a:r>
              <a:rPr lang="zh-CN" altLang="en-US" dirty="0"/>
              <a:t>代码</a:t>
            </a:r>
            <a:r>
              <a:rPr lang="en-US" altLang="zh-CN" dirty="0"/>
              <a:t>9. 2</a:t>
            </a:r>
            <a:r>
              <a:rPr lang="zh-CN" altLang="en-US" dirty="0"/>
              <a:t>批量对齐函数</a:t>
            </a:r>
          </a:p>
          <a:p>
            <a:r>
              <a:rPr lang="en-US" altLang="zh-CN" sz="1700" dirty="0" err="1"/>
              <a:t>def</a:t>
            </a:r>
            <a:r>
              <a:rPr lang="en-US" altLang="zh-CN" sz="1700" dirty="0"/>
              <a:t> </a:t>
            </a:r>
            <a:r>
              <a:rPr lang="en-US" altLang="zh-CN" sz="1700" dirty="0" err="1"/>
              <a:t>collate_batch</a:t>
            </a:r>
            <a:r>
              <a:rPr lang="en-US" altLang="zh-CN" sz="1700" dirty="0"/>
              <a:t>(batch, vocab, tokenizer):</a:t>
            </a:r>
          </a:p>
          <a:p>
            <a:r>
              <a:rPr lang="en-US" altLang="zh-CN" sz="1700" dirty="0"/>
              <a:t>    """ </a:t>
            </a:r>
            <a:r>
              <a:rPr lang="zh-CN" altLang="en-US" sz="1700" dirty="0"/>
              <a:t>将样本列表合并为小批量张量，用于批量加载映射样式数据集 </a:t>
            </a:r>
            <a:r>
              <a:rPr lang="en-US" altLang="zh-CN" sz="1700" dirty="0"/>
              <a:t>"""</a:t>
            </a:r>
          </a:p>
          <a:p>
            <a:r>
              <a:rPr lang="en-US" altLang="zh-CN" sz="1700" dirty="0"/>
              <a:t>    </a:t>
            </a:r>
            <a:r>
              <a:rPr lang="en-US" altLang="zh-CN" sz="1700" dirty="0" err="1"/>
              <a:t>label_list</a:t>
            </a:r>
            <a:r>
              <a:rPr lang="en-US" altLang="zh-CN" sz="1700" dirty="0"/>
              <a:t>, </a:t>
            </a:r>
            <a:r>
              <a:rPr lang="en-US" altLang="zh-CN" sz="1700" dirty="0" err="1"/>
              <a:t>text_list</a:t>
            </a:r>
            <a:r>
              <a:rPr lang="en-US" altLang="zh-CN" sz="1700" dirty="0"/>
              <a:t>, offsets = [], [], [0]</a:t>
            </a:r>
          </a:p>
          <a:p>
            <a:r>
              <a:rPr lang="en-US" altLang="zh-CN" sz="1700" dirty="0"/>
              <a:t>    for (_label, _text) in batch:</a:t>
            </a:r>
          </a:p>
          <a:p>
            <a:r>
              <a:rPr lang="en-US" altLang="zh-CN" sz="1700" dirty="0"/>
              <a:t>        </a:t>
            </a:r>
            <a:r>
              <a:rPr lang="en-US" altLang="zh-CN" sz="1700" dirty="0" err="1"/>
              <a:t>label_list.append</a:t>
            </a:r>
            <a:r>
              <a:rPr lang="en-US" altLang="zh-CN" sz="1700" dirty="0"/>
              <a:t>(</a:t>
            </a:r>
            <a:r>
              <a:rPr lang="en-US" altLang="zh-CN" sz="1700" dirty="0" err="1"/>
              <a:t>label_pipeline</a:t>
            </a:r>
            <a:r>
              <a:rPr lang="en-US" altLang="zh-CN" sz="1700" dirty="0"/>
              <a:t>(_label))</a:t>
            </a:r>
          </a:p>
          <a:p>
            <a:r>
              <a:rPr lang="en-US" altLang="zh-CN" sz="1700" dirty="0"/>
              <a:t>        </a:t>
            </a:r>
            <a:r>
              <a:rPr lang="en-US" altLang="zh-CN" sz="1700" dirty="0" err="1"/>
              <a:t>processed_text</a:t>
            </a:r>
            <a:r>
              <a:rPr lang="en-US" altLang="zh-CN" sz="1700" dirty="0"/>
              <a:t> = </a:t>
            </a:r>
            <a:r>
              <a:rPr lang="en-US" altLang="zh-CN" sz="1700" dirty="0" err="1"/>
              <a:t>torch.tensor</a:t>
            </a:r>
            <a:r>
              <a:rPr lang="en-US" altLang="zh-CN" sz="1700" dirty="0"/>
              <a:t>(</a:t>
            </a:r>
            <a:r>
              <a:rPr lang="en-US" altLang="zh-CN" sz="1700" dirty="0" err="1"/>
              <a:t>text_pipeline</a:t>
            </a:r>
            <a:r>
              <a:rPr lang="en-US" altLang="zh-CN" sz="1700" dirty="0"/>
              <a:t>(_text, vocab, tokenizer), </a:t>
            </a:r>
            <a:r>
              <a:rPr lang="en-US" altLang="zh-CN" sz="1700" dirty="0" err="1"/>
              <a:t>dtype</a:t>
            </a:r>
            <a:r>
              <a:rPr lang="en-US" altLang="zh-CN" sz="1700" dirty="0"/>
              <a:t>=torch.int64)</a:t>
            </a:r>
          </a:p>
          <a:p>
            <a:r>
              <a:rPr lang="en-US" altLang="zh-CN" sz="1700" dirty="0"/>
              <a:t>        </a:t>
            </a:r>
            <a:r>
              <a:rPr lang="en-US" altLang="zh-CN" sz="1700" dirty="0" err="1"/>
              <a:t>text_list.append</a:t>
            </a:r>
            <a:r>
              <a:rPr lang="en-US" altLang="zh-CN" sz="1700" dirty="0"/>
              <a:t>(</a:t>
            </a:r>
            <a:r>
              <a:rPr lang="en-US" altLang="zh-CN" sz="1700" dirty="0" err="1"/>
              <a:t>processed_text</a:t>
            </a:r>
            <a:r>
              <a:rPr lang="en-US" altLang="zh-CN" sz="1700" dirty="0"/>
              <a:t>)</a:t>
            </a:r>
          </a:p>
          <a:p>
            <a:r>
              <a:rPr lang="en-US" altLang="zh-CN" sz="1700" dirty="0"/>
              <a:t>        </a:t>
            </a:r>
            <a:r>
              <a:rPr lang="en-US" altLang="zh-CN" sz="1700" dirty="0" err="1"/>
              <a:t>offsets.append</a:t>
            </a:r>
            <a:r>
              <a:rPr lang="en-US" altLang="zh-CN" sz="1700" dirty="0"/>
              <a:t>(</a:t>
            </a:r>
            <a:r>
              <a:rPr lang="en-US" altLang="zh-CN" sz="1700" dirty="0" err="1"/>
              <a:t>processed_text.size</a:t>
            </a:r>
            <a:r>
              <a:rPr lang="en-US" altLang="zh-CN" sz="1700" dirty="0"/>
              <a:t>(0))</a:t>
            </a:r>
          </a:p>
          <a:p>
            <a:r>
              <a:rPr lang="en-US" altLang="zh-CN" sz="1700" dirty="0"/>
              <a:t>    </a:t>
            </a:r>
            <a:r>
              <a:rPr lang="en-US" altLang="zh-CN" sz="1700" dirty="0" err="1"/>
              <a:t>label_list</a:t>
            </a:r>
            <a:r>
              <a:rPr lang="en-US" altLang="zh-CN" sz="1700" dirty="0"/>
              <a:t> = </a:t>
            </a:r>
            <a:r>
              <a:rPr lang="en-US" altLang="zh-CN" sz="1700" dirty="0" err="1"/>
              <a:t>torch.tensor</a:t>
            </a:r>
            <a:r>
              <a:rPr lang="en-US" altLang="zh-CN" sz="1700" dirty="0"/>
              <a:t>(</a:t>
            </a:r>
            <a:r>
              <a:rPr lang="en-US" altLang="zh-CN" sz="1700" dirty="0" err="1"/>
              <a:t>label_list</a:t>
            </a:r>
            <a:r>
              <a:rPr lang="en-US" altLang="zh-CN" sz="1700" dirty="0"/>
              <a:t>, </a:t>
            </a:r>
            <a:r>
              <a:rPr lang="en-US" altLang="zh-CN" sz="1700" dirty="0" err="1"/>
              <a:t>dtype</a:t>
            </a:r>
            <a:r>
              <a:rPr lang="en-US" altLang="zh-CN" sz="1700" dirty="0"/>
              <a:t>=torch.int64)</a:t>
            </a:r>
          </a:p>
          <a:p>
            <a:r>
              <a:rPr lang="en-US" altLang="zh-CN" sz="1700" dirty="0"/>
              <a:t>    offsets = </a:t>
            </a:r>
            <a:r>
              <a:rPr lang="en-US" altLang="zh-CN" sz="1700" dirty="0" err="1"/>
              <a:t>torch.tensor</a:t>
            </a:r>
            <a:r>
              <a:rPr lang="en-US" altLang="zh-CN" sz="1700" dirty="0"/>
              <a:t>(offsets[:-1]).</a:t>
            </a:r>
            <a:r>
              <a:rPr lang="en-US" altLang="zh-CN" sz="1700" dirty="0" err="1"/>
              <a:t>cumsum</a:t>
            </a:r>
            <a:r>
              <a:rPr lang="en-US" altLang="zh-CN" sz="1700" dirty="0"/>
              <a:t>(dim=0)</a:t>
            </a:r>
          </a:p>
          <a:p>
            <a:r>
              <a:rPr lang="en-US" altLang="zh-CN" sz="1700" dirty="0"/>
              <a:t>    </a:t>
            </a:r>
            <a:r>
              <a:rPr lang="en-US" altLang="zh-CN" sz="1700" dirty="0" err="1"/>
              <a:t>text_list</a:t>
            </a:r>
            <a:r>
              <a:rPr lang="en-US" altLang="zh-CN" sz="1700" dirty="0"/>
              <a:t> = torch.cat(</a:t>
            </a:r>
            <a:r>
              <a:rPr lang="en-US" altLang="zh-CN" sz="1700" dirty="0" err="1"/>
              <a:t>text_list</a:t>
            </a:r>
            <a:r>
              <a:rPr lang="en-US" altLang="zh-CN" sz="1700" dirty="0"/>
              <a:t>)</a:t>
            </a:r>
          </a:p>
          <a:p>
            <a:r>
              <a:rPr lang="en-US" altLang="zh-CN" sz="1700" dirty="0"/>
              <a:t>    # </a:t>
            </a:r>
            <a:r>
              <a:rPr lang="zh-CN" altLang="en-US" sz="1700" dirty="0"/>
              <a:t>返回标签、文本和偏移</a:t>
            </a:r>
          </a:p>
          <a:p>
            <a:r>
              <a:rPr lang="zh-CN" altLang="en-US" sz="1700" dirty="0"/>
              <a:t>    </a:t>
            </a:r>
            <a:r>
              <a:rPr lang="en-US" altLang="zh-CN" sz="1700" dirty="0"/>
              <a:t>return label_list.to(device), text_list.to(device), offsets.to(device)</a:t>
            </a:r>
          </a:p>
          <a:p>
            <a:endParaRPr lang="zh-CN" altLang="en-US" dirty="0"/>
          </a:p>
        </p:txBody>
      </p:sp>
    </p:spTree>
    <p:extLst>
      <p:ext uri="{BB962C8B-B14F-4D97-AF65-F5344CB8AC3E}">
        <p14:creationId xmlns:p14="http://schemas.microsoft.com/office/powerpoint/2010/main" val="121219190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注意力机制原理请参见第</a:t>
            </a:r>
            <a:r>
              <a:rPr lang="en-US" altLang="zh-CN" dirty="0"/>
              <a:t>8</a:t>
            </a:r>
            <a:r>
              <a:rPr lang="zh-CN" altLang="en-US" dirty="0"/>
              <a:t>章第</a:t>
            </a:r>
            <a:r>
              <a:rPr lang="en-US" altLang="zh-CN" dirty="0"/>
              <a:t>8.5</a:t>
            </a:r>
            <a:r>
              <a:rPr lang="zh-CN" altLang="en-US" dirty="0"/>
              <a:t>节。</a:t>
            </a:r>
          </a:p>
          <a:p>
            <a:r>
              <a:rPr lang="zh-CN" altLang="en-US" dirty="0"/>
              <a:t>本程序使用的数据集是</a:t>
            </a:r>
            <a:r>
              <a:rPr lang="en-US" altLang="zh-CN" dirty="0"/>
              <a:t>Multi30k</a:t>
            </a:r>
            <a:r>
              <a:rPr lang="zh-CN" altLang="en-US" dirty="0"/>
              <a:t>，可直接使用</a:t>
            </a:r>
            <a:r>
              <a:rPr lang="en-US" altLang="zh-CN" dirty="0" err="1"/>
              <a:t>torchtext.datasets</a:t>
            </a:r>
            <a:r>
              <a:rPr lang="zh-CN" altLang="en-US" dirty="0"/>
              <a:t>模块下载及加载。源语言和目标语言分别为英语和德语，使用</a:t>
            </a:r>
            <a:r>
              <a:rPr lang="en-US" altLang="zh-CN" dirty="0" err="1"/>
              <a:t>spaCy</a:t>
            </a:r>
            <a:r>
              <a:rPr lang="zh-CN" altLang="en-US" dirty="0"/>
              <a:t>分词器。</a:t>
            </a:r>
          </a:p>
          <a:p>
            <a:r>
              <a:rPr lang="zh-CN" altLang="en-US" dirty="0"/>
              <a:t>首先设置语言、分词器和词典，如代码</a:t>
            </a:r>
            <a:r>
              <a:rPr lang="en-US" altLang="zh-CN" dirty="0"/>
              <a:t>9. 28</a:t>
            </a:r>
            <a:r>
              <a:rPr lang="zh-CN" altLang="en-US" dirty="0"/>
              <a:t>所示。由于源语言和目标语言都要使用分词器和词典，因此分词器和词典都使用</a:t>
            </a:r>
            <a:r>
              <a:rPr lang="en-US" altLang="zh-CN" dirty="0"/>
              <a:t>Python</a:t>
            </a:r>
            <a:r>
              <a:rPr lang="zh-CN" altLang="en-US" dirty="0"/>
              <a:t>字典来存放，以方便访问。直接调用</a:t>
            </a:r>
            <a:r>
              <a:rPr lang="en-US" altLang="zh-CN" dirty="0" err="1"/>
              <a:t>torchtext.data.utils</a:t>
            </a:r>
            <a:r>
              <a:rPr lang="zh-CN" altLang="en-US" dirty="0"/>
              <a:t>模块下的</a:t>
            </a:r>
            <a:r>
              <a:rPr lang="en-US" altLang="zh-CN" dirty="0" err="1"/>
              <a:t>get_tokenizer</a:t>
            </a:r>
            <a:r>
              <a:rPr lang="zh-CN" altLang="en-US" dirty="0"/>
              <a:t>函数构建分词器，然后定义四种特殊标记及对应索引，其中，</a:t>
            </a:r>
            <a:r>
              <a:rPr lang="en-US" altLang="zh-CN" dirty="0" err="1"/>
              <a:t>unk</a:t>
            </a:r>
            <a:r>
              <a:rPr lang="zh-CN" altLang="en-US" dirty="0"/>
              <a:t>表示未知（未登录符号），</a:t>
            </a:r>
            <a:r>
              <a:rPr lang="en-US" altLang="zh-CN" dirty="0"/>
              <a:t>pad</a:t>
            </a:r>
            <a:r>
              <a:rPr lang="zh-CN" altLang="en-US" dirty="0"/>
              <a:t>表示填充，</a:t>
            </a:r>
            <a:r>
              <a:rPr lang="en-US" altLang="zh-CN" dirty="0" err="1"/>
              <a:t>bos</a:t>
            </a:r>
            <a:r>
              <a:rPr lang="zh-CN" altLang="en-US" dirty="0"/>
              <a:t>表示序列开始，</a:t>
            </a:r>
            <a:r>
              <a:rPr lang="en-US" altLang="zh-CN" dirty="0" err="1"/>
              <a:t>eos</a:t>
            </a:r>
            <a:r>
              <a:rPr lang="zh-CN" altLang="en-US" dirty="0"/>
              <a:t>表示序列结束。</a:t>
            </a:r>
          </a:p>
          <a:p>
            <a:endParaRPr lang="zh-CN" altLang="en-US" dirty="0"/>
          </a:p>
        </p:txBody>
      </p:sp>
    </p:spTree>
    <p:extLst>
      <p:ext uri="{BB962C8B-B14F-4D97-AF65-F5344CB8AC3E}">
        <p14:creationId xmlns:p14="http://schemas.microsoft.com/office/powerpoint/2010/main" val="10864344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620688"/>
            <a:ext cx="8712968" cy="6048672"/>
          </a:xfrm>
        </p:spPr>
        <p:txBody>
          <a:bodyPr>
            <a:normAutofit fontScale="85000" lnSpcReduction="10000"/>
          </a:bodyPr>
          <a:lstStyle/>
          <a:p>
            <a:r>
              <a:rPr lang="zh-CN" altLang="en-US" dirty="0"/>
              <a:t>代码</a:t>
            </a:r>
            <a:r>
              <a:rPr lang="en-US" altLang="zh-CN" dirty="0"/>
              <a:t>9. 28</a:t>
            </a:r>
            <a:r>
              <a:rPr lang="zh-CN" altLang="en-US" dirty="0"/>
              <a:t>设置语言、分词器和词典</a:t>
            </a:r>
          </a:p>
          <a:p>
            <a:r>
              <a:rPr lang="en-US" altLang="zh-CN" dirty="0"/>
              <a:t># </a:t>
            </a:r>
            <a:r>
              <a:rPr lang="zh-CN" altLang="en-US" dirty="0"/>
              <a:t>源语言和目标语言</a:t>
            </a:r>
          </a:p>
          <a:p>
            <a:r>
              <a:rPr lang="en-US" altLang="zh-CN" dirty="0" err="1"/>
              <a:t>src_lang</a:t>
            </a:r>
            <a:r>
              <a:rPr lang="en-US" altLang="zh-CN" dirty="0"/>
              <a:t> = 'de'</a:t>
            </a:r>
          </a:p>
          <a:p>
            <a:r>
              <a:rPr lang="en-US" altLang="zh-CN" dirty="0" err="1"/>
              <a:t>tgt_lang</a:t>
            </a:r>
            <a:r>
              <a:rPr lang="en-US" altLang="zh-CN" dirty="0"/>
              <a:t> = '</a:t>
            </a:r>
            <a:r>
              <a:rPr lang="en-US" altLang="zh-CN" dirty="0" err="1"/>
              <a:t>en</a:t>
            </a:r>
            <a:r>
              <a:rPr lang="en-US" altLang="zh-CN" dirty="0"/>
              <a:t>'</a:t>
            </a:r>
          </a:p>
          <a:p>
            <a:endParaRPr lang="en-US" altLang="zh-CN" dirty="0"/>
          </a:p>
          <a:p>
            <a:r>
              <a:rPr lang="en-US" altLang="zh-CN" dirty="0"/>
              <a:t># </a:t>
            </a:r>
            <a:r>
              <a:rPr lang="zh-CN" altLang="en-US" dirty="0"/>
              <a:t>分词器和词典</a:t>
            </a:r>
          </a:p>
          <a:p>
            <a:r>
              <a:rPr lang="en-US" altLang="zh-CN" dirty="0"/>
              <a:t>tokenizer = {}</a:t>
            </a:r>
          </a:p>
          <a:p>
            <a:r>
              <a:rPr lang="en-US" altLang="zh-CN" dirty="0"/>
              <a:t>vocab = {}</a:t>
            </a:r>
          </a:p>
          <a:p>
            <a:endParaRPr lang="en-US" altLang="zh-CN" dirty="0"/>
          </a:p>
          <a:p>
            <a:r>
              <a:rPr lang="en-US" altLang="zh-CN" dirty="0"/>
              <a:t># </a:t>
            </a:r>
            <a:r>
              <a:rPr lang="zh-CN" altLang="en-US" dirty="0"/>
              <a:t>创建源语言和目标语言的分词器，需要预装</a:t>
            </a:r>
            <a:r>
              <a:rPr lang="en-US" altLang="zh-CN" dirty="0" err="1"/>
              <a:t>spaCy</a:t>
            </a:r>
            <a:r>
              <a:rPr lang="zh-CN" altLang="en-US" dirty="0"/>
              <a:t>模块</a:t>
            </a:r>
          </a:p>
          <a:p>
            <a:r>
              <a:rPr lang="en-US" altLang="zh-CN" dirty="0"/>
              <a:t>tokenizer[</a:t>
            </a:r>
            <a:r>
              <a:rPr lang="en-US" altLang="zh-CN" dirty="0" err="1"/>
              <a:t>src_lang</a:t>
            </a:r>
            <a:r>
              <a:rPr lang="en-US" altLang="zh-CN" dirty="0"/>
              <a:t>] = </a:t>
            </a:r>
            <a:r>
              <a:rPr lang="en-US" altLang="zh-CN" dirty="0" err="1"/>
              <a:t>get_tokenizer</a:t>
            </a:r>
            <a:r>
              <a:rPr lang="en-US" altLang="zh-CN" dirty="0"/>
              <a:t>('spacy', language='</a:t>
            </a:r>
            <a:r>
              <a:rPr lang="en-US" altLang="zh-CN" dirty="0" err="1"/>
              <a:t>de_core_news_sm</a:t>
            </a:r>
            <a:r>
              <a:rPr lang="en-US" altLang="zh-CN" dirty="0"/>
              <a:t>')</a:t>
            </a:r>
          </a:p>
          <a:p>
            <a:r>
              <a:rPr lang="en-US" altLang="zh-CN" dirty="0"/>
              <a:t>tokenizer[</a:t>
            </a:r>
            <a:r>
              <a:rPr lang="en-US" altLang="zh-CN" dirty="0" err="1"/>
              <a:t>tgt_lang</a:t>
            </a:r>
            <a:r>
              <a:rPr lang="en-US" altLang="zh-CN" dirty="0"/>
              <a:t>] = </a:t>
            </a:r>
            <a:r>
              <a:rPr lang="en-US" altLang="zh-CN" dirty="0" err="1"/>
              <a:t>get_tokenizer</a:t>
            </a:r>
            <a:r>
              <a:rPr lang="en-US" altLang="zh-CN" dirty="0"/>
              <a:t>('spacy', language='</a:t>
            </a:r>
            <a:r>
              <a:rPr lang="en-US" altLang="zh-CN" dirty="0" err="1"/>
              <a:t>en_core_web_sm</a:t>
            </a:r>
            <a:r>
              <a:rPr lang="en-US" altLang="zh-CN" dirty="0"/>
              <a:t>')</a:t>
            </a:r>
          </a:p>
          <a:p>
            <a:endParaRPr lang="en-US" altLang="zh-CN" dirty="0"/>
          </a:p>
          <a:p>
            <a:r>
              <a:rPr lang="en-US" altLang="zh-CN" dirty="0"/>
              <a:t># </a:t>
            </a:r>
            <a:r>
              <a:rPr lang="zh-CN" altLang="en-US" dirty="0"/>
              <a:t>定义四种特殊标记及对应索引。</a:t>
            </a:r>
            <a:r>
              <a:rPr lang="en-US" altLang="zh-CN" dirty="0" err="1"/>
              <a:t>unk</a:t>
            </a:r>
            <a:r>
              <a:rPr lang="zh-CN" altLang="en-US" dirty="0"/>
              <a:t>未知，</a:t>
            </a:r>
            <a:r>
              <a:rPr lang="en-US" altLang="zh-CN" dirty="0"/>
              <a:t>pad</a:t>
            </a:r>
            <a:r>
              <a:rPr lang="zh-CN" altLang="en-US" dirty="0"/>
              <a:t>填充，</a:t>
            </a:r>
            <a:r>
              <a:rPr lang="en-US" altLang="zh-CN" dirty="0" err="1"/>
              <a:t>bos</a:t>
            </a:r>
            <a:r>
              <a:rPr lang="zh-CN" altLang="en-US" dirty="0"/>
              <a:t>序列开始，</a:t>
            </a:r>
            <a:r>
              <a:rPr lang="en-US" altLang="zh-CN" dirty="0" err="1"/>
              <a:t>eos</a:t>
            </a:r>
            <a:r>
              <a:rPr lang="zh-CN" altLang="en-US" dirty="0"/>
              <a:t>序列结束</a:t>
            </a:r>
          </a:p>
          <a:p>
            <a:r>
              <a:rPr lang="en-US" altLang="zh-CN" dirty="0" err="1"/>
              <a:t>special_symbols</a:t>
            </a:r>
            <a:r>
              <a:rPr lang="en-US" altLang="zh-CN" dirty="0"/>
              <a:t> = ['&lt;</a:t>
            </a:r>
            <a:r>
              <a:rPr lang="en-US" altLang="zh-CN" dirty="0" err="1"/>
              <a:t>unk</a:t>
            </a:r>
            <a:r>
              <a:rPr lang="en-US" altLang="zh-CN" dirty="0"/>
              <a:t>&gt;', '&lt;pad&gt;', '&lt;</a:t>
            </a:r>
            <a:r>
              <a:rPr lang="en-US" altLang="zh-CN" dirty="0" err="1"/>
              <a:t>bos</a:t>
            </a:r>
            <a:r>
              <a:rPr lang="en-US" altLang="zh-CN" dirty="0"/>
              <a:t>&gt;', '&lt;</a:t>
            </a:r>
            <a:r>
              <a:rPr lang="en-US" altLang="zh-CN" dirty="0" err="1"/>
              <a:t>eos</a:t>
            </a:r>
            <a:r>
              <a:rPr lang="en-US" altLang="zh-CN" dirty="0"/>
              <a:t>&gt;']</a:t>
            </a:r>
          </a:p>
          <a:p>
            <a:r>
              <a:rPr lang="en-US" altLang="zh-CN" dirty="0" err="1"/>
              <a:t>unk_idx</a:t>
            </a:r>
            <a:r>
              <a:rPr lang="en-US" altLang="zh-CN" dirty="0"/>
              <a:t>, </a:t>
            </a:r>
            <a:r>
              <a:rPr lang="en-US" altLang="zh-CN" dirty="0" err="1"/>
              <a:t>pad_idx</a:t>
            </a:r>
            <a:r>
              <a:rPr lang="en-US" altLang="zh-CN" dirty="0"/>
              <a:t>, </a:t>
            </a:r>
            <a:r>
              <a:rPr lang="en-US" altLang="zh-CN" dirty="0" err="1"/>
              <a:t>bos_idx</a:t>
            </a:r>
            <a:r>
              <a:rPr lang="en-US" altLang="zh-CN" dirty="0"/>
              <a:t>, </a:t>
            </a:r>
            <a:r>
              <a:rPr lang="en-US" altLang="zh-CN" dirty="0" err="1"/>
              <a:t>eos_idx</a:t>
            </a:r>
            <a:r>
              <a:rPr lang="en-US" altLang="zh-CN" dirty="0"/>
              <a:t> = 0, 1, 2, 3</a:t>
            </a:r>
          </a:p>
          <a:p>
            <a:endParaRPr lang="zh-CN" altLang="en-US" dirty="0"/>
          </a:p>
        </p:txBody>
      </p:sp>
    </p:spTree>
    <p:extLst>
      <p:ext uri="{BB962C8B-B14F-4D97-AF65-F5344CB8AC3E}">
        <p14:creationId xmlns:p14="http://schemas.microsoft.com/office/powerpoint/2010/main" val="216467831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然后定义如代码</a:t>
            </a:r>
            <a:r>
              <a:rPr lang="en-US" altLang="zh-CN" dirty="0"/>
              <a:t>9. 29</a:t>
            </a:r>
            <a:r>
              <a:rPr lang="zh-CN" altLang="en-US" dirty="0"/>
              <a:t>所示的四个辅助函数。其中，</a:t>
            </a:r>
            <a:r>
              <a:rPr lang="en-US" altLang="zh-CN" dirty="0" err="1"/>
              <a:t>yield_tokens</a:t>
            </a:r>
            <a:r>
              <a:rPr lang="zh-CN" altLang="en-US" dirty="0"/>
              <a:t>是输出符号列表的辅助函数，</a:t>
            </a:r>
            <a:r>
              <a:rPr lang="en-US" altLang="zh-CN" dirty="0" err="1"/>
              <a:t>sequential_transforms</a:t>
            </a:r>
            <a:r>
              <a:rPr lang="zh-CN" altLang="en-US" dirty="0"/>
              <a:t>函数将多个文本输入转换操作组合在一起，</a:t>
            </a:r>
            <a:r>
              <a:rPr lang="en-US" altLang="zh-CN" dirty="0" err="1"/>
              <a:t>tensor_transform</a:t>
            </a:r>
            <a:r>
              <a:rPr lang="zh-CN" altLang="en-US" dirty="0"/>
              <a:t>函数为输入序列索引添加</a:t>
            </a:r>
            <a:r>
              <a:rPr lang="en-US" altLang="zh-CN" dirty="0"/>
              <a:t>&lt;</a:t>
            </a:r>
            <a:r>
              <a:rPr lang="en-US" altLang="zh-CN" dirty="0" err="1"/>
              <a:t>bos</a:t>
            </a:r>
            <a:r>
              <a:rPr lang="en-US" altLang="zh-CN" dirty="0"/>
              <a:t>&gt;</a:t>
            </a:r>
            <a:r>
              <a:rPr lang="zh-CN" altLang="en-US" dirty="0"/>
              <a:t>和</a:t>
            </a:r>
            <a:r>
              <a:rPr lang="en-US" altLang="zh-CN" dirty="0"/>
              <a:t>&lt;</a:t>
            </a:r>
            <a:r>
              <a:rPr lang="en-US" altLang="zh-CN" dirty="0" err="1"/>
              <a:t>eos</a:t>
            </a:r>
            <a:r>
              <a:rPr lang="en-US" altLang="zh-CN" dirty="0"/>
              <a:t>&gt;</a:t>
            </a:r>
            <a:r>
              <a:rPr lang="zh-CN" altLang="en-US" dirty="0"/>
              <a:t>符号并转换为张量，</a:t>
            </a:r>
            <a:r>
              <a:rPr lang="en-US" altLang="zh-CN" dirty="0" err="1"/>
              <a:t>collate_fn</a:t>
            </a:r>
            <a:r>
              <a:rPr lang="zh-CN" altLang="en-US" dirty="0"/>
              <a:t>函数将数据对齐为批量。</a:t>
            </a:r>
          </a:p>
        </p:txBody>
      </p:sp>
    </p:spTree>
    <p:extLst>
      <p:ext uri="{BB962C8B-B14F-4D97-AF65-F5344CB8AC3E}">
        <p14:creationId xmlns:p14="http://schemas.microsoft.com/office/powerpoint/2010/main" val="10100124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072336"/>
          </a:xfrm>
        </p:spPr>
        <p:txBody>
          <a:bodyPr>
            <a:normAutofit fontScale="85000" lnSpcReduction="10000"/>
          </a:bodyPr>
          <a:lstStyle/>
          <a:p>
            <a:r>
              <a:rPr lang="zh-CN" altLang="en-US" dirty="0"/>
              <a:t>代码</a:t>
            </a:r>
            <a:r>
              <a:rPr lang="en-US" altLang="zh-CN" dirty="0"/>
              <a:t>9. 29</a:t>
            </a:r>
            <a:r>
              <a:rPr lang="zh-CN" altLang="en-US" dirty="0"/>
              <a:t>定义四个辅助函数</a:t>
            </a:r>
          </a:p>
          <a:p>
            <a:r>
              <a:rPr lang="en-US" altLang="zh-CN" dirty="0" err="1"/>
              <a:t>def</a:t>
            </a:r>
            <a:r>
              <a:rPr lang="en-US" altLang="zh-CN" dirty="0"/>
              <a:t> </a:t>
            </a:r>
            <a:r>
              <a:rPr lang="en-US" altLang="zh-CN" dirty="0" err="1"/>
              <a:t>yield_tokens</a:t>
            </a:r>
            <a:r>
              <a:rPr lang="en-US" altLang="zh-CN" dirty="0"/>
              <a:t>(</a:t>
            </a:r>
            <a:r>
              <a:rPr lang="en-US" altLang="zh-CN" dirty="0" err="1"/>
              <a:t>data_iter</a:t>
            </a:r>
            <a:r>
              <a:rPr lang="en-US" altLang="zh-CN" dirty="0"/>
              <a:t>: </a:t>
            </a:r>
            <a:r>
              <a:rPr lang="en-US" altLang="zh-CN" dirty="0" err="1"/>
              <a:t>Iterable</a:t>
            </a:r>
            <a:r>
              <a:rPr lang="en-US" altLang="zh-CN" dirty="0"/>
              <a:t>, language: </a:t>
            </a:r>
            <a:r>
              <a:rPr lang="en-US" altLang="zh-CN" dirty="0" err="1"/>
              <a:t>str</a:t>
            </a:r>
            <a:r>
              <a:rPr lang="en-US" altLang="zh-CN" dirty="0"/>
              <a:t>):</a:t>
            </a:r>
          </a:p>
          <a:p>
            <a:r>
              <a:rPr lang="en-US" altLang="zh-CN" dirty="0"/>
              <a:t>    """ </a:t>
            </a:r>
            <a:r>
              <a:rPr lang="zh-CN" altLang="en-US" dirty="0"/>
              <a:t>输出符号列表的辅助函数 </a:t>
            </a:r>
            <a:r>
              <a:rPr lang="en-US" altLang="zh-CN" dirty="0"/>
              <a:t>"""</a:t>
            </a:r>
          </a:p>
          <a:p>
            <a:r>
              <a:rPr lang="en-US" altLang="zh-CN" dirty="0"/>
              <a:t>    </a:t>
            </a:r>
            <a:r>
              <a:rPr lang="en-US" altLang="zh-CN" dirty="0" err="1"/>
              <a:t>language_index</a:t>
            </a:r>
            <a:r>
              <a:rPr lang="en-US" altLang="zh-CN" dirty="0"/>
              <a:t> = {</a:t>
            </a:r>
            <a:r>
              <a:rPr lang="en-US" altLang="zh-CN" dirty="0" err="1"/>
              <a:t>src_lang</a:t>
            </a:r>
            <a:r>
              <a:rPr lang="en-US" altLang="zh-CN" dirty="0"/>
              <a:t>: 0, </a:t>
            </a:r>
            <a:r>
              <a:rPr lang="en-US" altLang="zh-CN" dirty="0" err="1"/>
              <a:t>tgt_lang</a:t>
            </a:r>
            <a:r>
              <a:rPr lang="en-US" altLang="zh-CN" dirty="0"/>
              <a:t>: 1}</a:t>
            </a:r>
          </a:p>
          <a:p>
            <a:r>
              <a:rPr lang="en-US" altLang="zh-CN" dirty="0"/>
              <a:t>    # </a:t>
            </a:r>
            <a:r>
              <a:rPr lang="zh-CN" altLang="en-US" dirty="0"/>
              <a:t>迭代输出符号列表</a:t>
            </a:r>
          </a:p>
          <a:p>
            <a:r>
              <a:rPr lang="zh-CN" altLang="en-US" dirty="0"/>
              <a:t>    </a:t>
            </a:r>
            <a:r>
              <a:rPr lang="en-US" altLang="zh-CN" dirty="0"/>
              <a:t>for sentence in </a:t>
            </a:r>
            <a:r>
              <a:rPr lang="en-US" altLang="zh-CN" dirty="0" err="1"/>
              <a:t>data_iter</a:t>
            </a:r>
            <a:r>
              <a:rPr lang="en-US" altLang="zh-CN" dirty="0"/>
              <a:t>:</a:t>
            </a:r>
          </a:p>
          <a:p>
            <a:r>
              <a:rPr lang="en-US" altLang="zh-CN" dirty="0"/>
              <a:t>        yield tokenizer[language](sentence[</a:t>
            </a:r>
            <a:r>
              <a:rPr lang="en-US" altLang="zh-CN" dirty="0" err="1"/>
              <a:t>language_index</a:t>
            </a:r>
            <a:r>
              <a:rPr lang="en-US" altLang="zh-CN" dirty="0"/>
              <a:t>[language]])</a:t>
            </a:r>
          </a:p>
          <a:p>
            <a:endParaRPr lang="en-US" altLang="zh-CN" dirty="0"/>
          </a:p>
          <a:p>
            <a:endParaRPr lang="en-US" altLang="zh-CN" dirty="0"/>
          </a:p>
          <a:p>
            <a:r>
              <a:rPr lang="en-US" altLang="zh-CN" dirty="0" err="1"/>
              <a:t>def</a:t>
            </a:r>
            <a:r>
              <a:rPr lang="en-US" altLang="zh-CN" dirty="0"/>
              <a:t> </a:t>
            </a:r>
            <a:r>
              <a:rPr lang="en-US" altLang="zh-CN" dirty="0" err="1"/>
              <a:t>sequential_transforms</a:t>
            </a:r>
            <a:r>
              <a:rPr lang="en-US" altLang="zh-CN" dirty="0"/>
              <a:t>(*transforms):</a:t>
            </a:r>
          </a:p>
          <a:p>
            <a:r>
              <a:rPr lang="en-US" altLang="zh-CN" dirty="0"/>
              <a:t>    """ </a:t>
            </a:r>
            <a:r>
              <a:rPr lang="zh-CN" altLang="en-US" dirty="0"/>
              <a:t>将文本输入转换操作组合在一起的辅助函数 </a:t>
            </a:r>
            <a:r>
              <a:rPr lang="en-US" altLang="zh-CN" dirty="0"/>
              <a:t>"""</a:t>
            </a:r>
          </a:p>
          <a:p>
            <a:endParaRPr lang="en-US" altLang="zh-CN" dirty="0"/>
          </a:p>
          <a:p>
            <a:r>
              <a:rPr lang="en-US" altLang="zh-CN" dirty="0"/>
              <a:t>    </a:t>
            </a:r>
            <a:r>
              <a:rPr lang="en-US" altLang="zh-CN" dirty="0" err="1"/>
              <a:t>def</a:t>
            </a:r>
            <a:r>
              <a:rPr lang="en-US" altLang="zh-CN" dirty="0"/>
              <a:t> </a:t>
            </a:r>
            <a:r>
              <a:rPr lang="en-US" altLang="zh-CN" dirty="0" err="1"/>
              <a:t>func</a:t>
            </a:r>
            <a:r>
              <a:rPr lang="en-US" altLang="zh-CN" dirty="0"/>
              <a:t>(</a:t>
            </a:r>
            <a:r>
              <a:rPr lang="en-US" altLang="zh-CN" dirty="0" err="1"/>
              <a:t>text_input</a:t>
            </a:r>
            <a:r>
              <a:rPr lang="en-US" altLang="zh-CN" dirty="0"/>
              <a:t>):</a:t>
            </a:r>
          </a:p>
          <a:p>
            <a:r>
              <a:rPr lang="en-US" altLang="zh-CN" dirty="0"/>
              <a:t>        for transform in transforms:</a:t>
            </a:r>
          </a:p>
          <a:p>
            <a:r>
              <a:rPr lang="en-US" altLang="zh-CN" dirty="0"/>
              <a:t>            </a:t>
            </a:r>
            <a:r>
              <a:rPr lang="en-US" altLang="zh-CN" dirty="0" err="1"/>
              <a:t>text_input</a:t>
            </a:r>
            <a:r>
              <a:rPr lang="en-US" altLang="zh-CN" dirty="0"/>
              <a:t> = transform(</a:t>
            </a:r>
            <a:r>
              <a:rPr lang="en-US" altLang="zh-CN" dirty="0" err="1"/>
              <a:t>text_input</a:t>
            </a:r>
            <a:r>
              <a:rPr lang="en-US" altLang="zh-CN" dirty="0"/>
              <a:t>)</a:t>
            </a:r>
          </a:p>
          <a:p>
            <a:r>
              <a:rPr lang="en-US" altLang="zh-CN" dirty="0"/>
              <a:t>        return </a:t>
            </a:r>
            <a:r>
              <a:rPr lang="en-US" altLang="zh-CN" dirty="0" err="1"/>
              <a:t>text_input</a:t>
            </a:r>
            <a:endParaRPr lang="en-US" altLang="zh-CN" dirty="0"/>
          </a:p>
          <a:p>
            <a:endParaRPr lang="en-US" altLang="zh-CN" dirty="0"/>
          </a:p>
          <a:p>
            <a:r>
              <a:rPr lang="en-US" altLang="zh-CN" dirty="0"/>
              <a:t>    return </a:t>
            </a:r>
            <a:r>
              <a:rPr lang="en-US" altLang="zh-CN" dirty="0" err="1"/>
              <a:t>func</a:t>
            </a:r>
            <a:endParaRPr lang="en-US" altLang="zh-CN" dirty="0"/>
          </a:p>
          <a:p>
            <a:endParaRPr lang="en-US" altLang="zh-CN" dirty="0"/>
          </a:p>
          <a:p>
            <a:endParaRPr lang="en-US" altLang="zh-CN" dirty="0"/>
          </a:p>
        </p:txBody>
      </p:sp>
    </p:spTree>
    <p:extLst>
      <p:ext uri="{BB962C8B-B14F-4D97-AF65-F5344CB8AC3E}">
        <p14:creationId xmlns:p14="http://schemas.microsoft.com/office/powerpoint/2010/main" val="38810143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856312"/>
          </a:xfrm>
        </p:spPr>
        <p:txBody>
          <a:bodyPr>
            <a:normAutofit fontScale="85000" lnSpcReduction="20000"/>
          </a:bodyPr>
          <a:lstStyle/>
          <a:p>
            <a:r>
              <a:rPr lang="en-US" altLang="zh-CN" dirty="0" err="1"/>
              <a:t>def</a:t>
            </a:r>
            <a:r>
              <a:rPr lang="en-US" altLang="zh-CN" dirty="0"/>
              <a:t> </a:t>
            </a:r>
            <a:r>
              <a:rPr lang="en-US" altLang="zh-CN" dirty="0" err="1"/>
              <a:t>tensor_transform</a:t>
            </a:r>
            <a:r>
              <a:rPr lang="en-US" altLang="zh-CN" dirty="0"/>
              <a:t>(</a:t>
            </a:r>
            <a:r>
              <a:rPr lang="en-US" altLang="zh-CN" dirty="0" err="1"/>
              <a:t>token_ids</a:t>
            </a:r>
            <a:r>
              <a:rPr lang="en-US" altLang="zh-CN" dirty="0"/>
              <a:t>: List[</a:t>
            </a:r>
            <a:r>
              <a:rPr lang="en-US" altLang="zh-CN" dirty="0" err="1"/>
              <a:t>int</a:t>
            </a:r>
            <a:r>
              <a:rPr lang="en-US" altLang="zh-CN" dirty="0"/>
              <a:t>]):</a:t>
            </a:r>
          </a:p>
          <a:p>
            <a:r>
              <a:rPr lang="en-US" altLang="zh-CN" dirty="0"/>
              <a:t>    """ </a:t>
            </a:r>
            <a:r>
              <a:rPr lang="zh-CN" altLang="en-US" dirty="0"/>
              <a:t>为输入序列索引添加</a:t>
            </a:r>
            <a:r>
              <a:rPr lang="en-US" altLang="zh-CN" dirty="0"/>
              <a:t>&lt;</a:t>
            </a:r>
            <a:r>
              <a:rPr lang="en-US" altLang="zh-CN" dirty="0" err="1"/>
              <a:t>bos</a:t>
            </a:r>
            <a:r>
              <a:rPr lang="en-US" altLang="zh-CN" dirty="0"/>
              <a:t>&gt;</a:t>
            </a:r>
            <a:r>
              <a:rPr lang="zh-CN" altLang="en-US" dirty="0"/>
              <a:t>和</a:t>
            </a:r>
            <a:r>
              <a:rPr lang="en-US" altLang="zh-CN" dirty="0"/>
              <a:t>&lt;</a:t>
            </a:r>
            <a:r>
              <a:rPr lang="en-US" altLang="zh-CN" dirty="0" err="1"/>
              <a:t>eos</a:t>
            </a:r>
            <a:r>
              <a:rPr lang="en-US" altLang="zh-CN" dirty="0"/>
              <a:t>&gt;</a:t>
            </a:r>
            <a:r>
              <a:rPr lang="zh-CN" altLang="en-US" dirty="0"/>
              <a:t>符号并转换为张量 </a:t>
            </a:r>
            <a:r>
              <a:rPr lang="en-US" altLang="zh-CN" dirty="0"/>
              <a:t>"""</a:t>
            </a:r>
          </a:p>
          <a:p>
            <a:r>
              <a:rPr lang="en-US" altLang="zh-CN" dirty="0"/>
              <a:t>    return torch.cat((</a:t>
            </a:r>
            <a:r>
              <a:rPr lang="en-US" altLang="zh-CN" dirty="0" err="1"/>
              <a:t>torch.tensor</a:t>
            </a:r>
            <a:r>
              <a:rPr lang="en-US" altLang="zh-CN" dirty="0"/>
              <a:t>([</a:t>
            </a:r>
            <a:r>
              <a:rPr lang="en-US" altLang="zh-CN" dirty="0" err="1"/>
              <a:t>bos_idx</a:t>
            </a:r>
            <a:r>
              <a:rPr lang="en-US" altLang="zh-CN" dirty="0"/>
              <a:t>]),</a:t>
            </a:r>
          </a:p>
          <a:p>
            <a:r>
              <a:rPr lang="en-US" altLang="zh-CN" dirty="0"/>
              <a:t>                      </a:t>
            </a:r>
            <a:r>
              <a:rPr lang="en-US" altLang="zh-CN" dirty="0" err="1"/>
              <a:t>torch.tensor</a:t>
            </a:r>
            <a:r>
              <a:rPr lang="en-US" altLang="zh-CN" dirty="0"/>
              <a:t>(</a:t>
            </a:r>
            <a:r>
              <a:rPr lang="en-US" altLang="zh-CN" dirty="0" err="1"/>
              <a:t>token_ids</a:t>
            </a:r>
            <a:r>
              <a:rPr lang="en-US" altLang="zh-CN" dirty="0"/>
              <a:t>),</a:t>
            </a:r>
          </a:p>
          <a:p>
            <a:r>
              <a:rPr lang="en-US" altLang="zh-CN" dirty="0"/>
              <a:t>                      </a:t>
            </a:r>
            <a:r>
              <a:rPr lang="en-US" altLang="zh-CN" dirty="0" err="1"/>
              <a:t>torch.tensor</a:t>
            </a:r>
            <a:r>
              <a:rPr lang="en-US" altLang="zh-CN" dirty="0"/>
              <a:t>([</a:t>
            </a:r>
            <a:r>
              <a:rPr lang="en-US" altLang="zh-CN" dirty="0" err="1"/>
              <a:t>eos_idx</a:t>
            </a:r>
            <a:r>
              <a:rPr lang="en-US" altLang="zh-CN" dirty="0"/>
              <a:t>])))</a:t>
            </a:r>
          </a:p>
          <a:p>
            <a:endParaRPr lang="en-US" altLang="zh-CN" dirty="0"/>
          </a:p>
          <a:p>
            <a:endParaRPr lang="en-US" altLang="zh-CN" dirty="0"/>
          </a:p>
          <a:p>
            <a:r>
              <a:rPr lang="en-US" altLang="zh-CN" dirty="0" err="1"/>
              <a:t>def</a:t>
            </a:r>
            <a:r>
              <a:rPr lang="en-US" altLang="zh-CN" dirty="0"/>
              <a:t> </a:t>
            </a:r>
            <a:r>
              <a:rPr lang="en-US" altLang="zh-CN" dirty="0" err="1"/>
              <a:t>collate_fn</a:t>
            </a:r>
            <a:r>
              <a:rPr lang="en-US" altLang="zh-CN" dirty="0"/>
              <a:t>(batch, </a:t>
            </a:r>
            <a:r>
              <a:rPr lang="en-US" altLang="zh-CN" dirty="0" err="1"/>
              <a:t>text_transform</a:t>
            </a:r>
            <a:r>
              <a:rPr lang="en-US" altLang="zh-CN" dirty="0"/>
              <a:t>):</a:t>
            </a:r>
          </a:p>
          <a:p>
            <a:r>
              <a:rPr lang="en-US" altLang="zh-CN" dirty="0"/>
              <a:t>    """ </a:t>
            </a:r>
            <a:r>
              <a:rPr lang="zh-CN" altLang="en-US" dirty="0"/>
              <a:t>将数据对齐为批量  </a:t>
            </a:r>
            <a:r>
              <a:rPr lang="en-US" altLang="zh-CN" dirty="0"/>
              <a:t>"""</a:t>
            </a:r>
          </a:p>
          <a:p>
            <a:r>
              <a:rPr lang="en-US" altLang="zh-CN" dirty="0"/>
              <a:t>    </a:t>
            </a:r>
            <a:r>
              <a:rPr lang="en-US" altLang="zh-CN" dirty="0" err="1"/>
              <a:t>src_batch</a:t>
            </a:r>
            <a:r>
              <a:rPr lang="en-US" altLang="zh-CN" dirty="0"/>
              <a:t>, </a:t>
            </a:r>
            <a:r>
              <a:rPr lang="en-US" altLang="zh-CN" dirty="0" err="1"/>
              <a:t>tgt_batch</a:t>
            </a:r>
            <a:r>
              <a:rPr lang="en-US" altLang="zh-CN" dirty="0"/>
              <a:t> = [], []</a:t>
            </a:r>
          </a:p>
          <a:p>
            <a:r>
              <a:rPr lang="en-US" altLang="zh-CN" dirty="0"/>
              <a:t>    for </a:t>
            </a:r>
            <a:r>
              <a:rPr lang="en-US" altLang="zh-CN" dirty="0" err="1"/>
              <a:t>src_sentence</a:t>
            </a:r>
            <a:r>
              <a:rPr lang="en-US" altLang="zh-CN" dirty="0"/>
              <a:t>, </a:t>
            </a:r>
            <a:r>
              <a:rPr lang="en-US" altLang="zh-CN" dirty="0" err="1"/>
              <a:t>tgt_sentence</a:t>
            </a:r>
            <a:r>
              <a:rPr lang="en-US" altLang="zh-CN" dirty="0"/>
              <a:t> in batch:</a:t>
            </a:r>
          </a:p>
          <a:p>
            <a:r>
              <a:rPr lang="en-US" altLang="zh-CN" dirty="0"/>
              <a:t>        </a:t>
            </a:r>
            <a:r>
              <a:rPr lang="en-US" altLang="zh-CN" dirty="0" err="1"/>
              <a:t>src_batch.append</a:t>
            </a:r>
            <a:r>
              <a:rPr lang="en-US" altLang="zh-CN" dirty="0"/>
              <a:t>(</a:t>
            </a:r>
            <a:r>
              <a:rPr lang="en-US" altLang="zh-CN" dirty="0" err="1"/>
              <a:t>text_transform</a:t>
            </a:r>
            <a:r>
              <a:rPr lang="en-US" altLang="zh-CN" dirty="0"/>
              <a:t>[</a:t>
            </a:r>
            <a:r>
              <a:rPr lang="en-US" altLang="zh-CN" dirty="0" err="1"/>
              <a:t>src_lang</a:t>
            </a:r>
            <a:r>
              <a:rPr lang="en-US" altLang="zh-CN" dirty="0"/>
              <a:t>](</a:t>
            </a:r>
            <a:r>
              <a:rPr lang="en-US" altLang="zh-CN" dirty="0" err="1"/>
              <a:t>src_sentence.rstrip</a:t>
            </a:r>
            <a:r>
              <a:rPr lang="en-US" altLang="zh-CN" dirty="0"/>
              <a:t>("\n")))</a:t>
            </a:r>
          </a:p>
          <a:p>
            <a:r>
              <a:rPr lang="en-US" altLang="zh-CN" dirty="0"/>
              <a:t>        </a:t>
            </a:r>
            <a:r>
              <a:rPr lang="en-US" altLang="zh-CN" dirty="0" err="1"/>
              <a:t>tgt_batch.append</a:t>
            </a:r>
            <a:r>
              <a:rPr lang="en-US" altLang="zh-CN" dirty="0"/>
              <a:t>(</a:t>
            </a:r>
            <a:r>
              <a:rPr lang="en-US" altLang="zh-CN" dirty="0" err="1"/>
              <a:t>text_transform</a:t>
            </a:r>
            <a:r>
              <a:rPr lang="en-US" altLang="zh-CN" dirty="0"/>
              <a:t>[</a:t>
            </a:r>
            <a:r>
              <a:rPr lang="en-US" altLang="zh-CN" dirty="0" err="1"/>
              <a:t>tgt_lang</a:t>
            </a:r>
            <a:r>
              <a:rPr lang="en-US" altLang="zh-CN" dirty="0"/>
              <a:t>](</a:t>
            </a:r>
            <a:r>
              <a:rPr lang="en-US" altLang="zh-CN" dirty="0" err="1"/>
              <a:t>tgt_sentence.rstrip</a:t>
            </a:r>
            <a:r>
              <a:rPr lang="en-US" altLang="zh-CN" dirty="0"/>
              <a:t>("\n")))</a:t>
            </a:r>
          </a:p>
          <a:p>
            <a:endParaRPr lang="en-US" altLang="zh-CN" dirty="0"/>
          </a:p>
          <a:p>
            <a:r>
              <a:rPr lang="en-US" altLang="zh-CN" dirty="0"/>
              <a:t>    </a:t>
            </a:r>
            <a:r>
              <a:rPr lang="en-US" altLang="zh-CN" dirty="0" err="1"/>
              <a:t>src_batch</a:t>
            </a:r>
            <a:r>
              <a:rPr lang="en-US" altLang="zh-CN" dirty="0"/>
              <a:t> = </a:t>
            </a:r>
            <a:r>
              <a:rPr lang="en-US" altLang="zh-CN" dirty="0" err="1"/>
              <a:t>pad_sequence</a:t>
            </a:r>
            <a:r>
              <a:rPr lang="en-US" altLang="zh-CN" dirty="0"/>
              <a:t>(</a:t>
            </a:r>
            <a:r>
              <a:rPr lang="en-US" altLang="zh-CN" dirty="0" err="1"/>
              <a:t>src_batch</a:t>
            </a:r>
            <a:r>
              <a:rPr lang="en-US" altLang="zh-CN" dirty="0"/>
              <a:t>, </a:t>
            </a:r>
            <a:r>
              <a:rPr lang="en-US" altLang="zh-CN" dirty="0" err="1"/>
              <a:t>padding_value</a:t>
            </a:r>
            <a:r>
              <a:rPr lang="en-US" altLang="zh-CN" dirty="0"/>
              <a:t>=</a:t>
            </a:r>
            <a:r>
              <a:rPr lang="en-US" altLang="zh-CN" dirty="0" err="1"/>
              <a:t>pad_idx</a:t>
            </a:r>
            <a:r>
              <a:rPr lang="en-US" altLang="zh-CN" dirty="0"/>
              <a:t>)</a:t>
            </a:r>
          </a:p>
          <a:p>
            <a:r>
              <a:rPr lang="en-US" altLang="zh-CN" dirty="0"/>
              <a:t>    </a:t>
            </a:r>
            <a:r>
              <a:rPr lang="en-US" altLang="zh-CN" dirty="0" err="1"/>
              <a:t>tgt_batch</a:t>
            </a:r>
            <a:r>
              <a:rPr lang="en-US" altLang="zh-CN" dirty="0"/>
              <a:t> = </a:t>
            </a:r>
            <a:r>
              <a:rPr lang="en-US" altLang="zh-CN" dirty="0" err="1"/>
              <a:t>pad_sequence</a:t>
            </a:r>
            <a:r>
              <a:rPr lang="en-US" altLang="zh-CN" dirty="0"/>
              <a:t>(</a:t>
            </a:r>
            <a:r>
              <a:rPr lang="en-US" altLang="zh-CN" dirty="0" err="1"/>
              <a:t>tgt_batch</a:t>
            </a:r>
            <a:r>
              <a:rPr lang="en-US" altLang="zh-CN" dirty="0"/>
              <a:t>, </a:t>
            </a:r>
            <a:r>
              <a:rPr lang="en-US" altLang="zh-CN" dirty="0" err="1"/>
              <a:t>padding_value</a:t>
            </a:r>
            <a:r>
              <a:rPr lang="en-US" altLang="zh-CN" dirty="0"/>
              <a:t>=</a:t>
            </a:r>
            <a:r>
              <a:rPr lang="en-US" altLang="zh-CN" dirty="0" err="1"/>
              <a:t>pad_idx</a:t>
            </a:r>
            <a:r>
              <a:rPr lang="en-US" altLang="zh-CN" dirty="0"/>
              <a:t>)</a:t>
            </a:r>
          </a:p>
          <a:p>
            <a:r>
              <a:rPr lang="en-US" altLang="zh-CN" dirty="0"/>
              <a:t>    return </a:t>
            </a:r>
            <a:r>
              <a:rPr lang="en-US" altLang="zh-CN" dirty="0" err="1"/>
              <a:t>src_batch</a:t>
            </a:r>
            <a:r>
              <a:rPr lang="en-US" altLang="zh-CN" dirty="0"/>
              <a:t>, </a:t>
            </a:r>
            <a:r>
              <a:rPr lang="en-US" altLang="zh-CN" dirty="0" err="1"/>
              <a:t>tgt_batch</a:t>
            </a:r>
            <a:endParaRPr lang="en-US" altLang="zh-CN" dirty="0"/>
          </a:p>
          <a:p>
            <a:endParaRPr lang="en-US" altLang="zh-CN" dirty="0"/>
          </a:p>
          <a:p>
            <a:endParaRPr lang="zh-CN" altLang="en-US" dirty="0"/>
          </a:p>
        </p:txBody>
      </p:sp>
    </p:spTree>
    <p:extLst>
      <p:ext uri="{BB962C8B-B14F-4D97-AF65-F5344CB8AC3E}">
        <p14:creationId xmlns:p14="http://schemas.microsoft.com/office/powerpoint/2010/main" val="160593073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代码</a:t>
            </a:r>
            <a:r>
              <a:rPr lang="en-US" altLang="zh-CN" dirty="0"/>
              <a:t>9. 30</a:t>
            </a:r>
            <a:r>
              <a:rPr lang="zh-CN" altLang="en-US" dirty="0"/>
              <a:t>定义编码器类。编码器使用单层双向的</a:t>
            </a:r>
            <a:r>
              <a:rPr lang="en-US" altLang="zh-CN" dirty="0"/>
              <a:t>GRU</a:t>
            </a:r>
            <a:r>
              <a:rPr lang="zh-CN" altLang="en-US" dirty="0"/>
              <a:t>，只需要在构造函数中设置</a:t>
            </a:r>
            <a:r>
              <a:rPr lang="en-US" altLang="zh-CN" dirty="0"/>
              <a:t>bidirectional=True</a:t>
            </a:r>
            <a:r>
              <a:rPr lang="zh-CN" altLang="en-US" dirty="0"/>
              <a:t>就可以让编码器</a:t>
            </a:r>
            <a:r>
              <a:rPr lang="en-US" altLang="zh-CN" dirty="0"/>
              <a:t>GRU</a:t>
            </a:r>
            <a:r>
              <a:rPr lang="zh-CN" altLang="en-US" dirty="0"/>
              <a:t>成为双向。</a:t>
            </a:r>
            <a:r>
              <a:rPr lang="en-US" altLang="zh-CN" dirty="0"/>
              <a:t>GRU</a:t>
            </a:r>
            <a:r>
              <a:rPr lang="zh-CN" altLang="en-US" dirty="0"/>
              <a:t>的下面是一个嵌入层，然后接一个丢弃层。由于解码器不是双向的，只需要一个上下文向量 </a:t>
            </a:r>
            <a:r>
              <a:rPr lang="zh-CN" altLang="en-US" dirty="0" smtClean="0"/>
              <a:t>  作为</a:t>
            </a:r>
            <a:r>
              <a:rPr lang="zh-CN" altLang="en-US" dirty="0"/>
              <a:t>解码器的初始隐藏</a:t>
            </a:r>
            <a:r>
              <a:rPr lang="zh-CN" altLang="en-US" dirty="0" smtClean="0"/>
              <a:t>状态    </a:t>
            </a:r>
            <a:r>
              <a:rPr lang="zh-CN" altLang="en-US" dirty="0"/>
              <a:t>，但编码器</a:t>
            </a:r>
            <a:r>
              <a:rPr lang="en-US" altLang="zh-CN" dirty="0"/>
              <a:t>GRU</a:t>
            </a:r>
            <a:r>
              <a:rPr lang="zh-CN" altLang="en-US" dirty="0"/>
              <a:t>是双向的，有前向和后向两个隐藏状态，即 </a:t>
            </a:r>
            <a:r>
              <a:rPr lang="zh-CN" altLang="en-US" dirty="0" smtClean="0"/>
              <a:t>          和          </a:t>
            </a:r>
            <a:r>
              <a:rPr lang="zh-CN" altLang="en-US" dirty="0"/>
              <a:t>。有两种方案来解决这个问题，第一种是简单丢弃一个隐藏状态，例如只使用后向隐藏状态 </a:t>
            </a:r>
            <a:r>
              <a:rPr lang="zh-CN" altLang="en-US" dirty="0" smtClean="0"/>
              <a:t>  ，</a:t>
            </a:r>
            <a:r>
              <a:rPr lang="zh-CN" altLang="en-US" dirty="0"/>
              <a:t>第二种是连接两个隐藏状态，再传递给一个线性层和一个</a:t>
            </a:r>
            <a:r>
              <a:rPr lang="en-US" altLang="zh-CN" dirty="0" err="1"/>
              <a:t>tanh</a:t>
            </a:r>
            <a:r>
              <a:rPr lang="zh-CN" altLang="en-US" dirty="0"/>
              <a:t>激活函数以整合这两个隐藏状态，</a:t>
            </a:r>
            <a:r>
              <a:rPr lang="zh-CN" altLang="en-US" dirty="0" smtClean="0"/>
              <a:t>即                                  ，</a:t>
            </a:r>
            <a:r>
              <a:rPr lang="zh-CN" altLang="en-US" dirty="0"/>
              <a:t>本文采用第二种方案。</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389372736"/>
              </p:ext>
            </p:extLst>
          </p:nvPr>
        </p:nvGraphicFramePr>
        <p:xfrm>
          <a:off x="8100391" y="2852935"/>
          <a:ext cx="253450" cy="253450"/>
        </p:xfrm>
        <a:graphic>
          <a:graphicData uri="http://schemas.openxmlformats.org/presentationml/2006/ole">
            <mc:AlternateContent xmlns:mc="http://schemas.openxmlformats.org/markup-compatibility/2006">
              <mc:Choice xmlns:v="urn:schemas-microsoft-com:vml" Requires="v">
                <p:oleObj spid="_x0000_s4193" name="Equation" r:id="rId3" imgW="126725" imgH="126725" progId="Equation.DSMT4">
                  <p:embed/>
                </p:oleObj>
              </mc:Choice>
              <mc:Fallback>
                <p:oleObj name="Equation" r:id="rId3" imgW="126725" imgH="126725"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391" y="2852935"/>
                        <a:ext cx="253450" cy="253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729034445"/>
              </p:ext>
            </p:extLst>
          </p:nvPr>
        </p:nvGraphicFramePr>
        <p:xfrm>
          <a:off x="4419666" y="3068960"/>
          <a:ext cx="304668" cy="457002"/>
        </p:xfrm>
        <a:graphic>
          <a:graphicData uri="http://schemas.openxmlformats.org/presentationml/2006/ole">
            <mc:AlternateContent xmlns:mc="http://schemas.openxmlformats.org/markup-compatibility/2006">
              <mc:Choice xmlns:v="urn:schemas-microsoft-com:vml" Requires="v">
                <p:oleObj spid="_x0000_s4194" name="Equation" r:id="rId5" imgW="152334" imgH="228501" progId="Equation.DSMT4">
                  <p:embed/>
                </p:oleObj>
              </mc:Choice>
              <mc:Fallback>
                <p:oleObj name="Equation" r:id="rId5" imgW="152334"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9666" y="3068960"/>
                        <a:ext cx="304668"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396586579"/>
              </p:ext>
            </p:extLst>
          </p:nvPr>
        </p:nvGraphicFramePr>
        <p:xfrm>
          <a:off x="5004048" y="3429000"/>
          <a:ext cx="837836" cy="431612"/>
        </p:xfrm>
        <a:graphic>
          <a:graphicData uri="http://schemas.openxmlformats.org/presentationml/2006/ole">
            <mc:AlternateContent xmlns:mc="http://schemas.openxmlformats.org/markup-compatibility/2006">
              <mc:Choice xmlns:v="urn:schemas-microsoft-com:vml" Requires="v">
                <p:oleObj spid="_x0000_s4195" name="Equation" r:id="rId7" imgW="418918" imgH="215806" progId="Equation.DSMT4">
                  <p:embed/>
                </p:oleObj>
              </mc:Choice>
              <mc:Fallback>
                <p:oleObj name="Equation" r:id="rId7" imgW="418918" imgH="215806"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04048" y="3429000"/>
                        <a:ext cx="837836" cy="431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695047394"/>
              </p:ext>
            </p:extLst>
          </p:nvPr>
        </p:nvGraphicFramePr>
        <p:xfrm>
          <a:off x="6228184" y="3429000"/>
          <a:ext cx="837836" cy="431612"/>
        </p:xfrm>
        <a:graphic>
          <a:graphicData uri="http://schemas.openxmlformats.org/presentationml/2006/ole">
            <mc:AlternateContent xmlns:mc="http://schemas.openxmlformats.org/markup-compatibility/2006">
              <mc:Choice xmlns:v="urn:schemas-microsoft-com:vml" Requires="v">
                <p:oleObj spid="_x0000_s4196" name="Equation" r:id="rId9" imgW="418918" imgH="215806" progId="Equation.DSMT4">
                  <p:embed/>
                </p:oleObj>
              </mc:Choice>
              <mc:Fallback>
                <p:oleObj name="Equation" r:id="rId9" imgW="418918" imgH="215806"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28184" y="3429000"/>
                        <a:ext cx="837836" cy="431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271475178"/>
              </p:ext>
            </p:extLst>
          </p:nvPr>
        </p:nvGraphicFramePr>
        <p:xfrm>
          <a:off x="4067944" y="4149080"/>
          <a:ext cx="253670" cy="405872"/>
        </p:xfrm>
        <a:graphic>
          <a:graphicData uri="http://schemas.openxmlformats.org/presentationml/2006/ole">
            <mc:AlternateContent xmlns:mc="http://schemas.openxmlformats.org/markup-compatibility/2006">
              <mc:Choice xmlns:v="urn:schemas-microsoft-com:vml" Requires="v">
                <p:oleObj spid="_x0000_s4197" name="Equation" r:id="rId11" imgW="126835" imgH="202936" progId="Equation.DSMT4">
                  <p:embed/>
                </p:oleObj>
              </mc:Choice>
              <mc:Fallback>
                <p:oleObj name="Equation" r:id="rId11" imgW="126835" imgH="202936"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67944" y="4149080"/>
                        <a:ext cx="253670" cy="4058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466472109"/>
              </p:ext>
            </p:extLst>
          </p:nvPr>
        </p:nvGraphicFramePr>
        <p:xfrm>
          <a:off x="2267744" y="4869160"/>
          <a:ext cx="2818176" cy="660114"/>
        </p:xfrm>
        <a:graphic>
          <a:graphicData uri="http://schemas.openxmlformats.org/presentationml/2006/ole">
            <mc:AlternateContent xmlns:mc="http://schemas.openxmlformats.org/markup-compatibility/2006">
              <mc:Choice xmlns:v="urn:schemas-microsoft-com:vml" Requires="v">
                <p:oleObj spid="_x0000_s4198" name="Equation" r:id="rId13" imgW="1409088" imgH="330057" progId="Equation.DSMT4">
                  <p:embed/>
                </p:oleObj>
              </mc:Choice>
              <mc:Fallback>
                <p:oleObj name="Equation" r:id="rId13" imgW="1409088" imgH="330057"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67744" y="4869160"/>
                        <a:ext cx="2818176" cy="6601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4923629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76672"/>
            <a:ext cx="8579296" cy="6264696"/>
          </a:xfrm>
        </p:spPr>
        <p:txBody>
          <a:bodyPr>
            <a:normAutofit fontScale="85000" lnSpcReduction="20000"/>
          </a:bodyPr>
          <a:lstStyle/>
          <a:p>
            <a:r>
              <a:rPr lang="zh-CN" altLang="en-US" dirty="0"/>
              <a:t>代码</a:t>
            </a:r>
            <a:r>
              <a:rPr lang="en-US" altLang="zh-CN" dirty="0"/>
              <a:t>9. 30</a:t>
            </a:r>
            <a:r>
              <a:rPr lang="zh-CN" altLang="en-US" dirty="0"/>
              <a:t>编码器类</a:t>
            </a:r>
          </a:p>
          <a:p>
            <a:r>
              <a:rPr lang="en-US" altLang="zh-CN" dirty="0"/>
              <a:t>class Encoder(</a:t>
            </a:r>
            <a:r>
              <a:rPr lang="en-US" altLang="zh-CN" dirty="0" err="1"/>
              <a:t>nn.Module</a:t>
            </a:r>
            <a:r>
              <a:rPr lang="en-US" altLang="zh-CN" dirty="0"/>
              <a:t>):</a:t>
            </a:r>
          </a:p>
          <a:p>
            <a:r>
              <a:rPr lang="en-US" altLang="zh-CN" dirty="0"/>
              <a:t>    """ </a:t>
            </a:r>
            <a:r>
              <a:rPr lang="zh-CN" altLang="en-US" dirty="0"/>
              <a:t>双向</a:t>
            </a:r>
            <a:r>
              <a:rPr lang="en-US" altLang="zh-CN" dirty="0"/>
              <a:t>GRU</a:t>
            </a:r>
            <a:r>
              <a:rPr lang="zh-CN" altLang="en-US" dirty="0"/>
              <a:t>编码器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 </a:t>
            </a:r>
            <a:r>
              <a:rPr lang="en-US" altLang="zh-CN" dirty="0" err="1"/>
              <a:t>input_dim</a:t>
            </a:r>
            <a:r>
              <a:rPr lang="en-US" altLang="zh-CN" dirty="0"/>
              <a:t>, </a:t>
            </a:r>
            <a:r>
              <a:rPr lang="en-US" altLang="zh-CN" dirty="0" err="1"/>
              <a:t>emb_dim</a:t>
            </a:r>
            <a:r>
              <a:rPr lang="en-US" altLang="zh-CN" dirty="0"/>
              <a:t>, </a:t>
            </a:r>
            <a:r>
              <a:rPr lang="en-US" altLang="zh-CN" dirty="0" err="1"/>
              <a:t>enc_hid_dim</a:t>
            </a:r>
            <a:r>
              <a:rPr lang="en-US" altLang="zh-CN" dirty="0"/>
              <a:t>, </a:t>
            </a:r>
            <a:r>
              <a:rPr lang="en-US" altLang="zh-CN" dirty="0" err="1"/>
              <a:t>dec_hid_dim</a:t>
            </a:r>
            <a:r>
              <a:rPr lang="en-US" altLang="zh-CN" dirty="0"/>
              <a:t>, dropout):</a:t>
            </a:r>
          </a:p>
          <a:p>
            <a:r>
              <a:rPr lang="en-US" altLang="zh-CN" dirty="0"/>
              <a:t>        super().__</a:t>
            </a:r>
            <a:r>
              <a:rPr lang="en-US" altLang="zh-CN" dirty="0" err="1"/>
              <a:t>init</a:t>
            </a:r>
            <a:r>
              <a:rPr lang="en-US" altLang="zh-CN" dirty="0"/>
              <a:t>__()</a:t>
            </a:r>
          </a:p>
          <a:p>
            <a:r>
              <a:rPr lang="en-US" altLang="zh-CN" dirty="0"/>
              <a:t>        </a:t>
            </a:r>
            <a:r>
              <a:rPr lang="en-US" altLang="zh-CN" dirty="0" err="1"/>
              <a:t>self.embedding</a:t>
            </a:r>
            <a:r>
              <a:rPr lang="en-US" altLang="zh-CN" dirty="0"/>
              <a:t> = </a:t>
            </a:r>
            <a:r>
              <a:rPr lang="en-US" altLang="zh-CN" dirty="0" err="1"/>
              <a:t>nn.Embedding</a:t>
            </a:r>
            <a:r>
              <a:rPr lang="en-US" altLang="zh-CN" dirty="0"/>
              <a:t>(</a:t>
            </a:r>
            <a:r>
              <a:rPr lang="en-US" altLang="zh-CN" dirty="0" err="1"/>
              <a:t>input_dim</a:t>
            </a:r>
            <a:r>
              <a:rPr lang="en-US" altLang="zh-CN" dirty="0"/>
              <a:t>, </a:t>
            </a:r>
            <a:r>
              <a:rPr lang="en-US" altLang="zh-CN" dirty="0" err="1"/>
              <a:t>emb_dim</a:t>
            </a:r>
            <a:r>
              <a:rPr lang="en-US" altLang="zh-CN" dirty="0"/>
              <a:t>)</a:t>
            </a:r>
          </a:p>
          <a:p>
            <a:r>
              <a:rPr lang="en-US" altLang="zh-CN" dirty="0"/>
              <a:t>        </a:t>
            </a:r>
            <a:r>
              <a:rPr lang="en-US" altLang="zh-CN" dirty="0" err="1"/>
              <a:t>self.rnn</a:t>
            </a:r>
            <a:r>
              <a:rPr lang="en-US" altLang="zh-CN" dirty="0"/>
              <a:t> = </a:t>
            </a:r>
            <a:r>
              <a:rPr lang="en-US" altLang="zh-CN" dirty="0" err="1"/>
              <a:t>nn.GRU</a:t>
            </a:r>
            <a:r>
              <a:rPr lang="en-US" altLang="zh-CN" dirty="0"/>
              <a:t>(</a:t>
            </a:r>
            <a:r>
              <a:rPr lang="en-US" altLang="zh-CN" dirty="0" err="1"/>
              <a:t>emb_dim</a:t>
            </a:r>
            <a:r>
              <a:rPr lang="en-US" altLang="zh-CN" dirty="0"/>
              <a:t>, </a:t>
            </a:r>
            <a:r>
              <a:rPr lang="en-US" altLang="zh-CN" dirty="0" err="1"/>
              <a:t>enc_hid_dim</a:t>
            </a:r>
            <a:r>
              <a:rPr lang="en-US" altLang="zh-CN" dirty="0"/>
              <a:t>, bidirectional=True)</a:t>
            </a:r>
          </a:p>
          <a:p>
            <a:r>
              <a:rPr lang="en-US" altLang="zh-CN" dirty="0"/>
              <a:t>        </a:t>
            </a:r>
            <a:r>
              <a:rPr lang="en-US" altLang="zh-CN" dirty="0" err="1"/>
              <a:t>self.fc</a:t>
            </a:r>
            <a:r>
              <a:rPr lang="en-US" altLang="zh-CN" dirty="0"/>
              <a:t> = </a:t>
            </a:r>
            <a:r>
              <a:rPr lang="en-US" altLang="zh-CN" dirty="0" err="1"/>
              <a:t>nn.Linear</a:t>
            </a:r>
            <a:r>
              <a:rPr lang="en-US" altLang="zh-CN" dirty="0"/>
              <a:t>(</a:t>
            </a:r>
            <a:r>
              <a:rPr lang="en-US" altLang="zh-CN" dirty="0" err="1"/>
              <a:t>enc_hid_dim</a:t>
            </a:r>
            <a:r>
              <a:rPr lang="en-US" altLang="zh-CN" dirty="0"/>
              <a:t> * 2, </a:t>
            </a:r>
            <a:r>
              <a:rPr lang="en-US" altLang="zh-CN" dirty="0" err="1"/>
              <a:t>dec_hid_dim</a:t>
            </a:r>
            <a:r>
              <a:rPr lang="en-US" altLang="zh-CN" dirty="0"/>
              <a:t>)</a:t>
            </a:r>
          </a:p>
          <a:p>
            <a:r>
              <a:rPr lang="en-US" altLang="zh-CN" dirty="0"/>
              <a:t>        </a:t>
            </a:r>
            <a:r>
              <a:rPr lang="en-US" altLang="zh-CN" dirty="0" err="1"/>
              <a:t>self.dropout</a:t>
            </a:r>
            <a:r>
              <a:rPr lang="en-US" altLang="zh-CN" dirty="0"/>
              <a:t> = </a:t>
            </a:r>
            <a:r>
              <a:rPr lang="en-US" altLang="zh-CN" dirty="0" err="1"/>
              <a:t>nn.Dropout</a:t>
            </a:r>
            <a:r>
              <a:rPr lang="en-US" altLang="zh-CN" dirty="0"/>
              <a:t>(dropout)</a:t>
            </a:r>
          </a:p>
          <a:p>
            <a:endParaRPr lang="en-US" altLang="zh-CN" dirty="0"/>
          </a:p>
          <a:p>
            <a:r>
              <a:rPr lang="en-US" altLang="zh-CN" dirty="0"/>
              <a:t>    </a:t>
            </a:r>
            <a:r>
              <a:rPr lang="en-US" altLang="zh-CN" dirty="0" err="1"/>
              <a:t>def</a:t>
            </a:r>
            <a:r>
              <a:rPr lang="en-US" altLang="zh-CN" dirty="0"/>
              <a:t> forward(self, </a:t>
            </a:r>
            <a:r>
              <a:rPr lang="en-US" altLang="zh-CN" dirty="0" err="1"/>
              <a:t>src</a:t>
            </a:r>
            <a:r>
              <a:rPr lang="en-US" altLang="zh-CN" dirty="0"/>
              <a:t>):</a:t>
            </a:r>
          </a:p>
          <a:p>
            <a:r>
              <a:rPr lang="en-US" altLang="zh-CN" dirty="0"/>
              <a:t>        embedded = </a:t>
            </a:r>
            <a:r>
              <a:rPr lang="en-US" altLang="zh-CN" dirty="0" err="1"/>
              <a:t>self.dropout</a:t>
            </a:r>
            <a:r>
              <a:rPr lang="en-US" altLang="zh-CN" dirty="0"/>
              <a:t>(</a:t>
            </a:r>
            <a:r>
              <a:rPr lang="en-US" altLang="zh-CN" dirty="0" err="1"/>
              <a:t>self.embedding</a:t>
            </a:r>
            <a:r>
              <a:rPr lang="en-US" altLang="zh-CN" dirty="0"/>
              <a:t>(</a:t>
            </a:r>
            <a:r>
              <a:rPr lang="en-US" altLang="zh-CN" dirty="0" err="1"/>
              <a:t>src</a:t>
            </a:r>
            <a:r>
              <a:rPr lang="en-US" altLang="zh-CN" dirty="0"/>
              <a:t>))</a:t>
            </a:r>
          </a:p>
          <a:p>
            <a:r>
              <a:rPr lang="en-US" altLang="zh-CN" dirty="0"/>
              <a:t>        outputs, hidden = </a:t>
            </a:r>
            <a:r>
              <a:rPr lang="en-US" altLang="zh-CN" dirty="0" err="1"/>
              <a:t>self.rnn</a:t>
            </a:r>
            <a:r>
              <a:rPr lang="en-US" altLang="zh-CN" dirty="0"/>
              <a:t>(embedded)</a:t>
            </a:r>
          </a:p>
          <a:p>
            <a:r>
              <a:rPr lang="en-US" altLang="zh-CN" dirty="0"/>
              <a:t>        # </a:t>
            </a:r>
            <a:r>
              <a:rPr lang="zh-CN" altLang="en-US" dirty="0"/>
              <a:t>将编码器最后步骤的前向和反向隐藏状态经过一个线性层，得到解码器的初始隐藏状态</a:t>
            </a:r>
          </a:p>
          <a:p>
            <a:r>
              <a:rPr lang="zh-CN" altLang="en-US" dirty="0"/>
              <a:t>        </a:t>
            </a:r>
            <a:r>
              <a:rPr lang="en-US" altLang="zh-CN" dirty="0"/>
              <a:t>hidden = </a:t>
            </a:r>
            <a:r>
              <a:rPr lang="en-US" altLang="zh-CN" dirty="0" err="1"/>
              <a:t>torch.tanh</a:t>
            </a:r>
            <a:r>
              <a:rPr lang="en-US" altLang="zh-CN" dirty="0"/>
              <a:t>(</a:t>
            </a:r>
            <a:r>
              <a:rPr lang="en-US" altLang="zh-CN" dirty="0" err="1"/>
              <a:t>self.fc</a:t>
            </a:r>
            <a:r>
              <a:rPr lang="en-US" altLang="zh-CN" dirty="0"/>
              <a:t>(torch.cat((hidden[-2, :, :], hidden[-1, :, :]), dim=1)))</a:t>
            </a:r>
          </a:p>
          <a:p>
            <a:r>
              <a:rPr lang="en-US" altLang="zh-CN" dirty="0"/>
              <a:t>        return outputs, hidden</a:t>
            </a:r>
          </a:p>
          <a:p>
            <a:endParaRPr lang="zh-CN" altLang="en-US" dirty="0"/>
          </a:p>
        </p:txBody>
      </p:sp>
    </p:spTree>
    <p:extLst>
      <p:ext uri="{BB962C8B-B14F-4D97-AF65-F5344CB8AC3E}">
        <p14:creationId xmlns:p14="http://schemas.microsoft.com/office/powerpoint/2010/main" val="5279240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代码</a:t>
            </a:r>
            <a:r>
              <a:rPr lang="en-US" altLang="zh-CN" dirty="0"/>
              <a:t>9. 31</a:t>
            </a:r>
            <a:r>
              <a:rPr lang="zh-CN" altLang="en-US" dirty="0"/>
              <a:t>实现了第</a:t>
            </a:r>
            <a:r>
              <a:rPr lang="en-US" altLang="zh-CN" dirty="0"/>
              <a:t>8</a:t>
            </a:r>
            <a:r>
              <a:rPr lang="zh-CN" altLang="en-US" dirty="0"/>
              <a:t>章</a:t>
            </a:r>
            <a:r>
              <a:rPr lang="en-US" altLang="zh-CN" dirty="0"/>
              <a:t>8.5.2</a:t>
            </a:r>
            <a:r>
              <a:rPr lang="zh-CN" altLang="en-US" dirty="0"/>
              <a:t>小节所述的注意力机制。</a:t>
            </a:r>
            <a:r>
              <a:rPr lang="en-US" altLang="zh-CN" dirty="0"/>
              <a:t>Attention</a:t>
            </a:r>
            <a:r>
              <a:rPr lang="zh-CN" altLang="en-US" dirty="0"/>
              <a:t>类的</a:t>
            </a:r>
            <a:r>
              <a:rPr lang="en-US" altLang="zh-CN" dirty="0" err="1"/>
              <a:t>attn</a:t>
            </a:r>
            <a:r>
              <a:rPr lang="zh-CN" altLang="en-US" dirty="0"/>
              <a:t>属性实现计算</a:t>
            </a:r>
            <a:r>
              <a:rPr lang="zh-CN" altLang="en-US" dirty="0" smtClean="0"/>
              <a:t>能量                                 中</a:t>
            </a:r>
            <a:r>
              <a:rPr lang="zh-CN" altLang="en-US" dirty="0"/>
              <a:t>的线性层（权重</a:t>
            </a:r>
            <a:r>
              <a:rPr lang="zh-CN" altLang="en-US" dirty="0" smtClean="0"/>
              <a:t>为      </a:t>
            </a:r>
            <a:r>
              <a:rPr lang="zh-CN" altLang="en-US" dirty="0"/>
              <a:t>），</a:t>
            </a:r>
            <a:r>
              <a:rPr lang="en-US" altLang="zh-CN" dirty="0"/>
              <a:t>v</a:t>
            </a:r>
            <a:r>
              <a:rPr lang="zh-CN" altLang="en-US" dirty="0"/>
              <a:t>属性则实现</a:t>
            </a:r>
            <a:r>
              <a:rPr lang="zh-CN" altLang="en-US" dirty="0" smtClean="0"/>
              <a:t>计算                        </a:t>
            </a:r>
            <a:r>
              <a:rPr lang="zh-CN" altLang="en-US" dirty="0"/>
              <a:t>中与能量 </a:t>
            </a:r>
            <a:r>
              <a:rPr lang="zh-CN" altLang="en-US" dirty="0" smtClean="0"/>
              <a:t>   相乘</a:t>
            </a:r>
            <a:r>
              <a:rPr lang="zh-CN" altLang="en-US" dirty="0"/>
              <a:t>的操作，这里实现为一个线性层，</a:t>
            </a:r>
            <a:r>
              <a:rPr lang="en-US" altLang="zh-CN" dirty="0"/>
              <a:t>forward</a:t>
            </a:r>
            <a:r>
              <a:rPr lang="zh-CN" altLang="en-US" dirty="0"/>
              <a:t>最终返回计算得到的整个源句子的注意力 </a:t>
            </a:r>
            <a:r>
              <a:rPr lang="zh-CN" altLang="en-US" dirty="0" smtClean="0"/>
              <a:t>    。</a:t>
            </a: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667889993"/>
              </p:ext>
            </p:extLst>
          </p:nvPr>
        </p:nvGraphicFramePr>
        <p:xfrm>
          <a:off x="5436096" y="1916832"/>
          <a:ext cx="2870200" cy="558800"/>
        </p:xfrm>
        <a:graphic>
          <a:graphicData uri="http://schemas.openxmlformats.org/presentationml/2006/ole">
            <mc:AlternateContent xmlns:mc="http://schemas.openxmlformats.org/markup-compatibility/2006">
              <mc:Choice xmlns:v="urn:schemas-microsoft-com:vml" Requires="v">
                <p:oleObj spid="_x0000_s5186" name="Equation" r:id="rId3" imgW="1435100" imgH="279400" progId="Equation.DSMT4">
                  <p:embed/>
                </p:oleObj>
              </mc:Choice>
              <mc:Fallback>
                <p:oleObj name="Equation" r:id="rId3" imgW="1435100" imgH="2794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1916832"/>
                        <a:ext cx="2870200" cy="558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912555561"/>
              </p:ext>
            </p:extLst>
          </p:nvPr>
        </p:nvGraphicFramePr>
        <p:xfrm>
          <a:off x="3229672" y="2348880"/>
          <a:ext cx="406224" cy="457002"/>
        </p:xfrm>
        <a:graphic>
          <a:graphicData uri="http://schemas.openxmlformats.org/presentationml/2006/ole">
            <mc:AlternateContent xmlns:mc="http://schemas.openxmlformats.org/markup-compatibility/2006">
              <mc:Choice xmlns:v="urn:schemas-microsoft-com:vml" Requires="v">
                <p:oleObj spid="_x0000_s5187" name="Equation" r:id="rId5" imgW="203112" imgH="228501" progId="Equation.DSMT4">
                  <p:embed/>
                </p:oleObj>
              </mc:Choice>
              <mc:Fallback>
                <p:oleObj name="Equation" r:id="rId5" imgW="203112"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9672" y="2348880"/>
                        <a:ext cx="406224"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401076220"/>
              </p:ext>
            </p:extLst>
          </p:nvPr>
        </p:nvGraphicFramePr>
        <p:xfrm>
          <a:off x="6516216" y="2276872"/>
          <a:ext cx="2387600" cy="508000"/>
        </p:xfrm>
        <a:graphic>
          <a:graphicData uri="http://schemas.openxmlformats.org/presentationml/2006/ole">
            <mc:AlternateContent xmlns:mc="http://schemas.openxmlformats.org/markup-compatibility/2006">
              <mc:Choice xmlns:v="urn:schemas-microsoft-com:vml" Requires="v">
                <p:oleObj spid="_x0000_s5188" name="Equation" r:id="rId7" imgW="1193800" imgH="254000" progId="Equation.DSMT4">
                  <p:embed/>
                </p:oleObj>
              </mc:Choice>
              <mc:Fallback>
                <p:oleObj name="Equation" r:id="rId7" imgW="1193800" imgH="2540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16216" y="2276872"/>
                        <a:ext cx="2387600" cy="50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544974146"/>
              </p:ext>
            </p:extLst>
          </p:nvPr>
        </p:nvGraphicFramePr>
        <p:xfrm>
          <a:off x="1907704" y="2708920"/>
          <a:ext cx="355292" cy="456804"/>
        </p:xfrm>
        <a:graphic>
          <a:graphicData uri="http://schemas.openxmlformats.org/presentationml/2006/ole">
            <mc:AlternateContent xmlns:mc="http://schemas.openxmlformats.org/markup-compatibility/2006">
              <mc:Choice xmlns:v="urn:schemas-microsoft-com:vml" Requires="v">
                <p:oleObj spid="_x0000_s5189" name="Equation" r:id="rId9" imgW="177646" imgH="228402" progId="Equation.DSMT4">
                  <p:embed/>
                </p:oleObj>
              </mc:Choice>
              <mc:Fallback>
                <p:oleObj name="Equation" r:id="rId9" imgW="177646" imgH="228402"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07704" y="2708920"/>
                        <a:ext cx="355292" cy="4568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700774713"/>
              </p:ext>
            </p:extLst>
          </p:nvPr>
        </p:nvGraphicFramePr>
        <p:xfrm>
          <a:off x="6228184" y="3068960"/>
          <a:ext cx="304668" cy="457002"/>
        </p:xfrm>
        <a:graphic>
          <a:graphicData uri="http://schemas.openxmlformats.org/presentationml/2006/ole">
            <mc:AlternateContent xmlns:mc="http://schemas.openxmlformats.org/markup-compatibility/2006">
              <mc:Choice xmlns:v="urn:schemas-microsoft-com:vml" Requires="v">
                <p:oleObj spid="_x0000_s5190" name="Equation" r:id="rId11" imgW="152334" imgH="228501" progId="Equation.DSMT4">
                  <p:embed/>
                </p:oleObj>
              </mc:Choice>
              <mc:Fallback>
                <p:oleObj name="Equation" r:id="rId11" imgW="152334" imgH="228501"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28184" y="3068960"/>
                        <a:ext cx="304668"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204985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476672"/>
            <a:ext cx="8856984" cy="6192688"/>
          </a:xfrm>
        </p:spPr>
        <p:txBody>
          <a:bodyPr>
            <a:normAutofit fontScale="77500" lnSpcReduction="20000"/>
          </a:bodyPr>
          <a:lstStyle/>
          <a:p>
            <a:r>
              <a:rPr lang="zh-CN" altLang="en-US" dirty="0"/>
              <a:t>代码</a:t>
            </a:r>
            <a:r>
              <a:rPr lang="en-US" altLang="zh-CN" dirty="0"/>
              <a:t>9. 31</a:t>
            </a:r>
            <a:r>
              <a:rPr lang="zh-CN" altLang="en-US" dirty="0"/>
              <a:t>注意力类</a:t>
            </a:r>
          </a:p>
          <a:p>
            <a:r>
              <a:rPr lang="en-US" altLang="zh-CN" dirty="0"/>
              <a:t>class Attention(</a:t>
            </a:r>
            <a:r>
              <a:rPr lang="en-US" altLang="zh-CN" dirty="0" err="1"/>
              <a:t>nn.Module</a:t>
            </a:r>
            <a:r>
              <a:rPr lang="en-US" altLang="zh-CN" dirty="0"/>
              <a:t>):</a:t>
            </a:r>
          </a:p>
          <a:p>
            <a:r>
              <a:rPr lang="en-US" altLang="zh-CN" dirty="0"/>
              <a:t>    """ </a:t>
            </a:r>
            <a:r>
              <a:rPr lang="zh-CN" altLang="en-US" dirty="0"/>
              <a:t>实现注意力机制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 </a:t>
            </a:r>
            <a:r>
              <a:rPr lang="en-US" altLang="zh-CN" dirty="0" err="1"/>
              <a:t>enc_hid_dim</a:t>
            </a:r>
            <a:r>
              <a:rPr lang="en-US" altLang="zh-CN" dirty="0"/>
              <a:t>, </a:t>
            </a:r>
            <a:r>
              <a:rPr lang="en-US" altLang="zh-CN" dirty="0" err="1"/>
              <a:t>dec_hid_dim</a:t>
            </a:r>
            <a:r>
              <a:rPr lang="en-US" altLang="zh-CN" dirty="0"/>
              <a:t>):</a:t>
            </a:r>
          </a:p>
          <a:p>
            <a:r>
              <a:rPr lang="en-US" altLang="zh-CN" dirty="0"/>
              <a:t>        super().__</a:t>
            </a:r>
            <a:r>
              <a:rPr lang="en-US" altLang="zh-CN" dirty="0" err="1"/>
              <a:t>init</a:t>
            </a:r>
            <a:r>
              <a:rPr lang="en-US" altLang="zh-CN" dirty="0"/>
              <a:t>__()</a:t>
            </a:r>
          </a:p>
          <a:p>
            <a:r>
              <a:rPr lang="en-US" altLang="zh-CN" dirty="0"/>
              <a:t>        </a:t>
            </a:r>
            <a:r>
              <a:rPr lang="en-US" altLang="zh-CN" dirty="0" err="1"/>
              <a:t>self.attn</a:t>
            </a:r>
            <a:r>
              <a:rPr lang="en-US" altLang="zh-CN" dirty="0"/>
              <a:t> = </a:t>
            </a:r>
            <a:r>
              <a:rPr lang="en-US" altLang="zh-CN" dirty="0" err="1"/>
              <a:t>nn.Linear</a:t>
            </a:r>
            <a:r>
              <a:rPr lang="en-US" altLang="zh-CN" dirty="0"/>
              <a:t>((</a:t>
            </a:r>
            <a:r>
              <a:rPr lang="en-US" altLang="zh-CN" dirty="0" err="1"/>
              <a:t>enc_hid_dim</a:t>
            </a:r>
            <a:r>
              <a:rPr lang="en-US" altLang="zh-CN" dirty="0"/>
              <a:t> * 2) + </a:t>
            </a:r>
            <a:r>
              <a:rPr lang="en-US" altLang="zh-CN" dirty="0" err="1"/>
              <a:t>dec_hid_dim</a:t>
            </a:r>
            <a:r>
              <a:rPr lang="en-US" altLang="zh-CN" dirty="0"/>
              <a:t>, </a:t>
            </a:r>
            <a:r>
              <a:rPr lang="en-US" altLang="zh-CN" dirty="0" err="1"/>
              <a:t>dec_hid_dim</a:t>
            </a:r>
            <a:r>
              <a:rPr lang="en-US" altLang="zh-CN" dirty="0"/>
              <a:t>)</a:t>
            </a:r>
          </a:p>
          <a:p>
            <a:r>
              <a:rPr lang="en-US" altLang="zh-CN" dirty="0"/>
              <a:t>        </a:t>
            </a:r>
            <a:r>
              <a:rPr lang="en-US" altLang="zh-CN" dirty="0" err="1"/>
              <a:t>self.v</a:t>
            </a:r>
            <a:r>
              <a:rPr lang="en-US" altLang="zh-CN" dirty="0"/>
              <a:t> = </a:t>
            </a:r>
            <a:r>
              <a:rPr lang="en-US" altLang="zh-CN" dirty="0" err="1"/>
              <a:t>nn.Linear</a:t>
            </a:r>
            <a:r>
              <a:rPr lang="en-US" altLang="zh-CN" dirty="0"/>
              <a:t>(</a:t>
            </a:r>
            <a:r>
              <a:rPr lang="en-US" altLang="zh-CN" dirty="0" err="1"/>
              <a:t>dec_hid_dim</a:t>
            </a:r>
            <a:r>
              <a:rPr lang="en-US" altLang="zh-CN" dirty="0"/>
              <a:t>, 1, bias=False)</a:t>
            </a:r>
          </a:p>
          <a:p>
            <a:endParaRPr lang="en-US" altLang="zh-CN" dirty="0"/>
          </a:p>
          <a:p>
            <a:r>
              <a:rPr lang="en-US" altLang="zh-CN" dirty="0"/>
              <a:t>    </a:t>
            </a:r>
            <a:r>
              <a:rPr lang="en-US" altLang="zh-CN" dirty="0" err="1"/>
              <a:t>def</a:t>
            </a:r>
            <a:r>
              <a:rPr lang="en-US" altLang="zh-CN" dirty="0"/>
              <a:t> forward(self, hidden, </a:t>
            </a:r>
            <a:r>
              <a:rPr lang="en-US" altLang="zh-CN" dirty="0" err="1"/>
              <a:t>encoder_outputs</a:t>
            </a:r>
            <a:r>
              <a:rPr lang="en-US" altLang="zh-CN" dirty="0"/>
              <a:t>):</a:t>
            </a:r>
          </a:p>
          <a:p>
            <a:r>
              <a:rPr lang="en-US" altLang="zh-CN" dirty="0"/>
              <a:t>        </a:t>
            </a:r>
            <a:r>
              <a:rPr lang="en-US" altLang="zh-CN" dirty="0" err="1"/>
              <a:t>src_len</a:t>
            </a:r>
            <a:r>
              <a:rPr lang="en-US" altLang="zh-CN" dirty="0"/>
              <a:t> = </a:t>
            </a:r>
            <a:r>
              <a:rPr lang="en-US" altLang="zh-CN" dirty="0" err="1"/>
              <a:t>encoder_outputs.shape</a:t>
            </a:r>
            <a:r>
              <a:rPr lang="en-US" altLang="zh-CN" dirty="0"/>
              <a:t>[0]</a:t>
            </a:r>
          </a:p>
          <a:p>
            <a:r>
              <a:rPr lang="en-US" altLang="zh-CN" dirty="0"/>
              <a:t>        # </a:t>
            </a:r>
            <a:r>
              <a:rPr lang="en-US" altLang="zh-CN" dirty="0" err="1"/>
              <a:t>batch_size</a:t>
            </a:r>
            <a:r>
              <a:rPr lang="en-US" altLang="zh-CN" dirty="0"/>
              <a:t> = </a:t>
            </a:r>
            <a:r>
              <a:rPr lang="en-US" altLang="zh-CN" dirty="0" err="1"/>
              <a:t>encoder_outputs.shape</a:t>
            </a:r>
            <a:r>
              <a:rPr lang="en-US" altLang="zh-CN" dirty="0"/>
              <a:t>[1]</a:t>
            </a:r>
          </a:p>
          <a:p>
            <a:r>
              <a:rPr lang="en-US" altLang="zh-CN" dirty="0"/>
              <a:t>        # </a:t>
            </a:r>
            <a:r>
              <a:rPr lang="zh-CN" altLang="en-US" dirty="0"/>
              <a:t>重复解码器隐藏状态</a:t>
            </a:r>
            <a:r>
              <a:rPr lang="en-US" altLang="zh-CN" dirty="0" err="1"/>
              <a:t>src_len</a:t>
            </a:r>
            <a:r>
              <a:rPr lang="zh-CN" altLang="en-US" dirty="0"/>
              <a:t>次，以便与</a:t>
            </a:r>
            <a:r>
              <a:rPr lang="en-US" altLang="zh-CN" dirty="0" err="1"/>
              <a:t>encoder_outputs</a:t>
            </a:r>
            <a:r>
              <a:rPr lang="zh-CN" altLang="en-US" dirty="0"/>
              <a:t>进行连接操作</a:t>
            </a:r>
          </a:p>
          <a:p>
            <a:r>
              <a:rPr lang="zh-CN" altLang="en-US" dirty="0"/>
              <a:t>        </a:t>
            </a:r>
            <a:r>
              <a:rPr lang="en-US" altLang="zh-CN" dirty="0"/>
              <a:t>hidden = </a:t>
            </a:r>
            <a:r>
              <a:rPr lang="en-US" altLang="zh-CN" dirty="0" err="1"/>
              <a:t>hidden.unsqueeze</a:t>
            </a:r>
            <a:r>
              <a:rPr lang="en-US" altLang="zh-CN" dirty="0"/>
              <a:t>(1).repeat(1, </a:t>
            </a:r>
            <a:r>
              <a:rPr lang="en-US" altLang="zh-CN" dirty="0" err="1"/>
              <a:t>src_len</a:t>
            </a:r>
            <a:r>
              <a:rPr lang="en-US" altLang="zh-CN" dirty="0"/>
              <a:t>, 1)</a:t>
            </a:r>
          </a:p>
          <a:p>
            <a:r>
              <a:rPr lang="en-US" altLang="zh-CN" dirty="0"/>
              <a:t>        </a:t>
            </a:r>
            <a:r>
              <a:rPr lang="en-US" altLang="zh-CN" dirty="0" err="1"/>
              <a:t>encoder_outputs</a:t>
            </a:r>
            <a:r>
              <a:rPr lang="en-US" altLang="zh-CN" dirty="0"/>
              <a:t> = </a:t>
            </a:r>
            <a:r>
              <a:rPr lang="en-US" altLang="zh-CN" dirty="0" err="1"/>
              <a:t>encoder_outputs.permute</a:t>
            </a:r>
            <a:r>
              <a:rPr lang="en-US" altLang="zh-CN" dirty="0"/>
              <a:t>(1, 0, 2)</a:t>
            </a:r>
          </a:p>
          <a:p>
            <a:r>
              <a:rPr lang="en-US" altLang="zh-CN" dirty="0"/>
              <a:t>        # </a:t>
            </a:r>
            <a:r>
              <a:rPr lang="zh-CN" altLang="en-US" dirty="0"/>
              <a:t>计算能量</a:t>
            </a:r>
          </a:p>
          <a:p>
            <a:r>
              <a:rPr lang="zh-CN" altLang="en-US" dirty="0"/>
              <a:t>        </a:t>
            </a:r>
            <a:r>
              <a:rPr lang="en-US" altLang="zh-CN" dirty="0"/>
              <a:t>energy = </a:t>
            </a:r>
            <a:r>
              <a:rPr lang="en-US" altLang="zh-CN" dirty="0" err="1"/>
              <a:t>torch.tanh</a:t>
            </a:r>
            <a:r>
              <a:rPr lang="en-US" altLang="zh-CN" dirty="0"/>
              <a:t>(</a:t>
            </a:r>
            <a:r>
              <a:rPr lang="en-US" altLang="zh-CN" dirty="0" err="1"/>
              <a:t>self.attn</a:t>
            </a:r>
            <a:r>
              <a:rPr lang="en-US" altLang="zh-CN" dirty="0"/>
              <a:t>(torch.cat((hidden, </a:t>
            </a:r>
            <a:r>
              <a:rPr lang="en-US" altLang="zh-CN" dirty="0" err="1"/>
              <a:t>encoder_outputs</a:t>
            </a:r>
            <a:r>
              <a:rPr lang="en-US" altLang="zh-CN" dirty="0"/>
              <a:t>), dim=2)))</a:t>
            </a:r>
          </a:p>
          <a:p>
            <a:r>
              <a:rPr lang="en-US" altLang="zh-CN" dirty="0"/>
              <a:t>        attention = </a:t>
            </a:r>
            <a:r>
              <a:rPr lang="en-US" altLang="zh-CN" dirty="0" err="1"/>
              <a:t>self.v</a:t>
            </a:r>
            <a:r>
              <a:rPr lang="en-US" altLang="zh-CN" dirty="0"/>
              <a:t>(energy).squeeze(2)</a:t>
            </a:r>
          </a:p>
          <a:p>
            <a:r>
              <a:rPr lang="en-US" altLang="zh-CN" dirty="0"/>
              <a:t>        return </a:t>
            </a:r>
            <a:r>
              <a:rPr lang="en-US" altLang="zh-CN" dirty="0" err="1"/>
              <a:t>F.softmax</a:t>
            </a:r>
            <a:r>
              <a:rPr lang="en-US" altLang="zh-CN" dirty="0"/>
              <a:t>(attention, dim=1)</a:t>
            </a:r>
          </a:p>
          <a:p>
            <a:endParaRPr lang="zh-CN" altLang="en-US" dirty="0"/>
          </a:p>
        </p:txBody>
      </p:sp>
    </p:spTree>
    <p:extLst>
      <p:ext uri="{BB962C8B-B14F-4D97-AF65-F5344CB8AC3E}">
        <p14:creationId xmlns:p14="http://schemas.microsoft.com/office/powerpoint/2010/main" val="34920153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代码</a:t>
            </a:r>
            <a:r>
              <a:rPr lang="en-US" altLang="zh-CN" dirty="0"/>
              <a:t>9. 32</a:t>
            </a:r>
            <a:r>
              <a:rPr lang="zh-CN" altLang="en-US" dirty="0"/>
              <a:t>实现了解码器类。</a:t>
            </a:r>
            <a:r>
              <a:rPr lang="en-US" altLang="zh-CN" dirty="0"/>
              <a:t>Decoder</a:t>
            </a:r>
            <a:r>
              <a:rPr lang="zh-CN" altLang="en-US" dirty="0"/>
              <a:t>类的</a:t>
            </a:r>
            <a:r>
              <a:rPr lang="en-US" altLang="zh-CN" dirty="0"/>
              <a:t>attention</a:t>
            </a:r>
            <a:r>
              <a:rPr lang="zh-CN" altLang="en-US" dirty="0"/>
              <a:t>属性实例化一个</a:t>
            </a:r>
            <a:r>
              <a:rPr lang="en-US" altLang="zh-CN" dirty="0"/>
              <a:t>Attention</a:t>
            </a:r>
            <a:r>
              <a:rPr lang="zh-CN" altLang="en-US" dirty="0"/>
              <a:t>类，该实例的输入为前一时刻的隐藏</a:t>
            </a:r>
            <a:r>
              <a:rPr lang="zh-CN" altLang="en-US" dirty="0" smtClean="0"/>
              <a:t>状态      以及</a:t>
            </a:r>
            <a:r>
              <a:rPr lang="zh-CN" altLang="en-US" dirty="0"/>
              <a:t>编码器的全部隐藏状态 </a:t>
            </a:r>
            <a:r>
              <a:rPr lang="zh-CN" altLang="en-US" dirty="0" smtClean="0"/>
              <a:t>   ，</a:t>
            </a:r>
            <a:r>
              <a:rPr lang="zh-CN" altLang="en-US" dirty="0"/>
              <a:t>最终输出注意力 </a:t>
            </a:r>
            <a:r>
              <a:rPr lang="zh-CN" altLang="en-US" dirty="0" smtClean="0"/>
              <a:t>    。</a:t>
            </a:r>
            <a:r>
              <a:rPr lang="zh-CN" altLang="en-US" dirty="0"/>
              <a:t>代码中的</a:t>
            </a:r>
            <a:r>
              <a:rPr lang="en-US" altLang="zh-CN" dirty="0"/>
              <a:t>weighted</a:t>
            </a:r>
            <a:r>
              <a:rPr lang="zh-CN" altLang="en-US" dirty="0"/>
              <a:t>变量</a:t>
            </a:r>
            <a:r>
              <a:rPr lang="zh-CN" altLang="en-US" dirty="0" smtClean="0"/>
              <a:t>计算             </a:t>
            </a:r>
            <a:r>
              <a:rPr lang="zh-CN" altLang="en-US" dirty="0"/>
              <a:t>，然后调用解码器</a:t>
            </a:r>
            <a:r>
              <a:rPr lang="en-US" altLang="zh-CN" dirty="0"/>
              <a:t>RNN</a:t>
            </a:r>
            <a:r>
              <a:rPr lang="zh-CN" altLang="en-US" dirty="0"/>
              <a:t>计算得到当前时刻的隐藏</a:t>
            </a:r>
            <a:r>
              <a:rPr lang="zh-CN" altLang="en-US" dirty="0" smtClean="0"/>
              <a:t>状态    （即</a:t>
            </a:r>
            <a:r>
              <a:rPr lang="en-US" altLang="zh-CN" dirty="0"/>
              <a:t>hidden</a:t>
            </a:r>
            <a:r>
              <a:rPr lang="zh-CN" altLang="en-US" dirty="0"/>
              <a:t>），最后使用线性层</a:t>
            </a:r>
            <a:r>
              <a:rPr lang="en-US" altLang="zh-CN" dirty="0" err="1"/>
              <a:t>fc_out</a:t>
            </a:r>
            <a:r>
              <a:rPr lang="zh-CN" altLang="en-US" dirty="0"/>
              <a:t>计算目标句子中的下一个</a:t>
            </a:r>
            <a:r>
              <a:rPr lang="zh-CN" altLang="en-US" dirty="0" smtClean="0"/>
              <a:t>单词       （</a:t>
            </a:r>
            <a:r>
              <a:rPr lang="zh-CN" altLang="en-US" dirty="0"/>
              <a:t>即</a:t>
            </a:r>
            <a:r>
              <a:rPr lang="en-US" altLang="zh-CN" dirty="0"/>
              <a:t>prediction</a:t>
            </a:r>
            <a:r>
              <a:rPr lang="zh-CN" altLang="en-US" dirty="0"/>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099629512"/>
              </p:ext>
            </p:extLst>
          </p:nvPr>
        </p:nvGraphicFramePr>
        <p:xfrm>
          <a:off x="1043608" y="2348880"/>
          <a:ext cx="457200" cy="457200"/>
        </p:xfrm>
        <a:graphic>
          <a:graphicData uri="http://schemas.openxmlformats.org/presentationml/2006/ole">
            <mc:AlternateContent xmlns:mc="http://schemas.openxmlformats.org/markup-compatibility/2006">
              <mc:Choice xmlns:v="urn:schemas-microsoft-com:vml" Requires="v">
                <p:oleObj spid="_x0000_s6211" name="Equation" r:id="rId3" imgW="228600" imgH="228600" progId="Equation.DSMT4">
                  <p:embed/>
                </p:oleObj>
              </mc:Choice>
              <mc:Fallback>
                <p:oleObj name="Equation" r:id="rId3" imgW="228600" imgH="2286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2348880"/>
                        <a:ext cx="4572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893964217"/>
              </p:ext>
            </p:extLst>
          </p:nvPr>
        </p:nvGraphicFramePr>
        <p:xfrm>
          <a:off x="5148064" y="2420888"/>
          <a:ext cx="354984" cy="329628"/>
        </p:xfrm>
        <a:graphic>
          <a:graphicData uri="http://schemas.openxmlformats.org/presentationml/2006/ole">
            <mc:AlternateContent xmlns:mc="http://schemas.openxmlformats.org/markup-compatibility/2006">
              <mc:Choice xmlns:v="urn:schemas-microsoft-com:vml" Requires="v">
                <p:oleObj spid="_x0000_s6212" name="Equation" r:id="rId5" imgW="177492" imgH="164814" progId="Equation.DSMT4">
                  <p:embed/>
                </p:oleObj>
              </mc:Choice>
              <mc:Fallback>
                <p:oleObj name="Equation" r:id="rId5" imgW="177492" imgH="164814"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48064" y="2420888"/>
                        <a:ext cx="354984" cy="3296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738205395"/>
              </p:ext>
            </p:extLst>
          </p:nvPr>
        </p:nvGraphicFramePr>
        <p:xfrm>
          <a:off x="7956376" y="2276872"/>
          <a:ext cx="304668" cy="457002"/>
        </p:xfrm>
        <a:graphic>
          <a:graphicData uri="http://schemas.openxmlformats.org/presentationml/2006/ole">
            <mc:AlternateContent xmlns:mc="http://schemas.openxmlformats.org/markup-compatibility/2006">
              <mc:Choice xmlns:v="urn:schemas-microsoft-com:vml" Requires="v">
                <p:oleObj spid="_x0000_s6213" name="Equation" r:id="rId7" imgW="152334" imgH="228501" progId="Equation.DSMT4">
                  <p:embed/>
                </p:oleObj>
              </mc:Choice>
              <mc:Fallback>
                <p:oleObj name="Equation" r:id="rId7" imgW="152334" imgH="228501"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56376" y="2276872"/>
                        <a:ext cx="304668"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168928138"/>
              </p:ext>
            </p:extLst>
          </p:nvPr>
        </p:nvGraphicFramePr>
        <p:xfrm>
          <a:off x="4355976" y="2708920"/>
          <a:ext cx="1219200" cy="457200"/>
        </p:xfrm>
        <a:graphic>
          <a:graphicData uri="http://schemas.openxmlformats.org/presentationml/2006/ole">
            <mc:AlternateContent xmlns:mc="http://schemas.openxmlformats.org/markup-compatibility/2006">
              <mc:Choice xmlns:v="urn:schemas-microsoft-com:vml" Requires="v">
                <p:oleObj spid="_x0000_s6214" name="Equation" r:id="rId9" imgW="609600" imgH="228600" progId="Equation.DSMT4">
                  <p:embed/>
                </p:oleObj>
              </mc:Choice>
              <mc:Fallback>
                <p:oleObj name="Equation" r:id="rId9" imgW="609600" imgH="2286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55976" y="2708920"/>
                        <a:ext cx="12192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39324859"/>
              </p:ext>
            </p:extLst>
          </p:nvPr>
        </p:nvGraphicFramePr>
        <p:xfrm>
          <a:off x="4716016" y="3068960"/>
          <a:ext cx="279400" cy="457200"/>
        </p:xfrm>
        <a:graphic>
          <a:graphicData uri="http://schemas.openxmlformats.org/presentationml/2006/ole">
            <mc:AlternateContent xmlns:mc="http://schemas.openxmlformats.org/markup-compatibility/2006">
              <mc:Choice xmlns:v="urn:schemas-microsoft-com:vml" Requires="v">
                <p:oleObj spid="_x0000_s6215" name="Equation" r:id="rId11" imgW="139700" imgH="228600" progId="Equation.DSMT4">
                  <p:embed/>
                </p:oleObj>
              </mc:Choice>
              <mc:Fallback>
                <p:oleObj name="Equation" r:id="rId11" imgW="139700" imgH="22860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16016" y="3068960"/>
                        <a:ext cx="2794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047935093"/>
              </p:ext>
            </p:extLst>
          </p:nvPr>
        </p:nvGraphicFramePr>
        <p:xfrm>
          <a:off x="6516216" y="3356992"/>
          <a:ext cx="507560" cy="532938"/>
        </p:xfrm>
        <a:graphic>
          <a:graphicData uri="http://schemas.openxmlformats.org/presentationml/2006/ole">
            <mc:AlternateContent xmlns:mc="http://schemas.openxmlformats.org/markup-compatibility/2006">
              <mc:Choice xmlns:v="urn:schemas-microsoft-com:vml" Requires="v">
                <p:oleObj spid="_x0000_s6216" name="Equation" r:id="rId13" imgW="253780" imgH="266469" progId="Equation.DSMT4">
                  <p:embed/>
                </p:oleObj>
              </mc:Choice>
              <mc:Fallback>
                <p:oleObj name="Equation" r:id="rId13" imgW="253780" imgH="266469"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16216" y="3356992"/>
                        <a:ext cx="507560" cy="532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77921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下面定义如代码</a:t>
            </a:r>
            <a:r>
              <a:rPr lang="en-US" altLang="zh-CN" dirty="0"/>
              <a:t>9. 3</a:t>
            </a:r>
            <a:r>
              <a:rPr lang="zh-CN" altLang="en-US" dirty="0"/>
              <a:t>所示的文本分类模型。模型主要包含一个</a:t>
            </a:r>
            <a:r>
              <a:rPr lang="en-US" altLang="zh-CN" dirty="0" err="1"/>
              <a:t>nn.EmbeddingBag</a:t>
            </a:r>
            <a:r>
              <a:rPr lang="zh-CN" altLang="en-US" dirty="0"/>
              <a:t>层和一个</a:t>
            </a:r>
            <a:r>
              <a:rPr lang="en-US" altLang="zh-CN" dirty="0" err="1"/>
              <a:t>nn.Linear</a:t>
            </a:r>
            <a:r>
              <a:rPr lang="zh-CN" altLang="en-US" dirty="0"/>
              <a:t>层。</a:t>
            </a:r>
            <a:r>
              <a:rPr lang="en-US" altLang="zh-CN" dirty="0" err="1"/>
              <a:t>nn.EmbeddingBag</a:t>
            </a:r>
            <a:r>
              <a:rPr lang="zh-CN" altLang="en-US" dirty="0"/>
              <a:t>的功能是将整个嵌入向量（称为“包”）整合为一个嵌入向量，其整合的默认模式为</a:t>
            </a:r>
            <a:r>
              <a:rPr lang="en-US" altLang="zh-CN" dirty="0"/>
              <a:t>"mean"</a:t>
            </a:r>
            <a:r>
              <a:rPr lang="zh-CN" altLang="en-US" dirty="0"/>
              <a:t>，其功能是计算嵌入“包”的均值。尽管本例的各个文本的长度不一，</a:t>
            </a:r>
            <a:r>
              <a:rPr lang="en-US" altLang="zh-CN" dirty="0" err="1"/>
              <a:t>nn.EmbeddingBag</a:t>
            </a:r>
            <a:r>
              <a:rPr lang="zh-CN" altLang="en-US" dirty="0"/>
              <a:t>模块并不要求将文本填充为统一的长度，因为已经使用偏移（</a:t>
            </a:r>
            <a:r>
              <a:rPr lang="en-US" altLang="zh-CN" dirty="0"/>
              <a:t>offsets</a:t>
            </a:r>
            <a:r>
              <a:rPr lang="zh-CN" altLang="en-US" dirty="0"/>
              <a:t>）来保存文本长度。</a:t>
            </a:r>
          </a:p>
        </p:txBody>
      </p:sp>
    </p:spTree>
    <p:extLst>
      <p:ext uri="{BB962C8B-B14F-4D97-AF65-F5344CB8AC3E}">
        <p14:creationId xmlns:p14="http://schemas.microsoft.com/office/powerpoint/2010/main" val="250162701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fontScale="55000" lnSpcReduction="20000"/>
          </a:bodyPr>
          <a:lstStyle/>
          <a:p>
            <a:r>
              <a:rPr lang="zh-CN" altLang="en-US" dirty="0"/>
              <a:t>代码</a:t>
            </a:r>
            <a:r>
              <a:rPr lang="en-US" altLang="zh-CN" dirty="0"/>
              <a:t>9. 32</a:t>
            </a:r>
            <a:r>
              <a:rPr lang="zh-CN" altLang="en-US" dirty="0"/>
              <a:t>解码器类</a:t>
            </a:r>
          </a:p>
          <a:p>
            <a:r>
              <a:rPr lang="en-US" altLang="zh-CN" dirty="0"/>
              <a:t>class Decoder(</a:t>
            </a:r>
            <a:r>
              <a:rPr lang="en-US" altLang="zh-CN" dirty="0" err="1"/>
              <a:t>nn.Module</a:t>
            </a:r>
            <a:r>
              <a:rPr lang="en-US" altLang="zh-CN" dirty="0"/>
              <a:t>):</a:t>
            </a:r>
          </a:p>
          <a:p>
            <a:r>
              <a:rPr lang="en-US" altLang="zh-CN" dirty="0"/>
              <a:t>    """ GRU</a:t>
            </a:r>
            <a:r>
              <a:rPr lang="zh-CN" altLang="en-US" dirty="0"/>
              <a:t>解码器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 </a:t>
            </a:r>
            <a:r>
              <a:rPr lang="en-US" altLang="zh-CN" dirty="0" err="1"/>
              <a:t>output_dim</a:t>
            </a:r>
            <a:r>
              <a:rPr lang="en-US" altLang="zh-CN" dirty="0"/>
              <a:t>, </a:t>
            </a:r>
            <a:r>
              <a:rPr lang="en-US" altLang="zh-CN" dirty="0" err="1"/>
              <a:t>emb_dim</a:t>
            </a:r>
            <a:r>
              <a:rPr lang="en-US" altLang="zh-CN" dirty="0"/>
              <a:t>, </a:t>
            </a:r>
            <a:r>
              <a:rPr lang="en-US" altLang="zh-CN" dirty="0" err="1"/>
              <a:t>enc_hid_dim</a:t>
            </a:r>
            <a:r>
              <a:rPr lang="en-US" altLang="zh-CN" dirty="0"/>
              <a:t>, </a:t>
            </a:r>
            <a:r>
              <a:rPr lang="en-US" altLang="zh-CN" dirty="0" err="1"/>
              <a:t>dec_hid_dim</a:t>
            </a:r>
            <a:r>
              <a:rPr lang="en-US" altLang="zh-CN" dirty="0"/>
              <a:t>, dropout, attention):</a:t>
            </a:r>
          </a:p>
          <a:p>
            <a:r>
              <a:rPr lang="en-US" altLang="zh-CN" dirty="0"/>
              <a:t>        super().__</a:t>
            </a:r>
            <a:r>
              <a:rPr lang="en-US" altLang="zh-CN" dirty="0" err="1"/>
              <a:t>init</a:t>
            </a:r>
            <a:r>
              <a:rPr lang="en-US" altLang="zh-CN" dirty="0"/>
              <a:t>__()</a:t>
            </a:r>
          </a:p>
          <a:p>
            <a:r>
              <a:rPr lang="en-US" altLang="zh-CN" dirty="0"/>
              <a:t>        </a:t>
            </a:r>
            <a:r>
              <a:rPr lang="en-US" altLang="zh-CN" dirty="0" err="1"/>
              <a:t>self.output_dim</a:t>
            </a:r>
            <a:r>
              <a:rPr lang="en-US" altLang="zh-CN" dirty="0"/>
              <a:t> = </a:t>
            </a:r>
            <a:r>
              <a:rPr lang="en-US" altLang="zh-CN" dirty="0" err="1"/>
              <a:t>output_dim</a:t>
            </a:r>
            <a:endParaRPr lang="en-US" altLang="zh-CN" dirty="0"/>
          </a:p>
          <a:p>
            <a:r>
              <a:rPr lang="en-US" altLang="zh-CN" dirty="0"/>
              <a:t>        </a:t>
            </a:r>
            <a:r>
              <a:rPr lang="en-US" altLang="zh-CN" dirty="0" err="1"/>
              <a:t>self.attention</a:t>
            </a:r>
            <a:r>
              <a:rPr lang="en-US" altLang="zh-CN" dirty="0"/>
              <a:t> = attention</a:t>
            </a:r>
          </a:p>
          <a:p>
            <a:r>
              <a:rPr lang="en-US" altLang="zh-CN" dirty="0"/>
              <a:t>        </a:t>
            </a:r>
            <a:r>
              <a:rPr lang="en-US" altLang="zh-CN" dirty="0" err="1"/>
              <a:t>self.embedding</a:t>
            </a:r>
            <a:r>
              <a:rPr lang="en-US" altLang="zh-CN" dirty="0"/>
              <a:t> = </a:t>
            </a:r>
            <a:r>
              <a:rPr lang="en-US" altLang="zh-CN" dirty="0" err="1"/>
              <a:t>nn.Embedding</a:t>
            </a:r>
            <a:r>
              <a:rPr lang="en-US" altLang="zh-CN" dirty="0"/>
              <a:t>(</a:t>
            </a:r>
            <a:r>
              <a:rPr lang="en-US" altLang="zh-CN" dirty="0" err="1"/>
              <a:t>output_dim</a:t>
            </a:r>
            <a:r>
              <a:rPr lang="en-US" altLang="zh-CN" dirty="0"/>
              <a:t>, </a:t>
            </a:r>
            <a:r>
              <a:rPr lang="en-US" altLang="zh-CN" dirty="0" err="1"/>
              <a:t>emb_dim</a:t>
            </a:r>
            <a:r>
              <a:rPr lang="en-US" altLang="zh-CN" dirty="0"/>
              <a:t>)</a:t>
            </a:r>
          </a:p>
          <a:p>
            <a:r>
              <a:rPr lang="en-US" altLang="zh-CN" dirty="0"/>
              <a:t>        </a:t>
            </a:r>
            <a:r>
              <a:rPr lang="en-US" altLang="zh-CN" dirty="0" err="1"/>
              <a:t>self.rnn</a:t>
            </a:r>
            <a:r>
              <a:rPr lang="en-US" altLang="zh-CN" dirty="0"/>
              <a:t> = </a:t>
            </a:r>
            <a:r>
              <a:rPr lang="en-US" altLang="zh-CN" dirty="0" err="1"/>
              <a:t>nn.GRU</a:t>
            </a:r>
            <a:r>
              <a:rPr lang="en-US" altLang="zh-CN" dirty="0"/>
              <a:t>((</a:t>
            </a:r>
            <a:r>
              <a:rPr lang="en-US" altLang="zh-CN" dirty="0" err="1"/>
              <a:t>enc_hid_dim</a:t>
            </a:r>
            <a:r>
              <a:rPr lang="en-US" altLang="zh-CN" dirty="0"/>
              <a:t> * 2) + </a:t>
            </a:r>
            <a:r>
              <a:rPr lang="en-US" altLang="zh-CN" dirty="0" err="1"/>
              <a:t>emb_dim</a:t>
            </a:r>
            <a:r>
              <a:rPr lang="en-US" altLang="zh-CN" dirty="0"/>
              <a:t>, </a:t>
            </a:r>
            <a:r>
              <a:rPr lang="en-US" altLang="zh-CN" dirty="0" err="1"/>
              <a:t>dec_hid_dim</a:t>
            </a:r>
            <a:r>
              <a:rPr lang="en-US" altLang="zh-CN" dirty="0"/>
              <a:t>)</a:t>
            </a:r>
          </a:p>
          <a:p>
            <a:r>
              <a:rPr lang="en-US" altLang="zh-CN" dirty="0"/>
              <a:t>        </a:t>
            </a:r>
            <a:r>
              <a:rPr lang="en-US" altLang="zh-CN" dirty="0" err="1"/>
              <a:t>self.fc_out</a:t>
            </a:r>
            <a:r>
              <a:rPr lang="en-US" altLang="zh-CN" dirty="0"/>
              <a:t> = </a:t>
            </a:r>
            <a:r>
              <a:rPr lang="en-US" altLang="zh-CN" dirty="0" err="1"/>
              <a:t>nn.Linear</a:t>
            </a:r>
            <a:r>
              <a:rPr lang="en-US" altLang="zh-CN" dirty="0"/>
              <a:t>((</a:t>
            </a:r>
            <a:r>
              <a:rPr lang="en-US" altLang="zh-CN" dirty="0" err="1"/>
              <a:t>enc_hid_dim</a:t>
            </a:r>
            <a:r>
              <a:rPr lang="en-US" altLang="zh-CN" dirty="0"/>
              <a:t> * 2) + </a:t>
            </a:r>
            <a:r>
              <a:rPr lang="en-US" altLang="zh-CN" dirty="0" err="1"/>
              <a:t>dec_hid_dim</a:t>
            </a:r>
            <a:r>
              <a:rPr lang="en-US" altLang="zh-CN" dirty="0"/>
              <a:t> + </a:t>
            </a:r>
            <a:r>
              <a:rPr lang="en-US" altLang="zh-CN" dirty="0" err="1"/>
              <a:t>emb_dim</a:t>
            </a:r>
            <a:r>
              <a:rPr lang="en-US" altLang="zh-CN" dirty="0"/>
              <a:t>, </a:t>
            </a:r>
            <a:r>
              <a:rPr lang="en-US" altLang="zh-CN" dirty="0" err="1"/>
              <a:t>output_dim</a:t>
            </a:r>
            <a:r>
              <a:rPr lang="en-US" altLang="zh-CN" dirty="0"/>
              <a:t>)</a:t>
            </a:r>
          </a:p>
          <a:p>
            <a:r>
              <a:rPr lang="en-US" altLang="zh-CN" dirty="0"/>
              <a:t>        </a:t>
            </a:r>
            <a:r>
              <a:rPr lang="en-US" altLang="zh-CN" dirty="0" err="1"/>
              <a:t>self.dropout</a:t>
            </a:r>
            <a:r>
              <a:rPr lang="en-US" altLang="zh-CN" dirty="0"/>
              <a:t> = </a:t>
            </a:r>
            <a:r>
              <a:rPr lang="en-US" altLang="zh-CN" dirty="0" err="1"/>
              <a:t>nn.Dropout</a:t>
            </a:r>
            <a:r>
              <a:rPr lang="en-US" altLang="zh-CN" dirty="0"/>
              <a:t>(dropout)</a:t>
            </a:r>
          </a:p>
          <a:p>
            <a:endParaRPr lang="en-US" altLang="zh-CN" dirty="0"/>
          </a:p>
          <a:p>
            <a:r>
              <a:rPr lang="en-US" altLang="zh-CN" dirty="0"/>
              <a:t>    </a:t>
            </a:r>
            <a:r>
              <a:rPr lang="en-US" altLang="zh-CN" dirty="0" err="1"/>
              <a:t>def</a:t>
            </a:r>
            <a:r>
              <a:rPr lang="en-US" altLang="zh-CN" dirty="0"/>
              <a:t> forward(self, </a:t>
            </a:r>
            <a:r>
              <a:rPr lang="en-US" altLang="zh-CN" dirty="0" err="1"/>
              <a:t>inp</a:t>
            </a:r>
            <a:r>
              <a:rPr lang="en-US" altLang="zh-CN" dirty="0"/>
              <a:t>, hidden, </a:t>
            </a:r>
            <a:r>
              <a:rPr lang="en-US" altLang="zh-CN" dirty="0" err="1"/>
              <a:t>encoder_outputs</a:t>
            </a:r>
            <a:r>
              <a:rPr lang="en-US" altLang="zh-CN" dirty="0"/>
              <a:t>):</a:t>
            </a:r>
          </a:p>
          <a:p>
            <a:r>
              <a:rPr lang="en-US" altLang="zh-CN" dirty="0"/>
              <a:t>        </a:t>
            </a:r>
            <a:r>
              <a:rPr lang="en-US" altLang="zh-CN" dirty="0" err="1"/>
              <a:t>inp</a:t>
            </a:r>
            <a:r>
              <a:rPr lang="en-US" altLang="zh-CN" dirty="0"/>
              <a:t> = </a:t>
            </a:r>
            <a:r>
              <a:rPr lang="en-US" altLang="zh-CN" dirty="0" err="1"/>
              <a:t>inp.unsqueeze</a:t>
            </a:r>
            <a:r>
              <a:rPr lang="en-US" altLang="zh-CN" dirty="0"/>
              <a:t>(0)</a:t>
            </a:r>
          </a:p>
          <a:p>
            <a:r>
              <a:rPr lang="en-US" altLang="zh-CN" dirty="0"/>
              <a:t>        embedded = </a:t>
            </a:r>
            <a:r>
              <a:rPr lang="en-US" altLang="zh-CN" dirty="0" err="1"/>
              <a:t>self.dropout</a:t>
            </a:r>
            <a:r>
              <a:rPr lang="en-US" altLang="zh-CN" dirty="0"/>
              <a:t>(</a:t>
            </a:r>
            <a:r>
              <a:rPr lang="en-US" altLang="zh-CN" dirty="0" err="1"/>
              <a:t>self.embedding</a:t>
            </a:r>
            <a:r>
              <a:rPr lang="en-US" altLang="zh-CN" dirty="0"/>
              <a:t>(</a:t>
            </a:r>
            <a:r>
              <a:rPr lang="en-US" altLang="zh-CN" dirty="0" err="1"/>
              <a:t>inp</a:t>
            </a:r>
            <a:r>
              <a:rPr lang="en-US" altLang="zh-CN" dirty="0"/>
              <a:t>))</a:t>
            </a:r>
          </a:p>
          <a:p>
            <a:r>
              <a:rPr lang="en-US" altLang="zh-CN" dirty="0"/>
              <a:t>        a = </a:t>
            </a:r>
            <a:r>
              <a:rPr lang="en-US" altLang="zh-CN" dirty="0" err="1"/>
              <a:t>self.attention</a:t>
            </a:r>
            <a:r>
              <a:rPr lang="en-US" altLang="zh-CN" dirty="0"/>
              <a:t>(hidden, </a:t>
            </a:r>
            <a:r>
              <a:rPr lang="en-US" altLang="zh-CN" dirty="0" err="1"/>
              <a:t>encoder_outputs</a:t>
            </a:r>
            <a:r>
              <a:rPr lang="en-US" altLang="zh-CN" dirty="0"/>
              <a:t>)</a:t>
            </a:r>
          </a:p>
          <a:p>
            <a:r>
              <a:rPr lang="en-US" altLang="zh-CN" dirty="0"/>
              <a:t>        a = </a:t>
            </a:r>
            <a:r>
              <a:rPr lang="en-US" altLang="zh-CN" dirty="0" err="1"/>
              <a:t>a.unsqueeze</a:t>
            </a:r>
            <a:r>
              <a:rPr lang="en-US" altLang="zh-CN" dirty="0"/>
              <a:t>(1)</a:t>
            </a:r>
          </a:p>
          <a:p>
            <a:r>
              <a:rPr lang="en-US" altLang="zh-CN" dirty="0"/>
              <a:t>        </a:t>
            </a:r>
            <a:r>
              <a:rPr lang="en-US" altLang="zh-CN" dirty="0" err="1"/>
              <a:t>encoder_outputs</a:t>
            </a:r>
            <a:r>
              <a:rPr lang="en-US" altLang="zh-CN" dirty="0"/>
              <a:t> = </a:t>
            </a:r>
            <a:r>
              <a:rPr lang="en-US" altLang="zh-CN" dirty="0" err="1"/>
              <a:t>encoder_outputs.permute</a:t>
            </a:r>
            <a:r>
              <a:rPr lang="en-US" altLang="zh-CN" dirty="0"/>
              <a:t>(1, 0, 2)</a:t>
            </a:r>
          </a:p>
          <a:p>
            <a:r>
              <a:rPr lang="en-US" altLang="zh-CN" dirty="0"/>
              <a:t>        weighted = </a:t>
            </a:r>
            <a:r>
              <a:rPr lang="en-US" altLang="zh-CN" dirty="0" err="1"/>
              <a:t>torch.bmm</a:t>
            </a:r>
            <a:r>
              <a:rPr lang="en-US" altLang="zh-CN" dirty="0"/>
              <a:t>(a, </a:t>
            </a:r>
            <a:r>
              <a:rPr lang="en-US" altLang="zh-CN" dirty="0" err="1"/>
              <a:t>encoder_outputs</a:t>
            </a:r>
            <a:r>
              <a:rPr lang="en-US" altLang="zh-CN" dirty="0"/>
              <a:t>)</a:t>
            </a:r>
          </a:p>
          <a:p>
            <a:r>
              <a:rPr lang="en-US" altLang="zh-CN" dirty="0"/>
              <a:t>        weighted = </a:t>
            </a:r>
            <a:r>
              <a:rPr lang="en-US" altLang="zh-CN" dirty="0" err="1"/>
              <a:t>weighted.permute</a:t>
            </a:r>
            <a:r>
              <a:rPr lang="en-US" altLang="zh-CN" dirty="0"/>
              <a:t>(1, 0, 2)</a:t>
            </a:r>
          </a:p>
          <a:p>
            <a:r>
              <a:rPr lang="en-US" altLang="zh-CN" dirty="0"/>
              <a:t>        </a:t>
            </a:r>
            <a:r>
              <a:rPr lang="en-US" altLang="zh-CN" dirty="0" err="1"/>
              <a:t>rnn_input</a:t>
            </a:r>
            <a:r>
              <a:rPr lang="en-US" altLang="zh-CN" dirty="0"/>
              <a:t> = torch.cat((embedded, weighted), dim=2)</a:t>
            </a:r>
          </a:p>
          <a:p>
            <a:r>
              <a:rPr lang="en-US" altLang="zh-CN" dirty="0"/>
              <a:t>        output, hidden = </a:t>
            </a:r>
            <a:r>
              <a:rPr lang="en-US" altLang="zh-CN" dirty="0" err="1"/>
              <a:t>self.rnn</a:t>
            </a:r>
            <a:r>
              <a:rPr lang="en-US" altLang="zh-CN" dirty="0"/>
              <a:t>(</a:t>
            </a:r>
            <a:r>
              <a:rPr lang="en-US" altLang="zh-CN" dirty="0" err="1"/>
              <a:t>rnn_input</a:t>
            </a:r>
            <a:r>
              <a:rPr lang="en-US" altLang="zh-CN" dirty="0"/>
              <a:t>, </a:t>
            </a:r>
            <a:r>
              <a:rPr lang="en-US" altLang="zh-CN" dirty="0" err="1"/>
              <a:t>hidden.unsqueeze</a:t>
            </a:r>
            <a:r>
              <a:rPr lang="en-US" altLang="zh-CN" dirty="0"/>
              <a:t>(0))</a:t>
            </a:r>
          </a:p>
          <a:p>
            <a:r>
              <a:rPr lang="en-US" altLang="zh-CN" dirty="0"/>
              <a:t>        assert (output == hidden).all()</a:t>
            </a:r>
          </a:p>
          <a:p>
            <a:endParaRPr lang="en-US" altLang="zh-CN" dirty="0"/>
          </a:p>
          <a:p>
            <a:r>
              <a:rPr lang="en-US" altLang="zh-CN" dirty="0"/>
              <a:t>        embedded = </a:t>
            </a:r>
            <a:r>
              <a:rPr lang="en-US" altLang="zh-CN" dirty="0" err="1"/>
              <a:t>embedded.squeeze</a:t>
            </a:r>
            <a:r>
              <a:rPr lang="en-US" altLang="zh-CN" dirty="0"/>
              <a:t>(0)</a:t>
            </a:r>
          </a:p>
          <a:p>
            <a:r>
              <a:rPr lang="en-US" altLang="zh-CN" dirty="0"/>
              <a:t>        output = </a:t>
            </a:r>
            <a:r>
              <a:rPr lang="en-US" altLang="zh-CN" dirty="0" err="1"/>
              <a:t>output.squeeze</a:t>
            </a:r>
            <a:r>
              <a:rPr lang="en-US" altLang="zh-CN" dirty="0"/>
              <a:t>(0)</a:t>
            </a:r>
          </a:p>
          <a:p>
            <a:r>
              <a:rPr lang="en-US" altLang="zh-CN" dirty="0"/>
              <a:t>        weighted = </a:t>
            </a:r>
            <a:r>
              <a:rPr lang="en-US" altLang="zh-CN" dirty="0" err="1"/>
              <a:t>weighted.squeeze</a:t>
            </a:r>
            <a:r>
              <a:rPr lang="en-US" altLang="zh-CN" dirty="0"/>
              <a:t>(0)</a:t>
            </a:r>
          </a:p>
          <a:p>
            <a:r>
              <a:rPr lang="en-US" altLang="zh-CN" dirty="0"/>
              <a:t>        prediction = </a:t>
            </a:r>
            <a:r>
              <a:rPr lang="en-US" altLang="zh-CN" dirty="0" err="1"/>
              <a:t>self.fc_out</a:t>
            </a:r>
            <a:r>
              <a:rPr lang="en-US" altLang="zh-CN" dirty="0"/>
              <a:t>(torch.cat((output, weighted, embedded), dim=1))</a:t>
            </a:r>
          </a:p>
          <a:p>
            <a:r>
              <a:rPr lang="en-US" altLang="zh-CN" dirty="0"/>
              <a:t>        return prediction, </a:t>
            </a:r>
            <a:r>
              <a:rPr lang="en-US" altLang="zh-CN" dirty="0" err="1"/>
              <a:t>hidden.squeeze</a:t>
            </a:r>
            <a:r>
              <a:rPr lang="en-US" altLang="zh-CN" dirty="0"/>
              <a:t>(0)</a:t>
            </a:r>
          </a:p>
          <a:p>
            <a:endParaRPr lang="zh-CN" altLang="en-US" dirty="0"/>
          </a:p>
        </p:txBody>
      </p:sp>
    </p:spTree>
    <p:extLst>
      <p:ext uri="{BB962C8B-B14F-4D97-AF65-F5344CB8AC3E}">
        <p14:creationId xmlns:p14="http://schemas.microsoft.com/office/powerpoint/2010/main" val="39422133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代码</a:t>
            </a:r>
            <a:r>
              <a:rPr lang="en-US" altLang="zh-CN" dirty="0"/>
              <a:t>9. 33</a:t>
            </a:r>
            <a:r>
              <a:rPr lang="zh-CN" altLang="en-US" dirty="0"/>
              <a:t>实现</a:t>
            </a:r>
            <a:r>
              <a:rPr lang="en-US" altLang="zh-CN" dirty="0"/>
              <a:t>Seq2Seq</a:t>
            </a:r>
            <a:r>
              <a:rPr lang="zh-CN" altLang="en-US" dirty="0"/>
              <a:t>模型。模型中，</a:t>
            </a:r>
            <a:r>
              <a:rPr lang="en-US" altLang="zh-CN" dirty="0"/>
              <a:t>outputs</a:t>
            </a:r>
            <a:r>
              <a:rPr lang="zh-CN" altLang="en-US" dirty="0"/>
              <a:t>张量用于存储全部预测 </a:t>
            </a:r>
            <a:r>
              <a:rPr lang="zh-CN" altLang="en-US" dirty="0" smtClean="0"/>
              <a:t>   ，</a:t>
            </a:r>
            <a:r>
              <a:rPr lang="zh-CN" altLang="en-US" dirty="0"/>
              <a:t>编码器</a:t>
            </a:r>
            <a:r>
              <a:rPr lang="en-US" altLang="zh-CN" dirty="0"/>
              <a:t>encoder</a:t>
            </a:r>
            <a:r>
              <a:rPr lang="zh-CN" altLang="en-US" dirty="0"/>
              <a:t>接受源序列</a:t>
            </a:r>
            <a:r>
              <a:rPr lang="en-US" altLang="zh-CN" dirty="0" err="1"/>
              <a:t>src</a:t>
            </a:r>
            <a:r>
              <a:rPr lang="zh-CN" altLang="en-US" dirty="0"/>
              <a:t>输入，计算得到上下文</a:t>
            </a:r>
            <a:r>
              <a:rPr lang="zh-CN" altLang="en-US" dirty="0" smtClean="0"/>
              <a:t>向量</a:t>
            </a:r>
            <a:r>
              <a:rPr lang="en-US" altLang="zh-CN" dirty="0" smtClean="0"/>
              <a:t>z</a:t>
            </a:r>
            <a:r>
              <a:rPr lang="zh-CN" altLang="en-US" dirty="0" smtClean="0"/>
              <a:t>和</a:t>
            </a:r>
            <a:r>
              <a:rPr lang="zh-CN" altLang="en-US" dirty="0"/>
              <a:t>全部隐藏</a:t>
            </a:r>
            <a:r>
              <a:rPr lang="zh-CN" altLang="en-US" dirty="0" smtClean="0"/>
              <a:t>状态</a:t>
            </a:r>
            <a:r>
              <a:rPr lang="en-US" altLang="zh-CN" dirty="0" smtClean="0"/>
              <a:t>H</a:t>
            </a:r>
            <a:r>
              <a:rPr lang="zh-CN" altLang="en-US" dirty="0" smtClean="0"/>
              <a:t>，</a:t>
            </a:r>
            <a:r>
              <a:rPr lang="zh-CN" altLang="en-US" dirty="0"/>
              <a:t>解码器的隐藏状态初始化</a:t>
            </a:r>
            <a:r>
              <a:rPr lang="zh-CN" altLang="en-US" dirty="0" smtClean="0"/>
              <a:t>为</a:t>
            </a:r>
            <a:r>
              <a:rPr lang="en-US" altLang="zh-CN" dirty="0" smtClean="0"/>
              <a:t>z</a:t>
            </a:r>
            <a:r>
              <a:rPr lang="zh-CN" altLang="en-US" dirty="0" smtClean="0"/>
              <a:t>，</a:t>
            </a:r>
            <a:r>
              <a:rPr lang="zh-CN" altLang="en-US" dirty="0"/>
              <a:t>将一个批量的</a:t>
            </a:r>
            <a:r>
              <a:rPr lang="en-US" altLang="zh-CN" dirty="0"/>
              <a:t>&lt;</a:t>
            </a:r>
            <a:r>
              <a:rPr lang="en-US" altLang="zh-CN" dirty="0" err="1"/>
              <a:t>sos</a:t>
            </a:r>
            <a:r>
              <a:rPr lang="en-US" altLang="zh-CN" dirty="0"/>
              <a:t>&gt;</a:t>
            </a:r>
            <a:r>
              <a:rPr lang="zh-CN" altLang="en-US" dirty="0"/>
              <a:t>符号作为解码器的输入（代码中的</a:t>
            </a:r>
            <a:r>
              <a:rPr lang="en-US" altLang="zh-CN" dirty="0" err="1"/>
              <a:t>inp</a:t>
            </a:r>
            <a:r>
              <a:rPr lang="zh-CN" altLang="en-US" dirty="0"/>
              <a:t>变量），最后使用一个</a:t>
            </a:r>
            <a:r>
              <a:rPr lang="en-US" altLang="zh-CN" dirty="0"/>
              <a:t>for</a:t>
            </a:r>
            <a:r>
              <a:rPr lang="zh-CN" altLang="en-US" dirty="0"/>
              <a:t>循环来迭代解码。解码过程是：首先将</a:t>
            </a:r>
            <a:r>
              <a:rPr lang="zh-CN" altLang="en-US" dirty="0" smtClean="0"/>
              <a:t>符号   </a:t>
            </a:r>
            <a:r>
              <a:rPr lang="zh-CN" altLang="en-US" dirty="0"/>
              <a:t>、前一时刻隐藏</a:t>
            </a:r>
            <a:r>
              <a:rPr lang="zh-CN" altLang="en-US" dirty="0" smtClean="0"/>
              <a:t>状态     </a:t>
            </a:r>
            <a:r>
              <a:rPr lang="zh-CN" altLang="en-US" dirty="0"/>
              <a:t>和编码器的全部隐藏</a:t>
            </a:r>
            <a:r>
              <a:rPr lang="zh-CN" altLang="en-US" dirty="0" smtClean="0"/>
              <a:t>状态</a:t>
            </a:r>
            <a:r>
              <a:rPr lang="en-US" altLang="zh-CN" dirty="0" smtClean="0"/>
              <a:t>H</a:t>
            </a:r>
            <a:r>
              <a:rPr lang="zh-CN" altLang="en-US" dirty="0" smtClean="0"/>
              <a:t>输入</a:t>
            </a:r>
            <a:r>
              <a:rPr lang="zh-CN" altLang="en-US" dirty="0"/>
              <a:t>到解码器中，得到</a:t>
            </a:r>
            <a:r>
              <a:rPr lang="zh-CN" altLang="en-US" dirty="0" smtClean="0"/>
              <a:t>预测      </a:t>
            </a:r>
            <a:r>
              <a:rPr lang="zh-CN" altLang="en-US" dirty="0"/>
              <a:t>和新的隐藏</a:t>
            </a:r>
            <a:r>
              <a:rPr lang="zh-CN" altLang="en-US" dirty="0" smtClean="0"/>
              <a:t>状态    ，</a:t>
            </a:r>
            <a:r>
              <a:rPr lang="zh-CN" altLang="en-US" dirty="0"/>
              <a:t>然后决定是否使用强制教学，如果是则使用下一个真实符号作为下一时刻输入，否则使用预测符号作为下一时刻输入。</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912881776"/>
              </p:ext>
            </p:extLst>
          </p:nvPr>
        </p:nvGraphicFramePr>
        <p:xfrm>
          <a:off x="2267744" y="1916832"/>
          <a:ext cx="279158" cy="431426"/>
        </p:xfrm>
        <a:graphic>
          <a:graphicData uri="http://schemas.openxmlformats.org/presentationml/2006/ole">
            <mc:AlternateContent xmlns:mc="http://schemas.openxmlformats.org/markup-compatibility/2006">
              <mc:Choice xmlns:v="urn:schemas-microsoft-com:vml" Requires="v">
                <p:oleObj spid="_x0000_s7214" name="Equation" r:id="rId3" imgW="139579" imgH="215713" progId="Equation.DSMT4">
                  <p:embed/>
                </p:oleObj>
              </mc:Choice>
              <mc:Fallback>
                <p:oleObj name="Equation" r:id="rId3" imgW="139579" imgH="215713"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7744" y="1916832"/>
                        <a:ext cx="279158" cy="4314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310341723"/>
              </p:ext>
            </p:extLst>
          </p:nvPr>
        </p:nvGraphicFramePr>
        <p:xfrm>
          <a:off x="3419872" y="3429000"/>
          <a:ext cx="330056" cy="457002"/>
        </p:xfrm>
        <a:graphic>
          <a:graphicData uri="http://schemas.openxmlformats.org/presentationml/2006/ole">
            <mc:AlternateContent xmlns:mc="http://schemas.openxmlformats.org/markup-compatibility/2006">
              <mc:Choice xmlns:v="urn:schemas-microsoft-com:vml" Requires="v">
                <p:oleObj spid="_x0000_s7215" name="Equation" r:id="rId5" imgW="165028" imgH="228501" progId="Equation.DSMT4">
                  <p:embed/>
                </p:oleObj>
              </mc:Choice>
              <mc:Fallback>
                <p:oleObj name="Equation" r:id="rId5" imgW="165028"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9872" y="3429000"/>
                        <a:ext cx="330056"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4070065677"/>
              </p:ext>
            </p:extLst>
          </p:nvPr>
        </p:nvGraphicFramePr>
        <p:xfrm>
          <a:off x="6444208" y="3429000"/>
          <a:ext cx="457200" cy="457200"/>
        </p:xfrm>
        <a:graphic>
          <a:graphicData uri="http://schemas.openxmlformats.org/presentationml/2006/ole">
            <mc:AlternateContent xmlns:mc="http://schemas.openxmlformats.org/markup-compatibility/2006">
              <mc:Choice xmlns:v="urn:schemas-microsoft-com:vml" Requires="v">
                <p:oleObj spid="_x0000_s7216" name="Equation" r:id="rId7" imgW="228600" imgH="228600" progId="Equation.DSMT4">
                  <p:embed/>
                </p:oleObj>
              </mc:Choice>
              <mc:Fallback>
                <p:oleObj name="Equation" r:id="rId7" imgW="228600" imgH="2286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4208" y="3429000"/>
                        <a:ext cx="4572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45499096"/>
              </p:ext>
            </p:extLst>
          </p:nvPr>
        </p:nvGraphicFramePr>
        <p:xfrm>
          <a:off x="6444208" y="3717032"/>
          <a:ext cx="507560" cy="532938"/>
        </p:xfrm>
        <a:graphic>
          <a:graphicData uri="http://schemas.openxmlformats.org/presentationml/2006/ole">
            <mc:AlternateContent xmlns:mc="http://schemas.openxmlformats.org/markup-compatibility/2006">
              <mc:Choice xmlns:v="urn:schemas-microsoft-com:vml" Requires="v">
                <p:oleObj spid="_x0000_s7217" name="Equation" r:id="rId9" imgW="253780" imgH="266469" progId="Equation.DSMT4">
                  <p:embed/>
                </p:oleObj>
              </mc:Choice>
              <mc:Fallback>
                <p:oleObj name="Equation" r:id="rId9" imgW="253780" imgH="266469"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4208" y="3717032"/>
                        <a:ext cx="507560" cy="532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734263899"/>
              </p:ext>
            </p:extLst>
          </p:nvPr>
        </p:nvGraphicFramePr>
        <p:xfrm>
          <a:off x="1403648" y="4149080"/>
          <a:ext cx="279400" cy="457200"/>
        </p:xfrm>
        <a:graphic>
          <a:graphicData uri="http://schemas.openxmlformats.org/presentationml/2006/ole">
            <mc:AlternateContent xmlns:mc="http://schemas.openxmlformats.org/markup-compatibility/2006">
              <mc:Choice xmlns:v="urn:schemas-microsoft-com:vml" Requires="v">
                <p:oleObj spid="_x0000_s7218" name="Equation" r:id="rId11" imgW="139700" imgH="228600" progId="Equation.DSMT4">
                  <p:embed/>
                </p:oleObj>
              </mc:Choice>
              <mc:Fallback>
                <p:oleObj name="Equation" r:id="rId11" imgW="139700" imgH="22860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03648" y="4149080"/>
                        <a:ext cx="2794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4080744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fontScale="40000" lnSpcReduction="20000"/>
          </a:bodyPr>
          <a:lstStyle/>
          <a:p>
            <a:r>
              <a:rPr lang="zh-CN" altLang="en-US" dirty="0"/>
              <a:t>代码</a:t>
            </a:r>
            <a:r>
              <a:rPr lang="en-US" altLang="zh-CN" dirty="0"/>
              <a:t>9. 33 Seq2Seq</a:t>
            </a:r>
            <a:r>
              <a:rPr lang="zh-CN" altLang="en-US" dirty="0"/>
              <a:t>模型</a:t>
            </a:r>
          </a:p>
          <a:p>
            <a:r>
              <a:rPr lang="en-US" altLang="zh-CN" dirty="0"/>
              <a:t>class Seq2Seq(</a:t>
            </a:r>
            <a:r>
              <a:rPr lang="en-US" altLang="zh-CN" dirty="0" err="1"/>
              <a:t>nn.Module</a:t>
            </a:r>
            <a:r>
              <a:rPr lang="en-US" altLang="zh-CN" dirty="0"/>
              <a:t>):</a:t>
            </a:r>
          </a:p>
          <a:p>
            <a:r>
              <a:rPr lang="en-US" altLang="zh-CN" dirty="0"/>
              <a:t>    """ Seq2Seq</a:t>
            </a:r>
            <a:r>
              <a:rPr lang="zh-CN" altLang="en-US" dirty="0"/>
              <a:t>模型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 encoder, decoder, device):</a:t>
            </a:r>
          </a:p>
          <a:p>
            <a:r>
              <a:rPr lang="en-US" altLang="zh-CN" dirty="0"/>
              <a:t>        super().__</a:t>
            </a:r>
            <a:r>
              <a:rPr lang="en-US" altLang="zh-CN" dirty="0" err="1"/>
              <a:t>init</a:t>
            </a:r>
            <a:r>
              <a:rPr lang="en-US" altLang="zh-CN" dirty="0"/>
              <a:t>__()</a:t>
            </a:r>
          </a:p>
          <a:p>
            <a:r>
              <a:rPr lang="en-US" altLang="zh-CN" dirty="0"/>
              <a:t>        </a:t>
            </a:r>
            <a:r>
              <a:rPr lang="en-US" altLang="zh-CN" dirty="0" err="1"/>
              <a:t>self.encoder</a:t>
            </a:r>
            <a:r>
              <a:rPr lang="en-US" altLang="zh-CN" dirty="0"/>
              <a:t> = encoder</a:t>
            </a:r>
          </a:p>
          <a:p>
            <a:r>
              <a:rPr lang="en-US" altLang="zh-CN" dirty="0"/>
              <a:t>        </a:t>
            </a:r>
            <a:r>
              <a:rPr lang="en-US" altLang="zh-CN" dirty="0" err="1"/>
              <a:t>self.decoder</a:t>
            </a:r>
            <a:r>
              <a:rPr lang="en-US" altLang="zh-CN" dirty="0"/>
              <a:t> = decoder</a:t>
            </a:r>
          </a:p>
          <a:p>
            <a:r>
              <a:rPr lang="en-US" altLang="zh-CN" dirty="0"/>
              <a:t>        </a:t>
            </a:r>
            <a:r>
              <a:rPr lang="en-US" altLang="zh-CN" dirty="0" err="1"/>
              <a:t>self.device</a:t>
            </a:r>
            <a:r>
              <a:rPr lang="en-US" altLang="zh-CN" dirty="0"/>
              <a:t> = device</a:t>
            </a:r>
          </a:p>
          <a:p>
            <a:endParaRPr lang="en-US" altLang="zh-CN" dirty="0"/>
          </a:p>
          <a:p>
            <a:r>
              <a:rPr lang="en-US" altLang="zh-CN" dirty="0"/>
              <a:t>    </a:t>
            </a:r>
            <a:r>
              <a:rPr lang="en-US" altLang="zh-CN" dirty="0" err="1"/>
              <a:t>def</a:t>
            </a:r>
            <a:r>
              <a:rPr lang="en-US" altLang="zh-CN" dirty="0"/>
              <a:t> forward(self, </a:t>
            </a:r>
            <a:r>
              <a:rPr lang="en-US" altLang="zh-CN" dirty="0" err="1"/>
              <a:t>src</a:t>
            </a:r>
            <a:r>
              <a:rPr lang="en-US" altLang="zh-CN" dirty="0"/>
              <a:t>, </a:t>
            </a:r>
            <a:r>
              <a:rPr lang="en-US" altLang="zh-CN" dirty="0" err="1"/>
              <a:t>tgt</a:t>
            </a:r>
            <a:r>
              <a:rPr lang="en-US" altLang="zh-CN" dirty="0"/>
              <a:t>, </a:t>
            </a:r>
            <a:r>
              <a:rPr lang="en-US" altLang="zh-CN" dirty="0" err="1"/>
              <a:t>teacher_forcing_ratio</a:t>
            </a:r>
            <a:r>
              <a:rPr lang="en-US" altLang="zh-CN" dirty="0"/>
              <a:t>=0.5):</a:t>
            </a:r>
          </a:p>
          <a:p>
            <a:r>
              <a:rPr lang="en-US" altLang="zh-CN" dirty="0"/>
              <a:t>        # </a:t>
            </a:r>
            <a:r>
              <a:rPr lang="en-US" altLang="zh-CN" dirty="0" err="1"/>
              <a:t>teacher_forcing_ratio</a:t>
            </a:r>
            <a:r>
              <a:rPr lang="zh-CN" altLang="en-US" dirty="0"/>
              <a:t>为使用强制教学比例</a:t>
            </a:r>
          </a:p>
          <a:p>
            <a:r>
              <a:rPr lang="zh-CN" altLang="en-US" dirty="0"/>
              <a:t>        </a:t>
            </a:r>
            <a:r>
              <a:rPr lang="en-US" altLang="zh-CN" dirty="0" err="1"/>
              <a:t>tgt_len</a:t>
            </a:r>
            <a:r>
              <a:rPr lang="en-US" altLang="zh-CN" dirty="0"/>
              <a:t> = </a:t>
            </a:r>
            <a:r>
              <a:rPr lang="en-US" altLang="zh-CN" dirty="0" err="1"/>
              <a:t>tgt.shape</a:t>
            </a:r>
            <a:r>
              <a:rPr lang="en-US" altLang="zh-CN" dirty="0"/>
              <a:t>[0]</a:t>
            </a:r>
          </a:p>
          <a:p>
            <a:r>
              <a:rPr lang="en-US" altLang="zh-CN" dirty="0"/>
              <a:t>        </a:t>
            </a:r>
            <a:r>
              <a:rPr lang="en-US" altLang="zh-CN" dirty="0" err="1"/>
              <a:t>batch_size</a:t>
            </a:r>
            <a:r>
              <a:rPr lang="en-US" altLang="zh-CN" dirty="0"/>
              <a:t> = </a:t>
            </a:r>
            <a:r>
              <a:rPr lang="en-US" altLang="zh-CN" dirty="0" err="1"/>
              <a:t>src.shape</a:t>
            </a:r>
            <a:r>
              <a:rPr lang="en-US" altLang="zh-CN" dirty="0"/>
              <a:t>[1]</a:t>
            </a:r>
          </a:p>
          <a:p>
            <a:r>
              <a:rPr lang="en-US" altLang="zh-CN" dirty="0"/>
              <a:t>        </a:t>
            </a:r>
            <a:r>
              <a:rPr lang="en-US" altLang="zh-CN" dirty="0" err="1"/>
              <a:t>tgt_vocab_size</a:t>
            </a:r>
            <a:r>
              <a:rPr lang="en-US" altLang="zh-CN" dirty="0"/>
              <a:t> = </a:t>
            </a:r>
            <a:r>
              <a:rPr lang="en-US" altLang="zh-CN" dirty="0" err="1"/>
              <a:t>self.decoder.output_dim</a:t>
            </a:r>
            <a:endParaRPr lang="en-US" altLang="zh-CN" dirty="0"/>
          </a:p>
          <a:p>
            <a:endParaRPr lang="en-US" altLang="zh-CN" dirty="0"/>
          </a:p>
          <a:p>
            <a:r>
              <a:rPr lang="en-US" altLang="zh-CN" dirty="0"/>
              <a:t>        outputs = </a:t>
            </a:r>
            <a:r>
              <a:rPr lang="en-US" altLang="zh-CN" dirty="0" err="1"/>
              <a:t>torch.zeros</a:t>
            </a:r>
            <a:r>
              <a:rPr lang="en-US" altLang="zh-CN" dirty="0"/>
              <a:t>((</a:t>
            </a:r>
            <a:r>
              <a:rPr lang="en-US" altLang="zh-CN" dirty="0" err="1"/>
              <a:t>tgt_len</a:t>
            </a:r>
            <a:r>
              <a:rPr lang="en-US" altLang="zh-CN" dirty="0"/>
              <a:t>, </a:t>
            </a:r>
            <a:r>
              <a:rPr lang="en-US" altLang="zh-CN" dirty="0" err="1"/>
              <a:t>batch_size</a:t>
            </a:r>
            <a:r>
              <a:rPr lang="en-US" altLang="zh-CN" dirty="0"/>
              <a:t>, </a:t>
            </a:r>
            <a:r>
              <a:rPr lang="en-US" altLang="zh-CN" dirty="0" err="1"/>
              <a:t>tgt_vocab_size</a:t>
            </a:r>
            <a:r>
              <a:rPr lang="en-US" altLang="zh-CN" dirty="0"/>
              <a:t>)).to(</a:t>
            </a:r>
            <a:r>
              <a:rPr lang="en-US" altLang="zh-CN" dirty="0" err="1"/>
              <a:t>self.device</a:t>
            </a:r>
            <a:r>
              <a:rPr lang="en-US" altLang="zh-CN" dirty="0"/>
              <a:t>)</a:t>
            </a:r>
          </a:p>
          <a:p>
            <a:endParaRPr lang="en-US" altLang="zh-CN" dirty="0"/>
          </a:p>
          <a:p>
            <a:r>
              <a:rPr lang="en-US" altLang="zh-CN" dirty="0"/>
              <a:t>        # </a:t>
            </a:r>
            <a:r>
              <a:rPr lang="en-US" altLang="zh-CN" dirty="0" err="1"/>
              <a:t>encoder_outputs</a:t>
            </a:r>
            <a:r>
              <a:rPr lang="zh-CN" altLang="en-US" dirty="0"/>
              <a:t>是输入序列的全部隐藏状态，包括前向和后向</a:t>
            </a:r>
          </a:p>
          <a:p>
            <a:r>
              <a:rPr lang="zh-CN" altLang="en-US" dirty="0"/>
              <a:t>        </a:t>
            </a:r>
            <a:r>
              <a:rPr lang="en-US" altLang="zh-CN" dirty="0"/>
              <a:t># hidden</a:t>
            </a:r>
            <a:r>
              <a:rPr lang="zh-CN" altLang="en-US" dirty="0"/>
              <a:t>是最终的前向和后向隐藏状态经过一个线性层得到的</a:t>
            </a:r>
          </a:p>
          <a:p>
            <a:r>
              <a:rPr lang="zh-CN" altLang="en-US" dirty="0"/>
              <a:t>        </a:t>
            </a:r>
            <a:r>
              <a:rPr lang="en-US" altLang="zh-CN" dirty="0" err="1"/>
              <a:t>encoder_outputs</a:t>
            </a:r>
            <a:r>
              <a:rPr lang="en-US" altLang="zh-CN" dirty="0"/>
              <a:t>, hidden = </a:t>
            </a:r>
            <a:r>
              <a:rPr lang="en-US" altLang="zh-CN" dirty="0" err="1"/>
              <a:t>self.encoder</a:t>
            </a:r>
            <a:r>
              <a:rPr lang="en-US" altLang="zh-CN" dirty="0"/>
              <a:t>(</a:t>
            </a:r>
            <a:r>
              <a:rPr lang="en-US" altLang="zh-CN" dirty="0" err="1"/>
              <a:t>src</a:t>
            </a:r>
            <a:r>
              <a:rPr lang="en-US" altLang="zh-CN" dirty="0"/>
              <a:t>)</a:t>
            </a:r>
          </a:p>
          <a:p>
            <a:endParaRPr lang="en-US" altLang="zh-CN" dirty="0"/>
          </a:p>
          <a:p>
            <a:r>
              <a:rPr lang="en-US" altLang="zh-CN" dirty="0"/>
              <a:t>        # </a:t>
            </a:r>
            <a:r>
              <a:rPr lang="zh-CN" altLang="en-US" dirty="0"/>
              <a:t>第一个输入到解码器的符号是</a:t>
            </a:r>
            <a:r>
              <a:rPr lang="en-US" altLang="zh-CN" dirty="0"/>
              <a:t>&lt;</a:t>
            </a:r>
            <a:r>
              <a:rPr lang="en-US" altLang="zh-CN" dirty="0" err="1"/>
              <a:t>sos</a:t>
            </a:r>
            <a:r>
              <a:rPr lang="en-US" altLang="zh-CN" dirty="0"/>
              <a:t>&gt;</a:t>
            </a:r>
          </a:p>
          <a:p>
            <a:r>
              <a:rPr lang="en-US" altLang="zh-CN" dirty="0"/>
              <a:t>        </a:t>
            </a:r>
            <a:r>
              <a:rPr lang="en-US" altLang="zh-CN" dirty="0" err="1"/>
              <a:t>inp</a:t>
            </a:r>
            <a:r>
              <a:rPr lang="en-US" altLang="zh-CN" dirty="0"/>
              <a:t> = </a:t>
            </a:r>
            <a:r>
              <a:rPr lang="en-US" altLang="zh-CN" dirty="0" err="1"/>
              <a:t>tgt</a:t>
            </a:r>
            <a:r>
              <a:rPr lang="en-US" altLang="zh-CN" dirty="0"/>
              <a:t>[0, :]</a:t>
            </a:r>
          </a:p>
          <a:p>
            <a:endParaRPr lang="en-US" altLang="zh-CN" dirty="0"/>
          </a:p>
          <a:p>
            <a:r>
              <a:rPr lang="en-US" altLang="zh-CN" dirty="0"/>
              <a:t>        for t in range(1, </a:t>
            </a:r>
            <a:r>
              <a:rPr lang="en-US" altLang="zh-CN" dirty="0" err="1"/>
              <a:t>tgt_len</a:t>
            </a:r>
            <a:r>
              <a:rPr lang="en-US" altLang="zh-CN" dirty="0"/>
              <a:t>):</a:t>
            </a:r>
          </a:p>
          <a:p>
            <a:r>
              <a:rPr lang="en-US" altLang="zh-CN" dirty="0"/>
              <a:t>            # </a:t>
            </a:r>
            <a:r>
              <a:rPr lang="zh-CN" altLang="en-US" dirty="0"/>
              <a:t>输入符号嵌入、前一个隐藏状态和编码器的全部隐藏状态，返回输出预测和新的隐藏状态</a:t>
            </a:r>
          </a:p>
          <a:p>
            <a:r>
              <a:rPr lang="zh-CN" altLang="en-US" dirty="0"/>
              <a:t>            </a:t>
            </a:r>
            <a:r>
              <a:rPr lang="en-US" altLang="zh-CN" dirty="0"/>
              <a:t>output, hidden = </a:t>
            </a:r>
            <a:r>
              <a:rPr lang="en-US" altLang="zh-CN" dirty="0" err="1"/>
              <a:t>self.decoder</a:t>
            </a:r>
            <a:r>
              <a:rPr lang="en-US" altLang="zh-CN" dirty="0"/>
              <a:t>(</a:t>
            </a:r>
            <a:r>
              <a:rPr lang="en-US" altLang="zh-CN" dirty="0" err="1"/>
              <a:t>inp</a:t>
            </a:r>
            <a:r>
              <a:rPr lang="en-US" altLang="zh-CN" dirty="0"/>
              <a:t>, hidden, </a:t>
            </a:r>
            <a:r>
              <a:rPr lang="en-US" altLang="zh-CN" dirty="0" err="1"/>
              <a:t>encoder_outputs</a:t>
            </a:r>
            <a:r>
              <a:rPr lang="en-US" altLang="zh-CN" dirty="0"/>
              <a:t>)</a:t>
            </a:r>
          </a:p>
          <a:p>
            <a:r>
              <a:rPr lang="en-US" altLang="zh-CN" dirty="0"/>
              <a:t>            # </a:t>
            </a:r>
            <a:r>
              <a:rPr lang="zh-CN" altLang="en-US" dirty="0"/>
              <a:t>暂存输出预测</a:t>
            </a:r>
          </a:p>
          <a:p>
            <a:r>
              <a:rPr lang="zh-CN" altLang="en-US" dirty="0"/>
              <a:t>            </a:t>
            </a:r>
            <a:r>
              <a:rPr lang="en-US" altLang="zh-CN" dirty="0"/>
              <a:t>outputs[t] = output</a:t>
            </a:r>
          </a:p>
          <a:p>
            <a:r>
              <a:rPr lang="en-US" altLang="zh-CN" dirty="0"/>
              <a:t>            # </a:t>
            </a:r>
            <a:r>
              <a:rPr lang="zh-CN" altLang="en-US" dirty="0"/>
              <a:t>是否使用强制教学（</a:t>
            </a:r>
            <a:r>
              <a:rPr lang="en-US" altLang="zh-CN" dirty="0"/>
              <a:t>teacher forcing</a:t>
            </a:r>
            <a:r>
              <a:rPr lang="zh-CN" altLang="en-US" dirty="0"/>
              <a:t>）</a:t>
            </a:r>
          </a:p>
          <a:p>
            <a:r>
              <a:rPr lang="zh-CN" altLang="en-US" dirty="0"/>
              <a:t>            </a:t>
            </a:r>
            <a:r>
              <a:rPr lang="en-US" altLang="zh-CN" dirty="0" err="1"/>
              <a:t>teacher_force</a:t>
            </a:r>
            <a:r>
              <a:rPr lang="en-US" altLang="zh-CN" dirty="0"/>
              <a:t> = </a:t>
            </a:r>
            <a:r>
              <a:rPr lang="en-US" altLang="zh-CN" dirty="0" err="1"/>
              <a:t>random.random</a:t>
            </a:r>
            <a:r>
              <a:rPr lang="en-US" altLang="zh-CN" dirty="0"/>
              <a:t>() &lt; </a:t>
            </a:r>
            <a:r>
              <a:rPr lang="en-US" altLang="zh-CN" dirty="0" err="1"/>
              <a:t>teacher_forcing_ratio</a:t>
            </a:r>
            <a:endParaRPr lang="en-US" altLang="zh-CN" dirty="0"/>
          </a:p>
          <a:p>
            <a:r>
              <a:rPr lang="en-US" altLang="zh-CN" dirty="0"/>
              <a:t>            # </a:t>
            </a:r>
            <a:r>
              <a:rPr lang="zh-CN" altLang="en-US" dirty="0"/>
              <a:t>预测最大值对应的符号</a:t>
            </a:r>
          </a:p>
          <a:p>
            <a:r>
              <a:rPr lang="zh-CN" altLang="en-US" dirty="0"/>
              <a:t>            </a:t>
            </a:r>
            <a:r>
              <a:rPr lang="en-US" altLang="zh-CN" dirty="0"/>
              <a:t>top1 = </a:t>
            </a:r>
            <a:r>
              <a:rPr lang="en-US" altLang="zh-CN" dirty="0" err="1"/>
              <a:t>output.argmax</a:t>
            </a:r>
            <a:r>
              <a:rPr lang="en-US" altLang="zh-CN" dirty="0"/>
              <a:t>(1)</a:t>
            </a:r>
          </a:p>
          <a:p>
            <a:r>
              <a:rPr lang="en-US" altLang="zh-CN" dirty="0"/>
              <a:t>            # </a:t>
            </a:r>
            <a:r>
              <a:rPr lang="zh-CN" altLang="en-US" dirty="0"/>
              <a:t>如果是强制教学，使用下一个真实符号作为下一时刻输入，否则使用预测的符号</a:t>
            </a:r>
          </a:p>
          <a:p>
            <a:r>
              <a:rPr lang="zh-CN" altLang="en-US" dirty="0"/>
              <a:t>            </a:t>
            </a:r>
            <a:r>
              <a:rPr lang="en-US" altLang="zh-CN" dirty="0" err="1"/>
              <a:t>inp</a:t>
            </a:r>
            <a:r>
              <a:rPr lang="en-US" altLang="zh-CN" dirty="0"/>
              <a:t> = </a:t>
            </a:r>
            <a:r>
              <a:rPr lang="en-US" altLang="zh-CN" dirty="0" err="1"/>
              <a:t>tgt</a:t>
            </a:r>
            <a:r>
              <a:rPr lang="en-US" altLang="zh-CN" dirty="0"/>
              <a:t>[t] if </a:t>
            </a:r>
            <a:r>
              <a:rPr lang="en-US" altLang="zh-CN" dirty="0" err="1"/>
              <a:t>teacher_force</a:t>
            </a:r>
            <a:r>
              <a:rPr lang="en-US" altLang="zh-CN" dirty="0"/>
              <a:t> else top1</a:t>
            </a:r>
          </a:p>
          <a:p>
            <a:endParaRPr lang="en-US" altLang="zh-CN" dirty="0"/>
          </a:p>
          <a:p>
            <a:r>
              <a:rPr lang="en-US" altLang="zh-CN" dirty="0"/>
              <a:t>        return outputs</a:t>
            </a:r>
          </a:p>
          <a:p>
            <a:endParaRPr lang="zh-CN" altLang="en-US" dirty="0"/>
          </a:p>
        </p:txBody>
      </p:sp>
    </p:spTree>
    <p:extLst>
      <p:ext uri="{BB962C8B-B14F-4D97-AF65-F5344CB8AC3E}">
        <p14:creationId xmlns:p14="http://schemas.microsoft.com/office/powerpoint/2010/main" val="14776794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04664"/>
            <a:ext cx="8712968" cy="6336704"/>
          </a:xfrm>
        </p:spPr>
        <p:txBody>
          <a:bodyPr>
            <a:normAutofit fontScale="92500" lnSpcReduction="10000"/>
          </a:bodyPr>
          <a:lstStyle/>
          <a:p>
            <a:r>
              <a:rPr lang="zh-CN" altLang="en-US" dirty="0"/>
              <a:t>代码</a:t>
            </a:r>
            <a:r>
              <a:rPr lang="en-US" altLang="zh-CN" dirty="0"/>
              <a:t>9. 34</a:t>
            </a:r>
            <a:r>
              <a:rPr lang="zh-CN" altLang="en-US" dirty="0"/>
              <a:t>是两个辅助函数。</a:t>
            </a:r>
            <a:r>
              <a:rPr lang="en-US" altLang="zh-CN" dirty="0" err="1"/>
              <a:t>init_weights</a:t>
            </a:r>
            <a:r>
              <a:rPr lang="zh-CN" altLang="en-US" dirty="0"/>
              <a:t>函数简单地将偏置参数初始化为</a:t>
            </a:r>
            <a:r>
              <a:rPr lang="en-US" altLang="zh-CN" dirty="0"/>
              <a:t>0</a:t>
            </a:r>
            <a:r>
              <a:rPr lang="zh-CN" altLang="en-US" dirty="0"/>
              <a:t>，将权重参数随机初始化为正态分布。</a:t>
            </a:r>
            <a:r>
              <a:rPr lang="en-US" altLang="zh-CN" dirty="0" err="1"/>
              <a:t>count_parameters</a:t>
            </a:r>
            <a:r>
              <a:rPr lang="zh-CN" altLang="en-US" dirty="0"/>
              <a:t>函数统计模型中可训练的参数数量。</a:t>
            </a:r>
          </a:p>
          <a:p>
            <a:r>
              <a:rPr lang="zh-CN" altLang="en-US" dirty="0"/>
              <a:t>代码</a:t>
            </a:r>
            <a:r>
              <a:rPr lang="en-US" altLang="zh-CN" dirty="0"/>
              <a:t>9. 34</a:t>
            </a:r>
            <a:r>
              <a:rPr lang="zh-CN" altLang="en-US" dirty="0"/>
              <a:t>两个辅助函数</a:t>
            </a:r>
          </a:p>
          <a:p>
            <a:r>
              <a:rPr lang="en-US" altLang="zh-CN" dirty="0" err="1"/>
              <a:t>def</a:t>
            </a:r>
            <a:r>
              <a:rPr lang="en-US" altLang="zh-CN" dirty="0"/>
              <a:t> </a:t>
            </a:r>
            <a:r>
              <a:rPr lang="en-US" altLang="zh-CN" dirty="0" err="1"/>
              <a:t>init_weights</a:t>
            </a:r>
            <a:r>
              <a:rPr lang="en-US" altLang="zh-CN" dirty="0"/>
              <a:t>(m):</a:t>
            </a:r>
          </a:p>
          <a:p>
            <a:r>
              <a:rPr lang="en-US" altLang="zh-CN" dirty="0"/>
              <a:t>    """ </a:t>
            </a:r>
            <a:r>
              <a:rPr lang="zh-CN" altLang="en-US" dirty="0"/>
              <a:t>初始化权重参数 </a:t>
            </a:r>
            <a:r>
              <a:rPr lang="en-US" altLang="zh-CN" dirty="0"/>
              <a:t>"""</a:t>
            </a:r>
          </a:p>
          <a:p>
            <a:r>
              <a:rPr lang="en-US" altLang="zh-CN" dirty="0"/>
              <a:t>    for name, </a:t>
            </a:r>
            <a:r>
              <a:rPr lang="en-US" altLang="zh-CN" dirty="0" err="1"/>
              <a:t>param</a:t>
            </a:r>
            <a:r>
              <a:rPr lang="en-US" altLang="zh-CN" dirty="0"/>
              <a:t> in </a:t>
            </a:r>
            <a:r>
              <a:rPr lang="en-US" altLang="zh-CN" dirty="0" err="1"/>
              <a:t>m.named_parameters</a:t>
            </a:r>
            <a:r>
              <a:rPr lang="en-US" altLang="zh-CN" dirty="0"/>
              <a:t>():</a:t>
            </a:r>
          </a:p>
          <a:p>
            <a:r>
              <a:rPr lang="en-US" altLang="zh-CN" dirty="0"/>
              <a:t>        if 'weight' in name:</a:t>
            </a:r>
          </a:p>
          <a:p>
            <a:r>
              <a:rPr lang="en-US" altLang="zh-CN" dirty="0"/>
              <a:t>            </a:t>
            </a:r>
            <a:r>
              <a:rPr lang="en-US" altLang="zh-CN" dirty="0" err="1"/>
              <a:t>nn.init.normal</a:t>
            </a:r>
            <a:r>
              <a:rPr lang="en-US" altLang="zh-CN" dirty="0"/>
              <a:t>_(</a:t>
            </a:r>
            <a:r>
              <a:rPr lang="en-US" altLang="zh-CN" dirty="0" err="1"/>
              <a:t>param.data</a:t>
            </a:r>
            <a:r>
              <a:rPr lang="en-US" altLang="zh-CN" dirty="0"/>
              <a:t>, mean=0, </a:t>
            </a:r>
            <a:r>
              <a:rPr lang="en-US" altLang="zh-CN" dirty="0" err="1"/>
              <a:t>std</a:t>
            </a:r>
            <a:r>
              <a:rPr lang="en-US" altLang="zh-CN" dirty="0"/>
              <a:t>=0.01)</a:t>
            </a:r>
          </a:p>
          <a:p>
            <a:r>
              <a:rPr lang="en-US" altLang="zh-CN" dirty="0"/>
              <a:t>        else:</a:t>
            </a:r>
          </a:p>
          <a:p>
            <a:r>
              <a:rPr lang="en-US" altLang="zh-CN" dirty="0"/>
              <a:t>            </a:t>
            </a:r>
            <a:r>
              <a:rPr lang="en-US" altLang="zh-CN" dirty="0" err="1"/>
              <a:t>nn.init.constant</a:t>
            </a:r>
            <a:r>
              <a:rPr lang="en-US" altLang="zh-CN" dirty="0"/>
              <a:t>_(</a:t>
            </a:r>
            <a:r>
              <a:rPr lang="en-US" altLang="zh-CN" dirty="0" err="1"/>
              <a:t>param.data</a:t>
            </a:r>
            <a:r>
              <a:rPr lang="en-US" altLang="zh-CN" dirty="0"/>
              <a:t>, 0)</a:t>
            </a:r>
          </a:p>
          <a:p>
            <a:endParaRPr lang="en-US" altLang="zh-CN" dirty="0"/>
          </a:p>
          <a:p>
            <a:endParaRPr lang="en-US" altLang="zh-CN" dirty="0"/>
          </a:p>
          <a:p>
            <a:r>
              <a:rPr lang="en-US" altLang="zh-CN" dirty="0" err="1"/>
              <a:t>def</a:t>
            </a:r>
            <a:r>
              <a:rPr lang="en-US" altLang="zh-CN" dirty="0"/>
              <a:t> </a:t>
            </a:r>
            <a:r>
              <a:rPr lang="en-US" altLang="zh-CN" dirty="0" err="1"/>
              <a:t>count_parameters</a:t>
            </a:r>
            <a:r>
              <a:rPr lang="en-US" altLang="zh-CN" dirty="0"/>
              <a:t>(model):</a:t>
            </a:r>
          </a:p>
          <a:p>
            <a:r>
              <a:rPr lang="en-US" altLang="zh-CN" dirty="0"/>
              <a:t>    """ </a:t>
            </a:r>
            <a:r>
              <a:rPr lang="zh-CN" altLang="en-US" dirty="0"/>
              <a:t>统计参数数量 </a:t>
            </a:r>
            <a:r>
              <a:rPr lang="en-US" altLang="zh-CN" dirty="0"/>
              <a:t>"""</a:t>
            </a:r>
          </a:p>
          <a:p>
            <a:r>
              <a:rPr lang="en-US" altLang="zh-CN" dirty="0"/>
              <a:t>    return sum(</a:t>
            </a:r>
            <a:r>
              <a:rPr lang="en-US" altLang="zh-CN" dirty="0" err="1"/>
              <a:t>p.numel</a:t>
            </a:r>
            <a:r>
              <a:rPr lang="en-US" altLang="zh-CN" dirty="0"/>
              <a:t>() for p in </a:t>
            </a:r>
            <a:r>
              <a:rPr lang="en-US" altLang="zh-CN" dirty="0" err="1"/>
              <a:t>model.parameters</a:t>
            </a:r>
            <a:r>
              <a:rPr lang="en-US" altLang="zh-CN" dirty="0"/>
              <a:t>() if </a:t>
            </a:r>
            <a:r>
              <a:rPr lang="en-US" altLang="zh-CN" dirty="0" err="1"/>
              <a:t>p.requires_grad</a:t>
            </a:r>
            <a:r>
              <a:rPr lang="en-US" altLang="zh-CN" dirty="0"/>
              <a:t>)</a:t>
            </a:r>
          </a:p>
          <a:p>
            <a:endParaRPr lang="zh-CN" altLang="en-US" dirty="0"/>
          </a:p>
        </p:txBody>
      </p:sp>
    </p:spTree>
    <p:extLst>
      <p:ext uri="{BB962C8B-B14F-4D97-AF65-F5344CB8AC3E}">
        <p14:creationId xmlns:p14="http://schemas.microsoft.com/office/powerpoint/2010/main" val="135231398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336704"/>
          </a:xfrm>
        </p:spPr>
        <p:txBody>
          <a:bodyPr>
            <a:normAutofit fontScale="62500" lnSpcReduction="20000"/>
          </a:bodyPr>
          <a:lstStyle/>
          <a:p>
            <a:r>
              <a:rPr lang="zh-CN" altLang="en-US" sz="2600" dirty="0"/>
              <a:t>代码</a:t>
            </a:r>
            <a:r>
              <a:rPr lang="en-US" altLang="zh-CN" sz="2600" dirty="0"/>
              <a:t>9. 35</a:t>
            </a:r>
            <a:r>
              <a:rPr lang="zh-CN" altLang="en-US" sz="2600" dirty="0"/>
              <a:t>是模型训练函数。注意到代码使用梯度裁剪来避免</a:t>
            </a:r>
            <a:r>
              <a:rPr lang="en-US" altLang="zh-CN" sz="2600" dirty="0"/>
              <a:t>RNN</a:t>
            </a:r>
            <a:r>
              <a:rPr lang="zh-CN" altLang="en-US" sz="2600" dirty="0"/>
              <a:t>训练的梯度爆炸问题。</a:t>
            </a:r>
          </a:p>
          <a:p>
            <a:r>
              <a:rPr lang="zh-CN" altLang="en-US" dirty="0"/>
              <a:t>代码</a:t>
            </a:r>
            <a:r>
              <a:rPr lang="en-US" altLang="zh-CN" dirty="0"/>
              <a:t>9. 35</a:t>
            </a:r>
            <a:r>
              <a:rPr lang="zh-CN" altLang="en-US" dirty="0"/>
              <a:t>模型训练函数</a:t>
            </a:r>
          </a:p>
          <a:p>
            <a:r>
              <a:rPr lang="en-US" altLang="zh-CN" dirty="0" err="1"/>
              <a:t>def</a:t>
            </a:r>
            <a:r>
              <a:rPr lang="en-US" altLang="zh-CN" dirty="0"/>
              <a:t> train(model, optimizer, criterion, clip, </a:t>
            </a:r>
            <a:r>
              <a:rPr lang="en-US" altLang="zh-CN" dirty="0" err="1"/>
              <a:t>train_dataloader</a:t>
            </a:r>
            <a:r>
              <a:rPr lang="en-US" altLang="zh-CN" dirty="0"/>
              <a:t>):</a:t>
            </a:r>
          </a:p>
          <a:p>
            <a:r>
              <a:rPr lang="en-US" altLang="zh-CN" dirty="0"/>
              <a:t>    """ </a:t>
            </a:r>
            <a:r>
              <a:rPr lang="zh-CN" altLang="en-US" dirty="0"/>
              <a:t>模型训练函数 </a:t>
            </a:r>
            <a:r>
              <a:rPr lang="en-US" altLang="zh-CN" dirty="0"/>
              <a:t>"""</a:t>
            </a:r>
          </a:p>
          <a:p>
            <a:r>
              <a:rPr lang="en-US" altLang="zh-CN" dirty="0"/>
              <a:t>    </a:t>
            </a:r>
            <a:r>
              <a:rPr lang="en-US" altLang="zh-CN" dirty="0" err="1"/>
              <a:t>model.train</a:t>
            </a:r>
            <a:r>
              <a:rPr lang="en-US" altLang="zh-CN" dirty="0"/>
              <a:t>()</a:t>
            </a:r>
          </a:p>
          <a:p>
            <a:endParaRPr lang="en-US" altLang="zh-CN" dirty="0"/>
          </a:p>
          <a:p>
            <a:r>
              <a:rPr lang="en-US" altLang="zh-CN" dirty="0"/>
              <a:t>    </a:t>
            </a:r>
            <a:r>
              <a:rPr lang="en-US" altLang="zh-CN" dirty="0" err="1"/>
              <a:t>epoch_loss</a:t>
            </a:r>
            <a:r>
              <a:rPr lang="en-US" altLang="zh-CN" dirty="0"/>
              <a:t> = 0</a:t>
            </a:r>
          </a:p>
          <a:p>
            <a:endParaRPr lang="en-US" altLang="zh-CN" dirty="0"/>
          </a:p>
          <a:p>
            <a:r>
              <a:rPr lang="en-US" altLang="zh-CN" dirty="0"/>
              <a:t>    for </a:t>
            </a:r>
            <a:r>
              <a:rPr lang="en-US" altLang="zh-CN" dirty="0" err="1"/>
              <a:t>src</a:t>
            </a:r>
            <a:r>
              <a:rPr lang="en-US" altLang="zh-CN" dirty="0"/>
              <a:t>, </a:t>
            </a:r>
            <a:r>
              <a:rPr lang="en-US" altLang="zh-CN" dirty="0" err="1"/>
              <a:t>tgt</a:t>
            </a:r>
            <a:r>
              <a:rPr lang="en-US" altLang="zh-CN" dirty="0"/>
              <a:t> in </a:t>
            </a:r>
            <a:r>
              <a:rPr lang="en-US" altLang="zh-CN" dirty="0" err="1"/>
              <a:t>train_dataloader</a:t>
            </a:r>
            <a:r>
              <a:rPr lang="en-US" altLang="zh-CN" dirty="0"/>
              <a:t>:</a:t>
            </a:r>
          </a:p>
          <a:p>
            <a:r>
              <a:rPr lang="en-US" altLang="zh-CN" dirty="0"/>
              <a:t>        </a:t>
            </a:r>
            <a:r>
              <a:rPr lang="en-US" altLang="zh-CN" dirty="0" err="1"/>
              <a:t>src</a:t>
            </a:r>
            <a:r>
              <a:rPr lang="en-US" altLang="zh-CN" dirty="0"/>
              <a:t> = src.to(device)</a:t>
            </a:r>
          </a:p>
          <a:p>
            <a:r>
              <a:rPr lang="en-US" altLang="zh-CN" dirty="0"/>
              <a:t>        </a:t>
            </a:r>
            <a:r>
              <a:rPr lang="en-US" altLang="zh-CN" dirty="0" err="1"/>
              <a:t>tgt</a:t>
            </a:r>
            <a:r>
              <a:rPr lang="en-US" altLang="zh-CN" dirty="0"/>
              <a:t> = tgt.to(device)</a:t>
            </a:r>
          </a:p>
          <a:p>
            <a:endParaRPr lang="en-US" altLang="zh-CN" dirty="0"/>
          </a:p>
          <a:p>
            <a:r>
              <a:rPr lang="en-US" altLang="zh-CN" dirty="0"/>
              <a:t>        # </a:t>
            </a:r>
            <a:r>
              <a:rPr lang="zh-CN" altLang="en-US" dirty="0"/>
              <a:t>优化参数</a:t>
            </a:r>
          </a:p>
          <a:p>
            <a:r>
              <a:rPr lang="zh-CN" altLang="en-US" dirty="0"/>
              <a:t>        </a:t>
            </a:r>
            <a:r>
              <a:rPr lang="en-US" altLang="zh-CN" dirty="0" err="1"/>
              <a:t>optimizer.zero_grad</a:t>
            </a:r>
            <a:r>
              <a:rPr lang="en-US" altLang="zh-CN" dirty="0"/>
              <a:t>()</a:t>
            </a:r>
          </a:p>
          <a:p>
            <a:r>
              <a:rPr lang="en-US" altLang="zh-CN" dirty="0"/>
              <a:t>        output = model(</a:t>
            </a:r>
            <a:r>
              <a:rPr lang="en-US" altLang="zh-CN" dirty="0" err="1"/>
              <a:t>src</a:t>
            </a:r>
            <a:r>
              <a:rPr lang="en-US" altLang="zh-CN" dirty="0"/>
              <a:t>, </a:t>
            </a:r>
            <a:r>
              <a:rPr lang="en-US" altLang="zh-CN" dirty="0" err="1"/>
              <a:t>tgt</a:t>
            </a:r>
            <a:r>
              <a:rPr lang="en-US" altLang="zh-CN" dirty="0"/>
              <a:t>)</a:t>
            </a:r>
          </a:p>
          <a:p>
            <a:r>
              <a:rPr lang="en-US" altLang="zh-CN" dirty="0"/>
              <a:t>        </a:t>
            </a:r>
            <a:r>
              <a:rPr lang="en-US" altLang="zh-CN" dirty="0" err="1"/>
              <a:t>output_dim</a:t>
            </a:r>
            <a:r>
              <a:rPr lang="en-US" altLang="zh-CN" dirty="0"/>
              <a:t> = </a:t>
            </a:r>
            <a:r>
              <a:rPr lang="en-US" altLang="zh-CN" dirty="0" err="1"/>
              <a:t>output.shape</a:t>
            </a:r>
            <a:r>
              <a:rPr lang="en-US" altLang="zh-CN" dirty="0"/>
              <a:t>[-1]</a:t>
            </a:r>
          </a:p>
          <a:p>
            <a:r>
              <a:rPr lang="en-US" altLang="zh-CN" dirty="0"/>
              <a:t>        output = output[1:].view(-1, </a:t>
            </a:r>
            <a:r>
              <a:rPr lang="en-US" altLang="zh-CN" dirty="0" err="1"/>
              <a:t>output_dim</a:t>
            </a:r>
            <a:r>
              <a:rPr lang="en-US" altLang="zh-CN" dirty="0"/>
              <a:t>)</a:t>
            </a:r>
          </a:p>
          <a:p>
            <a:r>
              <a:rPr lang="en-US" altLang="zh-CN" dirty="0"/>
              <a:t>        </a:t>
            </a:r>
            <a:r>
              <a:rPr lang="en-US" altLang="zh-CN" dirty="0" err="1"/>
              <a:t>tgt</a:t>
            </a:r>
            <a:r>
              <a:rPr lang="en-US" altLang="zh-CN" dirty="0"/>
              <a:t> = </a:t>
            </a:r>
            <a:r>
              <a:rPr lang="en-US" altLang="zh-CN" dirty="0" err="1"/>
              <a:t>tgt</a:t>
            </a:r>
            <a:r>
              <a:rPr lang="en-US" altLang="zh-CN" dirty="0"/>
              <a:t>[1:].view(-1)</a:t>
            </a:r>
          </a:p>
          <a:p>
            <a:r>
              <a:rPr lang="en-US" altLang="zh-CN" dirty="0"/>
              <a:t>        loss = criterion(output, </a:t>
            </a:r>
            <a:r>
              <a:rPr lang="en-US" altLang="zh-CN" dirty="0" err="1"/>
              <a:t>tgt</a:t>
            </a:r>
            <a:r>
              <a:rPr lang="en-US" altLang="zh-CN" dirty="0"/>
              <a:t>)</a:t>
            </a:r>
          </a:p>
          <a:p>
            <a:r>
              <a:rPr lang="en-US" altLang="zh-CN" dirty="0"/>
              <a:t>        </a:t>
            </a:r>
            <a:r>
              <a:rPr lang="en-US" altLang="zh-CN" dirty="0" err="1"/>
              <a:t>loss.backward</a:t>
            </a:r>
            <a:r>
              <a:rPr lang="en-US" altLang="zh-CN" dirty="0"/>
              <a:t>()</a:t>
            </a:r>
          </a:p>
          <a:p>
            <a:r>
              <a:rPr lang="en-US" altLang="zh-CN" dirty="0"/>
              <a:t>        </a:t>
            </a:r>
            <a:r>
              <a:rPr lang="en-US" altLang="zh-CN" dirty="0" err="1"/>
              <a:t>torch.nn.utils.clip_grad_norm</a:t>
            </a:r>
            <a:r>
              <a:rPr lang="en-US" altLang="zh-CN" dirty="0"/>
              <a:t>_(</a:t>
            </a:r>
            <a:r>
              <a:rPr lang="en-US" altLang="zh-CN" dirty="0" err="1"/>
              <a:t>model.parameters</a:t>
            </a:r>
            <a:r>
              <a:rPr lang="en-US" altLang="zh-CN" dirty="0"/>
              <a:t>(), clip)</a:t>
            </a:r>
          </a:p>
          <a:p>
            <a:r>
              <a:rPr lang="en-US" altLang="zh-CN" dirty="0"/>
              <a:t>        </a:t>
            </a:r>
            <a:r>
              <a:rPr lang="en-US" altLang="zh-CN" dirty="0" err="1"/>
              <a:t>optimizer.step</a:t>
            </a:r>
            <a:r>
              <a:rPr lang="en-US" altLang="zh-CN" dirty="0"/>
              <a:t>()</a:t>
            </a:r>
          </a:p>
          <a:p>
            <a:r>
              <a:rPr lang="en-US" altLang="zh-CN" dirty="0"/>
              <a:t>        </a:t>
            </a:r>
            <a:r>
              <a:rPr lang="en-US" altLang="zh-CN" dirty="0" err="1"/>
              <a:t>epoch_loss</a:t>
            </a:r>
            <a:r>
              <a:rPr lang="en-US" altLang="zh-CN" dirty="0"/>
              <a:t> += </a:t>
            </a:r>
            <a:r>
              <a:rPr lang="en-US" altLang="zh-CN" dirty="0" err="1"/>
              <a:t>loss.item</a:t>
            </a:r>
            <a:r>
              <a:rPr lang="en-US" altLang="zh-CN" dirty="0"/>
              <a:t>()</a:t>
            </a:r>
          </a:p>
          <a:p>
            <a:endParaRPr lang="en-US" altLang="zh-CN" dirty="0"/>
          </a:p>
          <a:p>
            <a:r>
              <a:rPr lang="en-US" altLang="zh-CN" dirty="0"/>
              <a:t>    return </a:t>
            </a:r>
            <a:r>
              <a:rPr lang="en-US" altLang="zh-CN" dirty="0" err="1"/>
              <a:t>epoch_loss</a:t>
            </a:r>
            <a:r>
              <a:rPr lang="en-US" altLang="zh-CN" dirty="0"/>
              <a:t> / </a:t>
            </a:r>
            <a:r>
              <a:rPr lang="en-US" altLang="zh-CN" dirty="0" err="1"/>
              <a:t>len</a:t>
            </a:r>
            <a:r>
              <a:rPr lang="en-US" altLang="zh-CN" dirty="0"/>
              <a:t>(</a:t>
            </a:r>
            <a:r>
              <a:rPr lang="en-US" altLang="zh-CN" dirty="0" err="1"/>
              <a:t>train_dataloader</a:t>
            </a:r>
            <a:r>
              <a:rPr lang="en-US" altLang="zh-CN" dirty="0"/>
              <a:t>)</a:t>
            </a:r>
          </a:p>
          <a:p>
            <a:endParaRPr lang="zh-CN" altLang="en-US" dirty="0"/>
          </a:p>
        </p:txBody>
      </p:sp>
    </p:spTree>
    <p:extLst>
      <p:ext uri="{BB962C8B-B14F-4D97-AF65-F5344CB8AC3E}">
        <p14:creationId xmlns:p14="http://schemas.microsoft.com/office/powerpoint/2010/main" val="66707204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264696"/>
          </a:xfrm>
        </p:spPr>
        <p:txBody>
          <a:bodyPr>
            <a:normAutofit fontScale="70000" lnSpcReduction="20000"/>
          </a:bodyPr>
          <a:lstStyle/>
          <a:p>
            <a:r>
              <a:rPr lang="zh-CN" altLang="en-US" sz="2600" dirty="0"/>
              <a:t>代码</a:t>
            </a:r>
            <a:r>
              <a:rPr lang="en-US" altLang="zh-CN" sz="2600" dirty="0"/>
              <a:t>9. 36</a:t>
            </a:r>
            <a:r>
              <a:rPr lang="zh-CN" altLang="en-US" sz="2600" dirty="0"/>
              <a:t>是模型评估函数，记得要将模型设置为评估模式，并关闭强制教学。</a:t>
            </a:r>
          </a:p>
          <a:p>
            <a:r>
              <a:rPr lang="zh-CN" altLang="en-US" dirty="0"/>
              <a:t>代码</a:t>
            </a:r>
            <a:r>
              <a:rPr lang="en-US" altLang="zh-CN" dirty="0"/>
              <a:t>9. 36</a:t>
            </a:r>
            <a:r>
              <a:rPr lang="zh-CN" altLang="en-US" dirty="0"/>
              <a:t>模型评估函数</a:t>
            </a:r>
          </a:p>
          <a:p>
            <a:r>
              <a:rPr lang="en-US" altLang="zh-CN" dirty="0" err="1"/>
              <a:t>def</a:t>
            </a:r>
            <a:r>
              <a:rPr lang="en-US" altLang="zh-CN" dirty="0"/>
              <a:t> evaluate(model, criterion, </a:t>
            </a:r>
            <a:r>
              <a:rPr lang="en-US" altLang="zh-CN" dirty="0" err="1"/>
              <a:t>dataloader</a:t>
            </a:r>
            <a:r>
              <a:rPr lang="en-US" altLang="zh-CN" dirty="0"/>
              <a:t>):</a:t>
            </a:r>
          </a:p>
          <a:p>
            <a:r>
              <a:rPr lang="en-US" altLang="zh-CN" dirty="0"/>
              <a:t>    """ </a:t>
            </a:r>
            <a:r>
              <a:rPr lang="zh-CN" altLang="en-US" dirty="0"/>
              <a:t>模型评估函数 </a:t>
            </a:r>
            <a:r>
              <a:rPr lang="en-US" altLang="zh-CN" dirty="0"/>
              <a:t>"""</a:t>
            </a:r>
          </a:p>
          <a:p>
            <a:r>
              <a:rPr lang="en-US" altLang="zh-CN" dirty="0"/>
              <a:t>    </a:t>
            </a:r>
            <a:r>
              <a:rPr lang="en-US" altLang="zh-CN" dirty="0" err="1"/>
              <a:t>model.eval</a:t>
            </a:r>
            <a:r>
              <a:rPr lang="en-US" altLang="zh-CN" dirty="0"/>
              <a:t>()</a:t>
            </a:r>
          </a:p>
          <a:p>
            <a:endParaRPr lang="en-US" altLang="zh-CN" dirty="0"/>
          </a:p>
          <a:p>
            <a:r>
              <a:rPr lang="en-US" altLang="zh-CN" dirty="0"/>
              <a:t>    </a:t>
            </a:r>
            <a:r>
              <a:rPr lang="en-US" altLang="zh-CN" dirty="0" err="1"/>
              <a:t>epoch_loss</a:t>
            </a:r>
            <a:r>
              <a:rPr lang="en-US" altLang="zh-CN" dirty="0"/>
              <a:t> = 0</a:t>
            </a:r>
          </a:p>
          <a:p>
            <a:endParaRPr lang="en-US" altLang="zh-CN" dirty="0"/>
          </a:p>
          <a:p>
            <a:r>
              <a:rPr lang="en-US" altLang="zh-CN" dirty="0"/>
              <a:t>    with </a:t>
            </a:r>
            <a:r>
              <a:rPr lang="en-US" altLang="zh-CN" dirty="0" err="1"/>
              <a:t>torch.no_grad</a:t>
            </a:r>
            <a:r>
              <a:rPr lang="en-US" altLang="zh-CN" dirty="0"/>
              <a:t>():</a:t>
            </a:r>
          </a:p>
          <a:p>
            <a:r>
              <a:rPr lang="en-US" altLang="zh-CN" dirty="0"/>
              <a:t>        for </a:t>
            </a:r>
            <a:r>
              <a:rPr lang="en-US" altLang="zh-CN" dirty="0" err="1"/>
              <a:t>src</a:t>
            </a:r>
            <a:r>
              <a:rPr lang="en-US" altLang="zh-CN" dirty="0"/>
              <a:t>, </a:t>
            </a:r>
            <a:r>
              <a:rPr lang="en-US" altLang="zh-CN" dirty="0" err="1"/>
              <a:t>tgt</a:t>
            </a:r>
            <a:r>
              <a:rPr lang="en-US" altLang="zh-CN" dirty="0"/>
              <a:t> in </a:t>
            </a:r>
            <a:r>
              <a:rPr lang="en-US" altLang="zh-CN" dirty="0" err="1"/>
              <a:t>dataloader</a:t>
            </a:r>
            <a:r>
              <a:rPr lang="en-US" altLang="zh-CN" dirty="0"/>
              <a:t>:</a:t>
            </a:r>
          </a:p>
          <a:p>
            <a:r>
              <a:rPr lang="en-US" altLang="zh-CN" dirty="0"/>
              <a:t>            </a:t>
            </a:r>
            <a:r>
              <a:rPr lang="en-US" altLang="zh-CN" dirty="0" err="1"/>
              <a:t>src</a:t>
            </a:r>
            <a:r>
              <a:rPr lang="en-US" altLang="zh-CN" dirty="0"/>
              <a:t> = src.to(device)</a:t>
            </a:r>
          </a:p>
          <a:p>
            <a:r>
              <a:rPr lang="en-US" altLang="zh-CN" dirty="0"/>
              <a:t>            </a:t>
            </a:r>
            <a:r>
              <a:rPr lang="en-US" altLang="zh-CN" dirty="0" err="1"/>
              <a:t>tgt</a:t>
            </a:r>
            <a:r>
              <a:rPr lang="en-US" altLang="zh-CN" dirty="0"/>
              <a:t> = tgt.to(device)</a:t>
            </a:r>
          </a:p>
          <a:p>
            <a:endParaRPr lang="en-US" altLang="zh-CN" dirty="0"/>
          </a:p>
          <a:p>
            <a:r>
              <a:rPr lang="en-US" altLang="zh-CN" dirty="0"/>
              <a:t>            output = model(</a:t>
            </a:r>
            <a:r>
              <a:rPr lang="en-US" altLang="zh-CN" dirty="0" err="1"/>
              <a:t>src</a:t>
            </a:r>
            <a:r>
              <a:rPr lang="en-US" altLang="zh-CN" dirty="0"/>
              <a:t>, </a:t>
            </a:r>
            <a:r>
              <a:rPr lang="en-US" altLang="zh-CN" dirty="0" err="1"/>
              <a:t>tgt</a:t>
            </a:r>
            <a:r>
              <a:rPr lang="en-US" altLang="zh-CN" dirty="0"/>
              <a:t>, 0)  # </a:t>
            </a:r>
            <a:r>
              <a:rPr lang="zh-CN" altLang="en-US" dirty="0"/>
              <a:t>关闭强制教学</a:t>
            </a:r>
          </a:p>
          <a:p>
            <a:r>
              <a:rPr lang="zh-CN" altLang="en-US" dirty="0"/>
              <a:t>            </a:t>
            </a:r>
            <a:r>
              <a:rPr lang="en-US" altLang="zh-CN" dirty="0" err="1"/>
              <a:t>output_dim</a:t>
            </a:r>
            <a:r>
              <a:rPr lang="en-US" altLang="zh-CN" dirty="0"/>
              <a:t> = </a:t>
            </a:r>
            <a:r>
              <a:rPr lang="en-US" altLang="zh-CN" dirty="0" err="1"/>
              <a:t>output.shape</a:t>
            </a:r>
            <a:r>
              <a:rPr lang="en-US" altLang="zh-CN" dirty="0"/>
              <a:t>[-1]</a:t>
            </a:r>
          </a:p>
          <a:p>
            <a:endParaRPr lang="en-US" altLang="zh-CN" dirty="0"/>
          </a:p>
          <a:p>
            <a:r>
              <a:rPr lang="en-US" altLang="zh-CN" dirty="0"/>
              <a:t>            output = output[1:].view(-1, </a:t>
            </a:r>
            <a:r>
              <a:rPr lang="en-US" altLang="zh-CN" dirty="0" err="1"/>
              <a:t>output_dim</a:t>
            </a:r>
            <a:r>
              <a:rPr lang="en-US" altLang="zh-CN" dirty="0"/>
              <a:t>)</a:t>
            </a:r>
          </a:p>
          <a:p>
            <a:r>
              <a:rPr lang="en-US" altLang="zh-CN" dirty="0"/>
              <a:t>            </a:t>
            </a:r>
            <a:r>
              <a:rPr lang="en-US" altLang="zh-CN" dirty="0" err="1"/>
              <a:t>tgt</a:t>
            </a:r>
            <a:r>
              <a:rPr lang="en-US" altLang="zh-CN" dirty="0"/>
              <a:t> = </a:t>
            </a:r>
            <a:r>
              <a:rPr lang="en-US" altLang="zh-CN" dirty="0" err="1"/>
              <a:t>tgt</a:t>
            </a:r>
            <a:r>
              <a:rPr lang="en-US" altLang="zh-CN" dirty="0"/>
              <a:t>[1:].view(-1)</a:t>
            </a:r>
          </a:p>
          <a:p>
            <a:r>
              <a:rPr lang="en-US" altLang="zh-CN" dirty="0"/>
              <a:t>            loss = criterion(output, </a:t>
            </a:r>
            <a:r>
              <a:rPr lang="en-US" altLang="zh-CN" dirty="0" err="1"/>
              <a:t>tgt</a:t>
            </a:r>
            <a:r>
              <a:rPr lang="en-US" altLang="zh-CN" dirty="0"/>
              <a:t>)</a:t>
            </a:r>
          </a:p>
          <a:p>
            <a:r>
              <a:rPr lang="en-US" altLang="zh-CN" dirty="0"/>
              <a:t>            </a:t>
            </a:r>
            <a:r>
              <a:rPr lang="en-US" altLang="zh-CN" dirty="0" err="1"/>
              <a:t>epoch_loss</a:t>
            </a:r>
            <a:r>
              <a:rPr lang="en-US" altLang="zh-CN" dirty="0"/>
              <a:t> += </a:t>
            </a:r>
            <a:r>
              <a:rPr lang="en-US" altLang="zh-CN" dirty="0" err="1"/>
              <a:t>loss.item</a:t>
            </a:r>
            <a:r>
              <a:rPr lang="en-US" altLang="zh-CN" dirty="0"/>
              <a:t>()</a:t>
            </a:r>
          </a:p>
          <a:p>
            <a:endParaRPr lang="en-US" altLang="zh-CN" dirty="0"/>
          </a:p>
          <a:p>
            <a:r>
              <a:rPr lang="en-US" altLang="zh-CN" dirty="0"/>
              <a:t>    return </a:t>
            </a:r>
            <a:r>
              <a:rPr lang="en-US" altLang="zh-CN" dirty="0" err="1"/>
              <a:t>epoch_loss</a:t>
            </a:r>
            <a:r>
              <a:rPr lang="en-US" altLang="zh-CN" dirty="0"/>
              <a:t> / </a:t>
            </a:r>
            <a:r>
              <a:rPr lang="en-US" altLang="zh-CN" dirty="0" err="1"/>
              <a:t>len</a:t>
            </a:r>
            <a:r>
              <a:rPr lang="en-US" altLang="zh-CN" dirty="0"/>
              <a:t>(</a:t>
            </a:r>
            <a:r>
              <a:rPr lang="en-US" altLang="zh-CN" dirty="0" err="1"/>
              <a:t>dataloader</a:t>
            </a:r>
            <a:r>
              <a:rPr lang="en-US" altLang="zh-CN" dirty="0"/>
              <a:t>)</a:t>
            </a:r>
          </a:p>
          <a:p>
            <a:endParaRPr lang="zh-CN" altLang="en-US" dirty="0"/>
          </a:p>
        </p:txBody>
      </p:sp>
    </p:spTree>
    <p:extLst>
      <p:ext uri="{BB962C8B-B14F-4D97-AF65-F5344CB8AC3E}">
        <p14:creationId xmlns:p14="http://schemas.microsoft.com/office/powerpoint/2010/main" val="87448105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264696"/>
          </a:xfrm>
        </p:spPr>
        <p:txBody>
          <a:bodyPr>
            <a:normAutofit fontScale="70000" lnSpcReduction="20000"/>
          </a:bodyPr>
          <a:lstStyle/>
          <a:p>
            <a:r>
              <a:rPr lang="zh-CN" altLang="en-US" sz="2600" dirty="0"/>
              <a:t>代码</a:t>
            </a:r>
            <a:r>
              <a:rPr lang="en-US" altLang="zh-CN" sz="2600" dirty="0"/>
              <a:t>9. 37</a:t>
            </a:r>
            <a:r>
              <a:rPr lang="zh-CN" altLang="en-US" sz="2600" dirty="0"/>
              <a:t>为主函数的构建词典的部分代码。首先调用自定义函数设置随机数种子，让实验有可重复性，然后由训练数据来构建源语言和目标语言的词典，最后设置未登录词为</a:t>
            </a:r>
            <a:r>
              <a:rPr lang="en-US" altLang="zh-CN" sz="2600" dirty="0"/>
              <a:t>&lt;</a:t>
            </a:r>
            <a:r>
              <a:rPr lang="en-US" altLang="zh-CN" sz="2600" dirty="0" err="1"/>
              <a:t>unk</a:t>
            </a:r>
            <a:r>
              <a:rPr lang="en-US" altLang="zh-CN" sz="2600" dirty="0"/>
              <a:t>&gt;</a:t>
            </a:r>
            <a:r>
              <a:rPr lang="zh-CN" altLang="en-US" sz="2600" dirty="0"/>
              <a:t>符号。</a:t>
            </a:r>
          </a:p>
          <a:p>
            <a:r>
              <a:rPr lang="zh-CN" altLang="en-US" dirty="0"/>
              <a:t>代码</a:t>
            </a:r>
            <a:r>
              <a:rPr lang="en-US" altLang="zh-CN" dirty="0"/>
              <a:t>9. 37</a:t>
            </a:r>
            <a:r>
              <a:rPr lang="zh-CN" altLang="en-US" dirty="0"/>
              <a:t>构建词典</a:t>
            </a:r>
          </a:p>
          <a:p>
            <a:r>
              <a:rPr lang="zh-CN" altLang="en-US" dirty="0"/>
              <a:t>    </a:t>
            </a:r>
            <a:r>
              <a:rPr lang="en-US" altLang="zh-CN" dirty="0"/>
              <a:t># </a:t>
            </a:r>
            <a:r>
              <a:rPr lang="zh-CN" altLang="en-US" dirty="0"/>
              <a:t>设置随机数种子，让实验有可重复性</a:t>
            </a:r>
          </a:p>
          <a:p>
            <a:r>
              <a:rPr lang="zh-CN" altLang="en-US" dirty="0"/>
              <a:t>    </a:t>
            </a:r>
            <a:r>
              <a:rPr lang="en-US" altLang="zh-CN" dirty="0" err="1"/>
              <a:t>set_seed</a:t>
            </a:r>
            <a:r>
              <a:rPr lang="en-US" altLang="zh-CN" dirty="0"/>
              <a:t>(1234)</a:t>
            </a:r>
          </a:p>
          <a:p>
            <a:endParaRPr lang="en-US" altLang="zh-CN" dirty="0"/>
          </a:p>
          <a:p>
            <a:r>
              <a:rPr lang="en-US" altLang="zh-CN" dirty="0"/>
              <a:t>    # </a:t>
            </a:r>
            <a:r>
              <a:rPr lang="zh-CN" altLang="en-US" dirty="0"/>
              <a:t>迭代源语言和目标语言以构建词典</a:t>
            </a:r>
          </a:p>
          <a:p>
            <a:r>
              <a:rPr lang="zh-CN" altLang="en-US" dirty="0"/>
              <a:t>    </a:t>
            </a:r>
            <a:r>
              <a:rPr lang="en-US" altLang="zh-CN" dirty="0"/>
              <a:t>for </a:t>
            </a:r>
            <a:r>
              <a:rPr lang="en-US" altLang="zh-CN" dirty="0" err="1"/>
              <a:t>lang</a:t>
            </a:r>
            <a:r>
              <a:rPr lang="en-US" altLang="zh-CN" dirty="0"/>
              <a:t> in [</a:t>
            </a:r>
            <a:r>
              <a:rPr lang="en-US" altLang="zh-CN" dirty="0" err="1"/>
              <a:t>src_lang</a:t>
            </a:r>
            <a:r>
              <a:rPr lang="en-US" altLang="zh-CN" dirty="0"/>
              <a:t>, </a:t>
            </a:r>
            <a:r>
              <a:rPr lang="en-US" altLang="zh-CN" dirty="0" err="1"/>
              <a:t>tgt_lang</a:t>
            </a:r>
            <a:r>
              <a:rPr lang="en-US" altLang="zh-CN" dirty="0"/>
              <a:t>]:</a:t>
            </a:r>
          </a:p>
          <a:p>
            <a:r>
              <a:rPr lang="en-US" altLang="zh-CN" dirty="0"/>
              <a:t>        # </a:t>
            </a:r>
            <a:r>
              <a:rPr lang="zh-CN" altLang="en-US" dirty="0"/>
              <a:t>训练数据迭代器</a:t>
            </a:r>
          </a:p>
          <a:p>
            <a:r>
              <a:rPr lang="zh-CN" altLang="en-US" dirty="0"/>
              <a:t>        </a:t>
            </a:r>
            <a:r>
              <a:rPr lang="en-US" altLang="zh-CN" dirty="0" err="1"/>
              <a:t>train_it</a:t>
            </a:r>
            <a:r>
              <a:rPr lang="en-US" altLang="zh-CN" dirty="0"/>
              <a:t> = Multi30k(root='../datasets', split='train', </a:t>
            </a:r>
            <a:r>
              <a:rPr lang="en-US" altLang="zh-CN" dirty="0" err="1"/>
              <a:t>language_pair</a:t>
            </a:r>
            <a:r>
              <a:rPr lang="en-US" altLang="zh-CN" dirty="0"/>
              <a:t>=(</a:t>
            </a:r>
            <a:r>
              <a:rPr lang="en-US" altLang="zh-CN" dirty="0" err="1"/>
              <a:t>src_lang</a:t>
            </a:r>
            <a:r>
              <a:rPr lang="en-US" altLang="zh-CN" dirty="0"/>
              <a:t>, </a:t>
            </a:r>
            <a:r>
              <a:rPr lang="en-US" altLang="zh-CN" dirty="0" err="1"/>
              <a:t>tgt_lang</a:t>
            </a:r>
            <a:r>
              <a:rPr lang="en-US" altLang="zh-CN" dirty="0"/>
              <a:t>))</a:t>
            </a:r>
          </a:p>
          <a:p>
            <a:r>
              <a:rPr lang="en-US" altLang="zh-CN" dirty="0"/>
              <a:t>        # </a:t>
            </a:r>
            <a:r>
              <a:rPr lang="zh-CN" altLang="en-US" dirty="0"/>
              <a:t>从迭代器中构建</a:t>
            </a:r>
            <a:r>
              <a:rPr lang="en-US" altLang="zh-CN" dirty="0" err="1"/>
              <a:t>torchtext</a:t>
            </a:r>
            <a:r>
              <a:rPr lang="zh-CN" altLang="en-US" dirty="0"/>
              <a:t>的</a:t>
            </a:r>
            <a:r>
              <a:rPr lang="en-US" altLang="zh-CN" dirty="0"/>
              <a:t>Vocab</a:t>
            </a:r>
            <a:r>
              <a:rPr lang="zh-CN" altLang="en-US" dirty="0"/>
              <a:t>对象</a:t>
            </a:r>
          </a:p>
          <a:p>
            <a:r>
              <a:rPr lang="zh-CN" altLang="en-US" dirty="0"/>
              <a:t>        </a:t>
            </a:r>
            <a:r>
              <a:rPr lang="en-US" altLang="zh-CN" dirty="0"/>
              <a:t>vocab[</a:t>
            </a:r>
            <a:r>
              <a:rPr lang="en-US" altLang="zh-CN" dirty="0" err="1"/>
              <a:t>lang</a:t>
            </a:r>
            <a:r>
              <a:rPr lang="en-US" altLang="zh-CN" dirty="0"/>
              <a:t>] = </a:t>
            </a:r>
            <a:r>
              <a:rPr lang="en-US" altLang="zh-CN" dirty="0" err="1"/>
              <a:t>build_vocab_from_iterator</a:t>
            </a:r>
            <a:r>
              <a:rPr lang="en-US" altLang="zh-CN" dirty="0"/>
              <a:t>(</a:t>
            </a:r>
            <a:r>
              <a:rPr lang="en-US" altLang="zh-CN" dirty="0" err="1"/>
              <a:t>yield_tokens</a:t>
            </a:r>
            <a:r>
              <a:rPr lang="en-US" altLang="zh-CN" dirty="0"/>
              <a:t>(</a:t>
            </a:r>
            <a:r>
              <a:rPr lang="en-US" altLang="zh-CN" dirty="0" err="1"/>
              <a:t>train_it</a:t>
            </a:r>
            <a:r>
              <a:rPr lang="en-US" altLang="zh-CN" dirty="0"/>
              <a:t>, </a:t>
            </a:r>
            <a:r>
              <a:rPr lang="en-US" altLang="zh-CN" dirty="0" err="1"/>
              <a:t>lang</a:t>
            </a:r>
            <a:r>
              <a:rPr lang="en-US" altLang="zh-CN" dirty="0"/>
              <a:t>),</a:t>
            </a:r>
          </a:p>
          <a:p>
            <a:r>
              <a:rPr lang="en-US" altLang="zh-CN" dirty="0"/>
              <a:t>                                                </a:t>
            </a:r>
            <a:r>
              <a:rPr lang="en-US" altLang="zh-CN" dirty="0" err="1"/>
              <a:t>min_freq</a:t>
            </a:r>
            <a:r>
              <a:rPr lang="en-US" altLang="zh-CN" dirty="0"/>
              <a:t>=1,</a:t>
            </a:r>
          </a:p>
          <a:p>
            <a:r>
              <a:rPr lang="en-US" altLang="zh-CN" dirty="0"/>
              <a:t>                                                specials=</a:t>
            </a:r>
            <a:r>
              <a:rPr lang="en-US" altLang="zh-CN" dirty="0" err="1"/>
              <a:t>special_symbols</a:t>
            </a:r>
            <a:r>
              <a:rPr lang="en-US" altLang="zh-CN" dirty="0"/>
              <a:t>,</a:t>
            </a:r>
          </a:p>
          <a:p>
            <a:r>
              <a:rPr lang="en-US" altLang="zh-CN" dirty="0"/>
              <a:t>                                                </a:t>
            </a:r>
            <a:r>
              <a:rPr lang="en-US" altLang="zh-CN" dirty="0" err="1"/>
              <a:t>special_first</a:t>
            </a:r>
            <a:r>
              <a:rPr lang="en-US" altLang="zh-CN" dirty="0"/>
              <a:t>=True)</a:t>
            </a:r>
          </a:p>
          <a:p>
            <a:endParaRPr lang="en-US" altLang="zh-CN" dirty="0"/>
          </a:p>
          <a:p>
            <a:r>
              <a:rPr lang="en-US" altLang="zh-CN" dirty="0"/>
              <a:t>    # </a:t>
            </a:r>
            <a:r>
              <a:rPr lang="zh-CN" altLang="en-US" dirty="0"/>
              <a:t>设置未登录词为</a:t>
            </a:r>
            <a:r>
              <a:rPr lang="en-US" altLang="zh-CN" dirty="0"/>
              <a:t>'&lt;</a:t>
            </a:r>
            <a:r>
              <a:rPr lang="en-US" altLang="zh-CN" dirty="0" err="1"/>
              <a:t>unk</a:t>
            </a:r>
            <a:r>
              <a:rPr lang="en-US" altLang="zh-CN" dirty="0"/>
              <a:t>&gt;'</a:t>
            </a:r>
          </a:p>
          <a:p>
            <a:r>
              <a:rPr lang="en-US" altLang="zh-CN" dirty="0"/>
              <a:t>    for </a:t>
            </a:r>
            <a:r>
              <a:rPr lang="en-US" altLang="zh-CN" dirty="0" err="1"/>
              <a:t>lang</a:t>
            </a:r>
            <a:r>
              <a:rPr lang="en-US" altLang="zh-CN" dirty="0"/>
              <a:t> in [</a:t>
            </a:r>
            <a:r>
              <a:rPr lang="en-US" altLang="zh-CN" dirty="0" err="1"/>
              <a:t>src_lang</a:t>
            </a:r>
            <a:r>
              <a:rPr lang="en-US" altLang="zh-CN" dirty="0"/>
              <a:t>, </a:t>
            </a:r>
            <a:r>
              <a:rPr lang="en-US" altLang="zh-CN" dirty="0" err="1"/>
              <a:t>tgt_lang</a:t>
            </a:r>
            <a:r>
              <a:rPr lang="en-US" altLang="zh-CN" dirty="0"/>
              <a:t>]:</a:t>
            </a:r>
          </a:p>
          <a:p>
            <a:r>
              <a:rPr lang="en-US" altLang="zh-CN" dirty="0"/>
              <a:t>        vocab[</a:t>
            </a:r>
            <a:r>
              <a:rPr lang="en-US" altLang="zh-CN" dirty="0" err="1"/>
              <a:t>lang</a:t>
            </a:r>
            <a:r>
              <a:rPr lang="en-US" altLang="zh-CN" dirty="0"/>
              <a:t>].</a:t>
            </a:r>
            <a:r>
              <a:rPr lang="en-US" altLang="zh-CN" dirty="0" err="1"/>
              <a:t>set_default_index</a:t>
            </a:r>
            <a:r>
              <a:rPr lang="en-US" altLang="zh-CN" dirty="0"/>
              <a:t>(</a:t>
            </a:r>
            <a:r>
              <a:rPr lang="en-US" altLang="zh-CN" dirty="0" err="1"/>
              <a:t>unk_idx</a:t>
            </a:r>
            <a:r>
              <a:rPr lang="en-US" altLang="zh-CN" dirty="0"/>
              <a:t>)</a:t>
            </a:r>
          </a:p>
          <a:p>
            <a:endParaRPr lang="en-US" altLang="zh-CN" dirty="0"/>
          </a:p>
          <a:p>
            <a:r>
              <a:rPr lang="en-US" altLang="zh-CN" dirty="0"/>
              <a:t>    </a:t>
            </a:r>
            <a:r>
              <a:rPr lang="en-US" altLang="zh-CN" dirty="0" err="1"/>
              <a:t>input_dim</a:t>
            </a:r>
            <a:r>
              <a:rPr lang="en-US" altLang="zh-CN" dirty="0"/>
              <a:t> = </a:t>
            </a:r>
            <a:r>
              <a:rPr lang="en-US" altLang="zh-CN" dirty="0" err="1"/>
              <a:t>len</a:t>
            </a:r>
            <a:r>
              <a:rPr lang="en-US" altLang="zh-CN" dirty="0"/>
              <a:t>(vocab[</a:t>
            </a:r>
            <a:r>
              <a:rPr lang="en-US" altLang="zh-CN" dirty="0" err="1"/>
              <a:t>src_lang</a:t>
            </a:r>
            <a:r>
              <a:rPr lang="en-US" altLang="zh-CN" dirty="0"/>
              <a:t>])</a:t>
            </a:r>
          </a:p>
          <a:p>
            <a:r>
              <a:rPr lang="en-US" altLang="zh-CN" dirty="0"/>
              <a:t>    </a:t>
            </a:r>
            <a:r>
              <a:rPr lang="en-US" altLang="zh-CN" dirty="0" err="1"/>
              <a:t>output_dim</a:t>
            </a:r>
            <a:r>
              <a:rPr lang="en-US" altLang="zh-CN" dirty="0"/>
              <a:t> = </a:t>
            </a:r>
            <a:r>
              <a:rPr lang="en-US" altLang="zh-CN" dirty="0" err="1"/>
              <a:t>len</a:t>
            </a:r>
            <a:r>
              <a:rPr lang="en-US" altLang="zh-CN" dirty="0"/>
              <a:t>(vocab[</a:t>
            </a:r>
            <a:r>
              <a:rPr lang="en-US" altLang="zh-CN" dirty="0" err="1"/>
              <a:t>tgt_lang</a:t>
            </a:r>
            <a:r>
              <a:rPr lang="en-US" altLang="zh-CN" dirty="0"/>
              <a:t>])</a:t>
            </a:r>
          </a:p>
          <a:p>
            <a:endParaRPr lang="zh-CN" altLang="en-US" dirty="0"/>
          </a:p>
        </p:txBody>
      </p:sp>
    </p:spTree>
    <p:extLst>
      <p:ext uri="{BB962C8B-B14F-4D97-AF65-F5344CB8AC3E}">
        <p14:creationId xmlns:p14="http://schemas.microsoft.com/office/powerpoint/2010/main" val="212576626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92688"/>
          </a:xfrm>
        </p:spPr>
        <p:txBody>
          <a:bodyPr>
            <a:normAutofit fontScale="47500" lnSpcReduction="20000"/>
          </a:bodyPr>
          <a:lstStyle/>
          <a:p>
            <a:r>
              <a:rPr lang="zh-CN" altLang="en-US" sz="3400" dirty="0"/>
              <a:t>代码</a:t>
            </a:r>
            <a:r>
              <a:rPr lang="en-US" altLang="zh-CN" sz="3400" dirty="0"/>
              <a:t>9. 38</a:t>
            </a:r>
            <a:r>
              <a:rPr lang="zh-CN" altLang="en-US" sz="3400" dirty="0"/>
              <a:t>为主函数的模型训练与验证部分代码。首先实例化</a:t>
            </a:r>
            <a:r>
              <a:rPr lang="en-US" altLang="zh-CN" sz="3400" dirty="0"/>
              <a:t>Seq2Seq</a:t>
            </a:r>
            <a:r>
              <a:rPr lang="zh-CN" altLang="en-US" sz="3400" dirty="0"/>
              <a:t>模型，并初始化权重参数，以及将源语言和目标语言文本转换为张量索引；然后迭代训练模型，并保存验证性能最佳的模型参数；最后使用最佳参数来测试模型性能。</a:t>
            </a:r>
            <a:endParaRPr lang="zh-CN" altLang="en-US" dirty="0"/>
          </a:p>
          <a:p>
            <a:r>
              <a:rPr lang="zh-CN" altLang="en-US" dirty="0"/>
              <a:t>代码</a:t>
            </a:r>
            <a:r>
              <a:rPr lang="en-US" altLang="zh-CN" dirty="0"/>
              <a:t>9. 38</a:t>
            </a:r>
            <a:r>
              <a:rPr lang="zh-CN" altLang="en-US" dirty="0"/>
              <a:t>模型训练与验证</a:t>
            </a:r>
          </a:p>
          <a:p>
            <a:r>
              <a:rPr lang="zh-CN" altLang="en-US" dirty="0"/>
              <a:t>    </a:t>
            </a:r>
            <a:r>
              <a:rPr lang="en-US" altLang="zh-CN" dirty="0" err="1"/>
              <a:t>attn</a:t>
            </a:r>
            <a:r>
              <a:rPr lang="en-US" altLang="zh-CN" dirty="0"/>
              <a:t> = Attention(</a:t>
            </a:r>
            <a:r>
              <a:rPr lang="en-US" altLang="zh-CN" dirty="0" err="1"/>
              <a:t>enc_hid_dim</a:t>
            </a:r>
            <a:r>
              <a:rPr lang="en-US" altLang="zh-CN" dirty="0"/>
              <a:t>, </a:t>
            </a:r>
            <a:r>
              <a:rPr lang="en-US" altLang="zh-CN" dirty="0" err="1"/>
              <a:t>dec_hid_dim</a:t>
            </a:r>
            <a:r>
              <a:rPr lang="en-US" altLang="zh-CN" dirty="0"/>
              <a:t>)</a:t>
            </a:r>
          </a:p>
          <a:p>
            <a:r>
              <a:rPr lang="en-US" altLang="zh-CN" dirty="0"/>
              <a:t>    </a:t>
            </a:r>
            <a:r>
              <a:rPr lang="en-US" altLang="zh-CN" dirty="0" err="1"/>
              <a:t>enc</a:t>
            </a:r>
            <a:r>
              <a:rPr lang="en-US" altLang="zh-CN" dirty="0"/>
              <a:t> = Encoder(</a:t>
            </a:r>
            <a:r>
              <a:rPr lang="en-US" altLang="zh-CN" dirty="0" err="1"/>
              <a:t>input_dim</a:t>
            </a:r>
            <a:r>
              <a:rPr lang="en-US" altLang="zh-CN" dirty="0"/>
              <a:t>, </a:t>
            </a:r>
            <a:r>
              <a:rPr lang="en-US" altLang="zh-CN" dirty="0" err="1"/>
              <a:t>enc_emb_dim</a:t>
            </a:r>
            <a:r>
              <a:rPr lang="en-US" altLang="zh-CN" dirty="0"/>
              <a:t>, </a:t>
            </a:r>
            <a:r>
              <a:rPr lang="en-US" altLang="zh-CN" dirty="0" err="1"/>
              <a:t>enc_hid_dim</a:t>
            </a:r>
            <a:r>
              <a:rPr lang="en-US" altLang="zh-CN" dirty="0"/>
              <a:t>, </a:t>
            </a:r>
            <a:r>
              <a:rPr lang="en-US" altLang="zh-CN" dirty="0" err="1"/>
              <a:t>dec_hid_dim</a:t>
            </a:r>
            <a:r>
              <a:rPr lang="en-US" altLang="zh-CN" dirty="0"/>
              <a:t>, </a:t>
            </a:r>
            <a:r>
              <a:rPr lang="en-US" altLang="zh-CN" dirty="0" err="1"/>
              <a:t>enc_dropout</a:t>
            </a:r>
            <a:r>
              <a:rPr lang="en-US" altLang="zh-CN" dirty="0"/>
              <a:t>)</a:t>
            </a:r>
          </a:p>
          <a:p>
            <a:r>
              <a:rPr lang="en-US" altLang="zh-CN" dirty="0"/>
              <a:t>    </a:t>
            </a:r>
            <a:r>
              <a:rPr lang="en-US" altLang="zh-CN" dirty="0" err="1"/>
              <a:t>dec</a:t>
            </a:r>
            <a:r>
              <a:rPr lang="en-US" altLang="zh-CN" dirty="0"/>
              <a:t> = Decoder(</a:t>
            </a:r>
            <a:r>
              <a:rPr lang="en-US" altLang="zh-CN" dirty="0" err="1"/>
              <a:t>output_dim</a:t>
            </a:r>
            <a:r>
              <a:rPr lang="en-US" altLang="zh-CN" dirty="0"/>
              <a:t>, </a:t>
            </a:r>
            <a:r>
              <a:rPr lang="en-US" altLang="zh-CN" dirty="0" err="1"/>
              <a:t>dec_emb_dim</a:t>
            </a:r>
            <a:r>
              <a:rPr lang="en-US" altLang="zh-CN" dirty="0"/>
              <a:t>, </a:t>
            </a:r>
            <a:r>
              <a:rPr lang="en-US" altLang="zh-CN" dirty="0" err="1"/>
              <a:t>enc_hid_dim</a:t>
            </a:r>
            <a:r>
              <a:rPr lang="en-US" altLang="zh-CN" dirty="0"/>
              <a:t>, </a:t>
            </a:r>
            <a:r>
              <a:rPr lang="en-US" altLang="zh-CN" dirty="0" err="1"/>
              <a:t>dec_hid_dim</a:t>
            </a:r>
            <a:r>
              <a:rPr lang="en-US" altLang="zh-CN" dirty="0"/>
              <a:t>, </a:t>
            </a:r>
            <a:r>
              <a:rPr lang="en-US" altLang="zh-CN" dirty="0" err="1"/>
              <a:t>dec_dropout</a:t>
            </a:r>
            <a:r>
              <a:rPr lang="en-US" altLang="zh-CN" dirty="0"/>
              <a:t>, </a:t>
            </a:r>
            <a:r>
              <a:rPr lang="en-US" altLang="zh-CN" dirty="0" err="1"/>
              <a:t>attn</a:t>
            </a:r>
            <a:r>
              <a:rPr lang="en-US" altLang="zh-CN" dirty="0"/>
              <a:t>)</a:t>
            </a:r>
          </a:p>
          <a:p>
            <a:endParaRPr lang="en-US" altLang="zh-CN" dirty="0"/>
          </a:p>
          <a:p>
            <a:r>
              <a:rPr lang="en-US" altLang="zh-CN" dirty="0"/>
              <a:t>    # </a:t>
            </a:r>
            <a:r>
              <a:rPr lang="zh-CN" altLang="en-US" dirty="0"/>
              <a:t>实例化</a:t>
            </a:r>
            <a:r>
              <a:rPr lang="en-US" altLang="zh-CN" dirty="0"/>
              <a:t>Seq2Seq</a:t>
            </a:r>
            <a:r>
              <a:rPr lang="zh-CN" altLang="en-US" dirty="0"/>
              <a:t>模型</a:t>
            </a:r>
          </a:p>
          <a:p>
            <a:r>
              <a:rPr lang="zh-CN" altLang="en-US" dirty="0"/>
              <a:t>    </a:t>
            </a:r>
            <a:r>
              <a:rPr lang="en-US" altLang="zh-CN" dirty="0"/>
              <a:t>model = Seq2Seq(</a:t>
            </a:r>
            <a:r>
              <a:rPr lang="en-US" altLang="zh-CN" dirty="0" err="1"/>
              <a:t>enc</a:t>
            </a:r>
            <a:r>
              <a:rPr lang="en-US" altLang="zh-CN" dirty="0"/>
              <a:t>, </a:t>
            </a:r>
            <a:r>
              <a:rPr lang="en-US" altLang="zh-CN" dirty="0" err="1"/>
              <a:t>dec</a:t>
            </a:r>
            <a:r>
              <a:rPr lang="en-US" altLang="zh-CN" dirty="0"/>
              <a:t>, device).to(device)</a:t>
            </a:r>
          </a:p>
          <a:p>
            <a:endParaRPr lang="en-US" altLang="zh-CN" dirty="0"/>
          </a:p>
          <a:p>
            <a:r>
              <a:rPr lang="en-US" altLang="zh-CN" dirty="0"/>
              <a:t>    # </a:t>
            </a:r>
            <a:r>
              <a:rPr lang="zh-CN" altLang="en-US" dirty="0"/>
              <a:t>初始化权重参数</a:t>
            </a:r>
          </a:p>
          <a:p>
            <a:r>
              <a:rPr lang="zh-CN" altLang="en-US" dirty="0"/>
              <a:t>    </a:t>
            </a:r>
            <a:r>
              <a:rPr lang="en-US" altLang="zh-CN" dirty="0" err="1"/>
              <a:t>model.apply</a:t>
            </a:r>
            <a:r>
              <a:rPr lang="en-US" altLang="zh-CN" dirty="0"/>
              <a:t>(</a:t>
            </a:r>
            <a:r>
              <a:rPr lang="en-US" altLang="zh-CN" dirty="0" err="1"/>
              <a:t>init_weights</a:t>
            </a:r>
            <a:r>
              <a:rPr lang="en-US" altLang="zh-CN" dirty="0"/>
              <a:t>)</a:t>
            </a:r>
          </a:p>
          <a:p>
            <a:endParaRPr lang="en-US" altLang="zh-CN" dirty="0"/>
          </a:p>
          <a:p>
            <a:r>
              <a:rPr lang="en-US" altLang="zh-CN" dirty="0"/>
              <a:t>    print(f"</a:t>
            </a:r>
            <a:r>
              <a:rPr lang="zh-CN" altLang="en-US" dirty="0"/>
              <a:t>模型共有</a:t>
            </a:r>
            <a:r>
              <a:rPr lang="en-US" altLang="zh-CN" dirty="0"/>
              <a:t>{</a:t>
            </a:r>
            <a:r>
              <a:rPr lang="en-US" altLang="zh-CN" dirty="0" err="1"/>
              <a:t>count_parameters</a:t>
            </a:r>
            <a:r>
              <a:rPr lang="en-US" altLang="zh-CN" dirty="0"/>
              <a:t>(model):}</a:t>
            </a:r>
            <a:r>
              <a:rPr lang="zh-CN" altLang="en-US" dirty="0"/>
              <a:t>个可训练参数。</a:t>
            </a:r>
            <a:r>
              <a:rPr lang="en-US" altLang="zh-CN" dirty="0"/>
              <a:t>")</a:t>
            </a:r>
          </a:p>
          <a:p>
            <a:endParaRPr lang="en-US" altLang="zh-CN" dirty="0"/>
          </a:p>
          <a:p>
            <a:r>
              <a:rPr lang="en-US" altLang="zh-CN" dirty="0"/>
              <a:t>    # Adam</a:t>
            </a:r>
            <a:r>
              <a:rPr lang="zh-CN" altLang="en-US" dirty="0"/>
              <a:t>优化器</a:t>
            </a:r>
          </a:p>
          <a:p>
            <a:r>
              <a:rPr lang="zh-CN" altLang="en-US" dirty="0"/>
              <a:t>    </a:t>
            </a:r>
            <a:r>
              <a:rPr lang="en-US" altLang="zh-CN" dirty="0"/>
              <a:t>optimizer = </a:t>
            </a:r>
            <a:r>
              <a:rPr lang="en-US" altLang="zh-CN" dirty="0" err="1"/>
              <a:t>optim.Adam</a:t>
            </a:r>
            <a:r>
              <a:rPr lang="en-US" altLang="zh-CN" dirty="0"/>
              <a:t>(</a:t>
            </a:r>
            <a:r>
              <a:rPr lang="en-US" altLang="zh-CN" dirty="0" err="1"/>
              <a:t>model.parameters</a:t>
            </a:r>
            <a:r>
              <a:rPr lang="en-US" altLang="zh-CN" dirty="0"/>
              <a:t>())</a:t>
            </a:r>
          </a:p>
          <a:p>
            <a:endParaRPr lang="en-US" altLang="zh-CN" dirty="0"/>
          </a:p>
          <a:p>
            <a:r>
              <a:rPr lang="en-US" altLang="zh-CN" dirty="0"/>
              <a:t>    # </a:t>
            </a:r>
            <a:r>
              <a:rPr lang="zh-CN" altLang="en-US" dirty="0"/>
              <a:t>初始化损失函数</a:t>
            </a:r>
          </a:p>
          <a:p>
            <a:r>
              <a:rPr lang="zh-CN" altLang="en-US" dirty="0"/>
              <a:t>    </a:t>
            </a:r>
            <a:r>
              <a:rPr lang="en-US" altLang="zh-CN" dirty="0" err="1"/>
              <a:t>tgt_pad_idx</a:t>
            </a:r>
            <a:r>
              <a:rPr lang="en-US" altLang="zh-CN" dirty="0"/>
              <a:t> = vocab[</a:t>
            </a:r>
            <a:r>
              <a:rPr lang="en-US" altLang="zh-CN" dirty="0" err="1"/>
              <a:t>src_lang</a:t>
            </a:r>
            <a:r>
              <a:rPr lang="en-US" altLang="zh-CN" dirty="0"/>
              <a:t>].</a:t>
            </a:r>
            <a:r>
              <a:rPr lang="en-US" altLang="zh-CN" dirty="0" err="1"/>
              <a:t>get_stoi</a:t>
            </a:r>
            <a:r>
              <a:rPr lang="en-US" altLang="zh-CN" dirty="0"/>
              <a:t>()['&lt;pad&gt;']</a:t>
            </a:r>
          </a:p>
          <a:p>
            <a:r>
              <a:rPr lang="en-US" altLang="zh-CN" dirty="0"/>
              <a:t>    criterion = </a:t>
            </a:r>
            <a:r>
              <a:rPr lang="en-US" altLang="zh-CN" dirty="0" err="1"/>
              <a:t>nn.CrossEntropyLoss</a:t>
            </a:r>
            <a:r>
              <a:rPr lang="en-US" altLang="zh-CN" dirty="0"/>
              <a:t>(</a:t>
            </a:r>
            <a:r>
              <a:rPr lang="en-US" altLang="zh-CN" dirty="0" err="1"/>
              <a:t>ignore_index</a:t>
            </a:r>
            <a:r>
              <a:rPr lang="en-US" altLang="zh-CN" dirty="0"/>
              <a:t>=</a:t>
            </a:r>
            <a:r>
              <a:rPr lang="en-US" altLang="zh-CN" dirty="0" err="1"/>
              <a:t>tgt_pad_idx</a:t>
            </a:r>
            <a:r>
              <a:rPr lang="en-US" altLang="zh-CN" dirty="0"/>
              <a:t>)</a:t>
            </a:r>
          </a:p>
          <a:p>
            <a:endParaRPr lang="en-US" altLang="zh-CN" dirty="0"/>
          </a:p>
          <a:p>
            <a:r>
              <a:rPr lang="en-US" altLang="zh-CN" dirty="0"/>
              <a:t>    </a:t>
            </a:r>
            <a:r>
              <a:rPr lang="en-US" altLang="zh-CN" dirty="0" err="1"/>
              <a:t>best_valid_loss</a:t>
            </a:r>
            <a:r>
              <a:rPr lang="en-US" altLang="zh-CN" dirty="0"/>
              <a:t> = float('</a:t>
            </a:r>
            <a:r>
              <a:rPr lang="en-US" altLang="zh-CN" dirty="0" err="1"/>
              <a:t>inf</a:t>
            </a:r>
            <a:r>
              <a:rPr lang="en-US" altLang="zh-CN" dirty="0"/>
              <a:t>')</a:t>
            </a:r>
          </a:p>
          <a:p>
            <a:endParaRPr lang="en-US" altLang="zh-CN" dirty="0"/>
          </a:p>
          <a:p>
            <a:r>
              <a:rPr lang="en-US" altLang="zh-CN" dirty="0"/>
              <a:t>    # </a:t>
            </a:r>
            <a:r>
              <a:rPr lang="zh-CN" altLang="en-US" dirty="0"/>
              <a:t>将源语言和目标语言文本转换为张量索引</a:t>
            </a:r>
          </a:p>
          <a:p>
            <a:r>
              <a:rPr lang="zh-CN" altLang="en-US" dirty="0"/>
              <a:t>    </a:t>
            </a:r>
            <a:r>
              <a:rPr lang="en-US" altLang="zh-CN" dirty="0" err="1"/>
              <a:t>text_transform</a:t>
            </a:r>
            <a:r>
              <a:rPr lang="en-US" altLang="zh-CN" dirty="0"/>
              <a:t> = {}</a:t>
            </a:r>
          </a:p>
          <a:p>
            <a:r>
              <a:rPr lang="en-US" altLang="zh-CN" dirty="0"/>
              <a:t>    for language in [</a:t>
            </a:r>
            <a:r>
              <a:rPr lang="en-US" altLang="zh-CN" dirty="0" err="1"/>
              <a:t>src_lang</a:t>
            </a:r>
            <a:r>
              <a:rPr lang="en-US" altLang="zh-CN" dirty="0"/>
              <a:t>, </a:t>
            </a:r>
            <a:r>
              <a:rPr lang="en-US" altLang="zh-CN" dirty="0" err="1"/>
              <a:t>tgt_lang</a:t>
            </a:r>
            <a:r>
              <a:rPr lang="en-US" altLang="zh-CN" dirty="0"/>
              <a:t>]:</a:t>
            </a:r>
          </a:p>
          <a:p>
            <a:r>
              <a:rPr lang="en-US" altLang="zh-CN" dirty="0"/>
              <a:t>        </a:t>
            </a:r>
            <a:r>
              <a:rPr lang="en-US" altLang="zh-CN" dirty="0" err="1"/>
              <a:t>text_transform</a:t>
            </a:r>
            <a:r>
              <a:rPr lang="en-US" altLang="zh-CN" dirty="0"/>
              <a:t>[language] = </a:t>
            </a:r>
            <a:r>
              <a:rPr lang="en-US" altLang="zh-CN" dirty="0" err="1"/>
              <a:t>sequential_transforms</a:t>
            </a:r>
            <a:r>
              <a:rPr lang="en-US" altLang="zh-CN" dirty="0"/>
              <a:t>(tokenizer[language],  # </a:t>
            </a:r>
            <a:r>
              <a:rPr lang="zh-CN" altLang="en-US" dirty="0"/>
              <a:t>分词</a:t>
            </a:r>
          </a:p>
          <a:p>
            <a:r>
              <a:rPr lang="zh-CN" altLang="en-US" dirty="0"/>
              <a:t>                                                         </a:t>
            </a:r>
            <a:r>
              <a:rPr lang="en-US" altLang="zh-CN" dirty="0"/>
              <a:t>vocab[language],  # </a:t>
            </a:r>
            <a:r>
              <a:rPr lang="zh-CN" altLang="en-US" dirty="0"/>
              <a:t>数值化</a:t>
            </a:r>
          </a:p>
          <a:p>
            <a:r>
              <a:rPr lang="zh-CN" altLang="en-US" dirty="0"/>
              <a:t>                                                         </a:t>
            </a:r>
            <a:r>
              <a:rPr lang="en-US" altLang="zh-CN" dirty="0" err="1"/>
              <a:t>tensor_transform</a:t>
            </a:r>
            <a:r>
              <a:rPr lang="en-US" altLang="zh-CN" dirty="0"/>
              <a:t>)  # </a:t>
            </a:r>
            <a:r>
              <a:rPr lang="zh-CN" altLang="en-US" dirty="0"/>
              <a:t>添加</a:t>
            </a:r>
            <a:r>
              <a:rPr lang="en-US" altLang="zh-CN" dirty="0"/>
              <a:t>&lt;</a:t>
            </a:r>
            <a:r>
              <a:rPr lang="en-US" altLang="zh-CN" dirty="0" err="1"/>
              <a:t>bos</a:t>
            </a:r>
            <a:r>
              <a:rPr lang="en-US" altLang="zh-CN" dirty="0"/>
              <a:t>&gt;</a:t>
            </a:r>
            <a:r>
              <a:rPr lang="zh-CN" altLang="en-US" dirty="0"/>
              <a:t>和</a:t>
            </a:r>
            <a:r>
              <a:rPr lang="en-US" altLang="zh-CN" dirty="0"/>
              <a:t>&lt;</a:t>
            </a:r>
            <a:r>
              <a:rPr lang="en-US" altLang="zh-CN" dirty="0" err="1"/>
              <a:t>eos</a:t>
            </a:r>
            <a:r>
              <a:rPr lang="en-US" altLang="zh-CN" dirty="0"/>
              <a:t>&gt;</a:t>
            </a:r>
            <a:r>
              <a:rPr lang="zh-CN" altLang="en-US" dirty="0"/>
              <a:t>符号</a:t>
            </a:r>
          </a:p>
          <a:p>
            <a:endParaRPr lang="zh-CN" altLang="en-US" dirty="0"/>
          </a:p>
          <a:p>
            <a:r>
              <a:rPr lang="zh-CN" altLang="en-US" dirty="0"/>
              <a:t>    </a:t>
            </a:r>
            <a:r>
              <a:rPr lang="en-US" altLang="zh-CN" dirty="0" err="1"/>
              <a:t>def</a:t>
            </a:r>
            <a:r>
              <a:rPr lang="en-US" altLang="zh-CN" dirty="0"/>
              <a:t> </a:t>
            </a:r>
            <a:r>
              <a:rPr lang="en-US" altLang="zh-CN" dirty="0" err="1"/>
              <a:t>collate_wrapper</a:t>
            </a:r>
            <a:r>
              <a:rPr lang="en-US" altLang="zh-CN" dirty="0"/>
              <a:t>(batch):</a:t>
            </a:r>
          </a:p>
          <a:p>
            <a:r>
              <a:rPr lang="en-US" altLang="zh-CN" dirty="0"/>
              <a:t>        return </a:t>
            </a:r>
            <a:r>
              <a:rPr lang="en-US" altLang="zh-CN" dirty="0" err="1"/>
              <a:t>collate_fn</a:t>
            </a:r>
            <a:r>
              <a:rPr lang="en-US" altLang="zh-CN" dirty="0"/>
              <a:t>(batch, </a:t>
            </a:r>
            <a:r>
              <a:rPr lang="en-US" altLang="zh-CN" dirty="0" err="1"/>
              <a:t>text_transform</a:t>
            </a:r>
            <a:r>
              <a:rPr lang="en-US" altLang="zh-CN" dirty="0"/>
              <a:t>)</a:t>
            </a:r>
          </a:p>
          <a:p>
            <a:endParaRPr lang="zh-CN" altLang="en-US" dirty="0"/>
          </a:p>
        </p:txBody>
      </p:sp>
    </p:spTree>
    <p:extLst>
      <p:ext uri="{BB962C8B-B14F-4D97-AF65-F5344CB8AC3E}">
        <p14:creationId xmlns:p14="http://schemas.microsoft.com/office/powerpoint/2010/main" val="291874229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264696"/>
          </a:xfrm>
        </p:spPr>
        <p:txBody>
          <a:bodyPr>
            <a:normAutofit fontScale="47500" lnSpcReduction="20000"/>
          </a:bodyPr>
          <a:lstStyle/>
          <a:p>
            <a:endParaRPr lang="en-US" altLang="zh-CN" dirty="0"/>
          </a:p>
          <a:p>
            <a:r>
              <a:rPr lang="en-US" altLang="zh-CN" dirty="0"/>
              <a:t>    for epoch in range(epochs):</a:t>
            </a:r>
          </a:p>
          <a:p>
            <a:r>
              <a:rPr lang="en-US" altLang="zh-CN" dirty="0"/>
              <a:t>        # </a:t>
            </a:r>
            <a:r>
              <a:rPr lang="zh-CN" altLang="en-US" dirty="0"/>
              <a:t>记录开始时间</a:t>
            </a:r>
          </a:p>
          <a:p>
            <a:r>
              <a:rPr lang="zh-CN" altLang="en-US" dirty="0"/>
              <a:t>        </a:t>
            </a:r>
            <a:r>
              <a:rPr lang="en-US" altLang="zh-CN" dirty="0" err="1"/>
              <a:t>start_time</a:t>
            </a:r>
            <a:r>
              <a:rPr lang="en-US" altLang="zh-CN" dirty="0"/>
              <a:t> = </a:t>
            </a:r>
            <a:r>
              <a:rPr lang="en-US" altLang="zh-CN" dirty="0" err="1"/>
              <a:t>time.time</a:t>
            </a:r>
            <a:r>
              <a:rPr lang="en-US" altLang="zh-CN" dirty="0"/>
              <a:t>()</a:t>
            </a:r>
          </a:p>
          <a:p>
            <a:r>
              <a:rPr lang="en-US" altLang="zh-CN" dirty="0"/>
              <a:t>        # </a:t>
            </a:r>
            <a:r>
              <a:rPr lang="zh-CN" altLang="en-US" dirty="0"/>
              <a:t>加载训练数据</a:t>
            </a:r>
          </a:p>
          <a:p>
            <a:r>
              <a:rPr lang="zh-CN" altLang="en-US" dirty="0"/>
              <a:t>        </a:t>
            </a:r>
            <a:r>
              <a:rPr lang="en-US" altLang="zh-CN" dirty="0" err="1"/>
              <a:t>train_iter</a:t>
            </a:r>
            <a:r>
              <a:rPr lang="en-US" altLang="zh-CN" dirty="0"/>
              <a:t> = Multi30k(root='../datasets', split='train', </a:t>
            </a:r>
            <a:r>
              <a:rPr lang="en-US" altLang="zh-CN" dirty="0" err="1"/>
              <a:t>language_pair</a:t>
            </a:r>
            <a:r>
              <a:rPr lang="en-US" altLang="zh-CN" dirty="0"/>
              <a:t>=(</a:t>
            </a:r>
            <a:r>
              <a:rPr lang="en-US" altLang="zh-CN" dirty="0" err="1"/>
              <a:t>src_lang</a:t>
            </a:r>
            <a:r>
              <a:rPr lang="en-US" altLang="zh-CN" dirty="0"/>
              <a:t>, </a:t>
            </a:r>
            <a:r>
              <a:rPr lang="en-US" altLang="zh-CN" dirty="0" err="1"/>
              <a:t>tgt_lang</a:t>
            </a:r>
            <a:r>
              <a:rPr lang="en-US" altLang="zh-CN" dirty="0"/>
              <a:t>))</a:t>
            </a:r>
          </a:p>
          <a:p>
            <a:r>
              <a:rPr lang="en-US" altLang="zh-CN" dirty="0"/>
              <a:t>        </a:t>
            </a:r>
            <a:r>
              <a:rPr lang="en-US" altLang="zh-CN" dirty="0" err="1"/>
              <a:t>train_dataloader</a:t>
            </a:r>
            <a:r>
              <a:rPr lang="en-US" altLang="zh-CN" dirty="0"/>
              <a:t> = </a:t>
            </a:r>
            <a:r>
              <a:rPr lang="en-US" altLang="zh-CN" dirty="0" err="1"/>
              <a:t>DataLoader</a:t>
            </a:r>
            <a:r>
              <a:rPr lang="en-US" altLang="zh-CN" dirty="0"/>
              <a:t>(</a:t>
            </a:r>
            <a:r>
              <a:rPr lang="en-US" altLang="zh-CN" dirty="0" err="1"/>
              <a:t>train_iter</a:t>
            </a:r>
            <a:r>
              <a:rPr lang="en-US" altLang="zh-CN" dirty="0"/>
              <a:t>, </a:t>
            </a:r>
            <a:r>
              <a:rPr lang="en-US" altLang="zh-CN" dirty="0" err="1"/>
              <a:t>batch_size</a:t>
            </a:r>
            <a:r>
              <a:rPr lang="en-US" altLang="zh-CN" dirty="0"/>
              <a:t>=</a:t>
            </a:r>
            <a:r>
              <a:rPr lang="en-US" altLang="zh-CN" dirty="0" err="1"/>
              <a:t>batch_size</a:t>
            </a:r>
            <a:r>
              <a:rPr lang="en-US" altLang="zh-CN" dirty="0"/>
              <a:t>, </a:t>
            </a:r>
            <a:r>
              <a:rPr lang="en-US" altLang="zh-CN" dirty="0" err="1"/>
              <a:t>collate_fn</a:t>
            </a:r>
            <a:r>
              <a:rPr lang="en-US" altLang="zh-CN" dirty="0"/>
              <a:t>=</a:t>
            </a:r>
            <a:r>
              <a:rPr lang="en-US" altLang="zh-CN" dirty="0" err="1"/>
              <a:t>collate_wrapper</a:t>
            </a:r>
            <a:r>
              <a:rPr lang="en-US" altLang="zh-CN" dirty="0"/>
              <a:t>)</a:t>
            </a:r>
          </a:p>
          <a:p>
            <a:r>
              <a:rPr lang="en-US" altLang="zh-CN" dirty="0"/>
              <a:t>        # </a:t>
            </a:r>
            <a:r>
              <a:rPr lang="zh-CN" altLang="en-US" dirty="0"/>
              <a:t>训练</a:t>
            </a:r>
          </a:p>
          <a:p>
            <a:r>
              <a:rPr lang="zh-CN" altLang="en-US" dirty="0"/>
              <a:t>        </a:t>
            </a:r>
            <a:r>
              <a:rPr lang="en-US" altLang="zh-CN" dirty="0" err="1"/>
              <a:t>train_loss</a:t>
            </a:r>
            <a:r>
              <a:rPr lang="en-US" altLang="zh-CN" dirty="0"/>
              <a:t> = train(model, optimizer, criterion, clip, </a:t>
            </a:r>
            <a:r>
              <a:rPr lang="en-US" altLang="zh-CN" dirty="0" err="1"/>
              <a:t>train_dataloader</a:t>
            </a:r>
            <a:r>
              <a:rPr lang="en-US" altLang="zh-CN" dirty="0"/>
              <a:t>)</a:t>
            </a:r>
          </a:p>
          <a:p>
            <a:r>
              <a:rPr lang="en-US" altLang="zh-CN" dirty="0"/>
              <a:t>        # </a:t>
            </a:r>
            <a:r>
              <a:rPr lang="zh-CN" altLang="en-US" dirty="0"/>
              <a:t>加载验证数据</a:t>
            </a:r>
          </a:p>
          <a:p>
            <a:r>
              <a:rPr lang="zh-CN" altLang="en-US" dirty="0"/>
              <a:t>        </a:t>
            </a:r>
            <a:r>
              <a:rPr lang="en-US" altLang="zh-CN" dirty="0" err="1"/>
              <a:t>val_iter</a:t>
            </a:r>
            <a:r>
              <a:rPr lang="en-US" altLang="zh-CN" dirty="0"/>
              <a:t> = Multi30k(root='../datasets', split='valid', </a:t>
            </a:r>
            <a:r>
              <a:rPr lang="en-US" altLang="zh-CN" dirty="0" err="1"/>
              <a:t>language_pair</a:t>
            </a:r>
            <a:r>
              <a:rPr lang="en-US" altLang="zh-CN" dirty="0"/>
              <a:t>=(</a:t>
            </a:r>
            <a:r>
              <a:rPr lang="en-US" altLang="zh-CN" dirty="0" err="1"/>
              <a:t>src_lang</a:t>
            </a:r>
            <a:r>
              <a:rPr lang="en-US" altLang="zh-CN" dirty="0"/>
              <a:t>, </a:t>
            </a:r>
            <a:r>
              <a:rPr lang="en-US" altLang="zh-CN" dirty="0" err="1"/>
              <a:t>tgt_lang</a:t>
            </a:r>
            <a:r>
              <a:rPr lang="en-US" altLang="zh-CN" dirty="0"/>
              <a:t>))</a:t>
            </a:r>
          </a:p>
          <a:p>
            <a:r>
              <a:rPr lang="en-US" altLang="zh-CN" dirty="0"/>
              <a:t>        </a:t>
            </a:r>
            <a:r>
              <a:rPr lang="en-US" altLang="zh-CN" dirty="0" err="1"/>
              <a:t>val_dataloader</a:t>
            </a:r>
            <a:r>
              <a:rPr lang="en-US" altLang="zh-CN" dirty="0"/>
              <a:t> = </a:t>
            </a:r>
            <a:r>
              <a:rPr lang="en-US" altLang="zh-CN" dirty="0" err="1"/>
              <a:t>DataLoader</a:t>
            </a:r>
            <a:r>
              <a:rPr lang="en-US" altLang="zh-CN" dirty="0"/>
              <a:t>(</a:t>
            </a:r>
            <a:r>
              <a:rPr lang="en-US" altLang="zh-CN" dirty="0" err="1"/>
              <a:t>val_iter</a:t>
            </a:r>
            <a:r>
              <a:rPr lang="en-US" altLang="zh-CN" dirty="0"/>
              <a:t>, </a:t>
            </a:r>
            <a:r>
              <a:rPr lang="en-US" altLang="zh-CN" dirty="0" err="1"/>
              <a:t>batch_size</a:t>
            </a:r>
            <a:r>
              <a:rPr lang="en-US" altLang="zh-CN" dirty="0"/>
              <a:t>=</a:t>
            </a:r>
            <a:r>
              <a:rPr lang="en-US" altLang="zh-CN" dirty="0" err="1"/>
              <a:t>batch_size</a:t>
            </a:r>
            <a:r>
              <a:rPr lang="en-US" altLang="zh-CN" dirty="0"/>
              <a:t>, </a:t>
            </a:r>
            <a:r>
              <a:rPr lang="en-US" altLang="zh-CN" dirty="0" err="1"/>
              <a:t>collate_fn</a:t>
            </a:r>
            <a:r>
              <a:rPr lang="en-US" altLang="zh-CN" dirty="0"/>
              <a:t>=</a:t>
            </a:r>
            <a:r>
              <a:rPr lang="en-US" altLang="zh-CN" dirty="0" err="1"/>
              <a:t>collate_wrapper</a:t>
            </a:r>
            <a:r>
              <a:rPr lang="en-US" altLang="zh-CN" dirty="0"/>
              <a:t>)</a:t>
            </a:r>
          </a:p>
          <a:p>
            <a:r>
              <a:rPr lang="en-US" altLang="zh-CN" dirty="0"/>
              <a:t>        </a:t>
            </a:r>
            <a:r>
              <a:rPr lang="en-US" altLang="zh-CN" dirty="0" err="1"/>
              <a:t>valid_loss</a:t>
            </a:r>
            <a:r>
              <a:rPr lang="en-US" altLang="zh-CN" dirty="0"/>
              <a:t> = evaluate(model, criterion, </a:t>
            </a:r>
            <a:r>
              <a:rPr lang="en-US" altLang="zh-CN" dirty="0" err="1"/>
              <a:t>val_dataloader</a:t>
            </a:r>
            <a:r>
              <a:rPr lang="en-US" altLang="zh-CN" dirty="0"/>
              <a:t>)</a:t>
            </a:r>
          </a:p>
          <a:p>
            <a:endParaRPr lang="en-US" altLang="zh-CN" dirty="0"/>
          </a:p>
          <a:p>
            <a:r>
              <a:rPr lang="en-US" altLang="zh-CN" dirty="0"/>
              <a:t>        # </a:t>
            </a:r>
            <a:r>
              <a:rPr lang="zh-CN" altLang="en-US" dirty="0"/>
              <a:t>记录结束时间</a:t>
            </a:r>
          </a:p>
          <a:p>
            <a:r>
              <a:rPr lang="zh-CN" altLang="en-US" dirty="0"/>
              <a:t>        </a:t>
            </a:r>
            <a:r>
              <a:rPr lang="en-US" altLang="zh-CN" dirty="0" err="1"/>
              <a:t>end_time</a:t>
            </a:r>
            <a:r>
              <a:rPr lang="en-US" altLang="zh-CN" dirty="0"/>
              <a:t> = </a:t>
            </a:r>
            <a:r>
              <a:rPr lang="en-US" altLang="zh-CN" dirty="0" err="1"/>
              <a:t>time.time</a:t>
            </a:r>
            <a:r>
              <a:rPr lang="en-US" altLang="zh-CN" dirty="0"/>
              <a:t>()</a:t>
            </a:r>
          </a:p>
          <a:p>
            <a:r>
              <a:rPr lang="en-US" altLang="zh-CN" dirty="0"/>
              <a:t>        </a:t>
            </a:r>
            <a:r>
              <a:rPr lang="en-US" altLang="zh-CN" dirty="0" err="1"/>
              <a:t>epoch_mins</a:t>
            </a:r>
            <a:r>
              <a:rPr lang="en-US" altLang="zh-CN" dirty="0"/>
              <a:t>, </a:t>
            </a:r>
            <a:r>
              <a:rPr lang="en-US" altLang="zh-CN" dirty="0" err="1"/>
              <a:t>epoch_secs</a:t>
            </a:r>
            <a:r>
              <a:rPr lang="en-US" altLang="zh-CN" dirty="0"/>
              <a:t> = </a:t>
            </a:r>
            <a:r>
              <a:rPr lang="en-US" altLang="zh-CN" dirty="0" err="1"/>
              <a:t>epoch_time</a:t>
            </a:r>
            <a:r>
              <a:rPr lang="en-US" altLang="zh-CN" dirty="0"/>
              <a:t>(</a:t>
            </a:r>
            <a:r>
              <a:rPr lang="en-US" altLang="zh-CN" dirty="0" err="1"/>
              <a:t>start_time</a:t>
            </a:r>
            <a:r>
              <a:rPr lang="en-US" altLang="zh-CN" dirty="0"/>
              <a:t>, </a:t>
            </a:r>
            <a:r>
              <a:rPr lang="en-US" altLang="zh-CN" dirty="0" err="1"/>
              <a:t>end_time</a:t>
            </a:r>
            <a:r>
              <a:rPr lang="en-US" altLang="zh-CN" dirty="0"/>
              <a:t>)</a:t>
            </a:r>
          </a:p>
          <a:p>
            <a:endParaRPr lang="en-US" altLang="zh-CN" dirty="0"/>
          </a:p>
          <a:p>
            <a:r>
              <a:rPr lang="en-US" altLang="zh-CN" dirty="0"/>
              <a:t>        if </a:t>
            </a:r>
            <a:r>
              <a:rPr lang="en-US" altLang="zh-CN" dirty="0" err="1"/>
              <a:t>valid_loss</a:t>
            </a:r>
            <a:r>
              <a:rPr lang="en-US" altLang="zh-CN" dirty="0"/>
              <a:t> &lt; </a:t>
            </a:r>
            <a:r>
              <a:rPr lang="en-US" altLang="zh-CN" dirty="0" err="1"/>
              <a:t>best_valid_loss</a:t>
            </a:r>
            <a:r>
              <a:rPr lang="en-US" altLang="zh-CN" dirty="0"/>
              <a:t>:</a:t>
            </a:r>
          </a:p>
          <a:p>
            <a:r>
              <a:rPr lang="en-US" altLang="zh-CN" dirty="0"/>
              <a:t>            </a:t>
            </a:r>
            <a:r>
              <a:rPr lang="en-US" altLang="zh-CN" dirty="0" err="1"/>
              <a:t>best_valid_loss</a:t>
            </a:r>
            <a:r>
              <a:rPr lang="en-US" altLang="zh-CN" dirty="0"/>
              <a:t> = </a:t>
            </a:r>
            <a:r>
              <a:rPr lang="en-US" altLang="zh-CN" dirty="0" err="1"/>
              <a:t>valid_loss</a:t>
            </a:r>
            <a:endParaRPr lang="en-US" altLang="zh-CN" dirty="0"/>
          </a:p>
          <a:p>
            <a:r>
              <a:rPr lang="en-US" altLang="zh-CN" dirty="0"/>
              <a:t>            </a:t>
            </a:r>
            <a:r>
              <a:rPr lang="en-US" altLang="zh-CN" dirty="0" err="1"/>
              <a:t>torch.save</a:t>
            </a:r>
            <a:r>
              <a:rPr lang="en-US" altLang="zh-CN" dirty="0"/>
              <a:t>(</a:t>
            </a:r>
            <a:r>
              <a:rPr lang="en-US" altLang="zh-CN" dirty="0" err="1"/>
              <a:t>model.state_dict</a:t>
            </a:r>
            <a:r>
              <a:rPr lang="en-US" altLang="zh-CN" dirty="0"/>
              <a:t>(), 'seq2seq-model.pt')</a:t>
            </a:r>
          </a:p>
          <a:p>
            <a:endParaRPr lang="en-US" altLang="zh-CN" dirty="0"/>
          </a:p>
          <a:p>
            <a:r>
              <a:rPr lang="en-US" altLang="zh-CN" dirty="0"/>
              <a:t>        print(f'</a:t>
            </a:r>
            <a:r>
              <a:rPr lang="zh-CN" altLang="en-US" dirty="0"/>
              <a:t>轮次：</a:t>
            </a:r>
            <a:r>
              <a:rPr lang="en-US" altLang="zh-CN" dirty="0"/>
              <a:t>{epoch + 1:02} \t</a:t>
            </a:r>
            <a:r>
              <a:rPr lang="zh-CN" altLang="en-US" dirty="0"/>
              <a:t>耗时：</a:t>
            </a:r>
            <a:r>
              <a:rPr lang="en-US" altLang="zh-CN" dirty="0"/>
              <a:t>{</a:t>
            </a:r>
            <a:r>
              <a:rPr lang="en-US" altLang="zh-CN" dirty="0" err="1"/>
              <a:t>epoch_mins</a:t>
            </a:r>
            <a:r>
              <a:rPr lang="en-US" altLang="zh-CN" dirty="0"/>
              <a:t>}</a:t>
            </a:r>
            <a:r>
              <a:rPr lang="zh-CN" altLang="en-US" dirty="0"/>
              <a:t>分</a:t>
            </a:r>
            <a:r>
              <a:rPr lang="en-US" altLang="zh-CN" dirty="0"/>
              <a:t>{</a:t>
            </a:r>
            <a:r>
              <a:rPr lang="en-US" altLang="zh-CN" dirty="0" err="1"/>
              <a:t>epoch_secs</a:t>
            </a:r>
            <a:r>
              <a:rPr lang="en-US" altLang="zh-CN" dirty="0"/>
              <a:t>}</a:t>
            </a:r>
            <a:r>
              <a:rPr lang="zh-CN" altLang="en-US" dirty="0"/>
              <a:t>秒</a:t>
            </a:r>
            <a:r>
              <a:rPr lang="en-US" altLang="zh-CN" dirty="0"/>
              <a:t>')</a:t>
            </a:r>
          </a:p>
          <a:p>
            <a:r>
              <a:rPr lang="en-US" altLang="zh-CN" dirty="0"/>
              <a:t>        print(f'\t</a:t>
            </a:r>
            <a:r>
              <a:rPr lang="zh-CN" altLang="en-US" dirty="0"/>
              <a:t>训练损失：</a:t>
            </a:r>
            <a:r>
              <a:rPr lang="en-US" altLang="zh-CN" dirty="0"/>
              <a:t>{train_loss:.3f}\t</a:t>
            </a:r>
            <a:r>
              <a:rPr lang="zh-CN" altLang="en-US" dirty="0"/>
              <a:t>训练</a:t>
            </a:r>
            <a:r>
              <a:rPr lang="en-US" altLang="zh-CN" dirty="0"/>
              <a:t>PPL</a:t>
            </a:r>
            <a:r>
              <a:rPr lang="zh-CN" altLang="en-US" dirty="0"/>
              <a:t>：</a:t>
            </a:r>
            <a:r>
              <a:rPr lang="en-US" altLang="zh-CN" dirty="0"/>
              <a:t>{</a:t>
            </a:r>
            <a:r>
              <a:rPr lang="en-US" altLang="zh-CN" dirty="0" err="1"/>
              <a:t>math.exp</a:t>
            </a:r>
            <a:r>
              <a:rPr lang="en-US" altLang="zh-CN" dirty="0"/>
              <a:t>(</a:t>
            </a:r>
            <a:r>
              <a:rPr lang="en-US" altLang="zh-CN" dirty="0" err="1"/>
              <a:t>train_loss</a:t>
            </a:r>
            <a:r>
              <a:rPr lang="en-US" altLang="zh-CN" dirty="0"/>
              <a:t>):7.3f}')</a:t>
            </a:r>
          </a:p>
          <a:p>
            <a:r>
              <a:rPr lang="en-US" altLang="zh-CN" dirty="0"/>
              <a:t>        print(f'\t</a:t>
            </a:r>
            <a:r>
              <a:rPr lang="zh-CN" altLang="en-US" dirty="0"/>
              <a:t>验证损失：</a:t>
            </a:r>
            <a:r>
              <a:rPr lang="en-US" altLang="zh-CN" dirty="0"/>
              <a:t>{valid_loss:.3f}\t</a:t>
            </a:r>
            <a:r>
              <a:rPr lang="zh-CN" altLang="en-US" dirty="0"/>
              <a:t>验证</a:t>
            </a:r>
            <a:r>
              <a:rPr lang="en-US" altLang="zh-CN" dirty="0"/>
              <a:t>PPL</a:t>
            </a:r>
            <a:r>
              <a:rPr lang="zh-CN" altLang="en-US" dirty="0"/>
              <a:t>：</a:t>
            </a:r>
            <a:r>
              <a:rPr lang="en-US" altLang="zh-CN" dirty="0"/>
              <a:t>{</a:t>
            </a:r>
            <a:r>
              <a:rPr lang="en-US" altLang="zh-CN" dirty="0" err="1"/>
              <a:t>math.exp</a:t>
            </a:r>
            <a:r>
              <a:rPr lang="en-US" altLang="zh-CN" dirty="0"/>
              <a:t>(</a:t>
            </a:r>
            <a:r>
              <a:rPr lang="en-US" altLang="zh-CN" dirty="0" err="1"/>
              <a:t>valid_loss</a:t>
            </a:r>
            <a:r>
              <a:rPr lang="en-US" altLang="zh-CN" dirty="0"/>
              <a:t>):7.3f}')</a:t>
            </a:r>
          </a:p>
          <a:p>
            <a:endParaRPr lang="en-US" altLang="zh-CN" dirty="0"/>
          </a:p>
          <a:p>
            <a:r>
              <a:rPr lang="en-US" altLang="zh-CN" dirty="0"/>
              <a:t>    # </a:t>
            </a:r>
            <a:r>
              <a:rPr lang="zh-CN" altLang="en-US" dirty="0"/>
              <a:t>使用最佳参数测试模型性能</a:t>
            </a:r>
          </a:p>
          <a:p>
            <a:r>
              <a:rPr lang="zh-CN" altLang="en-US" dirty="0"/>
              <a:t>    </a:t>
            </a:r>
            <a:r>
              <a:rPr lang="en-US" altLang="zh-CN" dirty="0" err="1"/>
              <a:t>model.load_state_dict</a:t>
            </a:r>
            <a:r>
              <a:rPr lang="en-US" altLang="zh-CN" dirty="0"/>
              <a:t>(</a:t>
            </a:r>
            <a:r>
              <a:rPr lang="en-US" altLang="zh-CN" dirty="0" err="1"/>
              <a:t>torch.load</a:t>
            </a:r>
            <a:r>
              <a:rPr lang="en-US" altLang="zh-CN" dirty="0"/>
              <a:t>('seq2seq-model.pt'))</a:t>
            </a:r>
          </a:p>
          <a:p>
            <a:r>
              <a:rPr lang="en-US" altLang="zh-CN" dirty="0"/>
              <a:t>    # </a:t>
            </a:r>
            <a:r>
              <a:rPr lang="zh-CN" altLang="en-US" dirty="0"/>
              <a:t>加载测试数据</a:t>
            </a:r>
          </a:p>
          <a:p>
            <a:r>
              <a:rPr lang="zh-CN" altLang="en-US" dirty="0"/>
              <a:t>    </a:t>
            </a:r>
            <a:r>
              <a:rPr lang="en-US" altLang="zh-CN" dirty="0" err="1"/>
              <a:t>test_iter</a:t>
            </a:r>
            <a:r>
              <a:rPr lang="en-US" altLang="zh-CN" dirty="0"/>
              <a:t> = Multi30k(root='../datasets', split='test', </a:t>
            </a:r>
            <a:r>
              <a:rPr lang="en-US" altLang="zh-CN" dirty="0" err="1"/>
              <a:t>language_pair</a:t>
            </a:r>
            <a:r>
              <a:rPr lang="en-US" altLang="zh-CN" dirty="0"/>
              <a:t>=(</a:t>
            </a:r>
            <a:r>
              <a:rPr lang="en-US" altLang="zh-CN" dirty="0" err="1"/>
              <a:t>src_lang</a:t>
            </a:r>
            <a:r>
              <a:rPr lang="en-US" altLang="zh-CN" dirty="0"/>
              <a:t>, </a:t>
            </a:r>
            <a:r>
              <a:rPr lang="en-US" altLang="zh-CN" dirty="0" err="1"/>
              <a:t>tgt_lang</a:t>
            </a:r>
            <a:r>
              <a:rPr lang="en-US" altLang="zh-CN" dirty="0"/>
              <a:t>))</a:t>
            </a:r>
          </a:p>
          <a:p>
            <a:r>
              <a:rPr lang="en-US" altLang="zh-CN" dirty="0"/>
              <a:t>    </a:t>
            </a:r>
            <a:r>
              <a:rPr lang="en-US" altLang="zh-CN" dirty="0" err="1"/>
              <a:t>test_dataloader</a:t>
            </a:r>
            <a:r>
              <a:rPr lang="en-US" altLang="zh-CN" dirty="0"/>
              <a:t> = </a:t>
            </a:r>
            <a:r>
              <a:rPr lang="en-US" altLang="zh-CN" dirty="0" err="1"/>
              <a:t>DataLoader</a:t>
            </a:r>
            <a:r>
              <a:rPr lang="en-US" altLang="zh-CN" dirty="0"/>
              <a:t>(</a:t>
            </a:r>
            <a:r>
              <a:rPr lang="en-US" altLang="zh-CN" dirty="0" err="1"/>
              <a:t>test_iter</a:t>
            </a:r>
            <a:r>
              <a:rPr lang="en-US" altLang="zh-CN" dirty="0"/>
              <a:t>, </a:t>
            </a:r>
            <a:r>
              <a:rPr lang="en-US" altLang="zh-CN" dirty="0" err="1"/>
              <a:t>batch_size</a:t>
            </a:r>
            <a:r>
              <a:rPr lang="en-US" altLang="zh-CN" dirty="0"/>
              <a:t>=</a:t>
            </a:r>
            <a:r>
              <a:rPr lang="en-US" altLang="zh-CN" dirty="0" err="1"/>
              <a:t>batch_size</a:t>
            </a:r>
            <a:r>
              <a:rPr lang="en-US" altLang="zh-CN" dirty="0"/>
              <a:t>, </a:t>
            </a:r>
            <a:r>
              <a:rPr lang="en-US" altLang="zh-CN" dirty="0" err="1"/>
              <a:t>collate_fn</a:t>
            </a:r>
            <a:r>
              <a:rPr lang="en-US" altLang="zh-CN" dirty="0"/>
              <a:t>=</a:t>
            </a:r>
            <a:r>
              <a:rPr lang="en-US" altLang="zh-CN" dirty="0" err="1"/>
              <a:t>collate_wrapper</a:t>
            </a:r>
            <a:r>
              <a:rPr lang="en-US" altLang="zh-CN" dirty="0"/>
              <a:t>)</a:t>
            </a:r>
          </a:p>
          <a:p>
            <a:r>
              <a:rPr lang="en-US" altLang="zh-CN" dirty="0"/>
              <a:t>    </a:t>
            </a:r>
            <a:r>
              <a:rPr lang="en-US" altLang="zh-CN" dirty="0" err="1"/>
              <a:t>test_loss</a:t>
            </a:r>
            <a:r>
              <a:rPr lang="en-US" altLang="zh-CN" dirty="0"/>
              <a:t> = evaluate(model, criterion, </a:t>
            </a:r>
            <a:r>
              <a:rPr lang="en-US" altLang="zh-CN" dirty="0" err="1"/>
              <a:t>test_dataloader</a:t>
            </a:r>
            <a:r>
              <a:rPr lang="en-US" altLang="zh-CN" dirty="0"/>
              <a:t>)</a:t>
            </a:r>
          </a:p>
          <a:p>
            <a:r>
              <a:rPr lang="en-US" altLang="zh-CN" dirty="0"/>
              <a:t>    print(f'\t</a:t>
            </a:r>
            <a:r>
              <a:rPr lang="zh-CN" altLang="en-US" dirty="0"/>
              <a:t>测试损失：</a:t>
            </a:r>
            <a:r>
              <a:rPr lang="en-US" altLang="zh-CN" dirty="0"/>
              <a:t>{test_loss:.3f}\t</a:t>
            </a:r>
            <a:r>
              <a:rPr lang="zh-CN" altLang="en-US" dirty="0"/>
              <a:t>测试</a:t>
            </a:r>
            <a:r>
              <a:rPr lang="en-US" altLang="zh-CN" dirty="0"/>
              <a:t>PPL</a:t>
            </a:r>
            <a:r>
              <a:rPr lang="zh-CN" altLang="en-US" dirty="0"/>
              <a:t>：</a:t>
            </a:r>
            <a:r>
              <a:rPr lang="en-US" altLang="zh-CN" dirty="0"/>
              <a:t>{</a:t>
            </a:r>
            <a:r>
              <a:rPr lang="en-US" altLang="zh-CN" dirty="0" err="1"/>
              <a:t>math.exp</a:t>
            </a:r>
            <a:r>
              <a:rPr lang="en-US" altLang="zh-CN" dirty="0"/>
              <a:t>(</a:t>
            </a:r>
            <a:r>
              <a:rPr lang="en-US" altLang="zh-CN" dirty="0" err="1"/>
              <a:t>test_loss</a:t>
            </a:r>
            <a:r>
              <a:rPr lang="en-US" altLang="zh-CN" dirty="0"/>
              <a:t>):7.3f}')</a:t>
            </a:r>
          </a:p>
          <a:p>
            <a:endParaRPr lang="zh-CN" altLang="en-US" dirty="0"/>
          </a:p>
        </p:txBody>
      </p:sp>
    </p:spTree>
    <p:extLst>
      <p:ext uri="{BB962C8B-B14F-4D97-AF65-F5344CB8AC3E}">
        <p14:creationId xmlns:p14="http://schemas.microsoft.com/office/powerpoint/2010/main" val="166585628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92688"/>
          </a:xfrm>
        </p:spPr>
        <p:txBody>
          <a:bodyPr>
            <a:normAutofit fontScale="47500" lnSpcReduction="20000"/>
          </a:bodyPr>
          <a:lstStyle/>
          <a:p>
            <a:r>
              <a:rPr lang="zh-CN" altLang="en-US" sz="4200" dirty="0"/>
              <a:t>运行程序后的结果如下：</a:t>
            </a:r>
          </a:p>
          <a:p>
            <a:r>
              <a:rPr lang="zh-CN" altLang="en-US" dirty="0"/>
              <a:t>模型共有</a:t>
            </a:r>
            <a:r>
              <a:rPr lang="en-US" altLang="zh-CN" dirty="0"/>
              <a:t>33559382</a:t>
            </a:r>
            <a:r>
              <a:rPr lang="zh-CN" altLang="en-US" dirty="0"/>
              <a:t>个可训练参数。</a:t>
            </a:r>
          </a:p>
          <a:p>
            <a:r>
              <a:rPr lang="zh-CN" altLang="en-US" dirty="0"/>
              <a:t>轮次：</a:t>
            </a:r>
            <a:r>
              <a:rPr lang="en-US" altLang="zh-CN" dirty="0"/>
              <a:t>01 	</a:t>
            </a:r>
            <a:r>
              <a:rPr lang="zh-CN" altLang="en-US" dirty="0"/>
              <a:t>耗时：</a:t>
            </a:r>
            <a:r>
              <a:rPr lang="en-US" altLang="zh-CN" dirty="0"/>
              <a:t>1</a:t>
            </a:r>
            <a:r>
              <a:rPr lang="zh-CN" altLang="en-US" dirty="0"/>
              <a:t>分</a:t>
            </a:r>
            <a:r>
              <a:rPr lang="en-US" altLang="zh-CN" dirty="0"/>
              <a:t>43</a:t>
            </a:r>
            <a:r>
              <a:rPr lang="zh-CN" altLang="en-US" dirty="0"/>
              <a:t>秒</a:t>
            </a:r>
          </a:p>
          <a:p>
            <a:r>
              <a:rPr lang="zh-CN" altLang="en-US" dirty="0"/>
              <a:t>	训练损失：</a:t>
            </a:r>
            <a:r>
              <a:rPr lang="en-US" altLang="zh-CN" dirty="0"/>
              <a:t>5.111	</a:t>
            </a:r>
            <a:r>
              <a:rPr lang="zh-CN" altLang="en-US" dirty="0"/>
              <a:t>训练</a:t>
            </a:r>
            <a:r>
              <a:rPr lang="en-US" altLang="zh-CN" dirty="0"/>
              <a:t>PPL</a:t>
            </a:r>
            <a:r>
              <a:rPr lang="zh-CN" altLang="en-US" dirty="0"/>
              <a:t>：</a:t>
            </a:r>
            <a:r>
              <a:rPr lang="en-US" altLang="zh-CN" dirty="0"/>
              <a:t>165.836</a:t>
            </a:r>
          </a:p>
          <a:p>
            <a:r>
              <a:rPr lang="en-US" altLang="zh-CN" dirty="0"/>
              <a:t>	</a:t>
            </a:r>
            <a:r>
              <a:rPr lang="zh-CN" altLang="en-US" dirty="0"/>
              <a:t>验证损失：</a:t>
            </a:r>
            <a:r>
              <a:rPr lang="en-US" altLang="zh-CN" dirty="0"/>
              <a:t>4.995	</a:t>
            </a:r>
            <a:r>
              <a:rPr lang="zh-CN" altLang="en-US" dirty="0"/>
              <a:t>验证</a:t>
            </a:r>
            <a:r>
              <a:rPr lang="en-US" altLang="zh-CN" dirty="0"/>
              <a:t>PPL</a:t>
            </a:r>
            <a:r>
              <a:rPr lang="zh-CN" altLang="en-US" dirty="0"/>
              <a:t>：</a:t>
            </a:r>
            <a:r>
              <a:rPr lang="en-US" altLang="zh-CN" dirty="0"/>
              <a:t>147.678</a:t>
            </a:r>
          </a:p>
          <a:p>
            <a:r>
              <a:rPr lang="zh-CN" altLang="en-US" dirty="0"/>
              <a:t>轮次：</a:t>
            </a:r>
            <a:r>
              <a:rPr lang="en-US" altLang="zh-CN" dirty="0"/>
              <a:t>02 	</a:t>
            </a:r>
            <a:r>
              <a:rPr lang="zh-CN" altLang="en-US" dirty="0"/>
              <a:t>耗时：</a:t>
            </a:r>
            <a:r>
              <a:rPr lang="en-US" altLang="zh-CN" dirty="0"/>
              <a:t>1</a:t>
            </a:r>
            <a:r>
              <a:rPr lang="zh-CN" altLang="en-US" dirty="0"/>
              <a:t>分</a:t>
            </a:r>
            <a:r>
              <a:rPr lang="en-US" altLang="zh-CN" dirty="0"/>
              <a:t>53</a:t>
            </a:r>
            <a:r>
              <a:rPr lang="zh-CN" altLang="en-US" dirty="0"/>
              <a:t>秒</a:t>
            </a:r>
          </a:p>
          <a:p>
            <a:r>
              <a:rPr lang="zh-CN" altLang="en-US" dirty="0"/>
              <a:t>	训练损失：</a:t>
            </a:r>
            <a:r>
              <a:rPr lang="en-US" altLang="zh-CN" dirty="0"/>
              <a:t>4.188	</a:t>
            </a:r>
            <a:r>
              <a:rPr lang="zh-CN" altLang="en-US" dirty="0"/>
              <a:t>训练</a:t>
            </a:r>
            <a:r>
              <a:rPr lang="en-US" altLang="zh-CN" dirty="0"/>
              <a:t>PPL</a:t>
            </a:r>
            <a:r>
              <a:rPr lang="zh-CN" altLang="en-US" dirty="0"/>
              <a:t>： </a:t>
            </a:r>
            <a:r>
              <a:rPr lang="en-US" altLang="zh-CN" dirty="0"/>
              <a:t>65.894</a:t>
            </a:r>
          </a:p>
          <a:p>
            <a:r>
              <a:rPr lang="en-US" altLang="zh-CN" dirty="0"/>
              <a:t>	</a:t>
            </a:r>
            <a:r>
              <a:rPr lang="zh-CN" altLang="en-US" dirty="0"/>
              <a:t>验证损失：</a:t>
            </a:r>
            <a:r>
              <a:rPr lang="en-US" altLang="zh-CN" dirty="0"/>
              <a:t>4.566	</a:t>
            </a:r>
            <a:r>
              <a:rPr lang="zh-CN" altLang="en-US" dirty="0"/>
              <a:t>验证</a:t>
            </a:r>
            <a:r>
              <a:rPr lang="en-US" altLang="zh-CN" dirty="0"/>
              <a:t>PPL</a:t>
            </a:r>
            <a:r>
              <a:rPr lang="zh-CN" altLang="en-US" dirty="0"/>
              <a:t>： </a:t>
            </a:r>
            <a:r>
              <a:rPr lang="en-US" altLang="zh-CN" dirty="0"/>
              <a:t>96.112</a:t>
            </a:r>
          </a:p>
          <a:p>
            <a:r>
              <a:rPr lang="zh-CN" altLang="en-US" dirty="0"/>
              <a:t>轮次：</a:t>
            </a:r>
            <a:r>
              <a:rPr lang="en-US" altLang="zh-CN" dirty="0"/>
              <a:t>03 	</a:t>
            </a:r>
            <a:r>
              <a:rPr lang="zh-CN" altLang="en-US" dirty="0"/>
              <a:t>耗时：</a:t>
            </a:r>
            <a:r>
              <a:rPr lang="en-US" altLang="zh-CN" dirty="0"/>
              <a:t>2</a:t>
            </a:r>
            <a:r>
              <a:rPr lang="zh-CN" altLang="en-US" dirty="0"/>
              <a:t>分</a:t>
            </a:r>
            <a:r>
              <a:rPr lang="en-US" altLang="zh-CN" dirty="0"/>
              <a:t>10</a:t>
            </a:r>
            <a:r>
              <a:rPr lang="zh-CN" altLang="en-US" dirty="0"/>
              <a:t>秒</a:t>
            </a:r>
          </a:p>
          <a:p>
            <a:r>
              <a:rPr lang="zh-CN" altLang="en-US" dirty="0"/>
              <a:t>	训练损失：</a:t>
            </a:r>
            <a:r>
              <a:rPr lang="en-US" altLang="zh-CN" dirty="0"/>
              <a:t>3.590	</a:t>
            </a:r>
            <a:r>
              <a:rPr lang="zh-CN" altLang="en-US" dirty="0"/>
              <a:t>训练</a:t>
            </a:r>
            <a:r>
              <a:rPr lang="en-US" altLang="zh-CN" dirty="0"/>
              <a:t>PPL</a:t>
            </a:r>
            <a:r>
              <a:rPr lang="zh-CN" altLang="en-US" dirty="0"/>
              <a:t>： </a:t>
            </a:r>
            <a:r>
              <a:rPr lang="en-US" altLang="zh-CN" dirty="0"/>
              <a:t>36.239</a:t>
            </a:r>
          </a:p>
          <a:p>
            <a:r>
              <a:rPr lang="en-US" altLang="zh-CN" dirty="0"/>
              <a:t>	</a:t>
            </a:r>
            <a:r>
              <a:rPr lang="zh-CN" altLang="en-US" dirty="0"/>
              <a:t>验证损失：</a:t>
            </a:r>
            <a:r>
              <a:rPr lang="en-US" altLang="zh-CN" dirty="0"/>
              <a:t>4.098	</a:t>
            </a:r>
            <a:r>
              <a:rPr lang="zh-CN" altLang="en-US" dirty="0"/>
              <a:t>验证</a:t>
            </a:r>
            <a:r>
              <a:rPr lang="en-US" altLang="zh-CN" dirty="0"/>
              <a:t>PPL</a:t>
            </a:r>
            <a:r>
              <a:rPr lang="zh-CN" altLang="en-US" dirty="0"/>
              <a:t>： </a:t>
            </a:r>
            <a:r>
              <a:rPr lang="en-US" altLang="zh-CN" dirty="0"/>
              <a:t>60.216</a:t>
            </a:r>
          </a:p>
          <a:p>
            <a:r>
              <a:rPr lang="zh-CN" altLang="en-US" dirty="0"/>
              <a:t>轮次：</a:t>
            </a:r>
            <a:r>
              <a:rPr lang="en-US" altLang="zh-CN" dirty="0"/>
              <a:t>04 	</a:t>
            </a:r>
            <a:r>
              <a:rPr lang="zh-CN" altLang="en-US" dirty="0"/>
              <a:t>耗时：</a:t>
            </a:r>
            <a:r>
              <a:rPr lang="en-US" altLang="zh-CN" dirty="0"/>
              <a:t>2</a:t>
            </a:r>
            <a:r>
              <a:rPr lang="zh-CN" altLang="en-US" dirty="0"/>
              <a:t>分</a:t>
            </a:r>
            <a:r>
              <a:rPr lang="en-US" altLang="zh-CN" dirty="0"/>
              <a:t>27</a:t>
            </a:r>
            <a:r>
              <a:rPr lang="zh-CN" altLang="en-US" dirty="0"/>
              <a:t>秒</a:t>
            </a:r>
          </a:p>
          <a:p>
            <a:r>
              <a:rPr lang="zh-CN" altLang="en-US" dirty="0"/>
              <a:t>	训练损失：</a:t>
            </a:r>
            <a:r>
              <a:rPr lang="en-US" altLang="zh-CN" dirty="0"/>
              <a:t>3.037	</a:t>
            </a:r>
            <a:r>
              <a:rPr lang="zh-CN" altLang="en-US" dirty="0"/>
              <a:t>训练</a:t>
            </a:r>
            <a:r>
              <a:rPr lang="en-US" altLang="zh-CN" dirty="0"/>
              <a:t>PPL</a:t>
            </a:r>
            <a:r>
              <a:rPr lang="zh-CN" altLang="en-US" dirty="0"/>
              <a:t>： </a:t>
            </a:r>
            <a:r>
              <a:rPr lang="en-US" altLang="zh-CN" dirty="0"/>
              <a:t>20.836</a:t>
            </a:r>
          </a:p>
          <a:p>
            <a:r>
              <a:rPr lang="en-US" altLang="zh-CN" dirty="0"/>
              <a:t>	</a:t>
            </a:r>
            <a:r>
              <a:rPr lang="zh-CN" altLang="en-US" dirty="0"/>
              <a:t>验证损失：</a:t>
            </a:r>
            <a:r>
              <a:rPr lang="en-US" altLang="zh-CN" dirty="0"/>
              <a:t>3.809	</a:t>
            </a:r>
            <a:r>
              <a:rPr lang="zh-CN" altLang="en-US" dirty="0"/>
              <a:t>验证</a:t>
            </a:r>
            <a:r>
              <a:rPr lang="en-US" altLang="zh-CN" dirty="0"/>
              <a:t>PPL</a:t>
            </a:r>
            <a:r>
              <a:rPr lang="zh-CN" altLang="en-US" dirty="0"/>
              <a:t>： </a:t>
            </a:r>
            <a:r>
              <a:rPr lang="en-US" altLang="zh-CN" dirty="0"/>
              <a:t>45.099</a:t>
            </a:r>
          </a:p>
          <a:p>
            <a:r>
              <a:rPr lang="zh-CN" altLang="en-US" dirty="0"/>
              <a:t>轮次：</a:t>
            </a:r>
            <a:r>
              <a:rPr lang="en-US" altLang="zh-CN" dirty="0"/>
              <a:t>05 	</a:t>
            </a:r>
            <a:r>
              <a:rPr lang="zh-CN" altLang="en-US" dirty="0"/>
              <a:t>耗时：</a:t>
            </a:r>
            <a:r>
              <a:rPr lang="en-US" altLang="zh-CN" dirty="0"/>
              <a:t>2</a:t>
            </a:r>
            <a:r>
              <a:rPr lang="zh-CN" altLang="en-US" dirty="0"/>
              <a:t>分</a:t>
            </a:r>
            <a:r>
              <a:rPr lang="en-US" altLang="zh-CN" dirty="0"/>
              <a:t>49</a:t>
            </a:r>
            <a:r>
              <a:rPr lang="zh-CN" altLang="en-US" dirty="0"/>
              <a:t>秒</a:t>
            </a:r>
          </a:p>
          <a:p>
            <a:r>
              <a:rPr lang="zh-CN" altLang="en-US" dirty="0"/>
              <a:t>	训练损失：</a:t>
            </a:r>
            <a:r>
              <a:rPr lang="en-US" altLang="zh-CN" dirty="0"/>
              <a:t>2.606	</a:t>
            </a:r>
            <a:r>
              <a:rPr lang="zh-CN" altLang="en-US" dirty="0"/>
              <a:t>训练</a:t>
            </a:r>
            <a:r>
              <a:rPr lang="en-US" altLang="zh-CN" dirty="0"/>
              <a:t>PPL</a:t>
            </a:r>
            <a:r>
              <a:rPr lang="zh-CN" altLang="en-US" dirty="0"/>
              <a:t>： </a:t>
            </a:r>
            <a:r>
              <a:rPr lang="en-US" altLang="zh-CN" dirty="0"/>
              <a:t>13.548</a:t>
            </a:r>
          </a:p>
          <a:p>
            <a:r>
              <a:rPr lang="en-US" altLang="zh-CN" dirty="0"/>
              <a:t>	</a:t>
            </a:r>
            <a:r>
              <a:rPr lang="zh-CN" altLang="en-US" dirty="0"/>
              <a:t>验证损失：</a:t>
            </a:r>
            <a:r>
              <a:rPr lang="en-US" altLang="zh-CN" dirty="0"/>
              <a:t>3.616	</a:t>
            </a:r>
            <a:r>
              <a:rPr lang="zh-CN" altLang="en-US" dirty="0"/>
              <a:t>验证</a:t>
            </a:r>
            <a:r>
              <a:rPr lang="en-US" altLang="zh-CN" dirty="0"/>
              <a:t>PPL</a:t>
            </a:r>
            <a:r>
              <a:rPr lang="zh-CN" altLang="en-US" dirty="0"/>
              <a:t>： </a:t>
            </a:r>
            <a:r>
              <a:rPr lang="en-US" altLang="zh-CN" dirty="0"/>
              <a:t>37.176</a:t>
            </a:r>
          </a:p>
          <a:p>
            <a:r>
              <a:rPr lang="zh-CN" altLang="en-US" dirty="0"/>
              <a:t>轮次：</a:t>
            </a:r>
            <a:r>
              <a:rPr lang="en-US" altLang="zh-CN" dirty="0"/>
              <a:t>06 	</a:t>
            </a:r>
            <a:r>
              <a:rPr lang="zh-CN" altLang="en-US" dirty="0"/>
              <a:t>耗时：</a:t>
            </a:r>
            <a:r>
              <a:rPr lang="en-US" altLang="zh-CN" dirty="0"/>
              <a:t>2</a:t>
            </a:r>
            <a:r>
              <a:rPr lang="zh-CN" altLang="en-US" dirty="0"/>
              <a:t>分</a:t>
            </a:r>
            <a:r>
              <a:rPr lang="en-US" altLang="zh-CN" dirty="0"/>
              <a:t>50</a:t>
            </a:r>
            <a:r>
              <a:rPr lang="zh-CN" altLang="en-US" dirty="0"/>
              <a:t>秒</a:t>
            </a:r>
          </a:p>
          <a:p>
            <a:r>
              <a:rPr lang="zh-CN" altLang="en-US" dirty="0"/>
              <a:t>	训练损失：</a:t>
            </a:r>
            <a:r>
              <a:rPr lang="en-US" altLang="zh-CN" dirty="0"/>
              <a:t>2.230	</a:t>
            </a:r>
            <a:r>
              <a:rPr lang="zh-CN" altLang="en-US" dirty="0"/>
              <a:t>训练</a:t>
            </a:r>
            <a:r>
              <a:rPr lang="en-US" altLang="zh-CN" dirty="0"/>
              <a:t>PPL</a:t>
            </a:r>
            <a:r>
              <a:rPr lang="zh-CN" altLang="en-US" dirty="0"/>
              <a:t>：  </a:t>
            </a:r>
            <a:r>
              <a:rPr lang="en-US" altLang="zh-CN" dirty="0"/>
              <a:t>9.297</a:t>
            </a:r>
          </a:p>
          <a:p>
            <a:r>
              <a:rPr lang="en-US" altLang="zh-CN" dirty="0"/>
              <a:t>	</a:t>
            </a:r>
            <a:r>
              <a:rPr lang="zh-CN" altLang="en-US" dirty="0"/>
              <a:t>验证损失：</a:t>
            </a:r>
            <a:r>
              <a:rPr lang="en-US" altLang="zh-CN" dirty="0"/>
              <a:t>3.681	</a:t>
            </a:r>
            <a:r>
              <a:rPr lang="zh-CN" altLang="en-US" dirty="0"/>
              <a:t>验证</a:t>
            </a:r>
            <a:r>
              <a:rPr lang="en-US" altLang="zh-CN" dirty="0"/>
              <a:t>PPL</a:t>
            </a:r>
            <a:r>
              <a:rPr lang="zh-CN" altLang="en-US" dirty="0"/>
              <a:t>： </a:t>
            </a:r>
            <a:r>
              <a:rPr lang="en-US" altLang="zh-CN" dirty="0"/>
              <a:t>39.674</a:t>
            </a:r>
          </a:p>
          <a:p>
            <a:r>
              <a:rPr lang="zh-CN" altLang="en-US" dirty="0"/>
              <a:t>轮次：</a:t>
            </a:r>
            <a:r>
              <a:rPr lang="en-US" altLang="zh-CN" dirty="0"/>
              <a:t>07 	</a:t>
            </a:r>
            <a:r>
              <a:rPr lang="zh-CN" altLang="en-US" dirty="0"/>
              <a:t>耗时：</a:t>
            </a:r>
            <a:r>
              <a:rPr lang="en-US" altLang="zh-CN" dirty="0"/>
              <a:t>2</a:t>
            </a:r>
            <a:r>
              <a:rPr lang="zh-CN" altLang="en-US" dirty="0"/>
              <a:t>分</a:t>
            </a:r>
            <a:r>
              <a:rPr lang="en-US" altLang="zh-CN" dirty="0"/>
              <a:t>50</a:t>
            </a:r>
            <a:r>
              <a:rPr lang="zh-CN" altLang="en-US" dirty="0"/>
              <a:t>秒</a:t>
            </a:r>
          </a:p>
          <a:p>
            <a:r>
              <a:rPr lang="zh-CN" altLang="en-US" dirty="0"/>
              <a:t>	训练损失：</a:t>
            </a:r>
            <a:r>
              <a:rPr lang="en-US" altLang="zh-CN" dirty="0"/>
              <a:t>1.953	</a:t>
            </a:r>
            <a:r>
              <a:rPr lang="zh-CN" altLang="en-US" dirty="0"/>
              <a:t>训练</a:t>
            </a:r>
            <a:r>
              <a:rPr lang="en-US" altLang="zh-CN" dirty="0"/>
              <a:t>PPL</a:t>
            </a:r>
            <a:r>
              <a:rPr lang="zh-CN" altLang="en-US" dirty="0"/>
              <a:t>：  </a:t>
            </a:r>
            <a:r>
              <a:rPr lang="en-US" altLang="zh-CN" dirty="0"/>
              <a:t>7.048</a:t>
            </a:r>
          </a:p>
          <a:p>
            <a:r>
              <a:rPr lang="en-US" altLang="zh-CN" dirty="0"/>
              <a:t>	</a:t>
            </a:r>
            <a:r>
              <a:rPr lang="zh-CN" altLang="en-US" dirty="0"/>
              <a:t>验证损失：</a:t>
            </a:r>
            <a:r>
              <a:rPr lang="en-US" altLang="zh-CN" dirty="0"/>
              <a:t>3.621	</a:t>
            </a:r>
            <a:r>
              <a:rPr lang="zh-CN" altLang="en-US" dirty="0"/>
              <a:t>验证</a:t>
            </a:r>
            <a:r>
              <a:rPr lang="en-US" altLang="zh-CN" dirty="0"/>
              <a:t>PPL</a:t>
            </a:r>
            <a:r>
              <a:rPr lang="zh-CN" altLang="en-US" dirty="0"/>
              <a:t>： </a:t>
            </a:r>
            <a:r>
              <a:rPr lang="en-US" altLang="zh-CN" dirty="0"/>
              <a:t>37.385</a:t>
            </a:r>
          </a:p>
          <a:p>
            <a:r>
              <a:rPr lang="zh-CN" altLang="en-US" dirty="0"/>
              <a:t>轮次：</a:t>
            </a:r>
            <a:r>
              <a:rPr lang="en-US" altLang="zh-CN" dirty="0"/>
              <a:t>08 	</a:t>
            </a:r>
            <a:r>
              <a:rPr lang="zh-CN" altLang="en-US" dirty="0"/>
              <a:t>耗时：</a:t>
            </a:r>
            <a:r>
              <a:rPr lang="en-US" altLang="zh-CN" dirty="0"/>
              <a:t>2</a:t>
            </a:r>
            <a:r>
              <a:rPr lang="zh-CN" altLang="en-US" dirty="0"/>
              <a:t>分</a:t>
            </a:r>
            <a:r>
              <a:rPr lang="en-US" altLang="zh-CN" dirty="0"/>
              <a:t>54</a:t>
            </a:r>
            <a:r>
              <a:rPr lang="zh-CN" altLang="en-US" dirty="0"/>
              <a:t>秒</a:t>
            </a:r>
          </a:p>
          <a:p>
            <a:r>
              <a:rPr lang="zh-CN" altLang="en-US" dirty="0"/>
              <a:t>	训练损失：</a:t>
            </a:r>
            <a:r>
              <a:rPr lang="en-US" altLang="zh-CN" dirty="0"/>
              <a:t>1.731	</a:t>
            </a:r>
            <a:r>
              <a:rPr lang="zh-CN" altLang="en-US" dirty="0"/>
              <a:t>训练</a:t>
            </a:r>
            <a:r>
              <a:rPr lang="en-US" altLang="zh-CN" dirty="0"/>
              <a:t>PPL</a:t>
            </a:r>
            <a:r>
              <a:rPr lang="zh-CN" altLang="en-US" dirty="0"/>
              <a:t>：  </a:t>
            </a:r>
            <a:r>
              <a:rPr lang="en-US" altLang="zh-CN" dirty="0"/>
              <a:t>5.647</a:t>
            </a:r>
          </a:p>
          <a:p>
            <a:r>
              <a:rPr lang="en-US" altLang="zh-CN" dirty="0"/>
              <a:t>	</a:t>
            </a:r>
            <a:r>
              <a:rPr lang="zh-CN" altLang="en-US" dirty="0"/>
              <a:t>验证损失：</a:t>
            </a:r>
            <a:r>
              <a:rPr lang="en-US" altLang="zh-CN" dirty="0"/>
              <a:t>3.666	</a:t>
            </a:r>
            <a:r>
              <a:rPr lang="zh-CN" altLang="en-US" dirty="0"/>
              <a:t>验证</a:t>
            </a:r>
            <a:r>
              <a:rPr lang="en-US" altLang="zh-CN" dirty="0"/>
              <a:t>PPL</a:t>
            </a:r>
            <a:r>
              <a:rPr lang="zh-CN" altLang="en-US" dirty="0"/>
              <a:t>： </a:t>
            </a:r>
            <a:r>
              <a:rPr lang="en-US" altLang="zh-CN" dirty="0"/>
              <a:t>39.098</a:t>
            </a:r>
          </a:p>
          <a:p>
            <a:r>
              <a:rPr lang="zh-CN" altLang="en-US" dirty="0"/>
              <a:t>轮次：</a:t>
            </a:r>
            <a:r>
              <a:rPr lang="en-US" altLang="zh-CN" dirty="0"/>
              <a:t>09 	</a:t>
            </a:r>
            <a:r>
              <a:rPr lang="zh-CN" altLang="en-US" dirty="0"/>
              <a:t>耗时：</a:t>
            </a:r>
            <a:r>
              <a:rPr lang="en-US" altLang="zh-CN" dirty="0"/>
              <a:t>2</a:t>
            </a:r>
            <a:r>
              <a:rPr lang="zh-CN" altLang="en-US" dirty="0"/>
              <a:t>分</a:t>
            </a:r>
            <a:r>
              <a:rPr lang="en-US" altLang="zh-CN" dirty="0"/>
              <a:t>58</a:t>
            </a:r>
            <a:r>
              <a:rPr lang="zh-CN" altLang="en-US" dirty="0"/>
              <a:t>秒</a:t>
            </a:r>
          </a:p>
          <a:p>
            <a:r>
              <a:rPr lang="zh-CN" altLang="en-US" dirty="0"/>
              <a:t>	训练损失：</a:t>
            </a:r>
            <a:r>
              <a:rPr lang="en-US" altLang="zh-CN" dirty="0"/>
              <a:t>1.575	</a:t>
            </a:r>
            <a:r>
              <a:rPr lang="zh-CN" altLang="en-US" dirty="0"/>
              <a:t>训练</a:t>
            </a:r>
            <a:r>
              <a:rPr lang="en-US" altLang="zh-CN" dirty="0"/>
              <a:t>PPL</a:t>
            </a:r>
            <a:r>
              <a:rPr lang="zh-CN" altLang="en-US" dirty="0"/>
              <a:t>：  </a:t>
            </a:r>
            <a:r>
              <a:rPr lang="en-US" altLang="zh-CN" dirty="0"/>
              <a:t>4.829</a:t>
            </a:r>
          </a:p>
          <a:p>
            <a:r>
              <a:rPr lang="en-US" altLang="zh-CN" dirty="0"/>
              <a:t>	</a:t>
            </a:r>
            <a:r>
              <a:rPr lang="zh-CN" altLang="en-US" dirty="0"/>
              <a:t>验证损失：</a:t>
            </a:r>
            <a:r>
              <a:rPr lang="en-US" altLang="zh-CN" dirty="0"/>
              <a:t>3.722	</a:t>
            </a:r>
            <a:r>
              <a:rPr lang="zh-CN" altLang="en-US" dirty="0"/>
              <a:t>验证</a:t>
            </a:r>
            <a:r>
              <a:rPr lang="en-US" altLang="zh-CN" dirty="0"/>
              <a:t>PPL</a:t>
            </a:r>
            <a:r>
              <a:rPr lang="zh-CN" altLang="en-US" dirty="0"/>
              <a:t>： </a:t>
            </a:r>
            <a:r>
              <a:rPr lang="en-US" altLang="zh-CN" dirty="0"/>
              <a:t>41.338</a:t>
            </a:r>
          </a:p>
          <a:p>
            <a:r>
              <a:rPr lang="zh-CN" altLang="en-US" dirty="0"/>
              <a:t>轮次：</a:t>
            </a:r>
            <a:r>
              <a:rPr lang="en-US" altLang="zh-CN" dirty="0"/>
              <a:t>10 	</a:t>
            </a:r>
            <a:r>
              <a:rPr lang="zh-CN" altLang="en-US" dirty="0"/>
              <a:t>耗时：</a:t>
            </a:r>
            <a:r>
              <a:rPr lang="en-US" altLang="zh-CN" dirty="0"/>
              <a:t>2</a:t>
            </a:r>
            <a:r>
              <a:rPr lang="zh-CN" altLang="en-US" dirty="0"/>
              <a:t>分</a:t>
            </a:r>
            <a:r>
              <a:rPr lang="en-US" altLang="zh-CN" dirty="0"/>
              <a:t>57</a:t>
            </a:r>
            <a:r>
              <a:rPr lang="zh-CN" altLang="en-US" dirty="0"/>
              <a:t>秒</a:t>
            </a:r>
          </a:p>
          <a:p>
            <a:r>
              <a:rPr lang="zh-CN" altLang="en-US" dirty="0"/>
              <a:t>	训练损失：</a:t>
            </a:r>
            <a:r>
              <a:rPr lang="en-US" altLang="zh-CN" dirty="0"/>
              <a:t>1.427	</a:t>
            </a:r>
            <a:r>
              <a:rPr lang="zh-CN" altLang="en-US" dirty="0"/>
              <a:t>训练</a:t>
            </a:r>
            <a:r>
              <a:rPr lang="en-US" altLang="zh-CN" dirty="0"/>
              <a:t>PPL</a:t>
            </a:r>
            <a:r>
              <a:rPr lang="zh-CN" altLang="en-US" dirty="0"/>
              <a:t>：  </a:t>
            </a:r>
            <a:r>
              <a:rPr lang="en-US" altLang="zh-CN" dirty="0"/>
              <a:t>4.166</a:t>
            </a:r>
          </a:p>
          <a:p>
            <a:r>
              <a:rPr lang="en-US" altLang="zh-CN" dirty="0"/>
              <a:t>	</a:t>
            </a:r>
            <a:r>
              <a:rPr lang="zh-CN" altLang="en-US" dirty="0"/>
              <a:t>验证损失：</a:t>
            </a:r>
            <a:r>
              <a:rPr lang="en-US" altLang="zh-CN" dirty="0"/>
              <a:t>3.779	</a:t>
            </a:r>
            <a:r>
              <a:rPr lang="zh-CN" altLang="en-US" dirty="0"/>
              <a:t>验证</a:t>
            </a:r>
            <a:r>
              <a:rPr lang="en-US" altLang="zh-CN" dirty="0"/>
              <a:t>PPL</a:t>
            </a:r>
            <a:r>
              <a:rPr lang="zh-CN" altLang="en-US" dirty="0"/>
              <a:t>： </a:t>
            </a:r>
            <a:r>
              <a:rPr lang="en-US" altLang="zh-CN" dirty="0"/>
              <a:t>43.760</a:t>
            </a:r>
          </a:p>
          <a:p>
            <a:r>
              <a:rPr lang="en-US" altLang="zh-CN" dirty="0"/>
              <a:t>	</a:t>
            </a:r>
            <a:r>
              <a:rPr lang="zh-CN" altLang="en-US" dirty="0"/>
              <a:t>测试损失：</a:t>
            </a:r>
            <a:r>
              <a:rPr lang="en-US" altLang="zh-CN" dirty="0"/>
              <a:t>3.595	</a:t>
            </a:r>
            <a:r>
              <a:rPr lang="zh-CN" altLang="en-US" dirty="0"/>
              <a:t>测试</a:t>
            </a:r>
            <a:r>
              <a:rPr lang="en-US" altLang="zh-CN" dirty="0"/>
              <a:t>PPL</a:t>
            </a:r>
            <a:r>
              <a:rPr lang="zh-CN" altLang="en-US" dirty="0"/>
              <a:t>： </a:t>
            </a:r>
            <a:r>
              <a:rPr lang="en-US" altLang="zh-CN" dirty="0"/>
              <a:t>36.420</a:t>
            </a:r>
          </a:p>
          <a:p>
            <a:endParaRPr lang="zh-CN" altLang="en-US" dirty="0"/>
          </a:p>
        </p:txBody>
      </p:sp>
    </p:spTree>
    <p:extLst>
      <p:ext uri="{BB962C8B-B14F-4D97-AF65-F5344CB8AC3E}">
        <p14:creationId xmlns:p14="http://schemas.microsoft.com/office/powerpoint/2010/main" val="661354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04664"/>
            <a:ext cx="9144000" cy="6453336"/>
          </a:xfrm>
        </p:spPr>
        <p:txBody>
          <a:bodyPr>
            <a:normAutofit fontScale="77500" lnSpcReduction="20000"/>
          </a:bodyPr>
          <a:lstStyle/>
          <a:p>
            <a:r>
              <a:rPr lang="zh-CN" altLang="en-US" dirty="0"/>
              <a:t>代码</a:t>
            </a:r>
            <a:r>
              <a:rPr lang="en-US" altLang="zh-CN" dirty="0"/>
              <a:t>9. 3</a:t>
            </a:r>
            <a:r>
              <a:rPr lang="zh-CN" altLang="en-US" dirty="0"/>
              <a:t>文本分类模型</a:t>
            </a:r>
          </a:p>
          <a:p>
            <a:r>
              <a:rPr lang="en-US" altLang="zh-CN" dirty="0"/>
              <a:t>class </a:t>
            </a:r>
            <a:r>
              <a:rPr lang="en-US" altLang="zh-CN" dirty="0" err="1"/>
              <a:t>TextClassificationModel</a:t>
            </a:r>
            <a:r>
              <a:rPr lang="en-US" altLang="zh-CN" dirty="0"/>
              <a:t>(</a:t>
            </a:r>
            <a:r>
              <a:rPr lang="en-US" altLang="zh-CN" dirty="0" err="1"/>
              <a:t>nn.Module</a:t>
            </a:r>
            <a:r>
              <a:rPr lang="en-US" altLang="zh-CN" dirty="0"/>
              <a:t>):</a:t>
            </a:r>
          </a:p>
          <a:p>
            <a:r>
              <a:rPr lang="en-US" altLang="zh-CN" dirty="0"/>
              <a:t>    """ </a:t>
            </a:r>
            <a:r>
              <a:rPr lang="zh-CN" altLang="en-US" dirty="0"/>
              <a:t>简单的文本分类模型 </a:t>
            </a:r>
            <a:r>
              <a:rPr lang="en-US" altLang="zh-CN" dirty="0"/>
              <a:t>"""</a:t>
            </a:r>
          </a:p>
          <a:p>
            <a:r>
              <a:rPr lang="en-US" altLang="zh-CN" dirty="0"/>
              <a:t>    </a:t>
            </a:r>
            <a:r>
              <a:rPr lang="en-US" altLang="zh-CN" dirty="0" err="1"/>
              <a:t>def</a:t>
            </a:r>
            <a:r>
              <a:rPr lang="en-US" altLang="zh-CN" dirty="0"/>
              <a:t> __</a:t>
            </a:r>
            <a:r>
              <a:rPr lang="en-US" altLang="zh-CN" dirty="0" err="1"/>
              <a:t>init</a:t>
            </a:r>
            <a:r>
              <a:rPr lang="en-US" altLang="zh-CN" dirty="0"/>
              <a:t>__(self, </a:t>
            </a:r>
            <a:r>
              <a:rPr lang="en-US" altLang="zh-CN" dirty="0" err="1"/>
              <a:t>vocab_size</a:t>
            </a:r>
            <a:r>
              <a:rPr lang="en-US" altLang="zh-CN" dirty="0"/>
              <a:t>, </a:t>
            </a:r>
            <a:r>
              <a:rPr lang="en-US" altLang="zh-CN" dirty="0" err="1"/>
              <a:t>embed_dim</a:t>
            </a:r>
            <a:r>
              <a:rPr lang="en-US" altLang="zh-CN" dirty="0"/>
              <a:t>, </a:t>
            </a:r>
            <a:r>
              <a:rPr lang="en-US" altLang="zh-CN" dirty="0" err="1"/>
              <a:t>num_class</a:t>
            </a:r>
            <a:r>
              <a:rPr lang="en-US" altLang="zh-CN" dirty="0"/>
              <a:t>):</a:t>
            </a:r>
          </a:p>
          <a:p>
            <a:r>
              <a:rPr lang="en-US" altLang="zh-CN" dirty="0"/>
              <a:t>        super(</a:t>
            </a:r>
            <a:r>
              <a:rPr lang="en-US" altLang="zh-CN" dirty="0" err="1"/>
              <a:t>TextClassificationModel</a:t>
            </a:r>
            <a:r>
              <a:rPr lang="en-US" altLang="zh-CN" dirty="0"/>
              <a:t>, self).__</a:t>
            </a:r>
            <a:r>
              <a:rPr lang="en-US" altLang="zh-CN" dirty="0" err="1"/>
              <a:t>init</a:t>
            </a:r>
            <a:r>
              <a:rPr lang="en-US" altLang="zh-CN" dirty="0"/>
              <a:t>__()</a:t>
            </a:r>
          </a:p>
          <a:p>
            <a:r>
              <a:rPr lang="en-US" altLang="zh-CN" dirty="0"/>
              <a:t>        # </a:t>
            </a:r>
            <a:r>
              <a:rPr lang="en-US" altLang="zh-CN" dirty="0" err="1"/>
              <a:t>EmbeddingBag</a:t>
            </a:r>
            <a:r>
              <a:rPr lang="zh-CN" altLang="en-US" dirty="0"/>
              <a:t>计算嵌入“包”的和或者均值，参数</a:t>
            </a:r>
            <a:r>
              <a:rPr lang="en-US" altLang="zh-CN" dirty="0"/>
              <a:t>mode</a:t>
            </a:r>
            <a:r>
              <a:rPr lang="zh-CN" altLang="en-US" dirty="0"/>
              <a:t>取值可为</a:t>
            </a:r>
            <a:r>
              <a:rPr lang="en-US" altLang="zh-CN" dirty="0"/>
              <a:t>"sum"</a:t>
            </a:r>
            <a:r>
              <a:rPr lang="zh-CN" altLang="en-US" dirty="0"/>
              <a:t>、</a:t>
            </a:r>
            <a:r>
              <a:rPr lang="en-US" altLang="zh-CN" dirty="0"/>
              <a:t>"mean"</a:t>
            </a:r>
            <a:r>
              <a:rPr lang="zh-CN" altLang="en-US" dirty="0"/>
              <a:t>或</a:t>
            </a:r>
            <a:r>
              <a:rPr lang="en-US" altLang="zh-CN" dirty="0"/>
              <a:t>"max"</a:t>
            </a:r>
            <a:r>
              <a:rPr lang="zh-CN" altLang="en-US" dirty="0"/>
              <a:t>，默认为</a:t>
            </a:r>
            <a:r>
              <a:rPr lang="en-US" altLang="zh-CN" dirty="0"/>
              <a:t>"mean"</a:t>
            </a:r>
          </a:p>
          <a:p>
            <a:r>
              <a:rPr lang="en-US" altLang="zh-CN" dirty="0"/>
              <a:t>        </a:t>
            </a:r>
            <a:r>
              <a:rPr lang="en-US" altLang="zh-CN" dirty="0" err="1"/>
              <a:t>self.embedding</a:t>
            </a:r>
            <a:r>
              <a:rPr lang="en-US" altLang="zh-CN" dirty="0"/>
              <a:t> = </a:t>
            </a:r>
            <a:r>
              <a:rPr lang="en-US" altLang="zh-CN" dirty="0" err="1"/>
              <a:t>nn.EmbeddingBag</a:t>
            </a:r>
            <a:r>
              <a:rPr lang="en-US" altLang="zh-CN" dirty="0"/>
              <a:t>(</a:t>
            </a:r>
            <a:r>
              <a:rPr lang="en-US" altLang="zh-CN" dirty="0" err="1"/>
              <a:t>vocab_size</a:t>
            </a:r>
            <a:r>
              <a:rPr lang="en-US" altLang="zh-CN" dirty="0"/>
              <a:t>, </a:t>
            </a:r>
            <a:r>
              <a:rPr lang="en-US" altLang="zh-CN" dirty="0" err="1"/>
              <a:t>embed_dim</a:t>
            </a:r>
            <a:r>
              <a:rPr lang="en-US" altLang="zh-CN" dirty="0"/>
              <a:t>, sparse=True)</a:t>
            </a:r>
          </a:p>
          <a:p>
            <a:r>
              <a:rPr lang="en-US" altLang="zh-CN" dirty="0"/>
              <a:t>        </a:t>
            </a:r>
            <a:r>
              <a:rPr lang="en-US" altLang="zh-CN" dirty="0" err="1"/>
              <a:t>self.fc</a:t>
            </a:r>
            <a:r>
              <a:rPr lang="en-US" altLang="zh-CN" dirty="0"/>
              <a:t> = </a:t>
            </a:r>
            <a:r>
              <a:rPr lang="en-US" altLang="zh-CN" dirty="0" err="1"/>
              <a:t>nn.Linear</a:t>
            </a:r>
            <a:r>
              <a:rPr lang="en-US" altLang="zh-CN" dirty="0"/>
              <a:t>(</a:t>
            </a:r>
            <a:r>
              <a:rPr lang="en-US" altLang="zh-CN" dirty="0" err="1"/>
              <a:t>embed_dim</a:t>
            </a:r>
            <a:r>
              <a:rPr lang="en-US" altLang="zh-CN" dirty="0"/>
              <a:t>, </a:t>
            </a:r>
            <a:r>
              <a:rPr lang="en-US" altLang="zh-CN" dirty="0" err="1"/>
              <a:t>num_class</a:t>
            </a:r>
            <a:r>
              <a:rPr lang="en-US" altLang="zh-CN" dirty="0"/>
              <a:t>)</a:t>
            </a:r>
          </a:p>
          <a:p>
            <a:r>
              <a:rPr lang="en-US" altLang="zh-CN" dirty="0"/>
              <a:t>        </a:t>
            </a:r>
            <a:r>
              <a:rPr lang="en-US" altLang="zh-CN" dirty="0" err="1"/>
              <a:t>self.init_weights</a:t>
            </a:r>
            <a:r>
              <a:rPr lang="en-US" altLang="zh-CN" dirty="0"/>
              <a:t>()</a:t>
            </a:r>
          </a:p>
          <a:p>
            <a:endParaRPr lang="en-US" altLang="zh-CN" dirty="0"/>
          </a:p>
          <a:p>
            <a:r>
              <a:rPr lang="en-US" altLang="zh-CN" dirty="0"/>
              <a:t>    </a:t>
            </a:r>
            <a:r>
              <a:rPr lang="en-US" altLang="zh-CN" dirty="0" err="1"/>
              <a:t>def</a:t>
            </a:r>
            <a:r>
              <a:rPr lang="en-US" altLang="zh-CN" dirty="0"/>
              <a:t> </a:t>
            </a:r>
            <a:r>
              <a:rPr lang="en-US" altLang="zh-CN" dirty="0" err="1"/>
              <a:t>init_weights</a:t>
            </a:r>
            <a:r>
              <a:rPr lang="en-US" altLang="zh-CN" dirty="0"/>
              <a:t>(self):</a:t>
            </a:r>
          </a:p>
          <a:p>
            <a:r>
              <a:rPr lang="en-US" altLang="zh-CN" dirty="0"/>
              <a:t>        </a:t>
            </a:r>
            <a:r>
              <a:rPr lang="en-US" altLang="zh-CN" dirty="0" err="1"/>
              <a:t>init_range</a:t>
            </a:r>
            <a:r>
              <a:rPr lang="en-US" altLang="zh-CN" dirty="0"/>
              <a:t> = 0.5</a:t>
            </a:r>
          </a:p>
          <a:p>
            <a:r>
              <a:rPr lang="en-US" altLang="zh-CN" dirty="0"/>
              <a:t>        </a:t>
            </a:r>
            <a:r>
              <a:rPr lang="en-US" altLang="zh-CN" dirty="0" err="1"/>
              <a:t>self.embedding.weight.data.uniform</a:t>
            </a:r>
            <a:r>
              <a:rPr lang="en-US" altLang="zh-CN" dirty="0"/>
              <a:t>_(-</a:t>
            </a:r>
            <a:r>
              <a:rPr lang="en-US" altLang="zh-CN" dirty="0" err="1"/>
              <a:t>init_range</a:t>
            </a:r>
            <a:r>
              <a:rPr lang="en-US" altLang="zh-CN" dirty="0"/>
              <a:t>, </a:t>
            </a:r>
            <a:r>
              <a:rPr lang="en-US" altLang="zh-CN" dirty="0" err="1"/>
              <a:t>init_range</a:t>
            </a:r>
            <a:r>
              <a:rPr lang="en-US" altLang="zh-CN" dirty="0"/>
              <a:t>)</a:t>
            </a:r>
          </a:p>
          <a:p>
            <a:r>
              <a:rPr lang="en-US" altLang="zh-CN" dirty="0"/>
              <a:t>        </a:t>
            </a:r>
            <a:r>
              <a:rPr lang="en-US" altLang="zh-CN" dirty="0" err="1"/>
              <a:t>self.fc.weight.data.uniform</a:t>
            </a:r>
            <a:r>
              <a:rPr lang="en-US" altLang="zh-CN" dirty="0"/>
              <a:t>_(-</a:t>
            </a:r>
            <a:r>
              <a:rPr lang="en-US" altLang="zh-CN" dirty="0" err="1"/>
              <a:t>init_range</a:t>
            </a:r>
            <a:r>
              <a:rPr lang="en-US" altLang="zh-CN" dirty="0"/>
              <a:t>, </a:t>
            </a:r>
            <a:r>
              <a:rPr lang="en-US" altLang="zh-CN" dirty="0" err="1"/>
              <a:t>init_range</a:t>
            </a:r>
            <a:r>
              <a:rPr lang="en-US" altLang="zh-CN" dirty="0"/>
              <a:t>)</a:t>
            </a:r>
          </a:p>
          <a:p>
            <a:r>
              <a:rPr lang="en-US" altLang="zh-CN" dirty="0"/>
              <a:t>        </a:t>
            </a:r>
            <a:r>
              <a:rPr lang="en-US" altLang="zh-CN" dirty="0" err="1"/>
              <a:t>self.fc.bias.data.zero</a:t>
            </a:r>
            <a:r>
              <a:rPr lang="en-US" altLang="zh-CN" dirty="0"/>
              <a:t>_()</a:t>
            </a:r>
          </a:p>
          <a:p>
            <a:endParaRPr lang="en-US" altLang="zh-CN" dirty="0"/>
          </a:p>
          <a:p>
            <a:r>
              <a:rPr lang="en-US" altLang="zh-CN" dirty="0"/>
              <a:t>    </a:t>
            </a:r>
            <a:r>
              <a:rPr lang="en-US" altLang="zh-CN" dirty="0" err="1"/>
              <a:t>def</a:t>
            </a:r>
            <a:r>
              <a:rPr lang="en-US" altLang="zh-CN" dirty="0"/>
              <a:t> forward(self, text, offsets):</a:t>
            </a:r>
          </a:p>
          <a:p>
            <a:r>
              <a:rPr lang="en-US" altLang="zh-CN" dirty="0"/>
              <a:t>        # offsets</a:t>
            </a:r>
            <a:r>
              <a:rPr lang="zh-CN" altLang="en-US" dirty="0"/>
              <a:t>指定输入中每个序列的起始索引位置</a:t>
            </a:r>
          </a:p>
          <a:p>
            <a:r>
              <a:rPr lang="zh-CN" altLang="en-US" dirty="0"/>
              <a:t>        </a:t>
            </a:r>
            <a:r>
              <a:rPr lang="en-US" altLang="zh-CN" dirty="0"/>
              <a:t>embedded = </a:t>
            </a:r>
            <a:r>
              <a:rPr lang="en-US" altLang="zh-CN" dirty="0" err="1"/>
              <a:t>self.embedding</a:t>
            </a:r>
            <a:r>
              <a:rPr lang="en-US" altLang="zh-CN" dirty="0"/>
              <a:t>(text, offsets)</a:t>
            </a:r>
          </a:p>
          <a:p>
            <a:r>
              <a:rPr lang="en-US" altLang="zh-CN" dirty="0"/>
              <a:t>        return </a:t>
            </a:r>
            <a:r>
              <a:rPr lang="en-US" altLang="zh-CN" dirty="0" err="1"/>
              <a:t>self.fc</a:t>
            </a:r>
            <a:r>
              <a:rPr lang="en-US" altLang="zh-CN" dirty="0"/>
              <a:t>(embedded)</a:t>
            </a:r>
          </a:p>
          <a:p>
            <a:endParaRPr lang="zh-CN" altLang="en-US" dirty="0"/>
          </a:p>
        </p:txBody>
      </p:sp>
    </p:spTree>
    <p:extLst>
      <p:ext uri="{BB962C8B-B14F-4D97-AF65-F5344CB8AC3E}">
        <p14:creationId xmlns:p14="http://schemas.microsoft.com/office/powerpoint/2010/main" val="13020169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透明">
  <a:themeElements>
    <a:clrScheme name="透明">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经典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1284</TotalTime>
  <Words>12575</Words>
  <Application>Microsoft Office PowerPoint</Application>
  <PresentationFormat>全屏显示(4:3)</PresentationFormat>
  <Paragraphs>1347</Paragraphs>
  <Slides>89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89</vt:i4>
      </vt:variant>
    </vt:vector>
  </HeadingPairs>
  <TitlesOfParts>
    <vt:vector size="91" baseType="lpstr">
      <vt:lpstr>透明</vt:lpstr>
      <vt:lpstr>Equation</vt:lpstr>
      <vt:lpstr>第9章 NLP示例</vt:lpstr>
      <vt:lpstr>PowerPoint 演示文稿</vt:lpstr>
      <vt:lpstr>内容</vt:lpstr>
      <vt:lpstr>9.1 情感分析</vt:lpstr>
      <vt:lpstr>9.1.1 AG NEWS示例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9.1.2 Quora竞赛示例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9.2 语言模型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9.3 文本序列数据生成</vt:lpstr>
      <vt:lpstr>9.3.1 向莎士比亚学写诗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9.3.2 神经机器翻译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第9 章隐马尔科夫模型</dc:title>
  <dc:creator>mike yuan</dc:creator>
  <cp:lastModifiedBy>391911679@qq.com</cp:lastModifiedBy>
  <cp:revision>206</cp:revision>
  <dcterms:created xsi:type="dcterms:W3CDTF">2018-09-30T14:16:00Z</dcterms:created>
  <dcterms:modified xsi:type="dcterms:W3CDTF">2023-02-03T02:53:38Z</dcterms:modified>
</cp:coreProperties>
</file>