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8" r:id="rId83"/>
    <p:sldId id="339" r:id="rId84"/>
    <p:sldId id="340" r:id="rId85"/>
    <p:sldId id="337" r:id="rId86"/>
    <p:sldId id="341" r:id="rId87"/>
    <p:sldId id="342" r:id="rId88"/>
    <p:sldId id="343" r:id="rId89"/>
    <p:sldId id="344" r:id="rId90"/>
    <p:sldId id="345" r:id="rId91"/>
    <p:sldId id="346" r:id="rId92"/>
    <p:sldId id="347" r:id="rId9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5" Type="http://schemas.openxmlformats.org/officeDocument/2006/relationships/image" Target="../media/image26.wmf"/><Relationship Id="rId4" Type="http://schemas.openxmlformats.org/officeDocument/2006/relationships/image" Target="../media/image2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t>2023/2/3</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8.jpeg"/><Relationship Id="rId7" Type="http://schemas.openxmlformats.org/officeDocument/2006/relationships/image" Target="../media/image5.wmf"/><Relationship Id="rId12" Type="http://schemas.openxmlformats.org/officeDocument/2006/relationships/image" Target="../media/image7.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5.bin"/><Relationship Id="rId5" Type="http://schemas.openxmlformats.org/officeDocument/2006/relationships/image" Target="../media/image4.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6.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wmf"/><Relationship Id="rId5" Type="http://schemas.openxmlformats.org/officeDocument/2006/relationships/oleObject" Target="../embeddings/oleObject7.bin"/><Relationship Id="rId4" Type="http://schemas.openxmlformats.org/officeDocument/2006/relationships/image" Target="../media/image6.wmf"/></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21.wmf"/></Relationships>
</file>

<file path=ppt/slides/_rels/slide54.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26.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3.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oleObject" Target="../embeddings/oleObject12.bin"/></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4.wmf"/></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6</a:t>
            </a:r>
            <a:r>
              <a:rPr lang="zh-CN" altLang="en-US" dirty="0" smtClean="0"/>
              <a:t>章 卷积</a:t>
            </a:r>
            <a:r>
              <a:rPr lang="zh-CN" altLang="en-US" dirty="0"/>
              <a:t>神经网络示例</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617360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常识告诉我们，深度</a:t>
            </a:r>
            <a:r>
              <a:rPr lang="en-US" altLang="zh-CN" dirty="0"/>
              <a:t>CNN</a:t>
            </a:r>
            <a:r>
              <a:rPr lang="zh-CN" altLang="en-US" dirty="0"/>
              <a:t>网络越深则网络越复杂参数越多，网络表达能力越强。但实践发现深度</a:t>
            </a:r>
            <a:r>
              <a:rPr lang="en-US" altLang="zh-CN" dirty="0"/>
              <a:t>CNN</a:t>
            </a:r>
            <a:r>
              <a:rPr lang="zh-CN" altLang="en-US" dirty="0"/>
              <a:t>网络达到一定深度后，再增加层数并不能带来分类性能的进一步提高，反而会导致网络优化收敛更慢，测试集的分类准确率变得更差，这就是网络的退化问题。何恺明论文提出一种叫做深度残差学习框架（</a:t>
            </a:r>
            <a:r>
              <a:rPr lang="en-US" altLang="zh-CN" dirty="0"/>
              <a:t>deep residual learning framework</a:t>
            </a:r>
            <a:r>
              <a:rPr lang="zh-CN" altLang="en-US" dirty="0"/>
              <a:t>）来解决该退化问题。</a:t>
            </a:r>
          </a:p>
        </p:txBody>
      </p:sp>
    </p:spTree>
    <p:extLst>
      <p:ext uri="{BB962C8B-B14F-4D97-AF65-F5344CB8AC3E}">
        <p14:creationId xmlns:p14="http://schemas.microsoft.com/office/powerpoint/2010/main" val="2471106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947744"/>
            <a:ext cx="8229600" cy="3721616"/>
          </a:xfrm>
        </p:spPr>
        <p:txBody>
          <a:bodyPr>
            <a:normAutofit lnSpcReduction="10000"/>
          </a:bodyPr>
          <a:lstStyle/>
          <a:p>
            <a:r>
              <a:rPr lang="en-US" altLang="zh-CN" dirty="0" err="1"/>
              <a:t>ResNet</a:t>
            </a:r>
            <a:r>
              <a:rPr lang="zh-CN" altLang="en-US" dirty="0"/>
              <a:t>作者提出一种修正方法，将原始映射记</a:t>
            </a:r>
            <a:r>
              <a:rPr lang="zh-CN" altLang="en-US" dirty="0" smtClean="0"/>
              <a:t>为           </a:t>
            </a:r>
            <a:r>
              <a:rPr lang="zh-CN" altLang="en-US" dirty="0"/>
              <a:t>，残差映射记为 </a:t>
            </a:r>
            <a:r>
              <a:rPr lang="zh-CN" altLang="en-US" dirty="0" smtClean="0"/>
              <a:t>    ，</a:t>
            </a:r>
            <a:r>
              <a:rPr lang="zh-CN" altLang="en-US" dirty="0"/>
              <a:t>不再学习</a:t>
            </a:r>
            <a:r>
              <a:rPr lang="zh-CN" altLang="en-US" dirty="0" smtClean="0"/>
              <a:t>从  到    的</a:t>
            </a:r>
            <a:r>
              <a:rPr lang="zh-CN" altLang="en-US" dirty="0"/>
              <a:t>基本映射关系，而是学习这两者之间的差异，也就是“残差”（</a:t>
            </a:r>
            <a:r>
              <a:rPr lang="en-US" altLang="zh-CN" dirty="0"/>
              <a:t>residual</a:t>
            </a:r>
            <a:r>
              <a:rPr lang="zh-CN" altLang="en-US" dirty="0" smtClean="0"/>
              <a:t>）      </a:t>
            </a:r>
            <a:r>
              <a:rPr lang="zh-CN" altLang="en-US" dirty="0"/>
              <a:t>。为此，</a:t>
            </a:r>
            <a:r>
              <a:rPr lang="en-US" altLang="zh-CN" dirty="0" err="1"/>
              <a:t>ResNet</a:t>
            </a:r>
            <a:r>
              <a:rPr lang="zh-CN" altLang="en-US" dirty="0"/>
              <a:t>引入了一个称为“恒等快捷连接”（</a:t>
            </a:r>
            <a:r>
              <a:rPr lang="en-US" altLang="zh-CN" dirty="0"/>
              <a:t>identity shortcut connection</a:t>
            </a:r>
            <a:r>
              <a:rPr lang="zh-CN" altLang="en-US" dirty="0"/>
              <a:t>），直接跳过一个或多个层，如图</a:t>
            </a:r>
            <a:r>
              <a:rPr lang="en-US" altLang="zh-CN" dirty="0"/>
              <a:t>6. 2</a:t>
            </a:r>
            <a:r>
              <a:rPr lang="zh-CN" altLang="en-US" dirty="0"/>
              <a:t>所示。</a:t>
            </a:r>
          </a:p>
        </p:txBody>
      </p:sp>
      <p:pic>
        <p:nvPicPr>
          <p:cNvPr id="2050" name="图片 1" descr="说明: http://5b0988e595225.cdn.sohucs.com/images/20170820/920a008a019740a99976e88f7da9643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4624" y="44624"/>
            <a:ext cx="4008120" cy="233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96145" y="2492896"/>
            <a:ext cx="1685077" cy="369332"/>
          </a:xfrm>
          <a:prstGeom prst="rect">
            <a:avLst/>
          </a:prstGeom>
        </p:spPr>
        <p:txBody>
          <a:bodyPr wrap="none">
            <a:spAutoFit/>
          </a:bodyPr>
          <a:lstStyle/>
          <a:p>
            <a:r>
              <a:rPr lang="zh-CN" altLang="zh-CN" dirty="0"/>
              <a:t>图</a:t>
            </a:r>
            <a:r>
              <a:rPr lang="en-US" altLang="zh-CN" dirty="0"/>
              <a:t>6. 2 </a:t>
            </a:r>
            <a:r>
              <a:rPr lang="zh-CN" altLang="zh-CN" dirty="0"/>
              <a:t>残差块</a:t>
            </a:r>
            <a:endParaRPr lang="zh-CN" alt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578715223"/>
              </p:ext>
            </p:extLst>
          </p:nvPr>
        </p:nvGraphicFramePr>
        <p:xfrm>
          <a:off x="2123727" y="3501007"/>
          <a:ext cx="2234230" cy="507780"/>
        </p:xfrm>
        <a:graphic>
          <a:graphicData uri="http://schemas.openxmlformats.org/presentationml/2006/ole">
            <mc:AlternateContent xmlns:mc="http://schemas.openxmlformats.org/markup-compatibility/2006">
              <mc:Choice xmlns:v="urn:schemas-microsoft-com:vml" Requires="v">
                <p:oleObj spid="_x0000_s2343" name="Equation" r:id="rId4" imgW="1117115" imgH="253890" progId="Equation.DSMT4">
                  <p:embed/>
                </p:oleObj>
              </mc:Choice>
              <mc:Fallback>
                <p:oleObj name="Equation" r:id="rId4" imgW="1117115" imgH="25389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3727" y="3501007"/>
                        <a:ext cx="2234230" cy="5077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4181190886"/>
              </p:ext>
            </p:extLst>
          </p:nvPr>
        </p:nvGraphicFramePr>
        <p:xfrm>
          <a:off x="7236296" y="3429000"/>
          <a:ext cx="787058" cy="507780"/>
        </p:xfrm>
        <a:graphic>
          <a:graphicData uri="http://schemas.openxmlformats.org/presentationml/2006/ole">
            <mc:AlternateContent xmlns:mc="http://schemas.openxmlformats.org/markup-compatibility/2006">
              <mc:Choice xmlns:v="urn:schemas-microsoft-com:vml" Requires="v">
                <p:oleObj spid="_x0000_s2344" name="Equation" r:id="rId6" imgW="393529" imgH="253890" progId="Equation.DSMT4">
                  <p:embed/>
                </p:oleObj>
              </mc:Choice>
              <mc:Fallback>
                <p:oleObj name="Equation" r:id="rId6" imgW="393529" imgH="25389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6296" y="3429000"/>
                        <a:ext cx="787058" cy="5077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3437474105"/>
              </p:ext>
            </p:extLst>
          </p:nvPr>
        </p:nvGraphicFramePr>
        <p:xfrm>
          <a:off x="2950178" y="4014060"/>
          <a:ext cx="253670" cy="279036"/>
        </p:xfrm>
        <a:graphic>
          <a:graphicData uri="http://schemas.openxmlformats.org/presentationml/2006/ole">
            <mc:AlternateContent xmlns:mc="http://schemas.openxmlformats.org/markup-compatibility/2006">
              <mc:Choice xmlns:v="urn:schemas-microsoft-com:vml" Requires="v">
                <p:oleObj spid="_x0000_s2345" name="Equation" r:id="rId8" imgW="126835" imgH="139518" progId="Equation.DSMT4">
                  <p:embed/>
                </p:oleObj>
              </mc:Choice>
              <mc:Fallback>
                <p:oleObj name="Equation" r:id="rId8" imgW="126835" imgH="139518"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50178" y="4014060"/>
                        <a:ext cx="253670" cy="2790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134219323"/>
              </p:ext>
            </p:extLst>
          </p:nvPr>
        </p:nvGraphicFramePr>
        <p:xfrm>
          <a:off x="3784600" y="3861048"/>
          <a:ext cx="787400" cy="508000"/>
        </p:xfrm>
        <a:graphic>
          <a:graphicData uri="http://schemas.openxmlformats.org/presentationml/2006/ole">
            <mc:AlternateContent xmlns:mc="http://schemas.openxmlformats.org/markup-compatibility/2006">
              <mc:Choice xmlns:v="urn:schemas-microsoft-com:vml" Requires="v">
                <p:oleObj spid="_x0000_s2346" name="Equation" r:id="rId10" imgW="393529" imgH="253890" progId="Equation.DSMT4">
                  <p:embed/>
                </p:oleObj>
              </mc:Choice>
              <mc:Fallback>
                <p:oleObj name="Equation" r:id="rId10" imgW="393529" imgH="253890" progId="Equation.DSMT4">
                  <p:embed/>
                  <p:pic>
                    <p:nvPicPr>
                      <p:cNvPr id="0" name="对象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84600" y="3861048"/>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263393896"/>
              </p:ext>
            </p:extLst>
          </p:nvPr>
        </p:nvGraphicFramePr>
        <p:xfrm>
          <a:off x="3169234" y="4725144"/>
          <a:ext cx="1269450" cy="507780"/>
        </p:xfrm>
        <a:graphic>
          <a:graphicData uri="http://schemas.openxmlformats.org/presentationml/2006/ole">
            <mc:AlternateContent xmlns:mc="http://schemas.openxmlformats.org/markup-compatibility/2006">
              <mc:Choice xmlns:v="urn:schemas-microsoft-com:vml" Requires="v">
                <p:oleObj spid="_x0000_s2347" name="Equation" r:id="rId11" imgW="634725" imgH="253890" progId="Equation.DSMT4">
                  <p:embed/>
                </p:oleObj>
              </mc:Choice>
              <mc:Fallback>
                <p:oleObj name="Equation" r:id="rId11" imgW="634725" imgH="25389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69234" y="4725144"/>
                        <a:ext cx="1269450" cy="5077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5095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731720"/>
            <a:ext cx="8229600" cy="3865632"/>
          </a:xfrm>
        </p:spPr>
        <p:txBody>
          <a:bodyPr>
            <a:normAutofit lnSpcReduction="10000"/>
          </a:bodyPr>
          <a:lstStyle/>
          <a:p>
            <a:r>
              <a:rPr lang="en-US" altLang="zh-CN" dirty="0" err="1"/>
              <a:t>ResNet</a:t>
            </a:r>
            <a:r>
              <a:rPr lang="zh-CN" altLang="en-US" dirty="0"/>
              <a:t>网络值得注意的细节</a:t>
            </a:r>
            <a:r>
              <a:rPr lang="zh-CN" altLang="en-US" dirty="0" smtClean="0"/>
              <a:t>就是    和   的</a:t>
            </a:r>
            <a:r>
              <a:rPr lang="zh-CN" altLang="en-US" dirty="0"/>
              <a:t>维度要相同，因此残差网络使用</a:t>
            </a:r>
            <a:r>
              <a:rPr lang="en-US" altLang="zh-CN" dirty="0"/>
              <a:t>same</a:t>
            </a:r>
            <a:r>
              <a:rPr lang="zh-CN" altLang="en-US" dirty="0"/>
              <a:t>卷积，保留输入的维度，保证快捷连接的两个向量维度一致。</a:t>
            </a:r>
          </a:p>
          <a:p>
            <a:r>
              <a:rPr lang="zh-CN" altLang="en-US" dirty="0"/>
              <a:t>图</a:t>
            </a:r>
            <a:r>
              <a:rPr lang="en-US" altLang="zh-CN" dirty="0"/>
              <a:t>6. 3</a:t>
            </a:r>
            <a:r>
              <a:rPr lang="zh-CN" altLang="en-US" dirty="0"/>
              <a:t>是为</a:t>
            </a:r>
            <a:r>
              <a:rPr lang="en-US" altLang="zh-CN" dirty="0"/>
              <a:t>ImageNet</a:t>
            </a:r>
            <a:r>
              <a:rPr lang="zh-CN" altLang="en-US" dirty="0"/>
              <a:t>设置的两种残差块结构，左边称为</a:t>
            </a:r>
            <a:r>
              <a:rPr lang="en-US" altLang="zh-CN" dirty="0" err="1"/>
              <a:t>BasicBlock</a:t>
            </a:r>
            <a:r>
              <a:rPr lang="zh-CN" altLang="en-US" dirty="0"/>
              <a:t>，右边称为</a:t>
            </a:r>
            <a:r>
              <a:rPr lang="en-US" altLang="zh-CN" dirty="0"/>
              <a:t>Bottleneck</a:t>
            </a:r>
            <a:r>
              <a:rPr lang="zh-CN" altLang="en-US" dirty="0"/>
              <a:t>，后文</a:t>
            </a:r>
            <a:r>
              <a:rPr lang="en-US" altLang="zh-CN" dirty="0"/>
              <a:t>6.1.5</a:t>
            </a:r>
            <a:r>
              <a:rPr lang="zh-CN" altLang="en-US" dirty="0"/>
              <a:t>小节再叙述这两种结构。</a:t>
            </a:r>
          </a:p>
          <a:p>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01508605"/>
              </p:ext>
            </p:extLst>
          </p:nvPr>
        </p:nvGraphicFramePr>
        <p:xfrm>
          <a:off x="7846392" y="2875736"/>
          <a:ext cx="254000" cy="277812"/>
        </p:xfrm>
        <a:graphic>
          <a:graphicData uri="http://schemas.openxmlformats.org/presentationml/2006/ole">
            <mc:AlternateContent xmlns:mc="http://schemas.openxmlformats.org/markup-compatibility/2006">
              <mc:Choice xmlns:v="urn:schemas-microsoft-com:vml" Requires="v">
                <p:oleObj spid="_x0000_s3189" name="Equation" r:id="rId3" imgW="126835" imgH="139518" progId="Equation.DSMT4">
                  <p:embed/>
                </p:oleObj>
              </mc:Choice>
              <mc:Fallback>
                <p:oleObj name="Equation" r:id="rId3" imgW="126835" imgH="139518" progId="Equation.DSMT4">
                  <p:embed/>
                  <p:pic>
                    <p:nvPicPr>
                      <p:cNvPr id="0" name="对象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6392" y="2875736"/>
                        <a:ext cx="2540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127213618"/>
              </p:ext>
            </p:extLst>
          </p:nvPr>
        </p:nvGraphicFramePr>
        <p:xfrm>
          <a:off x="6516216" y="2731720"/>
          <a:ext cx="787400" cy="508000"/>
        </p:xfrm>
        <a:graphic>
          <a:graphicData uri="http://schemas.openxmlformats.org/presentationml/2006/ole">
            <mc:AlternateContent xmlns:mc="http://schemas.openxmlformats.org/markup-compatibility/2006">
              <mc:Choice xmlns:v="urn:schemas-microsoft-com:vml" Requires="v">
                <p:oleObj spid="_x0000_s3190" name="Equation" r:id="rId5" imgW="393529" imgH="253890" progId="Equation.DSMT4">
                  <p:embed/>
                </p:oleObj>
              </mc:Choice>
              <mc:Fallback>
                <p:oleObj name="Equation" r:id="rId5" imgW="393529" imgH="253890" progId="Equation.DSMT4">
                  <p:embed/>
                  <p:pic>
                    <p:nvPicPr>
                      <p:cNvPr id="0" name="对象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6216" y="2731720"/>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076" name="图片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35696" y="156664"/>
            <a:ext cx="5189670" cy="1950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357160" y="2204864"/>
            <a:ext cx="2146742" cy="369332"/>
          </a:xfrm>
          <a:prstGeom prst="rect">
            <a:avLst/>
          </a:prstGeom>
        </p:spPr>
        <p:txBody>
          <a:bodyPr wrap="none">
            <a:spAutoFit/>
          </a:bodyPr>
          <a:lstStyle/>
          <a:p>
            <a:r>
              <a:rPr lang="zh-CN" altLang="zh-CN" dirty="0"/>
              <a:t>图</a:t>
            </a:r>
            <a:r>
              <a:rPr lang="en-US" altLang="zh-CN" dirty="0"/>
              <a:t>6. 3 </a:t>
            </a:r>
            <a:r>
              <a:rPr lang="zh-CN" altLang="zh-CN" dirty="0"/>
              <a:t>两种块结构</a:t>
            </a:r>
            <a:endParaRPr lang="zh-CN" altLang="en-US" dirty="0"/>
          </a:p>
        </p:txBody>
      </p:sp>
    </p:spTree>
    <p:extLst>
      <p:ext uri="{BB962C8B-B14F-4D97-AF65-F5344CB8AC3E}">
        <p14:creationId xmlns:p14="http://schemas.microsoft.com/office/powerpoint/2010/main" val="3115078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068960"/>
            <a:ext cx="8229600" cy="3217560"/>
          </a:xfrm>
        </p:spPr>
        <p:txBody>
          <a:bodyPr>
            <a:normAutofit lnSpcReduction="10000"/>
          </a:bodyPr>
          <a:lstStyle/>
          <a:p>
            <a:r>
              <a:rPr lang="en-US" altLang="zh-CN" dirty="0" err="1"/>
              <a:t>ResNet</a:t>
            </a:r>
            <a:r>
              <a:rPr lang="zh-CN" altLang="en-US" dirty="0"/>
              <a:t>网络也有卷积层和池化层，与普通</a:t>
            </a:r>
            <a:r>
              <a:rPr lang="en-US" altLang="zh-CN" dirty="0"/>
              <a:t>CNN</a:t>
            </a:r>
            <a:r>
              <a:rPr lang="zh-CN" altLang="en-US" dirty="0"/>
              <a:t>的唯一区别就是添加了快捷连接。因此，</a:t>
            </a:r>
            <a:r>
              <a:rPr lang="en-US" altLang="zh-CN" dirty="0" err="1"/>
              <a:t>ResNet</a:t>
            </a:r>
            <a:r>
              <a:rPr lang="zh-CN" altLang="en-US" dirty="0"/>
              <a:t>和普通</a:t>
            </a:r>
            <a:r>
              <a:rPr lang="en-US" altLang="zh-CN" dirty="0"/>
              <a:t>CNN</a:t>
            </a:r>
            <a:r>
              <a:rPr lang="zh-CN" altLang="en-US" dirty="0"/>
              <a:t>的通用结构是：卷积层</a:t>
            </a:r>
            <a:r>
              <a:rPr lang="en-US" altLang="zh-CN" dirty="0"/>
              <a:t>-</a:t>
            </a:r>
            <a:r>
              <a:rPr lang="zh-CN" altLang="en-US" dirty="0"/>
              <a:t>卷积层</a:t>
            </a:r>
            <a:r>
              <a:rPr lang="en-US" altLang="zh-CN" dirty="0"/>
              <a:t>-</a:t>
            </a:r>
            <a:r>
              <a:rPr lang="zh-CN" altLang="en-US" dirty="0"/>
              <a:t>卷积层</a:t>
            </a:r>
            <a:r>
              <a:rPr lang="en-US" altLang="zh-CN" dirty="0"/>
              <a:t>-</a:t>
            </a:r>
            <a:r>
              <a:rPr lang="zh-CN" altLang="en-US" dirty="0"/>
              <a:t>池化层</a:t>
            </a:r>
            <a:r>
              <a:rPr lang="en-US" altLang="zh-CN" dirty="0"/>
              <a:t>-</a:t>
            </a:r>
            <a:r>
              <a:rPr lang="zh-CN" altLang="en-US" dirty="0"/>
              <a:t>卷积层</a:t>
            </a:r>
            <a:r>
              <a:rPr lang="en-US" altLang="zh-CN" dirty="0"/>
              <a:t>-</a:t>
            </a:r>
            <a:r>
              <a:rPr lang="zh-CN" altLang="en-US" dirty="0"/>
              <a:t>卷积层</a:t>
            </a:r>
            <a:r>
              <a:rPr lang="en-US" altLang="zh-CN" dirty="0"/>
              <a:t>-</a:t>
            </a:r>
            <a:r>
              <a:rPr lang="zh-CN" altLang="en-US" dirty="0"/>
              <a:t>卷积层</a:t>
            </a:r>
            <a:r>
              <a:rPr lang="en-US" altLang="zh-CN" dirty="0"/>
              <a:t>-</a:t>
            </a:r>
            <a:r>
              <a:rPr lang="zh-CN" altLang="en-US" dirty="0"/>
              <a:t>池化层</a:t>
            </a:r>
            <a:r>
              <a:rPr lang="en-US" altLang="zh-CN" dirty="0"/>
              <a:t>……</a:t>
            </a:r>
            <a:r>
              <a:rPr lang="zh-CN" altLang="en-US" dirty="0"/>
              <a:t>，以此类推，最后一层一般是</a:t>
            </a:r>
            <a:r>
              <a:rPr lang="en-US" altLang="zh-CN" dirty="0" err="1"/>
              <a:t>Softmax</a:t>
            </a:r>
            <a:r>
              <a:rPr lang="zh-CN" altLang="en-US" dirty="0"/>
              <a:t>的全连接层，用于预测图像的类别。如图</a:t>
            </a:r>
            <a:r>
              <a:rPr lang="en-US" altLang="zh-CN" dirty="0"/>
              <a:t>6. 4</a:t>
            </a:r>
            <a:r>
              <a:rPr lang="zh-CN" altLang="en-US" dirty="0"/>
              <a:t>所示。</a:t>
            </a:r>
          </a:p>
        </p:txBody>
      </p:sp>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764704"/>
            <a:ext cx="8827186"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131840" y="2276872"/>
            <a:ext cx="2377574" cy="369332"/>
          </a:xfrm>
          <a:prstGeom prst="rect">
            <a:avLst/>
          </a:prstGeom>
        </p:spPr>
        <p:txBody>
          <a:bodyPr wrap="none">
            <a:spAutoFit/>
          </a:bodyPr>
          <a:lstStyle/>
          <a:p>
            <a:r>
              <a:rPr lang="zh-CN" altLang="zh-CN" dirty="0"/>
              <a:t>图</a:t>
            </a:r>
            <a:r>
              <a:rPr lang="en-US" altLang="zh-CN" dirty="0"/>
              <a:t>6. 4 34</a:t>
            </a:r>
            <a:r>
              <a:rPr lang="zh-CN" altLang="zh-CN" dirty="0"/>
              <a:t>层的</a:t>
            </a:r>
            <a:r>
              <a:rPr lang="en-US" altLang="zh-CN" dirty="0" err="1"/>
              <a:t>ResNet</a:t>
            </a:r>
            <a:endParaRPr lang="zh-CN" altLang="en-US" dirty="0"/>
          </a:p>
        </p:txBody>
      </p:sp>
    </p:spTree>
    <p:extLst>
      <p:ext uri="{BB962C8B-B14F-4D97-AF65-F5344CB8AC3E}">
        <p14:creationId xmlns:p14="http://schemas.microsoft.com/office/powerpoint/2010/main" val="3789269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err="1"/>
              <a:t>ResNet</a:t>
            </a:r>
            <a:r>
              <a:rPr lang="zh-CN" altLang="en-US" dirty="0"/>
              <a:t>作者实验了</a:t>
            </a:r>
            <a:r>
              <a:rPr lang="en-US" altLang="zh-CN" dirty="0"/>
              <a:t>ResNet-34B</a:t>
            </a:r>
            <a:r>
              <a:rPr lang="zh-CN" altLang="en-US" dirty="0"/>
              <a:t>、</a:t>
            </a:r>
            <a:r>
              <a:rPr lang="en-US" altLang="zh-CN" dirty="0"/>
              <a:t>ResNet-34C</a:t>
            </a:r>
            <a:r>
              <a:rPr lang="zh-CN" altLang="en-US" dirty="0"/>
              <a:t>、</a:t>
            </a:r>
            <a:r>
              <a:rPr lang="en-US" altLang="zh-CN" dirty="0"/>
              <a:t>ResNet-50</a:t>
            </a:r>
            <a:r>
              <a:rPr lang="zh-CN" altLang="en-US" dirty="0"/>
              <a:t>、</a:t>
            </a:r>
            <a:r>
              <a:rPr lang="en-US" altLang="zh-CN" dirty="0"/>
              <a:t>ResNet-101</a:t>
            </a:r>
            <a:r>
              <a:rPr lang="zh-CN" altLang="en-US" dirty="0"/>
              <a:t>和</a:t>
            </a:r>
            <a:r>
              <a:rPr lang="en-US" altLang="zh-CN" dirty="0"/>
              <a:t>ResNet-152</a:t>
            </a:r>
            <a:r>
              <a:rPr lang="zh-CN" altLang="en-US" dirty="0"/>
              <a:t>（</a:t>
            </a:r>
            <a:r>
              <a:rPr lang="en-US" altLang="zh-CN" dirty="0" err="1"/>
              <a:t>ResNet</a:t>
            </a:r>
            <a:r>
              <a:rPr lang="en-US" altLang="zh-CN" dirty="0"/>
              <a:t>-</a:t>
            </a:r>
            <a:r>
              <a:rPr lang="zh-CN" altLang="en-US" dirty="0"/>
              <a:t>后面的数字代表网络层数）网络结构，最终使用集成（</a:t>
            </a:r>
            <a:r>
              <a:rPr lang="en-US" altLang="zh-CN" dirty="0"/>
              <a:t>ensemble</a:t>
            </a:r>
            <a:r>
              <a:rPr lang="zh-CN" altLang="en-US" dirty="0"/>
              <a:t>）方法将</a:t>
            </a:r>
            <a:r>
              <a:rPr lang="en-US" altLang="zh-CN" dirty="0"/>
              <a:t>ImageNet</a:t>
            </a:r>
            <a:r>
              <a:rPr lang="zh-CN" altLang="en-US" dirty="0"/>
              <a:t>测试集</a:t>
            </a:r>
            <a:r>
              <a:rPr lang="en-US" altLang="zh-CN" dirty="0"/>
              <a:t>top 5</a:t>
            </a:r>
            <a:r>
              <a:rPr lang="zh-CN" altLang="en-US" dirty="0" smtClean="0"/>
              <a:t>错误率缩小</a:t>
            </a:r>
            <a:r>
              <a:rPr lang="zh-CN" altLang="en-US" dirty="0"/>
              <a:t>至</a:t>
            </a:r>
            <a:r>
              <a:rPr lang="en-US" altLang="zh-CN" dirty="0"/>
              <a:t>3.57%</a:t>
            </a:r>
            <a:r>
              <a:rPr lang="zh-CN" altLang="en-US" dirty="0"/>
              <a:t>，名列 </a:t>
            </a:r>
            <a:r>
              <a:rPr lang="en-US" altLang="zh-CN" dirty="0" smtClean="0"/>
              <a:t>ILSVRC’15</a:t>
            </a:r>
            <a:r>
              <a:rPr lang="zh-CN" altLang="en-US" dirty="0"/>
              <a:t>竞赛第一。</a:t>
            </a:r>
          </a:p>
        </p:txBody>
      </p:sp>
    </p:spTree>
    <p:extLst>
      <p:ext uri="{BB962C8B-B14F-4D97-AF65-F5344CB8AC3E}">
        <p14:creationId xmlns:p14="http://schemas.microsoft.com/office/powerpoint/2010/main" val="2116780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6.1.3 Inception</a:t>
            </a:r>
            <a:endParaRPr lang="zh-CN" altLang="en-US" dirty="0"/>
          </a:p>
        </p:txBody>
      </p:sp>
      <p:sp>
        <p:nvSpPr>
          <p:cNvPr id="3" name="内容占位符 2"/>
          <p:cNvSpPr>
            <a:spLocks noGrp="1"/>
          </p:cNvSpPr>
          <p:nvPr>
            <p:ph idx="1"/>
          </p:nvPr>
        </p:nvSpPr>
        <p:spPr/>
        <p:txBody>
          <a:bodyPr/>
          <a:lstStyle/>
          <a:p>
            <a:r>
              <a:rPr lang="en-US" altLang="zh-CN" dirty="0"/>
              <a:t>Inception</a:t>
            </a:r>
            <a:r>
              <a:rPr lang="zh-CN" altLang="en-US" dirty="0"/>
              <a:t>网络是由</a:t>
            </a:r>
            <a:r>
              <a:rPr lang="en-US" altLang="zh-CN" dirty="0"/>
              <a:t>Google</a:t>
            </a:r>
            <a:r>
              <a:rPr lang="zh-CN" altLang="en-US" dirty="0"/>
              <a:t>公司的</a:t>
            </a:r>
            <a:r>
              <a:rPr lang="en-US" altLang="zh-CN" dirty="0"/>
              <a:t>Christian </a:t>
            </a:r>
            <a:r>
              <a:rPr lang="en-US" altLang="zh-CN" dirty="0" err="1"/>
              <a:t>Szegedy</a:t>
            </a:r>
            <a:r>
              <a:rPr lang="zh-CN" altLang="en-US" dirty="0"/>
              <a:t>等人提出的，最初发表论文为 “</a:t>
            </a:r>
            <a:r>
              <a:rPr lang="en-US" altLang="zh-CN" dirty="0"/>
              <a:t>Going deeper with convolutions ”</a:t>
            </a:r>
            <a:r>
              <a:rPr lang="zh-CN" altLang="en-US" dirty="0"/>
              <a:t>。为了致敬</a:t>
            </a:r>
            <a:r>
              <a:rPr lang="en-US" altLang="zh-CN" dirty="0" err="1"/>
              <a:t>LeNet</a:t>
            </a:r>
            <a:r>
              <a:rPr lang="zh-CN" altLang="en-US" dirty="0"/>
              <a:t>网络，</a:t>
            </a:r>
            <a:r>
              <a:rPr lang="en-US" altLang="zh-CN" dirty="0"/>
              <a:t>Inception</a:t>
            </a:r>
            <a:r>
              <a:rPr lang="zh-CN" altLang="en-US" dirty="0"/>
              <a:t>网络也称为</a:t>
            </a:r>
            <a:r>
              <a:rPr lang="en-US" altLang="zh-CN" dirty="0" err="1"/>
              <a:t>GoogleLeNet</a:t>
            </a:r>
            <a:r>
              <a:rPr lang="zh-CN" altLang="en-US" dirty="0"/>
              <a:t>。</a:t>
            </a:r>
          </a:p>
        </p:txBody>
      </p:sp>
    </p:spTree>
    <p:extLst>
      <p:ext uri="{BB962C8B-B14F-4D97-AF65-F5344CB8AC3E}">
        <p14:creationId xmlns:p14="http://schemas.microsoft.com/office/powerpoint/2010/main" val="2052811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16632"/>
            <a:ext cx="8229600" cy="4686320"/>
          </a:xfrm>
        </p:spPr>
        <p:txBody>
          <a:bodyPr>
            <a:normAutofit fontScale="92500" lnSpcReduction="20000"/>
          </a:bodyPr>
          <a:lstStyle/>
          <a:p>
            <a:r>
              <a:rPr lang="zh-CN" altLang="en-US" dirty="0"/>
              <a:t>最初的</a:t>
            </a:r>
            <a:r>
              <a:rPr lang="en-US" altLang="zh-CN" dirty="0"/>
              <a:t>Inception</a:t>
            </a:r>
            <a:r>
              <a:rPr lang="zh-CN" altLang="en-US" dirty="0"/>
              <a:t>网络将</a:t>
            </a:r>
            <a:r>
              <a:rPr lang="en-US" altLang="zh-CN" dirty="0"/>
              <a:t>1×1</a:t>
            </a:r>
            <a:r>
              <a:rPr lang="zh-CN" altLang="en-US" dirty="0"/>
              <a:t>、</a:t>
            </a:r>
            <a:r>
              <a:rPr lang="en-US" altLang="zh-CN" dirty="0"/>
              <a:t>3×3</a:t>
            </a:r>
            <a:r>
              <a:rPr lang="zh-CN" altLang="en-US" dirty="0"/>
              <a:t>、</a:t>
            </a:r>
            <a:r>
              <a:rPr lang="en-US" altLang="zh-CN" dirty="0"/>
              <a:t>5×5</a:t>
            </a:r>
            <a:r>
              <a:rPr lang="zh-CN" altLang="en-US" dirty="0"/>
              <a:t>的过滤器和</a:t>
            </a:r>
            <a:r>
              <a:rPr lang="en-US" altLang="zh-CN" dirty="0"/>
              <a:t>3×3</a:t>
            </a:r>
            <a:r>
              <a:rPr lang="zh-CN" altLang="en-US" dirty="0"/>
              <a:t>的池化层堆叠在一起，这样做的一个好处是增加了网络的宽度；另一个好处就是在在构建网络层时，不想预先决定到底使用哪一种过滤器，也不想决定是否使用池化层，那么最好选择</a:t>
            </a:r>
            <a:r>
              <a:rPr lang="en-US" altLang="zh-CN" dirty="0"/>
              <a:t>Inception</a:t>
            </a:r>
            <a:r>
              <a:rPr lang="zh-CN" altLang="en-US" dirty="0"/>
              <a:t>模块，它应用多种类型的过滤器，最后把输出连接起来。</a:t>
            </a:r>
            <a:r>
              <a:rPr lang="en-US" altLang="zh-CN" dirty="0"/>
              <a:t>Inception</a:t>
            </a:r>
            <a:r>
              <a:rPr lang="zh-CN" altLang="en-US" dirty="0"/>
              <a:t>模块如图</a:t>
            </a:r>
            <a:r>
              <a:rPr lang="en-US" altLang="zh-CN" dirty="0"/>
              <a:t>6. 5</a:t>
            </a:r>
            <a:r>
              <a:rPr lang="zh-CN" altLang="en-US" dirty="0"/>
              <a:t>所示。可以看到，前一层（</a:t>
            </a:r>
            <a:r>
              <a:rPr lang="en-US" altLang="zh-CN" dirty="0"/>
              <a:t>Previous layer</a:t>
            </a:r>
            <a:r>
              <a:rPr lang="zh-CN" altLang="en-US" dirty="0"/>
              <a:t>）中间用了三种过滤器（</a:t>
            </a:r>
            <a:r>
              <a:rPr lang="en-US" altLang="zh-CN" dirty="0"/>
              <a:t>Conv</a:t>
            </a:r>
            <a:r>
              <a:rPr lang="zh-CN" altLang="en-US" dirty="0"/>
              <a:t>）和一种最大池化（</a:t>
            </a:r>
            <a:r>
              <a:rPr lang="en-US" altLang="zh-CN" dirty="0" err="1"/>
              <a:t>MaxPool</a:t>
            </a:r>
            <a:r>
              <a:rPr lang="zh-CN" altLang="en-US" dirty="0"/>
              <a:t>），最后将它们的输出按深度进行拼接（</a:t>
            </a:r>
            <a:r>
              <a:rPr lang="en-US" altLang="zh-CN" dirty="0" err="1"/>
              <a:t>DepthConcat</a:t>
            </a:r>
            <a:r>
              <a:rPr lang="zh-CN" altLang="en-US" dirty="0"/>
              <a:t>）。</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4725144"/>
            <a:ext cx="4354525" cy="1574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96278" y="6381328"/>
            <a:ext cx="3185487" cy="369332"/>
          </a:xfrm>
          <a:prstGeom prst="rect">
            <a:avLst/>
          </a:prstGeom>
        </p:spPr>
        <p:txBody>
          <a:bodyPr wrap="none">
            <a:spAutoFit/>
          </a:bodyPr>
          <a:lstStyle/>
          <a:p>
            <a:r>
              <a:rPr lang="zh-CN" altLang="zh-CN" dirty="0"/>
              <a:t>图</a:t>
            </a:r>
            <a:r>
              <a:rPr lang="en-US" altLang="zh-CN" dirty="0"/>
              <a:t>6. 5 </a:t>
            </a:r>
            <a:r>
              <a:rPr lang="zh-CN" altLang="zh-CN" dirty="0"/>
              <a:t>初级的</a:t>
            </a:r>
            <a:r>
              <a:rPr lang="en-US" altLang="zh-CN" dirty="0"/>
              <a:t>Inception</a:t>
            </a:r>
            <a:r>
              <a:rPr lang="zh-CN" altLang="zh-CN" dirty="0"/>
              <a:t>模块</a:t>
            </a:r>
          </a:p>
        </p:txBody>
      </p:sp>
    </p:spTree>
    <p:extLst>
      <p:ext uri="{BB962C8B-B14F-4D97-AF65-F5344CB8AC3E}">
        <p14:creationId xmlns:p14="http://schemas.microsoft.com/office/powerpoint/2010/main" val="162798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16632"/>
            <a:ext cx="8568952" cy="4464496"/>
          </a:xfrm>
        </p:spPr>
        <p:txBody>
          <a:bodyPr>
            <a:normAutofit fontScale="85000" lnSpcReduction="10000"/>
          </a:bodyPr>
          <a:lstStyle/>
          <a:p>
            <a:r>
              <a:rPr lang="zh-CN" altLang="en-US" dirty="0"/>
              <a:t>注意到上述过滤器都应用</a:t>
            </a:r>
            <a:r>
              <a:rPr lang="en-US" altLang="zh-CN" dirty="0"/>
              <a:t>same</a:t>
            </a:r>
            <a:r>
              <a:rPr lang="zh-CN" altLang="en-US" dirty="0"/>
              <a:t>卷积，输出维度与输入维度相同，即高度和宽度相同，只是深度可变。同样，最大池化使用</a:t>
            </a:r>
            <a:r>
              <a:rPr lang="en-US" altLang="zh-CN" dirty="0"/>
              <a:t>padding</a:t>
            </a:r>
            <a:r>
              <a:rPr lang="zh-CN" altLang="en-US" dirty="0"/>
              <a:t>，这是一种特殊的池化形式，使得输出维度与输入维度相同。这样，各个过滤器和池化器输出的高度和宽度都完全一样，只有深度不同，因此可以按深度进行拼接。</a:t>
            </a:r>
          </a:p>
          <a:p>
            <a:r>
              <a:rPr lang="zh-CN" altLang="en-US" dirty="0"/>
              <a:t>这种初级的</a:t>
            </a:r>
            <a:r>
              <a:rPr lang="en-US" altLang="zh-CN" dirty="0"/>
              <a:t>Inception</a:t>
            </a:r>
            <a:r>
              <a:rPr lang="zh-CN" altLang="en-US" dirty="0"/>
              <a:t>模块的最大问题就是计算成本较高。因此使用</a:t>
            </a:r>
            <a:r>
              <a:rPr lang="en-US" altLang="zh-CN" dirty="0"/>
              <a:t>1×1</a:t>
            </a:r>
            <a:r>
              <a:rPr lang="zh-CN" altLang="en-US" dirty="0"/>
              <a:t>的过滤器先把输入的通道数减少一些，然后再使用</a:t>
            </a:r>
            <a:r>
              <a:rPr lang="en-US" altLang="zh-CN" dirty="0"/>
              <a:t>3×3</a:t>
            </a:r>
            <a:r>
              <a:rPr lang="zh-CN" altLang="en-US" dirty="0"/>
              <a:t>和</a:t>
            </a:r>
            <a:r>
              <a:rPr lang="en-US" altLang="zh-CN" dirty="0"/>
              <a:t>5×5</a:t>
            </a:r>
            <a:r>
              <a:rPr lang="zh-CN" altLang="en-US" dirty="0"/>
              <a:t>的过滤器来进行卷积操作，这样可以大大降低计算量。这样得到最终的</a:t>
            </a:r>
            <a:r>
              <a:rPr lang="en-US" altLang="zh-CN" dirty="0"/>
              <a:t>Inception</a:t>
            </a:r>
            <a:r>
              <a:rPr lang="zh-CN" altLang="en-US" dirty="0"/>
              <a:t>模块如图</a:t>
            </a:r>
            <a:r>
              <a:rPr lang="en-US" altLang="zh-CN" dirty="0"/>
              <a:t>6. 6</a:t>
            </a:r>
            <a:r>
              <a:rPr lang="zh-CN" altLang="en-US" dirty="0"/>
              <a:t>所示。</a:t>
            </a:r>
          </a:p>
          <a:p>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4377616"/>
            <a:ext cx="4354525" cy="205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24270" y="6488668"/>
            <a:ext cx="3185487" cy="369332"/>
          </a:xfrm>
          <a:prstGeom prst="rect">
            <a:avLst/>
          </a:prstGeom>
        </p:spPr>
        <p:txBody>
          <a:bodyPr wrap="none">
            <a:spAutoFit/>
          </a:bodyPr>
          <a:lstStyle/>
          <a:p>
            <a:r>
              <a:rPr lang="zh-CN" altLang="zh-CN" dirty="0"/>
              <a:t>图</a:t>
            </a:r>
            <a:r>
              <a:rPr lang="en-US" altLang="zh-CN" dirty="0"/>
              <a:t>6. 6 </a:t>
            </a:r>
            <a:r>
              <a:rPr lang="zh-CN" altLang="zh-CN" dirty="0"/>
              <a:t>最终的</a:t>
            </a:r>
            <a:r>
              <a:rPr lang="en-US" altLang="zh-CN" dirty="0"/>
              <a:t>Inception</a:t>
            </a:r>
            <a:r>
              <a:rPr lang="zh-CN" altLang="zh-CN" dirty="0"/>
              <a:t>模块</a:t>
            </a:r>
          </a:p>
        </p:txBody>
      </p:sp>
    </p:spTree>
    <p:extLst>
      <p:ext uri="{BB962C8B-B14F-4D97-AF65-F5344CB8AC3E}">
        <p14:creationId xmlns:p14="http://schemas.microsoft.com/office/powerpoint/2010/main" val="10673292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6048672"/>
          </a:xfrm>
        </p:spPr>
        <p:txBody>
          <a:bodyPr>
            <a:normAutofit fontScale="77500" lnSpcReduction="20000"/>
          </a:bodyPr>
          <a:lstStyle/>
          <a:p>
            <a:r>
              <a:rPr lang="zh-CN" altLang="en-US" dirty="0"/>
              <a:t>可以看到，</a:t>
            </a:r>
            <a:r>
              <a:rPr lang="en-US" altLang="zh-CN" dirty="0"/>
              <a:t>Inception</a:t>
            </a:r>
            <a:r>
              <a:rPr lang="zh-CN" altLang="en-US" dirty="0"/>
              <a:t>模块经常使用</a:t>
            </a:r>
            <a:r>
              <a:rPr lang="en-US" altLang="zh-CN" dirty="0"/>
              <a:t>1×1</a:t>
            </a:r>
            <a:r>
              <a:rPr lang="zh-CN" altLang="en-US" dirty="0"/>
              <a:t>的过滤器，这称为网络中的网络（</a:t>
            </a:r>
            <a:r>
              <a:rPr lang="en-US" altLang="zh-CN" dirty="0"/>
              <a:t>Network in Network</a:t>
            </a:r>
            <a:r>
              <a:rPr lang="zh-CN" altLang="en-US" dirty="0"/>
              <a:t>）。</a:t>
            </a:r>
            <a:r>
              <a:rPr lang="en-US" altLang="zh-CN" dirty="0"/>
              <a:t>1×1</a:t>
            </a:r>
            <a:r>
              <a:rPr lang="zh-CN" altLang="en-US" dirty="0"/>
              <a:t>的过滤器有两个重要的作用，第一个作用是用于压缩通道数，假如输入为</a:t>
            </a:r>
            <a:r>
              <a:rPr lang="en-US" altLang="zh-CN" dirty="0"/>
              <a:t>28×28×192</a:t>
            </a:r>
            <a:r>
              <a:rPr lang="zh-CN" altLang="en-US" dirty="0"/>
              <a:t>，如果想把它的通道数（深度）进行压缩，如压缩为</a:t>
            </a:r>
            <a:r>
              <a:rPr lang="en-US" altLang="zh-CN" dirty="0"/>
              <a:t>28×28×32</a:t>
            </a:r>
            <a:r>
              <a:rPr lang="zh-CN" altLang="en-US" dirty="0"/>
              <a:t>，可以用</a:t>
            </a:r>
            <a:r>
              <a:rPr lang="en-US" altLang="zh-CN" dirty="0"/>
              <a:t>32</a:t>
            </a:r>
            <a:r>
              <a:rPr lang="zh-CN" altLang="en-US" dirty="0"/>
              <a:t>个</a:t>
            </a:r>
            <a:r>
              <a:rPr lang="en-US" altLang="zh-CN" dirty="0"/>
              <a:t>1×1</a:t>
            </a:r>
            <a:r>
              <a:rPr lang="zh-CN" altLang="en-US" dirty="0"/>
              <a:t>的过滤器，严格来讲该过滤器的形状都是</a:t>
            </a:r>
            <a:r>
              <a:rPr lang="en-US" altLang="zh-CN" dirty="0"/>
              <a:t>1×1×192</a:t>
            </a:r>
            <a:r>
              <a:rPr lang="zh-CN" altLang="en-US" dirty="0"/>
              <a:t>，这是因为过滤器的通道数量必须与输入层的通道数量相同。使用</a:t>
            </a:r>
            <a:r>
              <a:rPr lang="en-US" altLang="zh-CN" dirty="0"/>
              <a:t>32</a:t>
            </a:r>
            <a:r>
              <a:rPr lang="zh-CN" altLang="en-US" dirty="0"/>
              <a:t>个过滤器使得输出为</a:t>
            </a:r>
            <a:r>
              <a:rPr lang="en-US" altLang="zh-CN" dirty="0"/>
              <a:t>28×28×32</a:t>
            </a:r>
            <a:r>
              <a:rPr lang="zh-CN" altLang="en-US" dirty="0"/>
              <a:t>，这就压缩了通道数。第二个作用是为网络增加一个非线性函数，其间可以改变或保持输入通道的数量不变。</a:t>
            </a:r>
          </a:p>
          <a:p>
            <a:r>
              <a:rPr lang="en-US" altLang="zh-CN" dirty="0"/>
              <a:t>Inception</a:t>
            </a:r>
            <a:r>
              <a:rPr lang="zh-CN" altLang="en-US" dirty="0"/>
              <a:t>模块是</a:t>
            </a:r>
            <a:r>
              <a:rPr lang="en-US" altLang="zh-CN" dirty="0"/>
              <a:t>Inception</a:t>
            </a:r>
            <a:r>
              <a:rPr lang="zh-CN" altLang="en-US" dirty="0"/>
              <a:t>网络的基本构件，很多个</a:t>
            </a:r>
            <a:r>
              <a:rPr lang="en-US" altLang="zh-CN" dirty="0"/>
              <a:t>Inception</a:t>
            </a:r>
            <a:r>
              <a:rPr lang="zh-CN" altLang="en-US" dirty="0"/>
              <a:t>模块按照一定规律连接起来就组成了如图</a:t>
            </a:r>
            <a:r>
              <a:rPr lang="en-US" altLang="zh-CN" dirty="0"/>
              <a:t>6. 7</a:t>
            </a:r>
            <a:r>
              <a:rPr lang="zh-CN" altLang="en-US" dirty="0"/>
              <a:t>所示的</a:t>
            </a:r>
            <a:r>
              <a:rPr lang="en-US" altLang="zh-CN" dirty="0"/>
              <a:t>Inception</a:t>
            </a:r>
            <a:r>
              <a:rPr lang="zh-CN" altLang="en-US" dirty="0"/>
              <a:t>网络。图中有一些分支，标记为 </a:t>
            </a:r>
            <a:r>
              <a:rPr lang="zh-CN" altLang="en-US" dirty="0" smtClean="0"/>
              <a:t>      、      和       ，</a:t>
            </a:r>
            <a:r>
              <a:rPr lang="zh-CN" altLang="en-US" dirty="0"/>
              <a:t>是用于预测的</a:t>
            </a:r>
            <a:r>
              <a:rPr lang="en-US" altLang="zh-CN" dirty="0" err="1"/>
              <a:t>Softmax</a:t>
            </a:r>
            <a:r>
              <a:rPr lang="zh-CN" altLang="en-US" dirty="0"/>
              <a:t>层，它们输出结果的标签。这使得即便是参与特征计算的隐藏层也能预测输入图片的类别，它在</a:t>
            </a:r>
            <a:r>
              <a:rPr lang="en-US" altLang="zh-CN" dirty="0"/>
              <a:t>Inception</a:t>
            </a:r>
            <a:r>
              <a:rPr lang="zh-CN" altLang="en-US" dirty="0"/>
              <a:t>网络中能够防止网络的过拟合。</a:t>
            </a:r>
          </a:p>
          <a:p>
            <a:endParaRPr lang="zh-CN" altLang="en-US" dirty="0"/>
          </a:p>
        </p:txBody>
      </p:sp>
      <p:pic>
        <p:nvPicPr>
          <p:cNvPr id="61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4797152"/>
            <a:ext cx="676190" cy="22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4797151"/>
            <a:ext cx="666667" cy="22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4797152"/>
            <a:ext cx="647619" cy="22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08042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438030" y="-2421806"/>
            <a:ext cx="2303456" cy="91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302742" y="3501008"/>
            <a:ext cx="2574032" cy="369332"/>
          </a:xfrm>
          <a:prstGeom prst="rect">
            <a:avLst/>
          </a:prstGeom>
        </p:spPr>
        <p:txBody>
          <a:bodyPr wrap="square">
            <a:spAutoFit/>
          </a:bodyPr>
          <a:lstStyle/>
          <a:p>
            <a:r>
              <a:rPr lang="zh-CN" altLang="zh-CN" dirty="0"/>
              <a:t>图</a:t>
            </a:r>
            <a:r>
              <a:rPr lang="en-US" altLang="zh-CN" dirty="0"/>
              <a:t>6. 7 Inception</a:t>
            </a:r>
            <a:r>
              <a:rPr lang="zh-CN" altLang="zh-CN" dirty="0" smtClean="0"/>
              <a:t>网络</a:t>
            </a:r>
            <a:endParaRPr lang="zh-CN" altLang="zh-CN" dirty="0"/>
          </a:p>
        </p:txBody>
      </p:sp>
    </p:spTree>
    <p:extLst>
      <p:ext uri="{BB962C8B-B14F-4D97-AF65-F5344CB8AC3E}">
        <p14:creationId xmlns:p14="http://schemas.microsoft.com/office/powerpoint/2010/main" val="1528980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dirty="0"/>
              <a:t>在过去若干年中，计算机视觉领域已经有大量的研究如何将卷积层、池化层以及全连接层这些基本组件进行优化组合，形成非常实用的卷积神经网络。因此，研究前辈构建的</a:t>
            </a:r>
            <a:r>
              <a:rPr lang="en-US" altLang="zh-CN" dirty="0"/>
              <a:t>CNN</a:t>
            </a:r>
            <a:r>
              <a:rPr lang="zh-CN" altLang="en-US" dirty="0"/>
              <a:t>网络是一个好的思路，可以借鉴他人的卷积神经网络框架来解决自己的问题。借鉴他人的</a:t>
            </a:r>
            <a:r>
              <a:rPr lang="en-US" altLang="zh-CN" dirty="0"/>
              <a:t>CNN</a:t>
            </a:r>
            <a:r>
              <a:rPr lang="zh-CN" altLang="en-US" dirty="0"/>
              <a:t>有两种方式，第一是直接使用已经被证实为有效的网络结构，第二是将预训练的网络“借用”到自己的应用问题上。借用可以有多种方式，本书涉及其中两种方式，第一种是对原网络参数进行微调，另一种是以知识蒸馏为代表的迁移学习。</a:t>
            </a:r>
          </a:p>
          <a:p>
            <a:r>
              <a:rPr lang="zh-CN" altLang="en-US" dirty="0"/>
              <a:t>本章首先介绍经典的卷积神经网络，然后介绍如何使用预训练的卷积神经网络和知识蒸馏，最后介绍卷积神经网络的可视化。</a:t>
            </a:r>
          </a:p>
        </p:txBody>
      </p:sp>
    </p:spTree>
    <p:extLst>
      <p:ext uri="{BB962C8B-B14F-4D97-AF65-F5344CB8AC3E}">
        <p14:creationId xmlns:p14="http://schemas.microsoft.com/office/powerpoint/2010/main" val="1193216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en-US" dirty="0"/>
              <a:t>自从</a:t>
            </a:r>
            <a:r>
              <a:rPr lang="en-US" altLang="zh-CN" dirty="0"/>
              <a:t>Inception</a:t>
            </a:r>
            <a:r>
              <a:rPr lang="zh-CN" altLang="en-US" dirty="0"/>
              <a:t>模块诞生之日开始，经过研究者的不断努力，衍生了</a:t>
            </a:r>
            <a:r>
              <a:rPr lang="en-US" altLang="zh-CN" dirty="0"/>
              <a:t>Inception v2</a:t>
            </a:r>
            <a:r>
              <a:rPr lang="zh-CN" altLang="en-US" dirty="0"/>
              <a:t>、</a:t>
            </a:r>
            <a:r>
              <a:rPr lang="en-US" altLang="zh-CN" dirty="0"/>
              <a:t>v3</a:t>
            </a:r>
            <a:r>
              <a:rPr lang="zh-CN" altLang="en-US" dirty="0"/>
              <a:t>以及</a:t>
            </a:r>
            <a:r>
              <a:rPr lang="en-US" altLang="zh-CN" dirty="0"/>
              <a:t>v4</a:t>
            </a:r>
            <a:r>
              <a:rPr lang="zh-CN" altLang="en-US" dirty="0"/>
              <a:t>版本。其中，</a:t>
            </a:r>
            <a:r>
              <a:rPr lang="en-US" altLang="zh-CN" dirty="0"/>
              <a:t>v2</a:t>
            </a:r>
            <a:r>
              <a:rPr lang="zh-CN" altLang="en-US" dirty="0"/>
              <a:t>版本加入了</a:t>
            </a:r>
            <a:r>
              <a:rPr lang="en-US" altLang="zh-CN" dirty="0"/>
              <a:t>BN</a:t>
            </a:r>
            <a:r>
              <a:rPr lang="zh-CN" altLang="en-US" dirty="0"/>
              <a:t>（</a:t>
            </a:r>
            <a:r>
              <a:rPr lang="en-US" altLang="zh-CN" dirty="0"/>
              <a:t>Batch Normalization</a:t>
            </a:r>
            <a:r>
              <a:rPr lang="zh-CN" altLang="en-US" dirty="0"/>
              <a:t>）层，使每一层的输出都规范化到一个标准的高斯分布，并且使用两个</a:t>
            </a:r>
            <a:r>
              <a:rPr lang="en-US" altLang="zh-CN" dirty="0"/>
              <a:t>3×3</a:t>
            </a:r>
            <a:r>
              <a:rPr lang="zh-CN" altLang="en-US" dirty="0"/>
              <a:t>的卷积替换</a:t>
            </a:r>
            <a:r>
              <a:rPr lang="en-US" altLang="zh-CN" dirty="0"/>
              <a:t>5×5</a:t>
            </a:r>
            <a:r>
              <a:rPr lang="zh-CN" altLang="en-US" dirty="0"/>
              <a:t>的卷积，降低参数量并减轻过拟合。</a:t>
            </a:r>
            <a:r>
              <a:rPr lang="en-US" altLang="zh-CN" dirty="0"/>
              <a:t>v3</a:t>
            </a:r>
            <a:r>
              <a:rPr lang="zh-CN" altLang="en-US" dirty="0"/>
              <a:t>引入分解的思想，将一个较大的二维卷积拆成两个较小的一维卷积，例如，将</a:t>
            </a:r>
            <a:r>
              <a:rPr lang="en-US" altLang="zh-CN" dirty="0"/>
              <a:t>7×7</a:t>
            </a:r>
            <a:r>
              <a:rPr lang="zh-CN" altLang="en-US" dirty="0"/>
              <a:t>卷积分解为</a:t>
            </a:r>
            <a:r>
              <a:rPr lang="en-US" altLang="zh-CN" dirty="0"/>
              <a:t>1×7</a:t>
            </a:r>
            <a:r>
              <a:rPr lang="zh-CN" altLang="en-US" dirty="0"/>
              <a:t>和</a:t>
            </a:r>
            <a:r>
              <a:rPr lang="en-US" altLang="zh-CN" dirty="0"/>
              <a:t>7×1</a:t>
            </a:r>
            <a:r>
              <a:rPr lang="zh-CN" altLang="en-US" dirty="0"/>
              <a:t>的两个卷积，将</a:t>
            </a:r>
            <a:r>
              <a:rPr lang="en-US" altLang="zh-CN" dirty="0"/>
              <a:t>3×3</a:t>
            </a:r>
            <a:r>
              <a:rPr lang="zh-CN" altLang="en-US" dirty="0"/>
              <a:t>也分解为</a:t>
            </a:r>
            <a:r>
              <a:rPr lang="en-US" altLang="zh-CN" dirty="0"/>
              <a:t>1×3</a:t>
            </a:r>
            <a:r>
              <a:rPr lang="zh-CN" altLang="en-US" dirty="0"/>
              <a:t>和</a:t>
            </a:r>
            <a:r>
              <a:rPr lang="en-US" altLang="zh-CN" dirty="0"/>
              <a:t>3×1</a:t>
            </a:r>
            <a:r>
              <a:rPr lang="zh-CN" altLang="en-US" dirty="0"/>
              <a:t>的两个卷积，优点是加速计算并增加了网络的非线性。</a:t>
            </a:r>
            <a:r>
              <a:rPr lang="en-US" altLang="zh-CN" dirty="0"/>
              <a:t>v4</a:t>
            </a:r>
            <a:r>
              <a:rPr lang="zh-CN" altLang="en-US" dirty="0"/>
              <a:t>版本将</a:t>
            </a:r>
            <a:r>
              <a:rPr lang="en-US" altLang="zh-CN" dirty="0"/>
              <a:t>Inception</a:t>
            </a:r>
            <a:r>
              <a:rPr lang="zh-CN" altLang="en-US" dirty="0"/>
              <a:t>模块与</a:t>
            </a:r>
            <a:r>
              <a:rPr lang="en-US" altLang="zh-CN" dirty="0" err="1"/>
              <a:t>ResNet</a:t>
            </a:r>
            <a:r>
              <a:rPr lang="zh-CN" altLang="en-US" dirty="0"/>
              <a:t>相结合，充分利用</a:t>
            </a:r>
            <a:r>
              <a:rPr lang="en-US" altLang="zh-CN" dirty="0" err="1"/>
              <a:t>ResNet</a:t>
            </a:r>
            <a:r>
              <a:rPr lang="zh-CN" altLang="en-US" dirty="0"/>
              <a:t>加速训练和提升性能的优点，研究的成果是</a:t>
            </a:r>
            <a:r>
              <a:rPr lang="en-US" altLang="zh-CN" dirty="0"/>
              <a:t>Inception-</a:t>
            </a:r>
            <a:r>
              <a:rPr lang="en-US" altLang="zh-CN" dirty="0" err="1"/>
              <a:t>ResNet</a:t>
            </a:r>
            <a:r>
              <a:rPr lang="en-US" altLang="zh-CN" dirty="0"/>
              <a:t> v2</a:t>
            </a:r>
            <a:r>
              <a:rPr lang="zh-CN" altLang="en-US" dirty="0"/>
              <a:t>网络和</a:t>
            </a:r>
            <a:r>
              <a:rPr lang="en-US" altLang="zh-CN" dirty="0"/>
              <a:t>Inception v4</a:t>
            </a:r>
            <a:r>
              <a:rPr lang="zh-CN" altLang="en-US" dirty="0"/>
              <a:t>网络。</a:t>
            </a:r>
          </a:p>
        </p:txBody>
      </p:sp>
    </p:spTree>
    <p:extLst>
      <p:ext uri="{BB962C8B-B14F-4D97-AF65-F5344CB8AC3E}">
        <p14:creationId xmlns:p14="http://schemas.microsoft.com/office/powerpoint/2010/main" val="19756555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6.1.4 </a:t>
            </a:r>
            <a:r>
              <a:rPr lang="en-US" altLang="zh-CN" dirty="0" err="1" smtClean="0"/>
              <a:t>Xception</a:t>
            </a:r>
            <a:endParaRPr lang="zh-CN" altLang="en-US" dirty="0"/>
          </a:p>
        </p:txBody>
      </p:sp>
      <p:sp>
        <p:nvSpPr>
          <p:cNvPr id="3" name="内容占位符 2"/>
          <p:cNvSpPr>
            <a:spLocks noGrp="1"/>
          </p:cNvSpPr>
          <p:nvPr>
            <p:ph idx="1"/>
          </p:nvPr>
        </p:nvSpPr>
        <p:spPr/>
        <p:txBody>
          <a:bodyPr>
            <a:normAutofit fontScale="85000" lnSpcReduction="10000"/>
          </a:bodyPr>
          <a:lstStyle/>
          <a:p>
            <a:r>
              <a:rPr lang="en-US" altLang="zh-CN" dirty="0" err="1"/>
              <a:t>Xception</a:t>
            </a:r>
            <a:r>
              <a:rPr lang="zh-CN" altLang="en-US" dirty="0"/>
              <a:t>网络的名称来源于</a:t>
            </a:r>
            <a:r>
              <a:rPr lang="en-US" altLang="zh-CN" dirty="0"/>
              <a:t>Extreme Inception</a:t>
            </a:r>
            <a:r>
              <a:rPr lang="zh-CN" altLang="en-US" dirty="0"/>
              <a:t>，它是</a:t>
            </a:r>
            <a:r>
              <a:rPr lang="en-US" altLang="zh-CN" dirty="0"/>
              <a:t>Google</a:t>
            </a:r>
            <a:r>
              <a:rPr lang="zh-CN" altLang="en-US" dirty="0"/>
              <a:t>公司继</a:t>
            </a:r>
            <a:r>
              <a:rPr lang="en-US" altLang="zh-CN" dirty="0"/>
              <a:t>Inception</a:t>
            </a:r>
            <a:r>
              <a:rPr lang="zh-CN" altLang="en-US" dirty="0"/>
              <a:t>提出之后，对</a:t>
            </a:r>
            <a:r>
              <a:rPr lang="en-US" altLang="zh-CN" dirty="0"/>
              <a:t>Inception v3</a:t>
            </a:r>
            <a:r>
              <a:rPr lang="zh-CN" altLang="en-US" dirty="0"/>
              <a:t>的另一种改进，主要采用一种称为深度可分卷积（</a:t>
            </a:r>
            <a:r>
              <a:rPr lang="en-US" altLang="zh-CN" dirty="0" err="1"/>
              <a:t>depthwise</a:t>
            </a:r>
            <a:r>
              <a:rPr lang="en-US" altLang="zh-CN" dirty="0"/>
              <a:t> separable convolution</a:t>
            </a:r>
            <a:r>
              <a:rPr lang="zh-CN" altLang="en-US" dirty="0"/>
              <a:t>）来替换原来</a:t>
            </a:r>
            <a:r>
              <a:rPr lang="en-US" altLang="zh-CN" dirty="0"/>
              <a:t>Inception v3</a:t>
            </a:r>
            <a:r>
              <a:rPr lang="zh-CN" altLang="en-US" dirty="0"/>
              <a:t>中的卷积操作。</a:t>
            </a:r>
          </a:p>
          <a:p>
            <a:r>
              <a:rPr lang="zh-CN" altLang="en-US" dirty="0"/>
              <a:t>我们已经知道，</a:t>
            </a:r>
            <a:r>
              <a:rPr lang="en-US" altLang="zh-CN" dirty="0"/>
              <a:t>Inception</a:t>
            </a:r>
            <a:r>
              <a:rPr lang="zh-CN" altLang="en-US" dirty="0"/>
              <a:t>将一个卷积层拆分为几个并行的结构，即</a:t>
            </a:r>
            <a:r>
              <a:rPr lang="en-US" altLang="zh-CN" dirty="0"/>
              <a:t>Inception v3</a:t>
            </a:r>
            <a:r>
              <a:rPr lang="zh-CN" altLang="en-US" dirty="0"/>
              <a:t>模块，</a:t>
            </a:r>
            <a:r>
              <a:rPr lang="en-US" altLang="zh-CN" dirty="0" err="1"/>
              <a:t>Xception</a:t>
            </a:r>
            <a:r>
              <a:rPr lang="zh-CN" altLang="en-US" dirty="0"/>
              <a:t>论文将</a:t>
            </a:r>
            <a:r>
              <a:rPr lang="en-US" altLang="zh-CN" dirty="0"/>
              <a:t>Inception</a:t>
            </a:r>
            <a:r>
              <a:rPr lang="zh-CN" altLang="en-US" dirty="0"/>
              <a:t>结构变形为简化的</a:t>
            </a:r>
            <a:r>
              <a:rPr lang="en-US" altLang="zh-CN" dirty="0"/>
              <a:t>Inception</a:t>
            </a:r>
            <a:r>
              <a:rPr lang="zh-CN" altLang="en-US" dirty="0"/>
              <a:t>模块，然后再变为等价形式，最后变为</a:t>
            </a:r>
            <a:r>
              <a:rPr lang="en-US" altLang="zh-CN" dirty="0"/>
              <a:t>Inception</a:t>
            </a:r>
            <a:r>
              <a:rPr lang="zh-CN" altLang="en-US" dirty="0"/>
              <a:t>模块的极端形式，用一个</a:t>
            </a:r>
            <a:r>
              <a:rPr lang="en-US" altLang="zh-CN" dirty="0"/>
              <a:t>1×1</a:t>
            </a:r>
            <a:r>
              <a:rPr lang="zh-CN" altLang="en-US" dirty="0"/>
              <a:t>的过滤器对输入进行卷积操作，在其每一个输出通道都使用若干</a:t>
            </a:r>
            <a:r>
              <a:rPr lang="en-US" altLang="zh-CN" dirty="0"/>
              <a:t>3×3</a:t>
            </a:r>
            <a:r>
              <a:rPr lang="zh-CN" altLang="en-US" dirty="0"/>
              <a:t>过滤器后拼接，如图</a:t>
            </a:r>
            <a:r>
              <a:rPr lang="en-US" altLang="zh-CN" dirty="0"/>
              <a:t>6. 8</a:t>
            </a:r>
            <a:r>
              <a:rPr lang="zh-CN" altLang="en-US" dirty="0"/>
              <a:t>所示。</a:t>
            </a:r>
          </a:p>
          <a:p>
            <a:endParaRPr lang="zh-CN" altLang="en-US" dirty="0"/>
          </a:p>
        </p:txBody>
      </p:sp>
    </p:spTree>
    <p:extLst>
      <p:ext uri="{BB962C8B-B14F-4D97-AF65-F5344CB8AC3E}">
        <p14:creationId xmlns:p14="http://schemas.microsoft.com/office/powerpoint/2010/main" val="2014373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908719"/>
            <a:ext cx="6911685" cy="4477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806132" y="5589240"/>
            <a:ext cx="3531736" cy="369332"/>
          </a:xfrm>
          <a:prstGeom prst="rect">
            <a:avLst/>
          </a:prstGeom>
        </p:spPr>
        <p:txBody>
          <a:bodyPr wrap="none">
            <a:spAutoFit/>
          </a:bodyPr>
          <a:lstStyle/>
          <a:p>
            <a:r>
              <a:rPr lang="zh-CN" altLang="zh-CN" dirty="0"/>
              <a:t>图</a:t>
            </a:r>
            <a:r>
              <a:rPr lang="en-US" altLang="zh-CN" dirty="0"/>
              <a:t>6. 8 </a:t>
            </a:r>
            <a:r>
              <a:rPr lang="en-US" altLang="zh-CN" dirty="0" err="1"/>
              <a:t>Xception</a:t>
            </a:r>
            <a:r>
              <a:rPr lang="zh-CN" altLang="zh-CN" dirty="0"/>
              <a:t>网络的变迁路线</a:t>
            </a:r>
            <a:endParaRPr lang="zh-CN" altLang="en-US" dirty="0"/>
          </a:p>
        </p:txBody>
      </p:sp>
    </p:spTree>
    <p:extLst>
      <p:ext uri="{BB962C8B-B14F-4D97-AF65-F5344CB8AC3E}">
        <p14:creationId xmlns:p14="http://schemas.microsoft.com/office/powerpoint/2010/main" val="17155304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altLang="zh-CN" dirty="0" err="1"/>
              <a:t>Xception</a:t>
            </a:r>
            <a:r>
              <a:rPr lang="zh-CN" altLang="en-US" dirty="0"/>
              <a:t>将一般卷积层分解成为两部分：深度可分卷积</a:t>
            </a:r>
            <a:r>
              <a:rPr lang="en-US" altLang="zh-CN" dirty="0"/>
              <a:t>(</a:t>
            </a:r>
            <a:r>
              <a:rPr lang="en-US" altLang="zh-CN" dirty="0" err="1"/>
              <a:t>depthwise</a:t>
            </a:r>
            <a:r>
              <a:rPr lang="en-US" altLang="zh-CN" dirty="0"/>
              <a:t> separable convolutions)</a:t>
            </a:r>
            <a:r>
              <a:rPr lang="zh-CN" altLang="en-US" dirty="0"/>
              <a:t>和点态卷积</a:t>
            </a:r>
            <a:r>
              <a:rPr lang="en-US" altLang="zh-CN" dirty="0"/>
              <a:t>(pointwise convolution)</a:t>
            </a:r>
            <a:r>
              <a:rPr lang="zh-CN" altLang="en-US" dirty="0"/>
              <a:t>。深度学习框架通常将深度可分卷积称为“可分卷积”（</a:t>
            </a:r>
            <a:r>
              <a:rPr lang="en-US" altLang="zh-CN" dirty="0"/>
              <a:t>separable convolution</a:t>
            </a:r>
            <a:r>
              <a:rPr lang="zh-CN" altLang="en-US" dirty="0"/>
              <a:t>）。</a:t>
            </a:r>
          </a:p>
          <a:p>
            <a:r>
              <a:rPr lang="zh-CN" altLang="en-US" dirty="0"/>
              <a:t>从实验结果来看， </a:t>
            </a:r>
            <a:r>
              <a:rPr lang="en-US" altLang="zh-CN" dirty="0" err="1"/>
              <a:t>Xception</a:t>
            </a:r>
            <a:r>
              <a:rPr lang="zh-CN" altLang="en-US" dirty="0"/>
              <a:t>在参数数量上与</a:t>
            </a:r>
            <a:r>
              <a:rPr lang="en-US" altLang="zh-CN" dirty="0"/>
              <a:t>Inception V3</a:t>
            </a:r>
            <a:r>
              <a:rPr lang="zh-CN" altLang="en-US" dirty="0"/>
              <a:t>基本相等，两种网络在</a:t>
            </a:r>
            <a:r>
              <a:rPr lang="en-US" altLang="zh-CN" dirty="0" err="1"/>
              <a:t>Imagenet</a:t>
            </a:r>
            <a:r>
              <a:rPr lang="zh-CN" altLang="en-US" dirty="0"/>
              <a:t>上的表现也很接近，但在</a:t>
            </a:r>
            <a:r>
              <a:rPr lang="en-US" altLang="zh-CN" dirty="0"/>
              <a:t>Google</a:t>
            </a:r>
            <a:r>
              <a:rPr lang="zh-CN" altLang="en-US" dirty="0"/>
              <a:t>的一个更大规模的私有数据集上，</a:t>
            </a:r>
            <a:r>
              <a:rPr lang="en-US" altLang="zh-CN" dirty="0" err="1"/>
              <a:t>Xception</a:t>
            </a:r>
            <a:r>
              <a:rPr lang="zh-CN" altLang="en-US" dirty="0"/>
              <a:t>稍微占优。</a:t>
            </a:r>
          </a:p>
          <a:p>
            <a:r>
              <a:rPr lang="en-US" altLang="zh-CN" dirty="0" err="1"/>
              <a:t>torchvision.models</a:t>
            </a:r>
            <a:r>
              <a:rPr lang="zh-CN" altLang="en-US" dirty="0"/>
              <a:t>没有包含</a:t>
            </a:r>
            <a:r>
              <a:rPr lang="en-US" altLang="zh-CN" dirty="0" err="1"/>
              <a:t>Xception</a:t>
            </a:r>
            <a:r>
              <a:rPr lang="zh-CN" altLang="en-US" dirty="0"/>
              <a:t>的实现，如果要使用</a:t>
            </a:r>
            <a:r>
              <a:rPr lang="en-US" altLang="zh-CN" dirty="0" err="1"/>
              <a:t>Xception</a:t>
            </a:r>
            <a:r>
              <a:rPr lang="zh-CN" altLang="en-US" dirty="0"/>
              <a:t>模型，可以在如下网址下载</a:t>
            </a:r>
            <a:r>
              <a:rPr lang="en-US" altLang="zh-CN" dirty="0" err="1"/>
              <a:t>PyTorch</a:t>
            </a:r>
            <a:r>
              <a:rPr lang="zh-CN" altLang="en-US" dirty="0"/>
              <a:t>的</a:t>
            </a:r>
            <a:r>
              <a:rPr lang="en-US" altLang="zh-CN" dirty="0" err="1"/>
              <a:t>Xception</a:t>
            </a:r>
            <a:r>
              <a:rPr lang="zh-CN" altLang="en-US" dirty="0"/>
              <a:t>实现：</a:t>
            </a:r>
            <a:r>
              <a:rPr lang="en-US" altLang="zh-CN" dirty="0"/>
              <a:t>https://github.com/tstandley/Xception-PyTorch</a:t>
            </a:r>
            <a:r>
              <a:rPr lang="zh-CN" altLang="en-US" dirty="0"/>
              <a:t>。</a:t>
            </a:r>
          </a:p>
          <a:p>
            <a:endParaRPr lang="zh-CN" altLang="en-US" dirty="0"/>
          </a:p>
        </p:txBody>
      </p:sp>
    </p:spTree>
    <p:extLst>
      <p:ext uri="{BB962C8B-B14F-4D97-AF65-F5344CB8AC3E}">
        <p14:creationId xmlns:p14="http://schemas.microsoft.com/office/powerpoint/2010/main" val="4131680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6.1.5 </a:t>
            </a:r>
            <a:r>
              <a:rPr lang="en-US" altLang="zh-CN" dirty="0" err="1" smtClean="0"/>
              <a:t>ResNet</a:t>
            </a:r>
            <a:r>
              <a:rPr lang="zh-CN" altLang="en-US" dirty="0"/>
              <a:t>代码研读</a:t>
            </a:r>
          </a:p>
        </p:txBody>
      </p:sp>
      <p:sp>
        <p:nvSpPr>
          <p:cNvPr id="3" name="内容占位符 2"/>
          <p:cNvSpPr>
            <a:spLocks noGrp="1"/>
          </p:cNvSpPr>
          <p:nvPr>
            <p:ph idx="1"/>
          </p:nvPr>
        </p:nvSpPr>
        <p:spPr/>
        <p:txBody>
          <a:bodyPr/>
          <a:lstStyle/>
          <a:p>
            <a:r>
              <a:rPr lang="zh-CN" altLang="en-US" dirty="0" smtClean="0"/>
              <a:t>略</a:t>
            </a:r>
            <a:endParaRPr lang="zh-CN" altLang="en-US" dirty="0"/>
          </a:p>
        </p:txBody>
      </p:sp>
    </p:spTree>
    <p:extLst>
      <p:ext uri="{BB962C8B-B14F-4D97-AF65-F5344CB8AC3E}">
        <p14:creationId xmlns:p14="http://schemas.microsoft.com/office/powerpoint/2010/main" val="27496657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6.2 </a:t>
            </a:r>
            <a:r>
              <a:rPr lang="zh-CN" altLang="en-US" dirty="0" smtClean="0"/>
              <a:t>使用</a:t>
            </a:r>
            <a:r>
              <a:rPr lang="zh-CN" altLang="en-US" dirty="0"/>
              <a:t>预训练的</a:t>
            </a:r>
            <a:r>
              <a:rPr lang="en-US" altLang="zh-CN" dirty="0"/>
              <a:t>CNN </a:t>
            </a:r>
            <a:endParaRPr lang="zh-CN" altLang="en-US" dirty="0"/>
          </a:p>
        </p:txBody>
      </p:sp>
      <p:sp>
        <p:nvSpPr>
          <p:cNvPr id="3" name="内容占位符 2"/>
          <p:cNvSpPr>
            <a:spLocks noGrp="1"/>
          </p:cNvSpPr>
          <p:nvPr>
            <p:ph idx="1"/>
          </p:nvPr>
        </p:nvSpPr>
        <p:spPr/>
        <p:txBody>
          <a:bodyPr/>
          <a:lstStyle/>
          <a:p>
            <a:r>
              <a:rPr lang="zh-CN" altLang="en-US" dirty="0"/>
              <a:t>前人已经通过大量实践证明：诸如</a:t>
            </a:r>
            <a:r>
              <a:rPr lang="en-US" altLang="zh-CN" dirty="0" err="1"/>
              <a:t>ResNet</a:t>
            </a:r>
            <a:r>
              <a:rPr lang="zh-CN" altLang="en-US" dirty="0"/>
              <a:t>等成熟的卷积神经网络架构性能较好。如果每次都从头开始训练自己的卷积神经网络，手头又没有大量的训练数据，加上计算资源匮乏，显然要进一步提高性能非常困难。要想获得更好的性能，直接使用预训练的模型无疑是条捷径，毕竟站在巨人的肩膀上可以看得更远。</a:t>
            </a:r>
          </a:p>
        </p:txBody>
      </p:sp>
    </p:spTree>
    <p:extLst>
      <p:ext uri="{BB962C8B-B14F-4D97-AF65-F5344CB8AC3E}">
        <p14:creationId xmlns:p14="http://schemas.microsoft.com/office/powerpoint/2010/main" val="28609024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048672"/>
          </a:xfrm>
        </p:spPr>
        <p:txBody>
          <a:bodyPr>
            <a:normAutofit fontScale="77500" lnSpcReduction="20000"/>
          </a:bodyPr>
          <a:lstStyle/>
          <a:p>
            <a:r>
              <a:rPr lang="zh-CN" altLang="en-US" dirty="0"/>
              <a:t>预训练网络是一个已经在大型数据集上训练好，并且将训练好的网络权重参数保存为文件，以备将来使用的深度网络。如果原来训练所使用的原始数据集足够大且有一定的通用性，那么该预训练网络所学习的特征空间的层次结构可以作为一个通用模型，用于解决一些相近但不同的问题，即便新问题所涉及的数据和标签与原始问题不同。例如，</a:t>
            </a:r>
            <a:r>
              <a:rPr lang="en-US" altLang="zh-CN" dirty="0"/>
              <a:t>ImageNet</a:t>
            </a:r>
            <a:r>
              <a:rPr lang="zh-CN" altLang="en-US" dirty="0"/>
              <a:t>数据集是一个含有</a:t>
            </a:r>
            <a:r>
              <a:rPr lang="en-US" altLang="zh-CN" dirty="0"/>
              <a:t>140</a:t>
            </a:r>
            <a:r>
              <a:rPr lang="zh-CN" altLang="en-US" dirty="0"/>
              <a:t>万张照片和</a:t>
            </a:r>
            <a:r>
              <a:rPr lang="en-US" altLang="zh-CN" dirty="0"/>
              <a:t>1000</a:t>
            </a:r>
            <a:r>
              <a:rPr lang="zh-CN" altLang="en-US" dirty="0"/>
              <a:t>个不同类别的大型数据集，</a:t>
            </a:r>
            <a:r>
              <a:rPr lang="en-US" altLang="zh-CN" dirty="0" err="1"/>
              <a:t>torchvision</a:t>
            </a:r>
            <a:r>
              <a:rPr lang="zh-CN" altLang="en-US" dirty="0"/>
              <a:t>上有多个使用</a:t>
            </a:r>
            <a:r>
              <a:rPr lang="en-US" altLang="zh-CN" dirty="0"/>
              <a:t>ImageNet</a:t>
            </a:r>
            <a:r>
              <a:rPr lang="zh-CN" altLang="en-US" dirty="0"/>
              <a:t>数据集训练的大型卷积神经网络，只需要在实例化这些卷积神经网络时将</a:t>
            </a:r>
            <a:r>
              <a:rPr lang="en-US" altLang="zh-CN" dirty="0" err="1"/>
              <a:t>pretrained</a:t>
            </a:r>
            <a:r>
              <a:rPr lang="zh-CN" altLang="en-US" dirty="0"/>
              <a:t>参数设置为</a:t>
            </a:r>
            <a:r>
              <a:rPr lang="en-US" altLang="zh-CN" dirty="0"/>
              <a:t>True</a:t>
            </a:r>
            <a:r>
              <a:rPr lang="zh-CN" altLang="en-US" dirty="0"/>
              <a:t>就可以加载预训练模型，然后将这些现成的预训练模型应用于一些相似但有所不同的任务。</a:t>
            </a:r>
            <a:r>
              <a:rPr lang="en-US" altLang="zh-CN" dirty="0"/>
              <a:t>ImageNet</a:t>
            </a:r>
            <a:r>
              <a:rPr lang="zh-CN" altLang="en-US" dirty="0"/>
              <a:t>包含一些动物图像，其中包括不同种类的猫和狗图像，自然可以认为</a:t>
            </a:r>
            <a:r>
              <a:rPr lang="en-US" altLang="zh-CN" dirty="0"/>
              <a:t>ImageNet</a:t>
            </a:r>
            <a:r>
              <a:rPr lang="zh-CN" altLang="en-US" dirty="0"/>
              <a:t>预训练网络可以推广至猫狗数据集的分类问题。具体来说，通过特征抽取和微调两种方法之一，可以将预训练网络的卷积层部分所学到的特征应用于不同的问题，这种方法对解决小数据问题非常有效。</a:t>
            </a:r>
          </a:p>
        </p:txBody>
      </p:sp>
    </p:spTree>
    <p:extLst>
      <p:ext uri="{BB962C8B-B14F-4D97-AF65-F5344CB8AC3E}">
        <p14:creationId xmlns:p14="http://schemas.microsoft.com/office/powerpoint/2010/main" val="18496864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7500" lnSpcReduction="20000"/>
          </a:bodyPr>
          <a:lstStyle/>
          <a:p>
            <a:r>
              <a:rPr lang="zh-CN" altLang="en-US" dirty="0"/>
              <a:t>一般来说，不会将整个预训练网络都用于新问题，而仅仅使用预训练网络中的卷积层部分。原因在于，新问题的类别往往与原模型的类别在数量上不一致，例如，使用</a:t>
            </a:r>
            <a:r>
              <a:rPr lang="en-US" altLang="zh-CN" dirty="0"/>
              <a:t>ImageNet</a:t>
            </a:r>
            <a:r>
              <a:rPr lang="zh-CN" altLang="en-US" dirty="0"/>
              <a:t>数据集训练的网络有</a:t>
            </a:r>
            <a:r>
              <a:rPr lang="en-US" altLang="zh-CN" dirty="0"/>
              <a:t>1000</a:t>
            </a:r>
            <a:r>
              <a:rPr lang="zh-CN" altLang="en-US" dirty="0"/>
              <a:t>个类别，但猫狗数据集仅有两个类别。因此，使用某种预训练网络（如</a:t>
            </a:r>
            <a:r>
              <a:rPr lang="en-US" altLang="zh-CN" dirty="0"/>
              <a:t>ResNet18</a:t>
            </a:r>
            <a:r>
              <a:rPr lang="zh-CN" altLang="en-US" dirty="0"/>
              <a:t>）的卷积层部分来提取特征，然后用这些特征来训练猫狗分类器更为合理。另一个原因是，卷积层表示的通用性取决于该层的深度，模型越靠近图像输入的层提取的是局部而通用的特征，如边缘、颜色和纹理，更深的层提取的是更为抽象的特征，如眼睛、鼻子。因此，如果新数据集与预训练网络所使用的数据集存在较大差异，可以只使用模型的前面几层来抽取局部而通用的特征，不需要使用全部的卷积层。</a:t>
            </a:r>
          </a:p>
        </p:txBody>
      </p:sp>
    </p:spTree>
    <p:extLst>
      <p:ext uri="{BB962C8B-B14F-4D97-AF65-F5344CB8AC3E}">
        <p14:creationId xmlns:p14="http://schemas.microsoft.com/office/powerpoint/2010/main" val="2380989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6.2.1 </a:t>
            </a:r>
            <a:r>
              <a:rPr lang="zh-CN" altLang="en-US" dirty="0" smtClean="0"/>
              <a:t>特征抽取</a:t>
            </a:r>
            <a:endParaRPr lang="zh-CN" altLang="en-US" dirty="0"/>
          </a:p>
        </p:txBody>
      </p:sp>
      <p:sp>
        <p:nvSpPr>
          <p:cNvPr id="3" name="内容占位符 2"/>
          <p:cNvSpPr>
            <a:spLocks noGrp="1"/>
          </p:cNvSpPr>
          <p:nvPr>
            <p:ph idx="1"/>
          </p:nvPr>
        </p:nvSpPr>
        <p:spPr/>
        <p:txBody>
          <a:bodyPr/>
          <a:lstStyle/>
          <a:p>
            <a:r>
              <a:rPr lang="zh-CN" altLang="en-US" dirty="0"/>
              <a:t>本节使用预训练的</a:t>
            </a:r>
            <a:r>
              <a:rPr lang="en-US" altLang="zh-CN" dirty="0"/>
              <a:t>ResNet18</a:t>
            </a:r>
            <a:r>
              <a:rPr lang="zh-CN" altLang="en-US" dirty="0"/>
              <a:t>模型来完成特征抽取，</a:t>
            </a:r>
            <a:r>
              <a:rPr lang="en-US" altLang="zh-CN" dirty="0"/>
              <a:t>ResNet18</a:t>
            </a:r>
            <a:r>
              <a:rPr lang="zh-CN" altLang="en-US" dirty="0"/>
              <a:t>是</a:t>
            </a:r>
            <a:r>
              <a:rPr lang="en-US" altLang="zh-CN" dirty="0" err="1"/>
              <a:t>torchvision.models</a:t>
            </a:r>
            <a:r>
              <a:rPr lang="zh-CN" altLang="en-US" dirty="0"/>
              <a:t>中的简单模型，性能好且易于优化。</a:t>
            </a:r>
          </a:p>
        </p:txBody>
      </p:sp>
    </p:spTree>
    <p:extLst>
      <p:ext uri="{BB962C8B-B14F-4D97-AF65-F5344CB8AC3E}">
        <p14:creationId xmlns:p14="http://schemas.microsoft.com/office/powerpoint/2010/main" val="28180512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7500" lnSpcReduction="20000"/>
          </a:bodyPr>
          <a:lstStyle/>
          <a:p>
            <a:r>
              <a:rPr lang="en-US" altLang="zh-CN" dirty="0" err="1"/>
              <a:t>PyTorch</a:t>
            </a:r>
            <a:r>
              <a:rPr lang="zh-CN" altLang="en-US" dirty="0"/>
              <a:t>的特征抽取一般采用将预训练卷积层和新增全连接层合并为一个完整网络的方法，但是需要冻结预训练卷积层的参数，不参与训练，只训练新增全连接层的网络参数。为了提高网络的泛化能力，可以使用数据增强。</a:t>
            </a:r>
          </a:p>
          <a:p>
            <a:r>
              <a:rPr lang="zh-CN" altLang="en-US" dirty="0"/>
              <a:t>代码</a:t>
            </a:r>
            <a:r>
              <a:rPr lang="en-US" altLang="zh-CN" dirty="0"/>
              <a:t>6. 10</a:t>
            </a:r>
            <a:r>
              <a:rPr lang="zh-CN" altLang="en-US" dirty="0"/>
              <a:t>实现图像转换功能。由于</a:t>
            </a:r>
            <a:r>
              <a:rPr lang="en-US" altLang="zh-CN" dirty="0"/>
              <a:t>ImageNet</a:t>
            </a:r>
            <a:r>
              <a:rPr lang="zh-CN" altLang="en-US" dirty="0"/>
              <a:t>的原始输入尺寸为</a:t>
            </a:r>
            <a:r>
              <a:rPr lang="en-US" altLang="zh-CN" dirty="0"/>
              <a:t>224×224</a:t>
            </a:r>
            <a:r>
              <a:rPr lang="zh-CN" altLang="en-US" dirty="0"/>
              <a:t>，但猫狗数据集的图像尺寸不一，因此使用</a:t>
            </a:r>
            <a:r>
              <a:rPr lang="en-US" altLang="zh-CN" dirty="0" err="1"/>
              <a:t>RandomResizedCrop</a:t>
            </a:r>
            <a:r>
              <a:rPr lang="en-US" altLang="zh-CN" dirty="0"/>
              <a:t>(224)</a:t>
            </a:r>
            <a:r>
              <a:rPr lang="zh-CN" altLang="en-US" dirty="0"/>
              <a:t>统一将原图像随机裁剪为</a:t>
            </a:r>
            <a:r>
              <a:rPr lang="en-US" altLang="zh-CN" dirty="0"/>
              <a:t>224×224</a:t>
            </a:r>
            <a:r>
              <a:rPr lang="zh-CN" altLang="en-US" dirty="0"/>
              <a:t>大小，再使用</a:t>
            </a:r>
            <a:r>
              <a:rPr lang="en-US" altLang="zh-CN" dirty="0" err="1"/>
              <a:t>RandomHorizontalFlip</a:t>
            </a:r>
            <a:r>
              <a:rPr lang="zh-CN" altLang="en-US" dirty="0"/>
              <a:t>随机水平翻转给定图像，这样实现训练集的数据增强。</a:t>
            </a:r>
            <a:r>
              <a:rPr lang="en-US" altLang="zh-CN" dirty="0" err="1"/>
              <a:t>ToTensor</a:t>
            </a:r>
            <a:r>
              <a:rPr lang="zh-CN" altLang="en-US" dirty="0"/>
              <a:t>将图像对象转换为张量，</a:t>
            </a:r>
            <a:r>
              <a:rPr lang="en-US" altLang="zh-CN" dirty="0"/>
              <a:t>Normalize</a:t>
            </a:r>
            <a:r>
              <a:rPr lang="zh-CN" altLang="en-US" dirty="0"/>
              <a:t>对张量图像进行规范化，使用在</a:t>
            </a:r>
            <a:r>
              <a:rPr lang="en-US" altLang="zh-CN" dirty="0"/>
              <a:t>ImageNet</a:t>
            </a:r>
            <a:r>
              <a:rPr lang="zh-CN" altLang="en-US" dirty="0"/>
              <a:t>上计算的均值与方差。注意到训练集使用数据增强和规范化，但验证集仅使用规范化。</a:t>
            </a:r>
          </a:p>
          <a:p>
            <a:endParaRPr lang="zh-CN" altLang="en-US" dirty="0"/>
          </a:p>
        </p:txBody>
      </p:sp>
    </p:spTree>
    <p:extLst>
      <p:ext uri="{BB962C8B-B14F-4D97-AF65-F5344CB8AC3E}">
        <p14:creationId xmlns:p14="http://schemas.microsoft.com/office/powerpoint/2010/main" val="1483318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a:t>
            </a:r>
            <a:endParaRPr lang="zh-CN" altLang="en-US" dirty="0"/>
          </a:p>
        </p:txBody>
      </p:sp>
      <p:sp>
        <p:nvSpPr>
          <p:cNvPr id="3" name="内容占位符 2"/>
          <p:cNvSpPr>
            <a:spLocks noGrp="1"/>
          </p:cNvSpPr>
          <p:nvPr>
            <p:ph idx="1"/>
          </p:nvPr>
        </p:nvSpPr>
        <p:spPr/>
        <p:txBody>
          <a:bodyPr/>
          <a:lstStyle/>
          <a:p>
            <a:r>
              <a:rPr lang="en-US" altLang="zh-CN" dirty="0" smtClean="0"/>
              <a:t>6.1 </a:t>
            </a:r>
            <a:r>
              <a:rPr lang="zh-CN" altLang="en-US" dirty="0" smtClean="0"/>
              <a:t>经典</a:t>
            </a:r>
            <a:r>
              <a:rPr lang="en-US" altLang="zh-CN" dirty="0"/>
              <a:t>CNN</a:t>
            </a:r>
            <a:r>
              <a:rPr lang="zh-CN" altLang="en-US" dirty="0" smtClean="0"/>
              <a:t>网络</a:t>
            </a:r>
            <a:endParaRPr lang="en-US" altLang="zh-CN" dirty="0" smtClean="0"/>
          </a:p>
          <a:p>
            <a:r>
              <a:rPr lang="en-US" altLang="zh-CN" dirty="0" smtClean="0"/>
              <a:t>6.2 </a:t>
            </a:r>
            <a:r>
              <a:rPr lang="zh-CN" altLang="en-US" dirty="0" smtClean="0"/>
              <a:t>使用</a:t>
            </a:r>
            <a:r>
              <a:rPr lang="zh-CN" altLang="en-US" dirty="0"/>
              <a:t>预训练的</a:t>
            </a:r>
            <a:r>
              <a:rPr lang="en-US" altLang="zh-CN" dirty="0" smtClean="0"/>
              <a:t>CNN</a:t>
            </a:r>
          </a:p>
          <a:p>
            <a:r>
              <a:rPr lang="en-US" altLang="zh-CN" dirty="0" smtClean="0"/>
              <a:t>6.3 </a:t>
            </a:r>
            <a:r>
              <a:rPr lang="zh-CN" altLang="en-US" dirty="0" smtClean="0"/>
              <a:t>知识蒸馏</a:t>
            </a:r>
            <a:endParaRPr lang="en-US" altLang="zh-CN" dirty="0" smtClean="0"/>
          </a:p>
          <a:p>
            <a:r>
              <a:rPr lang="en-US" altLang="zh-CN" dirty="0" smtClean="0"/>
              <a:t>6.4 CNN</a:t>
            </a:r>
            <a:r>
              <a:rPr lang="zh-CN" altLang="en-US" dirty="0"/>
              <a:t>可视化</a:t>
            </a:r>
          </a:p>
        </p:txBody>
      </p:sp>
    </p:spTree>
    <p:extLst>
      <p:ext uri="{BB962C8B-B14F-4D97-AF65-F5344CB8AC3E}">
        <p14:creationId xmlns:p14="http://schemas.microsoft.com/office/powerpoint/2010/main" val="5635581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9144000" cy="6192688"/>
          </a:xfrm>
        </p:spPr>
        <p:txBody>
          <a:bodyPr>
            <a:normAutofit fontScale="55000" lnSpcReduction="20000"/>
          </a:bodyPr>
          <a:lstStyle/>
          <a:p>
            <a:r>
              <a:rPr lang="zh-CN" altLang="en-US" dirty="0"/>
              <a:t>代码</a:t>
            </a:r>
            <a:r>
              <a:rPr lang="en-US" altLang="zh-CN" dirty="0"/>
              <a:t>6. 10</a:t>
            </a:r>
            <a:r>
              <a:rPr lang="zh-CN" altLang="en-US" dirty="0"/>
              <a:t>图像转换</a:t>
            </a:r>
          </a:p>
          <a:p>
            <a:r>
              <a:rPr lang="en-US" altLang="zh-CN" dirty="0"/>
              <a:t># </a:t>
            </a:r>
            <a:r>
              <a:rPr lang="zh-CN" altLang="en-US" dirty="0"/>
              <a:t>猫狗数据集是</a:t>
            </a:r>
            <a:r>
              <a:rPr lang="en-US" altLang="zh-CN" dirty="0"/>
              <a:t>ImageNet</a:t>
            </a:r>
            <a:r>
              <a:rPr lang="zh-CN" altLang="en-US" dirty="0"/>
              <a:t>数据集的子集</a:t>
            </a:r>
          </a:p>
          <a:p>
            <a:r>
              <a:rPr lang="en-US" altLang="zh-CN" dirty="0"/>
              <a:t># </a:t>
            </a:r>
            <a:r>
              <a:rPr lang="zh-CN" altLang="en-US" dirty="0"/>
              <a:t>本示例使用猫狗数据集的</a:t>
            </a:r>
            <a:r>
              <a:rPr lang="en-US" altLang="zh-CN" dirty="0"/>
              <a:t>small</a:t>
            </a:r>
            <a:r>
              <a:rPr lang="zh-CN" altLang="en-US" dirty="0"/>
              <a:t>子集</a:t>
            </a:r>
          </a:p>
          <a:p>
            <a:r>
              <a:rPr lang="en-US" altLang="zh-CN" dirty="0" err="1"/>
              <a:t>data_transforms</a:t>
            </a:r>
            <a:r>
              <a:rPr lang="en-US" altLang="zh-CN" dirty="0"/>
              <a:t> = {</a:t>
            </a:r>
          </a:p>
          <a:p>
            <a:r>
              <a:rPr lang="en-US" altLang="zh-CN" dirty="0"/>
              <a:t>    # </a:t>
            </a:r>
            <a:r>
              <a:rPr lang="zh-CN" altLang="en-US" dirty="0"/>
              <a:t>训练使用数据增强和规范化</a:t>
            </a:r>
          </a:p>
          <a:p>
            <a:r>
              <a:rPr lang="zh-CN" altLang="en-US" dirty="0"/>
              <a:t>    </a:t>
            </a:r>
            <a:r>
              <a:rPr lang="en-US" altLang="zh-CN" dirty="0"/>
              <a:t>'train': </a:t>
            </a:r>
            <a:r>
              <a:rPr lang="en-US" altLang="zh-CN" dirty="0" err="1"/>
              <a:t>transforms.Compose</a:t>
            </a:r>
            <a:r>
              <a:rPr lang="en-US" altLang="zh-CN" dirty="0"/>
              <a:t>([</a:t>
            </a:r>
          </a:p>
          <a:p>
            <a:r>
              <a:rPr lang="en-US" altLang="zh-CN" dirty="0"/>
              <a:t>        </a:t>
            </a:r>
            <a:r>
              <a:rPr lang="en-US" altLang="zh-CN" dirty="0" err="1"/>
              <a:t>transforms.RandomResizedCrop</a:t>
            </a:r>
            <a:r>
              <a:rPr lang="en-US" altLang="zh-CN" dirty="0"/>
              <a:t>(224),</a:t>
            </a:r>
          </a:p>
          <a:p>
            <a:r>
              <a:rPr lang="en-US" altLang="zh-CN" dirty="0"/>
              <a:t>        </a:t>
            </a:r>
            <a:r>
              <a:rPr lang="en-US" altLang="zh-CN" dirty="0" err="1"/>
              <a:t>transforms.RandomHorizontalFlip</a:t>
            </a:r>
            <a:r>
              <a:rPr lang="en-US" altLang="zh-CN" dirty="0"/>
              <a:t>(),</a:t>
            </a:r>
          </a:p>
          <a:p>
            <a:r>
              <a:rPr lang="en-US" altLang="zh-CN" dirty="0"/>
              <a:t>        </a:t>
            </a:r>
            <a:r>
              <a:rPr lang="en-US" altLang="zh-CN" dirty="0" err="1"/>
              <a:t>transforms.ToTensor</a:t>
            </a:r>
            <a:r>
              <a:rPr lang="en-US" altLang="zh-CN" dirty="0"/>
              <a:t>(),</a:t>
            </a:r>
          </a:p>
          <a:p>
            <a:r>
              <a:rPr lang="en-US" altLang="zh-CN" dirty="0"/>
              <a:t>        # </a:t>
            </a:r>
            <a:r>
              <a:rPr lang="zh-CN" altLang="en-US" dirty="0"/>
              <a:t>使用在</a:t>
            </a:r>
            <a:r>
              <a:rPr lang="en-US" altLang="zh-CN" dirty="0"/>
              <a:t>ImageNet</a:t>
            </a:r>
            <a:r>
              <a:rPr lang="zh-CN" altLang="en-US" dirty="0"/>
              <a:t>上计算的均值与方差</a:t>
            </a:r>
          </a:p>
          <a:p>
            <a:r>
              <a:rPr lang="zh-CN" altLang="en-US" dirty="0"/>
              <a:t>        </a:t>
            </a:r>
            <a:r>
              <a:rPr lang="en-US" altLang="zh-CN" dirty="0" err="1"/>
              <a:t>transforms.Normalize</a:t>
            </a:r>
            <a:r>
              <a:rPr lang="en-US" altLang="zh-CN" dirty="0"/>
              <a:t>([0.485, 0.456, 0.406], [0.229, 0.224, 0.225])</a:t>
            </a:r>
          </a:p>
          <a:p>
            <a:r>
              <a:rPr lang="en-US" altLang="zh-CN" dirty="0"/>
              <a:t>    ]),</a:t>
            </a:r>
          </a:p>
          <a:p>
            <a:r>
              <a:rPr lang="en-US" altLang="zh-CN" dirty="0"/>
              <a:t>    # </a:t>
            </a:r>
            <a:r>
              <a:rPr lang="zh-CN" altLang="en-US" dirty="0"/>
              <a:t>验证仅使用规范化</a:t>
            </a:r>
          </a:p>
          <a:p>
            <a:r>
              <a:rPr lang="zh-CN" altLang="en-US" dirty="0"/>
              <a:t>    </a:t>
            </a:r>
            <a:r>
              <a:rPr lang="en-US" altLang="zh-CN" dirty="0"/>
              <a:t>'validation': </a:t>
            </a:r>
            <a:r>
              <a:rPr lang="en-US" altLang="zh-CN" dirty="0" err="1"/>
              <a:t>transforms.Compose</a:t>
            </a:r>
            <a:r>
              <a:rPr lang="en-US" altLang="zh-CN" dirty="0"/>
              <a:t>([</a:t>
            </a:r>
          </a:p>
          <a:p>
            <a:r>
              <a:rPr lang="en-US" altLang="zh-CN" dirty="0"/>
              <a:t>        </a:t>
            </a:r>
            <a:r>
              <a:rPr lang="en-US" altLang="zh-CN" dirty="0" err="1"/>
              <a:t>transforms.Resize</a:t>
            </a:r>
            <a:r>
              <a:rPr lang="en-US" altLang="zh-CN" dirty="0"/>
              <a:t>(256),</a:t>
            </a:r>
          </a:p>
          <a:p>
            <a:r>
              <a:rPr lang="en-US" altLang="zh-CN" dirty="0"/>
              <a:t>        </a:t>
            </a:r>
            <a:r>
              <a:rPr lang="en-US" altLang="zh-CN" dirty="0" err="1"/>
              <a:t>transforms.CenterCrop</a:t>
            </a:r>
            <a:r>
              <a:rPr lang="en-US" altLang="zh-CN" dirty="0"/>
              <a:t>(224),</a:t>
            </a:r>
          </a:p>
          <a:p>
            <a:r>
              <a:rPr lang="en-US" altLang="zh-CN" dirty="0"/>
              <a:t>        </a:t>
            </a:r>
            <a:r>
              <a:rPr lang="en-US" altLang="zh-CN" dirty="0" err="1"/>
              <a:t>transforms.ToTensor</a:t>
            </a:r>
            <a:r>
              <a:rPr lang="en-US" altLang="zh-CN" dirty="0"/>
              <a:t>(),</a:t>
            </a:r>
          </a:p>
          <a:p>
            <a:r>
              <a:rPr lang="en-US" altLang="zh-CN" dirty="0"/>
              <a:t>        </a:t>
            </a:r>
            <a:r>
              <a:rPr lang="en-US" altLang="zh-CN" dirty="0" err="1"/>
              <a:t>transforms.Normalize</a:t>
            </a:r>
            <a:r>
              <a:rPr lang="en-US" altLang="zh-CN" dirty="0"/>
              <a:t>([0.485, 0.456, 0.406], [0.229, 0.224, 0.225])</a:t>
            </a:r>
          </a:p>
          <a:p>
            <a:r>
              <a:rPr lang="en-US" altLang="zh-CN" dirty="0"/>
              <a:t>    ]),</a:t>
            </a:r>
          </a:p>
          <a:p>
            <a:r>
              <a:rPr lang="en-US" altLang="zh-CN" dirty="0"/>
              <a:t>}</a:t>
            </a:r>
          </a:p>
          <a:p>
            <a:endParaRPr lang="zh-CN" altLang="en-US" dirty="0"/>
          </a:p>
        </p:txBody>
      </p:sp>
    </p:spTree>
    <p:extLst>
      <p:ext uri="{BB962C8B-B14F-4D97-AF65-F5344CB8AC3E}">
        <p14:creationId xmlns:p14="http://schemas.microsoft.com/office/powerpoint/2010/main" val="24838163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a:t>代码</a:t>
            </a:r>
            <a:r>
              <a:rPr lang="en-US" altLang="zh-CN" dirty="0"/>
              <a:t>6. 11</a:t>
            </a:r>
            <a:r>
              <a:rPr lang="zh-CN" altLang="en-US" dirty="0"/>
              <a:t>为模型训练函数。其中，输入参数</a:t>
            </a:r>
            <a:r>
              <a:rPr lang="en-US" altLang="zh-CN" dirty="0"/>
              <a:t>model</a:t>
            </a:r>
            <a:r>
              <a:rPr lang="zh-CN" altLang="en-US" dirty="0"/>
              <a:t>为待训练模型，</a:t>
            </a:r>
            <a:r>
              <a:rPr lang="en-US" altLang="zh-CN" dirty="0" err="1"/>
              <a:t>dataloaders</a:t>
            </a:r>
            <a:r>
              <a:rPr lang="zh-CN" altLang="en-US" dirty="0"/>
              <a:t>为数据加载器，</a:t>
            </a:r>
            <a:r>
              <a:rPr lang="en-US" altLang="zh-CN" dirty="0" err="1"/>
              <a:t>dataset_sizes</a:t>
            </a:r>
            <a:r>
              <a:rPr lang="zh-CN" altLang="en-US" dirty="0"/>
              <a:t>为数据集大小，</a:t>
            </a:r>
            <a:r>
              <a:rPr lang="en-US" altLang="zh-CN" dirty="0"/>
              <a:t>criterion</a:t>
            </a:r>
            <a:r>
              <a:rPr lang="zh-CN" altLang="en-US" dirty="0"/>
              <a:t>为损失函数指标，</a:t>
            </a:r>
            <a:r>
              <a:rPr lang="en-US" altLang="zh-CN" dirty="0"/>
              <a:t>optimizer</a:t>
            </a:r>
            <a:r>
              <a:rPr lang="zh-CN" altLang="en-US" dirty="0"/>
              <a:t>为优化器，</a:t>
            </a:r>
            <a:r>
              <a:rPr lang="en-US" altLang="zh-CN" dirty="0"/>
              <a:t>scheduler</a:t>
            </a:r>
            <a:r>
              <a:rPr lang="zh-CN" altLang="en-US" dirty="0"/>
              <a:t>为衰减学习率的调度器，</a:t>
            </a:r>
            <a:r>
              <a:rPr lang="en-US" altLang="zh-CN" dirty="0" err="1"/>
              <a:t>num_epochs</a:t>
            </a:r>
            <a:r>
              <a:rPr lang="zh-CN" altLang="en-US" dirty="0"/>
              <a:t>为训练的轮次。函数体中，使用一个</a:t>
            </a:r>
            <a:r>
              <a:rPr lang="en-US" altLang="zh-CN" dirty="0"/>
              <a:t>for</a:t>
            </a:r>
            <a:r>
              <a:rPr lang="zh-CN" altLang="en-US" dirty="0"/>
              <a:t>循环迭代</a:t>
            </a:r>
            <a:r>
              <a:rPr lang="en-US" altLang="zh-CN" dirty="0" err="1"/>
              <a:t>num_epochs</a:t>
            </a:r>
            <a:r>
              <a:rPr lang="zh-CN" altLang="en-US" dirty="0"/>
              <a:t>轮，每轮分为训练和验证两个阶段，使用一个</a:t>
            </a:r>
            <a:r>
              <a:rPr lang="en-US" altLang="zh-CN" dirty="0"/>
              <a:t>for</a:t>
            </a:r>
            <a:r>
              <a:rPr lang="zh-CN" altLang="en-US" dirty="0"/>
              <a:t>循环复用这两个阶段的大部分重复代码。在训练过程中，还暂存最佳模型和保存准确率历史，以便最终返回最佳模型和准确率历史。</a:t>
            </a:r>
          </a:p>
        </p:txBody>
      </p:sp>
    </p:spTree>
    <p:extLst>
      <p:ext uri="{BB962C8B-B14F-4D97-AF65-F5344CB8AC3E}">
        <p14:creationId xmlns:p14="http://schemas.microsoft.com/office/powerpoint/2010/main" val="13763227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640"/>
            <a:ext cx="8229600" cy="6097880"/>
          </a:xfrm>
        </p:spPr>
        <p:txBody>
          <a:bodyPr>
            <a:normAutofit fontScale="47500" lnSpcReduction="20000"/>
          </a:bodyPr>
          <a:lstStyle/>
          <a:p>
            <a:r>
              <a:rPr lang="zh-CN" altLang="en-US" sz="3800" dirty="0"/>
              <a:t>代码</a:t>
            </a:r>
            <a:r>
              <a:rPr lang="en-US" altLang="zh-CN" sz="3800" dirty="0"/>
              <a:t>6. 11</a:t>
            </a:r>
            <a:r>
              <a:rPr lang="zh-CN" altLang="en-US" sz="3800" dirty="0"/>
              <a:t>模型训练函数</a:t>
            </a:r>
          </a:p>
          <a:p>
            <a:r>
              <a:rPr lang="en-US" altLang="zh-CN" dirty="0" err="1"/>
              <a:t>def</a:t>
            </a:r>
            <a:r>
              <a:rPr lang="en-US" altLang="zh-CN" dirty="0"/>
              <a:t> </a:t>
            </a:r>
            <a:r>
              <a:rPr lang="en-US" altLang="zh-CN" dirty="0" err="1"/>
              <a:t>train_model</a:t>
            </a:r>
            <a:r>
              <a:rPr lang="en-US" altLang="zh-CN" dirty="0"/>
              <a:t>(model, </a:t>
            </a:r>
            <a:r>
              <a:rPr lang="en-US" altLang="zh-CN" dirty="0" err="1"/>
              <a:t>dataloaders</a:t>
            </a:r>
            <a:r>
              <a:rPr lang="en-US" altLang="zh-CN" dirty="0"/>
              <a:t>, </a:t>
            </a:r>
            <a:r>
              <a:rPr lang="en-US" altLang="zh-CN" dirty="0" err="1"/>
              <a:t>dataset_sizes</a:t>
            </a:r>
            <a:r>
              <a:rPr lang="en-US" altLang="zh-CN" dirty="0"/>
              <a:t>, criterion, optimizer, scheduler, </a:t>
            </a:r>
            <a:r>
              <a:rPr lang="en-US" altLang="zh-CN" dirty="0" err="1"/>
              <a:t>num_epochs</a:t>
            </a:r>
            <a:r>
              <a:rPr lang="en-US" altLang="zh-CN" dirty="0"/>
              <a:t>=30):</a:t>
            </a:r>
          </a:p>
          <a:p>
            <a:r>
              <a:rPr lang="en-US" altLang="zh-CN" dirty="0"/>
              <a:t>    """ </a:t>
            </a:r>
            <a:r>
              <a:rPr lang="zh-CN" altLang="en-US" dirty="0"/>
              <a:t>训练模型 </a:t>
            </a:r>
            <a:r>
              <a:rPr lang="en-US" altLang="zh-CN" dirty="0"/>
              <a:t>"""</a:t>
            </a:r>
          </a:p>
          <a:p>
            <a:r>
              <a:rPr lang="en-US" altLang="zh-CN" dirty="0"/>
              <a:t>    # </a:t>
            </a:r>
            <a:r>
              <a:rPr lang="zh-CN" altLang="en-US" dirty="0"/>
              <a:t>计时</a:t>
            </a:r>
          </a:p>
          <a:p>
            <a:r>
              <a:rPr lang="zh-CN" altLang="en-US" dirty="0"/>
              <a:t>    </a:t>
            </a:r>
            <a:r>
              <a:rPr lang="en-US" altLang="zh-CN" dirty="0"/>
              <a:t>since = </a:t>
            </a:r>
            <a:r>
              <a:rPr lang="en-US" altLang="zh-CN" dirty="0" err="1"/>
              <a:t>time.time</a:t>
            </a:r>
            <a:r>
              <a:rPr lang="en-US" altLang="zh-CN" dirty="0"/>
              <a:t>()</a:t>
            </a:r>
          </a:p>
          <a:p>
            <a:endParaRPr lang="en-US" altLang="zh-CN" dirty="0"/>
          </a:p>
          <a:p>
            <a:r>
              <a:rPr lang="en-US" altLang="zh-CN" dirty="0"/>
              <a:t>    </a:t>
            </a:r>
            <a:r>
              <a:rPr lang="en-US" altLang="zh-CN" dirty="0" err="1"/>
              <a:t>best_model</a:t>
            </a:r>
            <a:r>
              <a:rPr lang="en-US" altLang="zh-CN" dirty="0"/>
              <a:t> = </a:t>
            </a:r>
            <a:r>
              <a:rPr lang="en-US" altLang="zh-CN" dirty="0" err="1"/>
              <a:t>copy.deepcopy</a:t>
            </a:r>
            <a:r>
              <a:rPr lang="en-US" altLang="zh-CN" dirty="0"/>
              <a:t>(</a:t>
            </a:r>
            <a:r>
              <a:rPr lang="en-US" altLang="zh-CN" dirty="0" err="1"/>
              <a:t>model.state_dict</a:t>
            </a:r>
            <a:r>
              <a:rPr lang="en-US" altLang="zh-CN" dirty="0"/>
              <a:t>())</a:t>
            </a:r>
          </a:p>
          <a:p>
            <a:r>
              <a:rPr lang="en-US" altLang="zh-CN" dirty="0"/>
              <a:t>    </a:t>
            </a:r>
            <a:r>
              <a:rPr lang="en-US" altLang="zh-CN" dirty="0" err="1"/>
              <a:t>best_acc</a:t>
            </a:r>
            <a:r>
              <a:rPr lang="en-US" altLang="zh-CN" dirty="0"/>
              <a:t> = 0.0</a:t>
            </a:r>
          </a:p>
          <a:p>
            <a:r>
              <a:rPr lang="en-US" altLang="zh-CN" dirty="0"/>
              <a:t>    </a:t>
            </a:r>
            <a:r>
              <a:rPr lang="en-US" altLang="zh-CN" dirty="0" err="1"/>
              <a:t>acc_history</a:t>
            </a:r>
            <a:r>
              <a:rPr lang="en-US" altLang="zh-CN" dirty="0"/>
              <a:t> = []  # </a:t>
            </a:r>
            <a:r>
              <a:rPr lang="zh-CN" altLang="en-US" dirty="0"/>
              <a:t>准确率历史</a:t>
            </a:r>
          </a:p>
          <a:p>
            <a:endParaRPr lang="zh-CN" altLang="en-US" dirty="0"/>
          </a:p>
          <a:p>
            <a:r>
              <a:rPr lang="zh-CN" altLang="en-US" dirty="0"/>
              <a:t>    </a:t>
            </a:r>
            <a:r>
              <a:rPr lang="en-US" altLang="zh-CN" dirty="0"/>
              <a:t>for epoch in range(</a:t>
            </a:r>
            <a:r>
              <a:rPr lang="en-US" altLang="zh-CN" dirty="0" err="1"/>
              <a:t>num_epochs</a:t>
            </a:r>
            <a:r>
              <a:rPr lang="en-US" altLang="zh-CN" dirty="0"/>
              <a:t>):</a:t>
            </a:r>
          </a:p>
          <a:p>
            <a:r>
              <a:rPr lang="en-US" altLang="zh-CN" dirty="0"/>
              <a:t>        print(f'</a:t>
            </a:r>
            <a:r>
              <a:rPr lang="zh-CN" altLang="en-US" dirty="0"/>
              <a:t>第</a:t>
            </a:r>
            <a:r>
              <a:rPr lang="en-US" altLang="zh-CN" dirty="0"/>
              <a:t>{epoch}</a:t>
            </a:r>
            <a:r>
              <a:rPr lang="zh-CN" altLang="en-US" dirty="0"/>
              <a:t>轮</a:t>
            </a:r>
            <a:r>
              <a:rPr lang="en-US" altLang="zh-CN" dirty="0"/>
              <a:t>/</a:t>
            </a:r>
            <a:r>
              <a:rPr lang="zh-CN" altLang="en-US" dirty="0"/>
              <a:t>共</a:t>
            </a:r>
            <a:r>
              <a:rPr lang="en-US" altLang="zh-CN" dirty="0"/>
              <a:t>{</a:t>
            </a:r>
            <a:r>
              <a:rPr lang="en-US" altLang="zh-CN" dirty="0" err="1"/>
              <a:t>num_epochs</a:t>
            </a:r>
            <a:r>
              <a:rPr lang="en-US" altLang="zh-CN" dirty="0"/>
              <a:t> - 1}</a:t>
            </a:r>
            <a:r>
              <a:rPr lang="zh-CN" altLang="en-US" dirty="0"/>
              <a:t>轮</a:t>
            </a:r>
            <a:r>
              <a:rPr lang="en-US" altLang="zh-CN" dirty="0"/>
              <a:t>')</a:t>
            </a:r>
          </a:p>
          <a:p>
            <a:endParaRPr lang="en-US" altLang="zh-CN" dirty="0"/>
          </a:p>
          <a:p>
            <a:r>
              <a:rPr lang="en-US" altLang="zh-CN" dirty="0"/>
              <a:t>        # </a:t>
            </a:r>
            <a:r>
              <a:rPr lang="zh-CN" altLang="en-US" dirty="0"/>
              <a:t>每轮分为训练和验证两个阶段</a:t>
            </a:r>
          </a:p>
          <a:p>
            <a:r>
              <a:rPr lang="zh-CN" altLang="en-US" dirty="0"/>
              <a:t>        </a:t>
            </a:r>
            <a:r>
              <a:rPr lang="en-US" altLang="zh-CN" dirty="0"/>
              <a:t>for phase in ['train', 'validation']:</a:t>
            </a:r>
          </a:p>
          <a:p>
            <a:r>
              <a:rPr lang="en-US" altLang="zh-CN" dirty="0"/>
              <a:t>            if phase == 'train':</a:t>
            </a:r>
          </a:p>
          <a:p>
            <a:r>
              <a:rPr lang="en-US" altLang="zh-CN" dirty="0"/>
              <a:t>                </a:t>
            </a:r>
            <a:r>
              <a:rPr lang="en-US" altLang="zh-CN" dirty="0" err="1"/>
              <a:t>model.train</a:t>
            </a:r>
            <a:r>
              <a:rPr lang="en-US" altLang="zh-CN" dirty="0"/>
              <a:t>()  # </a:t>
            </a:r>
            <a:r>
              <a:rPr lang="zh-CN" altLang="en-US" dirty="0"/>
              <a:t>训练模式</a:t>
            </a:r>
          </a:p>
          <a:p>
            <a:r>
              <a:rPr lang="zh-CN" altLang="en-US" dirty="0"/>
              <a:t>            </a:t>
            </a:r>
            <a:r>
              <a:rPr lang="en-US" altLang="zh-CN" dirty="0"/>
              <a:t>else:</a:t>
            </a:r>
          </a:p>
          <a:p>
            <a:r>
              <a:rPr lang="en-US" altLang="zh-CN" dirty="0"/>
              <a:t>                </a:t>
            </a:r>
            <a:r>
              <a:rPr lang="en-US" altLang="zh-CN" dirty="0" err="1"/>
              <a:t>model.eval</a:t>
            </a:r>
            <a:r>
              <a:rPr lang="en-US" altLang="zh-CN" dirty="0"/>
              <a:t>()  # </a:t>
            </a:r>
            <a:r>
              <a:rPr lang="zh-CN" altLang="en-US" dirty="0"/>
              <a:t>验证模式</a:t>
            </a:r>
          </a:p>
          <a:p>
            <a:endParaRPr lang="zh-CN" altLang="en-US" dirty="0"/>
          </a:p>
          <a:p>
            <a:r>
              <a:rPr lang="zh-CN" altLang="en-US" dirty="0"/>
              <a:t>            </a:t>
            </a:r>
            <a:r>
              <a:rPr lang="en-US" altLang="zh-CN" dirty="0" err="1"/>
              <a:t>accumulative_loss</a:t>
            </a:r>
            <a:r>
              <a:rPr lang="en-US" altLang="zh-CN" dirty="0"/>
              <a:t> = 0.0</a:t>
            </a:r>
          </a:p>
          <a:p>
            <a:r>
              <a:rPr lang="en-US" altLang="zh-CN" dirty="0"/>
              <a:t>            </a:t>
            </a:r>
            <a:r>
              <a:rPr lang="en-US" altLang="zh-CN" dirty="0" err="1"/>
              <a:t>accumulative_corrects</a:t>
            </a:r>
            <a:r>
              <a:rPr lang="en-US" altLang="zh-CN" dirty="0"/>
              <a:t> = </a:t>
            </a:r>
            <a:r>
              <a:rPr lang="en-US" altLang="zh-CN" dirty="0" smtClean="0"/>
              <a:t>0.0</a:t>
            </a:r>
            <a:endParaRPr lang="en-US" altLang="zh-CN" dirty="0"/>
          </a:p>
        </p:txBody>
      </p:sp>
    </p:spTree>
    <p:extLst>
      <p:ext uri="{BB962C8B-B14F-4D97-AF65-F5344CB8AC3E}">
        <p14:creationId xmlns:p14="http://schemas.microsoft.com/office/powerpoint/2010/main" val="835202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640"/>
            <a:ext cx="8229600" cy="6097880"/>
          </a:xfrm>
        </p:spPr>
        <p:txBody>
          <a:bodyPr>
            <a:normAutofit fontScale="47500" lnSpcReduction="20000"/>
          </a:bodyPr>
          <a:lstStyle/>
          <a:p>
            <a:endParaRPr lang="zh-CN" altLang="en-US" dirty="0"/>
          </a:p>
          <a:p>
            <a:r>
              <a:rPr lang="zh-CN" altLang="en-US" dirty="0"/>
              <a:t>            </a:t>
            </a:r>
            <a:r>
              <a:rPr lang="en-US" altLang="zh-CN" dirty="0"/>
              <a:t># </a:t>
            </a:r>
            <a:r>
              <a:rPr lang="zh-CN" altLang="en-US" dirty="0"/>
              <a:t>迭代</a:t>
            </a:r>
          </a:p>
          <a:p>
            <a:r>
              <a:rPr lang="zh-CN" altLang="en-US" dirty="0"/>
              <a:t>            </a:t>
            </a:r>
            <a:r>
              <a:rPr lang="en-US" altLang="zh-CN" dirty="0"/>
              <a:t>for </a:t>
            </a:r>
            <a:r>
              <a:rPr lang="en-US" altLang="zh-CN" dirty="0" err="1"/>
              <a:t>imgs</a:t>
            </a:r>
            <a:r>
              <a:rPr lang="en-US" altLang="zh-CN" dirty="0"/>
              <a:t>, labels in </a:t>
            </a:r>
            <a:r>
              <a:rPr lang="en-US" altLang="zh-CN" dirty="0" err="1"/>
              <a:t>dataloaders</a:t>
            </a:r>
            <a:r>
              <a:rPr lang="en-US" altLang="zh-CN" dirty="0"/>
              <a:t>[phase]:</a:t>
            </a:r>
          </a:p>
          <a:p>
            <a:r>
              <a:rPr lang="en-US" altLang="zh-CN" dirty="0"/>
              <a:t>                </a:t>
            </a:r>
            <a:r>
              <a:rPr lang="en-US" altLang="zh-CN" dirty="0" err="1"/>
              <a:t>imgs</a:t>
            </a:r>
            <a:r>
              <a:rPr lang="en-US" altLang="zh-CN" dirty="0"/>
              <a:t> = imgs.to(device)</a:t>
            </a:r>
          </a:p>
          <a:p>
            <a:r>
              <a:rPr lang="en-US" altLang="zh-CN" dirty="0"/>
              <a:t>                labels = labels.to(device)</a:t>
            </a:r>
          </a:p>
          <a:p>
            <a:endParaRPr lang="en-US" altLang="zh-CN" dirty="0"/>
          </a:p>
          <a:p>
            <a:r>
              <a:rPr lang="en-US" altLang="zh-CN" dirty="0"/>
              <a:t>                # </a:t>
            </a:r>
            <a:r>
              <a:rPr lang="zh-CN" altLang="en-US" dirty="0"/>
              <a:t>梯度清零</a:t>
            </a:r>
          </a:p>
          <a:p>
            <a:r>
              <a:rPr lang="zh-CN" altLang="en-US" dirty="0"/>
              <a:t>                </a:t>
            </a:r>
            <a:r>
              <a:rPr lang="en-US" altLang="zh-CN" dirty="0" err="1"/>
              <a:t>optimizer.zero_grad</a:t>
            </a:r>
            <a:r>
              <a:rPr lang="en-US" altLang="zh-CN" dirty="0"/>
              <a:t>()</a:t>
            </a:r>
          </a:p>
          <a:p>
            <a:endParaRPr lang="en-US" altLang="zh-CN" dirty="0"/>
          </a:p>
          <a:p>
            <a:r>
              <a:rPr lang="en-US" altLang="zh-CN" dirty="0"/>
              <a:t>                # </a:t>
            </a:r>
            <a:r>
              <a:rPr lang="zh-CN" altLang="en-US" dirty="0"/>
              <a:t>仅在训练阶段才进行优化</a:t>
            </a:r>
          </a:p>
          <a:p>
            <a:r>
              <a:rPr lang="zh-CN" altLang="en-US" dirty="0"/>
              <a:t>                </a:t>
            </a:r>
            <a:r>
              <a:rPr lang="en-US" altLang="zh-CN" dirty="0"/>
              <a:t>with </a:t>
            </a:r>
            <a:r>
              <a:rPr lang="en-US" altLang="zh-CN" dirty="0" err="1"/>
              <a:t>torch.set_grad_enabled</a:t>
            </a:r>
            <a:r>
              <a:rPr lang="en-US" altLang="zh-CN" dirty="0"/>
              <a:t>(phase == 'train'):</a:t>
            </a:r>
          </a:p>
          <a:p>
            <a:r>
              <a:rPr lang="en-US" altLang="zh-CN" dirty="0"/>
              <a:t>                    # </a:t>
            </a:r>
            <a:r>
              <a:rPr lang="zh-CN" altLang="en-US" dirty="0"/>
              <a:t>前向算法</a:t>
            </a:r>
          </a:p>
          <a:p>
            <a:r>
              <a:rPr lang="zh-CN" altLang="en-US" dirty="0"/>
              <a:t>                    </a:t>
            </a:r>
            <a:r>
              <a:rPr lang="en-US" altLang="zh-CN" dirty="0"/>
              <a:t>outputs = model(</a:t>
            </a:r>
            <a:r>
              <a:rPr lang="en-US" altLang="zh-CN" dirty="0" err="1"/>
              <a:t>imgs</a:t>
            </a:r>
            <a:r>
              <a:rPr lang="en-US" altLang="zh-CN" dirty="0"/>
              <a:t>)</a:t>
            </a:r>
          </a:p>
          <a:p>
            <a:r>
              <a:rPr lang="en-US" altLang="zh-CN" dirty="0"/>
              <a:t>                    _, </a:t>
            </a:r>
            <a:r>
              <a:rPr lang="en-US" altLang="zh-CN" dirty="0" err="1"/>
              <a:t>preds</a:t>
            </a:r>
            <a:r>
              <a:rPr lang="en-US" altLang="zh-CN" dirty="0"/>
              <a:t> = </a:t>
            </a:r>
            <a:r>
              <a:rPr lang="en-US" altLang="zh-CN" dirty="0" err="1"/>
              <a:t>torch.max</a:t>
            </a:r>
            <a:r>
              <a:rPr lang="en-US" altLang="zh-CN" dirty="0"/>
              <a:t>(outputs, 1)</a:t>
            </a:r>
          </a:p>
          <a:p>
            <a:r>
              <a:rPr lang="en-US" altLang="zh-CN" dirty="0"/>
              <a:t>                    loss = criterion(outputs, labels)</a:t>
            </a:r>
          </a:p>
          <a:p>
            <a:endParaRPr lang="en-US" altLang="zh-CN" dirty="0"/>
          </a:p>
          <a:p>
            <a:r>
              <a:rPr lang="en-US" altLang="zh-CN" dirty="0"/>
              <a:t>                    # </a:t>
            </a:r>
            <a:r>
              <a:rPr lang="zh-CN" altLang="en-US" dirty="0"/>
              <a:t>训练阶段才需要后向算法和优化</a:t>
            </a:r>
          </a:p>
          <a:p>
            <a:r>
              <a:rPr lang="zh-CN" altLang="en-US" dirty="0"/>
              <a:t>                    </a:t>
            </a:r>
            <a:r>
              <a:rPr lang="en-US" altLang="zh-CN" dirty="0"/>
              <a:t>if phase == 'train':</a:t>
            </a:r>
          </a:p>
          <a:p>
            <a:r>
              <a:rPr lang="en-US" altLang="zh-CN" dirty="0"/>
              <a:t>                        </a:t>
            </a:r>
            <a:r>
              <a:rPr lang="en-US" altLang="zh-CN" dirty="0" err="1"/>
              <a:t>loss.backward</a:t>
            </a:r>
            <a:r>
              <a:rPr lang="en-US" altLang="zh-CN" dirty="0"/>
              <a:t>()</a:t>
            </a:r>
          </a:p>
          <a:p>
            <a:r>
              <a:rPr lang="en-US" altLang="zh-CN" dirty="0"/>
              <a:t>                        </a:t>
            </a:r>
            <a:r>
              <a:rPr lang="en-US" altLang="zh-CN" dirty="0" err="1"/>
              <a:t>optimizer.step</a:t>
            </a:r>
            <a:r>
              <a:rPr lang="en-US" altLang="zh-CN" dirty="0"/>
              <a:t>()</a:t>
            </a:r>
          </a:p>
          <a:p>
            <a:endParaRPr lang="en-US" altLang="zh-CN" dirty="0"/>
          </a:p>
          <a:p>
            <a:r>
              <a:rPr lang="en-US" altLang="zh-CN" dirty="0"/>
              <a:t>                # </a:t>
            </a:r>
            <a:r>
              <a:rPr lang="zh-CN" altLang="en-US" dirty="0"/>
              <a:t>累加性能统计</a:t>
            </a:r>
          </a:p>
          <a:p>
            <a:r>
              <a:rPr lang="zh-CN" altLang="en-US" dirty="0"/>
              <a:t>                </a:t>
            </a:r>
            <a:r>
              <a:rPr lang="en-US" altLang="zh-CN" dirty="0" err="1"/>
              <a:t>accumulative_loss</a:t>
            </a:r>
            <a:r>
              <a:rPr lang="en-US" altLang="zh-CN" dirty="0"/>
              <a:t> += </a:t>
            </a:r>
            <a:r>
              <a:rPr lang="en-US" altLang="zh-CN" dirty="0" err="1"/>
              <a:t>loss.item</a:t>
            </a:r>
            <a:r>
              <a:rPr lang="en-US" altLang="zh-CN" dirty="0"/>
              <a:t>() * </a:t>
            </a:r>
            <a:r>
              <a:rPr lang="en-US" altLang="zh-CN" dirty="0" err="1"/>
              <a:t>imgs.size</a:t>
            </a:r>
            <a:r>
              <a:rPr lang="en-US" altLang="zh-CN" dirty="0"/>
              <a:t>(0)</a:t>
            </a:r>
          </a:p>
          <a:p>
            <a:r>
              <a:rPr lang="en-US" altLang="zh-CN" dirty="0"/>
              <a:t>                </a:t>
            </a:r>
            <a:r>
              <a:rPr lang="en-US" altLang="zh-CN" dirty="0" err="1"/>
              <a:t>accumulative_corrects</a:t>
            </a:r>
            <a:r>
              <a:rPr lang="en-US" altLang="zh-CN" dirty="0"/>
              <a:t> += </a:t>
            </a:r>
            <a:r>
              <a:rPr lang="en-US" altLang="zh-CN" dirty="0" err="1"/>
              <a:t>torch.sum</a:t>
            </a:r>
            <a:r>
              <a:rPr lang="en-US" altLang="zh-CN" dirty="0"/>
              <a:t>(</a:t>
            </a:r>
            <a:r>
              <a:rPr lang="en-US" altLang="zh-CN" dirty="0" err="1"/>
              <a:t>preds</a:t>
            </a:r>
            <a:r>
              <a:rPr lang="en-US" altLang="zh-CN" dirty="0"/>
              <a:t> == </a:t>
            </a:r>
            <a:r>
              <a:rPr lang="en-US" altLang="zh-CN" dirty="0" err="1"/>
              <a:t>labels.data</a:t>
            </a:r>
            <a:r>
              <a:rPr lang="en-US" altLang="zh-CN" dirty="0"/>
              <a:t>)</a:t>
            </a:r>
          </a:p>
          <a:p>
            <a:r>
              <a:rPr lang="en-US" altLang="zh-CN" dirty="0"/>
              <a:t>            if phase == 'train':</a:t>
            </a:r>
          </a:p>
          <a:p>
            <a:r>
              <a:rPr lang="en-US" altLang="zh-CN" dirty="0"/>
              <a:t>                </a:t>
            </a:r>
            <a:r>
              <a:rPr lang="en-US" altLang="zh-CN" dirty="0" err="1"/>
              <a:t>scheduler.step</a:t>
            </a:r>
            <a:r>
              <a:rPr lang="en-US" altLang="zh-CN" dirty="0"/>
              <a:t>()</a:t>
            </a:r>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26099244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40000" lnSpcReduction="20000"/>
          </a:bodyPr>
          <a:lstStyle/>
          <a:p>
            <a:r>
              <a:rPr lang="en-US" altLang="zh-CN" dirty="0"/>
              <a:t> </a:t>
            </a:r>
            <a:r>
              <a:rPr lang="en-US" altLang="zh-CN" dirty="0" err="1"/>
              <a:t>epoch_loss</a:t>
            </a:r>
            <a:r>
              <a:rPr lang="en-US" altLang="zh-CN" dirty="0"/>
              <a:t> = </a:t>
            </a:r>
            <a:r>
              <a:rPr lang="en-US" altLang="zh-CN" dirty="0" err="1"/>
              <a:t>accumulative_loss</a:t>
            </a:r>
            <a:r>
              <a:rPr lang="en-US" altLang="zh-CN" dirty="0"/>
              <a:t> / </a:t>
            </a:r>
            <a:r>
              <a:rPr lang="en-US" altLang="zh-CN" dirty="0" err="1"/>
              <a:t>dataset_sizes</a:t>
            </a:r>
            <a:r>
              <a:rPr lang="en-US" altLang="zh-CN" dirty="0"/>
              <a:t>[phase]</a:t>
            </a:r>
          </a:p>
          <a:p>
            <a:r>
              <a:rPr lang="en-US" altLang="zh-CN" dirty="0"/>
              <a:t>            </a:t>
            </a:r>
            <a:r>
              <a:rPr lang="en-US" altLang="zh-CN" dirty="0" err="1"/>
              <a:t>epoch_acc</a:t>
            </a:r>
            <a:r>
              <a:rPr lang="en-US" altLang="zh-CN" dirty="0"/>
              <a:t> = </a:t>
            </a:r>
            <a:r>
              <a:rPr lang="en-US" altLang="zh-CN" dirty="0" err="1"/>
              <a:t>accumulative_corrects</a:t>
            </a:r>
            <a:r>
              <a:rPr lang="en-US" altLang="zh-CN" dirty="0"/>
              <a:t> / </a:t>
            </a:r>
            <a:r>
              <a:rPr lang="en-US" altLang="zh-CN" dirty="0" err="1"/>
              <a:t>dataset_sizes</a:t>
            </a:r>
            <a:r>
              <a:rPr lang="en-US" altLang="zh-CN" dirty="0"/>
              <a:t>[phase]</a:t>
            </a:r>
          </a:p>
          <a:p>
            <a:endParaRPr lang="en-US" altLang="zh-CN" dirty="0"/>
          </a:p>
          <a:p>
            <a:r>
              <a:rPr lang="en-US" altLang="zh-CN" dirty="0"/>
              <a:t>            print(f'{"</a:t>
            </a:r>
            <a:r>
              <a:rPr lang="zh-CN" altLang="en-US" dirty="0"/>
              <a:t>训练</a:t>
            </a:r>
            <a:r>
              <a:rPr lang="en-US" altLang="zh-CN" dirty="0"/>
              <a:t>" if phase == "train" else "</a:t>
            </a:r>
            <a:r>
              <a:rPr lang="zh-CN" altLang="en-US" dirty="0"/>
              <a:t>验证</a:t>
            </a:r>
            <a:r>
              <a:rPr lang="en-US" altLang="zh-CN" dirty="0"/>
              <a:t>"}</a:t>
            </a:r>
            <a:r>
              <a:rPr lang="zh-CN" altLang="en-US" dirty="0"/>
              <a:t>损失： </a:t>
            </a:r>
            <a:r>
              <a:rPr lang="en-US" altLang="zh-CN" dirty="0"/>
              <a:t>{</a:t>
            </a:r>
            <a:r>
              <a:rPr lang="en-US" altLang="zh-CN" dirty="0" err="1"/>
              <a:t>epoch_loss</a:t>
            </a:r>
            <a:r>
              <a:rPr lang="en-US" altLang="zh-CN" dirty="0"/>
              <a:t> :.4f} </a:t>
            </a:r>
            <a:r>
              <a:rPr lang="zh-CN" altLang="en-US" dirty="0"/>
              <a:t>准确率： </a:t>
            </a:r>
            <a:r>
              <a:rPr lang="en-US" altLang="zh-CN" dirty="0"/>
              <a:t>{</a:t>
            </a:r>
            <a:r>
              <a:rPr lang="en-US" altLang="zh-CN" dirty="0" err="1"/>
              <a:t>epoch_acc</a:t>
            </a:r>
            <a:r>
              <a:rPr lang="en-US" altLang="zh-CN" dirty="0"/>
              <a:t> :.4%}')</a:t>
            </a:r>
          </a:p>
          <a:p>
            <a:endParaRPr lang="en-US" altLang="zh-CN" dirty="0"/>
          </a:p>
          <a:p>
            <a:r>
              <a:rPr lang="en-US" altLang="zh-CN" dirty="0"/>
              <a:t>            # </a:t>
            </a:r>
            <a:r>
              <a:rPr lang="zh-CN" altLang="en-US" dirty="0"/>
              <a:t>暂存最佳模型</a:t>
            </a:r>
          </a:p>
          <a:p>
            <a:r>
              <a:rPr lang="zh-CN" altLang="en-US" dirty="0"/>
              <a:t>            </a:t>
            </a:r>
            <a:r>
              <a:rPr lang="en-US" altLang="zh-CN" dirty="0"/>
              <a:t>if phase == 'validation':</a:t>
            </a:r>
          </a:p>
          <a:p>
            <a:r>
              <a:rPr lang="en-US" altLang="zh-CN" dirty="0"/>
              <a:t>                </a:t>
            </a:r>
            <a:r>
              <a:rPr lang="en-US" altLang="zh-CN" dirty="0" err="1"/>
              <a:t>acc_history.append</a:t>
            </a:r>
            <a:r>
              <a:rPr lang="en-US" altLang="zh-CN" dirty="0"/>
              <a:t>(</a:t>
            </a:r>
            <a:r>
              <a:rPr lang="en-US" altLang="zh-CN" dirty="0" err="1"/>
              <a:t>epoch_acc</a:t>
            </a:r>
            <a:r>
              <a:rPr lang="en-US" altLang="zh-CN" dirty="0"/>
              <a:t>)  # </a:t>
            </a:r>
            <a:r>
              <a:rPr lang="zh-CN" altLang="en-US" dirty="0"/>
              <a:t>保存准确率历史</a:t>
            </a:r>
          </a:p>
          <a:p>
            <a:r>
              <a:rPr lang="zh-CN" altLang="en-US" dirty="0"/>
              <a:t>                </a:t>
            </a:r>
            <a:r>
              <a:rPr lang="en-US" altLang="zh-CN" dirty="0"/>
              <a:t>if </a:t>
            </a:r>
            <a:r>
              <a:rPr lang="en-US" altLang="zh-CN" dirty="0" err="1"/>
              <a:t>epoch_acc</a:t>
            </a:r>
            <a:r>
              <a:rPr lang="en-US" altLang="zh-CN" dirty="0"/>
              <a:t> &gt; </a:t>
            </a:r>
            <a:r>
              <a:rPr lang="en-US" altLang="zh-CN" dirty="0" err="1"/>
              <a:t>best_acc</a:t>
            </a:r>
            <a:r>
              <a:rPr lang="en-US" altLang="zh-CN" dirty="0"/>
              <a:t>:</a:t>
            </a:r>
          </a:p>
          <a:p>
            <a:r>
              <a:rPr lang="en-US" altLang="zh-CN" dirty="0"/>
              <a:t>                    </a:t>
            </a:r>
            <a:r>
              <a:rPr lang="en-US" altLang="zh-CN" dirty="0" err="1"/>
              <a:t>best_acc</a:t>
            </a:r>
            <a:r>
              <a:rPr lang="en-US" altLang="zh-CN" dirty="0"/>
              <a:t> = </a:t>
            </a:r>
            <a:r>
              <a:rPr lang="en-US" altLang="zh-CN" dirty="0" err="1"/>
              <a:t>epoch_acc</a:t>
            </a:r>
            <a:endParaRPr lang="en-US" altLang="zh-CN" dirty="0"/>
          </a:p>
          <a:p>
            <a:r>
              <a:rPr lang="en-US" altLang="zh-CN" dirty="0"/>
              <a:t>                    </a:t>
            </a:r>
            <a:r>
              <a:rPr lang="en-US" altLang="zh-CN" dirty="0" err="1"/>
              <a:t>best_model</a:t>
            </a:r>
            <a:r>
              <a:rPr lang="en-US" altLang="zh-CN" dirty="0"/>
              <a:t> = </a:t>
            </a:r>
            <a:r>
              <a:rPr lang="en-US" altLang="zh-CN" dirty="0" err="1"/>
              <a:t>copy.deepcopy</a:t>
            </a:r>
            <a:r>
              <a:rPr lang="en-US" altLang="zh-CN" dirty="0"/>
              <a:t>(</a:t>
            </a:r>
            <a:r>
              <a:rPr lang="en-US" altLang="zh-CN" dirty="0" err="1"/>
              <a:t>model.state_dict</a:t>
            </a:r>
            <a:r>
              <a:rPr lang="en-US" altLang="zh-CN" dirty="0"/>
              <a:t>())</a:t>
            </a:r>
          </a:p>
          <a:p>
            <a:endParaRPr lang="en-US" altLang="zh-CN" dirty="0"/>
          </a:p>
          <a:p>
            <a:r>
              <a:rPr lang="en-US" altLang="zh-CN" dirty="0"/>
              <a:t>    # </a:t>
            </a:r>
            <a:r>
              <a:rPr lang="zh-CN" altLang="en-US" dirty="0"/>
              <a:t>计算耗时</a:t>
            </a:r>
          </a:p>
          <a:p>
            <a:r>
              <a:rPr lang="zh-CN" altLang="en-US" dirty="0"/>
              <a:t>    </a:t>
            </a:r>
            <a:r>
              <a:rPr lang="en-US" altLang="zh-CN" dirty="0" err="1"/>
              <a:t>time_elapsed</a:t>
            </a:r>
            <a:r>
              <a:rPr lang="en-US" altLang="zh-CN" dirty="0"/>
              <a:t> = </a:t>
            </a:r>
            <a:r>
              <a:rPr lang="en-US" altLang="zh-CN" dirty="0" err="1"/>
              <a:t>time.time</a:t>
            </a:r>
            <a:r>
              <a:rPr lang="en-US" altLang="zh-CN" dirty="0"/>
              <a:t>() - since</a:t>
            </a:r>
          </a:p>
          <a:p>
            <a:r>
              <a:rPr lang="en-US" altLang="zh-CN" dirty="0"/>
              <a:t>    print(f"</a:t>
            </a:r>
            <a:r>
              <a:rPr lang="zh-CN" altLang="en-US" dirty="0"/>
              <a:t>训练耗时：</a:t>
            </a:r>
            <a:r>
              <a:rPr lang="en-US" altLang="zh-CN" dirty="0"/>
              <a:t>{</a:t>
            </a:r>
            <a:r>
              <a:rPr lang="en-US" altLang="zh-CN" dirty="0" err="1"/>
              <a:t>time_elapsed</a:t>
            </a:r>
            <a:r>
              <a:rPr lang="en-US" altLang="zh-CN" dirty="0"/>
              <a:t> // 60 :.0f}</a:t>
            </a:r>
            <a:r>
              <a:rPr lang="zh-CN" altLang="en-US" dirty="0"/>
              <a:t>分</a:t>
            </a:r>
            <a:r>
              <a:rPr lang="en-US" altLang="zh-CN" dirty="0"/>
              <a:t>{</a:t>
            </a:r>
            <a:r>
              <a:rPr lang="en-US" altLang="zh-CN" dirty="0" err="1"/>
              <a:t>time_elapsed</a:t>
            </a:r>
            <a:r>
              <a:rPr lang="en-US" altLang="zh-CN" dirty="0"/>
              <a:t> % 60 :.0f}</a:t>
            </a:r>
            <a:r>
              <a:rPr lang="zh-CN" altLang="en-US" dirty="0"/>
              <a:t>秒</a:t>
            </a:r>
            <a:r>
              <a:rPr lang="en-US" altLang="zh-CN" dirty="0"/>
              <a:t>")</a:t>
            </a:r>
          </a:p>
          <a:p>
            <a:r>
              <a:rPr lang="en-US" altLang="zh-CN" dirty="0"/>
              <a:t>    print(f"</a:t>
            </a:r>
            <a:r>
              <a:rPr lang="zh-CN" altLang="en-US" dirty="0"/>
              <a:t>最佳验证准确率：</a:t>
            </a:r>
            <a:r>
              <a:rPr lang="en-US" altLang="zh-CN" dirty="0"/>
              <a:t>{</a:t>
            </a:r>
            <a:r>
              <a:rPr lang="en-US" altLang="zh-CN" dirty="0" err="1"/>
              <a:t>best_acc</a:t>
            </a:r>
            <a:r>
              <a:rPr lang="en-US" altLang="zh-CN" dirty="0"/>
              <a:t> :.4%}")</a:t>
            </a:r>
          </a:p>
          <a:p>
            <a:endParaRPr lang="en-US" altLang="zh-CN" dirty="0"/>
          </a:p>
          <a:p>
            <a:r>
              <a:rPr lang="en-US" altLang="zh-CN" dirty="0"/>
              <a:t>    # </a:t>
            </a:r>
            <a:r>
              <a:rPr lang="zh-CN" altLang="en-US" dirty="0"/>
              <a:t>加载暂存的最佳模型权重</a:t>
            </a:r>
          </a:p>
          <a:p>
            <a:r>
              <a:rPr lang="zh-CN" altLang="en-US" dirty="0"/>
              <a:t>    </a:t>
            </a:r>
            <a:r>
              <a:rPr lang="en-US" altLang="zh-CN" dirty="0" err="1"/>
              <a:t>model.load_state_dict</a:t>
            </a:r>
            <a:r>
              <a:rPr lang="en-US" altLang="zh-CN" dirty="0"/>
              <a:t>(</a:t>
            </a:r>
            <a:r>
              <a:rPr lang="en-US" altLang="zh-CN" dirty="0" err="1"/>
              <a:t>best_model</a:t>
            </a:r>
            <a:r>
              <a:rPr lang="en-US" altLang="zh-CN" dirty="0"/>
              <a:t>)</a:t>
            </a:r>
          </a:p>
          <a:p>
            <a:r>
              <a:rPr lang="en-US" altLang="zh-CN" dirty="0"/>
              <a:t>    return model, </a:t>
            </a:r>
            <a:r>
              <a:rPr lang="en-US" altLang="zh-CN" dirty="0" err="1"/>
              <a:t>acc_history</a:t>
            </a:r>
            <a:endParaRPr lang="zh-CN" altLang="en-US" dirty="0"/>
          </a:p>
        </p:txBody>
      </p:sp>
    </p:spTree>
    <p:extLst>
      <p:ext uri="{BB962C8B-B14F-4D97-AF65-F5344CB8AC3E}">
        <p14:creationId xmlns:p14="http://schemas.microsoft.com/office/powerpoint/2010/main" val="42462316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260648"/>
            <a:ext cx="8784976" cy="6480720"/>
          </a:xfrm>
        </p:spPr>
        <p:txBody>
          <a:bodyPr>
            <a:normAutofit fontScale="77500" lnSpcReduction="20000"/>
          </a:bodyPr>
          <a:lstStyle/>
          <a:p>
            <a:r>
              <a:rPr lang="zh-CN" altLang="en-US" sz="3800" dirty="0"/>
              <a:t>代码</a:t>
            </a:r>
            <a:r>
              <a:rPr lang="en-US" altLang="zh-CN" sz="3800" dirty="0"/>
              <a:t>6. 12</a:t>
            </a:r>
            <a:r>
              <a:rPr lang="zh-CN" altLang="en-US" sz="3800" dirty="0"/>
              <a:t>使用</a:t>
            </a:r>
            <a:r>
              <a:rPr lang="en-US" altLang="zh-CN" sz="3800" dirty="0" err="1"/>
              <a:t>ImageFolder</a:t>
            </a:r>
            <a:r>
              <a:rPr lang="zh-CN" altLang="en-US" sz="3800" dirty="0"/>
              <a:t>来读取第一章</a:t>
            </a:r>
            <a:r>
              <a:rPr lang="en-US" altLang="zh-CN" sz="3800" dirty="0"/>
              <a:t>1.3.4</a:t>
            </a:r>
            <a:r>
              <a:rPr lang="zh-CN" altLang="en-US" sz="3800" dirty="0"/>
              <a:t>小节预处理后的小型猫狗数据集。为了简单，</a:t>
            </a:r>
            <a:r>
              <a:rPr lang="en-US" altLang="zh-CN" sz="3800" dirty="0" err="1"/>
              <a:t>image_datasets</a:t>
            </a:r>
            <a:r>
              <a:rPr lang="zh-CN" altLang="en-US" sz="3800" dirty="0"/>
              <a:t>使用</a:t>
            </a:r>
            <a:r>
              <a:rPr lang="en-US" altLang="zh-CN" sz="3800" dirty="0"/>
              <a:t>Python</a:t>
            </a:r>
            <a:r>
              <a:rPr lang="zh-CN" altLang="en-US" sz="3800" dirty="0"/>
              <a:t>字典来存储训练集和验证集，</a:t>
            </a:r>
            <a:r>
              <a:rPr lang="en-US" altLang="zh-CN" sz="3800" dirty="0" err="1"/>
              <a:t>dataloaders</a:t>
            </a:r>
            <a:r>
              <a:rPr lang="zh-CN" altLang="en-US" sz="3800" dirty="0"/>
              <a:t>也采用</a:t>
            </a:r>
            <a:r>
              <a:rPr lang="en-US" altLang="zh-CN" sz="3800" dirty="0"/>
              <a:t>Python</a:t>
            </a:r>
            <a:r>
              <a:rPr lang="zh-CN" altLang="en-US" sz="3800" dirty="0"/>
              <a:t>字典来存储训练集和验证集的数据加载器。</a:t>
            </a:r>
          </a:p>
          <a:p>
            <a:r>
              <a:rPr lang="zh-CN" altLang="en-US" sz="3800" dirty="0"/>
              <a:t>代码</a:t>
            </a:r>
            <a:r>
              <a:rPr lang="en-US" altLang="zh-CN" sz="3800" dirty="0"/>
              <a:t>6. 12</a:t>
            </a:r>
            <a:r>
              <a:rPr lang="zh-CN" altLang="en-US" sz="3800" dirty="0"/>
              <a:t>数据集和数据加载器</a:t>
            </a:r>
          </a:p>
          <a:p>
            <a:r>
              <a:rPr lang="zh-CN" altLang="en-US" sz="2300" dirty="0"/>
              <a:t>    </a:t>
            </a:r>
            <a:r>
              <a:rPr lang="en-US" altLang="zh-CN" sz="2300" dirty="0"/>
              <a:t>epochs = 15</a:t>
            </a:r>
          </a:p>
          <a:p>
            <a:r>
              <a:rPr lang="en-US" altLang="zh-CN" sz="2300" dirty="0"/>
              <a:t>    </a:t>
            </a:r>
            <a:r>
              <a:rPr lang="en-US" altLang="zh-CN" sz="2300" dirty="0" err="1"/>
              <a:t>batch_size</a:t>
            </a:r>
            <a:r>
              <a:rPr lang="en-US" altLang="zh-CN" sz="2300" dirty="0"/>
              <a:t> = 8</a:t>
            </a:r>
          </a:p>
          <a:p>
            <a:r>
              <a:rPr lang="en-US" altLang="zh-CN" sz="2300" dirty="0"/>
              <a:t>    </a:t>
            </a:r>
            <a:r>
              <a:rPr lang="en-US" altLang="zh-CN" sz="2300" dirty="0" err="1"/>
              <a:t>data_dir</a:t>
            </a:r>
            <a:r>
              <a:rPr lang="en-US" altLang="zh-CN" sz="2300" dirty="0"/>
              <a:t> = '../datasets/</a:t>
            </a:r>
            <a:r>
              <a:rPr lang="en-US" altLang="zh-CN" sz="2300" dirty="0" err="1"/>
              <a:t>kaggledogvscat</a:t>
            </a:r>
            <a:r>
              <a:rPr lang="en-US" altLang="zh-CN" sz="2300" dirty="0"/>
              <a:t>/small'</a:t>
            </a:r>
          </a:p>
          <a:p>
            <a:r>
              <a:rPr lang="en-US" altLang="zh-CN" sz="2300" dirty="0"/>
              <a:t>    </a:t>
            </a:r>
            <a:r>
              <a:rPr lang="en-US" altLang="zh-CN" sz="2300" dirty="0" err="1"/>
              <a:t>image_datasets</a:t>
            </a:r>
            <a:r>
              <a:rPr lang="en-US" altLang="zh-CN" sz="2300" dirty="0"/>
              <a:t> = {x: </a:t>
            </a:r>
            <a:r>
              <a:rPr lang="en-US" altLang="zh-CN" sz="2300" dirty="0" err="1"/>
              <a:t>datasets.ImageFolder</a:t>
            </a:r>
            <a:r>
              <a:rPr lang="en-US" altLang="zh-CN" sz="2300" dirty="0"/>
              <a:t>(</a:t>
            </a:r>
            <a:r>
              <a:rPr lang="en-US" altLang="zh-CN" sz="2300" dirty="0" err="1"/>
              <a:t>os.path.join</a:t>
            </a:r>
            <a:r>
              <a:rPr lang="en-US" altLang="zh-CN" sz="2300" dirty="0"/>
              <a:t>(</a:t>
            </a:r>
            <a:r>
              <a:rPr lang="en-US" altLang="zh-CN" sz="2300" dirty="0" err="1"/>
              <a:t>data_dir</a:t>
            </a:r>
            <a:r>
              <a:rPr lang="en-US" altLang="zh-CN" sz="2300" dirty="0"/>
              <a:t>, x),</a:t>
            </a:r>
          </a:p>
          <a:p>
            <a:r>
              <a:rPr lang="en-US" altLang="zh-CN" sz="2300" dirty="0"/>
              <a:t>                                              </a:t>
            </a:r>
            <a:r>
              <a:rPr lang="en-US" altLang="zh-CN" sz="2300" dirty="0" err="1"/>
              <a:t>data_transforms</a:t>
            </a:r>
            <a:r>
              <a:rPr lang="en-US" altLang="zh-CN" sz="2300" dirty="0"/>
              <a:t>[x])</a:t>
            </a:r>
          </a:p>
          <a:p>
            <a:r>
              <a:rPr lang="en-US" altLang="zh-CN" sz="2300" dirty="0"/>
              <a:t>                      for x in ['train', 'validation']}</a:t>
            </a:r>
          </a:p>
          <a:p>
            <a:r>
              <a:rPr lang="en-US" altLang="zh-CN" sz="2300" dirty="0"/>
              <a:t>    </a:t>
            </a:r>
            <a:r>
              <a:rPr lang="en-US" altLang="zh-CN" sz="2300" dirty="0" err="1"/>
              <a:t>dataloaders</a:t>
            </a:r>
            <a:r>
              <a:rPr lang="en-US" altLang="zh-CN" sz="2300" dirty="0"/>
              <a:t> = {x: </a:t>
            </a:r>
            <a:r>
              <a:rPr lang="en-US" altLang="zh-CN" sz="2300" dirty="0" err="1"/>
              <a:t>DataLoader</a:t>
            </a:r>
            <a:r>
              <a:rPr lang="en-US" altLang="zh-CN" sz="2300" dirty="0"/>
              <a:t>(</a:t>
            </a:r>
            <a:r>
              <a:rPr lang="en-US" altLang="zh-CN" sz="2300" dirty="0" err="1"/>
              <a:t>image_datasets</a:t>
            </a:r>
            <a:r>
              <a:rPr lang="en-US" altLang="zh-CN" sz="2300" dirty="0"/>
              <a:t>[x], </a:t>
            </a:r>
            <a:r>
              <a:rPr lang="en-US" altLang="zh-CN" sz="2300" dirty="0" err="1"/>
              <a:t>batch_size</a:t>
            </a:r>
            <a:r>
              <a:rPr lang="en-US" altLang="zh-CN" sz="2300" dirty="0"/>
              <a:t>=</a:t>
            </a:r>
            <a:r>
              <a:rPr lang="en-US" altLang="zh-CN" sz="2300" dirty="0" err="1"/>
              <a:t>batch_size</a:t>
            </a:r>
            <a:r>
              <a:rPr lang="en-US" altLang="zh-CN" sz="2300" dirty="0"/>
              <a:t>,</a:t>
            </a:r>
          </a:p>
          <a:p>
            <a:r>
              <a:rPr lang="en-US" altLang="zh-CN" sz="2300" dirty="0"/>
              <a:t>                                 shuffle=True, </a:t>
            </a:r>
            <a:r>
              <a:rPr lang="en-US" altLang="zh-CN" sz="2300" dirty="0" err="1"/>
              <a:t>num_workers</a:t>
            </a:r>
            <a:r>
              <a:rPr lang="en-US" altLang="zh-CN" sz="2300" dirty="0"/>
              <a:t>=0)</a:t>
            </a:r>
          </a:p>
          <a:p>
            <a:r>
              <a:rPr lang="en-US" altLang="zh-CN" sz="2300" dirty="0"/>
              <a:t>                   for x in ['train', 'validation']}</a:t>
            </a:r>
          </a:p>
          <a:p>
            <a:r>
              <a:rPr lang="en-US" altLang="zh-CN" sz="2300" dirty="0"/>
              <a:t>    </a:t>
            </a:r>
            <a:r>
              <a:rPr lang="en-US" altLang="zh-CN" sz="2300" dirty="0" err="1"/>
              <a:t>dataset_sizes</a:t>
            </a:r>
            <a:r>
              <a:rPr lang="en-US" altLang="zh-CN" sz="2300" dirty="0"/>
              <a:t> = {x: </a:t>
            </a:r>
            <a:r>
              <a:rPr lang="en-US" altLang="zh-CN" sz="2300" dirty="0" err="1"/>
              <a:t>len</a:t>
            </a:r>
            <a:r>
              <a:rPr lang="en-US" altLang="zh-CN" sz="2300" dirty="0"/>
              <a:t>(</a:t>
            </a:r>
            <a:r>
              <a:rPr lang="en-US" altLang="zh-CN" sz="2300" dirty="0" err="1"/>
              <a:t>image_datasets</a:t>
            </a:r>
            <a:r>
              <a:rPr lang="en-US" altLang="zh-CN" sz="2300" dirty="0"/>
              <a:t>[x]) for x in ['train', 'validation']}</a:t>
            </a:r>
          </a:p>
          <a:p>
            <a:r>
              <a:rPr lang="en-US" altLang="zh-CN" sz="2300" dirty="0"/>
              <a:t>    </a:t>
            </a:r>
            <a:r>
              <a:rPr lang="en-US" altLang="zh-CN" sz="2300" dirty="0" err="1"/>
              <a:t>class_names</a:t>
            </a:r>
            <a:r>
              <a:rPr lang="en-US" altLang="zh-CN" sz="2300" dirty="0"/>
              <a:t> = </a:t>
            </a:r>
            <a:r>
              <a:rPr lang="en-US" altLang="zh-CN" sz="2300" dirty="0" err="1"/>
              <a:t>image_datasets</a:t>
            </a:r>
            <a:r>
              <a:rPr lang="en-US" altLang="zh-CN" sz="2300" dirty="0"/>
              <a:t>['train'].classes</a:t>
            </a:r>
          </a:p>
          <a:p>
            <a:endParaRPr lang="zh-CN" altLang="en-US" sz="2300" dirty="0"/>
          </a:p>
        </p:txBody>
      </p:sp>
    </p:spTree>
    <p:extLst>
      <p:ext uri="{BB962C8B-B14F-4D97-AF65-F5344CB8AC3E}">
        <p14:creationId xmlns:p14="http://schemas.microsoft.com/office/powerpoint/2010/main" val="27121987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16632"/>
            <a:ext cx="9036496" cy="6696744"/>
          </a:xfrm>
        </p:spPr>
        <p:txBody>
          <a:bodyPr>
            <a:normAutofit fontScale="55000" lnSpcReduction="20000"/>
          </a:bodyPr>
          <a:lstStyle/>
          <a:p>
            <a:r>
              <a:rPr lang="zh-CN" altLang="en-US" sz="3600" dirty="0"/>
              <a:t>代码</a:t>
            </a:r>
            <a:r>
              <a:rPr lang="en-US" altLang="zh-CN" sz="3600" dirty="0"/>
              <a:t>6. 13</a:t>
            </a:r>
            <a:r>
              <a:rPr lang="zh-CN" altLang="en-US" sz="3600" dirty="0"/>
              <a:t>为特征抽取方法的关键代码。首先加载预训练的</a:t>
            </a:r>
            <a:r>
              <a:rPr lang="en-US" altLang="zh-CN" sz="3600" dirty="0"/>
              <a:t>ResNet18</a:t>
            </a:r>
            <a:r>
              <a:rPr lang="zh-CN" altLang="en-US" sz="3600" dirty="0"/>
              <a:t>模型，因此这里将</a:t>
            </a:r>
            <a:r>
              <a:rPr lang="en-US" altLang="zh-CN" sz="3600" dirty="0" err="1"/>
              <a:t>pretrained</a:t>
            </a:r>
            <a:r>
              <a:rPr lang="zh-CN" altLang="en-US" sz="3600" dirty="0"/>
              <a:t>属性设置为</a:t>
            </a:r>
            <a:r>
              <a:rPr lang="en-US" altLang="zh-CN" sz="3600" dirty="0"/>
              <a:t>True</a:t>
            </a:r>
            <a:r>
              <a:rPr lang="zh-CN" altLang="en-US" sz="3600" dirty="0"/>
              <a:t>；然后通过设置权重参数的</a:t>
            </a:r>
            <a:r>
              <a:rPr lang="en-US" altLang="zh-CN" sz="3600" dirty="0" err="1"/>
              <a:t>requires_grad</a:t>
            </a:r>
            <a:r>
              <a:rPr lang="zh-CN" altLang="en-US" sz="3600" dirty="0"/>
              <a:t>属性为</a:t>
            </a:r>
            <a:r>
              <a:rPr lang="en-US" altLang="zh-CN" sz="3600" dirty="0"/>
              <a:t>False</a:t>
            </a:r>
            <a:r>
              <a:rPr lang="zh-CN" altLang="en-US" sz="3600" dirty="0"/>
              <a:t>来冻结网络的全部权重参数，使之不参与训练；最后重新设置全连接层，使输出单元数为新任务的类别数。</a:t>
            </a:r>
          </a:p>
          <a:p>
            <a:r>
              <a:rPr lang="zh-CN" altLang="en-US" sz="3600" dirty="0"/>
              <a:t>代码</a:t>
            </a:r>
            <a:r>
              <a:rPr lang="en-US" altLang="zh-CN" sz="3600" dirty="0"/>
              <a:t>6. 13</a:t>
            </a:r>
            <a:r>
              <a:rPr lang="zh-CN" altLang="en-US" sz="3600" dirty="0"/>
              <a:t>特征抽取方法</a:t>
            </a:r>
          </a:p>
          <a:p>
            <a:r>
              <a:rPr lang="zh-CN" altLang="en-US" dirty="0"/>
              <a:t>    </a:t>
            </a:r>
            <a:r>
              <a:rPr lang="en-US" altLang="zh-CN" dirty="0"/>
              <a:t># </a:t>
            </a:r>
            <a:r>
              <a:rPr lang="zh-CN" altLang="en-US" dirty="0"/>
              <a:t>首先使用特征抽取方法来训练模型</a:t>
            </a:r>
          </a:p>
          <a:p>
            <a:r>
              <a:rPr lang="zh-CN" altLang="en-US" dirty="0"/>
              <a:t>    </a:t>
            </a:r>
            <a:r>
              <a:rPr lang="en-US" altLang="zh-CN" dirty="0"/>
              <a:t># </a:t>
            </a:r>
            <a:r>
              <a:rPr lang="zh-CN" altLang="en-US" dirty="0"/>
              <a:t>加载预训练模型</a:t>
            </a:r>
          </a:p>
          <a:p>
            <a:r>
              <a:rPr lang="zh-CN" altLang="en-US" dirty="0"/>
              <a:t>    </a:t>
            </a:r>
            <a:r>
              <a:rPr lang="en-US" altLang="zh-CN" dirty="0" err="1"/>
              <a:t>model_fe</a:t>
            </a:r>
            <a:r>
              <a:rPr lang="en-US" altLang="zh-CN" dirty="0"/>
              <a:t> = models.resnet18(</a:t>
            </a:r>
            <a:r>
              <a:rPr lang="en-US" altLang="zh-CN" b="1" dirty="0" err="1"/>
              <a:t>pretrained</a:t>
            </a:r>
            <a:r>
              <a:rPr lang="en-US" altLang="zh-CN" b="1" dirty="0"/>
              <a:t>=True</a:t>
            </a:r>
            <a:r>
              <a:rPr lang="en-US" altLang="zh-CN" dirty="0"/>
              <a:t>)</a:t>
            </a:r>
          </a:p>
          <a:p>
            <a:endParaRPr lang="en-US" altLang="zh-CN" dirty="0"/>
          </a:p>
          <a:p>
            <a:r>
              <a:rPr lang="en-US" altLang="zh-CN" dirty="0"/>
              <a:t>    # </a:t>
            </a:r>
            <a:r>
              <a:rPr lang="zh-CN" altLang="en-US" dirty="0"/>
              <a:t>冻结网络全部权重参数</a:t>
            </a:r>
          </a:p>
          <a:p>
            <a:r>
              <a:rPr lang="zh-CN" altLang="en-US" dirty="0"/>
              <a:t>    </a:t>
            </a:r>
            <a:r>
              <a:rPr lang="en-US" altLang="zh-CN" dirty="0"/>
              <a:t>for </a:t>
            </a:r>
            <a:r>
              <a:rPr lang="en-US" altLang="zh-CN" dirty="0" err="1"/>
              <a:t>param</a:t>
            </a:r>
            <a:r>
              <a:rPr lang="en-US" altLang="zh-CN" dirty="0"/>
              <a:t> in </a:t>
            </a:r>
            <a:r>
              <a:rPr lang="en-US" altLang="zh-CN" dirty="0" err="1"/>
              <a:t>model_fe.parameters</a:t>
            </a:r>
            <a:r>
              <a:rPr lang="en-US" altLang="zh-CN" dirty="0"/>
              <a:t>():</a:t>
            </a:r>
          </a:p>
          <a:p>
            <a:r>
              <a:rPr lang="en-US" altLang="zh-CN" dirty="0"/>
              <a:t>        </a:t>
            </a:r>
            <a:r>
              <a:rPr lang="en-US" altLang="zh-CN" b="1" dirty="0" err="1"/>
              <a:t>param.requires_grad</a:t>
            </a:r>
            <a:r>
              <a:rPr lang="en-US" altLang="zh-CN" b="1" dirty="0"/>
              <a:t> = False</a:t>
            </a:r>
          </a:p>
          <a:p>
            <a:endParaRPr lang="en-US" altLang="zh-CN" dirty="0"/>
          </a:p>
          <a:p>
            <a:r>
              <a:rPr lang="en-US" altLang="zh-CN" dirty="0"/>
              <a:t>    # </a:t>
            </a:r>
            <a:r>
              <a:rPr lang="zh-CN" altLang="en-US" dirty="0"/>
              <a:t>重新设置全连接层</a:t>
            </a:r>
          </a:p>
          <a:p>
            <a:r>
              <a:rPr lang="zh-CN" altLang="en-US" dirty="0"/>
              <a:t>    </a:t>
            </a:r>
            <a:r>
              <a:rPr lang="en-US" altLang="zh-CN" dirty="0" err="1"/>
              <a:t>num_features</a:t>
            </a:r>
            <a:r>
              <a:rPr lang="en-US" altLang="zh-CN" dirty="0"/>
              <a:t> = </a:t>
            </a:r>
            <a:r>
              <a:rPr lang="en-US" altLang="zh-CN" dirty="0" err="1"/>
              <a:t>model_fe.fc.in_features</a:t>
            </a:r>
            <a:endParaRPr lang="en-US" altLang="zh-CN" dirty="0"/>
          </a:p>
          <a:p>
            <a:r>
              <a:rPr lang="en-US" altLang="zh-CN" dirty="0"/>
              <a:t>    </a:t>
            </a:r>
            <a:r>
              <a:rPr lang="en-US" altLang="zh-CN" dirty="0" err="1"/>
              <a:t>model_fe.fc</a:t>
            </a:r>
            <a:r>
              <a:rPr lang="en-US" altLang="zh-CN" dirty="0"/>
              <a:t> = </a:t>
            </a:r>
            <a:r>
              <a:rPr lang="en-US" altLang="zh-CN" dirty="0" err="1"/>
              <a:t>nn.Linear</a:t>
            </a:r>
            <a:r>
              <a:rPr lang="en-US" altLang="zh-CN" dirty="0"/>
              <a:t>(</a:t>
            </a:r>
            <a:r>
              <a:rPr lang="en-US" altLang="zh-CN" dirty="0" err="1"/>
              <a:t>num_features</a:t>
            </a:r>
            <a:r>
              <a:rPr lang="en-US" altLang="zh-CN" dirty="0"/>
              <a:t>, </a:t>
            </a:r>
            <a:r>
              <a:rPr lang="en-US" altLang="zh-CN" dirty="0" err="1"/>
              <a:t>len</a:t>
            </a:r>
            <a:r>
              <a:rPr lang="en-US" altLang="zh-CN" dirty="0"/>
              <a:t>(</a:t>
            </a:r>
            <a:r>
              <a:rPr lang="en-US" altLang="zh-CN" dirty="0" err="1"/>
              <a:t>class_names</a:t>
            </a:r>
            <a:r>
              <a:rPr lang="en-US" altLang="zh-CN" dirty="0"/>
              <a:t>))</a:t>
            </a:r>
          </a:p>
          <a:p>
            <a:endParaRPr lang="en-US" altLang="zh-CN" dirty="0"/>
          </a:p>
          <a:p>
            <a:r>
              <a:rPr lang="en-US" altLang="zh-CN" dirty="0"/>
              <a:t>    print("CNN</a:t>
            </a:r>
            <a:r>
              <a:rPr lang="zh-CN" altLang="en-US" dirty="0"/>
              <a:t>模型：</a:t>
            </a:r>
            <a:r>
              <a:rPr lang="en-US" altLang="zh-CN" dirty="0"/>
              <a:t>")</a:t>
            </a:r>
          </a:p>
          <a:p>
            <a:r>
              <a:rPr lang="en-US" altLang="zh-CN" dirty="0"/>
              <a:t>    print(</a:t>
            </a:r>
            <a:r>
              <a:rPr lang="en-US" altLang="zh-CN" dirty="0" err="1"/>
              <a:t>model_fe</a:t>
            </a:r>
            <a:r>
              <a:rPr lang="en-US" altLang="zh-CN" dirty="0"/>
              <a:t>)</a:t>
            </a:r>
          </a:p>
          <a:p>
            <a:endParaRPr lang="en-US" altLang="zh-CN" dirty="0"/>
          </a:p>
          <a:p>
            <a:r>
              <a:rPr lang="en-US" altLang="zh-CN" dirty="0"/>
              <a:t>    # </a:t>
            </a:r>
            <a:r>
              <a:rPr lang="zh-CN" altLang="en-US" dirty="0"/>
              <a:t>特征抽取方法冻结卷积层，但不冻结最后的全连接层</a:t>
            </a:r>
          </a:p>
          <a:p>
            <a:r>
              <a:rPr lang="zh-CN" altLang="en-US" dirty="0"/>
              <a:t>    </a:t>
            </a:r>
            <a:r>
              <a:rPr lang="en-US" altLang="zh-CN" dirty="0"/>
              <a:t>print("</a:t>
            </a:r>
            <a:r>
              <a:rPr lang="zh-CN" altLang="en-US" dirty="0"/>
              <a:t>卷积层</a:t>
            </a:r>
            <a:r>
              <a:rPr lang="en-US" altLang="zh-CN" dirty="0" err="1"/>
              <a:t>requires_grad</a:t>
            </a:r>
            <a:r>
              <a:rPr lang="zh-CN" altLang="en-US" dirty="0"/>
              <a:t>：</a:t>
            </a:r>
            <a:r>
              <a:rPr lang="en-US" altLang="zh-CN" dirty="0"/>
              <a:t>", model_fe.layer1[0].conv1.weight.requires_grad)</a:t>
            </a:r>
          </a:p>
          <a:p>
            <a:r>
              <a:rPr lang="en-US" altLang="zh-CN" dirty="0"/>
              <a:t>    print("</a:t>
            </a:r>
            <a:r>
              <a:rPr lang="zh-CN" altLang="en-US" dirty="0"/>
              <a:t>全连接层</a:t>
            </a:r>
            <a:r>
              <a:rPr lang="en-US" altLang="zh-CN" dirty="0" err="1"/>
              <a:t>requires_grad</a:t>
            </a:r>
            <a:r>
              <a:rPr lang="zh-CN" altLang="en-US" dirty="0"/>
              <a:t>：</a:t>
            </a:r>
            <a:r>
              <a:rPr lang="en-US" altLang="zh-CN" dirty="0"/>
              <a:t>", </a:t>
            </a:r>
            <a:r>
              <a:rPr lang="en-US" altLang="zh-CN" dirty="0" err="1"/>
              <a:t>model_fe.fc.weight.requires_grad</a:t>
            </a:r>
            <a:r>
              <a:rPr lang="en-US" altLang="zh-CN" dirty="0"/>
              <a:t>)</a:t>
            </a:r>
          </a:p>
          <a:p>
            <a:endParaRPr lang="zh-CN" altLang="en-US" dirty="0"/>
          </a:p>
        </p:txBody>
      </p:sp>
    </p:spTree>
    <p:extLst>
      <p:ext uri="{BB962C8B-B14F-4D97-AF65-F5344CB8AC3E}">
        <p14:creationId xmlns:p14="http://schemas.microsoft.com/office/powerpoint/2010/main" val="35062150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6025872"/>
          </a:xfrm>
        </p:spPr>
        <p:txBody>
          <a:bodyPr>
            <a:normAutofit fontScale="40000" lnSpcReduction="20000"/>
          </a:bodyPr>
          <a:lstStyle/>
          <a:p>
            <a:r>
              <a:rPr lang="zh-CN" altLang="en-US" sz="6000" dirty="0"/>
              <a:t>程序运行后的打印结果如下。注意到网络的最后一层</a:t>
            </a:r>
            <a:r>
              <a:rPr lang="en-US" altLang="zh-CN" sz="6000" dirty="0"/>
              <a:t>fc</a:t>
            </a:r>
            <a:r>
              <a:rPr lang="zh-CN" altLang="en-US" sz="6000" dirty="0"/>
              <a:t>的</a:t>
            </a:r>
            <a:r>
              <a:rPr lang="en-US" altLang="zh-CN" sz="6000" dirty="0" err="1"/>
              <a:t>out_features</a:t>
            </a:r>
            <a:r>
              <a:rPr lang="zh-CN" altLang="en-US" sz="6000" dirty="0"/>
              <a:t>属性为</a:t>
            </a:r>
            <a:r>
              <a:rPr lang="en-US" altLang="zh-CN" sz="6000" dirty="0"/>
              <a:t>2</a:t>
            </a:r>
            <a:r>
              <a:rPr lang="zh-CN" altLang="en-US" sz="6000" dirty="0"/>
              <a:t>，符合当前区别猫和狗的任务。另外，结果显示卷积层</a:t>
            </a:r>
            <a:r>
              <a:rPr lang="en-US" altLang="zh-CN" sz="6000" dirty="0" err="1"/>
              <a:t>requires_grad</a:t>
            </a:r>
            <a:r>
              <a:rPr lang="zh-CN" altLang="en-US" sz="6000" dirty="0"/>
              <a:t>为</a:t>
            </a:r>
            <a:r>
              <a:rPr lang="en-US" altLang="zh-CN" sz="6000" dirty="0"/>
              <a:t>False</a:t>
            </a:r>
            <a:r>
              <a:rPr lang="zh-CN" altLang="en-US" sz="6000" dirty="0"/>
              <a:t>，而全连接层</a:t>
            </a:r>
            <a:r>
              <a:rPr lang="en-US" altLang="zh-CN" sz="6000" dirty="0" err="1"/>
              <a:t>requires_grad</a:t>
            </a:r>
            <a:r>
              <a:rPr lang="zh-CN" altLang="en-US" sz="6000" dirty="0"/>
              <a:t>为</a:t>
            </a:r>
            <a:r>
              <a:rPr lang="en-US" altLang="zh-CN" sz="6000" dirty="0"/>
              <a:t>True</a:t>
            </a:r>
            <a:r>
              <a:rPr lang="zh-CN" altLang="en-US" sz="6000" dirty="0"/>
              <a:t>，说明已经冻结了卷积层参数，但开放全连接层参数。</a:t>
            </a:r>
            <a:endParaRPr lang="zh-CN" altLang="en-US" dirty="0"/>
          </a:p>
          <a:p>
            <a:r>
              <a:rPr lang="en-US" altLang="zh-CN" dirty="0"/>
              <a:t>CNN</a:t>
            </a:r>
            <a:r>
              <a:rPr lang="zh-CN" altLang="en-US" dirty="0"/>
              <a:t>模型：</a:t>
            </a:r>
          </a:p>
          <a:p>
            <a:r>
              <a:rPr lang="en-US" altLang="zh-CN" dirty="0" err="1"/>
              <a:t>ResNet</a:t>
            </a:r>
            <a:r>
              <a:rPr lang="en-US" altLang="zh-CN" dirty="0"/>
              <a:t>(</a:t>
            </a:r>
          </a:p>
          <a:p>
            <a:r>
              <a:rPr lang="en-US" altLang="zh-CN" dirty="0"/>
              <a:t>  (conv1): Conv2d(3, 64, </a:t>
            </a:r>
            <a:r>
              <a:rPr lang="en-US" altLang="zh-CN" dirty="0" err="1"/>
              <a:t>kernel_size</a:t>
            </a:r>
            <a:r>
              <a:rPr lang="en-US" altLang="zh-CN" dirty="0"/>
              <a:t>=(7, 7), stride=(2, 2), padding=(3, 3), bias=False)</a:t>
            </a:r>
          </a:p>
          <a:p>
            <a:r>
              <a:rPr lang="en-US" altLang="zh-CN" dirty="0"/>
              <a:t>  (bn1): BatchNorm2d(64, eps=1e-05, momentum=0.1, affine=True, </a:t>
            </a:r>
            <a:r>
              <a:rPr lang="en-US" altLang="zh-CN" dirty="0" err="1"/>
              <a:t>track_running_stats</a:t>
            </a:r>
            <a:r>
              <a:rPr lang="en-US" altLang="zh-CN" dirty="0"/>
              <a:t>=True)</a:t>
            </a:r>
          </a:p>
          <a:p>
            <a:r>
              <a:rPr lang="en-US" altLang="zh-CN" dirty="0"/>
              <a:t>  (</a:t>
            </a:r>
            <a:r>
              <a:rPr lang="en-US" altLang="zh-CN" dirty="0" err="1"/>
              <a:t>relu</a:t>
            </a:r>
            <a:r>
              <a:rPr lang="en-US" altLang="zh-CN" dirty="0"/>
              <a:t>): </a:t>
            </a:r>
            <a:r>
              <a:rPr lang="en-US" altLang="zh-CN" dirty="0" err="1"/>
              <a:t>ReLU</a:t>
            </a:r>
            <a:r>
              <a:rPr lang="en-US" altLang="zh-CN" dirty="0"/>
              <a:t>(</a:t>
            </a:r>
            <a:r>
              <a:rPr lang="en-US" altLang="zh-CN" dirty="0" err="1"/>
              <a:t>inplace</a:t>
            </a:r>
            <a:r>
              <a:rPr lang="en-US" altLang="zh-CN" dirty="0"/>
              <a:t>=True)</a:t>
            </a:r>
          </a:p>
          <a:p>
            <a:r>
              <a:rPr lang="en-US" altLang="zh-CN" dirty="0"/>
              <a:t>  (</a:t>
            </a:r>
            <a:r>
              <a:rPr lang="en-US" altLang="zh-CN" dirty="0" err="1"/>
              <a:t>maxpool</a:t>
            </a:r>
            <a:r>
              <a:rPr lang="en-US" altLang="zh-CN" dirty="0"/>
              <a:t>): MaxPool2d(</a:t>
            </a:r>
            <a:r>
              <a:rPr lang="en-US" altLang="zh-CN" dirty="0" err="1"/>
              <a:t>kernel_size</a:t>
            </a:r>
            <a:r>
              <a:rPr lang="en-US" altLang="zh-CN" dirty="0"/>
              <a:t>=3, stride=2, padding=1, dilation=1, </a:t>
            </a:r>
            <a:r>
              <a:rPr lang="en-US" altLang="zh-CN" dirty="0" err="1"/>
              <a:t>ceil_mode</a:t>
            </a:r>
            <a:r>
              <a:rPr lang="en-US" altLang="zh-CN" dirty="0"/>
              <a:t>=False)</a:t>
            </a:r>
          </a:p>
          <a:p>
            <a:r>
              <a:rPr lang="en-US" altLang="zh-CN" dirty="0"/>
              <a:t>  (layer1): Sequential(</a:t>
            </a:r>
          </a:p>
          <a:p>
            <a:r>
              <a:rPr lang="en-US" altLang="zh-CN" dirty="0"/>
              <a:t>    (0): </a:t>
            </a:r>
            <a:r>
              <a:rPr lang="en-US" altLang="zh-CN" dirty="0" err="1"/>
              <a:t>BasicBlock</a:t>
            </a:r>
            <a:r>
              <a:rPr lang="en-US" altLang="zh-CN" dirty="0"/>
              <a:t>(</a:t>
            </a:r>
          </a:p>
          <a:p>
            <a:r>
              <a:rPr lang="en-US" altLang="zh-CN" dirty="0"/>
              <a:t>      (conv1): Conv2d(64, 64, </a:t>
            </a:r>
            <a:r>
              <a:rPr lang="en-US" altLang="zh-CN" dirty="0" err="1"/>
              <a:t>kernel_size</a:t>
            </a:r>
            <a:r>
              <a:rPr lang="en-US" altLang="zh-CN" dirty="0"/>
              <a:t>=(3, 3), stride=(1, 1), padding=(1, 1), bias=False)</a:t>
            </a:r>
          </a:p>
          <a:p>
            <a:r>
              <a:rPr lang="en-US" altLang="zh-CN" dirty="0"/>
              <a:t>      (bn1): BatchNorm2d(64, eps=1e-05, momentum=0.1, affine=True, </a:t>
            </a:r>
            <a:r>
              <a:rPr lang="en-US" altLang="zh-CN" dirty="0" err="1"/>
              <a:t>track_running_stats</a:t>
            </a:r>
            <a:r>
              <a:rPr lang="en-US" altLang="zh-CN" dirty="0"/>
              <a:t>=True)</a:t>
            </a:r>
          </a:p>
          <a:p>
            <a:r>
              <a:rPr lang="en-US" altLang="zh-CN" dirty="0"/>
              <a:t>      (</a:t>
            </a:r>
            <a:r>
              <a:rPr lang="en-US" altLang="zh-CN" dirty="0" err="1"/>
              <a:t>relu</a:t>
            </a:r>
            <a:r>
              <a:rPr lang="en-US" altLang="zh-CN" dirty="0"/>
              <a:t>): </a:t>
            </a:r>
            <a:r>
              <a:rPr lang="en-US" altLang="zh-CN" dirty="0" err="1"/>
              <a:t>ReLU</a:t>
            </a:r>
            <a:r>
              <a:rPr lang="en-US" altLang="zh-CN" dirty="0"/>
              <a:t>(</a:t>
            </a:r>
            <a:r>
              <a:rPr lang="en-US" altLang="zh-CN" dirty="0" err="1"/>
              <a:t>inplace</a:t>
            </a:r>
            <a:r>
              <a:rPr lang="en-US" altLang="zh-CN" dirty="0"/>
              <a:t>=True)</a:t>
            </a:r>
          </a:p>
          <a:p>
            <a:r>
              <a:rPr lang="en-US" altLang="zh-CN" dirty="0"/>
              <a:t>      (conv2): Conv2d(64, 64, </a:t>
            </a:r>
            <a:r>
              <a:rPr lang="en-US" altLang="zh-CN" dirty="0" err="1"/>
              <a:t>kernel_size</a:t>
            </a:r>
            <a:r>
              <a:rPr lang="en-US" altLang="zh-CN" dirty="0"/>
              <a:t>=(3, 3), stride=(1, 1), padding=(1, 1), bias=False)</a:t>
            </a:r>
          </a:p>
          <a:p>
            <a:r>
              <a:rPr lang="en-US" altLang="zh-CN" dirty="0"/>
              <a:t>      (bn2): BatchNorm2d(64, eps=1e-05, momentum=0.1, affine=True, </a:t>
            </a:r>
            <a:r>
              <a:rPr lang="en-US" altLang="zh-CN" dirty="0" err="1"/>
              <a:t>track_running_stats</a:t>
            </a:r>
            <a:r>
              <a:rPr lang="en-US" altLang="zh-CN" dirty="0"/>
              <a:t>=True)</a:t>
            </a:r>
          </a:p>
          <a:p>
            <a:r>
              <a:rPr lang="en-US" altLang="zh-CN" dirty="0"/>
              <a:t>    )</a:t>
            </a:r>
          </a:p>
          <a:p>
            <a:r>
              <a:rPr lang="en-US" altLang="zh-CN" dirty="0"/>
              <a:t>    (1): </a:t>
            </a:r>
            <a:r>
              <a:rPr lang="en-US" altLang="zh-CN" dirty="0" err="1"/>
              <a:t>BasicBlock</a:t>
            </a:r>
            <a:r>
              <a:rPr lang="en-US" altLang="zh-CN" dirty="0"/>
              <a:t>(</a:t>
            </a:r>
          </a:p>
          <a:p>
            <a:r>
              <a:rPr lang="en-US" altLang="zh-CN" dirty="0"/>
              <a:t>      (conv1): Conv2d(64, 64, </a:t>
            </a:r>
            <a:r>
              <a:rPr lang="en-US" altLang="zh-CN" dirty="0" err="1"/>
              <a:t>kernel_size</a:t>
            </a:r>
            <a:r>
              <a:rPr lang="en-US" altLang="zh-CN" dirty="0"/>
              <a:t>=(3, 3), stride=(1, 1), padding=(1, 1), bias=False)</a:t>
            </a:r>
          </a:p>
          <a:p>
            <a:r>
              <a:rPr lang="en-US" altLang="zh-CN" dirty="0"/>
              <a:t>      (bn1): BatchNorm2d(64, eps=1e-05, momentum=0.1, affine=True, </a:t>
            </a:r>
            <a:r>
              <a:rPr lang="en-US" altLang="zh-CN" dirty="0" err="1"/>
              <a:t>track_running_stats</a:t>
            </a:r>
            <a:r>
              <a:rPr lang="en-US" altLang="zh-CN" dirty="0"/>
              <a:t>=True)</a:t>
            </a:r>
          </a:p>
          <a:p>
            <a:r>
              <a:rPr lang="en-US" altLang="zh-CN" dirty="0"/>
              <a:t>      (</a:t>
            </a:r>
            <a:r>
              <a:rPr lang="en-US" altLang="zh-CN" dirty="0" err="1"/>
              <a:t>relu</a:t>
            </a:r>
            <a:r>
              <a:rPr lang="en-US" altLang="zh-CN" dirty="0"/>
              <a:t>): </a:t>
            </a:r>
            <a:r>
              <a:rPr lang="en-US" altLang="zh-CN" dirty="0" err="1"/>
              <a:t>ReLU</a:t>
            </a:r>
            <a:r>
              <a:rPr lang="en-US" altLang="zh-CN" dirty="0"/>
              <a:t>(</a:t>
            </a:r>
            <a:r>
              <a:rPr lang="en-US" altLang="zh-CN" dirty="0" err="1"/>
              <a:t>inplace</a:t>
            </a:r>
            <a:r>
              <a:rPr lang="en-US" altLang="zh-CN" dirty="0"/>
              <a:t>=True)</a:t>
            </a:r>
          </a:p>
          <a:p>
            <a:r>
              <a:rPr lang="en-US" altLang="zh-CN" dirty="0"/>
              <a:t>      (conv2): Conv2d(64, 64, </a:t>
            </a:r>
            <a:r>
              <a:rPr lang="en-US" altLang="zh-CN" dirty="0" err="1"/>
              <a:t>kernel_size</a:t>
            </a:r>
            <a:r>
              <a:rPr lang="en-US" altLang="zh-CN" dirty="0"/>
              <a:t>=(3, 3), stride=(1, 1), padding=(1, 1), bias=False)</a:t>
            </a:r>
          </a:p>
          <a:p>
            <a:r>
              <a:rPr lang="en-US" altLang="zh-CN" dirty="0"/>
              <a:t>      (bn2): BatchNorm2d(64, eps=1e-05, momentum=0.1, affine=True, </a:t>
            </a:r>
            <a:r>
              <a:rPr lang="en-US" altLang="zh-CN" dirty="0" err="1"/>
              <a:t>track_running_stats</a:t>
            </a:r>
            <a:r>
              <a:rPr lang="en-US" altLang="zh-CN" dirty="0"/>
              <a:t>=True)</a:t>
            </a:r>
          </a:p>
          <a:p>
            <a:r>
              <a:rPr lang="en-US" altLang="zh-CN" dirty="0"/>
              <a:t>    )</a:t>
            </a:r>
          </a:p>
          <a:p>
            <a:r>
              <a:rPr lang="en-US" altLang="zh-CN" dirty="0"/>
              <a:t>  </a:t>
            </a:r>
            <a:r>
              <a:rPr lang="en-US" altLang="zh-CN" dirty="0" smtClean="0"/>
              <a:t>)</a:t>
            </a:r>
            <a:endParaRPr lang="en-US" altLang="zh-CN" dirty="0"/>
          </a:p>
        </p:txBody>
      </p:sp>
    </p:spTree>
    <p:extLst>
      <p:ext uri="{BB962C8B-B14F-4D97-AF65-F5344CB8AC3E}">
        <p14:creationId xmlns:p14="http://schemas.microsoft.com/office/powerpoint/2010/main" val="25083946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16632"/>
            <a:ext cx="8229600" cy="6696744"/>
          </a:xfrm>
        </p:spPr>
        <p:txBody>
          <a:bodyPr>
            <a:normAutofit fontScale="40000" lnSpcReduction="20000"/>
          </a:bodyPr>
          <a:lstStyle/>
          <a:p>
            <a:r>
              <a:rPr lang="en-US" altLang="zh-CN" dirty="0"/>
              <a:t> (layer2): Sequential(</a:t>
            </a:r>
          </a:p>
          <a:p>
            <a:r>
              <a:rPr lang="en-US" altLang="zh-CN" dirty="0"/>
              <a:t>    (0): </a:t>
            </a:r>
            <a:r>
              <a:rPr lang="en-US" altLang="zh-CN" dirty="0" err="1"/>
              <a:t>BasicBlock</a:t>
            </a:r>
            <a:r>
              <a:rPr lang="en-US" altLang="zh-CN" dirty="0"/>
              <a:t>(</a:t>
            </a:r>
          </a:p>
          <a:p>
            <a:r>
              <a:rPr lang="en-US" altLang="zh-CN" dirty="0"/>
              <a:t>      (conv1): Conv2d(64, 128, </a:t>
            </a:r>
            <a:r>
              <a:rPr lang="en-US" altLang="zh-CN" dirty="0" err="1"/>
              <a:t>kernel_size</a:t>
            </a:r>
            <a:r>
              <a:rPr lang="en-US" altLang="zh-CN" dirty="0"/>
              <a:t>=(3, 3), stride=(2, 2), padding=(1, 1), bias=False)</a:t>
            </a:r>
          </a:p>
          <a:p>
            <a:r>
              <a:rPr lang="en-US" altLang="zh-CN" dirty="0"/>
              <a:t>      (bn1): BatchNorm2d(128, eps=1e-05, momentum=0.1, affine=True, </a:t>
            </a:r>
            <a:r>
              <a:rPr lang="en-US" altLang="zh-CN" dirty="0" err="1"/>
              <a:t>track_running_stats</a:t>
            </a:r>
            <a:r>
              <a:rPr lang="en-US" altLang="zh-CN" dirty="0"/>
              <a:t>=True)</a:t>
            </a:r>
          </a:p>
          <a:p>
            <a:r>
              <a:rPr lang="en-US" altLang="zh-CN" dirty="0"/>
              <a:t>      (</a:t>
            </a:r>
            <a:r>
              <a:rPr lang="en-US" altLang="zh-CN" dirty="0" err="1"/>
              <a:t>relu</a:t>
            </a:r>
            <a:r>
              <a:rPr lang="en-US" altLang="zh-CN" dirty="0"/>
              <a:t>): </a:t>
            </a:r>
            <a:r>
              <a:rPr lang="en-US" altLang="zh-CN" dirty="0" err="1"/>
              <a:t>ReLU</a:t>
            </a:r>
            <a:r>
              <a:rPr lang="en-US" altLang="zh-CN" dirty="0"/>
              <a:t>(</a:t>
            </a:r>
            <a:r>
              <a:rPr lang="en-US" altLang="zh-CN" dirty="0" err="1"/>
              <a:t>inplace</a:t>
            </a:r>
            <a:r>
              <a:rPr lang="en-US" altLang="zh-CN" dirty="0"/>
              <a:t>=True)</a:t>
            </a:r>
          </a:p>
          <a:p>
            <a:r>
              <a:rPr lang="en-US" altLang="zh-CN" dirty="0"/>
              <a:t>      (conv2): Conv2d(128, 128, </a:t>
            </a:r>
            <a:r>
              <a:rPr lang="en-US" altLang="zh-CN" dirty="0" err="1"/>
              <a:t>kernel_size</a:t>
            </a:r>
            <a:r>
              <a:rPr lang="en-US" altLang="zh-CN" dirty="0"/>
              <a:t>=(3, 3), stride=(1, 1), padding=(1, 1), bias=False)</a:t>
            </a:r>
          </a:p>
          <a:p>
            <a:r>
              <a:rPr lang="en-US" altLang="zh-CN" dirty="0"/>
              <a:t>      (bn2): BatchNorm2d(128, eps=1e-05, momentum=0.1, affine=True, </a:t>
            </a:r>
            <a:r>
              <a:rPr lang="en-US" altLang="zh-CN" dirty="0" err="1"/>
              <a:t>track_running_stats</a:t>
            </a:r>
            <a:r>
              <a:rPr lang="en-US" altLang="zh-CN" dirty="0"/>
              <a:t>=True)</a:t>
            </a:r>
          </a:p>
          <a:p>
            <a:r>
              <a:rPr lang="en-US" altLang="zh-CN" dirty="0"/>
              <a:t>      (</a:t>
            </a:r>
            <a:r>
              <a:rPr lang="en-US" altLang="zh-CN" dirty="0" err="1"/>
              <a:t>downsample</a:t>
            </a:r>
            <a:r>
              <a:rPr lang="en-US" altLang="zh-CN" dirty="0"/>
              <a:t>): Sequential(</a:t>
            </a:r>
          </a:p>
          <a:p>
            <a:r>
              <a:rPr lang="en-US" altLang="zh-CN" dirty="0"/>
              <a:t>        (0): Conv2d(64, 128, </a:t>
            </a:r>
            <a:r>
              <a:rPr lang="en-US" altLang="zh-CN" dirty="0" err="1"/>
              <a:t>kernel_size</a:t>
            </a:r>
            <a:r>
              <a:rPr lang="en-US" altLang="zh-CN" dirty="0"/>
              <a:t>=(1, 1), stride=(2, 2), bias=False)</a:t>
            </a:r>
          </a:p>
          <a:p>
            <a:r>
              <a:rPr lang="en-US" altLang="zh-CN" dirty="0"/>
              <a:t>        (1): BatchNorm2d(128, eps=1e-05, momentum=0.1, affine=True, </a:t>
            </a:r>
            <a:r>
              <a:rPr lang="en-US" altLang="zh-CN" dirty="0" err="1"/>
              <a:t>track_running_stats</a:t>
            </a:r>
            <a:r>
              <a:rPr lang="en-US" altLang="zh-CN" dirty="0"/>
              <a:t>=True)</a:t>
            </a:r>
          </a:p>
          <a:p>
            <a:r>
              <a:rPr lang="en-US" altLang="zh-CN" dirty="0"/>
              <a:t>      )</a:t>
            </a:r>
          </a:p>
          <a:p>
            <a:r>
              <a:rPr lang="en-US" altLang="zh-CN" dirty="0"/>
              <a:t>    )</a:t>
            </a:r>
          </a:p>
          <a:p>
            <a:r>
              <a:rPr lang="en-US" altLang="zh-CN" dirty="0"/>
              <a:t>    (1): </a:t>
            </a:r>
            <a:r>
              <a:rPr lang="en-US" altLang="zh-CN" dirty="0" err="1"/>
              <a:t>BasicBlock</a:t>
            </a:r>
            <a:r>
              <a:rPr lang="en-US" altLang="zh-CN" dirty="0"/>
              <a:t>(</a:t>
            </a:r>
          </a:p>
          <a:p>
            <a:r>
              <a:rPr lang="en-US" altLang="zh-CN" dirty="0"/>
              <a:t>      (conv1): Conv2d(128, 128, </a:t>
            </a:r>
            <a:r>
              <a:rPr lang="en-US" altLang="zh-CN" dirty="0" err="1"/>
              <a:t>kernel_size</a:t>
            </a:r>
            <a:r>
              <a:rPr lang="en-US" altLang="zh-CN" dirty="0"/>
              <a:t>=(3, 3), stride=(1, 1), padding=(1, 1), bias=False)</a:t>
            </a:r>
          </a:p>
          <a:p>
            <a:r>
              <a:rPr lang="en-US" altLang="zh-CN" dirty="0"/>
              <a:t>      (bn1): BatchNorm2d(128, eps=1e-05, momentum=0.1, affine=True, </a:t>
            </a:r>
            <a:r>
              <a:rPr lang="en-US" altLang="zh-CN" dirty="0" err="1"/>
              <a:t>track_running_stats</a:t>
            </a:r>
            <a:r>
              <a:rPr lang="en-US" altLang="zh-CN" dirty="0"/>
              <a:t>=True)</a:t>
            </a:r>
          </a:p>
          <a:p>
            <a:r>
              <a:rPr lang="en-US" altLang="zh-CN" dirty="0"/>
              <a:t>      (</a:t>
            </a:r>
            <a:r>
              <a:rPr lang="en-US" altLang="zh-CN" dirty="0" err="1"/>
              <a:t>relu</a:t>
            </a:r>
            <a:r>
              <a:rPr lang="en-US" altLang="zh-CN" dirty="0"/>
              <a:t>): </a:t>
            </a:r>
            <a:r>
              <a:rPr lang="en-US" altLang="zh-CN" dirty="0" err="1"/>
              <a:t>ReLU</a:t>
            </a:r>
            <a:r>
              <a:rPr lang="en-US" altLang="zh-CN" dirty="0"/>
              <a:t>(</a:t>
            </a:r>
            <a:r>
              <a:rPr lang="en-US" altLang="zh-CN" dirty="0" err="1"/>
              <a:t>inplace</a:t>
            </a:r>
            <a:r>
              <a:rPr lang="en-US" altLang="zh-CN" dirty="0"/>
              <a:t>=True)</a:t>
            </a:r>
          </a:p>
          <a:p>
            <a:r>
              <a:rPr lang="en-US" altLang="zh-CN" dirty="0"/>
              <a:t>      (conv2): Conv2d(128, 128, </a:t>
            </a:r>
            <a:r>
              <a:rPr lang="en-US" altLang="zh-CN" dirty="0" err="1"/>
              <a:t>kernel_size</a:t>
            </a:r>
            <a:r>
              <a:rPr lang="en-US" altLang="zh-CN" dirty="0"/>
              <a:t>=(3, 3), stride=(1, 1), padding=(1, 1), bias=False)</a:t>
            </a:r>
          </a:p>
          <a:p>
            <a:r>
              <a:rPr lang="en-US" altLang="zh-CN" dirty="0"/>
              <a:t>      (bn2): BatchNorm2d(128, eps=1e-05, momentum=0.1, affine=True, </a:t>
            </a:r>
            <a:r>
              <a:rPr lang="en-US" altLang="zh-CN" dirty="0" err="1"/>
              <a:t>track_running_stats</a:t>
            </a:r>
            <a:r>
              <a:rPr lang="en-US" altLang="zh-CN" dirty="0"/>
              <a:t>=True)</a:t>
            </a:r>
          </a:p>
          <a:p>
            <a:r>
              <a:rPr lang="en-US" altLang="zh-CN" dirty="0"/>
              <a:t>    )</a:t>
            </a:r>
          </a:p>
          <a:p>
            <a:r>
              <a:rPr lang="en-US" altLang="zh-CN" dirty="0"/>
              <a:t>  )</a:t>
            </a:r>
          </a:p>
          <a:p>
            <a:r>
              <a:rPr lang="en-US" altLang="zh-CN" dirty="0"/>
              <a:t>  (layer3): Sequential(</a:t>
            </a:r>
          </a:p>
          <a:p>
            <a:r>
              <a:rPr lang="en-US" altLang="zh-CN" dirty="0"/>
              <a:t>    (0): </a:t>
            </a:r>
            <a:r>
              <a:rPr lang="en-US" altLang="zh-CN" dirty="0" err="1"/>
              <a:t>BasicBlock</a:t>
            </a:r>
            <a:r>
              <a:rPr lang="en-US" altLang="zh-CN" dirty="0"/>
              <a:t>(</a:t>
            </a:r>
          </a:p>
          <a:p>
            <a:r>
              <a:rPr lang="en-US" altLang="zh-CN" dirty="0"/>
              <a:t>      (conv1): Conv2d(128, 256, </a:t>
            </a:r>
            <a:r>
              <a:rPr lang="en-US" altLang="zh-CN" dirty="0" err="1"/>
              <a:t>kernel_size</a:t>
            </a:r>
            <a:r>
              <a:rPr lang="en-US" altLang="zh-CN" dirty="0"/>
              <a:t>=(3, 3), stride=(2, 2), padding=(1, 1), bias=False)</a:t>
            </a:r>
          </a:p>
          <a:p>
            <a:r>
              <a:rPr lang="en-US" altLang="zh-CN" dirty="0"/>
              <a:t>      (bn1): BatchNorm2d(256, eps=1e-05, momentum=0.1, affine=True, </a:t>
            </a:r>
            <a:r>
              <a:rPr lang="en-US" altLang="zh-CN" dirty="0" err="1"/>
              <a:t>track_running_stats</a:t>
            </a:r>
            <a:r>
              <a:rPr lang="en-US" altLang="zh-CN" dirty="0"/>
              <a:t>=True)</a:t>
            </a:r>
          </a:p>
          <a:p>
            <a:r>
              <a:rPr lang="en-US" altLang="zh-CN" dirty="0"/>
              <a:t>      (</a:t>
            </a:r>
            <a:r>
              <a:rPr lang="en-US" altLang="zh-CN" dirty="0" err="1"/>
              <a:t>relu</a:t>
            </a:r>
            <a:r>
              <a:rPr lang="en-US" altLang="zh-CN" dirty="0"/>
              <a:t>): </a:t>
            </a:r>
            <a:r>
              <a:rPr lang="en-US" altLang="zh-CN" dirty="0" err="1"/>
              <a:t>ReLU</a:t>
            </a:r>
            <a:r>
              <a:rPr lang="en-US" altLang="zh-CN" dirty="0"/>
              <a:t>(</a:t>
            </a:r>
            <a:r>
              <a:rPr lang="en-US" altLang="zh-CN" dirty="0" err="1"/>
              <a:t>inplace</a:t>
            </a:r>
            <a:r>
              <a:rPr lang="en-US" altLang="zh-CN" dirty="0"/>
              <a:t>=True)</a:t>
            </a:r>
          </a:p>
          <a:p>
            <a:r>
              <a:rPr lang="en-US" altLang="zh-CN" dirty="0"/>
              <a:t>      (conv2): Conv2d(256, 256, </a:t>
            </a:r>
            <a:r>
              <a:rPr lang="en-US" altLang="zh-CN" dirty="0" err="1"/>
              <a:t>kernel_size</a:t>
            </a:r>
            <a:r>
              <a:rPr lang="en-US" altLang="zh-CN" dirty="0"/>
              <a:t>=(3, 3), stride=(1, 1), padding=(1, 1), bias=False)</a:t>
            </a:r>
          </a:p>
          <a:p>
            <a:r>
              <a:rPr lang="en-US" altLang="zh-CN" dirty="0"/>
              <a:t>      (bn2): BatchNorm2d(256, eps=1e-05, momentum=0.1, affine=True, </a:t>
            </a:r>
            <a:r>
              <a:rPr lang="en-US" altLang="zh-CN" dirty="0" err="1"/>
              <a:t>track_running_stats</a:t>
            </a:r>
            <a:r>
              <a:rPr lang="en-US" altLang="zh-CN" dirty="0"/>
              <a:t>=True)</a:t>
            </a:r>
          </a:p>
          <a:p>
            <a:r>
              <a:rPr lang="en-US" altLang="zh-CN" dirty="0"/>
              <a:t>      (</a:t>
            </a:r>
            <a:r>
              <a:rPr lang="en-US" altLang="zh-CN" dirty="0" err="1"/>
              <a:t>downsample</a:t>
            </a:r>
            <a:r>
              <a:rPr lang="en-US" altLang="zh-CN" dirty="0"/>
              <a:t>): Sequential(</a:t>
            </a:r>
          </a:p>
          <a:p>
            <a:r>
              <a:rPr lang="en-US" altLang="zh-CN" dirty="0"/>
              <a:t>        (0): Conv2d(128, 256, </a:t>
            </a:r>
            <a:r>
              <a:rPr lang="en-US" altLang="zh-CN" dirty="0" err="1"/>
              <a:t>kernel_size</a:t>
            </a:r>
            <a:r>
              <a:rPr lang="en-US" altLang="zh-CN" dirty="0"/>
              <a:t>=(1, 1), stride=(2, 2), bias=False)</a:t>
            </a:r>
          </a:p>
          <a:p>
            <a:r>
              <a:rPr lang="en-US" altLang="zh-CN" dirty="0"/>
              <a:t>        (1): BatchNorm2d(256, eps=1e-05, momentum=0.1, affine=True, </a:t>
            </a:r>
            <a:r>
              <a:rPr lang="en-US" altLang="zh-CN" dirty="0" err="1"/>
              <a:t>track_running_stats</a:t>
            </a:r>
            <a:r>
              <a:rPr lang="en-US" altLang="zh-CN" dirty="0"/>
              <a:t>=True)</a:t>
            </a:r>
          </a:p>
          <a:p>
            <a:r>
              <a:rPr lang="en-US" altLang="zh-CN" dirty="0"/>
              <a:t>      )</a:t>
            </a:r>
          </a:p>
          <a:p>
            <a:r>
              <a:rPr lang="en-US" altLang="zh-CN" dirty="0"/>
              <a:t>    </a:t>
            </a:r>
            <a:r>
              <a:rPr lang="en-US" altLang="zh-CN" dirty="0" smtClean="0"/>
              <a:t>)</a:t>
            </a:r>
            <a:endParaRPr lang="en-US" altLang="zh-CN" dirty="0"/>
          </a:p>
        </p:txBody>
      </p:sp>
    </p:spTree>
    <p:extLst>
      <p:ext uri="{BB962C8B-B14F-4D97-AF65-F5344CB8AC3E}">
        <p14:creationId xmlns:p14="http://schemas.microsoft.com/office/powerpoint/2010/main" val="21044216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6632"/>
            <a:ext cx="8229600" cy="6741368"/>
          </a:xfrm>
        </p:spPr>
        <p:txBody>
          <a:bodyPr>
            <a:noAutofit/>
          </a:bodyPr>
          <a:lstStyle/>
          <a:p>
            <a:r>
              <a:rPr lang="en-US" altLang="zh-CN" sz="1100" dirty="0"/>
              <a:t> (1): </a:t>
            </a:r>
            <a:r>
              <a:rPr lang="en-US" altLang="zh-CN" sz="1100" dirty="0" err="1"/>
              <a:t>BasicBlock</a:t>
            </a:r>
            <a:r>
              <a:rPr lang="en-US" altLang="zh-CN" sz="1100" dirty="0"/>
              <a:t>(</a:t>
            </a:r>
          </a:p>
          <a:p>
            <a:r>
              <a:rPr lang="en-US" altLang="zh-CN" sz="1100" dirty="0"/>
              <a:t>      (conv1): Conv2d(256, 256, </a:t>
            </a:r>
            <a:r>
              <a:rPr lang="en-US" altLang="zh-CN" sz="1100" dirty="0" err="1"/>
              <a:t>kernel_size</a:t>
            </a:r>
            <a:r>
              <a:rPr lang="en-US" altLang="zh-CN" sz="1100" dirty="0"/>
              <a:t>=(3, 3), stride=(1, 1), padding=(1, 1), bias=False)</a:t>
            </a:r>
          </a:p>
          <a:p>
            <a:r>
              <a:rPr lang="en-US" altLang="zh-CN" sz="1100" dirty="0"/>
              <a:t>      (bn1): BatchNorm2d(256, eps=1e-05, momentum=0.1, affine=True, </a:t>
            </a:r>
            <a:r>
              <a:rPr lang="en-US" altLang="zh-CN" sz="1100" dirty="0" err="1"/>
              <a:t>track_running_stats</a:t>
            </a:r>
            <a:r>
              <a:rPr lang="en-US" altLang="zh-CN" sz="1100" dirty="0"/>
              <a:t>=True)</a:t>
            </a:r>
          </a:p>
          <a:p>
            <a:r>
              <a:rPr lang="en-US" altLang="zh-CN" sz="1100" dirty="0"/>
              <a:t>      (</a:t>
            </a:r>
            <a:r>
              <a:rPr lang="en-US" altLang="zh-CN" sz="1100" dirty="0" err="1"/>
              <a:t>relu</a:t>
            </a:r>
            <a:r>
              <a:rPr lang="en-US" altLang="zh-CN" sz="1100" dirty="0"/>
              <a:t>): </a:t>
            </a:r>
            <a:r>
              <a:rPr lang="en-US" altLang="zh-CN" sz="1100" dirty="0" err="1"/>
              <a:t>ReLU</a:t>
            </a:r>
            <a:r>
              <a:rPr lang="en-US" altLang="zh-CN" sz="1100" dirty="0"/>
              <a:t>(</a:t>
            </a:r>
            <a:r>
              <a:rPr lang="en-US" altLang="zh-CN" sz="1100" dirty="0" err="1"/>
              <a:t>inplace</a:t>
            </a:r>
            <a:r>
              <a:rPr lang="en-US" altLang="zh-CN" sz="1100" dirty="0"/>
              <a:t>=True)</a:t>
            </a:r>
          </a:p>
          <a:p>
            <a:r>
              <a:rPr lang="en-US" altLang="zh-CN" sz="1100" dirty="0"/>
              <a:t>      (conv2): Conv2d(256, 256, </a:t>
            </a:r>
            <a:r>
              <a:rPr lang="en-US" altLang="zh-CN" sz="1100" dirty="0" err="1"/>
              <a:t>kernel_size</a:t>
            </a:r>
            <a:r>
              <a:rPr lang="en-US" altLang="zh-CN" sz="1100" dirty="0"/>
              <a:t>=(3, 3), stride=(1, 1), padding=(1, 1), bias=False)</a:t>
            </a:r>
          </a:p>
          <a:p>
            <a:r>
              <a:rPr lang="en-US" altLang="zh-CN" sz="1100" dirty="0"/>
              <a:t>      (bn2): BatchNorm2d(256, eps=1e-05, momentum=0.1, affine=True, </a:t>
            </a:r>
            <a:r>
              <a:rPr lang="en-US" altLang="zh-CN" sz="1100" dirty="0" err="1"/>
              <a:t>track_running_stats</a:t>
            </a:r>
            <a:r>
              <a:rPr lang="en-US" altLang="zh-CN" sz="1100" dirty="0"/>
              <a:t>=True)</a:t>
            </a:r>
          </a:p>
          <a:p>
            <a:r>
              <a:rPr lang="en-US" altLang="zh-CN" sz="1100" dirty="0"/>
              <a:t>    )</a:t>
            </a:r>
          </a:p>
          <a:p>
            <a:r>
              <a:rPr lang="en-US" altLang="zh-CN" sz="1100" dirty="0"/>
              <a:t>  )</a:t>
            </a:r>
          </a:p>
          <a:p>
            <a:r>
              <a:rPr lang="en-US" altLang="zh-CN" sz="1100" dirty="0"/>
              <a:t>  (layer4): Sequential(</a:t>
            </a:r>
          </a:p>
          <a:p>
            <a:r>
              <a:rPr lang="en-US" altLang="zh-CN" sz="1100" dirty="0"/>
              <a:t>    (0): </a:t>
            </a:r>
            <a:r>
              <a:rPr lang="en-US" altLang="zh-CN" sz="1100" dirty="0" err="1"/>
              <a:t>BasicBlock</a:t>
            </a:r>
            <a:r>
              <a:rPr lang="en-US" altLang="zh-CN" sz="1100" dirty="0"/>
              <a:t>(</a:t>
            </a:r>
          </a:p>
          <a:p>
            <a:r>
              <a:rPr lang="en-US" altLang="zh-CN" sz="1100" dirty="0"/>
              <a:t>      (conv1): Conv2d(256, 512, </a:t>
            </a:r>
            <a:r>
              <a:rPr lang="en-US" altLang="zh-CN" sz="1100" dirty="0" err="1"/>
              <a:t>kernel_size</a:t>
            </a:r>
            <a:r>
              <a:rPr lang="en-US" altLang="zh-CN" sz="1100" dirty="0"/>
              <a:t>=(3, 3), stride=(2, 2), padding=(1, 1), bias=False)</a:t>
            </a:r>
          </a:p>
          <a:p>
            <a:r>
              <a:rPr lang="en-US" altLang="zh-CN" sz="1100" dirty="0"/>
              <a:t>      (bn1): BatchNorm2d(512, eps=1e-05, momentum=0.1, affine=True, </a:t>
            </a:r>
            <a:r>
              <a:rPr lang="en-US" altLang="zh-CN" sz="1100" dirty="0" err="1"/>
              <a:t>track_running_stats</a:t>
            </a:r>
            <a:r>
              <a:rPr lang="en-US" altLang="zh-CN" sz="1100" dirty="0"/>
              <a:t>=True)</a:t>
            </a:r>
          </a:p>
          <a:p>
            <a:r>
              <a:rPr lang="en-US" altLang="zh-CN" sz="1100" dirty="0"/>
              <a:t>      (</a:t>
            </a:r>
            <a:r>
              <a:rPr lang="en-US" altLang="zh-CN" sz="1100" dirty="0" err="1"/>
              <a:t>relu</a:t>
            </a:r>
            <a:r>
              <a:rPr lang="en-US" altLang="zh-CN" sz="1100" dirty="0"/>
              <a:t>): </a:t>
            </a:r>
            <a:r>
              <a:rPr lang="en-US" altLang="zh-CN" sz="1100" dirty="0" err="1"/>
              <a:t>ReLU</a:t>
            </a:r>
            <a:r>
              <a:rPr lang="en-US" altLang="zh-CN" sz="1100" dirty="0"/>
              <a:t>(</a:t>
            </a:r>
            <a:r>
              <a:rPr lang="en-US" altLang="zh-CN" sz="1100" dirty="0" err="1"/>
              <a:t>inplace</a:t>
            </a:r>
            <a:r>
              <a:rPr lang="en-US" altLang="zh-CN" sz="1100" dirty="0"/>
              <a:t>=True)</a:t>
            </a:r>
          </a:p>
          <a:p>
            <a:r>
              <a:rPr lang="en-US" altLang="zh-CN" sz="1100" dirty="0"/>
              <a:t>      (conv2): Conv2d(512, 512, </a:t>
            </a:r>
            <a:r>
              <a:rPr lang="en-US" altLang="zh-CN" sz="1100" dirty="0" err="1"/>
              <a:t>kernel_size</a:t>
            </a:r>
            <a:r>
              <a:rPr lang="en-US" altLang="zh-CN" sz="1100" dirty="0"/>
              <a:t>=(3, 3), stride=(1, 1), padding=(1, 1), bias=False)</a:t>
            </a:r>
          </a:p>
          <a:p>
            <a:r>
              <a:rPr lang="en-US" altLang="zh-CN" sz="1100" dirty="0"/>
              <a:t>      (bn2): BatchNorm2d(512, eps=1e-05, momentum=0.1, affine=True, </a:t>
            </a:r>
            <a:r>
              <a:rPr lang="en-US" altLang="zh-CN" sz="1100" dirty="0" err="1"/>
              <a:t>track_running_stats</a:t>
            </a:r>
            <a:r>
              <a:rPr lang="en-US" altLang="zh-CN" sz="1100" dirty="0"/>
              <a:t>=True)</a:t>
            </a:r>
          </a:p>
          <a:p>
            <a:r>
              <a:rPr lang="en-US" altLang="zh-CN" sz="1100" dirty="0"/>
              <a:t>      (</a:t>
            </a:r>
            <a:r>
              <a:rPr lang="en-US" altLang="zh-CN" sz="1100" dirty="0" err="1"/>
              <a:t>downsample</a:t>
            </a:r>
            <a:r>
              <a:rPr lang="en-US" altLang="zh-CN" sz="1100" dirty="0"/>
              <a:t>): Sequential(</a:t>
            </a:r>
          </a:p>
          <a:p>
            <a:r>
              <a:rPr lang="en-US" altLang="zh-CN" sz="1100" dirty="0"/>
              <a:t>        (0): Conv2d(256, 512, </a:t>
            </a:r>
            <a:r>
              <a:rPr lang="en-US" altLang="zh-CN" sz="1100" dirty="0" err="1"/>
              <a:t>kernel_size</a:t>
            </a:r>
            <a:r>
              <a:rPr lang="en-US" altLang="zh-CN" sz="1100" dirty="0"/>
              <a:t>=(1, 1), stride=(2, 2), bias=False)</a:t>
            </a:r>
          </a:p>
          <a:p>
            <a:r>
              <a:rPr lang="en-US" altLang="zh-CN" sz="1100" dirty="0"/>
              <a:t>        (1): BatchNorm2d(512, eps=1e-05, momentum=0.1, affine=True, </a:t>
            </a:r>
            <a:r>
              <a:rPr lang="en-US" altLang="zh-CN" sz="1100" dirty="0" err="1"/>
              <a:t>track_running_stats</a:t>
            </a:r>
            <a:r>
              <a:rPr lang="en-US" altLang="zh-CN" sz="1100" dirty="0"/>
              <a:t>=True)</a:t>
            </a:r>
          </a:p>
          <a:p>
            <a:r>
              <a:rPr lang="en-US" altLang="zh-CN" sz="1100" dirty="0"/>
              <a:t>      )</a:t>
            </a:r>
          </a:p>
          <a:p>
            <a:r>
              <a:rPr lang="en-US" altLang="zh-CN" sz="1100" dirty="0"/>
              <a:t>    )</a:t>
            </a:r>
          </a:p>
          <a:p>
            <a:r>
              <a:rPr lang="en-US" altLang="zh-CN" sz="1100" dirty="0"/>
              <a:t>    (1): </a:t>
            </a:r>
            <a:r>
              <a:rPr lang="en-US" altLang="zh-CN" sz="1100" dirty="0" err="1"/>
              <a:t>BasicBlock</a:t>
            </a:r>
            <a:r>
              <a:rPr lang="en-US" altLang="zh-CN" sz="1100" dirty="0"/>
              <a:t>(</a:t>
            </a:r>
          </a:p>
          <a:p>
            <a:r>
              <a:rPr lang="en-US" altLang="zh-CN" sz="1100" dirty="0"/>
              <a:t>      (conv1): Conv2d(512, 512, </a:t>
            </a:r>
            <a:r>
              <a:rPr lang="en-US" altLang="zh-CN" sz="1100" dirty="0" err="1"/>
              <a:t>kernel_size</a:t>
            </a:r>
            <a:r>
              <a:rPr lang="en-US" altLang="zh-CN" sz="1100" dirty="0"/>
              <a:t>=(3, 3), stride=(1, 1), padding=(1, 1), bias=False)</a:t>
            </a:r>
          </a:p>
          <a:p>
            <a:r>
              <a:rPr lang="en-US" altLang="zh-CN" sz="1100" dirty="0"/>
              <a:t>      (bn1): BatchNorm2d(512, eps=1e-05, momentum=0.1, affine=True, </a:t>
            </a:r>
            <a:r>
              <a:rPr lang="en-US" altLang="zh-CN" sz="1100" dirty="0" err="1"/>
              <a:t>track_running_stats</a:t>
            </a:r>
            <a:r>
              <a:rPr lang="en-US" altLang="zh-CN" sz="1100" dirty="0"/>
              <a:t>=True)</a:t>
            </a:r>
          </a:p>
          <a:p>
            <a:r>
              <a:rPr lang="en-US" altLang="zh-CN" sz="1100" dirty="0"/>
              <a:t>      (</a:t>
            </a:r>
            <a:r>
              <a:rPr lang="en-US" altLang="zh-CN" sz="1100" dirty="0" err="1"/>
              <a:t>relu</a:t>
            </a:r>
            <a:r>
              <a:rPr lang="en-US" altLang="zh-CN" sz="1100" dirty="0"/>
              <a:t>): </a:t>
            </a:r>
            <a:r>
              <a:rPr lang="en-US" altLang="zh-CN" sz="1100" dirty="0" err="1"/>
              <a:t>ReLU</a:t>
            </a:r>
            <a:r>
              <a:rPr lang="en-US" altLang="zh-CN" sz="1100" dirty="0"/>
              <a:t>(</a:t>
            </a:r>
            <a:r>
              <a:rPr lang="en-US" altLang="zh-CN" sz="1100" dirty="0" err="1"/>
              <a:t>inplace</a:t>
            </a:r>
            <a:r>
              <a:rPr lang="en-US" altLang="zh-CN" sz="1100" dirty="0"/>
              <a:t>=True)</a:t>
            </a:r>
          </a:p>
          <a:p>
            <a:r>
              <a:rPr lang="en-US" altLang="zh-CN" sz="1100" dirty="0"/>
              <a:t>      (conv2): Conv2d(512, 512, </a:t>
            </a:r>
            <a:r>
              <a:rPr lang="en-US" altLang="zh-CN" sz="1100" dirty="0" err="1"/>
              <a:t>kernel_size</a:t>
            </a:r>
            <a:r>
              <a:rPr lang="en-US" altLang="zh-CN" sz="1100" dirty="0"/>
              <a:t>=(3, 3), stride=(1, 1), padding=(1, 1), bias=False)</a:t>
            </a:r>
          </a:p>
          <a:p>
            <a:r>
              <a:rPr lang="en-US" altLang="zh-CN" sz="1100" dirty="0"/>
              <a:t>      (bn2): BatchNorm2d(512, eps=1e-05, momentum=0.1, affine=True, </a:t>
            </a:r>
            <a:r>
              <a:rPr lang="en-US" altLang="zh-CN" sz="1100" dirty="0" err="1"/>
              <a:t>track_running_stats</a:t>
            </a:r>
            <a:r>
              <a:rPr lang="en-US" altLang="zh-CN" sz="1100" dirty="0"/>
              <a:t>=True)</a:t>
            </a:r>
          </a:p>
          <a:p>
            <a:r>
              <a:rPr lang="en-US" altLang="zh-CN" sz="1100" dirty="0"/>
              <a:t>    )</a:t>
            </a:r>
          </a:p>
          <a:p>
            <a:r>
              <a:rPr lang="en-US" altLang="zh-CN" sz="1100" dirty="0"/>
              <a:t>  )</a:t>
            </a:r>
          </a:p>
          <a:p>
            <a:r>
              <a:rPr lang="en-US" altLang="zh-CN" sz="1100" dirty="0"/>
              <a:t>  (</a:t>
            </a:r>
            <a:r>
              <a:rPr lang="en-US" altLang="zh-CN" sz="1100" dirty="0" err="1"/>
              <a:t>avgpool</a:t>
            </a:r>
            <a:r>
              <a:rPr lang="en-US" altLang="zh-CN" sz="1100" dirty="0"/>
              <a:t>): AdaptiveAvgPool2d(</a:t>
            </a:r>
            <a:r>
              <a:rPr lang="en-US" altLang="zh-CN" sz="1100" dirty="0" err="1"/>
              <a:t>output_size</a:t>
            </a:r>
            <a:r>
              <a:rPr lang="en-US" altLang="zh-CN" sz="1100" dirty="0"/>
              <a:t>=(1, 1))</a:t>
            </a:r>
          </a:p>
          <a:p>
            <a:r>
              <a:rPr lang="en-US" altLang="zh-CN" sz="1100" dirty="0"/>
              <a:t>  (fc): Linear(</a:t>
            </a:r>
            <a:r>
              <a:rPr lang="en-US" altLang="zh-CN" sz="1100" dirty="0" err="1"/>
              <a:t>in_features</a:t>
            </a:r>
            <a:r>
              <a:rPr lang="en-US" altLang="zh-CN" sz="1100" dirty="0"/>
              <a:t>=512, </a:t>
            </a:r>
            <a:r>
              <a:rPr lang="en-US" altLang="zh-CN" sz="1100" b="1" dirty="0" err="1"/>
              <a:t>out_features</a:t>
            </a:r>
            <a:r>
              <a:rPr lang="en-US" altLang="zh-CN" sz="1100" b="1" dirty="0"/>
              <a:t>=2</a:t>
            </a:r>
            <a:r>
              <a:rPr lang="en-US" altLang="zh-CN" sz="1100" dirty="0"/>
              <a:t>, bias=True)</a:t>
            </a:r>
          </a:p>
          <a:p>
            <a:r>
              <a:rPr lang="en-US" altLang="zh-CN" sz="1100" dirty="0"/>
              <a:t>)</a:t>
            </a:r>
          </a:p>
          <a:p>
            <a:r>
              <a:rPr lang="zh-CN" altLang="en-US" sz="1100" dirty="0"/>
              <a:t>卷积层</a:t>
            </a:r>
            <a:r>
              <a:rPr lang="en-US" altLang="zh-CN" sz="1100" dirty="0" err="1"/>
              <a:t>requires_grad</a:t>
            </a:r>
            <a:r>
              <a:rPr lang="zh-CN" altLang="en-US" sz="1100" dirty="0"/>
              <a:t>： </a:t>
            </a:r>
            <a:r>
              <a:rPr lang="en-US" altLang="zh-CN" sz="1100" b="1" dirty="0"/>
              <a:t>False</a:t>
            </a:r>
          </a:p>
          <a:p>
            <a:r>
              <a:rPr lang="zh-CN" altLang="en-US" sz="1100" dirty="0"/>
              <a:t>全连接层</a:t>
            </a:r>
            <a:r>
              <a:rPr lang="en-US" altLang="zh-CN" sz="1100" dirty="0" err="1"/>
              <a:t>requires_grad</a:t>
            </a:r>
            <a:r>
              <a:rPr lang="zh-CN" altLang="en-US" sz="1100" dirty="0"/>
              <a:t>： </a:t>
            </a:r>
            <a:r>
              <a:rPr lang="en-US" altLang="zh-CN" sz="1100" b="1" dirty="0"/>
              <a:t>True</a:t>
            </a:r>
            <a:endParaRPr lang="zh-CN" altLang="en-US" sz="1100" b="1" dirty="0"/>
          </a:p>
        </p:txBody>
      </p:sp>
    </p:spTree>
    <p:extLst>
      <p:ext uri="{BB962C8B-B14F-4D97-AF65-F5344CB8AC3E}">
        <p14:creationId xmlns:p14="http://schemas.microsoft.com/office/powerpoint/2010/main" val="2438081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en-US" dirty="0" smtClean="0"/>
              <a:t>经典</a:t>
            </a:r>
            <a:r>
              <a:rPr lang="en-US" altLang="zh-CN" dirty="0"/>
              <a:t>CNN</a:t>
            </a:r>
            <a:r>
              <a:rPr lang="zh-CN" altLang="en-US" dirty="0"/>
              <a:t>网络</a:t>
            </a:r>
          </a:p>
        </p:txBody>
      </p:sp>
      <p:sp>
        <p:nvSpPr>
          <p:cNvPr id="3" name="内容占位符 2"/>
          <p:cNvSpPr>
            <a:spLocks noGrp="1"/>
          </p:cNvSpPr>
          <p:nvPr>
            <p:ph idx="1"/>
          </p:nvPr>
        </p:nvSpPr>
        <p:spPr/>
        <p:txBody>
          <a:bodyPr>
            <a:normAutofit/>
          </a:bodyPr>
          <a:lstStyle/>
          <a:p>
            <a:r>
              <a:rPr lang="en-US" altLang="zh-CN" dirty="0" err="1"/>
              <a:t>PyTorch</a:t>
            </a:r>
            <a:r>
              <a:rPr lang="zh-CN" altLang="en-US" dirty="0"/>
              <a:t>的</a:t>
            </a:r>
            <a:r>
              <a:rPr lang="en-US" altLang="zh-CN" dirty="0" err="1"/>
              <a:t>torchvision</a:t>
            </a:r>
            <a:r>
              <a:rPr lang="zh-CN" altLang="en-US" dirty="0"/>
              <a:t>工具包提供多种开箱即用型的</a:t>
            </a:r>
            <a:r>
              <a:rPr lang="en-US" altLang="zh-CN" dirty="0"/>
              <a:t>CNN</a:t>
            </a:r>
            <a:r>
              <a:rPr lang="zh-CN" altLang="en-US" dirty="0"/>
              <a:t>网络，包括</a:t>
            </a:r>
            <a:r>
              <a:rPr lang="en-US" altLang="zh-CN" dirty="0"/>
              <a:t>VGG16</a:t>
            </a:r>
            <a:r>
              <a:rPr lang="zh-CN" altLang="en-US" dirty="0"/>
              <a:t>、</a:t>
            </a:r>
            <a:r>
              <a:rPr lang="en-US" altLang="zh-CN" dirty="0"/>
              <a:t>VGG19</a:t>
            </a:r>
            <a:r>
              <a:rPr lang="zh-CN" altLang="en-US" dirty="0"/>
              <a:t>、</a:t>
            </a:r>
            <a:r>
              <a:rPr lang="en-US" altLang="zh-CN" dirty="0"/>
              <a:t>ResNet50</a:t>
            </a:r>
            <a:r>
              <a:rPr lang="zh-CN" altLang="en-US" dirty="0"/>
              <a:t>和</a:t>
            </a:r>
            <a:r>
              <a:rPr lang="en-US" altLang="zh-CN" dirty="0"/>
              <a:t>Inception V3</a:t>
            </a:r>
            <a:r>
              <a:rPr lang="zh-CN" altLang="en-US" dirty="0"/>
              <a:t>，这些网络不仅是网络架构，还保存有使用大型数据集</a:t>
            </a:r>
            <a:r>
              <a:rPr lang="en-US" altLang="zh-CN" dirty="0"/>
              <a:t>ImageNet</a:t>
            </a:r>
            <a:r>
              <a:rPr lang="zh-CN" altLang="en-US" dirty="0"/>
              <a:t>训练好的权重参数。研究这些</a:t>
            </a:r>
            <a:r>
              <a:rPr lang="en-US" altLang="zh-CN" dirty="0"/>
              <a:t>CNN</a:t>
            </a:r>
            <a:r>
              <a:rPr lang="zh-CN" altLang="en-US" dirty="0"/>
              <a:t>网络并将这些网络应用到自己手上的工作非常有价值，能够提高开发效率。</a:t>
            </a:r>
          </a:p>
        </p:txBody>
      </p:sp>
    </p:spTree>
    <p:extLst>
      <p:ext uri="{BB962C8B-B14F-4D97-AF65-F5344CB8AC3E}">
        <p14:creationId xmlns:p14="http://schemas.microsoft.com/office/powerpoint/2010/main" val="21530552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88640"/>
            <a:ext cx="8928992" cy="6480720"/>
          </a:xfrm>
        </p:spPr>
        <p:txBody>
          <a:bodyPr>
            <a:normAutofit fontScale="77500" lnSpcReduction="20000"/>
          </a:bodyPr>
          <a:lstStyle/>
          <a:p>
            <a:r>
              <a:rPr lang="zh-CN" altLang="en-US" dirty="0"/>
              <a:t>代码</a:t>
            </a:r>
            <a:r>
              <a:rPr lang="en-US" altLang="zh-CN" dirty="0"/>
              <a:t>6. 14</a:t>
            </a:r>
            <a:r>
              <a:rPr lang="zh-CN" altLang="en-US" dirty="0"/>
              <a:t>为训练和评估代码。首先定义损失函数和优化器，然后使用每隔一定轮次衰减学习率的方法，最后调用代码</a:t>
            </a:r>
            <a:r>
              <a:rPr lang="en-US" altLang="zh-CN" dirty="0"/>
              <a:t>6. 11</a:t>
            </a:r>
            <a:r>
              <a:rPr lang="zh-CN" altLang="en-US" dirty="0"/>
              <a:t>定义的模型训练函数</a:t>
            </a:r>
            <a:r>
              <a:rPr lang="en-US" altLang="zh-CN" dirty="0" err="1"/>
              <a:t>train_model</a:t>
            </a:r>
            <a:r>
              <a:rPr lang="zh-CN" altLang="en-US" dirty="0"/>
              <a:t>来训练特征抽取模型。</a:t>
            </a:r>
          </a:p>
          <a:p>
            <a:r>
              <a:rPr lang="zh-CN" altLang="en-US" dirty="0"/>
              <a:t>代码</a:t>
            </a:r>
            <a:r>
              <a:rPr lang="en-US" altLang="zh-CN" dirty="0"/>
              <a:t>6. 14</a:t>
            </a:r>
            <a:r>
              <a:rPr lang="zh-CN" altLang="en-US" dirty="0"/>
              <a:t>训练和评估</a:t>
            </a:r>
          </a:p>
          <a:p>
            <a:r>
              <a:rPr lang="zh-CN" altLang="en-US" sz="2300" dirty="0"/>
              <a:t>    </a:t>
            </a:r>
            <a:r>
              <a:rPr lang="en-US" altLang="zh-CN" sz="2300" dirty="0"/>
              <a:t># </a:t>
            </a:r>
            <a:r>
              <a:rPr lang="zh-CN" altLang="en-US" sz="2300" dirty="0"/>
              <a:t>使用</a:t>
            </a:r>
            <a:r>
              <a:rPr lang="en-US" altLang="zh-CN" sz="2300" dirty="0"/>
              <a:t>GPU</a:t>
            </a:r>
          </a:p>
          <a:p>
            <a:r>
              <a:rPr lang="en-US" altLang="zh-CN" sz="2300" dirty="0"/>
              <a:t>    </a:t>
            </a:r>
            <a:r>
              <a:rPr lang="en-US" altLang="zh-CN" sz="2300" dirty="0" err="1"/>
              <a:t>model_fe</a:t>
            </a:r>
            <a:r>
              <a:rPr lang="en-US" altLang="zh-CN" sz="2300" dirty="0"/>
              <a:t> = model_fe.to(device)</a:t>
            </a:r>
          </a:p>
          <a:p>
            <a:r>
              <a:rPr lang="en-US" altLang="zh-CN" sz="2300" dirty="0"/>
              <a:t>    # </a:t>
            </a:r>
            <a:r>
              <a:rPr lang="zh-CN" altLang="en-US" sz="2300" dirty="0"/>
              <a:t>交叉熵损失</a:t>
            </a:r>
          </a:p>
          <a:p>
            <a:r>
              <a:rPr lang="zh-CN" altLang="en-US" sz="2300" dirty="0"/>
              <a:t>    </a:t>
            </a:r>
            <a:r>
              <a:rPr lang="en-US" altLang="zh-CN" sz="2300" dirty="0"/>
              <a:t>criterion = </a:t>
            </a:r>
            <a:r>
              <a:rPr lang="en-US" altLang="zh-CN" sz="2300" dirty="0" err="1"/>
              <a:t>nn.CrossEntropyLoss</a:t>
            </a:r>
            <a:r>
              <a:rPr lang="en-US" altLang="zh-CN" sz="2300" dirty="0"/>
              <a:t>()</a:t>
            </a:r>
          </a:p>
          <a:p>
            <a:r>
              <a:rPr lang="en-US" altLang="zh-CN" sz="2300" dirty="0"/>
              <a:t>    # </a:t>
            </a:r>
            <a:r>
              <a:rPr lang="zh-CN" altLang="en-US" sz="2300" dirty="0"/>
              <a:t>优化器</a:t>
            </a:r>
          </a:p>
          <a:p>
            <a:r>
              <a:rPr lang="zh-CN" altLang="en-US" sz="2300" dirty="0"/>
              <a:t>    </a:t>
            </a:r>
            <a:r>
              <a:rPr lang="en-US" altLang="zh-CN" sz="2300" dirty="0" err="1"/>
              <a:t>optimizer_fe</a:t>
            </a:r>
            <a:r>
              <a:rPr lang="en-US" altLang="zh-CN" sz="2300" dirty="0"/>
              <a:t> = </a:t>
            </a:r>
            <a:r>
              <a:rPr lang="en-US" altLang="zh-CN" sz="2300" dirty="0" err="1"/>
              <a:t>optim.SGD</a:t>
            </a:r>
            <a:r>
              <a:rPr lang="en-US" altLang="zh-CN" sz="2300" dirty="0"/>
              <a:t>(</a:t>
            </a:r>
            <a:r>
              <a:rPr lang="en-US" altLang="zh-CN" sz="2300" dirty="0" err="1"/>
              <a:t>model_fe.parameters</a:t>
            </a:r>
            <a:r>
              <a:rPr lang="en-US" altLang="zh-CN" sz="2300" dirty="0"/>
              <a:t>(), </a:t>
            </a:r>
            <a:r>
              <a:rPr lang="en-US" altLang="zh-CN" sz="2300" dirty="0" err="1"/>
              <a:t>lr</a:t>
            </a:r>
            <a:r>
              <a:rPr lang="en-US" altLang="zh-CN" sz="2300" dirty="0"/>
              <a:t>=0.001, momentum=0.9)</a:t>
            </a:r>
          </a:p>
          <a:p>
            <a:endParaRPr lang="en-US" altLang="zh-CN" sz="2300" dirty="0"/>
          </a:p>
          <a:p>
            <a:r>
              <a:rPr lang="en-US" altLang="zh-CN" sz="2300" dirty="0"/>
              <a:t>    # </a:t>
            </a:r>
            <a:r>
              <a:rPr lang="zh-CN" altLang="en-US" sz="2300" dirty="0"/>
              <a:t>每隔</a:t>
            </a:r>
            <a:r>
              <a:rPr lang="en-US" altLang="zh-CN" sz="2300" dirty="0" err="1"/>
              <a:t>step_size</a:t>
            </a:r>
            <a:r>
              <a:rPr lang="zh-CN" altLang="en-US" sz="2300" dirty="0"/>
              <a:t>轮衰减学习率</a:t>
            </a:r>
            <a:r>
              <a:rPr lang="en-US" altLang="zh-CN" sz="2300" dirty="0"/>
              <a:t>gamma</a:t>
            </a:r>
            <a:r>
              <a:rPr lang="zh-CN" altLang="en-US" sz="2300" dirty="0"/>
              <a:t>倍</a:t>
            </a:r>
          </a:p>
          <a:p>
            <a:r>
              <a:rPr lang="zh-CN" altLang="en-US" sz="2300" dirty="0"/>
              <a:t>    </a:t>
            </a:r>
            <a:r>
              <a:rPr lang="en-US" altLang="zh-CN" sz="2300" dirty="0" err="1"/>
              <a:t>exp_lr_scheduler</a:t>
            </a:r>
            <a:r>
              <a:rPr lang="en-US" altLang="zh-CN" sz="2300" dirty="0"/>
              <a:t> = </a:t>
            </a:r>
            <a:r>
              <a:rPr lang="en-US" altLang="zh-CN" sz="2300" dirty="0" err="1"/>
              <a:t>lr_scheduler.StepLR</a:t>
            </a:r>
            <a:r>
              <a:rPr lang="en-US" altLang="zh-CN" sz="2300" dirty="0"/>
              <a:t>(</a:t>
            </a:r>
            <a:r>
              <a:rPr lang="en-US" altLang="zh-CN" sz="2300" dirty="0" err="1"/>
              <a:t>optimizer_fe</a:t>
            </a:r>
            <a:r>
              <a:rPr lang="en-US" altLang="zh-CN" sz="2300" dirty="0"/>
              <a:t>, </a:t>
            </a:r>
            <a:r>
              <a:rPr lang="en-US" altLang="zh-CN" sz="2300" dirty="0" err="1"/>
              <a:t>step_size</a:t>
            </a:r>
            <a:r>
              <a:rPr lang="en-US" altLang="zh-CN" sz="2300" dirty="0"/>
              <a:t>=7, gamma=0.1)</a:t>
            </a:r>
          </a:p>
          <a:p>
            <a:endParaRPr lang="en-US" altLang="zh-CN" sz="2300" dirty="0"/>
          </a:p>
          <a:p>
            <a:r>
              <a:rPr lang="en-US" altLang="zh-CN" sz="2300" dirty="0"/>
              <a:t>    # </a:t>
            </a:r>
            <a:r>
              <a:rPr lang="zh-CN" altLang="en-US" sz="2300" dirty="0"/>
              <a:t>训练和评估</a:t>
            </a:r>
          </a:p>
          <a:p>
            <a:r>
              <a:rPr lang="zh-CN" altLang="en-US" sz="2300" dirty="0"/>
              <a:t>    </a:t>
            </a:r>
            <a:r>
              <a:rPr lang="en-US" altLang="zh-CN" sz="2300" dirty="0"/>
              <a:t>print("\n</a:t>
            </a:r>
            <a:r>
              <a:rPr lang="zh-CN" altLang="en-US" sz="2300" dirty="0"/>
              <a:t>开始训练特征抽取模型！</a:t>
            </a:r>
            <a:r>
              <a:rPr lang="en-US" altLang="zh-CN" sz="2300" dirty="0"/>
              <a:t>")</a:t>
            </a:r>
          </a:p>
          <a:p>
            <a:r>
              <a:rPr lang="en-US" altLang="zh-CN" sz="2300" dirty="0"/>
              <a:t>    _, </a:t>
            </a:r>
            <a:r>
              <a:rPr lang="en-US" altLang="zh-CN" sz="2300" dirty="0" err="1"/>
              <a:t>fe_history</a:t>
            </a:r>
            <a:r>
              <a:rPr lang="en-US" altLang="zh-CN" sz="2300" dirty="0"/>
              <a:t> = </a:t>
            </a:r>
            <a:r>
              <a:rPr lang="en-US" altLang="zh-CN" sz="2300" dirty="0" err="1"/>
              <a:t>train_model</a:t>
            </a:r>
            <a:r>
              <a:rPr lang="en-US" altLang="zh-CN" sz="2300" dirty="0"/>
              <a:t>(</a:t>
            </a:r>
            <a:r>
              <a:rPr lang="en-US" altLang="zh-CN" sz="2300" dirty="0" err="1"/>
              <a:t>model_fe</a:t>
            </a:r>
            <a:r>
              <a:rPr lang="en-US" altLang="zh-CN" sz="2300" dirty="0"/>
              <a:t>, </a:t>
            </a:r>
            <a:r>
              <a:rPr lang="en-US" altLang="zh-CN" sz="2300" dirty="0" err="1"/>
              <a:t>dataloaders</a:t>
            </a:r>
            <a:r>
              <a:rPr lang="en-US" altLang="zh-CN" sz="2300" dirty="0"/>
              <a:t>, </a:t>
            </a:r>
            <a:r>
              <a:rPr lang="en-US" altLang="zh-CN" sz="2300" dirty="0" err="1"/>
              <a:t>dataset_sizes</a:t>
            </a:r>
            <a:r>
              <a:rPr lang="en-US" altLang="zh-CN" sz="2300" dirty="0"/>
              <a:t>, criterion, </a:t>
            </a:r>
            <a:r>
              <a:rPr lang="en-US" altLang="zh-CN" sz="2300" dirty="0" err="1"/>
              <a:t>optimizer_fe</a:t>
            </a:r>
            <a:r>
              <a:rPr lang="en-US" altLang="zh-CN" sz="2300" dirty="0"/>
              <a:t>,</a:t>
            </a:r>
          </a:p>
          <a:p>
            <a:r>
              <a:rPr lang="en-US" altLang="zh-CN" sz="2300" dirty="0"/>
              <a:t>                                </a:t>
            </a:r>
            <a:r>
              <a:rPr lang="en-US" altLang="zh-CN" sz="2300" dirty="0" err="1"/>
              <a:t>exp_lr_scheduler</a:t>
            </a:r>
            <a:r>
              <a:rPr lang="en-US" altLang="zh-CN" sz="2300" dirty="0"/>
              <a:t>, </a:t>
            </a:r>
            <a:r>
              <a:rPr lang="en-US" altLang="zh-CN" sz="2300" dirty="0" err="1"/>
              <a:t>num_epochs</a:t>
            </a:r>
            <a:r>
              <a:rPr lang="en-US" altLang="zh-CN" sz="2300" dirty="0"/>
              <a:t>=epochs)</a:t>
            </a:r>
          </a:p>
          <a:p>
            <a:endParaRPr lang="zh-CN" altLang="en-US" dirty="0"/>
          </a:p>
        </p:txBody>
      </p:sp>
    </p:spTree>
    <p:extLst>
      <p:ext uri="{BB962C8B-B14F-4D97-AF65-F5344CB8AC3E}">
        <p14:creationId xmlns:p14="http://schemas.microsoft.com/office/powerpoint/2010/main" val="33196529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88640"/>
            <a:ext cx="8928992" cy="6552728"/>
          </a:xfrm>
        </p:spPr>
        <p:txBody>
          <a:bodyPr>
            <a:normAutofit fontScale="47500" lnSpcReduction="20000"/>
          </a:bodyPr>
          <a:lstStyle/>
          <a:p>
            <a:r>
              <a:rPr lang="zh-CN" altLang="en-US" sz="3800" dirty="0"/>
              <a:t>为了说明特征抽取模型的优越性，使用从头开始训练的常规方法来训练一个对照模型，如代码</a:t>
            </a:r>
            <a:r>
              <a:rPr lang="en-US" altLang="zh-CN" sz="3800" dirty="0"/>
              <a:t>6. 15</a:t>
            </a:r>
            <a:r>
              <a:rPr lang="zh-CN" altLang="en-US" sz="3800" dirty="0"/>
              <a:t>所示。对照模型与特征抽取模型的训练方法一致，只不过是从头开始训练，未使用特征抽取。注意到对照模型设置</a:t>
            </a:r>
            <a:r>
              <a:rPr lang="en-US" altLang="zh-CN" sz="3800" dirty="0" err="1"/>
              <a:t>pretrained</a:t>
            </a:r>
            <a:r>
              <a:rPr lang="zh-CN" altLang="en-US" sz="3800" dirty="0"/>
              <a:t>属性为</a:t>
            </a:r>
            <a:r>
              <a:rPr lang="en-US" altLang="zh-CN" sz="3800" dirty="0"/>
              <a:t>False</a:t>
            </a:r>
            <a:r>
              <a:rPr lang="zh-CN" altLang="en-US" sz="3800" dirty="0"/>
              <a:t>，没有加载预训练模型，也没有冻结网络权重参数。</a:t>
            </a:r>
          </a:p>
          <a:p>
            <a:r>
              <a:rPr lang="zh-CN" altLang="en-US" dirty="0"/>
              <a:t>代码</a:t>
            </a:r>
            <a:r>
              <a:rPr lang="en-US" altLang="zh-CN" dirty="0"/>
              <a:t>6. 15</a:t>
            </a:r>
            <a:r>
              <a:rPr lang="zh-CN" altLang="en-US" dirty="0"/>
              <a:t>用从头开始训练的常规方法来训练模型</a:t>
            </a:r>
          </a:p>
          <a:p>
            <a:r>
              <a:rPr lang="zh-CN" altLang="en-US" dirty="0"/>
              <a:t>    </a:t>
            </a:r>
            <a:r>
              <a:rPr lang="en-US" altLang="zh-CN" dirty="0"/>
              <a:t># </a:t>
            </a:r>
            <a:r>
              <a:rPr lang="zh-CN" altLang="en-US" dirty="0"/>
              <a:t>为了对比，再使用从头开始训练的常规方法来训练模型</a:t>
            </a:r>
          </a:p>
          <a:p>
            <a:r>
              <a:rPr lang="zh-CN" altLang="en-US" dirty="0"/>
              <a:t>    </a:t>
            </a:r>
            <a:r>
              <a:rPr lang="en-US" altLang="zh-CN" dirty="0"/>
              <a:t># </a:t>
            </a:r>
            <a:r>
              <a:rPr lang="zh-CN" altLang="en-US" dirty="0"/>
              <a:t>加载模型</a:t>
            </a:r>
          </a:p>
          <a:p>
            <a:r>
              <a:rPr lang="zh-CN" altLang="en-US" dirty="0"/>
              <a:t>    </a:t>
            </a:r>
            <a:r>
              <a:rPr lang="en-US" altLang="zh-CN" dirty="0" err="1"/>
              <a:t>model_scratch</a:t>
            </a:r>
            <a:r>
              <a:rPr lang="en-US" altLang="zh-CN" dirty="0"/>
              <a:t> = models.resnet18(</a:t>
            </a:r>
            <a:r>
              <a:rPr lang="en-US" altLang="zh-CN" dirty="0" err="1"/>
              <a:t>pretrained</a:t>
            </a:r>
            <a:r>
              <a:rPr lang="en-US" altLang="zh-CN" dirty="0"/>
              <a:t>=False)</a:t>
            </a:r>
          </a:p>
          <a:p>
            <a:endParaRPr lang="en-US" altLang="zh-CN" dirty="0"/>
          </a:p>
          <a:p>
            <a:r>
              <a:rPr lang="en-US" altLang="zh-CN" dirty="0"/>
              <a:t>    # </a:t>
            </a:r>
            <a:r>
              <a:rPr lang="zh-CN" altLang="en-US" dirty="0"/>
              <a:t>重新设置全连接层</a:t>
            </a:r>
          </a:p>
          <a:p>
            <a:r>
              <a:rPr lang="zh-CN" altLang="en-US" dirty="0"/>
              <a:t>    </a:t>
            </a:r>
            <a:r>
              <a:rPr lang="en-US" altLang="zh-CN" dirty="0" err="1"/>
              <a:t>num_features</a:t>
            </a:r>
            <a:r>
              <a:rPr lang="en-US" altLang="zh-CN" dirty="0"/>
              <a:t> = </a:t>
            </a:r>
            <a:r>
              <a:rPr lang="en-US" altLang="zh-CN" dirty="0" err="1"/>
              <a:t>model_scratch.fc.in_features</a:t>
            </a:r>
            <a:endParaRPr lang="en-US" altLang="zh-CN" dirty="0"/>
          </a:p>
          <a:p>
            <a:r>
              <a:rPr lang="en-US" altLang="zh-CN" dirty="0"/>
              <a:t>    </a:t>
            </a:r>
            <a:r>
              <a:rPr lang="en-US" altLang="zh-CN" dirty="0" err="1"/>
              <a:t>model_scratch.fc</a:t>
            </a:r>
            <a:r>
              <a:rPr lang="en-US" altLang="zh-CN" dirty="0"/>
              <a:t> = </a:t>
            </a:r>
            <a:r>
              <a:rPr lang="en-US" altLang="zh-CN" dirty="0" err="1"/>
              <a:t>nn.Linear</a:t>
            </a:r>
            <a:r>
              <a:rPr lang="en-US" altLang="zh-CN" dirty="0"/>
              <a:t>(</a:t>
            </a:r>
            <a:r>
              <a:rPr lang="en-US" altLang="zh-CN" dirty="0" err="1"/>
              <a:t>num_features</a:t>
            </a:r>
            <a:r>
              <a:rPr lang="en-US" altLang="zh-CN" dirty="0"/>
              <a:t>, </a:t>
            </a:r>
            <a:r>
              <a:rPr lang="en-US" altLang="zh-CN" dirty="0" err="1"/>
              <a:t>len</a:t>
            </a:r>
            <a:r>
              <a:rPr lang="en-US" altLang="zh-CN" dirty="0"/>
              <a:t>(</a:t>
            </a:r>
            <a:r>
              <a:rPr lang="en-US" altLang="zh-CN" dirty="0" err="1"/>
              <a:t>class_names</a:t>
            </a:r>
            <a:r>
              <a:rPr lang="en-US" altLang="zh-CN" dirty="0"/>
              <a:t>))</a:t>
            </a:r>
          </a:p>
          <a:p>
            <a:endParaRPr lang="en-US" altLang="zh-CN" dirty="0"/>
          </a:p>
          <a:p>
            <a:r>
              <a:rPr lang="en-US" altLang="zh-CN" dirty="0"/>
              <a:t>    # </a:t>
            </a:r>
            <a:r>
              <a:rPr lang="zh-CN" altLang="en-US" dirty="0"/>
              <a:t>使用</a:t>
            </a:r>
            <a:r>
              <a:rPr lang="en-US" altLang="zh-CN" dirty="0"/>
              <a:t>GPU</a:t>
            </a:r>
          </a:p>
          <a:p>
            <a:r>
              <a:rPr lang="en-US" altLang="zh-CN" dirty="0"/>
              <a:t>    </a:t>
            </a:r>
            <a:r>
              <a:rPr lang="en-US" altLang="zh-CN" dirty="0" err="1"/>
              <a:t>model_scratch</a:t>
            </a:r>
            <a:r>
              <a:rPr lang="en-US" altLang="zh-CN" dirty="0"/>
              <a:t> = model_scratch.to(device)</a:t>
            </a:r>
          </a:p>
          <a:p>
            <a:r>
              <a:rPr lang="en-US" altLang="zh-CN" dirty="0"/>
              <a:t>    # </a:t>
            </a:r>
            <a:r>
              <a:rPr lang="zh-CN" altLang="en-US" dirty="0"/>
              <a:t>交叉熵损失</a:t>
            </a:r>
          </a:p>
          <a:p>
            <a:r>
              <a:rPr lang="zh-CN" altLang="en-US" dirty="0"/>
              <a:t>    </a:t>
            </a:r>
            <a:r>
              <a:rPr lang="en-US" altLang="zh-CN" dirty="0"/>
              <a:t>criterion = </a:t>
            </a:r>
            <a:r>
              <a:rPr lang="en-US" altLang="zh-CN" dirty="0" err="1"/>
              <a:t>nn.CrossEntropyLoss</a:t>
            </a:r>
            <a:r>
              <a:rPr lang="en-US" altLang="zh-CN" dirty="0"/>
              <a:t>()</a:t>
            </a:r>
          </a:p>
          <a:p>
            <a:r>
              <a:rPr lang="en-US" altLang="zh-CN" dirty="0"/>
              <a:t>    # </a:t>
            </a:r>
            <a:r>
              <a:rPr lang="zh-CN" altLang="en-US" dirty="0"/>
              <a:t>优化器</a:t>
            </a:r>
          </a:p>
          <a:p>
            <a:r>
              <a:rPr lang="zh-CN" altLang="en-US" dirty="0"/>
              <a:t>    </a:t>
            </a:r>
            <a:r>
              <a:rPr lang="en-US" altLang="zh-CN" dirty="0" err="1"/>
              <a:t>optimizer_scratch</a:t>
            </a:r>
            <a:r>
              <a:rPr lang="en-US" altLang="zh-CN" dirty="0"/>
              <a:t> = </a:t>
            </a:r>
            <a:r>
              <a:rPr lang="en-US" altLang="zh-CN" dirty="0" err="1"/>
              <a:t>optim.SGD</a:t>
            </a:r>
            <a:r>
              <a:rPr lang="en-US" altLang="zh-CN" dirty="0"/>
              <a:t>(</a:t>
            </a:r>
            <a:r>
              <a:rPr lang="en-US" altLang="zh-CN" dirty="0" err="1"/>
              <a:t>model_scratch.parameters</a:t>
            </a:r>
            <a:r>
              <a:rPr lang="en-US" altLang="zh-CN" dirty="0"/>
              <a:t>(), </a:t>
            </a:r>
            <a:r>
              <a:rPr lang="en-US" altLang="zh-CN" dirty="0" err="1"/>
              <a:t>lr</a:t>
            </a:r>
            <a:r>
              <a:rPr lang="en-US" altLang="zh-CN" dirty="0"/>
              <a:t>=0.001, momentum=0.9)</a:t>
            </a:r>
          </a:p>
          <a:p>
            <a:endParaRPr lang="en-US" altLang="zh-CN" dirty="0"/>
          </a:p>
          <a:p>
            <a:r>
              <a:rPr lang="en-US" altLang="zh-CN" dirty="0"/>
              <a:t>    # </a:t>
            </a:r>
            <a:r>
              <a:rPr lang="zh-CN" altLang="en-US" dirty="0"/>
              <a:t>每隔</a:t>
            </a:r>
            <a:r>
              <a:rPr lang="en-US" altLang="zh-CN" dirty="0" err="1"/>
              <a:t>step_size</a:t>
            </a:r>
            <a:r>
              <a:rPr lang="zh-CN" altLang="en-US" dirty="0"/>
              <a:t>轮衰减学习率</a:t>
            </a:r>
            <a:r>
              <a:rPr lang="en-US" altLang="zh-CN" dirty="0"/>
              <a:t>gamma</a:t>
            </a:r>
            <a:r>
              <a:rPr lang="zh-CN" altLang="en-US" dirty="0"/>
              <a:t>倍</a:t>
            </a:r>
          </a:p>
          <a:p>
            <a:r>
              <a:rPr lang="zh-CN" altLang="en-US" dirty="0"/>
              <a:t>    </a:t>
            </a:r>
            <a:r>
              <a:rPr lang="en-US" altLang="zh-CN" dirty="0" err="1"/>
              <a:t>exp_lr_scheduler</a:t>
            </a:r>
            <a:r>
              <a:rPr lang="en-US" altLang="zh-CN" dirty="0"/>
              <a:t> = </a:t>
            </a:r>
            <a:r>
              <a:rPr lang="en-US" altLang="zh-CN" dirty="0" err="1"/>
              <a:t>lr_scheduler.StepLR</a:t>
            </a:r>
            <a:r>
              <a:rPr lang="en-US" altLang="zh-CN" dirty="0"/>
              <a:t>(</a:t>
            </a:r>
            <a:r>
              <a:rPr lang="en-US" altLang="zh-CN" dirty="0" err="1"/>
              <a:t>optimizer_scratch</a:t>
            </a:r>
            <a:r>
              <a:rPr lang="en-US" altLang="zh-CN" dirty="0"/>
              <a:t>, </a:t>
            </a:r>
            <a:r>
              <a:rPr lang="en-US" altLang="zh-CN" dirty="0" err="1"/>
              <a:t>step_size</a:t>
            </a:r>
            <a:r>
              <a:rPr lang="en-US" altLang="zh-CN" dirty="0"/>
              <a:t>=7, gamma=0.1)</a:t>
            </a:r>
          </a:p>
          <a:p>
            <a:endParaRPr lang="en-US" altLang="zh-CN" dirty="0"/>
          </a:p>
          <a:p>
            <a:r>
              <a:rPr lang="en-US" altLang="zh-CN" dirty="0"/>
              <a:t>    # </a:t>
            </a:r>
            <a:r>
              <a:rPr lang="zh-CN" altLang="en-US" dirty="0"/>
              <a:t>训练和评估</a:t>
            </a:r>
          </a:p>
          <a:p>
            <a:r>
              <a:rPr lang="zh-CN" altLang="en-US" dirty="0"/>
              <a:t>    </a:t>
            </a:r>
            <a:r>
              <a:rPr lang="en-US" altLang="zh-CN" dirty="0"/>
              <a:t>print("\n</a:t>
            </a:r>
            <a:r>
              <a:rPr lang="zh-CN" altLang="en-US" dirty="0"/>
              <a:t>开始训练从头开始的模型！</a:t>
            </a:r>
            <a:r>
              <a:rPr lang="en-US" altLang="zh-CN" dirty="0"/>
              <a:t>")</a:t>
            </a:r>
          </a:p>
          <a:p>
            <a:r>
              <a:rPr lang="en-US" altLang="zh-CN" dirty="0"/>
              <a:t>    _, </a:t>
            </a:r>
            <a:r>
              <a:rPr lang="en-US" altLang="zh-CN" dirty="0" err="1"/>
              <a:t>scratch_history</a:t>
            </a:r>
            <a:r>
              <a:rPr lang="en-US" altLang="zh-CN" dirty="0"/>
              <a:t> = </a:t>
            </a:r>
            <a:r>
              <a:rPr lang="en-US" altLang="zh-CN" dirty="0" err="1"/>
              <a:t>train_model</a:t>
            </a:r>
            <a:r>
              <a:rPr lang="en-US" altLang="zh-CN" dirty="0"/>
              <a:t>(</a:t>
            </a:r>
            <a:r>
              <a:rPr lang="en-US" altLang="zh-CN" dirty="0" err="1"/>
              <a:t>model_scratch</a:t>
            </a:r>
            <a:r>
              <a:rPr lang="en-US" altLang="zh-CN" dirty="0"/>
              <a:t>, </a:t>
            </a:r>
            <a:r>
              <a:rPr lang="en-US" altLang="zh-CN" dirty="0" err="1"/>
              <a:t>dataloaders</a:t>
            </a:r>
            <a:r>
              <a:rPr lang="en-US" altLang="zh-CN" dirty="0"/>
              <a:t>, </a:t>
            </a:r>
            <a:r>
              <a:rPr lang="en-US" altLang="zh-CN" dirty="0" err="1"/>
              <a:t>dataset_sizes</a:t>
            </a:r>
            <a:r>
              <a:rPr lang="en-US" altLang="zh-CN" dirty="0"/>
              <a:t>, criterion, </a:t>
            </a:r>
            <a:r>
              <a:rPr lang="en-US" altLang="zh-CN" dirty="0" err="1"/>
              <a:t>optimizer_scratch</a:t>
            </a:r>
            <a:r>
              <a:rPr lang="en-US" altLang="zh-CN" dirty="0"/>
              <a:t>,</a:t>
            </a:r>
          </a:p>
          <a:p>
            <a:r>
              <a:rPr lang="en-US" altLang="zh-CN" dirty="0"/>
              <a:t>                                     </a:t>
            </a:r>
            <a:r>
              <a:rPr lang="en-US" altLang="zh-CN" dirty="0" err="1"/>
              <a:t>exp_lr_scheduler</a:t>
            </a:r>
            <a:r>
              <a:rPr lang="en-US" altLang="zh-CN" dirty="0"/>
              <a:t>, </a:t>
            </a:r>
            <a:r>
              <a:rPr lang="en-US" altLang="zh-CN" dirty="0" err="1"/>
              <a:t>num_epochs</a:t>
            </a:r>
            <a:r>
              <a:rPr lang="en-US" altLang="zh-CN" dirty="0"/>
              <a:t>=epochs)</a:t>
            </a:r>
          </a:p>
          <a:p>
            <a:endParaRPr lang="zh-CN" altLang="en-US" dirty="0"/>
          </a:p>
        </p:txBody>
      </p:sp>
    </p:spTree>
    <p:extLst>
      <p:ext uri="{BB962C8B-B14F-4D97-AF65-F5344CB8AC3E}">
        <p14:creationId xmlns:p14="http://schemas.microsoft.com/office/powerpoint/2010/main" val="1878614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3429000"/>
            <a:ext cx="8784976" cy="3217560"/>
          </a:xfrm>
        </p:spPr>
        <p:txBody>
          <a:bodyPr>
            <a:normAutofit fontScale="85000" lnSpcReduction="20000"/>
          </a:bodyPr>
          <a:lstStyle/>
          <a:p>
            <a:r>
              <a:rPr lang="zh-CN" altLang="en-US" dirty="0"/>
              <a:t>完整的程序代码请参见</a:t>
            </a:r>
            <a:r>
              <a:rPr lang="en-US" altLang="zh-CN" dirty="0"/>
              <a:t>transfer_learning_feature_extraction.py</a:t>
            </a:r>
            <a:r>
              <a:rPr lang="zh-CN" altLang="en-US" dirty="0"/>
              <a:t>。运行该程序后，绘制出特征抽取模型和从头训练模型的验证准确率如图</a:t>
            </a:r>
            <a:r>
              <a:rPr lang="en-US" altLang="zh-CN" dirty="0"/>
              <a:t>6. 10</a:t>
            </a:r>
            <a:r>
              <a:rPr lang="zh-CN" altLang="en-US" dirty="0"/>
              <a:t>所示</a:t>
            </a:r>
            <a:r>
              <a:rPr lang="zh-CN" altLang="en-US" dirty="0" smtClean="0"/>
              <a:t>。</a:t>
            </a:r>
            <a:endParaRPr lang="en-US" altLang="zh-CN" dirty="0" smtClean="0"/>
          </a:p>
          <a:p>
            <a:r>
              <a:rPr lang="zh-CN" altLang="en-US" dirty="0"/>
              <a:t>可以看到，经历短短第</a:t>
            </a:r>
            <a:r>
              <a:rPr lang="en-US" altLang="zh-CN" dirty="0"/>
              <a:t>1</a:t>
            </a:r>
            <a:r>
              <a:rPr lang="zh-CN" altLang="en-US" dirty="0"/>
              <a:t>轮训练以后，特征抽取模型的验证准确率就很高，最好的验证准确率为</a:t>
            </a:r>
            <a:r>
              <a:rPr lang="en-US" altLang="zh-CN" dirty="0"/>
              <a:t>98.1000%</a:t>
            </a:r>
            <a:r>
              <a:rPr lang="zh-CN" altLang="en-US" dirty="0"/>
              <a:t>。但作为对比的从头训练模型的最佳验证准确率才</a:t>
            </a:r>
            <a:r>
              <a:rPr lang="en-US" altLang="zh-CN" dirty="0"/>
              <a:t>71.9000%</a:t>
            </a:r>
            <a:r>
              <a:rPr lang="zh-CN" altLang="en-US" dirty="0"/>
              <a:t>。证明预训练的卷积网络的性能非常好，远远超过从头开始训练的模型。</a:t>
            </a:r>
          </a:p>
        </p:txBody>
      </p:sp>
      <p:pic>
        <p:nvPicPr>
          <p:cNvPr id="921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16632"/>
            <a:ext cx="3672408" cy="2756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754814" y="2987660"/>
            <a:ext cx="5994412" cy="369332"/>
          </a:xfrm>
          <a:prstGeom prst="rect">
            <a:avLst/>
          </a:prstGeom>
        </p:spPr>
        <p:txBody>
          <a:bodyPr wrap="square">
            <a:spAutoFit/>
          </a:bodyPr>
          <a:lstStyle/>
          <a:p>
            <a:r>
              <a:rPr lang="zh-CN" altLang="zh-CN" dirty="0"/>
              <a:t>图</a:t>
            </a:r>
            <a:r>
              <a:rPr lang="en-US" altLang="zh-CN" dirty="0"/>
              <a:t>6. 10</a:t>
            </a:r>
            <a:r>
              <a:rPr lang="zh-CN" altLang="zh-CN" dirty="0"/>
              <a:t>特征抽取模型和从头训练模型的验证准确率图表</a:t>
            </a:r>
          </a:p>
        </p:txBody>
      </p:sp>
    </p:spTree>
    <p:extLst>
      <p:ext uri="{BB962C8B-B14F-4D97-AF65-F5344CB8AC3E}">
        <p14:creationId xmlns:p14="http://schemas.microsoft.com/office/powerpoint/2010/main" val="36976472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6.2.2 </a:t>
            </a:r>
            <a:r>
              <a:rPr lang="zh-CN" altLang="en-US" dirty="0" smtClean="0"/>
              <a:t>微调</a:t>
            </a:r>
            <a:endParaRPr lang="zh-CN" altLang="en-US" dirty="0"/>
          </a:p>
        </p:txBody>
      </p:sp>
      <p:sp>
        <p:nvSpPr>
          <p:cNvPr id="3" name="内容占位符 2"/>
          <p:cNvSpPr>
            <a:spLocks noGrp="1"/>
          </p:cNvSpPr>
          <p:nvPr>
            <p:ph idx="1"/>
          </p:nvPr>
        </p:nvSpPr>
        <p:spPr>
          <a:xfrm>
            <a:off x="107504" y="1628800"/>
            <a:ext cx="8856984" cy="5040560"/>
          </a:xfrm>
        </p:spPr>
        <p:txBody>
          <a:bodyPr>
            <a:normAutofit fontScale="85000" lnSpcReduction="20000"/>
          </a:bodyPr>
          <a:lstStyle/>
          <a:p>
            <a:r>
              <a:rPr lang="zh-CN" altLang="en-US" dirty="0"/>
              <a:t>微调是在特征抽取基础上的改进。在特征抽取方法中，预训练模型是完全冻结的，微调则是将其后面的几层解冻，让解冻的几层和新增的全连接层一起训练。当然，微调的训练是很讲究策略的，只有网络最后面的全连接层训练好之后，才能解冻并训练预训练模型前面的几层。如果全连接层还没有训练好，就急着训练前面的层，那么反向传播的误差信号会非常大，导致预训练模型已经学到的特征表示遭到破坏。因此，微调网络需要按照如下步骤进行训练：</a:t>
            </a:r>
          </a:p>
          <a:p>
            <a:r>
              <a:rPr lang="zh-CN" altLang="en-US" dirty="0"/>
              <a:t>①冻结预训练网络部分。</a:t>
            </a:r>
          </a:p>
          <a:p>
            <a:r>
              <a:rPr lang="zh-CN" altLang="en-US" dirty="0"/>
              <a:t>②训练新增的全连接层。</a:t>
            </a:r>
          </a:p>
          <a:p>
            <a:r>
              <a:rPr lang="zh-CN" altLang="en-US" dirty="0"/>
              <a:t>③解冻预训练网络的后面几层，仍然冻结预训练网络的其他层。</a:t>
            </a:r>
          </a:p>
          <a:p>
            <a:r>
              <a:rPr lang="zh-CN" altLang="en-US" dirty="0"/>
              <a:t>④训练解冻的后面几层和新增的全连接层。</a:t>
            </a:r>
          </a:p>
          <a:p>
            <a:endParaRPr lang="zh-CN" altLang="en-US" dirty="0"/>
          </a:p>
        </p:txBody>
      </p:sp>
    </p:spTree>
    <p:extLst>
      <p:ext uri="{BB962C8B-B14F-4D97-AF65-F5344CB8AC3E}">
        <p14:creationId xmlns:p14="http://schemas.microsoft.com/office/powerpoint/2010/main" val="40313791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976664"/>
          </a:xfrm>
        </p:spPr>
        <p:txBody>
          <a:bodyPr>
            <a:normAutofit fontScale="85000" lnSpcReduction="10000"/>
          </a:bodyPr>
          <a:lstStyle/>
          <a:p>
            <a:r>
              <a:rPr lang="zh-CN" altLang="en-US" dirty="0"/>
              <a:t>如果要继续微调更多的预训练网络层，可以按照上述步骤逐步解冻。但是，一般不会去微调整个预训练网络层，这是由于如下两个原因：</a:t>
            </a:r>
          </a:p>
          <a:p>
            <a:r>
              <a:rPr lang="zh-CN" altLang="en-US" dirty="0"/>
              <a:t>第一，预训练网络靠近前面的层含有通用的可复用的特征，但靠近后面的层包含更加抽象的特征。微调抽象特征效果更为显著，能针对新问题改变其用途，但微调通用层的效果不明显。</a:t>
            </a:r>
          </a:p>
          <a:p>
            <a:r>
              <a:rPr lang="zh-CN" altLang="en-US" dirty="0"/>
              <a:t>第二，训练参数越多，数据量越少，过拟合风险越大。除非训练集非常非常大，不建议训练很多参数，以免造成过拟合。</a:t>
            </a:r>
          </a:p>
          <a:p>
            <a:r>
              <a:rPr lang="zh-CN" altLang="en-US" dirty="0"/>
              <a:t>微调模型的大部分代码与特征抽取模型的一致，只是修改很少的部分。首先要修改模型训练函数，如代码</a:t>
            </a:r>
            <a:r>
              <a:rPr lang="en-US" altLang="zh-CN" dirty="0"/>
              <a:t>6. 16</a:t>
            </a:r>
            <a:r>
              <a:rPr lang="zh-CN" altLang="en-US" dirty="0"/>
              <a:t>所示。增加一个</a:t>
            </a:r>
            <a:r>
              <a:rPr lang="en-US" altLang="zh-CN" dirty="0" err="1"/>
              <a:t>unfreeze_epochs</a:t>
            </a:r>
            <a:r>
              <a:rPr lang="zh-CN" altLang="en-US" dirty="0"/>
              <a:t>参数，指定①②步骤的轮次，然后解冻</a:t>
            </a:r>
            <a:r>
              <a:rPr lang="en-US" altLang="zh-CN" dirty="0" err="1"/>
              <a:t>ResNet</a:t>
            </a:r>
            <a:r>
              <a:rPr lang="zh-CN" altLang="en-US" dirty="0"/>
              <a:t>网络的</a:t>
            </a:r>
            <a:r>
              <a:rPr lang="en-US" altLang="zh-CN" dirty="0"/>
              <a:t>layer4</a:t>
            </a:r>
            <a:r>
              <a:rPr lang="zh-CN" altLang="en-US" dirty="0"/>
              <a:t>权重参数，让这部分参数参与训练。</a:t>
            </a:r>
          </a:p>
          <a:p>
            <a:endParaRPr lang="zh-CN" altLang="en-US" dirty="0"/>
          </a:p>
        </p:txBody>
      </p:sp>
    </p:spTree>
    <p:extLst>
      <p:ext uri="{BB962C8B-B14F-4D97-AF65-F5344CB8AC3E}">
        <p14:creationId xmlns:p14="http://schemas.microsoft.com/office/powerpoint/2010/main" val="37414883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88640"/>
            <a:ext cx="8928992" cy="6552728"/>
          </a:xfrm>
        </p:spPr>
        <p:txBody>
          <a:bodyPr>
            <a:normAutofit fontScale="47500" lnSpcReduction="20000"/>
          </a:bodyPr>
          <a:lstStyle/>
          <a:p>
            <a:r>
              <a:rPr lang="zh-CN" altLang="en-US" dirty="0"/>
              <a:t>代码</a:t>
            </a:r>
            <a:r>
              <a:rPr lang="en-US" altLang="zh-CN" dirty="0"/>
              <a:t>6. 16</a:t>
            </a:r>
            <a:r>
              <a:rPr lang="zh-CN" altLang="en-US" dirty="0"/>
              <a:t>修改模型训练函数</a:t>
            </a:r>
          </a:p>
          <a:p>
            <a:r>
              <a:rPr lang="en-US" altLang="zh-CN" dirty="0" err="1"/>
              <a:t>def</a:t>
            </a:r>
            <a:r>
              <a:rPr lang="en-US" altLang="zh-CN" dirty="0"/>
              <a:t> </a:t>
            </a:r>
            <a:r>
              <a:rPr lang="en-US" altLang="zh-CN" dirty="0" err="1"/>
              <a:t>train_model</a:t>
            </a:r>
            <a:r>
              <a:rPr lang="en-US" altLang="zh-CN" dirty="0"/>
              <a:t>(model, </a:t>
            </a:r>
            <a:r>
              <a:rPr lang="en-US" altLang="zh-CN" dirty="0" err="1"/>
              <a:t>dataloaders</a:t>
            </a:r>
            <a:r>
              <a:rPr lang="en-US" altLang="zh-CN" dirty="0"/>
              <a:t>, </a:t>
            </a:r>
            <a:r>
              <a:rPr lang="en-US" altLang="zh-CN" dirty="0" err="1"/>
              <a:t>dataset_sizes</a:t>
            </a:r>
            <a:r>
              <a:rPr lang="en-US" altLang="zh-CN" dirty="0"/>
              <a:t>, criterion, optimizer, scheduler,</a:t>
            </a:r>
          </a:p>
          <a:p>
            <a:r>
              <a:rPr lang="en-US" altLang="zh-CN" dirty="0"/>
              <a:t>                </a:t>
            </a:r>
            <a:r>
              <a:rPr lang="en-US" altLang="zh-CN" dirty="0" err="1"/>
              <a:t>num_epochs</a:t>
            </a:r>
            <a:r>
              <a:rPr lang="en-US" altLang="zh-CN" dirty="0"/>
              <a:t>=30, </a:t>
            </a:r>
            <a:r>
              <a:rPr lang="en-US" altLang="zh-CN" b="1" dirty="0" err="1"/>
              <a:t>unfreeze_epochs</a:t>
            </a:r>
            <a:r>
              <a:rPr lang="en-US" altLang="zh-CN" b="1" dirty="0"/>
              <a:t>=None</a:t>
            </a:r>
            <a:r>
              <a:rPr lang="en-US" altLang="zh-CN" dirty="0"/>
              <a:t>):</a:t>
            </a:r>
          </a:p>
          <a:p>
            <a:r>
              <a:rPr lang="en-US" altLang="zh-CN" dirty="0"/>
              <a:t>    """ </a:t>
            </a:r>
            <a:r>
              <a:rPr lang="zh-CN" altLang="en-US" dirty="0"/>
              <a:t>训练模型 </a:t>
            </a:r>
            <a:r>
              <a:rPr lang="en-US" altLang="zh-CN" dirty="0"/>
              <a:t>"""</a:t>
            </a:r>
          </a:p>
          <a:p>
            <a:r>
              <a:rPr lang="en-US" altLang="zh-CN" dirty="0"/>
              <a:t>    # </a:t>
            </a:r>
            <a:r>
              <a:rPr lang="zh-CN" altLang="en-US" dirty="0"/>
              <a:t>计时</a:t>
            </a:r>
          </a:p>
          <a:p>
            <a:r>
              <a:rPr lang="zh-CN" altLang="en-US" dirty="0"/>
              <a:t>    </a:t>
            </a:r>
            <a:r>
              <a:rPr lang="en-US" altLang="zh-CN" dirty="0"/>
              <a:t>since = </a:t>
            </a:r>
            <a:r>
              <a:rPr lang="en-US" altLang="zh-CN" dirty="0" err="1"/>
              <a:t>time.time</a:t>
            </a:r>
            <a:r>
              <a:rPr lang="en-US" altLang="zh-CN" dirty="0"/>
              <a:t>()</a:t>
            </a:r>
          </a:p>
          <a:p>
            <a:endParaRPr lang="en-US" altLang="zh-CN" dirty="0"/>
          </a:p>
          <a:p>
            <a:r>
              <a:rPr lang="en-US" altLang="zh-CN" dirty="0"/>
              <a:t>    </a:t>
            </a:r>
            <a:r>
              <a:rPr lang="en-US" altLang="zh-CN" dirty="0" err="1"/>
              <a:t>best_model</a:t>
            </a:r>
            <a:r>
              <a:rPr lang="en-US" altLang="zh-CN" dirty="0"/>
              <a:t> = </a:t>
            </a:r>
            <a:r>
              <a:rPr lang="en-US" altLang="zh-CN" dirty="0" err="1"/>
              <a:t>copy.deepcopy</a:t>
            </a:r>
            <a:r>
              <a:rPr lang="en-US" altLang="zh-CN" dirty="0"/>
              <a:t>(</a:t>
            </a:r>
            <a:r>
              <a:rPr lang="en-US" altLang="zh-CN" dirty="0" err="1"/>
              <a:t>model.state_dict</a:t>
            </a:r>
            <a:r>
              <a:rPr lang="en-US" altLang="zh-CN" dirty="0"/>
              <a:t>())</a:t>
            </a:r>
          </a:p>
          <a:p>
            <a:r>
              <a:rPr lang="en-US" altLang="zh-CN" dirty="0"/>
              <a:t>    </a:t>
            </a:r>
            <a:r>
              <a:rPr lang="en-US" altLang="zh-CN" dirty="0" err="1"/>
              <a:t>best_acc</a:t>
            </a:r>
            <a:r>
              <a:rPr lang="en-US" altLang="zh-CN" dirty="0"/>
              <a:t> = 0.0</a:t>
            </a:r>
          </a:p>
          <a:p>
            <a:r>
              <a:rPr lang="en-US" altLang="zh-CN" dirty="0"/>
              <a:t>    </a:t>
            </a:r>
            <a:r>
              <a:rPr lang="en-US" altLang="zh-CN" dirty="0" err="1"/>
              <a:t>acc_history</a:t>
            </a:r>
            <a:r>
              <a:rPr lang="en-US" altLang="zh-CN" dirty="0"/>
              <a:t> = []  # </a:t>
            </a:r>
            <a:r>
              <a:rPr lang="zh-CN" altLang="en-US" dirty="0"/>
              <a:t>准确率历史</a:t>
            </a:r>
          </a:p>
          <a:p>
            <a:endParaRPr lang="zh-CN" altLang="en-US" dirty="0"/>
          </a:p>
          <a:p>
            <a:r>
              <a:rPr lang="zh-CN" altLang="en-US" dirty="0"/>
              <a:t>    </a:t>
            </a:r>
            <a:r>
              <a:rPr lang="en-US" altLang="zh-CN" dirty="0"/>
              <a:t>for epoch in range(</a:t>
            </a:r>
            <a:r>
              <a:rPr lang="en-US" altLang="zh-CN" dirty="0" err="1"/>
              <a:t>num_epochs</a:t>
            </a:r>
            <a:r>
              <a:rPr lang="en-US" altLang="zh-CN" dirty="0"/>
              <a:t>):</a:t>
            </a:r>
          </a:p>
          <a:p>
            <a:r>
              <a:rPr lang="en-US" altLang="zh-CN" dirty="0"/>
              <a:t>        print(f'</a:t>
            </a:r>
            <a:r>
              <a:rPr lang="zh-CN" altLang="en-US" dirty="0"/>
              <a:t>第</a:t>
            </a:r>
            <a:r>
              <a:rPr lang="en-US" altLang="zh-CN" dirty="0"/>
              <a:t>{epoch}</a:t>
            </a:r>
            <a:r>
              <a:rPr lang="zh-CN" altLang="en-US" dirty="0"/>
              <a:t>轮</a:t>
            </a:r>
            <a:r>
              <a:rPr lang="en-US" altLang="zh-CN" dirty="0"/>
              <a:t>/</a:t>
            </a:r>
            <a:r>
              <a:rPr lang="zh-CN" altLang="en-US" dirty="0"/>
              <a:t>共</a:t>
            </a:r>
            <a:r>
              <a:rPr lang="en-US" altLang="zh-CN" dirty="0"/>
              <a:t>{</a:t>
            </a:r>
            <a:r>
              <a:rPr lang="en-US" altLang="zh-CN" dirty="0" err="1"/>
              <a:t>num_epochs</a:t>
            </a:r>
            <a:r>
              <a:rPr lang="en-US" altLang="zh-CN" dirty="0"/>
              <a:t> - 1}</a:t>
            </a:r>
            <a:r>
              <a:rPr lang="zh-CN" altLang="en-US" dirty="0"/>
              <a:t>轮</a:t>
            </a:r>
            <a:r>
              <a:rPr lang="en-US" altLang="zh-CN" dirty="0"/>
              <a:t>')</a:t>
            </a:r>
          </a:p>
          <a:p>
            <a:r>
              <a:rPr lang="en-US" altLang="zh-CN" b="1" dirty="0"/>
              <a:t>        if epoch == </a:t>
            </a:r>
            <a:r>
              <a:rPr lang="en-US" altLang="zh-CN" b="1" dirty="0" err="1"/>
              <a:t>unfreeze_epochs</a:t>
            </a:r>
            <a:r>
              <a:rPr lang="en-US" altLang="zh-CN" b="1" dirty="0"/>
              <a:t>:</a:t>
            </a:r>
          </a:p>
          <a:p>
            <a:r>
              <a:rPr lang="en-US" altLang="zh-CN" b="1" dirty="0"/>
              <a:t>            # </a:t>
            </a:r>
            <a:r>
              <a:rPr lang="zh-CN" altLang="en-US" b="1" dirty="0"/>
              <a:t>解冻</a:t>
            </a:r>
            <a:r>
              <a:rPr lang="en-US" altLang="zh-CN" b="1" dirty="0" err="1"/>
              <a:t>ResNet</a:t>
            </a:r>
            <a:r>
              <a:rPr lang="zh-CN" altLang="en-US" b="1" dirty="0"/>
              <a:t>网络的</a:t>
            </a:r>
            <a:r>
              <a:rPr lang="en-US" altLang="zh-CN" b="1" dirty="0"/>
              <a:t>layer4</a:t>
            </a:r>
            <a:r>
              <a:rPr lang="zh-CN" altLang="en-US" b="1" dirty="0"/>
              <a:t>权重参数</a:t>
            </a:r>
          </a:p>
          <a:p>
            <a:r>
              <a:rPr lang="zh-CN" altLang="en-US" b="1" dirty="0"/>
              <a:t>            </a:t>
            </a:r>
            <a:r>
              <a:rPr lang="en-US" altLang="zh-CN" b="1" dirty="0"/>
              <a:t>for </a:t>
            </a:r>
            <a:r>
              <a:rPr lang="en-US" altLang="zh-CN" b="1" dirty="0" err="1"/>
              <a:t>param</a:t>
            </a:r>
            <a:r>
              <a:rPr lang="en-US" altLang="zh-CN" b="1" dirty="0"/>
              <a:t> in model.layer4.parameters():</a:t>
            </a:r>
          </a:p>
          <a:p>
            <a:r>
              <a:rPr lang="en-US" altLang="zh-CN" b="1" dirty="0"/>
              <a:t>                </a:t>
            </a:r>
            <a:r>
              <a:rPr lang="en-US" altLang="zh-CN" b="1" dirty="0" err="1"/>
              <a:t>param.requires_grad</a:t>
            </a:r>
            <a:r>
              <a:rPr lang="en-US" altLang="zh-CN" b="1" dirty="0"/>
              <a:t> = True</a:t>
            </a:r>
          </a:p>
          <a:p>
            <a:r>
              <a:rPr lang="en-US" altLang="zh-CN" b="1" dirty="0"/>
              <a:t>            print("</a:t>
            </a:r>
            <a:r>
              <a:rPr lang="zh-CN" altLang="en-US" b="1" dirty="0"/>
              <a:t>解冻</a:t>
            </a:r>
            <a:r>
              <a:rPr lang="en-US" altLang="zh-CN" b="1" dirty="0"/>
              <a:t>layer4</a:t>
            </a:r>
            <a:r>
              <a:rPr lang="zh-CN" altLang="en-US" b="1" dirty="0"/>
              <a:t>卷积层后的</a:t>
            </a:r>
            <a:r>
              <a:rPr lang="en-US" altLang="zh-CN" b="1" dirty="0" err="1"/>
              <a:t>requires_grad</a:t>
            </a:r>
            <a:r>
              <a:rPr lang="zh-CN" altLang="en-US" b="1" dirty="0"/>
              <a:t>：</a:t>
            </a:r>
            <a:r>
              <a:rPr lang="en-US" altLang="zh-CN" b="1" dirty="0"/>
              <a:t>", model.layer4[0].conv1.weight.requires_grad)</a:t>
            </a:r>
          </a:p>
          <a:p>
            <a:endParaRPr lang="en-US" altLang="zh-CN" dirty="0"/>
          </a:p>
          <a:p>
            <a:r>
              <a:rPr lang="en-US" altLang="zh-CN" dirty="0"/>
              <a:t>        # </a:t>
            </a:r>
            <a:r>
              <a:rPr lang="zh-CN" altLang="en-US" dirty="0"/>
              <a:t>每轮分为训练和验证两个阶段</a:t>
            </a:r>
          </a:p>
          <a:p>
            <a:r>
              <a:rPr lang="zh-CN" altLang="en-US" dirty="0"/>
              <a:t>        </a:t>
            </a:r>
            <a:r>
              <a:rPr lang="en-US" altLang="zh-CN" dirty="0"/>
              <a:t>for phase in ['train', 'validation']:</a:t>
            </a:r>
          </a:p>
          <a:p>
            <a:r>
              <a:rPr lang="en-US" altLang="zh-CN" dirty="0"/>
              <a:t>            if phase == 'train':</a:t>
            </a:r>
          </a:p>
          <a:p>
            <a:r>
              <a:rPr lang="en-US" altLang="zh-CN" dirty="0"/>
              <a:t>                </a:t>
            </a:r>
            <a:r>
              <a:rPr lang="en-US" altLang="zh-CN" dirty="0" err="1"/>
              <a:t>model.train</a:t>
            </a:r>
            <a:r>
              <a:rPr lang="en-US" altLang="zh-CN" dirty="0"/>
              <a:t>()  # </a:t>
            </a:r>
            <a:r>
              <a:rPr lang="zh-CN" altLang="en-US" dirty="0"/>
              <a:t>训练模式</a:t>
            </a:r>
          </a:p>
          <a:p>
            <a:r>
              <a:rPr lang="zh-CN" altLang="en-US" dirty="0"/>
              <a:t>            </a:t>
            </a:r>
            <a:r>
              <a:rPr lang="en-US" altLang="zh-CN" dirty="0"/>
              <a:t>else:</a:t>
            </a:r>
          </a:p>
          <a:p>
            <a:r>
              <a:rPr lang="en-US" altLang="zh-CN" dirty="0"/>
              <a:t>                </a:t>
            </a:r>
            <a:r>
              <a:rPr lang="en-US" altLang="zh-CN" dirty="0" err="1"/>
              <a:t>model.eval</a:t>
            </a:r>
            <a:r>
              <a:rPr lang="en-US" altLang="zh-CN" dirty="0"/>
              <a:t>()  # </a:t>
            </a:r>
            <a:r>
              <a:rPr lang="zh-CN" altLang="en-US" dirty="0"/>
              <a:t>验证模式</a:t>
            </a:r>
          </a:p>
          <a:p>
            <a:endParaRPr lang="zh-CN" altLang="en-US" dirty="0"/>
          </a:p>
        </p:txBody>
      </p:sp>
    </p:spTree>
    <p:extLst>
      <p:ext uri="{BB962C8B-B14F-4D97-AF65-F5344CB8AC3E}">
        <p14:creationId xmlns:p14="http://schemas.microsoft.com/office/powerpoint/2010/main" val="36649755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640"/>
            <a:ext cx="8229600" cy="6480720"/>
          </a:xfrm>
        </p:spPr>
        <p:txBody>
          <a:bodyPr>
            <a:normAutofit fontScale="55000" lnSpcReduction="20000"/>
          </a:bodyPr>
          <a:lstStyle/>
          <a:p>
            <a:r>
              <a:rPr lang="en-US" altLang="zh-CN" dirty="0"/>
              <a:t> </a:t>
            </a:r>
            <a:r>
              <a:rPr lang="en-US" altLang="zh-CN" dirty="0" err="1"/>
              <a:t>accumulative_loss</a:t>
            </a:r>
            <a:r>
              <a:rPr lang="en-US" altLang="zh-CN" dirty="0"/>
              <a:t> = 0.0</a:t>
            </a:r>
          </a:p>
          <a:p>
            <a:r>
              <a:rPr lang="en-US" altLang="zh-CN" dirty="0"/>
              <a:t>            </a:t>
            </a:r>
            <a:r>
              <a:rPr lang="en-US" altLang="zh-CN" dirty="0" err="1"/>
              <a:t>accumulative_corrects</a:t>
            </a:r>
            <a:r>
              <a:rPr lang="en-US" altLang="zh-CN" dirty="0"/>
              <a:t> = 0.0</a:t>
            </a:r>
          </a:p>
          <a:p>
            <a:endParaRPr lang="en-US" altLang="zh-CN" dirty="0"/>
          </a:p>
          <a:p>
            <a:r>
              <a:rPr lang="en-US" altLang="zh-CN" dirty="0"/>
              <a:t>            # </a:t>
            </a:r>
            <a:r>
              <a:rPr lang="zh-CN" altLang="en-US" dirty="0"/>
              <a:t>迭代</a:t>
            </a:r>
          </a:p>
          <a:p>
            <a:r>
              <a:rPr lang="zh-CN" altLang="en-US" dirty="0"/>
              <a:t>            </a:t>
            </a:r>
            <a:r>
              <a:rPr lang="en-US" altLang="zh-CN" dirty="0"/>
              <a:t>for </a:t>
            </a:r>
            <a:r>
              <a:rPr lang="en-US" altLang="zh-CN" dirty="0" err="1"/>
              <a:t>imgs</a:t>
            </a:r>
            <a:r>
              <a:rPr lang="en-US" altLang="zh-CN" dirty="0"/>
              <a:t>, labels in </a:t>
            </a:r>
            <a:r>
              <a:rPr lang="en-US" altLang="zh-CN" dirty="0" err="1"/>
              <a:t>dataloaders</a:t>
            </a:r>
            <a:r>
              <a:rPr lang="en-US" altLang="zh-CN" dirty="0"/>
              <a:t>[phase]:</a:t>
            </a:r>
          </a:p>
          <a:p>
            <a:r>
              <a:rPr lang="en-US" altLang="zh-CN" dirty="0"/>
              <a:t>                </a:t>
            </a:r>
            <a:r>
              <a:rPr lang="en-US" altLang="zh-CN" dirty="0" err="1"/>
              <a:t>imgs</a:t>
            </a:r>
            <a:r>
              <a:rPr lang="en-US" altLang="zh-CN" dirty="0"/>
              <a:t> = imgs.to(device)</a:t>
            </a:r>
          </a:p>
          <a:p>
            <a:r>
              <a:rPr lang="en-US" altLang="zh-CN" dirty="0"/>
              <a:t>                labels = labels.to(device)</a:t>
            </a:r>
          </a:p>
          <a:p>
            <a:endParaRPr lang="en-US" altLang="zh-CN" dirty="0"/>
          </a:p>
          <a:p>
            <a:r>
              <a:rPr lang="en-US" altLang="zh-CN" dirty="0"/>
              <a:t>                # </a:t>
            </a:r>
            <a:r>
              <a:rPr lang="zh-CN" altLang="en-US" dirty="0"/>
              <a:t>梯度清零</a:t>
            </a:r>
          </a:p>
          <a:p>
            <a:r>
              <a:rPr lang="zh-CN" altLang="en-US" dirty="0"/>
              <a:t>                </a:t>
            </a:r>
            <a:r>
              <a:rPr lang="en-US" altLang="zh-CN" dirty="0" err="1"/>
              <a:t>optimizer.zero_grad</a:t>
            </a:r>
            <a:r>
              <a:rPr lang="en-US" altLang="zh-CN" dirty="0"/>
              <a:t>()</a:t>
            </a:r>
          </a:p>
          <a:p>
            <a:endParaRPr lang="en-US" altLang="zh-CN" dirty="0"/>
          </a:p>
          <a:p>
            <a:r>
              <a:rPr lang="en-US" altLang="zh-CN" dirty="0"/>
              <a:t>                # </a:t>
            </a:r>
            <a:r>
              <a:rPr lang="zh-CN" altLang="en-US" dirty="0"/>
              <a:t>仅在训练阶段才进行优化</a:t>
            </a:r>
          </a:p>
          <a:p>
            <a:r>
              <a:rPr lang="zh-CN" altLang="en-US" dirty="0"/>
              <a:t>                </a:t>
            </a:r>
            <a:r>
              <a:rPr lang="en-US" altLang="zh-CN" dirty="0"/>
              <a:t>with </a:t>
            </a:r>
            <a:r>
              <a:rPr lang="en-US" altLang="zh-CN" dirty="0" err="1"/>
              <a:t>torch.set_grad_enabled</a:t>
            </a:r>
            <a:r>
              <a:rPr lang="en-US" altLang="zh-CN" dirty="0"/>
              <a:t>(phase == 'train'):</a:t>
            </a:r>
          </a:p>
          <a:p>
            <a:r>
              <a:rPr lang="en-US" altLang="zh-CN" dirty="0"/>
              <a:t>                    # </a:t>
            </a:r>
            <a:r>
              <a:rPr lang="zh-CN" altLang="en-US" dirty="0"/>
              <a:t>前向算法</a:t>
            </a:r>
          </a:p>
          <a:p>
            <a:r>
              <a:rPr lang="zh-CN" altLang="en-US" dirty="0"/>
              <a:t>                    </a:t>
            </a:r>
            <a:r>
              <a:rPr lang="en-US" altLang="zh-CN" dirty="0"/>
              <a:t>outputs = model(</a:t>
            </a:r>
            <a:r>
              <a:rPr lang="en-US" altLang="zh-CN" dirty="0" err="1"/>
              <a:t>imgs</a:t>
            </a:r>
            <a:r>
              <a:rPr lang="en-US" altLang="zh-CN" dirty="0"/>
              <a:t>)</a:t>
            </a:r>
          </a:p>
          <a:p>
            <a:r>
              <a:rPr lang="en-US" altLang="zh-CN" dirty="0"/>
              <a:t>                    _, </a:t>
            </a:r>
            <a:r>
              <a:rPr lang="en-US" altLang="zh-CN" dirty="0" err="1"/>
              <a:t>preds</a:t>
            </a:r>
            <a:r>
              <a:rPr lang="en-US" altLang="zh-CN" dirty="0"/>
              <a:t> = </a:t>
            </a:r>
            <a:r>
              <a:rPr lang="en-US" altLang="zh-CN" dirty="0" err="1"/>
              <a:t>torch.max</a:t>
            </a:r>
            <a:r>
              <a:rPr lang="en-US" altLang="zh-CN" dirty="0"/>
              <a:t>(outputs, 1)</a:t>
            </a:r>
          </a:p>
          <a:p>
            <a:r>
              <a:rPr lang="en-US" altLang="zh-CN" dirty="0"/>
              <a:t>                    loss = criterion(outputs, labels)</a:t>
            </a:r>
          </a:p>
          <a:p>
            <a:endParaRPr lang="en-US" altLang="zh-CN" dirty="0"/>
          </a:p>
          <a:p>
            <a:r>
              <a:rPr lang="en-US" altLang="zh-CN" dirty="0"/>
              <a:t>                    # </a:t>
            </a:r>
            <a:r>
              <a:rPr lang="zh-CN" altLang="en-US" dirty="0"/>
              <a:t>训练阶段才需要后向算法和优化</a:t>
            </a:r>
          </a:p>
          <a:p>
            <a:r>
              <a:rPr lang="zh-CN" altLang="en-US" dirty="0"/>
              <a:t>                    </a:t>
            </a:r>
            <a:r>
              <a:rPr lang="en-US" altLang="zh-CN" dirty="0"/>
              <a:t>if phase == 'train':</a:t>
            </a:r>
          </a:p>
          <a:p>
            <a:r>
              <a:rPr lang="en-US" altLang="zh-CN" dirty="0"/>
              <a:t>                        </a:t>
            </a:r>
            <a:r>
              <a:rPr lang="en-US" altLang="zh-CN" dirty="0" err="1"/>
              <a:t>loss.backward</a:t>
            </a:r>
            <a:r>
              <a:rPr lang="en-US" altLang="zh-CN" dirty="0"/>
              <a:t>()</a:t>
            </a:r>
          </a:p>
          <a:p>
            <a:r>
              <a:rPr lang="en-US" altLang="zh-CN" dirty="0"/>
              <a:t>                        </a:t>
            </a:r>
            <a:r>
              <a:rPr lang="en-US" altLang="zh-CN" dirty="0" err="1"/>
              <a:t>optimizer.step</a:t>
            </a:r>
            <a:r>
              <a:rPr lang="en-US" altLang="zh-CN" dirty="0"/>
              <a:t>()</a:t>
            </a:r>
          </a:p>
          <a:p>
            <a:endParaRPr lang="en-US" altLang="zh-CN" dirty="0"/>
          </a:p>
        </p:txBody>
      </p:sp>
    </p:spTree>
    <p:extLst>
      <p:ext uri="{BB962C8B-B14F-4D97-AF65-F5344CB8AC3E}">
        <p14:creationId xmlns:p14="http://schemas.microsoft.com/office/powerpoint/2010/main" val="10180630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593824"/>
          </a:xfrm>
        </p:spPr>
        <p:txBody>
          <a:bodyPr>
            <a:normAutofit fontScale="40000" lnSpcReduction="20000"/>
          </a:bodyPr>
          <a:lstStyle/>
          <a:p>
            <a:r>
              <a:rPr lang="zh-CN" altLang="en-US" dirty="0"/>
              <a:t> </a:t>
            </a:r>
            <a:r>
              <a:rPr lang="en-US" altLang="zh-CN" dirty="0"/>
              <a:t># </a:t>
            </a:r>
            <a:r>
              <a:rPr lang="zh-CN" altLang="en-US" dirty="0"/>
              <a:t>累加性能统计</a:t>
            </a:r>
          </a:p>
          <a:p>
            <a:r>
              <a:rPr lang="zh-CN" altLang="en-US" dirty="0"/>
              <a:t>                </a:t>
            </a:r>
            <a:r>
              <a:rPr lang="en-US" altLang="zh-CN" dirty="0" err="1"/>
              <a:t>accumulative_loss</a:t>
            </a:r>
            <a:r>
              <a:rPr lang="en-US" altLang="zh-CN" dirty="0"/>
              <a:t> += </a:t>
            </a:r>
            <a:r>
              <a:rPr lang="en-US" altLang="zh-CN" dirty="0" err="1"/>
              <a:t>loss.item</a:t>
            </a:r>
            <a:r>
              <a:rPr lang="en-US" altLang="zh-CN" dirty="0"/>
              <a:t>() * </a:t>
            </a:r>
            <a:r>
              <a:rPr lang="en-US" altLang="zh-CN" dirty="0" err="1"/>
              <a:t>imgs.size</a:t>
            </a:r>
            <a:r>
              <a:rPr lang="en-US" altLang="zh-CN" dirty="0"/>
              <a:t>(0)</a:t>
            </a:r>
          </a:p>
          <a:p>
            <a:r>
              <a:rPr lang="en-US" altLang="zh-CN" dirty="0"/>
              <a:t>                </a:t>
            </a:r>
            <a:r>
              <a:rPr lang="en-US" altLang="zh-CN" dirty="0" err="1"/>
              <a:t>accumulative_corrects</a:t>
            </a:r>
            <a:r>
              <a:rPr lang="en-US" altLang="zh-CN" dirty="0"/>
              <a:t> += </a:t>
            </a:r>
            <a:r>
              <a:rPr lang="en-US" altLang="zh-CN" dirty="0" err="1"/>
              <a:t>torch.sum</a:t>
            </a:r>
            <a:r>
              <a:rPr lang="en-US" altLang="zh-CN" dirty="0"/>
              <a:t>(</a:t>
            </a:r>
            <a:r>
              <a:rPr lang="en-US" altLang="zh-CN" dirty="0" err="1"/>
              <a:t>preds</a:t>
            </a:r>
            <a:r>
              <a:rPr lang="en-US" altLang="zh-CN" dirty="0"/>
              <a:t> == </a:t>
            </a:r>
            <a:r>
              <a:rPr lang="en-US" altLang="zh-CN" dirty="0" err="1"/>
              <a:t>labels.data</a:t>
            </a:r>
            <a:r>
              <a:rPr lang="en-US" altLang="zh-CN" dirty="0"/>
              <a:t>)</a:t>
            </a:r>
          </a:p>
          <a:p>
            <a:r>
              <a:rPr lang="en-US" altLang="zh-CN" dirty="0"/>
              <a:t>            if phase == 'train':</a:t>
            </a:r>
          </a:p>
          <a:p>
            <a:r>
              <a:rPr lang="en-US" altLang="zh-CN" dirty="0"/>
              <a:t>                </a:t>
            </a:r>
            <a:r>
              <a:rPr lang="en-US" altLang="zh-CN" dirty="0" err="1"/>
              <a:t>scheduler.step</a:t>
            </a:r>
            <a:r>
              <a:rPr lang="en-US" altLang="zh-CN" dirty="0"/>
              <a:t>()</a:t>
            </a:r>
          </a:p>
          <a:p>
            <a:endParaRPr lang="en-US" altLang="zh-CN" dirty="0"/>
          </a:p>
          <a:p>
            <a:r>
              <a:rPr lang="en-US" altLang="zh-CN" dirty="0"/>
              <a:t>            </a:t>
            </a:r>
            <a:r>
              <a:rPr lang="en-US" altLang="zh-CN" dirty="0" err="1"/>
              <a:t>epoch_loss</a:t>
            </a:r>
            <a:r>
              <a:rPr lang="en-US" altLang="zh-CN" dirty="0"/>
              <a:t> = </a:t>
            </a:r>
            <a:r>
              <a:rPr lang="en-US" altLang="zh-CN" dirty="0" err="1"/>
              <a:t>accumulative_loss</a:t>
            </a:r>
            <a:r>
              <a:rPr lang="en-US" altLang="zh-CN" dirty="0"/>
              <a:t> / </a:t>
            </a:r>
            <a:r>
              <a:rPr lang="en-US" altLang="zh-CN" dirty="0" err="1"/>
              <a:t>dataset_sizes</a:t>
            </a:r>
            <a:r>
              <a:rPr lang="en-US" altLang="zh-CN" dirty="0"/>
              <a:t>[phase]</a:t>
            </a:r>
          </a:p>
          <a:p>
            <a:r>
              <a:rPr lang="en-US" altLang="zh-CN" dirty="0"/>
              <a:t>            </a:t>
            </a:r>
            <a:r>
              <a:rPr lang="en-US" altLang="zh-CN" dirty="0" err="1"/>
              <a:t>epoch_acc</a:t>
            </a:r>
            <a:r>
              <a:rPr lang="en-US" altLang="zh-CN" dirty="0"/>
              <a:t> = </a:t>
            </a:r>
            <a:r>
              <a:rPr lang="en-US" altLang="zh-CN" dirty="0" err="1"/>
              <a:t>accumulative_corrects</a:t>
            </a:r>
            <a:r>
              <a:rPr lang="en-US" altLang="zh-CN" dirty="0"/>
              <a:t> / </a:t>
            </a:r>
            <a:r>
              <a:rPr lang="en-US" altLang="zh-CN" dirty="0" err="1"/>
              <a:t>dataset_sizes</a:t>
            </a:r>
            <a:r>
              <a:rPr lang="en-US" altLang="zh-CN" dirty="0"/>
              <a:t>[phase]</a:t>
            </a:r>
          </a:p>
          <a:p>
            <a:endParaRPr lang="en-US" altLang="zh-CN" dirty="0"/>
          </a:p>
          <a:p>
            <a:r>
              <a:rPr lang="en-US" altLang="zh-CN" dirty="0"/>
              <a:t>            print(f'{"</a:t>
            </a:r>
            <a:r>
              <a:rPr lang="zh-CN" altLang="en-US" dirty="0"/>
              <a:t>训练</a:t>
            </a:r>
            <a:r>
              <a:rPr lang="en-US" altLang="zh-CN" dirty="0"/>
              <a:t>" if phase == "train" else "</a:t>
            </a:r>
            <a:r>
              <a:rPr lang="zh-CN" altLang="en-US" dirty="0"/>
              <a:t>验证</a:t>
            </a:r>
            <a:r>
              <a:rPr lang="en-US" altLang="zh-CN" dirty="0"/>
              <a:t>"}</a:t>
            </a:r>
            <a:r>
              <a:rPr lang="zh-CN" altLang="en-US" dirty="0"/>
              <a:t>损失： </a:t>
            </a:r>
            <a:r>
              <a:rPr lang="en-US" altLang="zh-CN" dirty="0"/>
              <a:t>{</a:t>
            </a:r>
            <a:r>
              <a:rPr lang="en-US" altLang="zh-CN" dirty="0" err="1"/>
              <a:t>epoch_loss</a:t>
            </a:r>
            <a:r>
              <a:rPr lang="en-US" altLang="zh-CN" dirty="0"/>
              <a:t> :.4f} </a:t>
            </a:r>
            <a:r>
              <a:rPr lang="zh-CN" altLang="en-US" dirty="0"/>
              <a:t>准确率： </a:t>
            </a:r>
            <a:r>
              <a:rPr lang="en-US" altLang="zh-CN" dirty="0"/>
              <a:t>{</a:t>
            </a:r>
            <a:r>
              <a:rPr lang="en-US" altLang="zh-CN" dirty="0" err="1"/>
              <a:t>epoch_acc</a:t>
            </a:r>
            <a:r>
              <a:rPr lang="en-US" altLang="zh-CN" dirty="0"/>
              <a:t> :.4%}')</a:t>
            </a:r>
          </a:p>
          <a:p>
            <a:endParaRPr lang="en-US" altLang="zh-CN" dirty="0"/>
          </a:p>
          <a:p>
            <a:r>
              <a:rPr lang="en-US" altLang="zh-CN" dirty="0"/>
              <a:t>            # </a:t>
            </a:r>
            <a:r>
              <a:rPr lang="zh-CN" altLang="en-US" dirty="0"/>
              <a:t>暂存最佳模型</a:t>
            </a:r>
          </a:p>
          <a:p>
            <a:r>
              <a:rPr lang="zh-CN" altLang="en-US" dirty="0"/>
              <a:t>            </a:t>
            </a:r>
            <a:r>
              <a:rPr lang="en-US" altLang="zh-CN" dirty="0"/>
              <a:t>if phase == 'validation':</a:t>
            </a:r>
          </a:p>
          <a:p>
            <a:r>
              <a:rPr lang="en-US" altLang="zh-CN" dirty="0"/>
              <a:t>                </a:t>
            </a:r>
            <a:r>
              <a:rPr lang="en-US" altLang="zh-CN" dirty="0" err="1"/>
              <a:t>acc_history.append</a:t>
            </a:r>
            <a:r>
              <a:rPr lang="en-US" altLang="zh-CN" dirty="0"/>
              <a:t>(</a:t>
            </a:r>
            <a:r>
              <a:rPr lang="en-US" altLang="zh-CN" dirty="0" err="1"/>
              <a:t>epoch_acc</a:t>
            </a:r>
            <a:r>
              <a:rPr lang="en-US" altLang="zh-CN" dirty="0"/>
              <a:t>)  # </a:t>
            </a:r>
            <a:r>
              <a:rPr lang="zh-CN" altLang="en-US" dirty="0"/>
              <a:t>保存准确率历史</a:t>
            </a:r>
          </a:p>
          <a:p>
            <a:r>
              <a:rPr lang="zh-CN" altLang="en-US" dirty="0"/>
              <a:t>                </a:t>
            </a:r>
            <a:r>
              <a:rPr lang="en-US" altLang="zh-CN" dirty="0"/>
              <a:t>if </a:t>
            </a:r>
            <a:r>
              <a:rPr lang="en-US" altLang="zh-CN" dirty="0" err="1"/>
              <a:t>epoch_acc</a:t>
            </a:r>
            <a:r>
              <a:rPr lang="en-US" altLang="zh-CN" dirty="0"/>
              <a:t> &gt; </a:t>
            </a:r>
            <a:r>
              <a:rPr lang="en-US" altLang="zh-CN" dirty="0" err="1"/>
              <a:t>best_acc</a:t>
            </a:r>
            <a:r>
              <a:rPr lang="en-US" altLang="zh-CN" dirty="0"/>
              <a:t>:</a:t>
            </a:r>
          </a:p>
          <a:p>
            <a:r>
              <a:rPr lang="en-US" altLang="zh-CN" dirty="0"/>
              <a:t>                    </a:t>
            </a:r>
            <a:r>
              <a:rPr lang="en-US" altLang="zh-CN" dirty="0" err="1"/>
              <a:t>best_acc</a:t>
            </a:r>
            <a:r>
              <a:rPr lang="en-US" altLang="zh-CN" dirty="0"/>
              <a:t> = </a:t>
            </a:r>
            <a:r>
              <a:rPr lang="en-US" altLang="zh-CN" dirty="0" err="1"/>
              <a:t>epoch_acc</a:t>
            </a:r>
            <a:endParaRPr lang="en-US" altLang="zh-CN" dirty="0"/>
          </a:p>
          <a:p>
            <a:r>
              <a:rPr lang="en-US" altLang="zh-CN" dirty="0"/>
              <a:t>                    </a:t>
            </a:r>
            <a:r>
              <a:rPr lang="en-US" altLang="zh-CN" dirty="0" err="1"/>
              <a:t>best_model</a:t>
            </a:r>
            <a:r>
              <a:rPr lang="en-US" altLang="zh-CN" dirty="0"/>
              <a:t> = </a:t>
            </a:r>
            <a:r>
              <a:rPr lang="en-US" altLang="zh-CN" dirty="0" err="1"/>
              <a:t>copy.deepcopy</a:t>
            </a:r>
            <a:r>
              <a:rPr lang="en-US" altLang="zh-CN" dirty="0"/>
              <a:t>(</a:t>
            </a:r>
            <a:r>
              <a:rPr lang="en-US" altLang="zh-CN" dirty="0" err="1"/>
              <a:t>model.state_dict</a:t>
            </a:r>
            <a:r>
              <a:rPr lang="en-US" altLang="zh-CN" dirty="0"/>
              <a:t>())</a:t>
            </a:r>
          </a:p>
          <a:p>
            <a:endParaRPr lang="en-US" altLang="zh-CN" dirty="0"/>
          </a:p>
          <a:p>
            <a:r>
              <a:rPr lang="en-US" altLang="zh-CN" dirty="0"/>
              <a:t>    # </a:t>
            </a:r>
            <a:r>
              <a:rPr lang="zh-CN" altLang="en-US" dirty="0"/>
              <a:t>计算耗时</a:t>
            </a:r>
          </a:p>
          <a:p>
            <a:r>
              <a:rPr lang="zh-CN" altLang="en-US" dirty="0"/>
              <a:t>    </a:t>
            </a:r>
            <a:r>
              <a:rPr lang="en-US" altLang="zh-CN" dirty="0" err="1"/>
              <a:t>time_elapsed</a:t>
            </a:r>
            <a:r>
              <a:rPr lang="en-US" altLang="zh-CN" dirty="0"/>
              <a:t> = </a:t>
            </a:r>
            <a:r>
              <a:rPr lang="en-US" altLang="zh-CN" dirty="0" err="1"/>
              <a:t>time.time</a:t>
            </a:r>
            <a:r>
              <a:rPr lang="en-US" altLang="zh-CN" dirty="0"/>
              <a:t>() - since</a:t>
            </a:r>
          </a:p>
          <a:p>
            <a:r>
              <a:rPr lang="en-US" altLang="zh-CN" dirty="0"/>
              <a:t>    print(f"</a:t>
            </a:r>
            <a:r>
              <a:rPr lang="zh-CN" altLang="en-US" dirty="0"/>
              <a:t>训练耗时：</a:t>
            </a:r>
            <a:r>
              <a:rPr lang="en-US" altLang="zh-CN" dirty="0"/>
              <a:t>{</a:t>
            </a:r>
            <a:r>
              <a:rPr lang="en-US" altLang="zh-CN" dirty="0" err="1"/>
              <a:t>time_elapsed</a:t>
            </a:r>
            <a:r>
              <a:rPr lang="en-US" altLang="zh-CN" dirty="0"/>
              <a:t> // 60 :.0f}</a:t>
            </a:r>
            <a:r>
              <a:rPr lang="zh-CN" altLang="en-US" dirty="0"/>
              <a:t>分</a:t>
            </a:r>
            <a:r>
              <a:rPr lang="en-US" altLang="zh-CN" dirty="0"/>
              <a:t>{</a:t>
            </a:r>
            <a:r>
              <a:rPr lang="en-US" altLang="zh-CN" dirty="0" err="1"/>
              <a:t>time_elapsed</a:t>
            </a:r>
            <a:r>
              <a:rPr lang="en-US" altLang="zh-CN" dirty="0"/>
              <a:t> % 60 :.0f}</a:t>
            </a:r>
            <a:r>
              <a:rPr lang="zh-CN" altLang="en-US" dirty="0"/>
              <a:t>秒</a:t>
            </a:r>
            <a:r>
              <a:rPr lang="en-US" altLang="zh-CN" dirty="0"/>
              <a:t>")</a:t>
            </a:r>
          </a:p>
          <a:p>
            <a:r>
              <a:rPr lang="en-US" altLang="zh-CN" dirty="0"/>
              <a:t>    print(f"</a:t>
            </a:r>
            <a:r>
              <a:rPr lang="zh-CN" altLang="en-US" dirty="0"/>
              <a:t>最佳验证准确率：</a:t>
            </a:r>
            <a:r>
              <a:rPr lang="en-US" altLang="zh-CN" dirty="0"/>
              <a:t>{</a:t>
            </a:r>
            <a:r>
              <a:rPr lang="en-US" altLang="zh-CN" dirty="0" err="1"/>
              <a:t>best_acc</a:t>
            </a:r>
            <a:r>
              <a:rPr lang="en-US" altLang="zh-CN" dirty="0"/>
              <a:t> :.4%}")</a:t>
            </a:r>
          </a:p>
          <a:p>
            <a:endParaRPr lang="en-US" altLang="zh-CN" dirty="0"/>
          </a:p>
          <a:p>
            <a:r>
              <a:rPr lang="en-US" altLang="zh-CN" dirty="0"/>
              <a:t>    # </a:t>
            </a:r>
            <a:r>
              <a:rPr lang="zh-CN" altLang="en-US" dirty="0"/>
              <a:t>加载暂存的最佳模型权重</a:t>
            </a:r>
          </a:p>
          <a:p>
            <a:r>
              <a:rPr lang="zh-CN" altLang="en-US" dirty="0"/>
              <a:t>    </a:t>
            </a:r>
            <a:r>
              <a:rPr lang="en-US" altLang="zh-CN" dirty="0" err="1"/>
              <a:t>model.load_state_dict</a:t>
            </a:r>
            <a:r>
              <a:rPr lang="en-US" altLang="zh-CN" dirty="0"/>
              <a:t>(</a:t>
            </a:r>
            <a:r>
              <a:rPr lang="en-US" altLang="zh-CN" dirty="0" err="1"/>
              <a:t>best_model</a:t>
            </a:r>
            <a:r>
              <a:rPr lang="en-US" altLang="zh-CN" dirty="0"/>
              <a:t>)</a:t>
            </a:r>
          </a:p>
          <a:p>
            <a:r>
              <a:rPr lang="en-US" altLang="zh-CN" dirty="0"/>
              <a:t>    return model, </a:t>
            </a:r>
            <a:r>
              <a:rPr lang="en-US" altLang="zh-CN" dirty="0" err="1"/>
              <a:t>acc_history</a:t>
            </a:r>
            <a:endParaRPr lang="zh-CN" altLang="en-US" dirty="0"/>
          </a:p>
        </p:txBody>
      </p:sp>
    </p:spTree>
    <p:extLst>
      <p:ext uri="{BB962C8B-B14F-4D97-AF65-F5344CB8AC3E}">
        <p14:creationId xmlns:p14="http://schemas.microsoft.com/office/powerpoint/2010/main" val="26990137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a:t>然后修改调用</a:t>
            </a:r>
            <a:r>
              <a:rPr lang="en-US" altLang="zh-CN" dirty="0" err="1"/>
              <a:t>train_model</a:t>
            </a:r>
            <a:r>
              <a:rPr lang="zh-CN" altLang="en-US" dirty="0"/>
              <a:t>的代码，设置</a:t>
            </a:r>
            <a:r>
              <a:rPr lang="en-US" altLang="zh-CN" dirty="0" err="1"/>
              <a:t>unfreeze_epochs</a:t>
            </a:r>
            <a:r>
              <a:rPr lang="zh-CN" altLang="en-US" dirty="0"/>
              <a:t>参数为</a:t>
            </a:r>
            <a:r>
              <a:rPr lang="en-US" altLang="zh-CN" dirty="0"/>
              <a:t>5</a:t>
            </a:r>
            <a:r>
              <a:rPr lang="zh-CN" altLang="en-US" dirty="0"/>
              <a:t>，即</a:t>
            </a:r>
            <a:r>
              <a:rPr lang="en-US" altLang="zh-CN" dirty="0"/>
              <a:t>5</a:t>
            </a:r>
            <a:r>
              <a:rPr lang="zh-CN" altLang="en-US" dirty="0"/>
              <a:t>轮后解冻部分权重参数。如代码</a:t>
            </a:r>
            <a:r>
              <a:rPr lang="en-US" altLang="zh-CN" dirty="0"/>
              <a:t>6. 17</a:t>
            </a:r>
            <a:r>
              <a:rPr lang="zh-CN" altLang="en-US" dirty="0"/>
              <a:t>所示。</a:t>
            </a:r>
          </a:p>
          <a:p>
            <a:r>
              <a:rPr lang="zh-CN" altLang="en-US" dirty="0"/>
              <a:t>代码</a:t>
            </a:r>
            <a:r>
              <a:rPr lang="en-US" altLang="zh-CN" dirty="0"/>
              <a:t>6. 17</a:t>
            </a:r>
            <a:r>
              <a:rPr lang="zh-CN" altLang="en-US" dirty="0"/>
              <a:t>调用模型训练函数</a:t>
            </a:r>
          </a:p>
          <a:p>
            <a:r>
              <a:rPr lang="zh-CN" altLang="en-US" sz="2800" dirty="0"/>
              <a:t>    </a:t>
            </a:r>
            <a:r>
              <a:rPr lang="en-US" altLang="zh-CN" sz="2800" dirty="0"/>
              <a:t># </a:t>
            </a:r>
            <a:r>
              <a:rPr lang="zh-CN" altLang="en-US" sz="2800" dirty="0"/>
              <a:t>训练和评估</a:t>
            </a:r>
          </a:p>
          <a:p>
            <a:r>
              <a:rPr lang="zh-CN" altLang="en-US" sz="2800" dirty="0"/>
              <a:t>    </a:t>
            </a:r>
            <a:r>
              <a:rPr lang="en-US" altLang="zh-CN" sz="2800" dirty="0"/>
              <a:t>print("\n</a:t>
            </a:r>
            <a:r>
              <a:rPr lang="zh-CN" altLang="en-US" sz="2800" dirty="0"/>
              <a:t>开始训练微调模型！</a:t>
            </a:r>
            <a:r>
              <a:rPr lang="en-US" altLang="zh-CN" sz="2800" dirty="0"/>
              <a:t>")</a:t>
            </a:r>
          </a:p>
          <a:p>
            <a:r>
              <a:rPr lang="en-US" altLang="zh-CN" sz="2800" dirty="0"/>
              <a:t>    _, </a:t>
            </a:r>
            <a:r>
              <a:rPr lang="en-US" altLang="zh-CN" sz="2800" dirty="0" err="1"/>
              <a:t>ft_history</a:t>
            </a:r>
            <a:r>
              <a:rPr lang="en-US" altLang="zh-CN" sz="2800" dirty="0"/>
              <a:t> = </a:t>
            </a:r>
            <a:r>
              <a:rPr lang="en-US" altLang="zh-CN" sz="2800" dirty="0" err="1"/>
              <a:t>train_model</a:t>
            </a:r>
            <a:r>
              <a:rPr lang="en-US" altLang="zh-CN" sz="2800" dirty="0"/>
              <a:t>(</a:t>
            </a:r>
            <a:r>
              <a:rPr lang="en-US" altLang="zh-CN" sz="2800" dirty="0" err="1"/>
              <a:t>model_ft</a:t>
            </a:r>
            <a:r>
              <a:rPr lang="en-US" altLang="zh-CN" sz="2800" dirty="0"/>
              <a:t>, </a:t>
            </a:r>
            <a:r>
              <a:rPr lang="en-US" altLang="zh-CN" sz="2800" dirty="0" err="1"/>
              <a:t>dataloaders</a:t>
            </a:r>
            <a:r>
              <a:rPr lang="en-US" altLang="zh-CN" sz="2800" dirty="0"/>
              <a:t>, </a:t>
            </a:r>
            <a:r>
              <a:rPr lang="en-US" altLang="zh-CN" sz="2800" dirty="0" err="1"/>
              <a:t>dataset_sizes</a:t>
            </a:r>
            <a:r>
              <a:rPr lang="en-US" altLang="zh-CN" sz="2800" dirty="0"/>
              <a:t>, criterion, </a:t>
            </a:r>
            <a:r>
              <a:rPr lang="en-US" altLang="zh-CN" sz="2800" dirty="0" err="1"/>
              <a:t>optimizer_ft</a:t>
            </a:r>
            <a:r>
              <a:rPr lang="en-US" altLang="zh-CN" sz="2800" dirty="0"/>
              <a:t>,</a:t>
            </a:r>
          </a:p>
          <a:p>
            <a:r>
              <a:rPr lang="en-US" altLang="zh-CN" sz="2800" dirty="0"/>
              <a:t>                                </a:t>
            </a:r>
            <a:r>
              <a:rPr lang="en-US" altLang="zh-CN" sz="2800" dirty="0" err="1"/>
              <a:t>exp_lr_scheduler</a:t>
            </a:r>
            <a:r>
              <a:rPr lang="en-US" altLang="zh-CN" sz="2800" dirty="0"/>
              <a:t>, </a:t>
            </a:r>
            <a:r>
              <a:rPr lang="en-US" altLang="zh-CN" sz="2800" dirty="0" err="1"/>
              <a:t>num_epochs</a:t>
            </a:r>
            <a:r>
              <a:rPr lang="en-US" altLang="zh-CN" sz="2800" dirty="0"/>
              <a:t>=epochs, </a:t>
            </a:r>
            <a:r>
              <a:rPr lang="en-US" altLang="zh-CN" sz="2800" b="1" dirty="0" err="1"/>
              <a:t>unfreeze_epochs</a:t>
            </a:r>
            <a:r>
              <a:rPr lang="en-US" altLang="zh-CN" sz="2800" b="1" dirty="0"/>
              <a:t>=5</a:t>
            </a:r>
            <a:r>
              <a:rPr lang="en-US" altLang="zh-CN" sz="2800" dirty="0"/>
              <a:t>)</a:t>
            </a:r>
          </a:p>
          <a:p>
            <a:endParaRPr lang="zh-CN" altLang="en-US" dirty="0"/>
          </a:p>
        </p:txBody>
      </p:sp>
    </p:spTree>
    <p:extLst>
      <p:ext uri="{BB962C8B-B14F-4D97-AF65-F5344CB8AC3E}">
        <p14:creationId xmlns:p14="http://schemas.microsoft.com/office/powerpoint/2010/main" val="41459268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149080"/>
            <a:ext cx="8229600" cy="2425472"/>
          </a:xfrm>
        </p:spPr>
        <p:txBody>
          <a:bodyPr>
            <a:normAutofit fontScale="92500"/>
          </a:bodyPr>
          <a:lstStyle/>
          <a:p>
            <a:r>
              <a:rPr lang="zh-CN" altLang="en-US" dirty="0"/>
              <a:t>微调模型的完整源代码请参见</a:t>
            </a:r>
            <a:r>
              <a:rPr lang="en-US" altLang="zh-CN" dirty="0"/>
              <a:t>transfer_learning_finetuning.py</a:t>
            </a:r>
            <a:r>
              <a:rPr lang="zh-CN" altLang="en-US" dirty="0"/>
              <a:t>。微调模型和从头训练模型的验证准确率如图</a:t>
            </a:r>
            <a:r>
              <a:rPr lang="en-US" altLang="zh-CN" dirty="0"/>
              <a:t>6. 11</a:t>
            </a:r>
            <a:r>
              <a:rPr lang="zh-CN" altLang="en-US" dirty="0"/>
              <a:t>所示。微调模型的验证准确率比特征抽取模型的高，最佳验证准确率达到</a:t>
            </a:r>
            <a:r>
              <a:rPr lang="en-US" altLang="zh-CN" dirty="0"/>
              <a:t>98.6000%</a:t>
            </a:r>
            <a:r>
              <a:rPr lang="zh-CN" altLang="en-US" dirty="0"/>
              <a:t>。</a:t>
            </a:r>
          </a:p>
        </p:txBody>
      </p:sp>
      <p:pic>
        <p:nvPicPr>
          <p:cNvPr id="1024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44624"/>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906960" y="3789040"/>
            <a:ext cx="5454352" cy="369332"/>
          </a:xfrm>
          <a:prstGeom prst="rect">
            <a:avLst/>
          </a:prstGeom>
        </p:spPr>
        <p:txBody>
          <a:bodyPr wrap="square">
            <a:spAutoFit/>
          </a:bodyPr>
          <a:lstStyle/>
          <a:p>
            <a:r>
              <a:rPr lang="zh-CN" altLang="zh-CN" dirty="0"/>
              <a:t>图</a:t>
            </a:r>
            <a:r>
              <a:rPr lang="en-US" altLang="zh-CN" dirty="0"/>
              <a:t>6. 11 </a:t>
            </a:r>
            <a:r>
              <a:rPr lang="zh-CN" altLang="zh-CN" dirty="0"/>
              <a:t>微调模型和从头训练模型的验证准确率图表</a:t>
            </a:r>
          </a:p>
        </p:txBody>
      </p:sp>
    </p:spTree>
    <p:extLst>
      <p:ext uri="{BB962C8B-B14F-4D97-AF65-F5344CB8AC3E}">
        <p14:creationId xmlns:p14="http://schemas.microsoft.com/office/powerpoint/2010/main" val="115147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6.1.1 VGG</a:t>
            </a:r>
            <a:endParaRPr lang="zh-CN" altLang="en-US" dirty="0"/>
          </a:p>
        </p:txBody>
      </p:sp>
      <p:sp>
        <p:nvSpPr>
          <p:cNvPr id="3" name="内容占位符 2"/>
          <p:cNvSpPr>
            <a:spLocks noGrp="1"/>
          </p:cNvSpPr>
          <p:nvPr>
            <p:ph idx="1"/>
          </p:nvPr>
        </p:nvSpPr>
        <p:spPr/>
        <p:txBody>
          <a:bodyPr>
            <a:normAutofit fontScale="85000" lnSpcReduction="10000"/>
          </a:bodyPr>
          <a:lstStyle/>
          <a:p>
            <a:r>
              <a:rPr lang="en-US" altLang="zh-CN" dirty="0"/>
              <a:t>VGG</a:t>
            </a:r>
            <a:r>
              <a:rPr lang="zh-CN" altLang="en-US" dirty="0"/>
              <a:t>网络由牛津大学视觉几何组（</a:t>
            </a:r>
            <a:r>
              <a:rPr lang="en-US" altLang="zh-CN" dirty="0"/>
              <a:t>Visual Geometry Group</a:t>
            </a:r>
            <a:r>
              <a:rPr lang="zh-CN" altLang="en-US" dirty="0"/>
              <a:t>，</a:t>
            </a:r>
            <a:r>
              <a:rPr lang="en-US" altLang="zh-CN" dirty="0"/>
              <a:t>VGG</a:t>
            </a:r>
            <a:r>
              <a:rPr lang="zh-CN" altLang="en-US" dirty="0"/>
              <a:t>）的</a:t>
            </a:r>
            <a:r>
              <a:rPr lang="en-US" altLang="zh-CN" dirty="0"/>
              <a:t>Karen </a:t>
            </a:r>
            <a:r>
              <a:rPr lang="en-US" altLang="zh-CN" dirty="0" err="1"/>
              <a:t>Simonyan</a:t>
            </a:r>
            <a:r>
              <a:rPr lang="zh-CN" altLang="en-US" dirty="0"/>
              <a:t>和</a:t>
            </a:r>
            <a:r>
              <a:rPr lang="en-US" altLang="zh-CN" dirty="0"/>
              <a:t>Andrew Zisserman</a:t>
            </a:r>
            <a:r>
              <a:rPr lang="zh-CN" altLang="en-US" dirty="0"/>
              <a:t>在</a:t>
            </a:r>
            <a:r>
              <a:rPr lang="en-US" altLang="zh-CN" dirty="0"/>
              <a:t>2014 </a:t>
            </a:r>
            <a:r>
              <a:rPr lang="zh-CN" altLang="en-US" dirty="0"/>
              <a:t>年合写的论文“</a:t>
            </a:r>
            <a:r>
              <a:rPr lang="en-US" altLang="zh-CN" dirty="0"/>
              <a:t>Very deep convolutional networks for large-scale image recognition ”</a:t>
            </a:r>
            <a:r>
              <a:rPr lang="zh-CN" altLang="en-US" dirty="0"/>
              <a:t>中提出，是一种简单但广泛使用的卷积神经网络。</a:t>
            </a:r>
            <a:r>
              <a:rPr lang="en-US" altLang="zh-CN" dirty="0"/>
              <a:t>VGG</a:t>
            </a:r>
            <a:r>
              <a:rPr lang="zh-CN" altLang="en-US" dirty="0"/>
              <a:t>网络没有设置很多超参数，是一种只专注于构建卷积层的简单网络。</a:t>
            </a:r>
            <a:r>
              <a:rPr lang="en-US" altLang="zh-CN" dirty="0"/>
              <a:t>VGG</a:t>
            </a:r>
            <a:r>
              <a:rPr lang="zh-CN" altLang="en-US" dirty="0"/>
              <a:t>网络分为</a:t>
            </a:r>
            <a:r>
              <a:rPr lang="en-US" altLang="zh-CN" dirty="0"/>
              <a:t>VGG16</a:t>
            </a:r>
            <a:r>
              <a:rPr lang="zh-CN" altLang="en-US" dirty="0"/>
              <a:t>网络和</a:t>
            </a:r>
            <a:r>
              <a:rPr lang="en-US" altLang="zh-CN" dirty="0"/>
              <a:t>VGG19</a:t>
            </a:r>
            <a:r>
              <a:rPr lang="zh-CN" altLang="en-US" dirty="0"/>
              <a:t>网络，由于</a:t>
            </a:r>
            <a:r>
              <a:rPr lang="en-US" altLang="zh-CN" dirty="0"/>
              <a:t>VGG16</a:t>
            </a:r>
            <a:r>
              <a:rPr lang="zh-CN" altLang="en-US" dirty="0"/>
              <a:t>网络的表现几乎和</a:t>
            </a:r>
            <a:r>
              <a:rPr lang="en-US" altLang="zh-CN" dirty="0"/>
              <a:t>VGG19</a:t>
            </a:r>
            <a:r>
              <a:rPr lang="zh-CN" altLang="en-US" dirty="0"/>
              <a:t>网络相当，且</a:t>
            </a:r>
            <a:r>
              <a:rPr lang="en-US" altLang="zh-CN" dirty="0"/>
              <a:t>VGG16</a:t>
            </a:r>
            <a:r>
              <a:rPr lang="zh-CN" altLang="en-US" dirty="0"/>
              <a:t>网络更为简单，所以有很多人使用</a:t>
            </a:r>
            <a:r>
              <a:rPr lang="en-US" altLang="zh-CN" dirty="0"/>
              <a:t>VGG16</a:t>
            </a:r>
            <a:r>
              <a:rPr lang="zh-CN" altLang="en-US" dirty="0"/>
              <a:t>。</a:t>
            </a:r>
          </a:p>
          <a:p>
            <a:r>
              <a:rPr lang="en-US" altLang="zh-CN" dirty="0"/>
              <a:t>VGG16</a:t>
            </a:r>
            <a:r>
              <a:rPr lang="zh-CN" altLang="en-US" dirty="0"/>
              <a:t>的网络结构如图</a:t>
            </a:r>
            <a:r>
              <a:rPr lang="en-US" altLang="zh-CN" dirty="0"/>
              <a:t>6. 1</a:t>
            </a:r>
            <a:r>
              <a:rPr lang="zh-CN" altLang="en-US" dirty="0"/>
              <a:t>所示。数字</a:t>
            </a:r>
            <a:r>
              <a:rPr lang="en-US" altLang="zh-CN" dirty="0"/>
              <a:t>16</a:t>
            </a:r>
            <a:r>
              <a:rPr lang="zh-CN" altLang="en-US" dirty="0"/>
              <a:t>是指在该网络中，卷积层和全连接层一共有</a:t>
            </a:r>
            <a:r>
              <a:rPr lang="en-US" altLang="zh-CN" dirty="0"/>
              <a:t>16</a:t>
            </a:r>
            <a:r>
              <a:rPr lang="zh-CN" altLang="en-US" dirty="0"/>
              <a:t>层。</a:t>
            </a:r>
          </a:p>
          <a:p>
            <a:endParaRPr lang="zh-CN" altLang="en-US" dirty="0"/>
          </a:p>
        </p:txBody>
      </p:sp>
    </p:spTree>
    <p:extLst>
      <p:ext uri="{BB962C8B-B14F-4D97-AF65-F5344CB8AC3E}">
        <p14:creationId xmlns:p14="http://schemas.microsoft.com/office/powerpoint/2010/main" val="5496761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 </a:t>
            </a:r>
            <a:r>
              <a:rPr lang="zh-CN" altLang="en-US" dirty="0" smtClean="0"/>
              <a:t>知识</a:t>
            </a:r>
            <a:r>
              <a:rPr lang="zh-CN" altLang="en-US" dirty="0"/>
              <a:t>蒸馏</a:t>
            </a:r>
          </a:p>
        </p:txBody>
      </p:sp>
      <p:sp>
        <p:nvSpPr>
          <p:cNvPr id="3" name="内容占位符 2"/>
          <p:cNvSpPr>
            <a:spLocks noGrp="1"/>
          </p:cNvSpPr>
          <p:nvPr>
            <p:ph idx="1"/>
          </p:nvPr>
        </p:nvSpPr>
        <p:spPr/>
        <p:txBody>
          <a:bodyPr/>
          <a:lstStyle/>
          <a:p>
            <a:r>
              <a:rPr lang="zh-CN" altLang="en-US" dirty="0"/>
              <a:t>现在的深度学习模型越来越庞大，对训练和运行模型设备的计算能力要求极高。为了对模型规模进行压缩，以便落地应用部署在计算能力欠缺的设备上，就需要寻找有效的模型压缩方法。</a:t>
            </a:r>
          </a:p>
          <a:p>
            <a:r>
              <a:rPr lang="zh-CN" altLang="en-US" dirty="0"/>
              <a:t>本节首先介绍知识蒸馏原理，然后用实例来展示如何编写知识蒸馏程序。</a:t>
            </a:r>
          </a:p>
          <a:p>
            <a:endParaRPr lang="zh-CN" altLang="en-US" dirty="0"/>
          </a:p>
        </p:txBody>
      </p:sp>
    </p:spTree>
    <p:extLst>
      <p:ext uri="{BB962C8B-B14F-4D97-AF65-F5344CB8AC3E}">
        <p14:creationId xmlns:p14="http://schemas.microsoft.com/office/powerpoint/2010/main" val="40105078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a:t>知识蒸馏是英文</a:t>
            </a:r>
            <a:r>
              <a:rPr lang="en-US" altLang="zh-CN" dirty="0"/>
              <a:t>Knowledge Distillation</a:t>
            </a:r>
            <a:r>
              <a:rPr lang="zh-CN" altLang="en-US" dirty="0"/>
              <a:t>的直译，缩写为</a:t>
            </a:r>
            <a:r>
              <a:rPr lang="en-US" altLang="zh-CN" dirty="0"/>
              <a:t>KD</a:t>
            </a:r>
            <a:r>
              <a:rPr lang="zh-CN" altLang="en-US" dirty="0"/>
              <a:t>。知识蒸馏广泛应用于模型压缩和迁移学习，普遍认为知识蒸馏的开山之作是</a:t>
            </a:r>
            <a:r>
              <a:rPr lang="en-US" altLang="zh-CN" dirty="0"/>
              <a:t>Geoffrey Hinton</a:t>
            </a:r>
            <a:r>
              <a:rPr lang="zh-CN" altLang="en-US" dirty="0"/>
              <a:t>等人在</a:t>
            </a:r>
            <a:r>
              <a:rPr lang="en-US" altLang="zh-CN" dirty="0"/>
              <a:t>2015</a:t>
            </a:r>
            <a:r>
              <a:rPr lang="zh-CN" altLang="en-US" dirty="0"/>
              <a:t>年发表的“</a:t>
            </a:r>
            <a:r>
              <a:rPr lang="en-US" altLang="zh-CN" dirty="0"/>
              <a:t>Distilling the Knowledge in a Neural Network</a:t>
            </a:r>
            <a:r>
              <a:rPr lang="en-US" altLang="zh-CN" dirty="0" smtClean="0"/>
              <a:t>”</a:t>
            </a:r>
            <a:r>
              <a:rPr lang="zh-CN" altLang="en-US" dirty="0" smtClean="0"/>
              <a:t>论文</a:t>
            </a:r>
            <a:r>
              <a:rPr lang="zh-CN" altLang="en-US" dirty="0"/>
              <a:t>。可以认为知识保存在网络模型的参数中，为此，需要将大型模型（称为教师模型）学习得到的知识通过迁移学习转换到更小更快的模型（称为学生模型）中，以获得在性能上匹敌大型模型的小型模型，从而压缩模型规模。</a:t>
            </a:r>
          </a:p>
        </p:txBody>
      </p:sp>
    </p:spTree>
    <p:extLst>
      <p:ext uri="{BB962C8B-B14F-4D97-AF65-F5344CB8AC3E}">
        <p14:creationId xmlns:p14="http://schemas.microsoft.com/office/powerpoint/2010/main" val="16586275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3140968"/>
            <a:ext cx="8229600" cy="3577600"/>
          </a:xfrm>
        </p:spPr>
        <p:txBody>
          <a:bodyPr>
            <a:normAutofit fontScale="92500" lnSpcReduction="20000"/>
          </a:bodyPr>
          <a:lstStyle/>
          <a:p>
            <a:r>
              <a:rPr lang="zh-CN" altLang="en-US" dirty="0"/>
              <a:t>知识蒸馏的教师</a:t>
            </a:r>
            <a:r>
              <a:rPr lang="en-US" altLang="zh-CN" dirty="0"/>
              <a:t>-</a:t>
            </a:r>
            <a:r>
              <a:rPr lang="zh-CN" altLang="en-US" dirty="0"/>
              <a:t>学生框架如图</a:t>
            </a:r>
            <a:r>
              <a:rPr lang="en-US" altLang="zh-CN" dirty="0"/>
              <a:t>6. 12</a:t>
            </a:r>
            <a:r>
              <a:rPr lang="zh-CN" altLang="en-US" dirty="0"/>
              <a:t>所示。同时将训练集数据馈入到教师模型和学生模型中，从教师模型的预测输出中蒸馏知识，并迁移到学生模型中。一般将蒸馏得到的知识称为软目标，而将训练集标签的独热编码称为硬目标，结合软硬目标对学生模型进行训练。由于知识蒸馏过程中使用的训练集可以不同于预训练教师模型的训练集，为了区别两者，特意将知识蒸馏的训练集称为迁移集。</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32656"/>
            <a:ext cx="6062998" cy="2544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755587" y="2780928"/>
            <a:ext cx="3647152" cy="369332"/>
          </a:xfrm>
          <a:prstGeom prst="rect">
            <a:avLst/>
          </a:prstGeom>
        </p:spPr>
        <p:txBody>
          <a:bodyPr wrap="none">
            <a:spAutoFit/>
          </a:bodyPr>
          <a:lstStyle/>
          <a:p>
            <a:r>
              <a:rPr lang="zh-CN" altLang="zh-CN" dirty="0"/>
              <a:t>图</a:t>
            </a:r>
            <a:r>
              <a:rPr lang="en-US" altLang="zh-CN" dirty="0"/>
              <a:t>6. 12 </a:t>
            </a:r>
            <a:r>
              <a:rPr lang="zh-CN" altLang="zh-CN" dirty="0"/>
              <a:t>知识蒸馏的教师学生框架</a:t>
            </a:r>
            <a:endParaRPr lang="zh-CN" altLang="en-US" dirty="0"/>
          </a:p>
        </p:txBody>
      </p:sp>
    </p:spTree>
    <p:extLst>
      <p:ext uri="{BB962C8B-B14F-4D97-AF65-F5344CB8AC3E}">
        <p14:creationId xmlns:p14="http://schemas.microsoft.com/office/powerpoint/2010/main" val="5777655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Hinton</a:t>
            </a:r>
            <a:r>
              <a:rPr lang="zh-CN" altLang="en-US" dirty="0"/>
              <a:t>引入蒸馏温度这一概念，将教师模型和学生模型的最后一层</a:t>
            </a:r>
            <a:r>
              <a:rPr lang="en-US" altLang="zh-CN" dirty="0" err="1"/>
              <a:t>softmax</a:t>
            </a:r>
            <a:r>
              <a:rPr lang="zh-CN" altLang="en-US" dirty="0"/>
              <a:t>的输入（称为</a:t>
            </a:r>
            <a:r>
              <a:rPr lang="en-US" altLang="zh-CN" dirty="0"/>
              <a:t>logits</a:t>
            </a:r>
            <a:r>
              <a:rPr lang="zh-CN" altLang="en-US" dirty="0"/>
              <a:t>）都除以蒸馏温度，使分布更加均匀，常称为“软化”，然后再比较两个模型输出的概率分布。软化的</a:t>
            </a:r>
            <a:r>
              <a:rPr lang="en-US" altLang="zh-CN" dirty="0" err="1"/>
              <a:t>softmax</a:t>
            </a:r>
            <a:r>
              <a:rPr lang="zh-CN" altLang="en-US" dirty="0"/>
              <a:t>计算公式如下</a:t>
            </a:r>
            <a:r>
              <a:rPr lang="zh-CN" altLang="en-US" dirty="0" smtClean="0"/>
              <a:t>。</a:t>
            </a:r>
            <a:endParaRPr lang="en-US" altLang="zh-CN" dirty="0" smtClean="0"/>
          </a:p>
          <a:p>
            <a:endParaRPr lang="en-US" altLang="zh-CN" dirty="0"/>
          </a:p>
          <a:p>
            <a:r>
              <a:rPr lang="en-US" altLang="zh-CN" dirty="0"/>
              <a:t>                              (6.1)</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151162031"/>
              </p:ext>
            </p:extLst>
          </p:nvPr>
        </p:nvGraphicFramePr>
        <p:xfrm>
          <a:off x="1763688" y="4797152"/>
          <a:ext cx="2514600" cy="1016000"/>
        </p:xfrm>
        <a:graphic>
          <a:graphicData uri="http://schemas.openxmlformats.org/presentationml/2006/ole">
            <mc:AlternateContent xmlns:mc="http://schemas.openxmlformats.org/markup-compatibility/2006">
              <mc:Choice xmlns:v="urn:schemas-microsoft-com:vml" Requires="v">
                <p:oleObj spid="_x0000_s12319" name="Equation" r:id="rId3" imgW="1257300" imgH="508000" progId="Equation.DSMT4">
                  <p:embed/>
                </p:oleObj>
              </mc:Choice>
              <mc:Fallback>
                <p:oleObj name="Equation" r:id="rId3" imgW="1257300" imgH="508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4797152"/>
                        <a:ext cx="2514600" cy="101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4521656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328592"/>
          </a:xfrm>
        </p:spPr>
        <p:txBody>
          <a:bodyPr>
            <a:normAutofit fontScale="92500" lnSpcReduction="20000"/>
          </a:bodyPr>
          <a:lstStyle/>
          <a:p>
            <a:r>
              <a:rPr lang="zh-CN" altLang="en-US" dirty="0"/>
              <a:t>在训练学生模型时，一般使用较高的蒸馏温度使得</a:t>
            </a:r>
            <a:r>
              <a:rPr lang="en-US" altLang="zh-CN" dirty="0" err="1"/>
              <a:t>softmax</a:t>
            </a:r>
            <a:r>
              <a:rPr lang="zh-CN" altLang="en-US" dirty="0"/>
              <a:t>分布软化，然后让学生模型去模仿教师模型的输出，在训练结束以后再使用正常温度（将</a:t>
            </a:r>
            <a:r>
              <a:rPr lang="en-US" altLang="zh-CN" dirty="0"/>
              <a:t>T</a:t>
            </a:r>
            <a:r>
              <a:rPr lang="zh-CN" altLang="en-US" dirty="0"/>
              <a:t>设为</a:t>
            </a:r>
            <a:r>
              <a:rPr lang="en-US" altLang="zh-CN" dirty="0"/>
              <a:t>1</a:t>
            </a:r>
            <a:r>
              <a:rPr lang="zh-CN" altLang="en-US" dirty="0"/>
              <a:t>）来进行预测。</a:t>
            </a:r>
          </a:p>
          <a:p>
            <a:r>
              <a:rPr lang="zh-CN" altLang="en-US" dirty="0"/>
              <a:t>损失函数 </a:t>
            </a:r>
            <a:r>
              <a:rPr lang="zh-CN" altLang="en-US" dirty="0" smtClean="0"/>
              <a:t>  由</a:t>
            </a:r>
            <a:r>
              <a:rPr lang="zh-CN" altLang="en-US" dirty="0"/>
              <a:t>软硬目标两部分构成，超参数 用于调整其占比。</a:t>
            </a:r>
          </a:p>
          <a:p>
            <a:endParaRPr lang="en-US" altLang="zh-CN" dirty="0" smtClean="0"/>
          </a:p>
          <a:p>
            <a:r>
              <a:rPr lang="zh-CN" altLang="en-US" dirty="0" smtClean="0"/>
              <a:t> </a:t>
            </a:r>
            <a:r>
              <a:rPr lang="zh-CN" altLang="en-US" dirty="0"/>
              <a:t>						</a:t>
            </a:r>
            <a:r>
              <a:rPr lang="zh-CN" altLang="en-US" dirty="0" smtClean="0"/>
              <a:t>    </a:t>
            </a:r>
            <a:r>
              <a:rPr lang="en-US" altLang="zh-CN" dirty="0" smtClean="0"/>
              <a:t>(</a:t>
            </a:r>
            <a:r>
              <a:rPr lang="en-US" altLang="zh-CN" dirty="0"/>
              <a:t>6.2)</a:t>
            </a:r>
          </a:p>
          <a:p>
            <a:r>
              <a:rPr lang="zh-CN" altLang="en-US" dirty="0"/>
              <a:t>其中，第一项和第二项分别为软硬两个目标的损失</a:t>
            </a:r>
            <a:r>
              <a:rPr lang="zh-CN" altLang="en-US" dirty="0" smtClean="0"/>
              <a:t>，    </a:t>
            </a:r>
            <a:r>
              <a:rPr lang="zh-CN" altLang="en-US" dirty="0"/>
              <a:t>为</a:t>
            </a:r>
            <a:r>
              <a:rPr lang="en-US" altLang="zh-CN" dirty="0"/>
              <a:t>KL</a:t>
            </a:r>
            <a:r>
              <a:rPr lang="zh-CN" altLang="en-US" dirty="0"/>
              <a:t>散度（</a:t>
            </a:r>
            <a:r>
              <a:rPr lang="en-US" altLang="zh-CN" dirty="0" err="1"/>
              <a:t>Kullback-Leibler</a:t>
            </a:r>
            <a:r>
              <a:rPr lang="en-US" altLang="zh-CN" dirty="0"/>
              <a:t> divergence</a:t>
            </a:r>
            <a:r>
              <a:rPr lang="zh-CN" altLang="en-US" dirty="0"/>
              <a:t>）函数</a:t>
            </a:r>
            <a:r>
              <a:rPr lang="zh-CN" altLang="en-US" dirty="0" smtClean="0"/>
              <a:t>，    </a:t>
            </a:r>
            <a:r>
              <a:rPr lang="zh-CN" altLang="en-US" dirty="0"/>
              <a:t>为交叉熵函数</a:t>
            </a:r>
            <a:r>
              <a:rPr lang="zh-CN" altLang="en-US" dirty="0" smtClean="0"/>
              <a:t>，</a:t>
            </a:r>
            <a:r>
              <a:rPr lang="en-US" altLang="zh-CN" dirty="0" smtClean="0"/>
              <a:t>p</a:t>
            </a:r>
            <a:r>
              <a:rPr lang="zh-CN" altLang="en-US" dirty="0" smtClean="0"/>
              <a:t>和</a:t>
            </a:r>
            <a:r>
              <a:rPr lang="en-US" altLang="zh-CN" dirty="0" smtClean="0"/>
              <a:t>q</a:t>
            </a:r>
            <a:r>
              <a:rPr lang="zh-CN" altLang="en-US" dirty="0" smtClean="0"/>
              <a:t> 分别</a:t>
            </a:r>
            <a:r>
              <a:rPr lang="zh-CN" altLang="en-US" dirty="0"/>
              <a:t>为教师模型和学生模型输出的分布</a:t>
            </a:r>
            <a:r>
              <a:rPr lang="zh-CN" altLang="en-US" dirty="0" smtClean="0"/>
              <a:t>，</a:t>
            </a:r>
            <a:r>
              <a:rPr lang="en-US" altLang="zh-CN" dirty="0" smtClean="0"/>
              <a:t>y</a:t>
            </a:r>
            <a:r>
              <a:rPr lang="zh-CN" altLang="en-US" dirty="0" smtClean="0"/>
              <a:t>为</a:t>
            </a:r>
            <a:r>
              <a:rPr lang="zh-CN" altLang="en-US" dirty="0"/>
              <a:t>真实标签。</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309166229"/>
              </p:ext>
            </p:extLst>
          </p:nvPr>
        </p:nvGraphicFramePr>
        <p:xfrm>
          <a:off x="2555776" y="2708920"/>
          <a:ext cx="304404" cy="355138"/>
        </p:xfrm>
        <a:graphic>
          <a:graphicData uri="http://schemas.openxmlformats.org/presentationml/2006/ole">
            <mc:AlternateContent xmlns:mc="http://schemas.openxmlformats.org/markup-compatibility/2006">
              <mc:Choice xmlns:v="urn:schemas-microsoft-com:vml" Requires="v">
                <p:oleObj spid="_x0000_s13460" name="Equation" r:id="rId3" imgW="152202" imgH="177569" progId="Equation.DSMT4">
                  <p:embed/>
                </p:oleObj>
              </mc:Choice>
              <mc:Fallback>
                <p:oleObj name="Equation" r:id="rId3" imgW="152202" imgH="17756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2708920"/>
                        <a:ext cx="304404" cy="355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459054310"/>
              </p:ext>
            </p:extLst>
          </p:nvPr>
        </p:nvGraphicFramePr>
        <p:xfrm>
          <a:off x="8388424" y="2780928"/>
          <a:ext cx="304668" cy="279278"/>
        </p:xfrm>
        <a:graphic>
          <a:graphicData uri="http://schemas.openxmlformats.org/presentationml/2006/ole">
            <mc:AlternateContent xmlns:mc="http://schemas.openxmlformats.org/markup-compatibility/2006">
              <mc:Choice xmlns:v="urn:schemas-microsoft-com:vml" Requires="v">
                <p:oleObj spid="_x0000_s13461" name="Equation" r:id="rId5" imgW="152334" imgH="139639" progId="Equation.DSMT4">
                  <p:embed/>
                </p:oleObj>
              </mc:Choice>
              <mc:Fallback>
                <p:oleObj name="Equation" r:id="rId5" imgW="152334" imgH="139639"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8424" y="2780928"/>
                        <a:ext cx="304668" cy="2792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964163017"/>
              </p:ext>
            </p:extLst>
          </p:nvPr>
        </p:nvGraphicFramePr>
        <p:xfrm>
          <a:off x="1187624" y="3789040"/>
          <a:ext cx="4191000" cy="508000"/>
        </p:xfrm>
        <a:graphic>
          <a:graphicData uri="http://schemas.openxmlformats.org/presentationml/2006/ole">
            <mc:AlternateContent xmlns:mc="http://schemas.openxmlformats.org/markup-compatibility/2006">
              <mc:Choice xmlns:v="urn:schemas-microsoft-com:vml" Requires="v">
                <p:oleObj spid="_x0000_s13462" name="Equation" r:id="rId7" imgW="2095500" imgH="254000" progId="Equation.DSMT4">
                  <p:embed/>
                </p:oleObj>
              </mc:Choice>
              <mc:Fallback>
                <p:oleObj name="Equation" r:id="rId7" imgW="2095500" imgH="2540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624" y="3789040"/>
                        <a:ext cx="4191000"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138225387"/>
              </p:ext>
            </p:extLst>
          </p:nvPr>
        </p:nvGraphicFramePr>
        <p:xfrm>
          <a:off x="1907704" y="4797152"/>
          <a:ext cx="787058" cy="507780"/>
        </p:xfrm>
        <a:graphic>
          <a:graphicData uri="http://schemas.openxmlformats.org/presentationml/2006/ole">
            <mc:AlternateContent xmlns:mc="http://schemas.openxmlformats.org/markup-compatibility/2006">
              <mc:Choice xmlns:v="urn:schemas-microsoft-com:vml" Requires="v">
                <p:oleObj spid="_x0000_s13463" name="Equation" r:id="rId9" imgW="393529" imgH="253890" progId="Equation.DSMT4">
                  <p:embed/>
                </p:oleObj>
              </mc:Choice>
              <mc:Fallback>
                <p:oleObj name="Equation" r:id="rId9" imgW="393529" imgH="25389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7704" y="4797152"/>
                        <a:ext cx="787058" cy="5077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622852040"/>
              </p:ext>
            </p:extLst>
          </p:nvPr>
        </p:nvGraphicFramePr>
        <p:xfrm>
          <a:off x="4211960" y="5157192"/>
          <a:ext cx="812096" cy="507560"/>
        </p:xfrm>
        <a:graphic>
          <a:graphicData uri="http://schemas.openxmlformats.org/presentationml/2006/ole">
            <mc:AlternateContent xmlns:mc="http://schemas.openxmlformats.org/markup-compatibility/2006">
              <mc:Choice xmlns:v="urn:schemas-microsoft-com:vml" Requires="v">
                <p:oleObj spid="_x0000_s13464" name="Equation" r:id="rId11" imgW="406048" imgH="253780" progId="Equation.DSMT4">
                  <p:embed/>
                </p:oleObj>
              </mc:Choice>
              <mc:Fallback>
                <p:oleObj name="Equation" r:id="rId11" imgW="406048" imgH="25378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11960" y="5157192"/>
                        <a:ext cx="812096" cy="5075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629432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知识蒸馏的一般分为如下三个步骤：</a:t>
            </a:r>
          </a:p>
          <a:p>
            <a:pPr>
              <a:buFont typeface="Wingdings" panose="05000000000000000000" pitchFamily="2" charset="2"/>
              <a:buChar char="l"/>
            </a:pPr>
            <a:r>
              <a:rPr lang="zh-CN" altLang="en-US" dirty="0" smtClean="0"/>
              <a:t>首先</a:t>
            </a:r>
            <a:r>
              <a:rPr lang="zh-CN" altLang="en-US" dirty="0"/>
              <a:t>对复杂的教师网络模型进行预训练。</a:t>
            </a:r>
          </a:p>
          <a:p>
            <a:pPr>
              <a:buFont typeface="Wingdings" panose="05000000000000000000" pitchFamily="2" charset="2"/>
              <a:buChar char="l"/>
            </a:pPr>
            <a:r>
              <a:rPr lang="zh-CN" altLang="en-US" dirty="0" smtClean="0"/>
              <a:t>第二</a:t>
            </a:r>
            <a:r>
              <a:rPr lang="zh-CN" altLang="en-US" dirty="0"/>
              <a:t>步是通过知识蒸馏来训练学生模型。这一步需要冻结教师模型的网络参数，然后将知识从复杂的教师模型迁移到学生模型上。</a:t>
            </a:r>
          </a:p>
          <a:p>
            <a:pPr>
              <a:buFont typeface="Wingdings" panose="05000000000000000000" pitchFamily="2" charset="2"/>
              <a:buChar char="l"/>
            </a:pPr>
            <a:r>
              <a:rPr lang="zh-CN" altLang="en-US" dirty="0" smtClean="0"/>
              <a:t>最后</a:t>
            </a:r>
            <a:r>
              <a:rPr lang="zh-CN" altLang="en-US" dirty="0"/>
              <a:t>一步推理阶段，只使用学生模型进行推理。由于已经脱离教师模型，推理速度与不使用知识蒸馏训练的模型一样。</a:t>
            </a:r>
          </a:p>
          <a:p>
            <a:endParaRPr lang="zh-CN" altLang="en-US" dirty="0"/>
          </a:p>
        </p:txBody>
      </p:sp>
    </p:spTree>
    <p:extLst>
      <p:ext uri="{BB962C8B-B14F-4D97-AF65-F5344CB8AC3E}">
        <p14:creationId xmlns:p14="http://schemas.microsoft.com/office/powerpoint/2010/main" val="4354521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6.3.2 </a:t>
            </a:r>
            <a:r>
              <a:rPr lang="zh-CN" altLang="en-US" dirty="0" smtClean="0"/>
              <a:t>知识</a:t>
            </a:r>
            <a:r>
              <a:rPr lang="zh-CN" altLang="en-US" dirty="0"/>
              <a:t>蒸馏示例</a:t>
            </a:r>
          </a:p>
        </p:txBody>
      </p:sp>
      <p:sp>
        <p:nvSpPr>
          <p:cNvPr id="3" name="内容占位符 2"/>
          <p:cNvSpPr>
            <a:spLocks noGrp="1"/>
          </p:cNvSpPr>
          <p:nvPr>
            <p:ph idx="1"/>
          </p:nvPr>
        </p:nvSpPr>
        <p:spPr/>
        <p:txBody>
          <a:bodyPr/>
          <a:lstStyle/>
          <a:p>
            <a:r>
              <a:rPr lang="zh-CN" altLang="en-US" dirty="0"/>
              <a:t>为了让读者更快了解知识蒸馏，本小节设计了一个简单的知识蒸馏程序。教师模型采用</a:t>
            </a:r>
            <a:r>
              <a:rPr lang="en-US" altLang="zh-CN" dirty="0" err="1"/>
              <a:t>ResNet</a:t>
            </a:r>
            <a:r>
              <a:rPr lang="en-US" altLang="zh-CN" dirty="0"/>
              <a:t> 50</a:t>
            </a:r>
            <a:r>
              <a:rPr lang="zh-CN" altLang="en-US" dirty="0"/>
              <a:t>，学生模型采用自定义的一个</a:t>
            </a:r>
            <a:r>
              <a:rPr lang="en-US" altLang="zh-CN" dirty="0"/>
              <a:t>9</a:t>
            </a:r>
            <a:r>
              <a:rPr lang="zh-CN" altLang="en-US" dirty="0"/>
              <a:t>层的小型卷积神经网络。完整的程序请参见</a:t>
            </a:r>
            <a:r>
              <a:rPr lang="en-US" altLang="zh-CN" dirty="0"/>
              <a:t>kd_demo.py</a:t>
            </a:r>
            <a:r>
              <a:rPr lang="zh-CN" altLang="en-US" dirty="0"/>
              <a:t>。</a:t>
            </a:r>
          </a:p>
          <a:p>
            <a:r>
              <a:rPr lang="zh-CN" altLang="en-US" dirty="0"/>
              <a:t>学生模型定义如代码</a:t>
            </a:r>
            <a:r>
              <a:rPr lang="en-US" altLang="zh-CN" dirty="0"/>
              <a:t>6. 18</a:t>
            </a:r>
            <a:r>
              <a:rPr lang="zh-CN" altLang="en-US" dirty="0"/>
              <a:t>所示，使用了很少的卷积层，性能有限。</a:t>
            </a:r>
          </a:p>
          <a:p>
            <a:endParaRPr lang="zh-CN" altLang="en-US" dirty="0"/>
          </a:p>
        </p:txBody>
      </p:sp>
    </p:spTree>
    <p:extLst>
      <p:ext uri="{BB962C8B-B14F-4D97-AF65-F5344CB8AC3E}">
        <p14:creationId xmlns:p14="http://schemas.microsoft.com/office/powerpoint/2010/main" val="38631138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6632"/>
            <a:ext cx="8229600" cy="6552728"/>
          </a:xfrm>
        </p:spPr>
        <p:txBody>
          <a:bodyPr>
            <a:normAutofit fontScale="32500" lnSpcReduction="20000"/>
          </a:bodyPr>
          <a:lstStyle/>
          <a:p>
            <a:r>
              <a:rPr lang="zh-CN" altLang="en-US" dirty="0"/>
              <a:t>代码</a:t>
            </a:r>
            <a:r>
              <a:rPr lang="en-US" altLang="zh-CN" dirty="0"/>
              <a:t>6. 18</a:t>
            </a:r>
            <a:r>
              <a:rPr lang="zh-CN" altLang="en-US" dirty="0"/>
              <a:t>学生网络定义</a:t>
            </a:r>
          </a:p>
          <a:p>
            <a:r>
              <a:rPr lang="en-US" altLang="zh-CN" dirty="0"/>
              <a:t>class Net(</a:t>
            </a:r>
            <a:r>
              <a:rPr lang="en-US" altLang="zh-CN" dirty="0" err="1"/>
              <a:t>nn.Module</a:t>
            </a:r>
            <a:r>
              <a:rPr lang="en-US" altLang="zh-CN" dirty="0"/>
              <a:t>):</a:t>
            </a:r>
          </a:p>
          <a:p>
            <a:r>
              <a:rPr lang="en-US" altLang="zh-CN" dirty="0"/>
              <a:t>    """ </a:t>
            </a:r>
            <a:r>
              <a:rPr lang="zh-CN" altLang="en-US" dirty="0"/>
              <a:t>学生模型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a:t>
            </a:r>
          </a:p>
          <a:p>
            <a:r>
              <a:rPr lang="en-US" altLang="zh-CN" dirty="0"/>
              <a:t>        super(Net, self).__</a:t>
            </a:r>
            <a:r>
              <a:rPr lang="en-US" altLang="zh-CN" dirty="0" err="1"/>
              <a:t>init</a:t>
            </a:r>
            <a:r>
              <a:rPr lang="en-US" altLang="zh-CN" dirty="0"/>
              <a:t>__()</a:t>
            </a:r>
          </a:p>
          <a:p>
            <a:r>
              <a:rPr lang="en-US" altLang="zh-CN" dirty="0"/>
              <a:t>        self.layer1 = </a:t>
            </a:r>
            <a:r>
              <a:rPr lang="en-US" altLang="zh-CN" dirty="0" err="1"/>
              <a:t>nn.Sequential</a:t>
            </a:r>
            <a:r>
              <a:rPr lang="en-US" altLang="zh-CN" dirty="0"/>
              <a:t>(</a:t>
            </a:r>
          </a:p>
          <a:p>
            <a:r>
              <a:rPr lang="en-US" altLang="zh-CN" dirty="0"/>
              <a:t>            nn.Conv2d(3, 64, </a:t>
            </a:r>
            <a:r>
              <a:rPr lang="en-US" altLang="zh-CN" dirty="0" err="1"/>
              <a:t>kernel_size</a:t>
            </a:r>
            <a:r>
              <a:rPr lang="en-US" altLang="zh-CN" dirty="0"/>
              <a:t>=(3, 3), stride=(1, 1),</a:t>
            </a:r>
          </a:p>
          <a:p>
            <a:r>
              <a:rPr lang="en-US" altLang="zh-CN" dirty="0"/>
              <a:t>                      padding=(1, 1)),</a:t>
            </a:r>
          </a:p>
          <a:p>
            <a:r>
              <a:rPr lang="en-US" altLang="zh-CN" dirty="0"/>
              <a:t>            </a:t>
            </a:r>
            <a:r>
              <a:rPr lang="en-US" altLang="zh-CN" dirty="0" err="1"/>
              <a:t>nn.ReLU</a:t>
            </a:r>
            <a:r>
              <a:rPr lang="en-US" altLang="zh-CN" dirty="0"/>
              <a:t>(</a:t>
            </a:r>
            <a:r>
              <a:rPr lang="en-US" altLang="zh-CN" dirty="0" err="1"/>
              <a:t>inplace</a:t>
            </a:r>
            <a:r>
              <a:rPr lang="en-US" altLang="zh-CN" dirty="0"/>
              <a:t>=True),</a:t>
            </a:r>
          </a:p>
          <a:p>
            <a:r>
              <a:rPr lang="en-US" altLang="zh-CN" dirty="0"/>
              <a:t>            nn.Conv2d(64, 64, </a:t>
            </a:r>
            <a:r>
              <a:rPr lang="en-US" altLang="zh-CN" dirty="0" err="1"/>
              <a:t>kernel_size</a:t>
            </a:r>
            <a:r>
              <a:rPr lang="en-US" altLang="zh-CN" dirty="0"/>
              <a:t>=(3, 3), stride=(1, 1),</a:t>
            </a:r>
          </a:p>
          <a:p>
            <a:r>
              <a:rPr lang="en-US" altLang="zh-CN" dirty="0"/>
              <a:t>                      padding=(1, 1)),</a:t>
            </a:r>
          </a:p>
          <a:p>
            <a:r>
              <a:rPr lang="en-US" altLang="zh-CN" dirty="0"/>
              <a:t>            </a:t>
            </a:r>
            <a:r>
              <a:rPr lang="en-US" altLang="zh-CN" dirty="0" err="1"/>
              <a:t>nn.ReLU</a:t>
            </a:r>
            <a:r>
              <a:rPr lang="en-US" altLang="zh-CN" dirty="0"/>
              <a:t>(</a:t>
            </a:r>
            <a:r>
              <a:rPr lang="en-US" altLang="zh-CN" dirty="0" err="1"/>
              <a:t>inplace</a:t>
            </a:r>
            <a:r>
              <a:rPr lang="en-US" altLang="zh-CN" dirty="0"/>
              <a:t>=True),</a:t>
            </a:r>
          </a:p>
          <a:p>
            <a:r>
              <a:rPr lang="en-US" altLang="zh-CN" dirty="0"/>
              <a:t>            nn.MaxPool2d(</a:t>
            </a:r>
            <a:r>
              <a:rPr lang="en-US" altLang="zh-CN" dirty="0" err="1"/>
              <a:t>kernel_size</a:t>
            </a:r>
            <a:r>
              <a:rPr lang="en-US" altLang="zh-CN" dirty="0"/>
              <a:t>=2, stride=2, padding=0,</a:t>
            </a:r>
          </a:p>
          <a:p>
            <a:r>
              <a:rPr lang="en-US" altLang="zh-CN" dirty="0"/>
              <a:t>                         dilation=1, </a:t>
            </a:r>
            <a:r>
              <a:rPr lang="en-US" altLang="zh-CN" dirty="0" err="1"/>
              <a:t>ceil_mode</a:t>
            </a:r>
            <a:r>
              <a:rPr lang="en-US" altLang="zh-CN" dirty="0"/>
              <a:t>=False)</a:t>
            </a:r>
          </a:p>
          <a:p>
            <a:r>
              <a:rPr lang="en-US" altLang="zh-CN" dirty="0"/>
              <a:t>        )</a:t>
            </a:r>
          </a:p>
          <a:p>
            <a:r>
              <a:rPr lang="en-US" altLang="zh-CN" dirty="0"/>
              <a:t>        self.layer2 = </a:t>
            </a:r>
            <a:r>
              <a:rPr lang="en-US" altLang="zh-CN" dirty="0" err="1"/>
              <a:t>nn.Sequential</a:t>
            </a:r>
            <a:r>
              <a:rPr lang="en-US" altLang="zh-CN" dirty="0"/>
              <a:t>(</a:t>
            </a:r>
          </a:p>
          <a:p>
            <a:r>
              <a:rPr lang="en-US" altLang="zh-CN" dirty="0"/>
              <a:t>            nn.Conv2d(64, 128, </a:t>
            </a:r>
            <a:r>
              <a:rPr lang="en-US" altLang="zh-CN" dirty="0" err="1"/>
              <a:t>kernel_size</a:t>
            </a:r>
            <a:r>
              <a:rPr lang="en-US" altLang="zh-CN" dirty="0"/>
              <a:t>=(3, 3), stride=(1, 1),</a:t>
            </a:r>
          </a:p>
          <a:p>
            <a:r>
              <a:rPr lang="en-US" altLang="zh-CN" dirty="0"/>
              <a:t>                      padding=(1, 1)),</a:t>
            </a:r>
          </a:p>
          <a:p>
            <a:r>
              <a:rPr lang="en-US" altLang="zh-CN" dirty="0"/>
              <a:t>            </a:t>
            </a:r>
            <a:r>
              <a:rPr lang="en-US" altLang="zh-CN" dirty="0" err="1"/>
              <a:t>nn.ReLU</a:t>
            </a:r>
            <a:r>
              <a:rPr lang="en-US" altLang="zh-CN" dirty="0"/>
              <a:t>(</a:t>
            </a:r>
            <a:r>
              <a:rPr lang="en-US" altLang="zh-CN" dirty="0" err="1"/>
              <a:t>inplace</a:t>
            </a:r>
            <a:r>
              <a:rPr lang="en-US" altLang="zh-CN" dirty="0"/>
              <a:t>=True),</a:t>
            </a:r>
          </a:p>
          <a:p>
            <a:r>
              <a:rPr lang="en-US" altLang="zh-CN" dirty="0"/>
              <a:t>            nn.Conv2d(128, 128, </a:t>
            </a:r>
            <a:r>
              <a:rPr lang="en-US" altLang="zh-CN" dirty="0" err="1"/>
              <a:t>kernel_size</a:t>
            </a:r>
            <a:r>
              <a:rPr lang="en-US" altLang="zh-CN" dirty="0"/>
              <a:t>=(3, 3), stride=(1, 1),</a:t>
            </a:r>
          </a:p>
          <a:p>
            <a:r>
              <a:rPr lang="en-US" altLang="zh-CN" dirty="0"/>
              <a:t>                      padding=(1, 1)),</a:t>
            </a:r>
          </a:p>
          <a:p>
            <a:r>
              <a:rPr lang="en-US" altLang="zh-CN" dirty="0"/>
              <a:t>            </a:t>
            </a:r>
            <a:r>
              <a:rPr lang="en-US" altLang="zh-CN" dirty="0" err="1"/>
              <a:t>nn.ReLU</a:t>
            </a:r>
            <a:r>
              <a:rPr lang="en-US" altLang="zh-CN" dirty="0"/>
              <a:t>(</a:t>
            </a:r>
            <a:r>
              <a:rPr lang="en-US" altLang="zh-CN" dirty="0" err="1"/>
              <a:t>inplace</a:t>
            </a:r>
            <a:r>
              <a:rPr lang="en-US" altLang="zh-CN" dirty="0"/>
              <a:t>=True),</a:t>
            </a:r>
          </a:p>
          <a:p>
            <a:r>
              <a:rPr lang="en-US" altLang="zh-CN" dirty="0"/>
              <a:t>            nn.MaxPool2d(</a:t>
            </a:r>
            <a:r>
              <a:rPr lang="en-US" altLang="zh-CN" dirty="0" err="1"/>
              <a:t>kernel_size</a:t>
            </a:r>
            <a:r>
              <a:rPr lang="en-US" altLang="zh-CN" dirty="0"/>
              <a:t>=2, stride=2, padding=0,</a:t>
            </a:r>
          </a:p>
          <a:p>
            <a:r>
              <a:rPr lang="en-US" altLang="zh-CN" dirty="0"/>
              <a:t>                         dilation=1, </a:t>
            </a:r>
            <a:r>
              <a:rPr lang="en-US" altLang="zh-CN" dirty="0" err="1"/>
              <a:t>ceil_mode</a:t>
            </a:r>
            <a:r>
              <a:rPr lang="en-US" altLang="zh-CN" dirty="0"/>
              <a:t>=False)</a:t>
            </a:r>
          </a:p>
          <a:p>
            <a:r>
              <a:rPr lang="en-US" altLang="zh-CN" dirty="0"/>
              <a:t>        )</a:t>
            </a:r>
          </a:p>
          <a:p>
            <a:r>
              <a:rPr lang="en-US" altLang="zh-CN" dirty="0"/>
              <a:t>        self.pool1 = nn.AdaptiveAvgPool2d(</a:t>
            </a:r>
            <a:r>
              <a:rPr lang="en-US" altLang="zh-CN" dirty="0" err="1"/>
              <a:t>output_size</a:t>
            </a:r>
            <a:r>
              <a:rPr lang="en-US" altLang="zh-CN" dirty="0"/>
              <a:t>=(1, 1))</a:t>
            </a:r>
          </a:p>
          <a:p>
            <a:r>
              <a:rPr lang="en-US" altLang="zh-CN" dirty="0"/>
              <a:t>        self.fc1 = </a:t>
            </a:r>
            <a:r>
              <a:rPr lang="en-US" altLang="zh-CN" dirty="0" err="1"/>
              <a:t>nn.Linear</a:t>
            </a:r>
            <a:r>
              <a:rPr lang="en-US" altLang="zh-CN" dirty="0"/>
              <a:t>(128, 32)</a:t>
            </a:r>
          </a:p>
          <a:p>
            <a:r>
              <a:rPr lang="en-US" altLang="zh-CN" dirty="0"/>
              <a:t>        self.fc2 = </a:t>
            </a:r>
            <a:r>
              <a:rPr lang="en-US" altLang="zh-CN" dirty="0" err="1"/>
              <a:t>nn.Linear</a:t>
            </a:r>
            <a:r>
              <a:rPr lang="en-US" altLang="zh-CN" dirty="0"/>
              <a:t>(32, 10)</a:t>
            </a:r>
          </a:p>
          <a:p>
            <a:r>
              <a:rPr lang="en-US" altLang="zh-CN" dirty="0"/>
              <a:t>        </a:t>
            </a:r>
            <a:r>
              <a:rPr lang="en-US" altLang="zh-CN" dirty="0" err="1"/>
              <a:t>self.dropout_rate</a:t>
            </a:r>
            <a:r>
              <a:rPr lang="en-US" altLang="zh-CN" dirty="0"/>
              <a:t> = 0.5</a:t>
            </a:r>
          </a:p>
          <a:p>
            <a:endParaRPr lang="en-US" altLang="zh-CN" dirty="0"/>
          </a:p>
          <a:p>
            <a:r>
              <a:rPr lang="en-US" altLang="zh-CN" dirty="0"/>
              <a:t>    </a:t>
            </a:r>
            <a:r>
              <a:rPr lang="en-US" altLang="zh-CN" dirty="0" err="1"/>
              <a:t>def</a:t>
            </a:r>
            <a:r>
              <a:rPr lang="en-US" altLang="zh-CN" dirty="0"/>
              <a:t> forward(self, x):</a:t>
            </a:r>
          </a:p>
          <a:p>
            <a:r>
              <a:rPr lang="en-US" altLang="zh-CN" dirty="0"/>
              <a:t>        x = self.layer1(x)</a:t>
            </a:r>
          </a:p>
          <a:p>
            <a:r>
              <a:rPr lang="en-US" altLang="zh-CN" dirty="0"/>
              <a:t>        x = self.layer2(x)</a:t>
            </a:r>
          </a:p>
          <a:p>
            <a:r>
              <a:rPr lang="en-US" altLang="zh-CN" dirty="0"/>
              <a:t>        x = self.pool1(x)</a:t>
            </a:r>
          </a:p>
          <a:p>
            <a:r>
              <a:rPr lang="en-US" altLang="zh-CN" dirty="0"/>
              <a:t>        x = </a:t>
            </a:r>
            <a:r>
              <a:rPr lang="en-US" altLang="zh-CN" dirty="0" err="1"/>
              <a:t>x.view</a:t>
            </a:r>
            <a:r>
              <a:rPr lang="en-US" altLang="zh-CN" dirty="0"/>
              <a:t>(</a:t>
            </a:r>
            <a:r>
              <a:rPr lang="en-US" altLang="zh-CN" dirty="0" err="1"/>
              <a:t>x.size</a:t>
            </a:r>
            <a:r>
              <a:rPr lang="en-US" altLang="zh-CN" dirty="0"/>
              <a:t>(0), -1)</a:t>
            </a:r>
          </a:p>
          <a:p>
            <a:r>
              <a:rPr lang="en-US" altLang="zh-CN" dirty="0"/>
              <a:t>        x = self.fc1(x)</a:t>
            </a:r>
          </a:p>
          <a:p>
            <a:r>
              <a:rPr lang="en-US" altLang="zh-CN" dirty="0"/>
              <a:t>        x = self.fc2(x)</a:t>
            </a:r>
          </a:p>
          <a:p>
            <a:endParaRPr lang="en-US" altLang="zh-CN" dirty="0"/>
          </a:p>
          <a:p>
            <a:r>
              <a:rPr lang="en-US" altLang="zh-CN" dirty="0"/>
              <a:t>        return x</a:t>
            </a:r>
          </a:p>
          <a:p>
            <a:endParaRPr lang="zh-CN" altLang="en-US" dirty="0"/>
          </a:p>
        </p:txBody>
      </p:sp>
    </p:spTree>
    <p:extLst>
      <p:ext uri="{BB962C8B-B14F-4D97-AF65-F5344CB8AC3E}">
        <p14:creationId xmlns:p14="http://schemas.microsoft.com/office/powerpoint/2010/main" val="28673900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052736"/>
            <a:ext cx="8856984" cy="5616624"/>
          </a:xfrm>
        </p:spPr>
        <p:txBody>
          <a:bodyPr>
            <a:normAutofit fontScale="47500" lnSpcReduction="20000"/>
          </a:bodyPr>
          <a:lstStyle/>
          <a:p>
            <a:r>
              <a:rPr lang="zh-CN" altLang="en-US" sz="3800" dirty="0"/>
              <a:t>学生模型的结构如下，一共有</a:t>
            </a:r>
            <a:r>
              <a:rPr lang="en-US" altLang="zh-CN" sz="3800" dirty="0"/>
              <a:t>4</a:t>
            </a:r>
            <a:r>
              <a:rPr lang="zh-CN" altLang="en-US" sz="3800" dirty="0"/>
              <a:t>个卷积层、</a:t>
            </a:r>
            <a:r>
              <a:rPr lang="en-US" altLang="zh-CN" sz="3800" dirty="0"/>
              <a:t>3</a:t>
            </a:r>
            <a:r>
              <a:rPr lang="zh-CN" altLang="en-US" sz="3800" dirty="0"/>
              <a:t>个池化层和</a:t>
            </a:r>
            <a:r>
              <a:rPr lang="en-US" altLang="zh-CN" sz="3800" dirty="0"/>
              <a:t>2</a:t>
            </a:r>
            <a:r>
              <a:rPr lang="zh-CN" altLang="en-US" sz="3800" dirty="0"/>
              <a:t>个全连接层。</a:t>
            </a:r>
          </a:p>
          <a:p>
            <a:r>
              <a:rPr lang="en-US" altLang="zh-CN" dirty="0"/>
              <a:t>Net(</a:t>
            </a:r>
          </a:p>
          <a:p>
            <a:r>
              <a:rPr lang="en-US" altLang="zh-CN" dirty="0"/>
              <a:t>  (layer1): Sequential(</a:t>
            </a:r>
          </a:p>
          <a:p>
            <a:r>
              <a:rPr lang="en-US" altLang="zh-CN" dirty="0"/>
              <a:t>    (0): Conv2d(3, 64, </a:t>
            </a:r>
            <a:r>
              <a:rPr lang="en-US" altLang="zh-CN" dirty="0" err="1"/>
              <a:t>kernel_size</a:t>
            </a:r>
            <a:r>
              <a:rPr lang="en-US" altLang="zh-CN" dirty="0"/>
              <a:t>=(3, 3), stride=(1, 1), padding=(1, 1))</a:t>
            </a:r>
          </a:p>
          <a:p>
            <a:r>
              <a:rPr lang="en-US" altLang="zh-CN" dirty="0"/>
              <a:t>    (1): </a:t>
            </a:r>
            <a:r>
              <a:rPr lang="en-US" altLang="zh-CN" dirty="0" err="1"/>
              <a:t>ReLU</a:t>
            </a:r>
            <a:r>
              <a:rPr lang="en-US" altLang="zh-CN" dirty="0"/>
              <a:t>(</a:t>
            </a:r>
            <a:r>
              <a:rPr lang="en-US" altLang="zh-CN" dirty="0" err="1"/>
              <a:t>inplace</a:t>
            </a:r>
            <a:r>
              <a:rPr lang="en-US" altLang="zh-CN" dirty="0"/>
              <a:t>)</a:t>
            </a:r>
          </a:p>
          <a:p>
            <a:r>
              <a:rPr lang="en-US" altLang="zh-CN" dirty="0"/>
              <a:t>    (2): Conv2d(64, 64, </a:t>
            </a:r>
            <a:r>
              <a:rPr lang="en-US" altLang="zh-CN" dirty="0" err="1"/>
              <a:t>kernel_size</a:t>
            </a:r>
            <a:r>
              <a:rPr lang="en-US" altLang="zh-CN" dirty="0"/>
              <a:t>=(3, 3), stride=(1, 1), padding=(1, 1))</a:t>
            </a:r>
          </a:p>
          <a:p>
            <a:r>
              <a:rPr lang="en-US" altLang="zh-CN" dirty="0"/>
              <a:t>    (3): </a:t>
            </a:r>
            <a:r>
              <a:rPr lang="en-US" altLang="zh-CN" dirty="0" err="1"/>
              <a:t>ReLU</a:t>
            </a:r>
            <a:r>
              <a:rPr lang="en-US" altLang="zh-CN" dirty="0"/>
              <a:t>(</a:t>
            </a:r>
            <a:r>
              <a:rPr lang="en-US" altLang="zh-CN" dirty="0" err="1"/>
              <a:t>inplace</a:t>
            </a:r>
            <a:r>
              <a:rPr lang="en-US" altLang="zh-CN" dirty="0"/>
              <a:t>)</a:t>
            </a:r>
          </a:p>
          <a:p>
            <a:r>
              <a:rPr lang="en-US" altLang="zh-CN" dirty="0"/>
              <a:t>    (4): MaxPool2d(</a:t>
            </a:r>
            <a:r>
              <a:rPr lang="en-US" altLang="zh-CN" dirty="0" err="1"/>
              <a:t>kernel_size</a:t>
            </a:r>
            <a:r>
              <a:rPr lang="en-US" altLang="zh-CN" dirty="0"/>
              <a:t>=2, stride=2, padding=0, dilation=1, </a:t>
            </a:r>
            <a:r>
              <a:rPr lang="en-US" altLang="zh-CN" dirty="0" err="1"/>
              <a:t>ceil_mode</a:t>
            </a:r>
            <a:r>
              <a:rPr lang="en-US" altLang="zh-CN" dirty="0"/>
              <a:t>=False)</a:t>
            </a:r>
          </a:p>
          <a:p>
            <a:r>
              <a:rPr lang="en-US" altLang="zh-CN" dirty="0"/>
              <a:t>  )</a:t>
            </a:r>
          </a:p>
          <a:p>
            <a:r>
              <a:rPr lang="en-US" altLang="zh-CN" dirty="0"/>
              <a:t>  (layer2): Sequential(</a:t>
            </a:r>
          </a:p>
          <a:p>
            <a:r>
              <a:rPr lang="en-US" altLang="zh-CN" dirty="0"/>
              <a:t>    (0): Conv2d(64, 128, </a:t>
            </a:r>
            <a:r>
              <a:rPr lang="en-US" altLang="zh-CN" dirty="0" err="1"/>
              <a:t>kernel_size</a:t>
            </a:r>
            <a:r>
              <a:rPr lang="en-US" altLang="zh-CN" dirty="0"/>
              <a:t>=(3, 3), stride=(1, 1), padding=(1, 1))</a:t>
            </a:r>
          </a:p>
          <a:p>
            <a:r>
              <a:rPr lang="en-US" altLang="zh-CN" dirty="0"/>
              <a:t>    (1): </a:t>
            </a:r>
            <a:r>
              <a:rPr lang="en-US" altLang="zh-CN" dirty="0" err="1"/>
              <a:t>ReLU</a:t>
            </a:r>
            <a:r>
              <a:rPr lang="en-US" altLang="zh-CN" dirty="0"/>
              <a:t>(</a:t>
            </a:r>
            <a:r>
              <a:rPr lang="en-US" altLang="zh-CN" dirty="0" err="1"/>
              <a:t>inplace</a:t>
            </a:r>
            <a:r>
              <a:rPr lang="en-US" altLang="zh-CN" dirty="0"/>
              <a:t>)</a:t>
            </a:r>
          </a:p>
          <a:p>
            <a:r>
              <a:rPr lang="en-US" altLang="zh-CN" dirty="0"/>
              <a:t>    (2): Conv2d(128, 128, </a:t>
            </a:r>
            <a:r>
              <a:rPr lang="en-US" altLang="zh-CN" dirty="0" err="1"/>
              <a:t>kernel_size</a:t>
            </a:r>
            <a:r>
              <a:rPr lang="en-US" altLang="zh-CN" dirty="0"/>
              <a:t>=(3, 3), stride=(1, 1), padding=(1, 1))</a:t>
            </a:r>
          </a:p>
          <a:p>
            <a:r>
              <a:rPr lang="en-US" altLang="zh-CN" dirty="0"/>
              <a:t>    (3): </a:t>
            </a:r>
            <a:r>
              <a:rPr lang="en-US" altLang="zh-CN" dirty="0" err="1"/>
              <a:t>ReLU</a:t>
            </a:r>
            <a:r>
              <a:rPr lang="en-US" altLang="zh-CN" dirty="0"/>
              <a:t>(</a:t>
            </a:r>
            <a:r>
              <a:rPr lang="en-US" altLang="zh-CN" dirty="0" err="1"/>
              <a:t>inplace</a:t>
            </a:r>
            <a:r>
              <a:rPr lang="en-US" altLang="zh-CN" dirty="0"/>
              <a:t>)</a:t>
            </a:r>
          </a:p>
          <a:p>
            <a:r>
              <a:rPr lang="en-US" altLang="zh-CN" dirty="0"/>
              <a:t>    (4): MaxPool2d(</a:t>
            </a:r>
            <a:r>
              <a:rPr lang="en-US" altLang="zh-CN" dirty="0" err="1"/>
              <a:t>kernel_size</a:t>
            </a:r>
            <a:r>
              <a:rPr lang="en-US" altLang="zh-CN" dirty="0"/>
              <a:t>=2, stride=2, padding=0, dilation=1, </a:t>
            </a:r>
            <a:r>
              <a:rPr lang="en-US" altLang="zh-CN" dirty="0" err="1"/>
              <a:t>ceil_mode</a:t>
            </a:r>
            <a:r>
              <a:rPr lang="en-US" altLang="zh-CN" dirty="0"/>
              <a:t>=False)</a:t>
            </a:r>
          </a:p>
          <a:p>
            <a:r>
              <a:rPr lang="en-US" altLang="zh-CN" dirty="0"/>
              <a:t>  )</a:t>
            </a:r>
          </a:p>
          <a:p>
            <a:r>
              <a:rPr lang="en-US" altLang="zh-CN" dirty="0"/>
              <a:t>  (pool1): AdaptiveAvgPool2d(</a:t>
            </a:r>
            <a:r>
              <a:rPr lang="en-US" altLang="zh-CN" dirty="0" err="1"/>
              <a:t>output_size</a:t>
            </a:r>
            <a:r>
              <a:rPr lang="en-US" altLang="zh-CN" dirty="0"/>
              <a:t>=(1, 1))</a:t>
            </a:r>
          </a:p>
          <a:p>
            <a:r>
              <a:rPr lang="en-US" altLang="zh-CN" dirty="0"/>
              <a:t>  (fc1): Linear(</a:t>
            </a:r>
            <a:r>
              <a:rPr lang="en-US" altLang="zh-CN" dirty="0" err="1"/>
              <a:t>in_features</a:t>
            </a:r>
            <a:r>
              <a:rPr lang="en-US" altLang="zh-CN" dirty="0"/>
              <a:t>=128, </a:t>
            </a:r>
            <a:r>
              <a:rPr lang="en-US" altLang="zh-CN" dirty="0" err="1"/>
              <a:t>out_features</a:t>
            </a:r>
            <a:r>
              <a:rPr lang="en-US" altLang="zh-CN" dirty="0"/>
              <a:t>=32, bias=True)</a:t>
            </a:r>
          </a:p>
          <a:p>
            <a:r>
              <a:rPr lang="en-US" altLang="zh-CN" dirty="0"/>
              <a:t>  (fc2): Linear(</a:t>
            </a:r>
            <a:r>
              <a:rPr lang="en-US" altLang="zh-CN" dirty="0" err="1"/>
              <a:t>in_features</a:t>
            </a:r>
            <a:r>
              <a:rPr lang="en-US" altLang="zh-CN" dirty="0"/>
              <a:t>=32, </a:t>
            </a:r>
            <a:r>
              <a:rPr lang="en-US" altLang="zh-CN" dirty="0" err="1"/>
              <a:t>out_features</a:t>
            </a:r>
            <a:r>
              <a:rPr lang="en-US" altLang="zh-CN" dirty="0"/>
              <a:t>=10, bias=True)</a:t>
            </a:r>
          </a:p>
          <a:p>
            <a:r>
              <a:rPr lang="en-US" altLang="zh-CN" dirty="0"/>
              <a:t>)</a:t>
            </a:r>
          </a:p>
          <a:p>
            <a:endParaRPr lang="zh-CN" altLang="en-US" dirty="0"/>
          </a:p>
        </p:txBody>
      </p:sp>
    </p:spTree>
    <p:extLst>
      <p:ext uri="{BB962C8B-B14F-4D97-AF65-F5344CB8AC3E}">
        <p14:creationId xmlns:p14="http://schemas.microsoft.com/office/powerpoint/2010/main" val="40976857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332656"/>
            <a:ext cx="8928992" cy="6336704"/>
          </a:xfrm>
        </p:spPr>
        <p:txBody>
          <a:bodyPr>
            <a:normAutofit/>
          </a:bodyPr>
          <a:lstStyle/>
          <a:p>
            <a:r>
              <a:rPr lang="zh-CN" altLang="en-US" dirty="0"/>
              <a:t>如代码</a:t>
            </a:r>
            <a:r>
              <a:rPr lang="en-US" altLang="zh-CN" dirty="0"/>
              <a:t>6. 19</a:t>
            </a:r>
            <a:r>
              <a:rPr lang="zh-CN" altLang="en-US" dirty="0"/>
              <a:t>所示的知识蒸馏损失函数按照</a:t>
            </a:r>
            <a:r>
              <a:rPr lang="zh-CN" altLang="en-US" dirty="0" smtClean="0"/>
              <a:t>公式</a:t>
            </a:r>
            <a:endParaRPr lang="en-US" altLang="zh-CN" dirty="0" smtClean="0"/>
          </a:p>
          <a:p>
            <a:r>
              <a:rPr lang="zh-CN" altLang="en-US" dirty="0" smtClean="0"/>
              <a:t>                     实现</a:t>
            </a:r>
            <a:r>
              <a:rPr lang="zh-CN" altLang="en-US" dirty="0"/>
              <a:t>，第一项为</a:t>
            </a:r>
            <a:r>
              <a:rPr lang="en-US" altLang="zh-CN" dirty="0" err="1"/>
              <a:t>nn.KLDivLoss</a:t>
            </a:r>
            <a:r>
              <a:rPr lang="zh-CN" altLang="en-US" dirty="0"/>
              <a:t>的</a:t>
            </a:r>
            <a:r>
              <a:rPr lang="en-US" altLang="zh-CN" dirty="0"/>
              <a:t>KL</a:t>
            </a:r>
            <a:r>
              <a:rPr lang="zh-CN" altLang="en-US" dirty="0"/>
              <a:t>散度损失，注意到教师输出和学生输出都需要先除以蒸馏温度</a:t>
            </a:r>
            <a:r>
              <a:rPr lang="en-US" altLang="zh-CN" dirty="0"/>
              <a:t>temperature</a:t>
            </a:r>
            <a:r>
              <a:rPr lang="zh-CN" altLang="en-US" dirty="0"/>
              <a:t>；第二项为</a:t>
            </a:r>
            <a:r>
              <a:rPr lang="en-US" altLang="zh-CN" dirty="0" err="1"/>
              <a:t>F.cross_entropy</a:t>
            </a:r>
            <a:r>
              <a:rPr lang="zh-CN" altLang="en-US" dirty="0"/>
              <a:t>的交叉熵函数。</a:t>
            </a:r>
          </a:p>
          <a:p>
            <a:r>
              <a:rPr lang="zh-CN" altLang="en-US" dirty="0"/>
              <a:t>代码</a:t>
            </a:r>
            <a:r>
              <a:rPr lang="en-US" altLang="zh-CN" dirty="0"/>
              <a:t>6. 19</a:t>
            </a:r>
            <a:r>
              <a:rPr lang="zh-CN" altLang="en-US" dirty="0"/>
              <a:t>知识蒸馏损失函数</a:t>
            </a:r>
          </a:p>
          <a:p>
            <a:r>
              <a:rPr lang="en-US" altLang="zh-CN" sz="1800" dirty="0" err="1"/>
              <a:t>def</a:t>
            </a:r>
            <a:r>
              <a:rPr lang="en-US" altLang="zh-CN" sz="1800" dirty="0"/>
              <a:t> </a:t>
            </a:r>
            <a:r>
              <a:rPr lang="en-US" altLang="zh-CN" sz="1800" dirty="0" err="1"/>
              <a:t>loss_func_kd</a:t>
            </a:r>
            <a:r>
              <a:rPr lang="en-US" altLang="zh-CN" sz="1800" dirty="0"/>
              <a:t>(outputs, labels, </a:t>
            </a:r>
            <a:r>
              <a:rPr lang="en-US" altLang="zh-CN" sz="1800" dirty="0" err="1"/>
              <a:t>teacher_outputs</a:t>
            </a:r>
            <a:r>
              <a:rPr lang="en-US" altLang="zh-CN" sz="1800" dirty="0"/>
              <a:t>, temperature, alpha):</a:t>
            </a:r>
          </a:p>
          <a:p>
            <a:r>
              <a:rPr lang="en-US" altLang="zh-CN" sz="1800" dirty="0"/>
              <a:t>    """ </a:t>
            </a:r>
            <a:r>
              <a:rPr lang="zh-CN" altLang="en-US" sz="1800" dirty="0"/>
              <a:t>知识蒸馏损失函数 </a:t>
            </a:r>
            <a:r>
              <a:rPr lang="en-US" altLang="zh-CN" sz="1800" dirty="0"/>
              <a:t>"""</a:t>
            </a:r>
          </a:p>
          <a:p>
            <a:r>
              <a:rPr lang="en-US" altLang="zh-CN" sz="1800" dirty="0"/>
              <a:t>    </a:t>
            </a:r>
            <a:r>
              <a:rPr lang="en-US" altLang="zh-CN" sz="1800" dirty="0" err="1"/>
              <a:t>kd_loss</a:t>
            </a:r>
            <a:r>
              <a:rPr lang="en-US" altLang="zh-CN" sz="1800" dirty="0"/>
              <a:t> = </a:t>
            </a:r>
            <a:r>
              <a:rPr lang="en-US" altLang="zh-CN" sz="1800" dirty="0" err="1"/>
              <a:t>nn.KLDivLoss</a:t>
            </a:r>
            <a:r>
              <a:rPr lang="en-US" altLang="zh-CN" sz="1800" dirty="0"/>
              <a:t>()(</a:t>
            </a:r>
            <a:r>
              <a:rPr lang="en-US" altLang="zh-CN" sz="1800" dirty="0" err="1"/>
              <a:t>F.log_softmax</a:t>
            </a:r>
            <a:r>
              <a:rPr lang="en-US" altLang="zh-CN" sz="1800" dirty="0"/>
              <a:t>(outputs / temperature, dim=1),</a:t>
            </a:r>
          </a:p>
          <a:p>
            <a:r>
              <a:rPr lang="en-US" altLang="zh-CN" sz="1800" dirty="0"/>
              <a:t>                             </a:t>
            </a:r>
            <a:r>
              <a:rPr lang="en-US" altLang="zh-CN" sz="1800" dirty="0" err="1"/>
              <a:t>F.softmax</a:t>
            </a:r>
            <a:r>
              <a:rPr lang="en-US" altLang="zh-CN" sz="1800" dirty="0"/>
              <a:t>(</a:t>
            </a:r>
            <a:r>
              <a:rPr lang="en-US" altLang="zh-CN" sz="1800" dirty="0" err="1"/>
              <a:t>teacher_outputs</a:t>
            </a:r>
            <a:r>
              <a:rPr lang="en-US" altLang="zh-CN" sz="1800" dirty="0"/>
              <a:t> / temperature, dim=1)) * alpha + \</a:t>
            </a:r>
          </a:p>
          <a:p>
            <a:r>
              <a:rPr lang="en-US" altLang="zh-CN" sz="1800" dirty="0"/>
              <a:t>              </a:t>
            </a:r>
            <a:r>
              <a:rPr lang="en-US" altLang="zh-CN" sz="1800" dirty="0" err="1"/>
              <a:t>F.cross_entropy</a:t>
            </a:r>
            <a:r>
              <a:rPr lang="en-US" altLang="zh-CN" sz="1800" dirty="0"/>
              <a:t>(outputs, labels) * (1. - alpha)</a:t>
            </a:r>
          </a:p>
          <a:p>
            <a:r>
              <a:rPr lang="en-US" altLang="zh-CN" sz="1800" dirty="0"/>
              <a:t>    return </a:t>
            </a:r>
            <a:r>
              <a:rPr lang="en-US" altLang="zh-CN" sz="1800" dirty="0" err="1"/>
              <a:t>kd_loss</a:t>
            </a:r>
            <a:endParaRPr lang="en-US" altLang="zh-CN" sz="1800" dirty="0"/>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67819524"/>
              </p:ext>
            </p:extLst>
          </p:nvPr>
        </p:nvGraphicFramePr>
        <p:xfrm>
          <a:off x="611560" y="980728"/>
          <a:ext cx="4191000" cy="508000"/>
        </p:xfrm>
        <a:graphic>
          <a:graphicData uri="http://schemas.openxmlformats.org/presentationml/2006/ole">
            <mc:AlternateContent xmlns:mc="http://schemas.openxmlformats.org/markup-compatibility/2006">
              <mc:Choice xmlns:v="urn:schemas-microsoft-com:vml" Requires="v">
                <p:oleObj spid="_x0000_s14362" name="Equation" r:id="rId3" imgW="2095500" imgH="254000" progId="Equation.DSMT4">
                  <p:embed/>
                </p:oleObj>
              </mc:Choice>
              <mc:Fallback>
                <p:oleObj name="Equation" r:id="rId3" imgW="2095500" imgH="254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980728"/>
                        <a:ext cx="4191000"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74568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3" descr="说明: https://www.cs.toronto.edu/~frossard/post/vgg16/vgg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980728"/>
            <a:ext cx="7162800" cy="420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760912" y="5373216"/>
            <a:ext cx="1584176" cy="369332"/>
          </a:xfrm>
          <a:prstGeom prst="rect">
            <a:avLst/>
          </a:prstGeom>
        </p:spPr>
        <p:txBody>
          <a:bodyPr wrap="square">
            <a:spAutoFit/>
          </a:bodyPr>
          <a:lstStyle/>
          <a:p>
            <a:r>
              <a:rPr lang="zh-CN" altLang="zh-CN" dirty="0"/>
              <a:t>图</a:t>
            </a:r>
            <a:r>
              <a:rPr lang="en-US" altLang="zh-CN" dirty="0"/>
              <a:t>6. 1 </a:t>
            </a:r>
            <a:r>
              <a:rPr lang="en-US" altLang="zh-CN" dirty="0" smtClean="0"/>
              <a:t>VGG16</a:t>
            </a:r>
            <a:endParaRPr lang="zh-CN" altLang="zh-CN" dirty="0"/>
          </a:p>
        </p:txBody>
      </p:sp>
    </p:spTree>
    <p:extLst>
      <p:ext uri="{BB962C8B-B14F-4D97-AF65-F5344CB8AC3E}">
        <p14:creationId xmlns:p14="http://schemas.microsoft.com/office/powerpoint/2010/main" val="24526513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548680"/>
            <a:ext cx="8784976" cy="5832648"/>
          </a:xfrm>
        </p:spPr>
        <p:txBody>
          <a:bodyPr>
            <a:normAutofit fontScale="77500" lnSpcReduction="20000"/>
          </a:bodyPr>
          <a:lstStyle/>
          <a:p>
            <a:r>
              <a:rPr lang="zh-CN" altLang="en-US" dirty="0"/>
              <a:t>代码</a:t>
            </a:r>
            <a:r>
              <a:rPr lang="en-US" altLang="zh-CN" dirty="0"/>
              <a:t>6. 20</a:t>
            </a:r>
            <a:r>
              <a:rPr lang="zh-CN" altLang="en-US" dirty="0"/>
              <a:t>实现获取教师模型输出的函数。由于需要迭代多次来训练学生模型，每次都需要获取教师模型的输出，为了节省时间，本函数将教师模型输出存放在</a:t>
            </a:r>
            <a:r>
              <a:rPr lang="en-US" altLang="zh-CN" dirty="0"/>
              <a:t>Python</a:t>
            </a:r>
            <a:r>
              <a:rPr lang="zh-CN" altLang="en-US" dirty="0"/>
              <a:t>列表</a:t>
            </a:r>
            <a:r>
              <a:rPr lang="en-US" altLang="zh-CN" dirty="0"/>
              <a:t>outputs</a:t>
            </a:r>
            <a:r>
              <a:rPr lang="zh-CN" altLang="en-US" dirty="0"/>
              <a:t>中，调用函数一次就可供多次训练时使用。</a:t>
            </a:r>
          </a:p>
          <a:p>
            <a:r>
              <a:rPr lang="zh-CN" altLang="en-US" dirty="0"/>
              <a:t>代码</a:t>
            </a:r>
            <a:r>
              <a:rPr lang="en-US" altLang="zh-CN" dirty="0"/>
              <a:t>6. 20</a:t>
            </a:r>
            <a:r>
              <a:rPr lang="zh-CN" altLang="en-US" dirty="0"/>
              <a:t>获取教师模型输出的函数</a:t>
            </a:r>
          </a:p>
          <a:p>
            <a:r>
              <a:rPr lang="en-US" altLang="zh-CN" dirty="0" err="1"/>
              <a:t>def</a:t>
            </a:r>
            <a:r>
              <a:rPr lang="en-US" altLang="zh-CN" dirty="0"/>
              <a:t> </a:t>
            </a:r>
            <a:r>
              <a:rPr lang="en-US" altLang="zh-CN" dirty="0" err="1"/>
              <a:t>get_outputs</a:t>
            </a:r>
            <a:r>
              <a:rPr lang="en-US" altLang="zh-CN" dirty="0"/>
              <a:t>(model, </a:t>
            </a:r>
            <a:r>
              <a:rPr lang="en-US" altLang="zh-CN" dirty="0" err="1"/>
              <a:t>data_loader</a:t>
            </a:r>
            <a:r>
              <a:rPr lang="en-US" altLang="zh-CN" dirty="0"/>
              <a:t>):</a:t>
            </a:r>
          </a:p>
          <a:p>
            <a:r>
              <a:rPr lang="en-US" altLang="zh-CN" dirty="0"/>
              <a:t>    """ </a:t>
            </a:r>
            <a:r>
              <a:rPr lang="zh-CN" altLang="en-US" dirty="0"/>
              <a:t>获取教师模型的输出 </a:t>
            </a:r>
            <a:r>
              <a:rPr lang="en-US" altLang="zh-CN" dirty="0"/>
              <a:t>"""</a:t>
            </a:r>
          </a:p>
          <a:p>
            <a:r>
              <a:rPr lang="en-US" altLang="zh-CN" dirty="0"/>
              <a:t>    outputs = []</a:t>
            </a:r>
          </a:p>
          <a:p>
            <a:r>
              <a:rPr lang="en-US" altLang="zh-CN" dirty="0"/>
              <a:t>    for inputs, labels in </a:t>
            </a:r>
            <a:r>
              <a:rPr lang="en-US" altLang="zh-CN" dirty="0" err="1"/>
              <a:t>data_loader</a:t>
            </a:r>
            <a:r>
              <a:rPr lang="en-US" altLang="zh-CN" dirty="0"/>
              <a:t>:</a:t>
            </a:r>
          </a:p>
          <a:p>
            <a:r>
              <a:rPr lang="en-US" altLang="zh-CN" dirty="0"/>
              <a:t>        </a:t>
            </a:r>
            <a:r>
              <a:rPr lang="en-US" altLang="zh-CN" dirty="0" err="1"/>
              <a:t>inputs_batch</a:t>
            </a:r>
            <a:r>
              <a:rPr lang="en-US" altLang="zh-CN" dirty="0"/>
              <a:t>, </a:t>
            </a:r>
            <a:r>
              <a:rPr lang="en-US" altLang="zh-CN" dirty="0" err="1"/>
              <a:t>labels_batch</a:t>
            </a:r>
            <a:r>
              <a:rPr lang="en-US" altLang="zh-CN" dirty="0"/>
              <a:t> = inputs.to(device), labels.to(device)</a:t>
            </a:r>
          </a:p>
          <a:p>
            <a:r>
              <a:rPr lang="en-US" altLang="zh-CN" dirty="0"/>
              <a:t>        </a:t>
            </a:r>
            <a:r>
              <a:rPr lang="en-US" altLang="zh-CN" dirty="0" err="1"/>
              <a:t>output_batch</a:t>
            </a:r>
            <a:r>
              <a:rPr lang="en-US" altLang="zh-CN" dirty="0"/>
              <a:t> = model(</a:t>
            </a:r>
            <a:r>
              <a:rPr lang="en-US" altLang="zh-CN" dirty="0" err="1"/>
              <a:t>inputs_batch</a:t>
            </a:r>
            <a:r>
              <a:rPr lang="en-US" altLang="zh-CN" dirty="0"/>
              <a:t>).</a:t>
            </a:r>
            <a:r>
              <a:rPr lang="en-US" altLang="zh-CN" dirty="0" err="1"/>
              <a:t>data.cpu</a:t>
            </a:r>
            <a:r>
              <a:rPr lang="en-US" altLang="zh-CN" dirty="0"/>
              <a:t>().</a:t>
            </a:r>
            <a:r>
              <a:rPr lang="en-US" altLang="zh-CN" dirty="0" err="1"/>
              <a:t>numpy</a:t>
            </a:r>
            <a:r>
              <a:rPr lang="en-US" altLang="zh-CN" dirty="0"/>
              <a:t>()</a:t>
            </a:r>
          </a:p>
          <a:p>
            <a:r>
              <a:rPr lang="en-US" altLang="zh-CN" dirty="0"/>
              <a:t>        </a:t>
            </a:r>
            <a:r>
              <a:rPr lang="en-US" altLang="zh-CN" dirty="0" err="1"/>
              <a:t>outputs.append</a:t>
            </a:r>
            <a:r>
              <a:rPr lang="en-US" altLang="zh-CN" dirty="0"/>
              <a:t>(</a:t>
            </a:r>
            <a:r>
              <a:rPr lang="en-US" altLang="zh-CN" dirty="0" err="1"/>
              <a:t>output_batch</a:t>
            </a:r>
            <a:r>
              <a:rPr lang="en-US" altLang="zh-CN" dirty="0"/>
              <a:t>)</a:t>
            </a:r>
          </a:p>
          <a:p>
            <a:r>
              <a:rPr lang="en-US" altLang="zh-CN" dirty="0"/>
              <a:t>    return outputs</a:t>
            </a:r>
          </a:p>
          <a:p>
            <a:endParaRPr lang="zh-CN" altLang="en-US" dirty="0"/>
          </a:p>
        </p:txBody>
      </p:sp>
    </p:spTree>
    <p:extLst>
      <p:ext uri="{BB962C8B-B14F-4D97-AF65-F5344CB8AC3E}">
        <p14:creationId xmlns:p14="http://schemas.microsoft.com/office/powerpoint/2010/main" val="24399230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953864"/>
          </a:xfrm>
        </p:spPr>
        <p:txBody>
          <a:bodyPr>
            <a:normAutofit fontScale="92500" lnSpcReduction="20000"/>
          </a:bodyPr>
          <a:lstStyle/>
          <a:p>
            <a:r>
              <a:rPr lang="zh-CN" altLang="en-US" dirty="0"/>
              <a:t>代码</a:t>
            </a:r>
            <a:r>
              <a:rPr lang="en-US" altLang="zh-CN" dirty="0"/>
              <a:t>6. 21</a:t>
            </a:r>
            <a:r>
              <a:rPr lang="zh-CN" altLang="en-US" dirty="0"/>
              <a:t>是知识蒸馏训练函数。模型训练过程与一般的模型训练基本一致，不同点在于调用代码</a:t>
            </a:r>
            <a:r>
              <a:rPr lang="en-US" altLang="zh-CN" dirty="0"/>
              <a:t>6. 19</a:t>
            </a:r>
            <a:r>
              <a:rPr lang="zh-CN" altLang="en-US" dirty="0"/>
              <a:t>定义的知识蒸馏损失函数来计算损失，需要根据教师模型和学生模型的输出、真实标签、蒸馏温度和超参数 计算蒸馏损失。</a:t>
            </a:r>
          </a:p>
          <a:p>
            <a:r>
              <a:rPr lang="zh-CN" altLang="en-US" dirty="0"/>
              <a:t>代码</a:t>
            </a:r>
            <a:r>
              <a:rPr lang="en-US" altLang="zh-CN" dirty="0"/>
              <a:t>6. 21</a:t>
            </a:r>
            <a:r>
              <a:rPr lang="zh-CN" altLang="en-US" dirty="0"/>
              <a:t>知识蒸馏训练函数</a:t>
            </a:r>
          </a:p>
          <a:p>
            <a:r>
              <a:rPr lang="en-US" altLang="zh-CN" dirty="0" err="1"/>
              <a:t>def</a:t>
            </a:r>
            <a:r>
              <a:rPr lang="en-US" altLang="zh-CN" dirty="0"/>
              <a:t> </a:t>
            </a:r>
            <a:r>
              <a:rPr lang="en-US" altLang="zh-CN" dirty="0" err="1"/>
              <a:t>train_kd</a:t>
            </a:r>
            <a:r>
              <a:rPr lang="en-US" altLang="zh-CN" dirty="0"/>
              <a:t>(model, trainset, </a:t>
            </a:r>
            <a:r>
              <a:rPr lang="en-US" altLang="zh-CN" dirty="0" err="1"/>
              <a:t>teacher_out</a:t>
            </a:r>
            <a:r>
              <a:rPr lang="en-US" altLang="zh-CN" dirty="0"/>
              <a:t>, optimizer, </a:t>
            </a:r>
            <a:r>
              <a:rPr lang="en-US" altLang="zh-CN" dirty="0" err="1"/>
              <a:t>loss_kd</a:t>
            </a:r>
            <a:r>
              <a:rPr lang="en-US" altLang="zh-CN" dirty="0"/>
              <a:t>, </a:t>
            </a:r>
            <a:r>
              <a:rPr lang="en-US" altLang="zh-CN" dirty="0" err="1"/>
              <a:t>data_loader</a:t>
            </a:r>
            <a:r>
              <a:rPr lang="en-US" altLang="zh-CN" dirty="0"/>
              <a:t>, temperature, alpha):</a:t>
            </a:r>
          </a:p>
          <a:p>
            <a:r>
              <a:rPr lang="en-US" altLang="zh-CN" dirty="0"/>
              <a:t>    """ </a:t>
            </a:r>
            <a:r>
              <a:rPr lang="zh-CN" altLang="en-US" dirty="0"/>
              <a:t>知识蒸馏训练 </a:t>
            </a:r>
            <a:r>
              <a:rPr lang="en-US" altLang="zh-CN" dirty="0"/>
              <a:t>"""</a:t>
            </a:r>
          </a:p>
          <a:p>
            <a:r>
              <a:rPr lang="en-US" altLang="zh-CN" dirty="0"/>
              <a:t>    </a:t>
            </a:r>
            <a:r>
              <a:rPr lang="en-US" altLang="zh-CN" dirty="0" err="1"/>
              <a:t>model.train</a:t>
            </a:r>
            <a:r>
              <a:rPr lang="en-US" altLang="zh-CN" dirty="0"/>
              <a:t>()</a:t>
            </a:r>
          </a:p>
          <a:p>
            <a:r>
              <a:rPr lang="en-US" altLang="zh-CN" dirty="0"/>
              <a:t>    </a:t>
            </a:r>
            <a:r>
              <a:rPr lang="en-US" altLang="zh-CN" dirty="0" err="1"/>
              <a:t>running_loss</a:t>
            </a:r>
            <a:r>
              <a:rPr lang="en-US" altLang="zh-CN" dirty="0"/>
              <a:t> = </a:t>
            </a:r>
            <a:r>
              <a:rPr lang="en-US" altLang="zh-CN" dirty="0" err="1"/>
              <a:t>torch.tensor</a:t>
            </a:r>
            <a:r>
              <a:rPr lang="en-US" altLang="zh-CN" dirty="0"/>
              <a:t>(0.0)</a:t>
            </a:r>
          </a:p>
          <a:p>
            <a:r>
              <a:rPr lang="en-US" altLang="zh-CN" dirty="0"/>
              <a:t>    </a:t>
            </a:r>
            <a:r>
              <a:rPr lang="en-US" altLang="zh-CN" dirty="0" err="1"/>
              <a:t>running_corrects</a:t>
            </a:r>
            <a:r>
              <a:rPr lang="en-US" altLang="zh-CN" dirty="0"/>
              <a:t> = </a:t>
            </a:r>
            <a:r>
              <a:rPr lang="en-US" altLang="zh-CN" dirty="0" err="1"/>
              <a:t>torch.tensor</a:t>
            </a:r>
            <a:r>
              <a:rPr lang="en-US" altLang="zh-CN" dirty="0"/>
              <a:t>(0.0</a:t>
            </a:r>
            <a:r>
              <a:rPr lang="en-US" altLang="zh-CN" dirty="0" smtClean="0"/>
              <a:t>)</a:t>
            </a:r>
            <a:endParaRPr lang="en-US" altLang="zh-CN" dirty="0"/>
          </a:p>
        </p:txBody>
      </p:sp>
    </p:spTree>
    <p:extLst>
      <p:ext uri="{BB962C8B-B14F-4D97-AF65-F5344CB8AC3E}">
        <p14:creationId xmlns:p14="http://schemas.microsoft.com/office/powerpoint/2010/main" val="106377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328" y="980728"/>
            <a:ext cx="9002168" cy="5688632"/>
          </a:xfrm>
        </p:spPr>
        <p:txBody>
          <a:bodyPr>
            <a:normAutofit fontScale="62500" lnSpcReduction="20000"/>
          </a:bodyPr>
          <a:lstStyle/>
          <a:p>
            <a:r>
              <a:rPr lang="en-US" altLang="zh-CN" dirty="0"/>
              <a:t> for </a:t>
            </a:r>
            <a:r>
              <a:rPr lang="en-US" altLang="zh-CN" dirty="0" err="1"/>
              <a:t>i</a:t>
            </a:r>
            <a:r>
              <a:rPr lang="en-US" altLang="zh-CN" dirty="0"/>
              <a:t>, (images, labels) in enumerate(</a:t>
            </a:r>
            <a:r>
              <a:rPr lang="en-US" altLang="zh-CN" dirty="0" err="1"/>
              <a:t>data_loader</a:t>
            </a:r>
            <a:r>
              <a:rPr lang="en-US" altLang="zh-CN" dirty="0"/>
              <a:t>):</a:t>
            </a:r>
          </a:p>
          <a:p>
            <a:r>
              <a:rPr lang="en-US" altLang="zh-CN" dirty="0"/>
              <a:t>        inputs, labels = images.to(device), labels.to(device)</a:t>
            </a:r>
          </a:p>
          <a:p>
            <a:r>
              <a:rPr lang="en-US" altLang="zh-CN" dirty="0"/>
              <a:t>        </a:t>
            </a:r>
            <a:r>
              <a:rPr lang="en-US" altLang="zh-CN" dirty="0" err="1"/>
              <a:t>optimizer.zero_grad</a:t>
            </a:r>
            <a:r>
              <a:rPr lang="en-US" altLang="zh-CN" dirty="0"/>
              <a:t>()  # </a:t>
            </a:r>
            <a:r>
              <a:rPr lang="zh-CN" altLang="en-US" dirty="0"/>
              <a:t>梯度清零</a:t>
            </a:r>
          </a:p>
          <a:p>
            <a:r>
              <a:rPr lang="zh-CN" altLang="en-US" dirty="0"/>
              <a:t>        </a:t>
            </a:r>
            <a:r>
              <a:rPr lang="en-US" altLang="zh-CN" dirty="0"/>
              <a:t>outputs = model(inputs)  # </a:t>
            </a:r>
            <a:r>
              <a:rPr lang="zh-CN" altLang="en-US" dirty="0"/>
              <a:t>学生模型输出</a:t>
            </a:r>
          </a:p>
          <a:p>
            <a:r>
              <a:rPr lang="zh-CN" altLang="en-US" dirty="0"/>
              <a:t>        </a:t>
            </a:r>
            <a:r>
              <a:rPr lang="en-US" altLang="zh-CN" dirty="0" err="1"/>
              <a:t>outputs_teacher</a:t>
            </a:r>
            <a:r>
              <a:rPr lang="en-US" altLang="zh-CN" dirty="0"/>
              <a:t> = </a:t>
            </a:r>
            <a:r>
              <a:rPr lang="en-US" altLang="zh-CN" dirty="0" err="1"/>
              <a:t>torch.from_numpy</a:t>
            </a:r>
            <a:r>
              <a:rPr lang="en-US" altLang="zh-CN" dirty="0"/>
              <a:t>(</a:t>
            </a:r>
            <a:r>
              <a:rPr lang="en-US" altLang="zh-CN" dirty="0" err="1"/>
              <a:t>teacher_out</a:t>
            </a:r>
            <a:r>
              <a:rPr lang="en-US" altLang="zh-CN" dirty="0"/>
              <a:t>[</a:t>
            </a:r>
            <a:r>
              <a:rPr lang="en-US" altLang="zh-CN" dirty="0" err="1"/>
              <a:t>i</a:t>
            </a:r>
            <a:r>
              <a:rPr lang="en-US" altLang="zh-CN" dirty="0"/>
              <a:t>]).to(device)</a:t>
            </a:r>
          </a:p>
          <a:p>
            <a:r>
              <a:rPr lang="en-US" altLang="zh-CN" dirty="0"/>
              <a:t>        loss = </a:t>
            </a:r>
            <a:r>
              <a:rPr lang="en-US" altLang="zh-CN" dirty="0" err="1"/>
              <a:t>loss_kd</a:t>
            </a:r>
            <a:r>
              <a:rPr lang="en-US" altLang="zh-CN" dirty="0"/>
              <a:t>(outputs, labels, </a:t>
            </a:r>
            <a:r>
              <a:rPr lang="en-US" altLang="zh-CN" dirty="0" err="1"/>
              <a:t>outputs_teacher</a:t>
            </a:r>
            <a:r>
              <a:rPr lang="en-US" altLang="zh-CN" dirty="0"/>
              <a:t>, temperature, alpha)    # </a:t>
            </a:r>
            <a:r>
              <a:rPr lang="zh-CN" altLang="en-US" dirty="0"/>
              <a:t>计算知识蒸馏损失</a:t>
            </a:r>
          </a:p>
          <a:p>
            <a:r>
              <a:rPr lang="zh-CN" altLang="en-US" dirty="0"/>
              <a:t>        </a:t>
            </a:r>
            <a:r>
              <a:rPr lang="en-US" altLang="zh-CN" dirty="0"/>
              <a:t>_, </a:t>
            </a:r>
            <a:r>
              <a:rPr lang="en-US" altLang="zh-CN" dirty="0" err="1"/>
              <a:t>preds</a:t>
            </a:r>
            <a:r>
              <a:rPr lang="en-US" altLang="zh-CN" dirty="0"/>
              <a:t> = </a:t>
            </a:r>
            <a:r>
              <a:rPr lang="en-US" altLang="zh-CN" dirty="0" err="1"/>
              <a:t>torch.max</a:t>
            </a:r>
            <a:r>
              <a:rPr lang="en-US" altLang="zh-CN" dirty="0"/>
              <a:t>(outputs, 1)</a:t>
            </a:r>
          </a:p>
          <a:p>
            <a:r>
              <a:rPr lang="en-US" altLang="zh-CN" dirty="0"/>
              <a:t>        </a:t>
            </a:r>
            <a:r>
              <a:rPr lang="en-US" altLang="zh-CN" dirty="0" err="1"/>
              <a:t>loss.backward</a:t>
            </a:r>
            <a:r>
              <a:rPr lang="en-US" altLang="zh-CN" dirty="0"/>
              <a:t>()     # </a:t>
            </a:r>
            <a:r>
              <a:rPr lang="zh-CN" altLang="en-US" dirty="0"/>
              <a:t>反向传播</a:t>
            </a:r>
          </a:p>
          <a:p>
            <a:r>
              <a:rPr lang="zh-CN" altLang="en-US" dirty="0"/>
              <a:t>        </a:t>
            </a:r>
            <a:r>
              <a:rPr lang="en-US" altLang="zh-CN" dirty="0" err="1"/>
              <a:t>optimizer.step</a:t>
            </a:r>
            <a:r>
              <a:rPr lang="en-US" altLang="zh-CN" dirty="0"/>
              <a:t>()    # </a:t>
            </a:r>
            <a:r>
              <a:rPr lang="zh-CN" altLang="en-US" dirty="0"/>
              <a:t>更新网络参数</a:t>
            </a:r>
          </a:p>
          <a:p>
            <a:r>
              <a:rPr lang="zh-CN" altLang="en-US" dirty="0"/>
              <a:t>        </a:t>
            </a:r>
            <a:r>
              <a:rPr lang="en-US" altLang="zh-CN" dirty="0" err="1"/>
              <a:t>running_loss</a:t>
            </a:r>
            <a:r>
              <a:rPr lang="en-US" altLang="zh-CN" dirty="0"/>
              <a:t> += </a:t>
            </a:r>
            <a:r>
              <a:rPr lang="en-US" altLang="zh-CN" dirty="0" err="1"/>
              <a:t>loss.item</a:t>
            </a:r>
            <a:r>
              <a:rPr lang="en-US" altLang="zh-CN" dirty="0"/>
              <a:t>() * </a:t>
            </a:r>
            <a:r>
              <a:rPr lang="en-US" altLang="zh-CN" dirty="0" err="1"/>
              <a:t>inputs.size</a:t>
            </a:r>
            <a:r>
              <a:rPr lang="en-US" altLang="zh-CN" dirty="0"/>
              <a:t>(0)    # </a:t>
            </a:r>
            <a:r>
              <a:rPr lang="zh-CN" altLang="en-US" dirty="0"/>
              <a:t>累加每一个样本的损失</a:t>
            </a:r>
          </a:p>
          <a:p>
            <a:r>
              <a:rPr lang="zh-CN" altLang="en-US" dirty="0"/>
              <a:t>        </a:t>
            </a:r>
            <a:r>
              <a:rPr lang="en-US" altLang="zh-CN" dirty="0" err="1"/>
              <a:t>running_corrects</a:t>
            </a:r>
            <a:r>
              <a:rPr lang="en-US" altLang="zh-CN" dirty="0"/>
              <a:t> += </a:t>
            </a:r>
            <a:r>
              <a:rPr lang="en-US" altLang="zh-CN" dirty="0" err="1"/>
              <a:t>torch.sum</a:t>
            </a:r>
            <a:r>
              <a:rPr lang="en-US" altLang="zh-CN" dirty="0"/>
              <a:t>(</a:t>
            </a:r>
            <a:r>
              <a:rPr lang="en-US" altLang="zh-CN" dirty="0" err="1"/>
              <a:t>preds</a:t>
            </a:r>
            <a:r>
              <a:rPr lang="en-US" altLang="zh-CN" dirty="0"/>
              <a:t> == </a:t>
            </a:r>
            <a:r>
              <a:rPr lang="en-US" altLang="zh-CN" dirty="0" err="1"/>
              <a:t>labels.data</a:t>
            </a:r>
            <a:r>
              <a:rPr lang="en-US" altLang="zh-CN" dirty="0"/>
              <a:t>)</a:t>
            </a:r>
          </a:p>
          <a:p>
            <a:endParaRPr lang="en-US" altLang="zh-CN" dirty="0"/>
          </a:p>
          <a:p>
            <a:r>
              <a:rPr lang="en-US" altLang="zh-CN" dirty="0"/>
              <a:t>    </a:t>
            </a:r>
            <a:r>
              <a:rPr lang="en-US" altLang="zh-CN" dirty="0" err="1"/>
              <a:t>epoch_loss</a:t>
            </a:r>
            <a:r>
              <a:rPr lang="en-US" altLang="zh-CN" dirty="0"/>
              <a:t> = </a:t>
            </a:r>
            <a:r>
              <a:rPr lang="en-US" altLang="zh-CN" dirty="0" err="1"/>
              <a:t>running_loss</a:t>
            </a:r>
            <a:r>
              <a:rPr lang="en-US" altLang="zh-CN" dirty="0"/>
              <a:t> / </a:t>
            </a:r>
            <a:r>
              <a:rPr lang="en-US" altLang="zh-CN" dirty="0" err="1"/>
              <a:t>len</a:t>
            </a:r>
            <a:r>
              <a:rPr lang="en-US" altLang="zh-CN" dirty="0"/>
              <a:t>(trainset)</a:t>
            </a:r>
          </a:p>
          <a:p>
            <a:r>
              <a:rPr lang="en-US" altLang="zh-CN" dirty="0"/>
              <a:t>    </a:t>
            </a:r>
            <a:r>
              <a:rPr lang="en-US" altLang="zh-CN" dirty="0" err="1"/>
              <a:t>epoch_acc</a:t>
            </a:r>
            <a:r>
              <a:rPr lang="en-US" altLang="zh-CN" dirty="0"/>
              <a:t> = </a:t>
            </a:r>
            <a:r>
              <a:rPr lang="en-US" altLang="zh-CN" dirty="0" err="1"/>
              <a:t>running_corrects</a:t>
            </a:r>
            <a:r>
              <a:rPr lang="en-US" altLang="zh-CN" dirty="0"/>
              <a:t> / </a:t>
            </a:r>
            <a:r>
              <a:rPr lang="en-US" altLang="zh-CN" dirty="0" err="1"/>
              <a:t>len</a:t>
            </a:r>
            <a:r>
              <a:rPr lang="en-US" altLang="zh-CN" dirty="0"/>
              <a:t>(trainset)</a:t>
            </a:r>
          </a:p>
          <a:p>
            <a:r>
              <a:rPr lang="en-US" altLang="zh-CN" dirty="0"/>
              <a:t>    print('</a:t>
            </a:r>
            <a:r>
              <a:rPr lang="zh-CN" altLang="en-US" dirty="0"/>
              <a:t>训练损失： </a:t>
            </a:r>
            <a:r>
              <a:rPr lang="en-US" altLang="zh-CN" dirty="0"/>
              <a:t>{:.4f} </a:t>
            </a:r>
            <a:r>
              <a:rPr lang="zh-CN" altLang="en-US" dirty="0"/>
              <a:t>准确率： </a:t>
            </a:r>
            <a:r>
              <a:rPr lang="en-US" altLang="zh-CN" dirty="0"/>
              <a:t>{:.4f}'.format(</a:t>
            </a:r>
            <a:r>
              <a:rPr lang="en-US" altLang="zh-CN" dirty="0" err="1"/>
              <a:t>epoch_loss</a:t>
            </a:r>
            <a:r>
              <a:rPr lang="en-US" altLang="zh-CN" dirty="0"/>
              <a:t>, </a:t>
            </a:r>
            <a:r>
              <a:rPr lang="en-US" altLang="zh-CN" dirty="0" err="1"/>
              <a:t>epoch_acc</a:t>
            </a:r>
            <a:r>
              <a:rPr lang="en-US" altLang="zh-CN" dirty="0"/>
              <a:t>))</a:t>
            </a:r>
            <a:endParaRPr lang="zh-CN" altLang="en-US" dirty="0"/>
          </a:p>
        </p:txBody>
      </p:sp>
    </p:spTree>
    <p:extLst>
      <p:ext uri="{BB962C8B-B14F-4D97-AF65-F5344CB8AC3E}">
        <p14:creationId xmlns:p14="http://schemas.microsoft.com/office/powerpoint/2010/main" val="36028203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60648"/>
            <a:ext cx="9144000" cy="6480720"/>
          </a:xfrm>
        </p:spPr>
        <p:txBody>
          <a:bodyPr>
            <a:normAutofit fontScale="55000" lnSpcReduction="20000"/>
          </a:bodyPr>
          <a:lstStyle/>
          <a:p>
            <a:r>
              <a:rPr lang="zh-CN" altLang="en-US" sz="4200" dirty="0"/>
              <a:t>代码</a:t>
            </a:r>
            <a:r>
              <a:rPr lang="en-US" altLang="zh-CN" sz="4200" dirty="0"/>
              <a:t>6. 22</a:t>
            </a:r>
            <a:r>
              <a:rPr lang="zh-CN" altLang="en-US" sz="4200" dirty="0"/>
              <a:t>是知识蒸馏验证函数，该验证函数与训练函数的不同点在于本函数仅计算损失和准确率，不更新网络参数。</a:t>
            </a:r>
          </a:p>
          <a:p>
            <a:r>
              <a:rPr lang="zh-CN" altLang="en-US" dirty="0"/>
              <a:t>代码</a:t>
            </a:r>
            <a:r>
              <a:rPr lang="en-US" altLang="zh-CN" dirty="0"/>
              <a:t>6. 22</a:t>
            </a:r>
            <a:r>
              <a:rPr lang="zh-CN" altLang="en-US" dirty="0"/>
              <a:t>知识蒸馏验证函数</a:t>
            </a:r>
          </a:p>
          <a:p>
            <a:r>
              <a:rPr lang="en-US" altLang="zh-CN" dirty="0" err="1"/>
              <a:t>def</a:t>
            </a:r>
            <a:r>
              <a:rPr lang="en-US" altLang="zh-CN" dirty="0"/>
              <a:t> </a:t>
            </a:r>
            <a:r>
              <a:rPr lang="en-US" altLang="zh-CN" dirty="0" err="1"/>
              <a:t>eval_kd</a:t>
            </a:r>
            <a:r>
              <a:rPr lang="en-US" altLang="zh-CN" dirty="0"/>
              <a:t>(model, </a:t>
            </a:r>
            <a:r>
              <a:rPr lang="en-US" altLang="zh-CN" dirty="0" err="1"/>
              <a:t>valset</a:t>
            </a:r>
            <a:r>
              <a:rPr lang="en-US" altLang="zh-CN" dirty="0"/>
              <a:t>, </a:t>
            </a:r>
            <a:r>
              <a:rPr lang="en-US" altLang="zh-CN" dirty="0" err="1"/>
              <a:t>teacher_out</a:t>
            </a:r>
            <a:r>
              <a:rPr lang="en-US" altLang="zh-CN" dirty="0"/>
              <a:t>, </a:t>
            </a:r>
            <a:r>
              <a:rPr lang="en-US" altLang="zh-CN" dirty="0" err="1"/>
              <a:t>loss_kd</a:t>
            </a:r>
            <a:r>
              <a:rPr lang="en-US" altLang="zh-CN" dirty="0"/>
              <a:t>, </a:t>
            </a:r>
            <a:r>
              <a:rPr lang="en-US" altLang="zh-CN" dirty="0" err="1"/>
              <a:t>data_loader</a:t>
            </a:r>
            <a:r>
              <a:rPr lang="en-US" altLang="zh-CN" dirty="0"/>
              <a:t>, temperature, alpha):</a:t>
            </a:r>
          </a:p>
          <a:p>
            <a:r>
              <a:rPr lang="en-US" altLang="zh-CN" dirty="0"/>
              <a:t>    """ </a:t>
            </a:r>
            <a:r>
              <a:rPr lang="zh-CN" altLang="en-US" dirty="0"/>
              <a:t>知识蒸馏验证 </a:t>
            </a:r>
            <a:r>
              <a:rPr lang="en-US" altLang="zh-CN" dirty="0"/>
              <a:t>"""</a:t>
            </a:r>
          </a:p>
          <a:p>
            <a:r>
              <a:rPr lang="en-US" altLang="zh-CN" dirty="0"/>
              <a:t>    # </a:t>
            </a:r>
            <a:r>
              <a:rPr lang="zh-CN" altLang="en-US" dirty="0"/>
              <a:t>与知识蒸馏训练不同，本函数仅计算损失和准确率，不更新网络参数</a:t>
            </a:r>
          </a:p>
          <a:p>
            <a:r>
              <a:rPr lang="zh-CN" altLang="en-US" dirty="0"/>
              <a:t>    </a:t>
            </a:r>
            <a:r>
              <a:rPr lang="en-US" altLang="zh-CN" dirty="0" err="1"/>
              <a:t>model.eval</a:t>
            </a:r>
            <a:r>
              <a:rPr lang="en-US" altLang="zh-CN" dirty="0"/>
              <a:t>()</a:t>
            </a:r>
          </a:p>
          <a:p>
            <a:r>
              <a:rPr lang="en-US" altLang="zh-CN" dirty="0"/>
              <a:t>    </a:t>
            </a:r>
            <a:r>
              <a:rPr lang="en-US" altLang="zh-CN" dirty="0" err="1"/>
              <a:t>running_loss</a:t>
            </a:r>
            <a:r>
              <a:rPr lang="en-US" altLang="zh-CN" dirty="0"/>
              <a:t> = </a:t>
            </a:r>
            <a:r>
              <a:rPr lang="en-US" altLang="zh-CN" dirty="0" err="1"/>
              <a:t>torch.tensor</a:t>
            </a:r>
            <a:r>
              <a:rPr lang="en-US" altLang="zh-CN" dirty="0"/>
              <a:t>(0.0)</a:t>
            </a:r>
          </a:p>
          <a:p>
            <a:r>
              <a:rPr lang="en-US" altLang="zh-CN" dirty="0"/>
              <a:t>    </a:t>
            </a:r>
            <a:r>
              <a:rPr lang="en-US" altLang="zh-CN" dirty="0" err="1"/>
              <a:t>running_corrects</a:t>
            </a:r>
            <a:r>
              <a:rPr lang="en-US" altLang="zh-CN" dirty="0"/>
              <a:t> = </a:t>
            </a:r>
            <a:r>
              <a:rPr lang="en-US" altLang="zh-CN" dirty="0" err="1"/>
              <a:t>torch.tensor</a:t>
            </a:r>
            <a:r>
              <a:rPr lang="en-US" altLang="zh-CN" dirty="0"/>
              <a:t>(0.0)</a:t>
            </a:r>
          </a:p>
          <a:p>
            <a:r>
              <a:rPr lang="en-US" altLang="zh-CN" dirty="0"/>
              <a:t>    for </a:t>
            </a:r>
            <a:r>
              <a:rPr lang="en-US" altLang="zh-CN" dirty="0" err="1"/>
              <a:t>i</a:t>
            </a:r>
            <a:r>
              <a:rPr lang="en-US" altLang="zh-CN" dirty="0"/>
              <a:t>, (images, labels) in enumerate(</a:t>
            </a:r>
            <a:r>
              <a:rPr lang="en-US" altLang="zh-CN" dirty="0" err="1"/>
              <a:t>data_loader</a:t>
            </a:r>
            <a:r>
              <a:rPr lang="en-US" altLang="zh-CN" dirty="0"/>
              <a:t>):</a:t>
            </a:r>
          </a:p>
          <a:p>
            <a:r>
              <a:rPr lang="en-US" altLang="zh-CN" dirty="0"/>
              <a:t>        inputs, labels = images.to(device), labels.to(device)</a:t>
            </a:r>
          </a:p>
          <a:p>
            <a:r>
              <a:rPr lang="en-US" altLang="zh-CN" dirty="0"/>
              <a:t>        outputs = model(inputs)</a:t>
            </a:r>
          </a:p>
          <a:p>
            <a:r>
              <a:rPr lang="en-US" altLang="zh-CN" dirty="0"/>
              <a:t>        </a:t>
            </a:r>
            <a:r>
              <a:rPr lang="en-US" altLang="zh-CN" dirty="0" err="1"/>
              <a:t>outputs_teacher</a:t>
            </a:r>
            <a:r>
              <a:rPr lang="en-US" altLang="zh-CN" dirty="0"/>
              <a:t> = </a:t>
            </a:r>
            <a:r>
              <a:rPr lang="en-US" altLang="zh-CN" dirty="0" err="1"/>
              <a:t>torch.from_numpy</a:t>
            </a:r>
            <a:r>
              <a:rPr lang="en-US" altLang="zh-CN" dirty="0"/>
              <a:t>(</a:t>
            </a:r>
            <a:r>
              <a:rPr lang="en-US" altLang="zh-CN" dirty="0" err="1"/>
              <a:t>teacher_out</a:t>
            </a:r>
            <a:r>
              <a:rPr lang="en-US" altLang="zh-CN" dirty="0"/>
              <a:t>[</a:t>
            </a:r>
            <a:r>
              <a:rPr lang="en-US" altLang="zh-CN" dirty="0" err="1"/>
              <a:t>i</a:t>
            </a:r>
            <a:r>
              <a:rPr lang="en-US" altLang="zh-CN" dirty="0"/>
              <a:t>]).to(device)</a:t>
            </a:r>
          </a:p>
          <a:p>
            <a:r>
              <a:rPr lang="en-US" altLang="zh-CN" dirty="0"/>
              <a:t>        loss = </a:t>
            </a:r>
            <a:r>
              <a:rPr lang="en-US" altLang="zh-CN" dirty="0" err="1"/>
              <a:t>loss_kd</a:t>
            </a:r>
            <a:r>
              <a:rPr lang="en-US" altLang="zh-CN" dirty="0"/>
              <a:t>(outputs, labels, </a:t>
            </a:r>
            <a:r>
              <a:rPr lang="en-US" altLang="zh-CN" dirty="0" err="1"/>
              <a:t>outputs_teacher</a:t>
            </a:r>
            <a:r>
              <a:rPr lang="en-US" altLang="zh-CN" dirty="0"/>
              <a:t>, temperature, alpha)</a:t>
            </a:r>
          </a:p>
          <a:p>
            <a:r>
              <a:rPr lang="en-US" altLang="zh-CN" dirty="0"/>
              <a:t>        _, </a:t>
            </a:r>
            <a:r>
              <a:rPr lang="en-US" altLang="zh-CN" dirty="0" err="1"/>
              <a:t>preds</a:t>
            </a:r>
            <a:r>
              <a:rPr lang="en-US" altLang="zh-CN" dirty="0"/>
              <a:t> = </a:t>
            </a:r>
            <a:r>
              <a:rPr lang="en-US" altLang="zh-CN" dirty="0" err="1"/>
              <a:t>torch.max</a:t>
            </a:r>
            <a:r>
              <a:rPr lang="en-US" altLang="zh-CN" dirty="0"/>
              <a:t>(outputs, 1)</a:t>
            </a:r>
          </a:p>
          <a:p>
            <a:r>
              <a:rPr lang="en-US" altLang="zh-CN" dirty="0"/>
              <a:t>        </a:t>
            </a:r>
            <a:r>
              <a:rPr lang="en-US" altLang="zh-CN" dirty="0" err="1"/>
              <a:t>running_loss</a:t>
            </a:r>
            <a:r>
              <a:rPr lang="en-US" altLang="zh-CN" dirty="0"/>
              <a:t> += </a:t>
            </a:r>
            <a:r>
              <a:rPr lang="en-US" altLang="zh-CN" dirty="0" err="1"/>
              <a:t>loss.item</a:t>
            </a:r>
            <a:r>
              <a:rPr lang="en-US" altLang="zh-CN" dirty="0"/>
              <a:t>() * </a:t>
            </a:r>
            <a:r>
              <a:rPr lang="en-US" altLang="zh-CN" dirty="0" err="1"/>
              <a:t>inputs.size</a:t>
            </a:r>
            <a:r>
              <a:rPr lang="en-US" altLang="zh-CN" dirty="0"/>
              <a:t>(0)</a:t>
            </a:r>
          </a:p>
          <a:p>
            <a:r>
              <a:rPr lang="en-US" altLang="zh-CN" dirty="0"/>
              <a:t>        </a:t>
            </a:r>
            <a:r>
              <a:rPr lang="en-US" altLang="zh-CN" dirty="0" err="1"/>
              <a:t>running_corrects</a:t>
            </a:r>
            <a:r>
              <a:rPr lang="en-US" altLang="zh-CN" dirty="0"/>
              <a:t> += </a:t>
            </a:r>
            <a:r>
              <a:rPr lang="en-US" altLang="zh-CN" dirty="0" err="1"/>
              <a:t>torch.sum</a:t>
            </a:r>
            <a:r>
              <a:rPr lang="en-US" altLang="zh-CN" dirty="0"/>
              <a:t>(</a:t>
            </a:r>
            <a:r>
              <a:rPr lang="en-US" altLang="zh-CN" dirty="0" err="1"/>
              <a:t>preds</a:t>
            </a:r>
            <a:r>
              <a:rPr lang="en-US" altLang="zh-CN" dirty="0"/>
              <a:t> == </a:t>
            </a:r>
            <a:r>
              <a:rPr lang="en-US" altLang="zh-CN" dirty="0" err="1"/>
              <a:t>labels.data</a:t>
            </a:r>
            <a:r>
              <a:rPr lang="en-US" altLang="zh-CN" dirty="0"/>
              <a:t>)</a:t>
            </a:r>
          </a:p>
          <a:p>
            <a:r>
              <a:rPr lang="en-US" altLang="zh-CN" dirty="0"/>
              <a:t>    </a:t>
            </a:r>
            <a:r>
              <a:rPr lang="en-US" altLang="zh-CN" dirty="0" err="1"/>
              <a:t>epoch_loss</a:t>
            </a:r>
            <a:r>
              <a:rPr lang="en-US" altLang="zh-CN" dirty="0"/>
              <a:t> = </a:t>
            </a:r>
            <a:r>
              <a:rPr lang="en-US" altLang="zh-CN" dirty="0" err="1"/>
              <a:t>running_loss</a:t>
            </a:r>
            <a:r>
              <a:rPr lang="en-US" altLang="zh-CN" dirty="0"/>
              <a:t> / </a:t>
            </a:r>
            <a:r>
              <a:rPr lang="en-US" altLang="zh-CN" dirty="0" err="1"/>
              <a:t>len</a:t>
            </a:r>
            <a:r>
              <a:rPr lang="en-US" altLang="zh-CN" dirty="0"/>
              <a:t>(</a:t>
            </a:r>
            <a:r>
              <a:rPr lang="en-US" altLang="zh-CN" dirty="0" err="1"/>
              <a:t>valset</a:t>
            </a:r>
            <a:r>
              <a:rPr lang="en-US" altLang="zh-CN" dirty="0"/>
              <a:t>)</a:t>
            </a:r>
          </a:p>
          <a:p>
            <a:r>
              <a:rPr lang="en-US" altLang="zh-CN" dirty="0"/>
              <a:t>    </a:t>
            </a:r>
            <a:r>
              <a:rPr lang="en-US" altLang="zh-CN" dirty="0" err="1"/>
              <a:t>epoch_acc</a:t>
            </a:r>
            <a:r>
              <a:rPr lang="en-US" altLang="zh-CN" dirty="0"/>
              <a:t> = </a:t>
            </a:r>
            <a:r>
              <a:rPr lang="en-US" altLang="zh-CN" dirty="0" err="1"/>
              <a:t>running_corrects</a:t>
            </a:r>
            <a:r>
              <a:rPr lang="en-US" altLang="zh-CN" dirty="0"/>
              <a:t> / </a:t>
            </a:r>
            <a:r>
              <a:rPr lang="en-US" altLang="zh-CN" dirty="0" err="1"/>
              <a:t>len</a:t>
            </a:r>
            <a:r>
              <a:rPr lang="en-US" altLang="zh-CN" dirty="0"/>
              <a:t>(</a:t>
            </a:r>
            <a:r>
              <a:rPr lang="en-US" altLang="zh-CN" dirty="0" err="1"/>
              <a:t>valset</a:t>
            </a:r>
            <a:r>
              <a:rPr lang="en-US" altLang="zh-CN" dirty="0"/>
              <a:t>)</a:t>
            </a:r>
          </a:p>
          <a:p>
            <a:r>
              <a:rPr lang="en-US" altLang="zh-CN" dirty="0"/>
              <a:t>    print('</a:t>
            </a:r>
            <a:r>
              <a:rPr lang="zh-CN" altLang="en-US" dirty="0"/>
              <a:t>验证损失： </a:t>
            </a:r>
            <a:r>
              <a:rPr lang="en-US" altLang="zh-CN" dirty="0"/>
              <a:t>{:.4f} </a:t>
            </a:r>
            <a:r>
              <a:rPr lang="zh-CN" altLang="en-US" dirty="0"/>
              <a:t>准确率： </a:t>
            </a:r>
            <a:r>
              <a:rPr lang="en-US" altLang="zh-CN" dirty="0"/>
              <a:t>{:.4f}'.format(</a:t>
            </a:r>
            <a:r>
              <a:rPr lang="en-US" altLang="zh-CN" dirty="0" err="1"/>
              <a:t>epoch_loss</a:t>
            </a:r>
            <a:r>
              <a:rPr lang="en-US" altLang="zh-CN" dirty="0"/>
              <a:t>, </a:t>
            </a:r>
            <a:r>
              <a:rPr lang="en-US" altLang="zh-CN" dirty="0" err="1"/>
              <a:t>epoch_acc</a:t>
            </a:r>
            <a:r>
              <a:rPr lang="en-US" altLang="zh-CN" dirty="0"/>
              <a:t>))</a:t>
            </a:r>
          </a:p>
          <a:p>
            <a:r>
              <a:rPr lang="en-US" altLang="zh-CN" dirty="0"/>
              <a:t>    return </a:t>
            </a:r>
            <a:r>
              <a:rPr lang="en-US" altLang="zh-CN" dirty="0" err="1"/>
              <a:t>epoch_acc</a:t>
            </a:r>
            <a:endParaRPr lang="en-US" altLang="zh-CN" dirty="0"/>
          </a:p>
          <a:p>
            <a:endParaRPr lang="zh-CN" altLang="en-US" dirty="0"/>
          </a:p>
        </p:txBody>
      </p:sp>
    </p:spTree>
    <p:extLst>
      <p:ext uri="{BB962C8B-B14F-4D97-AF65-F5344CB8AC3E}">
        <p14:creationId xmlns:p14="http://schemas.microsoft.com/office/powerpoint/2010/main" val="41666911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6480720"/>
          </a:xfrm>
        </p:spPr>
        <p:txBody>
          <a:bodyPr>
            <a:normAutofit fontScale="55000" lnSpcReduction="20000"/>
          </a:bodyPr>
          <a:lstStyle/>
          <a:p>
            <a:r>
              <a:rPr lang="zh-CN" altLang="en-US" sz="4400" dirty="0"/>
              <a:t>接下来是如代码</a:t>
            </a:r>
            <a:r>
              <a:rPr lang="en-US" altLang="zh-CN" sz="4400" dirty="0"/>
              <a:t>6. 23</a:t>
            </a:r>
            <a:r>
              <a:rPr lang="zh-CN" altLang="en-US" sz="4400" dirty="0"/>
              <a:t>所示的知识蒸馏迭代训练和验证函数。该函数迭代指定的</a:t>
            </a:r>
            <a:r>
              <a:rPr lang="en-US" altLang="zh-CN" sz="4400" dirty="0" err="1"/>
              <a:t>num_epochs</a:t>
            </a:r>
            <a:r>
              <a:rPr lang="zh-CN" altLang="en-US" sz="4400" dirty="0"/>
              <a:t>次训练和验证学生模型。首先计算教师模型的输出，然后使用一个</a:t>
            </a:r>
            <a:r>
              <a:rPr lang="en-US" altLang="zh-CN" sz="4400" dirty="0"/>
              <a:t>for</a:t>
            </a:r>
            <a:r>
              <a:rPr lang="zh-CN" altLang="en-US" sz="4400" dirty="0"/>
              <a:t>循环来迭代调用代码</a:t>
            </a:r>
            <a:r>
              <a:rPr lang="en-US" altLang="zh-CN" sz="4400" dirty="0"/>
              <a:t>6. 21</a:t>
            </a:r>
            <a:r>
              <a:rPr lang="zh-CN" altLang="en-US" sz="4400" dirty="0"/>
              <a:t>和代码</a:t>
            </a:r>
            <a:r>
              <a:rPr lang="en-US" altLang="zh-CN" sz="4400" dirty="0"/>
              <a:t>6. 22</a:t>
            </a:r>
            <a:r>
              <a:rPr lang="zh-CN" altLang="en-US" sz="4400" dirty="0"/>
              <a:t>定义的训练和验证函数。记录训练过程中的网络模型，以便最终返回的是最佳验证准确率对应的网络模型。</a:t>
            </a:r>
          </a:p>
          <a:p>
            <a:r>
              <a:rPr lang="zh-CN" altLang="en-US" dirty="0"/>
              <a:t>代码</a:t>
            </a:r>
            <a:r>
              <a:rPr lang="en-US" altLang="zh-CN" dirty="0"/>
              <a:t>6. 23</a:t>
            </a:r>
            <a:r>
              <a:rPr lang="zh-CN" altLang="en-US" dirty="0"/>
              <a:t>知识蒸馏迭代训练和验证函数</a:t>
            </a:r>
          </a:p>
          <a:p>
            <a:r>
              <a:rPr lang="en-US" altLang="zh-CN" dirty="0" err="1"/>
              <a:t>def</a:t>
            </a:r>
            <a:r>
              <a:rPr lang="en-US" altLang="zh-CN" dirty="0"/>
              <a:t> </a:t>
            </a:r>
            <a:r>
              <a:rPr lang="en-US" altLang="zh-CN" dirty="0" err="1"/>
              <a:t>train_and_evaluate_kd</a:t>
            </a:r>
            <a:r>
              <a:rPr lang="en-US" altLang="zh-CN" dirty="0"/>
              <a:t>(model, </a:t>
            </a:r>
            <a:r>
              <a:rPr lang="en-US" altLang="zh-CN" dirty="0" err="1"/>
              <a:t>teacher_model</a:t>
            </a:r>
            <a:r>
              <a:rPr lang="en-US" altLang="zh-CN" dirty="0"/>
              <a:t>, trainset, </a:t>
            </a:r>
            <a:r>
              <a:rPr lang="en-US" altLang="zh-CN" dirty="0" err="1"/>
              <a:t>valset</a:t>
            </a:r>
            <a:r>
              <a:rPr lang="en-US" altLang="zh-CN" dirty="0"/>
              <a:t>, </a:t>
            </a:r>
            <a:r>
              <a:rPr lang="en-US" altLang="zh-CN" dirty="0" err="1"/>
              <a:t>loss_kd</a:t>
            </a:r>
            <a:r>
              <a:rPr lang="en-US" altLang="zh-CN" dirty="0"/>
              <a:t>, </a:t>
            </a:r>
            <a:r>
              <a:rPr lang="en-US" altLang="zh-CN" dirty="0" err="1"/>
              <a:t>train_loader</a:t>
            </a:r>
            <a:r>
              <a:rPr lang="en-US" altLang="zh-CN" dirty="0"/>
              <a:t>, </a:t>
            </a:r>
            <a:r>
              <a:rPr lang="en-US" altLang="zh-CN" dirty="0" err="1"/>
              <a:t>val_loader</a:t>
            </a:r>
            <a:r>
              <a:rPr lang="en-US" altLang="zh-CN" dirty="0"/>
              <a:t>, temperature, alpha,</a:t>
            </a:r>
          </a:p>
          <a:p>
            <a:r>
              <a:rPr lang="en-US" altLang="zh-CN" dirty="0"/>
              <a:t>                          </a:t>
            </a:r>
            <a:r>
              <a:rPr lang="en-US" altLang="zh-CN" dirty="0" err="1"/>
              <a:t>num_epochs</a:t>
            </a:r>
            <a:r>
              <a:rPr lang="en-US" altLang="zh-CN" dirty="0"/>
              <a:t>=30):</a:t>
            </a:r>
          </a:p>
          <a:p>
            <a:r>
              <a:rPr lang="en-US" altLang="zh-CN" dirty="0"/>
              <a:t>    """ </a:t>
            </a:r>
            <a:r>
              <a:rPr lang="zh-CN" altLang="en-US" dirty="0"/>
              <a:t>使用知识蒸馏来训练和验证学生模型 </a:t>
            </a:r>
            <a:r>
              <a:rPr lang="en-US" altLang="zh-CN" dirty="0"/>
              <a:t>"""</a:t>
            </a:r>
          </a:p>
          <a:p>
            <a:r>
              <a:rPr lang="en-US" altLang="zh-CN" dirty="0"/>
              <a:t>    </a:t>
            </a:r>
            <a:r>
              <a:rPr lang="en-US" altLang="zh-CN" dirty="0" err="1"/>
              <a:t>teacher_model.eval</a:t>
            </a:r>
            <a:r>
              <a:rPr lang="en-US" altLang="zh-CN" dirty="0"/>
              <a:t>()</a:t>
            </a:r>
          </a:p>
          <a:p>
            <a:r>
              <a:rPr lang="en-US" altLang="zh-CN" dirty="0"/>
              <a:t>    </a:t>
            </a:r>
            <a:r>
              <a:rPr lang="en-US" altLang="zh-CN" dirty="0" err="1"/>
              <a:t>best_model_wts</a:t>
            </a:r>
            <a:r>
              <a:rPr lang="en-US" altLang="zh-CN" dirty="0"/>
              <a:t> = </a:t>
            </a:r>
            <a:r>
              <a:rPr lang="en-US" altLang="zh-CN" dirty="0" err="1"/>
              <a:t>copy.deepcopy</a:t>
            </a:r>
            <a:r>
              <a:rPr lang="en-US" altLang="zh-CN" dirty="0"/>
              <a:t>(</a:t>
            </a:r>
            <a:r>
              <a:rPr lang="en-US" altLang="zh-CN" dirty="0" err="1"/>
              <a:t>model.state_dict</a:t>
            </a:r>
            <a:r>
              <a:rPr lang="en-US" altLang="zh-CN" dirty="0"/>
              <a:t>())</a:t>
            </a:r>
          </a:p>
          <a:p>
            <a:r>
              <a:rPr lang="en-US" altLang="zh-CN" dirty="0"/>
              <a:t>    # </a:t>
            </a:r>
            <a:r>
              <a:rPr lang="zh-CN" altLang="en-US" dirty="0"/>
              <a:t>首先计算教师的输出</a:t>
            </a:r>
          </a:p>
          <a:p>
            <a:r>
              <a:rPr lang="zh-CN" altLang="en-US" dirty="0"/>
              <a:t>    </a:t>
            </a:r>
            <a:r>
              <a:rPr lang="en-US" altLang="zh-CN" dirty="0" err="1"/>
              <a:t>outputs_teacher_train</a:t>
            </a:r>
            <a:r>
              <a:rPr lang="en-US" altLang="zh-CN" dirty="0"/>
              <a:t> = </a:t>
            </a:r>
            <a:r>
              <a:rPr lang="en-US" altLang="zh-CN" dirty="0" err="1"/>
              <a:t>get_outputs</a:t>
            </a:r>
            <a:r>
              <a:rPr lang="en-US" altLang="zh-CN" dirty="0"/>
              <a:t>(</a:t>
            </a:r>
            <a:r>
              <a:rPr lang="en-US" altLang="zh-CN" dirty="0" err="1"/>
              <a:t>teacher_model</a:t>
            </a:r>
            <a:r>
              <a:rPr lang="en-US" altLang="zh-CN" dirty="0"/>
              <a:t>, </a:t>
            </a:r>
            <a:r>
              <a:rPr lang="en-US" altLang="zh-CN" dirty="0" err="1"/>
              <a:t>train_loader</a:t>
            </a:r>
            <a:r>
              <a:rPr lang="en-US" altLang="zh-CN" dirty="0"/>
              <a:t>)</a:t>
            </a:r>
          </a:p>
          <a:p>
            <a:r>
              <a:rPr lang="en-US" altLang="zh-CN" dirty="0"/>
              <a:t>    </a:t>
            </a:r>
            <a:r>
              <a:rPr lang="en-US" altLang="zh-CN" dirty="0" err="1"/>
              <a:t>outputs_teacher_val</a:t>
            </a:r>
            <a:r>
              <a:rPr lang="en-US" altLang="zh-CN" dirty="0"/>
              <a:t> = </a:t>
            </a:r>
            <a:r>
              <a:rPr lang="en-US" altLang="zh-CN" dirty="0" err="1"/>
              <a:t>get_outputs</a:t>
            </a:r>
            <a:r>
              <a:rPr lang="en-US" altLang="zh-CN" dirty="0"/>
              <a:t>(</a:t>
            </a:r>
            <a:r>
              <a:rPr lang="en-US" altLang="zh-CN" dirty="0" err="1"/>
              <a:t>teacher_model</a:t>
            </a:r>
            <a:r>
              <a:rPr lang="en-US" altLang="zh-CN" dirty="0"/>
              <a:t>, </a:t>
            </a:r>
            <a:r>
              <a:rPr lang="en-US" altLang="zh-CN" dirty="0" err="1"/>
              <a:t>val_loader</a:t>
            </a:r>
            <a:r>
              <a:rPr lang="en-US" altLang="zh-CN" dirty="0"/>
              <a:t>)</a:t>
            </a:r>
          </a:p>
          <a:p>
            <a:r>
              <a:rPr lang="en-US" altLang="zh-CN" dirty="0"/>
              <a:t>    print("</a:t>
            </a:r>
            <a:r>
              <a:rPr lang="zh-CN" altLang="en-US" dirty="0"/>
              <a:t>教师输出计算完毕，现在启动知识蒸馏。</a:t>
            </a:r>
            <a:r>
              <a:rPr lang="en-US" altLang="zh-CN" dirty="0"/>
              <a:t>")</a:t>
            </a:r>
          </a:p>
          <a:p>
            <a:r>
              <a:rPr lang="en-US" altLang="zh-CN" dirty="0"/>
              <a:t>    </a:t>
            </a:r>
            <a:r>
              <a:rPr lang="en-US" altLang="zh-CN" dirty="0" err="1"/>
              <a:t>best_acc</a:t>
            </a:r>
            <a:r>
              <a:rPr lang="en-US" altLang="zh-CN" dirty="0"/>
              <a:t> = 0.0</a:t>
            </a:r>
          </a:p>
          <a:p>
            <a:r>
              <a:rPr lang="en-US" altLang="zh-CN" dirty="0"/>
              <a:t>    for epoch in range(</a:t>
            </a:r>
            <a:r>
              <a:rPr lang="en-US" altLang="zh-CN" dirty="0" err="1"/>
              <a:t>num_epochs</a:t>
            </a:r>
            <a:r>
              <a:rPr lang="en-US" altLang="zh-CN" dirty="0"/>
              <a:t>):</a:t>
            </a:r>
          </a:p>
          <a:p>
            <a:r>
              <a:rPr lang="en-US" altLang="zh-CN" dirty="0"/>
              <a:t>        print('</a:t>
            </a:r>
            <a:r>
              <a:rPr lang="zh-CN" altLang="en-US" dirty="0"/>
              <a:t>轮次 </a:t>
            </a:r>
            <a:r>
              <a:rPr lang="en-US" altLang="zh-CN" dirty="0"/>
              <a:t>{} / {}'.format(epoch, </a:t>
            </a:r>
            <a:r>
              <a:rPr lang="en-US" altLang="zh-CN" dirty="0" err="1"/>
              <a:t>num_epochs</a:t>
            </a:r>
            <a:r>
              <a:rPr lang="en-US" altLang="zh-CN" dirty="0"/>
              <a:t> - 1))</a:t>
            </a:r>
          </a:p>
          <a:p>
            <a:r>
              <a:rPr lang="en-US" altLang="zh-CN" dirty="0"/>
              <a:t>        print('-' * 20)</a:t>
            </a:r>
          </a:p>
          <a:p>
            <a:endParaRPr lang="en-US" altLang="zh-CN" dirty="0"/>
          </a:p>
        </p:txBody>
      </p:sp>
    </p:spTree>
    <p:extLst>
      <p:ext uri="{BB962C8B-B14F-4D97-AF65-F5344CB8AC3E}">
        <p14:creationId xmlns:p14="http://schemas.microsoft.com/office/powerpoint/2010/main" val="13781497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107504" y="1600200"/>
            <a:ext cx="8928992" cy="4686320"/>
          </a:xfrm>
        </p:spPr>
        <p:txBody>
          <a:bodyPr>
            <a:normAutofit fontScale="55000" lnSpcReduction="20000"/>
          </a:bodyPr>
          <a:lstStyle/>
          <a:p>
            <a:r>
              <a:rPr lang="zh-CN" altLang="en-US" dirty="0"/>
              <a:t> </a:t>
            </a:r>
            <a:r>
              <a:rPr lang="en-US" altLang="zh-CN" dirty="0"/>
              <a:t># </a:t>
            </a:r>
            <a:r>
              <a:rPr lang="zh-CN" altLang="en-US" dirty="0"/>
              <a:t>使用教师输出的软目标训练学生模型</a:t>
            </a:r>
          </a:p>
          <a:p>
            <a:r>
              <a:rPr lang="zh-CN" altLang="en-US" dirty="0"/>
              <a:t>        </a:t>
            </a:r>
            <a:r>
              <a:rPr lang="en-US" altLang="zh-CN" dirty="0" err="1"/>
              <a:t>train_kd</a:t>
            </a:r>
            <a:r>
              <a:rPr lang="en-US" altLang="zh-CN" dirty="0"/>
              <a:t>(model, trainset, </a:t>
            </a:r>
            <a:r>
              <a:rPr lang="en-US" altLang="zh-CN" dirty="0" err="1"/>
              <a:t>outputs_teacher_train</a:t>
            </a:r>
            <a:r>
              <a:rPr lang="en-US" altLang="zh-CN" dirty="0"/>
              <a:t>, </a:t>
            </a:r>
            <a:r>
              <a:rPr lang="en-US" altLang="zh-CN" dirty="0" err="1"/>
              <a:t>optim.Adam</a:t>
            </a:r>
            <a:r>
              <a:rPr lang="en-US" altLang="zh-CN" dirty="0"/>
              <a:t>(</a:t>
            </a:r>
            <a:r>
              <a:rPr lang="en-US" altLang="zh-CN" dirty="0" err="1"/>
              <a:t>model.parameters</a:t>
            </a:r>
            <a:r>
              <a:rPr lang="en-US" altLang="zh-CN" dirty="0"/>
              <a:t>()),</a:t>
            </a:r>
          </a:p>
          <a:p>
            <a:r>
              <a:rPr lang="en-US" altLang="zh-CN" dirty="0"/>
              <a:t>                 </a:t>
            </a:r>
            <a:r>
              <a:rPr lang="en-US" altLang="zh-CN" dirty="0" err="1"/>
              <a:t>loss_kd</a:t>
            </a:r>
            <a:r>
              <a:rPr lang="en-US" altLang="zh-CN" dirty="0"/>
              <a:t>, </a:t>
            </a:r>
            <a:r>
              <a:rPr lang="en-US" altLang="zh-CN" dirty="0" err="1"/>
              <a:t>train_loader</a:t>
            </a:r>
            <a:r>
              <a:rPr lang="en-US" altLang="zh-CN" dirty="0"/>
              <a:t>, temperature, alpha)</a:t>
            </a:r>
          </a:p>
          <a:p>
            <a:endParaRPr lang="en-US" altLang="zh-CN" dirty="0"/>
          </a:p>
          <a:p>
            <a:r>
              <a:rPr lang="en-US" altLang="zh-CN" dirty="0"/>
              <a:t>        # </a:t>
            </a:r>
            <a:r>
              <a:rPr lang="zh-CN" altLang="en-US" dirty="0"/>
              <a:t>验证学生网络</a:t>
            </a:r>
          </a:p>
          <a:p>
            <a:r>
              <a:rPr lang="zh-CN" altLang="en-US" dirty="0"/>
              <a:t>        </a:t>
            </a:r>
            <a:r>
              <a:rPr lang="en-US" altLang="zh-CN" dirty="0" err="1"/>
              <a:t>epoch_acc_val</a:t>
            </a:r>
            <a:r>
              <a:rPr lang="en-US" altLang="zh-CN" dirty="0"/>
              <a:t> = </a:t>
            </a:r>
            <a:r>
              <a:rPr lang="en-US" altLang="zh-CN" dirty="0" err="1"/>
              <a:t>eval_kd</a:t>
            </a:r>
            <a:r>
              <a:rPr lang="en-US" altLang="zh-CN" dirty="0"/>
              <a:t>(model, </a:t>
            </a:r>
            <a:r>
              <a:rPr lang="en-US" altLang="zh-CN" dirty="0" err="1"/>
              <a:t>valset</a:t>
            </a:r>
            <a:r>
              <a:rPr lang="en-US" altLang="zh-CN" dirty="0"/>
              <a:t>, </a:t>
            </a:r>
            <a:r>
              <a:rPr lang="en-US" altLang="zh-CN" dirty="0" err="1"/>
              <a:t>outputs_teacher_val</a:t>
            </a:r>
            <a:r>
              <a:rPr lang="en-US" altLang="zh-CN" dirty="0"/>
              <a:t>,</a:t>
            </a:r>
          </a:p>
          <a:p>
            <a:r>
              <a:rPr lang="en-US" altLang="zh-CN" dirty="0"/>
              <a:t>                                </a:t>
            </a:r>
            <a:r>
              <a:rPr lang="en-US" altLang="zh-CN" dirty="0" err="1"/>
              <a:t>loss_kd</a:t>
            </a:r>
            <a:r>
              <a:rPr lang="en-US" altLang="zh-CN" dirty="0"/>
              <a:t>, </a:t>
            </a:r>
            <a:r>
              <a:rPr lang="en-US" altLang="zh-CN" dirty="0" err="1"/>
              <a:t>val_loader</a:t>
            </a:r>
            <a:r>
              <a:rPr lang="en-US" altLang="zh-CN" dirty="0"/>
              <a:t>, temperature, alpha)</a:t>
            </a:r>
          </a:p>
          <a:p>
            <a:r>
              <a:rPr lang="en-US" altLang="zh-CN" dirty="0"/>
              <a:t>        if </a:t>
            </a:r>
            <a:r>
              <a:rPr lang="en-US" altLang="zh-CN" dirty="0" err="1"/>
              <a:t>epoch_acc_val</a:t>
            </a:r>
            <a:r>
              <a:rPr lang="en-US" altLang="zh-CN" dirty="0"/>
              <a:t> &gt; </a:t>
            </a:r>
            <a:r>
              <a:rPr lang="en-US" altLang="zh-CN" dirty="0" err="1"/>
              <a:t>best_acc</a:t>
            </a:r>
            <a:r>
              <a:rPr lang="en-US" altLang="zh-CN" dirty="0"/>
              <a:t>:</a:t>
            </a:r>
          </a:p>
          <a:p>
            <a:r>
              <a:rPr lang="en-US" altLang="zh-CN" dirty="0"/>
              <a:t>            </a:t>
            </a:r>
            <a:r>
              <a:rPr lang="en-US" altLang="zh-CN" dirty="0" err="1"/>
              <a:t>best_acc</a:t>
            </a:r>
            <a:r>
              <a:rPr lang="en-US" altLang="zh-CN" dirty="0"/>
              <a:t> = </a:t>
            </a:r>
            <a:r>
              <a:rPr lang="en-US" altLang="zh-CN" dirty="0" err="1"/>
              <a:t>epoch_acc_val</a:t>
            </a:r>
            <a:endParaRPr lang="en-US" altLang="zh-CN" dirty="0"/>
          </a:p>
          <a:p>
            <a:r>
              <a:rPr lang="en-US" altLang="zh-CN" dirty="0"/>
              <a:t>            </a:t>
            </a:r>
            <a:r>
              <a:rPr lang="en-US" altLang="zh-CN" dirty="0" err="1"/>
              <a:t>best_model_wts</a:t>
            </a:r>
            <a:r>
              <a:rPr lang="en-US" altLang="zh-CN" dirty="0"/>
              <a:t> = </a:t>
            </a:r>
            <a:r>
              <a:rPr lang="en-US" altLang="zh-CN" dirty="0" err="1"/>
              <a:t>copy.deepcopy</a:t>
            </a:r>
            <a:r>
              <a:rPr lang="en-US" altLang="zh-CN" dirty="0"/>
              <a:t>(</a:t>
            </a:r>
            <a:r>
              <a:rPr lang="en-US" altLang="zh-CN" dirty="0" err="1"/>
              <a:t>model.state_dict</a:t>
            </a:r>
            <a:r>
              <a:rPr lang="en-US" altLang="zh-CN" dirty="0"/>
              <a:t>())</a:t>
            </a:r>
          </a:p>
          <a:p>
            <a:r>
              <a:rPr lang="en-US" altLang="zh-CN" dirty="0"/>
              <a:t>            print('</a:t>
            </a:r>
            <a:r>
              <a:rPr lang="zh-CN" altLang="en-US" dirty="0"/>
              <a:t>最佳验证准确率： </a:t>
            </a:r>
            <a:r>
              <a:rPr lang="en-US" altLang="zh-CN" dirty="0"/>
              <a:t>{:4f}'.format(</a:t>
            </a:r>
            <a:r>
              <a:rPr lang="en-US" altLang="zh-CN" dirty="0" err="1"/>
              <a:t>best_acc</a:t>
            </a:r>
            <a:r>
              <a:rPr lang="en-US" altLang="zh-CN" dirty="0"/>
              <a:t>))</a:t>
            </a:r>
          </a:p>
          <a:p>
            <a:endParaRPr lang="en-US" altLang="zh-CN" dirty="0"/>
          </a:p>
          <a:p>
            <a:r>
              <a:rPr lang="en-US" altLang="zh-CN" dirty="0"/>
              <a:t>    </a:t>
            </a:r>
            <a:r>
              <a:rPr lang="en-US" altLang="zh-CN" dirty="0" err="1"/>
              <a:t>model.load_state_dict</a:t>
            </a:r>
            <a:r>
              <a:rPr lang="en-US" altLang="zh-CN" dirty="0"/>
              <a:t>(</a:t>
            </a:r>
            <a:r>
              <a:rPr lang="en-US" altLang="zh-CN" dirty="0" err="1"/>
              <a:t>best_model_wts</a:t>
            </a:r>
            <a:r>
              <a:rPr lang="en-US" altLang="zh-CN" dirty="0"/>
              <a:t>)</a:t>
            </a:r>
          </a:p>
          <a:p>
            <a:endParaRPr lang="en-US" altLang="zh-CN" dirty="0"/>
          </a:p>
          <a:p>
            <a:r>
              <a:rPr lang="en-US" altLang="zh-CN" dirty="0"/>
              <a:t>    return model</a:t>
            </a:r>
            <a:endParaRPr lang="zh-CN" altLang="en-US" dirty="0"/>
          </a:p>
        </p:txBody>
      </p:sp>
    </p:spTree>
    <p:extLst>
      <p:ext uri="{BB962C8B-B14F-4D97-AF65-F5344CB8AC3E}">
        <p14:creationId xmlns:p14="http://schemas.microsoft.com/office/powerpoint/2010/main" val="5433332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88640"/>
            <a:ext cx="8856984" cy="6408712"/>
          </a:xfrm>
        </p:spPr>
        <p:txBody>
          <a:bodyPr>
            <a:normAutofit fontScale="55000" lnSpcReduction="20000"/>
          </a:bodyPr>
          <a:lstStyle/>
          <a:p>
            <a:r>
              <a:rPr lang="zh-CN" altLang="en-US" sz="5100" dirty="0"/>
              <a:t>接下来是主程序部分。首先加载</a:t>
            </a:r>
            <a:r>
              <a:rPr lang="en-US" altLang="zh-CN" sz="5100" dirty="0"/>
              <a:t>CIFAR-10</a:t>
            </a:r>
            <a:r>
              <a:rPr lang="zh-CN" altLang="en-US" sz="5100" dirty="0"/>
              <a:t>数据集，使用简单的图像转换器，如代码</a:t>
            </a:r>
            <a:r>
              <a:rPr lang="en-US" altLang="zh-CN" sz="5100" dirty="0"/>
              <a:t>6. 24</a:t>
            </a:r>
            <a:r>
              <a:rPr lang="zh-CN" altLang="en-US" sz="5100" dirty="0"/>
              <a:t>所示。</a:t>
            </a:r>
            <a:endParaRPr lang="zh-CN" altLang="en-US" dirty="0"/>
          </a:p>
          <a:p>
            <a:r>
              <a:rPr lang="zh-CN" altLang="en-US" dirty="0"/>
              <a:t>代码</a:t>
            </a:r>
            <a:r>
              <a:rPr lang="en-US" altLang="zh-CN" dirty="0"/>
              <a:t>6. 24</a:t>
            </a:r>
            <a:r>
              <a:rPr lang="zh-CN" altLang="en-US" dirty="0"/>
              <a:t>加载数据集</a:t>
            </a:r>
          </a:p>
          <a:p>
            <a:r>
              <a:rPr lang="zh-CN" altLang="en-US" dirty="0"/>
              <a:t>    </a:t>
            </a:r>
            <a:r>
              <a:rPr lang="en-US" altLang="zh-CN" dirty="0"/>
              <a:t># </a:t>
            </a:r>
            <a:r>
              <a:rPr lang="zh-CN" altLang="en-US" dirty="0"/>
              <a:t>图像转换</a:t>
            </a:r>
          </a:p>
          <a:p>
            <a:r>
              <a:rPr lang="zh-CN" altLang="en-US" dirty="0"/>
              <a:t>    </a:t>
            </a:r>
            <a:r>
              <a:rPr lang="en-US" altLang="zh-CN" dirty="0"/>
              <a:t>transform = </a:t>
            </a:r>
            <a:r>
              <a:rPr lang="en-US" altLang="zh-CN" dirty="0" err="1"/>
              <a:t>transforms.Compose</a:t>
            </a:r>
            <a:r>
              <a:rPr lang="en-US" altLang="zh-CN" dirty="0"/>
              <a:t>(</a:t>
            </a:r>
          </a:p>
          <a:p>
            <a:r>
              <a:rPr lang="en-US" altLang="zh-CN" dirty="0"/>
              <a:t>        [</a:t>
            </a:r>
            <a:r>
              <a:rPr lang="en-US" altLang="zh-CN" dirty="0" err="1"/>
              <a:t>transforms.Resize</a:t>
            </a:r>
            <a:r>
              <a:rPr lang="en-US" altLang="zh-CN" dirty="0"/>
              <a:t>((224, 224)),</a:t>
            </a:r>
          </a:p>
          <a:p>
            <a:r>
              <a:rPr lang="en-US" altLang="zh-CN" dirty="0"/>
              <a:t>         </a:t>
            </a:r>
            <a:r>
              <a:rPr lang="en-US" altLang="zh-CN" dirty="0" err="1"/>
              <a:t>transforms.ToTensor</a:t>
            </a:r>
            <a:r>
              <a:rPr lang="en-US" altLang="zh-CN" dirty="0"/>
              <a:t>(),</a:t>
            </a:r>
          </a:p>
          <a:p>
            <a:r>
              <a:rPr lang="en-US" altLang="zh-CN" dirty="0"/>
              <a:t>         </a:t>
            </a:r>
            <a:r>
              <a:rPr lang="en-US" altLang="zh-CN" dirty="0" err="1"/>
              <a:t>transforms.Normalize</a:t>
            </a:r>
            <a:r>
              <a:rPr lang="en-US" altLang="zh-CN" dirty="0"/>
              <a:t>([0.485, 0.456, 0.406], [0.229, 0.224, 0.225])]</a:t>
            </a:r>
          </a:p>
          <a:p>
            <a:r>
              <a:rPr lang="en-US" altLang="zh-CN" dirty="0"/>
              <a:t>    )</a:t>
            </a:r>
          </a:p>
          <a:p>
            <a:endParaRPr lang="en-US" altLang="zh-CN" dirty="0"/>
          </a:p>
          <a:p>
            <a:r>
              <a:rPr lang="en-US" altLang="zh-CN" dirty="0"/>
              <a:t>    # </a:t>
            </a:r>
            <a:r>
              <a:rPr lang="zh-CN" altLang="en-US" dirty="0"/>
              <a:t>加载训练集和测试集</a:t>
            </a:r>
          </a:p>
          <a:p>
            <a:r>
              <a:rPr lang="zh-CN" altLang="en-US" dirty="0"/>
              <a:t>    </a:t>
            </a:r>
            <a:r>
              <a:rPr lang="en-US" altLang="zh-CN" dirty="0"/>
              <a:t>trainset = datasets.CIFAR10('../datasets/CIFAR10/', download=True, train=True, transform=transform)</a:t>
            </a:r>
          </a:p>
          <a:p>
            <a:r>
              <a:rPr lang="en-US" altLang="zh-CN" dirty="0"/>
              <a:t>    </a:t>
            </a:r>
            <a:r>
              <a:rPr lang="en-US" altLang="zh-CN" dirty="0" err="1"/>
              <a:t>valset</a:t>
            </a:r>
            <a:r>
              <a:rPr lang="en-US" altLang="zh-CN" dirty="0"/>
              <a:t> = datasets.CIFAR10('../datasets/CIFAR10/', download=True, train=False, transform=transform)</a:t>
            </a:r>
          </a:p>
          <a:p>
            <a:r>
              <a:rPr lang="en-US" altLang="zh-CN" dirty="0"/>
              <a:t>    </a:t>
            </a:r>
            <a:r>
              <a:rPr lang="en-US" altLang="zh-CN" dirty="0" err="1"/>
              <a:t>train_loader</a:t>
            </a:r>
            <a:r>
              <a:rPr lang="en-US" altLang="zh-CN" dirty="0"/>
              <a:t> = </a:t>
            </a:r>
            <a:r>
              <a:rPr lang="en-US" altLang="zh-CN" dirty="0" err="1"/>
              <a:t>DataLoader</a:t>
            </a:r>
            <a:r>
              <a:rPr lang="en-US" altLang="zh-CN" dirty="0"/>
              <a:t>(trainset, </a:t>
            </a:r>
            <a:r>
              <a:rPr lang="en-US" altLang="zh-CN" dirty="0" err="1"/>
              <a:t>batch_size</a:t>
            </a:r>
            <a:r>
              <a:rPr lang="en-US" altLang="zh-CN" dirty="0"/>
              <a:t>=</a:t>
            </a:r>
            <a:r>
              <a:rPr lang="en-US" altLang="zh-CN" dirty="0" err="1"/>
              <a:t>batch_size</a:t>
            </a:r>
            <a:r>
              <a:rPr lang="en-US" altLang="zh-CN" dirty="0"/>
              <a:t>, shuffle=True)</a:t>
            </a:r>
          </a:p>
          <a:p>
            <a:r>
              <a:rPr lang="en-US" altLang="zh-CN" dirty="0"/>
              <a:t>    </a:t>
            </a:r>
            <a:r>
              <a:rPr lang="en-US" altLang="zh-CN" dirty="0" err="1"/>
              <a:t>val_loader</a:t>
            </a:r>
            <a:r>
              <a:rPr lang="en-US" altLang="zh-CN" dirty="0"/>
              <a:t> = </a:t>
            </a:r>
            <a:r>
              <a:rPr lang="en-US" altLang="zh-CN" dirty="0" err="1"/>
              <a:t>DataLoader</a:t>
            </a:r>
            <a:r>
              <a:rPr lang="en-US" altLang="zh-CN" dirty="0"/>
              <a:t>(</a:t>
            </a:r>
            <a:r>
              <a:rPr lang="en-US" altLang="zh-CN" dirty="0" err="1"/>
              <a:t>valset</a:t>
            </a:r>
            <a:r>
              <a:rPr lang="en-US" altLang="zh-CN" dirty="0"/>
              <a:t>, </a:t>
            </a:r>
            <a:r>
              <a:rPr lang="en-US" altLang="zh-CN" dirty="0" err="1"/>
              <a:t>batch_size</a:t>
            </a:r>
            <a:r>
              <a:rPr lang="en-US" altLang="zh-CN" dirty="0"/>
              <a:t>=</a:t>
            </a:r>
            <a:r>
              <a:rPr lang="en-US" altLang="zh-CN" dirty="0" err="1"/>
              <a:t>batch_size</a:t>
            </a:r>
            <a:r>
              <a:rPr lang="en-US" altLang="zh-CN" dirty="0"/>
              <a:t>, shuffle=True)</a:t>
            </a:r>
          </a:p>
          <a:p>
            <a:r>
              <a:rPr lang="en-US" altLang="zh-CN" dirty="0"/>
              <a:t>    </a:t>
            </a:r>
            <a:r>
              <a:rPr lang="en-US" altLang="zh-CN" dirty="0" err="1"/>
              <a:t>len_trainset</a:t>
            </a:r>
            <a:r>
              <a:rPr lang="en-US" altLang="zh-CN" dirty="0"/>
              <a:t> = </a:t>
            </a:r>
            <a:r>
              <a:rPr lang="en-US" altLang="zh-CN" dirty="0" err="1"/>
              <a:t>len</a:t>
            </a:r>
            <a:r>
              <a:rPr lang="en-US" altLang="zh-CN" dirty="0"/>
              <a:t>(trainset)</a:t>
            </a:r>
          </a:p>
          <a:p>
            <a:r>
              <a:rPr lang="en-US" altLang="zh-CN" dirty="0"/>
              <a:t>    </a:t>
            </a:r>
            <a:r>
              <a:rPr lang="en-US" altLang="zh-CN" dirty="0" err="1"/>
              <a:t>len_valset</a:t>
            </a:r>
            <a:r>
              <a:rPr lang="en-US" altLang="zh-CN" dirty="0"/>
              <a:t> = </a:t>
            </a:r>
            <a:r>
              <a:rPr lang="en-US" altLang="zh-CN" dirty="0" err="1"/>
              <a:t>len</a:t>
            </a:r>
            <a:r>
              <a:rPr lang="en-US" altLang="zh-CN" dirty="0"/>
              <a:t>(</a:t>
            </a:r>
            <a:r>
              <a:rPr lang="en-US" altLang="zh-CN" dirty="0" err="1"/>
              <a:t>valset</a:t>
            </a:r>
            <a:r>
              <a:rPr lang="en-US" altLang="zh-CN" dirty="0"/>
              <a:t>)</a:t>
            </a:r>
          </a:p>
          <a:p>
            <a:endParaRPr lang="zh-CN" altLang="en-US" dirty="0"/>
          </a:p>
        </p:txBody>
      </p:sp>
    </p:spTree>
    <p:extLst>
      <p:ext uri="{BB962C8B-B14F-4D97-AF65-F5344CB8AC3E}">
        <p14:creationId xmlns:p14="http://schemas.microsoft.com/office/powerpoint/2010/main" val="29981326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6408712"/>
          </a:xfrm>
        </p:spPr>
        <p:txBody>
          <a:bodyPr>
            <a:normAutofit fontScale="47500" lnSpcReduction="20000"/>
          </a:bodyPr>
          <a:lstStyle/>
          <a:p>
            <a:r>
              <a:rPr lang="zh-CN" altLang="en-US" sz="5100" dirty="0"/>
              <a:t>然后预训练教师模型，如代码</a:t>
            </a:r>
            <a:r>
              <a:rPr lang="en-US" altLang="zh-CN" sz="5100" dirty="0"/>
              <a:t>6. 25</a:t>
            </a:r>
            <a:r>
              <a:rPr lang="zh-CN" altLang="en-US" sz="5100" dirty="0"/>
              <a:t>所示。教师模型使用预训练的</a:t>
            </a:r>
            <a:r>
              <a:rPr lang="en-US" altLang="zh-CN" sz="5100" dirty="0" err="1"/>
              <a:t>ResNet</a:t>
            </a:r>
            <a:r>
              <a:rPr lang="en-US" altLang="zh-CN" sz="5100" dirty="0"/>
              <a:t> 50</a:t>
            </a:r>
            <a:r>
              <a:rPr lang="zh-CN" altLang="en-US" sz="5100" dirty="0"/>
              <a:t>，使用</a:t>
            </a:r>
            <a:r>
              <a:rPr lang="en-US" altLang="zh-CN" sz="5100" dirty="0"/>
              <a:t>6.2.1</a:t>
            </a:r>
            <a:r>
              <a:rPr lang="zh-CN" altLang="en-US" sz="5100" dirty="0"/>
              <a:t>小节的特征抽取方法来训练教师模型。</a:t>
            </a:r>
          </a:p>
          <a:p>
            <a:r>
              <a:rPr lang="zh-CN" altLang="en-US" sz="3400" dirty="0"/>
              <a:t>代码</a:t>
            </a:r>
            <a:r>
              <a:rPr lang="en-US" altLang="zh-CN" sz="3400" dirty="0"/>
              <a:t>6. 25</a:t>
            </a:r>
            <a:r>
              <a:rPr lang="zh-CN" altLang="en-US" sz="3400" dirty="0"/>
              <a:t>预训练教师模型</a:t>
            </a:r>
          </a:p>
          <a:p>
            <a:r>
              <a:rPr lang="zh-CN" altLang="en-US" dirty="0"/>
              <a:t>    </a:t>
            </a:r>
            <a:r>
              <a:rPr lang="en-US" altLang="zh-CN" dirty="0"/>
              <a:t># </a:t>
            </a:r>
            <a:r>
              <a:rPr lang="zh-CN" altLang="en-US" dirty="0"/>
              <a:t>教师模型</a:t>
            </a:r>
          </a:p>
          <a:p>
            <a:r>
              <a:rPr lang="zh-CN" altLang="en-US" dirty="0"/>
              <a:t>    </a:t>
            </a:r>
            <a:r>
              <a:rPr lang="en-US" altLang="zh-CN" dirty="0" err="1"/>
              <a:t>teacher_net</a:t>
            </a:r>
            <a:r>
              <a:rPr lang="en-US" altLang="zh-CN" dirty="0"/>
              <a:t> = models.resnet50(</a:t>
            </a:r>
            <a:r>
              <a:rPr lang="en-US" altLang="zh-CN" dirty="0" err="1"/>
              <a:t>pretrained</a:t>
            </a:r>
            <a:r>
              <a:rPr lang="en-US" altLang="zh-CN" dirty="0"/>
              <a:t>=True)</a:t>
            </a:r>
          </a:p>
          <a:p>
            <a:r>
              <a:rPr lang="en-US" altLang="zh-CN" dirty="0"/>
              <a:t>    # </a:t>
            </a:r>
            <a:r>
              <a:rPr lang="zh-CN" altLang="en-US" dirty="0"/>
              <a:t>冻结参数</a:t>
            </a:r>
          </a:p>
          <a:p>
            <a:r>
              <a:rPr lang="zh-CN" altLang="en-US" dirty="0"/>
              <a:t>    </a:t>
            </a:r>
            <a:r>
              <a:rPr lang="en-US" altLang="zh-CN" dirty="0"/>
              <a:t>for </a:t>
            </a:r>
            <a:r>
              <a:rPr lang="en-US" altLang="zh-CN" dirty="0" err="1"/>
              <a:t>param</a:t>
            </a:r>
            <a:r>
              <a:rPr lang="en-US" altLang="zh-CN" dirty="0"/>
              <a:t> in </a:t>
            </a:r>
            <a:r>
              <a:rPr lang="en-US" altLang="zh-CN" dirty="0" err="1"/>
              <a:t>teacher_net.parameters</a:t>
            </a:r>
            <a:r>
              <a:rPr lang="en-US" altLang="zh-CN" dirty="0"/>
              <a:t>():</a:t>
            </a:r>
          </a:p>
          <a:p>
            <a:r>
              <a:rPr lang="en-US" altLang="zh-CN" dirty="0"/>
              <a:t>        </a:t>
            </a:r>
            <a:r>
              <a:rPr lang="en-US" altLang="zh-CN" dirty="0" err="1"/>
              <a:t>param.requires_grad</a:t>
            </a:r>
            <a:r>
              <a:rPr lang="en-US" altLang="zh-CN" dirty="0"/>
              <a:t> = False</a:t>
            </a:r>
          </a:p>
          <a:p>
            <a:r>
              <a:rPr lang="en-US" altLang="zh-CN" dirty="0"/>
              <a:t>    # </a:t>
            </a:r>
            <a:r>
              <a:rPr lang="zh-CN" altLang="en-US" dirty="0"/>
              <a:t>修改全连接层的输出单元数</a:t>
            </a:r>
          </a:p>
          <a:p>
            <a:r>
              <a:rPr lang="zh-CN" altLang="en-US" dirty="0"/>
              <a:t>    </a:t>
            </a:r>
            <a:r>
              <a:rPr lang="en-US" altLang="zh-CN" dirty="0" err="1"/>
              <a:t>num_features</a:t>
            </a:r>
            <a:r>
              <a:rPr lang="en-US" altLang="zh-CN" dirty="0"/>
              <a:t> = </a:t>
            </a:r>
            <a:r>
              <a:rPr lang="en-US" altLang="zh-CN" dirty="0" err="1"/>
              <a:t>teacher_net.fc.in_features</a:t>
            </a:r>
            <a:endParaRPr lang="en-US" altLang="zh-CN" dirty="0"/>
          </a:p>
          <a:p>
            <a:r>
              <a:rPr lang="en-US" altLang="zh-CN" dirty="0"/>
              <a:t>    </a:t>
            </a:r>
            <a:r>
              <a:rPr lang="en-US" altLang="zh-CN" dirty="0" err="1"/>
              <a:t>teacher_net.fc</a:t>
            </a:r>
            <a:r>
              <a:rPr lang="en-US" altLang="zh-CN" dirty="0"/>
              <a:t> = </a:t>
            </a:r>
            <a:r>
              <a:rPr lang="en-US" altLang="zh-CN" dirty="0" err="1"/>
              <a:t>nn.Linear</a:t>
            </a:r>
            <a:r>
              <a:rPr lang="en-US" altLang="zh-CN" dirty="0"/>
              <a:t>(</a:t>
            </a:r>
            <a:r>
              <a:rPr lang="en-US" altLang="zh-CN" dirty="0" err="1"/>
              <a:t>num_features</a:t>
            </a:r>
            <a:r>
              <a:rPr lang="en-US" altLang="zh-CN" dirty="0"/>
              <a:t>, 10)</a:t>
            </a:r>
          </a:p>
          <a:p>
            <a:r>
              <a:rPr lang="en-US" altLang="zh-CN" dirty="0"/>
              <a:t>    # </a:t>
            </a:r>
            <a:r>
              <a:rPr lang="zh-CN" altLang="en-US" dirty="0"/>
              <a:t>存放至</a:t>
            </a:r>
            <a:r>
              <a:rPr lang="en-US" altLang="zh-CN" dirty="0" err="1"/>
              <a:t>cuda</a:t>
            </a:r>
            <a:endParaRPr lang="en-US" altLang="zh-CN" dirty="0"/>
          </a:p>
          <a:p>
            <a:r>
              <a:rPr lang="en-US" altLang="zh-CN" dirty="0"/>
              <a:t>    </a:t>
            </a:r>
            <a:r>
              <a:rPr lang="en-US" altLang="zh-CN" dirty="0" err="1"/>
              <a:t>teacher_net</a:t>
            </a:r>
            <a:r>
              <a:rPr lang="en-US" altLang="zh-CN" dirty="0"/>
              <a:t> = teacher_net.to(device)</a:t>
            </a:r>
          </a:p>
          <a:p>
            <a:r>
              <a:rPr lang="en-US" altLang="zh-CN" dirty="0"/>
              <a:t>    # </a:t>
            </a:r>
            <a:r>
              <a:rPr lang="zh-CN" altLang="en-US" dirty="0"/>
              <a:t>损失函数和优化器</a:t>
            </a:r>
          </a:p>
          <a:p>
            <a:r>
              <a:rPr lang="zh-CN" altLang="en-US" dirty="0"/>
              <a:t>    </a:t>
            </a:r>
            <a:r>
              <a:rPr lang="en-US" altLang="zh-CN" dirty="0"/>
              <a:t>criterion = </a:t>
            </a:r>
            <a:r>
              <a:rPr lang="en-US" altLang="zh-CN" dirty="0" err="1"/>
              <a:t>nn.CrossEntropyLoss</a:t>
            </a:r>
            <a:r>
              <a:rPr lang="en-US" altLang="zh-CN" dirty="0"/>
              <a:t>()</a:t>
            </a:r>
          </a:p>
          <a:p>
            <a:r>
              <a:rPr lang="en-US" altLang="zh-CN" dirty="0"/>
              <a:t>    optimizer = </a:t>
            </a:r>
            <a:r>
              <a:rPr lang="en-US" altLang="zh-CN" dirty="0" err="1"/>
              <a:t>optim.Adam</a:t>
            </a:r>
            <a:r>
              <a:rPr lang="en-US" altLang="zh-CN" dirty="0"/>
              <a:t>(</a:t>
            </a:r>
            <a:r>
              <a:rPr lang="en-US" altLang="zh-CN" dirty="0" err="1"/>
              <a:t>teacher_net.fc.parameters</a:t>
            </a:r>
            <a:r>
              <a:rPr lang="en-US" altLang="zh-CN" dirty="0"/>
              <a:t>())</a:t>
            </a:r>
          </a:p>
          <a:p>
            <a:endParaRPr lang="en-US" altLang="zh-CN" dirty="0"/>
          </a:p>
          <a:p>
            <a:r>
              <a:rPr lang="en-US" altLang="zh-CN" dirty="0"/>
              <a:t>    # </a:t>
            </a:r>
            <a:r>
              <a:rPr lang="zh-CN" altLang="en-US" dirty="0"/>
              <a:t>使用特征抽取方法训练教师模型</a:t>
            </a:r>
          </a:p>
          <a:p>
            <a:r>
              <a:rPr lang="zh-CN" altLang="en-US" dirty="0"/>
              <a:t>    </a:t>
            </a:r>
            <a:r>
              <a:rPr lang="en-US" altLang="zh-CN" dirty="0" err="1"/>
              <a:t>resnet_teacher</a:t>
            </a:r>
            <a:r>
              <a:rPr lang="en-US" altLang="zh-CN" dirty="0"/>
              <a:t> = </a:t>
            </a:r>
            <a:r>
              <a:rPr lang="en-US" altLang="zh-CN" dirty="0" err="1"/>
              <a:t>train_and_evaluate</a:t>
            </a:r>
            <a:r>
              <a:rPr lang="en-US" altLang="zh-CN" dirty="0"/>
              <a:t>(</a:t>
            </a:r>
            <a:r>
              <a:rPr lang="en-US" altLang="zh-CN" dirty="0" err="1"/>
              <a:t>teacher_net</a:t>
            </a:r>
            <a:r>
              <a:rPr lang="en-US" altLang="zh-CN" dirty="0"/>
              <a:t>, </a:t>
            </a:r>
            <a:r>
              <a:rPr lang="en-US" altLang="zh-CN" dirty="0" err="1"/>
              <a:t>train_loader</a:t>
            </a:r>
            <a:r>
              <a:rPr lang="en-US" altLang="zh-CN" dirty="0"/>
              <a:t>,</a:t>
            </a:r>
          </a:p>
          <a:p>
            <a:r>
              <a:rPr lang="en-US" altLang="zh-CN" dirty="0"/>
              <a:t>                                        </a:t>
            </a:r>
            <a:r>
              <a:rPr lang="en-US" altLang="zh-CN" dirty="0" err="1"/>
              <a:t>val_loader</a:t>
            </a:r>
            <a:r>
              <a:rPr lang="en-US" altLang="zh-CN" dirty="0"/>
              <a:t>, criterion, optimizer,</a:t>
            </a:r>
          </a:p>
          <a:p>
            <a:r>
              <a:rPr lang="en-US" altLang="zh-CN" dirty="0"/>
              <a:t>                                        </a:t>
            </a:r>
            <a:r>
              <a:rPr lang="en-US" altLang="zh-CN" dirty="0" err="1"/>
              <a:t>len_trainset</a:t>
            </a:r>
            <a:r>
              <a:rPr lang="en-US" altLang="zh-CN" dirty="0"/>
              <a:t>, </a:t>
            </a:r>
            <a:r>
              <a:rPr lang="en-US" altLang="zh-CN" dirty="0" err="1"/>
              <a:t>len_valset</a:t>
            </a:r>
            <a:r>
              <a:rPr lang="en-US" altLang="zh-CN" dirty="0"/>
              <a:t>, 10)</a:t>
            </a:r>
          </a:p>
          <a:p>
            <a:endParaRPr lang="zh-CN" altLang="en-US" dirty="0"/>
          </a:p>
        </p:txBody>
      </p:sp>
    </p:spTree>
    <p:extLst>
      <p:ext uri="{BB962C8B-B14F-4D97-AF65-F5344CB8AC3E}">
        <p14:creationId xmlns:p14="http://schemas.microsoft.com/office/powerpoint/2010/main" val="11363500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6264696"/>
          </a:xfrm>
        </p:spPr>
        <p:txBody>
          <a:bodyPr>
            <a:normAutofit fontScale="62500" lnSpcReduction="20000"/>
          </a:bodyPr>
          <a:lstStyle/>
          <a:p>
            <a:r>
              <a:rPr lang="zh-CN" altLang="en-US" dirty="0"/>
              <a:t>最后使用知识蒸馏来训练学生模型，并将训练好的模型保存为文件以便将来使用。如代码</a:t>
            </a:r>
            <a:r>
              <a:rPr lang="en-US" altLang="zh-CN" dirty="0"/>
              <a:t>6. 26</a:t>
            </a:r>
            <a:r>
              <a:rPr lang="zh-CN" altLang="en-US" dirty="0"/>
              <a:t>所示。</a:t>
            </a:r>
          </a:p>
          <a:p>
            <a:r>
              <a:rPr lang="zh-CN" altLang="en-US" dirty="0"/>
              <a:t>代码</a:t>
            </a:r>
            <a:r>
              <a:rPr lang="en-US" altLang="zh-CN" dirty="0"/>
              <a:t>6. 26</a:t>
            </a:r>
            <a:r>
              <a:rPr lang="zh-CN" altLang="en-US" dirty="0"/>
              <a:t>知识蒸馏训练学生模型</a:t>
            </a:r>
          </a:p>
          <a:p>
            <a:r>
              <a:rPr lang="zh-CN" altLang="en-US" dirty="0"/>
              <a:t>    </a:t>
            </a:r>
            <a:r>
              <a:rPr lang="en-US" altLang="zh-CN" dirty="0"/>
              <a:t># </a:t>
            </a:r>
            <a:r>
              <a:rPr lang="zh-CN" altLang="en-US" dirty="0"/>
              <a:t>学生模型</a:t>
            </a:r>
          </a:p>
          <a:p>
            <a:r>
              <a:rPr lang="zh-CN" altLang="en-US" dirty="0"/>
              <a:t>    </a:t>
            </a:r>
            <a:r>
              <a:rPr lang="en-US" altLang="zh-CN" dirty="0" err="1"/>
              <a:t>student_net</a:t>
            </a:r>
            <a:r>
              <a:rPr lang="en-US" altLang="zh-CN" dirty="0"/>
              <a:t> = Net().to(device)</a:t>
            </a:r>
          </a:p>
          <a:p>
            <a:endParaRPr lang="en-US" altLang="zh-CN" dirty="0"/>
          </a:p>
          <a:p>
            <a:r>
              <a:rPr lang="en-US" altLang="zh-CN" dirty="0"/>
              <a:t>    # </a:t>
            </a:r>
            <a:r>
              <a:rPr lang="zh-CN" altLang="en-US" dirty="0"/>
              <a:t>尝试加载数据</a:t>
            </a:r>
          </a:p>
          <a:p>
            <a:r>
              <a:rPr lang="zh-CN" altLang="en-US" dirty="0"/>
              <a:t>    </a:t>
            </a:r>
            <a:r>
              <a:rPr lang="en-US" altLang="zh-CN" dirty="0" err="1"/>
              <a:t>data_iter</a:t>
            </a:r>
            <a:r>
              <a:rPr lang="en-US" altLang="zh-CN" dirty="0"/>
              <a:t> = </a:t>
            </a:r>
            <a:r>
              <a:rPr lang="en-US" altLang="zh-CN" dirty="0" err="1"/>
              <a:t>iter</a:t>
            </a:r>
            <a:r>
              <a:rPr lang="en-US" altLang="zh-CN" dirty="0"/>
              <a:t>(</a:t>
            </a:r>
            <a:r>
              <a:rPr lang="en-US" altLang="zh-CN" dirty="0" err="1"/>
              <a:t>train_loader</a:t>
            </a:r>
            <a:r>
              <a:rPr lang="en-US" altLang="zh-CN" dirty="0"/>
              <a:t>)</a:t>
            </a:r>
          </a:p>
          <a:p>
            <a:r>
              <a:rPr lang="en-US" altLang="zh-CN" dirty="0"/>
              <a:t>    images, labels = next(</a:t>
            </a:r>
            <a:r>
              <a:rPr lang="en-US" altLang="zh-CN" dirty="0" err="1"/>
              <a:t>data_iter</a:t>
            </a:r>
            <a:r>
              <a:rPr lang="en-US" altLang="zh-CN" dirty="0"/>
              <a:t>)</a:t>
            </a:r>
          </a:p>
          <a:p>
            <a:r>
              <a:rPr lang="en-US" altLang="zh-CN" dirty="0"/>
              <a:t>    out = </a:t>
            </a:r>
            <a:r>
              <a:rPr lang="en-US" altLang="zh-CN" dirty="0" err="1"/>
              <a:t>student_net</a:t>
            </a:r>
            <a:r>
              <a:rPr lang="en-US" altLang="zh-CN" dirty="0"/>
              <a:t>(images.to(device))</a:t>
            </a:r>
          </a:p>
          <a:p>
            <a:r>
              <a:rPr lang="en-US" altLang="zh-CN" dirty="0"/>
              <a:t>    print("</a:t>
            </a:r>
            <a:r>
              <a:rPr lang="en-US" altLang="zh-CN" dirty="0" err="1"/>
              <a:t>out.shape</a:t>
            </a:r>
            <a:r>
              <a:rPr lang="en-US" altLang="zh-CN" dirty="0"/>
              <a:t>:\n", </a:t>
            </a:r>
            <a:r>
              <a:rPr lang="en-US" altLang="zh-CN" dirty="0" err="1"/>
              <a:t>out.shape</a:t>
            </a:r>
            <a:r>
              <a:rPr lang="en-US" altLang="zh-CN" dirty="0"/>
              <a:t>)</a:t>
            </a:r>
          </a:p>
          <a:p>
            <a:endParaRPr lang="en-US" altLang="zh-CN" dirty="0"/>
          </a:p>
          <a:p>
            <a:r>
              <a:rPr lang="en-US" altLang="zh-CN" dirty="0"/>
              <a:t>    # </a:t>
            </a:r>
            <a:r>
              <a:rPr lang="zh-CN" altLang="en-US" dirty="0"/>
              <a:t>使用知识蒸馏来训练学生模型</a:t>
            </a:r>
          </a:p>
          <a:p>
            <a:r>
              <a:rPr lang="zh-CN" altLang="en-US" dirty="0"/>
              <a:t>    </a:t>
            </a:r>
            <a:r>
              <a:rPr lang="en-US" altLang="zh-CN" dirty="0" err="1"/>
              <a:t>net_student</a:t>
            </a:r>
            <a:r>
              <a:rPr lang="en-US" altLang="zh-CN" dirty="0"/>
              <a:t> = </a:t>
            </a:r>
            <a:r>
              <a:rPr lang="en-US" altLang="zh-CN" dirty="0" err="1"/>
              <a:t>train_and_evaluate_kd</a:t>
            </a:r>
            <a:r>
              <a:rPr lang="en-US" altLang="zh-CN" dirty="0"/>
              <a:t>(</a:t>
            </a:r>
            <a:r>
              <a:rPr lang="en-US" altLang="zh-CN" dirty="0" err="1"/>
              <a:t>student_net</a:t>
            </a:r>
            <a:r>
              <a:rPr lang="en-US" altLang="zh-CN" dirty="0"/>
              <a:t>, </a:t>
            </a:r>
            <a:r>
              <a:rPr lang="en-US" altLang="zh-CN" dirty="0" err="1"/>
              <a:t>resnet_teacher</a:t>
            </a:r>
            <a:r>
              <a:rPr lang="en-US" altLang="zh-CN" dirty="0"/>
              <a:t>, trainset, </a:t>
            </a:r>
            <a:r>
              <a:rPr lang="en-US" altLang="zh-CN" dirty="0" err="1"/>
              <a:t>valset</a:t>
            </a:r>
            <a:r>
              <a:rPr lang="en-US" altLang="zh-CN" dirty="0"/>
              <a:t>,</a:t>
            </a:r>
          </a:p>
          <a:p>
            <a:r>
              <a:rPr lang="en-US" altLang="zh-CN" dirty="0"/>
              <a:t>                                        </a:t>
            </a:r>
            <a:r>
              <a:rPr lang="en-US" altLang="zh-CN" dirty="0" err="1"/>
              <a:t>loss_func_kd</a:t>
            </a:r>
            <a:r>
              <a:rPr lang="en-US" altLang="zh-CN" dirty="0"/>
              <a:t>, </a:t>
            </a:r>
            <a:r>
              <a:rPr lang="en-US" altLang="zh-CN" dirty="0" err="1"/>
              <a:t>train_loader</a:t>
            </a:r>
            <a:r>
              <a:rPr lang="en-US" altLang="zh-CN" dirty="0"/>
              <a:t>, </a:t>
            </a:r>
            <a:r>
              <a:rPr lang="en-US" altLang="zh-CN" dirty="0" err="1"/>
              <a:t>val_loader</a:t>
            </a:r>
            <a:r>
              <a:rPr lang="en-US" altLang="zh-CN" dirty="0"/>
              <a:t>, 1, 0.8, 20)</a:t>
            </a:r>
          </a:p>
          <a:p>
            <a:r>
              <a:rPr lang="en-US" altLang="zh-CN" dirty="0"/>
              <a:t>    print("</a:t>
            </a:r>
            <a:r>
              <a:rPr lang="zh-CN" altLang="en-US" dirty="0"/>
              <a:t>保存模型</a:t>
            </a:r>
            <a:r>
              <a:rPr lang="en-US" altLang="zh-CN" dirty="0"/>
              <a:t>......")</a:t>
            </a:r>
          </a:p>
          <a:p>
            <a:r>
              <a:rPr lang="en-US" altLang="zh-CN" dirty="0"/>
              <a:t>    </a:t>
            </a:r>
            <a:r>
              <a:rPr lang="en-US" altLang="zh-CN" dirty="0" err="1"/>
              <a:t>torch.save</a:t>
            </a:r>
            <a:r>
              <a:rPr lang="en-US" altLang="zh-CN" dirty="0"/>
              <a:t>(</a:t>
            </a:r>
            <a:r>
              <a:rPr lang="en-US" altLang="zh-CN" dirty="0" err="1"/>
              <a:t>net_student.state_dict</a:t>
            </a:r>
            <a:r>
              <a:rPr lang="en-US" altLang="zh-CN" dirty="0"/>
              <a:t>(), "kd_student.pt")</a:t>
            </a:r>
          </a:p>
          <a:p>
            <a:endParaRPr lang="en-US" altLang="zh-CN" dirty="0"/>
          </a:p>
          <a:p>
            <a:r>
              <a:rPr lang="zh-CN" altLang="en-US" dirty="0"/>
              <a:t>学生模型最终的验证准确率为</a:t>
            </a:r>
            <a:r>
              <a:rPr lang="en-US" altLang="zh-CN" dirty="0"/>
              <a:t>65.50%</a:t>
            </a:r>
            <a:r>
              <a:rPr lang="zh-CN" altLang="en-US" dirty="0"/>
              <a:t>，优于不使用知识蒸馏的模型。</a:t>
            </a:r>
          </a:p>
          <a:p>
            <a:endParaRPr lang="zh-CN" altLang="en-US" dirty="0"/>
          </a:p>
        </p:txBody>
      </p:sp>
    </p:spTree>
    <p:extLst>
      <p:ext uri="{BB962C8B-B14F-4D97-AF65-F5344CB8AC3E}">
        <p14:creationId xmlns:p14="http://schemas.microsoft.com/office/powerpoint/2010/main" val="8554574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 CNN</a:t>
            </a:r>
            <a:r>
              <a:rPr lang="zh-CN" altLang="en-US" dirty="0"/>
              <a:t>可视化</a:t>
            </a:r>
          </a:p>
        </p:txBody>
      </p:sp>
      <p:sp>
        <p:nvSpPr>
          <p:cNvPr id="3" name="内容占位符 2"/>
          <p:cNvSpPr>
            <a:spLocks noGrp="1"/>
          </p:cNvSpPr>
          <p:nvPr>
            <p:ph idx="1"/>
          </p:nvPr>
        </p:nvSpPr>
        <p:spPr/>
        <p:txBody>
          <a:bodyPr>
            <a:normAutofit fontScale="92500" lnSpcReduction="10000"/>
          </a:bodyPr>
          <a:lstStyle/>
          <a:p>
            <a:r>
              <a:rPr lang="zh-CN" altLang="en-US" dirty="0"/>
              <a:t>一般而言，由于层数较深参数众多，深度学习模型通过学习得到的表示很难为人类所理解和可视化。但是，对于卷积神经网络来说，这种说法需要进行修正。其原因在于卷积神经网络是视觉表示，非常适合可视化。</a:t>
            </a:r>
          </a:p>
          <a:p>
            <a:r>
              <a:rPr lang="zh-CN" altLang="en-US" dirty="0"/>
              <a:t>本节主要介绍两种可视化技术，第一种是中间激活可视化，可以帮助理解</a:t>
            </a:r>
            <a:r>
              <a:rPr lang="en-US" altLang="zh-CN" dirty="0"/>
              <a:t>CNN</a:t>
            </a:r>
            <a:r>
              <a:rPr lang="zh-CN" altLang="en-US" dirty="0"/>
              <a:t>各层如何对网络的输入进行变换，了解过滤器的基本作用。第二种是过滤器可视化，可以帮助理解各个过滤器的视觉模式。</a:t>
            </a:r>
          </a:p>
          <a:p>
            <a:endParaRPr lang="zh-CN" altLang="en-US" dirty="0"/>
          </a:p>
        </p:txBody>
      </p:sp>
    </p:spTree>
    <p:extLst>
      <p:ext uri="{BB962C8B-B14F-4D97-AF65-F5344CB8AC3E}">
        <p14:creationId xmlns:p14="http://schemas.microsoft.com/office/powerpoint/2010/main" val="3046839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20680"/>
          </a:xfrm>
        </p:spPr>
        <p:txBody>
          <a:bodyPr>
            <a:normAutofit fontScale="85000" lnSpcReduction="20000"/>
          </a:bodyPr>
          <a:lstStyle/>
          <a:p>
            <a:r>
              <a:rPr lang="zh-CN" altLang="en-US" dirty="0"/>
              <a:t>输入图像的长和宽都是</a:t>
            </a:r>
            <a:r>
              <a:rPr lang="en-US" altLang="zh-CN" dirty="0"/>
              <a:t>224</a:t>
            </a:r>
            <a:r>
              <a:rPr lang="zh-CN" altLang="en-US" dirty="0"/>
              <a:t>像素，</a:t>
            </a:r>
            <a:r>
              <a:rPr lang="en-US" altLang="zh-CN" dirty="0"/>
              <a:t>RGB</a:t>
            </a:r>
            <a:r>
              <a:rPr lang="zh-CN" altLang="en-US" dirty="0"/>
              <a:t>三通道。首先使用两个同样参数的卷积层，过滤器大小</a:t>
            </a:r>
            <a:r>
              <a:rPr lang="en-US" altLang="zh-CN" dirty="0" err="1"/>
              <a:t>kernel_size</a:t>
            </a:r>
            <a:r>
              <a:rPr lang="zh-CN" altLang="en-US" dirty="0"/>
              <a:t>为</a:t>
            </a:r>
            <a:r>
              <a:rPr lang="en-US" altLang="zh-CN" dirty="0"/>
              <a:t>(3, 3)</a:t>
            </a:r>
            <a:r>
              <a:rPr lang="zh-CN" altLang="en-US" dirty="0"/>
              <a:t>、步幅</a:t>
            </a:r>
            <a:r>
              <a:rPr lang="en-US" altLang="zh-CN" dirty="0"/>
              <a:t>stride</a:t>
            </a:r>
            <a:r>
              <a:rPr lang="zh-CN" altLang="en-US" dirty="0"/>
              <a:t>为</a:t>
            </a:r>
            <a:r>
              <a:rPr lang="en-US" altLang="zh-CN" dirty="0"/>
              <a:t>(1, 1)</a:t>
            </a:r>
            <a:r>
              <a:rPr lang="zh-CN" altLang="en-US" dirty="0"/>
              <a:t>、</a:t>
            </a:r>
            <a:r>
              <a:rPr lang="en-US" altLang="zh-CN" dirty="0"/>
              <a:t>padding</a:t>
            </a:r>
            <a:r>
              <a:rPr lang="zh-CN" altLang="en-US" dirty="0"/>
              <a:t>参数为</a:t>
            </a:r>
            <a:r>
              <a:rPr lang="en-US" altLang="zh-CN" dirty="0"/>
              <a:t>(1, 1)</a:t>
            </a:r>
            <a:r>
              <a:rPr lang="zh-CN" altLang="en-US" dirty="0"/>
              <a:t>，一共</a:t>
            </a:r>
            <a:r>
              <a:rPr lang="en-US" altLang="zh-CN" dirty="0"/>
              <a:t>64</a:t>
            </a:r>
            <a:r>
              <a:rPr lang="zh-CN" altLang="en-US" dirty="0"/>
              <a:t>个过滤器，输出形状为</a:t>
            </a:r>
            <a:r>
              <a:rPr lang="en-US" altLang="zh-CN" dirty="0"/>
              <a:t>224×224×64</a:t>
            </a:r>
            <a:r>
              <a:rPr lang="zh-CN" altLang="en-US" dirty="0"/>
              <a:t>，这里的格式都是宽</a:t>
            </a:r>
            <a:r>
              <a:rPr lang="en-US" altLang="zh-CN" dirty="0"/>
              <a:t>×</a:t>
            </a:r>
            <a:r>
              <a:rPr lang="zh-CN" altLang="en-US" dirty="0"/>
              <a:t>高</a:t>
            </a:r>
            <a:r>
              <a:rPr lang="en-US" altLang="zh-CN" dirty="0"/>
              <a:t>×</a:t>
            </a:r>
            <a:r>
              <a:rPr lang="zh-CN" altLang="en-US" dirty="0"/>
              <a:t>通道，不再赘述。然后再用一个</a:t>
            </a:r>
            <a:r>
              <a:rPr lang="en-US" altLang="zh-CN" dirty="0" err="1"/>
              <a:t>kernel_size</a:t>
            </a:r>
            <a:r>
              <a:rPr lang="zh-CN" altLang="en-US" dirty="0"/>
              <a:t>大小为</a:t>
            </a:r>
            <a:r>
              <a:rPr lang="en-US" altLang="zh-CN" dirty="0"/>
              <a:t>2×2</a:t>
            </a:r>
            <a:r>
              <a:rPr lang="zh-CN" altLang="en-US" dirty="0"/>
              <a:t>、步幅为</a:t>
            </a:r>
            <a:r>
              <a:rPr lang="en-US" altLang="zh-CN" dirty="0"/>
              <a:t>2</a:t>
            </a:r>
            <a:r>
              <a:rPr lang="zh-CN" altLang="en-US" dirty="0"/>
              <a:t>的最大池化层，输出形状为</a:t>
            </a:r>
            <a:r>
              <a:rPr lang="en-US" altLang="zh-CN" dirty="0"/>
              <a:t>112×112×64</a:t>
            </a:r>
            <a:r>
              <a:rPr lang="zh-CN" altLang="en-US" dirty="0"/>
              <a:t>。后面紧接两个同样参数（过滤器大小</a:t>
            </a:r>
            <a:r>
              <a:rPr lang="en-US" altLang="zh-CN" dirty="0" err="1"/>
              <a:t>kernel_size</a:t>
            </a:r>
            <a:r>
              <a:rPr lang="zh-CN" altLang="en-US" dirty="0"/>
              <a:t>为</a:t>
            </a:r>
            <a:r>
              <a:rPr lang="en-US" altLang="zh-CN" dirty="0"/>
              <a:t>(3, 3)</a:t>
            </a:r>
            <a:r>
              <a:rPr lang="zh-CN" altLang="en-US" dirty="0"/>
              <a:t>、步幅</a:t>
            </a:r>
            <a:r>
              <a:rPr lang="en-US" altLang="zh-CN" dirty="0"/>
              <a:t>stride</a:t>
            </a:r>
            <a:r>
              <a:rPr lang="zh-CN" altLang="en-US" dirty="0"/>
              <a:t>为</a:t>
            </a:r>
            <a:r>
              <a:rPr lang="en-US" altLang="zh-CN" dirty="0"/>
              <a:t>(1, 1)</a:t>
            </a:r>
            <a:r>
              <a:rPr lang="zh-CN" altLang="en-US" dirty="0"/>
              <a:t>、</a:t>
            </a:r>
            <a:r>
              <a:rPr lang="en-US" altLang="zh-CN" dirty="0"/>
              <a:t>padding</a:t>
            </a:r>
            <a:r>
              <a:rPr lang="zh-CN" altLang="en-US" dirty="0"/>
              <a:t>参数为</a:t>
            </a:r>
            <a:r>
              <a:rPr lang="en-US" altLang="zh-CN" dirty="0"/>
              <a:t>(1, 1)</a:t>
            </a:r>
            <a:r>
              <a:rPr lang="zh-CN" altLang="en-US" dirty="0"/>
              <a:t>，一共</a:t>
            </a:r>
            <a:r>
              <a:rPr lang="en-US" altLang="zh-CN" dirty="0"/>
              <a:t>128</a:t>
            </a:r>
            <a:r>
              <a:rPr lang="zh-CN" altLang="en-US" dirty="0"/>
              <a:t>个过滤器）的卷积层，输出形状为</a:t>
            </a:r>
            <a:r>
              <a:rPr lang="en-US" altLang="zh-CN" dirty="0"/>
              <a:t>112×112×128</a:t>
            </a:r>
            <a:r>
              <a:rPr lang="zh-CN" altLang="en-US" dirty="0"/>
              <a:t>。然后再进行池化，可以推算出池化后的形状为</a:t>
            </a:r>
            <a:r>
              <a:rPr lang="en-US" altLang="zh-CN" dirty="0"/>
              <a:t>56×56×128</a:t>
            </a:r>
            <a:r>
              <a:rPr lang="zh-CN" altLang="en-US" dirty="0"/>
              <a:t>。接着再用</a:t>
            </a:r>
            <a:r>
              <a:rPr lang="en-US" altLang="zh-CN" dirty="0"/>
              <a:t>256</a:t>
            </a:r>
            <a:r>
              <a:rPr lang="zh-CN" altLang="en-US" dirty="0"/>
              <a:t>个</a:t>
            </a:r>
            <a:r>
              <a:rPr lang="en-US" altLang="zh-CN" dirty="0"/>
              <a:t>3×3</a:t>
            </a:r>
            <a:r>
              <a:rPr lang="zh-CN" altLang="en-US" dirty="0"/>
              <a:t>的过滤器进行三次卷积操作，然后再池化。随后再卷积三次，再池化。这样，最后得到的</a:t>
            </a:r>
            <a:r>
              <a:rPr lang="en-US" altLang="zh-CN" dirty="0"/>
              <a:t>7×7×512</a:t>
            </a:r>
            <a:r>
              <a:rPr lang="zh-CN" altLang="en-US" dirty="0"/>
              <a:t>的特征，进行拉伸操作后得到</a:t>
            </a:r>
            <a:r>
              <a:rPr lang="en-US" altLang="zh-CN" dirty="0"/>
              <a:t>4096</a:t>
            </a:r>
            <a:r>
              <a:rPr lang="zh-CN" altLang="en-US" dirty="0"/>
              <a:t>个单元，然后经过两个</a:t>
            </a:r>
            <a:r>
              <a:rPr lang="en-US" altLang="zh-CN" dirty="0"/>
              <a:t>4096</a:t>
            </a:r>
            <a:r>
              <a:rPr lang="zh-CN" altLang="en-US" dirty="0"/>
              <a:t>个神经元的全连接层，再经过一个</a:t>
            </a:r>
            <a:r>
              <a:rPr lang="en-US" altLang="zh-CN" dirty="0"/>
              <a:t>1000</a:t>
            </a:r>
            <a:r>
              <a:rPr lang="zh-CN" altLang="en-US" dirty="0"/>
              <a:t>个神经元的全连接层，最后经过</a:t>
            </a:r>
            <a:r>
              <a:rPr lang="en-US" altLang="zh-CN" dirty="0" err="1"/>
              <a:t>Softmax</a:t>
            </a:r>
            <a:r>
              <a:rPr lang="zh-CN" altLang="en-US" dirty="0"/>
              <a:t>层，输出从</a:t>
            </a:r>
            <a:r>
              <a:rPr lang="en-US" altLang="zh-CN" dirty="0"/>
              <a:t>1000</a:t>
            </a:r>
            <a:r>
              <a:rPr lang="zh-CN" altLang="en-US" dirty="0"/>
              <a:t>种类别中的分类结果。</a:t>
            </a:r>
          </a:p>
        </p:txBody>
      </p:sp>
    </p:spTree>
    <p:extLst>
      <p:ext uri="{BB962C8B-B14F-4D97-AF65-F5344CB8AC3E}">
        <p14:creationId xmlns:p14="http://schemas.microsoft.com/office/powerpoint/2010/main" val="21105987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6.4.1 </a:t>
            </a:r>
            <a:r>
              <a:rPr lang="zh-CN" altLang="en-US" dirty="0" smtClean="0"/>
              <a:t>中间</a:t>
            </a:r>
            <a:r>
              <a:rPr lang="zh-CN" altLang="en-US" dirty="0"/>
              <a:t>激活可视化</a:t>
            </a:r>
          </a:p>
        </p:txBody>
      </p:sp>
      <p:sp>
        <p:nvSpPr>
          <p:cNvPr id="3" name="内容占位符 2"/>
          <p:cNvSpPr>
            <a:spLocks noGrp="1"/>
          </p:cNvSpPr>
          <p:nvPr>
            <p:ph idx="1"/>
          </p:nvPr>
        </p:nvSpPr>
        <p:spPr/>
        <p:txBody>
          <a:bodyPr/>
          <a:lstStyle/>
          <a:p>
            <a:r>
              <a:rPr lang="zh-CN" altLang="en-US" dirty="0"/>
              <a:t>中间层的输出就是激活函数的输出，简称激活。激活有三个维度，分别是通道、宽度和高度。中间层激活可视化，就是可视化这三个维度的特征图。由于每个通道都保持有相对独立的特征，因此将各个通道的特征绘制为二维图像，以便观察每个通道将原始输入变换成什么信息。</a:t>
            </a:r>
          </a:p>
        </p:txBody>
      </p:sp>
    </p:spTree>
    <p:extLst>
      <p:ext uri="{BB962C8B-B14F-4D97-AF65-F5344CB8AC3E}">
        <p14:creationId xmlns:p14="http://schemas.microsoft.com/office/powerpoint/2010/main" val="15570933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88640"/>
            <a:ext cx="8712968" cy="6480720"/>
          </a:xfrm>
        </p:spPr>
        <p:txBody>
          <a:bodyPr>
            <a:normAutofit fontScale="55000" lnSpcReduction="20000"/>
          </a:bodyPr>
          <a:lstStyle/>
          <a:p>
            <a:r>
              <a:rPr lang="zh-CN" altLang="en-US" sz="4400" dirty="0"/>
              <a:t>首先，为了抽取某个网络结构某层的激活输出，需要定义一个特征抽取</a:t>
            </a:r>
            <a:r>
              <a:rPr lang="en-US" altLang="zh-CN" sz="4400" dirty="0" err="1"/>
              <a:t>FeatureExtractor</a:t>
            </a:r>
            <a:r>
              <a:rPr lang="zh-CN" altLang="en-US" sz="4400" dirty="0"/>
              <a:t>类，如代码</a:t>
            </a:r>
            <a:r>
              <a:rPr lang="en-US" altLang="zh-CN" sz="4400" dirty="0"/>
              <a:t>6. 27</a:t>
            </a:r>
            <a:r>
              <a:rPr lang="zh-CN" altLang="en-US" sz="4400" dirty="0"/>
              <a:t>所示。其中的</a:t>
            </a:r>
            <a:r>
              <a:rPr lang="en-US" altLang="zh-CN" sz="4400" dirty="0"/>
              <a:t>submodule</a:t>
            </a:r>
            <a:r>
              <a:rPr lang="zh-CN" altLang="en-US" sz="4400" dirty="0"/>
              <a:t>参数指定要抽取的网络，</a:t>
            </a:r>
            <a:r>
              <a:rPr lang="en-US" altLang="zh-CN" sz="4400" dirty="0" err="1"/>
              <a:t>extracted_layers</a:t>
            </a:r>
            <a:r>
              <a:rPr lang="zh-CN" altLang="en-US" sz="4400" dirty="0"/>
              <a:t>参数指定要抽取的层。注意到全连接层因为无法可视化而不予抽取。</a:t>
            </a:r>
          </a:p>
          <a:p>
            <a:r>
              <a:rPr lang="zh-CN" altLang="en-US" dirty="0"/>
              <a:t>代码</a:t>
            </a:r>
            <a:r>
              <a:rPr lang="en-US" altLang="zh-CN" dirty="0"/>
              <a:t>6. 27</a:t>
            </a:r>
            <a:r>
              <a:rPr lang="zh-CN" altLang="en-US" dirty="0"/>
              <a:t>特征抽取类</a:t>
            </a:r>
          </a:p>
          <a:p>
            <a:r>
              <a:rPr lang="en-US" altLang="zh-CN" dirty="0"/>
              <a:t>class </a:t>
            </a:r>
            <a:r>
              <a:rPr lang="en-US" altLang="zh-CN" dirty="0" err="1"/>
              <a:t>FeatureExtractor</a:t>
            </a:r>
            <a:r>
              <a:rPr lang="en-US" altLang="zh-CN" dirty="0"/>
              <a:t>(</a:t>
            </a:r>
            <a:r>
              <a:rPr lang="en-US" altLang="zh-CN" dirty="0" err="1"/>
              <a:t>nn.Module</a:t>
            </a:r>
            <a:r>
              <a:rPr lang="en-US" altLang="zh-CN" dirty="0"/>
              <a:t>):</a:t>
            </a:r>
          </a:p>
          <a:p>
            <a:r>
              <a:rPr lang="en-US" altLang="zh-CN" dirty="0"/>
              <a:t>    """ </a:t>
            </a:r>
            <a:r>
              <a:rPr lang="zh-CN" altLang="en-US" dirty="0"/>
              <a:t>抽取某</a:t>
            </a:r>
            <a:r>
              <a:rPr lang="en-US" altLang="zh-CN" dirty="0"/>
              <a:t>submodule</a:t>
            </a:r>
            <a:r>
              <a:rPr lang="zh-CN" altLang="en-US" dirty="0"/>
              <a:t>下</a:t>
            </a:r>
            <a:r>
              <a:rPr lang="en-US" altLang="zh-CN" dirty="0" err="1"/>
              <a:t>extracted_layers</a:t>
            </a:r>
            <a:r>
              <a:rPr lang="zh-CN" altLang="en-US" dirty="0"/>
              <a:t>的特征图 </a:t>
            </a:r>
            <a:r>
              <a:rPr lang="en-US" altLang="zh-CN" dirty="0"/>
              <a:t>"""</a:t>
            </a:r>
          </a:p>
          <a:p>
            <a:endParaRPr lang="en-US" altLang="zh-CN" dirty="0"/>
          </a:p>
          <a:p>
            <a:r>
              <a:rPr lang="en-US" altLang="zh-CN" dirty="0"/>
              <a:t>    </a:t>
            </a:r>
            <a:r>
              <a:rPr lang="en-US" altLang="zh-CN" dirty="0" err="1"/>
              <a:t>def</a:t>
            </a:r>
            <a:r>
              <a:rPr lang="en-US" altLang="zh-CN" dirty="0"/>
              <a:t> __</a:t>
            </a:r>
            <a:r>
              <a:rPr lang="en-US" altLang="zh-CN" dirty="0" err="1"/>
              <a:t>init</a:t>
            </a:r>
            <a:r>
              <a:rPr lang="en-US" altLang="zh-CN" dirty="0"/>
              <a:t>__(self, submodule, </a:t>
            </a:r>
            <a:r>
              <a:rPr lang="en-US" altLang="zh-CN" dirty="0" err="1"/>
              <a:t>extracted_layers</a:t>
            </a:r>
            <a:r>
              <a:rPr lang="en-US" altLang="zh-CN" dirty="0"/>
              <a:t>):</a:t>
            </a:r>
          </a:p>
          <a:p>
            <a:r>
              <a:rPr lang="en-US" altLang="zh-CN" dirty="0"/>
              <a:t>        super(</a:t>
            </a:r>
            <a:r>
              <a:rPr lang="en-US" altLang="zh-CN" dirty="0" err="1"/>
              <a:t>FeatureExtractor</a:t>
            </a:r>
            <a:r>
              <a:rPr lang="en-US" altLang="zh-CN" dirty="0"/>
              <a:t>, self).__</a:t>
            </a:r>
            <a:r>
              <a:rPr lang="en-US" altLang="zh-CN" dirty="0" err="1"/>
              <a:t>init</a:t>
            </a:r>
            <a:r>
              <a:rPr lang="en-US" altLang="zh-CN" dirty="0"/>
              <a:t>__()</a:t>
            </a:r>
          </a:p>
          <a:p>
            <a:r>
              <a:rPr lang="en-US" altLang="zh-CN" dirty="0"/>
              <a:t>        </a:t>
            </a:r>
            <a:r>
              <a:rPr lang="en-US" altLang="zh-CN" dirty="0" err="1"/>
              <a:t>self.submodule</a:t>
            </a:r>
            <a:r>
              <a:rPr lang="en-US" altLang="zh-CN" dirty="0"/>
              <a:t> = submodule</a:t>
            </a:r>
          </a:p>
          <a:p>
            <a:r>
              <a:rPr lang="en-US" altLang="zh-CN" dirty="0"/>
              <a:t>        </a:t>
            </a:r>
            <a:r>
              <a:rPr lang="en-US" altLang="zh-CN" dirty="0" err="1"/>
              <a:t>self.extracted_layers</a:t>
            </a:r>
            <a:r>
              <a:rPr lang="en-US" altLang="zh-CN" dirty="0"/>
              <a:t> = </a:t>
            </a:r>
            <a:r>
              <a:rPr lang="en-US" altLang="zh-CN" dirty="0" err="1"/>
              <a:t>extracted_layers</a:t>
            </a:r>
            <a:endParaRPr lang="en-US" altLang="zh-CN" dirty="0"/>
          </a:p>
          <a:p>
            <a:endParaRPr lang="en-US" altLang="zh-CN" dirty="0"/>
          </a:p>
          <a:p>
            <a:r>
              <a:rPr lang="en-US" altLang="zh-CN" dirty="0"/>
              <a:t>    </a:t>
            </a:r>
            <a:r>
              <a:rPr lang="en-US" altLang="zh-CN" dirty="0" err="1"/>
              <a:t>def</a:t>
            </a:r>
            <a:r>
              <a:rPr lang="en-US" altLang="zh-CN" dirty="0"/>
              <a:t> forward(self, x):</a:t>
            </a:r>
          </a:p>
          <a:p>
            <a:r>
              <a:rPr lang="en-US" altLang="zh-CN" dirty="0"/>
              <a:t>        </a:t>
            </a:r>
            <a:r>
              <a:rPr lang="en-US" altLang="zh-CN" dirty="0" err="1"/>
              <a:t>fe_outputs</a:t>
            </a:r>
            <a:r>
              <a:rPr lang="en-US" altLang="zh-CN" dirty="0"/>
              <a:t> = {}</a:t>
            </a:r>
          </a:p>
          <a:p>
            <a:r>
              <a:rPr lang="en-US" altLang="zh-CN" dirty="0"/>
              <a:t>        for name, module in self.submodule._</a:t>
            </a:r>
            <a:r>
              <a:rPr lang="en-US" altLang="zh-CN" dirty="0" err="1"/>
              <a:t>modules.items</a:t>
            </a:r>
            <a:r>
              <a:rPr lang="en-US" altLang="zh-CN" dirty="0"/>
              <a:t>():</a:t>
            </a:r>
          </a:p>
          <a:p>
            <a:r>
              <a:rPr lang="en-US" altLang="zh-CN" dirty="0"/>
              <a:t>            if "fc" in name:</a:t>
            </a:r>
          </a:p>
          <a:p>
            <a:r>
              <a:rPr lang="en-US" altLang="zh-CN" dirty="0"/>
              <a:t>                x = </a:t>
            </a:r>
            <a:r>
              <a:rPr lang="en-US" altLang="zh-CN" dirty="0" err="1"/>
              <a:t>x.view</a:t>
            </a:r>
            <a:r>
              <a:rPr lang="en-US" altLang="zh-CN" dirty="0"/>
              <a:t>(</a:t>
            </a:r>
            <a:r>
              <a:rPr lang="en-US" altLang="zh-CN" dirty="0" err="1"/>
              <a:t>x.size</a:t>
            </a:r>
            <a:r>
              <a:rPr lang="en-US" altLang="zh-CN" dirty="0"/>
              <a:t>(0), -1)</a:t>
            </a:r>
          </a:p>
          <a:p>
            <a:r>
              <a:rPr lang="en-US" altLang="zh-CN" dirty="0"/>
              <a:t>            x = module(x)</a:t>
            </a:r>
          </a:p>
          <a:p>
            <a:r>
              <a:rPr lang="en-US" altLang="zh-CN" dirty="0"/>
              <a:t>            if (</a:t>
            </a:r>
            <a:r>
              <a:rPr lang="en-US" altLang="zh-CN" dirty="0" err="1"/>
              <a:t>self.extracted_layers</a:t>
            </a:r>
            <a:r>
              <a:rPr lang="en-US" altLang="zh-CN" dirty="0"/>
              <a:t> is None) or (name in </a:t>
            </a:r>
            <a:r>
              <a:rPr lang="en-US" altLang="zh-CN" dirty="0" err="1"/>
              <a:t>self.extracted_layers</a:t>
            </a:r>
            <a:r>
              <a:rPr lang="en-US" altLang="zh-CN" dirty="0"/>
              <a:t> and 'fc' not in name):</a:t>
            </a:r>
          </a:p>
          <a:p>
            <a:r>
              <a:rPr lang="en-US" altLang="zh-CN" dirty="0"/>
              <a:t>                </a:t>
            </a:r>
            <a:r>
              <a:rPr lang="en-US" altLang="zh-CN" dirty="0" err="1"/>
              <a:t>fe_outputs</a:t>
            </a:r>
            <a:r>
              <a:rPr lang="en-US" altLang="zh-CN" dirty="0"/>
              <a:t>[name] = x</a:t>
            </a:r>
          </a:p>
          <a:p>
            <a:r>
              <a:rPr lang="en-US" altLang="zh-CN" dirty="0"/>
              <a:t>        return </a:t>
            </a:r>
            <a:r>
              <a:rPr lang="en-US" altLang="zh-CN" dirty="0" err="1"/>
              <a:t>fe_outputs</a:t>
            </a:r>
            <a:endParaRPr lang="en-US" altLang="zh-CN" dirty="0"/>
          </a:p>
          <a:p>
            <a:endParaRPr lang="zh-CN" altLang="en-US" dirty="0"/>
          </a:p>
        </p:txBody>
      </p:sp>
    </p:spTree>
    <p:extLst>
      <p:ext uri="{BB962C8B-B14F-4D97-AF65-F5344CB8AC3E}">
        <p14:creationId xmlns:p14="http://schemas.microsoft.com/office/powerpoint/2010/main" val="13347006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然后定义一个图像转换器，将输入图像转换为</a:t>
            </a:r>
            <a:r>
              <a:rPr lang="en-US" altLang="zh-CN" dirty="0"/>
              <a:t>224×224</a:t>
            </a:r>
            <a:r>
              <a:rPr lang="zh-CN" altLang="en-US" dirty="0"/>
              <a:t>大小。如代码</a:t>
            </a:r>
            <a:r>
              <a:rPr lang="en-US" altLang="zh-CN" dirty="0"/>
              <a:t>6. 28</a:t>
            </a:r>
            <a:r>
              <a:rPr lang="zh-CN" altLang="en-US" dirty="0"/>
              <a:t>所示。</a:t>
            </a:r>
          </a:p>
          <a:p>
            <a:r>
              <a:rPr lang="zh-CN" altLang="en-US" dirty="0"/>
              <a:t>代码</a:t>
            </a:r>
            <a:r>
              <a:rPr lang="en-US" altLang="zh-CN" dirty="0"/>
              <a:t>6. 28</a:t>
            </a:r>
            <a:r>
              <a:rPr lang="zh-CN" altLang="en-US" dirty="0"/>
              <a:t>定义图像转换器</a:t>
            </a:r>
          </a:p>
          <a:p>
            <a:r>
              <a:rPr lang="en-US" altLang="zh-CN" sz="2400" dirty="0" err="1"/>
              <a:t>my_transform</a:t>
            </a:r>
            <a:r>
              <a:rPr lang="en-US" altLang="zh-CN" sz="2400" dirty="0"/>
              <a:t> = </a:t>
            </a:r>
            <a:r>
              <a:rPr lang="en-US" altLang="zh-CN" sz="2400" dirty="0" err="1"/>
              <a:t>transforms.Compose</a:t>
            </a:r>
            <a:r>
              <a:rPr lang="en-US" altLang="zh-CN" sz="2400" dirty="0"/>
              <a:t>([</a:t>
            </a:r>
          </a:p>
          <a:p>
            <a:r>
              <a:rPr lang="en-US" altLang="zh-CN" sz="2400" dirty="0"/>
              <a:t>    </a:t>
            </a:r>
            <a:r>
              <a:rPr lang="en-US" altLang="zh-CN" sz="2400" dirty="0" err="1"/>
              <a:t>transforms.Resize</a:t>
            </a:r>
            <a:r>
              <a:rPr lang="en-US" altLang="zh-CN" sz="2400" dirty="0"/>
              <a:t>(256),</a:t>
            </a:r>
          </a:p>
          <a:p>
            <a:r>
              <a:rPr lang="en-US" altLang="zh-CN" sz="2400" dirty="0"/>
              <a:t>    </a:t>
            </a:r>
            <a:r>
              <a:rPr lang="en-US" altLang="zh-CN" sz="2400" dirty="0" err="1"/>
              <a:t>transforms.CenterCrop</a:t>
            </a:r>
            <a:r>
              <a:rPr lang="en-US" altLang="zh-CN" sz="2400" dirty="0"/>
              <a:t>(224),</a:t>
            </a:r>
          </a:p>
          <a:p>
            <a:r>
              <a:rPr lang="en-US" altLang="zh-CN" sz="2400" dirty="0"/>
              <a:t>    </a:t>
            </a:r>
            <a:r>
              <a:rPr lang="en-US" altLang="zh-CN" sz="2400" dirty="0" err="1"/>
              <a:t>transforms.ToTensor</a:t>
            </a:r>
            <a:r>
              <a:rPr lang="en-US" altLang="zh-CN" sz="2400" dirty="0"/>
              <a:t>()</a:t>
            </a:r>
          </a:p>
          <a:p>
            <a:r>
              <a:rPr lang="en-US" altLang="zh-CN" sz="2400" dirty="0"/>
              <a:t>])</a:t>
            </a:r>
          </a:p>
          <a:p>
            <a:endParaRPr lang="zh-CN" altLang="en-US" dirty="0"/>
          </a:p>
        </p:txBody>
      </p:sp>
    </p:spTree>
    <p:extLst>
      <p:ext uri="{BB962C8B-B14F-4D97-AF65-F5344CB8AC3E}">
        <p14:creationId xmlns:p14="http://schemas.microsoft.com/office/powerpoint/2010/main" val="38735057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0000" lnSpcReduction="20000"/>
          </a:bodyPr>
          <a:lstStyle/>
          <a:p>
            <a:r>
              <a:rPr lang="zh-CN" altLang="en-US" sz="4000" dirty="0"/>
              <a:t>代码</a:t>
            </a:r>
            <a:r>
              <a:rPr lang="en-US" altLang="zh-CN" sz="4000" dirty="0"/>
              <a:t>6. 29</a:t>
            </a:r>
            <a:r>
              <a:rPr lang="zh-CN" altLang="en-US" sz="4000" dirty="0"/>
              <a:t>加载一幅图像，然后进行简单的图像转换。</a:t>
            </a:r>
          </a:p>
          <a:p>
            <a:r>
              <a:rPr lang="zh-CN" altLang="en-US" dirty="0"/>
              <a:t>代码</a:t>
            </a:r>
            <a:r>
              <a:rPr lang="en-US" altLang="zh-CN" dirty="0"/>
              <a:t>6. 29</a:t>
            </a:r>
            <a:r>
              <a:rPr lang="zh-CN" altLang="en-US" dirty="0"/>
              <a:t>加载输入图像</a:t>
            </a:r>
          </a:p>
          <a:p>
            <a:r>
              <a:rPr lang="zh-CN" altLang="en-US" dirty="0"/>
              <a:t>    </a:t>
            </a:r>
            <a:r>
              <a:rPr lang="en-US" altLang="zh-CN" dirty="0" err="1"/>
              <a:t>img_path</a:t>
            </a:r>
            <a:r>
              <a:rPr lang="en-US" altLang="zh-CN" dirty="0"/>
              <a:t> = '../datasets/</a:t>
            </a:r>
            <a:r>
              <a:rPr lang="en-US" altLang="zh-CN" dirty="0" err="1"/>
              <a:t>kaggledogvscat</a:t>
            </a:r>
            <a:r>
              <a:rPr lang="en-US" altLang="zh-CN" dirty="0"/>
              <a:t>/</a:t>
            </a:r>
            <a:r>
              <a:rPr lang="en-US" altLang="zh-CN" dirty="0" err="1"/>
              <a:t>original_train</a:t>
            </a:r>
            <a:r>
              <a:rPr lang="en-US" altLang="zh-CN" dirty="0"/>
              <a:t>/dog.1512.jpg'</a:t>
            </a:r>
          </a:p>
          <a:p>
            <a:r>
              <a:rPr lang="en-US" altLang="zh-CN" dirty="0"/>
              <a:t>    </a:t>
            </a:r>
            <a:r>
              <a:rPr lang="en-US" altLang="zh-CN" dirty="0" err="1"/>
              <a:t>pil_img</a:t>
            </a:r>
            <a:r>
              <a:rPr lang="en-US" altLang="zh-CN" dirty="0"/>
              <a:t> = </a:t>
            </a:r>
            <a:r>
              <a:rPr lang="en-US" altLang="zh-CN" dirty="0" err="1"/>
              <a:t>Image.open</a:t>
            </a:r>
            <a:r>
              <a:rPr lang="en-US" altLang="zh-CN" dirty="0"/>
              <a:t>(</a:t>
            </a:r>
            <a:r>
              <a:rPr lang="en-US" altLang="zh-CN" dirty="0" err="1"/>
              <a:t>img_path</a:t>
            </a:r>
            <a:r>
              <a:rPr lang="en-US" altLang="zh-CN" dirty="0"/>
              <a:t>)</a:t>
            </a:r>
          </a:p>
          <a:p>
            <a:r>
              <a:rPr lang="en-US" altLang="zh-CN" dirty="0"/>
              <a:t>    </a:t>
            </a:r>
            <a:r>
              <a:rPr lang="en-US" altLang="zh-CN" dirty="0" err="1"/>
              <a:t>plt.imshow</a:t>
            </a:r>
            <a:r>
              <a:rPr lang="en-US" altLang="zh-CN" dirty="0"/>
              <a:t>(</a:t>
            </a:r>
            <a:r>
              <a:rPr lang="en-US" altLang="zh-CN" dirty="0" err="1"/>
              <a:t>pil_img</a:t>
            </a:r>
            <a:r>
              <a:rPr lang="en-US" altLang="zh-CN" dirty="0"/>
              <a:t>)</a:t>
            </a:r>
          </a:p>
          <a:p>
            <a:r>
              <a:rPr lang="en-US" altLang="zh-CN" dirty="0"/>
              <a:t>    </a:t>
            </a:r>
            <a:r>
              <a:rPr lang="en-US" altLang="zh-CN" dirty="0" err="1"/>
              <a:t>plt.title</a:t>
            </a:r>
            <a:r>
              <a:rPr lang="en-US" altLang="zh-CN" dirty="0"/>
              <a:t>(u'</a:t>
            </a:r>
            <a:r>
              <a:rPr lang="zh-CN" altLang="en-US" dirty="0"/>
              <a:t>原始图片</a:t>
            </a:r>
            <a:r>
              <a:rPr lang="en-US" altLang="zh-CN" dirty="0"/>
              <a:t>')</a:t>
            </a:r>
          </a:p>
          <a:p>
            <a:r>
              <a:rPr lang="en-US" altLang="zh-CN" dirty="0"/>
              <a:t>    </a:t>
            </a:r>
            <a:r>
              <a:rPr lang="en-US" altLang="zh-CN" dirty="0" err="1"/>
              <a:t>plt.show</a:t>
            </a:r>
            <a:r>
              <a:rPr lang="en-US" altLang="zh-CN" dirty="0"/>
              <a:t>()</a:t>
            </a:r>
          </a:p>
          <a:p>
            <a:endParaRPr lang="en-US" altLang="zh-CN" dirty="0"/>
          </a:p>
          <a:p>
            <a:r>
              <a:rPr lang="en-US" altLang="zh-CN" dirty="0"/>
              <a:t>    </a:t>
            </a:r>
            <a:r>
              <a:rPr lang="en-US" altLang="zh-CN" dirty="0" err="1"/>
              <a:t>img</a:t>
            </a:r>
            <a:r>
              <a:rPr lang="en-US" altLang="zh-CN" dirty="0"/>
              <a:t> = </a:t>
            </a:r>
            <a:r>
              <a:rPr lang="en-US" altLang="zh-CN" dirty="0" err="1"/>
              <a:t>my_transform</a:t>
            </a:r>
            <a:r>
              <a:rPr lang="en-US" altLang="zh-CN" dirty="0"/>
              <a:t>(</a:t>
            </a:r>
            <a:r>
              <a:rPr lang="en-US" altLang="zh-CN" dirty="0" err="1"/>
              <a:t>pil_img</a:t>
            </a:r>
            <a:r>
              <a:rPr lang="en-US" altLang="zh-CN" dirty="0"/>
              <a:t>)</a:t>
            </a:r>
          </a:p>
          <a:p>
            <a:r>
              <a:rPr lang="en-US" altLang="zh-CN" dirty="0"/>
              <a:t>    # </a:t>
            </a:r>
            <a:r>
              <a:rPr lang="zh-CN" altLang="en-US" dirty="0"/>
              <a:t>转换为</a:t>
            </a:r>
            <a:r>
              <a:rPr lang="en-US" altLang="zh-CN" dirty="0"/>
              <a:t>CNN</a:t>
            </a:r>
            <a:r>
              <a:rPr lang="zh-CN" altLang="en-US" dirty="0"/>
              <a:t>网络输入的四维张量</a:t>
            </a:r>
          </a:p>
          <a:p>
            <a:r>
              <a:rPr lang="zh-CN" altLang="en-US" dirty="0"/>
              <a:t>    </a:t>
            </a:r>
            <a:r>
              <a:rPr lang="en-US" altLang="zh-CN" dirty="0" err="1"/>
              <a:t>img</a:t>
            </a:r>
            <a:r>
              <a:rPr lang="en-US" altLang="zh-CN" dirty="0"/>
              <a:t> = </a:t>
            </a:r>
            <a:r>
              <a:rPr lang="en-US" altLang="zh-CN" dirty="0" err="1"/>
              <a:t>img.unsqueeze</a:t>
            </a:r>
            <a:r>
              <a:rPr lang="en-US" altLang="zh-CN" dirty="0"/>
              <a:t>(0)</a:t>
            </a:r>
          </a:p>
          <a:p>
            <a:endParaRPr lang="zh-CN" altLang="en-US" dirty="0"/>
          </a:p>
        </p:txBody>
      </p:sp>
    </p:spTree>
    <p:extLst>
      <p:ext uri="{BB962C8B-B14F-4D97-AF65-F5344CB8AC3E}">
        <p14:creationId xmlns:p14="http://schemas.microsoft.com/office/powerpoint/2010/main" val="32643129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509120"/>
            <a:ext cx="8229600" cy="1777400"/>
          </a:xfrm>
        </p:spPr>
        <p:txBody>
          <a:bodyPr/>
          <a:lstStyle/>
          <a:p>
            <a:r>
              <a:rPr lang="zh-CN" altLang="en-US" dirty="0"/>
              <a:t>加载的输入图像张量的原始图像如图</a:t>
            </a:r>
            <a:r>
              <a:rPr lang="en-US" altLang="zh-CN" dirty="0"/>
              <a:t>6. 13</a:t>
            </a:r>
            <a:r>
              <a:rPr lang="zh-CN" altLang="en-US" dirty="0"/>
              <a:t>所示。注意到经图像转换，该图像张量的形状将变为</a:t>
            </a:r>
            <a:r>
              <a:rPr lang="en-US" altLang="zh-CN" dirty="0"/>
              <a:t>(1, 3, 244, 244)</a:t>
            </a:r>
            <a:r>
              <a:rPr lang="zh-CN" altLang="en-US" dirty="0"/>
              <a:t>。</a:t>
            </a:r>
          </a:p>
        </p:txBody>
      </p:sp>
      <p:pic>
        <p:nvPicPr>
          <p:cNvPr id="1536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89792"/>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474457" y="4005064"/>
            <a:ext cx="2031325" cy="369332"/>
          </a:xfrm>
          <a:prstGeom prst="rect">
            <a:avLst/>
          </a:prstGeom>
        </p:spPr>
        <p:txBody>
          <a:bodyPr wrap="none">
            <a:spAutoFit/>
          </a:bodyPr>
          <a:lstStyle/>
          <a:p>
            <a:r>
              <a:rPr lang="zh-CN" altLang="zh-CN" dirty="0"/>
              <a:t>图</a:t>
            </a:r>
            <a:r>
              <a:rPr lang="en-US" altLang="zh-CN" dirty="0"/>
              <a:t>6. 13 </a:t>
            </a:r>
            <a:r>
              <a:rPr lang="zh-CN" altLang="zh-CN" dirty="0"/>
              <a:t>原始图片</a:t>
            </a:r>
          </a:p>
        </p:txBody>
      </p:sp>
    </p:spTree>
    <p:extLst>
      <p:ext uri="{BB962C8B-B14F-4D97-AF65-F5344CB8AC3E}">
        <p14:creationId xmlns:p14="http://schemas.microsoft.com/office/powerpoint/2010/main" val="362753341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下一步是加载预训练模型并抽取激活，如代码</a:t>
            </a:r>
            <a:r>
              <a:rPr lang="en-US" altLang="zh-CN" dirty="0"/>
              <a:t>6. 30</a:t>
            </a:r>
            <a:r>
              <a:rPr lang="zh-CN" altLang="en-US" dirty="0"/>
              <a:t>所示。</a:t>
            </a:r>
            <a:r>
              <a:rPr lang="en-US" altLang="zh-CN" dirty="0" err="1"/>
              <a:t>extracted_layers</a:t>
            </a:r>
            <a:r>
              <a:rPr lang="zh-CN" altLang="en-US" dirty="0"/>
              <a:t>指定要抽取的层，输入图像张量</a:t>
            </a:r>
            <a:r>
              <a:rPr lang="en-US" altLang="zh-CN" dirty="0" err="1"/>
              <a:t>img</a:t>
            </a:r>
            <a:r>
              <a:rPr lang="zh-CN" altLang="en-US" dirty="0"/>
              <a:t>抽取指定层的激活。</a:t>
            </a:r>
          </a:p>
          <a:p>
            <a:r>
              <a:rPr lang="zh-CN" altLang="en-US" dirty="0"/>
              <a:t>代码</a:t>
            </a:r>
            <a:r>
              <a:rPr lang="en-US" altLang="zh-CN" dirty="0"/>
              <a:t>6. 30</a:t>
            </a:r>
            <a:r>
              <a:rPr lang="zh-CN" altLang="en-US" dirty="0"/>
              <a:t>加载预训练模型并抽取激活</a:t>
            </a:r>
          </a:p>
          <a:p>
            <a:r>
              <a:rPr lang="zh-CN" altLang="en-US" sz="2600" dirty="0"/>
              <a:t>    </a:t>
            </a:r>
            <a:r>
              <a:rPr lang="en-US" altLang="zh-CN" sz="2600" dirty="0"/>
              <a:t>model = models.resnet18(</a:t>
            </a:r>
            <a:r>
              <a:rPr lang="en-US" altLang="zh-CN" sz="2600" dirty="0" err="1"/>
              <a:t>pretrained</a:t>
            </a:r>
            <a:r>
              <a:rPr lang="en-US" altLang="zh-CN" sz="2600" dirty="0"/>
              <a:t>=True)</a:t>
            </a:r>
          </a:p>
          <a:p>
            <a:r>
              <a:rPr lang="en-US" altLang="zh-CN" sz="2600" dirty="0"/>
              <a:t>    print("</a:t>
            </a:r>
            <a:r>
              <a:rPr lang="zh-CN" altLang="en-US" sz="2600" dirty="0"/>
              <a:t>模型：</a:t>
            </a:r>
            <a:r>
              <a:rPr lang="en-US" altLang="zh-CN" sz="2600" dirty="0"/>
              <a:t>\n", model)</a:t>
            </a:r>
          </a:p>
          <a:p>
            <a:endParaRPr lang="en-US" altLang="zh-CN" sz="2600" dirty="0"/>
          </a:p>
          <a:p>
            <a:r>
              <a:rPr lang="en-US" altLang="zh-CN" sz="2600" dirty="0"/>
              <a:t>    # </a:t>
            </a:r>
            <a:r>
              <a:rPr lang="zh-CN" altLang="en-US" sz="2600" dirty="0"/>
              <a:t>抽取中间层激活</a:t>
            </a:r>
          </a:p>
          <a:p>
            <a:r>
              <a:rPr lang="zh-CN" altLang="en-US" sz="2600" dirty="0"/>
              <a:t>    </a:t>
            </a:r>
            <a:r>
              <a:rPr lang="en-US" altLang="zh-CN" sz="2600" dirty="0" err="1"/>
              <a:t>my_exactor</a:t>
            </a:r>
            <a:r>
              <a:rPr lang="en-US" altLang="zh-CN" sz="2600" dirty="0"/>
              <a:t> = </a:t>
            </a:r>
            <a:r>
              <a:rPr lang="en-US" altLang="zh-CN" sz="2600" dirty="0" err="1"/>
              <a:t>FeatureExtractor</a:t>
            </a:r>
            <a:r>
              <a:rPr lang="en-US" altLang="zh-CN" sz="2600" dirty="0"/>
              <a:t>(submodule=model, </a:t>
            </a:r>
            <a:r>
              <a:rPr lang="en-US" altLang="zh-CN" sz="2600" dirty="0" err="1"/>
              <a:t>extracted_layers</a:t>
            </a:r>
            <a:r>
              <a:rPr lang="en-US" altLang="zh-CN" sz="2600" dirty="0"/>
              <a:t>=['conv1', 'layer1', 'layer2', 'layer3', 'layer4'])</a:t>
            </a:r>
          </a:p>
          <a:p>
            <a:r>
              <a:rPr lang="en-US" altLang="zh-CN" sz="2600" dirty="0"/>
              <a:t>    output = </a:t>
            </a:r>
            <a:r>
              <a:rPr lang="en-US" altLang="zh-CN" sz="2600" dirty="0" err="1"/>
              <a:t>my_exactor</a:t>
            </a:r>
            <a:r>
              <a:rPr lang="en-US" altLang="zh-CN" sz="2600" dirty="0"/>
              <a:t>(</a:t>
            </a:r>
            <a:r>
              <a:rPr lang="en-US" altLang="zh-CN" sz="2600" dirty="0" err="1"/>
              <a:t>img</a:t>
            </a:r>
            <a:r>
              <a:rPr lang="en-US" altLang="zh-CN" sz="2600" dirty="0"/>
              <a:t>)</a:t>
            </a:r>
          </a:p>
          <a:p>
            <a:endParaRPr lang="zh-CN" altLang="en-US" dirty="0"/>
          </a:p>
        </p:txBody>
      </p:sp>
    </p:spTree>
    <p:extLst>
      <p:ext uri="{BB962C8B-B14F-4D97-AF65-F5344CB8AC3E}">
        <p14:creationId xmlns:p14="http://schemas.microsoft.com/office/powerpoint/2010/main" val="35689160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881856"/>
          </a:xfrm>
        </p:spPr>
        <p:txBody>
          <a:bodyPr>
            <a:normAutofit fontScale="62500" lnSpcReduction="20000"/>
          </a:bodyPr>
          <a:lstStyle/>
          <a:p>
            <a:r>
              <a:rPr lang="zh-CN" altLang="en-US" sz="4000" dirty="0"/>
              <a:t>下面可视化</a:t>
            </a:r>
            <a:r>
              <a:rPr lang="en-US" altLang="zh-CN" sz="4000" dirty="0"/>
              <a:t>conv1</a:t>
            </a:r>
            <a:r>
              <a:rPr lang="zh-CN" altLang="en-US" sz="4000" dirty="0"/>
              <a:t>层的激活，如代码</a:t>
            </a:r>
            <a:r>
              <a:rPr lang="en-US" altLang="zh-CN" sz="4000" dirty="0"/>
              <a:t>6. 31</a:t>
            </a:r>
            <a:r>
              <a:rPr lang="zh-CN" altLang="en-US" sz="4000" dirty="0"/>
              <a:t>所示。第一层的形状为</a:t>
            </a:r>
            <a:r>
              <a:rPr lang="en-US" altLang="zh-CN" sz="4000" dirty="0"/>
              <a:t>(1, 64, 112, 112) </a:t>
            </a:r>
            <a:r>
              <a:rPr lang="zh-CN" altLang="en-US" sz="4000" dirty="0"/>
              <a:t>，有</a:t>
            </a:r>
            <a:r>
              <a:rPr lang="en-US" altLang="zh-CN" sz="4000" dirty="0"/>
              <a:t>64</a:t>
            </a:r>
            <a:r>
              <a:rPr lang="zh-CN" altLang="en-US" sz="4000" dirty="0"/>
              <a:t>个通道，图像大小为</a:t>
            </a:r>
            <a:r>
              <a:rPr lang="en-US" altLang="zh-CN" sz="4000" dirty="0"/>
              <a:t>112×112</a:t>
            </a:r>
            <a:r>
              <a:rPr lang="zh-CN" altLang="en-US" sz="4000" dirty="0"/>
              <a:t>。代码</a:t>
            </a:r>
            <a:r>
              <a:rPr lang="en-US" altLang="zh-CN" sz="4000" dirty="0"/>
              <a:t>6. 31</a:t>
            </a:r>
            <a:r>
              <a:rPr lang="zh-CN" altLang="en-US" sz="4000" dirty="0"/>
              <a:t>的</a:t>
            </a:r>
            <a:r>
              <a:rPr lang="en-US" altLang="zh-CN" sz="4000" dirty="0"/>
              <a:t>print</a:t>
            </a:r>
            <a:r>
              <a:rPr lang="zh-CN" altLang="en-US" sz="4000" dirty="0"/>
              <a:t>语句的输出将证实这个结果。</a:t>
            </a:r>
          </a:p>
          <a:p>
            <a:r>
              <a:rPr lang="zh-CN" altLang="en-US" dirty="0"/>
              <a:t>代码</a:t>
            </a:r>
            <a:r>
              <a:rPr lang="en-US" altLang="zh-CN" dirty="0"/>
              <a:t>6. 31</a:t>
            </a:r>
            <a:r>
              <a:rPr lang="zh-CN" altLang="en-US" dirty="0"/>
              <a:t>可视化</a:t>
            </a:r>
            <a:r>
              <a:rPr lang="en-US" altLang="zh-CN" dirty="0"/>
              <a:t>conv1</a:t>
            </a:r>
            <a:r>
              <a:rPr lang="zh-CN" altLang="en-US" dirty="0"/>
              <a:t>层的激活</a:t>
            </a:r>
          </a:p>
          <a:p>
            <a:r>
              <a:rPr lang="zh-CN" altLang="en-US" dirty="0"/>
              <a:t>    </a:t>
            </a:r>
            <a:r>
              <a:rPr lang="en-US" altLang="zh-CN" dirty="0"/>
              <a:t># </a:t>
            </a:r>
            <a:r>
              <a:rPr lang="zh-CN" altLang="en-US" dirty="0"/>
              <a:t>先看看</a:t>
            </a:r>
            <a:r>
              <a:rPr lang="en-US" altLang="zh-CN" dirty="0"/>
              <a:t>conv1</a:t>
            </a:r>
            <a:r>
              <a:rPr lang="zh-CN" altLang="en-US" dirty="0"/>
              <a:t>的情况</a:t>
            </a:r>
          </a:p>
          <a:p>
            <a:r>
              <a:rPr lang="zh-CN" altLang="en-US" dirty="0"/>
              <a:t>    </a:t>
            </a:r>
            <a:r>
              <a:rPr lang="en-US" altLang="zh-CN" dirty="0"/>
              <a:t>conv1_activation = output['conv1']</a:t>
            </a:r>
          </a:p>
          <a:p>
            <a:r>
              <a:rPr lang="en-US" altLang="zh-CN" dirty="0"/>
              <a:t>    print("</a:t>
            </a:r>
            <a:r>
              <a:rPr lang="zh-CN" altLang="en-US" dirty="0"/>
              <a:t>第一层的形状：</a:t>
            </a:r>
            <a:r>
              <a:rPr lang="en-US" altLang="zh-CN" dirty="0"/>
              <a:t>", conv1_activation.shape)</a:t>
            </a:r>
          </a:p>
          <a:p>
            <a:endParaRPr lang="en-US" altLang="zh-CN" dirty="0"/>
          </a:p>
          <a:p>
            <a:r>
              <a:rPr lang="en-US" altLang="zh-CN" dirty="0"/>
              <a:t>    </a:t>
            </a:r>
            <a:r>
              <a:rPr lang="en-US" altLang="zh-CN" dirty="0" err="1"/>
              <a:t>plt.imshow</a:t>
            </a:r>
            <a:r>
              <a:rPr lang="en-US" altLang="zh-CN" dirty="0"/>
              <a:t>(conv1_activation[0, 1, :, :].detach().</a:t>
            </a:r>
            <a:r>
              <a:rPr lang="en-US" altLang="zh-CN" dirty="0" err="1"/>
              <a:t>numpy</a:t>
            </a:r>
            <a:r>
              <a:rPr lang="en-US" altLang="zh-CN" dirty="0"/>
              <a:t>(), </a:t>
            </a:r>
            <a:r>
              <a:rPr lang="en-US" altLang="zh-CN" dirty="0" err="1"/>
              <a:t>cmap</a:t>
            </a:r>
            <a:r>
              <a:rPr lang="en-US" altLang="zh-CN" dirty="0"/>
              <a:t>='gray')</a:t>
            </a:r>
          </a:p>
          <a:p>
            <a:r>
              <a:rPr lang="en-US" altLang="zh-CN" dirty="0"/>
              <a:t>    </a:t>
            </a:r>
            <a:r>
              <a:rPr lang="en-US" altLang="zh-CN" dirty="0" err="1"/>
              <a:t>plt.title</a:t>
            </a:r>
            <a:r>
              <a:rPr lang="en-US" altLang="zh-CN" dirty="0"/>
              <a:t>(u'conv1</a:t>
            </a:r>
            <a:r>
              <a:rPr lang="zh-CN" altLang="en-US" dirty="0"/>
              <a:t>的第</a:t>
            </a:r>
            <a:r>
              <a:rPr lang="en-US" altLang="zh-CN" dirty="0"/>
              <a:t>1</a:t>
            </a:r>
            <a:r>
              <a:rPr lang="zh-CN" altLang="en-US" dirty="0"/>
              <a:t>个激活</a:t>
            </a:r>
            <a:r>
              <a:rPr lang="en-US" altLang="zh-CN" dirty="0"/>
              <a:t>')</a:t>
            </a:r>
          </a:p>
          <a:p>
            <a:r>
              <a:rPr lang="en-US" altLang="zh-CN" dirty="0"/>
              <a:t>    </a:t>
            </a:r>
            <a:r>
              <a:rPr lang="en-US" altLang="zh-CN" dirty="0" err="1"/>
              <a:t>plt.show</a:t>
            </a:r>
            <a:r>
              <a:rPr lang="en-US" altLang="zh-CN" dirty="0"/>
              <a:t>()</a:t>
            </a:r>
          </a:p>
          <a:p>
            <a:endParaRPr lang="en-US" altLang="zh-CN" dirty="0"/>
          </a:p>
          <a:p>
            <a:r>
              <a:rPr lang="en-US" altLang="zh-CN" dirty="0"/>
              <a:t>    </a:t>
            </a:r>
            <a:r>
              <a:rPr lang="en-US" altLang="zh-CN" dirty="0" err="1"/>
              <a:t>plt.imshow</a:t>
            </a:r>
            <a:r>
              <a:rPr lang="en-US" altLang="zh-CN" dirty="0"/>
              <a:t>(conv1_activation[0, 56, :, :].detach().</a:t>
            </a:r>
            <a:r>
              <a:rPr lang="en-US" altLang="zh-CN" dirty="0" err="1"/>
              <a:t>numpy</a:t>
            </a:r>
            <a:r>
              <a:rPr lang="en-US" altLang="zh-CN" dirty="0"/>
              <a:t>(), </a:t>
            </a:r>
            <a:r>
              <a:rPr lang="en-US" altLang="zh-CN" dirty="0" err="1"/>
              <a:t>cmap</a:t>
            </a:r>
            <a:r>
              <a:rPr lang="en-US" altLang="zh-CN" dirty="0"/>
              <a:t>='gray')</a:t>
            </a:r>
          </a:p>
          <a:p>
            <a:r>
              <a:rPr lang="en-US" altLang="zh-CN" dirty="0"/>
              <a:t>    </a:t>
            </a:r>
            <a:r>
              <a:rPr lang="en-US" altLang="zh-CN" dirty="0" err="1"/>
              <a:t>plt.title</a:t>
            </a:r>
            <a:r>
              <a:rPr lang="en-US" altLang="zh-CN" dirty="0"/>
              <a:t>(u'conv1</a:t>
            </a:r>
            <a:r>
              <a:rPr lang="zh-CN" altLang="en-US" dirty="0"/>
              <a:t>的第</a:t>
            </a:r>
            <a:r>
              <a:rPr lang="en-US" altLang="zh-CN" dirty="0"/>
              <a:t>56</a:t>
            </a:r>
            <a:r>
              <a:rPr lang="zh-CN" altLang="en-US" dirty="0"/>
              <a:t>个激活</a:t>
            </a:r>
            <a:r>
              <a:rPr lang="en-US" altLang="zh-CN" dirty="0"/>
              <a:t>')</a:t>
            </a:r>
          </a:p>
          <a:p>
            <a:r>
              <a:rPr lang="en-US" altLang="zh-CN" dirty="0"/>
              <a:t>    </a:t>
            </a:r>
            <a:r>
              <a:rPr lang="en-US" altLang="zh-CN" dirty="0" err="1"/>
              <a:t>plt.show</a:t>
            </a:r>
            <a:r>
              <a:rPr lang="en-US" altLang="zh-CN" dirty="0"/>
              <a:t>()</a:t>
            </a:r>
          </a:p>
          <a:p>
            <a:endParaRPr lang="zh-CN" altLang="en-US" dirty="0"/>
          </a:p>
        </p:txBody>
      </p:sp>
    </p:spTree>
    <p:extLst>
      <p:ext uri="{BB962C8B-B14F-4D97-AF65-F5344CB8AC3E}">
        <p14:creationId xmlns:p14="http://schemas.microsoft.com/office/powerpoint/2010/main" val="379682974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869160"/>
            <a:ext cx="8229600" cy="1777400"/>
          </a:xfrm>
        </p:spPr>
        <p:txBody>
          <a:bodyPr>
            <a:normAutofit fontScale="92500" lnSpcReduction="10000"/>
          </a:bodyPr>
          <a:lstStyle/>
          <a:p>
            <a:r>
              <a:rPr lang="zh-CN" altLang="en-US" dirty="0"/>
              <a:t>上述代码绘制第</a:t>
            </a:r>
            <a:r>
              <a:rPr lang="en-US" altLang="zh-CN" dirty="0"/>
              <a:t>1</a:t>
            </a:r>
            <a:r>
              <a:rPr lang="zh-CN" altLang="en-US" dirty="0"/>
              <a:t>个通道和第</a:t>
            </a:r>
            <a:r>
              <a:rPr lang="en-US" altLang="zh-CN" dirty="0"/>
              <a:t>56</a:t>
            </a:r>
            <a:r>
              <a:rPr lang="zh-CN" altLang="en-US" dirty="0"/>
              <a:t>个通道的特征图，结果分别如图</a:t>
            </a:r>
            <a:r>
              <a:rPr lang="en-US" altLang="zh-CN" dirty="0"/>
              <a:t>6. 14</a:t>
            </a:r>
            <a:r>
              <a:rPr lang="zh-CN" altLang="en-US" dirty="0"/>
              <a:t>和图</a:t>
            </a:r>
            <a:r>
              <a:rPr lang="en-US" altLang="zh-CN" dirty="0"/>
              <a:t>6. 15</a:t>
            </a:r>
            <a:r>
              <a:rPr lang="zh-CN" altLang="en-US" dirty="0"/>
              <a:t>所示。这两个通道的图明显不同，一张凹进一张凸起，似乎是边缘检测的结果。</a:t>
            </a:r>
          </a:p>
        </p:txBody>
      </p:sp>
      <p:pic>
        <p:nvPicPr>
          <p:cNvPr id="1536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400" y="764704"/>
            <a:ext cx="3901440" cy="292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82084" y="4005064"/>
            <a:ext cx="3070071" cy="369332"/>
          </a:xfrm>
          <a:prstGeom prst="rect">
            <a:avLst/>
          </a:prstGeom>
        </p:spPr>
        <p:txBody>
          <a:bodyPr wrap="none">
            <a:spAutoFit/>
          </a:bodyPr>
          <a:lstStyle/>
          <a:p>
            <a:r>
              <a:rPr lang="zh-CN" altLang="zh-CN" dirty="0"/>
              <a:t>图</a:t>
            </a:r>
            <a:r>
              <a:rPr lang="en-US" altLang="zh-CN" dirty="0"/>
              <a:t>6. 14 </a:t>
            </a:r>
            <a:r>
              <a:rPr lang="zh-CN" altLang="zh-CN" dirty="0"/>
              <a:t>第</a:t>
            </a:r>
            <a:r>
              <a:rPr lang="en-US" altLang="zh-CN" dirty="0"/>
              <a:t>1</a:t>
            </a:r>
            <a:r>
              <a:rPr lang="zh-CN" altLang="zh-CN" dirty="0"/>
              <a:t>个通道的特征图</a:t>
            </a:r>
          </a:p>
        </p:txBody>
      </p:sp>
      <p:pic>
        <p:nvPicPr>
          <p:cNvPr id="1536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764704"/>
            <a:ext cx="3901440" cy="292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203708" y="4005064"/>
            <a:ext cx="3070071" cy="369332"/>
          </a:xfrm>
          <a:prstGeom prst="rect">
            <a:avLst/>
          </a:prstGeom>
        </p:spPr>
        <p:txBody>
          <a:bodyPr wrap="none">
            <a:spAutoFit/>
          </a:bodyPr>
          <a:lstStyle/>
          <a:p>
            <a:r>
              <a:rPr lang="zh-CN" altLang="zh-CN" dirty="0"/>
              <a:t>图</a:t>
            </a:r>
            <a:r>
              <a:rPr lang="en-US" altLang="zh-CN" dirty="0"/>
              <a:t>6. 15</a:t>
            </a:r>
            <a:r>
              <a:rPr lang="zh-CN" altLang="zh-CN" dirty="0"/>
              <a:t>第</a:t>
            </a:r>
            <a:r>
              <a:rPr lang="en-US" altLang="zh-CN" dirty="0"/>
              <a:t>56</a:t>
            </a:r>
            <a:r>
              <a:rPr lang="zh-CN" altLang="zh-CN" dirty="0"/>
              <a:t>个通道的特征图</a:t>
            </a:r>
          </a:p>
        </p:txBody>
      </p:sp>
    </p:spTree>
    <p:extLst>
      <p:ext uri="{BB962C8B-B14F-4D97-AF65-F5344CB8AC3E}">
        <p14:creationId xmlns:p14="http://schemas.microsoft.com/office/powerpoint/2010/main" val="34595662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8928992" cy="6552728"/>
          </a:xfrm>
        </p:spPr>
        <p:txBody>
          <a:bodyPr>
            <a:normAutofit fontScale="92500" lnSpcReduction="10000"/>
          </a:bodyPr>
          <a:lstStyle/>
          <a:p>
            <a:r>
              <a:rPr lang="zh-CN" altLang="en-US" dirty="0"/>
              <a:t>下一步将卷积层全部通道的特征图可视化在一张图中，方便比较。为此，先定义一个绘制卷积层激活的辅助函数</a:t>
            </a:r>
            <a:r>
              <a:rPr lang="en-US" altLang="zh-CN" dirty="0" err="1"/>
              <a:t>plot_conv_activations</a:t>
            </a:r>
            <a:r>
              <a:rPr lang="zh-CN" altLang="en-US" dirty="0"/>
              <a:t>。如代码</a:t>
            </a:r>
            <a:r>
              <a:rPr lang="en-US" altLang="zh-CN" dirty="0"/>
              <a:t>6. 32</a:t>
            </a:r>
            <a:r>
              <a:rPr lang="zh-CN" altLang="en-US" dirty="0"/>
              <a:t>所示。</a:t>
            </a:r>
          </a:p>
          <a:p>
            <a:r>
              <a:rPr lang="zh-CN" altLang="en-US" dirty="0"/>
              <a:t>代码</a:t>
            </a:r>
            <a:r>
              <a:rPr lang="en-US" altLang="zh-CN" dirty="0"/>
              <a:t>6. 32</a:t>
            </a:r>
            <a:r>
              <a:rPr lang="zh-CN" altLang="en-US" dirty="0"/>
              <a:t>绘制中间层所有通道的激活的辅助函数</a:t>
            </a:r>
          </a:p>
          <a:p>
            <a:r>
              <a:rPr lang="en-US" altLang="zh-CN" sz="2600" dirty="0" err="1"/>
              <a:t>def</a:t>
            </a:r>
            <a:r>
              <a:rPr lang="en-US" altLang="zh-CN" sz="2600" dirty="0"/>
              <a:t> </a:t>
            </a:r>
            <a:r>
              <a:rPr lang="en-US" altLang="zh-CN" sz="2600" dirty="0" err="1"/>
              <a:t>plot_conv_activations</a:t>
            </a:r>
            <a:r>
              <a:rPr lang="en-US" altLang="zh-CN" sz="2600" dirty="0"/>
              <a:t>(</a:t>
            </a:r>
            <a:r>
              <a:rPr lang="en-US" altLang="zh-CN" sz="2600" dirty="0" err="1"/>
              <a:t>layer_name</a:t>
            </a:r>
            <a:r>
              <a:rPr lang="en-US" altLang="zh-CN" sz="2600" dirty="0"/>
              <a:t>, </a:t>
            </a:r>
            <a:r>
              <a:rPr lang="en-US" altLang="zh-CN" sz="2600" dirty="0" err="1"/>
              <a:t>layer_activation</a:t>
            </a:r>
            <a:r>
              <a:rPr lang="en-US" altLang="zh-CN" sz="2600" dirty="0"/>
              <a:t>):</a:t>
            </a:r>
          </a:p>
          <a:p>
            <a:r>
              <a:rPr lang="en-US" altLang="zh-CN" sz="2600" dirty="0"/>
              <a:t>    """ </a:t>
            </a:r>
            <a:r>
              <a:rPr lang="zh-CN" altLang="en-US" sz="2600" dirty="0"/>
              <a:t>绘制卷积层激活的辅助函数 </a:t>
            </a:r>
            <a:r>
              <a:rPr lang="en-US" altLang="zh-CN" sz="2600" dirty="0"/>
              <a:t>"""</a:t>
            </a:r>
          </a:p>
          <a:p>
            <a:r>
              <a:rPr lang="en-US" altLang="zh-CN" sz="2600" dirty="0"/>
              <a:t>    # </a:t>
            </a:r>
            <a:r>
              <a:rPr lang="zh-CN" altLang="en-US" sz="2600" dirty="0"/>
              <a:t>特征图的形状为</a:t>
            </a:r>
            <a:r>
              <a:rPr lang="en-US" altLang="zh-CN" sz="2600" dirty="0"/>
              <a:t>(1, </a:t>
            </a:r>
            <a:r>
              <a:rPr lang="en-US" altLang="zh-CN" sz="2600" dirty="0" err="1"/>
              <a:t>n_features</a:t>
            </a:r>
            <a:r>
              <a:rPr lang="en-US" altLang="zh-CN" sz="2600" dirty="0"/>
              <a:t>, size, size)</a:t>
            </a:r>
          </a:p>
          <a:p>
            <a:r>
              <a:rPr lang="en-US" altLang="zh-CN" sz="2600" dirty="0"/>
              <a:t>    </a:t>
            </a:r>
            <a:r>
              <a:rPr lang="en-US" altLang="zh-CN" sz="2600" dirty="0" err="1"/>
              <a:t>n_features</a:t>
            </a:r>
            <a:r>
              <a:rPr lang="en-US" altLang="zh-CN" sz="2600" dirty="0"/>
              <a:t> = </a:t>
            </a:r>
            <a:r>
              <a:rPr lang="en-US" altLang="zh-CN" sz="2600" dirty="0" err="1"/>
              <a:t>layer_activation.shape</a:t>
            </a:r>
            <a:r>
              <a:rPr lang="en-US" altLang="zh-CN" sz="2600" dirty="0"/>
              <a:t>[1]</a:t>
            </a:r>
          </a:p>
          <a:p>
            <a:r>
              <a:rPr lang="en-US" altLang="zh-CN" sz="2600" dirty="0"/>
              <a:t>    size = </a:t>
            </a:r>
            <a:r>
              <a:rPr lang="en-US" altLang="zh-CN" sz="2600" dirty="0" err="1"/>
              <a:t>layer_activation.shape</a:t>
            </a:r>
            <a:r>
              <a:rPr lang="en-US" altLang="zh-CN" sz="2600" dirty="0"/>
              <a:t>[2]</a:t>
            </a:r>
          </a:p>
          <a:p>
            <a:endParaRPr lang="en-US" altLang="zh-CN" sz="2600" dirty="0"/>
          </a:p>
          <a:p>
            <a:r>
              <a:rPr lang="en-US" altLang="zh-CN" sz="2600" dirty="0"/>
              <a:t>    # </a:t>
            </a:r>
            <a:r>
              <a:rPr lang="zh-CN" altLang="en-US" sz="2600" dirty="0"/>
              <a:t>平铺激活通道</a:t>
            </a:r>
          </a:p>
          <a:p>
            <a:r>
              <a:rPr lang="zh-CN" altLang="en-US" sz="2600" dirty="0"/>
              <a:t>    </a:t>
            </a:r>
            <a:r>
              <a:rPr lang="en-US" altLang="zh-CN" sz="2600" dirty="0" err="1"/>
              <a:t>n_cols</a:t>
            </a:r>
            <a:r>
              <a:rPr lang="en-US" altLang="zh-CN" sz="2600" dirty="0"/>
              <a:t> = </a:t>
            </a:r>
            <a:r>
              <a:rPr lang="en-US" altLang="zh-CN" sz="2600" dirty="0" err="1"/>
              <a:t>n_features</a:t>
            </a:r>
            <a:r>
              <a:rPr lang="en-US" altLang="zh-CN" sz="2600" dirty="0"/>
              <a:t> // IMAGES_PER_ROW</a:t>
            </a:r>
          </a:p>
          <a:p>
            <a:r>
              <a:rPr lang="en-US" altLang="zh-CN" sz="2600" dirty="0"/>
              <a:t>    </a:t>
            </a:r>
            <a:r>
              <a:rPr lang="en-US" altLang="zh-CN" sz="2600" dirty="0" err="1"/>
              <a:t>display_grid</a:t>
            </a:r>
            <a:r>
              <a:rPr lang="en-US" altLang="zh-CN" sz="2600" dirty="0"/>
              <a:t> = </a:t>
            </a:r>
            <a:r>
              <a:rPr lang="en-US" altLang="zh-CN" sz="2600" dirty="0" err="1"/>
              <a:t>np.zeros</a:t>
            </a:r>
            <a:r>
              <a:rPr lang="en-US" altLang="zh-CN" sz="2600" dirty="0"/>
              <a:t>((size * </a:t>
            </a:r>
            <a:r>
              <a:rPr lang="en-US" altLang="zh-CN" sz="2600" dirty="0" err="1"/>
              <a:t>n_cols</a:t>
            </a:r>
            <a:r>
              <a:rPr lang="en-US" altLang="zh-CN" sz="2600" dirty="0"/>
              <a:t>, IMAGES_PER_ROW * size))</a:t>
            </a:r>
          </a:p>
          <a:p>
            <a:endParaRPr lang="en-US" altLang="zh-CN" dirty="0"/>
          </a:p>
          <a:p>
            <a:endParaRPr lang="zh-CN" altLang="en-US" dirty="0"/>
          </a:p>
        </p:txBody>
      </p:sp>
    </p:spTree>
    <p:extLst>
      <p:ext uri="{BB962C8B-B14F-4D97-AF65-F5344CB8AC3E}">
        <p14:creationId xmlns:p14="http://schemas.microsoft.com/office/powerpoint/2010/main" val="167555436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548680"/>
            <a:ext cx="8856984" cy="6048672"/>
          </a:xfrm>
        </p:spPr>
        <p:txBody>
          <a:bodyPr>
            <a:normAutofit fontScale="47500" lnSpcReduction="20000"/>
          </a:bodyPr>
          <a:lstStyle/>
          <a:p>
            <a:r>
              <a:rPr lang="zh-CN" altLang="en-US" dirty="0"/>
              <a:t> </a:t>
            </a:r>
            <a:r>
              <a:rPr lang="en-US" altLang="zh-CN" dirty="0"/>
              <a:t># </a:t>
            </a:r>
            <a:r>
              <a:rPr lang="zh-CN" altLang="en-US" dirty="0"/>
              <a:t>将每个过滤器平铺到水平网格</a:t>
            </a:r>
          </a:p>
          <a:p>
            <a:r>
              <a:rPr lang="zh-CN" altLang="en-US" dirty="0"/>
              <a:t>    </a:t>
            </a:r>
            <a:r>
              <a:rPr lang="en-US" altLang="zh-CN" dirty="0"/>
              <a:t>for col in range(</a:t>
            </a:r>
            <a:r>
              <a:rPr lang="en-US" altLang="zh-CN" dirty="0" err="1"/>
              <a:t>n_cols</a:t>
            </a:r>
            <a:r>
              <a:rPr lang="en-US" altLang="zh-CN" dirty="0"/>
              <a:t>):</a:t>
            </a:r>
          </a:p>
          <a:p>
            <a:r>
              <a:rPr lang="en-US" altLang="zh-CN" dirty="0"/>
              <a:t>        for row in range(IMAGES_PER_ROW):</a:t>
            </a:r>
          </a:p>
          <a:p>
            <a:r>
              <a:rPr lang="en-US" altLang="zh-CN" dirty="0"/>
              <a:t>            </a:t>
            </a:r>
            <a:r>
              <a:rPr lang="en-US" altLang="zh-CN" dirty="0" err="1"/>
              <a:t>channel_image</a:t>
            </a:r>
            <a:r>
              <a:rPr lang="en-US" altLang="zh-CN" dirty="0"/>
              <a:t> = </a:t>
            </a:r>
            <a:r>
              <a:rPr lang="en-US" altLang="zh-CN" dirty="0" err="1"/>
              <a:t>layer_activation</a:t>
            </a:r>
            <a:r>
              <a:rPr lang="en-US" altLang="zh-CN" dirty="0"/>
              <a:t>[0, col * IMAGES_PER_ROW + row, :, :]</a:t>
            </a:r>
          </a:p>
          <a:p>
            <a:r>
              <a:rPr lang="en-US" altLang="zh-CN" dirty="0"/>
              <a:t>            # </a:t>
            </a:r>
            <a:r>
              <a:rPr lang="zh-CN" altLang="en-US" dirty="0"/>
              <a:t>标准化</a:t>
            </a:r>
          </a:p>
          <a:p>
            <a:r>
              <a:rPr lang="zh-CN" altLang="en-US" dirty="0"/>
              <a:t>            </a:t>
            </a:r>
            <a:r>
              <a:rPr lang="en-US" altLang="zh-CN" dirty="0" err="1"/>
              <a:t>channel_image</a:t>
            </a:r>
            <a:r>
              <a:rPr lang="en-US" altLang="zh-CN" dirty="0"/>
              <a:t> -= </a:t>
            </a:r>
            <a:r>
              <a:rPr lang="en-US" altLang="zh-CN" dirty="0" err="1"/>
              <a:t>channel_image.mean</a:t>
            </a:r>
            <a:r>
              <a:rPr lang="en-US" altLang="zh-CN" dirty="0"/>
              <a:t>()</a:t>
            </a:r>
          </a:p>
          <a:p>
            <a:r>
              <a:rPr lang="en-US" altLang="zh-CN" dirty="0"/>
              <a:t>            </a:t>
            </a:r>
            <a:r>
              <a:rPr lang="en-US" altLang="zh-CN" dirty="0" err="1"/>
              <a:t>channel_image</a:t>
            </a:r>
            <a:r>
              <a:rPr lang="en-US" altLang="zh-CN" dirty="0"/>
              <a:t> /= (</a:t>
            </a:r>
            <a:r>
              <a:rPr lang="en-US" altLang="zh-CN" dirty="0" err="1"/>
              <a:t>channel_image.std</a:t>
            </a:r>
            <a:r>
              <a:rPr lang="en-US" altLang="zh-CN" dirty="0"/>
              <a:t>() + 1e-31)</a:t>
            </a:r>
          </a:p>
          <a:p>
            <a:r>
              <a:rPr lang="en-US" altLang="zh-CN" dirty="0"/>
              <a:t>            # </a:t>
            </a:r>
            <a:r>
              <a:rPr lang="zh-CN" altLang="en-US" dirty="0"/>
              <a:t>缩放至</a:t>
            </a:r>
            <a:r>
              <a:rPr lang="en-US" altLang="zh-CN" dirty="0"/>
              <a:t>0~256</a:t>
            </a:r>
            <a:r>
              <a:rPr lang="zh-CN" altLang="en-US" dirty="0"/>
              <a:t>范围</a:t>
            </a:r>
          </a:p>
          <a:p>
            <a:r>
              <a:rPr lang="zh-CN" altLang="en-US" dirty="0"/>
              <a:t>            </a:t>
            </a:r>
            <a:r>
              <a:rPr lang="en-US" altLang="zh-CN" dirty="0" err="1"/>
              <a:t>channel_image</a:t>
            </a:r>
            <a:r>
              <a:rPr lang="en-US" altLang="zh-CN" dirty="0"/>
              <a:t> *= 64</a:t>
            </a:r>
          </a:p>
          <a:p>
            <a:r>
              <a:rPr lang="en-US" altLang="zh-CN" dirty="0"/>
              <a:t>            </a:t>
            </a:r>
            <a:r>
              <a:rPr lang="en-US" altLang="zh-CN" dirty="0" err="1"/>
              <a:t>channel_image</a:t>
            </a:r>
            <a:r>
              <a:rPr lang="en-US" altLang="zh-CN" dirty="0"/>
              <a:t> += 128</a:t>
            </a:r>
          </a:p>
          <a:p>
            <a:r>
              <a:rPr lang="en-US" altLang="zh-CN" dirty="0"/>
              <a:t>            </a:t>
            </a:r>
            <a:r>
              <a:rPr lang="en-US" altLang="zh-CN" dirty="0" err="1"/>
              <a:t>channel_image</a:t>
            </a:r>
            <a:r>
              <a:rPr lang="en-US" altLang="zh-CN" dirty="0"/>
              <a:t> = </a:t>
            </a:r>
            <a:r>
              <a:rPr lang="en-US" altLang="zh-CN" dirty="0" err="1"/>
              <a:t>np.clip</a:t>
            </a:r>
            <a:r>
              <a:rPr lang="en-US" altLang="zh-CN" dirty="0"/>
              <a:t>(</a:t>
            </a:r>
            <a:r>
              <a:rPr lang="en-US" altLang="zh-CN" dirty="0" err="1"/>
              <a:t>channel_image</a:t>
            </a:r>
            <a:r>
              <a:rPr lang="en-US" altLang="zh-CN" dirty="0"/>
              <a:t>, 0, 255).</a:t>
            </a:r>
            <a:r>
              <a:rPr lang="en-US" altLang="zh-CN" dirty="0" err="1"/>
              <a:t>astype</a:t>
            </a:r>
            <a:r>
              <a:rPr lang="en-US" altLang="zh-CN" dirty="0"/>
              <a:t>('uint8')</a:t>
            </a:r>
          </a:p>
          <a:p>
            <a:r>
              <a:rPr lang="en-US" altLang="zh-CN" dirty="0"/>
              <a:t>            </a:t>
            </a:r>
            <a:r>
              <a:rPr lang="en-US" altLang="zh-CN" dirty="0" err="1"/>
              <a:t>display_grid</a:t>
            </a:r>
            <a:r>
              <a:rPr lang="en-US" altLang="zh-CN" dirty="0"/>
              <a:t>[col * size: (col + 1) * size,</a:t>
            </a:r>
          </a:p>
          <a:p>
            <a:r>
              <a:rPr lang="en-US" altLang="zh-CN" dirty="0"/>
              <a:t>            row * size: (row + 1) * size] = </a:t>
            </a:r>
            <a:r>
              <a:rPr lang="en-US" altLang="zh-CN" dirty="0" err="1"/>
              <a:t>channel_image</a:t>
            </a:r>
            <a:endParaRPr lang="en-US" altLang="zh-CN" dirty="0"/>
          </a:p>
          <a:p>
            <a:endParaRPr lang="en-US" altLang="zh-CN" dirty="0"/>
          </a:p>
          <a:p>
            <a:r>
              <a:rPr lang="en-US" altLang="zh-CN" dirty="0"/>
              <a:t>    # </a:t>
            </a:r>
            <a:r>
              <a:rPr lang="zh-CN" altLang="en-US" dirty="0"/>
              <a:t>显示网格</a:t>
            </a:r>
          </a:p>
          <a:p>
            <a:r>
              <a:rPr lang="zh-CN" altLang="en-US" dirty="0"/>
              <a:t>    </a:t>
            </a:r>
            <a:r>
              <a:rPr lang="en-US" altLang="zh-CN" dirty="0"/>
              <a:t>scale = 1. / size</a:t>
            </a:r>
          </a:p>
          <a:p>
            <a:r>
              <a:rPr lang="en-US" altLang="zh-CN" dirty="0"/>
              <a:t>    </a:t>
            </a:r>
            <a:r>
              <a:rPr lang="en-US" altLang="zh-CN" dirty="0" err="1"/>
              <a:t>plt.figure</a:t>
            </a:r>
            <a:r>
              <a:rPr lang="en-US" altLang="zh-CN" dirty="0"/>
              <a:t>(</a:t>
            </a:r>
            <a:r>
              <a:rPr lang="en-US" altLang="zh-CN" dirty="0" err="1"/>
              <a:t>figsize</a:t>
            </a:r>
            <a:r>
              <a:rPr lang="en-US" altLang="zh-CN" dirty="0"/>
              <a:t>=(scale * </a:t>
            </a:r>
            <a:r>
              <a:rPr lang="en-US" altLang="zh-CN" dirty="0" err="1"/>
              <a:t>display_grid.shape</a:t>
            </a:r>
            <a:r>
              <a:rPr lang="en-US" altLang="zh-CN" dirty="0"/>
              <a:t>[1],</a:t>
            </a:r>
          </a:p>
          <a:p>
            <a:r>
              <a:rPr lang="en-US" altLang="zh-CN" dirty="0"/>
              <a:t>                        scale * </a:t>
            </a:r>
            <a:r>
              <a:rPr lang="en-US" altLang="zh-CN" dirty="0" err="1"/>
              <a:t>display_grid.shape</a:t>
            </a:r>
            <a:r>
              <a:rPr lang="en-US" altLang="zh-CN" dirty="0"/>
              <a:t>[0]))</a:t>
            </a:r>
          </a:p>
          <a:p>
            <a:r>
              <a:rPr lang="en-US" altLang="zh-CN" dirty="0"/>
              <a:t>    </a:t>
            </a:r>
            <a:r>
              <a:rPr lang="en-US" altLang="zh-CN" dirty="0" err="1"/>
              <a:t>plt.title</a:t>
            </a:r>
            <a:r>
              <a:rPr lang="en-US" altLang="zh-CN" dirty="0"/>
              <a:t>(</a:t>
            </a:r>
            <a:r>
              <a:rPr lang="en-US" altLang="zh-CN" dirty="0" err="1"/>
              <a:t>layer_name</a:t>
            </a:r>
            <a:r>
              <a:rPr lang="en-US" altLang="zh-CN" dirty="0"/>
              <a:t>)</a:t>
            </a:r>
          </a:p>
          <a:p>
            <a:r>
              <a:rPr lang="en-US" altLang="zh-CN" dirty="0"/>
              <a:t>    </a:t>
            </a:r>
            <a:r>
              <a:rPr lang="en-US" altLang="zh-CN" dirty="0" err="1"/>
              <a:t>plt.grid</a:t>
            </a:r>
            <a:r>
              <a:rPr lang="en-US" altLang="zh-CN" dirty="0"/>
              <a:t>(False)</a:t>
            </a:r>
          </a:p>
          <a:p>
            <a:r>
              <a:rPr lang="en-US" altLang="zh-CN" dirty="0" err="1"/>
              <a:t>plt.imshow</a:t>
            </a:r>
            <a:r>
              <a:rPr lang="en-US" altLang="zh-CN" dirty="0"/>
              <a:t>(</a:t>
            </a:r>
            <a:r>
              <a:rPr lang="en-US" altLang="zh-CN" dirty="0" err="1"/>
              <a:t>display_grid</a:t>
            </a:r>
            <a:r>
              <a:rPr lang="en-US" altLang="zh-CN" dirty="0"/>
              <a:t>, aspect='auto', </a:t>
            </a:r>
            <a:r>
              <a:rPr lang="en-US" altLang="zh-CN" dirty="0" err="1"/>
              <a:t>cmap</a:t>
            </a:r>
            <a:r>
              <a:rPr lang="en-US" altLang="zh-CN" dirty="0"/>
              <a:t>='gray')</a:t>
            </a:r>
          </a:p>
          <a:p>
            <a:r>
              <a:rPr lang="en-US" altLang="zh-CN" dirty="0" err="1"/>
              <a:t>plt.show</a:t>
            </a:r>
            <a:r>
              <a:rPr lang="en-US" altLang="zh-CN" dirty="0"/>
              <a:t>()</a:t>
            </a:r>
            <a:endParaRPr lang="zh-CN" altLang="en-US" dirty="0"/>
          </a:p>
        </p:txBody>
      </p:sp>
    </p:spTree>
    <p:extLst>
      <p:ext uri="{BB962C8B-B14F-4D97-AF65-F5344CB8AC3E}">
        <p14:creationId xmlns:p14="http://schemas.microsoft.com/office/powerpoint/2010/main" val="2852207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7500" lnSpcReduction="20000"/>
          </a:bodyPr>
          <a:lstStyle/>
          <a:p>
            <a:r>
              <a:rPr lang="en-US" altLang="zh-CN" dirty="0"/>
              <a:t>VGG16</a:t>
            </a:r>
            <a:r>
              <a:rPr lang="zh-CN" altLang="en-US" dirty="0"/>
              <a:t>网络总共有约</a:t>
            </a:r>
            <a:r>
              <a:rPr lang="en-US" altLang="zh-CN" dirty="0"/>
              <a:t>1.38</a:t>
            </a:r>
            <a:r>
              <a:rPr lang="zh-CN" altLang="en-US" dirty="0"/>
              <a:t>亿个参数，可以算是很大的网络。但</a:t>
            </a:r>
            <a:r>
              <a:rPr lang="en-US" altLang="zh-CN" dirty="0"/>
              <a:t>VGG16</a:t>
            </a:r>
            <a:r>
              <a:rPr lang="zh-CN" altLang="en-US" dirty="0"/>
              <a:t>的结构不复杂，很有规律，都是在几个卷积层后紧跟一个压缩图像大小的池化层，成倍缩小图像的高度和宽度。另外，卷积层的过滤器数量变化同样存在一定规律，由</a:t>
            </a:r>
            <a:r>
              <a:rPr lang="en-US" altLang="zh-CN" dirty="0"/>
              <a:t>64</a:t>
            </a:r>
            <a:r>
              <a:rPr lang="zh-CN" altLang="en-US" dirty="0"/>
              <a:t>变成</a:t>
            </a:r>
            <a:r>
              <a:rPr lang="en-US" altLang="zh-CN" dirty="0"/>
              <a:t>128</a:t>
            </a:r>
            <a:r>
              <a:rPr lang="zh-CN" altLang="en-US" dirty="0"/>
              <a:t>，再到</a:t>
            </a:r>
            <a:r>
              <a:rPr lang="en-US" altLang="zh-CN" dirty="0"/>
              <a:t>256</a:t>
            </a:r>
            <a:r>
              <a:rPr lang="zh-CN" altLang="en-US" dirty="0"/>
              <a:t>和</a:t>
            </a:r>
            <a:r>
              <a:rPr lang="en-US" altLang="zh-CN" dirty="0"/>
              <a:t>512</a:t>
            </a:r>
            <a:r>
              <a:rPr lang="zh-CN" altLang="en-US" dirty="0"/>
              <a:t>。</a:t>
            </a:r>
          </a:p>
          <a:p>
            <a:r>
              <a:rPr lang="en-US" altLang="zh-CN" dirty="0"/>
              <a:t>VGG</a:t>
            </a:r>
            <a:r>
              <a:rPr lang="zh-CN" altLang="en-US" dirty="0"/>
              <a:t>网络结构的规律性强，对研究者很有吸引力，而它的主要缺点是需要训练的网络参数的数量很大，从而导致训练较慢。由于</a:t>
            </a:r>
            <a:r>
              <a:rPr lang="en-US" altLang="zh-CN" dirty="0"/>
              <a:t>VGG</a:t>
            </a:r>
            <a:r>
              <a:rPr lang="zh-CN" altLang="en-US" dirty="0"/>
              <a:t>网络的</a:t>
            </a:r>
            <a:r>
              <a:rPr lang="en-US" altLang="zh-CN" dirty="0"/>
              <a:t>3</a:t>
            </a:r>
            <a:r>
              <a:rPr lang="zh-CN" altLang="en-US" dirty="0"/>
              <a:t>层全连接的节点数较多，再加上网络比较深，</a:t>
            </a:r>
            <a:r>
              <a:rPr lang="en-US" altLang="zh-CN" dirty="0"/>
              <a:t>VGG16</a:t>
            </a:r>
            <a:r>
              <a:rPr lang="zh-CN" altLang="en-US" dirty="0"/>
              <a:t>参数占空间超过</a:t>
            </a:r>
            <a:r>
              <a:rPr lang="en-US" altLang="zh-CN" dirty="0"/>
              <a:t>533MB</a:t>
            </a:r>
            <a:r>
              <a:rPr lang="zh-CN" altLang="en-US" dirty="0"/>
              <a:t>，</a:t>
            </a:r>
            <a:r>
              <a:rPr lang="en-US" altLang="zh-CN" dirty="0"/>
              <a:t>VGG19</a:t>
            </a:r>
            <a:r>
              <a:rPr lang="zh-CN" altLang="en-US" dirty="0"/>
              <a:t>参数则占</a:t>
            </a:r>
            <a:r>
              <a:rPr lang="en-US" altLang="zh-CN" dirty="0"/>
              <a:t>574MB</a:t>
            </a:r>
            <a:r>
              <a:rPr lang="zh-CN" altLang="en-US" dirty="0"/>
              <a:t>，这对部署</a:t>
            </a:r>
            <a:r>
              <a:rPr lang="en-US" altLang="zh-CN" dirty="0"/>
              <a:t>VGG</a:t>
            </a:r>
            <a:r>
              <a:rPr lang="zh-CN" altLang="en-US" dirty="0"/>
              <a:t>的设备的计算能力有一定要求。</a:t>
            </a:r>
          </a:p>
          <a:p>
            <a:r>
              <a:rPr lang="zh-CN" altLang="en-US" dirty="0"/>
              <a:t>尽管现在还会在一些图像分类问题中使用</a:t>
            </a:r>
            <a:r>
              <a:rPr lang="en-US" altLang="zh-CN" dirty="0"/>
              <a:t>VGG</a:t>
            </a:r>
            <a:r>
              <a:rPr lang="zh-CN" altLang="en-US" dirty="0"/>
              <a:t>，但是，显然更小的网络架构更具吸引力。</a:t>
            </a:r>
          </a:p>
          <a:p>
            <a:endParaRPr lang="zh-CN" altLang="en-US" dirty="0"/>
          </a:p>
        </p:txBody>
      </p:sp>
    </p:spTree>
    <p:extLst>
      <p:ext uri="{BB962C8B-B14F-4D97-AF65-F5344CB8AC3E}">
        <p14:creationId xmlns:p14="http://schemas.microsoft.com/office/powerpoint/2010/main" val="21007099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a:t>最后迭代显示各指定层的特征图，如代码</a:t>
            </a:r>
            <a:r>
              <a:rPr lang="en-US" altLang="zh-CN" dirty="0"/>
              <a:t>6. 33</a:t>
            </a:r>
            <a:r>
              <a:rPr lang="zh-CN" altLang="en-US" dirty="0"/>
              <a:t>所示。</a:t>
            </a:r>
          </a:p>
          <a:p>
            <a:r>
              <a:rPr lang="zh-CN" altLang="en-US" dirty="0"/>
              <a:t>代码</a:t>
            </a:r>
            <a:r>
              <a:rPr lang="en-US" altLang="zh-CN" dirty="0"/>
              <a:t>6. 33</a:t>
            </a:r>
            <a:r>
              <a:rPr lang="zh-CN" altLang="en-US" dirty="0"/>
              <a:t>迭代显示各指定层的特征图</a:t>
            </a:r>
          </a:p>
          <a:p>
            <a:r>
              <a:rPr lang="zh-CN" altLang="en-US" sz="2200" dirty="0"/>
              <a:t>    </a:t>
            </a:r>
            <a:r>
              <a:rPr lang="en-US" altLang="zh-CN" sz="2200" dirty="0"/>
              <a:t>for </a:t>
            </a:r>
            <a:r>
              <a:rPr lang="en-US" altLang="zh-CN" sz="2200" dirty="0" err="1"/>
              <a:t>idx</a:t>
            </a:r>
            <a:r>
              <a:rPr lang="en-US" altLang="zh-CN" sz="2200" dirty="0"/>
              <a:t>, </a:t>
            </a:r>
            <a:r>
              <a:rPr lang="en-US" altLang="zh-CN" sz="2200" dirty="0" err="1"/>
              <a:t>val</a:t>
            </a:r>
            <a:r>
              <a:rPr lang="en-US" altLang="zh-CN" sz="2200" dirty="0"/>
              <a:t> in enumerate(</a:t>
            </a:r>
            <a:r>
              <a:rPr lang="en-US" altLang="zh-CN" sz="2200" dirty="0" err="1"/>
              <a:t>output.items</a:t>
            </a:r>
            <a:r>
              <a:rPr lang="en-US" altLang="zh-CN" sz="2200" dirty="0"/>
              <a:t>()):</a:t>
            </a:r>
          </a:p>
          <a:p>
            <a:r>
              <a:rPr lang="en-US" altLang="zh-CN" sz="2200" dirty="0"/>
              <a:t>        name, features = </a:t>
            </a:r>
            <a:r>
              <a:rPr lang="en-US" altLang="zh-CN" sz="2200" dirty="0" err="1"/>
              <a:t>val</a:t>
            </a:r>
            <a:endParaRPr lang="en-US" altLang="zh-CN" sz="2200" dirty="0"/>
          </a:p>
          <a:p>
            <a:r>
              <a:rPr lang="en-US" altLang="zh-CN" sz="2200" dirty="0"/>
              <a:t>        </a:t>
            </a:r>
            <a:r>
              <a:rPr lang="en-US" altLang="zh-CN" sz="2200" dirty="0" err="1"/>
              <a:t>layer_activation</a:t>
            </a:r>
            <a:r>
              <a:rPr lang="en-US" altLang="zh-CN" sz="2200" dirty="0"/>
              <a:t> = </a:t>
            </a:r>
            <a:r>
              <a:rPr lang="en-US" altLang="zh-CN" sz="2200" dirty="0" err="1"/>
              <a:t>features.detach</a:t>
            </a:r>
            <a:r>
              <a:rPr lang="en-US" altLang="zh-CN" sz="2200" dirty="0"/>
              <a:t>().</a:t>
            </a:r>
            <a:r>
              <a:rPr lang="en-US" altLang="zh-CN" sz="2200" dirty="0" err="1"/>
              <a:t>numpy</a:t>
            </a:r>
            <a:r>
              <a:rPr lang="en-US" altLang="zh-CN" sz="2200" dirty="0"/>
              <a:t>()  # </a:t>
            </a:r>
            <a:r>
              <a:rPr lang="zh-CN" altLang="en-US" sz="2200" dirty="0"/>
              <a:t>该层的全部激活</a:t>
            </a:r>
          </a:p>
          <a:p>
            <a:r>
              <a:rPr lang="zh-CN" altLang="en-US" sz="2200" dirty="0"/>
              <a:t>        </a:t>
            </a:r>
            <a:r>
              <a:rPr lang="en-US" altLang="zh-CN" sz="2200" dirty="0" err="1"/>
              <a:t>plot_conv_activations</a:t>
            </a:r>
            <a:r>
              <a:rPr lang="en-US" altLang="zh-CN" sz="2200" dirty="0"/>
              <a:t>(name, </a:t>
            </a:r>
            <a:r>
              <a:rPr lang="en-US" altLang="zh-CN" sz="2200" dirty="0" err="1"/>
              <a:t>layer_activation</a:t>
            </a:r>
            <a:r>
              <a:rPr lang="en-US" altLang="zh-CN" sz="2200" dirty="0"/>
              <a:t>)   # </a:t>
            </a:r>
            <a:r>
              <a:rPr lang="zh-CN" altLang="en-US" sz="2200" dirty="0"/>
              <a:t>绘制特征图</a:t>
            </a:r>
          </a:p>
          <a:p>
            <a:endParaRPr lang="zh-CN" altLang="en-US" dirty="0"/>
          </a:p>
          <a:p>
            <a:r>
              <a:rPr lang="zh-CN" altLang="en-US" dirty="0"/>
              <a:t>上述代码的执行结果如图</a:t>
            </a:r>
            <a:r>
              <a:rPr lang="en-US" altLang="zh-CN" dirty="0"/>
              <a:t>6. 16</a:t>
            </a:r>
            <a:r>
              <a:rPr lang="zh-CN" altLang="en-US" dirty="0"/>
              <a:t>到图</a:t>
            </a:r>
            <a:r>
              <a:rPr lang="en-US" altLang="zh-CN" dirty="0"/>
              <a:t>6. 20</a:t>
            </a:r>
            <a:r>
              <a:rPr lang="zh-CN" altLang="en-US" dirty="0"/>
              <a:t>所示。</a:t>
            </a:r>
          </a:p>
          <a:p>
            <a:endParaRPr lang="zh-CN" altLang="en-US" dirty="0"/>
          </a:p>
        </p:txBody>
      </p:sp>
    </p:spTree>
    <p:extLst>
      <p:ext uri="{BB962C8B-B14F-4D97-AF65-F5344CB8AC3E}">
        <p14:creationId xmlns:p14="http://schemas.microsoft.com/office/powerpoint/2010/main" val="16636949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404664"/>
            <a:ext cx="7315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397005" y="2380238"/>
            <a:ext cx="2608406" cy="369332"/>
          </a:xfrm>
          <a:prstGeom prst="rect">
            <a:avLst/>
          </a:prstGeom>
        </p:spPr>
        <p:txBody>
          <a:bodyPr wrap="none">
            <a:spAutoFit/>
          </a:bodyPr>
          <a:lstStyle/>
          <a:p>
            <a:r>
              <a:rPr lang="zh-CN" altLang="zh-CN" dirty="0"/>
              <a:t>图</a:t>
            </a:r>
            <a:r>
              <a:rPr lang="en-US" altLang="zh-CN" dirty="0"/>
              <a:t>6. 16 conv1</a:t>
            </a:r>
            <a:r>
              <a:rPr lang="zh-CN" altLang="zh-CN" dirty="0"/>
              <a:t>的特征图</a:t>
            </a:r>
          </a:p>
        </p:txBody>
      </p:sp>
      <p:pic>
        <p:nvPicPr>
          <p:cNvPr id="16387"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3140968"/>
            <a:ext cx="7315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443853" y="5077160"/>
            <a:ext cx="2723823" cy="369332"/>
          </a:xfrm>
          <a:prstGeom prst="rect">
            <a:avLst/>
          </a:prstGeom>
        </p:spPr>
        <p:txBody>
          <a:bodyPr wrap="none">
            <a:spAutoFit/>
          </a:bodyPr>
          <a:lstStyle/>
          <a:p>
            <a:r>
              <a:rPr lang="zh-CN" altLang="zh-CN" dirty="0"/>
              <a:t>图</a:t>
            </a:r>
            <a:r>
              <a:rPr lang="en-US" altLang="zh-CN" dirty="0"/>
              <a:t>6. 17 layer1</a:t>
            </a:r>
            <a:r>
              <a:rPr lang="zh-CN" altLang="zh-CN" dirty="0"/>
              <a:t>的特征图</a:t>
            </a:r>
          </a:p>
        </p:txBody>
      </p:sp>
    </p:spTree>
    <p:extLst>
      <p:ext uri="{BB962C8B-B14F-4D97-AF65-F5344CB8AC3E}">
        <p14:creationId xmlns:p14="http://schemas.microsoft.com/office/powerpoint/2010/main" val="191753163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888" y="1484784"/>
            <a:ext cx="73152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210087" y="5229200"/>
            <a:ext cx="2723823" cy="369332"/>
          </a:xfrm>
          <a:prstGeom prst="rect">
            <a:avLst/>
          </a:prstGeom>
        </p:spPr>
        <p:txBody>
          <a:bodyPr wrap="none">
            <a:spAutoFit/>
          </a:bodyPr>
          <a:lstStyle/>
          <a:p>
            <a:r>
              <a:rPr lang="zh-CN" altLang="zh-CN" dirty="0"/>
              <a:t>图</a:t>
            </a:r>
            <a:r>
              <a:rPr lang="en-US" altLang="zh-CN" dirty="0"/>
              <a:t>6. 18 layer2</a:t>
            </a:r>
            <a:r>
              <a:rPr lang="zh-CN" altLang="zh-CN" dirty="0"/>
              <a:t>的特征图</a:t>
            </a:r>
          </a:p>
        </p:txBody>
      </p:sp>
    </p:spTree>
    <p:extLst>
      <p:ext uri="{BB962C8B-B14F-4D97-AF65-F5344CB8AC3E}">
        <p14:creationId xmlns:p14="http://schemas.microsoft.com/office/powerpoint/2010/main" val="305534149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188640"/>
            <a:ext cx="54864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347864" y="5805264"/>
            <a:ext cx="2723823" cy="369332"/>
          </a:xfrm>
          <a:prstGeom prst="rect">
            <a:avLst/>
          </a:prstGeom>
        </p:spPr>
        <p:txBody>
          <a:bodyPr wrap="none">
            <a:spAutoFit/>
          </a:bodyPr>
          <a:lstStyle/>
          <a:p>
            <a:r>
              <a:rPr lang="zh-CN" altLang="zh-CN" dirty="0"/>
              <a:t>图</a:t>
            </a:r>
            <a:r>
              <a:rPr lang="en-US" altLang="zh-CN" dirty="0"/>
              <a:t>6. 19 layer3</a:t>
            </a:r>
            <a:r>
              <a:rPr lang="zh-CN" altLang="zh-CN" dirty="0"/>
              <a:t>的特征图</a:t>
            </a:r>
          </a:p>
        </p:txBody>
      </p:sp>
    </p:spTree>
    <p:extLst>
      <p:ext uri="{BB962C8B-B14F-4D97-AF65-F5344CB8AC3E}">
        <p14:creationId xmlns:p14="http://schemas.microsoft.com/office/powerpoint/2010/main" val="18903568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3808" y="116632"/>
            <a:ext cx="3089948" cy="61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026870" y="6381328"/>
            <a:ext cx="2723823" cy="369332"/>
          </a:xfrm>
          <a:prstGeom prst="rect">
            <a:avLst/>
          </a:prstGeom>
        </p:spPr>
        <p:txBody>
          <a:bodyPr wrap="none">
            <a:spAutoFit/>
          </a:bodyPr>
          <a:lstStyle/>
          <a:p>
            <a:r>
              <a:rPr lang="zh-CN" altLang="zh-CN" dirty="0"/>
              <a:t>图</a:t>
            </a:r>
            <a:r>
              <a:rPr lang="en-US" altLang="zh-CN" dirty="0"/>
              <a:t>6. 20 layer4</a:t>
            </a:r>
            <a:r>
              <a:rPr lang="zh-CN" altLang="zh-CN" dirty="0"/>
              <a:t>的特征图</a:t>
            </a:r>
          </a:p>
        </p:txBody>
      </p:sp>
    </p:spTree>
    <p:extLst>
      <p:ext uri="{BB962C8B-B14F-4D97-AF65-F5344CB8AC3E}">
        <p14:creationId xmlns:p14="http://schemas.microsoft.com/office/powerpoint/2010/main" val="25851736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可以看到，各层特征图具有如下特点：在前面的层次主要是各种边缘探测器，激活主要保持原始输入图像的信息。随着层数的加深，激活越来越难以直观理解，越来越抽象，表示图像视觉内容的信息越少，而高层次的概念诸如眼睛、耳朵等有助于判断类别的信息越多。</a:t>
            </a:r>
          </a:p>
          <a:p>
            <a:r>
              <a:rPr lang="zh-CN" altLang="en-US" dirty="0"/>
              <a:t>完整代码请参见</a:t>
            </a:r>
            <a:r>
              <a:rPr lang="en-US" altLang="zh-CN" dirty="0"/>
              <a:t>visualize_cnn_layers.py</a:t>
            </a:r>
            <a:r>
              <a:rPr lang="zh-CN" altLang="en-US" dirty="0"/>
              <a:t>。</a:t>
            </a:r>
          </a:p>
          <a:p>
            <a:endParaRPr lang="zh-CN" altLang="en-US" dirty="0"/>
          </a:p>
        </p:txBody>
      </p:sp>
    </p:spTree>
    <p:extLst>
      <p:ext uri="{BB962C8B-B14F-4D97-AF65-F5344CB8AC3E}">
        <p14:creationId xmlns:p14="http://schemas.microsoft.com/office/powerpoint/2010/main" val="7072244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6.4.2 </a:t>
            </a:r>
            <a:r>
              <a:rPr lang="zh-CN" altLang="en-US" dirty="0" smtClean="0"/>
              <a:t>过滤器</a:t>
            </a:r>
            <a:r>
              <a:rPr lang="zh-CN" altLang="en-US" dirty="0"/>
              <a:t>可视化</a:t>
            </a:r>
          </a:p>
        </p:txBody>
      </p:sp>
      <p:sp>
        <p:nvSpPr>
          <p:cNvPr id="3" name="内容占位符 2"/>
          <p:cNvSpPr>
            <a:spLocks noGrp="1"/>
          </p:cNvSpPr>
          <p:nvPr>
            <p:ph idx="1"/>
          </p:nvPr>
        </p:nvSpPr>
        <p:spPr/>
        <p:txBody>
          <a:bodyPr/>
          <a:lstStyle/>
          <a:p>
            <a:r>
              <a:rPr lang="zh-CN" altLang="en-US" dirty="0"/>
              <a:t>过滤器可视化能够显示训练好的过滤器的权重参数，本示例可视化</a:t>
            </a:r>
            <a:r>
              <a:rPr lang="en-US" altLang="zh-CN" dirty="0" err="1"/>
              <a:t>AlexNet</a:t>
            </a:r>
            <a:r>
              <a:rPr lang="zh-CN" altLang="en-US" dirty="0"/>
              <a:t>，这是因为</a:t>
            </a:r>
            <a:r>
              <a:rPr lang="en-US" altLang="zh-CN" dirty="0" err="1"/>
              <a:t>AlexNet</a:t>
            </a:r>
            <a:r>
              <a:rPr lang="zh-CN" altLang="en-US" dirty="0"/>
              <a:t>的第一个和第二个卷积层的卷积核比较大，分别为</a:t>
            </a:r>
            <a:r>
              <a:rPr lang="en-US" altLang="zh-CN" dirty="0"/>
              <a:t>11×11</a:t>
            </a:r>
            <a:r>
              <a:rPr lang="zh-CN" altLang="en-US" dirty="0"/>
              <a:t>和</a:t>
            </a:r>
            <a:r>
              <a:rPr lang="en-US" altLang="zh-CN" dirty="0"/>
              <a:t>5×5</a:t>
            </a:r>
            <a:r>
              <a:rPr lang="zh-CN" altLang="en-US" dirty="0"/>
              <a:t>，容易看出这些卷积核试图提取的图像特征。完整代码请参见</a:t>
            </a:r>
            <a:r>
              <a:rPr lang="en-US" altLang="zh-CN" dirty="0"/>
              <a:t>visualize_cnn_filters.py</a:t>
            </a:r>
            <a:r>
              <a:rPr lang="zh-CN" altLang="en-US" dirty="0"/>
              <a:t>。</a:t>
            </a:r>
          </a:p>
        </p:txBody>
      </p:sp>
    </p:spTree>
    <p:extLst>
      <p:ext uri="{BB962C8B-B14F-4D97-AF65-F5344CB8AC3E}">
        <p14:creationId xmlns:p14="http://schemas.microsoft.com/office/powerpoint/2010/main" val="89878887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本程序代码较简单，如代码</a:t>
            </a:r>
            <a:r>
              <a:rPr lang="en-US" altLang="zh-CN" dirty="0"/>
              <a:t>6. 34</a:t>
            </a:r>
            <a:r>
              <a:rPr lang="zh-CN" altLang="en-US" dirty="0"/>
              <a:t>所示。首先调用</a:t>
            </a:r>
            <a:r>
              <a:rPr lang="en-US" altLang="zh-CN" dirty="0" err="1"/>
              <a:t>torchvision.models.alexnet</a:t>
            </a:r>
            <a:r>
              <a:rPr lang="zh-CN" altLang="en-US" dirty="0"/>
              <a:t>并设置参数</a:t>
            </a:r>
            <a:r>
              <a:rPr lang="en-US" altLang="zh-CN" dirty="0" err="1"/>
              <a:t>pretrained</a:t>
            </a:r>
            <a:r>
              <a:rPr lang="zh-CN" altLang="en-US" dirty="0"/>
              <a:t>为</a:t>
            </a:r>
            <a:r>
              <a:rPr lang="en-US" altLang="zh-CN" dirty="0"/>
              <a:t>True</a:t>
            </a:r>
            <a:r>
              <a:rPr lang="zh-CN" altLang="en-US" dirty="0"/>
              <a:t>以实例化预训练的</a:t>
            </a:r>
            <a:r>
              <a:rPr lang="en-US" altLang="zh-CN" dirty="0" err="1"/>
              <a:t>AlexNet</a:t>
            </a:r>
            <a:r>
              <a:rPr lang="zh-CN" altLang="en-US" dirty="0"/>
              <a:t>模型，然后打印模型结构。由于过滤器权重参数已经预训练好，并且可视化过滤器参数不需要输入，所以不需要输入图像。然后使用</a:t>
            </a:r>
            <a:r>
              <a:rPr lang="en-US" altLang="zh-CN" dirty="0"/>
              <a:t>for</a:t>
            </a:r>
            <a:r>
              <a:rPr lang="zh-CN" altLang="en-US" dirty="0"/>
              <a:t>循环遍历</a:t>
            </a:r>
            <a:r>
              <a:rPr lang="en-US" altLang="zh-CN" dirty="0"/>
              <a:t>features</a:t>
            </a:r>
            <a:r>
              <a:rPr lang="zh-CN" altLang="en-US" dirty="0"/>
              <a:t>下的各层</a:t>
            </a:r>
            <a:r>
              <a:rPr lang="en-US" altLang="zh-CN" dirty="0" err="1"/>
              <a:t>named_children</a:t>
            </a:r>
            <a:r>
              <a:rPr lang="zh-CN" altLang="en-US" dirty="0"/>
              <a:t>，并用</a:t>
            </a:r>
            <a:r>
              <a:rPr lang="en-US" altLang="zh-CN" dirty="0"/>
              <a:t>if</a:t>
            </a:r>
            <a:r>
              <a:rPr lang="zh-CN" altLang="en-US" dirty="0"/>
              <a:t>语句判断当前层是否为卷积层</a:t>
            </a:r>
            <a:r>
              <a:rPr lang="en-US" altLang="zh-CN" dirty="0"/>
              <a:t>Conv2d</a:t>
            </a:r>
            <a:r>
              <a:rPr lang="zh-CN" altLang="en-US" dirty="0"/>
              <a:t>。最后抽取卷积层的输出进行可视化。</a:t>
            </a:r>
          </a:p>
        </p:txBody>
      </p:sp>
    </p:spTree>
    <p:extLst>
      <p:ext uri="{BB962C8B-B14F-4D97-AF65-F5344CB8AC3E}">
        <p14:creationId xmlns:p14="http://schemas.microsoft.com/office/powerpoint/2010/main" val="12926920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16632"/>
            <a:ext cx="9144000" cy="6741368"/>
          </a:xfrm>
        </p:spPr>
        <p:txBody>
          <a:bodyPr>
            <a:normAutofit fontScale="55000" lnSpcReduction="20000"/>
          </a:bodyPr>
          <a:lstStyle/>
          <a:p>
            <a:r>
              <a:rPr lang="zh-CN" altLang="en-US" dirty="0"/>
              <a:t>代码</a:t>
            </a:r>
            <a:r>
              <a:rPr lang="en-US" altLang="zh-CN" dirty="0"/>
              <a:t>6. 34</a:t>
            </a:r>
            <a:r>
              <a:rPr lang="zh-CN" altLang="en-US" dirty="0"/>
              <a:t>实例化</a:t>
            </a:r>
            <a:r>
              <a:rPr lang="en-US" altLang="zh-CN" dirty="0" err="1"/>
              <a:t>AlexNet</a:t>
            </a:r>
            <a:r>
              <a:rPr lang="zh-CN" altLang="en-US" dirty="0"/>
              <a:t>并抽取输出</a:t>
            </a:r>
          </a:p>
          <a:p>
            <a:r>
              <a:rPr lang="zh-CN" altLang="en-US" dirty="0"/>
              <a:t>    </a:t>
            </a:r>
            <a:r>
              <a:rPr lang="en-US" altLang="zh-CN" dirty="0"/>
              <a:t># </a:t>
            </a:r>
            <a:r>
              <a:rPr lang="zh-CN" altLang="en-US" dirty="0"/>
              <a:t>实例化</a:t>
            </a:r>
            <a:r>
              <a:rPr lang="en-US" altLang="zh-CN" dirty="0" err="1"/>
              <a:t>AlexNet</a:t>
            </a:r>
            <a:endParaRPr lang="en-US" altLang="zh-CN" dirty="0"/>
          </a:p>
          <a:p>
            <a:r>
              <a:rPr lang="en-US" altLang="zh-CN" dirty="0"/>
              <a:t>    model = </a:t>
            </a:r>
            <a:r>
              <a:rPr lang="en-US" altLang="zh-CN" dirty="0" err="1"/>
              <a:t>models.alexnet</a:t>
            </a:r>
            <a:r>
              <a:rPr lang="en-US" altLang="zh-CN" dirty="0"/>
              <a:t>(</a:t>
            </a:r>
            <a:r>
              <a:rPr lang="en-US" altLang="zh-CN" dirty="0" err="1"/>
              <a:t>pretrained</a:t>
            </a:r>
            <a:r>
              <a:rPr lang="en-US" altLang="zh-CN" dirty="0"/>
              <a:t>=True)</a:t>
            </a:r>
          </a:p>
          <a:p>
            <a:r>
              <a:rPr lang="en-US" altLang="zh-CN" dirty="0"/>
              <a:t>    print("</a:t>
            </a:r>
            <a:r>
              <a:rPr lang="zh-CN" altLang="en-US" dirty="0"/>
              <a:t>模型：</a:t>
            </a:r>
            <a:r>
              <a:rPr lang="en-US" altLang="zh-CN" dirty="0"/>
              <a:t>\n", model)</a:t>
            </a:r>
          </a:p>
          <a:p>
            <a:endParaRPr lang="en-US" altLang="zh-CN" dirty="0"/>
          </a:p>
          <a:p>
            <a:r>
              <a:rPr lang="en-US" altLang="zh-CN" dirty="0"/>
              <a:t>    for layer, module in </a:t>
            </a:r>
            <a:r>
              <a:rPr lang="en-US" altLang="zh-CN" dirty="0" err="1"/>
              <a:t>model.features.named_children</a:t>
            </a:r>
            <a:r>
              <a:rPr lang="en-US" altLang="zh-CN" dirty="0"/>
              <a:t>():</a:t>
            </a:r>
          </a:p>
          <a:p>
            <a:r>
              <a:rPr lang="en-US" altLang="zh-CN" dirty="0"/>
              <a:t>        # </a:t>
            </a:r>
            <a:r>
              <a:rPr lang="zh-CN" altLang="en-US" dirty="0"/>
              <a:t>仅对</a:t>
            </a:r>
            <a:r>
              <a:rPr lang="en-US" altLang="zh-CN" dirty="0"/>
              <a:t>Conv2d</a:t>
            </a:r>
            <a:r>
              <a:rPr lang="zh-CN" altLang="en-US" dirty="0"/>
              <a:t>的层进行操作</a:t>
            </a:r>
          </a:p>
          <a:p>
            <a:r>
              <a:rPr lang="zh-CN" altLang="en-US" dirty="0"/>
              <a:t>        </a:t>
            </a:r>
            <a:r>
              <a:rPr lang="en-US" altLang="zh-CN" dirty="0"/>
              <a:t>if </a:t>
            </a:r>
            <a:r>
              <a:rPr lang="en-US" altLang="zh-CN" dirty="0" err="1"/>
              <a:t>isinstance</a:t>
            </a:r>
            <a:r>
              <a:rPr lang="en-US" altLang="zh-CN" dirty="0"/>
              <a:t>(module, Conv2d):</a:t>
            </a:r>
          </a:p>
          <a:p>
            <a:r>
              <a:rPr lang="en-US" altLang="zh-CN" dirty="0"/>
              <a:t>            # </a:t>
            </a:r>
            <a:r>
              <a:rPr lang="zh-CN" altLang="en-US" dirty="0"/>
              <a:t>获取权重</a:t>
            </a:r>
          </a:p>
          <a:p>
            <a:r>
              <a:rPr lang="zh-CN" altLang="en-US" dirty="0"/>
              <a:t>            </a:t>
            </a:r>
            <a:r>
              <a:rPr lang="en-US" altLang="zh-CN" dirty="0" err="1"/>
              <a:t>filter_weight</a:t>
            </a:r>
            <a:r>
              <a:rPr lang="en-US" altLang="zh-CN" dirty="0"/>
              <a:t> = </a:t>
            </a:r>
            <a:r>
              <a:rPr lang="en-US" altLang="zh-CN" dirty="0" err="1"/>
              <a:t>module.weight.cpu</a:t>
            </a:r>
            <a:r>
              <a:rPr lang="en-US" altLang="zh-CN" dirty="0"/>
              <a:t>().clone()</a:t>
            </a:r>
          </a:p>
          <a:p>
            <a:r>
              <a:rPr lang="en-US" altLang="zh-CN" dirty="0"/>
              <a:t>            </a:t>
            </a:r>
            <a:r>
              <a:rPr lang="en-US" altLang="zh-CN" dirty="0" err="1"/>
              <a:t>num_filter</a:t>
            </a:r>
            <a:r>
              <a:rPr lang="en-US" altLang="zh-CN" dirty="0"/>
              <a:t> = </a:t>
            </a:r>
            <a:r>
              <a:rPr lang="en-US" altLang="zh-CN" dirty="0" err="1"/>
              <a:t>len</a:t>
            </a:r>
            <a:r>
              <a:rPr lang="en-US" altLang="zh-CN" dirty="0"/>
              <a:t>(</a:t>
            </a:r>
            <a:r>
              <a:rPr lang="en-US" altLang="zh-CN" dirty="0" err="1"/>
              <a:t>filter_weight</a:t>
            </a:r>
            <a:r>
              <a:rPr lang="en-US" altLang="zh-CN" dirty="0"/>
              <a:t>)</a:t>
            </a:r>
          </a:p>
          <a:p>
            <a:r>
              <a:rPr lang="en-US" altLang="zh-CN" dirty="0"/>
              <a:t>            print(f"</a:t>
            </a:r>
            <a:r>
              <a:rPr lang="zh-CN" altLang="en-US" dirty="0"/>
              <a:t>第</a:t>
            </a:r>
            <a:r>
              <a:rPr lang="en-US" altLang="zh-CN" dirty="0"/>
              <a:t>{layer}</a:t>
            </a:r>
            <a:r>
              <a:rPr lang="zh-CN" altLang="en-US" dirty="0"/>
              <a:t>层有</a:t>
            </a:r>
            <a:r>
              <a:rPr lang="en-US" altLang="zh-CN" dirty="0"/>
              <a:t>{</a:t>
            </a:r>
            <a:r>
              <a:rPr lang="en-US" altLang="zh-CN" dirty="0" err="1"/>
              <a:t>num_filter</a:t>
            </a:r>
            <a:r>
              <a:rPr lang="en-US" altLang="zh-CN" dirty="0"/>
              <a:t>}</a:t>
            </a:r>
            <a:r>
              <a:rPr lang="zh-CN" altLang="en-US" dirty="0"/>
              <a:t>个过滤器</a:t>
            </a:r>
            <a:r>
              <a:rPr lang="en-US" altLang="zh-CN" dirty="0"/>
              <a:t>")</a:t>
            </a:r>
          </a:p>
          <a:p>
            <a:r>
              <a:rPr lang="en-US" altLang="zh-CN" dirty="0"/>
              <a:t>            size = </a:t>
            </a:r>
            <a:r>
              <a:rPr lang="en-US" altLang="zh-CN" dirty="0" err="1"/>
              <a:t>filter_weight.shape</a:t>
            </a:r>
            <a:r>
              <a:rPr lang="en-US" altLang="zh-CN" dirty="0"/>
              <a:t>[2]</a:t>
            </a:r>
          </a:p>
          <a:p>
            <a:r>
              <a:rPr lang="en-US" altLang="zh-CN" dirty="0"/>
              <a:t>            </a:t>
            </a:r>
            <a:r>
              <a:rPr lang="en-US" altLang="zh-CN" dirty="0" err="1"/>
              <a:t>n_cols</a:t>
            </a:r>
            <a:r>
              <a:rPr lang="en-US" altLang="zh-CN" dirty="0"/>
              <a:t> = 32     # </a:t>
            </a:r>
            <a:r>
              <a:rPr lang="zh-CN" altLang="en-US" dirty="0"/>
              <a:t>每行显示的图片数</a:t>
            </a:r>
          </a:p>
          <a:p>
            <a:r>
              <a:rPr lang="zh-CN" altLang="en-US" dirty="0"/>
              <a:t>            </a:t>
            </a:r>
            <a:r>
              <a:rPr lang="en-US" altLang="zh-CN" dirty="0" err="1"/>
              <a:t>n_rows</a:t>
            </a:r>
            <a:r>
              <a:rPr lang="en-US" altLang="zh-CN" dirty="0"/>
              <a:t> = </a:t>
            </a:r>
            <a:r>
              <a:rPr lang="en-US" altLang="zh-CN" dirty="0" err="1"/>
              <a:t>int</a:t>
            </a:r>
            <a:r>
              <a:rPr lang="en-US" altLang="zh-CN" dirty="0"/>
              <a:t>(</a:t>
            </a:r>
            <a:r>
              <a:rPr lang="en-US" altLang="zh-CN" dirty="0" err="1"/>
              <a:t>np.ceil</a:t>
            </a:r>
            <a:r>
              <a:rPr lang="en-US" altLang="zh-CN" dirty="0"/>
              <a:t>(</a:t>
            </a:r>
            <a:r>
              <a:rPr lang="en-US" altLang="zh-CN" dirty="0" err="1"/>
              <a:t>num_filter</a:t>
            </a:r>
            <a:r>
              <a:rPr lang="en-US" altLang="zh-CN" dirty="0"/>
              <a:t> / </a:t>
            </a:r>
            <a:r>
              <a:rPr lang="en-US" altLang="zh-CN" dirty="0" err="1"/>
              <a:t>n_cols</a:t>
            </a:r>
            <a:r>
              <a:rPr lang="en-US" altLang="zh-CN" dirty="0"/>
              <a:t>))</a:t>
            </a:r>
          </a:p>
          <a:p>
            <a:r>
              <a:rPr lang="en-US" altLang="zh-CN" dirty="0"/>
              <a:t>            </a:t>
            </a:r>
            <a:r>
              <a:rPr lang="en-US" altLang="zh-CN" dirty="0" err="1"/>
              <a:t>plt.figure</a:t>
            </a:r>
            <a:r>
              <a:rPr lang="en-US" altLang="zh-CN" dirty="0"/>
              <a:t>(</a:t>
            </a:r>
            <a:r>
              <a:rPr lang="en-US" altLang="zh-CN" dirty="0" err="1"/>
              <a:t>figsize</a:t>
            </a:r>
            <a:r>
              <a:rPr lang="en-US" altLang="zh-CN" dirty="0"/>
              <a:t>=(</a:t>
            </a:r>
            <a:r>
              <a:rPr lang="en-US" altLang="zh-CN" dirty="0" err="1"/>
              <a:t>n_cols</a:t>
            </a:r>
            <a:r>
              <a:rPr lang="en-US" altLang="zh-CN" dirty="0"/>
              <a:t> * size / 2, </a:t>
            </a:r>
            <a:r>
              <a:rPr lang="en-US" altLang="zh-CN" dirty="0" err="1"/>
              <a:t>n_rows</a:t>
            </a:r>
            <a:r>
              <a:rPr lang="en-US" altLang="zh-CN" dirty="0"/>
              <a:t> * size / 2))</a:t>
            </a:r>
          </a:p>
          <a:p>
            <a:r>
              <a:rPr lang="en-US" altLang="zh-CN" dirty="0"/>
              <a:t>            for </a:t>
            </a:r>
            <a:r>
              <a:rPr lang="en-US" altLang="zh-CN" dirty="0" err="1"/>
              <a:t>i</a:t>
            </a:r>
            <a:r>
              <a:rPr lang="en-US" altLang="zh-CN" dirty="0"/>
              <a:t> in range(</a:t>
            </a:r>
            <a:r>
              <a:rPr lang="en-US" altLang="zh-CN" dirty="0" err="1"/>
              <a:t>num_filter</a:t>
            </a:r>
            <a:r>
              <a:rPr lang="en-US" altLang="zh-CN" dirty="0"/>
              <a:t>):</a:t>
            </a:r>
          </a:p>
          <a:p>
            <a:r>
              <a:rPr lang="en-US" altLang="zh-CN" dirty="0"/>
              <a:t>                </a:t>
            </a:r>
            <a:r>
              <a:rPr lang="en-US" altLang="zh-CN" dirty="0" err="1"/>
              <a:t>plt.subplot</a:t>
            </a:r>
            <a:r>
              <a:rPr lang="en-US" altLang="zh-CN" dirty="0"/>
              <a:t>(</a:t>
            </a:r>
            <a:r>
              <a:rPr lang="en-US" altLang="zh-CN" dirty="0" err="1"/>
              <a:t>n_rows</a:t>
            </a:r>
            <a:r>
              <a:rPr lang="en-US" altLang="zh-CN" dirty="0"/>
              <a:t>, </a:t>
            </a:r>
            <a:r>
              <a:rPr lang="en-US" altLang="zh-CN" dirty="0" err="1"/>
              <a:t>n_cols</a:t>
            </a:r>
            <a:r>
              <a:rPr lang="en-US" altLang="zh-CN" dirty="0"/>
              <a:t>, </a:t>
            </a:r>
            <a:r>
              <a:rPr lang="en-US" altLang="zh-CN" dirty="0" err="1"/>
              <a:t>i</a:t>
            </a:r>
            <a:r>
              <a:rPr lang="en-US" altLang="zh-CN" dirty="0"/>
              <a:t> + 1)</a:t>
            </a:r>
          </a:p>
          <a:p>
            <a:r>
              <a:rPr lang="en-US" altLang="zh-CN" dirty="0"/>
              <a:t>                </a:t>
            </a:r>
            <a:r>
              <a:rPr lang="en-US" altLang="zh-CN" dirty="0" err="1"/>
              <a:t>plt.axis</a:t>
            </a:r>
            <a:r>
              <a:rPr lang="en-US" altLang="zh-CN" dirty="0"/>
              <a:t>('off')</a:t>
            </a:r>
          </a:p>
          <a:p>
            <a:r>
              <a:rPr lang="en-US" altLang="zh-CN" dirty="0"/>
              <a:t>                # </a:t>
            </a:r>
            <a:r>
              <a:rPr lang="zh-CN" altLang="en-US" dirty="0"/>
              <a:t>仅显示</a:t>
            </a:r>
            <a:r>
              <a:rPr lang="en-US" altLang="zh-CN" dirty="0"/>
              <a:t>filter</a:t>
            </a:r>
            <a:r>
              <a:rPr lang="zh-CN" altLang="en-US" dirty="0"/>
              <a:t>的第</a:t>
            </a:r>
            <a:r>
              <a:rPr lang="en-US" altLang="zh-CN" dirty="0"/>
              <a:t>0</a:t>
            </a:r>
            <a:r>
              <a:rPr lang="zh-CN" altLang="en-US" dirty="0"/>
              <a:t>个通道</a:t>
            </a:r>
          </a:p>
          <a:p>
            <a:r>
              <a:rPr lang="zh-CN" altLang="en-US" dirty="0"/>
              <a:t>                </a:t>
            </a:r>
            <a:r>
              <a:rPr lang="en-US" altLang="zh-CN" dirty="0" err="1"/>
              <a:t>plt.imshow</a:t>
            </a:r>
            <a:r>
              <a:rPr lang="en-US" altLang="zh-CN" dirty="0"/>
              <a:t>(</a:t>
            </a:r>
            <a:r>
              <a:rPr lang="en-US" altLang="zh-CN" dirty="0" err="1"/>
              <a:t>filter_weight</a:t>
            </a:r>
            <a:r>
              <a:rPr lang="en-US" altLang="zh-CN" dirty="0"/>
              <a:t>[</a:t>
            </a:r>
            <a:r>
              <a:rPr lang="en-US" altLang="zh-CN" dirty="0" err="1"/>
              <a:t>i</a:t>
            </a:r>
            <a:r>
              <a:rPr lang="en-US" altLang="zh-CN" dirty="0"/>
              <a:t>][0, :, :].detach().</a:t>
            </a:r>
            <a:r>
              <a:rPr lang="en-US" altLang="zh-CN" dirty="0" err="1"/>
              <a:t>numpy</a:t>
            </a:r>
            <a:r>
              <a:rPr lang="en-US" altLang="zh-CN" dirty="0"/>
              <a:t>(), </a:t>
            </a:r>
            <a:r>
              <a:rPr lang="en-US" altLang="zh-CN" dirty="0" err="1"/>
              <a:t>cmap</a:t>
            </a:r>
            <a:r>
              <a:rPr lang="en-US" altLang="zh-CN" dirty="0"/>
              <a:t>='gray')</a:t>
            </a:r>
          </a:p>
          <a:p>
            <a:endParaRPr lang="en-US" altLang="zh-CN" dirty="0"/>
          </a:p>
          <a:p>
            <a:r>
              <a:rPr lang="en-US" altLang="zh-CN" dirty="0"/>
              <a:t>            </a:t>
            </a:r>
            <a:r>
              <a:rPr lang="en-US" altLang="zh-CN" dirty="0" err="1"/>
              <a:t>plt.show</a:t>
            </a:r>
            <a:r>
              <a:rPr lang="en-US" altLang="zh-CN" dirty="0"/>
              <a:t>()</a:t>
            </a:r>
          </a:p>
          <a:p>
            <a:endParaRPr lang="zh-CN" altLang="en-US" dirty="0"/>
          </a:p>
        </p:txBody>
      </p:sp>
    </p:spTree>
    <p:extLst>
      <p:ext uri="{BB962C8B-B14F-4D97-AF65-F5344CB8AC3E}">
        <p14:creationId xmlns:p14="http://schemas.microsoft.com/office/powerpoint/2010/main" val="5043339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3717032"/>
            <a:ext cx="8229600" cy="2137440"/>
          </a:xfrm>
        </p:spPr>
        <p:txBody>
          <a:bodyPr>
            <a:normAutofit fontScale="92500" lnSpcReduction="20000"/>
          </a:bodyPr>
          <a:lstStyle/>
          <a:p>
            <a:r>
              <a:rPr lang="zh-CN" altLang="en-US" dirty="0"/>
              <a:t>第一个卷积层过滤器定义为</a:t>
            </a:r>
            <a:r>
              <a:rPr lang="en-US" altLang="zh-CN" dirty="0"/>
              <a:t>Conv2d(3, 64, </a:t>
            </a:r>
            <a:r>
              <a:rPr lang="en-US" altLang="zh-CN" dirty="0" err="1"/>
              <a:t>kernel_size</a:t>
            </a:r>
            <a:r>
              <a:rPr lang="en-US" altLang="zh-CN" dirty="0"/>
              <a:t>=(11, 11), stride=(4, 4), padding=(2, 2))</a:t>
            </a:r>
            <a:r>
              <a:rPr lang="zh-CN" altLang="en-US" dirty="0"/>
              <a:t>，即输入</a:t>
            </a:r>
            <a:r>
              <a:rPr lang="en-US" altLang="zh-CN" dirty="0"/>
              <a:t>3</a:t>
            </a:r>
            <a:r>
              <a:rPr lang="zh-CN" altLang="en-US" dirty="0"/>
              <a:t>个通道，输出</a:t>
            </a:r>
            <a:r>
              <a:rPr lang="en-US" altLang="zh-CN" dirty="0"/>
              <a:t>64</a:t>
            </a:r>
            <a:r>
              <a:rPr lang="zh-CN" altLang="en-US" dirty="0"/>
              <a:t>个通道，卷积核大小为</a:t>
            </a:r>
            <a:r>
              <a:rPr lang="en-US" altLang="zh-CN" dirty="0"/>
              <a:t>11×11</a:t>
            </a:r>
            <a:r>
              <a:rPr lang="zh-CN" altLang="en-US" dirty="0"/>
              <a:t>。如图</a:t>
            </a:r>
            <a:r>
              <a:rPr lang="en-US" altLang="zh-CN" dirty="0"/>
              <a:t>6. 21</a:t>
            </a:r>
            <a:r>
              <a:rPr lang="zh-CN" altLang="en-US" dirty="0"/>
              <a:t>所示，容易看出该层卷积核试图提取图像的纹理特征。</a:t>
            </a:r>
          </a:p>
        </p:txBody>
      </p:sp>
      <p:pic>
        <p:nvPicPr>
          <p:cNvPr id="20482"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80" y="1844824"/>
            <a:ext cx="8046720"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85647" y="2564904"/>
            <a:ext cx="3877985" cy="369332"/>
          </a:xfrm>
          <a:prstGeom prst="rect">
            <a:avLst/>
          </a:prstGeom>
        </p:spPr>
        <p:txBody>
          <a:bodyPr wrap="none">
            <a:spAutoFit/>
          </a:bodyPr>
          <a:lstStyle/>
          <a:p>
            <a:r>
              <a:rPr lang="zh-CN" altLang="zh-CN" dirty="0"/>
              <a:t>图</a:t>
            </a:r>
            <a:r>
              <a:rPr lang="en-US" altLang="zh-CN" dirty="0"/>
              <a:t>6. 21 </a:t>
            </a:r>
            <a:r>
              <a:rPr lang="zh-CN" altLang="zh-CN" dirty="0"/>
              <a:t>第一个卷积层的</a:t>
            </a:r>
            <a:r>
              <a:rPr lang="en-US" altLang="zh-CN" dirty="0"/>
              <a:t>64</a:t>
            </a:r>
            <a:r>
              <a:rPr lang="zh-CN" altLang="zh-CN" dirty="0"/>
              <a:t>个过滤器</a:t>
            </a:r>
          </a:p>
        </p:txBody>
      </p:sp>
    </p:spTree>
    <p:extLst>
      <p:ext uri="{BB962C8B-B14F-4D97-AF65-F5344CB8AC3E}">
        <p14:creationId xmlns:p14="http://schemas.microsoft.com/office/powerpoint/2010/main" val="3055057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6.1.2 </a:t>
            </a:r>
            <a:r>
              <a:rPr lang="en-US" altLang="zh-CN" dirty="0" err="1" smtClean="0"/>
              <a:t>ResNet</a:t>
            </a:r>
            <a:endParaRPr lang="zh-CN" altLang="en-US" dirty="0"/>
          </a:p>
        </p:txBody>
      </p:sp>
      <p:sp>
        <p:nvSpPr>
          <p:cNvPr id="3" name="内容占位符 2"/>
          <p:cNvSpPr>
            <a:spLocks noGrp="1"/>
          </p:cNvSpPr>
          <p:nvPr>
            <p:ph idx="1"/>
          </p:nvPr>
        </p:nvSpPr>
        <p:spPr/>
        <p:txBody>
          <a:bodyPr>
            <a:normAutofit fontScale="92500"/>
          </a:bodyPr>
          <a:lstStyle/>
          <a:p>
            <a:r>
              <a:rPr lang="en-US" altLang="zh-CN" dirty="0" err="1"/>
              <a:t>ResNet</a:t>
            </a:r>
            <a:r>
              <a:rPr lang="zh-CN" altLang="en-US" dirty="0"/>
              <a:t>又称为残差网络（</a:t>
            </a:r>
            <a:r>
              <a:rPr lang="en-US" altLang="zh-CN" dirty="0"/>
              <a:t>Residual Nets</a:t>
            </a:r>
            <a:r>
              <a:rPr lang="zh-CN" altLang="en-US" dirty="0"/>
              <a:t>），该网络是</a:t>
            </a:r>
            <a:r>
              <a:rPr lang="en-US" altLang="zh-CN" dirty="0"/>
              <a:t>2015</a:t>
            </a:r>
            <a:r>
              <a:rPr lang="zh-CN" altLang="en-US" dirty="0"/>
              <a:t>年由微软亚洲研究院的何恺明等人在论文“</a:t>
            </a:r>
            <a:r>
              <a:rPr lang="en-US" altLang="zh-CN" dirty="0"/>
              <a:t>Deep Residual Learning for Image Recognition ”</a:t>
            </a:r>
            <a:r>
              <a:rPr lang="zh-CN" altLang="en-US" dirty="0"/>
              <a:t>提出的，论文提供了全面的经验证据，表明</a:t>
            </a:r>
            <a:r>
              <a:rPr lang="en-US" altLang="zh-CN" dirty="0" err="1"/>
              <a:t>ResNet</a:t>
            </a:r>
            <a:r>
              <a:rPr lang="zh-CN" altLang="en-US" dirty="0"/>
              <a:t>更易于优化，并且可以通过显著加深网络深度而获得准确性的提升。随着人们对网络性能的要求不断提高，神经网络也随着不断加深，</a:t>
            </a:r>
            <a:r>
              <a:rPr lang="en-US" altLang="zh-CN" dirty="0" err="1"/>
              <a:t>ResNet</a:t>
            </a:r>
            <a:r>
              <a:rPr lang="zh-CN" altLang="en-US" dirty="0"/>
              <a:t>神经网络能够训练一个深达</a:t>
            </a:r>
            <a:r>
              <a:rPr lang="en-US" altLang="zh-CN" dirty="0"/>
              <a:t>152</a:t>
            </a:r>
            <a:r>
              <a:rPr lang="zh-CN" altLang="en-US" dirty="0"/>
              <a:t>层的神经网络，这使得</a:t>
            </a:r>
            <a:r>
              <a:rPr lang="en-US" altLang="zh-CN" dirty="0" err="1"/>
              <a:t>ResNet</a:t>
            </a:r>
            <a:r>
              <a:rPr lang="zh-CN" altLang="en-US" dirty="0"/>
              <a:t>充满吸引力。</a:t>
            </a:r>
          </a:p>
        </p:txBody>
      </p:sp>
    </p:spTree>
    <p:extLst>
      <p:ext uri="{BB962C8B-B14F-4D97-AF65-F5344CB8AC3E}">
        <p14:creationId xmlns:p14="http://schemas.microsoft.com/office/powerpoint/2010/main" val="213703450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01008"/>
            <a:ext cx="8229600" cy="2785512"/>
          </a:xfrm>
        </p:spPr>
        <p:txBody>
          <a:bodyPr>
            <a:normAutofit lnSpcReduction="10000"/>
          </a:bodyPr>
          <a:lstStyle/>
          <a:p>
            <a:r>
              <a:rPr lang="zh-CN" altLang="en-US" dirty="0"/>
              <a:t>第二个卷积层过滤器定义为</a:t>
            </a:r>
            <a:r>
              <a:rPr lang="en-US" altLang="zh-CN" dirty="0"/>
              <a:t>Conv2d(64, 192, </a:t>
            </a:r>
            <a:r>
              <a:rPr lang="en-US" altLang="zh-CN" dirty="0" err="1"/>
              <a:t>kernel_size</a:t>
            </a:r>
            <a:r>
              <a:rPr lang="en-US" altLang="zh-CN" dirty="0"/>
              <a:t>=(5, 5), stride=(1, 1), padding=(2, 2))</a:t>
            </a:r>
            <a:r>
              <a:rPr lang="zh-CN" altLang="en-US" dirty="0"/>
              <a:t>，即输入</a:t>
            </a:r>
            <a:r>
              <a:rPr lang="en-US" altLang="zh-CN" dirty="0"/>
              <a:t>64</a:t>
            </a:r>
            <a:r>
              <a:rPr lang="zh-CN" altLang="en-US" dirty="0"/>
              <a:t>个通道，输出</a:t>
            </a:r>
            <a:r>
              <a:rPr lang="en-US" altLang="zh-CN" dirty="0"/>
              <a:t>192</a:t>
            </a:r>
            <a:r>
              <a:rPr lang="zh-CN" altLang="en-US" dirty="0"/>
              <a:t>个通道，卷积核大小为</a:t>
            </a:r>
            <a:r>
              <a:rPr lang="en-US" altLang="zh-CN" dirty="0"/>
              <a:t>5×5</a:t>
            </a:r>
            <a:r>
              <a:rPr lang="zh-CN" altLang="en-US" dirty="0"/>
              <a:t>。如图</a:t>
            </a:r>
            <a:r>
              <a:rPr lang="en-US" altLang="zh-CN" dirty="0"/>
              <a:t>6. 22</a:t>
            </a:r>
            <a:r>
              <a:rPr lang="zh-CN" altLang="en-US" dirty="0"/>
              <a:t>所示，很难去理解卷积核提取的特征与原始图像有什么关联。</a:t>
            </a:r>
          </a:p>
        </p:txBody>
      </p:sp>
      <p:pic>
        <p:nvPicPr>
          <p:cNvPr id="21506"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55624"/>
            <a:ext cx="8534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738043" y="2875002"/>
            <a:ext cx="3993401" cy="369332"/>
          </a:xfrm>
          <a:prstGeom prst="rect">
            <a:avLst/>
          </a:prstGeom>
        </p:spPr>
        <p:txBody>
          <a:bodyPr wrap="none">
            <a:spAutoFit/>
          </a:bodyPr>
          <a:lstStyle/>
          <a:p>
            <a:r>
              <a:rPr lang="zh-CN" altLang="zh-CN" dirty="0"/>
              <a:t>图</a:t>
            </a:r>
            <a:r>
              <a:rPr lang="en-US" altLang="zh-CN" dirty="0"/>
              <a:t>6. 22 </a:t>
            </a:r>
            <a:r>
              <a:rPr lang="zh-CN" altLang="zh-CN" dirty="0"/>
              <a:t>第二个卷积层的</a:t>
            </a:r>
            <a:r>
              <a:rPr lang="en-US" altLang="zh-CN" dirty="0"/>
              <a:t>192</a:t>
            </a:r>
            <a:r>
              <a:rPr lang="zh-CN" altLang="zh-CN" dirty="0"/>
              <a:t>个过滤器</a:t>
            </a:r>
          </a:p>
        </p:txBody>
      </p:sp>
    </p:spTree>
    <p:extLst>
      <p:ext uri="{BB962C8B-B14F-4D97-AF65-F5344CB8AC3E}">
        <p14:creationId xmlns:p14="http://schemas.microsoft.com/office/powerpoint/2010/main" val="421090817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27864"/>
            <a:ext cx="8229600" cy="2497480"/>
          </a:xfrm>
        </p:spPr>
        <p:txBody>
          <a:bodyPr>
            <a:normAutofit fontScale="92500" lnSpcReduction="20000"/>
          </a:bodyPr>
          <a:lstStyle/>
          <a:p>
            <a:r>
              <a:rPr lang="zh-CN" altLang="en-US" dirty="0"/>
              <a:t>第三个卷积层过滤器定义为</a:t>
            </a:r>
            <a:r>
              <a:rPr lang="en-US" altLang="zh-CN" dirty="0"/>
              <a:t>Conv2d(192, 384, </a:t>
            </a:r>
            <a:r>
              <a:rPr lang="en-US" altLang="zh-CN" dirty="0" err="1"/>
              <a:t>kernel_size</a:t>
            </a:r>
            <a:r>
              <a:rPr lang="en-US" altLang="zh-CN" dirty="0"/>
              <a:t>=(3, 3), stride=(1, 1), padding=(1, 1)) </a:t>
            </a:r>
            <a:r>
              <a:rPr lang="zh-CN" altLang="en-US" dirty="0"/>
              <a:t>，即输入</a:t>
            </a:r>
            <a:r>
              <a:rPr lang="en-US" altLang="zh-CN" dirty="0"/>
              <a:t>192</a:t>
            </a:r>
            <a:r>
              <a:rPr lang="zh-CN" altLang="en-US" dirty="0"/>
              <a:t>个通道，输出</a:t>
            </a:r>
            <a:r>
              <a:rPr lang="en-US" altLang="zh-CN" dirty="0"/>
              <a:t>384</a:t>
            </a:r>
            <a:r>
              <a:rPr lang="zh-CN" altLang="en-US" dirty="0"/>
              <a:t>个通道，卷积核大小为</a:t>
            </a:r>
            <a:r>
              <a:rPr lang="en-US" altLang="zh-CN" dirty="0"/>
              <a:t>3×3</a:t>
            </a:r>
            <a:r>
              <a:rPr lang="zh-CN" altLang="en-US" dirty="0"/>
              <a:t>。如图</a:t>
            </a:r>
            <a:r>
              <a:rPr lang="en-US" altLang="zh-CN" dirty="0"/>
              <a:t>6. 23</a:t>
            </a:r>
            <a:r>
              <a:rPr lang="zh-CN" altLang="en-US" dirty="0"/>
              <a:t>所示，已经很难看出卷积核提取的究竟是什么来了，可以肯定的是卷积核提取更加抽象的特征。</a:t>
            </a:r>
          </a:p>
        </p:txBody>
      </p:sp>
      <p:pic>
        <p:nvPicPr>
          <p:cNvPr id="22530"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214972"/>
            <a:ext cx="8412480" cy="315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77083" y="3501008"/>
            <a:ext cx="3993401" cy="369332"/>
          </a:xfrm>
          <a:prstGeom prst="rect">
            <a:avLst/>
          </a:prstGeom>
        </p:spPr>
        <p:txBody>
          <a:bodyPr wrap="none">
            <a:spAutoFit/>
          </a:bodyPr>
          <a:lstStyle/>
          <a:p>
            <a:r>
              <a:rPr lang="zh-CN" altLang="zh-CN" dirty="0"/>
              <a:t>图</a:t>
            </a:r>
            <a:r>
              <a:rPr lang="en-US" altLang="zh-CN" dirty="0"/>
              <a:t>6. 23 </a:t>
            </a:r>
            <a:r>
              <a:rPr lang="zh-CN" altLang="zh-CN" dirty="0"/>
              <a:t>第三个卷积层的</a:t>
            </a:r>
            <a:r>
              <a:rPr lang="en-US" altLang="zh-CN" dirty="0"/>
              <a:t>384</a:t>
            </a:r>
            <a:r>
              <a:rPr lang="zh-CN" altLang="zh-CN" dirty="0"/>
              <a:t>个过滤器</a:t>
            </a:r>
          </a:p>
        </p:txBody>
      </p:sp>
    </p:spTree>
    <p:extLst>
      <p:ext uri="{BB962C8B-B14F-4D97-AF65-F5344CB8AC3E}">
        <p14:creationId xmlns:p14="http://schemas.microsoft.com/office/powerpoint/2010/main" val="8089562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en-US" altLang="zh-CN" dirty="0" err="1"/>
              <a:t>AlexNet</a:t>
            </a:r>
            <a:r>
              <a:rPr lang="zh-CN" altLang="en-US" dirty="0"/>
              <a:t>还有两个卷积层，这里略去这两个过滤器的输出，读者可自行允许程序查看输出。</a:t>
            </a:r>
          </a:p>
          <a:p>
            <a:r>
              <a:rPr lang="zh-CN" altLang="en-US" dirty="0"/>
              <a:t>对过滤器进行可视化可以直观看到</a:t>
            </a:r>
            <a:r>
              <a:rPr lang="en-US" altLang="zh-CN" dirty="0"/>
              <a:t>CNN</a:t>
            </a:r>
            <a:r>
              <a:rPr lang="zh-CN" altLang="en-US" dirty="0"/>
              <a:t>如何观察世界，卷积神经网络每一个卷积层都学习一组过滤器，以便把输入进行分解。随着层数的加深，过滤器会变得越来越复杂，越来越精细。</a:t>
            </a:r>
            <a:r>
              <a:rPr lang="en-US" altLang="zh-CN" dirty="0"/>
              <a:t>CNN</a:t>
            </a:r>
            <a:r>
              <a:rPr lang="zh-CN" altLang="en-US" dirty="0"/>
              <a:t>网络的前面层次的过滤器对应边缘、方向和颜色等简单纹理特征，高层过滤器对应更抽象的纹理特征。</a:t>
            </a:r>
          </a:p>
          <a:p>
            <a:endParaRPr lang="zh-CN" altLang="en-US" dirty="0"/>
          </a:p>
        </p:txBody>
      </p:sp>
    </p:spTree>
    <p:extLst>
      <p:ext uri="{BB962C8B-B14F-4D97-AF65-F5344CB8AC3E}">
        <p14:creationId xmlns:p14="http://schemas.microsoft.com/office/powerpoint/2010/main" val="163342708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691</TotalTime>
  <Words>10701</Words>
  <Application>Microsoft Office PowerPoint</Application>
  <PresentationFormat>全屏显示(4:3)</PresentationFormat>
  <Paragraphs>778</Paragraphs>
  <Slides>92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92</vt:i4>
      </vt:variant>
    </vt:vector>
  </HeadingPairs>
  <TitlesOfParts>
    <vt:vector size="94" baseType="lpstr">
      <vt:lpstr>暗香扑面</vt:lpstr>
      <vt:lpstr>Equation</vt:lpstr>
      <vt:lpstr>第6章 卷积神经网络示例</vt:lpstr>
      <vt:lpstr>PowerPoint 演示文稿</vt:lpstr>
      <vt:lpstr>内容</vt:lpstr>
      <vt:lpstr>6.1 经典CNN网络</vt:lpstr>
      <vt:lpstr>6.1.1 VGG</vt:lpstr>
      <vt:lpstr>PowerPoint 演示文稿</vt:lpstr>
      <vt:lpstr>PowerPoint 演示文稿</vt:lpstr>
      <vt:lpstr>PowerPoint 演示文稿</vt:lpstr>
      <vt:lpstr>6.1.2 ResNet</vt:lpstr>
      <vt:lpstr>PowerPoint 演示文稿</vt:lpstr>
      <vt:lpstr>PowerPoint 演示文稿</vt:lpstr>
      <vt:lpstr>PowerPoint 演示文稿</vt:lpstr>
      <vt:lpstr>PowerPoint 演示文稿</vt:lpstr>
      <vt:lpstr>PowerPoint 演示文稿</vt:lpstr>
      <vt:lpstr>6.1.3 Inception</vt:lpstr>
      <vt:lpstr>PowerPoint 演示文稿</vt:lpstr>
      <vt:lpstr>PowerPoint 演示文稿</vt:lpstr>
      <vt:lpstr>PowerPoint 演示文稿</vt:lpstr>
      <vt:lpstr>PowerPoint 演示文稿</vt:lpstr>
      <vt:lpstr>PowerPoint 演示文稿</vt:lpstr>
      <vt:lpstr>6.1.4 Xception</vt:lpstr>
      <vt:lpstr>PowerPoint 演示文稿</vt:lpstr>
      <vt:lpstr>PowerPoint 演示文稿</vt:lpstr>
      <vt:lpstr>6.1.5 ResNet代码研读</vt:lpstr>
      <vt:lpstr>6.2 使用预训练的CNN </vt:lpstr>
      <vt:lpstr>PowerPoint 演示文稿</vt:lpstr>
      <vt:lpstr>PowerPoint 演示文稿</vt:lpstr>
      <vt:lpstr>6.2.1 特征抽取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6.2.2 微调</vt:lpstr>
      <vt:lpstr>PowerPoint 演示文稿</vt:lpstr>
      <vt:lpstr>PowerPoint 演示文稿</vt:lpstr>
      <vt:lpstr>PowerPoint 演示文稿</vt:lpstr>
      <vt:lpstr>PowerPoint 演示文稿</vt:lpstr>
      <vt:lpstr>PowerPoint 演示文稿</vt:lpstr>
      <vt:lpstr>PowerPoint 演示文稿</vt:lpstr>
      <vt:lpstr>6.3 知识蒸馏</vt:lpstr>
      <vt:lpstr>PowerPoint 演示文稿</vt:lpstr>
      <vt:lpstr>PowerPoint 演示文稿</vt:lpstr>
      <vt:lpstr>PowerPoint 演示文稿</vt:lpstr>
      <vt:lpstr>PowerPoint 演示文稿</vt:lpstr>
      <vt:lpstr>PowerPoint 演示文稿</vt:lpstr>
      <vt:lpstr>6.3.2 知识蒸馏示例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6.4 CNN可视化</vt:lpstr>
      <vt:lpstr>6.4.1 中间激活可视化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6.4.2 过滤器可视化</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 章K-均值算法和EM 算法</dc:title>
  <dc:creator>mike yuan</dc:creator>
  <cp:lastModifiedBy>391911679@qq.com</cp:lastModifiedBy>
  <cp:revision>155</cp:revision>
  <dcterms:created xsi:type="dcterms:W3CDTF">2018-09-30T14:16:00Z</dcterms:created>
  <dcterms:modified xsi:type="dcterms:W3CDTF">2023-02-03T02:51:53Z</dcterms:modified>
</cp:coreProperties>
</file>