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深色样式 2 - 强调 3/强调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426" y="-7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image" Target="../media/image41.wmf"/><Relationship Id="rId6" Type="http://schemas.openxmlformats.org/officeDocument/2006/relationships/image" Target="../media/image46.wmf"/><Relationship Id="rId5" Type="http://schemas.openxmlformats.org/officeDocument/2006/relationships/image" Target="../media/image45.wmf"/><Relationship Id="rId4" Type="http://schemas.openxmlformats.org/officeDocument/2006/relationships/image" Target="../media/image44.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49.wmf"/><Relationship Id="rId1" Type="http://schemas.openxmlformats.org/officeDocument/2006/relationships/image" Target="../media/image48.wmf"/><Relationship Id="rId5" Type="http://schemas.openxmlformats.org/officeDocument/2006/relationships/image" Target="../media/image14.wmf"/><Relationship Id="rId4" Type="http://schemas.openxmlformats.org/officeDocument/2006/relationships/image" Target="../media/image50.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image" Target="../media/image52.wmf"/><Relationship Id="rId1" Type="http://schemas.openxmlformats.org/officeDocument/2006/relationships/image" Target="../media/image51.wmf"/><Relationship Id="rId6" Type="http://schemas.openxmlformats.org/officeDocument/2006/relationships/image" Target="../media/image56.wmf"/><Relationship Id="rId5" Type="http://schemas.openxmlformats.org/officeDocument/2006/relationships/image" Target="../media/image55.wmf"/><Relationship Id="rId4" Type="http://schemas.openxmlformats.org/officeDocument/2006/relationships/image" Target="../media/image54.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image" Target="../media/image58.wmf"/><Relationship Id="rId5" Type="http://schemas.openxmlformats.org/officeDocument/2006/relationships/image" Target="../media/image62.wmf"/><Relationship Id="rId4" Type="http://schemas.openxmlformats.org/officeDocument/2006/relationships/image" Target="../media/image61.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66.wmf"/><Relationship Id="rId2" Type="http://schemas.openxmlformats.org/officeDocument/2006/relationships/image" Target="../media/image65.wmf"/><Relationship Id="rId1" Type="http://schemas.openxmlformats.org/officeDocument/2006/relationships/image" Target="../media/image64.wmf"/><Relationship Id="rId4" Type="http://schemas.openxmlformats.org/officeDocument/2006/relationships/image" Target="../media/image67.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image" Target="../media/image69.wmf"/><Relationship Id="rId1" Type="http://schemas.openxmlformats.org/officeDocument/2006/relationships/image" Target="../media/image68.wmf"/></Relationships>
</file>

<file path=ppt/drawings/_rels/vmlDrawing16.vml.rels><?xml version="1.0" encoding="UTF-8" standalone="yes"?>
<Relationships xmlns="http://schemas.openxmlformats.org/package/2006/relationships"><Relationship Id="rId8" Type="http://schemas.openxmlformats.org/officeDocument/2006/relationships/image" Target="../media/image78.wmf"/><Relationship Id="rId13" Type="http://schemas.openxmlformats.org/officeDocument/2006/relationships/image" Target="../media/image83.wmf"/><Relationship Id="rId3" Type="http://schemas.openxmlformats.org/officeDocument/2006/relationships/image" Target="../media/image73.wmf"/><Relationship Id="rId7" Type="http://schemas.openxmlformats.org/officeDocument/2006/relationships/image" Target="../media/image77.wmf"/><Relationship Id="rId12" Type="http://schemas.openxmlformats.org/officeDocument/2006/relationships/image" Target="../media/image82.wmf"/><Relationship Id="rId2" Type="http://schemas.openxmlformats.org/officeDocument/2006/relationships/image" Target="../media/image72.wmf"/><Relationship Id="rId1" Type="http://schemas.openxmlformats.org/officeDocument/2006/relationships/image" Target="../media/image71.wmf"/><Relationship Id="rId6" Type="http://schemas.openxmlformats.org/officeDocument/2006/relationships/image" Target="../media/image76.wmf"/><Relationship Id="rId11" Type="http://schemas.openxmlformats.org/officeDocument/2006/relationships/image" Target="../media/image81.wmf"/><Relationship Id="rId5" Type="http://schemas.openxmlformats.org/officeDocument/2006/relationships/image" Target="../media/image75.wmf"/><Relationship Id="rId10" Type="http://schemas.openxmlformats.org/officeDocument/2006/relationships/image" Target="../media/image80.wmf"/><Relationship Id="rId4" Type="http://schemas.openxmlformats.org/officeDocument/2006/relationships/image" Target="../media/image74.wmf"/><Relationship Id="rId9" Type="http://schemas.openxmlformats.org/officeDocument/2006/relationships/image" Target="../media/image79.wmf"/><Relationship Id="rId14" Type="http://schemas.openxmlformats.org/officeDocument/2006/relationships/image" Target="../media/image84.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86.wmf"/><Relationship Id="rId1" Type="http://schemas.openxmlformats.org/officeDocument/2006/relationships/image" Target="../media/image85.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88.wmf"/><Relationship Id="rId2" Type="http://schemas.openxmlformats.org/officeDocument/2006/relationships/image" Target="../media/image87.wmf"/><Relationship Id="rId1" Type="http://schemas.openxmlformats.org/officeDocument/2006/relationships/image" Target="../media/image7.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91.wmf"/><Relationship Id="rId2" Type="http://schemas.openxmlformats.org/officeDocument/2006/relationships/image" Target="../media/image90.wmf"/><Relationship Id="rId1" Type="http://schemas.openxmlformats.org/officeDocument/2006/relationships/image" Target="../media/image8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4" Type="http://schemas.openxmlformats.org/officeDocument/2006/relationships/image" Target="../media/image7.wmf"/></Relationships>
</file>

<file path=ppt/drawings/_rels/vmlDrawing20.vml.rels><?xml version="1.0" encoding="UTF-8" standalone="yes"?>
<Relationships xmlns="http://schemas.openxmlformats.org/package/2006/relationships"><Relationship Id="rId8" Type="http://schemas.openxmlformats.org/officeDocument/2006/relationships/image" Target="../media/image100.wmf"/><Relationship Id="rId3" Type="http://schemas.openxmlformats.org/officeDocument/2006/relationships/image" Target="../media/image95.wmf"/><Relationship Id="rId7" Type="http://schemas.openxmlformats.org/officeDocument/2006/relationships/image" Target="../media/image99.wmf"/><Relationship Id="rId2" Type="http://schemas.openxmlformats.org/officeDocument/2006/relationships/image" Target="../media/image94.wmf"/><Relationship Id="rId1" Type="http://schemas.openxmlformats.org/officeDocument/2006/relationships/image" Target="../media/image93.wmf"/><Relationship Id="rId6" Type="http://schemas.openxmlformats.org/officeDocument/2006/relationships/image" Target="../media/image98.wmf"/><Relationship Id="rId5" Type="http://schemas.openxmlformats.org/officeDocument/2006/relationships/image" Target="../media/image97.wmf"/><Relationship Id="rId10" Type="http://schemas.openxmlformats.org/officeDocument/2006/relationships/image" Target="../media/image102.wmf"/><Relationship Id="rId4" Type="http://schemas.openxmlformats.org/officeDocument/2006/relationships/image" Target="../media/image96.wmf"/><Relationship Id="rId9" Type="http://schemas.openxmlformats.org/officeDocument/2006/relationships/image" Target="../media/image101.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94.wmf"/></Relationships>
</file>

<file path=ppt/drawings/_rels/vmlDrawing22.vml.rels><?xml version="1.0" encoding="UTF-8" standalone="yes"?>
<Relationships xmlns="http://schemas.openxmlformats.org/package/2006/relationships"><Relationship Id="rId8" Type="http://schemas.openxmlformats.org/officeDocument/2006/relationships/image" Target="../media/image116.wmf"/><Relationship Id="rId13" Type="http://schemas.openxmlformats.org/officeDocument/2006/relationships/image" Target="../media/image121.wmf"/><Relationship Id="rId3" Type="http://schemas.openxmlformats.org/officeDocument/2006/relationships/image" Target="../media/image111.wmf"/><Relationship Id="rId7" Type="http://schemas.openxmlformats.org/officeDocument/2006/relationships/image" Target="../media/image115.wmf"/><Relationship Id="rId12" Type="http://schemas.openxmlformats.org/officeDocument/2006/relationships/image" Target="../media/image120.wmf"/><Relationship Id="rId2" Type="http://schemas.openxmlformats.org/officeDocument/2006/relationships/image" Target="../media/image110.wmf"/><Relationship Id="rId1" Type="http://schemas.openxmlformats.org/officeDocument/2006/relationships/image" Target="../media/image109.wmf"/><Relationship Id="rId6" Type="http://schemas.openxmlformats.org/officeDocument/2006/relationships/image" Target="../media/image114.wmf"/><Relationship Id="rId11" Type="http://schemas.openxmlformats.org/officeDocument/2006/relationships/image" Target="../media/image119.wmf"/><Relationship Id="rId5" Type="http://schemas.openxmlformats.org/officeDocument/2006/relationships/image" Target="../media/image113.wmf"/><Relationship Id="rId10" Type="http://schemas.openxmlformats.org/officeDocument/2006/relationships/image" Target="../media/image118.wmf"/><Relationship Id="rId4" Type="http://schemas.openxmlformats.org/officeDocument/2006/relationships/image" Target="../media/image112.wmf"/><Relationship Id="rId9" Type="http://schemas.openxmlformats.org/officeDocument/2006/relationships/image" Target="../media/image117.wmf"/><Relationship Id="rId14" Type="http://schemas.openxmlformats.org/officeDocument/2006/relationships/image" Target="../media/image122.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25.wmf"/><Relationship Id="rId7" Type="http://schemas.openxmlformats.org/officeDocument/2006/relationships/image" Target="../media/image129.wmf"/><Relationship Id="rId2" Type="http://schemas.openxmlformats.org/officeDocument/2006/relationships/image" Target="../media/image124.wmf"/><Relationship Id="rId1" Type="http://schemas.openxmlformats.org/officeDocument/2006/relationships/image" Target="../media/image123.wmf"/><Relationship Id="rId6" Type="http://schemas.openxmlformats.org/officeDocument/2006/relationships/image" Target="../media/image128.wmf"/><Relationship Id="rId5" Type="http://schemas.openxmlformats.org/officeDocument/2006/relationships/image" Target="../media/image127.wmf"/><Relationship Id="rId4" Type="http://schemas.openxmlformats.org/officeDocument/2006/relationships/image" Target="../media/image126.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130.wmf"/><Relationship Id="rId2" Type="http://schemas.openxmlformats.org/officeDocument/2006/relationships/image" Target="../media/image110.wmf"/><Relationship Id="rId1" Type="http://schemas.openxmlformats.org/officeDocument/2006/relationships/image" Target="../media/image109.wmf"/></Relationships>
</file>

<file path=ppt/drawings/_rels/vmlDrawing25.vml.rels><?xml version="1.0" encoding="UTF-8" standalone="yes"?>
<Relationships xmlns="http://schemas.openxmlformats.org/package/2006/relationships"><Relationship Id="rId8" Type="http://schemas.openxmlformats.org/officeDocument/2006/relationships/image" Target="../media/image141.wmf"/><Relationship Id="rId3" Type="http://schemas.openxmlformats.org/officeDocument/2006/relationships/image" Target="../media/image136.wmf"/><Relationship Id="rId7" Type="http://schemas.openxmlformats.org/officeDocument/2006/relationships/image" Target="../media/image140.wmf"/><Relationship Id="rId2" Type="http://schemas.openxmlformats.org/officeDocument/2006/relationships/image" Target="../media/image135.wmf"/><Relationship Id="rId1" Type="http://schemas.openxmlformats.org/officeDocument/2006/relationships/image" Target="../media/image134.wmf"/><Relationship Id="rId6" Type="http://schemas.openxmlformats.org/officeDocument/2006/relationships/image" Target="../media/image139.wmf"/><Relationship Id="rId5" Type="http://schemas.openxmlformats.org/officeDocument/2006/relationships/image" Target="../media/image138.wmf"/><Relationship Id="rId4" Type="http://schemas.openxmlformats.org/officeDocument/2006/relationships/image" Target="../media/image137.wmf"/><Relationship Id="rId9" Type="http://schemas.openxmlformats.org/officeDocument/2006/relationships/image" Target="../media/image142.wmf"/></Relationships>
</file>

<file path=ppt/drawings/_rels/vmlDrawing26.vml.rels><?xml version="1.0" encoding="UTF-8" standalone="yes"?>
<Relationships xmlns="http://schemas.openxmlformats.org/package/2006/relationships"><Relationship Id="rId8" Type="http://schemas.openxmlformats.org/officeDocument/2006/relationships/image" Target="../media/image118.wmf"/><Relationship Id="rId13" Type="http://schemas.openxmlformats.org/officeDocument/2006/relationships/image" Target="../media/image152.wmf"/><Relationship Id="rId3" Type="http://schemas.openxmlformats.org/officeDocument/2006/relationships/image" Target="../media/image144.wmf"/><Relationship Id="rId7" Type="http://schemas.openxmlformats.org/officeDocument/2006/relationships/image" Target="../media/image139.wmf"/><Relationship Id="rId12" Type="http://schemas.openxmlformats.org/officeDocument/2006/relationships/image" Target="../media/image151.wmf"/><Relationship Id="rId2" Type="http://schemas.openxmlformats.org/officeDocument/2006/relationships/image" Target="../media/image143.wmf"/><Relationship Id="rId1" Type="http://schemas.openxmlformats.org/officeDocument/2006/relationships/image" Target="../media/image111.wmf"/><Relationship Id="rId6" Type="http://schemas.openxmlformats.org/officeDocument/2006/relationships/image" Target="../media/image147.wmf"/><Relationship Id="rId11" Type="http://schemas.openxmlformats.org/officeDocument/2006/relationships/image" Target="../media/image150.wmf"/><Relationship Id="rId5" Type="http://schemas.openxmlformats.org/officeDocument/2006/relationships/image" Target="../media/image146.wmf"/><Relationship Id="rId10" Type="http://schemas.openxmlformats.org/officeDocument/2006/relationships/image" Target="../media/image149.wmf"/><Relationship Id="rId4" Type="http://schemas.openxmlformats.org/officeDocument/2006/relationships/image" Target="../media/image145.wmf"/><Relationship Id="rId9" Type="http://schemas.openxmlformats.org/officeDocument/2006/relationships/image" Target="../media/image148.wmf"/><Relationship Id="rId14" Type="http://schemas.openxmlformats.org/officeDocument/2006/relationships/image" Target="../media/image153.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156.wmf"/><Relationship Id="rId2" Type="http://schemas.openxmlformats.org/officeDocument/2006/relationships/image" Target="../media/image155.wmf"/><Relationship Id="rId1" Type="http://schemas.openxmlformats.org/officeDocument/2006/relationships/image" Target="../media/image154.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130.wmf"/><Relationship Id="rId2" Type="http://schemas.openxmlformats.org/officeDocument/2006/relationships/image" Target="../media/image110.wmf"/><Relationship Id="rId1" Type="http://schemas.openxmlformats.org/officeDocument/2006/relationships/image" Target="../media/image109.wmf"/></Relationships>
</file>

<file path=ppt/drawings/_rels/vmlDrawing29.vml.rels><?xml version="1.0" encoding="UTF-8" standalone="yes"?>
<Relationships xmlns="http://schemas.openxmlformats.org/package/2006/relationships"><Relationship Id="rId8" Type="http://schemas.openxmlformats.org/officeDocument/2006/relationships/image" Target="../media/image168.wmf"/><Relationship Id="rId13" Type="http://schemas.openxmlformats.org/officeDocument/2006/relationships/image" Target="../media/image172.wmf"/><Relationship Id="rId3" Type="http://schemas.openxmlformats.org/officeDocument/2006/relationships/image" Target="../media/image163.wmf"/><Relationship Id="rId7" Type="http://schemas.openxmlformats.org/officeDocument/2006/relationships/image" Target="../media/image167.wmf"/><Relationship Id="rId12" Type="http://schemas.openxmlformats.org/officeDocument/2006/relationships/image" Target="../media/image171.wmf"/><Relationship Id="rId2" Type="http://schemas.openxmlformats.org/officeDocument/2006/relationships/image" Target="../media/image162.wmf"/><Relationship Id="rId16" Type="http://schemas.openxmlformats.org/officeDocument/2006/relationships/image" Target="../media/image175.wmf"/><Relationship Id="rId1" Type="http://schemas.openxmlformats.org/officeDocument/2006/relationships/image" Target="../media/image156.wmf"/><Relationship Id="rId6" Type="http://schemas.openxmlformats.org/officeDocument/2006/relationships/image" Target="../media/image166.wmf"/><Relationship Id="rId11" Type="http://schemas.openxmlformats.org/officeDocument/2006/relationships/image" Target="../media/image110.wmf"/><Relationship Id="rId5" Type="http://schemas.openxmlformats.org/officeDocument/2006/relationships/image" Target="../media/image165.wmf"/><Relationship Id="rId15" Type="http://schemas.openxmlformats.org/officeDocument/2006/relationships/image" Target="../media/image174.wmf"/><Relationship Id="rId10" Type="http://schemas.openxmlformats.org/officeDocument/2006/relationships/image" Target="../media/image170.wmf"/><Relationship Id="rId4" Type="http://schemas.openxmlformats.org/officeDocument/2006/relationships/image" Target="../media/image164.wmf"/><Relationship Id="rId9" Type="http://schemas.openxmlformats.org/officeDocument/2006/relationships/image" Target="../media/image169.wmf"/><Relationship Id="rId14" Type="http://schemas.openxmlformats.org/officeDocument/2006/relationships/image" Target="../media/image17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78.wmf"/><Relationship Id="rId7" Type="http://schemas.openxmlformats.org/officeDocument/2006/relationships/image" Target="../media/image182.wmf"/><Relationship Id="rId2" Type="http://schemas.openxmlformats.org/officeDocument/2006/relationships/image" Target="../media/image177.wmf"/><Relationship Id="rId1" Type="http://schemas.openxmlformats.org/officeDocument/2006/relationships/image" Target="../media/image176.wmf"/><Relationship Id="rId6" Type="http://schemas.openxmlformats.org/officeDocument/2006/relationships/image" Target="../media/image181.wmf"/><Relationship Id="rId5" Type="http://schemas.openxmlformats.org/officeDocument/2006/relationships/image" Target="../media/image180.wmf"/><Relationship Id="rId4" Type="http://schemas.openxmlformats.org/officeDocument/2006/relationships/image" Target="../media/image179.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186.wmf"/><Relationship Id="rId2" Type="http://schemas.openxmlformats.org/officeDocument/2006/relationships/image" Target="../media/image185.wmf"/><Relationship Id="rId1" Type="http://schemas.openxmlformats.org/officeDocument/2006/relationships/image" Target="../media/image184.wmf"/><Relationship Id="rId4" Type="http://schemas.openxmlformats.org/officeDocument/2006/relationships/image" Target="../media/image187.wmf"/></Relationships>
</file>

<file path=ppt/drawings/_rels/vmlDrawing32.vml.rels><?xml version="1.0" encoding="UTF-8" standalone="yes"?>
<Relationships xmlns="http://schemas.openxmlformats.org/package/2006/relationships"><Relationship Id="rId8" Type="http://schemas.openxmlformats.org/officeDocument/2006/relationships/image" Target="../media/image195.wmf"/><Relationship Id="rId3" Type="http://schemas.openxmlformats.org/officeDocument/2006/relationships/image" Target="../media/image190.wmf"/><Relationship Id="rId7" Type="http://schemas.openxmlformats.org/officeDocument/2006/relationships/image" Target="../media/image194.wmf"/><Relationship Id="rId2" Type="http://schemas.openxmlformats.org/officeDocument/2006/relationships/image" Target="../media/image189.wmf"/><Relationship Id="rId1" Type="http://schemas.openxmlformats.org/officeDocument/2006/relationships/image" Target="../media/image188.wmf"/><Relationship Id="rId6" Type="http://schemas.openxmlformats.org/officeDocument/2006/relationships/image" Target="../media/image193.wmf"/><Relationship Id="rId5" Type="http://schemas.openxmlformats.org/officeDocument/2006/relationships/image" Target="../media/image192.wmf"/><Relationship Id="rId4" Type="http://schemas.openxmlformats.org/officeDocument/2006/relationships/image" Target="../media/image191.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197.wmf"/><Relationship Id="rId2" Type="http://schemas.openxmlformats.org/officeDocument/2006/relationships/image" Target="../media/image194.wmf"/><Relationship Id="rId1" Type="http://schemas.openxmlformats.org/officeDocument/2006/relationships/image" Target="../media/image196.wmf"/><Relationship Id="rId4" Type="http://schemas.openxmlformats.org/officeDocument/2006/relationships/image" Target="../media/image198.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201.wmf"/><Relationship Id="rId2" Type="http://schemas.openxmlformats.org/officeDocument/2006/relationships/image" Target="../media/image200.wmf"/><Relationship Id="rId1" Type="http://schemas.openxmlformats.org/officeDocument/2006/relationships/image" Target="../media/image199.wmf"/></Relationships>
</file>

<file path=ppt/drawings/_rels/vmlDrawing35.vml.rels><?xml version="1.0" encoding="UTF-8" standalone="yes"?>
<Relationships xmlns="http://schemas.openxmlformats.org/package/2006/relationships"><Relationship Id="rId8" Type="http://schemas.openxmlformats.org/officeDocument/2006/relationships/image" Target="../media/image208.wmf"/><Relationship Id="rId3" Type="http://schemas.openxmlformats.org/officeDocument/2006/relationships/image" Target="../media/image190.wmf"/><Relationship Id="rId7" Type="http://schemas.openxmlformats.org/officeDocument/2006/relationships/image" Target="../media/image207.wmf"/><Relationship Id="rId2" Type="http://schemas.openxmlformats.org/officeDocument/2006/relationships/image" Target="../media/image203.wmf"/><Relationship Id="rId1" Type="http://schemas.openxmlformats.org/officeDocument/2006/relationships/image" Target="../media/image198.wmf"/><Relationship Id="rId6" Type="http://schemas.openxmlformats.org/officeDocument/2006/relationships/image" Target="../media/image206.wmf"/><Relationship Id="rId11" Type="http://schemas.openxmlformats.org/officeDocument/2006/relationships/image" Target="../media/image211.wmf"/><Relationship Id="rId5" Type="http://schemas.openxmlformats.org/officeDocument/2006/relationships/image" Target="../media/image205.wmf"/><Relationship Id="rId10" Type="http://schemas.openxmlformats.org/officeDocument/2006/relationships/image" Target="../media/image210.wmf"/><Relationship Id="rId4" Type="http://schemas.openxmlformats.org/officeDocument/2006/relationships/image" Target="../media/image204.wmf"/><Relationship Id="rId9" Type="http://schemas.openxmlformats.org/officeDocument/2006/relationships/image" Target="../media/image209.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7.w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 Id="rId4" Type="http://schemas.openxmlformats.org/officeDocument/2006/relationships/image" Target="../media/image25.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image" Target="../media/image31.wmf"/><Relationship Id="rId7" Type="http://schemas.openxmlformats.org/officeDocument/2006/relationships/image" Target="../media/image33.wmf"/><Relationship Id="rId2" Type="http://schemas.openxmlformats.org/officeDocument/2006/relationships/image" Target="../media/image13.wmf"/><Relationship Id="rId1" Type="http://schemas.openxmlformats.org/officeDocument/2006/relationships/image" Target="../media/image7.wmf"/><Relationship Id="rId6" Type="http://schemas.openxmlformats.org/officeDocument/2006/relationships/image" Target="../media/image32.wmf"/><Relationship Id="rId5" Type="http://schemas.openxmlformats.org/officeDocument/2006/relationships/image" Target="../media/image15.wmf"/><Relationship Id="rId4" Type="http://schemas.openxmlformats.org/officeDocument/2006/relationships/image" Target="../media/image14.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image" Target="../media/image37.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Date Placeholder 29"/>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19" name="Footer Placeholder 18"/>
          <p:cNvSpPr>
            <a:spLocks noGrp="1"/>
          </p:cNvSpPr>
          <p:nvPr>
            <p:ph type="ftr" sz="quarter" idx="11"/>
          </p:nvPr>
        </p:nvSpPr>
        <p:spPr/>
        <p:txBody>
          <a:bodyPr/>
          <a:lstStyle/>
          <a:p>
            <a:endParaRPr lang="zh-CN" altLang="en-US"/>
          </a:p>
        </p:txBody>
      </p:sp>
      <p:sp>
        <p:nvSpPr>
          <p:cNvPr id="27" name="Slide Number Placeholder 2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Content Placeholder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Date Placeholder 6"/>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a:xfrm>
            <a:off x="8077200" y="6356350"/>
            <a:ext cx="609600" cy="365125"/>
          </a:xfrm>
        </p:spPr>
        <p:txBody>
          <a:bodyPr/>
          <a:lstStyle/>
          <a:p>
            <a:fld id="{0C913308-F349-4B6D-A68A-DD1791B4A57B}" type="slidenum">
              <a:rPr lang="zh-CN" altLang="en-US" smtClean="0"/>
              <a:t>‹#›</a:t>
            </a:fld>
            <a:endParaRPr lang="zh-CN" alt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30820CF-B880-4189-942D-D702A7CBA730}" type="datetimeFigureOut">
              <a:rPr lang="zh-CN" altLang="en-US" smtClean="0"/>
              <a:t>2023/2/3</a:t>
            </a:fld>
            <a:endParaRPr lang="zh-CN" alt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C913308-F349-4B6D-A68A-DD1791B4A57B}" type="slidenum">
              <a:rPr lang="zh-CN" altLang="en-US" smtClean="0"/>
              <a:t>‹#›</a:t>
            </a:fld>
            <a:endParaRPr lang="zh-CN" alt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image" Target="../media/image25.wmf"/><Relationship Id="rId3" Type="http://schemas.openxmlformats.org/officeDocument/2006/relationships/image" Target="../media/image26.emf"/><Relationship Id="rId7" Type="http://schemas.openxmlformats.org/officeDocument/2006/relationships/image" Target="../media/image23.wmf"/><Relationship Id="rId12"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7.bin"/><Relationship Id="rId11" Type="http://schemas.openxmlformats.org/officeDocument/2006/relationships/oleObject" Target="../embeddings/oleObject20.bin"/><Relationship Id="rId5" Type="http://schemas.openxmlformats.org/officeDocument/2006/relationships/image" Target="../media/image22.wmf"/><Relationship Id="rId10" Type="http://schemas.openxmlformats.org/officeDocument/2006/relationships/oleObject" Target="../embeddings/oleObject19.bin"/><Relationship Id="rId4" Type="http://schemas.openxmlformats.org/officeDocument/2006/relationships/oleObject" Target="../embeddings/oleObject16.bin"/><Relationship Id="rId9" Type="http://schemas.openxmlformats.org/officeDocument/2006/relationships/image" Target="../media/image24.wmf"/></Relationships>
</file>

<file path=ppt/slides/_rels/slide14.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9.wmf"/><Relationship Id="rId5" Type="http://schemas.openxmlformats.org/officeDocument/2006/relationships/oleObject" Target="../embeddings/oleObject23.bin"/><Relationship Id="rId4" Type="http://schemas.openxmlformats.org/officeDocument/2006/relationships/image" Target="../media/image28.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31.wmf"/><Relationship Id="rId13" Type="http://schemas.openxmlformats.org/officeDocument/2006/relationships/image" Target="../media/image15.wmf"/><Relationship Id="rId18" Type="http://schemas.openxmlformats.org/officeDocument/2006/relationships/oleObject" Target="../embeddings/oleObject32.bin"/><Relationship Id="rId3" Type="http://schemas.openxmlformats.org/officeDocument/2006/relationships/oleObject" Target="../embeddings/oleObject24.bin"/><Relationship Id="rId7" Type="http://schemas.openxmlformats.org/officeDocument/2006/relationships/oleObject" Target="../embeddings/oleObject26.bin"/><Relationship Id="rId12" Type="http://schemas.openxmlformats.org/officeDocument/2006/relationships/oleObject" Target="../embeddings/oleObject29.bin"/><Relationship Id="rId17" Type="http://schemas.openxmlformats.org/officeDocument/2006/relationships/image" Target="../media/image33.wmf"/><Relationship Id="rId2" Type="http://schemas.openxmlformats.org/officeDocument/2006/relationships/slideLayout" Target="../slideLayouts/slideLayout2.xml"/><Relationship Id="rId16" Type="http://schemas.openxmlformats.org/officeDocument/2006/relationships/oleObject" Target="../embeddings/oleObject31.bin"/><Relationship Id="rId1" Type="http://schemas.openxmlformats.org/officeDocument/2006/relationships/vmlDrawing" Target="../drawings/vmlDrawing7.vml"/><Relationship Id="rId6" Type="http://schemas.openxmlformats.org/officeDocument/2006/relationships/image" Target="../media/image13.wmf"/><Relationship Id="rId11" Type="http://schemas.openxmlformats.org/officeDocument/2006/relationships/oleObject" Target="../embeddings/oleObject28.bin"/><Relationship Id="rId5" Type="http://schemas.openxmlformats.org/officeDocument/2006/relationships/oleObject" Target="../embeddings/oleObject25.bin"/><Relationship Id="rId15" Type="http://schemas.openxmlformats.org/officeDocument/2006/relationships/image" Target="../media/image32.wmf"/><Relationship Id="rId10" Type="http://schemas.openxmlformats.org/officeDocument/2006/relationships/image" Target="../media/image14.wmf"/><Relationship Id="rId19" Type="http://schemas.openxmlformats.org/officeDocument/2006/relationships/image" Target="../media/image17.wmf"/><Relationship Id="rId4" Type="http://schemas.openxmlformats.org/officeDocument/2006/relationships/image" Target="../media/image7.wmf"/><Relationship Id="rId9" Type="http://schemas.openxmlformats.org/officeDocument/2006/relationships/oleObject" Target="../embeddings/oleObject27.bin"/><Relationship Id="rId14" Type="http://schemas.openxmlformats.org/officeDocument/2006/relationships/oleObject" Target="../embeddings/oleObject30.bin"/></Relationships>
</file>

<file path=ppt/slides/_rels/slide19.xml.rels><?xml version="1.0" encoding="UTF-8" standalone="yes"?>
<Relationships xmlns="http://schemas.openxmlformats.org/package/2006/relationships"><Relationship Id="rId3" Type="http://schemas.openxmlformats.org/officeDocument/2006/relationships/image" Target="../media/image36.emf"/><Relationship Id="rId7" Type="http://schemas.openxmlformats.org/officeDocument/2006/relationships/image" Target="../media/image35.w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34.bin"/><Relationship Id="rId5" Type="http://schemas.openxmlformats.org/officeDocument/2006/relationships/image" Target="../media/image34.wmf"/><Relationship Id="rId4" Type="http://schemas.openxmlformats.org/officeDocument/2006/relationships/oleObject" Target="../embeddings/oleObject33.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image" Target="../media/image39.emf"/><Relationship Id="rId7" Type="http://schemas.openxmlformats.org/officeDocument/2006/relationships/oleObject" Target="../embeddings/oleObject37.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36.bin"/><Relationship Id="rId5" Type="http://schemas.openxmlformats.org/officeDocument/2006/relationships/image" Target="../media/image37.wmf"/><Relationship Id="rId4" Type="http://schemas.openxmlformats.org/officeDocument/2006/relationships/oleObject" Target="../embeddings/oleObject35.bin"/></Relationships>
</file>

<file path=ppt/slides/_rels/slide21.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40.bin"/><Relationship Id="rId13" Type="http://schemas.openxmlformats.org/officeDocument/2006/relationships/image" Target="../media/image45.wmf"/><Relationship Id="rId3" Type="http://schemas.openxmlformats.org/officeDocument/2006/relationships/image" Target="../media/image47.emf"/><Relationship Id="rId7" Type="http://schemas.openxmlformats.org/officeDocument/2006/relationships/image" Target="../media/image42.wmf"/><Relationship Id="rId12" Type="http://schemas.openxmlformats.org/officeDocument/2006/relationships/oleObject" Target="../embeddings/oleObject42.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39.bin"/><Relationship Id="rId11" Type="http://schemas.openxmlformats.org/officeDocument/2006/relationships/image" Target="../media/image44.wmf"/><Relationship Id="rId5" Type="http://schemas.openxmlformats.org/officeDocument/2006/relationships/image" Target="../media/image41.wmf"/><Relationship Id="rId15" Type="http://schemas.openxmlformats.org/officeDocument/2006/relationships/image" Target="../media/image46.wmf"/><Relationship Id="rId10" Type="http://schemas.openxmlformats.org/officeDocument/2006/relationships/oleObject" Target="../embeddings/oleObject41.bin"/><Relationship Id="rId4" Type="http://schemas.openxmlformats.org/officeDocument/2006/relationships/oleObject" Target="../embeddings/oleObject38.bin"/><Relationship Id="rId9" Type="http://schemas.openxmlformats.org/officeDocument/2006/relationships/image" Target="../media/image43.wmf"/><Relationship Id="rId14" Type="http://schemas.openxmlformats.org/officeDocument/2006/relationships/oleObject" Target="../embeddings/oleObject43.bin"/></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44.bin"/><Relationship Id="rId7" Type="http://schemas.openxmlformats.org/officeDocument/2006/relationships/oleObject" Target="../embeddings/oleObject46.bin"/><Relationship Id="rId12" Type="http://schemas.openxmlformats.org/officeDocument/2006/relationships/image" Target="../media/image14.wmf"/><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49.wmf"/><Relationship Id="rId11" Type="http://schemas.openxmlformats.org/officeDocument/2006/relationships/oleObject" Target="../embeddings/oleObject48.bin"/><Relationship Id="rId5" Type="http://schemas.openxmlformats.org/officeDocument/2006/relationships/oleObject" Target="../embeddings/oleObject45.bin"/><Relationship Id="rId10" Type="http://schemas.openxmlformats.org/officeDocument/2006/relationships/image" Target="../media/image50.wmf"/><Relationship Id="rId4" Type="http://schemas.openxmlformats.org/officeDocument/2006/relationships/image" Target="../media/image48.wmf"/><Relationship Id="rId9" Type="http://schemas.openxmlformats.org/officeDocument/2006/relationships/oleObject" Target="../embeddings/oleObject47.bin"/></Relationships>
</file>

<file path=ppt/slides/_rels/slide27.xml.rels><?xml version="1.0" encoding="UTF-8" standalone="yes"?>
<Relationships xmlns="http://schemas.openxmlformats.org/package/2006/relationships"><Relationship Id="rId8" Type="http://schemas.openxmlformats.org/officeDocument/2006/relationships/image" Target="../media/image53.wmf"/><Relationship Id="rId13" Type="http://schemas.openxmlformats.org/officeDocument/2006/relationships/image" Target="../media/image55.wmf"/><Relationship Id="rId3" Type="http://schemas.openxmlformats.org/officeDocument/2006/relationships/oleObject" Target="../embeddings/oleObject49.bin"/><Relationship Id="rId7" Type="http://schemas.openxmlformats.org/officeDocument/2006/relationships/oleObject" Target="../embeddings/oleObject51.bin"/><Relationship Id="rId12" Type="http://schemas.openxmlformats.org/officeDocument/2006/relationships/oleObject" Target="../embeddings/oleObject54.bin"/><Relationship Id="rId2" Type="http://schemas.openxmlformats.org/officeDocument/2006/relationships/slideLayout" Target="../slideLayouts/slideLayout2.xml"/><Relationship Id="rId16" Type="http://schemas.openxmlformats.org/officeDocument/2006/relationships/oleObject" Target="../embeddings/oleObject56.bin"/><Relationship Id="rId1" Type="http://schemas.openxmlformats.org/officeDocument/2006/relationships/vmlDrawing" Target="../drawings/vmlDrawing12.vml"/><Relationship Id="rId6" Type="http://schemas.openxmlformats.org/officeDocument/2006/relationships/image" Target="../media/image52.wmf"/><Relationship Id="rId11" Type="http://schemas.openxmlformats.org/officeDocument/2006/relationships/oleObject" Target="../embeddings/oleObject53.bin"/><Relationship Id="rId5" Type="http://schemas.openxmlformats.org/officeDocument/2006/relationships/oleObject" Target="../embeddings/oleObject50.bin"/><Relationship Id="rId15" Type="http://schemas.openxmlformats.org/officeDocument/2006/relationships/image" Target="../media/image56.wmf"/><Relationship Id="rId10" Type="http://schemas.openxmlformats.org/officeDocument/2006/relationships/image" Target="../media/image54.wmf"/><Relationship Id="rId4" Type="http://schemas.openxmlformats.org/officeDocument/2006/relationships/image" Target="../media/image51.wmf"/><Relationship Id="rId9" Type="http://schemas.openxmlformats.org/officeDocument/2006/relationships/oleObject" Target="../embeddings/oleObject52.bin"/><Relationship Id="rId14" Type="http://schemas.openxmlformats.org/officeDocument/2006/relationships/oleObject" Target="../embeddings/oleObject55.bin"/></Relationships>
</file>

<file path=ppt/slides/_rels/slide28.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60.wmf"/><Relationship Id="rId3" Type="http://schemas.openxmlformats.org/officeDocument/2006/relationships/oleObject" Target="../embeddings/oleObject57.bin"/><Relationship Id="rId7" Type="http://schemas.openxmlformats.org/officeDocument/2006/relationships/oleObject" Target="../embeddings/oleObject59.bin"/><Relationship Id="rId12" Type="http://schemas.openxmlformats.org/officeDocument/2006/relationships/image" Target="../media/image62.wmf"/><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59.wmf"/><Relationship Id="rId11" Type="http://schemas.openxmlformats.org/officeDocument/2006/relationships/oleObject" Target="../embeddings/oleObject61.bin"/><Relationship Id="rId5" Type="http://schemas.openxmlformats.org/officeDocument/2006/relationships/oleObject" Target="../embeddings/oleObject58.bin"/><Relationship Id="rId10" Type="http://schemas.openxmlformats.org/officeDocument/2006/relationships/image" Target="../media/image61.wmf"/><Relationship Id="rId4" Type="http://schemas.openxmlformats.org/officeDocument/2006/relationships/image" Target="../media/image58.wmf"/><Relationship Id="rId9" Type="http://schemas.openxmlformats.org/officeDocument/2006/relationships/oleObject" Target="../embeddings/oleObject60.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66.wmf"/><Relationship Id="rId3" Type="http://schemas.openxmlformats.org/officeDocument/2006/relationships/oleObject" Target="../embeddings/oleObject62.bin"/><Relationship Id="rId7" Type="http://schemas.openxmlformats.org/officeDocument/2006/relationships/oleObject" Target="../embeddings/oleObject64.bin"/><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65.wmf"/><Relationship Id="rId5" Type="http://schemas.openxmlformats.org/officeDocument/2006/relationships/oleObject" Target="../embeddings/oleObject63.bin"/><Relationship Id="rId10" Type="http://schemas.openxmlformats.org/officeDocument/2006/relationships/image" Target="../media/image67.wmf"/><Relationship Id="rId4" Type="http://schemas.openxmlformats.org/officeDocument/2006/relationships/image" Target="../media/image64.wmf"/><Relationship Id="rId9" Type="http://schemas.openxmlformats.org/officeDocument/2006/relationships/oleObject" Target="../embeddings/oleObject65.bin"/></Relationships>
</file>

<file path=ppt/slides/_rels/slide32.xml.rels><?xml version="1.0" encoding="UTF-8" standalone="yes"?>
<Relationships xmlns="http://schemas.openxmlformats.org/package/2006/relationships"><Relationship Id="rId8" Type="http://schemas.openxmlformats.org/officeDocument/2006/relationships/image" Target="../media/image70.wmf"/><Relationship Id="rId3" Type="http://schemas.openxmlformats.org/officeDocument/2006/relationships/oleObject" Target="../embeddings/oleObject66.bin"/><Relationship Id="rId7" Type="http://schemas.openxmlformats.org/officeDocument/2006/relationships/oleObject" Target="../embeddings/oleObject68.bin"/><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image" Target="../media/image69.wmf"/><Relationship Id="rId5" Type="http://schemas.openxmlformats.org/officeDocument/2006/relationships/oleObject" Target="../embeddings/oleObject67.bin"/><Relationship Id="rId4" Type="http://schemas.openxmlformats.org/officeDocument/2006/relationships/image" Target="../media/image68.wmf"/></Relationships>
</file>

<file path=ppt/slides/_rels/slide33.xml.rels><?xml version="1.0" encoding="UTF-8" standalone="yes"?>
<Relationships xmlns="http://schemas.openxmlformats.org/package/2006/relationships"><Relationship Id="rId8" Type="http://schemas.openxmlformats.org/officeDocument/2006/relationships/image" Target="../media/image73.wmf"/><Relationship Id="rId13" Type="http://schemas.openxmlformats.org/officeDocument/2006/relationships/oleObject" Target="../embeddings/oleObject74.bin"/><Relationship Id="rId18" Type="http://schemas.openxmlformats.org/officeDocument/2006/relationships/oleObject" Target="../embeddings/oleObject77.bin"/><Relationship Id="rId26" Type="http://schemas.openxmlformats.org/officeDocument/2006/relationships/oleObject" Target="../embeddings/oleObject81.bin"/><Relationship Id="rId3" Type="http://schemas.openxmlformats.org/officeDocument/2006/relationships/oleObject" Target="../embeddings/oleObject69.bin"/><Relationship Id="rId21" Type="http://schemas.openxmlformats.org/officeDocument/2006/relationships/image" Target="../media/image79.wmf"/><Relationship Id="rId7" Type="http://schemas.openxmlformats.org/officeDocument/2006/relationships/oleObject" Target="../embeddings/oleObject71.bin"/><Relationship Id="rId12" Type="http://schemas.openxmlformats.org/officeDocument/2006/relationships/image" Target="../media/image75.wmf"/><Relationship Id="rId17" Type="http://schemas.openxmlformats.org/officeDocument/2006/relationships/oleObject" Target="../embeddings/oleObject76.bin"/><Relationship Id="rId25" Type="http://schemas.openxmlformats.org/officeDocument/2006/relationships/image" Target="../media/image81.wmf"/><Relationship Id="rId33" Type="http://schemas.openxmlformats.org/officeDocument/2006/relationships/image" Target="../media/image84.wmf"/><Relationship Id="rId2" Type="http://schemas.openxmlformats.org/officeDocument/2006/relationships/slideLayout" Target="../slideLayouts/slideLayout2.xml"/><Relationship Id="rId16" Type="http://schemas.openxmlformats.org/officeDocument/2006/relationships/image" Target="../media/image77.wmf"/><Relationship Id="rId20" Type="http://schemas.openxmlformats.org/officeDocument/2006/relationships/oleObject" Target="../embeddings/oleObject78.bin"/><Relationship Id="rId29" Type="http://schemas.openxmlformats.org/officeDocument/2006/relationships/image" Target="../media/image82.wmf"/><Relationship Id="rId1" Type="http://schemas.openxmlformats.org/officeDocument/2006/relationships/vmlDrawing" Target="../drawings/vmlDrawing16.vml"/><Relationship Id="rId6" Type="http://schemas.openxmlformats.org/officeDocument/2006/relationships/image" Target="../media/image72.wmf"/><Relationship Id="rId11" Type="http://schemas.openxmlformats.org/officeDocument/2006/relationships/oleObject" Target="../embeddings/oleObject73.bin"/><Relationship Id="rId24" Type="http://schemas.openxmlformats.org/officeDocument/2006/relationships/oleObject" Target="../embeddings/oleObject80.bin"/><Relationship Id="rId32" Type="http://schemas.openxmlformats.org/officeDocument/2006/relationships/oleObject" Target="../embeddings/oleObject85.bin"/><Relationship Id="rId5" Type="http://schemas.openxmlformats.org/officeDocument/2006/relationships/oleObject" Target="../embeddings/oleObject70.bin"/><Relationship Id="rId15" Type="http://schemas.openxmlformats.org/officeDocument/2006/relationships/oleObject" Target="../embeddings/oleObject75.bin"/><Relationship Id="rId23" Type="http://schemas.openxmlformats.org/officeDocument/2006/relationships/image" Target="../media/image80.wmf"/><Relationship Id="rId28" Type="http://schemas.openxmlformats.org/officeDocument/2006/relationships/oleObject" Target="../embeddings/oleObject83.bin"/><Relationship Id="rId10" Type="http://schemas.openxmlformats.org/officeDocument/2006/relationships/image" Target="../media/image74.wmf"/><Relationship Id="rId19" Type="http://schemas.openxmlformats.org/officeDocument/2006/relationships/image" Target="../media/image78.wmf"/><Relationship Id="rId31" Type="http://schemas.openxmlformats.org/officeDocument/2006/relationships/image" Target="../media/image83.wmf"/><Relationship Id="rId4" Type="http://schemas.openxmlformats.org/officeDocument/2006/relationships/image" Target="../media/image71.wmf"/><Relationship Id="rId9" Type="http://schemas.openxmlformats.org/officeDocument/2006/relationships/oleObject" Target="../embeddings/oleObject72.bin"/><Relationship Id="rId14" Type="http://schemas.openxmlformats.org/officeDocument/2006/relationships/image" Target="../media/image76.wmf"/><Relationship Id="rId22" Type="http://schemas.openxmlformats.org/officeDocument/2006/relationships/oleObject" Target="../embeddings/oleObject79.bin"/><Relationship Id="rId27" Type="http://schemas.openxmlformats.org/officeDocument/2006/relationships/oleObject" Target="../embeddings/oleObject82.bin"/><Relationship Id="rId30" Type="http://schemas.openxmlformats.org/officeDocument/2006/relationships/oleObject" Target="../embeddings/oleObject84.bin"/></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86.bin"/><Relationship Id="rId2" Type="http://schemas.openxmlformats.org/officeDocument/2006/relationships/slideLayout" Target="../slideLayouts/slideLayout2.xml"/><Relationship Id="rId1" Type="http://schemas.openxmlformats.org/officeDocument/2006/relationships/vmlDrawing" Target="../drawings/vmlDrawing17.vml"/><Relationship Id="rId6" Type="http://schemas.openxmlformats.org/officeDocument/2006/relationships/image" Target="../media/image86.wmf"/><Relationship Id="rId5" Type="http://schemas.openxmlformats.org/officeDocument/2006/relationships/oleObject" Target="../embeddings/oleObject87.bin"/><Relationship Id="rId4" Type="http://schemas.openxmlformats.org/officeDocument/2006/relationships/image" Target="../media/image85.wmf"/></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90.bin"/><Relationship Id="rId3" Type="http://schemas.openxmlformats.org/officeDocument/2006/relationships/image" Target="../media/image89.emf"/><Relationship Id="rId7" Type="http://schemas.openxmlformats.org/officeDocument/2006/relationships/image" Target="../media/image87.wmf"/><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oleObject" Target="../embeddings/oleObject89.bin"/><Relationship Id="rId5" Type="http://schemas.openxmlformats.org/officeDocument/2006/relationships/image" Target="../media/image7.wmf"/><Relationship Id="rId10" Type="http://schemas.openxmlformats.org/officeDocument/2006/relationships/oleObject" Target="../embeddings/oleObject91.bin"/><Relationship Id="rId4" Type="http://schemas.openxmlformats.org/officeDocument/2006/relationships/oleObject" Target="../embeddings/oleObject88.bin"/><Relationship Id="rId9" Type="http://schemas.openxmlformats.org/officeDocument/2006/relationships/image" Target="../media/image88.wmf"/></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95.bin"/><Relationship Id="rId3" Type="http://schemas.openxmlformats.org/officeDocument/2006/relationships/oleObject" Target="../embeddings/oleObject92.bin"/><Relationship Id="rId7" Type="http://schemas.openxmlformats.org/officeDocument/2006/relationships/oleObject" Target="../embeddings/oleObject94.bin"/><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image" Target="../media/image90.wmf"/><Relationship Id="rId5" Type="http://schemas.openxmlformats.org/officeDocument/2006/relationships/oleObject" Target="../embeddings/oleObject93.bin"/><Relationship Id="rId10" Type="http://schemas.openxmlformats.org/officeDocument/2006/relationships/image" Target="../media/image91.wmf"/><Relationship Id="rId4" Type="http://schemas.openxmlformats.org/officeDocument/2006/relationships/image" Target="../media/image88.wmf"/><Relationship Id="rId9" Type="http://schemas.openxmlformats.org/officeDocument/2006/relationships/oleObject" Target="../embeddings/oleObject96.bin"/></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95.wmf"/><Relationship Id="rId13" Type="http://schemas.openxmlformats.org/officeDocument/2006/relationships/oleObject" Target="../embeddings/oleObject102.bin"/><Relationship Id="rId18" Type="http://schemas.openxmlformats.org/officeDocument/2006/relationships/image" Target="../media/image100.wmf"/><Relationship Id="rId3" Type="http://schemas.openxmlformats.org/officeDocument/2006/relationships/oleObject" Target="../embeddings/oleObject97.bin"/><Relationship Id="rId21" Type="http://schemas.openxmlformats.org/officeDocument/2006/relationships/oleObject" Target="../embeddings/oleObject106.bin"/><Relationship Id="rId7" Type="http://schemas.openxmlformats.org/officeDocument/2006/relationships/oleObject" Target="../embeddings/oleObject99.bin"/><Relationship Id="rId12" Type="http://schemas.openxmlformats.org/officeDocument/2006/relationships/image" Target="../media/image97.wmf"/><Relationship Id="rId17" Type="http://schemas.openxmlformats.org/officeDocument/2006/relationships/oleObject" Target="../embeddings/oleObject104.bin"/><Relationship Id="rId2" Type="http://schemas.openxmlformats.org/officeDocument/2006/relationships/slideLayout" Target="../slideLayouts/slideLayout2.xml"/><Relationship Id="rId16" Type="http://schemas.openxmlformats.org/officeDocument/2006/relationships/image" Target="../media/image99.wmf"/><Relationship Id="rId20" Type="http://schemas.openxmlformats.org/officeDocument/2006/relationships/image" Target="../media/image101.wmf"/><Relationship Id="rId1" Type="http://schemas.openxmlformats.org/officeDocument/2006/relationships/vmlDrawing" Target="../drawings/vmlDrawing20.vml"/><Relationship Id="rId6" Type="http://schemas.openxmlformats.org/officeDocument/2006/relationships/image" Target="../media/image94.wmf"/><Relationship Id="rId11" Type="http://schemas.openxmlformats.org/officeDocument/2006/relationships/oleObject" Target="../embeddings/oleObject101.bin"/><Relationship Id="rId5" Type="http://schemas.openxmlformats.org/officeDocument/2006/relationships/oleObject" Target="../embeddings/oleObject98.bin"/><Relationship Id="rId15" Type="http://schemas.openxmlformats.org/officeDocument/2006/relationships/oleObject" Target="../embeddings/oleObject103.bin"/><Relationship Id="rId10" Type="http://schemas.openxmlformats.org/officeDocument/2006/relationships/image" Target="../media/image96.wmf"/><Relationship Id="rId19" Type="http://schemas.openxmlformats.org/officeDocument/2006/relationships/oleObject" Target="../embeddings/oleObject105.bin"/><Relationship Id="rId4" Type="http://schemas.openxmlformats.org/officeDocument/2006/relationships/image" Target="../media/image93.wmf"/><Relationship Id="rId9" Type="http://schemas.openxmlformats.org/officeDocument/2006/relationships/oleObject" Target="../embeddings/oleObject100.bin"/><Relationship Id="rId14" Type="http://schemas.openxmlformats.org/officeDocument/2006/relationships/image" Target="../media/image98.wmf"/><Relationship Id="rId22" Type="http://schemas.openxmlformats.org/officeDocument/2006/relationships/image" Target="../media/image102.wmf"/></Relationships>
</file>

<file path=ppt/slides/_rels/slide41.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slideLayout" Target="../slideLayouts/slideLayout2.xml"/><Relationship Id="rId1" Type="http://schemas.openxmlformats.org/officeDocument/2006/relationships/vmlDrawing" Target="../drawings/vmlDrawing21.vml"/><Relationship Id="rId5" Type="http://schemas.openxmlformats.org/officeDocument/2006/relationships/image" Target="../media/image94.wmf"/><Relationship Id="rId4" Type="http://schemas.openxmlformats.org/officeDocument/2006/relationships/oleObject" Target="../embeddings/oleObject107.bin"/></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7.wmf"/><Relationship Id="rId3" Type="http://schemas.openxmlformats.org/officeDocument/2006/relationships/oleObject" Target="../embeddings/oleObject2.bin"/><Relationship Id="rId7" Type="http://schemas.openxmlformats.org/officeDocument/2006/relationships/image" Target="../media/image5.wmf"/><Relationship Id="rId12"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4.bin"/><Relationship Id="rId11" Type="http://schemas.openxmlformats.org/officeDocument/2006/relationships/oleObject" Target="../embeddings/oleObject7.bin"/><Relationship Id="rId5" Type="http://schemas.openxmlformats.org/officeDocument/2006/relationships/oleObject" Target="../embeddings/oleObject3.bin"/><Relationship Id="rId10" Type="http://schemas.openxmlformats.org/officeDocument/2006/relationships/oleObject" Target="../embeddings/oleObject6.bin"/><Relationship Id="rId4" Type="http://schemas.openxmlformats.org/officeDocument/2006/relationships/image" Target="../media/image4.wmf"/><Relationship Id="rId9" Type="http://schemas.openxmlformats.org/officeDocument/2006/relationships/image" Target="../media/image6.wmf"/></Relationships>
</file>

<file path=ppt/slides/_rels/slide70.xml.rels><?xml version="1.0" encoding="UTF-8" standalone="yes"?>
<Relationships xmlns="http://schemas.openxmlformats.org/package/2006/relationships"><Relationship Id="rId3" Type="http://schemas.openxmlformats.org/officeDocument/2006/relationships/image" Target="../media/image105.emf"/><Relationship Id="rId2" Type="http://schemas.openxmlformats.org/officeDocument/2006/relationships/image" Target="../media/image104.e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07.emf"/><Relationship Id="rId2" Type="http://schemas.openxmlformats.org/officeDocument/2006/relationships/image" Target="../media/image106.emf"/><Relationship Id="rId1" Type="http://schemas.openxmlformats.org/officeDocument/2006/relationships/slideLayout" Target="../slideLayouts/slideLayout2.xml"/><Relationship Id="rId4" Type="http://schemas.openxmlformats.org/officeDocument/2006/relationships/image" Target="../media/image108.emf"/></Relationships>
</file>

<file path=ppt/slides/_rels/slide73.xml.rels><?xml version="1.0" encoding="UTF-8" standalone="yes"?>
<Relationships xmlns="http://schemas.openxmlformats.org/package/2006/relationships"><Relationship Id="rId8" Type="http://schemas.openxmlformats.org/officeDocument/2006/relationships/oleObject" Target="../embeddings/oleObject111.bin"/><Relationship Id="rId13" Type="http://schemas.openxmlformats.org/officeDocument/2006/relationships/oleObject" Target="../embeddings/oleObject114.bin"/><Relationship Id="rId18" Type="http://schemas.openxmlformats.org/officeDocument/2006/relationships/oleObject" Target="../embeddings/oleObject116.bin"/><Relationship Id="rId26" Type="http://schemas.openxmlformats.org/officeDocument/2006/relationships/image" Target="../media/image118.wmf"/><Relationship Id="rId3" Type="http://schemas.openxmlformats.org/officeDocument/2006/relationships/oleObject" Target="../embeddings/oleObject108.bin"/><Relationship Id="rId21" Type="http://schemas.openxmlformats.org/officeDocument/2006/relationships/image" Target="../media/image116.wmf"/><Relationship Id="rId34" Type="http://schemas.openxmlformats.org/officeDocument/2006/relationships/oleObject" Target="../embeddings/oleObject125.bin"/><Relationship Id="rId7" Type="http://schemas.openxmlformats.org/officeDocument/2006/relationships/oleObject" Target="../embeddings/oleObject110.bin"/><Relationship Id="rId12" Type="http://schemas.openxmlformats.org/officeDocument/2006/relationships/image" Target="../media/image112.wmf"/><Relationship Id="rId17" Type="http://schemas.openxmlformats.org/officeDocument/2006/relationships/image" Target="../media/image114.wmf"/><Relationship Id="rId25" Type="http://schemas.openxmlformats.org/officeDocument/2006/relationships/oleObject" Target="../embeddings/oleObject120.bin"/><Relationship Id="rId33" Type="http://schemas.openxmlformats.org/officeDocument/2006/relationships/image" Target="../media/image121.wmf"/><Relationship Id="rId2" Type="http://schemas.openxmlformats.org/officeDocument/2006/relationships/slideLayout" Target="../slideLayouts/slideLayout2.xml"/><Relationship Id="rId16" Type="http://schemas.openxmlformats.org/officeDocument/2006/relationships/oleObject" Target="../embeddings/oleObject115.bin"/><Relationship Id="rId20" Type="http://schemas.openxmlformats.org/officeDocument/2006/relationships/oleObject" Target="../embeddings/oleObject117.bin"/><Relationship Id="rId29" Type="http://schemas.openxmlformats.org/officeDocument/2006/relationships/image" Target="../media/image119.wmf"/><Relationship Id="rId1" Type="http://schemas.openxmlformats.org/officeDocument/2006/relationships/vmlDrawing" Target="../drawings/vmlDrawing22.vml"/><Relationship Id="rId6" Type="http://schemas.openxmlformats.org/officeDocument/2006/relationships/image" Target="../media/image110.wmf"/><Relationship Id="rId11" Type="http://schemas.openxmlformats.org/officeDocument/2006/relationships/oleObject" Target="../embeddings/oleObject113.bin"/><Relationship Id="rId24" Type="http://schemas.openxmlformats.org/officeDocument/2006/relationships/image" Target="../media/image117.wmf"/><Relationship Id="rId32" Type="http://schemas.openxmlformats.org/officeDocument/2006/relationships/oleObject" Target="../embeddings/oleObject124.bin"/><Relationship Id="rId5" Type="http://schemas.openxmlformats.org/officeDocument/2006/relationships/oleObject" Target="../embeddings/oleObject109.bin"/><Relationship Id="rId15" Type="http://schemas.openxmlformats.org/officeDocument/2006/relationships/image" Target="../media/image104.emf"/><Relationship Id="rId23" Type="http://schemas.openxmlformats.org/officeDocument/2006/relationships/oleObject" Target="../embeddings/oleObject119.bin"/><Relationship Id="rId28" Type="http://schemas.openxmlformats.org/officeDocument/2006/relationships/oleObject" Target="../embeddings/oleObject122.bin"/><Relationship Id="rId10" Type="http://schemas.openxmlformats.org/officeDocument/2006/relationships/image" Target="../media/image111.wmf"/><Relationship Id="rId19" Type="http://schemas.openxmlformats.org/officeDocument/2006/relationships/image" Target="../media/image115.wmf"/><Relationship Id="rId31" Type="http://schemas.openxmlformats.org/officeDocument/2006/relationships/image" Target="../media/image120.wmf"/><Relationship Id="rId4" Type="http://schemas.openxmlformats.org/officeDocument/2006/relationships/image" Target="../media/image109.wmf"/><Relationship Id="rId9" Type="http://schemas.openxmlformats.org/officeDocument/2006/relationships/oleObject" Target="../embeddings/oleObject112.bin"/><Relationship Id="rId14" Type="http://schemas.openxmlformats.org/officeDocument/2006/relationships/image" Target="../media/image113.wmf"/><Relationship Id="rId22" Type="http://schemas.openxmlformats.org/officeDocument/2006/relationships/oleObject" Target="../embeddings/oleObject118.bin"/><Relationship Id="rId27" Type="http://schemas.openxmlformats.org/officeDocument/2006/relationships/oleObject" Target="../embeddings/oleObject121.bin"/><Relationship Id="rId30" Type="http://schemas.openxmlformats.org/officeDocument/2006/relationships/oleObject" Target="../embeddings/oleObject123.bin"/><Relationship Id="rId35" Type="http://schemas.openxmlformats.org/officeDocument/2006/relationships/image" Target="../media/image122.wmf"/></Relationships>
</file>

<file path=ppt/slides/_rels/slide74.xml.rels><?xml version="1.0" encoding="UTF-8" standalone="yes"?>
<Relationships xmlns="http://schemas.openxmlformats.org/package/2006/relationships"><Relationship Id="rId8" Type="http://schemas.openxmlformats.org/officeDocument/2006/relationships/image" Target="../media/image125.wmf"/><Relationship Id="rId13" Type="http://schemas.openxmlformats.org/officeDocument/2006/relationships/oleObject" Target="../embeddings/oleObject131.bin"/><Relationship Id="rId18" Type="http://schemas.openxmlformats.org/officeDocument/2006/relationships/oleObject" Target="../embeddings/oleObject135.bin"/><Relationship Id="rId3" Type="http://schemas.openxmlformats.org/officeDocument/2006/relationships/oleObject" Target="../embeddings/oleObject126.bin"/><Relationship Id="rId7" Type="http://schemas.openxmlformats.org/officeDocument/2006/relationships/oleObject" Target="../embeddings/oleObject128.bin"/><Relationship Id="rId12" Type="http://schemas.openxmlformats.org/officeDocument/2006/relationships/image" Target="../media/image127.wmf"/><Relationship Id="rId17" Type="http://schemas.openxmlformats.org/officeDocument/2006/relationships/oleObject" Target="../embeddings/oleObject134.bin"/><Relationship Id="rId2" Type="http://schemas.openxmlformats.org/officeDocument/2006/relationships/slideLayout" Target="../slideLayouts/slideLayout2.xml"/><Relationship Id="rId16" Type="http://schemas.openxmlformats.org/officeDocument/2006/relationships/oleObject" Target="../embeddings/oleObject133.bin"/><Relationship Id="rId1" Type="http://schemas.openxmlformats.org/officeDocument/2006/relationships/vmlDrawing" Target="../drawings/vmlDrawing23.vml"/><Relationship Id="rId6" Type="http://schemas.openxmlformats.org/officeDocument/2006/relationships/image" Target="../media/image124.wmf"/><Relationship Id="rId11" Type="http://schemas.openxmlformats.org/officeDocument/2006/relationships/oleObject" Target="../embeddings/oleObject130.bin"/><Relationship Id="rId5" Type="http://schemas.openxmlformats.org/officeDocument/2006/relationships/oleObject" Target="../embeddings/oleObject127.bin"/><Relationship Id="rId15" Type="http://schemas.openxmlformats.org/officeDocument/2006/relationships/image" Target="../media/image128.wmf"/><Relationship Id="rId10" Type="http://schemas.openxmlformats.org/officeDocument/2006/relationships/image" Target="../media/image126.wmf"/><Relationship Id="rId19" Type="http://schemas.openxmlformats.org/officeDocument/2006/relationships/image" Target="../media/image129.wmf"/><Relationship Id="rId4" Type="http://schemas.openxmlformats.org/officeDocument/2006/relationships/image" Target="../media/image123.wmf"/><Relationship Id="rId9" Type="http://schemas.openxmlformats.org/officeDocument/2006/relationships/oleObject" Target="../embeddings/oleObject129.bin"/><Relationship Id="rId14" Type="http://schemas.openxmlformats.org/officeDocument/2006/relationships/oleObject" Target="../embeddings/oleObject132.bin"/></Relationships>
</file>

<file path=ppt/slides/_rels/slide75.xml.rels><?xml version="1.0" encoding="UTF-8" standalone="yes"?>
<Relationships xmlns="http://schemas.openxmlformats.org/package/2006/relationships"><Relationship Id="rId8" Type="http://schemas.openxmlformats.org/officeDocument/2006/relationships/oleObject" Target="../embeddings/oleObject136.bin"/><Relationship Id="rId13" Type="http://schemas.openxmlformats.org/officeDocument/2006/relationships/image" Target="../media/image130.wmf"/><Relationship Id="rId3" Type="http://schemas.openxmlformats.org/officeDocument/2006/relationships/image" Target="../media/image131.emf"/><Relationship Id="rId7" Type="http://schemas.openxmlformats.org/officeDocument/2006/relationships/image" Target="../media/image133.emf"/><Relationship Id="rId12" Type="http://schemas.openxmlformats.org/officeDocument/2006/relationships/oleObject" Target="../embeddings/oleObject138.bin"/><Relationship Id="rId2" Type="http://schemas.openxmlformats.org/officeDocument/2006/relationships/slideLayout" Target="../slideLayouts/slideLayout2.xml"/><Relationship Id="rId1" Type="http://schemas.openxmlformats.org/officeDocument/2006/relationships/vmlDrawing" Target="../drawings/vmlDrawing24.vml"/><Relationship Id="rId6" Type="http://schemas.openxmlformats.org/officeDocument/2006/relationships/image" Target="../media/image132.emf"/><Relationship Id="rId11" Type="http://schemas.openxmlformats.org/officeDocument/2006/relationships/image" Target="../media/image110.wmf"/><Relationship Id="rId5" Type="http://schemas.openxmlformats.org/officeDocument/2006/relationships/image" Target="../media/image108.emf"/><Relationship Id="rId10" Type="http://schemas.openxmlformats.org/officeDocument/2006/relationships/oleObject" Target="../embeddings/oleObject137.bin"/><Relationship Id="rId4" Type="http://schemas.openxmlformats.org/officeDocument/2006/relationships/image" Target="../media/image107.emf"/><Relationship Id="rId9" Type="http://schemas.openxmlformats.org/officeDocument/2006/relationships/image" Target="../media/image109.wmf"/></Relationships>
</file>

<file path=ppt/slides/_rels/slide76.xml.rels><?xml version="1.0" encoding="UTF-8" standalone="yes"?>
<Relationships xmlns="http://schemas.openxmlformats.org/package/2006/relationships"><Relationship Id="rId8" Type="http://schemas.openxmlformats.org/officeDocument/2006/relationships/image" Target="../media/image136.wmf"/><Relationship Id="rId13" Type="http://schemas.openxmlformats.org/officeDocument/2006/relationships/oleObject" Target="../embeddings/oleObject144.bin"/><Relationship Id="rId18" Type="http://schemas.openxmlformats.org/officeDocument/2006/relationships/image" Target="../media/image141.wmf"/><Relationship Id="rId3" Type="http://schemas.openxmlformats.org/officeDocument/2006/relationships/oleObject" Target="../embeddings/oleObject139.bin"/><Relationship Id="rId21" Type="http://schemas.openxmlformats.org/officeDocument/2006/relationships/oleObject" Target="../embeddings/oleObject148.bin"/><Relationship Id="rId7" Type="http://schemas.openxmlformats.org/officeDocument/2006/relationships/oleObject" Target="../embeddings/oleObject141.bin"/><Relationship Id="rId12" Type="http://schemas.openxmlformats.org/officeDocument/2006/relationships/image" Target="../media/image138.wmf"/><Relationship Id="rId17" Type="http://schemas.openxmlformats.org/officeDocument/2006/relationships/oleObject" Target="../embeddings/oleObject146.bin"/><Relationship Id="rId2" Type="http://schemas.openxmlformats.org/officeDocument/2006/relationships/slideLayout" Target="../slideLayouts/slideLayout2.xml"/><Relationship Id="rId16" Type="http://schemas.openxmlformats.org/officeDocument/2006/relationships/image" Target="../media/image140.wmf"/><Relationship Id="rId20" Type="http://schemas.openxmlformats.org/officeDocument/2006/relationships/image" Target="../media/image142.wmf"/><Relationship Id="rId1" Type="http://schemas.openxmlformats.org/officeDocument/2006/relationships/vmlDrawing" Target="../drawings/vmlDrawing25.vml"/><Relationship Id="rId6" Type="http://schemas.openxmlformats.org/officeDocument/2006/relationships/image" Target="../media/image135.wmf"/><Relationship Id="rId11" Type="http://schemas.openxmlformats.org/officeDocument/2006/relationships/oleObject" Target="../embeddings/oleObject143.bin"/><Relationship Id="rId5" Type="http://schemas.openxmlformats.org/officeDocument/2006/relationships/oleObject" Target="../embeddings/oleObject140.bin"/><Relationship Id="rId15" Type="http://schemas.openxmlformats.org/officeDocument/2006/relationships/oleObject" Target="../embeddings/oleObject145.bin"/><Relationship Id="rId10" Type="http://schemas.openxmlformats.org/officeDocument/2006/relationships/image" Target="../media/image137.wmf"/><Relationship Id="rId19" Type="http://schemas.openxmlformats.org/officeDocument/2006/relationships/oleObject" Target="../embeddings/oleObject147.bin"/><Relationship Id="rId4" Type="http://schemas.openxmlformats.org/officeDocument/2006/relationships/image" Target="../media/image134.wmf"/><Relationship Id="rId9" Type="http://schemas.openxmlformats.org/officeDocument/2006/relationships/oleObject" Target="../embeddings/oleObject142.bin"/><Relationship Id="rId14" Type="http://schemas.openxmlformats.org/officeDocument/2006/relationships/image" Target="../media/image139.wmf"/></Relationships>
</file>

<file path=ppt/slides/_rels/slide77.xml.rels><?xml version="1.0" encoding="UTF-8" standalone="yes"?>
<Relationships xmlns="http://schemas.openxmlformats.org/package/2006/relationships"><Relationship Id="rId8" Type="http://schemas.openxmlformats.org/officeDocument/2006/relationships/image" Target="../media/image144.wmf"/><Relationship Id="rId13" Type="http://schemas.openxmlformats.org/officeDocument/2006/relationships/image" Target="../media/image146.wmf"/><Relationship Id="rId18" Type="http://schemas.openxmlformats.org/officeDocument/2006/relationships/oleObject" Target="../embeddings/oleObject157.bin"/><Relationship Id="rId26" Type="http://schemas.openxmlformats.org/officeDocument/2006/relationships/image" Target="../media/image150.wmf"/><Relationship Id="rId3" Type="http://schemas.openxmlformats.org/officeDocument/2006/relationships/oleObject" Target="../embeddings/oleObject149.bin"/><Relationship Id="rId21" Type="http://schemas.openxmlformats.org/officeDocument/2006/relationships/oleObject" Target="../embeddings/oleObject159.bin"/><Relationship Id="rId7" Type="http://schemas.openxmlformats.org/officeDocument/2006/relationships/oleObject" Target="../embeddings/oleObject151.bin"/><Relationship Id="rId12" Type="http://schemas.openxmlformats.org/officeDocument/2006/relationships/oleObject" Target="../embeddings/oleObject154.bin"/><Relationship Id="rId17" Type="http://schemas.openxmlformats.org/officeDocument/2006/relationships/image" Target="../media/image139.wmf"/><Relationship Id="rId25" Type="http://schemas.openxmlformats.org/officeDocument/2006/relationships/oleObject" Target="../embeddings/oleObject161.bin"/><Relationship Id="rId2" Type="http://schemas.openxmlformats.org/officeDocument/2006/relationships/slideLayout" Target="../slideLayouts/slideLayout2.xml"/><Relationship Id="rId16" Type="http://schemas.openxmlformats.org/officeDocument/2006/relationships/oleObject" Target="../embeddings/oleObject156.bin"/><Relationship Id="rId20" Type="http://schemas.openxmlformats.org/officeDocument/2006/relationships/image" Target="../media/image118.wmf"/><Relationship Id="rId29" Type="http://schemas.openxmlformats.org/officeDocument/2006/relationships/oleObject" Target="../embeddings/oleObject163.bin"/><Relationship Id="rId1" Type="http://schemas.openxmlformats.org/officeDocument/2006/relationships/vmlDrawing" Target="../drawings/vmlDrawing26.vml"/><Relationship Id="rId6" Type="http://schemas.openxmlformats.org/officeDocument/2006/relationships/image" Target="../media/image143.wmf"/><Relationship Id="rId11" Type="http://schemas.openxmlformats.org/officeDocument/2006/relationships/oleObject" Target="../embeddings/oleObject153.bin"/><Relationship Id="rId24" Type="http://schemas.openxmlformats.org/officeDocument/2006/relationships/image" Target="../media/image149.wmf"/><Relationship Id="rId32" Type="http://schemas.openxmlformats.org/officeDocument/2006/relationships/image" Target="../media/image153.wmf"/><Relationship Id="rId5" Type="http://schemas.openxmlformats.org/officeDocument/2006/relationships/oleObject" Target="../embeddings/oleObject150.bin"/><Relationship Id="rId15" Type="http://schemas.openxmlformats.org/officeDocument/2006/relationships/image" Target="../media/image147.wmf"/><Relationship Id="rId23" Type="http://schemas.openxmlformats.org/officeDocument/2006/relationships/oleObject" Target="../embeddings/oleObject160.bin"/><Relationship Id="rId28" Type="http://schemas.openxmlformats.org/officeDocument/2006/relationships/image" Target="../media/image151.wmf"/><Relationship Id="rId10" Type="http://schemas.openxmlformats.org/officeDocument/2006/relationships/image" Target="../media/image145.wmf"/><Relationship Id="rId19" Type="http://schemas.openxmlformats.org/officeDocument/2006/relationships/oleObject" Target="../embeddings/oleObject158.bin"/><Relationship Id="rId31" Type="http://schemas.openxmlformats.org/officeDocument/2006/relationships/oleObject" Target="../embeddings/oleObject164.bin"/><Relationship Id="rId4" Type="http://schemas.openxmlformats.org/officeDocument/2006/relationships/image" Target="../media/image111.wmf"/><Relationship Id="rId9" Type="http://schemas.openxmlformats.org/officeDocument/2006/relationships/oleObject" Target="../embeddings/oleObject152.bin"/><Relationship Id="rId14" Type="http://schemas.openxmlformats.org/officeDocument/2006/relationships/oleObject" Target="../embeddings/oleObject155.bin"/><Relationship Id="rId22" Type="http://schemas.openxmlformats.org/officeDocument/2006/relationships/image" Target="../media/image148.wmf"/><Relationship Id="rId27" Type="http://schemas.openxmlformats.org/officeDocument/2006/relationships/oleObject" Target="../embeddings/oleObject162.bin"/><Relationship Id="rId30" Type="http://schemas.openxmlformats.org/officeDocument/2006/relationships/image" Target="../media/image152.wmf"/></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9.emf"/><Relationship Id="rId7" Type="http://schemas.openxmlformats.org/officeDocument/2006/relationships/image" Target="../media/image11.e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image" Target="../media/image8.wmf"/><Relationship Id="rId4" Type="http://schemas.openxmlformats.org/officeDocument/2006/relationships/oleObject" Target="../embeddings/oleObject9.bin"/></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8" Type="http://schemas.openxmlformats.org/officeDocument/2006/relationships/image" Target="../media/image156.wmf"/><Relationship Id="rId3" Type="http://schemas.openxmlformats.org/officeDocument/2006/relationships/oleObject" Target="../embeddings/oleObject165.bin"/><Relationship Id="rId7" Type="http://schemas.openxmlformats.org/officeDocument/2006/relationships/oleObject" Target="../embeddings/oleObject167.bin"/><Relationship Id="rId2" Type="http://schemas.openxmlformats.org/officeDocument/2006/relationships/slideLayout" Target="../slideLayouts/slideLayout2.xml"/><Relationship Id="rId1" Type="http://schemas.openxmlformats.org/officeDocument/2006/relationships/vmlDrawing" Target="../drawings/vmlDrawing27.vml"/><Relationship Id="rId6" Type="http://schemas.openxmlformats.org/officeDocument/2006/relationships/image" Target="../media/image155.wmf"/><Relationship Id="rId5" Type="http://schemas.openxmlformats.org/officeDocument/2006/relationships/oleObject" Target="../embeddings/oleObject166.bin"/><Relationship Id="rId4" Type="http://schemas.openxmlformats.org/officeDocument/2006/relationships/image" Target="../media/image154.wmf"/></Relationships>
</file>

<file path=ppt/slides/_rels/slide85.xml.rels><?xml version="1.0" encoding="UTF-8" standalone="yes"?>
<Relationships xmlns="http://schemas.openxmlformats.org/package/2006/relationships"><Relationship Id="rId8" Type="http://schemas.openxmlformats.org/officeDocument/2006/relationships/image" Target="../media/image133.emf"/><Relationship Id="rId13" Type="http://schemas.openxmlformats.org/officeDocument/2006/relationships/image" Target="../media/image110.wmf"/><Relationship Id="rId3" Type="http://schemas.openxmlformats.org/officeDocument/2006/relationships/image" Target="../media/image157.emf"/><Relationship Id="rId7" Type="http://schemas.openxmlformats.org/officeDocument/2006/relationships/image" Target="../media/image132.emf"/><Relationship Id="rId12" Type="http://schemas.openxmlformats.org/officeDocument/2006/relationships/oleObject" Target="../embeddings/oleObject169.bin"/><Relationship Id="rId2" Type="http://schemas.openxmlformats.org/officeDocument/2006/relationships/slideLayout" Target="../slideLayouts/slideLayout2.xml"/><Relationship Id="rId1" Type="http://schemas.openxmlformats.org/officeDocument/2006/relationships/vmlDrawing" Target="../drawings/vmlDrawing28.vml"/><Relationship Id="rId6" Type="http://schemas.openxmlformats.org/officeDocument/2006/relationships/image" Target="../media/image160.emf"/><Relationship Id="rId11" Type="http://schemas.openxmlformats.org/officeDocument/2006/relationships/image" Target="../media/image109.wmf"/><Relationship Id="rId5" Type="http://schemas.openxmlformats.org/officeDocument/2006/relationships/image" Target="../media/image159.emf"/><Relationship Id="rId15" Type="http://schemas.openxmlformats.org/officeDocument/2006/relationships/image" Target="../media/image130.wmf"/><Relationship Id="rId10" Type="http://schemas.openxmlformats.org/officeDocument/2006/relationships/oleObject" Target="../embeddings/oleObject168.bin"/><Relationship Id="rId4" Type="http://schemas.openxmlformats.org/officeDocument/2006/relationships/image" Target="../media/image158.emf"/><Relationship Id="rId9" Type="http://schemas.openxmlformats.org/officeDocument/2006/relationships/image" Target="../media/image161.emf"/><Relationship Id="rId14" Type="http://schemas.openxmlformats.org/officeDocument/2006/relationships/oleObject" Target="../embeddings/oleObject170.bin"/></Relationships>
</file>

<file path=ppt/slides/_rels/slide86.xml.rels><?xml version="1.0" encoding="UTF-8" standalone="yes"?>
<Relationships xmlns="http://schemas.openxmlformats.org/package/2006/relationships"><Relationship Id="rId8" Type="http://schemas.openxmlformats.org/officeDocument/2006/relationships/image" Target="../media/image163.wmf"/><Relationship Id="rId13" Type="http://schemas.openxmlformats.org/officeDocument/2006/relationships/oleObject" Target="../embeddings/oleObject176.bin"/><Relationship Id="rId18" Type="http://schemas.openxmlformats.org/officeDocument/2006/relationships/image" Target="../media/image168.wmf"/><Relationship Id="rId26" Type="http://schemas.openxmlformats.org/officeDocument/2006/relationships/oleObject" Target="../embeddings/oleObject183.bin"/><Relationship Id="rId3" Type="http://schemas.openxmlformats.org/officeDocument/2006/relationships/oleObject" Target="../embeddings/oleObject171.bin"/><Relationship Id="rId21" Type="http://schemas.openxmlformats.org/officeDocument/2006/relationships/oleObject" Target="../embeddings/oleObject180.bin"/><Relationship Id="rId34" Type="http://schemas.openxmlformats.org/officeDocument/2006/relationships/oleObject" Target="../embeddings/oleObject187.bin"/><Relationship Id="rId7" Type="http://schemas.openxmlformats.org/officeDocument/2006/relationships/oleObject" Target="../embeddings/oleObject173.bin"/><Relationship Id="rId12" Type="http://schemas.openxmlformats.org/officeDocument/2006/relationships/image" Target="../media/image165.wmf"/><Relationship Id="rId17" Type="http://schemas.openxmlformats.org/officeDocument/2006/relationships/oleObject" Target="../embeddings/oleObject178.bin"/><Relationship Id="rId25" Type="http://schemas.openxmlformats.org/officeDocument/2006/relationships/image" Target="../media/image110.wmf"/><Relationship Id="rId33" Type="http://schemas.openxmlformats.org/officeDocument/2006/relationships/image" Target="../media/image174.wmf"/><Relationship Id="rId2" Type="http://schemas.openxmlformats.org/officeDocument/2006/relationships/slideLayout" Target="../slideLayouts/slideLayout2.xml"/><Relationship Id="rId16" Type="http://schemas.openxmlformats.org/officeDocument/2006/relationships/image" Target="../media/image167.wmf"/><Relationship Id="rId20" Type="http://schemas.openxmlformats.org/officeDocument/2006/relationships/image" Target="../media/image169.wmf"/><Relationship Id="rId29" Type="http://schemas.openxmlformats.org/officeDocument/2006/relationships/image" Target="../media/image172.wmf"/><Relationship Id="rId1" Type="http://schemas.openxmlformats.org/officeDocument/2006/relationships/vmlDrawing" Target="../drawings/vmlDrawing29.vml"/><Relationship Id="rId6" Type="http://schemas.openxmlformats.org/officeDocument/2006/relationships/image" Target="../media/image162.wmf"/><Relationship Id="rId11" Type="http://schemas.openxmlformats.org/officeDocument/2006/relationships/oleObject" Target="../embeddings/oleObject175.bin"/><Relationship Id="rId24" Type="http://schemas.openxmlformats.org/officeDocument/2006/relationships/oleObject" Target="../embeddings/oleObject182.bin"/><Relationship Id="rId32" Type="http://schemas.openxmlformats.org/officeDocument/2006/relationships/oleObject" Target="../embeddings/oleObject186.bin"/><Relationship Id="rId5" Type="http://schemas.openxmlformats.org/officeDocument/2006/relationships/oleObject" Target="../embeddings/oleObject172.bin"/><Relationship Id="rId15" Type="http://schemas.openxmlformats.org/officeDocument/2006/relationships/oleObject" Target="../embeddings/oleObject177.bin"/><Relationship Id="rId23" Type="http://schemas.openxmlformats.org/officeDocument/2006/relationships/oleObject" Target="../embeddings/oleObject181.bin"/><Relationship Id="rId28" Type="http://schemas.openxmlformats.org/officeDocument/2006/relationships/oleObject" Target="../embeddings/oleObject184.bin"/><Relationship Id="rId36" Type="http://schemas.openxmlformats.org/officeDocument/2006/relationships/image" Target="../media/image175.wmf"/><Relationship Id="rId10" Type="http://schemas.openxmlformats.org/officeDocument/2006/relationships/image" Target="../media/image164.wmf"/><Relationship Id="rId19" Type="http://schemas.openxmlformats.org/officeDocument/2006/relationships/oleObject" Target="../embeddings/oleObject179.bin"/><Relationship Id="rId31" Type="http://schemas.openxmlformats.org/officeDocument/2006/relationships/image" Target="../media/image173.wmf"/><Relationship Id="rId4" Type="http://schemas.openxmlformats.org/officeDocument/2006/relationships/image" Target="../media/image156.wmf"/><Relationship Id="rId9" Type="http://schemas.openxmlformats.org/officeDocument/2006/relationships/oleObject" Target="../embeddings/oleObject174.bin"/><Relationship Id="rId14" Type="http://schemas.openxmlformats.org/officeDocument/2006/relationships/image" Target="../media/image166.wmf"/><Relationship Id="rId22" Type="http://schemas.openxmlformats.org/officeDocument/2006/relationships/image" Target="../media/image170.wmf"/><Relationship Id="rId27" Type="http://schemas.openxmlformats.org/officeDocument/2006/relationships/image" Target="../media/image171.wmf"/><Relationship Id="rId30" Type="http://schemas.openxmlformats.org/officeDocument/2006/relationships/oleObject" Target="../embeddings/oleObject185.bin"/><Relationship Id="rId35" Type="http://schemas.openxmlformats.org/officeDocument/2006/relationships/oleObject" Target="../embeddings/oleObject188.bin"/></Relationships>
</file>

<file path=ppt/slides/_rels/slide87.xml.rels><?xml version="1.0" encoding="UTF-8" standalone="yes"?>
<Relationships xmlns="http://schemas.openxmlformats.org/package/2006/relationships"><Relationship Id="rId8" Type="http://schemas.openxmlformats.org/officeDocument/2006/relationships/image" Target="../media/image178.wmf"/><Relationship Id="rId13" Type="http://schemas.openxmlformats.org/officeDocument/2006/relationships/oleObject" Target="../embeddings/oleObject194.bin"/><Relationship Id="rId18" Type="http://schemas.openxmlformats.org/officeDocument/2006/relationships/oleObject" Target="../embeddings/oleObject197.bin"/><Relationship Id="rId3" Type="http://schemas.openxmlformats.org/officeDocument/2006/relationships/oleObject" Target="../embeddings/oleObject189.bin"/><Relationship Id="rId7" Type="http://schemas.openxmlformats.org/officeDocument/2006/relationships/oleObject" Target="../embeddings/oleObject191.bin"/><Relationship Id="rId12" Type="http://schemas.openxmlformats.org/officeDocument/2006/relationships/image" Target="../media/image180.wmf"/><Relationship Id="rId17" Type="http://schemas.openxmlformats.org/officeDocument/2006/relationships/image" Target="../media/image182.wmf"/><Relationship Id="rId2" Type="http://schemas.openxmlformats.org/officeDocument/2006/relationships/slideLayout" Target="../slideLayouts/slideLayout2.xml"/><Relationship Id="rId16" Type="http://schemas.openxmlformats.org/officeDocument/2006/relationships/oleObject" Target="../embeddings/oleObject196.bin"/><Relationship Id="rId1" Type="http://schemas.openxmlformats.org/officeDocument/2006/relationships/vmlDrawing" Target="../drawings/vmlDrawing30.vml"/><Relationship Id="rId6" Type="http://schemas.openxmlformats.org/officeDocument/2006/relationships/image" Target="../media/image177.wmf"/><Relationship Id="rId11" Type="http://schemas.openxmlformats.org/officeDocument/2006/relationships/oleObject" Target="../embeddings/oleObject193.bin"/><Relationship Id="rId5" Type="http://schemas.openxmlformats.org/officeDocument/2006/relationships/oleObject" Target="../embeddings/oleObject190.bin"/><Relationship Id="rId15" Type="http://schemas.openxmlformats.org/officeDocument/2006/relationships/image" Target="../media/image181.wmf"/><Relationship Id="rId10" Type="http://schemas.openxmlformats.org/officeDocument/2006/relationships/image" Target="../media/image179.wmf"/><Relationship Id="rId19" Type="http://schemas.openxmlformats.org/officeDocument/2006/relationships/oleObject" Target="../embeddings/oleObject198.bin"/><Relationship Id="rId4" Type="http://schemas.openxmlformats.org/officeDocument/2006/relationships/image" Target="../media/image176.wmf"/><Relationship Id="rId9" Type="http://schemas.openxmlformats.org/officeDocument/2006/relationships/oleObject" Target="../embeddings/oleObject192.bin"/><Relationship Id="rId14" Type="http://schemas.openxmlformats.org/officeDocument/2006/relationships/oleObject" Target="../embeddings/oleObject195.bin"/></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12.bin"/><Relationship Id="rId13" Type="http://schemas.openxmlformats.org/officeDocument/2006/relationships/image" Target="../media/image16.wmf"/><Relationship Id="rId3" Type="http://schemas.openxmlformats.org/officeDocument/2006/relationships/image" Target="../media/image18.emf"/><Relationship Id="rId7" Type="http://schemas.openxmlformats.org/officeDocument/2006/relationships/image" Target="../media/image13.wmf"/><Relationship Id="rId12"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11.bin"/><Relationship Id="rId11" Type="http://schemas.openxmlformats.org/officeDocument/2006/relationships/image" Target="../media/image15.wmf"/><Relationship Id="rId5" Type="http://schemas.openxmlformats.org/officeDocument/2006/relationships/image" Target="../media/image7.wmf"/><Relationship Id="rId15" Type="http://schemas.openxmlformats.org/officeDocument/2006/relationships/image" Target="../media/image17.wmf"/><Relationship Id="rId10" Type="http://schemas.openxmlformats.org/officeDocument/2006/relationships/oleObject" Target="../embeddings/oleObject13.bin"/><Relationship Id="rId4" Type="http://schemas.openxmlformats.org/officeDocument/2006/relationships/oleObject" Target="../embeddings/oleObject10.bin"/><Relationship Id="rId9" Type="http://schemas.openxmlformats.org/officeDocument/2006/relationships/image" Target="../media/image14.wmf"/><Relationship Id="rId14" Type="http://schemas.openxmlformats.org/officeDocument/2006/relationships/oleObject" Target="../embeddings/oleObject15.bin"/></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8" Type="http://schemas.openxmlformats.org/officeDocument/2006/relationships/image" Target="../media/image186.wmf"/><Relationship Id="rId3" Type="http://schemas.openxmlformats.org/officeDocument/2006/relationships/oleObject" Target="../embeddings/oleObject199.bin"/><Relationship Id="rId7" Type="http://schemas.openxmlformats.org/officeDocument/2006/relationships/oleObject" Target="../embeddings/oleObject201.bin"/><Relationship Id="rId2" Type="http://schemas.openxmlformats.org/officeDocument/2006/relationships/slideLayout" Target="../slideLayouts/slideLayout2.xml"/><Relationship Id="rId1" Type="http://schemas.openxmlformats.org/officeDocument/2006/relationships/vmlDrawing" Target="../drawings/vmlDrawing31.vml"/><Relationship Id="rId6" Type="http://schemas.openxmlformats.org/officeDocument/2006/relationships/image" Target="../media/image185.wmf"/><Relationship Id="rId5" Type="http://schemas.openxmlformats.org/officeDocument/2006/relationships/oleObject" Target="../embeddings/oleObject200.bin"/><Relationship Id="rId10" Type="http://schemas.openxmlformats.org/officeDocument/2006/relationships/image" Target="../media/image187.wmf"/><Relationship Id="rId4" Type="http://schemas.openxmlformats.org/officeDocument/2006/relationships/image" Target="../media/image184.wmf"/><Relationship Id="rId9" Type="http://schemas.openxmlformats.org/officeDocument/2006/relationships/oleObject" Target="../embeddings/oleObject202.bin"/></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8" Type="http://schemas.openxmlformats.org/officeDocument/2006/relationships/image" Target="../media/image190.wmf"/><Relationship Id="rId13" Type="http://schemas.openxmlformats.org/officeDocument/2006/relationships/image" Target="../media/image192.wmf"/><Relationship Id="rId18" Type="http://schemas.openxmlformats.org/officeDocument/2006/relationships/image" Target="../media/image194.wmf"/><Relationship Id="rId3" Type="http://schemas.openxmlformats.org/officeDocument/2006/relationships/oleObject" Target="../embeddings/oleObject203.bin"/><Relationship Id="rId21" Type="http://schemas.openxmlformats.org/officeDocument/2006/relationships/oleObject" Target="../embeddings/oleObject213.bin"/><Relationship Id="rId7" Type="http://schemas.openxmlformats.org/officeDocument/2006/relationships/oleObject" Target="../embeddings/oleObject205.bin"/><Relationship Id="rId12" Type="http://schemas.openxmlformats.org/officeDocument/2006/relationships/oleObject" Target="../embeddings/oleObject208.bin"/><Relationship Id="rId17" Type="http://schemas.openxmlformats.org/officeDocument/2006/relationships/oleObject" Target="../embeddings/oleObject211.bin"/><Relationship Id="rId2" Type="http://schemas.openxmlformats.org/officeDocument/2006/relationships/slideLayout" Target="../slideLayouts/slideLayout2.xml"/><Relationship Id="rId16" Type="http://schemas.openxmlformats.org/officeDocument/2006/relationships/image" Target="../media/image193.wmf"/><Relationship Id="rId20" Type="http://schemas.openxmlformats.org/officeDocument/2006/relationships/image" Target="../media/image195.wmf"/><Relationship Id="rId1" Type="http://schemas.openxmlformats.org/officeDocument/2006/relationships/vmlDrawing" Target="../drawings/vmlDrawing32.vml"/><Relationship Id="rId6" Type="http://schemas.openxmlformats.org/officeDocument/2006/relationships/image" Target="../media/image189.wmf"/><Relationship Id="rId11" Type="http://schemas.openxmlformats.org/officeDocument/2006/relationships/oleObject" Target="../embeddings/oleObject207.bin"/><Relationship Id="rId5" Type="http://schemas.openxmlformats.org/officeDocument/2006/relationships/oleObject" Target="../embeddings/oleObject204.bin"/><Relationship Id="rId15" Type="http://schemas.openxmlformats.org/officeDocument/2006/relationships/oleObject" Target="../embeddings/oleObject210.bin"/><Relationship Id="rId10" Type="http://schemas.openxmlformats.org/officeDocument/2006/relationships/image" Target="../media/image191.wmf"/><Relationship Id="rId19" Type="http://schemas.openxmlformats.org/officeDocument/2006/relationships/oleObject" Target="../embeddings/oleObject212.bin"/><Relationship Id="rId4" Type="http://schemas.openxmlformats.org/officeDocument/2006/relationships/image" Target="../media/image188.wmf"/><Relationship Id="rId9" Type="http://schemas.openxmlformats.org/officeDocument/2006/relationships/oleObject" Target="../embeddings/oleObject206.bin"/><Relationship Id="rId14" Type="http://schemas.openxmlformats.org/officeDocument/2006/relationships/oleObject" Target="../embeddings/oleObject209.bin"/><Relationship Id="rId22" Type="http://schemas.openxmlformats.org/officeDocument/2006/relationships/oleObject" Target="../embeddings/oleObject214.bin"/></Relationships>
</file>

<file path=ppt/slides/_rels/slide97.xml.rels><?xml version="1.0" encoding="UTF-8" standalone="yes"?>
<Relationships xmlns="http://schemas.openxmlformats.org/package/2006/relationships"><Relationship Id="rId8" Type="http://schemas.openxmlformats.org/officeDocument/2006/relationships/image" Target="../media/image197.wmf"/><Relationship Id="rId13" Type="http://schemas.openxmlformats.org/officeDocument/2006/relationships/oleObject" Target="../embeddings/oleObject221.bin"/><Relationship Id="rId3" Type="http://schemas.openxmlformats.org/officeDocument/2006/relationships/oleObject" Target="../embeddings/oleObject215.bin"/><Relationship Id="rId7" Type="http://schemas.openxmlformats.org/officeDocument/2006/relationships/oleObject" Target="../embeddings/oleObject217.bin"/><Relationship Id="rId12" Type="http://schemas.openxmlformats.org/officeDocument/2006/relationships/oleObject" Target="../embeddings/oleObject220.bin"/><Relationship Id="rId2" Type="http://schemas.openxmlformats.org/officeDocument/2006/relationships/slideLayout" Target="../slideLayouts/slideLayout2.xml"/><Relationship Id="rId1" Type="http://schemas.openxmlformats.org/officeDocument/2006/relationships/vmlDrawing" Target="../drawings/vmlDrawing33.vml"/><Relationship Id="rId6" Type="http://schemas.openxmlformats.org/officeDocument/2006/relationships/image" Target="../media/image194.wmf"/><Relationship Id="rId11" Type="http://schemas.openxmlformats.org/officeDocument/2006/relationships/oleObject" Target="../embeddings/oleObject219.bin"/><Relationship Id="rId5" Type="http://schemas.openxmlformats.org/officeDocument/2006/relationships/oleObject" Target="../embeddings/oleObject216.bin"/><Relationship Id="rId15" Type="http://schemas.openxmlformats.org/officeDocument/2006/relationships/oleObject" Target="../embeddings/oleObject223.bin"/><Relationship Id="rId10" Type="http://schemas.openxmlformats.org/officeDocument/2006/relationships/image" Target="../media/image198.wmf"/><Relationship Id="rId4" Type="http://schemas.openxmlformats.org/officeDocument/2006/relationships/image" Target="../media/image196.wmf"/><Relationship Id="rId9" Type="http://schemas.openxmlformats.org/officeDocument/2006/relationships/oleObject" Target="../embeddings/oleObject218.bin"/><Relationship Id="rId14" Type="http://schemas.openxmlformats.org/officeDocument/2006/relationships/oleObject" Target="../embeddings/oleObject222.bin"/></Relationships>
</file>

<file path=ppt/slides/_rels/slide98.xml.rels><?xml version="1.0" encoding="UTF-8" standalone="yes"?>
<Relationships xmlns="http://schemas.openxmlformats.org/package/2006/relationships"><Relationship Id="rId8" Type="http://schemas.openxmlformats.org/officeDocument/2006/relationships/oleObject" Target="../embeddings/oleObject226.bin"/><Relationship Id="rId3" Type="http://schemas.openxmlformats.org/officeDocument/2006/relationships/image" Target="../media/image202.png"/><Relationship Id="rId7" Type="http://schemas.openxmlformats.org/officeDocument/2006/relationships/image" Target="../media/image200.wmf"/><Relationship Id="rId2" Type="http://schemas.openxmlformats.org/officeDocument/2006/relationships/slideLayout" Target="../slideLayouts/slideLayout2.xml"/><Relationship Id="rId1" Type="http://schemas.openxmlformats.org/officeDocument/2006/relationships/vmlDrawing" Target="../drawings/vmlDrawing34.vml"/><Relationship Id="rId6" Type="http://schemas.openxmlformats.org/officeDocument/2006/relationships/oleObject" Target="../embeddings/oleObject225.bin"/><Relationship Id="rId5" Type="http://schemas.openxmlformats.org/officeDocument/2006/relationships/image" Target="../media/image199.wmf"/><Relationship Id="rId4" Type="http://schemas.openxmlformats.org/officeDocument/2006/relationships/oleObject" Target="../embeddings/oleObject224.bin"/><Relationship Id="rId9" Type="http://schemas.openxmlformats.org/officeDocument/2006/relationships/image" Target="../media/image201.wmf"/></Relationships>
</file>

<file path=ppt/slides/_rels/slide99.xml.rels><?xml version="1.0" encoding="UTF-8" standalone="yes"?>
<Relationships xmlns="http://schemas.openxmlformats.org/package/2006/relationships"><Relationship Id="rId8" Type="http://schemas.openxmlformats.org/officeDocument/2006/relationships/oleObject" Target="../embeddings/oleObject230.bin"/><Relationship Id="rId13" Type="http://schemas.openxmlformats.org/officeDocument/2006/relationships/image" Target="../media/image205.wmf"/><Relationship Id="rId18" Type="http://schemas.openxmlformats.org/officeDocument/2006/relationships/image" Target="../media/image207.wmf"/><Relationship Id="rId26" Type="http://schemas.openxmlformats.org/officeDocument/2006/relationships/image" Target="../media/image210.wmf"/><Relationship Id="rId3" Type="http://schemas.openxmlformats.org/officeDocument/2006/relationships/oleObject" Target="../embeddings/oleObject227.bin"/><Relationship Id="rId21" Type="http://schemas.openxmlformats.org/officeDocument/2006/relationships/oleObject" Target="../embeddings/oleObject238.bin"/><Relationship Id="rId7" Type="http://schemas.openxmlformats.org/officeDocument/2006/relationships/image" Target="../media/image203.wmf"/><Relationship Id="rId12" Type="http://schemas.openxmlformats.org/officeDocument/2006/relationships/oleObject" Target="../embeddings/oleObject232.bin"/><Relationship Id="rId17" Type="http://schemas.openxmlformats.org/officeDocument/2006/relationships/oleObject" Target="../embeddings/oleObject235.bin"/><Relationship Id="rId25" Type="http://schemas.openxmlformats.org/officeDocument/2006/relationships/oleObject" Target="../embeddings/oleObject240.bin"/><Relationship Id="rId2" Type="http://schemas.openxmlformats.org/officeDocument/2006/relationships/slideLayout" Target="../slideLayouts/slideLayout2.xml"/><Relationship Id="rId16" Type="http://schemas.openxmlformats.org/officeDocument/2006/relationships/oleObject" Target="../embeddings/oleObject234.bin"/><Relationship Id="rId20" Type="http://schemas.openxmlformats.org/officeDocument/2006/relationships/oleObject" Target="../embeddings/oleObject237.bin"/><Relationship Id="rId1" Type="http://schemas.openxmlformats.org/officeDocument/2006/relationships/vmlDrawing" Target="../drawings/vmlDrawing35.vml"/><Relationship Id="rId6" Type="http://schemas.openxmlformats.org/officeDocument/2006/relationships/oleObject" Target="../embeddings/oleObject229.bin"/><Relationship Id="rId11" Type="http://schemas.openxmlformats.org/officeDocument/2006/relationships/image" Target="../media/image204.wmf"/><Relationship Id="rId24" Type="http://schemas.openxmlformats.org/officeDocument/2006/relationships/image" Target="../media/image209.wmf"/><Relationship Id="rId5" Type="http://schemas.openxmlformats.org/officeDocument/2006/relationships/oleObject" Target="../embeddings/oleObject228.bin"/><Relationship Id="rId15" Type="http://schemas.openxmlformats.org/officeDocument/2006/relationships/image" Target="../media/image206.wmf"/><Relationship Id="rId23" Type="http://schemas.openxmlformats.org/officeDocument/2006/relationships/oleObject" Target="../embeddings/oleObject239.bin"/><Relationship Id="rId28" Type="http://schemas.openxmlformats.org/officeDocument/2006/relationships/image" Target="../media/image211.wmf"/><Relationship Id="rId10" Type="http://schemas.openxmlformats.org/officeDocument/2006/relationships/oleObject" Target="../embeddings/oleObject231.bin"/><Relationship Id="rId19" Type="http://schemas.openxmlformats.org/officeDocument/2006/relationships/oleObject" Target="../embeddings/oleObject236.bin"/><Relationship Id="rId4" Type="http://schemas.openxmlformats.org/officeDocument/2006/relationships/image" Target="../media/image198.wmf"/><Relationship Id="rId9" Type="http://schemas.openxmlformats.org/officeDocument/2006/relationships/image" Target="../media/image190.wmf"/><Relationship Id="rId14" Type="http://schemas.openxmlformats.org/officeDocument/2006/relationships/oleObject" Target="../embeddings/oleObject233.bin"/><Relationship Id="rId22" Type="http://schemas.openxmlformats.org/officeDocument/2006/relationships/image" Target="../media/image208.wmf"/><Relationship Id="rId27" Type="http://schemas.openxmlformats.org/officeDocument/2006/relationships/oleObject" Target="../embeddings/oleObject24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a:t>
            </a:r>
            <a:r>
              <a:rPr lang="en-US" altLang="zh-CN" dirty="0"/>
              <a:t>8</a:t>
            </a:r>
            <a:r>
              <a:rPr lang="zh-CN" altLang="en-US" dirty="0" smtClean="0"/>
              <a:t>章 循环</a:t>
            </a:r>
            <a:r>
              <a:rPr lang="zh-CN" altLang="en-US" dirty="0"/>
              <a:t>神经网络原理</a:t>
            </a: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9187920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3933056"/>
            <a:ext cx="8568952" cy="2808312"/>
          </a:xfrm>
        </p:spPr>
        <p:txBody>
          <a:bodyPr>
            <a:normAutofit fontScale="92500"/>
          </a:bodyPr>
          <a:lstStyle/>
          <a:p>
            <a:r>
              <a:rPr lang="zh-CN" altLang="en-US" dirty="0"/>
              <a:t>注意，图</a:t>
            </a:r>
            <a:r>
              <a:rPr lang="en-US" altLang="zh-CN" dirty="0"/>
              <a:t>8. 3</a:t>
            </a:r>
            <a:r>
              <a:rPr lang="zh-CN" altLang="en-US" dirty="0"/>
              <a:t>只是为了说明在每一个时间步的输入和输出，并不说明存在若干个</a:t>
            </a:r>
            <a:r>
              <a:rPr lang="en-US" altLang="zh-CN" dirty="0"/>
              <a:t>RNN</a:t>
            </a:r>
            <a:r>
              <a:rPr lang="zh-CN" altLang="en-US" dirty="0"/>
              <a:t>。由于有且仅有一个</a:t>
            </a:r>
            <a:r>
              <a:rPr lang="en-US" altLang="zh-CN" dirty="0"/>
              <a:t>RNN</a:t>
            </a:r>
            <a:r>
              <a:rPr lang="zh-CN" altLang="en-US" dirty="0"/>
              <a:t>网络，因此每个时间步的参数是共享的，都是同样</a:t>
            </a:r>
            <a:r>
              <a:rPr lang="zh-CN" altLang="en-US" dirty="0" smtClean="0"/>
              <a:t>的 </a:t>
            </a:r>
            <a:r>
              <a:rPr lang="en-US" altLang="zh-CN" dirty="0" smtClean="0"/>
              <a:t>W</a:t>
            </a:r>
            <a:r>
              <a:rPr lang="en-US" altLang="zh-CN" baseline="-25000" dirty="0" smtClean="0"/>
              <a:t>ax</a:t>
            </a:r>
            <a:r>
              <a:rPr lang="zh-CN" altLang="en-US" baseline="-25000" dirty="0" smtClean="0"/>
              <a:t> </a:t>
            </a:r>
            <a:r>
              <a:rPr lang="zh-CN" altLang="en-US" dirty="0" smtClean="0"/>
              <a:t>、</a:t>
            </a:r>
            <a:r>
              <a:rPr lang="en-US" altLang="zh-CN" dirty="0" err="1" smtClean="0"/>
              <a:t>W</a:t>
            </a:r>
            <a:r>
              <a:rPr lang="en-US" altLang="zh-CN" baseline="-25000" dirty="0" err="1" smtClean="0"/>
              <a:t>ya</a:t>
            </a:r>
            <a:r>
              <a:rPr lang="zh-CN" altLang="en-US" dirty="0" smtClean="0"/>
              <a:t>和</a:t>
            </a:r>
            <a:r>
              <a:rPr lang="en-US" altLang="zh-CN" dirty="0" smtClean="0"/>
              <a:t>W</a:t>
            </a:r>
            <a:r>
              <a:rPr lang="en-US" altLang="zh-CN" baseline="-25000" dirty="0" smtClean="0"/>
              <a:t>aa</a:t>
            </a:r>
            <a:r>
              <a:rPr lang="zh-CN" altLang="en-US" dirty="0" smtClean="0"/>
              <a:t>。</a:t>
            </a:r>
            <a:endParaRPr lang="en-US" altLang="zh-CN" dirty="0" smtClean="0"/>
          </a:p>
          <a:p>
            <a:r>
              <a:rPr lang="zh-CN" altLang="en-US" dirty="0"/>
              <a:t>以上介绍的是基本的</a:t>
            </a:r>
            <a:r>
              <a:rPr lang="en-US" altLang="zh-CN" dirty="0"/>
              <a:t>RNN</a:t>
            </a:r>
            <a:r>
              <a:rPr lang="zh-CN" altLang="en-US" dirty="0"/>
              <a:t>，由此衍生出效果更好的</a:t>
            </a:r>
            <a:r>
              <a:rPr lang="en-US" altLang="zh-CN" dirty="0"/>
              <a:t>LSTM</a:t>
            </a:r>
            <a:r>
              <a:rPr lang="zh-CN" altLang="en-US" dirty="0"/>
              <a:t>和</a:t>
            </a:r>
            <a:r>
              <a:rPr lang="en-US" altLang="zh-CN" dirty="0"/>
              <a:t>GRU</a:t>
            </a:r>
            <a:r>
              <a:rPr lang="zh-CN" altLang="en-US" dirty="0"/>
              <a:t>网络，其原理详见后文。如果将</a:t>
            </a:r>
            <a:r>
              <a:rPr lang="en-US" altLang="zh-CN" dirty="0"/>
              <a:t>LSTM</a:t>
            </a:r>
            <a:r>
              <a:rPr lang="zh-CN" altLang="en-US" dirty="0"/>
              <a:t>或</a:t>
            </a:r>
            <a:r>
              <a:rPr lang="en-US" altLang="zh-CN" dirty="0"/>
              <a:t>GRU</a:t>
            </a:r>
            <a:r>
              <a:rPr lang="zh-CN" altLang="en-US" dirty="0"/>
              <a:t>视为一个部件，可以直接使用</a:t>
            </a:r>
            <a:r>
              <a:rPr lang="en-US" altLang="zh-CN" dirty="0"/>
              <a:t>LSTM</a:t>
            </a:r>
            <a:r>
              <a:rPr lang="zh-CN" altLang="en-US" dirty="0"/>
              <a:t>或</a:t>
            </a:r>
            <a:r>
              <a:rPr lang="en-US" altLang="zh-CN" dirty="0"/>
              <a:t>GRU</a:t>
            </a:r>
            <a:r>
              <a:rPr lang="zh-CN" altLang="en-US" dirty="0"/>
              <a:t>单元来替换图</a:t>
            </a:r>
            <a:r>
              <a:rPr lang="en-US" altLang="zh-CN" dirty="0"/>
              <a:t>8. 3</a:t>
            </a:r>
            <a:r>
              <a:rPr lang="zh-CN" altLang="en-US" dirty="0"/>
              <a:t>的循环层单元 </a:t>
            </a:r>
            <a:r>
              <a:rPr lang="zh-CN" altLang="en-US" dirty="0" smtClean="0"/>
              <a:t>    。</a:t>
            </a:r>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620688"/>
            <a:ext cx="3418500" cy="2727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334996" y="3445502"/>
            <a:ext cx="2004075" cy="369332"/>
          </a:xfrm>
          <a:prstGeom prst="rect">
            <a:avLst/>
          </a:prstGeom>
        </p:spPr>
        <p:txBody>
          <a:bodyPr wrap="none">
            <a:spAutoFit/>
          </a:bodyPr>
          <a:lstStyle/>
          <a:p>
            <a:r>
              <a:rPr lang="zh-CN" altLang="zh-CN" dirty="0"/>
              <a:t>图</a:t>
            </a:r>
            <a:r>
              <a:rPr lang="en-US" altLang="zh-CN" dirty="0"/>
              <a:t>8. 3 </a:t>
            </a:r>
            <a:r>
              <a:rPr lang="zh-CN" altLang="zh-CN" dirty="0"/>
              <a:t>展开的</a:t>
            </a:r>
            <a:r>
              <a:rPr lang="en-US" altLang="zh-CN" dirty="0"/>
              <a:t>RNN</a:t>
            </a:r>
            <a:endParaRPr lang="zh-CN" altLang="zh-CN" dirty="0"/>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1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6237312"/>
            <a:ext cx="336690" cy="33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749730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581128"/>
            <a:ext cx="8229600" cy="1743472"/>
          </a:xfrm>
        </p:spPr>
        <p:txBody>
          <a:bodyPr/>
          <a:lstStyle/>
          <a:p>
            <a:r>
              <a:rPr lang="zh-CN" altLang="en-US" dirty="0"/>
              <a:t>图</a:t>
            </a:r>
            <a:r>
              <a:rPr lang="en-US" altLang="zh-CN" dirty="0"/>
              <a:t>8. 24</a:t>
            </a:r>
            <a:r>
              <a:rPr lang="zh-CN" altLang="en-US" dirty="0"/>
              <a:t>显示如何解码第一个单词，预测该单词为</a:t>
            </a:r>
            <a:r>
              <a:rPr lang="en-US" altLang="zh-CN" dirty="0"/>
              <a:t>good</a:t>
            </a:r>
            <a:r>
              <a:rPr lang="zh-CN" altLang="en-US" dirty="0" smtClean="0"/>
              <a:t>。</a:t>
            </a:r>
            <a:endParaRPr lang="en-US" altLang="zh-CN" dirty="0" smtClean="0"/>
          </a:p>
          <a:p>
            <a:r>
              <a:rPr lang="zh-CN" altLang="en-US" dirty="0"/>
              <a:t>按照上述步骤，计算注意力向量 并预测下一个单词，以此类推，直到预测单词为序列终止</a:t>
            </a:r>
            <a:r>
              <a:rPr lang="en-US" altLang="zh-CN" dirty="0"/>
              <a:t>&lt;</a:t>
            </a:r>
            <a:r>
              <a:rPr lang="en-US" altLang="zh-CN" dirty="0" err="1"/>
              <a:t>eos</a:t>
            </a:r>
            <a:r>
              <a:rPr lang="en-US" altLang="zh-CN" dirty="0"/>
              <a:t>&gt;</a:t>
            </a:r>
            <a:r>
              <a:rPr lang="zh-CN" altLang="en-US" dirty="0"/>
              <a:t>符号为止。</a:t>
            </a:r>
          </a:p>
        </p:txBody>
      </p:sp>
      <p:pic>
        <p:nvPicPr>
          <p:cNvPr id="491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6623" y="142928"/>
            <a:ext cx="4910754" cy="384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290239" y="4139788"/>
            <a:ext cx="2563522" cy="369332"/>
          </a:xfrm>
          <a:prstGeom prst="rect">
            <a:avLst/>
          </a:prstGeom>
        </p:spPr>
        <p:txBody>
          <a:bodyPr wrap="none">
            <a:spAutoFit/>
          </a:bodyPr>
          <a:lstStyle/>
          <a:p>
            <a:r>
              <a:rPr lang="zh-CN" altLang="zh-CN" dirty="0"/>
              <a:t>图</a:t>
            </a:r>
            <a:r>
              <a:rPr lang="en-US" altLang="zh-CN" dirty="0"/>
              <a:t>8. 24 </a:t>
            </a:r>
            <a:r>
              <a:rPr lang="zh-CN" altLang="zh-CN" dirty="0"/>
              <a:t>解码第一个单词</a:t>
            </a:r>
          </a:p>
        </p:txBody>
      </p:sp>
    </p:spTree>
    <p:extLst>
      <p:ext uri="{BB962C8B-B14F-4D97-AF65-F5344CB8AC3E}">
        <p14:creationId xmlns:p14="http://schemas.microsoft.com/office/powerpoint/2010/main" val="327949694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8.6 Transformer</a:t>
            </a:r>
            <a:r>
              <a:rPr lang="zh-CN" altLang="en-US" dirty="0"/>
              <a:t>模型</a:t>
            </a:r>
          </a:p>
        </p:txBody>
      </p:sp>
      <p:sp>
        <p:nvSpPr>
          <p:cNvPr id="3" name="内容占位符 2"/>
          <p:cNvSpPr>
            <a:spLocks noGrp="1"/>
          </p:cNvSpPr>
          <p:nvPr>
            <p:ph idx="1"/>
          </p:nvPr>
        </p:nvSpPr>
        <p:spPr/>
        <p:txBody>
          <a:bodyPr/>
          <a:lstStyle/>
          <a:p>
            <a:r>
              <a:rPr lang="zh-CN" altLang="en-US" dirty="0"/>
              <a:t>略</a:t>
            </a:r>
          </a:p>
        </p:txBody>
      </p:sp>
    </p:spTree>
    <p:extLst>
      <p:ext uri="{BB962C8B-B14F-4D97-AF65-F5344CB8AC3E}">
        <p14:creationId xmlns:p14="http://schemas.microsoft.com/office/powerpoint/2010/main" val="15371552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437112"/>
            <a:ext cx="8229600" cy="1887488"/>
          </a:xfrm>
        </p:spPr>
        <p:txBody>
          <a:bodyPr>
            <a:normAutofit lnSpcReduction="10000"/>
          </a:bodyPr>
          <a:lstStyle/>
          <a:p>
            <a:r>
              <a:rPr lang="zh-CN" altLang="en-US" dirty="0"/>
              <a:t>图</a:t>
            </a:r>
            <a:r>
              <a:rPr lang="en-US" altLang="zh-CN" dirty="0"/>
              <a:t>8. 3</a:t>
            </a:r>
            <a:r>
              <a:rPr lang="zh-CN" altLang="en-US" dirty="0"/>
              <a:t>所示网络记忆的是循环层在上一个时间步的隐藏状态，称为</a:t>
            </a:r>
            <a:r>
              <a:rPr lang="en-US" altLang="zh-CN" dirty="0"/>
              <a:t>Elman</a:t>
            </a:r>
            <a:r>
              <a:rPr lang="zh-CN" altLang="en-US" dirty="0"/>
              <a:t>网络。另一种称为</a:t>
            </a:r>
            <a:r>
              <a:rPr lang="en-US" altLang="zh-CN" dirty="0"/>
              <a:t>Jordan</a:t>
            </a:r>
            <a:r>
              <a:rPr lang="zh-CN" altLang="en-US" dirty="0"/>
              <a:t>网络记忆的是网络的最终输出，如图</a:t>
            </a:r>
            <a:r>
              <a:rPr lang="en-US" altLang="zh-CN" dirty="0"/>
              <a:t>8. 4</a:t>
            </a:r>
            <a:r>
              <a:rPr lang="zh-CN" altLang="en-US" dirty="0"/>
              <a:t>所示。由于</a:t>
            </a:r>
            <a:r>
              <a:rPr lang="en-US" altLang="zh-CN" dirty="0"/>
              <a:t>Elman</a:t>
            </a:r>
            <a:r>
              <a:rPr lang="zh-CN" altLang="en-US" dirty="0"/>
              <a:t>网络的循环层相对独立，使用起来方便一点，因此成为</a:t>
            </a:r>
            <a:r>
              <a:rPr lang="en-US" altLang="zh-CN" dirty="0"/>
              <a:t>RNN</a:t>
            </a:r>
            <a:r>
              <a:rPr lang="zh-CN" altLang="en-US" dirty="0"/>
              <a:t>的主流。</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908720"/>
            <a:ext cx="3566850" cy="2727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291285" y="3861048"/>
            <a:ext cx="1951816" cy="369332"/>
          </a:xfrm>
          <a:prstGeom prst="rect">
            <a:avLst/>
          </a:prstGeom>
        </p:spPr>
        <p:txBody>
          <a:bodyPr wrap="none">
            <a:spAutoFit/>
          </a:bodyPr>
          <a:lstStyle/>
          <a:p>
            <a:r>
              <a:rPr lang="zh-CN" altLang="zh-CN" dirty="0"/>
              <a:t>图</a:t>
            </a:r>
            <a:r>
              <a:rPr lang="en-US" altLang="zh-CN" dirty="0"/>
              <a:t>8. 4 Jordan</a:t>
            </a:r>
            <a:r>
              <a:rPr lang="zh-CN" altLang="zh-CN" dirty="0"/>
              <a:t>网络</a:t>
            </a:r>
          </a:p>
        </p:txBody>
      </p:sp>
    </p:spTree>
    <p:extLst>
      <p:ext uri="{BB962C8B-B14F-4D97-AF65-F5344CB8AC3E}">
        <p14:creationId xmlns:p14="http://schemas.microsoft.com/office/powerpoint/2010/main" val="2786406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365104"/>
            <a:ext cx="8229600" cy="1959496"/>
          </a:xfrm>
        </p:spPr>
        <p:txBody>
          <a:bodyPr/>
          <a:lstStyle/>
          <a:p>
            <a:r>
              <a:rPr lang="zh-CN" altLang="en-US" dirty="0"/>
              <a:t>如果我们不太关心</a:t>
            </a:r>
            <a:r>
              <a:rPr lang="en-US" altLang="zh-CN" dirty="0"/>
              <a:t>RNN</a:t>
            </a:r>
            <a:r>
              <a:rPr lang="zh-CN" altLang="en-US" dirty="0"/>
              <a:t>网络结构的细节，既不关心循环层采用基本</a:t>
            </a:r>
            <a:r>
              <a:rPr lang="en-US" altLang="zh-CN" dirty="0"/>
              <a:t>RNN</a:t>
            </a:r>
            <a:r>
              <a:rPr lang="zh-CN" altLang="en-US" dirty="0"/>
              <a:t>还是</a:t>
            </a:r>
            <a:r>
              <a:rPr lang="en-US" altLang="zh-CN" dirty="0"/>
              <a:t>LSTM</a:t>
            </a:r>
            <a:r>
              <a:rPr lang="zh-CN" altLang="en-US" dirty="0"/>
              <a:t>或</a:t>
            </a:r>
            <a:r>
              <a:rPr lang="en-US" altLang="zh-CN" dirty="0"/>
              <a:t>GRU</a:t>
            </a:r>
            <a:r>
              <a:rPr lang="zh-CN" altLang="en-US" dirty="0"/>
              <a:t>单元，也不关心到底是</a:t>
            </a:r>
            <a:r>
              <a:rPr lang="en-US" altLang="zh-CN" dirty="0"/>
              <a:t>Elman</a:t>
            </a:r>
            <a:r>
              <a:rPr lang="zh-CN" altLang="en-US" dirty="0"/>
              <a:t>网络还是</a:t>
            </a:r>
            <a:r>
              <a:rPr lang="en-US" altLang="zh-CN" dirty="0"/>
              <a:t>Jordan</a:t>
            </a:r>
            <a:r>
              <a:rPr lang="zh-CN" altLang="en-US" dirty="0"/>
              <a:t>网络，可以把</a:t>
            </a:r>
            <a:r>
              <a:rPr lang="en-US" altLang="zh-CN" dirty="0"/>
              <a:t>RNN</a:t>
            </a:r>
            <a:r>
              <a:rPr lang="zh-CN" altLang="en-US" dirty="0"/>
              <a:t>进一步简化为如图</a:t>
            </a:r>
            <a:r>
              <a:rPr lang="en-US" altLang="zh-CN" dirty="0"/>
              <a:t>8. 5</a:t>
            </a:r>
            <a:r>
              <a:rPr lang="zh-CN" altLang="en-US" dirty="0"/>
              <a:t>所示的结构。</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7504" y="1650281"/>
            <a:ext cx="3444300" cy="1666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069765" y="3454646"/>
            <a:ext cx="2699778" cy="369332"/>
          </a:xfrm>
          <a:prstGeom prst="rect">
            <a:avLst/>
          </a:prstGeom>
        </p:spPr>
        <p:txBody>
          <a:bodyPr wrap="none">
            <a:spAutoFit/>
          </a:bodyPr>
          <a:lstStyle/>
          <a:p>
            <a:r>
              <a:rPr lang="zh-CN" altLang="zh-CN" dirty="0"/>
              <a:t>图</a:t>
            </a:r>
            <a:r>
              <a:rPr lang="en-US" altLang="zh-CN" dirty="0"/>
              <a:t>8. 5 </a:t>
            </a:r>
            <a:r>
              <a:rPr lang="zh-CN" altLang="zh-CN" dirty="0"/>
              <a:t>进一步简化的</a:t>
            </a:r>
            <a:r>
              <a:rPr lang="en-US" altLang="zh-CN" dirty="0"/>
              <a:t>RNN</a:t>
            </a:r>
            <a:endParaRPr lang="zh-CN" altLang="zh-CN" dirty="0"/>
          </a:p>
        </p:txBody>
      </p:sp>
    </p:spTree>
    <p:extLst>
      <p:ext uri="{BB962C8B-B14F-4D97-AF65-F5344CB8AC3E}">
        <p14:creationId xmlns:p14="http://schemas.microsoft.com/office/powerpoint/2010/main" val="14400826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3645024"/>
            <a:ext cx="8640960" cy="3096344"/>
          </a:xfrm>
        </p:spPr>
        <p:txBody>
          <a:bodyPr>
            <a:normAutofit/>
          </a:bodyPr>
          <a:lstStyle/>
          <a:p>
            <a:r>
              <a:rPr lang="zh-CN" altLang="en-US" dirty="0"/>
              <a:t>上述</a:t>
            </a:r>
            <a:r>
              <a:rPr lang="en-US" altLang="zh-CN" dirty="0"/>
              <a:t>RNN</a:t>
            </a:r>
            <a:r>
              <a:rPr lang="zh-CN" altLang="en-US" dirty="0"/>
              <a:t>网络都是单向的，单向</a:t>
            </a:r>
            <a:r>
              <a:rPr lang="en-US" altLang="zh-CN" dirty="0"/>
              <a:t>RNN</a:t>
            </a:r>
            <a:r>
              <a:rPr lang="zh-CN" altLang="en-US" dirty="0"/>
              <a:t>只能记忆以前时间步的信息，不能记忆后面时间步的信息。有时候，为了能够更好地理解上下文，可能需要记忆两个方向的信息，这就是双向</a:t>
            </a:r>
            <a:r>
              <a:rPr lang="en-US" altLang="zh-CN" dirty="0"/>
              <a:t>RNN</a:t>
            </a:r>
            <a:r>
              <a:rPr lang="zh-CN" altLang="en-US" dirty="0"/>
              <a:t>。双向</a:t>
            </a:r>
            <a:r>
              <a:rPr lang="en-US" altLang="zh-CN" dirty="0"/>
              <a:t>RNN</a:t>
            </a:r>
            <a:r>
              <a:rPr lang="zh-CN" altLang="en-US" dirty="0"/>
              <a:t>的循环模块可以是基本</a:t>
            </a:r>
            <a:r>
              <a:rPr lang="en-US" altLang="zh-CN" dirty="0"/>
              <a:t>RNN</a:t>
            </a:r>
            <a:r>
              <a:rPr lang="zh-CN" altLang="en-US" dirty="0"/>
              <a:t>、</a:t>
            </a:r>
            <a:r>
              <a:rPr lang="en-US" altLang="zh-CN" dirty="0"/>
              <a:t>LSTM</a:t>
            </a:r>
            <a:r>
              <a:rPr lang="zh-CN" altLang="en-US" dirty="0"/>
              <a:t>或</a:t>
            </a:r>
            <a:r>
              <a:rPr lang="en-US" altLang="zh-CN" dirty="0"/>
              <a:t>GRU</a:t>
            </a:r>
            <a:r>
              <a:rPr lang="zh-CN" altLang="en-US" dirty="0"/>
              <a:t>，其结构如图</a:t>
            </a:r>
            <a:r>
              <a:rPr lang="en-US" altLang="zh-CN" dirty="0"/>
              <a:t>8. 6</a:t>
            </a:r>
            <a:r>
              <a:rPr lang="zh-CN" altLang="en-US" dirty="0"/>
              <a:t>所示。其中，前向的循环单元</a:t>
            </a:r>
            <a:r>
              <a:rPr lang="zh-CN" altLang="en-US" dirty="0" smtClean="0"/>
              <a:t>使用     来</a:t>
            </a:r>
            <a:r>
              <a:rPr lang="zh-CN" altLang="en-US" dirty="0"/>
              <a:t>表示，后向的循环单元</a:t>
            </a:r>
            <a:r>
              <a:rPr lang="zh-CN" altLang="en-US" dirty="0" smtClean="0"/>
              <a:t>使用    来</a:t>
            </a:r>
            <a:r>
              <a:rPr lang="zh-CN" altLang="en-US" dirty="0"/>
              <a:t>表示。</a:t>
            </a:r>
            <a:r>
              <a:rPr lang="zh-CN" altLang="en-US" dirty="0" smtClean="0"/>
              <a:t>输出     由     和     共同</a:t>
            </a:r>
            <a:r>
              <a:rPr lang="zh-CN" altLang="en-US" dirty="0"/>
              <a:t>决定，</a:t>
            </a:r>
            <a:r>
              <a:rPr lang="zh-CN" altLang="en-US" dirty="0" smtClean="0"/>
              <a:t>即                                      。</a:t>
            </a:r>
            <a:endParaRPr lang="en-US" altLang="zh-CN" dirty="0" smtClean="0"/>
          </a:p>
          <a:p>
            <a:endParaRPr lang="zh-CN" altLang="en-US"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1800" y="620688"/>
            <a:ext cx="3270150" cy="2303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510636" y="3140968"/>
            <a:ext cx="1792478" cy="369332"/>
          </a:xfrm>
          <a:prstGeom prst="rect">
            <a:avLst/>
          </a:prstGeom>
        </p:spPr>
        <p:txBody>
          <a:bodyPr wrap="none">
            <a:spAutoFit/>
          </a:bodyPr>
          <a:lstStyle/>
          <a:p>
            <a:r>
              <a:rPr lang="zh-CN" altLang="zh-CN" dirty="0"/>
              <a:t>图</a:t>
            </a:r>
            <a:r>
              <a:rPr lang="en-US" altLang="zh-CN" dirty="0"/>
              <a:t>8. 6 </a:t>
            </a:r>
            <a:r>
              <a:rPr lang="zh-CN" altLang="zh-CN" dirty="0"/>
              <a:t>双向</a:t>
            </a:r>
            <a:r>
              <a:rPr lang="en-US" altLang="zh-CN" dirty="0"/>
              <a:t>RNN</a:t>
            </a:r>
            <a:endParaRPr lang="zh-CN" altLang="zh-CN" dirty="0"/>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4162749338"/>
              </p:ext>
            </p:extLst>
          </p:nvPr>
        </p:nvGraphicFramePr>
        <p:xfrm>
          <a:off x="1979712" y="5733256"/>
          <a:ext cx="399704" cy="304536"/>
        </p:xfrm>
        <a:graphic>
          <a:graphicData uri="http://schemas.openxmlformats.org/presentationml/2006/ole">
            <mc:AlternateContent xmlns:mc="http://schemas.openxmlformats.org/markup-compatibility/2006">
              <mc:Choice xmlns:v="urn:schemas-microsoft-com:vml" Requires="v">
                <p:oleObj spid="_x0000_s9665" name="Equation" r:id="rId4" imgW="266469" imgH="203024" progId="Equation.DSMT4">
                  <p:embed/>
                </p:oleObj>
              </mc:Choice>
              <mc:Fallback>
                <p:oleObj name="Equation" r:id="rId4" imgW="266469" imgH="203024"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9712" y="5733256"/>
                        <a:ext cx="3997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428089173"/>
              </p:ext>
            </p:extLst>
          </p:nvPr>
        </p:nvGraphicFramePr>
        <p:xfrm>
          <a:off x="6660232" y="5733256"/>
          <a:ext cx="399704" cy="304536"/>
        </p:xfrm>
        <a:graphic>
          <a:graphicData uri="http://schemas.openxmlformats.org/presentationml/2006/ole">
            <mc:AlternateContent xmlns:mc="http://schemas.openxmlformats.org/markup-compatibility/2006">
              <mc:Choice xmlns:v="urn:schemas-microsoft-com:vml" Requires="v">
                <p:oleObj spid="_x0000_s9666" name="Equation" r:id="rId6" imgW="266469" imgH="203024" progId="Equation.DSMT4">
                  <p:embed/>
                </p:oleObj>
              </mc:Choice>
              <mc:Fallback>
                <p:oleObj name="Equation" r:id="rId6" imgW="266469" imgH="203024"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60232" y="5733256"/>
                        <a:ext cx="3997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1525828783"/>
              </p:ext>
            </p:extLst>
          </p:nvPr>
        </p:nvGraphicFramePr>
        <p:xfrm>
          <a:off x="971600" y="6093296"/>
          <a:ext cx="399876" cy="342752"/>
        </p:xfrm>
        <a:graphic>
          <a:graphicData uri="http://schemas.openxmlformats.org/presentationml/2006/ole">
            <mc:AlternateContent xmlns:mc="http://schemas.openxmlformats.org/markup-compatibility/2006">
              <mc:Choice xmlns:v="urn:schemas-microsoft-com:vml" Requires="v">
                <p:oleObj spid="_x0000_s9667" name="Equation" r:id="rId8" imgW="266584" imgH="228501" progId="Equation.DSMT4">
                  <p:embed/>
                </p:oleObj>
              </mc:Choice>
              <mc:Fallback>
                <p:oleObj name="Equation" r:id="rId8" imgW="266584" imgH="228501" progId="Equation.DSMT4">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71600" y="6093296"/>
                        <a:ext cx="399876"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4162749338"/>
              </p:ext>
            </p:extLst>
          </p:nvPr>
        </p:nvGraphicFramePr>
        <p:xfrm>
          <a:off x="1691680" y="6093296"/>
          <a:ext cx="399704" cy="304536"/>
        </p:xfrm>
        <a:graphic>
          <a:graphicData uri="http://schemas.openxmlformats.org/presentationml/2006/ole">
            <mc:AlternateContent xmlns:mc="http://schemas.openxmlformats.org/markup-compatibility/2006">
              <mc:Choice xmlns:v="urn:schemas-microsoft-com:vml" Requires="v">
                <p:oleObj spid="_x0000_s9668" name="Equation" r:id="rId10" imgW="266469" imgH="203024" progId="Equation.DSMT4">
                  <p:embed/>
                </p:oleObj>
              </mc:Choice>
              <mc:Fallback>
                <p:oleObj name="Equation" r:id="rId10" imgW="266469" imgH="203024"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1680" y="6093296"/>
                        <a:ext cx="3997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428089173"/>
              </p:ext>
            </p:extLst>
          </p:nvPr>
        </p:nvGraphicFramePr>
        <p:xfrm>
          <a:off x="2483768" y="6093296"/>
          <a:ext cx="399704" cy="304536"/>
        </p:xfrm>
        <a:graphic>
          <a:graphicData uri="http://schemas.openxmlformats.org/presentationml/2006/ole">
            <mc:AlternateContent xmlns:mc="http://schemas.openxmlformats.org/markup-compatibility/2006">
              <mc:Choice xmlns:v="urn:schemas-microsoft-com:vml" Requires="v">
                <p:oleObj spid="_x0000_s9669" name="Equation" r:id="rId11" imgW="266469" imgH="203024" progId="Equation.DSMT4">
                  <p:embed/>
                </p:oleObj>
              </mc:Choice>
              <mc:Fallback>
                <p:oleObj name="Equation" r:id="rId11" imgW="266469" imgH="203024"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83768" y="6093296"/>
                        <a:ext cx="3997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2471193742"/>
              </p:ext>
            </p:extLst>
          </p:nvPr>
        </p:nvGraphicFramePr>
        <p:xfrm>
          <a:off x="4956099" y="6068342"/>
          <a:ext cx="2856261" cy="457002"/>
        </p:xfrm>
        <a:graphic>
          <a:graphicData uri="http://schemas.openxmlformats.org/presentationml/2006/ole">
            <mc:AlternateContent xmlns:mc="http://schemas.openxmlformats.org/markup-compatibility/2006">
              <mc:Choice xmlns:v="urn:schemas-microsoft-com:vml" Requires="v">
                <p:oleObj spid="_x0000_s9670" name="Equation" r:id="rId12" imgW="1904174" imgH="304668" progId="Equation.DSMT4">
                  <p:embed/>
                </p:oleObj>
              </mc:Choice>
              <mc:Fallback>
                <p:oleObj name="Equation" r:id="rId12" imgW="1904174" imgH="304668" progId="Equation.DSMT4">
                  <p:embed/>
                  <p:pic>
                    <p:nvPicPr>
                      <p:cNvPr id="0" name="Object 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956099" y="6068342"/>
                        <a:ext cx="2856261" cy="4570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8410112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3933056"/>
            <a:ext cx="8856984" cy="2880320"/>
          </a:xfrm>
        </p:spPr>
        <p:txBody>
          <a:bodyPr>
            <a:normAutofit fontScale="92500"/>
          </a:bodyPr>
          <a:lstStyle/>
          <a:p>
            <a:r>
              <a:rPr lang="zh-CN" altLang="en-US" dirty="0"/>
              <a:t>只要有完整的序列，双向</a:t>
            </a:r>
            <a:r>
              <a:rPr lang="en-US" altLang="zh-CN" dirty="0"/>
              <a:t>RNN</a:t>
            </a:r>
            <a:r>
              <a:rPr lang="zh-CN" altLang="en-US" dirty="0"/>
              <a:t>就能够预测任意位置的输出。对于很多自然语言处理的应用，完整序列这个条件很容易满足，一般都能获取整个句子，因此双向</a:t>
            </a:r>
            <a:r>
              <a:rPr lang="en-US" altLang="zh-CN" dirty="0"/>
              <a:t>RNN</a:t>
            </a:r>
            <a:r>
              <a:rPr lang="zh-CN" altLang="en-US" dirty="0"/>
              <a:t>在</a:t>
            </a:r>
            <a:r>
              <a:rPr lang="en-US" altLang="zh-CN" dirty="0"/>
              <a:t>NLP</a:t>
            </a:r>
            <a:r>
              <a:rPr lang="zh-CN" altLang="en-US" dirty="0"/>
              <a:t>中应用十分广泛。</a:t>
            </a:r>
          </a:p>
          <a:p>
            <a:r>
              <a:rPr lang="zh-CN" altLang="en-US" dirty="0"/>
              <a:t>前述的单向和双向</a:t>
            </a:r>
            <a:r>
              <a:rPr lang="en-US" altLang="zh-CN" dirty="0"/>
              <a:t>RNN</a:t>
            </a:r>
            <a:r>
              <a:rPr lang="zh-CN" altLang="en-US" dirty="0"/>
              <a:t>都是单层的版本，其功能有限。如果要学习非常复杂的函数，就需要把多个</a:t>
            </a:r>
            <a:r>
              <a:rPr lang="en-US" altLang="zh-CN" dirty="0"/>
              <a:t>RNN</a:t>
            </a:r>
            <a:r>
              <a:rPr lang="zh-CN" altLang="en-US" dirty="0"/>
              <a:t>堆叠在一起，构成更深的模型，这称为深层循环神经网络，图</a:t>
            </a:r>
            <a:r>
              <a:rPr lang="en-US" altLang="zh-CN" dirty="0"/>
              <a:t>8. 7</a:t>
            </a:r>
            <a:r>
              <a:rPr lang="zh-CN" altLang="en-US" dirty="0"/>
              <a:t>所示的就是一个三层的深度</a:t>
            </a:r>
            <a:r>
              <a:rPr lang="en-US" altLang="zh-CN" dirty="0"/>
              <a:t>RNN</a:t>
            </a:r>
            <a:r>
              <a:rPr lang="zh-CN" altLang="en-US" dirty="0"/>
              <a:t>网络。</a:t>
            </a:r>
          </a:p>
          <a:p>
            <a:endParaRPr lang="zh-CN" alt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332656"/>
            <a:ext cx="4650451" cy="3113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631134" y="3573016"/>
            <a:ext cx="1779654" cy="369332"/>
          </a:xfrm>
          <a:prstGeom prst="rect">
            <a:avLst/>
          </a:prstGeom>
        </p:spPr>
        <p:txBody>
          <a:bodyPr wrap="none">
            <a:spAutoFit/>
          </a:bodyPr>
          <a:lstStyle/>
          <a:p>
            <a:r>
              <a:rPr lang="zh-CN" altLang="zh-CN" dirty="0"/>
              <a:t>图</a:t>
            </a:r>
            <a:r>
              <a:rPr lang="en-US" altLang="zh-CN" dirty="0"/>
              <a:t>8. 7 </a:t>
            </a:r>
            <a:r>
              <a:rPr lang="zh-CN" altLang="zh-CN" dirty="0"/>
              <a:t>深度</a:t>
            </a:r>
            <a:r>
              <a:rPr lang="en-US" altLang="zh-CN" dirty="0"/>
              <a:t>RNN</a:t>
            </a:r>
            <a:endParaRPr lang="zh-CN" altLang="zh-CN" dirty="0"/>
          </a:p>
        </p:txBody>
      </p:sp>
    </p:spTree>
    <p:extLst>
      <p:ext uri="{BB962C8B-B14F-4D97-AF65-F5344CB8AC3E}">
        <p14:creationId xmlns:p14="http://schemas.microsoft.com/office/powerpoint/2010/main" val="4863964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上图中，左图为简化的深度</a:t>
            </a:r>
            <a:r>
              <a:rPr lang="en-US" altLang="zh-CN" dirty="0"/>
              <a:t>RNN</a:t>
            </a:r>
            <a:r>
              <a:rPr lang="zh-CN" altLang="en-US" dirty="0"/>
              <a:t>表示，右图为展开的深度</a:t>
            </a:r>
            <a:r>
              <a:rPr lang="en-US" altLang="zh-CN" dirty="0"/>
              <a:t>RNN</a:t>
            </a:r>
            <a:r>
              <a:rPr lang="zh-CN" altLang="en-US" dirty="0"/>
              <a:t>表示。由于深度</a:t>
            </a:r>
            <a:r>
              <a:rPr lang="en-US" altLang="zh-CN" dirty="0"/>
              <a:t>RNN</a:t>
            </a:r>
            <a:r>
              <a:rPr lang="zh-CN" altLang="en-US" dirty="0"/>
              <a:t>是由多个循环层堆叠起来的，这里使用</a:t>
            </a:r>
            <a:r>
              <a:rPr lang="zh-CN" altLang="en-US" dirty="0" smtClean="0"/>
              <a:t>符号       来</a:t>
            </a:r>
            <a:r>
              <a:rPr lang="zh-CN" altLang="en-US" dirty="0"/>
              <a:t>表示</a:t>
            </a:r>
            <a:r>
              <a:rPr lang="zh-CN" altLang="en-US" dirty="0" smtClean="0"/>
              <a:t>第</a:t>
            </a:r>
            <a:r>
              <a:rPr lang="en-US" altLang="zh-CN" dirty="0" smtClean="0"/>
              <a:t>l</a:t>
            </a:r>
            <a:r>
              <a:rPr lang="zh-CN" altLang="en-US" dirty="0" smtClean="0"/>
              <a:t>层第</a:t>
            </a:r>
            <a:r>
              <a:rPr lang="en-US" altLang="zh-CN" dirty="0" smtClean="0"/>
              <a:t>t</a:t>
            </a:r>
            <a:r>
              <a:rPr lang="zh-CN" altLang="en-US" dirty="0" smtClean="0"/>
              <a:t>个</a:t>
            </a:r>
            <a:r>
              <a:rPr lang="zh-CN" altLang="en-US" dirty="0"/>
              <a:t>时间步的隐藏状态，例如</a:t>
            </a:r>
            <a:r>
              <a:rPr lang="zh-CN" altLang="en-US" dirty="0" smtClean="0"/>
              <a:t>，      表示</a:t>
            </a:r>
            <a:r>
              <a:rPr lang="zh-CN" altLang="en-US" dirty="0"/>
              <a:t>第一层隐藏状态的初值。</a:t>
            </a:r>
          </a:p>
          <a:p>
            <a:r>
              <a:rPr lang="zh-CN" altLang="en-US" dirty="0"/>
              <a:t>深度</a:t>
            </a:r>
            <a:r>
              <a:rPr lang="en-US" altLang="zh-CN" dirty="0"/>
              <a:t>RNN</a:t>
            </a:r>
            <a:r>
              <a:rPr lang="zh-CN" altLang="en-US" dirty="0"/>
              <a:t>的循环层没有要求一定是基本</a:t>
            </a:r>
            <a:r>
              <a:rPr lang="en-US" altLang="zh-CN" dirty="0"/>
              <a:t>RNN</a:t>
            </a:r>
            <a:r>
              <a:rPr lang="zh-CN" altLang="en-US" dirty="0"/>
              <a:t>单元，也可以是</a:t>
            </a:r>
            <a:r>
              <a:rPr lang="en-US" altLang="zh-CN" dirty="0"/>
              <a:t>GRU</a:t>
            </a:r>
            <a:r>
              <a:rPr lang="zh-CN" altLang="en-US" dirty="0"/>
              <a:t>单元或者</a:t>
            </a:r>
            <a:r>
              <a:rPr lang="en-US" altLang="zh-CN" dirty="0"/>
              <a:t>LSTM</a:t>
            </a:r>
            <a:r>
              <a:rPr lang="zh-CN" altLang="en-US" dirty="0"/>
              <a:t>单元，并且，也可以构建深度双向</a:t>
            </a:r>
            <a:r>
              <a:rPr lang="en-US" altLang="zh-CN" dirty="0"/>
              <a:t>RNN</a:t>
            </a:r>
            <a:r>
              <a:rPr lang="zh-CN" altLang="en-US" dirty="0"/>
              <a:t>网络。由于深度</a:t>
            </a:r>
            <a:r>
              <a:rPr lang="en-US" altLang="zh-CN" dirty="0"/>
              <a:t>RNN</a:t>
            </a:r>
            <a:r>
              <a:rPr lang="zh-CN" altLang="en-US" dirty="0"/>
              <a:t>训练需要消耗很多计算资源，花费很长的时间，而且很难训练，因此很少使用很深的深度</a:t>
            </a:r>
            <a:r>
              <a:rPr lang="en-US" altLang="zh-CN" dirty="0"/>
              <a:t>RNN</a:t>
            </a:r>
            <a:r>
              <a:rPr lang="zh-CN" altLang="en-US" dirty="0"/>
              <a:t>，一般很少用到</a:t>
            </a:r>
            <a:r>
              <a:rPr lang="en-US" altLang="zh-CN" dirty="0"/>
              <a:t>6</a:t>
            </a:r>
            <a:r>
              <a:rPr lang="zh-CN" altLang="en-US" dirty="0"/>
              <a:t>层以上，大多数都在</a:t>
            </a:r>
            <a:r>
              <a:rPr lang="en-US" altLang="zh-CN" dirty="0"/>
              <a:t>3</a:t>
            </a:r>
            <a:r>
              <a:rPr lang="zh-CN" altLang="en-US" dirty="0"/>
              <a:t>层左右。</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946444218"/>
              </p:ext>
            </p:extLst>
          </p:nvPr>
        </p:nvGraphicFramePr>
        <p:xfrm>
          <a:off x="3851920" y="2852936"/>
          <a:ext cx="532938" cy="304536"/>
        </p:xfrm>
        <a:graphic>
          <a:graphicData uri="http://schemas.openxmlformats.org/presentationml/2006/ole">
            <mc:AlternateContent xmlns:mc="http://schemas.openxmlformats.org/markup-compatibility/2006">
              <mc:Choice xmlns:v="urn:schemas-microsoft-com:vml" Requires="v">
                <p:oleObj spid="_x0000_s11413" name="Equation" r:id="rId3" imgW="355292" imgH="203024" progId="Equation.DSMT4">
                  <p:embed/>
                </p:oleObj>
              </mc:Choice>
              <mc:Fallback>
                <p:oleObj name="Equation" r:id="rId3" imgW="355292" imgH="203024"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920" y="2852936"/>
                        <a:ext cx="532938"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10388386"/>
              </p:ext>
            </p:extLst>
          </p:nvPr>
        </p:nvGraphicFramePr>
        <p:xfrm>
          <a:off x="3059832" y="3212976"/>
          <a:ext cx="552210" cy="304668"/>
        </p:xfrm>
        <a:graphic>
          <a:graphicData uri="http://schemas.openxmlformats.org/presentationml/2006/ole">
            <mc:AlternateContent xmlns:mc="http://schemas.openxmlformats.org/markup-compatibility/2006">
              <mc:Choice xmlns:v="urn:schemas-microsoft-com:vml" Requires="v">
                <p:oleObj spid="_x0000_s11414" name="Equation" r:id="rId5" imgW="368140" imgH="203112" progId="Equation.DSMT4">
                  <p:embed/>
                </p:oleObj>
              </mc:Choice>
              <mc:Fallback>
                <p:oleObj name="Equation" r:id="rId5" imgW="368140" imgH="203112"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9832" y="3212976"/>
                        <a:ext cx="552210"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6306589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8.1.2 RNN</a:t>
            </a:r>
            <a:r>
              <a:rPr lang="zh-CN" altLang="en-US" dirty="0"/>
              <a:t>用途</a:t>
            </a:r>
          </a:p>
        </p:txBody>
      </p:sp>
      <p:sp>
        <p:nvSpPr>
          <p:cNvPr id="3" name="内容占位符 2"/>
          <p:cNvSpPr>
            <a:spLocks noGrp="1"/>
          </p:cNvSpPr>
          <p:nvPr>
            <p:ph idx="1"/>
          </p:nvPr>
        </p:nvSpPr>
        <p:spPr/>
        <p:txBody>
          <a:bodyPr/>
          <a:lstStyle/>
          <a:p>
            <a:r>
              <a:rPr lang="en-US" altLang="zh-CN" dirty="0"/>
              <a:t>RNN</a:t>
            </a:r>
            <a:r>
              <a:rPr lang="zh-CN" altLang="en-US" dirty="0"/>
              <a:t>序列模型会记忆处理过的信息，适合为如下的应用建模。</a:t>
            </a:r>
          </a:p>
        </p:txBody>
      </p:sp>
    </p:spTree>
    <p:extLst>
      <p:ext uri="{BB962C8B-B14F-4D97-AF65-F5344CB8AC3E}">
        <p14:creationId xmlns:p14="http://schemas.microsoft.com/office/powerpoint/2010/main" val="21346252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2780928"/>
            <a:ext cx="8712968" cy="4032448"/>
          </a:xfrm>
        </p:spPr>
        <p:txBody>
          <a:bodyPr>
            <a:normAutofit fontScale="92500" lnSpcReduction="10000"/>
          </a:bodyPr>
          <a:lstStyle/>
          <a:p>
            <a:r>
              <a:rPr lang="zh-CN" altLang="en-US" dirty="0"/>
              <a:t>（</a:t>
            </a:r>
            <a:r>
              <a:rPr lang="en-US" altLang="zh-CN" dirty="0"/>
              <a:t>1</a:t>
            </a:r>
            <a:r>
              <a:rPr lang="zh-CN" altLang="en-US" dirty="0"/>
              <a:t>）情感分析</a:t>
            </a:r>
          </a:p>
          <a:p>
            <a:r>
              <a:rPr lang="zh-CN" altLang="en-US" dirty="0"/>
              <a:t>给定一段带有情感色彩的主观性文本 ，情感分析（</a:t>
            </a:r>
            <a:r>
              <a:rPr lang="en-US" altLang="zh-CN" dirty="0"/>
              <a:t>Sentiment Analysis</a:t>
            </a:r>
            <a:r>
              <a:rPr lang="zh-CN" altLang="en-US" dirty="0"/>
              <a:t>）系统输出倾向性分析的结果 。如影评文本的情感倾向性分析，商品评论的极性分析等。</a:t>
            </a:r>
          </a:p>
          <a:p>
            <a:r>
              <a:rPr lang="zh-CN" altLang="en-US" dirty="0"/>
              <a:t>图</a:t>
            </a:r>
            <a:r>
              <a:rPr lang="en-US" altLang="zh-CN" dirty="0"/>
              <a:t>8. 8</a:t>
            </a:r>
            <a:r>
              <a:rPr lang="zh-CN" altLang="en-US" dirty="0"/>
              <a:t>为影评的情感分析</a:t>
            </a:r>
            <a:r>
              <a:rPr lang="en-US" altLang="zh-CN" dirty="0"/>
              <a:t>RNN</a:t>
            </a:r>
            <a:r>
              <a:rPr lang="zh-CN" altLang="en-US" dirty="0"/>
              <a:t>模型。输入文本 为文本序列，输出结果 可能是</a:t>
            </a:r>
            <a:r>
              <a:rPr lang="en-US" altLang="zh-CN" dirty="0"/>
              <a:t>1</a:t>
            </a:r>
            <a:r>
              <a:rPr lang="zh-CN" altLang="en-US" dirty="0"/>
              <a:t>到</a:t>
            </a:r>
            <a:r>
              <a:rPr lang="en-US" altLang="zh-CN" dirty="0"/>
              <a:t>5</a:t>
            </a:r>
            <a:r>
              <a:rPr lang="zh-CN" altLang="en-US" dirty="0"/>
              <a:t>之间的数字，表示电影的星级，或者是表示正面评价和负面评价的</a:t>
            </a:r>
            <a:r>
              <a:rPr lang="en-US" altLang="zh-CN" dirty="0"/>
              <a:t>0</a:t>
            </a:r>
            <a:r>
              <a:rPr lang="zh-CN" altLang="en-US" dirty="0"/>
              <a:t>或</a:t>
            </a:r>
            <a:r>
              <a:rPr lang="en-US" altLang="zh-CN" dirty="0"/>
              <a:t>1</a:t>
            </a:r>
            <a:r>
              <a:rPr lang="zh-CN" altLang="en-US" dirty="0"/>
              <a:t>。不同于前面已经见过的</a:t>
            </a:r>
            <a:r>
              <a:rPr lang="en-US" altLang="zh-CN" dirty="0"/>
              <a:t>RNN</a:t>
            </a:r>
            <a:r>
              <a:rPr lang="zh-CN" altLang="en-US" dirty="0"/>
              <a:t>模型，本模型不会在每一个时间步都有输出，而是让</a:t>
            </a:r>
            <a:r>
              <a:rPr lang="en-US" altLang="zh-CN" dirty="0"/>
              <a:t>RNN</a:t>
            </a:r>
            <a:r>
              <a:rPr lang="zh-CN" altLang="en-US" dirty="0"/>
              <a:t>读入整个句子或段落，在最后的时间步上得到一个输出。由于是输入多个单词后系统仅在最后时刻才输出一个数字，因此称为“多对一”网络结构。</a:t>
            </a:r>
          </a:p>
          <a:p>
            <a:endParaRPr lang="zh-CN" alt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260648"/>
            <a:ext cx="3547500" cy="18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231856" y="2276872"/>
            <a:ext cx="2483372" cy="369332"/>
          </a:xfrm>
          <a:prstGeom prst="rect">
            <a:avLst/>
          </a:prstGeom>
        </p:spPr>
        <p:txBody>
          <a:bodyPr wrap="none">
            <a:spAutoFit/>
          </a:bodyPr>
          <a:lstStyle/>
          <a:p>
            <a:r>
              <a:rPr lang="zh-CN" altLang="zh-CN" dirty="0"/>
              <a:t>图</a:t>
            </a:r>
            <a:r>
              <a:rPr lang="en-US" altLang="zh-CN" dirty="0"/>
              <a:t>8. 8 </a:t>
            </a:r>
            <a:r>
              <a:rPr lang="zh-CN" altLang="zh-CN" dirty="0"/>
              <a:t>影评的</a:t>
            </a:r>
            <a:r>
              <a:rPr lang="en-US" altLang="zh-CN" dirty="0"/>
              <a:t>RNN</a:t>
            </a:r>
            <a:r>
              <a:rPr lang="zh-CN" altLang="zh-CN" dirty="0"/>
              <a:t>模型</a:t>
            </a:r>
          </a:p>
        </p:txBody>
      </p:sp>
    </p:spTree>
    <p:extLst>
      <p:ext uri="{BB962C8B-B14F-4D97-AF65-F5344CB8AC3E}">
        <p14:creationId xmlns:p14="http://schemas.microsoft.com/office/powerpoint/2010/main" val="14506898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96752"/>
            <a:ext cx="8229600" cy="5127848"/>
          </a:xfrm>
        </p:spPr>
        <p:txBody>
          <a:bodyPr>
            <a:normAutofit fontScale="92500" lnSpcReduction="20000"/>
          </a:bodyPr>
          <a:lstStyle/>
          <a:p>
            <a:r>
              <a:rPr lang="zh-CN" altLang="en-US" dirty="0"/>
              <a:t>（</a:t>
            </a:r>
            <a:r>
              <a:rPr lang="en-US" altLang="zh-CN" dirty="0"/>
              <a:t>2</a:t>
            </a:r>
            <a:r>
              <a:rPr lang="zh-CN" altLang="en-US" dirty="0"/>
              <a:t>）文本生成</a:t>
            </a:r>
          </a:p>
          <a:p>
            <a:r>
              <a:rPr lang="zh-CN" altLang="en-US" dirty="0"/>
              <a:t>文本生成（</a:t>
            </a:r>
            <a:r>
              <a:rPr lang="en-US" altLang="zh-CN" dirty="0"/>
              <a:t>Text Generation</a:t>
            </a:r>
            <a:r>
              <a:rPr lang="zh-CN" altLang="en-US" dirty="0"/>
              <a:t>）的</a:t>
            </a:r>
            <a:r>
              <a:rPr lang="zh-CN" altLang="en-US" dirty="0" smtClean="0"/>
              <a:t>输入</a:t>
            </a:r>
            <a:r>
              <a:rPr lang="en-US" altLang="zh-CN" b="1" dirty="0" smtClean="0"/>
              <a:t>x</a:t>
            </a:r>
            <a:r>
              <a:rPr lang="zh-CN" altLang="en-US" dirty="0" smtClean="0"/>
              <a:t>是</a:t>
            </a:r>
            <a:r>
              <a:rPr lang="zh-CN" altLang="en-US" dirty="0"/>
              <a:t>一句或一段文字，然后生成下一个单词，递归可以生成整个句子、段落甚至</a:t>
            </a:r>
            <a:r>
              <a:rPr lang="zh-CN" altLang="en-US" dirty="0" smtClean="0"/>
              <a:t>篇章</a:t>
            </a:r>
            <a:r>
              <a:rPr lang="en-US" altLang="zh-CN" b="1" dirty="0" smtClean="0"/>
              <a:t>y</a:t>
            </a:r>
            <a:r>
              <a:rPr lang="zh-CN" altLang="en-US" dirty="0" smtClean="0"/>
              <a:t>。</a:t>
            </a:r>
            <a:endParaRPr lang="zh-CN" altLang="en-US" dirty="0"/>
          </a:p>
          <a:p>
            <a:r>
              <a:rPr lang="zh-CN" altLang="en-US" dirty="0"/>
              <a:t>图</a:t>
            </a:r>
            <a:r>
              <a:rPr lang="en-US" altLang="zh-CN" dirty="0"/>
              <a:t>8. 9</a:t>
            </a:r>
            <a:r>
              <a:rPr lang="zh-CN" altLang="en-US" dirty="0"/>
              <a:t>为文本生成的</a:t>
            </a:r>
            <a:r>
              <a:rPr lang="en-US" altLang="zh-CN" dirty="0"/>
              <a:t>RNN</a:t>
            </a:r>
            <a:r>
              <a:rPr lang="zh-CN" altLang="en-US" dirty="0"/>
              <a:t>模型，也是在自然语言处理中最基础的语言模型，它确定某个句子出现的概率，这需要用</a:t>
            </a:r>
            <a:r>
              <a:rPr lang="en-US" altLang="zh-CN" dirty="0"/>
              <a:t>RNN</a:t>
            </a:r>
            <a:r>
              <a:rPr lang="zh-CN" altLang="en-US" dirty="0"/>
              <a:t>来构建单词序列的概率模型。</a:t>
            </a:r>
            <a:r>
              <a:rPr lang="zh-CN" altLang="en-US" dirty="0" smtClean="0"/>
              <a:t>在</a:t>
            </a:r>
            <a:r>
              <a:rPr lang="en-US" altLang="zh-CN" dirty="0" smtClean="0"/>
              <a:t>t=1</a:t>
            </a:r>
            <a:r>
              <a:rPr lang="zh-CN" altLang="en-US" dirty="0" smtClean="0"/>
              <a:t>时刻</a:t>
            </a:r>
            <a:r>
              <a:rPr lang="zh-CN" altLang="en-US" dirty="0"/>
              <a:t>，循环层的输入</a:t>
            </a:r>
            <a:r>
              <a:rPr lang="zh-CN" altLang="en-US" dirty="0" smtClean="0"/>
              <a:t>有      和      ，</a:t>
            </a:r>
            <a:r>
              <a:rPr lang="zh-CN" altLang="en-US" dirty="0"/>
              <a:t>这两个一般都设为零向量，循环层会计算循环层的</a:t>
            </a:r>
            <a:r>
              <a:rPr lang="zh-CN" altLang="en-US" dirty="0" smtClean="0"/>
              <a:t>状态      ，</a:t>
            </a:r>
            <a:r>
              <a:rPr lang="zh-CN" altLang="en-US" dirty="0"/>
              <a:t>再通过</a:t>
            </a:r>
            <a:r>
              <a:rPr lang="en-US" altLang="zh-CN" dirty="0" err="1"/>
              <a:t>softmax</a:t>
            </a:r>
            <a:r>
              <a:rPr lang="zh-CN" altLang="en-US" dirty="0"/>
              <a:t>来计算第一个单词可能是什么，其结果</a:t>
            </a:r>
            <a:r>
              <a:rPr lang="zh-CN" altLang="en-US" dirty="0" smtClean="0"/>
              <a:t>就是     。     实际</a:t>
            </a:r>
            <a:r>
              <a:rPr lang="zh-CN" altLang="en-US" dirty="0"/>
              <a:t>就是字典中每个单词的概率分布。在下一个时间</a:t>
            </a:r>
            <a:r>
              <a:rPr lang="zh-CN" altLang="en-US" dirty="0" smtClean="0"/>
              <a:t>步</a:t>
            </a:r>
            <a:r>
              <a:rPr lang="en-US" altLang="zh-CN" dirty="0" smtClean="0"/>
              <a:t>t=2</a:t>
            </a:r>
            <a:r>
              <a:rPr lang="zh-CN" altLang="en-US" dirty="0" smtClean="0"/>
              <a:t>时刻</a:t>
            </a:r>
            <a:r>
              <a:rPr lang="zh-CN" altLang="en-US" dirty="0"/>
              <a:t>，循环层的输入有 </a:t>
            </a:r>
            <a:r>
              <a:rPr lang="zh-CN" altLang="en-US" dirty="0" smtClean="0"/>
              <a:t>    和</a:t>
            </a:r>
            <a:r>
              <a:rPr lang="zh-CN" altLang="en-US" dirty="0"/>
              <a:t>真实的第一个</a:t>
            </a:r>
            <a:r>
              <a:rPr lang="zh-CN" altLang="en-US" dirty="0" smtClean="0"/>
              <a:t>单词      ，</a:t>
            </a:r>
            <a:r>
              <a:rPr lang="zh-CN" altLang="en-US" dirty="0"/>
              <a:t>循环层</a:t>
            </a:r>
            <a:r>
              <a:rPr lang="zh-CN" altLang="en-US" dirty="0" smtClean="0"/>
              <a:t>计算      通过</a:t>
            </a:r>
            <a:r>
              <a:rPr lang="en-US" altLang="zh-CN" dirty="0" err="1"/>
              <a:t>softmax</a:t>
            </a:r>
            <a:r>
              <a:rPr lang="zh-CN" altLang="en-US" dirty="0"/>
              <a:t>来计算第二个单词在字典中的概率分布，</a:t>
            </a:r>
            <a:r>
              <a:rPr lang="zh-CN" altLang="en-US" dirty="0" smtClean="0"/>
              <a:t>得到      ，</a:t>
            </a:r>
            <a:r>
              <a:rPr lang="zh-CN" altLang="en-US" dirty="0"/>
              <a:t>以此类推。因此，</a:t>
            </a:r>
            <a:r>
              <a:rPr lang="en-US" altLang="zh-CN" dirty="0"/>
              <a:t>RNN</a:t>
            </a:r>
            <a:r>
              <a:rPr lang="zh-CN" altLang="en-US" dirty="0"/>
              <a:t>在每一个时间步都会通过前面的已知单词，来计算下一个单词的概率分布，这样一次次按顺序学习预测得到每一个单词。</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812078071"/>
              </p:ext>
            </p:extLst>
          </p:nvPr>
        </p:nvGraphicFramePr>
        <p:xfrm>
          <a:off x="1475656" y="3356992"/>
          <a:ext cx="418919" cy="304668"/>
        </p:xfrm>
        <a:graphic>
          <a:graphicData uri="http://schemas.openxmlformats.org/presentationml/2006/ole">
            <mc:AlternateContent xmlns:mc="http://schemas.openxmlformats.org/markup-compatibility/2006">
              <mc:Choice xmlns:v="urn:schemas-microsoft-com:vml" Requires="v">
                <p:oleObj spid="_x0000_s14992" name="Equation" r:id="rId3" imgW="279279" imgH="203112" progId="Equation.DSMT4">
                  <p:embed/>
                </p:oleObj>
              </mc:Choice>
              <mc:Fallback>
                <p:oleObj name="Equation" r:id="rId3" imgW="279279" imgH="203112"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3356992"/>
                        <a:ext cx="418919"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604126880"/>
              </p:ext>
            </p:extLst>
          </p:nvPr>
        </p:nvGraphicFramePr>
        <p:xfrm>
          <a:off x="2195736" y="3356992"/>
          <a:ext cx="399704" cy="285503"/>
        </p:xfrm>
        <a:graphic>
          <a:graphicData uri="http://schemas.openxmlformats.org/presentationml/2006/ole">
            <mc:AlternateContent xmlns:mc="http://schemas.openxmlformats.org/markup-compatibility/2006">
              <mc:Choice xmlns:v="urn:schemas-microsoft-com:vml" Requires="v">
                <p:oleObj spid="_x0000_s14993" name="Equation" r:id="rId5" imgW="266469" imgH="190335" progId="Equation.DSMT4">
                  <p:embed/>
                </p:oleObj>
              </mc:Choice>
              <mc:Fallback>
                <p:oleObj name="Equation" r:id="rId5" imgW="266469" imgH="190335"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95736" y="3356992"/>
                        <a:ext cx="399704"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4014070161"/>
              </p:ext>
            </p:extLst>
          </p:nvPr>
        </p:nvGraphicFramePr>
        <p:xfrm>
          <a:off x="2699792" y="3645024"/>
          <a:ext cx="399704" cy="304536"/>
        </p:xfrm>
        <a:graphic>
          <a:graphicData uri="http://schemas.openxmlformats.org/presentationml/2006/ole">
            <mc:AlternateContent xmlns:mc="http://schemas.openxmlformats.org/markup-compatibility/2006">
              <mc:Choice xmlns:v="urn:schemas-microsoft-com:vml" Requires="v">
                <p:oleObj spid="_x0000_s14994" name="Equation" r:id="rId7" imgW="266469" imgH="203024" progId="Equation.DSMT4">
                  <p:embed/>
                </p:oleObj>
              </mc:Choice>
              <mc:Fallback>
                <p:oleObj name="Equation" r:id="rId7" imgW="266469" imgH="203024"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99792" y="3645024"/>
                        <a:ext cx="3997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750813124"/>
              </p:ext>
            </p:extLst>
          </p:nvPr>
        </p:nvGraphicFramePr>
        <p:xfrm>
          <a:off x="3563888" y="3950344"/>
          <a:ext cx="399876" cy="342752"/>
        </p:xfrm>
        <a:graphic>
          <a:graphicData uri="http://schemas.openxmlformats.org/presentationml/2006/ole">
            <mc:AlternateContent xmlns:mc="http://schemas.openxmlformats.org/markup-compatibility/2006">
              <mc:Choice xmlns:v="urn:schemas-microsoft-com:vml" Requires="v">
                <p:oleObj spid="_x0000_s14995" name="Equation" r:id="rId9" imgW="266584" imgH="228501" progId="Equation.DSMT4">
                  <p:embed/>
                </p:oleObj>
              </mc:Choice>
              <mc:Fallback>
                <p:oleObj name="Equation" r:id="rId9" imgW="266584" imgH="228501"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63888" y="3950344"/>
                        <a:ext cx="399876"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77282073"/>
              </p:ext>
            </p:extLst>
          </p:nvPr>
        </p:nvGraphicFramePr>
        <p:xfrm>
          <a:off x="4283968" y="3950344"/>
          <a:ext cx="399876" cy="342752"/>
        </p:xfrm>
        <a:graphic>
          <a:graphicData uri="http://schemas.openxmlformats.org/presentationml/2006/ole">
            <mc:AlternateContent xmlns:mc="http://schemas.openxmlformats.org/markup-compatibility/2006">
              <mc:Choice xmlns:v="urn:schemas-microsoft-com:vml" Requires="v">
                <p:oleObj spid="_x0000_s14996" name="Equation" r:id="rId11" imgW="266584" imgH="228501" progId="Equation.DSMT4">
                  <p:embed/>
                </p:oleObj>
              </mc:Choice>
              <mc:Fallback>
                <p:oleObj name="Equation" r:id="rId11" imgW="266584" imgH="228501"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83968" y="3950344"/>
                        <a:ext cx="399876"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1979947566"/>
              </p:ext>
            </p:extLst>
          </p:nvPr>
        </p:nvGraphicFramePr>
        <p:xfrm>
          <a:off x="7956376" y="4293096"/>
          <a:ext cx="399704" cy="304536"/>
        </p:xfrm>
        <a:graphic>
          <a:graphicData uri="http://schemas.openxmlformats.org/presentationml/2006/ole">
            <mc:AlternateContent xmlns:mc="http://schemas.openxmlformats.org/markup-compatibility/2006">
              <mc:Choice xmlns:v="urn:schemas-microsoft-com:vml" Requires="v">
                <p:oleObj spid="_x0000_s14997" name="Equation" r:id="rId12" imgW="266469" imgH="203024" progId="Equation.DSMT4">
                  <p:embed/>
                </p:oleObj>
              </mc:Choice>
              <mc:Fallback>
                <p:oleObj name="Equation" r:id="rId12" imgW="266469" imgH="203024" progId="Equation.DSMT4">
                  <p:embed/>
                  <p:pic>
                    <p:nvPicPr>
                      <p:cNvPr id="0" name="Object 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956376" y="4293096"/>
                        <a:ext cx="3997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499437632"/>
              </p:ext>
            </p:extLst>
          </p:nvPr>
        </p:nvGraphicFramePr>
        <p:xfrm>
          <a:off x="3563888" y="4526408"/>
          <a:ext cx="399876" cy="342752"/>
        </p:xfrm>
        <a:graphic>
          <a:graphicData uri="http://schemas.openxmlformats.org/presentationml/2006/ole">
            <mc:AlternateContent xmlns:mc="http://schemas.openxmlformats.org/markup-compatibility/2006">
              <mc:Choice xmlns:v="urn:schemas-microsoft-com:vml" Requires="v">
                <p:oleObj spid="_x0000_s14998" name="Equation" r:id="rId14" imgW="266584" imgH="228501" progId="Equation.DSMT4">
                  <p:embed/>
                </p:oleObj>
              </mc:Choice>
              <mc:Fallback>
                <p:oleObj name="Equation" r:id="rId14" imgW="266584" imgH="228501" progId="Equation.DSMT4">
                  <p:embed/>
                  <p:pic>
                    <p:nvPicPr>
                      <p:cNvPr id="0" name="Object 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563888" y="4526408"/>
                        <a:ext cx="399876"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 name="对象 17"/>
          <p:cNvGraphicFramePr>
            <a:graphicFrameLocks noChangeAspect="1"/>
          </p:cNvGraphicFramePr>
          <p:nvPr>
            <p:extLst>
              <p:ext uri="{D42A27DB-BD31-4B8C-83A1-F6EECF244321}">
                <p14:modId xmlns:p14="http://schemas.microsoft.com/office/powerpoint/2010/main" val="17980941"/>
              </p:ext>
            </p:extLst>
          </p:nvPr>
        </p:nvGraphicFramePr>
        <p:xfrm>
          <a:off x="5868144" y="4581128"/>
          <a:ext cx="418919" cy="304668"/>
        </p:xfrm>
        <a:graphic>
          <a:graphicData uri="http://schemas.openxmlformats.org/presentationml/2006/ole">
            <mc:AlternateContent xmlns:mc="http://schemas.openxmlformats.org/markup-compatibility/2006">
              <mc:Choice xmlns:v="urn:schemas-microsoft-com:vml" Requires="v">
                <p:oleObj spid="_x0000_s14999" name="Equation" r:id="rId16" imgW="279279" imgH="203112" progId="Equation.DSMT4">
                  <p:embed/>
                </p:oleObj>
              </mc:Choice>
              <mc:Fallback>
                <p:oleObj name="Equation" r:id="rId16" imgW="279279" imgH="203112" progId="Equation.DSMT4">
                  <p:embed/>
                  <p:pic>
                    <p:nvPicPr>
                      <p:cNvPr id="0" name="Object 1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868144" y="4581128"/>
                        <a:ext cx="418919"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 name="对象 19"/>
          <p:cNvGraphicFramePr>
            <a:graphicFrameLocks noChangeAspect="1"/>
          </p:cNvGraphicFramePr>
          <p:nvPr>
            <p:extLst>
              <p:ext uri="{D42A27DB-BD31-4B8C-83A1-F6EECF244321}">
                <p14:modId xmlns:p14="http://schemas.microsoft.com/office/powerpoint/2010/main" val="1784760538"/>
              </p:ext>
            </p:extLst>
          </p:nvPr>
        </p:nvGraphicFramePr>
        <p:xfrm>
          <a:off x="6300192" y="4797152"/>
          <a:ext cx="437960" cy="342752"/>
        </p:xfrm>
        <a:graphic>
          <a:graphicData uri="http://schemas.openxmlformats.org/presentationml/2006/ole">
            <mc:AlternateContent xmlns:mc="http://schemas.openxmlformats.org/markup-compatibility/2006">
              <mc:Choice xmlns:v="urn:schemas-microsoft-com:vml" Requires="v">
                <p:oleObj spid="_x0000_s15000" name="Equation" r:id="rId18" imgW="291973" imgH="228501" progId="Equation.DSMT4">
                  <p:embed/>
                </p:oleObj>
              </mc:Choice>
              <mc:Fallback>
                <p:oleObj name="Equation" r:id="rId18" imgW="291973" imgH="228501" progId="Equation.DSMT4">
                  <p:embed/>
                  <p:pic>
                    <p:nvPicPr>
                      <p:cNvPr id="0" name="Object 1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300192" y="4797152"/>
                        <a:ext cx="437960"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8809877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77072"/>
            <a:ext cx="8229600" cy="2247528"/>
          </a:xfrm>
        </p:spPr>
        <p:txBody>
          <a:bodyPr/>
          <a:lstStyle/>
          <a:p>
            <a:r>
              <a:rPr lang="zh-CN" altLang="en-US" dirty="0"/>
              <a:t>注意</a:t>
            </a:r>
            <a:r>
              <a:rPr lang="zh-CN" altLang="en-US" dirty="0" smtClean="0"/>
              <a:t>到     和      不同</a:t>
            </a:r>
            <a:r>
              <a:rPr lang="zh-CN" altLang="en-US" dirty="0"/>
              <a:t>，前者</a:t>
            </a:r>
            <a:r>
              <a:rPr lang="zh-CN" altLang="en-US" dirty="0" smtClean="0"/>
              <a:t>为</a:t>
            </a:r>
            <a:r>
              <a:rPr lang="en-US" altLang="zh-CN" dirty="0" smtClean="0"/>
              <a:t>t</a:t>
            </a:r>
            <a:r>
              <a:rPr lang="zh-CN" altLang="en-US" dirty="0" smtClean="0"/>
              <a:t>时刻</a:t>
            </a:r>
            <a:r>
              <a:rPr lang="zh-CN" altLang="en-US" dirty="0"/>
              <a:t>预测的概率分布，后者为真实的单词。</a:t>
            </a:r>
          </a:p>
          <a:p>
            <a:r>
              <a:rPr lang="zh-CN" altLang="en-US" dirty="0"/>
              <a:t>第</a:t>
            </a:r>
            <a:r>
              <a:rPr lang="en-US" altLang="zh-CN" dirty="0"/>
              <a:t>9</a:t>
            </a:r>
            <a:r>
              <a:rPr lang="zh-CN" altLang="en-US" dirty="0"/>
              <a:t>章</a:t>
            </a:r>
            <a:r>
              <a:rPr lang="en-US" altLang="zh-CN" dirty="0"/>
              <a:t>9.2.1</a:t>
            </a:r>
            <a:r>
              <a:rPr lang="zh-CN" altLang="en-US" dirty="0"/>
              <a:t>小节将展示一个向莎士比亚学写诗的例子，让</a:t>
            </a:r>
            <a:r>
              <a:rPr lang="en-US" altLang="zh-CN" dirty="0"/>
              <a:t>RNN</a:t>
            </a:r>
            <a:r>
              <a:rPr lang="zh-CN" altLang="en-US" dirty="0"/>
              <a:t>网络学习莎士比亚十四行诗中跨越很多字符的长期依赖关系，然后自动生成文本序列。</a:t>
            </a:r>
          </a:p>
          <a:p>
            <a:endParaRPr lang="zh-CN" altLang="en-US"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824" y="1547664"/>
            <a:ext cx="3483000" cy="169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255202" y="3501008"/>
            <a:ext cx="2948243" cy="369332"/>
          </a:xfrm>
          <a:prstGeom prst="rect">
            <a:avLst/>
          </a:prstGeom>
        </p:spPr>
        <p:txBody>
          <a:bodyPr wrap="none">
            <a:spAutoFit/>
          </a:bodyPr>
          <a:lstStyle/>
          <a:p>
            <a:r>
              <a:rPr lang="zh-CN" altLang="zh-CN" dirty="0"/>
              <a:t>图</a:t>
            </a:r>
            <a:r>
              <a:rPr lang="en-US" altLang="zh-CN" dirty="0"/>
              <a:t>8. 9 </a:t>
            </a:r>
            <a:r>
              <a:rPr lang="zh-CN" altLang="zh-CN" dirty="0"/>
              <a:t>文本生成的</a:t>
            </a:r>
            <a:r>
              <a:rPr lang="en-US" altLang="zh-CN" dirty="0"/>
              <a:t>RNN</a:t>
            </a:r>
            <a:r>
              <a:rPr lang="zh-CN" altLang="zh-CN" dirty="0"/>
              <a:t>模型</a:t>
            </a: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2936739476"/>
              </p:ext>
            </p:extLst>
          </p:nvPr>
        </p:nvGraphicFramePr>
        <p:xfrm>
          <a:off x="1835696" y="4149080"/>
          <a:ext cx="399876" cy="342752"/>
        </p:xfrm>
        <a:graphic>
          <a:graphicData uri="http://schemas.openxmlformats.org/presentationml/2006/ole">
            <mc:AlternateContent xmlns:mc="http://schemas.openxmlformats.org/markup-compatibility/2006">
              <mc:Choice xmlns:v="urn:schemas-microsoft-com:vml" Requires="v">
                <p:oleObj spid="_x0000_s13461" name="Equation" r:id="rId4" imgW="266584" imgH="228501" progId="Equation.DSMT4">
                  <p:embed/>
                </p:oleObj>
              </mc:Choice>
              <mc:Fallback>
                <p:oleObj name="Equation" r:id="rId4" imgW="266584" imgH="228501"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5696" y="4149080"/>
                        <a:ext cx="399876"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3665768054"/>
              </p:ext>
            </p:extLst>
          </p:nvPr>
        </p:nvGraphicFramePr>
        <p:xfrm>
          <a:off x="2587948" y="4149080"/>
          <a:ext cx="399876" cy="342752"/>
        </p:xfrm>
        <a:graphic>
          <a:graphicData uri="http://schemas.openxmlformats.org/presentationml/2006/ole">
            <mc:AlternateContent xmlns:mc="http://schemas.openxmlformats.org/markup-compatibility/2006">
              <mc:Choice xmlns:v="urn:schemas-microsoft-com:vml" Requires="v">
                <p:oleObj spid="_x0000_s13462" name="Equation" r:id="rId6" imgW="266584" imgH="228501" progId="Equation.DSMT4">
                  <p:embed/>
                </p:oleObj>
              </mc:Choice>
              <mc:Fallback>
                <p:oleObj name="Equation" r:id="rId6" imgW="266584" imgH="228501"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87948" y="4149080"/>
                        <a:ext cx="399876"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2558216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循环神经网络（</a:t>
            </a:r>
            <a:r>
              <a:rPr lang="en-US" altLang="zh-CN" dirty="0"/>
              <a:t>Recurrent Neural Network</a:t>
            </a:r>
            <a:r>
              <a:rPr lang="zh-CN" altLang="en-US" dirty="0"/>
              <a:t>，</a:t>
            </a:r>
            <a:r>
              <a:rPr lang="en-US" altLang="zh-CN" dirty="0"/>
              <a:t>RNN</a:t>
            </a:r>
            <a:r>
              <a:rPr lang="zh-CN" altLang="en-US" dirty="0"/>
              <a:t>）是一种序列模型，它主要用于自然语言处理、语音识别、音乐生成等领域。</a:t>
            </a:r>
            <a:r>
              <a:rPr lang="en-US" altLang="zh-CN" dirty="0"/>
              <a:t>RNN</a:t>
            </a:r>
            <a:r>
              <a:rPr lang="zh-CN" altLang="en-US" dirty="0"/>
              <a:t>的特色就在于它能够实现某种形式的“记忆”功能，特别适合时间序列分析。</a:t>
            </a:r>
          </a:p>
          <a:p>
            <a:r>
              <a:rPr lang="zh-CN" altLang="en-US" dirty="0"/>
              <a:t>本章介绍</a:t>
            </a:r>
            <a:r>
              <a:rPr lang="en-US" altLang="zh-CN" dirty="0"/>
              <a:t>RNN</a:t>
            </a:r>
            <a:r>
              <a:rPr lang="zh-CN" altLang="en-US" dirty="0"/>
              <a:t>的基本概念以及</a:t>
            </a:r>
            <a:r>
              <a:rPr lang="en-US" altLang="zh-CN" dirty="0"/>
              <a:t>RNN</a:t>
            </a:r>
            <a:r>
              <a:rPr lang="zh-CN" altLang="en-US" dirty="0"/>
              <a:t>的用途，然后介绍基本的</a:t>
            </a:r>
            <a:r>
              <a:rPr lang="en-US" altLang="zh-CN" dirty="0"/>
              <a:t>RNN</a:t>
            </a:r>
            <a:r>
              <a:rPr lang="zh-CN" altLang="en-US" dirty="0"/>
              <a:t>模型原理和示例，以及</a:t>
            </a:r>
            <a:r>
              <a:rPr lang="en-US" altLang="zh-CN" dirty="0"/>
              <a:t>LSTM</a:t>
            </a:r>
            <a:r>
              <a:rPr lang="zh-CN" altLang="en-US" dirty="0"/>
              <a:t>、</a:t>
            </a:r>
            <a:r>
              <a:rPr lang="en-US" altLang="zh-CN" dirty="0"/>
              <a:t>GRU</a:t>
            </a:r>
            <a:r>
              <a:rPr lang="zh-CN" altLang="en-US" dirty="0"/>
              <a:t>的原理和示例，最后介绍广泛应用的注意力机制和</a:t>
            </a:r>
            <a:r>
              <a:rPr lang="en-US" altLang="zh-CN" dirty="0"/>
              <a:t>Transformer</a:t>
            </a:r>
            <a:r>
              <a:rPr lang="zh-CN" altLang="en-US" dirty="0"/>
              <a:t>模型。</a:t>
            </a:r>
          </a:p>
        </p:txBody>
      </p:sp>
    </p:spTree>
    <p:extLst>
      <p:ext uri="{BB962C8B-B14F-4D97-AF65-F5344CB8AC3E}">
        <p14:creationId xmlns:p14="http://schemas.microsoft.com/office/powerpoint/2010/main" val="23387415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2852936"/>
            <a:ext cx="8784976" cy="4005064"/>
          </a:xfrm>
        </p:spPr>
        <p:txBody>
          <a:bodyPr>
            <a:normAutofit fontScale="92500"/>
          </a:bodyPr>
          <a:lstStyle/>
          <a:p>
            <a:r>
              <a:rPr lang="zh-CN" altLang="en-US" dirty="0"/>
              <a:t>（</a:t>
            </a:r>
            <a:r>
              <a:rPr lang="en-US" altLang="zh-CN" dirty="0"/>
              <a:t>3</a:t>
            </a:r>
            <a:r>
              <a:rPr lang="zh-CN" altLang="en-US" dirty="0"/>
              <a:t>）音乐生成</a:t>
            </a:r>
          </a:p>
          <a:p>
            <a:r>
              <a:rPr lang="zh-CN" altLang="en-US" dirty="0"/>
              <a:t>音乐生成（</a:t>
            </a:r>
            <a:r>
              <a:rPr lang="en-US" altLang="zh-CN" dirty="0"/>
              <a:t>Music Generation</a:t>
            </a:r>
            <a:r>
              <a:rPr lang="zh-CN" altLang="en-US" dirty="0"/>
              <a:t>）的</a:t>
            </a:r>
            <a:r>
              <a:rPr lang="zh-CN" altLang="en-US" dirty="0" smtClean="0"/>
              <a:t>输入</a:t>
            </a:r>
            <a:r>
              <a:rPr lang="en-US" altLang="zh-CN" dirty="0" smtClean="0"/>
              <a:t>x</a:t>
            </a:r>
            <a:r>
              <a:rPr lang="zh-CN" altLang="en-US" dirty="0" smtClean="0"/>
              <a:t>可以</a:t>
            </a:r>
            <a:r>
              <a:rPr lang="zh-CN" altLang="en-US" dirty="0"/>
              <a:t>是空集或短序列，</a:t>
            </a:r>
            <a:r>
              <a:rPr lang="zh-CN" altLang="en-US" dirty="0" smtClean="0"/>
              <a:t>输出数据</a:t>
            </a:r>
            <a:r>
              <a:rPr lang="en-US" altLang="zh-CN" b="1" dirty="0" smtClean="0"/>
              <a:t>y</a:t>
            </a:r>
            <a:r>
              <a:rPr lang="zh-CN" altLang="en-US" dirty="0" smtClean="0"/>
              <a:t>是</a:t>
            </a:r>
            <a:r>
              <a:rPr lang="zh-CN" altLang="en-US" dirty="0"/>
              <a:t>长序列。可以这样来设计音乐生成</a:t>
            </a:r>
            <a:r>
              <a:rPr lang="en-US" altLang="zh-CN" dirty="0"/>
              <a:t>RNN</a:t>
            </a:r>
            <a:r>
              <a:rPr lang="zh-CN" altLang="en-US" dirty="0"/>
              <a:t>模型，</a:t>
            </a:r>
            <a:r>
              <a:rPr lang="zh-CN" altLang="en-US" dirty="0" smtClean="0"/>
              <a:t>如果</a:t>
            </a:r>
            <a:r>
              <a:rPr lang="en-US" altLang="zh-CN" dirty="0" smtClean="0"/>
              <a:t>x</a:t>
            </a:r>
            <a:r>
              <a:rPr lang="zh-CN" altLang="en-US" dirty="0" smtClean="0"/>
              <a:t>为</a:t>
            </a:r>
            <a:r>
              <a:rPr lang="zh-CN" altLang="en-US" dirty="0"/>
              <a:t>空，则任意输出音乐系列；</a:t>
            </a:r>
            <a:r>
              <a:rPr lang="zh-CN" altLang="en-US" dirty="0" smtClean="0"/>
              <a:t>如果</a:t>
            </a:r>
            <a:r>
              <a:rPr lang="en-US" altLang="zh-CN" dirty="0" smtClean="0"/>
              <a:t>x</a:t>
            </a:r>
            <a:r>
              <a:rPr lang="zh-CN" altLang="en-US" dirty="0" smtClean="0"/>
              <a:t>为</a:t>
            </a:r>
            <a:r>
              <a:rPr lang="zh-CN" altLang="en-US" dirty="0"/>
              <a:t>一个整数，则代表想要生成的音乐风格；</a:t>
            </a:r>
            <a:r>
              <a:rPr lang="zh-CN" altLang="en-US" dirty="0" smtClean="0"/>
              <a:t>如果</a:t>
            </a:r>
            <a:r>
              <a:rPr lang="en-US" altLang="zh-CN" dirty="0" smtClean="0"/>
              <a:t>x</a:t>
            </a:r>
            <a:r>
              <a:rPr lang="zh-CN" altLang="en-US" dirty="0" smtClean="0"/>
              <a:t>是</a:t>
            </a:r>
            <a:r>
              <a:rPr lang="zh-CN" altLang="en-US" dirty="0"/>
              <a:t>头几个音符，则要按照音符继续生成音乐。</a:t>
            </a:r>
          </a:p>
          <a:p>
            <a:r>
              <a:rPr lang="zh-CN" altLang="en-US" dirty="0"/>
              <a:t>图</a:t>
            </a:r>
            <a:r>
              <a:rPr lang="en-US" altLang="zh-CN" dirty="0"/>
              <a:t>8. 10</a:t>
            </a:r>
            <a:r>
              <a:rPr lang="zh-CN" altLang="en-US" dirty="0"/>
              <a:t>是一个音乐生成的</a:t>
            </a:r>
            <a:r>
              <a:rPr lang="en-US" altLang="zh-CN" dirty="0"/>
              <a:t>RNN</a:t>
            </a:r>
            <a:r>
              <a:rPr lang="zh-CN" altLang="en-US" dirty="0"/>
              <a:t>模型，这是“一对多”的结构。</a:t>
            </a:r>
            <a:r>
              <a:rPr lang="zh-CN" altLang="en-US" dirty="0" smtClean="0"/>
              <a:t>输入</a:t>
            </a:r>
            <a:r>
              <a:rPr lang="en-US" altLang="zh-CN" dirty="0" smtClean="0"/>
              <a:t>x</a:t>
            </a:r>
            <a:r>
              <a:rPr lang="zh-CN" altLang="en-US" dirty="0" smtClean="0"/>
              <a:t>，</a:t>
            </a:r>
            <a:r>
              <a:rPr lang="en-US" altLang="zh-CN" dirty="0"/>
              <a:t>RNN</a:t>
            </a:r>
            <a:r>
              <a:rPr lang="zh-CN" altLang="en-US" dirty="0"/>
              <a:t>计算输出第一个</a:t>
            </a:r>
            <a:r>
              <a:rPr lang="zh-CN" altLang="en-US" dirty="0" smtClean="0"/>
              <a:t>音符      ，</a:t>
            </a:r>
            <a:r>
              <a:rPr lang="zh-CN" altLang="en-US" dirty="0"/>
              <a:t>以后就不再需要输入，而是将上一个时间步合成的</a:t>
            </a:r>
            <a:r>
              <a:rPr lang="zh-CN" altLang="en-US" dirty="0" smtClean="0"/>
              <a:t>音符      作为</a:t>
            </a:r>
            <a:r>
              <a:rPr lang="zh-CN" altLang="en-US" dirty="0"/>
              <a:t>下一个时间步的输入，再</a:t>
            </a:r>
            <a:r>
              <a:rPr lang="zh-CN" altLang="en-US" dirty="0" smtClean="0"/>
              <a:t>将      </a:t>
            </a:r>
            <a:r>
              <a:rPr lang="zh-CN" altLang="en-US" dirty="0"/>
              <a:t>作为第三个时间步的输入，以此类推。</a:t>
            </a:r>
          </a:p>
          <a:p>
            <a:endParaRPr lang="zh-CN" altLang="en-US"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1800" y="764704"/>
            <a:ext cx="3444300" cy="1608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013416" y="2373037"/>
            <a:ext cx="2961067" cy="369332"/>
          </a:xfrm>
          <a:prstGeom prst="rect">
            <a:avLst/>
          </a:prstGeom>
        </p:spPr>
        <p:txBody>
          <a:bodyPr wrap="none">
            <a:spAutoFit/>
          </a:bodyPr>
          <a:lstStyle/>
          <a:p>
            <a:r>
              <a:rPr lang="zh-CN" altLang="zh-CN" dirty="0"/>
              <a:t>图</a:t>
            </a:r>
            <a:r>
              <a:rPr lang="en-US" altLang="zh-CN" dirty="0"/>
              <a:t>8. 10</a:t>
            </a:r>
            <a:r>
              <a:rPr lang="zh-CN" altLang="zh-CN" dirty="0"/>
              <a:t>音乐生成的</a:t>
            </a:r>
            <a:r>
              <a:rPr lang="en-US" altLang="zh-CN" dirty="0"/>
              <a:t>RNN</a:t>
            </a:r>
            <a:r>
              <a:rPr lang="zh-CN" altLang="zh-CN" dirty="0"/>
              <a:t>模型</a:t>
            </a: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26865799"/>
              </p:ext>
            </p:extLst>
          </p:nvPr>
        </p:nvGraphicFramePr>
        <p:xfrm>
          <a:off x="5004048" y="5661248"/>
          <a:ext cx="399876" cy="342752"/>
        </p:xfrm>
        <a:graphic>
          <a:graphicData uri="http://schemas.openxmlformats.org/presentationml/2006/ole">
            <mc:AlternateContent xmlns:mc="http://schemas.openxmlformats.org/markup-compatibility/2006">
              <mc:Choice xmlns:v="urn:schemas-microsoft-com:vml" Requires="v">
                <p:oleObj spid="_x0000_s15577" name="Equation" r:id="rId4" imgW="266584" imgH="228501" progId="Equation.DSMT4">
                  <p:embed/>
                </p:oleObj>
              </mc:Choice>
              <mc:Fallback>
                <p:oleObj name="Equation" r:id="rId4" imgW="266584" imgH="228501"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4048" y="5661248"/>
                        <a:ext cx="399876"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638961926"/>
              </p:ext>
            </p:extLst>
          </p:nvPr>
        </p:nvGraphicFramePr>
        <p:xfrm>
          <a:off x="4820196" y="5966568"/>
          <a:ext cx="399876" cy="342752"/>
        </p:xfrm>
        <a:graphic>
          <a:graphicData uri="http://schemas.openxmlformats.org/presentationml/2006/ole">
            <mc:AlternateContent xmlns:mc="http://schemas.openxmlformats.org/markup-compatibility/2006">
              <mc:Choice xmlns:v="urn:schemas-microsoft-com:vml" Requires="v">
                <p:oleObj spid="_x0000_s15578" name="Equation" r:id="rId6" imgW="266584" imgH="228501" progId="Equation.DSMT4">
                  <p:embed/>
                </p:oleObj>
              </mc:Choice>
              <mc:Fallback>
                <p:oleObj name="Equation" r:id="rId6" imgW="266584" imgH="228501"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0196" y="5966568"/>
                        <a:ext cx="399876"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448143629"/>
              </p:ext>
            </p:extLst>
          </p:nvPr>
        </p:nvGraphicFramePr>
        <p:xfrm>
          <a:off x="1187624" y="6381328"/>
          <a:ext cx="437960" cy="342752"/>
        </p:xfrm>
        <a:graphic>
          <a:graphicData uri="http://schemas.openxmlformats.org/presentationml/2006/ole">
            <mc:AlternateContent xmlns:mc="http://schemas.openxmlformats.org/markup-compatibility/2006">
              <mc:Choice xmlns:v="urn:schemas-microsoft-com:vml" Requires="v">
                <p:oleObj spid="_x0000_s15579" name="Equation" r:id="rId7" imgW="291973" imgH="228501" progId="Equation.DSMT4">
                  <p:embed/>
                </p:oleObj>
              </mc:Choice>
              <mc:Fallback>
                <p:oleObj name="Equation" r:id="rId7" imgW="291973" imgH="228501"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7624" y="6381328"/>
                        <a:ext cx="437960"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622552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636912"/>
            <a:ext cx="9144000" cy="4221088"/>
          </a:xfrm>
        </p:spPr>
        <p:txBody>
          <a:bodyPr>
            <a:normAutofit lnSpcReduction="10000"/>
          </a:bodyPr>
          <a:lstStyle/>
          <a:p>
            <a:r>
              <a:rPr lang="zh-CN" altLang="en-US" dirty="0"/>
              <a:t>（</a:t>
            </a:r>
            <a:r>
              <a:rPr lang="en-US" altLang="zh-CN" dirty="0"/>
              <a:t>4</a:t>
            </a:r>
            <a:r>
              <a:rPr lang="zh-CN" altLang="en-US" dirty="0"/>
              <a:t>）机器翻译</a:t>
            </a:r>
          </a:p>
          <a:p>
            <a:r>
              <a:rPr lang="zh-CN" altLang="en-US" dirty="0"/>
              <a:t>神经机器翻译（</a:t>
            </a:r>
            <a:r>
              <a:rPr lang="en-US" altLang="zh-CN" dirty="0"/>
              <a:t>Neural machine translation</a:t>
            </a:r>
            <a:r>
              <a:rPr lang="zh-CN" altLang="en-US" dirty="0"/>
              <a:t>，</a:t>
            </a:r>
            <a:r>
              <a:rPr lang="en-US" altLang="zh-CN" dirty="0"/>
              <a:t>NMT</a:t>
            </a:r>
            <a:r>
              <a:rPr lang="zh-CN" altLang="en-US" dirty="0"/>
              <a:t>）系统给定源语言的一个输入句子或</a:t>
            </a:r>
            <a:r>
              <a:rPr lang="zh-CN" altLang="en-US" dirty="0" smtClean="0"/>
              <a:t>段落</a:t>
            </a:r>
            <a:r>
              <a:rPr lang="en-US" altLang="zh-CN" b="1" dirty="0" smtClean="0"/>
              <a:t>x</a:t>
            </a:r>
            <a:r>
              <a:rPr lang="zh-CN" altLang="en-US" dirty="0" smtClean="0"/>
              <a:t>，</a:t>
            </a:r>
            <a:r>
              <a:rPr lang="zh-CN" altLang="en-US" dirty="0"/>
              <a:t>要求输出目标语言的翻译</a:t>
            </a:r>
            <a:r>
              <a:rPr lang="zh-CN" altLang="en-US" dirty="0" smtClean="0"/>
              <a:t>结果</a:t>
            </a:r>
            <a:r>
              <a:rPr lang="en-US" altLang="zh-CN" b="1" dirty="0" smtClean="0"/>
              <a:t>y</a:t>
            </a:r>
            <a:r>
              <a:rPr lang="zh-CN" altLang="en-US" dirty="0" smtClean="0"/>
              <a:t>。</a:t>
            </a:r>
            <a:endParaRPr lang="zh-CN" altLang="en-US" dirty="0"/>
          </a:p>
          <a:p>
            <a:r>
              <a:rPr lang="zh-CN" altLang="en-US" dirty="0"/>
              <a:t>图</a:t>
            </a:r>
            <a:r>
              <a:rPr lang="en-US" altLang="zh-CN" dirty="0"/>
              <a:t>8. 11</a:t>
            </a:r>
            <a:r>
              <a:rPr lang="zh-CN" altLang="en-US" dirty="0"/>
              <a:t>所示的机器翻译应用中，首先读入某种要翻译的源语言的句子，这是一个单词组成的序列，全部读入完成以后，网络就会输出所翻译的目标语言的句子，这也是一个单词组成的序列。这显然是“多对多”结构，输入序列</a:t>
            </a:r>
            <a:r>
              <a:rPr lang="zh-CN" altLang="en-US" dirty="0" smtClean="0"/>
              <a:t>长度</a:t>
            </a:r>
            <a:r>
              <a:rPr lang="en-US" altLang="zh-CN" dirty="0" err="1" smtClean="0"/>
              <a:t>T</a:t>
            </a:r>
            <a:r>
              <a:rPr lang="en-US" altLang="zh-CN" baseline="-25000" dirty="0" err="1" smtClean="0"/>
              <a:t>x</a:t>
            </a:r>
            <a:r>
              <a:rPr lang="zh-CN" altLang="en-US" dirty="0" smtClean="0"/>
              <a:t>与</a:t>
            </a:r>
            <a:r>
              <a:rPr lang="zh-CN" altLang="en-US" dirty="0"/>
              <a:t>输出序列</a:t>
            </a:r>
            <a:r>
              <a:rPr lang="zh-CN" altLang="en-US" dirty="0" smtClean="0"/>
              <a:t>长度</a:t>
            </a:r>
            <a:r>
              <a:rPr lang="en-US" altLang="zh-CN" dirty="0" smtClean="0"/>
              <a:t>T</a:t>
            </a:r>
            <a:r>
              <a:rPr lang="en-US" altLang="zh-CN" baseline="-25000" dirty="0" smtClean="0"/>
              <a:t>y</a:t>
            </a:r>
            <a:r>
              <a:rPr lang="zh-CN" altLang="en-US" dirty="0" smtClean="0"/>
              <a:t>在</a:t>
            </a:r>
            <a:r>
              <a:rPr lang="zh-CN" altLang="en-US" dirty="0"/>
              <a:t>大部分时候都不相等。机器翻译</a:t>
            </a:r>
            <a:r>
              <a:rPr lang="en-US" altLang="zh-CN" dirty="0"/>
              <a:t>RNN</a:t>
            </a:r>
            <a:r>
              <a:rPr lang="zh-CN" altLang="en-US" dirty="0"/>
              <a:t>模型分为编码器和解码器两个部分，编码器负责获取输入，读取整个句子，解码器负责输出翻译为目标语言的句子。</a:t>
            </a:r>
          </a:p>
          <a:p>
            <a:endParaRPr lang="zh-CN" altLang="en-US"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404664"/>
            <a:ext cx="6759601" cy="18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925661" y="2263810"/>
            <a:ext cx="3427541" cy="369332"/>
          </a:xfrm>
          <a:prstGeom prst="rect">
            <a:avLst/>
          </a:prstGeom>
        </p:spPr>
        <p:txBody>
          <a:bodyPr wrap="none">
            <a:spAutoFit/>
          </a:bodyPr>
          <a:lstStyle/>
          <a:p>
            <a:r>
              <a:rPr lang="zh-CN" altLang="zh-CN" dirty="0"/>
              <a:t>图</a:t>
            </a:r>
            <a:r>
              <a:rPr lang="en-US" altLang="zh-CN" dirty="0"/>
              <a:t>8. 11 </a:t>
            </a:r>
            <a:r>
              <a:rPr lang="zh-CN" altLang="zh-CN" dirty="0"/>
              <a:t>神经机器翻译的</a:t>
            </a:r>
            <a:r>
              <a:rPr lang="en-US" altLang="zh-CN" dirty="0"/>
              <a:t>RNN</a:t>
            </a:r>
            <a:r>
              <a:rPr lang="zh-CN" altLang="zh-CN" dirty="0"/>
              <a:t>模型</a:t>
            </a:r>
          </a:p>
        </p:txBody>
      </p:sp>
    </p:spTree>
    <p:extLst>
      <p:ext uri="{BB962C8B-B14F-4D97-AF65-F5344CB8AC3E}">
        <p14:creationId xmlns:p14="http://schemas.microsoft.com/office/powerpoint/2010/main" val="28294427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636912"/>
            <a:ext cx="9144000" cy="4221088"/>
          </a:xfrm>
        </p:spPr>
        <p:txBody>
          <a:bodyPr>
            <a:normAutofit/>
          </a:bodyPr>
          <a:lstStyle/>
          <a:p>
            <a:r>
              <a:rPr lang="zh-CN" altLang="en-US" dirty="0"/>
              <a:t>（</a:t>
            </a:r>
            <a:r>
              <a:rPr lang="en-US" altLang="zh-CN" dirty="0"/>
              <a:t>5</a:t>
            </a:r>
            <a:r>
              <a:rPr lang="zh-CN" altLang="en-US" dirty="0"/>
              <a:t>）命名实体识别</a:t>
            </a:r>
          </a:p>
          <a:p>
            <a:r>
              <a:rPr lang="zh-CN" altLang="en-US" dirty="0"/>
              <a:t>命名实体识别（</a:t>
            </a:r>
            <a:r>
              <a:rPr lang="en-US" altLang="zh-CN" dirty="0"/>
              <a:t>Named Entity Recognition</a:t>
            </a:r>
            <a:r>
              <a:rPr lang="zh-CN" altLang="en-US" dirty="0"/>
              <a:t>，</a:t>
            </a:r>
            <a:r>
              <a:rPr lang="en-US" altLang="zh-CN" dirty="0"/>
              <a:t>NER</a:t>
            </a:r>
            <a:r>
              <a:rPr lang="zh-CN" altLang="en-US" dirty="0"/>
              <a:t>）用于查找文本中具有特定意义的实体，包括人名、时间、地名、机构名、专有名词等。</a:t>
            </a:r>
            <a:r>
              <a:rPr lang="zh-CN" altLang="en-US" dirty="0" smtClean="0"/>
              <a:t>输入</a:t>
            </a:r>
            <a:r>
              <a:rPr lang="en-US" altLang="zh-CN" b="1" dirty="0" smtClean="0"/>
              <a:t>x</a:t>
            </a:r>
            <a:r>
              <a:rPr lang="zh-CN" altLang="en-US" dirty="0" smtClean="0"/>
              <a:t>为</a:t>
            </a:r>
            <a:r>
              <a:rPr lang="zh-CN" altLang="en-US" dirty="0"/>
              <a:t>一段文本，</a:t>
            </a:r>
            <a:r>
              <a:rPr lang="zh-CN" altLang="en-US" dirty="0" smtClean="0"/>
              <a:t>输出</a:t>
            </a:r>
            <a:r>
              <a:rPr lang="en-US" altLang="zh-CN" dirty="0" smtClean="0"/>
              <a:t>y</a:t>
            </a:r>
            <a:r>
              <a:rPr lang="zh-CN" altLang="en-US" dirty="0" smtClean="0"/>
              <a:t>为</a:t>
            </a:r>
            <a:r>
              <a:rPr lang="zh-CN" altLang="en-US" dirty="0"/>
              <a:t>单词对应的实体类型。</a:t>
            </a:r>
          </a:p>
          <a:p>
            <a:r>
              <a:rPr lang="zh-CN" altLang="en-US" dirty="0"/>
              <a:t>图</a:t>
            </a:r>
            <a:r>
              <a:rPr lang="en-US" altLang="zh-CN" dirty="0"/>
              <a:t>8. 12</a:t>
            </a:r>
            <a:r>
              <a:rPr lang="zh-CN" altLang="en-US" dirty="0"/>
              <a:t>是命名实体识别的一种</a:t>
            </a:r>
            <a:r>
              <a:rPr lang="en-US" altLang="zh-CN" dirty="0"/>
              <a:t>RNN</a:t>
            </a:r>
            <a:r>
              <a:rPr lang="zh-CN" altLang="en-US" dirty="0"/>
              <a:t>模型，输入单词</a:t>
            </a:r>
            <a:r>
              <a:rPr lang="zh-CN" altLang="en-US" dirty="0" smtClean="0"/>
              <a:t>序列      </a:t>
            </a:r>
            <a:r>
              <a:rPr lang="zh-CN" altLang="en-US" dirty="0"/>
              <a:t>、 </a:t>
            </a:r>
            <a:r>
              <a:rPr lang="zh-CN" altLang="en-US" dirty="0" smtClean="0"/>
              <a:t>    、</a:t>
            </a:r>
            <a:r>
              <a:rPr lang="en-US" altLang="zh-CN" dirty="0" smtClean="0"/>
              <a:t>…</a:t>
            </a:r>
            <a:r>
              <a:rPr lang="zh-CN" altLang="en-US" dirty="0" smtClean="0"/>
              <a:t>、      </a:t>
            </a:r>
            <a:r>
              <a:rPr lang="zh-CN" altLang="en-US" dirty="0"/>
              <a:t>，</a:t>
            </a:r>
            <a:r>
              <a:rPr lang="en-US" altLang="zh-CN" dirty="0"/>
              <a:t>RNN</a:t>
            </a:r>
            <a:r>
              <a:rPr lang="zh-CN" altLang="en-US" dirty="0"/>
              <a:t>模型计算对应的实体</a:t>
            </a:r>
            <a:r>
              <a:rPr lang="zh-CN" altLang="en-US" dirty="0" smtClean="0"/>
              <a:t>类型     、    、</a:t>
            </a:r>
            <a:r>
              <a:rPr lang="en-US" altLang="zh-CN" dirty="0"/>
              <a:t>…</a:t>
            </a:r>
            <a:r>
              <a:rPr lang="zh-CN" altLang="en-US" dirty="0" smtClean="0"/>
              <a:t>、    </a:t>
            </a:r>
            <a:r>
              <a:rPr lang="zh-CN" altLang="en-US" dirty="0"/>
              <a:t>。这里的输入序列</a:t>
            </a:r>
            <a:r>
              <a:rPr lang="zh-CN" altLang="en-US" dirty="0" smtClean="0"/>
              <a:t>长度</a:t>
            </a:r>
            <a:r>
              <a:rPr lang="en-US" altLang="zh-CN" dirty="0" err="1" smtClean="0"/>
              <a:t>T</a:t>
            </a:r>
            <a:r>
              <a:rPr lang="en-US" altLang="zh-CN" baseline="-25000" dirty="0" err="1" smtClean="0"/>
              <a:t>x</a:t>
            </a:r>
            <a:r>
              <a:rPr lang="zh-CN" altLang="en-US" dirty="0" smtClean="0"/>
              <a:t>与</a:t>
            </a:r>
            <a:r>
              <a:rPr lang="zh-CN" altLang="en-US" dirty="0"/>
              <a:t>输出序列</a:t>
            </a:r>
            <a:r>
              <a:rPr lang="zh-CN" altLang="en-US" dirty="0" smtClean="0"/>
              <a:t>长度</a:t>
            </a:r>
            <a:r>
              <a:rPr lang="en-US" altLang="zh-CN" dirty="0" smtClean="0"/>
              <a:t>T</a:t>
            </a:r>
            <a:r>
              <a:rPr lang="en-US" altLang="zh-CN" baseline="-25000" dirty="0" smtClean="0"/>
              <a:t>y</a:t>
            </a:r>
            <a:r>
              <a:rPr lang="zh-CN" altLang="en-US" dirty="0" smtClean="0"/>
              <a:t>相等</a:t>
            </a:r>
            <a:r>
              <a:rPr lang="zh-CN" altLang="en-US" dirty="0"/>
              <a:t>，由于输入序列有多个单词，对应输出序列的多个实体类型，因此本例是“多对多”结构的另一种形式。</a:t>
            </a:r>
          </a:p>
          <a:p>
            <a:endParaRPr lang="zh-CN" altLang="en-US"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776" y="539568"/>
            <a:ext cx="3444300" cy="1666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572972" y="2276872"/>
            <a:ext cx="3409908" cy="369332"/>
          </a:xfrm>
          <a:prstGeom prst="rect">
            <a:avLst/>
          </a:prstGeom>
        </p:spPr>
        <p:txBody>
          <a:bodyPr wrap="none">
            <a:spAutoFit/>
          </a:bodyPr>
          <a:lstStyle/>
          <a:p>
            <a:r>
              <a:rPr lang="zh-CN" altLang="zh-CN" dirty="0"/>
              <a:t>图</a:t>
            </a:r>
            <a:r>
              <a:rPr lang="en-US" altLang="zh-CN" dirty="0"/>
              <a:t>8. 12</a:t>
            </a:r>
            <a:r>
              <a:rPr lang="zh-CN" altLang="zh-CN" dirty="0"/>
              <a:t>命名实体识别的</a:t>
            </a:r>
            <a:r>
              <a:rPr lang="en-US" altLang="zh-CN" dirty="0"/>
              <a:t>RNN</a:t>
            </a:r>
            <a:r>
              <a:rPr lang="zh-CN" altLang="zh-CN" dirty="0"/>
              <a:t>模型</a:t>
            </a: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2619550829"/>
              </p:ext>
            </p:extLst>
          </p:nvPr>
        </p:nvGraphicFramePr>
        <p:xfrm>
          <a:off x="755576" y="5301208"/>
          <a:ext cx="399704" cy="285503"/>
        </p:xfrm>
        <a:graphic>
          <a:graphicData uri="http://schemas.openxmlformats.org/presentationml/2006/ole">
            <mc:AlternateContent xmlns:mc="http://schemas.openxmlformats.org/markup-compatibility/2006">
              <mc:Choice xmlns:v="urn:schemas-microsoft-com:vml" Requires="v">
                <p:oleObj spid="_x0000_s16801" name="Equation" r:id="rId4" imgW="266469" imgH="190335" progId="Equation.DSMT4">
                  <p:embed/>
                </p:oleObj>
              </mc:Choice>
              <mc:Fallback>
                <p:oleObj name="Equation" r:id="rId4" imgW="266469" imgH="190335"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5301208"/>
                        <a:ext cx="399704"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3928903133"/>
              </p:ext>
            </p:extLst>
          </p:nvPr>
        </p:nvGraphicFramePr>
        <p:xfrm>
          <a:off x="1475656" y="5301208"/>
          <a:ext cx="419100" cy="285750"/>
        </p:xfrm>
        <a:graphic>
          <a:graphicData uri="http://schemas.openxmlformats.org/presentationml/2006/ole">
            <mc:AlternateContent xmlns:mc="http://schemas.openxmlformats.org/markup-compatibility/2006">
              <mc:Choice xmlns:v="urn:schemas-microsoft-com:vml" Requires="v">
                <p:oleObj spid="_x0000_s16802" name="Equation" r:id="rId6" imgW="279400" imgH="190500" progId="Equation.DSMT4">
                  <p:embed/>
                </p:oleObj>
              </mc:Choice>
              <mc:Fallback>
                <p:oleObj name="Equation" r:id="rId6" imgW="279400" imgH="190500"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75656" y="5301208"/>
                        <a:ext cx="419100" cy="285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2717608474"/>
              </p:ext>
            </p:extLst>
          </p:nvPr>
        </p:nvGraphicFramePr>
        <p:xfrm>
          <a:off x="2771800" y="5301208"/>
          <a:ext cx="475838" cy="285503"/>
        </p:xfrm>
        <a:graphic>
          <a:graphicData uri="http://schemas.openxmlformats.org/presentationml/2006/ole">
            <mc:AlternateContent xmlns:mc="http://schemas.openxmlformats.org/markup-compatibility/2006">
              <mc:Choice xmlns:v="urn:schemas-microsoft-com:vml" Requires="v">
                <p:oleObj spid="_x0000_s16803" name="Equation" r:id="rId8" imgW="317225" imgH="190335" progId="Equation.DSMT4">
                  <p:embed/>
                </p:oleObj>
              </mc:Choice>
              <mc:Fallback>
                <p:oleObj name="Equation" r:id="rId8" imgW="317225" imgH="190335" progId="Equation.DSMT4">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71800" y="5301208"/>
                        <a:ext cx="475838"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2301805901"/>
              </p:ext>
            </p:extLst>
          </p:nvPr>
        </p:nvGraphicFramePr>
        <p:xfrm>
          <a:off x="683568" y="5661248"/>
          <a:ext cx="419100" cy="342900"/>
        </p:xfrm>
        <a:graphic>
          <a:graphicData uri="http://schemas.openxmlformats.org/presentationml/2006/ole">
            <mc:AlternateContent xmlns:mc="http://schemas.openxmlformats.org/markup-compatibility/2006">
              <mc:Choice xmlns:v="urn:schemas-microsoft-com:vml" Requires="v">
                <p:oleObj spid="_x0000_s16804" name="Equation" r:id="rId10" imgW="279400" imgH="228600" progId="Equation.DSMT4">
                  <p:embed/>
                </p:oleObj>
              </mc:Choice>
              <mc:Fallback>
                <p:oleObj name="Equation" r:id="rId10" imgW="279400" imgH="228600" progId="Equation.DSMT4">
                  <p:embed/>
                  <p:pic>
                    <p:nvPicPr>
                      <p:cNvPr id="0" name="Object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3568" y="5661248"/>
                        <a:ext cx="4191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3438940348"/>
              </p:ext>
            </p:extLst>
          </p:nvPr>
        </p:nvGraphicFramePr>
        <p:xfrm>
          <a:off x="1331640" y="5661248"/>
          <a:ext cx="437960" cy="342752"/>
        </p:xfrm>
        <a:graphic>
          <a:graphicData uri="http://schemas.openxmlformats.org/presentationml/2006/ole">
            <mc:AlternateContent xmlns:mc="http://schemas.openxmlformats.org/markup-compatibility/2006">
              <mc:Choice xmlns:v="urn:schemas-microsoft-com:vml" Requires="v">
                <p:oleObj spid="_x0000_s16805" name="Equation" r:id="rId12" imgW="291973" imgH="228501" progId="Equation.DSMT4">
                  <p:embed/>
                </p:oleObj>
              </mc:Choice>
              <mc:Fallback>
                <p:oleObj name="Equation" r:id="rId12" imgW="291973" imgH="228501" progId="Equation.DSMT4">
                  <p:embed/>
                  <p:pic>
                    <p:nvPicPr>
                      <p:cNvPr id="0" name="Object 1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331640" y="5661248"/>
                        <a:ext cx="437960"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83796212"/>
              </p:ext>
            </p:extLst>
          </p:nvPr>
        </p:nvGraphicFramePr>
        <p:xfrm>
          <a:off x="2555776" y="5661248"/>
          <a:ext cx="495086" cy="361793"/>
        </p:xfrm>
        <a:graphic>
          <a:graphicData uri="http://schemas.openxmlformats.org/presentationml/2006/ole">
            <mc:AlternateContent xmlns:mc="http://schemas.openxmlformats.org/markup-compatibility/2006">
              <mc:Choice xmlns:v="urn:schemas-microsoft-com:vml" Requires="v">
                <p:oleObj spid="_x0000_s16806" name="Equation" r:id="rId14" imgW="330057" imgH="241195" progId="Equation.DSMT4">
                  <p:embed/>
                </p:oleObj>
              </mc:Choice>
              <mc:Fallback>
                <p:oleObj name="Equation" r:id="rId14" imgW="330057" imgH="241195" progId="Equation.DSMT4">
                  <p:embed/>
                  <p:pic>
                    <p:nvPicPr>
                      <p:cNvPr id="0" name="Object 1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555776" y="5661248"/>
                        <a:ext cx="495086" cy="36179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7000345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68760"/>
            <a:ext cx="8229600" cy="5055840"/>
          </a:xfrm>
        </p:spPr>
        <p:txBody>
          <a:bodyPr>
            <a:normAutofit fontScale="92500" lnSpcReduction="20000"/>
          </a:bodyPr>
          <a:lstStyle/>
          <a:p>
            <a:r>
              <a:rPr lang="zh-CN" altLang="en-US" dirty="0"/>
              <a:t>总结以上不同应用的</a:t>
            </a:r>
            <a:r>
              <a:rPr lang="en-US" altLang="zh-CN" dirty="0"/>
              <a:t>RNN</a:t>
            </a:r>
            <a:r>
              <a:rPr lang="zh-CN" altLang="en-US" dirty="0"/>
              <a:t>结构，“一对多”结构适合文本生成和音乐生成。“多对一”结构适合情感分析。“多对多”结构有两种，第一种</a:t>
            </a:r>
            <a:r>
              <a:rPr lang="zh-CN" altLang="en-US" dirty="0" smtClean="0"/>
              <a:t>的</a:t>
            </a:r>
            <a:r>
              <a:rPr lang="en-US" altLang="zh-CN" dirty="0" err="1"/>
              <a:t>T</a:t>
            </a:r>
            <a:r>
              <a:rPr lang="en-US" altLang="zh-CN" baseline="-25000" dirty="0" err="1"/>
              <a:t>x</a:t>
            </a:r>
            <a:r>
              <a:rPr lang="zh-CN" altLang="en-US" dirty="0" smtClean="0"/>
              <a:t>可以</a:t>
            </a:r>
            <a:r>
              <a:rPr lang="zh-CN" altLang="en-US" dirty="0"/>
              <a:t>不</a:t>
            </a:r>
            <a:r>
              <a:rPr lang="zh-CN" altLang="en-US" dirty="0" smtClean="0"/>
              <a:t>等于</a:t>
            </a:r>
            <a:r>
              <a:rPr lang="en-US" altLang="zh-CN" dirty="0"/>
              <a:t>T</a:t>
            </a:r>
            <a:r>
              <a:rPr lang="en-US" altLang="zh-CN" baseline="-25000" dirty="0"/>
              <a:t>y </a:t>
            </a:r>
            <a:r>
              <a:rPr lang="zh-CN" altLang="en-US" dirty="0" smtClean="0"/>
              <a:t>，</a:t>
            </a:r>
            <a:r>
              <a:rPr lang="zh-CN" altLang="en-US" dirty="0"/>
              <a:t>适合机器翻译应用；第二种</a:t>
            </a:r>
            <a:r>
              <a:rPr lang="zh-CN" altLang="en-US" dirty="0" smtClean="0"/>
              <a:t>要求</a:t>
            </a:r>
            <a:r>
              <a:rPr lang="en-US" altLang="zh-CN" dirty="0" err="1"/>
              <a:t>T</a:t>
            </a:r>
            <a:r>
              <a:rPr lang="en-US" altLang="zh-CN" baseline="-25000" dirty="0" err="1"/>
              <a:t>x</a:t>
            </a:r>
            <a:r>
              <a:rPr lang="zh-CN" altLang="en-US" dirty="0" smtClean="0"/>
              <a:t>等于</a:t>
            </a:r>
            <a:r>
              <a:rPr lang="en-US" altLang="zh-CN" dirty="0"/>
              <a:t>T</a:t>
            </a:r>
            <a:r>
              <a:rPr lang="en-US" altLang="zh-CN" baseline="-25000" dirty="0"/>
              <a:t>y </a:t>
            </a:r>
            <a:r>
              <a:rPr lang="zh-CN" altLang="en-US" dirty="0" smtClean="0"/>
              <a:t>，</a:t>
            </a:r>
            <a:r>
              <a:rPr lang="zh-CN" altLang="en-US" dirty="0"/>
              <a:t>适合命名实体识别。此外还有很多有趣的应用，比如语音识别、</a:t>
            </a:r>
            <a:r>
              <a:rPr lang="en-US" altLang="zh-CN" dirty="0"/>
              <a:t>DNA</a:t>
            </a:r>
            <a:r>
              <a:rPr lang="zh-CN" altLang="en-US" dirty="0"/>
              <a:t>序列分析、</a:t>
            </a:r>
            <a:r>
              <a:rPr lang="en-US" altLang="zh-CN" dirty="0"/>
              <a:t>Image Caption</a:t>
            </a:r>
            <a:r>
              <a:rPr lang="zh-CN" altLang="en-US" dirty="0"/>
              <a:t>（图像理解）等，限于篇幅，就不展开讨论了。</a:t>
            </a:r>
          </a:p>
          <a:p>
            <a:r>
              <a:rPr lang="zh-CN" altLang="en-US" dirty="0"/>
              <a:t>在前面所举的例子中，我们忽略了一个细节，序列长度是有限的，一般不使用固定的长度。因此，输入序列往往会设置一个特殊的向量来表示序列的结束，输出序列也设置一个特殊的向量来表示序列的结束。另外，如果使用小批量训练样本一起计算时，可能会遇到一个小批量中的多个训练样本长度不同的情况，这时可能需要进行填充（</a:t>
            </a:r>
            <a:r>
              <a:rPr lang="en-US" altLang="zh-CN" dirty="0"/>
              <a:t>padding</a:t>
            </a:r>
            <a:r>
              <a:rPr lang="zh-CN" altLang="en-US" dirty="0"/>
              <a:t>），将短句子用一个特殊符号来填充为和最长句子长度一样。</a:t>
            </a:r>
          </a:p>
          <a:p>
            <a:endParaRPr lang="zh-CN" altLang="en-US" dirty="0"/>
          </a:p>
        </p:txBody>
      </p:sp>
    </p:spTree>
    <p:extLst>
      <p:ext uri="{BB962C8B-B14F-4D97-AF65-F5344CB8AC3E}">
        <p14:creationId xmlns:p14="http://schemas.microsoft.com/office/powerpoint/2010/main" val="29175259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 </a:t>
            </a:r>
            <a:r>
              <a:rPr lang="zh-CN" altLang="en-US" dirty="0" smtClean="0"/>
              <a:t>基本</a:t>
            </a:r>
            <a:r>
              <a:rPr lang="en-US" altLang="zh-CN" dirty="0"/>
              <a:t>RNN</a:t>
            </a:r>
            <a:r>
              <a:rPr lang="zh-CN" altLang="en-US" dirty="0"/>
              <a:t>模型</a:t>
            </a:r>
          </a:p>
        </p:txBody>
      </p:sp>
      <p:sp>
        <p:nvSpPr>
          <p:cNvPr id="3" name="内容占位符 2"/>
          <p:cNvSpPr>
            <a:spLocks noGrp="1"/>
          </p:cNvSpPr>
          <p:nvPr>
            <p:ph idx="1"/>
          </p:nvPr>
        </p:nvSpPr>
        <p:spPr/>
        <p:txBody>
          <a:bodyPr/>
          <a:lstStyle/>
          <a:p>
            <a:r>
              <a:rPr lang="zh-CN" altLang="en-US" dirty="0"/>
              <a:t>本节介绍基本的</a:t>
            </a:r>
            <a:r>
              <a:rPr lang="en-US" altLang="zh-CN" dirty="0"/>
              <a:t>RNN</a:t>
            </a:r>
            <a:r>
              <a:rPr lang="zh-CN" altLang="en-US" dirty="0"/>
              <a:t>模型，包括前向传播、反向传播等基本</a:t>
            </a:r>
            <a:r>
              <a:rPr lang="en-US" altLang="zh-CN" dirty="0"/>
              <a:t>RNN</a:t>
            </a:r>
            <a:r>
              <a:rPr lang="zh-CN" altLang="en-US" dirty="0"/>
              <a:t>原理，最后介绍基本</a:t>
            </a:r>
            <a:r>
              <a:rPr lang="en-US" altLang="zh-CN" dirty="0"/>
              <a:t>RNN</a:t>
            </a:r>
            <a:r>
              <a:rPr lang="zh-CN" altLang="en-US" dirty="0"/>
              <a:t>编程</a:t>
            </a:r>
            <a:r>
              <a:rPr lang="en-US" altLang="zh-CN" dirty="0"/>
              <a:t>API</a:t>
            </a:r>
            <a:r>
              <a:rPr lang="zh-CN" altLang="en-US" dirty="0"/>
              <a:t>和编程示例。</a:t>
            </a:r>
          </a:p>
        </p:txBody>
      </p:sp>
    </p:spTree>
    <p:extLst>
      <p:ext uri="{BB962C8B-B14F-4D97-AF65-F5344CB8AC3E}">
        <p14:creationId xmlns:p14="http://schemas.microsoft.com/office/powerpoint/2010/main" val="36644728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8.2.1 </a:t>
            </a:r>
            <a:r>
              <a:rPr lang="zh-CN" altLang="en-US" dirty="0" smtClean="0"/>
              <a:t>基本</a:t>
            </a:r>
            <a:r>
              <a:rPr lang="en-US" altLang="zh-CN" dirty="0"/>
              <a:t>RNN</a:t>
            </a:r>
            <a:r>
              <a:rPr lang="zh-CN" altLang="en-US" dirty="0"/>
              <a:t>原理</a:t>
            </a:r>
          </a:p>
        </p:txBody>
      </p:sp>
      <p:sp>
        <p:nvSpPr>
          <p:cNvPr id="3" name="内容占位符 2"/>
          <p:cNvSpPr>
            <a:spLocks noGrp="1"/>
          </p:cNvSpPr>
          <p:nvPr>
            <p:ph idx="1"/>
          </p:nvPr>
        </p:nvSpPr>
        <p:spPr/>
        <p:txBody>
          <a:bodyPr/>
          <a:lstStyle/>
          <a:p>
            <a:r>
              <a:rPr lang="zh-CN" altLang="en-US" dirty="0"/>
              <a:t>前面我们只是大概了解基本的</a:t>
            </a:r>
            <a:r>
              <a:rPr lang="en-US" altLang="zh-CN" dirty="0"/>
              <a:t>RNN</a:t>
            </a:r>
            <a:r>
              <a:rPr lang="zh-CN" altLang="en-US" dirty="0"/>
              <a:t>，本小节将介绍基本</a:t>
            </a:r>
            <a:r>
              <a:rPr lang="en-US" altLang="zh-CN" dirty="0"/>
              <a:t>RNN</a:t>
            </a:r>
            <a:r>
              <a:rPr lang="zh-CN" altLang="en-US" dirty="0"/>
              <a:t>的前向传播和反向传播原理，给出数学公式，并讨论</a:t>
            </a:r>
            <a:r>
              <a:rPr lang="en-US" altLang="zh-CN" dirty="0"/>
              <a:t>RNN</a:t>
            </a:r>
            <a:r>
              <a:rPr lang="zh-CN" altLang="en-US" dirty="0"/>
              <a:t>的序列采样和梯度消失问题。</a:t>
            </a:r>
          </a:p>
        </p:txBody>
      </p:sp>
    </p:spTree>
    <p:extLst>
      <p:ext uri="{BB962C8B-B14F-4D97-AF65-F5344CB8AC3E}">
        <p14:creationId xmlns:p14="http://schemas.microsoft.com/office/powerpoint/2010/main" val="18390126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24744"/>
            <a:ext cx="8229600" cy="5400600"/>
          </a:xfrm>
        </p:spPr>
        <p:txBody>
          <a:bodyPr>
            <a:normAutofit fontScale="92500"/>
          </a:bodyPr>
          <a:lstStyle/>
          <a:p>
            <a:r>
              <a:rPr lang="zh-CN" altLang="en-US" dirty="0"/>
              <a:t>（</a:t>
            </a:r>
            <a:r>
              <a:rPr lang="en-US" altLang="zh-CN" dirty="0"/>
              <a:t>1</a:t>
            </a:r>
            <a:r>
              <a:rPr lang="zh-CN" altLang="en-US" dirty="0"/>
              <a:t>）前向传播</a:t>
            </a:r>
          </a:p>
          <a:p>
            <a:r>
              <a:rPr lang="zh-CN" altLang="en-US" dirty="0"/>
              <a:t>假设我们已经训练好了网络参数，容易使用前向传播算法计算每一个时间步的隐藏状态和输出。首先设置隐藏状态的</a:t>
            </a:r>
            <a:r>
              <a:rPr lang="zh-CN" altLang="en-US" dirty="0" smtClean="0"/>
              <a:t>初值     </a:t>
            </a:r>
            <a:r>
              <a:rPr lang="zh-CN" altLang="en-US" dirty="0"/>
              <a:t>为零向量，按下面两个公式分别计算 </a:t>
            </a:r>
            <a:r>
              <a:rPr lang="zh-CN" altLang="en-US" dirty="0" smtClean="0"/>
              <a:t>    和      。</a:t>
            </a:r>
            <a:endParaRPr lang="zh-CN" altLang="en-US" dirty="0"/>
          </a:p>
          <a:p>
            <a:r>
              <a:rPr lang="zh-CN" altLang="en-US" dirty="0"/>
              <a:t> </a:t>
            </a:r>
            <a:endParaRPr lang="en-US" altLang="zh-CN" dirty="0" smtClean="0"/>
          </a:p>
          <a:p>
            <a:r>
              <a:rPr lang="zh-CN" altLang="en-US" dirty="0"/>
              <a:t>								</a:t>
            </a:r>
            <a:r>
              <a:rPr lang="en-US" altLang="zh-CN" dirty="0"/>
              <a:t>(8-1)</a:t>
            </a:r>
          </a:p>
          <a:p>
            <a:endParaRPr lang="en-US" altLang="zh-CN" dirty="0" smtClean="0"/>
          </a:p>
          <a:p>
            <a:r>
              <a:rPr lang="en-US" altLang="zh-CN" dirty="0" smtClean="0"/>
              <a:t> </a:t>
            </a:r>
            <a:r>
              <a:rPr lang="en-US" altLang="zh-CN" dirty="0"/>
              <a:t>								</a:t>
            </a:r>
            <a:r>
              <a:rPr lang="en-US" altLang="zh-CN" dirty="0" smtClean="0"/>
              <a:t>(</a:t>
            </a:r>
            <a:r>
              <a:rPr lang="en-US" altLang="zh-CN" dirty="0"/>
              <a:t>8-2)</a:t>
            </a:r>
          </a:p>
          <a:p>
            <a:r>
              <a:rPr lang="zh-CN" altLang="en-US" dirty="0"/>
              <a:t>其中</a:t>
            </a:r>
            <a:r>
              <a:rPr lang="zh-CN" altLang="en-US" dirty="0" smtClean="0"/>
              <a:t>，</a:t>
            </a:r>
            <a:r>
              <a:rPr lang="en-US" altLang="zh-CN" dirty="0" err="1" smtClean="0"/>
              <a:t>g</a:t>
            </a:r>
            <a:r>
              <a:rPr lang="en-US" altLang="zh-CN" baseline="-25000" dirty="0" err="1" smtClean="0"/>
              <a:t>a</a:t>
            </a:r>
            <a:r>
              <a:rPr lang="zh-CN" altLang="en-US" dirty="0" smtClean="0"/>
              <a:t>和</a:t>
            </a:r>
            <a:r>
              <a:rPr lang="en-US" altLang="zh-CN" dirty="0" err="1" smtClean="0"/>
              <a:t>g</a:t>
            </a:r>
            <a:r>
              <a:rPr lang="en-US" altLang="zh-CN" baseline="-25000" dirty="0" err="1" smtClean="0"/>
              <a:t>y</a:t>
            </a:r>
            <a:r>
              <a:rPr lang="zh-CN" altLang="en-US" dirty="0" smtClean="0"/>
              <a:t>分别</a:t>
            </a:r>
            <a:r>
              <a:rPr lang="zh-CN" altLang="en-US" dirty="0"/>
              <a:t>为</a:t>
            </a:r>
            <a:r>
              <a:rPr lang="en-US" altLang="zh-CN" dirty="0"/>
              <a:t>RNN</a:t>
            </a:r>
            <a:r>
              <a:rPr lang="zh-CN" altLang="en-US" dirty="0"/>
              <a:t>的循环层和输出层的激活函数</a:t>
            </a:r>
            <a:r>
              <a:rPr lang="zh-CN" altLang="en-US" dirty="0" smtClean="0"/>
              <a:t>，</a:t>
            </a:r>
            <a:r>
              <a:rPr lang="en-US" altLang="zh-CN" dirty="0"/>
              <a:t> </a:t>
            </a:r>
            <a:r>
              <a:rPr lang="en-US" altLang="zh-CN" b="1" dirty="0" err="1" smtClean="0"/>
              <a:t>b</a:t>
            </a:r>
            <a:r>
              <a:rPr lang="en-US" altLang="zh-CN" baseline="-25000" dirty="0" err="1" smtClean="0"/>
              <a:t>a</a:t>
            </a:r>
            <a:r>
              <a:rPr lang="zh-CN" altLang="en-US" dirty="0" smtClean="0"/>
              <a:t>和</a:t>
            </a:r>
            <a:r>
              <a:rPr lang="en-US" altLang="zh-CN" b="1" dirty="0" smtClean="0"/>
              <a:t>b</a:t>
            </a:r>
            <a:r>
              <a:rPr lang="en-US" altLang="zh-CN" baseline="-25000" dirty="0" smtClean="0"/>
              <a:t>y</a:t>
            </a:r>
            <a:r>
              <a:rPr lang="zh-CN" altLang="en-US" dirty="0" smtClean="0"/>
              <a:t>为</a:t>
            </a:r>
            <a:r>
              <a:rPr lang="zh-CN" altLang="en-US" dirty="0"/>
              <a:t>对应的偏置向量</a:t>
            </a:r>
            <a:r>
              <a:rPr lang="zh-CN" altLang="en-US" dirty="0" smtClean="0"/>
              <a:t>。</a:t>
            </a:r>
            <a:r>
              <a:rPr lang="en-US" altLang="zh-CN" dirty="0"/>
              <a:t> </a:t>
            </a:r>
            <a:r>
              <a:rPr lang="en-US" altLang="zh-CN" dirty="0" err="1"/>
              <a:t>g</a:t>
            </a:r>
            <a:r>
              <a:rPr lang="en-US" altLang="zh-CN" baseline="-25000" dirty="0" err="1"/>
              <a:t>a</a:t>
            </a:r>
            <a:r>
              <a:rPr lang="zh-CN" altLang="en-US" dirty="0" smtClean="0"/>
              <a:t>激活函数</a:t>
            </a:r>
            <a:r>
              <a:rPr lang="zh-CN" altLang="en-US" dirty="0"/>
              <a:t>通常会选</a:t>
            </a:r>
            <a:r>
              <a:rPr lang="en-US" altLang="zh-CN" dirty="0" err="1"/>
              <a:t>tanh</a:t>
            </a:r>
            <a:r>
              <a:rPr lang="zh-CN" altLang="en-US" dirty="0"/>
              <a:t>或</a:t>
            </a:r>
            <a:r>
              <a:rPr lang="en-US" altLang="zh-CN" dirty="0" err="1"/>
              <a:t>ReLU</a:t>
            </a:r>
            <a:r>
              <a:rPr lang="zh-CN" altLang="en-US" dirty="0" smtClean="0"/>
              <a:t>，</a:t>
            </a:r>
            <a:r>
              <a:rPr lang="en-US" altLang="zh-CN" dirty="0"/>
              <a:t> </a:t>
            </a:r>
            <a:r>
              <a:rPr lang="en-US" altLang="zh-CN" dirty="0" err="1"/>
              <a:t>g</a:t>
            </a:r>
            <a:r>
              <a:rPr lang="en-US" altLang="zh-CN" baseline="-25000" dirty="0" err="1"/>
              <a:t>y</a:t>
            </a:r>
            <a:r>
              <a:rPr lang="zh-CN" altLang="en-US" dirty="0" smtClean="0"/>
              <a:t>激活函数</a:t>
            </a:r>
            <a:r>
              <a:rPr lang="zh-CN" altLang="en-US" dirty="0"/>
              <a:t>取决于</a:t>
            </a:r>
            <a:r>
              <a:rPr lang="en-US" altLang="zh-CN" dirty="0"/>
              <a:t>RNN</a:t>
            </a:r>
            <a:r>
              <a:rPr lang="zh-CN" altLang="en-US" dirty="0"/>
              <a:t>的输出，如果是二元分类，通常会选择</a:t>
            </a:r>
            <a:r>
              <a:rPr lang="en-US" altLang="zh-CN" dirty="0"/>
              <a:t>sigmoid</a:t>
            </a:r>
            <a:r>
              <a:rPr lang="zh-CN" altLang="en-US" dirty="0"/>
              <a:t>函数，多元分类则通常选择</a:t>
            </a:r>
            <a:r>
              <a:rPr lang="en-US" altLang="zh-CN" dirty="0" err="1"/>
              <a:t>softmax</a:t>
            </a:r>
            <a:r>
              <a:rPr lang="zh-CN" altLang="en-US" dirty="0"/>
              <a:t>函数。</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34185268"/>
              </p:ext>
            </p:extLst>
          </p:nvPr>
        </p:nvGraphicFramePr>
        <p:xfrm>
          <a:off x="1115616" y="2996952"/>
          <a:ext cx="3143250" cy="419100"/>
        </p:xfrm>
        <a:graphic>
          <a:graphicData uri="http://schemas.openxmlformats.org/presentationml/2006/ole">
            <mc:AlternateContent xmlns:mc="http://schemas.openxmlformats.org/markup-compatibility/2006">
              <mc:Choice xmlns:v="urn:schemas-microsoft-com:vml" Requires="v">
                <p:oleObj spid="_x0000_s17744" name="Equation" r:id="rId3" imgW="2095500" imgH="279400" progId="Equation.DSMT4">
                  <p:embed/>
                </p:oleObj>
              </mc:Choice>
              <mc:Fallback>
                <p:oleObj name="Equation" r:id="rId3" imgW="2095500" imgH="2794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2996952"/>
                        <a:ext cx="31432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006028941"/>
              </p:ext>
            </p:extLst>
          </p:nvPr>
        </p:nvGraphicFramePr>
        <p:xfrm>
          <a:off x="1115616" y="3789040"/>
          <a:ext cx="2247900" cy="419100"/>
        </p:xfrm>
        <a:graphic>
          <a:graphicData uri="http://schemas.openxmlformats.org/presentationml/2006/ole">
            <mc:AlternateContent xmlns:mc="http://schemas.openxmlformats.org/markup-compatibility/2006">
              <mc:Choice xmlns:v="urn:schemas-microsoft-com:vml" Requires="v">
                <p:oleObj spid="_x0000_s17745" name="Equation" r:id="rId5" imgW="1498600" imgH="279400" progId="Equation.DSMT4">
                  <p:embed/>
                </p:oleObj>
              </mc:Choice>
              <mc:Fallback>
                <p:oleObj name="Equation" r:id="rId5" imgW="1498600" imgH="2794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5616" y="3789040"/>
                        <a:ext cx="22479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328697963"/>
              </p:ext>
            </p:extLst>
          </p:nvPr>
        </p:nvGraphicFramePr>
        <p:xfrm>
          <a:off x="1763688" y="2348880"/>
          <a:ext cx="418919" cy="304668"/>
        </p:xfrm>
        <a:graphic>
          <a:graphicData uri="http://schemas.openxmlformats.org/presentationml/2006/ole">
            <mc:AlternateContent xmlns:mc="http://schemas.openxmlformats.org/markup-compatibility/2006">
              <mc:Choice xmlns:v="urn:schemas-microsoft-com:vml" Requires="v">
                <p:oleObj spid="_x0000_s17746" name="Equation" r:id="rId7" imgW="279279" imgH="203112" progId="Equation.DSMT4">
                  <p:embed/>
                </p:oleObj>
              </mc:Choice>
              <mc:Fallback>
                <p:oleObj name="Equation" r:id="rId7" imgW="279279" imgH="203112"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3688" y="2348880"/>
                        <a:ext cx="418919"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854661284"/>
              </p:ext>
            </p:extLst>
          </p:nvPr>
        </p:nvGraphicFramePr>
        <p:xfrm>
          <a:off x="6948264" y="2348880"/>
          <a:ext cx="399600" cy="304560"/>
        </p:xfrm>
        <a:graphic>
          <a:graphicData uri="http://schemas.openxmlformats.org/presentationml/2006/ole">
            <mc:AlternateContent xmlns:mc="http://schemas.openxmlformats.org/markup-compatibility/2006">
              <mc:Choice xmlns:v="urn:schemas-microsoft-com:vml" Requires="v">
                <p:oleObj spid="_x0000_s17747" name="Equation" r:id="rId9" imgW="266400" imgH="203040" progId="Equation.DSMT4">
                  <p:embed/>
                </p:oleObj>
              </mc:Choice>
              <mc:Fallback>
                <p:oleObj name="Equation" r:id="rId9" imgW="266400" imgH="203040" progId="Equation.DSMT4">
                  <p:embed/>
                  <p:pic>
                    <p:nvPicPr>
                      <p:cNvPr id="0" name="Object 7"/>
                      <p:cNvPicPr>
                        <a:picLocks noChangeAspect="1" noChangeArrowheads="1"/>
                      </p:cNvPicPr>
                      <p:nvPr/>
                    </p:nvPicPr>
                    <p:blipFill>
                      <a:blip r:embed="rId10"/>
                      <a:srcRect/>
                      <a:stretch>
                        <a:fillRect/>
                      </a:stretch>
                    </p:blipFill>
                    <p:spPr bwMode="auto">
                      <a:xfrm>
                        <a:off x="6948264" y="2348880"/>
                        <a:ext cx="399600" cy="30456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1519462684"/>
              </p:ext>
            </p:extLst>
          </p:nvPr>
        </p:nvGraphicFramePr>
        <p:xfrm>
          <a:off x="7700516" y="2348880"/>
          <a:ext cx="399876" cy="342752"/>
        </p:xfrm>
        <a:graphic>
          <a:graphicData uri="http://schemas.openxmlformats.org/presentationml/2006/ole">
            <mc:AlternateContent xmlns:mc="http://schemas.openxmlformats.org/markup-compatibility/2006">
              <mc:Choice xmlns:v="urn:schemas-microsoft-com:vml" Requires="v">
                <p:oleObj spid="_x0000_s17748" name="Equation" r:id="rId11" imgW="266584" imgH="228501" progId="Equation.DSMT4">
                  <p:embed/>
                </p:oleObj>
              </mc:Choice>
              <mc:Fallback>
                <p:oleObj name="Equation" r:id="rId11" imgW="266584" imgH="228501"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00516" y="2348880"/>
                        <a:ext cx="399876"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5835798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zh-CN" altLang="en-US" dirty="0"/>
              <a:t>公式</a:t>
            </a:r>
            <a:r>
              <a:rPr lang="en-US" altLang="zh-CN" dirty="0"/>
              <a:t>(8-1)</a:t>
            </a:r>
            <a:r>
              <a:rPr lang="zh-CN" altLang="en-US" dirty="0"/>
              <a:t>和</a:t>
            </a:r>
            <a:r>
              <a:rPr lang="en-US" altLang="zh-CN" dirty="0"/>
              <a:t>(8-2)</a:t>
            </a:r>
            <a:r>
              <a:rPr lang="zh-CN" altLang="en-US" dirty="0"/>
              <a:t>可以推广到更一般的形式，在</a:t>
            </a:r>
            <a:r>
              <a:rPr lang="zh-CN" altLang="en-US" dirty="0" smtClean="0"/>
              <a:t>任意</a:t>
            </a:r>
            <a:r>
              <a:rPr lang="en-US" altLang="zh-CN" dirty="0" smtClean="0"/>
              <a:t>t</a:t>
            </a:r>
            <a:r>
              <a:rPr lang="zh-CN" altLang="en-US" dirty="0" smtClean="0"/>
              <a:t>时刻</a:t>
            </a:r>
            <a:r>
              <a:rPr lang="zh-CN" altLang="en-US" dirty="0"/>
              <a:t>，有</a:t>
            </a:r>
          </a:p>
          <a:p>
            <a:r>
              <a:rPr lang="zh-CN" altLang="en-US" dirty="0"/>
              <a:t> </a:t>
            </a:r>
            <a:endParaRPr lang="en-US" altLang="zh-CN" dirty="0" smtClean="0"/>
          </a:p>
          <a:p>
            <a:r>
              <a:rPr lang="zh-CN" altLang="en-US" dirty="0"/>
              <a:t>							</a:t>
            </a:r>
            <a:r>
              <a:rPr lang="en-US" altLang="zh-CN" dirty="0"/>
              <a:t>(8-3)</a:t>
            </a:r>
          </a:p>
          <a:p>
            <a:r>
              <a:rPr lang="en-US" altLang="zh-CN" dirty="0"/>
              <a:t> </a:t>
            </a:r>
            <a:endParaRPr lang="en-US" altLang="zh-CN" dirty="0" smtClean="0"/>
          </a:p>
          <a:p>
            <a:r>
              <a:rPr lang="en-US" altLang="zh-CN" dirty="0"/>
              <a:t>							</a:t>
            </a:r>
            <a:r>
              <a:rPr lang="en-US" altLang="zh-CN" dirty="0" smtClean="0"/>
              <a:t>(</a:t>
            </a:r>
            <a:r>
              <a:rPr lang="en-US" altLang="zh-CN" dirty="0"/>
              <a:t>8-4)</a:t>
            </a:r>
          </a:p>
          <a:p>
            <a:r>
              <a:rPr lang="zh-CN" altLang="en-US" dirty="0"/>
              <a:t>公式</a:t>
            </a:r>
            <a:r>
              <a:rPr lang="en-US" altLang="zh-CN" dirty="0"/>
              <a:t>(8-3)</a:t>
            </a:r>
            <a:r>
              <a:rPr lang="zh-CN" altLang="en-US" dirty="0"/>
              <a:t>说明，任意 时刻的</a:t>
            </a:r>
            <a:r>
              <a:rPr lang="zh-CN" altLang="en-US" dirty="0" smtClean="0"/>
              <a:t>状态</a:t>
            </a:r>
            <a:r>
              <a:rPr lang="en-US" altLang="zh-CN" dirty="0" smtClean="0"/>
              <a:t>t</a:t>
            </a:r>
            <a:r>
              <a:rPr lang="zh-CN" altLang="en-US" dirty="0" smtClean="0"/>
              <a:t>不但</a:t>
            </a:r>
            <a:r>
              <a:rPr lang="zh-CN" altLang="en-US" dirty="0"/>
              <a:t>与当时的输入 有关，还与前一时刻的</a:t>
            </a:r>
            <a:r>
              <a:rPr lang="zh-CN" altLang="en-US" dirty="0" smtClean="0"/>
              <a:t>状态      有关</a:t>
            </a:r>
            <a:r>
              <a:rPr lang="zh-CN" altLang="en-US" dirty="0"/>
              <a:t>， </a:t>
            </a:r>
            <a:r>
              <a:rPr lang="zh-CN" altLang="en-US" dirty="0" smtClean="0"/>
              <a:t>     又</a:t>
            </a:r>
            <a:r>
              <a:rPr lang="zh-CN" altLang="en-US" dirty="0"/>
              <a:t>与 </a:t>
            </a:r>
            <a:r>
              <a:rPr lang="zh-CN" altLang="en-US" dirty="0" smtClean="0"/>
              <a:t>       有关</a:t>
            </a:r>
            <a:r>
              <a:rPr lang="zh-CN" altLang="en-US" dirty="0"/>
              <a:t>，</a:t>
            </a:r>
            <a:r>
              <a:rPr lang="en-US" altLang="zh-CN" dirty="0"/>
              <a:t>……</a:t>
            </a:r>
            <a:r>
              <a:rPr lang="zh-CN" altLang="en-US" dirty="0"/>
              <a:t>，直到 </a:t>
            </a:r>
            <a:r>
              <a:rPr lang="zh-CN" altLang="en-US" dirty="0" smtClean="0"/>
              <a:t>      。</a:t>
            </a:r>
            <a:r>
              <a:rPr lang="zh-CN" altLang="en-US" dirty="0"/>
              <a:t>可以想象，</a:t>
            </a:r>
            <a:r>
              <a:rPr lang="zh-CN" altLang="en-US" dirty="0" smtClean="0"/>
              <a:t>即便</a:t>
            </a:r>
            <a:r>
              <a:rPr lang="en-US" altLang="zh-CN" dirty="0" smtClean="0"/>
              <a:t>t</a:t>
            </a:r>
            <a:r>
              <a:rPr lang="zh-CN" altLang="en-US" dirty="0" smtClean="0"/>
              <a:t>很大</a:t>
            </a:r>
            <a:r>
              <a:rPr lang="zh-CN" altLang="en-US" dirty="0"/>
              <a:t>，也仍然会</a:t>
            </a:r>
            <a:r>
              <a:rPr lang="zh-CN" altLang="en-US" dirty="0" smtClean="0"/>
              <a:t>受到      的</a:t>
            </a:r>
            <a:r>
              <a:rPr lang="zh-CN" altLang="en-US" dirty="0"/>
              <a:t>影响，这就是长期依赖问题。</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840434855"/>
              </p:ext>
            </p:extLst>
          </p:nvPr>
        </p:nvGraphicFramePr>
        <p:xfrm>
          <a:off x="971600" y="2996952"/>
          <a:ext cx="3238500" cy="419100"/>
        </p:xfrm>
        <a:graphic>
          <a:graphicData uri="http://schemas.openxmlformats.org/presentationml/2006/ole">
            <mc:AlternateContent xmlns:mc="http://schemas.openxmlformats.org/markup-compatibility/2006">
              <mc:Choice xmlns:v="urn:schemas-microsoft-com:vml" Requires="v">
                <p:oleObj spid="_x0000_s18959" name="Equation" r:id="rId3" imgW="2159000" imgH="279400" progId="Equation.DSMT4">
                  <p:embed/>
                </p:oleObj>
              </mc:Choice>
              <mc:Fallback>
                <p:oleObj name="Equation" r:id="rId3" imgW="2159000" imgH="2794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2996952"/>
                        <a:ext cx="32385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122361885"/>
              </p:ext>
            </p:extLst>
          </p:nvPr>
        </p:nvGraphicFramePr>
        <p:xfrm>
          <a:off x="1043608" y="3789040"/>
          <a:ext cx="2247900" cy="419100"/>
        </p:xfrm>
        <a:graphic>
          <a:graphicData uri="http://schemas.openxmlformats.org/presentationml/2006/ole">
            <mc:AlternateContent xmlns:mc="http://schemas.openxmlformats.org/markup-compatibility/2006">
              <mc:Choice xmlns:v="urn:schemas-microsoft-com:vml" Requires="v">
                <p:oleObj spid="_x0000_s18960" name="Equation" r:id="rId5" imgW="1498600" imgH="279400" progId="Equation.DSMT4">
                  <p:embed/>
                </p:oleObj>
              </mc:Choice>
              <mc:Fallback>
                <p:oleObj name="Equation" r:id="rId5" imgW="1498600" imgH="2794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3608" y="3789040"/>
                        <a:ext cx="22479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578132976"/>
              </p:ext>
            </p:extLst>
          </p:nvPr>
        </p:nvGraphicFramePr>
        <p:xfrm>
          <a:off x="8316416" y="4509120"/>
          <a:ext cx="399704" cy="304536"/>
        </p:xfrm>
        <a:graphic>
          <a:graphicData uri="http://schemas.openxmlformats.org/presentationml/2006/ole">
            <mc:AlternateContent xmlns:mc="http://schemas.openxmlformats.org/markup-compatibility/2006">
              <mc:Choice xmlns:v="urn:schemas-microsoft-com:vml" Requires="v">
                <p:oleObj spid="_x0000_s18961" name="Equation" r:id="rId7" imgW="266469" imgH="203024" progId="Equation.DSMT4">
                  <p:embed/>
                </p:oleObj>
              </mc:Choice>
              <mc:Fallback>
                <p:oleObj name="Equation" r:id="rId7" imgW="266469" imgH="203024"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16416" y="4509120"/>
                        <a:ext cx="3997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137427219"/>
              </p:ext>
            </p:extLst>
          </p:nvPr>
        </p:nvGraphicFramePr>
        <p:xfrm>
          <a:off x="4788024" y="4869160"/>
          <a:ext cx="514127" cy="304668"/>
        </p:xfrm>
        <a:graphic>
          <a:graphicData uri="http://schemas.openxmlformats.org/presentationml/2006/ole">
            <mc:AlternateContent xmlns:mc="http://schemas.openxmlformats.org/markup-compatibility/2006">
              <mc:Choice xmlns:v="urn:schemas-microsoft-com:vml" Requires="v">
                <p:oleObj spid="_x0000_s18962" name="Equation" r:id="rId9" imgW="342751" imgH="203112" progId="Equation.DSMT4">
                  <p:embed/>
                </p:oleObj>
              </mc:Choice>
              <mc:Fallback>
                <p:oleObj name="Equation" r:id="rId9" imgW="342751" imgH="203112" progId="Equation.DSMT4">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88024" y="4869160"/>
                        <a:ext cx="514127"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2137427219"/>
              </p:ext>
            </p:extLst>
          </p:nvPr>
        </p:nvGraphicFramePr>
        <p:xfrm>
          <a:off x="6228184" y="4869160"/>
          <a:ext cx="514127" cy="304668"/>
        </p:xfrm>
        <a:graphic>
          <a:graphicData uri="http://schemas.openxmlformats.org/presentationml/2006/ole">
            <mc:AlternateContent xmlns:mc="http://schemas.openxmlformats.org/markup-compatibility/2006">
              <mc:Choice xmlns:v="urn:schemas-microsoft-com:vml" Requires="v">
                <p:oleObj spid="_x0000_s18963" name="Equation" r:id="rId11" imgW="342751" imgH="203112" progId="Equation.DSMT4">
                  <p:embed/>
                </p:oleObj>
              </mc:Choice>
              <mc:Fallback>
                <p:oleObj name="Equation" r:id="rId11" imgW="342751" imgH="203112"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28184" y="4869160"/>
                        <a:ext cx="514127"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2093433553"/>
              </p:ext>
            </p:extLst>
          </p:nvPr>
        </p:nvGraphicFramePr>
        <p:xfrm>
          <a:off x="7452320" y="4869160"/>
          <a:ext cx="552210" cy="304668"/>
        </p:xfrm>
        <a:graphic>
          <a:graphicData uri="http://schemas.openxmlformats.org/presentationml/2006/ole">
            <mc:AlternateContent xmlns:mc="http://schemas.openxmlformats.org/markup-compatibility/2006">
              <mc:Choice xmlns:v="urn:schemas-microsoft-com:vml" Requires="v">
                <p:oleObj spid="_x0000_s18964" name="Equation" r:id="rId12" imgW="368140" imgH="203112" progId="Equation.DSMT4">
                  <p:embed/>
                </p:oleObj>
              </mc:Choice>
              <mc:Fallback>
                <p:oleObj name="Equation" r:id="rId12" imgW="368140" imgH="203112" progId="Equation.DSMT4">
                  <p:embed/>
                  <p:pic>
                    <p:nvPicPr>
                      <p:cNvPr id="0" name="Object 1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452320" y="4869160"/>
                        <a:ext cx="552210"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1260660536"/>
              </p:ext>
            </p:extLst>
          </p:nvPr>
        </p:nvGraphicFramePr>
        <p:xfrm>
          <a:off x="2987824" y="5229200"/>
          <a:ext cx="399704" cy="304536"/>
        </p:xfrm>
        <a:graphic>
          <a:graphicData uri="http://schemas.openxmlformats.org/presentationml/2006/ole">
            <mc:AlternateContent xmlns:mc="http://schemas.openxmlformats.org/markup-compatibility/2006">
              <mc:Choice xmlns:v="urn:schemas-microsoft-com:vml" Requires="v">
                <p:oleObj spid="_x0000_s18965" name="Equation" r:id="rId14" imgW="266469" imgH="203024" progId="Equation.DSMT4">
                  <p:embed/>
                </p:oleObj>
              </mc:Choice>
              <mc:Fallback>
                <p:oleObj name="Equation" r:id="rId14" imgW="266469" imgH="203024" progId="Equation.DSMT4">
                  <p:embed/>
                  <p:pic>
                    <p:nvPicPr>
                      <p:cNvPr id="0" name="Object 1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987824" y="5229200"/>
                        <a:ext cx="3997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1260660536"/>
              </p:ext>
            </p:extLst>
          </p:nvPr>
        </p:nvGraphicFramePr>
        <p:xfrm>
          <a:off x="1835696" y="5589240"/>
          <a:ext cx="399704" cy="304536"/>
        </p:xfrm>
        <a:graphic>
          <a:graphicData uri="http://schemas.openxmlformats.org/presentationml/2006/ole">
            <mc:AlternateContent xmlns:mc="http://schemas.openxmlformats.org/markup-compatibility/2006">
              <mc:Choice xmlns:v="urn:schemas-microsoft-com:vml" Requires="v">
                <p:oleObj spid="_x0000_s18966" name="Equation" r:id="rId16" imgW="266469" imgH="203024" progId="Equation.DSMT4">
                  <p:embed/>
                </p:oleObj>
              </mc:Choice>
              <mc:Fallback>
                <p:oleObj name="Equation" r:id="rId16" imgW="266469" imgH="203024"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835696" y="5589240"/>
                        <a:ext cx="3997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9357579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581128"/>
            <a:ext cx="8229600" cy="1743472"/>
          </a:xfrm>
        </p:spPr>
        <p:txBody>
          <a:bodyPr/>
          <a:lstStyle/>
          <a:p>
            <a:r>
              <a:rPr lang="zh-CN" altLang="en-US" dirty="0"/>
              <a:t>有了上述两个公式，容易将简化的</a:t>
            </a:r>
            <a:r>
              <a:rPr lang="en-US" altLang="zh-CN" dirty="0"/>
              <a:t>RNN</a:t>
            </a:r>
            <a:r>
              <a:rPr lang="zh-CN" altLang="en-US" dirty="0"/>
              <a:t>表示重新绘制为如图</a:t>
            </a:r>
            <a:r>
              <a:rPr lang="en-US" altLang="zh-CN" dirty="0"/>
              <a:t>8. 13</a:t>
            </a:r>
            <a:r>
              <a:rPr lang="zh-CN" altLang="en-US" dirty="0"/>
              <a:t>所示的</a:t>
            </a:r>
            <a:r>
              <a:rPr lang="en-US" altLang="zh-CN" dirty="0"/>
              <a:t>RNN</a:t>
            </a:r>
            <a:r>
              <a:rPr lang="zh-CN" altLang="en-US" dirty="0"/>
              <a:t>计算示意图，图的右半部分也称为基本</a:t>
            </a:r>
            <a:r>
              <a:rPr lang="en-US" altLang="zh-CN" dirty="0"/>
              <a:t>RNN</a:t>
            </a:r>
            <a:r>
              <a:rPr lang="zh-CN" altLang="en-US" dirty="0"/>
              <a:t>单元。</a:t>
            </a: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764704"/>
            <a:ext cx="7058881" cy="318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233224" y="4149080"/>
            <a:ext cx="2535631" cy="369332"/>
          </a:xfrm>
          <a:prstGeom prst="rect">
            <a:avLst/>
          </a:prstGeom>
        </p:spPr>
        <p:txBody>
          <a:bodyPr wrap="none">
            <a:spAutoFit/>
          </a:bodyPr>
          <a:lstStyle/>
          <a:p>
            <a:r>
              <a:rPr lang="zh-CN" altLang="zh-CN" dirty="0"/>
              <a:t>图</a:t>
            </a:r>
            <a:r>
              <a:rPr lang="en-US" altLang="zh-CN" dirty="0"/>
              <a:t>8. 13 RNN</a:t>
            </a:r>
            <a:r>
              <a:rPr lang="zh-CN" altLang="zh-CN" dirty="0"/>
              <a:t>计算示意图</a:t>
            </a:r>
          </a:p>
        </p:txBody>
      </p:sp>
    </p:spTree>
    <p:extLst>
      <p:ext uri="{BB962C8B-B14F-4D97-AF65-F5344CB8AC3E}">
        <p14:creationId xmlns:p14="http://schemas.microsoft.com/office/powerpoint/2010/main" val="34929732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可以简化公式</a:t>
            </a:r>
            <a:r>
              <a:rPr lang="en-US" altLang="zh-CN" dirty="0"/>
              <a:t>(8-3)</a:t>
            </a:r>
            <a:r>
              <a:rPr lang="zh-CN" altLang="en-US" dirty="0"/>
              <a:t>和</a:t>
            </a:r>
            <a:r>
              <a:rPr lang="en-US" altLang="zh-CN" dirty="0"/>
              <a:t>(8-4)</a:t>
            </a:r>
            <a:r>
              <a:rPr lang="zh-CN" altLang="en-US" dirty="0"/>
              <a:t>。</a:t>
            </a:r>
            <a:r>
              <a:rPr lang="zh-CN" altLang="en-US" dirty="0" smtClean="0"/>
              <a:t>使用</a:t>
            </a:r>
            <a:r>
              <a:rPr lang="en-US" altLang="zh-CN" dirty="0" err="1" smtClean="0"/>
              <a:t>W</a:t>
            </a:r>
            <a:r>
              <a:rPr lang="en-US" altLang="zh-CN" baseline="-25000" dirty="0" err="1" smtClean="0"/>
              <a:t>a</a:t>
            </a:r>
            <a:r>
              <a:rPr lang="zh-CN" altLang="en-US" dirty="0" smtClean="0"/>
              <a:t>来表示               </a:t>
            </a:r>
            <a:r>
              <a:rPr lang="zh-CN" altLang="en-US" dirty="0"/>
              <a:t>，</a:t>
            </a:r>
            <a:r>
              <a:rPr lang="zh-CN" altLang="en-US" dirty="0" smtClean="0"/>
              <a:t>使用                来</a:t>
            </a:r>
            <a:r>
              <a:rPr lang="zh-CN" altLang="en-US" dirty="0"/>
              <a:t>表示 </a:t>
            </a:r>
            <a:r>
              <a:rPr lang="zh-CN" altLang="en-US" dirty="0" smtClean="0"/>
              <a:t>         ，使用</a:t>
            </a:r>
            <a:r>
              <a:rPr lang="en-US" altLang="zh-CN" dirty="0" err="1" smtClean="0"/>
              <a:t>W</a:t>
            </a:r>
            <a:r>
              <a:rPr lang="en-US" altLang="zh-CN" baseline="-25000" dirty="0" err="1" smtClean="0"/>
              <a:t>y</a:t>
            </a:r>
            <a:r>
              <a:rPr lang="zh-CN" altLang="en-US" dirty="0" smtClean="0"/>
              <a:t>来表示</a:t>
            </a:r>
            <a:r>
              <a:rPr lang="en-US" altLang="zh-CN" dirty="0" err="1" smtClean="0"/>
              <a:t>W</a:t>
            </a:r>
            <a:r>
              <a:rPr lang="en-US" altLang="zh-CN" baseline="-25000" dirty="0" err="1" smtClean="0"/>
              <a:t>ya</a:t>
            </a:r>
            <a:r>
              <a:rPr lang="zh-CN" altLang="en-US" dirty="0" smtClean="0"/>
              <a:t>，</a:t>
            </a:r>
            <a:r>
              <a:rPr lang="zh-CN" altLang="en-US" dirty="0"/>
              <a:t>公式</a:t>
            </a:r>
            <a:r>
              <a:rPr lang="en-US" altLang="zh-CN" dirty="0"/>
              <a:t>(8-3)</a:t>
            </a:r>
            <a:r>
              <a:rPr lang="zh-CN" altLang="en-US" dirty="0"/>
              <a:t>和</a:t>
            </a:r>
            <a:r>
              <a:rPr lang="en-US" altLang="zh-CN" dirty="0"/>
              <a:t>(8-4)</a:t>
            </a:r>
            <a:r>
              <a:rPr lang="zh-CN" altLang="en-US" dirty="0"/>
              <a:t>可以简化为：</a:t>
            </a:r>
          </a:p>
          <a:p>
            <a:r>
              <a:rPr lang="zh-CN" altLang="en-US" dirty="0"/>
              <a:t> </a:t>
            </a:r>
            <a:endParaRPr lang="en-US" altLang="zh-CN" dirty="0" smtClean="0"/>
          </a:p>
          <a:p>
            <a:r>
              <a:rPr lang="zh-CN" altLang="en-US" dirty="0"/>
              <a:t>								</a:t>
            </a:r>
            <a:r>
              <a:rPr lang="en-US" altLang="zh-CN" dirty="0"/>
              <a:t>(8-5)</a:t>
            </a:r>
          </a:p>
          <a:p>
            <a:r>
              <a:rPr lang="en-US" altLang="zh-CN" dirty="0"/>
              <a:t> </a:t>
            </a:r>
            <a:endParaRPr lang="en-US" altLang="zh-CN" dirty="0" smtClean="0"/>
          </a:p>
          <a:p>
            <a:r>
              <a:rPr lang="en-US" altLang="zh-CN" dirty="0"/>
              <a:t>								</a:t>
            </a:r>
            <a:r>
              <a:rPr lang="en-US" altLang="zh-CN" dirty="0" smtClean="0"/>
              <a:t>(</a:t>
            </a:r>
            <a:r>
              <a:rPr lang="en-US" altLang="zh-CN" dirty="0"/>
              <a:t>8-6)</a:t>
            </a:r>
          </a:p>
          <a:p>
            <a:r>
              <a:rPr lang="zh-CN" altLang="en-US" dirty="0"/>
              <a:t>其中</a:t>
            </a:r>
            <a:r>
              <a:rPr lang="zh-CN" altLang="en-US" dirty="0" smtClean="0"/>
              <a:t>，</a:t>
            </a:r>
            <a:r>
              <a:rPr lang="en-US" altLang="zh-CN" dirty="0" err="1" smtClean="0"/>
              <a:t>W</a:t>
            </a:r>
            <a:r>
              <a:rPr lang="en-US" altLang="zh-CN" baseline="-25000" dirty="0" err="1" smtClean="0"/>
              <a:t>a</a:t>
            </a:r>
            <a:r>
              <a:rPr lang="zh-CN" altLang="en-US" dirty="0" smtClean="0"/>
              <a:t>和</a:t>
            </a:r>
            <a:r>
              <a:rPr lang="en-US" altLang="zh-CN" dirty="0" err="1" smtClean="0"/>
              <a:t>b</a:t>
            </a:r>
            <a:r>
              <a:rPr lang="en-US" altLang="zh-CN" baseline="-25000" dirty="0" err="1" smtClean="0"/>
              <a:t>a</a:t>
            </a:r>
            <a:r>
              <a:rPr lang="zh-CN" altLang="en-US" dirty="0" smtClean="0"/>
              <a:t>表示</a:t>
            </a:r>
            <a:r>
              <a:rPr lang="zh-CN" altLang="en-US" dirty="0"/>
              <a:t>这些参数用于</a:t>
            </a:r>
            <a:r>
              <a:rPr lang="zh-CN" altLang="en-US" dirty="0" smtClean="0"/>
              <a:t>计算</a:t>
            </a:r>
            <a:r>
              <a:rPr lang="en-US" altLang="zh-CN" dirty="0" smtClean="0"/>
              <a:t>a</a:t>
            </a:r>
            <a:r>
              <a:rPr lang="zh-CN" altLang="en-US" dirty="0" smtClean="0"/>
              <a:t>，</a:t>
            </a:r>
            <a:r>
              <a:rPr lang="en-US" altLang="zh-CN" dirty="0"/>
              <a:t> </a:t>
            </a:r>
            <a:r>
              <a:rPr lang="en-US" altLang="zh-CN" dirty="0" err="1" smtClean="0"/>
              <a:t>W</a:t>
            </a:r>
            <a:r>
              <a:rPr lang="en-US" altLang="zh-CN" baseline="-25000" dirty="0" err="1" smtClean="0"/>
              <a:t>y</a:t>
            </a:r>
            <a:r>
              <a:rPr lang="zh-CN" altLang="en-US" dirty="0" smtClean="0"/>
              <a:t>和</a:t>
            </a:r>
            <a:r>
              <a:rPr lang="en-US" altLang="zh-CN" dirty="0" smtClean="0"/>
              <a:t>b</a:t>
            </a:r>
            <a:r>
              <a:rPr lang="en-US" altLang="zh-CN" baseline="-25000" dirty="0" smtClean="0"/>
              <a:t>y</a:t>
            </a:r>
            <a:r>
              <a:rPr lang="zh-CN" altLang="en-US" dirty="0" smtClean="0"/>
              <a:t>表示</a:t>
            </a:r>
            <a:r>
              <a:rPr lang="zh-CN" altLang="en-US" dirty="0"/>
              <a:t>这些参数用于</a:t>
            </a:r>
            <a:r>
              <a:rPr lang="zh-CN" altLang="en-US" dirty="0" smtClean="0"/>
              <a:t>计算</a:t>
            </a:r>
            <a:r>
              <a:rPr lang="en-US" altLang="zh-CN" dirty="0" smtClean="0"/>
              <a:t>y</a:t>
            </a:r>
            <a:r>
              <a:rPr lang="zh-CN" altLang="en-US" dirty="0" smtClean="0"/>
              <a:t>。</a:t>
            </a:r>
            <a:endParaRPr lang="zh-CN" altLang="en-US" dirty="0"/>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451740761"/>
              </p:ext>
            </p:extLst>
          </p:nvPr>
        </p:nvGraphicFramePr>
        <p:xfrm>
          <a:off x="6948264" y="1988840"/>
          <a:ext cx="1180587" cy="380835"/>
        </p:xfrm>
        <a:graphic>
          <a:graphicData uri="http://schemas.openxmlformats.org/presentationml/2006/ole">
            <mc:AlternateContent xmlns:mc="http://schemas.openxmlformats.org/markup-compatibility/2006">
              <mc:Choice xmlns:v="urn:schemas-microsoft-com:vml" Requires="v">
                <p:oleObj spid="_x0000_s20796" name="Equation" r:id="rId3" imgW="787058" imgH="253890" progId="Equation.DSMT4">
                  <p:embed/>
                </p:oleObj>
              </mc:Choice>
              <mc:Fallback>
                <p:oleObj name="Equation" r:id="rId3" imgW="787058" imgH="25389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264" y="1988840"/>
                        <a:ext cx="1180587"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543990344"/>
              </p:ext>
            </p:extLst>
          </p:nvPr>
        </p:nvGraphicFramePr>
        <p:xfrm>
          <a:off x="1475656" y="2348880"/>
          <a:ext cx="1371600" cy="419100"/>
        </p:xfrm>
        <a:graphic>
          <a:graphicData uri="http://schemas.openxmlformats.org/presentationml/2006/ole">
            <mc:AlternateContent xmlns:mc="http://schemas.openxmlformats.org/markup-compatibility/2006">
              <mc:Choice xmlns:v="urn:schemas-microsoft-com:vml" Requires="v">
                <p:oleObj spid="_x0000_s20797" name="Equation" r:id="rId5" imgW="914400" imgH="279400" progId="Equation.DSMT4">
                  <p:embed/>
                </p:oleObj>
              </mc:Choice>
              <mc:Fallback>
                <p:oleObj name="Equation" r:id="rId5" imgW="914400" imgH="2794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5656" y="2348880"/>
                        <a:ext cx="1371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107781996"/>
              </p:ext>
            </p:extLst>
          </p:nvPr>
        </p:nvGraphicFramePr>
        <p:xfrm>
          <a:off x="3851920" y="2348880"/>
          <a:ext cx="504056" cy="479425"/>
        </p:xfrm>
        <a:graphic>
          <a:graphicData uri="http://schemas.openxmlformats.org/presentationml/2006/ole">
            <mc:AlternateContent xmlns:mc="http://schemas.openxmlformats.org/markup-compatibility/2006">
              <mc:Choice xmlns:v="urn:schemas-microsoft-com:vml" Requires="v">
                <p:oleObj spid="_x0000_s20798" name="Equation" r:id="rId7" imgW="495085" imgH="482391" progId="Equation.DSMT4">
                  <p:embed/>
                </p:oleObj>
              </mc:Choice>
              <mc:Fallback>
                <p:oleObj name="Equation" r:id="rId7" imgW="495085" imgH="482391"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51920" y="2348880"/>
                        <a:ext cx="504056" cy="479425"/>
                      </a:xfrm>
                      <a:prstGeom prst="rect">
                        <a:avLst/>
                      </a:prstGeom>
                      <a:noFill/>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630215752"/>
              </p:ext>
            </p:extLst>
          </p:nvPr>
        </p:nvGraphicFramePr>
        <p:xfrm>
          <a:off x="1043608" y="3573016"/>
          <a:ext cx="3141887" cy="457002"/>
        </p:xfrm>
        <a:graphic>
          <a:graphicData uri="http://schemas.openxmlformats.org/presentationml/2006/ole">
            <mc:AlternateContent xmlns:mc="http://schemas.openxmlformats.org/markup-compatibility/2006">
              <mc:Choice xmlns:v="urn:schemas-microsoft-com:vml" Requires="v">
                <p:oleObj spid="_x0000_s20799" name="Equation" r:id="rId9" imgW="2094591" imgH="304668" progId="Equation.DSMT4">
                  <p:embed/>
                </p:oleObj>
              </mc:Choice>
              <mc:Fallback>
                <p:oleObj name="Equation" r:id="rId9" imgW="2094591" imgH="304668"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43608" y="3573016"/>
                        <a:ext cx="3141887" cy="4570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2358679377"/>
              </p:ext>
            </p:extLst>
          </p:nvPr>
        </p:nvGraphicFramePr>
        <p:xfrm>
          <a:off x="1043608" y="4437112"/>
          <a:ext cx="2171700" cy="419100"/>
        </p:xfrm>
        <a:graphic>
          <a:graphicData uri="http://schemas.openxmlformats.org/presentationml/2006/ole">
            <mc:AlternateContent xmlns:mc="http://schemas.openxmlformats.org/markup-compatibility/2006">
              <mc:Choice xmlns:v="urn:schemas-microsoft-com:vml" Requires="v">
                <p:oleObj spid="_x0000_s20800" name="Equation" r:id="rId11" imgW="1447800" imgH="279400" progId="Equation.DSMT4">
                  <p:embed/>
                </p:oleObj>
              </mc:Choice>
              <mc:Fallback>
                <p:oleObj name="Equation" r:id="rId11" imgW="1447800" imgH="279400"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43608" y="4437112"/>
                        <a:ext cx="21717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542875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a:t>
            </a:r>
            <a:endParaRPr lang="zh-CN" altLang="en-US" dirty="0"/>
          </a:p>
        </p:txBody>
      </p:sp>
      <p:sp>
        <p:nvSpPr>
          <p:cNvPr id="3" name="内容占位符 2"/>
          <p:cNvSpPr>
            <a:spLocks noGrp="1"/>
          </p:cNvSpPr>
          <p:nvPr>
            <p:ph idx="1"/>
          </p:nvPr>
        </p:nvSpPr>
        <p:spPr/>
        <p:txBody>
          <a:bodyPr/>
          <a:lstStyle/>
          <a:p>
            <a:r>
              <a:rPr lang="en-US" altLang="zh-CN" dirty="0" smtClean="0"/>
              <a:t>8.1 RNN</a:t>
            </a:r>
            <a:r>
              <a:rPr lang="zh-CN" altLang="en-US" dirty="0" smtClean="0"/>
              <a:t>介绍</a:t>
            </a:r>
            <a:endParaRPr lang="en-US" altLang="zh-CN" dirty="0" smtClean="0"/>
          </a:p>
          <a:p>
            <a:r>
              <a:rPr lang="en-US" altLang="zh-CN" dirty="0" smtClean="0"/>
              <a:t>8.2 </a:t>
            </a:r>
            <a:r>
              <a:rPr lang="zh-CN" altLang="en-US" dirty="0" smtClean="0"/>
              <a:t>基本</a:t>
            </a:r>
            <a:r>
              <a:rPr lang="en-US" altLang="zh-CN" dirty="0"/>
              <a:t>RNN</a:t>
            </a:r>
            <a:r>
              <a:rPr lang="zh-CN" altLang="en-US" dirty="0" smtClean="0"/>
              <a:t>模型</a:t>
            </a:r>
            <a:endParaRPr lang="en-US" altLang="zh-CN" dirty="0" smtClean="0"/>
          </a:p>
          <a:p>
            <a:r>
              <a:rPr lang="en-US" altLang="zh-CN" dirty="0" smtClean="0"/>
              <a:t>8.3 LSTM</a:t>
            </a:r>
          </a:p>
          <a:p>
            <a:r>
              <a:rPr lang="en-US" altLang="zh-CN" dirty="0" smtClean="0"/>
              <a:t>8.4 GRU</a:t>
            </a:r>
          </a:p>
          <a:p>
            <a:r>
              <a:rPr lang="en-US" altLang="zh-CN" dirty="0" smtClean="0"/>
              <a:t>8.5 </a:t>
            </a:r>
            <a:r>
              <a:rPr lang="zh-CN" altLang="en-US" dirty="0" smtClean="0"/>
              <a:t>注意力机制</a:t>
            </a:r>
            <a:endParaRPr lang="en-US" altLang="zh-CN" dirty="0" smtClean="0"/>
          </a:p>
          <a:p>
            <a:r>
              <a:rPr lang="en-US" altLang="zh-CN" smtClean="0"/>
              <a:t>8.6 Transformer</a:t>
            </a:r>
            <a:r>
              <a:rPr lang="zh-CN" altLang="en-US" dirty="0"/>
              <a:t>模型</a:t>
            </a:r>
          </a:p>
        </p:txBody>
      </p:sp>
    </p:spTree>
    <p:extLst>
      <p:ext uri="{BB962C8B-B14F-4D97-AF65-F5344CB8AC3E}">
        <p14:creationId xmlns:p14="http://schemas.microsoft.com/office/powerpoint/2010/main" val="2850477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3212976"/>
            <a:ext cx="9036496" cy="3645024"/>
          </a:xfrm>
        </p:spPr>
        <p:txBody>
          <a:bodyPr>
            <a:normAutofit lnSpcReduction="10000"/>
          </a:bodyPr>
          <a:lstStyle/>
          <a:p>
            <a:r>
              <a:rPr lang="zh-CN" altLang="en-US" dirty="0"/>
              <a:t>（</a:t>
            </a:r>
            <a:r>
              <a:rPr lang="en-US" altLang="zh-CN" dirty="0"/>
              <a:t>2</a:t>
            </a:r>
            <a:r>
              <a:rPr lang="zh-CN" altLang="en-US" dirty="0"/>
              <a:t>）反向传播</a:t>
            </a:r>
          </a:p>
          <a:p>
            <a:r>
              <a:rPr lang="zh-CN" altLang="en-US" dirty="0"/>
              <a:t>虽然</a:t>
            </a:r>
            <a:r>
              <a:rPr lang="en-US" altLang="zh-CN" dirty="0" err="1"/>
              <a:t>PyTorch</a:t>
            </a:r>
            <a:r>
              <a:rPr lang="zh-CN" altLang="en-US" dirty="0"/>
              <a:t>能自动处理反向传播，但是，大致了解循环神经网络的反向传播机制还是很有必要的，</a:t>
            </a:r>
            <a:r>
              <a:rPr lang="en-US" altLang="zh-CN" dirty="0"/>
              <a:t>RNN</a:t>
            </a:r>
            <a:r>
              <a:rPr lang="zh-CN" altLang="en-US" dirty="0"/>
              <a:t>反向传播的名称为穿越时间的反向传播（</a:t>
            </a:r>
            <a:r>
              <a:rPr lang="en-US" altLang="zh-CN" dirty="0"/>
              <a:t>back-propagation through time</a:t>
            </a:r>
            <a:r>
              <a:rPr lang="zh-CN" altLang="en-US" dirty="0"/>
              <a:t>，</a:t>
            </a:r>
            <a:r>
              <a:rPr lang="en-US" altLang="zh-CN" dirty="0"/>
              <a:t>BPTT</a:t>
            </a:r>
            <a:r>
              <a:rPr lang="zh-CN" altLang="en-US" dirty="0"/>
              <a:t>）。</a:t>
            </a:r>
          </a:p>
          <a:p>
            <a:r>
              <a:rPr lang="zh-CN" altLang="en-US" dirty="0"/>
              <a:t>让我们来看看如图</a:t>
            </a:r>
            <a:r>
              <a:rPr lang="en-US" altLang="zh-CN" dirty="0"/>
              <a:t>8. 14</a:t>
            </a:r>
            <a:r>
              <a:rPr lang="zh-CN" altLang="en-US" dirty="0"/>
              <a:t>所示的</a:t>
            </a:r>
            <a:r>
              <a:rPr lang="en-US" altLang="zh-CN" dirty="0"/>
              <a:t>BPTT</a:t>
            </a:r>
            <a:r>
              <a:rPr lang="zh-CN" altLang="en-US" dirty="0"/>
              <a:t>原理，前向传播从左到右从下到上地计算输出，直到计算出全部的预测结果。而反向传播的计算方向基本上是前向传播的反方向，从输出计算到输入。</a:t>
            </a:r>
          </a:p>
          <a:p>
            <a:endParaRPr lang="zh-CN" altLang="en-US" dirty="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76697"/>
            <a:ext cx="4947151" cy="263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635340" y="2780928"/>
            <a:ext cx="1923925" cy="369332"/>
          </a:xfrm>
          <a:prstGeom prst="rect">
            <a:avLst/>
          </a:prstGeom>
        </p:spPr>
        <p:txBody>
          <a:bodyPr wrap="none">
            <a:spAutoFit/>
          </a:bodyPr>
          <a:lstStyle/>
          <a:p>
            <a:r>
              <a:rPr lang="zh-CN" altLang="zh-CN" dirty="0"/>
              <a:t>图</a:t>
            </a:r>
            <a:r>
              <a:rPr lang="en-US" altLang="zh-CN" dirty="0"/>
              <a:t>8. 14 BPTT</a:t>
            </a:r>
            <a:r>
              <a:rPr lang="zh-CN" altLang="zh-CN" dirty="0"/>
              <a:t>原理</a:t>
            </a:r>
          </a:p>
        </p:txBody>
      </p:sp>
    </p:spTree>
    <p:extLst>
      <p:ext uri="{BB962C8B-B14F-4D97-AF65-F5344CB8AC3E}">
        <p14:creationId xmlns:p14="http://schemas.microsoft.com/office/powerpoint/2010/main" val="16543697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1196752"/>
            <a:ext cx="8712968" cy="5472608"/>
          </a:xfrm>
        </p:spPr>
        <p:txBody>
          <a:bodyPr/>
          <a:lstStyle/>
          <a:p>
            <a:r>
              <a:rPr lang="zh-CN" altLang="en-US" dirty="0"/>
              <a:t>由公式</a:t>
            </a:r>
            <a:r>
              <a:rPr lang="en-US" altLang="zh-CN" dirty="0"/>
              <a:t>(8-3)</a:t>
            </a:r>
            <a:r>
              <a:rPr lang="zh-CN" altLang="en-US" dirty="0"/>
              <a:t>和</a:t>
            </a:r>
            <a:r>
              <a:rPr lang="en-US" altLang="zh-CN" dirty="0"/>
              <a:t>(8-4)</a:t>
            </a:r>
            <a:r>
              <a:rPr lang="zh-CN" altLang="en-US" dirty="0"/>
              <a:t>可知，基本</a:t>
            </a:r>
            <a:r>
              <a:rPr lang="en-US" altLang="zh-CN" dirty="0"/>
              <a:t>RNN</a:t>
            </a:r>
            <a:r>
              <a:rPr lang="zh-CN" altLang="en-US" dirty="0"/>
              <a:t>需要优化的</a:t>
            </a:r>
            <a:r>
              <a:rPr lang="zh-CN" altLang="en-US" dirty="0" smtClean="0"/>
              <a:t>参数</a:t>
            </a:r>
            <a:r>
              <a:rPr lang="el-GR" altLang="zh-CN" dirty="0" smtClean="0"/>
              <a:t>θ</a:t>
            </a:r>
            <a:r>
              <a:rPr lang="zh-CN" altLang="en-US" dirty="0" smtClean="0"/>
              <a:t>有</a:t>
            </a:r>
            <a:r>
              <a:rPr lang="en-US" altLang="zh-CN" dirty="0" smtClean="0"/>
              <a:t>W</a:t>
            </a:r>
            <a:r>
              <a:rPr lang="en-US" altLang="zh-CN" baseline="-25000" dirty="0" smtClean="0"/>
              <a:t>aa</a:t>
            </a:r>
            <a:r>
              <a:rPr lang="zh-CN" altLang="en-US" dirty="0" smtClean="0"/>
              <a:t>、</a:t>
            </a:r>
            <a:r>
              <a:rPr lang="en-US" altLang="zh-CN" dirty="0" smtClean="0"/>
              <a:t>W</a:t>
            </a:r>
            <a:r>
              <a:rPr lang="en-US" altLang="zh-CN" baseline="-25000" dirty="0" smtClean="0"/>
              <a:t>ax</a:t>
            </a:r>
            <a:r>
              <a:rPr lang="zh-CN" altLang="en-US" dirty="0" smtClean="0"/>
              <a:t>、</a:t>
            </a:r>
            <a:r>
              <a:rPr lang="en-US" altLang="zh-CN" dirty="0" err="1" smtClean="0"/>
              <a:t>b</a:t>
            </a:r>
            <a:r>
              <a:rPr lang="en-US" altLang="zh-CN" baseline="-25000" dirty="0" err="1" smtClean="0"/>
              <a:t>a</a:t>
            </a:r>
            <a:r>
              <a:rPr lang="zh-CN" altLang="en-US" dirty="0" smtClean="0"/>
              <a:t>、</a:t>
            </a:r>
            <a:r>
              <a:rPr lang="en-US" altLang="zh-CN" dirty="0" err="1" smtClean="0"/>
              <a:t>W</a:t>
            </a:r>
            <a:r>
              <a:rPr lang="en-US" altLang="zh-CN" baseline="-25000" dirty="0" err="1" smtClean="0"/>
              <a:t>y</a:t>
            </a:r>
            <a:r>
              <a:rPr lang="zh-CN" altLang="en-US" dirty="0" smtClean="0"/>
              <a:t>和</a:t>
            </a:r>
            <a:r>
              <a:rPr lang="en-US" altLang="zh-CN" dirty="0" smtClean="0"/>
              <a:t>b</a:t>
            </a:r>
            <a:r>
              <a:rPr lang="en-US" altLang="zh-CN" baseline="-25000" dirty="0" smtClean="0"/>
              <a:t>y</a:t>
            </a:r>
            <a:r>
              <a:rPr lang="zh-CN" altLang="en-US" dirty="0" smtClean="0"/>
              <a:t>。</a:t>
            </a:r>
            <a:r>
              <a:rPr lang="zh-CN" altLang="en-US" dirty="0"/>
              <a:t>为了反向传播计算，需要设置一个损失函数。先定义一个时间步的损失函数如下。</a:t>
            </a:r>
          </a:p>
          <a:p>
            <a:r>
              <a:rPr lang="zh-CN" altLang="en-US" dirty="0"/>
              <a:t> </a:t>
            </a:r>
            <a:endParaRPr lang="en-US" altLang="zh-CN" dirty="0" smtClean="0"/>
          </a:p>
          <a:p>
            <a:r>
              <a:rPr lang="zh-CN" altLang="en-US" dirty="0"/>
              <a:t>								</a:t>
            </a:r>
            <a:r>
              <a:rPr lang="en-US" altLang="zh-CN" dirty="0"/>
              <a:t>(8-7)</a:t>
            </a:r>
          </a:p>
          <a:p>
            <a:r>
              <a:rPr lang="zh-CN" altLang="en-US" dirty="0"/>
              <a:t>其中，</a:t>
            </a:r>
            <a:r>
              <a:rPr lang="zh-CN" altLang="en-US" dirty="0" smtClean="0"/>
              <a:t>输出</a:t>
            </a:r>
            <a:r>
              <a:rPr lang="en-US" altLang="zh-CN" dirty="0" smtClean="0"/>
              <a:t>y</a:t>
            </a:r>
            <a:r>
              <a:rPr lang="zh-CN" altLang="en-US" dirty="0" smtClean="0"/>
              <a:t>为</a:t>
            </a:r>
            <a:r>
              <a:rPr lang="en-US" altLang="zh-CN" dirty="0" smtClean="0"/>
              <a:t>k</a:t>
            </a:r>
            <a:r>
              <a:rPr lang="zh-CN" altLang="en-US" dirty="0" smtClean="0"/>
              <a:t>元</a:t>
            </a:r>
            <a:r>
              <a:rPr lang="zh-CN" altLang="en-US" dirty="0"/>
              <a:t>分类</a:t>
            </a:r>
            <a:r>
              <a:rPr lang="zh-CN" altLang="en-US" dirty="0" smtClean="0"/>
              <a:t>。                  </a:t>
            </a:r>
            <a:r>
              <a:rPr lang="zh-CN" altLang="en-US" dirty="0"/>
              <a:t>表示一个样本在时间</a:t>
            </a:r>
            <a:r>
              <a:rPr lang="zh-CN" altLang="en-US" dirty="0" smtClean="0"/>
              <a:t>步</a:t>
            </a:r>
            <a:r>
              <a:rPr lang="en-US" altLang="zh-CN" dirty="0" smtClean="0"/>
              <a:t>t</a:t>
            </a:r>
            <a:r>
              <a:rPr lang="zh-CN" altLang="en-US" dirty="0" smtClean="0"/>
              <a:t>的</a:t>
            </a:r>
            <a:r>
              <a:rPr lang="zh-CN" altLang="en-US" dirty="0"/>
              <a:t>损失，使用交叉熵损失。</a:t>
            </a:r>
          </a:p>
          <a:p>
            <a:r>
              <a:rPr lang="zh-CN" altLang="en-US" dirty="0"/>
              <a:t>则整个序列的</a:t>
            </a:r>
            <a:r>
              <a:rPr lang="zh-CN" altLang="en-US" dirty="0" smtClean="0"/>
              <a:t>损失函数       </a:t>
            </a:r>
            <a:r>
              <a:rPr lang="zh-CN" altLang="en-US" dirty="0"/>
              <a:t>定义为将每一个时间步的损失都累加起来。</a:t>
            </a:r>
          </a:p>
          <a:p>
            <a:r>
              <a:rPr lang="zh-CN" altLang="en-US" dirty="0"/>
              <a:t> </a:t>
            </a:r>
            <a:endParaRPr lang="en-US" altLang="zh-CN" dirty="0" smtClean="0"/>
          </a:p>
          <a:p>
            <a:r>
              <a:rPr lang="zh-CN" altLang="en-US" dirty="0"/>
              <a:t>								</a:t>
            </a:r>
            <a:r>
              <a:rPr lang="en-US" altLang="zh-CN" dirty="0"/>
              <a:t>(8-8)</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761021904"/>
              </p:ext>
            </p:extLst>
          </p:nvPr>
        </p:nvGraphicFramePr>
        <p:xfrm>
          <a:off x="683568" y="2636912"/>
          <a:ext cx="3162300" cy="666750"/>
        </p:xfrm>
        <a:graphic>
          <a:graphicData uri="http://schemas.openxmlformats.org/presentationml/2006/ole">
            <mc:AlternateContent xmlns:mc="http://schemas.openxmlformats.org/markup-compatibility/2006">
              <mc:Choice xmlns:v="urn:schemas-microsoft-com:vml" Requires="v">
                <p:oleObj spid="_x0000_s22767" name="Equation" r:id="rId3" imgW="2108200" imgH="444500" progId="Equation.DSMT4">
                  <p:embed/>
                </p:oleObj>
              </mc:Choice>
              <mc:Fallback>
                <p:oleObj name="Equation" r:id="rId3" imgW="2108200" imgH="4445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2636912"/>
                        <a:ext cx="3162300" cy="666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706503061"/>
              </p:ext>
            </p:extLst>
          </p:nvPr>
        </p:nvGraphicFramePr>
        <p:xfrm>
          <a:off x="683568" y="5445224"/>
          <a:ext cx="2609850" cy="438150"/>
        </p:xfrm>
        <a:graphic>
          <a:graphicData uri="http://schemas.openxmlformats.org/presentationml/2006/ole">
            <mc:AlternateContent xmlns:mc="http://schemas.openxmlformats.org/markup-compatibility/2006">
              <mc:Choice xmlns:v="urn:schemas-microsoft-com:vml" Requires="v">
                <p:oleObj spid="_x0000_s22768" name="Equation" r:id="rId5" imgW="1739900" imgH="292100" progId="Equation.DSMT4">
                  <p:embed/>
                </p:oleObj>
              </mc:Choice>
              <mc:Fallback>
                <p:oleObj name="Equation" r:id="rId5" imgW="1739900" imgH="2921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3568" y="5445224"/>
                        <a:ext cx="2609850" cy="438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351549968"/>
              </p:ext>
            </p:extLst>
          </p:nvPr>
        </p:nvGraphicFramePr>
        <p:xfrm>
          <a:off x="4211960" y="3429000"/>
          <a:ext cx="1447800" cy="419100"/>
        </p:xfrm>
        <a:graphic>
          <a:graphicData uri="http://schemas.openxmlformats.org/presentationml/2006/ole">
            <mc:AlternateContent xmlns:mc="http://schemas.openxmlformats.org/markup-compatibility/2006">
              <mc:Choice xmlns:v="urn:schemas-microsoft-com:vml" Requires="v">
                <p:oleObj spid="_x0000_s22769" name="Equation" r:id="rId7" imgW="965200" imgH="279400" progId="Equation.DSMT4">
                  <p:embed/>
                </p:oleObj>
              </mc:Choice>
              <mc:Fallback>
                <p:oleObj name="Equation" r:id="rId7" imgW="965200" imgH="27940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11960" y="3429000"/>
                        <a:ext cx="1447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1350931807"/>
              </p:ext>
            </p:extLst>
          </p:nvPr>
        </p:nvGraphicFramePr>
        <p:xfrm>
          <a:off x="3851920" y="4365104"/>
          <a:ext cx="532938" cy="380670"/>
        </p:xfrm>
        <a:graphic>
          <a:graphicData uri="http://schemas.openxmlformats.org/presentationml/2006/ole">
            <mc:AlternateContent xmlns:mc="http://schemas.openxmlformats.org/markup-compatibility/2006">
              <mc:Choice xmlns:v="urn:schemas-microsoft-com:vml" Requires="v">
                <p:oleObj spid="_x0000_s22770" name="Equation" r:id="rId9" imgW="355292" imgH="253780" progId="Equation.DSMT4">
                  <p:embed/>
                </p:oleObj>
              </mc:Choice>
              <mc:Fallback>
                <p:oleObj name="Equation" r:id="rId9" imgW="355292" imgH="253780" progId="Equation.DSMT4">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51920" y="4365104"/>
                        <a:ext cx="532938" cy="3806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5569607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84784"/>
            <a:ext cx="8229600" cy="4839816"/>
          </a:xfrm>
        </p:spPr>
        <p:txBody>
          <a:bodyPr>
            <a:normAutofit lnSpcReduction="10000"/>
          </a:bodyPr>
          <a:lstStyle/>
          <a:p>
            <a:r>
              <a:rPr lang="zh-CN" altLang="en-US" dirty="0"/>
              <a:t>要优化基本</a:t>
            </a:r>
            <a:r>
              <a:rPr lang="en-US" altLang="zh-CN" dirty="0"/>
              <a:t>RNN</a:t>
            </a:r>
            <a:r>
              <a:rPr lang="zh-CN" altLang="en-US" dirty="0"/>
              <a:t>的</a:t>
            </a:r>
            <a:r>
              <a:rPr lang="zh-CN" altLang="en-US" dirty="0" smtClean="0"/>
              <a:t>参数</a:t>
            </a:r>
            <a:r>
              <a:rPr lang="el-GR" altLang="zh-CN" dirty="0"/>
              <a:t>θ </a:t>
            </a:r>
            <a:r>
              <a:rPr lang="zh-CN" altLang="en-US" dirty="0" smtClean="0"/>
              <a:t>，</a:t>
            </a:r>
            <a:r>
              <a:rPr lang="zh-CN" altLang="en-US" dirty="0"/>
              <a:t>需要</a:t>
            </a:r>
            <a:r>
              <a:rPr lang="zh-CN" altLang="en-US" dirty="0" smtClean="0"/>
              <a:t>对</a:t>
            </a:r>
            <a:r>
              <a:rPr lang="en-US" altLang="zh-CN" dirty="0" smtClean="0"/>
              <a:t>J(</a:t>
            </a:r>
            <a:r>
              <a:rPr lang="el-GR" altLang="zh-CN" dirty="0" smtClean="0"/>
              <a:t>θ</a:t>
            </a:r>
            <a:r>
              <a:rPr lang="en-US" altLang="zh-CN" dirty="0" smtClean="0"/>
              <a:t>)</a:t>
            </a:r>
            <a:r>
              <a:rPr lang="zh-CN" altLang="en-US" dirty="0" smtClean="0"/>
              <a:t>求关于</a:t>
            </a:r>
            <a:r>
              <a:rPr lang="en-US" altLang="zh-CN" dirty="0" err="1" smtClean="0"/>
              <a:t>W</a:t>
            </a:r>
            <a:r>
              <a:rPr lang="en-US" altLang="zh-CN" baseline="-25000" dirty="0" err="1" smtClean="0"/>
              <a:t>y</a:t>
            </a:r>
            <a:r>
              <a:rPr lang="zh-CN" altLang="en-US" dirty="0" smtClean="0"/>
              <a:t>、</a:t>
            </a:r>
            <a:r>
              <a:rPr lang="en-US" altLang="zh-CN" dirty="0" smtClean="0"/>
              <a:t>b</a:t>
            </a:r>
            <a:r>
              <a:rPr lang="en-US" altLang="zh-CN" baseline="-25000" dirty="0" smtClean="0"/>
              <a:t>y</a:t>
            </a:r>
            <a:r>
              <a:rPr lang="zh-CN" altLang="en-US" dirty="0" smtClean="0"/>
              <a:t>、</a:t>
            </a:r>
            <a:r>
              <a:rPr lang="en-US" altLang="zh-CN" dirty="0" smtClean="0"/>
              <a:t>W</a:t>
            </a:r>
            <a:r>
              <a:rPr lang="en-US" altLang="zh-CN" baseline="-25000" dirty="0" smtClean="0"/>
              <a:t>aa</a:t>
            </a:r>
            <a:r>
              <a:rPr lang="zh-CN" altLang="en-US" dirty="0" smtClean="0"/>
              <a:t>、</a:t>
            </a:r>
            <a:r>
              <a:rPr lang="en-US" altLang="zh-CN" dirty="0" smtClean="0"/>
              <a:t>W</a:t>
            </a:r>
            <a:r>
              <a:rPr lang="en-US" altLang="zh-CN" baseline="-25000" dirty="0" smtClean="0"/>
              <a:t>ax</a:t>
            </a:r>
            <a:r>
              <a:rPr lang="zh-CN" altLang="en-US" dirty="0" smtClean="0"/>
              <a:t>和</a:t>
            </a:r>
            <a:r>
              <a:rPr lang="en-US" altLang="zh-CN" dirty="0" err="1" smtClean="0"/>
              <a:t>b</a:t>
            </a:r>
            <a:r>
              <a:rPr lang="en-US" altLang="zh-CN" baseline="-25000" dirty="0" err="1" smtClean="0"/>
              <a:t>a</a:t>
            </a:r>
            <a:r>
              <a:rPr lang="zh-CN" altLang="en-US" dirty="0" smtClean="0"/>
              <a:t>的</a:t>
            </a:r>
            <a:r>
              <a:rPr lang="zh-CN" altLang="en-US" dirty="0"/>
              <a:t>偏导数，然后使用梯度下降算法来更新参数。</a:t>
            </a:r>
          </a:p>
          <a:p>
            <a:r>
              <a:rPr lang="zh-CN" altLang="en-US" dirty="0"/>
              <a:t>下面先</a:t>
            </a:r>
            <a:r>
              <a:rPr lang="zh-CN" altLang="en-US" dirty="0" smtClean="0"/>
              <a:t>求</a:t>
            </a:r>
            <a:r>
              <a:rPr lang="en-US" altLang="zh-CN" dirty="0" err="1" smtClean="0"/>
              <a:t>W</a:t>
            </a:r>
            <a:r>
              <a:rPr lang="en-US" altLang="zh-CN" baseline="-25000" dirty="0" err="1" smtClean="0"/>
              <a:t>y</a:t>
            </a:r>
            <a:r>
              <a:rPr lang="zh-CN" altLang="en-US" dirty="0" smtClean="0"/>
              <a:t>和</a:t>
            </a:r>
            <a:r>
              <a:rPr lang="en-US" altLang="zh-CN" dirty="0" smtClean="0"/>
              <a:t>b</a:t>
            </a:r>
            <a:r>
              <a:rPr lang="en-US" altLang="zh-CN" baseline="-25000" dirty="0" smtClean="0"/>
              <a:t>y</a:t>
            </a:r>
            <a:r>
              <a:rPr lang="zh-CN" altLang="en-US" dirty="0" smtClean="0"/>
              <a:t>的</a:t>
            </a:r>
            <a:r>
              <a:rPr lang="zh-CN" altLang="en-US" dirty="0"/>
              <a:t>偏导数。</a:t>
            </a:r>
          </a:p>
          <a:p>
            <a:r>
              <a:rPr lang="zh-CN" altLang="en-US" dirty="0"/>
              <a:t> </a:t>
            </a:r>
            <a:endParaRPr lang="en-US" altLang="zh-CN" dirty="0" smtClean="0"/>
          </a:p>
          <a:p>
            <a:r>
              <a:rPr lang="zh-CN" altLang="en-US" dirty="0"/>
              <a:t>							</a:t>
            </a:r>
            <a:r>
              <a:rPr lang="en-US" altLang="zh-CN" dirty="0"/>
              <a:t>(8-9)</a:t>
            </a:r>
          </a:p>
          <a:p>
            <a:r>
              <a:rPr lang="en-US" altLang="zh-CN" dirty="0"/>
              <a:t> </a:t>
            </a:r>
            <a:endParaRPr lang="en-US" altLang="zh-CN" dirty="0" smtClean="0"/>
          </a:p>
          <a:p>
            <a:r>
              <a:rPr lang="en-US" altLang="zh-CN" dirty="0"/>
              <a:t>							(8-10)</a:t>
            </a:r>
          </a:p>
          <a:p>
            <a:r>
              <a:rPr lang="zh-CN" altLang="en-US" dirty="0"/>
              <a:t>然后分别</a:t>
            </a:r>
            <a:r>
              <a:rPr lang="zh-CN" altLang="en-US" dirty="0" smtClean="0"/>
              <a:t>求</a:t>
            </a:r>
            <a:r>
              <a:rPr lang="en-US" altLang="zh-CN" dirty="0" smtClean="0"/>
              <a:t>W</a:t>
            </a:r>
            <a:r>
              <a:rPr lang="en-US" altLang="zh-CN" baseline="-25000" dirty="0" smtClean="0"/>
              <a:t>aa</a:t>
            </a:r>
            <a:r>
              <a:rPr lang="zh-CN" altLang="en-US" dirty="0" smtClean="0"/>
              <a:t>、</a:t>
            </a:r>
            <a:r>
              <a:rPr lang="en-US" altLang="zh-CN" dirty="0" smtClean="0"/>
              <a:t>W</a:t>
            </a:r>
            <a:r>
              <a:rPr lang="en-US" altLang="zh-CN" baseline="-25000" dirty="0" smtClean="0"/>
              <a:t>ax</a:t>
            </a:r>
            <a:r>
              <a:rPr lang="zh-CN" altLang="en-US" dirty="0" smtClean="0"/>
              <a:t>和</a:t>
            </a:r>
            <a:r>
              <a:rPr lang="en-US" altLang="zh-CN" dirty="0" err="1" smtClean="0"/>
              <a:t>b</a:t>
            </a:r>
            <a:r>
              <a:rPr lang="en-US" altLang="zh-CN" baseline="-25000" dirty="0" err="1" smtClean="0"/>
              <a:t>a</a:t>
            </a:r>
            <a:r>
              <a:rPr lang="zh-CN" altLang="en-US" dirty="0" smtClean="0"/>
              <a:t>的</a:t>
            </a:r>
            <a:r>
              <a:rPr lang="zh-CN" altLang="en-US" dirty="0"/>
              <a:t>偏导数。</a:t>
            </a:r>
          </a:p>
          <a:p>
            <a:r>
              <a:rPr lang="zh-CN" altLang="en-US" dirty="0"/>
              <a:t> </a:t>
            </a:r>
            <a:endParaRPr lang="en-US" altLang="zh-CN" dirty="0" smtClean="0"/>
          </a:p>
          <a:p>
            <a:r>
              <a:rPr lang="zh-CN" altLang="en-US" dirty="0"/>
              <a:t>							</a:t>
            </a:r>
            <a:r>
              <a:rPr lang="en-US" altLang="zh-CN" dirty="0"/>
              <a:t>(8-11)</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065900229"/>
              </p:ext>
            </p:extLst>
          </p:nvPr>
        </p:nvGraphicFramePr>
        <p:xfrm>
          <a:off x="899592" y="2993132"/>
          <a:ext cx="3086100" cy="723900"/>
        </p:xfrm>
        <a:graphic>
          <a:graphicData uri="http://schemas.openxmlformats.org/presentationml/2006/ole">
            <mc:AlternateContent xmlns:mc="http://schemas.openxmlformats.org/markup-compatibility/2006">
              <mc:Choice xmlns:v="urn:schemas-microsoft-com:vml" Requires="v">
                <p:oleObj spid="_x0000_s23727" name="Equation" r:id="rId3" imgW="2057400" imgH="482600" progId="Equation.DSMT4">
                  <p:embed/>
                </p:oleObj>
              </mc:Choice>
              <mc:Fallback>
                <p:oleObj name="Equation" r:id="rId3" imgW="2057400" imgH="4826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2993132"/>
                        <a:ext cx="3086100"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154685586"/>
              </p:ext>
            </p:extLst>
          </p:nvPr>
        </p:nvGraphicFramePr>
        <p:xfrm>
          <a:off x="899592" y="3861048"/>
          <a:ext cx="3009900" cy="723900"/>
        </p:xfrm>
        <a:graphic>
          <a:graphicData uri="http://schemas.openxmlformats.org/presentationml/2006/ole">
            <mc:AlternateContent xmlns:mc="http://schemas.openxmlformats.org/markup-compatibility/2006">
              <mc:Choice xmlns:v="urn:schemas-microsoft-com:vml" Requires="v">
                <p:oleObj spid="_x0000_s23728" name="Equation" r:id="rId5" imgW="2006600" imgH="482600" progId="Equation.DSMT4">
                  <p:embed/>
                </p:oleObj>
              </mc:Choice>
              <mc:Fallback>
                <p:oleObj name="Equation" r:id="rId5" imgW="2006600" imgH="4826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592" y="3861048"/>
                        <a:ext cx="3009900"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03256547"/>
              </p:ext>
            </p:extLst>
          </p:nvPr>
        </p:nvGraphicFramePr>
        <p:xfrm>
          <a:off x="876300" y="5373216"/>
          <a:ext cx="3695700" cy="704850"/>
        </p:xfrm>
        <a:graphic>
          <a:graphicData uri="http://schemas.openxmlformats.org/presentationml/2006/ole">
            <mc:AlternateContent xmlns:mc="http://schemas.openxmlformats.org/markup-compatibility/2006">
              <mc:Choice xmlns:v="urn:schemas-microsoft-com:vml" Requires="v">
                <p:oleObj spid="_x0000_s23729" name="Equation" r:id="rId7" imgW="2463800" imgH="469900" progId="Equation.DSMT4">
                  <p:embed/>
                </p:oleObj>
              </mc:Choice>
              <mc:Fallback>
                <p:oleObj name="Equation" r:id="rId7" imgW="2463800" imgH="4699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6300" y="5373216"/>
                        <a:ext cx="3695700" cy="704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7377227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692696"/>
            <a:ext cx="8496944" cy="6048672"/>
          </a:xfrm>
        </p:spPr>
        <p:txBody>
          <a:bodyPr>
            <a:normAutofit fontScale="92500" lnSpcReduction="10000"/>
          </a:bodyPr>
          <a:lstStyle/>
          <a:p>
            <a:r>
              <a:rPr lang="zh-CN" altLang="en-US" dirty="0"/>
              <a:t>由</a:t>
            </a:r>
            <a:r>
              <a:rPr lang="zh-CN" altLang="en-US" dirty="0" smtClean="0"/>
              <a:t>公式                               可知，   </a:t>
            </a:r>
            <a:r>
              <a:rPr lang="zh-CN" altLang="en-US" dirty="0"/>
              <a:t>的计算要用</a:t>
            </a:r>
            <a:r>
              <a:rPr lang="zh-CN" altLang="en-US" dirty="0" smtClean="0"/>
              <a:t>到     ，且     的</a:t>
            </a:r>
            <a:r>
              <a:rPr lang="zh-CN" altLang="en-US" dirty="0"/>
              <a:t>计算也要</a:t>
            </a:r>
            <a:r>
              <a:rPr lang="zh-CN" altLang="en-US" dirty="0" smtClean="0"/>
              <a:t>使用     </a:t>
            </a:r>
            <a:r>
              <a:rPr lang="zh-CN" altLang="en-US" dirty="0"/>
              <a:t>；</a:t>
            </a:r>
            <a:r>
              <a:rPr lang="zh-CN" altLang="en-US" dirty="0" smtClean="0"/>
              <a:t>同样     的</a:t>
            </a:r>
            <a:r>
              <a:rPr lang="zh-CN" altLang="en-US" dirty="0"/>
              <a:t>计算要用</a:t>
            </a:r>
            <a:r>
              <a:rPr lang="zh-CN" altLang="en-US" dirty="0" smtClean="0"/>
              <a:t>到      </a:t>
            </a:r>
            <a:r>
              <a:rPr lang="zh-CN" altLang="en-US" dirty="0"/>
              <a:t>，</a:t>
            </a:r>
            <a:r>
              <a:rPr lang="zh-CN" altLang="en-US" dirty="0" smtClean="0"/>
              <a:t>且     的</a:t>
            </a:r>
            <a:r>
              <a:rPr lang="zh-CN" altLang="en-US" dirty="0"/>
              <a:t>计算也要</a:t>
            </a:r>
            <a:r>
              <a:rPr lang="zh-CN" altLang="en-US" dirty="0" smtClean="0"/>
              <a:t>使用    </a:t>
            </a:r>
            <a:r>
              <a:rPr lang="zh-CN" altLang="en-US" dirty="0"/>
              <a:t>，以此类推，</a:t>
            </a:r>
            <a:r>
              <a:rPr lang="zh-CN" altLang="en-US" dirty="0" smtClean="0"/>
              <a:t>因此    </a:t>
            </a:r>
            <a:r>
              <a:rPr lang="zh-CN" altLang="en-US" dirty="0"/>
              <a:t>的计算需要回溯到 </a:t>
            </a:r>
            <a:r>
              <a:rPr lang="zh-CN" altLang="en-US" dirty="0" smtClean="0"/>
              <a:t>     的</a:t>
            </a:r>
            <a:r>
              <a:rPr lang="zh-CN" altLang="en-US" dirty="0"/>
              <a:t>所有时刻，使用求导的链式法则，可以</a:t>
            </a:r>
            <a:r>
              <a:rPr lang="zh-CN" altLang="en-US" dirty="0" smtClean="0"/>
              <a:t>将     </a:t>
            </a:r>
            <a:r>
              <a:rPr lang="zh-CN" altLang="en-US" dirty="0"/>
              <a:t>项展开如下。</a:t>
            </a:r>
          </a:p>
          <a:p>
            <a:endParaRPr lang="en-US" altLang="zh-CN" dirty="0" smtClean="0"/>
          </a:p>
          <a:p>
            <a:r>
              <a:rPr lang="zh-CN" altLang="en-US" dirty="0" smtClean="0"/>
              <a:t> </a:t>
            </a:r>
            <a:r>
              <a:rPr lang="zh-CN" altLang="en-US" dirty="0"/>
              <a:t>								</a:t>
            </a:r>
            <a:r>
              <a:rPr lang="en-US" altLang="zh-CN" dirty="0"/>
              <a:t>(8-12)</a:t>
            </a:r>
          </a:p>
          <a:p>
            <a:r>
              <a:rPr lang="zh-CN" altLang="en-US" dirty="0" smtClean="0"/>
              <a:t>由于      </a:t>
            </a:r>
            <a:r>
              <a:rPr lang="zh-CN" altLang="en-US" dirty="0"/>
              <a:t>可以计算如下。</a:t>
            </a:r>
          </a:p>
          <a:p>
            <a:r>
              <a:rPr lang="zh-CN" altLang="en-US" dirty="0"/>
              <a:t> </a:t>
            </a:r>
            <a:endParaRPr lang="en-US" altLang="zh-CN" dirty="0" smtClean="0"/>
          </a:p>
          <a:p>
            <a:r>
              <a:rPr lang="zh-CN" altLang="en-US" dirty="0"/>
              <a:t>								</a:t>
            </a:r>
            <a:r>
              <a:rPr lang="en-US" altLang="zh-CN" dirty="0"/>
              <a:t>(8-13)</a:t>
            </a:r>
          </a:p>
          <a:p>
            <a:r>
              <a:rPr lang="zh-CN" altLang="en-US" dirty="0"/>
              <a:t>将公式</a:t>
            </a:r>
            <a:r>
              <a:rPr lang="en-US" altLang="zh-CN" dirty="0"/>
              <a:t>(8-13)</a:t>
            </a:r>
            <a:r>
              <a:rPr lang="zh-CN" altLang="en-US" dirty="0"/>
              <a:t>带入到公式</a:t>
            </a:r>
            <a:r>
              <a:rPr lang="en-US" altLang="zh-CN" dirty="0"/>
              <a:t>(8-12)</a:t>
            </a:r>
            <a:r>
              <a:rPr lang="zh-CN" altLang="en-US" dirty="0"/>
              <a:t>，有</a:t>
            </a:r>
          </a:p>
          <a:p>
            <a:endParaRPr lang="en-US" altLang="zh-CN" dirty="0" smtClean="0"/>
          </a:p>
          <a:p>
            <a:r>
              <a:rPr lang="zh-CN" altLang="en-US" dirty="0" smtClean="0"/>
              <a:t> </a:t>
            </a:r>
            <a:r>
              <a:rPr lang="zh-CN" altLang="en-US" dirty="0"/>
              <a:t>								</a:t>
            </a:r>
            <a:r>
              <a:rPr lang="en-US" altLang="zh-CN" dirty="0"/>
              <a:t>(8-14)</a:t>
            </a:r>
          </a:p>
          <a:p>
            <a:r>
              <a:rPr lang="zh-CN" altLang="en-US" dirty="0"/>
              <a:t>最后将公式</a:t>
            </a:r>
            <a:r>
              <a:rPr lang="en-US" altLang="zh-CN" dirty="0"/>
              <a:t>(8-14)</a:t>
            </a:r>
            <a:r>
              <a:rPr lang="zh-CN" altLang="en-US" dirty="0"/>
              <a:t>带入到公式</a:t>
            </a:r>
            <a:r>
              <a:rPr lang="en-US" altLang="zh-CN" dirty="0"/>
              <a:t>(8-11)</a:t>
            </a:r>
            <a:r>
              <a:rPr lang="zh-CN" altLang="en-US" dirty="0"/>
              <a:t>，得</a:t>
            </a:r>
          </a:p>
          <a:p>
            <a:r>
              <a:rPr lang="zh-CN" altLang="en-US" dirty="0"/>
              <a:t> </a:t>
            </a:r>
            <a:endParaRPr lang="en-US" altLang="zh-CN" dirty="0" smtClean="0"/>
          </a:p>
          <a:p>
            <a:r>
              <a:rPr lang="zh-CN" altLang="en-US" dirty="0"/>
              <a:t>					 	 	 	 </a:t>
            </a:r>
            <a:r>
              <a:rPr lang="en-US" altLang="zh-CN" dirty="0" smtClean="0"/>
              <a:t>(</a:t>
            </a:r>
            <a:r>
              <a:rPr lang="en-US" altLang="zh-CN" dirty="0"/>
              <a:t>8-15</a:t>
            </a:r>
            <a:r>
              <a:rPr lang="en-US" altLang="zh-CN" dirty="0" smtClean="0"/>
              <a:t>)</a:t>
            </a:r>
          </a:p>
          <a:p>
            <a:endParaRPr lang="en-US" altLang="zh-CN" dirty="0"/>
          </a:p>
          <a:p>
            <a:endParaRPr lang="en-US" altLang="zh-CN" dirty="0"/>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890003207"/>
              </p:ext>
            </p:extLst>
          </p:nvPr>
        </p:nvGraphicFramePr>
        <p:xfrm>
          <a:off x="899592" y="2204864"/>
          <a:ext cx="1431925" cy="457200"/>
        </p:xfrm>
        <a:graphic>
          <a:graphicData uri="http://schemas.openxmlformats.org/presentationml/2006/ole">
            <mc:AlternateContent xmlns:mc="http://schemas.openxmlformats.org/markup-compatibility/2006">
              <mc:Choice xmlns:v="urn:schemas-microsoft-com:vml" Requires="v">
                <p:oleObj spid="_x0000_s25544" name="Equation" r:id="rId3" imgW="1435100" imgH="457200" progId="Equation.DSMT4">
                  <p:embed/>
                </p:oleObj>
              </mc:Choice>
              <mc:Fallback>
                <p:oleObj name="Equation" r:id="rId3" imgW="1435100" imgH="4572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2204864"/>
                        <a:ext cx="1431925"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999210557"/>
              </p:ext>
            </p:extLst>
          </p:nvPr>
        </p:nvGraphicFramePr>
        <p:xfrm>
          <a:off x="899592" y="3501008"/>
          <a:ext cx="2819400" cy="473075"/>
        </p:xfrm>
        <a:graphic>
          <a:graphicData uri="http://schemas.openxmlformats.org/presentationml/2006/ole">
            <mc:AlternateContent xmlns:mc="http://schemas.openxmlformats.org/markup-compatibility/2006">
              <mc:Choice xmlns:v="urn:schemas-microsoft-com:vml" Requires="v">
                <p:oleObj spid="_x0000_s25545" name="Equation" r:id="rId5" imgW="2819400" imgH="469900" progId="Equation.DSMT4">
                  <p:embed/>
                </p:oleObj>
              </mc:Choice>
              <mc:Fallback>
                <p:oleObj name="Equation" r:id="rId5" imgW="2819400" imgH="4699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592" y="3501008"/>
                        <a:ext cx="2819400" cy="473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249119103"/>
              </p:ext>
            </p:extLst>
          </p:nvPr>
        </p:nvGraphicFramePr>
        <p:xfrm>
          <a:off x="899592" y="4725144"/>
          <a:ext cx="1927225" cy="479425"/>
        </p:xfrm>
        <a:graphic>
          <a:graphicData uri="http://schemas.openxmlformats.org/presentationml/2006/ole">
            <mc:AlternateContent xmlns:mc="http://schemas.openxmlformats.org/markup-compatibility/2006">
              <mc:Choice xmlns:v="urn:schemas-microsoft-com:vml" Requires="v">
                <p:oleObj spid="_x0000_s25546" name="Equation" r:id="rId7" imgW="1930400" imgH="482600" progId="Equation.DSMT4">
                  <p:embed/>
                </p:oleObj>
              </mc:Choice>
              <mc:Fallback>
                <p:oleObj name="Equation" r:id="rId7" imgW="1930400" imgH="4826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9592" y="4725144"/>
                        <a:ext cx="1927225" cy="479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158034624"/>
              </p:ext>
            </p:extLst>
          </p:nvPr>
        </p:nvGraphicFramePr>
        <p:xfrm>
          <a:off x="899592" y="5733256"/>
          <a:ext cx="2819400" cy="990600"/>
        </p:xfrm>
        <a:graphic>
          <a:graphicData uri="http://schemas.openxmlformats.org/presentationml/2006/ole">
            <mc:AlternateContent xmlns:mc="http://schemas.openxmlformats.org/markup-compatibility/2006">
              <mc:Choice xmlns:v="urn:schemas-microsoft-com:vml" Requires="v">
                <p:oleObj spid="_x0000_s25547" name="Equation" r:id="rId9" imgW="2819400" imgH="990600" progId="Equation.DSMT4">
                  <p:embed/>
                </p:oleObj>
              </mc:Choice>
              <mc:Fallback>
                <p:oleObj name="Equation" r:id="rId9" imgW="2819400" imgH="99060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99592" y="5733256"/>
                        <a:ext cx="2819400" cy="99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1329028065"/>
              </p:ext>
            </p:extLst>
          </p:nvPr>
        </p:nvGraphicFramePr>
        <p:xfrm>
          <a:off x="1763688" y="764704"/>
          <a:ext cx="2286000" cy="282575"/>
        </p:xfrm>
        <a:graphic>
          <a:graphicData uri="http://schemas.openxmlformats.org/presentationml/2006/ole">
            <mc:AlternateContent xmlns:mc="http://schemas.openxmlformats.org/markup-compatibility/2006">
              <mc:Choice xmlns:v="urn:schemas-microsoft-com:vml" Requires="v">
                <p:oleObj spid="_x0000_s25548" name="Equation" r:id="rId11" imgW="2286000" imgH="279400" progId="Equation.DSMT4">
                  <p:embed/>
                </p:oleObj>
              </mc:Choice>
              <mc:Fallback>
                <p:oleObj name="Equation" r:id="rId11" imgW="2286000" imgH="279400"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63688" y="764704"/>
                        <a:ext cx="2286000" cy="282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1413227953"/>
              </p:ext>
            </p:extLst>
          </p:nvPr>
        </p:nvGraphicFramePr>
        <p:xfrm>
          <a:off x="4860032" y="764704"/>
          <a:ext cx="266700" cy="206375"/>
        </p:xfrm>
        <a:graphic>
          <a:graphicData uri="http://schemas.openxmlformats.org/presentationml/2006/ole">
            <mc:AlternateContent xmlns:mc="http://schemas.openxmlformats.org/markup-compatibility/2006">
              <mc:Choice xmlns:v="urn:schemas-microsoft-com:vml" Requires="v">
                <p:oleObj spid="_x0000_s25549" name="Equation" r:id="rId13" imgW="266469" imgH="203024" progId="Equation.DSMT4">
                  <p:embed/>
                </p:oleObj>
              </mc:Choice>
              <mc:Fallback>
                <p:oleObj name="Equation" r:id="rId13" imgW="266469" imgH="203024"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60032" y="764704"/>
                        <a:ext cx="266700" cy="206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3553139206"/>
              </p:ext>
            </p:extLst>
          </p:nvPr>
        </p:nvGraphicFramePr>
        <p:xfrm>
          <a:off x="7020272" y="764704"/>
          <a:ext cx="342900" cy="206375"/>
        </p:xfrm>
        <a:graphic>
          <a:graphicData uri="http://schemas.openxmlformats.org/presentationml/2006/ole">
            <mc:AlternateContent xmlns:mc="http://schemas.openxmlformats.org/markup-compatibility/2006">
              <mc:Choice xmlns:v="urn:schemas-microsoft-com:vml" Requires="v">
                <p:oleObj spid="_x0000_s25550" name="Equation" r:id="rId15" imgW="342751" imgH="203112" progId="Equation.DSMT4">
                  <p:embed/>
                </p:oleObj>
              </mc:Choice>
              <mc:Fallback>
                <p:oleObj name="Equation" r:id="rId15" imgW="342751" imgH="203112" progId="Equation.DSMT4">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020272" y="764704"/>
                        <a:ext cx="342900" cy="206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2026836616"/>
              </p:ext>
            </p:extLst>
          </p:nvPr>
        </p:nvGraphicFramePr>
        <p:xfrm>
          <a:off x="8028384" y="764704"/>
          <a:ext cx="342900" cy="206375"/>
        </p:xfrm>
        <a:graphic>
          <a:graphicData uri="http://schemas.openxmlformats.org/presentationml/2006/ole">
            <mc:AlternateContent xmlns:mc="http://schemas.openxmlformats.org/markup-compatibility/2006">
              <mc:Choice xmlns:v="urn:schemas-microsoft-com:vml" Requires="v">
                <p:oleObj spid="_x0000_s25551" name="Equation" r:id="rId17" imgW="342751" imgH="203112" progId="Equation.DSMT4">
                  <p:embed/>
                </p:oleObj>
              </mc:Choice>
              <mc:Fallback>
                <p:oleObj name="Equation" r:id="rId17" imgW="342751" imgH="203112" progId="Equation.DSMT4">
                  <p:embed/>
                  <p:pic>
                    <p:nvPicPr>
                      <p:cNvPr id="0" name="Object 1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028384" y="764704"/>
                        <a:ext cx="342900" cy="206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3442096136"/>
              </p:ext>
            </p:extLst>
          </p:nvPr>
        </p:nvGraphicFramePr>
        <p:xfrm>
          <a:off x="2627784" y="1124744"/>
          <a:ext cx="282575" cy="228600"/>
        </p:xfrm>
        <a:graphic>
          <a:graphicData uri="http://schemas.openxmlformats.org/presentationml/2006/ole">
            <mc:AlternateContent xmlns:mc="http://schemas.openxmlformats.org/markup-compatibility/2006">
              <mc:Choice xmlns:v="urn:schemas-microsoft-com:vml" Requires="v">
                <p:oleObj spid="_x0000_s25552" name="Equation" r:id="rId18" imgW="279400" imgH="228600" progId="Equation.DSMT4">
                  <p:embed/>
                </p:oleObj>
              </mc:Choice>
              <mc:Fallback>
                <p:oleObj name="Equation" r:id="rId18" imgW="279400" imgH="228600" progId="Equation.DSMT4">
                  <p:embed/>
                  <p:pic>
                    <p:nvPicPr>
                      <p:cNvPr id="0" name="Object 17"/>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627784" y="1124744"/>
                        <a:ext cx="2825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Rectangle 2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 name="对象 22"/>
          <p:cNvGraphicFramePr>
            <a:graphicFrameLocks noChangeAspect="1"/>
          </p:cNvGraphicFramePr>
          <p:nvPr>
            <p:extLst>
              <p:ext uri="{D42A27DB-BD31-4B8C-83A1-F6EECF244321}">
                <p14:modId xmlns:p14="http://schemas.microsoft.com/office/powerpoint/2010/main" val="3617142762"/>
              </p:ext>
            </p:extLst>
          </p:nvPr>
        </p:nvGraphicFramePr>
        <p:xfrm>
          <a:off x="3923928" y="1124744"/>
          <a:ext cx="342900" cy="206375"/>
        </p:xfrm>
        <a:graphic>
          <a:graphicData uri="http://schemas.openxmlformats.org/presentationml/2006/ole">
            <mc:AlternateContent xmlns:mc="http://schemas.openxmlformats.org/markup-compatibility/2006">
              <mc:Choice xmlns:v="urn:schemas-microsoft-com:vml" Requires="v">
                <p:oleObj spid="_x0000_s25553" name="Equation" r:id="rId20" imgW="342751" imgH="203112" progId="Equation.DSMT4">
                  <p:embed/>
                </p:oleObj>
              </mc:Choice>
              <mc:Fallback>
                <p:oleObj name="Equation" r:id="rId20" imgW="342751" imgH="203112" progId="Equation.DSMT4">
                  <p:embed/>
                  <p:pic>
                    <p:nvPicPr>
                      <p:cNvPr id="0" name="Object 19"/>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923928" y="1124744"/>
                        <a:ext cx="342900" cy="206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5" name="对象 24"/>
          <p:cNvGraphicFramePr>
            <a:graphicFrameLocks noChangeAspect="1"/>
          </p:cNvGraphicFramePr>
          <p:nvPr>
            <p:extLst>
              <p:ext uri="{D42A27DB-BD31-4B8C-83A1-F6EECF244321}">
                <p14:modId xmlns:p14="http://schemas.microsoft.com/office/powerpoint/2010/main" val="37044422"/>
              </p:ext>
            </p:extLst>
          </p:nvPr>
        </p:nvGraphicFramePr>
        <p:xfrm>
          <a:off x="6156176" y="1124744"/>
          <a:ext cx="365125" cy="206375"/>
        </p:xfrm>
        <a:graphic>
          <a:graphicData uri="http://schemas.openxmlformats.org/presentationml/2006/ole">
            <mc:AlternateContent xmlns:mc="http://schemas.openxmlformats.org/markup-compatibility/2006">
              <mc:Choice xmlns:v="urn:schemas-microsoft-com:vml" Requires="v">
                <p:oleObj spid="_x0000_s25554" name="Equation" r:id="rId22" imgW="368140" imgH="203112" progId="Equation.DSMT4">
                  <p:embed/>
                </p:oleObj>
              </mc:Choice>
              <mc:Fallback>
                <p:oleObj name="Equation" r:id="rId22" imgW="368140" imgH="203112" progId="Equation.DSMT4">
                  <p:embed/>
                  <p:pic>
                    <p:nvPicPr>
                      <p:cNvPr id="0" name="Object 2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6156176" y="1124744"/>
                        <a:ext cx="365125" cy="206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7" name="对象 26"/>
          <p:cNvGraphicFramePr>
            <a:graphicFrameLocks noChangeAspect="1"/>
          </p:cNvGraphicFramePr>
          <p:nvPr>
            <p:extLst>
              <p:ext uri="{D42A27DB-BD31-4B8C-83A1-F6EECF244321}">
                <p14:modId xmlns:p14="http://schemas.microsoft.com/office/powerpoint/2010/main" val="3262001499"/>
              </p:ext>
            </p:extLst>
          </p:nvPr>
        </p:nvGraphicFramePr>
        <p:xfrm>
          <a:off x="7164288" y="1124744"/>
          <a:ext cx="365125" cy="206375"/>
        </p:xfrm>
        <a:graphic>
          <a:graphicData uri="http://schemas.openxmlformats.org/presentationml/2006/ole">
            <mc:AlternateContent xmlns:mc="http://schemas.openxmlformats.org/markup-compatibility/2006">
              <mc:Choice xmlns:v="urn:schemas-microsoft-com:vml" Requires="v">
                <p:oleObj spid="_x0000_s25555" name="Equation" r:id="rId24" imgW="368140" imgH="203112" progId="Equation.DSMT4">
                  <p:embed/>
                </p:oleObj>
              </mc:Choice>
              <mc:Fallback>
                <p:oleObj name="Equation" r:id="rId24" imgW="368140" imgH="203112" progId="Equation.DSMT4">
                  <p:embed/>
                  <p:pic>
                    <p:nvPicPr>
                      <p:cNvPr id="0" name="Object 23"/>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164288" y="1124744"/>
                        <a:ext cx="365125" cy="206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对象 27"/>
          <p:cNvGraphicFramePr>
            <a:graphicFrameLocks noChangeAspect="1"/>
          </p:cNvGraphicFramePr>
          <p:nvPr>
            <p:extLst>
              <p:ext uri="{D42A27DB-BD31-4B8C-83A1-F6EECF244321}">
                <p14:modId xmlns:p14="http://schemas.microsoft.com/office/powerpoint/2010/main" val="3442096136"/>
              </p:ext>
            </p:extLst>
          </p:nvPr>
        </p:nvGraphicFramePr>
        <p:xfrm>
          <a:off x="1691680" y="1412776"/>
          <a:ext cx="282575" cy="228600"/>
        </p:xfrm>
        <a:graphic>
          <a:graphicData uri="http://schemas.openxmlformats.org/presentationml/2006/ole">
            <mc:AlternateContent xmlns:mc="http://schemas.openxmlformats.org/markup-compatibility/2006">
              <mc:Choice xmlns:v="urn:schemas-microsoft-com:vml" Requires="v">
                <p:oleObj spid="_x0000_s25556" name="Equation" r:id="rId26" imgW="279400" imgH="228600" progId="Equation.DSMT4">
                  <p:embed/>
                </p:oleObj>
              </mc:Choice>
              <mc:Fallback>
                <p:oleObj name="Equation" r:id="rId26" imgW="279400" imgH="228600" progId="Equation.DSMT4">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691680" y="1412776"/>
                        <a:ext cx="2825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 name="对象 29"/>
          <p:cNvGraphicFramePr>
            <a:graphicFrameLocks noChangeAspect="1"/>
          </p:cNvGraphicFramePr>
          <p:nvPr>
            <p:extLst>
              <p:ext uri="{D42A27DB-BD31-4B8C-83A1-F6EECF244321}">
                <p14:modId xmlns:p14="http://schemas.microsoft.com/office/powerpoint/2010/main" val="1714726883"/>
              </p:ext>
            </p:extLst>
          </p:nvPr>
        </p:nvGraphicFramePr>
        <p:xfrm>
          <a:off x="4438650" y="1412776"/>
          <a:ext cx="266700" cy="206375"/>
        </p:xfrm>
        <a:graphic>
          <a:graphicData uri="http://schemas.openxmlformats.org/presentationml/2006/ole">
            <mc:AlternateContent xmlns:mc="http://schemas.openxmlformats.org/markup-compatibility/2006">
              <mc:Choice xmlns:v="urn:schemas-microsoft-com:vml" Requires="v">
                <p:oleObj spid="_x0000_s25557" name="Equation" r:id="rId27" imgW="266469" imgH="203024" progId="Equation.DSMT4">
                  <p:embed/>
                </p:oleObj>
              </mc:Choice>
              <mc:Fallback>
                <p:oleObj name="Equation" r:id="rId27" imgW="266469" imgH="203024" progId="Equation.DSMT4">
                  <p:embed/>
                  <p:pic>
                    <p:nvPicPr>
                      <p:cNvPr id="0" name="Object 2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38650" y="1412776"/>
                        <a:ext cx="266700" cy="206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2" name="对象 31"/>
          <p:cNvGraphicFramePr>
            <a:graphicFrameLocks noChangeAspect="1"/>
          </p:cNvGraphicFramePr>
          <p:nvPr>
            <p:extLst>
              <p:ext uri="{D42A27DB-BD31-4B8C-83A1-F6EECF244321}">
                <p14:modId xmlns:p14="http://schemas.microsoft.com/office/powerpoint/2010/main" val="1652743197"/>
              </p:ext>
            </p:extLst>
          </p:nvPr>
        </p:nvGraphicFramePr>
        <p:xfrm>
          <a:off x="7236296" y="1484784"/>
          <a:ext cx="288925" cy="174625"/>
        </p:xfrm>
        <a:graphic>
          <a:graphicData uri="http://schemas.openxmlformats.org/presentationml/2006/ole">
            <mc:AlternateContent xmlns:mc="http://schemas.openxmlformats.org/markup-compatibility/2006">
              <mc:Choice xmlns:v="urn:schemas-microsoft-com:vml" Requires="v">
                <p:oleObj spid="_x0000_s25558" name="Equation" r:id="rId28" imgW="291847" imgH="177646" progId="Equation.DSMT4">
                  <p:embed/>
                </p:oleObj>
              </mc:Choice>
              <mc:Fallback>
                <p:oleObj name="Equation" r:id="rId28" imgW="291847" imgH="177646" progId="Equation.DSMT4">
                  <p:embed/>
                  <p:pic>
                    <p:nvPicPr>
                      <p:cNvPr id="0" name="Object 27"/>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7236296" y="1484784"/>
                        <a:ext cx="288925" cy="174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3" name="Rectangle 3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4" name="对象 33"/>
          <p:cNvGraphicFramePr>
            <a:graphicFrameLocks noChangeAspect="1"/>
          </p:cNvGraphicFramePr>
          <p:nvPr>
            <p:extLst>
              <p:ext uri="{D42A27DB-BD31-4B8C-83A1-F6EECF244321}">
                <p14:modId xmlns:p14="http://schemas.microsoft.com/office/powerpoint/2010/main" val="105018661"/>
              </p:ext>
            </p:extLst>
          </p:nvPr>
        </p:nvGraphicFramePr>
        <p:xfrm>
          <a:off x="5615285" y="1675656"/>
          <a:ext cx="396875" cy="457200"/>
        </p:xfrm>
        <a:graphic>
          <a:graphicData uri="http://schemas.openxmlformats.org/presentationml/2006/ole">
            <mc:AlternateContent xmlns:mc="http://schemas.openxmlformats.org/markup-compatibility/2006">
              <mc:Choice xmlns:v="urn:schemas-microsoft-com:vml" Requires="v">
                <p:oleObj spid="_x0000_s25559" name="Equation" r:id="rId30" imgW="393529" imgH="457002" progId="Equation.DSMT4">
                  <p:embed/>
                </p:oleObj>
              </mc:Choice>
              <mc:Fallback>
                <p:oleObj name="Equation" r:id="rId30" imgW="393529" imgH="457002" progId="Equation.DSMT4">
                  <p:embed/>
                  <p:pic>
                    <p:nvPicPr>
                      <p:cNvPr id="0" name="Object 29"/>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5615285" y="1675656"/>
                        <a:ext cx="396875"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 name="Rectangle 3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6" name="对象 35"/>
          <p:cNvGraphicFramePr>
            <a:graphicFrameLocks noChangeAspect="1"/>
          </p:cNvGraphicFramePr>
          <p:nvPr>
            <p:extLst>
              <p:ext uri="{D42A27DB-BD31-4B8C-83A1-F6EECF244321}">
                <p14:modId xmlns:p14="http://schemas.microsoft.com/office/powerpoint/2010/main" val="860832973"/>
              </p:ext>
            </p:extLst>
          </p:nvPr>
        </p:nvGraphicFramePr>
        <p:xfrm>
          <a:off x="1403648" y="2852936"/>
          <a:ext cx="396875" cy="419100"/>
        </p:xfrm>
        <a:graphic>
          <a:graphicData uri="http://schemas.openxmlformats.org/presentationml/2006/ole">
            <mc:AlternateContent xmlns:mc="http://schemas.openxmlformats.org/markup-compatibility/2006">
              <mc:Choice xmlns:v="urn:schemas-microsoft-com:vml" Requires="v">
                <p:oleObj spid="_x0000_s25560" name="Equation" r:id="rId32" imgW="393529" imgH="418918" progId="Equation.DSMT4">
                  <p:embed/>
                </p:oleObj>
              </mc:Choice>
              <mc:Fallback>
                <p:oleObj name="Equation" r:id="rId32" imgW="393529" imgH="418918" progId="Equation.DSMT4">
                  <p:embed/>
                  <p:pic>
                    <p:nvPicPr>
                      <p:cNvPr id="0" name="Object 31"/>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403648" y="2852936"/>
                        <a:ext cx="396875"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085799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同理，可得</a:t>
            </a:r>
          </a:p>
          <a:p>
            <a:r>
              <a:rPr lang="zh-CN" altLang="en-US" dirty="0"/>
              <a:t> </a:t>
            </a:r>
            <a:endParaRPr lang="en-US" altLang="zh-CN" dirty="0" smtClean="0"/>
          </a:p>
          <a:p>
            <a:r>
              <a:rPr lang="zh-CN" altLang="en-US" dirty="0"/>
              <a:t>								</a:t>
            </a:r>
            <a:r>
              <a:rPr lang="en-US" altLang="zh-CN" dirty="0"/>
              <a:t>(8-16)</a:t>
            </a:r>
          </a:p>
          <a:p>
            <a:r>
              <a:rPr lang="en-US" altLang="zh-CN" dirty="0"/>
              <a:t> </a:t>
            </a:r>
            <a:endParaRPr lang="en-US" altLang="zh-CN" dirty="0" smtClean="0"/>
          </a:p>
          <a:p>
            <a:r>
              <a:rPr lang="en-US" altLang="zh-CN" dirty="0"/>
              <a:t>				</a:t>
            </a:r>
            <a:r>
              <a:rPr lang="zh-CN" altLang="en-US" dirty="0"/>
              <a:t>	 	 	 	</a:t>
            </a:r>
            <a:r>
              <a:rPr lang="en-US" altLang="zh-CN" dirty="0" smtClean="0"/>
              <a:t>(</a:t>
            </a:r>
            <a:r>
              <a:rPr lang="en-US" altLang="zh-CN" dirty="0"/>
              <a:t>8-17)</a:t>
            </a:r>
          </a:p>
          <a:p>
            <a:endParaRPr lang="en-US" altLang="zh-CN" dirty="0"/>
          </a:p>
          <a:p>
            <a:r>
              <a:rPr lang="zh-CN" altLang="en-US" dirty="0"/>
              <a:t>以上计算得到基本</a:t>
            </a:r>
            <a:r>
              <a:rPr lang="en-US" altLang="zh-CN" dirty="0"/>
              <a:t>RNN</a:t>
            </a:r>
            <a:r>
              <a:rPr lang="zh-CN" altLang="en-US" dirty="0"/>
              <a:t>各个参数的偏导数，容易使用梯度下降算法来对网络参数进行优化。</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86654085"/>
              </p:ext>
            </p:extLst>
          </p:nvPr>
        </p:nvGraphicFramePr>
        <p:xfrm>
          <a:off x="971600" y="2636912"/>
          <a:ext cx="2819400" cy="479425"/>
        </p:xfrm>
        <a:graphic>
          <a:graphicData uri="http://schemas.openxmlformats.org/presentationml/2006/ole">
            <mc:AlternateContent xmlns:mc="http://schemas.openxmlformats.org/markup-compatibility/2006">
              <mc:Choice xmlns:v="urn:schemas-microsoft-com:vml" Requires="v">
                <p:oleObj spid="_x0000_s25715" name="Equation" r:id="rId3" imgW="2819400" imgH="482600" progId="Equation.DSMT4">
                  <p:embed/>
                </p:oleObj>
              </mc:Choice>
              <mc:Fallback>
                <p:oleObj name="Equation" r:id="rId3" imgW="2819400" imgH="4826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2636912"/>
                        <a:ext cx="2819400" cy="479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4257081615"/>
              </p:ext>
            </p:extLst>
          </p:nvPr>
        </p:nvGraphicFramePr>
        <p:xfrm>
          <a:off x="1043608" y="3717032"/>
          <a:ext cx="2727325" cy="479425"/>
        </p:xfrm>
        <a:graphic>
          <a:graphicData uri="http://schemas.openxmlformats.org/presentationml/2006/ole">
            <mc:AlternateContent xmlns:mc="http://schemas.openxmlformats.org/markup-compatibility/2006">
              <mc:Choice xmlns:v="urn:schemas-microsoft-com:vml" Requires="v">
                <p:oleObj spid="_x0000_s25716" name="Equation" r:id="rId5" imgW="2730500" imgH="482600" progId="Equation.DSMT4">
                  <p:embed/>
                </p:oleObj>
              </mc:Choice>
              <mc:Fallback>
                <p:oleObj name="Equation" r:id="rId5" imgW="2730500" imgH="4826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3608" y="3717032"/>
                        <a:ext cx="2727325" cy="479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4778128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780928"/>
            <a:ext cx="9144000" cy="4077072"/>
          </a:xfrm>
        </p:spPr>
        <p:txBody>
          <a:bodyPr>
            <a:normAutofit fontScale="92500" lnSpcReduction="10000"/>
          </a:bodyPr>
          <a:lstStyle/>
          <a:p>
            <a:r>
              <a:rPr lang="zh-CN" altLang="en-US" dirty="0"/>
              <a:t>（</a:t>
            </a:r>
            <a:r>
              <a:rPr lang="en-US" altLang="zh-CN" dirty="0"/>
              <a:t>3</a:t>
            </a:r>
            <a:r>
              <a:rPr lang="zh-CN" altLang="en-US" dirty="0"/>
              <a:t>）序列采样</a:t>
            </a:r>
          </a:p>
          <a:p>
            <a:r>
              <a:rPr lang="zh-CN" altLang="en-US" dirty="0"/>
              <a:t>序列采样主要用于文本生成应用。假设我们已经训练好了一个文本生成序列模型，该模型能够根据前文预测后一个单词的概率，我们需要对这些概率分布进行采样以生成新单词的序列。</a:t>
            </a:r>
          </a:p>
          <a:p>
            <a:r>
              <a:rPr lang="zh-CN" altLang="en-US" dirty="0"/>
              <a:t>序列采样原理如图</a:t>
            </a:r>
            <a:r>
              <a:rPr lang="en-US" altLang="zh-CN" dirty="0"/>
              <a:t>8. 15</a:t>
            </a:r>
            <a:r>
              <a:rPr lang="zh-CN" altLang="en-US" dirty="0"/>
              <a:t>所示。第一个时间</a:t>
            </a:r>
            <a:r>
              <a:rPr lang="zh-CN" altLang="en-US" dirty="0" smtClean="0"/>
              <a:t>步</a:t>
            </a:r>
            <a:r>
              <a:rPr lang="en-US" altLang="zh-CN" dirty="0" smtClean="0"/>
              <a:t>t=1</a:t>
            </a:r>
            <a:r>
              <a:rPr lang="zh-CN" altLang="en-US" dirty="0" smtClean="0"/>
              <a:t>，</a:t>
            </a:r>
            <a:r>
              <a:rPr lang="zh-CN" altLang="en-US" dirty="0"/>
              <a:t>对模型生成的第一个单词进行采样，循环层的</a:t>
            </a:r>
            <a:r>
              <a:rPr lang="zh-CN" altLang="en-US" dirty="0" smtClean="0"/>
              <a:t>初值    </a:t>
            </a:r>
            <a:r>
              <a:rPr lang="zh-CN" altLang="en-US" dirty="0"/>
              <a:t>为零向量，输入 </a:t>
            </a:r>
            <a:r>
              <a:rPr lang="zh-CN" altLang="en-US" dirty="0" smtClean="0"/>
              <a:t>  也</a:t>
            </a:r>
            <a:r>
              <a:rPr lang="zh-CN" altLang="en-US" dirty="0"/>
              <a:t>为零向量，模型得到输出 </a:t>
            </a:r>
            <a:r>
              <a:rPr lang="zh-CN" altLang="en-US" dirty="0" smtClean="0"/>
              <a:t>  ，</a:t>
            </a:r>
            <a:r>
              <a:rPr lang="zh-CN" altLang="en-US" dirty="0"/>
              <a:t>这是经过</a:t>
            </a:r>
            <a:r>
              <a:rPr lang="en-US" altLang="zh-CN" dirty="0" err="1"/>
              <a:t>softmax</a:t>
            </a:r>
            <a:r>
              <a:rPr lang="zh-CN" altLang="en-US" dirty="0"/>
              <a:t>层后得到的预测词在词典中的概率分布，即预测词是词典的第一个词的概率是多少，是第二个词的概率是多少，</a:t>
            </a:r>
            <a:r>
              <a:rPr lang="en-US" altLang="zh-CN" dirty="0"/>
              <a:t>……</a:t>
            </a:r>
            <a:r>
              <a:rPr lang="zh-CN" altLang="en-US" dirty="0"/>
              <a:t>，是</a:t>
            </a:r>
            <a:r>
              <a:rPr lang="en-US" altLang="zh-CN" dirty="0"/>
              <a:t>&lt;</a:t>
            </a:r>
            <a:r>
              <a:rPr lang="en-US" altLang="zh-CN" dirty="0" err="1"/>
              <a:t>unk</a:t>
            </a:r>
            <a:r>
              <a:rPr lang="en-US" altLang="zh-CN" dirty="0"/>
              <a:t>&gt;</a:t>
            </a:r>
            <a:r>
              <a:rPr lang="zh-CN" altLang="en-US" dirty="0"/>
              <a:t>（词典未收录的未知词）的概率是多少，是</a:t>
            </a:r>
            <a:r>
              <a:rPr lang="en-US" altLang="zh-CN" dirty="0"/>
              <a:t>&lt;</a:t>
            </a:r>
            <a:r>
              <a:rPr lang="en-US" altLang="zh-CN" dirty="0" err="1"/>
              <a:t>eos</a:t>
            </a:r>
            <a:r>
              <a:rPr lang="en-US" altLang="zh-CN" dirty="0"/>
              <a:t>&gt;</a:t>
            </a:r>
            <a:r>
              <a:rPr lang="zh-CN" altLang="en-US" dirty="0"/>
              <a:t>（序列结束）的概率是多少。然后需要根据这个概率分布进行采样，以确定第一个</a:t>
            </a:r>
            <a:r>
              <a:rPr lang="zh-CN" altLang="en-US" dirty="0" smtClean="0"/>
              <a:t>词    </a:t>
            </a:r>
            <a:r>
              <a:rPr lang="zh-CN" altLang="en-US" dirty="0"/>
              <a:t>到底该是哪一个词。</a:t>
            </a:r>
          </a:p>
          <a:p>
            <a:endParaRPr lang="zh-CN" altLang="en-US" dirty="0"/>
          </a:p>
        </p:txBody>
      </p:sp>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784" y="620688"/>
            <a:ext cx="3444300" cy="165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273179" y="2306134"/>
            <a:ext cx="4153509" cy="369332"/>
          </a:xfrm>
          <a:prstGeom prst="rect">
            <a:avLst/>
          </a:prstGeom>
        </p:spPr>
        <p:txBody>
          <a:bodyPr wrap="none">
            <a:spAutoFit/>
          </a:bodyPr>
          <a:lstStyle/>
          <a:p>
            <a:r>
              <a:rPr lang="zh-CN" altLang="zh-CN" dirty="0"/>
              <a:t>图</a:t>
            </a:r>
            <a:r>
              <a:rPr lang="en-US" altLang="zh-CN" dirty="0"/>
              <a:t>8. 15 </a:t>
            </a:r>
            <a:r>
              <a:rPr lang="zh-CN" altLang="zh-CN" dirty="0"/>
              <a:t>从已训练的</a:t>
            </a:r>
            <a:r>
              <a:rPr lang="en-US" altLang="zh-CN" dirty="0"/>
              <a:t>RNN</a:t>
            </a:r>
            <a:r>
              <a:rPr lang="zh-CN" altLang="zh-CN" dirty="0"/>
              <a:t>中进行序列采样</a:t>
            </a: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2905051667"/>
              </p:ext>
            </p:extLst>
          </p:nvPr>
        </p:nvGraphicFramePr>
        <p:xfrm>
          <a:off x="5004048" y="4653136"/>
          <a:ext cx="282575" cy="206375"/>
        </p:xfrm>
        <a:graphic>
          <a:graphicData uri="http://schemas.openxmlformats.org/presentationml/2006/ole">
            <mc:AlternateContent xmlns:mc="http://schemas.openxmlformats.org/markup-compatibility/2006">
              <mc:Choice xmlns:v="urn:schemas-microsoft-com:vml" Requires="v">
                <p:oleObj spid="_x0000_s26847" name="Equation" r:id="rId4" imgW="279279" imgH="203112" progId="Equation.DSMT4">
                  <p:embed/>
                </p:oleObj>
              </mc:Choice>
              <mc:Fallback>
                <p:oleObj name="Equation" r:id="rId4" imgW="279279" imgH="203112"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4048" y="4653136"/>
                        <a:ext cx="282575" cy="206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2038289227"/>
              </p:ext>
            </p:extLst>
          </p:nvPr>
        </p:nvGraphicFramePr>
        <p:xfrm>
          <a:off x="7308304" y="4653136"/>
          <a:ext cx="266700" cy="190500"/>
        </p:xfrm>
        <a:graphic>
          <a:graphicData uri="http://schemas.openxmlformats.org/presentationml/2006/ole">
            <mc:AlternateContent xmlns:mc="http://schemas.openxmlformats.org/markup-compatibility/2006">
              <mc:Choice xmlns:v="urn:schemas-microsoft-com:vml" Requires="v">
                <p:oleObj spid="_x0000_s26848" name="Equation" r:id="rId6" imgW="266469" imgH="190335" progId="Equation.DSMT4">
                  <p:embed/>
                </p:oleObj>
              </mc:Choice>
              <mc:Fallback>
                <p:oleObj name="Equation" r:id="rId6" imgW="266469" imgH="190335"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08304" y="4653136"/>
                        <a:ext cx="266700"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3609791225"/>
              </p:ext>
            </p:extLst>
          </p:nvPr>
        </p:nvGraphicFramePr>
        <p:xfrm>
          <a:off x="2771800" y="5013176"/>
          <a:ext cx="266700" cy="228600"/>
        </p:xfrm>
        <a:graphic>
          <a:graphicData uri="http://schemas.openxmlformats.org/presentationml/2006/ole">
            <mc:AlternateContent xmlns:mc="http://schemas.openxmlformats.org/markup-compatibility/2006">
              <mc:Choice xmlns:v="urn:schemas-microsoft-com:vml" Requires="v">
                <p:oleObj spid="_x0000_s26849" name="Equation" r:id="rId8" imgW="266584" imgH="228501" progId="Equation.DSMT4">
                  <p:embed/>
                </p:oleObj>
              </mc:Choice>
              <mc:Fallback>
                <p:oleObj name="Equation" r:id="rId8" imgW="266584" imgH="228501" progId="Equation.DSMT4">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71800" y="5013176"/>
                        <a:ext cx="266700"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563896028"/>
              </p:ext>
            </p:extLst>
          </p:nvPr>
        </p:nvGraphicFramePr>
        <p:xfrm>
          <a:off x="6159988" y="6296744"/>
          <a:ext cx="266700" cy="228600"/>
        </p:xfrm>
        <a:graphic>
          <a:graphicData uri="http://schemas.openxmlformats.org/presentationml/2006/ole">
            <mc:AlternateContent xmlns:mc="http://schemas.openxmlformats.org/markup-compatibility/2006">
              <mc:Choice xmlns:v="urn:schemas-microsoft-com:vml" Requires="v">
                <p:oleObj spid="_x0000_s26850" name="Equation" r:id="rId10" imgW="266584" imgH="228501" progId="Equation.DSMT4">
                  <p:embed/>
                </p:oleObj>
              </mc:Choice>
              <mc:Fallback>
                <p:oleObj name="Equation" r:id="rId10" imgW="266584" imgH="228501" progId="Equation.DSMT4">
                  <p:embed/>
                  <p:pic>
                    <p:nvPicPr>
                      <p:cNvPr id="0" name="Object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59988" y="6296744"/>
                        <a:ext cx="266700"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1304511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5688632"/>
          </a:xfrm>
        </p:spPr>
        <p:txBody>
          <a:bodyPr>
            <a:normAutofit fontScale="92500" lnSpcReduction="20000"/>
          </a:bodyPr>
          <a:lstStyle/>
          <a:p>
            <a:r>
              <a:rPr lang="zh-CN" altLang="en-US" dirty="0"/>
              <a:t>下一个时间</a:t>
            </a:r>
            <a:r>
              <a:rPr lang="zh-CN" altLang="en-US" dirty="0" smtClean="0"/>
              <a:t>步</a:t>
            </a:r>
            <a:r>
              <a:rPr lang="en-US" altLang="zh-CN" dirty="0" smtClean="0"/>
              <a:t>t=2</a:t>
            </a:r>
            <a:r>
              <a:rPr lang="zh-CN" altLang="en-US" dirty="0" smtClean="0"/>
              <a:t>，</a:t>
            </a:r>
            <a:r>
              <a:rPr lang="zh-CN" altLang="en-US" dirty="0"/>
              <a:t>需要将刚才采样得到的 </a:t>
            </a:r>
            <a:r>
              <a:rPr lang="zh-CN" altLang="en-US" dirty="0" smtClean="0"/>
              <a:t>   作为</a:t>
            </a:r>
            <a:r>
              <a:rPr lang="zh-CN" altLang="en-US" dirty="0"/>
              <a:t>这时的输入，然后预测 </a:t>
            </a:r>
            <a:r>
              <a:rPr lang="zh-CN" altLang="en-US" dirty="0" smtClean="0"/>
              <a:t>   应该</a:t>
            </a:r>
            <a:r>
              <a:rPr lang="zh-CN" altLang="en-US" dirty="0"/>
              <a:t>是什么词，然后下一个时间</a:t>
            </a:r>
            <a:r>
              <a:rPr lang="zh-CN" altLang="en-US" dirty="0" smtClean="0"/>
              <a:t>步</a:t>
            </a:r>
            <a:r>
              <a:rPr lang="en-US" altLang="zh-CN" dirty="0" smtClean="0"/>
              <a:t>t=3</a:t>
            </a:r>
            <a:r>
              <a:rPr lang="zh-CN" altLang="en-US" dirty="0" smtClean="0"/>
              <a:t>，</a:t>
            </a:r>
            <a:r>
              <a:rPr lang="en-US" altLang="zh-CN" dirty="0"/>
              <a:t>……</a:t>
            </a:r>
            <a:r>
              <a:rPr lang="zh-CN" altLang="en-US" dirty="0"/>
              <a:t>，以此类推。在某一个特定时间步采样得到一个词，除非是代表句子结束的</a:t>
            </a:r>
            <a:r>
              <a:rPr lang="en-US" altLang="zh-CN" dirty="0"/>
              <a:t>&lt;</a:t>
            </a:r>
            <a:r>
              <a:rPr lang="en-US" altLang="zh-CN" dirty="0" err="1"/>
              <a:t>eos</a:t>
            </a:r>
            <a:r>
              <a:rPr lang="en-US" altLang="zh-CN" dirty="0"/>
              <a:t>&gt;</a:t>
            </a:r>
            <a:r>
              <a:rPr lang="zh-CN" altLang="en-US" dirty="0"/>
              <a:t>符号，否则都要传递到下一个时间步作为输入，</a:t>
            </a:r>
            <a:r>
              <a:rPr lang="en-US" altLang="zh-CN" dirty="0" err="1"/>
              <a:t>softmax</a:t>
            </a:r>
            <a:r>
              <a:rPr lang="zh-CN" altLang="en-US" dirty="0"/>
              <a:t>层再预测下一个词，这样模型就会得到预测的整个句子。</a:t>
            </a:r>
          </a:p>
          <a:p>
            <a:r>
              <a:rPr lang="zh-CN" altLang="en-US" dirty="0"/>
              <a:t>上述采样方法称为随机采样（</a:t>
            </a:r>
            <a:r>
              <a:rPr lang="en-US" altLang="zh-CN" dirty="0"/>
              <a:t>Random Sampling</a:t>
            </a:r>
            <a:r>
              <a:rPr lang="zh-CN" altLang="en-US" dirty="0"/>
              <a:t>）策略，它基于概率分布来随机采样，能够兼顾输出结果的多样性和准确度。此外还有两种采样策略</a:t>
            </a:r>
            <a:r>
              <a:rPr lang="en-US" altLang="zh-CN" dirty="0"/>
              <a:t>——</a:t>
            </a:r>
            <a:r>
              <a:rPr lang="zh-CN" altLang="en-US" dirty="0"/>
              <a:t>贪婪搜索（</a:t>
            </a:r>
            <a:r>
              <a:rPr lang="en-US" altLang="zh-CN" dirty="0"/>
              <a:t>Greedy Search</a:t>
            </a:r>
            <a:r>
              <a:rPr lang="zh-CN" altLang="en-US" dirty="0"/>
              <a:t>）和集束搜索（</a:t>
            </a:r>
            <a:r>
              <a:rPr lang="en-US" altLang="zh-CN" dirty="0"/>
              <a:t>Beam Search</a:t>
            </a:r>
            <a:r>
              <a:rPr lang="zh-CN" altLang="en-US" dirty="0"/>
              <a:t>），前者直接取</a:t>
            </a:r>
            <a:r>
              <a:rPr lang="en-US" altLang="zh-CN" dirty="0" err="1"/>
              <a:t>softmax</a:t>
            </a:r>
            <a:r>
              <a:rPr lang="zh-CN" altLang="en-US" dirty="0"/>
              <a:t>的最大概率所对应的结果，这种策略的缺点是不具备结果的多样性；后者是一种启发式的搜索算法，为了减少搜索所占用的空间和时间，在每一步深度扩展的时候，只保留一些较大概率的结果，缺点是可能会丢弃潜在的最佳方案。</a:t>
            </a:r>
          </a:p>
          <a:p>
            <a:r>
              <a:rPr lang="zh-CN" altLang="en-US" dirty="0"/>
              <a:t>以上是基于单词的</a:t>
            </a:r>
            <a:r>
              <a:rPr lang="en-US" altLang="zh-CN" dirty="0"/>
              <a:t>RNN</a:t>
            </a:r>
            <a:r>
              <a:rPr lang="zh-CN" altLang="en-US" dirty="0"/>
              <a:t>序列采样，另一种</a:t>
            </a:r>
            <a:r>
              <a:rPr lang="en-US" altLang="zh-CN" dirty="0"/>
              <a:t>RNN</a:t>
            </a:r>
            <a:r>
              <a:rPr lang="zh-CN" altLang="en-US" dirty="0"/>
              <a:t>模型是基于字符的，字典会包含字母数字和空格符等。不同点在于这种模型的输出</a:t>
            </a:r>
            <a:r>
              <a:rPr lang="zh-CN" altLang="en-US" dirty="0" smtClean="0"/>
              <a:t>序列     </a:t>
            </a:r>
            <a:r>
              <a:rPr lang="zh-CN" altLang="en-US" dirty="0"/>
              <a:t>、 </a:t>
            </a:r>
            <a:r>
              <a:rPr lang="zh-CN" altLang="en-US" dirty="0" smtClean="0"/>
              <a:t>    、     等</a:t>
            </a:r>
            <a:r>
              <a:rPr lang="zh-CN" altLang="en-US" dirty="0"/>
              <a:t>将是字符而非单词。</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431631346"/>
              </p:ext>
            </p:extLst>
          </p:nvPr>
        </p:nvGraphicFramePr>
        <p:xfrm>
          <a:off x="6444208" y="836712"/>
          <a:ext cx="266700" cy="228600"/>
        </p:xfrm>
        <a:graphic>
          <a:graphicData uri="http://schemas.openxmlformats.org/presentationml/2006/ole">
            <mc:AlternateContent xmlns:mc="http://schemas.openxmlformats.org/markup-compatibility/2006">
              <mc:Choice xmlns:v="urn:schemas-microsoft-com:vml" Requires="v">
                <p:oleObj spid="_x0000_s27919" name="Equation" r:id="rId3" imgW="266584" imgH="228501" progId="Equation.DSMT4">
                  <p:embed/>
                </p:oleObj>
              </mc:Choice>
              <mc:Fallback>
                <p:oleObj name="Equation" r:id="rId3" imgW="266584" imgH="228501"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4208" y="836712"/>
                        <a:ext cx="266700"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994145047"/>
              </p:ext>
            </p:extLst>
          </p:nvPr>
        </p:nvGraphicFramePr>
        <p:xfrm>
          <a:off x="2699792" y="1196752"/>
          <a:ext cx="288925" cy="228600"/>
        </p:xfrm>
        <a:graphic>
          <a:graphicData uri="http://schemas.openxmlformats.org/presentationml/2006/ole">
            <mc:AlternateContent xmlns:mc="http://schemas.openxmlformats.org/markup-compatibility/2006">
              <mc:Choice xmlns:v="urn:schemas-microsoft-com:vml" Requires="v">
                <p:oleObj spid="_x0000_s27920" name="Equation" r:id="rId5" imgW="291973" imgH="228501" progId="Equation.DSMT4">
                  <p:embed/>
                </p:oleObj>
              </mc:Choice>
              <mc:Fallback>
                <p:oleObj name="Equation" r:id="rId5" imgW="291973" imgH="228501"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9792" y="1196752"/>
                        <a:ext cx="28892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748967381"/>
              </p:ext>
            </p:extLst>
          </p:nvPr>
        </p:nvGraphicFramePr>
        <p:xfrm>
          <a:off x="3275856" y="6021288"/>
          <a:ext cx="266700" cy="228600"/>
        </p:xfrm>
        <a:graphic>
          <a:graphicData uri="http://schemas.openxmlformats.org/presentationml/2006/ole">
            <mc:AlternateContent xmlns:mc="http://schemas.openxmlformats.org/markup-compatibility/2006">
              <mc:Choice xmlns:v="urn:schemas-microsoft-com:vml" Requires="v">
                <p:oleObj spid="_x0000_s27921" name="Equation" r:id="rId7" imgW="266584" imgH="228501" progId="Equation.DSMT4">
                  <p:embed/>
                </p:oleObj>
              </mc:Choice>
              <mc:Fallback>
                <p:oleObj name="Equation" r:id="rId7" imgW="266584" imgH="228501"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5856" y="6021288"/>
                        <a:ext cx="266700"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386186521"/>
              </p:ext>
            </p:extLst>
          </p:nvPr>
        </p:nvGraphicFramePr>
        <p:xfrm>
          <a:off x="3923928" y="6021288"/>
          <a:ext cx="288925" cy="228600"/>
        </p:xfrm>
        <a:graphic>
          <a:graphicData uri="http://schemas.openxmlformats.org/presentationml/2006/ole">
            <mc:AlternateContent xmlns:mc="http://schemas.openxmlformats.org/markup-compatibility/2006">
              <mc:Choice xmlns:v="urn:schemas-microsoft-com:vml" Requires="v">
                <p:oleObj spid="_x0000_s27922" name="Equation" r:id="rId8" imgW="291973" imgH="228501" progId="Equation.DSMT4">
                  <p:embed/>
                </p:oleObj>
              </mc:Choice>
              <mc:Fallback>
                <p:oleObj name="Equation" r:id="rId8" imgW="291973" imgH="228501" progId="Equation.DSMT4">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3928" y="6021288"/>
                        <a:ext cx="28892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226031166"/>
              </p:ext>
            </p:extLst>
          </p:nvPr>
        </p:nvGraphicFramePr>
        <p:xfrm>
          <a:off x="4572000" y="6021288"/>
          <a:ext cx="282575" cy="228600"/>
        </p:xfrm>
        <a:graphic>
          <a:graphicData uri="http://schemas.openxmlformats.org/presentationml/2006/ole">
            <mc:AlternateContent xmlns:mc="http://schemas.openxmlformats.org/markup-compatibility/2006">
              <mc:Choice xmlns:v="urn:schemas-microsoft-com:vml" Requires="v">
                <p:oleObj spid="_x0000_s27923" name="Equation" r:id="rId9" imgW="279400" imgH="228600" progId="Equation.DSMT4">
                  <p:embed/>
                </p:oleObj>
              </mc:Choice>
              <mc:Fallback>
                <p:oleObj name="Equation" r:id="rId9" imgW="279400" imgH="228600" progId="Equation.DSMT4">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72000" y="6021288"/>
                        <a:ext cx="2825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3586729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8.2.2 </a:t>
            </a:r>
            <a:r>
              <a:rPr lang="zh-CN" altLang="en-US" dirty="0" smtClean="0"/>
              <a:t>基本</a:t>
            </a:r>
            <a:r>
              <a:rPr lang="en-US" altLang="zh-CN" dirty="0"/>
              <a:t>RNN</a:t>
            </a:r>
            <a:r>
              <a:rPr lang="zh-CN" altLang="en-US" dirty="0"/>
              <a:t>的训练问题</a:t>
            </a:r>
          </a:p>
        </p:txBody>
      </p:sp>
      <p:sp>
        <p:nvSpPr>
          <p:cNvPr id="3" name="内容占位符 2"/>
          <p:cNvSpPr>
            <a:spLocks noGrp="1"/>
          </p:cNvSpPr>
          <p:nvPr>
            <p:ph idx="1"/>
          </p:nvPr>
        </p:nvSpPr>
        <p:spPr/>
        <p:txBody>
          <a:bodyPr/>
          <a:lstStyle/>
          <a:p>
            <a:r>
              <a:rPr lang="zh-CN" altLang="en-US" dirty="0"/>
              <a:t>训练基本</a:t>
            </a:r>
            <a:r>
              <a:rPr lang="en-US" altLang="zh-CN" dirty="0"/>
              <a:t>RNN</a:t>
            </a:r>
            <a:r>
              <a:rPr lang="zh-CN" altLang="en-US" dirty="0"/>
              <a:t>有一些技巧，不像训练全连接神经网络那样简单，不知道这些技巧有可能无法训练出</a:t>
            </a:r>
            <a:r>
              <a:rPr lang="en-US" altLang="zh-CN" dirty="0"/>
              <a:t>RNN</a:t>
            </a:r>
            <a:r>
              <a:rPr lang="zh-CN" altLang="en-US" dirty="0"/>
              <a:t>模型。</a:t>
            </a:r>
          </a:p>
        </p:txBody>
      </p:sp>
    </p:spTree>
    <p:extLst>
      <p:ext uri="{BB962C8B-B14F-4D97-AF65-F5344CB8AC3E}">
        <p14:creationId xmlns:p14="http://schemas.microsoft.com/office/powerpoint/2010/main" val="26686306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996952"/>
            <a:ext cx="9144000" cy="3861048"/>
          </a:xfrm>
        </p:spPr>
        <p:txBody>
          <a:bodyPr>
            <a:normAutofit fontScale="92500" lnSpcReduction="20000"/>
          </a:bodyPr>
          <a:lstStyle/>
          <a:p>
            <a:r>
              <a:rPr lang="zh-CN" altLang="en-US" dirty="0"/>
              <a:t>（</a:t>
            </a:r>
            <a:r>
              <a:rPr lang="en-US" altLang="zh-CN" dirty="0"/>
              <a:t>1</a:t>
            </a:r>
            <a:r>
              <a:rPr lang="zh-CN" altLang="en-US" dirty="0"/>
              <a:t>）训练问题</a:t>
            </a:r>
          </a:p>
          <a:p>
            <a:r>
              <a:rPr lang="en-US" altLang="zh-CN" dirty="0" err="1"/>
              <a:t>Razvan</a:t>
            </a:r>
            <a:r>
              <a:rPr lang="en-US" altLang="zh-CN" dirty="0"/>
              <a:t> </a:t>
            </a:r>
            <a:r>
              <a:rPr lang="en-US" altLang="zh-CN" dirty="0" err="1"/>
              <a:t>Pascanu</a:t>
            </a:r>
            <a:r>
              <a:rPr lang="zh-CN" altLang="en-US" dirty="0"/>
              <a:t>等人在论文“</a:t>
            </a:r>
            <a:r>
              <a:rPr lang="en-US" altLang="zh-CN" dirty="0"/>
              <a:t>On the difficulty of training recurrent neural networks”</a:t>
            </a:r>
            <a:r>
              <a:rPr lang="zh-CN" altLang="en-US" dirty="0"/>
              <a:t>中，详细阐述了</a:t>
            </a:r>
            <a:r>
              <a:rPr lang="en-US" altLang="zh-CN" dirty="0"/>
              <a:t>RNN</a:t>
            </a:r>
            <a:r>
              <a:rPr lang="zh-CN" altLang="en-US" dirty="0"/>
              <a:t>难训练的问题。该论文使用单个循环层节点，给出如图</a:t>
            </a:r>
            <a:r>
              <a:rPr lang="en-US" altLang="zh-CN" dirty="0"/>
              <a:t>8. 16</a:t>
            </a:r>
            <a:r>
              <a:rPr lang="zh-CN" altLang="en-US" dirty="0"/>
              <a:t>所示的误差平面。</a:t>
            </a:r>
          </a:p>
          <a:p>
            <a:r>
              <a:rPr lang="zh-CN" altLang="en-US" dirty="0"/>
              <a:t>可以看到，在误差平面上，一部分非常平缓而另一部分非常陡峭，一旦梯度下降算法碰到陡峭的误差平面，马上会飞离最优区域，导致算法难以寻找到参数最优点。</a:t>
            </a:r>
          </a:p>
          <a:p>
            <a:r>
              <a:rPr lang="en-US" altLang="zh-CN" dirty="0"/>
              <a:t>RNN</a:t>
            </a:r>
            <a:r>
              <a:rPr lang="zh-CN" altLang="en-US" dirty="0"/>
              <a:t>训练的梯度爆炸问题可以使用梯度修剪（</a:t>
            </a:r>
            <a:r>
              <a:rPr lang="en-US" altLang="zh-CN" dirty="0"/>
              <a:t>Gradient Clipping</a:t>
            </a:r>
            <a:r>
              <a:rPr lang="zh-CN" altLang="en-US" dirty="0"/>
              <a:t>）来解决，当梯度向量大于某个阈值时，直接将梯度向量修剪到某一个固定值，以避免优化算法难以收敛的问题。</a:t>
            </a:r>
          </a:p>
          <a:p>
            <a:r>
              <a:rPr lang="en-US" altLang="zh-CN" dirty="0"/>
              <a:t>RNN</a:t>
            </a:r>
            <a:r>
              <a:rPr lang="zh-CN" altLang="en-US" dirty="0"/>
              <a:t>训练的另一个问题是下面将讲述的梯度消失。</a:t>
            </a:r>
          </a:p>
          <a:p>
            <a:endParaRPr lang="zh-CN" altLang="en-US" dirty="0"/>
          </a:p>
        </p:txBody>
      </p:sp>
      <p:pic>
        <p:nvPicPr>
          <p:cNvPr id="2867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35456"/>
            <a:ext cx="3703641" cy="2560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595368" y="2708920"/>
            <a:ext cx="3480440" cy="369332"/>
          </a:xfrm>
          <a:prstGeom prst="rect">
            <a:avLst/>
          </a:prstGeom>
        </p:spPr>
        <p:txBody>
          <a:bodyPr wrap="none">
            <a:spAutoFit/>
          </a:bodyPr>
          <a:lstStyle/>
          <a:p>
            <a:r>
              <a:rPr lang="zh-CN" altLang="zh-CN" dirty="0"/>
              <a:t>图</a:t>
            </a:r>
            <a:r>
              <a:rPr lang="en-US" altLang="zh-CN" dirty="0"/>
              <a:t>8. 16 </a:t>
            </a:r>
            <a:r>
              <a:rPr lang="zh-CN" altLang="zh-CN" dirty="0"/>
              <a:t>单个</a:t>
            </a:r>
            <a:r>
              <a:rPr lang="en-US" altLang="zh-CN" dirty="0"/>
              <a:t>RNN</a:t>
            </a:r>
            <a:r>
              <a:rPr lang="zh-CN" altLang="zh-CN" dirty="0"/>
              <a:t>节点的误差平面</a:t>
            </a:r>
            <a:endParaRPr lang="zh-CN" altLang="en-US" dirty="0"/>
          </a:p>
        </p:txBody>
      </p:sp>
    </p:spTree>
    <p:extLst>
      <p:ext uri="{BB962C8B-B14F-4D97-AF65-F5344CB8AC3E}">
        <p14:creationId xmlns:p14="http://schemas.microsoft.com/office/powerpoint/2010/main" val="3792196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18864" y="836712"/>
            <a:ext cx="8229600" cy="5832648"/>
          </a:xfrm>
        </p:spPr>
        <p:txBody>
          <a:bodyPr>
            <a:normAutofit fontScale="85000" lnSpcReduction="20000"/>
          </a:bodyPr>
          <a:lstStyle/>
          <a:p>
            <a:r>
              <a:rPr lang="zh-CN" altLang="en-US" dirty="0"/>
              <a:t>（</a:t>
            </a:r>
            <a:r>
              <a:rPr lang="en-US" altLang="zh-CN" dirty="0"/>
              <a:t>2</a:t>
            </a:r>
            <a:r>
              <a:rPr lang="zh-CN" altLang="en-US" dirty="0"/>
              <a:t>）梯度消失</a:t>
            </a:r>
          </a:p>
          <a:p>
            <a:r>
              <a:rPr lang="zh-CN" altLang="en-US" dirty="0"/>
              <a:t>基本</a:t>
            </a:r>
            <a:r>
              <a:rPr lang="en-US" altLang="zh-CN" dirty="0"/>
              <a:t>RNN</a:t>
            </a:r>
            <a:r>
              <a:rPr lang="zh-CN" altLang="en-US" dirty="0"/>
              <a:t>存在一个很大的问题，那就是梯度消失问题。</a:t>
            </a:r>
          </a:p>
          <a:p>
            <a:r>
              <a:rPr lang="zh-CN" altLang="en-US" dirty="0"/>
              <a:t>自然语言中，往往存在句子中单词的长期依赖。例如，如下两句英文：</a:t>
            </a:r>
          </a:p>
          <a:p>
            <a:pPr lvl="1"/>
            <a:r>
              <a:rPr lang="en-US" altLang="zh-CN" dirty="0"/>
              <a:t>The cat, which already ate a bunch of food, was full.</a:t>
            </a:r>
          </a:p>
          <a:p>
            <a:pPr lvl="1"/>
            <a:r>
              <a:rPr lang="en-US" altLang="zh-CN" dirty="0"/>
              <a:t>The cats, which already ate a bunch of food, were full.</a:t>
            </a:r>
          </a:p>
          <a:p>
            <a:r>
              <a:rPr lang="zh-CN" altLang="en-US" dirty="0"/>
              <a:t>后面的动词</a:t>
            </a:r>
            <a:r>
              <a:rPr lang="en-US" altLang="zh-CN" dirty="0"/>
              <a:t>was</a:t>
            </a:r>
            <a:r>
              <a:rPr lang="zh-CN" altLang="en-US" dirty="0"/>
              <a:t>和</a:t>
            </a:r>
            <a:r>
              <a:rPr lang="en-US" altLang="zh-CN" dirty="0"/>
              <a:t>were</a:t>
            </a:r>
            <a:r>
              <a:rPr lang="zh-CN" altLang="en-US" dirty="0"/>
              <a:t>的选择与前面的主语是单数（</a:t>
            </a:r>
            <a:r>
              <a:rPr lang="en-US" altLang="zh-CN" dirty="0"/>
              <a:t>cat</a:t>
            </a:r>
            <a:r>
              <a:rPr lang="zh-CN" altLang="en-US" dirty="0"/>
              <a:t>）还是复数（</a:t>
            </a:r>
            <a:r>
              <a:rPr lang="en-US" altLang="zh-CN" dirty="0"/>
              <a:t>cats</a:t>
            </a:r>
            <a:r>
              <a:rPr lang="zh-CN" altLang="en-US" dirty="0"/>
              <a:t>）密切相关，对于基本</a:t>
            </a:r>
            <a:r>
              <a:rPr lang="en-US" altLang="zh-CN" dirty="0"/>
              <a:t>RNN</a:t>
            </a:r>
            <a:r>
              <a:rPr lang="zh-CN" altLang="en-US" dirty="0"/>
              <a:t>，由于主语和动词相距较远，很难解决这类长期依赖问题。</a:t>
            </a:r>
          </a:p>
          <a:p>
            <a:r>
              <a:rPr lang="zh-CN" altLang="en-US" dirty="0"/>
              <a:t>基本</a:t>
            </a:r>
            <a:r>
              <a:rPr lang="en-US" altLang="zh-CN" dirty="0"/>
              <a:t>RNN</a:t>
            </a:r>
            <a:r>
              <a:rPr lang="zh-CN" altLang="en-US" dirty="0"/>
              <a:t>的反向传播很困难，后面时间步的输出误差很难影响到前面时间步的参数优化，因而前面时间步的信息也很难影响到后面时间步的计算。对于前面英语单复数例子，就是很难让基本</a:t>
            </a:r>
            <a:r>
              <a:rPr lang="en-US" altLang="zh-CN" dirty="0"/>
              <a:t>RNN</a:t>
            </a:r>
            <a:r>
              <a:rPr lang="zh-CN" altLang="en-US" dirty="0"/>
              <a:t>记住前面看到的主语到底是单数还是复数，然后在序列后面生成对应形式的</a:t>
            </a:r>
            <a:r>
              <a:rPr lang="en-US" altLang="zh-CN" dirty="0"/>
              <a:t>was</a:t>
            </a:r>
            <a:r>
              <a:rPr lang="zh-CN" altLang="en-US" dirty="0"/>
              <a:t>或</a:t>
            </a:r>
            <a:r>
              <a:rPr lang="en-US" altLang="zh-CN" dirty="0"/>
              <a:t>were</a:t>
            </a:r>
            <a:r>
              <a:rPr lang="zh-CN" altLang="en-US" dirty="0"/>
              <a:t>。在英语中，主语和动词间的距离可能非常长，这就要求</a:t>
            </a:r>
            <a:r>
              <a:rPr lang="en-US" altLang="zh-CN" dirty="0"/>
              <a:t>RNN</a:t>
            </a:r>
            <a:r>
              <a:rPr lang="zh-CN" altLang="en-US" dirty="0"/>
              <a:t>网络长时间记住前面的信息，后面使用到这些信息才能构造正确的英语句子。由于基本</a:t>
            </a:r>
            <a:r>
              <a:rPr lang="en-US" altLang="zh-CN" dirty="0"/>
              <a:t>RNN</a:t>
            </a:r>
            <a:r>
              <a:rPr lang="zh-CN" altLang="en-US" dirty="0"/>
              <a:t>容易受到局部影响，时间步 的输出 主要受附近输入值的影响，很难受到距离远的输入值的影响，一句话，基本</a:t>
            </a:r>
            <a:r>
              <a:rPr lang="en-US" altLang="zh-CN" dirty="0"/>
              <a:t>RNN</a:t>
            </a:r>
            <a:r>
              <a:rPr lang="zh-CN" altLang="en-US" dirty="0"/>
              <a:t>不擅长处理长期依赖问题。</a:t>
            </a:r>
          </a:p>
          <a:p>
            <a:endParaRPr lang="zh-CN" altLang="en-US" dirty="0"/>
          </a:p>
        </p:txBody>
      </p:sp>
    </p:spTree>
    <p:extLst>
      <p:ext uri="{BB962C8B-B14F-4D97-AF65-F5344CB8AC3E}">
        <p14:creationId xmlns:p14="http://schemas.microsoft.com/office/powerpoint/2010/main" val="363633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	RNN</a:t>
            </a:r>
            <a:r>
              <a:rPr lang="zh-CN" altLang="en-US" dirty="0"/>
              <a:t>介绍</a:t>
            </a:r>
          </a:p>
        </p:txBody>
      </p:sp>
      <p:sp>
        <p:nvSpPr>
          <p:cNvPr id="3" name="内容占位符 2"/>
          <p:cNvSpPr>
            <a:spLocks noGrp="1"/>
          </p:cNvSpPr>
          <p:nvPr>
            <p:ph idx="1"/>
          </p:nvPr>
        </p:nvSpPr>
        <p:spPr/>
        <p:txBody>
          <a:bodyPr>
            <a:normAutofit lnSpcReduction="10000"/>
          </a:bodyPr>
          <a:lstStyle/>
          <a:p>
            <a:r>
              <a:rPr lang="en-US" altLang="zh-CN" dirty="0"/>
              <a:t>RNN</a:t>
            </a:r>
            <a:r>
              <a:rPr lang="zh-CN" altLang="en-US" dirty="0"/>
              <a:t>主要用于处理序列数据，即有先后次序的一组数据。在</a:t>
            </a:r>
            <a:r>
              <a:rPr lang="en-US" altLang="zh-CN" dirty="0"/>
              <a:t>NLP</a:t>
            </a:r>
            <a:r>
              <a:rPr lang="zh-CN" altLang="en-US" dirty="0"/>
              <a:t>语言模型中，下一个单词的预测往往与前面的单词有关联，因为一个句子中的前后单词并非独立。例如，英语有一条简单的语法规则，一般现在时在主语为第三人称单数时，句子里的谓语动词要加</a:t>
            </a:r>
            <a:r>
              <a:rPr lang="en-US" altLang="zh-CN" dirty="0"/>
              <a:t>s</a:t>
            </a:r>
            <a:r>
              <a:rPr lang="zh-CN" altLang="en-US" dirty="0"/>
              <a:t>或</a:t>
            </a:r>
            <a:r>
              <a:rPr lang="en-US" altLang="zh-CN" dirty="0" err="1"/>
              <a:t>es</a:t>
            </a:r>
            <a:r>
              <a:rPr lang="zh-CN" altLang="en-US" dirty="0"/>
              <a:t>。预测谓语动词时，就要查看前面的主语是否为第三人称单数，再决定动词是否变化。</a:t>
            </a:r>
          </a:p>
          <a:p>
            <a:r>
              <a:rPr lang="en-US" altLang="zh-CN" dirty="0"/>
              <a:t>RNN</a:t>
            </a:r>
            <a:r>
              <a:rPr lang="zh-CN" altLang="en-US" dirty="0"/>
              <a:t>网络记忆以前的输入信息并应用于计算当前的输出，也就是说，当前的输出不仅取决于当前的输入，而且还和记忆的信息有关，</a:t>
            </a:r>
            <a:r>
              <a:rPr lang="en-US" altLang="zh-CN" dirty="0"/>
              <a:t>RNN</a:t>
            </a:r>
            <a:r>
              <a:rPr lang="zh-CN" altLang="en-US" dirty="0"/>
              <a:t>就是有记忆的神经网络。</a:t>
            </a:r>
          </a:p>
        </p:txBody>
      </p:sp>
    </p:spTree>
    <p:extLst>
      <p:ext uri="{BB962C8B-B14F-4D97-AF65-F5344CB8AC3E}">
        <p14:creationId xmlns:p14="http://schemas.microsoft.com/office/powerpoint/2010/main" val="34951850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696"/>
            <a:ext cx="8229600" cy="5976664"/>
          </a:xfrm>
        </p:spPr>
        <p:txBody>
          <a:bodyPr/>
          <a:lstStyle/>
          <a:p>
            <a:r>
              <a:rPr lang="zh-CN" altLang="en-US" dirty="0"/>
              <a:t>可以用数学方法来探讨梯度消失问题。公式</a:t>
            </a:r>
            <a:r>
              <a:rPr lang="en-US" altLang="zh-CN" dirty="0"/>
              <a:t>(8-15)</a:t>
            </a:r>
            <a:r>
              <a:rPr lang="zh-CN" altLang="en-US" dirty="0"/>
              <a:t>到公式</a:t>
            </a:r>
            <a:r>
              <a:rPr lang="en-US" altLang="zh-CN" dirty="0"/>
              <a:t>(8-17)</a:t>
            </a:r>
            <a:r>
              <a:rPr lang="zh-CN" altLang="en-US" dirty="0"/>
              <a:t>都含有 </a:t>
            </a:r>
            <a:r>
              <a:rPr lang="zh-CN" altLang="en-US" dirty="0" smtClean="0"/>
              <a:t>         的</a:t>
            </a:r>
            <a:r>
              <a:rPr lang="zh-CN" altLang="en-US" dirty="0"/>
              <a:t>连乘项，该项的取值大小</a:t>
            </a:r>
            <a:r>
              <a:rPr lang="zh-CN" altLang="en-US" dirty="0" smtClean="0"/>
              <a:t>决定      </a:t>
            </a:r>
            <a:r>
              <a:rPr lang="zh-CN" altLang="en-US" dirty="0"/>
              <a:t>、 </a:t>
            </a:r>
            <a:r>
              <a:rPr lang="zh-CN" altLang="en-US" dirty="0" smtClean="0"/>
              <a:t>    和     的</a:t>
            </a:r>
            <a:r>
              <a:rPr lang="zh-CN" altLang="en-US" dirty="0"/>
              <a:t>大小，从而影响网络的参数学习。</a:t>
            </a:r>
          </a:p>
          <a:p>
            <a:r>
              <a:rPr lang="zh-CN" altLang="en-US" dirty="0"/>
              <a:t>假设 </a:t>
            </a:r>
            <a:r>
              <a:rPr lang="zh-CN" altLang="en-US" dirty="0" smtClean="0"/>
              <a:t>   为</a:t>
            </a:r>
            <a:r>
              <a:rPr lang="zh-CN" altLang="en-US" dirty="0"/>
              <a:t>循环层常用的</a:t>
            </a:r>
            <a:r>
              <a:rPr lang="en-US" altLang="zh-CN" dirty="0" err="1"/>
              <a:t>Tanh</a:t>
            </a:r>
            <a:r>
              <a:rPr lang="zh-CN" altLang="en-US" dirty="0"/>
              <a:t>激活函数，</a:t>
            </a:r>
            <a:r>
              <a:rPr lang="zh-CN" altLang="en-US" dirty="0" smtClean="0"/>
              <a:t>由于                             ，且                   ，</a:t>
            </a:r>
            <a:r>
              <a:rPr lang="zh-CN" altLang="en-US" dirty="0"/>
              <a:t>可以推导如下公式。</a:t>
            </a:r>
          </a:p>
          <a:p>
            <a:r>
              <a:rPr lang="zh-CN" altLang="en-US" dirty="0"/>
              <a:t> </a:t>
            </a:r>
            <a:endParaRPr lang="en-US" altLang="zh-CN" dirty="0" smtClean="0"/>
          </a:p>
          <a:p>
            <a:r>
              <a:rPr lang="zh-CN" altLang="en-US" dirty="0"/>
              <a:t>		 	 	 	 	 	 	</a:t>
            </a:r>
            <a:r>
              <a:rPr lang="en-US" altLang="zh-CN" dirty="0" smtClean="0"/>
              <a:t>(</a:t>
            </a:r>
            <a:r>
              <a:rPr lang="en-US" altLang="zh-CN" dirty="0"/>
              <a:t>8-18)</a:t>
            </a:r>
          </a:p>
          <a:p>
            <a:r>
              <a:rPr lang="zh-CN" altLang="en-US" dirty="0"/>
              <a:t>上式第二</a:t>
            </a:r>
            <a:r>
              <a:rPr lang="zh-CN" altLang="en-US" dirty="0" smtClean="0"/>
              <a:t>项                              就是                         的</a:t>
            </a:r>
            <a:r>
              <a:rPr lang="zh-CN" altLang="en-US" dirty="0"/>
              <a:t>导数。</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244501614"/>
              </p:ext>
            </p:extLst>
          </p:nvPr>
        </p:nvGraphicFramePr>
        <p:xfrm>
          <a:off x="974725" y="3429000"/>
          <a:ext cx="3597275" cy="419100"/>
        </p:xfrm>
        <a:graphic>
          <a:graphicData uri="http://schemas.openxmlformats.org/presentationml/2006/ole">
            <mc:AlternateContent xmlns:mc="http://schemas.openxmlformats.org/markup-compatibility/2006">
              <mc:Choice xmlns:v="urn:schemas-microsoft-com:vml" Requires="v">
                <p:oleObj spid="_x0000_s30214" name="Equation" r:id="rId3" imgW="3594100" imgH="419100" progId="Equation.DSMT4">
                  <p:embed/>
                </p:oleObj>
              </mc:Choice>
              <mc:Fallback>
                <p:oleObj name="Equation" r:id="rId3" imgW="3594100" imgH="4191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4725" y="3429000"/>
                        <a:ext cx="3597275"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519201027"/>
              </p:ext>
            </p:extLst>
          </p:nvPr>
        </p:nvGraphicFramePr>
        <p:xfrm>
          <a:off x="3131840" y="1124744"/>
          <a:ext cx="479425" cy="419100"/>
        </p:xfrm>
        <a:graphic>
          <a:graphicData uri="http://schemas.openxmlformats.org/presentationml/2006/ole">
            <mc:AlternateContent xmlns:mc="http://schemas.openxmlformats.org/markup-compatibility/2006">
              <mc:Choice xmlns:v="urn:schemas-microsoft-com:vml" Requires="v">
                <p:oleObj spid="_x0000_s30215" name="Equation" r:id="rId5" imgW="482391" imgH="418918" progId="Equation.DSMT4">
                  <p:embed/>
                </p:oleObj>
              </mc:Choice>
              <mc:Fallback>
                <p:oleObj name="Equation" r:id="rId5" imgW="482391" imgH="418918"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1840" y="1124744"/>
                        <a:ext cx="479425"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861938267"/>
              </p:ext>
            </p:extLst>
          </p:nvPr>
        </p:nvGraphicFramePr>
        <p:xfrm>
          <a:off x="1187624" y="1484784"/>
          <a:ext cx="396875" cy="434975"/>
        </p:xfrm>
        <a:graphic>
          <a:graphicData uri="http://schemas.openxmlformats.org/presentationml/2006/ole">
            <mc:AlternateContent xmlns:mc="http://schemas.openxmlformats.org/markup-compatibility/2006">
              <mc:Choice xmlns:v="urn:schemas-microsoft-com:vml" Requires="v">
                <p:oleObj spid="_x0000_s30216" name="Equation" r:id="rId7" imgW="393529" imgH="431613" progId="Equation.DSMT4">
                  <p:embed/>
                </p:oleObj>
              </mc:Choice>
              <mc:Fallback>
                <p:oleObj name="Equation" r:id="rId7" imgW="393529" imgH="431613"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7624" y="1484784"/>
                        <a:ext cx="396875" cy="434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919045714"/>
              </p:ext>
            </p:extLst>
          </p:nvPr>
        </p:nvGraphicFramePr>
        <p:xfrm>
          <a:off x="1979712" y="1484784"/>
          <a:ext cx="381000" cy="434975"/>
        </p:xfrm>
        <a:graphic>
          <a:graphicData uri="http://schemas.openxmlformats.org/presentationml/2006/ole">
            <mc:AlternateContent xmlns:mc="http://schemas.openxmlformats.org/markup-compatibility/2006">
              <mc:Choice xmlns:v="urn:schemas-microsoft-com:vml" Requires="v">
                <p:oleObj spid="_x0000_s30217" name="Equation" r:id="rId9" imgW="380835" imgH="431613" progId="Equation.DSMT4">
                  <p:embed/>
                </p:oleObj>
              </mc:Choice>
              <mc:Fallback>
                <p:oleObj name="Equation" r:id="rId9" imgW="380835" imgH="431613"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79712" y="1484784"/>
                        <a:ext cx="381000" cy="434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2062037468"/>
              </p:ext>
            </p:extLst>
          </p:nvPr>
        </p:nvGraphicFramePr>
        <p:xfrm>
          <a:off x="2771800" y="1556792"/>
          <a:ext cx="282575" cy="434975"/>
        </p:xfrm>
        <a:graphic>
          <a:graphicData uri="http://schemas.openxmlformats.org/presentationml/2006/ole">
            <mc:AlternateContent xmlns:mc="http://schemas.openxmlformats.org/markup-compatibility/2006">
              <mc:Choice xmlns:v="urn:schemas-microsoft-com:vml" Requires="v">
                <p:oleObj spid="_x0000_s30218" name="Equation" r:id="rId11" imgW="279279" imgH="431613" progId="Equation.DSMT4">
                  <p:embed/>
                </p:oleObj>
              </mc:Choice>
              <mc:Fallback>
                <p:oleObj name="Equation" r:id="rId11" imgW="279279" imgH="431613"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71800" y="1556792"/>
                        <a:ext cx="282575" cy="434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370986267"/>
              </p:ext>
            </p:extLst>
          </p:nvPr>
        </p:nvGraphicFramePr>
        <p:xfrm>
          <a:off x="1547664" y="2120280"/>
          <a:ext cx="190500" cy="228600"/>
        </p:xfrm>
        <a:graphic>
          <a:graphicData uri="http://schemas.openxmlformats.org/presentationml/2006/ole">
            <mc:AlternateContent xmlns:mc="http://schemas.openxmlformats.org/markup-compatibility/2006">
              <mc:Choice xmlns:v="urn:schemas-microsoft-com:vml" Requires="v">
                <p:oleObj spid="_x0000_s30219" name="Equation" r:id="rId13" imgW="190500" imgH="228600" progId="Equation.DSMT4">
                  <p:embed/>
                </p:oleObj>
              </mc:Choice>
              <mc:Fallback>
                <p:oleObj name="Equation" r:id="rId13" imgW="190500" imgH="228600"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47664" y="2120280"/>
                        <a:ext cx="190500"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1602821184"/>
              </p:ext>
            </p:extLst>
          </p:nvPr>
        </p:nvGraphicFramePr>
        <p:xfrm>
          <a:off x="1187624" y="2492896"/>
          <a:ext cx="2308225" cy="282575"/>
        </p:xfrm>
        <a:graphic>
          <a:graphicData uri="http://schemas.openxmlformats.org/presentationml/2006/ole">
            <mc:AlternateContent xmlns:mc="http://schemas.openxmlformats.org/markup-compatibility/2006">
              <mc:Choice xmlns:v="urn:schemas-microsoft-com:vml" Requires="v">
                <p:oleObj spid="_x0000_s30220" name="Equation" r:id="rId15" imgW="2311400" imgH="279400" progId="Equation.DSMT4">
                  <p:embed/>
                </p:oleObj>
              </mc:Choice>
              <mc:Fallback>
                <p:oleObj name="Equation" r:id="rId15" imgW="2311400" imgH="279400" progId="Equation.DSMT4">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187624" y="2492896"/>
                        <a:ext cx="2308225" cy="282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2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1587173629"/>
              </p:ext>
            </p:extLst>
          </p:nvPr>
        </p:nvGraphicFramePr>
        <p:xfrm>
          <a:off x="4283968" y="2420888"/>
          <a:ext cx="1524000" cy="419100"/>
        </p:xfrm>
        <a:graphic>
          <a:graphicData uri="http://schemas.openxmlformats.org/presentationml/2006/ole">
            <mc:AlternateContent xmlns:mc="http://schemas.openxmlformats.org/markup-compatibility/2006">
              <mc:Choice xmlns:v="urn:schemas-microsoft-com:vml" Requires="v">
                <p:oleObj spid="_x0000_s30221" name="Equation" r:id="rId17" imgW="1524000" imgH="419100" progId="Equation.DSMT4">
                  <p:embed/>
                </p:oleObj>
              </mc:Choice>
              <mc:Fallback>
                <p:oleObj name="Equation" r:id="rId17" imgW="1524000" imgH="419100" progId="Equation.DSMT4">
                  <p:embed/>
                  <p:pic>
                    <p:nvPicPr>
                      <p:cNvPr id="0" name="Object 2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283968" y="2420888"/>
                        <a:ext cx="15240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2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113711767"/>
              </p:ext>
            </p:extLst>
          </p:nvPr>
        </p:nvGraphicFramePr>
        <p:xfrm>
          <a:off x="2555776" y="4221088"/>
          <a:ext cx="2270125" cy="358775"/>
        </p:xfrm>
        <a:graphic>
          <a:graphicData uri="http://schemas.openxmlformats.org/presentationml/2006/ole">
            <mc:AlternateContent xmlns:mc="http://schemas.openxmlformats.org/markup-compatibility/2006">
              <mc:Choice xmlns:v="urn:schemas-microsoft-com:vml" Requires="v">
                <p:oleObj spid="_x0000_s30222" name="Equation" r:id="rId19" imgW="2273300" imgH="355600" progId="Equation.DSMT4">
                  <p:embed/>
                </p:oleObj>
              </mc:Choice>
              <mc:Fallback>
                <p:oleObj name="Equation" r:id="rId19" imgW="2273300" imgH="355600" progId="Equation.DSMT4">
                  <p:embed/>
                  <p:pic>
                    <p:nvPicPr>
                      <p:cNvPr id="0" name="Object 2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555776" y="4221088"/>
                        <a:ext cx="2270125" cy="358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Rectangle 2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 name="对象 22"/>
          <p:cNvGraphicFramePr>
            <a:graphicFrameLocks noChangeAspect="1"/>
          </p:cNvGraphicFramePr>
          <p:nvPr>
            <p:extLst>
              <p:ext uri="{D42A27DB-BD31-4B8C-83A1-F6EECF244321}">
                <p14:modId xmlns:p14="http://schemas.microsoft.com/office/powerpoint/2010/main" val="2150987889"/>
              </p:ext>
            </p:extLst>
          </p:nvPr>
        </p:nvGraphicFramePr>
        <p:xfrm>
          <a:off x="5652120" y="4293096"/>
          <a:ext cx="1920875" cy="282575"/>
        </p:xfrm>
        <a:graphic>
          <a:graphicData uri="http://schemas.openxmlformats.org/presentationml/2006/ole">
            <mc:AlternateContent xmlns:mc="http://schemas.openxmlformats.org/markup-compatibility/2006">
              <mc:Choice xmlns:v="urn:schemas-microsoft-com:vml" Requires="v">
                <p:oleObj spid="_x0000_s30223" name="Equation" r:id="rId21" imgW="1917700" imgH="279400" progId="Equation.DSMT4">
                  <p:embed/>
                </p:oleObj>
              </mc:Choice>
              <mc:Fallback>
                <p:oleObj name="Equation" r:id="rId21" imgW="1917700" imgH="279400" progId="Equation.DSMT4">
                  <p:embed/>
                  <p:pic>
                    <p:nvPicPr>
                      <p:cNvPr id="0" name="Object 2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652120" y="4293096"/>
                        <a:ext cx="1920875" cy="282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4106814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3717032"/>
            <a:ext cx="8784976" cy="3039616"/>
          </a:xfrm>
        </p:spPr>
        <p:txBody>
          <a:bodyPr>
            <a:normAutofit fontScale="85000" lnSpcReduction="20000"/>
          </a:bodyPr>
          <a:lstStyle/>
          <a:p>
            <a:r>
              <a:rPr lang="en-US" altLang="zh-CN" dirty="0" err="1"/>
              <a:t>Tanh</a:t>
            </a:r>
            <a:r>
              <a:rPr lang="zh-CN" altLang="en-US" dirty="0"/>
              <a:t>及导数图像如图</a:t>
            </a:r>
            <a:r>
              <a:rPr lang="en-US" altLang="zh-CN" dirty="0"/>
              <a:t>8. 17</a:t>
            </a:r>
            <a:r>
              <a:rPr lang="zh-CN" altLang="en-US" dirty="0"/>
              <a:t>所示，该图由</a:t>
            </a:r>
            <a:r>
              <a:rPr lang="en-US" altLang="zh-CN" dirty="0"/>
              <a:t>plot_tanh_derivative.py</a:t>
            </a:r>
            <a:r>
              <a:rPr lang="zh-CN" altLang="en-US" dirty="0"/>
              <a:t>绘制。从图中可以看到，</a:t>
            </a:r>
            <a:r>
              <a:rPr lang="en-US" altLang="zh-CN" dirty="0" err="1"/>
              <a:t>Tanh</a:t>
            </a:r>
            <a:r>
              <a:rPr lang="zh-CN" altLang="en-US" dirty="0"/>
              <a:t>的导数只有在输入为</a:t>
            </a:r>
            <a:r>
              <a:rPr lang="en-US" altLang="zh-CN" dirty="0"/>
              <a:t>0</a:t>
            </a:r>
            <a:r>
              <a:rPr lang="zh-CN" altLang="en-US" dirty="0"/>
              <a:t>时等于</a:t>
            </a:r>
            <a:r>
              <a:rPr lang="en-US" altLang="zh-CN" dirty="0"/>
              <a:t>1</a:t>
            </a:r>
            <a:r>
              <a:rPr lang="zh-CN" altLang="en-US" dirty="0"/>
              <a:t>，其他情况下都在</a:t>
            </a:r>
            <a:r>
              <a:rPr lang="en-US" altLang="zh-CN" dirty="0"/>
              <a:t>0~1</a:t>
            </a:r>
            <a:r>
              <a:rPr lang="zh-CN" altLang="en-US" dirty="0"/>
              <a:t>范围内，且大部分情况下都接近</a:t>
            </a:r>
            <a:r>
              <a:rPr lang="en-US" altLang="zh-CN" dirty="0"/>
              <a:t>0</a:t>
            </a:r>
            <a:r>
              <a:rPr lang="zh-CN" altLang="en-US" dirty="0" smtClean="0"/>
              <a:t>。</a:t>
            </a:r>
            <a:endParaRPr lang="en-US" altLang="zh-CN" dirty="0" smtClean="0"/>
          </a:p>
          <a:p>
            <a:endParaRPr lang="en-US" altLang="zh-CN" dirty="0" smtClean="0"/>
          </a:p>
          <a:p>
            <a:r>
              <a:rPr lang="zh-CN" altLang="en-US" dirty="0" smtClean="0"/>
              <a:t>这样</a:t>
            </a:r>
            <a:r>
              <a:rPr lang="zh-CN" altLang="en-US" dirty="0"/>
              <a:t>就会</a:t>
            </a:r>
            <a:r>
              <a:rPr lang="zh-CN" altLang="en-US" dirty="0" smtClean="0"/>
              <a:t>使得            </a:t>
            </a:r>
            <a:r>
              <a:rPr lang="zh-CN" altLang="en-US" dirty="0"/>
              <a:t>的值在绝大部分情况下都小于</a:t>
            </a:r>
            <a:r>
              <a:rPr lang="en-US" altLang="zh-CN" dirty="0"/>
              <a:t>1</a:t>
            </a:r>
            <a:r>
              <a:rPr lang="zh-CN" altLang="en-US" dirty="0"/>
              <a:t>，其连乘项过多时容易导致计算结果趋近</a:t>
            </a:r>
            <a:r>
              <a:rPr lang="en-US" altLang="zh-CN" dirty="0"/>
              <a:t>0</a:t>
            </a:r>
            <a:r>
              <a:rPr lang="zh-CN" altLang="en-US" dirty="0"/>
              <a:t>或等于</a:t>
            </a:r>
            <a:r>
              <a:rPr lang="en-US" altLang="zh-CN" dirty="0"/>
              <a:t>0</a:t>
            </a:r>
            <a:r>
              <a:rPr lang="zh-CN" altLang="en-US" dirty="0"/>
              <a:t>，这样产生梯度消失，其结果是无法学习网络参数。</a:t>
            </a:r>
          </a:p>
          <a:p>
            <a:r>
              <a:rPr lang="zh-CN" altLang="en-US" dirty="0"/>
              <a:t>正是由于存在梯度消失问题，基本</a:t>
            </a:r>
            <a:r>
              <a:rPr lang="en-US" altLang="zh-CN" dirty="0"/>
              <a:t>RNN</a:t>
            </a:r>
            <a:r>
              <a:rPr lang="zh-CN" altLang="en-US" dirty="0"/>
              <a:t>难以学习到间隔很长时间步所保持的信息，这是其主要缺点，而后文将讲述的</a:t>
            </a:r>
            <a:r>
              <a:rPr lang="en-US" altLang="zh-CN" dirty="0"/>
              <a:t>LSTM</a:t>
            </a:r>
            <a:r>
              <a:rPr lang="zh-CN" altLang="en-US" dirty="0"/>
              <a:t>和</a:t>
            </a:r>
            <a:r>
              <a:rPr lang="en-US" altLang="zh-CN" dirty="0"/>
              <a:t>GRU</a:t>
            </a:r>
            <a:r>
              <a:rPr lang="zh-CN" altLang="en-US" dirty="0"/>
              <a:t>就是为了解决梯度消失问题而提出的改进模型。</a:t>
            </a:r>
          </a:p>
          <a:p>
            <a:endParaRPr lang="zh-CN" altLang="en-US" dirty="0"/>
          </a:p>
        </p:txBody>
      </p:sp>
      <p:pic>
        <p:nvPicPr>
          <p:cNvPr id="30722"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3728" y="14880"/>
            <a:ext cx="4827100" cy="3201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263339" y="3224260"/>
            <a:ext cx="2547877" cy="369332"/>
          </a:xfrm>
          <a:prstGeom prst="rect">
            <a:avLst/>
          </a:prstGeom>
        </p:spPr>
        <p:txBody>
          <a:bodyPr wrap="none">
            <a:spAutoFit/>
          </a:bodyPr>
          <a:lstStyle/>
          <a:p>
            <a:r>
              <a:rPr lang="zh-CN" altLang="zh-CN" dirty="0"/>
              <a:t>图</a:t>
            </a:r>
            <a:r>
              <a:rPr lang="en-US" altLang="zh-CN" dirty="0"/>
              <a:t>8. 17 </a:t>
            </a:r>
            <a:r>
              <a:rPr lang="en-US" altLang="zh-CN" dirty="0" err="1"/>
              <a:t>Tanh</a:t>
            </a:r>
            <a:r>
              <a:rPr lang="zh-CN" altLang="zh-CN" dirty="0"/>
              <a:t>及导数图像</a:t>
            </a: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108889375"/>
              </p:ext>
            </p:extLst>
          </p:nvPr>
        </p:nvGraphicFramePr>
        <p:xfrm>
          <a:off x="2411760" y="4797152"/>
          <a:ext cx="479425" cy="419100"/>
        </p:xfrm>
        <a:graphic>
          <a:graphicData uri="http://schemas.openxmlformats.org/presentationml/2006/ole">
            <mc:AlternateContent xmlns:mc="http://schemas.openxmlformats.org/markup-compatibility/2006">
              <mc:Choice xmlns:v="urn:schemas-microsoft-com:vml" Requires="v">
                <p:oleObj spid="_x0000_s30774" name="Equation" r:id="rId4" imgW="482391" imgH="418918" progId="Equation.DSMT4">
                  <p:embed/>
                </p:oleObj>
              </mc:Choice>
              <mc:Fallback>
                <p:oleObj name="Equation" r:id="rId4" imgW="482391" imgH="418918"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1760" y="4797152"/>
                        <a:ext cx="479425"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2396174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8.2.3 </a:t>
            </a:r>
            <a:r>
              <a:rPr lang="zh-CN" altLang="en-US" dirty="0" smtClean="0"/>
              <a:t>基本</a:t>
            </a:r>
            <a:r>
              <a:rPr lang="en-US" altLang="zh-CN" dirty="0"/>
              <a:t>RNN</a:t>
            </a:r>
            <a:r>
              <a:rPr lang="zh-CN" altLang="en-US" dirty="0"/>
              <a:t>编程</a:t>
            </a:r>
          </a:p>
        </p:txBody>
      </p:sp>
      <p:sp>
        <p:nvSpPr>
          <p:cNvPr id="3" name="内容占位符 2"/>
          <p:cNvSpPr>
            <a:spLocks noGrp="1"/>
          </p:cNvSpPr>
          <p:nvPr>
            <p:ph idx="1"/>
          </p:nvPr>
        </p:nvSpPr>
        <p:spPr/>
        <p:txBody>
          <a:bodyPr>
            <a:normAutofit fontScale="92500" lnSpcReduction="10000"/>
          </a:bodyPr>
          <a:lstStyle/>
          <a:p>
            <a:r>
              <a:rPr lang="zh-CN" altLang="en-US" dirty="0"/>
              <a:t>（</a:t>
            </a:r>
            <a:r>
              <a:rPr lang="en-US" altLang="zh-CN" dirty="0"/>
              <a:t>1</a:t>
            </a:r>
            <a:r>
              <a:rPr lang="zh-CN" altLang="en-US" dirty="0"/>
              <a:t>）基本</a:t>
            </a:r>
            <a:r>
              <a:rPr lang="en-US" altLang="zh-CN" dirty="0"/>
              <a:t>RNN API</a:t>
            </a:r>
          </a:p>
          <a:p>
            <a:r>
              <a:rPr lang="en-US" altLang="zh-CN" dirty="0" err="1"/>
              <a:t>PyTorch</a:t>
            </a:r>
            <a:r>
              <a:rPr lang="zh-CN" altLang="en-US" dirty="0"/>
              <a:t>提供实现基本</a:t>
            </a:r>
            <a:r>
              <a:rPr lang="en-US" altLang="zh-CN" dirty="0"/>
              <a:t>RNN</a:t>
            </a:r>
            <a:r>
              <a:rPr lang="zh-CN" altLang="en-US" dirty="0"/>
              <a:t>的</a:t>
            </a:r>
            <a:r>
              <a:rPr lang="en-US" altLang="zh-CN" dirty="0" err="1"/>
              <a:t>torch.nn.RNNCell</a:t>
            </a:r>
            <a:r>
              <a:rPr lang="zh-CN" altLang="en-US" dirty="0"/>
              <a:t>和</a:t>
            </a:r>
            <a:r>
              <a:rPr lang="en-US" altLang="zh-CN" dirty="0" err="1"/>
              <a:t>torch.nn.RNN</a:t>
            </a:r>
            <a:r>
              <a:rPr lang="zh-CN" altLang="en-US" dirty="0"/>
              <a:t>类，分述如下。</a:t>
            </a:r>
          </a:p>
          <a:p>
            <a:r>
              <a:rPr lang="en-US" altLang="zh-CN" dirty="0" err="1"/>
              <a:t>torch.nn.RNNCell</a:t>
            </a:r>
            <a:r>
              <a:rPr lang="zh-CN" altLang="en-US" dirty="0"/>
              <a:t>类是一个具有</a:t>
            </a:r>
            <a:r>
              <a:rPr lang="en-US" altLang="zh-CN" dirty="0" err="1"/>
              <a:t>Tanh</a:t>
            </a:r>
            <a:r>
              <a:rPr lang="zh-CN" altLang="en-US" dirty="0"/>
              <a:t>或</a:t>
            </a:r>
            <a:r>
              <a:rPr lang="en-US" altLang="zh-CN" dirty="0" err="1"/>
              <a:t>ReLU</a:t>
            </a:r>
            <a:r>
              <a:rPr lang="zh-CN" altLang="en-US" dirty="0"/>
              <a:t>非线性激活函数的</a:t>
            </a:r>
            <a:r>
              <a:rPr lang="en-US" altLang="zh-CN" dirty="0"/>
              <a:t>Elman RNN</a:t>
            </a:r>
            <a:r>
              <a:rPr lang="zh-CN" altLang="en-US" dirty="0"/>
              <a:t>单元的简单实现，将每个时刻分开来进行处理，这种方式使用起来比较麻烦但也更灵活。其主要参数如下：</a:t>
            </a:r>
          </a:p>
          <a:p>
            <a:pPr lvl="1"/>
            <a:r>
              <a:rPr lang="en-US" altLang="zh-CN" dirty="0" err="1" smtClean="0"/>
              <a:t>input_size</a:t>
            </a:r>
            <a:r>
              <a:rPr lang="zh-CN" altLang="en-US" dirty="0"/>
              <a:t>：输入</a:t>
            </a:r>
            <a:r>
              <a:rPr lang="en-US" altLang="zh-CN" dirty="0"/>
              <a:t>x</a:t>
            </a:r>
            <a:r>
              <a:rPr lang="zh-CN" altLang="en-US" dirty="0"/>
              <a:t>中期望的特性数量。</a:t>
            </a:r>
          </a:p>
          <a:p>
            <a:pPr lvl="1"/>
            <a:r>
              <a:rPr lang="en-US" altLang="zh-CN" dirty="0" err="1" smtClean="0"/>
              <a:t>hidden_size</a:t>
            </a:r>
            <a:r>
              <a:rPr lang="zh-CN" altLang="en-US" dirty="0"/>
              <a:t>：隐藏状态</a:t>
            </a:r>
            <a:r>
              <a:rPr lang="en-US" altLang="zh-CN" dirty="0"/>
              <a:t>h</a:t>
            </a:r>
            <a:r>
              <a:rPr lang="zh-CN" altLang="en-US" dirty="0"/>
              <a:t>中的特征数量。</a:t>
            </a:r>
          </a:p>
          <a:p>
            <a:pPr lvl="1"/>
            <a:r>
              <a:rPr lang="en-US" altLang="zh-CN" dirty="0" smtClean="0"/>
              <a:t>bias</a:t>
            </a:r>
            <a:r>
              <a:rPr lang="zh-CN" altLang="en-US" dirty="0"/>
              <a:t>：如果为</a:t>
            </a:r>
            <a:r>
              <a:rPr lang="en-US" altLang="zh-CN" dirty="0"/>
              <a:t>False</a:t>
            </a:r>
            <a:r>
              <a:rPr lang="zh-CN" altLang="en-US" dirty="0"/>
              <a:t>，则该层不使用权重偏置。默认为</a:t>
            </a:r>
            <a:r>
              <a:rPr lang="en-US" altLang="zh-CN" dirty="0"/>
              <a:t>True</a:t>
            </a:r>
            <a:r>
              <a:rPr lang="zh-CN" altLang="en-US" dirty="0"/>
              <a:t>。</a:t>
            </a:r>
          </a:p>
          <a:p>
            <a:pPr lvl="1"/>
            <a:r>
              <a:rPr lang="en-US" altLang="zh-CN" dirty="0" smtClean="0"/>
              <a:t>nonlinearity</a:t>
            </a:r>
            <a:r>
              <a:rPr lang="zh-CN" altLang="en-US" dirty="0"/>
              <a:t>：使用的非线性函数，可以是</a:t>
            </a:r>
            <a:r>
              <a:rPr lang="en-US" altLang="zh-CN" dirty="0"/>
              <a:t>'</a:t>
            </a:r>
            <a:r>
              <a:rPr lang="en-US" altLang="zh-CN" dirty="0" err="1"/>
              <a:t>tanh</a:t>
            </a:r>
            <a:r>
              <a:rPr lang="en-US" altLang="zh-CN" dirty="0"/>
              <a:t>'</a:t>
            </a:r>
            <a:r>
              <a:rPr lang="zh-CN" altLang="en-US" dirty="0"/>
              <a:t>或</a:t>
            </a:r>
            <a:r>
              <a:rPr lang="en-US" altLang="zh-CN" dirty="0"/>
              <a:t>'</a:t>
            </a:r>
            <a:r>
              <a:rPr lang="en-US" altLang="zh-CN" dirty="0" err="1"/>
              <a:t>relu</a:t>
            </a:r>
            <a:r>
              <a:rPr lang="en-US" altLang="zh-CN" dirty="0"/>
              <a:t>'</a:t>
            </a:r>
            <a:r>
              <a:rPr lang="zh-CN" altLang="en-US" dirty="0"/>
              <a:t>。默认为</a:t>
            </a:r>
            <a:r>
              <a:rPr lang="en-US" altLang="zh-CN" dirty="0"/>
              <a:t>'</a:t>
            </a:r>
            <a:r>
              <a:rPr lang="en-US" altLang="zh-CN" dirty="0" err="1"/>
              <a:t>tanh</a:t>
            </a:r>
            <a:r>
              <a:rPr lang="en-US" altLang="zh-CN" dirty="0"/>
              <a:t>'</a:t>
            </a:r>
            <a:r>
              <a:rPr lang="zh-CN" altLang="en-US" dirty="0"/>
              <a:t>。</a:t>
            </a:r>
          </a:p>
          <a:p>
            <a:endParaRPr lang="zh-CN" altLang="en-US" dirty="0"/>
          </a:p>
        </p:txBody>
      </p:sp>
    </p:spTree>
    <p:extLst>
      <p:ext uri="{BB962C8B-B14F-4D97-AF65-F5344CB8AC3E}">
        <p14:creationId xmlns:p14="http://schemas.microsoft.com/office/powerpoint/2010/main" val="2893824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5415880"/>
          </a:xfrm>
        </p:spPr>
        <p:txBody>
          <a:bodyPr>
            <a:normAutofit lnSpcReduction="10000"/>
          </a:bodyPr>
          <a:lstStyle/>
          <a:p>
            <a:r>
              <a:rPr lang="en-US" altLang="zh-CN" dirty="0" err="1"/>
              <a:t>RNNCell</a:t>
            </a:r>
            <a:r>
              <a:rPr lang="zh-CN" altLang="en-US" dirty="0"/>
              <a:t>实例的输入为</a:t>
            </a:r>
            <a:r>
              <a:rPr lang="en-US" altLang="zh-CN" dirty="0"/>
              <a:t>input</a:t>
            </a:r>
            <a:r>
              <a:rPr lang="zh-CN" altLang="en-US" dirty="0"/>
              <a:t>和</a:t>
            </a:r>
            <a:r>
              <a:rPr lang="en-US" altLang="zh-CN" dirty="0"/>
              <a:t>hidden</a:t>
            </a:r>
            <a:r>
              <a:rPr lang="zh-CN" altLang="en-US" dirty="0"/>
              <a:t>。</a:t>
            </a:r>
            <a:r>
              <a:rPr lang="en-US" altLang="zh-CN" dirty="0"/>
              <a:t>input</a:t>
            </a:r>
            <a:r>
              <a:rPr lang="zh-CN" altLang="en-US" dirty="0"/>
              <a:t>是形状为</a:t>
            </a:r>
            <a:r>
              <a:rPr lang="en-US" altLang="zh-CN" dirty="0"/>
              <a:t>(batch, </a:t>
            </a:r>
            <a:r>
              <a:rPr lang="en-US" altLang="zh-CN" dirty="0" err="1"/>
              <a:t>input_size</a:t>
            </a:r>
            <a:r>
              <a:rPr lang="en-US" altLang="zh-CN" dirty="0"/>
              <a:t>)</a:t>
            </a:r>
            <a:r>
              <a:rPr lang="zh-CN" altLang="en-US" dirty="0"/>
              <a:t>的输入特征张量；</a:t>
            </a:r>
            <a:r>
              <a:rPr lang="en-US" altLang="zh-CN" dirty="0"/>
              <a:t>hidden</a:t>
            </a:r>
            <a:r>
              <a:rPr lang="zh-CN" altLang="en-US" dirty="0"/>
              <a:t>是形状为</a:t>
            </a:r>
            <a:r>
              <a:rPr lang="en-US" altLang="zh-CN" dirty="0"/>
              <a:t>(batch, </a:t>
            </a:r>
            <a:r>
              <a:rPr lang="en-US" altLang="zh-CN" dirty="0" err="1"/>
              <a:t>hidden_size</a:t>
            </a:r>
            <a:r>
              <a:rPr lang="en-US" altLang="zh-CN" dirty="0"/>
              <a:t>)</a:t>
            </a:r>
            <a:r>
              <a:rPr lang="zh-CN" altLang="en-US" dirty="0"/>
              <a:t>的张量，包含小批量中每一个元素的初始隐藏状态，如果不提供该张量，则默认为</a:t>
            </a:r>
            <a:r>
              <a:rPr lang="en-US" altLang="zh-CN" dirty="0"/>
              <a:t>0</a:t>
            </a:r>
            <a:r>
              <a:rPr lang="zh-CN" altLang="en-US" dirty="0"/>
              <a:t>。</a:t>
            </a:r>
            <a:r>
              <a:rPr lang="en-US" altLang="zh-CN" dirty="0" err="1"/>
              <a:t>RNNCell</a:t>
            </a:r>
            <a:r>
              <a:rPr lang="zh-CN" altLang="en-US" dirty="0"/>
              <a:t>实例的输出</a:t>
            </a:r>
            <a:r>
              <a:rPr lang="en-US" altLang="zh-CN" dirty="0"/>
              <a:t>h'</a:t>
            </a:r>
            <a:r>
              <a:rPr lang="zh-CN" altLang="en-US" dirty="0"/>
              <a:t>是形状为</a:t>
            </a:r>
            <a:r>
              <a:rPr lang="en-US" altLang="zh-CN" dirty="0"/>
              <a:t>(batch, </a:t>
            </a:r>
            <a:r>
              <a:rPr lang="en-US" altLang="zh-CN" dirty="0" err="1"/>
              <a:t>hidden_size</a:t>
            </a:r>
            <a:r>
              <a:rPr lang="en-US" altLang="zh-CN" dirty="0"/>
              <a:t>)</a:t>
            </a:r>
            <a:r>
              <a:rPr lang="zh-CN" altLang="en-US" dirty="0"/>
              <a:t>的张量，包含小批量中每一个元素的下一个隐藏状态。</a:t>
            </a:r>
          </a:p>
          <a:p>
            <a:r>
              <a:rPr lang="zh-CN" altLang="en-US" dirty="0"/>
              <a:t>如下代码片段展示如何使用</a:t>
            </a:r>
            <a:r>
              <a:rPr lang="en-US" altLang="zh-CN" dirty="0" err="1"/>
              <a:t>torch.nn.RNNCell</a:t>
            </a:r>
            <a:r>
              <a:rPr lang="zh-CN" altLang="en-US" dirty="0"/>
              <a:t>类来构建一个基本</a:t>
            </a:r>
            <a:r>
              <a:rPr lang="en-US" altLang="zh-CN" dirty="0"/>
              <a:t>RNN</a:t>
            </a:r>
            <a:r>
              <a:rPr lang="zh-CN" altLang="en-US" dirty="0"/>
              <a:t>单元。</a:t>
            </a:r>
          </a:p>
          <a:p>
            <a:pPr lvl="1"/>
            <a:r>
              <a:rPr lang="en-US" altLang="zh-CN" dirty="0"/>
              <a:t>import </a:t>
            </a:r>
            <a:r>
              <a:rPr lang="en-US" altLang="zh-CN" dirty="0" err="1"/>
              <a:t>torch.nn</a:t>
            </a:r>
            <a:r>
              <a:rPr lang="en-US" altLang="zh-CN" dirty="0"/>
              <a:t> as </a:t>
            </a:r>
            <a:r>
              <a:rPr lang="en-US" altLang="zh-CN" dirty="0" err="1"/>
              <a:t>nn</a:t>
            </a:r>
            <a:endParaRPr lang="en-US" altLang="zh-CN" dirty="0"/>
          </a:p>
          <a:p>
            <a:pPr lvl="1"/>
            <a:endParaRPr lang="en-US" altLang="zh-CN" dirty="0"/>
          </a:p>
          <a:p>
            <a:pPr lvl="1"/>
            <a:r>
              <a:rPr lang="en-US" altLang="zh-CN" dirty="0"/>
              <a:t># </a:t>
            </a:r>
            <a:r>
              <a:rPr lang="zh-CN" altLang="en-US" dirty="0"/>
              <a:t>一个</a:t>
            </a:r>
            <a:r>
              <a:rPr lang="en-US" altLang="zh-CN" dirty="0"/>
              <a:t>RNN</a:t>
            </a:r>
            <a:r>
              <a:rPr lang="zh-CN" altLang="en-US" dirty="0"/>
              <a:t>单元</a:t>
            </a:r>
          </a:p>
          <a:p>
            <a:pPr lvl="1"/>
            <a:r>
              <a:rPr lang="en-US" altLang="zh-CN" dirty="0"/>
              <a:t>cell = </a:t>
            </a:r>
            <a:r>
              <a:rPr lang="en-US" altLang="zh-CN" dirty="0" err="1"/>
              <a:t>nn.RNNCell</a:t>
            </a:r>
            <a:r>
              <a:rPr lang="en-US" altLang="zh-CN" dirty="0"/>
              <a:t>(</a:t>
            </a:r>
            <a:r>
              <a:rPr lang="en-US" altLang="zh-CN" dirty="0" err="1"/>
              <a:t>input_size</a:t>
            </a:r>
            <a:r>
              <a:rPr lang="en-US" altLang="zh-CN" dirty="0"/>
              <a:t>=</a:t>
            </a:r>
            <a:r>
              <a:rPr lang="en-US" altLang="zh-CN" dirty="0" err="1"/>
              <a:t>input_size</a:t>
            </a:r>
            <a:r>
              <a:rPr lang="en-US" altLang="zh-CN" dirty="0"/>
              <a:t>, </a:t>
            </a:r>
            <a:r>
              <a:rPr lang="en-US" altLang="zh-CN" dirty="0" err="1"/>
              <a:t>hidden_size</a:t>
            </a:r>
            <a:r>
              <a:rPr lang="en-US" altLang="zh-CN" dirty="0"/>
              <a:t>=</a:t>
            </a:r>
            <a:r>
              <a:rPr lang="en-US" altLang="zh-CN" dirty="0" err="1"/>
              <a:t>hidden_size</a:t>
            </a:r>
            <a:r>
              <a:rPr lang="en-US" altLang="zh-CN" dirty="0"/>
              <a:t>)</a:t>
            </a:r>
          </a:p>
          <a:p>
            <a:endParaRPr lang="zh-CN" altLang="en-US" dirty="0"/>
          </a:p>
        </p:txBody>
      </p:sp>
    </p:spTree>
    <p:extLst>
      <p:ext uri="{BB962C8B-B14F-4D97-AF65-F5344CB8AC3E}">
        <p14:creationId xmlns:p14="http://schemas.microsoft.com/office/powerpoint/2010/main" val="443824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4704"/>
            <a:ext cx="8229600" cy="6093296"/>
          </a:xfrm>
        </p:spPr>
        <p:txBody>
          <a:bodyPr>
            <a:normAutofit fontScale="92500"/>
          </a:bodyPr>
          <a:lstStyle/>
          <a:p>
            <a:r>
              <a:rPr lang="en-US" altLang="zh-CN" dirty="0" err="1"/>
              <a:t>torch.nn.RNN</a:t>
            </a:r>
            <a:r>
              <a:rPr lang="zh-CN" altLang="en-US" dirty="0"/>
              <a:t>类对输入序列应用具有</a:t>
            </a:r>
            <a:r>
              <a:rPr lang="en-US" altLang="zh-CN" dirty="0" err="1"/>
              <a:t>Tanh</a:t>
            </a:r>
            <a:r>
              <a:rPr lang="zh-CN" altLang="en-US" dirty="0"/>
              <a:t>或</a:t>
            </a:r>
            <a:r>
              <a:rPr lang="en-US" altLang="zh-CN" dirty="0" err="1"/>
              <a:t>ReLU</a:t>
            </a:r>
            <a:r>
              <a:rPr lang="zh-CN" altLang="en-US" dirty="0"/>
              <a:t>非线性激活函数的多层</a:t>
            </a:r>
            <a:r>
              <a:rPr lang="en-US" altLang="zh-CN" dirty="0"/>
              <a:t>Elman RNN</a:t>
            </a:r>
            <a:r>
              <a:rPr lang="zh-CN" altLang="en-US" dirty="0"/>
              <a:t>。其主要参数如下：</a:t>
            </a:r>
          </a:p>
          <a:p>
            <a:pPr lvl="1"/>
            <a:r>
              <a:rPr lang="en-US" altLang="zh-CN" dirty="0" err="1" smtClean="0"/>
              <a:t>input_size</a:t>
            </a:r>
            <a:r>
              <a:rPr lang="zh-CN" altLang="en-US" dirty="0"/>
              <a:t>：输入</a:t>
            </a:r>
            <a:r>
              <a:rPr lang="en-US" altLang="zh-CN" dirty="0"/>
              <a:t>x</a:t>
            </a:r>
            <a:r>
              <a:rPr lang="zh-CN" altLang="en-US" dirty="0"/>
              <a:t>中期望的特性数量。</a:t>
            </a:r>
          </a:p>
          <a:p>
            <a:pPr lvl="1"/>
            <a:r>
              <a:rPr lang="en-US" altLang="zh-CN" dirty="0" err="1" smtClean="0"/>
              <a:t>hidden_size</a:t>
            </a:r>
            <a:r>
              <a:rPr lang="zh-CN" altLang="en-US" dirty="0"/>
              <a:t>：隐藏状态</a:t>
            </a:r>
            <a:r>
              <a:rPr lang="en-US" altLang="zh-CN" dirty="0"/>
              <a:t>h</a:t>
            </a:r>
            <a:r>
              <a:rPr lang="zh-CN" altLang="en-US" dirty="0"/>
              <a:t>中的特征数量。</a:t>
            </a:r>
          </a:p>
          <a:p>
            <a:pPr lvl="1"/>
            <a:r>
              <a:rPr lang="en-US" altLang="zh-CN" dirty="0" err="1" smtClean="0"/>
              <a:t>num_layers</a:t>
            </a:r>
            <a:r>
              <a:rPr lang="zh-CN" altLang="en-US" dirty="0"/>
              <a:t>：循环层的数量。例如，设置</a:t>
            </a:r>
            <a:r>
              <a:rPr lang="en-US" altLang="zh-CN" dirty="0" err="1"/>
              <a:t>num_layers</a:t>
            </a:r>
            <a:r>
              <a:rPr lang="en-US" altLang="zh-CN" dirty="0"/>
              <a:t>=2</a:t>
            </a:r>
            <a:r>
              <a:rPr lang="zh-CN" altLang="en-US" dirty="0"/>
              <a:t>意味着将两个</a:t>
            </a:r>
            <a:r>
              <a:rPr lang="en-US" altLang="zh-CN" dirty="0"/>
              <a:t>RNN</a:t>
            </a:r>
            <a:r>
              <a:rPr lang="zh-CN" altLang="en-US" dirty="0"/>
              <a:t>堆叠在一起形成一个堆叠</a:t>
            </a:r>
            <a:r>
              <a:rPr lang="en-US" altLang="zh-CN" dirty="0"/>
              <a:t>RNN</a:t>
            </a:r>
            <a:r>
              <a:rPr lang="zh-CN" altLang="en-US" dirty="0"/>
              <a:t>，第二个</a:t>
            </a:r>
            <a:r>
              <a:rPr lang="en-US" altLang="zh-CN" dirty="0"/>
              <a:t>RNN</a:t>
            </a:r>
            <a:r>
              <a:rPr lang="zh-CN" altLang="en-US" dirty="0"/>
              <a:t>接收第一个</a:t>
            </a:r>
            <a:r>
              <a:rPr lang="en-US" altLang="zh-CN" dirty="0"/>
              <a:t>RNN</a:t>
            </a:r>
            <a:r>
              <a:rPr lang="zh-CN" altLang="en-US" dirty="0"/>
              <a:t>的输出并计算最终结果。默认为</a:t>
            </a:r>
            <a:r>
              <a:rPr lang="en-US" altLang="zh-CN" dirty="0"/>
              <a:t>1</a:t>
            </a:r>
            <a:r>
              <a:rPr lang="zh-CN" altLang="en-US" dirty="0"/>
              <a:t>。</a:t>
            </a:r>
          </a:p>
          <a:p>
            <a:pPr lvl="1"/>
            <a:r>
              <a:rPr lang="en-US" altLang="zh-CN" dirty="0" smtClean="0"/>
              <a:t>nonlinearity</a:t>
            </a:r>
            <a:r>
              <a:rPr lang="zh-CN" altLang="en-US" dirty="0"/>
              <a:t>：使用的非线性函数，可以是</a:t>
            </a:r>
            <a:r>
              <a:rPr lang="en-US" altLang="zh-CN" dirty="0"/>
              <a:t>'</a:t>
            </a:r>
            <a:r>
              <a:rPr lang="en-US" altLang="zh-CN" dirty="0" err="1"/>
              <a:t>tanh</a:t>
            </a:r>
            <a:r>
              <a:rPr lang="en-US" altLang="zh-CN" dirty="0"/>
              <a:t>'</a:t>
            </a:r>
            <a:r>
              <a:rPr lang="zh-CN" altLang="en-US" dirty="0"/>
              <a:t>或</a:t>
            </a:r>
            <a:r>
              <a:rPr lang="en-US" altLang="zh-CN" dirty="0"/>
              <a:t>'</a:t>
            </a:r>
            <a:r>
              <a:rPr lang="en-US" altLang="zh-CN" dirty="0" err="1"/>
              <a:t>relu</a:t>
            </a:r>
            <a:r>
              <a:rPr lang="en-US" altLang="zh-CN" dirty="0"/>
              <a:t>'</a:t>
            </a:r>
            <a:r>
              <a:rPr lang="zh-CN" altLang="en-US" dirty="0"/>
              <a:t>。默认为</a:t>
            </a:r>
            <a:r>
              <a:rPr lang="en-US" altLang="zh-CN" dirty="0"/>
              <a:t>'</a:t>
            </a:r>
            <a:r>
              <a:rPr lang="en-US" altLang="zh-CN" dirty="0" err="1"/>
              <a:t>tanh</a:t>
            </a:r>
            <a:r>
              <a:rPr lang="en-US" altLang="zh-CN" dirty="0"/>
              <a:t>'</a:t>
            </a:r>
            <a:r>
              <a:rPr lang="zh-CN" altLang="en-US" dirty="0"/>
              <a:t>。</a:t>
            </a:r>
          </a:p>
          <a:p>
            <a:pPr lvl="1"/>
            <a:r>
              <a:rPr lang="en-US" altLang="zh-CN" dirty="0" smtClean="0"/>
              <a:t>bias</a:t>
            </a:r>
            <a:r>
              <a:rPr lang="zh-CN" altLang="en-US" dirty="0"/>
              <a:t>：如果为</a:t>
            </a:r>
            <a:r>
              <a:rPr lang="en-US" altLang="zh-CN" dirty="0"/>
              <a:t>False</a:t>
            </a:r>
            <a:r>
              <a:rPr lang="zh-CN" altLang="en-US" dirty="0"/>
              <a:t>，则该层不使用权重偏置。默认为</a:t>
            </a:r>
            <a:r>
              <a:rPr lang="en-US" altLang="zh-CN" dirty="0"/>
              <a:t>True</a:t>
            </a:r>
            <a:r>
              <a:rPr lang="zh-CN" altLang="en-US" dirty="0"/>
              <a:t>。</a:t>
            </a:r>
          </a:p>
          <a:p>
            <a:pPr lvl="1"/>
            <a:r>
              <a:rPr lang="en-US" altLang="zh-CN" dirty="0" err="1" smtClean="0"/>
              <a:t>batch_first</a:t>
            </a:r>
            <a:r>
              <a:rPr lang="zh-CN" altLang="en-US" dirty="0"/>
              <a:t>：如果为</a:t>
            </a:r>
            <a:r>
              <a:rPr lang="en-US" altLang="zh-CN" dirty="0"/>
              <a:t>True</a:t>
            </a:r>
            <a:r>
              <a:rPr lang="zh-CN" altLang="en-US" dirty="0"/>
              <a:t>，则输入和输出张量以</a:t>
            </a:r>
            <a:r>
              <a:rPr lang="en-US" altLang="zh-CN" dirty="0"/>
              <a:t>(batch, </a:t>
            </a:r>
            <a:r>
              <a:rPr lang="en-US" altLang="zh-CN" dirty="0" err="1"/>
              <a:t>seq</a:t>
            </a:r>
            <a:r>
              <a:rPr lang="en-US" altLang="zh-CN" dirty="0"/>
              <a:t>, feature)</a:t>
            </a:r>
            <a:r>
              <a:rPr lang="zh-CN" altLang="en-US" dirty="0"/>
              <a:t>形式来提供。默认为</a:t>
            </a:r>
            <a:r>
              <a:rPr lang="en-US" altLang="zh-CN" dirty="0"/>
              <a:t>False</a:t>
            </a:r>
            <a:r>
              <a:rPr lang="zh-CN" altLang="en-US" dirty="0"/>
              <a:t>。</a:t>
            </a:r>
          </a:p>
          <a:p>
            <a:pPr lvl="1"/>
            <a:r>
              <a:rPr lang="en-US" altLang="zh-CN" dirty="0" smtClean="0"/>
              <a:t>dropout</a:t>
            </a:r>
            <a:r>
              <a:rPr lang="zh-CN" altLang="en-US" dirty="0"/>
              <a:t>：如果为非零值，则在除最后一层以外的每一层</a:t>
            </a:r>
            <a:r>
              <a:rPr lang="en-US" altLang="zh-CN" dirty="0"/>
              <a:t>RNN</a:t>
            </a:r>
            <a:r>
              <a:rPr lang="zh-CN" altLang="en-US" dirty="0"/>
              <a:t>的输出上引入一个</a:t>
            </a:r>
            <a:r>
              <a:rPr lang="en-US" altLang="zh-CN" dirty="0"/>
              <a:t>Dropout</a:t>
            </a:r>
            <a:r>
              <a:rPr lang="zh-CN" altLang="en-US" dirty="0"/>
              <a:t>层，</a:t>
            </a:r>
            <a:r>
              <a:rPr lang="en-US" altLang="zh-CN" dirty="0"/>
              <a:t>Dropout</a:t>
            </a:r>
            <a:r>
              <a:rPr lang="zh-CN" altLang="en-US" dirty="0"/>
              <a:t>概率等于所设的</a:t>
            </a:r>
            <a:r>
              <a:rPr lang="en-US" altLang="zh-CN" dirty="0"/>
              <a:t>dropout</a:t>
            </a:r>
            <a:r>
              <a:rPr lang="zh-CN" altLang="en-US" dirty="0"/>
              <a:t>值。默认为</a:t>
            </a:r>
            <a:r>
              <a:rPr lang="en-US" altLang="zh-CN" dirty="0"/>
              <a:t>0</a:t>
            </a:r>
            <a:r>
              <a:rPr lang="zh-CN" altLang="en-US" dirty="0"/>
              <a:t>。</a:t>
            </a:r>
          </a:p>
          <a:p>
            <a:pPr lvl="1"/>
            <a:r>
              <a:rPr lang="en-US" altLang="zh-CN" dirty="0" smtClean="0"/>
              <a:t>bidirectional</a:t>
            </a:r>
            <a:r>
              <a:rPr lang="zh-CN" altLang="en-US" dirty="0"/>
              <a:t>：若为</a:t>
            </a:r>
            <a:r>
              <a:rPr lang="en-US" altLang="zh-CN" dirty="0"/>
              <a:t>True</a:t>
            </a:r>
            <a:r>
              <a:rPr lang="zh-CN" altLang="en-US" dirty="0"/>
              <a:t>，则为双向</a:t>
            </a:r>
            <a:r>
              <a:rPr lang="en-US" altLang="zh-CN" dirty="0"/>
              <a:t>RNN</a:t>
            </a:r>
            <a:r>
              <a:rPr lang="zh-CN" altLang="en-US" dirty="0"/>
              <a:t>。默认为</a:t>
            </a:r>
            <a:r>
              <a:rPr lang="en-US" altLang="zh-CN" dirty="0"/>
              <a:t>False</a:t>
            </a:r>
            <a:r>
              <a:rPr lang="zh-CN" altLang="en-US" dirty="0"/>
              <a:t>。</a:t>
            </a:r>
          </a:p>
          <a:p>
            <a:endParaRPr lang="zh-CN" altLang="en-US" dirty="0"/>
          </a:p>
        </p:txBody>
      </p:sp>
    </p:spTree>
    <p:extLst>
      <p:ext uri="{BB962C8B-B14F-4D97-AF65-F5344CB8AC3E}">
        <p14:creationId xmlns:p14="http://schemas.microsoft.com/office/powerpoint/2010/main" val="31494066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5832648"/>
          </a:xfrm>
        </p:spPr>
        <p:txBody>
          <a:bodyPr>
            <a:normAutofit fontScale="92500" lnSpcReduction="10000"/>
          </a:bodyPr>
          <a:lstStyle/>
          <a:p>
            <a:r>
              <a:rPr lang="en-US" altLang="zh-CN" dirty="0"/>
              <a:t>RNN</a:t>
            </a:r>
            <a:r>
              <a:rPr lang="zh-CN" altLang="en-US" dirty="0"/>
              <a:t>实例的输入为</a:t>
            </a:r>
            <a:r>
              <a:rPr lang="en-US" altLang="zh-CN" dirty="0"/>
              <a:t>input</a:t>
            </a:r>
            <a:r>
              <a:rPr lang="zh-CN" altLang="en-US" dirty="0"/>
              <a:t>和</a:t>
            </a:r>
            <a:r>
              <a:rPr lang="en-US" altLang="zh-CN" dirty="0"/>
              <a:t>h_0</a:t>
            </a:r>
            <a:r>
              <a:rPr lang="zh-CN" altLang="en-US" dirty="0"/>
              <a:t>，</a:t>
            </a:r>
            <a:r>
              <a:rPr lang="en-US" altLang="zh-CN" dirty="0"/>
              <a:t>input</a:t>
            </a:r>
            <a:r>
              <a:rPr lang="zh-CN" altLang="en-US" dirty="0"/>
              <a:t>是形状为</a:t>
            </a:r>
            <a:r>
              <a:rPr lang="en-US" altLang="zh-CN" dirty="0"/>
              <a:t>(</a:t>
            </a:r>
            <a:r>
              <a:rPr lang="en-US" altLang="zh-CN" dirty="0" err="1"/>
              <a:t>seq_len</a:t>
            </a:r>
            <a:r>
              <a:rPr lang="en-US" altLang="zh-CN" dirty="0"/>
              <a:t>, batch, </a:t>
            </a:r>
            <a:r>
              <a:rPr lang="en-US" altLang="zh-CN" dirty="0" err="1"/>
              <a:t>input_size</a:t>
            </a:r>
            <a:r>
              <a:rPr lang="en-US" altLang="zh-CN" dirty="0"/>
              <a:t>)</a:t>
            </a:r>
            <a:r>
              <a:rPr lang="zh-CN" altLang="en-US" dirty="0"/>
              <a:t>的输入特征张量，</a:t>
            </a:r>
            <a:r>
              <a:rPr lang="en-US" altLang="zh-CN" dirty="0"/>
              <a:t>h_0</a:t>
            </a:r>
            <a:r>
              <a:rPr lang="zh-CN" altLang="en-US" dirty="0"/>
              <a:t>是形状为</a:t>
            </a:r>
            <a:r>
              <a:rPr lang="en-US" altLang="zh-CN" dirty="0"/>
              <a:t>(</a:t>
            </a:r>
            <a:r>
              <a:rPr lang="en-US" altLang="zh-CN" dirty="0" err="1"/>
              <a:t>num_layers</a:t>
            </a:r>
            <a:r>
              <a:rPr lang="en-US" altLang="zh-CN" dirty="0"/>
              <a:t> * </a:t>
            </a:r>
            <a:r>
              <a:rPr lang="en-US" altLang="zh-CN" dirty="0" err="1"/>
              <a:t>num_directions</a:t>
            </a:r>
            <a:r>
              <a:rPr lang="en-US" altLang="zh-CN" dirty="0"/>
              <a:t>, batch, </a:t>
            </a:r>
            <a:r>
              <a:rPr lang="en-US" altLang="zh-CN" dirty="0" err="1"/>
              <a:t>hidden_size</a:t>
            </a:r>
            <a:r>
              <a:rPr lang="en-US" altLang="zh-CN" dirty="0"/>
              <a:t>)</a:t>
            </a:r>
            <a:r>
              <a:rPr lang="zh-CN" altLang="en-US" dirty="0"/>
              <a:t>的张量，包含小批量中每一个元素的初始隐藏状态，如果不提供该张量，则默认为</a:t>
            </a:r>
            <a:r>
              <a:rPr lang="en-US" altLang="zh-CN" dirty="0"/>
              <a:t>0</a:t>
            </a:r>
            <a:r>
              <a:rPr lang="zh-CN" altLang="en-US" dirty="0"/>
              <a:t>。</a:t>
            </a:r>
            <a:r>
              <a:rPr lang="en-US" altLang="zh-CN" dirty="0"/>
              <a:t>RNN</a:t>
            </a:r>
            <a:r>
              <a:rPr lang="zh-CN" altLang="en-US" dirty="0"/>
              <a:t>实例的输出是</a:t>
            </a:r>
            <a:r>
              <a:rPr lang="en-US" altLang="zh-CN" dirty="0"/>
              <a:t>output</a:t>
            </a:r>
            <a:r>
              <a:rPr lang="zh-CN" altLang="en-US" dirty="0"/>
              <a:t>和</a:t>
            </a:r>
            <a:r>
              <a:rPr lang="en-US" altLang="zh-CN" dirty="0" err="1"/>
              <a:t>h_n</a:t>
            </a:r>
            <a:r>
              <a:rPr lang="zh-CN" altLang="en-US" dirty="0"/>
              <a:t>，</a:t>
            </a:r>
            <a:r>
              <a:rPr lang="en-US" altLang="zh-CN" dirty="0"/>
              <a:t>output</a:t>
            </a:r>
            <a:r>
              <a:rPr lang="zh-CN" altLang="en-US" dirty="0"/>
              <a:t>是形状为</a:t>
            </a:r>
            <a:r>
              <a:rPr lang="en-US" altLang="zh-CN" dirty="0"/>
              <a:t>(</a:t>
            </a:r>
            <a:r>
              <a:rPr lang="en-US" altLang="zh-CN" dirty="0" err="1"/>
              <a:t>seq_len</a:t>
            </a:r>
            <a:r>
              <a:rPr lang="en-US" altLang="zh-CN" dirty="0"/>
              <a:t>, batch, </a:t>
            </a:r>
            <a:r>
              <a:rPr lang="en-US" altLang="zh-CN" dirty="0" err="1"/>
              <a:t>num_directions</a:t>
            </a:r>
            <a:r>
              <a:rPr lang="en-US" altLang="zh-CN" dirty="0"/>
              <a:t> * </a:t>
            </a:r>
            <a:r>
              <a:rPr lang="en-US" altLang="zh-CN" dirty="0" err="1"/>
              <a:t>hidden_size</a:t>
            </a:r>
            <a:r>
              <a:rPr lang="en-US" altLang="zh-CN" dirty="0"/>
              <a:t>)</a:t>
            </a:r>
            <a:r>
              <a:rPr lang="zh-CN" altLang="en-US" dirty="0"/>
              <a:t>的张量，包含每一个</a:t>
            </a:r>
            <a:r>
              <a:rPr lang="en-US" altLang="zh-CN" dirty="0"/>
              <a:t>t</a:t>
            </a:r>
            <a:r>
              <a:rPr lang="zh-CN" altLang="en-US" dirty="0"/>
              <a:t>时刻</a:t>
            </a:r>
            <a:r>
              <a:rPr lang="en-US" altLang="zh-CN" dirty="0"/>
              <a:t>RNN</a:t>
            </a:r>
            <a:r>
              <a:rPr lang="zh-CN" altLang="en-US" dirty="0"/>
              <a:t>最后一层的输出特征</a:t>
            </a:r>
            <a:r>
              <a:rPr lang="en-US" altLang="zh-CN" dirty="0" err="1"/>
              <a:t>h_t</a:t>
            </a:r>
            <a:r>
              <a:rPr lang="zh-CN" altLang="en-US" dirty="0"/>
              <a:t>。</a:t>
            </a:r>
            <a:r>
              <a:rPr lang="en-US" altLang="zh-CN" dirty="0" err="1"/>
              <a:t>h_n</a:t>
            </a:r>
            <a:r>
              <a:rPr lang="zh-CN" altLang="en-US" dirty="0"/>
              <a:t>是形状为</a:t>
            </a:r>
            <a:r>
              <a:rPr lang="en-US" altLang="zh-CN" dirty="0"/>
              <a:t>(</a:t>
            </a:r>
            <a:r>
              <a:rPr lang="en-US" altLang="zh-CN" dirty="0" err="1"/>
              <a:t>num_layers</a:t>
            </a:r>
            <a:r>
              <a:rPr lang="en-US" altLang="zh-CN" dirty="0"/>
              <a:t> * </a:t>
            </a:r>
            <a:r>
              <a:rPr lang="en-US" altLang="zh-CN" dirty="0" err="1"/>
              <a:t>num_directions</a:t>
            </a:r>
            <a:r>
              <a:rPr lang="en-US" altLang="zh-CN" dirty="0"/>
              <a:t>, batch, </a:t>
            </a:r>
            <a:r>
              <a:rPr lang="en-US" altLang="zh-CN" dirty="0" err="1"/>
              <a:t>hidden_size</a:t>
            </a:r>
            <a:r>
              <a:rPr lang="en-US" altLang="zh-CN" dirty="0"/>
              <a:t>) </a:t>
            </a:r>
            <a:r>
              <a:rPr lang="zh-CN" altLang="en-US" dirty="0"/>
              <a:t>的张量，包含</a:t>
            </a:r>
            <a:r>
              <a:rPr lang="en-US" altLang="zh-CN" dirty="0"/>
              <a:t>t = </a:t>
            </a:r>
            <a:r>
              <a:rPr lang="en-US" altLang="zh-CN" dirty="0" err="1"/>
              <a:t>seq_len</a:t>
            </a:r>
            <a:r>
              <a:rPr lang="zh-CN" altLang="en-US" dirty="0"/>
              <a:t>的隐藏状态。</a:t>
            </a:r>
          </a:p>
          <a:p>
            <a:r>
              <a:rPr lang="zh-CN" altLang="en-US" dirty="0"/>
              <a:t>如下代码片段展示如何使用</a:t>
            </a:r>
            <a:r>
              <a:rPr lang="en-US" altLang="zh-CN" dirty="0" err="1"/>
              <a:t>torch.nn.RNN</a:t>
            </a:r>
            <a:r>
              <a:rPr lang="zh-CN" altLang="en-US" dirty="0"/>
              <a:t>类来构建一个基本</a:t>
            </a:r>
            <a:r>
              <a:rPr lang="en-US" altLang="zh-CN" dirty="0"/>
              <a:t>RNN</a:t>
            </a:r>
            <a:r>
              <a:rPr lang="zh-CN" altLang="en-US" dirty="0"/>
              <a:t>单元。</a:t>
            </a:r>
          </a:p>
          <a:p>
            <a:pPr lvl="1"/>
            <a:r>
              <a:rPr lang="en-US" altLang="zh-CN" dirty="0"/>
              <a:t>import </a:t>
            </a:r>
            <a:r>
              <a:rPr lang="en-US" altLang="zh-CN" dirty="0" err="1"/>
              <a:t>torch.nn</a:t>
            </a:r>
            <a:r>
              <a:rPr lang="en-US" altLang="zh-CN" dirty="0"/>
              <a:t> as </a:t>
            </a:r>
            <a:r>
              <a:rPr lang="en-US" altLang="zh-CN" dirty="0" err="1"/>
              <a:t>nn</a:t>
            </a:r>
            <a:endParaRPr lang="en-US" altLang="zh-CN" dirty="0"/>
          </a:p>
          <a:p>
            <a:pPr lvl="1"/>
            <a:endParaRPr lang="en-US" altLang="zh-CN" dirty="0"/>
          </a:p>
          <a:p>
            <a:pPr lvl="1"/>
            <a:r>
              <a:rPr lang="en-US" altLang="zh-CN" dirty="0"/>
              <a:t># </a:t>
            </a:r>
            <a:r>
              <a:rPr lang="zh-CN" altLang="en-US" dirty="0"/>
              <a:t>一个</a:t>
            </a:r>
            <a:r>
              <a:rPr lang="en-US" altLang="zh-CN" dirty="0"/>
              <a:t>RNN</a:t>
            </a:r>
            <a:r>
              <a:rPr lang="zh-CN" altLang="en-US" dirty="0"/>
              <a:t>单元</a:t>
            </a:r>
          </a:p>
          <a:p>
            <a:pPr lvl="1"/>
            <a:r>
              <a:rPr lang="en-US" altLang="zh-CN" dirty="0"/>
              <a:t>cell = </a:t>
            </a:r>
            <a:r>
              <a:rPr lang="en-US" altLang="zh-CN" dirty="0" err="1"/>
              <a:t>nn.RNN</a:t>
            </a:r>
            <a:r>
              <a:rPr lang="en-US" altLang="zh-CN" dirty="0"/>
              <a:t>(</a:t>
            </a:r>
            <a:r>
              <a:rPr lang="en-US" altLang="zh-CN" dirty="0" err="1"/>
              <a:t>input_size</a:t>
            </a:r>
            <a:r>
              <a:rPr lang="en-US" altLang="zh-CN" dirty="0"/>
              <a:t>=</a:t>
            </a:r>
            <a:r>
              <a:rPr lang="en-US" altLang="zh-CN" dirty="0" err="1"/>
              <a:t>input_size</a:t>
            </a:r>
            <a:r>
              <a:rPr lang="en-US" altLang="zh-CN" dirty="0"/>
              <a:t>, </a:t>
            </a:r>
            <a:r>
              <a:rPr lang="en-US" altLang="zh-CN" dirty="0" err="1"/>
              <a:t>hidden_size</a:t>
            </a:r>
            <a:r>
              <a:rPr lang="en-US" altLang="zh-CN" dirty="0"/>
              <a:t>=</a:t>
            </a:r>
            <a:r>
              <a:rPr lang="en-US" altLang="zh-CN" dirty="0" err="1"/>
              <a:t>hidden_size</a:t>
            </a:r>
            <a:r>
              <a:rPr lang="en-US" altLang="zh-CN" dirty="0"/>
              <a:t>, </a:t>
            </a:r>
            <a:r>
              <a:rPr lang="en-US" altLang="zh-CN" dirty="0" err="1"/>
              <a:t>batch_first</a:t>
            </a:r>
            <a:r>
              <a:rPr lang="en-US" altLang="zh-CN" dirty="0"/>
              <a:t>=True)</a:t>
            </a:r>
          </a:p>
          <a:p>
            <a:endParaRPr lang="en-US" altLang="zh-CN" dirty="0"/>
          </a:p>
          <a:p>
            <a:endParaRPr lang="zh-CN" altLang="en-US" dirty="0"/>
          </a:p>
        </p:txBody>
      </p:sp>
    </p:spTree>
    <p:extLst>
      <p:ext uri="{BB962C8B-B14F-4D97-AF65-F5344CB8AC3E}">
        <p14:creationId xmlns:p14="http://schemas.microsoft.com/office/powerpoint/2010/main" val="2579088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692696"/>
            <a:ext cx="9144000" cy="6165304"/>
          </a:xfrm>
        </p:spPr>
        <p:txBody>
          <a:bodyPr>
            <a:normAutofit fontScale="70000" lnSpcReduction="20000"/>
          </a:bodyPr>
          <a:lstStyle/>
          <a:p>
            <a:r>
              <a:rPr lang="zh-CN" altLang="en-US" sz="2900" dirty="0"/>
              <a:t>（</a:t>
            </a:r>
            <a:r>
              <a:rPr lang="en-US" altLang="zh-CN" sz="2900" dirty="0"/>
              <a:t>2</a:t>
            </a:r>
            <a:r>
              <a:rPr lang="zh-CN" altLang="en-US" sz="2900" dirty="0"/>
              <a:t>）</a:t>
            </a:r>
            <a:r>
              <a:rPr lang="en-US" altLang="zh-CN" sz="2900" dirty="0" err="1"/>
              <a:t>torch.nn.RNNCell</a:t>
            </a:r>
            <a:r>
              <a:rPr lang="zh-CN" altLang="en-US" sz="2900" dirty="0"/>
              <a:t>编程</a:t>
            </a:r>
          </a:p>
          <a:p>
            <a:r>
              <a:rPr lang="zh-CN" altLang="en-US" sz="2900" dirty="0"/>
              <a:t>下面以将字符串“</a:t>
            </a:r>
            <a:r>
              <a:rPr lang="en-US" altLang="zh-CN" sz="2900" dirty="0"/>
              <a:t>aloha”</a:t>
            </a:r>
            <a:r>
              <a:rPr lang="zh-CN" altLang="en-US" sz="2900" dirty="0"/>
              <a:t>输入到基本</a:t>
            </a:r>
            <a:r>
              <a:rPr lang="en-US" altLang="zh-CN" sz="2900" dirty="0"/>
              <a:t>RNN</a:t>
            </a:r>
            <a:r>
              <a:rPr lang="zh-CN" altLang="en-US" sz="2900" dirty="0"/>
              <a:t>为例，说明如何使用</a:t>
            </a:r>
            <a:r>
              <a:rPr lang="en-US" altLang="zh-CN" sz="2900" dirty="0" err="1"/>
              <a:t>torch.nn.RNNCell</a:t>
            </a:r>
            <a:r>
              <a:rPr lang="zh-CN" altLang="en-US" sz="2900" dirty="0"/>
              <a:t>进行编码。完整代码请参见</a:t>
            </a:r>
            <a:r>
              <a:rPr lang="en-US" altLang="zh-CN" sz="2900" dirty="0"/>
              <a:t>rnncell_basics.py</a:t>
            </a:r>
            <a:r>
              <a:rPr lang="zh-CN" altLang="en-US" sz="2900" dirty="0"/>
              <a:t>。</a:t>
            </a:r>
          </a:p>
          <a:p>
            <a:r>
              <a:rPr lang="zh-CN" altLang="en-US" sz="2900" dirty="0"/>
              <a:t>首先，定义输入单元维度和隐藏单元维度，以及字符串“</a:t>
            </a:r>
            <a:r>
              <a:rPr lang="en-US" altLang="zh-CN" sz="2900" dirty="0"/>
              <a:t>aloha”</a:t>
            </a:r>
            <a:r>
              <a:rPr lang="zh-CN" altLang="en-US" sz="2900" dirty="0"/>
              <a:t>的独热编码，然后声明一个</a:t>
            </a:r>
            <a:r>
              <a:rPr lang="en-US" altLang="zh-CN" sz="2900" dirty="0"/>
              <a:t>RNN</a:t>
            </a:r>
            <a:r>
              <a:rPr lang="zh-CN" altLang="en-US" sz="2900" dirty="0"/>
              <a:t>单元，最后初始化隐藏单元。</a:t>
            </a:r>
          </a:p>
          <a:p>
            <a:r>
              <a:rPr lang="zh-CN" altLang="en-US" dirty="0"/>
              <a:t>代码</a:t>
            </a:r>
            <a:r>
              <a:rPr lang="en-US" altLang="zh-CN" dirty="0"/>
              <a:t>8. 1 </a:t>
            </a:r>
            <a:r>
              <a:rPr lang="zh-CN" altLang="en-US" dirty="0"/>
              <a:t>定义</a:t>
            </a:r>
            <a:r>
              <a:rPr lang="en-US" altLang="zh-CN" dirty="0" err="1"/>
              <a:t>RNNCell</a:t>
            </a:r>
            <a:r>
              <a:rPr lang="zh-CN" altLang="en-US" dirty="0"/>
              <a:t>单元</a:t>
            </a:r>
          </a:p>
          <a:p>
            <a:r>
              <a:rPr lang="en-US" altLang="zh-CN" dirty="0"/>
              <a:t># </a:t>
            </a:r>
            <a:r>
              <a:rPr lang="zh-CN" altLang="en-US" dirty="0"/>
              <a:t>输入单元维度</a:t>
            </a:r>
          </a:p>
          <a:p>
            <a:r>
              <a:rPr lang="en-US" altLang="zh-CN" dirty="0" err="1"/>
              <a:t>input_size</a:t>
            </a:r>
            <a:r>
              <a:rPr lang="en-US" altLang="zh-CN" dirty="0"/>
              <a:t> = 4</a:t>
            </a:r>
          </a:p>
          <a:p>
            <a:r>
              <a:rPr lang="en-US" altLang="zh-CN" dirty="0"/>
              <a:t># </a:t>
            </a:r>
            <a:r>
              <a:rPr lang="zh-CN" altLang="en-US" dirty="0"/>
              <a:t>隐藏单元维度</a:t>
            </a:r>
          </a:p>
          <a:p>
            <a:r>
              <a:rPr lang="en-US" altLang="zh-CN" dirty="0" err="1"/>
              <a:t>hidden_size</a:t>
            </a:r>
            <a:r>
              <a:rPr lang="en-US" altLang="zh-CN" dirty="0"/>
              <a:t> = 2</a:t>
            </a:r>
          </a:p>
          <a:p>
            <a:endParaRPr lang="en-US" altLang="zh-CN" dirty="0"/>
          </a:p>
          <a:p>
            <a:r>
              <a:rPr lang="en-US" altLang="zh-CN" dirty="0"/>
              <a:t># </a:t>
            </a:r>
            <a:r>
              <a:rPr lang="zh-CN" altLang="en-US" dirty="0"/>
              <a:t>字符串</a:t>
            </a:r>
            <a:r>
              <a:rPr lang="en-US" altLang="zh-CN" dirty="0"/>
              <a:t>'aloha'</a:t>
            </a:r>
            <a:r>
              <a:rPr lang="zh-CN" altLang="en-US" dirty="0"/>
              <a:t>每个字符的独热编码</a:t>
            </a:r>
          </a:p>
          <a:p>
            <a:r>
              <a:rPr lang="en-US" altLang="zh-CN" dirty="0"/>
              <a:t>a = [1, 0, 0, 0]</a:t>
            </a:r>
          </a:p>
          <a:p>
            <a:r>
              <a:rPr lang="en-US" altLang="zh-CN" dirty="0"/>
              <a:t>l = [0, 1, 0, 0]</a:t>
            </a:r>
          </a:p>
          <a:p>
            <a:r>
              <a:rPr lang="en-US" altLang="zh-CN" dirty="0"/>
              <a:t>o = [0, 0, 1, 0]</a:t>
            </a:r>
          </a:p>
          <a:p>
            <a:r>
              <a:rPr lang="en-US" altLang="zh-CN" dirty="0"/>
              <a:t>h = [0, 0, 0, 1]</a:t>
            </a:r>
          </a:p>
          <a:p>
            <a:endParaRPr lang="en-US" altLang="zh-CN" dirty="0"/>
          </a:p>
          <a:p>
            <a:r>
              <a:rPr lang="en-US" altLang="zh-CN" dirty="0"/>
              <a:t># </a:t>
            </a:r>
            <a:r>
              <a:rPr lang="zh-CN" altLang="en-US" dirty="0"/>
              <a:t>一个</a:t>
            </a:r>
            <a:r>
              <a:rPr lang="en-US" altLang="zh-CN" dirty="0"/>
              <a:t>RNN</a:t>
            </a:r>
            <a:r>
              <a:rPr lang="zh-CN" altLang="en-US" dirty="0"/>
              <a:t>单元</a:t>
            </a:r>
          </a:p>
          <a:p>
            <a:r>
              <a:rPr lang="en-US" altLang="zh-CN" dirty="0"/>
              <a:t>cell = </a:t>
            </a:r>
            <a:r>
              <a:rPr lang="en-US" altLang="zh-CN" dirty="0" err="1"/>
              <a:t>nn.RNNCell</a:t>
            </a:r>
            <a:r>
              <a:rPr lang="en-US" altLang="zh-CN" dirty="0"/>
              <a:t>(</a:t>
            </a:r>
            <a:r>
              <a:rPr lang="en-US" altLang="zh-CN" dirty="0" err="1"/>
              <a:t>input_size</a:t>
            </a:r>
            <a:r>
              <a:rPr lang="en-US" altLang="zh-CN" dirty="0"/>
              <a:t>=</a:t>
            </a:r>
            <a:r>
              <a:rPr lang="en-US" altLang="zh-CN" dirty="0" err="1"/>
              <a:t>input_size</a:t>
            </a:r>
            <a:r>
              <a:rPr lang="en-US" altLang="zh-CN" dirty="0"/>
              <a:t>, </a:t>
            </a:r>
            <a:r>
              <a:rPr lang="en-US" altLang="zh-CN" dirty="0" err="1"/>
              <a:t>hidden_size</a:t>
            </a:r>
            <a:r>
              <a:rPr lang="en-US" altLang="zh-CN" dirty="0"/>
              <a:t>=</a:t>
            </a:r>
            <a:r>
              <a:rPr lang="en-US" altLang="zh-CN" dirty="0" err="1"/>
              <a:t>hidden_size</a:t>
            </a:r>
            <a:r>
              <a:rPr lang="en-US" altLang="zh-CN" dirty="0"/>
              <a:t>)</a:t>
            </a:r>
          </a:p>
          <a:p>
            <a:endParaRPr lang="en-US" altLang="zh-CN" dirty="0"/>
          </a:p>
          <a:p>
            <a:r>
              <a:rPr lang="en-US" altLang="zh-CN" dirty="0"/>
              <a:t># </a:t>
            </a:r>
            <a:r>
              <a:rPr lang="zh-CN" altLang="en-US" dirty="0"/>
              <a:t>隐藏单元的形状：</a:t>
            </a:r>
            <a:r>
              <a:rPr lang="en-US" altLang="zh-CN" dirty="0"/>
              <a:t>(batch, </a:t>
            </a:r>
            <a:r>
              <a:rPr lang="en-US" altLang="zh-CN" dirty="0" err="1"/>
              <a:t>hidden_size</a:t>
            </a:r>
            <a:r>
              <a:rPr lang="en-US" altLang="zh-CN" dirty="0"/>
              <a:t>)</a:t>
            </a:r>
          </a:p>
          <a:p>
            <a:r>
              <a:rPr lang="en-US" altLang="zh-CN" dirty="0"/>
              <a:t>hidden = </a:t>
            </a:r>
            <a:r>
              <a:rPr lang="en-US" altLang="zh-CN" dirty="0" err="1"/>
              <a:t>torch.randn</a:t>
            </a:r>
            <a:r>
              <a:rPr lang="en-US" altLang="zh-CN" dirty="0"/>
              <a:t>((1, 2), </a:t>
            </a:r>
            <a:r>
              <a:rPr lang="en-US" altLang="zh-CN" dirty="0" err="1"/>
              <a:t>requires_grad</a:t>
            </a:r>
            <a:r>
              <a:rPr lang="en-US" altLang="zh-CN" dirty="0"/>
              <a:t>=True)</a:t>
            </a:r>
          </a:p>
          <a:p>
            <a:endParaRPr lang="zh-CN" altLang="en-US" dirty="0"/>
          </a:p>
        </p:txBody>
      </p:sp>
    </p:spTree>
    <p:extLst>
      <p:ext uri="{BB962C8B-B14F-4D97-AF65-F5344CB8AC3E}">
        <p14:creationId xmlns:p14="http://schemas.microsoft.com/office/powerpoint/2010/main" val="9988525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64704"/>
            <a:ext cx="9144000" cy="6093296"/>
          </a:xfrm>
        </p:spPr>
        <p:txBody>
          <a:bodyPr>
            <a:normAutofit fontScale="92500" lnSpcReduction="10000"/>
          </a:bodyPr>
          <a:lstStyle/>
          <a:p>
            <a:r>
              <a:rPr lang="zh-CN" altLang="en-US" dirty="0"/>
              <a:t>下面依次将每个字符输入到</a:t>
            </a:r>
            <a:r>
              <a:rPr lang="en-US" altLang="zh-CN" dirty="0"/>
              <a:t>RNN</a:t>
            </a:r>
            <a:r>
              <a:rPr lang="zh-CN" altLang="en-US" dirty="0"/>
              <a:t>。首先定义一个要输入到</a:t>
            </a:r>
            <a:r>
              <a:rPr lang="en-US" altLang="zh-CN" dirty="0"/>
              <a:t>RNN</a:t>
            </a:r>
            <a:r>
              <a:rPr lang="zh-CN" altLang="en-US" dirty="0"/>
              <a:t>的字符串向量</a:t>
            </a:r>
            <a:r>
              <a:rPr lang="en-US" altLang="zh-CN" dirty="0"/>
              <a:t>inputs</a:t>
            </a:r>
            <a:r>
              <a:rPr lang="zh-CN" altLang="en-US" dirty="0"/>
              <a:t>，然后用一个</a:t>
            </a:r>
            <a:r>
              <a:rPr lang="en-US" altLang="zh-CN" dirty="0"/>
              <a:t>for</a:t>
            </a:r>
            <a:r>
              <a:rPr lang="zh-CN" altLang="en-US" dirty="0"/>
              <a:t>循环依次取出字符串中的字符向量，在循环体中，先调用</a:t>
            </a:r>
            <a:r>
              <a:rPr lang="en-US" altLang="zh-CN" dirty="0"/>
              <a:t>view</a:t>
            </a:r>
            <a:r>
              <a:rPr lang="zh-CN" altLang="en-US" dirty="0"/>
              <a:t>函数将输入字符转换为形状为</a:t>
            </a:r>
            <a:r>
              <a:rPr lang="en-US" altLang="zh-CN" dirty="0"/>
              <a:t>(batch, </a:t>
            </a:r>
            <a:r>
              <a:rPr lang="en-US" altLang="zh-CN" dirty="0" err="1"/>
              <a:t>input_size</a:t>
            </a:r>
            <a:r>
              <a:rPr lang="en-US" altLang="zh-CN" dirty="0"/>
              <a:t>)</a:t>
            </a:r>
            <a:r>
              <a:rPr lang="zh-CN" altLang="en-US" dirty="0"/>
              <a:t>的格式，然后调用</a:t>
            </a:r>
            <a:r>
              <a:rPr lang="en-US" altLang="zh-CN" dirty="0"/>
              <a:t>cell</a:t>
            </a:r>
            <a:r>
              <a:rPr lang="zh-CN" altLang="en-US" dirty="0"/>
              <a:t>实例计算隐藏状态</a:t>
            </a:r>
            <a:r>
              <a:rPr lang="en-US" altLang="zh-CN" dirty="0"/>
              <a:t>hidden</a:t>
            </a:r>
            <a:r>
              <a:rPr lang="zh-CN" altLang="en-US" dirty="0"/>
              <a:t>，最后将隐藏状态</a:t>
            </a:r>
            <a:r>
              <a:rPr lang="en-US" altLang="zh-CN" dirty="0"/>
              <a:t>hidden</a:t>
            </a:r>
            <a:r>
              <a:rPr lang="zh-CN" altLang="en-US" dirty="0"/>
              <a:t>作为输出。</a:t>
            </a:r>
          </a:p>
          <a:p>
            <a:r>
              <a:rPr lang="zh-CN" altLang="en-US" dirty="0"/>
              <a:t>代码</a:t>
            </a:r>
            <a:r>
              <a:rPr lang="en-US" altLang="zh-CN" dirty="0"/>
              <a:t>8. 2 </a:t>
            </a:r>
            <a:r>
              <a:rPr lang="zh-CN" altLang="en-US" dirty="0"/>
              <a:t>迭代输入</a:t>
            </a:r>
            <a:r>
              <a:rPr lang="en-US" altLang="zh-CN" dirty="0"/>
              <a:t>RNN</a:t>
            </a:r>
          </a:p>
          <a:p>
            <a:r>
              <a:rPr lang="en-US" altLang="zh-CN" dirty="0"/>
              <a:t>inputs = </a:t>
            </a:r>
            <a:r>
              <a:rPr lang="en-US" altLang="zh-CN" dirty="0" err="1"/>
              <a:t>torch.tensor</a:t>
            </a:r>
            <a:r>
              <a:rPr lang="en-US" altLang="zh-CN" dirty="0"/>
              <a:t>([a, l, o, h, a], </a:t>
            </a:r>
            <a:r>
              <a:rPr lang="en-US" altLang="zh-CN" dirty="0" err="1"/>
              <a:t>dtype</a:t>
            </a:r>
            <a:r>
              <a:rPr lang="en-US" altLang="zh-CN" dirty="0"/>
              <a:t>=</a:t>
            </a:r>
            <a:r>
              <a:rPr lang="en-US" altLang="zh-CN" dirty="0" err="1"/>
              <a:t>torch.float</a:t>
            </a:r>
            <a:r>
              <a:rPr lang="en-US" altLang="zh-CN" dirty="0"/>
              <a:t>)</a:t>
            </a:r>
          </a:p>
          <a:p>
            <a:r>
              <a:rPr lang="en-US" altLang="zh-CN" dirty="0"/>
              <a:t>for </a:t>
            </a:r>
            <a:r>
              <a:rPr lang="en-US" altLang="zh-CN" dirty="0" err="1"/>
              <a:t>one_input</a:t>
            </a:r>
            <a:r>
              <a:rPr lang="en-US" altLang="zh-CN" dirty="0"/>
              <a:t> in inputs:</a:t>
            </a:r>
          </a:p>
          <a:p>
            <a:r>
              <a:rPr lang="en-US" altLang="zh-CN" dirty="0"/>
              <a:t>    # </a:t>
            </a:r>
            <a:r>
              <a:rPr lang="zh-CN" altLang="en-US" dirty="0"/>
              <a:t>输入形状为</a:t>
            </a:r>
            <a:r>
              <a:rPr lang="en-US" altLang="zh-CN" dirty="0"/>
              <a:t>(batch, </a:t>
            </a:r>
            <a:r>
              <a:rPr lang="en-US" altLang="zh-CN" dirty="0" err="1"/>
              <a:t>input_size</a:t>
            </a:r>
            <a:r>
              <a:rPr lang="en-US" altLang="zh-CN" dirty="0"/>
              <a:t>)</a:t>
            </a:r>
          </a:p>
          <a:p>
            <a:r>
              <a:rPr lang="en-US" altLang="zh-CN" dirty="0"/>
              <a:t>    </a:t>
            </a:r>
            <a:r>
              <a:rPr lang="en-US" altLang="zh-CN" dirty="0" err="1"/>
              <a:t>one_input</a:t>
            </a:r>
            <a:r>
              <a:rPr lang="en-US" altLang="zh-CN" dirty="0"/>
              <a:t> = </a:t>
            </a:r>
            <a:r>
              <a:rPr lang="en-US" altLang="zh-CN" dirty="0" err="1"/>
              <a:t>one_input.view</a:t>
            </a:r>
            <a:r>
              <a:rPr lang="en-US" altLang="zh-CN" dirty="0"/>
              <a:t>(1, -1)</a:t>
            </a:r>
          </a:p>
          <a:p>
            <a:r>
              <a:rPr lang="en-US" altLang="zh-CN" dirty="0"/>
              <a:t>    hidden = cell(</a:t>
            </a:r>
            <a:r>
              <a:rPr lang="en-US" altLang="zh-CN" dirty="0" err="1"/>
              <a:t>one_input</a:t>
            </a:r>
            <a:r>
              <a:rPr lang="en-US" altLang="zh-CN" dirty="0"/>
              <a:t>, hidden)</a:t>
            </a:r>
          </a:p>
          <a:p>
            <a:r>
              <a:rPr lang="en-US" altLang="zh-CN" dirty="0"/>
              <a:t>    output = hidden</a:t>
            </a:r>
          </a:p>
          <a:p>
            <a:endParaRPr lang="en-US" altLang="zh-CN" dirty="0"/>
          </a:p>
          <a:p>
            <a:r>
              <a:rPr lang="zh-CN" altLang="en-US" dirty="0"/>
              <a:t>可见，这种方法使用起来比较麻烦但更为灵活。由于</a:t>
            </a:r>
            <a:r>
              <a:rPr lang="en-US" altLang="zh-CN" dirty="0" err="1"/>
              <a:t>torch.nn.RNN</a:t>
            </a:r>
            <a:r>
              <a:rPr lang="zh-CN" altLang="en-US" dirty="0"/>
              <a:t>功能更为完善，因此本书着重讨论</a:t>
            </a:r>
            <a:r>
              <a:rPr lang="en-US" altLang="zh-CN" dirty="0" err="1"/>
              <a:t>torch.nn.RNN</a:t>
            </a:r>
            <a:r>
              <a:rPr lang="zh-CN" altLang="en-US" dirty="0"/>
              <a:t>的编程。</a:t>
            </a:r>
          </a:p>
          <a:p>
            <a:endParaRPr lang="zh-CN" altLang="en-US" dirty="0"/>
          </a:p>
        </p:txBody>
      </p:sp>
    </p:spTree>
    <p:extLst>
      <p:ext uri="{BB962C8B-B14F-4D97-AF65-F5344CB8AC3E}">
        <p14:creationId xmlns:p14="http://schemas.microsoft.com/office/powerpoint/2010/main" val="16016170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64704"/>
            <a:ext cx="9144000" cy="6093296"/>
          </a:xfrm>
        </p:spPr>
        <p:txBody>
          <a:bodyPr>
            <a:normAutofit fontScale="62500" lnSpcReduction="20000"/>
          </a:bodyPr>
          <a:lstStyle/>
          <a:p>
            <a:r>
              <a:rPr lang="zh-CN" altLang="en-US" sz="3200" dirty="0"/>
              <a:t>（</a:t>
            </a:r>
            <a:r>
              <a:rPr lang="en-US" altLang="zh-CN" sz="3200" dirty="0"/>
              <a:t>3</a:t>
            </a:r>
            <a:r>
              <a:rPr lang="zh-CN" altLang="en-US" sz="3200" dirty="0"/>
              <a:t>）</a:t>
            </a:r>
            <a:r>
              <a:rPr lang="en-US" altLang="zh-CN" sz="3200" dirty="0" err="1"/>
              <a:t>torch.nn.RNN</a:t>
            </a:r>
            <a:r>
              <a:rPr lang="zh-CN" altLang="en-US" sz="3200" dirty="0"/>
              <a:t>编程</a:t>
            </a:r>
          </a:p>
          <a:p>
            <a:r>
              <a:rPr lang="zh-CN" altLang="en-US" sz="3200" dirty="0"/>
              <a:t>下面同样以将字符串“</a:t>
            </a:r>
            <a:r>
              <a:rPr lang="en-US" altLang="zh-CN" sz="3200" dirty="0"/>
              <a:t>aloha”</a:t>
            </a:r>
            <a:r>
              <a:rPr lang="zh-CN" altLang="en-US" sz="3200" dirty="0"/>
              <a:t>输入到基本</a:t>
            </a:r>
            <a:r>
              <a:rPr lang="en-US" altLang="zh-CN" sz="3200" dirty="0"/>
              <a:t>RNN</a:t>
            </a:r>
            <a:r>
              <a:rPr lang="zh-CN" altLang="en-US" sz="3200" dirty="0"/>
              <a:t>为例，说明如何使用</a:t>
            </a:r>
            <a:r>
              <a:rPr lang="en-US" altLang="zh-CN" sz="3200" dirty="0" err="1"/>
              <a:t>torch.nn.RNN</a:t>
            </a:r>
            <a:r>
              <a:rPr lang="zh-CN" altLang="en-US" sz="3200" dirty="0"/>
              <a:t>进行编码。完整代码请参见</a:t>
            </a:r>
            <a:r>
              <a:rPr lang="en-US" altLang="zh-CN" sz="3200" dirty="0"/>
              <a:t>rnn_basics.py</a:t>
            </a:r>
            <a:r>
              <a:rPr lang="zh-CN" altLang="en-US" sz="3200" dirty="0"/>
              <a:t>。</a:t>
            </a:r>
          </a:p>
          <a:p>
            <a:r>
              <a:rPr lang="zh-CN" altLang="en-US" sz="3200" dirty="0"/>
              <a:t>首先，定义输入单元维度、隐藏单元维度和序列长度，以及字符串“</a:t>
            </a:r>
            <a:r>
              <a:rPr lang="en-US" altLang="zh-CN" sz="3200" dirty="0"/>
              <a:t>aloha”</a:t>
            </a:r>
            <a:r>
              <a:rPr lang="zh-CN" altLang="en-US" sz="3200" dirty="0"/>
              <a:t>的独热编码，然后声明一个</a:t>
            </a:r>
            <a:r>
              <a:rPr lang="en-US" altLang="zh-CN" sz="3200" dirty="0"/>
              <a:t>RNN</a:t>
            </a:r>
            <a:r>
              <a:rPr lang="zh-CN" altLang="en-US" sz="3200" dirty="0"/>
              <a:t>单元，最后初始化隐藏单元。</a:t>
            </a:r>
          </a:p>
          <a:p>
            <a:r>
              <a:rPr lang="zh-CN" altLang="en-US" dirty="0"/>
              <a:t>代码</a:t>
            </a:r>
            <a:r>
              <a:rPr lang="en-US" altLang="zh-CN" dirty="0"/>
              <a:t>8. 3</a:t>
            </a:r>
            <a:r>
              <a:rPr lang="zh-CN" altLang="en-US" dirty="0"/>
              <a:t>定义</a:t>
            </a:r>
            <a:r>
              <a:rPr lang="en-US" altLang="zh-CN" dirty="0"/>
              <a:t>RNN</a:t>
            </a:r>
            <a:r>
              <a:rPr lang="zh-CN" altLang="en-US" dirty="0"/>
              <a:t>单元</a:t>
            </a:r>
          </a:p>
          <a:p>
            <a:r>
              <a:rPr lang="en-US" altLang="zh-CN" dirty="0"/>
              <a:t># </a:t>
            </a:r>
            <a:r>
              <a:rPr lang="zh-CN" altLang="en-US" dirty="0"/>
              <a:t>输入单元维度</a:t>
            </a:r>
          </a:p>
          <a:p>
            <a:r>
              <a:rPr lang="en-US" altLang="zh-CN" dirty="0" err="1"/>
              <a:t>input_size</a:t>
            </a:r>
            <a:r>
              <a:rPr lang="en-US" altLang="zh-CN" dirty="0"/>
              <a:t> = 4</a:t>
            </a:r>
          </a:p>
          <a:p>
            <a:r>
              <a:rPr lang="en-US" altLang="zh-CN" dirty="0"/>
              <a:t># </a:t>
            </a:r>
            <a:r>
              <a:rPr lang="zh-CN" altLang="en-US" dirty="0"/>
              <a:t>隐藏单元维度</a:t>
            </a:r>
          </a:p>
          <a:p>
            <a:r>
              <a:rPr lang="en-US" altLang="zh-CN" dirty="0" err="1"/>
              <a:t>hidden_size</a:t>
            </a:r>
            <a:r>
              <a:rPr lang="en-US" altLang="zh-CN" dirty="0"/>
              <a:t> = 2</a:t>
            </a:r>
          </a:p>
          <a:p>
            <a:r>
              <a:rPr lang="en-US" altLang="zh-CN" dirty="0"/>
              <a:t># </a:t>
            </a:r>
            <a:r>
              <a:rPr lang="zh-CN" altLang="en-US" dirty="0"/>
              <a:t>序列长度</a:t>
            </a:r>
          </a:p>
          <a:p>
            <a:r>
              <a:rPr lang="en-US" altLang="zh-CN" dirty="0" err="1"/>
              <a:t>seq_len</a:t>
            </a:r>
            <a:r>
              <a:rPr lang="en-US" altLang="zh-CN" dirty="0"/>
              <a:t> = 5</a:t>
            </a:r>
          </a:p>
          <a:p>
            <a:endParaRPr lang="en-US" altLang="zh-CN" dirty="0"/>
          </a:p>
          <a:p>
            <a:r>
              <a:rPr lang="en-US" altLang="zh-CN" dirty="0"/>
              <a:t># </a:t>
            </a:r>
            <a:r>
              <a:rPr lang="zh-CN" altLang="en-US" dirty="0"/>
              <a:t>字符串</a:t>
            </a:r>
            <a:r>
              <a:rPr lang="en-US" altLang="zh-CN" dirty="0"/>
              <a:t>'aloha'</a:t>
            </a:r>
            <a:r>
              <a:rPr lang="zh-CN" altLang="en-US" dirty="0"/>
              <a:t>每个字符的独热编码</a:t>
            </a:r>
          </a:p>
          <a:p>
            <a:r>
              <a:rPr lang="en-US" altLang="zh-CN" dirty="0"/>
              <a:t>a = [1, 0, 0, 0]</a:t>
            </a:r>
          </a:p>
          <a:p>
            <a:r>
              <a:rPr lang="en-US" altLang="zh-CN" dirty="0"/>
              <a:t>l = [0, 1, 0, 0]</a:t>
            </a:r>
          </a:p>
          <a:p>
            <a:r>
              <a:rPr lang="en-US" altLang="zh-CN" dirty="0"/>
              <a:t>o = [0, 0, 1, 0]</a:t>
            </a:r>
          </a:p>
          <a:p>
            <a:r>
              <a:rPr lang="en-US" altLang="zh-CN" dirty="0"/>
              <a:t>h = [0, 0, 0, 1]</a:t>
            </a:r>
          </a:p>
          <a:p>
            <a:endParaRPr lang="en-US" altLang="zh-CN" dirty="0"/>
          </a:p>
          <a:p>
            <a:r>
              <a:rPr lang="en-US" altLang="zh-CN" dirty="0"/>
              <a:t># </a:t>
            </a:r>
            <a:r>
              <a:rPr lang="zh-CN" altLang="en-US" dirty="0"/>
              <a:t>一个</a:t>
            </a:r>
            <a:r>
              <a:rPr lang="en-US" altLang="zh-CN" dirty="0"/>
              <a:t>RNN</a:t>
            </a:r>
            <a:r>
              <a:rPr lang="zh-CN" altLang="en-US" dirty="0"/>
              <a:t>单元</a:t>
            </a:r>
          </a:p>
          <a:p>
            <a:r>
              <a:rPr lang="en-US" altLang="zh-CN" dirty="0" err="1"/>
              <a:t>rnn</a:t>
            </a:r>
            <a:r>
              <a:rPr lang="en-US" altLang="zh-CN" dirty="0"/>
              <a:t> = </a:t>
            </a:r>
            <a:r>
              <a:rPr lang="en-US" altLang="zh-CN" dirty="0" err="1"/>
              <a:t>nn.RNN</a:t>
            </a:r>
            <a:r>
              <a:rPr lang="en-US" altLang="zh-CN" dirty="0"/>
              <a:t>(</a:t>
            </a:r>
            <a:r>
              <a:rPr lang="en-US" altLang="zh-CN" dirty="0" err="1"/>
              <a:t>input_size</a:t>
            </a:r>
            <a:r>
              <a:rPr lang="en-US" altLang="zh-CN" dirty="0"/>
              <a:t>=</a:t>
            </a:r>
            <a:r>
              <a:rPr lang="en-US" altLang="zh-CN" dirty="0" err="1"/>
              <a:t>input_size</a:t>
            </a:r>
            <a:r>
              <a:rPr lang="en-US" altLang="zh-CN" dirty="0"/>
              <a:t>, </a:t>
            </a:r>
            <a:r>
              <a:rPr lang="en-US" altLang="zh-CN" dirty="0" err="1"/>
              <a:t>hidden_size</a:t>
            </a:r>
            <a:r>
              <a:rPr lang="en-US" altLang="zh-CN" dirty="0"/>
              <a:t>=</a:t>
            </a:r>
            <a:r>
              <a:rPr lang="en-US" altLang="zh-CN" dirty="0" err="1"/>
              <a:t>hidden_size</a:t>
            </a:r>
            <a:r>
              <a:rPr lang="en-US" altLang="zh-CN" dirty="0"/>
              <a:t>, </a:t>
            </a:r>
            <a:r>
              <a:rPr lang="en-US" altLang="zh-CN" dirty="0" err="1"/>
              <a:t>batch_first</a:t>
            </a:r>
            <a:r>
              <a:rPr lang="en-US" altLang="zh-CN" dirty="0"/>
              <a:t>=True)</a:t>
            </a:r>
          </a:p>
          <a:p>
            <a:endParaRPr lang="en-US" altLang="zh-CN" dirty="0"/>
          </a:p>
          <a:p>
            <a:r>
              <a:rPr lang="en-US" altLang="zh-CN" dirty="0"/>
              <a:t># </a:t>
            </a:r>
            <a:r>
              <a:rPr lang="zh-CN" altLang="en-US" dirty="0"/>
              <a:t>隐藏单元的形状：</a:t>
            </a:r>
            <a:r>
              <a:rPr lang="en-US" altLang="zh-CN" dirty="0"/>
              <a:t>(</a:t>
            </a:r>
            <a:r>
              <a:rPr lang="en-US" altLang="zh-CN" dirty="0" err="1"/>
              <a:t>num_layers</a:t>
            </a:r>
            <a:r>
              <a:rPr lang="en-US" altLang="zh-CN" dirty="0"/>
              <a:t> * </a:t>
            </a:r>
            <a:r>
              <a:rPr lang="en-US" altLang="zh-CN" dirty="0" err="1"/>
              <a:t>num_directions</a:t>
            </a:r>
            <a:r>
              <a:rPr lang="en-US" altLang="zh-CN" dirty="0"/>
              <a:t>, batch, </a:t>
            </a:r>
            <a:r>
              <a:rPr lang="en-US" altLang="zh-CN" dirty="0" err="1"/>
              <a:t>hidden_size</a:t>
            </a:r>
            <a:r>
              <a:rPr lang="en-US" altLang="zh-CN" dirty="0"/>
              <a:t>)</a:t>
            </a:r>
          </a:p>
          <a:p>
            <a:r>
              <a:rPr lang="en-US" altLang="zh-CN" dirty="0"/>
              <a:t>hidden = </a:t>
            </a:r>
            <a:r>
              <a:rPr lang="en-US" altLang="zh-CN" dirty="0" err="1"/>
              <a:t>torch.randn</a:t>
            </a:r>
            <a:r>
              <a:rPr lang="en-US" altLang="zh-CN" dirty="0"/>
              <a:t>((1, 1, 2), </a:t>
            </a:r>
            <a:r>
              <a:rPr lang="en-US" altLang="zh-CN" dirty="0" err="1"/>
              <a:t>requires_grad</a:t>
            </a:r>
            <a:r>
              <a:rPr lang="en-US" altLang="zh-CN" dirty="0"/>
              <a:t>=True)</a:t>
            </a:r>
          </a:p>
          <a:p>
            <a:endParaRPr lang="zh-CN" altLang="en-US" dirty="0"/>
          </a:p>
        </p:txBody>
      </p:sp>
    </p:spTree>
    <p:extLst>
      <p:ext uri="{BB962C8B-B14F-4D97-AF65-F5344CB8AC3E}">
        <p14:creationId xmlns:p14="http://schemas.microsoft.com/office/powerpoint/2010/main" val="30810223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根据自己的编程偏好，可以选择依次将每个字符输入到</a:t>
            </a:r>
            <a:r>
              <a:rPr lang="en-US" altLang="zh-CN" dirty="0"/>
              <a:t>RNN</a:t>
            </a:r>
            <a:r>
              <a:rPr lang="zh-CN" altLang="en-US" dirty="0"/>
              <a:t>、将全部字符串一次全部输入到</a:t>
            </a:r>
            <a:r>
              <a:rPr lang="en-US" altLang="zh-CN" dirty="0"/>
              <a:t>RNN</a:t>
            </a:r>
            <a:r>
              <a:rPr lang="zh-CN" altLang="en-US" dirty="0"/>
              <a:t>、和将小批量字符串一次全部输入到</a:t>
            </a:r>
            <a:r>
              <a:rPr lang="en-US" altLang="zh-CN" dirty="0"/>
              <a:t>RNN</a:t>
            </a:r>
            <a:r>
              <a:rPr lang="zh-CN" altLang="en-US" dirty="0"/>
              <a:t>，另外，还可以选择将</a:t>
            </a:r>
            <a:r>
              <a:rPr lang="en-US" altLang="zh-CN" dirty="0" err="1"/>
              <a:t>batch_first</a:t>
            </a:r>
            <a:r>
              <a:rPr lang="zh-CN" altLang="en-US" dirty="0"/>
              <a:t>设为</a:t>
            </a:r>
            <a:r>
              <a:rPr lang="en-US" altLang="zh-CN" dirty="0"/>
              <a:t>True</a:t>
            </a:r>
            <a:r>
              <a:rPr lang="zh-CN" altLang="en-US" dirty="0"/>
              <a:t>或</a:t>
            </a:r>
            <a:r>
              <a:rPr lang="en-US" altLang="zh-CN" dirty="0"/>
              <a:t>False</a:t>
            </a:r>
            <a:r>
              <a:rPr lang="zh-CN" altLang="en-US" dirty="0"/>
              <a:t>，为</a:t>
            </a:r>
            <a:r>
              <a:rPr lang="en-US" altLang="zh-CN" dirty="0"/>
              <a:t>True</a:t>
            </a:r>
            <a:r>
              <a:rPr lang="zh-CN" altLang="en-US" dirty="0"/>
              <a:t>则认定输入张量的第一维是</a:t>
            </a:r>
            <a:r>
              <a:rPr lang="en-US" altLang="zh-CN" dirty="0"/>
              <a:t>batch</a:t>
            </a:r>
            <a:r>
              <a:rPr lang="zh-CN" altLang="en-US" dirty="0"/>
              <a:t>，否则应该将输入张量的第一维和第二维交换，将</a:t>
            </a:r>
            <a:r>
              <a:rPr lang="en-US" altLang="zh-CN" dirty="0"/>
              <a:t>batch</a:t>
            </a:r>
            <a:r>
              <a:rPr lang="zh-CN" altLang="en-US" dirty="0"/>
              <a:t>换到第二维。</a:t>
            </a:r>
          </a:p>
        </p:txBody>
      </p:sp>
    </p:spTree>
    <p:extLst>
      <p:ext uri="{BB962C8B-B14F-4D97-AF65-F5344CB8AC3E}">
        <p14:creationId xmlns:p14="http://schemas.microsoft.com/office/powerpoint/2010/main" val="5745319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8.1.1 </a:t>
            </a:r>
            <a:r>
              <a:rPr lang="zh-CN" altLang="en-US" dirty="0" smtClean="0"/>
              <a:t>有</a:t>
            </a:r>
            <a:r>
              <a:rPr lang="zh-CN" altLang="en-US" dirty="0"/>
              <a:t>记忆的神经网络</a:t>
            </a:r>
          </a:p>
        </p:txBody>
      </p:sp>
      <p:sp>
        <p:nvSpPr>
          <p:cNvPr id="3" name="内容占位符 2"/>
          <p:cNvSpPr>
            <a:spLocks noGrp="1"/>
          </p:cNvSpPr>
          <p:nvPr>
            <p:ph idx="1"/>
          </p:nvPr>
        </p:nvSpPr>
        <p:spPr/>
        <p:txBody>
          <a:bodyPr/>
          <a:lstStyle/>
          <a:p>
            <a:r>
              <a:rPr lang="en-US" altLang="zh-CN" dirty="0"/>
              <a:t>RNN</a:t>
            </a:r>
            <a:r>
              <a:rPr lang="zh-CN" altLang="en-US" dirty="0"/>
              <a:t>的本质是有记忆的神经网络，假设我们有一个两层的循环神经网络，输入层的节点数</a:t>
            </a:r>
            <a:r>
              <a:rPr lang="zh-CN" altLang="en-US" dirty="0" smtClean="0"/>
              <a:t>为</a:t>
            </a:r>
            <a:r>
              <a:rPr lang="en-US" altLang="zh-CN" dirty="0" smtClean="0"/>
              <a:t>d</a:t>
            </a:r>
            <a:r>
              <a:rPr lang="en-US" altLang="zh-CN" baseline="-25000" dirty="0" smtClean="0"/>
              <a:t>x</a:t>
            </a:r>
            <a:r>
              <a:rPr lang="zh-CN" altLang="en-US" dirty="0" smtClean="0"/>
              <a:t>，</a:t>
            </a:r>
            <a:r>
              <a:rPr lang="zh-CN" altLang="en-US" dirty="0"/>
              <a:t>隐藏层的节点数</a:t>
            </a:r>
            <a:r>
              <a:rPr lang="zh-CN" altLang="en-US" dirty="0" smtClean="0"/>
              <a:t>为</a:t>
            </a:r>
            <a:r>
              <a:rPr lang="en-US" altLang="zh-CN" dirty="0" smtClean="0"/>
              <a:t>d</a:t>
            </a:r>
            <a:r>
              <a:rPr lang="en-US" altLang="zh-CN" baseline="-25000" dirty="0" smtClean="0"/>
              <a:t>h </a:t>
            </a:r>
            <a:r>
              <a:rPr lang="zh-CN" altLang="en-US" dirty="0" smtClean="0"/>
              <a:t>，</a:t>
            </a:r>
            <a:r>
              <a:rPr lang="zh-CN" altLang="en-US" dirty="0"/>
              <a:t>输出层的节点数</a:t>
            </a:r>
            <a:r>
              <a:rPr lang="zh-CN" altLang="en-US" dirty="0" smtClean="0"/>
              <a:t>为</a:t>
            </a:r>
            <a:r>
              <a:rPr lang="en-US" altLang="zh-CN" dirty="0" err="1" smtClean="0"/>
              <a:t>d</a:t>
            </a:r>
            <a:r>
              <a:rPr lang="en-US" altLang="zh-CN" baseline="-25000" dirty="0" err="1" smtClean="0"/>
              <a:t>y</a:t>
            </a:r>
            <a:r>
              <a:rPr lang="en-US" altLang="zh-CN" baseline="-25000" dirty="0" smtClean="0"/>
              <a:t> </a:t>
            </a:r>
            <a:r>
              <a:rPr lang="zh-CN" altLang="en-US" dirty="0" smtClean="0"/>
              <a:t>，</a:t>
            </a:r>
            <a:r>
              <a:rPr lang="zh-CN" altLang="en-US" dirty="0"/>
              <a:t>如图</a:t>
            </a:r>
            <a:r>
              <a:rPr lang="en-US" altLang="zh-CN" dirty="0"/>
              <a:t>8. 1</a:t>
            </a:r>
            <a:r>
              <a:rPr lang="zh-CN" altLang="en-US" dirty="0"/>
              <a:t>所示。</a:t>
            </a:r>
            <a:r>
              <a:rPr lang="en-US" altLang="zh-CN" dirty="0"/>
              <a:t>RNN</a:t>
            </a:r>
            <a:r>
              <a:rPr lang="zh-CN" altLang="en-US" dirty="0"/>
              <a:t>中的隐藏层通常叫做循环层（</a:t>
            </a:r>
            <a:r>
              <a:rPr lang="en-US" altLang="zh-CN" dirty="0"/>
              <a:t>Recurrent </a:t>
            </a:r>
            <a:r>
              <a:rPr lang="zh-CN" altLang="en-US" dirty="0"/>
              <a:t>）。显然，图中的左边是普通的神经网络，右边是记忆部分，记忆功能使得</a:t>
            </a:r>
            <a:r>
              <a:rPr lang="en-US" altLang="zh-CN" dirty="0"/>
              <a:t>RNN</a:t>
            </a:r>
            <a:r>
              <a:rPr lang="zh-CN" altLang="en-US" dirty="0"/>
              <a:t>有别于普通的神经网络，</a:t>
            </a:r>
            <a:r>
              <a:rPr lang="zh-CN" altLang="en-US" dirty="0" smtClean="0"/>
              <a:t>输出    </a:t>
            </a:r>
            <a:r>
              <a:rPr lang="zh-CN" altLang="en-US" dirty="0"/>
              <a:t>不只是取决于当前的</a:t>
            </a:r>
            <a:r>
              <a:rPr lang="zh-CN" altLang="en-US" dirty="0" smtClean="0"/>
              <a:t>输入</a:t>
            </a:r>
            <a:r>
              <a:rPr lang="en-US" altLang="zh-CN" b="1" dirty="0" smtClean="0"/>
              <a:t>x</a:t>
            </a:r>
            <a:r>
              <a:rPr lang="zh-CN" altLang="en-US" dirty="0" smtClean="0"/>
              <a:t>，</a:t>
            </a:r>
            <a:r>
              <a:rPr lang="zh-CN" altLang="en-US" dirty="0"/>
              <a:t>还</a:t>
            </a:r>
            <a:r>
              <a:rPr lang="zh-CN" altLang="en-US" dirty="0" smtClean="0"/>
              <a:t>与</a:t>
            </a:r>
            <a:r>
              <a:rPr lang="en-US" altLang="zh-CN" dirty="0" smtClean="0"/>
              <a:t>t-1</a:t>
            </a:r>
            <a:r>
              <a:rPr lang="zh-CN" altLang="en-US" dirty="0" smtClean="0"/>
              <a:t>时刻</a:t>
            </a:r>
            <a:r>
              <a:rPr lang="zh-CN" altLang="en-US" dirty="0"/>
              <a:t>的</a:t>
            </a:r>
            <a:r>
              <a:rPr lang="zh-CN" altLang="en-US" dirty="0" smtClean="0"/>
              <a:t>状态</a:t>
            </a:r>
            <a:r>
              <a:rPr lang="en-US" altLang="zh-CN" dirty="0" smtClean="0"/>
              <a:t>h</a:t>
            </a:r>
            <a:r>
              <a:rPr lang="zh-CN" altLang="en-US" dirty="0" smtClean="0"/>
              <a:t>有关</a:t>
            </a:r>
            <a:r>
              <a:rPr lang="zh-CN" altLang="en-US" dirty="0"/>
              <a:t>。时刻通常又称为时间步，因此本书混用这两个术语，不再赘述。</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636117691"/>
              </p:ext>
            </p:extLst>
          </p:nvPr>
        </p:nvGraphicFramePr>
        <p:xfrm>
          <a:off x="7884368" y="4005064"/>
          <a:ext cx="190253" cy="304404"/>
        </p:xfrm>
        <a:graphic>
          <a:graphicData uri="http://schemas.openxmlformats.org/presentationml/2006/ole">
            <mc:AlternateContent xmlns:mc="http://schemas.openxmlformats.org/markup-compatibility/2006">
              <mc:Choice xmlns:v="urn:schemas-microsoft-com:vml" Requires="v">
                <p:oleObj spid="_x0000_s1111" name="Equation" r:id="rId3" imgW="126835" imgH="202936" progId="Equation.DSMT4">
                  <p:embed/>
                </p:oleObj>
              </mc:Choice>
              <mc:Fallback>
                <p:oleObj name="Equation" r:id="rId3" imgW="126835" imgH="202936"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4368" y="4005064"/>
                        <a:ext cx="190253" cy="3044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9907605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052736"/>
            <a:ext cx="9144000" cy="5805264"/>
          </a:xfrm>
        </p:spPr>
        <p:txBody>
          <a:bodyPr>
            <a:normAutofit fontScale="92500" lnSpcReduction="10000"/>
          </a:bodyPr>
          <a:lstStyle/>
          <a:p>
            <a:r>
              <a:rPr lang="en-US" altLang="zh-CN" dirty="0"/>
              <a:t>A</a:t>
            </a:r>
            <a:r>
              <a:rPr lang="zh-CN" altLang="en-US" dirty="0"/>
              <a:t>、依次将每个字符输入到</a:t>
            </a:r>
            <a:r>
              <a:rPr lang="en-US" altLang="zh-CN" dirty="0"/>
              <a:t>RNN</a:t>
            </a:r>
          </a:p>
          <a:p>
            <a:r>
              <a:rPr lang="zh-CN" altLang="en-US" dirty="0"/>
              <a:t>下面代码片段演示如何依次将每个字符输入到</a:t>
            </a:r>
            <a:r>
              <a:rPr lang="en-US" altLang="zh-CN" dirty="0"/>
              <a:t>RNN</a:t>
            </a:r>
            <a:r>
              <a:rPr lang="zh-CN" altLang="en-US" dirty="0"/>
              <a:t>，首先定义一个要输入到</a:t>
            </a:r>
            <a:r>
              <a:rPr lang="en-US" altLang="zh-CN" dirty="0"/>
              <a:t>RNN</a:t>
            </a:r>
            <a:r>
              <a:rPr lang="zh-CN" altLang="en-US" dirty="0"/>
              <a:t>的字符串向量</a:t>
            </a:r>
            <a:r>
              <a:rPr lang="en-US" altLang="zh-CN" dirty="0"/>
              <a:t>inputs</a:t>
            </a:r>
            <a:r>
              <a:rPr lang="zh-CN" altLang="en-US" dirty="0"/>
              <a:t>，然后用一个</a:t>
            </a:r>
            <a:r>
              <a:rPr lang="en-US" altLang="zh-CN" dirty="0"/>
              <a:t>for</a:t>
            </a:r>
            <a:r>
              <a:rPr lang="zh-CN" altLang="en-US" dirty="0"/>
              <a:t>循环依次取出字符串中的字符，在循环体中，先调用</a:t>
            </a:r>
            <a:r>
              <a:rPr lang="en-US" altLang="zh-CN" dirty="0"/>
              <a:t>view</a:t>
            </a:r>
            <a:r>
              <a:rPr lang="zh-CN" altLang="en-US" dirty="0"/>
              <a:t>函数将输入字符转换为形状为</a:t>
            </a:r>
            <a:r>
              <a:rPr lang="en-US" altLang="zh-CN" dirty="0"/>
              <a:t>(batch, </a:t>
            </a:r>
            <a:r>
              <a:rPr lang="en-US" altLang="zh-CN" dirty="0" err="1"/>
              <a:t>seq_len</a:t>
            </a:r>
            <a:r>
              <a:rPr lang="en-US" altLang="zh-CN" dirty="0"/>
              <a:t>, </a:t>
            </a:r>
            <a:r>
              <a:rPr lang="en-US" altLang="zh-CN" dirty="0" err="1"/>
              <a:t>input_size</a:t>
            </a:r>
            <a:r>
              <a:rPr lang="en-US" altLang="zh-CN" dirty="0"/>
              <a:t>)</a:t>
            </a:r>
            <a:r>
              <a:rPr lang="zh-CN" altLang="en-US" dirty="0"/>
              <a:t>的格式，然后调用</a:t>
            </a:r>
            <a:r>
              <a:rPr lang="en-US" altLang="zh-CN" dirty="0" err="1"/>
              <a:t>rnn</a:t>
            </a:r>
            <a:r>
              <a:rPr lang="zh-CN" altLang="en-US" dirty="0"/>
              <a:t>实例计算输出</a:t>
            </a:r>
            <a:r>
              <a:rPr lang="en-US" altLang="zh-CN" dirty="0"/>
              <a:t>out</a:t>
            </a:r>
            <a:r>
              <a:rPr lang="zh-CN" altLang="en-US" dirty="0"/>
              <a:t>和隐藏状态</a:t>
            </a:r>
            <a:r>
              <a:rPr lang="en-US" altLang="zh-CN" dirty="0"/>
              <a:t>hidden</a:t>
            </a:r>
            <a:r>
              <a:rPr lang="zh-CN" altLang="en-US" dirty="0"/>
              <a:t>。这种方法的好处是能够得到每一次输入对应的输出和隐藏状态。事实上，这样编码与使用</a:t>
            </a:r>
            <a:r>
              <a:rPr lang="en-US" altLang="zh-CN" dirty="0" err="1"/>
              <a:t>torch.nn.RNNCell</a:t>
            </a:r>
            <a:r>
              <a:rPr lang="zh-CN" altLang="en-US" dirty="0"/>
              <a:t>编码很相似，麻烦但能得到完全的控制权。</a:t>
            </a:r>
          </a:p>
          <a:p>
            <a:r>
              <a:rPr lang="zh-CN" altLang="en-US" dirty="0"/>
              <a:t>代码</a:t>
            </a:r>
            <a:r>
              <a:rPr lang="en-US" altLang="zh-CN" dirty="0"/>
              <a:t>8. 4</a:t>
            </a:r>
            <a:r>
              <a:rPr lang="zh-CN" altLang="en-US" dirty="0"/>
              <a:t>依次输入</a:t>
            </a:r>
            <a:r>
              <a:rPr lang="en-US" altLang="zh-CN" dirty="0"/>
              <a:t>RNN</a:t>
            </a:r>
          </a:p>
          <a:p>
            <a:r>
              <a:rPr lang="en-US" altLang="zh-CN" dirty="0"/>
              <a:t>inputs = </a:t>
            </a:r>
            <a:r>
              <a:rPr lang="en-US" altLang="zh-CN" dirty="0" err="1"/>
              <a:t>torch.tensor</a:t>
            </a:r>
            <a:r>
              <a:rPr lang="en-US" altLang="zh-CN" dirty="0"/>
              <a:t>([a, l, o, h, a], </a:t>
            </a:r>
            <a:r>
              <a:rPr lang="en-US" altLang="zh-CN" dirty="0" err="1"/>
              <a:t>dtype</a:t>
            </a:r>
            <a:r>
              <a:rPr lang="en-US" altLang="zh-CN" dirty="0"/>
              <a:t>=</a:t>
            </a:r>
            <a:r>
              <a:rPr lang="en-US" altLang="zh-CN" dirty="0" err="1"/>
              <a:t>torch.float</a:t>
            </a:r>
            <a:r>
              <a:rPr lang="en-US" altLang="zh-CN" dirty="0"/>
              <a:t>)</a:t>
            </a:r>
          </a:p>
          <a:p>
            <a:r>
              <a:rPr lang="en-US" altLang="zh-CN" dirty="0"/>
              <a:t>for </a:t>
            </a:r>
            <a:r>
              <a:rPr lang="en-US" altLang="zh-CN" dirty="0" err="1"/>
              <a:t>one_input</a:t>
            </a:r>
            <a:r>
              <a:rPr lang="en-US" altLang="zh-CN" dirty="0"/>
              <a:t> in inputs:</a:t>
            </a:r>
          </a:p>
          <a:p>
            <a:r>
              <a:rPr lang="en-US" altLang="zh-CN" dirty="0"/>
              <a:t>    # </a:t>
            </a:r>
            <a:r>
              <a:rPr lang="zh-CN" altLang="en-US" dirty="0"/>
              <a:t>设置</a:t>
            </a:r>
            <a:r>
              <a:rPr lang="en-US" altLang="zh-CN" dirty="0" err="1"/>
              <a:t>batch_first</a:t>
            </a:r>
            <a:r>
              <a:rPr lang="zh-CN" altLang="en-US" dirty="0"/>
              <a:t>为</a:t>
            </a:r>
            <a:r>
              <a:rPr lang="en-US" altLang="zh-CN" dirty="0"/>
              <a:t>True</a:t>
            </a:r>
            <a:r>
              <a:rPr lang="zh-CN" altLang="en-US" dirty="0"/>
              <a:t>时，输入形状为</a:t>
            </a:r>
            <a:r>
              <a:rPr lang="en-US" altLang="zh-CN" dirty="0"/>
              <a:t>(batch, </a:t>
            </a:r>
            <a:r>
              <a:rPr lang="en-US" altLang="zh-CN" dirty="0" err="1"/>
              <a:t>seq_len</a:t>
            </a:r>
            <a:r>
              <a:rPr lang="en-US" altLang="zh-CN" dirty="0"/>
              <a:t>, </a:t>
            </a:r>
            <a:r>
              <a:rPr lang="en-US" altLang="zh-CN" dirty="0" err="1"/>
              <a:t>input_size</a:t>
            </a:r>
            <a:r>
              <a:rPr lang="en-US" altLang="zh-CN" dirty="0"/>
              <a:t>)</a:t>
            </a:r>
          </a:p>
          <a:p>
            <a:r>
              <a:rPr lang="en-US" altLang="zh-CN" dirty="0"/>
              <a:t>    </a:t>
            </a:r>
            <a:r>
              <a:rPr lang="en-US" altLang="zh-CN" dirty="0" err="1"/>
              <a:t>one_input</a:t>
            </a:r>
            <a:r>
              <a:rPr lang="en-US" altLang="zh-CN" dirty="0"/>
              <a:t> = </a:t>
            </a:r>
            <a:r>
              <a:rPr lang="en-US" altLang="zh-CN" dirty="0" err="1"/>
              <a:t>one_input.view</a:t>
            </a:r>
            <a:r>
              <a:rPr lang="en-US" altLang="zh-CN" dirty="0"/>
              <a:t>(1, 1, -1)</a:t>
            </a:r>
          </a:p>
          <a:p>
            <a:r>
              <a:rPr lang="en-US" altLang="zh-CN" dirty="0"/>
              <a:t>    out, hidden = </a:t>
            </a:r>
            <a:r>
              <a:rPr lang="en-US" altLang="zh-CN" dirty="0" err="1"/>
              <a:t>rnn</a:t>
            </a:r>
            <a:r>
              <a:rPr lang="en-US" altLang="zh-CN" dirty="0"/>
              <a:t> (</a:t>
            </a:r>
            <a:r>
              <a:rPr lang="en-US" altLang="zh-CN" dirty="0" err="1"/>
              <a:t>one_input</a:t>
            </a:r>
            <a:r>
              <a:rPr lang="en-US" altLang="zh-CN" dirty="0"/>
              <a:t>, hidden)</a:t>
            </a:r>
          </a:p>
          <a:p>
            <a:endParaRPr lang="zh-CN" altLang="en-US" dirty="0"/>
          </a:p>
        </p:txBody>
      </p:sp>
    </p:spTree>
    <p:extLst>
      <p:ext uri="{BB962C8B-B14F-4D97-AF65-F5344CB8AC3E}">
        <p14:creationId xmlns:p14="http://schemas.microsoft.com/office/powerpoint/2010/main" val="38166108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a:t>B</a:t>
            </a:r>
            <a:r>
              <a:rPr lang="zh-CN" altLang="en-US" dirty="0"/>
              <a:t>、将全部字符串一次全部输入到</a:t>
            </a:r>
            <a:r>
              <a:rPr lang="en-US" altLang="zh-CN" dirty="0"/>
              <a:t>RNN</a:t>
            </a:r>
          </a:p>
          <a:p>
            <a:r>
              <a:rPr lang="zh-CN" altLang="en-US" dirty="0"/>
              <a:t>依次将每个字符输入到</a:t>
            </a:r>
            <a:r>
              <a:rPr lang="en-US" altLang="zh-CN" dirty="0"/>
              <a:t>RNN</a:t>
            </a:r>
            <a:r>
              <a:rPr lang="zh-CN" altLang="en-US" dirty="0"/>
              <a:t>方法比较麻烦，一次性地将全部字符串输入到</a:t>
            </a:r>
            <a:r>
              <a:rPr lang="en-US" altLang="zh-CN" dirty="0"/>
              <a:t>RNN</a:t>
            </a:r>
            <a:r>
              <a:rPr lang="zh-CN" altLang="en-US" dirty="0"/>
              <a:t>则方便了很多。如下代码首先调用</a:t>
            </a:r>
            <a:r>
              <a:rPr lang="en-US" altLang="zh-CN" dirty="0"/>
              <a:t>view</a:t>
            </a:r>
            <a:r>
              <a:rPr lang="zh-CN" altLang="en-US" dirty="0"/>
              <a:t>函数将输入字符转换为形状为</a:t>
            </a:r>
            <a:r>
              <a:rPr lang="en-US" altLang="zh-CN" dirty="0"/>
              <a:t>(batch, </a:t>
            </a:r>
            <a:r>
              <a:rPr lang="en-US" altLang="zh-CN" dirty="0" err="1"/>
              <a:t>seq_len</a:t>
            </a:r>
            <a:r>
              <a:rPr lang="en-US" altLang="zh-CN" dirty="0"/>
              <a:t>, </a:t>
            </a:r>
            <a:r>
              <a:rPr lang="en-US" altLang="zh-CN" dirty="0" err="1"/>
              <a:t>input_size</a:t>
            </a:r>
            <a:r>
              <a:rPr lang="en-US" altLang="zh-CN" dirty="0"/>
              <a:t>)</a:t>
            </a:r>
            <a:r>
              <a:rPr lang="zh-CN" altLang="en-US" dirty="0"/>
              <a:t>的格式，由于“</a:t>
            </a:r>
            <a:r>
              <a:rPr lang="en-US" altLang="zh-CN" dirty="0"/>
              <a:t>aloha”</a:t>
            </a:r>
            <a:r>
              <a:rPr lang="zh-CN" altLang="en-US" dirty="0"/>
              <a:t>序列的长度为</a:t>
            </a:r>
            <a:r>
              <a:rPr lang="en-US" altLang="zh-CN" dirty="0"/>
              <a:t>5</a:t>
            </a:r>
            <a:r>
              <a:rPr lang="zh-CN" altLang="en-US" dirty="0"/>
              <a:t>，因此将</a:t>
            </a:r>
            <a:r>
              <a:rPr lang="en-US" altLang="zh-CN" dirty="0" err="1"/>
              <a:t>seq_len</a:t>
            </a:r>
            <a:r>
              <a:rPr lang="zh-CN" altLang="en-US" dirty="0"/>
              <a:t>设置为</a:t>
            </a:r>
            <a:r>
              <a:rPr lang="en-US" altLang="zh-CN" dirty="0"/>
              <a:t>5</a:t>
            </a:r>
            <a:r>
              <a:rPr lang="zh-CN" altLang="en-US" dirty="0"/>
              <a:t>。最后调用</a:t>
            </a:r>
            <a:r>
              <a:rPr lang="en-US" altLang="zh-CN" dirty="0" err="1"/>
              <a:t>rnn</a:t>
            </a:r>
            <a:r>
              <a:rPr lang="zh-CN" altLang="en-US" dirty="0"/>
              <a:t>实例计算输出</a:t>
            </a:r>
            <a:r>
              <a:rPr lang="en-US" altLang="zh-CN" dirty="0"/>
              <a:t>out</a:t>
            </a:r>
            <a:r>
              <a:rPr lang="zh-CN" altLang="en-US" dirty="0"/>
              <a:t>和隐藏状态</a:t>
            </a:r>
            <a:r>
              <a:rPr lang="en-US" altLang="zh-CN" dirty="0"/>
              <a:t>hidden</a:t>
            </a:r>
            <a:r>
              <a:rPr lang="zh-CN" altLang="en-US" dirty="0"/>
              <a:t>。</a:t>
            </a:r>
          </a:p>
          <a:p>
            <a:r>
              <a:rPr lang="zh-CN" altLang="en-US" dirty="0"/>
              <a:t>代码</a:t>
            </a:r>
            <a:r>
              <a:rPr lang="en-US" altLang="zh-CN" dirty="0"/>
              <a:t>8. 5 </a:t>
            </a:r>
            <a:r>
              <a:rPr lang="zh-CN" altLang="en-US" dirty="0"/>
              <a:t>一次全部输入</a:t>
            </a:r>
            <a:r>
              <a:rPr lang="en-US" altLang="zh-CN" dirty="0"/>
              <a:t>RNN</a:t>
            </a:r>
          </a:p>
          <a:p>
            <a:r>
              <a:rPr lang="en-US" altLang="zh-CN" dirty="0"/>
              <a:t>inputs = </a:t>
            </a:r>
            <a:r>
              <a:rPr lang="en-US" altLang="zh-CN" dirty="0" err="1"/>
              <a:t>inputs.view</a:t>
            </a:r>
            <a:r>
              <a:rPr lang="en-US" altLang="zh-CN" dirty="0"/>
              <a:t>(1, 5, -1)</a:t>
            </a:r>
          </a:p>
          <a:p>
            <a:r>
              <a:rPr lang="en-US" altLang="zh-CN" dirty="0"/>
              <a:t>out, hidden = </a:t>
            </a:r>
            <a:r>
              <a:rPr lang="en-US" altLang="zh-CN" dirty="0" err="1"/>
              <a:t>rnn</a:t>
            </a:r>
            <a:r>
              <a:rPr lang="en-US" altLang="zh-CN" dirty="0"/>
              <a:t> (inputs, hidden)</a:t>
            </a:r>
          </a:p>
          <a:p>
            <a:endParaRPr lang="zh-CN" altLang="en-US" dirty="0"/>
          </a:p>
        </p:txBody>
      </p:sp>
    </p:spTree>
    <p:extLst>
      <p:ext uri="{BB962C8B-B14F-4D97-AF65-F5344CB8AC3E}">
        <p14:creationId xmlns:p14="http://schemas.microsoft.com/office/powerpoint/2010/main" val="39440304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836712"/>
            <a:ext cx="8640960" cy="5904656"/>
          </a:xfrm>
        </p:spPr>
        <p:txBody>
          <a:bodyPr>
            <a:normAutofit fontScale="92500" lnSpcReduction="20000"/>
          </a:bodyPr>
          <a:lstStyle/>
          <a:p>
            <a:r>
              <a:rPr lang="en-US" altLang="zh-CN" dirty="0"/>
              <a:t>C</a:t>
            </a:r>
            <a:r>
              <a:rPr lang="zh-CN" altLang="en-US" dirty="0"/>
              <a:t>、将小批量字符串一次全部输入到</a:t>
            </a:r>
            <a:r>
              <a:rPr lang="en-US" altLang="zh-CN" dirty="0"/>
              <a:t>RNN</a:t>
            </a:r>
          </a:p>
          <a:p>
            <a:r>
              <a:rPr lang="zh-CN" altLang="en-US" dirty="0"/>
              <a:t>在实践中，往往需要一次将小批量字符串输入到</a:t>
            </a:r>
            <a:r>
              <a:rPr lang="en-US" altLang="zh-CN" dirty="0"/>
              <a:t>RNN</a:t>
            </a:r>
            <a:r>
              <a:rPr lang="zh-CN" altLang="en-US" dirty="0"/>
              <a:t>，这样可以使用小批量梯度下降算法。如下代码首先按照</a:t>
            </a:r>
            <a:r>
              <a:rPr lang="en-US" altLang="zh-CN" dirty="0"/>
              <a:t>(batch, </a:t>
            </a:r>
            <a:r>
              <a:rPr lang="en-US" altLang="zh-CN" dirty="0" err="1"/>
              <a:t>seq_len</a:t>
            </a:r>
            <a:r>
              <a:rPr lang="en-US" altLang="zh-CN" dirty="0"/>
              <a:t>, </a:t>
            </a:r>
            <a:r>
              <a:rPr lang="en-US" altLang="zh-CN" dirty="0" err="1"/>
              <a:t>input_size</a:t>
            </a:r>
            <a:r>
              <a:rPr lang="en-US" altLang="zh-CN" dirty="0"/>
              <a:t>)</a:t>
            </a:r>
            <a:r>
              <a:rPr lang="zh-CN" altLang="en-US" dirty="0"/>
              <a:t>的格式定义输入张量</a:t>
            </a:r>
            <a:r>
              <a:rPr lang="en-US" altLang="zh-CN" dirty="0"/>
              <a:t>inputs</a:t>
            </a:r>
            <a:r>
              <a:rPr lang="zh-CN" altLang="en-US" dirty="0"/>
              <a:t>，然后重新定义隐藏状态</a:t>
            </a:r>
            <a:r>
              <a:rPr lang="en-US" altLang="zh-CN" dirty="0"/>
              <a:t>hidden</a:t>
            </a:r>
            <a:r>
              <a:rPr lang="zh-CN" altLang="en-US" dirty="0"/>
              <a:t>的形状，注意到隐藏单元的形状为</a:t>
            </a:r>
            <a:r>
              <a:rPr lang="en-US" altLang="zh-CN" dirty="0"/>
              <a:t>(</a:t>
            </a:r>
            <a:r>
              <a:rPr lang="en-US" altLang="zh-CN" dirty="0" err="1"/>
              <a:t>num_layers</a:t>
            </a:r>
            <a:r>
              <a:rPr lang="en-US" altLang="zh-CN" dirty="0"/>
              <a:t> * </a:t>
            </a:r>
            <a:r>
              <a:rPr lang="en-US" altLang="zh-CN" dirty="0" err="1"/>
              <a:t>num_directions</a:t>
            </a:r>
            <a:r>
              <a:rPr lang="en-US" altLang="zh-CN" dirty="0"/>
              <a:t>, batch, </a:t>
            </a:r>
            <a:r>
              <a:rPr lang="en-US" altLang="zh-CN" dirty="0" err="1"/>
              <a:t>hidden_size</a:t>
            </a:r>
            <a:r>
              <a:rPr lang="en-US" altLang="zh-CN" dirty="0"/>
              <a:t>)</a:t>
            </a:r>
            <a:r>
              <a:rPr lang="zh-CN" altLang="en-US" dirty="0"/>
              <a:t>，这里的</a:t>
            </a:r>
            <a:r>
              <a:rPr lang="en-US" altLang="zh-CN" dirty="0" err="1"/>
              <a:t>num_layers</a:t>
            </a:r>
            <a:r>
              <a:rPr lang="zh-CN" altLang="en-US" dirty="0"/>
              <a:t>和</a:t>
            </a:r>
            <a:r>
              <a:rPr lang="en-US" altLang="zh-CN" dirty="0" err="1"/>
              <a:t>num_directions</a:t>
            </a:r>
            <a:r>
              <a:rPr lang="zh-CN" altLang="en-US" dirty="0"/>
              <a:t>都为</a:t>
            </a:r>
            <a:r>
              <a:rPr lang="en-US" altLang="zh-CN" dirty="0"/>
              <a:t>1</a:t>
            </a:r>
            <a:r>
              <a:rPr lang="zh-CN" altLang="en-US" dirty="0"/>
              <a:t>，</a:t>
            </a:r>
            <a:r>
              <a:rPr lang="en-US" altLang="zh-CN" dirty="0"/>
              <a:t>batch</a:t>
            </a:r>
            <a:r>
              <a:rPr lang="zh-CN" altLang="en-US" dirty="0"/>
              <a:t>为</a:t>
            </a:r>
            <a:r>
              <a:rPr lang="en-US" altLang="zh-CN" dirty="0"/>
              <a:t>3</a:t>
            </a:r>
            <a:r>
              <a:rPr lang="zh-CN" altLang="en-US" dirty="0"/>
              <a:t>是因为一次输入三个字符串。</a:t>
            </a:r>
          </a:p>
          <a:p>
            <a:r>
              <a:rPr lang="zh-CN" altLang="en-US" dirty="0"/>
              <a:t>代码</a:t>
            </a:r>
            <a:r>
              <a:rPr lang="en-US" altLang="zh-CN" dirty="0"/>
              <a:t>8. 6 </a:t>
            </a:r>
            <a:r>
              <a:rPr lang="zh-CN" altLang="en-US" dirty="0"/>
              <a:t>小批量输入</a:t>
            </a:r>
            <a:r>
              <a:rPr lang="en-US" altLang="zh-CN" dirty="0"/>
              <a:t>RNN</a:t>
            </a:r>
          </a:p>
          <a:p>
            <a:r>
              <a:rPr lang="en-US" altLang="zh-CN" dirty="0"/>
              <a:t>inputs = </a:t>
            </a:r>
            <a:r>
              <a:rPr lang="en-US" altLang="zh-CN" dirty="0" err="1"/>
              <a:t>torch.tensor</a:t>
            </a:r>
            <a:r>
              <a:rPr lang="en-US" altLang="zh-CN" dirty="0"/>
              <a:t>([[a, l, o, h, a],</a:t>
            </a:r>
          </a:p>
          <a:p>
            <a:r>
              <a:rPr lang="en-US" altLang="zh-CN" dirty="0"/>
              <a:t>                  [l, o, h, a, a],</a:t>
            </a:r>
          </a:p>
          <a:p>
            <a:r>
              <a:rPr lang="en-US" altLang="zh-CN" dirty="0"/>
              <a:t>                  [h, a, h, a, l]], </a:t>
            </a:r>
            <a:r>
              <a:rPr lang="en-US" altLang="zh-CN" dirty="0" err="1"/>
              <a:t>dtype</a:t>
            </a:r>
            <a:r>
              <a:rPr lang="en-US" altLang="zh-CN" dirty="0"/>
              <a:t>=</a:t>
            </a:r>
            <a:r>
              <a:rPr lang="en-US" altLang="zh-CN" dirty="0" err="1"/>
              <a:t>torch.float</a:t>
            </a:r>
            <a:r>
              <a:rPr lang="en-US" altLang="zh-CN" dirty="0"/>
              <a:t>)</a:t>
            </a:r>
          </a:p>
          <a:p>
            <a:r>
              <a:rPr lang="en-US" altLang="zh-CN" dirty="0"/>
              <a:t># </a:t>
            </a:r>
            <a:r>
              <a:rPr lang="zh-CN" altLang="en-US" dirty="0"/>
              <a:t>此时需要重新定义</a:t>
            </a:r>
            <a:r>
              <a:rPr lang="en-US" altLang="zh-CN" dirty="0"/>
              <a:t>hidden</a:t>
            </a:r>
            <a:r>
              <a:rPr lang="zh-CN" altLang="en-US" dirty="0"/>
              <a:t>的形状，以满足批量输入的要求</a:t>
            </a:r>
          </a:p>
          <a:p>
            <a:r>
              <a:rPr lang="en-US" altLang="zh-CN" dirty="0"/>
              <a:t>del hidden</a:t>
            </a:r>
          </a:p>
          <a:p>
            <a:r>
              <a:rPr lang="en-US" altLang="zh-CN" dirty="0"/>
              <a:t>hidden = </a:t>
            </a:r>
            <a:r>
              <a:rPr lang="en-US" altLang="zh-CN" dirty="0" err="1"/>
              <a:t>torch.randn</a:t>
            </a:r>
            <a:r>
              <a:rPr lang="en-US" altLang="zh-CN" dirty="0"/>
              <a:t>((1, 3, 2), </a:t>
            </a:r>
            <a:r>
              <a:rPr lang="en-US" altLang="zh-CN" dirty="0" err="1"/>
              <a:t>requires_grad</a:t>
            </a:r>
            <a:r>
              <a:rPr lang="en-US" altLang="zh-CN" dirty="0"/>
              <a:t>=True)</a:t>
            </a:r>
          </a:p>
          <a:p>
            <a:r>
              <a:rPr lang="en-US" altLang="zh-CN" dirty="0"/>
              <a:t>out, hidden = </a:t>
            </a:r>
            <a:r>
              <a:rPr lang="en-US" altLang="zh-CN" dirty="0" err="1"/>
              <a:t>rnn</a:t>
            </a:r>
            <a:r>
              <a:rPr lang="en-US" altLang="zh-CN" dirty="0"/>
              <a:t> (inputs, hidden)</a:t>
            </a:r>
          </a:p>
          <a:p>
            <a:endParaRPr lang="zh-CN" altLang="en-US" dirty="0"/>
          </a:p>
        </p:txBody>
      </p:sp>
    </p:spTree>
    <p:extLst>
      <p:ext uri="{BB962C8B-B14F-4D97-AF65-F5344CB8AC3E}">
        <p14:creationId xmlns:p14="http://schemas.microsoft.com/office/powerpoint/2010/main" val="232857329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en-US" altLang="zh-CN" dirty="0"/>
              <a:t>D</a:t>
            </a:r>
            <a:r>
              <a:rPr lang="zh-CN" altLang="en-US" dirty="0"/>
              <a:t>、参数</a:t>
            </a:r>
            <a:r>
              <a:rPr lang="en-US" altLang="zh-CN" dirty="0" err="1"/>
              <a:t>batch_first</a:t>
            </a:r>
            <a:r>
              <a:rPr lang="zh-CN" altLang="en-US" dirty="0"/>
              <a:t>的设置</a:t>
            </a:r>
          </a:p>
          <a:p>
            <a:r>
              <a:rPr lang="zh-CN" altLang="en-US" dirty="0"/>
              <a:t>如果将参数</a:t>
            </a:r>
            <a:r>
              <a:rPr lang="en-US" altLang="zh-CN" dirty="0" err="1"/>
              <a:t>batch_first</a:t>
            </a:r>
            <a:r>
              <a:rPr lang="zh-CN" altLang="en-US" dirty="0"/>
              <a:t>设为</a:t>
            </a:r>
            <a:r>
              <a:rPr lang="en-US" altLang="zh-CN" dirty="0"/>
              <a:t>True</a:t>
            </a:r>
            <a:r>
              <a:rPr lang="zh-CN" altLang="en-US" dirty="0"/>
              <a:t>，则输入和输出张量以</a:t>
            </a:r>
            <a:r>
              <a:rPr lang="en-US" altLang="zh-CN" dirty="0"/>
              <a:t>(batch, </a:t>
            </a:r>
            <a:r>
              <a:rPr lang="en-US" altLang="zh-CN" dirty="0" err="1"/>
              <a:t>seq</a:t>
            </a:r>
            <a:r>
              <a:rPr lang="en-US" altLang="zh-CN" dirty="0"/>
              <a:t>, feature)</a:t>
            </a:r>
            <a:r>
              <a:rPr lang="zh-CN" altLang="en-US" dirty="0"/>
              <a:t>形式来提供，否则应该交换</a:t>
            </a:r>
            <a:r>
              <a:rPr lang="en-US" altLang="zh-CN" dirty="0"/>
              <a:t>batch</a:t>
            </a:r>
            <a:r>
              <a:rPr lang="zh-CN" altLang="en-US" dirty="0"/>
              <a:t>和</a:t>
            </a:r>
            <a:r>
              <a:rPr lang="en-US" altLang="zh-CN" dirty="0" err="1"/>
              <a:t>seq</a:t>
            </a:r>
            <a:r>
              <a:rPr lang="zh-CN" altLang="en-US" dirty="0"/>
              <a:t>这两维。交换维度</a:t>
            </a:r>
            <a:r>
              <a:rPr lang="en-US" altLang="zh-CN" dirty="0"/>
              <a:t>0</a:t>
            </a:r>
            <a:r>
              <a:rPr lang="zh-CN" altLang="en-US" dirty="0"/>
              <a:t>和维度</a:t>
            </a:r>
            <a:r>
              <a:rPr lang="en-US" altLang="zh-CN" dirty="0"/>
              <a:t>1</a:t>
            </a:r>
            <a:r>
              <a:rPr lang="zh-CN" altLang="en-US" dirty="0"/>
              <a:t>的代码如下：</a:t>
            </a:r>
          </a:p>
          <a:p>
            <a:r>
              <a:rPr lang="zh-CN" altLang="en-US" dirty="0"/>
              <a:t>代码</a:t>
            </a:r>
            <a:r>
              <a:rPr lang="en-US" altLang="zh-CN" dirty="0"/>
              <a:t>8. 7 </a:t>
            </a:r>
            <a:r>
              <a:rPr lang="en-US" altLang="zh-CN" dirty="0" err="1"/>
              <a:t>batch_first</a:t>
            </a:r>
            <a:r>
              <a:rPr lang="zh-CN" altLang="en-US" dirty="0"/>
              <a:t>为</a:t>
            </a:r>
            <a:r>
              <a:rPr lang="en-US" altLang="zh-CN" dirty="0"/>
              <a:t>True</a:t>
            </a:r>
            <a:r>
              <a:rPr lang="zh-CN" altLang="en-US" dirty="0"/>
              <a:t>的设置</a:t>
            </a:r>
          </a:p>
          <a:p>
            <a:r>
              <a:rPr lang="en-US" altLang="zh-CN" dirty="0"/>
              <a:t># </a:t>
            </a:r>
            <a:r>
              <a:rPr lang="zh-CN" altLang="en-US" dirty="0"/>
              <a:t>此时必须将维度</a:t>
            </a:r>
            <a:r>
              <a:rPr lang="en-US" altLang="zh-CN" dirty="0"/>
              <a:t>0</a:t>
            </a:r>
            <a:r>
              <a:rPr lang="zh-CN" altLang="en-US" dirty="0"/>
              <a:t>和维度</a:t>
            </a:r>
            <a:r>
              <a:rPr lang="en-US" altLang="zh-CN" dirty="0"/>
              <a:t>1</a:t>
            </a:r>
            <a:r>
              <a:rPr lang="zh-CN" altLang="en-US" dirty="0"/>
              <a:t>交换，即交换</a:t>
            </a:r>
            <a:r>
              <a:rPr lang="en-US" altLang="zh-CN" dirty="0"/>
              <a:t>batch</a:t>
            </a:r>
            <a:r>
              <a:rPr lang="zh-CN" altLang="en-US" dirty="0"/>
              <a:t>和</a:t>
            </a:r>
            <a:r>
              <a:rPr lang="en-US" altLang="zh-CN" dirty="0" err="1"/>
              <a:t>seq</a:t>
            </a:r>
            <a:endParaRPr lang="en-US" altLang="zh-CN" dirty="0"/>
          </a:p>
          <a:p>
            <a:r>
              <a:rPr lang="en-US" altLang="zh-CN" dirty="0"/>
              <a:t>inputs = </a:t>
            </a:r>
            <a:r>
              <a:rPr lang="en-US" altLang="zh-CN" dirty="0" err="1"/>
              <a:t>inputs.transpose</a:t>
            </a:r>
            <a:r>
              <a:rPr lang="en-US" altLang="zh-CN" dirty="0"/>
              <a:t>(dim0=0, dim1=1)</a:t>
            </a:r>
          </a:p>
          <a:p>
            <a:endParaRPr lang="en-US" altLang="zh-CN" dirty="0"/>
          </a:p>
          <a:p>
            <a:r>
              <a:rPr lang="zh-CN" altLang="en-US" dirty="0"/>
              <a:t>交换维度</a:t>
            </a:r>
            <a:r>
              <a:rPr lang="en-US" altLang="zh-CN" dirty="0"/>
              <a:t>0</a:t>
            </a:r>
            <a:r>
              <a:rPr lang="zh-CN" altLang="en-US" dirty="0"/>
              <a:t>和维度</a:t>
            </a:r>
            <a:r>
              <a:rPr lang="en-US" altLang="zh-CN" dirty="0"/>
              <a:t>1</a:t>
            </a:r>
            <a:r>
              <a:rPr lang="zh-CN" altLang="en-US" dirty="0"/>
              <a:t>以后，可以使用</a:t>
            </a:r>
            <a:r>
              <a:rPr lang="en-US" altLang="zh-CN" dirty="0" err="1"/>
              <a:t>batch_first</a:t>
            </a:r>
            <a:r>
              <a:rPr lang="zh-CN" altLang="en-US" dirty="0"/>
              <a:t>为</a:t>
            </a:r>
            <a:r>
              <a:rPr lang="en-US" altLang="zh-CN" dirty="0"/>
              <a:t>True</a:t>
            </a:r>
            <a:r>
              <a:rPr lang="zh-CN" altLang="en-US" dirty="0"/>
              <a:t>的全部方法。</a:t>
            </a:r>
          </a:p>
          <a:p>
            <a:endParaRPr lang="zh-CN" altLang="en-US" dirty="0"/>
          </a:p>
        </p:txBody>
      </p:sp>
    </p:spTree>
    <p:extLst>
      <p:ext uri="{BB962C8B-B14F-4D97-AF65-F5344CB8AC3E}">
        <p14:creationId xmlns:p14="http://schemas.microsoft.com/office/powerpoint/2010/main" val="21277009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8.2.4 </a:t>
            </a:r>
            <a:r>
              <a:rPr lang="zh-CN" altLang="en-US" dirty="0" smtClean="0"/>
              <a:t>基本</a:t>
            </a:r>
            <a:r>
              <a:rPr lang="en-US" altLang="zh-CN" dirty="0"/>
              <a:t>RNN</a:t>
            </a:r>
            <a:r>
              <a:rPr lang="zh-CN" altLang="en-US" dirty="0"/>
              <a:t>示例</a:t>
            </a:r>
          </a:p>
        </p:txBody>
      </p:sp>
      <p:sp>
        <p:nvSpPr>
          <p:cNvPr id="3" name="内容占位符 2"/>
          <p:cNvSpPr>
            <a:spLocks noGrp="1"/>
          </p:cNvSpPr>
          <p:nvPr>
            <p:ph idx="1"/>
          </p:nvPr>
        </p:nvSpPr>
        <p:spPr/>
        <p:txBody>
          <a:bodyPr/>
          <a:lstStyle/>
          <a:p>
            <a:r>
              <a:rPr lang="zh-CN" altLang="en-US" dirty="0"/>
              <a:t>下面依次使用三种方法让基本</a:t>
            </a:r>
            <a:r>
              <a:rPr lang="en-US" altLang="zh-CN" dirty="0"/>
              <a:t>RNN</a:t>
            </a:r>
            <a:r>
              <a:rPr lang="zh-CN" altLang="en-US" dirty="0"/>
              <a:t>模型学习从字符串序列“</a:t>
            </a:r>
            <a:r>
              <a:rPr lang="en-US" altLang="zh-CN" dirty="0" err="1"/>
              <a:t>welcom</a:t>
            </a:r>
            <a:r>
              <a:rPr lang="en-US" altLang="zh-CN" dirty="0"/>
              <a:t>”</a:t>
            </a:r>
            <a:r>
              <a:rPr lang="zh-CN" altLang="en-US" dirty="0"/>
              <a:t>推断出“</a:t>
            </a:r>
            <a:r>
              <a:rPr lang="en-US" altLang="zh-CN" dirty="0" err="1"/>
              <a:t>elcome</a:t>
            </a:r>
            <a:r>
              <a:rPr lang="en-US" altLang="zh-CN" dirty="0"/>
              <a:t>”</a:t>
            </a:r>
            <a:r>
              <a:rPr lang="zh-CN" altLang="en-US" dirty="0"/>
              <a:t>，补全单词“</a:t>
            </a:r>
            <a:r>
              <a:rPr lang="en-US" altLang="zh-CN" dirty="0"/>
              <a:t>welcome”</a:t>
            </a:r>
            <a:r>
              <a:rPr lang="zh-CN" altLang="en-US" dirty="0"/>
              <a:t>。</a:t>
            </a:r>
          </a:p>
        </p:txBody>
      </p:sp>
    </p:spTree>
    <p:extLst>
      <p:ext uri="{BB962C8B-B14F-4D97-AF65-F5344CB8AC3E}">
        <p14:creationId xmlns:p14="http://schemas.microsoft.com/office/powerpoint/2010/main" val="38941549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64704"/>
            <a:ext cx="9144000" cy="6093296"/>
          </a:xfrm>
        </p:spPr>
        <p:txBody>
          <a:bodyPr>
            <a:normAutofit fontScale="55000" lnSpcReduction="20000"/>
          </a:bodyPr>
          <a:lstStyle/>
          <a:p>
            <a:r>
              <a:rPr lang="en-US" altLang="zh-CN" sz="3600" dirty="0"/>
              <a:t>A</a:t>
            </a:r>
            <a:r>
              <a:rPr lang="zh-CN" altLang="en-US" sz="3600" dirty="0"/>
              <a:t>、依次将每个字符输入到</a:t>
            </a:r>
            <a:r>
              <a:rPr lang="en-US" altLang="zh-CN" sz="3600" dirty="0"/>
              <a:t>RNN</a:t>
            </a:r>
          </a:p>
          <a:p>
            <a:r>
              <a:rPr lang="en-US" altLang="zh-CN" sz="3600" dirty="0"/>
              <a:t>welcome_rnn.py</a:t>
            </a:r>
            <a:r>
              <a:rPr lang="zh-CN" altLang="en-US" sz="3600" dirty="0"/>
              <a:t>采用依次将字符串序列“</a:t>
            </a:r>
            <a:r>
              <a:rPr lang="en-US" altLang="zh-CN" sz="3600" dirty="0" err="1"/>
              <a:t>welcom</a:t>
            </a:r>
            <a:r>
              <a:rPr lang="en-US" altLang="zh-CN" sz="3600" dirty="0"/>
              <a:t>”</a:t>
            </a:r>
            <a:r>
              <a:rPr lang="zh-CN" altLang="en-US" sz="3600" dirty="0"/>
              <a:t>中的每一个字符输入到基本</a:t>
            </a:r>
            <a:r>
              <a:rPr lang="en-US" altLang="zh-CN" sz="3600" dirty="0"/>
              <a:t>RNN</a:t>
            </a:r>
            <a:r>
              <a:rPr lang="zh-CN" altLang="en-US" sz="3600" dirty="0"/>
              <a:t>模型的方式。</a:t>
            </a:r>
          </a:p>
          <a:p>
            <a:r>
              <a:rPr lang="zh-CN" altLang="en-US" sz="3600" dirty="0"/>
              <a:t>代码</a:t>
            </a:r>
            <a:r>
              <a:rPr lang="en-US" altLang="zh-CN" sz="3600" dirty="0"/>
              <a:t>8. 1</a:t>
            </a:r>
            <a:r>
              <a:rPr lang="zh-CN" altLang="en-US" sz="3600" dirty="0"/>
              <a:t>定义第一个基本</a:t>
            </a:r>
            <a:r>
              <a:rPr lang="en-US" altLang="zh-CN" sz="3600" dirty="0"/>
              <a:t>RNN</a:t>
            </a:r>
            <a:r>
              <a:rPr lang="zh-CN" altLang="en-US" sz="3600" dirty="0"/>
              <a:t>类，该</a:t>
            </a:r>
            <a:r>
              <a:rPr lang="en-US" altLang="zh-CN" sz="3600" dirty="0"/>
              <a:t>RNN</a:t>
            </a:r>
            <a:r>
              <a:rPr lang="zh-CN" altLang="en-US" sz="3600" dirty="0"/>
              <a:t>类继承</a:t>
            </a:r>
            <a:r>
              <a:rPr lang="en-US" altLang="zh-CN" sz="3600" dirty="0" err="1"/>
              <a:t>nn.Module</a:t>
            </a:r>
            <a:r>
              <a:rPr lang="zh-CN" altLang="en-US" sz="3600" dirty="0"/>
              <a:t>类，需要实现</a:t>
            </a:r>
            <a:r>
              <a:rPr lang="en-US" altLang="zh-CN" sz="3600" dirty="0"/>
              <a:t>__</a:t>
            </a:r>
            <a:r>
              <a:rPr lang="en-US" altLang="zh-CN" sz="3600" dirty="0" err="1"/>
              <a:t>init</a:t>
            </a:r>
            <a:r>
              <a:rPr lang="en-US" altLang="zh-CN" sz="3600" dirty="0"/>
              <a:t>__</a:t>
            </a:r>
            <a:r>
              <a:rPr lang="zh-CN" altLang="en-US" sz="3600" dirty="0"/>
              <a:t>和</a:t>
            </a:r>
            <a:r>
              <a:rPr lang="en-US" altLang="zh-CN" sz="3600" dirty="0"/>
              <a:t>forward</a:t>
            </a:r>
            <a:r>
              <a:rPr lang="zh-CN" altLang="en-US" sz="3600" dirty="0"/>
              <a:t>这两个方法。</a:t>
            </a:r>
            <a:r>
              <a:rPr lang="en-US" altLang="zh-CN" sz="3600" dirty="0"/>
              <a:t>__</a:t>
            </a:r>
            <a:r>
              <a:rPr lang="en-US" altLang="zh-CN" sz="3600" dirty="0" err="1"/>
              <a:t>init</a:t>
            </a:r>
            <a:r>
              <a:rPr lang="en-US" altLang="zh-CN" sz="3600" dirty="0"/>
              <a:t>__</a:t>
            </a:r>
            <a:r>
              <a:rPr lang="zh-CN" altLang="en-US" sz="3600" dirty="0"/>
              <a:t>方法进行初始化设置，其中，</a:t>
            </a:r>
            <a:r>
              <a:rPr lang="en-US" altLang="zh-CN" sz="3600" dirty="0" err="1"/>
              <a:t>self.rnn</a:t>
            </a:r>
            <a:r>
              <a:rPr lang="zh-CN" altLang="en-US" sz="3600" dirty="0"/>
              <a:t>属性存放一个基本</a:t>
            </a:r>
            <a:r>
              <a:rPr lang="en-US" altLang="zh-CN" sz="3600" dirty="0"/>
              <a:t>RNN</a:t>
            </a:r>
            <a:r>
              <a:rPr lang="zh-CN" altLang="en-US" sz="3600" dirty="0"/>
              <a:t>实例。</a:t>
            </a:r>
            <a:r>
              <a:rPr lang="en-US" altLang="zh-CN" sz="3600" dirty="0"/>
              <a:t>forward</a:t>
            </a:r>
            <a:r>
              <a:rPr lang="zh-CN" altLang="en-US" sz="3600" dirty="0"/>
              <a:t>方法执行前向传播，首先变换输入</a:t>
            </a:r>
            <a:r>
              <a:rPr lang="en-US" altLang="zh-CN" sz="3600" dirty="0"/>
              <a:t>x</a:t>
            </a:r>
            <a:r>
              <a:rPr lang="zh-CN" altLang="en-US" sz="3600" dirty="0"/>
              <a:t>的形状，然后调用</a:t>
            </a:r>
            <a:r>
              <a:rPr lang="en-US" altLang="zh-CN" sz="3600" dirty="0" err="1"/>
              <a:t>self.rnn</a:t>
            </a:r>
            <a:r>
              <a:rPr lang="en-US" altLang="zh-CN" sz="3600" dirty="0"/>
              <a:t>(x, hidden)</a:t>
            </a:r>
            <a:r>
              <a:rPr lang="zh-CN" altLang="en-US" sz="3600" dirty="0"/>
              <a:t>方法输入</a:t>
            </a:r>
            <a:r>
              <a:rPr lang="en-US" altLang="zh-CN" sz="3600" dirty="0"/>
              <a:t>RNN</a:t>
            </a:r>
            <a:r>
              <a:rPr lang="zh-CN" altLang="en-US" sz="3600" dirty="0"/>
              <a:t>，最后返回隐藏状态和输出张量。</a:t>
            </a:r>
            <a:r>
              <a:rPr lang="en-US" altLang="zh-CN" sz="3600" dirty="0" err="1"/>
              <a:t>init_hidden</a:t>
            </a:r>
            <a:r>
              <a:rPr lang="zh-CN" altLang="en-US" sz="3600" dirty="0"/>
              <a:t>方法实现隐藏状态的初始化为全零张量。</a:t>
            </a:r>
          </a:p>
          <a:p>
            <a:r>
              <a:rPr lang="zh-CN" altLang="en-US" dirty="0"/>
              <a:t>代码</a:t>
            </a:r>
            <a:r>
              <a:rPr lang="en-US" altLang="zh-CN" dirty="0"/>
              <a:t>8. 1</a:t>
            </a:r>
            <a:r>
              <a:rPr lang="zh-CN" altLang="en-US" dirty="0"/>
              <a:t>定义基本</a:t>
            </a:r>
            <a:r>
              <a:rPr lang="en-US" altLang="zh-CN" dirty="0"/>
              <a:t>RNN</a:t>
            </a:r>
            <a:r>
              <a:rPr lang="zh-CN" altLang="en-US" dirty="0"/>
              <a:t>类</a:t>
            </a:r>
          </a:p>
          <a:p>
            <a:r>
              <a:rPr lang="en-US" altLang="zh-CN" dirty="0"/>
              <a:t>class Model(</a:t>
            </a:r>
            <a:r>
              <a:rPr lang="en-US" altLang="zh-CN" dirty="0" err="1"/>
              <a:t>nn.Module</a:t>
            </a:r>
            <a:r>
              <a:rPr lang="en-US" altLang="zh-CN" dirty="0"/>
              <a:t>):</a:t>
            </a:r>
          </a:p>
          <a:p>
            <a:r>
              <a:rPr lang="en-US" altLang="zh-CN" dirty="0"/>
              <a:t>    """ RNN</a:t>
            </a:r>
            <a:r>
              <a:rPr lang="zh-CN" altLang="en-US" dirty="0"/>
              <a:t>模型 </a:t>
            </a:r>
            <a:r>
              <a:rPr lang="en-US" altLang="zh-CN" dirty="0"/>
              <a:t>"""</a:t>
            </a:r>
          </a:p>
          <a:p>
            <a:endParaRPr lang="en-US" altLang="zh-CN" dirty="0"/>
          </a:p>
          <a:p>
            <a:r>
              <a:rPr lang="en-US" altLang="zh-CN" dirty="0"/>
              <a:t>    </a:t>
            </a:r>
            <a:r>
              <a:rPr lang="en-US" altLang="zh-CN" dirty="0" err="1"/>
              <a:t>def</a:t>
            </a:r>
            <a:r>
              <a:rPr lang="en-US" altLang="zh-CN" dirty="0"/>
              <a:t> __</a:t>
            </a:r>
            <a:r>
              <a:rPr lang="en-US" altLang="zh-CN" dirty="0" err="1"/>
              <a:t>init</a:t>
            </a:r>
            <a:r>
              <a:rPr lang="en-US" altLang="zh-CN" dirty="0"/>
              <a:t>__(self, </a:t>
            </a:r>
            <a:r>
              <a:rPr lang="en-US" altLang="zh-CN" dirty="0" err="1"/>
              <a:t>input_size</a:t>
            </a:r>
            <a:r>
              <a:rPr lang="en-US" altLang="zh-CN" dirty="0"/>
              <a:t>, </a:t>
            </a:r>
            <a:r>
              <a:rPr lang="en-US" altLang="zh-CN" dirty="0" err="1"/>
              <a:t>num_layers</a:t>
            </a:r>
            <a:r>
              <a:rPr lang="en-US" altLang="zh-CN" dirty="0"/>
              <a:t>, </a:t>
            </a:r>
            <a:r>
              <a:rPr lang="en-US" altLang="zh-CN" dirty="0" err="1"/>
              <a:t>hidden_size</a:t>
            </a:r>
            <a:r>
              <a:rPr lang="en-US" altLang="zh-CN" dirty="0"/>
              <a:t>, </a:t>
            </a:r>
            <a:r>
              <a:rPr lang="en-US" altLang="zh-CN" dirty="0" err="1"/>
              <a:t>batch_size</a:t>
            </a:r>
            <a:r>
              <a:rPr lang="en-US" altLang="zh-CN" dirty="0"/>
              <a:t>, </a:t>
            </a:r>
            <a:r>
              <a:rPr lang="en-US" altLang="zh-CN" dirty="0" err="1"/>
              <a:t>sequence_length</a:t>
            </a:r>
            <a:r>
              <a:rPr lang="en-US" altLang="zh-CN" dirty="0"/>
              <a:t>, </a:t>
            </a:r>
            <a:r>
              <a:rPr lang="en-US" altLang="zh-CN" dirty="0" err="1"/>
              <a:t>num_classes</a:t>
            </a:r>
            <a:r>
              <a:rPr lang="en-US" altLang="zh-CN" dirty="0"/>
              <a:t>):</a:t>
            </a:r>
          </a:p>
          <a:p>
            <a:r>
              <a:rPr lang="en-US" altLang="zh-CN" dirty="0"/>
              <a:t>        super(Model, self).__</a:t>
            </a:r>
            <a:r>
              <a:rPr lang="en-US" altLang="zh-CN" dirty="0" err="1"/>
              <a:t>init</a:t>
            </a:r>
            <a:r>
              <a:rPr lang="en-US" altLang="zh-CN" dirty="0"/>
              <a:t>__()</a:t>
            </a:r>
          </a:p>
          <a:p>
            <a:r>
              <a:rPr lang="en-US" altLang="zh-CN" dirty="0"/>
              <a:t>        </a:t>
            </a:r>
            <a:r>
              <a:rPr lang="en-US" altLang="zh-CN" dirty="0" err="1"/>
              <a:t>self.input_size</a:t>
            </a:r>
            <a:r>
              <a:rPr lang="en-US" altLang="zh-CN" dirty="0"/>
              <a:t> = </a:t>
            </a:r>
            <a:r>
              <a:rPr lang="en-US" altLang="zh-CN" dirty="0" err="1"/>
              <a:t>input_size</a:t>
            </a:r>
            <a:endParaRPr lang="en-US" altLang="zh-CN" dirty="0"/>
          </a:p>
          <a:p>
            <a:r>
              <a:rPr lang="en-US" altLang="zh-CN" dirty="0"/>
              <a:t>        </a:t>
            </a:r>
            <a:r>
              <a:rPr lang="en-US" altLang="zh-CN" dirty="0" err="1"/>
              <a:t>self.num_layers</a:t>
            </a:r>
            <a:r>
              <a:rPr lang="en-US" altLang="zh-CN" dirty="0"/>
              <a:t> = </a:t>
            </a:r>
            <a:r>
              <a:rPr lang="en-US" altLang="zh-CN" dirty="0" err="1"/>
              <a:t>num_layers</a:t>
            </a:r>
            <a:endParaRPr lang="en-US" altLang="zh-CN" dirty="0"/>
          </a:p>
          <a:p>
            <a:r>
              <a:rPr lang="en-US" altLang="zh-CN" dirty="0"/>
              <a:t>        </a:t>
            </a:r>
            <a:r>
              <a:rPr lang="en-US" altLang="zh-CN" dirty="0" err="1"/>
              <a:t>self.hidden_size</a:t>
            </a:r>
            <a:r>
              <a:rPr lang="en-US" altLang="zh-CN" dirty="0"/>
              <a:t> = </a:t>
            </a:r>
            <a:r>
              <a:rPr lang="en-US" altLang="zh-CN" dirty="0" err="1"/>
              <a:t>hidden_size</a:t>
            </a:r>
            <a:endParaRPr lang="en-US" altLang="zh-CN" dirty="0"/>
          </a:p>
          <a:p>
            <a:r>
              <a:rPr lang="en-US" altLang="zh-CN" dirty="0"/>
              <a:t>        </a:t>
            </a:r>
            <a:r>
              <a:rPr lang="en-US" altLang="zh-CN" dirty="0" err="1"/>
              <a:t>self.batch_size</a:t>
            </a:r>
            <a:r>
              <a:rPr lang="en-US" altLang="zh-CN" dirty="0"/>
              <a:t> = </a:t>
            </a:r>
            <a:r>
              <a:rPr lang="en-US" altLang="zh-CN" dirty="0" err="1"/>
              <a:t>batch_size</a:t>
            </a:r>
            <a:endParaRPr lang="en-US" altLang="zh-CN" dirty="0"/>
          </a:p>
          <a:p>
            <a:r>
              <a:rPr lang="en-US" altLang="zh-CN" dirty="0"/>
              <a:t>        </a:t>
            </a:r>
            <a:r>
              <a:rPr lang="en-US" altLang="zh-CN" dirty="0" err="1"/>
              <a:t>self.sequence_length</a:t>
            </a:r>
            <a:r>
              <a:rPr lang="en-US" altLang="zh-CN" dirty="0"/>
              <a:t> = </a:t>
            </a:r>
            <a:r>
              <a:rPr lang="en-US" altLang="zh-CN" dirty="0" err="1"/>
              <a:t>sequence_length</a:t>
            </a:r>
            <a:endParaRPr lang="en-US" altLang="zh-CN" dirty="0"/>
          </a:p>
          <a:p>
            <a:r>
              <a:rPr lang="en-US" altLang="zh-CN" dirty="0"/>
              <a:t>        </a:t>
            </a:r>
            <a:r>
              <a:rPr lang="en-US" altLang="zh-CN" dirty="0" err="1"/>
              <a:t>self.num_classes</a:t>
            </a:r>
            <a:r>
              <a:rPr lang="en-US" altLang="zh-CN" dirty="0"/>
              <a:t> = </a:t>
            </a:r>
            <a:r>
              <a:rPr lang="en-US" altLang="zh-CN" dirty="0" err="1"/>
              <a:t>num_classes</a:t>
            </a:r>
            <a:endParaRPr lang="en-US" altLang="zh-CN" dirty="0"/>
          </a:p>
          <a:p>
            <a:endParaRPr lang="en-US" altLang="zh-CN" dirty="0"/>
          </a:p>
          <a:p>
            <a:r>
              <a:rPr lang="en-US" altLang="zh-CN" dirty="0"/>
              <a:t>        </a:t>
            </a:r>
            <a:r>
              <a:rPr lang="en-US" altLang="zh-CN" dirty="0" err="1"/>
              <a:t>self.rnn</a:t>
            </a:r>
            <a:r>
              <a:rPr lang="en-US" altLang="zh-CN" dirty="0"/>
              <a:t> = </a:t>
            </a:r>
            <a:r>
              <a:rPr lang="en-US" altLang="zh-CN" dirty="0" err="1"/>
              <a:t>nn.RNN</a:t>
            </a:r>
            <a:r>
              <a:rPr lang="en-US" altLang="zh-CN" dirty="0"/>
              <a:t>(</a:t>
            </a:r>
            <a:r>
              <a:rPr lang="en-US" altLang="zh-CN" dirty="0" err="1"/>
              <a:t>input_size</a:t>
            </a:r>
            <a:r>
              <a:rPr lang="en-US" altLang="zh-CN" dirty="0"/>
              <a:t>=</a:t>
            </a:r>
            <a:r>
              <a:rPr lang="en-US" altLang="zh-CN" dirty="0" err="1"/>
              <a:t>input_size</a:t>
            </a:r>
            <a:r>
              <a:rPr lang="en-US" altLang="zh-CN" dirty="0"/>
              <a:t>,</a:t>
            </a:r>
          </a:p>
          <a:p>
            <a:r>
              <a:rPr lang="en-US" altLang="zh-CN" dirty="0"/>
              <a:t>                          </a:t>
            </a:r>
            <a:r>
              <a:rPr lang="en-US" altLang="zh-CN" dirty="0" err="1"/>
              <a:t>hidden_size</a:t>
            </a:r>
            <a:r>
              <a:rPr lang="en-US" altLang="zh-CN" dirty="0"/>
              <a:t>=</a:t>
            </a:r>
            <a:r>
              <a:rPr lang="en-US" altLang="zh-CN" dirty="0" err="1"/>
              <a:t>hidden_size</a:t>
            </a:r>
            <a:r>
              <a:rPr lang="en-US" altLang="zh-CN" dirty="0"/>
              <a:t>, </a:t>
            </a:r>
            <a:r>
              <a:rPr lang="en-US" altLang="zh-CN" dirty="0" err="1"/>
              <a:t>batch_first</a:t>
            </a:r>
            <a:r>
              <a:rPr lang="en-US" altLang="zh-CN" dirty="0"/>
              <a:t>=True</a:t>
            </a:r>
            <a:r>
              <a:rPr lang="en-US" altLang="zh-CN" dirty="0" smtClean="0"/>
              <a:t>)</a:t>
            </a:r>
            <a:endParaRPr lang="en-US" altLang="zh-CN" dirty="0"/>
          </a:p>
        </p:txBody>
      </p:sp>
    </p:spTree>
    <p:extLst>
      <p:ext uri="{BB962C8B-B14F-4D97-AF65-F5344CB8AC3E}">
        <p14:creationId xmlns:p14="http://schemas.microsoft.com/office/powerpoint/2010/main" val="21913992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935480"/>
            <a:ext cx="9144000" cy="4389120"/>
          </a:xfrm>
        </p:spPr>
        <p:txBody>
          <a:bodyPr>
            <a:normAutofit fontScale="70000" lnSpcReduction="20000"/>
          </a:bodyPr>
          <a:lstStyle/>
          <a:p>
            <a:endParaRPr lang="en-US" altLang="zh-CN" dirty="0"/>
          </a:p>
          <a:p>
            <a:r>
              <a:rPr lang="en-US" altLang="zh-CN" dirty="0"/>
              <a:t>    </a:t>
            </a:r>
            <a:r>
              <a:rPr lang="en-US" altLang="zh-CN" dirty="0" err="1"/>
              <a:t>def</a:t>
            </a:r>
            <a:r>
              <a:rPr lang="en-US" altLang="zh-CN" dirty="0"/>
              <a:t> forward(self, hidden, x):</a:t>
            </a:r>
          </a:p>
          <a:p>
            <a:r>
              <a:rPr lang="en-US" altLang="zh-CN" dirty="0"/>
              <a:t>        # </a:t>
            </a:r>
            <a:r>
              <a:rPr lang="zh-CN" altLang="en-US" dirty="0"/>
              <a:t>变换输入形状，</a:t>
            </a:r>
            <a:r>
              <a:rPr lang="en-US" altLang="zh-CN" dirty="0" err="1"/>
              <a:t>torch.Size</a:t>
            </a:r>
            <a:r>
              <a:rPr lang="en-US" altLang="zh-CN" dirty="0"/>
              <a:t>([6]) -&gt; </a:t>
            </a:r>
            <a:r>
              <a:rPr lang="en-US" altLang="zh-CN" dirty="0" err="1"/>
              <a:t>torch.Size</a:t>
            </a:r>
            <a:r>
              <a:rPr lang="en-US" altLang="zh-CN" dirty="0"/>
              <a:t>([1, 1, 6])</a:t>
            </a:r>
          </a:p>
          <a:p>
            <a:r>
              <a:rPr lang="en-US" altLang="zh-CN" dirty="0"/>
              <a:t>        x = </a:t>
            </a:r>
            <a:r>
              <a:rPr lang="en-US" altLang="zh-CN" dirty="0" err="1"/>
              <a:t>x.view</a:t>
            </a:r>
            <a:r>
              <a:rPr lang="en-US" altLang="zh-CN" dirty="0"/>
              <a:t>(</a:t>
            </a:r>
            <a:r>
              <a:rPr lang="en-US" altLang="zh-CN" dirty="0" err="1"/>
              <a:t>self.batch_size</a:t>
            </a:r>
            <a:r>
              <a:rPr lang="en-US" altLang="zh-CN" dirty="0"/>
              <a:t>, </a:t>
            </a:r>
            <a:r>
              <a:rPr lang="en-US" altLang="zh-CN" dirty="0" err="1"/>
              <a:t>self.sequence_length</a:t>
            </a:r>
            <a:r>
              <a:rPr lang="en-US" altLang="zh-CN" dirty="0"/>
              <a:t>, </a:t>
            </a:r>
            <a:r>
              <a:rPr lang="en-US" altLang="zh-CN" dirty="0" err="1"/>
              <a:t>self.input_size</a:t>
            </a:r>
            <a:r>
              <a:rPr lang="en-US" altLang="zh-CN" dirty="0"/>
              <a:t>)</a:t>
            </a:r>
          </a:p>
          <a:p>
            <a:endParaRPr lang="en-US" altLang="zh-CN" dirty="0"/>
          </a:p>
          <a:p>
            <a:r>
              <a:rPr lang="en-US" altLang="zh-CN" dirty="0"/>
              <a:t>        # </a:t>
            </a:r>
            <a:r>
              <a:rPr lang="zh-CN" altLang="en-US" dirty="0"/>
              <a:t>输入到</a:t>
            </a:r>
            <a:r>
              <a:rPr lang="en-US" altLang="zh-CN" dirty="0"/>
              <a:t>RNN</a:t>
            </a:r>
          </a:p>
          <a:p>
            <a:r>
              <a:rPr lang="en-US" altLang="zh-CN" dirty="0"/>
              <a:t>        # x</a:t>
            </a:r>
            <a:r>
              <a:rPr lang="zh-CN" altLang="en-US" dirty="0"/>
              <a:t>形状：</a:t>
            </a:r>
            <a:r>
              <a:rPr lang="en-US" altLang="zh-CN" dirty="0"/>
              <a:t>(batch, </a:t>
            </a:r>
            <a:r>
              <a:rPr lang="en-US" altLang="zh-CN" dirty="0" err="1"/>
              <a:t>seq_len</a:t>
            </a:r>
            <a:r>
              <a:rPr lang="en-US" altLang="zh-CN" dirty="0"/>
              <a:t>, </a:t>
            </a:r>
            <a:r>
              <a:rPr lang="en-US" altLang="zh-CN" dirty="0" err="1"/>
              <a:t>input_size</a:t>
            </a:r>
            <a:r>
              <a:rPr lang="en-US" altLang="zh-CN" dirty="0"/>
              <a:t>)</a:t>
            </a:r>
          </a:p>
          <a:p>
            <a:r>
              <a:rPr lang="en-US" altLang="zh-CN" dirty="0"/>
              <a:t>        # hidden</a:t>
            </a:r>
            <a:r>
              <a:rPr lang="zh-CN" altLang="en-US" dirty="0"/>
              <a:t>形状：</a:t>
            </a:r>
            <a:r>
              <a:rPr lang="en-US" altLang="zh-CN" dirty="0"/>
              <a:t>(</a:t>
            </a:r>
            <a:r>
              <a:rPr lang="en-US" altLang="zh-CN" dirty="0" err="1"/>
              <a:t>num_layers</a:t>
            </a:r>
            <a:r>
              <a:rPr lang="en-US" altLang="zh-CN" dirty="0"/>
              <a:t> * </a:t>
            </a:r>
            <a:r>
              <a:rPr lang="en-US" altLang="zh-CN" dirty="0" err="1"/>
              <a:t>num_directions</a:t>
            </a:r>
            <a:r>
              <a:rPr lang="en-US" altLang="zh-CN" dirty="0"/>
              <a:t>, batch, </a:t>
            </a:r>
            <a:r>
              <a:rPr lang="en-US" altLang="zh-CN" dirty="0" err="1"/>
              <a:t>hidden_size</a:t>
            </a:r>
            <a:r>
              <a:rPr lang="en-US" altLang="zh-CN" dirty="0"/>
              <a:t>)</a:t>
            </a:r>
          </a:p>
          <a:p>
            <a:r>
              <a:rPr lang="en-US" altLang="zh-CN" dirty="0"/>
              <a:t>        out, hidden = </a:t>
            </a:r>
            <a:r>
              <a:rPr lang="en-US" altLang="zh-CN" dirty="0" err="1"/>
              <a:t>self.rnn</a:t>
            </a:r>
            <a:r>
              <a:rPr lang="en-US" altLang="zh-CN" dirty="0"/>
              <a:t>(x, hidden)</a:t>
            </a:r>
          </a:p>
          <a:p>
            <a:r>
              <a:rPr lang="en-US" altLang="zh-CN" dirty="0"/>
              <a:t>        # </a:t>
            </a:r>
            <a:r>
              <a:rPr lang="zh-CN" altLang="en-US" dirty="0"/>
              <a:t>下面的</a:t>
            </a:r>
            <a:r>
              <a:rPr lang="en-US" altLang="zh-CN" dirty="0" err="1"/>
              <a:t>out.view</a:t>
            </a:r>
            <a:r>
              <a:rPr lang="zh-CN" altLang="en-US" dirty="0"/>
              <a:t>函数将</a:t>
            </a:r>
            <a:r>
              <a:rPr lang="en-US" altLang="zh-CN" dirty="0"/>
              <a:t>out</a:t>
            </a:r>
            <a:r>
              <a:rPr lang="zh-CN" altLang="en-US" dirty="0"/>
              <a:t>张量由</a:t>
            </a:r>
            <a:r>
              <a:rPr lang="en-US" altLang="zh-CN" dirty="0" err="1"/>
              <a:t>torch.Size</a:t>
            </a:r>
            <a:r>
              <a:rPr lang="en-US" altLang="zh-CN" dirty="0"/>
              <a:t>([1, 1, 6])</a:t>
            </a:r>
            <a:r>
              <a:rPr lang="zh-CN" altLang="en-US" dirty="0"/>
              <a:t>变换为</a:t>
            </a:r>
            <a:r>
              <a:rPr lang="en-US" altLang="zh-CN" dirty="0" err="1"/>
              <a:t>torch.Size</a:t>
            </a:r>
            <a:r>
              <a:rPr lang="en-US" altLang="zh-CN" dirty="0"/>
              <a:t>([6])</a:t>
            </a:r>
          </a:p>
          <a:p>
            <a:r>
              <a:rPr lang="en-US" altLang="zh-CN" dirty="0"/>
              <a:t>        return hidden, </a:t>
            </a:r>
            <a:r>
              <a:rPr lang="en-US" altLang="zh-CN" dirty="0" err="1"/>
              <a:t>out.view</a:t>
            </a:r>
            <a:r>
              <a:rPr lang="en-US" altLang="zh-CN" dirty="0"/>
              <a:t>(-1, </a:t>
            </a:r>
            <a:r>
              <a:rPr lang="en-US" altLang="zh-CN" dirty="0" err="1"/>
              <a:t>self.num_classes</a:t>
            </a:r>
            <a:r>
              <a:rPr lang="en-US" altLang="zh-CN" dirty="0"/>
              <a:t>)</a:t>
            </a:r>
          </a:p>
          <a:p>
            <a:endParaRPr lang="en-US" altLang="zh-CN" dirty="0"/>
          </a:p>
          <a:p>
            <a:r>
              <a:rPr lang="en-US" altLang="zh-CN" dirty="0"/>
              <a:t>    </a:t>
            </a:r>
            <a:r>
              <a:rPr lang="en-US" altLang="zh-CN" dirty="0" err="1"/>
              <a:t>def</a:t>
            </a:r>
            <a:r>
              <a:rPr lang="en-US" altLang="zh-CN" dirty="0"/>
              <a:t> </a:t>
            </a:r>
            <a:r>
              <a:rPr lang="en-US" altLang="zh-CN" dirty="0" err="1"/>
              <a:t>init_hidden</a:t>
            </a:r>
            <a:r>
              <a:rPr lang="en-US" altLang="zh-CN" dirty="0"/>
              <a:t>(self):</a:t>
            </a:r>
          </a:p>
          <a:p>
            <a:r>
              <a:rPr lang="en-US" altLang="zh-CN" dirty="0"/>
              <a:t>        # </a:t>
            </a:r>
            <a:r>
              <a:rPr lang="zh-CN" altLang="en-US" dirty="0"/>
              <a:t>初始化隐藏单元状态，形状为</a:t>
            </a:r>
            <a:r>
              <a:rPr lang="en-US" altLang="zh-CN" dirty="0"/>
              <a:t>(</a:t>
            </a:r>
            <a:r>
              <a:rPr lang="en-US" altLang="zh-CN" dirty="0" err="1"/>
              <a:t>num_layers</a:t>
            </a:r>
            <a:r>
              <a:rPr lang="en-US" altLang="zh-CN" dirty="0"/>
              <a:t> * </a:t>
            </a:r>
            <a:r>
              <a:rPr lang="en-US" altLang="zh-CN" dirty="0" err="1"/>
              <a:t>num_directions</a:t>
            </a:r>
            <a:r>
              <a:rPr lang="en-US" altLang="zh-CN" dirty="0"/>
              <a:t>, batch, </a:t>
            </a:r>
            <a:r>
              <a:rPr lang="en-US" altLang="zh-CN" dirty="0" err="1"/>
              <a:t>hidden_size</a:t>
            </a:r>
            <a:r>
              <a:rPr lang="en-US" altLang="zh-CN" dirty="0"/>
              <a:t>)</a:t>
            </a:r>
          </a:p>
          <a:p>
            <a:r>
              <a:rPr lang="en-US" altLang="zh-CN" dirty="0"/>
              <a:t>        return </a:t>
            </a:r>
            <a:r>
              <a:rPr lang="en-US" altLang="zh-CN" dirty="0" err="1"/>
              <a:t>torch.zeros</a:t>
            </a:r>
            <a:r>
              <a:rPr lang="en-US" altLang="zh-CN" dirty="0"/>
              <a:t>(</a:t>
            </a:r>
            <a:r>
              <a:rPr lang="en-US" altLang="zh-CN" dirty="0" err="1"/>
              <a:t>self.num_layers</a:t>
            </a:r>
            <a:r>
              <a:rPr lang="en-US" altLang="zh-CN" dirty="0"/>
              <a:t>, </a:t>
            </a:r>
            <a:r>
              <a:rPr lang="en-US" altLang="zh-CN" dirty="0" err="1"/>
              <a:t>self.batch_size</a:t>
            </a:r>
            <a:r>
              <a:rPr lang="en-US" altLang="zh-CN" dirty="0"/>
              <a:t>, </a:t>
            </a:r>
            <a:r>
              <a:rPr lang="en-US" altLang="zh-CN" dirty="0" err="1"/>
              <a:t>self.hidden_size</a:t>
            </a:r>
            <a:r>
              <a:rPr lang="en-US" altLang="zh-CN" dirty="0"/>
              <a:t>)</a:t>
            </a:r>
          </a:p>
          <a:p>
            <a:endParaRPr lang="zh-CN" altLang="en-US" dirty="0"/>
          </a:p>
          <a:p>
            <a:endParaRPr lang="zh-CN" altLang="en-US" dirty="0"/>
          </a:p>
        </p:txBody>
      </p:sp>
    </p:spTree>
    <p:extLst>
      <p:ext uri="{BB962C8B-B14F-4D97-AF65-F5344CB8AC3E}">
        <p14:creationId xmlns:p14="http://schemas.microsoft.com/office/powerpoint/2010/main" val="33379442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124744"/>
            <a:ext cx="9144000" cy="5733256"/>
          </a:xfrm>
        </p:spPr>
        <p:txBody>
          <a:bodyPr>
            <a:normAutofit fontScale="92500" lnSpcReduction="10000"/>
          </a:bodyPr>
          <a:lstStyle/>
          <a:p>
            <a:r>
              <a:rPr lang="zh-CN" altLang="en-US" dirty="0"/>
              <a:t>代码</a:t>
            </a:r>
            <a:r>
              <a:rPr lang="en-US" altLang="zh-CN" dirty="0"/>
              <a:t>8. 2</a:t>
            </a:r>
            <a:r>
              <a:rPr lang="zh-CN" altLang="en-US" dirty="0"/>
              <a:t>初始化超参数以及输入数据独热码</a:t>
            </a:r>
            <a:r>
              <a:rPr lang="en-US" altLang="zh-CN" dirty="0" err="1"/>
              <a:t>x_one_hot</a:t>
            </a:r>
            <a:r>
              <a:rPr lang="zh-CN" altLang="en-US" dirty="0"/>
              <a:t>和输出</a:t>
            </a:r>
            <a:r>
              <a:rPr lang="en-US" altLang="zh-CN" dirty="0" err="1"/>
              <a:t>y_data</a:t>
            </a:r>
            <a:r>
              <a:rPr lang="zh-CN" altLang="en-US" dirty="0"/>
              <a:t>，最后将输入数据和输出数据更改为</a:t>
            </a:r>
            <a:r>
              <a:rPr lang="en-US" altLang="zh-CN" dirty="0"/>
              <a:t>inputs</a:t>
            </a:r>
            <a:r>
              <a:rPr lang="zh-CN" altLang="en-US" dirty="0"/>
              <a:t>张量和</a:t>
            </a:r>
            <a:r>
              <a:rPr lang="en-US" altLang="zh-CN" dirty="0"/>
              <a:t>labels</a:t>
            </a:r>
            <a:r>
              <a:rPr lang="zh-CN" altLang="en-US" dirty="0"/>
              <a:t>张量。注意到</a:t>
            </a:r>
            <a:r>
              <a:rPr lang="en-US" altLang="zh-CN" dirty="0" err="1"/>
              <a:t>hidden_size</a:t>
            </a:r>
            <a:r>
              <a:rPr lang="zh-CN" altLang="en-US" dirty="0"/>
              <a:t>设置为</a:t>
            </a:r>
            <a:r>
              <a:rPr lang="en-US" altLang="zh-CN" dirty="0"/>
              <a:t>6</a:t>
            </a:r>
            <a:r>
              <a:rPr lang="zh-CN" altLang="en-US" dirty="0"/>
              <a:t>是因为可以直接用隐藏状态预测输出的独热码。</a:t>
            </a:r>
          </a:p>
          <a:p>
            <a:r>
              <a:rPr lang="zh-CN" altLang="en-US" dirty="0"/>
              <a:t>代码</a:t>
            </a:r>
            <a:r>
              <a:rPr lang="en-US" altLang="zh-CN" dirty="0"/>
              <a:t>8. 2</a:t>
            </a:r>
            <a:r>
              <a:rPr lang="zh-CN" altLang="en-US" dirty="0"/>
              <a:t>初始化超参数和数据</a:t>
            </a:r>
          </a:p>
          <a:p>
            <a:r>
              <a:rPr lang="zh-CN" altLang="en-US" dirty="0"/>
              <a:t>    </a:t>
            </a:r>
            <a:r>
              <a:rPr lang="en-US" altLang="zh-CN" dirty="0"/>
              <a:t># </a:t>
            </a:r>
            <a:r>
              <a:rPr lang="zh-CN" altLang="en-US" dirty="0"/>
              <a:t>超参数</a:t>
            </a:r>
          </a:p>
          <a:p>
            <a:r>
              <a:rPr lang="zh-CN" altLang="en-US" dirty="0"/>
              <a:t>    </a:t>
            </a:r>
            <a:r>
              <a:rPr lang="en-US" altLang="zh-CN" dirty="0"/>
              <a:t>epochs = 100</a:t>
            </a:r>
          </a:p>
          <a:p>
            <a:r>
              <a:rPr lang="en-US" altLang="zh-CN" dirty="0"/>
              <a:t>    </a:t>
            </a:r>
            <a:r>
              <a:rPr lang="en-US" altLang="zh-CN" dirty="0" err="1"/>
              <a:t>learning_rate</a:t>
            </a:r>
            <a:r>
              <a:rPr lang="en-US" altLang="zh-CN" dirty="0"/>
              <a:t> = 0.1</a:t>
            </a:r>
          </a:p>
          <a:p>
            <a:r>
              <a:rPr lang="en-US" altLang="zh-CN" dirty="0"/>
              <a:t>    </a:t>
            </a:r>
            <a:r>
              <a:rPr lang="en-US" altLang="zh-CN" dirty="0" err="1"/>
              <a:t>num_classes</a:t>
            </a:r>
            <a:r>
              <a:rPr lang="en-US" altLang="zh-CN" dirty="0"/>
              <a:t> = 6</a:t>
            </a:r>
          </a:p>
          <a:p>
            <a:r>
              <a:rPr lang="en-US" altLang="zh-CN" dirty="0"/>
              <a:t>    </a:t>
            </a:r>
            <a:r>
              <a:rPr lang="en-US" altLang="zh-CN" dirty="0" err="1"/>
              <a:t>input_size</a:t>
            </a:r>
            <a:r>
              <a:rPr lang="en-US" altLang="zh-CN" dirty="0"/>
              <a:t> = 6  # </a:t>
            </a:r>
            <a:r>
              <a:rPr lang="zh-CN" altLang="en-US" dirty="0"/>
              <a:t>输入</a:t>
            </a:r>
            <a:r>
              <a:rPr lang="en-US" altLang="zh-CN" dirty="0"/>
              <a:t>size</a:t>
            </a:r>
            <a:r>
              <a:rPr lang="zh-CN" altLang="en-US" dirty="0"/>
              <a:t>，即独热码长度</a:t>
            </a:r>
          </a:p>
          <a:p>
            <a:r>
              <a:rPr lang="zh-CN" altLang="en-US" dirty="0"/>
              <a:t>    </a:t>
            </a:r>
            <a:r>
              <a:rPr lang="en-US" altLang="zh-CN" dirty="0" err="1"/>
              <a:t>hidden_size</a:t>
            </a:r>
            <a:r>
              <a:rPr lang="en-US" altLang="zh-CN" dirty="0"/>
              <a:t> = 6  # RNN</a:t>
            </a:r>
            <a:r>
              <a:rPr lang="zh-CN" altLang="en-US" dirty="0"/>
              <a:t>的输出，</a:t>
            </a:r>
            <a:r>
              <a:rPr lang="en-US" altLang="zh-CN" dirty="0"/>
              <a:t>size</a:t>
            </a:r>
            <a:r>
              <a:rPr lang="zh-CN" altLang="en-US" dirty="0"/>
              <a:t>为</a:t>
            </a:r>
            <a:r>
              <a:rPr lang="en-US" altLang="zh-CN" dirty="0"/>
              <a:t>6</a:t>
            </a:r>
            <a:r>
              <a:rPr lang="zh-CN" altLang="en-US" dirty="0"/>
              <a:t>可以直接预测独热码</a:t>
            </a:r>
          </a:p>
          <a:p>
            <a:r>
              <a:rPr lang="zh-CN" altLang="en-US" dirty="0"/>
              <a:t>    </a:t>
            </a:r>
            <a:r>
              <a:rPr lang="en-US" altLang="zh-CN" dirty="0" err="1"/>
              <a:t>batch_size</a:t>
            </a:r>
            <a:r>
              <a:rPr lang="en-US" altLang="zh-CN" dirty="0"/>
              <a:t> = 1  # </a:t>
            </a:r>
            <a:r>
              <a:rPr lang="zh-CN" altLang="en-US" dirty="0"/>
              <a:t>批大小</a:t>
            </a:r>
          </a:p>
          <a:p>
            <a:r>
              <a:rPr lang="zh-CN" altLang="en-US" dirty="0"/>
              <a:t>    </a:t>
            </a:r>
            <a:r>
              <a:rPr lang="en-US" altLang="zh-CN" dirty="0" err="1"/>
              <a:t>sequence_length</a:t>
            </a:r>
            <a:r>
              <a:rPr lang="en-US" altLang="zh-CN" dirty="0"/>
              <a:t> = 1  # </a:t>
            </a:r>
            <a:r>
              <a:rPr lang="zh-CN" altLang="en-US" dirty="0"/>
              <a:t>序列长度为</a:t>
            </a:r>
            <a:r>
              <a:rPr lang="en-US" altLang="zh-CN" dirty="0"/>
              <a:t>1</a:t>
            </a:r>
            <a:r>
              <a:rPr lang="zh-CN" altLang="en-US" dirty="0"/>
              <a:t>，一个字符接一个字符</a:t>
            </a:r>
          </a:p>
          <a:p>
            <a:r>
              <a:rPr lang="zh-CN" altLang="en-US" dirty="0"/>
              <a:t>    </a:t>
            </a:r>
            <a:r>
              <a:rPr lang="en-US" altLang="zh-CN" dirty="0" err="1"/>
              <a:t>num_layers</a:t>
            </a:r>
            <a:r>
              <a:rPr lang="en-US" altLang="zh-CN" dirty="0"/>
              <a:t> = 1  # 1</a:t>
            </a:r>
            <a:r>
              <a:rPr lang="zh-CN" altLang="en-US" dirty="0"/>
              <a:t>层</a:t>
            </a:r>
            <a:r>
              <a:rPr lang="en-US" altLang="zh-CN" dirty="0"/>
              <a:t>RNN</a:t>
            </a:r>
          </a:p>
          <a:p>
            <a:endParaRPr lang="en-US" altLang="zh-CN" dirty="0"/>
          </a:p>
          <a:p>
            <a:endParaRPr lang="zh-CN" altLang="en-US" dirty="0"/>
          </a:p>
        </p:txBody>
      </p:sp>
    </p:spTree>
    <p:extLst>
      <p:ext uri="{BB962C8B-B14F-4D97-AF65-F5344CB8AC3E}">
        <p14:creationId xmlns:p14="http://schemas.microsoft.com/office/powerpoint/2010/main" val="32243517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980728"/>
            <a:ext cx="9144000" cy="5877272"/>
          </a:xfrm>
        </p:spPr>
        <p:txBody>
          <a:bodyPr>
            <a:normAutofit fontScale="70000" lnSpcReduction="20000"/>
          </a:bodyPr>
          <a:lstStyle/>
          <a:p>
            <a:r>
              <a:rPr lang="en-US" altLang="zh-CN" dirty="0"/>
              <a:t> </a:t>
            </a:r>
            <a:r>
              <a:rPr lang="en-US" altLang="zh-CN" dirty="0" smtClean="0"/>
              <a:t>   #                </a:t>
            </a:r>
            <a:r>
              <a:rPr lang="en-US" altLang="zh-CN" dirty="0"/>
              <a:t>0      1      2     3      4     5</a:t>
            </a:r>
          </a:p>
          <a:p>
            <a:r>
              <a:rPr lang="en-US" altLang="zh-CN" dirty="0"/>
              <a:t>    idx2char = ['w', 'e', 'l', 'c', 'o', 'm']</a:t>
            </a:r>
          </a:p>
          <a:p>
            <a:endParaRPr lang="en-US" altLang="zh-CN" dirty="0"/>
          </a:p>
          <a:p>
            <a:r>
              <a:rPr lang="en-US" altLang="zh-CN" dirty="0"/>
              <a:t>    # </a:t>
            </a:r>
            <a:r>
              <a:rPr lang="zh-CN" altLang="en-US" dirty="0"/>
              <a:t>教会模型学习从 </a:t>
            </a:r>
            <a:r>
              <a:rPr lang="en-US" altLang="zh-CN" dirty="0" err="1"/>
              <a:t>welcom</a:t>
            </a:r>
            <a:r>
              <a:rPr lang="en-US" altLang="zh-CN" dirty="0"/>
              <a:t> </a:t>
            </a:r>
            <a:r>
              <a:rPr lang="zh-CN" altLang="en-US" dirty="0"/>
              <a:t>推断出 </a:t>
            </a:r>
            <a:r>
              <a:rPr lang="en-US" altLang="zh-CN" dirty="0" err="1"/>
              <a:t>elcome</a:t>
            </a:r>
            <a:endParaRPr lang="en-US" altLang="zh-CN" dirty="0"/>
          </a:p>
          <a:p>
            <a:r>
              <a:rPr lang="en-US" altLang="zh-CN" dirty="0"/>
              <a:t>    </a:t>
            </a:r>
            <a:r>
              <a:rPr lang="en-US" altLang="zh-CN" dirty="0" err="1"/>
              <a:t>x_data</a:t>
            </a:r>
            <a:r>
              <a:rPr lang="en-US" altLang="zh-CN" dirty="0"/>
              <a:t> = [0, 1, 2, 3, 4, 5]  # </a:t>
            </a:r>
            <a:r>
              <a:rPr lang="en-US" altLang="zh-CN" dirty="0" err="1"/>
              <a:t>welcom</a:t>
            </a:r>
            <a:endParaRPr lang="en-US" altLang="zh-CN" dirty="0"/>
          </a:p>
          <a:p>
            <a:r>
              <a:rPr lang="en-US" altLang="zh-CN" dirty="0"/>
              <a:t>    # </a:t>
            </a:r>
            <a:r>
              <a:rPr lang="zh-CN" altLang="en-US" dirty="0"/>
              <a:t>独热码查找表</a:t>
            </a:r>
          </a:p>
          <a:p>
            <a:r>
              <a:rPr lang="zh-CN" altLang="en-US" dirty="0"/>
              <a:t>    </a:t>
            </a:r>
            <a:r>
              <a:rPr lang="en-US" altLang="zh-CN" dirty="0" err="1"/>
              <a:t>one_hot_lookup</a:t>
            </a:r>
            <a:r>
              <a:rPr lang="en-US" altLang="zh-CN" dirty="0"/>
              <a:t> = [[1, 0, 0, 0, 0, 0],  # 0</a:t>
            </a:r>
          </a:p>
          <a:p>
            <a:r>
              <a:rPr lang="en-US" altLang="zh-CN" dirty="0"/>
              <a:t>                      [0, 1, 0, 0, 0, 0],  # 1</a:t>
            </a:r>
          </a:p>
          <a:p>
            <a:r>
              <a:rPr lang="en-US" altLang="zh-CN" dirty="0"/>
              <a:t>                      [0, 0, 1, 0, 0, 0],  # 2</a:t>
            </a:r>
          </a:p>
          <a:p>
            <a:r>
              <a:rPr lang="en-US" altLang="zh-CN" dirty="0"/>
              <a:t>                      [0, 0, 0, 1, 0, 0],  # 3</a:t>
            </a:r>
          </a:p>
          <a:p>
            <a:r>
              <a:rPr lang="en-US" altLang="zh-CN" dirty="0"/>
              <a:t>                      [0, 0, 0, 0, 1, 0],  # 4</a:t>
            </a:r>
          </a:p>
          <a:p>
            <a:r>
              <a:rPr lang="en-US" altLang="zh-CN" dirty="0"/>
              <a:t>                      [0, 0, 0, 0, 0, 1]]  # 5</a:t>
            </a:r>
          </a:p>
          <a:p>
            <a:endParaRPr lang="en-US" altLang="zh-CN" dirty="0"/>
          </a:p>
          <a:p>
            <a:r>
              <a:rPr lang="en-US" altLang="zh-CN" dirty="0"/>
              <a:t>    </a:t>
            </a:r>
            <a:r>
              <a:rPr lang="en-US" altLang="zh-CN" dirty="0" err="1"/>
              <a:t>y_data</a:t>
            </a:r>
            <a:r>
              <a:rPr lang="en-US" altLang="zh-CN" dirty="0"/>
              <a:t> = [1, 2, 3, 4, 5, 1]  # </a:t>
            </a:r>
            <a:r>
              <a:rPr lang="en-US" altLang="zh-CN" dirty="0" err="1"/>
              <a:t>elcome</a:t>
            </a:r>
            <a:endParaRPr lang="en-US" altLang="zh-CN" dirty="0"/>
          </a:p>
          <a:p>
            <a:r>
              <a:rPr lang="en-US" altLang="zh-CN" dirty="0"/>
              <a:t>    # x</a:t>
            </a:r>
            <a:r>
              <a:rPr lang="zh-CN" altLang="en-US" dirty="0"/>
              <a:t>的独热编码</a:t>
            </a:r>
          </a:p>
          <a:p>
            <a:r>
              <a:rPr lang="en-US" altLang="zh-CN" dirty="0" smtClean="0"/>
              <a:t>    </a:t>
            </a:r>
            <a:r>
              <a:rPr lang="en-US" altLang="zh-CN" dirty="0" err="1" smtClean="0"/>
              <a:t>x_one_hot</a:t>
            </a:r>
            <a:r>
              <a:rPr lang="en-US" altLang="zh-CN" dirty="0" smtClean="0"/>
              <a:t> </a:t>
            </a:r>
            <a:r>
              <a:rPr lang="en-US" altLang="zh-CN" dirty="0"/>
              <a:t>= [</a:t>
            </a:r>
            <a:r>
              <a:rPr lang="en-US" altLang="zh-CN" dirty="0" err="1"/>
              <a:t>one_hot_lookup</a:t>
            </a:r>
            <a:r>
              <a:rPr lang="en-US" altLang="zh-CN" dirty="0"/>
              <a:t>[x] for x in </a:t>
            </a:r>
            <a:r>
              <a:rPr lang="en-US" altLang="zh-CN" dirty="0" err="1"/>
              <a:t>x_data</a:t>
            </a:r>
            <a:r>
              <a:rPr lang="en-US" altLang="zh-CN" dirty="0"/>
              <a:t>]</a:t>
            </a:r>
          </a:p>
          <a:p>
            <a:endParaRPr lang="en-US" altLang="zh-CN" dirty="0"/>
          </a:p>
          <a:p>
            <a:r>
              <a:rPr lang="en-US" altLang="zh-CN" dirty="0"/>
              <a:t>    # </a:t>
            </a:r>
            <a:r>
              <a:rPr lang="zh-CN" altLang="en-US" dirty="0"/>
              <a:t>由于只有一批样本，只需要一次将它们更改为张量即可</a:t>
            </a:r>
          </a:p>
          <a:p>
            <a:r>
              <a:rPr lang="zh-CN" altLang="en-US" dirty="0"/>
              <a:t>    </a:t>
            </a:r>
            <a:r>
              <a:rPr lang="en-US" altLang="zh-CN" dirty="0"/>
              <a:t>inputs = </a:t>
            </a:r>
            <a:r>
              <a:rPr lang="en-US" altLang="zh-CN" dirty="0" err="1"/>
              <a:t>torch.tensor</a:t>
            </a:r>
            <a:r>
              <a:rPr lang="en-US" altLang="zh-CN" dirty="0"/>
              <a:t>(</a:t>
            </a:r>
            <a:r>
              <a:rPr lang="en-US" altLang="zh-CN" dirty="0" err="1"/>
              <a:t>x_one_hot</a:t>
            </a:r>
            <a:r>
              <a:rPr lang="en-US" altLang="zh-CN" dirty="0"/>
              <a:t>, </a:t>
            </a:r>
            <a:r>
              <a:rPr lang="en-US" altLang="zh-CN" dirty="0" err="1"/>
              <a:t>dtype</a:t>
            </a:r>
            <a:r>
              <a:rPr lang="en-US" altLang="zh-CN" dirty="0"/>
              <a:t>=</a:t>
            </a:r>
            <a:r>
              <a:rPr lang="en-US" altLang="zh-CN" dirty="0" err="1"/>
              <a:t>torch.float</a:t>
            </a:r>
            <a:r>
              <a:rPr lang="en-US" altLang="zh-CN" dirty="0"/>
              <a:t>)</a:t>
            </a:r>
          </a:p>
          <a:p>
            <a:r>
              <a:rPr lang="en-US" altLang="zh-CN" dirty="0"/>
              <a:t>    labels = </a:t>
            </a:r>
            <a:r>
              <a:rPr lang="en-US" altLang="zh-CN" dirty="0" err="1"/>
              <a:t>torch.tensor</a:t>
            </a:r>
            <a:r>
              <a:rPr lang="en-US" altLang="zh-CN" dirty="0"/>
              <a:t>(</a:t>
            </a:r>
            <a:r>
              <a:rPr lang="en-US" altLang="zh-CN" dirty="0" err="1"/>
              <a:t>y_data</a:t>
            </a:r>
            <a:r>
              <a:rPr lang="en-US" altLang="zh-CN" dirty="0"/>
              <a:t>, </a:t>
            </a:r>
            <a:r>
              <a:rPr lang="en-US" altLang="zh-CN" dirty="0" err="1"/>
              <a:t>dtype</a:t>
            </a:r>
            <a:r>
              <a:rPr lang="en-US" altLang="zh-CN" dirty="0"/>
              <a:t>=</a:t>
            </a:r>
            <a:r>
              <a:rPr lang="en-US" altLang="zh-CN" dirty="0" err="1"/>
              <a:t>torch.long</a:t>
            </a:r>
            <a:r>
              <a:rPr lang="en-US" altLang="zh-CN" dirty="0"/>
              <a:t>)</a:t>
            </a:r>
            <a:endParaRPr lang="zh-CN" altLang="en-US" dirty="0"/>
          </a:p>
        </p:txBody>
      </p:sp>
    </p:spTree>
    <p:extLst>
      <p:ext uri="{BB962C8B-B14F-4D97-AF65-F5344CB8AC3E}">
        <p14:creationId xmlns:p14="http://schemas.microsoft.com/office/powerpoint/2010/main" val="21338463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340768"/>
            <a:ext cx="9144000" cy="5517232"/>
          </a:xfrm>
        </p:spPr>
        <p:txBody>
          <a:bodyPr>
            <a:normAutofit fontScale="92500" lnSpcReduction="20000"/>
          </a:bodyPr>
          <a:lstStyle/>
          <a:p>
            <a:r>
              <a:rPr lang="zh-CN" altLang="en-US" dirty="0"/>
              <a:t>代码</a:t>
            </a:r>
            <a:r>
              <a:rPr lang="en-US" altLang="zh-CN" dirty="0"/>
              <a:t>8. 3</a:t>
            </a:r>
            <a:r>
              <a:rPr lang="zh-CN" altLang="en-US" dirty="0"/>
              <a:t>实例化</a:t>
            </a:r>
            <a:r>
              <a:rPr lang="en-US" altLang="zh-CN" dirty="0"/>
              <a:t>RNN</a:t>
            </a:r>
            <a:r>
              <a:rPr lang="zh-CN" altLang="en-US" dirty="0"/>
              <a:t>模型并打印。</a:t>
            </a:r>
          </a:p>
          <a:p>
            <a:r>
              <a:rPr lang="zh-CN" altLang="en-US" dirty="0"/>
              <a:t>代码</a:t>
            </a:r>
            <a:r>
              <a:rPr lang="en-US" altLang="zh-CN" dirty="0"/>
              <a:t>8. 3</a:t>
            </a:r>
            <a:r>
              <a:rPr lang="zh-CN" altLang="en-US" dirty="0"/>
              <a:t>实例化</a:t>
            </a:r>
            <a:r>
              <a:rPr lang="en-US" altLang="zh-CN" dirty="0"/>
              <a:t>RNN</a:t>
            </a:r>
            <a:r>
              <a:rPr lang="zh-CN" altLang="en-US" dirty="0"/>
              <a:t>模型</a:t>
            </a:r>
          </a:p>
          <a:p>
            <a:r>
              <a:rPr lang="zh-CN" altLang="en-US" dirty="0"/>
              <a:t>    </a:t>
            </a:r>
            <a:r>
              <a:rPr lang="en-US" altLang="zh-CN" dirty="0"/>
              <a:t># </a:t>
            </a:r>
            <a:r>
              <a:rPr lang="zh-CN" altLang="en-US" dirty="0"/>
              <a:t>实例化</a:t>
            </a:r>
            <a:r>
              <a:rPr lang="en-US" altLang="zh-CN" dirty="0"/>
              <a:t>RNN</a:t>
            </a:r>
            <a:r>
              <a:rPr lang="zh-CN" altLang="en-US" dirty="0"/>
              <a:t>模型</a:t>
            </a:r>
          </a:p>
          <a:p>
            <a:r>
              <a:rPr lang="zh-CN" altLang="en-US" dirty="0"/>
              <a:t>    </a:t>
            </a:r>
            <a:r>
              <a:rPr lang="en-US" altLang="zh-CN" dirty="0"/>
              <a:t>model = RNN(</a:t>
            </a:r>
            <a:r>
              <a:rPr lang="en-US" altLang="zh-CN" dirty="0" err="1"/>
              <a:t>input_size</a:t>
            </a:r>
            <a:r>
              <a:rPr lang="en-US" altLang="zh-CN" dirty="0"/>
              <a:t>, </a:t>
            </a:r>
            <a:r>
              <a:rPr lang="en-US" altLang="zh-CN" dirty="0" err="1"/>
              <a:t>num_layers</a:t>
            </a:r>
            <a:r>
              <a:rPr lang="en-US" altLang="zh-CN" dirty="0"/>
              <a:t>, </a:t>
            </a:r>
            <a:r>
              <a:rPr lang="en-US" altLang="zh-CN" dirty="0" err="1"/>
              <a:t>hidden_size</a:t>
            </a:r>
            <a:r>
              <a:rPr lang="en-US" altLang="zh-CN" dirty="0"/>
              <a:t>, </a:t>
            </a:r>
            <a:r>
              <a:rPr lang="en-US" altLang="zh-CN" dirty="0" err="1"/>
              <a:t>batch_size</a:t>
            </a:r>
            <a:r>
              <a:rPr lang="en-US" altLang="zh-CN" dirty="0"/>
              <a:t>, </a:t>
            </a:r>
            <a:r>
              <a:rPr lang="en-US" altLang="zh-CN" dirty="0" err="1"/>
              <a:t>sequence_length</a:t>
            </a:r>
            <a:r>
              <a:rPr lang="en-US" altLang="zh-CN" dirty="0"/>
              <a:t>, </a:t>
            </a:r>
            <a:r>
              <a:rPr lang="en-US" altLang="zh-CN" dirty="0" err="1"/>
              <a:t>num_classes</a:t>
            </a:r>
            <a:r>
              <a:rPr lang="en-US" altLang="zh-CN" dirty="0"/>
              <a:t>)</a:t>
            </a:r>
          </a:p>
          <a:p>
            <a:r>
              <a:rPr lang="en-US" altLang="zh-CN" dirty="0"/>
              <a:t>    print("RNN</a:t>
            </a:r>
            <a:r>
              <a:rPr lang="zh-CN" altLang="en-US" dirty="0"/>
              <a:t>模型：</a:t>
            </a:r>
            <a:r>
              <a:rPr lang="en-US" altLang="zh-CN" dirty="0"/>
              <a:t>")</a:t>
            </a:r>
          </a:p>
          <a:p>
            <a:r>
              <a:rPr lang="en-US" altLang="zh-CN" dirty="0"/>
              <a:t>    print(model)</a:t>
            </a:r>
          </a:p>
          <a:p>
            <a:r>
              <a:rPr lang="en-US" altLang="zh-CN" dirty="0"/>
              <a:t>    print()</a:t>
            </a:r>
          </a:p>
          <a:p>
            <a:endParaRPr lang="en-US" altLang="zh-CN" dirty="0"/>
          </a:p>
          <a:p>
            <a:r>
              <a:rPr lang="zh-CN" altLang="en-US" dirty="0"/>
              <a:t>输出结果如下。可以看到，基本</a:t>
            </a:r>
            <a:r>
              <a:rPr lang="en-US" altLang="zh-CN" dirty="0"/>
              <a:t>RNN</a:t>
            </a:r>
            <a:r>
              <a:rPr lang="zh-CN" altLang="en-US" dirty="0"/>
              <a:t>模型的输入大小和隐藏状态大小都为</a:t>
            </a:r>
            <a:r>
              <a:rPr lang="en-US" altLang="zh-CN" dirty="0"/>
              <a:t>6</a:t>
            </a:r>
            <a:r>
              <a:rPr lang="zh-CN" altLang="en-US" dirty="0"/>
              <a:t>，且</a:t>
            </a:r>
            <a:r>
              <a:rPr lang="en-US" altLang="zh-CN" dirty="0" err="1"/>
              <a:t>batch_first</a:t>
            </a:r>
            <a:r>
              <a:rPr lang="zh-CN" altLang="en-US" dirty="0"/>
              <a:t>属性设置为</a:t>
            </a:r>
            <a:r>
              <a:rPr lang="en-US" altLang="zh-CN" dirty="0"/>
              <a:t>True</a:t>
            </a:r>
            <a:r>
              <a:rPr lang="zh-CN" altLang="en-US" dirty="0"/>
              <a:t>。</a:t>
            </a:r>
          </a:p>
          <a:p>
            <a:r>
              <a:rPr lang="en-US" altLang="zh-CN" dirty="0"/>
              <a:t>RNN</a:t>
            </a:r>
            <a:r>
              <a:rPr lang="zh-CN" altLang="en-US" dirty="0"/>
              <a:t>模型：</a:t>
            </a:r>
          </a:p>
          <a:p>
            <a:r>
              <a:rPr lang="en-US" altLang="zh-CN" dirty="0"/>
              <a:t>Model(</a:t>
            </a:r>
          </a:p>
          <a:p>
            <a:r>
              <a:rPr lang="en-US" altLang="zh-CN" dirty="0"/>
              <a:t>  (</a:t>
            </a:r>
            <a:r>
              <a:rPr lang="en-US" altLang="zh-CN" dirty="0" err="1"/>
              <a:t>rnn</a:t>
            </a:r>
            <a:r>
              <a:rPr lang="en-US" altLang="zh-CN" dirty="0"/>
              <a:t>): RNN(6, 6, </a:t>
            </a:r>
            <a:r>
              <a:rPr lang="en-US" altLang="zh-CN" dirty="0" err="1"/>
              <a:t>batch_first</a:t>
            </a:r>
            <a:r>
              <a:rPr lang="en-US" altLang="zh-CN" dirty="0"/>
              <a:t>=True)</a:t>
            </a:r>
          </a:p>
          <a:p>
            <a:r>
              <a:rPr lang="en-US" altLang="zh-CN" dirty="0"/>
              <a:t>)</a:t>
            </a:r>
          </a:p>
          <a:p>
            <a:endParaRPr lang="zh-CN" altLang="en-US" dirty="0"/>
          </a:p>
        </p:txBody>
      </p:sp>
    </p:spTree>
    <p:extLst>
      <p:ext uri="{BB962C8B-B14F-4D97-AF65-F5344CB8AC3E}">
        <p14:creationId xmlns:p14="http://schemas.microsoft.com/office/powerpoint/2010/main" val="26886267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1556792"/>
            <a:ext cx="5301901" cy="335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083603" y="5085184"/>
            <a:ext cx="3094117" cy="369332"/>
          </a:xfrm>
          <a:prstGeom prst="rect">
            <a:avLst/>
          </a:prstGeom>
        </p:spPr>
        <p:txBody>
          <a:bodyPr wrap="none">
            <a:spAutoFit/>
          </a:bodyPr>
          <a:lstStyle/>
          <a:p>
            <a:r>
              <a:rPr lang="zh-CN" altLang="zh-CN" dirty="0"/>
              <a:t>图</a:t>
            </a:r>
            <a:r>
              <a:rPr lang="en-US" altLang="zh-CN" dirty="0"/>
              <a:t>8. 1 </a:t>
            </a:r>
            <a:r>
              <a:rPr lang="zh-CN" altLang="zh-CN" dirty="0"/>
              <a:t>有记忆的神经网络原理</a:t>
            </a:r>
            <a:endParaRPr lang="zh-CN" altLang="en-US" dirty="0"/>
          </a:p>
        </p:txBody>
      </p:sp>
    </p:spTree>
    <p:extLst>
      <p:ext uri="{BB962C8B-B14F-4D97-AF65-F5344CB8AC3E}">
        <p14:creationId xmlns:p14="http://schemas.microsoft.com/office/powerpoint/2010/main" val="39863315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980728"/>
            <a:ext cx="9144000" cy="5877272"/>
          </a:xfrm>
        </p:spPr>
        <p:txBody>
          <a:bodyPr>
            <a:normAutofit fontScale="55000" lnSpcReduction="20000"/>
          </a:bodyPr>
          <a:lstStyle/>
          <a:p>
            <a:r>
              <a:rPr lang="zh-CN" altLang="en-US" sz="3600" dirty="0"/>
              <a:t>代码</a:t>
            </a:r>
            <a:r>
              <a:rPr lang="en-US" altLang="zh-CN" sz="3600" dirty="0"/>
              <a:t>8. 4</a:t>
            </a:r>
            <a:r>
              <a:rPr lang="zh-CN" altLang="en-US" sz="3600" dirty="0"/>
              <a:t>首先定义损失函数和优化器；然后在一个</a:t>
            </a:r>
            <a:r>
              <a:rPr lang="en-US" altLang="zh-CN" sz="3600" dirty="0"/>
              <a:t>for</a:t>
            </a:r>
            <a:r>
              <a:rPr lang="zh-CN" altLang="en-US" sz="3600" dirty="0"/>
              <a:t>循环中，依次在</a:t>
            </a:r>
            <a:r>
              <a:rPr lang="en-US" altLang="zh-CN" sz="3600" dirty="0"/>
              <a:t>inputs</a:t>
            </a:r>
            <a:r>
              <a:rPr lang="zh-CN" altLang="en-US" sz="3600" dirty="0"/>
              <a:t>中取出一个字符，送入基本</a:t>
            </a:r>
            <a:r>
              <a:rPr lang="en-US" altLang="zh-CN" sz="3600" dirty="0"/>
              <a:t>RNN</a:t>
            </a:r>
            <a:r>
              <a:rPr lang="zh-CN" altLang="en-US" sz="3600" dirty="0"/>
              <a:t>模型，生成一个隐藏状态和输出，然后累加损失；最后进行反向传播和参数优化。</a:t>
            </a:r>
          </a:p>
          <a:p>
            <a:r>
              <a:rPr lang="zh-CN" altLang="en-US" dirty="0"/>
              <a:t>代码</a:t>
            </a:r>
            <a:r>
              <a:rPr lang="en-US" altLang="zh-CN" dirty="0"/>
              <a:t>8. 4</a:t>
            </a:r>
            <a:r>
              <a:rPr lang="zh-CN" altLang="en-US" dirty="0"/>
              <a:t>模型训练</a:t>
            </a:r>
          </a:p>
          <a:p>
            <a:r>
              <a:rPr lang="zh-CN" altLang="en-US" dirty="0"/>
              <a:t>    </a:t>
            </a:r>
            <a:r>
              <a:rPr lang="en-US" altLang="zh-CN" dirty="0"/>
              <a:t># </a:t>
            </a:r>
            <a:r>
              <a:rPr lang="zh-CN" altLang="en-US" dirty="0"/>
              <a:t>交叉熵损失</a:t>
            </a:r>
          </a:p>
          <a:p>
            <a:r>
              <a:rPr lang="zh-CN" altLang="en-US" dirty="0"/>
              <a:t>    </a:t>
            </a:r>
            <a:r>
              <a:rPr lang="en-US" altLang="zh-CN" dirty="0"/>
              <a:t>criterion = </a:t>
            </a:r>
            <a:r>
              <a:rPr lang="en-US" altLang="zh-CN" dirty="0" err="1"/>
              <a:t>nn.CrossEntropyLoss</a:t>
            </a:r>
            <a:r>
              <a:rPr lang="en-US" altLang="zh-CN" dirty="0"/>
              <a:t>()</a:t>
            </a:r>
          </a:p>
          <a:p>
            <a:r>
              <a:rPr lang="en-US" altLang="zh-CN" dirty="0"/>
              <a:t>    # </a:t>
            </a:r>
            <a:r>
              <a:rPr lang="zh-CN" altLang="en-US" dirty="0"/>
              <a:t>优化器</a:t>
            </a:r>
          </a:p>
          <a:p>
            <a:r>
              <a:rPr lang="zh-CN" altLang="en-US" dirty="0"/>
              <a:t>    </a:t>
            </a:r>
            <a:r>
              <a:rPr lang="en-US" altLang="zh-CN" dirty="0"/>
              <a:t>optimizer = </a:t>
            </a:r>
            <a:r>
              <a:rPr lang="en-US" altLang="zh-CN" dirty="0" err="1"/>
              <a:t>torch.optim.Adam</a:t>
            </a:r>
            <a:r>
              <a:rPr lang="en-US" altLang="zh-CN" dirty="0"/>
              <a:t>(</a:t>
            </a:r>
            <a:r>
              <a:rPr lang="en-US" altLang="zh-CN" dirty="0" err="1"/>
              <a:t>model.parameters</a:t>
            </a:r>
            <a:r>
              <a:rPr lang="en-US" altLang="zh-CN" dirty="0"/>
              <a:t>(), </a:t>
            </a:r>
            <a:r>
              <a:rPr lang="en-US" altLang="zh-CN" dirty="0" err="1"/>
              <a:t>lr</a:t>
            </a:r>
            <a:r>
              <a:rPr lang="en-US" altLang="zh-CN" dirty="0"/>
              <a:t>=</a:t>
            </a:r>
            <a:r>
              <a:rPr lang="en-US" altLang="zh-CN" dirty="0" err="1"/>
              <a:t>learning_rate</a:t>
            </a:r>
            <a:r>
              <a:rPr lang="en-US" altLang="zh-CN" dirty="0"/>
              <a:t>)</a:t>
            </a:r>
          </a:p>
          <a:p>
            <a:endParaRPr lang="en-US" altLang="zh-CN" dirty="0"/>
          </a:p>
          <a:p>
            <a:r>
              <a:rPr lang="en-US" altLang="zh-CN" dirty="0"/>
              <a:t>    # </a:t>
            </a:r>
            <a:r>
              <a:rPr lang="zh-CN" altLang="en-US" dirty="0"/>
              <a:t>训练模型</a:t>
            </a:r>
          </a:p>
          <a:p>
            <a:r>
              <a:rPr lang="zh-CN" altLang="en-US" dirty="0"/>
              <a:t>    </a:t>
            </a:r>
            <a:r>
              <a:rPr lang="en-US" altLang="zh-CN" dirty="0"/>
              <a:t>for epoch in range(epochs):</a:t>
            </a:r>
          </a:p>
          <a:p>
            <a:r>
              <a:rPr lang="en-US" altLang="zh-CN" dirty="0"/>
              <a:t>        </a:t>
            </a:r>
            <a:r>
              <a:rPr lang="en-US" altLang="zh-CN" dirty="0" err="1"/>
              <a:t>optimizer.zero_grad</a:t>
            </a:r>
            <a:r>
              <a:rPr lang="en-US" altLang="zh-CN" dirty="0"/>
              <a:t>()       # </a:t>
            </a:r>
            <a:r>
              <a:rPr lang="zh-CN" altLang="en-US" dirty="0"/>
              <a:t>复位梯度</a:t>
            </a:r>
          </a:p>
          <a:p>
            <a:r>
              <a:rPr lang="zh-CN" altLang="en-US" dirty="0"/>
              <a:t>        </a:t>
            </a:r>
            <a:r>
              <a:rPr lang="en-US" altLang="zh-CN" dirty="0"/>
              <a:t>loss = </a:t>
            </a:r>
            <a:r>
              <a:rPr lang="en-US" altLang="zh-CN" dirty="0" err="1"/>
              <a:t>torch.tensor</a:t>
            </a:r>
            <a:r>
              <a:rPr lang="en-US" altLang="zh-CN" dirty="0"/>
              <a:t>(0.)     # </a:t>
            </a:r>
            <a:r>
              <a:rPr lang="zh-CN" altLang="en-US" dirty="0"/>
              <a:t>将损失初始化为</a:t>
            </a:r>
            <a:r>
              <a:rPr lang="en-US" altLang="zh-CN" dirty="0"/>
              <a:t>0</a:t>
            </a:r>
          </a:p>
          <a:p>
            <a:r>
              <a:rPr lang="en-US" altLang="zh-CN" dirty="0"/>
              <a:t>        hidden = </a:t>
            </a:r>
            <a:r>
              <a:rPr lang="en-US" altLang="zh-CN" dirty="0" err="1"/>
              <a:t>model.init_hidden</a:t>
            </a:r>
            <a:r>
              <a:rPr lang="en-US" altLang="zh-CN" dirty="0"/>
              <a:t>()    # </a:t>
            </a:r>
            <a:r>
              <a:rPr lang="zh-CN" altLang="en-US" dirty="0"/>
              <a:t>每轮要初始化隐藏单元状态</a:t>
            </a:r>
          </a:p>
          <a:p>
            <a:endParaRPr lang="zh-CN" altLang="en-US" dirty="0"/>
          </a:p>
          <a:p>
            <a:r>
              <a:rPr lang="zh-CN" altLang="en-US" dirty="0"/>
              <a:t>        </a:t>
            </a:r>
            <a:r>
              <a:rPr lang="en-US" altLang="zh-CN" dirty="0"/>
              <a:t>print("</a:t>
            </a:r>
            <a:r>
              <a:rPr lang="zh-CN" altLang="en-US" dirty="0"/>
              <a:t>预测字符串：</a:t>
            </a:r>
            <a:r>
              <a:rPr lang="en-US" altLang="zh-CN" dirty="0"/>
              <a:t>", end='')</a:t>
            </a:r>
          </a:p>
          <a:p>
            <a:r>
              <a:rPr lang="en-US" altLang="zh-CN" dirty="0"/>
              <a:t>        for </a:t>
            </a:r>
            <a:r>
              <a:rPr lang="en-US" altLang="zh-CN" dirty="0" err="1"/>
              <a:t>input_c</a:t>
            </a:r>
            <a:r>
              <a:rPr lang="en-US" altLang="zh-CN" dirty="0"/>
              <a:t>, label in zip(inputs, labels):</a:t>
            </a:r>
          </a:p>
          <a:p>
            <a:r>
              <a:rPr lang="en-US" altLang="zh-CN" dirty="0"/>
              <a:t>            hidden, output = model(hidden, </a:t>
            </a:r>
            <a:r>
              <a:rPr lang="en-US" altLang="zh-CN" dirty="0" err="1"/>
              <a:t>input_c</a:t>
            </a:r>
            <a:r>
              <a:rPr lang="en-US" altLang="zh-CN" dirty="0"/>
              <a:t>)</a:t>
            </a:r>
          </a:p>
          <a:p>
            <a:r>
              <a:rPr lang="en-US" altLang="zh-CN" dirty="0"/>
              <a:t>            _, </a:t>
            </a:r>
            <a:r>
              <a:rPr lang="en-US" altLang="zh-CN" dirty="0" err="1"/>
              <a:t>idx</a:t>
            </a:r>
            <a:r>
              <a:rPr lang="en-US" altLang="zh-CN" dirty="0"/>
              <a:t> = </a:t>
            </a:r>
            <a:r>
              <a:rPr lang="en-US" altLang="zh-CN" dirty="0" err="1"/>
              <a:t>output.max</a:t>
            </a:r>
            <a:r>
              <a:rPr lang="en-US" altLang="zh-CN" dirty="0"/>
              <a:t>(1)      # </a:t>
            </a:r>
            <a:r>
              <a:rPr lang="zh-CN" altLang="en-US" dirty="0"/>
              <a:t>最大概率作为预测</a:t>
            </a:r>
          </a:p>
          <a:p>
            <a:r>
              <a:rPr lang="zh-CN" altLang="en-US" dirty="0"/>
              <a:t>            </a:t>
            </a:r>
            <a:r>
              <a:rPr lang="en-US" altLang="zh-CN" dirty="0"/>
              <a:t>print(idx2char[</a:t>
            </a:r>
            <a:r>
              <a:rPr lang="en-US" altLang="zh-CN" dirty="0" err="1"/>
              <a:t>idx.item</a:t>
            </a:r>
            <a:r>
              <a:rPr lang="en-US" altLang="zh-CN" dirty="0"/>
              <a:t>()], end='')</a:t>
            </a:r>
          </a:p>
          <a:p>
            <a:r>
              <a:rPr lang="en-US" altLang="zh-CN" dirty="0"/>
              <a:t>            loss += criterion(output, </a:t>
            </a:r>
            <a:r>
              <a:rPr lang="en-US" altLang="zh-CN" dirty="0" err="1"/>
              <a:t>label.unsqueeze</a:t>
            </a:r>
            <a:r>
              <a:rPr lang="en-US" altLang="zh-CN" dirty="0"/>
              <a:t>(0))</a:t>
            </a:r>
          </a:p>
          <a:p>
            <a:endParaRPr lang="en-US" altLang="zh-CN" dirty="0"/>
          </a:p>
          <a:p>
            <a:r>
              <a:rPr lang="en-US" altLang="zh-CN" dirty="0"/>
              <a:t>        print("\t</a:t>
            </a:r>
            <a:r>
              <a:rPr lang="zh-CN" altLang="en-US" dirty="0"/>
              <a:t>轮次：</a:t>
            </a:r>
            <a:r>
              <a:rPr lang="en-US" altLang="zh-CN" dirty="0"/>
              <a:t>%3d\t</a:t>
            </a:r>
            <a:r>
              <a:rPr lang="zh-CN" altLang="en-US" dirty="0"/>
              <a:t>损失：</a:t>
            </a:r>
            <a:r>
              <a:rPr lang="en-US" altLang="zh-CN" dirty="0"/>
              <a:t>%1.4f" % (epoch + 1, </a:t>
            </a:r>
            <a:r>
              <a:rPr lang="en-US" altLang="zh-CN" dirty="0" err="1"/>
              <a:t>loss.item</a:t>
            </a:r>
            <a:r>
              <a:rPr lang="en-US" altLang="zh-CN" dirty="0"/>
              <a:t>()))</a:t>
            </a:r>
          </a:p>
          <a:p>
            <a:r>
              <a:rPr lang="en-US" altLang="zh-CN" dirty="0"/>
              <a:t>        </a:t>
            </a:r>
            <a:r>
              <a:rPr lang="en-US" altLang="zh-CN" dirty="0" err="1"/>
              <a:t>loss.backward</a:t>
            </a:r>
            <a:r>
              <a:rPr lang="en-US" altLang="zh-CN" dirty="0"/>
              <a:t>()         # </a:t>
            </a:r>
            <a:r>
              <a:rPr lang="zh-CN" altLang="en-US" dirty="0"/>
              <a:t>反向传播</a:t>
            </a:r>
          </a:p>
          <a:p>
            <a:r>
              <a:rPr lang="zh-CN" altLang="en-US" dirty="0"/>
              <a:t>        </a:t>
            </a:r>
            <a:r>
              <a:rPr lang="en-US" altLang="zh-CN" dirty="0" err="1"/>
              <a:t>optimizer.step</a:t>
            </a:r>
            <a:r>
              <a:rPr lang="en-US" altLang="zh-CN" dirty="0"/>
              <a:t>()        # </a:t>
            </a:r>
            <a:r>
              <a:rPr lang="zh-CN" altLang="en-US" dirty="0"/>
              <a:t>参数优化</a:t>
            </a:r>
          </a:p>
          <a:p>
            <a:endParaRPr lang="zh-CN" altLang="en-US" dirty="0"/>
          </a:p>
        </p:txBody>
      </p:sp>
    </p:spTree>
    <p:extLst>
      <p:ext uri="{BB962C8B-B14F-4D97-AF65-F5344CB8AC3E}">
        <p14:creationId xmlns:p14="http://schemas.microsoft.com/office/powerpoint/2010/main" val="1905462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340768"/>
            <a:ext cx="8229600" cy="4983832"/>
          </a:xfrm>
        </p:spPr>
        <p:txBody>
          <a:bodyPr>
            <a:normAutofit fontScale="92500" lnSpcReduction="10000"/>
          </a:bodyPr>
          <a:lstStyle/>
          <a:p>
            <a:r>
              <a:rPr lang="zh-CN" altLang="en-US" dirty="0"/>
              <a:t>输出结果如下。可以看到，在第</a:t>
            </a:r>
            <a:r>
              <a:rPr lang="en-US" altLang="zh-CN" dirty="0"/>
              <a:t>4</a:t>
            </a:r>
            <a:r>
              <a:rPr lang="zh-CN" altLang="en-US" dirty="0"/>
              <a:t>轮模型就能正确预测出字符串</a:t>
            </a:r>
            <a:r>
              <a:rPr lang="en-US" altLang="zh-CN" dirty="0" err="1"/>
              <a:t>elcome</a:t>
            </a:r>
            <a:r>
              <a:rPr lang="zh-CN" altLang="en-US" dirty="0"/>
              <a:t>，一直运行至</a:t>
            </a:r>
            <a:r>
              <a:rPr lang="en-US" altLang="zh-CN" dirty="0"/>
              <a:t>100</a:t>
            </a:r>
            <a:r>
              <a:rPr lang="zh-CN" altLang="en-US" dirty="0"/>
              <a:t>轮，预测都不再变化，只是损失还在逐步减小。</a:t>
            </a:r>
          </a:p>
          <a:p>
            <a:pPr lvl="1"/>
            <a:r>
              <a:rPr lang="zh-CN" altLang="en-US" dirty="0"/>
              <a:t>预测字符串：</a:t>
            </a:r>
            <a:r>
              <a:rPr lang="en-US" altLang="zh-CN" dirty="0" err="1"/>
              <a:t>occcoc</a:t>
            </a:r>
            <a:r>
              <a:rPr lang="en-US" altLang="zh-CN" dirty="0"/>
              <a:t>	</a:t>
            </a:r>
            <a:r>
              <a:rPr lang="zh-CN" altLang="en-US" dirty="0"/>
              <a:t>轮次：  </a:t>
            </a:r>
            <a:r>
              <a:rPr lang="en-US" altLang="zh-CN" dirty="0"/>
              <a:t>1	</a:t>
            </a:r>
            <a:r>
              <a:rPr lang="zh-CN" altLang="en-US" dirty="0"/>
              <a:t>损失：</a:t>
            </a:r>
            <a:r>
              <a:rPr lang="en-US" altLang="zh-CN" dirty="0"/>
              <a:t>10.5652</a:t>
            </a:r>
          </a:p>
          <a:p>
            <a:pPr lvl="1"/>
            <a:r>
              <a:rPr lang="zh-CN" altLang="en-US" dirty="0"/>
              <a:t>预测字符串：</a:t>
            </a:r>
            <a:r>
              <a:rPr lang="en-US" altLang="zh-CN" dirty="0" err="1"/>
              <a:t>oocooe</a:t>
            </a:r>
            <a:r>
              <a:rPr lang="en-US" altLang="zh-CN" dirty="0"/>
              <a:t>	</a:t>
            </a:r>
            <a:r>
              <a:rPr lang="zh-CN" altLang="en-US" dirty="0"/>
              <a:t>轮次：  </a:t>
            </a:r>
            <a:r>
              <a:rPr lang="en-US" altLang="zh-CN" dirty="0"/>
              <a:t>2	</a:t>
            </a:r>
            <a:r>
              <a:rPr lang="zh-CN" altLang="en-US" dirty="0"/>
              <a:t>损失：</a:t>
            </a:r>
            <a:r>
              <a:rPr lang="en-US" altLang="zh-CN" dirty="0"/>
              <a:t>9.0901</a:t>
            </a:r>
          </a:p>
          <a:p>
            <a:pPr lvl="1"/>
            <a:r>
              <a:rPr lang="zh-CN" altLang="en-US" dirty="0"/>
              <a:t>预测字符串：</a:t>
            </a:r>
            <a:r>
              <a:rPr lang="en-US" altLang="zh-CN" dirty="0" err="1"/>
              <a:t>eoeome</a:t>
            </a:r>
            <a:r>
              <a:rPr lang="en-US" altLang="zh-CN" dirty="0"/>
              <a:t>	</a:t>
            </a:r>
            <a:r>
              <a:rPr lang="zh-CN" altLang="en-US" dirty="0"/>
              <a:t>轮次：  </a:t>
            </a:r>
            <a:r>
              <a:rPr lang="en-US" altLang="zh-CN" dirty="0"/>
              <a:t>3	</a:t>
            </a:r>
            <a:r>
              <a:rPr lang="zh-CN" altLang="en-US" dirty="0"/>
              <a:t>损失：</a:t>
            </a:r>
            <a:r>
              <a:rPr lang="en-US" altLang="zh-CN" dirty="0"/>
              <a:t>8.0015</a:t>
            </a:r>
          </a:p>
          <a:p>
            <a:pPr lvl="1"/>
            <a:r>
              <a:rPr lang="zh-CN" altLang="en-US" dirty="0"/>
              <a:t>预测字符串：</a:t>
            </a:r>
            <a:r>
              <a:rPr lang="en-US" altLang="zh-CN" dirty="0" err="1"/>
              <a:t>elcome</a:t>
            </a:r>
            <a:r>
              <a:rPr lang="en-US" altLang="zh-CN" dirty="0"/>
              <a:t>	</a:t>
            </a:r>
            <a:r>
              <a:rPr lang="zh-CN" altLang="en-US" dirty="0"/>
              <a:t>轮次：  </a:t>
            </a:r>
            <a:r>
              <a:rPr lang="en-US" altLang="zh-CN" dirty="0"/>
              <a:t>4	</a:t>
            </a:r>
            <a:r>
              <a:rPr lang="zh-CN" altLang="en-US" dirty="0"/>
              <a:t>损失：</a:t>
            </a:r>
            <a:r>
              <a:rPr lang="en-US" altLang="zh-CN" dirty="0"/>
              <a:t>6.8858</a:t>
            </a:r>
          </a:p>
          <a:p>
            <a:pPr lvl="1"/>
            <a:r>
              <a:rPr lang="zh-CN" altLang="en-US" dirty="0"/>
              <a:t>预测字符串：</a:t>
            </a:r>
            <a:r>
              <a:rPr lang="en-US" altLang="zh-CN" dirty="0" err="1"/>
              <a:t>elcome</a:t>
            </a:r>
            <a:r>
              <a:rPr lang="en-US" altLang="zh-CN" dirty="0"/>
              <a:t>	</a:t>
            </a:r>
            <a:r>
              <a:rPr lang="zh-CN" altLang="en-US" dirty="0"/>
              <a:t>轮次：  </a:t>
            </a:r>
            <a:r>
              <a:rPr lang="en-US" altLang="zh-CN" dirty="0"/>
              <a:t>5	</a:t>
            </a:r>
            <a:r>
              <a:rPr lang="zh-CN" altLang="en-US" dirty="0"/>
              <a:t>损失：</a:t>
            </a:r>
            <a:r>
              <a:rPr lang="en-US" altLang="zh-CN" dirty="0"/>
              <a:t>5.9317</a:t>
            </a:r>
          </a:p>
          <a:p>
            <a:pPr lvl="1"/>
            <a:r>
              <a:rPr lang="en-US" altLang="zh-CN" dirty="0"/>
              <a:t>……</a:t>
            </a:r>
          </a:p>
          <a:p>
            <a:pPr lvl="1"/>
            <a:r>
              <a:rPr lang="zh-CN" altLang="en-US" dirty="0"/>
              <a:t>预测字符串：</a:t>
            </a:r>
            <a:r>
              <a:rPr lang="en-US" altLang="zh-CN" dirty="0" err="1"/>
              <a:t>elcome</a:t>
            </a:r>
            <a:r>
              <a:rPr lang="en-US" altLang="zh-CN" dirty="0"/>
              <a:t>	</a:t>
            </a:r>
            <a:r>
              <a:rPr lang="zh-CN" altLang="en-US" dirty="0"/>
              <a:t>轮次： </a:t>
            </a:r>
            <a:r>
              <a:rPr lang="en-US" altLang="zh-CN" dirty="0"/>
              <a:t>98	</a:t>
            </a:r>
            <a:r>
              <a:rPr lang="zh-CN" altLang="en-US" dirty="0"/>
              <a:t>损失：</a:t>
            </a:r>
            <a:r>
              <a:rPr lang="en-US" altLang="zh-CN" dirty="0"/>
              <a:t>3.1061</a:t>
            </a:r>
          </a:p>
          <a:p>
            <a:pPr lvl="1"/>
            <a:r>
              <a:rPr lang="zh-CN" altLang="en-US" dirty="0"/>
              <a:t>预测字符串：</a:t>
            </a:r>
            <a:r>
              <a:rPr lang="en-US" altLang="zh-CN" dirty="0" err="1"/>
              <a:t>elcome</a:t>
            </a:r>
            <a:r>
              <a:rPr lang="en-US" altLang="zh-CN" dirty="0"/>
              <a:t>	</a:t>
            </a:r>
            <a:r>
              <a:rPr lang="zh-CN" altLang="en-US" dirty="0"/>
              <a:t>轮次： </a:t>
            </a:r>
            <a:r>
              <a:rPr lang="en-US" altLang="zh-CN" dirty="0"/>
              <a:t>99	</a:t>
            </a:r>
            <a:r>
              <a:rPr lang="zh-CN" altLang="en-US" dirty="0"/>
              <a:t>损失：</a:t>
            </a:r>
            <a:r>
              <a:rPr lang="en-US" altLang="zh-CN" dirty="0"/>
              <a:t>3.1061</a:t>
            </a:r>
          </a:p>
          <a:p>
            <a:pPr lvl="1"/>
            <a:r>
              <a:rPr lang="zh-CN" altLang="en-US" dirty="0"/>
              <a:t>预测字符串：</a:t>
            </a:r>
            <a:r>
              <a:rPr lang="en-US" altLang="zh-CN" dirty="0" err="1"/>
              <a:t>elcome</a:t>
            </a:r>
            <a:r>
              <a:rPr lang="en-US" altLang="zh-CN" dirty="0"/>
              <a:t>	</a:t>
            </a:r>
            <a:r>
              <a:rPr lang="zh-CN" altLang="en-US" dirty="0"/>
              <a:t>轮次：</a:t>
            </a:r>
            <a:r>
              <a:rPr lang="en-US" altLang="zh-CN" dirty="0"/>
              <a:t>100	</a:t>
            </a:r>
            <a:r>
              <a:rPr lang="zh-CN" altLang="en-US" dirty="0"/>
              <a:t>损失：</a:t>
            </a:r>
            <a:r>
              <a:rPr lang="en-US" altLang="zh-CN" dirty="0"/>
              <a:t>3.1060</a:t>
            </a:r>
          </a:p>
          <a:p>
            <a:pPr lvl="1"/>
            <a:r>
              <a:rPr lang="zh-CN" altLang="en-US" dirty="0"/>
              <a:t>程序运行完毕！</a:t>
            </a:r>
          </a:p>
          <a:p>
            <a:endParaRPr lang="zh-CN" altLang="en-US" dirty="0"/>
          </a:p>
        </p:txBody>
      </p:sp>
    </p:spTree>
    <p:extLst>
      <p:ext uri="{BB962C8B-B14F-4D97-AF65-F5344CB8AC3E}">
        <p14:creationId xmlns:p14="http://schemas.microsoft.com/office/powerpoint/2010/main" val="35464936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22932620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836712"/>
            <a:ext cx="9144000" cy="6021288"/>
          </a:xfrm>
        </p:spPr>
        <p:txBody>
          <a:bodyPr>
            <a:normAutofit fontScale="62500" lnSpcReduction="20000"/>
          </a:bodyPr>
          <a:lstStyle/>
          <a:p>
            <a:r>
              <a:rPr lang="en-US" altLang="zh-CN" sz="3200" dirty="0"/>
              <a:t>B</a:t>
            </a:r>
            <a:r>
              <a:rPr lang="zh-CN" altLang="en-US" sz="3200" dirty="0"/>
              <a:t>、一次性地将字符序列输入到</a:t>
            </a:r>
            <a:r>
              <a:rPr lang="en-US" altLang="zh-CN" sz="3200" dirty="0"/>
              <a:t>RNN</a:t>
            </a:r>
          </a:p>
          <a:p>
            <a:r>
              <a:rPr lang="en-US" altLang="zh-CN" sz="3200" dirty="0"/>
              <a:t>welcome_rnn_seq.py</a:t>
            </a:r>
            <a:r>
              <a:rPr lang="zh-CN" altLang="en-US" sz="3200" dirty="0"/>
              <a:t>实现与</a:t>
            </a:r>
            <a:r>
              <a:rPr lang="en-US" altLang="zh-CN" sz="3200" dirty="0"/>
              <a:t>welcome_rnn.py</a:t>
            </a:r>
            <a:r>
              <a:rPr lang="zh-CN" altLang="en-US" sz="3200" dirty="0"/>
              <a:t>相同的功能，只不过是将一个序列全部一次性地送入</a:t>
            </a:r>
            <a:r>
              <a:rPr lang="en-US" altLang="zh-CN" sz="3200" dirty="0"/>
              <a:t>RNN</a:t>
            </a:r>
            <a:r>
              <a:rPr lang="zh-CN" altLang="en-US" sz="3200" dirty="0"/>
              <a:t>中。</a:t>
            </a:r>
          </a:p>
          <a:p>
            <a:r>
              <a:rPr lang="zh-CN" altLang="en-US" sz="3200" dirty="0"/>
              <a:t>代码</a:t>
            </a:r>
            <a:r>
              <a:rPr lang="en-US" altLang="zh-CN" sz="3200" dirty="0"/>
              <a:t>8. 5</a:t>
            </a:r>
            <a:r>
              <a:rPr lang="zh-CN" altLang="en-US" sz="3200" dirty="0"/>
              <a:t>定义第二个基本</a:t>
            </a:r>
            <a:r>
              <a:rPr lang="en-US" altLang="zh-CN" sz="3200" dirty="0"/>
              <a:t>RNN</a:t>
            </a:r>
            <a:r>
              <a:rPr lang="zh-CN" altLang="en-US" sz="3200" dirty="0"/>
              <a:t>类。该类基本上与代码</a:t>
            </a:r>
            <a:r>
              <a:rPr lang="en-US" altLang="zh-CN" sz="3200" dirty="0"/>
              <a:t>8. 1</a:t>
            </a:r>
            <a:r>
              <a:rPr lang="zh-CN" altLang="en-US" sz="3200" dirty="0"/>
              <a:t>一致，不同之处有以下两点（已经在代码</a:t>
            </a:r>
            <a:r>
              <a:rPr lang="en-US" altLang="zh-CN" sz="3200" dirty="0"/>
              <a:t>8. 5</a:t>
            </a:r>
            <a:r>
              <a:rPr lang="zh-CN" altLang="en-US" sz="3200" dirty="0"/>
              <a:t>以粗体字标出）：第一，</a:t>
            </a:r>
            <a:r>
              <a:rPr lang="en-US" altLang="zh-CN" sz="3200" dirty="0"/>
              <a:t>forward</a:t>
            </a:r>
            <a:r>
              <a:rPr lang="zh-CN" altLang="en-US" sz="3200" dirty="0"/>
              <a:t>方法不再返回隐含状态，仅返回输出</a:t>
            </a:r>
            <a:r>
              <a:rPr lang="en-US" altLang="zh-CN" sz="3200" dirty="0"/>
              <a:t>out</a:t>
            </a:r>
            <a:r>
              <a:rPr lang="zh-CN" altLang="en-US" sz="3200" dirty="0"/>
              <a:t>张量。第二，不再定义初始化隐藏单元状态</a:t>
            </a:r>
            <a:r>
              <a:rPr lang="en-US" altLang="zh-CN" sz="3200" dirty="0" err="1"/>
              <a:t>init_hidden</a:t>
            </a:r>
            <a:r>
              <a:rPr lang="zh-CN" altLang="en-US" sz="3200" dirty="0"/>
              <a:t>方法，因为是一次性输入整个字符序列，只需要在</a:t>
            </a:r>
            <a:r>
              <a:rPr lang="en-US" altLang="zh-CN" sz="3200" dirty="0"/>
              <a:t>forward</a:t>
            </a:r>
            <a:r>
              <a:rPr lang="zh-CN" altLang="en-US" sz="3200" dirty="0"/>
              <a:t>方法中初始化即可。</a:t>
            </a:r>
          </a:p>
          <a:p>
            <a:r>
              <a:rPr lang="zh-CN" altLang="en-US" dirty="0"/>
              <a:t>代码</a:t>
            </a:r>
            <a:r>
              <a:rPr lang="en-US" altLang="zh-CN" dirty="0"/>
              <a:t>8. 5</a:t>
            </a:r>
            <a:r>
              <a:rPr lang="zh-CN" altLang="en-US" dirty="0"/>
              <a:t>定义第二个基本</a:t>
            </a:r>
            <a:r>
              <a:rPr lang="en-US" altLang="zh-CN" dirty="0"/>
              <a:t>RNN</a:t>
            </a:r>
            <a:r>
              <a:rPr lang="zh-CN" altLang="en-US" dirty="0"/>
              <a:t>类</a:t>
            </a:r>
          </a:p>
          <a:p>
            <a:r>
              <a:rPr lang="en-US" altLang="zh-CN" dirty="0"/>
              <a:t>class RNN(</a:t>
            </a:r>
            <a:r>
              <a:rPr lang="en-US" altLang="zh-CN" dirty="0" err="1"/>
              <a:t>nn.Module</a:t>
            </a:r>
            <a:r>
              <a:rPr lang="en-US" altLang="zh-CN" dirty="0"/>
              <a:t>):</a:t>
            </a:r>
          </a:p>
          <a:p>
            <a:r>
              <a:rPr lang="en-US" altLang="zh-CN" dirty="0"/>
              <a:t>    """ RNN</a:t>
            </a:r>
            <a:r>
              <a:rPr lang="zh-CN" altLang="en-US" dirty="0"/>
              <a:t>模型 </a:t>
            </a:r>
            <a:r>
              <a:rPr lang="en-US" altLang="zh-CN" dirty="0"/>
              <a:t>"""</a:t>
            </a:r>
          </a:p>
          <a:p>
            <a:endParaRPr lang="en-US" altLang="zh-CN" dirty="0"/>
          </a:p>
          <a:p>
            <a:r>
              <a:rPr lang="en-US" altLang="zh-CN" dirty="0"/>
              <a:t>    </a:t>
            </a:r>
            <a:r>
              <a:rPr lang="en-US" altLang="zh-CN" dirty="0" err="1"/>
              <a:t>def</a:t>
            </a:r>
            <a:r>
              <a:rPr lang="en-US" altLang="zh-CN" dirty="0"/>
              <a:t> __</a:t>
            </a:r>
            <a:r>
              <a:rPr lang="en-US" altLang="zh-CN" dirty="0" err="1"/>
              <a:t>init</a:t>
            </a:r>
            <a:r>
              <a:rPr lang="en-US" altLang="zh-CN" dirty="0"/>
              <a:t>__(self, </a:t>
            </a:r>
            <a:r>
              <a:rPr lang="en-US" altLang="zh-CN" dirty="0" err="1"/>
              <a:t>input_size</a:t>
            </a:r>
            <a:r>
              <a:rPr lang="en-US" altLang="zh-CN" dirty="0"/>
              <a:t>, </a:t>
            </a:r>
            <a:r>
              <a:rPr lang="en-US" altLang="zh-CN" dirty="0" err="1"/>
              <a:t>num_layers</a:t>
            </a:r>
            <a:r>
              <a:rPr lang="en-US" altLang="zh-CN" dirty="0"/>
              <a:t>, </a:t>
            </a:r>
            <a:r>
              <a:rPr lang="en-US" altLang="zh-CN" dirty="0" err="1"/>
              <a:t>hidden_size</a:t>
            </a:r>
            <a:r>
              <a:rPr lang="en-US" altLang="zh-CN" dirty="0"/>
              <a:t>, </a:t>
            </a:r>
            <a:r>
              <a:rPr lang="en-US" altLang="zh-CN" dirty="0" err="1"/>
              <a:t>batch_size</a:t>
            </a:r>
            <a:r>
              <a:rPr lang="en-US" altLang="zh-CN" dirty="0"/>
              <a:t>, </a:t>
            </a:r>
            <a:r>
              <a:rPr lang="en-US" altLang="zh-CN" dirty="0" err="1"/>
              <a:t>sequence_length</a:t>
            </a:r>
            <a:r>
              <a:rPr lang="en-US" altLang="zh-CN" dirty="0"/>
              <a:t>, </a:t>
            </a:r>
            <a:r>
              <a:rPr lang="en-US" altLang="zh-CN" dirty="0" err="1"/>
              <a:t>num_classes</a:t>
            </a:r>
            <a:r>
              <a:rPr lang="en-US" altLang="zh-CN" dirty="0"/>
              <a:t>):</a:t>
            </a:r>
          </a:p>
          <a:p>
            <a:r>
              <a:rPr lang="en-US" altLang="zh-CN" dirty="0"/>
              <a:t>        super(RNN, self).__</a:t>
            </a:r>
            <a:r>
              <a:rPr lang="en-US" altLang="zh-CN" dirty="0" err="1"/>
              <a:t>init</a:t>
            </a:r>
            <a:r>
              <a:rPr lang="en-US" altLang="zh-CN" dirty="0"/>
              <a:t>__()</a:t>
            </a:r>
          </a:p>
          <a:p>
            <a:endParaRPr lang="en-US" altLang="zh-CN" dirty="0"/>
          </a:p>
          <a:p>
            <a:r>
              <a:rPr lang="en-US" altLang="zh-CN" dirty="0"/>
              <a:t>        </a:t>
            </a:r>
            <a:r>
              <a:rPr lang="en-US" altLang="zh-CN" dirty="0" err="1"/>
              <a:t>self.input_size</a:t>
            </a:r>
            <a:r>
              <a:rPr lang="en-US" altLang="zh-CN" dirty="0"/>
              <a:t> = </a:t>
            </a:r>
            <a:r>
              <a:rPr lang="en-US" altLang="zh-CN" dirty="0" err="1"/>
              <a:t>input_size</a:t>
            </a:r>
            <a:endParaRPr lang="en-US" altLang="zh-CN" dirty="0"/>
          </a:p>
          <a:p>
            <a:r>
              <a:rPr lang="en-US" altLang="zh-CN" dirty="0"/>
              <a:t>        </a:t>
            </a:r>
            <a:r>
              <a:rPr lang="en-US" altLang="zh-CN" dirty="0" err="1"/>
              <a:t>self.num_layers</a:t>
            </a:r>
            <a:r>
              <a:rPr lang="en-US" altLang="zh-CN" dirty="0"/>
              <a:t> = </a:t>
            </a:r>
            <a:r>
              <a:rPr lang="en-US" altLang="zh-CN" dirty="0" err="1"/>
              <a:t>num_layers</a:t>
            </a:r>
            <a:endParaRPr lang="en-US" altLang="zh-CN" dirty="0"/>
          </a:p>
          <a:p>
            <a:r>
              <a:rPr lang="en-US" altLang="zh-CN" dirty="0"/>
              <a:t>        </a:t>
            </a:r>
            <a:r>
              <a:rPr lang="en-US" altLang="zh-CN" dirty="0" err="1"/>
              <a:t>self.hidden_size</a:t>
            </a:r>
            <a:r>
              <a:rPr lang="en-US" altLang="zh-CN" dirty="0"/>
              <a:t> = </a:t>
            </a:r>
            <a:r>
              <a:rPr lang="en-US" altLang="zh-CN" dirty="0" err="1"/>
              <a:t>hidden_size</a:t>
            </a:r>
            <a:endParaRPr lang="en-US" altLang="zh-CN" dirty="0"/>
          </a:p>
          <a:p>
            <a:r>
              <a:rPr lang="en-US" altLang="zh-CN" dirty="0"/>
              <a:t>        </a:t>
            </a:r>
            <a:r>
              <a:rPr lang="en-US" altLang="zh-CN" dirty="0" err="1"/>
              <a:t>self.batch_size</a:t>
            </a:r>
            <a:r>
              <a:rPr lang="en-US" altLang="zh-CN" dirty="0"/>
              <a:t> = </a:t>
            </a:r>
            <a:r>
              <a:rPr lang="en-US" altLang="zh-CN" dirty="0" err="1"/>
              <a:t>batch_size</a:t>
            </a:r>
            <a:endParaRPr lang="en-US" altLang="zh-CN" dirty="0"/>
          </a:p>
          <a:p>
            <a:r>
              <a:rPr lang="en-US" altLang="zh-CN" dirty="0"/>
              <a:t>        </a:t>
            </a:r>
            <a:r>
              <a:rPr lang="en-US" altLang="zh-CN" dirty="0" err="1"/>
              <a:t>self.sequence_length</a:t>
            </a:r>
            <a:r>
              <a:rPr lang="en-US" altLang="zh-CN" dirty="0"/>
              <a:t> = </a:t>
            </a:r>
            <a:r>
              <a:rPr lang="en-US" altLang="zh-CN" dirty="0" err="1"/>
              <a:t>sequence_length</a:t>
            </a:r>
            <a:endParaRPr lang="en-US" altLang="zh-CN" dirty="0"/>
          </a:p>
          <a:p>
            <a:r>
              <a:rPr lang="en-US" altLang="zh-CN" dirty="0"/>
              <a:t>        </a:t>
            </a:r>
            <a:r>
              <a:rPr lang="en-US" altLang="zh-CN" dirty="0" err="1"/>
              <a:t>self.num_classes</a:t>
            </a:r>
            <a:r>
              <a:rPr lang="en-US" altLang="zh-CN" dirty="0"/>
              <a:t> = </a:t>
            </a:r>
            <a:r>
              <a:rPr lang="en-US" altLang="zh-CN" dirty="0" err="1"/>
              <a:t>num_classes</a:t>
            </a:r>
            <a:endParaRPr lang="en-US" altLang="zh-CN" dirty="0"/>
          </a:p>
          <a:p>
            <a:endParaRPr lang="en-US" altLang="zh-CN" dirty="0"/>
          </a:p>
          <a:p>
            <a:r>
              <a:rPr lang="en-US" altLang="zh-CN" dirty="0"/>
              <a:t>        </a:t>
            </a:r>
            <a:r>
              <a:rPr lang="en-US" altLang="zh-CN" dirty="0" err="1"/>
              <a:t>self.rnn</a:t>
            </a:r>
            <a:r>
              <a:rPr lang="en-US" altLang="zh-CN" dirty="0"/>
              <a:t> = </a:t>
            </a:r>
            <a:r>
              <a:rPr lang="en-US" altLang="zh-CN" dirty="0" err="1"/>
              <a:t>nn.RNN</a:t>
            </a:r>
            <a:r>
              <a:rPr lang="en-US" altLang="zh-CN" dirty="0"/>
              <a:t>(</a:t>
            </a:r>
            <a:r>
              <a:rPr lang="en-US" altLang="zh-CN" dirty="0" err="1"/>
              <a:t>input_size</a:t>
            </a:r>
            <a:r>
              <a:rPr lang="en-US" altLang="zh-CN" dirty="0"/>
              <a:t>=</a:t>
            </a:r>
            <a:r>
              <a:rPr lang="en-US" altLang="zh-CN" dirty="0" err="1"/>
              <a:t>input_size</a:t>
            </a:r>
            <a:r>
              <a:rPr lang="en-US" altLang="zh-CN" dirty="0"/>
              <a:t>,</a:t>
            </a:r>
          </a:p>
          <a:p>
            <a:r>
              <a:rPr lang="en-US" altLang="zh-CN" dirty="0"/>
              <a:t>                          </a:t>
            </a:r>
            <a:r>
              <a:rPr lang="en-US" altLang="zh-CN" dirty="0" err="1"/>
              <a:t>hidden_size</a:t>
            </a:r>
            <a:r>
              <a:rPr lang="en-US" altLang="zh-CN" dirty="0"/>
              <a:t>=</a:t>
            </a:r>
            <a:r>
              <a:rPr lang="en-US" altLang="zh-CN" dirty="0" err="1"/>
              <a:t>hidden_size</a:t>
            </a:r>
            <a:r>
              <a:rPr lang="en-US" altLang="zh-CN" dirty="0"/>
              <a:t>, </a:t>
            </a:r>
            <a:r>
              <a:rPr lang="en-US" altLang="zh-CN" dirty="0" err="1"/>
              <a:t>batch_first</a:t>
            </a:r>
            <a:r>
              <a:rPr lang="en-US" altLang="zh-CN" dirty="0"/>
              <a:t>=True</a:t>
            </a:r>
            <a:r>
              <a:rPr lang="en-US" altLang="zh-CN" dirty="0" smtClean="0"/>
              <a:t>)</a:t>
            </a:r>
            <a:endParaRPr lang="en-US" altLang="zh-CN" dirty="0"/>
          </a:p>
        </p:txBody>
      </p:sp>
    </p:spTree>
    <p:extLst>
      <p:ext uri="{BB962C8B-B14F-4D97-AF65-F5344CB8AC3E}">
        <p14:creationId xmlns:p14="http://schemas.microsoft.com/office/powerpoint/2010/main" val="392797644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935480"/>
            <a:ext cx="9144000" cy="4389120"/>
          </a:xfrm>
        </p:spPr>
        <p:txBody>
          <a:bodyPr>
            <a:normAutofit fontScale="70000" lnSpcReduction="20000"/>
          </a:bodyPr>
          <a:lstStyle/>
          <a:p>
            <a:endParaRPr lang="en-US" altLang="zh-CN" dirty="0"/>
          </a:p>
          <a:p>
            <a:r>
              <a:rPr lang="en-US" altLang="zh-CN" dirty="0"/>
              <a:t>    </a:t>
            </a:r>
            <a:r>
              <a:rPr lang="en-US" altLang="zh-CN" dirty="0" err="1"/>
              <a:t>def</a:t>
            </a:r>
            <a:r>
              <a:rPr lang="en-US" altLang="zh-CN" dirty="0"/>
              <a:t> forward(self, x):</a:t>
            </a:r>
          </a:p>
          <a:p>
            <a:r>
              <a:rPr lang="en-US" altLang="zh-CN" dirty="0"/>
              <a:t>        # </a:t>
            </a:r>
            <a:r>
              <a:rPr lang="zh-CN" altLang="en-US" dirty="0"/>
              <a:t>初始化隐藏状态，</a:t>
            </a:r>
            <a:r>
              <a:rPr lang="en-US" altLang="zh-CN" dirty="0" err="1"/>
              <a:t>batch_first</a:t>
            </a:r>
            <a:r>
              <a:rPr lang="en-US" altLang="zh-CN" dirty="0"/>
              <a:t>=True</a:t>
            </a:r>
            <a:r>
              <a:rPr lang="zh-CN" altLang="en-US" dirty="0"/>
              <a:t>时，形状为</a:t>
            </a:r>
            <a:r>
              <a:rPr lang="en-US" altLang="zh-CN" dirty="0"/>
              <a:t>(</a:t>
            </a:r>
            <a:r>
              <a:rPr lang="en-US" altLang="zh-CN" dirty="0" err="1"/>
              <a:t>num_layers</a:t>
            </a:r>
            <a:r>
              <a:rPr lang="en-US" altLang="zh-CN" dirty="0"/>
              <a:t> * </a:t>
            </a:r>
            <a:r>
              <a:rPr lang="en-US" altLang="zh-CN" dirty="0" err="1"/>
              <a:t>num_directions</a:t>
            </a:r>
            <a:r>
              <a:rPr lang="en-US" altLang="zh-CN" dirty="0"/>
              <a:t>, batch, </a:t>
            </a:r>
            <a:r>
              <a:rPr lang="en-US" altLang="zh-CN" dirty="0" err="1"/>
              <a:t>hidden_size</a:t>
            </a:r>
            <a:r>
              <a:rPr lang="en-US" altLang="zh-CN" dirty="0"/>
              <a:t>)</a:t>
            </a:r>
          </a:p>
          <a:p>
            <a:r>
              <a:rPr lang="en-US" altLang="zh-CN" dirty="0"/>
              <a:t>        hidden = </a:t>
            </a:r>
            <a:r>
              <a:rPr lang="en-US" altLang="zh-CN" dirty="0" err="1"/>
              <a:t>torch.zeros</a:t>
            </a:r>
            <a:r>
              <a:rPr lang="en-US" altLang="zh-CN" dirty="0"/>
              <a:t>(</a:t>
            </a:r>
            <a:r>
              <a:rPr lang="en-US" altLang="zh-CN" dirty="0" err="1"/>
              <a:t>self.num_layers</a:t>
            </a:r>
            <a:r>
              <a:rPr lang="en-US" altLang="zh-CN" dirty="0"/>
              <a:t>, </a:t>
            </a:r>
            <a:r>
              <a:rPr lang="en-US" altLang="zh-CN" dirty="0" err="1"/>
              <a:t>x.size</a:t>
            </a:r>
            <a:r>
              <a:rPr lang="en-US" altLang="zh-CN" dirty="0"/>
              <a:t>(0), </a:t>
            </a:r>
            <a:r>
              <a:rPr lang="en-US" altLang="zh-CN" dirty="0" err="1"/>
              <a:t>self.hidden_size</a:t>
            </a:r>
            <a:r>
              <a:rPr lang="en-US" altLang="zh-CN" dirty="0"/>
              <a:t>)</a:t>
            </a:r>
          </a:p>
          <a:p>
            <a:endParaRPr lang="en-US" altLang="zh-CN" dirty="0"/>
          </a:p>
          <a:p>
            <a:r>
              <a:rPr lang="en-US" altLang="zh-CN" dirty="0"/>
              <a:t>        # </a:t>
            </a:r>
            <a:r>
              <a:rPr lang="zh-CN" altLang="en-US" dirty="0"/>
              <a:t>变换输入形状，</a:t>
            </a:r>
            <a:r>
              <a:rPr lang="en-US" altLang="zh-CN" dirty="0" err="1"/>
              <a:t>torch.Size</a:t>
            </a:r>
            <a:r>
              <a:rPr lang="en-US" altLang="zh-CN" dirty="0"/>
              <a:t>([1, 6, 6]) -&gt; </a:t>
            </a:r>
            <a:r>
              <a:rPr lang="en-US" altLang="zh-CN" dirty="0" err="1"/>
              <a:t>torch.Size</a:t>
            </a:r>
            <a:r>
              <a:rPr lang="en-US" altLang="zh-CN" dirty="0"/>
              <a:t>([1, 6, 6])</a:t>
            </a:r>
          </a:p>
          <a:p>
            <a:r>
              <a:rPr lang="en-US" altLang="zh-CN" dirty="0"/>
              <a:t>        x = </a:t>
            </a:r>
            <a:r>
              <a:rPr lang="en-US" altLang="zh-CN" dirty="0" err="1"/>
              <a:t>x.view</a:t>
            </a:r>
            <a:r>
              <a:rPr lang="en-US" altLang="zh-CN" dirty="0"/>
              <a:t>(</a:t>
            </a:r>
            <a:r>
              <a:rPr lang="en-US" altLang="zh-CN" dirty="0" err="1"/>
              <a:t>x.size</a:t>
            </a:r>
            <a:r>
              <a:rPr lang="en-US" altLang="zh-CN" dirty="0"/>
              <a:t>(0), </a:t>
            </a:r>
            <a:r>
              <a:rPr lang="en-US" altLang="zh-CN" dirty="0" err="1"/>
              <a:t>self.sequence_length</a:t>
            </a:r>
            <a:r>
              <a:rPr lang="en-US" altLang="zh-CN" dirty="0"/>
              <a:t>, </a:t>
            </a:r>
            <a:r>
              <a:rPr lang="en-US" altLang="zh-CN" dirty="0" err="1"/>
              <a:t>self.input_size</a:t>
            </a:r>
            <a:r>
              <a:rPr lang="en-US" altLang="zh-CN" dirty="0"/>
              <a:t>)</a:t>
            </a:r>
          </a:p>
          <a:p>
            <a:endParaRPr lang="en-US" altLang="zh-CN" dirty="0"/>
          </a:p>
          <a:p>
            <a:r>
              <a:rPr lang="en-US" altLang="zh-CN" dirty="0"/>
              <a:t>        # </a:t>
            </a:r>
            <a:r>
              <a:rPr lang="zh-CN" altLang="en-US" dirty="0"/>
              <a:t>输入到</a:t>
            </a:r>
            <a:r>
              <a:rPr lang="en-US" altLang="zh-CN" dirty="0"/>
              <a:t>RNN</a:t>
            </a:r>
          </a:p>
          <a:p>
            <a:r>
              <a:rPr lang="en-US" altLang="zh-CN" dirty="0"/>
              <a:t>        # x</a:t>
            </a:r>
            <a:r>
              <a:rPr lang="zh-CN" altLang="en-US" dirty="0"/>
              <a:t>形状：</a:t>
            </a:r>
            <a:r>
              <a:rPr lang="en-US" altLang="zh-CN" dirty="0"/>
              <a:t>(batch, </a:t>
            </a:r>
            <a:r>
              <a:rPr lang="en-US" altLang="zh-CN" dirty="0" err="1"/>
              <a:t>seq_len</a:t>
            </a:r>
            <a:r>
              <a:rPr lang="en-US" altLang="zh-CN" dirty="0"/>
              <a:t>, </a:t>
            </a:r>
            <a:r>
              <a:rPr lang="en-US" altLang="zh-CN" dirty="0" err="1"/>
              <a:t>input_size</a:t>
            </a:r>
            <a:r>
              <a:rPr lang="en-US" altLang="zh-CN" dirty="0"/>
              <a:t>)</a:t>
            </a:r>
          </a:p>
          <a:p>
            <a:r>
              <a:rPr lang="en-US" altLang="zh-CN" dirty="0"/>
              <a:t>        # hidden</a:t>
            </a:r>
            <a:r>
              <a:rPr lang="zh-CN" altLang="en-US" dirty="0"/>
              <a:t>形状：</a:t>
            </a:r>
            <a:r>
              <a:rPr lang="en-US" altLang="zh-CN" dirty="0"/>
              <a:t>(</a:t>
            </a:r>
            <a:r>
              <a:rPr lang="en-US" altLang="zh-CN" dirty="0" err="1"/>
              <a:t>num_layers</a:t>
            </a:r>
            <a:r>
              <a:rPr lang="en-US" altLang="zh-CN" dirty="0"/>
              <a:t> * </a:t>
            </a:r>
            <a:r>
              <a:rPr lang="en-US" altLang="zh-CN" dirty="0" err="1"/>
              <a:t>num_directions</a:t>
            </a:r>
            <a:r>
              <a:rPr lang="en-US" altLang="zh-CN" dirty="0"/>
              <a:t>, batch, </a:t>
            </a:r>
            <a:r>
              <a:rPr lang="en-US" altLang="zh-CN" dirty="0" err="1"/>
              <a:t>hidden_size</a:t>
            </a:r>
            <a:r>
              <a:rPr lang="en-US" altLang="zh-CN" dirty="0"/>
              <a:t>)</a:t>
            </a:r>
          </a:p>
          <a:p>
            <a:r>
              <a:rPr lang="en-US" altLang="zh-CN" dirty="0"/>
              <a:t>        out, _ = </a:t>
            </a:r>
            <a:r>
              <a:rPr lang="en-US" altLang="zh-CN" dirty="0" err="1"/>
              <a:t>self.rnn</a:t>
            </a:r>
            <a:r>
              <a:rPr lang="en-US" altLang="zh-CN" dirty="0"/>
              <a:t>(x, hidden)</a:t>
            </a:r>
          </a:p>
          <a:p>
            <a:r>
              <a:rPr lang="en-US" altLang="zh-CN" dirty="0"/>
              <a:t>        # </a:t>
            </a:r>
            <a:r>
              <a:rPr lang="zh-CN" altLang="en-US" dirty="0"/>
              <a:t>与前例不同，不再返回隐含状态，仅返回输出即可</a:t>
            </a:r>
          </a:p>
          <a:p>
            <a:r>
              <a:rPr lang="zh-CN" altLang="en-US" dirty="0"/>
              <a:t>        </a:t>
            </a:r>
            <a:r>
              <a:rPr lang="en-US" altLang="zh-CN" dirty="0"/>
              <a:t>return </a:t>
            </a:r>
            <a:r>
              <a:rPr lang="en-US" altLang="zh-CN" dirty="0" err="1"/>
              <a:t>out.view</a:t>
            </a:r>
            <a:r>
              <a:rPr lang="en-US" altLang="zh-CN" dirty="0"/>
              <a:t>(-1, </a:t>
            </a:r>
            <a:r>
              <a:rPr lang="en-US" altLang="zh-CN" dirty="0" err="1"/>
              <a:t>self.num_classes</a:t>
            </a:r>
            <a:r>
              <a:rPr lang="en-US" altLang="zh-CN" dirty="0"/>
              <a:t>)</a:t>
            </a:r>
          </a:p>
          <a:p>
            <a:endParaRPr lang="en-US" altLang="zh-CN" dirty="0"/>
          </a:p>
          <a:p>
            <a:endParaRPr lang="zh-CN" altLang="en-US" dirty="0"/>
          </a:p>
        </p:txBody>
      </p:sp>
    </p:spTree>
    <p:extLst>
      <p:ext uri="{BB962C8B-B14F-4D97-AF65-F5344CB8AC3E}">
        <p14:creationId xmlns:p14="http://schemas.microsoft.com/office/powerpoint/2010/main" val="26239960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052736"/>
            <a:ext cx="9144000" cy="5805264"/>
          </a:xfrm>
        </p:spPr>
        <p:txBody>
          <a:bodyPr>
            <a:normAutofit fontScale="77500" lnSpcReduction="20000"/>
          </a:bodyPr>
          <a:lstStyle/>
          <a:p>
            <a:r>
              <a:rPr lang="zh-CN" altLang="en-US" dirty="0"/>
              <a:t>一次性地将字符序列输入到</a:t>
            </a:r>
            <a:r>
              <a:rPr lang="en-US" altLang="zh-CN" dirty="0"/>
              <a:t>RNN</a:t>
            </a:r>
            <a:r>
              <a:rPr lang="zh-CN" altLang="en-US" dirty="0"/>
              <a:t>示例的其余过程与依次将每个字符输入到</a:t>
            </a:r>
            <a:r>
              <a:rPr lang="en-US" altLang="zh-CN" dirty="0"/>
              <a:t>RNN</a:t>
            </a:r>
            <a:r>
              <a:rPr lang="zh-CN" altLang="en-US" dirty="0"/>
              <a:t>基本相同，只不过要将</a:t>
            </a:r>
            <a:r>
              <a:rPr lang="en-US" altLang="zh-CN" dirty="0" err="1"/>
              <a:t>sequence_length</a:t>
            </a:r>
            <a:r>
              <a:rPr lang="zh-CN" altLang="en-US" dirty="0"/>
              <a:t>超参数初始化为</a:t>
            </a:r>
            <a:r>
              <a:rPr lang="en-US" altLang="zh-CN" dirty="0"/>
              <a:t>6</a:t>
            </a:r>
            <a:r>
              <a:rPr lang="zh-CN" altLang="en-US" dirty="0"/>
              <a:t>，另外，代码</a:t>
            </a:r>
            <a:r>
              <a:rPr lang="en-US" altLang="zh-CN" dirty="0"/>
              <a:t>8. 6</a:t>
            </a:r>
            <a:r>
              <a:rPr lang="zh-CN" altLang="en-US" dirty="0"/>
              <a:t>的模型训练也有所不同，代码</a:t>
            </a:r>
            <a:r>
              <a:rPr lang="en-US" altLang="zh-CN" dirty="0"/>
              <a:t>8. 4</a:t>
            </a:r>
            <a:r>
              <a:rPr lang="zh-CN" altLang="en-US" dirty="0"/>
              <a:t>有两重</a:t>
            </a:r>
            <a:r>
              <a:rPr lang="en-US" altLang="zh-CN" dirty="0"/>
              <a:t>for</a:t>
            </a:r>
            <a:r>
              <a:rPr lang="zh-CN" altLang="en-US" dirty="0"/>
              <a:t>循环，内层循环实现依次取出一个字符送入</a:t>
            </a:r>
            <a:r>
              <a:rPr lang="en-US" altLang="zh-CN" dirty="0"/>
              <a:t>RNN</a:t>
            </a:r>
            <a:r>
              <a:rPr lang="zh-CN" altLang="en-US" dirty="0"/>
              <a:t>，现在则只需要单重循环即可，因为代码</a:t>
            </a:r>
            <a:r>
              <a:rPr lang="en-US" altLang="zh-CN" dirty="0"/>
              <a:t>8. 5</a:t>
            </a:r>
            <a:r>
              <a:rPr lang="zh-CN" altLang="en-US" dirty="0"/>
              <a:t>定义的</a:t>
            </a:r>
            <a:r>
              <a:rPr lang="en-US" altLang="zh-CN" dirty="0"/>
              <a:t>RNN</a:t>
            </a:r>
            <a:r>
              <a:rPr lang="zh-CN" altLang="en-US" dirty="0"/>
              <a:t>类已经能够处理字符序列。</a:t>
            </a:r>
          </a:p>
          <a:p>
            <a:r>
              <a:rPr lang="zh-CN" altLang="en-US" dirty="0"/>
              <a:t>代码</a:t>
            </a:r>
            <a:r>
              <a:rPr lang="en-US" altLang="zh-CN" dirty="0"/>
              <a:t>8. 6</a:t>
            </a:r>
            <a:r>
              <a:rPr lang="zh-CN" altLang="en-US" dirty="0"/>
              <a:t>一次性输入的模型训练</a:t>
            </a:r>
          </a:p>
          <a:p>
            <a:r>
              <a:rPr lang="zh-CN" altLang="en-US" dirty="0"/>
              <a:t>    </a:t>
            </a:r>
            <a:r>
              <a:rPr lang="en-US" altLang="zh-CN" dirty="0"/>
              <a:t># </a:t>
            </a:r>
            <a:r>
              <a:rPr lang="zh-CN" altLang="en-US" dirty="0"/>
              <a:t>训练模型</a:t>
            </a:r>
          </a:p>
          <a:p>
            <a:r>
              <a:rPr lang="zh-CN" altLang="en-US" dirty="0"/>
              <a:t>    </a:t>
            </a:r>
            <a:r>
              <a:rPr lang="en-US" altLang="zh-CN" dirty="0"/>
              <a:t>for epoch in range(epochs):</a:t>
            </a:r>
          </a:p>
          <a:p>
            <a:r>
              <a:rPr lang="en-US" altLang="zh-CN" dirty="0"/>
              <a:t>        outputs = model(inputs)</a:t>
            </a:r>
          </a:p>
          <a:p>
            <a:r>
              <a:rPr lang="en-US" altLang="zh-CN" dirty="0"/>
              <a:t>        </a:t>
            </a:r>
            <a:r>
              <a:rPr lang="en-US" altLang="zh-CN" dirty="0" err="1"/>
              <a:t>optimizer.zero_grad</a:t>
            </a:r>
            <a:r>
              <a:rPr lang="en-US" altLang="zh-CN" dirty="0"/>
              <a:t>()       # </a:t>
            </a:r>
            <a:r>
              <a:rPr lang="zh-CN" altLang="en-US" dirty="0"/>
              <a:t>复位梯度</a:t>
            </a:r>
          </a:p>
          <a:p>
            <a:r>
              <a:rPr lang="zh-CN" altLang="en-US" dirty="0"/>
              <a:t>        </a:t>
            </a:r>
            <a:r>
              <a:rPr lang="en-US" altLang="zh-CN" dirty="0"/>
              <a:t>loss = criterion(outputs, labels)</a:t>
            </a:r>
          </a:p>
          <a:p>
            <a:r>
              <a:rPr lang="en-US" altLang="zh-CN" dirty="0"/>
              <a:t>        </a:t>
            </a:r>
            <a:r>
              <a:rPr lang="en-US" altLang="zh-CN" dirty="0" err="1"/>
              <a:t>loss.backward</a:t>
            </a:r>
            <a:r>
              <a:rPr lang="en-US" altLang="zh-CN" dirty="0"/>
              <a:t>()             # </a:t>
            </a:r>
            <a:r>
              <a:rPr lang="zh-CN" altLang="en-US" dirty="0"/>
              <a:t>反向传播</a:t>
            </a:r>
          </a:p>
          <a:p>
            <a:r>
              <a:rPr lang="zh-CN" altLang="en-US" dirty="0"/>
              <a:t>        </a:t>
            </a:r>
            <a:r>
              <a:rPr lang="en-US" altLang="zh-CN" dirty="0" err="1"/>
              <a:t>optimizer.step</a:t>
            </a:r>
            <a:r>
              <a:rPr lang="en-US" altLang="zh-CN" dirty="0"/>
              <a:t>()            # </a:t>
            </a:r>
            <a:r>
              <a:rPr lang="zh-CN" altLang="en-US" dirty="0"/>
              <a:t>参数优化</a:t>
            </a:r>
          </a:p>
          <a:p>
            <a:r>
              <a:rPr lang="zh-CN" altLang="en-US" dirty="0"/>
              <a:t>        </a:t>
            </a:r>
            <a:r>
              <a:rPr lang="en-US" altLang="zh-CN" dirty="0"/>
              <a:t>_, </a:t>
            </a:r>
            <a:r>
              <a:rPr lang="en-US" altLang="zh-CN" dirty="0" err="1"/>
              <a:t>idx</a:t>
            </a:r>
            <a:r>
              <a:rPr lang="en-US" altLang="zh-CN" dirty="0"/>
              <a:t> = </a:t>
            </a:r>
            <a:r>
              <a:rPr lang="en-US" altLang="zh-CN" dirty="0" err="1"/>
              <a:t>outputs.max</a:t>
            </a:r>
            <a:r>
              <a:rPr lang="en-US" altLang="zh-CN" dirty="0"/>
              <a:t>(1)</a:t>
            </a:r>
          </a:p>
          <a:p>
            <a:r>
              <a:rPr lang="en-US" altLang="zh-CN" dirty="0"/>
              <a:t>        </a:t>
            </a:r>
            <a:r>
              <a:rPr lang="en-US" altLang="zh-CN" dirty="0" err="1"/>
              <a:t>result_str</a:t>
            </a:r>
            <a:r>
              <a:rPr lang="en-US" altLang="zh-CN" dirty="0"/>
              <a:t> = [idx2char[c] for c in </a:t>
            </a:r>
            <a:r>
              <a:rPr lang="en-US" altLang="zh-CN" dirty="0" err="1"/>
              <a:t>idx</a:t>
            </a:r>
            <a:r>
              <a:rPr lang="en-US" altLang="zh-CN" dirty="0"/>
              <a:t>]</a:t>
            </a:r>
          </a:p>
          <a:p>
            <a:r>
              <a:rPr lang="en-US" altLang="zh-CN" dirty="0"/>
              <a:t>        print("</a:t>
            </a:r>
            <a:r>
              <a:rPr lang="zh-CN" altLang="en-US" dirty="0"/>
              <a:t>预测字符串：</a:t>
            </a:r>
            <a:r>
              <a:rPr lang="en-US" altLang="zh-CN" dirty="0"/>
              <a:t>", ''.join(</a:t>
            </a:r>
            <a:r>
              <a:rPr lang="en-US" altLang="zh-CN" dirty="0" err="1"/>
              <a:t>result_str</a:t>
            </a:r>
            <a:r>
              <a:rPr lang="en-US" altLang="zh-CN" dirty="0"/>
              <a:t>), end='')</a:t>
            </a:r>
          </a:p>
          <a:p>
            <a:r>
              <a:rPr lang="en-US" altLang="zh-CN" dirty="0"/>
              <a:t>        print("\t</a:t>
            </a:r>
            <a:r>
              <a:rPr lang="zh-CN" altLang="en-US" dirty="0"/>
              <a:t>轮次：</a:t>
            </a:r>
            <a:r>
              <a:rPr lang="en-US" altLang="zh-CN" dirty="0"/>
              <a:t>%3d\t</a:t>
            </a:r>
            <a:r>
              <a:rPr lang="zh-CN" altLang="en-US" dirty="0"/>
              <a:t>损失：</a:t>
            </a:r>
            <a:r>
              <a:rPr lang="en-US" altLang="zh-CN" dirty="0"/>
              <a:t>%1.4f" % (epoch + 1, </a:t>
            </a:r>
            <a:r>
              <a:rPr lang="en-US" altLang="zh-CN" dirty="0" err="1"/>
              <a:t>loss.item</a:t>
            </a:r>
            <a:r>
              <a:rPr lang="en-US" altLang="zh-CN" dirty="0"/>
              <a:t>()))</a:t>
            </a:r>
          </a:p>
          <a:p>
            <a:endParaRPr lang="en-US" altLang="zh-CN" dirty="0"/>
          </a:p>
          <a:p>
            <a:r>
              <a:rPr lang="en-US" altLang="zh-CN" dirty="0"/>
              <a:t>welcome_rnn_seq.py</a:t>
            </a:r>
            <a:r>
              <a:rPr lang="zh-CN" altLang="en-US" dirty="0"/>
              <a:t>程序的运行结果与</a:t>
            </a:r>
            <a:r>
              <a:rPr lang="en-US" altLang="zh-CN" dirty="0"/>
              <a:t>welcome_rnn.py</a:t>
            </a:r>
            <a:r>
              <a:rPr lang="zh-CN" altLang="en-US" dirty="0"/>
              <a:t>一致。</a:t>
            </a:r>
          </a:p>
          <a:p>
            <a:endParaRPr lang="zh-CN" altLang="en-US" dirty="0"/>
          </a:p>
        </p:txBody>
      </p:sp>
    </p:spTree>
    <p:extLst>
      <p:ext uri="{BB962C8B-B14F-4D97-AF65-F5344CB8AC3E}">
        <p14:creationId xmlns:p14="http://schemas.microsoft.com/office/powerpoint/2010/main" val="326925428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980728"/>
            <a:ext cx="9144000" cy="5877272"/>
          </a:xfrm>
        </p:spPr>
        <p:txBody>
          <a:bodyPr>
            <a:normAutofit fontScale="70000" lnSpcReduction="20000"/>
          </a:bodyPr>
          <a:lstStyle/>
          <a:p>
            <a:r>
              <a:rPr lang="en-US" altLang="zh-CN" sz="2900" dirty="0"/>
              <a:t>C</a:t>
            </a:r>
            <a:r>
              <a:rPr lang="zh-CN" altLang="en-US" sz="2900" dirty="0"/>
              <a:t>、增加嵌入层的</a:t>
            </a:r>
            <a:r>
              <a:rPr lang="en-US" altLang="zh-CN" sz="2900" dirty="0"/>
              <a:t>RNN</a:t>
            </a:r>
          </a:p>
          <a:p>
            <a:r>
              <a:rPr lang="en-US" altLang="zh-CN" sz="2900" dirty="0"/>
              <a:t>welcome_rnn_emb.py</a:t>
            </a:r>
            <a:r>
              <a:rPr lang="zh-CN" altLang="en-US" sz="2900" dirty="0"/>
              <a:t>在</a:t>
            </a:r>
            <a:r>
              <a:rPr lang="en-US" altLang="zh-CN" sz="2900" dirty="0"/>
              <a:t>welcome_rnn_seq.py</a:t>
            </a:r>
            <a:r>
              <a:rPr lang="zh-CN" altLang="en-US" sz="2900" dirty="0"/>
              <a:t>功能的基础上，增加一个嵌入层，增加嵌入层的</a:t>
            </a:r>
            <a:r>
              <a:rPr lang="en-US" altLang="zh-CN" sz="2900" dirty="0"/>
              <a:t>RNN</a:t>
            </a:r>
            <a:r>
              <a:rPr lang="zh-CN" altLang="en-US" sz="2900" dirty="0"/>
              <a:t>模型如代码</a:t>
            </a:r>
            <a:r>
              <a:rPr lang="en-US" altLang="zh-CN" sz="2900" dirty="0"/>
              <a:t>8. 7</a:t>
            </a:r>
            <a:r>
              <a:rPr lang="zh-CN" altLang="en-US" sz="2900" dirty="0"/>
              <a:t>所示，更改的代码已经以粗体字标出。</a:t>
            </a:r>
            <a:r>
              <a:rPr lang="en-US" altLang="zh-CN" sz="2900" dirty="0" err="1"/>
              <a:t>nn.Embedding</a:t>
            </a:r>
            <a:r>
              <a:rPr lang="zh-CN" altLang="en-US" sz="2900" dirty="0"/>
              <a:t>类通常用于存储词嵌入并使用索引来检索这些词嵌入，这里的第一个输入参数</a:t>
            </a:r>
            <a:r>
              <a:rPr lang="en-US" altLang="zh-CN" sz="2900" dirty="0" err="1"/>
              <a:t>num_embeddings</a:t>
            </a:r>
            <a:r>
              <a:rPr lang="zh-CN" altLang="en-US" sz="2900" dirty="0"/>
              <a:t>指定嵌入字典的大小，第二个输入参数</a:t>
            </a:r>
            <a:r>
              <a:rPr lang="en-US" altLang="zh-CN" sz="2900" dirty="0" err="1"/>
              <a:t>embedding_dim</a:t>
            </a:r>
            <a:r>
              <a:rPr lang="zh-CN" altLang="en-US" sz="2900" dirty="0"/>
              <a:t>指定每个嵌入向量的维度。实例化完成后，</a:t>
            </a:r>
            <a:r>
              <a:rPr lang="en-US" altLang="zh-CN" sz="2900" dirty="0" err="1"/>
              <a:t>nn.Embedding</a:t>
            </a:r>
            <a:r>
              <a:rPr lang="zh-CN" altLang="en-US" sz="2900" dirty="0"/>
              <a:t>对象的输入是一个索引列表，输出是词嵌入字典中查询得到的词嵌入。</a:t>
            </a:r>
          </a:p>
          <a:p>
            <a:r>
              <a:rPr lang="zh-CN" altLang="en-US" dirty="0"/>
              <a:t>代码</a:t>
            </a:r>
            <a:r>
              <a:rPr lang="en-US" altLang="zh-CN" dirty="0"/>
              <a:t>8. 7 </a:t>
            </a:r>
            <a:r>
              <a:rPr lang="zh-CN" altLang="en-US" dirty="0"/>
              <a:t>增加嵌入层的</a:t>
            </a:r>
            <a:r>
              <a:rPr lang="en-US" altLang="zh-CN" dirty="0"/>
              <a:t>RNN</a:t>
            </a:r>
            <a:r>
              <a:rPr lang="zh-CN" altLang="en-US" dirty="0"/>
              <a:t>模型</a:t>
            </a:r>
          </a:p>
          <a:p>
            <a:r>
              <a:rPr lang="en-US" altLang="zh-CN" dirty="0"/>
              <a:t>class Model(</a:t>
            </a:r>
            <a:r>
              <a:rPr lang="en-US" altLang="zh-CN" dirty="0" err="1"/>
              <a:t>nn.Module</a:t>
            </a:r>
            <a:r>
              <a:rPr lang="en-US" altLang="zh-CN" dirty="0"/>
              <a:t>):</a:t>
            </a:r>
          </a:p>
          <a:p>
            <a:r>
              <a:rPr lang="en-US" altLang="zh-CN" dirty="0"/>
              <a:t>    """ RNN</a:t>
            </a:r>
            <a:r>
              <a:rPr lang="zh-CN" altLang="en-US" dirty="0"/>
              <a:t>模型 </a:t>
            </a:r>
            <a:r>
              <a:rPr lang="en-US" altLang="zh-CN" dirty="0"/>
              <a:t>"""</a:t>
            </a:r>
          </a:p>
          <a:p>
            <a:endParaRPr lang="en-US" altLang="zh-CN" dirty="0"/>
          </a:p>
          <a:p>
            <a:r>
              <a:rPr lang="en-US" altLang="zh-CN" dirty="0"/>
              <a:t>    </a:t>
            </a:r>
            <a:r>
              <a:rPr lang="en-US" altLang="zh-CN" dirty="0" err="1"/>
              <a:t>def</a:t>
            </a:r>
            <a:r>
              <a:rPr lang="en-US" altLang="zh-CN" dirty="0"/>
              <a:t> __</a:t>
            </a:r>
            <a:r>
              <a:rPr lang="en-US" altLang="zh-CN" dirty="0" err="1"/>
              <a:t>init</a:t>
            </a:r>
            <a:r>
              <a:rPr lang="en-US" altLang="zh-CN" dirty="0"/>
              <a:t>__(self, </a:t>
            </a:r>
            <a:r>
              <a:rPr lang="en-US" altLang="zh-CN" dirty="0" err="1"/>
              <a:t>input_size</a:t>
            </a:r>
            <a:r>
              <a:rPr lang="en-US" altLang="zh-CN" dirty="0"/>
              <a:t>, </a:t>
            </a:r>
            <a:r>
              <a:rPr lang="en-US" altLang="zh-CN" dirty="0" err="1"/>
              <a:t>embedding_size</a:t>
            </a:r>
            <a:r>
              <a:rPr lang="en-US" altLang="zh-CN" dirty="0"/>
              <a:t>, </a:t>
            </a:r>
            <a:r>
              <a:rPr lang="en-US" altLang="zh-CN" dirty="0" err="1"/>
              <a:t>num_layers</a:t>
            </a:r>
            <a:r>
              <a:rPr lang="en-US" altLang="zh-CN" dirty="0"/>
              <a:t>, </a:t>
            </a:r>
            <a:r>
              <a:rPr lang="en-US" altLang="zh-CN" dirty="0" err="1"/>
              <a:t>hidden_size</a:t>
            </a:r>
            <a:r>
              <a:rPr lang="en-US" altLang="zh-CN" dirty="0"/>
              <a:t>, </a:t>
            </a:r>
            <a:r>
              <a:rPr lang="en-US" altLang="zh-CN" dirty="0" err="1"/>
              <a:t>batch_size</a:t>
            </a:r>
            <a:r>
              <a:rPr lang="en-US" altLang="zh-CN" dirty="0"/>
              <a:t>, </a:t>
            </a:r>
            <a:r>
              <a:rPr lang="en-US" altLang="zh-CN" dirty="0" err="1"/>
              <a:t>sequence_length</a:t>
            </a:r>
            <a:r>
              <a:rPr lang="en-US" altLang="zh-CN" dirty="0"/>
              <a:t>, </a:t>
            </a:r>
            <a:r>
              <a:rPr lang="en-US" altLang="zh-CN" dirty="0" err="1"/>
              <a:t>num_classes</a:t>
            </a:r>
            <a:r>
              <a:rPr lang="en-US" altLang="zh-CN" dirty="0"/>
              <a:t>):</a:t>
            </a:r>
          </a:p>
          <a:p>
            <a:r>
              <a:rPr lang="en-US" altLang="zh-CN" dirty="0"/>
              <a:t>        super(Model, self).__</a:t>
            </a:r>
            <a:r>
              <a:rPr lang="en-US" altLang="zh-CN" dirty="0" err="1"/>
              <a:t>init</a:t>
            </a:r>
            <a:r>
              <a:rPr lang="en-US" altLang="zh-CN" dirty="0"/>
              <a:t>__()</a:t>
            </a:r>
          </a:p>
          <a:p>
            <a:r>
              <a:rPr lang="en-US" altLang="zh-CN" dirty="0"/>
              <a:t>        </a:t>
            </a:r>
            <a:r>
              <a:rPr lang="en-US" altLang="zh-CN" dirty="0" err="1"/>
              <a:t>self.input_size</a:t>
            </a:r>
            <a:r>
              <a:rPr lang="en-US" altLang="zh-CN" dirty="0"/>
              <a:t> = </a:t>
            </a:r>
            <a:r>
              <a:rPr lang="en-US" altLang="zh-CN" dirty="0" err="1"/>
              <a:t>input_size</a:t>
            </a:r>
            <a:endParaRPr lang="en-US" altLang="zh-CN" dirty="0"/>
          </a:p>
          <a:p>
            <a:r>
              <a:rPr lang="en-US" altLang="zh-CN" dirty="0"/>
              <a:t>        </a:t>
            </a:r>
            <a:r>
              <a:rPr lang="en-US" altLang="zh-CN" dirty="0" err="1"/>
              <a:t>self.embedding_size</a:t>
            </a:r>
            <a:r>
              <a:rPr lang="en-US" altLang="zh-CN" dirty="0"/>
              <a:t> = </a:t>
            </a:r>
            <a:r>
              <a:rPr lang="en-US" altLang="zh-CN" dirty="0" err="1"/>
              <a:t>embedding_size</a:t>
            </a:r>
            <a:endParaRPr lang="en-US" altLang="zh-CN" dirty="0"/>
          </a:p>
          <a:p>
            <a:r>
              <a:rPr lang="en-US" altLang="zh-CN" dirty="0"/>
              <a:t>        </a:t>
            </a:r>
            <a:r>
              <a:rPr lang="en-US" altLang="zh-CN" dirty="0" err="1"/>
              <a:t>self.num_layers</a:t>
            </a:r>
            <a:r>
              <a:rPr lang="en-US" altLang="zh-CN" dirty="0"/>
              <a:t> = </a:t>
            </a:r>
            <a:r>
              <a:rPr lang="en-US" altLang="zh-CN" dirty="0" err="1"/>
              <a:t>num_layers</a:t>
            </a:r>
            <a:endParaRPr lang="en-US" altLang="zh-CN" dirty="0"/>
          </a:p>
          <a:p>
            <a:r>
              <a:rPr lang="en-US" altLang="zh-CN" dirty="0"/>
              <a:t>        </a:t>
            </a:r>
            <a:r>
              <a:rPr lang="en-US" altLang="zh-CN" dirty="0" err="1"/>
              <a:t>self.hidden_size</a:t>
            </a:r>
            <a:r>
              <a:rPr lang="en-US" altLang="zh-CN" dirty="0"/>
              <a:t> = </a:t>
            </a:r>
            <a:r>
              <a:rPr lang="en-US" altLang="zh-CN" dirty="0" err="1"/>
              <a:t>hidden_size</a:t>
            </a:r>
            <a:endParaRPr lang="en-US" altLang="zh-CN" dirty="0"/>
          </a:p>
          <a:p>
            <a:r>
              <a:rPr lang="en-US" altLang="zh-CN" dirty="0"/>
              <a:t>        </a:t>
            </a:r>
            <a:r>
              <a:rPr lang="en-US" altLang="zh-CN" dirty="0" err="1"/>
              <a:t>self.batch_size</a:t>
            </a:r>
            <a:r>
              <a:rPr lang="en-US" altLang="zh-CN" dirty="0"/>
              <a:t> = </a:t>
            </a:r>
            <a:r>
              <a:rPr lang="en-US" altLang="zh-CN" dirty="0" err="1"/>
              <a:t>batch_size</a:t>
            </a:r>
            <a:endParaRPr lang="en-US" altLang="zh-CN" dirty="0"/>
          </a:p>
          <a:p>
            <a:r>
              <a:rPr lang="en-US" altLang="zh-CN" dirty="0"/>
              <a:t>        </a:t>
            </a:r>
            <a:r>
              <a:rPr lang="en-US" altLang="zh-CN" dirty="0" err="1"/>
              <a:t>self.sequence_length</a:t>
            </a:r>
            <a:r>
              <a:rPr lang="en-US" altLang="zh-CN" dirty="0"/>
              <a:t> = </a:t>
            </a:r>
            <a:r>
              <a:rPr lang="en-US" altLang="zh-CN" dirty="0" err="1"/>
              <a:t>sequence_length</a:t>
            </a:r>
            <a:endParaRPr lang="en-US" altLang="zh-CN" dirty="0"/>
          </a:p>
          <a:p>
            <a:r>
              <a:rPr lang="en-US" altLang="zh-CN" dirty="0"/>
              <a:t>        </a:t>
            </a:r>
            <a:r>
              <a:rPr lang="en-US" altLang="zh-CN" dirty="0" err="1"/>
              <a:t>self.num_classes</a:t>
            </a:r>
            <a:r>
              <a:rPr lang="en-US" altLang="zh-CN" dirty="0"/>
              <a:t> = </a:t>
            </a:r>
            <a:r>
              <a:rPr lang="en-US" altLang="zh-CN" dirty="0" err="1"/>
              <a:t>num_classes</a:t>
            </a:r>
            <a:endParaRPr lang="en-US" altLang="zh-CN" dirty="0"/>
          </a:p>
          <a:p>
            <a:endParaRPr lang="zh-CN" altLang="en-US" dirty="0"/>
          </a:p>
        </p:txBody>
      </p:sp>
    </p:spTree>
    <p:extLst>
      <p:ext uri="{BB962C8B-B14F-4D97-AF65-F5344CB8AC3E}">
        <p14:creationId xmlns:p14="http://schemas.microsoft.com/office/powerpoint/2010/main" val="86704722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80728"/>
            <a:ext cx="8229600" cy="5760640"/>
          </a:xfrm>
        </p:spPr>
        <p:txBody>
          <a:bodyPr>
            <a:normAutofit fontScale="62500" lnSpcReduction="20000"/>
          </a:bodyPr>
          <a:lstStyle/>
          <a:p>
            <a:endParaRPr lang="en-US" altLang="zh-CN" dirty="0"/>
          </a:p>
          <a:p>
            <a:r>
              <a:rPr lang="en-US" altLang="zh-CN" dirty="0"/>
              <a:t>        </a:t>
            </a:r>
            <a:r>
              <a:rPr lang="en-US" altLang="zh-CN" dirty="0" err="1"/>
              <a:t>self.embedding</a:t>
            </a:r>
            <a:r>
              <a:rPr lang="en-US" altLang="zh-CN" dirty="0"/>
              <a:t> = </a:t>
            </a:r>
            <a:r>
              <a:rPr lang="en-US" altLang="zh-CN" dirty="0" err="1"/>
              <a:t>nn.Embedding</a:t>
            </a:r>
            <a:r>
              <a:rPr lang="en-US" altLang="zh-CN" dirty="0"/>
              <a:t>(</a:t>
            </a:r>
            <a:r>
              <a:rPr lang="en-US" altLang="zh-CN" dirty="0" err="1"/>
              <a:t>input_size</a:t>
            </a:r>
            <a:r>
              <a:rPr lang="en-US" altLang="zh-CN" dirty="0"/>
              <a:t>, </a:t>
            </a:r>
            <a:r>
              <a:rPr lang="en-US" altLang="zh-CN" dirty="0" err="1"/>
              <a:t>embedding_size</a:t>
            </a:r>
            <a:r>
              <a:rPr lang="en-US" altLang="zh-CN" dirty="0"/>
              <a:t>)</a:t>
            </a:r>
          </a:p>
          <a:p>
            <a:r>
              <a:rPr lang="en-US" altLang="zh-CN" dirty="0"/>
              <a:t>        </a:t>
            </a:r>
            <a:r>
              <a:rPr lang="en-US" altLang="zh-CN" dirty="0" err="1"/>
              <a:t>self.rnn</a:t>
            </a:r>
            <a:r>
              <a:rPr lang="en-US" altLang="zh-CN" dirty="0"/>
              <a:t> = </a:t>
            </a:r>
            <a:r>
              <a:rPr lang="en-US" altLang="zh-CN" dirty="0" err="1"/>
              <a:t>nn.RNN</a:t>
            </a:r>
            <a:r>
              <a:rPr lang="en-US" altLang="zh-CN" dirty="0"/>
              <a:t>(</a:t>
            </a:r>
            <a:r>
              <a:rPr lang="en-US" altLang="zh-CN" dirty="0" err="1"/>
              <a:t>input_size</a:t>
            </a:r>
            <a:r>
              <a:rPr lang="en-US" altLang="zh-CN" dirty="0"/>
              <a:t>=</a:t>
            </a:r>
            <a:r>
              <a:rPr lang="en-US" altLang="zh-CN" dirty="0" err="1"/>
              <a:t>embedding_size</a:t>
            </a:r>
            <a:r>
              <a:rPr lang="en-US" altLang="zh-CN" dirty="0"/>
              <a:t>,</a:t>
            </a:r>
          </a:p>
          <a:p>
            <a:r>
              <a:rPr lang="en-US" altLang="zh-CN" dirty="0"/>
              <a:t>                          </a:t>
            </a:r>
            <a:r>
              <a:rPr lang="en-US" altLang="zh-CN" dirty="0" err="1"/>
              <a:t>hidden_size</a:t>
            </a:r>
            <a:r>
              <a:rPr lang="en-US" altLang="zh-CN" dirty="0"/>
              <a:t>=</a:t>
            </a:r>
            <a:r>
              <a:rPr lang="en-US" altLang="zh-CN" dirty="0" err="1"/>
              <a:t>hidden_size</a:t>
            </a:r>
            <a:r>
              <a:rPr lang="en-US" altLang="zh-CN" dirty="0"/>
              <a:t>, </a:t>
            </a:r>
            <a:r>
              <a:rPr lang="en-US" altLang="zh-CN" dirty="0" err="1"/>
              <a:t>batch_first</a:t>
            </a:r>
            <a:r>
              <a:rPr lang="en-US" altLang="zh-CN" dirty="0"/>
              <a:t>=True)</a:t>
            </a:r>
          </a:p>
          <a:p>
            <a:r>
              <a:rPr lang="en-US" altLang="zh-CN" dirty="0"/>
              <a:t>        </a:t>
            </a:r>
            <a:r>
              <a:rPr lang="en-US" altLang="zh-CN" dirty="0" err="1"/>
              <a:t>self.fc</a:t>
            </a:r>
            <a:r>
              <a:rPr lang="en-US" altLang="zh-CN" dirty="0"/>
              <a:t> = </a:t>
            </a:r>
            <a:r>
              <a:rPr lang="en-US" altLang="zh-CN" dirty="0" err="1"/>
              <a:t>nn.Linear</a:t>
            </a:r>
            <a:r>
              <a:rPr lang="en-US" altLang="zh-CN" dirty="0"/>
              <a:t>(</a:t>
            </a:r>
            <a:r>
              <a:rPr lang="en-US" altLang="zh-CN" dirty="0" err="1"/>
              <a:t>hidden_size</a:t>
            </a:r>
            <a:r>
              <a:rPr lang="en-US" altLang="zh-CN" dirty="0"/>
              <a:t>, </a:t>
            </a:r>
            <a:r>
              <a:rPr lang="en-US" altLang="zh-CN" dirty="0" err="1"/>
              <a:t>num_classes</a:t>
            </a:r>
            <a:r>
              <a:rPr lang="en-US" altLang="zh-CN" dirty="0"/>
              <a:t>)</a:t>
            </a:r>
          </a:p>
          <a:p>
            <a:endParaRPr lang="en-US" altLang="zh-CN" dirty="0"/>
          </a:p>
          <a:p>
            <a:r>
              <a:rPr lang="en-US" altLang="zh-CN" dirty="0"/>
              <a:t>    </a:t>
            </a:r>
            <a:r>
              <a:rPr lang="en-US" altLang="zh-CN" dirty="0" err="1"/>
              <a:t>def</a:t>
            </a:r>
            <a:r>
              <a:rPr lang="en-US" altLang="zh-CN" dirty="0"/>
              <a:t> forward(self, x):</a:t>
            </a:r>
          </a:p>
          <a:p>
            <a:r>
              <a:rPr lang="en-US" altLang="zh-CN" dirty="0"/>
              <a:t>        # </a:t>
            </a:r>
            <a:r>
              <a:rPr lang="zh-CN" altLang="en-US" dirty="0"/>
              <a:t>初始化隐藏状态，</a:t>
            </a:r>
            <a:r>
              <a:rPr lang="en-US" altLang="zh-CN" dirty="0" err="1"/>
              <a:t>batch_first</a:t>
            </a:r>
            <a:r>
              <a:rPr lang="en-US" altLang="zh-CN" dirty="0"/>
              <a:t>=True</a:t>
            </a:r>
            <a:r>
              <a:rPr lang="zh-CN" altLang="en-US" dirty="0"/>
              <a:t>时，形状为</a:t>
            </a:r>
            <a:r>
              <a:rPr lang="en-US" altLang="zh-CN" dirty="0"/>
              <a:t>(</a:t>
            </a:r>
            <a:r>
              <a:rPr lang="en-US" altLang="zh-CN" dirty="0" err="1"/>
              <a:t>num_layers</a:t>
            </a:r>
            <a:r>
              <a:rPr lang="en-US" altLang="zh-CN" dirty="0"/>
              <a:t> * </a:t>
            </a:r>
            <a:r>
              <a:rPr lang="en-US" altLang="zh-CN" dirty="0" err="1"/>
              <a:t>num_directions</a:t>
            </a:r>
            <a:r>
              <a:rPr lang="en-US" altLang="zh-CN" dirty="0"/>
              <a:t>, batch, </a:t>
            </a:r>
            <a:r>
              <a:rPr lang="en-US" altLang="zh-CN" dirty="0" err="1"/>
              <a:t>hidden_size</a:t>
            </a:r>
            <a:r>
              <a:rPr lang="en-US" altLang="zh-CN" dirty="0"/>
              <a:t>)</a:t>
            </a:r>
          </a:p>
          <a:p>
            <a:r>
              <a:rPr lang="en-US" altLang="zh-CN" dirty="0"/>
              <a:t>        hidden = </a:t>
            </a:r>
            <a:r>
              <a:rPr lang="en-US" altLang="zh-CN" dirty="0" err="1"/>
              <a:t>torch.zeros</a:t>
            </a:r>
            <a:r>
              <a:rPr lang="en-US" altLang="zh-CN" dirty="0"/>
              <a:t>(</a:t>
            </a:r>
            <a:r>
              <a:rPr lang="en-US" altLang="zh-CN" dirty="0" err="1"/>
              <a:t>self.num_layers</a:t>
            </a:r>
            <a:r>
              <a:rPr lang="en-US" altLang="zh-CN" dirty="0"/>
              <a:t>, </a:t>
            </a:r>
            <a:r>
              <a:rPr lang="en-US" altLang="zh-CN" dirty="0" err="1"/>
              <a:t>x.size</a:t>
            </a:r>
            <a:r>
              <a:rPr lang="en-US" altLang="zh-CN" dirty="0"/>
              <a:t>(0), </a:t>
            </a:r>
            <a:r>
              <a:rPr lang="en-US" altLang="zh-CN" dirty="0" err="1"/>
              <a:t>self.hidden_size</a:t>
            </a:r>
            <a:r>
              <a:rPr lang="en-US" altLang="zh-CN" dirty="0"/>
              <a:t>)</a:t>
            </a:r>
          </a:p>
          <a:p>
            <a:endParaRPr lang="en-US" altLang="zh-CN" dirty="0"/>
          </a:p>
          <a:p>
            <a:r>
              <a:rPr lang="en-US" altLang="zh-CN" dirty="0"/>
              <a:t>        # </a:t>
            </a:r>
            <a:r>
              <a:rPr lang="zh-CN" altLang="en-US" dirty="0"/>
              <a:t>嵌入层</a:t>
            </a:r>
          </a:p>
          <a:p>
            <a:r>
              <a:rPr lang="zh-CN" altLang="en-US" dirty="0"/>
              <a:t>        </a:t>
            </a:r>
            <a:r>
              <a:rPr lang="en-US" altLang="zh-CN" dirty="0" err="1"/>
              <a:t>emb</a:t>
            </a:r>
            <a:r>
              <a:rPr lang="en-US" altLang="zh-CN" dirty="0"/>
              <a:t> = </a:t>
            </a:r>
            <a:r>
              <a:rPr lang="en-US" altLang="zh-CN" dirty="0" err="1"/>
              <a:t>self.embedding</a:t>
            </a:r>
            <a:r>
              <a:rPr lang="en-US" altLang="zh-CN" dirty="0"/>
              <a:t>(x)</a:t>
            </a:r>
          </a:p>
          <a:p>
            <a:r>
              <a:rPr lang="en-US" altLang="zh-CN" dirty="0"/>
              <a:t>        </a:t>
            </a:r>
            <a:r>
              <a:rPr lang="en-US" altLang="zh-CN" dirty="0" err="1"/>
              <a:t>emb</a:t>
            </a:r>
            <a:r>
              <a:rPr lang="en-US" altLang="zh-CN" dirty="0"/>
              <a:t> = </a:t>
            </a:r>
            <a:r>
              <a:rPr lang="en-US" altLang="zh-CN" dirty="0" err="1"/>
              <a:t>emb.view</a:t>
            </a:r>
            <a:r>
              <a:rPr lang="en-US" altLang="zh-CN" dirty="0"/>
              <a:t>(</a:t>
            </a:r>
            <a:r>
              <a:rPr lang="en-US" altLang="zh-CN" dirty="0" err="1"/>
              <a:t>self.batch_size</a:t>
            </a:r>
            <a:r>
              <a:rPr lang="en-US" altLang="zh-CN" dirty="0"/>
              <a:t>, </a:t>
            </a:r>
            <a:r>
              <a:rPr lang="en-US" altLang="zh-CN" dirty="0" err="1"/>
              <a:t>self.sequence_length</a:t>
            </a:r>
            <a:r>
              <a:rPr lang="en-US" altLang="zh-CN" dirty="0"/>
              <a:t>, -1)</a:t>
            </a:r>
          </a:p>
          <a:p>
            <a:endParaRPr lang="en-US" altLang="zh-CN" dirty="0"/>
          </a:p>
          <a:p>
            <a:r>
              <a:rPr lang="en-US" altLang="zh-CN" dirty="0"/>
              <a:t>        # </a:t>
            </a:r>
            <a:r>
              <a:rPr lang="zh-CN" altLang="en-US" dirty="0"/>
              <a:t>输入到</a:t>
            </a:r>
            <a:r>
              <a:rPr lang="en-US" altLang="zh-CN" dirty="0"/>
              <a:t>RNN</a:t>
            </a:r>
          </a:p>
          <a:p>
            <a:r>
              <a:rPr lang="en-US" altLang="zh-CN" dirty="0"/>
              <a:t>        # x</a:t>
            </a:r>
            <a:r>
              <a:rPr lang="zh-CN" altLang="en-US" dirty="0"/>
              <a:t>形状：</a:t>
            </a:r>
            <a:r>
              <a:rPr lang="en-US" altLang="zh-CN" dirty="0"/>
              <a:t>(batch, </a:t>
            </a:r>
            <a:r>
              <a:rPr lang="en-US" altLang="zh-CN" dirty="0" err="1"/>
              <a:t>seq_len</a:t>
            </a:r>
            <a:r>
              <a:rPr lang="en-US" altLang="zh-CN" dirty="0"/>
              <a:t>, </a:t>
            </a:r>
            <a:r>
              <a:rPr lang="en-US" altLang="zh-CN" dirty="0" err="1"/>
              <a:t>input_size</a:t>
            </a:r>
            <a:r>
              <a:rPr lang="en-US" altLang="zh-CN" dirty="0"/>
              <a:t>)</a:t>
            </a:r>
          </a:p>
          <a:p>
            <a:r>
              <a:rPr lang="en-US" altLang="zh-CN" dirty="0"/>
              <a:t>        # hidden</a:t>
            </a:r>
            <a:r>
              <a:rPr lang="zh-CN" altLang="en-US" dirty="0"/>
              <a:t>形状：</a:t>
            </a:r>
            <a:r>
              <a:rPr lang="en-US" altLang="zh-CN" dirty="0"/>
              <a:t>(</a:t>
            </a:r>
            <a:r>
              <a:rPr lang="en-US" altLang="zh-CN" dirty="0" err="1"/>
              <a:t>num_layers</a:t>
            </a:r>
            <a:r>
              <a:rPr lang="en-US" altLang="zh-CN" dirty="0"/>
              <a:t> * </a:t>
            </a:r>
            <a:r>
              <a:rPr lang="en-US" altLang="zh-CN" dirty="0" err="1"/>
              <a:t>num_directions</a:t>
            </a:r>
            <a:r>
              <a:rPr lang="en-US" altLang="zh-CN" dirty="0"/>
              <a:t>, batch, </a:t>
            </a:r>
            <a:r>
              <a:rPr lang="en-US" altLang="zh-CN" dirty="0" err="1"/>
              <a:t>hidden_size</a:t>
            </a:r>
            <a:r>
              <a:rPr lang="en-US" altLang="zh-CN" dirty="0"/>
              <a:t>)</a:t>
            </a:r>
          </a:p>
          <a:p>
            <a:r>
              <a:rPr lang="en-US" altLang="zh-CN" dirty="0"/>
              <a:t>        out, _ = </a:t>
            </a:r>
            <a:r>
              <a:rPr lang="en-US" altLang="zh-CN" dirty="0" err="1"/>
              <a:t>self.rnn</a:t>
            </a:r>
            <a:r>
              <a:rPr lang="en-US" altLang="zh-CN" dirty="0"/>
              <a:t>(</a:t>
            </a:r>
            <a:r>
              <a:rPr lang="en-US" altLang="zh-CN" dirty="0" err="1"/>
              <a:t>emb</a:t>
            </a:r>
            <a:r>
              <a:rPr lang="en-US" altLang="zh-CN" dirty="0"/>
              <a:t>, hidden)</a:t>
            </a:r>
          </a:p>
          <a:p>
            <a:r>
              <a:rPr lang="en-US" altLang="zh-CN" dirty="0"/>
              <a:t>        return </a:t>
            </a:r>
            <a:r>
              <a:rPr lang="en-US" altLang="zh-CN" dirty="0" err="1"/>
              <a:t>self.fc</a:t>
            </a:r>
            <a:r>
              <a:rPr lang="en-US" altLang="zh-CN" dirty="0"/>
              <a:t>(</a:t>
            </a:r>
            <a:r>
              <a:rPr lang="en-US" altLang="zh-CN" dirty="0" err="1"/>
              <a:t>out.view</a:t>
            </a:r>
            <a:r>
              <a:rPr lang="en-US" altLang="zh-CN" dirty="0"/>
              <a:t>(-1, </a:t>
            </a:r>
            <a:r>
              <a:rPr lang="en-US" altLang="zh-CN" dirty="0" err="1"/>
              <a:t>self.num_classes</a:t>
            </a:r>
            <a:r>
              <a:rPr lang="en-US" altLang="zh-CN" dirty="0"/>
              <a:t>))</a:t>
            </a:r>
          </a:p>
          <a:p>
            <a:endParaRPr lang="en-US" altLang="zh-CN" dirty="0"/>
          </a:p>
          <a:p>
            <a:r>
              <a:rPr lang="zh-CN" altLang="en-US" sz="3200" dirty="0"/>
              <a:t>本程序仅增加一个嵌入层，在程序中设置</a:t>
            </a:r>
            <a:r>
              <a:rPr lang="en-US" altLang="zh-CN" sz="3200" dirty="0" err="1"/>
              <a:t>embedding_size</a:t>
            </a:r>
            <a:r>
              <a:rPr lang="zh-CN" altLang="en-US" sz="3200" dirty="0"/>
              <a:t>为</a:t>
            </a:r>
            <a:r>
              <a:rPr lang="en-US" altLang="zh-CN" sz="3200" dirty="0"/>
              <a:t>10</a:t>
            </a:r>
            <a:r>
              <a:rPr lang="zh-CN" altLang="en-US" sz="3200" dirty="0"/>
              <a:t>，其他功能不变，读者可自行研读代码。</a:t>
            </a:r>
          </a:p>
          <a:p>
            <a:endParaRPr lang="zh-CN" altLang="en-US" dirty="0"/>
          </a:p>
        </p:txBody>
      </p:sp>
    </p:spTree>
    <p:extLst>
      <p:ext uri="{BB962C8B-B14F-4D97-AF65-F5344CB8AC3E}">
        <p14:creationId xmlns:p14="http://schemas.microsoft.com/office/powerpoint/2010/main" val="372004356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8.3 LSTM</a:t>
            </a:r>
            <a:endParaRPr lang="zh-CN" altLang="en-US" dirty="0"/>
          </a:p>
        </p:txBody>
      </p:sp>
      <p:sp>
        <p:nvSpPr>
          <p:cNvPr id="3" name="内容占位符 2"/>
          <p:cNvSpPr>
            <a:spLocks noGrp="1"/>
          </p:cNvSpPr>
          <p:nvPr>
            <p:ph idx="1"/>
          </p:nvPr>
        </p:nvSpPr>
        <p:spPr/>
        <p:txBody>
          <a:bodyPr/>
          <a:lstStyle/>
          <a:p>
            <a:r>
              <a:rPr lang="en-US" altLang="zh-CN" dirty="0"/>
              <a:t>LSTM</a:t>
            </a:r>
            <a:r>
              <a:rPr lang="zh-CN" altLang="en-US" dirty="0"/>
              <a:t>（</a:t>
            </a:r>
            <a:r>
              <a:rPr lang="en-US" altLang="zh-CN" dirty="0"/>
              <a:t>Long Short-Term Memory</a:t>
            </a:r>
            <a:r>
              <a:rPr lang="zh-CN" altLang="en-US" dirty="0"/>
              <a:t>，长短时记忆）网络是</a:t>
            </a:r>
            <a:r>
              <a:rPr lang="en-US" altLang="zh-CN" dirty="0"/>
              <a:t>1997</a:t>
            </a:r>
            <a:r>
              <a:rPr lang="zh-CN" altLang="en-US" dirty="0"/>
              <a:t>年由</a:t>
            </a:r>
            <a:r>
              <a:rPr lang="en-US" altLang="zh-CN" dirty="0" err="1"/>
              <a:t>Hochreiter</a:t>
            </a:r>
            <a:r>
              <a:rPr lang="zh-CN" altLang="en-US" dirty="0"/>
              <a:t>和</a:t>
            </a:r>
            <a:r>
              <a:rPr lang="en-US" altLang="zh-CN" dirty="0" err="1"/>
              <a:t>Schmidhuber</a:t>
            </a:r>
            <a:r>
              <a:rPr lang="zh-CN" altLang="en-US" dirty="0"/>
              <a:t>提出的，后来经</a:t>
            </a:r>
            <a:r>
              <a:rPr lang="en-US" altLang="zh-CN" dirty="0"/>
              <a:t>Alex Graves</a:t>
            </a:r>
            <a:r>
              <a:rPr lang="zh-CN" altLang="en-US" dirty="0"/>
              <a:t>改良，主要试图解决梯度爆炸和梯度消失问题。</a:t>
            </a:r>
            <a:r>
              <a:rPr lang="en-US" altLang="zh-CN" dirty="0"/>
              <a:t>LSTM</a:t>
            </a:r>
            <a:r>
              <a:rPr lang="zh-CN" altLang="en-US" dirty="0"/>
              <a:t>在解决很多应用问题上都取得了成功，得到相当广泛的应用。</a:t>
            </a:r>
          </a:p>
        </p:txBody>
      </p:sp>
    </p:spTree>
    <p:extLst>
      <p:ext uri="{BB962C8B-B14F-4D97-AF65-F5344CB8AC3E}">
        <p14:creationId xmlns:p14="http://schemas.microsoft.com/office/powerpoint/2010/main" val="127014561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8.3.1 LSTM</a:t>
            </a:r>
            <a:r>
              <a:rPr lang="zh-CN" altLang="en-US" dirty="0"/>
              <a:t>原理</a:t>
            </a:r>
          </a:p>
        </p:txBody>
      </p:sp>
      <p:sp>
        <p:nvSpPr>
          <p:cNvPr id="3" name="内容占位符 2"/>
          <p:cNvSpPr>
            <a:spLocks noGrp="1"/>
          </p:cNvSpPr>
          <p:nvPr>
            <p:ph idx="1"/>
          </p:nvPr>
        </p:nvSpPr>
        <p:spPr/>
        <p:txBody>
          <a:bodyPr/>
          <a:lstStyle/>
          <a:p>
            <a:r>
              <a:rPr lang="zh-CN" altLang="en-US" dirty="0"/>
              <a:t>基本</a:t>
            </a:r>
            <a:r>
              <a:rPr lang="en-US" altLang="zh-CN" dirty="0"/>
              <a:t>RNN</a:t>
            </a:r>
            <a:r>
              <a:rPr lang="zh-CN" altLang="en-US" dirty="0"/>
              <a:t>在反向传播时的偏导数是连乘的形式，从而容易导致梯度消失问题。为了解决这个问题，</a:t>
            </a:r>
            <a:r>
              <a:rPr lang="en-US" altLang="zh-CN" dirty="0"/>
              <a:t>LSTM</a:t>
            </a:r>
            <a:r>
              <a:rPr lang="zh-CN" altLang="en-US" dirty="0"/>
              <a:t>采用了累加的形式，让偏导数从连乘变为累加，以避免产生梯度消失。</a:t>
            </a:r>
          </a:p>
        </p:txBody>
      </p:sp>
    </p:spTree>
    <p:extLst>
      <p:ext uri="{BB962C8B-B14F-4D97-AF65-F5344CB8AC3E}">
        <p14:creationId xmlns:p14="http://schemas.microsoft.com/office/powerpoint/2010/main" val="20913990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先看图的左半部分，</a:t>
            </a:r>
            <a:r>
              <a:rPr lang="zh-CN" altLang="en-US" dirty="0" smtClean="0"/>
              <a:t>输入</a:t>
            </a:r>
            <a:r>
              <a:rPr lang="en-US" altLang="zh-CN" b="1" dirty="0" smtClean="0"/>
              <a:t>x</a:t>
            </a:r>
            <a:r>
              <a:rPr lang="zh-CN" altLang="en-US" dirty="0" smtClean="0"/>
              <a:t>是</a:t>
            </a:r>
            <a:r>
              <a:rPr lang="zh-CN" altLang="en-US" dirty="0"/>
              <a:t>长度</a:t>
            </a:r>
            <a:r>
              <a:rPr lang="zh-CN" altLang="en-US" dirty="0" smtClean="0"/>
              <a:t>为</a:t>
            </a:r>
            <a:r>
              <a:rPr lang="en-US" altLang="zh-CN" dirty="0" smtClean="0"/>
              <a:t>T</a:t>
            </a:r>
            <a:r>
              <a:rPr lang="zh-CN" altLang="en-US" dirty="0" smtClean="0"/>
              <a:t>的</a:t>
            </a:r>
            <a:r>
              <a:rPr lang="zh-CN" altLang="en-US" dirty="0"/>
              <a:t>序列</a:t>
            </a:r>
            <a:r>
              <a:rPr lang="zh-CN" altLang="en-US" dirty="0" smtClean="0"/>
              <a:t>，</a:t>
            </a:r>
            <a:r>
              <a:rPr lang="en-US" altLang="zh-CN" b="1" dirty="0" smtClean="0"/>
              <a:t>x</a:t>
            </a:r>
            <a:r>
              <a:rPr lang="en-US" altLang="zh-CN" baseline="30000" dirty="0" smtClean="0"/>
              <a:t>&lt;t&gt;</a:t>
            </a:r>
            <a:r>
              <a:rPr lang="zh-CN" altLang="en-US" dirty="0" smtClean="0"/>
              <a:t>为</a:t>
            </a:r>
            <a:r>
              <a:rPr lang="en-US" altLang="zh-CN" dirty="0" smtClean="0"/>
              <a:t>t</a:t>
            </a:r>
            <a:r>
              <a:rPr lang="zh-CN" altLang="en-US" dirty="0" smtClean="0"/>
              <a:t>时刻</a:t>
            </a:r>
            <a:r>
              <a:rPr lang="zh-CN" altLang="en-US" dirty="0"/>
              <a:t>的输入。</a:t>
            </a:r>
            <a:r>
              <a:rPr lang="zh-CN" altLang="en-US" dirty="0" smtClean="0"/>
              <a:t>假如</a:t>
            </a:r>
            <a:r>
              <a:rPr lang="en-US" altLang="zh-CN" b="1" dirty="0" smtClean="0"/>
              <a:t>x</a:t>
            </a:r>
            <a:r>
              <a:rPr lang="zh-CN" altLang="en-US" dirty="0" smtClean="0"/>
              <a:t>为</a:t>
            </a:r>
            <a:r>
              <a:rPr lang="zh-CN" altLang="en-US" dirty="0"/>
              <a:t>一个自然语言的句子</a:t>
            </a:r>
            <a:r>
              <a:rPr lang="zh-CN" altLang="en-US" dirty="0" smtClean="0"/>
              <a:t>，</a:t>
            </a:r>
            <a:r>
              <a:rPr lang="en-US" altLang="zh-CN" b="1" dirty="0"/>
              <a:t> x</a:t>
            </a:r>
            <a:r>
              <a:rPr lang="en-US" altLang="zh-CN" baseline="30000" dirty="0"/>
              <a:t>&lt;t&gt;</a:t>
            </a:r>
            <a:r>
              <a:rPr lang="zh-CN" altLang="en-US" dirty="0" smtClean="0"/>
              <a:t>就是</a:t>
            </a:r>
            <a:r>
              <a:rPr lang="zh-CN" altLang="en-US" dirty="0"/>
              <a:t>该句子中</a:t>
            </a:r>
            <a:r>
              <a:rPr lang="zh-CN" altLang="en-US" dirty="0" smtClean="0"/>
              <a:t>第</a:t>
            </a:r>
            <a:r>
              <a:rPr lang="en-US" altLang="zh-CN" dirty="0" smtClean="0"/>
              <a:t>t</a:t>
            </a:r>
            <a:r>
              <a:rPr lang="zh-CN" altLang="en-US" dirty="0" smtClean="0"/>
              <a:t>个</a:t>
            </a:r>
            <a:r>
              <a:rPr lang="zh-CN" altLang="en-US" dirty="0"/>
              <a:t>单词</a:t>
            </a:r>
            <a:r>
              <a:rPr lang="zh-CN" altLang="en-US" dirty="0" smtClean="0"/>
              <a:t>的</a:t>
            </a:r>
            <a:r>
              <a:rPr lang="en-US" altLang="zh-CN" dirty="0" smtClean="0"/>
              <a:t>d</a:t>
            </a:r>
            <a:r>
              <a:rPr lang="en-US" altLang="zh-CN" baseline="-25000" dirty="0" smtClean="0"/>
              <a:t>x</a:t>
            </a:r>
            <a:r>
              <a:rPr lang="zh-CN" altLang="en-US" dirty="0" smtClean="0"/>
              <a:t>维</a:t>
            </a:r>
            <a:r>
              <a:rPr lang="zh-CN" altLang="en-US" dirty="0"/>
              <a:t>词向量</a:t>
            </a:r>
            <a:r>
              <a:rPr lang="zh-CN" altLang="en-US" dirty="0" smtClean="0"/>
              <a:t>。</a:t>
            </a:r>
            <a:r>
              <a:rPr lang="en-US" altLang="zh-CN" b="1" dirty="0"/>
              <a:t> x</a:t>
            </a:r>
            <a:r>
              <a:rPr lang="en-US" altLang="zh-CN" baseline="30000" dirty="0"/>
              <a:t>&lt;t&gt;</a:t>
            </a:r>
            <a:r>
              <a:rPr lang="zh-CN" altLang="en-US" dirty="0" smtClean="0"/>
              <a:t>经过</a:t>
            </a:r>
            <a:r>
              <a:rPr lang="zh-CN" altLang="en-US" dirty="0"/>
              <a:t>循环层再到输出层，如果没有右边的记忆部分，这就是标准的全连接神经网络。然后再看图的右半部分，</a:t>
            </a:r>
            <a:r>
              <a:rPr lang="zh-CN" altLang="en-US" dirty="0" smtClean="0"/>
              <a:t>在</a:t>
            </a:r>
            <a:r>
              <a:rPr lang="en-US" altLang="zh-CN" dirty="0" smtClean="0"/>
              <a:t>t-1</a:t>
            </a:r>
            <a:r>
              <a:rPr lang="zh-CN" altLang="en-US" dirty="0" smtClean="0"/>
              <a:t>时刻，</a:t>
            </a:r>
            <a:endParaRPr lang="en-US" altLang="zh-CN" dirty="0" smtClean="0"/>
          </a:p>
          <a:p>
            <a:r>
              <a:rPr lang="zh-CN" altLang="en-US" dirty="0" smtClean="0"/>
              <a:t>         存储</a:t>
            </a:r>
            <a:r>
              <a:rPr lang="zh-CN" altLang="en-US" dirty="0"/>
              <a:t>循环层的状态，并</a:t>
            </a:r>
            <a:r>
              <a:rPr lang="zh-CN" altLang="en-US" dirty="0" smtClean="0"/>
              <a:t>在</a:t>
            </a:r>
            <a:r>
              <a:rPr lang="en-US" altLang="zh-CN" dirty="0" smtClean="0"/>
              <a:t>t</a:t>
            </a:r>
            <a:r>
              <a:rPr lang="zh-CN" altLang="en-US" dirty="0" smtClean="0"/>
              <a:t>时刻，      和            一起</a:t>
            </a:r>
            <a:r>
              <a:rPr lang="zh-CN" altLang="en-US" dirty="0"/>
              <a:t>作为循环层的输入，循环层的输出作为输出层的输入，输出结果</a:t>
            </a:r>
            <a:r>
              <a:rPr lang="zh-CN" altLang="en-US" dirty="0" smtClean="0"/>
              <a:t>为            </a:t>
            </a:r>
            <a:r>
              <a:rPr lang="zh-CN" altLang="en-US" dirty="0"/>
              <a:t>，</a:t>
            </a:r>
            <a:r>
              <a:rPr lang="zh-CN" altLang="en-US" dirty="0" smtClean="0"/>
              <a:t>同时         存储</a:t>
            </a:r>
            <a:r>
              <a:rPr lang="zh-CN" altLang="en-US" dirty="0"/>
              <a:t>循环层的输出。</a:t>
            </a:r>
          </a:p>
          <a:p>
            <a:r>
              <a:rPr lang="zh-CN" altLang="en-US" dirty="0"/>
              <a:t>最开始时，在</a:t>
            </a:r>
            <a:r>
              <a:rPr lang="en-US" altLang="zh-CN" dirty="0"/>
              <a:t>0</a:t>
            </a:r>
            <a:r>
              <a:rPr lang="zh-CN" altLang="en-US" dirty="0"/>
              <a:t>时刻 </a:t>
            </a:r>
            <a:r>
              <a:rPr lang="zh-CN" altLang="en-US" dirty="0" smtClean="0"/>
              <a:t>         需要</a:t>
            </a:r>
            <a:r>
              <a:rPr lang="zh-CN" altLang="en-US" dirty="0"/>
              <a:t>存储一个</a:t>
            </a:r>
            <a:r>
              <a:rPr lang="zh-CN" altLang="en-US" dirty="0" smtClean="0"/>
              <a:t>初值       </a:t>
            </a:r>
            <a:r>
              <a:rPr lang="zh-CN" altLang="en-US" dirty="0"/>
              <a:t>，一般设为零向量。</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732419726"/>
              </p:ext>
            </p:extLst>
          </p:nvPr>
        </p:nvGraphicFramePr>
        <p:xfrm>
          <a:off x="827583" y="4077072"/>
          <a:ext cx="647420" cy="361793"/>
        </p:xfrm>
        <a:graphic>
          <a:graphicData uri="http://schemas.openxmlformats.org/presentationml/2006/ole">
            <mc:AlternateContent xmlns:mc="http://schemas.openxmlformats.org/markup-compatibility/2006">
              <mc:Choice xmlns:v="urn:schemas-microsoft-com:vml" Requires="v">
                <p:oleObj spid="_x0000_s3653" name="Equation" r:id="rId3" imgW="431613" imgH="241195" progId="Equation.DSMT4">
                  <p:embed/>
                </p:oleObj>
              </mc:Choice>
              <mc:Fallback>
                <p:oleObj name="Equation" r:id="rId3" imgW="431613" imgH="241195"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3" y="4077072"/>
                        <a:ext cx="647420" cy="36179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61801215"/>
              </p:ext>
            </p:extLst>
          </p:nvPr>
        </p:nvGraphicFramePr>
        <p:xfrm>
          <a:off x="6228184" y="4077072"/>
          <a:ext cx="647700" cy="361950"/>
        </p:xfrm>
        <a:graphic>
          <a:graphicData uri="http://schemas.openxmlformats.org/presentationml/2006/ole">
            <mc:AlternateContent xmlns:mc="http://schemas.openxmlformats.org/markup-compatibility/2006">
              <mc:Choice xmlns:v="urn:schemas-microsoft-com:vml" Requires="v">
                <p:oleObj spid="_x0000_s3654" name="Equation" r:id="rId5" imgW="431613" imgH="241195" progId="Equation.DSMT4">
                  <p:embed/>
                </p:oleObj>
              </mc:Choice>
              <mc:Fallback>
                <p:oleObj name="Equation" r:id="rId5" imgW="431613" imgH="241195" progId="Equation.DSMT4">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4077072"/>
                        <a:ext cx="6477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559286810"/>
              </p:ext>
            </p:extLst>
          </p:nvPr>
        </p:nvGraphicFramePr>
        <p:xfrm>
          <a:off x="7236296" y="4005064"/>
          <a:ext cx="894962" cy="380835"/>
        </p:xfrm>
        <a:graphic>
          <a:graphicData uri="http://schemas.openxmlformats.org/presentationml/2006/ole">
            <mc:AlternateContent xmlns:mc="http://schemas.openxmlformats.org/markup-compatibility/2006">
              <mc:Choice xmlns:v="urn:schemas-microsoft-com:vml" Requires="v">
                <p:oleObj spid="_x0000_s3655" name="Equation" r:id="rId6" imgW="596641" imgH="253890" progId="Equation.DSMT4">
                  <p:embed/>
                </p:oleObj>
              </mc:Choice>
              <mc:Fallback>
                <p:oleObj name="Equation" r:id="rId6" imgW="596641" imgH="253890"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36296" y="4005064"/>
                        <a:ext cx="894962"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2156962010"/>
              </p:ext>
            </p:extLst>
          </p:nvPr>
        </p:nvGraphicFramePr>
        <p:xfrm>
          <a:off x="3203848" y="4797152"/>
          <a:ext cx="933045" cy="399876"/>
        </p:xfrm>
        <a:graphic>
          <a:graphicData uri="http://schemas.openxmlformats.org/presentationml/2006/ole">
            <mc:AlternateContent xmlns:mc="http://schemas.openxmlformats.org/markup-compatibility/2006">
              <mc:Choice xmlns:v="urn:schemas-microsoft-com:vml" Requires="v">
                <p:oleObj spid="_x0000_s3656" name="Equation" r:id="rId8" imgW="622030" imgH="266584" progId="Equation.DSMT4">
                  <p:embed/>
                </p:oleObj>
              </mc:Choice>
              <mc:Fallback>
                <p:oleObj name="Equation" r:id="rId8" imgW="622030" imgH="266584" progId="Equation.DSMT4">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03848" y="4797152"/>
                        <a:ext cx="933045" cy="39987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185748238"/>
              </p:ext>
            </p:extLst>
          </p:nvPr>
        </p:nvGraphicFramePr>
        <p:xfrm>
          <a:off x="5220072" y="4869160"/>
          <a:ext cx="647700" cy="361950"/>
        </p:xfrm>
        <a:graphic>
          <a:graphicData uri="http://schemas.openxmlformats.org/presentationml/2006/ole">
            <mc:AlternateContent xmlns:mc="http://schemas.openxmlformats.org/markup-compatibility/2006">
              <mc:Choice xmlns:v="urn:schemas-microsoft-com:vml" Requires="v">
                <p:oleObj spid="_x0000_s3657" name="Equation" r:id="rId10" imgW="431613" imgH="241195" progId="Equation.DSMT4">
                  <p:embed/>
                </p:oleObj>
              </mc:Choice>
              <mc:Fallback>
                <p:oleObj name="Equation" r:id="rId10" imgW="431613" imgH="241195" progId="Equation.DSMT4">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072" y="4869160"/>
                        <a:ext cx="6477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277854179"/>
              </p:ext>
            </p:extLst>
          </p:nvPr>
        </p:nvGraphicFramePr>
        <p:xfrm>
          <a:off x="3707904" y="5301208"/>
          <a:ext cx="647700" cy="361950"/>
        </p:xfrm>
        <a:graphic>
          <a:graphicData uri="http://schemas.openxmlformats.org/presentationml/2006/ole">
            <mc:AlternateContent xmlns:mc="http://schemas.openxmlformats.org/markup-compatibility/2006">
              <mc:Choice xmlns:v="urn:schemas-microsoft-com:vml" Requires="v">
                <p:oleObj spid="_x0000_s3658" name="Equation" r:id="rId11" imgW="431613" imgH="241195" progId="Equation.DSMT4">
                  <p:embed/>
                </p:oleObj>
              </mc:Choice>
              <mc:Fallback>
                <p:oleObj name="Equation" r:id="rId11" imgW="431613" imgH="241195" progId="Equation.DSMT4">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7904" y="5301208"/>
                        <a:ext cx="6477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3962353135"/>
              </p:ext>
            </p:extLst>
          </p:nvPr>
        </p:nvGraphicFramePr>
        <p:xfrm>
          <a:off x="7164288" y="5373216"/>
          <a:ext cx="418919" cy="304668"/>
        </p:xfrm>
        <a:graphic>
          <a:graphicData uri="http://schemas.openxmlformats.org/presentationml/2006/ole">
            <mc:AlternateContent xmlns:mc="http://schemas.openxmlformats.org/markup-compatibility/2006">
              <mc:Choice xmlns:v="urn:schemas-microsoft-com:vml" Requires="v">
                <p:oleObj spid="_x0000_s3659" name="Equation" r:id="rId12" imgW="279279" imgH="203112" progId="Equation.DSMT4">
                  <p:embed/>
                </p:oleObj>
              </mc:Choice>
              <mc:Fallback>
                <p:oleObj name="Equation" r:id="rId12" imgW="279279" imgH="203112" progId="Equation.DSMT4">
                  <p:embed/>
                  <p:pic>
                    <p:nvPicPr>
                      <p:cNvPr id="0" name="Object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64288" y="5373216"/>
                        <a:ext cx="418919"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9247545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836712"/>
            <a:ext cx="8229600" cy="1872208"/>
          </a:xfrm>
        </p:spPr>
        <p:txBody>
          <a:bodyPr/>
          <a:lstStyle/>
          <a:p>
            <a:r>
              <a:rPr lang="zh-CN" altLang="en-US" dirty="0"/>
              <a:t>（</a:t>
            </a:r>
            <a:r>
              <a:rPr lang="en-US" altLang="zh-CN" dirty="0"/>
              <a:t>1</a:t>
            </a:r>
            <a:r>
              <a:rPr lang="zh-CN" altLang="en-US" dirty="0"/>
              <a:t>）理解</a:t>
            </a:r>
            <a:r>
              <a:rPr lang="en-US" altLang="zh-CN" dirty="0"/>
              <a:t>LSTM</a:t>
            </a:r>
          </a:p>
          <a:p>
            <a:r>
              <a:rPr lang="en-US" altLang="zh-CN" dirty="0"/>
              <a:t>LSTM</a:t>
            </a:r>
            <a:r>
              <a:rPr lang="zh-CN" altLang="en-US" dirty="0"/>
              <a:t>重复网络模块的结构较复杂，核心部分是存储网络状态的记忆</a:t>
            </a:r>
            <a:r>
              <a:rPr lang="zh-CN" altLang="en-US" dirty="0" smtClean="0"/>
              <a:t>单元    ，</a:t>
            </a:r>
            <a:r>
              <a:rPr lang="zh-CN" altLang="en-US" dirty="0"/>
              <a:t>可以将</a:t>
            </a:r>
            <a:r>
              <a:rPr lang="en-US" altLang="zh-CN" dirty="0"/>
              <a:t>LSTM</a:t>
            </a:r>
            <a:r>
              <a:rPr lang="zh-CN" altLang="en-US" dirty="0"/>
              <a:t>视为是一个拥有四个输入和一个输出的神经元部件，如图</a:t>
            </a:r>
            <a:r>
              <a:rPr lang="en-US" altLang="zh-CN" dirty="0"/>
              <a:t>8. 18</a:t>
            </a:r>
            <a:r>
              <a:rPr lang="zh-CN" altLang="en-US" dirty="0"/>
              <a:t>所示。</a:t>
            </a:r>
          </a:p>
          <a:p>
            <a:endParaRPr lang="zh-CN" altLang="en-US" dirty="0"/>
          </a:p>
        </p:txBody>
      </p:sp>
      <p:pic>
        <p:nvPicPr>
          <p:cNvPr id="317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19" y="1843356"/>
            <a:ext cx="344430" cy="28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2857504"/>
            <a:ext cx="5572801" cy="266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712425" y="5661248"/>
            <a:ext cx="1963358" cy="369332"/>
          </a:xfrm>
          <a:prstGeom prst="rect">
            <a:avLst/>
          </a:prstGeom>
        </p:spPr>
        <p:txBody>
          <a:bodyPr wrap="none">
            <a:spAutoFit/>
          </a:bodyPr>
          <a:lstStyle/>
          <a:p>
            <a:r>
              <a:rPr lang="zh-CN" altLang="zh-CN" dirty="0"/>
              <a:t>图</a:t>
            </a:r>
            <a:r>
              <a:rPr lang="en-US" altLang="zh-CN" dirty="0"/>
              <a:t>8. 18 </a:t>
            </a:r>
            <a:r>
              <a:rPr lang="zh-CN" altLang="zh-CN" dirty="0"/>
              <a:t>理解</a:t>
            </a:r>
            <a:r>
              <a:rPr lang="en-US" altLang="zh-CN" dirty="0"/>
              <a:t>LSTM</a:t>
            </a:r>
            <a:endParaRPr lang="zh-CN" altLang="zh-CN" dirty="0"/>
          </a:p>
        </p:txBody>
      </p:sp>
    </p:spTree>
    <p:extLst>
      <p:ext uri="{BB962C8B-B14F-4D97-AF65-F5344CB8AC3E}">
        <p14:creationId xmlns:p14="http://schemas.microsoft.com/office/powerpoint/2010/main" val="218957319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a:t>LSTM</a:t>
            </a:r>
            <a:r>
              <a:rPr lang="zh-CN" altLang="en-US" dirty="0"/>
              <a:t>实现三个门计算，分别是输入门（</a:t>
            </a:r>
            <a:r>
              <a:rPr lang="en-US" altLang="zh-CN" dirty="0"/>
              <a:t>input gate</a:t>
            </a:r>
            <a:r>
              <a:rPr lang="zh-CN" altLang="en-US" dirty="0"/>
              <a:t>）、遗忘门（</a:t>
            </a:r>
            <a:r>
              <a:rPr lang="en-US" altLang="zh-CN" dirty="0"/>
              <a:t>forget gate</a:t>
            </a:r>
            <a:r>
              <a:rPr lang="zh-CN" altLang="en-US" dirty="0"/>
              <a:t>）和输出门（</a:t>
            </a:r>
            <a:r>
              <a:rPr lang="en-US" altLang="zh-CN" dirty="0"/>
              <a:t>output gate</a:t>
            </a:r>
            <a:r>
              <a:rPr lang="zh-CN" altLang="en-US" dirty="0"/>
              <a:t>）。每个门的职责不同，输入门决定保留多少当前时间步的输入到记忆单元，遗忘门决定保留多少前一时间步的记忆单元状态到当前时间步的记忆单元，输出门决定输出多少当前时间步记忆单元状态。</a:t>
            </a:r>
          </a:p>
          <a:p>
            <a:r>
              <a:rPr lang="zh-CN" altLang="en-US" dirty="0"/>
              <a:t>三个门分别由不同信号进行控制，门控信号一般采用</a:t>
            </a:r>
            <a:r>
              <a:rPr lang="en-US" altLang="zh-CN" dirty="0"/>
              <a:t>Sigmoid</a:t>
            </a:r>
            <a:r>
              <a:rPr lang="zh-CN" altLang="en-US" dirty="0"/>
              <a:t>激活函数进行变换，其输出值在</a:t>
            </a:r>
            <a:r>
              <a:rPr lang="en-US" altLang="zh-CN" dirty="0"/>
              <a:t>0~1</a:t>
            </a:r>
            <a:r>
              <a:rPr lang="zh-CN" altLang="en-US" dirty="0"/>
              <a:t>范围，这样可以模拟门的开和关。注意到门的控制信号是一个向量，而不是一个标量，它控制一组门的开和关。</a:t>
            </a:r>
          </a:p>
          <a:p>
            <a:endParaRPr lang="zh-CN" altLang="en-US" dirty="0"/>
          </a:p>
        </p:txBody>
      </p:sp>
    </p:spTree>
    <p:extLst>
      <p:ext uri="{BB962C8B-B14F-4D97-AF65-F5344CB8AC3E}">
        <p14:creationId xmlns:p14="http://schemas.microsoft.com/office/powerpoint/2010/main" val="232573299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52736"/>
            <a:ext cx="8229600" cy="1512168"/>
          </a:xfrm>
        </p:spPr>
        <p:txBody>
          <a:bodyPr/>
          <a:lstStyle/>
          <a:p>
            <a:r>
              <a:rPr lang="zh-CN" altLang="en-US" dirty="0"/>
              <a:t>为了更好地理解</a:t>
            </a:r>
            <a:r>
              <a:rPr lang="en-US" altLang="zh-CN" dirty="0"/>
              <a:t>LSTM</a:t>
            </a:r>
            <a:r>
              <a:rPr lang="zh-CN" altLang="en-US" dirty="0"/>
              <a:t>的工作原理，将图</a:t>
            </a:r>
            <a:r>
              <a:rPr lang="en-US" altLang="zh-CN" dirty="0"/>
              <a:t>8. 18</a:t>
            </a:r>
            <a:r>
              <a:rPr lang="zh-CN" altLang="en-US" dirty="0"/>
              <a:t>重新画为图</a:t>
            </a:r>
            <a:r>
              <a:rPr lang="en-US" altLang="zh-CN" dirty="0"/>
              <a:t>8. 19</a:t>
            </a:r>
            <a:r>
              <a:rPr lang="zh-CN" altLang="en-US" dirty="0"/>
              <a:t>，图中</a:t>
            </a:r>
            <a:r>
              <a:rPr lang="zh-CN" altLang="en-US" dirty="0" smtClean="0"/>
              <a:t>的     和    分别</a:t>
            </a:r>
            <a:r>
              <a:rPr lang="zh-CN" altLang="en-US" dirty="0"/>
              <a:t>表示</a:t>
            </a:r>
            <a:r>
              <a:rPr lang="en-US" altLang="zh-CN" dirty="0" err="1"/>
              <a:t>tanh</a:t>
            </a:r>
            <a:r>
              <a:rPr lang="zh-CN" altLang="en-US" dirty="0"/>
              <a:t>函数和</a:t>
            </a:r>
            <a:r>
              <a:rPr lang="en-US" altLang="zh-CN" dirty="0"/>
              <a:t>sigmoid</a:t>
            </a:r>
            <a:r>
              <a:rPr lang="zh-CN" altLang="en-US" dirty="0"/>
              <a:t>函数。</a:t>
            </a:r>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2775" y="2708920"/>
            <a:ext cx="3618450" cy="313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589295" y="5949280"/>
            <a:ext cx="1965410" cy="369332"/>
          </a:xfrm>
          <a:prstGeom prst="rect">
            <a:avLst/>
          </a:prstGeom>
        </p:spPr>
        <p:txBody>
          <a:bodyPr wrap="none">
            <a:spAutoFit/>
          </a:bodyPr>
          <a:lstStyle/>
          <a:p>
            <a:r>
              <a:rPr lang="zh-CN" altLang="zh-CN" dirty="0"/>
              <a:t>图</a:t>
            </a:r>
            <a:r>
              <a:rPr lang="en-US" altLang="zh-CN" dirty="0"/>
              <a:t>8. 19 LSTM</a:t>
            </a:r>
            <a:r>
              <a:rPr lang="zh-CN" altLang="zh-CN" dirty="0"/>
              <a:t>原理</a:t>
            </a:r>
          </a:p>
        </p:txBody>
      </p:sp>
      <p:pic>
        <p:nvPicPr>
          <p:cNvPr id="327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1628799"/>
            <a:ext cx="438600" cy="21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7752" y="1581057"/>
            <a:ext cx="232200" cy="263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09917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5688632"/>
          </a:xfrm>
        </p:spPr>
        <p:txBody>
          <a:bodyPr>
            <a:normAutofit lnSpcReduction="10000"/>
          </a:bodyPr>
          <a:lstStyle/>
          <a:p>
            <a:r>
              <a:rPr lang="zh-CN" altLang="en-US" dirty="0"/>
              <a:t>其中</a:t>
            </a:r>
            <a:r>
              <a:rPr lang="zh-CN" altLang="en-US" dirty="0" smtClean="0"/>
              <a:t>，</a:t>
            </a:r>
            <a:r>
              <a:rPr lang="en-US" altLang="zh-CN" dirty="0" smtClean="0"/>
              <a:t>Z</a:t>
            </a:r>
            <a:r>
              <a:rPr lang="zh-CN" altLang="en-US" dirty="0" smtClean="0"/>
              <a:t>、</a:t>
            </a:r>
            <a:r>
              <a:rPr lang="en-US" altLang="zh-CN" dirty="0" err="1" smtClean="0"/>
              <a:t>Z</a:t>
            </a:r>
            <a:r>
              <a:rPr lang="en-US" altLang="zh-CN" baseline="-25000" dirty="0" err="1" smtClean="0"/>
              <a:t>i</a:t>
            </a:r>
            <a:r>
              <a:rPr lang="zh-CN" altLang="en-US" dirty="0" smtClean="0"/>
              <a:t>、</a:t>
            </a:r>
            <a:r>
              <a:rPr lang="en-US" altLang="zh-CN" dirty="0" err="1" smtClean="0"/>
              <a:t>Z</a:t>
            </a:r>
            <a:r>
              <a:rPr lang="en-US" altLang="zh-CN" baseline="-25000" dirty="0" err="1" smtClean="0"/>
              <a:t>f</a:t>
            </a:r>
            <a:r>
              <a:rPr lang="zh-CN" altLang="en-US" dirty="0" smtClean="0"/>
              <a:t>和</a:t>
            </a:r>
            <a:r>
              <a:rPr lang="en-US" altLang="zh-CN" dirty="0" smtClean="0"/>
              <a:t>Z</a:t>
            </a:r>
            <a:r>
              <a:rPr lang="en-US" altLang="zh-CN" baseline="-25000" dirty="0" smtClean="0"/>
              <a:t>o</a:t>
            </a:r>
            <a:r>
              <a:rPr lang="zh-CN" altLang="en-US" dirty="0" smtClean="0"/>
              <a:t>都是由       和     连接</a:t>
            </a:r>
            <a:r>
              <a:rPr lang="zh-CN" altLang="en-US" dirty="0"/>
              <a:t>而成的向量经过线性变换得到的向量，对应图</a:t>
            </a:r>
            <a:r>
              <a:rPr lang="en-US" altLang="zh-CN" dirty="0"/>
              <a:t>8. 18</a:t>
            </a:r>
            <a:r>
              <a:rPr lang="zh-CN" altLang="en-US" dirty="0"/>
              <a:t>相应位置的门控信号，隐藏</a:t>
            </a:r>
            <a:r>
              <a:rPr lang="zh-CN" altLang="en-US" dirty="0" smtClean="0"/>
              <a:t>状态       为</a:t>
            </a:r>
            <a:r>
              <a:rPr lang="en-US" altLang="zh-CN" dirty="0"/>
              <a:t>LSTM</a:t>
            </a:r>
            <a:r>
              <a:rPr lang="zh-CN" altLang="en-US" dirty="0"/>
              <a:t>单元在上一个时间步的输出</a:t>
            </a:r>
            <a:r>
              <a:rPr lang="zh-CN" altLang="en-US" dirty="0" smtClean="0"/>
              <a:t>，     为当前</a:t>
            </a:r>
            <a:r>
              <a:rPr lang="zh-CN" altLang="en-US" dirty="0"/>
              <a:t>时间步的输入</a:t>
            </a:r>
            <a:r>
              <a:rPr lang="zh-CN" altLang="en-US" dirty="0" smtClean="0"/>
              <a:t>。</a:t>
            </a:r>
            <a:r>
              <a:rPr lang="en-US" altLang="zh-CN" dirty="0" smtClean="0"/>
              <a:t>Z</a:t>
            </a:r>
            <a:r>
              <a:rPr lang="zh-CN" altLang="en-US" dirty="0" smtClean="0"/>
              <a:t>经过</a:t>
            </a:r>
            <a:r>
              <a:rPr lang="en-US" altLang="zh-CN" dirty="0" err="1"/>
              <a:t>tanh</a:t>
            </a:r>
            <a:r>
              <a:rPr lang="zh-CN" altLang="en-US" dirty="0"/>
              <a:t>函数变换</a:t>
            </a:r>
            <a:r>
              <a:rPr lang="zh-CN" altLang="en-US" dirty="0" smtClean="0"/>
              <a:t>为     ，</a:t>
            </a:r>
            <a:r>
              <a:rPr lang="zh-CN" altLang="en-US" dirty="0"/>
              <a:t>再与输入</a:t>
            </a:r>
            <a:r>
              <a:rPr lang="zh-CN" altLang="en-US" dirty="0" smtClean="0"/>
              <a:t>门     进行</a:t>
            </a:r>
            <a:r>
              <a:rPr lang="zh-CN" altLang="en-US" dirty="0"/>
              <a:t>元素积运算</a:t>
            </a:r>
            <a:r>
              <a:rPr lang="zh-CN" altLang="en-US" dirty="0" smtClean="0"/>
              <a:t>得到          ；</a:t>
            </a:r>
            <a:r>
              <a:rPr lang="zh-CN" altLang="en-US" dirty="0"/>
              <a:t>记忆</a:t>
            </a:r>
            <a:r>
              <a:rPr lang="zh-CN" altLang="en-US" dirty="0" smtClean="0"/>
              <a:t>单元     </a:t>
            </a:r>
            <a:r>
              <a:rPr lang="zh-CN" altLang="en-US" dirty="0"/>
              <a:t>上一个时间步的状态</a:t>
            </a:r>
            <a:r>
              <a:rPr lang="zh-CN" altLang="en-US" dirty="0" smtClean="0"/>
              <a:t>为        ，与</a:t>
            </a:r>
            <a:r>
              <a:rPr lang="en-US" altLang="zh-CN" dirty="0" err="1" smtClean="0"/>
              <a:t>Z</a:t>
            </a:r>
            <a:r>
              <a:rPr lang="en-US" altLang="zh-CN" baseline="-25000" dirty="0" err="1" smtClean="0"/>
              <a:t>f</a:t>
            </a:r>
            <a:r>
              <a:rPr lang="zh-CN" altLang="en-US" dirty="0" smtClean="0"/>
              <a:t>经</a:t>
            </a:r>
            <a:r>
              <a:rPr lang="en-US" altLang="zh-CN" dirty="0"/>
              <a:t>sigmoid</a:t>
            </a:r>
            <a:r>
              <a:rPr lang="zh-CN" altLang="en-US" dirty="0"/>
              <a:t>函数得到的遗忘</a:t>
            </a:r>
            <a:r>
              <a:rPr lang="zh-CN" altLang="en-US" dirty="0" smtClean="0"/>
              <a:t>门     </a:t>
            </a:r>
            <a:r>
              <a:rPr lang="zh-CN" altLang="en-US" dirty="0"/>
              <a:t>进行元素积运算，</a:t>
            </a:r>
            <a:r>
              <a:rPr lang="zh-CN" altLang="en-US" dirty="0" smtClean="0"/>
              <a:t>得到             </a:t>
            </a:r>
            <a:r>
              <a:rPr lang="zh-CN" altLang="en-US" dirty="0"/>
              <a:t>，再与前面得到</a:t>
            </a:r>
            <a:r>
              <a:rPr lang="zh-CN" altLang="en-US" dirty="0" smtClean="0"/>
              <a:t>的           </a:t>
            </a:r>
            <a:r>
              <a:rPr lang="zh-CN" altLang="en-US" dirty="0"/>
              <a:t>相加，然后将</a:t>
            </a:r>
            <a:r>
              <a:rPr lang="zh-CN" altLang="en-US" dirty="0" smtClean="0"/>
              <a:t>结果    </a:t>
            </a:r>
            <a:r>
              <a:rPr lang="zh-CN" altLang="en-US" dirty="0"/>
              <a:t>存到记忆单元中，</a:t>
            </a:r>
            <a:r>
              <a:rPr lang="zh-CN" altLang="en-US" dirty="0" smtClean="0"/>
              <a:t>即                                ；     </a:t>
            </a:r>
            <a:r>
              <a:rPr lang="zh-CN" altLang="en-US" dirty="0"/>
              <a:t>经过</a:t>
            </a:r>
            <a:r>
              <a:rPr lang="en-US" altLang="zh-CN" dirty="0" err="1"/>
              <a:t>tanh</a:t>
            </a:r>
            <a:r>
              <a:rPr lang="zh-CN" altLang="en-US" dirty="0"/>
              <a:t>函数，并</a:t>
            </a:r>
            <a:r>
              <a:rPr lang="zh-CN" altLang="en-US" dirty="0" smtClean="0"/>
              <a:t>与     经</a:t>
            </a:r>
            <a:r>
              <a:rPr lang="en-US" altLang="zh-CN" dirty="0"/>
              <a:t>sigmoid</a:t>
            </a:r>
            <a:r>
              <a:rPr lang="zh-CN" altLang="en-US" dirty="0"/>
              <a:t>函数得到的输出</a:t>
            </a:r>
            <a:r>
              <a:rPr lang="zh-CN" altLang="en-US" dirty="0" smtClean="0"/>
              <a:t>门    </a:t>
            </a:r>
            <a:r>
              <a:rPr lang="zh-CN" altLang="en-US" dirty="0"/>
              <a:t>进行元素积运算，</a:t>
            </a:r>
            <a:r>
              <a:rPr lang="zh-CN" altLang="en-US" dirty="0" smtClean="0"/>
              <a:t>即                  </a:t>
            </a:r>
            <a:r>
              <a:rPr lang="zh-CN" altLang="en-US" dirty="0"/>
              <a:t>，得到</a:t>
            </a:r>
            <a:r>
              <a:rPr lang="zh-CN" altLang="en-US" dirty="0" smtClean="0"/>
              <a:t>结果      </a:t>
            </a:r>
            <a:r>
              <a:rPr lang="zh-CN" altLang="en-US" dirty="0"/>
              <a:t>，这就是</a:t>
            </a:r>
            <a:r>
              <a:rPr lang="en-US" altLang="zh-CN" dirty="0"/>
              <a:t>LSTM</a:t>
            </a:r>
            <a:r>
              <a:rPr lang="zh-CN" altLang="en-US" dirty="0"/>
              <a:t>单元在当前时间步的输出。</a:t>
            </a:r>
          </a:p>
          <a:p>
            <a:r>
              <a:rPr lang="zh-CN" altLang="en-US" dirty="0"/>
              <a:t>要说明的是，图</a:t>
            </a:r>
            <a:r>
              <a:rPr lang="en-US" altLang="zh-CN" dirty="0"/>
              <a:t>8. 19</a:t>
            </a:r>
            <a:r>
              <a:rPr lang="zh-CN" altLang="en-US" dirty="0"/>
              <a:t>只是为了加深理解而绘制的，通常</a:t>
            </a:r>
            <a:r>
              <a:rPr lang="en-US" altLang="zh-CN" dirty="0"/>
              <a:t>LSTM</a:t>
            </a:r>
            <a:r>
              <a:rPr lang="zh-CN" altLang="en-US" dirty="0"/>
              <a:t>使用另外一种画法，详见后文。</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94561104"/>
              </p:ext>
            </p:extLst>
          </p:nvPr>
        </p:nvGraphicFramePr>
        <p:xfrm>
          <a:off x="4860032" y="980728"/>
          <a:ext cx="533169" cy="285626"/>
        </p:xfrm>
        <a:graphic>
          <a:graphicData uri="http://schemas.openxmlformats.org/presentationml/2006/ole">
            <mc:AlternateContent xmlns:mc="http://schemas.openxmlformats.org/markup-compatibility/2006">
              <mc:Choice xmlns:v="urn:schemas-microsoft-com:vml" Requires="v">
                <p:oleObj spid="_x0000_s34383" name="Equation" r:id="rId3" imgW="355446" imgH="190417" progId="Equation.DSMT4">
                  <p:embed/>
                </p:oleObj>
              </mc:Choice>
              <mc:Fallback>
                <p:oleObj name="Equation" r:id="rId3" imgW="355446" imgH="190417"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980728"/>
                        <a:ext cx="533169" cy="285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199719776"/>
              </p:ext>
            </p:extLst>
          </p:nvPr>
        </p:nvGraphicFramePr>
        <p:xfrm>
          <a:off x="5724128" y="980728"/>
          <a:ext cx="399704" cy="285503"/>
        </p:xfrm>
        <a:graphic>
          <a:graphicData uri="http://schemas.openxmlformats.org/presentationml/2006/ole">
            <mc:AlternateContent xmlns:mc="http://schemas.openxmlformats.org/markup-compatibility/2006">
              <mc:Choice xmlns:v="urn:schemas-microsoft-com:vml" Requires="v">
                <p:oleObj spid="_x0000_s34384" name="Equation" r:id="rId5" imgW="266469" imgH="190335" progId="Equation.DSMT4">
                  <p:embed/>
                </p:oleObj>
              </mc:Choice>
              <mc:Fallback>
                <p:oleObj name="Equation" r:id="rId5" imgW="266469" imgH="190335"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24128" y="980728"/>
                        <a:ext cx="399704"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357515355"/>
              </p:ext>
            </p:extLst>
          </p:nvPr>
        </p:nvGraphicFramePr>
        <p:xfrm>
          <a:off x="3491880" y="1700808"/>
          <a:ext cx="533169" cy="285626"/>
        </p:xfrm>
        <a:graphic>
          <a:graphicData uri="http://schemas.openxmlformats.org/presentationml/2006/ole">
            <mc:AlternateContent xmlns:mc="http://schemas.openxmlformats.org/markup-compatibility/2006">
              <mc:Choice xmlns:v="urn:schemas-microsoft-com:vml" Requires="v">
                <p:oleObj spid="_x0000_s34385" name="Equation" r:id="rId7" imgW="355446" imgH="190417" progId="Equation.DSMT4">
                  <p:embed/>
                </p:oleObj>
              </mc:Choice>
              <mc:Fallback>
                <p:oleObj name="Equation" r:id="rId7" imgW="355446" imgH="190417"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1880" y="1700808"/>
                        <a:ext cx="533169" cy="285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3265210088"/>
              </p:ext>
            </p:extLst>
          </p:nvPr>
        </p:nvGraphicFramePr>
        <p:xfrm>
          <a:off x="1763688" y="2063377"/>
          <a:ext cx="399704" cy="285503"/>
        </p:xfrm>
        <a:graphic>
          <a:graphicData uri="http://schemas.openxmlformats.org/presentationml/2006/ole">
            <mc:AlternateContent xmlns:mc="http://schemas.openxmlformats.org/markup-compatibility/2006">
              <mc:Choice xmlns:v="urn:schemas-microsoft-com:vml" Requires="v">
                <p:oleObj spid="_x0000_s34386" name="Equation" r:id="rId8" imgW="266469" imgH="190335" progId="Equation.DSMT4">
                  <p:embed/>
                </p:oleObj>
              </mc:Choice>
              <mc:Fallback>
                <p:oleObj name="Equation" r:id="rId8" imgW="266469" imgH="190335"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3688" y="2063377"/>
                        <a:ext cx="399704"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1855122234"/>
              </p:ext>
            </p:extLst>
          </p:nvPr>
        </p:nvGraphicFramePr>
        <p:xfrm>
          <a:off x="1187624" y="2404384"/>
          <a:ext cx="380670" cy="304536"/>
        </p:xfrm>
        <a:graphic>
          <a:graphicData uri="http://schemas.openxmlformats.org/presentationml/2006/ole">
            <mc:AlternateContent xmlns:mc="http://schemas.openxmlformats.org/markup-compatibility/2006">
              <mc:Choice xmlns:v="urn:schemas-microsoft-com:vml" Requires="v">
                <p:oleObj spid="_x0000_s34387" name="Equation" r:id="rId9" imgW="253780" imgH="203024" progId="Equation.DSMT4">
                  <p:embed/>
                </p:oleObj>
              </mc:Choice>
              <mc:Fallback>
                <p:oleObj name="Equation" r:id="rId9" imgW="253780" imgH="203024"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87624" y="2404384"/>
                        <a:ext cx="380670"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2715517989"/>
              </p:ext>
            </p:extLst>
          </p:nvPr>
        </p:nvGraphicFramePr>
        <p:xfrm>
          <a:off x="3635896" y="2420888"/>
          <a:ext cx="342900" cy="285750"/>
        </p:xfrm>
        <a:graphic>
          <a:graphicData uri="http://schemas.openxmlformats.org/presentationml/2006/ole">
            <mc:AlternateContent xmlns:mc="http://schemas.openxmlformats.org/markup-compatibility/2006">
              <mc:Choice xmlns:v="urn:schemas-microsoft-com:vml" Requires="v">
                <p:oleObj spid="_x0000_s34388" name="Equation" r:id="rId11" imgW="228600" imgH="190500" progId="Equation.DSMT4">
                  <p:embed/>
                </p:oleObj>
              </mc:Choice>
              <mc:Fallback>
                <p:oleObj name="Equation" r:id="rId11" imgW="228600" imgH="190500"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35896" y="2420888"/>
                        <a:ext cx="342900" cy="285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2378775895"/>
              </p:ext>
            </p:extLst>
          </p:nvPr>
        </p:nvGraphicFramePr>
        <p:xfrm>
          <a:off x="6948264" y="2404252"/>
          <a:ext cx="837837" cy="304668"/>
        </p:xfrm>
        <a:graphic>
          <a:graphicData uri="http://schemas.openxmlformats.org/presentationml/2006/ole">
            <mc:AlternateContent xmlns:mc="http://schemas.openxmlformats.org/markup-compatibility/2006">
              <mc:Choice xmlns:v="urn:schemas-microsoft-com:vml" Requires="v">
                <p:oleObj spid="_x0000_s34389" name="Equation" r:id="rId13" imgW="558558" imgH="203112" progId="Equation.DSMT4">
                  <p:embed/>
                </p:oleObj>
              </mc:Choice>
              <mc:Fallback>
                <p:oleObj name="Equation" r:id="rId13" imgW="558558" imgH="203112"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948264" y="2404252"/>
                        <a:ext cx="837837"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3812" name="Picture 20"/>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851306" y="2780928"/>
            <a:ext cx="344430" cy="28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 name="对象 17"/>
          <p:cNvGraphicFramePr>
            <a:graphicFrameLocks noChangeAspect="1"/>
          </p:cNvGraphicFramePr>
          <p:nvPr>
            <p:extLst>
              <p:ext uri="{D42A27DB-BD31-4B8C-83A1-F6EECF244321}">
                <p14:modId xmlns:p14="http://schemas.microsoft.com/office/powerpoint/2010/main" val="3826401146"/>
              </p:ext>
            </p:extLst>
          </p:nvPr>
        </p:nvGraphicFramePr>
        <p:xfrm>
          <a:off x="5580112" y="2780928"/>
          <a:ext cx="514127" cy="304668"/>
        </p:xfrm>
        <a:graphic>
          <a:graphicData uri="http://schemas.openxmlformats.org/presentationml/2006/ole">
            <mc:AlternateContent xmlns:mc="http://schemas.openxmlformats.org/markup-compatibility/2006">
              <mc:Choice xmlns:v="urn:schemas-microsoft-com:vml" Requires="v">
                <p:oleObj spid="_x0000_s34390" name="Equation" r:id="rId16" imgW="342751" imgH="203112" progId="Equation.DSMT4">
                  <p:embed/>
                </p:oleObj>
              </mc:Choice>
              <mc:Fallback>
                <p:oleObj name="Equation" r:id="rId16" imgW="342751" imgH="203112" progId="Equation.DSMT4">
                  <p:embed/>
                  <p:pic>
                    <p:nvPicPr>
                      <p:cNvPr id="0" name="Object 2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580112" y="2780928"/>
                        <a:ext cx="514127"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 name="对象 19"/>
          <p:cNvGraphicFramePr>
            <a:graphicFrameLocks noChangeAspect="1"/>
          </p:cNvGraphicFramePr>
          <p:nvPr>
            <p:extLst>
              <p:ext uri="{D42A27DB-BD31-4B8C-83A1-F6EECF244321}">
                <p14:modId xmlns:p14="http://schemas.microsoft.com/office/powerpoint/2010/main" val="3907249986"/>
              </p:ext>
            </p:extLst>
          </p:nvPr>
        </p:nvGraphicFramePr>
        <p:xfrm>
          <a:off x="3491880" y="3140968"/>
          <a:ext cx="380835" cy="285626"/>
        </p:xfrm>
        <a:graphic>
          <a:graphicData uri="http://schemas.openxmlformats.org/presentationml/2006/ole">
            <mc:AlternateContent xmlns:mc="http://schemas.openxmlformats.org/markup-compatibility/2006">
              <mc:Choice xmlns:v="urn:schemas-microsoft-com:vml" Requires="v">
                <p:oleObj spid="_x0000_s34391" name="Equation" r:id="rId18" imgW="253890" imgH="190417" progId="Equation.DSMT4">
                  <p:embed/>
                </p:oleObj>
              </mc:Choice>
              <mc:Fallback>
                <p:oleObj name="Equation" r:id="rId18" imgW="253890" imgH="190417" progId="Equation.DSMT4">
                  <p:embed/>
                  <p:pic>
                    <p:nvPicPr>
                      <p:cNvPr id="0" name="Object 2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491880" y="3140968"/>
                        <a:ext cx="380835" cy="285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2" name="对象 21"/>
          <p:cNvGraphicFramePr>
            <a:graphicFrameLocks noChangeAspect="1"/>
          </p:cNvGraphicFramePr>
          <p:nvPr>
            <p:extLst>
              <p:ext uri="{D42A27DB-BD31-4B8C-83A1-F6EECF244321}">
                <p14:modId xmlns:p14="http://schemas.microsoft.com/office/powerpoint/2010/main" val="2495269188"/>
              </p:ext>
            </p:extLst>
          </p:nvPr>
        </p:nvGraphicFramePr>
        <p:xfrm>
          <a:off x="7182230" y="3068960"/>
          <a:ext cx="990170" cy="304668"/>
        </p:xfrm>
        <a:graphic>
          <a:graphicData uri="http://schemas.openxmlformats.org/presentationml/2006/ole">
            <mc:AlternateContent xmlns:mc="http://schemas.openxmlformats.org/markup-compatibility/2006">
              <mc:Choice xmlns:v="urn:schemas-microsoft-com:vml" Requires="v">
                <p:oleObj spid="_x0000_s34392" name="Equation" r:id="rId20" imgW="660113" imgH="203112" progId="Equation.DSMT4">
                  <p:embed/>
                </p:oleObj>
              </mc:Choice>
              <mc:Fallback>
                <p:oleObj name="Equation" r:id="rId20" imgW="660113" imgH="203112" progId="Equation.DSMT4">
                  <p:embed/>
                  <p:pic>
                    <p:nvPicPr>
                      <p:cNvPr id="0" name="Object 25"/>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182230" y="3068960"/>
                        <a:ext cx="990170"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3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4" name="对象 23"/>
          <p:cNvGraphicFramePr>
            <a:graphicFrameLocks noChangeAspect="1"/>
          </p:cNvGraphicFramePr>
          <p:nvPr>
            <p:extLst>
              <p:ext uri="{D42A27DB-BD31-4B8C-83A1-F6EECF244321}">
                <p14:modId xmlns:p14="http://schemas.microsoft.com/office/powerpoint/2010/main" val="888593654"/>
              </p:ext>
            </p:extLst>
          </p:nvPr>
        </p:nvGraphicFramePr>
        <p:xfrm>
          <a:off x="3203848" y="3501008"/>
          <a:ext cx="837837" cy="304668"/>
        </p:xfrm>
        <a:graphic>
          <a:graphicData uri="http://schemas.openxmlformats.org/presentationml/2006/ole">
            <mc:AlternateContent xmlns:mc="http://schemas.openxmlformats.org/markup-compatibility/2006">
              <mc:Choice xmlns:v="urn:schemas-microsoft-com:vml" Requires="v">
                <p:oleObj spid="_x0000_s34393" name="Equation" r:id="rId22" imgW="558558" imgH="203112" progId="Equation.DSMT4">
                  <p:embed/>
                </p:oleObj>
              </mc:Choice>
              <mc:Fallback>
                <p:oleObj name="Equation" r:id="rId22" imgW="558558" imgH="203112" progId="Equation.DSMT4">
                  <p:embed/>
                  <p:pic>
                    <p:nvPicPr>
                      <p:cNvPr id="0" name="Object 3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03848" y="3501008"/>
                        <a:ext cx="837837"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Rectangle 4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6" name="对象 25"/>
          <p:cNvGraphicFramePr>
            <a:graphicFrameLocks noChangeAspect="1"/>
          </p:cNvGraphicFramePr>
          <p:nvPr>
            <p:extLst>
              <p:ext uri="{D42A27DB-BD31-4B8C-83A1-F6EECF244321}">
                <p14:modId xmlns:p14="http://schemas.microsoft.com/office/powerpoint/2010/main" val="2962645836"/>
              </p:ext>
            </p:extLst>
          </p:nvPr>
        </p:nvGraphicFramePr>
        <p:xfrm>
          <a:off x="6711610" y="3412496"/>
          <a:ext cx="380670" cy="304536"/>
        </p:xfrm>
        <a:graphic>
          <a:graphicData uri="http://schemas.openxmlformats.org/presentationml/2006/ole">
            <mc:AlternateContent xmlns:mc="http://schemas.openxmlformats.org/markup-compatibility/2006">
              <mc:Choice xmlns:v="urn:schemas-microsoft-com:vml" Requires="v">
                <p:oleObj spid="_x0000_s34394" name="Equation" r:id="rId23" imgW="253780" imgH="203024" progId="Equation.DSMT4">
                  <p:embed/>
                </p:oleObj>
              </mc:Choice>
              <mc:Fallback>
                <p:oleObj name="Equation" r:id="rId23" imgW="253780" imgH="203024" progId="Equation.DSMT4">
                  <p:embed/>
                  <p:pic>
                    <p:nvPicPr>
                      <p:cNvPr id="0" name="Object 3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711610" y="3412496"/>
                        <a:ext cx="380670"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 name="Rectangle 4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8" name="对象 27"/>
          <p:cNvGraphicFramePr>
            <a:graphicFrameLocks noChangeAspect="1"/>
          </p:cNvGraphicFramePr>
          <p:nvPr>
            <p:extLst>
              <p:ext uri="{D42A27DB-BD31-4B8C-83A1-F6EECF244321}">
                <p14:modId xmlns:p14="http://schemas.microsoft.com/office/powerpoint/2010/main" val="1426378468"/>
              </p:ext>
            </p:extLst>
          </p:nvPr>
        </p:nvGraphicFramePr>
        <p:xfrm>
          <a:off x="2555776" y="3789040"/>
          <a:ext cx="2532551" cy="304668"/>
        </p:xfrm>
        <a:graphic>
          <a:graphicData uri="http://schemas.openxmlformats.org/presentationml/2006/ole">
            <mc:AlternateContent xmlns:mc="http://schemas.openxmlformats.org/markup-compatibility/2006">
              <mc:Choice xmlns:v="urn:schemas-microsoft-com:vml" Requires="v">
                <p:oleObj spid="_x0000_s34395" name="Equation" r:id="rId25" imgW="1688367" imgH="203112" progId="Equation.DSMT4">
                  <p:embed/>
                </p:oleObj>
              </mc:Choice>
              <mc:Fallback>
                <p:oleObj name="Equation" r:id="rId25" imgW="1688367" imgH="203112" progId="Equation.DSMT4">
                  <p:embed/>
                  <p:pic>
                    <p:nvPicPr>
                      <p:cNvPr id="0" name="Object 4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555776" y="3789040"/>
                        <a:ext cx="2532551"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 name="对象 29"/>
          <p:cNvGraphicFramePr>
            <a:graphicFrameLocks noChangeAspect="1"/>
          </p:cNvGraphicFramePr>
          <p:nvPr>
            <p:extLst>
              <p:ext uri="{D42A27DB-BD31-4B8C-83A1-F6EECF244321}">
                <p14:modId xmlns:p14="http://schemas.microsoft.com/office/powerpoint/2010/main" val="3601046618"/>
              </p:ext>
            </p:extLst>
          </p:nvPr>
        </p:nvGraphicFramePr>
        <p:xfrm>
          <a:off x="5436096" y="3789040"/>
          <a:ext cx="380670" cy="304536"/>
        </p:xfrm>
        <a:graphic>
          <a:graphicData uri="http://schemas.openxmlformats.org/presentationml/2006/ole">
            <mc:AlternateContent xmlns:mc="http://schemas.openxmlformats.org/markup-compatibility/2006">
              <mc:Choice xmlns:v="urn:schemas-microsoft-com:vml" Requires="v">
                <p:oleObj spid="_x0000_s34396" name="Equation" r:id="rId27" imgW="253780" imgH="203024" progId="Equation.DSMT4">
                  <p:embed/>
                </p:oleObj>
              </mc:Choice>
              <mc:Fallback>
                <p:oleObj name="Equation" r:id="rId27" imgW="253780" imgH="203024" progId="Equation.DSMT4">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436096" y="3789040"/>
                        <a:ext cx="380670"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Rectangle 4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1" name="对象 30"/>
          <p:cNvGraphicFramePr>
            <a:graphicFrameLocks noChangeAspect="1"/>
          </p:cNvGraphicFramePr>
          <p:nvPr>
            <p:extLst>
              <p:ext uri="{D42A27DB-BD31-4B8C-83A1-F6EECF244321}">
                <p14:modId xmlns:p14="http://schemas.microsoft.com/office/powerpoint/2010/main" val="2739592489"/>
              </p:ext>
            </p:extLst>
          </p:nvPr>
        </p:nvGraphicFramePr>
        <p:xfrm>
          <a:off x="1187624" y="4149080"/>
          <a:ext cx="342900" cy="342900"/>
        </p:xfrm>
        <a:graphic>
          <a:graphicData uri="http://schemas.openxmlformats.org/presentationml/2006/ole">
            <mc:AlternateContent xmlns:mc="http://schemas.openxmlformats.org/markup-compatibility/2006">
              <mc:Choice xmlns:v="urn:schemas-microsoft-com:vml" Requires="v">
                <p:oleObj spid="_x0000_s34397" name="Equation" r:id="rId28" imgW="228600" imgH="228600" progId="Equation.DSMT4">
                  <p:embed/>
                </p:oleObj>
              </mc:Choice>
              <mc:Fallback>
                <p:oleObj name="Equation" r:id="rId28" imgW="228600" imgH="228600" progId="Equation.DSMT4">
                  <p:embed/>
                  <p:pic>
                    <p:nvPicPr>
                      <p:cNvPr id="0" name="Object 43"/>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187624" y="4149080"/>
                        <a:ext cx="3429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3792" name="Rectangle 4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3793" name="对象 33792"/>
          <p:cNvGraphicFramePr>
            <a:graphicFrameLocks noChangeAspect="1"/>
          </p:cNvGraphicFramePr>
          <p:nvPr>
            <p:extLst>
              <p:ext uri="{D42A27DB-BD31-4B8C-83A1-F6EECF244321}">
                <p14:modId xmlns:p14="http://schemas.microsoft.com/office/powerpoint/2010/main" val="3657246908"/>
              </p:ext>
            </p:extLst>
          </p:nvPr>
        </p:nvGraphicFramePr>
        <p:xfrm>
          <a:off x="5652120" y="4149080"/>
          <a:ext cx="399704" cy="304536"/>
        </p:xfrm>
        <a:graphic>
          <a:graphicData uri="http://schemas.openxmlformats.org/presentationml/2006/ole">
            <mc:AlternateContent xmlns:mc="http://schemas.openxmlformats.org/markup-compatibility/2006">
              <mc:Choice xmlns:v="urn:schemas-microsoft-com:vml" Requires="v">
                <p:oleObj spid="_x0000_s34398" name="Equation" r:id="rId30" imgW="266469" imgH="203024" progId="Equation.DSMT4">
                  <p:embed/>
                </p:oleObj>
              </mc:Choice>
              <mc:Fallback>
                <p:oleObj name="Equation" r:id="rId30" imgW="266469" imgH="203024" progId="Equation.DSMT4">
                  <p:embed/>
                  <p:pic>
                    <p:nvPicPr>
                      <p:cNvPr id="0" name="Object 45"/>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5652120" y="4149080"/>
                        <a:ext cx="3997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3794" name="Rectangle 4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3795" name="对象 33794"/>
          <p:cNvGraphicFramePr>
            <a:graphicFrameLocks noChangeAspect="1"/>
          </p:cNvGraphicFramePr>
          <p:nvPr>
            <p:extLst>
              <p:ext uri="{D42A27DB-BD31-4B8C-83A1-F6EECF244321}">
                <p14:modId xmlns:p14="http://schemas.microsoft.com/office/powerpoint/2010/main" val="170888806"/>
              </p:ext>
            </p:extLst>
          </p:nvPr>
        </p:nvGraphicFramePr>
        <p:xfrm>
          <a:off x="1187624" y="4437112"/>
          <a:ext cx="1504298" cy="418919"/>
        </p:xfrm>
        <a:graphic>
          <a:graphicData uri="http://schemas.openxmlformats.org/presentationml/2006/ole">
            <mc:AlternateContent xmlns:mc="http://schemas.openxmlformats.org/markup-compatibility/2006">
              <mc:Choice xmlns:v="urn:schemas-microsoft-com:vml" Requires="v">
                <p:oleObj spid="_x0000_s34399" name="Equation" r:id="rId32" imgW="1002865" imgH="279279" progId="Equation.DSMT4">
                  <p:embed/>
                </p:oleObj>
              </mc:Choice>
              <mc:Fallback>
                <p:oleObj name="Equation" r:id="rId32" imgW="1002865" imgH="279279" progId="Equation.DSMT4">
                  <p:embed/>
                  <p:pic>
                    <p:nvPicPr>
                      <p:cNvPr id="0" name="Object 47"/>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187624" y="4437112"/>
                        <a:ext cx="1504298" cy="4189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3796" name="Rectangle 5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3797" name="对象 33796"/>
          <p:cNvGraphicFramePr>
            <a:graphicFrameLocks noChangeAspect="1"/>
          </p:cNvGraphicFramePr>
          <p:nvPr>
            <p:extLst>
              <p:ext uri="{D42A27DB-BD31-4B8C-83A1-F6EECF244321}">
                <p14:modId xmlns:p14="http://schemas.microsoft.com/office/powerpoint/2010/main" val="2016408149"/>
              </p:ext>
            </p:extLst>
          </p:nvPr>
        </p:nvGraphicFramePr>
        <p:xfrm>
          <a:off x="4316312" y="4509120"/>
          <a:ext cx="399704" cy="285503"/>
        </p:xfrm>
        <a:graphic>
          <a:graphicData uri="http://schemas.openxmlformats.org/presentationml/2006/ole">
            <mc:AlternateContent xmlns:mc="http://schemas.openxmlformats.org/markup-compatibility/2006">
              <mc:Choice xmlns:v="urn:schemas-microsoft-com:vml" Requires="v">
                <p:oleObj spid="_x0000_s34400" name="Equation" r:id="rId34" imgW="266469" imgH="190335" progId="Equation.DSMT4">
                  <p:embed/>
                </p:oleObj>
              </mc:Choice>
              <mc:Fallback>
                <p:oleObj name="Equation" r:id="rId34" imgW="266469" imgH="190335" progId="Equation.DSMT4">
                  <p:embed/>
                  <p:pic>
                    <p:nvPicPr>
                      <p:cNvPr id="0" name="Object 49"/>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4316312" y="4509120"/>
                        <a:ext cx="399704"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60139800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52736"/>
            <a:ext cx="8229600" cy="5271864"/>
          </a:xfrm>
        </p:spPr>
        <p:txBody>
          <a:bodyPr/>
          <a:lstStyle/>
          <a:p>
            <a:r>
              <a:rPr lang="zh-CN" altLang="en-US" dirty="0"/>
              <a:t>（</a:t>
            </a:r>
            <a:r>
              <a:rPr lang="en-US" altLang="zh-CN" dirty="0"/>
              <a:t>2</a:t>
            </a:r>
            <a:r>
              <a:rPr lang="zh-CN" altLang="en-US" dirty="0"/>
              <a:t>）</a:t>
            </a:r>
            <a:r>
              <a:rPr lang="en-US" altLang="zh-CN" dirty="0"/>
              <a:t>LSTM</a:t>
            </a:r>
            <a:r>
              <a:rPr lang="zh-CN" altLang="en-US" dirty="0"/>
              <a:t>单元</a:t>
            </a:r>
          </a:p>
          <a:p>
            <a:r>
              <a:rPr lang="zh-CN" altLang="en-US" dirty="0"/>
              <a:t>我们已经知道，</a:t>
            </a:r>
            <a:r>
              <a:rPr lang="en-US" altLang="zh-CN" dirty="0"/>
              <a:t>LSTM</a:t>
            </a:r>
            <a:r>
              <a:rPr lang="zh-CN" altLang="en-US" dirty="0"/>
              <a:t>有两个状态，隐藏</a:t>
            </a:r>
            <a:r>
              <a:rPr lang="zh-CN" altLang="en-US" dirty="0" smtClean="0"/>
              <a:t>状态    </a:t>
            </a:r>
            <a:r>
              <a:rPr lang="zh-CN" altLang="en-US" dirty="0"/>
              <a:t>和内部</a:t>
            </a:r>
            <a:r>
              <a:rPr lang="zh-CN" altLang="en-US" dirty="0" smtClean="0"/>
              <a:t>状态     ，</a:t>
            </a:r>
            <a:r>
              <a:rPr lang="zh-CN" altLang="en-US" dirty="0"/>
              <a:t>用于循环信息的传递。</a:t>
            </a:r>
            <a:r>
              <a:rPr lang="en-US" altLang="zh-CN" dirty="0"/>
              <a:t>LSTM</a:t>
            </a:r>
            <a:r>
              <a:rPr lang="zh-CN" altLang="en-US" dirty="0"/>
              <a:t>引入门控机制来控制信息传递的路径，改善了隐藏层捕捉深层次连接的能力。</a:t>
            </a:r>
            <a:r>
              <a:rPr lang="en-US" altLang="zh-CN" dirty="0"/>
              <a:t>LSTM</a:t>
            </a:r>
            <a:r>
              <a:rPr lang="zh-CN" altLang="en-US" dirty="0"/>
              <a:t>的三个门分别为输入</a:t>
            </a:r>
            <a:r>
              <a:rPr lang="zh-CN" altLang="en-US" dirty="0" smtClean="0"/>
              <a:t>门     </a:t>
            </a:r>
            <a:r>
              <a:rPr lang="zh-CN" altLang="en-US" dirty="0"/>
              <a:t>、遗忘</a:t>
            </a:r>
            <a:r>
              <a:rPr lang="zh-CN" altLang="en-US" dirty="0" smtClean="0"/>
              <a:t>门     </a:t>
            </a:r>
            <a:r>
              <a:rPr lang="zh-CN" altLang="en-US" dirty="0"/>
              <a:t>和输出</a:t>
            </a:r>
            <a:r>
              <a:rPr lang="zh-CN" altLang="en-US" dirty="0" smtClean="0"/>
              <a:t>门      </a:t>
            </a:r>
            <a:r>
              <a:rPr lang="zh-CN" altLang="en-US" dirty="0"/>
              <a:t>。</a:t>
            </a:r>
            <a:r>
              <a:rPr lang="en-US" altLang="zh-CN" dirty="0"/>
              <a:t>LSTM</a:t>
            </a:r>
            <a:r>
              <a:rPr lang="zh-CN" altLang="en-US" dirty="0"/>
              <a:t>门的取值范围为</a:t>
            </a:r>
            <a:r>
              <a:rPr lang="en-US" altLang="zh-CN" dirty="0"/>
              <a:t>0~1</a:t>
            </a:r>
            <a:r>
              <a:rPr lang="zh-CN" altLang="en-US" dirty="0"/>
              <a:t>之间，取值为</a:t>
            </a:r>
            <a:r>
              <a:rPr lang="en-US" altLang="zh-CN" dirty="0"/>
              <a:t>0</a:t>
            </a:r>
            <a:r>
              <a:rPr lang="zh-CN" altLang="en-US" dirty="0"/>
              <a:t>，表示不许信息通过；取值为</a:t>
            </a:r>
            <a:r>
              <a:rPr lang="en-US" altLang="zh-CN" dirty="0"/>
              <a:t>1</a:t>
            </a:r>
            <a:r>
              <a:rPr lang="zh-CN" altLang="en-US" dirty="0"/>
              <a:t>，表示允许信息通过；取值为</a:t>
            </a:r>
            <a:r>
              <a:rPr lang="en-US" altLang="zh-CN" dirty="0"/>
              <a:t>0~1</a:t>
            </a:r>
            <a:r>
              <a:rPr lang="zh-CN" altLang="en-US" dirty="0"/>
              <a:t>范围，表示允许一定比例的信息通过。</a:t>
            </a:r>
          </a:p>
          <a:p>
            <a:r>
              <a:rPr lang="zh-CN" altLang="en-US" dirty="0" smtClean="0"/>
              <a:t>通常     </a:t>
            </a:r>
            <a:r>
              <a:rPr lang="zh-CN" altLang="en-US" dirty="0"/>
              <a:t>是</a:t>
            </a:r>
            <a:r>
              <a:rPr lang="zh-CN" altLang="en-US" dirty="0" smtClean="0"/>
              <a:t>由      </a:t>
            </a:r>
            <a:r>
              <a:rPr lang="zh-CN" altLang="en-US" dirty="0"/>
              <a:t>加上一些数据构成</a:t>
            </a:r>
            <a:r>
              <a:rPr lang="zh-CN" altLang="en-US" dirty="0" smtClean="0"/>
              <a:t>，变化</a:t>
            </a:r>
            <a:r>
              <a:rPr lang="zh-CN" altLang="en-US" dirty="0"/>
              <a:t>较慢，</a:t>
            </a:r>
            <a:r>
              <a:rPr lang="zh-CN" altLang="en-US" dirty="0" smtClean="0"/>
              <a:t>但    变化</a:t>
            </a:r>
            <a:r>
              <a:rPr lang="zh-CN" altLang="en-US" dirty="0"/>
              <a:t>较大</a:t>
            </a:r>
            <a:r>
              <a:rPr lang="zh-CN" altLang="en-US" dirty="0" smtClean="0"/>
              <a:t>，     和       可能</a:t>
            </a:r>
            <a:r>
              <a:rPr lang="zh-CN" altLang="en-US" dirty="0"/>
              <a:t>会有较大差别。</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860043263"/>
              </p:ext>
            </p:extLst>
          </p:nvPr>
        </p:nvGraphicFramePr>
        <p:xfrm>
          <a:off x="7268640" y="1628800"/>
          <a:ext cx="399704" cy="285503"/>
        </p:xfrm>
        <a:graphic>
          <a:graphicData uri="http://schemas.openxmlformats.org/presentationml/2006/ole">
            <mc:AlternateContent xmlns:mc="http://schemas.openxmlformats.org/markup-compatibility/2006">
              <mc:Choice xmlns:v="urn:schemas-microsoft-com:vml" Requires="v">
                <p:oleObj spid="_x0000_s35133" name="Equation" r:id="rId3" imgW="266469" imgH="190335" progId="Equation.DSMT4">
                  <p:embed/>
                </p:oleObj>
              </mc:Choice>
              <mc:Fallback>
                <p:oleObj name="Equation" r:id="rId3" imgW="266469" imgH="190335"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8640" y="1628800"/>
                        <a:ext cx="399704"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780925773"/>
              </p:ext>
            </p:extLst>
          </p:nvPr>
        </p:nvGraphicFramePr>
        <p:xfrm>
          <a:off x="1835696" y="1988840"/>
          <a:ext cx="380670" cy="304536"/>
        </p:xfrm>
        <a:graphic>
          <a:graphicData uri="http://schemas.openxmlformats.org/presentationml/2006/ole">
            <mc:AlternateContent xmlns:mc="http://schemas.openxmlformats.org/markup-compatibility/2006">
              <mc:Choice xmlns:v="urn:schemas-microsoft-com:vml" Requires="v">
                <p:oleObj spid="_x0000_s35134" name="Equation" r:id="rId5" imgW="253780" imgH="203024" progId="Equation.DSMT4">
                  <p:embed/>
                </p:oleObj>
              </mc:Choice>
              <mc:Fallback>
                <p:oleObj name="Equation" r:id="rId5" imgW="253780" imgH="203024"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35696" y="1988840"/>
                        <a:ext cx="380670"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00224885"/>
              </p:ext>
            </p:extLst>
          </p:nvPr>
        </p:nvGraphicFramePr>
        <p:xfrm>
          <a:off x="7020272" y="2780928"/>
          <a:ext cx="342900" cy="285750"/>
        </p:xfrm>
        <a:graphic>
          <a:graphicData uri="http://schemas.openxmlformats.org/presentationml/2006/ole">
            <mc:AlternateContent xmlns:mc="http://schemas.openxmlformats.org/markup-compatibility/2006">
              <mc:Choice xmlns:v="urn:schemas-microsoft-com:vml" Requires="v">
                <p:oleObj spid="_x0000_s35135" name="Equation" r:id="rId7" imgW="228600" imgH="190500" progId="Equation.DSMT4">
                  <p:embed/>
                </p:oleObj>
              </mc:Choice>
              <mc:Fallback>
                <p:oleObj name="Equation" r:id="rId7" imgW="228600" imgH="19050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20272" y="2780928"/>
                        <a:ext cx="342900" cy="285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831758838"/>
              </p:ext>
            </p:extLst>
          </p:nvPr>
        </p:nvGraphicFramePr>
        <p:xfrm>
          <a:off x="1187624" y="3212976"/>
          <a:ext cx="380835" cy="285626"/>
        </p:xfrm>
        <a:graphic>
          <a:graphicData uri="http://schemas.openxmlformats.org/presentationml/2006/ole">
            <mc:AlternateContent xmlns:mc="http://schemas.openxmlformats.org/markup-compatibility/2006">
              <mc:Choice xmlns:v="urn:schemas-microsoft-com:vml" Requires="v">
                <p:oleObj spid="_x0000_s35136" name="Equation" r:id="rId9" imgW="253890" imgH="190417" progId="Equation.DSMT4">
                  <p:embed/>
                </p:oleObj>
              </mc:Choice>
              <mc:Fallback>
                <p:oleObj name="Equation" r:id="rId9" imgW="253890" imgH="190417" progId="Equation.DSMT4">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87624" y="3212976"/>
                        <a:ext cx="380835" cy="285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1825974345"/>
              </p:ext>
            </p:extLst>
          </p:nvPr>
        </p:nvGraphicFramePr>
        <p:xfrm>
          <a:off x="2915816" y="3212976"/>
          <a:ext cx="399704" cy="304536"/>
        </p:xfrm>
        <a:graphic>
          <a:graphicData uri="http://schemas.openxmlformats.org/presentationml/2006/ole">
            <mc:AlternateContent xmlns:mc="http://schemas.openxmlformats.org/markup-compatibility/2006">
              <mc:Choice xmlns:v="urn:schemas-microsoft-com:vml" Requires="v">
                <p:oleObj spid="_x0000_s35137" name="Equation" r:id="rId11" imgW="266469" imgH="203024" progId="Equation.DSMT4">
                  <p:embed/>
                </p:oleObj>
              </mc:Choice>
              <mc:Fallback>
                <p:oleObj name="Equation" r:id="rId11" imgW="266469" imgH="203024" progId="Equation.DSMT4">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15816" y="3212976"/>
                        <a:ext cx="3997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2819450845"/>
              </p:ext>
            </p:extLst>
          </p:nvPr>
        </p:nvGraphicFramePr>
        <p:xfrm>
          <a:off x="1527034" y="4869160"/>
          <a:ext cx="380670" cy="304536"/>
        </p:xfrm>
        <a:graphic>
          <a:graphicData uri="http://schemas.openxmlformats.org/presentationml/2006/ole">
            <mc:AlternateContent xmlns:mc="http://schemas.openxmlformats.org/markup-compatibility/2006">
              <mc:Choice xmlns:v="urn:schemas-microsoft-com:vml" Requires="v">
                <p:oleObj spid="_x0000_s35138" name="Equation" r:id="rId13" imgW="253780" imgH="203024" progId="Equation.DSMT4">
                  <p:embed/>
                </p:oleObj>
              </mc:Choice>
              <mc:Fallback>
                <p:oleObj name="Equation" r:id="rId13" imgW="253780" imgH="203024"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7034" y="4869160"/>
                        <a:ext cx="380670"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1621284742"/>
              </p:ext>
            </p:extLst>
          </p:nvPr>
        </p:nvGraphicFramePr>
        <p:xfrm>
          <a:off x="2555776" y="4869160"/>
          <a:ext cx="514127" cy="304668"/>
        </p:xfrm>
        <a:graphic>
          <a:graphicData uri="http://schemas.openxmlformats.org/presentationml/2006/ole">
            <mc:AlternateContent xmlns:mc="http://schemas.openxmlformats.org/markup-compatibility/2006">
              <mc:Choice xmlns:v="urn:schemas-microsoft-com:vml" Requires="v">
                <p:oleObj spid="_x0000_s35139" name="Equation" r:id="rId14" imgW="342751" imgH="203112" progId="Equation.DSMT4">
                  <p:embed/>
                </p:oleObj>
              </mc:Choice>
              <mc:Fallback>
                <p:oleObj name="Equation" r:id="rId14" imgW="342751" imgH="203112" progId="Equation.DSMT4">
                  <p:embed/>
                  <p:pic>
                    <p:nvPicPr>
                      <p:cNvPr id="0" name="Object 1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555776" y="4869160"/>
                        <a:ext cx="514127"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2280866751"/>
              </p:ext>
            </p:extLst>
          </p:nvPr>
        </p:nvGraphicFramePr>
        <p:xfrm>
          <a:off x="8028384" y="4869160"/>
          <a:ext cx="399704" cy="285503"/>
        </p:xfrm>
        <a:graphic>
          <a:graphicData uri="http://schemas.openxmlformats.org/presentationml/2006/ole">
            <mc:AlternateContent xmlns:mc="http://schemas.openxmlformats.org/markup-compatibility/2006">
              <mc:Choice xmlns:v="urn:schemas-microsoft-com:vml" Requires="v">
                <p:oleObj spid="_x0000_s35140" name="Equation" r:id="rId16" imgW="266469" imgH="190335" progId="Equation.DSMT4">
                  <p:embed/>
                </p:oleObj>
              </mc:Choice>
              <mc:Fallback>
                <p:oleObj name="Equation" r:id="rId16" imgW="266469" imgH="190335"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8384" y="4869160"/>
                        <a:ext cx="399704"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2280866751"/>
              </p:ext>
            </p:extLst>
          </p:nvPr>
        </p:nvGraphicFramePr>
        <p:xfrm>
          <a:off x="2483768" y="5229200"/>
          <a:ext cx="399704" cy="285503"/>
        </p:xfrm>
        <a:graphic>
          <a:graphicData uri="http://schemas.openxmlformats.org/presentationml/2006/ole">
            <mc:AlternateContent xmlns:mc="http://schemas.openxmlformats.org/markup-compatibility/2006">
              <mc:Choice xmlns:v="urn:schemas-microsoft-com:vml" Requires="v">
                <p:oleObj spid="_x0000_s35141" name="Equation" r:id="rId17" imgW="266469" imgH="190335" progId="Equation.DSMT4">
                  <p:embed/>
                </p:oleObj>
              </mc:Choice>
              <mc:Fallback>
                <p:oleObj name="Equation" r:id="rId17" imgW="266469" imgH="190335"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3768" y="5229200"/>
                        <a:ext cx="399704"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 name="对象 19"/>
          <p:cNvGraphicFramePr>
            <a:graphicFrameLocks noChangeAspect="1"/>
          </p:cNvGraphicFramePr>
          <p:nvPr>
            <p:extLst>
              <p:ext uri="{D42A27DB-BD31-4B8C-83A1-F6EECF244321}">
                <p14:modId xmlns:p14="http://schemas.microsoft.com/office/powerpoint/2010/main" val="1902927375"/>
              </p:ext>
            </p:extLst>
          </p:nvPr>
        </p:nvGraphicFramePr>
        <p:xfrm>
          <a:off x="3275856" y="5229200"/>
          <a:ext cx="533169" cy="285626"/>
        </p:xfrm>
        <a:graphic>
          <a:graphicData uri="http://schemas.openxmlformats.org/presentationml/2006/ole">
            <mc:AlternateContent xmlns:mc="http://schemas.openxmlformats.org/markup-compatibility/2006">
              <mc:Choice xmlns:v="urn:schemas-microsoft-com:vml" Requires="v">
                <p:oleObj spid="_x0000_s35142" name="Equation" r:id="rId18" imgW="355446" imgH="190417" progId="Equation.DSMT4">
                  <p:embed/>
                </p:oleObj>
              </mc:Choice>
              <mc:Fallback>
                <p:oleObj name="Equation" r:id="rId18" imgW="355446" imgH="190417" progId="Equation.DSMT4">
                  <p:embed/>
                  <p:pic>
                    <p:nvPicPr>
                      <p:cNvPr id="0" name="Object 1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275856" y="5229200"/>
                        <a:ext cx="533169" cy="285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22914145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8072"/>
            <a:ext cx="8229600" cy="2444904"/>
          </a:xfrm>
        </p:spPr>
        <p:txBody>
          <a:bodyPr>
            <a:normAutofit lnSpcReduction="10000"/>
          </a:bodyPr>
          <a:lstStyle/>
          <a:p>
            <a:r>
              <a:rPr lang="zh-CN" altLang="en-US" dirty="0"/>
              <a:t>相关资料一般将</a:t>
            </a:r>
            <a:r>
              <a:rPr lang="en-US" altLang="zh-CN" dirty="0"/>
              <a:t>LSTM</a:t>
            </a:r>
            <a:r>
              <a:rPr lang="zh-CN" altLang="en-US" dirty="0"/>
              <a:t>单元绘制为图</a:t>
            </a:r>
            <a:r>
              <a:rPr lang="en-US" altLang="zh-CN" dirty="0"/>
              <a:t>8. 20</a:t>
            </a:r>
            <a:r>
              <a:rPr lang="zh-CN" altLang="en-US" dirty="0"/>
              <a:t>。图中</a:t>
            </a:r>
            <a:r>
              <a:rPr lang="zh-CN" altLang="en-US" dirty="0" smtClean="0"/>
              <a:t>，    </a:t>
            </a:r>
            <a:r>
              <a:rPr lang="zh-CN" altLang="en-US" dirty="0"/>
              <a:t>表示双曲正切</a:t>
            </a:r>
            <a:r>
              <a:rPr lang="en-US" altLang="zh-CN" dirty="0" err="1"/>
              <a:t>tanh</a:t>
            </a:r>
            <a:r>
              <a:rPr lang="zh-CN" altLang="en-US" dirty="0"/>
              <a:t>函数， </a:t>
            </a:r>
            <a:r>
              <a:rPr lang="zh-CN" altLang="en-US" dirty="0" smtClean="0"/>
              <a:t>  表示</a:t>
            </a:r>
            <a:r>
              <a:rPr lang="zh-CN" altLang="en-US" dirty="0"/>
              <a:t>遗忘门、输入门和输出门的</a:t>
            </a:r>
            <a:r>
              <a:rPr lang="en-US" altLang="zh-CN" dirty="0"/>
              <a:t>sigmoid</a:t>
            </a:r>
            <a:r>
              <a:rPr lang="zh-CN" altLang="en-US" dirty="0"/>
              <a:t>函数</a:t>
            </a:r>
            <a:r>
              <a:rPr lang="zh-CN" altLang="en-US" dirty="0" smtClean="0"/>
              <a:t>，   </a:t>
            </a:r>
            <a:r>
              <a:rPr lang="zh-CN" altLang="en-US" dirty="0"/>
              <a:t>和 </a:t>
            </a:r>
            <a:r>
              <a:rPr lang="zh-CN" altLang="en-US" dirty="0" smtClean="0"/>
              <a:t>  分别</a:t>
            </a:r>
            <a:r>
              <a:rPr lang="zh-CN" altLang="en-US" dirty="0"/>
              <a:t>表示按位的乘法和加法</a:t>
            </a:r>
            <a:r>
              <a:rPr lang="zh-CN" altLang="en-US" dirty="0" smtClean="0"/>
              <a:t>。</a:t>
            </a:r>
            <a:endParaRPr lang="en-US" altLang="zh-CN" dirty="0" smtClean="0"/>
          </a:p>
          <a:p>
            <a:r>
              <a:rPr lang="zh-CN" altLang="zh-CN" dirty="0"/>
              <a:t>图中</a:t>
            </a:r>
            <a:r>
              <a:rPr lang="zh-CN" altLang="zh-CN" dirty="0" smtClean="0"/>
              <a:t>的</a:t>
            </a:r>
            <a:r>
              <a:rPr lang="en-US" altLang="zh-CN" dirty="0" smtClean="0"/>
              <a:t>       </a:t>
            </a:r>
            <a:r>
              <a:rPr lang="zh-CN" altLang="zh-CN" dirty="0"/>
              <a:t>和</a:t>
            </a:r>
            <a:r>
              <a:rPr lang="en-US" altLang="zh-CN" dirty="0"/>
              <a:t> </a:t>
            </a:r>
            <a:r>
              <a:rPr lang="en-US" altLang="zh-CN" dirty="0" smtClean="0"/>
              <a:t>    </a:t>
            </a:r>
            <a:r>
              <a:rPr lang="zh-CN" altLang="zh-CN" dirty="0" smtClean="0"/>
              <a:t>连接</a:t>
            </a:r>
            <a:r>
              <a:rPr lang="zh-CN" altLang="zh-CN" dirty="0"/>
              <a:t>在一起，因此</a:t>
            </a:r>
            <a:r>
              <a:rPr lang="zh-CN" altLang="zh-CN" dirty="0" smtClean="0"/>
              <a:t>使用</a:t>
            </a:r>
            <a:r>
              <a:rPr lang="en-US" altLang="zh-CN" dirty="0" smtClean="0"/>
              <a:t>                </a:t>
            </a:r>
            <a:r>
              <a:rPr lang="zh-CN" altLang="zh-CN" dirty="0" smtClean="0"/>
              <a:t>来</a:t>
            </a:r>
            <a:r>
              <a:rPr lang="zh-CN" altLang="zh-CN" dirty="0"/>
              <a:t>表示这两个向量合并在一起，形成一个向量。</a:t>
            </a:r>
          </a:p>
          <a:p>
            <a:endParaRPr lang="zh-CN" altLang="en-US" dirty="0"/>
          </a:p>
        </p:txBody>
      </p:sp>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5149" y="3411824"/>
            <a:ext cx="4553701" cy="2463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540628" y="6011996"/>
            <a:ext cx="2062744" cy="369332"/>
          </a:xfrm>
          <a:prstGeom prst="rect">
            <a:avLst/>
          </a:prstGeom>
        </p:spPr>
        <p:txBody>
          <a:bodyPr wrap="none">
            <a:spAutoFit/>
          </a:bodyPr>
          <a:lstStyle/>
          <a:p>
            <a:r>
              <a:rPr lang="zh-CN" altLang="zh-CN" dirty="0"/>
              <a:t>图</a:t>
            </a:r>
            <a:r>
              <a:rPr lang="en-US" altLang="zh-CN" dirty="0"/>
              <a:t>8. 20  LSTM</a:t>
            </a:r>
            <a:r>
              <a:rPr lang="zh-CN" altLang="zh-CN" dirty="0"/>
              <a:t>单元</a:t>
            </a:r>
          </a:p>
        </p:txBody>
      </p:sp>
      <p:pic>
        <p:nvPicPr>
          <p:cNvPr id="358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4368" y="908720"/>
            <a:ext cx="438600" cy="21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55899" y="1255071"/>
            <a:ext cx="232200" cy="263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40478" y="1594658"/>
            <a:ext cx="219300" cy="21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7"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0" y="1556792"/>
            <a:ext cx="216720" cy="216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2414598280"/>
              </p:ext>
            </p:extLst>
          </p:nvPr>
        </p:nvGraphicFramePr>
        <p:xfrm>
          <a:off x="1835696" y="2348880"/>
          <a:ext cx="533169" cy="285626"/>
        </p:xfrm>
        <a:graphic>
          <a:graphicData uri="http://schemas.openxmlformats.org/presentationml/2006/ole">
            <mc:AlternateContent xmlns:mc="http://schemas.openxmlformats.org/markup-compatibility/2006">
              <mc:Choice xmlns:v="urn:schemas-microsoft-com:vml" Requires="v">
                <p:oleObj spid="_x0000_s35941" name="Equation" r:id="rId8" imgW="355446" imgH="190417" progId="Equation.DSMT4">
                  <p:embed/>
                </p:oleObj>
              </mc:Choice>
              <mc:Fallback>
                <p:oleObj name="Equation" r:id="rId8" imgW="355446" imgH="190417" progId="Equation.DSMT4">
                  <p:embed/>
                  <p:pic>
                    <p:nvPicPr>
                      <p:cNvPr id="0" name="Object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35696" y="2348880"/>
                        <a:ext cx="533169" cy="285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841008956"/>
              </p:ext>
            </p:extLst>
          </p:nvPr>
        </p:nvGraphicFramePr>
        <p:xfrm>
          <a:off x="2771800" y="2276872"/>
          <a:ext cx="399704" cy="285503"/>
        </p:xfrm>
        <a:graphic>
          <a:graphicData uri="http://schemas.openxmlformats.org/presentationml/2006/ole">
            <mc:AlternateContent xmlns:mc="http://schemas.openxmlformats.org/markup-compatibility/2006">
              <mc:Choice xmlns:v="urn:schemas-microsoft-com:vml" Requires="v">
                <p:oleObj spid="_x0000_s35942" name="Equation" r:id="rId10" imgW="266469" imgH="190335" progId="Equation.DSMT4">
                  <p:embed/>
                </p:oleObj>
              </mc:Choice>
              <mc:Fallback>
                <p:oleObj name="Equation" r:id="rId10" imgW="266469" imgH="190335" progId="Equation.DSMT4">
                  <p:embed/>
                  <p:pic>
                    <p:nvPicPr>
                      <p:cNvPr id="0" name="Object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71800" y="2276872"/>
                        <a:ext cx="399704"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3878346351"/>
              </p:ext>
            </p:extLst>
          </p:nvPr>
        </p:nvGraphicFramePr>
        <p:xfrm>
          <a:off x="6468194" y="2276872"/>
          <a:ext cx="1200150" cy="419100"/>
        </p:xfrm>
        <a:graphic>
          <a:graphicData uri="http://schemas.openxmlformats.org/presentationml/2006/ole">
            <mc:AlternateContent xmlns:mc="http://schemas.openxmlformats.org/markup-compatibility/2006">
              <mc:Choice xmlns:v="urn:schemas-microsoft-com:vml" Requires="v">
                <p:oleObj spid="_x0000_s35943" name="Equation" r:id="rId12" imgW="800100" imgH="279400" progId="Equation.DSMT4">
                  <p:embed/>
                </p:oleObj>
              </mc:Choice>
              <mc:Fallback>
                <p:oleObj name="Equation" r:id="rId12" imgW="800100" imgH="279400" progId="Equation.DSMT4">
                  <p:embed/>
                  <p:pic>
                    <p:nvPicPr>
                      <p:cNvPr id="0" name="Object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68194" y="2276872"/>
                        <a:ext cx="12001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77101319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52736"/>
            <a:ext cx="8229600" cy="5544616"/>
          </a:xfrm>
        </p:spPr>
        <p:txBody>
          <a:bodyPr>
            <a:normAutofit fontScale="92500" lnSpcReduction="10000"/>
          </a:bodyPr>
          <a:lstStyle/>
          <a:p>
            <a:r>
              <a:rPr lang="zh-CN" altLang="en-US" dirty="0"/>
              <a:t>遗忘门用于计算哪些信息需要忘记，计算公式如下。</a:t>
            </a:r>
          </a:p>
          <a:p>
            <a:endParaRPr lang="en-US" altLang="zh-CN" dirty="0" smtClean="0"/>
          </a:p>
          <a:p>
            <a:r>
              <a:rPr lang="zh-CN" altLang="en-US" dirty="0" smtClean="0"/>
              <a:t> </a:t>
            </a:r>
            <a:r>
              <a:rPr lang="zh-CN" altLang="en-US" dirty="0"/>
              <a:t>								</a:t>
            </a:r>
            <a:r>
              <a:rPr lang="en-US" altLang="zh-CN" dirty="0"/>
              <a:t>(8-19)</a:t>
            </a:r>
          </a:p>
          <a:p>
            <a:r>
              <a:rPr lang="zh-CN" altLang="en-US" dirty="0"/>
              <a:t>其中</a:t>
            </a:r>
            <a:r>
              <a:rPr lang="zh-CN" altLang="en-US" dirty="0" smtClean="0"/>
              <a:t>，    </a:t>
            </a:r>
            <a:r>
              <a:rPr lang="zh-CN" altLang="en-US" dirty="0"/>
              <a:t>为遗忘门的权重矩阵， </a:t>
            </a:r>
            <a:r>
              <a:rPr lang="zh-CN" altLang="en-US" dirty="0" smtClean="0"/>
              <a:t>  为</a:t>
            </a:r>
            <a:r>
              <a:rPr lang="zh-CN" altLang="en-US" dirty="0"/>
              <a:t>遗忘门的偏置项。 </a:t>
            </a:r>
            <a:r>
              <a:rPr lang="zh-CN" altLang="en-US" dirty="0" smtClean="0"/>
              <a:t>  表示</a:t>
            </a:r>
            <a:r>
              <a:rPr lang="en-US" altLang="zh-CN" dirty="0"/>
              <a:t>sigmoid</a:t>
            </a:r>
            <a:r>
              <a:rPr lang="zh-CN" altLang="en-US" dirty="0"/>
              <a:t>运算，不再赘述。</a:t>
            </a:r>
          </a:p>
          <a:p>
            <a:r>
              <a:rPr lang="zh-CN" altLang="en-US" dirty="0"/>
              <a:t>注意，虽然常说遗忘门，但</a:t>
            </a:r>
            <a:r>
              <a:rPr lang="zh-CN" altLang="en-US" dirty="0" smtClean="0"/>
              <a:t>由于    </a:t>
            </a:r>
            <a:r>
              <a:rPr lang="zh-CN" altLang="en-US" dirty="0"/>
              <a:t>在取值为</a:t>
            </a:r>
            <a:r>
              <a:rPr lang="en-US" altLang="zh-CN" dirty="0"/>
              <a:t>1</a:t>
            </a:r>
            <a:r>
              <a:rPr lang="zh-CN" altLang="en-US" dirty="0"/>
              <a:t>时，表示允许以前的记忆信息通过，即不遗忘，因此称为“不”遗忘门似乎更为恰当。</a:t>
            </a:r>
          </a:p>
          <a:p>
            <a:r>
              <a:rPr lang="zh-CN" altLang="en-US" dirty="0"/>
              <a:t>输入门用于计算哪些输入信息将保存到记忆单元中，分为两个部分，第</a:t>
            </a:r>
            <a:r>
              <a:rPr lang="zh-CN" altLang="en-US" dirty="0" smtClean="0"/>
              <a:t>一部分     </a:t>
            </a:r>
            <a:r>
              <a:rPr lang="zh-CN" altLang="en-US" dirty="0"/>
              <a:t>按照下式计算。</a:t>
            </a:r>
          </a:p>
          <a:p>
            <a:r>
              <a:rPr lang="zh-CN" altLang="en-US" dirty="0"/>
              <a:t> </a:t>
            </a:r>
            <a:endParaRPr lang="en-US" altLang="zh-CN" dirty="0" smtClean="0"/>
          </a:p>
          <a:p>
            <a:r>
              <a:rPr lang="zh-CN" altLang="en-US" dirty="0"/>
              <a:t>								</a:t>
            </a:r>
            <a:r>
              <a:rPr lang="en-US" altLang="zh-CN" dirty="0"/>
              <a:t>(8-20)</a:t>
            </a:r>
          </a:p>
          <a:p>
            <a:r>
              <a:rPr lang="zh-CN" altLang="en-US" dirty="0"/>
              <a:t>其中</a:t>
            </a:r>
            <a:r>
              <a:rPr lang="zh-CN" altLang="en-US" dirty="0" smtClean="0"/>
              <a:t>，    </a:t>
            </a:r>
            <a:r>
              <a:rPr lang="zh-CN" altLang="en-US" dirty="0"/>
              <a:t>和 </a:t>
            </a:r>
            <a:r>
              <a:rPr lang="zh-CN" altLang="en-US" dirty="0" smtClean="0"/>
              <a:t>  分别</a:t>
            </a:r>
            <a:r>
              <a:rPr lang="zh-CN" altLang="en-US" dirty="0"/>
              <a:t>为输入门的权重矩阵和偏置项。可以将 </a:t>
            </a:r>
            <a:r>
              <a:rPr lang="zh-CN" altLang="en-US" dirty="0" smtClean="0"/>
              <a:t> 视为</a:t>
            </a:r>
            <a:r>
              <a:rPr lang="zh-CN" altLang="en-US" dirty="0"/>
              <a:t>当前时间步的输入有多少需要保存到记忆单元。</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691616387"/>
              </p:ext>
            </p:extLst>
          </p:nvPr>
        </p:nvGraphicFramePr>
        <p:xfrm>
          <a:off x="1043608" y="1700808"/>
          <a:ext cx="2932427" cy="457002"/>
        </p:xfrm>
        <a:graphic>
          <a:graphicData uri="http://schemas.openxmlformats.org/presentationml/2006/ole">
            <mc:AlternateContent xmlns:mc="http://schemas.openxmlformats.org/markup-compatibility/2006">
              <mc:Choice xmlns:v="urn:schemas-microsoft-com:vml" Requires="v">
                <p:oleObj spid="_x0000_s37177" name="Equation" r:id="rId3" imgW="1954951" imgH="304668" progId="Equation.DSMT4">
                  <p:embed/>
                </p:oleObj>
              </mc:Choice>
              <mc:Fallback>
                <p:oleObj name="Equation" r:id="rId3" imgW="1954951" imgH="304668"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1700808"/>
                        <a:ext cx="2932427" cy="4570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172369435"/>
              </p:ext>
            </p:extLst>
          </p:nvPr>
        </p:nvGraphicFramePr>
        <p:xfrm>
          <a:off x="1691680" y="2276872"/>
          <a:ext cx="380835" cy="361793"/>
        </p:xfrm>
        <a:graphic>
          <a:graphicData uri="http://schemas.openxmlformats.org/presentationml/2006/ole">
            <mc:AlternateContent xmlns:mc="http://schemas.openxmlformats.org/markup-compatibility/2006">
              <mc:Choice xmlns:v="urn:schemas-microsoft-com:vml" Requires="v">
                <p:oleObj spid="_x0000_s37178" name="Equation" r:id="rId5" imgW="253890" imgH="241195" progId="Equation.DSMT4">
                  <p:embed/>
                </p:oleObj>
              </mc:Choice>
              <mc:Fallback>
                <p:oleObj name="Equation" r:id="rId5" imgW="253890" imgH="241195"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1680" y="2276872"/>
                        <a:ext cx="380835" cy="36179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432887694"/>
              </p:ext>
            </p:extLst>
          </p:nvPr>
        </p:nvGraphicFramePr>
        <p:xfrm>
          <a:off x="5076055" y="2276872"/>
          <a:ext cx="304668" cy="361793"/>
        </p:xfrm>
        <a:graphic>
          <a:graphicData uri="http://schemas.openxmlformats.org/presentationml/2006/ole">
            <mc:AlternateContent xmlns:mc="http://schemas.openxmlformats.org/markup-compatibility/2006">
              <mc:Choice xmlns:v="urn:schemas-microsoft-com:vml" Requires="v">
                <p:oleObj spid="_x0000_s37179" name="Equation" r:id="rId7" imgW="203112" imgH="241195" progId="Equation.DSMT4">
                  <p:embed/>
                </p:oleObj>
              </mc:Choice>
              <mc:Fallback>
                <p:oleObj name="Equation" r:id="rId7" imgW="203112" imgH="241195"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76055" y="2276872"/>
                        <a:ext cx="304668" cy="36179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173579540"/>
              </p:ext>
            </p:extLst>
          </p:nvPr>
        </p:nvGraphicFramePr>
        <p:xfrm>
          <a:off x="8100392" y="2348880"/>
          <a:ext cx="228501" cy="209459"/>
        </p:xfrm>
        <a:graphic>
          <a:graphicData uri="http://schemas.openxmlformats.org/presentationml/2006/ole">
            <mc:AlternateContent xmlns:mc="http://schemas.openxmlformats.org/markup-compatibility/2006">
              <mc:Choice xmlns:v="urn:schemas-microsoft-com:vml" Requires="v">
                <p:oleObj spid="_x0000_s37180" name="Equation" r:id="rId9" imgW="152334" imgH="139639" progId="Equation.DSMT4">
                  <p:embed/>
                </p:oleObj>
              </mc:Choice>
              <mc:Fallback>
                <p:oleObj name="Equation" r:id="rId9" imgW="152334" imgH="139639"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00392" y="2348880"/>
                        <a:ext cx="228501" cy="20945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2271253965"/>
              </p:ext>
            </p:extLst>
          </p:nvPr>
        </p:nvGraphicFramePr>
        <p:xfrm>
          <a:off x="5055261" y="2996952"/>
          <a:ext cx="380835" cy="285626"/>
        </p:xfrm>
        <a:graphic>
          <a:graphicData uri="http://schemas.openxmlformats.org/presentationml/2006/ole">
            <mc:AlternateContent xmlns:mc="http://schemas.openxmlformats.org/markup-compatibility/2006">
              <mc:Choice xmlns:v="urn:schemas-microsoft-com:vml" Requires="v">
                <p:oleObj spid="_x0000_s37181" name="Equation" r:id="rId11" imgW="253890" imgH="190417" progId="Equation.DSMT4">
                  <p:embed/>
                </p:oleObj>
              </mc:Choice>
              <mc:Fallback>
                <p:oleObj name="Equation" r:id="rId11" imgW="253890" imgH="190417" progId="Equation.DSMT4">
                  <p:embed/>
                  <p:pic>
                    <p:nvPicPr>
                      <p:cNvPr id="0"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55261" y="2996952"/>
                        <a:ext cx="380835" cy="285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18991943"/>
              </p:ext>
            </p:extLst>
          </p:nvPr>
        </p:nvGraphicFramePr>
        <p:xfrm>
          <a:off x="3581028" y="4437112"/>
          <a:ext cx="342900" cy="285750"/>
        </p:xfrm>
        <a:graphic>
          <a:graphicData uri="http://schemas.openxmlformats.org/presentationml/2006/ole">
            <mc:AlternateContent xmlns:mc="http://schemas.openxmlformats.org/markup-compatibility/2006">
              <mc:Choice xmlns:v="urn:schemas-microsoft-com:vml" Requires="v">
                <p:oleObj spid="_x0000_s37182" name="Equation" r:id="rId13" imgW="228600" imgH="190500" progId="Equation.DSMT4">
                  <p:embed/>
                </p:oleObj>
              </mc:Choice>
              <mc:Fallback>
                <p:oleObj name="Equation" r:id="rId13" imgW="228600" imgH="190500" progId="Equation.DSMT4">
                  <p:embed/>
                  <p:pic>
                    <p:nvPicPr>
                      <p:cNvPr id="0" name="Object 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81028" y="4437112"/>
                        <a:ext cx="342900" cy="285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3245816736"/>
              </p:ext>
            </p:extLst>
          </p:nvPr>
        </p:nvGraphicFramePr>
        <p:xfrm>
          <a:off x="1043608" y="5013176"/>
          <a:ext cx="2781300" cy="457200"/>
        </p:xfrm>
        <a:graphic>
          <a:graphicData uri="http://schemas.openxmlformats.org/presentationml/2006/ole">
            <mc:AlternateContent xmlns:mc="http://schemas.openxmlformats.org/markup-compatibility/2006">
              <mc:Choice xmlns:v="urn:schemas-microsoft-com:vml" Requires="v">
                <p:oleObj spid="_x0000_s37183" name="Equation" r:id="rId15" imgW="1854200" imgH="304800" progId="Equation.DSMT4">
                  <p:embed/>
                </p:oleObj>
              </mc:Choice>
              <mc:Fallback>
                <p:oleObj name="Equation" r:id="rId15" imgW="1854200" imgH="304800" progId="Equation.DSMT4">
                  <p:embed/>
                  <p:pic>
                    <p:nvPicPr>
                      <p:cNvPr id="0" name="Object 1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43608" y="5013176"/>
                        <a:ext cx="27813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2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1523791463"/>
              </p:ext>
            </p:extLst>
          </p:nvPr>
        </p:nvGraphicFramePr>
        <p:xfrm>
          <a:off x="1691680" y="5589240"/>
          <a:ext cx="323709" cy="342752"/>
        </p:xfrm>
        <a:graphic>
          <a:graphicData uri="http://schemas.openxmlformats.org/presentationml/2006/ole">
            <mc:AlternateContent xmlns:mc="http://schemas.openxmlformats.org/markup-compatibility/2006">
              <mc:Choice xmlns:v="urn:schemas-microsoft-com:vml" Requires="v">
                <p:oleObj spid="_x0000_s37184" name="Equation" r:id="rId17" imgW="215806" imgH="228501" progId="Equation.DSMT4">
                  <p:embed/>
                </p:oleObj>
              </mc:Choice>
              <mc:Fallback>
                <p:oleObj name="Equation" r:id="rId17" imgW="215806" imgH="228501" progId="Equation.DSMT4">
                  <p:embed/>
                  <p:pic>
                    <p:nvPicPr>
                      <p:cNvPr id="0" name="Object 1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91680" y="5589240"/>
                        <a:ext cx="323709"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637770801"/>
              </p:ext>
            </p:extLst>
          </p:nvPr>
        </p:nvGraphicFramePr>
        <p:xfrm>
          <a:off x="2339752" y="5589240"/>
          <a:ext cx="247542" cy="342752"/>
        </p:xfrm>
        <a:graphic>
          <a:graphicData uri="http://schemas.openxmlformats.org/presentationml/2006/ole">
            <mc:AlternateContent xmlns:mc="http://schemas.openxmlformats.org/markup-compatibility/2006">
              <mc:Choice xmlns:v="urn:schemas-microsoft-com:vml" Requires="v">
                <p:oleObj spid="_x0000_s37185" name="Equation" r:id="rId19" imgW="165028" imgH="228501" progId="Equation.DSMT4">
                  <p:embed/>
                </p:oleObj>
              </mc:Choice>
              <mc:Fallback>
                <p:oleObj name="Equation" r:id="rId19" imgW="165028" imgH="228501" progId="Equation.DSMT4">
                  <p:embed/>
                  <p:pic>
                    <p:nvPicPr>
                      <p:cNvPr id="0" name="Object 2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339752" y="5589240"/>
                        <a:ext cx="247542"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对象 21"/>
          <p:cNvGraphicFramePr>
            <a:graphicFrameLocks noChangeAspect="1"/>
          </p:cNvGraphicFramePr>
          <p:nvPr>
            <p:extLst>
              <p:ext uri="{D42A27DB-BD31-4B8C-83A1-F6EECF244321}">
                <p14:modId xmlns:p14="http://schemas.microsoft.com/office/powerpoint/2010/main" val="218991943"/>
              </p:ext>
            </p:extLst>
          </p:nvPr>
        </p:nvGraphicFramePr>
        <p:xfrm>
          <a:off x="8316416" y="5661248"/>
          <a:ext cx="342900" cy="285750"/>
        </p:xfrm>
        <a:graphic>
          <a:graphicData uri="http://schemas.openxmlformats.org/presentationml/2006/ole">
            <mc:AlternateContent xmlns:mc="http://schemas.openxmlformats.org/markup-compatibility/2006">
              <mc:Choice xmlns:v="urn:schemas-microsoft-com:vml" Requires="v">
                <p:oleObj spid="_x0000_s37186" name="Equation" r:id="rId21" imgW="228600" imgH="190500" progId="Equation.DSMT4">
                  <p:embed/>
                </p:oleObj>
              </mc:Choice>
              <mc:Fallback>
                <p:oleObj name="Equation" r:id="rId21" imgW="228600" imgH="19050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316416" y="5661248"/>
                        <a:ext cx="342900" cy="285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40794635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4704"/>
            <a:ext cx="8229600" cy="5904656"/>
          </a:xfrm>
        </p:spPr>
        <p:txBody>
          <a:bodyPr>
            <a:normAutofit fontScale="85000" lnSpcReduction="20000"/>
          </a:bodyPr>
          <a:lstStyle/>
          <a:p>
            <a:r>
              <a:rPr lang="zh-CN" altLang="en-US" dirty="0"/>
              <a:t>第二</a:t>
            </a:r>
            <a:r>
              <a:rPr lang="zh-CN" altLang="en-US" dirty="0" smtClean="0"/>
              <a:t>部分      </a:t>
            </a:r>
            <a:r>
              <a:rPr lang="zh-CN" altLang="en-US" dirty="0"/>
              <a:t>按照下式计算。</a:t>
            </a:r>
          </a:p>
          <a:p>
            <a:r>
              <a:rPr lang="zh-CN" altLang="en-US" dirty="0"/>
              <a:t> </a:t>
            </a:r>
            <a:endParaRPr lang="en-US" altLang="zh-CN" dirty="0" smtClean="0"/>
          </a:p>
          <a:p>
            <a:r>
              <a:rPr lang="zh-CN" altLang="en-US" dirty="0"/>
              <a:t>								</a:t>
            </a:r>
            <a:r>
              <a:rPr lang="en-US" altLang="zh-CN" dirty="0"/>
              <a:t>(8-21)</a:t>
            </a:r>
          </a:p>
          <a:p>
            <a:r>
              <a:rPr lang="zh-CN" altLang="en-US" dirty="0"/>
              <a:t>其中</a:t>
            </a:r>
            <a:r>
              <a:rPr lang="zh-CN" altLang="en-US" dirty="0" smtClean="0"/>
              <a:t>，    </a:t>
            </a:r>
            <a:r>
              <a:rPr lang="zh-CN" altLang="en-US" dirty="0"/>
              <a:t>和 </a:t>
            </a:r>
            <a:r>
              <a:rPr lang="zh-CN" altLang="en-US" dirty="0" smtClean="0"/>
              <a:t>  分别</a:t>
            </a:r>
            <a:r>
              <a:rPr lang="zh-CN" altLang="en-US" dirty="0"/>
              <a:t>为权重矩阵和偏置项。可以将 </a:t>
            </a:r>
            <a:r>
              <a:rPr lang="zh-CN" altLang="en-US" dirty="0" smtClean="0"/>
              <a:t>      视为</a:t>
            </a:r>
            <a:r>
              <a:rPr lang="zh-CN" altLang="en-US" dirty="0"/>
              <a:t>当前时间步的输入通过变换产生的要保存到记忆单元的新信息。</a:t>
            </a:r>
          </a:p>
          <a:p>
            <a:r>
              <a:rPr lang="zh-CN" altLang="en-US" dirty="0"/>
              <a:t>当前时间步的记忆状态由遗忘门</a:t>
            </a:r>
            <a:r>
              <a:rPr lang="zh-CN" altLang="en-US" dirty="0" smtClean="0"/>
              <a:t>输入        与</a:t>
            </a:r>
            <a:r>
              <a:rPr lang="zh-CN" altLang="en-US" dirty="0"/>
              <a:t>上一时间步记忆</a:t>
            </a:r>
            <a:r>
              <a:rPr lang="zh-CN" altLang="en-US" dirty="0" smtClean="0"/>
              <a:t>状态       的</a:t>
            </a:r>
            <a:r>
              <a:rPr lang="zh-CN" altLang="en-US" dirty="0"/>
              <a:t>积再加上输入门两个</a:t>
            </a:r>
            <a:r>
              <a:rPr lang="zh-CN" altLang="en-US" dirty="0" smtClean="0"/>
              <a:t>部分     和     的</a:t>
            </a:r>
            <a:r>
              <a:rPr lang="zh-CN" altLang="en-US" dirty="0"/>
              <a:t>积，计算公式如下。</a:t>
            </a:r>
          </a:p>
          <a:p>
            <a:r>
              <a:rPr lang="zh-CN" altLang="en-US" dirty="0"/>
              <a:t> </a:t>
            </a:r>
            <a:endParaRPr lang="en-US" altLang="zh-CN" dirty="0" smtClean="0"/>
          </a:p>
          <a:p>
            <a:r>
              <a:rPr lang="zh-CN" altLang="en-US" dirty="0"/>
              <a:t>								</a:t>
            </a:r>
            <a:r>
              <a:rPr lang="en-US" altLang="zh-CN" dirty="0"/>
              <a:t>(8-22)</a:t>
            </a:r>
          </a:p>
          <a:p>
            <a:r>
              <a:rPr lang="zh-CN" altLang="en-US" dirty="0"/>
              <a:t>其中，运算</a:t>
            </a:r>
            <a:r>
              <a:rPr lang="zh-CN" altLang="en-US" dirty="0" smtClean="0"/>
              <a:t>符号    表示</a:t>
            </a:r>
            <a:r>
              <a:rPr lang="zh-CN" altLang="en-US" dirty="0"/>
              <a:t>元素积或哈达玛积。</a:t>
            </a:r>
          </a:p>
          <a:p>
            <a:r>
              <a:rPr lang="zh-CN" altLang="en-US" dirty="0"/>
              <a:t>输出门用于计算有多少状态信息需要输出，计算公式如下。</a:t>
            </a:r>
          </a:p>
          <a:p>
            <a:r>
              <a:rPr lang="zh-CN" altLang="en-US" dirty="0"/>
              <a:t> </a:t>
            </a:r>
            <a:endParaRPr lang="en-US" altLang="zh-CN" dirty="0" smtClean="0"/>
          </a:p>
          <a:p>
            <a:r>
              <a:rPr lang="zh-CN" altLang="en-US" dirty="0"/>
              <a:t>								</a:t>
            </a:r>
            <a:r>
              <a:rPr lang="en-US" altLang="zh-CN" dirty="0"/>
              <a:t>(8-23)</a:t>
            </a:r>
          </a:p>
          <a:p>
            <a:r>
              <a:rPr lang="zh-CN" altLang="en-US" dirty="0"/>
              <a:t>其中</a:t>
            </a:r>
            <a:r>
              <a:rPr lang="zh-CN" altLang="en-US" dirty="0" smtClean="0"/>
              <a:t>，     和   分别</a:t>
            </a:r>
            <a:r>
              <a:rPr lang="zh-CN" altLang="en-US" dirty="0"/>
              <a:t>为输出门的权重矩阵和偏置项。</a:t>
            </a:r>
          </a:p>
          <a:p>
            <a:r>
              <a:rPr lang="zh-CN" altLang="en-US" dirty="0"/>
              <a:t>当前时间步的输出结果为输出</a:t>
            </a:r>
            <a:r>
              <a:rPr lang="zh-CN" altLang="en-US" dirty="0" smtClean="0"/>
              <a:t>门      与</a:t>
            </a:r>
            <a:r>
              <a:rPr lang="zh-CN" altLang="en-US" dirty="0"/>
              <a:t>当前记忆状态经过</a:t>
            </a:r>
            <a:r>
              <a:rPr lang="en-US" altLang="zh-CN" dirty="0" err="1"/>
              <a:t>tanh</a:t>
            </a:r>
            <a:r>
              <a:rPr lang="zh-CN" altLang="en-US" dirty="0"/>
              <a:t>函数的值的乘积，计算公式如下。</a:t>
            </a:r>
          </a:p>
          <a:p>
            <a:r>
              <a:rPr lang="zh-CN" altLang="en-US" dirty="0"/>
              <a:t> </a:t>
            </a:r>
            <a:endParaRPr lang="en-US" altLang="zh-CN" dirty="0" smtClean="0"/>
          </a:p>
          <a:p>
            <a:r>
              <a:rPr lang="zh-CN" altLang="en-US" dirty="0"/>
              <a:t>								</a:t>
            </a:r>
            <a:r>
              <a:rPr lang="en-US" altLang="zh-CN" dirty="0"/>
              <a:t>(8-24)</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97633122"/>
              </p:ext>
            </p:extLst>
          </p:nvPr>
        </p:nvGraphicFramePr>
        <p:xfrm>
          <a:off x="1979712" y="764704"/>
          <a:ext cx="380670" cy="304536"/>
        </p:xfrm>
        <a:graphic>
          <a:graphicData uri="http://schemas.openxmlformats.org/presentationml/2006/ole">
            <mc:AlternateContent xmlns:mc="http://schemas.openxmlformats.org/markup-compatibility/2006">
              <mc:Choice xmlns:v="urn:schemas-microsoft-com:vml" Requires="v">
                <p:oleObj spid="_x0000_s38371" name="Equation" r:id="rId3" imgW="253780" imgH="203024" progId="Equation.DSMT4">
                  <p:embed/>
                </p:oleObj>
              </mc:Choice>
              <mc:Fallback>
                <p:oleObj name="Equation" r:id="rId3" imgW="253780" imgH="203024"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764704"/>
                        <a:ext cx="380670"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267492510"/>
              </p:ext>
            </p:extLst>
          </p:nvPr>
        </p:nvGraphicFramePr>
        <p:xfrm>
          <a:off x="899592" y="1196752"/>
          <a:ext cx="3105150" cy="457200"/>
        </p:xfrm>
        <a:graphic>
          <a:graphicData uri="http://schemas.openxmlformats.org/presentationml/2006/ole">
            <mc:AlternateContent xmlns:mc="http://schemas.openxmlformats.org/markup-compatibility/2006">
              <mc:Choice xmlns:v="urn:schemas-microsoft-com:vml" Requires="v">
                <p:oleObj spid="_x0000_s38372" name="Equation" r:id="rId5" imgW="2070100" imgH="304800" progId="Equation.DSMT4">
                  <p:embed/>
                </p:oleObj>
              </mc:Choice>
              <mc:Fallback>
                <p:oleObj name="Equation" r:id="rId5" imgW="2070100" imgH="3048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592" y="1196752"/>
                        <a:ext cx="310515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262961239"/>
              </p:ext>
            </p:extLst>
          </p:nvPr>
        </p:nvGraphicFramePr>
        <p:xfrm>
          <a:off x="1619672" y="1700808"/>
          <a:ext cx="342900" cy="342900"/>
        </p:xfrm>
        <a:graphic>
          <a:graphicData uri="http://schemas.openxmlformats.org/presentationml/2006/ole">
            <mc:AlternateContent xmlns:mc="http://schemas.openxmlformats.org/markup-compatibility/2006">
              <mc:Choice xmlns:v="urn:schemas-microsoft-com:vml" Requires="v">
                <p:oleObj spid="_x0000_s38373" name="Equation" r:id="rId7" imgW="228600" imgH="228600" progId="Equation.DSMT4">
                  <p:embed/>
                </p:oleObj>
              </mc:Choice>
              <mc:Fallback>
                <p:oleObj name="Equation" r:id="rId7" imgW="228600" imgH="22860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9672" y="1700808"/>
                        <a:ext cx="342900" cy="342900"/>
                      </a:xfrm>
                      <a:prstGeom prst="rect">
                        <a:avLst/>
                      </a:prstGeom>
                      <a:noFill/>
                    </p:spPr>
                  </p:pic>
                </p:oleObj>
              </mc:Fallback>
            </mc:AlternateContent>
          </a:graphicData>
        </a:graphic>
      </p:graphicFrame>
      <p:sp>
        <p:nvSpPr>
          <p:cNvPr id="10"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1582074963"/>
              </p:ext>
            </p:extLst>
          </p:nvPr>
        </p:nvGraphicFramePr>
        <p:xfrm>
          <a:off x="2195736" y="1700808"/>
          <a:ext cx="266469" cy="342603"/>
        </p:xfrm>
        <a:graphic>
          <a:graphicData uri="http://schemas.openxmlformats.org/presentationml/2006/ole">
            <mc:AlternateContent xmlns:mc="http://schemas.openxmlformats.org/markup-compatibility/2006">
              <mc:Choice xmlns:v="urn:schemas-microsoft-com:vml" Requires="v">
                <p:oleObj spid="_x0000_s38374" name="Equation" r:id="rId9" imgW="177646" imgH="228402" progId="Equation.DSMT4">
                  <p:embed/>
                </p:oleObj>
              </mc:Choice>
              <mc:Fallback>
                <p:oleObj name="Equation" r:id="rId9" imgW="177646" imgH="228402" progId="Equation.DSMT4">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95736" y="1700808"/>
                        <a:ext cx="266469" cy="3426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804900448"/>
              </p:ext>
            </p:extLst>
          </p:nvPr>
        </p:nvGraphicFramePr>
        <p:xfrm>
          <a:off x="6732240" y="1700808"/>
          <a:ext cx="380670" cy="304536"/>
        </p:xfrm>
        <a:graphic>
          <a:graphicData uri="http://schemas.openxmlformats.org/presentationml/2006/ole">
            <mc:AlternateContent xmlns:mc="http://schemas.openxmlformats.org/markup-compatibility/2006">
              <mc:Choice xmlns:v="urn:schemas-microsoft-com:vml" Requires="v">
                <p:oleObj spid="_x0000_s38375" name="Equation" r:id="rId11" imgW="253780" imgH="203024" progId="Equation.DSMT4">
                  <p:embed/>
                </p:oleObj>
              </mc:Choice>
              <mc:Fallback>
                <p:oleObj name="Equation" r:id="rId11" imgW="253780" imgH="203024" progId="Equation.DSMT4">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1700808"/>
                        <a:ext cx="380670"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1092494891"/>
              </p:ext>
            </p:extLst>
          </p:nvPr>
        </p:nvGraphicFramePr>
        <p:xfrm>
          <a:off x="5436096" y="2348880"/>
          <a:ext cx="380835" cy="285626"/>
        </p:xfrm>
        <a:graphic>
          <a:graphicData uri="http://schemas.openxmlformats.org/presentationml/2006/ole">
            <mc:AlternateContent xmlns:mc="http://schemas.openxmlformats.org/markup-compatibility/2006">
              <mc:Choice xmlns:v="urn:schemas-microsoft-com:vml" Requires="v">
                <p:oleObj spid="_x0000_s38376" name="Equation" r:id="rId12" imgW="253890" imgH="190417" progId="Equation.DSMT4">
                  <p:embed/>
                </p:oleObj>
              </mc:Choice>
              <mc:Fallback>
                <p:oleObj name="Equation" r:id="rId12" imgW="253890" imgH="190417" progId="Equation.DSMT4">
                  <p:embed/>
                  <p:pic>
                    <p:nvPicPr>
                      <p:cNvPr id="0" name="Object 1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436096" y="2348880"/>
                        <a:ext cx="380835" cy="285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2496194192"/>
              </p:ext>
            </p:extLst>
          </p:nvPr>
        </p:nvGraphicFramePr>
        <p:xfrm>
          <a:off x="1115616" y="2636912"/>
          <a:ext cx="514127" cy="304668"/>
        </p:xfrm>
        <a:graphic>
          <a:graphicData uri="http://schemas.openxmlformats.org/presentationml/2006/ole">
            <mc:AlternateContent xmlns:mc="http://schemas.openxmlformats.org/markup-compatibility/2006">
              <mc:Choice xmlns:v="urn:schemas-microsoft-com:vml" Requires="v">
                <p:oleObj spid="_x0000_s38377" name="Equation" r:id="rId14" imgW="342751" imgH="203112" progId="Equation.DSMT4">
                  <p:embed/>
                </p:oleObj>
              </mc:Choice>
              <mc:Fallback>
                <p:oleObj name="Equation" r:id="rId14" imgW="342751" imgH="203112" progId="Equation.DSMT4">
                  <p:embed/>
                  <p:pic>
                    <p:nvPicPr>
                      <p:cNvPr id="0" name="Object 1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15616" y="2636912"/>
                        <a:ext cx="514127"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941949205"/>
              </p:ext>
            </p:extLst>
          </p:nvPr>
        </p:nvGraphicFramePr>
        <p:xfrm>
          <a:off x="5004048" y="2636912"/>
          <a:ext cx="342900" cy="285750"/>
        </p:xfrm>
        <a:graphic>
          <a:graphicData uri="http://schemas.openxmlformats.org/presentationml/2006/ole">
            <mc:AlternateContent xmlns:mc="http://schemas.openxmlformats.org/markup-compatibility/2006">
              <mc:Choice xmlns:v="urn:schemas-microsoft-com:vml" Requires="v">
                <p:oleObj spid="_x0000_s38378" name="Equation" r:id="rId16" imgW="228600" imgH="190500" progId="Equation.DSMT4">
                  <p:embed/>
                </p:oleObj>
              </mc:Choice>
              <mc:Fallback>
                <p:oleObj name="Equation" r:id="rId16" imgW="228600" imgH="190500" progId="Equation.DSMT4">
                  <p:embed/>
                  <p:pic>
                    <p:nvPicPr>
                      <p:cNvPr id="0" name="Object 1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004048" y="2636912"/>
                        <a:ext cx="342900" cy="285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2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307777316"/>
              </p:ext>
            </p:extLst>
          </p:nvPr>
        </p:nvGraphicFramePr>
        <p:xfrm>
          <a:off x="5580112" y="2620408"/>
          <a:ext cx="380670" cy="304536"/>
        </p:xfrm>
        <a:graphic>
          <a:graphicData uri="http://schemas.openxmlformats.org/presentationml/2006/ole">
            <mc:AlternateContent xmlns:mc="http://schemas.openxmlformats.org/markup-compatibility/2006">
              <mc:Choice xmlns:v="urn:schemas-microsoft-com:vml" Requires="v">
                <p:oleObj spid="_x0000_s38379" name="Equation" r:id="rId18" imgW="253780" imgH="203024" progId="Equation.DSMT4">
                  <p:embed/>
                </p:oleObj>
              </mc:Choice>
              <mc:Fallback>
                <p:oleObj name="Equation" r:id="rId18" imgW="253780" imgH="203024" progId="Equation.DSMT4">
                  <p:embed/>
                  <p:pic>
                    <p:nvPicPr>
                      <p:cNvPr id="0"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0112" y="2620408"/>
                        <a:ext cx="380670"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 name="对象 22"/>
          <p:cNvGraphicFramePr>
            <a:graphicFrameLocks noChangeAspect="1"/>
          </p:cNvGraphicFramePr>
          <p:nvPr>
            <p:extLst>
              <p:ext uri="{D42A27DB-BD31-4B8C-83A1-F6EECF244321}">
                <p14:modId xmlns:p14="http://schemas.microsoft.com/office/powerpoint/2010/main" val="2250587313"/>
              </p:ext>
            </p:extLst>
          </p:nvPr>
        </p:nvGraphicFramePr>
        <p:xfrm>
          <a:off x="971600" y="3212976"/>
          <a:ext cx="2532551" cy="304668"/>
        </p:xfrm>
        <a:graphic>
          <a:graphicData uri="http://schemas.openxmlformats.org/presentationml/2006/ole">
            <mc:AlternateContent xmlns:mc="http://schemas.openxmlformats.org/markup-compatibility/2006">
              <mc:Choice xmlns:v="urn:schemas-microsoft-com:vml" Requires="v">
                <p:oleObj spid="_x0000_s38380" name="Equation" r:id="rId19" imgW="1688367" imgH="203112" progId="Equation.DSMT4">
                  <p:embed/>
                </p:oleObj>
              </mc:Choice>
              <mc:Fallback>
                <p:oleObj name="Equation" r:id="rId19" imgW="1688367" imgH="203112" progId="Equation.DSMT4">
                  <p:embed/>
                  <p:pic>
                    <p:nvPicPr>
                      <p:cNvPr id="0" name="Object 2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71600" y="3212976"/>
                        <a:ext cx="2532551"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5" name="对象 24"/>
          <p:cNvGraphicFramePr>
            <a:graphicFrameLocks noChangeAspect="1"/>
          </p:cNvGraphicFramePr>
          <p:nvPr>
            <p:extLst>
              <p:ext uri="{D42A27DB-BD31-4B8C-83A1-F6EECF244321}">
                <p14:modId xmlns:p14="http://schemas.microsoft.com/office/powerpoint/2010/main" val="4276853575"/>
              </p:ext>
            </p:extLst>
          </p:nvPr>
        </p:nvGraphicFramePr>
        <p:xfrm>
          <a:off x="2907630" y="3717032"/>
          <a:ext cx="152202" cy="171227"/>
        </p:xfrm>
        <a:graphic>
          <a:graphicData uri="http://schemas.openxmlformats.org/presentationml/2006/ole">
            <mc:AlternateContent xmlns:mc="http://schemas.openxmlformats.org/markup-compatibility/2006">
              <mc:Choice xmlns:v="urn:schemas-microsoft-com:vml" Requires="v">
                <p:oleObj spid="_x0000_s38381" name="Equation" r:id="rId21" imgW="101468" imgH="114151" progId="Equation.DSMT4">
                  <p:embed/>
                </p:oleObj>
              </mc:Choice>
              <mc:Fallback>
                <p:oleObj name="Equation" r:id="rId21" imgW="101468" imgH="114151" progId="Equation.DSMT4">
                  <p:embed/>
                  <p:pic>
                    <p:nvPicPr>
                      <p:cNvPr id="0" name="Object 2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907630" y="3717032"/>
                        <a:ext cx="152202" cy="171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7" name="对象 26"/>
          <p:cNvGraphicFramePr>
            <a:graphicFrameLocks noChangeAspect="1"/>
          </p:cNvGraphicFramePr>
          <p:nvPr>
            <p:extLst>
              <p:ext uri="{D42A27DB-BD31-4B8C-83A1-F6EECF244321}">
                <p14:modId xmlns:p14="http://schemas.microsoft.com/office/powerpoint/2010/main" val="448193758"/>
              </p:ext>
            </p:extLst>
          </p:nvPr>
        </p:nvGraphicFramePr>
        <p:xfrm>
          <a:off x="971600" y="4437112"/>
          <a:ext cx="2875302" cy="457002"/>
        </p:xfrm>
        <a:graphic>
          <a:graphicData uri="http://schemas.openxmlformats.org/presentationml/2006/ole">
            <mc:AlternateContent xmlns:mc="http://schemas.openxmlformats.org/markup-compatibility/2006">
              <mc:Choice xmlns:v="urn:schemas-microsoft-com:vml" Requires="v">
                <p:oleObj spid="_x0000_s38382" name="Equation" r:id="rId23" imgW="1916868" imgH="304668" progId="Equation.DSMT4">
                  <p:embed/>
                </p:oleObj>
              </mc:Choice>
              <mc:Fallback>
                <p:oleObj name="Equation" r:id="rId23" imgW="1916868" imgH="304668" progId="Equation.DSMT4">
                  <p:embed/>
                  <p:pic>
                    <p:nvPicPr>
                      <p:cNvPr id="0" name="Object 25"/>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971600" y="4437112"/>
                        <a:ext cx="2875302" cy="4570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9" name="对象 28"/>
          <p:cNvGraphicFramePr>
            <a:graphicFrameLocks noChangeAspect="1"/>
          </p:cNvGraphicFramePr>
          <p:nvPr>
            <p:extLst>
              <p:ext uri="{D42A27DB-BD31-4B8C-83A1-F6EECF244321}">
                <p14:modId xmlns:p14="http://schemas.microsoft.com/office/powerpoint/2010/main" val="2659313916"/>
              </p:ext>
            </p:extLst>
          </p:nvPr>
        </p:nvGraphicFramePr>
        <p:xfrm>
          <a:off x="971600" y="6093296"/>
          <a:ext cx="2095500" cy="419100"/>
        </p:xfrm>
        <a:graphic>
          <a:graphicData uri="http://schemas.openxmlformats.org/presentationml/2006/ole">
            <mc:AlternateContent xmlns:mc="http://schemas.openxmlformats.org/markup-compatibility/2006">
              <mc:Choice xmlns:v="urn:schemas-microsoft-com:vml" Requires="v">
                <p:oleObj spid="_x0000_s38383" name="Equation" r:id="rId25" imgW="1397000" imgH="279400" progId="Equation.DSMT4">
                  <p:embed/>
                </p:oleObj>
              </mc:Choice>
              <mc:Fallback>
                <p:oleObj name="Equation" r:id="rId25" imgW="1397000" imgH="279400" progId="Equation.DSMT4">
                  <p:embed/>
                  <p:pic>
                    <p:nvPicPr>
                      <p:cNvPr id="0" name="Object 27"/>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971600" y="6093296"/>
                        <a:ext cx="20955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Rectangle 3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1" name="对象 30"/>
          <p:cNvGraphicFramePr>
            <a:graphicFrameLocks noChangeAspect="1"/>
          </p:cNvGraphicFramePr>
          <p:nvPr>
            <p:extLst>
              <p:ext uri="{D42A27DB-BD31-4B8C-83A1-F6EECF244321}">
                <p14:modId xmlns:p14="http://schemas.microsoft.com/office/powerpoint/2010/main" val="4047644603"/>
              </p:ext>
            </p:extLst>
          </p:nvPr>
        </p:nvGraphicFramePr>
        <p:xfrm>
          <a:off x="1619672" y="4958308"/>
          <a:ext cx="361950" cy="342900"/>
        </p:xfrm>
        <a:graphic>
          <a:graphicData uri="http://schemas.openxmlformats.org/presentationml/2006/ole">
            <mc:AlternateContent xmlns:mc="http://schemas.openxmlformats.org/markup-compatibility/2006">
              <mc:Choice xmlns:v="urn:schemas-microsoft-com:vml" Requires="v">
                <p:oleObj spid="_x0000_s38384" name="Equation" r:id="rId27" imgW="241300" imgH="228600" progId="Equation.DSMT4">
                  <p:embed/>
                </p:oleObj>
              </mc:Choice>
              <mc:Fallback>
                <p:oleObj name="Equation" r:id="rId27" imgW="241300" imgH="228600" progId="Equation.DSMT4">
                  <p:embed/>
                  <p:pic>
                    <p:nvPicPr>
                      <p:cNvPr id="0" name="Object 29"/>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619672" y="4958308"/>
                        <a:ext cx="36195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 name="Rectangle 3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3" name="对象 32"/>
          <p:cNvGraphicFramePr>
            <a:graphicFrameLocks noChangeAspect="1"/>
          </p:cNvGraphicFramePr>
          <p:nvPr>
            <p:extLst>
              <p:ext uri="{D42A27DB-BD31-4B8C-83A1-F6EECF244321}">
                <p14:modId xmlns:p14="http://schemas.microsoft.com/office/powerpoint/2010/main" val="3454798376"/>
              </p:ext>
            </p:extLst>
          </p:nvPr>
        </p:nvGraphicFramePr>
        <p:xfrm>
          <a:off x="2267744" y="4941168"/>
          <a:ext cx="266469" cy="342603"/>
        </p:xfrm>
        <a:graphic>
          <a:graphicData uri="http://schemas.openxmlformats.org/presentationml/2006/ole">
            <mc:AlternateContent xmlns:mc="http://schemas.openxmlformats.org/markup-compatibility/2006">
              <mc:Choice xmlns:v="urn:schemas-microsoft-com:vml" Requires="v">
                <p:oleObj spid="_x0000_s38385" name="Equation" r:id="rId29" imgW="177646" imgH="228402" progId="Equation.DSMT4">
                  <p:embed/>
                </p:oleObj>
              </mc:Choice>
              <mc:Fallback>
                <p:oleObj name="Equation" r:id="rId29" imgW="177646" imgH="228402" progId="Equation.DSMT4">
                  <p:embed/>
                  <p:pic>
                    <p:nvPicPr>
                      <p:cNvPr id="0" name="Object 31"/>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267744" y="4941168"/>
                        <a:ext cx="266469" cy="3426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 name="Rectangle 3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5" name="对象 34"/>
          <p:cNvGraphicFramePr>
            <a:graphicFrameLocks noChangeAspect="1"/>
          </p:cNvGraphicFramePr>
          <p:nvPr>
            <p:extLst>
              <p:ext uri="{D42A27DB-BD31-4B8C-83A1-F6EECF244321}">
                <p14:modId xmlns:p14="http://schemas.microsoft.com/office/powerpoint/2010/main" val="2821289848"/>
              </p:ext>
            </p:extLst>
          </p:nvPr>
        </p:nvGraphicFramePr>
        <p:xfrm>
          <a:off x="4788024" y="5301208"/>
          <a:ext cx="399704" cy="304536"/>
        </p:xfrm>
        <a:graphic>
          <a:graphicData uri="http://schemas.openxmlformats.org/presentationml/2006/ole">
            <mc:AlternateContent xmlns:mc="http://schemas.openxmlformats.org/markup-compatibility/2006">
              <mc:Choice xmlns:v="urn:schemas-microsoft-com:vml" Requires="v">
                <p:oleObj spid="_x0000_s38386" name="Equation" r:id="rId31" imgW="266469" imgH="203024" progId="Equation.DSMT4">
                  <p:embed/>
                </p:oleObj>
              </mc:Choice>
              <mc:Fallback>
                <p:oleObj name="Equation" r:id="rId31" imgW="266469" imgH="203024" progId="Equation.DSMT4">
                  <p:embed/>
                  <p:pic>
                    <p:nvPicPr>
                      <p:cNvPr id="0" name="Object 33"/>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4788024" y="5301208"/>
                        <a:ext cx="3997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25685418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zh-CN" altLang="en-US" dirty="0"/>
              <a:t>以上就是</a:t>
            </a:r>
            <a:r>
              <a:rPr lang="en-US" altLang="zh-CN" dirty="0"/>
              <a:t>LSTM</a:t>
            </a:r>
            <a:r>
              <a:rPr lang="zh-CN" altLang="en-US" dirty="0"/>
              <a:t>单元的工作原理和计算公式。在实际应用中，常常将</a:t>
            </a:r>
            <a:r>
              <a:rPr lang="en-US" altLang="zh-CN" dirty="0"/>
              <a:t>LSTM</a:t>
            </a:r>
            <a:r>
              <a:rPr lang="zh-CN" altLang="en-US" dirty="0"/>
              <a:t>单元作为一个能取代基本</a:t>
            </a:r>
            <a:r>
              <a:rPr lang="en-US" altLang="zh-CN" dirty="0"/>
              <a:t>RNN</a:t>
            </a:r>
            <a:r>
              <a:rPr lang="zh-CN" altLang="en-US" dirty="0"/>
              <a:t>单元的部件，</a:t>
            </a:r>
            <a:r>
              <a:rPr lang="en-US" altLang="zh-CN" dirty="0" err="1"/>
              <a:t>torch.nn</a:t>
            </a:r>
            <a:r>
              <a:rPr lang="zh-CN" altLang="en-US" dirty="0"/>
              <a:t>模块封装了</a:t>
            </a:r>
            <a:r>
              <a:rPr lang="en-US" altLang="zh-CN" dirty="0"/>
              <a:t>LSTM</a:t>
            </a:r>
            <a:r>
              <a:rPr lang="zh-CN" altLang="en-US" dirty="0"/>
              <a:t>类，可直接使用。</a:t>
            </a:r>
          </a:p>
          <a:p>
            <a:r>
              <a:rPr lang="en-US" altLang="zh-CN" dirty="0"/>
              <a:t>LSTM</a:t>
            </a:r>
            <a:r>
              <a:rPr lang="zh-CN" altLang="en-US" dirty="0"/>
              <a:t>的记忆状态和输入都是累加的，除非遗忘门关闭，否则记忆和输入的影响都不会消失，因此</a:t>
            </a:r>
            <a:r>
              <a:rPr lang="en-US" altLang="zh-CN" dirty="0"/>
              <a:t>LSTM</a:t>
            </a:r>
            <a:r>
              <a:rPr lang="zh-CN" altLang="en-US" dirty="0"/>
              <a:t>不会导致梯度消失，但无法避免梯度爆炸。</a:t>
            </a:r>
          </a:p>
          <a:p>
            <a:r>
              <a:rPr lang="zh-CN" altLang="en-US" dirty="0"/>
              <a:t>由于</a:t>
            </a:r>
            <a:r>
              <a:rPr lang="en-US" altLang="zh-CN" dirty="0"/>
              <a:t>LSTM</a:t>
            </a:r>
            <a:r>
              <a:rPr lang="zh-CN" altLang="en-US" dirty="0"/>
              <a:t>使用门控机制来控制信息的传递，能够记住需要长时间记忆的信息，而忘记不太重要的信息，比基本</a:t>
            </a:r>
            <a:r>
              <a:rPr lang="en-US" altLang="zh-CN" dirty="0"/>
              <a:t>RNN</a:t>
            </a:r>
            <a:r>
              <a:rPr lang="zh-CN" altLang="en-US" dirty="0"/>
              <a:t>的记忆叠加方式优越，因此得到广泛的应用。</a:t>
            </a:r>
          </a:p>
          <a:p>
            <a:endParaRPr lang="zh-CN" altLang="en-US" dirty="0"/>
          </a:p>
        </p:txBody>
      </p:sp>
    </p:spTree>
    <p:extLst>
      <p:ext uri="{BB962C8B-B14F-4D97-AF65-F5344CB8AC3E}">
        <p14:creationId xmlns:p14="http://schemas.microsoft.com/office/powerpoint/2010/main" val="237449230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8.3.2 LSTM</a:t>
            </a:r>
            <a:r>
              <a:rPr lang="zh-CN" altLang="en-US" dirty="0"/>
              <a:t>编程</a:t>
            </a:r>
          </a:p>
        </p:txBody>
      </p:sp>
      <p:sp>
        <p:nvSpPr>
          <p:cNvPr id="3" name="内容占位符 2"/>
          <p:cNvSpPr>
            <a:spLocks noGrp="1"/>
          </p:cNvSpPr>
          <p:nvPr>
            <p:ph idx="1"/>
          </p:nvPr>
        </p:nvSpPr>
        <p:spPr/>
        <p:txBody>
          <a:bodyPr>
            <a:normAutofit/>
          </a:bodyPr>
          <a:lstStyle/>
          <a:p>
            <a:r>
              <a:rPr lang="zh-CN" altLang="en-US" dirty="0"/>
              <a:t>（</a:t>
            </a:r>
            <a:r>
              <a:rPr lang="en-US" altLang="zh-CN" dirty="0"/>
              <a:t>1</a:t>
            </a:r>
            <a:r>
              <a:rPr lang="zh-CN" altLang="en-US" dirty="0"/>
              <a:t>）</a:t>
            </a:r>
            <a:r>
              <a:rPr lang="en-US" altLang="zh-CN" dirty="0"/>
              <a:t>LSTM API</a:t>
            </a:r>
          </a:p>
          <a:p>
            <a:r>
              <a:rPr lang="en-US" altLang="zh-CN" dirty="0" err="1"/>
              <a:t>PyTorch</a:t>
            </a:r>
            <a:r>
              <a:rPr lang="zh-CN" altLang="en-US" dirty="0"/>
              <a:t>提供实现</a:t>
            </a:r>
            <a:r>
              <a:rPr lang="en-US" altLang="zh-CN" dirty="0"/>
              <a:t>LSTM</a:t>
            </a:r>
            <a:r>
              <a:rPr lang="zh-CN" altLang="en-US" dirty="0"/>
              <a:t>的</a:t>
            </a:r>
            <a:r>
              <a:rPr lang="en-US" altLang="zh-CN" dirty="0" err="1"/>
              <a:t>torch.nn.LSTMCell</a:t>
            </a:r>
            <a:r>
              <a:rPr lang="zh-CN" altLang="en-US" dirty="0"/>
              <a:t>类和</a:t>
            </a:r>
            <a:r>
              <a:rPr lang="en-US" altLang="zh-CN" dirty="0" err="1"/>
              <a:t>torch.nn.LSTM</a:t>
            </a:r>
            <a:r>
              <a:rPr lang="zh-CN" altLang="en-US" dirty="0"/>
              <a:t>类，前者是</a:t>
            </a:r>
            <a:r>
              <a:rPr lang="en-US" altLang="zh-CN" dirty="0"/>
              <a:t>LSTM</a:t>
            </a:r>
            <a:r>
              <a:rPr lang="zh-CN" altLang="en-US" dirty="0"/>
              <a:t>单元的简单实现，后者能够将多层</a:t>
            </a:r>
            <a:r>
              <a:rPr lang="en-US" altLang="zh-CN" dirty="0"/>
              <a:t>LSTM RNN</a:t>
            </a:r>
            <a:r>
              <a:rPr lang="zh-CN" altLang="en-US" dirty="0"/>
              <a:t>应用于输入序列。</a:t>
            </a:r>
          </a:p>
          <a:p>
            <a:r>
              <a:rPr lang="en-US" altLang="zh-CN" dirty="0" err="1"/>
              <a:t>torch.nn.LSTMCell</a:t>
            </a:r>
            <a:r>
              <a:rPr lang="zh-CN" altLang="en-US" dirty="0"/>
              <a:t>是</a:t>
            </a:r>
            <a:r>
              <a:rPr lang="en-US" altLang="zh-CN" dirty="0"/>
              <a:t>LSTM RNN</a:t>
            </a:r>
            <a:r>
              <a:rPr lang="zh-CN" altLang="en-US" dirty="0"/>
              <a:t>单元的一种简单实现。主要参数如下：</a:t>
            </a:r>
          </a:p>
          <a:p>
            <a:pPr lvl="1"/>
            <a:r>
              <a:rPr lang="en-US" altLang="zh-CN" dirty="0" err="1" smtClean="0"/>
              <a:t>input_size</a:t>
            </a:r>
            <a:r>
              <a:rPr lang="zh-CN" altLang="en-US" dirty="0"/>
              <a:t>：输入</a:t>
            </a:r>
            <a:r>
              <a:rPr lang="en-US" altLang="zh-CN" dirty="0"/>
              <a:t>x</a:t>
            </a:r>
            <a:r>
              <a:rPr lang="zh-CN" altLang="en-US" dirty="0"/>
              <a:t>中期望的特性数量。</a:t>
            </a:r>
          </a:p>
          <a:p>
            <a:pPr lvl="1"/>
            <a:r>
              <a:rPr lang="en-US" altLang="zh-CN" dirty="0" err="1" smtClean="0"/>
              <a:t>hidden_size</a:t>
            </a:r>
            <a:r>
              <a:rPr lang="zh-CN" altLang="en-US" dirty="0"/>
              <a:t>：隐藏状态</a:t>
            </a:r>
            <a:r>
              <a:rPr lang="en-US" altLang="zh-CN" dirty="0"/>
              <a:t>h</a:t>
            </a:r>
            <a:r>
              <a:rPr lang="zh-CN" altLang="en-US" dirty="0"/>
              <a:t>中的特征数量。</a:t>
            </a:r>
          </a:p>
          <a:p>
            <a:pPr lvl="1"/>
            <a:r>
              <a:rPr lang="en-US" altLang="zh-CN" dirty="0" smtClean="0"/>
              <a:t>bias</a:t>
            </a:r>
            <a:r>
              <a:rPr lang="zh-CN" altLang="en-US" dirty="0"/>
              <a:t>：如果为</a:t>
            </a:r>
            <a:r>
              <a:rPr lang="en-US" altLang="zh-CN" dirty="0"/>
              <a:t>False</a:t>
            </a:r>
            <a:r>
              <a:rPr lang="zh-CN" altLang="en-US" dirty="0"/>
              <a:t>，则该层不使用权重偏置。默认为</a:t>
            </a:r>
            <a:r>
              <a:rPr lang="en-US" altLang="zh-CN" dirty="0"/>
              <a:t>True</a:t>
            </a:r>
            <a:r>
              <a:rPr lang="zh-CN" altLang="en-US" dirty="0"/>
              <a:t>。</a:t>
            </a:r>
          </a:p>
          <a:p>
            <a:endParaRPr lang="zh-CN" altLang="en-US" dirty="0"/>
          </a:p>
        </p:txBody>
      </p:sp>
    </p:spTree>
    <p:extLst>
      <p:ext uri="{BB962C8B-B14F-4D97-AF65-F5344CB8AC3E}">
        <p14:creationId xmlns:p14="http://schemas.microsoft.com/office/powerpoint/2010/main" val="3708483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51720" y="764704"/>
            <a:ext cx="7077408" cy="6093296"/>
          </a:xfrm>
        </p:spPr>
        <p:txBody>
          <a:bodyPr>
            <a:normAutofit/>
          </a:bodyPr>
          <a:lstStyle/>
          <a:p>
            <a:r>
              <a:rPr lang="zh-CN" altLang="en-US" dirty="0"/>
              <a:t>由于图</a:t>
            </a:r>
            <a:r>
              <a:rPr lang="en-US" altLang="zh-CN" dirty="0"/>
              <a:t>8. 1</a:t>
            </a:r>
            <a:r>
              <a:rPr lang="zh-CN" altLang="en-US" dirty="0"/>
              <a:t>有些过于注重细节，不容易描述清楚整个序列的处理过程，因此我们经常将图</a:t>
            </a:r>
            <a:r>
              <a:rPr lang="en-US" altLang="zh-CN" dirty="0"/>
              <a:t>8. 1</a:t>
            </a:r>
            <a:r>
              <a:rPr lang="zh-CN" altLang="en-US" dirty="0"/>
              <a:t>简化为图</a:t>
            </a:r>
            <a:r>
              <a:rPr lang="en-US" altLang="zh-CN" dirty="0"/>
              <a:t>8. 2</a:t>
            </a:r>
            <a:r>
              <a:rPr lang="zh-CN" altLang="en-US" dirty="0"/>
              <a:t>。其中</a:t>
            </a:r>
            <a:r>
              <a:rPr lang="zh-CN" altLang="en-US" dirty="0" smtClean="0"/>
              <a:t>，    表示</a:t>
            </a:r>
            <a:r>
              <a:rPr lang="en-US" altLang="zh-CN" dirty="0" smtClean="0"/>
              <a:t>t</a:t>
            </a:r>
            <a:r>
              <a:rPr lang="zh-CN" altLang="en-US" dirty="0" smtClean="0"/>
              <a:t>时刻</a:t>
            </a:r>
            <a:r>
              <a:rPr lang="zh-CN" altLang="en-US" dirty="0"/>
              <a:t>的输入向量</a:t>
            </a:r>
            <a:r>
              <a:rPr lang="zh-CN" altLang="en-US" dirty="0" smtClean="0"/>
              <a:t>，   </a:t>
            </a:r>
            <a:r>
              <a:rPr lang="zh-CN" altLang="en-US" dirty="0"/>
              <a:t>表示循环层的全部神经元</a:t>
            </a:r>
            <a:r>
              <a:rPr lang="zh-CN" altLang="en-US" dirty="0" smtClean="0"/>
              <a:t>，    </a:t>
            </a:r>
            <a:r>
              <a:rPr lang="zh-CN" altLang="en-US" dirty="0"/>
              <a:t>表示输出层的全部神经元</a:t>
            </a:r>
            <a:r>
              <a:rPr lang="zh-CN" altLang="en-US" dirty="0" smtClean="0"/>
              <a:t>，   </a:t>
            </a:r>
            <a:r>
              <a:rPr lang="zh-CN" altLang="en-US" dirty="0"/>
              <a:t>表示记忆层的全部单元，它会延迟一个时间步输出。另外，按照习惯，用</a:t>
            </a:r>
            <a:r>
              <a:rPr lang="zh-CN" altLang="en-US" dirty="0" smtClean="0"/>
              <a:t>大写字母</a:t>
            </a:r>
            <a:r>
              <a:rPr lang="en-US" altLang="zh-CN" dirty="0" smtClean="0"/>
              <a:t>W</a:t>
            </a:r>
            <a:r>
              <a:rPr lang="zh-CN" altLang="en-US" dirty="0" smtClean="0"/>
              <a:t>表示</a:t>
            </a:r>
            <a:r>
              <a:rPr lang="zh-CN" altLang="en-US" dirty="0"/>
              <a:t>权重矩阵，用下标区分不同层</a:t>
            </a:r>
            <a:r>
              <a:rPr lang="zh-CN" altLang="en-US" dirty="0" smtClean="0"/>
              <a:t>的</a:t>
            </a:r>
            <a:r>
              <a:rPr lang="en-US" altLang="zh-CN" dirty="0" smtClean="0"/>
              <a:t>W</a:t>
            </a:r>
            <a:r>
              <a:rPr lang="zh-CN" altLang="en-US" dirty="0" smtClean="0"/>
              <a:t>，</a:t>
            </a:r>
            <a:r>
              <a:rPr lang="zh-CN" altLang="en-US" dirty="0"/>
              <a:t>例如</a:t>
            </a:r>
            <a:r>
              <a:rPr lang="zh-CN" altLang="en-US" dirty="0" smtClean="0"/>
              <a:t>，</a:t>
            </a:r>
            <a:r>
              <a:rPr lang="en-US" altLang="zh-CN" dirty="0" smtClean="0"/>
              <a:t>W</a:t>
            </a:r>
            <a:r>
              <a:rPr lang="en-US" altLang="zh-CN" baseline="-25000" dirty="0" smtClean="0"/>
              <a:t>ax</a:t>
            </a:r>
            <a:r>
              <a:rPr lang="zh-CN" altLang="en-US" dirty="0" smtClean="0"/>
              <a:t>为</a:t>
            </a:r>
            <a:r>
              <a:rPr lang="zh-CN" altLang="en-US" dirty="0"/>
              <a:t>输入层到循环层的权重矩阵</a:t>
            </a:r>
            <a:r>
              <a:rPr lang="zh-CN" altLang="en-US" dirty="0" smtClean="0"/>
              <a:t>，</a:t>
            </a:r>
            <a:r>
              <a:rPr lang="en-US" altLang="zh-CN" dirty="0"/>
              <a:t> </a:t>
            </a:r>
            <a:r>
              <a:rPr lang="en-US" altLang="zh-CN" dirty="0" err="1" smtClean="0"/>
              <a:t>W</a:t>
            </a:r>
            <a:r>
              <a:rPr lang="en-US" altLang="zh-CN" baseline="-25000" dirty="0" err="1" smtClean="0"/>
              <a:t>ya</a:t>
            </a:r>
            <a:r>
              <a:rPr lang="zh-CN" altLang="en-US" dirty="0" smtClean="0"/>
              <a:t>为</a:t>
            </a:r>
            <a:r>
              <a:rPr lang="zh-CN" altLang="en-US" dirty="0"/>
              <a:t>循环层到输出层的权重矩阵</a:t>
            </a:r>
            <a:r>
              <a:rPr lang="zh-CN" altLang="en-US" dirty="0" smtClean="0"/>
              <a:t>，</a:t>
            </a:r>
            <a:r>
              <a:rPr lang="en-US" altLang="zh-CN" dirty="0"/>
              <a:t> </a:t>
            </a:r>
            <a:r>
              <a:rPr lang="en-US" altLang="zh-CN" dirty="0" smtClean="0"/>
              <a:t>W</a:t>
            </a:r>
            <a:r>
              <a:rPr lang="en-US" altLang="zh-CN" baseline="-25000" dirty="0" smtClean="0"/>
              <a:t>aa</a:t>
            </a:r>
            <a:r>
              <a:rPr lang="zh-CN" altLang="en-US" dirty="0" smtClean="0"/>
              <a:t>为</a:t>
            </a:r>
            <a:r>
              <a:rPr lang="zh-CN" altLang="en-US" dirty="0"/>
              <a:t>记忆层到循环层的权重矩阵。权重矩阵的有两个下标，遵循如下的符号约定：第二个下标表示权重矩阵要乘以的变量类型，第一个下标表示要得到的目标变量类型，例如</a:t>
            </a:r>
            <a:r>
              <a:rPr lang="zh-CN" altLang="en-US" dirty="0" smtClean="0"/>
              <a:t>，</a:t>
            </a:r>
            <a:r>
              <a:rPr lang="en-US" altLang="zh-CN" dirty="0"/>
              <a:t> W</a:t>
            </a:r>
            <a:r>
              <a:rPr lang="en-US" altLang="zh-CN" baseline="-25000" dirty="0"/>
              <a:t>ax</a:t>
            </a:r>
            <a:r>
              <a:rPr lang="zh-CN" altLang="en-US" dirty="0" smtClean="0"/>
              <a:t>表示</a:t>
            </a:r>
            <a:r>
              <a:rPr lang="zh-CN" altLang="en-US" dirty="0"/>
              <a:t>要乘以一</a:t>
            </a:r>
            <a:r>
              <a:rPr lang="zh-CN" altLang="en-US" dirty="0" smtClean="0"/>
              <a:t>个</a:t>
            </a:r>
            <a:r>
              <a:rPr lang="en-US" altLang="zh-CN" dirty="0" smtClean="0"/>
              <a:t>x</a:t>
            </a:r>
            <a:r>
              <a:rPr lang="zh-CN" altLang="en-US" dirty="0" smtClean="0"/>
              <a:t>类型</a:t>
            </a:r>
            <a:r>
              <a:rPr lang="zh-CN" altLang="en-US" dirty="0"/>
              <a:t>的变量，计算得到一</a:t>
            </a:r>
            <a:r>
              <a:rPr lang="zh-CN" altLang="en-US" dirty="0" smtClean="0"/>
              <a:t>个</a:t>
            </a:r>
            <a:r>
              <a:rPr lang="en-US" altLang="zh-CN" dirty="0" smtClean="0"/>
              <a:t>a</a:t>
            </a:r>
            <a:r>
              <a:rPr lang="zh-CN" altLang="en-US" dirty="0" smtClean="0"/>
              <a:t>类型</a:t>
            </a:r>
            <a:r>
              <a:rPr lang="zh-CN" altLang="en-US" dirty="0"/>
              <a:t>的变量。图中一般不画出截距项。</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080" y="1988840"/>
            <a:ext cx="1348050" cy="265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9334" y="4915907"/>
            <a:ext cx="2218877" cy="338554"/>
          </a:xfrm>
          <a:prstGeom prst="rect">
            <a:avLst/>
          </a:prstGeom>
        </p:spPr>
        <p:txBody>
          <a:bodyPr wrap="none">
            <a:spAutoFit/>
          </a:bodyPr>
          <a:lstStyle/>
          <a:p>
            <a:r>
              <a:rPr lang="zh-CN" altLang="zh-CN" sz="1600" dirty="0"/>
              <a:t>图</a:t>
            </a:r>
            <a:r>
              <a:rPr lang="en-US" altLang="zh-CN" sz="1600" dirty="0"/>
              <a:t>8. 2 </a:t>
            </a:r>
            <a:r>
              <a:rPr lang="zh-CN" altLang="zh-CN" sz="1600" dirty="0"/>
              <a:t>简化的</a:t>
            </a:r>
            <a:r>
              <a:rPr lang="en-US" altLang="zh-CN" sz="1600" dirty="0"/>
              <a:t>RNN</a:t>
            </a:r>
            <a:r>
              <a:rPr lang="zh-CN" altLang="zh-CN" sz="1600" dirty="0"/>
              <a:t>表示</a:t>
            </a: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2123849132"/>
              </p:ext>
            </p:extLst>
          </p:nvPr>
        </p:nvGraphicFramePr>
        <p:xfrm>
          <a:off x="5652120" y="1672521"/>
          <a:ext cx="399704" cy="285503"/>
        </p:xfrm>
        <a:graphic>
          <a:graphicData uri="http://schemas.openxmlformats.org/presentationml/2006/ole">
            <mc:AlternateContent xmlns:mc="http://schemas.openxmlformats.org/markup-compatibility/2006">
              <mc:Choice xmlns:v="urn:schemas-microsoft-com:vml" Requires="v">
                <p:oleObj spid="_x0000_s4184" name="Equation" r:id="rId4" imgW="266469" imgH="190335" progId="Equation.DSMT4">
                  <p:embed/>
                </p:oleObj>
              </mc:Choice>
              <mc:Fallback>
                <p:oleObj name="Equation" r:id="rId4" imgW="266469" imgH="190335"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2120" y="1672521"/>
                        <a:ext cx="399704"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7824" y="2049538"/>
            <a:ext cx="336690" cy="33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36296" y="2049538"/>
            <a:ext cx="336690" cy="34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04048" y="2492896"/>
            <a:ext cx="284445" cy="208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310885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5904656"/>
          </a:xfrm>
        </p:spPr>
        <p:txBody>
          <a:bodyPr>
            <a:normAutofit fontScale="77500" lnSpcReduction="20000"/>
          </a:bodyPr>
          <a:lstStyle/>
          <a:p>
            <a:r>
              <a:rPr lang="en-US" altLang="zh-CN" dirty="0" err="1"/>
              <a:t>LSTMCell</a:t>
            </a:r>
            <a:r>
              <a:rPr lang="zh-CN" altLang="en-US" dirty="0"/>
              <a:t>实例的输入为</a:t>
            </a:r>
            <a:r>
              <a:rPr lang="en-US" altLang="zh-CN" dirty="0"/>
              <a:t>input</a:t>
            </a:r>
            <a:r>
              <a:rPr lang="zh-CN" altLang="en-US" dirty="0"/>
              <a:t>、</a:t>
            </a:r>
            <a:r>
              <a:rPr lang="en-US" altLang="zh-CN" dirty="0"/>
              <a:t>h_0</a:t>
            </a:r>
            <a:r>
              <a:rPr lang="zh-CN" altLang="en-US" dirty="0"/>
              <a:t>和</a:t>
            </a:r>
            <a:r>
              <a:rPr lang="en-US" altLang="zh-CN" dirty="0"/>
              <a:t>c_0</a:t>
            </a:r>
            <a:r>
              <a:rPr lang="zh-CN" altLang="en-US" dirty="0"/>
              <a:t>，</a:t>
            </a:r>
            <a:r>
              <a:rPr lang="en-US" altLang="zh-CN" dirty="0"/>
              <a:t>input</a:t>
            </a:r>
            <a:r>
              <a:rPr lang="zh-CN" altLang="en-US" dirty="0"/>
              <a:t>是形状为</a:t>
            </a:r>
            <a:r>
              <a:rPr lang="en-US" altLang="zh-CN" dirty="0"/>
              <a:t>(batch, </a:t>
            </a:r>
            <a:r>
              <a:rPr lang="en-US" altLang="zh-CN" dirty="0" err="1"/>
              <a:t>input_size</a:t>
            </a:r>
            <a:r>
              <a:rPr lang="en-US" altLang="zh-CN" dirty="0"/>
              <a:t>)</a:t>
            </a:r>
            <a:r>
              <a:rPr lang="zh-CN" altLang="en-US" dirty="0"/>
              <a:t>的输入特征张量，</a:t>
            </a:r>
            <a:r>
              <a:rPr lang="en-US" altLang="zh-CN" dirty="0"/>
              <a:t>h_0</a:t>
            </a:r>
            <a:r>
              <a:rPr lang="zh-CN" altLang="en-US" dirty="0"/>
              <a:t>是形状为</a:t>
            </a:r>
            <a:r>
              <a:rPr lang="en-US" altLang="zh-CN" dirty="0"/>
              <a:t>(batch, </a:t>
            </a:r>
            <a:r>
              <a:rPr lang="en-US" altLang="zh-CN" dirty="0" err="1"/>
              <a:t>hidden_size</a:t>
            </a:r>
            <a:r>
              <a:rPr lang="en-US" altLang="zh-CN" dirty="0"/>
              <a:t>)</a:t>
            </a:r>
            <a:r>
              <a:rPr lang="zh-CN" altLang="en-US" dirty="0"/>
              <a:t>的张量，包含小批量中每一个元素的初始隐藏状态，</a:t>
            </a:r>
            <a:r>
              <a:rPr lang="en-US" altLang="zh-CN" dirty="0"/>
              <a:t>c_0</a:t>
            </a:r>
            <a:r>
              <a:rPr lang="zh-CN" altLang="en-US" dirty="0"/>
              <a:t>是形状为</a:t>
            </a:r>
            <a:r>
              <a:rPr lang="en-US" altLang="zh-CN" dirty="0"/>
              <a:t>(batch, </a:t>
            </a:r>
            <a:r>
              <a:rPr lang="en-US" altLang="zh-CN" dirty="0" err="1"/>
              <a:t>hidden_size</a:t>
            </a:r>
            <a:r>
              <a:rPr lang="en-US" altLang="zh-CN" dirty="0"/>
              <a:t>) </a:t>
            </a:r>
            <a:r>
              <a:rPr lang="zh-CN" altLang="en-US" dirty="0"/>
              <a:t>的张量，包含小批量中每一个元素的初始内部状态。</a:t>
            </a:r>
            <a:r>
              <a:rPr lang="en-US" altLang="zh-CN" dirty="0" err="1"/>
              <a:t>LSTMCell</a:t>
            </a:r>
            <a:r>
              <a:rPr lang="zh-CN" altLang="en-US" dirty="0"/>
              <a:t>实例的输出为</a:t>
            </a:r>
            <a:r>
              <a:rPr lang="en-US" altLang="zh-CN" dirty="0"/>
              <a:t>(h_1, c_1)</a:t>
            </a:r>
            <a:r>
              <a:rPr lang="zh-CN" altLang="en-US" dirty="0"/>
              <a:t>，</a:t>
            </a:r>
            <a:r>
              <a:rPr lang="en-US" altLang="zh-CN" dirty="0"/>
              <a:t>h_1 </a:t>
            </a:r>
            <a:r>
              <a:rPr lang="zh-CN" altLang="en-US" dirty="0"/>
              <a:t>和</a:t>
            </a:r>
            <a:r>
              <a:rPr lang="en-US" altLang="zh-CN" dirty="0"/>
              <a:t>c_1</a:t>
            </a:r>
            <a:r>
              <a:rPr lang="zh-CN" altLang="en-US" dirty="0"/>
              <a:t>都是形状为</a:t>
            </a:r>
            <a:r>
              <a:rPr lang="en-US" altLang="zh-CN" dirty="0"/>
              <a:t>(batch, </a:t>
            </a:r>
            <a:r>
              <a:rPr lang="en-US" altLang="zh-CN" dirty="0" err="1"/>
              <a:t>hidden_size</a:t>
            </a:r>
            <a:r>
              <a:rPr lang="en-US" altLang="zh-CN" dirty="0"/>
              <a:t>) </a:t>
            </a:r>
            <a:r>
              <a:rPr lang="zh-CN" altLang="en-US" dirty="0"/>
              <a:t>的张量，</a:t>
            </a:r>
            <a:r>
              <a:rPr lang="en-US" altLang="zh-CN" dirty="0"/>
              <a:t>h_1</a:t>
            </a:r>
            <a:r>
              <a:rPr lang="zh-CN" altLang="en-US" dirty="0"/>
              <a:t>包含小批量中每一个元素的下一个隐藏状态，</a:t>
            </a:r>
            <a:r>
              <a:rPr lang="en-US" altLang="zh-CN" dirty="0"/>
              <a:t>c_1</a:t>
            </a:r>
            <a:r>
              <a:rPr lang="zh-CN" altLang="en-US" dirty="0"/>
              <a:t>包含小批量中每一个元素的下一个内部状态。</a:t>
            </a:r>
          </a:p>
          <a:p>
            <a:r>
              <a:rPr lang="en-US" altLang="zh-CN" dirty="0" err="1"/>
              <a:t>torch.nn.LSTM</a:t>
            </a:r>
            <a:r>
              <a:rPr lang="zh-CN" altLang="en-US" dirty="0"/>
              <a:t>类实现多层</a:t>
            </a:r>
            <a:r>
              <a:rPr lang="en-US" altLang="zh-CN" dirty="0"/>
              <a:t>LSTM</a:t>
            </a:r>
            <a:r>
              <a:rPr lang="zh-CN" altLang="en-US" dirty="0"/>
              <a:t>，因此功能更为复杂，参数更多。主要参数如下：</a:t>
            </a:r>
          </a:p>
          <a:p>
            <a:pPr lvl="1"/>
            <a:r>
              <a:rPr lang="en-US" altLang="zh-CN" dirty="0" err="1" smtClean="0"/>
              <a:t>input_size</a:t>
            </a:r>
            <a:r>
              <a:rPr lang="zh-CN" altLang="en-US" dirty="0"/>
              <a:t>：输入</a:t>
            </a:r>
            <a:r>
              <a:rPr lang="en-US" altLang="zh-CN" dirty="0"/>
              <a:t>x</a:t>
            </a:r>
            <a:r>
              <a:rPr lang="zh-CN" altLang="en-US" dirty="0"/>
              <a:t>中期望的特性数量。</a:t>
            </a:r>
          </a:p>
          <a:p>
            <a:pPr lvl="1"/>
            <a:r>
              <a:rPr lang="en-US" altLang="zh-CN" dirty="0" err="1" smtClean="0"/>
              <a:t>hidden_size</a:t>
            </a:r>
            <a:r>
              <a:rPr lang="zh-CN" altLang="en-US" dirty="0"/>
              <a:t>：隐藏状态</a:t>
            </a:r>
            <a:r>
              <a:rPr lang="en-US" altLang="zh-CN" dirty="0"/>
              <a:t>h</a:t>
            </a:r>
            <a:r>
              <a:rPr lang="zh-CN" altLang="en-US" dirty="0"/>
              <a:t>中的特征数量。</a:t>
            </a:r>
          </a:p>
          <a:p>
            <a:pPr lvl="1"/>
            <a:r>
              <a:rPr lang="en-US" altLang="zh-CN" dirty="0" err="1" smtClean="0"/>
              <a:t>num_layers</a:t>
            </a:r>
            <a:r>
              <a:rPr lang="zh-CN" altLang="en-US" dirty="0"/>
              <a:t>：循环层的数量。例如，设置</a:t>
            </a:r>
            <a:r>
              <a:rPr lang="en-US" altLang="zh-CN" dirty="0" err="1"/>
              <a:t>num_layers</a:t>
            </a:r>
            <a:r>
              <a:rPr lang="en-US" altLang="zh-CN" dirty="0"/>
              <a:t>=2</a:t>
            </a:r>
            <a:r>
              <a:rPr lang="zh-CN" altLang="en-US" dirty="0"/>
              <a:t>意味着将两个</a:t>
            </a:r>
            <a:r>
              <a:rPr lang="en-US" altLang="zh-CN" dirty="0"/>
              <a:t>LSTM</a:t>
            </a:r>
            <a:r>
              <a:rPr lang="zh-CN" altLang="en-US" dirty="0"/>
              <a:t>堆叠在一起形成一个堆叠</a:t>
            </a:r>
            <a:r>
              <a:rPr lang="en-US" altLang="zh-CN" dirty="0"/>
              <a:t>LSTM</a:t>
            </a:r>
            <a:r>
              <a:rPr lang="zh-CN" altLang="en-US" dirty="0"/>
              <a:t>，第二个</a:t>
            </a:r>
            <a:r>
              <a:rPr lang="en-US" altLang="zh-CN" dirty="0"/>
              <a:t>LSTM</a:t>
            </a:r>
            <a:r>
              <a:rPr lang="zh-CN" altLang="en-US" dirty="0"/>
              <a:t>接收第一个</a:t>
            </a:r>
            <a:r>
              <a:rPr lang="en-US" altLang="zh-CN" dirty="0"/>
              <a:t>LSTM</a:t>
            </a:r>
            <a:r>
              <a:rPr lang="zh-CN" altLang="en-US" dirty="0"/>
              <a:t>的输出并计算最终结果。默认为</a:t>
            </a:r>
            <a:r>
              <a:rPr lang="en-US" altLang="zh-CN" dirty="0"/>
              <a:t>1</a:t>
            </a:r>
            <a:r>
              <a:rPr lang="zh-CN" altLang="en-US" dirty="0"/>
              <a:t>。</a:t>
            </a:r>
          </a:p>
          <a:p>
            <a:pPr lvl="1"/>
            <a:r>
              <a:rPr lang="en-US" altLang="zh-CN" dirty="0" smtClean="0"/>
              <a:t>bias</a:t>
            </a:r>
            <a:r>
              <a:rPr lang="zh-CN" altLang="en-US" dirty="0"/>
              <a:t>：如果为</a:t>
            </a:r>
            <a:r>
              <a:rPr lang="en-US" altLang="zh-CN" dirty="0"/>
              <a:t>False</a:t>
            </a:r>
            <a:r>
              <a:rPr lang="zh-CN" altLang="en-US" dirty="0"/>
              <a:t>，则该层不使用权重偏置。默认为</a:t>
            </a:r>
            <a:r>
              <a:rPr lang="en-US" altLang="zh-CN" dirty="0"/>
              <a:t>True</a:t>
            </a:r>
            <a:r>
              <a:rPr lang="zh-CN" altLang="en-US" dirty="0"/>
              <a:t>。</a:t>
            </a:r>
          </a:p>
          <a:p>
            <a:pPr lvl="1"/>
            <a:r>
              <a:rPr lang="en-US" altLang="zh-CN" dirty="0" err="1" smtClean="0"/>
              <a:t>batch_first</a:t>
            </a:r>
            <a:r>
              <a:rPr lang="zh-CN" altLang="en-US" dirty="0"/>
              <a:t>：如果为</a:t>
            </a:r>
            <a:r>
              <a:rPr lang="en-US" altLang="zh-CN" dirty="0"/>
              <a:t>True</a:t>
            </a:r>
            <a:r>
              <a:rPr lang="zh-CN" altLang="en-US" dirty="0"/>
              <a:t>，则输入和输出张量以</a:t>
            </a:r>
            <a:r>
              <a:rPr lang="en-US" altLang="zh-CN" dirty="0"/>
              <a:t>(batch, </a:t>
            </a:r>
            <a:r>
              <a:rPr lang="en-US" altLang="zh-CN" dirty="0" err="1"/>
              <a:t>seq</a:t>
            </a:r>
            <a:r>
              <a:rPr lang="en-US" altLang="zh-CN" dirty="0"/>
              <a:t>, feature)</a:t>
            </a:r>
            <a:r>
              <a:rPr lang="zh-CN" altLang="en-US" dirty="0"/>
              <a:t>形式来提供。默认为</a:t>
            </a:r>
            <a:r>
              <a:rPr lang="en-US" altLang="zh-CN" dirty="0"/>
              <a:t>False</a:t>
            </a:r>
            <a:r>
              <a:rPr lang="zh-CN" altLang="en-US" dirty="0"/>
              <a:t>。</a:t>
            </a:r>
          </a:p>
          <a:p>
            <a:pPr lvl="1"/>
            <a:r>
              <a:rPr lang="en-US" altLang="zh-CN" dirty="0" smtClean="0"/>
              <a:t>dropout</a:t>
            </a:r>
            <a:r>
              <a:rPr lang="zh-CN" altLang="en-US" dirty="0"/>
              <a:t>：如果为非零值，则在除最后一层以外的每一层</a:t>
            </a:r>
            <a:r>
              <a:rPr lang="en-US" altLang="zh-CN" dirty="0"/>
              <a:t>LSTM</a:t>
            </a:r>
            <a:r>
              <a:rPr lang="zh-CN" altLang="en-US" dirty="0"/>
              <a:t>的输出上引入一个</a:t>
            </a:r>
            <a:r>
              <a:rPr lang="en-US" altLang="zh-CN" dirty="0"/>
              <a:t>Dropout</a:t>
            </a:r>
            <a:r>
              <a:rPr lang="zh-CN" altLang="en-US" dirty="0"/>
              <a:t>层，</a:t>
            </a:r>
            <a:r>
              <a:rPr lang="en-US" altLang="zh-CN" dirty="0"/>
              <a:t>Dropout</a:t>
            </a:r>
            <a:r>
              <a:rPr lang="zh-CN" altLang="en-US" dirty="0"/>
              <a:t>概率等于所设的</a:t>
            </a:r>
            <a:r>
              <a:rPr lang="en-US" altLang="zh-CN" dirty="0"/>
              <a:t>dropout</a:t>
            </a:r>
            <a:r>
              <a:rPr lang="zh-CN" altLang="en-US" dirty="0"/>
              <a:t>值。默认为</a:t>
            </a:r>
            <a:r>
              <a:rPr lang="en-US" altLang="zh-CN" dirty="0"/>
              <a:t>0</a:t>
            </a:r>
            <a:r>
              <a:rPr lang="zh-CN" altLang="en-US" dirty="0"/>
              <a:t>。</a:t>
            </a:r>
          </a:p>
          <a:p>
            <a:pPr lvl="1"/>
            <a:r>
              <a:rPr lang="en-US" altLang="zh-CN" dirty="0" smtClean="0"/>
              <a:t>bidirectional</a:t>
            </a:r>
            <a:r>
              <a:rPr lang="zh-CN" altLang="en-US" dirty="0"/>
              <a:t>：若为</a:t>
            </a:r>
            <a:r>
              <a:rPr lang="en-US" altLang="zh-CN" dirty="0"/>
              <a:t>True</a:t>
            </a:r>
            <a:r>
              <a:rPr lang="zh-CN" altLang="en-US" dirty="0"/>
              <a:t>，则为双向</a:t>
            </a:r>
            <a:r>
              <a:rPr lang="en-US" altLang="zh-CN" dirty="0"/>
              <a:t>LSTM</a:t>
            </a:r>
            <a:r>
              <a:rPr lang="zh-CN" altLang="en-US" dirty="0"/>
              <a:t>。默认为</a:t>
            </a:r>
            <a:r>
              <a:rPr lang="en-US" altLang="zh-CN" dirty="0"/>
              <a:t>False</a:t>
            </a:r>
            <a:r>
              <a:rPr lang="zh-CN" altLang="en-US" dirty="0"/>
              <a:t>。</a:t>
            </a:r>
          </a:p>
          <a:p>
            <a:endParaRPr lang="zh-CN" altLang="en-US" dirty="0"/>
          </a:p>
        </p:txBody>
      </p:sp>
    </p:spTree>
    <p:extLst>
      <p:ext uri="{BB962C8B-B14F-4D97-AF65-F5344CB8AC3E}">
        <p14:creationId xmlns:p14="http://schemas.microsoft.com/office/powerpoint/2010/main" val="388024938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10000"/>
          </a:bodyPr>
          <a:lstStyle/>
          <a:p>
            <a:r>
              <a:rPr lang="en-US" altLang="zh-CN" dirty="0"/>
              <a:t>LSTM</a:t>
            </a:r>
            <a:r>
              <a:rPr lang="zh-CN" altLang="en-US" dirty="0"/>
              <a:t>实例的输入为</a:t>
            </a:r>
            <a:r>
              <a:rPr lang="en-US" altLang="zh-CN" dirty="0"/>
              <a:t>input</a:t>
            </a:r>
            <a:r>
              <a:rPr lang="zh-CN" altLang="en-US" dirty="0"/>
              <a:t>和</a:t>
            </a:r>
            <a:r>
              <a:rPr lang="en-US" altLang="zh-CN" dirty="0"/>
              <a:t>(h_0, c_0)</a:t>
            </a:r>
            <a:r>
              <a:rPr lang="zh-CN" altLang="en-US" dirty="0"/>
              <a:t>，</a:t>
            </a:r>
            <a:r>
              <a:rPr lang="en-US" altLang="zh-CN" dirty="0"/>
              <a:t>input</a:t>
            </a:r>
            <a:r>
              <a:rPr lang="zh-CN" altLang="en-US" dirty="0"/>
              <a:t>是形状为</a:t>
            </a:r>
            <a:r>
              <a:rPr lang="en-US" altLang="zh-CN" dirty="0"/>
              <a:t>(</a:t>
            </a:r>
            <a:r>
              <a:rPr lang="en-US" altLang="zh-CN" dirty="0" err="1"/>
              <a:t>seq_len</a:t>
            </a:r>
            <a:r>
              <a:rPr lang="en-US" altLang="zh-CN" dirty="0"/>
              <a:t>, batch, </a:t>
            </a:r>
            <a:r>
              <a:rPr lang="en-US" altLang="zh-CN" dirty="0" err="1"/>
              <a:t>input_size</a:t>
            </a:r>
            <a:r>
              <a:rPr lang="en-US" altLang="zh-CN" dirty="0"/>
              <a:t>)</a:t>
            </a:r>
            <a:r>
              <a:rPr lang="zh-CN" altLang="en-US" dirty="0"/>
              <a:t>的输入特征张量，输入可使用变长序列；</a:t>
            </a:r>
            <a:r>
              <a:rPr lang="en-US" altLang="zh-CN" dirty="0"/>
              <a:t>h_0</a:t>
            </a:r>
            <a:r>
              <a:rPr lang="zh-CN" altLang="en-US" dirty="0"/>
              <a:t>是形状为</a:t>
            </a:r>
            <a:r>
              <a:rPr lang="en-US" altLang="zh-CN" dirty="0"/>
              <a:t>(</a:t>
            </a:r>
            <a:r>
              <a:rPr lang="en-US" altLang="zh-CN" dirty="0" err="1"/>
              <a:t>num_layers</a:t>
            </a:r>
            <a:r>
              <a:rPr lang="en-US" altLang="zh-CN" dirty="0"/>
              <a:t> * </a:t>
            </a:r>
            <a:r>
              <a:rPr lang="en-US" altLang="zh-CN" dirty="0" err="1"/>
              <a:t>num_directions</a:t>
            </a:r>
            <a:r>
              <a:rPr lang="en-US" altLang="zh-CN" dirty="0"/>
              <a:t>, batch, </a:t>
            </a:r>
            <a:r>
              <a:rPr lang="en-US" altLang="zh-CN" dirty="0" err="1"/>
              <a:t>hidden_size</a:t>
            </a:r>
            <a:r>
              <a:rPr lang="en-US" altLang="zh-CN" dirty="0"/>
              <a:t>)</a:t>
            </a:r>
            <a:r>
              <a:rPr lang="zh-CN" altLang="en-US" dirty="0"/>
              <a:t>的张量，包含小批量中每一个元素的初始隐藏状态，如果是双向</a:t>
            </a:r>
            <a:r>
              <a:rPr lang="en-US" altLang="zh-CN" dirty="0"/>
              <a:t>LSTM</a:t>
            </a:r>
            <a:r>
              <a:rPr lang="zh-CN" altLang="en-US" dirty="0"/>
              <a:t>则</a:t>
            </a:r>
            <a:r>
              <a:rPr lang="en-US" altLang="zh-CN" dirty="0" err="1"/>
              <a:t>num_directions</a:t>
            </a:r>
            <a:r>
              <a:rPr lang="zh-CN" altLang="en-US" dirty="0"/>
              <a:t>应为</a:t>
            </a:r>
            <a:r>
              <a:rPr lang="en-US" altLang="zh-CN" dirty="0"/>
              <a:t>2</a:t>
            </a:r>
            <a:r>
              <a:rPr lang="zh-CN" altLang="en-US" dirty="0"/>
              <a:t>，否则为</a:t>
            </a:r>
            <a:r>
              <a:rPr lang="en-US" altLang="zh-CN" dirty="0"/>
              <a:t>1</a:t>
            </a:r>
            <a:r>
              <a:rPr lang="zh-CN" altLang="en-US" dirty="0"/>
              <a:t>；</a:t>
            </a:r>
            <a:r>
              <a:rPr lang="en-US" altLang="zh-CN" dirty="0"/>
              <a:t>c_0</a:t>
            </a:r>
            <a:r>
              <a:rPr lang="zh-CN" altLang="en-US" dirty="0"/>
              <a:t>是形状为</a:t>
            </a:r>
            <a:r>
              <a:rPr lang="en-US" altLang="zh-CN" dirty="0"/>
              <a:t>(</a:t>
            </a:r>
            <a:r>
              <a:rPr lang="en-US" altLang="zh-CN" dirty="0" err="1"/>
              <a:t>num_layers</a:t>
            </a:r>
            <a:r>
              <a:rPr lang="en-US" altLang="zh-CN" dirty="0"/>
              <a:t> * </a:t>
            </a:r>
            <a:r>
              <a:rPr lang="en-US" altLang="zh-CN" dirty="0" err="1"/>
              <a:t>num_directions</a:t>
            </a:r>
            <a:r>
              <a:rPr lang="en-US" altLang="zh-CN" dirty="0"/>
              <a:t>, batch, </a:t>
            </a:r>
            <a:r>
              <a:rPr lang="en-US" altLang="zh-CN" dirty="0" err="1"/>
              <a:t>hidden_size</a:t>
            </a:r>
            <a:r>
              <a:rPr lang="en-US" altLang="zh-CN" dirty="0"/>
              <a:t>)</a:t>
            </a:r>
            <a:r>
              <a:rPr lang="zh-CN" altLang="en-US" dirty="0"/>
              <a:t>的张量，包含小批量中每一个元素的初始内部状态；如果不提供</a:t>
            </a:r>
            <a:r>
              <a:rPr lang="en-US" altLang="zh-CN" dirty="0"/>
              <a:t>(h_0, c_0)</a:t>
            </a:r>
            <a:r>
              <a:rPr lang="zh-CN" altLang="en-US" dirty="0"/>
              <a:t>，则</a:t>
            </a:r>
            <a:r>
              <a:rPr lang="en-US" altLang="zh-CN" dirty="0"/>
              <a:t>h_0</a:t>
            </a:r>
            <a:r>
              <a:rPr lang="zh-CN" altLang="en-US" dirty="0"/>
              <a:t>和</a:t>
            </a:r>
            <a:r>
              <a:rPr lang="en-US" altLang="zh-CN" dirty="0"/>
              <a:t>c_0</a:t>
            </a:r>
            <a:r>
              <a:rPr lang="zh-CN" altLang="en-US" dirty="0"/>
              <a:t>默认为</a:t>
            </a:r>
            <a:r>
              <a:rPr lang="en-US" altLang="zh-CN" dirty="0"/>
              <a:t>0</a:t>
            </a:r>
            <a:r>
              <a:rPr lang="zh-CN" altLang="en-US" dirty="0"/>
              <a:t>。</a:t>
            </a:r>
            <a:r>
              <a:rPr lang="en-US" altLang="zh-CN" dirty="0"/>
              <a:t>LSTM</a:t>
            </a:r>
            <a:r>
              <a:rPr lang="zh-CN" altLang="en-US" dirty="0"/>
              <a:t>实例的输出为</a:t>
            </a:r>
            <a:r>
              <a:rPr lang="en-US" altLang="zh-CN" dirty="0"/>
              <a:t>output</a:t>
            </a:r>
            <a:r>
              <a:rPr lang="zh-CN" altLang="en-US" dirty="0"/>
              <a:t>和</a:t>
            </a:r>
            <a:r>
              <a:rPr lang="en-US" altLang="zh-CN" dirty="0"/>
              <a:t>(</a:t>
            </a:r>
            <a:r>
              <a:rPr lang="en-US" altLang="zh-CN" dirty="0" err="1"/>
              <a:t>h_n</a:t>
            </a:r>
            <a:r>
              <a:rPr lang="en-US" altLang="zh-CN" dirty="0"/>
              <a:t>, </a:t>
            </a:r>
            <a:r>
              <a:rPr lang="en-US" altLang="zh-CN" dirty="0" err="1"/>
              <a:t>c_n</a:t>
            </a:r>
            <a:r>
              <a:rPr lang="en-US" altLang="zh-CN" dirty="0"/>
              <a:t>) </a:t>
            </a:r>
            <a:r>
              <a:rPr lang="zh-CN" altLang="en-US" dirty="0"/>
              <a:t>，</a:t>
            </a:r>
            <a:r>
              <a:rPr lang="en-US" altLang="zh-CN" dirty="0"/>
              <a:t>output</a:t>
            </a:r>
            <a:r>
              <a:rPr lang="zh-CN" altLang="en-US" dirty="0"/>
              <a:t>是形状为</a:t>
            </a:r>
            <a:r>
              <a:rPr lang="en-US" altLang="zh-CN" dirty="0"/>
              <a:t>(</a:t>
            </a:r>
            <a:r>
              <a:rPr lang="en-US" altLang="zh-CN" dirty="0" err="1"/>
              <a:t>seq_len</a:t>
            </a:r>
            <a:r>
              <a:rPr lang="en-US" altLang="zh-CN" dirty="0"/>
              <a:t>, batch, </a:t>
            </a:r>
            <a:r>
              <a:rPr lang="en-US" altLang="zh-CN" dirty="0" err="1"/>
              <a:t>num_directions</a:t>
            </a:r>
            <a:r>
              <a:rPr lang="en-US" altLang="zh-CN" dirty="0"/>
              <a:t> * </a:t>
            </a:r>
            <a:r>
              <a:rPr lang="en-US" altLang="zh-CN" dirty="0" err="1"/>
              <a:t>hidden_size</a:t>
            </a:r>
            <a:r>
              <a:rPr lang="en-US" altLang="zh-CN" dirty="0"/>
              <a:t>) </a:t>
            </a:r>
            <a:r>
              <a:rPr lang="zh-CN" altLang="en-US" dirty="0"/>
              <a:t>的张量，</a:t>
            </a:r>
            <a:r>
              <a:rPr lang="en-US" altLang="zh-CN" dirty="0" err="1"/>
              <a:t>h_n</a:t>
            </a:r>
            <a:r>
              <a:rPr lang="en-US" altLang="zh-CN" dirty="0"/>
              <a:t> </a:t>
            </a:r>
            <a:r>
              <a:rPr lang="zh-CN" altLang="en-US" dirty="0"/>
              <a:t>和</a:t>
            </a:r>
            <a:r>
              <a:rPr lang="en-US" altLang="zh-CN" dirty="0" err="1"/>
              <a:t>c_n</a:t>
            </a:r>
            <a:r>
              <a:rPr lang="zh-CN" altLang="en-US" dirty="0"/>
              <a:t>都是形状为</a:t>
            </a:r>
            <a:r>
              <a:rPr lang="en-US" altLang="zh-CN" dirty="0"/>
              <a:t>(</a:t>
            </a:r>
            <a:r>
              <a:rPr lang="en-US" altLang="zh-CN" dirty="0" err="1"/>
              <a:t>num_layers</a:t>
            </a:r>
            <a:r>
              <a:rPr lang="en-US" altLang="zh-CN" dirty="0"/>
              <a:t> * </a:t>
            </a:r>
            <a:r>
              <a:rPr lang="en-US" altLang="zh-CN" dirty="0" err="1"/>
              <a:t>num_directions</a:t>
            </a:r>
            <a:r>
              <a:rPr lang="en-US" altLang="zh-CN" dirty="0"/>
              <a:t>, batch, </a:t>
            </a:r>
            <a:r>
              <a:rPr lang="en-US" altLang="zh-CN" dirty="0" err="1"/>
              <a:t>hidden_size</a:t>
            </a:r>
            <a:r>
              <a:rPr lang="en-US" altLang="zh-CN" dirty="0"/>
              <a:t>)</a:t>
            </a:r>
            <a:r>
              <a:rPr lang="zh-CN" altLang="en-US" dirty="0"/>
              <a:t>的张量，</a:t>
            </a:r>
            <a:r>
              <a:rPr lang="en-US" altLang="zh-CN" dirty="0" err="1"/>
              <a:t>h_n</a:t>
            </a:r>
            <a:r>
              <a:rPr lang="zh-CN" altLang="en-US" dirty="0"/>
              <a:t>包含</a:t>
            </a:r>
            <a:r>
              <a:rPr lang="en-US" altLang="zh-CN" dirty="0"/>
              <a:t>t = </a:t>
            </a:r>
            <a:r>
              <a:rPr lang="en-US" altLang="zh-CN" dirty="0" err="1"/>
              <a:t>seq_len</a:t>
            </a:r>
            <a:r>
              <a:rPr lang="zh-CN" altLang="en-US" dirty="0"/>
              <a:t>时刻的隐藏状态，</a:t>
            </a:r>
            <a:r>
              <a:rPr lang="en-US" altLang="zh-CN" dirty="0" err="1"/>
              <a:t>c_n</a:t>
            </a:r>
            <a:r>
              <a:rPr lang="zh-CN" altLang="en-US" dirty="0"/>
              <a:t>包含</a:t>
            </a:r>
            <a:r>
              <a:rPr lang="en-US" altLang="zh-CN" dirty="0"/>
              <a:t>t = </a:t>
            </a:r>
            <a:r>
              <a:rPr lang="en-US" altLang="zh-CN" dirty="0" err="1"/>
              <a:t>seq_len</a:t>
            </a:r>
            <a:r>
              <a:rPr lang="zh-CN" altLang="en-US" dirty="0"/>
              <a:t>时刻的内部状态。</a:t>
            </a:r>
          </a:p>
        </p:txBody>
      </p:sp>
    </p:spTree>
    <p:extLst>
      <p:ext uri="{BB962C8B-B14F-4D97-AF65-F5344CB8AC3E}">
        <p14:creationId xmlns:p14="http://schemas.microsoft.com/office/powerpoint/2010/main" val="44481749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a:t>
            </a:r>
            <a:r>
              <a:rPr lang="en-US" altLang="zh-CN" dirty="0"/>
              <a:t>2</a:t>
            </a:r>
            <a:r>
              <a:rPr lang="zh-CN" altLang="en-US" dirty="0"/>
              <a:t>）</a:t>
            </a:r>
            <a:r>
              <a:rPr lang="en-US" altLang="zh-CN" dirty="0"/>
              <a:t>LSTM </a:t>
            </a:r>
            <a:r>
              <a:rPr lang="en-US" altLang="zh-CN" dirty="0" err="1"/>
              <a:t>PyTorch</a:t>
            </a:r>
            <a:r>
              <a:rPr lang="zh-CN" altLang="en-US" dirty="0"/>
              <a:t>编程</a:t>
            </a:r>
          </a:p>
          <a:p>
            <a:r>
              <a:rPr lang="zh-CN" altLang="en-US" dirty="0"/>
              <a:t>下面还是以将字符串“</a:t>
            </a:r>
            <a:r>
              <a:rPr lang="en-US" altLang="zh-CN" dirty="0"/>
              <a:t>aloha”</a:t>
            </a:r>
            <a:r>
              <a:rPr lang="zh-CN" altLang="en-US" dirty="0"/>
              <a:t>输入到</a:t>
            </a:r>
            <a:r>
              <a:rPr lang="en-US" altLang="zh-CN" dirty="0"/>
              <a:t>LSTM</a:t>
            </a:r>
            <a:r>
              <a:rPr lang="zh-CN" altLang="en-US" dirty="0"/>
              <a:t>为例，说明如何使用</a:t>
            </a:r>
            <a:r>
              <a:rPr lang="en-US" altLang="zh-CN" dirty="0" err="1"/>
              <a:t>PyTorch</a:t>
            </a:r>
            <a:r>
              <a:rPr lang="zh-CN" altLang="en-US" dirty="0"/>
              <a:t>的</a:t>
            </a:r>
            <a:r>
              <a:rPr lang="en-US" altLang="zh-CN" dirty="0"/>
              <a:t>LSTM</a:t>
            </a:r>
            <a:r>
              <a:rPr lang="zh-CN" altLang="en-US" dirty="0"/>
              <a:t>进行编码，完整代码请参见</a:t>
            </a:r>
            <a:r>
              <a:rPr lang="en-US" altLang="zh-CN" dirty="0"/>
              <a:t>lstm_basics.py</a:t>
            </a:r>
            <a:r>
              <a:rPr lang="zh-CN" altLang="en-US" dirty="0"/>
              <a:t>。</a:t>
            </a:r>
          </a:p>
          <a:p>
            <a:r>
              <a:rPr lang="en-US" altLang="zh-CN" dirty="0"/>
              <a:t>LSTM</a:t>
            </a:r>
            <a:r>
              <a:rPr lang="zh-CN" altLang="en-US" dirty="0"/>
              <a:t>的编程与基本</a:t>
            </a:r>
            <a:r>
              <a:rPr lang="en-US" altLang="zh-CN" dirty="0"/>
              <a:t>RNN</a:t>
            </a:r>
            <a:r>
              <a:rPr lang="zh-CN" altLang="en-US" dirty="0"/>
              <a:t>大致相同，只是要注意输入及输出的区别。</a:t>
            </a:r>
            <a:r>
              <a:rPr lang="en-US" altLang="zh-CN" dirty="0"/>
              <a:t>LSTM</a:t>
            </a:r>
            <a:r>
              <a:rPr lang="zh-CN" altLang="en-US" dirty="0"/>
              <a:t>实例的输入为</a:t>
            </a:r>
            <a:r>
              <a:rPr lang="en-US" altLang="zh-CN" dirty="0"/>
              <a:t>input</a:t>
            </a:r>
            <a:r>
              <a:rPr lang="zh-CN" altLang="en-US" dirty="0"/>
              <a:t>和</a:t>
            </a:r>
            <a:r>
              <a:rPr lang="en-US" altLang="zh-CN" dirty="0"/>
              <a:t>(h_0, c_0)</a:t>
            </a:r>
            <a:r>
              <a:rPr lang="zh-CN" altLang="en-US" dirty="0"/>
              <a:t>，输出为</a:t>
            </a:r>
            <a:r>
              <a:rPr lang="en-US" altLang="zh-CN" dirty="0"/>
              <a:t>output</a:t>
            </a:r>
            <a:r>
              <a:rPr lang="zh-CN" altLang="en-US" dirty="0"/>
              <a:t>和</a:t>
            </a:r>
            <a:r>
              <a:rPr lang="en-US" altLang="zh-CN" dirty="0"/>
              <a:t>(</a:t>
            </a:r>
            <a:r>
              <a:rPr lang="en-US" altLang="zh-CN" dirty="0" err="1"/>
              <a:t>h_n</a:t>
            </a:r>
            <a:r>
              <a:rPr lang="en-US" altLang="zh-CN" dirty="0"/>
              <a:t>, </a:t>
            </a:r>
            <a:r>
              <a:rPr lang="en-US" altLang="zh-CN" dirty="0" err="1"/>
              <a:t>c_n</a:t>
            </a:r>
            <a:r>
              <a:rPr lang="en-US" altLang="zh-CN" dirty="0"/>
              <a:t>)</a:t>
            </a:r>
            <a:r>
              <a:rPr lang="zh-CN" altLang="en-US" dirty="0"/>
              <a:t>，不像基本</a:t>
            </a:r>
            <a:r>
              <a:rPr lang="en-US" altLang="zh-CN" dirty="0"/>
              <a:t>RNN</a:t>
            </a:r>
            <a:r>
              <a:rPr lang="zh-CN" altLang="en-US" dirty="0"/>
              <a:t>那样只有</a:t>
            </a:r>
            <a:r>
              <a:rPr lang="en-US" altLang="zh-CN" dirty="0"/>
              <a:t>h_0</a:t>
            </a:r>
            <a:r>
              <a:rPr lang="zh-CN" altLang="en-US" dirty="0"/>
              <a:t>，这是因为</a:t>
            </a:r>
            <a:r>
              <a:rPr lang="en-US" altLang="zh-CN" dirty="0"/>
              <a:t>LSTM</a:t>
            </a:r>
            <a:r>
              <a:rPr lang="zh-CN" altLang="en-US" dirty="0"/>
              <a:t>除隐藏单元外，还有一个内部状态</a:t>
            </a:r>
            <a:r>
              <a:rPr lang="en-US" altLang="zh-CN" dirty="0"/>
              <a:t>cell</a:t>
            </a:r>
            <a:r>
              <a:rPr lang="zh-CN" altLang="en-US" dirty="0"/>
              <a:t>单元。</a:t>
            </a:r>
          </a:p>
        </p:txBody>
      </p:sp>
    </p:spTree>
    <p:extLst>
      <p:ext uri="{BB962C8B-B14F-4D97-AF65-F5344CB8AC3E}">
        <p14:creationId xmlns:p14="http://schemas.microsoft.com/office/powerpoint/2010/main" val="56564350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8.4 GRU</a:t>
            </a:r>
            <a:endParaRPr lang="zh-CN" altLang="en-US" dirty="0"/>
          </a:p>
        </p:txBody>
      </p:sp>
      <p:sp>
        <p:nvSpPr>
          <p:cNvPr id="3" name="内容占位符 2"/>
          <p:cNvSpPr>
            <a:spLocks noGrp="1"/>
          </p:cNvSpPr>
          <p:nvPr>
            <p:ph idx="1"/>
          </p:nvPr>
        </p:nvSpPr>
        <p:spPr/>
        <p:txBody>
          <a:bodyPr/>
          <a:lstStyle/>
          <a:p>
            <a:r>
              <a:rPr lang="en-US" altLang="zh-CN" dirty="0"/>
              <a:t>GRU</a:t>
            </a:r>
            <a:r>
              <a:rPr lang="zh-CN" altLang="en-US" dirty="0"/>
              <a:t>是英文</a:t>
            </a:r>
            <a:r>
              <a:rPr lang="en-US" altLang="zh-CN" dirty="0"/>
              <a:t>Gated Recurrent Unit</a:t>
            </a:r>
            <a:r>
              <a:rPr lang="zh-CN" altLang="en-US" dirty="0"/>
              <a:t>（门控循环单元）的字首缩写，它是由</a:t>
            </a:r>
            <a:r>
              <a:rPr lang="en-US" altLang="zh-CN" dirty="0" err="1"/>
              <a:t>Kyunghyun</a:t>
            </a:r>
            <a:r>
              <a:rPr lang="en-US" altLang="zh-CN" dirty="0"/>
              <a:t> Cho</a:t>
            </a:r>
            <a:r>
              <a:rPr lang="zh-CN" altLang="en-US" dirty="0"/>
              <a:t>等人于</a:t>
            </a:r>
            <a:r>
              <a:rPr lang="en-US" altLang="zh-CN" dirty="0"/>
              <a:t>2014</a:t>
            </a:r>
            <a:r>
              <a:rPr lang="zh-CN" altLang="en-US" dirty="0"/>
              <a:t>年提出的，是</a:t>
            </a:r>
            <a:r>
              <a:rPr lang="en-US" altLang="zh-CN" dirty="0"/>
              <a:t>LSTM</a:t>
            </a:r>
            <a:r>
              <a:rPr lang="zh-CN" altLang="en-US" dirty="0"/>
              <a:t>的变体。</a:t>
            </a:r>
            <a:r>
              <a:rPr lang="en-US" altLang="zh-CN" dirty="0"/>
              <a:t>GRU</a:t>
            </a:r>
            <a:r>
              <a:rPr lang="zh-CN" altLang="en-US" dirty="0"/>
              <a:t>将遗忘门和输入门合成为一个单独的更新门，并且合并了隐藏</a:t>
            </a:r>
            <a:r>
              <a:rPr lang="zh-CN" altLang="en-US" dirty="0" smtClean="0"/>
              <a:t>状态</a:t>
            </a:r>
            <a:r>
              <a:rPr lang="en-US" altLang="zh-CN" b="1" dirty="0" smtClean="0"/>
              <a:t>h</a:t>
            </a:r>
            <a:r>
              <a:rPr lang="zh-CN" altLang="en-US" dirty="0" smtClean="0"/>
              <a:t>和</a:t>
            </a:r>
            <a:r>
              <a:rPr lang="zh-CN" altLang="en-US" dirty="0"/>
              <a:t>内部</a:t>
            </a:r>
            <a:r>
              <a:rPr lang="zh-CN" altLang="en-US" dirty="0" smtClean="0"/>
              <a:t>状态</a:t>
            </a:r>
            <a:r>
              <a:rPr lang="en-US" altLang="zh-CN" b="1" dirty="0" smtClean="0"/>
              <a:t>c</a:t>
            </a:r>
            <a:r>
              <a:rPr lang="zh-CN" altLang="en-US" dirty="0" smtClean="0"/>
              <a:t>，</a:t>
            </a:r>
            <a:r>
              <a:rPr lang="zh-CN" altLang="en-US" dirty="0"/>
              <a:t>此外还有一些小的改动。最终形成的</a:t>
            </a:r>
            <a:r>
              <a:rPr lang="en-US" altLang="zh-CN" dirty="0"/>
              <a:t>GRU</a:t>
            </a:r>
            <a:r>
              <a:rPr lang="zh-CN" altLang="en-US" dirty="0"/>
              <a:t>模型比</a:t>
            </a:r>
            <a:r>
              <a:rPr lang="en-US" altLang="zh-CN" dirty="0"/>
              <a:t>LSTM </a:t>
            </a:r>
            <a:r>
              <a:rPr lang="zh-CN" altLang="en-US" dirty="0"/>
              <a:t>模型简单，实验效果与</a:t>
            </a:r>
            <a:r>
              <a:rPr lang="en-US" altLang="zh-CN" dirty="0"/>
              <a:t>LSTM</a:t>
            </a:r>
            <a:r>
              <a:rPr lang="zh-CN" altLang="en-US" dirty="0"/>
              <a:t>近似，由于参数较少因而能够提高模型的训练效率，在构建较大的模型上具有一定的优势。</a:t>
            </a:r>
          </a:p>
        </p:txBody>
      </p:sp>
    </p:spTree>
    <p:extLst>
      <p:ext uri="{BB962C8B-B14F-4D97-AF65-F5344CB8AC3E}">
        <p14:creationId xmlns:p14="http://schemas.microsoft.com/office/powerpoint/2010/main" val="313351076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8.4.1 GRU</a:t>
            </a:r>
            <a:r>
              <a:rPr lang="zh-CN" altLang="en-US" dirty="0"/>
              <a:t>原理</a:t>
            </a:r>
          </a:p>
        </p:txBody>
      </p:sp>
      <p:sp>
        <p:nvSpPr>
          <p:cNvPr id="3" name="内容占位符 2"/>
          <p:cNvSpPr>
            <a:spLocks noGrp="1"/>
          </p:cNvSpPr>
          <p:nvPr>
            <p:ph idx="1"/>
          </p:nvPr>
        </p:nvSpPr>
        <p:spPr/>
        <p:txBody>
          <a:bodyPr/>
          <a:lstStyle/>
          <a:p>
            <a:r>
              <a:rPr lang="zh-CN" altLang="en-US" dirty="0"/>
              <a:t>与</a:t>
            </a:r>
            <a:r>
              <a:rPr lang="en-US" altLang="zh-CN" dirty="0"/>
              <a:t>LSTM</a:t>
            </a:r>
            <a:r>
              <a:rPr lang="zh-CN" altLang="en-US" dirty="0"/>
              <a:t>一样，</a:t>
            </a:r>
            <a:r>
              <a:rPr lang="en-US" altLang="zh-CN" dirty="0"/>
              <a:t>GRU</a:t>
            </a:r>
            <a:r>
              <a:rPr lang="zh-CN" altLang="en-US" dirty="0"/>
              <a:t>也采用门控机制来控制信息更新，只是在</a:t>
            </a:r>
            <a:r>
              <a:rPr lang="en-US" altLang="zh-CN" dirty="0"/>
              <a:t>LSTM</a:t>
            </a:r>
            <a:r>
              <a:rPr lang="zh-CN" altLang="en-US" dirty="0"/>
              <a:t>的基础上做了一些改进。由于</a:t>
            </a:r>
            <a:r>
              <a:rPr lang="en-US" altLang="zh-CN" dirty="0"/>
              <a:t>LSTM</a:t>
            </a:r>
            <a:r>
              <a:rPr lang="zh-CN" altLang="en-US" dirty="0"/>
              <a:t>的遗忘门和输入门是互补关系，显得冗余，因此</a:t>
            </a:r>
            <a:r>
              <a:rPr lang="en-US" altLang="zh-CN" dirty="0"/>
              <a:t>GRU</a:t>
            </a:r>
            <a:r>
              <a:rPr lang="zh-CN" altLang="en-US" dirty="0"/>
              <a:t>把这两个门合并为一个更新门。另外，</a:t>
            </a:r>
            <a:r>
              <a:rPr lang="en-US" altLang="zh-CN" dirty="0"/>
              <a:t>GRU</a:t>
            </a:r>
            <a:r>
              <a:rPr lang="zh-CN" altLang="en-US" dirty="0"/>
              <a:t>放弃了额外的内部状态记忆</a:t>
            </a:r>
            <a:r>
              <a:rPr lang="zh-CN" altLang="en-US" dirty="0" smtClean="0"/>
              <a:t>单元    </a:t>
            </a:r>
            <a:r>
              <a:rPr lang="zh-CN" altLang="en-US" dirty="0"/>
              <a:t>，直接在当前时间步隐藏状态 </a:t>
            </a:r>
            <a:r>
              <a:rPr lang="zh-CN" altLang="en-US" dirty="0" smtClean="0"/>
              <a:t>  和</a:t>
            </a:r>
            <a:r>
              <a:rPr lang="zh-CN" altLang="en-US" dirty="0"/>
              <a:t>前一个时间步隐藏</a:t>
            </a:r>
            <a:r>
              <a:rPr lang="zh-CN" altLang="en-US" dirty="0" smtClean="0"/>
              <a:t>状态       </a:t>
            </a:r>
            <a:r>
              <a:rPr lang="zh-CN" altLang="en-US" dirty="0"/>
              <a:t>之间建立依赖关系。</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269540707"/>
              </p:ext>
            </p:extLst>
          </p:nvPr>
        </p:nvGraphicFramePr>
        <p:xfrm>
          <a:off x="3536602" y="3723687"/>
          <a:ext cx="171302" cy="209369"/>
        </p:xfrm>
        <a:graphic>
          <a:graphicData uri="http://schemas.openxmlformats.org/presentationml/2006/ole">
            <mc:AlternateContent xmlns:mc="http://schemas.openxmlformats.org/markup-compatibility/2006">
              <mc:Choice xmlns:v="urn:schemas-microsoft-com:vml" Requires="v">
                <p:oleObj spid="_x0000_s38985" name="Equation" r:id="rId3" imgW="114201" imgH="139579" progId="Equation.DSMT4">
                  <p:embed/>
                </p:oleObj>
              </mc:Choice>
              <mc:Fallback>
                <p:oleObj name="Equation" r:id="rId3" imgW="114201" imgH="139579"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36602" y="3723687"/>
                        <a:ext cx="171302" cy="2093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699078977"/>
              </p:ext>
            </p:extLst>
          </p:nvPr>
        </p:nvGraphicFramePr>
        <p:xfrm>
          <a:off x="8100392" y="3573016"/>
          <a:ext cx="399704" cy="285503"/>
        </p:xfrm>
        <a:graphic>
          <a:graphicData uri="http://schemas.openxmlformats.org/presentationml/2006/ole">
            <mc:AlternateContent xmlns:mc="http://schemas.openxmlformats.org/markup-compatibility/2006">
              <mc:Choice xmlns:v="urn:schemas-microsoft-com:vml" Requires="v">
                <p:oleObj spid="_x0000_s38986" name="Equation" r:id="rId5" imgW="266469" imgH="190335" progId="Equation.DSMT4">
                  <p:embed/>
                </p:oleObj>
              </mc:Choice>
              <mc:Fallback>
                <p:oleObj name="Equation" r:id="rId5" imgW="266469" imgH="190335"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00392" y="3573016"/>
                        <a:ext cx="399704"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091599894"/>
              </p:ext>
            </p:extLst>
          </p:nvPr>
        </p:nvGraphicFramePr>
        <p:xfrm>
          <a:off x="4499992" y="4005064"/>
          <a:ext cx="533169" cy="285626"/>
        </p:xfrm>
        <a:graphic>
          <a:graphicData uri="http://schemas.openxmlformats.org/presentationml/2006/ole">
            <mc:AlternateContent xmlns:mc="http://schemas.openxmlformats.org/markup-compatibility/2006">
              <mc:Choice xmlns:v="urn:schemas-microsoft-com:vml" Requires="v">
                <p:oleObj spid="_x0000_s38987" name="Equation" r:id="rId7" imgW="355446" imgH="190417" progId="Equation.DSMT4">
                  <p:embed/>
                </p:oleObj>
              </mc:Choice>
              <mc:Fallback>
                <p:oleObj name="Equation" r:id="rId7" imgW="355446" imgH="190417"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99992" y="4005064"/>
                        <a:ext cx="533169" cy="285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7456906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3501008"/>
            <a:ext cx="8229600" cy="3039616"/>
          </a:xfrm>
        </p:spPr>
        <p:txBody>
          <a:bodyPr/>
          <a:lstStyle/>
          <a:p>
            <a:r>
              <a:rPr lang="en-US" altLang="zh-CN" dirty="0"/>
              <a:t>GRU</a:t>
            </a:r>
            <a:r>
              <a:rPr lang="zh-CN" altLang="en-US" dirty="0"/>
              <a:t>单元的内部结构如图</a:t>
            </a:r>
            <a:r>
              <a:rPr lang="en-US" altLang="zh-CN" dirty="0"/>
              <a:t>8. 21</a:t>
            </a:r>
            <a:r>
              <a:rPr lang="zh-CN" altLang="en-US" dirty="0"/>
              <a:t>所示。图中</a:t>
            </a:r>
            <a:r>
              <a:rPr lang="zh-CN" altLang="en-US" dirty="0" smtClean="0"/>
              <a:t>，     </a:t>
            </a:r>
            <a:r>
              <a:rPr lang="zh-CN" altLang="en-US" dirty="0"/>
              <a:t>表示双曲正切</a:t>
            </a:r>
            <a:r>
              <a:rPr lang="en-US" altLang="zh-CN" dirty="0" err="1"/>
              <a:t>tanh</a:t>
            </a:r>
            <a:r>
              <a:rPr lang="zh-CN" altLang="en-US" dirty="0"/>
              <a:t>函数</a:t>
            </a:r>
            <a:r>
              <a:rPr lang="zh-CN" altLang="en-US" dirty="0" smtClean="0"/>
              <a:t>，          和            分别</a:t>
            </a:r>
            <a:r>
              <a:rPr lang="zh-CN" altLang="en-US" dirty="0"/>
              <a:t>为重置门和更新门，这两个门实际都是一个</a:t>
            </a:r>
            <a:r>
              <a:rPr lang="en-US" altLang="zh-CN" dirty="0"/>
              <a:t>sigmoid</a:t>
            </a:r>
            <a:r>
              <a:rPr lang="zh-CN" altLang="en-US" dirty="0"/>
              <a:t>函数运算</a:t>
            </a:r>
            <a:r>
              <a:rPr lang="zh-CN" altLang="en-US" dirty="0" smtClean="0"/>
              <a:t>。   </a:t>
            </a:r>
            <a:r>
              <a:rPr lang="zh-CN" altLang="en-US" dirty="0"/>
              <a:t>和 </a:t>
            </a:r>
            <a:r>
              <a:rPr lang="zh-CN" altLang="en-US" dirty="0" smtClean="0"/>
              <a:t> 分别</a:t>
            </a:r>
            <a:r>
              <a:rPr lang="zh-CN" altLang="en-US" dirty="0"/>
              <a:t>表示按位进行的乘法和加法</a:t>
            </a:r>
            <a:r>
              <a:rPr lang="zh-CN" altLang="en-US" dirty="0" smtClean="0"/>
              <a:t>。     表示</a:t>
            </a:r>
            <a:r>
              <a:rPr lang="zh-CN" altLang="en-US" dirty="0"/>
              <a:t>“</a:t>
            </a:r>
            <a:r>
              <a:rPr lang="en-US" altLang="zh-CN" dirty="0"/>
              <a:t>1-”</a:t>
            </a:r>
            <a:r>
              <a:rPr lang="zh-CN" altLang="en-US" dirty="0"/>
              <a:t>运算</a:t>
            </a:r>
            <a:r>
              <a:rPr lang="zh-CN" altLang="en-US" dirty="0" smtClean="0"/>
              <a:t>。</a:t>
            </a:r>
            <a:endParaRPr lang="en-US" altLang="zh-CN" dirty="0" smtClean="0"/>
          </a:p>
          <a:p>
            <a:r>
              <a:rPr lang="zh-CN" altLang="en-US" dirty="0"/>
              <a:t>图中</a:t>
            </a:r>
            <a:r>
              <a:rPr lang="zh-CN" altLang="en-US" dirty="0" smtClean="0"/>
              <a:t>的       和     连接</a:t>
            </a:r>
            <a:r>
              <a:rPr lang="zh-CN" altLang="en-US" dirty="0"/>
              <a:t>在一起，因此</a:t>
            </a:r>
            <a:r>
              <a:rPr lang="zh-CN" altLang="en-US" dirty="0" smtClean="0"/>
              <a:t>使用                来</a:t>
            </a:r>
            <a:r>
              <a:rPr lang="zh-CN" altLang="en-US" dirty="0"/>
              <a:t>表示这两个向量合并在一起，形成一个向量。</a:t>
            </a:r>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5024" y="573189"/>
            <a:ext cx="3553950" cy="2444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655883" y="3140968"/>
            <a:ext cx="1832233" cy="369332"/>
          </a:xfrm>
          <a:prstGeom prst="rect">
            <a:avLst/>
          </a:prstGeom>
        </p:spPr>
        <p:txBody>
          <a:bodyPr wrap="none">
            <a:spAutoFit/>
          </a:bodyPr>
          <a:lstStyle/>
          <a:p>
            <a:r>
              <a:rPr lang="zh-CN" altLang="zh-CN" dirty="0"/>
              <a:t>图</a:t>
            </a:r>
            <a:r>
              <a:rPr lang="en-US" altLang="zh-CN" dirty="0"/>
              <a:t>8. 21 GRU</a:t>
            </a:r>
            <a:r>
              <a:rPr lang="zh-CN" altLang="zh-CN" dirty="0"/>
              <a:t>单元</a:t>
            </a:r>
          </a:p>
        </p:txBody>
      </p:sp>
      <p:pic>
        <p:nvPicPr>
          <p:cNvPr id="399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0272" y="3645024"/>
            <a:ext cx="526320" cy="254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19872" y="4005064"/>
            <a:ext cx="1013940" cy="254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4064" y="4005064"/>
            <a:ext cx="1199700" cy="254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46592" y="4437112"/>
            <a:ext cx="263160" cy="254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3"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44408" y="4382936"/>
            <a:ext cx="270900" cy="2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4"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24128" y="4869160"/>
            <a:ext cx="551475" cy="2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195535587"/>
              </p:ext>
            </p:extLst>
          </p:nvPr>
        </p:nvGraphicFramePr>
        <p:xfrm>
          <a:off x="1907704" y="5229200"/>
          <a:ext cx="533169" cy="285626"/>
        </p:xfrm>
        <a:graphic>
          <a:graphicData uri="http://schemas.openxmlformats.org/presentationml/2006/ole">
            <mc:AlternateContent xmlns:mc="http://schemas.openxmlformats.org/markup-compatibility/2006">
              <mc:Choice xmlns:v="urn:schemas-microsoft-com:vml" Requires="v">
                <p:oleObj spid="_x0000_s40014" name="Equation" r:id="rId10" imgW="355446" imgH="190417" progId="Equation.DSMT4">
                  <p:embed/>
                </p:oleObj>
              </mc:Choice>
              <mc:Fallback>
                <p:oleObj name="Equation" r:id="rId10" imgW="355446" imgH="190417" progId="Equation.DSMT4">
                  <p:embed/>
                  <p:pic>
                    <p:nvPicPr>
                      <p:cNvPr id="0" name="Object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07704" y="5229200"/>
                        <a:ext cx="533169" cy="285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2161418482"/>
              </p:ext>
            </p:extLst>
          </p:nvPr>
        </p:nvGraphicFramePr>
        <p:xfrm>
          <a:off x="2795024" y="5229200"/>
          <a:ext cx="399704" cy="285503"/>
        </p:xfrm>
        <a:graphic>
          <a:graphicData uri="http://schemas.openxmlformats.org/presentationml/2006/ole">
            <mc:AlternateContent xmlns:mc="http://schemas.openxmlformats.org/markup-compatibility/2006">
              <mc:Choice xmlns:v="urn:schemas-microsoft-com:vml" Requires="v">
                <p:oleObj spid="_x0000_s40015" name="Equation" r:id="rId12" imgW="266469" imgH="190335" progId="Equation.DSMT4">
                  <p:embed/>
                </p:oleObj>
              </mc:Choice>
              <mc:Fallback>
                <p:oleObj name="Equation" r:id="rId12" imgW="266469" imgH="190335" progId="Equation.DSMT4">
                  <p:embed/>
                  <p:pic>
                    <p:nvPicPr>
                      <p:cNvPr id="0" name="Object 1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795024" y="5229200"/>
                        <a:ext cx="399704"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2384062298"/>
              </p:ext>
            </p:extLst>
          </p:nvPr>
        </p:nvGraphicFramePr>
        <p:xfrm>
          <a:off x="6478022" y="5229200"/>
          <a:ext cx="1200150" cy="419100"/>
        </p:xfrm>
        <a:graphic>
          <a:graphicData uri="http://schemas.openxmlformats.org/presentationml/2006/ole">
            <mc:AlternateContent xmlns:mc="http://schemas.openxmlformats.org/markup-compatibility/2006">
              <mc:Choice xmlns:v="urn:schemas-microsoft-com:vml" Requires="v">
                <p:oleObj spid="_x0000_s40016" name="Equation" r:id="rId14" imgW="800100" imgH="279400" progId="Equation.DSMT4">
                  <p:embed/>
                </p:oleObj>
              </mc:Choice>
              <mc:Fallback>
                <p:oleObj name="Equation" r:id="rId14" imgW="800100" imgH="279400" progId="Equation.DSMT4">
                  <p:embed/>
                  <p:pic>
                    <p:nvPicPr>
                      <p:cNvPr id="0" name="Object 1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478022" y="5229200"/>
                        <a:ext cx="12001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0794930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836712"/>
            <a:ext cx="9144000" cy="6021288"/>
          </a:xfrm>
        </p:spPr>
        <p:txBody>
          <a:bodyPr>
            <a:normAutofit fontScale="77500" lnSpcReduction="20000"/>
          </a:bodyPr>
          <a:lstStyle/>
          <a:p>
            <a:r>
              <a:rPr lang="zh-CN" altLang="en-US" dirty="0"/>
              <a:t>重置门用于计算前一个时间步隐藏</a:t>
            </a:r>
            <a:r>
              <a:rPr lang="zh-CN" altLang="en-US" dirty="0" smtClean="0"/>
              <a:t>状态        </a:t>
            </a:r>
            <a:r>
              <a:rPr lang="zh-CN" altLang="en-US" dirty="0"/>
              <a:t>有多少需要重置，计算公式如下。</a:t>
            </a:r>
          </a:p>
          <a:p>
            <a:r>
              <a:rPr lang="zh-CN" altLang="en-US" dirty="0"/>
              <a:t> </a:t>
            </a:r>
            <a:endParaRPr lang="en-US" altLang="zh-CN" dirty="0" smtClean="0"/>
          </a:p>
          <a:p>
            <a:r>
              <a:rPr lang="zh-CN" altLang="en-US" dirty="0"/>
              <a:t>								</a:t>
            </a:r>
            <a:r>
              <a:rPr lang="en-US" altLang="zh-CN" dirty="0"/>
              <a:t>(8-25)</a:t>
            </a:r>
          </a:p>
          <a:p>
            <a:r>
              <a:rPr lang="zh-CN" altLang="en-US" dirty="0"/>
              <a:t>其中</a:t>
            </a:r>
            <a:r>
              <a:rPr lang="zh-CN" altLang="en-US" dirty="0" smtClean="0"/>
              <a:t>，     </a:t>
            </a:r>
            <a:r>
              <a:rPr lang="zh-CN" altLang="en-US" dirty="0"/>
              <a:t>为重置门的权重矩阵</a:t>
            </a:r>
            <a:r>
              <a:rPr lang="zh-CN" altLang="en-US" dirty="0" smtClean="0"/>
              <a:t>，     为</a:t>
            </a:r>
            <a:r>
              <a:rPr lang="zh-CN" altLang="en-US" dirty="0"/>
              <a:t>重置门的偏置项。</a:t>
            </a:r>
          </a:p>
          <a:p>
            <a:r>
              <a:rPr lang="zh-CN" altLang="en-US" dirty="0"/>
              <a:t>更新门用于计算更新的比例，计算公式如下。</a:t>
            </a:r>
          </a:p>
          <a:p>
            <a:r>
              <a:rPr lang="zh-CN" altLang="en-US" dirty="0"/>
              <a:t> </a:t>
            </a:r>
            <a:endParaRPr lang="en-US" altLang="zh-CN" dirty="0" smtClean="0"/>
          </a:p>
          <a:p>
            <a:r>
              <a:rPr lang="zh-CN" altLang="en-US" dirty="0"/>
              <a:t>								</a:t>
            </a:r>
            <a:r>
              <a:rPr lang="en-US" altLang="zh-CN" dirty="0"/>
              <a:t>(8-26)</a:t>
            </a:r>
          </a:p>
          <a:p>
            <a:r>
              <a:rPr lang="zh-CN" altLang="en-US" dirty="0"/>
              <a:t>其中</a:t>
            </a:r>
            <a:r>
              <a:rPr lang="zh-CN" altLang="en-US" dirty="0" smtClean="0"/>
              <a:t>，     </a:t>
            </a:r>
            <a:r>
              <a:rPr lang="zh-CN" altLang="en-US" dirty="0"/>
              <a:t>为更新门的权重矩阵</a:t>
            </a:r>
            <a:r>
              <a:rPr lang="zh-CN" altLang="en-US" dirty="0" smtClean="0"/>
              <a:t>，    为</a:t>
            </a:r>
            <a:r>
              <a:rPr lang="zh-CN" altLang="en-US" dirty="0"/>
              <a:t>更新门的偏置项。</a:t>
            </a:r>
          </a:p>
          <a:p>
            <a:r>
              <a:rPr lang="zh-CN" altLang="en-US" dirty="0"/>
              <a:t>得到重置门控</a:t>
            </a:r>
            <a:r>
              <a:rPr lang="zh-CN" altLang="en-US" dirty="0" smtClean="0"/>
              <a:t>信号      </a:t>
            </a:r>
            <a:r>
              <a:rPr lang="zh-CN" altLang="en-US" dirty="0"/>
              <a:t>以后，使用如下公式得到重置以后的隐藏</a:t>
            </a:r>
            <a:r>
              <a:rPr lang="zh-CN" altLang="en-US" dirty="0" smtClean="0"/>
              <a:t>状态          </a:t>
            </a:r>
            <a:r>
              <a:rPr lang="zh-CN" altLang="en-US" dirty="0"/>
              <a:t>。</a:t>
            </a:r>
          </a:p>
          <a:p>
            <a:r>
              <a:rPr lang="zh-CN" altLang="en-US" dirty="0"/>
              <a:t> </a:t>
            </a:r>
            <a:endParaRPr lang="en-US" altLang="zh-CN" dirty="0" smtClean="0"/>
          </a:p>
          <a:p>
            <a:r>
              <a:rPr lang="zh-CN" altLang="en-US" dirty="0"/>
              <a:t>								</a:t>
            </a:r>
            <a:r>
              <a:rPr lang="en-US" altLang="zh-CN" dirty="0"/>
              <a:t>(8-27)</a:t>
            </a:r>
          </a:p>
          <a:p>
            <a:r>
              <a:rPr lang="zh-CN" altLang="en-US" dirty="0"/>
              <a:t>然后，将 </a:t>
            </a:r>
            <a:r>
              <a:rPr lang="zh-CN" altLang="en-US" dirty="0" smtClean="0"/>
              <a:t>          和      连接</a:t>
            </a:r>
            <a:r>
              <a:rPr lang="zh-CN" altLang="en-US" dirty="0"/>
              <a:t>在一起，</a:t>
            </a:r>
            <a:r>
              <a:rPr lang="zh-CN" altLang="en-US" dirty="0" smtClean="0"/>
              <a:t>使用                    来</a:t>
            </a:r>
            <a:r>
              <a:rPr lang="zh-CN" altLang="en-US" dirty="0"/>
              <a:t>表示连接而成的向量。再通过一个线性变换和</a:t>
            </a:r>
            <a:r>
              <a:rPr lang="en-US" altLang="zh-CN" dirty="0" err="1"/>
              <a:t>tanh</a:t>
            </a:r>
            <a:r>
              <a:rPr lang="zh-CN" altLang="en-US" dirty="0"/>
              <a:t>激活函数，将数据缩放</a:t>
            </a:r>
            <a:r>
              <a:rPr lang="zh-CN" altLang="en-US" dirty="0" smtClean="0"/>
              <a:t>至           </a:t>
            </a:r>
            <a:r>
              <a:rPr lang="zh-CN" altLang="en-US" dirty="0"/>
              <a:t>范围，公式如下。</a:t>
            </a:r>
          </a:p>
          <a:p>
            <a:r>
              <a:rPr lang="zh-CN" altLang="en-US" dirty="0"/>
              <a:t> </a:t>
            </a:r>
            <a:endParaRPr lang="en-US" altLang="zh-CN" dirty="0" smtClean="0"/>
          </a:p>
          <a:p>
            <a:r>
              <a:rPr lang="zh-CN" altLang="en-US" dirty="0"/>
              <a:t>								</a:t>
            </a:r>
            <a:r>
              <a:rPr lang="en-US" altLang="zh-CN" dirty="0"/>
              <a:t>(8-28)</a:t>
            </a:r>
          </a:p>
          <a:p>
            <a:r>
              <a:rPr lang="zh-CN" altLang="en-US" dirty="0"/>
              <a:t>这里</a:t>
            </a:r>
            <a:r>
              <a:rPr lang="zh-CN" altLang="en-US" dirty="0" smtClean="0"/>
              <a:t>的      </a:t>
            </a:r>
            <a:r>
              <a:rPr lang="zh-CN" altLang="en-US" dirty="0"/>
              <a:t>包含了当前的</a:t>
            </a:r>
            <a:r>
              <a:rPr lang="zh-CN" altLang="en-US" dirty="0" smtClean="0"/>
              <a:t>输入      和</a:t>
            </a:r>
            <a:r>
              <a:rPr lang="zh-CN" altLang="en-US" dirty="0"/>
              <a:t>经过变换后</a:t>
            </a:r>
            <a:r>
              <a:rPr lang="zh-CN" altLang="en-US" dirty="0" smtClean="0"/>
              <a:t>的          </a:t>
            </a:r>
            <a:r>
              <a:rPr lang="zh-CN" altLang="en-US" dirty="0"/>
              <a:t>，代表了当前时间步的状态。</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042339371"/>
              </p:ext>
            </p:extLst>
          </p:nvPr>
        </p:nvGraphicFramePr>
        <p:xfrm>
          <a:off x="4716016" y="836712"/>
          <a:ext cx="533169" cy="285626"/>
        </p:xfrm>
        <a:graphic>
          <a:graphicData uri="http://schemas.openxmlformats.org/presentationml/2006/ole">
            <mc:AlternateContent xmlns:mc="http://schemas.openxmlformats.org/markup-compatibility/2006">
              <mc:Choice xmlns:v="urn:schemas-microsoft-com:vml" Requires="v">
                <p:oleObj spid="_x0000_s41339" name="Equation" r:id="rId3" imgW="355446" imgH="190417" progId="Equation.DSMT4">
                  <p:embed/>
                </p:oleObj>
              </mc:Choice>
              <mc:Fallback>
                <p:oleObj name="Equation" r:id="rId3" imgW="355446" imgH="190417"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016" y="836712"/>
                        <a:ext cx="533169" cy="285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927214760"/>
              </p:ext>
            </p:extLst>
          </p:nvPr>
        </p:nvGraphicFramePr>
        <p:xfrm>
          <a:off x="539552" y="1268760"/>
          <a:ext cx="2856261" cy="457002"/>
        </p:xfrm>
        <a:graphic>
          <a:graphicData uri="http://schemas.openxmlformats.org/presentationml/2006/ole">
            <mc:AlternateContent xmlns:mc="http://schemas.openxmlformats.org/markup-compatibility/2006">
              <mc:Choice xmlns:v="urn:schemas-microsoft-com:vml" Requires="v">
                <p:oleObj spid="_x0000_s41340" name="Equation" r:id="rId5" imgW="1904174" imgH="304668" progId="Equation.DSMT4">
                  <p:embed/>
                </p:oleObj>
              </mc:Choice>
              <mc:Fallback>
                <p:oleObj name="Equation" r:id="rId5" imgW="1904174" imgH="304668"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552" y="1268760"/>
                        <a:ext cx="2856261" cy="4570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865873469"/>
              </p:ext>
            </p:extLst>
          </p:nvPr>
        </p:nvGraphicFramePr>
        <p:xfrm>
          <a:off x="1115616" y="1772816"/>
          <a:ext cx="342900" cy="342900"/>
        </p:xfrm>
        <a:graphic>
          <a:graphicData uri="http://schemas.openxmlformats.org/presentationml/2006/ole">
            <mc:AlternateContent xmlns:mc="http://schemas.openxmlformats.org/markup-compatibility/2006">
              <mc:Choice xmlns:v="urn:schemas-microsoft-com:vml" Requires="v">
                <p:oleObj spid="_x0000_s41341" name="Equation" r:id="rId7" imgW="228600" imgH="228600" progId="Equation.DSMT4">
                  <p:embed/>
                </p:oleObj>
              </mc:Choice>
              <mc:Fallback>
                <p:oleObj name="Equation" r:id="rId7" imgW="228600" imgH="22860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5616" y="1772816"/>
                        <a:ext cx="3429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58765032"/>
              </p:ext>
            </p:extLst>
          </p:nvPr>
        </p:nvGraphicFramePr>
        <p:xfrm>
          <a:off x="4067944" y="1700808"/>
          <a:ext cx="266469" cy="342603"/>
        </p:xfrm>
        <a:graphic>
          <a:graphicData uri="http://schemas.openxmlformats.org/presentationml/2006/ole">
            <mc:AlternateContent xmlns:mc="http://schemas.openxmlformats.org/markup-compatibility/2006">
              <mc:Choice xmlns:v="urn:schemas-microsoft-com:vml" Requires="v">
                <p:oleObj spid="_x0000_s41342" name="Equation" r:id="rId9" imgW="177646" imgH="228402" progId="Equation.DSMT4">
                  <p:embed/>
                </p:oleObj>
              </mc:Choice>
              <mc:Fallback>
                <p:oleObj name="Equation" r:id="rId9" imgW="177646" imgH="228402" progId="Equation.DSMT4">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67944" y="1700808"/>
                        <a:ext cx="266469" cy="3426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4223395241"/>
              </p:ext>
            </p:extLst>
          </p:nvPr>
        </p:nvGraphicFramePr>
        <p:xfrm>
          <a:off x="539552" y="2420888"/>
          <a:ext cx="2895600" cy="457200"/>
        </p:xfrm>
        <a:graphic>
          <a:graphicData uri="http://schemas.openxmlformats.org/presentationml/2006/ole">
            <mc:AlternateContent xmlns:mc="http://schemas.openxmlformats.org/markup-compatibility/2006">
              <mc:Choice xmlns:v="urn:schemas-microsoft-com:vml" Requires="v">
                <p:oleObj spid="_x0000_s41343" name="Equation" r:id="rId11" imgW="1930400" imgH="304800" progId="Equation.DSMT4">
                  <p:embed/>
                </p:oleObj>
              </mc:Choice>
              <mc:Fallback>
                <p:oleObj name="Equation" r:id="rId11" imgW="1930400" imgH="304800" progId="Equation.DSMT4">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9552" y="2420888"/>
                        <a:ext cx="28956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797496763"/>
              </p:ext>
            </p:extLst>
          </p:nvPr>
        </p:nvGraphicFramePr>
        <p:xfrm>
          <a:off x="1115616" y="2924944"/>
          <a:ext cx="361950" cy="342900"/>
        </p:xfrm>
        <a:graphic>
          <a:graphicData uri="http://schemas.openxmlformats.org/presentationml/2006/ole">
            <mc:AlternateContent xmlns:mc="http://schemas.openxmlformats.org/markup-compatibility/2006">
              <mc:Choice xmlns:v="urn:schemas-microsoft-com:vml" Requires="v">
                <p:oleObj spid="_x0000_s41344" name="Equation" r:id="rId13" imgW="241300" imgH="228600" progId="Equation.DSMT4">
                  <p:embed/>
                </p:oleObj>
              </mc:Choice>
              <mc:Fallback>
                <p:oleObj name="Equation" r:id="rId13" imgW="241300" imgH="228600" progId="Equation.DSMT4">
                  <p:embed/>
                  <p:pic>
                    <p:nvPicPr>
                      <p:cNvPr id="0" name="Object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15616" y="2924944"/>
                        <a:ext cx="36195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230739632"/>
              </p:ext>
            </p:extLst>
          </p:nvPr>
        </p:nvGraphicFramePr>
        <p:xfrm>
          <a:off x="3923928" y="2924944"/>
          <a:ext cx="266469" cy="342603"/>
        </p:xfrm>
        <a:graphic>
          <a:graphicData uri="http://schemas.openxmlformats.org/presentationml/2006/ole">
            <mc:AlternateContent xmlns:mc="http://schemas.openxmlformats.org/markup-compatibility/2006">
              <mc:Choice xmlns:v="urn:schemas-microsoft-com:vml" Requires="v">
                <p:oleObj spid="_x0000_s41345" name="Equation" r:id="rId15" imgW="177646" imgH="228402" progId="Equation.DSMT4">
                  <p:embed/>
                </p:oleObj>
              </mc:Choice>
              <mc:Fallback>
                <p:oleObj name="Equation" r:id="rId15" imgW="177646" imgH="228402" progId="Equation.DSMT4">
                  <p:embed/>
                  <p:pic>
                    <p:nvPicPr>
                      <p:cNvPr id="0" name="Object 1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923928" y="2924944"/>
                        <a:ext cx="266469" cy="3426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2326861032"/>
              </p:ext>
            </p:extLst>
          </p:nvPr>
        </p:nvGraphicFramePr>
        <p:xfrm>
          <a:off x="2411760" y="3284984"/>
          <a:ext cx="380835" cy="285626"/>
        </p:xfrm>
        <a:graphic>
          <a:graphicData uri="http://schemas.openxmlformats.org/presentationml/2006/ole">
            <mc:AlternateContent xmlns:mc="http://schemas.openxmlformats.org/markup-compatibility/2006">
              <mc:Choice xmlns:v="urn:schemas-microsoft-com:vml" Requires="v">
                <p:oleObj spid="_x0000_s41346" name="Equation" r:id="rId17" imgW="253890" imgH="190417" progId="Equation.DSMT4">
                  <p:embed/>
                </p:oleObj>
              </mc:Choice>
              <mc:Fallback>
                <p:oleObj name="Equation" r:id="rId17" imgW="253890" imgH="190417" progId="Equation.DSMT4">
                  <p:embed/>
                  <p:pic>
                    <p:nvPicPr>
                      <p:cNvPr id="0" name="Object 1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411760" y="3284984"/>
                        <a:ext cx="380835" cy="285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2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867645813"/>
              </p:ext>
            </p:extLst>
          </p:nvPr>
        </p:nvGraphicFramePr>
        <p:xfrm>
          <a:off x="7884368" y="3212976"/>
          <a:ext cx="590294" cy="285626"/>
        </p:xfrm>
        <a:graphic>
          <a:graphicData uri="http://schemas.openxmlformats.org/presentationml/2006/ole">
            <mc:AlternateContent xmlns:mc="http://schemas.openxmlformats.org/markup-compatibility/2006">
              <mc:Choice xmlns:v="urn:schemas-microsoft-com:vml" Requires="v">
                <p:oleObj spid="_x0000_s41347" name="Equation" r:id="rId19" imgW="393529" imgH="190417" progId="Equation.DSMT4">
                  <p:embed/>
                </p:oleObj>
              </mc:Choice>
              <mc:Fallback>
                <p:oleObj name="Equation" r:id="rId19" imgW="393529" imgH="190417" progId="Equation.DSMT4">
                  <p:embed/>
                  <p:pic>
                    <p:nvPicPr>
                      <p:cNvPr id="0" name="Object 1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884368" y="3212976"/>
                        <a:ext cx="590294" cy="285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 name="对象 22"/>
          <p:cNvGraphicFramePr>
            <a:graphicFrameLocks noChangeAspect="1"/>
          </p:cNvGraphicFramePr>
          <p:nvPr>
            <p:extLst>
              <p:ext uri="{D42A27DB-BD31-4B8C-83A1-F6EECF244321}">
                <p14:modId xmlns:p14="http://schemas.microsoft.com/office/powerpoint/2010/main" val="138413456"/>
              </p:ext>
            </p:extLst>
          </p:nvPr>
        </p:nvGraphicFramePr>
        <p:xfrm>
          <a:off x="539552" y="3789040"/>
          <a:ext cx="1790700" cy="285750"/>
        </p:xfrm>
        <a:graphic>
          <a:graphicData uri="http://schemas.openxmlformats.org/presentationml/2006/ole">
            <mc:AlternateContent xmlns:mc="http://schemas.openxmlformats.org/markup-compatibility/2006">
              <mc:Choice xmlns:v="urn:schemas-microsoft-com:vml" Requires="v">
                <p:oleObj spid="_x0000_s41348" name="Equation" r:id="rId21" imgW="1193800" imgH="190500" progId="Equation.DSMT4">
                  <p:embed/>
                </p:oleObj>
              </mc:Choice>
              <mc:Fallback>
                <p:oleObj name="Equation" r:id="rId21" imgW="1193800" imgH="190500" progId="Equation.DSMT4">
                  <p:embed/>
                  <p:pic>
                    <p:nvPicPr>
                      <p:cNvPr id="0" name="Object 2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39552" y="3789040"/>
                        <a:ext cx="1790700" cy="285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对象 23"/>
          <p:cNvGraphicFramePr>
            <a:graphicFrameLocks noChangeAspect="1"/>
          </p:cNvGraphicFramePr>
          <p:nvPr>
            <p:extLst>
              <p:ext uri="{D42A27DB-BD31-4B8C-83A1-F6EECF244321}">
                <p14:modId xmlns:p14="http://schemas.microsoft.com/office/powerpoint/2010/main" val="3705093626"/>
              </p:ext>
            </p:extLst>
          </p:nvPr>
        </p:nvGraphicFramePr>
        <p:xfrm>
          <a:off x="1475656" y="4149080"/>
          <a:ext cx="590294" cy="285626"/>
        </p:xfrm>
        <a:graphic>
          <a:graphicData uri="http://schemas.openxmlformats.org/presentationml/2006/ole">
            <mc:AlternateContent xmlns:mc="http://schemas.openxmlformats.org/markup-compatibility/2006">
              <mc:Choice xmlns:v="urn:schemas-microsoft-com:vml" Requires="v">
                <p:oleObj spid="_x0000_s41349" name="Equation" r:id="rId23" imgW="393529" imgH="190417" progId="Equation.DSMT4">
                  <p:embed/>
                </p:oleObj>
              </mc:Choice>
              <mc:Fallback>
                <p:oleObj name="Equation" r:id="rId23" imgW="393529" imgH="190417" progId="Equation.DSMT4">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475656" y="4149080"/>
                        <a:ext cx="590294" cy="285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6" name="对象 25"/>
          <p:cNvGraphicFramePr>
            <a:graphicFrameLocks noChangeAspect="1"/>
          </p:cNvGraphicFramePr>
          <p:nvPr>
            <p:extLst>
              <p:ext uri="{D42A27DB-BD31-4B8C-83A1-F6EECF244321}">
                <p14:modId xmlns:p14="http://schemas.microsoft.com/office/powerpoint/2010/main" val="3643568488"/>
              </p:ext>
            </p:extLst>
          </p:nvPr>
        </p:nvGraphicFramePr>
        <p:xfrm>
          <a:off x="2339752" y="4149080"/>
          <a:ext cx="399704" cy="285503"/>
        </p:xfrm>
        <a:graphic>
          <a:graphicData uri="http://schemas.openxmlformats.org/presentationml/2006/ole">
            <mc:AlternateContent xmlns:mc="http://schemas.openxmlformats.org/markup-compatibility/2006">
              <mc:Choice xmlns:v="urn:schemas-microsoft-com:vml" Requires="v">
                <p:oleObj spid="_x0000_s41350" name="Equation" r:id="rId24" imgW="266469" imgH="190335" progId="Equation.DSMT4">
                  <p:embed/>
                </p:oleObj>
              </mc:Choice>
              <mc:Fallback>
                <p:oleObj name="Equation" r:id="rId24" imgW="266469" imgH="190335" progId="Equation.DSMT4">
                  <p:embed/>
                  <p:pic>
                    <p:nvPicPr>
                      <p:cNvPr id="0" name="Object 23"/>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339752" y="4149080"/>
                        <a:ext cx="399704"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8" name="对象 27"/>
          <p:cNvGraphicFramePr>
            <a:graphicFrameLocks noChangeAspect="1"/>
          </p:cNvGraphicFramePr>
          <p:nvPr>
            <p:extLst>
              <p:ext uri="{D42A27DB-BD31-4B8C-83A1-F6EECF244321}">
                <p14:modId xmlns:p14="http://schemas.microsoft.com/office/powerpoint/2010/main" val="2511234482"/>
              </p:ext>
            </p:extLst>
          </p:nvPr>
        </p:nvGraphicFramePr>
        <p:xfrm>
          <a:off x="4788024" y="4077072"/>
          <a:ext cx="1257300" cy="419100"/>
        </p:xfrm>
        <a:graphic>
          <a:graphicData uri="http://schemas.openxmlformats.org/presentationml/2006/ole">
            <mc:AlternateContent xmlns:mc="http://schemas.openxmlformats.org/markup-compatibility/2006">
              <mc:Choice xmlns:v="urn:schemas-microsoft-com:vml" Requires="v">
                <p:oleObj spid="_x0000_s41351" name="Equation" r:id="rId26" imgW="838200" imgH="279400" progId="Equation.DSMT4">
                  <p:embed/>
                </p:oleObj>
              </mc:Choice>
              <mc:Fallback>
                <p:oleObj name="Equation" r:id="rId26" imgW="838200" imgH="279400" progId="Equation.DSMT4">
                  <p:embed/>
                  <p:pic>
                    <p:nvPicPr>
                      <p:cNvPr id="0" name="Object 25"/>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788024" y="4077072"/>
                        <a:ext cx="12573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 name="对象 29"/>
          <p:cNvGraphicFramePr>
            <a:graphicFrameLocks noChangeAspect="1"/>
          </p:cNvGraphicFramePr>
          <p:nvPr>
            <p:extLst>
              <p:ext uri="{D42A27DB-BD31-4B8C-83A1-F6EECF244321}">
                <p14:modId xmlns:p14="http://schemas.microsoft.com/office/powerpoint/2010/main" val="2563163416"/>
              </p:ext>
            </p:extLst>
          </p:nvPr>
        </p:nvGraphicFramePr>
        <p:xfrm>
          <a:off x="6300192" y="4437112"/>
          <a:ext cx="590039" cy="247436"/>
        </p:xfrm>
        <a:graphic>
          <a:graphicData uri="http://schemas.openxmlformats.org/presentationml/2006/ole">
            <mc:AlternateContent xmlns:mc="http://schemas.openxmlformats.org/markup-compatibility/2006">
              <mc:Choice xmlns:v="urn:schemas-microsoft-com:vml" Requires="v">
                <p:oleObj spid="_x0000_s41352" name="Equation" r:id="rId28" imgW="393359" imgH="164957" progId="Equation.DSMT4">
                  <p:embed/>
                </p:oleObj>
              </mc:Choice>
              <mc:Fallback>
                <p:oleObj name="Equation" r:id="rId28" imgW="393359" imgH="164957" progId="Equation.DSMT4">
                  <p:embed/>
                  <p:pic>
                    <p:nvPicPr>
                      <p:cNvPr id="0" name="Object 27"/>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300192" y="4437112"/>
                        <a:ext cx="590039" cy="2474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 name="Rectangle 3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2" name="对象 31"/>
          <p:cNvGraphicFramePr>
            <a:graphicFrameLocks noChangeAspect="1"/>
          </p:cNvGraphicFramePr>
          <p:nvPr>
            <p:extLst>
              <p:ext uri="{D42A27DB-BD31-4B8C-83A1-F6EECF244321}">
                <p14:modId xmlns:p14="http://schemas.microsoft.com/office/powerpoint/2010/main" val="2493186260"/>
              </p:ext>
            </p:extLst>
          </p:nvPr>
        </p:nvGraphicFramePr>
        <p:xfrm>
          <a:off x="539552" y="4797152"/>
          <a:ext cx="3218054" cy="476043"/>
        </p:xfrm>
        <a:graphic>
          <a:graphicData uri="http://schemas.openxmlformats.org/presentationml/2006/ole">
            <mc:AlternateContent xmlns:mc="http://schemas.openxmlformats.org/markup-compatibility/2006">
              <mc:Choice xmlns:v="urn:schemas-microsoft-com:vml" Requires="v">
                <p:oleObj spid="_x0000_s41353" name="Equation" r:id="rId30" imgW="2145369" imgH="317362" progId="Equation.DSMT4">
                  <p:embed/>
                </p:oleObj>
              </mc:Choice>
              <mc:Fallback>
                <p:oleObj name="Equation" r:id="rId30" imgW="2145369" imgH="317362" progId="Equation.DSMT4">
                  <p:embed/>
                  <p:pic>
                    <p:nvPicPr>
                      <p:cNvPr id="0" name="Object 29"/>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539552" y="4797152"/>
                        <a:ext cx="3218054" cy="47604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3" name="Rectangle 3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4" name="对象 33"/>
          <p:cNvGraphicFramePr>
            <a:graphicFrameLocks noChangeAspect="1"/>
          </p:cNvGraphicFramePr>
          <p:nvPr>
            <p:extLst>
              <p:ext uri="{D42A27DB-BD31-4B8C-83A1-F6EECF244321}">
                <p14:modId xmlns:p14="http://schemas.microsoft.com/office/powerpoint/2010/main" val="1892753500"/>
              </p:ext>
            </p:extLst>
          </p:nvPr>
        </p:nvGraphicFramePr>
        <p:xfrm>
          <a:off x="1147788" y="5301208"/>
          <a:ext cx="399876" cy="342752"/>
        </p:xfrm>
        <a:graphic>
          <a:graphicData uri="http://schemas.openxmlformats.org/presentationml/2006/ole">
            <mc:AlternateContent xmlns:mc="http://schemas.openxmlformats.org/markup-compatibility/2006">
              <mc:Choice xmlns:v="urn:schemas-microsoft-com:vml" Requires="v">
                <p:oleObj spid="_x0000_s41354" name="Equation" r:id="rId32" imgW="266584" imgH="228501" progId="Equation.DSMT4">
                  <p:embed/>
                </p:oleObj>
              </mc:Choice>
              <mc:Fallback>
                <p:oleObj name="Equation" r:id="rId32" imgW="266584" imgH="228501" progId="Equation.DSMT4">
                  <p:embed/>
                  <p:pic>
                    <p:nvPicPr>
                      <p:cNvPr id="0" name="Object 31"/>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147788" y="5301208"/>
                        <a:ext cx="399876"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 name="Rectangle 3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6" name="对象 35"/>
          <p:cNvGraphicFramePr>
            <a:graphicFrameLocks noChangeAspect="1"/>
          </p:cNvGraphicFramePr>
          <p:nvPr>
            <p:extLst>
              <p:ext uri="{D42A27DB-BD31-4B8C-83A1-F6EECF244321}">
                <p14:modId xmlns:p14="http://schemas.microsoft.com/office/powerpoint/2010/main" val="3372001693"/>
              </p:ext>
            </p:extLst>
          </p:nvPr>
        </p:nvGraphicFramePr>
        <p:xfrm>
          <a:off x="3563888" y="5301208"/>
          <a:ext cx="399704" cy="285503"/>
        </p:xfrm>
        <a:graphic>
          <a:graphicData uri="http://schemas.openxmlformats.org/presentationml/2006/ole">
            <mc:AlternateContent xmlns:mc="http://schemas.openxmlformats.org/markup-compatibility/2006">
              <mc:Choice xmlns:v="urn:schemas-microsoft-com:vml" Requires="v">
                <p:oleObj spid="_x0000_s41355" name="Equation" r:id="rId34" imgW="266469" imgH="190335" progId="Equation.DSMT4">
                  <p:embed/>
                </p:oleObj>
              </mc:Choice>
              <mc:Fallback>
                <p:oleObj name="Equation" r:id="rId34" imgW="266469" imgH="190335" progId="Equation.DSMT4">
                  <p:embed/>
                  <p:pic>
                    <p:nvPicPr>
                      <p:cNvPr id="0" name="Object 33"/>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563888" y="5301208"/>
                        <a:ext cx="399704"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 name="Rectangle 3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8" name="对象 37"/>
          <p:cNvGraphicFramePr>
            <a:graphicFrameLocks noChangeAspect="1"/>
          </p:cNvGraphicFramePr>
          <p:nvPr>
            <p:extLst>
              <p:ext uri="{D42A27DB-BD31-4B8C-83A1-F6EECF244321}">
                <p14:modId xmlns:p14="http://schemas.microsoft.com/office/powerpoint/2010/main" val="1485458462"/>
              </p:ext>
            </p:extLst>
          </p:nvPr>
        </p:nvGraphicFramePr>
        <p:xfrm>
          <a:off x="5724128" y="5301208"/>
          <a:ext cx="590294" cy="285626"/>
        </p:xfrm>
        <a:graphic>
          <a:graphicData uri="http://schemas.openxmlformats.org/presentationml/2006/ole">
            <mc:AlternateContent xmlns:mc="http://schemas.openxmlformats.org/markup-compatibility/2006">
              <mc:Choice xmlns:v="urn:schemas-microsoft-com:vml" Requires="v">
                <p:oleObj spid="_x0000_s41356" name="Equation" r:id="rId35" imgW="393529" imgH="190417" progId="Equation.DSMT4">
                  <p:embed/>
                </p:oleObj>
              </mc:Choice>
              <mc:Fallback>
                <p:oleObj name="Equation" r:id="rId35" imgW="393529" imgH="190417" progId="Equation.DSMT4">
                  <p:embed/>
                  <p:pic>
                    <p:nvPicPr>
                      <p:cNvPr id="0" name="Object 35"/>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5724128" y="5301208"/>
                        <a:ext cx="590294" cy="285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95886273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124744"/>
            <a:ext cx="8640960" cy="5199856"/>
          </a:xfrm>
        </p:spPr>
        <p:txBody>
          <a:bodyPr>
            <a:normAutofit/>
          </a:bodyPr>
          <a:lstStyle/>
          <a:p>
            <a:r>
              <a:rPr lang="zh-CN" altLang="en-US" dirty="0"/>
              <a:t>最后，对隐藏</a:t>
            </a:r>
            <a:r>
              <a:rPr lang="zh-CN" altLang="en-US" dirty="0" smtClean="0"/>
              <a:t>状态   </a:t>
            </a:r>
            <a:r>
              <a:rPr lang="zh-CN" altLang="en-US" dirty="0"/>
              <a:t>进行更新操作，公式如下。</a:t>
            </a:r>
          </a:p>
          <a:p>
            <a:r>
              <a:rPr lang="zh-CN" altLang="en-US" dirty="0"/>
              <a:t> </a:t>
            </a:r>
            <a:endParaRPr lang="en-US" altLang="zh-CN" dirty="0" smtClean="0"/>
          </a:p>
          <a:p>
            <a:r>
              <a:rPr lang="zh-CN" altLang="en-US" dirty="0"/>
              <a:t>								</a:t>
            </a:r>
            <a:r>
              <a:rPr lang="en-US" altLang="zh-CN" dirty="0"/>
              <a:t>(8-29)</a:t>
            </a:r>
          </a:p>
          <a:p>
            <a:r>
              <a:rPr lang="zh-CN" altLang="en-US" dirty="0"/>
              <a:t>上式的更新</a:t>
            </a:r>
            <a:r>
              <a:rPr lang="zh-CN" altLang="en-US" dirty="0" smtClean="0"/>
              <a:t>门       </a:t>
            </a:r>
            <a:r>
              <a:rPr lang="zh-CN" altLang="en-US" dirty="0"/>
              <a:t>的取值范围</a:t>
            </a:r>
            <a:r>
              <a:rPr lang="zh-CN" altLang="en-US" dirty="0" smtClean="0"/>
              <a:t>为      </a:t>
            </a:r>
            <a:r>
              <a:rPr lang="zh-CN" altLang="en-US" dirty="0"/>
              <a:t>，</a:t>
            </a:r>
            <a:r>
              <a:rPr lang="zh-CN" altLang="en-US" dirty="0" smtClean="0"/>
              <a:t>因此         ， 和     分别</a:t>
            </a:r>
            <a:r>
              <a:rPr lang="zh-CN" altLang="en-US" dirty="0"/>
              <a:t>表示旧的隐藏</a:t>
            </a:r>
            <a:r>
              <a:rPr lang="zh-CN" altLang="en-US" dirty="0" smtClean="0"/>
              <a:t>状态        </a:t>
            </a:r>
            <a:r>
              <a:rPr lang="zh-CN" altLang="en-US" dirty="0"/>
              <a:t>和新的更新状态 </a:t>
            </a:r>
            <a:r>
              <a:rPr lang="zh-CN" altLang="en-US" dirty="0" smtClean="0"/>
              <a:t>    各自</a:t>
            </a:r>
            <a:r>
              <a:rPr lang="zh-CN" altLang="en-US" dirty="0"/>
              <a:t>占的比例。显然</a:t>
            </a:r>
            <a:r>
              <a:rPr lang="zh-CN" altLang="en-US" dirty="0" smtClean="0"/>
              <a:t>，    </a:t>
            </a:r>
            <a:r>
              <a:rPr lang="zh-CN" altLang="en-US" dirty="0"/>
              <a:t>越接近</a:t>
            </a:r>
            <a:r>
              <a:rPr lang="en-US" altLang="zh-CN" dirty="0"/>
              <a:t>1</a:t>
            </a:r>
            <a:r>
              <a:rPr lang="zh-CN" altLang="en-US" dirty="0"/>
              <a:t>，表示记忆过去信息越多；而越接近</a:t>
            </a:r>
            <a:r>
              <a:rPr lang="en-US" altLang="zh-CN" dirty="0"/>
              <a:t>0</a:t>
            </a:r>
            <a:r>
              <a:rPr lang="zh-CN" altLang="en-US" dirty="0"/>
              <a:t>，表示遗忘得越多。</a:t>
            </a:r>
          </a:p>
          <a:p>
            <a:r>
              <a:rPr lang="en-US" altLang="zh-CN" dirty="0"/>
              <a:t>GRU</a:t>
            </a:r>
            <a:r>
              <a:rPr lang="zh-CN" altLang="en-US" dirty="0"/>
              <a:t>的独特之处在于，只使用一个门控信号 </a:t>
            </a:r>
            <a:r>
              <a:rPr lang="zh-CN" altLang="en-US" dirty="0" smtClean="0"/>
              <a:t>    就</a:t>
            </a:r>
            <a:r>
              <a:rPr lang="zh-CN" altLang="en-US" dirty="0"/>
              <a:t>可以同时设置遗忘和记忆的比例，不像</a:t>
            </a:r>
            <a:r>
              <a:rPr lang="en-US" altLang="zh-CN" dirty="0"/>
              <a:t>LSTM</a:t>
            </a:r>
            <a:r>
              <a:rPr lang="zh-CN" altLang="en-US" dirty="0"/>
              <a:t>需要更多门控信号来控制。由于</a:t>
            </a:r>
            <a:r>
              <a:rPr lang="en-US" altLang="zh-CN" dirty="0"/>
              <a:t>GRU</a:t>
            </a:r>
            <a:r>
              <a:rPr lang="zh-CN" altLang="en-US" dirty="0"/>
              <a:t>的参数比</a:t>
            </a:r>
            <a:r>
              <a:rPr lang="en-US" altLang="zh-CN" dirty="0"/>
              <a:t>LSTM</a:t>
            </a:r>
            <a:r>
              <a:rPr lang="zh-CN" altLang="en-US" dirty="0"/>
              <a:t>少，但功能并不比</a:t>
            </a:r>
            <a:r>
              <a:rPr lang="en-US" altLang="zh-CN" dirty="0"/>
              <a:t>LSTM</a:t>
            </a:r>
            <a:r>
              <a:rPr lang="zh-CN" altLang="en-US" dirty="0"/>
              <a:t>差多少，如果考虑硬件的计算能力和时间开销，可以选择</a:t>
            </a:r>
            <a:r>
              <a:rPr lang="en-US" altLang="zh-CN" dirty="0"/>
              <a:t>GRU</a:t>
            </a:r>
            <a:r>
              <a:rPr lang="zh-CN" altLang="en-US" dirty="0"/>
              <a:t>来替代</a:t>
            </a:r>
            <a:r>
              <a:rPr lang="en-US" altLang="zh-CN" dirty="0"/>
              <a:t>LSTM</a:t>
            </a:r>
            <a:r>
              <a:rPr lang="zh-CN" altLang="en-US" dirty="0"/>
              <a:t>以构建更大的模型。</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643881403"/>
              </p:ext>
            </p:extLst>
          </p:nvPr>
        </p:nvGraphicFramePr>
        <p:xfrm>
          <a:off x="3275856" y="1268760"/>
          <a:ext cx="190170" cy="247221"/>
        </p:xfrm>
        <a:graphic>
          <a:graphicData uri="http://schemas.openxmlformats.org/presentationml/2006/ole">
            <mc:AlternateContent xmlns:mc="http://schemas.openxmlformats.org/markup-compatibility/2006">
              <mc:Choice xmlns:v="urn:schemas-microsoft-com:vml" Requires="v">
                <p:oleObj spid="_x0000_s42179" name="Equation" r:id="rId3" imgW="126780" imgH="164814" progId="Equation.DSMT4">
                  <p:embed/>
                </p:oleObj>
              </mc:Choice>
              <mc:Fallback>
                <p:oleObj name="Equation" r:id="rId3" imgW="126780" imgH="164814"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5856" y="1268760"/>
                        <a:ext cx="190170" cy="2472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667140916"/>
              </p:ext>
            </p:extLst>
          </p:nvPr>
        </p:nvGraphicFramePr>
        <p:xfrm>
          <a:off x="827584" y="1916832"/>
          <a:ext cx="3141887" cy="457002"/>
        </p:xfrm>
        <a:graphic>
          <a:graphicData uri="http://schemas.openxmlformats.org/presentationml/2006/ole">
            <mc:AlternateContent xmlns:mc="http://schemas.openxmlformats.org/markup-compatibility/2006">
              <mc:Choice xmlns:v="urn:schemas-microsoft-com:vml" Requires="v">
                <p:oleObj spid="_x0000_s42180" name="Equation" r:id="rId5" imgW="2094591" imgH="304668" progId="Equation.DSMT4">
                  <p:embed/>
                </p:oleObj>
              </mc:Choice>
              <mc:Fallback>
                <p:oleObj name="Equation" r:id="rId5" imgW="2094591" imgH="304668"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7584" y="1916832"/>
                        <a:ext cx="3141887" cy="4570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850524202"/>
              </p:ext>
            </p:extLst>
          </p:nvPr>
        </p:nvGraphicFramePr>
        <p:xfrm>
          <a:off x="2699792" y="2636912"/>
          <a:ext cx="399704" cy="304536"/>
        </p:xfrm>
        <a:graphic>
          <a:graphicData uri="http://schemas.openxmlformats.org/presentationml/2006/ole">
            <mc:AlternateContent xmlns:mc="http://schemas.openxmlformats.org/markup-compatibility/2006">
              <mc:Choice xmlns:v="urn:schemas-microsoft-com:vml" Requires="v">
                <p:oleObj spid="_x0000_s42181" name="Equation" r:id="rId7" imgW="266469" imgH="203024" progId="Equation.DSMT4">
                  <p:embed/>
                </p:oleObj>
              </mc:Choice>
              <mc:Fallback>
                <p:oleObj name="Equation" r:id="rId7" imgW="266469" imgH="203024"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99792" y="2636912"/>
                        <a:ext cx="3997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778728923"/>
              </p:ext>
            </p:extLst>
          </p:nvPr>
        </p:nvGraphicFramePr>
        <p:xfrm>
          <a:off x="5148064" y="2636912"/>
          <a:ext cx="475631" cy="266354"/>
        </p:xfrm>
        <a:graphic>
          <a:graphicData uri="http://schemas.openxmlformats.org/presentationml/2006/ole">
            <mc:AlternateContent xmlns:mc="http://schemas.openxmlformats.org/markup-compatibility/2006">
              <mc:Choice xmlns:v="urn:schemas-microsoft-com:vml" Requires="v">
                <p:oleObj spid="_x0000_s42182" name="Equation" r:id="rId9" imgW="317087" imgH="177569" progId="Equation.DSMT4">
                  <p:embed/>
                </p:oleObj>
              </mc:Choice>
              <mc:Fallback>
                <p:oleObj name="Equation" r:id="rId9" imgW="317087" imgH="177569"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48064" y="2636912"/>
                        <a:ext cx="475631" cy="2663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989475480"/>
              </p:ext>
            </p:extLst>
          </p:nvPr>
        </p:nvGraphicFramePr>
        <p:xfrm>
          <a:off x="6876256" y="2564904"/>
          <a:ext cx="875921" cy="418919"/>
        </p:xfrm>
        <a:graphic>
          <a:graphicData uri="http://schemas.openxmlformats.org/presentationml/2006/ole">
            <mc:AlternateContent xmlns:mc="http://schemas.openxmlformats.org/markup-compatibility/2006">
              <mc:Choice xmlns:v="urn:schemas-microsoft-com:vml" Requires="v">
                <p:oleObj spid="_x0000_s42183" name="Equation" r:id="rId11" imgW="583947" imgH="279279" progId="Equation.DSMT4">
                  <p:embed/>
                </p:oleObj>
              </mc:Choice>
              <mc:Fallback>
                <p:oleObj name="Equation" r:id="rId11" imgW="583947" imgH="279279"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876256" y="2564904"/>
                        <a:ext cx="875921" cy="4189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1829681170"/>
              </p:ext>
            </p:extLst>
          </p:nvPr>
        </p:nvGraphicFramePr>
        <p:xfrm>
          <a:off x="8172400" y="2636912"/>
          <a:ext cx="399704" cy="304536"/>
        </p:xfrm>
        <a:graphic>
          <a:graphicData uri="http://schemas.openxmlformats.org/presentationml/2006/ole">
            <mc:AlternateContent xmlns:mc="http://schemas.openxmlformats.org/markup-compatibility/2006">
              <mc:Choice xmlns:v="urn:schemas-microsoft-com:vml" Requires="v">
                <p:oleObj spid="_x0000_s42184" name="Equation" r:id="rId13" imgW="266469" imgH="203024" progId="Equation.DSMT4">
                  <p:embed/>
                </p:oleObj>
              </mc:Choice>
              <mc:Fallback>
                <p:oleObj name="Equation" r:id="rId13" imgW="266469" imgH="203024"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72400" y="2636912"/>
                        <a:ext cx="3997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1303978435"/>
              </p:ext>
            </p:extLst>
          </p:nvPr>
        </p:nvGraphicFramePr>
        <p:xfrm>
          <a:off x="3995936" y="3068960"/>
          <a:ext cx="533169" cy="285626"/>
        </p:xfrm>
        <a:graphic>
          <a:graphicData uri="http://schemas.openxmlformats.org/presentationml/2006/ole">
            <mc:AlternateContent xmlns:mc="http://schemas.openxmlformats.org/markup-compatibility/2006">
              <mc:Choice xmlns:v="urn:schemas-microsoft-com:vml" Requires="v">
                <p:oleObj spid="_x0000_s42185" name="Equation" r:id="rId14" imgW="355446" imgH="190417" progId="Equation.DSMT4">
                  <p:embed/>
                </p:oleObj>
              </mc:Choice>
              <mc:Fallback>
                <p:oleObj name="Equation" r:id="rId14" imgW="355446" imgH="190417" progId="Equation.DSMT4">
                  <p:embed/>
                  <p:pic>
                    <p:nvPicPr>
                      <p:cNvPr id="0" name="Object 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995936" y="3068960"/>
                        <a:ext cx="533169" cy="285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 name="对象 17"/>
          <p:cNvGraphicFramePr>
            <a:graphicFrameLocks noChangeAspect="1"/>
          </p:cNvGraphicFramePr>
          <p:nvPr>
            <p:extLst>
              <p:ext uri="{D42A27DB-BD31-4B8C-83A1-F6EECF244321}">
                <p14:modId xmlns:p14="http://schemas.microsoft.com/office/powerpoint/2010/main" val="861800388"/>
              </p:ext>
            </p:extLst>
          </p:nvPr>
        </p:nvGraphicFramePr>
        <p:xfrm>
          <a:off x="6948264" y="2996952"/>
          <a:ext cx="399876" cy="342752"/>
        </p:xfrm>
        <a:graphic>
          <a:graphicData uri="http://schemas.openxmlformats.org/presentationml/2006/ole">
            <mc:AlternateContent xmlns:mc="http://schemas.openxmlformats.org/markup-compatibility/2006">
              <mc:Choice xmlns:v="urn:schemas-microsoft-com:vml" Requires="v">
                <p:oleObj spid="_x0000_s42186" name="Equation" r:id="rId16" imgW="266584" imgH="228501" progId="Equation.DSMT4">
                  <p:embed/>
                </p:oleObj>
              </mc:Choice>
              <mc:Fallback>
                <p:oleObj name="Equation" r:id="rId16" imgW="266584" imgH="228501" progId="Equation.DSMT4">
                  <p:embed/>
                  <p:pic>
                    <p:nvPicPr>
                      <p:cNvPr id="0" name="Object 1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948264" y="2996952"/>
                        <a:ext cx="399876"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2769402046"/>
              </p:ext>
            </p:extLst>
          </p:nvPr>
        </p:nvGraphicFramePr>
        <p:xfrm>
          <a:off x="2555776" y="3429000"/>
          <a:ext cx="399704" cy="304536"/>
        </p:xfrm>
        <a:graphic>
          <a:graphicData uri="http://schemas.openxmlformats.org/presentationml/2006/ole">
            <mc:AlternateContent xmlns:mc="http://schemas.openxmlformats.org/markup-compatibility/2006">
              <mc:Choice xmlns:v="urn:schemas-microsoft-com:vml" Requires="v">
                <p:oleObj spid="_x0000_s42187" name="Equation" r:id="rId18" imgW="266469" imgH="203024" progId="Equation.DSMT4">
                  <p:embed/>
                </p:oleObj>
              </mc:Choice>
              <mc:Fallback>
                <p:oleObj name="Equation" r:id="rId18" imgW="266469" imgH="203024"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55776" y="3429000"/>
                        <a:ext cx="3997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val="545823882"/>
              </p:ext>
            </p:extLst>
          </p:nvPr>
        </p:nvGraphicFramePr>
        <p:xfrm>
          <a:off x="6876256" y="4293096"/>
          <a:ext cx="399704" cy="304536"/>
        </p:xfrm>
        <a:graphic>
          <a:graphicData uri="http://schemas.openxmlformats.org/presentationml/2006/ole">
            <mc:AlternateContent xmlns:mc="http://schemas.openxmlformats.org/markup-compatibility/2006">
              <mc:Choice xmlns:v="urn:schemas-microsoft-com:vml" Requires="v">
                <p:oleObj spid="_x0000_s42188" name="Equation" r:id="rId19" imgW="266469" imgH="203024" progId="Equation.DSMT4">
                  <p:embed/>
                </p:oleObj>
              </mc:Choice>
              <mc:Fallback>
                <p:oleObj name="Equation" r:id="rId19" imgW="266469" imgH="203024"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6256" y="4293096"/>
                        <a:ext cx="3997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9892965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8.4.2 GRU</a:t>
            </a:r>
            <a:r>
              <a:rPr lang="zh-CN" altLang="en-US" dirty="0"/>
              <a:t>编程</a:t>
            </a:r>
          </a:p>
        </p:txBody>
      </p:sp>
      <p:sp>
        <p:nvSpPr>
          <p:cNvPr id="3" name="内容占位符 2"/>
          <p:cNvSpPr>
            <a:spLocks noGrp="1"/>
          </p:cNvSpPr>
          <p:nvPr>
            <p:ph idx="1"/>
          </p:nvPr>
        </p:nvSpPr>
        <p:spPr>
          <a:xfrm>
            <a:off x="0" y="1935480"/>
            <a:ext cx="9144000" cy="4922520"/>
          </a:xfrm>
        </p:spPr>
        <p:txBody>
          <a:bodyPr>
            <a:normAutofit fontScale="92500" lnSpcReduction="20000"/>
          </a:bodyPr>
          <a:lstStyle/>
          <a:p>
            <a:r>
              <a:rPr lang="zh-CN" altLang="en-US" dirty="0"/>
              <a:t>（</a:t>
            </a:r>
            <a:r>
              <a:rPr lang="en-US" altLang="zh-CN" dirty="0"/>
              <a:t>1</a:t>
            </a:r>
            <a:r>
              <a:rPr lang="zh-CN" altLang="en-US" dirty="0"/>
              <a:t>）</a:t>
            </a:r>
            <a:r>
              <a:rPr lang="en-US" altLang="zh-CN" dirty="0"/>
              <a:t>GRU API</a:t>
            </a:r>
          </a:p>
          <a:p>
            <a:r>
              <a:rPr lang="en-US" altLang="zh-CN" dirty="0" err="1"/>
              <a:t>PyTorch</a:t>
            </a:r>
            <a:r>
              <a:rPr lang="zh-CN" altLang="en-US" dirty="0"/>
              <a:t>提供实现</a:t>
            </a:r>
            <a:r>
              <a:rPr lang="en-US" altLang="zh-CN" dirty="0"/>
              <a:t>LSTM</a:t>
            </a:r>
            <a:r>
              <a:rPr lang="zh-CN" altLang="en-US" dirty="0"/>
              <a:t>的</a:t>
            </a:r>
            <a:r>
              <a:rPr lang="en-US" altLang="zh-CN" dirty="0" err="1"/>
              <a:t>torch.nn.GRUCell</a:t>
            </a:r>
            <a:r>
              <a:rPr lang="zh-CN" altLang="en-US" dirty="0"/>
              <a:t>类和</a:t>
            </a:r>
            <a:r>
              <a:rPr lang="en-US" altLang="zh-CN" dirty="0" err="1"/>
              <a:t>torch.nn.GRU</a:t>
            </a:r>
            <a:r>
              <a:rPr lang="zh-CN" altLang="en-US" dirty="0"/>
              <a:t>类，前者是</a:t>
            </a:r>
            <a:r>
              <a:rPr lang="en-US" altLang="zh-CN" dirty="0"/>
              <a:t>GRU</a:t>
            </a:r>
            <a:r>
              <a:rPr lang="zh-CN" altLang="en-US" dirty="0"/>
              <a:t>单元的简单实现，后者能够将多层</a:t>
            </a:r>
            <a:r>
              <a:rPr lang="en-US" altLang="zh-CN" dirty="0"/>
              <a:t>GRU RNN</a:t>
            </a:r>
            <a:r>
              <a:rPr lang="zh-CN" altLang="en-US" dirty="0"/>
              <a:t>应用于输入序列。</a:t>
            </a:r>
          </a:p>
          <a:p>
            <a:r>
              <a:rPr lang="en-US" altLang="zh-CN" dirty="0" err="1"/>
              <a:t>torch.nn.GRUCell</a:t>
            </a:r>
            <a:r>
              <a:rPr lang="zh-CN" altLang="en-US" dirty="0"/>
              <a:t>是</a:t>
            </a:r>
            <a:r>
              <a:rPr lang="en-US" altLang="zh-CN" dirty="0"/>
              <a:t>GRU RNN</a:t>
            </a:r>
            <a:r>
              <a:rPr lang="zh-CN" altLang="en-US" dirty="0"/>
              <a:t>单元的一种简单实现。主要参数如下：</a:t>
            </a:r>
          </a:p>
          <a:p>
            <a:pPr lvl="1"/>
            <a:r>
              <a:rPr lang="en-US" altLang="zh-CN" dirty="0" err="1" smtClean="0"/>
              <a:t>input_size</a:t>
            </a:r>
            <a:r>
              <a:rPr lang="zh-CN" altLang="en-US" dirty="0"/>
              <a:t>：输入</a:t>
            </a:r>
            <a:r>
              <a:rPr lang="en-US" altLang="zh-CN" dirty="0"/>
              <a:t>x</a:t>
            </a:r>
            <a:r>
              <a:rPr lang="zh-CN" altLang="en-US" dirty="0"/>
              <a:t>中期望的特性数量。</a:t>
            </a:r>
          </a:p>
          <a:p>
            <a:pPr lvl="1"/>
            <a:r>
              <a:rPr lang="en-US" altLang="zh-CN" dirty="0" err="1" smtClean="0"/>
              <a:t>hidden_size</a:t>
            </a:r>
            <a:r>
              <a:rPr lang="zh-CN" altLang="en-US" dirty="0"/>
              <a:t>：隐藏状态</a:t>
            </a:r>
            <a:r>
              <a:rPr lang="en-US" altLang="zh-CN" dirty="0"/>
              <a:t>h</a:t>
            </a:r>
            <a:r>
              <a:rPr lang="zh-CN" altLang="en-US" dirty="0"/>
              <a:t>中的特征数量。</a:t>
            </a:r>
          </a:p>
          <a:p>
            <a:pPr lvl="1"/>
            <a:r>
              <a:rPr lang="en-US" altLang="zh-CN" dirty="0" smtClean="0"/>
              <a:t>bias</a:t>
            </a:r>
            <a:r>
              <a:rPr lang="zh-CN" altLang="en-US" dirty="0"/>
              <a:t>：如果为</a:t>
            </a:r>
            <a:r>
              <a:rPr lang="en-US" altLang="zh-CN" dirty="0"/>
              <a:t>False</a:t>
            </a:r>
            <a:r>
              <a:rPr lang="zh-CN" altLang="en-US" dirty="0"/>
              <a:t>，则该层不使用权重偏置。默认为</a:t>
            </a:r>
            <a:r>
              <a:rPr lang="en-US" altLang="zh-CN" dirty="0"/>
              <a:t>True</a:t>
            </a:r>
            <a:r>
              <a:rPr lang="zh-CN" altLang="en-US" dirty="0" smtClean="0"/>
              <a:t>。</a:t>
            </a:r>
            <a:endParaRPr lang="en-US" altLang="zh-CN" dirty="0" smtClean="0"/>
          </a:p>
          <a:p>
            <a:r>
              <a:rPr lang="en-US" altLang="zh-CN" dirty="0" err="1"/>
              <a:t>GRUCell</a:t>
            </a:r>
            <a:r>
              <a:rPr lang="zh-CN" altLang="en-US" dirty="0"/>
              <a:t>实例的输入为</a:t>
            </a:r>
            <a:r>
              <a:rPr lang="en-US" altLang="zh-CN" dirty="0"/>
              <a:t>input</a:t>
            </a:r>
            <a:r>
              <a:rPr lang="zh-CN" altLang="en-US" dirty="0"/>
              <a:t>和</a:t>
            </a:r>
            <a:r>
              <a:rPr lang="en-US" altLang="zh-CN" dirty="0"/>
              <a:t>hidden</a:t>
            </a:r>
            <a:r>
              <a:rPr lang="zh-CN" altLang="en-US" dirty="0"/>
              <a:t>，</a:t>
            </a:r>
            <a:r>
              <a:rPr lang="en-US" altLang="zh-CN" dirty="0"/>
              <a:t>input</a:t>
            </a:r>
            <a:r>
              <a:rPr lang="zh-CN" altLang="en-US" dirty="0"/>
              <a:t>是形状为</a:t>
            </a:r>
            <a:r>
              <a:rPr lang="en-US" altLang="zh-CN" dirty="0"/>
              <a:t>(batch, </a:t>
            </a:r>
            <a:r>
              <a:rPr lang="en-US" altLang="zh-CN" dirty="0" err="1"/>
              <a:t>input_size</a:t>
            </a:r>
            <a:r>
              <a:rPr lang="en-US" altLang="zh-CN" dirty="0"/>
              <a:t>)</a:t>
            </a:r>
            <a:r>
              <a:rPr lang="zh-CN" altLang="en-US" dirty="0"/>
              <a:t>的输入特征张量，</a:t>
            </a:r>
            <a:r>
              <a:rPr lang="en-US" altLang="zh-CN" dirty="0"/>
              <a:t>hidden</a:t>
            </a:r>
            <a:r>
              <a:rPr lang="zh-CN" altLang="en-US" dirty="0"/>
              <a:t>是形状为</a:t>
            </a:r>
            <a:r>
              <a:rPr lang="en-US" altLang="zh-CN" dirty="0"/>
              <a:t>(batch, </a:t>
            </a:r>
            <a:r>
              <a:rPr lang="en-US" altLang="zh-CN" dirty="0" err="1"/>
              <a:t>hidden_size</a:t>
            </a:r>
            <a:r>
              <a:rPr lang="en-US" altLang="zh-CN" dirty="0"/>
              <a:t>)</a:t>
            </a:r>
            <a:r>
              <a:rPr lang="zh-CN" altLang="en-US" dirty="0"/>
              <a:t>的张量，包含小批量中每一个元素的初始隐藏状态，如果不提供该张量，则默认为</a:t>
            </a:r>
            <a:r>
              <a:rPr lang="en-US" altLang="zh-CN" dirty="0"/>
              <a:t>0</a:t>
            </a:r>
            <a:r>
              <a:rPr lang="zh-CN" altLang="en-US" dirty="0"/>
              <a:t>。</a:t>
            </a:r>
            <a:r>
              <a:rPr lang="en-US" altLang="zh-CN" dirty="0" err="1"/>
              <a:t>GRUCell</a:t>
            </a:r>
            <a:r>
              <a:rPr lang="zh-CN" altLang="en-US" dirty="0"/>
              <a:t>实例的输出</a:t>
            </a:r>
            <a:r>
              <a:rPr lang="en-US" altLang="zh-CN" dirty="0"/>
              <a:t>h'</a:t>
            </a:r>
            <a:r>
              <a:rPr lang="zh-CN" altLang="en-US" dirty="0"/>
              <a:t>是形状为</a:t>
            </a:r>
            <a:r>
              <a:rPr lang="en-US" altLang="zh-CN" dirty="0"/>
              <a:t>(batch, </a:t>
            </a:r>
            <a:r>
              <a:rPr lang="en-US" altLang="zh-CN" dirty="0" err="1"/>
              <a:t>hidden_size</a:t>
            </a:r>
            <a:r>
              <a:rPr lang="en-US" altLang="zh-CN" dirty="0"/>
              <a:t>)</a:t>
            </a:r>
            <a:r>
              <a:rPr lang="zh-CN" altLang="en-US" dirty="0"/>
              <a:t>的张量，包含小批量中每一个元素的下一个隐藏状态。</a:t>
            </a:r>
          </a:p>
          <a:p>
            <a:endParaRPr lang="zh-CN" altLang="en-US" dirty="0"/>
          </a:p>
          <a:p>
            <a:endParaRPr lang="zh-CN" altLang="en-US" dirty="0"/>
          </a:p>
        </p:txBody>
      </p:sp>
    </p:spTree>
    <p:extLst>
      <p:ext uri="{BB962C8B-B14F-4D97-AF65-F5344CB8AC3E}">
        <p14:creationId xmlns:p14="http://schemas.microsoft.com/office/powerpoint/2010/main" val="6253481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620688"/>
            <a:ext cx="9144000" cy="6237312"/>
          </a:xfrm>
        </p:spPr>
        <p:txBody>
          <a:bodyPr>
            <a:normAutofit fontScale="77500" lnSpcReduction="20000"/>
          </a:bodyPr>
          <a:lstStyle/>
          <a:p>
            <a:r>
              <a:rPr lang="en-US" altLang="zh-CN" dirty="0" err="1"/>
              <a:t>torch.nn.GRU</a:t>
            </a:r>
            <a:r>
              <a:rPr lang="zh-CN" altLang="en-US" dirty="0"/>
              <a:t>类对输入序列应用一个多层门控循环单元</a:t>
            </a:r>
            <a:r>
              <a:rPr lang="en-US" altLang="zh-CN" dirty="0"/>
              <a:t>GRU</a:t>
            </a:r>
            <a:r>
              <a:rPr lang="zh-CN" altLang="en-US" dirty="0"/>
              <a:t>。其主要参数如下：</a:t>
            </a:r>
          </a:p>
          <a:p>
            <a:pPr lvl="1"/>
            <a:r>
              <a:rPr lang="en-US" altLang="zh-CN" dirty="0" err="1" smtClean="0"/>
              <a:t>input_size</a:t>
            </a:r>
            <a:r>
              <a:rPr lang="zh-CN" altLang="en-US" dirty="0"/>
              <a:t>：输入</a:t>
            </a:r>
            <a:r>
              <a:rPr lang="en-US" altLang="zh-CN" dirty="0"/>
              <a:t>x</a:t>
            </a:r>
            <a:r>
              <a:rPr lang="zh-CN" altLang="en-US" dirty="0"/>
              <a:t>中期望的特性数量。</a:t>
            </a:r>
          </a:p>
          <a:p>
            <a:pPr lvl="1"/>
            <a:r>
              <a:rPr lang="en-US" altLang="zh-CN" dirty="0" err="1" smtClean="0"/>
              <a:t>hidden_size</a:t>
            </a:r>
            <a:r>
              <a:rPr lang="zh-CN" altLang="en-US" dirty="0"/>
              <a:t>：隐藏状态</a:t>
            </a:r>
            <a:r>
              <a:rPr lang="en-US" altLang="zh-CN" dirty="0"/>
              <a:t>h</a:t>
            </a:r>
            <a:r>
              <a:rPr lang="zh-CN" altLang="en-US" dirty="0"/>
              <a:t>中的特征数量。</a:t>
            </a:r>
          </a:p>
          <a:p>
            <a:pPr lvl="1"/>
            <a:r>
              <a:rPr lang="en-US" altLang="zh-CN" dirty="0" err="1" smtClean="0"/>
              <a:t>num_layers</a:t>
            </a:r>
            <a:r>
              <a:rPr lang="zh-CN" altLang="en-US" dirty="0"/>
              <a:t>：循环层的数量。例如，设置</a:t>
            </a:r>
            <a:r>
              <a:rPr lang="en-US" altLang="zh-CN" dirty="0" err="1"/>
              <a:t>num_layers</a:t>
            </a:r>
            <a:r>
              <a:rPr lang="en-US" altLang="zh-CN" dirty="0"/>
              <a:t>=2</a:t>
            </a:r>
            <a:r>
              <a:rPr lang="zh-CN" altLang="en-US" dirty="0"/>
              <a:t>意味着将两个</a:t>
            </a:r>
            <a:r>
              <a:rPr lang="en-US" altLang="zh-CN" dirty="0"/>
              <a:t>GRU</a:t>
            </a:r>
            <a:r>
              <a:rPr lang="zh-CN" altLang="en-US" dirty="0"/>
              <a:t>堆叠在一起形成一个堆叠</a:t>
            </a:r>
            <a:r>
              <a:rPr lang="en-US" altLang="zh-CN" dirty="0"/>
              <a:t>GRU</a:t>
            </a:r>
            <a:r>
              <a:rPr lang="zh-CN" altLang="en-US" dirty="0"/>
              <a:t>，第二个</a:t>
            </a:r>
            <a:r>
              <a:rPr lang="en-US" altLang="zh-CN" dirty="0"/>
              <a:t>GRU</a:t>
            </a:r>
            <a:r>
              <a:rPr lang="zh-CN" altLang="en-US" dirty="0"/>
              <a:t>接收第一个</a:t>
            </a:r>
            <a:r>
              <a:rPr lang="en-US" altLang="zh-CN" dirty="0"/>
              <a:t>GRU</a:t>
            </a:r>
            <a:r>
              <a:rPr lang="zh-CN" altLang="en-US" dirty="0"/>
              <a:t>的输出并计算最终结果。默认为</a:t>
            </a:r>
            <a:r>
              <a:rPr lang="en-US" altLang="zh-CN" dirty="0"/>
              <a:t>1</a:t>
            </a:r>
            <a:r>
              <a:rPr lang="zh-CN" altLang="en-US" dirty="0"/>
              <a:t>。</a:t>
            </a:r>
          </a:p>
          <a:p>
            <a:pPr lvl="1"/>
            <a:r>
              <a:rPr lang="en-US" altLang="zh-CN" dirty="0" smtClean="0"/>
              <a:t>nonlinearity</a:t>
            </a:r>
            <a:r>
              <a:rPr lang="zh-CN" altLang="en-US" dirty="0"/>
              <a:t>：使用的非线性函数，可以是</a:t>
            </a:r>
            <a:r>
              <a:rPr lang="en-US" altLang="zh-CN" dirty="0"/>
              <a:t>'</a:t>
            </a:r>
            <a:r>
              <a:rPr lang="en-US" altLang="zh-CN" dirty="0" err="1"/>
              <a:t>tanh</a:t>
            </a:r>
            <a:r>
              <a:rPr lang="en-US" altLang="zh-CN" dirty="0"/>
              <a:t>'</a:t>
            </a:r>
            <a:r>
              <a:rPr lang="zh-CN" altLang="en-US" dirty="0"/>
              <a:t>或</a:t>
            </a:r>
            <a:r>
              <a:rPr lang="en-US" altLang="zh-CN" dirty="0"/>
              <a:t>'</a:t>
            </a:r>
            <a:r>
              <a:rPr lang="en-US" altLang="zh-CN" dirty="0" err="1"/>
              <a:t>relu</a:t>
            </a:r>
            <a:r>
              <a:rPr lang="en-US" altLang="zh-CN" dirty="0"/>
              <a:t>'</a:t>
            </a:r>
            <a:r>
              <a:rPr lang="zh-CN" altLang="en-US" dirty="0"/>
              <a:t>。默认为</a:t>
            </a:r>
            <a:r>
              <a:rPr lang="en-US" altLang="zh-CN" dirty="0"/>
              <a:t>'</a:t>
            </a:r>
            <a:r>
              <a:rPr lang="en-US" altLang="zh-CN" dirty="0" err="1"/>
              <a:t>tanh</a:t>
            </a:r>
            <a:r>
              <a:rPr lang="en-US" altLang="zh-CN" dirty="0"/>
              <a:t>'</a:t>
            </a:r>
            <a:r>
              <a:rPr lang="zh-CN" altLang="en-US" dirty="0"/>
              <a:t>。</a:t>
            </a:r>
          </a:p>
          <a:p>
            <a:pPr lvl="1"/>
            <a:r>
              <a:rPr lang="en-US" altLang="zh-CN" dirty="0" smtClean="0"/>
              <a:t>bias</a:t>
            </a:r>
            <a:r>
              <a:rPr lang="zh-CN" altLang="en-US" dirty="0"/>
              <a:t>：如果为</a:t>
            </a:r>
            <a:r>
              <a:rPr lang="en-US" altLang="zh-CN" dirty="0"/>
              <a:t>False</a:t>
            </a:r>
            <a:r>
              <a:rPr lang="zh-CN" altLang="en-US" dirty="0"/>
              <a:t>，则该层不使用权重偏置。默认为</a:t>
            </a:r>
            <a:r>
              <a:rPr lang="en-US" altLang="zh-CN" dirty="0"/>
              <a:t>True</a:t>
            </a:r>
            <a:r>
              <a:rPr lang="zh-CN" altLang="en-US" dirty="0"/>
              <a:t>。</a:t>
            </a:r>
          </a:p>
          <a:p>
            <a:pPr lvl="1"/>
            <a:r>
              <a:rPr lang="en-US" altLang="zh-CN" dirty="0" err="1" smtClean="0"/>
              <a:t>batch_first</a:t>
            </a:r>
            <a:r>
              <a:rPr lang="zh-CN" altLang="en-US" dirty="0"/>
              <a:t>：如果为</a:t>
            </a:r>
            <a:r>
              <a:rPr lang="en-US" altLang="zh-CN" dirty="0"/>
              <a:t>True</a:t>
            </a:r>
            <a:r>
              <a:rPr lang="zh-CN" altLang="en-US" dirty="0"/>
              <a:t>，则输入和输出张量以</a:t>
            </a:r>
            <a:r>
              <a:rPr lang="en-US" altLang="zh-CN" dirty="0"/>
              <a:t>(batch, </a:t>
            </a:r>
            <a:r>
              <a:rPr lang="en-US" altLang="zh-CN" dirty="0" err="1"/>
              <a:t>seq</a:t>
            </a:r>
            <a:r>
              <a:rPr lang="en-US" altLang="zh-CN" dirty="0"/>
              <a:t>, feature)</a:t>
            </a:r>
            <a:r>
              <a:rPr lang="zh-CN" altLang="en-US" dirty="0"/>
              <a:t>形式来提供。默认为</a:t>
            </a:r>
            <a:r>
              <a:rPr lang="en-US" altLang="zh-CN" dirty="0"/>
              <a:t>False</a:t>
            </a:r>
            <a:r>
              <a:rPr lang="zh-CN" altLang="en-US" dirty="0"/>
              <a:t>。</a:t>
            </a:r>
          </a:p>
          <a:p>
            <a:pPr lvl="1"/>
            <a:r>
              <a:rPr lang="en-US" altLang="zh-CN" dirty="0" smtClean="0"/>
              <a:t>dropout</a:t>
            </a:r>
            <a:r>
              <a:rPr lang="zh-CN" altLang="en-US" dirty="0"/>
              <a:t>：如果为非零值，则在除最后一层以外的每一层</a:t>
            </a:r>
            <a:r>
              <a:rPr lang="en-US" altLang="zh-CN" dirty="0"/>
              <a:t>GRU</a:t>
            </a:r>
            <a:r>
              <a:rPr lang="zh-CN" altLang="en-US" dirty="0"/>
              <a:t>的输出上引入一个</a:t>
            </a:r>
            <a:r>
              <a:rPr lang="en-US" altLang="zh-CN" dirty="0"/>
              <a:t>Dropout</a:t>
            </a:r>
            <a:r>
              <a:rPr lang="zh-CN" altLang="en-US" dirty="0"/>
              <a:t>层，</a:t>
            </a:r>
            <a:r>
              <a:rPr lang="en-US" altLang="zh-CN" dirty="0"/>
              <a:t>Dropout</a:t>
            </a:r>
            <a:r>
              <a:rPr lang="zh-CN" altLang="en-US" dirty="0"/>
              <a:t>概率等于所设的</a:t>
            </a:r>
            <a:r>
              <a:rPr lang="en-US" altLang="zh-CN" dirty="0"/>
              <a:t>dropout</a:t>
            </a:r>
            <a:r>
              <a:rPr lang="zh-CN" altLang="en-US" dirty="0"/>
              <a:t>值。默认为</a:t>
            </a:r>
            <a:r>
              <a:rPr lang="en-US" altLang="zh-CN" dirty="0"/>
              <a:t>0</a:t>
            </a:r>
            <a:r>
              <a:rPr lang="zh-CN" altLang="en-US" dirty="0"/>
              <a:t>。</a:t>
            </a:r>
          </a:p>
          <a:p>
            <a:pPr lvl="1"/>
            <a:r>
              <a:rPr lang="en-US" altLang="zh-CN" dirty="0" smtClean="0"/>
              <a:t>bidirectional</a:t>
            </a:r>
            <a:r>
              <a:rPr lang="zh-CN" altLang="en-US" dirty="0"/>
              <a:t>：若为</a:t>
            </a:r>
            <a:r>
              <a:rPr lang="en-US" altLang="zh-CN" dirty="0"/>
              <a:t>True</a:t>
            </a:r>
            <a:r>
              <a:rPr lang="zh-CN" altLang="en-US" dirty="0"/>
              <a:t>，则为双向</a:t>
            </a:r>
            <a:r>
              <a:rPr lang="en-US" altLang="zh-CN" dirty="0"/>
              <a:t>GRU</a:t>
            </a:r>
            <a:r>
              <a:rPr lang="zh-CN" altLang="en-US" dirty="0"/>
              <a:t>。默认为</a:t>
            </a:r>
            <a:r>
              <a:rPr lang="en-US" altLang="zh-CN" dirty="0"/>
              <a:t>False</a:t>
            </a:r>
            <a:r>
              <a:rPr lang="zh-CN" altLang="en-US" dirty="0"/>
              <a:t>。</a:t>
            </a:r>
          </a:p>
          <a:p>
            <a:endParaRPr lang="zh-CN" altLang="en-US" dirty="0"/>
          </a:p>
          <a:p>
            <a:r>
              <a:rPr lang="en-US" altLang="zh-CN" dirty="0"/>
              <a:t>GRU</a:t>
            </a:r>
            <a:r>
              <a:rPr lang="zh-CN" altLang="en-US" dirty="0"/>
              <a:t>实例的输入为</a:t>
            </a:r>
            <a:r>
              <a:rPr lang="en-US" altLang="zh-CN" dirty="0"/>
              <a:t>input</a:t>
            </a:r>
            <a:r>
              <a:rPr lang="zh-CN" altLang="en-US" dirty="0"/>
              <a:t>和</a:t>
            </a:r>
            <a:r>
              <a:rPr lang="en-US" altLang="zh-CN" dirty="0"/>
              <a:t>h_0</a:t>
            </a:r>
            <a:r>
              <a:rPr lang="zh-CN" altLang="en-US" dirty="0"/>
              <a:t>。</a:t>
            </a:r>
            <a:r>
              <a:rPr lang="en-US" altLang="zh-CN" dirty="0"/>
              <a:t>input</a:t>
            </a:r>
            <a:r>
              <a:rPr lang="zh-CN" altLang="en-US" dirty="0"/>
              <a:t>是形状为</a:t>
            </a:r>
            <a:r>
              <a:rPr lang="en-US" altLang="zh-CN" dirty="0"/>
              <a:t>(</a:t>
            </a:r>
            <a:r>
              <a:rPr lang="en-US" altLang="zh-CN" dirty="0" err="1"/>
              <a:t>seq_len</a:t>
            </a:r>
            <a:r>
              <a:rPr lang="en-US" altLang="zh-CN" dirty="0"/>
              <a:t>, batch, </a:t>
            </a:r>
            <a:r>
              <a:rPr lang="en-US" altLang="zh-CN" dirty="0" err="1"/>
              <a:t>input_size</a:t>
            </a:r>
            <a:r>
              <a:rPr lang="en-US" altLang="zh-CN" dirty="0"/>
              <a:t>)</a:t>
            </a:r>
            <a:r>
              <a:rPr lang="zh-CN" altLang="en-US" dirty="0"/>
              <a:t>的输入特征张量；</a:t>
            </a:r>
            <a:r>
              <a:rPr lang="en-US" altLang="zh-CN" dirty="0"/>
              <a:t>h_0</a:t>
            </a:r>
            <a:r>
              <a:rPr lang="zh-CN" altLang="en-US" dirty="0"/>
              <a:t>是形状为</a:t>
            </a:r>
            <a:r>
              <a:rPr lang="en-US" altLang="zh-CN" dirty="0"/>
              <a:t>(</a:t>
            </a:r>
            <a:r>
              <a:rPr lang="en-US" altLang="zh-CN" dirty="0" err="1"/>
              <a:t>num_layers</a:t>
            </a:r>
            <a:r>
              <a:rPr lang="en-US" altLang="zh-CN" dirty="0"/>
              <a:t> * </a:t>
            </a:r>
            <a:r>
              <a:rPr lang="en-US" altLang="zh-CN" dirty="0" err="1"/>
              <a:t>num_directions</a:t>
            </a:r>
            <a:r>
              <a:rPr lang="en-US" altLang="zh-CN" dirty="0"/>
              <a:t>, batch, </a:t>
            </a:r>
            <a:r>
              <a:rPr lang="en-US" altLang="zh-CN" dirty="0" err="1"/>
              <a:t>hidden_size</a:t>
            </a:r>
            <a:r>
              <a:rPr lang="en-US" altLang="zh-CN" dirty="0"/>
              <a:t>)</a:t>
            </a:r>
            <a:r>
              <a:rPr lang="zh-CN" altLang="en-US" dirty="0"/>
              <a:t>的张量，包含小批量中每一个元素的初始隐藏状态，如果不提供该张量，则默认为</a:t>
            </a:r>
            <a:r>
              <a:rPr lang="en-US" altLang="zh-CN" dirty="0"/>
              <a:t>0</a:t>
            </a:r>
            <a:r>
              <a:rPr lang="zh-CN" altLang="en-US" dirty="0"/>
              <a:t>，如果是双向</a:t>
            </a:r>
            <a:r>
              <a:rPr lang="en-US" altLang="zh-CN" dirty="0"/>
              <a:t>GRU</a:t>
            </a:r>
            <a:r>
              <a:rPr lang="zh-CN" altLang="en-US" dirty="0"/>
              <a:t>，则</a:t>
            </a:r>
            <a:r>
              <a:rPr lang="en-US" altLang="zh-CN" dirty="0" err="1"/>
              <a:t>num_directions</a:t>
            </a:r>
            <a:r>
              <a:rPr lang="zh-CN" altLang="en-US" dirty="0"/>
              <a:t>为</a:t>
            </a:r>
            <a:r>
              <a:rPr lang="en-US" altLang="zh-CN" dirty="0"/>
              <a:t>2</a:t>
            </a:r>
            <a:r>
              <a:rPr lang="zh-CN" altLang="en-US" dirty="0"/>
              <a:t>，否则为</a:t>
            </a:r>
            <a:r>
              <a:rPr lang="en-US" altLang="zh-CN" dirty="0"/>
              <a:t>1</a:t>
            </a:r>
            <a:r>
              <a:rPr lang="zh-CN" altLang="en-US" dirty="0"/>
              <a:t>。</a:t>
            </a:r>
            <a:r>
              <a:rPr lang="en-US" altLang="zh-CN" dirty="0"/>
              <a:t>GRU</a:t>
            </a:r>
            <a:r>
              <a:rPr lang="zh-CN" altLang="en-US" dirty="0"/>
              <a:t>实例的输出是</a:t>
            </a:r>
            <a:r>
              <a:rPr lang="en-US" altLang="zh-CN" dirty="0"/>
              <a:t>output</a:t>
            </a:r>
            <a:r>
              <a:rPr lang="zh-CN" altLang="en-US" dirty="0"/>
              <a:t>和</a:t>
            </a:r>
            <a:r>
              <a:rPr lang="en-US" altLang="zh-CN" dirty="0" err="1"/>
              <a:t>h_n</a:t>
            </a:r>
            <a:r>
              <a:rPr lang="zh-CN" altLang="en-US" dirty="0"/>
              <a:t>。</a:t>
            </a:r>
            <a:r>
              <a:rPr lang="en-US" altLang="zh-CN" dirty="0"/>
              <a:t>output</a:t>
            </a:r>
            <a:r>
              <a:rPr lang="zh-CN" altLang="en-US" dirty="0"/>
              <a:t>是形状为</a:t>
            </a:r>
            <a:r>
              <a:rPr lang="en-US" altLang="zh-CN" dirty="0"/>
              <a:t>(</a:t>
            </a:r>
            <a:r>
              <a:rPr lang="en-US" altLang="zh-CN" dirty="0" err="1"/>
              <a:t>seq_len</a:t>
            </a:r>
            <a:r>
              <a:rPr lang="en-US" altLang="zh-CN" dirty="0"/>
              <a:t>, batch, </a:t>
            </a:r>
            <a:r>
              <a:rPr lang="en-US" altLang="zh-CN" dirty="0" err="1"/>
              <a:t>num_directions</a:t>
            </a:r>
            <a:r>
              <a:rPr lang="en-US" altLang="zh-CN" dirty="0"/>
              <a:t> * </a:t>
            </a:r>
            <a:r>
              <a:rPr lang="en-US" altLang="zh-CN" dirty="0" err="1"/>
              <a:t>hidden_size</a:t>
            </a:r>
            <a:r>
              <a:rPr lang="en-US" altLang="zh-CN" dirty="0"/>
              <a:t>)</a:t>
            </a:r>
            <a:r>
              <a:rPr lang="zh-CN" altLang="en-US" dirty="0"/>
              <a:t>的张量，包含每一个</a:t>
            </a:r>
            <a:r>
              <a:rPr lang="en-US" altLang="zh-CN" dirty="0"/>
              <a:t>t</a:t>
            </a:r>
            <a:r>
              <a:rPr lang="zh-CN" altLang="en-US" dirty="0"/>
              <a:t>时刻</a:t>
            </a:r>
            <a:r>
              <a:rPr lang="en-US" altLang="zh-CN" dirty="0"/>
              <a:t>GRU</a:t>
            </a:r>
            <a:r>
              <a:rPr lang="zh-CN" altLang="en-US" dirty="0"/>
              <a:t>最后一层的输出特征</a:t>
            </a:r>
            <a:r>
              <a:rPr lang="en-US" altLang="zh-CN" dirty="0" err="1"/>
              <a:t>h_t</a:t>
            </a:r>
            <a:r>
              <a:rPr lang="zh-CN" altLang="en-US" dirty="0"/>
              <a:t>。</a:t>
            </a:r>
            <a:r>
              <a:rPr lang="en-US" altLang="zh-CN" dirty="0" err="1"/>
              <a:t>h_n</a:t>
            </a:r>
            <a:r>
              <a:rPr lang="zh-CN" altLang="en-US" dirty="0"/>
              <a:t>是形状为</a:t>
            </a:r>
            <a:r>
              <a:rPr lang="en-US" altLang="zh-CN" dirty="0"/>
              <a:t>(</a:t>
            </a:r>
            <a:r>
              <a:rPr lang="en-US" altLang="zh-CN" dirty="0" err="1"/>
              <a:t>num_layers</a:t>
            </a:r>
            <a:r>
              <a:rPr lang="en-US" altLang="zh-CN" dirty="0"/>
              <a:t> * </a:t>
            </a:r>
            <a:r>
              <a:rPr lang="en-US" altLang="zh-CN" dirty="0" err="1"/>
              <a:t>num_directions</a:t>
            </a:r>
            <a:r>
              <a:rPr lang="en-US" altLang="zh-CN" dirty="0"/>
              <a:t>, batch, </a:t>
            </a:r>
            <a:r>
              <a:rPr lang="en-US" altLang="zh-CN" dirty="0" err="1"/>
              <a:t>hidden_size</a:t>
            </a:r>
            <a:r>
              <a:rPr lang="en-US" altLang="zh-CN" dirty="0"/>
              <a:t>) </a:t>
            </a:r>
            <a:r>
              <a:rPr lang="zh-CN" altLang="en-US" dirty="0"/>
              <a:t>的张量，包含</a:t>
            </a:r>
            <a:r>
              <a:rPr lang="en-US" altLang="zh-CN" dirty="0"/>
              <a:t>t = </a:t>
            </a:r>
            <a:r>
              <a:rPr lang="en-US" altLang="zh-CN" dirty="0" err="1"/>
              <a:t>seq_len</a:t>
            </a:r>
            <a:r>
              <a:rPr lang="zh-CN" altLang="en-US" dirty="0"/>
              <a:t>的隐藏状态。</a:t>
            </a:r>
          </a:p>
          <a:p>
            <a:endParaRPr lang="zh-CN" altLang="en-US" dirty="0"/>
          </a:p>
        </p:txBody>
      </p:sp>
    </p:spTree>
    <p:extLst>
      <p:ext uri="{BB962C8B-B14F-4D97-AF65-F5344CB8AC3E}">
        <p14:creationId xmlns:p14="http://schemas.microsoft.com/office/powerpoint/2010/main" val="34492643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39952" y="836712"/>
            <a:ext cx="4608512" cy="5832648"/>
          </a:xfrm>
        </p:spPr>
        <p:txBody>
          <a:bodyPr/>
          <a:lstStyle/>
          <a:p>
            <a:r>
              <a:rPr lang="zh-CN" altLang="en-US" dirty="0"/>
              <a:t>图</a:t>
            </a:r>
            <a:r>
              <a:rPr lang="en-US" altLang="zh-CN" dirty="0"/>
              <a:t>8. 2</a:t>
            </a:r>
            <a:r>
              <a:rPr lang="zh-CN" altLang="en-US" dirty="0"/>
              <a:t>表示</a:t>
            </a:r>
            <a:r>
              <a:rPr lang="zh-CN" altLang="en-US" dirty="0" smtClean="0"/>
              <a:t>了</a:t>
            </a:r>
            <a:r>
              <a:rPr lang="en-US" altLang="zh-CN" dirty="0" smtClean="0"/>
              <a:t>t</a:t>
            </a:r>
            <a:r>
              <a:rPr lang="zh-CN" altLang="en-US" dirty="0" smtClean="0"/>
              <a:t>时刻</a:t>
            </a:r>
            <a:r>
              <a:rPr lang="zh-CN" altLang="en-US" dirty="0"/>
              <a:t>的网络结构，由于输入不只是序列中的</a:t>
            </a:r>
            <a:r>
              <a:rPr lang="zh-CN" altLang="en-US" dirty="0" smtClean="0"/>
              <a:t>第</a:t>
            </a:r>
            <a:r>
              <a:rPr lang="en-US" altLang="zh-CN" dirty="0" smtClean="0"/>
              <a:t>t</a:t>
            </a:r>
            <a:r>
              <a:rPr lang="zh-CN" altLang="en-US" dirty="0" smtClean="0"/>
              <a:t>个</a:t>
            </a:r>
            <a:r>
              <a:rPr lang="zh-CN" altLang="en-US" dirty="0"/>
              <a:t>元素而是整个序列，为了清楚地表示每个时间步的输入和输出，通常将图</a:t>
            </a:r>
            <a:r>
              <a:rPr lang="en-US" altLang="zh-CN" dirty="0"/>
              <a:t>8. 2</a:t>
            </a:r>
            <a:r>
              <a:rPr lang="zh-CN" altLang="en-US" dirty="0"/>
              <a:t>展开为图</a:t>
            </a:r>
            <a:r>
              <a:rPr lang="en-US" altLang="zh-CN" dirty="0"/>
              <a:t>8. 3</a:t>
            </a:r>
            <a:r>
              <a:rPr lang="zh-CN" altLang="en-US" dirty="0"/>
              <a:t>。可以看到，时间步从左到右递增，</a:t>
            </a:r>
            <a:r>
              <a:rPr lang="zh-CN" altLang="en-US" dirty="0" smtClean="0"/>
              <a:t>在</a:t>
            </a:r>
            <a:r>
              <a:rPr lang="en-US" altLang="zh-CN" dirty="0" smtClean="0"/>
              <a:t>t</a:t>
            </a:r>
            <a:r>
              <a:rPr lang="zh-CN" altLang="en-US" dirty="0" smtClean="0"/>
              <a:t>时刻</a:t>
            </a:r>
            <a:r>
              <a:rPr lang="zh-CN" altLang="en-US" dirty="0"/>
              <a:t>，循环层的</a:t>
            </a:r>
            <a:r>
              <a:rPr lang="zh-CN" altLang="en-US" dirty="0" smtClean="0"/>
              <a:t>输入有     和      ，</a:t>
            </a:r>
            <a:r>
              <a:rPr lang="zh-CN" altLang="en-US" dirty="0"/>
              <a:t>输出</a:t>
            </a:r>
            <a:r>
              <a:rPr lang="zh-CN" altLang="en-US" dirty="0" smtClean="0"/>
              <a:t>为      ；在</a:t>
            </a:r>
            <a:r>
              <a:rPr lang="en-US" altLang="zh-CN" dirty="0" smtClean="0"/>
              <a:t>t=2</a:t>
            </a:r>
            <a:r>
              <a:rPr lang="zh-CN" altLang="en-US" dirty="0" smtClean="0"/>
              <a:t>时刻</a:t>
            </a:r>
            <a:r>
              <a:rPr lang="zh-CN" altLang="en-US" dirty="0"/>
              <a:t>，循环层的输入</a:t>
            </a:r>
            <a:r>
              <a:rPr lang="zh-CN" altLang="en-US" dirty="0" smtClean="0"/>
              <a:t>有     和     ，</a:t>
            </a:r>
            <a:r>
              <a:rPr lang="zh-CN" altLang="en-US"/>
              <a:t>输出</a:t>
            </a:r>
            <a:r>
              <a:rPr lang="zh-CN" altLang="en-US" smtClean="0"/>
              <a:t>为       </a:t>
            </a:r>
            <a:r>
              <a:rPr lang="zh-CN" altLang="en-US" dirty="0" smtClean="0"/>
              <a:t>，</a:t>
            </a:r>
            <a:r>
              <a:rPr lang="zh-CN" altLang="en-US" dirty="0"/>
              <a:t>以此类推。</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844824"/>
            <a:ext cx="3418500" cy="2727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102748" y="4941168"/>
            <a:ext cx="2004075" cy="369332"/>
          </a:xfrm>
          <a:prstGeom prst="rect">
            <a:avLst/>
          </a:prstGeom>
        </p:spPr>
        <p:txBody>
          <a:bodyPr wrap="none">
            <a:spAutoFit/>
          </a:bodyPr>
          <a:lstStyle/>
          <a:p>
            <a:r>
              <a:rPr lang="zh-CN" altLang="zh-CN" dirty="0"/>
              <a:t>图</a:t>
            </a:r>
            <a:r>
              <a:rPr lang="en-US" altLang="zh-CN" dirty="0"/>
              <a:t>8. 3 </a:t>
            </a:r>
            <a:r>
              <a:rPr lang="zh-CN" altLang="zh-CN" dirty="0"/>
              <a:t>展开的</a:t>
            </a:r>
            <a:r>
              <a:rPr lang="en-US" altLang="zh-CN" dirty="0"/>
              <a:t>RNN</a:t>
            </a:r>
            <a:endParaRPr lang="zh-CN" altLang="zh-CN" dirty="0"/>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3145680316"/>
              </p:ext>
            </p:extLst>
          </p:nvPr>
        </p:nvGraphicFramePr>
        <p:xfrm>
          <a:off x="6876256" y="3717032"/>
          <a:ext cx="418919" cy="304668"/>
        </p:xfrm>
        <a:graphic>
          <a:graphicData uri="http://schemas.openxmlformats.org/presentationml/2006/ole">
            <mc:AlternateContent xmlns:mc="http://schemas.openxmlformats.org/markup-compatibility/2006">
              <mc:Choice xmlns:v="urn:schemas-microsoft-com:vml" Requires="v">
                <p:oleObj spid="_x0000_s5609" name="Equation" r:id="rId4" imgW="279279" imgH="203112" progId="Equation.DSMT4">
                  <p:embed/>
                </p:oleObj>
              </mc:Choice>
              <mc:Fallback>
                <p:oleObj name="Equation" r:id="rId4" imgW="279279" imgH="203112"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6256" y="3717032"/>
                        <a:ext cx="418919" cy="304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2884296960"/>
              </p:ext>
            </p:extLst>
          </p:nvPr>
        </p:nvGraphicFramePr>
        <p:xfrm>
          <a:off x="7596336" y="3717032"/>
          <a:ext cx="399704" cy="285503"/>
        </p:xfrm>
        <a:graphic>
          <a:graphicData uri="http://schemas.openxmlformats.org/presentationml/2006/ole">
            <mc:AlternateContent xmlns:mc="http://schemas.openxmlformats.org/markup-compatibility/2006">
              <mc:Choice xmlns:v="urn:schemas-microsoft-com:vml" Requires="v">
                <p:oleObj spid="_x0000_s5610" name="Equation" r:id="rId6" imgW="266469" imgH="190335" progId="Equation.DSMT4">
                  <p:embed/>
                </p:oleObj>
              </mc:Choice>
              <mc:Fallback>
                <p:oleObj name="Equation" r:id="rId6" imgW="266469" imgH="190335"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96336" y="3717032"/>
                        <a:ext cx="399704" cy="285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1405648140"/>
              </p:ext>
            </p:extLst>
          </p:nvPr>
        </p:nvGraphicFramePr>
        <p:xfrm>
          <a:off x="5580112" y="4077072"/>
          <a:ext cx="399876" cy="342752"/>
        </p:xfrm>
        <a:graphic>
          <a:graphicData uri="http://schemas.openxmlformats.org/presentationml/2006/ole">
            <mc:AlternateContent xmlns:mc="http://schemas.openxmlformats.org/markup-compatibility/2006">
              <mc:Choice xmlns:v="urn:schemas-microsoft-com:vml" Requires="v">
                <p:oleObj spid="_x0000_s5611" name="Equation" r:id="rId8" imgW="266584" imgH="228501" progId="Equation.DSMT4">
                  <p:embed/>
                </p:oleObj>
              </mc:Choice>
              <mc:Fallback>
                <p:oleObj name="Equation" r:id="rId8" imgW="266584" imgH="228501" progId="Equation.DSMT4">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80112" y="4077072"/>
                        <a:ext cx="399876"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1765802655"/>
              </p:ext>
            </p:extLst>
          </p:nvPr>
        </p:nvGraphicFramePr>
        <p:xfrm>
          <a:off x="6516216" y="4509120"/>
          <a:ext cx="399704" cy="304536"/>
        </p:xfrm>
        <a:graphic>
          <a:graphicData uri="http://schemas.openxmlformats.org/presentationml/2006/ole">
            <mc:AlternateContent xmlns:mc="http://schemas.openxmlformats.org/markup-compatibility/2006">
              <mc:Choice xmlns:v="urn:schemas-microsoft-com:vml" Requires="v">
                <p:oleObj spid="_x0000_s5612" name="Equation" r:id="rId10" imgW="266469" imgH="203024" progId="Equation.DSMT4">
                  <p:embed/>
                </p:oleObj>
              </mc:Choice>
              <mc:Fallback>
                <p:oleObj name="Equation" r:id="rId10" imgW="266469" imgH="203024" progId="Equation.DSMT4">
                  <p:embed/>
                  <p:pic>
                    <p:nvPicPr>
                      <p:cNvPr id="0" name="Object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16216" y="4509120"/>
                        <a:ext cx="399704" cy="304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4179161946"/>
              </p:ext>
            </p:extLst>
          </p:nvPr>
        </p:nvGraphicFramePr>
        <p:xfrm>
          <a:off x="7236296" y="4509120"/>
          <a:ext cx="419100" cy="285750"/>
        </p:xfrm>
        <a:graphic>
          <a:graphicData uri="http://schemas.openxmlformats.org/presentationml/2006/ole">
            <mc:AlternateContent xmlns:mc="http://schemas.openxmlformats.org/markup-compatibility/2006">
              <mc:Choice xmlns:v="urn:schemas-microsoft-com:vml" Requires="v">
                <p:oleObj spid="_x0000_s5613" name="Equation" r:id="rId12" imgW="279400" imgH="190500" progId="Equation.DSMT4">
                  <p:embed/>
                </p:oleObj>
              </mc:Choice>
              <mc:Fallback>
                <p:oleObj name="Equation" r:id="rId12" imgW="279400" imgH="190500" progId="Equation.DSMT4">
                  <p:embed/>
                  <p:pic>
                    <p:nvPicPr>
                      <p:cNvPr id="0" name="Object 1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236296" y="4509120"/>
                        <a:ext cx="419100" cy="285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2728314880"/>
              </p:ext>
            </p:extLst>
          </p:nvPr>
        </p:nvGraphicFramePr>
        <p:xfrm>
          <a:off x="4932040" y="4869160"/>
          <a:ext cx="437960" cy="342752"/>
        </p:xfrm>
        <a:graphic>
          <a:graphicData uri="http://schemas.openxmlformats.org/presentationml/2006/ole">
            <mc:AlternateContent xmlns:mc="http://schemas.openxmlformats.org/markup-compatibility/2006">
              <mc:Choice xmlns:v="urn:schemas-microsoft-com:vml" Requires="v">
                <p:oleObj spid="_x0000_s5614" name="Equation" r:id="rId14" imgW="291973" imgH="228501" progId="Equation.DSMT4">
                  <p:embed/>
                </p:oleObj>
              </mc:Choice>
              <mc:Fallback>
                <p:oleObj name="Equation" r:id="rId14" imgW="291973" imgH="228501" progId="Equation.DSMT4">
                  <p:embed/>
                  <p:pic>
                    <p:nvPicPr>
                      <p:cNvPr id="0" name="Object 1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932040" y="4869160"/>
                        <a:ext cx="437960"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03158207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a:t>
            </a:r>
            <a:r>
              <a:rPr lang="en-US" altLang="zh-CN" dirty="0"/>
              <a:t>2</a:t>
            </a:r>
            <a:r>
              <a:rPr lang="zh-CN" altLang="en-US" dirty="0"/>
              <a:t>）</a:t>
            </a:r>
            <a:r>
              <a:rPr lang="en-US" altLang="zh-CN" dirty="0"/>
              <a:t>GRU </a:t>
            </a:r>
            <a:r>
              <a:rPr lang="en-US" altLang="zh-CN" dirty="0" err="1"/>
              <a:t>PyTorch</a:t>
            </a:r>
            <a:r>
              <a:rPr lang="zh-CN" altLang="en-US" dirty="0"/>
              <a:t>编程</a:t>
            </a:r>
          </a:p>
          <a:p>
            <a:r>
              <a:rPr lang="zh-CN" altLang="en-US" dirty="0"/>
              <a:t>下面还是以将字符串“</a:t>
            </a:r>
            <a:r>
              <a:rPr lang="en-US" altLang="zh-CN" dirty="0"/>
              <a:t>aloha”</a:t>
            </a:r>
            <a:r>
              <a:rPr lang="zh-CN" altLang="en-US" dirty="0"/>
              <a:t>输入到</a:t>
            </a:r>
            <a:r>
              <a:rPr lang="en-US" altLang="zh-CN" dirty="0"/>
              <a:t>GRU</a:t>
            </a:r>
            <a:r>
              <a:rPr lang="zh-CN" altLang="en-US" dirty="0"/>
              <a:t>为例，说明如何使用</a:t>
            </a:r>
            <a:r>
              <a:rPr lang="en-US" altLang="zh-CN" dirty="0" err="1"/>
              <a:t>PyTorch</a:t>
            </a:r>
            <a:r>
              <a:rPr lang="zh-CN" altLang="en-US" dirty="0"/>
              <a:t>的</a:t>
            </a:r>
            <a:r>
              <a:rPr lang="en-US" altLang="zh-CN" dirty="0"/>
              <a:t>GRU</a:t>
            </a:r>
            <a:r>
              <a:rPr lang="zh-CN" altLang="en-US" dirty="0"/>
              <a:t>进行编码。完整代码请参见</a:t>
            </a:r>
            <a:r>
              <a:rPr lang="en-US" altLang="zh-CN" dirty="0"/>
              <a:t>gru_basics.py</a:t>
            </a:r>
            <a:r>
              <a:rPr lang="zh-CN" altLang="en-US" dirty="0"/>
              <a:t>，由于</a:t>
            </a:r>
            <a:r>
              <a:rPr lang="en-US" altLang="zh-CN" dirty="0"/>
              <a:t>GRU</a:t>
            </a:r>
            <a:r>
              <a:rPr lang="zh-CN" altLang="en-US" dirty="0"/>
              <a:t>编程与基本</a:t>
            </a:r>
            <a:r>
              <a:rPr lang="en-US" altLang="zh-CN" dirty="0"/>
              <a:t>RNN</a:t>
            </a:r>
            <a:r>
              <a:rPr lang="zh-CN" altLang="en-US" dirty="0"/>
              <a:t>一致，代码没有多少改动，请读者自行研读。</a:t>
            </a:r>
          </a:p>
          <a:p>
            <a:endParaRPr lang="zh-CN" altLang="en-US" dirty="0"/>
          </a:p>
        </p:txBody>
      </p:sp>
    </p:spTree>
    <p:extLst>
      <p:ext uri="{BB962C8B-B14F-4D97-AF65-F5344CB8AC3E}">
        <p14:creationId xmlns:p14="http://schemas.microsoft.com/office/powerpoint/2010/main" val="264503893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8.5 </a:t>
            </a:r>
            <a:r>
              <a:rPr lang="zh-CN" altLang="en-US" dirty="0" smtClean="0"/>
              <a:t>注意力</a:t>
            </a:r>
            <a:r>
              <a:rPr lang="zh-CN" altLang="en-US" dirty="0"/>
              <a:t>机制</a:t>
            </a:r>
          </a:p>
        </p:txBody>
      </p:sp>
      <p:sp>
        <p:nvSpPr>
          <p:cNvPr id="3" name="内容占位符 2"/>
          <p:cNvSpPr>
            <a:spLocks noGrp="1"/>
          </p:cNvSpPr>
          <p:nvPr>
            <p:ph idx="1"/>
          </p:nvPr>
        </p:nvSpPr>
        <p:spPr/>
        <p:txBody>
          <a:bodyPr/>
          <a:lstStyle/>
          <a:p>
            <a:r>
              <a:rPr lang="zh-CN" altLang="en-US" dirty="0"/>
              <a:t>在深度网络中通常会引入注意力机制（</a:t>
            </a:r>
            <a:r>
              <a:rPr lang="en-US" altLang="zh-CN" dirty="0"/>
              <a:t>Attention Mechanism</a:t>
            </a:r>
            <a:r>
              <a:rPr lang="zh-CN" altLang="en-US" dirty="0"/>
              <a:t>），使模型能够在众多输入信息中，集中注意力到重要的信息上，降低对次要信息的注意力，以此来选取一些关键的输入信息进行处理，提高任务处理的效率和准确性。</a:t>
            </a:r>
          </a:p>
        </p:txBody>
      </p:sp>
    </p:spTree>
    <p:extLst>
      <p:ext uri="{BB962C8B-B14F-4D97-AF65-F5344CB8AC3E}">
        <p14:creationId xmlns:p14="http://schemas.microsoft.com/office/powerpoint/2010/main" val="284324913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8.5.1 Seq2Seq</a:t>
            </a:r>
            <a:r>
              <a:rPr lang="zh-CN" altLang="en-US" dirty="0"/>
              <a:t>模型的缺陷</a:t>
            </a:r>
          </a:p>
        </p:txBody>
      </p:sp>
      <p:sp>
        <p:nvSpPr>
          <p:cNvPr id="3" name="内容占位符 2"/>
          <p:cNvSpPr>
            <a:spLocks noGrp="1"/>
          </p:cNvSpPr>
          <p:nvPr>
            <p:ph idx="1"/>
          </p:nvPr>
        </p:nvSpPr>
        <p:spPr/>
        <p:txBody>
          <a:bodyPr>
            <a:normAutofit fontScale="92500" lnSpcReduction="10000"/>
          </a:bodyPr>
          <a:lstStyle/>
          <a:p>
            <a:r>
              <a:rPr lang="zh-CN" altLang="en-US" dirty="0"/>
              <a:t>很多论文都使用</a:t>
            </a:r>
            <a:r>
              <a:rPr lang="en-US" altLang="zh-CN" dirty="0"/>
              <a:t>Seq2Seq</a:t>
            </a:r>
            <a:r>
              <a:rPr lang="zh-CN" altLang="en-US" dirty="0"/>
              <a:t>模型完成机器翻译任务，该模型广泛应用于自然语言处理领域，其中最有代表性的论文是“</a:t>
            </a:r>
            <a:r>
              <a:rPr lang="en-US" altLang="zh-CN" dirty="0"/>
              <a:t>Sequence to Sequence Learning with Neural Networks” </a:t>
            </a:r>
            <a:r>
              <a:rPr lang="zh-CN" altLang="en-US" dirty="0"/>
              <a:t>。简单地说，</a:t>
            </a:r>
            <a:r>
              <a:rPr lang="en-US" altLang="zh-CN" dirty="0"/>
              <a:t>Seq2Seq</a:t>
            </a:r>
            <a:r>
              <a:rPr lang="zh-CN" altLang="en-US" dirty="0"/>
              <a:t>模型可以将一个不定长的输入序列转化为另一个不定长的输出序列，一般使用如图</a:t>
            </a:r>
            <a:r>
              <a:rPr lang="en-US" altLang="zh-CN" dirty="0"/>
              <a:t>8. 22</a:t>
            </a:r>
            <a:r>
              <a:rPr lang="zh-CN" altLang="en-US" dirty="0"/>
              <a:t>所示的编码器</a:t>
            </a:r>
            <a:r>
              <a:rPr lang="en-US" altLang="zh-CN" dirty="0"/>
              <a:t>-</a:t>
            </a:r>
            <a:r>
              <a:rPr lang="zh-CN" altLang="en-US" dirty="0"/>
              <a:t>解码器结构。图中左部的编码器处理输入序列并将信息压缩到一个固定长度的上下文向量 中，可将 视为是输入序列的语义概要。图中右部的解码器使用 初始化隐藏状态，并在每一个时间步使用上一个隐藏状态 和当前输入符号的嵌入向量一起计算出当前隐藏状态 ，最后使用一个线性层进行预测，输出预测的符号。注意，图中使用</a:t>
            </a:r>
            <a:r>
              <a:rPr lang="en-US" altLang="zh-CN" dirty="0"/>
              <a:t>h</a:t>
            </a:r>
            <a:r>
              <a:rPr lang="zh-CN" altLang="en-US" dirty="0"/>
              <a:t>来表示编码器的隐藏状态，而使用</a:t>
            </a:r>
            <a:r>
              <a:rPr lang="en-US" altLang="zh-CN" dirty="0"/>
              <a:t>s</a:t>
            </a:r>
            <a:r>
              <a:rPr lang="zh-CN" altLang="en-US" dirty="0"/>
              <a:t>来表示解码器的隐藏状态，以示区别。</a:t>
            </a:r>
          </a:p>
        </p:txBody>
      </p:sp>
    </p:spTree>
    <p:extLst>
      <p:ext uri="{BB962C8B-B14F-4D97-AF65-F5344CB8AC3E}">
        <p14:creationId xmlns:p14="http://schemas.microsoft.com/office/powerpoint/2010/main" val="413273556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581128"/>
            <a:ext cx="8229600" cy="1743472"/>
          </a:xfrm>
        </p:spPr>
        <p:txBody>
          <a:bodyPr/>
          <a:lstStyle/>
          <a:p>
            <a:r>
              <a:rPr lang="zh-CN" altLang="en-US" dirty="0"/>
              <a:t>固定长度的上下文向量 需要存储整个输入源句子的语义信息，因此具有无法记忆很长源句子的致命缺点。在记忆句子后续部分的时候，就会遗忘开始的部分。因此，为了解决这个问题而提出注意力机制。</a:t>
            </a:r>
          </a:p>
        </p:txBody>
      </p:sp>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3819" y="764704"/>
            <a:ext cx="5296359" cy="3208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137953" y="4149080"/>
            <a:ext cx="2868093" cy="369332"/>
          </a:xfrm>
          <a:prstGeom prst="rect">
            <a:avLst/>
          </a:prstGeom>
        </p:spPr>
        <p:txBody>
          <a:bodyPr wrap="none">
            <a:spAutoFit/>
          </a:bodyPr>
          <a:lstStyle/>
          <a:p>
            <a:r>
              <a:rPr lang="zh-CN" altLang="zh-CN" dirty="0"/>
              <a:t>图</a:t>
            </a:r>
            <a:r>
              <a:rPr lang="en-US" altLang="zh-CN" dirty="0"/>
              <a:t>8. 22 </a:t>
            </a:r>
            <a:r>
              <a:rPr lang="zh-CN" altLang="zh-CN" dirty="0"/>
              <a:t>编码器</a:t>
            </a:r>
            <a:r>
              <a:rPr lang="en-US" altLang="zh-CN" dirty="0"/>
              <a:t>-</a:t>
            </a:r>
            <a:r>
              <a:rPr lang="zh-CN" altLang="zh-CN" dirty="0"/>
              <a:t>解码器结构</a:t>
            </a:r>
          </a:p>
        </p:txBody>
      </p:sp>
    </p:spTree>
    <p:extLst>
      <p:ext uri="{BB962C8B-B14F-4D97-AF65-F5344CB8AC3E}">
        <p14:creationId xmlns:p14="http://schemas.microsoft.com/office/powerpoint/2010/main" val="43550715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700808"/>
            <a:ext cx="8229600" cy="4623792"/>
          </a:xfrm>
        </p:spPr>
        <p:txBody>
          <a:bodyPr>
            <a:normAutofit fontScale="92500"/>
          </a:bodyPr>
          <a:lstStyle/>
          <a:p>
            <a:r>
              <a:rPr lang="zh-CN" altLang="en-US" dirty="0"/>
              <a:t>注意力机制的工作原理是：首先是计算注意力</a:t>
            </a:r>
            <a:r>
              <a:rPr lang="zh-CN" altLang="en-US" dirty="0" smtClean="0"/>
              <a:t>向量   </a:t>
            </a:r>
            <a:r>
              <a:rPr lang="zh-CN" altLang="en-US" dirty="0"/>
              <a:t>，该向量长度与源句子长度一致，向量元素值大小表示对应位置单词应被关注的程度。注意力向量的重要性质是，每个</a:t>
            </a:r>
            <a:r>
              <a:rPr lang="zh-CN" altLang="en-US" dirty="0" smtClean="0"/>
              <a:t>元素    </a:t>
            </a:r>
            <a:r>
              <a:rPr lang="zh-CN" altLang="en-US" dirty="0"/>
              <a:t>的取值都在</a:t>
            </a:r>
            <a:r>
              <a:rPr lang="en-US" altLang="zh-CN" dirty="0"/>
              <a:t>0</a:t>
            </a:r>
            <a:r>
              <a:rPr lang="zh-CN" altLang="en-US" dirty="0"/>
              <a:t>和</a:t>
            </a:r>
            <a:r>
              <a:rPr lang="en-US" altLang="zh-CN" dirty="0"/>
              <a:t>1</a:t>
            </a:r>
            <a:r>
              <a:rPr lang="zh-CN" altLang="en-US" dirty="0"/>
              <a:t>之间，且向量全部元素之和为</a:t>
            </a:r>
            <a:r>
              <a:rPr lang="en-US" altLang="zh-CN" dirty="0"/>
              <a:t>1</a:t>
            </a:r>
            <a:r>
              <a:rPr lang="zh-CN" altLang="en-US" dirty="0"/>
              <a:t>。然后计算源句子隐藏状态的加权和，得到加权源</a:t>
            </a:r>
            <a:r>
              <a:rPr lang="zh-CN" altLang="en-US" dirty="0" smtClean="0"/>
              <a:t>向量   </a:t>
            </a:r>
            <a:r>
              <a:rPr lang="zh-CN" altLang="en-US" dirty="0"/>
              <a:t>。</a:t>
            </a:r>
          </a:p>
          <a:p>
            <a:r>
              <a:rPr lang="zh-CN" altLang="en-US" dirty="0"/>
              <a:t> </a:t>
            </a:r>
            <a:endParaRPr lang="en-US" altLang="zh-CN" dirty="0" smtClean="0"/>
          </a:p>
          <a:p>
            <a:r>
              <a:rPr lang="zh-CN" altLang="en-US" dirty="0"/>
              <a:t>								</a:t>
            </a:r>
            <a:r>
              <a:rPr lang="en-US" altLang="zh-CN" dirty="0"/>
              <a:t>(8-30)</a:t>
            </a:r>
          </a:p>
          <a:p>
            <a:r>
              <a:rPr lang="zh-CN" altLang="en-US" dirty="0"/>
              <a:t>在译码时，在每一个时间步都要计算一个新的加权源向量，将其作为译码器</a:t>
            </a:r>
            <a:r>
              <a:rPr lang="en-US" altLang="zh-CN" dirty="0"/>
              <a:t>RNN</a:t>
            </a:r>
            <a:r>
              <a:rPr lang="zh-CN" altLang="en-US" dirty="0"/>
              <a:t>的输入，并通过线性层进行预测。</a:t>
            </a:r>
          </a:p>
          <a:p>
            <a:r>
              <a:rPr lang="zh-CN" altLang="en-US" dirty="0"/>
              <a:t>更详细的解释请参见下文。</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8908798"/>
              </p:ext>
            </p:extLst>
          </p:nvPr>
        </p:nvGraphicFramePr>
        <p:xfrm>
          <a:off x="7550099" y="1844824"/>
          <a:ext cx="190253" cy="209277"/>
        </p:xfrm>
        <a:graphic>
          <a:graphicData uri="http://schemas.openxmlformats.org/presentationml/2006/ole">
            <mc:AlternateContent xmlns:mc="http://schemas.openxmlformats.org/markup-compatibility/2006">
              <mc:Choice xmlns:v="urn:schemas-microsoft-com:vml" Requires="v">
                <p:oleObj spid="_x0000_s44089" name="Equation" r:id="rId3" imgW="126835" imgH="139518" progId="Equation.DSMT4">
                  <p:embed/>
                </p:oleObj>
              </mc:Choice>
              <mc:Fallback>
                <p:oleObj name="Equation" r:id="rId3" imgW="126835" imgH="139518"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0099" y="1844824"/>
                        <a:ext cx="190253" cy="20927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152436400"/>
              </p:ext>
            </p:extLst>
          </p:nvPr>
        </p:nvGraphicFramePr>
        <p:xfrm>
          <a:off x="1475656" y="2852936"/>
          <a:ext cx="228501" cy="342752"/>
        </p:xfrm>
        <a:graphic>
          <a:graphicData uri="http://schemas.openxmlformats.org/presentationml/2006/ole">
            <mc:AlternateContent xmlns:mc="http://schemas.openxmlformats.org/markup-compatibility/2006">
              <mc:Choice xmlns:v="urn:schemas-microsoft-com:vml" Requires="v">
                <p:oleObj spid="_x0000_s44090" name="Equation" r:id="rId5" imgW="152334" imgH="228501" progId="Equation.DSMT4">
                  <p:embed/>
                </p:oleObj>
              </mc:Choice>
              <mc:Fallback>
                <p:oleObj name="Equation" r:id="rId5" imgW="152334" imgH="228501"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5656" y="2852936"/>
                        <a:ext cx="228501"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077942948"/>
              </p:ext>
            </p:extLst>
          </p:nvPr>
        </p:nvGraphicFramePr>
        <p:xfrm>
          <a:off x="7524328" y="3284984"/>
          <a:ext cx="228501" cy="209459"/>
        </p:xfrm>
        <a:graphic>
          <a:graphicData uri="http://schemas.openxmlformats.org/presentationml/2006/ole">
            <mc:AlternateContent xmlns:mc="http://schemas.openxmlformats.org/markup-compatibility/2006">
              <mc:Choice xmlns:v="urn:schemas-microsoft-com:vml" Requires="v">
                <p:oleObj spid="_x0000_s44091" name="Equation" r:id="rId7" imgW="152334" imgH="139639" progId="Equation.DSMT4">
                  <p:embed/>
                </p:oleObj>
              </mc:Choice>
              <mc:Fallback>
                <p:oleObj name="Equation" r:id="rId7" imgW="152334" imgH="139639"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24328" y="3284984"/>
                        <a:ext cx="228501" cy="20945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1994084269"/>
              </p:ext>
            </p:extLst>
          </p:nvPr>
        </p:nvGraphicFramePr>
        <p:xfrm>
          <a:off x="1115616" y="3933056"/>
          <a:ext cx="1142504" cy="399876"/>
        </p:xfrm>
        <a:graphic>
          <a:graphicData uri="http://schemas.openxmlformats.org/presentationml/2006/ole">
            <mc:AlternateContent xmlns:mc="http://schemas.openxmlformats.org/markup-compatibility/2006">
              <mc:Choice xmlns:v="urn:schemas-microsoft-com:vml" Requires="v">
                <p:oleObj spid="_x0000_s44092" name="Equation" r:id="rId9" imgW="761669" imgH="266584" progId="Equation.DSMT4">
                  <p:embed/>
                </p:oleObj>
              </mc:Choice>
              <mc:Fallback>
                <p:oleObj name="Equation" r:id="rId9" imgW="761669" imgH="266584"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5616" y="3933056"/>
                        <a:ext cx="1142504" cy="39987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7127167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8.5.2 </a:t>
            </a:r>
            <a:r>
              <a:rPr lang="zh-CN" altLang="en-US" dirty="0" smtClean="0"/>
              <a:t>机器翻译</a:t>
            </a:r>
            <a:r>
              <a:rPr lang="zh-CN" altLang="en-US" dirty="0"/>
              <a:t>中的注意力机制</a:t>
            </a:r>
          </a:p>
        </p:txBody>
      </p:sp>
      <p:sp>
        <p:nvSpPr>
          <p:cNvPr id="3" name="内容占位符 2"/>
          <p:cNvSpPr>
            <a:spLocks noGrp="1"/>
          </p:cNvSpPr>
          <p:nvPr>
            <p:ph idx="1"/>
          </p:nvPr>
        </p:nvSpPr>
        <p:spPr/>
        <p:txBody>
          <a:bodyPr/>
          <a:lstStyle/>
          <a:p>
            <a:r>
              <a:rPr lang="zh-CN" altLang="en-US" dirty="0"/>
              <a:t>注意力模型源于论文“</a:t>
            </a:r>
            <a:r>
              <a:rPr lang="en-US" altLang="zh-CN" dirty="0"/>
              <a:t>Neural Machine Translation by Jointly Learning to Align and Translate” </a:t>
            </a:r>
            <a:r>
              <a:rPr lang="zh-CN" altLang="en-US" dirty="0"/>
              <a:t>，该模型源于机器翻译，但在其他应用领域也得到推广。</a:t>
            </a:r>
          </a:p>
        </p:txBody>
      </p:sp>
    </p:spTree>
    <p:extLst>
      <p:ext uri="{BB962C8B-B14F-4D97-AF65-F5344CB8AC3E}">
        <p14:creationId xmlns:p14="http://schemas.microsoft.com/office/powerpoint/2010/main" val="114026651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5415880"/>
          </a:xfrm>
        </p:spPr>
        <p:txBody>
          <a:bodyPr>
            <a:normAutofit fontScale="92500" lnSpcReduction="10000"/>
          </a:bodyPr>
          <a:lstStyle/>
          <a:p>
            <a:r>
              <a:rPr lang="zh-CN" altLang="en-US" dirty="0"/>
              <a:t>注意力层使用解码器前一步的隐藏</a:t>
            </a:r>
            <a:r>
              <a:rPr lang="zh-CN" altLang="en-US" dirty="0" smtClean="0"/>
              <a:t>状态     </a:t>
            </a:r>
            <a:r>
              <a:rPr lang="zh-CN" altLang="en-US" dirty="0"/>
              <a:t>和编码器的全部隐藏</a:t>
            </a:r>
            <a:r>
              <a:rPr lang="zh-CN" altLang="en-US" dirty="0" smtClean="0"/>
              <a:t>状态    </a:t>
            </a:r>
            <a:r>
              <a:rPr lang="zh-CN" altLang="en-US" dirty="0"/>
              <a:t>来计算注意力</a:t>
            </a:r>
            <a:r>
              <a:rPr lang="zh-CN" altLang="en-US" dirty="0" smtClean="0"/>
              <a:t>向量    </a:t>
            </a:r>
            <a:r>
              <a:rPr lang="zh-CN" altLang="en-US" dirty="0"/>
              <a:t>， </a:t>
            </a:r>
            <a:r>
              <a:rPr lang="zh-CN" altLang="en-US" dirty="0" smtClean="0"/>
              <a:t>  表示</a:t>
            </a:r>
            <a:r>
              <a:rPr lang="zh-CN" altLang="en-US" dirty="0"/>
              <a:t>为了正确预测下一个要解码的</a:t>
            </a:r>
            <a:r>
              <a:rPr lang="zh-CN" altLang="en-US" dirty="0" smtClean="0"/>
              <a:t>单词      </a:t>
            </a:r>
            <a:r>
              <a:rPr lang="zh-CN" altLang="en-US" dirty="0"/>
              <a:t>，应该在源句子中关注哪些单词。注意， </a:t>
            </a:r>
            <a:r>
              <a:rPr lang="zh-CN" altLang="en-US" dirty="0" smtClean="0"/>
              <a:t>  与</a:t>
            </a:r>
            <a:r>
              <a:rPr lang="zh-CN" altLang="en-US" dirty="0"/>
              <a:t>前文</a:t>
            </a:r>
            <a:r>
              <a:rPr lang="zh-CN" altLang="en-US" dirty="0" smtClean="0"/>
              <a:t>的    不同</a:t>
            </a:r>
            <a:r>
              <a:rPr lang="zh-CN" altLang="en-US" dirty="0"/>
              <a:t>，前者</a:t>
            </a:r>
            <a:r>
              <a:rPr lang="zh-CN" altLang="en-US" dirty="0" smtClean="0"/>
              <a:t>表示</a:t>
            </a:r>
            <a:r>
              <a:rPr lang="en-US" altLang="zh-CN" dirty="0" smtClean="0"/>
              <a:t>t</a:t>
            </a:r>
            <a:r>
              <a:rPr lang="zh-CN" altLang="en-US" dirty="0" smtClean="0"/>
              <a:t>时间</a:t>
            </a:r>
            <a:r>
              <a:rPr lang="zh-CN" altLang="en-US" dirty="0"/>
              <a:t>步的注意力向量，后者表示注意力向量中的</a:t>
            </a:r>
            <a:r>
              <a:rPr lang="zh-CN" altLang="en-US" dirty="0" smtClean="0"/>
              <a:t>第</a:t>
            </a:r>
            <a:r>
              <a:rPr lang="en-US" altLang="zh-CN" dirty="0" err="1" smtClean="0"/>
              <a:t>i</a:t>
            </a:r>
            <a:r>
              <a:rPr lang="zh-CN" altLang="en-US" dirty="0" smtClean="0"/>
              <a:t>个</a:t>
            </a:r>
            <a:r>
              <a:rPr lang="zh-CN" altLang="en-US" dirty="0"/>
              <a:t>元素。</a:t>
            </a:r>
          </a:p>
          <a:p>
            <a:r>
              <a:rPr lang="zh-CN" altLang="en-US" dirty="0"/>
              <a:t>首先计算解码器的前一步隐藏状态和编码器的全部隐藏状态之间的</a:t>
            </a:r>
            <a:r>
              <a:rPr lang="zh-CN" altLang="en-US" dirty="0" smtClean="0"/>
              <a:t>能量    </a:t>
            </a:r>
            <a:r>
              <a:rPr lang="zh-CN" altLang="en-US" dirty="0"/>
              <a:t>。由于编码器的隐藏状态是长度为𝑇序列的张量，而解码器前一步的隐藏状态是单一张量，因此需要将解码器隐藏状态复制𝑇次，才能保证这两者在形状上一致。然后将两者连接在一起，并通过一个线性层（权重</a:t>
            </a:r>
            <a:r>
              <a:rPr lang="zh-CN" altLang="en-US" dirty="0" smtClean="0"/>
              <a:t>为     ）</a:t>
            </a:r>
            <a:r>
              <a:rPr lang="zh-CN" altLang="en-US" dirty="0"/>
              <a:t>和</a:t>
            </a:r>
            <a:r>
              <a:rPr lang="en-US" altLang="zh-CN" dirty="0" err="1"/>
              <a:t>tanh</a:t>
            </a:r>
            <a:r>
              <a:rPr lang="zh-CN" altLang="en-US" dirty="0"/>
              <a:t>激活函数来计算其</a:t>
            </a:r>
            <a:r>
              <a:rPr lang="zh-CN" altLang="en-US" dirty="0" smtClean="0"/>
              <a:t>能量    </a:t>
            </a:r>
            <a:r>
              <a:rPr lang="zh-CN" altLang="en-US" dirty="0"/>
              <a:t>。可以将 </a:t>
            </a:r>
            <a:r>
              <a:rPr lang="zh-CN" altLang="en-US" dirty="0" smtClean="0"/>
              <a:t>   视为</a:t>
            </a:r>
            <a:r>
              <a:rPr lang="zh-CN" altLang="en-US" dirty="0"/>
              <a:t>编码器每个隐藏状态“匹配”解码器前一步隐藏状态的程度。</a:t>
            </a:r>
          </a:p>
          <a:p>
            <a:r>
              <a:rPr lang="zh-CN" altLang="en-US" dirty="0"/>
              <a:t> </a:t>
            </a:r>
            <a:endParaRPr lang="en-US" altLang="zh-CN" dirty="0" smtClean="0"/>
          </a:p>
          <a:p>
            <a:r>
              <a:rPr lang="zh-CN" altLang="en-US" dirty="0"/>
              <a:t>								</a:t>
            </a:r>
            <a:r>
              <a:rPr lang="en-US" altLang="zh-CN" dirty="0"/>
              <a:t>(8-31)</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14949266"/>
              </p:ext>
            </p:extLst>
          </p:nvPr>
        </p:nvGraphicFramePr>
        <p:xfrm>
          <a:off x="971600" y="5301208"/>
          <a:ext cx="2152650" cy="419100"/>
        </p:xfrm>
        <a:graphic>
          <a:graphicData uri="http://schemas.openxmlformats.org/presentationml/2006/ole">
            <mc:AlternateContent xmlns:mc="http://schemas.openxmlformats.org/markup-compatibility/2006">
              <mc:Choice xmlns:v="urn:schemas-microsoft-com:vml" Requires="v">
                <p:oleObj spid="_x0000_s45170" name="Equation" r:id="rId3" imgW="1435100" imgH="279400" progId="Equation.DSMT4">
                  <p:embed/>
                </p:oleObj>
              </mc:Choice>
              <mc:Fallback>
                <p:oleObj name="Equation" r:id="rId3" imgW="1435100" imgH="2794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5301208"/>
                        <a:ext cx="2152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828744215"/>
              </p:ext>
            </p:extLst>
          </p:nvPr>
        </p:nvGraphicFramePr>
        <p:xfrm>
          <a:off x="6012160" y="908720"/>
          <a:ext cx="342900" cy="342900"/>
        </p:xfrm>
        <a:graphic>
          <a:graphicData uri="http://schemas.openxmlformats.org/presentationml/2006/ole">
            <mc:AlternateContent xmlns:mc="http://schemas.openxmlformats.org/markup-compatibility/2006">
              <mc:Choice xmlns:v="urn:schemas-microsoft-com:vml" Requires="v">
                <p:oleObj spid="_x0000_s45171" name="Equation" r:id="rId5" imgW="228600" imgH="228600" progId="Equation.DSMT4">
                  <p:embed/>
                </p:oleObj>
              </mc:Choice>
              <mc:Fallback>
                <p:oleObj name="Equation" r:id="rId5" imgW="228600" imgH="22860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2160" y="908720"/>
                        <a:ext cx="3429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288863813"/>
              </p:ext>
            </p:extLst>
          </p:nvPr>
        </p:nvGraphicFramePr>
        <p:xfrm>
          <a:off x="2051720" y="1340768"/>
          <a:ext cx="266238" cy="247221"/>
        </p:xfrm>
        <a:graphic>
          <a:graphicData uri="http://schemas.openxmlformats.org/presentationml/2006/ole">
            <mc:AlternateContent xmlns:mc="http://schemas.openxmlformats.org/markup-compatibility/2006">
              <mc:Choice xmlns:v="urn:schemas-microsoft-com:vml" Requires="v">
                <p:oleObj spid="_x0000_s45172" name="Equation" r:id="rId7" imgW="177492" imgH="164814" progId="Equation.DSMT4">
                  <p:embed/>
                </p:oleObj>
              </mc:Choice>
              <mc:Fallback>
                <p:oleObj name="Equation" r:id="rId7" imgW="177492" imgH="164814"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51720" y="1340768"/>
                        <a:ext cx="266238" cy="2472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413921270"/>
              </p:ext>
            </p:extLst>
          </p:nvPr>
        </p:nvGraphicFramePr>
        <p:xfrm>
          <a:off x="4788024" y="1268760"/>
          <a:ext cx="228501" cy="342752"/>
        </p:xfrm>
        <a:graphic>
          <a:graphicData uri="http://schemas.openxmlformats.org/presentationml/2006/ole">
            <mc:AlternateContent xmlns:mc="http://schemas.openxmlformats.org/markup-compatibility/2006">
              <mc:Choice xmlns:v="urn:schemas-microsoft-com:vml" Requires="v">
                <p:oleObj spid="_x0000_s45173" name="Equation" r:id="rId9" imgW="152334" imgH="228501" progId="Equation.DSMT4">
                  <p:embed/>
                </p:oleObj>
              </mc:Choice>
              <mc:Fallback>
                <p:oleObj name="Equation" r:id="rId9" imgW="152334" imgH="228501" progId="Equation.DSMT4">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88024" y="1268760"/>
                        <a:ext cx="228501"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736750183"/>
              </p:ext>
            </p:extLst>
          </p:nvPr>
        </p:nvGraphicFramePr>
        <p:xfrm>
          <a:off x="5364088" y="1268760"/>
          <a:ext cx="228501" cy="342752"/>
        </p:xfrm>
        <a:graphic>
          <a:graphicData uri="http://schemas.openxmlformats.org/presentationml/2006/ole">
            <mc:AlternateContent xmlns:mc="http://schemas.openxmlformats.org/markup-compatibility/2006">
              <mc:Choice xmlns:v="urn:schemas-microsoft-com:vml" Requires="v">
                <p:oleObj spid="_x0000_s45174" name="Equation" r:id="rId11" imgW="152334" imgH="228501" progId="Equation.DSMT4">
                  <p:embed/>
                </p:oleObj>
              </mc:Choice>
              <mc:Fallback>
                <p:oleObj name="Equation" r:id="rId11" imgW="152334" imgH="228501"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64088" y="1268760"/>
                        <a:ext cx="228501"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3979527489"/>
              </p:ext>
            </p:extLst>
          </p:nvPr>
        </p:nvGraphicFramePr>
        <p:xfrm>
          <a:off x="3275856" y="1556792"/>
          <a:ext cx="380670" cy="399704"/>
        </p:xfrm>
        <a:graphic>
          <a:graphicData uri="http://schemas.openxmlformats.org/presentationml/2006/ole">
            <mc:AlternateContent xmlns:mc="http://schemas.openxmlformats.org/markup-compatibility/2006">
              <mc:Choice xmlns:v="urn:schemas-microsoft-com:vml" Requires="v">
                <p:oleObj spid="_x0000_s45175" name="Equation" r:id="rId12" imgW="253780" imgH="266469" progId="Equation.DSMT4">
                  <p:embed/>
                </p:oleObj>
              </mc:Choice>
              <mc:Fallback>
                <p:oleObj name="Equation" r:id="rId12" imgW="253780" imgH="266469" progId="Equation.DSMT4">
                  <p:embed/>
                  <p:pic>
                    <p:nvPicPr>
                      <p:cNvPr id="0" name="Object 1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275856" y="1556792"/>
                        <a:ext cx="380670" cy="3997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413921270"/>
              </p:ext>
            </p:extLst>
          </p:nvPr>
        </p:nvGraphicFramePr>
        <p:xfrm>
          <a:off x="1691680" y="1916832"/>
          <a:ext cx="228501" cy="342752"/>
        </p:xfrm>
        <a:graphic>
          <a:graphicData uri="http://schemas.openxmlformats.org/presentationml/2006/ole">
            <mc:AlternateContent xmlns:mc="http://schemas.openxmlformats.org/markup-compatibility/2006">
              <mc:Choice xmlns:v="urn:schemas-microsoft-com:vml" Requires="v">
                <p:oleObj spid="_x0000_s45176" name="Equation" r:id="rId14" imgW="152334" imgH="228501" progId="Equation.DSMT4">
                  <p:embed/>
                </p:oleObj>
              </mc:Choice>
              <mc:Fallback>
                <p:oleObj name="Equation" r:id="rId14" imgW="152334" imgH="228501"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91680" y="1916832"/>
                        <a:ext cx="228501"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3699230827"/>
              </p:ext>
            </p:extLst>
          </p:nvPr>
        </p:nvGraphicFramePr>
        <p:xfrm>
          <a:off x="3203848" y="1934120"/>
          <a:ext cx="228501" cy="342752"/>
        </p:xfrm>
        <a:graphic>
          <a:graphicData uri="http://schemas.openxmlformats.org/presentationml/2006/ole">
            <mc:AlternateContent xmlns:mc="http://schemas.openxmlformats.org/markup-compatibility/2006">
              <mc:Choice xmlns:v="urn:schemas-microsoft-com:vml" Requires="v">
                <p:oleObj spid="_x0000_s45177" name="Equation" r:id="rId15" imgW="152334" imgH="228501" progId="Equation.DSMT4">
                  <p:embed/>
                </p:oleObj>
              </mc:Choice>
              <mc:Fallback>
                <p:oleObj name="Equation" r:id="rId15" imgW="152334" imgH="228501" progId="Equation.DSMT4">
                  <p:embed/>
                  <p:pic>
                    <p:nvPicPr>
                      <p:cNvPr id="0" name="Object 1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03848" y="1934120"/>
                        <a:ext cx="228501"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2954773423"/>
              </p:ext>
            </p:extLst>
          </p:nvPr>
        </p:nvGraphicFramePr>
        <p:xfrm>
          <a:off x="2699792" y="3014389"/>
          <a:ext cx="266469" cy="342603"/>
        </p:xfrm>
        <a:graphic>
          <a:graphicData uri="http://schemas.openxmlformats.org/presentationml/2006/ole">
            <mc:AlternateContent xmlns:mc="http://schemas.openxmlformats.org/markup-compatibility/2006">
              <mc:Choice xmlns:v="urn:schemas-microsoft-com:vml" Requires="v">
                <p:oleObj spid="_x0000_s45178" name="Equation" r:id="rId17" imgW="177646" imgH="228402" progId="Equation.DSMT4">
                  <p:embed/>
                </p:oleObj>
              </mc:Choice>
              <mc:Fallback>
                <p:oleObj name="Equation" r:id="rId17" imgW="177646" imgH="228402" progId="Equation.DSMT4">
                  <p:embed/>
                  <p:pic>
                    <p:nvPicPr>
                      <p:cNvPr id="0" name="Object 2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699792" y="3014389"/>
                        <a:ext cx="266469" cy="3426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1301219956"/>
              </p:ext>
            </p:extLst>
          </p:nvPr>
        </p:nvGraphicFramePr>
        <p:xfrm>
          <a:off x="1187624" y="4293096"/>
          <a:ext cx="304668" cy="342752"/>
        </p:xfrm>
        <a:graphic>
          <a:graphicData uri="http://schemas.openxmlformats.org/presentationml/2006/ole">
            <mc:AlternateContent xmlns:mc="http://schemas.openxmlformats.org/markup-compatibility/2006">
              <mc:Choice xmlns:v="urn:schemas-microsoft-com:vml" Requires="v">
                <p:oleObj spid="_x0000_s45179" name="Equation" r:id="rId19" imgW="203112" imgH="228501" progId="Equation.DSMT4">
                  <p:embed/>
                </p:oleObj>
              </mc:Choice>
              <mc:Fallback>
                <p:oleObj name="Equation" r:id="rId19" imgW="203112" imgH="228501" progId="Equation.DSMT4">
                  <p:embed/>
                  <p:pic>
                    <p:nvPicPr>
                      <p:cNvPr id="0" name="Object 2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87624" y="4293096"/>
                        <a:ext cx="304668"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对象 21"/>
          <p:cNvGraphicFramePr>
            <a:graphicFrameLocks noChangeAspect="1"/>
          </p:cNvGraphicFramePr>
          <p:nvPr>
            <p:extLst>
              <p:ext uri="{D42A27DB-BD31-4B8C-83A1-F6EECF244321}">
                <p14:modId xmlns:p14="http://schemas.microsoft.com/office/powerpoint/2010/main" val="2372719300"/>
              </p:ext>
            </p:extLst>
          </p:nvPr>
        </p:nvGraphicFramePr>
        <p:xfrm>
          <a:off x="5796136" y="4293096"/>
          <a:ext cx="266469" cy="342603"/>
        </p:xfrm>
        <a:graphic>
          <a:graphicData uri="http://schemas.openxmlformats.org/presentationml/2006/ole">
            <mc:AlternateContent xmlns:mc="http://schemas.openxmlformats.org/markup-compatibility/2006">
              <mc:Choice xmlns:v="urn:schemas-microsoft-com:vml" Requires="v">
                <p:oleObj spid="_x0000_s45180" name="Equation" r:id="rId21" imgW="177646" imgH="228402" progId="Equation.DSMT4">
                  <p:embed/>
                </p:oleObj>
              </mc:Choice>
              <mc:Fallback>
                <p:oleObj name="Equation" r:id="rId21" imgW="177646" imgH="228402" progId="Equation.DSMT4">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796136" y="4293096"/>
                        <a:ext cx="266469" cy="3426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对象 22"/>
          <p:cNvGraphicFramePr>
            <a:graphicFrameLocks noChangeAspect="1"/>
          </p:cNvGraphicFramePr>
          <p:nvPr>
            <p:extLst>
              <p:ext uri="{D42A27DB-BD31-4B8C-83A1-F6EECF244321}">
                <p14:modId xmlns:p14="http://schemas.microsoft.com/office/powerpoint/2010/main" val="2372719300"/>
              </p:ext>
            </p:extLst>
          </p:nvPr>
        </p:nvGraphicFramePr>
        <p:xfrm>
          <a:off x="7308304" y="4293096"/>
          <a:ext cx="266469" cy="342603"/>
        </p:xfrm>
        <a:graphic>
          <a:graphicData uri="http://schemas.openxmlformats.org/presentationml/2006/ole">
            <mc:AlternateContent xmlns:mc="http://schemas.openxmlformats.org/markup-compatibility/2006">
              <mc:Choice xmlns:v="urn:schemas-microsoft-com:vml" Requires="v">
                <p:oleObj spid="_x0000_s45181" name="Equation" r:id="rId22" imgW="177646" imgH="228402" progId="Equation.DSMT4">
                  <p:embed/>
                </p:oleObj>
              </mc:Choice>
              <mc:Fallback>
                <p:oleObj name="Equation" r:id="rId22" imgW="177646" imgH="228402" progId="Equation.DSMT4">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308304" y="4293096"/>
                        <a:ext cx="266469" cy="3426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58668806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12776"/>
            <a:ext cx="8229600" cy="4911824"/>
          </a:xfrm>
        </p:spPr>
        <p:txBody>
          <a:bodyPr>
            <a:normAutofit fontScale="92500"/>
          </a:bodyPr>
          <a:lstStyle/>
          <a:p>
            <a:r>
              <a:rPr lang="zh-CN" altLang="en-US" dirty="0" smtClean="0"/>
              <a:t>由于     </a:t>
            </a:r>
            <a:r>
              <a:rPr lang="zh-CN" altLang="en-US" dirty="0"/>
              <a:t>张量的形状是（解码器隐藏状态维度</a:t>
            </a:r>
            <a:r>
              <a:rPr lang="en-US" altLang="zh-CN" dirty="0"/>
              <a:t>, </a:t>
            </a:r>
            <a:r>
              <a:rPr lang="zh-CN" altLang="en-US" dirty="0"/>
              <a:t>源句子长度），因此需要乘以一个形状为（</a:t>
            </a:r>
            <a:r>
              <a:rPr lang="en-US" altLang="zh-CN" dirty="0"/>
              <a:t>1, </a:t>
            </a:r>
            <a:r>
              <a:rPr lang="zh-CN" altLang="en-US" dirty="0"/>
              <a:t>解码器隐藏状态维度）的</a:t>
            </a:r>
            <a:r>
              <a:rPr lang="zh-CN" altLang="en-US" dirty="0" smtClean="0"/>
              <a:t>张量   </a:t>
            </a:r>
            <a:r>
              <a:rPr lang="zh-CN" altLang="en-US" dirty="0"/>
              <a:t>，然后使用一个</a:t>
            </a:r>
            <a:r>
              <a:rPr lang="en-US" altLang="zh-CN" dirty="0" err="1"/>
              <a:t>softmax</a:t>
            </a:r>
            <a:r>
              <a:rPr lang="zh-CN" altLang="en-US" dirty="0"/>
              <a:t>层，使注意力</a:t>
            </a:r>
            <a:r>
              <a:rPr lang="zh-CN" altLang="en-US" dirty="0" smtClean="0"/>
              <a:t>向量    </a:t>
            </a:r>
            <a:r>
              <a:rPr lang="zh-CN" altLang="en-US" dirty="0"/>
              <a:t>满足每个元素的取值都在</a:t>
            </a:r>
            <a:r>
              <a:rPr lang="en-US" altLang="zh-CN" dirty="0"/>
              <a:t>0</a:t>
            </a:r>
            <a:r>
              <a:rPr lang="zh-CN" altLang="en-US" dirty="0"/>
              <a:t>和</a:t>
            </a:r>
            <a:r>
              <a:rPr lang="en-US" altLang="zh-CN" dirty="0"/>
              <a:t>1</a:t>
            </a:r>
            <a:r>
              <a:rPr lang="zh-CN" altLang="en-US" dirty="0"/>
              <a:t>之间，且向量全部元素之和为</a:t>
            </a:r>
            <a:r>
              <a:rPr lang="en-US" altLang="zh-CN" dirty="0"/>
              <a:t>1</a:t>
            </a:r>
            <a:r>
              <a:rPr lang="zh-CN" altLang="en-US" dirty="0"/>
              <a:t>的性质。计算公式如下：</a:t>
            </a:r>
          </a:p>
          <a:p>
            <a:endParaRPr lang="en-US" altLang="zh-CN" dirty="0" smtClean="0"/>
          </a:p>
          <a:p>
            <a:r>
              <a:rPr lang="zh-CN" altLang="en-US" dirty="0" smtClean="0"/>
              <a:t> </a:t>
            </a:r>
            <a:r>
              <a:rPr lang="zh-CN" altLang="en-US" dirty="0"/>
              <a:t>								</a:t>
            </a:r>
            <a:r>
              <a:rPr lang="en-US" altLang="zh-CN" dirty="0"/>
              <a:t>(8-32)</a:t>
            </a:r>
          </a:p>
          <a:p>
            <a:r>
              <a:rPr lang="zh-CN" altLang="en-US" dirty="0"/>
              <a:t>可以把 </a:t>
            </a:r>
            <a:r>
              <a:rPr lang="zh-CN" altLang="en-US" dirty="0" smtClean="0"/>
              <a:t>  看作</a:t>
            </a:r>
            <a:r>
              <a:rPr lang="zh-CN" altLang="en-US" dirty="0"/>
              <a:t>是编码器所有隐藏状态的能量加权和的权重，这些权重表示应该对源序列中的每个符号关注的程度。 </a:t>
            </a:r>
            <a:r>
              <a:rPr lang="zh-CN" altLang="en-US" dirty="0" smtClean="0"/>
              <a:t> 的</a:t>
            </a:r>
            <a:r>
              <a:rPr lang="zh-CN" altLang="en-US" dirty="0"/>
              <a:t>参数是随机初始化的，然后通过反向传播来学习得到优化的 </a:t>
            </a:r>
            <a:r>
              <a:rPr lang="zh-CN" altLang="en-US" dirty="0" smtClean="0"/>
              <a:t>  参数</a:t>
            </a:r>
            <a:r>
              <a:rPr lang="zh-CN" altLang="en-US" dirty="0"/>
              <a:t>。另外， </a:t>
            </a:r>
            <a:r>
              <a:rPr lang="zh-CN" altLang="en-US" dirty="0" smtClean="0"/>
              <a:t>  不</a:t>
            </a:r>
            <a:r>
              <a:rPr lang="zh-CN" altLang="en-US" dirty="0"/>
              <a:t>依赖于时间，即解码的每个时间步都使用相同的 </a:t>
            </a:r>
            <a:r>
              <a:rPr lang="zh-CN" altLang="en-US" dirty="0" smtClean="0"/>
              <a:t>   参数</a:t>
            </a:r>
            <a:r>
              <a:rPr lang="zh-CN" altLang="en-US" dirty="0"/>
              <a:t>。</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811296645"/>
              </p:ext>
            </p:extLst>
          </p:nvPr>
        </p:nvGraphicFramePr>
        <p:xfrm>
          <a:off x="1043608" y="3645024"/>
          <a:ext cx="1790700" cy="381000"/>
        </p:xfrm>
        <a:graphic>
          <a:graphicData uri="http://schemas.openxmlformats.org/presentationml/2006/ole">
            <mc:AlternateContent xmlns:mc="http://schemas.openxmlformats.org/markup-compatibility/2006">
              <mc:Choice xmlns:v="urn:schemas-microsoft-com:vml" Requires="v">
                <p:oleObj spid="_x0000_s46135" name="Equation" r:id="rId3" imgW="1193800" imgH="254000" progId="Equation.DSMT4">
                  <p:embed/>
                </p:oleObj>
              </mc:Choice>
              <mc:Fallback>
                <p:oleObj name="Equation" r:id="rId3" imgW="1193800" imgH="254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3645024"/>
                        <a:ext cx="1790700"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278341191"/>
              </p:ext>
            </p:extLst>
          </p:nvPr>
        </p:nvGraphicFramePr>
        <p:xfrm>
          <a:off x="1475656" y="1484784"/>
          <a:ext cx="266700" cy="342900"/>
        </p:xfrm>
        <a:graphic>
          <a:graphicData uri="http://schemas.openxmlformats.org/presentationml/2006/ole">
            <mc:AlternateContent xmlns:mc="http://schemas.openxmlformats.org/markup-compatibility/2006">
              <mc:Choice xmlns:v="urn:schemas-microsoft-com:vml" Requires="v">
                <p:oleObj spid="_x0000_s46136" name="Equation" r:id="rId5" imgW="177646" imgH="228402" progId="Equation.DSMT4">
                  <p:embed/>
                </p:oleObj>
              </mc:Choice>
              <mc:Fallback>
                <p:oleObj name="Equation" r:id="rId5" imgW="177646" imgH="228402" progId="Equation.DSMT4">
                  <p:embed/>
                  <p:pic>
                    <p:nvPicPr>
                      <p:cNvPr id="0" name="对象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5656" y="1484784"/>
                        <a:ext cx="2667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1338419098"/>
              </p:ext>
            </p:extLst>
          </p:nvPr>
        </p:nvGraphicFramePr>
        <p:xfrm>
          <a:off x="1763688" y="2276872"/>
          <a:ext cx="171302" cy="209369"/>
        </p:xfrm>
        <a:graphic>
          <a:graphicData uri="http://schemas.openxmlformats.org/presentationml/2006/ole">
            <mc:AlternateContent xmlns:mc="http://schemas.openxmlformats.org/markup-compatibility/2006">
              <mc:Choice xmlns:v="urn:schemas-microsoft-com:vml" Requires="v">
                <p:oleObj spid="_x0000_s46137" name="Equation" r:id="rId7" imgW="114201" imgH="139579" progId="Equation.DSMT4">
                  <p:embed/>
                </p:oleObj>
              </mc:Choice>
              <mc:Fallback>
                <p:oleObj name="Equation" r:id="rId7" imgW="114201" imgH="139579"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3688" y="2276872"/>
                        <a:ext cx="171302" cy="2093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3058966052"/>
              </p:ext>
            </p:extLst>
          </p:nvPr>
        </p:nvGraphicFramePr>
        <p:xfrm>
          <a:off x="7596336" y="2204864"/>
          <a:ext cx="228501" cy="342752"/>
        </p:xfrm>
        <a:graphic>
          <a:graphicData uri="http://schemas.openxmlformats.org/presentationml/2006/ole">
            <mc:AlternateContent xmlns:mc="http://schemas.openxmlformats.org/markup-compatibility/2006">
              <mc:Choice xmlns:v="urn:schemas-microsoft-com:vml" Requires="v">
                <p:oleObj spid="_x0000_s46138" name="Equation" r:id="rId9" imgW="152334" imgH="228501" progId="Equation.DSMT4">
                  <p:embed/>
                </p:oleObj>
              </mc:Choice>
              <mc:Fallback>
                <p:oleObj name="Equation" r:id="rId9" imgW="152334" imgH="228501" progId="Equation.DSMT4">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96336" y="2204864"/>
                        <a:ext cx="228501"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170763746"/>
              </p:ext>
            </p:extLst>
          </p:nvPr>
        </p:nvGraphicFramePr>
        <p:xfrm>
          <a:off x="1763688" y="4365104"/>
          <a:ext cx="171302" cy="209369"/>
        </p:xfrm>
        <a:graphic>
          <a:graphicData uri="http://schemas.openxmlformats.org/presentationml/2006/ole">
            <mc:AlternateContent xmlns:mc="http://schemas.openxmlformats.org/markup-compatibility/2006">
              <mc:Choice xmlns:v="urn:schemas-microsoft-com:vml" Requires="v">
                <p:oleObj spid="_x0000_s46139" name="Equation" r:id="rId11" imgW="114201" imgH="139579" progId="Equation.DSMT4">
                  <p:embed/>
                </p:oleObj>
              </mc:Choice>
              <mc:Fallback>
                <p:oleObj name="Equation" r:id="rId11" imgW="114201" imgH="139579"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3688" y="4365104"/>
                        <a:ext cx="171302" cy="2093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435196467"/>
              </p:ext>
            </p:extLst>
          </p:nvPr>
        </p:nvGraphicFramePr>
        <p:xfrm>
          <a:off x="8172400" y="4725144"/>
          <a:ext cx="171302" cy="209369"/>
        </p:xfrm>
        <a:graphic>
          <a:graphicData uri="http://schemas.openxmlformats.org/presentationml/2006/ole">
            <mc:AlternateContent xmlns:mc="http://schemas.openxmlformats.org/markup-compatibility/2006">
              <mc:Choice xmlns:v="urn:schemas-microsoft-com:vml" Requires="v">
                <p:oleObj spid="_x0000_s46140" name="Equation" r:id="rId12" imgW="114201" imgH="139579" progId="Equation.DSMT4">
                  <p:embed/>
                </p:oleObj>
              </mc:Choice>
              <mc:Fallback>
                <p:oleObj name="Equation" r:id="rId12" imgW="114201" imgH="139579"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72400" y="4725144"/>
                        <a:ext cx="171302" cy="2093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615038799"/>
              </p:ext>
            </p:extLst>
          </p:nvPr>
        </p:nvGraphicFramePr>
        <p:xfrm>
          <a:off x="1475656" y="5445224"/>
          <a:ext cx="171302" cy="209369"/>
        </p:xfrm>
        <a:graphic>
          <a:graphicData uri="http://schemas.openxmlformats.org/presentationml/2006/ole">
            <mc:AlternateContent xmlns:mc="http://schemas.openxmlformats.org/markup-compatibility/2006">
              <mc:Choice xmlns:v="urn:schemas-microsoft-com:vml" Requires="v">
                <p:oleObj spid="_x0000_s46141" name="Equation" r:id="rId13" imgW="114201" imgH="139579" progId="Equation.DSMT4">
                  <p:embed/>
                </p:oleObj>
              </mc:Choice>
              <mc:Fallback>
                <p:oleObj name="Equation" r:id="rId13" imgW="114201" imgH="139579"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75656" y="5445224"/>
                        <a:ext cx="171302" cy="2093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2353950361"/>
              </p:ext>
            </p:extLst>
          </p:nvPr>
        </p:nvGraphicFramePr>
        <p:xfrm>
          <a:off x="3491880" y="5445224"/>
          <a:ext cx="171302" cy="209369"/>
        </p:xfrm>
        <a:graphic>
          <a:graphicData uri="http://schemas.openxmlformats.org/presentationml/2006/ole">
            <mc:AlternateContent xmlns:mc="http://schemas.openxmlformats.org/markup-compatibility/2006">
              <mc:Choice xmlns:v="urn:schemas-microsoft-com:vml" Requires="v">
                <p:oleObj spid="_x0000_s46142" name="Equation" r:id="rId14" imgW="114201" imgH="139579" progId="Equation.DSMT4">
                  <p:embed/>
                </p:oleObj>
              </mc:Choice>
              <mc:Fallback>
                <p:oleObj name="Equation" r:id="rId14" imgW="114201" imgH="139579"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91880" y="5445224"/>
                        <a:ext cx="171302" cy="2093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2353950361"/>
              </p:ext>
            </p:extLst>
          </p:nvPr>
        </p:nvGraphicFramePr>
        <p:xfrm>
          <a:off x="2987824" y="5805264"/>
          <a:ext cx="171302" cy="209369"/>
        </p:xfrm>
        <a:graphic>
          <a:graphicData uri="http://schemas.openxmlformats.org/presentationml/2006/ole">
            <mc:AlternateContent xmlns:mc="http://schemas.openxmlformats.org/markup-compatibility/2006">
              <mc:Choice xmlns:v="urn:schemas-microsoft-com:vml" Requires="v">
                <p:oleObj spid="_x0000_s46143" name="Equation" r:id="rId15" imgW="114201" imgH="139579" progId="Equation.DSMT4">
                  <p:embed/>
                </p:oleObj>
              </mc:Choice>
              <mc:Fallback>
                <p:oleObj name="Equation" r:id="rId15" imgW="114201" imgH="139579"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7824" y="5805264"/>
                        <a:ext cx="171302" cy="2093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6121334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85184"/>
            <a:ext cx="8229600" cy="1239416"/>
          </a:xfrm>
        </p:spPr>
        <p:txBody>
          <a:bodyPr/>
          <a:lstStyle/>
          <a:p>
            <a:r>
              <a:rPr lang="zh-CN" altLang="en-US" dirty="0"/>
              <a:t>图</a:t>
            </a:r>
            <a:r>
              <a:rPr lang="en-US" altLang="zh-CN" dirty="0"/>
              <a:t>8. 23</a:t>
            </a:r>
            <a:r>
              <a:rPr lang="zh-CN" altLang="en-US" dirty="0"/>
              <a:t>是按照上述方法计算第一步注意力</a:t>
            </a:r>
            <a:r>
              <a:rPr lang="zh-CN" altLang="en-US" dirty="0" smtClean="0"/>
              <a:t>向量   </a:t>
            </a:r>
            <a:r>
              <a:rPr lang="zh-CN" altLang="en-US" dirty="0"/>
              <a:t>的示意图，这里</a:t>
            </a:r>
            <a:r>
              <a:rPr lang="zh-CN" altLang="en-US" dirty="0" smtClean="0"/>
              <a:t>的      ，       </a:t>
            </a:r>
            <a:r>
              <a:rPr lang="zh-CN" altLang="en-US" dirty="0"/>
              <a:t>。</a:t>
            </a:r>
          </a:p>
        </p:txBody>
      </p:sp>
      <p:pic>
        <p:nvPicPr>
          <p:cNvPr id="471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6286" y="866431"/>
            <a:ext cx="5851428" cy="3566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953704" y="4643844"/>
            <a:ext cx="3236592" cy="369332"/>
          </a:xfrm>
          <a:prstGeom prst="rect">
            <a:avLst/>
          </a:prstGeom>
        </p:spPr>
        <p:txBody>
          <a:bodyPr wrap="none">
            <a:spAutoFit/>
          </a:bodyPr>
          <a:lstStyle/>
          <a:p>
            <a:r>
              <a:rPr lang="zh-CN" altLang="zh-CN" dirty="0"/>
              <a:t>图</a:t>
            </a:r>
            <a:r>
              <a:rPr lang="en-US" altLang="zh-CN" dirty="0"/>
              <a:t>8. 23 </a:t>
            </a:r>
            <a:r>
              <a:rPr lang="zh-CN" altLang="zh-CN" dirty="0"/>
              <a:t>计算第一步注意力向量</a:t>
            </a: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960662000"/>
              </p:ext>
            </p:extLst>
          </p:nvPr>
        </p:nvGraphicFramePr>
        <p:xfrm>
          <a:off x="7439843" y="5157192"/>
          <a:ext cx="228501" cy="342752"/>
        </p:xfrm>
        <a:graphic>
          <a:graphicData uri="http://schemas.openxmlformats.org/presentationml/2006/ole">
            <mc:AlternateContent xmlns:mc="http://schemas.openxmlformats.org/markup-compatibility/2006">
              <mc:Choice xmlns:v="urn:schemas-microsoft-com:vml" Requires="v">
                <p:oleObj spid="_x0000_s47125" name="Equation" r:id="rId4" imgW="152334" imgH="228501" progId="Equation.DSMT4">
                  <p:embed/>
                </p:oleObj>
              </mc:Choice>
              <mc:Fallback>
                <p:oleObj name="Equation" r:id="rId4" imgW="152334" imgH="228501"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39843" y="5157192"/>
                        <a:ext cx="228501"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4264407183"/>
              </p:ext>
            </p:extLst>
          </p:nvPr>
        </p:nvGraphicFramePr>
        <p:xfrm>
          <a:off x="2843808" y="5589240"/>
          <a:ext cx="456606" cy="266354"/>
        </p:xfrm>
        <a:graphic>
          <a:graphicData uri="http://schemas.openxmlformats.org/presentationml/2006/ole">
            <mc:AlternateContent xmlns:mc="http://schemas.openxmlformats.org/markup-compatibility/2006">
              <mc:Choice xmlns:v="urn:schemas-microsoft-com:vml" Requires="v">
                <p:oleObj spid="_x0000_s47126" name="Equation" r:id="rId6" imgW="304404" imgH="177569" progId="Equation.DSMT4">
                  <p:embed/>
                </p:oleObj>
              </mc:Choice>
              <mc:Fallback>
                <p:oleObj name="Equation" r:id="rId6" imgW="304404" imgH="177569"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43808" y="5589240"/>
                        <a:ext cx="456606" cy="2663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2222695841"/>
              </p:ext>
            </p:extLst>
          </p:nvPr>
        </p:nvGraphicFramePr>
        <p:xfrm>
          <a:off x="3563887" y="5534520"/>
          <a:ext cx="609336" cy="342752"/>
        </p:xfrm>
        <a:graphic>
          <a:graphicData uri="http://schemas.openxmlformats.org/presentationml/2006/ole">
            <mc:AlternateContent xmlns:mc="http://schemas.openxmlformats.org/markup-compatibility/2006">
              <mc:Choice xmlns:v="urn:schemas-microsoft-com:vml" Requires="v">
                <p:oleObj spid="_x0000_s47127" name="Equation" r:id="rId8" imgW="406224" imgH="228501" progId="Equation.DSMT4">
                  <p:embed/>
                </p:oleObj>
              </mc:Choice>
              <mc:Fallback>
                <p:oleObj name="Equation" r:id="rId8" imgW="406224" imgH="228501" progId="Equation.DSMT4">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63887" y="5534520"/>
                        <a:ext cx="609336"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4656226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52736"/>
            <a:ext cx="8229600" cy="5271864"/>
          </a:xfrm>
        </p:spPr>
        <p:txBody>
          <a:bodyPr>
            <a:normAutofit fontScale="92500" lnSpcReduction="20000"/>
          </a:bodyPr>
          <a:lstStyle/>
          <a:p>
            <a:r>
              <a:rPr lang="zh-CN" altLang="en-US" dirty="0"/>
              <a:t>计算出注意力</a:t>
            </a:r>
            <a:r>
              <a:rPr lang="zh-CN" altLang="en-US" dirty="0" smtClean="0"/>
              <a:t>向量    </a:t>
            </a:r>
            <a:r>
              <a:rPr lang="zh-CN" altLang="en-US" dirty="0"/>
              <a:t>以后，就可以使用 </a:t>
            </a:r>
            <a:r>
              <a:rPr lang="zh-CN" altLang="en-US" dirty="0" smtClean="0"/>
              <a:t>  作为</a:t>
            </a:r>
            <a:r>
              <a:rPr lang="zh-CN" altLang="en-US" dirty="0"/>
              <a:t>权重创建一个加权源</a:t>
            </a:r>
            <a:r>
              <a:rPr lang="zh-CN" altLang="en-US" dirty="0" smtClean="0"/>
              <a:t>向量   </a:t>
            </a:r>
            <a:r>
              <a:rPr lang="zh-CN" altLang="en-US" dirty="0"/>
              <a:t>，它是编码器隐藏</a:t>
            </a:r>
            <a:r>
              <a:rPr lang="zh-CN" altLang="en-US" dirty="0" smtClean="0"/>
              <a:t>状态    的</a:t>
            </a:r>
            <a:r>
              <a:rPr lang="zh-CN" altLang="en-US" dirty="0"/>
              <a:t>加权和。公式如下：</a:t>
            </a:r>
          </a:p>
          <a:p>
            <a:endParaRPr lang="en-US" altLang="zh-CN" dirty="0" smtClean="0"/>
          </a:p>
          <a:p>
            <a:r>
              <a:rPr lang="zh-CN" altLang="en-US" dirty="0" smtClean="0"/>
              <a:t> </a:t>
            </a:r>
            <a:r>
              <a:rPr lang="zh-CN" altLang="en-US" dirty="0"/>
              <a:t>								</a:t>
            </a:r>
            <a:r>
              <a:rPr lang="en-US" altLang="zh-CN" dirty="0"/>
              <a:t>(8-33)</a:t>
            </a:r>
          </a:p>
          <a:p>
            <a:r>
              <a:rPr lang="zh-CN" altLang="en-US" dirty="0"/>
              <a:t>然后，将输入词的嵌入</a:t>
            </a:r>
            <a:r>
              <a:rPr lang="zh-CN" altLang="en-US" dirty="0" smtClean="0"/>
              <a:t>向量        </a:t>
            </a:r>
            <a:r>
              <a:rPr lang="zh-CN" altLang="en-US" dirty="0"/>
              <a:t>、加权源</a:t>
            </a:r>
            <a:r>
              <a:rPr lang="zh-CN" altLang="en-US" dirty="0" smtClean="0"/>
              <a:t>向量    和</a:t>
            </a:r>
            <a:r>
              <a:rPr lang="zh-CN" altLang="en-US" dirty="0"/>
              <a:t>解码器前一步的隐藏</a:t>
            </a:r>
            <a:r>
              <a:rPr lang="zh-CN" altLang="en-US" dirty="0" smtClean="0"/>
              <a:t>状态     都</a:t>
            </a:r>
            <a:r>
              <a:rPr lang="zh-CN" altLang="en-US" dirty="0"/>
              <a:t>传递给解码器</a:t>
            </a:r>
            <a:r>
              <a:rPr lang="en-US" altLang="zh-CN" dirty="0"/>
              <a:t>RNN</a:t>
            </a:r>
            <a:r>
              <a:rPr lang="zh-CN" altLang="en-US" dirty="0"/>
              <a:t>中，得到当前时间步的隐藏状态 。</a:t>
            </a:r>
          </a:p>
          <a:p>
            <a:r>
              <a:rPr lang="zh-CN" altLang="en-US" dirty="0"/>
              <a:t> </a:t>
            </a:r>
            <a:endParaRPr lang="en-US" altLang="zh-CN" dirty="0" smtClean="0"/>
          </a:p>
          <a:p>
            <a:r>
              <a:rPr lang="zh-CN" altLang="en-US" dirty="0"/>
              <a:t>								</a:t>
            </a:r>
            <a:r>
              <a:rPr lang="en-US" altLang="zh-CN" dirty="0"/>
              <a:t>(8-34)</a:t>
            </a:r>
          </a:p>
          <a:p>
            <a:r>
              <a:rPr lang="zh-CN" altLang="en-US" dirty="0"/>
              <a:t>最后，将 </a:t>
            </a:r>
            <a:r>
              <a:rPr lang="zh-CN" altLang="en-US" dirty="0" smtClean="0"/>
              <a:t>       、    和    进行</a:t>
            </a:r>
            <a:r>
              <a:rPr lang="zh-CN" altLang="en-US" dirty="0"/>
              <a:t>连接操作，传递给一个权重为 的线性层，预测目标句子中的下一个</a:t>
            </a:r>
            <a:r>
              <a:rPr lang="zh-CN" altLang="en-US" dirty="0" smtClean="0"/>
              <a:t>单词     </a:t>
            </a:r>
            <a:r>
              <a:rPr lang="zh-CN" altLang="en-US" dirty="0"/>
              <a:t>。</a:t>
            </a:r>
          </a:p>
          <a:p>
            <a:endParaRPr lang="en-US" altLang="zh-CN" dirty="0" smtClean="0"/>
          </a:p>
          <a:p>
            <a:r>
              <a:rPr lang="zh-CN" altLang="en-US" dirty="0" smtClean="0"/>
              <a:t> </a:t>
            </a:r>
            <a:r>
              <a:rPr lang="zh-CN" altLang="en-US" dirty="0"/>
              <a:t>								</a:t>
            </a:r>
            <a:r>
              <a:rPr lang="en-US" altLang="zh-CN" dirty="0"/>
              <a:t>(8-35)</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821506234"/>
              </p:ext>
            </p:extLst>
          </p:nvPr>
        </p:nvGraphicFramePr>
        <p:xfrm>
          <a:off x="3275856" y="1052736"/>
          <a:ext cx="228501" cy="342752"/>
        </p:xfrm>
        <a:graphic>
          <a:graphicData uri="http://schemas.openxmlformats.org/presentationml/2006/ole">
            <mc:AlternateContent xmlns:mc="http://schemas.openxmlformats.org/markup-compatibility/2006">
              <mc:Choice xmlns:v="urn:schemas-microsoft-com:vml" Requires="v">
                <p:oleObj spid="_x0000_s48181" name="Equation" r:id="rId3" imgW="152334" imgH="228501" progId="Equation.DSMT4">
                  <p:embed/>
                </p:oleObj>
              </mc:Choice>
              <mc:Fallback>
                <p:oleObj name="Equation" r:id="rId3" imgW="152334" imgH="228501"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5856" y="1052736"/>
                        <a:ext cx="228501"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821506234"/>
              </p:ext>
            </p:extLst>
          </p:nvPr>
        </p:nvGraphicFramePr>
        <p:xfrm>
          <a:off x="6012160" y="1052736"/>
          <a:ext cx="228501" cy="342752"/>
        </p:xfrm>
        <a:graphic>
          <a:graphicData uri="http://schemas.openxmlformats.org/presentationml/2006/ole">
            <mc:AlternateContent xmlns:mc="http://schemas.openxmlformats.org/markup-compatibility/2006">
              <mc:Choice xmlns:v="urn:schemas-microsoft-com:vml" Requires="v">
                <p:oleObj spid="_x0000_s48182" name="Equation" r:id="rId5" imgW="152334" imgH="228501" progId="Equation.DSMT4">
                  <p:embed/>
                </p:oleObj>
              </mc:Choice>
              <mc:Fallback>
                <p:oleObj name="Equation" r:id="rId5" imgW="152334" imgH="228501"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160" y="1052736"/>
                        <a:ext cx="228501"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3219110414"/>
              </p:ext>
            </p:extLst>
          </p:nvPr>
        </p:nvGraphicFramePr>
        <p:xfrm>
          <a:off x="2627784" y="1340768"/>
          <a:ext cx="266469" cy="342603"/>
        </p:xfrm>
        <a:graphic>
          <a:graphicData uri="http://schemas.openxmlformats.org/presentationml/2006/ole">
            <mc:AlternateContent xmlns:mc="http://schemas.openxmlformats.org/markup-compatibility/2006">
              <mc:Choice xmlns:v="urn:schemas-microsoft-com:vml" Requires="v">
                <p:oleObj spid="_x0000_s48183" name="Equation" r:id="rId6" imgW="177646" imgH="228402" progId="Equation.DSMT4">
                  <p:embed/>
                </p:oleObj>
              </mc:Choice>
              <mc:Fallback>
                <p:oleObj name="Equation" r:id="rId6" imgW="177646" imgH="228402" progId="Equation.DSMT4">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27784" y="1340768"/>
                        <a:ext cx="266469" cy="3426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1951968281"/>
              </p:ext>
            </p:extLst>
          </p:nvPr>
        </p:nvGraphicFramePr>
        <p:xfrm>
          <a:off x="5940152" y="1381579"/>
          <a:ext cx="266238" cy="247221"/>
        </p:xfrm>
        <a:graphic>
          <a:graphicData uri="http://schemas.openxmlformats.org/presentationml/2006/ole">
            <mc:AlternateContent xmlns:mc="http://schemas.openxmlformats.org/markup-compatibility/2006">
              <mc:Choice xmlns:v="urn:schemas-microsoft-com:vml" Requires="v">
                <p:oleObj spid="_x0000_s48184" name="Equation" r:id="rId8" imgW="177492" imgH="164814" progId="Equation.DSMT4">
                  <p:embed/>
                </p:oleObj>
              </mc:Choice>
              <mc:Fallback>
                <p:oleObj name="Equation" r:id="rId8" imgW="177492" imgH="164814" progId="Equation.DSMT4">
                  <p:embed/>
                  <p:pic>
                    <p:nvPicPr>
                      <p:cNvPr id="0" name="Object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40152" y="1381579"/>
                        <a:ext cx="266238" cy="2472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3269449949"/>
              </p:ext>
            </p:extLst>
          </p:nvPr>
        </p:nvGraphicFramePr>
        <p:xfrm>
          <a:off x="971600" y="2204864"/>
          <a:ext cx="914400" cy="342900"/>
        </p:xfrm>
        <a:graphic>
          <a:graphicData uri="http://schemas.openxmlformats.org/presentationml/2006/ole">
            <mc:AlternateContent xmlns:mc="http://schemas.openxmlformats.org/markup-compatibility/2006">
              <mc:Choice xmlns:v="urn:schemas-microsoft-com:vml" Requires="v">
                <p:oleObj spid="_x0000_s48185" name="Equation" r:id="rId10" imgW="609600" imgH="228600" progId="Equation.DSMT4">
                  <p:embed/>
                </p:oleObj>
              </mc:Choice>
              <mc:Fallback>
                <p:oleObj name="Equation" r:id="rId10" imgW="609600" imgH="228600" progId="Equation.DSMT4">
                  <p:embed/>
                  <p:pic>
                    <p:nvPicPr>
                      <p:cNvPr id="0" name="Object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71600" y="2204864"/>
                        <a:ext cx="9144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2415374376"/>
              </p:ext>
            </p:extLst>
          </p:nvPr>
        </p:nvGraphicFramePr>
        <p:xfrm>
          <a:off x="971600" y="3861048"/>
          <a:ext cx="2628900" cy="381000"/>
        </p:xfrm>
        <a:graphic>
          <a:graphicData uri="http://schemas.openxmlformats.org/presentationml/2006/ole">
            <mc:AlternateContent xmlns:mc="http://schemas.openxmlformats.org/markup-compatibility/2006">
              <mc:Choice xmlns:v="urn:schemas-microsoft-com:vml" Requires="v">
                <p:oleObj spid="_x0000_s48186" name="Equation" r:id="rId12" imgW="1752600" imgH="254000" progId="Equation.DSMT4">
                  <p:embed/>
                </p:oleObj>
              </mc:Choice>
              <mc:Fallback>
                <p:oleObj name="Equation" r:id="rId12" imgW="1752600" imgH="254000" progId="Equation.DSMT4">
                  <p:embed/>
                  <p:pic>
                    <p:nvPicPr>
                      <p:cNvPr id="0" name="Object 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71600" y="3861048"/>
                        <a:ext cx="2628900"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115760616"/>
              </p:ext>
            </p:extLst>
          </p:nvPr>
        </p:nvGraphicFramePr>
        <p:xfrm>
          <a:off x="4499992" y="2688125"/>
          <a:ext cx="571253" cy="380835"/>
        </p:xfrm>
        <a:graphic>
          <a:graphicData uri="http://schemas.openxmlformats.org/presentationml/2006/ole">
            <mc:AlternateContent xmlns:mc="http://schemas.openxmlformats.org/markup-compatibility/2006">
              <mc:Choice xmlns:v="urn:schemas-microsoft-com:vml" Requires="v">
                <p:oleObj spid="_x0000_s48187" name="Equation" r:id="rId14" imgW="380835" imgH="253890" progId="Equation.DSMT4">
                  <p:embed/>
                </p:oleObj>
              </mc:Choice>
              <mc:Fallback>
                <p:oleObj name="Equation" r:id="rId14" imgW="380835" imgH="253890" progId="Equation.DSMT4">
                  <p:embed/>
                  <p:pic>
                    <p:nvPicPr>
                      <p:cNvPr id="0" name="Object 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499992" y="2688125"/>
                        <a:ext cx="571253"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3446414898"/>
              </p:ext>
            </p:extLst>
          </p:nvPr>
        </p:nvGraphicFramePr>
        <p:xfrm>
          <a:off x="6948264" y="2708920"/>
          <a:ext cx="266469" cy="342603"/>
        </p:xfrm>
        <a:graphic>
          <a:graphicData uri="http://schemas.openxmlformats.org/presentationml/2006/ole">
            <mc:AlternateContent xmlns:mc="http://schemas.openxmlformats.org/markup-compatibility/2006">
              <mc:Choice xmlns:v="urn:schemas-microsoft-com:vml" Requires="v">
                <p:oleObj spid="_x0000_s48188" name="Equation" r:id="rId16" imgW="177646" imgH="228402" progId="Equation.DSMT4">
                  <p:embed/>
                </p:oleObj>
              </mc:Choice>
              <mc:Fallback>
                <p:oleObj name="Equation" r:id="rId16" imgW="177646" imgH="228402"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48264" y="2708920"/>
                        <a:ext cx="266469" cy="3426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2154564979"/>
              </p:ext>
            </p:extLst>
          </p:nvPr>
        </p:nvGraphicFramePr>
        <p:xfrm>
          <a:off x="3275856" y="2996952"/>
          <a:ext cx="342900" cy="342900"/>
        </p:xfrm>
        <a:graphic>
          <a:graphicData uri="http://schemas.openxmlformats.org/presentationml/2006/ole">
            <mc:AlternateContent xmlns:mc="http://schemas.openxmlformats.org/markup-compatibility/2006">
              <mc:Choice xmlns:v="urn:schemas-microsoft-com:vml" Requires="v">
                <p:oleObj spid="_x0000_s48189" name="Equation" r:id="rId17" imgW="228600" imgH="228600" progId="Equation.DSMT4">
                  <p:embed/>
                </p:oleObj>
              </mc:Choice>
              <mc:Fallback>
                <p:oleObj name="Equation" r:id="rId17" imgW="228600" imgH="228600" progId="Equation.DSMT4">
                  <p:embed/>
                  <p:pic>
                    <p:nvPicPr>
                      <p:cNvPr id="0" name="Object 1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275856" y="2996952"/>
                        <a:ext cx="3429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val="194096940"/>
              </p:ext>
            </p:extLst>
          </p:nvPr>
        </p:nvGraphicFramePr>
        <p:xfrm>
          <a:off x="2051720" y="4365104"/>
          <a:ext cx="571253" cy="380835"/>
        </p:xfrm>
        <a:graphic>
          <a:graphicData uri="http://schemas.openxmlformats.org/presentationml/2006/ole">
            <mc:AlternateContent xmlns:mc="http://schemas.openxmlformats.org/markup-compatibility/2006">
              <mc:Choice xmlns:v="urn:schemas-microsoft-com:vml" Requires="v">
                <p:oleObj spid="_x0000_s48190" name="Equation" r:id="rId19" imgW="380835" imgH="253890" progId="Equation.DSMT4">
                  <p:embed/>
                </p:oleObj>
              </mc:Choice>
              <mc:Fallback>
                <p:oleObj name="Equation" r:id="rId19" imgW="380835" imgH="253890"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051720" y="4365104"/>
                        <a:ext cx="571253" cy="3808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对象 20"/>
          <p:cNvGraphicFramePr>
            <a:graphicFrameLocks noChangeAspect="1"/>
          </p:cNvGraphicFramePr>
          <p:nvPr>
            <p:extLst>
              <p:ext uri="{D42A27DB-BD31-4B8C-83A1-F6EECF244321}">
                <p14:modId xmlns:p14="http://schemas.microsoft.com/office/powerpoint/2010/main" val="3446414898"/>
              </p:ext>
            </p:extLst>
          </p:nvPr>
        </p:nvGraphicFramePr>
        <p:xfrm>
          <a:off x="2915816" y="4365104"/>
          <a:ext cx="266469" cy="342603"/>
        </p:xfrm>
        <a:graphic>
          <a:graphicData uri="http://schemas.openxmlformats.org/presentationml/2006/ole">
            <mc:AlternateContent xmlns:mc="http://schemas.openxmlformats.org/markup-compatibility/2006">
              <mc:Choice xmlns:v="urn:schemas-microsoft-com:vml" Requires="v">
                <p:oleObj spid="_x0000_s48191" name="Equation" r:id="rId20" imgW="177646" imgH="228402" progId="Equation.DSMT4">
                  <p:embed/>
                </p:oleObj>
              </mc:Choice>
              <mc:Fallback>
                <p:oleObj name="Equation" r:id="rId20" imgW="177646" imgH="228402"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15816" y="4365104"/>
                        <a:ext cx="266469" cy="3426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 name="对象 22"/>
          <p:cNvGraphicFramePr>
            <a:graphicFrameLocks noChangeAspect="1"/>
          </p:cNvGraphicFramePr>
          <p:nvPr>
            <p:extLst>
              <p:ext uri="{D42A27DB-BD31-4B8C-83A1-F6EECF244321}">
                <p14:modId xmlns:p14="http://schemas.microsoft.com/office/powerpoint/2010/main" val="3622796624"/>
              </p:ext>
            </p:extLst>
          </p:nvPr>
        </p:nvGraphicFramePr>
        <p:xfrm>
          <a:off x="3642370" y="4365104"/>
          <a:ext cx="209550" cy="342900"/>
        </p:xfrm>
        <a:graphic>
          <a:graphicData uri="http://schemas.openxmlformats.org/presentationml/2006/ole">
            <mc:AlternateContent xmlns:mc="http://schemas.openxmlformats.org/markup-compatibility/2006">
              <mc:Choice xmlns:v="urn:schemas-microsoft-com:vml" Requires="v">
                <p:oleObj spid="_x0000_s48192" name="Equation" r:id="rId21" imgW="139700" imgH="228600" progId="Equation.DSMT4">
                  <p:embed/>
                </p:oleObj>
              </mc:Choice>
              <mc:Fallback>
                <p:oleObj name="Equation" r:id="rId21" imgW="139700" imgH="228600" progId="Equation.DSMT4">
                  <p:embed/>
                  <p:pic>
                    <p:nvPicPr>
                      <p:cNvPr id="0" name="Object 1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642370" y="4365104"/>
                        <a:ext cx="20955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5" name="对象 24"/>
          <p:cNvGraphicFramePr>
            <a:graphicFrameLocks noChangeAspect="1"/>
          </p:cNvGraphicFramePr>
          <p:nvPr>
            <p:extLst>
              <p:ext uri="{D42A27DB-BD31-4B8C-83A1-F6EECF244321}">
                <p14:modId xmlns:p14="http://schemas.microsoft.com/office/powerpoint/2010/main" val="3950762780"/>
              </p:ext>
            </p:extLst>
          </p:nvPr>
        </p:nvGraphicFramePr>
        <p:xfrm>
          <a:off x="8460432" y="4437112"/>
          <a:ext cx="304668" cy="342752"/>
        </p:xfrm>
        <a:graphic>
          <a:graphicData uri="http://schemas.openxmlformats.org/presentationml/2006/ole">
            <mc:AlternateContent xmlns:mc="http://schemas.openxmlformats.org/markup-compatibility/2006">
              <mc:Choice xmlns:v="urn:schemas-microsoft-com:vml" Requires="v">
                <p:oleObj spid="_x0000_s48193" name="Equation" r:id="rId23" imgW="203112" imgH="228501" progId="Equation.DSMT4">
                  <p:embed/>
                </p:oleObj>
              </mc:Choice>
              <mc:Fallback>
                <p:oleObj name="Equation" r:id="rId23" imgW="203112" imgH="228501" progId="Equation.DSMT4">
                  <p:embed/>
                  <p:pic>
                    <p:nvPicPr>
                      <p:cNvPr id="0" name="Object 1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8460432" y="4437112"/>
                        <a:ext cx="304668" cy="342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Rectangle 2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7" name="对象 26"/>
          <p:cNvGraphicFramePr>
            <a:graphicFrameLocks noChangeAspect="1"/>
          </p:cNvGraphicFramePr>
          <p:nvPr>
            <p:extLst>
              <p:ext uri="{D42A27DB-BD31-4B8C-83A1-F6EECF244321}">
                <p14:modId xmlns:p14="http://schemas.microsoft.com/office/powerpoint/2010/main" val="2114228801"/>
              </p:ext>
            </p:extLst>
          </p:nvPr>
        </p:nvGraphicFramePr>
        <p:xfrm>
          <a:off x="6300192" y="4653136"/>
          <a:ext cx="380670" cy="399704"/>
        </p:xfrm>
        <a:graphic>
          <a:graphicData uri="http://schemas.openxmlformats.org/presentationml/2006/ole">
            <mc:AlternateContent xmlns:mc="http://schemas.openxmlformats.org/markup-compatibility/2006">
              <mc:Choice xmlns:v="urn:schemas-microsoft-com:vml" Requires="v">
                <p:oleObj spid="_x0000_s48194" name="Equation" r:id="rId25" imgW="253780" imgH="266469" progId="Equation.DSMT4">
                  <p:embed/>
                </p:oleObj>
              </mc:Choice>
              <mc:Fallback>
                <p:oleObj name="Equation" r:id="rId25" imgW="253780" imgH="266469" progId="Equation.DSMT4">
                  <p:embed/>
                  <p:pic>
                    <p:nvPicPr>
                      <p:cNvPr id="0" name="Object 1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300192" y="4653136"/>
                        <a:ext cx="380670" cy="3997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9" name="对象 28"/>
          <p:cNvGraphicFramePr>
            <a:graphicFrameLocks noChangeAspect="1"/>
          </p:cNvGraphicFramePr>
          <p:nvPr>
            <p:extLst>
              <p:ext uri="{D42A27DB-BD31-4B8C-83A1-F6EECF244321}">
                <p14:modId xmlns:p14="http://schemas.microsoft.com/office/powerpoint/2010/main" val="3377754245"/>
              </p:ext>
            </p:extLst>
          </p:nvPr>
        </p:nvGraphicFramePr>
        <p:xfrm>
          <a:off x="971600" y="5373216"/>
          <a:ext cx="2362200" cy="438150"/>
        </p:xfrm>
        <a:graphic>
          <a:graphicData uri="http://schemas.openxmlformats.org/presentationml/2006/ole">
            <mc:AlternateContent xmlns:mc="http://schemas.openxmlformats.org/markup-compatibility/2006">
              <mc:Choice xmlns:v="urn:schemas-microsoft-com:vml" Requires="v">
                <p:oleObj spid="_x0000_s48195" name="Equation" r:id="rId27" imgW="1574800" imgH="292100" progId="Equation.DSMT4">
                  <p:embed/>
                </p:oleObj>
              </mc:Choice>
              <mc:Fallback>
                <p:oleObj name="Equation" r:id="rId27" imgW="1574800" imgH="292100" progId="Equation.DSMT4">
                  <p:embed/>
                  <p:pic>
                    <p:nvPicPr>
                      <p:cNvPr id="0" name="Object 2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971600" y="5373216"/>
                        <a:ext cx="2362200" cy="438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4797736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2290</TotalTime>
  <Words>11171</Words>
  <Application>Microsoft Office PowerPoint</Application>
  <PresentationFormat>全屏显示(4:3)</PresentationFormat>
  <Paragraphs>620</Paragraphs>
  <Slides>101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101</vt:i4>
      </vt:variant>
    </vt:vector>
  </HeadingPairs>
  <TitlesOfParts>
    <vt:vector size="103" baseType="lpstr">
      <vt:lpstr>流畅</vt:lpstr>
      <vt:lpstr>Equation</vt:lpstr>
      <vt:lpstr>第8章 循环神经网络原理</vt:lpstr>
      <vt:lpstr>PowerPoint 演示文稿</vt:lpstr>
      <vt:lpstr>内容</vt:lpstr>
      <vt:lpstr>8.1 RNN介绍</vt:lpstr>
      <vt:lpstr>8.1.1 有记忆的神经网络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8.1.2 RNN用途</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8.2 基本RNN模型</vt:lpstr>
      <vt:lpstr>8.2.1 基本RNN原理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8.2.2 基本RNN的训练问题</vt:lpstr>
      <vt:lpstr>PowerPoint 演示文稿</vt:lpstr>
      <vt:lpstr>PowerPoint 演示文稿</vt:lpstr>
      <vt:lpstr>PowerPoint 演示文稿</vt:lpstr>
      <vt:lpstr>PowerPoint 演示文稿</vt:lpstr>
      <vt:lpstr>8.2.3 基本RNN编程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8.2.4 基本RNN示例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8.3 LSTM</vt:lpstr>
      <vt:lpstr>8.3.1 LSTM原理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8.3.2 LSTM编程</vt:lpstr>
      <vt:lpstr>PowerPoint 演示文稿</vt:lpstr>
      <vt:lpstr>PowerPoint 演示文稿</vt:lpstr>
      <vt:lpstr>PowerPoint 演示文稿</vt:lpstr>
      <vt:lpstr>8.4 GRU</vt:lpstr>
      <vt:lpstr>8.4.1 GRU原理</vt:lpstr>
      <vt:lpstr>PowerPoint 演示文稿</vt:lpstr>
      <vt:lpstr>PowerPoint 演示文稿</vt:lpstr>
      <vt:lpstr>PowerPoint 演示文稿</vt:lpstr>
      <vt:lpstr>8.4.2 GRU编程</vt:lpstr>
      <vt:lpstr>PowerPoint 演示文稿</vt:lpstr>
      <vt:lpstr>PowerPoint 演示文稿</vt:lpstr>
      <vt:lpstr>8.5 注意力机制</vt:lpstr>
      <vt:lpstr>8.5.1 Seq2Seq模型的缺陷</vt:lpstr>
      <vt:lpstr>PowerPoint 演示文稿</vt:lpstr>
      <vt:lpstr>PowerPoint 演示文稿</vt:lpstr>
      <vt:lpstr>8.5.2 机器翻译中的注意力机制</vt:lpstr>
      <vt:lpstr>PowerPoint 演示文稿</vt:lpstr>
      <vt:lpstr>PowerPoint 演示文稿</vt:lpstr>
      <vt:lpstr>PowerPoint 演示文稿</vt:lpstr>
      <vt:lpstr>PowerPoint 演示文稿</vt:lpstr>
      <vt:lpstr>PowerPoint 演示文稿</vt:lpstr>
      <vt:lpstr>8.6 Transformer模型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第8 章 神 经 网 络</dc:title>
  <dc:creator>mike yuan</dc:creator>
  <cp:lastModifiedBy>391911679@qq.com</cp:lastModifiedBy>
  <cp:revision>214</cp:revision>
  <dcterms:created xsi:type="dcterms:W3CDTF">2018-09-30T14:16:00Z</dcterms:created>
  <dcterms:modified xsi:type="dcterms:W3CDTF">2023-02-03T02:53:09Z</dcterms:modified>
</cp:coreProperties>
</file>