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深色样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8FB925-FE74-410C-8924-F5B3B672B0C2}" type="datetimeFigureOut">
              <a:rPr lang="zh-CN" altLang="en-US" smtClean="0"/>
              <a:t>2023/2/3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37D2F8-E256-4CCC-AF64-01C3A2C0D169}" type="slidenum">
              <a:rPr lang="zh-CN" altLang="en-US" smtClean="0"/>
              <a:t>‹#›</a:t>
            </a:fld>
            <a:endParaRPr lang="zh-CN" altLang="en-US"/>
          </a:p>
        </p:txBody>
      </p:sp>
    </p:spTree>
    <p:extLst>
      <p:ext uri="{BB962C8B-B14F-4D97-AF65-F5344CB8AC3E}">
        <p14:creationId xmlns:p14="http://schemas.microsoft.com/office/powerpoint/2010/main" val="3073781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solidFill>
                  <a:srgbClr val="000000"/>
                </a:solidFill>
              </a:rPr>
              <a:t>第</a:t>
            </a:r>
            <a:r>
              <a:rPr lang="en-US" altLang="zh-CN" dirty="0">
                <a:solidFill>
                  <a:srgbClr val="000000"/>
                </a:solidFill>
              </a:rPr>
              <a:t>1</a:t>
            </a:r>
            <a:r>
              <a:rPr lang="zh-CN" altLang="en-US" dirty="0">
                <a:solidFill>
                  <a:srgbClr val="000000"/>
                </a:solidFill>
              </a:rPr>
              <a:t>章	</a:t>
            </a:r>
            <a:r>
              <a:rPr lang="en-US" altLang="zh-CN" dirty="0" err="1">
                <a:solidFill>
                  <a:srgbClr val="000000"/>
                </a:solidFill>
              </a:rPr>
              <a:t>PyTorch</a:t>
            </a:r>
            <a:r>
              <a:rPr lang="zh-CN" altLang="en-US" dirty="0">
                <a:solidFill>
                  <a:srgbClr val="000000"/>
                </a:solidFill>
              </a:rPr>
              <a:t>介绍</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551387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err="1"/>
              <a:t>PyTorch</a:t>
            </a:r>
            <a:r>
              <a:rPr lang="zh-CN" altLang="en-US" dirty="0"/>
              <a:t>框架是脸书公司开发的最受欢迎的端到端深度学习平台，是一个由</a:t>
            </a:r>
            <a:r>
              <a:rPr lang="en-US" altLang="zh-CN" dirty="0"/>
              <a:t>Python</a:t>
            </a:r>
            <a:r>
              <a:rPr lang="zh-CN" altLang="en-US" dirty="0"/>
              <a:t>、</a:t>
            </a:r>
            <a:r>
              <a:rPr lang="en-US" altLang="zh-CN" dirty="0"/>
              <a:t>C++</a:t>
            </a:r>
            <a:r>
              <a:rPr lang="zh-CN" altLang="en-US" dirty="0"/>
              <a:t>和</a:t>
            </a:r>
            <a:r>
              <a:rPr lang="en-US" altLang="zh-CN" dirty="0"/>
              <a:t>CUDA</a:t>
            </a:r>
            <a:r>
              <a:rPr lang="zh-CN" altLang="en-US" dirty="0"/>
              <a:t>语言编写的免费开源软件库，广泛用于语音识别、计算机视觉、自然语言处理等各种深度学习网络。</a:t>
            </a:r>
            <a:r>
              <a:rPr lang="en-US" altLang="zh-CN" dirty="0" err="1"/>
              <a:t>PyTorch</a:t>
            </a:r>
            <a:r>
              <a:rPr lang="zh-CN" altLang="en-US" dirty="0"/>
              <a:t>主要提供两个高级功能：一、具有强大</a:t>
            </a:r>
            <a:r>
              <a:rPr lang="en-US" altLang="zh-CN" dirty="0"/>
              <a:t>GPU</a:t>
            </a:r>
            <a:r>
              <a:rPr lang="zh-CN" altLang="en-US" dirty="0"/>
              <a:t>加速的类似</a:t>
            </a:r>
            <a:r>
              <a:rPr lang="en-US" altLang="zh-CN" dirty="0" err="1"/>
              <a:t>Numpy</a:t>
            </a:r>
            <a:r>
              <a:rPr lang="zh-CN" altLang="en-US" dirty="0"/>
              <a:t>的张量计算。二、包含自动求导系统的深度神经网络。</a:t>
            </a:r>
          </a:p>
        </p:txBody>
      </p:sp>
      <p:sp>
        <p:nvSpPr>
          <p:cNvPr id="3" name="标题 2"/>
          <p:cNvSpPr>
            <a:spLocks noGrp="1"/>
          </p:cNvSpPr>
          <p:nvPr>
            <p:ph type="title"/>
          </p:nvPr>
        </p:nvSpPr>
        <p:spPr/>
        <p:txBody>
          <a:bodyPr/>
          <a:lstStyle/>
          <a:p>
            <a:r>
              <a:rPr lang="en-US" altLang="zh-CN" dirty="0" smtClean="0"/>
              <a:t>1.1.2 </a:t>
            </a:r>
            <a:r>
              <a:rPr lang="en-US" altLang="zh-CN" dirty="0" err="1" smtClean="0"/>
              <a:t>PyTorch</a:t>
            </a:r>
            <a:r>
              <a:rPr lang="zh-CN" altLang="en-US" dirty="0"/>
              <a:t>介绍</a:t>
            </a:r>
          </a:p>
        </p:txBody>
      </p:sp>
    </p:spTree>
    <p:extLst>
      <p:ext uri="{BB962C8B-B14F-4D97-AF65-F5344CB8AC3E}">
        <p14:creationId xmlns:p14="http://schemas.microsoft.com/office/powerpoint/2010/main" val="2064910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204864"/>
            <a:ext cx="8784976" cy="4464496"/>
          </a:xfrm>
        </p:spPr>
        <p:txBody>
          <a:bodyPr>
            <a:normAutofit lnSpcReduction="10000"/>
          </a:bodyPr>
          <a:lstStyle/>
          <a:p>
            <a:r>
              <a:rPr lang="en-US" altLang="zh-CN" dirty="0" err="1"/>
              <a:t>PyTorch</a:t>
            </a:r>
            <a:r>
              <a:rPr lang="zh-CN" altLang="en-US" dirty="0"/>
              <a:t>的前身可追溯到</a:t>
            </a:r>
            <a:r>
              <a:rPr lang="en-US" altLang="zh-CN" dirty="0"/>
              <a:t>2002</a:t>
            </a:r>
            <a:r>
              <a:rPr lang="zh-CN" altLang="en-US" dirty="0"/>
              <a:t>年诞生于纽约大学的</a:t>
            </a:r>
            <a:r>
              <a:rPr lang="en-US" altLang="zh-CN" dirty="0"/>
              <a:t>Torch</a:t>
            </a:r>
            <a:r>
              <a:rPr lang="zh-CN" altLang="en-US" dirty="0"/>
              <a:t>， </a:t>
            </a:r>
            <a:r>
              <a:rPr lang="en-US" altLang="zh-CN" dirty="0"/>
              <a:t>Facebook</a:t>
            </a:r>
            <a:r>
              <a:rPr lang="zh-CN" altLang="en-US" dirty="0"/>
              <a:t>人工智能研究院（</a:t>
            </a:r>
            <a:r>
              <a:rPr lang="en-US" altLang="zh-CN" dirty="0"/>
              <a:t>FAIR</a:t>
            </a:r>
            <a:r>
              <a:rPr lang="zh-CN" altLang="en-US" dirty="0"/>
              <a:t>）团队于</a:t>
            </a:r>
            <a:r>
              <a:rPr lang="en-US" altLang="zh-CN" dirty="0"/>
              <a:t>2017</a:t>
            </a:r>
            <a:r>
              <a:rPr lang="zh-CN" altLang="en-US" dirty="0"/>
              <a:t>年</a:t>
            </a:r>
            <a:r>
              <a:rPr lang="en-US" altLang="zh-CN" dirty="0"/>
              <a:t>1</a:t>
            </a:r>
            <a:r>
              <a:rPr lang="zh-CN" altLang="en-US" dirty="0"/>
              <a:t>月在</a:t>
            </a:r>
            <a:r>
              <a:rPr lang="en-US" altLang="zh-CN" dirty="0"/>
              <a:t>GitHub</a:t>
            </a:r>
            <a:r>
              <a:rPr lang="zh-CN" altLang="en-US" dirty="0"/>
              <a:t>上开源了</a:t>
            </a:r>
            <a:r>
              <a:rPr lang="en-US" altLang="zh-CN" dirty="0" err="1"/>
              <a:t>PyTorch</a:t>
            </a:r>
            <a:r>
              <a:rPr lang="zh-CN" altLang="en-US" dirty="0"/>
              <a:t>，并迅速占据</a:t>
            </a:r>
            <a:r>
              <a:rPr lang="en-US" altLang="zh-CN" dirty="0"/>
              <a:t>GitHub</a:t>
            </a:r>
            <a:r>
              <a:rPr lang="zh-CN" altLang="en-US" dirty="0"/>
              <a:t>热度榜榜首。</a:t>
            </a:r>
            <a:r>
              <a:rPr lang="en-US" altLang="zh-CN" dirty="0" err="1"/>
              <a:t>PyTorch</a:t>
            </a:r>
            <a:r>
              <a:rPr lang="zh-CN" altLang="en-US" dirty="0"/>
              <a:t>是具有先进设计理念的框架，对</a:t>
            </a:r>
            <a:r>
              <a:rPr lang="en-US" altLang="zh-CN" dirty="0"/>
              <a:t>Tensor</a:t>
            </a:r>
            <a:r>
              <a:rPr lang="zh-CN" altLang="en-US" dirty="0"/>
              <a:t>之上的所有模块进行了重构，新增先进的自动求导系统，因此立刻引起广泛关注，并迅速在研究领域流行起来。</a:t>
            </a:r>
          </a:p>
          <a:p>
            <a:r>
              <a:rPr lang="zh-CN" altLang="en-US" dirty="0"/>
              <a:t>在开源框架领域，</a:t>
            </a:r>
            <a:r>
              <a:rPr lang="en-US" altLang="zh-CN" dirty="0" err="1"/>
              <a:t>PyTorch</a:t>
            </a:r>
            <a:r>
              <a:rPr lang="zh-CN" altLang="en-US" dirty="0"/>
              <a:t>与</a:t>
            </a:r>
            <a:r>
              <a:rPr lang="en-US" altLang="zh-CN" dirty="0" err="1"/>
              <a:t>TensorFlow</a:t>
            </a:r>
            <a:r>
              <a:rPr lang="zh-CN" altLang="en-US" dirty="0"/>
              <a:t>之间的竞争一直存在，研究人员在写论文时也会有不同的偏向。但近年来，得益于</a:t>
            </a:r>
            <a:r>
              <a:rPr lang="en-US" altLang="zh-CN" dirty="0" err="1"/>
              <a:t>PyTorch</a:t>
            </a:r>
            <a:r>
              <a:rPr lang="zh-CN" altLang="en-US" dirty="0"/>
              <a:t>自身的一些优势，越来越多的学者偏向于选择 </a:t>
            </a:r>
            <a:r>
              <a:rPr lang="en-US" altLang="zh-CN" dirty="0" err="1"/>
              <a:t>PyTorch</a:t>
            </a:r>
            <a:r>
              <a:rPr lang="zh-CN" altLang="en-US" dirty="0"/>
              <a:t>，</a:t>
            </a:r>
            <a:r>
              <a:rPr lang="en-US" altLang="zh-CN" dirty="0" err="1"/>
              <a:t>TensorFlow</a:t>
            </a:r>
            <a:r>
              <a:rPr lang="zh-CN" altLang="en-US" dirty="0"/>
              <a:t>的使用比例也因此逐渐下降。据机器之心于</a:t>
            </a:r>
            <a:r>
              <a:rPr lang="en-US" altLang="zh-CN" dirty="0"/>
              <a:t>2020</a:t>
            </a:r>
            <a:r>
              <a:rPr lang="zh-CN" altLang="en-US" dirty="0"/>
              <a:t>年</a:t>
            </a:r>
            <a:r>
              <a:rPr lang="en-US" altLang="zh-CN" dirty="0"/>
              <a:t>6</a:t>
            </a:r>
            <a:r>
              <a:rPr lang="zh-CN" altLang="en-US" dirty="0"/>
              <a:t>月</a:t>
            </a:r>
            <a:r>
              <a:rPr lang="en-US" altLang="zh-CN" dirty="0"/>
              <a:t>26</a:t>
            </a:r>
            <a:r>
              <a:rPr lang="zh-CN" altLang="en-US" dirty="0"/>
              <a:t>日博文（</a:t>
            </a:r>
            <a:r>
              <a:rPr lang="en-US" altLang="zh-CN" dirty="0"/>
              <a:t>https://www.jiqizhixin.com/articles/2020-06-26-2</a:t>
            </a:r>
            <a:r>
              <a:rPr lang="zh-CN" altLang="en-US" dirty="0"/>
              <a:t>），</a:t>
            </a:r>
            <a:r>
              <a:rPr lang="en-US" altLang="zh-CN" dirty="0" err="1"/>
              <a:t>PyTorch</a:t>
            </a:r>
            <a:r>
              <a:rPr lang="zh-CN" altLang="en-US" dirty="0"/>
              <a:t>在顶会</a:t>
            </a:r>
            <a:r>
              <a:rPr lang="en-US" altLang="zh-CN" dirty="0"/>
              <a:t>CVPR</a:t>
            </a:r>
            <a:r>
              <a:rPr lang="zh-CN" altLang="en-US" dirty="0"/>
              <a:t>的论文占比已经高达</a:t>
            </a:r>
            <a:r>
              <a:rPr lang="en-US" altLang="zh-CN" dirty="0" err="1"/>
              <a:t>TensorFlow</a:t>
            </a:r>
            <a:r>
              <a:rPr lang="zh-CN" altLang="en-US" dirty="0"/>
              <a:t>的</a:t>
            </a:r>
            <a:r>
              <a:rPr lang="en-US" altLang="zh-CN" dirty="0"/>
              <a:t>4</a:t>
            </a:r>
            <a:r>
              <a:rPr lang="zh-CN" altLang="en-US" dirty="0"/>
              <a:t>倍。</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49721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132856"/>
            <a:ext cx="8640959" cy="4536504"/>
          </a:xfrm>
        </p:spPr>
        <p:txBody>
          <a:bodyPr>
            <a:normAutofit/>
          </a:bodyPr>
          <a:lstStyle/>
          <a:p>
            <a:r>
              <a:rPr lang="zh-CN" altLang="en-US" dirty="0"/>
              <a:t>学者</a:t>
            </a:r>
            <a:r>
              <a:rPr lang="en-US" altLang="zh-CN" dirty="0"/>
              <a:t>Horace He</a:t>
            </a:r>
            <a:r>
              <a:rPr lang="zh-CN" altLang="en-US" dirty="0"/>
              <a:t>一直致力于研究机器学习领域深度学习框架发展趋势，他发布了题为</a:t>
            </a:r>
            <a:r>
              <a:rPr lang="en-US" altLang="zh-CN" dirty="0" err="1"/>
              <a:t>PyTorch</a:t>
            </a:r>
            <a:r>
              <a:rPr lang="en-US" altLang="zh-CN" dirty="0"/>
              <a:t> vs </a:t>
            </a:r>
            <a:r>
              <a:rPr lang="en-US" altLang="zh-CN" dirty="0" err="1"/>
              <a:t>TensorFlow</a:t>
            </a:r>
            <a:r>
              <a:rPr lang="zh-CN" altLang="en-US" dirty="0"/>
              <a:t>的交互版本图表，网址为</a:t>
            </a:r>
            <a:r>
              <a:rPr lang="en-US" altLang="zh-CN" dirty="0"/>
              <a:t>http://horace.io/pytorch-vs-tensorflow/</a:t>
            </a:r>
            <a:r>
              <a:rPr lang="zh-CN" altLang="en-US" dirty="0"/>
              <a:t>。图</a:t>
            </a:r>
            <a:r>
              <a:rPr lang="en-US" altLang="zh-CN" dirty="0"/>
              <a:t>1. 1</a:t>
            </a:r>
            <a:r>
              <a:rPr lang="zh-CN" altLang="en-US" dirty="0"/>
              <a:t>至图</a:t>
            </a:r>
            <a:r>
              <a:rPr lang="en-US" altLang="zh-CN" dirty="0"/>
              <a:t>1. 3</a:t>
            </a:r>
            <a:r>
              <a:rPr lang="zh-CN" altLang="en-US" dirty="0"/>
              <a:t>均来源于</a:t>
            </a:r>
            <a:r>
              <a:rPr lang="en-US" altLang="zh-CN" dirty="0"/>
              <a:t>Horace He</a:t>
            </a:r>
            <a:r>
              <a:rPr lang="zh-CN" altLang="en-US" dirty="0"/>
              <a:t>的交互图表。下面主要以顶会</a:t>
            </a:r>
            <a:r>
              <a:rPr lang="en-US" altLang="zh-CN" dirty="0"/>
              <a:t>ICLR</a:t>
            </a:r>
            <a:r>
              <a:rPr lang="zh-CN" altLang="en-US" dirty="0"/>
              <a:t>（</a:t>
            </a:r>
            <a:r>
              <a:rPr lang="en-US" altLang="zh-CN" dirty="0"/>
              <a:t>International Conference on Learning Representations</a:t>
            </a:r>
            <a:r>
              <a:rPr lang="zh-CN" altLang="en-US" dirty="0"/>
              <a:t>，国际学习表征会议）和</a:t>
            </a:r>
            <a:r>
              <a:rPr lang="en-US" altLang="zh-CN" dirty="0"/>
              <a:t>CVPR</a:t>
            </a:r>
            <a:r>
              <a:rPr lang="zh-CN" altLang="en-US" dirty="0"/>
              <a:t>（</a:t>
            </a:r>
            <a:r>
              <a:rPr lang="en-US" altLang="zh-CN" dirty="0"/>
              <a:t>IEEE Conference on Computer Vision and Pattern Recognition</a:t>
            </a:r>
            <a:r>
              <a:rPr lang="zh-CN" altLang="en-US" dirty="0"/>
              <a:t>，</a:t>
            </a:r>
            <a:r>
              <a:rPr lang="en-US" altLang="zh-CN" dirty="0"/>
              <a:t>IEEE</a:t>
            </a:r>
            <a:r>
              <a:rPr lang="zh-CN" altLang="en-US" dirty="0"/>
              <a:t>国际计算机视觉与模式识别会议）为例，来对照</a:t>
            </a:r>
            <a:r>
              <a:rPr lang="en-US" altLang="zh-CN" dirty="0" err="1"/>
              <a:t>PyTorch</a:t>
            </a:r>
            <a:r>
              <a:rPr lang="zh-CN" altLang="en-US" dirty="0"/>
              <a:t>和</a:t>
            </a:r>
            <a:r>
              <a:rPr lang="en-US" altLang="zh-CN" dirty="0" err="1"/>
              <a:t>TensorFlow</a:t>
            </a:r>
            <a:r>
              <a:rPr lang="zh-CN" altLang="en-US" dirty="0"/>
              <a:t>在论文中的使用情况。由于交互图表会随时间动态变化，因此不同时间访问得到的结果有些差别，以下统计数据的获取日期是</a:t>
            </a:r>
            <a:r>
              <a:rPr lang="en-US" altLang="zh-CN" dirty="0"/>
              <a:t>2020</a:t>
            </a:r>
            <a:r>
              <a:rPr lang="zh-CN" altLang="en-US" dirty="0"/>
              <a:t>年</a:t>
            </a:r>
            <a:r>
              <a:rPr lang="en-US" altLang="zh-CN" dirty="0"/>
              <a:t>10</a:t>
            </a:r>
            <a:r>
              <a:rPr lang="zh-CN" altLang="en-US" dirty="0"/>
              <a:t>月</a:t>
            </a:r>
            <a:r>
              <a:rPr lang="en-US" altLang="zh-CN" dirty="0"/>
              <a:t>16</a:t>
            </a:r>
            <a:r>
              <a:rPr lang="zh-CN" altLang="en-US" dirty="0"/>
              <a:t>日。</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281630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4509120"/>
            <a:ext cx="8640959" cy="2376264"/>
          </a:xfrm>
        </p:spPr>
        <p:txBody>
          <a:bodyPr/>
          <a:lstStyle/>
          <a:p>
            <a:r>
              <a:rPr lang="zh-CN" altLang="en-US" dirty="0"/>
              <a:t>图</a:t>
            </a:r>
            <a:r>
              <a:rPr lang="en-US" altLang="zh-CN" dirty="0"/>
              <a:t>1. 1</a:t>
            </a:r>
            <a:r>
              <a:rPr lang="zh-CN" altLang="en-US" dirty="0"/>
              <a:t>为全部</a:t>
            </a:r>
            <a:r>
              <a:rPr lang="en-US" altLang="zh-CN" dirty="0" err="1"/>
              <a:t>TensorFlow</a:t>
            </a:r>
            <a:r>
              <a:rPr lang="zh-CN" altLang="en-US" dirty="0"/>
              <a:t>和</a:t>
            </a:r>
            <a:r>
              <a:rPr lang="en-US" altLang="zh-CN" dirty="0" err="1"/>
              <a:t>PyTorch</a:t>
            </a:r>
            <a:r>
              <a:rPr lang="zh-CN" altLang="en-US" dirty="0"/>
              <a:t>论文中的</a:t>
            </a:r>
            <a:r>
              <a:rPr lang="en-US" altLang="zh-CN" dirty="0" err="1"/>
              <a:t>PyTorch</a:t>
            </a:r>
            <a:r>
              <a:rPr lang="zh-CN" altLang="en-US" dirty="0"/>
              <a:t>论文占比，可以看到，在</a:t>
            </a:r>
            <a:r>
              <a:rPr lang="en-US" altLang="zh-CN" dirty="0"/>
              <a:t>ICLR 2020</a:t>
            </a:r>
            <a:r>
              <a:rPr lang="zh-CN" altLang="en-US" dirty="0"/>
              <a:t>接收论文中，</a:t>
            </a:r>
            <a:r>
              <a:rPr lang="en-US" altLang="zh-CN" dirty="0" err="1"/>
              <a:t>PyTorch</a:t>
            </a:r>
            <a:r>
              <a:rPr lang="zh-CN" altLang="en-US" dirty="0"/>
              <a:t>占比高达</a:t>
            </a:r>
            <a:r>
              <a:rPr lang="en-US" altLang="zh-CN" dirty="0"/>
              <a:t>64.02%</a:t>
            </a:r>
            <a:r>
              <a:rPr lang="zh-CN" altLang="en-US" dirty="0"/>
              <a:t>，但在</a:t>
            </a:r>
            <a:r>
              <a:rPr lang="en-US" altLang="zh-CN" dirty="0"/>
              <a:t>ICLR 2018</a:t>
            </a:r>
            <a:r>
              <a:rPr lang="zh-CN" altLang="en-US" dirty="0"/>
              <a:t>和</a:t>
            </a:r>
            <a:r>
              <a:rPr lang="en-US" altLang="zh-CN" dirty="0"/>
              <a:t>ICLR 2019</a:t>
            </a:r>
            <a:r>
              <a:rPr lang="zh-CN" altLang="en-US" dirty="0"/>
              <a:t>分别为</a:t>
            </a:r>
            <a:r>
              <a:rPr lang="en-US" altLang="zh-CN" dirty="0"/>
              <a:t>22.76%</a:t>
            </a:r>
            <a:r>
              <a:rPr lang="zh-CN" altLang="en-US" dirty="0"/>
              <a:t>和</a:t>
            </a:r>
            <a:r>
              <a:rPr lang="en-US" altLang="zh-CN" dirty="0"/>
              <a:t>50.00%</a:t>
            </a:r>
            <a:r>
              <a:rPr lang="zh-CN" altLang="en-US" dirty="0"/>
              <a:t>，说明</a:t>
            </a:r>
            <a:r>
              <a:rPr lang="en-US" altLang="zh-CN" dirty="0"/>
              <a:t>ICLR 2020 </a:t>
            </a:r>
            <a:r>
              <a:rPr lang="zh-CN" altLang="en-US" dirty="0"/>
              <a:t>接收论文中</a:t>
            </a:r>
            <a:r>
              <a:rPr lang="en-US" altLang="zh-CN" dirty="0" err="1"/>
              <a:t>PyTorch</a:t>
            </a:r>
            <a:r>
              <a:rPr lang="zh-CN" altLang="en-US" dirty="0"/>
              <a:t>使用数已经超过</a:t>
            </a:r>
            <a:r>
              <a:rPr lang="en-US" altLang="zh-CN" dirty="0" err="1"/>
              <a:t>TensorFlow</a:t>
            </a:r>
            <a:r>
              <a:rPr lang="zh-CN" altLang="en-US" dirty="0"/>
              <a:t>。在</a:t>
            </a:r>
            <a:r>
              <a:rPr lang="en-US" altLang="zh-CN" dirty="0"/>
              <a:t>CVPR 2020 </a:t>
            </a:r>
            <a:r>
              <a:rPr lang="zh-CN" altLang="en-US" dirty="0"/>
              <a:t>接收论文中，</a:t>
            </a:r>
            <a:r>
              <a:rPr lang="en-US" altLang="zh-CN" dirty="0" err="1"/>
              <a:t>PyTorch</a:t>
            </a:r>
            <a:r>
              <a:rPr lang="zh-CN" altLang="en-US" dirty="0"/>
              <a:t>占比高达</a:t>
            </a:r>
            <a:r>
              <a:rPr lang="en-US" altLang="zh-CN" dirty="0"/>
              <a:t>78.72%</a:t>
            </a:r>
            <a:r>
              <a:rPr lang="zh-CN" altLang="en-US" dirty="0"/>
              <a:t>，但在</a:t>
            </a:r>
            <a:r>
              <a:rPr lang="en-US" altLang="zh-CN" dirty="0"/>
              <a:t>CVPR 2018</a:t>
            </a:r>
            <a:r>
              <a:rPr lang="zh-CN" altLang="en-US" dirty="0"/>
              <a:t>和</a:t>
            </a:r>
            <a:r>
              <a:rPr lang="en-US" altLang="zh-CN" dirty="0"/>
              <a:t>CVPR 2019</a:t>
            </a:r>
            <a:r>
              <a:rPr lang="zh-CN" altLang="en-US" dirty="0"/>
              <a:t>分别为</a:t>
            </a:r>
            <a:r>
              <a:rPr lang="en-US" altLang="zh-CN" dirty="0"/>
              <a:t>39.38%</a:t>
            </a:r>
            <a:r>
              <a:rPr lang="zh-CN" altLang="en-US" dirty="0"/>
              <a:t>和</a:t>
            </a:r>
            <a:r>
              <a:rPr lang="en-US" altLang="zh-CN" dirty="0"/>
              <a:t>66.52%</a:t>
            </a:r>
            <a:r>
              <a:rPr lang="zh-CN" altLang="en-US" dirty="0"/>
              <a:t>，占比呈现逐年增长的趋势。</a:t>
            </a:r>
          </a:p>
        </p:txBody>
      </p:sp>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88640"/>
            <a:ext cx="5400600" cy="374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691680" y="4067780"/>
            <a:ext cx="6102424" cy="369332"/>
          </a:xfrm>
          <a:prstGeom prst="rect">
            <a:avLst/>
          </a:prstGeom>
        </p:spPr>
        <p:txBody>
          <a:bodyPr wrap="square">
            <a:spAutoFit/>
          </a:bodyPr>
          <a:lstStyle/>
          <a:p>
            <a:r>
              <a:rPr lang="zh-CN" altLang="zh-CN" dirty="0"/>
              <a:t>图</a:t>
            </a:r>
            <a:r>
              <a:rPr lang="en-US" altLang="zh-CN" dirty="0"/>
              <a:t>1. 1 </a:t>
            </a:r>
            <a:r>
              <a:rPr lang="zh-CN" altLang="zh-CN" dirty="0"/>
              <a:t>全部</a:t>
            </a:r>
            <a:r>
              <a:rPr lang="en-US" altLang="zh-CN" dirty="0" err="1"/>
              <a:t>TensorFlow</a:t>
            </a:r>
            <a:r>
              <a:rPr lang="zh-CN" altLang="zh-CN" dirty="0"/>
              <a:t>和</a:t>
            </a:r>
            <a:r>
              <a:rPr lang="en-US" altLang="zh-CN" dirty="0" err="1"/>
              <a:t>PyTorch</a:t>
            </a:r>
            <a:r>
              <a:rPr lang="zh-CN" altLang="zh-CN" dirty="0"/>
              <a:t>论文中的</a:t>
            </a:r>
            <a:r>
              <a:rPr lang="en-US" altLang="zh-CN" dirty="0" err="1"/>
              <a:t>PyTorch</a:t>
            </a:r>
            <a:r>
              <a:rPr lang="zh-CN" altLang="zh-CN" dirty="0"/>
              <a:t>论文占比</a:t>
            </a:r>
          </a:p>
        </p:txBody>
      </p:sp>
    </p:spTree>
    <p:extLst>
      <p:ext uri="{BB962C8B-B14F-4D97-AF65-F5344CB8AC3E}">
        <p14:creationId xmlns:p14="http://schemas.microsoft.com/office/powerpoint/2010/main" val="2376773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5484366"/>
            <a:ext cx="8352927" cy="1184994"/>
          </a:xfrm>
        </p:spPr>
        <p:txBody>
          <a:bodyPr>
            <a:normAutofit lnSpcReduction="10000"/>
          </a:bodyPr>
          <a:lstStyle/>
          <a:p>
            <a:r>
              <a:rPr lang="en-US" altLang="zh-CN" dirty="0" err="1"/>
              <a:t>PyTorch</a:t>
            </a:r>
            <a:r>
              <a:rPr lang="zh-CN" altLang="en-US" dirty="0"/>
              <a:t>与</a:t>
            </a:r>
            <a:r>
              <a:rPr lang="en-US" altLang="zh-CN" dirty="0" err="1"/>
              <a:t>TensorFlow</a:t>
            </a:r>
            <a:r>
              <a:rPr lang="zh-CN" altLang="en-US" dirty="0"/>
              <a:t>在全部论文占比的对比情况如图</a:t>
            </a:r>
            <a:r>
              <a:rPr lang="en-US" altLang="zh-CN" dirty="0"/>
              <a:t>1. 2</a:t>
            </a:r>
            <a:r>
              <a:rPr lang="zh-CN" altLang="en-US" dirty="0"/>
              <a:t>所示。可以看到，自</a:t>
            </a:r>
            <a:r>
              <a:rPr lang="en-US" altLang="zh-CN" dirty="0"/>
              <a:t>2018</a:t>
            </a:r>
            <a:r>
              <a:rPr lang="zh-CN" altLang="en-US" dirty="0"/>
              <a:t>年开始，</a:t>
            </a:r>
            <a:r>
              <a:rPr lang="en-US" altLang="zh-CN" dirty="0" err="1"/>
              <a:t>PyTorch</a:t>
            </a:r>
            <a:r>
              <a:rPr lang="zh-CN" altLang="en-US" dirty="0"/>
              <a:t>的使用比例逐年上升，大约在</a:t>
            </a:r>
            <a:r>
              <a:rPr lang="en-US" altLang="zh-CN" dirty="0"/>
              <a:t>2019</a:t>
            </a:r>
            <a:r>
              <a:rPr lang="zh-CN" altLang="en-US" dirty="0"/>
              <a:t>年超过</a:t>
            </a:r>
            <a:r>
              <a:rPr lang="en-US" altLang="zh-CN" dirty="0" err="1"/>
              <a:t>TensorFlow</a:t>
            </a:r>
            <a:r>
              <a:rPr lang="zh-CN" altLang="en-US" dirty="0"/>
              <a:t>。</a:t>
            </a:r>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04664"/>
            <a:ext cx="6048672" cy="417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87624" y="4725144"/>
            <a:ext cx="7056784" cy="369332"/>
          </a:xfrm>
          <a:prstGeom prst="rect">
            <a:avLst/>
          </a:prstGeom>
        </p:spPr>
        <p:txBody>
          <a:bodyPr wrap="square">
            <a:spAutoFit/>
          </a:bodyPr>
          <a:lstStyle/>
          <a:p>
            <a:r>
              <a:rPr lang="zh-CN" altLang="zh-CN" dirty="0"/>
              <a:t>图</a:t>
            </a:r>
            <a:r>
              <a:rPr lang="en-US" altLang="zh-CN" dirty="0"/>
              <a:t>1. 2 </a:t>
            </a:r>
            <a:r>
              <a:rPr lang="en-US" altLang="zh-CN" dirty="0" err="1"/>
              <a:t>PyTorch</a:t>
            </a:r>
            <a:r>
              <a:rPr lang="zh-CN" altLang="zh-CN" dirty="0"/>
              <a:t>（实线）与</a:t>
            </a:r>
            <a:r>
              <a:rPr lang="en-US" altLang="zh-CN" dirty="0" err="1"/>
              <a:t>TensorFlow</a:t>
            </a:r>
            <a:r>
              <a:rPr lang="zh-CN" altLang="zh-CN" dirty="0"/>
              <a:t>（点线）在全部论文占比的对比</a:t>
            </a:r>
          </a:p>
        </p:txBody>
      </p:sp>
    </p:spTree>
    <p:extLst>
      <p:ext uri="{BB962C8B-B14F-4D97-AF65-F5344CB8AC3E}">
        <p14:creationId xmlns:p14="http://schemas.microsoft.com/office/powerpoint/2010/main" val="3381536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3789040"/>
            <a:ext cx="8712967" cy="3024336"/>
          </a:xfrm>
        </p:spPr>
        <p:txBody>
          <a:bodyPr/>
          <a:lstStyle/>
          <a:p>
            <a:r>
              <a:rPr lang="zh-CN" altLang="en-US" dirty="0"/>
              <a:t>图</a:t>
            </a:r>
            <a:r>
              <a:rPr lang="en-US" altLang="zh-CN" dirty="0"/>
              <a:t>1. 3</a:t>
            </a:r>
            <a:r>
              <a:rPr lang="zh-CN" altLang="en-US" dirty="0"/>
              <a:t>展示了</a:t>
            </a:r>
            <a:r>
              <a:rPr lang="en-US" altLang="zh-CN" dirty="0" err="1"/>
              <a:t>PyTorch</a:t>
            </a:r>
            <a:r>
              <a:rPr lang="zh-CN" altLang="en-US" dirty="0"/>
              <a:t>与</a:t>
            </a:r>
            <a:r>
              <a:rPr lang="en-US" altLang="zh-CN" dirty="0" err="1"/>
              <a:t>TensorFlow</a:t>
            </a:r>
            <a:r>
              <a:rPr lang="zh-CN" altLang="en-US" dirty="0"/>
              <a:t>论文数量对比。在</a:t>
            </a:r>
            <a:r>
              <a:rPr lang="en-US" altLang="zh-CN" dirty="0"/>
              <a:t>ICLR 2020</a:t>
            </a:r>
            <a:r>
              <a:rPr lang="zh-CN" altLang="en-US" dirty="0"/>
              <a:t>接收论文中，</a:t>
            </a:r>
            <a:r>
              <a:rPr lang="en-US" altLang="zh-CN" dirty="0" err="1"/>
              <a:t>PyTorch</a:t>
            </a:r>
            <a:r>
              <a:rPr lang="zh-CN" altLang="en-US" dirty="0"/>
              <a:t>和</a:t>
            </a:r>
            <a:r>
              <a:rPr lang="en-US" altLang="zh-CN" dirty="0" err="1"/>
              <a:t>TensorFlow</a:t>
            </a:r>
            <a:r>
              <a:rPr lang="zh-CN" altLang="en-US" dirty="0"/>
              <a:t>的使用数分别为</a:t>
            </a:r>
            <a:r>
              <a:rPr lang="en-US" altLang="zh-CN" dirty="0"/>
              <a:t>169</a:t>
            </a:r>
            <a:r>
              <a:rPr lang="zh-CN" altLang="en-US" dirty="0"/>
              <a:t>次和</a:t>
            </a:r>
            <a:r>
              <a:rPr lang="en-US" altLang="zh-CN" dirty="0"/>
              <a:t>95</a:t>
            </a:r>
            <a:r>
              <a:rPr lang="zh-CN" altLang="en-US" dirty="0"/>
              <a:t>次。</a:t>
            </a:r>
            <a:r>
              <a:rPr lang="en-US" altLang="zh-CN" dirty="0"/>
              <a:t>ICLR 2019</a:t>
            </a:r>
            <a:r>
              <a:rPr lang="zh-CN" altLang="en-US" dirty="0"/>
              <a:t>的</a:t>
            </a:r>
            <a:r>
              <a:rPr lang="en-US" altLang="zh-CN" dirty="0" err="1"/>
              <a:t>PyTorch</a:t>
            </a:r>
            <a:r>
              <a:rPr lang="zh-CN" altLang="en-US" dirty="0"/>
              <a:t>使用数与</a:t>
            </a:r>
            <a:r>
              <a:rPr lang="en-US" altLang="zh-CN" dirty="0" err="1"/>
              <a:t>TensorFlow</a:t>
            </a:r>
            <a:r>
              <a:rPr lang="zh-CN" altLang="en-US" dirty="0"/>
              <a:t>持平，都是</a:t>
            </a:r>
            <a:r>
              <a:rPr lang="en-US" altLang="zh-CN" dirty="0"/>
              <a:t>86</a:t>
            </a:r>
            <a:r>
              <a:rPr lang="zh-CN" altLang="en-US" dirty="0"/>
              <a:t>篇，而在</a:t>
            </a:r>
            <a:r>
              <a:rPr lang="en-US" altLang="zh-CN" dirty="0"/>
              <a:t>2019</a:t>
            </a:r>
            <a:r>
              <a:rPr lang="zh-CN" altLang="en-US" dirty="0"/>
              <a:t>年以前</a:t>
            </a:r>
            <a:r>
              <a:rPr lang="en-US" altLang="zh-CN" dirty="0" err="1"/>
              <a:t>TensorFlow</a:t>
            </a:r>
            <a:r>
              <a:rPr lang="zh-CN" altLang="en-US" dirty="0"/>
              <a:t>使用数远高于</a:t>
            </a:r>
            <a:r>
              <a:rPr lang="en-US" altLang="zh-CN" dirty="0" err="1"/>
              <a:t>PyTorch</a:t>
            </a:r>
            <a:r>
              <a:rPr lang="zh-CN" altLang="en-US" dirty="0"/>
              <a:t>。在</a:t>
            </a:r>
            <a:r>
              <a:rPr lang="en-US" altLang="zh-CN" dirty="0"/>
              <a:t>CVPR 2020</a:t>
            </a:r>
            <a:r>
              <a:rPr lang="zh-CN" altLang="en-US" dirty="0"/>
              <a:t>会议接收论文中，</a:t>
            </a:r>
            <a:r>
              <a:rPr lang="en-US" altLang="zh-CN" dirty="0" err="1"/>
              <a:t>PyTorch</a:t>
            </a:r>
            <a:r>
              <a:rPr lang="zh-CN" altLang="en-US" dirty="0"/>
              <a:t>和</a:t>
            </a:r>
            <a:r>
              <a:rPr lang="en-US" altLang="zh-CN" dirty="0" err="1"/>
              <a:t>TensorFlow</a:t>
            </a:r>
            <a:r>
              <a:rPr lang="zh-CN" altLang="en-US" dirty="0"/>
              <a:t>的使用次数分别为</a:t>
            </a:r>
            <a:r>
              <a:rPr lang="en-US" altLang="zh-CN" dirty="0"/>
              <a:t>418</a:t>
            </a:r>
            <a:r>
              <a:rPr lang="zh-CN" altLang="en-US" dirty="0"/>
              <a:t>次和</a:t>
            </a:r>
            <a:r>
              <a:rPr lang="en-US" altLang="zh-CN" dirty="0"/>
              <a:t>113</a:t>
            </a:r>
            <a:r>
              <a:rPr lang="zh-CN" altLang="en-US" dirty="0"/>
              <a:t>次，相差近</a:t>
            </a:r>
            <a:r>
              <a:rPr lang="en-US" altLang="zh-CN" dirty="0"/>
              <a:t>4</a:t>
            </a:r>
            <a:r>
              <a:rPr lang="zh-CN" altLang="en-US" dirty="0"/>
              <a:t>倍。在</a:t>
            </a:r>
            <a:r>
              <a:rPr lang="en-US" altLang="zh-CN" dirty="0"/>
              <a:t>CVPR 2019</a:t>
            </a:r>
            <a:r>
              <a:rPr lang="zh-CN" altLang="en-US" dirty="0"/>
              <a:t>的</a:t>
            </a:r>
            <a:r>
              <a:rPr lang="en-US" altLang="zh-CN" dirty="0" err="1"/>
              <a:t>PyTorch</a:t>
            </a:r>
            <a:r>
              <a:rPr lang="zh-CN" altLang="en-US" dirty="0"/>
              <a:t>和</a:t>
            </a:r>
            <a:r>
              <a:rPr lang="en-US" altLang="zh-CN" dirty="0" err="1"/>
              <a:t>TensorFlow</a:t>
            </a:r>
            <a:r>
              <a:rPr lang="zh-CN" altLang="en-US" dirty="0"/>
              <a:t>的使用次数分别为</a:t>
            </a:r>
            <a:r>
              <a:rPr lang="en-US" altLang="zh-CN" dirty="0"/>
              <a:t>294</a:t>
            </a:r>
            <a:r>
              <a:rPr lang="zh-CN" altLang="en-US" dirty="0"/>
              <a:t>和</a:t>
            </a:r>
            <a:r>
              <a:rPr lang="en-US" altLang="zh-CN" dirty="0"/>
              <a:t>148</a:t>
            </a:r>
            <a:r>
              <a:rPr lang="zh-CN" altLang="en-US" dirty="0"/>
              <a:t>，但在</a:t>
            </a:r>
            <a:r>
              <a:rPr lang="en-US" altLang="zh-CN" dirty="0"/>
              <a:t>2019</a:t>
            </a:r>
            <a:r>
              <a:rPr lang="zh-CN" altLang="en-US" dirty="0"/>
              <a:t>年之前</a:t>
            </a:r>
            <a:r>
              <a:rPr lang="en-US" altLang="zh-CN" dirty="0" err="1"/>
              <a:t>PyTorch</a:t>
            </a:r>
            <a:r>
              <a:rPr lang="zh-CN" altLang="en-US" dirty="0"/>
              <a:t>使用数少于</a:t>
            </a:r>
            <a:r>
              <a:rPr lang="en-US" altLang="zh-CN" dirty="0" err="1"/>
              <a:t>TensorFlow</a:t>
            </a:r>
            <a:r>
              <a:rPr lang="zh-CN" altLang="en-US" dirty="0"/>
              <a:t>。</a:t>
            </a:r>
          </a:p>
        </p:txBody>
      </p:sp>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0"/>
            <a:ext cx="5901857"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619672" y="3419708"/>
            <a:ext cx="6174432" cy="369332"/>
          </a:xfrm>
          <a:prstGeom prst="rect">
            <a:avLst/>
          </a:prstGeom>
        </p:spPr>
        <p:txBody>
          <a:bodyPr wrap="square">
            <a:spAutoFit/>
          </a:bodyPr>
          <a:lstStyle/>
          <a:p>
            <a:r>
              <a:rPr lang="zh-CN" altLang="zh-CN" dirty="0"/>
              <a:t>图</a:t>
            </a:r>
            <a:r>
              <a:rPr lang="en-US" altLang="zh-CN" dirty="0"/>
              <a:t>1. 3 </a:t>
            </a:r>
            <a:r>
              <a:rPr lang="en-US" altLang="zh-CN" dirty="0" err="1"/>
              <a:t>PyTorch</a:t>
            </a:r>
            <a:r>
              <a:rPr lang="zh-CN" altLang="zh-CN" dirty="0"/>
              <a:t>（实线）与</a:t>
            </a:r>
            <a:r>
              <a:rPr lang="en-US" altLang="zh-CN" dirty="0" err="1"/>
              <a:t>TensorFlow</a:t>
            </a:r>
            <a:r>
              <a:rPr lang="zh-CN" altLang="zh-CN" dirty="0"/>
              <a:t>（点线）论文原始计数</a:t>
            </a:r>
          </a:p>
        </p:txBody>
      </p:sp>
    </p:spTree>
    <p:extLst>
      <p:ext uri="{BB962C8B-B14F-4D97-AF65-F5344CB8AC3E}">
        <p14:creationId xmlns:p14="http://schemas.microsoft.com/office/powerpoint/2010/main" val="2567352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060848"/>
            <a:ext cx="8784975" cy="4680520"/>
          </a:xfrm>
        </p:spPr>
        <p:txBody>
          <a:bodyPr>
            <a:normAutofit fontScale="92500" lnSpcReduction="10000"/>
          </a:bodyPr>
          <a:lstStyle/>
          <a:p>
            <a:r>
              <a:rPr lang="zh-CN" altLang="en-US" dirty="0"/>
              <a:t>就框架本身来说，越来越多的研究者选择在论文中选择使用</a:t>
            </a:r>
            <a:r>
              <a:rPr lang="en-US" altLang="zh-CN" dirty="0" err="1"/>
              <a:t>PyTorch</a:t>
            </a:r>
            <a:r>
              <a:rPr lang="en-US" altLang="zh-CN" dirty="0"/>
              <a:t> </a:t>
            </a:r>
            <a:r>
              <a:rPr lang="zh-CN" altLang="en-US" dirty="0"/>
              <a:t>，其原因可能有以下三个：</a:t>
            </a:r>
          </a:p>
          <a:p>
            <a:r>
              <a:rPr lang="zh-CN" altLang="en-US" dirty="0"/>
              <a:t>第一，简单性。</a:t>
            </a:r>
            <a:r>
              <a:rPr lang="en-US" altLang="zh-CN" dirty="0" err="1"/>
              <a:t>PyTorch</a:t>
            </a:r>
            <a:r>
              <a:rPr lang="zh-CN" altLang="en-US" dirty="0"/>
              <a:t>的工作方式与</a:t>
            </a:r>
            <a:r>
              <a:rPr lang="en-US" altLang="zh-CN" dirty="0" err="1"/>
              <a:t>Numpy</a:t>
            </a:r>
            <a:r>
              <a:rPr lang="zh-CN" altLang="en-US" dirty="0"/>
              <a:t>类似，很容易融合进</a:t>
            </a:r>
            <a:r>
              <a:rPr lang="en-US" altLang="zh-CN" dirty="0"/>
              <a:t>Python</a:t>
            </a:r>
            <a:r>
              <a:rPr lang="zh-CN" altLang="en-US" dirty="0"/>
              <a:t>的生态系统。</a:t>
            </a:r>
            <a:r>
              <a:rPr lang="en-US" altLang="zh-CN" dirty="0" err="1"/>
              <a:t>Numpy</a:t>
            </a:r>
            <a:r>
              <a:rPr lang="zh-CN" altLang="en-US" dirty="0"/>
              <a:t>用户感到最为亲切的就是</a:t>
            </a:r>
            <a:r>
              <a:rPr lang="en-US" altLang="zh-CN" dirty="0" err="1"/>
              <a:t>PyTorch</a:t>
            </a:r>
            <a:r>
              <a:rPr lang="zh-CN" altLang="en-US" dirty="0"/>
              <a:t>非常容易调试，但在</a:t>
            </a:r>
            <a:r>
              <a:rPr lang="en-US" altLang="zh-CN" dirty="0" err="1"/>
              <a:t>TensorFlow</a:t>
            </a:r>
            <a:r>
              <a:rPr lang="zh-CN" altLang="en-US" dirty="0"/>
              <a:t>中，调试模型非常麻烦；</a:t>
            </a:r>
          </a:p>
          <a:p>
            <a:r>
              <a:rPr lang="zh-CN" altLang="en-US" dirty="0"/>
              <a:t>第二，合理的</a:t>
            </a:r>
            <a:r>
              <a:rPr lang="en-US" altLang="zh-CN" dirty="0"/>
              <a:t>API</a:t>
            </a:r>
            <a:r>
              <a:rPr lang="zh-CN" altLang="en-US" dirty="0"/>
              <a:t>。多数研究者更喜欢</a:t>
            </a:r>
            <a:r>
              <a:rPr lang="en-US" altLang="zh-CN" dirty="0" err="1"/>
              <a:t>PyTorch</a:t>
            </a:r>
            <a:r>
              <a:rPr lang="zh-CN" altLang="en-US" dirty="0"/>
              <a:t>的</a:t>
            </a:r>
            <a:r>
              <a:rPr lang="en-US" altLang="zh-CN" dirty="0"/>
              <a:t>API</a:t>
            </a:r>
            <a:r>
              <a:rPr lang="zh-CN" altLang="en-US" dirty="0"/>
              <a:t>，部分原因是</a:t>
            </a:r>
            <a:r>
              <a:rPr lang="en-US" altLang="zh-CN" dirty="0" err="1"/>
              <a:t>PyTorch</a:t>
            </a:r>
            <a:r>
              <a:rPr lang="zh-CN" altLang="en-US" dirty="0"/>
              <a:t>的</a:t>
            </a:r>
            <a:r>
              <a:rPr lang="en-US" altLang="zh-CN" dirty="0"/>
              <a:t>API</a:t>
            </a:r>
            <a:r>
              <a:rPr lang="zh-CN" altLang="en-US" dirty="0"/>
              <a:t>设计更加合理，另一部分原因是</a:t>
            </a:r>
            <a:r>
              <a:rPr lang="en-US" altLang="zh-CN" dirty="0" err="1"/>
              <a:t>TensorFlow</a:t>
            </a:r>
            <a:r>
              <a:rPr lang="zh-CN" altLang="en-US" dirty="0"/>
              <a:t>的</a:t>
            </a:r>
            <a:r>
              <a:rPr lang="en-US" altLang="zh-CN" dirty="0"/>
              <a:t>API</a:t>
            </a:r>
            <a:r>
              <a:rPr lang="zh-CN" altLang="en-US" dirty="0"/>
              <a:t>非常复杂，既有低级</a:t>
            </a:r>
            <a:r>
              <a:rPr lang="en-US" altLang="zh-CN" dirty="0"/>
              <a:t>API</a:t>
            </a:r>
            <a:r>
              <a:rPr lang="zh-CN" altLang="en-US" dirty="0"/>
              <a:t>，又有</a:t>
            </a:r>
            <a:r>
              <a:rPr lang="en-US" altLang="zh-CN" dirty="0" err="1"/>
              <a:t>Keras</a:t>
            </a:r>
            <a:r>
              <a:rPr lang="zh-CN" altLang="en-US" dirty="0"/>
              <a:t>和</a:t>
            </a:r>
            <a:r>
              <a:rPr lang="en-US" altLang="zh-CN" dirty="0"/>
              <a:t>Estimators</a:t>
            </a:r>
            <a:r>
              <a:rPr lang="zh-CN" altLang="en-US" dirty="0"/>
              <a:t>高级</a:t>
            </a:r>
            <a:r>
              <a:rPr lang="en-US" altLang="zh-CN" dirty="0"/>
              <a:t>API</a:t>
            </a:r>
            <a:r>
              <a:rPr lang="zh-CN" altLang="en-US" dirty="0"/>
              <a:t>；</a:t>
            </a:r>
          </a:p>
          <a:p>
            <a:r>
              <a:rPr lang="zh-CN" altLang="en-US" dirty="0"/>
              <a:t>第三，不错的性能。</a:t>
            </a:r>
            <a:r>
              <a:rPr lang="en-US" altLang="zh-CN" dirty="0" err="1"/>
              <a:t>PyTorch</a:t>
            </a:r>
            <a:r>
              <a:rPr lang="zh-CN" altLang="en-US" dirty="0"/>
              <a:t>使用动态图，不容易优化，但有一些非正式报告称</a:t>
            </a:r>
            <a:r>
              <a:rPr lang="en-US" altLang="zh-CN" dirty="0" err="1"/>
              <a:t>PyTorch</a:t>
            </a:r>
            <a:r>
              <a:rPr lang="zh-CN" altLang="en-US" dirty="0"/>
              <a:t>在速度上不亚于</a:t>
            </a:r>
            <a:r>
              <a:rPr lang="en-US" altLang="zh-CN" dirty="0" err="1"/>
              <a:t>TensorFlow</a:t>
            </a:r>
            <a:r>
              <a:rPr lang="zh-CN" altLang="en-US" dirty="0"/>
              <a:t>，公平而言，至少</a:t>
            </a:r>
            <a:r>
              <a:rPr lang="en-US" altLang="zh-CN" dirty="0" err="1"/>
              <a:t>TensorFlow</a:t>
            </a:r>
            <a:r>
              <a:rPr lang="zh-CN" altLang="en-US" dirty="0"/>
              <a:t>在速度上还没有取得绝对优势。</a:t>
            </a:r>
          </a:p>
          <a:p>
            <a:r>
              <a:rPr lang="zh-CN" altLang="en-US" dirty="0"/>
              <a:t>因此，如果不是多年习惯使用</a:t>
            </a:r>
            <a:r>
              <a:rPr lang="en-US" altLang="zh-CN" dirty="0" err="1"/>
              <a:t>TensorFlow</a:t>
            </a:r>
            <a:r>
              <a:rPr lang="zh-CN" altLang="en-US" dirty="0"/>
              <a:t>的老用户，选择</a:t>
            </a:r>
            <a:r>
              <a:rPr lang="en-US" altLang="zh-CN" dirty="0" err="1"/>
              <a:t>PyTorch</a:t>
            </a:r>
            <a:r>
              <a:rPr lang="zh-CN" altLang="en-US" dirty="0"/>
              <a:t>无疑是明智之举。</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74190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420888"/>
            <a:ext cx="8640959" cy="4104456"/>
          </a:xfrm>
        </p:spPr>
        <p:txBody>
          <a:bodyPr>
            <a:normAutofit/>
          </a:bodyPr>
          <a:lstStyle/>
          <a:p>
            <a:r>
              <a:rPr lang="en-US" altLang="zh-CN" dirty="0" err="1"/>
              <a:t>PyTorch</a:t>
            </a:r>
            <a:r>
              <a:rPr lang="zh-CN" altLang="en-US" dirty="0"/>
              <a:t>的安装比较简单，支持</a:t>
            </a:r>
            <a:r>
              <a:rPr lang="en-US" altLang="zh-CN" dirty="0"/>
              <a:t>Windows</a:t>
            </a:r>
            <a:r>
              <a:rPr lang="zh-CN" altLang="en-US" dirty="0"/>
              <a:t>、</a:t>
            </a:r>
            <a:r>
              <a:rPr lang="en-US" altLang="zh-CN" dirty="0"/>
              <a:t>Linux</a:t>
            </a:r>
            <a:r>
              <a:rPr lang="zh-CN" altLang="en-US" dirty="0"/>
              <a:t>和</a:t>
            </a:r>
            <a:r>
              <a:rPr lang="en-US" altLang="zh-CN" dirty="0" err="1"/>
              <a:t>macOS</a:t>
            </a:r>
            <a:r>
              <a:rPr lang="zh-CN" altLang="en-US" dirty="0"/>
              <a:t>操作系统。</a:t>
            </a:r>
          </a:p>
          <a:p>
            <a:r>
              <a:rPr lang="en-US" altLang="zh-CN" dirty="0" err="1"/>
              <a:t>PyTorch</a:t>
            </a:r>
            <a:r>
              <a:rPr lang="zh-CN" altLang="en-US" dirty="0"/>
              <a:t>等深度学习框架一般都基于</a:t>
            </a:r>
            <a:r>
              <a:rPr lang="en-US" altLang="zh-CN" dirty="0"/>
              <a:t>NVIDIA</a:t>
            </a:r>
            <a:r>
              <a:rPr lang="zh-CN" altLang="en-US" dirty="0"/>
              <a:t>的</a:t>
            </a:r>
            <a:r>
              <a:rPr lang="en-US" altLang="zh-CN" dirty="0"/>
              <a:t>GPU</a:t>
            </a:r>
            <a:r>
              <a:rPr lang="zh-CN" altLang="en-US" dirty="0"/>
              <a:t>显卡进行加速运算，因此需要先安装</a:t>
            </a:r>
            <a:r>
              <a:rPr lang="en-US" altLang="zh-CN" dirty="0"/>
              <a:t>NVIDIA</a:t>
            </a:r>
            <a:r>
              <a:rPr lang="zh-CN" altLang="en-US" dirty="0"/>
              <a:t>提供的</a:t>
            </a:r>
            <a:r>
              <a:rPr lang="en-US" altLang="zh-CN" dirty="0"/>
              <a:t>CUDA</a:t>
            </a:r>
            <a:r>
              <a:rPr lang="zh-CN" altLang="en-US" dirty="0"/>
              <a:t>库和</a:t>
            </a:r>
            <a:r>
              <a:rPr lang="en-US" altLang="zh-CN" dirty="0" err="1"/>
              <a:t>cuDNN</a:t>
            </a:r>
            <a:r>
              <a:rPr lang="en-US" altLang="zh-CN" dirty="0"/>
              <a:t> </a:t>
            </a:r>
            <a:r>
              <a:rPr lang="zh-CN" altLang="en-US" dirty="0"/>
              <a:t>神经网络加速库。网址分别为：</a:t>
            </a:r>
            <a:r>
              <a:rPr lang="en-US" altLang="zh-CN" dirty="0"/>
              <a:t>https://developer.nvidia.com/cuda-toolkit</a:t>
            </a:r>
            <a:r>
              <a:rPr lang="zh-CN" altLang="en-US" dirty="0"/>
              <a:t>和</a:t>
            </a:r>
            <a:r>
              <a:rPr lang="en-US" altLang="zh-CN" dirty="0"/>
              <a:t>https://developer.nvidia.com/cudnn</a:t>
            </a:r>
            <a:r>
              <a:rPr lang="zh-CN" altLang="en-US" dirty="0"/>
              <a:t>，请读者按照自己的机器配置自行下载安装。要说明的是，如果没有</a:t>
            </a:r>
            <a:r>
              <a:rPr lang="en-US" altLang="zh-CN" dirty="0"/>
              <a:t>GPU</a:t>
            </a:r>
            <a:r>
              <a:rPr lang="zh-CN" altLang="en-US" dirty="0"/>
              <a:t>显卡，可跳过这一步骤。</a:t>
            </a:r>
            <a:r>
              <a:rPr lang="en-US" altLang="zh-CN" dirty="0"/>
              <a:t>GPU</a:t>
            </a:r>
            <a:r>
              <a:rPr lang="zh-CN" altLang="en-US" dirty="0"/>
              <a:t>显卡能大大加速深度网络的训练过程，因此，如果有条件，最好配置</a:t>
            </a:r>
            <a:r>
              <a:rPr lang="en-US" altLang="zh-CN" dirty="0"/>
              <a:t>GPU</a:t>
            </a:r>
            <a:r>
              <a:rPr lang="zh-CN" altLang="en-US" dirty="0"/>
              <a:t>显卡。</a:t>
            </a:r>
          </a:p>
          <a:p>
            <a:endParaRPr lang="zh-CN" altLang="en-US" dirty="0"/>
          </a:p>
        </p:txBody>
      </p:sp>
      <p:sp>
        <p:nvSpPr>
          <p:cNvPr id="3" name="标题 2"/>
          <p:cNvSpPr>
            <a:spLocks noGrp="1"/>
          </p:cNvSpPr>
          <p:nvPr>
            <p:ph type="title"/>
          </p:nvPr>
        </p:nvSpPr>
        <p:spPr/>
        <p:txBody>
          <a:bodyPr/>
          <a:lstStyle/>
          <a:p>
            <a:r>
              <a:rPr lang="en-US" altLang="zh-CN" dirty="0" smtClean="0"/>
              <a:t>1.2 </a:t>
            </a:r>
            <a:r>
              <a:rPr lang="en-US" altLang="zh-CN" dirty="0" err="1" smtClean="0"/>
              <a:t>PyTorch</a:t>
            </a:r>
            <a:r>
              <a:rPr lang="zh-CN" altLang="en-US" dirty="0"/>
              <a:t>安装</a:t>
            </a:r>
          </a:p>
        </p:txBody>
      </p:sp>
    </p:spTree>
    <p:extLst>
      <p:ext uri="{BB962C8B-B14F-4D97-AF65-F5344CB8AC3E}">
        <p14:creationId xmlns:p14="http://schemas.microsoft.com/office/powerpoint/2010/main" val="1716104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675466"/>
            <a:ext cx="8568951" cy="3921885"/>
          </a:xfrm>
        </p:spPr>
        <p:txBody>
          <a:bodyPr/>
          <a:lstStyle/>
          <a:p>
            <a:r>
              <a:rPr lang="zh-CN" altLang="en-US" dirty="0"/>
              <a:t>通常借助</a:t>
            </a:r>
            <a:r>
              <a:rPr lang="en-US" altLang="zh-CN" dirty="0"/>
              <a:t>Anaconda</a:t>
            </a:r>
            <a:r>
              <a:rPr lang="zh-CN" altLang="en-US" dirty="0"/>
              <a:t>来安装</a:t>
            </a:r>
            <a:r>
              <a:rPr lang="en-US" altLang="zh-CN" dirty="0" err="1"/>
              <a:t>PyTorch</a:t>
            </a:r>
            <a:r>
              <a:rPr lang="zh-CN" altLang="en-US" dirty="0"/>
              <a:t>，</a:t>
            </a:r>
            <a:r>
              <a:rPr lang="en-US" altLang="zh-CN" dirty="0"/>
              <a:t>Anaconda</a:t>
            </a:r>
            <a:r>
              <a:rPr lang="zh-CN" altLang="en-US" dirty="0"/>
              <a:t>集成了大批科学计算的第三方库，如</a:t>
            </a:r>
            <a:r>
              <a:rPr lang="en-US" altLang="zh-CN" dirty="0" err="1"/>
              <a:t>conda</a:t>
            </a:r>
            <a:r>
              <a:rPr lang="zh-CN" altLang="en-US" dirty="0"/>
              <a:t>、</a:t>
            </a:r>
            <a:r>
              <a:rPr lang="en-US" altLang="zh-CN" dirty="0"/>
              <a:t>Python </a:t>
            </a:r>
            <a:r>
              <a:rPr lang="zh-CN" altLang="en-US" dirty="0"/>
              <a:t>和 </a:t>
            </a:r>
            <a:r>
              <a:rPr lang="en-US" altLang="zh-CN" dirty="0"/>
              <a:t>150 </a:t>
            </a:r>
            <a:r>
              <a:rPr lang="zh-CN" altLang="en-US" dirty="0"/>
              <a:t>多个科学包及其依赖项，可以立即开始处理数据。数据分析会用到很多第三方的包，</a:t>
            </a:r>
            <a:r>
              <a:rPr lang="en-US" altLang="zh-CN" dirty="0"/>
              <a:t>Anaconda</a:t>
            </a:r>
            <a:r>
              <a:rPr lang="zh-CN" altLang="en-US" dirty="0"/>
              <a:t>的包管理器可以很好的帮助你安装和管理这些包，包括安装、卸载和更新包。同时安装多个运行环境（如不同版本的</a:t>
            </a:r>
            <a:r>
              <a:rPr lang="en-US" altLang="zh-CN" dirty="0"/>
              <a:t>Python</a:t>
            </a:r>
            <a:r>
              <a:rPr lang="zh-CN" altLang="en-US" dirty="0"/>
              <a:t>和</a:t>
            </a:r>
            <a:r>
              <a:rPr lang="en-US" altLang="zh-CN" dirty="0" err="1"/>
              <a:t>PyTorch</a:t>
            </a:r>
            <a:r>
              <a:rPr lang="zh-CN" altLang="en-US" dirty="0"/>
              <a:t>）可能会造成许多混乱和错误，</a:t>
            </a:r>
            <a:r>
              <a:rPr lang="en-US" altLang="zh-CN" dirty="0"/>
              <a:t>Anaconda</a:t>
            </a:r>
            <a:r>
              <a:rPr lang="zh-CN" altLang="en-US" dirty="0"/>
              <a:t>可以帮助用户为不同的项目建立不同的运行环境。</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52276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Anaconda</a:t>
            </a:r>
            <a:r>
              <a:rPr lang="zh-CN" altLang="en-US" dirty="0"/>
              <a:t>个人版（</a:t>
            </a:r>
            <a:r>
              <a:rPr lang="en-US" altLang="zh-CN" dirty="0"/>
              <a:t>Individual Edition</a:t>
            </a:r>
            <a:r>
              <a:rPr lang="zh-CN" altLang="en-US" dirty="0"/>
              <a:t>）的下载地址为</a:t>
            </a:r>
            <a:r>
              <a:rPr lang="en-US" altLang="zh-CN" dirty="0"/>
              <a:t>https://www.anaconda.com/products/individual-d</a:t>
            </a:r>
            <a:r>
              <a:rPr lang="zh-CN" altLang="en-US" dirty="0"/>
              <a:t>，支持</a:t>
            </a:r>
            <a:r>
              <a:rPr lang="en-US" altLang="zh-CN" dirty="0"/>
              <a:t>Windows</a:t>
            </a:r>
            <a:r>
              <a:rPr lang="zh-CN" altLang="en-US" dirty="0"/>
              <a:t>、</a:t>
            </a:r>
            <a:r>
              <a:rPr lang="en-US" altLang="zh-CN" dirty="0"/>
              <a:t>Mac OS X</a:t>
            </a:r>
            <a:r>
              <a:rPr lang="zh-CN" altLang="en-US" dirty="0"/>
              <a:t>和</a:t>
            </a:r>
            <a:r>
              <a:rPr lang="en-US" altLang="zh-CN" dirty="0"/>
              <a:t>Linux</a:t>
            </a:r>
            <a:r>
              <a:rPr lang="zh-CN" altLang="en-US" dirty="0"/>
              <a:t>平台，可以在页面上找到安装程序和安装说明。可以根据自己的操作系统类型以及</a:t>
            </a:r>
            <a:r>
              <a:rPr lang="en-US" altLang="zh-CN" dirty="0"/>
              <a:t>Python</a:t>
            </a:r>
            <a:r>
              <a:rPr lang="zh-CN" altLang="en-US" dirty="0"/>
              <a:t>版本来选择对应的版本。除个人版以外，</a:t>
            </a:r>
            <a:r>
              <a:rPr lang="en-US" altLang="zh-CN" dirty="0"/>
              <a:t>Anaconda</a:t>
            </a:r>
            <a:r>
              <a:rPr lang="zh-CN" altLang="en-US" dirty="0"/>
              <a:t>还提供商业版、团队版和企业版。</a:t>
            </a:r>
          </a:p>
        </p:txBody>
      </p:sp>
      <p:sp>
        <p:nvSpPr>
          <p:cNvPr id="3" name="标题 2"/>
          <p:cNvSpPr>
            <a:spLocks noGrp="1"/>
          </p:cNvSpPr>
          <p:nvPr>
            <p:ph type="title"/>
          </p:nvPr>
        </p:nvSpPr>
        <p:spPr/>
        <p:txBody>
          <a:bodyPr/>
          <a:lstStyle/>
          <a:p>
            <a:r>
              <a:rPr lang="en-US" altLang="zh-CN" dirty="0" smtClean="0"/>
              <a:t>1.2.1 Anaconda</a:t>
            </a:r>
            <a:r>
              <a:rPr lang="zh-CN" altLang="en-US" dirty="0"/>
              <a:t>下载</a:t>
            </a:r>
          </a:p>
        </p:txBody>
      </p:sp>
    </p:spTree>
    <p:extLst>
      <p:ext uri="{BB962C8B-B14F-4D97-AF65-F5344CB8AC3E}">
        <p14:creationId xmlns:p14="http://schemas.microsoft.com/office/powerpoint/2010/main" val="783468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a:t>机器学习是人工智能的一个重要的研究方向，研究如何从数据中提取一些潜在且有用模式的算法。深度学习利用深度神经网络来直接从图像、文本和声音数据中学习有用的表示或特征，是机器学习的一个子领域，也是计算机视觉、自然语言处理和其他领域中机器学习的最具发展潜力的方向。目前，计算机视觉、自然语言处理、语音识别等领域大都采用深度学习框架，其中最受欢迎的框架之一是</a:t>
            </a:r>
            <a:r>
              <a:rPr lang="en-US" altLang="zh-CN" dirty="0" err="1"/>
              <a:t>PyTorch</a:t>
            </a:r>
            <a:r>
              <a:rPr lang="zh-CN" altLang="en-US" dirty="0"/>
              <a:t>，它是由脸书公司开发的深度学习平台，主要用于实验研究。</a:t>
            </a:r>
          </a:p>
          <a:p>
            <a:r>
              <a:rPr lang="zh-CN" altLang="en-US" dirty="0"/>
              <a:t>本章首先介绍深度学习和</a:t>
            </a:r>
            <a:r>
              <a:rPr lang="en-US" altLang="zh-CN" dirty="0" err="1"/>
              <a:t>PyTorch</a:t>
            </a:r>
            <a:r>
              <a:rPr lang="zh-CN" altLang="en-US" dirty="0"/>
              <a:t>的基本概念，然后介绍</a:t>
            </a:r>
            <a:r>
              <a:rPr lang="en-US" altLang="zh-CN" dirty="0" err="1"/>
              <a:t>PyTorch</a:t>
            </a:r>
            <a:r>
              <a:rPr lang="zh-CN" altLang="en-US" dirty="0"/>
              <a:t>的安装配置以及常用数据集。</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21941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默认的下载界面如图</a:t>
            </a:r>
            <a:r>
              <a:rPr lang="en-US" altLang="zh-CN" dirty="0"/>
              <a:t>1. 4</a:t>
            </a:r>
            <a:r>
              <a:rPr lang="zh-CN" altLang="en-US" dirty="0"/>
              <a:t>所示，适用于</a:t>
            </a:r>
            <a:r>
              <a:rPr lang="en-US" altLang="zh-CN" dirty="0"/>
              <a:t>Windows</a:t>
            </a:r>
            <a:r>
              <a:rPr lang="zh-CN" altLang="en-US" dirty="0"/>
              <a:t>操作系统。作者的系统为</a:t>
            </a:r>
            <a:r>
              <a:rPr lang="en-US" altLang="zh-CN" dirty="0"/>
              <a:t>64</a:t>
            </a:r>
            <a:r>
              <a:rPr lang="zh-CN" altLang="en-US" dirty="0"/>
              <a:t>位</a:t>
            </a:r>
            <a:r>
              <a:rPr lang="en-US" altLang="zh-CN" dirty="0"/>
              <a:t>Windows 10</a:t>
            </a:r>
            <a:r>
              <a:rPr lang="zh-CN" altLang="en-US" dirty="0"/>
              <a:t>，选择下载对应</a:t>
            </a:r>
            <a:r>
              <a:rPr lang="en-US" altLang="zh-CN" dirty="0"/>
              <a:t>Python3.8</a:t>
            </a:r>
            <a:r>
              <a:rPr lang="zh-CN" altLang="en-US" dirty="0"/>
              <a:t>版本的</a:t>
            </a:r>
            <a:r>
              <a:rPr lang="en-US" altLang="zh-CN" dirty="0"/>
              <a:t>Anaconda3-2021.05-Windows-x86_64.exe</a:t>
            </a:r>
            <a:r>
              <a:rPr lang="zh-CN" altLang="en-US" dirty="0"/>
              <a:t>，文件大小为</a:t>
            </a:r>
            <a:r>
              <a:rPr lang="en-US" altLang="zh-CN" dirty="0"/>
              <a:t>477MB</a:t>
            </a:r>
            <a:r>
              <a:rPr lang="zh-CN" altLang="en-US" dirty="0"/>
              <a:t>。</a:t>
            </a:r>
          </a:p>
        </p:txBody>
      </p:sp>
      <p:sp>
        <p:nvSpPr>
          <p:cNvPr id="3" name="标题 2"/>
          <p:cNvSpPr>
            <a:spLocks noGrp="1"/>
          </p:cNvSpPr>
          <p:nvPr>
            <p:ph type="title"/>
          </p:nvPr>
        </p:nvSpPr>
        <p:spPr/>
        <p:txBody>
          <a:bodyPr/>
          <a:lstStyle/>
          <a:p>
            <a:r>
              <a:rPr lang="en-US" altLang="zh-CN" dirty="0" smtClean="0"/>
              <a:t>1.2.2 Windows</a:t>
            </a:r>
            <a:r>
              <a:rPr lang="zh-CN" altLang="en-US" dirty="0"/>
              <a:t>下安装</a:t>
            </a:r>
            <a:r>
              <a:rPr lang="en-US" altLang="zh-CN" dirty="0" err="1"/>
              <a:t>PyTorch</a:t>
            </a:r>
            <a:endParaRPr lang="zh-CN" altLang="en-US" dirty="0"/>
          </a:p>
        </p:txBody>
      </p:sp>
    </p:spTree>
    <p:extLst>
      <p:ext uri="{BB962C8B-B14F-4D97-AF65-F5344CB8AC3E}">
        <p14:creationId xmlns:p14="http://schemas.microsoft.com/office/powerpoint/2010/main" val="2338147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006" y="1916832"/>
            <a:ext cx="8407845"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286000" y="5579948"/>
            <a:ext cx="4806280" cy="369332"/>
          </a:xfrm>
          <a:prstGeom prst="rect">
            <a:avLst/>
          </a:prstGeom>
        </p:spPr>
        <p:txBody>
          <a:bodyPr wrap="square">
            <a:spAutoFit/>
          </a:bodyPr>
          <a:lstStyle/>
          <a:p>
            <a:r>
              <a:rPr lang="zh-CN" altLang="zh-CN" dirty="0"/>
              <a:t>图</a:t>
            </a:r>
            <a:r>
              <a:rPr lang="en-US" altLang="zh-CN" dirty="0"/>
              <a:t>1. 4 Anaconda for Windows</a:t>
            </a:r>
            <a:r>
              <a:rPr lang="zh-CN" altLang="zh-CN" dirty="0"/>
              <a:t>个人版下载页面</a:t>
            </a:r>
          </a:p>
        </p:txBody>
      </p:sp>
    </p:spTree>
    <p:extLst>
      <p:ext uri="{BB962C8B-B14F-4D97-AF65-F5344CB8AC3E}">
        <p14:creationId xmlns:p14="http://schemas.microsoft.com/office/powerpoint/2010/main" val="3693396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5157191"/>
            <a:ext cx="7408333" cy="968971"/>
          </a:xfrm>
        </p:spPr>
        <p:txBody>
          <a:bodyPr/>
          <a:lstStyle/>
          <a:p>
            <a:r>
              <a:rPr lang="en-US" altLang="zh-CN" dirty="0"/>
              <a:t>Anaconda</a:t>
            </a:r>
            <a:r>
              <a:rPr lang="zh-CN" altLang="en-US" dirty="0"/>
              <a:t>安装比较简单，同意协议，选择安装类型，设置安装目录就可以启动安装，如图</a:t>
            </a:r>
            <a:r>
              <a:rPr lang="en-US" altLang="zh-CN" dirty="0"/>
              <a:t>1. 5</a:t>
            </a:r>
            <a:r>
              <a:rPr lang="zh-CN" altLang="en-US" dirty="0"/>
              <a:t>所示。</a:t>
            </a:r>
          </a:p>
        </p:txBody>
      </p:sp>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682416"/>
            <a:ext cx="4747260"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4706" y="4581128"/>
            <a:ext cx="2669320" cy="369332"/>
          </a:xfrm>
          <a:prstGeom prst="rect">
            <a:avLst/>
          </a:prstGeom>
        </p:spPr>
        <p:txBody>
          <a:bodyPr wrap="none">
            <a:spAutoFit/>
          </a:bodyPr>
          <a:lstStyle/>
          <a:p>
            <a:r>
              <a:rPr lang="zh-CN" altLang="zh-CN" dirty="0"/>
              <a:t>图</a:t>
            </a:r>
            <a:r>
              <a:rPr lang="en-US" altLang="zh-CN" dirty="0"/>
              <a:t>1. 5 Anaconda</a:t>
            </a:r>
            <a:r>
              <a:rPr lang="zh-CN" altLang="zh-CN" dirty="0"/>
              <a:t>安装界面</a:t>
            </a:r>
          </a:p>
        </p:txBody>
      </p:sp>
    </p:spTree>
    <p:extLst>
      <p:ext uri="{BB962C8B-B14F-4D97-AF65-F5344CB8AC3E}">
        <p14:creationId xmlns:p14="http://schemas.microsoft.com/office/powerpoint/2010/main" val="827031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3645024"/>
            <a:ext cx="8712967" cy="3024336"/>
          </a:xfrm>
        </p:spPr>
        <p:txBody>
          <a:bodyPr/>
          <a:lstStyle/>
          <a:p>
            <a:r>
              <a:rPr lang="zh-CN" altLang="en-US" dirty="0"/>
              <a:t>安装完成后，</a:t>
            </a:r>
            <a:r>
              <a:rPr lang="en-US" altLang="zh-CN" dirty="0"/>
              <a:t>Windows</a:t>
            </a:r>
            <a:r>
              <a:rPr lang="zh-CN" altLang="en-US" dirty="0"/>
              <a:t>开始菜单下会出现如图</a:t>
            </a:r>
            <a:r>
              <a:rPr lang="en-US" altLang="zh-CN" dirty="0"/>
              <a:t>1. 6</a:t>
            </a:r>
            <a:r>
              <a:rPr lang="zh-CN" altLang="en-US" dirty="0"/>
              <a:t>所示的菜单。其中，</a:t>
            </a:r>
            <a:r>
              <a:rPr lang="en-US" altLang="zh-CN" dirty="0"/>
              <a:t>Anaconda Navigator</a:t>
            </a:r>
            <a:r>
              <a:rPr lang="zh-CN" altLang="en-US" dirty="0"/>
              <a:t>是一个不使用命令行的图形界面，用于启动应用以及轻松管理</a:t>
            </a:r>
            <a:r>
              <a:rPr lang="en-US" altLang="zh-CN" dirty="0" err="1"/>
              <a:t>conda</a:t>
            </a:r>
            <a:r>
              <a:rPr lang="zh-CN" altLang="en-US" dirty="0"/>
              <a:t>包、环境和</a:t>
            </a:r>
            <a:r>
              <a:rPr lang="en-US" altLang="zh-CN" dirty="0"/>
              <a:t>channels</a:t>
            </a:r>
            <a:r>
              <a:rPr lang="zh-CN" altLang="en-US" dirty="0"/>
              <a:t>；</a:t>
            </a:r>
            <a:r>
              <a:rPr lang="en-US" altLang="zh-CN" dirty="0"/>
              <a:t>Anaconda </a:t>
            </a:r>
            <a:r>
              <a:rPr lang="en-US" altLang="zh-CN" dirty="0" err="1"/>
              <a:t>Powershell</a:t>
            </a:r>
            <a:r>
              <a:rPr lang="en-US" altLang="zh-CN" dirty="0"/>
              <a:t> Prompt</a:t>
            </a:r>
            <a:r>
              <a:rPr lang="zh-CN" altLang="en-US" dirty="0"/>
              <a:t>打开一个</a:t>
            </a:r>
            <a:r>
              <a:rPr lang="en-US" altLang="zh-CN" dirty="0" err="1"/>
              <a:t>Powershell</a:t>
            </a:r>
            <a:r>
              <a:rPr lang="zh-CN" altLang="en-US" dirty="0"/>
              <a:t>命令行窗口；</a:t>
            </a:r>
            <a:r>
              <a:rPr lang="en-US" altLang="zh-CN" dirty="0"/>
              <a:t>Anaconda Prompt</a:t>
            </a:r>
            <a:r>
              <a:rPr lang="zh-CN" altLang="en-US" dirty="0"/>
              <a:t>打开一个</a:t>
            </a:r>
            <a:r>
              <a:rPr lang="en-US" altLang="zh-CN" dirty="0"/>
              <a:t>CMD</a:t>
            </a:r>
            <a:r>
              <a:rPr lang="zh-CN" altLang="en-US" dirty="0"/>
              <a:t>命令行窗口；</a:t>
            </a:r>
            <a:r>
              <a:rPr lang="en-US" altLang="zh-CN" dirty="0" err="1"/>
              <a:t>Jupyter</a:t>
            </a:r>
            <a:r>
              <a:rPr lang="en-US" altLang="zh-CN" dirty="0"/>
              <a:t> Notebook</a:t>
            </a:r>
            <a:r>
              <a:rPr lang="zh-CN" altLang="en-US" dirty="0"/>
              <a:t>是一个集成了代码、图像、注释、公式和作图的一种工具；</a:t>
            </a:r>
            <a:r>
              <a:rPr lang="en-US" altLang="zh-CN" dirty="0" err="1"/>
              <a:t>Spyder</a:t>
            </a:r>
            <a:r>
              <a:rPr lang="zh-CN" altLang="en-US" dirty="0"/>
              <a:t>是</a:t>
            </a:r>
            <a:r>
              <a:rPr lang="en-US" altLang="zh-CN" dirty="0"/>
              <a:t>Python</a:t>
            </a:r>
            <a:r>
              <a:rPr lang="zh-CN" altLang="en-US" dirty="0"/>
              <a:t>开发的一个集成开发环境。</a:t>
            </a:r>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376746"/>
            <a:ext cx="2219048" cy="247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31840" y="3059668"/>
            <a:ext cx="2220480" cy="369332"/>
          </a:xfrm>
          <a:prstGeom prst="rect">
            <a:avLst/>
          </a:prstGeom>
        </p:spPr>
        <p:txBody>
          <a:bodyPr wrap="none">
            <a:spAutoFit/>
          </a:bodyPr>
          <a:lstStyle/>
          <a:p>
            <a:r>
              <a:rPr lang="zh-CN" altLang="zh-CN" dirty="0"/>
              <a:t>图</a:t>
            </a:r>
            <a:r>
              <a:rPr lang="en-US" altLang="zh-CN" dirty="0"/>
              <a:t>1. 6 Anaconda</a:t>
            </a:r>
            <a:r>
              <a:rPr lang="zh-CN" altLang="zh-CN" dirty="0"/>
              <a:t>菜单</a:t>
            </a:r>
          </a:p>
        </p:txBody>
      </p:sp>
    </p:spTree>
    <p:extLst>
      <p:ext uri="{BB962C8B-B14F-4D97-AF65-F5344CB8AC3E}">
        <p14:creationId xmlns:p14="http://schemas.microsoft.com/office/powerpoint/2010/main" val="2840235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需要说明的是，上述菜单里的</a:t>
            </a:r>
            <a:r>
              <a:rPr lang="en-US" altLang="zh-CN" dirty="0" err="1"/>
              <a:t>Jupyter</a:t>
            </a:r>
            <a:r>
              <a:rPr lang="en-US" altLang="zh-CN" dirty="0"/>
              <a:t> Notebook</a:t>
            </a:r>
            <a:r>
              <a:rPr lang="zh-CN" altLang="en-US" dirty="0"/>
              <a:t>和</a:t>
            </a:r>
            <a:r>
              <a:rPr lang="en-US" altLang="zh-CN" dirty="0" err="1"/>
              <a:t>Spyder</a:t>
            </a:r>
            <a:r>
              <a:rPr lang="zh-CN" altLang="en-US" dirty="0"/>
              <a:t>菜单项启动的是</a:t>
            </a:r>
            <a:r>
              <a:rPr lang="en-US" altLang="zh-CN" dirty="0"/>
              <a:t>Anaconda</a:t>
            </a:r>
            <a:r>
              <a:rPr lang="zh-CN" altLang="en-US" dirty="0"/>
              <a:t>的</a:t>
            </a:r>
            <a:r>
              <a:rPr lang="en-US" altLang="zh-CN" dirty="0"/>
              <a:t>base</a:t>
            </a:r>
            <a:r>
              <a:rPr lang="zh-CN" altLang="en-US" dirty="0"/>
              <a:t>环境的开发工具，如果另建一个环境来使用</a:t>
            </a:r>
            <a:r>
              <a:rPr lang="en-US" altLang="zh-CN" dirty="0" err="1"/>
              <a:t>PyTorch</a:t>
            </a:r>
            <a:r>
              <a:rPr lang="zh-CN" altLang="en-US" dirty="0"/>
              <a:t>，最好在新环境中创建对应的</a:t>
            </a:r>
            <a:r>
              <a:rPr lang="en-US" altLang="zh-CN" dirty="0" err="1"/>
              <a:t>Jupyter</a:t>
            </a:r>
            <a:r>
              <a:rPr lang="en-US" altLang="zh-CN" dirty="0"/>
              <a:t> Notebook</a:t>
            </a:r>
            <a:r>
              <a:rPr lang="zh-CN" altLang="en-US" dirty="0"/>
              <a:t>和</a:t>
            </a:r>
            <a:r>
              <a:rPr lang="en-US" altLang="zh-CN" dirty="0" err="1"/>
              <a:t>Spyder</a:t>
            </a:r>
            <a:r>
              <a:rPr lang="zh-CN" altLang="en-US" dirty="0"/>
              <a:t>。创建环境的具体方法请参见</a:t>
            </a:r>
            <a:r>
              <a:rPr lang="en-US" altLang="zh-CN" dirty="0"/>
              <a:t>1.2.4</a:t>
            </a:r>
            <a:r>
              <a:rPr lang="zh-CN" altLang="en-US" dirty="0"/>
              <a:t>节。另外，需要使用命令行来管理</a:t>
            </a:r>
            <a:r>
              <a:rPr lang="en-US" altLang="zh-CN" dirty="0"/>
              <a:t>Anaconda</a:t>
            </a:r>
            <a:r>
              <a:rPr lang="zh-CN" altLang="en-US" dirty="0"/>
              <a:t>，请使用</a:t>
            </a:r>
            <a:r>
              <a:rPr lang="en-US" altLang="zh-CN" dirty="0"/>
              <a:t>Anaconda </a:t>
            </a:r>
            <a:r>
              <a:rPr lang="en-US" altLang="zh-CN" dirty="0" err="1"/>
              <a:t>Powershell</a:t>
            </a:r>
            <a:r>
              <a:rPr lang="en-US" altLang="zh-CN" dirty="0"/>
              <a:t> Prompt</a:t>
            </a:r>
            <a:r>
              <a:rPr lang="zh-CN" altLang="en-US" dirty="0"/>
              <a:t>或</a:t>
            </a:r>
            <a:r>
              <a:rPr lang="en-US" altLang="zh-CN" dirty="0"/>
              <a:t>Anaconda Prompt</a:t>
            </a:r>
            <a:r>
              <a:rPr lang="zh-CN" altLang="en-US" dirty="0"/>
              <a:t>来打开命令行窗口，不要使用</a:t>
            </a:r>
            <a:r>
              <a:rPr lang="en-US" altLang="zh-CN" dirty="0" err="1"/>
              <a:t>cmd</a:t>
            </a:r>
            <a:r>
              <a:rPr lang="zh-CN" altLang="en-US" dirty="0"/>
              <a:t>命令。</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46570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如果要下载</a:t>
            </a:r>
            <a:r>
              <a:rPr lang="en-US" altLang="zh-CN" dirty="0"/>
              <a:t>Linux</a:t>
            </a:r>
            <a:r>
              <a:rPr lang="zh-CN" altLang="en-US" dirty="0"/>
              <a:t>版本的</a:t>
            </a:r>
            <a:r>
              <a:rPr lang="en-US" altLang="zh-CN" dirty="0"/>
              <a:t>Anaconda</a:t>
            </a:r>
            <a:r>
              <a:rPr lang="zh-CN" altLang="en-US" dirty="0"/>
              <a:t>，切换到如图</a:t>
            </a:r>
            <a:r>
              <a:rPr lang="en-US" altLang="zh-CN" dirty="0"/>
              <a:t>1. 7</a:t>
            </a:r>
            <a:r>
              <a:rPr lang="zh-CN" altLang="en-US" dirty="0"/>
              <a:t>所示的</a:t>
            </a:r>
            <a:r>
              <a:rPr lang="en-US" altLang="zh-CN" dirty="0"/>
              <a:t>Linux</a:t>
            </a:r>
            <a:r>
              <a:rPr lang="zh-CN" altLang="en-US" dirty="0"/>
              <a:t>下载页面，下载</a:t>
            </a:r>
            <a:r>
              <a:rPr lang="en-US" altLang="zh-CN" dirty="0"/>
              <a:t>544MB</a:t>
            </a:r>
            <a:r>
              <a:rPr lang="zh-CN" altLang="en-US" dirty="0"/>
              <a:t>大小的</a:t>
            </a:r>
            <a:r>
              <a:rPr lang="en-US" altLang="zh-CN" dirty="0"/>
              <a:t>Anaconda3-2021.05-Linux-x86_64.sh</a:t>
            </a:r>
            <a:r>
              <a:rPr lang="zh-CN" altLang="en-US" dirty="0"/>
              <a:t>文件。</a:t>
            </a:r>
          </a:p>
        </p:txBody>
      </p:sp>
      <p:sp>
        <p:nvSpPr>
          <p:cNvPr id="3" name="标题 2"/>
          <p:cNvSpPr>
            <a:spLocks noGrp="1"/>
          </p:cNvSpPr>
          <p:nvPr>
            <p:ph type="title"/>
          </p:nvPr>
        </p:nvSpPr>
        <p:spPr/>
        <p:txBody>
          <a:bodyPr>
            <a:normAutofit/>
          </a:bodyPr>
          <a:lstStyle/>
          <a:p>
            <a:r>
              <a:rPr lang="en-US" altLang="zh-CN" dirty="0" smtClean="0"/>
              <a:t>1.2.3 Linux </a:t>
            </a:r>
            <a:r>
              <a:rPr lang="en-US" altLang="zh-CN" dirty="0"/>
              <a:t>Ubuntu</a:t>
            </a:r>
            <a:r>
              <a:rPr lang="zh-CN" altLang="en-US" dirty="0"/>
              <a:t>下安装</a:t>
            </a:r>
            <a:r>
              <a:rPr lang="en-US" altLang="zh-CN" dirty="0" err="1"/>
              <a:t>PyTorch</a:t>
            </a:r>
            <a:endParaRPr lang="zh-CN" altLang="en-US" dirty="0"/>
          </a:p>
        </p:txBody>
      </p:sp>
    </p:spTree>
    <p:extLst>
      <p:ext uri="{BB962C8B-B14F-4D97-AF65-F5344CB8AC3E}">
        <p14:creationId xmlns:p14="http://schemas.microsoft.com/office/powerpoint/2010/main" val="10595374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128" y="1340768"/>
            <a:ext cx="8577352"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66840" y="5157192"/>
            <a:ext cx="4273927" cy="369332"/>
          </a:xfrm>
          <a:prstGeom prst="rect">
            <a:avLst/>
          </a:prstGeom>
        </p:spPr>
        <p:txBody>
          <a:bodyPr wrap="none">
            <a:spAutoFit/>
          </a:bodyPr>
          <a:lstStyle/>
          <a:p>
            <a:r>
              <a:rPr lang="zh-CN" altLang="zh-CN" dirty="0"/>
              <a:t>图</a:t>
            </a:r>
            <a:r>
              <a:rPr lang="en-US" altLang="zh-CN" dirty="0"/>
              <a:t>1. 7 Anaconda for Linux</a:t>
            </a:r>
            <a:r>
              <a:rPr lang="zh-CN" altLang="zh-CN" dirty="0"/>
              <a:t>个人版下载页面</a:t>
            </a:r>
          </a:p>
        </p:txBody>
      </p:sp>
    </p:spTree>
    <p:extLst>
      <p:ext uri="{BB962C8B-B14F-4D97-AF65-F5344CB8AC3E}">
        <p14:creationId xmlns:p14="http://schemas.microsoft.com/office/powerpoint/2010/main" val="17888530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下载完毕后，按</a:t>
            </a:r>
            <a:r>
              <a:rPr lang="en-US" altLang="zh-CN" dirty="0"/>
              <a:t>Ctrl + Alt + T</a:t>
            </a:r>
            <a:r>
              <a:rPr lang="zh-CN" altLang="en-US" dirty="0"/>
              <a:t>组合键打开终端程序，然后输入命令：</a:t>
            </a:r>
          </a:p>
          <a:p>
            <a:r>
              <a:rPr lang="en-US" altLang="zh-CN" dirty="0"/>
              <a:t>bash Anaconda3-2021.05-Linux-x86_64.sh.sh</a:t>
            </a:r>
          </a:p>
          <a:p>
            <a:r>
              <a:rPr lang="zh-CN" altLang="en-US" dirty="0"/>
              <a:t>然后开始安装</a:t>
            </a:r>
            <a:r>
              <a:rPr lang="en-US" altLang="zh-CN" dirty="0"/>
              <a:t>Anaconda</a:t>
            </a:r>
            <a:r>
              <a:rPr lang="zh-CN" altLang="en-US" dirty="0"/>
              <a:t>，过程与</a:t>
            </a:r>
            <a:r>
              <a:rPr lang="en-US" altLang="zh-CN" dirty="0"/>
              <a:t>Windows</a:t>
            </a:r>
            <a:r>
              <a:rPr lang="zh-CN" altLang="en-US" dirty="0"/>
              <a:t>的安装过程类似，唯一区别是不会出现像</a:t>
            </a:r>
            <a:r>
              <a:rPr lang="en-US" altLang="zh-CN" dirty="0"/>
              <a:t>Windows</a:t>
            </a:r>
            <a:r>
              <a:rPr lang="zh-CN" altLang="en-US" dirty="0"/>
              <a:t>那样的开始菜单，只能在终端程序中运行</a:t>
            </a:r>
            <a:r>
              <a:rPr lang="en-US" altLang="zh-CN" dirty="0"/>
              <a:t>Anaconda</a:t>
            </a:r>
            <a:r>
              <a:rPr lang="zh-CN" altLang="en-US" dirty="0"/>
              <a: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93705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既可以使用</a:t>
            </a:r>
            <a:r>
              <a:rPr lang="en-US" altLang="zh-CN" dirty="0"/>
              <a:t>Navigator</a:t>
            </a:r>
            <a:r>
              <a:rPr lang="zh-CN" altLang="en-US" dirty="0"/>
              <a:t>图形界面来管理</a:t>
            </a:r>
            <a:r>
              <a:rPr lang="en-US" altLang="zh-CN" dirty="0"/>
              <a:t>Anaconda</a:t>
            </a:r>
            <a:r>
              <a:rPr lang="zh-CN" altLang="en-US" dirty="0"/>
              <a:t>，也可以使用命令行命令来管理</a:t>
            </a:r>
            <a:r>
              <a:rPr lang="en-US" altLang="zh-CN" dirty="0"/>
              <a:t>Anaconda</a:t>
            </a:r>
            <a:r>
              <a:rPr lang="zh-CN" altLang="en-US" dirty="0"/>
              <a:t>。</a:t>
            </a:r>
          </a:p>
        </p:txBody>
      </p:sp>
      <p:sp>
        <p:nvSpPr>
          <p:cNvPr id="3" name="标题 2"/>
          <p:cNvSpPr>
            <a:spLocks noGrp="1"/>
          </p:cNvSpPr>
          <p:nvPr>
            <p:ph type="title"/>
          </p:nvPr>
        </p:nvSpPr>
        <p:spPr/>
        <p:txBody>
          <a:bodyPr/>
          <a:lstStyle/>
          <a:p>
            <a:r>
              <a:rPr lang="en-US" altLang="zh-CN" dirty="0" smtClean="0"/>
              <a:t>1.2.4 Anaconda</a:t>
            </a:r>
            <a:r>
              <a:rPr lang="zh-CN" altLang="en-US" dirty="0"/>
              <a:t>管理</a:t>
            </a:r>
          </a:p>
        </p:txBody>
      </p:sp>
    </p:spTree>
    <p:extLst>
      <p:ext uri="{BB962C8B-B14F-4D97-AF65-F5344CB8AC3E}">
        <p14:creationId xmlns:p14="http://schemas.microsoft.com/office/powerpoint/2010/main" val="733540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7504" y="4365105"/>
            <a:ext cx="8856983" cy="2376264"/>
          </a:xfrm>
        </p:spPr>
        <p:txBody>
          <a:bodyPr>
            <a:normAutofit fontScale="92500" lnSpcReduction="20000"/>
          </a:bodyPr>
          <a:lstStyle/>
          <a:p>
            <a:r>
              <a:rPr lang="zh-CN" altLang="en-US" dirty="0"/>
              <a:t>（</a:t>
            </a:r>
            <a:r>
              <a:rPr lang="en-US" altLang="zh-CN" dirty="0"/>
              <a:t>1</a:t>
            </a:r>
            <a:r>
              <a:rPr lang="zh-CN" altLang="en-US" dirty="0"/>
              <a:t>）启动</a:t>
            </a:r>
            <a:r>
              <a:rPr lang="en-US" altLang="zh-CN" dirty="0"/>
              <a:t>Anaconda Navigator</a:t>
            </a:r>
          </a:p>
          <a:p>
            <a:r>
              <a:rPr lang="en-US" altLang="zh-CN" dirty="0"/>
              <a:t>Windows</a:t>
            </a:r>
            <a:r>
              <a:rPr lang="zh-CN" altLang="en-US" dirty="0"/>
              <a:t>操作系统下启动</a:t>
            </a:r>
            <a:r>
              <a:rPr lang="en-US" altLang="zh-CN" dirty="0"/>
              <a:t>Anaconda Navigator</a:t>
            </a:r>
            <a:r>
              <a:rPr lang="zh-CN" altLang="en-US" dirty="0"/>
              <a:t>十分容易，选择图</a:t>
            </a:r>
            <a:r>
              <a:rPr lang="en-US" altLang="zh-CN" dirty="0"/>
              <a:t>1. 6</a:t>
            </a:r>
            <a:r>
              <a:rPr lang="zh-CN" altLang="en-US" dirty="0"/>
              <a:t>所示的</a:t>
            </a:r>
            <a:r>
              <a:rPr lang="en-US" altLang="zh-CN" dirty="0"/>
              <a:t>Anaconda Navigator</a:t>
            </a:r>
            <a:r>
              <a:rPr lang="zh-CN" altLang="en-US" dirty="0"/>
              <a:t>菜单项，就可以启动</a:t>
            </a:r>
            <a:r>
              <a:rPr lang="en-US" altLang="zh-CN" dirty="0"/>
              <a:t>Navigator</a:t>
            </a:r>
            <a:r>
              <a:rPr lang="zh-CN" altLang="en-US" dirty="0"/>
              <a:t>窗口，如图</a:t>
            </a:r>
            <a:r>
              <a:rPr lang="en-US" altLang="zh-CN" dirty="0"/>
              <a:t>1. 8</a:t>
            </a:r>
            <a:r>
              <a:rPr lang="zh-CN" altLang="en-US" dirty="0"/>
              <a:t>所示。</a:t>
            </a:r>
          </a:p>
          <a:p>
            <a:r>
              <a:rPr lang="en-US" altLang="zh-CN" dirty="0"/>
              <a:t>Linux</a:t>
            </a:r>
            <a:r>
              <a:rPr lang="zh-CN" altLang="en-US" dirty="0"/>
              <a:t>操作系统下在终端程序中输入如下命令可启动</a:t>
            </a:r>
            <a:r>
              <a:rPr lang="en-US" altLang="zh-CN" dirty="0"/>
              <a:t>Anaconda Navigator</a:t>
            </a:r>
            <a:r>
              <a:rPr lang="zh-CN" altLang="en-US" dirty="0"/>
              <a:t>。</a:t>
            </a:r>
          </a:p>
          <a:p>
            <a:r>
              <a:rPr lang="en-US" altLang="zh-CN" dirty="0"/>
              <a:t>anaconda-navigator</a:t>
            </a:r>
          </a:p>
          <a:p>
            <a:endParaRPr lang="zh-CN" altLang="en-US" dirty="0"/>
          </a:p>
        </p:txBody>
      </p:sp>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263" y="116632"/>
            <a:ext cx="7120137"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542693" y="3933056"/>
            <a:ext cx="4139275" cy="369332"/>
          </a:xfrm>
          <a:prstGeom prst="rect">
            <a:avLst/>
          </a:prstGeom>
        </p:spPr>
        <p:txBody>
          <a:bodyPr wrap="none">
            <a:spAutoFit/>
          </a:bodyPr>
          <a:lstStyle/>
          <a:p>
            <a:r>
              <a:rPr lang="zh-CN" altLang="zh-CN" dirty="0"/>
              <a:t>图</a:t>
            </a:r>
            <a:r>
              <a:rPr lang="en-US" altLang="zh-CN" dirty="0"/>
              <a:t>1. 8 Windows</a:t>
            </a:r>
            <a:r>
              <a:rPr lang="zh-CN" altLang="zh-CN" dirty="0"/>
              <a:t>下的</a:t>
            </a:r>
            <a:r>
              <a:rPr lang="en-US" altLang="zh-CN" dirty="0"/>
              <a:t>Anaconda Navigator</a:t>
            </a:r>
            <a:endParaRPr lang="zh-CN" altLang="zh-CN" dirty="0"/>
          </a:p>
        </p:txBody>
      </p:sp>
    </p:spTree>
    <p:extLst>
      <p:ext uri="{BB962C8B-B14F-4D97-AF65-F5344CB8AC3E}">
        <p14:creationId xmlns:p14="http://schemas.microsoft.com/office/powerpoint/2010/main" val="628505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1.1	</a:t>
            </a:r>
            <a:r>
              <a:rPr lang="zh-CN" altLang="en-US" dirty="0"/>
              <a:t>深度学习与</a:t>
            </a:r>
            <a:r>
              <a:rPr lang="en-US" altLang="zh-CN" dirty="0" err="1"/>
              <a:t>PyTorch</a:t>
            </a:r>
            <a:r>
              <a:rPr lang="zh-CN" altLang="en-US" dirty="0" smtClean="0"/>
              <a:t>简介</a:t>
            </a:r>
            <a:endParaRPr lang="en-US" altLang="zh-CN" dirty="0" smtClean="0"/>
          </a:p>
          <a:p>
            <a:r>
              <a:rPr lang="en-US" altLang="zh-CN" dirty="0"/>
              <a:t>1.2	</a:t>
            </a:r>
            <a:r>
              <a:rPr lang="en-US" altLang="zh-CN" dirty="0" err="1"/>
              <a:t>PyTorch</a:t>
            </a:r>
            <a:r>
              <a:rPr lang="zh-CN" altLang="en-US" dirty="0" smtClean="0"/>
              <a:t>安装</a:t>
            </a:r>
            <a:endParaRPr lang="en-US" altLang="zh-CN" dirty="0" smtClean="0"/>
          </a:p>
          <a:p>
            <a:r>
              <a:rPr lang="en-US" altLang="zh-CN" dirty="0"/>
              <a:t>1.3	</a:t>
            </a:r>
            <a:r>
              <a:rPr lang="zh-CN" altLang="en-US" dirty="0"/>
              <a:t>常用数据集</a:t>
            </a:r>
          </a:p>
        </p:txBody>
      </p:sp>
      <p:sp>
        <p:nvSpPr>
          <p:cNvPr id="3" name="标题 2"/>
          <p:cNvSpPr>
            <a:spLocks noGrp="1"/>
          </p:cNvSpPr>
          <p:nvPr>
            <p:ph type="title"/>
          </p:nvPr>
        </p:nvSpPr>
        <p:spPr/>
        <p:txBody>
          <a:bodyPr/>
          <a:lstStyle/>
          <a:p>
            <a:r>
              <a:rPr lang="zh-CN" altLang="en-US" dirty="0" smtClean="0"/>
              <a:t>内容</a:t>
            </a:r>
            <a:endParaRPr lang="zh-CN" altLang="en-US" dirty="0"/>
          </a:p>
        </p:txBody>
      </p:sp>
    </p:spTree>
    <p:extLst>
      <p:ext uri="{BB962C8B-B14F-4D97-AF65-F5344CB8AC3E}">
        <p14:creationId xmlns:p14="http://schemas.microsoft.com/office/powerpoint/2010/main" val="29117209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3290672"/>
            <a:ext cx="8784975" cy="3450696"/>
          </a:xfrm>
        </p:spPr>
        <p:txBody>
          <a:bodyPr>
            <a:normAutofit lnSpcReduction="10000"/>
          </a:bodyPr>
          <a:lstStyle/>
          <a:p>
            <a:r>
              <a:rPr lang="zh-CN" altLang="en-US" dirty="0"/>
              <a:t>（</a:t>
            </a:r>
            <a:r>
              <a:rPr lang="en-US" altLang="zh-CN" dirty="0"/>
              <a:t>2</a:t>
            </a:r>
            <a:r>
              <a:rPr lang="zh-CN" altLang="en-US" dirty="0"/>
              <a:t>）创建和删除环境</a:t>
            </a:r>
          </a:p>
          <a:p>
            <a:r>
              <a:rPr lang="zh-CN" altLang="en-US" dirty="0"/>
              <a:t>不论是</a:t>
            </a:r>
            <a:r>
              <a:rPr lang="en-US" altLang="zh-CN" dirty="0"/>
              <a:t>Windows</a:t>
            </a:r>
            <a:r>
              <a:rPr lang="zh-CN" altLang="en-US" dirty="0"/>
              <a:t>操作系统还是</a:t>
            </a:r>
            <a:r>
              <a:rPr lang="en-US" altLang="zh-CN" dirty="0"/>
              <a:t>Linux</a:t>
            </a:r>
            <a:r>
              <a:rPr lang="zh-CN" altLang="en-US" dirty="0"/>
              <a:t>操作系统，创建新环境都可以使用</a:t>
            </a:r>
            <a:r>
              <a:rPr lang="en-US" altLang="zh-CN" dirty="0"/>
              <a:t>Anaconda Navigator</a:t>
            </a:r>
            <a:r>
              <a:rPr lang="zh-CN" altLang="en-US" dirty="0"/>
              <a:t>或者命令行，图形界面</a:t>
            </a:r>
            <a:r>
              <a:rPr lang="en-US" altLang="zh-CN" dirty="0"/>
              <a:t>Navigator</a:t>
            </a:r>
            <a:r>
              <a:rPr lang="zh-CN" altLang="en-US" dirty="0"/>
              <a:t>直观方便，命令行对细节控制更好。</a:t>
            </a:r>
          </a:p>
          <a:p>
            <a:r>
              <a:rPr lang="zh-CN" altLang="en-US" dirty="0"/>
              <a:t>使用</a:t>
            </a:r>
            <a:r>
              <a:rPr lang="en-US" altLang="zh-CN" dirty="0"/>
              <a:t>Anaconda Navigator</a:t>
            </a:r>
            <a:r>
              <a:rPr lang="zh-CN" altLang="en-US" dirty="0"/>
              <a:t>创建环境的方法是，先启动</a:t>
            </a:r>
            <a:r>
              <a:rPr lang="en-US" altLang="zh-CN" dirty="0"/>
              <a:t>Anaconda Navigator</a:t>
            </a:r>
            <a:r>
              <a:rPr lang="zh-CN" altLang="en-US" dirty="0"/>
              <a:t>，点击图</a:t>
            </a:r>
            <a:r>
              <a:rPr lang="en-US" altLang="zh-CN" dirty="0"/>
              <a:t>1. 8</a:t>
            </a:r>
            <a:r>
              <a:rPr lang="zh-CN" altLang="en-US" dirty="0"/>
              <a:t>左部</a:t>
            </a:r>
            <a:r>
              <a:rPr lang="en-US" altLang="zh-CN" dirty="0"/>
              <a:t>Environments</a:t>
            </a:r>
            <a:r>
              <a:rPr lang="zh-CN" altLang="en-US" dirty="0"/>
              <a:t>菜单项，然后点击 按钮，在弹出的如图</a:t>
            </a:r>
            <a:r>
              <a:rPr lang="en-US" altLang="zh-CN" dirty="0"/>
              <a:t>1. 9</a:t>
            </a:r>
            <a:r>
              <a:rPr lang="zh-CN" altLang="en-US" dirty="0"/>
              <a:t>所示的对话框中输入环境名称，然后选择</a:t>
            </a:r>
            <a:r>
              <a:rPr lang="en-US" altLang="zh-CN" dirty="0"/>
              <a:t>Packages</a:t>
            </a:r>
            <a:r>
              <a:rPr lang="zh-CN" altLang="en-US" dirty="0"/>
              <a:t>为</a:t>
            </a:r>
            <a:r>
              <a:rPr lang="en-US" altLang="zh-CN" dirty="0"/>
              <a:t>Python</a:t>
            </a:r>
            <a:r>
              <a:rPr lang="zh-CN" altLang="en-US" dirty="0"/>
              <a:t>和对应版本，最后点击</a:t>
            </a:r>
            <a:r>
              <a:rPr lang="en-US" altLang="zh-CN" dirty="0"/>
              <a:t>Create</a:t>
            </a:r>
            <a:r>
              <a:rPr lang="zh-CN" altLang="en-US" dirty="0"/>
              <a:t>按钮创建</a:t>
            </a:r>
            <a:r>
              <a:rPr lang="en-US" altLang="zh-CN" dirty="0" err="1"/>
              <a:t>PyTorch</a:t>
            </a:r>
            <a:r>
              <a:rPr lang="zh-CN" altLang="en-US" dirty="0"/>
              <a:t>运行环境。</a:t>
            </a:r>
          </a:p>
          <a:p>
            <a:endParaRPr lang="zh-CN" altLang="en-US" dirty="0"/>
          </a:p>
        </p:txBody>
      </p:sp>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548680"/>
            <a:ext cx="3505504" cy="188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47864" y="2564904"/>
            <a:ext cx="2164375" cy="369332"/>
          </a:xfrm>
          <a:prstGeom prst="rect">
            <a:avLst/>
          </a:prstGeom>
        </p:spPr>
        <p:txBody>
          <a:bodyPr wrap="none">
            <a:spAutoFit/>
          </a:bodyPr>
          <a:lstStyle/>
          <a:p>
            <a:r>
              <a:rPr lang="zh-CN" altLang="zh-CN" dirty="0"/>
              <a:t>图</a:t>
            </a:r>
            <a:r>
              <a:rPr lang="en-US" altLang="zh-CN" dirty="0"/>
              <a:t>1. 9 </a:t>
            </a:r>
            <a:r>
              <a:rPr lang="zh-CN" altLang="zh-CN" dirty="0"/>
              <a:t>创建运行环境</a:t>
            </a:r>
          </a:p>
        </p:txBody>
      </p:sp>
    </p:spTree>
    <p:extLst>
      <p:ext uri="{BB962C8B-B14F-4D97-AF65-F5344CB8AC3E}">
        <p14:creationId xmlns:p14="http://schemas.microsoft.com/office/powerpoint/2010/main" val="1710851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12" y="1024508"/>
            <a:ext cx="8770076" cy="5356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0569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76872"/>
            <a:ext cx="8784975" cy="4464496"/>
          </a:xfrm>
        </p:spPr>
        <p:txBody>
          <a:bodyPr>
            <a:normAutofit lnSpcReduction="10000"/>
          </a:bodyPr>
          <a:lstStyle/>
          <a:p>
            <a:r>
              <a:rPr lang="zh-CN" altLang="en-US" dirty="0"/>
              <a:t>使用命令行创建环境的方法是，在</a:t>
            </a:r>
            <a:r>
              <a:rPr lang="en-US" altLang="zh-CN" dirty="0"/>
              <a:t>Linux</a:t>
            </a:r>
            <a:r>
              <a:rPr lang="zh-CN" altLang="en-US" dirty="0"/>
              <a:t>终端程序或</a:t>
            </a:r>
            <a:r>
              <a:rPr lang="en-US" altLang="zh-CN" dirty="0"/>
              <a:t>Windows</a:t>
            </a:r>
            <a:r>
              <a:rPr lang="zh-CN" altLang="en-US" dirty="0"/>
              <a:t>控制台下输入如下命令。</a:t>
            </a:r>
          </a:p>
          <a:p>
            <a:r>
              <a:rPr lang="en-US" altLang="zh-CN" dirty="0" err="1"/>
              <a:t>conda</a:t>
            </a:r>
            <a:r>
              <a:rPr lang="en-US" altLang="zh-CN" dirty="0"/>
              <a:t> create -n </a:t>
            </a:r>
            <a:r>
              <a:rPr lang="en-US" altLang="zh-CN" dirty="0" err="1"/>
              <a:t>env_name</a:t>
            </a:r>
            <a:r>
              <a:rPr lang="en-US" altLang="zh-CN" dirty="0"/>
              <a:t> </a:t>
            </a:r>
            <a:r>
              <a:rPr lang="en-US" altLang="zh-CN" dirty="0" err="1"/>
              <a:t>list_of_packages</a:t>
            </a:r>
            <a:endParaRPr lang="en-US" altLang="zh-CN" dirty="0"/>
          </a:p>
          <a:p>
            <a:r>
              <a:rPr lang="zh-CN" altLang="en-US" dirty="0"/>
              <a:t>其中，</a:t>
            </a:r>
            <a:r>
              <a:rPr lang="en-US" altLang="zh-CN" dirty="0" err="1"/>
              <a:t>env_name</a:t>
            </a:r>
            <a:r>
              <a:rPr lang="zh-CN" altLang="en-US" dirty="0"/>
              <a:t>是要创建的环境名称，</a:t>
            </a:r>
            <a:r>
              <a:rPr lang="en-US" altLang="zh-CN" dirty="0" err="1"/>
              <a:t>list_of_packages</a:t>
            </a:r>
            <a:r>
              <a:rPr lang="zh-CN" altLang="en-US" dirty="0"/>
              <a:t>可以列出在新环境中需要安装的工具包。</a:t>
            </a:r>
          </a:p>
          <a:p>
            <a:r>
              <a:rPr lang="zh-CN" altLang="en-US" dirty="0"/>
              <a:t>例如，如下命令创建一个名称为</a:t>
            </a:r>
            <a:r>
              <a:rPr lang="en-US" altLang="zh-CN" dirty="0" err="1"/>
              <a:t>pytorch</a:t>
            </a:r>
            <a:r>
              <a:rPr lang="zh-CN" altLang="en-US" dirty="0"/>
              <a:t>的环境，且同时安装</a:t>
            </a:r>
            <a:r>
              <a:rPr lang="en-US" altLang="zh-CN" dirty="0"/>
              <a:t>3.8</a:t>
            </a:r>
            <a:r>
              <a:rPr lang="zh-CN" altLang="en-US" dirty="0"/>
              <a:t>版本的</a:t>
            </a:r>
            <a:r>
              <a:rPr lang="en-US" altLang="zh-CN" dirty="0"/>
              <a:t>Python</a:t>
            </a:r>
            <a:r>
              <a:rPr lang="zh-CN" altLang="en-US" dirty="0"/>
              <a:t>和</a:t>
            </a:r>
            <a:r>
              <a:rPr lang="en-US" altLang="zh-CN" dirty="0"/>
              <a:t>Pandas</a:t>
            </a:r>
            <a:r>
              <a:rPr lang="zh-CN" altLang="en-US" dirty="0"/>
              <a:t>及其相应的依赖包。</a:t>
            </a:r>
          </a:p>
          <a:p>
            <a:r>
              <a:rPr lang="en-US" altLang="zh-CN" dirty="0" err="1"/>
              <a:t>conda</a:t>
            </a:r>
            <a:r>
              <a:rPr lang="en-US" altLang="zh-CN" dirty="0"/>
              <a:t> create -n </a:t>
            </a:r>
            <a:r>
              <a:rPr lang="en-US" altLang="zh-CN" dirty="0" err="1"/>
              <a:t>pytorch</a:t>
            </a:r>
            <a:r>
              <a:rPr lang="en-US" altLang="zh-CN" dirty="0"/>
              <a:t> python=3.8 pandas</a:t>
            </a:r>
          </a:p>
          <a:p>
            <a:endParaRPr lang="en-US" altLang="zh-CN" dirty="0"/>
          </a:p>
          <a:p>
            <a:r>
              <a:rPr lang="zh-CN" altLang="en-US" dirty="0"/>
              <a:t>使用命令行删除名称为</a:t>
            </a:r>
            <a:r>
              <a:rPr lang="en-US" altLang="zh-CN" dirty="0" err="1"/>
              <a:t>env_name</a:t>
            </a:r>
            <a:r>
              <a:rPr lang="zh-CN" altLang="en-US" dirty="0"/>
              <a:t>的环境，可使用如下命令。</a:t>
            </a:r>
          </a:p>
          <a:p>
            <a:r>
              <a:rPr lang="en-US" altLang="zh-CN" dirty="0" err="1"/>
              <a:t>conda</a:t>
            </a:r>
            <a:r>
              <a:rPr lang="en-US" altLang="zh-CN" dirty="0"/>
              <a:t> </a:t>
            </a:r>
            <a:r>
              <a:rPr lang="en-US" altLang="zh-CN" dirty="0" err="1"/>
              <a:t>env</a:t>
            </a:r>
            <a:r>
              <a:rPr lang="en-US" altLang="zh-CN" dirty="0"/>
              <a:t> remove -n </a:t>
            </a:r>
            <a:r>
              <a:rPr lang="en-US" altLang="zh-CN" dirty="0" err="1"/>
              <a:t>env_name</a:t>
            </a:r>
            <a:endParaRPr lang="en-US" altLang="zh-CN" dirty="0"/>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14509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04864"/>
            <a:ext cx="8712967" cy="4392488"/>
          </a:xfrm>
        </p:spPr>
        <p:txBody>
          <a:bodyPr>
            <a:normAutofit fontScale="85000" lnSpcReduction="20000"/>
          </a:bodyPr>
          <a:lstStyle/>
          <a:p>
            <a:r>
              <a:rPr lang="zh-CN" altLang="en-US" dirty="0"/>
              <a:t>（</a:t>
            </a:r>
            <a:r>
              <a:rPr lang="en-US" altLang="zh-CN" dirty="0"/>
              <a:t>3</a:t>
            </a:r>
            <a:r>
              <a:rPr lang="zh-CN" altLang="en-US" dirty="0"/>
              <a:t>）查看和切换环境</a:t>
            </a:r>
          </a:p>
          <a:p>
            <a:r>
              <a:rPr lang="zh-CN" altLang="en-US" dirty="0"/>
              <a:t>显示当前环境列表，可使用如下命令。</a:t>
            </a:r>
          </a:p>
          <a:p>
            <a:r>
              <a:rPr lang="en-US" altLang="zh-CN" dirty="0" err="1"/>
              <a:t>conda</a:t>
            </a:r>
            <a:r>
              <a:rPr lang="en-US" altLang="zh-CN" dirty="0"/>
              <a:t> </a:t>
            </a:r>
            <a:r>
              <a:rPr lang="en-US" altLang="zh-CN" dirty="0" err="1"/>
              <a:t>env</a:t>
            </a:r>
            <a:r>
              <a:rPr lang="en-US" altLang="zh-CN" dirty="0"/>
              <a:t> list</a:t>
            </a:r>
          </a:p>
          <a:p>
            <a:endParaRPr lang="en-US" altLang="zh-CN" dirty="0"/>
          </a:p>
          <a:p>
            <a:r>
              <a:rPr lang="zh-CN" altLang="en-US" dirty="0"/>
              <a:t>进入</a:t>
            </a:r>
            <a:r>
              <a:rPr lang="en-US" altLang="zh-CN" dirty="0" err="1"/>
              <a:t>env_name</a:t>
            </a:r>
            <a:r>
              <a:rPr lang="zh-CN" altLang="en-US" dirty="0"/>
              <a:t>环境，可使用如下命令。</a:t>
            </a:r>
          </a:p>
          <a:p>
            <a:r>
              <a:rPr lang="en-US" altLang="zh-CN" dirty="0"/>
              <a:t>source activate </a:t>
            </a:r>
            <a:r>
              <a:rPr lang="en-US" altLang="zh-CN" dirty="0" err="1"/>
              <a:t>env_name</a:t>
            </a:r>
            <a:endParaRPr lang="en-US" altLang="zh-CN" dirty="0"/>
          </a:p>
          <a:p>
            <a:r>
              <a:rPr lang="zh-CN" altLang="en-US" dirty="0"/>
              <a:t>注意，</a:t>
            </a:r>
            <a:r>
              <a:rPr lang="en-US" altLang="zh-CN" dirty="0"/>
              <a:t>Linux</a:t>
            </a:r>
            <a:r>
              <a:rPr lang="zh-CN" altLang="en-US" dirty="0"/>
              <a:t>系统才需要使用</a:t>
            </a:r>
            <a:r>
              <a:rPr lang="en-US" altLang="zh-CN" dirty="0"/>
              <a:t>source</a:t>
            </a:r>
            <a:r>
              <a:rPr lang="zh-CN" altLang="en-US" dirty="0"/>
              <a:t>，</a:t>
            </a:r>
            <a:r>
              <a:rPr lang="en-US" altLang="zh-CN" dirty="0"/>
              <a:t>Windows</a:t>
            </a:r>
            <a:r>
              <a:rPr lang="zh-CN" altLang="en-US" dirty="0"/>
              <a:t>系统不需要使用</a:t>
            </a:r>
            <a:r>
              <a:rPr lang="en-US" altLang="zh-CN" dirty="0"/>
              <a:t>source</a:t>
            </a:r>
            <a:r>
              <a:rPr lang="zh-CN" altLang="en-US" dirty="0"/>
              <a:t>，上述命令相应修改如下。</a:t>
            </a:r>
          </a:p>
          <a:p>
            <a:r>
              <a:rPr lang="en-US" altLang="zh-CN" dirty="0"/>
              <a:t>activate </a:t>
            </a:r>
            <a:r>
              <a:rPr lang="en-US" altLang="zh-CN" dirty="0" err="1"/>
              <a:t>env_name</a:t>
            </a:r>
            <a:endParaRPr lang="en-US" altLang="zh-CN" dirty="0"/>
          </a:p>
          <a:p>
            <a:endParaRPr lang="en-US" altLang="zh-CN" dirty="0"/>
          </a:p>
          <a:p>
            <a:r>
              <a:rPr lang="zh-CN" altLang="en-US" dirty="0"/>
              <a:t>使用如下命令可以退出环境，回到</a:t>
            </a:r>
            <a:r>
              <a:rPr lang="en-US" altLang="zh-CN" dirty="0"/>
              <a:t>activate</a:t>
            </a:r>
            <a:r>
              <a:rPr lang="zh-CN" altLang="en-US" dirty="0"/>
              <a:t>前的状态。</a:t>
            </a:r>
          </a:p>
          <a:p>
            <a:r>
              <a:rPr lang="en-US" altLang="zh-CN" dirty="0"/>
              <a:t>source deactivate</a:t>
            </a:r>
          </a:p>
          <a:p>
            <a:r>
              <a:rPr lang="zh-CN" altLang="en-US" dirty="0"/>
              <a:t>注意，</a:t>
            </a:r>
            <a:r>
              <a:rPr lang="en-US" altLang="zh-CN" dirty="0"/>
              <a:t>Windows</a:t>
            </a:r>
            <a:r>
              <a:rPr lang="zh-CN" altLang="en-US" dirty="0"/>
              <a:t>系统不需要使用</a:t>
            </a:r>
            <a:r>
              <a:rPr lang="en-US" altLang="zh-CN" dirty="0"/>
              <a:t>source</a:t>
            </a:r>
            <a:r>
              <a:rPr lang="zh-CN" altLang="en-US" dirty="0"/>
              <a:t>，上述命令相应修改如下。</a:t>
            </a:r>
          </a:p>
          <a:p>
            <a:r>
              <a:rPr lang="en-US" altLang="zh-CN" dirty="0"/>
              <a:t>deactivate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5823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675467"/>
            <a:ext cx="8568951" cy="3450696"/>
          </a:xfrm>
        </p:spPr>
        <p:txBody>
          <a:bodyPr/>
          <a:lstStyle/>
          <a:p>
            <a:r>
              <a:rPr lang="zh-CN" altLang="en-US" dirty="0"/>
              <a:t>（</a:t>
            </a:r>
            <a:r>
              <a:rPr lang="en-US" altLang="zh-CN" dirty="0"/>
              <a:t>4</a:t>
            </a:r>
            <a:r>
              <a:rPr lang="zh-CN" altLang="en-US" dirty="0"/>
              <a:t>）复制环境</a:t>
            </a:r>
          </a:p>
          <a:p>
            <a:r>
              <a:rPr lang="zh-CN" altLang="en-US" dirty="0"/>
              <a:t>有时候需要在分享代码的同时也分享运行环境，可以将当前环境下的包信息存入后缀名为</a:t>
            </a:r>
            <a:r>
              <a:rPr lang="en-US" altLang="zh-CN" dirty="0" err="1"/>
              <a:t>yaml</a:t>
            </a:r>
            <a:r>
              <a:rPr lang="en-US" altLang="zh-CN" dirty="0"/>
              <a:t> </a:t>
            </a:r>
            <a:r>
              <a:rPr lang="zh-CN" altLang="en-US" dirty="0"/>
              <a:t>的文件，命令如下。</a:t>
            </a:r>
          </a:p>
          <a:p>
            <a:r>
              <a:rPr lang="en-US" altLang="zh-CN" dirty="0" err="1"/>
              <a:t>conda</a:t>
            </a:r>
            <a:r>
              <a:rPr lang="en-US" altLang="zh-CN" dirty="0"/>
              <a:t> </a:t>
            </a:r>
            <a:r>
              <a:rPr lang="en-US" altLang="zh-CN" dirty="0" err="1"/>
              <a:t>env</a:t>
            </a:r>
            <a:r>
              <a:rPr lang="en-US" altLang="zh-CN" dirty="0"/>
              <a:t> export &gt; </a:t>
            </a:r>
            <a:r>
              <a:rPr lang="en-US" altLang="zh-CN" dirty="0" err="1"/>
              <a:t>environment.yaml</a:t>
            </a:r>
            <a:endParaRPr lang="en-US" altLang="zh-CN" dirty="0"/>
          </a:p>
          <a:p>
            <a:r>
              <a:rPr lang="zh-CN" altLang="en-US" dirty="0"/>
              <a:t>如果获得</a:t>
            </a:r>
            <a:r>
              <a:rPr lang="en-US" altLang="zh-CN" dirty="0" err="1"/>
              <a:t>yaml</a:t>
            </a:r>
            <a:r>
              <a:rPr lang="zh-CN" altLang="en-US" dirty="0"/>
              <a:t>文件，可以使用该文件创建环境。</a:t>
            </a:r>
          </a:p>
          <a:p>
            <a:r>
              <a:rPr lang="en-US" altLang="zh-CN" dirty="0" err="1"/>
              <a:t>conda</a:t>
            </a:r>
            <a:r>
              <a:rPr lang="en-US" altLang="zh-CN" dirty="0"/>
              <a:t> </a:t>
            </a:r>
            <a:r>
              <a:rPr lang="en-US" altLang="zh-CN" dirty="0" err="1"/>
              <a:t>env</a:t>
            </a:r>
            <a:r>
              <a:rPr lang="en-US" altLang="zh-CN" dirty="0"/>
              <a:t> create -f </a:t>
            </a:r>
            <a:r>
              <a:rPr lang="en-US" altLang="zh-CN" dirty="0" err="1"/>
              <a:t>environment.yaml</a:t>
            </a:r>
            <a:endParaRPr lang="en-US" altLang="zh-CN" dirty="0"/>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9293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052736"/>
            <a:ext cx="8784975" cy="5805264"/>
          </a:xfrm>
        </p:spPr>
        <p:txBody>
          <a:bodyPr>
            <a:normAutofit fontScale="62500" lnSpcReduction="20000"/>
          </a:bodyPr>
          <a:lstStyle/>
          <a:p>
            <a:r>
              <a:rPr lang="zh-CN" altLang="en-US" dirty="0"/>
              <a:t>（</a:t>
            </a:r>
            <a:r>
              <a:rPr lang="en-US" altLang="zh-CN" dirty="0"/>
              <a:t>5</a:t>
            </a:r>
            <a:r>
              <a:rPr lang="zh-CN" altLang="en-US" dirty="0"/>
              <a:t>）管理</a:t>
            </a:r>
            <a:r>
              <a:rPr lang="en-US" altLang="zh-CN" dirty="0"/>
              <a:t>Anaconda</a:t>
            </a:r>
          </a:p>
          <a:p>
            <a:r>
              <a:rPr lang="zh-CN" altLang="en-US" dirty="0"/>
              <a:t>查看帮助的命令如下。</a:t>
            </a:r>
          </a:p>
          <a:p>
            <a:r>
              <a:rPr lang="en-US" altLang="zh-CN" dirty="0" err="1"/>
              <a:t>conda</a:t>
            </a:r>
            <a:r>
              <a:rPr lang="en-US" altLang="zh-CN" dirty="0"/>
              <a:t> -h</a:t>
            </a:r>
          </a:p>
          <a:p>
            <a:r>
              <a:rPr lang="zh-CN" altLang="en-US" dirty="0"/>
              <a:t>或</a:t>
            </a:r>
          </a:p>
          <a:p>
            <a:r>
              <a:rPr lang="en-US" altLang="zh-CN" dirty="0" err="1"/>
              <a:t>conda</a:t>
            </a:r>
            <a:r>
              <a:rPr lang="en-US" altLang="zh-CN" dirty="0"/>
              <a:t> --help</a:t>
            </a:r>
          </a:p>
          <a:p>
            <a:endParaRPr lang="en-US" altLang="zh-CN" dirty="0"/>
          </a:p>
          <a:p>
            <a:r>
              <a:rPr lang="zh-CN" altLang="en-US" dirty="0"/>
              <a:t>查看</a:t>
            </a:r>
            <a:r>
              <a:rPr lang="en-US" altLang="zh-CN" dirty="0" err="1"/>
              <a:t>conda</a:t>
            </a:r>
            <a:r>
              <a:rPr lang="zh-CN" altLang="en-US" dirty="0"/>
              <a:t>版本号的命令如下。</a:t>
            </a:r>
          </a:p>
          <a:p>
            <a:r>
              <a:rPr lang="en-US" altLang="zh-CN" dirty="0" err="1"/>
              <a:t>conda</a:t>
            </a:r>
            <a:r>
              <a:rPr lang="en-US" altLang="zh-CN" dirty="0"/>
              <a:t> -V</a:t>
            </a:r>
          </a:p>
          <a:p>
            <a:r>
              <a:rPr lang="zh-CN" altLang="en-US" dirty="0"/>
              <a:t>或</a:t>
            </a:r>
          </a:p>
          <a:p>
            <a:r>
              <a:rPr lang="en-US" altLang="zh-CN" dirty="0" err="1"/>
              <a:t>conda</a:t>
            </a:r>
            <a:r>
              <a:rPr lang="en-US" altLang="zh-CN" dirty="0"/>
              <a:t> --version</a:t>
            </a:r>
          </a:p>
          <a:p>
            <a:endParaRPr lang="en-US" altLang="zh-CN" dirty="0"/>
          </a:p>
          <a:p>
            <a:r>
              <a:rPr lang="zh-CN" altLang="en-US" dirty="0"/>
              <a:t>查看已安装包的命令如下。</a:t>
            </a:r>
          </a:p>
          <a:p>
            <a:r>
              <a:rPr lang="en-US" altLang="zh-CN" dirty="0" err="1"/>
              <a:t>conda</a:t>
            </a:r>
            <a:r>
              <a:rPr lang="en-US" altLang="zh-CN" dirty="0"/>
              <a:t> list</a:t>
            </a:r>
          </a:p>
          <a:p>
            <a:endParaRPr lang="en-US" altLang="zh-CN" dirty="0"/>
          </a:p>
          <a:p>
            <a:r>
              <a:rPr lang="zh-CN" altLang="en-US" dirty="0"/>
              <a:t>安装指定包到当前运行环境的命令如下。</a:t>
            </a:r>
          </a:p>
          <a:p>
            <a:r>
              <a:rPr lang="en-US" altLang="zh-CN" dirty="0" err="1"/>
              <a:t>conda</a:t>
            </a:r>
            <a:r>
              <a:rPr lang="en-US" altLang="zh-CN" dirty="0"/>
              <a:t> install </a:t>
            </a:r>
            <a:r>
              <a:rPr lang="en-US" altLang="zh-CN" dirty="0" err="1"/>
              <a:t>package_name</a:t>
            </a:r>
            <a:endParaRPr lang="en-US" altLang="zh-CN" dirty="0"/>
          </a:p>
          <a:p>
            <a:endParaRPr lang="en-US" altLang="zh-CN" dirty="0"/>
          </a:p>
          <a:p>
            <a:r>
              <a:rPr lang="zh-CN" altLang="en-US" dirty="0"/>
              <a:t>查找指定可安装包的命令如下。</a:t>
            </a:r>
          </a:p>
          <a:p>
            <a:r>
              <a:rPr lang="en-US" altLang="zh-CN" dirty="0" err="1"/>
              <a:t>conda</a:t>
            </a:r>
            <a:r>
              <a:rPr lang="en-US" altLang="zh-CN" dirty="0"/>
              <a:t> search </a:t>
            </a:r>
            <a:r>
              <a:rPr lang="en-US" altLang="zh-CN" dirty="0" err="1"/>
              <a:t>package_name</a:t>
            </a:r>
            <a:endParaRPr lang="en-US" altLang="zh-CN" dirty="0"/>
          </a:p>
          <a:p>
            <a:endParaRPr lang="en-US" altLang="zh-CN" dirty="0"/>
          </a:p>
          <a:p>
            <a:r>
              <a:rPr lang="zh-CN" altLang="en-US" dirty="0"/>
              <a:t>移除指定的已安装包的命令如下。</a:t>
            </a:r>
          </a:p>
          <a:p>
            <a:r>
              <a:rPr lang="en-US" altLang="zh-CN" dirty="0" err="1"/>
              <a:t>conda</a:t>
            </a:r>
            <a:r>
              <a:rPr lang="en-US" altLang="zh-CN" dirty="0"/>
              <a:t> remove -n </a:t>
            </a:r>
            <a:r>
              <a:rPr lang="en-US" altLang="zh-CN" dirty="0" err="1"/>
              <a:t>env_name</a:t>
            </a:r>
            <a:r>
              <a:rPr lang="en-US" altLang="zh-CN" dirty="0"/>
              <a:t> </a:t>
            </a:r>
            <a:r>
              <a:rPr lang="en-US" altLang="zh-CN" dirty="0" err="1"/>
              <a:t>package_name</a:t>
            </a:r>
            <a:endParaRPr lang="en-US" altLang="zh-CN" dirty="0"/>
          </a:p>
          <a:p>
            <a:endParaRPr lang="en-US" altLang="zh-CN" dirty="0"/>
          </a:p>
          <a:p>
            <a:r>
              <a:rPr lang="en-US" altLang="zh-CN" dirty="0"/>
              <a:t>Anaconda</a:t>
            </a:r>
            <a:r>
              <a:rPr lang="zh-CN" altLang="en-US" dirty="0"/>
              <a:t>命令很丰富，以上仅列举常用命令，更多命令请查阅</a:t>
            </a:r>
            <a:r>
              <a:rPr lang="en-US" altLang="zh-CN" dirty="0" err="1"/>
              <a:t>conda</a:t>
            </a:r>
            <a:r>
              <a:rPr lang="zh-CN" altLang="en-US" dirty="0"/>
              <a:t>命令帮助。</a:t>
            </a:r>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38085731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本节介绍几个常用的公开数据集，供计算机视觉和自然语言处理领域的实验和评测模型时使用。</a:t>
            </a:r>
          </a:p>
        </p:txBody>
      </p:sp>
      <p:sp>
        <p:nvSpPr>
          <p:cNvPr id="3" name="标题 2"/>
          <p:cNvSpPr>
            <a:spLocks noGrp="1"/>
          </p:cNvSpPr>
          <p:nvPr>
            <p:ph type="title"/>
          </p:nvPr>
        </p:nvSpPr>
        <p:spPr/>
        <p:txBody>
          <a:bodyPr/>
          <a:lstStyle/>
          <a:p>
            <a:r>
              <a:rPr lang="en-US" altLang="zh-CN" dirty="0" smtClean="0"/>
              <a:t>1.3 </a:t>
            </a:r>
            <a:r>
              <a:rPr lang="zh-CN" altLang="en-US" dirty="0" smtClean="0"/>
              <a:t>常用</a:t>
            </a:r>
            <a:r>
              <a:rPr lang="zh-CN" altLang="en-US" dirty="0"/>
              <a:t>数据集</a:t>
            </a:r>
          </a:p>
        </p:txBody>
      </p:sp>
    </p:spTree>
    <p:extLst>
      <p:ext uri="{BB962C8B-B14F-4D97-AF65-F5344CB8AC3E}">
        <p14:creationId xmlns:p14="http://schemas.microsoft.com/office/powerpoint/2010/main" val="33098025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824536"/>
          </a:xfrm>
        </p:spPr>
        <p:txBody>
          <a:bodyPr>
            <a:normAutofit fontScale="92500"/>
          </a:bodyPr>
          <a:lstStyle/>
          <a:p>
            <a:r>
              <a:rPr lang="en-US" altLang="zh-CN" dirty="0"/>
              <a:t>MNIST</a:t>
            </a:r>
            <a:r>
              <a:rPr lang="zh-CN" altLang="en-US" dirty="0"/>
              <a:t>（</a:t>
            </a:r>
            <a:r>
              <a:rPr lang="en-US" altLang="zh-CN" dirty="0"/>
              <a:t>Modified National Institute of Standards and Technology database</a:t>
            </a:r>
            <a:r>
              <a:rPr lang="zh-CN" altLang="en-US" dirty="0"/>
              <a:t>）数据集是一个著名的手写体数据集，用于识别手写数字字符图像算法的性能评估。该数据集由纽约大学柯朗研究所（</a:t>
            </a:r>
            <a:r>
              <a:rPr lang="en-US" altLang="zh-CN" dirty="0"/>
              <a:t>Courant Institute, NYU</a:t>
            </a:r>
            <a:r>
              <a:rPr lang="zh-CN" altLang="en-US" dirty="0"/>
              <a:t>）的研究员</a:t>
            </a:r>
            <a:r>
              <a:rPr lang="en-US" altLang="zh-CN" dirty="0"/>
              <a:t>Yann </a:t>
            </a:r>
            <a:r>
              <a:rPr lang="en-US" altLang="zh-CN" dirty="0" err="1"/>
              <a:t>LeCun</a:t>
            </a:r>
            <a:r>
              <a:rPr lang="zh-CN" altLang="en-US" dirty="0"/>
              <a:t>、</a:t>
            </a:r>
            <a:r>
              <a:rPr lang="en-US" altLang="zh-CN" dirty="0"/>
              <a:t>Google</a:t>
            </a:r>
            <a:r>
              <a:rPr lang="zh-CN" altLang="en-US" dirty="0"/>
              <a:t>纽约实验室（</a:t>
            </a:r>
            <a:r>
              <a:rPr lang="en-US" altLang="zh-CN" dirty="0"/>
              <a:t>Google Labs, New York</a:t>
            </a:r>
            <a:r>
              <a:rPr lang="zh-CN" altLang="en-US" dirty="0"/>
              <a:t>）的</a:t>
            </a:r>
            <a:r>
              <a:rPr lang="en-US" altLang="zh-CN" dirty="0"/>
              <a:t>Corinna Cortes</a:t>
            </a:r>
            <a:r>
              <a:rPr lang="zh-CN" altLang="en-US" dirty="0"/>
              <a:t>和微软研究院（</a:t>
            </a:r>
            <a:r>
              <a:rPr lang="en-US" altLang="zh-CN" dirty="0"/>
              <a:t>Microsoft Research, Redmond</a:t>
            </a:r>
            <a:r>
              <a:rPr lang="zh-CN" altLang="en-US" dirty="0"/>
              <a:t>）的</a:t>
            </a:r>
            <a:r>
              <a:rPr lang="en-US" altLang="zh-CN" dirty="0"/>
              <a:t>Christopher J.C. Burges</a:t>
            </a:r>
            <a:r>
              <a:rPr lang="zh-CN" altLang="en-US" dirty="0"/>
              <a:t>共同创立，网址为</a:t>
            </a:r>
            <a:r>
              <a:rPr lang="en-US" altLang="zh-CN" dirty="0"/>
              <a:t>http://yann.lecun.com/exdb/mnist/</a:t>
            </a:r>
            <a:r>
              <a:rPr lang="zh-CN" altLang="en-US" dirty="0"/>
              <a:t>。在该网址可以下载样本数为</a:t>
            </a:r>
            <a:r>
              <a:rPr lang="en-US" altLang="zh-CN" dirty="0"/>
              <a:t>60000</a:t>
            </a:r>
            <a:r>
              <a:rPr lang="zh-CN" altLang="en-US" dirty="0"/>
              <a:t>的训练集和样本数为</a:t>
            </a:r>
            <a:r>
              <a:rPr lang="en-US" altLang="zh-CN" dirty="0"/>
              <a:t>10000</a:t>
            </a:r>
            <a:r>
              <a:rPr lang="zh-CN" altLang="en-US" dirty="0"/>
              <a:t>的测试集，训练集有</a:t>
            </a:r>
            <a:r>
              <a:rPr lang="en-US" altLang="zh-CN" dirty="0"/>
              <a:t>train-images.idx3-ubyte</a:t>
            </a:r>
            <a:r>
              <a:rPr lang="zh-CN" altLang="en-US" dirty="0"/>
              <a:t>和</a:t>
            </a:r>
            <a:r>
              <a:rPr lang="en-US" altLang="zh-CN" dirty="0"/>
              <a:t>train-labels.idx1-ubyte</a:t>
            </a:r>
            <a:r>
              <a:rPr lang="zh-CN" altLang="en-US" dirty="0"/>
              <a:t>两个文件，测试集有</a:t>
            </a:r>
            <a:r>
              <a:rPr lang="en-US" altLang="zh-CN" dirty="0"/>
              <a:t>t10k-images.idx3-ubyte</a:t>
            </a:r>
            <a:r>
              <a:rPr lang="zh-CN" altLang="en-US" dirty="0"/>
              <a:t>和</a:t>
            </a:r>
            <a:r>
              <a:rPr lang="en-US" altLang="zh-CN" dirty="0"/>
              <a:t>t10k-labels.idx1-ubyte</a:t>
            </a:r>
            <a:r>
              <a:rPr lang="zh-CN" altLang="en-US" dirty="0"/>
              <a:t>两个文件，后缀为</a:t>
            </a:r>
            <a:r>
              <a:rPr lang="en-US" altLang="zh-CN" dirty="0"/>
              <a:t>idx3-ubyte</a:t>
            </a:r>
            <a:r>
              <a:rPr lang="zh-CN" altLang="en-US" dirty="0"/>
              <a:t>的文件是字符图像文件，后缀为</a:t>
            </a:r>
            <a:r>
              <a:rPr lang="en-US" altLang="zh-CN" dirty="0"/>
              <a:t>idx1-ubyte</a:t>
            </a:r>
            <a:r>
              <a:rPr lang="zh-CN" altLang="en-US" dirty="0"/>
              <a:t>的文件是类别标签，这两者都是自定义格式的文件，原网址有文件格式说明。每个字符图像尺寸为 像素，每个像素用一个字节（取值范围为</a:t>
            </a:r>
            <a:r>
              <a:rPr lang="en-US" altLang="zh-CN" dirty="0"/>
              <a:t>0~255</a:t>
            </a:r>
            <a:r>
              <a:rPr lang="zh-CN" altLang="en-US" dirty="0"/>
              <a:t>）表示，标签为数字</a:t>
            </a:r>
            <a:r>
              <a:rPr lang="en-US" altLang="zh-CN" dirty="0"/>
              <a:t>0~9</a:t>
            </a:r>
            <a:r>
              <a:rPr lang="zh-CN" altLang="en-US" dirty="0"/>
              <a:t>。</a:t>
            </a:r>
          </a:p>
        </p:txBody>
      </p:sp>
      <p:sp>
        <p:nvSpPr>
          <p:cNvPr id="3" name="标题 2"/>
          <p:cNvSpPr>
            <a:spLocks noGrp="1"/>
          </p:cNvSpPr>
          <p:nvPr>
            <p:ph type="title"/>
          </p:nvPr>
        </p:nvSpPr>
        <p:spPr/>
        <p:txBody>
          <a:bodyPr/>
          <a:lstStyle/>
          <a:p>
            <a:r>
              <a:rPr lang="en-US" altLang="zh-CN" dirty="0" smtClean="0"/>
              <a:t>1.3.1 MNIST</a:t>
            </a:r>
            <a:r>
              <a:rPr lang="zh-CN" altLang="en-US" dirty="0"/>
              <a:t>数据集</a:t>
            </a:r>
          </a:p>
        </p:txBody>
      </p:sp>
    </p:spTree>
    <p:extLst>
      <p:ext uri="{BB962C8B-B14F-4D97-AF65-F5344CB8AC3E}">
        <p14:creationId xmlns:p14="http://schemas.microsoft.com/office/powerpoint/2010/main" val="12333965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824536"/>
          </a:xfrm>
        </p:spPr>
        <p:txBody>
          <a:bodyPr>
            <a:normAutofit fontScale="92500" lnSpcReduction="10000"/>
          </a:bodyPr>
          <a:lstStyle/>
          <a:p>
            <a:r>
              <a:rPr lang="zh-CN" altLang="en-US" dirty="0"/>
              <a:t>要说明的是，</a:t>
            </a:r>
            <a:r>
              <a:rPr lang="en-US" altLang="zh-CN" dirty="0"/>
              <a:t>MNIST</a:t>
            </a:r>
            <a:r>
              <a:rPr lang="zh-CN" altLang="en-US" dirty="0"/>
              <a:t>数据集已经内置于</a:t>
            </a:r>
            <a:r>
              <a:rPr lang="en-US" altLang="zh-CN" dirty="0" err="1"/>
              <a:t>torchvision.datasets</a:t>
            </a:r>
            <a:r>
              <a:rPr lang="zh-CN" altLang="en-US" dirty="0"/>
              <a:t>模块中，使用</a:t>
            </a:r>
            <a:r>
              <a:rPr lang="en-US" altLang="zh-CN" dirty="0" err="1"/>
              <a:t>datasets.MNIST</a:t>
            </a:r>
            <a:r>
              <a:rPr lang="zh-CN" altLang="en-US" dirty="0"/>
              <a:t>就可以下载和加载，用不着直接去</a:t>
            </a:r>
            <a:r>
              <a:rPr lang="en-US" altLang="zh-CN" dirty="0"/>
              <a:t>MNIST</a:t>
            </a:r>
            <a:r>
              <a:rPr lang="zh-CN" altLang="en-US" dirty="0"/>
              <a:t>官网下载原始数据集并解析。当然，编码实现下载与解析功能对自己也是一个很好的锻炼。加载</a:t>
            </a:r>
            <a:r>
              <a:rPr lang="en-US" altLang="zh-CN" dirty="0"/>
              <a:t>MNIST</a:t>
            </a:r>
            <a:r>
              <a:rPr lang="zh-CN" altLang="en-US" dirty="0"/>
              <a:t>数据集的部分代码如代码</a:t>
            </a:r>
            <a:r>
              <a:rPr lang="en-US" altLang="zh-CN" dirty="0"/>
              <a:t>1. 1</a:t>
            </a:r>
            <a:r>
              <a:rPr lang="zh-CN" altLang="en-US" dirty="0"/>
              <a:t>所示。其中，参数</a:t>
            </a:r>
            <a:r>
              <a:rPr lang="en-US" altLang="zh-CN" dirty="0"/>
              <a:t>root</a:t>
            </a:r>
            <a:r>
              <a:rPr lang="zh-CN" altLang="en-US" dirty="0"/>
              <a:t>指定数据集的存放路径； </a:t>
            </a:r>
            <a:r>
              <a:rPr lang="en-US" altLang="zh-CN" dirty="0"/>
              <a:t>train</a:t>
            </a:r>
            <a:r>
              <a:rPr lang="zh-CN" altLang="en-US" dirty="0"/>
              <a:t>设置为</a:t>
            </a:r>
            <a:r>
              <a:rPr lang="en-US" altLang="zh-CN" dirty="0"/>
              <a:t>True</a:t>
            </a:r>
            <a:r>
              <a:rPr lang="zh-CN" altLang="en-US" dirty="0"/>
              <a:t>说明导入的是训练集，否则为测试集；</a:t>
            </a:r>
            <a:r>
              <a:rPr lang="en-US" altLang="zh-CN" dirty="0"/>
              <a:t>download</a:t>
            </a:r>
            <a:r>
              <a:rPr lang="zh-CN" altLang="en-US" dirty="0"/>
              <a:t>指定是否在必要时从网络下载数据集；</a:t>
            </a:r>
            <a:r>
              <a:rPr lang="en-US" altLang="zh-CN" dirty="0"/>
              <a:t>transform</a:t>
            </a:r>
            <a:r>
              <a:rPr lang="zh-CN" altLang="en-US" dirty="0"/>
              <a:t>指定加载数据集时需要进行的变换操作。加载后的训练集存放在</a:t>
            </a:r>
            <a:r>
              <a:rPr lang="en-US" altLang="zh-CN" dirty="0" err="1"/>
              <a:t>train_set</a:t>
            </a:r>
            <a:r>
              <a:rPr lang="zh-CN" altLang="en-US" dirty="0"/>
              <a:t>中，测试集存放在</a:t>
            </a:r>
            <a:r>
              <a:rPr lang="en-US" altLang="zh-CN" dirty="0" err="1"/>
              <a:t>test_set</a:t>
            </a:r>
            <a:r>
              <a:rPr lang="zh-CN" altLang="en-US" dirty="0"/>
              <a:t>中。</a:t>
            </a:r>
          </a:p>
          <a:p>
            <a:r>
              <a:rPr lang="zh-CN" altLang="en-US" dirty="0"/>
              <a:t>代码</a:t>
            </a:r>
            <a:r>
              <a:rPr lang="en-US" altLang="zh-CN" dirty="0"/>
              <a:t>1. 1 </a:t>
            </a:r>
            <a:r>
              <a:rPr lang="zh-CN" altLang="en-US" dirty="0"/>
              <a:t>加载</a:t>
            </a:r>
            <a:r>
              <a:rPr lang="en-US" altLang="zh-CN" dirty="0"/>
              <a:t>MNIST</a:t>
            </a:r>
            <a:r>
              <a:rPr lang="zh-CN" altLang="en-US" dirty="0"/>
              <a:t>数据集</a:t>
            </a:r>
          </a:p>
          <a:p>
            <a:r>
              <a:rPr lang="zh-CN" altLang="en-US" sz="2200" dirty="0"/>
              <a:t>    </a:t>
            </a:r>
            <a:r>
              <a:rPr lang="en-US" altLang="zh-CN" sz="2200" dirty="0"/>
              <a:t># </a:t>
            </a:r>
            <a:r>
              <a:rPr lang="zh-CN" altLang="en-US" sz="2200" dirty="0"/>
              <a:t>加载数据集</a:t>
            </a:r>
          </a:p>
          <a:p>
            <a:r>
              <a:rPr lang="zh-CN" altLang="en-US" sz="2200" dirty="0"/>
              <a:t>    </a:t>
            </a:r>
            <a:r>
              <a:rPr lang="en-US" altLang="zh-CN" sz="2200" dirty="0" err="1"/>
              <a:t>train_set</a:t>
            </a:r>
            <a:r>
              <a:rPr lang="en-US" altLang="zh-CN" sz="2200" dirty="0"/>
              <a:t> = </a:t>
            </a:r>
            <a:r>
              <a:rPr lang="en-US" altLang="zh-CN" sz="2200" dirty="0" err="1"/>
              <a:t>datasets.MNIST</a:t>
            </a:r>
            <a:r>
              <a:rPr lang="en-US" altLang="zh-CN" sz="2200" dirty="0"/>
              <a:t>(root='../datasets/</a:t>
            </a:r>
            <a:r>
              <a:rPr lang="en-US" altLang="zh-CN" sz="2200" dirty="0" err="1"/>
              <a:t>mnist</a:t>
            </a:r>
            <a:r>
              <a:rPr lang="en-US" altLang="zh-CN" sz="2200" dirty="0"/>
              <a:t>', train=True,</a:t>
            </a:r>
          </a:p>
          <a:p>
            <a:r>
              <a:rPr lang="en-US" altLang="zh-CN" sz="2200" dirty="0"/>
              <a:t>                               download=True, transform=None)</a:t>
            </a:r>
          </a:p>
          <a:p>
            <a:r>
              <a:rPr lang="en-US" altLang="zh-CN" sz="2200" dirty="0"/>
              <a:t>    </a:t>
            </a:r>
            <a:r>
              <a:rPr lang="en-US" altLang="zh-CN" sz="2200" dirty="0" err="1"/>
              <a:t>test_set</a:t>
            </a:r>
            <a:r>
              <a:rPr lang="en-US" altLang="zh-CN" sz="2200" dirty="0"/>
              <a:t> = </a:t>
            </a:r>
            <a:r>
              <a:rPr lang="en-US" altLang="zh-CN" sz="2200" dirty="0" err="1"/>
              <a:t>datasets.MNIST</a:t>
            </a:r>
            <a:r>
              <a:rPr lang="en-US" altLang="zh-CN" sz="2200" dirty="0"/>
              <a:t>(root='../datasets/</a:t>
            </a:r>
            <a:r>
              <a:rPr lang="en-US" altLang="zh-CN" sz="2200" dirty="0" err="1"/>
              <a:t>mnist</a:t>
            </a:r>
            <a:r>
              <a:rPr lang="en-US" altLang="zh-CN" sz="2200" dirty="0"/>
              <a:t>', train=False,</a:t>
            </a:r>
          </a:p>
          <a:p>
            <a:r>
              <a:rPr lang="en-US" altLang="zh-CN" sz="2200" dirty="0"/>
              <a:t>                              download=True, transform=None)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57809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5628381"/>
            <a:ext cx="8424936" cy="1040979"/>
          </a:xfrm>
        </p:spPr>
        <p:txBody>
          <a:bodyPr/>
          <a:lstStyle/>
          <a:p>
            <a:r>
              <a:rPr lang="zh-CN" altLang="en-US" dirty="0"/>
              <a:t>脚本</a:t>
            </a:r>
            <a:r>
              <a:rPr lang="en-US" altLang="zh-CN" dirty="0"/>
              <a:t>mnist_dataset.py</a:t>
            </a:r>
            <a:r>
              <a:rPr lang="zh-CN" altLang="en-US" dirty="0"/>
              <a:t>实现了加载</a:t>
            </a:r>
            <a:r>
              <a:rPr lang="en-US" altLang="zh-CN" dirty="0"/>
              <a:t>MNIST</a:t>
            </a:r>
            <a:r>
              <a:rPr lang="zh-CN" altLang="en-US" dirty="0"/>
              <a:t>数据集并绘制部分字符，结果如图</a:t>
            </a:r>
            <a:r>
              <a:rPr lang="en-US" altLang="zh-CN" dirty="0"/>
              <a:t>1. 11</a:t>
            </a:r>
            <a:r>
              <a:rPr lang="zh-CN" altLang="en-US" dirty="0"/>
              <a:t>和图</a:t>
            </a:r>
            <a:r>
              <a:rPr lang="en-US" altLang="zh-CN" dirty="0"/>
              <a:t>1. 12</a:t>
            </a:r>
            <a:r>
              <a:rPr lang="zh-CN" altLang="en-US" dirty="0"/>
              <a:t>所示。</a:t>
            </a:r>
          </a:p>
        </p:txBody>
      </p:sp>
      <p:pic>
        <p:nvPicPr>
          <p:cNvPr id="1331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2060848"/>
            <a:ext cx="1463040" cy="109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13702" y="3203684"/>
            <a:ext cx="1850186" cy="369332"/>
          </a:xfrm>
          <a:prstGeom prst="rect">
            <a:avLst/>
          </a:prstGeom>
        </p:spPr>
        <p:txBody>
          <a:bodyPr wrap="none">
            <a:spAutoFit/>
          </a:bodyPr>
          <a:lstStyle/>
          <a:p>
            <a:r>
              <a:rPr lang="zh-CN" altLang="zh-CN" dirty="0"/>
              <a:t>图</a:t>
            </a:r>
            <a:r>
              <a:rPr lang="en-US" altLang="zh-CN" dirty="0"/>
              <a:t>1. 11 </a:t>
            </a:r>
            <a:r>
              <a:rPr lang="zh-CN" altLang="zh-CN" dirty="0"/>
              <a:t>手写字符</a:t>
            </a:r>
            <a:r>
              <a:rPr lang="en-US" altLang="zh-CN" dirty="0"/>
              <a:t>5</a:t>
            </a:r>
            <a:endParaRPr lang="zh-CN" altLang="zh-CN" dirty="0"/>
          </a:p>
        </p:txBody>
      </p:sp>
      <p:pic>
        <p:nvPicPr>
          <p:cNvPr id="1331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03771"/>
            <a:ext cx="4320480" cy="475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364088" y="5157192"/>
            <a:ext cx="2558714" cy="369332"/>
          </a:xfrm>
          <a:prstGeom prst="rect">
            <a:avLst/>
          </a:prstGeom>
        </p:spPr>
        <p:txBody>
          <a:bodyPr wrap="none">
            <a:spAutoFit/>
          </a:bodyPr>
          <a:lstStyle/>
          <a:p>
            <a:r>
              <a:rPr lang="zh-CN" altLang="zh-CN" dirty="0"/>
              <a:t>图</a:t>
            </a:r>
            <a:r>
              <a:rPr lang="en-US" altLang="zh-CN" dirty="0"/>
              <a:t>1. 12 </a:t>
            </a:r>
            <a:r>
              <a:rPr lang="zh-CN" altLang="zh-CN" dirty="0"/>
              <a:t>前</a:t>
            </a:r>
            <a:r>
              <a:rPr lang="en-US" altLang="zh-CN" dirty="0"/>
              <a:t>100</a:t>
            </a:r>
            <a:r>
              <a:rPr lang="zh-CN" altLang="zh-CN" dirty="0"/>
              <a:t>个手写字符</a:t>
            </a:r>
          </a:p>
        </p:txBody>
      </p:sp>
    </p:spTree>
    <p:extLst>
      <p:ext uri="{BB962C8B-B14F-4D97-AF65-F5344CB8AC3E}">
        <p14:creationId xmlns:p14="http://schemas.microsoft.com/office/powerpoint/2010/main" val="2343910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本节首先介绍深度学习的发展简史，简单列举了深度学习在计算机视觉和自然语言处理方向的技术，然后介绍</a:t>
            </a:r>
            <a:r>
              <a:rPr lang="en-US" altLang="zh-CN" dirty="0" err="1"/>
              <a:t>PyTorch</a:t>
            </a:r>
            <a:r>
              <a:rPr lang="zh-CN" altLang="en-US" dirty="0"/>
              <a:t>开发环境。</a:t>
            </a:r>
          </a:p>
        </p:txBody>
      </p:sp>
      <p:sp>
        <p:nvSpPr>
          <p:cNvPr id="3" name="标题 2"/>
          <p:cNvSpPr>
            <a:spLocks noGrp="1"/>
          </p:cNvSpPr>
          <p:nvPr>
            <p:ph type="title"/>
          </p:nvPr>
        </p:nvSpPr>
        <p:spPr/>
        <p:txBody>
          <a:bodyPr/>
          <a:lstStyle/>
          <a:p>
            <a:r>
              <a:rPr lang="en-US" altLang="zh-CN" dirty="0" smtClean="0"/>
              <a:t>1.1 </a:t>
            </a:r>
            <a:r>
              <a:rPr lang="zh-CN" altLang="en-US" dirty="0" smtClean="0"/>
              <a:t>深度</a:t>
            </a:r>
            <a:r>
              <a:rPr lang="zh-CN" altLang="en-US" dirty="0"/>
              <a:t>学习与</a:t>
            </a:r>
            <a:r>
              <a:rPr lang="en-US" altLang="zh-CN" dirty="0" err="1"/>
              <a:t>PyTorch</a:t>
            </a:r>
            <a:r>
              <a:rPr lang="zh-CN" altLang="en-US" dirty="0"/>
              <a:t>简介</a:t>
            </a:r>
          </a:p>
        </p:txBody>
      </p:sp>
    </p:spTree>
    <p:extLst>
      <p:ext uri="{BB962C8B-B14F-4D97-AF65-F5344CB8AC3E}">
        <p14:creationId xmlns:p14="http://schemas.microsoft.com/office/powerpoint/2010/main" val="31295302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Fashion-MNIST</a:t>
            </a:r>
            <a:r>
              <a:rPr lang="zh-CN" altLang="en-US" dirty="0"/>
              <a:t>数据集是一个服装图片库，用于替代</a:t>
            </a:r>
            <a:r>
              <a:rPr lang="en-US" altLang="zh-CN" dirty="0"/>
              <a:t>MNIST</a:t>
            </a:r>
            <a:r>
              <a:rPr lang="zh-CN" altLang="en-US" dirty="0"/>
              <a:t>手写数字集，</a:t>
            </a:r>
            <a:r>
              <a:rPr lang="en-US" altLang="zh-CN" dirty="0"/>
              <a:t>Fashion-MNIST</a:t>
            </a:r>
            <a:r>
              <a:rPr lang="zh-CN" altLang="en-US" dirty="0"/>
              <a:t>的图片大小，训练样本数、测试样本数以及类别数与经典</a:t>
            </a:r>
            <a:r>
              <a:rPr lang="en-US" altLang="zh-CN" dirty="0"/>
              <a:t>MNIST</a:t>
            </a:r>
            <a:r>
              <a:rPr lang="zh-CN" altLang="en-US" dirty="0"/>
              <a:t>完全相同，网址为</a:t>
            </a:r>
            <a:r>
              <a:rPr lang="en-US" altLang="zh-CN" dirty="0"/>
              <a:t>https://github.com/zalandoresearch/fashion-mnist</a:t>
            </a:r>
            <a:r>
              <a:rPr lang="zh-CN" altLang="en-US" dirty="0"/>
              <a:t>。</a:t>
            </a:r>
            <a:r>
              <a:rPr lang="en-US" altLang="zh-CN" dirty="0"/>
              <a:t>Fashion-MNIST</a:t>
            </a:r>
            <a:r>
              <a:rPr lang="zh-CN" altLang="en-US" dirty="0"/>
              <a:t>数据集是由</a:t>
            </a:r>
            <a:r>
              <a:rPr lang="en-US" altLang="zh-CN" dirty="0" err="1"/>
              <a:t>Zalando</a:t>
            </a:r>
            <a:r>
              <a:rPr lang="zh-CN" altLang="en-US" dirty="0"/>
              <a:t>（一家德国的时尚科技公司）旗下的研究部门提供，包含了来自</a:t>
            </a:r>
            <a:r>
              <a:rPr lang="en-US" altLang="zh-CN" dirty="0"/>
              <a:t>10</a:t>
            </a:r>
            <a:r>
              <a:rPr lang="zh-CN" altLang="en-US" dirty="0"/>
              <a:t>种类别的共</a:t>
            </a:r>
            <a:r>
              <a:rPr lang="en-US" altLang="zh-CN" dirty="0"/>
              <a:t>7</a:t>
            </a:r>
            <a:r>
              <a:rPr lang="zh-CN" altLang="en-US" dirty="0"/>
              <a:t>万个不同商品的正面图片，图像尺寸为 像素，图片种类如表</a:t>
            </a:r>
            <a:r>
              <a:rPr lang="en-US" altLang="zh-CN" dirty="0"/>
              <a:t>1. 1</a:t>
            </a:r>
            <a:r>
              <a:rPr lang="zh-CN" altLang="en-US" dirty="0"/>
              <a:t>所示。</a:t>
            </a:r>
          </a:p>
        </p:txBody>
      </p:sp>
      <p:sp>
        <p:nvSpPr>
          <p:cNvPr id="3" name="标题 2"/>
          <p:cNvSpPr>
            <a:spLocks noGrp="1"/>
          </p:cNvSpPr>
          <p:nvPr>
            <p:ph type="title"/>
          </p:nvPr>
        </p:nvSpPr>
        <p:spPr/>
        <p:txBody>
          <a:bodyPr/>
          <a:lstStyle/>
          <a:p>
            <a:r>
              <a:rPr lang="en-US" altLang="zh-CN" dirty="0" smtClean="0"/>
              <a:t>1.3.2 Fashion-MNIST</a:t>
            </a:r>
            <a:r>
              <a:rPr lang="zh-CN" altLang="en-US" dirty="0"/>
              <a:t>数据集</a:t>
            </a:r>
          </a:p>
        </p:txBody>
      </p:sp>
    </p:spTree>
    <p:extLst>
      <p:ext uri="{BB962C8B-B14F-4D97-AF65-F5344CB8AC3E}">
        <p14:creationId xmlns:p14="http://schemas.microsoft.com/office/powerpoint/2010/main" val="963451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223863893"/>
              </p:ext>
            </p:extLst>
          </p:nvPr>
        </p:nvGraphicFramePr>
        <p:xfrm>
          <a:off x="1115616" y="2420886"/>
          <a:ext cx="6984776" cy="3600399"/>
        </p:xfrm>
        <a:graphic>
          <a:graphicData uri="http://schemas.openxmlformats.org/drawingml/2006/table">
            <a:tbl>
              <a:tblPr firstRow="1" firstCol="1" bandRow="1">
                <a:tableStyleId>{5C22544A-7EE6-4342-B048-85BDC9FD1C3A}</a:tableStyleId>
              </a:tblPr>
              <a:tblGrid>
                <a:gridCol w="5291963"/>
                <a:gridCol w="1692813"/>
              </a:tblGrid>
              <a:tr h="327309">
                <a:tc>
                  <a:txBody>
                    <a:bodyPr/>
                    <a:lstStyle/>
                    <a:p>
                      <a:pPr indent="127000" algn="ctr">
                        <a:lnSpc>
                          <a:spcPts val="1560"/>
                        </a:lnSpc>
                        <a:spcAft>
                          <a:spcPts val="0"/>
                        </a:spcAft>
                      </a:pPr>
                      <a:r>
                        <a:rPr lang="zh-CN" sz="1800" kern="100" dirty="0">
                          <a:effectLst/>
                        </a:rPr>
                        <a:t>描述</a:t>
                      </a:r>
                      <a:endParaRPr lang="zh-CN" sz="1800" kern="100" dirty="0">
                        <a:effectLst/>
                        <a:latin typeface="Times New Roman"/>
                        <a:ea typeface="宋体"/>
                      </a:endParaRPr>
                    </a:p>
                  </a:txBody>
                  <a:tcPr marL="68580" marR="68580" marT="0" marB="0"/>
                </a:tc>
                <a:tc>
                  <a:txBody>
                    <a:bodyPr/>
                    <a:lstStyle/>
                    <a:p>
                      <a:pPr indent="127000" algn="ctr">
                        <a:lnSpc>
                          <a:spcPts val="1560"/>
                        </a:lnSpc>
                        <a:spcAft>
                          <a:spcPts val="0"/>
                        </a:spcAft>
                      </a:pPr>
                      <a:r>
                        <a:rPr lang="zh-CN" sz="1800" kern="100" dirty="0">
                          <a:effectLst/>
                        </a:rPr>
                        <a:t>标签</a:t>
                      </a:r>
                      <a:endParaRPr lang="zh-CN" sz="180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T-shirt/top</a:t>
                      </a:r>
                      <a:r>
                        <a:rPr lang="zh-CN" sz="1050" kern="100">
                          <a:effectLst/>
                        </a:rPr>
                        <a:t>（</a:t>
                      </a:r>
                      <a:r>
                        <a:rPr lang="en-US" sz="1050" kern="100">
                          <a:effectLst/>
                        </a:rPr>
                        <a:t>T</a:t>
                      </a:r>
                      <a:r>
                        <a:rPr lang="zh-CN" sz="1050" kern="100">
                          <a:effectLst/>
                        </a:rPr>
                        <a:t>恤）</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0</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Trouser</a:t>
                      </a:r>
                      <a:r>
                        <a:rPr lang="zh-CN" sz="1050" kern="100">
                          <a:effectLst/>
                        </a:rPr>
                        <a:t>（裤子）</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1</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Pullover</a:t>
                      </a:r>
                      <a:r>
                        <a:rPr lang="zh-CN" sz="1050" kern="100">
                          <a:effectLst/>
                        </a:rPr>
                        <a:t>（套头衫）</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2</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Dress</a:t>
                      </a:r>
                      <a:r>
                        <a:rPr lang="zh-CN" sz="1050" kern="100">
                          <a:effectLst/>
                        </a:rPr>
                        <a:t>（连衣裙）</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3</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Coat</a:t>
                      </a:r>
                      <a:r>
                        <a:rPr lang="zh-CN" sz="1050" kern="100">
                          <a:effectLst/>
                        </a:rPr>
                        <a:t>（外套）</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4</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Sandal</a:t>
                      </a:r>
                      <a:r>
                        <a:rPr lang="zh-CN" sz="1050" kern="100">
                          <a:effectLst/>
                        </a:rPr>
                        <a:t>（凉鞋）</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5</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Shirt</a:t>
                      </a:r>
                      <a:r>
                        <a:rPr lang="zh-CN" sz="1050" kern="100">
                          <a:effectLst/>
                        </a:rPr>
                        <a:t>（衬衫）</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6</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Sneaker</a:t>
                      </a:r>
                      <a:r>
                        <a:rPr lang="zh-CN" sz="1050" kern="100">
                          <a:effectLst/>
                        </a:rPr>
                        <a:t>（运动鞋）</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7</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Bag</a:t>
                      </a:r>
                      <a:r>
                        <a:rPr lang="zh-CN" sz="1050" kern="100">
                          <a:effectLst/>
                        </a:rPr>
                        <a:t>（包）</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8</a:t>
                      </a:r>
                      <a:endParaRPr lang="zh-CN" sz="1050" kern="100" dirty="0">
                        <a:effectLst/>
                        <a:latin typeface="Times New Roman"/>
                        <a:ea typeface="宋体"/>
                      </a:endParaRPr>
                    </a:p>
                  </a:txBody>
                  <a:tcPr marL="68580" marR="68580" marT="0" marB="0"/>
                </a:tc>
              </a:tr>
              <a:tr h="327309">
                <a:tc>
                  <a:txBody>
                    <a:bodyPr/>
                    <a:lstStyle/>
                    <a:p>
                      <a:pPr indent="127000" algn="just">
                        <a:lnSpc>
                          <a:spcPts val="1560"/>
                        </a:lnSpc>
                        <a:spcAft>
                          <a:spcPts val="0"/>
                        </a:spcAft>
                      </a:pPr>
                      <a:r>
                        <a:rPr lang="en-US" sz="1050" kern="100">
                          <a:effectLst/>
                        </a:rPr>
                        <a:t>Ankle boot</a:t>
                      </a:r>
                      <a:r>
                        <a:rPr lang="zh-CN" sz="1050" kern="100">
                          <a:effectLst/>
                        </a:rPr>
                        <a:t>（靴子）</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9</a:t>
                      </a:r>
                      <a:endParaRPr lang="zh-CN" sz="1050" kern="100" dirty="0">
                        <a:effectLst/>
                        <a:latin typeface="Times New Roman"/>
                        <a:ea typeface="宋体"/>
                      </a:endParaRPr>
                    </a:p>
                  </a:txBody>
                  <a:tcPr marL="68580" marR="68580" marT="0" marB="0"/>
                </a:tc>
              </a:tr>
            </a:tbl>
          </a:graphicData>
        </a:graphic>
      </p:graphicFrame>
      <p:sp>
        <p:nvSpPr>
          <p:cNvPr id="5" name="矩形 4"/>
          <p:cNvSpPr/>
          <p:nvPr/>
        </p:nvSpPr>
        <p:spPr>
          <a:xfrm>
            <a:off x="1115616" y="1916832"/>
            <a:ext cx="3264035" cy="369332"/>
          </a:xfrm>
          <a:prstGeom prst="rect">
            <a:avLst/>
          </a:prstGeom>
        </p:spPr>
        <p:txBody>
          <a:bodyPr wrap="none">
            <a:spAutoFit/>
          </a:bodyPr>
          <a:lstStyle/>
          <a:p>
            <a:r>
              <a:rPr lang="zh-CN" altLang="zh-CN" dirty="0"/>
              <a:t>表</a:t>
            </a:r>
            <a:r>
              <a:rPr lang="en-US" altLang="zh-CN" dirty="0"/>
              <a:t>1. 1 </a:t>
            </a:r>
            <a:r>
              <a:rPr lang="en-US" altLang="zh-CN" dirty="0" err="1"/>
              <a:t>fashion_mnist</a:t>
            </a:r>
            <a:r>
              <a:rPr lang="zh-CN" altLang="zh-CN" dirty="0"/>
              <a:t>的图片种类</a:t>
            </a:r>
          </a:p>
        </p:txBody>
      </p:sp>
    </p:spTree>
    <p:extLst>
      <p:ext uri="{BB962C8B-B14F-4D97-AF65-F5344CB8AC3E}">
        <p14:creationId xmlns:p14="http://schemas.microsoft.com/office/powerpoint/2010/main" val="37173013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896544"/>
          </a:xfrm>
        </p:spPr>
        <p:txBody>
          <a:bodyPr>
            <a:normAutofit fontScale="92500"/>
          </a:bodyPr>
          <a:lstStyle/>
          <a:p>
            <a:r>
              <a:rPr lang="zh-CN" altLang="en-US" dirty="0"/>
              <a:t>可以自己编写程序实现对</a:t>
            </a:r>
            <a:r>
              <a:rPr lang="en-US" altLang="zh-CN" dirty="0"/>
              <a:t>Fashion-MNIST</a:t>
            </a:r>
            <a:r>
              <a:rPr lang="zh-CN" altLang="en-US" dirty="0"/>
              <a:t>数据集的下载和解析。由于</a:t>
            </a:r>
            <a:r>
              <a:rPr lang="en-US" altLang="zh-CN" dirty="0"/>
              <a:t>Fashion-MNIST</a:t>
            </a:r>
            <a:r>
              <a:rPr lang="zh-CN" altLang="en-US" dirty="0"/>
              <a:t>数据集已经内置于</a:t>
            </a:r>
            <a:r>
              <a:rPr lang="en-US" altLang="zh-CN" dirty="0" err="1"/>
              <a:t>torchvision.datasets</a:t>
            </a:r>
            <a:r>
              <a:rPr lang="zh-CN" altLang="en-US" dirty="0"/>
              <a:t>模块中，因此使用</a:t>
            </a:r>
            <a:r>
              <a:rPr lang="en-US" altLang="zh-CN" dirty="0" err="1"/>
              <a:t>datasets.FashionMNIST</a:t>
            </a:r>
            <a:r>
              <a:rPr lang="zh-CN" altLang="en-US" dirty="0"/>
              <a:t>来下载并加载</a:t>
            </a:r>
            <a:r>
              <a:rPr lang="en-US" altLang="zh-CN" dirty="0"/>
              <a:t>Fashion-MNIST</a:t>
            </a:r>
            <a:r>
              <a:rPr lang="zh-CN" altLang="en-US" dirty="0"/>
              <a:t>数据集更为简单，部分代码如代码</a:t>
            </a:r>
            <a:r>
              <a:rPr lang="en-US" altLang="zh-CN" dirty="0"/>
              <a:t>1. 2</a:t>
            </a:r>
            <a:r>
              <a:rPr lang="zh-CN" altLang="en-US" dirty="0"/>
              <a:t>所示。加载后的训练集存放在</a:t>
            </a:r>
            <a:r>
              <a:rPr lang="en-US" altLang="zh-CN" dirty="0" err="1"/>
              <a:t>train_images</a:t>
            </a:r>
            <a:r>
              <a:rPr lang="zh-CN" altLang="en-US" dirty="0"/>
              <a:t>和</a:t>
            </a:r>
            <a:r>
              <a:rPr lang="en-US" altLang="zh-CN" dirty="0" err="1"/>
              <a:t>train_labels</a:t>
            </a:r>
            <a:r>
              <a:rPr lang="zh-CN" altLang="en-US" dirty="0"/>
              <a:t>中，测试集存放在</a:t>
            </a:r>
            <a:r>
              <a:rPr lang="en-US" altLang="zh-CN" dirty="0" err="1"/>
              <a:t>test_images</a:t>
            </a:r>
            <a:r>
              <a:rPr lang="zh-CN" altLang="en-US" dirty="0"/>
              <a:t>和</a:t>
            </a:r>
            <a:r>
              <a:rPr lang="en-US" altLang="zh-CN" dirty="0" err="1"/>
              <a:t>test_labels</a:t>
            </a:r>
            <a:r>
              <a:rPr lang="zh-CN" altLang="en-US" dirty="0"/>
              <a:t>中。</a:t>
            </a:r>
          </a:p>
          <a:p>
            <a:r>
              <a:rPr lang="zh-CN" altLang="en-US" dirty="0"/>
              <a:t>代码</a:t>
            </a:r>
            <a:r>
              <a:rPr lang="en-US" altLang="zh-CN" dirty="0"/>
              <a:t>1. 2</a:t>
            </a:r>
            <a:r>
              <a:rPr lang="zh-CN" altLang="en-US" dirty="0"/>
              <a:t>加载</a:t>
            </a:r>
            <a:r>
              <a:rPr lang="en-US" altLang="zh-CN" dirty="0" err="1"/>
              <a:t>Fashion_MNIST</a:t>
            </a:r>
            <a:r>
              <a:rPr lang="zh-CN" altLang="en-US" dirty="0"/>
              <a:t>数据集</a:t>
            </a:r>
          </a:p>
          <a:p>
            <a:r>
              <a:rPr lang="en-US" altLang="zh-CN" sz="1700" dirty="0"/>
              <a:t># </a:t>
            </a:r>
            <a:r>
              <a:rPr lang="zh-CN" altLang="en-US" sz="1700" dirty="0"/>
              <a:t>加载数据集</a:t>
            </a:r>
          </a:p>
          <a:p>
            <a:r>
              <a:rPr lang="en-US" altLang="zh-CN" sz="1700" dirty="0" err="1"/>
              <a:t>mnist_train</a:t>
            </a:r>
            <a:r>
              <a:rPr lang="en-US" altLang="zh-CN" sz="1700" dirty="0"/>
              <a:t> = </a:t>
            </a:r>
            <a:r>
              <a:rPr lang="en-US" altLang="zh-CN" sz="1700" dirty="0" err="1"/>
              <a:t>torchvision.datasets.FashionMNIST</a:t>
            </a:r>
            <a:r>
              <a:rPr lang="en-US" altLang="zh-CN" sz="1700" dirty="0"/>
              <a:t>(root='../datasets/</a:t>
            </a:r>
            <a:r>
              <a:rPr lang="en-US" altLang="zh-CN" sz="1700" dirty="0" err="1"/>
              <a:t>FashionMNIST</a:t>
            </a:r>
            <a:r>
              <a:rPr lang="en-US" altLang="zh-CN" sz="1700" dirty="0"/>
              <a:t>', train=True,</a:t>
            </a:r>
          </a:p>
          <a:p>
            <a:r>
              <a:rPr lang="en-US" altLang="zh-CN" sz="1700" dirty="0"/>
              <a:t>                  download=False, transform=</a:t>
            </a:r>
            <a:r>
              <a:rPr lang="en-US" altLang="zh-CN" sz="1700" dirty="0" err="1"/>
              <a:t>transforms.ToTensor</a:t>
            </a:r>
            <a:r>
              <a:rPr lang="en-US" altLang="zh-CN" sz="1700" dirty="0"/>
              <a:t>())</a:t>
            </a:r>
          </a:p>
          <a:p>
            <a:r>
              <a:rPr lang="en-US" altLang="zh-CN" sz="1700" dirty="0" err="1"/>
              <a:t>mnist_test</a:t>
            </a:r>
            <a:r>
              <a:rPr lang="en-US" altLang="zh-CN" sz="1700" dirty="0"/>
              <a:t> = </a:t>
            </a:r>
            <a:r>
              <a:rPr lang="en-US" altLang="zh-CN" sz="1700" dirty="0" err="1"/>
              <a:t>torchvision.datasets.FashionMNIST</a:t>
            </a:r>
            <a:r>
              <a:rPr lang="en-US" altLang="zh-CN" sz="1700" dirty="0"/>
              <a:t>(root='../datasets/</a:t>
            </a:r>
            <a:r>
              <a:rPr lang="en-US" altLang="zh-CN" sz="1700" dirty="0" err="1"/>
              <a:t>FashionMNIST</a:t>
            </a:r>
            <a:r>
              <a:rPr lang="en-US" altLang="zh-CN" sz="1700" dirty="0"/>
              <a:t>', train=False,</a:t>
            </a:r>
          </a:p>
          <a:p>
            <a:r>
              <a:rPr lang="en-US" altLang="zh-CN" sz="1700" dirty="0"/>
              <a:t> download=False, transform=</a:t>
            </a:r>
            <a:r>
              <a:rPr lang="en-US" altLang="zh-CN" sz="1700" dirty="0" err="1"/>
              <a:t>transforms.ToTensor</a:t>
            </a:r>
            <a:r>
              <a:rPr lang="en-US" altLang="zh-CN" sz="1700" dirty="0"/>
              <a:t>())</a:t>
            </a:r>
          </a:p>
          <a:p>
            <a:r>
              <a:rPr lang="en-US" altLang="zh-CN" sz="1700" dirty="0" err="1"/>
              <a:t>train_images</a:t>
            </a:r>
            <a:r>
              <a:rPr lang="en-US" altLang="zh-CN" sz="1700" dirty="0"/>
              <a:t>, </a:t>
            </a:r>
            <a:r>
              <a:rPr lang="en-US" altLang="zh-CN" sz="1700" dirty="0" err="1"/>
              <a:t>train_labels</a:t>
            </a:r>
            <a:r>
              <a:rPr lang="en-US" altLang="zh-CN" sz="1700" dirty="0"/>
              <a:t> = </a:t>
            </a:r>
            <a:r>
              <a:rPr lang="en-US" altLang="zh-CN" sz="1700" dirty="0" err="1"/>
              <a:t>mnist_train.data</a:t>
            </a:r>
            <a:r>
              <a:rPr lang="en-US" altLang="zh-CN" sz="1700" dirty="0"/>
              <a:t>, </a:t>
            </a:r>
            <a:r>
              <a:rPr lang="en-US" altLang="zh-CN" sz="1700" dirty="0" err="1"/>
              <a:t>mnist_train.targets</a:t>
            </a:r>
            <a:endParaRPr lang="en-US" altLang="zh-CN" sz="1700" dirty="0"/>
          </a:p>
          <a:p>
            <a:r>
              <a:rPr lang="en-US" altLang="zh-CN" sz="1700" dirty="0" err="1"/>
              <a:t>test_images</a:t>
            </a:r>
            <a:r>
              <a:rPr lang="en-US" altLang="zh-CN" sz="1700" dirty="0"/>
              <a:t>, </a:t>
            </a:r>
            <a:r>
              <a:rPr lang="en-US" altLang="zh-CN" sz="1700" dirty="0" err="1"/>
              <a:t>test_labels</a:t>
            </a:r>
            <a:r>
              <a:rPr lang="en-US" altLang="zh-CN" sz="1700" dirty="0"/>
              <a:t> = </a:t>
            </a:r>
            <a:r>
              <a:rPr lang="en-US" altLang="zh-CN" sz="1700" dirty="0" err="1"/>
              <a:t>mnist_test.data</a:t>
            </a:r>
            <a:r>
              <a:rPr lang="en-US" altLang="zh-CN" sz="1700" dirty="0"/>
              <a:t>, </a:t>
            </a:r>
            <a:r>
              <a:rPr lang="en-US" altLang="zh-CN" sz="1700" dirty="0" err="1"/>
              <a:t>mnist_test.targets</a:t>
            </a:r>
            <a:endParaRPr lang="en-US" altLang="zh-CN" sz="1700" dirty="0"/>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70764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5699803"/>
            <a:ext cx="8568952" cy="969557"/>
          </a:xfrm>
        </p:spPr>
        <p:txBody>
          <a:bodyPr/>
          <a:lstStyle/>
          <a:p>
            <a:r>
              <a:rPr lang="zh-CN" altLang="en-US" dirty="0"/>
              <a:t>脚本</a:t>
            </a:r>
            <a:r>
              <a:rPr lang="en-US" altLang="zh-CN" dirty="0"/>
              <a:t>fashion_mnist_dataset.py</a:t>
            </a:r>
            <a:r>
              <a:rPr lang="zh-CN" altLang="en-US" dirty="0"/>
              <a:t>实现了加载</a:t>
            </a:r>
            <a:r>
              <a:rPr lang="en-US" altLang="zh-CN" dirty="0"/>
              <a:t>MNIST</a:t>
            </a:r>
            <a:r>
              <a:rPr lang="zh-CN" altLang="en-US" dirty="0"/>
              <a:t>数据集并绘制部分样本图像，结果如图</a:t>
            </a:r>
            <a:r>
              <a:rPr lang="en-US" altLang="zh-CN" dirty="0"/>
              <a:t>1. 13</a:t>
            </a:r>
            <a:r>
              <a:rPr lang="zh-CN" altLang="en-US" dirty="0"/>
              <a:t>和图</a:t>
            </a:r>
            <a:r>
              <a:rPr lang="en-US" altLang="zh-CN" dirty="0"/>
              <a:t>1. 14</a:t>
            </a:r>
            <a:r>
              <a:rPr lang="zh-CN" altLang="en-US" dirty="0"/>
              <a:t>所示。</a:t>
            </a:r>
          </a:p>
        </p:txBody>
      </p:sp>
      <p:pic>
        <p:nvPicPr>
          <p:cNvPr id="1536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5648" y="2204864"/>
            <a:ext cx="1463040" cy="109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52783" y="3613666"/>
            <a:ext cx="3228769" cy="369332"/>
          </a:xfrm>
          <a:prstGeom prst="rect">
            <a:avLst/>
          </a:prstGeom>
        </p:spPr>
        <p:txBody>
          <a:bodyPr wrap="none">
            <a:spAutoFit/>
          </a:bodyPr>
          <a:lstStyle/>
          <a:p>
            <a:r>
              <a:rPr lang="zh-CN" altLang="zh-CN" dirty="0"/>
              <a:t>图</a:t>
            </a:r>
            <a:r>
              <a:rPr lang="en-US" altLang="zh-CN" dirty="0"/>
              <a:t>1. 13 Fashion-MNIST</a:t>
            </a:r>
            <a:r>
              <a:rPr lang="zh-CN" altLang="zh-CN" dirty="0"/>
              <a:t>样本示例</a:t>
            </a:r>
          </a:p>
        </p:txBody>
      </p:sp>
      <p:pic>
        <p:nvPicPr>
          <p:cNvPr id="1536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34288"/>
            <a:ext cx="4752528" cy="523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225453" y="5373216"/>
            <a:ext cx="3573414" cy="369332"/>
          </a:xfrm>
          <a:prstGeom prst="rect">
            <a:avLst/>
          </a:prstGeom>
        </p:spPr>
        <p:txBody>
          <a:bodyPr wrap="none">
            <a:spAutoFit/>
          </a:bodyPr>
          <a:lstStyle/>
          <a:p>
            <a:r>
              <a:rPr lang="zh-CN" altLang="zh-CN" dirty="0"/>
              <a:t>图</a:t>
            </a:r>
            <a:r>
              <a:rPr lang="en-US" altLang="zh-CN" dirty="0"/>
              <a:t>1. 14 </a:t>
            </a:r>
            <a:r>
              <a:rPr lang="zh-CN" altLang="zh-CN" dirty="0"/>
              <a:t>前</a:t>
            </a:r>
            <a:r>
              <a:rPr lang="en-US" altLang="zh-CN" dirty="0"/>
              <a:t>100</a:t>
            </a:r>
            <a:r>
              <a:rPr lang="zh-CN" altLang="zh-CN" dirty="0"/>
              <a:t>个</a:t>
            </a:r>
            <a:r>
              <a:rPr lang="en-US" altLang="zh-CN" dirty="0"/>
              <a:t>Fashion-MNIST</a:t>
            </a:r>
            <a:r>
              <a:rPr lang="zh-CN" altLang="zh-CN" dirty="0"/>
              <a:t>样本</a:t>
            </a:r>
          </a:p>
        </p:txBody>
      </p:sp>
    </p:spTree>
    <p:extLst>
      <p:ext uri="{BB962C8B-B14F-4D97-AF65-F5344CB8AC3E}">
        <p14:creationId xmlns:p14="http://schemas.microsoft.com/office/powerpoint/2010/main" val="214727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675466"/>
            <a:ext cx="8424935" cy="3921885"/>
          </a:xfrm>
        </p:spPr>
        <p:txBody>
          <a:bodyPr/>
          <a:lstStyle/>
          <a:p>
            <a:r>
              <a:rPr lang="en-US" altLang="zh-CN" dirty="0"/>
              <a:t>CIFAR-10</a:t>
            </a:r>
            <a:r>
              <a:rPr lang="zh-CN" altLang="en-US" dirty="0"/>
              <a:t>数据集由多伦多大学的</a:t>
            </a:r>
            <a:r>
              <a:rPr lang="en-US" altLang="zh-CN" dirty="0"/>
              <a:t>Alex </a:t>
            </a:r>
            <a:r>
              <a:rPr lang="en-US" altLang="zh-CN" dirty="0" err="1"/>
              <a:t>Krizhevsky</a:t>
            </a:r>
            <a:r>
              <a:rPr lang="zh-CN" altLang="en-US" dirty="0"/>
              <a:t>、</a:t>
            </a:r>
            <a:r>
              <a:rPr lang="en-US" altLang="zh-CN" dirty="0"/>
              <a:t>Vinod Nair</a:t>
            </a:r>
            <a:r>
              <a:rPr lang="zh-CN" altLang="en-US" dirty="0"/>
              <a:t>和</a:t>
            </a:r>
            <a:r>
              <a:rPr lang="en-US" altLang="zh-CN" dirty="0"/>
              <a:t>Geoffrey Hinton</a:t>
            </a:r>
            <a:r>
              <a:rPr lang="zh-CN" altLang="en-US" dirty="0"/>
              <a:t>收集，网址为</a:t>
            </a:r>
            <a:r>
              <a:rPr lang="en-US" altLang="zh-CN" dirty="0"/>
              <a:t>https://www.cs.toronto.edu/~kriz/cifar.html</a:t>
            </a:r>
            <a:r>
              <a:rPr lang="zh-CN" altLang="en-US" dirty="0"/>
              <a:t>。该数据集由</a:t>
            </a:r>
            <a:r>
              <a:rPr lang="en-US" altLang="zh-CN" dirty="0"/>
              <a:t>10</a:t>
            </a:r>
            <a:r>
              <a:rPr lang="zh-CN" altLang="en-US" dirty="0"/>
              <a:t>个类别的一共</a:t>
            </a:r>
            <a:r>
              <a:rPr lang="en-US" altLang="zh-CN" dirty="0"/>
              <a:t>60000</a:t>
            </a:r>
            <a:r>
              <a:rPr lang="zh-CN" altLang="en-US" dirty="0"/>
              <a:t>张 像素的彩色图像组成，每个类别都有</a:t>
            </a:r>
            <a:r>
              <a:rPr lang="en-US" altLang="zh-CN" dirty="0"/>
              <a:t>6000</a:t>
            </a:r>
            <a:r>
              <a:rPr lang="zh-CN" altLang="en-US" dirty="0"/>
              <a:t>张图像。共有</a:t>
            </a:r>
            <a:r>
              <a:rPr lang="en-US" altLang="zh-CN" dirty="0"/>
              <a:t>50000</a:t>
            </a:r>
            <a:r>
              <a:rPr lang="zh-CN" altLang="en-US" dirty="0"/>
              <a:t>张训练图像和</a:t>
            </a:r>
            <a:r>
              <a:rPr lang="en-US" altLang="zh-CN" dirty="0"/>
              <a:t>10000</a:t>
            </a:r>
            <a:r>
              <a:rPr lang="zh-CN" altLang="en-US" dirty="0"/>
              <a:t>张测试图像。</a:t>
            </a:r>
          </a:p>
          <a:p>
            <a:r>
              <a:rPr lang="en-US" altLang="zh-CN" dirty="0"/>
              <a:t>CIFAR-10</a:t>
            </a:r>
            <a:r>
              <a:rPr lang="zh-CN" altLang="en-US" dirty="0"/>
              <a:t>的图像种类如表</a:t>
            </a:r>
            <a:r>
              <a:rPr lang="en-US" altLang="zh-CN" dirty="0"/>
              <a:t>1. 2</a:t>
            </a:r>
            <a:r>
              <a:rPr lang="zh-CN" altLang="en-US" dirty="0"/>
              <a:t>所示。</a:t>
            </a:r>
          </a:p>
          <a:p>
            <a:endParaRPr lang="zh-CN" altLang="en-US" dirty="0"/>
          </a:p>
        </p:txBody>
      </p:sp>
      <p:sp>
        <p:nvSpPr>
          <p:cNvPr id="3" name="标题 2"/>
          <p:cNvSpPr>
            <a:spLocks noGrp="1"/>
          </p:cNvSpPr>
          <p:nvPr>
            <p:ph type="title"/>
          </p:nvPr>
        </p:nvSpPr>
        <p:spPr/>
        <p:txBody>
          <a:bodyPr/>
          <a:lstStyle/>
          <a:p>
            <a:r>
              <a:rPr lang="en-US" altLang="zh-CN" dirty="0" smtClean="0"/>
              <a:t>1.3.3 CIFAR-10</a:t>
            </a:r>
            <a:r>
              <a:rPr lang="zh-CN" altLang="en-US" dirty="0"/>
              <a:t>数据集</a:t>
            </a:r>
          </a:p>
        </p:txBody>
      </p:sp>
    </p:spTree>
    <p:extLst>
      <p:ext uri="{BB962C8B-B14F-4D97-AF65-F5344CB8AC3E}">
        <p14:creationId xmlns:p14="http://schemas.microsoft.com/office/powerpoint/2010/main" val="29431159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80025033"/>
              </p:ext>
            </p:extLst>
          </p:nvPr>
        </p:nvGraphicFramePr>
        <p:xfrm>
          <a:off x="1187624" y="2348886"/>
          <a:ext cx="6264695" cy="3816417"/>
        </p:xfrm>
        <a:graphic>
          <a:graphicData uri="http://schemas.openxmlformats.org/drawingml/2006/table">
            <a:tbl>
              <a:tblPr firstRow="1" firstCol="1" bandRow="1">
                <a:tableStyleId>{5C22544A-7EE6-4342-B048-85BDC9FD1C3A}</a:tableStyleId>
              </a:tblPr>
              <a:tblGrid>
                <a:gridCol w="4746398"/>
                <a:gridCol w="1518297"/>
              </a:tblGrid>
              <a:tr h="346947">
                <a:tc>
                  <a:txBody>
                    <a:bodyPr/>
                    <a:lstStyle/>
                    <a:p>
                      <a:pPr indent="127000" algn="ctr">
                        <a:lnSpc>
                          <a:spcPts val="1560"/>
                        </a:lnSpc>
                        <a:spcAft>
                          <a:spcPts val="0"/>
                        </a:spcAft>
                      </a:pPr>
                      <a:r>
                        <a:rPr lang="zh-CN" sz="1800" kern="100" dirty="0">
                          <a:effectLst/>
                        </a:rPr>
                        <a:t>描述</a:t>
                      </a:r>
                      <a:endParaRPr lang="zh-CN" sz="1800" kern="100" dirty="0">
                        <a:effectLst/>
                        <a:latin typeface="Times New Roman"/>
                        <a:ea typeface="宋体"/>
                      </a:endParaRPr>
                    </a:p>
                  </a:txBody>
                  <a:tcPr marL="68580" marR="68580" marT="0" marB="0"/>
                </a:tc>
                <a:tc>
                  <a:txBody>
                    <a:bodyPr/>
                    <a:lstStyle/>
                    <a:p>
                      <a:pPr indent="127000" algn="ctr">
                        <a:lnSpc>
                          <a:spcPts val="1560"/>
                        </a:lnSpc>
                        <a:spcAft>
                          <a:spcPts val="0"/>
                        </a:spcAft>
                      </a:pPr>
                      <a:r>
                        <a:rPr lang="zh-CN" sz="1800" kern="100" dirty="0">
                          <a:effectLst/>
                        </a:rPr>
                        <a:t>标签</a:t>
                      </a:r>
                      <a:endParaRPr lang="zh-CN" sz="180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airplane</a:t>
                      </a:r>
                      <a:r>
                        <a:rPr lang="zh-CN" sz="1050" kern="100">
                          <a:effectLst/>
                        </a:rPr>
                        <a:t>（飞机）</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0</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automobile</a:t>
                      </a:r>
                      <a:r>
                        <a:rPr lang="zh-CN" sz="1050" kern="100">
                          <a:effectLst/>
                        </a:rPr>
                        <a:t>（汽车）</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1</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bird</a:t>
                      </a:r>
                      <a:r>
                        <a:rPr lang="zh-CN" sz="1050" kern="100">
                          <a:effectLst/>
                        </a:rPr>
                        <a:t>（鸟）</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2</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cat</a:t>
                      </a:r>
                      <a:r>
                        <a:rPr lang="zh-CN" sz="1050" kern="100">
                          <a:effectLst/>
                        </a:rPr>
                        <a:t>（猫）</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3</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deer</a:t>
                      </a:r>
                      <a:r>
                        <a:rPr lang="zh-CN" sz="1050" kern="100">
                          <a:effectLst/>
                        </a:rPr>
                        <a:t>（鹿）</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4</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dog</a:t>
                      </a:r>
                      <a:r>
                        <a:rPr lang="zh-CN" sz="1050" kern="100">
                          <a:effectLst/>
                        </a:rPr>
                        <a:t>（狗）</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5</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frog</a:t>
                      </a:r>
                      <a:r>
                        <a:rPr lang="zh-CN" sz="1050" kern="100">
                          <a:effectLst/>
                        </a:rPr>
                        <a:t>（蛙）</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6</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horse</a:t>
                      </a:r>
                      <a:r>
                        <a:rPr lang="zh-CN" sz="1050" kern="100">
                          <a:effectLst/>
                        </a:rPr>
                        <a:t>（马）</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7</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ship</a:t>
                      </a:r>
                      <a:r>
                        <a:rPr lang="zh-CN" sz="1050" kern="100">
                          <a:effectLst/>
                        </a:rPr>
                        <a:t>（船）</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8</a:t>
                      </a:r>
                      <a:endParaRPr lang="zh-CN" sz="1050" kern="100" dirty="0">
                        <a:effectLst/>
                        <a:latin typeface="Times New Roman"/>
                        <a:ea typeface="宋体"/>
                      </a:endParaRPr>
                    </a:p>
                  </a:txBody>
                  <a:tcPr marL="68580" marR="68580" marT="0" marB="0"/>
                </a:tc>
              </a:tr>
              <a:tr h="346947">
                <a:tc>
                  <a:txBody>
                    <a:bodyPr/>
                    <a:lstStyle/>
                    <a:p>
                      <a:pPr indent="127000" algn="just">
                        <a:lnSpc>
                          <a:spcPts val="1560"/>
                        </a:lnSpc>
                        <a:spcAft>
                          <a:spcPts val="0"/>
                        </a:spcAft>
                      </a:pPr>
                      <a:r>
                        <a:rPr lang="en-US" sz="1050" kern="100">
                          <a:effectLst/>
                        </a:rPr>
                        <a:t>truck</a:t>
                      </a:r>
                      <a:r>
                        <a:rPr lang="zh-CN" sz="1050" kern="100">
                          <a:effectLst/>
                        </a:rPr>
                        <a:t>（卡车）</a:t>
                      </a:r>
                      <a:endParaRPr lang="zh-CN" sz="1050" kern="100">
                        <a:effectLst/>
                        <a:latin typeface="Times New Roman"/>
                        <a:ea typeface="宋体"/>
                      </a:endParaRPr>
                    </a:p>
                  </a:txBody>
                  <a:tcPr marL="68580" marR="68580" marT="0" marB="0"/>
                </a:tc>
                <a:tc>
                  <a:txBody>
                    <a:bodyPr/>
                    <a:lstStyle/>
                    <a:p>
                      <a:pPr indent="127000" algn="ctr">
                        <a:lnSpc>
                          <a:spcPts val="1560"/>
                        </a:lnSpc>
                        <a:spcAft>
                          <a:spcPts val="0"/>
                        </a:spcAft>
                      </a:pPr>
                      <a:r>
                        <a:rPr lang="en-US" sz="1050" kern="100" dirty="0">
                          <a:effectLst/>
                        </a:rPr>
                        <a:t>9</a:t>
                      </a:r>
                      <a:endParaRPr lang="zh-CN" sz="1050" kern="100" dirty="0">
                        <a:effectLst/>
                        <a:latin typeface="Times New Roman"/>
                        <a:ea typeface="宋体"/>
                      </a:endParaRPr>
                    </a:p>
                  </a:txBody>
                  <a:tcPr marL="68580" marR="68580" marT="0" marB="0"/>
                </a:tc>
              </a:tr>
            </a:tbl>
          </a:graphicData>
        </a:graphic>
      </p:graphicFrame>
      <p:sp>
        <p:nvSpPr>
          <p:cNvPr id="5" name="矩形 4"/>
          <p:cNvSpPr/>
          <p:nvPr/>
        </p:nvSpPr>
        <p:spPr>
          <a:xfrm>
            <a:off x="1187624" y="1844824"/>
            <a:ext cx="2709588" cy="369332"/>
          </a:xfrm>
          <a:prstGeom prst="rect">
            <a:avLst/>
          </a:prstGeom>
        </p:spPr>
        <p:txBody>
          <a:bodyPr wrap="none">
            <a:spAutoFit/>
          </a:bodyPr>
          <a:lstStyle/>
          <a:p>
            <a:r>
              <a:rPr lang="zh-CN" altLang="zh-CN" dirty="0"/>
              <a:t>表</a:t>
            </a:r>
            <a:r>
              <a:rPr lang="en-US" altLang="zh-CN" dirty="0"/>
              <a:t>1. 2CIFAR-10</a:t>
            </a:r>
            <a:r>
              <a:rPr lang="zh-CN" altLang="zh-CN" dirty="0"/>
              <a:t>的图像种类</a:t>
            </a:r>
          </a:p>
        </p:txBody>
      </p:sp>
    </p:spTree>
    <p:extLst>
      <p:ext uri="{BB962C8B-B14F-4D97-AF65-F5344CB8AC3E}">
        <p14:creationId xmlns:p14="http://schemas.microsoft.com/office/powerpoint/2010/main" val="37045690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76872"/>
            <a:ext cx="8712968" cy="4248472"/>
          </a:xfrm>
        </p:spPr>
        <p:txBody>
          <a:bodyPr>
            <a:normAutofit/>
          </a:bodyPr>
          <a:lstStyle/>
          <a:p>
            <a:r>
              <a:rPr lang="en-US" altLang="zh-CN" dirty="0"/>
              <a:t>CIFAR-10</a:t>
            </a:r>
            <a:r>
              <a:rPr lang="zh-CN" altLang="en-US" dirty="0"/>
              <a:t>数据集分为五个训练批次和一个测试批次，每个批次有</a:t>
            </a:r>
            <a:r>
              <a:rPr lang="en-US" altLang="zh-CN" dirty="0"/>
              <a:t>10000</a:t>
            </a:r>
            <a:r>
              <a:rPr lang="zh-CN" altLang="en-US" dirty="0"/>
              <a:t>张图像。测试批次包含每个类别的正好</a:t>
            </a:r>
            <a:r>
              <a:rPr lang="en-US" altLang="zh-CN" dirty="0"/>
              <a:t>1000</a:t>
            </a:r>
            <a:r>
              <a:rPr lang="zh-CN" altLang="en-US" dirty="0"/>
              <a:t>张随机选择的图像。训练批次以随机顺序包含剩余图像，但一些训练批次可能包含某个类别的图像比另一个类别的更多一些。五个训练批次总共包含每个类别正好</a:t>
            </a:r>
            <a:r>
              <a:rPr lang="en-US" altLang="zh-CN" dirty="0"/>
              <a:t>5000</a:t>
            </a:r>
            <a:r>
              <a:rPr lang="zh-CN" altLang="en-US" dirty="0"/>
              <a:t>张图像。可以自己编码实现去</a:t>
            </a:r>
            <a:r>
              <a:rPr lang="en-US" altLang="zh-CN" dirty="0"/>
              <a:t>CIFAR-10</a:t>
            </a:r>
            <a:r>
              <a:rPr lang="zh-CN" altLang="en-US" dirty="0"/>
              <a:t>官网下载原始数据集并解析。</a:t>
            </a:r>
          </a:p>
          <a:p>
            <a:r>
              <a:rPr lang="en-US" altLang="zh-CN" dirty="0"/>
              <a:t>CIFAR-10</a:t>
            </a:r>
            <a:r>
              <a:rPr lang="zh-CN" altLang="en-US" dirty="0"/>
              <a:t>数据集已经内置在</a:t>
            </a:r>
            <a:r>
              <a:rPr lang="en-US" altLang="zh-CN" dirty="0" err="1"/>
              <a:t>torchvision.datasets</a:t>
            </a:r>
            <a:r>
              <a:rPr lang="zh-CN" altLang="en-US" dirty="0"/>
              <a:t>模块中，使用</a:t>
            </a:r>
            <a:r>
              <a:rPr lang="en-US" altLang="zh-CN" dirty="0"/>
              <a:t>datasets.cifar.CIFAR10</a:t>
            </a:r>
            <a:r>
              <a:rPr lang="zh-CN" altLang="en-US" dirty="0"/>
              <a:t>就可以下载并加载。加载</a:t>
            </a:r>
            <a:r>
              <a:rPr lang="en-US" altLang="zh-CN" dirty="0"/>
              <a:t>CIFAR-10</a:t>
            </a:r>
            <a:r>
              <a:rPr lang="zh-CN" altLang="en-US" dirty="0"/>
              <a:t>数据集的部分代码如代码</a:t>
            </a:r>
            <a:r>
              <a:rPr lang="en-US" altLang="zh-CN" dirty="0"/>
              <a:t>1. 3</a:t>
            </a:r>
            <a:r>
              <a:rPr lang="zh-CN" altLang="en-US" dirty="0"/>
              <a:t>所示。加载后的训练集存放在</a:t>
            </a:r>
            <a:r>
              <a:rPr lang="en-US" altLang="zh-CN" dirty="0" err="1"/>
              <a:t>train_images</a:t>
            </a:r>
            <a:r>
              <a:rPr lang="zh-CN" altLang="en-US" dirty="0"/>
              <a:t>和</a:t>
            </a:r>
            <a:r>
              <a:rPr lang="en-US" altLang="zh-CN" dirty="0" err="1"/>
              <a:t>train_labels</a:t>
            </a:r>
            <a:r>
              <a:rPr lang="zh-CN" altLang="en-US" dirty="0"/>
              <a:t>中，测试集存放在</a:t>
            </a:r>
            <a:r>
              <a:rPr lang="en-US" altLang="zh-CN" dirty="0" err="1"/>
              <a:t>test_images</a:t>
            </a:r>
            <a:r>
              <a:rPr lang="zh-CN" altLang="en-US" dirty="0"/>
              <a:t>和</a:t>
            </a:r>
            <a:r>
              <a:rPr lang="en-US" altLang="zh-CN" dirty="0" err="1"/>
              <a:t>test_labels</a:t>
            </a:r>
            <a:r>
              <a:rPr lang="zh-CN" altLang="en-US" dirty="0"/>
              <a:t>中。</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583321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060848"/>
            <a:ext cx="8712968" cy="4536504"/>
          </a:xfrm>
        </p:spPr>
        <p:txBody>
          <a:bodyPr>
            <a:normAutofit lnSpcReduction="10000"/>
          </a:bodyPr>
          <a:lstStyle/>
          <a:p>
            <a:r>
              <a:rPr lang="zh-CN" altLang="en-US" dirty="0"/>
              <a:t>代码</a:t>
            </a:r>
            <a:r>
              <a:rPr lang="en-US" altLang="zh-CN" dirty="0"/>
              <a:t>1. 3</a:t>
            </a:r>
            <a:r>
              <a:rPr lang="zh-CN" altLang="en-US" dirty="0"/>
              <a:t>加载</a:t>
            </a:r>
            <a:r>
              <a:rPr lang="en-US" altLang="zh-CN" dirty="0"/>
              <a:t>CIFAR-10</a:t>
            </a:r>
            <a:r>
              <a:rPr lang="zh-CN" altLang="en-US" dirty="0"/>
              <a:t>数据集</a:t>
            </a:r>
          </a:p>
          <a:p>
            <a:r>
              <a:rPr lang="en-US" altLang="zh-CN" sz="1700" dirty="0"/>
              <a:t># </a:t>
            </a:r>
            <a:r>
              <a:rPr lang="zh-CN" altLang="en-US" sz="1700" dirty="0"/>
              <a:t>加载数据集</a:t>
            </a:r>
          </a:p>
          <a:p>
            <a:r>
              <a:rPr lang="en-US" altLang="zh-CN" sz="1700" dirty="0"/>
              <a:t>cifar10_train = torchvision.datasets.cifar.CIFAR10(root='../datasets/CIFAR10', train=True,</a:t>
            </a:r>
          </a:p>
          <a:p>
            <a:r>
              <a:rPr lang="en-US" altLang="zh-CN" sz="1700" dirty="0"/>
              <a:t>                      download=False, transform=</a:t>
            </a:r>
            <a:r>
              <a:rPr lang="en-US" altLang="zh-CN" sz="1700" dirty="0" err="1"/>
              <a:t>transforms.ToTensor</a:t>
            </a:r>
            <a:r>
              <a:rPr lang="en-US" altLang="zh-CN" sz="1700" dirty="0"/>
              <a:t>())</a:t>
            </a:r>
          </a:p>
          <a:p>
            <a:r>
              <a:rPr lang="en-US" altLang="zh-CN" sz="1700" dirty="0" err="1"/>
              <a:t>train_images</a:t>
            </a:r>
            <a:r>
              <a:rPr lang="en-US" altLang="zh-CN" sz="1700" dirty="0"/>
              <a:t>, </a:t>
            </a:r>
            <a:r>
              <a:rPr lang="en-US" altLang="zh-CN" sz="1700" dirty="0" err="1"/>
              <a:t>train_labels</a:t>
            </a:r>
            <a:r>
              <a:rPr lang="en-US" altLang="zh-CN" sz="1700" dirty="0"/>
              <a:t> = cifar10_train.data, cifar10_train.targets</a:t>
            </a:r>
          </a:p>
          <a:p>
            <a:r>
              <a:rPr lang="en-US" altLang="zh-CN" sz="1700" dirty="0"/>
              <a:t>cifar10_test = torchvision.datasets.cifar.CIFAR10(root='../datasets/CIFAR10', train=False,</a:t>
            </a:r>
          </a:p>
          <a:p>
            <a:r>
              <a:rPr lang="en-US" altLang="zh-CN" sz="1700" dirty="0"/>
              <a:t>                      download=False, transform=</a:t>
            </a:r>
            <a:r>
              <a:rPr lang="en-US" altLang="zh-CN" sz="1700" dirty="0" err="1"/>
              <a:t>transforms.ToTensor</a:t>
            </a:r>
            <a:r>
              <a:rPr lang="en-US" altLang="zh-CN" sz="1700" dirty="0"/>
              <a:t>())</a:t>
            </a:r>
          </a:p>
          <a:p>
            <a:r>
              <a:rPr lang="en-US" altLang="zh-CN" sz="1700" dirty="0" err="1"/>
              <a:t>test_images</a:t>
            </a:r>
            <a:r>
              <a:rPr lang="en-US" altLang="zh-CN" sz="1700" dirty="0"/>
              <a:t>, </a:t>
            </a:r>
            <a:r>
              <a:rPr lang="en-US" altLang="zh-CN" sz="1700" dirty="0" err="1"/>
              <a:t>test_labels</a:t>
            </a:r>
            <a:r>
              <a:rPr lang="en-US" altLang="zh-CN" sz="1700" dirty="0"/>
              <a:t> = cifar10_test.data, cifar10_test.targets</a:t>
            </a:r>
          </a:p>
          <a:p>
            <a:endParaRPr lang="en-US" altLang="zh-CN" dirty="0"/>
          </a:p>
          <a:p>
            <a:r>
              <a:rPr lang="zh-CN" altLang="en-US" dirty="0"/>
              <a:t>完整代码请参见</a:t>
            </a:r>
            <a:r>
              <a:rPr lang="en-US" altLang="zh-CN" dirty="0"/>
              <a:t>cifar10_dataset.py</a:t>
            </a:r>
            <a:r>
              <a:rPr lang="zh-CN" altLang="en-US" dirty="0"/>
              <a:t>程序。图</a:t>
            </a:r>
            <a:r>
              <a:rPr lang="en-US" altLang="zh-CN" dirty="0"/>
              <a:t>1. 15</a:t>
            </a:r>
            <a:r>
              <a:rPr lang="zh-CN" altLang="en-US" dirty="0"/>
              <a:t>是一个</a:t>
            </a:r>
            <a:r>
              <a:rPr lang="en-US" altLang="zh-CN" dirty="0"/>
              <a:t>CIFAR-10</a:t>
            </a:r>
            <a:r>
              <a:rPr lang="zh-CN" altLang="en-US" dirty="0"/>
              <a:t>样本，这是一只蛙的 像素图像，很模糊。</a:t>
            </a:r>
          </a:p>
          <a:p>
            <a:r>
              <a:rPr lang="zh-CN" altLang="en-US" dirty="0"/>
              <a:t>图</a:t>
            </a:r>
            <a:r>
              <a:rPr lang="en-US" altLang="zh-CN" dirty="0"/>
              <a:t>1. 16</a:t>
            </a:r>
            <a:r>
              <a:rPr lang="zh-CN" altLang="en-US" dirty="0"/>
              <a:t>显示了前</a:t>
            </a:r>
            <a:r>
              <a:rPr lang="en-US" altLang="zh-CN" dirty="0"/>
              <a:t>100</a:t>
            </a:r>
            <a:r>
              <a:rPr lang="zh-CN" altLang="en-US" dirty="0"/>
              <a:t>张</a:t>
            </a:r>
            <a:r>
              <a:rPr lang="en-US" altLang="zh-CN" dirty="0"/>
              <a:t>CIFAR-10</a:t>
            </a:r>
            <a:r>
              <a:rPr lang="zh-CN" altLang="en-US" dirty="0"/>
              <a:t>图像，每张图像下面是图像所属类别的英文说明。</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347159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04864"/>
            <a:ext cx="1595437"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33820" y="4005064"/>
            <a:ext cx="2615011" cy="369332"/>
          </a:xfrm>
          <a:prstGeom prst="rect">
            <a:avLst/>
          </a:prstGeom>
        </p:spPr>
        <p:txBody>
          <a:bodyPr wrap="none">
            <a:spAutoFit/>
          </a:bodyPr>
          <a:lstStyle/>
          <a:p>
            <a:r>
              <a:rPr lang="zh-CN" altLang="zh-CN" dirty="0"/>
              <a:t>图</a:t>
            </a:r>
            <a:r>
              <a:rPr lang="en-US" altLang="zh-CN" dirty="0"/>
              <a:t>1. 15 CIFAR-10</a:t>
            </a:r>
            <a:r>
              <a:rPr lang="zh-CN" altLang="zh-CN" dirty="0"/>
              <a:t>样本示例</a:t>
            </a:r>
          </a:p>
        </p:txBody>
      </p:sp>
      <p:pic>
        <p:nvPicPr>
          <p:cNvPr id="1741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404664"/>
            <a:ext cx="5311601" cy="584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619889" y="6286455"/>
            <a:ext cx="2911566" cy="369332"/>
          </a:xfrm>
          <a:prstGeom prst="rect">
            <a:avLst/>
          </a:prstGeom>
        </p:spPr>
        <p:txBody>
          <a:bodyPr wrap="none">
            <a:spAutoFit/>
          </a:bodyPr>
          <a:lstStyle/>
          <a:p>
            <a:r>
              <a:rPr lang="zh-CN" altLang="zh-CN" dirty="0"/>
              <a:t>图</a:t>
            </a:r>
            <a:r>
              <a:rPr lang="en-US" altLang="zh-CN" dirty="0"/>
              <a:t>1. 16</a:t>
            </a:r>
            <a:r>
              <a:rPr lang="zh-CN" altLang="zh-CN" dirty="0"/>
              <a:t>前</a:t>
            </a:r>
            <a:r>
              <a:rPr lang="en-US" altLang="zh-CN" dirty="0"/>
              <a:t>100</a:t>
            </a:r>
            <a:r>
              <a:rPr lang="zh-CN" altLang="zh-CN" dirty="0"/>
              <a:t>张</a:t>
            </a:r>
            <a:r>
              <a:rPr lang="en-US" altLang="zh-CN" dirty="0"/>
              <a:t>CIFAR-10</a:t>
            </a:r>
            <a:r>
              <a:rPr lang="zh-CN" altLang="zh-CN" dirty="0"/>
              <a:t>图像</a:t>
            </a:r>
          </a:p>
        </p:txBody>
      </p:sp>
    </p:spTree>
    <p:extLst>
      <p:ext uri="{BB962C8B-B14F-4D97-AF65-F5344CB8AC3E}">
        <p14:creationId xmlns:p14="http://schemas.microsoft.com/office/powerpoint/2010/main" val="29147301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564904"/>
            <a:ext cx="8496943" cy="3888432"/>
          </a:xfrm>
        </p:spPr>
        <p:txBody>
          <a:bodyPr>
            <a:normAutofit/>
          </a:bodyPr>
          <a:lstStyle/>
          <a:p>
            <a:r>
              <a:rPr lang="en-US" altLang="zh-CN" dirty="0"/>
              <a:t>Dogs vs. Cats</a:t>
            </a:r>
            <a:r>
              <a:rPr lang="zh-CN" altLang="en-US" dirty="0"/>
              <a:t>（猫狗）数据集是</a:t>
            </a:r>
            <a:r>
              <a:rPr lang="en-US" altLang="zh-CN" dirty="0"/>
              <a:t>2013</a:t>
            </a:r>
            <a:r>
              <a:rPr lang="zh-CN" altLang="en-US" dirty="0"/>
              <a:t>年</a:t>
            </a:r>
            <a:r>
              <a:rPr lang="en-US" altLang="zh-CN" dirty="0" err="1"/>
              <a:t>Kaggle</a:t>
            </a:r>
            <a:r>
              <a:rPr lang="zh-CN" altLang="en-US" dirty="0"/>
              <a:t>举办的竞赛数据集，数据集下载地址为</a:t>
            </a:r>
            <a:r>
              <a:rPr lang="en-US" altLang="zh-CN" dirty="0"/>
              <a:t>https://www.kaggle.com/c/dogs-vs-cats/data</a:t>
            </a:r>
            <a:r>
              <a:rPr lang="zh-CN" altLang="en-US" dirty="0"/>
              <a:t>。训练集包含</a:t>
            </a:r>
            <a:r>
              <a:rPr lang="en-US" altLang="zh-CN" dirty="0"/>
              <a:t>25000</a:t>
            </a:r>
            <a:r>
              <a:rPr lang="zh-CN" altLang="en-US" dirty="0"/>
              <a:t>张猫和狗的照片，其中猫和狗的照片各</a:t>
            </a:r>
            <a:r>
              <a:rPr lang="en-US" altLang="zh-CN" dirty="0"/>
              <a:t>12500</a:t>
            </a:r>
            <a:r>
              <a:rPr lang="zh-CN" altLang="en-US" dirty="0"/>
              <a:t>张，测试集包含</a:t>
            </a:r>
            <a:r>
              <a:rPr lang="en-US" altLang="zh-CN" dirty="0"/>
              <a:t>12500</a:t>
            </a:r>
            <a:r>
              <a:rPr lang="zh-CN" altLang="en-US" dirty="0"/>
              <a:t>张猫和狗的照片，部分测试集照片如图</a:t>
            </a:r>
            <a:r>
              <a:rPr lang="en-US" altLang="zh-CN" dirty="0"/>
              <a:t>1. 17</a:t>
            </a:r>
            <a:r>
              <a:rPr lang="zh-CN" altLang="en-US" dirty="0"/>
              <a:t>所示。竞赛任务是使用训练集训练自己的算法并预测测试集中照片的标签，</a:t>
            </a:r>
            <a:r>
              <a:rPr lang="en-US" altLang="zh-CN" dirty="0"/>
              <a:t>1</a:t>
            </a:r>
            <a:r>
              <a:rPr lang="zh-CN" altLang="en-US" dirty="0"/>
              <a:t>为狗，</a:t>
            </a:r>
            <a:r>
              <a:rPr lang="en-US" altLang="zh-CN" dirty="0"/>
              <a:t>0</a:t>
            </a:r>
            <a:r>
              <a:rPr lang="zh-CN" altLang="en-US" dirty="0"/>
              <a:t>为猫。这些照片都来源于真实世界，规格尺寸各不相同，因此加大了图像识别的难度。最终的竞赛冠军由美国的</a:t>
            </a:r>
            <a:r>
              <a:rPr lang="en-US" altLang="zh-CN" dirty="0"/>
              <a:t>Pierre </a:t>
            </a:r>
            <a:r>
              <a:rPr lang="en-US" altLang="zh-CN" dirty="0" err="1"/>
              <a:t>Sermanet</a:t>
            </a:r>
            <a:r>
              <a:rPr lang="zh-CN" altLang="en-US" dirty="0"/>
              <a:t>摘得，优胜者使用卷积神经网络，最佳识别准确率高达</a:t>
            </a:r>
            <a:r>
              <a:rPr lang="en-US" altLang="zh-CN" dirty="0"/>
              <a:t>95%</a:t>
            </a:r>
            <a:r>
              <a:rPr lang="zh-CN" altLang="en-US" dirty="0"/>
              <a:t>。</a:t>
            </a:r>
          </a:p>
        </p:txBody>
      </p:sp>
      <p:sp>
        <p:nvSpPr>
          <p:cNvPr id="3" name="标题 2"/>
          <p:cNvSpPr>
            <a:spLocks noGrp="1"/>
          </p:cNvSpPr>
          <p:nvPr>
            <p:ph type="title"/>
          </p:nvPr>
        </p:nvSpPr>
        <p:spPr/>
        <p:txBody>
          <a:bodyPr/>
          <a:lstStyle/>
          <a:p>
            <a:r>
              <a:rPr lang="en-US" altLang="zh-CN" dirty="0" smtClean="0"/>
              <a:t>1.3.4 Dogs </a:t>
            </a:r>
            <a:r>
              <a:rPr lang="en-US" altLang="zh-CN" dirty="0"/>
              <a:t>vs. Cats</a:t>
            </a:r>
            <a:r>
              <a:rPr lang="zh-CN" altLang="en-US" dirty="0"/>
              <a:t>数据集</a:t>
            </a:r>
          </a:p>
        </p:txBody>
      </p:sp>
    </p:spTree>
    <p:extLst>
      <p:ext uri="{BB962C8B-B14F-4D97-AF65-F5344CB8AC3E}">
        <p14:creationId xmlns:p14="http://schemas.microsoft.com/office/powerpoint/2010/main" val="3502108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深度学习有望成为实现人工智能的最佳途径，未来正沿着大型神经系统的方向发展。在许多其他领域都能看到深度学习的巨大进步，如谷歌</a:t>
            </a:r>
            <a:r>
              <a:rPr lang="en-US" altLang="zh-CN" dirty="0"/>
              <a:t>DeepMind</a:t>
            </a:r>
            <a:r>
              <a:rPr lang="zh-CN" altLang="en-US" dirty="0"/>
              <a:t>团队研发的人工智能程序</a:t>
            </a:r>
            <a:r>
              <a:rPr lang="en-US" altLang="zh-CN" dirty="0" err="1"/>
              <a:t>AlphaGo</a:t>
            </a:r>
            <a:r>
              <a:rPr lang="zh-CN" altLang="en-US" dirty="0"/>
              <a:t>战胜世界围棋名将李世石，放弃人类经验通过强化学习方法的</a:t>
            </a:r>
            <a:r>
              <a:rPr lang="en-US" altLang="zh-CN" dirty="0" err="1"/>
              <a:t>AlphaGo</a:t>
            </a:r>
            <a:r>
              <a:rPr lang="en-US" altLang="zh-CN" dirty="0"/>
              <a:t> Zero</a:t>
            </a:r>
            <a:r>
              <a:rPr lang="zh-CN" altLang="en-US" dirty="0"/>
              <a:t>更是棋力飞涨，无人驾驶公交客车正式上路，等等。相比这些新闻，我们也许更关心其背后的支撑技术，深度学习就是</a:t>
            </a:r>
            <a:r>
              <a:rPr lang="en-US" altLang="zh-CN" dirty="0" err="1"/>
              <a:t>AlphaGo</a:t>
            </a:r>
            <a:r>
              <a:rPr lang="zh-CN" altLang="en-US" dirty="0"/>
              <a:t>和无人驾驶等背后的重要技术。</a:t>
            </a:r>
          </a:p>
        </p:txBody>
      </p:sp>
      <p:sp>
        <p:nvSpPr>
          <p:cNvPr id="3" name="标题 2"/>
          <p:cNvSpPr>
            <a:spLocks noGrp="1"/>
          </p:cNvSpPr>
          <p:nvPr>
            <p:ph type="title"/>
          </p:nvPr>
        </p:nvSpPr>
        <p:spPr/>
        <p:txBody>
          <a:bodyPr/>
          <a:lstStyle/>
          <a:p>
            <a:r>
              <a:rPr lang="en-US" altLang="zh-CN" dirty="0"/>
              <a:t>1.1.1	</a:t>
            </a:r>
            <a:r>
              <a:rPr lang="zh-CN" altLang="en-US" dirty="0"/>
              <a:t>深度学习介绍</a:t>
            </a:r>
          </a:p>
        </p:txBody>
      </p:sp>
    </p:spTree>
    <p:extLst>
      <p:ext uri="{BB962C8B-B14F-4D97-AF65-F5344CB8AC3E}">
        <p14:creationId xmlns:p14="http://schemas.microsoft.com/office/powerpoint/2010/main" val="3243692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268760"/>
            <a:ext cx="7190476" cy="456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87824" y="5949280"/>
            <a:ext cx="3611886" cy="369332"/>
          </a:xfrm>
          <a:prstGeom prst="rect">
            <a:avLst/>
          </a:prstGeom>
        </p:spPr>
        <p:txBody>
          <a:bodyPr wrap="none">
            <a:spAutoFit/>
          </a:bodyPr>
          <a:lstStyle/>
          <a:p>
            <a:r>
              <a:rPr lang="zh-CN" altLang="zh-CN" dirty="0"/>
              <a:t>图</a:t>
            </a:r>
            <a:r>
              <a:rPr lang="en-US" altLang="zh-CN" dirty="0"/>
              <a:t>1. 17 </a:t>
            </a:r>
            <a:r>
              <a:rPr lang="zh-CN" altLang="zh-CN" dirty="0"/>
              <a:t>猫狗数据集部分测试集照片</a:t>
            </a:r>
          </a:p>
        </p:txBody>
      </p:sp>
    </p:spTree>
    <p:extLst>
      <p:ext uri="{BB962C8B-B14F-4D97-AF65-F5344CB8AC3E}">
        <p14:creationId xmlns:p14="http://schemas.microsoft.com/office/powerpoint/2010/main" val="11966339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204864"/>
            <a:ext cx="8784975" cy="4392488"/>
          </a:xfrm>
        </p:spPr>
        <p:txBody>
          <a:bodyPr>
            <a:normAutofit fontScale="92500"/>
          </a:bodyPr>
          <a:lstStyle/>
          <a:p>
            <a:r>
              <a:rPr lang="zh-CN" altLang="en-US" dirty="0"/>
              <a:t>由于训练集样本总数较大，配置较低的计算机难以处理，并且由于</a:t>
            </a:r>
            <a:r>
              <a:rPr lang="en-US" altLang="zh-CN" dirty="0" err="1"/>
              <a:t>PyTorch</a:t>
            </a:r>
            <a:r>
              <a:rPr lang="zh-CN" altLang="en-US" dirty="0"/>
              <a:t>的实用工具库</a:t>
            </a:r>
            <a:r>
              <a:rPr lang="en-US" altLang="zh-CN" dirty="0" err="1"/>
              <a:t>torchvision</a:t>
            </a:r>
            <a:r>
              <a:rPr lang="zh-CN" altLang="en-US" dirty="0"/>
              <a:t>的</a:t>
            </a:r>
            <a:r>
              <a:rPr lang="en-US" altLang="zh-CN" dirty="0" err="1"/>
              <a:t>ImageFolder</a:t>
            </a:r>
            <a:r>
              <a:rPr lang="zh-CN" altLang="en-US" dirty="0"/>
              <a:t>类对数据集目录有特别的要求，因此创建一个较小的新数据集，不到原数据集的</a:t>
            </a:r>
            <a:r>
              <a:rPr lang="en-US" altLang="zh-CN" dirty="0"/>
              <a:t>10%</a:t>
            </a:r>
            <a:r>
              <a:rPr lang="zh-CN" altLang="en-US" dirty="0"/>
              <a:t>大小。新的小数据集包含三个子集，训练集的两种类别各</a:t>
            </a:r>
            <a:r>
              <a:rPr lang="en-US" altLang="zh-CN" dirty="0"/>
              <a:t>1000</a:t>
            </a:r>
            <a:r>
              <a:rPr lang="zh-CN" altLang="en-US" dirty="0"/>
              <a:t>个样本，验证集的两种类别各</a:t>
            </a:r>
            <a:r>
              <a:rPr lang="en-US" altLang="zh-CN" dirty="0"/>
              <a:t>500</a:t>
            </a:r>
            <a:r>
              <a:rPr lang="zh-CN" altLang="en-US" dirty="0"/>
              <a:t>个样本，测试集的两种类别各</a:t>
            </a:r>
            <a:r>
              <a:rPr lang="en-US" altLang="zh-CN" dirty="0"/>
              <a:t>500</a:t>
            </a:r>
            <a:r>
              <a:rPr lang="zh-CN" altLang="en-US" dirty="0"/>
              <a:t>个样本。</a:t>
            </a:r>
          </a:p>
          <a:p>
            <a:r>
              <a:rPr lang="zh-CN" altLang="en-US" dirty="0"/>
              <a:t>新的小数据集的划分由脚本</a:t>
            </a:r>
            <a:r>
              <a:rPr lang="en-US" altLang="zh-CN" dirty="0"/>
              <a:t>dogvscat_split.py</a:t>
            </a:r>
            <a:r>
              <a:rPr lang="zh-CN" altLang="en-US" dirty="0"/>
              <a:t>完成，由于功能较简单，因此不列示代码，请读者自行阅读源代码。运行</a:t>
            </a:r>
            <a:r>
              <a:rPr lang="en-US" altLang="zh-CN" dirty="0"/>
              <a:t>dogvscat_split.py</a:t>
            </a:r>
            <a:r>
              <a:rPr lang="zh-CN" altLang="en-US" dirty="0"/>
              <a:t>脚本后，会在在</a:t>
            </a:r>
            <a:r>
              <a:rPr lang="en-US" altLang="zh-CN" dirty="0"/>
              <a:t>small</a:t>
            </a:r>
            <a:r>
              <a:rPr lang="zh-CN" altLang="en-US" dirty="0"/>
              <a:t>目录下，新建三个子目录</a:t>
            </a:r>
            <a:r>
              <a:rPr lang="en-US" altLang="zh-CN" dirty="0"/>
              <a:t>——train</a:t>
            </a:r>
            <a:r>
              <a:rPr lang="zh-CN" altLang="en-US" dirty="0"/>
              <a:t>、</a:t>
            </a:r>
            <a:r>
              <a:rPr lang="en-US" altLang="zh-CN" dirty="0"/>
              <a:t>validate</a:t>
            </a:r>
            <a:r>
              <a:rPr lang="zh-CN" altLang="en-US" dirty="0"/>
              <a:t>和</a:t>
            </a:r>
            <a:r>
              <a:rPr lang="en-US" altLang="zh-CN" dirty="0"/>
              <a:t>test</a:t>
            </a:r>
            <a:r>
              <a:rPr lang="zh-CN" altLang="en-US" dirty="0"/>
              <a:t>，每个子目录下又再建两个子目录</a:t>
            </a:r>
            <a:r>
              <a:rPr lang="en-US" altLang="zh-CN" dirty="0"/>
              <a:t>——dogs</a:t>
            </a:r>
            <a:r>
              <a:rPr lang="zh-CN" altLang="en-US" dirty="0"/>
              <a:t>和</a:t>
            </a:r>
            <a:r>
              <a:rPr lang="en-US" altLang="zh-CN" dirty="0"/>
              <a:t>cats</a:t>
            </a:r>
            <a:r>
              <a:rPr lang="zh-CN" altLang="en-US" dirty="0"/>
              <a:t>，在这两个子目录下有复制了若干对应类别的照片。</a:t>
            </a:r>
          </a:p>
          <a:p>
            <a:r>
              <a:rPr lang="zh-CN" altLang="en-US" dirty="0"/>
              <a:t>读取猫狗数据集以及预处理可参见第二章</a:t>
            </a:r>
            <a:r>
              <a:rPr lang="en-US" altLang="zh-CN" dirty="0"/>
              <a:t>2.4</a:t>
            </a:r>
            <a:r>
              <a:rPr lang="zh-CN" altLang="en-US" dirty="0"/>
              <a:t>节。</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47619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988840"/>
            <a:ext cx="8712968" cy="4608512"/>
          </a:xfrm>
        </p:spPr>
        <p:txBody>
          <a:bodyPr>
            <a:normAutofit fontScale="92500"/>
          </a:bodyPr>
          <a:lstStyle/>
          <a:p>
            <a:r>
              <a:rPr lang="en-US" altLang="zh-CN" dirty="0"/>
              <a:t>AG</a:t>
            </a:r>
            <a:r>
              <a:rPr lang="zh-CN" altLang="en-US" dirty="0"/>
              <a:t>收录了</a:t>
            </a:r>
            <a:r>
              <a:rPr lang="en-US" altLang="zh-CN" dirty="0"/>
              <a:t>100</a:t>
            </a:r>
            <a:r>
              <a:rPr lang="zh-CN" altLang="en-US" dirty="0"/>
              <a:t>多万篇新闻文章，由</a:t>
            </a:r>
            <a:r>
              <a:rPr lang="en-US" altLang="zh-CN" dirty="0" err="1"/>
              <a:t>ComeToMyHead</a:t>
            </a:r>
            <a:r>
              <a:rPr lang="zh-CN" altLang="en-US" dirty="0"/>
              <a:t>搜索引擎收集，该新闻搜索引擎它自</a:t>
            </a:r>
            <a:r>
              <a:rPr lang="en-US" altLang="zh-CN" dirty="0"/>
              <a:t>2004</a:t>
            </a:r>
            <a:r>
              <a:rPr lang="zh-CN" altLang="en-US" dirty="0"/>
              <a:t>年</a:t>
            </a:r>
            <a:r>
              <a:rPr lang="en-US" altLang="zh-CN" dirty="0"/>
              <a:t>7</a:t>
            </a:r>
            <a:r>
              <a:rPr lang="zh-CN" altLang="en-US" dirty="0"/>
              <a:t>月开始运行。</a:t>
            </a:r>
            <a:r>
              <a:rPr lang="en-US" altLang="zh-CN" dirty="0" err="1"/>
              <a:t>ComeToMyHead</a:t>
            </a:r>
            <a:r>
              <a:rPr lang="zh-CN" altLang="en-US" dirty="0"/>
              <a:t>花一年多时间从</a:t>
            </a:r>
            <a:r>
              <a:rPr lang="en-US" altLang="zh-CN" dirty="0"/>
              <a:t>2000</a:t>
            </a:r>
            <a:r>
              <a:rPr lang="zh-CN" altLang="en-US" dirty="0"/>
              <a:t>多个新闻来源收集新闻文章。</a:t>
            </a:r>
            <a:r>
              <a:rPr lang="en-US" altLang="zh-CN" dirty="0"/>
              <a:t>AG</a:t>
            </a:r>
            <a:r>
              <a:rPr lang="zh-CN" altLang="en-US" dirty="0"/>
              <a:t>数据集由学术团体提供，可用于数据挖掘、信息检索和任何其他非商业活动的研究目的。</a:t>
            </a:r>
          </a:p>
          <a:p>
            <a:r>
              <a:rPr lang="en-US" altLang="zh-CN" dirty="0"/>
              <a:t>AG_NEWS</a:t>
            </a:r>
            <a:r>
              <a:rPr lang="zh-CN" altLang="en-US" dirty="0"/>
              <a:t>新闻主题分类数据集由</a:t>
            </a:r>
            <a:r>
              <a:rPr lang="en-US" altLang="zh-CN" dirty="0"/>
              <a:t>Xiang Zhang</a:t>
            </a:r>
            <a:r>
              <a:rPr lang="zh-CN" altLang="en-US" dirty="0"/>
              <a:t>（</a:t>
            </a:r>
            <a:r>
              <a:rPr lang="en-US" altLang="zh-CN" dirty="0"/>
              <a:t>xiang.zhang@nyu.edu</a:t>
            </a:r>
            <a:r>
              <a:rPr lang="zh-CN" altLang="en-US" dirty="0"/>
              <a:t>）根据</a:t>
            </a:r>
            <a:r>
              <a:rPr lang="en-US" altLang="zh-CN" dirty="0"/>
              <a:t>AG</a:t>
            </a:r>
            <a:r>
              <a:rPr lang="zh-CN" altLang="en-US" dirty="0"/>
              <a:t>数据集构建，论文“</a:t>
            </a:r>
            <a:r>
              <a:rPr lang="en-US" altLang="zh-CN" dirty="0"/>
              <a:t>Xiang Zhang, </a:t>
            </a:r>
            <a:r>
              <a:rPr lang="en-US" altLang="zh-CN" dirty="0" err="1"/>
              <a:t>Junbo</a:t>
            </a:r>
            <a:r>
              <a:rPr lang="en-US" altLang="zh-CN" dirty="0"/>
              <a:t> Zhao, Yann </a:t>
            </a:r>
            <a:r>
              <a:rPr lang="en-US" altLang="zh-CN" dirty="0" err="1"/>
              <a:t>LeCun</a:t>
            </a:r>
            <a:r>
              <a:rPr lang="en-US" altLang="zh-CN" dirty="0"/>
              <a:t>. Character-level Convolutional Networks for Text Classification. Advances in Neural Information Processing Systems 28 (NIPS 2015)”</a:t>
            </a:r>
            <a:r>
              <a:rPr lang="zh-CN" altLang="en-US" dirty="0"/>
              <a:t>将其作为文本分类基准。</a:t>
            </a:r>
          </a:p>
          <a:p>
            <a:r>
              <a:rPr lang="zh-CN" altLang="en-US" dirty="0"/>
              <a:t>数据集以</a:t>
            </a:r>
            <a:r>
              <a:rPr lang="en-US" altLang="zh-CN" dirty="0"/>
              <a:t>CSV</a:t>
            </a:r>
            <a:r>
              <a:rPr lang="zh-CN" altLang="en-US" dirty="0"/>
              <a:t>格式存放，分</a:t>
            </a:r>
            <a:r>
              <a:rPr lang="en-US" altLang="zh-CN" dirty="0"/>
              <a:t>label</a:t>
            </a:r>
            <a:r>
              <a:rPr lang="zh-CN" altLang="en-US" dirty="0"/>
              <a:t>和</a:t>
            </a:r>
            <a:r>
              <a:rPr lang="en-US" altLang="zh-CN" dirty="0"/>
              <a:t>text</a:t>
            </a:r>
            <a:r>
              <a:rPr lang="zh-CN" altLang="en-US" dirty="0"/>
              <a:t>两个字段，前者为分类标签，取值为</a:t>
            </a:r>
            <a:r>
              <a:rPr lang="en-US" altLang="zh-CN" dirty="0"/>
              <a:t>World (0)</a:t>
            </a:r>
            <a:r>
              <a:rPr lang="zh-CN" altLang="en-US" dirty="0"/>
              <a:t>、</a:t>
            </a:r>
            <a:r>
              <a:rPr lang="en-US" altLang="zh-CN" dirty="0"/>
              <a:t>Sports (1)</a:t>
            </a:r>
            <a:r>
              <a:rPr lang="zh-CN" altLang="en-US" dirty="0"/>
              <a:t>、</a:t>
            </a:r>
            <a:r>
              <a:rPr lang="en-US" altLang="zh-CN" dirty="0"/>
              <a:t>Business (2)</a:t>
            </a:r>
            <a:r>
              <a:rPr lang="zh-CN" altLang="en-US" dirty="0"/>
              <a:t>和</a:t>
            </a:r>
            <a:r>
              <a:rPr lang="en-US" altLang="zh-CN" dirty="0" err="1"/>
              <a:t>Sci</a:t>
            </a:r>
            <a:r>
              <a:rPr lang="en-US" altLang="zh-CN" dirty="0"/>
              <a:t>/Tech (3)</a:t>
            </a:r>
            <a:r>
              <a:rPr lang="zh-CN" altLang="en-US" dirty="0"/>
              <a:t>，后者为字符串文本。</a:t>
            </a:r>
            <a:r>
              <a:rPr lang="en-US" altLang="zh-CN" dirty="0"/>
              <a:t>AG_NEWS</a:t>
            </a:r>
            <a:r>
              <a:rPr lang="zh-CN" altLang="en-US" dirty="0"/>
              <a:t>数据集已经内置在</a:t>
            </a:r>
            <a:r>
              <a:rPr lang="en-US" altLang="zh-CN" dirty="0" err="1"/>
              <a:t>torchtext.datasets</a:t>
            </a:r>
            <a:r>
              <a:rPr lang="zh-CN" altLang="en-US" dirty="0"/>
              <a:t>模块中，使用</a:t>
            </a:r>
            <a:r>
              <a:rPr lang="en-US" altLang="zh-CN" dirty="0"/>
              <a:t>AG_NEWS</a:t>
            </a:r>
            <a:r>
              <a:rPr lang="zh-CN" altLang="en-US" dirty="0"/>
              <a:t>就可以下载并加载。</a:t>
            </a:r>
          </a:p>
          <a:p>
            <a:endParaRPr lang="zh-CN" altLang="en-US" dirty="0"/>
          </a:p>
        </p:txBody>
      </p:sp>
      <p:sp>
        <p:nvSpPr>
          <p:cNvPr id="3" name="标题 2"/>
          <p:cNvSpPr>
            <a:spLocks noGrp="1"/>
          </p:cNvSpPr>
          <p:nvPr>
            <p:ph type="title"/>
          </p:nvPr>
        </p:nvSpPr>
        <p:spPr/>
        <p:txBody>
          <a:bodyPr/>
          <a:lstStyle/>
          <a:p>
            <a:r>
              <a:rPr lang="en-US" altLang="zh-CN" dirty="0" smtClean="0"/>
              <a:t>1.3.5 AG_NEWS</a:t>
            </a:r>
            <a:r>
              <a:rPr lang="zh-CN" altLang="en-US" dirty="0"/>
              <a:t>数据集</a:t>
            </a:r>
          </a:p>
        </p:txBody>
      </p:sp>
    </p:spTree>
    <p:extLst>
      <p:ext uri="{BB962C8B-B14F-4D97-AF65-F5344CB8AC3E}">
        <p14:creationId xmlns:p14="http://schemas.microsoft.com/office/powerpoint/2010/main" val="1061111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代码</a:t>
            </a:r>
            <a:r>
              <a:rPr lang="en-US" altLang="zh-CN" dirty="0"/>
              <a:t>1. 4</a:t>
            </a:r>
            <a:r>
              <a:rPr lang="zh-CN" altLang="en-US" dirty="0"/>
              <a:t>加载</a:t>
            </a:r>
            <a:r>
              <a:rPr lang="en-US" altLang="zh-CN" dirty="0"/>
              <a:t>AG_NEWS</a:t>
            </a:r>
            <a:r>
              <a:rPr lang="zh-CN" altLang="en-US" dirty="0"/>
              <a:t>数据集，并打印三个样本，然后调用</a:t>
            </a:r>
            <a:r>
              <a:rPr lang="en-US" altLang="zh-CN" dirty="0" err="1"/>
              <a:t>build_vocab_from_iterator</a:t>
            </a:r>
            <a:r>
              <a:rPr lang="zh-CN" altLang="en-US" dirty="0"/>
              <a:t>函数通过训练集构建词典，以便将单词转换为单词索引。代码演示了三种方法将英文“</a:t>
            </a:r>
            <a:r>
              <a:rPr lang="en-US" altLang="zh-CN" dirty="0"/>
              <a:t>Mary Had a Little Lamb”</a:t>
            </a:r>
            <a:r>
              <a:rPr lang="zh-CN" altLang="en-US" dirty="0"/>
              <a:t>转换为单词索引列表</a:t>
            </a:r>
            <a:r>
              <a:rPr lang="zh-CN" altLang="en-US" dirty="0" smtClean="0"/>
              <a:t>。</a:t>
            </a:r>
            <a:endParaRPr lang="en-US" altLang="zh-CN" dirty="0" smtClean="0"/>
          </a:p>
          <a:p>
            <a:endParaRPr lang="en-US" altLang="zh-CN" dirty="0"/>
          </a:p>
          <a:p>
            <a:r>
              <a:rPr lang="zh-CN" altLang="en-US" dirty="0"/>
              <a:t>代码</a:t>
            </a:r>
            <a:r>
              <a:rPr lang="en-US" altLang="zh-CN" dirty="0"/>
              <a:t>1. 4 </a:t>
            </a:r>
            <a:r>
              <a:rPr lang="zh-CN" altLang="en-US" dirty="0"/>
              <a:t>加载</a:t>
            </a:r>
            <a:r>
              <a:rPr lang="en-US" altLang="zh-CN" dirty="0"/>
              <a:t>AG_NEWS</a:t>
            </a:r>
            <a:r>
              <a:rPr lang="zh-CN" altLang="en-US" dirty="0"/>
              <a:t>数据</a:t>
            </a:r>
            <a:r>
              <a:rPr lang="zh-CN" altLang="en-US" dirty="0" smtClean="0"/>
              <a:t>集（略）</a:t>
            </a:r>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458589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WikiText2</a:t>
            </a:r>
            <a:r>
              <a:rPr lang="zh-CN" altLang="en-US" dirty="0"/>
              <a:t>语言模型数据集是从维基百科（</a:t>
            </a:r>
            <a:r>
              <a:rPr lang="en-US" altLang="zh-CN" dirty="0"/>
              <a:t>Wikipedia</a:t>
            </a:r>
            <a:r>
              <a:rPr lang="zh-CN" altLang="en-US" dirty="0"/>
              <a:t>）上经过验证的良好且有特色的文章集中提取的。</a:t>
            </a:r>
            <a:r>
              <a:rPr lang="en-US" altLang="zh-CN" dirty="0"/>
              <a:t>WikiText2</a:t>
            </a:r>
            <a:r>
              <a:rPr lang="zh-CN" altLang="en-US" dirty="0"/>
              <a:t>数据集比</a:t>
            </a:r>
            <a:r>
              <a:rPr lang="en-US" altLang="zh-CN" dirty="0"/>
              <a:t>Penn Treebank</a:t>
            </a:r>
            <a:r>
              <a:rPr lang="zh-CN" altLang="en-US" dirty="0"/>
              <a:t>（</a:t>
            </a:r>
            <a:r>
              <a:rPr lang="en-US" altLang="zh-CN" dirty="0"/>
              <a:t>PTB</a:t>
            </a:r>
            <a:r>
              <a:rPr lang="zh-CN" altLang="en-US" dirty="0"/>
              <a:t>）数据集大两倍，</a:t>
            </a:r>
            <a:r>
              <a:rPr lang="en-US" altLang="zh-CN" dirty="0"/>
              <a:t>WikiText2</a:t>
            </a:r>
            <a:r>
              <a:rPr lang="zh-CN" altLang="en-US" dirty="0"/>
              <a:t>数据集的词汇量更大，并保留了原始的大小写、标点和数字，这些在</a:t>
            </a:r>
            <a:r>
              <a:rPr lang="en-US" altLang="zh-CN" dirty="0"/>
              <a:t>PTB</a:t>
            </a:r>
            <a:r>
              <a:rPr lang="zh-CN" altLang="en-US" dirty="0"/>
              <a:t>数据集中都被删除了。由于</a:t>
            </a:r>
            <a:r>
              <a:rPr lang="en-US" altLang="zh-CN" dirty="0"/>
              <a:t>WikiText2</a:t>
            </a:r>
            <a:r>
              <a:rPr lang="zh-CN" altLang="en-US" dirty="0"/>
              <a:t>由完整的文章组成，因此非常适合具备长期依赖性的模型使用。</a:t>
            </a:r>
          </a:p>
        </p:txBody>
      </p:sp>
      <p:sp>
        <p:nvSpPr>
          <p:cNvPr id="3" name="标题 2"/>
          <p:cNvSpPr>
            <a:spLocks noGrp="1"/>
          </p:cNvSpPr>
          <p:nvPr>
            <p:ph type="title"/>
          </p:nvPr>
        </p:nvSpPr>
        <p:spPr/>
        <p:txBody>
          <a:bodyPr/>
          <a:lstStyle/>
          <a:p>
            <a:r>
              <a:rPr lang="en-US" altLang="zh-CN" dirty="0" smtClean="0"/>
              <a:t>1.3.6 WikiText2</a:t>
            </a:r>
            <a:r>
              <a:rPr lang="zh-CN" altLang="en-US" dirty="0"/>
              <a:t>数据集</a:t>
            </a:r>
          </a:p>
        </p:txBody>
      </p:sp>
    </p:spTree>
    <p:extLst>
      <p:ext uri="{BB962C8B-B14F-4D97-AF65-F5344CB8AC3E}">
        <p14:creationId xmlns:p14="http://schemas.microsoft.com/office/powerpoint/2010/main" val="37405043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060848"/>
            <a:ext cx="8856983" cy="4536504"/>
          </a:xfrm>
        </p:spPr>
        <p:txBody>
          <a:bodyPr>
            <a:normAutofit/>
          </a:bodyPr>
          <a:lstStyle/>
          <a:p>
            <a:r>
              <a:rPr lang="en-US" altLang="zh-CN" dirty="0"/>
              <a:t>WikiText2</a:t>
            </a:r>
            <a:r>
              <a:rPr lang="zh-CN" altLang="en-US" dirty="0"/>
              <a:t>数据集已经内置在</a:t>
            </a:r>
            <a:r>
              <a:rPr lang="en-US" altLang="zh-CN" dirty="0" err="1"/>
              <a:t>torchtext.datasets</a:t>
            </a:r>
            <a:r>
              <a:rPr lang="zh-CN" altLang="en-US" dirty="0"/>
              <a:t>模块中，使用</a:t>
            </a:r>
            <a:r>
              <a:rPr lang="en-US" altLang="zh-CN" dirty="0"/>
              <a:t>WikiText2</a:t>
            </a:r>
            <a:r>
              <a:rPr lang="zh-CN" altLang="en-US" dirty="0"/>
              <a:t>就可以下载并加载。该数据集的训练集、验证集和测试集都只有一个文本字段，行数分别为</a:t>
            </a:r>
            <a:r>
              <a:rPr lang="en-US" altLang="zh-CN" dirty="0"/>
              <a:t>36718</a:t>
            </a:r>
            <a:r>
              <a:rPr lang="zh-CN" altLang="en-US" dirty="0"/>
              <a:t>、</a:t>
            </a:r>
            <a:r>
              <a:rPr lang="en-US" altLang="zh-CN" dirty="0"/>
              <a:t>3760</a:t>
            </a:r>
            <a:r>
              <a:rPr lang="zh-CN" altLang="en-US" dirty="0"/>
              <a:t>和</a:t>
            </a:r>
            <a:r>
              <a:rPr lang="en-US" altLang="zh-CN" dirty="0"/>
              <a:t>4358</a:t>
            </a:r>
            <a:r>
              <a:rPr lang="zh-CN" altLang="en-US" dirty="0"/>
              <a:t>。</a:t>
            </a:r>
          </a:p>
          <a:p>
            <a:r>
              <a:rPr lang="zh-CN" altLang="en-US" dirty="0"/>
              <a:t>代码</a:t>
            </a:r>
            <a:r>
              <a:rPr lang="en-US" altLang="zh-CN" dirty="0"/>
              <a:t>1. 5</a:t>
            </a:r>
            <a:r>
              <a:rPr lang="zh-CN" altLang="en-US" dirty="0"/>
              <a:t>展示如何加载</a:t>
            </a:r>
            <a:r>
              <a:rPr lang="en-US" altLang="zh-CN" dirty="0"/>
              <a:t>WikiText2</a:t>
            </a:r>
            <a:r>
              <a:rPr lang="zh-CN" altLang="en-US" dirty="0"/>
              <a:t>数据集，首先调用</a:t>
            </a:r>
            <a:r>
              <a:rPr lang="en-US" altLang="zh-CN" dirty="0" err="1"/>
              <a:t>get_tokenizer</a:t>
            </a:r>
            <a:r>
              <a:rPr lang="zh-CN" altLang="en-US" dirty="0"/>
              <a:t>函数构建分词器，然后调用</a:t>
            </a:r>
            <a:r>
              <a:rPr lang="en-US" altLang="zh-CN" dirty="0" err="1"/>
              <a:t>build_vocab_from_iterator</a:t>
            </a:r>
            <a:r>
              <a:rPr lang="zh-CN" altLang="en-US" dirty="0"/>
              <a:t>函数构建词典，最后加载数据集并打印训练集、验证集和测试集的行数。完整代码请参见</a:t>
            </a:r>
            <a:r>
              <a:rPr lang="en-US" altLang="zh-CN" dirty="0"/>
              <a:t>wikitext2_dataset.py</a:t>
            </a:r>
            <a:r>
              <a:rPr lang="zh-CN" altLang="en-US" dirty="0" smtClean="0"/>
              <a:t>。</a:t>
            </a:r>
            <a:endParaRPr lang="en-US" altLang="zh-CN" dirty="0" smtClean="0"/>
          </a:p>
          <a:p>
            <a:endParaRPr lang="en-US" altLang="zh-CN" dirty="0"/>
          </a:p>
          <a:p>
            <a:r>
              <a:rPr lang="zh-CN" altLang="en-US" dirty="0"/>
              <a:t>代码</a:t>
            </a:r>
            <a:r>
              <a:rPr lang="en-US" altLang="zh-CN" dirty="0"/>
              <a:t>1. 5 </a:t>
            </a:r>
            <a:r>
              <a:rPr lang="zh-CN" altLang="en-US" dirty="0"/>
              <a:t>加载</a:t>
            </a:r>
            <a:r>
              <a:rPr lang="en-US" altLang="zh-CN" dirty="0"/>
              <a:t>WikiText2</a:t>
            </a:r>
            <a:r>
              <a:rPr lang="zh-CN" altLang="en-US" dirty="0"/>
              <a:t>数据</a:t>
            </a:r>
            <a:r>
              <a:rPr lang="zh-CN" altLang="en-US" dirty="0" smtClean="0"/>
              <a:t>集（略）</a:t>
            </a:r>
            <a:endParaRPr lang="zh-CN" altLang="en-US" dirty="0"/>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745579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QIQC</a:t>
            </a:r>
            <a:r>
              <a:rPr lang="zh-CN" altLang="en-US" dirty="0"/>
              <a:t>是英文</a:t>
            </a:r>
            <a:r>
              <a:rPr lang="en-US" altLang="zh-CN" dirty="0" err="1"/>
              <a:t>Quora</a:t>
            </a:r>
            <a:r>
              <a:rPr lang="en-US" altLang="zh-CN" dirty="0"/>
              <a:t> Insincere Questions Classification</a:t>
            </a:r>
            <a:r>
              <a:rPr lang="zh-CN" altLang="en-US" dirty="0"/>
              <a:t>的字首缩写，它是</a:t>
            </a:r>
            <a:r>
              <a:rPr lang="en-US" altLang="zh-CN" dirty="0" err="1"/>
              <a:t>Kaggle</a:t>
            </a:r>
            <a:r>
              <a:rPr lang="zh-CN" altLang="en-US" dirty="0"/>
              <a:t>于</a:t>
            </a:r>
            <a:r>
              <a:rPr lang="en-US" altLang="zh-CN" dirty="0"/>
              <a:t>2019</a:t>
            </a:r>
            <a:r>
              <a:rPr lang="zh-CN" altLang="en-US" dirty="0"/>
              <a:t>年初举行的竞赛。</a:t>
            </a:r>
            <a:r>
              <a:rPr lang="en-US" altLang="zh-CN" dirty="0" err="1"/>
              <a:t>Quora</a:t>
            </a:r>
            <a:r>
              <a:rPr lang="zh-CN" altLang="en-US" dirty="0"/>
              <a:t>是一个增强人们相互学习能力的平台，人们可以在</a:t>
            </a:r>
            <a:r>
              <a:rPr lang="en-US" altLang="zh-CN" dirty="0" err="1"/>
              <a:t>Quora</a:t>
            </a:r>
            <a:r>
              <a:rPr lang="zh-CN" altLang="en-US" dirty="0"/>
              <a:t>平台上提出问题，并与提供独特见解和高质量答案的他人联系。</a:t>
            </a:r>
            <a:r>
              <a:rPr lang="en-US" altLang="zh-CN" dirty="0"/>
              <a:t>QIQC</a:t>
            </a:r>
            <a:r>
              <a:rPr lang="zh-CN" altLang="en-US" dirty="0"/>
              <a:t>的关键性挑战就是，排除那些不真诚的问题，即建立在错误前提之上的问题，或者只是意图发表声明而不是寻找有用答案的问题。</a:t>
            </a:r>
            <a:r>
              <a:rPr lang="en-US" altLang="zh-CN" dirty="0"/>
              <a:t>QIQC</a:t>
            </a:r>
            <a:r>
              <a:rPr lang="zh-CN" altLang="en-US" dirty="0"/>
              <a:t>竞赛就是开发一个能识别和标记不真诚问题的模型。</a:t>
            </a:r>
          </a:p>
        </p:txBody>
      </p:sp>
      <p:sp>
        <p:nvSpPr>
          <p:cNvPr id="3" name="标题 2"/>
          <p:cNvSpPr>
            <a:spLocks noGrp="1"/>
          </p:cNvSpPr>
          <p:nvPr>
            <p:ph type="title"/>
          </p:nvPr>
        </p:nvSpPr>
        <p:spPr/>
        <p:txBody>
          <a:bodyPr/>
          <a:lstStyle/>
          <a:p>
            <a:r>
              <a:rPr lang="en-US" altLang="zh-CN" dirty="0" smtClean="0"/>
              <a:t>1.3.7 QIQC</a:t>
            </a:r>
            <a:r>
              <a:rPr lang="zh-CN" altLang="en-US" dirty="0"/>
              <a:t>数据集</a:t>
            </a:r>
          </a:p>
        </p:txBody>
      </p:sp>
    </p:spTree>
    <p:extLst>
      <p:ext uri="{BB962C8B-B14F-4D97-AF65-F5344CB8AC3E}">
        <p14:creationId xmlns:p14="http://schemas.microsoft.com/office/powerpoint/2010/main" val="18803554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060848"/>
            <a:ext cx="8568951" cy="4464496"/>
          </a:xfrm>
        </p:spPr>
        <p:txBody>
          <a:bodyPr>
            <a:normAutofit/>
          </a:bodyPr>
          <a:lstStyle/>
          <a:p>
            <a:r>
              <a:rPr lang="en-US" altLang="zh-CN" dirty="0"/>
              <a:t>QIQC</a:t>
            </a:r>
            <a:r>
              <a:rPr lang="zh-CN" altLang="en-US" dirty="0"/>
              <a:t>数据集有如下三个文件。</a:t>
            </a:r>
            <a:r>
              <a:rPr lang="en-US" altLang="zh-CN" dirty="0"/>
              <a:t>train.csv</a:t>
            </a:r>
            <a:r>
              <a:rPr lang="zh-CN" altLang="en-US" dirty="0"/>
              <a:t>为训练数据集，</a:t>
            </a:r>
            <a:r>
              <a:rPr lang="en-US" altLang="zh-CN" dirty="0"/>
              <a:t>test.csv</a:t>
            </a:r>
            <a:r>
              <a:rPr lang="zh-CN" altLang="en-US" dirty="0"/>
              <a:t>为测试数据集，</a:t>
            </a:r>
            <a:r>
              <a:rPr lang="en-US" altLang="zh-CN" dirty="0"/>
              <a:t>sample_submission.csv</a:t>
            </a:r>
            <a:r>
              <a:rPr lang="zh-CN" altLang="en-US" dirty="0"/>
              <a:t>为要提交的正确格式示例。</a:t>
            </a:r>
            <a:r>
              <a:rPr lang="en-US" altLang="zh-CN" dirty="0"/>
              <a:t>QIQC</a:t>
            </a:r>
            <a:r>
              <a:rPr lang="zh-CN" altLang="en-US" dirty="0"/>
              <a:t>竞赛不允许使用外部数据源，因此网站提供了大小高达</a:t>
            </a:r>
            <a:r>
              <a:rPr lang="en-US" altLang="zh-CN" dirty="0"/>
              <a:t>6G</a:t>
            </a:r>
            <a:r>
              <a:rPr lang="zh-CN" altLang="en-US" dirty="0"/>
              <a:t>的词嵌入文件，具体有：</a:t>
            </a:r>
            <a:r>
              <a:rPr lang="en-US" altLang="zh-CN" dirty="0"/>
              <a:t>GoogleNews-vectors-negative300</a:t>
            </a:r>
            <a:r>
              <a:rPr lang="zh-CN" altLang="en-US" dirty="0"/>
              <a:t>、</a:t>
            </a:r>
            <a:r>
              <a:rPr lang="en-US" altLang="zh-CN" dirty="0"/>
              <a:t>glove.840B.300d</a:t>
            </a:r>
            <a:r>
              <a:rPr lang="zh-CN" altLang="en-US" dirty="0"/>
              <a:t>、</a:t>
            </a:r>
            <a:r>
              <a:rPr lang="en-US" altLang="zh-CN" dirty="0"/>
              <a:t>paragram_300_sl999</a:t>
            </a:r>
            <a:r>
              <a:rPr lang="zh-CN" altLang="en-US" dirty="0"/>
              <a:t>和</a:t>
            </a:r>
            <a:r>
              <a:rPr lang="en-US" altLang="zh-CN" dirty="0"/>
              <a:t>wiki-news-300d-1M</a:t>
            </a:r>
            <a:r>
              <a:rPr lang="zh-CN" altLang="en-US" dirty="0"/>
              <a:t>，这些文件都存放在</a:t>
            </a:r>
            <a:r>
              <a:rPr lang="en-US" altLang="zh-CN" dirty="0" err="1"/>
              <a:t>embeddings</a:t>
            </a:r>
            <a:r>
              <a:rPr lang="zh-CN" altLang="en-US" dirty="0"/>
              <a:t>目录下，供竞赛者选择使用。</a:t>
            </a:r>
          </a:p>
          <a:p>
            <a:r>
              <a:rPr lang="zh-CN" altLang="en-US" dirty="0"/>
              <a:t>数据集有如下三个字段，</a:t>
            </a:r>
            <a:r>
              <a:rPr lang="en-US" altLang="zh-CN" dirty="0" err="1"/>
              <a:t>qid</a:t>
            </a:r>
            <a:r>
              <a:rPr lang="zh-CN" altLang="en-US" dirty="0"/>
              <a:t>为问题的唯一标识符，</a:t>
            </a:r>
            <a:r>
              <a:rPr lang="en-US" altLang="zh-CN" dirty="0" err="1"/>
              <a:t>question_text</a:t>
            </a:r>
            <a:r>
              <a:rPr lang="zh-CN" altLang="en-US" dirty="0"/>
              <a:t>为</a:t>
            </a:r>
            <a:r>
              <a:rPr lang="en-US" altLang="zh-CN" dirty="0" err="1"/>
              <a:t>Quora</a:t>
            </a:r>
            <a:r>
              <a:rPr lang="zh-CN" altLang="en-US" dirty="0"/>
              <a:t>问题文本，</a:t>
            </a:r>
            <a:r>
              <a:rPr lang="en-US" altLang="zh-CN" dirty="0"/>
              <a:t>target</a:t>
            </a:r>
            <a:r>
              <a:rPr lang="zh-CN" altLang="en-US" dirty="0"/>
              <a:t>为标签，不真诚问题的标签值为</a:t>
            </a:r>
            <a:r>
              <a:rPr lang="en-US" altLang="zh-CN" dirty="0"/>
              <a:t>1</a:t>
            </a:r>
            <a:r>
              <a:rPr lang="zh-CN" altLang="en-US" dirty="0"/>
              <a:t>，否则为</a:t>
            </a:r>
            <a:r>
              <a:rPr lang="en-US" altLang="zh-CN" dirty="0"/>
              <a:t>0</a:t>
            </a:r>
            <a:r>
              <a:rPr lang="zh-CN" altLang="en-US" dirty="0"/>
              <a:t>。字段使用逗号进行分隔。</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496424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3789040"/>
            <a:ext cx="8424935" cy="2880320"/>
          </a:xfrm>
        </p:spPr>
        <p:txBody>
          <a:bodyPr/>
          <a:lstStyle/>
          <a:p>
            <a:r>
              <a:rPr lang="en-US" altLang="zh-CN" dirty="0"/>
              <a:t>QIQC</a:t>
            </a:r>
            <a:r>
              <a:rPr lang="zh-CN" altLang="en-US" dirty="0"/>
              <a:t>数据集的最大麻烦是样本分布很偏，不真诚问题样本只占总体的</a:t>
            </a:r>
            <a:r>
              <a:rPr lang="en-US" altLang="zh-CN" dirty="0"/>
              <a:t>6.19%</a:t>
            </a:r>
            <a:r>
              <a:rPr lang="zh-CN" altLang="en-US" dirty="0"/>
              <a:t>，如图</a:t>
            </a:r>
            <a:r>
              <a:rPr lang="en-US" altLang="zh-CN" dirty="0"/>
              <a:t>1. 18</a:t>
            </a:r>
            <a:r>
              <a:rPr lang="zh-CN" altLang="en-US" dirty="0"/>
              <a:t>所示。因此，竞赛的衡量指标是</a:t>
            </a:r>
            <a:r>
              <a:rPr lang="en-US" altLang="zh-CN" dirty="0"/>
              <a:t>F1 score</a:t>
            </a:r>
            <a:r>
              <a:rPr lang="zh-CN" altLang="en-US" dirty="0"/>
              <a:t>，不是准确率。另外，竞赛还有一些限制条件：①只允许</a:t>
            </a:r>
            <a:r>
              <a:rPr lang="en-US" altLang="zh-CN" dirty="0"/>
              <a:t>kernel submit</a:t>
            </a:r>
            <a:r>
              <a:rPr lang="zh-CN" altLang="en-US" dirty="0"/>
              <a:t>，即代码只能提交到</a:t>
            </a:r>
            <a:r>
              <a:rPr lang="en-US" altLang="zh-CN" dirty="0" err="1"/>
              <a:t>Kaggle</a:t>
            </a:r>
            <a:r>
              <a:rPr lang="zh-CN" altLang="en-US" dirty="0"/>
              <a:t>服务器上运行；②对运行时间有严格要求，使用</a:t>
            </a:r>
            <a:r>
              <a:rPr lang="en-US" altLang="zh-CN" dirty="0"/>
              <a:t>CPU</a:t>
            </a:r>
            <a:r>
              <a:rPr lang="zh-CN" altLang="en-US" dirty="0"/>
              <a:t>只允许运行</a:t>
            </a:r>
            <a:r>
              <a:rPr lang="en-US" altLang="zh-CN" dirty="0"/>
              <a:t>6</a:t>
            </a:r>
            <a:r>
              <a:rPr lang="zh-CN" altLang="en-US" dirty="0"/>
              <a:t>个小时，使用</a:t>
            </a:r>
            <a:r>
              <a:rPr lang="en-US" altLang="zh-CN" dirty="0"/>
              <a:t>GPU</a:t>
            </a:r>
            <a:r>
              <a:rPr lang="zh-CN" altLang="en-US" dirty="0"/>
              <a:t>只允许运行</a:t>
            </a:r>
            <a:r>
              <a:rPr lang="en-US" altLang="zh-CN" dirty="0"/>
              <a:t>2</a:t>
            </a:r>
            <a:r>
              <a:rPr lang="zh-CN" altLang="en-US" dirty="0"/>
              <a:t>个小时；③不能引入外部数据。</a:t>
            </a:r>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429" y="404664"/>
            <a:ext cx="4493142" cy="281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62104" y="3244334"/>
            <a:ext cx="3219792" cy="369332"/>
          </a:xfrm>
          <a:prstGeom prst="rect">
            <a:avLst/>
          </a:prstGeom>
        </p:spPr>
        <p:txBody>
          <a:bodyPr wrap="none">
            <a:spAutoFit/>
          </a:bodyPr>
          <a:lstStyle/>
          <a:p>
            <a:r>
              <a:rPr lang="zh-CN" altLang="zh-CN" dirty="0"/>
              <a:t>图</a:t>
            </a:r>
            <a:r>
              <a:rPr lang="en-US" altLang="zh-CN" dirty="0"/>
              <a:t>1. 18 QIQC</a:t>
            </a:r>
            <a:r>
              <a:rPr lang="zh-CN" altLang="zh-CN" dirty="0"/>
              <a:t>数据集的样本分布</a:t>
            </a:r>
          </a:p>
        </p:txBody>
      </p:sp>
    </p:spTree>
    <p:extLst>
      <p:ext uri="{BB962C8B-B14F-4D97-AF65-F5344CB8AC3E}">
        <p14:creationId xmlns:p14="http://schemas.microsoft.com/office/powerpoint/2010/main" val="29692783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2564904"/>
            <a:ext cx="8352927" cy="4104456"/>
          </a:xfrm>
        </p:spPr>
        <p:txBody>
          <a:bodyPr>
            <a:normAutofit/>
          </a:bodyPr>
          <a:lstStyle/>
          <a:p>
            <a:r>
              <a:rPr lang="en-US" altLang="zh-CN" dirty="0"/>
              <a:t>Multi30k</a:t>
            </a:r>
            <a:r>
              <a:rPr lang="zh-CN" altLang="en-US" dirty="0"/>
              <a:t>是一个英语</a:t>
            </a:r>
            <a:r>
              <a:rPr lang="en-US" altLang="zh-CN" dirty="0"/>
              <a:t>-</a:t>
            </a:r>
            <a:r>
              <a:rPr lang="zh-CN" altLang="en-US" dirty="0"/>
              <a:t>德语平行语料的翻译数据集，详情可参考</a:t>
            </a:r>
            <a:r>
              <a:rPr lang="en-US" altLang="zh-CN" dirty="0"/>
              <a:t>http://www.statmt.org/wmt16/multimodal-task.html#task1</a:t>
            </a:r>
            <a:r>
              <a:rPr lang="zh-CN" altLang="en-US" dirty="0"/>
              <a:t>。它基于</a:t>
            </a:r>
            <a:r>
              <a:rPr lang="en-US" altLang="zh-CN" dirty="0"/>
              <a:t>Flickr30k</a:t>
            </a:r>
            <a:r>
              <a:rPr lang="zh-CN" altLang="en-US" dirty="0"/>
              <a:t>（</a:t>
            </a:r>
            <a:r>
              <a:rPr lang="en-US" altLang="zh-CN" dirty="0"/>
              <a:t>http://shannon.cs.illinois.edu/DenotationGraph/</a:t>
            </a:r>
            <a:r>
              <a:rPr lang="zh-CN" altLang="en-US" dirty="0"/>
              <a:t>）数据集，其包含</a:t>
            </a:r>
            <a:r>
              <a:rPr lang="en-US" altLang="zh-CN" dirty="0"/>
              <a:t>31014</a:t>
            </a:r>
            <a:r>
              <a:rPr lang="zh-CN" altLang="en-US" dirty="0"/>
              <a:t>张来自在线照片分享网站的图片，每张图片都配有</a:t>
            </a:r>
            <a:r>
              <a:rPr lang="en-US" altLang="zh-CN" dirty="0"/>
              <a:t>5</a:t>
            </a:r>
            <a:r>
              <a:rPr lang="zh-CN" altLang="en-US" dirty="0"/>
              <a:t>句英文描述。</a:t>
            </a:r>
            <a:r>
              <a:rPr lang="en-US" altLang="zh-CN" dirty="0"/>
              <a:t>Multi30k</a:t>
            </a:r>
            <a:r>
              <a:rPr lang="zh-CN" altLang="en-US" dirty="0"/>
              <a:t>数据集已经内置在</a:t>
            </a:r>
            <a:r>
              <a:rPr lang="en-US" altLang="zh-CN" dirty="0" err="1"/>
              <a:t>torchtext.datasets</a:t>
            </a:r>
            <a:r>
              <a:rPr lang="zh-CN" altLang="en-US" dirty="0"/>
              <a:t>模块中，使用</a:t>
            </a:r>
            <a:r>
              <a:rPr lang="en-US" altLang="zh-CN" dirty="0"/>
              <a:t>Multi30k</a:t>
            </a:r>
            <a:r>
              <a:rPr lang="zh-CN" altLang="en-US" dirty="0"/>
              <a:t>就可以下载并加载。数据集有英语和德语两种语言，训练集、测试集和验证集分别有</a:t>
            </a:r>
            <a:r>
              <a:rPr lang="en-US" altLang="zh-CN" dirty="0"/>
              <a:t>29000</a:t>
            </a:r>
            <a:r>
              <a:rPr lang="zh-CN" altLang="en-US" dirty="0"/>
              <a:t>个句子、</a:t>
            </a:r>
            <a:r>
              <a:rPr lang="en-US" altLang="zh-CN" dirty="0"/>
              <a:t>1014</a:t>
            </a:r>
            <a:r>
              <a:rPr lang="zh-CN" altLang="en-US" dirty="0"/>
              <a:t>个句子和</a:t>
            </a:r>
            <a:r>
              <a:rPr lang="en-US" altLang="zh-CN" dirty="0"/>
              <a:t>1000</a:t>
            </a:r>
            <a:r>
              <a:rPr lang="zh-CN" altLang="en-US" dirty="0"/>
              <a:t>个句子。</a:t>
            </a:r>
          </a:p>
        </p:txBody>
      </p:sp>
      <p:sp>
        <p:nvSpPr>
          <p:cNvPr id="3" name="标题 2"/>
          <p:cNvSpPr>
            <a:spLocks noGrp="1"/>
          </p:cNvSpPr>
          <p:nvPr>
            <p:ph type="title"/>
          </p:nvPr>
        </p:nvSpPr>
        <p:spPr/>
        <p:txBody>
          <a:bodyPr/>
          <a:lstStyle/>
          <a:p>
            <a:r>
              <a:rPr lang="en-US" altLang="zh-CN" dirty="0" smtClean="0"/>
              <a:t>1.3.8 Multi30k</a:t>
            </a:r>
            <a:r>
              <a:rPr lang="zh-CN" altLang="en-US" dirty="0"/>
              <a:t>数据集</a:t>
            </a:r>
          </a:p>
        </p:txBody>
      </p:sp>
    </p:spTree>
    <p:extLst>
      <p:ext uri="{BB962C8B-B14F-4D97-AF65-F5344CB8AC3E}">
        <p14:creationId xmlns:p14="http://schemas.microsoft.com/office/powerpoint/2010/main" val="829436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132856"/>
            <a:ext cx="8712967" cy="4536504"/>
          </a:xfrm>
        </p:spPr>
        <p:txBody>
          <a:bodyPr>
            <a:normAutofit/>
          </a:bodyPr>
          <a:lstStyle/>
          <a:p>
            <a:r>
              <a:rPr lang="zh-CN" altLang="en-US" dirty="0"/>
              <a:t>深度学习已经广泛地应用在计算机视觉、自然语言处理等人工智能领域中，极大推动了人工智能的发展。但深度学习的发展不是一帆风顺的，经历过几次高潮和低谷，是一段漫长的发展史，回顾深度学习的发展历程有助于了解深度学习领域。</a:t>
            </a:r>
          </a:p>
          <a:p>
            <a:r>
              <a:rPr lang="zh-CN" altLang="en-US" dirty="0"/>
              <a:t>最早的神经网络起源于</a:t>
            </a:r>
            <a:r>
              <a:rPr lang="en-US" altLang="zh-CN" dirty="0"/>
              <a:t>1943</a:t>
            </a:r>
            <a:r>
              <a:rPr lang="zh-CN" altLang="en-US" dirty="0"/>
              <a:t>年由麦卡洛克和皮兹提出的</a:t>
            </a:r>
            <a:r>
              <a:rPr lang="en-US" altLang="zh-CN" dirty="0"/>
              <a:t>MCP</a:t>
            </a:r>
            <a:r>
              <a:rPr lang="zh-CN" altLang="en-US" dirty="0"/>
              <a:t>（作者姓名</a:t>
            </a:r>
            <a:r>
              <a:rPr lang="en-US" altLang="zh-CN" dirty="0"/>
              <a:t>McCulloch</a:t>
            </a:r>
            <a:r>
              <a:rPr lang="zh-CN" altLang="en-US" dirty="0"/>
              <a:t>和</a:t>
            </a:r>
            <a:r>
              <a:rPr lang="en-US" altLang="zh-CN" dirty="0"/>
              <a:t>Pitts</a:t>
            </a:r>
            <a:r>
              <a:rPr lang="zh-CN" altLang="en-US" dirty="0"/>
              <a:t>的缩写）神经元模型，包括多个输入参数和权重、内积运算和二值激活函数等神经网络的要素。</a:t>
            </a:r>
          </a:p>
          <a:p>
            <a:r>
              <a:rPr lang="en-US" altLang="zh-CN" dirty="0"/>
              <a:t>1958</a:t>
            </a:r>
            <a:r>
              <a:rPr lang="zh-CN" altLang="en-US" dirty="0"/>
              <a:t>年罗森布拉特（</a:t>
            </a:r>
            <a:r>
              <a:rPr lang="en-US" altLang="zh-CN" dirty="0"/>
              <a:t>Rosenblatt</a:t>
            </a:r>
            <a:r>
              <a:rPr lang="zh-CN" altLang="en-US" dirty="0"/>
              <a:t>）发明了感知机（</a:t>
            </a:r>
            <a:r>
              <a:rPr lang="en-US" altLang="zh-CN" dirty="0"/>
              <a:t>perceptron</a:t>
            </a:r>
            <a:r>
              <a:rPr lang="zh-CN" altLang="en-US" dirty="0"/>
              <a:t>）算法，感知机能够对输入的多维数据进行二元分类，且能够从训练样本中自动学习更新权值。感知机对神经网络的发展具有里程碑式的意义，引发神经网络的第一次热潮。</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205195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916832"/>
            <a:ext cx="9144000" cy="4680520"/>
          </a:xfrm>
        </p:spPr>
        <p:txBody>
          <a:bodyPr>
            <a:normAutofit fontScale="85000" lnSpcReduction="20000"/>
          </a:bodyPr>
          <a:lstStyle/>
          <a:p>
            <a:r>
              <a:rPr lang="zh-CN" altLang="en-US" sz="4400" dirty="0"/>
              <a:t>代码</a:t>
            </a:r>
            <a:r>
              <a:rPr lang="en-US" altLang="zh-CN" sz="4400" dirty="0"/>
              <a:t>1. 6</a:t>
            </a:r>
            <a:r>
              <a:rPr lang="zh-CN" altLang="en-US" sz="4400" dirty="0"/>
              <a:t>展示如何加载</a:t>
            </a:r>
            <a:r>
              <a:rPr lang="en-US" altLang="zh-CN" sz="4400" dirty="0"/>
              <a:t>Multi30k</a:t>
            </a:r>
            <a:r>
              <a:rPr lang="zh-CN" altLang="en-US" sz="4400" dirty="0"/>
              <a:t>数据集。首先加载</a:t>
            </a:r>
            <a:r>
              <a:rPr lang="en-US" altLang="zh-CN" sz="4400" dirty="0"/>
              <a:t>Multi30k</a:t>
            </a:r>
            <a:r>
              <a:rPr lang="zh-CN" altLang="en-US" sz="4400" dirty="0"/>
              <a:t>训练集，然后打印训练集的前</a:t>
            </a:r>
            <a:r>
              <a:rPr lang="en-US" altLang="zh-CN" sz="4400" dirty="0"/>
              <a:t>10</a:t>
            </a:r>
            <a:r>
              <a:rPr lang="zh-CN" altLang="en-US" sz="4400" dirty="0"/>
              <a:t>个源语言和目标语言的句子</a:t>
            </a:r>
            <a:r>
              <a:rPr lang="zh-CN" altLang="en-US" sz="4400" dirty="0" smtClean="0"/>
              <a:t>。</a:t>
            </a:r>
            <a:endParaRPr lang="en-US" altLang="zh-CN" sz="4400" dirty="0" smtClean="0"/>
          </a:p>
          <a:p>
            <a:endParaRPr lang="en-US" altLang="zh-CN" dirty="0"/>
          </a:p>
          <a:p>
            <a:r>
              <a:rPr lang="zh-CN" altLang="en-US" sz="2200" dirty="0"/>
              <a:t>代码</a:t>
            </a:r>
            <a:r>
              <a:rPr lang="en-US" altLang="zh-CN" sz="2200" dirty="0"/>
              <a:t>1. 6</a:t>
            </a:r>
            <a:r>
              <a:rPr lang="zh-CN" altLang="en-US" sz="2200" dirty="0"/>
              <a:t>加载</a:t>
            </a:r>
            <a:r>
              <a:rPr lang="en-US" altLang="zh-CN" sz="2200" dirty="0"/>
              <a:t>Multi30k</a:t>
            </a:r>
            <a:r>
              <a:rPr lang="zh-CN" altLang="en-US" sz="2200" dirty="0"/>
              <a:t>数据集</a:t>
            </a:r>
          </a:p>
          <a:p>
            <a:r>
              <a:rPr lang="zh-CN" altLang="en-US" sz="2200" dirty="0"/>
              <a:t>    </a:t>
            </a:r>
            <a:r>
              <a:rPr lang="en-US" altLang="zh-CN" sz="2200" dirty="0"/>
              <a:t># </a:t>
            </a:r>
            <a:r>
              <a:rPr lang="zh-CN" altLang="en-US" sz="2200" dirty="0"/>
              <a:t>源语言和目标语言</a:t>
            </a:r>
          </a:p>
          <a:p>
            <a:r>
              <a:rPr lang="zh-CN" altLang="en-US" sz="2200" dirty="0"/>
              <a:t>    </a:t>
            </a:r>
            <a:r>
              <a:rPr lang="en-US" altLang="zh-CN" sz="2200" dirty="0" err="1"/>
              <a:t>src_lang</a:t>
            </a:r>
            <a:r>
              <a:rPr lang="en-US" altLang="zh-CN" sz="2200" dirty="0"/>
              <a:t> = 'de'</a:t>
            </a:r>
          </a:p>
          <a:p>
            <a:r>
              <a:rPr lang="en-US" altLang="zh-CN" sz="2200" dirty="0"/>
              <a:t>    </a:t>
            </a:r>
            <a:r>
              <a:rPr lang="en-US" altLang="zh-CN" sz="2200" dirty="0" err="1"/>
              <a:t>tgt_lang</a:t>
            </a:r>
            <a:r>
              <a:rPr lang="en-US" altLang="zh-CN" sz="2200" dirty="0"/>
              <a:t> = '</a:t>
            </a:r>
            <a:r>
              <a:rPr lang="en-US" altLang="zh-CN" sz="2200" dirty="0" err="1"/>
              <a:t>en</a:t>
            </a:r>
            <a:r>
              <a:rPr lang="en-US" altLang="zh-CN" sz="2200" dirty="0"/>
              <a:t>'</a:t>
            </a:r>
          </a:p>
          <a:p>
            <a:endParaRPr lang="en-US" altLang="zh-CN" sz="2200" dirty="0"/>
          </a:p>
          <a:p>
            <a:r>
              <a:rPr lang="en-US" altLang="zh-CN" sz="2200" dirty="0"/>
              <a:t>    print("</a:t>
            </a:r>
            <a:r>
              <a:rPr lang="zh-CN" altLang="en-US" sz="2200" dirty="0"/>
              <a:t>打印前</a:t>
            </a:r>
            <a:r>
              <a:rPr lang="en-US" altLang="zh-CN" sz="2200" dirty="0"/>
              <a:t>10</a:t>
            </a:r>
            <a:r>
              <a:rPr lang="zh-CN" altLang="en-US" sz="2200" dirty="0"/>
              <a:t>个源语言和目标语言的句子：</a:t>
            </a:r>
            <a:r>
              <a:rPr lang="en-US" altLang="zh-CN" sz="2200" dirty="0"/>
              <a:t>")</a:t>
            </a:r>
          </a:p>
          <a:p>
            <a:r>
              <a:rPr lang="en-US" altLang="zh-CN" sz="2200" dirty="0"/>
              <a:t>    </a:t>
            </a:r>
            <a:r>
              <a:rPr lang="en-US" altLang="zh-CN" sz="2200" dirty="0" err="1"/>
              <a:t>train_iter</a:t>
            </a:r>
            <a:r>
              <a:rPr lang="en-US" altLang="zh-CN" sz="2200" dirty="0"/>
              <a:t> = Multi30k(root='../datasets', split='train', </a:t>
            </a:r>
            <a:r>
              <a:rPr lang="en-US" altLang="zh-CN" sz="2200" dirty="0" err="1"/>
              <a:t>language_pair</a:t>
            </a:r>
            <a:r>
              <a:rPr lang="en-US" altLang="zh-CN" sz="2200" dirty="0"/>
              <a:t>=(</a:t>
            </a:r>
            <a:r>
              <a:rPr lang="en-US" altLang="zh-CN" sz="2200" dirty="0" err="1"/>
              <a:t>src_lang</a:t>
            </a:r>
            <a:r>
              <a:rPr lang="en-US" altLang="zh-CN" sz="2200" dirty="0"/>
              <a:t>, </a:t>
            </a:r>
            <a:r>
              <a:rPr lang="en-US" altLang="zh-CN" sz="2200" dirty="0" err="1"/>
              <a:t>tgt_lang</a:t>
            </a:r>
            <a:r>
              <a:rPr lang="en-US" altLang="zh-CN" sz="2200" dirty="0"/>
              <a:t>))</a:t>
            </a:r>
          </a:p>
          <a:p>
            <a:r>
              <a:rPr lang="en-US" altLang="zh-CN" sz="2200" dirty="0"/>
              <a:t>    for </a:t>
            </a:r>
            <a:r>
              <a:rPr lang="en-US" altLang="zh-CN" sz="2200" dirty="0" err="1"/>
              <a:t>i</a:t>
            </a:r>
            <a:r>
              <a:rPr lang="en-US" altLang="zh-CN" sz="2200" dirty="0"/>
              <a:t> in range(10):</a:t>
            </a:r>
          </a:p>
          <a:p>
            <a:r>
              <a:rPr lang="en-US" altLang="zh-CN" sz="2200" dirty="0"/>
              <a:t>        print(next(</a:t>
            </a:r>
            <a:r>
              <a:rPr lang="en-US" altLang="zh-CN" sz="2200" dirty="0" err="1"/>
              <a:t>train_iter</a:t>
            </a:r>
            <a:r>
              <a:rPr lang="en-US" altLang="zh-CN" sz="2200" dirty="0"/>
              <a:t>))</a:t>
            </a:r>
          </a:p>
          <a:p>
            <a:endParaRPr lang="en-US" altLang="zh-CN" sz="2200" dirty="0"/>
          </a:p>
        </p:txBody>
      </p:sp>
    </p:spTree>
    <p:extLst>
      <p:ext uri="{BB962C8B-B14F-4D97-AF65-F5344CB8AC3E}">
        <p14:creationId xmlns:p14="http://schemas.microsoft.com/office/powerpoint/2010/main" val="26795006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204864"/>
            <a:ext cx="8496943" cy="4248472"/>
          </a:xfrm>
        </p:spPr>
        <p:txBody>
          <a:bodyPr>
            <a:normAutofit fontScale="55000" lnSpcReduction="20000"/>
          </a:bodyPr>
          <a:lstStyle/>
          <a:p>
            <a:r>
              <a:rPr lang="zh-CN" altLang="en-US" dirty="0"/>
              <a:t>程序运行结果如下：</a:t>
            </a:r>
          </a:p>
          <a:p>
            <a:r>
              <a:rPr lang="zh-CN" altLang="en-US" dirty="0"/>
              <a:t>打印前</a:t>
            </a:r>
            <a:r>
              <a:rPr lang="en-US" altLang="zh-CN" dirty="0"/>
              <a:t>10</a:t>
            </a:r>
            <a:r>
              <a:rPr lang="zh-CN" altLang="en-US" dirty="0"/>
              <a:t>个源语言和目标语言的句子：</a:t>
            </a:r>
          </a:p>
          <a:p>
            <a:r>
              <a:rPr lang="en-US" altLang="zh-CN" dirty="0"/>
              <a:t>('</a:t>
            </a:r>
            <a:r>
              <a:rPr lang="en-US" altLang="zh-CN" dirty="0" err="1"/>
              <a:t>Zwei</a:t>
            </a:r>
            <a:r>
              <a:rPr lang="en-US" altLang="zh-CN" dirty="0"/>
              <a:t> </a:t>
            </a:r>
            <a:r>
              <a:rPr lang="en-US" altLang="zh-CN" dirty="0" err="1"/>
              <a:t>junge</a:t>
            </a:r>
            <a:r>
              <a:rPr lang="en-US" altLang="zh-CN" dirty="0"/>
              <a:t> </a:t>
            </a:r>
            <a:r>
              <a:rPr lang="en-US" altLang="zh-CN" dirty="0" err="1"/>
              <a:t>weiße</a:t>
            </a:r>
            <a:r>
              <a:rPr lang="en-US" altLang="zh-CN" dirty="0"/>
              <a:t> </a:t>
            </a:r>
            <a:r>
              <a:rPr lang="en-US" altLang="zh-CN" dirty="0" err="1"/>
              <a:t>Männer</a:t>
            </a:r>
            <a:r>
              <a:rPr lang="en-US" altLang="zh-CN" dirty="0"/>
              <a:t> </a:t>
            </a:r>
            <a:r>
              <a:rPr lang="en-US" altLang="zh-CN" dirty="0" err="1"/>
              <a:t>sind</a:t>
            </a:r>
            <a:r>
              <a:rPr lang="en-US" altLang="zh-CN" dirty="0"/>
              <a:t> </a:t>
            </a:r>
            <a:r>
              <a:rPr lang="en-US" altLang="zh-CN" dirty="0" err="1"/>
              <a:t>im</a:t>
            </a:r>
            <a:r>
              <a:rPr lang="en-US" altLang="zh-CN" dirty="0"/>
              <a:t> </a:t>
            </a:r>
            <a:r>
              <a:rPr lang="en-US" altLang="zh-CN" dirty="0" err="1"/>
              <a:t>Freien</a:t>
            </a:r>
            <a:r>
              <a:rPr lang="en-US" altLang="zh-CN" dirty="0"/>
              <a:t> in der </a:t>
            </a:r>
            <a:r>
              <a:rPr lang="en-US" altLang="zh-CN" dirty="0" err="1"/>
              <a:t>Nähe</a:t>
            </a:r>
            <a:r>
              <a:rPr lang="en-US" altLang="zh-CN" dirty="0"/>
              <a:t> </a:t>
            </a:r>
            <a:r>
              <a:rPr lang="en-US" altLang="zh-CN" dirty="0" err="1"/>
              <a:t>vieler</a:t>
            </a:r>
            <a:r>
              <a:rPr lang="en-US" altLang="zh-CN" dirty="0"/>
              <a:t> </a:t>
            </a:r>
            <a:r>
              <a:rPr lang="en-US" altLang="zh-CN" dirty="0" err="1"/>
              <a:t>Büsche</a:t>
            </a:r>
            <a:r>
              <a:rPr lang="en-US" altLang="zh-CN" dirty="0"/>
              <a:t>.\n', 'Two young, White males are outside near many bushes.\n')</a:t>
            </a:r>
          </a:p>
          <a:p>
            <a:r>
              <a:rPr lang="en-US" altLang="zh-CN" dirty="0"/>
              <a:t>('</a:t>
            </a:r>
            <a:r>
              <a:rPr lang="en-US" altLang="zh-CN" dirty="0" err="1"/>
              <a:t>Mehrere</a:t>
            </a:r>
            <a:r>
              <a:rPr lang="en-US" altLang="zh-CN" dirty="0"/>
              <a:t> </a:t>
            </a:r>
            <a:r>
              <a:rPr lang="en-US" altLang="zh-CN" dirty="0" err="1"/>
              <a:t>Männer</a:t>
            </a:r>
            <a:r>
              <a:rPr lang="en-US" altLang="zh-CN" dirty="0"/>
              <a:t> </a:t>
            </a:r>
            <a:r>
              <a:rPr lang="en-US" altLang="zh-CN" dirty="0" err="1"/>
              <a:t>mit</a:t>
            </a:r>
            <a:r>
              <a:rPr lang="en-US" altLang="zh-CN" dirty="0"/>
              <a:t> </a:t>
            </a:r>
            <a:r>
              <a:rPr lang="en-US" altLang="zh-CN" dirty="0" err="1"/>
              <a:t>Schutzhelmen</a:t>
            </a:r>
            <a:r>
              <a:rPr lang="en-US" altLang="zh-CN" dirty="0"/>
              <a:t> </a:t>
            </a:r>
            <a:r>
              <a:rPr lang="en-US" altLang="zh-CN" dirty="0" err="1"/>
              <a:t>bedienen</a:t>
            </a:r>
            <a:r>
              <a:rPr lang="en-US" altLang="zh-CN" dirty="0"/>
              <a:t> </a:t>
            </a:r>
            <a:r>
              <a:rPr lang="en-US" altLang="zh-CN" dirty="0" err="1"/>
              <a:t>ein</a:t>
            </a:r>
            <a:r>
              <a:rPr lang="en-US" altLang="zh-CN" dirty="0"/>
              <a:t> </a:t>
            </a:r>
            <a:r>
              <a:rPr lang="en-US" altLang="zh-CN" dirty="0" err="1"/>
              <a:t>Antriebsradsystem</a:t>
            </a:r>
            <a:r>
              <a:rPr lang="en-US" altLang="zh-CN" dirty="0"/>
              <a:t>.\n', 'Several men in hard hats are operating a giant pulley system.\n')</a:t>
            </a:r>
          </a:p>
          <a:p>
            <a:r>
              <a:rPr lang="en-US" altLang="zh-CN" dirty="0"/>
              <a:t>('</a:t>
            </a:r>
            <a:r>
              <a:rPr lang="en-US" altLang="zh-CN" dirty="0" err="1"/>
              <a:t>Ein</a:t>
            </a:r>
            <a:r>
              <a:rPr lang="en-US" altLang="zh-CN" dirty="0"/>
              <a:t> </a:t>
            </a:r>
            <a:r>
              <a:rPr lang="en-US" altLang="zh-CN" dirty="0" err="1"/>
              <a:t>kleines</a:t>
            </a:r>
            <a:r>
              <a:rPr lang="en-US" altLang="zh-CN" dirty="0"/>
              <a:t> </a:t>
            </a:r>
            <a:r>
              <a:rPr lang="en-US" altLang="zh-CN" dirty="0" err="1"/>
              <a:t>Mädchen</a:t>
            </a:r>
            <a:r>
              <a:rPr lang="en-US" altLang="zh-CN" dirty="0"/>
              <a:t> </a:t>
            </a:r>
            <a:r>
              <a:rPr lang="en-US" altLang="zh-CN" dirty="0" err="1"/>
              <a:t>klettert</a:t>
            </a:r>
            <a:r>
              <a:rPr lang="en-US" altLang="zh-CN" dirty="0"/>
              <a:t> in </a:t>
            </a:r>
            <a:r>
              <a:rPr lang="en-US" altLang="zh-CN" dirty="0" err="1"/>
              <a:t>ein</a:t>
            </a:r>
            <a:r>
              <a:rPr lang="en-US" altLang="zh-CN" dirty="0"/>
              <a:t> </a:t>
            </a:r>
            <a:r>
              <a:rPr lang="en-US" altLang="zh-CN" dirty="0" err="1"/>
              <a:t>Spielhaus</a:t>
            </a:r>
            <a:r>
              <a:rPr lang="en-US" altLang="zh-CN" dirty="0"/>
              <a:t> </a:t>
            </a:r>
            <a:r>
              <a:rPr lang="en-US" altLang="zh-CN" dirty="0" err="1"/>
              <a:t>aus</a:t>
            </a:r>
            <a:r>
              <a:rPr lang="en-US" altLang="zh-CN" dirty="0"/>
              <a:t> </a:t>
            </a:r>
            <a:r>
              <a:rPr lang="en-US" altLang="zh-CN" dirty="0" err="1"/>
              <a:t>Holz</a:t>
            </a:r>
            <a:r>
              <a:rPr lang="en-US" altLang="zh-CN" dirty="0"/>
              <a:t>.\n', 'A little girl climbing into a wooden playhouse.\n')</a:t>
            </a:r>
          </a:p>
          <a:p>
            <a:r>
              <a:rPr lang="en-US" altLang="zh-CN" dirty="0"/>
              <a:t>('</a:t>
            </a:r>
            <a:r>
              <a:rPr lang="en-US" altLang="zh-CN" dirty="0" err="1"/>
              <a:t>Ein</a:t>
            </a:r>
            <a:r>
              <a:rPr lang="en-US" altLang="zh-CN" dirty="0"/>
              <a:t> Mann in </a:t>
            </a:r>
            <a:r>
              <a:rPr lang="en-US" altLang="zh-CN" dirty="0" err="1"/>
              <a:t>einem</a:t>
            </a:r>
            <a:r>
              <a:rPr lang="en-US" altLang="zh-CN" dirty="0"/>
              <a:t> </a:t>
            </a:r>
            <a:r>
              <a:rPr lang="en-US" altLang="zh-CN" dirty="0" err="1"/>
              <a:t>blauen</a:t>
            </a:r>
            <a:r>
              <a:rPr lang="en-US" altLang="zh-CN" dirty="0"/>
              <a:t> </a:t>
            </a:r>
            <a:r>
              <a:rPr lang="en-US" altLang="zh-CN" dirty="0" err="1"/>
              <a:t>Hemd</a:t>
            </a:r>
            <a:r>
              <a:rPr lang="en-US" altLang="zh-CN" dirty="0"/>
              <a:t> </a:t>
            </a:r>
            <a:r>
              <a:rPr lang="en-US" altLang="zh-CN" dirty="0" err="1"/>
              <a:t>steht</a:t>
            </a:r>
            <a:r>
              <a:rPr lang="en-US" altLang="zh-CN" dirty="0"/>
              <a:t> auf </a:t>
            </a:r>
            <a:r>
              <a:rPr lang="en-US" altLang="zh-CN" dirty="0" err="1"/>
              <a:t>einer</a:t>
            </a:r>
            <a:r>
              <a:rPr lang="en-US" altLang="zh-CN" dirty="0"/>
              <a:t> Leiter und </a:t>
            </a:r>
            <a:r>
              <a:rPr lang="en-US" altLang="zh-CN" dirty="0" err="1"/>
              <a:t>putzt</a:t>
            </a:r>
            <a:r>
              <a:rPr lang="en-US" altLang="zh-CN" dirty="0"/>
              <a:t> </a:t>
            </a:r>
            <a:r>
              <a:rPr lang="en-US" altLang="zh-CN" dirty="0" err="1"/>
              <a:t>ein</a:t>
            </a:r>
            <a:r>
              <a:rPr lang="en-US" altLang="zh-CN" dirty="0"/>
              <a:t> </a:t>
            </a:r>
            <a:r>
              <a:rPr lang="en-US" altLang="zh-CN" dirty="0" err="1"/>
              <a:t>Fenster</a:t>
            </a:r>
            <a:r>
              <a:rPr lang="en-US" altLang="zh-CN" dirty="0"/>
              <a:t>.\n', 'A man in a blue shirt is standing on a ladder cleaning a window.\n')</a:t>
            </a:r>
          </a:p>
          <a:p>
            <a:r>
              <a:rPr lang="en-US" altLang="zh-CN" dirty="0"/>
              <a:t>('</a:t>
            </a:r>
            <a:r>
              <a:rPr lang="en-US" altLang="zh-CN" dirty="0" err="1"/>
              <a:t>Zwei</a:t>
            </a:r>
            <a:r>
              <a:rPr lang="en-US" altLang="zh-CN" dirty="0"/>
              <a:t> </a:t>
            </a:r>
            <a:r>
              <a:rPr lang="en-US" altLang="zh-CN" dirty="0" err="1"/>
              <a:t>Männer</a:t>
            </a:r>
            <a:r>
              <a:rPr lang="en-US" altLang="zh-CN" dirty="0"/>
              <a:t> </a:t>
            </a:r>
            <a:r>
              <a:rPr lang="en-US" altLang="zh-CN" dirty="0" err="1"/>
              <a:t>stehen</a:t>
            </a:r>
            <a:r>
              <a:rPr lang="en-US" altLang="zh-CN" dirty="0"/>
              <a:t> am Herd und </a:t>
            </a:r>
            <a:r>
              <a:rPr lang="en-US" altLang="zh-CN" dirty="0" err="1"/>
              <a:t>bereiten</a:t>
            </a:r>
            <a:r>
              <a:rPr lang="en-US" altLang="zh-CN" dirty="0"/>
              <a:t> Essen </a:t>
            </a:r>
            <a:r>
              <a:rPr lang="en-US" altLang="zh-CN" dirty="0" err="1"/>
              <a:t>zu</a:t>
            </a:r>
            <a:r>
              <a:rPr lang="en-US" altLang="zh-CN" dirty="0"/>
              <a:t>.\n', 'Two men are at the stove preparing food.\n')</a:t>
            </a:r>
          </a:p>
          <a:p>
            <a:r>
              <a:rPr lang="en-US" altLang="zh-CN" dirty="0"/>
              <a:t>('</a:t>
            </a:r>
            <a:r>
              <a:rPr lang="en-US" altLang="zh-CN" dirty="0" err="1"/>
              <a:t>Ein</a:t>
            </a:r>
            <a:r>
              <a:rPr lang="en-US" altLang="zh-CN" dirty="0"/>
              <a:t> Mann in </a:t>
            </a:r>
            <a:r>
              <a:rPr lang="en-US" altLang="zh-CN" dirty="0" err="1"/>
              <a:t>grün</a:t>
            </a:r>
            <a:r>
              <a:rPr lang="en-US" altLang="zh-CN" dirty="0"/>
              <a:t> </a:t>
            </a:r>
            <a:r>
              <a:rPr lang="en-US" altLang="zh-CN" dirty="0" err="1"/>
              <a:t>hält</a:t>
            </a:r>
            <a:r>
              <a:rPr lang="en-US" altLang="zh-CN" dirty="0"/>
              <a:t> </a:t>
            </a:r>
            <a:r>
              <a:rPr lang="en-US" altLang="zh-CN" dirty="0" err="1"/>
              <a:t>eine</a:t>
            </a:r>
            <a:r>
              <a:rPr lang="en-US" altLang="zh-CN" dirty="0"/>
              <a:t> </a:t>
            </a:r>
            <a:r>
              <a:rPr lang="en-US" altLang="zh-CN" dirty="0" err="1"/>
              <a:t>Gitarre</a:t>
            </a:r>
            <a:r>
              <a:rPr lang="en-US" altLang="zh-CN" dirty="0"/>
              <a:t>, </a:t>
            </a:r>
            <a:r>
              <a:rPr lang="en-US" altLang="zh-CN" dirty="0" err="1"/>
              <a:t>während</a:t>
            </a:r>
            <a:r>
              <a:rPr lang="en-US" altLang="zh-CN" dirty="0"/>
              <a:t> der </a:t>
            </a:r>
            <a:r>
              <a:rPr lang="en-US" altLang="zh-CN" dirty="0" err="1"/>
              <a:t>andere</a:t>
            </a:r>
            <a:r>
              <a:rPr lang="en-US" altLang="zh-CN" dirty="0"/>
              <a:t> Mann sein </a:t>
            </a:r>
            <a:r>
              <a:rPr lang="en-US" altLang="zh-CN" dirty="0" err="1"/>
              <a:t>Hemd</a:t>
            </a:r>
            <a:r>
              <a:rPr lang="en-US" altLang="zh-CN" dirty="0"/>
              <a:t> </a:t>
            </a:r>
            <a:r>
              <a:rPr lang="en-US" altLang="zh-CN" dirty="0" err="1"/>
              <a:t>ansieht</a:t>
            </a:r>
            <a:r>
              <a:rPr lang="en-US" altLang="zh-CN" dirty="0"/>
              <a:t>.\n', 'A man in green holds a guitar while the other man observes his shirt.\n')</a:t>
            </a:r>
          </a:p>
          <a:p>
            <a:r>
              <a:rPr lang="en-US" altLang="zh-CN" dirty="0"/>
              <a:t>('</a:t>
            </a:r>
            <a:r>
              <a:rPr lang="en-US" altLang="zh-CN" dirty="0" err="1"/>
              <a:t>Ein</a:t>
            </a:r>
            <a:r>
              <a:rPr lang="en-US" altLang="zh-CN" dirty="0"/>
              <a:t> Mann </a:t>
            </a:r>
            <a:r>
              <a:rPr lang="en-US" altLang="zh-CN" dirty="0" err="1"/>
              <a:t>lächelt</a:t>
            </a:r>
            <a:r>
              <a:rPr lang="en-US" altLang="zh-CN" dirty="0"/>
              <a:t> </a:t>
            </a:r>
            <a:r>
              <a:rPr lang="en-US" altLang="zh-CN" dirty="0" err="1"/>
              <a:t>einen</a:t>
            </a:r>
            <a:r>
              <a:rPr lang="en-US" altLang="zh-CN" dirty="0"/>
              <a:t> </a:t>
            </a:r>
            <a:r>
              <a:rPr lang="en-US" altLang="zh-CN" dirty="0" err="1"/>
              <a:t>ausgestopften</a:t>
            </a:r>
            <a:r>
              <a:rPr lang="en-US" altLang="zh-CN" dirty="0"/>
              <a:t> </a:t>
            </a:r>
            <a:r>
              <a:rPr lang="en-US" altLang="zh-CN" dirty="0" err="1"/>
              <a:t>Löwen</a:t>
            </a:r>
            <a:r>
              <a:rPr lang="en-US" altLang="zh-CN" dirty="0"/>
              <a:t> an.\n', 'A man is smiling at a stuffed lion\n')</a:t>
            </a:r>
          </a:p>
          <a:p>
            <a:r>
              <a:rPr lang="en-US" altLang="zh-CN" dirty="0"/>
              <a:t>('</a:t>
            </a:r>
            <a:r>
              <a:rPr lang="en-US" altLang="zh-CN" dirty="0" err="1"/>
              <a:t>Ein</a:t>
            </a:r>
            <a:r>
              <a:rPr lang="en-US" altLang="zh-CN" dirty="0"/>
              <a:t> </a:t>
            </a:r>
            <a:r>
              <a:rPr lang="en-US" altLang="zh-CN" dirty="0" err="1"/>
              <a:t>schickes</a:t>
            </a:r>
            <a:r>
              <a:rPr lang="en-US" altLang="zh-CN" dirty="0"/>
              <a:t> </a:t>
            </a:r>
            <a:r>
              <a:rPr lang="en-US" altLang="zh-CN" dirty="0" err="1"/>
              <a:t>Mädchen</a:t>
            </a:r>
            <a:r>
              <a:rPr lang="en-US" altLang="zh-CN" dirty="0"/>
              <a:t> </a:t>
            </a:r>
            <a:r>
              <a:rPr lang="en-US" altLang="zh-CN" dirty="0" err="1"/>
              <a:t>spricht</a:t>
            </a:r>
            <a:r>
              <a:rPr lang="en-US" altLang="zh-CN" dirty="0"/>
              <a:t> </a:t>
            </a:r>
            <a:r>
              <a:rPr lang="en-US" altLang="zh-CN" dirty="0" err="1"/>
              <a:t>mit</a:t>
            </a:r>
            <a:r>
              <a:rPr lang="en-US" altLang="zh-CN" dirty="0"/>
              <a:t> </a:t>
            </a:r>
            <a:r>
              <a:rPr lang="en-US" altLang="zh-CN" dirty="0" err="1"/>
              <a:t>dem</a:t>
            </a:r>
            <a:r>
              <a:rPr lang="en-US" altLang="zh-CN" dirty="0"/>
              <a:t> Handy </a:t>
            </a:r>
            <a:r>
              <a:rPr lang="en-US" altLang="zh-CN" dirty="0" err="1"/>
              <a:t>während</a:t>
            </a:r>
            <a:r>
              <a:rPr lang="en-US" altLang="zh-CN" dirty="0"/>
              <a:t> </a:t>
            </a:r>
            <a:r>
              <a:rPr lang="en-US" altLang="zh-CN" dirty="0" err="1"/>
              <a:t>sie</a:t>
            </a:r>
            <a:r>
              <a:rPr lang="en-US" altLang="zh-CN" dirty="0"/>
              <a:t> </a:t>
            </a:r>
            <a:r>
              <a:rPr lang="en-US" altLang="zh-CN" dirty="0" err="1"/>
              <a:t>langsam</a:t>
            </a:r>
            <a:r>
              <a:rPr lang="en-US" altLang="zh-CN" dirty="0"/>
              <a:t> die </a:t>
            </a:r>
            <a:r>
              <a:rPr lang="en-US" altLang="zh-CN" dirty="0" err="1"/>
              <a:t>Straße</a:t>
            </a:r>
            <a:r>
              <a:rPr lang="en-US" altLang="zh-CN" dirty="0"/>
              <a:t> </a:t>
            </a:r>
            <a:r>
              <a:rPr lang="en-US" altLang="zh-CN" dirty="0" err="1"/>
              <a:t>entlangschwebt</a:t>
            </a:r>
            <a:r>
              <a:rPr lang="en-US" altLang="zh-CN" dirty="0"/>
              <a:t>.\n', 'A trendy girl talking on her cellphone while gliding slowly down the street.\n')</a:t>
            </a:r>
          </a:p>
          <a:p>
            <a:r>
              <a:rPr lang="en-US" altLang="zh-CN" dirty="0"/>
              <a:t>('</a:t>
            </a:r>
            <a:r>
              <a:rPr lang="en-US" altLang="zh-CN" dirty="0" err="1"/>
              <a:t>Eine</a:t>
            </a:r>
            <a:r>
              <a:rPr lang="en-US" altLang="zh-CN" dirty="0"/>
              <a:t> Frau </a:t>
            </a:r>
            <a:r>
              <a:rPr lang="en-US" altLang="zh-CN" dirty="0" err="1"/>
              <a:t>mit</a:t>
            </a:r>
            <a:r>
              <a:rPr lang="en-US" altLang="zh-CN" dirty="0"/>
              <a:t> </a:t>
            </a:r>
            <a:r>
              <a:rPr lang="en-US" altLang="zh-CN" dirty="0" err="1"/>
              <a:t>einer</a:t>
            </a:r>
            <a:r>
              <a:rPr lang="en-US" altLang="zh-CN" dirty="0"/>
              <a:t> </a:t>
            </a:r>
            <a:r>
              <a:rPr lang="en-US" altLang="zh-CN" dirty="0" err="1"/>
              <a:t>großen</a:t>
            </a:r>
            <a:r>
              <a:rPr lang="en-US" altLang="zh-CN" dirty="0"/>
              <a:t> </a:t>
            </a:r>
            <a:r>
              <a:rPr lang="en-US" altLang="zh-CN" dirty="0" err="1"/>
              <a:t>Geldbörse</a:t>
            </a:r>
            <a:r>
              <a:rPr lang="en-US" altLang="zh-CN" dirty="0"/>
              <a:t> </a:t>
            </a:r>
            <a:r>
              <a:rPr lang="en-US" altLang="zh-CN" dirty="0" err="1"/>
              <a:t>geht</a:t>
            </a:r>
            <a:r>
              <a:rPr lang="en-US" altLang="zh-CN" dirty="0"/>
              <a:t> an </a:t>
            </a:r>
            <a:r>
              <a:rPr lang="en-US" altLang="zh-CN" dirty="0" err="1"/>
              <a:t>einem</a:t>
            </a:r>
            <a:r>
              <a:rPr lang="en-US" altLang="zh-CN" dirty="0"/>
              <a:t> Tor </a:t>
            </a:r>
            <a:r>
              <a:rPr lang="en-US" altLang="zh-CN" dirty="0" err="1"/>
              <a:t>vorbei</a:t>
            </a:r>
            <a:r>
              <a:rPr lang="en-US" altLang="zh-CN" dirty="0"/>
              <a:t>.\n', 'A woman with a large purse is walking by a gate.\n')</a:t>
            </a:r>
          </a:p>
          <a:p>
            <a:r>
              <a:rPr lang="en-US" altLang="zh-CN" dirty="0"/>
              <a:t>('</a:t>
            </a:r>
            <a:r>
              <a:rPr lang="en-US" altLang="zh-CN" dirty="0" err="1"/>
              <a:t>Jungen</a:t>
            </a:r>
            <a:r>
              <a:rPr lang="en-US" altLang="zh-CN" dirty="0"/>
              <a:t> </a:t>
            </a:r>
            <a:r>
              <a:rPr lang="en-US" altLang="zh-CN" dirty="0" err="1"/>
              <a:t>tanzen</a:t>
            </a:r>
            <a:r>
              <a:rPr lang="en-US" altLang="zh-CN" dirty="0"/>
              <a:t> mitten in der </a:t>
            </a:r>
            <a:r>
              <a:rPr lang="en-US" altLang="zh-CN" dirty="0" err="1"/>
              <a:t>Nacht</a:t>
            </a:r>
            <a:r>
              <a:rPr lang="en-US" altLang="zh-CN" dirty="0"/>
              <a:t> auf </a:t>
            </a:r>
            <a:r>
              <a:rPr lang="en-US" altLang="zh-CN" dirty="0" err="1"/>
              <a:t>Pfosten</a:t>
            </a:r>
            <a:r>
              <a:rPr lang="en-US" altLang="zh-CN" dirty="0"/>
              <a:t>.\n', 'Boys dancing on poles in the middle of the night.\n')</a:t>
            </a:r>
          </a:p>
          <a:p>
            <a:endParaRPr lang="en-US" altLang="zh-CN" dirty="0"/>
          </a:p>
          <a:p>
            <a:endParaRPr lang="zh-CN" altLang="en-US" dirty="0"/>
          </a:p>
        </p:txBody>
      </p:sp>
    </p:spTree>
    <p:extLst>
      <p:ext uri="{BB962C8B-B14F-4D97-AF65-F5344CB8AC3E}">
        <p14:creationId xmlns:p14="http://schemas.microsoft.com/office/powerpoint/2010/main" val="387001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420888"/>
            <a:ext cx="8712968" cy="4176464"/>
          </a:xfrm>
        </p:spPr>
        <p:txBody>
          <a:bodyPr>
            <a:normAutofit lnSpcReduction="10000"/>
          </a:bodyPr>
          <a:lstStyle/>
          <a:p>
            <a:r>
              <a:rPr lang="en-US" altLang="zh-CN" dirty="0"/>
              <a:t>1969</a:t>
            </a:r>
            <a:r>
              <a:rPr lang="zh-CN" altLang="en-US" dirty="0"/>
              <a:t>年明斯基（</a:t>
            </a:r>
            <a:r>
              <a:rPr lang="en-US" altLang="zh-CN" dirty="0"/>
              <a:t>Minsky</a:t>
            </a:r>
            <a:r>
              <a:rPr lang="zh-CN" altLang="en-US" dirty="0"/>
              <a:t>）证明感知机本质上是一种线性模型，只能处理线性分类问题，甚至连最简单的异或（</a:t>
            </a:r>
            <a:r>
              <a:rPr lang="en-US" altLang="zh-CN" dirty="0"/>
              <a:t>XOR</a:t>
            </a:r>
            <a:r>
              <a:rPr lang="zh-CN" altLang="en-US" dirty="0"/>
              <a:t>）问题都无法正确解决。神经网络进入第一个寒冬期，研究陷入近</a:t>
            </a:r>
            <a:r>
              <a:rPr lang="en-US" altLang="zh-CN" dirty="0"/>
              <a:t>20</a:t>
            </a:r>
            <a:r>
              <a:rPr lang="zh-CN" altLang="en-US" dirty="0"/>
              <a:t>年的停滞。</a:t>
            </a:r>
          </a:p>
          <a:p>
            <a:r>
              <a:rPr lang="en-US" altLang="zh-CN" dirty="0"/>
              <a:t>1986</a:t>
            </a:r>
            <a:r>
              <a:rPr lang="zh-CN" altLang="en-US" dirty="0"/>
              <a:t>年辛顿（</a:t>
            </a:r>
            <a:r>
              <a:rPr lang="en-US" altLang="zh-CN" dirty="0"/>
              <a:t>Hinton</a:t>
            </a:r>
            <a:r>
              <a:rPr lang="zh-CN" altLang="en-US" dirty="0"/>
              <a:t>）发明多层感知机的反向传播（</a:t>
            </a:r>
            <a:r>
              <a:rPr lang="en-US" altLang="zh-CN" dirty="0"/>
              <a:t>BP</a:t>
            </a:r>
            <a:r>
              <a:rPr lang="zh-CN" altLang="en-US" dirty="0"/>
              <a:t>）算法，解决了非线性分类和参数学习的问题。神经网络再次引起人们广泛的关注，引发神经网络的第二次热潮。</a:t>
            </a:r>
          </a:p>
          <a:p>
            <a:r>
              <a:rPr lang="en-US" altLang="zh-CN" dirty="0"/>
              <a:t>1991</a:t>
            </a:r>
            <a:r>
              <a:rPr lang="zh-CN" altLang="en-US" dirty="0"/>
              <a:t>年人们发现，当神经网络的层数增加时，</a:t>
            </a:r>
            <a:r>
              <a:rPr lang="en-US" altLang="zh-CN" dirty="0"/>
              <a:t>BP</a:t>
            </a:r>
            <a:r>
              <a:rPr lang="zh-CN" altLang="en-US" dirty="0"/>
              <a:t>算法会出现“梯度消失”的问题，无法对前层进行有效的学习，并且</a:t>
            </a:r>
            <a:r>
              <a:rPr lang="en-US" altLang="zh-CN" dirty="0"/>
              <a:t>90</a:t>
            </a:r>
            <a:r>
              <a:rPr lang="zh-CN" altLang="en-US" dirty="0"/>
              <a:t>年代中期以支持向量机（</a:t>
            </a:r>
            <a:r>
              <a:rPr lang="en-US" altLang="zh-CN" dirty="0"/>
              <a:t>SVM</a:t>
            </a:r>
            <a:r>
              <a:rPr lang="zh-CN" altLang="en-US" dirty="0"/>
              <a:t>）为代表的机器学习算法取得很好的效果，使得神经网络的发展再次进入衰退期。</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38634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060848"/>
            <a:ext cx="8784976" cy="4536504"/>
          </a:xfrm>
        </p:spPr>
        <p:txBody>
          <a:bodyPr>
            <a:normAutofit fontScale="92500" lnSpcReduction="10000"/>
          </a:bodyPr>
          <a:lstStyle/>
          <a:p>
            <a:r>
              <a:rPr lang="en-US" altLang="zh-CN" dirty="0"/>
              <a:t>2006</a:t>
            </a:r>
            <a:r>
              <a:rPr lang="zh-CN" altLang="en-US" dirty="0"/>
              <a:t>年辛顿等人正式提出深度学习的概念，并且在世界顶级学术期刊</a:t>
            </a:r>
            <a:r>
              <a:rPr lang="en-US" altLang="zh-CN" dirty="0"/>
              <a:t>Science</a:t>
            </a:r>
            <a:r>
              <a:rPr lang="zh-CN" altLang="en-US" dirty="0"/>
              <a:t>中提出深层网络训练中梯度消失问题的解决方案：使用无监督学习方法逐层训练算法，再使用有监督反向传播算法进行调优，在学术圈引起巨大的反响。</a:t>
            </a:r>
          </a:p>
          <a:p>
            <a:r>
              <a:rPr lang="en-US" altLang="zh-CN" dirty="0"/>
              <a:t>2012</a:t>
            </a:r>
            <a:r>
              <a:rPr lang="zh-CN" altLang="en-US" dirty="0"/>
              <a:t>年辛顿课题组参加</a:t>
            </a:r>
            <a:r>
              <a:rPr lang="en-US" altLang="zh-CN" dirty="0"/>
              <a:t>ImageNet</a:t>
            </a:r>
            <a:r>
              <a:rPr lang="zh-CN" altLang="en-US" dirty="0"/>
              <a:t>图像识别比赛，采用深度学习模型</a:t>
            </a:r>
            <a:r>
              <a:rPr lang="en-US" altLang="zh-CN" dirty="0" err="1"/>
              <a:t>AlexNet</a:t>
            </a:r>
            <a:r>
              <a:rPr lang="zh-CN" altLang="en-US" dirty="0"/>
              <a:t>一举夺冠，碾压第二名的</a:t>
            </a:r>
            <a:r>
              <a:rPr lang="en-US" altLang="zh-CN" dirty="0"/>
              <a:t>SVM</a:t>
            </a:r>
            <a:r>
              <a:rPr lang="zh-CN" altLang="en-US" dirty="0"/>
              <a:t>方法，深度学习吸引了很多研究者的注意。在随后的三年中，深度学习不断在</a:t>
            </a:r>
            <a:r>
              <a:rPr lang="en-US" altLang="zh-CN" dirty="0"/>
              <a:t>ImageNet</a:t>
            </a:r>
            <a:r>
              <a:rPr lang="zh-CN" altLang="en-US" dirty="0"/>
              <a:t>比赛取得进步。</a:t>
            </a:r>
          </a:p>
          <a:p>
            <a:r>
              <a:rPr lang="en-US" altLang="zh-CN" dirty="0"/>
              <a:t>2016</a:t>
            </a:r>
            <a:r>
              <a:rPr lang="zh-CN" altLang="en-US" dirty="0"/>
              <a:t>年，谷歌公司基于深度学习技术，研发的</a:t>
            </a:r>
            <a:r>
              <a:rPr lang="en-US" altLang="zh-CN" dirty="0" err="1"/>
              <a:t>AlphaGo</a:t>
            </a:r>
            <a:r>
              <a:rPr lang="zh-CN" altLang="en-US" dirty="0"/>
              <a:t>以</a:t>
            </a:r>
            <a:r>
              <a:rPr lang="en-US" altLang="zh-CN" dirty="0"/>
              <a:t>4</a:t>
            </a:r>
            <a:r>
              <a:rPr lang="zh-CN" altLang="en-US" dirty="0"/>
              <a:t>比</a:t>
            </a:r>
            <a:r>
              <a:rPr lang="en-US" altLang="zh-CN" dirty="0"/>
              <a:t>1</a:t>
            </a:r>
            <a:r>
              <a:rPr lang="zh-CN" altLang="en-US" dirty="0"/>
              <a:t>的比分战胜国际顶尖围棋高手李世石，证明在围棋界，基于深度学习技术的计算机已经超越了人类。</a:t>
            </a:r>
          </a:p>
          <a:p>
            <a:r>
              <a:rPr lang="en-US" altLang="zh-CN" dirty="0"/>
              <a:t>2017</a:t>
            </a:r>
            <a:r>
              <a:rPr lang="zh-CN" altLang="en-US" dirty="0"/>
              <a:t>年，基于强化学习算法的</a:t>
            </a:r>
            <a:r>
              <a:rPr lang="en-US" altLang="zh-CN" dirty="0" err="1"/>
              <a:t>AlphaGo</a:t>
            </a:r>
            <a:r>
              <a:rPr lang="zh-CN" altLang="en-US" dirty="0"/>
              <a:t>的升级版</a:t>
            </a:r>
            <a:r>
              <a:rPr lang="en-US" altLang="zh-CN" dirty="0"/>
              <a:t>——</a:t>
            </a:r>
            <a:r>
              <a:rPr lang="en-US" altLang="zh-CN" dirty="0" err="1"/>
              <a:t>AlphaGo</a:t>
            </a:r>
            <a:r>
              <a:rPr lang="en-US" altLang="zh-CN" dirty="0"/>
              <a:t> Zero</a:t>
            </a:r>
            <a:r>
              <a:rPr lang="zh-CN" altLang="en-US" dirty="0"/>
              <a:t>诞生，它采用自对弈强化学习的学习模式，完全从随机落子开始，不再使用人类棋谱，</a:t>
            </a:r>
            <a:r>
              <a:rPr lang="en-US" altLang="zh-CN" dirty="0" err="1"/>
              <a:t>AlphaGo</a:t>
            </a:r>
            <a:r>
              <a:rPr lang="en-US" altLang="zh-CN" dirty="0"/>
              <a:t> Zero</a:t>
            </a:r>
            <a:r>
              <a:rPr lang="zh-CN" altLang="en-US" dirty="0"/>
              <a:t>轻易打败先前的</a:t>
            </a:r>
            <a:r>
              <a:rPr lang="en-US" altLang="zh-CN" dirty="0" err="1"/>
              <a:t>AlphaGo</a:t>
            </a:r>
            <a:r>
              <a:rPr lang="zh-CN" altLang="en-US" dirty="0"/>
              <a: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20085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76872"/>
            <a:ext cx="8784975" cy="4464496"/>
          </a:xfrm>
        </p:spPr>
        <p:txBody>
          <a:bodyPr>
            <a:normAutofit lnSpcReduction="10000"/>
          </a:bodyPr>
          <a:lstStyle/>
          <a:p>
            <a:r>
              <a:rPr lang="zh-CN" altLang="en-US" dirty="0"/>
              <a:t>除了以上的图像领域和围棋领域，深度学习在自然语言处理领域也取得了显著的成果。例如，词向量（</a:t>
            </a:r>
            <a:r>
              <a:rPr lang="en-US" altLang="zh-CN" dirty="0"/>
              <a:t>Word2Vec</a:t>
            </a:r>
            <a:r>
              <a:rPr lang="zh-CN" altLang="en-US" dirty="0"/>
              <a:t>）已经成为自然语言处理的核心，其基本思想是把人类语言中的字或词转换为维度可控的机器容易理解的稠密向量，容易计算出词与词之间的相互关系，因而在机器翻译、情感分析等应用上取得很好的效果。</a:t>
            </a:r>
            <a:r>
              <a:rPr lang="en-US" altLang="zh-CN" dirty="0"/>
              <a:t>LSTM</a:t>
            </a:r>
            <a:r>
              <a:rPr lang="zh-CN" altLang="en-US" dirty="0"/>
              <a:t>、</a:t>
            </a:r>
            <a:r>
              <a:rPr lang="en-US" altLang="zh-CN" dirty="0"/>
              <a:t>GRU</a:t>
            </a:r>
            <a:r>
              <a:rPr lang="zh-CN" altLang="en-US" dirty="0"/>
              <a:t>、注意力机制、</a:t>
            </a:r>
            <a:r>
              <a:rPr lang="en-US" altLang="zh-CN" dirty="0" err="1"/>
              <a:t>ELMo</a:t>
            </a:r>
            <a:r>
              <a:rPr lang="zh-CN" altLang="en-US" dirty="0"/>
              <a:t>、</a:t>
            </a:r>
            <a:r>
              <a:rPr lang="en-US" altLang="zh-CN" dirty="0"/>
              <a:t>Transformer</a:t>
            </a:r>
            <a:r>
              <a:rPr lang="zh-CN" altLang="en-US" dirty="0"/>
              <a:t>、</a:t>
            </a:r>
            <a:r>
              <a:rPr lang="en-US" altLang="zh-CN" dirty="0"/>
              <a:t>BERT</a:t>
            </a:r>
            <a:r>
              <a:rPr lang="zh-CN" altLang="en-US" dirty="0"/>
              <a:t>、</a:t>
            </a:r>
            <a:r>
              <a:rPr lang="en-US" altLang="zh-CN" dirty="0"/>
              <a:t>GPT</a:t>
            </a:r>
            <a:r>
              <a:rPr lang="zh-CN" altLang="en-US" dirty="0"/>
              <a:t>、</a:t>
            </a:r>
            <a:r>
              <a:rPr lang="en-US" altLang="zh-CN" dirty="0"/>
              <a:t>GPT2</a:t>
            </a:r>
            <a:r>
              <a:rPr lang="zh-CN" altLang="en-US" dirty="0"/>
              <a:t>和</a:t>
            </a:r>
            <a:r>
              <a:rPr lang="en-US" altLang="zh-CN" dirty="0"/>
              <a:t>GPT3</a:t>
            </a:r>
            <a:r>
              <a:rPr lang="zh-CN" altLang="en-US" dirty="0"/>
              <a:t>等新模型新方法令人目不暇接，基于深度学习的自然语言处理在机器翻译、智能问答和聊天机器人等方向上都取得长足的进步。</a:t>
            </a:r>
          </a:p>
          <a:p>
            <a:r>
              <a:rPr lang="zh-CN" altLang="en-US" dirty="0"/>
              <a:t>总之，今天的深度学习已经越来越趋于成熟，尽管在落地应用上还需要解决许多实际问题，但深度学习无疑是有趣和有挑战性的充满希望的新兴领域。</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175235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295</TotalTime>
  <Words>5828</Words>
  <Application>Microsoft Office PowerPoint</Application>
  <PresentationFormat>全屏显示(4:3)</PresentationFormat>
  <Paragraphs>262</Paragraphs>
  <Slides>61</Slides>
  <Notes>0</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波形</vt:lpstr>
      <vt:lpstr>第1章 PyTorch介绍</vt:lpstr>
      <vt:lpstr>PowerPoint 演示文稿</vt:lpstr>
      <vt:lpstr>内容</vt:lpstr>
      <vt:lpstr>1.1 深度学习与PyTorch简介</vt:lpstr>
      <vt:lpstr>1.1.1 深度学习介绍</vt:lpstr>
      <vt:lpstr>PowerPoint 演示文稿</vt:lpstr>
      <vt:lpstr>PowerPoint 演示文稿</vt:lpstr>
      <vt:lpstr>PowerPoint 演示文稿</vt:lpstr>
      <vt:lpstr>PowerPoint 演示文稿</vt:lpstr>
      <vt:lpstr>1.1.2 PyTorch介绍</vt:lpstr>
      <vt:lpstr>PowerPoint 演示文稿</vt:lpstr>
      <vt:lpstr>PowerPoint 演示文稿</vt:lpstr>
      <vt:lpstr>PowerPoint 演示文稿</vt:lpstr>
      <vt:lpstr>PowerPoint 演示文稿</vt:lpstr>
      <vt:lpstr>PowerPoint 演示文稿</vt:lpstr>
      <vt:lpstr>PowerPoint 演示文稿</vt:lpstr>
      <vt:lpstr>1.2 PyTorch安装</vt:lpstr>
      <vt:lpstr>PowerPoint 演示文稿</vt:lpstr>
      <vt:lpstr>1.2.1 Anaconda下载</vt:lpstr>
      <vt:lpstr>1.2.2 Windows下安装PyTorch</vt:lpstr>
      <vt:lpstr>PowerPoint 演示文稿</vt:lpstr>
      <vt:lpstr>PowerPoint 演示文稿</vt:lpstr>
      <vt:lpstr>PowerPoint 演示文稿</vt:lpstr>
      <vt:lpstr>PowerPoint 演示文稿</vt:lpstr>
      <vt:lpstr>1.2.3 Linux Ubuntu下安装PyTorch</vt:lpstr>
      <vt:lpstr>PowerPoint 演示文稿</vt:lpstr>
      <vt:lpstr>PowerPoint 演示文稿</vt:lpstr>
      <vt:lpstr>1.2.4 Anaconda管理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1.3 常用数据集</vt:lpstr>
      <vt:lpstr>1.3.1 MNIST数据集</vt:lpstr>
      <vt:lpstr>PowerPoint 演示文稿</vt:lpstr>
      <vt:lpstr>PowerPoint 演示文稿</vt:lpstr>
      <vt:lpstr>1.3.2 Fashion-MNIST数据集</vt:lpstr>
      <vt:lpstr>PowerPoint 演示文稿</vt:lpstr>
      <vt:lpstr>PowerPoint 演示文稿</vt:lpstr>
      <vt:lpstr>PowerPoint 演示文稿</vt:lpstr>
      <vt:lpstr>1.3.3 CIFAR-10数据集</vt:lpstr>
      <vt:lpstr>PowerPoint 演示文稿</vt:lpstr>
      <vt:lpstr>PowerPoint 演示文稿</vt:lpstr>
      <vt:lpstr>PowerPoint 演示文稿</vt:lpstr>
      <vt:lpstr>PowerPoint 演示文稿</vt:lpstr>
      <vt:lpstr>1.3.4 Dogs vs. Cats数据集</vt:lpstr>
      <vt:lpstr>PowerPoint 演示文稿</vt:lpstr>
      <vt:lpstr>PowerPoint 演示文稿</vt:lpstr>
      <vt:lpstr>1.3.5 AG_NEWS数据集</vt:lpstr>
      <vt:lpstr>PowerPoint 演示文稿</vt:lpstr>
      <vt:lpstr>1.3.6 WikiText2数据集</vt:lpstr>
      <vt:lpstr>PowerPoint 演示文稿</vt:lpstr>
      <vt:lpstr>1.3.7 QIQC数据集</vt:lpstr>
      <vt:lpstr>PowerPoint 演示文稿</vt:lpstr>
      <vt:lpstr>PowerPoint 演示文稿</vt:lpstr>
      <vt:lpstr>1.3.8 Multi30k数据集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 章机器学习介绍</dc:title>
  <dc:creator>mike yuan</dc:creator>
  <cp:lastModifiedBy>391911679@qq.com</cp:lastModifiedBy>
  <cp:revision>127</cp:revision>
  <dcterms:created xsi:type="dcterms:W3CDTF">2018-08-21T12:10:40Z</dcterms:created>
  <dcterms:modified xsi:type="dcterms:W3CDTF">2023-02-03T02:49:45Z</dcterms:modified>
</cp:coreProperties>
</file>