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6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6" r:id="rId41"/>
    <p:sldId id="295"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6" Type="http://schemas.openxmlformats.org/officeDocument/2006/relationships/image" Target="../media/image47.wmf"/><Relationship Id="rId5" Type="http://schemas.openxmlformats.org/officeDocument/2006/relationships/image" Target="../media/image53.wmf"/><Relationship Id="rId4"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image" Target="../media/image65.wmf"/><Relationship Id="rId3" Type="http://schemas.openxmlformats.org/officeDocument/2006/relationships/image" Target="../media/image57.wmf"/><Relationship Id="rId7" Type="http://schemas.openxmlformats.org/officeDocument/2006/relationships/image" Target="../media/image49.wmf"/><Relationship Id="rId12" Type="http://schemas.openxmlformats.org/officeDocument/2006/relationships/image" Target="../media/image64.wmf"/><Relationship Id="rId2" Type="http://schemas.openxmlformats.org/officeDocument/2006/relationships/image" Target="../media/image56.wmf"/><Relationship Id="rId1" Type="http://schemas.openxmlformats.org/officeDocument/2006/relationships/image" Target="../media/image55.wmf"/><Relationship Id="rId6" Type="http://schemas.openxmlformats.org/officeDocument/2006/relationships/image" Target="../media/image59.wmf"/><Relationship Id="rId11" Type="http://schemas.openxmlformats.org/officeDocument/2006/relationships/image" Target="../media/image63.wmf"/><Relationship Id="rId5" Type="http://schemas.openxmlformats.org/officeDocument/2006/relationships/image" Target="../media/image45.wmf"/><Relationship Id="rId10" Type="http://schemas.openxmlformats.org/officeDocument/2006/relationships/image" Target="../media/image62.wmf"/><Relationship Id="rId4" Type="http://schemas.openxmlformats.org/officeDocument/2006/relationships/image" Target="../media/image58.wmf"/><Relationship Id="rId9" Type="http://schemas.openxmlformats.org/officeDocument/2006/relationships/image" Target="../media/image61.wmf"/><Relationship Id="rId14" Type="http://schemas.openxmlformats.org/officeDocument/2006/relationships/image" Target="../media/image6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image" Target="../media/image69.wmf"/><Relationship Id="rId7" Type="http://schemas.openxmlformats.org/officeDocument/2006/relationships/image" Target="../media/image73.wmf"/><Relationship Id="rId2" Type="http://schemas.openxmlformats.org/officeDocument/2006/relationships/image" Target="../media/image68.wmf"/><Relationship Id="rId1" Type="http://schemas.openxmlformats.org/officeDocument/2006/relationships/image" Target="../media/image67.wmf"/><Relationship Id="rId6" Type="http://schemas.openxmlformats.org/officeDocument/2006/relationships/image" Target="../media/image72.wmf"/><Relationship Id="rId11" Type="http://schemas.openxmlformats.org/officeDocument/2006/relationships/image" Target="../media/image77.wmf"/><Relationship Id="rId5" Type="http://schemas.openxmlformats.org/officeDocument/2006/relationships/image" Target="../media/image71.wmf"/><Relationship Id="rId10" Type="http://schemas.openxmlformats.org/officeDocument/2006/relationships/image" Target="../media/image76.wmf"/><Relationship Id="rId4" Type="http://schemas.openxmlformats.org/officeDocument/2006/relationships/image" Target="../media/image70.wmf"/><Relationship Id="rId9" Type="http://schemas.openxmlformats.org/officeDocument/2006/relationships/image" Target="../media/image7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68.wmf"/><Relationship Id="rId1" Type="http://schemas.openxmlformats.org/officeDocument/2006/relationships/image" Target="../media/image78.wmf"/><Relationship Id="rId6" Type="http://schemas.openxmlformats.org/officeDocument/2006/relationships/image" Target="../media/image82.wmf"/><Relationship Id="rId5" Type="http://schemas.openxmlformats.org/officeDocument/2006/relationships/image" Target="../media/image81.wmf"/><Relationship Id="rId4" Type="http://schemas.openxmlformats.org/officeDocument/2006/relationships/image" Target="../media/image80.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84.wmf"/><Relationship Id="rId7" Type="http://schemas.openxmlformats.org/officeDocument/2006/relationships/image" Target="../media/image87.wmf"/><Relationship Id="rId2" Type="http://schemas.openxmlformats.org/officeDocument/2006/relationships/image" Target="../media/image82.wmf"/><Relationship Id="rId1" Type="http://schemas.openxmlformats.org/officeDocument/2006/relationships/image" Target="../media/image83.wmf"/><Relationship Id="rId6" Type="http://schemas.openxmlformats.org/officeDocument/2006/relationships/image" Target="../media/image77.wmf"/><Relationship Id="rId5" Type="http://schemas.openxmlformats.org/officeDocument/2006/relationships/image" Target="../media/image86.wmf"/><Relationship Id="rId10" Type="http://schemas.openxmlformats.org/officeDocument/2006/relationships/image" Target="../media/image90.wmf"/><Relationship Id="rId4" Type="http://schemas.openxmlformats.org/officeDocument/2006/relationships/image" Target="../media/image85.wmf"/><Relationship Id="rId9" Type="http://schemas.openxmlformats.org/officeDocument/2006/relationships/image" Target="../media/image89.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3.wmf"/><Relationship Id="rId7" Type="http://schemas.openxmlformats.org/officeDocument/2006/relationships/image" Target="../media/image96.wmf"/><Relationship Id="rId12" Type="http://schemas.openxmlformats.org/officeDocument/2006/relationships/image" Target="../media/image101.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70.wmf"/><Relationship Id="rId11" Type="http://schemas.openxmlformats.org/officeDocument/2006/relationships/image" Target="../media/image100.wmf"/><Relationship Id="rId5" Type="http://schemas.openxmlformats.org/officeDocument/2006/relationships/image" Target="../media/image95.wmf"/><Relationship Id="rId10" Type="http://schemas.openxmlformats.org/officeDocument/2006/relationships/image" Target="../media/image99.wmf"/><Relationship Id="rId4" Type="http://schemas.openxmlformats.org/officeDocument/2006/relationships/image" Target="../media/image94.wmf"/><Relationship Id="rId9" Type="http://schemas.openxmlformats.org/officeDocument/2006/relationships/image" Target="../media/image9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5.wmf"/><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13.wmf"/><Relationship Id="rId1" Type="http://schemas.openxmlformats.org/officeDocument/2006/relationships/image" Target="../media/image112.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15.wmf"/><Relationship Id="rId1" Type="http://schemas.openxmlformats.org/officeDocument/2006/relationships/image" Target="../media/image11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 Id="rId6" Type="http://schemas.openxmlformats.org/officeDocument/2006/relationships/image" Target="../media/image121.wmf"/><Relationship Id="rId5" Type="http://schemas.openxmlformats.org/officeDocument/2006/relationships/image" Target="../media/image120.wmf"/><Relationship Id="rId4"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5.wmf"/><Relationship Id="rId5" Type="http://schemas.openxmlformats.org/officeDocument/2006/relationships/image" Target="../media/image15.wmf"/><Relationship Id="rId4"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image" Target="../media/image123.wmf"/><Relationship Id="rId1" Type="http://schemas.openxmlformats.org/officeDocument/2006/relationships/image" Target="../media/image122.wmf"/><Relationship Id="rId5" Type="http://schemas.openxmlformats.org/officeDocument/2006/relationships/image" Target="../media/image121.wmf"/><Relationship Id="rId4" Type="http://schemas.openxmlformats.org/officeDocument/2006/relationships/image" Target="../media/image120.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26.wmf"/><Relationship Id="rId7" Type="http://schemas.openxmlformats.org/officeDocument/2006/relationships/image" Target="../media/image121.wmf"/><Relationship Id="rId2" Type="http://schemas.openxmlformats.org/officeDocument/2006/relationships/image" Target="../media/image125.wmf"/><Relationship Id="rId1" Type="http://schemas.openxmlformats.org/officeDocument/2006/relationships/image" Target="../media/image124.wmf"/><Relationship Id="rId6" Type="http://schemas.openxmlformats.org/officeDocument/2006/relationships/image" Target="../media/image120.wmf"/><Relationship Id="rId5" Type="http://schemas.openxmlformats.org/officeDocument/2006/relationships/image" Target="../media/image127.wmf"/><Relationship Id="rId4" Type="http://schemas.openxmlformats.org/officeDocument/2006/relationships/image" Target="../media/image11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image" Target="../media/image128.wmf"/><Relationship Id="rId1" Type="http://schemas.openxmlformats.org/officeDocument/2006/relationships/image" Target="../media/image122.wmf"/><Relationship Id="rId5" Type="http://schemas.openxmlformats.org/officeDocument/2006/relationships/image" Target="../media/image121.wmf"/><Relationship Id="rId4" Type="http://schemas.openxmlformats.org/officeDocument/2006/relationships/image" Target="../media/image12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5" Type="http://schemas.openxmlformats.org/officeDocument/2006/relationships/image" Target="../media/image40.wmf"/><Relationship Id="rId4" Type="http://schemas.openxmlformats.org/officeDocument/2006/relationships/image" Target="../media/image39.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5.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21.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3.bin"/><Relationship Id="rId5" Type="http://schemas.openxmlformats.org/officeDocument/2006/relationships/oleObject" Target="../embeddings/oleObject22.bin"/><Relationship Id="rId10" Type="http://schemas.openxmlformats.org/officeDocument/2006/relationships/oleObject" Target="../embeddings/oleObject26.bin"/><Relationship Id="rId4" Type="http://schemas.openxmlformats.org/officeDocument/2006/relationships/image" Target="../media/image26.wmf"/><Relationship Id="rId9" Type="http://schemas.openxmlformats.org/officeDocument/2006/relationships/oleObject" Target="../embeddings/oleObject25.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40.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7.wmf"/><Relationship Id="rId11" Type="http://schemas.openxmlformats.org/officeDocument/2006/relationships/oleObject" Target="../embeddings/oleObject31.bin"/><Relationship Id="rId5" Type="http://schemas.openxmlformats.org/officeDocument/2006/relationships/oleObject" Target="../embeddings/oleObject28.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30.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44.wmf"/><Relationship Id="rId5" Type="http://schemas.openxmlformats.org/officeDocument/2006/relationships/oleObject" Target="../embeddings/oleObject33.bin"/><Relationship Id="rId4" Type="http://schemas.openxmlformats.org/officeDocument/2006/relationships/image" Target="../media/image43.wmf"/></Relationships>
</file>

<file path=ppt/slides/_rels/slide41.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46.wmf"/><Relationship Id="rId5" Type="http://schemas.openxmlformats.org/officeDocument/2006/relationships/oleObject" Target="../embeddings/oleObject37.bin"/><Relationship Id="rId4" Type="http://schemas.openxmlformats.org/officeDocument/2006/relationships/image" Target="../media/image45.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9.wmf"/><Relationship Id="rId5" Type="http://schemas.openxmlformats.org/officeDocument/2006/relationships/oleObject" Target="../embeddings/oleObject40.bin"/><Relationship Id="rId4" Type="http://schemas.openxmlformats.org/officeDocument/2006/relationships/image" Target="../media/image48.wmf"/></Relationships>
</file>

<file path=ppt/slides/_rels/slide43.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51.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45.wmf"/><Relationship Id="rId4" Type="http://schemas.openxmlformats.org/officeDocument/2006/relationships/image" Target="../media/image50.wmf"/><Relationship Id="rId9" Type="http://schemas.openxmlformats.org/officeDocument/2006/relationships/oleObject" Target="../embeddings/oleObject44.bin"/><Relationship Id="rId14" Type="http://schemas.openxmlformats.org/officeDocument/2006/relationships/image" Target="../media/image47.wmf"/></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52.bin"/><Relationship Id="rId18" Type="http://schemas.openxmlformats.org/officeDocument/2006/relationships/image" Target="../media/image60.wmf"/><Relationship Id="rId26" Type="http://schemas.openxmlformats.org/officeDocument/2006/relationships/image" Target="../media/image64.wmf"/><Relationship Id="rId3" Type="http://schemas.openxmlformats.org/officeDocument/2006/relationships/oleObject" Target="../embeddings/oleObject47.bin"/><Relationship Id="rId21" Type="http://schemas.openxmlformats.org/officeDocument/2006/relationships/oleObject" Target="../embeddings/oleObject56.bin"/><Relationship Id="rId7" Type="http://schemas.openxmlformats.org/officeDocument/2006/relationships/oleObject" Target="../embeddings/oleObject49.bin"/><Relationship Id="rId12" Type="http://schemas.openxmlformats.org/officeDocument/2006/relationships/image" Target="../media/image45.wmf"/><Relationship Id="rId17" Type="http://schemas.openxmlformats.org/officeDocument/2006/relationships/oleObject" Target="../embeddings/oleObject54.bin"/><Relationship Id="rId25" Type="http://schemas.openxmlformats.org/officeDocument/2006/relationships/oleObject" Target="../embeddings/oleObject58.bin"/><Relationship Id="rId2" Type="http://schemas.openxmlformats.org/officeDocument/2006/relationships/slideLayout" Target="../slideLayouts/slideLayout2.xml"/><Relationship Id="rId16" Type="http://schemas.openxmlformats.org/officeDocument/2006/relationships/image" Target="../media/image49.wmf"/><Relationship Id="rId20" Type="http://schemas.openxmlformats.org/officeDocument/2006/relationships/image" Target="../media/image61.wmf"/><Relationship Id="rId29" Type="http://schemas.openxmlformats.org/officeDocument/2006/relationships/oleObject" Target="../embeddings/oleObject60.bin"/><Relationship Id="rId1" Type="http://schemas.openxmlformats.org/officeDocument/2006/relationships/vmlDrawing" Target="../drawings/vmlDrawing11.vml"/><Relationship Id="rId6" Type="http://schemas.openxmlformats.org/officeDocument/2006/relationships/image" Target="../media/image56.wmf"/><Relationship Id="rId11" Type="http://schemas.openxmlformats.org/officeDocument/2006/relationships/oleObject" Target="../embeddings/oleObject51.bin"/><Relationship Id="rId24" Type="http://schemas.openxmlformats.org/officeDocument/2006/relationships/image" Target="../media/image63.wmf"/><Relationship Id="rId5" Type="http://schemas.openxmlformats.org/officeDocument/2006/relationships/oleObject" Target="../embeddings/oleObject48.bin"/><Relationship Id="rId15" Type="http://schemas.openxmlformats.org/officeDocument/2006/relationships/oleObject" Target="../embeddings/oleObject53.bin"/><Relationship Id="rId23" Type="http://schemas.openxmlformats.org/officeDocument/2006/relationships/oleObject" Target="../embeddings/oleObject57.bin"/><Relationship Id="rId28" Type="http://schemas.openxmlformats.org/officeDocument/2006/relationships/image" Target="../media/image65.wmf"/><Relationship Id="rId10" Type="http://schemas.openxmlformats.org/officeDocument/2006/relationships/image" Target="../media/image58.wmf"/><Relationship Id="rId19" Type="http://schemas.openxmlformats.org/officeDocument/2006/relationships/oleObject" Target="../embeddings/oleObject55.bin"/><Relationship Id="rId4" Type="http://schemas.openxmlformats.org/officeDocument/2006/relationships/image" Target="../media/image55.wmf"/><Relationship Id="rId9" Type="http://schemas.openxmlformats.org/officeDocument/2006/relationships/oleObject" Target="../embeddings/oleObject50.bin"/><Relationship Id="rId14" Type="http://schemas.openxmlformats.org/officeDocument/2006/relationships/image" Target="../media/image59.wmf"/><Relationship Id="rId22" Type="http://schemas.openxmlformats.org/officeDocument/2006/relationships/image" Target="../media/image62.wmf"/><Relationship Id="rId27" Type="http://schemas.openxmlformats.org/officeDocument/2006/relationships/oleObject" Target="../embeddings/oleObject59.bin"/><Relationship Id="rId30" Type="http://schemas.openxmlformats.org/officeDocument/2006/relationships/image" Target="../media/image66.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oleObject" Target="../embeddings/oleObject66.bin"/><Relationship Id="rId18" Type="http://schemas.openxmlformats.org/officeDocument/2006/relationships/image" Target="../media/image74.wmf"/><Relationship Id="rId3" Type="http://schemas.openxmlformats.org/officeDocument/2006/relationships/oleObject" Target="../embeddings/oleObject61.bin"/><Relationship Id="rId21" Type="http://schemas.openxmlformats.org/officeDocument/2006/relationships/oleObject" Target="../embeddings/oleObject70.bin"/><Relationship Id="rId7" Type="http://schemas.openxmlformats.org/officeDocument/2006/relationships/oleObject" Target="../embeddings/oleObject63.bin"/><Relationship Id="rId12" Type="http://schemas.openxmlformats.org/officeDocument/2006/relationships/image" Target="../media/image71.wmf"/><Relationship Id="rId17" Type="http://schemas.openxmlformats.org/officeDocument/2006/relationships/oleObject" Target="../embeddings/oleObject68.bin"/><Relationship Id="rId2" Type="http://schemas.openxmlformats.org/officeDocument/2006/relationships/slideLayout" Target="../slideLayouts/slideLayout2.xml"/><Relationship Id="rId16" Type="http://schemas.openxmlformats.org/officeDocument/2006/relationships/image" Target="../media/image73.wmf"/><Relationship Id="rId20" Type="http://schemas.openxmlformats.org/officeDocument/2006/relationships/image" Target="../media/image75.wmf"/><Relationship Id="rId1" Type="http://schemas.openxmlformats.org/officeDocument/2006/relationships/vmlDrawing" Target="../drawings/vmlDrawing12.vml"/><Relationship Id="rId6" Type="http://schemas.openxmlformats.org/officeDocument/2006/relationships/image" Target="../media/image68.wmf"/><Relationship Id="rId11" Type="http://schemas.openxmlformats.org/officeDocument/2006/relationships/oleObject" Target="../embeddings/oleObject65.bin"/><Relationship Id="rId24" Type="http://schemas.openxmlformats.org/officeDocument/2006/relationships/image" Target="../media/image77.wmf"/><Relationship Id="rId5" Type="http://schemas.openxmlformats.org/officeDocument/2006/relationships/oleObject" Target="../embeddings/oleObject62.bin"/><Relationship Id="rId15" Type="http://schemas.openxmlformats.org/officeDocument/2006/relationships/oleObject" Target="../embeddings/oleObject67.bin"/><Relationship Id="rId23" Type="http://schemas.openxmlformats.org/officeDocument/2006/relationships/oleObject" Target="../embeddings/oleObject71.bin"/><Relationship Id="rId10" Type="http://schemas.openxmlformats.org/officeDocument/2006/relationships/image" Target="../media/image70.wmf"/><Relationship Id="rId19" Type="http://schemas.openxmlformats.org/officeDocument/2006/relationships/oleObject" Target="../embeddings/oleObject69.bin"/><Relationship Id="rId4" Type="http://schemas.openxmlformats.org/officeDocument/2006/relationships/image" Target="../media/image67.wmf"/><Relationship Id="rId9" Type="http://schemas.openxmlformats.org/officeDocument/2006/relationships/oleObject" Target="../embeddings/oleObject64.bin"/><Relationship Id="rId14" Type="http://schemas.openxmlformats.org/officeDocument/2006/relationships/image" Target="../media/image72.wmf"/><Relationship Id="rId22" Type="http://schemas.openxmlformats.org/officeDocument/2006/relationships/image" Target="../media/image76.w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75.bin"/><Relationship Id="rId13" Type="http://schemas.openxmlformats.org/officeDocument/2006/relationships/oleObject" Target="../embeddings/oleObject78.bin"/><Relationship Id="rId18" Type="http://schemas.openxmlformats.org/officeDocument/2006/relationships/image" Target="../media/image82.wmf"/><Relationship Id="rId3" Type="http://schemas.openxmlformats.org/officeDocument/2006/relationships/oleObject" Target="../embeddings/oleObject72.bin"/><Relationship Id="rId7" Type="http://schemas.openxmlformats.org/officeDocument/2006/relationships/oleObject" Target="../embeddings/oleObject74.bin"/><Relationship Id="rId12" Type="http://schemas.openxmlformats.org/officeDocument/2006/relationships/image" Target="../media/image80.wmf"/><Relationship Id="rId17" Type="http://schemas.openxmlformats.org/officeDocument/2006/relationships/oleObject" Target="../embeddings/oleObject81.bin"/><Relationship Id="rId2" Type="http://schemas.openxmlformats.org/officeDocument/2006/relationships/slideLayout" Target="../slideLayouts/slideLayout2.xml"/><Relationship Id="rId16" Type="http://schemas.openxmlformats.org/officeDocument/2006/relationships/image" Target="../media/image81.wmf"/><Relationship Id="rId1" Type="http://schemas.openxmlformats.org/officeDocument/2006/relationships/vmlDrawing" Target="../drawings/vmlDrawing13.vml"/><Relationship Id="rId6" Type="http://schemas.openxmlformats.org/officeDocument/2006/relationships/image" Target="../media/image68.wmf"/><Relationship Id="rId11" Type="http://schemas.openxmlformats.org/officeDocument/2006/relationships/oleObject" Target="../embeddings/oleObject77.bin"/><Relationship Id="rId5" Type="http://schemas.openxmlformats.org/officeDocument/2006/relationships/oleObject" Target="../embeddings/oleObject73.bin"/><Relationship Id="rId15" Type="http://schemas.openxmlformats.org/officeDocument/2006/relationships/oleObject" Target="../embeddings/oleObject80.bin"/><Relationship Id="rId10" Type="http://schemas.openxmlformats.org/officeDocument/2006/relationships/image" Target="../media/image79.wmf"/><Relationship Id="rId4" Type="http://schemas.openxmlformats.org/officeDocument/2006/relationships/image" Target="../media/image78.wmf"/><Relationship Id="rId9" Type="http://schemas.openxmlformats.org/officeDocument/2006/relationships/oleObject" Target="../embeddings/oleObject76.bin"/><Relationship Id="rId14" Type="http://schemas.openxmlformats.org/officeDocument/2006/relationships/oleObject" Target="../embeddings/oleObject79.bin"/></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 Id="rId14" Type="http://schemas.openxmlformats.org/officeDocument/2006/relationships/image" Target="../media/image10.wmf"/></Relationships>
</file>

<file path=ppt/slides/_rels/slide50.xml.rels><?xml version="1.0" encoding="UTF-8" standalone="yes"?>
<Relationships xmlns="http://schemas.openxmlformats.org/package/2006/relationships"><Relationship Id="rId8" Type="http://schemas.openxmlformats.org/officeDocument/2006/relationships/image" Target="../media/image84.wmf"/><Relationship Id="rId13" Type="http://schemas.openxmlformats.org/officeDocument/2006/relationships/image" Target="../media/image86.wmf"/><Relationship Id="rId18" Type="http://schemas.openxmlformats.org/officeDocument/2006/relationships/oleObject" Target="../embeddings/oleObject90.bin"/><Relationship Id="rId3" Type="http://schemas.openxmlformats.org/officeDocument/2006/relationships/oleObject" Target="../embeddings/oleObject82.bin"/><Relationship Id="rId21" Type="http://schemas.openxmlformats.org/officeDocument/2006/relationships/image" Target="../media/image89.wmf"/><Relationship Id="rId7" Type="http://schemas.openxmlformats.org/officeDocument/2006/relationships/oleObject" Target="../embeddings/oleObject84.bin"/><Relationship Id="rId12" Type="http://schemas.openxmlformats.org/officeDocument/2006/relationships/oleObject" Target="../embeddings/oleObject87.bin"/><Relationship Id="rId17" Type="http://schemas.openxmlformats.org/officeDocument/2006/relationships/image" Target="../media/image87.wmf"/><Relationship Id="rId2" Type="http://schemas.openxmlformats.org/officeDocument/2006/relationships/slideLayout" Target="../slideLayouts/slideLayout2.xml"/><Relationship Id="rId16" Type="http://schemas.openxmlformats.org/officeDocument/2006/relationships/oleObject" Target="../embeddings/oleObject89.bin"/><Relationship Id="rId20" Type="http://schemas.openxmlformats.org/officeDocument/2006/relationships/oleObject" Target="../embeddings/oleObject91.bin"/><Relationship Id="rId1" Type="http://schemas.openxmlformats.org/officeDocument/2006/relationships/vmlDrawing" Target="../drawings/vmlDrawing14.vml"/><Relationship Id="rId6" Type="http://schemas.openxmlformats.org/officeDocument/2006/relationships/image" Target="../media/image82.wmf"/><Relationship Id="rId11" Type="http://schemas.openxmlformats.org/officeDocument/2006/relationships/image" Target="../media/image85.wmf"/><Relationship Id="rId24" Type="http://schemas.openxmlformats.org/officeDocument/2006/relationships/oleObject" Target="../embeddings/oleObject93.bin"/><Relationship Id="rId5" Type="http://schemas.openxmlformats.org/officeDocument/2006/relationships/oleObject" Target="../embeddings/oleObject83.bin"/><Relationship Id="rId15" Type="http://schemas.openxmlformats.org/officeDocument/2006/relationships/image" Target="../media/image77.wmf"/><Relationship Id="rId23" Type="http://schemas.openxmlformats.org/officeDocument/2006/relationships/image" Target="../media/image90.wmf"/><Relationship Id="rId10" Type="http://schemas.openxmlformats.org/officeDocument/2006/relationships/oleObject" Target="../embeddings/oleObject86.bin"/><Relationship Id="rId19" Type="http://schemas.openxmlformats.org/officeDocument/2006/relationships/image" Target="../media/image88.wmf"/><Relationship Id="rId4" Type="http://schemas.openxmlformats.org/officeDocument/2006/relationships/image" Target="../media/image83.wmf"/><Relationship Id="rId9" Type="http://schemas.openxmlformats.org/officeDocument/2006/relationships/oleObject" Target="../embeddings/oleObject85.bin"/><Relationship Id="rId14" Type="http://schemas.openxmlformats.org/officeDocument/2006/relationships/oleObject" Target="../embeddings/oleObject88.bin"/><Relationship Id="rId22" Type="http://schemas.openxmlformats.org/officeDocument/2006/relationships/oleObject" Target="../embeddings/oleObject92.bin"/></Relationships>
</file>

<file path=ppt/slides/_rels/slide51.xml.rels><?xml version="1.0" encoding="UTF-8" standalone="yes"?>
<Relationships xmlns="http://schemas.openxmlformats.org/package/2006/relationships"><Relationship Id="rId8" Type="http://schemas.openxmlformats.org/officeDocument/2006/relationships/image" Target="../media/image93.wmf"/><Relationship Id="rId13" Type="http://schemas.openxmlformats.org/officeDocument/2006/relationships/oleObject" Target="../embeddings/oleObject99.bin"/><Relationship Id="rId18" Type="http://schemas.openxmlformats.org/officeDocument/2006/relationships/image" Target="../media/image97.wmf"/><Relationship Id="rId26" Type="http://schemas.openxmlformats.org/officeDocument/2006/relationships/image" Target="../media/image101.wmf"/><Relationship Id="rId3" Type="http://schemas.openxmlformats.org/officeDocument/2006/relationships/oleObject" Target="../embeddings/oleObject94.bin"/><Relationship Id="rId21" Type="http://schemas.openxmlformats.org/officeDocument/2006/relationships/oleObject" Target="../embeddings/oleObject103.bin"/><Relationship Id="rId7" Type="http://schemas.openxmlformats.org/officeDocument/2006/relationships/oleObject" Target="../embeddings/oleObject96.bin"/><Relationship Id="rId12" Type="http://schemas.openxmlformats.org/officeDocument/2006/relationships/image" Target="../media/image95.wmf"/><Relationship Id="rId17" Type="http://schemas.openxmlformats.org/officeDocument/2006/relationships/oleObject" Target="../embeddings/oleObject101.bin"/><Relationship Id="rId25" Type="http://schemas.openxmlformats.org/officeDocument/2006/relationships/oleObject" Target="../embeddings/oleObject105.bin"/><Relationship Id="rId2" Type="http://schemas.openxmlformats.org/officeDocument/2006/relationships/slideLayout" Target="../slideLayouts/slideLayout2.xml"/><Relationship Id="rId16" Type="http://schemas.openxmlformats.org/officeDocument/2006/relationships/image" Target="../media/image96.wmf"/><Relationship Id="rId20" Type="http://schemas.openxmlformats.org/officeDocument/2006/relationships/image" Target="../media/image98.wmf"/><Relationship Id="rId1" Type="http://schemas.openxmlformats.org/officeDocument/2006/relationships/vmlDrawing" Target="../drawings/vmlDrawing15.vml"/><Relationship Id="rId6" Type="http://schemas.openxmlformats.org/officeDocument/2006/relationships/image" Target="../media/image92.wmf"/><Relationship Id="rId11" Type="http://schemas.openxmlformats.org/officeDocument/2006/relationships/oleObject" Target="../embeddings/oleObject98.bin"/><Relationship Id="rId24" Type="http://schemas.openxmlformats.org/officeDocument/2006/relationships/image" Target="../media/image100.wmf"/><Relationship Id="rId5" Type="http://schemas.openxmlformats.org/officeDocument/2006/relationships/oleObject" Target="../embeddings/oleObject95.bin"/><Relationship Id="rId15" Type="http://schemas.openxmlformats.org/officeDocument/2006/relationships/oleObject" Target="../embeddings/oleObject100.bin"/><Relationship Id="rId23" Type="http://schemas.openxmlformats.org/officeDocument/2006/relationships/oleObject" Target="../embeddings/oleObject104.bin"/><Relationship Id="rId10" Type="http://schemas.openxmlformats.org/officeDocument/2006/relationships/image" Target="../media/image94.wmf"/><Relationship Id="rId19" Type="http://schemas.openxmlformats.org/officeDocument/2006/relationships/oleObject" Target="../embeddings/oleObject102.bin"/><Relationship Id="rId4" Type="http://schemas.openxmlformats.org/officeDocument/2006/relationships/image" Target="../media/image91.wmf"/><Relationship Id="rId9" Type="http://schemas.openxmlformats.org/officeDocument/2006/relationships/oleObject" Target="../embeddings/oleObject97.bin"/><Relationship Id="rId14" Type="http://schemas.openxmlformats.org/officeDocument/2006/relationships/image" Target="../media/image70.wmf"/><Relationship Id="rId22" Type="http://schemas.openxmlformats.org/officeDocument/2006/relationships/image" Target="../media/image99.wmf"/></Relationships>
</file>

<file path=ppt/slides/_rels/slide5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8" Type="http://schemas.openxmlformats.org/officeDocument/2006/relationships/image" Target="../media/image107.wmf"/><Relationship Id="rId13" Type="http://schemas.openxmlformats.org/officeDocument/2006/relationships/oleObject" Target="../embeddings/oleObject112.bin"/><Relationship Id="rId18" Type="http://schemas.openxmlformats.org/officeDocument/2006/relationships/oleObject" Target="../embeddings/oleObject115.bin"/><Relationship Id="rId3" Type="http://schemas.openxmlformats.org/officeDocument/2006/relationships/oleObject" Target="../embeddings/oleObject106.bin"/><Relationship Id="rId7" Type="http://schemas.openxmlformats.org/officeDocument/2006/relationships/oleObject" Target="../embeddings/oleObject108.bin"/><Relationship Id="rId12" Type="http://schemas.openxmlformats.org/officeDocument/2006/relationships/oleObject" Target="../embeddings/oleObject111.bin"/><Relationship Id="rId17" Type="http://schemas.openxmlformats.org/officeDocument/2006/relationships/oleObject" Target="../embeddings/oleObject114.bin"/><Relationship Id="rId2" Type="http://schemas.openxmlformats.org/officeDocument/2006/relationships/slideLayout" Target="../slideLayouts/slideLayout2.xml"/><Relationship Id="rId16" Type="http://schemas.openxmlformats.org/officeDocument/2006/relationships/image" Target="../media/image110.wmf"/><Relationship Id="rId1" Type="http://schemas.openxmlformats.org/officeDocument/2006/relationships/vmlDrawing" Target="../drawings/vmlDrawing16.vml"/><Relationship Id="rId6" Type="http://schemas.openxmlformats.org/officeDocument/2006/relationships/image" Target="../media/image106.wmf"/><Relationship Id="rId11" Type="http://schemas.openxmlformats.org/officeDocument/2006/relationships/oleObject" Target="../embeddings/oleObject110.bin"/><Relationship Id="rId5" Type="http://schemas.openxmlformats.org/officeDocument/2006/relationships/oleObject" Target="../embeddings/oleObject107.bin"/><Relationship Id="rId15" Type="http://schemas.openxmlformats.org/officeDocument/2006/relationships/oleObject" Target="../embeddings/oleObject113.bin"/><Relationship Id="rId10" Type="http://schemas.openxmlformats.org/officeDocument/2006/relationships/image" Target="../media/image108.wmf"/><Relationship Id="rId4" Type="http://schemas.openxmlformats.org/officeDocument/2006/relationships/image" Target="../media/image105.wmf"/><Relationship Id="rId9" Type="http://schemas.openxmlformats.org/officeDocument/2006/relationships/oleObject" Target="../embeddings/oleObject109.bin"/><Relationship Id="rId14" Type="http://schemas.openxmlformats.org/officeDocument/2006/relationships/image" Target="../media/image109.wmf"/></Relationships>
</file>

<file path=ppt/slides/_rels/slide5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image" Target="../media/image15.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wmf"/><Relationship Id="rId11" Type="http://schemas.openxmlformats.org/officeDocument/2006/relationships/image" Target="../media/image14.wmf"/><Relationship Id="rId5" Type="http://schemas.openxmlformats.org/officeDocument/2006/relationships/oleObject" Target="../embeddings/oleObject8.bin"/><Relationship Id="rId15" Type="http://schemas.openxmlformats.org/officeDocument/2006/relationships/image" Target="../media/image5.wmf"/><Relationship Id="rId10" Type="http://schemas.openxmlformats.org/officeDocument/2006/relationships/oleObject" Target="../embeddings/oleObject11.bin"/><Relationship Id="rId4" Type="http://schemas.openxmlformats.org/officeDocument/2006/relationships/image" Target="../media/image11.wmf"/><Relationship Id="rId9" Type="http://schemas.openxmlformats.org/officeDocument/2006/relationships/oleObject" Target="../embeddings/oleObject10.bin"/><Relationship Id="rId14" Type="http://schemas.openxmlformats.org/officeDocument/2006/relationships/oleObject" Target="../embeddings/oleObject13.bin"/></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16.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113.wmf"/><Relationship Id="rId5" Type="http://schemas.openxmlformats.org/officeDocument/2006/relationships/oleObject" Target="../embeddings/oleObject117.bin"/><Relationship Id="rId4" Type="http://schemas.openxmlformats.org/officeDocument/2006/relationships/image" Target="../media/image112.w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15.wmf"/><Relationship Id="rId5" Type="http://schemas.openxmlformats.org/officeDocument/2006/relationships/oleObject" Target="../embeddings/oleObject119.bin"/><Relationship Id="rId4" Type="http://schemas.openxmlformats.org/officeDocument/2006/relationships/image" Target="../media/image114.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oleObject" Target="../embeddings/oleObject125.bin"/><Relationship Id="rId3" Type="http://schemas.openxmlformats.org/officeDocument/2006/relationships/oleObject" Target="../embeddings/oleObject120.bin"/><Relationship Id="rId7" Type="http://schemas.openxmlformats.org/officeDocument/2006/relationships/oleObject" Target="../embeddings/oleObject122.bin"/><Relationship Id="rId12" Type="http://schemas.openxmlformats.org/officeDocument/2006/relationships/image" Target="../media/image120.w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17.wmf"/><Relationship Id="rId11" Type="http://schemas.openxmlformats.org/officeDocument/2006/relationships/oleObject" Target="../embeddings/oleObject124.bin"/><Relationship Id="rId5" Type="http://schemas.openxmlformats.org/officeDocument/2006/relationships/oleObject" Target="../embeddings/oleObject121.bin"/><Relationship Id="rId10" Type="http://schemas.openxmlformats.org/officeDocument/2006/relationships/image" Target="../media/image119.wmf"/><Relationship Id="rId4" Type="http://schemas.openxmlformats.org/officeDocument/2006/relationships/image" Target="../media/image116.wmf"/><Relationship Id="rId9" Type="http://schemas.openxmlformats.org/officeDocument/2006/relationships/oleObject" Target="../embeddings/oleObject123.bin"/><Relationship Id="rId14" Type="http://schemas.openxmlformats.org/officeDocument/2006/relationships/image" Target="../media/image121.wmf"/></Relationships>
</file>

<file path=ppt/slides/_rels/slide66.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121.wmf"/><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123.wmf"/><Relationship Id="rId11" Type="http://schemas.openxmlformats.org/officeDocument/2006/relationships/oleObject" Target="../embeddings/oleObject130.bin"/><Relationship Id="rId5" Type="http://schemas.openxmlformats.org/officeDocument/2006/relationships/oleObject" Target="../embeddings/oleObject127.bin"/><Relationship Id="rId10" Type="http://schemas.openxmlformats.org/officeDocument/2006/relationships/image" Target="../media/image120.wmf"/><Relationship Id="rId4" Type="http://schemas.openxmlformats.org/officeDocument/2006/relationships/image" Target="../media/image122.wmf"/><Relationship Id="rId9" Type="http://schemas.openxmlformats.org/officeDocument/2006/relationships/oleObject" Target="../embeddings/oleObject129.bin"/></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126.wmf"/><Relationship Id="rId13" Type="http://schemas.openxmlformats.org/officeDocument/2006/relationships/oleObject" Target="../embeddings/oleObject136.bin"/><Relationship Id="rId3" Type="http://schemas.openxmlformats.org/officeDocument/2006/relationships/oleObject" Target="../embeddings/oleObject131.bin"/><Relationship Id="rId7" Type="http://schemas.openxmlformats.org/officeDocument/2006/relationships/oleObject" Target="../embeddings/oleObject133.bin"/><Relationship Id="rId12" Type="http://schemas.openxmlformats.org/officeDocument/2006/relationships/image" Target="../media/image127.wmf"/><Relationship Id="rId2" Type="http://schemas.openxmlformats.org/officeDocument/2006/relationships/slideLayout" Target="../slideLayouts/slideLayout2.xml"/><Relationship Id="rId16" Type="http://schemas.openxmlformats.org/officeDocument/2006/relationships/image" Target="../media/image121.wmf"/><Relationship Id="rId1" Type="http://schemas.openxmlformats.org/officeDocument/2006/relationships/vmlDrawing" Target="../drawings/vmlDrawing21.vml"/><Relationship Id="rId6" Type="http://schemas.openxmlformats.org/officeDocument/2006/relationships/image" Target="../media/image125.wmf"/><Relationship Id="rId11" Type="http://schemas.openxmlformats.org/officeDocument/2006/relationships/oleObject" Target="../embeddings/oleObject135.bin"/><Relationship Id="rId5" Type="http://schemas.openxmlformats.org/officeDocument/2006/relationships/oleObject" Target="../embeddings/oleObject132.bin"/><Relationship Id="rId15" Type="http://schemas.openxmlformats.org/officeDocument/2006/relationships/oleObject" Target="../embeddings/oleObject137.bin"/><Relationship Id="rId10" Type="http://schemas.openxmlformats.org/officeDocument/2006/relationships/image" Target="../media/image119.wmf"/><Relationship Id="rId4" Type="http://schemas.openxmlformats.org/officeDocument/2006/relationships/image" Target="../media/image124.wmf"/><Relationship Id="rId9" Type="http://schemas.openxmlformats.org/officeDocument/2006/relationships/oleObject" Target="../embeddings/oleObject134.bin"/><Relationship Id="rId14" Type="http://schemas.openxmlformats.org/officeDocument/2006/relationships/image" Target="../media/image120.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15.bin"/><Relationship Id="rId4" Type="http://schemas.openxmlformats.org/officeDocument/2006/relationships/image" Target="../media/image16.wmf"/></Relationships>
</file>

<file path=ppt/slides/_rels/slide70.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oleObject" Target="../embeddings/oleObject138.bin"/><Relationship Id="rId7" Type="http://schemas.openxmlformats.org/officeDocument/2006/relationships/oleObject" Target="../embeddings/oleObject140.bin"/><Relationship Id="rId12" Type="http://schemas.openxmlformats.org/officeDocument/2006/relationships/image" Target="../media/image121.wmf"/><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128.wmf"/><Relationship Id="rId11" Type="http://schemas.openxmlformats.org/officeDocument/2006/relationships/oleObject" Target="../embeddings/oleObject142.bin"/><Relationship Id="rId5" Type="http://schemas.openxmlformats.org/officeDocument/2006/relationships/oleObject" Target="../embeddings/oleObject139.bin"/><Relationship Id="rId10" Type="http://schemas.openxmlformats.org/officeDocument/2006/relationships/image" Target="../media/image120.wmf"/><Relationship Id="rId4" Type="http://schemas.openxmlformats.org/officeDocument/2006/relationships/image" Target="../media/image122.wmf"/><Relationship Id="rId9" Type="http://schemas.openxmlformats.org/officeDocument/2006/relationships/oleObject" Target="../embeddings/oleObject14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4</a:t>
            </a:r>
            <a:r>
              <a:rPr lang="zh-CN" altLang="en-US" dirty="0" smtClean="0"/>
              <a:t>章 神经网络训练</a:t>
            </a:r>
            <a:r>
              <a:rPr lang="zh-CN" altLang="en-US" dirty="0"/>
              <a:t>与优化</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734383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6632"/>
            <a:ext cx="8229600" cy="4525963"/>
          </a:xfrm>
        </p:spPr>
        <p:txBody>
          <a:bodyPr>
            <a:normAutofit fontScale="77500" lnSpcReduction="20000"/>
          </a:bodyPr>
          <a:lstStyle/>
          <a:p>
            <a:r>
              <a:rPr lang="zh-CN" altLang="en-US" dirty="0"/>
              <a:t>训练集、验证集和测试集必须不重复地独立选取，一般先要对原始训练集随机置乱，然后再行划分。验证集必须不同于训练集，才能在模型评估和选择阶段获得好的性能，测试集也不能与验证集和测试集相同，才能获得泛化误差的可靠估计。</a:t>
            </a:r>
          </a:p>
          <a:p>
            <a:r>
              <a:rPr lang="zh-CN" altLang="en-US" dirty="0"/>
              <a:t>要注意的是，设置测试集只是为了估计泛化误差，任何时候都不应该寻找种种理由去“偷看”测试集数据，以免最终结果过于乐观。</a:t>
            </a:r>
          </a:p>
          <a:p>
            <a:r>
              <a:rPr lang="zh-CN" altLang="en-US" dirty="0"/>
              <a:t>最后，有些划分不考虑测试集。这是因为设置测试集的目的是为了对最终选定的学习算法作无偏估计，如果不需要无偏估计，就可以不设置测试集。这样，要完成的工作变为：尝试多种不同的网络模型框架，在训练集上训练模型，然后在验证集上评估这些模型，迭代选取最佳的模型。训练集和验证集划分原理如图</a:t>
            </a:r>
            <a:r>
              <a:rPr lang="en-US" altLang="zh-CN" dirty="0"/>
              <a:t>5. 2</a:t>
            </a:r>
            <a:r>
              <a:rPr lang="zh-CN" altLang="en-US" dirty="0"/>
              <a:t>所示。</a:t>
            </a:r>
          </a:p>
          <a:p>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8950" y="4653136"/>
            <a:ext cx="3986100" cy="16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7340" y="6372036"/>
            <a:ext cx="2669320" cy="369332"/>
          </a:xfrm>
          <a:prstGeom prst="rect">
            <a:avLst/>
          </a:prstGeom>
        </p:spPr>
        <p:txBody>
          <a:bodyPr wrap="none">
            <a:spAutoFit/>
          </a:bodyPr>
          <a:lstStyle/>
          <a:p>
            <a:r>
              <a:rPr lang="zh-CN" altLang="zh-CN" dirty="0"/>
              <a:t>图</a:t>
            </a:r>
            <a:r>
              <a:rPr lang="en-US" altLang="zh-CN" dirty="0"/>
              <a:t>5. 2 </a:t>
            </a:r>
            <a:r>
              <a:rPr lang="zh-CN" altLang="zh-CN" dirty="0"/>
              <a:t>训练集验证集划分</a:t>
            </a:r>
          </a:p>
        </p:txBody>
      </p:sp>
    </p:spTree>
    <p:extLst>
      <p:ext uri="{BB962C8B-B14F-4D97-AF65-F5344CB8AC3E}">
        <p14:creationId xmlns:p14="http://schemas.microsoft.com/office/powerpoint/2010/main" val="3127186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4625"/>
            <a:ext cx="9144000" cy="3816424"/>
          </a:xfrm>
        </p:spPr>
        <p:txBody>
          <a:bodyPr>
            <a:normAutofit fontScale="70000" lnSpcReduction="20000"/>
          </a:bodyPr>
          <a:lstStyle/>
          <a:p>
            <a:r>
              <a:rPr lang="zh-CN" altLang="en-US" dirty="0"/>
              <a:t>要说明的是，由于历史的原因，人们往往把训练集验证集划分中的验证集称为测试集，但实际上只是将测试集当成验证集来使用，并没有用到测试集获取无偏估计的功能。混淆验证集和测试集并不是错误，而只是习惯。因此，读者有时需要根据上下文来判断文献中所说的测试集到底是真的测试集还是验证集。</a:t>
            </a:r>
          </a:p>
          <a:p>
            <a:r>
              <a:rPr lang="zh-CN" altLang="en-US" dirty="0"/>
              <a:t>除了</a:t>
            </a:r>
            <a:r>
              <a:rPr lang="en-US" altLang="zh-CN" dirty="0"/>
              <a:t>Holdout</a:t>
            </a:r>
            <a:r>
              <a:rPr lang="zh-CN" altLang="en-US" dirty="0"/>
              <a:t>方法以外，通常还采用交叉验证法（</a:t>
            </a:r>
            <a:r>
              <a:rPr lang="en-US" altLang="zh-CN" dirty="0"/>
              <a:t>cross validation</a:t>
            </a:r>
            <a:r>
              <a:rPr lang="zh-CN" altLang="en-US" dirty="0"/>
              <a:t>，简称</a:t>
            </a:r>
            <a:r>
              <a:rPr lang="en-US" altLang="zh-CN" dirty="0"/>
              <a:t>CV</a:t>
            </a:r>
            <a:r>
              <a:rPr lang="zh-CN" altLang="en-US" dirty="0"/>
              <a:t>）来划分训练集和验证集。交叉验证一般将原始训练集分为</a:t>
            </a:r>
            <a:r>
              <a:rPr lang="en-US" altLang="zh-CN" dirty="0"/>
              <a:t>K</a:t>
            </a:r>
            <a:r>
              <a:rPr lang="zh-CN" altLang="en-US" dirty="0"/>
              <a:t>等份，称为</a:t>
            </a:r>
            <a:r>
              <a:rPr lang="en-US" altLang="zh-CN" dirty="0"/>
              <a:t>K</a:t>
            </a:r>
            <a:r>
              <a:rPr lang="zh-CN" altLang="en-US" dirty="0"/>
              <a:t>折交叉验证（</a:t>
            </a:r>
            <a:r>
              <a:rPr lang="en-US" altLang="zh-CN" dirty="0"/>
              <a:t>K-fold cross-validation</a:t>
            </a:r>
            <a:r>
              <a:rPr lang="zh-CN" altLang="en-US" dirty="0"/>
              <a:t>），</a:t>
            </a:r>
            <a:r>
              <a:rPr lang="en-US" altLang="zh-CN" dirty="0"/>
              <a:t>K</a:t>
            </a:r>
            <a:r>
              <a:rPr lang="zh-CN" altLang="en-US" dirty="0"/>
              <a:t>常取</a:t>
            </a:r>
            <a:r>
              <a:rPr lang="en-US" altLang="zh-CN" dirty="0"/>
              <a:t>5</a:t>
            </a:r>
            <a:r>
              <a:rPr lang="zh-CN" altLang="en-US" dirty="0"/>
              <a:t>或</a:t>
            </a:r>
            <a:r>
              <a:rPr lang="en-US" altLang="zh-CN" dirty="0"/>
              <a:t>10</a:t>
            </a:r>
            <a:r>
              <a:rPr lang="zh-CN" altLang="en-US" dirty="0"/>
              <a:t>，取</a:t>
            </a:r>
            <a:r>
              <a:rPr lang="en-US" altLang="zh-CN" dirty="0"/>
              <a:t>10</a:t>
            </a:r>
            <a:r>
              <a:rPr lang="zh-CN" altLang="en-US" dirty="0"/>
              <a:t>时称为十折交叉验证。将原始训练集划分成</a:t>
            </a:r>
            <a:r>
              <a:rPr lang="en-US" altLang="zh-CN" dirty="0"/>
              <a:t>K</a:t>
            </a:r>
            <a:r>
              <a:rPr lang="zh-CN" altLang="en-US" dirty="0"/>
              <a:t>折子集之后，顺序选取保留一折子集作为验证数据集，其余</a:t>
            </a:r>
            <a:r>
              <a:rPr lang="en-US" altLang="zh-CN" dirty="0"/>
              <a:t>K-1</a:t>
            </a:r>
            <a:r>
              <a:rPr lang="zh-CN" altLang="en-US" dirty="0"/>
              <a:t>折子集用作训练集。交叉验证会重复迭代</a:t>
            </a:r>
            <a:r>
              <a:rPr lang="en-US" altLang="zh-CN" dirty="0"/>
              <a:t>K</a:t>
            </a:r>
            <a:r>
              <a:rPr lang="zh-CN" altLang="en-US" dirty="0"/>
              <a:t>次，每折子集都会验证一次， 对</a:t>
            </a:r>
            <a:r>
              <a:rPr lang="en-US" altLang="zh-CN" dirty="0"/>
              <a:t>K</a:t>
            </a:r>
            <a:r>
              <a:rPr lang="zh-CN" altLang="en-US" dirty="0"/>
              <a:t>次结果平均或者直接累加预测错误的样本数后再除以总样本数，得到错误率及其他评估指标。图</a:t>
            </a:r>
            <a:r>
              <a:rPr lang="en-US" altLang="zh-CN" dirty="0"/>
              <a:t>5. 3</a:t>
            </a:r>
            <a:r>
              <a:rPr lang="zh-CN" altLang="en-US" dirty="0"/>
              <a:t>展示十折交叉验证的原理，最终错误率</a:t>
            </a:r>
            <a:r>
              <a:rPr lang="en-US" altLang="zh-CN" dirty="0"/>
              <a:t>E</a:t>
            </a:r>
            <a:r>
              <a:rPr lang="zh-CN" altLang="en-US" dirty="0"/>
              <a:t>取十次迭代错误率的平均值。</a:t>
            </a:r>
          </a:p>
          <a:p>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0345" y="3659887"/>
            <a:ext cx="5863310" cy="274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62988" y="6453336"/>
            <a:ext cx="2618024" cy="369332"/>
          </a:xfrm>
          <a:prstGeom prst="rect">
            <a:avLst/>
          </a:prstGeom>
        </p:spPr>
        <p:txBody>
          <a:bodyPr wrap="none">
            <a:spAutoFit/>
          </a:bodyPr>
          <a:lstStyle/>
          <a:p>
            <a:r>
              <a:rPr lang="zh-CN" altLang="zh-CN" dirty="0"/>
              <a:t>图</a:t>
            </a:r>
            <a:r>
              <a:rPr lang="en-US" altLang="zh-CN" dirty="0"/>
              <a:t>5. 3</a:t>
            </a:r>
            <a:r>
              <a:rPr lang="zh-CN" altLang="zh-CN" dirty="0"/>
              <a:t>十折交叉验证原理</a:t>
            </a:r>
          </a:p>
        </p:txBody>
      </p:sp>
    </p:spTree>
    <p:extLst>
      <p:ext uri="{BB962C8B-B14F-4D97-AF65-F5344CB8AC3E}">
        <p14:creationId xmlns:p14="http://schemas.microsoft.com/office/powerpoint/2010/main" val="2285401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4929411"/>
          </a:xfrm>
        </p:spPr>
        <p:txBody>
          <a:bodyPr>
            <a:normAutofit fontScale="70000" lnSpcReduction="20000"/>
          </a:bodyPr>
          <a:lstStyle/>
          <a:p>
            <a:r>
              <a:rPr lang="zh-CN" altLang="en-US" dirty="0"/>
              <a:t>交叉验证的优势在于，在训练样本不足的情况下，最大限度地有效重复使用各个样本进行训练和验证，避免因训练集或测试集样本不足而得到评估指标偏差大的问题。如果想得到更客观的评价结果，可先对原始数据随机置乱，然后再划分</a:t>
            </a:r>
            <a:r>
              <a:rPr lang="en-US" altLang="zh-CN" dirty="0"/>
              <a:t>K</a:t>
            </a:r>
            <a:r>
              <a:rPr lang="zh-CN" altLang="en-US" dirty="0"/>
              <a:t>折，还可以做</a:t>
            </a:r>
            <a:r>
              <a:rPr lang="en-US" altLang="zh-CN" dirty="0"/>
              <a:t>10</a:t>
            </a:r>
            <a:r>
              <a:rPr lang="zh-CN" altLang="en-US" dirty="0"/>
              <a:t>次十折交叉验证。</a:t>
            </a:r>
          </a:p>
          <a:p>
            <a:r>
              <a:rPr lang="zh-CN" altLang="en-US" dirty="0"/>
              <a:t>当把折数</a:t>
            </a:r>
            <a:r>
              <a:rPr lang="en-US" altLang="zh-CN" dirty="0"/>
              <a:t>K</a:t>
            </a:r>
            <a:r>
              <a:rPr lang="zh-CN" altLang="en-US" dirty="0"/>
              <a:t>取值为等于原始训练集的样本数</a:t>
            </a:r>
            <a:r>
              <a:rPr lang="en-US" altLang="zh-CN" dirty="0"/>
              <a:t>N</a:t>
            </a:r>
            <a:r>
              <a:rPr lang="zh-CN" altLang="en-US" dirty="0"/>
              <a:t>时，称为留一法交叉验证（</a:t>
            </a:r>
            <a:r>
              <a:rPr lang="en-US" altLang="zh-CN" dirty="0"/>
              <a:t>Leave-One-Out Cross Validation</a:t>
            </a:r>
            <a:r>
              <a:rPr lang="zh-CN" altLang="en-US" dirty="0"/>
              <a:t>，</a:t>
            </a:r>
            <a:r>
              <a:rPr lang="en-US" altLang="zh-CN" dirty="0"/>
              <a:t>LOOCV</a:t>
            </a:r>
            <a:r>
              <a:rPr lang="zh-CN" altLang="en-US" dirty="0"/>
              <a:t>），即每个样本单独作为测试集，其余</a:t>
            </a:r>
            <a:r>
              <a:rPr lang="en-US" altLang="zh-CN" dirty="0"/>
              <a:t>N-1</a:t>
            </a:r>
            <a:r>
              <a:rPr lang="zh-CN" altLang="en-US" dirty="0"/>
              <a:t>个样本作为训练集，因此一次</a:t>
            </a:r>
            <a:r>
              <a:rPr lang="en-US" altLang="zh-CN" dirty="0"/>
              <a:t>LOOCV</a:t>
            </a:r>
            <a:r>
              <a:rPr lang="zh-CN" altLang="en-US" dirty="0"/>
              <a:t>需要建立</a:t>
            </a:r>
            <a:r>
              <a:rPr lang="en-US" altLang="zh-CN" dirty="0"/>
              <a:t>N</a:t>
            </a:r>
            <a:r>
              <a:rPr lang="zh-CN" altLang="en-US" dirty="0"/>
              <a:t>个模型。</a:t>
            </a:r>
            <a:r>
              <a:rPr lang="en-US" altLang="zh-CN" dirty="0"/>
              <a:t>LOOCV</a:t>
            </a:r>
            <a:r>
              <a:rPr lang="zh-CN" altLang="en-US" dirty="0"/>
              <a:t>每次验证中几乎全部样本都用于训练模型，最接近大限度地利用了训练样本，估计的泛化误差比较可靠。</a:t>
            </a:r>
            <a:r>
              <a:rPr lang="en-US" altLang="zh-CN" dirty="0"/>
              <a:t>LOOCV</a:t>
            </a:r>
            <a:r>
              <a:rPr lang="zh-CN" altLang="en-US" dirty="0"/>
              <a:t>的缺点是计算成本高。</a:t>
            </a:r>
          </a:p>
          <a:p>
            <a:r>
              <a:rPr lang="zh-CN" altLang="en-US" dirty="0"/>
              <a:t>虽然通常将交叉验证视为在训练样本不足的情况下提高训练和验证效率的方式，但</a:t>
            </a:r>
            <a:r>
              <a:rPr lang="en-US" altLang="zh-CN" dirty="0" err="1"/>
              <a:t>Kaggle</a:t>
            </a:r>
            <a:r>
              <a:rPr lang="zh-CN" altLang="en-US" dirty="0"/>
              <a:t>最新的用户排行榜上排名第一位的</a:t>
            </a:r>
            <a:r>
              <a:rPr lang="en-US" altLang="zh-CN" dirty="0" err="1"/>
              <a:t>Bestfitting</a:t>
            </a:r>
            <a:r>
              <a:rPr lang="zh-CN" altLang="en-US" dirty="0"/>
              <a:t>（</a:t>
            </a:r>
            <a:r>
              <a:rPr lang="en-US" altLang="zh-CN" dirty="0"/>
              <a:t>https://www.kaggle.com/bestfitting</a:t>
            </a:r>
            <a:r>
              <a:rPr lang="zh-CN" altLang="en-US" dirty="0"/>
              <a:t>，真名为</a:t>
            </a:r>
            <a:r>
              <a:rPr lang="en-US" altLang="zh-CN" dirty="0" err="1"/>
              <a:t>Shubin</a:t>
            </a:r>
            <a:r>
              <a:rPr lang="en-US" altLang="zh-CN" dirty="0"/>
              <a:t> Dai</a:t>
            </a:r>
            <a:r>
              <a:rPr lang="zh-CN" altLang="en-US" dirty="0"/>
              <a:t>）在分享他的成功经验 中及其推崇交叉验证方法，他最为重要的经验是“有了好的交叉验证方法就成功了一半”。</a:t>
            </a:r>
          </a:p>
          <a:p>
            <a:endParaRPr lang="zh-CN" altLang="en-US" dirty="0"/>
          </a:p>
        </p:txBody>
      </p:sp>
    </p:spTree>
    <p:extLst>
      <p:ext uri="{BB962C8B-B14F-4D97-AF65-F5344CB8AC3E}">
        <p14:creationId xmlns:p14="http://schemas.microsoft.com/office/powerpoint/2010/main" val="3453719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4.1.3 </a:t>
            </a:r>
            <a:r>
              <a:rPr lang="zh-CN" altLang="en-US" dirty="0" smtClean="0"/>
              <a:t>偏差</a:t>
            </a:r>
            <a:r>
              <a:rPr lang="zh-CN" altLang="en-US" dirty="0"/>
              <a:t>与方差</a:t>
            </a:r>
          </a:p>
        </p:txBody>
      </p:sp>
      <p:sp>
        <p:nvSpPr>
          <p:cNvPr id="3" name="内容占位符 2"/>
          <p:cNvSpPr>
            <a:spLocks noGrp="1"/>
          </p:cNvSpPr>
          <p:nvPr>
            <p:ph idx="1"/>
          </p:nvPr>
        </p:nvSpPr>
        <p:spPr/>
        <p:txBody>
          <a:bodyPr>
            <a:normAutofit fontScale="85000" lnSpcReduction="20000"/>
          </a:bodyPr>
          <a:lstStyle/>
          <a:p>
            <a:r>
              <a:rPr lang="zh-CN" altLang="en-US" dirty="0"/>
              <a:t>深度神经网络的宽度和深度决定了模型的复杂度，其宽度和深度越大，模型的复杂度越高，反之则模型的复杂度较低。模型的复杂度也称为容量（</a:t>
            </a:r>
            <a:r>
              <a:rPr lang="en-US" altLang="zh-CN" dirty="0"/>
              <a:t>capacity</a:t>
            </a:r>
            <a:r>
              <a:rPr lang="zh-CN" altLang="en-US" dirty="0"/>
              <a:t>），容量较低的模型不能很好地捕捉到训练集数据的模式，称之为有较大的偏差（</a:t>
            </a:r>
            <a:r>
              <a:rPr lang="en-US" altLang="zh-CN" dirty="0"/>
              <a:t>bias</a:t>
            </a:r>
            <a:r>
              <a:rPr lang="zh-CN" altLang="en-US" dirty="0"/>
              <a:t>），也就是模型欠拟合（</a:t>
            </a:r>
            <a:r>
              <a:rPr lang="en-US" altLang="zh-CN" dirty="0" err="1"/>
              <a:t>underfitting</a:t>
            </a:r>
            <a:r>
              <a:rPr lang="zh-CN" altLang="en-US" dirty="0"/>
              <a:t>）训练数据。非正式地，我们将模型的偏差定义为拟合非常大的训练集时所期望的泛化误差。容量较高的模型很好地拟合了训练样本，偏差较小，然而不一定能很好地预测训练集以外的数据，这称为有较大的方差</a:t>
            </a:r>
            <a:r>
              <a:rPr lang="en-US" altLang="zh-CN" dirty="0"/>
              <a:t>(variance)</a:t>
            </a:r>
            <a:r>
              <a:rPr lang="zh-CN" altLang="en-US" dirty="0"/>
              <a:t>，也叫过拟合（</a:t>
            </a:r>
            <a:r>
              <a:rPr lang="en-US" altLang="zh-CN" dirty="0"/>
              <a:t>overfitting</a:t>
            </a:r>
            <a:r>
              <a:rPr lang="zh-CN" altLang="en-US" dirty="0"/>
              <a:t>）。深度学习中，高方差问题更为普遍。</a:t>
            </a:r>
          </a:p>
        </p:txBody>
      </p:sp>
    </p:spTree>
    <p:extLst>
      <p:ext uri="{BB962C8B-B14F-4D97-AF65-F5344CB8AC3E}">
        <p14:creationId xmlns:p14="http://schemas.microsoft.com/office/powerpoint/2010/main" val="1382607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501008"/>
            <a:ext cx="9144000" cy="3356992"/>
          </a:xfrm>
        </p:spPr>
        <p:txBody>
          <a:bodyPr>
            <a:normAutofit fontScale="85000" lnSpcReduction="20000"/>
          </a:bodyPr>
          <a:lstStyle/>
          <a:p>
            <a:r>
              <a:rPr lang="zh-CN" altLang="en-US" dirty="0"/>
              <a:t>通常，偏差和方差有这样一种规律：如果模型过于简单，就具有大的偏差；反之，如果模型过于复杂，就有大的方差。偏差方差与模型复杂度的关系如图</a:t>
            </a:r>
            <a:r>
              <a:rPr lang="en-US" altLang="zh-CN" dirty="0"/>
              <a:t>5. 4</a:t>
            </a:r>
            <a:r>
              <a:rPr lang="zh-CN" altLang="en-US" dirty="0"/>
              <a:t>所示，偏差和方差共同构成总误差（即泛化误差），我们构建神经网络的目标是使总误差最小化。因此，如何调整模型的复杂度，建立适当的误差模型，就变得非常重要</a:t>
            </a:r>
            <a:r>
              <a:rPr lang="zh-CN" altLang="en-US" dirty="0" smtClean="0"/>
              <a:t>。</a:t>
            </a:r>
            <a:endParaRPr lang="en-US" altLang="zh-CN" dirty="0" smtClean="0"/>
          </a:p>
          <a:p>
            <a:r>
              <a:rPr lang="zh-CN" altLang="en-US" dirty="0"/>
              <a:t>机器学习通常需要通过实验确定最优的模型复杂度，使得模型的泛化能力强而且不产生过拟合是非常有挑战性的工作，这也称为偏差</a:t>
            </a:r>
            <a:r>
              <a:rPr lang="en-US" altLang="zh-CN" dirty="0"/>
              <a:t>-</a:t>
            </a:r>
            <a:r>
              <a:rPr lang="zh-CN" altLang="en-US" dirty="0"/>
              <a:t>方差折中（</a:t>
            </a:r>
            <a:r>
              <a:rPr lang="en-US" altLang="zh-CN" dirty="0"/>
              <a:t>bias-variance tradeoff</a:t>
            </a:r>
            <a:r>
              <a:rPr lang="zh-CN" altLang="en-US" dirty="0"/>
              <a:t>）。</a:t>
            </a:r>
          </a:p>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8225" y="404664"/>
            <a:ext cx="3347550" cy="264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85907" y="3131676"/>
            <a:ext cx="3772186" cy="369332"/>
          </a:xfrm>
          <a:prstGeom prst="rect">
            <a:avLst/>
          </a:prstGeom>
        </p:spPr>
        <p:txBody>
          <a:bodyPr wrap="none">
            <a:spAutoFit/>
          </a:bodyPr>
          <a:lstStyle/>
          <a:p>
            <a:r>
              <a:rPr lang="zh-CN" altLang="zh-CN" dirty="0"/>
              <a:t>图</a:t>
            </a:r>
            <a:r>
              <a:rPr lang="en-US" altLang="zh-CN" dirty="0"/>
              <a:t>5. 4</a:t>
            </a:r>
            <a:r>
              <a:rPr lang="zh-CN" altLang="zh-CN" dirty="0"/>
              <a:t>偏差方差与模型复杂度的关系</a:t>
            </a:r>
          </a:p>
        </p:txBody>
      </p:sp>
    </p:spTree>
    <p:extLst>
      <p:ext uri="{BB962C8B-B14F-4D97-AF65-F5344CB8AC3E}">
        <p14:creationId xmlns:p14="http://schemas.microsoft.com/office/powerpoint/2010/main" val="2007845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48672"/>
          </a:xfrm>
        </p:spPr>
        <p:txBody>
          <a:bodyPr>
            <a:normAutofit fontScale="77500" lnSpcReduction="20000"/>
          </a:bodyPr>
          <a:lstStyle/>
          <a:p>
            <a:r>
              <a:rPr lang="zh-CN" altLang="en-US" dirty="0"/>
              <a:t>但在深度学习时代，很少需要去考虑对偏差和方差折中，一般都是分别考虑偏差和方差，一般不考虑对两者进行权衡。</a:t>
            </a:r>
          </a:p>
          <a:p>
            <a:r>
              <a:rPr lang="zh-CN" altLang="en-US" dirty="0"/>
              <a:t>在训练深度网络模型时，首先考虑偏差问题，评价模型的偏差是否很高。如果偏差高，无法拟合训练集，就要考虑以下两种解决方案：第一，选择更复杂的网络，增加隐藏层数和隐藏单元数；第二，增加训练轮次，或者尝试更为先进的优化算法。一般来说，采用规模更大的网络通常都会有帮助，增加训练时间不一定有用，但值得尝试。不断尝试这些方法直到偏差降低到可以接受为止，至少能够拟合训练集。</a:t>
            </a:r>
          </a:p>
          <a:p>
            <a:r>
              <a:rPr lang="zh-CN" altLang="en-US" dirty="0"/>
              <a:t>然后再通过查看模型在验证集上的性能，判断模型是否存在高方差问题。判断的根据是，与训练集性能相比，模型在验证集上的性能是否差别很大。如果存在高方差，解决办法主要有以下两种：第一，想办法收集更多的数据，这通常开销较大，但会有帮助；第二，如果无法收集更多的数据，可以尝试使用</a:t>
            </a:r>
            <a:r>
              <a:rPr lang="en-US" altLang="zh-CN" dirty="0"/>
              <a:t>4.2</a:t>
            </a:r>
            <a:r>
              <a:rPr lang="zh-CN" altLang="en-US" dirty="0"/>
              <a:t>节的正则化方法来减少过拟合。</a:t>
            </a:r>
          </a:p>
          <a:p>
            <a:endParaRPr lang="zh-CN" altLang="en-US" dirty="0"/>
          </a:p>
        </p:txBody>
      </p:sp>
    </p:spTree>
    <p:extLst>
      <p:ext uri="{BB962C8B-B14F-4D97-AF65-F5344CB8AC3E}">
        <p14:creationId xmlns:p14="http://schemas.microsoft.com/office/powerpoint/2010/main" val="3975432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虽然难以直接收集更多数据，但可以采用一些替代办法，常用的替代方案是数据增强，它通过一些数据变换技术来增加训练集的样本数量，得到一定的性能提升。数据增强主要用于图像处理，常识告诉我们，对一幅图像进行旋转、翻转、平移、缩放、裁剪等几何变换都不会改变图像的类别，通常使用</a:t>
            </a:r>
            <a:r>
              <a:rPr lang="en-US" altLang="zh-CN" dirty="0" err="1"/>
              <a:t>torchvision</a:t>
            </a:r>
            <a:r>
              <a:rPr lang="zh-CN" altLang="en-US" dirty="0"/>
              <a:t>工具中</a:t>
            </a:r>
            <a:r>
              <a:rPr lang="en-US" altLang="zh-CN" dirty="0"/>
              <a:t>transforms</a:t>
            </a:r>
            <a:r>
              <a:rPr lang="zh-CN" altLang="en-US" dirty="0"/>
              <a:t>模块的图像转换功能，随机对图片进行变换操作，得到更多的训练样本。</a:t>
            </a:r>
          </a:p>
        </p:txBody>
      </p:sp>
    </p:spTree>
    <p:extLst>
      <p:ext uri="{BB962C8B-B14F-4D97-AF65-F5344CB8AC3E}">
        <p14:creationId xmlns:p14="http://schemas.microsoft.com/office/powerpoint/2010/main" val="1205247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 </a:t>
            </a:r>
            <a:r>
              <a:rPr lang="zh-CN" altLang="en-US" dirty="0" smtClean="0"/>
              <a:t>正</a:t>
            </a:r>
            <a:r>
              <a:rPr lang="zh-CN" altLang="en-US" dirty="0"/>
              <a:t>则化方法</a:t>
            </a:r>
          </a:p>
        </p:txBody>
      </p:sp>
      <p:sp>
        <p:nvSpPr>
          <p:cNvPr id="3" name="内容占位符 2"/>
          <p:cNvSpPr>
            <a:spLocks noGrp="1"/>
          </p:cNvSpPr>
          <p:nvPr>
            <p:ph idx="1"/>
          </p:nvPr>
        </p:nvSpPr>
        <p:spPr/>
        <p:txBody>
          <a:bodyPr/>
          <a:lstStyle/>
          <a:p>
            <a:r>
              <a:rPr lang="zh-CN" altLang="en-US" dirty="0"/>
              <a:t>我们已经知道，过拟合或高方差问题是深度学习的常见问题，解决方案有两种，一种是收集更多的数据，但这种方法的代价相当高昂，因为获取更多数据并且标注的成本很高。另一种方法就是正则化，它可以帮助避免过拟合以减少测试误差。</a:t>
            </a:r>
          </a:p>
        </p:txBody>
      </p:sp>
    </p:spTree>
    <p:extLst>
      <p:ext uri="{BB962C8B-B14F-4D97-AF65-F5344CB8AC3E}">
        <p14:creationId xmlns:p14="http://schemas.microsoft.com/office/powerpoint/2010/main" val="3340514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4.2.1 </a:t>
            </a:r>
            <a:r>
              <a:rPr lang="zh-CN" altLang="en-US" dirty="0" smtClean="0"/>
              <a:t>提前</a:t>
            </a:r>
            <a:r>
              <a:rPr lang="zh-CN" altLang="en-US" dirty="0"/>
              <a:t>终止</a:t>
            </a:r>
          </a:p>
        </p:txBody>
      </p:sp>
      <p:sp>
        <p:nvSpPr>
          <p:cNvPr id="3" name="内容占位符 2"/>
          <p:cNvSpPr>
            <a:spLocks noGrp="1"/>
          </p:cNvSpPr>
          <p:nvPr>
            <p:ph idx="1"/>
          </p:nvPr>
        </p:nvSpPr>
        <p:spPr/>
        <p:txBody>
          <a:bodyPr>
            <a:normAutofit fontScale="85000" lnSpcReduction="20000"/>
          </a:bodyPr>
          <a:lstStyle/>
          <a:p>
            <a:r>
              <a:rPr lang="zh-CN" altLang="en-US" dirty="0"/>
              <a:t>提前终止（</a:t>
            </a:r>
            <a:r>
              <a:rPr lang="en-US" altLang="zh-CN" dirty="0"/>
              <a:t>early stopping</a:t>
            </a:r>
            <a:r>
              <a:rPr lang="zh-CN" altLang="en-US" dirty="0"/>
              <a:t>）是一种简单而有效的正则化方法，其基本思想是在网络出现过拟合的苗头时终止训练。具体方法是，使用梯度下降等优化算法进行迭代训练时，使用验证误差来表示期望泛化误差，一旦发现在验证集上的误差有不降反升的趋势时，就停止迭代训练。</a:t>
            </a:r>
          </a:p>
          <a:p>
            <a:r>
              <a:rPr lang="zh-CN" altLang="en-US" dirty="0"/>
              <a:t>在实际操作时，往往需要绘制一个训练准确率和验证准确率随着训练轮次变化的曲线，以便观察网络的拟合程度，决定在何时终止训练。很多时候，验证准确率通常会先呈现上升趋势，然后再某个轮次以后开始下降。我们就选择这个轮次为提前终止的时刻，也就是说，既然神经网络在这个轮次已经表现很好了，就此打住，就可以得到比较好的性能。</a:t>
            </a:r>
          </a:p>
          <a:p>
            <a:endParaRPr lang="zh-CN" altLang="en-US" dirty="0"/>
          </a:p>
        </p:txBody>
      </p:sp>
    </p:spTree>
    <p:extLst>
      <p:ext uri="{BB962C8B-B14F-4D97-AF65-F5344CB8AC3E}">
        <p14:creationId xmlns:p14="http://schemas.microsoft.com/office/powerpoint/2010/main" val="964478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645024"/>
            <a:ext cx="9144000" cy="3212976"/>
          </a:xfrm>
        </p:spPr>
        <p:txBody>
          <a:bodyPr>
            <a:normAutofit fontScale="85000" lnSpcReduction="10000"/>
          </a:bodyPr>
          <a:lstStyle/>
          <a:p>
            <a:r>
              <a:rPr lang="zh-CN" altLang="en-US" dirty="0"/>
              <a:t>图</a:t>
            </a:r>
            <a:r>
              <a:rPr lang="en-US" altLang="zh-CN" dirty="0"/>
              <a:t>5. 5</a:t>
            </a:r>
            <a:r>
              <a:rPr lang="zh-CN" altLang="en-US" dirty="0"/>
              <a:t>是</a:t>
            </a:r>
            <a:r>
              <a:rPr lang="en-US" altLang="zh-CN" dirty="0"/>
              <a:t>mnist_early_stopping.py</a:t>
            </a:r>
            <a:r>
              <a:rPr lang="zh-CN" altLang="en-US" dirty="0"/>
              <a:t>程序绘制的训练和验证准确率曲线。可以看到，随着训练轮次的增加，训练准确率缓慢上升，但验证准确率变化不明显，模型存在过拟合，没有必要训练很多轮次。这时可以参考图</a:t>
            </a:r>
            <a:r>
              <a:rPr lang="en-US" altLang="zh-CN" dirty="0"/>
              <a:t>5. 5</a:t>
            </a:r>
            <a:r>
              <a:rPr lang="zh-CN" altLang="en-US" dirty="0"/>
              <a:t>右图的训练和验证损失曲线，可以看到，随着训练轮次的增加，训练损失呈现逐步下降的趋势，但验证损失先下降后上升，验证损失最小值处（训练</a:t>
            </a:r>
            <a:r>
              <a:rPr lang="en-US" altLang="zh-CN" dirty="0"/>
              <a:t>14</a:t>
            </a:r>
            <a:r>
              <a:rPr lang="zh-CN" altLang="en-US" dirty="0"/>
              <a:t>轮的位置）就是提前终止检查点，可以在该点终止训练。</a:t>
            </a:r>
          </a:p>
        </p:txBody>
      </p:sp>
      <p:pic>
        <p:nvPicPr>
          <p:cNvPr id="717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464" y="71310"/>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2560" y="77038"/>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326641" y="3244334"/>
            <a:ext cx="4490717" cy="369332"/>
          </a:xfrm>
          <a:prstGeom prst="rect">
            <a:avLst/>
          </a:prstGeom>
        </p:spPr>
        <p:txBody>
          <a:bodyPr wrap="none">
            <a:spAutoFit/>
          </a:bodyPr>
          <a:lstStyle/>
          <a:p>
            <a:r>
              <a:rPr lang="zh-CN" altLang="zh-CN" dirty="0"/>
              <a:t>图</a:t>
            </a:r>
            <a:r>
              <a:rPr lang="en-US" altLang="zh-CN" dirty="0"/>
              <a:t>5. 5 MNIST</a:t>
            </a:r>
            <a:r>
              <a:rPr lang="zh-CN" altLang="zh-CN" dirty="0"/>
              <a:t>训练和验证准确率和损失曲线</a:t>
            </a:r>
          </a:p>
        </p:txBody>
      </p:sp>
    </p:spTree>
    <p:extLst>
      <p:ext uri="{BB962C8B-B14F-4D97-AF65-F5344CB8AC3E}">
        <p14:creationId xmlns:p14="http://schemas.microsoft.com/office/powerpoint/2010/main" val="1080843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神经网络训练与优化是有效使用神经网络的核心内容，涉及到如何划分训练集、验证集和测试集，如何使用各种正则化方法以避免网络过拟合，如何确保优化算法在合理时间内完成学习，以及如何初始化网络参数。</a:t>
            </a:r>
          </a:p>
          <a:p>
            <a:r>
              <a:rPr lang="zh-CN" altLang="en-US" dirty="0"/>
              <a:t>本章首先介绍神经网络迭代寻优的概念，然后介绍几种常用的正则化方法，以及小批量梯度下降算法和几种常用的优化算法，最后介绍深度网络的参数初始化方法。</a:t>
            </a:r>
          </a:p>
        </p:txBody>
      </p:sp>
    </p:spTree>
    <p:extLst>
      <p:ext uri="{BB962C8B-B14F-4D97-AF65-F5344CB8AC3E}">
        <p14:creationId xmlns:p14="http://schemas.microsoft.com/office/powerpoint/2010/main" val="3076582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dirty="0"/>
              <a:t>提前终止的方法很简单，将</a:t>
            </a:r>
            <a:r>
              <a:rPr lang="en-US" altLang="zh-CN" dirty="0"/>
              <a:t>mnist_early_stopping.py</a:t>
            </a:r>
            <a:r>
              <a:rPr lang="zh-CN" altLang="en-US" dirty="0"/>
              <a:t>程序中的</a:t>
            </a:r>
            <a:r>
              <a:rPr lang="en-US" altLang="zh-CN" dirty="0" err="1"/>
              <a:t>n_epochs</a:t>
            </a:r>
            <a:r>
              <a:rPr lang="zh-CN" altLang="en-US" dirty="0"/>
              <a:t>超参数从原来的</a:t>
            </a:r>
            <a:r>
              <a:rPr lang="en-US" altLang="zh-CN" dirty="0"/>
              <a:t>50</a:t>
            </a:r>
            <a:r>
              <a:rPr lang="zh-CN" altLang="en-US" dirty="0"/>
              <a:t>改为</a:t>
            </a:r>
            <a:r>
              <a:rPr lang="en-US" altLang="zh-CN" dirty="0"/>
              <a:t>14</a:t>
            </a:r>
            <a:r>
              <a:rPr lang="zh-CN" altLang="en-US" dirty="0"/>
              <a:t>，仅训练</a:t>
            </a:r>
            <a:r>
              <a:rPr lang="en-US" altLang="zh-CN" dirty="0"/>
              <a:t>14</a:t>
            </a:r>
            <a:r>
              <a:rPr lang="zh-CN" altLang="en-US" dirty="0"/>
              <a:t>轮。要修改的语句如下：</a:t>
            </a:r>
          </a:p>
          <a:p>
            <a:pPr lvl="1"/>
            <a:r>
              <a:rPr lang="en-US" altLang="zh-CN" dirty="0" err="1"/>
              <a:t>n_epochs</a:t>
            </a:r>
            <a:r>
              <a:rPr lang="en-US" altLang="zh-CN" dirty="0"/>
              <a:t> = 50       # </a:t>
            </a:r>
            <a:r>
              <a:rPr lang="zh-CN" altLang="en-US" dirty="0"/>
              <a:t>将原来的训练轮次从</a:t>
            </a:r>
            <a:r>
              <a:rPr lang="en-US" altLang="zh-CN" dirty="0"/>
              <a:t>50</a:t>
            </a:r>
            <a:r>
              <a:rPr lang="zh-CN" altLang="en-US" dirty="0"/>
              <a:t>改为</a:t>
            </a:r>
            <a:r>
              <a:rPr lang="en-US" altLang="zh-CN" dirty="0"/>
              <a:t>14</a:t>
            </a:r>
          </a:p>
          <a:p>
            <a:endParaRPr lang="en-US" altLang="zh-CN" dirty="0"/>
          </a:p>
          <a:p>
            <a:r>
              <a:rPr lang="zh-CN" altLang="en-US" dirty="0"/>
              <a:t>另一种方法提前终止的方法是在每一轮的训练中都记录验证准确率，保存当前最佳验证准确率对应的网络参数，并在训练完成后加载最佳的网络参数，用于评估网络性能。</a:t>
            </a:r>
          </a:p>
          <a:p>
            <a:r>
              <a:rPr lang="zh-CN" altLang="en-US" dirty="0"/>
              <a:t>最终的测试准确率为</a:t>
            </a:r>
            <a:r>
              <a:rPr lang="en-US" altLang="zh-CN" dirty="0"/>
              <a:t>97.830%</a:t>
            </a:r>
            <a:r>
              <a:rPr lang="zh-CN" altLang="en-US" dirty="0"/>
              <a:t>。</a:t>
            </a:r>
          </a:p>
          <a:p>
            <a:endParaRPr lang="zh-CN" altLang="en-US" dirty="0"/>
          </a:p>
        </p:txBody>
      </p:sp>
    </p:spTree>
    <p:extLst>
      <p:ext uri="{BB962C8B-B14F-4D97-AF65-F5344CB8AC3E}">
        <p14:creationId xmlns:p14="http://schemas.microsoft.com/office/powerpoint/2010/main" val="988179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 </a:t>
            </a:r>
            <a:r>
              <a:rPr lang="zh-CN" altLang="en-US" dirty="0" smtClean="0"/>
              <a:t>正</a:t>
            </a:r>
            <a:r>
              <a:rPr lang="zh-CN" altLang="en-US" dirty="0"/>
              <a:t>则化</a:t>
            </a:r>
          </a:p>
        </p:txBody>
      </p:sp>
      <p:sp>
        <p:nvSpPr>
          <p:cNvPr id="3" name="内容占位符 2"/>
          <p:cNvSpPr>
            <a:spLocks noGrp="1"/>
          </p:cNvSpPr>
          <p:nvPr>
            <p:ph idx="1"/>
          </p:nvPr>
        </p:nvSpPr>
        <p:spPr/>
        <p:txBody>
          <a:bodyPr>
            <a:normAutofit fontScale="85000" lnSpcReduction="20000"/>
          </a:bodyPr>
          <a:lstStyle/>
          <a:p>
            <a:r>
              <a:rPr lang="zh-CN" altLang="en-US" dirty="0"/>
              <a:t>神经网络中，正则化是通过对权重参数施加惩罚达到的。神经网络常用交叉熵代价函数，通常写为下式。</a:t>
            </a:r>
          </a:p>
          <a:p>
            <a:endParaRPr lang="en-US" altLang="zh-CN" dirty="0" smtClean="0"/>
          </a:p>
          <a:p>
            <a:r>
              <a:rPr lang="zh-CN" altLang="en-US" dirty="0" smtClean="0"/>
              <a:t> </a:t>
            </a:r>
            <a:r>
              <a:rPr lang="zh-CN" altLang="en-US" dirty="0"/>
              <a:t>							</a:t>
            </a:r>
            <a:r>
              <a:rPr lang="en-US" altLang="zh-CN" dirty="0"/>
              <a:t>(5-4)</a:t>
            </a:r>
          </a:p>
          <a:p>
            <a:r>
              <a:rPr lang="zh-CN" altLang="en-US" dirty="0"/>
              <a:t>如果加上正则化项，上式可改写为。</a:t>
            </a:r>
          </a:p>
          <a:p>
            <a:r>
              <a:rPr lang="zh-CN" altLang="en-US" dirty="0"/>
              <a:t> </a:t>
            </a:r>
            <a:endParaRPr lang="en-US" altLang="zh-CN" dirty="0" smtClean="0"/>
          </a:p>
          <a:p>
            <a:r>
              <a:rPr lang="zh-CN" altLang="en-US" dirty="0"/>
              <a:t>							</a:t>
            </a:r>
            <a:r>
              <a:rPr lang="en-US" altLang="zh-CN" dirty="0"/>
              <a:t>(5-5</a:t>
            </a:r>
            <a:r>
              <a:rPr lang="en-US" altLang="zh-CN" dirty="0" smtClean="0"/>
              <a:t>)</a:t>
            </a:r>
          </a:p>
          <a:p>
            <a:endParaRPr lang="en-US" altLang="zh-CN" dirty="0"/>
          </a:p>
          <a:p>
            <a:r>
              <a:rPr lang="zh-CN" altLang="en-US" dirty="0"/>
              <a:t>其中</a:t>
            </a:r>
            <a:r>
              <a:rPr lang="zh-CN" altLang="en-US" dirty="0" smtClean="0"/>
              <a:t>，    </a:t>
            </a:r>
            <a:r>
              <a:rPr lang="zh-CN" altLang="en-US" dirty="0"/>
              <a:t>为正则化参数， </a:t>
            </a:r>
            <a:r>
              <a:rPr lang="zh-CN" altLang="en-US" dirty="0" smtClean="0"/>
              <a:t>     为</a:t>
            </a:r>
            <a:r>
              <a:rPr lang="en-US" altLang="zh-CN" dirty="0"/>
              <a:t>L2</a:t>
            </a:r>
            <a:r>
              <a:rPr lang="zh-CN" altLang="en-US" dirty="0"/>
              <a:t>范数</a:t>
            </a:r>
            <a:r>
              <a:rPr lang="zh-CN" altLang="en-US" dirty="0" smtClean="0"/>
              <a:t>，                   </a:t>
            </a:r>
            <a:r>
              <a:rPr lang="zh-CN" altLang="en-US" dirty="0"/>
              <a:t>，为权重矩阵中所有元素的平方和。</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383781936"/>
              </p:ext>
            </p:extLst>
          </p:nvPr>
        </p:nvGraphicFramePr>
        <p:xfrm>
          <a:off x="1115616" y="2708920"/>
          <a:ext cx="2686050" cy="666750"/>
        </p:xfrm>
        <a:graphic>
          <a:graphicData uri="http://schemas.openxmlformats.org/presentationml/2006/ole">
            <mc:AlternateContent xmlns:mc="http://schemas.openxmlformats.org/markup-compatibility/2006">
              <mc:Choice xmlns:v="urn:schemas-microsoft-com:vml" Requires="v">
                <p:oleObj spid="_x0000_s8464" name="Equation" r:id="rId3" imgW="1790700" imgH="444500" progId="Equation.DSMT4">
                  <p:embed/>
                </p:oleObj>
              </mc:Choice>
              <mc:Fallback>
                <p:oleObj name="Equation" r:id="rId3" imgW="1790700" imgH="4445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708920"/>
                        <a:ext cx="268605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040383993"/>
              </p:ext>
            </p:extLst>
          </p:nvPr>
        </p:nvGraphicFramePr>
        <p:xfrm>
          <a:off x="1043608" y="4077072"/>
          <a:ext cx="3962400" cy="666750"/>
        </p:xfrm>
        <a:graphic>
          <a:graphicData uri="http://schemas.openxmlformats.org/presentationml/2006/ole">
            <mc:AlternateContent xmlns:mc="http://schemas.openxmlformats.org/markup-compatibility/2006">
              <mc:Choice xmlns:v="urn:schemas-microsoft-com:vml" Requires="v">
                <p:oleObj spid="_x0000_s8465" name="Equation" r:id="rId5" imgW="2641600" imgH="444500" progId="Equation.DSMT4">
                  <p:embed/>
                </p:oleObj>
              </mc:Choice>
              <mc:Fallback>
                <p:oleObj name="Equation" r:id="rId5" imgW="2641600" imgH="4445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4077072"/>
                        <a:ext cx="396240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519936294"/>
              </p:ext>
            </p:extLst>
          </p:nvPr>
        </p:nvGraphicFramePr>
        <p:xfrm>
          <a:off x="1979712" y="5229200"/>
          <a:ext cx="209369" cy="266469"/>
        </p:xfrm>
        <a:graphic>
          <a:graphicData uri="http://schemas.openxmlformats.org/presentationml/2006/ole">
            <mc:AlternateContent xmlns:mc="http://schemas.openxmlformats.org/markup-compatibility/2006">
              <mc:Choice xmlns:v="urn:schemas-microsoft-com:vml" Requires="v">
                <p:oleObj spid="_x0000_s8466" name="Equation" r:id="rId7" imgW="139579" imgH="177646" progId="Equation.DSMT4">
                  <p:embed/>
                </p:oleObj>
              </mc:Choice>
              <mc:Fallback>
                <p:oleObj name="Equation" r:id="rId7" imgW="139579" imgH="17764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712" y="5229200"/>
                        <a:ext cx="209369"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228173364"/>
              </p:ext>
            </p:extLst>
          </p:nvPr>
        </p:nvGraphicFramePr>
        <p:xfrm>
          <a:off x="4788024" y="5157192"/>
          <a:ext cx="323570" cy="380670"/>
        </p:xfrm>
        <a:graphic>
          <a:graphicData uri="http://schemas.openxmlformats.org/presentationml/2006/ole">
            <mc:AlternateContent xmlns:mc="http://schemas.openxmlformats.org/markup-compatibility/2006">
              <mc:Choice xmlns:v="urn:schemas-microsoft-com:vml" Requires="v">
                <p:oleObj spid="_x0000_s8467" name="Equation" r:id="rId9" imgW="215713" imgH="253780" progId="Equation.DSMT4">
                  <p:embed/>
                </p:oleObj>
              </mc:Choice>
              <mc:Fallback>
                <p:oleObj name="Equation" r:id="rId9" imgW="215713" imgH="25378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8024" y="5157192"/>
                        <a:ext cx="323570"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44007039"/>
              </p:ext>
            </p:extLst>
          </p:nvPr>
        </p:nvGraphicFramePr>
        <p:xfrm>
          <a:off x="6732240" y="5013176"/>
          <a:ext cx="1447800" cy="473075"/>
        </p:xfrm>
        <a:graphic>
          <a:graphicData uri="http://schemas.openxmlformats.org/presentationml/2006/ole">
            <mc:AlternateContent xmlns:mc="http://schemas.openxmlformats.org/markup-compatibility/2006">
              <mc:Choice xmlns:v="urn:schemas-microsoft-com:vml" Requires="v">
                <p:oleObj spid="_x0000_s8468" name="Equation" r:id="rId11" imgW="1447800" imgH="469900" progId="Equation.DSMT4">
                  <p:embed/>
                </p:oleObj>
              </mc:Choice>
              <mc:Fallback>
                <p:oleObj name="Equation" r:id="rId11" imgW="1447800" imgH="4699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32240" y="5013176"/>
                        <a:ext cx="1447800"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16942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zh-CN" altLang="en-US" dirty="0"/>
              <a:t>正则化方法中，正则化参数 </a:t>
            </a:r>
            <a:r>
              <a:rPr lang="zh-CN" altLang="en-US" dirty="0" smtClean="0"/>
              <a:t>     需要</a:t>
            </a:r>
            <a:r>
              <a:rPr lang="zh-CN" altLang="en-US" dirty="0"/>
              <a:t>靠经验来设置。如果 </a:t>
            </a:r>
            <a:r>
              <a:rPr lang="zh-CN" altLang="en-US" dirty="0" smtClean="0"/>
              <a:t>   值</a:t>
            </a:r>
            <a:r>
              <a:rPr lang="zh-CN" altLang="en-US" dirty="0"/>
              <a:t>很小，极端值为</a:t>
            </a:r>
            <a:r>
              <a:rPr lang="en-US" altLang="zh-CN" dirty="0"/>
              <a:t>0</a:t>
            </a:r>
            <a:r>
              <a:rPr lang="zh-CN" altLang="en-US" dirty="0"/>
              <a:t>，显然正则化项的影响就小，无法改变过拟合状态。反之，如果将 </a:t>
            </a:r>
            <a:r>
              <a:rPr lang="zh-CN" altLang="en-US" dirty="0" smtClean="0"/>
              <a:t>     值</a:t>
            </a:r>
            <a:r>
              <a:rPr lang="zh-CN" altLang="en-US" dirty="0"/>
              <a:t>设置过大，就对权重矩阵的值惩罚较严重，因此就会将权重矩阵 </a:t>
            </a:r>
            <a:r>
              <a:rPr lang="zh-CN" altLang="en-US" dirty="0" smtClean="0"/>
              <a:t> 设置</a:t>
            </a:r>
            <a:r>
              <a:rPr lang="zh-CN" altLang="en-US" dirty="0"/>
              <a:t>为接近于</a:t>
            </a:r>
            <a:r>
              <a:rPr lang="en-US" altLang="zh-CN" dirty="0"/>
              <a:t>0</a:t>
            </a:r>
            <a:r>
              <a:rPr lang="zh-CN" altLang="en-US" dirty="0"/>
              <a:t>的值，由于多个隐藏单元的权重值都接近</a:t>
            </a:r>
            <a:r>
              <a:rPr lang="en-US" altLang="zh-CN" dirty="0"/>
              <a:t>0</a:t>
            </a:r>
            <a:r>
              <a:rPr lang="zh-CN" altLang="en-US" dirty="0"/>
              <a:t>，就会消除这些隐藏单元的影响，从而降低模型复杂度，将模型从过拟合状态纠正为高偏差状态。显然正则化参数 </a:t>
            </a:r>
            <a:r>
              <a:rPr lang="zh-CN" altLang="en-US" dirty="0" smtClean="0"/>
              <a:t>    有</a:t>
            </a:r>
            <a:r>
              <a:rPr lang="zh-CN" altLang="en-US" dirty="0"/>
              <a:t>一个合适的中间值，这需要反复实验才能确定。</a:t>
            </a:r>
          </a:p>
          <a:p>
            <a:r>
              <a:rPr lang="en-US" altLang="zh-CN" dirty="0" err="1"/>
              <a:t>PyTorch</a:t>
            </a:r>
            <a:r>
              <a:rPr lang="en-US" altLang="zh-CN" dirty="0"/>
              <a:t> </a:t>
            </a:r>
            <a:r>
              <a:rPr lang="zh-CN" altLang="en-US" dirty="0"/>
              <a:t>支持</a:t>
            </a:r>
            <a:r>
              <a:rPr lang="en-US" altLang="zh-CN" dirty="0"/>
              <a:t>L2 </a:t>
            </a:r>
            <a:r>
              <a:rPr lang="zh-CN" altLang="en-US" dirty="0"/>
              <a:t>正则化，称为权值衰减（</a:t>
            </a:r>
            <a:r>
              <a:rPr lang="en-US" altLang="zh-CN" dirty="0"/>
              <a:t>weight decay</a:t>
            </a:r>
            <a:r>
              <a:rPr lang="zh-CN" altLang="en-US" dirty="0"/>
              <a:t>），它是在优化器中实现的，在构造优化器时可以传入</a:t>
            </a:r>
            <a:r>
              <a:rPr lang="en-US" altLang="zh-CN" dirty="0" err="1"/>
              <a:t>weight_decay</a:t>
            </a:r>
            <a:r>
              <a:rPr lang="zh-CN" altLang="en-US" dirty="0"/>
              <a:t>参数，对应的是正则化</a:t>
            </a:r>
            <a:r>
              <a:rPr lang="zh-CN" altLang="en-US" dirty="0" smtClean="0"/>
              <a:t>参数     。</a:t>
            </a:r>
            <a:r>
              <a:rPr lang="zh-CN" altLang="en-US" dirty="0"/>
              <a:t>注意到</a:t>
            </a:r>
            <a:r>
              <a:rPr lang="en-US" altLang="zh-CN" dirty="0" err="1"/>
              <a:t>weight_decay</a:t>
            </a:r>
            <a:r>
              <a:rPr lang="zh-CN" altLang="en-US" dirty="0"/>
              <a:t>参数的默认值为</a:t>
            </a:r>
            <a:r>
              <a:rPr lang="en-US" altLang="zh-CN" dirty="0"/>
              <a:t>0</a:t>
            </a:r>
            <a:r>
              <a:rPr lang="zh-CN" altLang="en-US" dirty="0"/>
              <a:t>，也就是不启用</a:t>
            </a:r>
            <a:r>
              <a:rPr lang="en-US" altLang="zh-CN" dirty="0"/>
              <a:t>L2</a:t>
            </a:r>
            <a:r>
              <a:rPr lang="zh-CN" altLang="en-US" dirty="0"/>
              <a:t>正则化。</a:t>
            </a:r>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349238234"/>
              </p:ext>
            </p:extLst>
          </p:nvPr>
        </p:nvGraphicFramePr>
        <p:xfrm>
          <a:off x="4860032" y="1628800"/>
          <a:ext cx="209550" cy="266700"/>
        </p:xfrm>
        <a:graphic>
          <a:graphicData uri="http://schemas.openxmlformats.org/presentationml/2006/ole">
            <mc:AlternateContent xmlns:mc="http://schemas.openxmlformats.org/markup-compatibility/2006">
              <mc:Choice xmlns:v="urn:schemas-microsoft-com:vml" Requires="v">
                <p:oleObj spid="_x0000_s9533" name="Equation" r:id="rId3" imgW="139579" imgH="177646" progId="Equation.DSMT4">
                  <p:embed/>
                </p:oleObj>
              </mc:Choice>
              <mc:Fallback>
                <p:oleObj name="Equation" r:id="rId3" imgW="139579" imgH="177646" progId="Equation.DSMT4">
                  <p:embed/>
                  <p:pic>
                    <p:nvPicPr>
                      <p:cNvPr id="0" name="对象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628800"/>
                        <a:ext cx="2095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549282964"/>
              </p:ext>
            </p:extLst>
          </p:nvPr>
        </p:nvGraphicFramePr>
        <p:xfrm>
          <a:off x="1259632" y="1916832"/>
          <a:ext cx="209550" cy="266700"/>
        </p:xfrm>
        <a:graphic>
          <a:graphicData uri="http://schemas.openxmlformats.org/presentationml/2006/ole">
            <mc:AlternateContent xmlns:mc="http://schemas.openxmlformats.org/markup-compatibility/2006">
              <mc:Choice xmlns:v="urn:schemas-microsoft-com:vml" Requires="v">
                <p:oleObj spid="_x0000_s9534" name="Equation" r:id="rId5" imgW="139579" imgH="177646" progId="Equation.DSMT4">
                  <p:embed/>
                </p:oleObj>
              </mc:Choice>
              <mc:Fallback>
                <p:oleObj name="Equation" r:id="rId5"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916832"/>
                        <a:ext cx="2095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549282964"/>
              </p:ext>
            </p:extLst>
          </p:nvPr>
        </p:nvGraphicFramePr>
        <p:xfrm>
          <a:off x="6084168" y="2276872"/>
          <a:ext cx="209550" cy="266700"/>
        </p:xfrm>
        <a:graphic>
          <a:graphicData uri="http://schemas.openxmlformats.org/presentationml/2006/ole">
            <mc:AlternateContent xmlns:mc="http://schemas.openxmlformats.org/markup-compatibility/2006">
              <mc:Choice xmlns:v="urn:schemas-microsoft-com:vml" Requires="v">
                <p:oleObj spid="_x0000_s9535" name="Equation" r:id="rId6" imgW="139579" imgH="177646" progId="Equation.DSMT4">
                  <p:embed/>
                </p:oleObj>
              </mc:Choice>
              <mc:Fallback>
                <p:oleObj name="Equation" r:id="rId6"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276872"/>
                        <a:ext cx="2095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74153646"/>
              </p:ext>
            </p:extLst>
          </p:nvPr>
        </p:nvGraphicFramePr>
        <p:xfrm>
          <a:off x="8244407" y="2564904"/>
          <a:ext cx="304404" cy="266354"/>
        </p:xfrm>
        <a:graphic>
          <a:graphicData uri="http://schemas.openxmlformats.org/presentationml/2006/ole">
            <mc:AlternateContent xmlns:mc="http://schemas.openxmlformats.org/markup-compatibility/2006">
              <mc:Choice xmlns:v="urn:schemas-microsoft-com:vml" Requires="v">
                <p:oleObj spid="_x0000_s9536" name="Equation" r:id="rId7" imgW="202936" imgH="177569" progId="Equation.DSMT4">
                  <p:embed/>
                </p:oleObj>
              </mc:Choice>
              <mc:Fallback>
                <p:oleObj name="Equation" r:id="rId7" imgW="202936" imgH="177569"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4407" y="2564904"/>
                        <a:ext cx="304404"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288651439"/>
              </p:ext>
            </p:extLst>
          </p:nvPr>
        </p:nvGraphicFramePr>
        <p:xfrm>
          <a:off x="2267744" y="3789040"/>
          <a:ext cx="209550" cy="266700"/>
        </p:xfrm>
        <a:graphic>
          <a:graphicData uri="http://schemas.openxmlformats.org/presentationml/2006/ole">
            <mc:AlternateContent xmlns:mc="http://schemas.openxmlformats.org/markup-compatibility/2006">
              <mc:Choice xmlns:v="urn:schemas-microsoft-com:vml" Requires="v">
                <p:oleObj spid="_x0000_s9537" name="Equation" r:id="rId9" imgW="139579" imgH="177646" progId="Equation.DSMT4">
                  <p:embed/>
                </p:oleObj>
              </mc:Choice>
              <mc:Fallback>
                <p:oleObj name="Equation" r:id="rId9"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3789040"/>
                        <a:ext cx="2095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349238234"/>
              </p:ext>
            </p:extLst>
          </p:nvPr>
        </p:nvGraphicFramePr>
        <p:xfrm>
          <a:off x="7596336" y="5085184"/>
          <a:ext cx="209550" cy="266700"/>
        </p:xfrm>
        <a:graphic>
          <a:graphicData uri="http://schemas.openxmlformats.org/presentationml/2006/ole">
            <mc:AlternateContent xmlns:mc="http://schemas.openxmlformats.org/markup-compatibility/2006">
              <mc:Choice xmlns:v="urn:schemas-microsoft-com:vml" Requires="v">
                <p:oleObj spid="_x0000_s9538" name="Equation" r:id="rId10" imgW="139579" imgH="177646" progId="Equation.DSMT4">
                  <p:embed/>
                </p:oleObj>
              </mc:Choice>
              <mc:Fallback>
                <p:oleObj name="Equation" r:id="rId10" imgW="139579" imgH="177646"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5085184"/>
                        <a:ext cx="2095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24126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a:t>mnist_regularization.py</a:t>
            </a:r>
            <a:r>
              <a:rPr lang="zh-CN" altLang="en-US" dirty="0"/>
              <a:t>使用</a:t>
            </a:r>
            <a:r>
              <a:rPr lang="en-US" altLang="zh-CN" dirty="0"/>
              <a:t>L2</a:t>
            </a:r>
            <a:r>
              <a:rPr lang="zh-CN" altLang="en-US" dirty="0"/>
              <a:t>正则化使网络模型避免过拟合，关键代码如代码</a:t>
            </a:r>
            <a:r>
              <a:rPr lang="en-US" altLang="zh-CN" dirty="0"/>
              <a:t>5. 1</a:t>
            </a:r>
            <a:r>
              <a:rPr lang="zh-CN" altLang="en-US" dirty="0"/>
              <a:t>所示，在</a:t>
            </a:r>
            <a:r>
              <a:rPr lang="en-US" altLang="zh-CN" dirty="0" err="1"/>
              <a:t>torch.optim.Adam</a:t>
            </a:r>
            <a:r>
              <a:rPr lang="zh-CN" altLang="en-US" dirty="0"/>
              <a:t>优化器的构造函数中指定</a:t>
            </a:r>
            <a:r>
              <a:rPr lang="en-US" altLang="zh-CN" dirty="0" err="1"/>
              <a:t>weight_decay</a:t>
            </a:r>
            <a:r>
              <a:rPr lang="zh-CN" altLang="en-US" dirty="0"/>
              <a:t>参数为非零正值以启用</a:t>
            </a:r>
            <a:r>
              <a:rPr lang="en-US" altLang="zh-CN" dirty="0"/>
              <a:t>L2</a:t>
            </a:r>
            <a:r>
              <a:rPr lang="zh-CN" altLang="en-US" dirty="0"/>
              <a:t>正则化。</a:t>
            </a:r>
          </a:p>
          <a:p>
            <a:r>
              <a:rPr lang="zh-CN" altLang="en-US" dirty="0"/>
              <a:t>代码</a:t>
            </a:r>
            <a:r>
              <a:rPr lang="en-US" altLang="zh-CN" dirty="0"/>
              <a:t>5. 1 </a:t>
            </a:r>
            <a:r>
              <a:rPr lang="zh-CN" altLang="en-US" dirty="0"/>
              <a:t>正则化关键代码</a:t>
            </a:r>
          </a:p>
          <a:p>
            <a:r>
              <a:rPr lang="zh-CN" altLang="en-US" sz="1800" dirty="0"/>
              <a:t>    </a:t>
            </a:r>
            <a:r>
              <a:rPr lang="en-US" altLang="zh-CN" sz="1800" dirty="0"/>
              <a:t># </a:t>
            </a:r>
            <a:r>
              <a:rPr lang="zh-CN" altLang="en-US" sz="1800" dirty="0"/>
              <a:t>交叉熵损失函数</a:t>
            </a:r>
          </a:p>
          <a:p>
            <a:r>
              <a:rPr lang="zh-CN" altLang="en-US" sz="1800" dirty="0"/>
              <a:t>    </a:t>
            </a:r>
            <a:r>
              <a:rPr lang="en-US" altLang="zh-CN" sz="1800" dirty="0"/>
              <a:t>criterion = </a:t>
            </a:r>
            <a:r>
              <a:rPr lang="en-US" altLang="zh-CN" sz="1800" dirty="0" err="1"/>
              <a:t>nn.CrossEntropyLoss</a:t>
            </a:r>
            <a:r>
              <a:rPr lang="en-US" altLang="zh-CN" sz="1800" dirty="0"/>
              <a:t>()</a:t>
            </a:r>
          </a:p>
          <a:p>
            <a:r>
              <a:rPr lang="en-US" altLang="zh-CN" sz="1800" dirty="0"/>
              <a:t>    # </a:t>
            </a:r>
            <a:r>
              <a:rPr lang="zh-CN" altLang="en-US" sz="1800" dirty="0"/>
              <a:t>优化器</a:t>
            </a:r>
          </a:p>
          <a:p>
            <a:r>
              <a:rPr lang="zh-CN" altLang="en-US" sz="1800" dirty="0"/>
              <a:t>    </a:t>
            </a:r>
            <a:r>
              <a:rPr lang="en-US" altLang="zh-CN" sz="1800" dirty="0"/>
              <a:t>optimizer = </a:t>
            </a:r>
            <a:r>
              <a:rPr lang="en-US" altLang="zh-CN" sz="1800" dirty="0" err="1"/>
              <a:t>torch.optim.Adam</a:t>
            </a:r>
            <a:r>
              <a:rPr lang="en-US" altLang="zh-CN" sz="1800" dirty="0"/>
              <a:t>(</a:t>
            </a:r>
            <a:r>
              <a:rPr lang="en-US" altLang="zh-CN" sz="1800" dirty="0" err="1"/>
              <a:t>model.parameters</a:t>
            </a:r>
            <a:r>
              <a:rPr lang="en-US" altLang="zh-CN" sz="1800" dirty="0"/>
              <a:t>(), </a:t>
            </a:r>
            <a:r>
              <a:rPr lang="en-US" altLang="zh-CN" sz="1800" b="1" dirty="0" err="1"/>
              <a:t>weight_decay</a:t>
            </a:r>
            <a:r>
              <a:rPr lang="en-US" altLang="zh-CN" sz="1800" b="1" dirty="0"/>
              <a:t>=0.0001</a:t>
            </a:r>
            <a:r>
              <a:rPr lang="en-US" altLang="zh-CN" sz="1800" dirty="0"/>
              <a:t>)</a:t>
            </a:r>
          </a:p>
          <a:p>
            <a:endParaRPr lang="zh-CN" altLang="en-US" dirty="0"/>
          </a:p>
        </p:txBody>
      </p:sp>
    </p:spTree>
    <p:extLst>
      <p:ext uri="{BB962C8B-B14F-4D97-AF65-F5344CB8AC3E}">
        <p14:creationId xmlns:p14="http://schemas.microsoft.com/office/powerpoint/2010/main" val="1701375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09120"/>
            <a:ext cx="8229600" cy="1617043"/>
          </a:xfrm>
        </p:spPr>
        <p:txBody>
          <a:bodyPr>
            <a:normAutofit fontScale="85000" lnSpcReduction="20000"/>
          </a:bodyPr>
          <a:lstStyle/>
          <a:p>
            <a:r>
              <a:rPr lang="zh-CN" altLang="en-US" dirty="0"/>
              <a:t>运行结果如图</a:t>
            </a:r>
            <a:r>
              <a:rPr lang="en-US" altLang="zh-CN" dirty="0"/>
              <a:t>5. 6</a:t>
            </a:r>
            <a:r>
              <a:rPr lang="zh-CN" altLang="en-US" dirty="0"/>
              <a:t>所示。可以看到，使用</a:t>
            </a:r>
            <a:r>
              <a:rPr lang="en-US" altLang="zh-CN" dirty="0"/>
              <a:t>L2</a:t>
            </a:r>
            <a:r>
              <a:rPr lang="zh-CN" altLang="en-US" dirty="0"/>
              <a:t>正则化后，还需要配合使用提前终止方法以得到更好的效果</a:t>
            </a:r>
            <a:r>
              <a:rPr lang="zh-CN" altLang="en-US" dirty="0" smtClean="0"/>
              <a:t>。</a:t>
            </a:r>
            <a:endParaRPr lang="en-US" altLang="zh-CN" dirty="0" smtClean="0"/>
          </a:p>
          <a:p>
            <a:r>
              <a:rPr lang="zh-CN" altLang="en-US" dirty="0"/>
              <a:t>最终的测试准确率为</a:t>
            </a:r>
            <a:r>
              <a:rPr lang="en-US" altLang="zh-CN" dirty="0"/>
              <a:t>97.750%</a:t>
            </a:r>
            <a:r>
              <a:rPr lang="zh-CN" altLang="en-US" dirty="0"/>
              <a:t>。</a:t>
            </a:r>
          </a:p>
        </p:txBody>
      </p:sp>
      <p:pic>
        <p:nvPicPr>
          <p:cNvPr id="1024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 y="692696"/>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8424" y="692696"/>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11504" y="3861048"/>
            <a:ext cx="2920992" cy="369332"/>
          </a:xfrm>
          <a:prstGeom prst="rect">
            <a:avLst/>
          </a:prstGeom>
        </p:spPr>
        <p:txBody>
          <a:bodyPr wrap="none">
            <a:spAutoFit/>
          </a:bodyPr>
          <a:lstStyle/>
          <a:p>
            <a:r>
              <a:rPr lang="zh-CN" altLang="zh-CN" dirty="0"/>
              <a:t>图</a:t>
            </a:r>
            <a:r>
              <a:rPr lang="en-US" altLang="zh-CN" dirty="0"/>
              <a:t>5. 6 L2</a:t>
            </a:r>
            <a:r>
              <a:rPr lang="zh-CN" altLang="zh-CN" dirty="0"/>
              <a:t>正则化的运行结果</a:t>
            </a:r>
          </a:p>
        </p:txBody>
      </p:sp>
    </p:spTree>
    <p:extLst>
      <p:ext uri="{BB962C8B-B14F-4D97-AF65-F5344CB8AC3E}">
        <p14:creationId xmlns:p14="http://schemas.microsoft.com/office/powerpoint/2010/main" val="1670373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4.2.3 Dropout</a:t>
            </a:r>
            <a:endParaRPr lang="zh-CN" altLang="en-US" dirty="0"/>
          </a:p>
        </p:txBody>
      </p:sp>
      <p:sp>
        <p:nvSpPr>
          <p:cNvPr id="3" name="内容占位符 2"/>
          <p:cNvSpPr>
            <a:spLocks noGrp="1"/>
          </p:cNvSpPr>
          <p:nvPr>
            <p:ph idx="1"/>
          </p:nvPr>
        </p:nvSpPr>
        <p:spPr/>
        <p:txBody>
          <a:bodyPr/>
          <a:lstStyle/>
          <a:p>
            <a:r>
              <a:rPr lang="zh-CN" altLang="en-US" dirty="0"/>
              <a:t>在训练一个深度神经网络时，可以选择一个</a:t>
            </a:r>
            <a:r>
              <a:rPr lang="zh-CN" altLang="en-US" dirty="0" smtClean="0"/>
              <a:t>概率</a:t>
            </a:r>
            <a:r>
              <a:rPr lang="en-US" altLang="zh-CN" i="1" dirty="0" smtClean="0"/>
              <a:t>p</a:t>
            </a:r>
            <a:r>
              <a:rPr lang="zh-CN" altLang="en-US" dirty="0" smtClean="0"/>
              <a:t>，</a:t>
            </a:r>
            <a:r>
              <a:rPr lang="zh-CN" altLang="en-US" dirty="0"/>
              <a:t>以随机丢弃部分神经元的方式来避免过拟合，这种方法叫做</a:t>
            </a:r>
            <a:r>
              <a:rPr lang="en-US" altLang="zh-CN" dirty="0"/>
              <a:t>Dropout</a:t>
            </a:r>
            <a:r>
              <a:rPr lang="zh-CN" altLang="en-US" dirty="0"/>
              <a:t>。</a:t>
            </a:r>
          </a:p>
        </p:txBody>
      </p:sp>
    </p:spTree>
    <p:extLst>
      <p:ext uri="{BB962C8B-B14F-4D97-AF65-F5344CB8AC3E}">
        <p14:creationId xmlns:p14="http://schemas.microsoft.com/office/powerpoint/2010/main" val="109219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1584175"/>
          </a:xfrm>
        </p:spPr>
        <p:txBody>
          <a:bodyPr>
            <a:normAutofit/>
          </a:bodyPr>
          <a:lstStyle/>
          <a:p>
            <a:r>
              <a:rPr lang="zh-CN" altLang="en-US" dirty="0"/>
              <a:t>以如图</a:t>
            </a:r>
            <a:r>
              <a:rPr lang="en-US" altLang="zh-CN" dirty="0"/>
              <a:t>5. 7</a:t>
            </a:r>
            <a:r>
              <a:rPr lang="zh-CN" altLang="en-US" dirty="0"/>
              <a:t>所示的神经网络为例进行说明，假设该网络存在过拟合，需要使用</a:t>
            </a:r>
            <a:r>
              <a:rPr lang="en-US" altLang="zh-CN" dirty="0"/>
              <a:t>Dropout</a:t>
            </a:r>
            <a:r>
              <a:rPr lang="zh-CN" altLang="en-US" dirty="0"/>
              <a:t>来进行处理。</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760" y="2636912"/>
            <a:ext cx="5046480" cy="270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7340" y="5579948"/>
            <a:ext cx="2669320" cy="369332"/>
          </a:xfrm>
          <a:prstGeom prst="rect">
            <a:avLst/>
          </a:prstGeom>
        </p:spPr>
        <p:txBody>
          <a:bodyPr wrap="none">
            <a:spAutoFit/>
          </a:bodyPr>
          <a:lstStyle/>
          <a:p>
            <a:r>
              <a:rPr lang="zh-CN" altLang="zh-CN" dirty="0"/>
              <a:t>图</a:t>
            </a:r>
            <a:r>
              <a:rPr lang="en-US" altLang="zh-CN" dirty="0"/>
              <a:t>5. 7 </a:t>
            </a:r>
            <a:r>
              <a:rPr lang="zh-CN" altLang="zh-CN" dirty="0"/>
              <a:t>过拟合的神经网络</a:t>
            </a:r>
          </a:p>
        </p:txBody>
      </p:sp>
    </p:spTree>
    <p:extLst>
      <p:ext uri="{BB962C8B-B14F-4D97-AF65-F5344CB8AC3E}">
        <p14:creationId xmlns:p14="http://schemas.microsoft.com/office/powerpoint/2010/main" val="2369665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9181"/>
            <a:ext cx="8229600" cy="2869779"/>
          </a:xfrm>
        </p:spPr>
        <p:txBody>
          <a:bodyPr>
            <a:normAutofit fontScale="85000" lnSpcReduction="20000"/>
          </a:bodyPr>
          <a:lstStyle/>
          <a:p>
            <a:r>
              <a:rPr lang="zh-CN" altLang="en-US" dirty="0"/>
              <a:t>设置丢弃网络节点的</a:t>
            </a:r>
            <a:r>
              <a:rPr lang="zh-CN" altLang="en-US" dirty="0" smtClean="0"/>
              <a:t>概率</a:t>
            </a:r>
            <a:r>
              <a:rPr lang="en-US" altLang="zh-CN" i="1" dirty="0" smtClean="0"/>
              <a:t>p</a:t>
            </a:r>
            <a:r>
              <a:rPr lang="zh-CN" altLang="en-US" dirty="0" smtClean="0"/>
              <a:t>以后</a:t>
            </a:r>
            <a:r>
              <a:rPr lang="zh-CN" altLang="en-US" dirty="0"/>
              <a:t>，</a:t>
            </a:r>
            <a:r>
              <a:rPr lang="en-US" altLang="zh-CN" dirty="0"/>
              <a:t>Dropout</a:t>
            </a:r>
            <a:r>
              <a:rPr lang="zh-CN" altLang="en-US" dirty="0"/>
              <a:t>会遍历神经网络的每一层的每一个节点，都以</a:t>
            </a:r>
            <a:r>
              <a:rPr lang="zh-CN" altLang="en-US" dirty="0" smtClean="0"/>
              <a:t>概率</a:t>
            </a:r>
            <a:r>
              <a:rPr lang="en-US" altLang="zh-CN" i="1" dirty="0"/>
              <a:t>p</a:t>
            </a:r>
            <a:r>
              <a:rPr lang="zh-CN" altLang="en-US" dirty="0" smtClean="0"/>
              <a:t>来</a:t>
            </a:r>
            <a:r>
              <a:rPr lang="zh-CN" altLang="en-US" dirty="0"/>
              <a:t>决定是丢弃还是保留。事实上，可以单独设置每一层网络丢弃节点</a:t>
            </a:r>
            <a:r>
              <a:rPr lang="zh-CN" altLang="en-US" dirty="0" smtClean="0"/>
              <a:t>概率</a:t>
            </a:r>
            <a:r>
              <a:rPr lang="en-US" altLang="zh-CN" i="1" dirty="0"/>
              <a:t>p </a:t>
            </a:r>
            <a:r>
              <a:rPr lang="zh-CN" altLang="en-US" dirty="0" smtClean="0"/>
              <a:t>，</a:t>
            </a:r>
            <a:r>
              <a:rPr lang="zh-CN" altLang="en-US" dirty="0"/>
              <a:t>图</a:t>
            </a:r>
            <a:r>
              <a:rPr lang="en-US" altLang="zh-CN" dirty="0"/>
              <a:t>5. 8</a:t>
            </a:r>
            <a:r>
              <a:rPr lang="zh-CN" altLang="en-US" dirty="0"/>
              <a:t>展示两层都以</a:t>
            </a:r>
            <a:r>
              <a:rPr lang="zh-CN" altLang="en-US" dirty="0" smtClean="0"/>
              <a:t>概率</a:t>
            </a:r>
            <a:r>
              <a:rPr lang="en-US" altLang="zh-CN" i="1" dirty="0" smtClean="0"/>
              <a:t>p</a:t>
            </a:r>
            <a:r>
              <a:rPr lang="en-US" altLang="zh-CN" dirty="0" smtClean="0"/>
              <a:t>=0.5</a:t>
            </a:r>
            <a:r>
              <a:rPr lang="zh-CN" altLang="en-US" dirty="0" smtClean="0"/>
              <a:t>来</a:t>
            </a:r>
            <a:r>
              <a:rPr lang="zh-CN" altLang="en-US" dirty="0"/>
              <a:t>丢弃节点。遍历完成后，会丢弃一些节点，可以删除从丢弃节点进出的连线，从而得到一个节点数量更少，规模较小的网络，再使用反向传播进行训练。</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759" y="3068960"/>
            <a:ext cx="5046480" cy="301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56296" y="6165304"/>
            <a:ext cx="3031407" cy="369332"/>
          </a:xfrm>
          <a:prstGeom prst="rect">
            <a:avLst/>
          </a:prstGeom>
        </p:spPr>
        <p:txBody>
          <a:bodyPr wrap="none">
            <a:spAutoFit/>
          </a:bodyPr>
          <a:lstStyle/>
          <a:p>
            <a:r>
              <a:rPr lang="zh-CN" altLang="zh-CN" dirty="0"/>
              <a:t>图</a:t>
            </a:r>
            <a:r>
              <a:rPr lang="en-US" altLang="zh-CN" dirty="0"/>
              <a:t>5. 8 Dropout</a:t>
            </a:r>
            <a:r>
              <a:rPr lang="zh-CN" altLang="zh-CN" dirty="0"/>
              <a:t>完成后的网络</a:t>
            </a:r>
          </a:p>
        </p:txBody>
      </p:sp>
    </p:spTree>
    <p:extLst>
      <p:ext uri="{BB962C8B-B14F-4D97-AF65-F5344CB8AC3E}">
        <p14:creationId xmlns:p14="http://schemas.microsoft.com/office/powerpoint/2010/main" val="2373022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zh-CN" altLang="en-US" dirty="0"/>
              <a:t>在</a:t>
            </a:r>
            <a:r>
              <a:rPr lang="en-US" altLang="zh-CN" dirty="0"/>
              <a:t>Dropout</a:t>
            </a:r>
            <a:r>
              <a:rPr lang="zh-CN" altLang="en-US" dirty="0"/>
              <a:t>具体实现上，</a:t>
            </a:r>
            <a:r>
              <a:rPr lang="en-US" altLang="zh-CN" dirty="0" err="1"/>
              <a:t>PyTorch</a:t>
            </a:r>
            <a:r>
              <a:rPr lang="zh-CN" altLang="en-US" dirty="0"/>
              <a:t>采用的是按照</a:t>
            </a:r>
            <a:r>
              <a:rPr lang="zh-CN" altLang="en-US" dirty="0" smtClean="0"/>
              <a:t>概率</a:t>
            </a:r>
            <a:r>
              <a:rPr lang="en-US" altLang="zh-CN" i="1" dirty="0"/>
              <a:t>p</a:t>
            </a:r>
            <a:r>
              <a:rPr lang="zh-CN" altLang="en-US" dirty="0" smtClean="0"/>
              <a:t>来</a:t>
            </a:r>
            <a:r>
              <a:rPr lang="zh-CN" altLang="en-US" dirty="0"/>
              <a:t>随机清零网络层输入的张量中的部分元素，达到与丢弃网络节点一样的效果。</a:t>
            </a:r>
          </a:p>
          <a:p>
            <a:r>
              <a:rPr lang="en-US" altLang="zh-CN" dirty="0"/>
              <a:t>Dropout</a:t>
            </a:r>
            <a:r>
              <a:rPr lang="zh-CN" altLang="en-US" dirty="0"/>
              <a:t>还有一些细节需要注意。在训练阶段，每一个小批量在训练前都需要重新随机选择要丢弃或保留的神经元，因此每一次更新参数，都会丢弃一定比例的神经元，从而改变网络结构，导致每次都使用改变后的新网络结构来训练权重参数。在测试阶段，则不使用</a:t>
            </a:r>
            <a:r>
              <a:rPr lang="en-US" altLang="zh-CN" dirty="0"/>
              <a:t>Dropout</a:t>
            </a:r>
            <a:r>
              <a:rPr lang="zh-CN" altLang="en-US" dirty="0"/>
              <a:t>，而是启用全部神经元进行预测。由于训练是按照</a:t>
            </a:r>
            <a:r>
              <a:rPr lang="zh-CN" altLang="en-US" dirty="0" smtClean="0"/>
              <a:t>比例</a:t>
            </a:r>
            <a:r>
              <a:rPr lang="en-US" altLang="zh-CN" i="1" dirty="0" smtClean="0"/>
              <a:t>p</a:t>
            </a:r>
            <a:r>
              <a:rPr lang="zh-CN" altLang="en-US" dirty="0" smtClean="0"/>
              <a:t>丢弃</a:t>
            </a:r>
            <a:r>
              <a:rPr lang="zh-CN" altLang="en-US" dirty="0"/>
              <a:t>神经元，只保留了比例</a:t>
            </a:r>
            <a:r>
              <a:rPr lang="zh-CN" altLang="en-US" dirty="0" smtClean="0"/>
              <a:t>为</a:t>
            </a:r>
            <a:r>
              <a:rPr lang="en-US" altLang="zh-CN" dirty="0"/>
              <a:t>(1-</a:t>
            </a:r>
            <a:r>
              <a:rPr lang="zh-CN" altLang="en-US" dirty="0"/>
              <a:t> </a:t>
            </a:r>
            <a:r>
              <a:rPr lang="en-US" altLang="zh-CN" i="1" dirty="0"/>
              <a:t>p</a:t>
            </a:r>
            <a:r>
              <a:rPr lang="en-US" altLang="zh-CN" dirty="0"/>
              <a:t>)</a:t>
            </a:r>
            <a:r>
              <a:rPr lang="zh-CN" altLang="en-US" dirty="0" smtClean="0"/>
              <a:t>的</a:t>
            </a:r>
            <a:r>
              <a:rPr lang="zh-CN" altLang="en-US" dirty="0"/>
              <a:t>神经元，因此，在测试阶段，就需要将权重都乘</a:t>
            </a:r>
            <a:r>
              <a:rPr lang="zh-CN" altLang="en-US" dirty="0" smtClean="0"/>
              <a:t>以</a:t>
            </a:r>
            <a:r>
              <a:rPr lang="en-US" altLang="zh-CN" dirty="0" smtClean="0"/>
              <a:t>(1-</a:t>
            </a:r>
            <a:r>
              <a:rPr lang="zh-CN" altLang="en-US" dirty="0" smtClean="0"/>
              <a:t> </a:t>
            </a:r>
            <a:r>
              <a:rPr lang="en-US" altLang="zh-CN" i="1" dirty="0" smtClean="0"/>
              <a:t>p</a:t>
            </a:r>
            <a:r>
              <a:rPr lang="en-US" altLang="zh-CN" dirty="0"/>
              <a:t>)</a:t>
            </a:r>
            <a:r>
              <a:rPr lang="en-US" altLang="zh-CN" i="1" dirty="0" smtClean="0"/>
              <a:t> </a:t>
            </a:r>
            <a:r>
              <a:rPr lang="zh-CN" altLang="en-US" dirty="0" smtClean="0"/>
              <a:t>，</a:t>
            </a:r>
            <a:r>
              <a:rPr lang="zh-CN" altLang="en-US" dirty="0"/>
              <a:t>以保证两个阶段的输出在大小上保持一致。</a:t>
            </a:r>
          </a:p>
          <a:p>
            <a:endParaRPr lang="zh-CN" altLang="en-US" dirty="0"/>
          </a:p>
        </p:txBody>
      </p:sp>
    </p:spTree>
    <p:extLst>
      <p:ext uri="{BB962C8B-B14F-4D97-AF65-F5344CB8AC3E}">
        <p14:creationId xmlns:p14="http://schemas.microsoft.com/office/powerpoint/2010/main" val="3761312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zh-CN" altLang="en-US" dirty="0"/>
              <a:t>中国台湾大学李宏毅老师在机器学习公开课中举了一个形象的例子来说明</a:t>
            </a:r>
            <a:r>
              <a:rPr lang="en-US" altLang="zh-CN" dirty="0"/>
              <a:t>Dropout</a:t>
            </a:r>
            <a:r>
              <a:rPr lang="zh-CN" altLang="en-US" dirty="0"/>
              <a:t>的作用：团队工作中，假如每个人都期望同伴做好工作，那么就容易造成三个和尚没水喝的困境。但如果每个人都知道同伴已经无法依靠（</a:t>
            </a:r>
            <a:r>
              <a:rPr lang="en-US" altLang="zh-CN" dirty="0"/>
              <a:t>Dropout</a:t>
            </a:r>
            <a:r>
              <a:rPr lang="zh-CN" altLang="en-US" dirty="0"/>
              <a:t>），那就只能依靠自己，从而激发每个人潜能。随机性的</a:t>
            </a:r>
            <a:r>
              <a:rPr lang="en-US" altLang="zh-CN" dirty="0"/>
              <a:t>Dropout</a:t>
            </a:r>
            <a:r>
              <a:rPr lang="zh-CN" altLang="en-US" dirty="0"/>
              <a:t>保证网络有一定的适应能力，这样就消除了神经元之间的相互依赖。</a:t>
            </a:r>
          </a:p>
          <a:p>
            <a:r>
              <a:rPr lang="en-US" altLang="zh-CN" dirty="0"/>
              <a:t>mnist_dropout.py</a:t>
            </a:r>
            <a:r>
              <a:rPr lang="zh-CN" altLang="en-US" dirty="0"/>
              <a:t>实现了</a:t>
            </a:r>
            <a:r>
              <a:rPr lang="en-US" altLang="zh-CN" dirty="0"/>
              <a:t>Drop</a:t>
            </a:r>
            <a:r>
              <a:rPr lang="zh-CN" altLang="en-US" dirty="0"/>
              <a:t>正则化，其核心代码如代码</a:t>
            </a:r>
            <a:r>
              <a:rPr lang="en-US" altLang="zh-CN" dirty="0"/>
              <a:t>5. 2</a:t>
            </a:r>
            <a:r>
              <a:rPr lang="zh-CN" altLang="en-US" dirty="0"/>
              <a:t>所示。首先使用</a:t>
            </a:r>
            <a:r>
              <a:rPr lang="en-US" altLang="zh-CN" dirty="0" err="1"/>
              <a:t>self.dropout</a:t>
            </a:r>
            <a:r>
              <a:rPr lang="en-US" altLang="zh-CN" dirty="0"/>
              <a:t> = </a:t>
            </a:r>
            <a:r>
              <a:rPr lang="en-US" altLang="zh-CN" dirty="0" err="1"/>
              <a:t>nn.Dropout</a:t>
            </a:r>
            <a:r>
              <a:rPr lang="en-US" altLang="zh-CN" dirty="0"/>
              <a:t>(0.4)</a:t>
            </a:r>
            <a:r>
              <a:rPr lang="zh-CN" altLang="en-US" dirty="0"/>
              <a:t>语句定义随机丢弃的概率 为</a:t>
            </a:r>
            <a:r>
              <a:rPr lang="en-US" altLang="zh-CN" dirty="0"/>
              <a:t>40%</a:t>
            </a:r>
            <a:r>
              <a:rPr lang="zh-CN" altLang="en-US" dirty="0"/>
              <a:t>，然后使用两次</a:t>
            </a:r>
            <a:r>
              <a:rPr lang="en-US" altLang="zh-CN" dirty="0"/>
              <a:t>x = </a:t>
            </a:r>
            <a:r>
              <a:rPr lang="en-US" altLang="zh-CN" dirty="0" err="1"/>
              <a:t>self.dropout</a:t>
            </a:r>
            <a:r>
              <a:rPr lang="en-US" altLang="zh-CN" dirty="0"/>
              <a:t>(x)</a:t>
            </a:r>
            <a:r>
              <a:rPr lang="zh-CN" altLang="en-US" dirty="0"/>
              <a:t>语句在网络的两个隐藏层中添加</a:t>
            </a:r>
            <a:r>
              <a:rPr lang="en-US" altLang="zh-CN" dirty="0"/>
              <a:t>Dropout</a:t>
            </a:r>
            <a:r>
              <a:rPr lang="zh-CN" altLang="en-US" dirty="0"/>
              <a:t>实例。</a:t>
            </a:r>
          </a:p>
          <a:p>
            <a:endParaRPr lang="zh-CN" altLang="en-US" dirty="0"/>
          </a:p>
        </p:txBody>
      </p:sp>
    </p:spTree>
    <p:extLst>
      <p:ext uri="{BB962C8B-B14F-4D97-AF65-F5344CB8AC3E}">
        <p14:creationId xmlns:p14="http://schemas.microsoft.com/office/powerpoint/2010/main" val="3214584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en-US" altLang="zh-CN" dirty="0" smtClean="0"/>
              <a:t>4.1 </a:t>
            </a:r>
            <a:r>
              <a:rPr lang="zh-CN" altLang="en-US" dirty="0" smtClean="0"/>
              <a:t>神经网络</a:t>
            </a:r>
            <a:r>
              <a:rPr lang="zh-CN" altLang="en-US" dirty="0"/>
              <a:t>迭代</a:t>
            </a:r>
            <a:r>
              <a:rPr lang="zh-CN" altLang="en-US" dirty="0" smtClean="0"/>
              <a:t>概念</a:t>
            </a:r>
            <a:endParaRPr lang="en-US" altLang="zh-CN" dirty="0" smtClean="0"/>
          </a:p>
          <a:p>
            <a:r>
              <a:rPr lang="en-US" altLang="zh-CN" dirty="0" smtClean="0"/>
              <a:t>4.2 </a:t>
            </a:r>
            <a:r>
              <a:rPr lang="zh-CN" altLang="en-US" dirty="0" smtClean="0"/>
              <a:t>正</a:t>
            </a:r>
            <a:r>
              <a:rPr lang="zh-CN" altLang="en-US" dirty="0"/>
              <a:t>则化</a:t>
            </a:r>
            <a:r>
              <a:rPr lang="zh-CN" altLang="en-US" dirty="0" smtClean="0"/>
              <a:t>方法</a:t>
            </a:r>
            <a:endParaRPr lang="en-US" altLang="zh-CN" dirty="0" smtClean="0"/>
          </a:p>
          <a:p>
            <a:r>
              <a:rPr lang="en-US" altLang="zh-CN" dirty="0" smtClean="0"/>
              <a:t>4.3 </a:t>
            </a:r>
            <a:r>
              <a:rPr lang="zh-CN" altLang="en-US" dirty="0" smtClean="0"/>
              <a:t>优化算法</a:t>
            </a:r>
            <a:endParaRPr lang="en-US" altLang="zh-CN" dirty="0" smtClean="0"/>
          </a:p>
          <a:p>
            <a:r>
              <a:rPr lang="en-US" altLang="zh-CN" dirty="0" smtClean="0"/>
              <a:t>4.4 </a:t>
            </a:r>
            <a:r>
              <a:rPr lang="en-US" altLang="zh-CN" dirty="0" err="1" smtClean="0"/>
              <a:t>PyTorch</a:t>
            </a:r>
            <a:r>
              <a:rPr lang="zh-CN" altLang="en-US" dirty="0"/>
              <a:t>的初始化函数</a:t>
            </a:r>
          </a:p>
        </p:txBody>
      </p:sp>
    </p:spTree>
    <p:extLst>
      <p:ext uri="{BB962C8B-B14F-4D97-AF65-F5344CB8AC3E}">
        <p14:creationId xmlns:p14="http://schemas.microsoft.com/office/powerpoint/2010/main" val="2832387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649491"/>
          </a:xfrm>
        </p:spPr>
        <p:txBody>
          <a:bodyPr>
            <a:normAutofit fontScale="55000" lnSpcReduction="20000"/>
          </a:bodyPr>
          <a:lstStyle/>
          <a:p>
            <a:r>
              <a:rPr lang="zh-CN" altLang="en-US" dirty="0"/>
              <a:t>代码</a:t>
            </a:r>
            <a:r>
              <a:rPr lang="en-US" altLang="zh-CN" dirty="0"/>
              <a:t>5. 2 Dropout</a:t>
            </a:r>
            <a:r>
              <a:rPr lang="zh-CN" altLang="en-US" dirty="0"/>
              <a:t>核心代码</a:t>
            </a:r>
          </a:p>
          <a:p>
            <a:r>
              <a:rPr lang="en-US" altLang="zh-CN" dirty="0"/>
              <a:t>class </a:t>
            </a:r>
            <a:r>
              <a:rPr lang="en-US" altLang="zh-CN" dirty="0" err="1"/>
              <a:t>MLPModel</a:t>
            </a:r>
            <a:r>
              <a:rPr lang="en-US" altLang="zh-CN" dirty="0"/>
              <a:t>(</a:t>
            </a:r>
            <a:r>
              <a:rPr lang="en-US" altLang="zh-CN" dirty="0" err="1"/>
              <a:t>nn.Module</a:t>
            </a:r>
            <a:r>
              <a:rPr lang="en-US" altLang="zh-CN" dirty="0"/>
              <a:t>):</a:t>
            </a:r>
          </a:p>
          <a:p>
            <a:r>
              <a:rPr lang="en-US" altLang="zh-CN" dirty="0"/>
              <a:t>    """ </a:t>
            </a:r>
            <a:r>
              <a:rPr lang="zh-CN" altLang="en-US" dirty="0"/>
              <a:t>三层简单全连接网络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a:t>
            </a:r>
            <a:r>
              <a:rPr lang="en-US" altLang="zh-CN" dirty="0" err="1"/>
              <a:t>MLPModel</a:t>
            </a:r>
            <a:r>
              <a:rPr lang="en-US" altLang="zh-CN" dirty="0"/>
              <a:t>, self).__</a:t>
            </a:r>
            <a:r>
              <a:rPr lang="en-US" altLang="zh-CN" dirty="0" err="1"/>
              <a:t>init</a:t>
            </a:r>
            <a:r>
              <a:rPr lang="en-US" altLang="zh-CN" dirty="0"/>
              <a:t>__()</a:t>
            </a:r>
          </a:p>
          <a:p>
            <a:r>
              <a:rPr lang="en-US" altLang="zh-CN" dirty="0"/>
              <a:t>        self.fc1 = </a:t>
            </a:r>
            <a:r>
              <a:rPr lang="en-US" altLang="zh-CN" dirty="0" err="1"/>
              <a:t>nn.Linear</a:t>
            </a:r>
            <a:r>
              <a:rPr lang="en-US" altLang="zh-CN" dirty="0"/>
              <a:t>(28 * 28, 128)</a:t>
            </a:r>
          </a:p>
          <a:p>
            <a:r>
              <a:rPr lang="en-US" altLang="zh-CN" dirty="0"/>
              <a:t>        self.fc2 = </a:t>
            </a:r>
            <a:r>
              <a:rPr lang="en-US" altLang="zh-CN" dirty="0" err="1"/>
              <a:t>nn.Linear</a:t>
            </a:r>
            <a:r>
              <a:rPr lang="en-US" altLang="zh-CN" dirty="0"/>
              <a:t>(128, 128)</a:t>
            </a:r>
          </a:p>
          <a:p>
            <a:r>
              <a:rPr lang="en-US" altLang="zh-CN" dirty="0"/>
              <a:t>        self.fc3 = </a:t>
            </a:r>
            <a:r>
              <a:rPr lang="en-US" altLang="zh-CN" dirty="0" err="1"/>
              <a:t>nn.Linear</a:t>
            </a:r>
            <a:r>
              <a:rPr lang="en-US" altLang="zh-CN" dirty="0"/>
              <a:t>(128, 10)</a:t>
            </a:r>
          </a:p>
          <a:p>
            <a:r>
              <a:rPr lang="en-US" altLang="zh-CN" dirty="0"/>
              <a:t>        </a:t>
            </a:r>
            <a:r>
              <a:rPr lang="en-US" altLang="zh-CN" dirty="0" err="1"/>
              <a:t>self.relu</a:t>
            </a:r>
            <a:r>
              <a:rPr lang="en-US" altLang="zh-CN" dirty="0"/>
              <a:t> = </a:t>
            </a:r>
            <a:r>
              <a:rPr lang="en-US" altLang="zh-CN" dirty="0" err="1"/>
              <a:t>nn.ReLU</a:t>
            </a:r>
            <a:r>
              <a:rPr lang="en-US" altLang="zh-CN" dirty="0"/>
              <a:t>()</a:t>
            </a:r>
          </a:p>
          <a:p>
            <a:r>
              <a:rPr lang="en-US" altLang="zh-CN" dirty="0"/>
              <a:t>        </a:t>
            </a:r>
            <a:r>
              <a:rPr lang="en-US" altLang="zh-CN" b="1" dirty="0" err="1"/>
              <a:t>self.dropout</a:t>
            </a:r>
            <a:r>
              <a:rPr lang="en-US" altLang="zh-CN" b="1" dirty="0"/>
              <a:t> = </a:t>
            </a:r>
            <a:r>
              <a:rPr lang="en-US" altLang="zh-CN" b="1" dirty="0" err="1"/>
              <a:t>nn.Dropout</a:t>
            </a:r>
            <a:r>
              <a:rPr lang="en-US" altLang="zh-CN" b="1" dirty="0"/>
              <a:t>(0.4)  </a:t>
            </a:r>
            <a:r>
              <a:rPr lang="en-US" altLang="zh-CN" dirty="0"/>
              <a:t># </a:t>
            </a:r>
            <a:r>
              <a:rPr lang="zh-CN" altLang="en-US" dirty="0"/>
              <a:t>随机丢弃的概率</a:t>
            </a:r>
          </a:p>
          <a:p>
            <a:endParaRPr lang="zh-CN" altLang="en-US" dirty="0"/>
          </a:p>
          <a:p>
            <a:r>
              <a:rPr lang="zh-CN" altLang="en-US" dirty="0"/>
              <a:t>    </a:t>
            </a:r>
            <a:r>
              <a:rPr lang="en-US" altLang="zh-CN" dirty="0" err="1"/>
              <a:t>def</a:t>
            </a:r>
            <a:r>
              <a:rPr lang="en-US" altLang="zh-CN" dirty="0"/>
              <a:t> forward(self, x):</a:t>
            </a:r>
          </a:p>
          <a:p>
            <a:r>
              <a:rPr lang="en-US" altLang="zh-CN" dirty="0"/>
              <a:t>        x = </a:t>
            </a:r>
            <a:r>
              <a:rPr lang="en-US" altLang="zh-CN" dirty="0" err="1"/>
              <a:t>x.view</a:t>
            </a:r>
            <a:r>
              <a:rPr lang="en-US" altLang="zh-CN" dirty="0"/>
              <a:t>(-1, 28 * 28)</a:t>
            </a:r>
          </a:p>
          <a:p>
            <a:r>
              <a:rPr lang="en-US" altLang="zh-CN" dirty="0"/>
              <a:t>        x = </a:t>
            </a:r>
            <a:r>
              <a:rPr lang="en-US" altLang="zh-CN" dirty="0" err="1"/>
              <a:t>self.relu</a:t>
            </a:r>
            <a:r>
              <a:rPr lang="en-US" altLang="zh-CN" dirty="0"/>
              <a:t>(self.fc1(x))</a:t>
            </a:r>
          </a:p>
          <a:p>
            <a:r>
              <a:rPr lang="en-US" altLang="zh-CN" dirty="0"/>
              <a:t>        </a:t>
            </a:r>
            <a:r>
              <a:rPr lang="en-US" altLang="zh-CN" b="1" dirty="0"/>
              <a:t>x = </a:t>
            </a:r>
            <a:r>
              <a:rPr lang="en-US" altLang="zh-CN" b="1" dirty="0" err="1"/>
              <a:t>self.dropout</a:t>
            </a:r>
            <a:r>
              <a:rPr lang="en-US" altLang="zh-CN" b="1" dirty="0"/>
              <a:t>(x)</a:t>
            </a:r>
          </a:p>
          <a:p>
            <a:r>
              <a:rPr lang="en-US" altLang="zh-CN" dirty="0"/>
              <a:t>        x = </a:t>
            </a:r>
            <a:r>
              <a:rPr lang="en-US" altLang="zh-CN" dirty="0" err="1"/>
              <a:t>self.relu</a:t>
            </a:r>
            <a:r>
              <a:rPr lang="en-US" altLang="zh-CN" dirty="0"/>
              <a:t>(self.fc2(x))</a:t>
            </a:r>
          </a:p>
          <a:p>
            <a:r>
              <a:rPr lang="en-US" altLang="zh-CN" dirty="0"/>
              <a:t>        </a:t>
            </a:r>
            <a:r>
              <a:rPr lang="en-US" altLang="zh-CN" b="1" dirty="0"/>
              <a:t>x = </a:t>
            </a:r>
            <a:r>
              <a:rPr lang="en-US" altLang="zh-CN" b="1" dirty="0" err="1"/>
              <a:t>self.dropout</a:t>
            </a:r>
            <a:r>
              <a:rPr lang="en-US" altLang="zh-CN" b="1" dirty="0"/>
              <a:t>(x)</a:t>
            </a:r>
          </a:p>
          <a:p>
            <a:r>
              <a:rPr lang="en-US" altLang="zh-CN" dirty="0"/>
              <a:t>        x = self.fc3(x)</a:t>
            </a:r>
          </a:p>
          <a:p>
            <a:r>
              <a:rPr lang="en-US" altLang="zh-CN" dirty="0"/>
              <a:t>        return x</a:t>
            </a:r>
          </a:p>
          <a:p>
            <a:endParaRPr lang="zh-CN" altLang="en-US" dirty="0"/>
          </a:p>
        </p:txBody>
      </p:sp>
    </p:spTree>
    <p:extLst>
      <p:ext uri="{BB962C8B-B14F-4D97-AF65-F5344CB8AC3E}">
        <p14:creationId xmlns:p14="http://schemas.microsoft.com/office/powerpoint/2010/main" val="29589694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149080"/>
            <a:ext cx="8229600" cy="1977083"/>
          </a:xfrm>
        </p:spPr>
        <p:txBody>
          <a:bodyPr>
            <a:normAutofit fontScale="85000" lnSpcReduction="10000"/>
          </a:bodyPr>
          <a:lstStyle/>
          <a:p>
            <a:r>
              <a:rPr lang="zh-CN" altLang="en-US" dirty="0"/>
              <a:t>运行结果如图</a:t>
            </a:r>
            <a:r>
              <a:rPr lang="en-US" altLang="zh-CN" dirty="0"/>
              <a:t>5. 9</a:t>
            </a:r>
            <a:r>
              <a:rPr lang="zh-CN" altLang="en-US" dirty="0"/>
              <a:t>所示。可以看到，使用</a:t>
            </a:r>
            <a:r>
              <a:rPr lang="en-US" altLang="zh-CN" dirty="0"/>
              <a:t>Dropout</a:t>
            </a:r>
            <a:r>
              <a:rPr lang="zh-CN" altLang="en-US" dirty="0"/>
              <a:t>正则化后验证准确率曲线和验证损失曲线都更平缓，如果配合使用提前终止方法，可以得到更好的结果</a:t>
            </a:r>
            <a:r>
              <a:rPr lang="zh-CN" altLang="en-US" dirty="0" smtClean="0"/>
              <a:t>。</a:t>
            </a:r>
            <a:endParaRPr lang="en-US" altLang="zh-CN" dirty="0" smtClean="0"/>
          </a:p>
          <a:p>
            <a:r>
              <a:rPr lang="zh-CN" altLang="en-US" dirty="0"/>
              <a:t>最终的测试准确率为</a:t>
            </a:r>
            <a:r>
              <a:rPr lang="en-US" altLang="zh-CN" dirty="0"/>
              <a:t>97.930%(9793/10000)</a:t>
            </a:r>
            <a:r>
              <a:rPr lang="zh-CN" altLang="en-US" dirty="0"/>
              <a:t>。</a:t>
            </a:r>
          </a:p>
        </p:txBody>
      </p:sp>
      <p:pic>
        <p:nvPicPr>
          <p:cNvPr id="1331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260648"/>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5576" y="260648"/>
            <a:ext cx="381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71712" y="3491716"/>
            <a:ext cx="2800575" cy="369332"/>
          </a:xfrm>
          <a:prstGeom prst="rect">
            <a:avLst/>
          </a:prstGeom>
        </p:spPr>
        <p:txBody>
          <a:bodyPr wrap="none">
            <a:spAutoFit/>
          </a:bodyPr>
          <a:lstStyle/>
          <a:p>
            <a:r>
              <a:rPr lang="zh-CN" altLang="zh-CN" dirty="0"/>
              <a:t>图</a:t>
            </a:r>
            <a:r>
              <a:rPr lang="en-US" altLang="zh-CN" dirty="0"/>
              <a:t>5. 9 Dropout</a:t>
            </a:r>
            <a:r>
              <a:rPr lang="zh-CN" altLang="zh-CN" dirty="0"/>
              <a:t>的运行结果</a:t>
            </a:r>
          </a:p>
        </p:txBody>
      </p:sp>
    </p:spTree>
    <p:extLst>
      <p:ext uri="{BB962C8B-B14F-4D97-AF65-F5344CB8AC3E}">
        <p14:creationId xmlns:p14="http://schemas.microsoft.com/office/powerpoint/2010/main" val="17827280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 </a:t>
            </a:r>
            <a:r>
              <a:rPr lang="zh-CN" altLang="en-US" dirty="0" smtClean="0"/>
              <a:t>优化</a:t>
            </a:r>
            <a:r>
              <a:rPr lang="zh-CN" altLang="en-US" dirty="0"/>
              <a:t>算法</a:t>
            </a:r>
          </a:p>
        </p:txBody>
      </p:sp>
      <p:sp>
        <p:nvSpPr>
          <p:cNvPr id="3" name="内容占位符 2"/>
          <p:cNvSpPr>
            <a:spLocks noGrp="1"/>
          </p:cNvSpPr>
          <p:nvPr>
            <p:ph idx="1"/>
          </p:nvPr>
        </p:nvSpPr>
        <p:spPr>
          <a:xfrm>
            <a:off x="179512" y="1600200"/>
            <a:ext cx="8784976" cy="4637112"/>
          </a:xfrm>
        </p:spPr>
        <p:txBody>
          <a:bodyPr>
            <a:normAutofit fontScale="77500" lnSpcReduction="20000"/>
          </a:bodyPr>
          <a:lstStyle/>
          <a:p>
            <a:r>
              <a:rPr lang="zh-CN" altLang="en-US" dirty="0"/>
              <a:t>优化算法用于训练深度学习模型，也就是寻找模型的最优参数。在训练模型时，不断迭代运行优化算法以更新模型参数，从而降低代价函数值。迭代终止时，最终的模型参数就是训练得到的优化后的参数。优化算法是深度学习的重要部分，它直接影响模型的训练效率。训练一个比较复杂的深度学习模型会花费很长的时间，如数小时乃至数天。有时深度学习甚至需要训练多个模型，才能找到最合适的那一个。目前已有多种开箱即用的优化学习算法可供选择使用，好的优化算法能够帮助人们快速训练模型，其性能直接影响到模型的训练速度，选择合适的优化算法可以提高训练网络模型的效率。更重要的是，理解各种优化算法的工作原理和超参数含义能够帮助我们有针对性地调整参数，提高模型训练效率。</a:t>
            </a:r>
          </a:p>
          <a:p>
            <a:r>
              <a:rPr lang="zh-CN" altLang="en-US" dirty="0"/>
              <a:t>本节首先介绍深度学习中最常使用的小批量梯度下降，然后介绍几个常用的优化算法。</a:t>
            </a:r>
          </a:p>
          <a:p>
            <a:endParaRPr lang="zh-CN" altLang="en-US" dirty="0"/>
          </a:p>
        </p:txBody>
      </p:sp>
    </p:spTree>
    <p:extLst>
      <p:ext uri="{BB962C8B-B14F-4D97-AF65-F5344CB8AC3E}">
        <p14:creationId xmlns:p14="http://schemas.microsoft.com/office/powerpoint/2010/main" val="316039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4.3.1 </a:t>
            </a:r>
            <a:r>
              <a:rPr lang="zh-CN" altLang="en-US" dirty="0" smtClean="0"/>
              <a:t>小</a:t>
            </a:r>
            <a:r>
              <a:rPr lang="zh-CN" altLang="en-US" dirty="0"/>
              <a:t>批量梯度下降</a:t>
            </a:r>
          </a:p>
        </p:txBody>
      </p:sp>
      <p:sp>
        <p:nvSpPr>
          <p:cNvPr id="3" name="内容占位符 2"/>
          <p:cNvSpPr>
            <a:spLocks noGrp="1"/>
          </p:cNvSpPr>
          <p:nvPr>
            <p:ph idx="1"/>
          </p:nvPr>
        </p:nvSpPr>
        <p:spPr/>
        <p:txBody>
          <a:bodyPr>
            <a:normAutofit fontScale="77500" lnSpcReduction="20000"/>
          </a:bodyPr>
          <a:lstStyle/>
          <a:p>
            <a:r>
              <a:rPr lang="zh-CN" altLang="en-US" dirty="0"/>
              <a:t>早期的梯度下降算法使用批量更新，计算训练集的</a:t>
            </a:r>
            <a:r>
              <a:rPr lang="zh-CN" altLang="en-US" dirty="0" smtClean="0"/>
              <a:t>全部</a:t>
            </a:r>
            <a:r>
              <a:rPr lang="en-US" altLang="zh-CN" i="1" dirty="0" smtClean="0"/>
              <a:t>N</a:t>
            </a:r>
            <a:r>
              <a:rPr lang="zh-CN" altLang="en-US" dirty="0" smtClean="0"/>
              <a:t>个</a:t>
            </a:r>
            <a:r>
              <a:rPr lang="zh-CN" altLang="en-US" dirty="0"/>
              <a:t>样本的平均梯度后，才能运行一步梯度下降算法，这称为批量梯度下降（</a:t>
            </a:r>
            <a:r>
              <a:rPr lang="en-US" altLang="zh-CN" dirty="0"/>
              <a:t>batch gradient descent</a:t>
            </a:r>
            <a:r>
              <a:rPr lang="zh-CN" altLang="en-US" dirty="0"/>
              <a:t>，简称</a:t>
            </a:r>
            <a:r>
              <a:rPr lang="en-US" altLang="zh-CN" dirty="0"/>
              <a:t>BGD</a:t>
            </a:r>
            <a:r>
              <a:rPr lang="zh-CN" altLang="en-US" dirty="0"/>
              <a:t>）算法。在训练集样本数较少的情况下，批量梯度下降算法工作得很好。但是，</a:t>
            </a:r>
            <a:r>
              <a:rPr lang="zh-CN" altLang="en-US" dirty="0" smtClean="0"/>
              <a:t>当</a:t>
            </a:r>
            <a:r>
              <a:rPr lang="en-US" altLang="zh-CN" i="1" dirty="0"/>
              <a:t>N</a:t>
            </a:r>
            <a:r>
              <a:rPr lang="zh-CN" altLang="en-US" dirty="0" smtClean="0"/>
              <a:t>很大</a:t>
            </a:r>
            <a:r>
              <a:rPr lang="zh-CN" altLang="en-US" dirty="0"/>
              <a:t>时，如百万级或千万级，这时，需要处理完整个训练集中</a:t>
            </a:r>
            <a:r>
              <a:rPr lang="zh-CN" altLang="en-US" dirty="0" smtClean="0"/>
              <a:t>的</a:t>
            </a:r>
            <a:r>
              <a:rPr lang="en-US" altLang="zh-CN" i="1" dirty="0"/>
              <a:t>N</a:t>
            </a:r>
            <a:r>
              <a:rPr lang="zh-CN" altLang="en-US" dirty="0" smtClean="0"/>
              <a:t>个</a:t>
            </a:r>
            <a:r>
              <a:rPr lang="zh-CN" altLang="en-US" dirty="0"/>
              <a:t>样本，才能运行一步梯度下降算法，然后再次</a:t>
            </a:r>
            <a:r>
              <a:rPr lang="zh-CN" altLang="en-US" dirty="0" smtClean="0"/>
              <a:t>处理</a:t>
            </a:r>
            <a:r>
              <a:rPr lang="en-US" altLang="zh-CN" i="1" dirty="0"/>
              <a:t>N</a:t>
            </a:r>
            <a:r>
              <a:rPr lang="zh-CN" altLang="en-US" dirty="0" smtClean="0"/>
              <a:t>个</a:t>
            </a:r>
            <a:r>
              <a:rPr lang="zh-CN" altLang="en-US" dirty="0"/>
              <a:t>样本，才能运行下一步。显然，这种优化算法相当低效。</a:t>
            </a:r>
          </a:p>
          <a:p>
            <a:r>
              <a:rPr lang="zh-CN" altLang="en-US" dirty="0"/>
              <a:t>以此对应的另一种极端的方式是随机梯度下降（</a:t>
            </a:r>
            <a:r>
              <a:rPr lang="en-US" altLang="zh-CN" dirty="0"/>
              <a:t>stochastic gradient descent</a:t>
            </a:r>
            <a:r>
              <a:rPr lang="zh-CN" altLang="en-US" dirty="0"/>
              <a:t>，简称</a:t>
            </a:r>
            <a:r>
              <a:rPr lang="en-US" altLang="zh-CN" dirty="0"/>
              <a:t>SGD</a:t>
            </a:r>
            <a:r>
              <a:rPr lang="zh-CN" altLang="en-US" dirty="0"/>
              <a:t>）算法，它只计算训练集中的一个样本的梯度，就能运行一步梯度下降算法。显然，随机梯度下降运行得非常快，但优化过程较为曲折，因为它只看一个样本就决定前进的方向，所以并非每一次迭代都能向正确的方向迈进。</a:t>
            </a:r>
          </a:p>
          <a:p>
            <a:endParaRPr lang="zh-CN" altLang="en-US" dirty="0"/>
          </a:p>
        </p:txBody>
      </p:sp>
    </p:spTree>
    <p:extLst>
      <p:ext uri="{BB962C8B-B14F-4D97-AF65-F5344CB8AC3E}">
        <p14:creationId xmlns:p14="http://schemas.microsoft.com/office/powerpoint/2010/main" val="5982251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544616"/>
          </a:xfrm>
        </p:spPr>
        <p:txBody>
          <a:bodyPr>
            <a:normAutofit fontScale="85000" lnSpcReduction="10000"/>
          </a:bodyPr>
          <a:lstStyle/>
          <a:p>
            <a:r>
              <a:rPr lang="zh-CN" altLang="en-US" dirty="0"/>
              <a:t>小批量梯度下降（</a:t>
            </a:r>
            <a:r>
              <a:rPr lang="en-US" altLang="zh-CN" dirty="0"/>
              <a:t>mini-batch gradient descent</a:t>
            </a:r>
            <a:r>
              <a:rPr lang="zh-CN" altLang="en-US" dirty="0"/>
              <a:t>，简称</a:t>
            </a:r>
            <a:r>
              <a:rPr lang="en-US" altLang="zh-CN" dirty="0"/>
              <a:t>MBGD</a:t>
            </a:r>
            <a:r>
              <a:rPr lang="zh-CN" altLang="en-US" dirty="0"/>
              <a:t>）结合了批量梯度下降和随机梯度下降的优点。小批量梯度下降需要设置批量大小（ </a:t>
            </a:r>
            <a:r>
              <a:rPr lang="en-US" altLang="zh-CN" i="1" dirty="0" err="1" smtClean="0"/>
              <a:t>batch_size</a:t>
            </a:r>
            <a:r>
              <a:rPr lang="zh-CN" altLang="en-US" dirty="0" smtClean="0"/>
              <a:t>）</a:t>
            </a:r>
            <a:r>
              <a:rPr lang="zh-CN" altLang="en-US" dirty="0"/>
              <a:t>的值，其值往往设置为几十到数百，每次迭代</a:t>
            </a:r>
            <a:r>
              <a:rPr lang="zh-CN" altLang="en-US" dirty="0" smtClean="0"/>
              <a:t>使用</a:t>
            </a:r>
            <a:r>
              <a:rPr lang="en-US" altLang="zh-CN" i="1" dirty="0" err="1"/>
              <a:t>batch_size</a:t>
            </a:r>
            <a:r>
              <a:rPr lang="zh-CN" altLang="en-US" dirty="0" smtClean="0"/>
              <a:t>个</a:t>
            </a:r>
            <a:r>
              <a:rPr lang="zh-CN" altLang="en-US" dirty="0"/>
              <a:t>样本来计算平均梯度，然后更新网络参数。</a:t>
            </a:r>
          </a:p>
          <a:p>
            <a:r>
              <a:rPr lang="zh-CN" altLang="en-US" dirty="0"/>
              <a:t>算法</a:t>
            </a:r>
            <a:r>
              <a:rPr lang="en-US" altLang="zh-CN" dirty="0"/>
              <a:t>5. 1</a:t>
            </a:r>
            <a:r>
              <a:rPr lang="zh-CN" altLang="en-US" dirty="0"/>
              <a:t>是小批量梯度下降算法的伪代码。算法有一个需要考虑的小问题</a:t>
            </a:r>
            <a:r>
              <a:rPr lang="zh-CN" altLang="en-US" dirty="0" smtClean="0"/>
              <a:t>，</a:t>
            </a:r>
            <a:r>
              <a:rPr lang="en-US" altLang="zh-CN" i="1" dirty="0"/>
              <a:t> </a:t>
            </a:r>
            <a:r>
              <a:rPr lang="en-US" altLang="zh-CN" i="1" dirty="0" smtClean="0"/>
              <a:t>N/</a:t>
            </a:r>
            <a:r>
              <a:rPr lang="en-US" altLang="zh-CN" i="1" dirty="0" err="1" smtClean="0"/>
              <a:t>batch_size</a:t>
            </a:r>
            <a:r>
              <a:rPr lang="zh-CN" altLang="en-US" dirty="0" smtClean="0"/>
              <a:t>的</a:t>
            </a:r>
            <a:r>
              <a:rPr lang="zh-CN" altLang="en-US" dirty="0"/>
              <a:t>求值结果可能会有余数，也就是训练集样本</a:t>
            </a:r>
            <a:r>
              <a:rPr lang="zh-CN" altLang="en-US" dirty="0" smtClean="0"/>
              <a:t>总数</a:t>
            </a:r>
            <a:r>
              <a:rPr lang="en-US" altLang="zh-CN" i="1" dirty="0" smtClean="0"/>
              <a:t>N</a:t>
            </a:r>
            <a:r>
              <a:rPr lang="zh-CN" altLang="en-US" dirty="0" smtClean="0"/>
              <a:t>不一定</a:t>
            </a:r>
            <a:r>
              <a:rPr lang="zh-CN" altLang="en-US" dirty="0"/>
              <a:t>能</a:t>
            </a:r>
            <a:r>
              <a:rPr lang="zh-CN" altLang="en-US" dirty="0" smtClean="0"/>
              <a:t>被</a:t>
            </a:r>
            <a:r>
              <a:rPr lang="en-US" altLang="zh-CN" i="1" dirty="0" err="1"/>
              <a:t>batch_size</a:t>
            </a:r>
            <a:r>
              <a:rPr lang="zh-CN" altLang="en-US" dirty="0" smtClean="0"/>
              <a:t>整除</a:t>
            </a:r>
            <a:r>
              <a:rPr lang="zh-CN" altLang="en-US" dirty="0"/>
              <a:t>，可能会剩余</a:t>
            </a:r>
            <a:r>
              <a:rPr lang="zh-CN" altLang="en-US" dirty="0" smtClean="0"/>
              <a:t>不足</a:t>
            </a:r>
            <a:r>
              <a:rPr lang="en-US" altLang="zh-CN" i="1" dirty="0" err="1"/>
              <a:t>batch_size</a:t>
            </a:r>
            <a:r>
              <a:rPr lang="zh-CN" altLang="en-US" dirty="0" smtClean="0"/>
              <a:t>的</a:t>
            </a:r>
            <a:r>
              <a:rPr lang="zh-CN" altLang="en-US" dirty="0"/>
              <a:t>少量样本，最简单的处理方式是丢弃这部分样本，也可以选择使用这部分样本。另一个注意事项是在划分小批量之前，最好先对</a:t>
            </a:r>
            <a:r>
              <a:rPr lang="zh-CN" altLang="en-US" dirty="0" smtClean="0"/>
              <a:t>训练集</a:t>
            </a:r>
            <a:r>
              <a:rPr lang="en-US" altLang="zh-CN" i="1" dirty="0" smtClean="0"/>
              <a:t>S</a:t>
            </a:r>
            <a:r>
              <a:rPr lang="zh-CN" altLang="en-US" dirty="0" smtClean="0"/>
              <a:t>的</a:t>
            </a:r>
            <a:r>
              <a:rPr lang="zh-CN" altLang="en-US" dirty="0"/>
              <a:t>样本顺序进行随机置乱，以降低随机性的影响。</a:t>
            </a:r>
          </a:p>
          <a:p>
            <a:endParaRPr lang="zh-CN" altLang="en-US" dirty="0"/>
          </a:p>
        </p:txBody>
      </p:sp>
    </p:spTree>
    <p:extLst>
      <p:ext uri="{BB962C8B-B14F-4D97-AF65-F5344CB8AC3E}">
        <p14:creationId xmlns:p14="http://schemas.microsoft.com/office/powerpoint/2010/main" val="1002553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976664"/>
          </a:xfrm>
        </p:spPr>
        <p:txBody>
          <a:bodyPr>
            <a:normAutofit fontScale="62500" lnSpcReduction="20000"/>
          </a:bodyPr>
          <a:lstStyle/>
          <a:p>
            <a:r>
              <a:rPr lang="zh-CN" altLang="en-US" dirty="0"/>
              <a:t>算法</a:t>
            </a:r>
            <a:r>
              <a:rPr lang="en-US" altLang="zh-CN" dirty="0"/>
              <a:t>5. 1 </a:t>
            </a:r>
            <a:r>
              <a:rPr lang="zh-CN" altLang="en-US" dirty="0"/>
              <a:t>小批量梯度下降</a:t>
            </a:r>
          </a:p>
          <a:p>
            <a:r>
              <a:rPr lang="zh-CN" altLang="en-US" dirty="0"/>
              <a:t>函数：</a:t>
            </a:r>
            <a:r>
              <a:rPr lang="en-US" altLang="zh-CN" dirty="0"/>
              <a:t>MBGD </a:t>
            </a:r>
            <a:r>
              <a:rPr lang="en-US" altLang="zh-CN" dirty="0" smtClean="0"/>
              <a:t>(</a:t>
            </a:r>
            <a:r>
              <a:rPr lang="en-US" altLang="zh-CN" i="1" dirty="0"/>
              <a:t>S</a:t>
            </a:r>
            <a:r>
              <a:rPr lang="en-US" altLang="zh-CN" dirty="0" smtClean="0"/>
              <a:t>,  </a:t>
            </a:r>
            <a:r>
              <a:rPr lang="el-GR" altLang="zh-CN" b="1" dirty="0" smtClean="0"/>
              <a:t>θ</a:t>
            </a:r>
            <a:r>
              <a:rPr lang="en-US" altLang="zh-CN" dirty="0" smtClean="0"/>
              <a:t>,  </a:t>
            </a:r>
            <a:r>
              <a:rPr lang="el-GR" altLang="zh-CN" dirty="0" smtClean="0"/>
              <a:t>η</a:t>
            </a:r>
            <a:r>
              <a:rPr lang="en-US" altLang="zh-CN" dirty="0" smtClean="0"/>
              <a:t>, </a:t>
            </a:r>
            <a:r>
              <a:rPr lang="en-US" altLang="zh-CN" dirty="0" err="1"/>
              <a:t>batch_size</a:t>
            </a:r>
            <a:r>
              <a:rPr lang="en-US" altLang="zh-CN" dirty="0"/>
              <a:t>, </a:t>
            </a:r>
            <a:r>
              <a:rPr lang="en-US" altLang="zh-CN" dirty="0" err="1"/>
              <a:t>num_epochs</a:t>
            </a:r>
            <a:r>
              <a:rPr lang="en-US" altLang="zh-CN" dirty="0"/>
              <a:t>)</a:t>
            </a:r>
          </a:p>
          <a:p>
            <a:r>
              <a:rPr lang="zh-CN" altLang="en-US" dirty="0"/>
              <a:t>输入：</a:t>
            </a:r>
            <a:r>
              <a:rPr lang="zh-CN" altLang="en-US" dirty="0" smtClean="0"/>
              <a:t>训练集</a:t>
            </a:r>
            <a:r>
              <a:rPr lang="en-US" altLang="zh-CN" i="1" dirty="0" smtClean="0"/>
              <a:t>S</a:t>
            </a:r>
            <a:r>
              <a:rPr lang="zh-CN" altLang="en-US" dirty="0" smtClean="0"/>
              <a:t>，</a:t>
            </a:r>
            <a:r>
              <a:rPr lang="zh-CN" altLang="en-US" dirty="0"/>
              <a:t>初始</a:t>
            </a:r>
            <a:r>
              <a:rPr lang="zh-CN" altLang="en-US" dirty="0" smtClean="0"/>
              <a:t>参数</a:t>
            </a:r>
            <a:r>
              <a:rPr lang="el-GR" altLang="zh-CN" b="1" dirty="0"/>
              <a:t>θ </a:t>
            </a:r>
            <a:r>
              <a:rPr lang="zh-CN" altLang="en-US" dirty="0" smtClean="0"/>
              <a:t>，</a:t>
            </a:r>
            <a:r>
              <a:rPr lang="zh-CN" altLang="en-US" dirty="0"/>
              <a:t>学习</a:t>
            </a:r>
            <a:r>
              <a:rPr lang="zh-CN" altLang="en-US" dirty="0" smtClean="0"/>
              <a:t>率</a:t>
            </a:r>
            <a:r>
              <a:rPr lang="el-GR" altLang="zh-CN" dirty="0"/>
              <a:t>η </a:t>
            </a:r>
            <a:r>
              <a:rPr lang="zh-CN" altLang="en-US" dirty="0" smtClean="0"/>
              <a:t>，</a:t>
            </a:r>
            <a:r>
              <a:rPr lang="zh-CN" altLang="en-US" dirty="0"/>
              <a:t>批量大小</a:t>
            </a:r>
            <a:r>
              <a:rPr lang="en-US" altLang="zh-CN" dirty="0" err="1"/>
              <a:t>batch_size</a:t>
            </a:r>
            <a:r>
              <a:rPr lang="zh-CN" altLang="en-US" dirty="0"/>
              <a:t>，训练批次</a:t>
            </a:r>
            <a:r>
              <a:rPr lang="en-US" altLang="zh-CN" dirty="0" err="1"/>
              <a:t>num_epochs</a:t>
            </a:r>
            <a:endParaRPr lang="en-US" altLang="zh-CN" dirty="0"/>
          </a:p>
          <a:p>
            <a:r>
              <a:rPr lang="zh-CN" altLang="en-US" dirty="0"/>
              <a:t>输出：最小化 </a:t>
            </a:r>
            <a:r>
              <a:rPr lang="en-US" altLang="zh-CN" i="1" dirty="0" smtClean="0"/>
              <a:t>J</a:t>
            </a:r>
            <a:r>
              <a:rPr lang="en-US" altLang="zh-CN" dirty="0" smtClean="0"/>
              <a:t>(</a:t>
            </a:r>
            <a:r>
              <a:rPr lang="el-GR" altLang="zh-CN" b="1" dirty="0" smtClean="0"/>
              <a:t>θ</a:t>
            </a:r>
            <a:r>
              <a:rPr lang="en-US" altLang="zh-CN" dirty="0"/>
              <a:t>)</a:t>
            </a:r>
            <a:r>
              <a:rPr lang="zh-CN" altLang="en-US" dirty="0" smtClean="0"/>
              <a:t>的</a:t>
            </a:r>
            <a:r>
              <a:rPr lang="zh-CN" altLang="en-US" dirty="0"/>
              <a:t>参数 </a:t>
            </a:r>
            <a:r>
              <a:rPr lang="el-GR" altLang="zh-CN" b="1" dirty="0"/>
              <a:t>θ</a:t>
            </a:r>
            <a:endParaRPr lang="zh-CN" altLang="en-US" dirty="0"/>
          </a:p>
          <a:p>
            <a:endParaRPr lang="zh-CN" altLang="en-US" dirty="0"/>
          </a:p>
          <a:p>
            <a:r>
              <a:rPr lang="en-US" altLang="zh-CN" dirty="0"/>
              <a:t>for e = 1 to </a:t>
            </a:r>
            <a:r>
              <a:rPr lang="en-US" altLang="zh-CN" dirty="0" err="1"/>
              <a:t>num_epochs</a:t>
            </a:r>
            <a:r>
              <a:rPr lang="en-US" altLang="zh-CN" dirty="0"/>
              <a:t> </a:t>
            </a:r>
            <a:r>
              <a:rPr lang="en-US" altLang="zh-CN" dirty="0" smtClean="0"/>
              <a:t>do</a:t>
            </a:r>
          </a:p>
          <a:p>
            <a:r>
              <a:rPr lang="en-US" altLang="zh-CN" dirty="0" smtClean="0"/>
              <a:t>      for </a:t>
            </a:r>
            <a:r>
              <a:rPr lang="en-US" altLang="zh-CN" dirty="0"/>
              <a:t>t = 1 to  </a:t>
            </a:r>
            <a:r>
              <a:rPr lang="en-US" altLang="zh-CN" i="1" dirty="0"/>
              <a:t>N</a:t>
            </a:r>
            <a:r>
              <a:rPr lang="en-US" altLang="zh-CN" dirty="0"/>
              <a:t>/</a:t>
            </a:r>
            <a:r>
              <a:rPr lang="en-US" altLang="zh-CN" dirty="0" err="1"/>
              <a:t>batch_size</a:t>
            </a:r>
            <a:r>
              <a:rPr lang="en-US" altLang="zh-CN" dirty="0"/>
              <a:t> do</a:t>
            </a:r>
          </a:p>
          <a:p>
            <a:r>
              <a:rPr lang="zh-CN" altLang="en-US" dirty="0" smtClean="0"/>
              <a:t>            从</a:t>
            </a:r>
            <a:r>
              <a:rPr lang="en-US" altLang="zh-CN" i="1" dirty="0" smtClean="0"/>
              <a:t>S</a:t>
            </a:r>
            <a:r>
              <a:rPr lang="zh-CN" altLang="en-US" dirty="0" smtClean="0"/>
              <a:t>中</a:t>
            </a:r>
            <a:r>
              <a:rPr lang="zh-CN" altLang="en-US" dirty="0"/>
              <a:t>得到一个小批量</a:t>
            </a:r>
            <a:r>
              <a:rPr lang="zh-CN" altLang="en-US" dirty="0" smtClean="0"/>
              <a:t>的       和 </a:t>
            </a:r>
            <a:endParaRPr lang="zh-CN" altLang="en-US" dirty="0"/>
          </a:p>
          <a:p>
            <a:r>
              <a:rPr lang="zh-CN" altLang="en-US" dirty="0" smtClean="0"/>
              <a:t>            前</a:t>
            </a:r>
            <a:r>
              <a:rPr lang="zh-CN" altLang="en-US" dirty="0"/>
              <a:t>向传播计算 </a:t>
            </a:r>
          </a:p>
          <a:p>
            <a:r>
              <a:rPr lang="zh-CN" altLang="en-US" dirty="0" smtClean="0"/>
              <a:t>            计算</a:t>
            </a:r>
            <a:r>
              <a:rPr lang="zh-CN" altLang="en-US" dirty="0"/>
              <a:t>代价 </a:t>
            </a:r>
          </a:p>
          <a:p>
            <a:r>
              <a:rPr lang="en-US" altLang="zh-CN" dirty="0" smtClean="0"/>
              <a:t>             for</a:t>
            </a:r>
            <a:r>
              <a:rPr lang="zh-CN" altLang="en-US" dirty="0"/>
              <a:t>每一个</a:t>
            </a:r>
            <a:r>
              <a:rPr lang="zh-CN" altLang="en-US" dirty="0" smtClean="0"/>
              <a:t>参数</a:t>
            </a:r>
            <a:r>
              <a:rPr lang="el-GR" altLang="zh-CN" i="1" dirty="0" smtClean="0"/>
              <a:t>θ</a:t>
            </a:r>
            <a:r>
              <a:rPr lang="en-US" altLang="zh-CN" i="1" baseline="-25000" dirty="0" err="1" smtClean="0"/>
              <a:t>i</a:t>
            </a:r>
            <a:r>
              <a:rPr lang="zh-CN" altLang="en-US" dirty="0" smtClean="0"/>
              <a:t>  </a:t>
            </a:r>
            <a:r>
              <a:rPr lang="en-US" altLang="zh-CN" dirty="0"/>
              <a:t>do</a:t>
            </a:r>
          </a:p>
          <a:p>
            <a:r>
              <a:rPr lang="en-US" altLang="zh-CN" dirty="0" smtClean="0"/>
              <a:t>            // </a:t>
            </a:r>
            <a:r>
              <a:rPr lang="zh-CN" altLang="en-US" dirty="0"/>
              <a:t>同时更新每一</a:t>
            </a:r>
            <a:r>
              <a:rPr lang="zh-CN" altLang="en-US" dirty="0" smtClean="0"/>
              <a:t>个</a:t>
            </a:r>
            <a:r>
              <a:rPr lang="el-GR" altLang="zh-CN" i="1" dirty="0"/>
              <a:t>θ</a:t>
            </a:r>
            <a:r>
              <a:rPr lang="en-US" altLang="zh-CN" i="1" baseline="-25000" dirty="0" err="1"/>
              <a:t>i</a:t>
            </a:r>
            <a:r>
              <a:rPr lang="zh-CN" altLang="en-US" dirty="0" smtClean="0"/>
              <a:t> </a:t>
            </a:r>
            <a:endParaRPr lang="zh-CN" altLang="en-US" dirty="0"/>
          </a:p>
          <a:p>
            <a:r>
              <a:rPr lang="zh-CN" altLang="en-US" dirty="0"/>
              <a:t> </a:t>
            </a:r>
          </a:p>
          <a:p>
            <a:endParaRPr lang="en-US" altLang="zh-CN" dirty="0" smtClean="0"/>
          </a:p>
          <a:p>
            <a:r>
              <a:rPr lang="en-US" altLang="zh-CN" dirty="0" smtClean="0"/>
              <a:t>            end </a:t>
            </a:r>
            <a:r>
              <a:rPr lang="en-US" altLang="zh-CN" dirty="0"/>
              <a:t>for</a:t>
            </a:r>
          </a:p>
          <a:p>
            <a:r>
              <a:rPr lang="en-US" altLang="zh-CN" dirty="0" smtClean="0"/>
              <a:t>      end </a:t>
            </a:r>
            <a:r>
              <a:rPr lang="en-US" altLang="zh-CN" dirty="0"/>
              <a:t>for</a:t>
            </a:r>
          </a:p>
          <a:p>
            <a:r>
              <a:rPr lang="en-US" altLang="zh-CN" dirty="0"/>
              <a:t>end for</a:t>
            </a:r>
          </a:p>
          <a:p>
            <a:r>
              <a:rPr lang="en-US" altLang="zh-CN" dirty="0"/>
              <a:t>return  </a:t>
            </a:r>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960525419"/>
              </p:ext>
            </p:extLst>
          </p:nvPr>
        </p:nvGraphicFramePr>
        <p:xfrm>
          <a:off x="4289425" y="2996952"/>
          <a:ext cx="282575" cy="206375"/>
        </p:xfrm>
        <a:graphic>
          <a:graphicData uri="http://schemas.openxmlformats.org/presentationml/2006/ole">
            <mc:AlternateContent xmlns:mc="http://schemas.openxmlformats.org/markup-compatibility/2006">
              <mc:Choice xmlns:v="urn:schemas-microsoft-com:vml" Requires="v">
                <p:oleObj spid="_x0000_s14556" name="Equation" r:id="rId3" imgW="279279" imgH="203112" progId="Equation.DSMT4">
                  <p:embed/>
                </p:oleObj>
              </mc:Choice>
              <mc:Fallback>
                <p:oleObj name="Equation" r:id="rId3" imgW="279279"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9425" y="2996952"/>
                        <a:ext cx="28257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716023127"/>
              </p:ext>
            </p:extLst>
          </p:nvPr>
        </p:nvGraphicFramePr>
        <p:xfrm>
          <a:off x="5004048" y="2996952"/>
          <a:ext cx="244475" cy="206375"/>
        </p:xfrm>
        <a:graphic>
          <a:graphicData uri="http://schemas.openxmlformats.org/presentationml/2006/ole">
            <mc:AlternateContent xmlns:mc="http://schemas.openxmlformats.org/markup-compatibility/2006">
              <mc:Choice xmlns:v="urn:schemas-microsoft-com:vml" Requires="v">
                <p:oleObj spid="_x0000_s14557" name="Equation" r:id="rId5" imgW="241195" imgH="203112" progId="Equation.DSMT4">
                  <p:embed/>
                </p:oleObj>
              </mc:Choice>
              <mc:Fallback>
                <p:oleObj name="Equation" r:id="rId5" imgW="241195"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2996952"/>
                        <a:ext cx="24447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865449415"/>
              </p:ext>
            </p:extLst>
          </p:nvPr>
        </p:nvGraphicFramePr>
        <p:xfrm>
          <a:off x="3131840" y="3284984"/>
          <a:ext cx="244475" cy="206375"/>
        </p:xfrm>
        <a:graphic>
          <a:graphicData uri="http://schemas.openxmlformats.org/presentationml/2006/ole">
            <mc:AlternateContent xmlns:mc="http://schemas.openxmlformats.org/markup-compatibility/2006">
              <mc:Choice xmlns:v="urn:schemas-microsoft-com:vml" Requires="v">
                <p:oleObj spid="_x0000_s14558" name="Equation" r:id="rId7" imgW="241195" imgH="203112" progId="Equation.DSMT4">
                  <p:embed/>
                </p:oleObj>
              </mc:Choice>
              <mc:Fallback>
                <p:oleObj name="Equation" r:id="rId7" imgW="241195" imgH="203112"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1840" y="3284984"/>
                        <a:ext cx="24447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61948668"/>
              </p:ext>
            </p:extLst>
          </p:nvPr>
        </p:nvGraphicFramePr>
        <p:xfrm>
          <a:off x="2699792" y="3501008"/>
          <a:ext cx="2225675" cy="419100"/>
        </p:xfrm>
        <a:graphic>
          <a:graphicData uri="http://schemas.openxmlformats.org/presentationml/2006/ole">
            <mc:AlternateContent xmlns:mc="http://schemas.openxmlformats.org/markup-compatibility/2006">
              <mc:Choice xmlns:v="urn:schemas-microsoft-com:vml" Requires="v">
                <p:oleObj spid="_x0000_s14559" name="Equation" r:id="rId9" imgW="2222500" imgH="419100" progId="Equation.DSMT4">
                  <p:embed/>
                </p:oleObj>
              </mc:Choice>
              <mc:Fallback>
                <p:oleObj name="Equation" r:id="rId9" imgW="2222500" imgH="4191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99792" y="3501008"/>
                        <a:ext cx="2225675"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4096750415"/>
              </p:ext>
            </p:extLst>
          </p:nvPr>
        </p:nvGraphicFramePr>
        <p:xfrm>
          <a:off x="1619672" y="4581128"/>
          <a:ext cx="1311275" cy="434975"/>
        </p:xfrm>
        <a:graphic>
          <a:graphicData uri="http://schemas.openxmlformats.org/presentationml/2006/ole">
            <mc:AlternateContent xmlns:mc="http://schemas.openxmlformats.org/markup-compatibility/2006">
              <mc:Choice xmlns:v="urn:schemas-microsoft-com:vml" Requires="v">
                <p:oleObj spid="_x0000_s14560" name="Equation" r:id="rId11" imgW="1307532" imgH="431613" progId="Equation.DSMT4">
                  <p:embed/>
                </p:oleObj>
              </mc:Choice>
              <mc:Fallback>
                <p:oleObj name="Equation" r:id="rId11" imgW="1307532" imgH="431613" progId="Equation.DSMT4">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9672" y="4581128"/>
                        <a:ext cx="1311275"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795717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832648"/>
          </a:xfrm>
        </p:spPr>
        <p:txBody>
          <a:bodyPr>
            <a:normAutofit fontScale="85000" lnSpcReduction="10000"/>
          </a:bodyPr>
          <a:lstStyle/>
          <a:p>
            <a:r>
              <a:rPr lang="zh-CN" altLang="en-US" dirty="0"/>
              <a:t>批量梯度下降算法在每一次遍历整个训练集只能完成一次参数更新，而小批量梯度下降算法遍历一次训练集，通常称为一个轮次（</a:t>
            </a:r>
            <a:r>
              <a:rPr lang="en-US" altLang="zh-CN" dirty="0"/>
              <a:t>epoch</a:t>
            </a:r>
            <a:r>
              <a:rPr lang="zh-CN" altLang="en-US" dirty="0"/>
              <a:t>），一轮能</a:t>
            </a:r>
            <a:r>
              <a:rPr lang="zh-CN" altLang="en-US" dirty="0" smtClean="0"/>
              <a:t>完成</a:t>
            </a:r>
            <a:r>
              <a:rPr lang="en-US" altLang="zh-CN" i="1" dirty="0"/>
              <a:t>N/</a:t>
            </a:r>
            <a:r>
              <a:rPr lang="en-US" altLang="zh-CN" i="1" dirty="0" err="1"/>
              <a:t>batch_size</a:t>
            </a:r>
            <a:r>
              <a:rPr lang="zh-CN" altLang="en-US" dirty="0" smtClean="0"/>
              <a:t>次</a:t>
            </a:r>
            <a:r>
              <a:rPr lang="zh-CN" altLang="en-US" dirty="0"/>
              <a:t>参数更新。当然，确切地说，训练往往需要遍历训练集多次，每次</a:t>
            </a:r>
            <a:r>
              <a:rPr lang="zh-CN" altLang="en-US" dirty="0" smtClean="0"/>
              <a:t>更新</a:t>
            </a:r>
            <a:r>
              <a:rPr lang="en-US" altLang="zh-CN" i="1" dirty="0"/>
              <a:t>N/</a:t>
            </a:r>
            <a:r>
              <a:rPr lang="en-US" altLang="zh-CN" i="1" dirty="0" err="1"/>
              <a:t>batch_size</a:t>
            </a:r>
            <a:r>
              <a:rPr lang="zh-CN" altLang="en-US" dirty="0" smtClean="0"/>
              <a:t>次</a:t>
            </a:r>
            <a:r>
              <a:rPr lang="zh-CN" altLang="en-US" dirty="0"/>
              <a:t>参数，因此需要两重循环，外循环遍历训练轮次，内循环遍历整个训练集。一般设定一个训练的轮次（算法中的</a:t>
            </a:r>
            <a:r>
              <a:rPr lang="en-US" altLang="zh-CN" dirty="0" err="1"/>
              <a:t>num_epochs</a:t>
            </a:r>
            <a:r>
              <a:rPr lang="zh-CN" altLang="en-US" dirty="0"/>
              <a:t>），训练过程就是遍历训练集</a:t>
            </a:r>
            <a:r>
              <a:rPr lang="en-US" altLang="zh-CN" dirty="0" err="1"/>
              <a:t>num_epochs</a:t>
            </a:r>
            <a:r>
              <a:rPr lang="zh-CN" altLang="en-US" dirty="0"/>
              <a:t>轮，直到网络性能达到理想的期望值。</a:t>
            </a:r>
          </a:p>
          <a:p>
            <a:r>
              <a:rPr lang="zh-CN" altLang="en-US" dirty="0"/>
              <a:t>如果训练集非常大，这对深度学习来说十分常见，小批量梯度下降算法比批量梯度下降算法运行得更快，因此几乎每个深度学习的研究人员在训练巨大的数据集时都会用到小批量梯度下降算法，还可以将原始的梯度下降算法替换为较为高级的优化算法，详见后文。</a:t>
            </a:r>
          </a:p>
          <a:p>
            <a:endParaRPr lang="zh-CN" altLang="en-US" dirty="0"/>
          </a:p>
        </p:txBody>
      </p:sp>
    </p:spTree>
    <p:extLst>
      <p:ext uri="{BB962C8B-B14F-4D97-AF65-F5344CB8AC3E}">
        <p14:creationId xmlns:p14="http://schemas.microsoft.com/office/powerpoint/2010/main" val="1434666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 Momentum</a:t>
            </a:r>
            <a:r>
              <a:rPr lang="zh-CN" altLang="en-US" dirty="0"/>
              <a:t>算法</a:t>
            </a:r>
          </a:p>
        </p:txBody>
      </p:sp>
      <p:sp>
        <p:nvSpPr>
          <p:cNvPr id="3" name="内容占位符 2"/>
          <p:cNvSpPr>
            <a:spLocks noGrp="1"/>
          </p:cNvSpPr>
          <p:nvPr>
            <p:ph idx="1"/>
          </p:nvPr>
        </p:nvSpPr>
        <p:spPr/>
        <p:txBody>
          <a:bodyPr/>
          <a:lstStyle/>
          <a:p>
            <a:r>
              <a:rPr lang="en-US" altLang="zh-CN" dirty="0"/>
              <a:t>Momentum</a:t>
            </a:r>
            <a:r>
              <a:rPr lang="zh-CN" altLang="en-US" dirty="0"/>
              <a:t>算法也称为动量梯度下降算法（</a:t>
            </a:r>
            <a:r>
              <a:rPr lang="en-US" altLang="zh-CN" dirty="0"/>
              <a:t>Gradient descent with Momentum</a:t>
            </a:r>
            <a:r>
              <a:rPr lang="zh-CN" altLang="en-US" dirty="0"/>
              <a:t>），其运算速度较快，常用于替换标准的梯度下降算法。</a:t>
            </a:r>
            <a:r>
              <a:rPr lang="en-US" altLang="zh-CN" dirty="0"/>
              <a:t>Momentum</a:t>
            </a:r>
            <a:r>
              <a:rPr lang="zh-CN" altLang="en-US" dirty="0"/>
              <a:t>算法的基本思路是计算梯度的指数加权平均，然后用于更新权重。</a:t>
            </a:r>
          </a:p>
        </p:txBody>
      </p:sp>
    </p:spTree>
    <p:extLst>
      <p:ext uri="{BB962C8B-B14F-4D97-AF65-F5344CB8AC3E}">
        <p14:creationId xmlns:p14="http://schemas.microsoft.com/office/powerpoint/2010/main" val="1106982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假如要优化的代价函数的等值线图如图</a:t>
            </a:r>
            <a:r>
              <a:rPr lang="en-US" altLang="zh-CN" dirty="0"/>
              <a:t>5. 10</a:t>
            </a:r>
            <a:r>
              <a:rPr lang="zh-CN" altLang="en-US" dirty="0"/>
              <a:t>所示，中心点为局部最优的位置。如果自某一个起始点开始运行梯度下降算法，由于待优化的两个参数形成的等值线扁平，纵轴比横轴窄，因此无论使用批量优化算法或小批量优化算法，上下摆动都会减慢梯度下降的速度，无法使用稍大的学习率，因为较大的学习率会引发结果偏离函数范围，引起震荡而无法收敛，如图</a:t>
            </a:r>
            <a:r>
              <a:rPr lang="en-US" altLang="zh-CN" dirty="0"/>
              <a:t>5. 11</a:t>
            </a:r>
            <a:r>
              <a:rPr lang="zh-CN" altLang="en-US" dirty="0"/>
              <a:t>所示。为了避免波动过大，只能使用较小的学习率，使得优化过程漫长而低效。</a:t>
            </a:r>
          </a:p>
        </p:txBody>
      </p:sp>
    </p:spTree>
    <p:extLst>
      <p:ext uri="{BB962C8B-B14F-4D97-AF65-F5344CB8AC3E}">
        <p14:creationId xmlns:p14="http://schemas.microsoft.com/office/powerpoint/2010/main" val="39166681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976" y="188640"/>
            <a:ext cx="3810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62427" y="2780928"/>
            <a:ext cx="2977097" cy="369332"/>
          </a:xfrm>
          <a:prstGeom prst="rect">
            <a:avLst/>
          </a:prstGeom>
        </p:spPr>
        <p:txBody>
          <a:bodyPr wrap="none">
            <a:spAutoFit/>
          </a:bodyPr>
          <a:lstStyle/>
          <a:p>
            <a:r>
              <a:rPr lang="zh-CN" altLang="zh-CN" dirty="0"/>
              <a:t>图</a:t>
            </a:r>
            <a:r>
              <a:rPr lang="en-US" altLang="zh-CN" dirty="0"/>
              <a:t>5. 10</a:t>
            </a:r>
            <a:r>
              <a:rPr lang="zh-CN" altLang="zh-CN" dirty="0"/>
              <a:t>梯度下降算法的问题</a:t>
            </a:r>
          </a:p>
        </p:txBody>
      </p:sp>
      <p:pic>
        <p:nvPicPr>
          <p:cNvPr id="1536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88640"/>
            <a:ext cx="3810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034811" y="2780928"/>
            <a:ext cx="3028393" cy="369332"/>
          </a:xfrm>
          <a:prstGeom prst="rect">
            <a:avLst/>
          </a:prstGeom>
        </p:spPr>
        <p:txBody>
          <a:bodyPr wrap="none">
            <a:spAutoFit/>
          </a:bodyPr>
          <a:lstStyle/>
          <a:p>
            <a:r>
              <a:rPr lang="zh-CN" altLang="zh-CN" dirty="0"/>
              <a:t>图</a:t>
            </a:r>
            <a:r>
              <a:rPr lang="en-US" altLang="zh-CN" dirty="0"/>
              <a:t>5. 11 </a:t>
            </a:r>
            <a:r>
              <a:rPr lang="zh-CN" altLang="zh-CN" dirty="0"/>
              <a:t>较大学习率无法收敛</a:t>
            </a:r>
          </a:p>
        </p:txBody>
      </p:sp>
      <p:sp>
        <p:nvSpPr>
          <p:cNvPr id="7" name="内容占位符 6"/>
          <p:cNvSpPr>
            <a:spLocks noGrp="1"/>
          </p:cNvSpPr>
          <p:nvPr>
            <p:ph idx="1"/>
          </p:nvPr>
        </p:nvSpPr>
        <p:spPr>
          <a:xfrm>
            <a:off x="457200" y="3212976"/>
            <a:ext cx="8229600" cy="2913187"/>
          </a:xfrm>
        </p:spPr>
        <p:txBody>
          <a:bodyPr>
            <a:normAutofit fontScale="92500" lnSpcReduction="20000"/>
          </a:bodyPr>
          <a:lstStyle/>
          <a:p>
            <a:r>
              <a:rPr lang="zh-CN" altLang="en-US" dirty="0"/>
              <a:t>图</a:t>
            </a:r>
            <a:r>
              <a:rPr lang="en-US" altLang="zh-CN" dirty="0"/>
              <a:t>5. 10</a:t>
            </a:r>
            <a:r>
              <a:rPr lang="zh-CN" altLang="en-US" dirty="0"/>
              <a:t>和图</a:t>
            </a:r>
            <a:r>
              <a:rPr lang="en-US" altLang="zh-CN" dirty="0"/>
              <a:t>5. 11</a:t>
            </a:r>
            <a:r>
              <a:rPr lang="zh-CN" altLang="en-US" dirty="0"/>
              <a:t>都由程序</a:t>
            </a:r>
            <a:r>
              <a:rPr lang="en-US" altLang="zh-CN" dirty="0"/>
              <a:t>gradient_descent.py</a:t>
            </a:r>
            <a:r>
              <a:rPr lang="zh-CN" altLang="en-US" dirty="0"/>
              <a:t>绘制。这里的优化问题仅考虑只有两个标量</a:t>
            </a:r>
            <a:r>
              <a:rPr lang="zh-CN" altLang="en-US" dirty="0" smtClean="0"/>
              <a:t>参数</a:t>
            </a:r>
            <a:r>
              <a:rPr lang="en-US" altLang="zh-CN" dirty="0" smtClean="0"/>
              <a:t>w</a:t>
            </a:r>
            <a:r>
              <a:rPr lang="zh-CN" altLang="en-US" dirty="0" smtClean="0"/>
              <a:t>和</a:t>
            </a:r>
            <a:r>
              <a:rPr lang="en-US" altLang="zh-CN" dirty="0" smtClean="0"/>
              <a:t>b</a:t>
            </a:r>
            <a:r>
              <a:rPr lang="zh-CN" altLang="en-US" dirty="0" smtClean="0"/>
              <a:t>的</a:t>
            </a:r>
            <a:r>
              <a:rPr lang="zh-CN" altLang="en-US" dirty="0"/>
              <a:t>情形，这只是为了便于可视化，真实情况可能</a:t>
            </a:r>
            <a:r>
              <a:rPr lang="zh-CN" altLang="en-US" dirty="0" smtClean="0"/>
              <a:t>有</a:t>
            </a:r>
            <a:r>
              <a:rPr lang="en-US" altLang="zh-CN" dirty="0" smtClean="0"/>
              <a:t>w</a:t>
            </a:r>
            <a:r>
              <a:rPr lang="en-US" altLang="zh-CN" baseline="-25000" dirty="0" smtClean="0"/>
              <a:t>1</a:t>
            </a:r>
            <a:r>
              <a:rPr lang="zh-CN" altLang="en-US" dirty="0" smtClean="0"/>
              <a:t>、</a:t>
            </a:r>
            <a:r>
              <a:rPr lang="en-US" altLang="zh-CN" dirty="0" smtClean="0"/>
              <a:t>w</a:t>
            </a:r>
            <a:r>
              <a:rPr lang="en-US" altLang="zh-CN" baseline="-25000" dirty="0" smtClean="0"/>
              <a:t>2</a:t>
            </a:r>
            <a:r>
              <a:rPr lang="zh-CN" altLang="en-US" dirty="0" smtClean="0"/>
              <a:t>等</a:t>
            </a:r>
            <a:r>
              <a:rPr lang="zh-CN" altLang="en-US" dirty="0"/>
              <a:t>多个参数，甚至有更多参数，如</a:t>
            </a:r>
            <a:r>
              <a:rPr lang="en-US" altLang="zh-CN" dirty="0"/>
              <a:t>BP</a:t>
            </a:r>
            <a:r>
              <a:rPr lang="zh-CN" altLang="en-US" dirty="0"/>
              <a:t>神经网络中，</a:t>
            </a:r>
            <a:r>
              <a:rPr lang="zh-CN" altLang="en-US" dirty="0" smtClean="0"/>
              <a:t>小写</a:t>
            </a:r>
            <a:r>
              <a:rPr lang="en-US" altLang="zh-CN" dirty="0" smtClean="0"/>
              <a:t>w</a:t>
            </a:r>
            <a:r>
              <a:rPr lang="zh-CN" altLang="en-US" dirty="0" smtClean="0"/>
              <a:t>就</a:t>
            </a:r>
            <a:r>
              <a:rPr lang="zh-CN" altLang="en-US" dirty="0"/>
              <a:t>会变成</a:t>
            </a:r>
            <a:r>
              <a:rPr lang="zh-CN" altLang="en-US" dirty="0" smtClean="0"/>
              <a:t>大写</a:t>
            </a:r>
            <a:r>
              <a:rPr lang="en-US" altLang="zh-CN" dirty="0" smtClean="0"/>
              <a:t>W</a:t>
            </a:r>
            <a:r>
              <a:rPr lang="zh-CN" altLang="en-US" dirty="0" smtClean="0"/>
              <a:t>，</a:t>
            </a:r>
            <a:r>
              <a:rPr lang="zh-CN" altLang="en-US" dirty="0"/>
              <a:t>表示权重矩阵</a:t>
            </a:r>
            <a:r>
              <a:rPr lang="zh-CN" altLang="en-US" dirty="0" smtClean="0"/>
              <a:t>，</a:t>
            </a:r>
            <a:r>
              <a:rPr lang="en-US" altLang="zh-CN" dirty="0" smtClean="0"/>
              <a:t>b</a:t>
            </a:r>
            <a:r>
              <a:rPr lang="zh-CN" altLang="en-US" dirty="0" smtClean="0"/>
              <a:t>也</a:t>
            </a:r>
            <a:r>
              <a:rPr lang="zh-CN" altLang="en-US" dirty="0"/>
              <a:t>由标量变为向量。后文同理，不再赘述。</a:t>
            </a:r>
          </a:p>
        </p:txBody>
      </p:sp>
    </p:spTree>
    <p:extLst>
      <p:ext uri="{BB962C8B-B14F-4D97-AF65-F5344CB8AC3E}">
        <p14:creationId xmlns:p14="http://schemas.microsoft.com/office/powerpoint/2010/main" val="2453669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a:t>
            </a:r>
            <a:r>
              <a:rPr lang="zh-CN" altLang="en-US" dirty="0" smtClean="0"/>
              <a:t>神经网络</a:t>
            </a:r>
            <a:r>
              <a:rPr lang="zh-CN" altLang="en-US" dirty="0"/>
              <a:t>迭代概念</a:t>
            </a:r>
          </a:p>
        </p:txBody>
      </p:sp>
      <p:sp>
        <p:nvSpPr>
          <p:cNvPr id="3" name="内容占位符 2"/>
          <p:cNvSpPr>
            <a:spLocks noGrp="1"/>
          </p:cNvSpPr>
          <p:nvPr>
            <p:ph idx="1"/>
          </p:nvPr>
        </p:nvSpPr>
        <p:spPr/>
        <p:txBody>
          <a:bodyPr>
            <a:normAutofit fontScale="92500" lnSpcReduction="20000"/>
          </a:bodyPr>
          <a:lstStyle/>
          <a:p>
            <a:r>
              <a:rPr lang="zh-CN" altLang="en-US" dirty="0"/>
              <a:t>在应用神经网络的过程中，需要通过多次迭代，才能设置一个最合适的超参数组合。这些超参数包括神经网络的层数、每层的神经元个数、学习率、以及激活函数的选择。由于深度学习的应用领域非常广泛，在自然语言处理、语音识别、计算机视觉等领域都取得了很大的成功，这些领域跨度很大，即便是一个经验丰富的专家也不太可能在一开始就能设置最合适的超参数组合，因此需要多次循环往复地进行“设置超</a:t>
            </a:r>
            <a:r>
              <a:rPr lang="zh-CN" altLang="en-US" dirty="0" smtClean="0"/>
              <a:t>参数</a:t>
            </a:r>
            <a:r>
              <a:rPr lang="en-US" altLang="zh-CN" dirty="0" smtClean="0">
                <a:sym typeface="Wingdings" panose="05000000000000000000" pitchFamily="2" charset="2"/>
              </a:rPr>
              <a:t></a:t>
            </a:r>
            <a:r>
              <a:rPr lang="zh-CN" altLang="en-US" dirty="0" smtClean="0"/>
              <a:t>编码</a:t>
            </a:r>
            <a:r>
              <a:rPr lang="en-US" altLang="zh-CN" dirty="0">
                <a:sym typeface="Wingdings" panose="05000000000000000000" pitchFamily="2" charset="2"/>
              </a:rPr>
              <a:t></a:t>
            </a:r>
            <a:r>
              <a:rPr lang="zh-CN" altLang="en-US" dirty="0" smtClean="0"/>
              <a:t>检查</a:t>
            </a:r>
            <a:r>
              <a:rPr lang="zh-CN" altLang="en-US" dirty="0"/>
              <a:t>实验结果”过程，而有效利用手头的数据样本，将它们合理地划分为训练集、验证集和测试集无疑会提高循环的效率。</a:t>
            </a:r>
          </a:p>
        </p:txBody>
      </p:sp>
    </p:spTree>
    <p:extLst>
      <p:ext uri="{BB962C8B-B14F-4D97-AF65-F5344CB8AC3E}">
        <p14:creationId xmlns:p14="http://schemas.microsoft.com/office/powerpoint/2010/main" val="425336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45435"/>
          </a:xfrm>
        </p:spPr>
        <p:txBody>
          <a:bodyPr>
            <a:normAutofit fontScale="92500" lnSpcReduction="20000"/>
          </a:bodyPr>
          <a:lstStyle/>
          <a:p>
            <a:r>
              <a:rPr lang="zh-CN" altLang="en-US" dirty="0"/>
              <a:t>动量梯度下降算法的基本思路是，试图在两个轴上使用不同的学习率。对于本例，在纵轴上希望有较小的学习率，使摆动幅度较小，而在横轴上希望有较大的学习率，加快学习尽快收敛至最优。具体做法是，在</a:t>
            </a:r>
            <a:r>
              <a:rPr lang="zh-CN" altLang="en-US" dirty="0" smtClean="0"/>
              <a:t>第</a:t>
            </a:r>
            <a:r>
              <a:rPr lang="en-US" altLang="zh-CN" i="1" dirty="0" smtClean="0"/>
              <a:t>t</a:t>
            </a:r>
            <a:r>
              <a:rPr lang="zh-CN" altLang="en-US" dirty="0" smtClean="0"/>
              <a:t>次</a:t>
            </a:r>
            <a:r>
              <a:rPr lang="zh-CN" altLang="en-US" dirty="0"/>
              <a:t>迭代中，先计算</a:t>
            </a:r>
            <a:r>
              <a:rPr lang="zh-CN" altLang="en-US" dirty="0" smtClean="0"/>
              <a:t>微分</a:t>
            </a:r>
            <a:r>
              <a:rPr lang="en-US" altLang="zh-CN" i="1" dirty="0" err="1" smtClean="0"/>
              <a:t>dw</a:t>
            </a:r>
            <a:r>
              <a:rPr lang="zh-CN" altLang="en-US" dirty="0" smtClean="0"/>
              <a:t>和</a:t>
            </a:r>
            <a:r>
              <a:rPr lang="en-US" altLang="zh-CN" i="1" dirty="0" err="1" smtClean="0"/>
              <a:t>db</a:t>
            </a:r>
            <a:r>
              <a:rPr lang="zh-CN" altLang="en-US" dirty="0" smtClean="0"/>
              <a:t>。</a:t>
            </a:r>
            <a:r>
              <a:rPr lang="zh-CN" altLang="en-US" dirty="0"/>
              <a:t>这里既可以使用批量更新，也可以使用小批量更新。然后再计算下式：</a:t>
            </a:r>
          </a:p>
          <a:p>
            <a:r>
              <a:rPr lang="zh-CN" altLang="en-US" dirty="0"/>
              <a:t> </a:t>
            </a:r>
            <a:endParaRPr lang="en-US" altLang="zh-CN" dirty="0" smtClean="0"/>
          </a:p>
          <a:p>
            <a:r>
              <a:rPr lang="zh-CN" altLang="en-US" dirty="0"/>
              <a:t>								</a:t>
            </a:r>
            <a:r>
              <a:rPr lang="en-US" altLang="zh-CN" dirty="0"/>
              <a:t>(4-6)</a:t>
            </a:r>
          </a:p>
          <a:p>
            <a:r>
              <a:rPr lang="zh-CN" altLang="en-US" dirty="0"/>
              <a:t>其中</a:t>
            </a:r>
            <a:r>
              <a:rPr lang="zh-CN" altLang="en-US" dirty="0" smtClean="0"/>
              <a:t>，   </a:t>
            </a:r>
            <a:r>
              <a:rPr lang="zh-CN" altLang="en-US" dirty="0"/>
              <a:t>是</a:t>
            </a:r>
            <a:r>
              <a:rPr lang="en-US" altLang="zh-CN" dirty="0"/>
              <a:t>0~1</a:t>
            </a:r>
            <a:r>
              <a:rPr lang="zh-CN" altLang="en-US" dirty="0"/>
              <a:t>范围内的超参数。上式</a:t>
            </a:r>
            <a:r>
              <a:rPr lang="zh-CN" altLang="en-US" dirty="0" smtClean="0"/>
              <a:t>为</a:t>
            </a:r>
            <a:r>
              <a:rPr lang="en-US" altLang="zh-CN" i="1" dirty="0" err="1" smtClean="0"/>
              <a:t>dw</a:t>
            </a:r>
            <a:r>
              <a:rPr lang="zh-CN" altLang="en-US" dirty="0" smtClean="0"/>
              <a:t>的</a:t>
            </a:r>
            <a:r>
              <a:rPr lang="zh-CN" altLang="en-US" dirty="0"/>
              <a:t>移动平均，显然</a:t>
            </a:r>
            <a:r>
              <a:rPr lang="zh-CN" altLang="en-US" dirty="0" smtClean="0"/>
              <a:t>，   </a:t>
            </a:r>
            <a:r>
              <a:rPr lang="zh-CN" altLang="en-US" dirty="0"/>
              <a:t>取值越小</a:t>
            </a:r>
            <a:r>
              <a:rPr lang="zh-CN" altLang="en-US" dirty="0" smtClean="0"/>
              <a:t>，</a:t>
            </a:r>
            <a:r>
              <a:rPr lang="en-US" altLang="zh-CN" i="1" dirty="0" err="1" smtClean="0"/>
              <a:t>dw</a:t>
            </a:r>
            <a:r>
              <a:rPr lang="zh-CN" altLang="en-US" dirty="0" smtClean="0"/>
              <a:t>占</a:t>
            </a:r>
            <a:r>
              <a:rPr lang="zh-CN" altLang="en-US" dirty="0"/>
              <a:t>的权重越大，其影响力越大；反正， </a:t>
            </a:r>
            <a:r>
              <a:rPr lang="zh-CN" altLang="en-US" dirty="0" smtClean="0"/>
              <a:t>   取值</a:t>
            </a:r>
            <a:r>
              <a:rPr lang="zh-CN" altLang="en-US" dirty="0"/>
              <a:t>越大</a:t>
            </a:r>
            <a:r>
              <a:rPr lang="zh-CN" altLang="en-US" dirty="0" smtClean="0"/>
              <a:t>，</a:t>
            </a:r>
            <a:r>
              <a:rPr lang="en-US" altLang="zh-CN" i="1" dirty="0" err="1" smtClean="0"/>
              <a:t>dw</a:t>
            </a:r>
            <a:r>
              <a:rPr lang="zh-CN" altLang="en-US" dirty="0" smtClean="0"/>
              <a:t>占的</a:t>
            </a:r>
            <a:r>
              <a:rPr lang="zh-CN" altLang="en-US" dirty="0"/>
              <a:t>权重越小，其影响力越小。</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04134683"/>
              </p:ext>
            </p:extLst>
          </p:nvPr>
        </p:nvGraphicFramePr>
        <p:xfrm>
          <a:off x="1115616" y="3933055"/>
          <a:ext cx="2818176" cy="507780"/>
        </p:xfrm>
        <a:graphic>
          <a:graphicData uri="http://schemas.openxmlformats.org/presentationml/2006/ole">
            <mc:AlternateContent xmlns:mc="http://schemas.openxmlformats.org/markup-compatibility/2006">
              <mc:Choice xmlns:v="urn:schemas-microsoft-com:vml" Requires="v">
                <p:oleObj spid="_x0000_s16530" name="Equation" r:id="rId3" imgW="1409088" imgH="253890" progId="Equation.DSMT4">
                  <p:embed/>
                </p:oleObj>
              </mc:Choice>
              <mc:Fallback>
                <p:oleObj name="Equation" r:id="rId3" imgW="1409088"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3933055"/>
                        <a:ext cx="2818176"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195934622"/>
              </p:ext>
            </p:extLst>
          </p:nvPr>
        </p:nvGraphicFramePr>
        <p:xfrm>
          <a:off x="2123728" y="4653136"/>
          <a:ext cx="190170" cy="247221"/>
        </p:xfrm>
        <a:graphic>
          <a:graphicData uri="http://schemas.openxmlformats.org/presentationml/2006/ole">
            <mc:AlternateContent xmlns:mc="http://schemas.openxmlformats.org/markup-compatibility/2006">
              <mc:Choice xmlns:v="urn:schemas-microsoft-com:vml" Requires="v">
                <p:oleObj spid="_x0000_s16531" name="Equation" r:id="rId5" imgW="126780" imgH="164814" progId="Equation.DSMT4">
                  <p:embed/>
                </p:oleObj>
              </mc:Choice>
              <mc:Fallback>
                <p:oleObj name="Equation" r:id="rId5" imgW="126780" imgH="164814"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3728" y="4653136"/>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89328428"/>
              </p:ext>
            </p:extLst>
          </p:nvPr>
        </p:nvGraphicFramePr>
        <p:xfrm>
          <a:off x="3995936" y="5013176"/>
          <a:ext cx="190170" cy="247221"/>
        </p:xfrm>
        <a:graphic>
          <a:graphicData uri="http://schemas.openxmlformats.org/presentationml/2006/ole">
            <mc:AlternateContent xmlns:mc="http://schemas.openxmlformats.org/markup-compatibility/2006">
              <mc:Choice xmlns:v="urn:schemas-microsoft-com:vml" Requires="v">
                <p:oleObj spid="_x0000_s16532" name="Equation" r:id="rId7" imgW="126780" imgH="164814" progId="Equation.DSMT4">
                  <p:embed/>
                </p:oleObj>
              </mc:Choice>
              <mc:Fallback>
                <p:oleObj name="Equation" r:id="rId7" imgW="126780" imgH="16481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36" y="5013176"/>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089328428"/>
              </p:ext>
            </p:extLst>
          </p:nvPr>
        </p:nvGraphicFramePr>
        <p:xfrm>
          <a:off x="5580112" y="5373216"/>
          <a:ext cx="190170" cy="247221"/>
        </p:xfrm>
        <a:graphic>
          <a:graphicData uri="http://schemas.openxmlformats.org/presentationml/2006/ole">
            <mc:AlternateContent xmlns:mc="http://schemas.openxmlformats.org/markup-compatibility/2006">
              <mc:Choice xmlns:v="urn:schemas-microsoft-com:vml" Requires="v">
                <p:oleObj spid="_x0000_s16533" name="Equation" r:id="rId8" imgW="126780" imgH="164814" progId="Equation.DSMT4">
                  <p:embed/>
                </p:oleObj>
              </mc:Choice>
              <mc:Fallback>
                <p:oleObj name="Equation" r:id="rId8" imgW="126780" imgH="16481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112" y="5373216"/>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951375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dirty="0"/>
              <a:t>用同样的方法来</a:t>
            </a:r>
            <a:r>
              <a:rPr lang="zh-CN" altLang="en-US" dirty="0" smtClean="0"/>
              <a:t>计算</a:t>
            </a:r>
            <a:r>
              <a:rPr lang="en-US" altLang="zh-CN" i="1" dirty="0" err="1" smtClean="0"/>
              <a:t>db</a:t>
            </a:r>
            <a:r>
              <a:rPr lang="zh-CN" altLang="en-US" dirty="0" smtClean="0"/>
              <a:t>的</a:t>
            </a:r>
            <a:r>
              <a:rPr lang="zh-CN" altLang="en-US" dirty="0"/>
              <a:t>移动平均：</a:t>
            </a:r>
          </a:p>
          <a:p>
            <a:endParaRPr lang="en-US" altLang="zh-CN" dirty="0" smtClean="0"/>
          </a:p>
          <a:p>
            <a:r>
              <a:rPr lang="zh-CN" altLang="en-US" dirty="0" smtClean="0"/>
              <a:t> </a:t>
            </a:r>
            <a:r>
              <a:rPr lang="zh-CN" altLang="en-US" dirty="0"/>
              <a:t>								</a:t>
            </a:r>
            <a:r>
              <a:rPr lang="en-US" altLang="zh-CN" dirty="0"/>
              <a:t>(4-7)</a:t>
            </a:r>
          </a:p>
          <a:p>
            <a:r>
              <a:rPr lang="zh-CN" altLang="en-US" dirty="0"/>
              <a:t>然后使用梯度下降法更新权重参数：</a:t>
            </a:r>
          </a:p>
          <a:p>
            <a:r>
              <a:rPr lang="zh-CN" altLang="en-US" dirty="0"/>
              <a:t> </a:t>
            </a:r>
            <a:endParaRPr lang="en-US" altLang="zh-CN" dirty="0" smtClean="0"/>
          </a:p>
          <a:p>
            <a:r>
              <a:rPr lang="zh-CN" altLang="en-US" dirty="0"/>
              <a:t>				</a:t>
            </a:r>
            <a:r>
              <a:rPr lang="zh-CN" altLang="en-US" dirty="0" smtClean="0"/>
              <a:t>	</a:t>
            </a:r>
            <a:r>
              <a:rPr lang="zh-CN" altLang="en-US" dirty="0"/>
              <a:t>			</a:t>
            </a:r>
            <a:r>
              <a:rPr lang="en-US" altLang="zh-CN" dirty="0"/>
              <a:t>(4-8)</a:t>
            </a:r>
          </a:p>
          <a:p>
            <a:endParaRPr lang="en-US" altLang="zh-CN" dirty="0" smtClean="0"/>
          </a:p>
          <a:p>
            <a:r>
              <a:rPr lang="en-US" altLang="zh-CN" dirty="0" smtClean="0"/>
              <a:t> </a:t>
            </a:r>
            <a:r>
              <a:rPr lang="en-US" altLang="zh-CN" dirty="0"/>
              <a:t>								(4-9)</a:t>
            </a:r>
          </a:p>
          <a:p>
            <a:r>
              <a:rPr lang="zh-CN" altLang="en-US" dirty="0"/>
              <a:t>其中</a:t>
            </a:r>
            <a:r>
              <a:rPr lang="zh-CN" altLang="en-US" dirty="0" smtClean="0"/>
              <a:t>，</a:t>
            </a:r>
            <a:r>
              <a:rPr lang="el-GR" altLang="zh-CN" i="1" dirty="0" smtClean="0"/>
              <a:t>η</a:t>
            </a:r>
            <a:r>
              <a:rPr lang="zh-CN" altLang="en-US" dirty="0" smtClean="0"/>
              <a:t>为</a:t>
            </a:r>
            <a:r>
              <a:rPr lang="zh-CN" altLang="en-US" dirty="0"/>
              <a:t>超参数学习率。</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88351807"/>
              </p:ext>
            </p:extLst>
          </p:nvPr>
        </p:nvGraphicFramePr>
        <p:xfrm>
          <a:off x="1043608" y="2348880"/>
          <a:ext cx="2615064" cy="507780"/>
        </p:xfrm>
        <a:graphic>
          <a:graphicData uri="http://schemas.openxmlformats.org/presentationml/2006/ole">
            <mc:AlternateContent xmlns:mc="http://schemas.openxmlformats.org/markup-compatibility/2006">
              <mc:Choice xmlns:v="urn:schemas-microsoft-com:vml" Requires="v">
                <p:oleObj spid="_x0000_s17514" name="Equation" r:id="rId3" imgW="1307532" imgH="253890" progId="Equation.DSMT4">
                  <p:embed/>
                </p:oleObj>
              </mc:Choice>
              <mc:Fallback>
                <p:oleObj name="Equation" r:id="rId3" imgW="1307532"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348880"/>
                        <a:ext cx="2615064"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239306110"/>
              </p:ext>
            </p:extLst>
          </p:nvPr>
        </p:nvGraphicFramePr>
        <p:xfrm>
          <a:off x="1187624" y="3789040"/>
          <a:ext cx="1624894" cy="457002"/>
        </p:xfrm>
        <a:graphic>
          <a:graphicData uri="http://schemas.openxmlformats.org/presentationml/2006/ole">
            <mc:AlternateContent xmlns:mc="http://schemas.openxmlformats.org/markup-compatibility/2006">
              <mc:Choice xmlns:v="urn:schemas-microsoft-com:vml" Requires="v">
                <p:oleObj spid="_x0000_s17515" name="Equation" r:id="rId5" imgW="812447" imgH="228501" progId="Equation.DSMT4">
                  <p:embed/>
                </p:oleObj>
              </mc:Choice>
              <mc:Fallback>
                <p:oleObj name="Equation" r:id="rId5" imgW="812447"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3789040"/>
                        <a:ext cx="1624894"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962211927"/>
              </p:ext>
            </p:extLst>
          </p:nvPr>
        </p:nvGraphicFramePr>
        <p:xfrm>
          <a:off x="1259632" y="4653136"/>
          <a:ext cx="1447172" cy="457002"/>
        </p:xfrm>
        <a:graphic>
          <a:graphicData uri="http://schemas.openxmlformats.org/presentationml/2006/ole">
            <mc:AlternateContent xmlns:mc="http://schemas.openxmlformats.org/markup-compatibility/2006">
              <mc:Choice xmlns:v="urn:schemas-microsoft-com:vml" Requires="v">
                <p:oleObj spid="_x0000_s17516" name="Equation" r:id="rId7" imgW="723586" imgH="228501" progId="Equation.DSMT4">
                  <p:embed/>
                </p:oleObj>
              </mc:Choice>
              <mc:Fallback>
                <p:oleObj name="Equation" r:id="rId7" imgW="723586"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4653136"/>
                        <a:ext cx="1447172"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619149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45435"/>
          </a:xfrm>
        </p:spPr>
        <p:txBody>
          <a:bodyPr>
            <a:normAutofit fontScale="92500" lnSpcReduction="20000"/>
          </a:bodyPr>
          <a:lstStyle/>
          <a:p>
            <a:r>
              <a:rPr lang="zh-CN" altLang="en-US" dirty="0"/>
              <a:t>动量梯度下降算法的主要改进是</a:t>
            </a:r>
            <a:r>
              <a:rPr lang="zh-CN" altLang="en-US" dirty="0" smtClean="0"/>
              <a:t>使用     </a:t>
            </a:r>
            <a:r>
              <a:rPr lang="zh-CN" altLang="en-US" dirty="0"/>
              <a:t>和 </a:t>
            </a:r>
            <a:r>
              <a:rPr lang="zh-CN" altLang="en-US" dirty="0" smtClean="0"/>
              <a:t>   来</a:t>
            </a:r>
            <a:r>
              <a:rPr lang="zh-CN" altLang="en-US" dirty="0"/>
              <a:t>分别替换梯度下降算法中</a:t>
            </a:r>
            <a:r>
              <a:rPr lang="zh-CN" altLang="en-US" dirty="0" smtClean="0"/>
              <a:t>的</a:t>
            </a:r>
            <a:r>
              <a:rPr lang="en-US" altLang="zh-CN" i="1" dirty="0" err="1" smtClean="0"/>
              <a:t>dw</a:t>
            </a:r>
            <a:r>
              <a:rPr lang="zh-CN" altLang="en-US" dirty="0" smtClean="0"/>
              <a:t>和</a:t>
            </a:r>
            <a:r>
              <a:rPr lang="en-US" altLang="zh-CN" i="1" dirty="0" err="1" smtClean="0"/>
              <a:t>db</a:t>
            </a:r>
            <a:r>
              <a:rPr lang="zh-CN" altLang="en-US" dirty="0" smtClean="0"/>
              <a:t>，</a:t>
            </a:r>
            <a:r>
              <a:rPr lang="zh-CN" altLang="en-US" dirty="0"/>
              <a:t>梯度下降算法的每一步都独立于以前的步骤，而动量梯度下降算法则不然，它的每一步除了和当前的</a:t>
            </a:r>
            <a:r>
              <a:rPr lang="zh-CN" altLang="en-US" dirty="0" smtClean="0"/>
              <a:t>微分</a:t>
            </a:r>
            <a:r>
              <a:rPr lang="en-US" altLang="zh-CN" i="1" dirty="0" err="1" smtClean="0"/>
              <a:t>dw</a:t>
            </a:r>
            <a:r>
              <a:rPr lang="zh-CN" altLang="en-US" dirty="0" smtClean="0"/>
              <a:t>和</a:t>
            </a:r>
            <a:r>
              <a:rPr lang="en-US" altLang="zh-CN" i="1" dirty="0" err="1" smtClean="0"/>
              <a:t>db</a:t>
            </a:r>
            <a:r>
              <a:rPr lang="zh-CN" altLang="en-US" dirty="0" smtClean="0"/>
              <a:t>相关</a:t>
            </a:r>
            <a:r>
              <a:rPr lang="zh-CN" altLang="en-US" dirty="0"/>
              <a:t>，还和以前的移动平均有关。这样做的好处可以用图</a:t>
            </a:r>
            <a:r>
              <a:rPr lang="en-US" altLang="zh-CN" dirty="0"/>
              <a:t>5. 10</a:t>
            </a:r>
            <a:r>
              <a:rPr lang="zh-CN" altLang="en-US" dirty="0"/>
              <a:t>来说明，图中在纵轴上的摆动平均值接近于零，因为平均过程中的正负数相互抵消。但在横轴方向，微分值同号，平均值不会因抵消而变小。因此动量梯度下降算法使得纵轴的摆动变小，而横轴的移动加快，算法在迭代优化至最小值的过程中减小了摆动，因此走了快速的捷径。</a:t>
            </a:r>
          </a:p>
          <a:p>
            <a:r>
              <a:rPr lang="zh-CN" altLang="en-US" dirty="0"/>
              <a:t>动量梯度下降算法描述如算法</a:t>
            </a:r>
            <a:r>
              <a:rPr lang="en-US" altLang="zh-CN" dirty="0"/>
              <a:t>5. 2</a:t>
            </a:r>
            <a:r>
              <a:rPr lang="zh-CN" altLang="en-US" dirty="0"/>
              <a:t>所示。</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554402695"/>
              </p:ext>
            </p:extLst>
          </p:nvPr>
        </p:nvGraphicFramePr>
        <p:xfrm>
          <a:off x="7092280" y="980728"/>
          <a:ext cx="323709" cy="342752"/>
        </p:xfrm>
        <a:graphic>
          <a:graphicData uri="http://schemas.openxmlformats.org/presentationml/2006/ole">
            <mc:AlternateContent xmlns:mc="http://schemas.openxmlformats.org/markup-compatibility/2006">
              <mc:Choice xmlns:v="urn:schemas-microsoft-com:vml" Requires="v">
                <p:oleObj spid="_x0000_s18501" name="Equation" r:id="rId3" imgW="215806" imgH="228501" progId="Equation.DSMT4">
                  <p:embed/>
                </p:oleObj>
              </mc:Choice>
              <mc:Fallback>
                <p:oleObj name="Equation" r:id="rId3" imgW="215806"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980728"/>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98865053"/>
              </p:ext>
            </p:extLst>
          </p:nvPr>
        </p:nvGraphicFramePr>
        <p:xfrm>
          <a:off x="7812360" y="980728"/>
          <a:ext cx="304668" cy="342752"/>
        </p:xfrm>
        <a:graphic>
          <a:graphicData uri="http://schemas.openxmlformats.org/presentationml/2006/ole">
            <mc:AlternateContent xmlns:mc="http://schemas.openxmlformats.org/markup-compatibility/2006">
              <mc:Choice xmlns:v="urn:schemas-microsoft-com:vml" Requires="v">
                <p:oleObj spid="_x0000_s18502" name="Equation" r:id="rId5" imgW="203112" imgH="228501" progId="Equation.DSMT4">
                  <p:embed/>
                </p:oleObj>
              </mc:Choice>
              <mc:Fallback>
                <p:oleObj name="Equation" r:id="rId5" imgW="203112"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2360" y="980728"/>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407723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normAutofit fontScale="70000" lnSpcReduction="20000"/>
          </a:bodyPr>
          <a:lstStyle/>
          <a:p>
            <a:r>
              <a:rPr lang="zh-CN" altLang="en-US" dirty="0"/>
              <a:t>算法</a:t>
            </a:r>
            <a:r>
              <a:rPr lang="en-US" altLang="zh-CN" dirty="0"/>
              <a:t>5. 2 </a:t>
            </a:r>
            <a:r>
              <a:rPr lang="zh-CN" altLang="en-US" dirty="0"/>
              <a:t>动量梯度下降算法</a:t>
            </a:r>
          </a:p>
          <a:p>
            <a:r>
              <a:rPr lang="zh-CN" altLang="en-US" dirty="0"/>
              <a:t>函数：</a:t>
            </a:r>
            <a:r>
              <a:rPr lang="en-US" altLang="zh-CN" dirty="0"/>
              <a:t>momentum ( </a:t>
            </a:r>
            <a:r>
              <a:rPr lang="en-US" altLang="zh-CN" i="1" dirty="0" smtClean="0"/>
              <a:t>S</a:t>
            </a:r>
            <a:r>
              <a:rPr lang="en-US" altLang="zh-CN" dirty="0" smtClean="0"/>
              <a:t>,  </a:t>
            </a:r>
            <a:r>
              <a:rPr lang="el-GR" altLang="zh-CN" i="1" dirty="0" smtClean="0"/>
              <a:t>γ</a:t>
            </a:r>
            <a:r>
              <a:rPr lang="en-US" altLang="zh-CN" dirty="0" smtClean="0"/>
              <a:t>,  </a:t>
            </a:r>
            <a:r>
              <a:rPr lang="el-GR" altLang="zh-CN" i="1" dirty="0" smtClean="0"/>
              <a:t>η</a:t>
            </a:r>
            <a:r>
              <a:rPr lang="en-US" altLang="zh-CN" dirty="0" smtClean="0"/>
              <a:t>, </a:t>
            </a:r>
            <a:r>
              <a:rPr lang="en-US" altLang="zh-CN" dirty="0" err="1"/>
              <a:t>num_epochs</a:t>
            </a:r>
            <a:r>
              <a:rPr lang="en-US" altLang="zh-CN" dirty="0"/>
              <a:t>)</a:t>
            </a:r>
          </a:p>
          <a:p>
            <a:r>
              <a:rPr lang="zh-CN" altLang="en-US" dirty="0"/>
              <a:t>输入：训练集</a:t>
            </a:r>
            <a:r>
              <a:rPr lang="zh-CN" altLang="en-US" dirty="0" smtClean="0"/>
              <a:t>数据</a:t>
            </a:r>
            <a:r>
              <a:rPr lang="en-US" altLang="zh-CN" i="1" dirty="0" smtClean="0"/>
              <a:t>S</a:t>
            </a:r>
            <a:r>
              <a:rPr lang="zh-CN" altLang="en-US" dirty="0" smtClean="0"/>
              <a:t>，动量</a:t>
            </a:r>
            <a:r>
              <a:rPr lang="el-GR" altLang="zh-CN" i="1" dirty="0"/>
              <a:t>γ </a:t>
            </a:r>
            <a:r>
              <a:rPr lang="zh-CN" altLang="en-US" dirty="0" smtClean="0"/>
              <a:t>，</a:t>
            </a:r>
            <a:r>
              <a:rPr lang="zh-CN" altLang="en-US" dirty="0"/>
              <a:t>学习</a:t>
            </a:r>
            <a:r>
              <a:rPr lang="zh-CN" altLang="en-US" dirty="0" smtClean="0"/>
              <a:t>率</a:t>
            </a:r>
            <a:r>
              <a:rPr lang="el-GR" altLang="zh-CN" i="1" dirty="0"/>
              <a:t>η </a:t>
            </a:r>
            <a:r>
              <a:rPr lang="zh-CN" altLang="en-US" dirty="0" smtClean="0"/>
              <a:t>，</a:t>
            </a:r>
            <a:r>
              <a:rPr lang="zh-CN" altLang="en-US" dirty="0"/>
              <a:t>训练批次</a:t>
            </a:r>
            <a:r>
              <a:rPr lang="en-US" altLang="zh-CN" dirty="0" err="1"/>
              <a:t>num_epochs</a:t>
            </a:r>
            <a:endParaRPr lang="en-US" altLang="zh-CN" dirty="0"/>
          </a:p>
          <a:p>
            <a:r>
              <a:rPr lang="zh-CN" altLang="en-US" dirty="0"/>
              <a:t>输出：优化后的</a:t>
            </a:r>
            <a:r>
              <a:rPr lang="zh-CN" altLang="en-US" dirty="0" smtClean="0"/>
              <a:t>参数</a:t>
            </a:r>
            <a:r>
              <a:rPr lang="en-US" altLang="zh-CN" i="1" dirty="0" err="1" smtClean="0"/>
              <a:t>dw</a:t>
            </a:r>
            <a:r>
              <a:rPr lang="zh-CN" altLang="en-US" dirty="0" smtClean="0"/>
              <a:t>和</a:t>
            </a:r>
            <a:r>
              <a:rPr lang="en-US" altLang="zh-CN" i="1" dirty="0" err="1" smtClean="0"/>
              <a:t>db</a:t>
            </a:r>
            <a:endParaRPr lang="zh-CN" altLang="en-US" i="1" dirty="0"/>
          </a:p>
          <a:p>
            <a:endParaRPr lang="zh-CN" altLang="en-US" dirty="0"/>
          </a:p>
          <a:p>
            <a:r>
              <a:rPr lang="zh-CN" altLang="en-US" dirty="0"/>
              <a:t> </a:t>
            </a:r>
          </a:p>
          <a:p>
            <a:r>
              <a:rPr lang="zh-CN" altLang="en-US" dirty="0"/>
              <a:t> </a:t>
            </a:r>
          </a:p>
          <a:p>
            <a:r>
              <a:rPr lang="en-US" altLang="zh-CN" dirty="0"/>
              <a:t>for t = 1 to </a:t>
            </a:r>
            <a:r>
              <a:rPr lang="en-US" altLang="zh-CN" dirty="0" err="1"/>
              <a:t>num_epochs</a:t>
            </a:r>
            <a:r>
              <a:rPr lang="en-US" altLang="zh-CN" dirty="0"/>
              <a:t> do</a:t>
            </a:r>
          </a:p>
          <a:p>
            <a:r>
              <a:rPr lang="zh-CN" altLang="en-US" dirty="0" smtClean="0"/>
              <a:t>      计算</a:t>
            </a:r>
            <a:r>
              <a:rPr lang="zh-CN" altLang="en-US" dirty="0"/>
              <a:t>在当前批量训练样本上的 和 </a:t>
            </a:r>
          </a:p>
          <a:p>
            <a:r>
              <a:rPr lang="zh-CN" altLang="en-US" dirty="0"/>
              <a:t> </a:t>
            </a:r>
          </a:p>
          <a:p>
            <a:r>
              <a:rPr lang="zh-CN" altLang="en-US" dirty="0"/>
              <a:t> </a:t>
            </a:r>
          </a:p>
          <a:p>
            <a:r>
              <a:rPr lang="zh-CN" altLang="en-US" dirty="0"/>
              <a:t> </a:t>
            </a:r>
          </a:p>
          <a:p>
            <a:r>
              <a:rPr lang="zh-CN" altLang="en-US" dirty="0"/>
              <a:t> </a:t>
            </a:r>
          </a:p>
          <a:p>
            <a:r>
              <a:rPr lang="en-US" altLang="zh-CN" dirty="0"/>
              <a:t>end for</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28768038"/>
              </p:ext>
            </p:extLst>
          </p:nvPr>
        </p:nvGraphicFramePr>
        <p:xfrm>
          <a:off x="1043608" y="2492896"/>
          <a:ext cx="704850" cy="342900"/>
        </p:xfrm>
        <a:graphic>
          <a:graphicData uri="http://schemas.openxmlformats.org/presentationml/2006/ole">
            <mc:AlternateContent xmlns:mc="http://schemas.openxmlformats.org/markup-compatibility/2006">
              <mc:Choice xmlns:v="urn:schemas-microsoft-com:vml" Requires="v">
                <p:oleObj spid="_x0000_s19649" name="Equation" r:id="rId3" imgW="469900" imgH="228600" progId="Equation.DSMT4">
                  <p:embed/>
                </p:oleObj>
              </mc:Choice>
              <mc:Fallback>
                <p:oleObj name="Equation" r:id="rId3" imgW="4699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492896"/>
                        <a:ext cx="7048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219070211"/>
              </p:ext>
            </p:extLst>
          </p:nvPr>
        </p:nvGraphicFramePr>
        <p:xfrm>
          <a:off x="1043608" y="2852936"/>
          <a:ext cx="666461" cy="342752"/>
        </p:xfrm>
        <a:graphic>
          <a:graphicData uri="http://schemas.openxmlformats.org/presentationml/2006/ole">
            <mc:AlternateContent xmlns:mc="http://schemas.openxmlformats.org/markup-compatibility/2006">
              <mc:Choice xmlns:v="urn:schemas-microsoft-com:vml" Requires="v">
                <p:oleObj spid="_x0000_s19650" name="Equation" r:id="rId5" imgW="444307" imgH="228501" progId="Equation.DSMT4">
                  <p:embed/>
                </p:oleObj>
              </mc:Choice>
              <mc:Fallback>
                <p:oleObj name="Equation" r:id="rId5" imgW="444307"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2852936"/>
                        <a:ext cx="66646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517102899"/>
              </p:ext>
            </p:extLst>
          </p:nvPr>
        </p:nvGraphicFramePr>
        <p:xfrm>
          <a:off x="1331640" y="3861048"/>
          <a:ext cx="2133600" cy="381000"/>
        </p:xfrm>
        <a:graphic>
          <a:graphicData uri="http://schemas.openxmlformats.org/presentationml/2006/ole">
            <mc:AlternateContent xmlns:mc="http://schemas.openxmlformats.org/markup-compatibility/2006">
              <mc:Choice xmlns:v="urn:schemas-microsoft-com:vml" Requires="v">
                <p:oleObj spid="_x0000_s19651" name="Equation" r:id="rId7" imgW="1422400" imgH="254000" progId="Equation.DSMT4">
                  <p:embed/>
                </p:oleObj>
              </mc:Choice>
              <mc:Fallback>
                <p:oleObj name="Equation" r:id="rId7" imgW="14224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3861048"/>
                        <a:ext cx="21336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778637388"/>
              </p:ext>
            </p:extLst>
          </p:nvPr>
        </p:nvGraphicFramePr>
        <p:xfrm>
          <a:off x="1331640" y="4221088"/>
          <a:ext cx="1961298" cy="380835"/>
        </p:xfrm>
        <a:graphic>
          <a:graphicData uri="http://schemas.openxmlformats.org/presentationml/2006/ole">
            <mc:AlternateContent xmlns:mc="http://schemas.openxmlformats.org/markup-compatibility/2006">
              <mc:Choice xmlns:v="urn:schemas-microsoft-com:vml" Requires="v">
                <p:oleObj spid="_x0000_s19652" name="Equation" r:id="rId9" imgW="1307532" imgH="253890" progId="Equation.DSMT4">
                  <p:embed/>
                </p:oleObj>
              </mc:Choice>
              <mc:Fallback>
                <p:oleObj name="Equation" r:id="rId9" imgW="1307532" imgH="25389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1640" y="4221088"/>
                        <a:ext cx="1961298"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126246206"/>
              </p:ext>
            </p:extLst>
          </p:nvPr>
        </p:nvGraphicFramePr>
        <p:xfrm>
          <a:off x="1331640" y="4581128"/>
          <a:ext cx="1218671" cy="342752"/>
        </p:xfrm>
        <a:graphic>
          <a:graphicData uri="http://schemas.openxmlformats.org/presentationml/2006/ole">
            <mc:AlternateContent xmlns:mc="http://schemas.openxmlformats.org/markup-compatibility/2006">
              <mc:Choice xmlns:v="urn:schemas-microsoft-com:vml" Requires="v">
                <p:oleObj spid="_x0000_s19653" name="Equation" r:id="rId11" imgW="812447" imgH="228501" progId="Equation.DSMT4">
                  <p:embed/>
                </p:oleObj>
              </mc:Choice>
              <mc:Fallback>
                <p:oleObj name="Equation" r:id="rId11" imgW="812447" imgH="228501"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1640" y="4581128"/>
                        <a:ext cx="121867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873168042"/>
              </p:ext>
            </p:extLst>
          </p:nvPr>
        </p:nvGraphicFramePr>
        <p:xfrm>
          <a:off x="1331640" y="4941168"/>
          <a:ext cx="1085379" cy="342752"/>
        </p:xfrm>
        <a:graphic>
          <a:graphicData uri="http://schemas.openxmlformats.org/presentationml/2006/ole">
            <mc:AlternateContent xmlns:mc="http://schemas.openxmlformats.org/markup-compatibility/2006">
              <mc:Choice xmlns:v="urn:schemas-microsoft-com:vml" Requires="v">
                <p:oleObj spid="_x0000_s19654" name="Equation" r:id="rId13" imgW="723586" imgH="228501" progId="Equation.DSMT4">
                  <p:embed/>
                </p:oleObj>
              </mc:Choice>
              <mc:Fallback>
                <p:oleObj name="Equation" r:id="rId13" imgW="723586" imgH="228501"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31640" y="4941168"/>
                        <a:ext cx="108537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440573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88641"/>
            <a:ext cx="8229600" cy="3312368"/>
          </a:xfrm>
        </p:spPr>
        <p:txBody>
          <a:bodyPr/>
          <a:lstStyle/>
          <a:p>
            <a:r>
              <a:rPr lang="zh-CN" altLang="en-US" dirty="0"/>
              <a:t>上述算法有学习</a:t>
            </a:r>
            <a:r>
              <a:rPr lang="zh-CN" altLang="en-US" dirty="0" smtClean="0"/>
              <a:t>率</a:t>
            </a:r>
            <a:r>
              <a:rPr lang="el-GR" altLang="zh-CN" i="1" dirty="0"/>
              <a:t>η</a:t>
            </a:r>
            <a:r>
              <a:rPr lang="zh-CN" altLang="en-US" dirty="0" smtClean="0"/>
              <a:t>和</a:t>
            </a:r>
            <a:r>
              <a:rPr lang="zh-CN" altLang="en-US" dirty="0"/>
              <a:t>动量</a:t>
            </a:r>
            <a:r>
              <a:rPr lang="zh-CN" altLang="en-US" dirty="0" smtClean="0"/>
              <a:t>参数</a:t>
            </a:r>
            <a:r>
              <a:rPr lang="el-GR" altLang="zh-CN" i="1" dirty="0"/>
              <a:t>γ </a:t>
            </a:r>
            <a:r>
              <a:rPr lang="zh-CN" altLang="en-US" dirty="0" smtClean="0"/>
              <a:t>，参数</a:t>
            </a:r>
            <a:r>
              <a:rPr lang="el-GR" altLang="zh-CN" i="1" dirty="0"/>
              <a:t>γ</a:t>
            </a:r>
            <a:r>
              <a:rPr lang="zh-CN" altLang="en-US" dirty="0" smtClean="0"/>
              <a:t>通常</a:t>
            </a:r>
            <a:r>
              <a:rPr lang="zh-CN" altLang="en-US" dirty="0"/>
              <a:t>取值为</a:t>
            </a:r>
            <a:r>
              <a:rPr lang="en-US" altLang="zh-CN" dirty="0"/>
              <a:t>0.9</a:t>
            </a:r>
            <a:r>
              <a:rPr lang="zh-CN" altLang="en-US" dirty="0"/>
              <a:t>。</a:t>
            </a:r>
          </a:p>
          <a:p>
            <a:r>
              <a:rPr lang="zh-CN" altLang="en-US" dirty="0"/>
              <a:t>图</a:t>
            </a:r>
            <a:r>
              <a:rPr lang="en-US" altLang="zh-CN" dirty="0"/>
              <a:t>5. 12</a:t>
            </a:r>
            <a:r>
              <a:rPr lang="zh-CN" altLang="en-US" dirty="0"/>
              <a:t>是由</a:t>
            </a:r>
            <a:r>
              <a:rPr lang="en-US" altLang="zh-CN" dirty="0"/>
              <a:t>momentum.py</a:t>
            </a:r>
            <a:r>
              <a:rPr lang="zh-CN" altLang="en-US" dirty="0"/>
              <a:t>绘制的优化过程示例，与图</a:t>
            </a:r>
            <a:r>
              <a:rPr lang="en-US" altLang="zh-CN" dirty="0"/>
              <a:t>5. 10</a:t>
            </a:r>
            <a:r>
              <a:rPr lang="zh-CN" altLang="en-US" dirty="0"/>
              <a:t>比较而言，抑制了在纵轴上的摆动幅度，从而加快了算法的收敛速度。</a:t>
            </a:r>
          </a:p>
          <a:p>
            <a:endParaRPr lang="zh-CN" altLang="en-US" dirty="0"/>
          </a:p>
        </p:txBody>
      </p:sp>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318080"/>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42387" y="6093296"/>
            <a:ext cx="3259226" cy="369332"/>
          </a:xfrm>
          <a:prstGeom prst="rect">
            <a:avLst/>
          </a:prstGeom>
        </p:spPr>
        <p:txBody>
          <a:bodyPr wrap="none">
            <a:spAutoFit/>
          </a:bodyPr>
          <a:lstStyle/>
          <a:p>
            <a:r>
              <a:rPr lang="zh-CN" altLang="zh-CN" dirty="0"/>
              <a:t>图</a:t>
            </a:r>
            <a:r>
              <a:rPr lang="en-US" altLang="zh-CN" dirty="0"/>
              <a:t>5. 12 </a:t>
            </a:r>
            <a:r>
              <a:rPr lang="zh-CN" altLang="zh-CN" dirty="0"/>
              <a:t>动量梯度下降算法示例</a:t>
            </a:r>
          </a:p>
        </p:txBody>
      </p:sp>
    </p:spTree>
    <p:extLst>
      <p:ext uri="{BB962C8B-B14F-4D97-AF65-F5344CB8AC3E}">
        <p14:creationId xmlns:p14="http://schemas.microsoft.com/office/powerpoint/2010/main" val="27560603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496944" cy="5976664"/>
          </a:xfrm>
        </p:spPr>
        <p:txBody>
          <a:bodyPr>
            <a:normAutofit fontScale="70000" lnSpcReduction="20000"/>
          </a:bodyPr>
          <a:lstStyle/>
          <a:p>
            <a:r>
              <a:rPr lang="zh-CN" altLang="en-US" dirty="0"/>
              <a:t>要注意，在实践中，动量梯度下降算法可能并不</a:t>
            </a:r>
            <a:r>
              <a:rPr lang="zh-CN" altLang="en-US" dirty="0" smtClean="0"/>
              <a:t>使用            </a:t>
            </a:r>
            <a:r>
              <a:rPr lang="zh-CN" altLang="en-US" dirty="0"/>
              <a:t>，而是</a:t>
            </a:r>
            <a:r>
              <a:rPr lang="zh-CN" altLang="en-US" dirty="0" smtClean="0"/>
              <a:t>使用                            来替代                                   ，</a:t>
            </a:r>
            <a:r>
              <a:rPr lang="zh-CN" altLang="en-US" dirty="0"/>
              <a:t>并</a:t>
            </a:r>
            <a:r>
              <a:rPr lang="zh-CN" altLang="en-US" dirty="0" smtClean="0"/>
              <a:t>使用                       来替代                                。</a:t>
            </a:r>
            <a:r>
              <a:rPr lang="zh-CN" altLang="en-US" dirty="0"/>
              <a:t>这样就相当于原 </a:t>
            </a:r>
            <a:r>
              <a:rPr lang="zh-CN" altLang="en-US" dirty="0" smtClean="0"/>
              <a:t>     和     </a:t>
            </a:r>
            <a:r>
              <a:rPr lang="zh-CN" altLang="en-US" dirty="0"/>
              <a:t>都乘</a:t>
            </a:r>
            <a:r>
              <a:rPr lang="zh-CN" altLang="en-US" dirty="0" smtClean="0"/>
              <a:t>以               ，</a:t>
            </a:r>
            <a:r>
              <a:rPr lang="zh-CN" altLang="en-US" dirty="0"/>
              <a:t>因此要保持算法效果不变，需要同步修改原学习</a:t>
            </a:r>
            <a:r>
              <a:rPr lang="zh-CN" altLang="en-US" dirty="0" smtClean="0"/>
              <a:t>率</a:t>
            </a:r>
            <a:r>
              <a:rPr lang="el-GR" altLang="zh-CN" i="1" dirty="0" smtClean="0"/>
              <a:t>η</a:t>
            </a:r>
            <a:r>
              <a:rPr lang="zh-CN" altLang="en-US" dirty="0" smtClean="0"/>
              <a:t>的</a:t>
            </a:r>
            <a:r>
              <a:rPr lang="zh-CN" altLang="en-US" dirty="0"/>
              <a:t>值，变为 </a:t>
            </a:r>
            <a:r>
              <a:rPr lang="zh-CN" altLang="en-US" dirty="0" smtClean="0"/>
              <a:t>             。</a:t>
            </a:r>
            <a:r>
              <a:rPr lang="zh-CN" altLang="en-US" dirty="0"/>
              <a:t>上述公式的写法与</a:t>
            </a:r>
            <a:r>
              <a:rPr lang="en-US" altLang="zh-CN" dirty="0" err="1"/>
              <a:t>PyTorch</a:t>
            </a:r>
            <a:r>
              <a:rPr lang="zh-CN" altLang="en-US" dirty="0"/>
              <a:t>在线帮助的写法稍有不同，但实质是一样的，后者的公式</a:t>
            </a:r>
            <a:r>
              <a:rPr lang="zh-CN" altLang="en-US" dirty="0" smtClean="0"/>
              <a:t>为                             </a:t>
            </a:r>
            <a:r>
              <a:rPr lang="zh-CN" altLang="en-US" dirty="0"/>
              <a:t>，对照前面公式</a:t>
            </a:r>
            <a:r>
              <a:rPr lang="zh-CN" altLang="en-US" dirty="0" smtClean="0"/>
              <a:t>，</a:t>
            </a:r>
            <a:r>
              <a:rPr lang="en-US" altLang="zh-CN" dirty="0" smtClean="0"/>
              <a:t>v</a:t>
            </a:r>
            <a:r>
              <a:rPr lang="zh-CN" altLang="en-US" dirty="0" smtClean="0"/>
              <a:t>对应</a:t>
            </a:r>
            <a:r>
              <a:rPr lang="en-US" altLang="zh-CN" dirty="0" err="1" smtClean="0"/>
              <a:t>v</a:t>
            </a:r>
            <a:r>
              <a:rPr lang="en-US" altLang="zh-CN" i="1" baseline="-25000" dirty="0" err="1" smtClean="0"/>
              <a:t>dw</a:t>
            </a:r>
            <a:r>
              <a:rPr lang="zh-CN" altLang="en-US" dirty="0" smtClean="0"/>
              <a:t>或</a:t>
            </a:r>
            <a:r>
              <a:rPr lang="en-US" altLang="zh-CN" dirty="0" err="1" smtClean="0"/>
              <a:t>v</a:t>
            </a:r>
            <a:r>
              <a:rPr lang="en-US" altLang="zh-CN" i="1" baseline="-25000" dirty="0" err="1" smtClean="0"/>
              <a:t>db</a:t>
            </a:r>
            <a:r>
              <a:rPr lang="zh-CN" altLang="en-US" dirty="0" smtClean="0"/>
              <a:t>，</a:t>
            </a:r>
            <a:r>
              <a:rPr lang="en-US" altLang="zh-CN" dirty="0" smtClean="0"/>
              <a:t>g</a:t>
            </a:r>
            <a:r>
              <a:rPr lang="zh-CN" altLang="en-US" dirty="0" smtClean="0"/>
              <a:t>对应</a:t>
            </a:r>
            <a:r>
              <a:rPr lang="en-US" altLang="zh-CN" i="1" dirty="0" err="1" smtClean="0"/>
              <a:t>dw</a:t>
            </a:r>
            <a:r>
              <a:rPr lang="zh-CN" altLang="en-US" dirty="0" smtClean="0"/>
              <a:t>或</a:t>
            </a:r>
            <a:r>
              <a:rPr lang="en-US" altLang="zh-CN" i="1" dirty="0" err="1" smtClean="0"/>
              <a:t>db</a:t>
            </a:r>
            <a:r>
              <a:rPr lang="zh-CN" altLang="en-US" dirty="0" smtClean="0"/>
              <a:t>，</a:t>
            </a:r>
            <a:r>
              <a:rPr lang="el-GR" altLang="zh-CN" i="1" dirty="0" smtClean="0"/>
              <a:t>μ</a:t>
            </a:r>
            <a:r>
              <a:rPr lang="zh-CN" altLang="en-US" dirty="0" smtClean="0"/>
              <a:t>（</a:t>
            </a:r>
            <a:r>
              <a:rPr lang="zh-CN" altLang="en-US" dirty="0"/>
              <a:t>动量）对应动量</a:t>
            </a:r>
            <a:r>
              <a:rPr lang="zh-CN" altLang="en-US" dirty="0" smtClean="0"/>
              <a:t>参数</a:t>
            </a:r>
            <a:r>
              <a:rPr lang="el-GR" altLang="zh-CN" i="1" dirty="0" smtClean="0"/>
              <a:t>γ</a:t>
            </a:r>
            <a:r>
              <a:rPr lang="zh-CN" altLang="en-US" dirty="0" smtClean="0"/>
              <a:t>，</a:t>
            </a:r>
            <a:r>
              <a:rPr lang="zh-CN" altLang="en-US" dirty="0"/>
              <a:t>动量梯度下降算法因</a:t>
            </a:r>
            <a:r>
              <a:rPr lang="zh-CN" altLang="en-US" dirty="0" smtClean="0"/>
              <a:t>参数</a:t>
            </a:r>
            <a:r>
              <a:rPr lang="el-GR" altLang="zh-CN" i="1" dirty="0"/>
              <a:t>γ</a:t>
            </a:r>
            <a:r>
              <a:rPr lang="zh-CN" altLang="en-US" dirty="0" smtClean="0"/>
              <a:t>而</a:t>
            </a:r>
            <a:r>
              <a:rPr lang="zh-CN" altLang="en-US" dirty="0"/>
              <a:t>得名，这样的更新方法也称为</a:t>
            </a:r>
            <a:r>
              <a:rPr lang="en-US" altLang="zh-CN" dirty="0" err="1"/>
              <a:t>Nesterov</a:t>
            </a:r>
            <a:r>
              <a:rPr lang="zh-CN" altLang="en-US" dirty="0"/>
              <a:t>动量。另一种常用的更新方法称为</a:t>
            </a:r>
            <a:r>
              <a:rPr lang="en-US" altLang="zh-CN" dirty="0" err="1"/>
              <a:t>Sutskever</a:t>
            </a:r>
            <a:r>
              <a:rPr lang="zh-CN" altLang="en-US" dirty="0"/>
              <a:t>动量，它将学习率放到移动平均的计算公式中，公式如下。</a:t>
            </a:r>
          </a:p>
          <a:p>
            <a:endParaRPr lang="en-US" altLang="zh-CN" dirty="0" smtClean="0"/>
          </a:p>
          <a:p>
            <a:r>
              <a:rPr lang="zh-CN" altLang="en-US" dirty="0" smtClean="0"/>
              <a:t> </a:t>
            </a:r>
            <a:r>
              <a:rPr lang="zh-CN" altLang="en-US" dirty="0"/>
              <a:t>								</a:t>
            </a:r>
            <a:r>
              <a:rPr lang="en-US" altLang="zh-CN" dirty="0"/>
              <a:t>(4-10)</a:t>
            </a:r>
          </a:p>
          <a:p>
            <a:endParaRPr lang="en-US" altLang="zh-CN" dirty="0" smtClean="0"/>
          </a:p>
          <a:p>
            <a:r>
              <a:rPr lang="en-US" altLang="zh-CN" dirty="0" smtClean="0"/>
              <a:t> </a:t>
            </a:r>
            <a:r>
              <a:rPr lang="en-US" altLang="zh-CN" dirty="0"/>
              <a:t>		</a:t>
            </a:r>
            <a:r>
              <a:rPr lang="en-US" altLang="zh-CN" dirty="0" smtClean="0"/>
              <a:t>	</a:t>
            </a:r>
            <a:r>
              <a:rPr lang="en-US" altLang="zh-CN" dirty="0"/>
              <a:t>					(4-11)</a:t>
            </a:r>
          </a:p>
          <a:p>
            <a:r>
              <a:rPr lang="zh-CN" altLang="en-US" dirty="0"/>
              <a:t>然后更新权重参数。</a:t>
            </a:r>
          </a:p>
          <a:p>
            <a:endParaRPr lang="en-US" altLang="zh-CN" dirty="0" smtClean="0"/>
          </a:p>
          <a:p>
            <a:r>
              <a:rPr lang="zh-CN" altLang="en-US" dirty="0" smtClean="0"/>
              <a:t> </a:t>
            </a:r>
            <a:r>
              <a:rPr lang="zh-CN" altLang="en-US" dirty="0"/>
              <a:t>								</a:t>
            </a:r>
            <a:r>
              <a:rPr lang="en-US" altLang="zh-CN" dirty="0"/>
              <a:t>(4-12)</a:t>
            </a:r>
          </a:p>
          <a:p>
            <a:endParaRPr lang="en-US" altLang="zh-CN" dirty="0" smtClean="0"/>
          </a:p>
          <a:p>
            <a:r>
              <a:rPr lang="en-US" altLang="zh-CN" dirty="0"/>
              <a:t>								(4-13)</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209341347"/>
              </p:ext>
            </p:extLst>
          </p:nvPr>
        </p:nvGraphicFramePr>
        <p:xfrm>
          <a:off x="7380312" y="404664"/>
          <a:ext cx="647420" cy="380835"/>
        </p:xfrm>
        <a:graphic>
          <a:graphicData uri="http://schemas.openxmlformats.org/presentationml/2006/ole">
            <mc:AlternateContent xmlns:mc="http://schemas.openxmlformats.org/markup-compatibility/2006">
              <mc:Choice xmlns:v="urn:schemas-microsoft-com:vml" Requires="v">
                <p:oleObj spid="_x0000_s21907" name="Equation" r:id="rId3" imgW="431613" imgH="253890" progId="Equation.DSMT4">
                  <p:embed/>
                </p:oleObj>
              </mc:Choice>
              <mc:Fallback>
                <p:oleObj name="Equation" r:id="rId3" imgW="431613"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312" y="404664"/>
                        <a:ext cx="647420"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067240614"/>
              </p:ext>
            </p:extLst>
          </p:nvPr>
        </p:nvGraphicFramePr>
        <p:xfrm>
          <a:off x="1763688" y="620688"/>
          <a:ext cx="1485900" cy="342900"/>
        </p:xfrm>
        <a:graphic>
          <a:graphicData uri="http://schemas.openxmlformats.org/presentationml/2006/ole">
            <mc:AlternateContent xmlns:mc="http://schemas.openxmlformats.org/markup-compatibility/2006">
              <mc:Choice xmlns:v="urn:schemas-microsoft-com:vml" Requires="v">
                <p:oleObj spid="_x0000_s21908" name="Equation" r:id="rId5" imgW="990600" imgH="228600" progId="Equation.DSMT4">
                  <p:embed/>
                </p:oleObj>
              </mc:Choice>
              <mc:Fallback>
                <p:oleObj name="Equation" r:id="rId5" imgW="990600" imgH="228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620688"/>
                        <a:ext cx="1485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911700571"/>
              </p:ext>
            </p:extLst>
          </p:nvPr>
        </p:nvGraphicFramePr>
        <p:xfrm>
          <a:off x="4211960" y="692696"/>
          <a:ext cx="2094591" cy="380835"/>
        </p:xfrm>
        <a:graphic>
          <a:graphicData uri="http://schemas.openxmlformats.org/presentationml/2006/ole">
            <mc:AlternateContent xmlns:mc="http://schemas.openxmlformats.org/markup-compatibility/2006">
              <mc:Choice xmlns:v="urn:schemas-microsoft-com:vml" Requires="v">
                <p:oleObj spid="_x0000_s21909" name="Equation" r:id="rId7" imgW="1396394" imgH="253890" progId="Equation.DSMT4">
                  <p:embed/>
                </p:oleObj>
              </mc:Choice>
              <mc:Fallback>
                <p:oleObj name="Equation" r:id="rId7" imgW="1396394"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1960" y="692696"/>
                        <a:ext cx="209459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621327830"/>
              </p:ext>
            </p:extLst>
          </p:nvPr>
        </p:nvGraphicFramePr>
        <p:xfrm>
          <a:off x="7524328" y="620688"/>
          <a:ext cx="1371600" cy="342900"/>
        </p:xfrm>
        <a:graphic>
          <a:graphicData uri="http://schemas.openxmlformats.org/presentationml/2006/ole">
            <mc:AlternateContent xmlns:mc="http://schemas.openxmlformats.org/markup-compatibility/2006">
              <mc:Choice xmlns:v="urn:schemas-microsoft-com:vml" Requires="v">
                <p:oleObj spid="_x0000_s21910" name="Equation" r:id="rId9" imgW="914400" imgH="228600" progId="Equation.DSMT4">
                  <p:embed/>
                </p:oleObj>
              </mc:Choice>
              <mc:Fallback>
                <p:oleObj name="Equation" r:id="rId9" imgW="914400" imgH="228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24328" y="620688"/>
                        <a:ext cx="13716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717799258"/>
              </p:ext>
            </p:extLst>
          </p:nvPr>
        </p:nvGraphicFramePr>
        <p:xfrm>
          <a:off x="1619672" y="908720"/>
          <a:ext cx="1961298" cy="380835"/>
        </p:xfrm>
        <a:graphic>
          <a:graphicData uri="http://schemas.openxmlformats.org/presentationml/2006/ole">
            <mc:AlternateContent xmlns:mc="http://schemas.openxmlformats.org/markup-compatibility/2006">
              <mc:Choice xmlns:v="urn:schemas-microsoft-com:vml" Requires="v">
                <p:oleObj spid="_x0000_s21911" name="Equation" r:id="rId11" imgW="1307532" imgH="253890" progId="Equation.DSMT4">
                  <p:embed/>
                </p:oleObj>
              </mc:Choice>
              <mc:Fallback>
                <p:oleObj name="Equation" r:id="rId11" imgW="1307532" imgH="25389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9672" y="908720"/>
                        <a:ext cx="1961298"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49334751"/>
              </p:ext>
            </p:extLst>
          </p:nvPr>
        </p:nvGraphicFramePr>
        <p:xfrm>
          <a:off x="5868144" y="908720"/>
          <a:ext cx="323709" cy="342752"/>
        </p:xfrm>
        <a:graphic>
          <a:graphicData uri="http://schemas.openxmlformats.org/presentationml/2006/ole">
            <mc:AlternateContent xmlns:mc="http://schemas.openxmlformats.org/markup-compatibility/2006">
              <mc:Choice xmlns:v="urn:schemas-microsoft-com:vml" Requires="v">
                <p:oleObj spid="_x0000_s21912" name="Equation" r:id="rId13" imgW="215806" imgH="228501" progId="Equation.DSMT4">
                  <p:embed/>
                </p:oleObj>
              </mc:Choice>
              <mc:Fallback>
                <p:oleObj name="Equation" r:id="rId13" imgW="215806" imgH="228501"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68144" y="908720"/>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112309564"/>
              </p:ext>
            </p:extLst>
          </p:nvPr>
        </p:nvGraphicFramePr>
        <p:xfrm>
          <a:off x="6516216" y="908720"/>
          <a:ext cx="304668" cy="342752"/>
        </p:xfrm>
        <a:graphic>
          <a:graphicData uri="http://schemas.openxmlformats.org/presentationml/2006/ole">
            <mc:AlternateContent xmlns:mc="http://schemas.openxmlformats.org/markup-compatibility/2006">
              <mc:Choice xmlns:v="urn:schemas-microsoft-com:vml" Requires="v">
                <p:oleObj spid="_x0000_s21913" name="Equation" r:id="rId15" imgW="203112" imgH="228501" progId="Equation.DSMT4">
                  <p:embed/>
                </p:oleObj>
              </mc:Choice>
              <mc:Fallback>
                <p:oleObj name="Equation" r:id="rId15" imgW="203112" imgH="228501"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16216" y="908720"/>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538334636"/>
              </p:ext>
            </p:extLst>
          </p:nvPr>
        </p:nvGraphicFramePr>
        <p:xfrm>
          <a:off x="7668344" y="908720"/>
          <a:ext cx="856878" cy="380835"/>
        </p:xfrm>
        <a:graphic>
          <a:graphicData uri="http://schemas.openxmlformats.org/presentationml/2006/ole">
            <mc:AlternateContent xmlns:mc="http://schemas.openxmlformats.org/markup-compatibility/2006">
              <mc:Choice xmlns:v="urn:schemas-microsoft-com:vml" Requires="v">
                <p:oleObj spid="_x0000_s21914" name="Equation" r:id="rId17" imgW="571252" imgH="253890" progId="Equation.DSMT4">
                  <p:embed/>
                </p:oleObj>
              </mc:Choice>
              <mc:Fallback>
                <p:oleObj name="Equation" r:id="rId17" imgW="571252" imgH="25389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68344" y="908720"/>
                        <a:ext cx="856878"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109478559"/>
              </p:ext>
            </p:extLst>
          </p:nvPr>
        </p:nvGraphicFramePr>
        <p:xfrm>
          <a:off x="1115616" y="1412776"/>
          <a:ext cx="799754" cy="380835"/>
        </p:xfrm>
        <a:graphic>
          <a:graphicData uri="http://schemas.openxmlformats.org/presentationml/2006/ole">
            <mc:AlternateContent xmlns:mc="http://schemas.openxmlformats.org/markup-compatibility/2006">
              <mc:Choice xmlns:v="urn:schemas-microsoft-com:vml" Requires="v">
                <p:oleObj spid="_x0000_s21915" name="Equation" r:id="rId19" imgW="533169" imgH="253890" progId="Equation.DSMT4">
                  <p:embed/>
                </p:oleObj>
              </mc:Choice>
              <mc:Fallback>
                <p:oleObj name="Equation" r:id="rId19" imgW="533169" imgH="253890"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15616" y="1412776"/>
                        <a:ext cx="79975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768046118"/>
              </p:ext>
            </p:extLst>
          </p:nvPr>
        </p:nvGraphicFramePr>
        <p:xfrm>
          <a:off x="4716016" y="1700808"/>
          <a:ext cx="1657350" cy="342900"/>
        </p:xfrm>
        <a:graphic>
          <a:graphicData uri="http://schemas.openxmlformats.org/presentationml/2006/ole">
            <mc:AlternateContent xmlns:mc="http://schemas.openxmlformats.org/markup-compatibility/2006">
              <mc:Choice xmlns:v="urn:schemas-microsoft-com:vml" Requires="v">
                <p:oleObj spid="_x0000_s21916" name="Equation" r:id="rId21" imgW="1104900" imgH="228600" progId="Equation.DSMT4">
                  <p:embed/>
                </p:oleObj>
              </mc:Choice>
              <mc:Fallback>
                <p:oleObj name="Equation" r:id="rId21" imgW="1104900" imgH="228600" progId="Equation.DSMT4">
                  <p:embed/>
                  <p:pic>
                    <p:nvPicPr>
                      <p:cNvPr id="0" name="Object 1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716016" y="1700808"/>
                        <a:ext cx="16573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842309405"/>
              </p:ext>
            </p:extLst>
          </p:nvPr>
        </p:nvGraphicFramePr>
        <p:xfrm>
          <a:off x="899591" y="3501008"/>
          <a:ext cx="1619250" cy="342900"/>
        </p:xfrm>
        <a:graphic>
          <a:graphicData uri="http://schemas.openxmlformats.org/presentationml/2006/ole">
            <mc:AlternateContent xmlns:mc="http://schemas.openxmlformats.org/markup-compatibility/2006">
              <mc:Choice xmlns:v="urn:schemas-microsoft-com:vml" Requires="v">
                <p:oleObj spid="_x0000_s21917" name="Equation" r:id="rId23" imgW="1079500" imgH="228600" progId="Equation.DSMT4">
                  <p:embed/>
                </p:oleObj>
              </mc:Choice>
              <mc:Fallback>
                <p:oleObj name="Equation" r:id="rId23" imgW="1079500" imgH="228600" progId="Equation.DSMT4">
                  <p:embed/>
                  <p:pic>
                    <p:nvPicPr>
                      <p:cNvPr id="0" name="Object 3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99591" y="3501008"/>
                        <a:ext cx="16192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3307408274"/>
              </p:ext>
            </p:extLst>
          </p:nvPr>
        </p:nvGraphicFramePr>
        <p:xfrm>
          <a:off x="899591" y="4077072"/>
          <a:ext cx="1543050" cy="342900"/>
        </p:xfrm>
        <a:graphic>
          <a:graphicData uri="http://schemas.openxmlformats.org/presentationml/2006/ole">
            <mc:AlternateContent xmlns:mc="http://schemas.openxmlformats.org/markup-compatibility/2006">
              <mc:Choice xmlns:v="urn:schemas-microsoft-com:vml" Requires="v">
                <p:oleObj spid="_x0000_s21918" name="Equation" r:id="rId25" imgW="1028700" imgH="228600" progId="Equation.DSMT4">
                  <p:embed/>
                </p:oleObj>
              </mc:Choice>
              <mc:Fallback>
                <p:oleObj name="Equation" r:id="rId25" imgW="1028700" imgH="228600" progId="Equation.DSMT4">
                  <p:embed/>
                  <p:pic>
                    <p:nvPicPr>
                      <p:cNvPr id="0" name="Object 3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99591" y="4077072"/>
                        <a:ext cx="15430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2500415714"/>
              </p:ext>
            </p:extLst>
          </p:nvPr>
        </p:nvGraphicFramePr>
        <p:xfrm>
          <a:off x="899591" y="5157192"/>
          <a:ext cx="1085379" cy="342752"/>
        </p:xfrm>
        <a:graphic>
          <a:graphicData uri="http://schemas.openxmlformats.org/presentationml/2006/ole">
            <mc:AlternateContent xmlns:mc="http://schemas.openxmlformats.org/markup-compatibility/2006">
              <mc:Choice xmlns:v="urn:schemas-microsoft-com:vml" Requires="v">
                <p:oleObj spid="_x0000_s21919" name="Equation" r:id="rId27" imgW="723586" imgH="228501" progId="Equation.DSMT4">
                  <p:embed/>
                </p:oleObj>
              </mc:Choice>
              <mc:Fallback>
                <p:oleObj name="Equation" r:id="rId27" imgW="723586" imgH="228501" progId="Equation.DSMT4">
                  <p:embed/>
                  <p:pic>
                    <p:nvPicPr>
                      <p:cNvPr id="0" name="Object 3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99591" y="5157192"/>
                        <a:ext cx="108537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3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1314121627"/>
              </p:ext>
            </p:extLst>
          </p:nvPr>
        </p:nvGraphicFramePr>
        <p:xfrm>
          <a:off x="899591" y="5877272"/>
          <a:ext cx="990600" cy="342900"/>
        </p:xfrm>
        <a:graphic>
          <a:graphicData uri="http://schemas.openxmlformats.org/presentationml/2006/ole">
            <mc:AlternateContent xmlns:mc="http://schemas.openxmlformats.org/markup-compatibility/2006">
              <mc:Choice xmlns:v="urn:schemas-microsoft-com:vml" Requires="v">
                <p:oleObj spid="_x0000_s21920" name="Equation" r:id="rId29" imgW="660400" imgH="228600" progId="Equation.DSMT4">
                  <p:embed/>
                </p:oleObj>
              </mc:Choice>
              <mc:Fallback>
                <p:oleObj name="Equation" r:id="rId29" imgW="660400" imgH="228600" progId="Equation.DSMT4">
                  <p:embed/>
                  <p:pic>
                    <p:nvPicPr>
                      <p:cNvPr id="0" name="Object 37"/>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99591" y="5877272"/>
                        <a:ext cx="9906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837764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45435"/>
          </a:xfrm>
        </p:spPr>
        <p:txBody>
          <a:bodyPr>
            <a:normAutofit fontScale="92500" lnSpcReduction="20000"/>
          </a:bodyPr>
          <a:lstStyle/>
          <a:p>
            <a:r>
              <a:rPr lang="en-US" altLang="zh-CN" dirty="0" err="1"/>
              <a:t>torch.optim</a:t>
            </a:r>
            <a:r>
              <a:rPr lang="zh-CN" altLang="en-US" dirty="0"/>
              <a:t>模块的</a:t>
            </a:r>
            <a:r>
              <a:rPr lang="en-US" altLang="zh-CN" dirty="0"/>
              <a:t>SGD</a:t>
            </a:r>
            <a:r>
              <a:rPr lang="zh-CN" altLang="en-US" dirty="0"/>
              <a:t>类实现了动量梯度下降算法，其主要参数有</a:t>
            </a:r>
            <a:r>
              <a:rPr lang="en-US" altLang="zh-CN" dirty="0" err="1"/>
              <a:t>lr</a:t>
            </a:r>
            <a:r>
              <a:rPr lang="zh-CN" altLang="en-US" dirty="0"/>
              <a:t>、</a:t>
            </a:r>
            <a:r>
              <a:rPr lang="en-US" altLang="zh-CN" dirty="0"/>
              <a:t>momentum</a:t>
            </a:r>
            <a:r>
              <a:rPr lang="zh-CN" altLang="en-US" dirty="0"/>
              <a:t>和</a:t>
            </a:r>
            <a:r>
              <a:rPr lang="en-US" altLang="zh-CN" dirty="0" err="1"/>
              <a:t>nesterov</a:t>
            </a:r>
            <a:r>
              <a:rPr lang="zh-CN" altLang="en-US" dirty="0"/>
              <a:t>，其中，</a:t>
            </a:r>
            <a:r>
              <a:rPr lang="en-US" altLang="zh-CN" dirty="0" err="1"/>
              <a:t>lr</a:t>
            </a:r>
            <a:r>
              <a:rPr lang="zh-CN" altLang="en-US" dirty="0"/>
              <a:t>参数为学习率，</a:t>
            </a:r>
            <a:r>
              <a:rPr lang="en-US" altLang="zh-CN" dirty="0"/>
              <a:t>momentum</a:t>
            </a:r>
            <a:r>
              <a:rPr lang="zh-CN" altLang="en-US" dirty="0"/>
              <a:t>为动量，默认值为</a:t>
            </a:r>
            <a:r>
              <a:rPr lang="en-US" altLang="zh-CN" dirty="0"/>
              <a:t>0</a:t>
            </a:r>
            <a:r>
              <a:rPr lang="zh-CN" altLang="en-US" dirty="0"/>
              <a:t>，</a:t>
            </a:r>
            <a:r>
              <a:rPr lang="en-US" altLang="zh-CN" dirty="0" err="1"/>
              <a:t>nesterov</a:t>
            </a:r>
            <a:r>
              <a:rPr lang="zh-CN" altLang="en-US" dirty="0"/>
              <a:t>参数指定是否使用</a:t>
            </a:r>
            <a:r>
              <a:rPr lang="en-US" altLang="zh-CN" dirty="0" err="1"/>
              <a:t>Nesterov</a:t>
            </a:r>
            <a:r>
              <a:rPr lang="zh-CN" altLang="en-US" dirty="0"/>
              <a:t>动量，默认值为</a:t>
            </a:r>
            <a:r>
              <a:rPr lang="en-US" altLang="zh-CN" dirty="0"/>
              <a:t>False</a:t>
            </a:r>
            <a:r>
              <a:rPr lang="zh-CN" altLang="en-US" dirty="0"/>
              <a:t>。</a:t>
            </a:r>
            <a:r>
              <a:rPr lang="en-US" altLang="zh-CN" dirty="0"/>
              <a:t>SGD</a:t>
            </a:r>
            <a:r>
              <a:rPr lang="zh-CN" altLang="en-US" dirty="0"/>
              <a:t>类的主要函数有</a:t>
            </a:r>
            <a:r>
              <a:rPr lang="en-US" altLang="zh-CN" dirty="0" err="1"/>
              <a:t>add_param_group</a:t>
            </a:r>
            <a:r>
              <a:rPr lang="en-US" altLang="zh-CN" dirty="0"/>
              <a:t>()</a:t>
            </a:r>
            <a:r>
              <a:rPr lang="zh-CN" altLang="en-US" dirty="0"/>
              <a:t>、</a:t>
            </a:r>
            <a:r>
              <a:rPr lang="en-US" altLang="zh-CN" dirty="0" err="1"/>
              <a:t>load_state_dict</a:t>
            </a:r>
            <a:r>
              <a:rPr lang="en-US" altLang="zh-CN" dirty="0"/>
              <a:t>()</a:t>
            </a:r>
            <a:r>
              <a:rPr lang="zh-CN" altLang="en-US" dirty="0"/>
              <a:t>、</a:t>
            </a:r>
            <a:r>
              <a:rPr lang="en-US" altLang="zh-CN" dirty="0" err="1"/>
              <a:t>state_dict</a:t>
            </a:r>
            <a:r>
              <a:rPr lang="en-US" altLang="zh-CN" dirty="0"/>
              <a:t>()</a:t>
            </a:r>
            <a:r>
              <a:rPr lang="zh-CN" altLang="en-US" dirty="0"/>
              <a:t>、</a:t>
            </a:r>
            <a:r>
              <a:rPr lang="en-US" altLang="zh-CN" dirty="0"/>
              <a:t>step()</a:t>
            </a:r>
            <a:r>
              <a:rPr lang="zh-CN" altLang="en-US" dirty="0"/>
              <a:t>和</a:t>
            </a:r>
            <a:r>
              <a:rPr lang="en-US" altLang="zh-CN" dirty="0" err="1"/>
              <a:t>zero_grad</a:t>
            </a:r>
            <a:r>
              <a:rPr lang="en-US" altLang="zh-CN" dirty="0"/>
              <a:t>()</a:t>
            </a:r>
            <a:r>
              <a:rPr lang="zh-CN" altLang="en-US" dirty="0"/>
              <a:t>，</a:t>
            </a:r>
            <a:r>
              <a:rPr lang="en-US" altLang="zh-CN" dirty="0" err="1"/>
              <a:t>add_param_group</a:t>
            </a:r>
            <a:r>
              <a:rPr lang="en-US" altLang="zh-CN" dirty="0"/>
              <a:t>()</a:t>
            </a:r>
            <a:r>
              <a:rPr lang="zh-CN" altLang="en-US" dirty="0"/>
              <a:t>函数向优化器的</a:t>
            </a:r>
            <a:r>
              <a:rPr lang="en-US" altLang="zh-CN" dirty="0" err="1"/>
              <a:t>param_groups</a:t>
            </a:r>
            <a:r>
              <a:rPr lang="zh-CN" altLang="en-US" dirty="0"/>
              <a:t>中添加一个参数组，</a:t>
            </a:r>
            <a:r>
              <a:rPr lang="en-US" altLang="zh-CN" dirty="0" err="1"/>
              <a:t>load_state_dict</a:t>
            </a:r>
            <a:r>
              <a:rPr lang="en-US" altLang="zh-CN" dirty="0"/>
              <a:t>()</a:t>
            </a:r>
            <a:r>
              <a:rPr lang="zh-CN" altLang="en-US" dirty="0"/>
              <a:t>函数加载优化器状态，</a:t>
            </a:r>
            <a:r>
              <a:rPr lang="en-US" altLang="zh-CN" dirty="0" err="1"/>
              <a:t>state_dict</a:t>
            </a:r>
            <a:r>
              <a:rPr lang="en-US" altLang="zh-CN" dirty="0"/>
              <a:t>()</a:t>
            </a:r>
            <a:r>
              <a:rPr lang="zh-CN" altLang="en-US" dirty="0"/>
              <a:t>函数以字典形式返回优化器的状态，</a:t>
            </a:r>
            <a:r>
              <a:rPr lang="en-US" altLang="zh-CN" dirty="0"/>
              <a:t>step()</a:t>
            </a:r>
            <a:r>
              <a:rPr lang="zh-CN" altLang="en-US" dirty="0"/>
              <a:t>函数执行单个优化步骤，</a:t>
            </a:r>
            <a:r>
              <a:rPr lang="en-US" altLang="zh-CN" dirty="0" err="1"/>
              <a:t>zero_grad</a:t>
            </a:r>
            <a:r>
              <a:rPr lang="en-US" altLang="zh-CN" dirty="0"/>
              <a:t>()</a:t>
            </a:r>
            <a:r>
              <a:rPr lang="zh-CN" altLang="en-US" dirty="0"/>
              <a:t>函数将所有待优化张量的梯度设置为</a:t>
            </a:r>
            <a:r>
              <a:rPr lang="en-US" altLang="zh-CN" dirty="0"/>
              <a:t>0</a:t>
            </a:r>
            <a:r>
              <a:rPr lang="zh-CN" altLang="en-US" dirty="0"/>
              <a:t>。</a:t>
            </a:r>
          </a:p>
        </p:txBody>
      </p:sp>
    </p:spTree>
    <p:extLst>
      <p:ext uri="{BB962C8B-B14F-4D97-AF65-F5344CB8AC3E}">
        <p14:creationId xmlns:p14="http://schemas.microsoft.com/office/powerpoint/2010/main" val="14480468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4.3.3 </a:t>
            </a:r>
            <a:r>
              <a:rPr lang="en-US" altLang="zh-CN" dirty="0" err="1" smtClean="0"/>
              <a:t>RMSProp</a:t>
            </a:r>
            <a:r>
              <a:rPr lang="zh-CN" altLang="en-US" dirty="0"/>
              <a:t>算法</a:t>
            </a:r>
          </a:p>
        </p:txBody>
      </p:sp>
      <p:sp>
        <p:nvSpPr>
          <p:cNvPr id="3" name="内容占位符 2"/>
          <p:cNvSpPr>
            <a:spLocks noGrp="1"/>
          </p:cNvSpPr>
          <p:nvPr>
            <p:ph idx="1"/>
          </p:nvPr>
        </p:nvSpPr>
        <p:spPr/>
        <p:txBody>
          <a:bodyPr/>
          <a:lstStyle/>
          <a:p>
            <a:r>
              <a:rPr lang="en-US" altLang="zh-CN" dirty="0" err="1"/>
              <a:t>RMSProp</a:t>
            </a:r>
            <a:r>
              <a:rPr lang="zh-CN" altLang="en-US" dirty="0"/>
              <a:t>算法的全称是</a:t>
            </a:r>
            <a:r>
              <a:rPr lang="en-US" altLang="zh-CN" dirty="0"/>
              <a:t>Root Mean Square Propagation</a:t>
            </a:r>
            <a:r>
              <a:rPr lang="zh-CN" altLang="en-US" dirty="0"/>
              <a:t>算法，它同样可以加快梯度下降的速度。还是以只有两个标量</a:t>
            </a:r>
            <a:r>
              <a:rPr lang="zh-CN" altLang="en-US" dirty="0" smtClean="0"/>
              <a:t>参数</a:t>
            </a:r>
            <a:r>
              <a:rPr lang="en-US" altLang="zh-CN" i="1" dirty="0" smtClean="0"/>
              <a:t>w</a:t>
            </a:r>
            <a:r>
              <a:rPr lang="zh-CN" altLang="en-US" dirty="0" smtClean="0"/>
              <a:t>和</a:t>
            </a:r>
            <a:r>
              <a:rPr lang="en-US" altLang="zh-CN" i="1" dirty="0" smtClean="0"/>
              <a:t>b</a:t>
            </a:r>
            <a:r>
              <a:rPr lang="zh-CN" altLang="en-US" dirty="0" smtClean="0"/>
              <a:t>的</a:t>
            </a:r>
            <a:r>
              <a:rPr lang="zh-CN" altLang="en-US" dirty="0"/>
              <a:t>优化问题为例，与</a:t>
            </a:r>
            <a:r>
              <a:rPr lang="en-US" altLang="zh-CN" dirty="0"/>
              <a:t>Momentum</a:t>
            </a:r>
            <a:r>
              <a:rPr lang="zh-CN" altLang="en-US" dirty="0"/>
              <a:t>算法类似，</a:t>
            </a:r>
            <a:r>
              <a:rPr lang="en-US" altLang="zh-CN" dirty="0" err="1"/>
              <a:t>RMSProp</a:t>
            </a:r>
            <a:r>
              <a:rPr lang="zh-CN" altLang="en-US" dirty="0"/>
              <a:t>算法也是想减缓纵轴方向上的学习，同时加快横轴方向上的学习。</a:t>
            </a:r>
          </a:p>
        </p:txBody>
      </p:sp>
    </p:spTree>
    <p:extLst>
      <p:ext uri="{BB962C8B-B14F-4D97-AF65-F5344CB8AC3E}">
        <p14:creationId xmlns:p14="http://schemas.microsoft.com/office/powerpoint/2010/main" val="18360097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6336704"/>
          </a:xfrm>
        </p:spPr>
        <p:txBody>
          <a:bodyPr>
            <a:normAutofit fontScale="85000" lnSpcReduction="20000"/>
          </a:bodyPr>
          <a:lstStyle/>
          <a:p>
            <a:r>
              <a:rPr lang="zh-CN" altLang="en-US" dirty="0"/>
              <a:t>具体来说，</a:t>
            </a:r>
            <a:r>
              <a:rPr lang="en-US" altLang="zh-CN" dirty="0" err="1"/>
              <a:t>RMSProp</a:t>
            </a:r>
            <a:r>
              <a:rPr lang="zh-CN" altLang="en-US" dirty="0"/>
              <a:t>算法在第 次迭代中，先计算</a:t>
            </a:r>
            <a:r>
              <a:rPr lang="zh-CN" altLang="en-US" dirty="0" smtClean="0"/>
              <a:t>微分</a:t>
            </a:r>
            <a:r>
              <a:rPr lang="en-US" altLang="zh-CN" i="1" dirty="0" err="1" smtClean="0"/>
              <a:t>dw</a:t>
            </a:r>
            <a:r>
              <a:rPr lang="zh-CN" altLang="en-US" dirty="0" smtClean="0"/>
              <a:t>和</a:t>
            </a:r>
            <a:r>
              <a:rPr lang="en-US" altLang="zh-CN" i="1" dirty="0" err="1" smtClean="0"/>
              <a:t>db</a:t>
            </a:r>
            <a:r>
              <a:rPr lang="zh-CN" altLang="en-US" dirty="0" smtClean="0"/>
              <a:t>。</a:t>
            </a:r>
            <a:r>
              <a:rPr lang="zh-CN" altLang="en-US" dirty="0"/>
              <a:t>然后使用指数加权平均，这里使用新</a:t>
            </a:r>
            <a:r>
              <a:rPr lang="zh-CN" altLang="en-US" dirty="0" smtClean="0"/>
              <a:t>符号    </a:t>
            </a:r>
            <a:r>
              <a:rPr lang="zh-CN" altLang="en-US" dirty="0"/>
              <a:t>和 </a:t>
            </a:r>
            <a:r>
              <a:rPr lang="zh-CN" altLang="en-US" dirty="0" smtClean="0"/>
              <a:t>   ，</a:t>
            </a:r>
            <a:r>
              <a:rPr lang="zh-CN" altLang="en-US" dirty="0"/>
              <a:t>有如下公式：</a:t>
            </a:r>
          </a:p>
          <a:p>
            <a:endParaRPr lang="en-US" altLang="zh-CN" dirty="0" smtClean="0"/>
          </a:p>
          <a:p>
            <a:r>
              <a:rPr lang="zh-CN" altLang="en-US" dirty="0" smtClean="0"/>
              <a:t> </a:t>
            </a:r>
            <a:r>
              <a:rPr lang="zh-CN" altLang="en-US" dirty="0"/>
              <a:t>							</a:t>
            </a:r>
            <a:r>
              <a:rPr lang="en-US" altLang="zh-CN" dirty="0"/>
              <a:t>(4-14)</a:t>
            </a:r>
          </a:p>
          <a:p>
            <a:r>
              <a:rPr lang="en-US" altLang="zh-CN" dirty="0"/>
              <a:t> </a:t>
            </a:r>
            <a:endParaRPr lang="en-US" altLang="zh-CN" dirty="0" smtClean="0"/>
          </a:p>
          <a:p>
            <a:r>
              <a:rPr lang="en-US" altLang="zh-CN" dirty="0"/>
              <a:t>							(4-15)</a:t>
            </a:r>
          </a:p>
          <a:p>
            <a:r>
              <a:rPr lang="zh-CN" altLang="en-US" dirty="0"/>
              <a:t>这里</a:t>
            </a:r>
            <a:r>
              <a:rPr lang="zh-CN" altLang="en-US" dirty="0" smtClean="0"/>
              <a:t>的   </a:t>
            </a:r>
            <a:r>
              <a:rPr lang="zh-CN" altLang="en-US" dirty="0"/>
              <a:t>也称为遗忘因子。</a:t>
            </a:r>
          </a:p>
          <a:p>
            <a:r>
              <a:rPr lang="zh-CN" altLang="en-US" dirty="0"/>
              <a:t>注意，上述公式</a:t>
            </a:r>
            <a:r>
              <a:rPr lang="zh-CN" altLang="en-US" dirty="0" smtClean="0"/>
              <a:t>的      </a:t>
            </a:r>
            <a:r>
              <a:rPr lang="zh-CN" altLang="en-US" dirty="0"/>
              <a:t>指的</a:t>
            </a:r>
            <a:r>
              <a:rPr lang="zh-CN" altLang="en-US" dirty="0" smtClean="0"/>
              <a:t>是       </a:t>
            </a:r>
            <a:r>
              <a:rPr lang="zh-CN" altLang="en-US" dirty="0"/>
              <a:t>， </a:t>
            </a:r>
            <a:r>
              <a:rPr lang="zh-CN" altLang="en-US" dirty="0" smtClean="0"/>
              <a:t>    指</a:t>
            </a:r>
            <a:r>
              <a:rPr lang="zh-CN" altLang="en-US" dirty="0"/>
              <a:t>的是 </a:t>
            </a:r>
            <a:r>
              <a:rPr lang="zh-CN" altLang="en-US" dirty="0" smtClean="0"/>
              <a:t>       ，</a:t>
            </a:r>
            <a:r>
              <a:rPr lang="zh-CN" altLang="en-US" dirty="0"/>
              <a:t>因此实际是微分平方的加权平均。</a:t>
            </a:r>
          </a:p>
          <a:p>
            <a:r>
              <a:rPr lang="zh-CN" altLang="en-US" dirty="0"/>
              <a:t>然后使用梯度下降法更新权重参数：</a:t>
            </a:r>
          </a:p>
          <a:p>
            <a:endParaRPr lang="en-US" altLang="zh-CN" dirty="0" smtClean="0"/>
          </a:p>
          <a:p>
            <a:r>
              <a:rPr lang="zh-CN" altLang="en-US" dirty="0" smtClean="0"/>
              <a:t> </a:t>
            </a:r>
            <a:r>
              <a:rPr lang="zh-CN" altLang="en-US" dirty="0"/>
              <a:t>							</a:t>
            </a:r>
            <a:r>
              <a:rPr lang="en-US" altLang="zh-CN" dirty="0"/>
              <a:t>(4-16)</a:t>
            </a:r>
          </a:p>
          <a:p>
            <a:endParaRPr lang="en-US" altLang="zh-CN" dirty="0" smtClean="0"/>
          </a:p>
          <a:p>
            <a:r>
              <a:rPr lang="en-US" altLang="zh-CN" dirty="0" smtClean="0"/>
              <a:t> </a:t>
            </a:r>
            <a:r>
              <a:rPr lang="en-US" altLang="zh-CN" dirty="0"/>
              <a:t>							(4-17)</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99225176"/>
              </p:ext>
            </p:extLst>
          </p:nvPr>
        </p:nvGraphicFramePr>
        <p:xfrm>
          <a:off x="1259632" y="908720"/>
          <a:ext cx="323709" cy="342752"/>
        </p:xfrm>
        <a:graphic>
          <a:graphicData uri="http://schemas.openxmlformats.org/presentationml/2006/ole">
            <mc:AlternateContent xmlns:mc="http://schemas.openxmlformats.org/markup-compatibility/2006">
              <mc:Choice xmlns:v="urn:schemas-microsoft-com:vml" Requires="v">
                <p:oleObj spid="_x0000_s22813" name="Equation" r:id="rId3" imgW="215806" imgH="228501" progId="Equation.DSMT4">
                  <p:embed/>
                </p:oleObj>
              </mc:Choice>
              <mc:Fallback>
                <p:oleObj name="Equation" r:id="rId3" imgW="215806"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908720"/>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504608526"/>
              </p:ext>
            </p:extLst>
          </p:nvPr>
        </p:nvGraphicFramePr>
        <p:xfrm>
          <a:off x="1907704" y="908720"/>
          <a:ext cx="304668" cy="342752"/>
        </p:xfrm>
        <a:graphic>
          <a:graphicData uri="http://schemas.openxmlformats.org/presentationml/2006/ole">
            <mc:AlternateContent xmlns:mc="http://schemas.openxmlformats.org/markup-compatibility/2006">
              <mc:Choice xmlns:v="urn:schemas-microsoft-com:vml" Requires="v">
                <p:oleObj spid="_x0000_s22814" name="Equation" r:id="rId5" imgW="203112" imgH="228501" progId="Equation.DSMT4">
                  <p:embed/>
                </p:oleObj>
              </mc:Choice>
              <mc:Fallback>
                <p:oleObj name="Equation" r:id="rId5" imgW="203112"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7704" y="908720"/>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21382610"/>
              </p:ext>
            </p:extLst>
          </p:nvPr>
        </p:nvGraphicFramePr>
        <p:xfrm>
          <a:off x="1115616" y="1700808"/>
          <a:ext cx="2170758" cy="380835"/>
        </p:xfrm>
        <a:graphic>
          <a:graphicData uri="http://schemas.openxmlformats.org/presentationml/2006/ole">
            <mc:AlternateContent xmlns:mc="http://schemas.openxmlformats.org/markup-compatibility/2006">
              <mc:Choice xmlns:v="urn:schemas-microsoft-com:vml" Requires="v">
                <p:oleObj spid="_x0000_s22815" name="Equation" r:id="rId7" imgW="1447172" imgH="253890" progId="Equation.DSMT4">
                  <p:embed/>
                </p:oleObj>
              </mc:Choice>
              <mc:Fallback>
                <p:oleObj name="Equation" r:id="rId7" imgW="1447172"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5616" y="1700808"/>
                        <a:ext cx="2170758"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75501449"/>
              </p:ext>
            </p:extLst>
          </p:nvPr>
        </p:nvGraphicFramePr>
        <p:xfrm>
          <a:off x="1115616" y="2492896"/>
          <a:ext cx="2037465" cy="380835"/>
        </p:xfrm>
        <a:graphic>
          <a:graphicData uri="http://schemas.openxmlformats.org/presentationml/2006/ole">
            <mc:AlternateContent xmlns:mc="http://schemas.openxmlformats.org/markup-compatibility/2006">
              <mc:Choice xmlns:v="urn:schemas-microsoft-com:vml" Requires="v">
                <p:oleObj spid="_x0000_s22816" name="Equation" r:id="rId9" imgW="1358310" imgH="253890" progId="Equation.DSMT4">
                  <p:embed/>
                </p:oleObj>
              </mc:Choice>
              <mc:Fallback>
                <p:oleObj name="Equation" r:id="rId9" imgW="1358310" imgH="25389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5616" y="2492896"/>
                        <a:ext cx="2037465"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190606700"/>
              </p:ext>
            </p:extLst>
          </p:nvPr>
        </p:nvGraphicFramePr>
        <p:xfrm>
          <a:off x="1979712" y="3068960"/>
          <a:ext cx="190170" cy="247221"/>
        </p:xfrm>
        <a:graphic>
          <a:graphicData uri="http://schemas.openxmlformats.org/presentationml/2006/ole">
            <mc:AlternateContent xmlns:mc="http://schemas.openxmlformats.org/markup-compatibility/2006">
              <mc:Choice xmlns:v="urn:schemas-microsoft-com:vml" Requires="v">
                <p:oleObj spid="_x0000_s22817" name="Equation" r:id="rId11" imgW="126780" imgH="164814" progId="Equation.DSMT4">
                  <p:embed/>
                </p:oleObj>
              </mc:Choice>
              <mc:Fallback>
                <p:oleObj name="Equation" r:id="rId11" imgW="126780" imgH="164814"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9712" y="3068960"/>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02080646"/>
              </p:ext>
            </p:extLst>
          </p:nvPr>
        </p:nvGraphicFramePr>
        <p:xfrm>
          <a:off x="3707904" y="3429000"/>
          <a:ext cx="418919" cy="304668"/>
        </p:xfrm>
        <a:graphic>
          <a:graphicData uri="http://schemas.openxmlformats.org/presentationml/2006/ole">
            <mc:AlternateContent xmlns:mc="http://schemas.openxmlformats.org/markup-compatibility/2006">
              <mc:Choice xmlns:v="urn:schemas-microsoft-com:vml" Requires="v">
                <p:oleObj spid="_x0000_s22818" name="Equation" r:id="rId13" imgW="279279" imgH="203112" progId="Equation.DSMT4">
                  <p:embed/>
                </p:oleObj>
              </mc:Choice>
              <mc:Fallback>
                <p:oleObj name="Equation" r:id="rId13" imgW="279279" imgH="203112"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7904" y="3429000"/>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819792757"/>
              </p:ext>
            </p:extLst>
          </p:nvPr>
        </p:nvGraphicFramePr>
        <p:xfrm>
          <a:off x="5133834" y="3356992"/>
          <a:ext cx="590294" cy="418919"/>
        </p:xfrm>
        <a:graphic>
          <a:graphicData uri="http://schemas.openxmlformats.org/presentationml/2006/ole">
            <mc:AlternateContent xmlns:mc="http://schemas.openxmlformats.org/markup-compatibility/2006">
              <mc:Choice xmlns:v="urn:schemas-microsoft-com:vml" Requires="v">
                <p:oleObj spid="_x0000_s22819" name="Equation" r:id="rId15" imgW="393529" imgH="279279" progId="Equation.DSMT4">
                  <p:embed/>
                </p:oleObj>
              </mc:Choice>
              <mc:Fallback>
                <p:oleObj name="Equation" r:id="rId15" imgW="393529" imgH="279279"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33834" y="3356992"/>
                        <a:ext cx="590294"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3696498881"/>
              </p:ext>
            </p:extLst>
          </p:nvPr>
        </p:nvGraphicFramePr>
        <p:xfrm>
          <a:off x="6012160" y="3429000"/>
          <a:ext cx="380670" cy="304536"/>
        </p:xfrm>
        <a:graphic>
          <a:graphicData uri="http://schemas.openxmlformats.org/presentationml/2006/ole">
            <mc:AlternateContent xmlns:mc="http://schemas.openxmlformats.org/markup-compatibility/2006">
              <mc:Choice xmlns:v="urn:schemas-microsoft-com:vml" Requires="v">
                <p:oleObj spid="_x0000_s22820" name="Equation" r:id="rId17" imgW="253780" imgH="203024" progId="Equation.DSMT4">
                  <p:embed/>
                </p:oleObj>
              </mc:Choice>
              <mc:Fallback>
                <p:oleObj name="Equation" r:id="rId17" imgW="253780" imgH="203024"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12160" y="3429000"/>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400007214"/>
              </p:ext>
            </p:extLst>
          </p:nvPr>
        </p:nvGraphicFramePr>
        <p:xfrm>
          <a:off x="7452320" y="3356992"/>
          <a:ext cx="552450" cy="419100"/>
        </p:xfrm>
        <a:graphic>
          <a:graphicData uri="http://schemas.openxmlformats.org/presentationml/2006/ole">
            <mc:AlternateContent xmlns:mc="http://schemas.openxmlformats.org/markup-compatibility/2006">
              <mc:Choice xmlns:v="urn:schemas-microsoft-com:vml" Requires="v">
                <p:oleObj spid="_x0000_s22821" name="Equation" r:id="rId19" imgW="368300" imgH="279400" progId="Equation.DSMT4">
                  <p:embed/>
                </p:oleObj>
              </mc:Choice>
              <mc:Fallback>
                <p:oleObj name="Equation" r:id="rId19" imgW="368300" imgH="279400"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452320" y="3356992"/>
                        <a:ext cx="5524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1355187887"/>
              </p:ext>
            </p:extLst>
          </p:nvPr>
        </p:nvGraphicFramePr>
        <p:xfrm>
          <a:off x="1043608" y="4797152"/>
          <a:ext cx="1619250" cy="685800"/>
        </p:xfrm>
        <a:graphic>
          <a:graphicData uri="http://schemas.openxmlformats.org/presentationml/2006/ole">
            <mc:AlternateContent xmlns:mc="http://schemas.openxmlformats.org/markup-compatibility/2006">
              <mc:Choice xmlns:v="urn:schemas-microsoft-com:vml" Requires="v">
                <p:oleObj spid="_x0000_s22822" name="Equation" r:id="rId21" imgW="1079500" imgH="457200" progId="Equation.DSMT4">
                  <p:embed/>
                </p:oleObj>
              </mc:Choice>
              <mc:Fallback>
                <p:oleObj name="Equation" r:id="rId21" imgW="1079500" imgH="457200" progId="Equation.DSMT4">
                  <p:embed/>
                  <p:pic>
                    <p:nvPicPr>
                      <p:cNvPr id="0" name="Object 2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43608" y="4797152"/>
                        <a:ext cx="16192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4267650616"/>
              </p:ext>
            </p:extLst>
          </p:nvPr>
        </p:nvGraphicFramePr>
        <p:xfrm>
          <a:off x="1043608" y="5661248"/>
          <a:ext cx="1447800" cy="685800"/>
        </p:xfrm>
        <a:graphic>
          <a:graphicData uri="http://schemas.openxmlformats.org/presentationml/2006/ole">
            <mc:AlternateContent xmlns:mc="http://schemas.openxmlformats.org/markup-compatibility/2006">
              <mc:Choice xmlns:v="urn:schemas-microsoft-com:vml" Requires="v">
                <p:oleObj spid="_x0000_s22823" name="Equation" r:id="rId23" imgW="965200" imgH="457200" progId="Equation.DSMT4">
                  <p:embed/>
                </p:oleObj>
              </mc:Choice>
              <mc:Fallback>
                <p:oleObj name="Equation" r:id="rId23" imgW="965200" imgH="457200" progId="Equation.DSMT4">
                  <p:embed/>
                  <p:pic>
                    <p:nvPicPr>
                      <p:cNvPr id="0" name="Object 3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43608" y="5661248"/>
                        <a:ext cx="14478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1663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48672"/>
          </a:xfrm>
        </p:spPr>
        <p:txBody>
          <a:bodyPr>
            <a:normAutofit fontScale="85000" lnSpcReduction="20000"/>
          </a:bodyPr>
          <a:lstStyle/>
          <a:p>
            <a:r>
              <a:rPr lang="zh-CN" altLang="en-US" dirty="0"/>
              <a:t>现在来解读</a:t>
            </a:r>
            <a:r>
              <a:rPr lang="en-US" altLang="zh-CN" dirty="0" err="1"/>
              <a:t>RMSProp</a:t>
            </a:r>
            <a:r>
              <a:rPr lang="zh-CN" altLang="en-US" dirty="0"/>
              <a:t>算法原理。在图</a:t>
            </a:r>
            <a:r>
              <a:rPr lang="en-US" altLang="zh-CN" dirty="0"/>
              <a:t>5. 10</a:t>
            </a:r>
            <a:r>
              <a:rPr lang="zh-CN" altLang="en-US" dirty="0"/>
              <a:t>中，我们希望在横轴方向</a:t>
            </a:r>
            <a:r>
              <a:rPr lang="zh-CN" altLang="en-US" dirty="0" smtClean="0"/>
              <a:t>（</a:t>
            </a:r>
            <a:r>
              <a:rPr lang="en-US" altLang="zh-CN" i="1" dirty="0" smtClean="0"/>
              <a:t>w</a:t>
            </a:r>
            <a:r>
              <a:rPr lang="zh-CN" altLang="en-US" dirty="0" smtClean="0"/>
              <a:t>方向</a:t>
            </a:r>
            <a:r>
              <a:rPr lang="zh-CN" altLang="en-US" dirty="0"/>
              <a:t>）的学习速度加快，而在纵轴方向</a:t>
            </a:r>
            <a:r>
              <a:rPr lang="zh-CN" altLang="en-US" dirty="0" smtClean="0"/>
              <a:t>（</a:t>
            </a:r>
            <a:r>
              <a:rPr lang="en-US" altLang="zh-CN" i="1" dirty="0" smtClean="0"/>
              <a:t>b</a:t>
            </a:r>
            <a:r>
              <a:rPr lang="zh-CN" altLang="en-US" dirty="0" smtClean="0"/>
              <a:t>方向</a:t>
            </a:r>
            <a:r>
              <a:rPr lang="zh-CN" altLang="en-US" dirty="0"/>
              <a:t>）的学习速度减缓。由于图中的等值线扁平，同一条等值线中，纵向距离比横向距离短得多，这意味着纵向梯度比横向梯度大得多。如果觉得理解这一点有困难，可以把图</a:t>
            </a:r>
            <a:r>
              <a:rPr lang="en-US" altLang="zh-CN" dirty="0"/>
              <a:t>5. 10</a:t>
            </a:r>
            <a:r>
              <a:rPr lang="zh-CN" altLang="en-US" dirty="0"/>
              <a:t>的等值线想象为一个大的盆地，横向的坡比较舒缓，经过很长的横向距离才能到达坡顶；而纵向的坡非常陡峭，经过很短的纵向距离就能到达坡顶。</a:t>
            </a:r>
            <a:r>
              <a:rPr lang="zh-CN" altLang="en-US" dirty="0" smtClean="0"/>
              <a:t>由于       和     是</a:t>
            </a:r>
            <a:r>
              <a:rPr lang="en-US" altLang="zh-CN" i="1" dirty="0" err="1" smtClean="0"/>
              <a:t>dw</a:t>
            </a:r>
            <a:r>
              <a:rPr lang="zh-CN" altLang="en-US" dirty="0" smtClean="0"/>
              <a:t>和</a:t>
            </a:r>
            <a:r>
              <a:rPr lang="en-US" altLang="zh-CN" i="1" dirty="0" err="1" smtClean="0"/>
              <a:t>db</a:t>
            </a:r>
            <a:r>
              <a:rPr lang="zh-CN" altLang="en-US" dirty="0" smtClean="0"/>
              <a:t>的</a:t>
            </a:r>
            <a:r>
              <a:rPr lang="zh-CN" altLang="en-US" dirty="0"/>
              <a:t>移动平均数，因此 </a:t>
            </a:r>
            <a:r>
              <a:rPr lang="zh-CN" altLang="en-US" dirty="0" smtClean="0"/>
              <a:t>     相对</a:t>
            </a:r>
            <a:r>
              <a:rPr lang="zh-CN" altLang="en-US" dirty="0"/>
              <a:t>小而 </a:t>
            </a:r>
            <a:r>
              <a:rPr lang="zh-CN" altLang="en-US" dirty="0" smtClean="0"/>
              <a:t>    相对</a:t>
            </a:r>
            <a:r>
              <a:rPr lang="zh-CN" altLang="en-US" dirty="0"/>
              <a:t>大。我们把学习率由原来</a:t>
            </a:r>
            <a:r>
              <a:rPr lang="zh-CN" altLang="en-US" dirty="0" smtClean="0"/>
              <a:t>的</a:t>
            </a:r>
            <a:r>
              <a:rPr lang="el-GR" altLang="zh-CN" i="1" dirty="0" smtClean="0"/>
              <a:t>η</a:t>
            </a:r>
            <a:r>
              <a:rPr lang="zh-CN" altLang="en-US" dirty="0" smtClean="0"/>
              <a:t>更改</a:t>
            </a:r>
            <a:r>
              <a:rPr lang="zh-CN" altLang="en-US" dirty="0"/>
              <a:t>为横向的 </a:t>
            </a:r>
            <a:r>
              <a:rPr lang="zh-CN" altLang="en-US" dirty="0" smtClean="0"/>
              <a:t>    和</a:t>
            </a:r>
            <a:r>
              <a:rPr lang="zh-CN" altLang="en-US" dirty="0"/>
              <a:t>纵向的 </a:t>
            </a:r>
            <a:r>
              <a:rPr lang="zh-CN" altLang="en-US" dirty="0" smtClean="0"/>
              <a:t>     ，显然     会</a:t>
            </a:r>
            <a:r>
              <a:rPr lang="zh-CN" altLang="en-US" dirty="0"/>
              <a:t>增大</a:t>
            </a:r>
            <a:r>
              <a:rPr lang="zh-CN" altLang="en-US" dirty="0" smtClean="0"/>
              <a:t>而     会</a:t>
            </a:r>
            <a:r>
              <a:rPr lang="zh-CN" altLang="en-US" dirty="0"/>
              <a:t>减小，进一步导致的结果就是横向学习率增大而纵向学习率减小。</a:t>
            </a:r>
          </a:p>
          <a:p>
            <a:r>
              <a:rPr lang="zh-CN" altLang="en-US" dirty="0" smtClean="0"/>
              <a:t>由于     </a:t>
            </a:r>
            <a:r>
              <a:rPr lang="zh-CN" altLang="en-US" dirty="0"/>
              <a:t>和 </a:t>
            </a:r>
            <a:r>
              <a:rPr lang="zh-CN" altLang="en-US" dirty="0" smtClean="0"/>
              <a:t>    是</a:t>
            </a:r>
            <a:r>
              <a:rPr lang="zh-CN" altLang="en-US" dirty="0"/>
              <a:t>微分的平方和的加权平均后再使用平方根，因此算法得名为均方根（</a:t>
            </a:r>
            <a:r>
              <a:rPr lang="en-US" altLang="zh-CN" dirty="0"/>
              <a:t>Root Mean Square</a:t>
            </a:r>
            <a:r>
              <a:rPr lang="zh-CN" altLang="en-US" dirty="0"/>
              <a:t>，</a:t>
            </a:r>
            <a:r>
              <a:rPr lang="en-US" altLang="zh-CN" dirty="0"/>
              <a:t>RMS</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009482935"/>
              </p:ext>
            </p:extLst>
          </p:nvPr>
        </p:nvGraphicFramePr>
        <p:xfrm>
          <a:off x="7920699" y="3014240"/>
          <a:ext cx="323709" cy="342752"/>
        </p:xfrm>
        <a:graphic>
          <a:graphicData uri="http://schemas.openxmlformats.org/presentationml/2006/ole">
            <mc:AlternateContent xmlns:mc="http://schemas.openxmlformats.org/markup-compatibility/2006">
              <mc:Choice xmlns:v="urn:schemas-microsoft-com:vml" Requires="v">
                <p:oleObj spid="_x0000_s23777" name="Equation" r:id="rId3" imgW="215806" imgH="228501" progId="Equation.DSMT4">
                  <p:embed/>
                </p:oleObj>
              </mc:Choice>
              <mc:Fallback>
                <p:oleObj name="Equation" r:id="rId3" imgW="215806"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0699" y="3014240"/>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939780721"/>
              </p:ext>
            </p:extLst>
          </p:nvPr>
        </p:nvGraphicFramePr>
        <p:xfrm>
          <a:off x="1259632" y="3356992"/>
          <a:ext cx="304668" cy="342752"/>
        </p:xfrm>
        <a:graphic>
          <a:graphicData uri="http://schemas.openxmlformats.org/presentationml/2006/ole">
            <mc:AlternateContent xmlns:mc="http://schemas.openxmlformats.org/markup-compatibility/2006">
              <mc:Choice xmlns:v="urn:schemas-microsoft-com:vml" Requires="v">
                <p:oleObj spid="_x0000_s23778" name="Equation" r:id="rId5" imgW="203112" imgH="228501" progId="Equation.DSMT4">
                  <p:embed/>
                </p:oleObj>
              </mc:Choice>
              <mc:Fallback>
                <p:oleObj name="Equation" r:id="rId5" imgW="203112"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3356992"/>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009482935"/>
              </p:ext>
            </p:extLst>
          </p:nvPr>
        </p:nvGraphicFramePr>
        <p:xfrm>
          <a:off x="6228184" y="3356992"/>
          <a:ext cx="323709" cy="342752"/>
        </p:xfrm>
        <a:graphic>
          <a:graphicData uri="http://schemas.openxmlformats.org/presentationml/2006/ole">
            <mc:AlternateContent xmlns:mc="http://schemas.openxmlformats.org/markup-compatibility/2006">
              <mc:Choice xmlns:v="urn:schemas-microsoft-com:vml" Requires="v">
                <p:oleObj spid="_x0000_s23779" name="Equation" r:id="rId7" imgW="215806" imgH="228501" progId="Equation.DSMT4">
                  <p:embed/>
                </p:oleObj>
              </mc:Choice>
              <mc:Fallback>
                <p:oleObj name="Equation" r:id="rId7" imgW="215806"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3356992"/>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946309928"/>
              </p:ext>
            </p:extLst>
          </p:nvPr>
        </p:nvGraphicFramePr>
        <p:xfrm>
          <a:off x="8155764" y="3356992"/>
          <a:ext cx="304668" cy="342752"/>
        </p:xfrm>
        <a:graphic>
          <a:graphicData uri="http://schemas.openxmlformats.org/presentationml/2006/ole">
            <mc:AlternateContent xmlns:mc="http://schemas.openxmlformats.org/markup-compatibility/2006">
              <mc:Choice xmlns:v="urn:schemas-microsoft-com:vml" Requires="v">
                <p:oleObj spid="_x0000_s23780" name="Equation" r:id="rId8" imgW="203112" imgH="228501" progId="Equation.DSMT4">
                  <p:embed/>
                </p:oleObj>
              </mc:Choice>
              <mc:Fallback>
                <p:oleObj name="Equation" r:id="rId8" imgW="203112" imgH="228501"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5764" y="3356992"/>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889584975"/>
              </p:ext>
            </p:extLst>
          </p:nvPr>
        </p:nvGraphicFramePr>
        <p:xfrm>
          <a:off x="7956376" y="3619872"/>
          <a:ext cx="368300" cy="457200"/>
        </p:xfrm>
        <a:graphic>
          <a:graphicData uri="http://schemas.openxmlformats.org/presentationml/2006/ole">
            <mc:AlternateContent xmlns:mc="http://schemas.openxmlformats.org/markup-compatibility/2006">
              <mc:Choice xmlns:v="urn:schemas-microsoft-com:vml" Requires="v">
                <p:oleObj spid="_x0000_s23781" name="Equation" r:id="rId9" imgW="368300" imgH="457200" progId="Equation.DSMT4">
                  <p:embed/>
                </p:oleObj>
              </mc:Choice>
              <mc:Fallback>
                <p:oleObj name="Equation" r:id="rId9" imgW="368300" imgH="4572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6376" y="3619872"/>
                        <a:ext cx="3683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544298866"/>
              </p:ext>
            </p:extLst>
          </p:nvPr>
        </p:nvGraphicFramePr>
        <p:xfrm>
          <a:off x="2339752" y="4005064"/>
          <a:ext cx="358775" cy="457200"/>
        </p:xfrm>
        <a:graphic>
          <a:graphicData uri="http://schemas.openxmlformats.org/presentationml/2006/ole">
            <mc:AlternateContent xmlns:mc="http://schemas.openxmlformats.org/markup-compatibility/2006">
              <mc:Choice xmlns:v="urn:schemas-microsoft-com:vml" Requires="v">
                <p:oleObj spid="_x0000_s23782" name="Equation" r:id="rId11" imgW="355446" imgH="457002" progId="Equation.DSMT4">
                  <p:embed/>
                </p:oleObj>
              </mc:Choice>
              <mc:Fallback>
                <p:oleObj name="Equation" r:id="rId11" imgW="355446" imgH="457002"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9752" y="4005064"/>
                        <a:ext cx="3587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889584975"/>
              </p:ext>
            </p:extLst>
          </p:nvPr>
        </p:nvGraphicFramePr>
        <p:xfrm>
          <a:off x="3779912" y="3933056"/>
          <a:ext cx="368300" cy="457200"/>
        </p:xfrm>
        <a:graphic>
          <a:graphicData uri="http://schemas.openxmlformats.org/presentationml/2006/ole">
            <mc:AlternateContent xmlns:mc="http://schemas.openxmlformats.org/markup-compatibility/2006">
              <mc:Choice xmlns:v="urn:schemas-microsoft-com:vml" Requires="v">
                <p:oleObj spid="_x0000_s23783" name="Equation" r:id="rId13" imgW="368300" imgH="457200" progId="Equation.DSMT4">
                  <p:embed/>
                </p:oleObj>
              </mc:Choice>
              <mc:Fallback>
                <p:oleObj name="Equation" r:id="rId13" imgW="368300" imgH="4572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79912" y="3933056"/>
                        <a:ext cx="3683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10032068"/>
              </p:ext>
            </p:extLst>
          </p:nvPr>
        </p:nvGraphicFramePr>
        <p:xfrm>
          <a:off x="5508104" y="3979912"/>
          <a:ext cx="358775" cy="457200"/>
        </p:xfrm>
        <a:graphic>
          <a:graphicData uri="http://schemas.openxmlformats.org/presentationml/2006/ole">
            <mc:AlternateContent xmlns:mc="http://schemas.openxmlformats.org/markup-compatibility/2006">
              <mc:Choice xmlns:v="urn:schemas-microsoft-com:vml" Requires="v">
                <p:oleObj spid="_x0000_s23784" name="Equation" r:id="rId14" imgW="355446" imgH="457002" progId="Equation.DSMT4">
                  <p:embed/>
                </p:oleObj>
              </mc:Choice>
              <mc:Fallback>
                <p:oleObj name="Equation" r:id="rId14" imgW="355446" imgH="45700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08104" y="3979912"/>
                        <a:ext cx="3587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810390285"/>
              </p:ext>
            </p:extLst>
          </p:nvPr>
        </p:nvGraphicFramePr>
        <p:xfrm>
          <a:off x="1619672" y="4818484"/>
          <a:ext cx="342900" cy="266700"/>
        </p:xfrm>
        <a:graphic>
          <a:graphicData uri="http://schemas.openxmlformats.org/presentationml/2006/ole">
            <mc:AlternateContent xmlns:mc="http://schemas.openxmlformats.org/markup-compatibility/2006">
              <mc:Choice xmlns:v="urn:schemas-microsoft-com:vml" Requires="v">
                <p:oleObj spid="_x0000_s23785" name="Equation" r:id="rId15" imgW="342603" imgH="266469" progId="Equation.DSMT4">
                  <p:embed/>
                </p:oleObj>
              </mc:Choice>
              <mc:Fallback>
                <p:oleObj name="Equation" r:id="rId15" imgW="342603" imgH="266469" progId="Equation.DSMT4">
                  <p:embed/>
                  <p:pic>
                    <p:nvPicPr>
                      <p:cNvPr id="0"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19672" y="4818484"/>
                        <a:ext cx="342900"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3478802208"/>
              </p:ext>
            </p:extLst>
          </p:nvPr>
        </p:nvGraphicFramePr>
        <p:xfrm>
          <a:off x="2339752" y="4797152"/>
          <a:ext cx="327025" cy="266700"/>
        </p:xfrm>
        <a:graphic>
          <a:graphicData uri="http://schemas.openxmlformats.org/presentationml/2006/ole">
            <mc:AlternateContent xmlns:mc="http://schemas.openxmlformats.org/markup-compatibility/2006">
              <mc:Choice xmlns:v="urn:schemas-microsoft-com:vml" Requires="v">
                <p:oleObj spid="_x0000_s23786" name="Equation" r:id="rId17" imgW="330057" imgH="266584" progId="Equation.DSMT4">
                  <p:embed/>
                </p:oleObj>
              </mc:Choice>
              <mc:Fallback>
                <p:oleObj name="Equation" r:id="rId17" imgW="330057" imgH="266584" progId="Equation.DSMT4">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39752" y="4797152"/>
                        <a:ext cx="327025"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0068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4.1.1 </a:t>
            </a:r>
            <a:r>
              <a:rPr lang="zh-CN" altLang="en-US" dirty="0" smtClean="0"/>
              <a:t>训练</a:t>
            </a:r>
            <a:r>
              <a:rPr lang="zh-CN" altLang="en-US" dirty="0"/>
              <a:t>误差与泛化误差</a:t>
            </a:r>
          </a:p>
        </p:txBody>
      </p:sp>
      <p:sp>
        <p:nvSpPr>
          <p:cNvPr id="3" name="内容占位符 2"/>
          <p:cNvSpPr>
            <a:spLocks noGrp="1"/>
          </p:cNvSpPr>
          <p:nvPr>
            <p:ph idx="1"/>
          </p:nvPr>
        </p:nvSpPr>
        <p:spPr>
          <a:xfrm>
            <a:off x="457200" y="1600200"/>
            <a:ext cx="8229600" cy="4925144"/>
          </a:xfrm>
        </p:spPr>
        <p:txBody>
          <a:bodyPr>
            <a:normAutofit fontScale="92500" lnSpcReduction="20000"/>
          </a:bodyPr>
          <a:lstStyle/>
          <a:p>
            <a:r>
              <a:rPr lang="zh-CN" altLang="en-US" dirty="0"/>
              <a:t>误差是目标属性的模型预测</a:t>
            </a:r>
            <a:r>
              <a:rPr lang="zh-CN" altLang="en-US" dirty="0" smtClean="0"/>
              <a:t>值   </a:t>
            </a:r>
            <a:r>
              <a:rPr lang="zh-CN" altLang="en-US" dirty="0"/>
              <a:t>与真实值 </a:t>
            </a:r>
            <a:r>
              <a:rPr lang="zh-CN" altLang="en-US" dirty="0" smtClean="0"/>
              <a:t>   之</a:t>
            </a:r>
            <a:r>
              <a:rPr lang="zh-CN" altLang="en-US" dirty="0"/>
              <a:t>差。目标属性的数据类型可分为离散型和连续型两种，对应的学习算法可分为分类和回归两类。为了简单，只讨论分类问题。</a:t>
            </a:r>
          </a:p>
          <a:p>
            <a:r>
              <a:rPr lang="zh-CN" altLang="en-US" dirty="0"/>
              <a:t>假设一个给定的</a:t>
            </a:r>
            <a:r>
              <a:rPr lang="zh-CN" altLang="en-US" dirty="0" smtClean="0"/>
              <a:t>训练集                               ，</a:t>
            </a:r>
            <a:r>
              <a:rPr lang="zh-CN" altLang="en-US" dirty="0"/>
              <a:t>各个训练样本 独立同分布，都是由某个未知的特定</a:t>
            </a:r>
            <a:r>
              <a:rPr lang="zh-CN" altLang="en-US" dirty="0" smtClean="0"/>
              <a:t>分布</a:t>
            </a:r>
            <a:r>
              <a:rPr lang="en-US" altLang="zh-CN" i="1" dirty="0" smtClean="0"/>
              <a:t>D</a:t>
            </a:r>
            <a:r>
              <a:rPr lang="zh-CN" altLang="en-US" dirty="0" smtClean="0"/>
              <a:t>生成</a:t>
            </a:r>
            <a:r>
              <a:rPr lang="zh-CN" altLang="en-US" dirty="0"/>
              <a:t>。对于假设</a:t>
            </a:r>
            <a:r>
              <a:rPr lang="zh-CN" altLang="en-US" dirty="0" smtClean="0"/>
              <a:t>函数</a:t>
            </a:r>
            <a:r>
              <a:rPr lang="en-US" altLang="zh-CN" i="1" dirty="0" smtClean="0"/>
              <a:t>h</a:t>
            </a:r>
            <a:r>
              <a:rPr lang="zh-CN" altLang="en-US" dirty="0" smtClean="0"/>
              <a:t>，</a:t>
            </a:r>
            <a:r>
              <a:rPr lang="zh-CN" altLang="en-US" dirty="0"/>
              <a:t>定义训练误差（</a:t>
            </a:r>
            <a:r>
              <a:rPr lang="en-US" altLang="zh-CN" dirty="0"/>
              <a:t>training error</a:t>
            </a:r>
            <a:r>
              <a:rPr lang="zh-CN" altLang="en-US" dirty="0"/>
              <a:t>）为：</a:t>
            </a:r>
          </a:p>
          <a:p>
            <a:r>
              <a:rPr lang="zh-CN" altLang="en-US" dirty="0"/>
              <a:t> </a:t>
            </a:r>
            <a:endParaRPr lang="en-US" altLang="zh-CN" dirty="0" smtClean="0"/>
          </a:p>
          <a:p>
            <a:r>
              <a:rPr lang="zh-CN" altLang="en-US" dirty="0"/>
              <a:t>								</a:t>
            </a:r>
            <a:r>
              <a:rPr lang="en-US" altLang="zh-CN" dirty="0"/>
              <a:t>(4.1)</a:t>
            </a:r>
          </a:p>
          <a:p>
            <a:r>
              <a:rPr lang="zh-CN" altLang="en-US" dirty="0"/>
              <a:t>其中</a:t>
            </a:r>
            <a:r>
              <a:rPr lang="zh-CN" altLang="en-US" dirty="0" smtClean="0"/>
              <a:t>，    </a:t>
            </a:r>
            <a:r>
              <a:rPr lang="zh-CN" altLang="en-US" dirty="0"/>
              <a:t>为指示函数。如果强调假设</a:t>
            </a:r>
            <a:r>
              <a:rPr lang="zh-CN" altLang="en-US" dirty="0" smtClean="0"/>
              <a:t>函数</a:t>
            </a:r>
            <a:r>
              <a:rPr lang="en-US" altLang="zh-CN" i="1" dirty="0" smtClean="0"/>
              <a:t>h</a:t>
            </a:r>
            <a:r>
              <a:rPr lang="zh-CN" altLang="en-US" dirty="0" smtClean="0"/>
              <a:t>为参数</a:t>
            </a:r>
            <a:r>
              <a:rPr lang="el-GR" altLang="zh-CN" dirty="0" smtClean="0"/>
              <a:t>θ</a:t>
            </a:r>
            <a:r>
              <a:rPr lang="zh-CN" altLang="en-US" dirty="0" smtClean="0"/>
              <a:t>的</a:t>
            </a:r>
            <a:r>
              <a:rPr lang="zh-CN" altLang="en-US" dirty="0"/>
              <a:t>函数，可</a:t>
            </a:r>
            <a:r>
              <a:rPr lang="zh-CN" altLang="en-US" dirty="0" smtClean="0"/>
              <a:t>将</a:t>
            </a:r>
            <a:r>
              <a:rPr lang="en-US" altLang="zh-CN" i="1" dirty="0" smtClean="0"/>
              <a:t>h</a:t>
            </a:r>
            <a:r>
              <a:rPr lang="zh-CN" altLang="en-US" dirty="0" smtClean="0"/>
              <a:t>写为       。</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526153423"/>
              </p:ext>
            </p:extLst>
          </p:nvPr>
        </p:nvGraphicFramePr>
        <p:xfrm>
          <a:off x="5868144" y="1628800"/>
          <a:ext cx="279278" cy="380834"/>
        </p:xfrm>
        <a:graphic>
          <a:graphicData uri="http://schemas.openxmlformats.org/presentationml/2006/ole">
            <mc:AlternateContent xmlns:mc="http://schemas.openxmlformats.org/markup-compatibility/2006">
              <mc:Choice xmlns:v="urn:schemas-microsoft-com:vml" Requires="v">
                <p:oleObj spid="_x0000_s1435" name="Equation" r:id="rId3" imgW="139639" imgH="190417" progId="Equation.DSMT4">
                  <p:embed/>
                </p:oleObj>
              </mc:Choice>
              <mc:Fallback>
                <p:oleObj name="Equation" r:id="rId3" imgW="139639" imgH="19041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1628800"/>
                        <a:ext cx="279278" cy="3808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248714768"/>
              </p:ext>
            </p:extLst>
          </p:nvPr>
        </p:nvGraphicFramePr>
        <p:xfrm>
          <a:off x="7668344" y="1700808"/>
          <a:ext cx="279278" cy="304668"/>
        </p:xfrm>
        <a:graphic>
          <a:graphicData uri="http://schemas.openxmlformats.org/presentationml/2006/ole">
            <mc:AlternateContent xmlns:mc="http://schemas.openxmlformats.org/markup-compatibility/2006">
              <mc:Choice xmlns:v="urn:schemas-microsoft-com:vml" Requires="v">
                <p:oleObj spid="_x0000_s1436" name="Equation" r:id="rId5" imgW="139639" imgH="152334" progId="Equation.DSMT4">
                  <p:embed/>
                </p:oleObj>
              </mc:Choice>
              <mc:Fallback>
                <p:oleObj name="Equation" r:id="rId5" imgW="139639" imgH="15233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68344" y="1700808"/>
                        <a:ext cx="279278"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94113720"/>
              </p:ext>
            </p:extLst>
          </p:nvPr>
        </p:nvGraphicFramePr>
        <p:xfrm>
          <a:off x="4788024" y="3068960"/>
          <a:ext cx="2456384" cy="457002"/>
        </p:xfrm>
        <a:graphic>
          <a:graphicData uri="http://schemas.openxmlformats.org/presentationml/2006/ole">
            <mc:AlternateContent xmlns:mc="http://schemas.openxmlformats.org/markup-compatibility/2006">
              <mc:Choice xmlns:v="urn:schemas-microsoft-com:vml" Requires="v">
                <p:oleObj spid="_x0000_s1437" name="Equation" r:id="rId7" imgW="1637589" imgH="304668" progId="Equation.DSMT4">
                  <p:embed/>
                </p:oleObj>
              </mc:Choice>
              <mc:Fallback>
                <p:oleObj name="Equation" r:id="rId7" imgW="1637589" imgH="304668"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8024" y="3068960"/>
                        <a:ext cx="2456384"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693760900"/>
              </p:ext>
            </p:extLst>
          </p:nvPr>
        </p:nvGraphicFramePr>
        <p:xfrm>
          <a:off x="1187624" y="4869160"/>
          <a:ext cx="2875302" cy="666461"/>
        </p:xfrm>
        <a:graphic>
          <a:graphicData uri="http://schemas.openxmlformats.org/presentationml/2006/ole">
            <mc:AlternateContent xmlns:mc="http://schemas.openxmlformats.org/markup-compatibility/2006">
              <mc:Choice xmlns:v="urn:schemas-microsoft-com:vml" Requires="v">
                <p:oleObj spid="_x0000_s1438" name="Equation" r:id="rId9" imgW="1916868" imgH="444307" progId="Equation.DSMT4">
                  <p:embed/>
                </p:oleObj>
              </mc:Choice>
              <mc:Fallback>
                <p:oleObj name="Equation" r:id="rId9" imgW="1916868" imgH="444307"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624" y="4869160"/>
                        <a:ext cx="2875302" cy="6664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458803036"/>
              </p:ext>
            </p:extLst>
          </p:nvPr>
        </p:nvGraphicFramePr>
        <p:xfrm>
          <a:off x="1959082" y="5640618"/>
          <a:ext cx="380670" cy="380670"/>
        </p:xfrm>
        <a:graphic>
          <a:graphicData uri="http://schemas.openxmlformats.org/presentationml/2006/ole">
            <mc:AlternateContent xmlns:mc="http://schemas.openxmlformats.org/markup-compatibility/2006">
              <mc:Choice xmlns:v="urn:schemas-microsoft-com:vml" Requires="v">
                <p:oleObj spid="_x0000_s1439" name="Equation" r:id="rId11" imgW="253780" imgH="253780" progId="Equation.DSMT4">
                  <p:embed/>
                </p:oleObj>
              </mc:Choice>
              <mc:Fallback>
                <p:oleObj name="Equation" r:id="rId11" imgW="253780" imgH="25378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59082" y="5640618"/>
                        <a:ext cx="380670"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923114651"/>
              </p:ext>
            </p:extLst>
          </p:nvPr>
        </p:nvGraphicFramePr>
        <p:xfrm>
          <a:off x="5148064" y="6076792"/>
          <a:ext cx="475838" cy="304536"/>
        </p:xfrm>
        <a:graphic>
          <a:graphicData uri="http://schemas.openxmlformats.org/presentationml/2006/ole">
            <mc:AlternateContent xmlns:mc="http://schemas.openxmlformats.org/markup-compatibility/2006">
              <mc:Choice xmlns:v="urn:schemas-microsoft-com:vml" Requires="v">
                <p:oleObj spid="_x0000_s1440" name="Equation" r:id="rId13" imgW="317225" imgH="203024" progId="Equation.DSMT4">
                  <p:embed/>
                </p:oleObj>
              </mc:Choice>
              <mc:Fallback>
                <p:oleObj name="Equation" r:id="rId13" imgW="317225" imgH="203024" progId="Equation.DSMT4">
                  <p:embed/>
                  <p:pic>
                    <p:nvPicPr>
                      <p:cNvPr id="0"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48064" y="6076792"/>
                        <a:ext cx="475838"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10753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120680"/>
          </a:xfrm>
        </p:spPr>
        <p:txBody>
          <a:bodyPr>
            <a:normAutofit fontScale="77500" lnSpcReduction="20000"/>
          </a:bodyPr>
          <a:lstStyle/>
          <a:p>
            <a:r>
              <a:rPr lang="zh-CN" altLang="en-US" dirty="0"/>
              <a:t>需要注意的是，在实际操作中要保证算法不会发生零除错误，也就是，要保证</a:t>
            </a:r>
            <a:r>
              <a:rPr lang="zh-CN" altLang="en-US" dirty="0" smtClean="0"/>
              <a:t>分母       和     都</a:t>
            </a:r>
            <a:r>
              <a:rPr lang="zh-CN" altLang="en-US" dirty="0"/>
              <a:t>不能为</a:t>
            </a:r>
            <a:r>
              <a:rPr lang="en-US" altLang="zh-CN" dirty="0"/>
              <a:t>0</a:t>
            </a:r>
            <a:r>
              <a:rPr lang="zh-CN" altLang="en-US" dirty="0"/>
              <a:t>，因此要在分母上加上一个取值非常小</a:t>
            </a:r>
            <a:r>
              <a:rPr lang="zh-CN" altLang="en-US" dirty="0" smtClean="0"/>
              <a:t>的   ，  可以取      </a:t>
            </a:r>
            <a:r>
              <a:rPr lang="zh-CN" altLang="en-US" dirty="0"/>
              <a:t>，以保证不会发生数值运算的错误。</a:t>
            </a:r>
          </a:p>
          <a:p>
            <a:r>
              <a:rPr lang="zh-CN" altLang="en-US" dirty="0"/>
              <a:t>事实上，前面讲述的仅仅是简化版的</a:t>
            </a:r>
            <a:r>
              <a:rPr lang="en-US" altLang="zh-CN" dirty="0" err="1"/>
              <a:t>RMSProp</a:t>
            </a:r>
            <a:r>
              <a:rPr lang="zh-CN" altLang="en-US" dirty="0"/>
              <a:t>算法原理，真实的</a:t>
            </a:r>
            <a:r>
              <a:rPr lang="en-US" altLang="zh-CN" dirty="0" err="1"/>
              <a:t>RMSProp</a:t>
            </a:r>
            <a:r>
              <a:rPr lang="zh-CN" altLang="en-US" dirty="0"/>
              <a:t>算法实现还加上动量因子，不是直接使用 </a:t>
            </a:r>
            <a:r>
              <a:rPr lang="zh-CN" altLang="en-US" dirty="0" smtClean="0"/>
              <a:t>                  和             来</a:t>
            </a:r>
            <a:r>
              <a:rPr lang="zh-CN" altLang="en-US" dirty="0"/>
              <a:t>进行更新的，而是按照下面公式：</a:t>
            </a:r>
          </a:p>
          <a:p>
            <a:endParaRPr lang="en-US" altLang="zh-CN" dirty="0" smtClean="0"/>
          </a:p>
          <a:p>
            <a:r>
              <a:rPr lang="zh-CN" altLang="en-US" dirty="0" smtClean="0"/>
              <a:t> </a:t>
            </a:r>
            <a:r>
              <a:rPr lang="zh-CN" altLang="en-US" dirty="0"/>
              <a:t>							</a:t>
            </a:r>
            <a:r>
              <a:rPr lang="en-US" altLang="zh-CN" dirty="0" smtClean="0"/>
              <a:t>(</a:t>
            </a:r>
            <a:r>
              <a:rPr lang="en-US" altLang="zh-CN" dirty="0"/>
              <a:t>4-18)</a:t>
            </a:r>
          </a:p>
          <a:p>
            <a:r>
              <a:rPr lang="en-US" altLang="zh-CN" dirty="0"/>
              <a:t> </a:t>
            </a:r>
            <a:endParaRPr lang="en-US" altLang="zh-CN" dirty="0" smtClean="0"/>
          </a:p>
          <a:p>
            <a:r>
              <a:rPr lang="en-US" altLang="zh-CN" dirty="0"/>
              <a:t>							(4-19)</a:t>
            </a:r>
          </a:p>
          <a:p>
            <a:endParaRPr lang="en-US" altLang="zh-CN" dirty="0" smtClean="0"/>
          </a:p>
          <a:p>
            <a:r>
              <a:rPr lang="en-US" altLang="zh-CN" dirty="0" smtClean="0"/>
              <a:t> </a:t>
            </a:r>
            <a:r>
              <a:rPr lang="en-US" altLang="zh-CN" dirty="0"/>
              <a:t>							(4-20)</a:t>
            </a:r>
          </a:p>
          <a:p>
            <a:r>
              <a:rPr lang="zh-CN" altLang="en-US" dirty="0"/>
              <a:t>上式</a:t>
            </a:r>
            <a:r>
              <a:rPr lang="zh-CN" altLang="en-US" dirty="0" smtClean="0"/>
              <a:t>的</a:t>
            </a:r>
            <a:r>
              <a:rPr lang="en-US" altLang="zh-CN" i="1" dirty="0" smtClean="0"/>
              <a:t>m</a:t>
            </a:r>
            <a:r>
              <a:rPr lang="zh-CN" altLang="en-US" dirty="0" smtClean="0"/>
              <a:t>称为</a:t>
            </a:r>
            <a:r>
              <a:rPr lang="zh-CN" altLang="en-US" dirty="0"/>
              <a:t>动量（</a:t>
            </a:r>
            <a:r>
              <a:rPr lang="en-US" altLang="zh-CN" dirty="0"/>
              <a:t>momentum</a:t>
            </a:r>
            <a:r>
              <a:rPr lang="zh-CN" altLang="en-US" dirty="0"/>
              <a:t>）超参数，它决定以前</a:t>
            </a:r>
            <a:r>
              <a:rPr lang="zh-CN" altLang="en-US" dirty="0" smtClean="0"/>
              <a:t>的         </a:t>
            </a:r>
            <a:r>
              <a:rPr lang="zh-CN" altLang="en-US" dirty="0"/>
              <a:t>在权重更新中所占的比例，</a:t>
            </a:r>
            <a:r>
              <a:rPr lang="zh-CN" altLang="en-US" dirty="0" smtClean="0"/>
              <a:t>如果</a:t>
            </a:r>
            <a:r>
              <a:rPr lang="en-US" altLang="zh-CN" i="1" dirty="0"/>
              <a:t>m</a:t>
            </a:r>
            <a:r>
              <a:rPr lang="zh-CN" altLang="en-US" dirty="0" smtClean="0"/>
              <a:t> 值</a:t>
            </a:r>
            <a:r>
              <a:rPr lang="zh-CN" altLang="en-US" dirty="0"/>
              <a:t>设为</a:t>
            </a:r>
            <a:r>
              <a:rPr lang="en-US" altLang="zh-CN" dirty="0"/>
              <a:t>0</a:t>
            </a:r>
            <a:r>
              <a:rPr lang="zh-CN" altLang="en-US" dirty="0"/>
              <a:t>，则</a:t>
            </a:r>
            <a:r>
              <a:rPr lang="en-US" altLang="zh-CN" dirty="0" err="1"/>
              <a:t>RMSProp</a:t>
            </a:r>
            <a:r>
              <a:rPr lang="zh-CN" altLang="en-US" dirty="0"/>
              <a:t>算法退化为简化版。 </a:t>
            </a:r>
            <a:r>
              <a:rPr lang="zh-CN" altLang="en-US" dirty="0" smtClean="0"/>
              <a:t>         的</a:t>
            </a:r>
            <a:r>
              <a:rPr lang="zh-CN" altLang="en-US" dirty="0"/>
              <a:t>初值应设为</a:t>
            </a:r>
            <a:r>
              <a:rPr lang="en-US" altLang="zh-CN" dirty="0"/>
              <a:t>0</a:t>
            </a:r>
            <a:r>
              <a:rPr lang="zh-CN" altLang="en-US" dirty="0"/>
              <a:t>。</a:t>
            </a:r>
          </a:p>
          <a:p>
            <a:r>
              <a:rPr lang="zh-CN" altLang="en-US" dirty="0"/>
              <a:t>对偏置</a:t>
            </a:r>
            <a:r>
              <a:rPr lang="zh-CN" altLang="en-US" dirty="0" smtClean="0"/>
              <a:t>参数</a:t>
            </a:r>
            <a:r>
              <a:rPr lang="en-US" altLang="zh-CN" i="1" dirty="0" smtClean="0"/>
              <a:t>b</a:t>
            </a:r>
            <a:r>
              <a:rPr lang="zh-CN" altLang="en-US" dirty="0" smtClean="0"/>
              <a:t>的</a:t>
            </a:r>
            <a:r>
              <a:rPr lang="zh-CN" altLang="en-US" dirty="0"/>
              <a:t>更新也照样处理。</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357777986"/>
              </p:ext>
            </p:extLst>
          </p:nvPr>
        </p:nvGraphicFramePr>
        <p:xfrm>
          <a:off x="4788024" y="692696"/>
          <a:ext cx="342900" cy="266700"/>
        </p:xfrm>
        <a:graphic>
          <a:graphicData uri="http://schemas.openxmlformats.org/presentationml/2006/ole">
            <mc:AlternateContent xmlns:mc="http://schemas.openxmlformats.org/markup-compatibility/2006">
              <mc:Choice xmlns:v="urn:schemas-microsoft-com:vml" Requires="v">
                <p:oleObj spid="_x0000_s26849" name="Equation" r:id="rId3" imgW="342603" imgH="266469" progId="Equation.DSMT4">
                  <p:embed/>
                </p:oleObj>
              </mc:Choice>
              <mc:Fallback>
                <p:oleObj name="Equation" r:id="rId3" imgW="342603" imgH="26646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692696"/>
                        <a:ext cx="342900"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795159434"/>
              </p:ext>
            </p:extLst>
          </p:nvPr>
        </p:nvGraphicFramePr>
        <p:xfrm>
          <a:off x="5508104" y="692696"/>
          <a:ext cx="327025" cy="266700"/>
        </p:xfrm>
        <a:graphic>
          <a:graphicData uri="http://schemas.openxmlformats.org/presentationml/2006/ole">
            <mc:AlternateContent xmlns:mc="http://schemas.openxmlformats.org/markup-compatibility/2006">
              <mc:Choice xmlns:v="urn:schemas-microsoft-com:vml" Requires="v">
                <p:oleObj spid="_x0000_s26850" name="Equation" r:id="rId5" imgW="330057" imgH="266584" progId="Equation.DSMT4">
                  <p:embed/>
                </p:oleObj>
              </mc:Choice>
              <mc:Fallback>
                <p:oleObj name="Equation" r:id="rId5" imgW="330057" imgH="26658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104" y="692696"/>
                        <a:ext cx="327025"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179709702"/>
              </p:ext>
            </p:extLst>
          </p:nvPr>
        </p:nvGraphicFramePr>
        <p:xfrm>
          <a:off x="5364088" y="1052736"/>
          <a:ext cx="190253" cy="209277"/>
        </p:xfrm>
        <a:graphic>
          <a:graphicData uri="http://schemas.openxmlformats.org/presentationml/2006/ole">
            <mc:AlternateContent xmlns:mc="http://schemas.openxmlformats.org/markup-compatibility/2006">
              <mc:Choice xmlns:v="urn:schemas-microsoft-com:vml" Requires="v">
                <p:oleObj spid="_x0000_s26851" name="Equation" r:id="rId7" imgW="126835" imgH="139518" progId="Equation.DSMT4">
                  <p:embed/>
                </p:oleObj>
              </mc:Choice>
              <mc:Fallback>
                <p:oleObj name="Equation" r:id="rId7" imgW="126835" imgH="139518"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4088" y="1052736"/>
                        <a:ext cx="190253" cy="209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179709702"/>
              </p:ext>
            </p:extLst>
          </p:nvPr>
        </p:nvGraphicFramePr>
        <p:xfrm>
          <a:off x="5796136" y="1052736"/>
          <a:ext cx="190253" cy="209277"/>
        </p:xfrm>
        <a:graphic>
          <a:graphicData uri="http://schemas.openxmlformats.org/presentationml/2006/ole">
            <mc:AlternateContent xmlns:mc="http://schemas.openxmlformats.org/markup-compatibility/2006">
              <mc:Choice xmlns:v="urn:schemas-microsoft-com:vml" Requires="v">
                <p:oleObj spid="_x0000_s26852" name="Equation" r:id="rId9" imgW="126835" imgH="139518" progId="Equation.DSMT4">
                  <p:embed/>
                </p:oleObj>
              </mc:Choice>
              <mc:Fallback>
                <p:oleObj name="Equation" r:id="rId9" imgW="126835" imgH="139518"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6" y="1052736"/>
                        <a:ext cx="190253" cy="209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49722926"/>
              </p:ext>
            </p:extLst>
          </p:nvPr>
        </p:nvGraphicFramePr>
        <p:xfrm>
          <a:off x="7020272" y="980728"/>
          <a:ext cx="418919" cy="304668"/>
        </p:xfrm>
        <a:graphic>
          <a:graphicData uri="http://schemas.openxmlformats.org/presentationml/2006/ole">
            <mc:AlternateContent xmlns:mc="http://schemas.openxmlformats.org/markup-compatibility/2006">
              <mc:Choice xmlns:v="urn:schemas-microsoft-com:vml" Requires="v">
                <p:oleObj spid="_x0000_s26853" name="Equation" r:id="rId10" imgW="279279" imgH="203112" progId="Equation.DSMT4">
                  <p:embed/>
                </p:oleObj>
              </mc:Choice>
              <mc:Fallback>
                <p:oleObj name="Equation" r:id="rId10" imgW="279279" imgH="203112"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20272" y="980728"/>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2765152093"/>
              </p:ext>
            </p:extLst>
          </p:nvPr>
        </p:nvGraphicFramePr>
        <p:xfrm>
          <a:off x="1331640" y="2204864"/>
          <a:ext cx="1082675" cy="457200"/>
        </p:xfrm>
        <a:graphic>
          <a:graphicData uri="http://schemas.openxmlformats.org/presentationml/2006/ole">
            <mc:AlternateContent xmlns:mc="http://schemas.openxmlformats.org/markup-compatibility/2006">
              <mc:Choice xmlns:v="urn:schemas-microsoft-com:vml" Requires="v">
                <p:oleObj spid="_x0000_s26854" name="Equation" r:id="rId12" imgW="1079500" imgH="457200" progId="Equation.DSMT4">
                  <p:embed/>
                </p:oleObj>
              </mc:Choice>
              <mc:Fallback>
                <p:oleObj name="Equation" r:id="rId12" imgW="1079500" imgH="457200"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31640" y="2204864"/>
                        <a:ext cx="10826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30357502"/>
              </p:ext>
            </p:extLst>
          </p:nvPr>
        </p:nvGraphicFramePr>
        <p:xfrm>
          <a:off x="2915816" y="2251720"/>
          <a:ext cx="968375" cy="457200"/>
        </p:xfrm>
        <a:graphic>
          <a:graphicData uri="http://schemas.openxmlformats.org/presentationml/2006/ole">
            <mc:AlternateContent xmlns:mc="http://schemas.openxmlformats.org/markup-compatibility/2006">
              <mc:Choice xmlns:v="urn:schemas-microsoft-com:vml" Requires="v">
                <p:oleObj spid="_x0000_s26855" name="Equation" r:id="rId14" imgW="965200" imgH="457200" progId="Equation.DSMT4">
                  <p:embed/>
                </p:oleObj>
              </mc:Choice>
              <mc:Fallback>
                <p:oleObj name="Equation" r:id="rId14" imgW="965200" imgH="457200"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15816" y="2251720"/>
                        <a:ext cx="9683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3567930110"/>
              </p:ext>
            </p:extLst>
          </p:nvPr>
        </p:nvGraphicFramePr>
        <p:xfrm>
          <a:off x="1043608" y="2852936"/>
          <a:ext cx="3257550" cy="685800"/>
        </p:xfrm>
        <a:graphic>
          <a:graphicData uri="http://schemas.openxmlformats.org/presentationml/2006/ole">
            <mc:AlternateContent xmlns:mc="http://schemas.openxmlformats.org/markup-compatibility/2006">
              <mc:Choice xmlns:v="urn:schemas-microsoft-com:vml" Requires="v">
                <p:oleObj spid="_x0000_s26856" name="Equation" r:id="rId16" imgW="2171700" imgH="457200" progId="Equation.DSMT4">
                  <p:embed/>
                </p:oleObj>
              </mc:Choice>
              <mc:Fallback>
                <p:oleObj name="Equation" r:id="rId16" imgW="2171700" imgH="457200" progId="Equation.DSMT4">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43608" y="2852936"/>
                        <a:ext cx="32575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827284486"/>
              </p:ext>
            </p:extLst>
          </p:nvPr>
        </p:nvGraphicFramePr>
        <p:xfrm>
          <a:off x="1043608" y="3734172"/>
          <a:ext cx="1371600" cy="342900"/>
        </p:xfrm>
        <a:graphic>
          <a:graphicData uri="http://schemas.openxmlformats.org/presentationml/2006/ole">
            <mc:AlternateContent xmlns:mc="http://schemas.openxmlformats.org/markup-compatibility/2006">
              <mc:Choice xmlns:v="urn:schemas-microsoft-com:vml" Requires="v">
                <p:oleObj spid="_x0000_s26857" name="Equation" r:id="rId18" imgW="914400" imgH="228600" progId="Equation.DSMT4">
                  <p:embed/>
                </p:oleObj>
              </mc:Choice>
              <mc:Fallback>
                <p:oleObj name="Equation" r:id="rId18" imgW="914400" imgH="228600" progId="Equation.DSMT4">
                  <p:embed/>
                  <p:pic>
                    <p:nvPicPr>
                      <p:cNvPr id="0"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43608" y="3734172"/>
                        <a:ext cx="13716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3868216408"/>
              </p:ext>
            </p:extLst>
          </p:nvPr>
        </p:nvGraphicFramePr>
        <p:xfrm>
          <a:off x="1043608" y="4435202"/>
          <a:ext cx="1524000" cy="361950"/>
        </p:xfrm>
        <a:graphic>
          <a:graphicData uri="http://schemas.openxmlformats.org/presentationml/2006/ole">
            <mc:AlternateContent xmlns:mc="http://schemas.openxmlformats.org/markup-compatibility/2006">
              <mc:Choice xmlns:v="urn:schemas-microsoft-com:vml" Requires="v">
                <p:oleObj spid="_x0000_s26858" name="Equation" r:id="rId20" imgW="1016000" imgH="241300" progId="Equation.DSMT4">
                  <p:embed/>
                </p:oleObj>
              </mc:Choice>
              <mc:Fallback>
                <p:oleObj name="Equation" r:id="rId20" imgW="1016000" imgH="241300" progId="Equation.DSMT4">
                  <p:embed/>
                  <p:pic>
                    <p:nvPicPr>
                      <p:cNvPr id="0" name="Object 1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43608" y="4435202"/>
                        <a:ext cx="15240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833664805"/>
              </p:ext>
            </p:extLst>
          </p:nvPr>
        </p:nvGraphicFramePr>
        <p:xfrm>
          <a:off x="1259632" y="5229200"/>
          <a:ext cx="479425" cy="244475"/>
        </p:xfrm>
        <a:graphic>
          <a:graphicData uri="http://schemas.openxmlformats.org/presentationml/2006/ole">
            <mc:AlternateContent xmlns:mc="http://schemas.openxmlformats.org/markup-compatibility/2006">
              <mc:Choice xmlns:v="urn:schemas-microsoft-com:vml" Requires="v">
                <p:oleObj spid="_x0000_s26859" name="Equation" r:id="rId22" imgW="482391" imgH="241195" progId="Equation.DSMT4">
                  <p:embed/>
                </p:oleObj>
              </mc:Choice>
              <mc:Fallback>
                <p:oleObj name="Equation" r:id="rId22" imgW="482391" imgH="241195" progId="Equation.DSMT4">
                  <p:embed/>
                  <p:pic>
                    <p:nvPicPr>
                      <p:cNvPr id="0" name="Object 1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59632" y="5229200"/>
                        <a:ext cx="47942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833664805"/>
              </p:ext>
            </p:extLst>
          </p:nvPr>
        </p:nvGraphicFramePr>
        <p:xfrm>
          <a:off x="5148064" y="5589240"/>
          <a:ext cx="479425" cy="244475"/>
        </p:xfrm>
        <a:graphic>
          <a:graphicData uri="http://schemas.openxmlformats.org/presentationml/2006/ole">
            <mc:AlternateContent xmlns:mc="http://schemas.openxmlformats.org/markup-compatibility/2006">
              <mc:Choice xmlns:v="urn:schemas-microsoft-com:vml" Requires="v">
                <p:oleObj spid="_x0000_s26860" name="Equation" r:id="rId24" imgW="482391" imgH="241195" progId="Equation.DSMT4">
                  <p:embed/>
                </p:oleObj>
              </mc:Choice>
              <mc:Fallback>
                <p:oleObj name="Equation" r:id="rId24" imgW="482391" imgH="241195"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48064" y="5589240"/>
                        <a:ext cx="47942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451239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6632"/>
            <a:ext cx="8229600" cy="6624736"/>
          </a:xfrm>
        </p:spPr>
        <p:txBody>
          <a:bodyPr>
            <a:normAutofit fontScale="55000" lnSpcReduction="20000"/>
          </a:bodyPr>
          <a:lstStyle/>
          <a:p>
            <a:r>
              <a:rPr lang="en-US" altLang="zh-CN" sz="3600" dirty="0" err="1"/>
              <a:t>RMSProp</a:t>
            </a:r>
            <a:r>
              <a:rPr lang="zh-CN" altLang="en-US" sz="3600" dirty="0"/>
              <a:t>算法描述如算法</a:t>
            </a:r>
            <a:r>
              <a:rPr lang="en-US" altLang="zh-CN" sz="3600" dirty="0"/>
              <a:t>5. 3</a:t>
            </a:r>
            <a:r>
              <a:rPr lang="zh-CN" altLang="en-US" sz="3600" dirty="0"/>
              <a:t>所示。</a:t>
            </a:r>
          </a:p>
          <a:p>
            <a:r>
              <a:rPr lang="zh-CN" altLang="en-US" dirty="0"/>
              <a:t>算法</a:t>
            </a:r>
            <a:r>
              <a:rPr lang="en-US" altLang="zh-CN" dirty="0"/>
              <a:t>5. 3 </a:t>
            </a:r>
            <a:r>
              <a:rPr lang="en-US" altLang="zh-CN" dirty="0" err="1"/>
              <a:t>RMSProp</a:t>
            </a:r>
            <a:r>
              <a:rPr lang="zh-CN" altLang="en-US" dirty="0"/>
              <a:t>算法</a:t>
            </a:r>
          </a:p>
          <a:p>
            <a:r>
              <a:rPr lang="zh-CN" altLang="en-US" dirty="0"/>
              <a:t>函数：</a:t>
            </a:r>
            <a:r>
              <a:rPr lang="en-US" altLang="zh-CN" dirty="0" err="1"/>
              <a:t>RMSProp</a:t>
            </a:r>
            <a:r>
              <a:rPr lang="en-US" altLang="zh-CN" dirty="0"/>
              <a:t> ( </a:t>
            </a:r>
            <a:r>
              <a:rPr lang="en-US" altLang="zh-CN" i="1" dirty="0" smtClean="0"/>
              <a:t>S</a:t>
            </a:r>
            <a:r>
              <a:rPr lang="en-US" altLang="zh-CN" dirty="0" smtClean="0"/>
              <a:t>,  </a:t>
            </a:r>
            <a:r>
              <a:rPr lang="el-GR" altLang="zh-CN" i="1" dirty="0" smtClean="0"/>
              <a:t>γ</a:t>
            </a:r>
            <a:r>
              <a:rPr lang="en-US" altLang="zh-CN" dirty="0" smtClean="0"/>
              <a:t>,  </a:t>
            </a:r>
            <a:r>
              <a:rPr lang="en-US" altLang="zh-CN" i="1" dirty="0" smtClean="0"/>
              <a:t>m</a:t>
            </a:r>
            <a:r>
              <a:rPr lang="en-US" altLang="zh-CN" dirty="0" smtClean="0"/>
              <a:t>,  </a:t>
            </a:r>
            <a:r>
              <a:rPr lang="el-GR" altLang="zh-CN" i="1" dirty="0" smtClean="0"/>
              <a:t>η</a:t>
            </a:r>
            <a:r>
              <a:rPr lang="en-US" altLang="zh-CN" dirty="0" smtClean="0"/>
              <a:t>, </a:t>
            </a:r>
            <a:r>
              <a:rPr lang="el-GR" altLang="zh-CN" i="1" dirty="0"/>
              <a:t>ε</a:t>
            </a:r>
            <a:r>
              <a:rPr lang="en-US" altLang="zh-CN" dirty="0" smtClean="0"/>
              <a:t>, </a:t>
            </a:r>
            <a:r>
              <a:rPr lang="en-US" altLang="zh-CN" dirty="0" err="1"/>
              <a:t>num_epochs</a:t>
            </a:r>
            <a:r>
              <a:rPr lang="en-US" altLang="zh-CN" dirty="0"/>
              <a:t>)</a:t>
            </a:r>
          </a:p>
          <a:p>
            <a:r>
              <a:rPr lang="zh-CN" altLang="en-US" dirty="0"/>
              <a:t>输入：训练集</a:t>
            </a:r>
            <a:r>
              <a:rPr lang="zh-CN" altLang="en-US" dirty="0" smtClean="0"/>
              <a:t>数据</a:t>
            </a:r>
            <a:r>
              <a:rPr lang="en-US" altLang="zh-CN" i="1" dirty="0"/>
              <a:t>S </a:t>
            </a:r>
            <a:r>
              <a:rPr lang="zh-CN" altLang="en-US" dirty="0" smtClean="0"/>
              <a:t>，遗忘因子</a:t>
            </a:r>
            <a:r>
              <a:rPr lang="el-GR" altLang="zh-CN" i="1" dirty="0"/>
              <a:t>γ </a:t>
            </a:r>
            <a:r>
              <a:rPr lang="zh-CN" altLang="en-US" dirty="0" smtClean="0"/>
              <a:t>，动量</a:t>
            </a:r>
            <a:r>
              <a:rPr lang="en-US" altLang="zh-CN" i="1" dirty="0"/>
              <a:t>m </a:t>
            </a:r>
            <a:r>
              <a:rPr lang="zh-CN" altLang="en-US" dirty="0" smtClean="0"/>
              <a:t>，</a:t>
            </a:r>
            <a:r>
              <a:rPr lang="zh-CN" altLang="en-US" dirty="0"/>
              <a:t>学习</a:t>
            </a:r>
            <a:r>
              <a:rPr lang="zh-CN" altLang="en-US" dirty="0" smtClean="0"/>
              <a:t>率</a:t>
            </a:r>
            <a:r>
              <a:rPr lang="el-GR" altLang="zh-CN" i="1" dirty="0"/>
              <a:t>η</a:t>
            </a:r>
            <a:r>
              <a:rPr lang="zh-CN" altLang="en-US" dirty="0" smtClean="0"/>
              <a:t>，极小值</a:t>
            </a:r>
            <a:r>
              <a:rPr lang="el-GR" altLang="zh-CN" i="1" dirty="0" smtClean="0"/>
              <a:t>ε</a:t>
            </a:r>
            <a:r>
              <a:rPr lang="zh-CN" altLang="en-US" dirty="0" smtClean="0"/>
              <a:t>，</a:t>
            </a:r>
            <a:r>
              <a:rPr lang="zh-CN" altLang="en-US" dirty="0"/>
              <a:t>训练批次</a:t>
            </a:r>
            <a:r>
              <a:rPr lang="en-US" altLang="zh-CN" dirty="0" err="1"/>
              <a:t>num_epochs</a:t>
            </a:r>
            <a:endParaRPr lang="en-US" altLang="zh-CN" dirty="0"/>
          </a:p>
          <a:p>
            <a:r>
              <a:rPr lang="zh-CN" altLang="en-US" dirty="0"/>
              <a:t>输出：优化后的</a:t>
            </a:r>
            <a:r>
              <a:rPr lang="zh-CN" altLang="en-US" dirty="0" smtClean="0"/>
              <a:t>参数</a:t>
            </a:r>
            <a:r>
              <a:rPr lang="en-US" altLang="zh-CN" i="1" dirty="0" err="1" smtClean="0"/>
              <a:t>dw</a:t>
            </a:r>
            <a:r>
              <a:rPr lang="zh-CN" altLang="en-US" dirty="0" smtClean="0"/>
              <a:t>和</a:t>
            </a:r>
            <a:r>
              <a:rPr lang="en-US" altLang="zh-CN" i="1" dirty="0" err="1" smtClean="0"/>
              <a:t>db</a:t>
            </a:r>
            <a:endParaRPr lang="zh-CN" altLang="en-US" i="1" dirty="0"/>
          </a:p>
          <a:p>
            <a:endParaRPr lang="zh-CN" altLang="en-US" dirty="0"/>
          </a:p>
          <a:p>
            <a:r>
              <a:rPr lang="zh-CN" altLang="en-US" dirty="0"/>
              <a:t> </a:t>
            </a:r>
          </a:p>
          <a:p>
            <a:r>
              <a:rPr lang="zh-CN" altLang="en-US" dirty="0"/>
              <a:t> </a:t>
            </a:r>
          </a:p>
          <a:p>
            <a:r>
              <a:rPr lang="zh-CN" altLang="en-US" dirty="0"/>
              <a:t> </a:t>
            </a:r>
          </a:p>
          <a:p>
            <a:r>
              <a:rPr lang="zh-CN" altLang="en-US" dirty="0"/>
              <a:t> </a:t>
            </a:r>
          </a:p>
          <a:p>
            <a:r>
              <a:rPr lang="en-US" altLang="zh-CN" dirty="0"/>
              <a:t>for t = 1 to </a:t>
            </a:r>
            <a:r>
              <a:rPr lang="en-US" altLang="zh-CN" dirty="0" err="1"/>
              <a:t>num_epochs</a:t>
            </a:r>
            <a:r>
              <a:rPr lang="en-US" altLang="zh-CN" dirty="0"/>
              <a:t> do</a:t>
            </a:r>
          </a:p>
          <a:p>
            <a:r>
              <a:rPr lang="zh-CN" altLang="en-US" dirty="0" smtClean="0"/>
              <a:t>      计算</a:t>
            </a:r>
            <a:r>
              <a:rPr lang="zh-CN" altLang="en-US" dirty="0"/>
              <a:t>在当前小批量训练样本上</a:t>
            </a:r>
            <a:r>
              <a:rPr lang="zh-CN" altLang="en-US" dirty="0" smtClean="0"/>
              <a:t>的</a:t>
            </a:r>
            <a:r>
              <a:rPr lang="en-US" altLang="zh-CN" i="1" dirty="0" err="1" smtClean="0"/>
              <a:t>dw</a:t>
            </a:r>
            <a:r>
              <a:rPr lang="zh-CN" altLang="en-US" dirty="0" smtClean="0"/>
              <a:t>和</a:t>
            </a:r>
            <a:r>
              <a:rPr lang="en-US" altLang="zh-CN" i="1" dirty="0" err="1" smtClean="0"/>
              <a:t>db</a:t>
            </a:r>
            <a:endParaRPr lang="zh-CN" altLang="en-US" i="1" dirty="0"/>
          </a:p>
          <a:p>
            <a:r>
              <a:rPr lang="zh-CN" altLang="en-US" dirty="0"/>
              <a:t> </a:t>
            </a:r>
          </a:p>
          <a:p>
            <a:r>
              <a:rPr lang="zh-CN" altLang="en-US" dirty="0"/>
              <a:t> </a:t>
            </a:r>
          </a:p>
          <a:p>
            <a:r>
              <a:rPr lang="zh-CN" altLang="en-US" dirty="0"/>
              <a:t> </a:t>
            </a:r>
          </a:p>
          <a:p>
            <a:endParaRPr lang="en-US" altLang="zh-CN" dirty="0" smtClean="0"/>
          </a:p>
          <a:p>
            <a:r>
              <a:rPr lang="zh-CN" altLang="en-US" dirty="0" smtClean="0"/>
              <a:t> </a:t>
            </a:r>
            <a:r>
              <a:rPr lang="zh-CN" altLang="en-US" dirty="0"/>
              <a:t>		</a:t>
            </a:r>
            <a:r>
              <a:rPr lang="en-US" altLang="zh-CN" dirty="0"/>
              <a:t>// </a:t>
            </a:r>
            <a:r>
              <a:rPr lang="zh-CN" altLang="en-US" dirty="0"/>
              <a:t>更新权重参数</a:t>
            </a:r>
          </a:p>
          <a:p>
            <a:r>
              <a:rPr lang="zh-CN" altLang="en-US" dirty="0"/>
              <a:t> </a:t>
            </a:r>
          </a:p>
          <a:p>
            <a:r>
              <a:rPr lang="zh-CN" altLang="en-US" dirty="0"/>
              <a:t> </a:t>
            </a:r>
          </a:p>
          <a:p>
            <a:endParaRPr lang="en-US" altLang="zh-CN" dirty="0" smtClean="0"/>
          </a:p>
          <a:p>
            <a:r>
              <a:rPr lang="zh-CN" altLang="en-US" dirty="0" smtClean="0"/>
              <a:t> </a:t>
            </a:r>
            <a:r>
              <a:rPr lang="zh-CN" altLang="en-US" dirty="0"/>
              <a:t>		</a:t>
            </a:r>
            <a:r>
              <a:rPr lang="en-US" altLang="zh-CN" dirty="0"/>
              <a:t>// </a:t>
            </a:r>
            <a:r>
              <a:rPr lang="zh-CN" altLang="en-US" dirty="0"/>
              <a:t>更新偏置参数</a:t>
            </a:r>
          </a:p>
          <a:p>
            <a:r>
              <a:rPr lang="zh-CN" altLang="en-US" dirty="0"/>
              <a:t> </a:t>
            </a:r>
          </a:p>
          <a:p>
            <a:r>
              <a:rPr lang="en-US" altLang="zh-CN" dirty="0"/>
              <a:t>end for</a:t>
            </a:r>
          </a:p>
          <a:p>
            <a:endParaRPr lang="zh-CN" altLang="en-US" dirty="0"/>
          </a:p>
        </p:txBody>
      </p:sp>
      <p:sp>
        <p:nvSpPr>
          <p:cNvPr id="33"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3616308780"/>
              </p:ext>
            </p:extLst>
          </p:nvPr>
        </p:nvGraphicFramePr>
        <p:xfrm>
          <a:off x="971600" y="2060848"/>
          <a:ext cx="473075" cy="228600"/>
        </p:xfrm>
        <a:graphic>
          <a:graphicData uri="http://schemas.openxmlformats.org/presentationml/2006/ole">
            <mc:AlternateContent xmlns:mc="http://schemas.openxmlformats.org/markup-compatibility/2006">
              <mc:Choice xmlns:v="urn:schemas-microsoft-com:vml" Requires="v">
                <p:oleObj spid="_x0000_s24810" name="Equation" r:id="rId3" imgW="469900" imgH="228600" progId="Equation.DSMT4">
                  <p:embed/>
                </p:oleObj>
              </mc:Choice>
              <mc:Fallback>
                <p:oleObj name="Equation" r:id="rId3" imgW="469900" imgH="22860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060848"/>
                        <a:ext cx="4730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Rectangle 3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1713334934"/>
              </p:ext>
            </p:extLst>
          </p:nvPr>
        </p:nvGraphicFramePr>
        <p:xfrm>
          <a:off x="971600" y="2348880"/>
          <a:ext cx="441325" cy="228600"/>
        </p:xfrm>
        <a:graphic>
          <a:graphicData uri="http://schemas.openxmlformats.org/presentationml/2006/ole">
            <mc:AlternateContent xmlns:mc="http://schemas.openxmlformats.org/markup-compatibility/2006">
              <mc:Choice xmlns:v="urn:schemas-microsoft-com:vml" Requires="v">
                <p:oleObj spid="_x0000_s24811" name="Equation" r:id="rId5" imgW="444307" imgH="228501" progId="Equation.DSMT4">
                  <p:embed/>
                </p:oleObj>
              </mc:Choice>
              <mc:Fallback>
                <p:oleObj name="Equation" r:id="rId5" imgW="444307" imgH="228501" progId="Equation.DSMT4">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2348880"/>
                        <a:ext cx="4413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3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3679192145"/>
              </p:ext>
            </p:extLst>
          </p:nvPr>
        </p:nvGraphicFramePr>
        <p:xfrm>
          <a:off x="971600" y="2608461"/>
          <a:ext cx="1349375" cy="244475"/>
        </p:xfrm>
        <a:graphic>
          <a:graphicData uri="http://schemas.openxmlformats.org/presentationml/2006/ole">
            <mc:AlternateContent xmlns:mc="http://schemas.openxmlformats.org/markup-compatibility/2006">
              <mc:Choice xmlns:v="urn:schemas-microsoft-com:vml" Requires="v">
                <p:oleObj spid="_x0000_s24812" name="Equation" r:id="rId7" imgW="1346200" imgH="241300" progId="Equation.DSMT4">
                  <p:embed/>
                </p:oleObj>
              </mc:Choice>
              <mc:Fallback>
                <p:oleObj name="Equation" r:id="rId7" imgW="1346200" imgH="241300" progId="Equation.DSMT4">
                  <p:embed/>
                  <p:pic>
                    <p:nvPicPr>
                      <p:cNvPr id="0"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2608461"/>
                        <a:ext cx="134937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2" name="对象 41"/>
          <p:cNvGraphicFramePr>
            <a:graphicFrameLocks noChangeAspect="1"/>
          </p:cNvGraphicFramePr>
          <p:nvPr>
            <p:extLst>
              <p:ext uri="{D42A27DB-BD31-4B8C-83A1-F6EECF244321}">
                <p14:modId xmlns:p14="http://schemas.microsoft.com/office/powerpoint/2010/main" val="1138172200"/>
              </p:ext>
            </p:extLst>
          </p:nvPr>
        </p:nvGraphicFramePr>
        <p:xfrm>
          <a:off x="971600" y="2924944"/>
          <a:ext cx="593725" cy="174625"/>
        </p:xfrm>
        <a:graphic>
          <a:graphicData uri="http://schemas.openxmlformats.org/presentationml/2006/ole">
            <mc:AlternateContent xmlns:mc="http://schemas.openxmlformats.org/markup-compatibility/2006">
              <mc:Choice xmlns:v="urn:schemas-microsoft-com:vml" Requires="v">
                <p:oleObj spid="_x0000_s24813" name="Equation" r:id="rId9" imgW="596641" imgH="177723" progId="Equation.DSMT4">
                  <p:embed/>
                </p:oleObj>
              </mc:Choice>
              <mc:Fallback>
                <p:oleObj name="Equation" r:id="rId9" imgW="596641" imgH="177723" progId="Equation.DSMT4">
                  <p:embed/>
                  <p:pic>
                    <p:nvPicPr>
                      <p:cNvPr id="0" name="Object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600" y="2924944"/>
                        <a:ext cx="593725"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 name="Rectangle 3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4" name="对象 43"/>
          <p:cNvGraphicFramePr>
            <a:graphicFrameLocks noChangeAspect="1"/>
          </p:cNvGraphicFramePr>
          <p:nvPr>
            <p:extLst>
              <p:ext uri="{D42A27DB-BD31-4B8C-83A1-F6EECF244321}">
                <p14:modId xmlns:p14="http://schemas.microsoft.com/office/powerpoint/2010/main" val="3686039041"/>
              </p:ext>
            </p:extLst>
          </p:nvPr>
        </p:nvGraphicFramePr>
        <p:xfrm>
          <a:off x="1259632" y="3717032"/>
          <a:ext cx="1447800" cy="250825"/>
        </p:xfrm>
        <a:graphic>
          <a:graphicData uri="http://schemas.openxmlformats.org/presentationml/2006/ole">
            <mc:AlternateContent xmlns:mc="http://schemas.openxmlformats.org/markup-compatibility/2006">
              <mc:Choice xmlns:v="urn:schemas-microsoft-com:vml" Requires="v">
                <p:oleObj spid="_x0000_s24814" name="Equation" r:id="rId11" imgW="1447172" imgH="253890" progId="Equation.DSMT4">
                  <p:embed/>
                </p:oleObj>
              </mc:Choice>
              <mc:Fallback>
                <p:oleObj name="Equation" r:id="rId11" imgW="1447172" imgH="253890" progId="Equation.DSMT4">
                  <p:embed/>
                  <p:pic>
                    <p:nvPicPr>
                      <p:cNvPr id="0" name="Object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9632" y="3717032"/>
                        <a:ext cx="14478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Rectangle 4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 name="对象 45"/>
          <p:cNvGraphicFramePr>
            <a:graphicFrameLocks noChangeAspect="1"/>
          </p:cNvGraphicFramePr>
          <p:nvPr>
            <p:extLst>
              <p:ext uri="{D42A27DB-BD31-4B8C-83A1-F6EECF244321}">
                <p14:modId xmlns:p14="http://schemas.microsoft.com/office/powerpoint/2010/main" val="18385024"/>
              </p:ext>
            </p:extLst>
          </p:nvPr>
        </p:nvGraphicFramePr>
        <p:xfrm>
          <a:off x="1259632" y="4005064"/>
          <a:ext cx="1355725" cy="250825"/>
        </p:xfrm>
        <a:graphic>
          <a:graphicData uri="http://schemas.openxmlformats.org/presentationml/2006/ole">
            <mc:AlternateContent xmlns:mc="http://schemas.openxmlformats.org/markup-compatibility/2006">
              <mc:Choice xmlns:v="urn:schemas-microsoft-com:vml" Requires="v">
                <p:oleObj spid="_x0000_s24815" name="Equation" r:id="rId13" imgW="1358310" imgH="253890" progId="Equation.DSMT4">
                  <p:embed/>
                </p:oleObj>
              </mc:Choice>
              <mc:Fallback>
                <p:oleObj name="Equation" r:id="rId13" imgW="1358310" imgH="253890" progId="Equation.DSMT4">
                  <p:embed/>
                  <p:pic>
                    <p:nvPicPr>
                      <p:cNvPr id="0" name="Object 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9632" y="4005064"/>
                        <a:ext cx="13557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Rectangle 4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8" name="对象 47"/>
          <p:cNvGraphicFramePr>
            <a:graphicFrameLocks noChangeAspect="1"/>
          </p:cNvGraphicFramePr>
          <p:nvPr>
            <p:extLst>
              <p:ext uri="{D42A27DB-BD31-4B8C-83A1-F6EECF244321}">
                <p14:modId xmlns:p14="http://schemas.microsoft.com/office/powerpoint/2010/main" val="1553227673"/>
              </p:ext>
            </p:extLst>
          </p:nvPr>
        </p:nvGraphicFramePr>
        <p:xfrm>
          <a:off x="1259632" y="4221088"/>
          <a:ext cx="2171700" cy="457200"/>
        </p:xfrm>
        <a:graphic>
          <a:graphicData uri="http://schemas.openxmlformats.org/presentationml/2006/ole">
            <mc:AlternateContent xmlns:mc="http://schemas.openxmlformats.org/markup-compatibility/2006">
              <mc:Choice xmlns:v="urn:schemas-microsoft-com:vml" Requires="v">
                <p:oleObj spid="_x0000_s24816" name="Equation" r:id="rId15" imgW="2171700" imgH="457200" progId="Equation.DSMT4">
                  <p:embed/>
                </p:oleObj>
              </mc:Choice>
              <mc:Fallback>
                <p:oleObj name="Equation" r:id="rId15" imgW="2171700" imgH="457200" progId="Equation.DSMT4">
                  <p:embed/>
                  <p:pic>
                    <p:nvPicPr>
                      <p:cNvPr id="0"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9632" y="4221088"/>
                        <a:ext cx="21717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 name="Rectangle 4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0" name="对象 49"/>
          <p:cNvGraphicFramePr>
            <a:graphicFrameLocks noChangeAspect="1"/>
          </p:cNvGraphicFramePr>
          <p:nvPr>
            <p:extLst>
              <p:ext uri="{D42A27DB-BD31-4B8C-83A1-F6EECF244321}">
                <p14:modId xmlns:p14="http://schemas.microsoft.com/office/powerpoint/2010/main" val="249749506"/>
              </p:ext>
            </p:extLst>
          </p:nvPr>
        </p:nvGraphicFramePr>
        <p:xfrm>
          <a:off x="1259632" y="4797152"/>
          <a:ext cx="914400" cy="228600"/>
        </p:xfrm>
        <a:graphic>
          <a:graphicData uri="http://schemas.openxmlformats.org/presentationml/2006/ole">
            <mc:AlternateContent xmlns:mc="http://schemas.openxmlformats.org/markup-compatibility/2006">
              <mc:Choice xmlns:v="urn:schemas-microsoft-com:vml" Requires="v">
                <p:oleObj spid="_x0000_s24817" name="Equation" r:id="rId17" imgW="914400" imgH="228600" progId="Equation.DSMT4">
                  <p:embed/>
                </p:oleObj>
              </mc:Choice>
              <mc:Fallback>
                <p:oleObj name="Equation" r:id="rId17" imgW="914400" imgH="228600" progId="Equation.DSMT4">
                  <p:embed/>
                  <p:pic>
                    <p:nvPicPr>
                      <p:cNvPr id="0"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59632" y="4797152"/>
                        <a:ext cx="9144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 name="Rectangle 4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2" name="对象 51"/>
          <p:cNvGraphicFramePr>
            <a:graphicFrameLocks noChangeAspect="1"/>
          </p:cNvGraphicFramePr>
          <p:nvPr>
            <p:extLst>
              <p:ext uri="{D42A27DB-BD31-4B8C-83A1-F6EECF244321}">
                <p14:modId xmlns:p14="http://schemas.microsoft.com/office/powerpoint/2010/main" val="3148501965"/>
              </p:ext>
            </p:extLst>
          </p:nvPr>
        </p:nvGraphicFramePr>
        <p:xfrm>
          <a:off x="1259632" y="5085184"/>
          <a:ext cx="1012825" cy="244475"/>
        </p:xfrm>
        <a:graphic>
          <a:graphicData uri="http://schemas.openxmlformats.org/presentationml/2006/ole">
            <mc:AlternateContent xmlns:mc="http://schemas.openxmlformats.org/markup-compatibility/2006">
              <mc:Choice xmlns:v="urn:schemas-microsoft-com:vml" Requires="v">
                <p:oleObj spid="_x0000_s24818" name="Equation" r:id="rId19" imgW="1016000" imgH="241300" progId="Equation.DSMT4">
                  <p:embed/>
                </p:oleObj>
              </mc:Choice>
              <mc:Fallback>
                <p:oleObj name="Equation" r:id="rId19" imgW="1016000" imgH="241300" progId="Equation.DSMT4">
                  <p:embed/>
                  <p:pic>
                    <p:nvPicPr>
                      <p:cNvPr id="0" name="Object 4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59632" y="5085184"/>
                        <a:ext cx="101282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 name="Rectangle 4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4" name="对象 53"/>
          <p:cNvGraphicFramePr>
            <a:graphicFrameLocks noChangeAspect="1"/>
          </p:cNvGraphicFramePr>
          <p:nvPr>
            <p:extLst>
              <p:ext uri="{D42A27DB-BD31-4B8C-83A1-F6EECF244321}">
                <p14:modId xmlns:p14="http://schemas.microsoft.com/office/powerpoint/2010/main" val="3091723079"/>
              </p:ext>
            </p:extLst>
          </p:nvPr>
        </p:nvGraphicFramePr>
        <p:xfrm>
          <a:off x="1259632" y="5301208"/>
          <a:ext cx="2117725" cy="457200"/>
        </p:xfrm>
        <a:graphic>
          <a:graphicData uri="http://schemas.openxmlformats.org/presentationml/2006/ole">
            <mc:AlternateContent xmlns:mc="http://schemas.openxmlformats.org/markup-compatibility/2006">
              <mc:Choice xmlns:v="urn:schemas-microsoft-com:vml" Requires="v">
                <p:oleObj spid="_x0000_s24819" name="Equation" r:id="rId21" imgW="2120900" imgH="457200" progId="Equation.DSMT4">
                  <p:embed/>
                </p:oleObj>
              </mc:Choice>
              <mc:Fallback>
                <p:oleObj name="Equation" r:id="rId21" imgW="2120900" imgH="457200" progId="Equation.DSMT4">
                  <p:embed/>
                  <p:pic>
                    <p:nvPicPr>
                      <p:cNvPr id="0" name="Object 4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59632" y="5301208"/>
                        <a:ext cx="21177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 name="Rectangle 5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6" name="对象 55"/>
          <p:cNvGraphicFramePr>
            <a:graphicFrameLocks noChangeAspect="1"/>
          </p:cNvGraphicFramePr>
          <p:nvPr>
            <p:extLst>
              <p:ext uri="{D42A27DB-BD31-4B8C-83A1-F6EECF244321}">
                <p14:modId xmlns:p14="http://schemas.microsoft.com/office/powerpoint/2010/main" val="475723709"/>
              </p:ext>
            </p:extLst>
          </p:nvPr>
        </p:nvGraphicFramePr>
        <p:xfrm>
          <a:off x="1259632" y="5877272"/>
          <a:ext cx="815975" cy="228600"/>
        </p:xfrm>
        <a:graphic>
          <a:graphicData uri="http://schemas.openxmlformats.org/presentationml/2006/ole">
            <mc:AlternateContent xmlns:mc="http://schemas.openxmlformats.org/markup-compatibility/2006">
              <mc:Choice xmlns:v="urn:schemas-microsoft-com:vml" Requires="v">
                <p:oleObj spid="_x0000_s24820" name="Equation" r:id="rId23" imgW="812447" imgH="228501" progId="Equation.DSMT4">
                  <p:embed/>
                </p:oleObj>
              </mc:Choice>
              <mc:Fallback>
                <p:oleObj name="Equation" r:id="rId23" imgW="812447" imgH="228501"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59632" y="5877272"/>
                        <a:ext cx="815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 name="Rectangle 5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8" name="对象 57"/>
          <p:cNvGraphicFramePr>
            <a:graphicFrameLocks noChangeAspect="1"/>
          </p:cNvGraphicFramePr>
          <p:nvPr>
            <p:extLst>
              <p:ext uri="{D42A27DB-BD31-4B8C-83A1-F6EECF244321}">
                <p14:modId xmlns:p14="http://schemas.microsoft.com/office/powerpoint/2010/main" val="2171912359"/>
              </p:ext>
            </p:extLst>
          </p:nvPr>
        </p:nvGraphicFramePr>
        <p:xfrm>
          <a:off x="1259632" y="6165304"/>
          <a:ext cx="990600" cy="244475"/>
        </p:xfrm>
        <a:graphic>
          <a:graphicData uri="http://schemas.openxmlformats.org/presentationml/2006/ole">
            <mc:AlternateContent xmlns:mc="http://schemas.openxmlformats.org/markup-compatibility/2006">
              <mc:Choice xmlns:v="urn:schemas-microsoft-com:vml" Requires="v">
                <p:oleObj spid="_x0000_s24821" name="Equation" r:id="rId25" imgW="990170" imgH="241195" progId="Equation.DSMT4">
                  <p:embed/>
                </p:oleObj>
              </mc:Choice>
              <mc:Fallback>
                <p:oleObj name="Equation" r:id="rId25" imgW="990170" imgH="241195" progId="Equation.DSMT4">
                  <p:embed/>
                  <p:pic>
                    <p:nvPicPr>
                      <p:cNvPr id="0" name="Object 5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59632" y="6165304"/>
                        <a:ext cx="990600"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902565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21088"/>
            <a:ext cx="8229600" cy="1905075"/>
          </a:xfrm>
        </p:spPr>
        <p:txBody>
          <a:bodyPr/>
          <a:lstStyle/>
          <a:p>
            <a:r>
              <a:rPr lang="zh-CN" altLang="en-US" dirty="0"/>
              <a:t>图</a:t>
            </a:r>
            <a:r>
              <a:rPr lang="en-US" altLang="zh-CN" dirty="0"/>
              <a:t>5. 13</a:t>
            </a:r>
            <a:r>
              <a:rPr lang="zh-CN" altLang="en-US" dirty="0"/>
              <a:t>是由</a:t>
            </a:r>
            <a:r>
              <a:rPr lang="en-US" altLang="zh-CN" dirty="0"/>
              <a:t>rmsprop.py</a:t>
            </a:r>
            <a:r>
              <a:rPr lang="zh-CN" altLang="en-US" dirty="0"/>
              <a:t>绘制的优化示例，可以看到，优化过程所走的路径较短，纵轴完全没有摆动，算法的收敛速度很快。</a:t>
            </a:r>
          </a:p>
        </p:txBody>
      </p:sp>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9" y="930447"/>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77323" y="3851756"/>
            <a:ext cx="2789353" cy="369332"/>
          </a:xfrm>
          <a:prstGeom prst="rect">
            <a:avLst/>
          </a:prstGeom>
        </p:spPr>
        <p:txBody>
          <a:bodyPr wrap="none">
            <a:spAutoFit/>
          </a:bodyPr>
          <a:lstStyle/>
          <a:p>
            <a:r>
              <a:rPr lang="zh-CN" altLang="zh-CN" dirty="0"/>
              <a:t>图</a:t>
            </a:r>
            <a:r>
              <a:rPr lang="en-US" altLang="zh-CN" dirty="0"/>
              <a:t>5. 13 </a:t>
            </a:r>
            <a:r>
              <a:rPr lang="en-US" altLang="zh-CN" dirty="0" err="1"/>
              <a:t>RMSprop</a:t>
            </a:r>
            <a:r>
              <a:rPr lang="zh-CN" altLang="zh-CN" dirty="0"/>
              <a:t>算法示例</a:t>
            </a:r>
          </a:p>
        </p:txBody>
      </p:sp>
    </p:spTree>
    <p:extLst>
      <p:ext uri="{BB962C8B-B14F-4D97-AF65-F5344CB8AC3E}">
        <p14:creationId xmlns:p14="http://schemas.microsoft.com/office/powerpoint/2010/main" val="41572419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err="1"/>
              <a:t>torch.optim</a:t>
            </a:r>
            <a:r>
              <a:rPr lang="zh-CN" altLang="en-US" dirty="0"/>
              <a:t>模块的</a:t>
            </a:r>
            <a:r>
              <a:rPr lang="en-US" altLang="zh-CN" dirty="0" err="1"/>
              <a:t>RMSprop</a:t>
            </a:r>
            <a:r>
              <a:rPr lang="zh-CN" altLang="en-US" dirty="0"/>
              <a:t>类实现了</a:t>
            </a:r>
            <a:r>
              <a:rPr lang="en-US" altLang="zh-CN" dirty="0" err="1"/>
              <a:t>RMSProp</a:t>
            </a:r>
            <a:r>
              <a:rPr lang="zh-CN" altLang="en-US" dirty="0"/>
              <a:t>算法，其主要参数有</a:t>
            </a:r>
            <a:r>
              <a:rPr lang="en-US" altLang="zh-CN" dirty="0" err="1"/>
              <a:t>lr</a:t>
            </a:r>
            <a:r>
              <a:rPr lang="zh-CN" altLang="en-US" dirty="0"/>
              <a:t>、</a:t>
            </a:r>
            <a:r>
              <a:rPr lang="en-US" altLang="zh-CN" dirty="0"/>
              <a:t>alpha</a:t>
            </a:r>
            <a:r>
              <a:rPr lang="zh-CN" altLang="en-US" dirty="0"/>
              <a:t>、</a:t>
            </a:r>
            <a:r>
              <a:rPr lang="en-US" altLang="zh-CN" dirty="0"/>
              <a:t>momentum</a:t>
            </a:r>
            <a:r>
              <a:rPr lang="zh-CN" altLang="en-US" dirty="0"/>
              <a:t>和</a:t>
            </a:r>
            <a:r>
              <a:rPr lang="en-US" altLang="zh-CN" dirty="0"/>
              <a:t>eps</a:t>
            </a:r>
            <a:r>
              <a:rPr lang="zh-CN" altLang="en-US" dirty="0"/>
              <a:t>。其中，</a:t>
            </a:r>
            <a:r>
              <a:rPr lang="en-US" altLang="zh-CN" dirty="0" err="1"/>
              <a:t>lr</a:t>
            </a:r>
            <a:r>
              <a:rPr lang="zh-CN" altLang="en-US" dirty="0"/>
              <a:t>参数为学习率，默认值为</a:t>
            </a:r>
            <a:r>
              <a:rPr lang="en-US" altLang="zh-CN" dirty="0"/>
              <a:t>0.01</a:t>
            </a:r>
            <a:r>
              <a:rPr lang="zh-CN" altLang="en-US" dirty="0"/>
              <a:t>；</a:t>
            </a:r>
            <a:r>
              <a:rPr lang="en-US" altLang="zh-CN" dirty="0"/>
              <a:t>alpha</a:t>
            </a:r>
            <a:r>
              <a:rPr lang="zh-CN" altLang="en-US" dirty="0"/>
              <a:t>参数是平滑常数，默认值为</a:t>
            </a:r>
            <a:r>
              <a:rPr lang="en-US" altLang="zh-CN" dirty="0"/>
              <a:t>0.99</a:t>
            </a:r>
            <a:r>
              <a:rPr lang="zh-CN" altLang="en-US" dirty="0"/>
              <a:t>；</a:t>
            </a:r>
            <a:r>
              <a:rPr lang="en-US" altLang="zh-CN" dirty="0"/>
              <a:t>momentum</a:t>
            </a:r>
            <a:r>
              <a:rPr lang="zh-CN" altLang="en-US" dirty="0"/>
              <a:t>参数为动量因子，默认值为</a:t>
            </a:r>
            <a:r>
              <a:rPr lang="en-US" altLang="zh-CN" dirty="0"/>
              <a:t>0</a:t>
            </a:r>
            <a:r>
              <a:rPr lang="zh-CN" altLang="en-US" dirty="0"/>
              <a:t>；</a:t>
            </a:r>
            <a:r>
              <a:rPr lang="en-US" altLang="zh-CN" dirty="0"/>
              <a:t>eps</a:t>
            </a:r>
            <a:r>
              <a:rPr lang="zh-CN" altLang="en-US" dirty="0"/>
              <a:t>参数是为提高数值稳定性而加到分母上的项，默认值为</a:t>
            </a:r>
            <a:r>
              <a:rPr lang="en-US" altLang="zh-CN" dirty="0"/>
              <a:t>1e-8</a:t>
            </a:r>
            <a:r>
              <a:rPr lang="zh-CN" altLang="en-US" dirty="0"/>
              <a:t>。</a:t>
            </a:r>
          </a:p>
        </p:txBody>
      </p:sp>
    </p:spTree>
    <p:extLst>
      <p:ext uri="{BB962C8B-B14F-4D97-AF65-F5344CB8AC3E}">
        <p14:creationId xmlns:p14="http://schemas.microsoft.com/office/powerpoint/2010/main" val="23519042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4.3.4 Adam</a:t>
            </a:r>
            <a:r>
              <a:rPr lang="zh-CN" altLang="en-US" dirty="0"/>
              <a:t>算法</a:t>
            </a:r>
          </a:p>
        </p:txBody>
      </p:sp>
      <p:sp>
        <p:nvSpPr>
          <p:cNvPr id="3" name="内容占位符 2"/>
          <p:cNvSpPr>
            <a:spLocks noGrp="1"/>
          </p:cNvSpPr>
          <p:nvPr>
            <p:ph idx="1"/>
          </p:nvPr>
        </p:nvSpPr>
        <p:spPr/>
        <p:txBody>
          <a:bodyPr/>
          <a:lstStyle/>
          <a:p>
            <a:r>
              <a:rPr lang="en-US" altLang="zh-CN" dirty="0"/>
              <a:t>Adam</a:t>
            </a:r>
            <a:r>
              <a:rPr lang="zh-CN" altLang="en-US" dirty="0"/>
              <a:t>算法是英文</a:t>
            </a:r>
            <a:r>
              <a:rPr lang="en-US" altLang="zh-CN" dirty="0"/>
              <a:t>Adaptive Moment Estimation</a:t>
            </a:r>
            <a:r>
              <a:rPr lang="zh-CN" altLang="en-US" dirty="0"/>
              <a:t>的简称，它是</a:t>
            </a:r>
            <a:r>
              <a:rPr lang="en-US" altLang="zh-CN" dirty="0" err="1"/>
              <a:t>RMSProp</a:t>
            </a:r>
            <a:r>
              <a:rPr lang="zh-CN" altLang="en-US" dirty="0"/>
              <a:t>算法的更新版本。 确切地说，</a:t>
            </a:r>
            <a:r>
              <a:rPr lang="en-US" altLang="zh-CN" dirty="0"/>
              <a:t>Adam</a:t>
            </a:r>
            <a:r>
              <a:rPr lang="zh-CN" altLang="en-US" dirty="0"/>
              <a:t>算法就是</a:t>
            </a:r>
            <a:r>
              <a:rPr lang="en-US" altLang="zh-CN" dirty="0"/>
              <a:t>Momentum</a:t>
            </a:r>
            <a:r>
              <a:rPr lang="zh-CN" altLang="en-US" dirty="0"/>
              <a:t>算法和</a:t>
            </a:r>
            <a:r>
              <a:rPr lang="en-US" altLang="zh-CN" dirty="0" err="1"/>
              <a:t>RMSProp</a:t>
            </a:r>
            <a:r>
              <a:rPr lang="zh-CN" altLang="en-US" dirty="0"/>
              <a:t>算法的结合。</a:t>
            </a:r>
          </a:p>
          <a:p>
            <a:r>
              <a:rPr lang="en-US" altLang="zh-CN" dirty="0"/>
              <a:t>Adam</a:t>
            </a:r>
            <a:r>
              <a:rPr lang="zh-CN" altLang="en-US" dirty="0"/>
              <a:t>算法描述如算法</a:t>
            </a:r>
            <a:r>
              <a:rPr lang="en-US" altLang="zh-CN" dirty="0"/>
              <a:t>5. 2</a:t>
            </a:r>
            <a:r>
              <a:rPr lang="zh-CN" altLang="en-US" dirty="0"/>
              <a:t>所示。</a:t>
            </a:r>
          </a:p>
          <a:p>
            <a:endParaRPr lang="zh-CN" altLang="en-US" dirty="0"/>
          </a:p>
        </p:txBody>
      </p:sp>
    </p:spTree>
    <p:extLst>
      <p:ext uri="{BB962C8B-B14F-4D97-AF65-F5344CB8AC3E}">
        <p14:creationId xmlns:p14="http://schemas.microsoft.com/office/powerpoint/2010/main" val="11715769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32500" lnSpcReduction="20000"/>
          </a:bodyPr>
          <a:lstStyle/>
          <a:p>
            <a:r>
              <a:rPr lang="zh-CN" altLang="en-US" dirty="0"/>
              <a:t>算法</a:t>
            </a:r>
            <a:r>
              <a:rPr lang="en-US" altLang="zh-CN" dirty="0"/>
              <a:t>5. 4 Adam</a:t>
            </a:r>
            <a:r>
              <a:rPr lang="zh-CN" altLang="en-US" dirty="0"/>
              <a:t>算法</a:t>
            </a:r>
          </a:p>
          <a:p>
            <a:r>
              <a:rPr lang="zh-CN" altLang="en-US" dirty="0"/>
              <a:t>函数：</a:t>
            </a:r>
            <a:r>
              <a:rPr lang="en-US" altLang="zh-CN" dirty="0"/>
              <a:t>momentum ( ,  ,  ,  ,  ,  </a:t>
            </a:r>
            <a:r>
              <a:rPr lang="en-US" altLang="zh-CN" dirty="0" err="1"/>
              <a:t>num_epochs</a:t>
            </a:r>
            <a:r>
              <a:rPr lang="en-US" altLang="zh-CN" dirty="0"/>
              <a:t>)</a:t>
            </a:r>
          </a:p>
          <a:p>
            <a:r>
              <a:rPr lang="zh-CN" altLang="en-US" dirty="0"/>
              <a:t>输入：训练集数据 ，第一矩 ，第二矩 ，学习率 ，极小值 ，训练批次</a:t>
            </a:r>
            <a:r>
              <a:rPr lang="en-US" altLang="zh-CN" dirty="0" err="1"/>
              <a:t>num_epochs</a:t>
            </a:r>
            <a:endParaRPr lang="en-US" altLang="zh-CN" dirty="0"/>
          </a:p>
          <a:p>
            <a:r>
              <a:rPr lang="zh-CN" altLang="en-US" dirty="0"/>
              <a:t>输出：优化后的参数 和 </a:t>
            </a:r>
          </a:p>
          <a:p>
            <a:endParaRPr lang="zh-CN" altLang="en-US" dirty="0"/>
          </a:p>
          <a:p>
            <a:r>
              <a:rPr lang="en-US" altLang="zh-CN" dirty="0"/>
              <a:t>// </a:t>
            </a:r>
            <a:r>
              <a:rPr lang="zh-CN" altLang="en-US" dirty="0"/>
              <a:t>初始化</a:t>
            </a:r>
          </a:p>
          <a:p>
            <a:r>
              <a:rPr lang="zh-CN" altLang="en-US" dirty="0"/>
              <a:t> </a:t>
            </a:r>
          </a:p>
          <a:p>
            <a:r>
              <a:rPr lang="zh-CN" altLang="en-US" dirty="0"/>
              <a:t> </a:t>
            </a:r>
          </a:p>
          <a:p>
            <a:r>
              <a:rPr lang="zh-CN" altLang="en-US" dirty="0"/>
              <a:t> </a:t>
            </a:r>
          </a:p>
          <a:p>
            <a:r>
              <a:rPr lang="zh-CN" altLang="en-US" dirty="0"/>
              <a:t> </a:t>
            </a:r>
          </a:p>
          <a:p>
            <a:r>
              <a:rPr lang="en-US" altLang="zh-CN" dirty="0"/>
              <a:t>for t = 1 to </a:t>
            </a:r>
            <a:r>
              <a:rPr lang="en-US" altLang="zh-CN" dirty="0" err="1"/>
              <a:t>num_epochs</a:t>
            </a:r>
            <a:r>
              <a:rPr lang="en-US" altLang="zh-CN" dirty="0"/>
              <a:t> do</a:t>
            </a:r>
          </a:p>
          <a:p>
            <a:r>
              <a:rPr lang="zh-CN" altLang="en-US" dirty="0"/>
              <a:t>计算在当前小批量训练样本上的 和 </a:t>
            </a:r>
          </a:p>
          <a:p>
            <a:r>
              <a:rPr lang="en-US" altLang="zh-CN" dirty="0"/>
              <a:t>// momentum</a:t>
            </a:r>
            <a:r>
              <a:rPr lang="zh-CN" altLang="en-US" dirty="0"/>
              <a:t>参数 </a:t>
            </a:r>
          </a:p>
          <a:p>
            <a:r>
              <a:rPr lang="zh-CN" altLang="en-US" dirty="0"/>
              <a:t> </a:t>
            </a:r>
          </a:p>
          <a:p>
            <a:r>
              <a:rPr lang="zh-CN" altLang="en-US" dirty="0"/>
              <a:t> </a:t>
            </a:r>
          </a:p>
          <a:p>
            <a:r>
              <a:rPr lang="en-US" altLang="zh-CN" dirty="0"/>
              <a:t>// </a:t>
            </a:r>
            <a:r>
              <a:rPr lang="en-US" altLang="zh-CN" dirty="0" err="1"/>
              <a:t>RMSProp</a:t>
            </a:r>
            <a:r>
              <a:rPr lang="zh-CN" altLang="en-US" dirty="0"/>
              <a:t>参数 </a:t>
            </a:r>
          </a:p>
          <a:p>
            <a:r>
              <a:rPr lang="zh-CN" altLang="en-US" dirty="0"/>
              <a:t> </a:t>
            </a:r>
          </a:p>
          <a:p>
            <a:r>
              <a:rPr lang="zh-CN" altLang="en-US" dirty="0"/>
              <a:t> </a:t>
            </a:r>
          </a:p>
          <a:p>
            <a:r>
              <a:rPr lang="en-US" altLang="zh-CN" dirty="0"/>
              <a:t>// </a:t>
            </a:r>
            <a:r>
              <a:rPr lang="zh-CN" altLang="en-US" dirty="0"/>
              <a:t>偏差修正</a:t>
            </a:r>
          </a:p>
          <a:p>
            <a:r>
              <a:rPr lang="zh-CN" altLang="en-US" dirty="0"/>
              <a:t> </a:t>
            </a:r>
          </a:p>
          <a:p>
            <a:r>
              <a:rPr lang="zh-CN" altLang="en-US" dirty="0"/>
              <a:t> </a:t>
            </a:r>
          </a:p>
          <a:p>
            <a:r>
              <a:rPr lang="zh-CN" altLang="en-US" dirty="0"/>
              <a:t> </a:t>
            </a:r>
          </a:p>
          <a:p>
            <a:r>
              <a:rPr lang="zh-CN" altLang="en-US" dirty="0"/>
              <a:t> </a:t>
            </a:r>
          </a:p>
          <a:p>
            <a:r>
              <a:rPr lang="en-US" altLang="zh-CN" dirty="0"/>
              <a:t>// </a:t>
            </a:r>
            <a:r>
              <a:rPr lang="zh-CN" altLang="en-US" dirty="0"/>
              <a:t>更新网络参数</a:t>
            </a:r>
          </a:p>
          <a:p>
            <a:r>
              <a:rPr lang="zh-CN" altLang="en-US" dirty="0"/>
              <a:t> </a:t>
            </a:r>
          </a:p>
          <a:p>
            <a:r>
              <a:rPr lang="zh-CN" altLang="en-US" dirty="0"/>
              <a:t> </a:t>
            </a:r>
          </a:p>
          <a:p>
            <a:r>
              <a:rPr lang="en-US" altLang="zh-CN" dirty="0"/>
              <a:t>end for</a:t>
            </a:r>
          </a:p>
          <a:p>
            <a:endParaRPr lang="zh-CN" altLang="en-US" dirty="0"/>
          </a:p>
        </p:txBody>
      </p:sp>
    </p:spTree>
    <p:extLst>
      <p:ext uri="{BB962C8B-B14F-4D97-AF65-F5344CB8AC3E}">
        <p14:creationId xmlns:p14="http://schemas.microsoft.com/office/powerpoint/2010/main" val="3150778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20687"/>
            <a:ext cx="7940675" cy="4008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68654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5"/>
            <a:ext cx="6477000" cy="6157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15073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472608"/>
          </a:xfrm>
        </p:spPr>
        <p:txBody>
          <a:bodyPr>
            <a:normAutofit fontScale="85000" lnSpcReduction="20000"/>
          </a:bodyPr>
          <a:lstStyle/>
          <a:p>
            <a:r>
              <a:rPr lang="en-US" altLang="zh-CN" dirty="0"/>
              <a:t>Adam</a:t>
            </a:r>
            <a:r>
              <a:rPr lang="zh-CN" altLang="en-US" dirty="0"/>
              <a:t>算法中，使用超参数 </a:t>
            </a:r>
            <a:r>
              <a:rPr lang="zh-CN" altLang="en-US" dirty="0" smtClean="0"/>
              <a:t>   来</a:t>
            </a:r>
            <a:r>
              <a:rPr lang="zh-CN" altLang="en-US" dirty="0"/>
              <a:t>计算</a:t>
            </a:r>
            <a:r>
              <a:rPr lang="en-US" altLang="zh-CN" dirty="0"/>
              <a:t>Momentum</a:t>
            </a:r>
            <a:r>
              <a:rPr lang="zh-CN" altLang="en-US" dirty="0"/>
              <a:t>指数加权平均，再使用超</a:t>
            </a:r>
            <a:r>
              <a:rPr lang="zh-CN" altLang="en-US" dirty="0" smtClean="0"/>
              <a:t>参数    </a:t>
            </a:r>
            <a:r>
              <a:rPr lang="zh-CN" altLang="en-US" dirty="0"/>
              <a:t>来计算</a:t>
            </a:r>
            <a:r>
              <a:rPr lang="en-US" altLang="zh-CN" dirty="0" err="1"/>
              <a:t>RMSProp</a:t>
            </a:r>
            <a:r>
              <a:rPr lang="zh-CN" altLang="en-US" dirty="0"/>
              <a:t>指数加权平均，然后计算偏差修正，最后更新权重。由于不只是使用</a:t>
            </a:r>
            <a:r>
              <a:rPr lang="en-US" altLang="zh-CN" dirty="0"/>
              <a:t>Momentum</a:t>
            </a:r>
            <a:r>
              <a:rPr lang="zh-CN" altLang="en-US" dirty="0"/>
              <a:t>，因此要除以修正后的 </a:t>
            </a:r>
            <a:r>
              <a:rPr lang="zh-CN" altLang="en-US" dirty="0" smtClean="0"/>
              <a:t>      或        的</a:t>
            </a:r>
            <a:r>
              <a:rPr lang="zh-CN" altLang="en-US" dirty="0"/>
              <a:t>平方根</a:t>
            </a:r>
            <a:r>
              <a:rPr lang="zh-CN" altLang="en-US" dirty="0" smtClean="0"/>
              <a:t>加</a:t>
            </a:r>
            <a:r>
              <a:rPr lang="el-GR" altLang="zh-CN" i="1" dirty="0" smtClean="0"/>
              <a:t>ε</a:t>
            </a:r>
            <a:r>
              <a:rPr lang="zh-CN" altLang="en-US" dirty="0" smtClean="0"/>
              <a:t>。</a:t>
            </a:r>
            <a:endParaRPr lang="zh-CN" altLang="en-US" dirty="0"/>
          </a:p>
          <a:p>
            <a:r>
              <a:rPr lang="en-US" altLang="zh-CN" dirty="0"/>
              <a:t>Adam</a:t>
            </a:r>
            <a:r>
              <a:rPr lang="zh-CN" altLang="en-US" dirty="0"/>
              <a:t>算法有多个超参数，学习</a:t>
            </a:r>
            <a:r>
              <a:rPr lang="zh-CN" altLang="en-US" dirty="0" smtClean="0"/>
              <a:t>率</a:t>
            </a:r>
            <a:r>
              <a:rPr lang="el-GR" altLang="zh-CN" i="1" dirty="0" smtClean="0"/>
              <a:t>η</a:t>
            </a:r>
            <a:r>
              <a:rPr lang="zh-CN" altLang="en-US" dirty="0" smtClean="0"/>
              <a:t>需要</a:t>
            </a:r>
            <a:r>
              <a:rPr lang="zh-CN" altLang="en-US" dirty="0"/>
              <a:t>采用试错法调试； </a:t>
            </a:r>
            <a:r>
              <a:rPr lang="zh-CN" altLang="en-US" dirty="0" smtClean="0"/>
              <a:t>  参数</a:t>
            </a:r>
            <a:r>
              <a:rPr lang="zh-CN" altLang="en-US" dirty="0"/>
              <a:t>常用的缺省值为</a:t>
            </a:r>
            <a:r>
              <a:rPr lang="en-US" altLang="zh-CN" dirty="0"/>
              <a:t>0.9</a:t>
            </a:r>
            <a:r>
              <a:rPr lang="zh-CN" altLang="en-US" dirty="0"/>
              <a:t>，是</a:t>
            </a:r>
            <a:r>
              <a:rPr lang="en-US" altLang="zh-CN" dirty="0"/>
              <a:t>Momentum</a:t>
            </a:r>
            <a:r>
              <a:rPr lang="zh-CN" altLang="en-US" dirty="0"/>
              <a:t>涉及的超参数，由于它计算</a:t>
            </a:r>
            <a:r>
              <a:rPr lang="zh-CN" altLang="en-US" dirty="0" smtClean="0"/>
              <a:t>微分</a:t>
            </a:r>
            <a:r>
              <a:rPr lang="en-US" altLang="zh-CN" i="1" dirty="0" err="1" smtClean="0"/>
              <a:t>dw</a:t>
            </a:r>
            <a:r>
              <a:rPr lang="zh-CN" altLang="en-US" dirty="0" smtClean="0"/>
              <a:t>和</a:t>
            </a:r>
            <a:r>
              <a:rPr lang="en-US" altLang="zh-CN" i="1" dirty="0" err="1" smtClean="0"/>
              <a:t>db</a:t>
            </a:r>
            <a:r>
              <a:rPr lang="zh-CN" altLang="en-US" dirty="0" smtClean="0"/>
              <a:t>的</a:t>
            </a:r>
            <a:r>
              <a:rPr lang="zh-CN" altLang="en-US" dirty="0"/>
              <a:t>指数加权平均，因此也称为第一矩； </a:t>
            </a:r>
            <a:r>
              <a:rPr lang="zh-CN" altLang="en-US" dirty="0" smtClean="0"/>
              <a:t>   参数</a:t>
            </a:r>
            <a:r>
              <a:rPr lang="zh-CN" altLang="en-US" dirty="0"/>
              <a:t>常用的缺省值为</a:t>
            </a:r>
            <a:r>
              <a:rPr lang="en-US" altLang="zh-CN" dirty="0"/>
              <a:t>0.999</a:t>
            </a:r>
            <a:r>
              <a:rPr lang="zh-CN" altLang="en-US" dirty="0"/>
              <a:t>，由于它计算微分的</a:t>
            </a:r>
            <a:r>
              <a:rPr lang="zh-CN" altLang="en-US" dirty="0" smtClean="0"/>
              <a:t>平方      和     的</a:t>
            </a:r>
            <a:r>
              <a:rPr lang="zh-CN" altLang="en-US" dirty="0"/>
              <a:t>指数加权平均，因此也称为第二矩</a:t>
            </a:r>
            <a:r>
              <a:rPr lang="zh-CN" altLang="en-US" dirty="0" smtClean="0"/>
              <a:t>；</a:t>
            </a:r>
            <a:r>
              <a:rPr lang="el-GR" altLang="zh-CN" i="1" dirty="0"/>
              <a:t> ε</a:t>
            </a:r>
            <a:r>
              <a:rPr lang="zh-CN" altLang="en-US" dirty="0" smtClean="0"/>
              <a:t>参数</a:t>
            </a:r>
            <a:r>
              <a:rPr lang="zh-CN" altLang="en-US" dirty="0"/>
              <a:t>为避免零分母的很小值，</a:t>
            </a:r>
            <a:r>
              <a:rPr lang="en-US" altLang="zh-CN" dirty="0"/>
              <a:t>Adam</a:t>
            </a:r>
            <a:r>
              <a:rPr lang="zh-CN" altLang="en-US" dirty="0"/>
              <a:t>算法发明人建议</a:t>
            </a:r>
            <a:r>
              <a:rPr lang="zh-CN" altLang="en-US" dirty="0" smtClean="0"/>
              <a:t>把</a:t>
            </a:r>
            <a:r>
              <a:rPr lang="el-GR" altLang="zh-CN" i="1" dirty="0"/>
              <a:t>ε</a:t>
            </a:r>
            <a:r>
              <a:rPr lang="zh-CN" altLang="en-US" dirty="0" smtClean="0"/>
              <a:t>设</a:t>
            </a:r>
            <a:r>
              <a:rPr lang="zh-CN" altLang="en-US" dirty="0"/>
              <a:t>为</a:t>
            </a:r>
            <a:r>
              <a:rPr lang="en-US" altLang="zh-CN" dirty="0"/>
              <a:t>1e-8</a:t>
            </a:r>
            <a:r>
              <a:rPr lang="zh-CN" altLang="en-US" dirty="0"/>
              <a:t>。事实上，尽管有多个参数，超参数 </a:t>
            </a:r>
            <a:r>
              <a:rPr lang="zh-CN" altLang="en-US" dirty="0" smtClean="0"/>
              <a:t>   、    和</a:t>
            </a:r>
            <a:r>
              <a:rPr lang="el-GR" altLang="zh-CN" i="1" dirty="0"/>
              <a:t>ε</a:t>
            </a:r>
            <a:r>
              <a:rPr lang="zh-CN" altLang="en-US" dirty="0" smtClean="0"/>
              <a:t>通常</a:t>
            </a:r>
            <a:r>
              <a:rPr lang="zh-CN" altLang="en-US" dirty="0"/>
              <a:t>都使用默认值，很少有人尝试去调整这三个超参数，唯一要调整的只是学习</a:t>
            </a:r>
            <a:r>
              <a:rPr lang="zh-CN" altLang="en-US" dirty="0" smtClean="0"/>
              <a:t>率</a:t>
            </a:r>
            <a:r>
              <a:rPr lang="el-GR" altLang="zh-CN" i="1" dirty="0" smtClean="0"/>
              <a:t>η</a:t>
            </a:r>
            <a:r>
              <a:rPr lang="zh-CN" altLang="en-US" dirty="0" smtClean="0"/>
              <a:t>。</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55585471"/>
              </p:ext>
            </p:extLst>
          </p:nvPr>
        </p:nvGraphicFramePr>
        <p:xfrm>
          <a:off x="4860032" y="908720"/>
          <a:ext cx="247542" cy="342752"/>
        </p:xfrm>
        <a:graphic>
          <a:graphicData uri="http://schemas.openxmlformats.org/presentationml/2006/ole">
            <mc:AlternateContent xmlns:mc="http://schemas.openxmlformats.org/markup-compatibility/2006">
              <mc:Choice xmlns:v="urn:schemas-microsoft-com:vml" Requires="v">
                <p:oleObj spid="_x0000_s28811" name="Equation" r:id="rId3" imgW="165028" imgH="228501" progId="Equation.DSMT4">
                  <p:embed/>
                </p:oleObj>
              </mc:Choice>
              <mc:Fallback>
                <p:oleObj name="Equation" r:id="rId3" imgW="165028"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908720"/>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929992254"/>
              </p:ext>
            </p:extLst>
          </p:nvPr>
        </p:nvGraphicFramePr>
        <p:xfrm>
          <a:off x="4716016" y="1268760"/>
          <a:ext cx="285750" cy="342900"/>
        </p:xfrm>
        <a:graphic>
          <a:graphicData uri="http://schemas.openxmlformats.org/presentationml/2006/ole">
            <mc:AlternateContent xmlns:mc="http://schemas.openxmlformats.org/markup-compatibility/2006">
              <mc:Choice xmlns:v="urn:schemas-microsoft-com:vml" Requires="v">
                <p:oleObj spid="_x0000_s28812" name="Equation" r:id="rId5" imgW="190500" imgH="228600" progId="Equation.DSMT4">
                  <p:embed/>
                </p:oleObj>
              </mc:Choice>
              <mc:Fallback>
                <p:oleObj name="Equation" r:id="rId5" imgW="190500" imgH="228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1268760"/>
                        <a:ext cx="2857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95972436"/>
              </p:ext>
            </p:extLst>
          </p:nvPr>
        </p:nvGraphicFramePr>
        <p:xfrm>
          <a:off x="7884368" y="1988840"/>
          <a:ext cx="473075" cy="244475"/>
        </p:xfrm>
        <a:graphic>
          <a:graphicData uri="http://schemas.openxmlformats.org/presentationml/2006/ole">
            <mc:AlternateContent xmlns:mc="http://schemas.openxmlformats.org/markup-compatibility/2006">
              <mc:Choice xmlns:v="urn:schemas-microsoft-com:vml" Requires="v">
                <p:oleObj spid="_x0000_s28813" name="Equation" r:id="rId7" imgW="469696" imgH="241195" progId="Equation.DSMT4">
                  <p:embed/>
                </p:oleObj>
              </mc:Choice>
              <mc:Fallback>
                <p:oleObj name="Equation" r:id="rId7" imgW="469696" imgH="241195"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84368" y="1988840"/>
                        <a:ext cx="47307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04020427"/>
              </p:ext>
            </p:extLst>
          </p:nvPr>
        </p:nvGraphicFramePr>
        <p:xfrm>
          <a:off x="1331640" y="2276872"/>
          <a:ext cx="473075" cy="244475"/>
        </p:xfrm>
        <a:graphic>
          <a:graphicData uri="http://schemas.openxmlformats.org/presentationml/2006/ole">
            <mc:AlternateContent xmlns:mc="http://schemas.openxmlformats.org/markup-compatibility/2006">
              <mc:Choice xmlns:v="urn:schemas-microsoft-com:vml" Requires="v">
                <p:oleObj spid="_x0000_s28814" name="Equation" r:id="rId9" imgW="469696" imgH="241195" progId="Equation.DSMT4">
                  <p:embed/>
                </p:oleObj>
              </mc:Choice>
              <mc:Fallback>
                <p:oleObj name="Equation" r:id="rId9" imgW="469696" imgH="241195"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1640" y="2276872"/>
                        <a:ext cx="473075" cy="24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87630437"/>
              </p:ext>
            </p:extLst>
          </p:nvPr>
        </p:nvGraphicFramePr>
        <p:xfrm>
          <a:off x="1907704" y="2996952"/>
          <a:ext cx="247542" cy="342752"/>
        </p:xfrm>
        <a:graphic>
          <a:graphicData uri="http://schemas.openxmlformats.org/presentationml/2006/ole">
            <mc:AlternateContent xmlns:mc="http://schemas.openxmlformats.org/markup-compatibility/2006">
              <mc:Choice xmlns:v="urn:schemas-microsoft-com:vml" Requires="v">
                <p:oleObj spid="_x0000_s28815" name="Equation" r:id="rId11" imgW="165028" imgH="228501" progId="Equation.DSMT4">
                  <p:embed/>
                </p:oleObj>
              </mc:Choice>
              <mc:Fallback>
                <p:oleObj name="Equation" r:id="rId11" imgW="165028"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996952"/>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201039498"/>
              </p:ext>
            </p:extLst>
          </p:nvPr>
        </p:nvGraphicFramePr>
        <p:xfrm>
          <a:off x="4644008" y="3645024"/>
          <a:ext cx="285750" cy="342900"/>
        </p:xfrm>
        <a:graphic>
          <a:graphicData uri="http://schemas.openxmlformats.org/presentationml/2006/ole">
            <mc:AlternateContent xmlns:mc="http://schemas.openxmlformats.org/markup-compatibility/2006">
              <mc:Choice xmlns:v="urn:schemas-microsoft-com:vml" Requires="v">
                <p:oleObj spid="_x0000_s28816" name="Equation" r:id="rId12" imgW="190500" imgH="228600" progId="Equation.DSMT4">
                  <p:embed/>
                </p:oleObj>
              </mc:Choice>
              <mc:Fallback>
                <p:oleObj name="Equation" r:id="rId12" imgW="1905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8" y="3645024"/>
                        <a:ext cx="2857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694374234"/>
              </p:ext>
            </p:extLst>
          </p:nvPr>
        </p:nvGraphicFramePr>
        <p:xfrm>
          <a:off x="5508104" y="4005064"/>
          <a:ext cx="396875" cy="282575"/>
        </p:xfrm>
        <a:graphic>
          <a:graphicData uri="http://schemas.openxmlformats.org/presentationml/2006/ole">
            <mc:AlternateContent xmlns:mc="http://schemas.openxmlformats.org/markup-compatibility/2006">
              <mc:Choice xmlns:v="urn:schemas-microsoft-com:vml" Requires="v">
                <p:oleObj spid="_x0000_s28817" name="Equation" r:id="rId13" imgW="393529" imgH="279279" progId="Equation.DSMT4">
                  <p:embed/>
                </p:oleObj>
              </mc:Choice>
              <mc:Fallback>
                <p:oleObj name="Equation" r:id="rId13" imgW="393529" imgH="279279" progId="Equation.DSMT4">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08104" y="4005064"/>
                        <a:ext cx="396875"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333752608"/>
              </p:ext>
            </p:extLst>
          </p:nvPr>
        </p:nvGraphicFramePr>
        <p:xfrm>
          <a:off x="6300192" y="4005064"/>
          <a:ext cx="365125" cy="282575"/>
        </p:xfrm>
        <a:graphic>
          <a:graphicData uri="http://schemas.openxmlformats.org/presentationml/2006/ole">
            <mc:AlternateContent xmlns:mc="http://schemas.openxmlformats.org/markup-compatibility/2006">
              <mc:Choice xmlns:v="urn:schemas-microsoft-com:vml" Requires="v">
                <p:oleObj spid="_x0000_s28818" name="Equation" r:id="rId15" imgW="368300" imgH="279400" progId="Equation.DSMT4">
                  <p:embed/>
                </p:oleObj>
              </mc:Choice>
              <mc:Fallback>
                <p:oleObj name="Equation" r:id="rId15" imgW="368300" imgH="279400" progId="Equation.DSMT4">
                  <p:embed/>
                  <p:pic>
                    <p:nvPicPr>
                      <p:cNvPr id="0" name="Object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00192" y="4005064"/>
                        <a:ext cx="365125"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3787630437"/>
              </p:ext>
            </p:extLst>
          </p:nvPr>
        </p:nvGraphicFramePr>
        <p:xfrm>
          <a:off x="5436096" y="4941168"/>
          <a:ext cx="247542" cy="342752"/>
        </p:xfrm>
        <a:graphic>
          <a:graphicData uri="http://schemas.openxmlformats.org/presentationml/2006/ole">
            <mc:AlternateContent xmlns:mc="http://schemas.openxmlformats.org/markup-compatibility/2006">
              <mc:Choice xmlns:v="urn:schemas-microsoft-com:vml" Requires="v">
                <p:oleObj spid="_x0000_s28819" name="Equation" r:id="rId17" imgW="165028" imgH="228501" progId="Equation.DSMT4">
                  <p:embed/>
                </p:oleObj>
              </mc:Choice>
              <mc:Fallback>
                <p:oleObj name="Equation" r:id="rId17" imgW="165028"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4941168"/>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201039498"/>
              </p:ext>
            </p:extLst>
          </p:nvPr>
        </p:nvGraphicFramePr>
        <p:xfrm>
          <a:off x="6012160" y="4941168"/>
          <a:ext cx="285750" cy="342900"/>
        </p:xfrm>
        <a:graphic>
          <a:graphicData uri="http://schemas.openxmlformats.org/presentationml/2006/ole">
            <mc:AlternateContent xmlns:mc="http://schemas.openxmlformats.org/markup-compatibility/2006">
              <mc:Choice xmlns:v="urn:schemas-microsoft-com:vml" Requires="v">
                <p:oleObj spid="_x0000_s28820" name="Equation" r:id="rId18" imgW="190500" imgH="228600" progId="Equation.DSMT4">
                  <p:embed/>
                </p:oleObj>
              </mc:Choice>
              <mc:Fallback>
                <p:oleObj name="Equation" r:id="rId18" imgW="1905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4941168"/>
                        <a:ext cx="2857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340662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717032"/>
            <a:ext cx="8229600" cy="2409131"/>
          </a:xfrm>
        </p:spPr>
        <p:txBody>
          <a:bodyPr/>
          <a:lstStyle/>
          <a:p>
            <a:r>
              <a:rPr lang="zh-CN" altLang="en-US" dirty="0"/>
              <a:t>图</a:t>
            </a:r>
            <a:r>
              <a:rPr lang="en-US" altLang="zh-CN" dirty="0"/>
              <a:t>5. 14</a:t>
            </a:r>
            <a:r>
              <a:rPr lang="zh-CN" altLang="en-US" dirty="0"/>
              <a:t>是由</a:t>
            </a:r>
            <a:r>
              <a:rPr lang="en-US" altLang="zh-CN" dirty="0"/>
              <a:t>adam.py</a:t>
            </a:r>
            <a:r>
              <a:rPr lang="zh-CN" altLang="en-US" dirty="0"/>
              <a:t>绘制的优化示例。</a:t>
            </a:r>
          </a:p>
        </p:txBody>
      </p:sp>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575" y="476006"/>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47241" y="3244334"/>
            <a:ext cx="2449517" cy="369332"/>
          </a:xfrm>
          <a:prstGeom prst="rect">
            <a:avLst/>
          </a:prstGeom>
        </p:spPr>
        <p:txBody>
          <a:bodyPr wrap="none">
            <a:spAutoFit/>
          </a:bodyPr>
          <a:lstStyle/>
          <a:p>
            <a:r>
              <a:rPr lang="zh-CN" altLang="zh-CN" dirty="0"/>
              <a:t>图</a:t>
            </a:r>
            <a:r>
              <a:rPr lang="en-US" altLang="zh-CN" dirty="0"/>
              <a:t>5. 14 Adam</a:t>
            </a:r>
            <a:r>
              <a:rPr lang="zh-CN" altLang="zh-CN" dirty="0"/>
              <a:t>算法示例</a:t>
            </a:r>
          </a:p>
        </p:txBody>
      </p:sp>
    </p:spTree>
    <p:extLst>
      <p:ext uri="{BB962C8B-B14F-4D97-AF65-F5344CB8AC3E}">
        <p14:creationId xmlns:p14="http://schemas.microsoft.com/office/powerpoint/2010/main" val="71462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688632"/>
          </a:xfrm>
        </p:spPr>
        <p:txBody>
          <a:bodyPr>
            <a:normAutofit fontScale="92500" lnSpcReduction="20000"/>
          </a:bodyPr>
          <a:lstStyle/>
          <a:p>
            <a:r>
              <a:rPr lang="zh-CN" altLang="en-US" dirty="0"/>
              <a:t>训练误差也称为经验风险（</a:t>
            </a:r>
            <a:r>
              <a:rPr lang="en-US" altLang="zh-CN" dirty="0"/>
              <a:t>empirical risk</a:t>
            </a:r>
            <a:r>
              <a:rPr lang="zh-CN" altLang="en-US" dirty="0"/>
              <a:t>）或经验误差</a:t>
            </a:r>
            <a:r>
              <a:rPr lang="en-US" altLang="zh-CN" dirty="0"/>
              <a:t>(empirical error)</a:t>
            </a:r>
            <a:r>
              <a:rPr lang="zh-CN" altLang="en-US" dirty="0"/>
              <a:t>，是模型在训练集中错误分类样本数占总体的比例。</a:t>
            </a:r>
          </a:p>
          <a:p>
            <a:r>
              <a:rPr lang="zh-CN" altLang="en-US" dirty="0"/>
              <a:t>定义泛化误差（</a:t>
            </a:r>
            <a:r>
              <a:rPr lang="en-US" altLang="zh-CN" dirty="0"/>
              <a:t>generalization error</a:t>
            </a:r>
            <a:r>
              <a:rPr lang="zh-CN" altLang="en-US" dirty="0"/>
              <a:t>）如下：</a:t>
            </a:r>
          </a:p>
          <a:p>
            <a:r>
              <a:rPr lang="zh-CN" altLang="en-US" dirty="0"/>
              <a:t> </a:t>
            </a:r>
            <a:endParaRPr lang="en-US" altLang="zh-CN" dirty="0" smtClean="0"/>
          </a:p>
          <a:p>
            <a:r>
              <a:rPr lang="zh-CN" altLang="en-US" dirty="0"/>
              <a:t>								</a:t>
            </a:r>
            <a:r>
              <a:rPr lang="en-US" altLang="zh-CN" dirty="0"/>
              <a:t>(4.2)</a:t>
            </a:r>
          </a:p>
          <a:p>
            <a:r>
              <a:rPr lang="zh-CN" altLang="en-US" dirty="0"/>
              <a:t>其中</a:t>
            </a:r>
            <a:r>
              <a:rPr lang="zh-CN" altLang="en-US" dirty="0" smtClean="0"/>
              <a:t>，               表示样本         服从分布</a:t>
            </a:r>
            <a:r>
              <a:rPr lang="en-US" altLang="zh-CN" i="1" dirty="0" smtClean="0"/>
              <a:t>D</a:t>
            </a:r>
            <a:r>
              <a:rPr lang="zh-CN" altLang="en-US" dirty="0" smtClean="0"/>
              <a:t>。</a:t>
            </a:r>
            <a:r>
              <a:rPr lang="zh-CN" altLang="en-US" dirty="0"/>
              <a:t>泛化误差是一个概率</a:t>
            </a:r>
            <a:r>
              <a:rPr lang="zh-CN" altLang="en-US" dirty="0" smtClean="0"/>
              <a:t>，   表示</a:t>
            </a:r>
            <a:r>
              <a:rPr lang="zh-CN" altLang="en-US" dirty="0"/>
              <a:t>特定</a:t>
            </a:r>
            <a:r>
              <a:rPr lang="zh-CN" altLang="en-US" dirty="0" smtClean="0"/>
              <a:t>分布</a:t>
            </a:r>
            <a:r>
              <a:rPr lang="en-US" altLang="zh-CN" i="1" dirty="0" smtClean="0"/>
              <a:t>D</a:t>
            </a:r>
            <a:r>
              <a:rPr lang="zh-CN" altLang="en-US" dirty="0" smtClean="0"/>
              <a:t>生成</a:t>
            </a:r>
            <a:r>
              <a:rPr lang="zh-CN" altLang="en-US" dirty="0"/>
              <a:t>的</a:t>
            </a:r>
            <a:r>
              <a:rPr lang="zh-CN" altLang="en-US" dirty="0" smtClean="0"/>
              <a:t>样本          </a:t>
            </a:r>
            <a:r>
              <a:rPr lang="zh-CN" altLang="en-US" dirty="0"/>
              <a:t>中的真实</a:t>
            </a:r>
            <a:r>
              <a:rPr lang="zh-CN" altLang="en-US" dirty="0" smtClean="0"/>
              <a:t>值   </a:t>
            </a:r>
            <a:r>
              <a:rPr lang="zh-CN" altLang="en-US" dirty="0"/>
              <a:t>与通过假设</a:t>
            </a:r>
            <a:r>
              <a:rPr lang="zh-CN" altLang="en-US" dirty="0" smtClean="0"/>
              <a:t>函数      生成</a:t>
            </a:r>
            <a:r>
              <a:rPr lang="zh-CN" altLang="en-US" dirty="0"/>
              <a:t>的预测值 </a:t>
            </a:r>
            <a:r>
              <a:rPr lang="zh-CN" altLang="en-US" dirty="0" smtClean="0"/>
              <a:t>  不等</a:t>
            </a:r>
            <a:r>
              <a:rPr lang="zh-CN" altLang="en-US" dirty="0"/>
              <a:t>的概率。</a:t>
            </a:r>
          </a:p>
          <a:p>
            <a:r>
              <a:rPr lang="zh-CN" altLang="en-US" dirty="0"/>
              <a:t>注意，这里假设训练集数据通过某种未知</a:t>
            </a:r>
            <a:r>
              <a:rPr lang="zh-CN" altLang="en-US" dirty="0" smtClean="0"/>
              <a:t>分布</a:t>
            </a:r>
            <a:r>
              <a:rPr lang="en-US" altLang="zh-CN" i="1" dirty="0" smtClean="0"/>
              <a:t>D</a:t>
            </a:r>
            <a:r>
              <a:rPr lang="zh-CN" altLang="en-US" dirty="0" smtClean="0"/>
              <a:t>生成</a:t>
            </a:r>
            <a:r>
              <a:rPr lang="zh-CN" altLang="en-US" dirty="0"/>
              <a:t>，以此为依据来衡量假设函数，有时将这样的假设称为</a:t>
            </a:r>
            <a:r>
              <a:rPr lang="en-US" altLang="zh-CN" dirty="0"/>
              <a:t>PAC(Probably Approximately Correct</a:t>
            </a:r>
            <a:r>
              <a:rPr lang="zh-CN" altLang="en-US" dirty="0"/>
              <a:t>，大概近似正确</a:t>
            </a:r>
            <a:r>
              <a:rPr lang="en-US" altLang="zh-CN" dirty="0"/>
              <a:t>)</a:t>
            </a:r>
            <a:r>
              <a:rPr lang="zh-CN" altLang="en-US" dirty="0"/>
              <a:t>假设。</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453482182"/>
              </p:ext>
            </p:extLst>
          </p:nvPr>
        </p:nvGraphicFramePr>
        <p:xfrm>
          <a:off x="1043608" y="2780928"/>
          <a:ext cx="2419350" cy="381000"/>
        </p:xfrm>
        <a:graphic>
          <a:graphicData uri="http://schemas.openxmlformats.org/presentationml/2006/ole">
            <mc:AlternateContent xmlns:mc="http://schemas.openxmlformats.org/markup-compatibility/2006">
              <mc:Choice xmlns:v="urn:schemas-microsoft-com:vml" Requires="v">
                <p:oleObj spid="_x0000_s2516" name="Equation" r:id="rId3" imgW="1612900" imgH="254000" progId="Equation.DSMT4">
                  <p:embed/>
                </p:oleObj>
              </mc:Choice>
              <mc:Fallback>
                <p:oleObj name="Equation" r:id="rId3" imgW="16129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780928"/>
                        <a:ext cx="24193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777706114"/>
              </p:ext>
            </p:extLst>
          </p:nvPr>
        </p:nvGraphicFramePr>
        <p:xfrm>
          <a:off x="2051720" y="3356992"/>
          <a:ext cx="1085379" cy="418919"/>
        </p:xfrm>
        <a:graphic>
          <a:graphicData uri="http://schemas.openxmlformats.org/presentationml/2006/ole">
            <mc:AlternateContent xmlns:mc="http://schemas.openxmlformats.org/markup-compatibility/2006">
              <mc:Choice xmlns:v="urn:schemas-microsoft-com:vml" Requires="v">
                <p:oleObj spid="_x0000_s2517" name="Equation" r:id="rId5" imgW="723586" imgH="279279" progId="Equation.DSMT4">
                  <p:embed/>
                </p:oleObj>
              </mc:Choice>
              <mc:Fallback>
                <p:oleObj name="Equation" r:id="rId5" imgW="723586" imgH="27927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720" y="3356992"/>
                        <a:ext cx="1085379"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045786536"/>
              </p:ext>
            </p:extLst>
          </p:nvPr>
        </p:nvGraphicFramePr>
        <p:xfrm>
          <a:off x="4932040" y="3284984"/>
          <a:ext cx="590294" cy="418919"/>
        </p:xfrm>
        <a:graphic>
          <a:graphicData uri="http://schemas.openxmlformats.org/presentationml/2006/ole">
            <mc:AlternateContent xmlns:mc="http://schemas.openxmlformats.org/markup-compatibility/2006">
              <mc:Choice xmlns:v="urn:schemas-microsoft-com:vml" Requires="v">
                <p:oleObj spid="_x0000_s2518" name="Equation" r:id="rId7" imgW="393529" imgH="279279" progId="Equation.DSMT4">
                  <p:embed/>
                </p:oleObj>
              </mc:Choice>
              <mc:Fallback>
                <p:oleObj name="Equation" r:id="rId7" imgW="393529" imgH="27927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2040" y="3284984"/>
                        <a:ext cx="590294"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045786536"/>
              </p:ext>
            </p:extLst>
          </p:nvPr>
        </p:nvGraphicFramePr>
        <p:xfrm>
          <a:off x="1403648" y="4077072"/>
          <a:ext cx="590294" cy="418919"/>
        </p:xfrm>
        <a:graphic>
          <a:graphicData uri="http://schemas.openxmlformats.org/presentationml/2006/ole">
            <mc:AlternateContent xmlns:mc="http://schemas.openxmlformats.org/markup-compatibility/2006">
              <mc:Choice xmlns:v="urn:schemas-microsoft-com:vml" Requires="v">
                <p:oleObj spid="_x0000_s2519" name="Equation" r:id="rId9" imgW="393529" imgH="279279" progId="Equation.DSMT4">
                  <p:embed/>
                </p:oleObj>
              </mc:Choice>
              <mc:Fallback>
                <p:oleObj name="Equation" r:id="rId9" imgW="393529" imgH="2792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3648" y="4077072"/>
                        <a:ext cx="590294"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838346485"/>
              </p:ext>
            </p:extLst>
          </p:nvPr>
        </p:nvGraphicFramePr>
        <p:xfrm>
          <a:off x="4067944" y="4149080"/>
          <a:ext cx="279278" cy="304668"/>
        </p:xfrm>
        <a:graphic>
          <a:graphicData uri="http://schemas.openxmlformats.org/presentationml/2006/ole">
            <mc:AlternateContent xmlns:mc="http://schemas.openxmlformats.org/markup-compatibility/2006">
              <mc:Choice xmlns:v="urn:schemas-microsoft-com:vml" Requires="v">
                <p:oleObj spid="_x0000_s2520" name="Equation" r:id="rId10" imgW="139639" imgH="152334" progId="Equation.DSMT4">
                  <p:embed/>
                </p:oleObj>
              </mc:Choice>
              <mc:Fallback>
                <p:oleObj name="Equation" r:id="rId10" imgW="139639" imgH="152334"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67944" y="4149080"/>
                        <a:ext cx="279278"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683290562"/>
              </p:ext>
            </p:extLst>
          </p:nvPr>
        </p:nvGraphicFramePr>
        <p:xfrm>
          <a:off x="7020272" y="4132576"/>
          <a:ext cx="456804" cy="304536"/>
        </p:xfrm>
        <a:graphic>
          <a:graphicData uri="http://schemas.openxmlformats.org/presentationml/2006/ole">
            <mc:AlternateContent xmlns:mc="http://schemas.openxmlformats.org/markup-compatibility/2006">
              <mc:Choice xmlns:v="urn:schemas-microsoft-com:vml" Requires="v">
                <p:oleObj spid="_x0000_s2521" name="Equation" r:id="rId12" imgW="304536" imgH="203024" progId="Equation.DSMT4">
                  <p:embed/>
                </p:oleObj>
              </mc:Choice>
              <mc:Fallback>
                <p:oleObj name="Equation" r:id="rId12" imgW="304536" imgH="203024"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20272" y="4132576"/>
                        <a:ext cx="4568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515378177"/>
              </p:ext>
            </p:extLst>
          </p:nvPr>
        </p:nvGraphicFramePr>
        <p:xfrm>
          <a:off x="2123728" y="4509120"/>
          <a:ext cx="209459" cy="285626"/>
        </p:xfrm>
        <a:graphic>
          <a:graphicData uri="http://schemas.openxmlformats.org/presentationml/2006/ole">
            <mc:AlternateContent xmlns:mc="http://schemas.openxmlformats.org/markup-compatibility/2006">
              <mc:Choice xmlns:v="urn:schemas-microsoft-com:vml" Requires="v">
                <p:oleObj spid="_x0000_s2522" name="Equation" r:id="rId14" imgW="139639" imgH="190417" progId="Equation.DSMT4">
                  <p:embed/>
                </p:oleObj>
              </mc:Choice>
              <mc:Fallback>
                <p:oleObj name="Equation" r:id="rId14" imgW="139639" imgH="190417"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23728" y="4509120"/>
                        <a:ext cx="20945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156139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err="1"/>
              <a:t>torch.optim</a:t>
            </a:r>
            <a:r>
              <a:rPr lang="zh-CN" altLang="en-US" dirty="0"/>
              <a:t>模块的</a:t>
            </a:r>
            <a:r>
              <a:rPr lang="en-US" altLang="zh-CN" dirty="0"/>
              <a:t>Adam</a:t>
            </a:r>
            <a:r>
              <a:rPr lang="zh-CN" altLang="en-US" dirty="0"/>
              <a:t>类实现了</a:t>
            </a:r>
            <a:r>
              <a:rPr lang="en-US" altLang="zh-CN" dirty="0"/>
              <a:t>Adam</a:t>
            </a:r>
            <a:r>
              <a:rPr lang="zh-CN" altLang="en-US" dirty="0"/>
              <a:t>算法，其主要参数有</a:t>
            </a:r>
            <a:r>
              <a:rPr lang="en-US" altLang="zh-CN" dirty="0" err="1"/>
              <a:t>lr</a:t>
            </a:r>
            <a:r>
              <a:rPr lang="zh-CN" altLang="en-US" dirty="0"/>
              <a:t>、</a:t>
            </a:r>
            <a:r>
              <a:rPr lang="en-US" altLang="zh-CN" dirty="0"/>
              <a:t>betas</a:t>
            </a:r>
            <a:r>
              <a:rPr lang="zh-CN" altLang="en-US" dirty="0"/>
              <a:t>和</a:t>
            </a:r>
            <a:r>
              <a:rPr lang="en-US" altLang="zh-CN" dirty="0"/>
              <a:t>eps</a:t>
            </a:r>
            <a:r>
              <a:rPr lang="zh-CN" altLang="en-US" dirty="0"/>
              <a:t>。其中，</a:t>
            </a:r>
            <a:r>
              <a:rPr lang="en-US" altLang="zh-CN" dirty="0" err="1"/>
              <a:t>lr</a:t>
            </a:r>
            <a:r>
              <a:rPr lang="zh-CN" altLang="en-US" dirty="0"/>
              <a:t>参数为学习</a:t>
            </a:r>
            <a:r>
              <a:rPr lang="zh-CN" altLang="en-US" dirty="0" smtClean="0"/>
              <a:t>率</a:t>
            </a:r>
            <a:r>
              <a:rPr lang="el-GR" altLang="zh-CN" i="1" dirty="0" smtClean="0"/>
              <a:t>η</a:t>
            </a:r>
            <a:r>
              <a:rPr lang="zh-CN" altLang="en-US" dirty="0" smtClean="0"/>
              <a:t>，</a:t>
            </a:r>
            <a:r>
              <a:rPr lang="zh-CN" altLang="en-US" dirty="0"/>
              <a:t>默认值为</a:t>
            </a:r>
            <a:r>
              <a:rPr lang="en-US" altLang="zh-CN" dirty="0"/>
              <a:t>0.001</a:t>
            </a:r>
            <a:r>
              <a:rPr lang="zh-CN" altLang="en-US" dirty="0"/>
              <a:t>；</a:t>
            </a:r>
            <a:r>
              <a:rPr lang="en-US" altLang="zh-CN" dirty="0"/>
              <a:t>betas</a:t>
            </a:r>
            <a:r>
              <a:rPr lang="zh-CN" altLang="en-US" dirty="0"/>
              <a:t>参数类型为</a:t>
            </a:r>
            <a:r>
              <a:rPr lang="en-US" altLang="zh-CN" dirty="0"/>
              <a:t>Tuple[float, float]</a:t>
            </a:r>
            <a:r>
              <a:rPr lang="zh-CN" altLang="en-US" dirty="0"/>
              <a:t>，为第一矩 </a:t>
            </a:r>
            <a:r>
              <a:rPr lang="zh-CN" altLang="en-US" dirty="0" smtClean="0"/>
              <a:t>  和</a:t>
            </a:r>
            <a:r>
              <a:rPr lang="zh-CN" altLang="en-US" dirty="0"/>
              <a:t>第二矩 </a:t>
            </a:r>
            <a:r>
              <a:rPr lang="zh-CN" altLang="en-US" dirty="0" smtClean="0"/>
              <a:t>  组成</a:t>
            </a:r>
            <a:r>
              <a:rPr lang="zh-CN" altLang="en-US" dirty="0"/>
              <a:t>的元组，默认值为</a:t>
            </a:r>
            <a:r>
              <a:rPr lang="en-US" altLang="zh-CN" dirty="0"/>
              <a:t>(0.9, 0.999)</a:t>
            </a:r>
            <a:r>
              <a:rPr lang="zh-CN" altLang="en-US" dirty="0"/>
              <a:t>；</a:t>
            </a:r>
            <a:r>
              <a:rPr lang="en-US" altLang="zh-CN" dirty="0"/>
              <a:t>eps</a:t>
            </a:r>
            <a:r>
              <a:rPr lang="zh-CN" altLang="en-US" dirty="0"/>
              <a:t>参数为提高数值稳定性而加到分母上的项，默认值为</a:t>
            </a:r>
            <a:r>
              <a:rPr lang="en-US" altLang="zh-CN" dirty="0"/>
              <a:t>1e-8</a:t>
            </a:r>
            <a:r>
              <a:rPr lang="zh-CN" alt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6149886"/>
              </p:ext>
            </p:extLst>
          </p:nvPr>
        </p:nvGraphicFramePr>
        <p:xfrm>
          <a:off x="7596336" y="3212976"/>
          <a:ext cx="247542" cy="342752"/>
        </p:xfrm>
        <a:graphic>
          <a:graphicData uri="http://schemas.openxmlformats.org/presentationml/2006/ole">
            <mc:AlternateContent xmlns:mc="http://schemas.openxmlformats.org/markup-compatibility/2006">
              <mc:Choice xmlns:v="urn:schemas-microsoft-com:vml" Requires="v">
                <p:oleObj spid="_x0000_s31771" name="Equation" r:id="rId3" imgW="165028" imgH="228501" progId="Equation.DSMT4">
                  <p:embed/>
                </p:oleObj>
              </mc:Choice>
              <mc:Fallback>
                <p:oleObj name="Equation" r:id="rId3" imgW="165028"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3212976"/>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419161471"/>
              </p:ext>
            </p:extLst>
          </p:nvPr>
        </p:nvGraphicFramePr>
        <p:xfrm>
          <a:off x="2123728" y="3645024"/>
          <a:ext cx="285750" cy="342900"/>
        </p:xfrm>
        <a:graphic>
          <a:graphicData uri="http://schemas.openxmlformats.org/presentationml/2006/ole">
            <mc:AlternateContent xmlns:mc="http://schemas.openxmlformats.org/markup-compatibility/2006">
              <mc:Choice xmlns:v="urn:schemas-microsoft-com:vml" Requires="v">
                <p:oleObj spid="_x0000_s31772" name="Equation" r:id="rId5" imgW="190500" imgH="228600" progId="Equation.DSMT4">
                  <p:embed/>
                </p:oleObj>
              </mc:Choice>
              <mc:Fallback>
                <p:oleObj name="Equation" r:id="rId5" imgW="190500" imgH="228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3728" y="3645024"/>
                        <a:ext cx="2857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14348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 </a:t>
            </a:r>
            <a:r>
              <a:rPr lang="en-US" altLang="zh-CN" dirty="0" err="1" smtClean="0"/>
              <a:t>PyTorch</a:t>
            </a:r>
            <a:r>
              <a:rPr lang="zh-CN" altLang="en-US" dirty="0"/>
              <a:t>的初始化函数</a:t>
            </a:r>
          </a:p>
        </p:txBody>
      </p:sp>
      <p:sp>
        <p:nvSpPr>
          <p:cNvPr id="3" name="内容占位符 2"/>
          <p:cNvSpPr>
            <a:spLocks noGrp="1"/>
          </p:cNvSpPr>
          <p:nvPr>
            <p:ph idx="1"/>
          </p:nvPr>
        </p:nvSpPr>
        <p:spPr/>
        <p:txBody>
          <a:bodyPr>
            <a:normAutofit lnSpcReduction="10000"/>
          </a:bodyPr>
          <a:lstStyle/>
          <a:p>
            <a:r>
              <a:rPr lang="zh-CN" altLang="en-US" dirty="0"/>
              <a:t>神经网络的训练过程都是基于类似梯度下降算法来进行优化的，这就需要在训练前给参数赋一个初始值，这就是参数初始化。合适的初始化参数能够加速网络优化过程，不好的初始化参数可能会造成梯度消失或梯度爆炸，因此参数初始化十分重要，有时候甚至能决定网络训练能否成功。</a:t>
            </a:r>
            <a:r>
              <a:rPr lang="en-US" altLang="zh-CN" dirty="0" err="1"/>
              <a:t>torch.nn.init</a:t>
            </a:r>
            <a:r>
              <a:rPr lang="zh-CN" altLang="en-US" dirty="0"/>
              <a:t>模块中定义了多种初始化函数，了解这些初始化函数及其适用范围有助于在实践中灵活应用。</a:t>
            </a:r>
          </a:p>
        </p:txBody>
      </p:sp>
    </p:spTree>
    <p:extLst>
      <p:ext uri="{BB962C8B-B14F-4D97-AF65-F5344CB8AC3E}">
        <p14:creationId xmlns:p14="http://schemas.microsoft.com/office/powerpoint/2010/main" val="1216386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4.4.1 </a:t>
            </a:r>
            <a:r>
              <a:rPr lang="zh-CN" altLang="en-US" dirty="0" smtClean="0"/>
              <a:t>普通</a:t>
            </a:r>
            <a:r>
              <a:rPr lang="zh-CN" altLang="en-US" dirty="0"/>
              <a:t>初始化</a:t>
            </a:r>
          </a:p>
        </p:txBody>
      </p:sp>
      <p:sp>
        <p:nvSpPr>
          <p:cNvPr id="3" name="内容占位符 2"/>
          <p:cNvSpPr>
            <a:spLocks noGrp="1"/>
          </p:cNvSpPr>
          <p:nvPr>
            <p:ph idx="1"/>
          </p:nvPr>
        </p:nvSpPr>
        <p:spPr/>
        <p:txBody>
          <a:bodyPr>
            <a:normAutofit fontScale="62500" lnSpcReduction="20000"/>
          </a:bodyPr>
          <a:lstStyle/>
          <a:p>
            <a:r>
              <a:rPr lang="zh-CN" altLang="en-US" dirty="0"/>
              <a:t>普通初始化函数包括常数初始化、均匀分布初始化和正态分布初始化。</a:t>
            </a:r>
          </a:p>
          <a:p>
            <a:r>
              <a:rPr lang="zh-CN" altLang="en-US" dirty="0"/>
              <a:t>（</a:t>
            </a:r>
            <a:r>
              <a:rPr lang="en-US" altLang="zh-CN" dirty="0"/>
              <a:t>1</a:t>
            </a:r>
            <a:r>
              <a:rPr lang="zh-CN" altLang="en-US" dirty="0"/>
              <a:t>）常数初始化</a:t>
            </a:r>
          </a:p>
          <a:p>
            <a:r>
              <a:rPr lang="zh-CN" altLang="en-US" dirty="0"/>
              <a:t>将输入张量初始化为常数</a:t>
            </a:r>
            <a:r>
              <a:rPr lang="en-US" altLang="zh-CN" dirty="0" err="1"/>
              <a:t>val</a:t>
            </a:r>
            <a:r>
              <a:rPr lang="zh-CN" altLang="en-US" dirty="0"/>
              <a:t>，函数原型如下：</a:t>
            </a:r>
          </a:p>
          <a:p>
            <a:r>
              <a:rPr lang="en-US" altLang="zh-CN" dirty="0" err="1"/>
              <a:t>torch.nn.init.constant</a:t>
            </a:r>
            <a:r>
              <a:rPr lang="en-US" altLang="zh-CN" dirty="0"/>
              <a:t>_(tensor: </a:t>
            </a:r>
            <a:r>
              <a:rPr lang="en-US" altLang="zh-CN" dirty="0" err="1"/>
              <a:t>torch.Tensor</a:t>
            </a:r>
            <a:r>
              <a:rPr lang="en-US" altLang="zh-CN" dirty="0"/>
              <a:t>, </a:t>
            </a:r>
            <a:r>
              <a:rPr lang="en-US" altLang="zh-CN" dirty="0" err="1"/>
              <a:t>val</a:t>
            </a:r>
            <a:r>
              <a:rPr lang="en-US" altLang="zh-CN" dirty="0"/>
              <a:t>: float) → </a:t>
            </a:r>
            <a:r>
              <a:rPr lang="en-US" altLang="zh-CN" dirty="0" err="1"/>
              <a:t>torch.Tensor</a:t>
            </a:r>
            <a:endParaRPr lang="en-US" altLang="zh-CN" dirty="0"/>
          </a:p>
          <a:p>
            <a:endParaRPr lang="en-US" altLang="zh-CN" dirty="0"/>
          </a:p>
          <a:p>
            <a:r>
              <a:rPr lang="zh-CN" altLang="en-US" dirty="0"/>
              <a:t>（</a:t>
            </a:r>
            <a:r>
              <a:rPr lang="en-US" altLang="zh-CN" dirty="0"/>
              <a:t>2</a:t>
            </a:r>
            <a:r>
              <a:rPr lang="zh-CN" altLang="en-US" dirty="0"/>
              <a:t>）均匀分布初始化</a:t>
            </a:r>
          </a:p>
          <a:p>
            <a:r>
              <a:rPr lang="zh-CN" altLang="en-US" dirty="0"/>
              <a:t>将输入张量初始化为</a:t>
            </a:r>
            <a:r>
              <a:rPr lang="zh-CN" altLang="en-US" dirty="0" smtClean="0"/>
              <a:t>均匀分布             </a:t>
            </a:r>
            <a:r>
              <a:rPr lang="zh-CN" altLang="en-US" dirty="0"/>
              <a:t>，函数原型如下：</a:t>
            </a:r>
          </a:p>
          <a:p>
            <a:r>
              <a:rPr lang="en-US" altLang="zh-CN" dirty="0" err="1"/>
              <a:t>torch.nn.init.uniform</a:t>
            </a:r>
            <a:r>
              <a:rPr lang="en-US" altLang="zh-CN" dirty="0"/>
              <a:t>_(tensor: </a:t>
            </a:r>
            <a:r>
              <a:rPr lang="en-US" altLang="zh-CN" dirty="0" err="1"/>
              <a:t>torch.Tensor</a:t>
            </a:r>
            <a:r>
              <a:rPr lang="en-US" altLang="zh-CN" dirty="0"/>
              <a:t>, a: float = 0.0, b: float = 1.0) → </a:t>
            </a:r>
            <a:r>
              <a:rPr lang="en-US" altLang="zh-CN" dirty="0" err="1"/>
              <a:t>torch.Tensor</a:t>
            </a:r>
            <a:endParaRPr lang="en-US" altLang="zh-CN" dirty="0"/>
          </a:p>
          <a:p>
            <a:endParaRPr lang="en-US" altLang="zh-CN" dirty="0"/>
          </a:p>
          <a:p>
            <a:r>
              <a:rPr lang="zh-CN" altLang="en-US" dirty="0"/>
              <a:t>（</a:t>
            </a:r>
            <a:r>
              <a:rPr lang="en-US" altLang="zh-CN" dirty="0"/>
              <a:t>3</a:t>
            </a:r>
            <a:r>
              <a:rPr lang="zh-CN" altLang="en-US" dirty="0"/>
              <a:t>）正态分布初始化</a:t>
            </a:r>
          </a:p>
          <a:p>
            <a:r>
              <a:rPr lang="zh-CN" altLang="en-US" dirty="0"/>
              <a:t>将输入张量初始化为</a:t>
            </a:r>
            <a:r>
              <a:rPr lang="zh-CN" altLang="en-US" dirty="0" smtClean="0"/>
              <a:t>正态分布                   </a:t>
            </a:r>
            <a:r>
              <a:rPr lang="zh-CN" altLang="en-US" dirty="0"/>
              <a:t>，函数原型如下：</a:t>
            </a:r>
          </a:p>
          <a:p>
            <a:r>
              <a:rPr lang="en-US" altLang="zh-CN" dirty="0" err="1"/>
              <a:t>torch.nn.init.normal</a:t>
            </a:r>
            <a:r>
              <a:rPr lang="en-US" altLang="zh-CN" dirty="0"/>
              <a:t>_(tensor: </a:t>
            </a:r>
            <a:r>
              <a:rPr lang="en-US" altLang="zh-CN" dirty="0" err="1"/>
              <a:t>torch.Tensor</a:t>
            </a:r>
            <a:r>
              <a:rPr lang="en-US" altLang="zh-CN" dirty="0"/>
              <a:t>, mean: float = 0.0, </a:t>
            </a:r>
            <a:r>
              <a:rPr lang="en-US" altLang="zh-CN" dirty="0" err="1"/>
              <a:t>std</a:t>
            </a:r>
            <a:r>
              <a:rPr lang="en-US" altLang="zh-CN" dirty="0"/>
              <a:t>: float = 1.0) → </a:t>
            </a:r>
            <a:r>
              <a:rPr lang="en-US" altLang="zh-CN" dirty="0" err="1"/>
              <a:t>torch.Tensor</a:t>
            </a:r>
            <a:endParaRPr lang="en-US" altLang="zh-CN" dirty="0"/>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18775643"/>
              </p:ext>
            </p:extLst>
          </p:nvPr>
        </p:nvGraphicFramePr>
        <p:xfrm>
          <a:off x="4305300" y="3501008"/>
          <a:ext cx="533400" cy="250825"/>
        </p:xfrm>
        <a:graphic>
          <a:graphicData uri="http://schemas.openxmlformats.org/presentationml/2006/ole">
            <mc:AlternateContent xmlns:mc="http://schemas.openxmlformats.org/markup-compatibility/2006">
              <mc:Choice xmlns:v="urn:schemas-microsoft-com:vml" Requires="v">
                <p:oleObj spid="_x0000_s32789" name="Equation" r:id="rId3" imgW="533169" imgH="253890" progId="Equation.DSMT4">
                  <p:embed/>
                </p:oleObj>
              </mc:Choice>
              <mc:Fallback>
                <p:oleObj name="Equation" r:id="rId3" imgW="533169"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5300" y="3501008"/>
                        <a:ext cx="5334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027925075"/>
              </p:ext>
            </p:extLst>
          </p:nvPr>
        </p:nvGraphicFramePr>
        <p:xfrm>
          <a:off x="4245347" y="4941168"/>
          <a:ext cx="974725" cy="282575"/>
        </p:xfrm>
        <a:graphic>
          <a:graphicData uri="http://schemas.openxmlformats.org/presentationml/2006/ole">
            <mc:AlternateContent xmlns:mc="http://schemas.openxmlformats.org/markup-compatibility/2006">
              <mc:Choice xmlns:v="urn:schemas-microsoft-com:vml" Requires="v">
                <p:oleObj spid="_x0000_s32790" name="Equation" r:id="rId5" imgW="977900" imgH="279400" progId="Equation.DSMT4">
                  <p:embed/>
                </p:oleObj>
              </mc:Choice>
              <mc:Fallback>
                <p:oleObj name="Equation" r:id="rId5" imgW="977900" imgH="279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5347" y="4941168"/>
                        <a:ext cx="974725"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91884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904656"/>
          </a:xfrm>
        </p:spPr>
        <p:txBody>
          <a:bodyPr>
            <a:normAutofit fontScale="70000" lnSpcReduction="20000"/>
          </a:bodyPr>
          <a:lstStyle/>
          <a:p>
            <a:r>
              <a:rPr lang="zh-CN" altLang="en-US" dirty="0"/>
              <a:t>（</a:t>
            </a:r>
            <a:r>
              <a:rPr lang="en-US" altLang="zh-CN" dirty="0"/>
              <a:t>4</a:t>
            </a:r>
            <a:r>
              <a:rPr lang="zh-CN" altLang="en-US" dirty="0"/>
              <a:t>）初始化为</a:t>
            </a:r>
            <a:r>
              <a:rPr lang="en-US" altLang="zh-CN" dirty="0"/>
              <a:t>1</a:t>
            </a:r>
          </a:p>
          <a:p>
            <a:r>
              <a:rPr lang="zh-CN" altLang="en-US" dirty="0"/>
              <a:t>将输入张量初始化为标量值</a:t>
            </a:r>
            <a:r>
              <a:rPr lang="en-US" altLang="zh-CN" dirty="0"/>
              <a:t>1</a:t>
            </a:r>
            <a:r>
              <a:rPr lang="zh-CN" altLang="en-US" dirty="0"/>
              <a:t>，函数原型如下：</a:t>
            </a:r>
          </a:p>
          <a:p>
            <a:r>
              <a:rPr lang="en-US" altLang="zh-CN" dirty="0" err="1"/>
              <a:t>torch.nn.init.ones</a:t>
            </a:r>
            <a:r>
              <a:rPr lang="en-US" altLang="zh-CN" dirty="0"/>
              <a:t>_(tensor: </a:t>
            </a:r>
            <a:r>
              <a:rPr lang="en-US" altLang="zh-CN" dirty="0" err="1"/>
              <a:t>torch.Tensor</a:t>
            </a:r>
            <a:r>
              <a:rPr lang="en-US" altLang="zh-CN" dirty="0"/>
              <a:t>) → </a:t>
            </a:r>
            <a:r>
              <a:rPr lang="en-US" altLang="zh-CN" dirty="0" err="1"/>
              <a:t>torch.Tensor</a:t>
            </a:r>
            <a:endParaRPr lang="en-US" altLang="zh-CN" dirty="0"/>
          </a:p>
          <a:p>
            <a:endParaRPr lang="en-US" altLang="zh-CN" dirty="0"/>
          </a:p>
          <a:p>
            <a:r>
              <a:rPr lang="zh-CN" altLang="en-US" dirty="0"/>
              <a:t>（</a:t>
            </a:r>
            <a:r>
              <a:rPr lang="en-US" altLang="zh-CN" dirty="0"/>
              <a:t>5</a:t>
            </a:r>
            <a:r>
              <a:rPr lang="zh-CN" altLang="en-US" dirty="0"/>
              <a:t>）初始化为</a:t>
            </a:r>
            <a:r>
              <a:rPr lang="en-US" altLang="zh-CN" dirty="0"/>
              <a:t>0</a:t>
            </a:r>
          </a:p>
          <a:p>
            <a:r>
              <a:rPr lang="zh-CN" altLang="en-US" dirty="0"/>
              <a:t>将输入张量初始化为标量值</a:t>
            </a:r>
            <a:r>
              <a:rPr lang="en-US" altLang="zh-CN" dirty="0"/>
              <a:t>0</a:t>
            </a:r>
            <a:r>
              <a:rPr lang="zh-CN" altLang="en-US" dirty="0"/>
              <a:t>，函数原型如下：</a:t>
            </a:r>
          </a:p>
          <a:p>
            <a:r>
              <a:rPr lang="en-US" altLang="zh-CN" dirty="0" err="1"/>
              <a:t>torch.nn.init.zeros</a:t>
            </a:r>
            <a:r>
              <a:rPr lang="en-US" altLang="zh-CN" dirty="0"/>
              <a:t>_(tensor: </a:t>
            </a:r>
            <a:r>
              <a:rPr lang="en-US" altLang="zh-CN" dirty="0" err="1"/>
              <a:t>torch.Tensor</a:t>
            </a:r>
            <a:r>
              <a:rPr lang="en-US" altLang="zh-CN" dirty="0"/>
              <a:t>) → </a:t>
            </a:r>
            <a:r>
              <a:rPr lang="en-US" altLang="zh-CN" dirty="0" err="1"/>
              <a:t>torch.Tensor</a:t>
            </a:r>
            <a:endParaRPr lang="en-US" altLang="zh-CN" dirty="0"/>
          </a:p>
          <a:p>
            <a:endParaRPr lang="en-US" altLang="zh-CN" dirty="0"/>
          </a:p>
          <a:p>
            <a:r>
              <a:rPr lang="zh-CN" altLang="en-US" dirty="0"/>
              <a:t>（</a:t>
            </a:r>
            <a:r>
              <a:rPr lang="en-US" altLang="zh-CN" dirty="0"/>
              <a:t>6</a:t>
            </a:r>
            <a:r>
              <a:rPr lang="zh-CN" altLang="en-US" dirty="0"/>
              <a:t>）初始化为对角阵</a:t>
            </a:r>
          </a:p>
          <a:p>
            <a:r>
              <a:rPr lang="zh-CN" altLang="en-US" dirty="0"/>
              <a:t>将二维输入张量初始化为对角阵，函数原型如下：</a:t>
            </a:r>
          </a:p>
          <a:p>
            <a:r>
              <a:rPr lang="en-US" altLang="zh-CN" dirty="0" err="1"/>
              <a:t>torch.nn.init.eye</a:t>
            </a:r>
            <a:r>
              <a:rPr lang="en-US" altLang="zh-CN" dirty="0"/>
              <a:t>_(tensor)</a:t>
            </a:r>
          </a:p>
          <a:p>
            <a:endParaRPr lang="en-US" altLang="zh-CN" dirty="0"/>
          </a:p>
          <a:p>
            <a:r>
              <a:rPr lang="zh-CN" altLang="en-US" dirty="0"/>
              <a:t>（</a:t>
            </a:r>
            <a:r>
              <a:rPr lang="en-US" altLang="zh-CN" dirty="0"/>
              <a:t>6</a:t>
            </a:r>
            <a:r>
              <a:rPr lang="zh-CN" altLang="en-US" dirty="0"/>
              <a:t>）初始化为狄拉克</a:t>
            </a:r>
            <a:r>
              <a:rPr lang="el-GR" altLang="zh-CN" dirty="0"/>
              <a:t>δ</a:t>
            </a:r>
            <a:r>
              <a:rPr lang="zh-CN" altLang="en-US" dirty="0"/>
              <a:t>函数</a:t>
            </a:r>
          </a:p>
          <a:p>
            <a:r>
              <a:rPr lang="zh-CN" altLang="en-US" dirty="0"/>
              <a:t>将</a:t>
            </a:r>
            <a:r>
              <a:rPr lang="en-US" altLang="zh-CN" dirty="0"/>
              <a:t>{3, 4, 5}</a:t>
            </a:r>
            <a:r>
              <a:rPr lang="zh-CN" altLang="en-US" dirty="0"/>
              <a:t>维输入张量初始化为狄拉克</a:t>
            </a:r>
            <a:r>
              <a:rPr lang="el-GR" altLang="zh-CN" dirty="0"/>
              <a:t>δ</a:t>
            </a:r>
            <a:r>
              <a:rPr lang="zh-CN" altLang="en-US" dirty="0"/>
              <a:t>函数，可选的</a:t>
            </a:r>
            <a:r>
              <a:rPr lang="en-US" altLang="zh-CN" dirty="0"/>
              <a:t>groups</a:t>
            </a:r>
            <a:r>
              <a:rPr lang="zh-CN" altLang="en-US" dirty="0"/>
              <a:t>参数为卷积层的组号，函数原型如下：</a:t>
            </a:r>
          </a:p>
          <a:p>
            <a:r>
              <a:rPr lang="en-US" altLang="zh-CN" dirty="0" err="1"/>
              <a:t>torch.nn.init.dirac</a:t>
            </a:r>
            <a:r>
              <a:rPr lang="en-US" altLang="zh-CN" dirty="0"/>
              <a:t>_(tensor, groups=1)</a:t>
            </a:r>
          </a:p>
          <a:p>
            <a:endParaRPr lang="zh-CN" altLang="en-US" dirty="0"/>
          </a:p>
        </p:txBody>
      </p:sp>
    </p:spTree>
    <p:extLst>
      <p:ext uri="{BB962C8B-B14F-4D97-AF65-F5344CB8AC3E}">
        <p14:creationId xmlns:p14="http://schemas.microsoft.com/office/powerpoint/2010/main" val="3579236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4.4.2 Xavier</a:t>
            </a:r>
            <a:r>
              <a:rPr lang="zh-CN" altLang="en-US" dirty="0"/>
              <a:t>初始化</a:t>
            </a:r>
          </a:p>
        </p:txBody>
      </p:sp>
      <p:sp>
        <p:nvSpPr>
          <p:cNvPr id="3" name="内容占位符 2"/>
          <p:cNvSpPr>
            <a:spLocks noGrp="1"/>
          </p:cNvSpPr>
          <p:nvPr>
            <p:ph idx="1"/>
          </p:nvPr>
        </p:nvSpPr>
        <p:spPr/>
        <p:txBody>
          <a:bodyPr>
            <a:normAutofit lnSpcReduction="10000"/>
          </a:bodyPr>
          <a:lstStyle/>
          <a:p>
            <a:r>
              <a:rPr lang="en-US" altLang="zh-CN" dirty="0"/>
              <a:t>Xavier</a:t>
            </a:r>
            <a:r>
              <a:rPr lang="zh-CN" altLang="en-US" dirty="0"/>
              <a:t>初始化是一种有效的神经网络初始化方法，来源于</a:t>
            </a:r>
            <a:r>
              <a:rPr lang="en-US" altLang="zh-CN" dirty="0"/>
              <a:t>Xavier </a:t>
            </a:r>
            <a:r>
              <a:rPr lang="en-US" altLang="zh-CN" dirty="0" err="1"/>
              <a:t>Glorot</a:t>
            </a:r>
            <a:r>
              <a:rPr lang="en-US" altLang="zh-CN" dirty="0"/>
              <a:t> </a:t>
            </a:r>
            <a:r>
              <a:rPr lang="zh-CN" altLang="en-US" dirty="0"/>
              <a:t>在</a:t>
            </a:r>
            <a:r>
              <a:rPr lang="en-US" altLang="zh-CN" dirty="0"/>
              <a:t>2010</a:t>
            </a:r>
            <a:r>
              <a:rPr lang="zh-CN" altLang="en-US" dirty="0"/>
              <a:t>年的一篇论文“</a:t>
            </a:r>
            <a:r>
              <a:rPr lang="en-US" altLang="zh-CN" dirty="0"/>
              <a:t>Understanding the difficulty of training deep feedforward neural networks ”</a:t>
            </a:r>
            <a:r>
              <a:rPr lang="zh-CN" altLang="en-US" dirty="0"/>
              <a:t>。其基本思想是，为了避免梯度消失或梯度爆炸，需要遵守两个经验性的准则：第一，每一层神经元激活值的均值应保持为</a:t>
            </a:r>
            <a:r>
              <a:rPr lang="en-US" altLang="zh-CN" dirty="0"/>
              <a:t>0</a:t>
            </a:r>
            <a:r>
              <a:rPr lang="zh-CN" altLang="en-US" dirty="0"/>
              <a:t>；第二，每一层激活的方差应保持不变。</a:t>
            </a:r>
            <a:r>
              <a:rPr lang="en-US" altLang="zh-CN" dirty="0"/>
              <a:t>Xavier</a:t>
            </a:r>
            <a:r>
              <a:rPr lang="zh-CN" altLang="en-US" dirty="0"/>
              <a:t>初始化适用于</a:t>
            </a:r>
            <a:r>
              <a:rPr lang="en-US" altLang="zh-CN" dirty="0" err="1"/>
              <a:t>Tanh</a:t>
            </a:r>
            <a:r>
              <a:rPr lang="zh-CN" altLang="en-US" dirty="0"/>
              <a:t>和</a:t>
            </a:r>
            <a:r>
              <a:rPr lang="en-US" altLang="zh-CN" dirty="0"/>
              <a:t>Sigmoid</a:t>
            </a:r>
            <a:r>
              <a:rPr lang="zh-CN" altLang="en-US" dirty="0"/>
              <a:t>激活函数。</a:t>
            </a:r>
          </a:p>
        </p:txBody>
      </p:sp>
    </p:spTree>
    <p:extLst>
      <p:ext uri="{BB962C8B-B14F-4D97-AF65-F5344CB8AC3E}">
        <p14:creationId xmlns:p14="http://schemas.microsoft.com/office/powerpoint/2010/main" val="760481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68760"/>
            <a:ext cx="8229600" cy="4857403"/>
          </a:xfrm>
        </p:spPr>
        <p:txBody>
          <a:bodyPr>
            <a:normAutofit fontScale="92500" lnSpcReduction="20000"/>
          </a:bodyPr>
          <a:lstStyle/>
          <a:p>
            <a:r>
              <a:rPr lang="zh-CN" altLang="en-US" dirty="0"/>
              <a:t>（</a:t>
            </a:r>
            <a:r>
              <a:rPr lang="en-US" altLang="zh-CN" dirty="0"/>
              <a:t>1</a:t>
            </a:r>
            <a:r>
              <a:rPr lang="zh-CN" altLang="en-US" dirty="0"/>
              <a:t>）均匀分布初始化</a:t>
            </a:r>
          </a:p>
          <a:p>
            <a:r>
              <a:rPr lang="zh-CN" altLang="en-US" dirty="0"/>
              <a:t>该方法将输入张量初始化为</a:t>
            </a:r>
            <a:r>
              <a:rPr lang="zh-CN" altLang="en-US" dirty="0" smtClean="0"/>
              <a:t>均匀分布         </a:t>
            </a:r>
            <a:r>
              <a:rPr lang="zh-CN" altLang="en-US" dirty="0"/>
              <a:t>， 满足下式：</a:t>
            </a:r>
          </a:p>
          <a:p>
            <a:r>
              <a:rPr lang="zh-CN" altLang="en-US" dirty="0"/>
              <a:t> </a:t>
            </a:r>
            <a:endParaRPr lang="en-US" altLang="zh-CN" dirty="0" smtClean="0"/>
          </a:p>
          <a:p>
            <a:r>
              <a:rPr lang="zh-CN" altLang="en-US" dirty="0"/>
              <a:t>							</a:t>
            </a:r>
            <a:r>
              <a:rPr lang="en-US" altLang="zh-CN" dirty="0"/>
              <a:t>(4.21)</a:t>
            </a:r>
          </a:p>
          <a:p>
            <a:r>
              <a:rPr lang="zh-CN" altLang="en-US" dirty="0"/>
              <a:t>其中</a:t>
            </a:r>
            <a:r>
              <a:rPr lang="zh-CN" altLang="en-US" dirty="0" smtClean="0"/>
              <a:t>，      </a:t>
            </a:r>
            <a:r>
              <a:rPr lang="zh-CN" altLang="en-US" dirty="0"/>
              <a:t>为可选的比例因子</a:t>
            </a:r>
            <a:r>
              <a:rPr lang="zh-CN" altLang="en-US" dirty="0" smtClean="0"/>
              <a:t>，      </a:t>
            </a:r>
            <a:r>
              <a:rPr lang="zh-CN" altLang="en-US" dirty="0"/>
              <a:t>（扇入）是该层输入节点数</a:t>
            </a:r>
            <a:r>
              <a:rPr lang="zh-CN" altLang="en-US" dirty="0" smtClean="0"/>
              <a:t>，        （</a:t>
            </a:r>
            <a:r>
              <a:rPr lang="zh-CN" altLang="en-US" dirty="0"/>
              <a:t>扇出）是该层输出节点数。</a:t>
            </a:r>
          </a:p>
          <a:p>
            <a:r>
              <a:rPr lang="zh-CN" altLang="en-US" dirty="0"/>
              <a:t>函数原型如下：</a:t>
            </a:r>
          </a:p>
          <a:p>
            <a:pPr lvl="1"/>
            <a:r>
              <a:rPr lang="en-US" altLang="zh-CN" dirty="0" err="1"/>
              <a:t>torch.nn.init.xavier_uniform</a:t>
            </a:r>
            <a:r>
              <a:rPr lang="en-US" altLang="zh-CN" dirty="0"/>
              <a:t>_(tensor: </a:t>
            </a:r>
            <a:r>
              <a:rPr lang="en-US" altLang="zh-CN" dirty="0" err="1"/>
              <a:t>torch.Tensor</a:t>
            </a:r>
            <a:r>
              <a:rPr lang="en-US" altLang="zh-CN" dirty="0"/>
              <a:t>, gain: float = 1.0) → </a:t>
            </a:r>
            <a:r>
              <a:rPr lang="en-US" altLang="zh-CN" dirty="0" err="1"/>
              <a:t>torch.Tensor</a:t>
            </a:r>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28093790"/>
              </p:ext>
            </p:extLst>
          </p:nvPr>
        </p:nvGraphicFramePr>
        <p:xfrm>
          <a:off x="7020272" y="1844824"/>
          <a:ext cx="631825" cy="250825"/>
        </p:xfrm>
        <a:graphic>
          <a:graphicData uri="http://schemas.openxmlformats.org/presentationml/2006/ole">
            <mc:AlternateContent xmlns:mc="http://schemas.openxmlformats.org/markup-compatibility/2006">
              <mc:Choice xmlns:v="urn:schemas-microsoft-com:vml" Requires="v">
                <p:oleObj spid="_x0000_s33844" name="Equation" r:id="rId3" imgW="634725" imgH="253890" progId="Equation.DSMT4">
                  <p:embed/>
                </p:oleObj>
              </mc:Choice>
              <mc:Fallback>
                <p:oleObj name="Equation" r:id="rId3" imgW="634725"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1844824"/>
                        <a:ext cx="6318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217058520"/>
              </p:ext>
            </p:extLst>
          </p:nvPr>
        </p:nvGraphicFramePr>
        <p:xfrm>
          <a:off x="8028384" y="1844824"/>
          <a:ext cx="190253" cy="209277"/>
        </p:xfrm>
        <a:graphic>
          <a:graphicData uri="http://schemas.openxmlformats.org/presentationml/2006/ole">
            <mc:AlternateContent xmlns:mc="http://schemas.openxmlformats.org/markup-compatibility/2006">
              <mc:Choice xmlns:v="urn:schemas-microsoft-com:vml" Requires="v">
                <p:oleObj spid="_x0000_s33845" name="Equation" r:id="rId5" imgW="126835" imgH="139518" progId="Equation.DSMT4">
                  <p:embed/>
                </p:oleObj>
              </mc:Choice>
              <mc:Fallback>
                <p:oleObj name="Equation" r:id="rId5" imgW="126835" imgH="139518"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28384" y="1844824"/>
                        <a:ext cx="190253" cy="209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817743356"/>
              </p:ext>
            </p:extLst>
          </p:nvPr>
        </p:nvGraphicFramePr>
        <p:xfrm>
          <a:off x="1043608" y="2708919"/>
          <a:ext cx="2971800" cy="704850"/>
        </p:xfrm>
        <a:graphic>
          <a:graphicData uri="http://schemas.openxmlformats.org/presentationml/2006/ole">
            <mc:AlternateContent xmlns:mc="http://schemas.openxmlformats.org/markup-compatibility/2006">
              <mc:Choice xmlns:v="urn:schemas-microsoft-com:vml" Requires="v">
                <p:oleObj spid="_x0000_s33846" name="Equation" r:id="rId7" imgW="1981200" imgH="469900" progId="Equation.DSMT4">
                  <p:embed/>
                </p:oleObj>
              </mc:Choice>
              <mc:Fallback>
                <p:oleObj name="Equation" r:id="rId7" imgW="1981200" imgH="4699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2708919"/>
                        <a:ext cx="2971800"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691128747"/>
              </p:ext>
            </p:extLst>
          </p:nvPr>
        </p:nvGraphicFramePr>
        <p:xfrm>
          <a:off x="2051720" y="3573016"/>
          <a:ext cx="495086" cy="285626"/>
        </p:xfrm>
        <a:graphic>
          <a:graphicData uri="http://schemas.openxmlformats.org/presentationml/2006/ole">
            <mc:AlternateContent xmlns:mc="http://schemas.openxmlformats.org/markup-compatibility/2006">
              <mc:Choice xmlns:v="urn:schemas-microsoft-com:vml" Requires="v">
                <p:oleObj spid="_x0000_s33847" name="Equation" r:id="rId9" imgW="330057" imgH="190417" progId="Equation.DSMT4">
                  <p:embed/>
                </p:oleObj>
              </mc:Choice>
              <mc:Fallback>
                <p:oleObj name="Equation" r:id="rId9" imgW="330057" imgH="190417"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720" y="3573016"/>
                        <a:ext cx="495086"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020062598"/>
              </p:ext>
            </p:extLst>
          </p:nvPr>
        </p:nvGraphicFramePr>
        <p:xfrm>
          <a:off x="5868144" y="3501008"/>
          <a:ext cx="780711" cy="304668"/>
        </p:xfrm>
        <a:graphic>
          <a:graphicData uri="http://schemas.openxmlformats.org/presentationml/2006/ole">
            <mc:AlternateContent xmlns:mc="http://schemas.openxmlformats.org/markup-compatibility/2006">
              <mc:Choice xmlns:v="urn:schemas-microsoft-com:vml" Requires="v">
                <p:oleObj spid="_x0000_s33848" name="Equation" r:id="rId11" imgW="520474" imgH="203112" progId="Equation.DSMT4">
                  <p:embed/>
                </p:oleObj>
              </mc:Choice>
              <mc:Fallback>
                <p:oleObj name="Equation" r:id="rId11" imgW="520474" imgH="203112"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68144" y="3501008"/>
                        <a:ext cx="780711"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211227224"/>
              </p:ext>
            </p:extLst>
          </p:nvPr>
        </p:nvGraphicFramePr>
        <p:xfrm>
          <a:off x="3923928" y="3861048"/>
          <a:ext cx="914004" cy="304668"/>
        </p:xfrm>
        <a:graphic>
          <a:graphicData uri="http://schemas.openxmlformats.org/presentationml/2006/ole">
            <mc:AlternateContent xmlns:mc="http://schemas.openxmlformats.org/markup-compatibility/2006">
              <mc:Choice xmlns:v="urn:schemas-microsoft-com:vml" Requires="v">
                <p:oleObj spid="_x0000_s33849" name="Equation" r:id="rId13" imgW="609336" imgH="203112" progId="Equation.DSMT4">
                  <p:embed/>
                </p:oleObj>
              </mc:Choice>
              <mc:Fallback>
                <p:oleObj name="Equation" r:id="rId13" imgW="609336" imgH="203112"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23928" y="3861048"/>
                        <a:ext cx="914004"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67779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normAutofit fontScale="92500" lnSpcReduction="10000"/>
          </a:bodyPr>
          <a:lstStyle/>
          <a:p>
            <a:r>
              <a:rPr lang="zh-CN" altLang="en-US" dirty="0"/>
              <a:t>（</a:t>
            </a:r>
            <a:r>
              <a:rPr lang="en-US" altLang="zh-CN" dirty="0"/>
              <a:t>2</a:t>
            </a:r>
            <a:r>
              <a:rPr lang="zh-CN" altLang="en-US" dirty="0"/>
              <a:t>）高斯分布初始化</a:t>
            </a:r>
          </a:p>
          <a:p>
            <a:r>
              <a:rPr lang="zh-CN" altLang="en-US" dirty="0"/>
              <a:t>该方法将输入张量初始化为</a:t>
            </a:r>
            <a:r>
              <a:rPr lang="zh-CN" altLang="en-US" dirty="0" smtClean="0"/>
              <a:t>正态分布          ，</a:t>
            </a:r>
            <a:r>
              <a:rPr lang="zh-CN" altLang="en-US" dirty="0"/>
              <a:t>这种方法又称为</a:t>
            </a:r>
            <a:r>
              <a:rPr lang="en-US" altLang="zh-CN" dirty="0" err="1"/>
              <a:t>Glorot</a:t>
            </a:r>
            <a:r>
              <a:rPr lang="zh-CN" altLang="en-US" dirty="0"/>
              <a:t>初始化。标准差</a:t>
            </a:r>
            <a:r>
              <a:rPr lang="en-US" altLang="zh-CN" dirty="0" err="1"/>
              <a:t>std</a:t>
            </a:r>
            <a:r>
              <a:rPr lang="zh-CN" altLang="en-US" dirty="0"/>
              <a:t>需满足如下公式：</a:t>
            </a:r>
          </a:p>
          <a:p>
            <a:endParaRPr lang="en-US" altLang="zh-CN" dirty="0" smtClean="0"/>
          </a:p>
          <a:p>
            <a:r>
              <a:rPr lang="zh-CN" altLang="en-US" dirty="0" smtClean="0"/>
              <a:t> </a:t>
            </a:r>
            <a:r>
              <a:rPr lang="zh-CN" altLang="en-US" dirty="0"/>
              <a:t>							</a:t>
            </a:r>
            <a:r>
              <a:rPr lang="en-US" altLang="zh-CN" dirty="0"/>
              <a:t>(5.22)</a:t>
            </a:r>
          </a:p>
          <a:p>
            <a:r>
              <a:rPr lang="zh-CN" altLang="en-US" dirty="0" smtClean="0"/>
              <a:t>其中 ，   为</a:t>
            </a:r>
            <a:r>
              <a:rPr lang="zh-CN" altLang="en-US" dirty="0"/>
              <a:t>可选的比例因子</a:t>
            </a:r>
            <a:r>
              <a:rPr lang="zh-CN" altLang="en-US" dirty="0" smtClean="0"/>
              <a:t>，         </a:t>
            </a:r>
            <a:r>
              <a:rPr lang="zh-CN" altLang="en-US" dirty="0"/>
              <a:t>是该层输入节点</a:t>
            </a:r>
            <a:r>
              <a:rPr lang="zh-CN" altLang="en-US" dirty="0" smtClean="0"/>
              <a:t>数，         </a:t>
            </a:r>
            <a:r>
              <a:rPr lang="zh-CN" altLang="en-US" dirty="0"/>
              <a:t>是该层输出节点数。</a:t>
            </a:r>
          </a:p>
          <a:p>
            <a:r>
              <a:rPr lang="zh-CN" altLang="en-US" dirty="0"/>
              <a:t>函数原型如下：</a:t>
            </a:r>
          </a:p>
          <a:p>
            <a:pPr lvl="1"/>
            <a:r>
              <a:rPr lang="en-US" altLang="zh-CN" dirty="0" err="1"/>
              <a:t>torch.nn.init.xavier_normal</a:t>
            </a:r>
            <a:r>
              <a:rPr lang="en-US" altLang="zh-CN" dirty="0"/>
              <a:t>_(tensor: </a:t>
            </a:r>
            <a:r>
              <a:rPr lang="en-US" altLang="zh-CN" dirty="0" err="1"/>
              <a:t>torch.Tensor</a:t>
            </a:r>
            <a:r>
              <a:rPr lang="en-US" altLang="zh-CN" dirty="0"/>
              <a:t>, gain: float = 1.0) → </a:t>
            </a:r>
            <a:r>
              <a:rPr lang="en-US" altLang="zh-CN" dirty="0" err="1"/>
              <a:t>torch.Tensor</a:t>
            </a:r>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49807960"/>
              </p:ext>
            </p:extLst>
          </p:nvPr>
        </p:nvGraphicFramePr>
        <p:xfrm>
          <a:off x="7092280" y="1556792"/>
          <a:ext cx="723900" cy="282575"/>
        </p:xfrm>
        <a:graphic>
          <a:graphicData uri="http://schemas.openxmlformats.org/presentationml/2006/ole">
            <mc:AlternateContent xmlns:mc="http://schemas.openxmlformats.org/markup-compatibility/2006">
              <mc:Choice xmlns:v="urn:schemas-microsoft-com:vml" Requires="v">
                <p:oleObj spid="_x0000_s34849" name="Equation" r:id="rId3" imgW="723586" imgH="279279" progId="Equation.DSMT4">
                  <p:embed/>
                </p:oleObj>
              </mc:Choice>
              <mc:Fallback>
                <p:oleObj name="Equation" r:id="rId3" imgW="723586" imgH="27927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1556792"/>
                        <a:ext cx="723900"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111751927"/>
              </p:ext>
            </p:extLst>
          </p:nvPr>
        </p:nvGraphicFramePr>
        <p:xfrm>
          <a:off x="1115616" y="2996952"/>
          <a:ext cx="3143250" cy="704850"/>
        </p:xfrm>
        <a:graphic>
          <a:graphicData uri="http://schemas.openxmlformats.org/presentationml/2006/ole">
            <mc:AlternateContent xmlns:mc="http://schemas.openxmlformats.org/markup-compatibility/2006">
              <mc:Choice xmlns:v="urn:schemas-microsoft-com:vml" Requires="v">
                <p:oleObj spid="_x0000_s34850" name="Equation" r:id="rId5" imgW="2095500" imgH="469900" progId="Equation.DSMT4">
                  <p:embed/>
                </p:oleObj>
              </mc:Choice>
              <mc:Fallback>
                <p:oleObj name="Equation" r:id="rId5" imgW="2095500" imgH="4699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2996952"/>
                        <a:ext cx="3143250"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63126401"/>
              </p:ext>
            </p:extLst>
          </p:nvPr>
        </p:nvGraphicFramePr>
        <p:xfrm>
          <a:off x="1907704" y="3861048"/>
          <a:ext cx="495300" cy="285750"/>
        </p:xfrm>
        <a:graphic>
          <a:graphicData uri="http://schemas.openxmlformats.org/presentationml/2006/ole">
            <mc:AlternateContent xmlns:mc="http://schemas.openxmlformats.org/markup-compatibility/2006">
              <mc:Choice xmlns:v="urn:schemas-microsoft-com:vml" Requires="v">
                <p:oleObj spid="_x0000_s34851" name="Equation" r:id="rId7" imgW="330057" imgH="190417" progId="Equation.DSMT4">
                  <p:embed/>
                </p:oleObj>
              </mc:Choice>
              <mc:Fallback>
                <p:oleObj name="Equation" r:id="rId7" imgW="330057" imgH="190417" progId="Equation.DSMT4">
                  <p:embed/>
                  <p:pic>
                    <p:nvPicPr>
                      <p:cNvPr id="0" name="对象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7704" y="3861048"/>
                        <a:ext cx="4953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039363019"/>
              </p:ext>
            </p:extLst>
          </p:nvPr>
        </p:nvGraphicFramePr>
        <p:xfrm>
          <a:off x="5796136" y="3861048"/>
          <a:ext cx="781050" cy="304800"/>
        </p:xfrm>
        <a:graphic>
          <a:graphicData uri="http://schemas.openxmlformats.org/presentationml/2006/ole">
            <mc:AlternateContent xmlns:mc="http://schemas.openxmlformats.org/markup-compatibility/2006">
              <mc:Choice xmlns:v="urn:schemas-microsoft-com:vml" Requires="v">
                <p:oleObj spid="_x0000_s34852" name="Equation" r:id="rId9" imgW="520474" imgH="203112" progId="Equation.DSMT4">
                  <p:embed/>
                </p:oleObj>
              </mc:Choice>
              <mc:Fallback>
                <p:oleObj name="Equation" r:id="rId9" imgW="520474" imgH="203112" progId="Equation.DSMT4">
                  <p:embed/>
                  <p:pic>
                    <p:nvPicPr>
                      <p:cNvPr id="0" name="对象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6136" y="3861048"/>
                        <a:ext cx="781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70681472"/>
              </p:ext>
            </p:extLst>
          </p:nvPr>
        </p:nvGraphicFramePr>
        <p:xfrm>
          <a:off x="2339752" y="4221088"/>
          <a:ext cx="914400" cy="304800"/>
        </p:xfrm>
        <a:graphic>
          <a:graphicData uri="http://schemas.openxmlformats.org/presentationml/2006/ole">
            <mc:AlternateContent xmlns:mc="http://schemas.openxmlformats.org/markup-compatibility/2006">
              <mc:Choice xmlns:v="urn:schemas-microsoft-com:vml" Requires="v">
                <p:oleObj spid="_x0000_s34853" name="Equation" r:id="rId11" imgW="609336" imgH="203112" progId="Equation.DSMT4">
                  <p:embed/>
                </p:oleObj>
              </mc:Choice>
              <mc:Fallback>
                <p:oleObj name="Equation" r:id="rId11" imgW="609336" imgH="203112" progId="Equation.DSMT4">
                  <p:embed/>
                  <p:pic>
                    <p:nvPicPr>
                      <p:cNvPr id="0" name="对象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9752" y="4221088"/>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889998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dirty="0"/>
              <a:t>（</a:t>
            </a:r>
            <a:r>
              <a:rPr lang="en-US" altLang="zh-CN" dirty="0"/>
              <a:t>3</a:t>
            </a:r>
            <a:r>
              <a:rPr lang="zh-CN" altLang="en-US" dirty="0"/>
              <a:t>）</a:t>
            </a:r>
            <a:r>
              <a:rPr lang="en-US" altLang="zh-CN" dirty="0"/>
              <a:t>gain</a:t>
            </a:r>
            <a:r>
              <a:rPr lang="zh-CN" altLang="en-US" dirty="0"/>
              <a:t>的计算</a:t>
            </a:r>
          </a:p>
          <a:p>
            <a:r>
              <a:rPr lang="zh-CN" altLang="en-US" dirty="0"/>
              <a:t>上述</a:t>
            </a:r>
            <a:r>
              <a:rPr lang="en-US" altLang="zh-CN" dirty="0"/>
              <a:t>gain</a:t>
            </a:r>
            <a:r>
              <a:rPr lang="zh-CN" altLang="en-US" dirty="0"/>
              <a:t>可取默认值</a:t>
            </a:r>
            <a:r>
              <a:rPr lang="en-US" altLang="zh-CN" dirty="0"/>
              <a:t>1.0</a:t>
            </a:r>
            <a:r>
              <a:rPr lang="zh-CN" altLang="en-US" dirty="0"/>
              <a:t>，如果不想取默认值，</a:t>
            </a:r>
            <a:r>
              <a:rPr lang="en-US" altLang="zh-CN" dirty="0" err="1"/>
              <a:t>PyTorch</a:t>
            </a:r>
            <a:r>
              <a:rPr lang="zh-CN" altLang="en-US" dirty="0"/>
              <a:t>提供</a:t>
            </a:r>
            <a:r>
              <a:rPr lang="en-US" altLang="zh-CN" dirty="0" err="1"/>
              <a:t>calculate_gain</a:t>
            </a:r>
            <a:r>
              <a:rPr lang="zh-CN" altLang="en-US" dirty="0"/>
              <a:t>函数计算该比例因子，函数原型如下：</a:t>
            </a:r>
          </a:p>
          <a:p>
            <a:pPr lvl="1"/>
            <a:r>
              <a:rPr lang="en-US" altLang="zh-CN" dirty="0" err="1"/>
              <a:t>torch.nn.init.calculate_gain</a:t>
            </a:r>
            <a:r>
              <a:rPr lang="en-US" altLang="zh-CN" dirty="0"/>
              <a:t>(nonlinearity, </a:t>
            </a:r>
            <a:r>
              <a:rPr lang="en-US" altLang="zh-CN" dirty="0" err="1"/>
              <a:t>param</a:t>
            </a:r>
            <a:r>
              <a:rPr lang="en-US" altLang="zh-CN" dirty="0"/>
              <a:t>=None)</a:t>
            </a:r>
          </a:p>
          <a:p>
            <a:r>
              <a:rPr lang="zh-CN" altLang="en-US" dirty="0"/>
              <a:t>其中，</a:t>
            </a:r>
            <a:r>
              <a:rPr lang="en-US" altLang="zh-CN" dirty="0"/>
              <a:t>nonlinearity</a:t>
            </a:r>
            <a:r>
              <a:rPr lang="zh-CN" altLang="en-US" dirty="0"/>
              <a:t>为非线性函数（</a:t>
            </a:r>
            <a:r>
              <a:rPr lang="en-US" altLang="zh-CN" dirty="0" err="1"/>
              <a:t>nn.functional</a:t>
            </a:r>
            <a:r>
              <a:rPr lang="zh-CN" altLang="en-US" dirty="0"/>
              <a:t>）名称，如：</a:t>
            </a:r>
            <a:r>
              <a:rPr lang="en-US" altLang="zh-CN" dirty="0"/>
              <a:t>' sigmoid'</a:t>
            </a:r>
            <a:r>
              <a:rPr lang="zh-CN" altLang="en-US" dirty="0"/>
              <a:t>、</a:t>
            </a:r>
            <a:r>
              <a:rPr lang="en-US" altLang="zh-CN" dirty="0"/>
              <a:t>' </a:t>
            </a:r>
            <a:r>
              <a:rPr lang="en-US" altLang="zh-CN" dirty="0" err="1"/>
              <a:t>tanh</a:t>
            </a:r>
            <a:r>
              <a:rPr lang="en-US" altLang="zh-CN" dirty="0"/>
              <a:t>'</a:t>
            </a:r>
            <a:r>
              <a:rPr lang="zh-CN" altLang="en-US" dirty="0"/>
              <a:t>、</a:t>
            </a:r>
            <a:r>
              <a:rPr lang="en-US" altLang="zh-CN" dirty="0"/>
              <a:t>' </a:t>
            </a:r>
            <a:r>
              <a:rPr lang="en-US" altLang="zh-CN" dirty="0" err="1"/>
              <a:t>relu</a:t>
            </a:r>
            <a:r>
              <a:rPr lang="en-US" altLang="zh-CN" dirty="0"/>
              <a:t>'</a:t>
            </a:r>
            <a:r>
              <a:rPr lang="zh-CN" altLang="en-US" dirty="0"/>
              <a:t>、</a:t>
            </a:r>
            <a:r>
              <a:rPr lang="en-US" altLang="zh-CN" dirty="0"/>
              <a:t>'</a:t>
            </a:r>
            <a:r>
              <a:rPr lang="en-US" altLang="zh-CN" dirty="0" err="1"/>
              <a:t>leaky_relu</a:t>
            </a:r>
            <a:r>
              <a:rPr lang="en-US" altLang="zh-CN" dirty="0"/>
              <a:t>'</a:t>
            </a:r>
            <a:r>
              <a:rPr lang="zh-CN" altLang="en-US" dirty="0"/>
              <a:t>、</a:t>
            </a:r>
            <a:r>
              <a:rPr lang="en-US" altLang="zh-CN" dirty="0"/>
              <a:t>' linear'</a:t>
            </a:r>
            <a:r>
              <a:rPr lang="zh-CN" altLang="en-US" dirty="0"/>
              <a:t>等等；</a:t>
            </a:r>
            <a:r>
              <a:rPr lang="en-US" altLang="zh-CN" dirty="0" err="1"/>
              <a:t>param</a:t>
            </a:r>
            <a:r>
              <a:rPr lang="zh-CN" altLang="en-US" dirty="0"/>
              <a:t>为可选参数，如选择</a:t>
            </a:r>
            <a:r>
              <a:rPr lang="en-US" altLang="zh-CN" dirty="0"/>
              <a:t>'</a:t>
            </a:r>
            <a:r>
              <a:rPr lang="en-US" altLang="zh-CN" dirty="0" err="1"/>
              <a:t>leaky_relu</a:t>
            </a:r>
            <a:r>
              <a:rPr lang="en-US" altLang="zh-CN" dirty="0"/>
              <a:t>'</a:t>
            </a:r>
            <a:r>
              <a:rPr lang="zh-CN" altLang="en-US" dirty="0"/>
              <a:t>就需要提供</a:t>
            </a:r>
            <a:r>
              <a:rPr lang="en-US" altLang="zh-CN" dirty="0" err="1"/>
              <a:t>negative_slope</a:t>
            </a:r>
            <a:r>
              <a:rPr lang="zh-CN" altLang="en-US" dirty="0"/>
              <a:t>参数。</a:t>
            </a:r>
          </a:p>
          <a:p>
            <a:endParaRPr lang="zh-CN" altLang="en-US" dirty="0"/>
          </a:p>
        </p:txBody>
      </p:sp>
    </p:spTree>
    <p:extLst>
      <p:ext uri="{BB962C8B-B14F-4D97-AF65-F5344CB8AC3E}">
        <p14:creationId xmlns:p14="http://schemas.microsoft.com/office/powerpoint/2010/main" val="25261380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4.4.3 He</a:t>
            </a:r>
            <a:r>
              <a:rPr lang="zh-CN" altLang="en-US" dirty="0"/>
              <a:t>初始化</a:t>
            </a:r>
          </a:p>
        </p:txBody>
      </p:sp>
      <p:sp>
        <p:nvSpPr>
          <p:cNvPr id="3" name="内容占位符 2"/>
          <p:cNvSpPr>
            <a:spLocks noGrp="1"/>
          </p:cNvSpPr>
          <p:nvPr>
            <p:ph idx="1"/>
          </p:nvPr>
        </p:nvSpPr>
        <p:spPr/>
        <p:txBody>
          <a:bodyPr/>
          <a:lstStyle/>
          <a:p>
            <a:r>
              <a:rPr lang="en-US" altLang="zh-CN" dirty="0"/>
              <a:t>He</a:t>
            </a:r>
            <a:r>
              <a:rPr lang="zh-CN" altLang="en-US" dirty="0"/>
              <a:t>初始化由何恺明于</a:t>
            </a:r>
            <a:r>
              <a:rPr lang="en-US" altLang="zh-CN" dirty="0"/>
              <a:t>2015</a:t>
            </a:r>
            <a:r>
              <a:rPr lang="zh-CN" altLang="en-US" dirty="0"/>
              <a:t>年在论文“</a:t>
            </a:r>
            <a:r>
              <a:rPr lang="en-US" altLang="zh-CN" dirty="0"/>
              <a:t>Delving Deep into Rectifiers: Surpassing Human-Level Performance on ImageNet Classification ”</a:t>
            </a:r>
            <a:r>
              <a:rPr lang="zh-CN" altLang="en-US" dirty="0"/>
              <a:t>提出，由于</a:t>
            </a:r>
            <a:r>
              <a:rPr lang="en-US" altLang="zh-CN" dirty="0"/>
              <a:t>Xavier</a:t>
            </a:r>
            <a:r>
              <a:rPr lang="zh-CN" altLang="en-US" dirty="0"/>
              <a:t>的假设条件是激活函数值的均值应保持为</a:t>
            </a:r>
            <a:r>
              <a:rPr lang="en-US" altLang="zh-CN" dirty="0"/>
              <a:t>0</a:t>
            </a:r>
            <a:r>
              <a:rPr lang="zh-CN" altLang="en-US" dirty="0"/>
              <a:t>，但</a:t>
            </a:r>
            <a:r>
              <a:rPr lang="en-US" altLang="zh-CN" dirty="0" err="1"/>
              <a:t>ReLU</a:t>
            </a:r>
            <a:r>
              <a:rPr lang="zh-CN" altLang="en-US" dirty="0"/>
              <a:t>激活函数并不能满足该条件，因此效果不够理想，因此提出一种针对</a:t>
            </a:r>
            <a:r>
              <a:rPr lang="en-US" altLang="zh-CN" dirty="0" err="1"/>
              <a:t>ReLU</a:t>
            </a:r>
            <a:r>
              <a:rPr lang="zh-CN" altLang="en-US" dirty="0"/>
              <a:t>激活函数的初始化方法，称为</a:t>
            </a:r>
            <a:r>
              <a:rPr lang="en-US" altLang="zh-CN" dirty="0"/>
              <a:t>He initialization</a:t>
            </a:r>
            <a:r>
              <a:rPr lang="zh-CN" altLang="en-US" dirty="0"/>
              <a:t>，也常命名为</a:t>
            </a:r>
            <a:r>
              <a:rPr lang="en-US" altLang="zh-CN" dirty="0" err="1"/>
              <a:t>kaiming</a:t>
            </a:r>
            <a:r>
              <a:rPr lang="zh-CN" altLang="en-US" dirty="0"/>
              <a:t>。</a:t>
            </a:r>
          </a:p>
        </p:txBody>
      </p:sp>
    </p:spTree>
    <p:extLst>
      <p:ext uri="{BB962C8B-B14F-4D97-AF65-F5344CB8AC3E}">
        <p14:creationId xmlns:p14="http://schemas.microsoft.com/office/powerpoint/2010/main" val="2315701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6120680"/>
          </a:xfrm>
        </p:spPr>
        <p:txBody>
          <a:bodyPr>
            <a:normAutofit fontScale="85000" lnSpcReduction="20000"/>
          </a:bodyPr>
          <a:lstStyle/>
          <a:p>
            <a:r>
              <a:rPr lang="zh-CN" altLang="en-US" dirty="0"/>
              <a:t>（</a:t>
            </a:r>
            <a:r>
              <a:rPr lang="en-US" altLang="zh-CN" dirty="0"/>
              <a:t>1</a:t>
            </a:r>
            <a:r>
              <a:rPr lang="zh-CN" altLang="en-US" dirty="0"/>
              <a:t>）均匀分布初始化</a:t>
            </a:r>
          </a:p>
          <a:p>
            <a:r>
              <a:rPr lang="zh-CN" altLang="en-US" dirty="0"/>
              <a:t>该方法将输入张量初始化为</a:t>
            </a:r>
            <a:r>
              <a:rPr lang="zh-CN" altLang="en-US" dirty="0" smtClean="0"/>
              <a:t>均匀分布                  ，    满足</a:t>
            </a:r>
            <a:r>
              <a:rPr lang="zh-CN" altLang="en-US" dirty="0"/>
              <a:t>下式：</a:t>
            </a:r>
          </a:p>
          <a:p>
            <a:r>
              <a:rPr lang="zh-CN" altLang="en-US" dirty="0"/>
              <a:t> </a:t>
            </a:r>
            <a:endParaRPr lang="en-US" altLang="zh-CN" dirty="0" smtClean="0"/>
          </a:p>
          <a:p>
            <a:r>
              <a:rPr lang="zh-CN" altLang="en-US" dirty="0"/>
              <a:t>							</a:t>
            </a:r>
            <a:r>
              <a:rPr lang="en-US" altLang="zh-CN" dirty="0"/>
              <a:t>(4.23)</a:t>
            </a:r>
          </a:p>
          <a:p>
            <a:r>
              <a:rPr lang="zh-CN" altLang="en-US" dirty="0"/>
              <a:t>其中</a:t>
            </a:r>
            <a:r>
              <a:rPr lang="zh-CN" altLang="en-US" dirty="0" smtClean="0"/>
              <a:t>，      </a:t>
            </a:r>
            <a:r>
              <a:rPr lang="zh-CN" altLang="en-US" dirty="0"/>
              <a:t>为可选的比例因子</a:t>
            </a:r>
            <a:r>
              <a:rPr lang="zh-CN" altLang="en-US" dirty="0" smtClean="0"/>
              <a:t>，              </a:t>
            </a:r>
            <a:r>
              <a:rPr lang="zh-CN" altLang="en-US" dirty="0"/>
              <a:t>根据设定来选择是该层输入节点数（ </a:t>
            </a:r>
            <a:r>
              <a:rPr lang="zh-CN" altLang="en-US" dirty="0" smtClean="0"/>
              <a:t>          ），</a:t>
            </a:r>
            <a:r>
              <a:rPr lang="zh-CN" altLang="en-US" dirty="0"/>
              <a:t>还是该层输出节点数</a:t>
            </a:r>
            <a:r>
              <a:rPr lang="zh-CN" altLang="en-US" dirty="0" smtClean="0"/>
              <a:t>（            </a:t>
            </a:r>
            <a:r>
              <a:rPr lang="zh-CN" altLang="en-US" dirty="0"/>
              <a:t>）。</a:t>
            </a:r>
          </a:p>
          <a:p>
            <a:r>
              <a:rPr lang="zh-CN" altLang="en-US" dirty="0"/>
              <a:t>函数原型如下：</a:t>
            </a:r>
          </a:p>
          <a:p>
            <a:pPr lvl="1"/>
            <a:r>
              <a:rPr lang="en-US" altLang="zh-CN" dirty="0" err="1"/>
              <a:t>torch.nn.init.kaiming_uniform</a:t>
            </a:r>
            <a:r>
              <a:rPr lang="en-US" altLang="zh-CN" dirty="0"/>
              <a:t>_(tensor, a=0, mode='</a:t>
            </a:r>
            <a:r>
              <a:rPr lang="en-US" altLang="zh-CN" dirty="0" err="1"/>
              <a:t>fan_in</a:t>
            </a:r>
            <a:r>
              <a:rPr lang="en-US" altLang="zh-CN" dirty="0"/>
              <a:t>', nonlinearity='</a:t>
            </a:r>
            <a:r>
              <a:rPr lang="en-US" altLang="zh-CN" dirty="0" err="1"/>
              <a:t>leaky_relu</a:t>
            </a:r>
            <a:r>
              <a:rPr lang="en-US" altLang="zh-CN" dirty="0"/>
              <a:t>')</a:t>
            </a:r>
          </a:p>
          <a:p>
            <a:r>
              <a:rPr lang="zh-CN" altLang="en-US" dirty="0"/>
              <a:t>其中，</a:t>
            </a:r>
            <a:r>
              <a:rPr lang="en-US" altLang="zh-CN" dirty="0"/>
              <a:t>tensor</a:t>
            </a:r>
            <a:r>
              <a:rPr lang="zh-CN" altLang="en-US" dirty="0"/>
              <a:t>参数为要初始化的张量；</a:t>
            </a:r>
            <a:r>
              <a:rPr lang="en-US" altLang="zh-CN" dirty="0"/>
              <a:t>a</a:t>
            </a:r>
            <a:r>
              <a:rPr lang="zh-CN" altLang="en-US" dirty="0"/>
              <a:t>参数只用于在</a:t>
            </a:r>
            <a:r>
              <a:rPr lang="en-US" altLang="zh-CN" dirty="0"/>
              <a:t>'</a:t>
            </a:r>
            <a:r>
              <a:rPr lang="en-US" altLang="zh-CN" dirty="0" err="1"/>
              <a:t>leaky_relu</a:t>
            </a:r>
            <a:r>
              <a:rPr lang="en-US" altLang="zh-CN" dirty="0"/>
              <a:t>'</a:t>
            </a:r>
            <a:r>
              <a:rPr lang="zh-CN" altLang="en-US" dirty="0"/>
              <a:t>中指定</a:t>
            </a:r>
            <a:r>
              <a:rPr lang="en-US" altLang="zh-CN" dirty="0" err="1"/>
              <a:t>negative_slope</a:t>
            </a:r>
            <a:r>
              <a:rPr lang="zh-CN" altLang="en-US" dirty="0"/>
              <a:t>参数；</a:t>
            </a:r>
            <a:r>
              <a:rPr lang="en-US" altLang="zh-CN" dirty="0"/>
              <a:t>mode</a:t>
            </a:r>
            <a:r>
              <a:rPr lang="zh-CN" altLang="en-US" dirty="0"/>
              <a:t>参数可选项有</a:t>
            </a:r>
            <a:r>
              <a:rPr lang="en-US" altLang="zh-CN" dirty="0"/>
              <a:t>'</a:t>
            </a:r>
            <a:r>
              <a:rPr lang="en-US" altLang="zh-CN" dirty="0" err="1"/>
              <a:t>fan_in</a:t>
            </a:r>
            <a:r>
              <a:rPr lang="en-US" altLang="zh-CN" dirty="0"/>
              <a:t>'</a:t>
            </a:r>
            <a:r>
              <a:rPr lang="zh-CN" altLang="en-US" dirty="0"/>
              <a:t>（默认值）或</a:t>
            </a:r>
            <a:r>
              <a:rPr lang="en-US" altLang="zh-CN" dirty="0"/>
              <a:t>'</a:t>
            </a:r>
            <a:r>
              <a:rPr lang="en-US" altLang="zh-CN" dirty="0" err="1"/>
              <a:t>fan_out</a:t>
            </a:r>
            <a:r>
              <a:rPr lang="en-US" altLang="zh-CN" dirty="0"/>
              <a:t>'</a:t>
            </a:r>
            <a:r>
              <a:rPr lang="zh-CN" altLang="en-US" dirty="0"/>
              <a:t>；</a:t>
            </a:r>
            <a:r>
              <a:rPr lang="en-US" altLang="zh-CN" dirty="0"/>
              <a:t>nonlinearity</a:t>
            </a:r>
            <a:r>
              <a:rPr lang="zh-CN" altLang="en-US" dirty="0"/>
              <a:t>参数指定非线性函数，推荐使用</a:t>
            </a:r>
            <a:r>
              <a:rPr lang="en-US" altLang="zh-CN" dirty="0"/>
              <a:t>'</a:t>
            </a:r>
            <a:r>
              <a:rPr lang="en-US" altLang="zh-CN" dirty="0" err="1"/>
              <a:t>relu</a:t>
            </a:r>
            <a:r>
              <a:rPr lang="en-US" altLang="zh-CN" dirty="0"/>
              <a:t>'</a:t>
            </a:r>
            <a:r>
              <a:rPr lang="zh-CN" altLang="en-US" dirty="0"/>
              <a:t>或</a:t>
            </a:r>
            <a:r>
              <a:rPr lang="en-US" altLang="zh-CN" dirty="0"/>
              <a:t>'</a:t>
            </a:r>
            <a:r>
              <a:rPr lang="en-US" altLang="zh-CN" dirty="0" err="1"/>
              <a:t>leaky_relu</a:t>
            </a:r>
            <a:r>
              <a:rPr lang="en-US" altLang="zh-CN" dirty="0"/>
              <a:t>'</a:t>
            </a:r>
            <a:r>
              <a:rPr lang="zh-CN" altLang="en-US" dirty="0"/>
              <a:t>（默认值）。</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49284507"/>
              </p:ext>
            </p:extLst>
          </p:nvPr>
        </p:nvGraphicFramePr>
        <p:xfrm>
          <a:off x="6444208" y="1124744"/>
          <a:ext cx="1257300" cy="250825"/>
        </p:xfrm>
        <a:graphic>
          <a:graphicData uri="http://schemas.openxmlformats.org/presentationml/2006/ole">
            <mc:AlternateContent xmlns:mc="http://schemas.openxmlformats.org/markup-compatibility/2006">
              <mc:Choice xmlns:v="urn:schemas-microsoft-com:vml" Requires="v">
                <p:oleObj spid="_x0000_s35879" name="Equation" r:id="rId3" imgW="1256755" imgH="253890" progId="Equation.DSMT4">
                  <p:embed/>
                </p:oleObj>
              </mc:Choice>
              <mc:Fallback>
                <p:oleObj name="Equation" r:id="rId3" imgW="1256755"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124744"/>
                        <a:ext cx="12573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337381217"/>
              </p:ext>
            </p:extLst>
          </p:nvPr>
        </p:nvGraphicFramePr>
        <p:xfrm>
          <a:off x="7956376" y="1124744"/>
          <a:ext cx="441325" cy="174625"/>
        </p:xfrm>
        <a:graphic>
          <a:graphicData uri="http://schemas.openxmlformats.org/presentationml/2006/ole">
            <mc:AlternateContent xmlns:mc="http://schemas.openxmlformats.org/markup-compatibility/2006">
              <mc:Choice xmlns:v="urn:schemas-microsoft-com:vml" Requires="v">
                <p:oleObj spid="_x0000_s35880" name="Equation" r:id="rId5" imgW="444114" imgH="177646" progId="Equation.DSMT4">
                  <p:embed/>
                </p:oleObj>
              </mc:Choice>
              <mc:Fallback>
                <p:oleObj name="Equation" r:id="rId5" imgW="444114" imgH="177646"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376" y="1124744"/>
                        <a:ext cx="441325"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13274347"/>
              </p:ext>
            </p:extLst>
          </p:nvPr>
        </p:nvGraphicFramePr>
        <p:xfrm>
          <a:off x="1115616" y="1988840"/>
          <a:ext cx="2179320" cy="563880"/>
        </p:xfrm>
        <a:graphic>
          <a:graphicData uri="http://schemas.openxmlformats.org/presentationml/2006/ole">
            <mc:AlternateContent xmlns:mc="http://schemas.openxmlformats.org/markup-compatibility/2006">
              <mc:Choice xmlns:v="urn:schemas-microsoft-com:vml" Requires="v">
                <p:oleObj spid="_x0000_s35881" name="Equation" r:id="rId7" imgW="1816100" imgH="469900" progId="Equation.DSMT4">
                  <p:embed/>
                </p:oleObj>
              </mc:Choice>
              <mc:Fallback>
                <p:oleObj name="Equation" r:id="rId7" imgW="1816100" imgH="4699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5616" y="1988840"/>
                        <a:ext cx="2179320" cy="5638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051327356"/>
              </p:ext>
            </p:extLst>
          </p:nvPr>
        </p:nvGraphicFramePr>
        <p:xfrm>
          <a:off x="1907704" y="2636912"/>
          <a:ext cx="495086" cy="285626"/>
        </p:xfrm>
        <a:graphic>
          <a:graphicData uri="http://schemas.openxmlformats.org/presentationml/2006/ole">
            <mc:AlternateContent xmlns:mc="http://schemas.openxmlformats.org/markup-compatibility/2006">
              <mc:Choice xmlns:v="urn:schemas-microsoft-com:vml" Requires="v">
                <p:oleObj spid="_x0000_s35882" name="Equation" r:id="rId9" imgW="330057" imgH="190417" progId="Equation.DSMT4">
                  <p:embed/>
                </p:oleObj>
              </mc:Choice>
              <mc:Fallback>
                <p:oleObj name="Equation" r:id="rId9" imgW="330057" imgH="190417"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7704" y="2636912"/>
                        <a:ext cx="495086"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973256315"/>
              </p:ext>
            </p:extLst>
          </p:nvPr>
        </p:nvGraphicFramePr>
        <p:xfrm>
          <a:off x="5436096" y="2636912"/>
          <a:ext cx="1104900" cy="304800"/>
        </p:xfrm>
        <a:graphic>
          <a:graphicData uri="http://schemas.openxmlformats.org/presentationml/2006/ole">
            <mc:AlternateContent xmlns:mc="http://schemas.openxmlformats.org/markup-compatibility/2006">
              <mc:Choice xmlns:v="urn:schemas-microsoft-com:vml" Requires="v">
                <p:oleObj spid="_x0000_s35883" name="Equation" r:id="rId11" imgW="736600" imgH="203200" progId="Equation.DSMT4">
                  <p:embed/>
                </p:oleObj>
              </mc:Choice>
              <mc:Fallback>
                <p:oleObj name="Equation" r:id="rId11" imgW="736600" imgH="2032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36096" y="2636912"/>
                        <a:ext cx="11049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298301215"/>
              </p:ext>
            </p:extLst>
          </p:nvPr>
        </p:nvGraphicFramePr>
        <p:xfrm>
          <a:off x="4427984" y="2980316"/>
          <a:ext cx="780711" cy="304668"/>
        </p:xfrm>
        <a:graphic>
          <a:graphicData uri="http://schemas.openxmlformats.org/presentationml/2006/ole">
            <mc:AlternateContent xmlns:mc="http://schemas.openxmlformats.org/markup-compatibility/2006">
              <mc:Choice xmlns:v="urn:schemas-microsoft-com:vml" Requires="v">
                <p:oleObj spid="_x0000_s35884" name="Equation" r:id="rId13" imgW="520474" imgH="203112" progId="Equation.DSMT4">
                  <p:embed/>
                </p:oleObj>
              </mc:Choice>
              <mc:Fallback>
                <p:oleObj name="Equation" r:id="rId13" imgW="520474" imgH="203112"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27984" y="2980316"/>
                        <a:ext cx="780711"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772332428"/>
              </p:ext>
            </p:extLst>
          </p:nvPr>
        </p:nvGraphicFramePr>
        <p:xfrm>
          <a:off x="1619672" y="3284984"/>
          <a:ext cx="914004" cy="304668"/>
        </p:xfrm>
        <a:graphic>
          <a:graphicData uri="http://schemas.openxmlformats.org/presentationml/2006/ole">
            <mc:AlternateContent xmlns:mc="http://schemas.openxmlformats.org/markup-compatibility/2006">
              <mc:Choice xmlns:v="urn:schemas-microsoft-com:vml" Requires="v">
                <p:oleObj spid="_x0000_s35885" name="Equation" r:id="rId15" imgW="609336" imgH="203112" progId="Equation.DSMT4">
                  <p:embed/>
                </p:oleObj>
              </mc:Choice>
              <mc:Fallback>
                <p:oleObj name="Equation" r:id="rId15" imgW="609336" imgH="203112"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19672" y="3284984"/>
                        <a:ext cx="914004"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81990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001419"/>
          </a:xfrm>
        </p:spPr>
        <p:txBody>
          <a:bodyPr>
            <a:normAutofit fontScale="92500" lnSpcReduction="10000"/>
          </a:bodyPr>
          <a:lstStyle/>
          <a:p>
            <a:r>
              <a:rPr lang="zh-CN" altLang="en-US" dirty="0"/>
              <a:t>一种常用的方法是调整</a:t>
            </a:r>
            <a:r>
              <a:rPr lang="zh-CN" altLang="en-US" dirty="0" smtClean="0"/>
              <a:t>参数</a:t>
            </a:r>
            <a:r>
              <a:rPr lang="el-GR" altLang="zh-CN" dirty="0" smtClean="0"/>
              <a:t>θ</a:t>
            </a:r>
            <a:r>
              <a:rPr lang="zh-CN" altLang="en-US" dirty="0" smtClean="0"/>
              <a:t>使</a:t>
            </a:r>
            <a:r>
              <a:rPr lang="zh-CN" altLang="en-US" dirty="0"/>
              <a:t>训练</a:t>
            </a:r>
            <a:r>
              <a:rPr lang="zh-CN" altLang="en-US" dirty="0" smtClean="0"/>
              <a:t>误差        </a:t>
            </a:r>
            <a:r>
              <a:rPr lang="zh-CN" altLang="en-US" dirty="0"/>
              <a:t>最小，即：</a:t>
            </a:r>
          </a:p>
          <a:p>
            <a:r>
              <a:rPr lang="zh-CN" altLang="en-US" dirty="0"/>
              <a:t> </a:t>
            </a:r>
            <a:endParaRPr lang="en-US" altLang="zh-CN" dirty="0" smtClean="0"/>
          </a:p>
          <a:p>
            <a:r>
              <a:rPr lang="zh-CN" altLang="en-US" dirty="0"/>
              <a:t>								</a:t>
            </a:r>
            <a:r>
              <a:rPr lang="en-US" altLang="zh-CN" dirty="0"/>
              <a:t>(4.3)</a:t>
            </a:r>
          </a:p>
          <a:p>
            <a:r>
              <a:rPr lang="zh-CN" altLang="en-US" dirty="0"/>
              <a:t>这种最小化训练误差的方法称为经验风险最小化（</a:t>
            </a:r>
            <a:r>
              <a:rPr lang="en-US" altLang="zh-CN" dirty="0"/>
              <a:t>Empirical Risk Minimization</a:t>
            </a:r>
            <a:r>
              <a:rPr lang="zh-CN" altLang="en-US" dirty="0"/>
              <a:t>，</a:t>
            </a:r>
            <a:r>
              <a:rPr lang="en-US" altLang="zh-CN" dirty="0"/>
              <a:t>ERM</a:t>
            </a:r>
            <a:r>
              <a:rPr lang="zh-CN" altLang="en-US" dirty="0"/>
              <a:t>）。</a:t>
            </a:r>
          </a:p>
          <a:p>
            <a:r>
              <a:rPr lang="zh-CN" altLang="en-US" dirty="0"/>
              <a:t>要清楚地看到，训练误差的降低并不意味着泛化误差的降低。神经网络的学习中，既需要降低训练误差，更重要的是需要降低泛化误差。因此，我们需要将数据集划分为多个子集，从而对模型性能进行合理的评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436734772"/>
              </p:ext>
            </p:extLst>
          </p:nvPr>
        </p:nvGraphicFramePr>
        <p:xfrm>
          <a:off x="7596336" y="1196752"/>
          <a:ext cx="723587" cy="342752"/>
        </p:xfrm>
        <a:graphic>
          <a:graphicData uri="http://schemas.openxmlformats.org/presentationml/2006/ole">
            <mc:AlternateContent xmlns:mc="http://schemas.openxmlformats.org/markup-compatibility/2006">
              <mc:Choice xmlns:v="urn:schemas-microsoft-com:vml" Requires="v">
                <p:oleObj spid="_x0000_s3205" name="Equation" r:id="rId3" imgW="482391" imgH="228501" progId="Equation.DSMT4">
                  <p:embed/>
                </p:oleObj>
              </mc:Choice>
              <mc:Fallback>
                <p:oleObj name="Equation" r:id="rId3" imgW="482391"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96752"/>
                        <a:ext cx="723587"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74110125"/>
              </p:ext>
            </p:extLst>
          </p:nvPr>
        </p:nvGraphicFramePr>
        <p:xfrm>
          <a:off x="1115616" y="2348880"/>
          <a:ext cx="2018424" cy="476043"/>
        </p:xfrm>
        <a:graphic>
          <a:graphicData uri="http://schemas.openxmlformats.org/presentationml/2006/ole">
            <mc:AlternateContent xmlns:mc="http://schemas.openxmlformats.org/markup-compatibility/2006">
              <mc:Choice xmlns:v="urn:schemas-microsoft-com:vml" Requires="v">
                <p:oleObj spid="_x0000_s3206" name="Equation" r:id="rId5" imgW="1345616" imgH="317362" progId="Equation.DSMT4">
                  <p:embed/>
                </p:oleObj>
              </mc:Choice>
              <mc:Fallback>
                <p:oleObj name="Equation" r:id="rId5" imgW="1345616" imgH="31736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2348880"/>
                        <a:ext cx="2018424" cy="4760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575000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5865515"/>
          </a:xfrm>
        </p:spPr>
        <p:txBody>
          <a:bodyPr>
            <a:normAutofit fontScale="85000" lnSpcReduction="20000"/>
          </a:bodyPr>
          <a:lstStyle/>
          <a:p>
            <a:r>
              <a:rPr lang="zh-CN" altLang="en-US" dirty="0"/>
              <a:t>（</a:t>
            </a:r>
            <a:r>
              <a:rPr lang="en-US" altLang="zh-CN" dirty="0"/>
              <a:t>2</a:t>
            </a:r>
            <a:r>
              <a:rPr lang="zh-CN" altLang="en-US" dirty="0"/>
              <a:t>）高斯分布初始化</a:t>
            </a:r>
          </a:p>
          <a:p>
            <a:r>
              <a:rPr lang="zh-CN" altLang="en-US" dirty="0"/>
              <a:t>该方法将输入张量初始化为正态分布 </a:t>
            </a:r>
            <a:r>
              <a:rPr lang="zh-CN" altLang="en-US" dirty="0" smtClean="0"/>
              <a:t>           。</a:t>
            </a:r>
            <a:r>
              <a:rPr lang="zh-CN" altLang="en-US" dirty="0"/>
              <a:t>标准差</a:t>
            </a:r>
            <a:r>
              <a:rPr lang="en-US" altLang="zh-CN" dirty="0" err="1"/>
              <a:t>std</a:t>
            </a:r>
            <a:r>
              <a:rPr lang="zh-CN" altLang="en-US" dirty="0"/>
              <a:t>需满足如下公式：</a:t>
            </a:r>
          </a:p>
          <a:p>
            <a:r>
              <a:rPr lang="zh-CN" altLang="en-US" dirty="0"/>
              <a:t> </a:t>
            </a:r>
            <a:endParaRPr lang="en-US" altLang="zh-CN" dirty="0" smtClean="0"/>
          </a:p>
          <a:p>
            <a:r>
              <a:rPr lang="zh-CN" altLang="en-US" dirty="0"/>
              <a:t>							</a:t>
            </a:r>
            <a:r>
              <a:rPr lang="en-US" altLang="zh-CN" dirty="0"/>
              <a:t>(4.24)</a:t>
            </a:r>
          </a:p>
          <a:p>
            <a:r>
              <a:rPr lang="zh-CN" altLang="en-US" dirty="0"/>
              <a:t>其中</a:t>
            </a:r>
            <a:r>
              <a:rPr lang="zh-CN" altLang="en-US" dirty="0" smtClean="0"/>
              <a:t>，       </a:t>
            </a:r>
            <a:r>
              <a:rPr lang="zh-CN" altLang="en-US" dirty="0"/>
              <a:t>为可选的比例因子， 根据设定来选择是该层输入节点数</a:t>
            </a:r>
            <a:r>
              <a:rPr lang="zh-CN" altLang="en-US" dirty="0" smtClean="0"/>
              <a:t>（          </a:t>
            </a:r>
            <a:r>
              <a:rPr lang="zh-CN" altLang="en-US" dirty="0"/>
              <a:t>），还是该层输出节点数</a:t>
            </a:r>
            <a:r>
              <a:rPr lang="zh-CN" altLang="en-US" dirty="0" smtClean="0"/>
              <a:t>（            ）</a:t>
            </a:r>
            <a:r>
              <a:rPr lang="zh-CN" altLang="en-US" dirty="0"/>
              <a:t>。</a:t>
            </a:r>
          </a:p>
          <a:p>
            <a:r>
              <a:rPr lang="zh-CN" altLang="en-US" dirty="0"/>
              <a:t>函数原型如下：</a:t>
            </a:r>
          </a:p>
          <a:p>
            <a:pPr lvl="1"/>
            <a:r>
              <a:rPr lang="en-US" altLang="zh-CN" dirty="0" err="1"/>
              <a:t>torch.nn.init.kaiming_normal</a:t>
            </a:r>
            <a:r>
              <a:rPr lang="en-US" altLang="zh-CN" dirty="0"/>
              <a:t>_(tensor, a=0, mode='</a:t>
            </a:r>
            <a:r>
              <a:rPr lang="en-US" altLang="zh-CN" dirty="0" err="1"/>
              <a:t>fan_in</a:t>
            </a:r>
            <a:r>
              <a:rPr lang="en-US" altLang="zh-CN" dirty="0"/>
              <a:t>', nonlinearity='</a:t>
            </a:r>
            <a:r>
              <a:rPr lang="en-US" altLang="zh-CN" dirty="0" err="1"/>
              <a:t>leaky_relu</a:t>
            </a:r>
            <a:r>
              <a:rPr lang="en-US" altLang="zh-CN" dirty="0"/>
              <a:t>')</a:t>
            </a:r>
          </a:p>
          <a:p>
            <a:r>
              <a:rPr lang="zh-CN" altLang="en-US" dirty="0"/>
              <a:t>其中，</a:t>
            </a:r>
            <a:r>
              <a:rPr lang="en-US" altLang="zh-CN" dirty="0"/>
              <a:t>tensor</a:t>
            </a:r>
            <a:r>
              <a:rPr lang="zh-CN" altLang="en-US" dirty="0"/>
              <a:t>参数为要初始化的张量；</a:t>
            </a:r>
            <a:r>
              <a:rPr lang="en-US" altLang="zh-CN" dirty="0"/>
              <a:t>a</a:t>
            </a:r>
            <a:r>
              <a:rPr lang="zh-CN" altLang="en-US" dirty="0"/>
              <a:t>参数只用于在</a:t>
            </a:r>
            <a:r>
              <a:rPr lang="en-US" altLang="zh-CN" dirty="0"/>
              <a:t>'</a:t>
            </a:r>
            <a:r>
              <a:rPr lang="en-US" altLang="zh-CN" dirty="0" err="1"/>
              <a:t>leaky_relu</a:t>
            </a:r>
            <a:r>
              <a:rPr lang="en-US" altLang="zh-CN" dirty="0"/>
              <a:t>'</a:t>
            </a:r>
            <a:r>
              <a:rPr lang="zh-CN" altLang="en-US" dirty="0"/>
              <a:t>中指定</a:t>
            </a:r>
            <a:r>
              <a:rPr lang="en-US" altLang="zh-CN" dirty="0" err="1"/>
              <a:t>negative_slope</a:t>
            </a:r>
            <a:r>
              <a:rPr lang="zh-CN" altLang="en-US" dirty="0"/>
              <a:t>参数；</a:t>
            </a:r>
            <a:r>
              <a:rPr lang="en-US" altLang="zh-CN" dirty="0"/>
              <a:t>mode</a:t>
            </a:r>
            <a:r>
              <a:rPr lang="zh-CN" altLang="en-US" dirty="0"/>
              <a:t>参数可选项有</a:t>
            </a:r>
            <a:r>
              <a:rPr lang="en-US" altLang="zh-CN" dirty="0"/>
              <a:t>'</a:t>
            </a:r>
            <a:r>
              <a:rPr lang="en-US" altLang="zh-CN" dirty="0" err="1"/>
              <a:t>fan_in</a:t>
            </a:r>
            <a:r>
              <a:rPr lang="en-US" altLang="zh-CN" dirty="0"/>
              <a:t>'</a:t>
            </a:r>
            <a:r>
              <a:rPr lang="zh-CN" altLang="en-US" dirty="0"/>
              <a:t>（默认值）或</a:t>
            </a:r>
            <a:r>
              <a:rPr lang="en-US" altLang="zh-CN" dirty="0"/>
              <a:t>'</a:t>
            </a:r>
            <a:r>
              <a:rPr lang="en-US" altLang="zh-CN" dirty="0" err="1"/>
              <a:t>fan_out</a:t>
            </a:r>
            <a:r>
              <a:rPr lang="en-US" altLang="zh-CN" dirty="0"/>
              <a:t>'</a:t>
            </a:r>
            <a:r>
              <a:rPr lang="zh-CN" altLang="en-US" dirty="0"/>
              <a:t>；</a:t>
            </a:r>
            <a:r>
              <a:rPr lang="en-US" altLang="zh-CN" dirty="0"/>
              <a:t>nonlinearity</a:t>
            </a:r>
            <a:r>
              <a:rPr lang="zh-CN" altLang="en-US" dirty="0"/>
              <a:t>参数指定非线性函数，推荐使用</a:t>
            </a:r>
            <a:r>
              <a:rPr lang="en-US" altLang="zh-CN" dirty="0"/>
              <a:t>'</a:t>
            </a:r>
            <a:r>
              <a:rPr lang="en-US" altLang="zh-CN" dirty="0" err="1"/>
              <a:t>relu</a:t>
            </a:r>
            <a:r>
              <a:rPr lang="en-US" altLang="zh-CN" dirty="0"/>
              <a:t>'</a:t>
            </a:r>
            <a:r>
              <a:rPr lang="zh-CN" altLang="en-US" dirty="0"/>
              <a:t>或</a:t>
            </a:r>
            <a:r>
              <a:rPr lang="en-US" altLang="zh-CN" dirty="0"/>
              <a:t>'</a:t>
            </a:r>
            <a:r>
              <a:rPr lang="en-US" altLang="zh-CN" dirty="0" err="1"/>
              <a:t>leaky_relu</a:t>
            </a:r>
            <a:r>
              <a:rPr lang="en-US" altLang="zh-CN" dirty="0"/>
              <a:t>'</a:t>
            </a:r>
            <a:r>
              <a:rPr lang="zh-CN" altLang="en-US" dirty="0"/>
              <a:t>（默认值）。</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685465601"/>
              </p:ext>
            </p:extLst>
          </p:nvPr>
        </p:nvGraphicFramePr>
        <p:xfrm>
          <a:off x="6516216" y="692696"/>
          <a:ext cx="868303" cy="335135"/>
        </p:xfrm>
        <a:graphic>
          <a:graphicData uri="http://schemas.openxmlformats.org/presentationml/2006/ole">
            <mc:AlternateContent xmlns:mc="http://schemas.openxmlformats.org/markup-compatibility/2006">
              <mc:Choice xmlns:v="urn:schemas-microsoft-com:vml" Requires="v">
                <p:oleObj spid="_x0000_s36882" name="Equation" r:id="rId3" imgW="723586" imgH="279279" progId="Equation.DSMT4">
                  <p:embed/>
                </p:oleObj>
              </mc:Choice>
              <mc:Fallback>
                <p:oleObj name="Equation" r:id="rId3" imgW="723586" imgH="27927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692696"/>
                        <a:ext cx="868303" cy="335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794250107"/>
              </p:ext>
            </p:extLst>
          </p:nvPr>
        </p:nvGraphicFramePr>
        <p:xfrm>
          <a:off x="1115616" y="1556792"/>
          <a:ext cx="1828007" cy="666461"/>
        </p:xfrm>
        <a:graphic>
          <a:graphicData uri="http://schemas.openxmlformats.org/presentationml/2006/ole">
            <mc:AlternateContent xmlns:mc="http://schemas.openxmlformats.org/markup-compatibility/2006">
              <mc:Choice xmlns:v="urn:schemas-microsoft-com:vml" Requires="v">
                <p:oleObj spid="_x0000_s36883" name="Equation" r:id="rId5" imgW="1218671" imgH="444307" progId="Equation.DSMT4">
                  <p:embed/>
                </p:oleObj>
              </mc:Choice>
              <mc:Fallback>
                <p:oleObj name="Equation" r:id="rId5" imgW="1218671" imgH="444307"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1556792"/>
                        <a:ext cx="1828007" cy="6664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70132269"/>
              </p:ext>
            </p:extLst>
          </p:nvPr>
        </p:nvGraphicFramePr>
        <p:xfrm>
          <a:off x="1979712" y="2276872"/>
          <a:ext cx="495300" cy="285750"/>
        </p:xfrm>
        <a:graphic>
          <a:graphicData uri="http://schemas.openxmlformats.org/presentationml/2006/ole">
            <mc:AlternateContent xmlns:mc="http://schemas.openxmlformats.org/markup-compatibility/2006">
              <mc:Choice xmlns:v="urn:schemas-microsoft-com:vml" Requires="v">
                <p:oleObj spid="_x0000_s36884" name="Equation" r:id="rId7" imgW="330057" imgH="190417" progId="Equation.DSMT4">
                  <p:embed/>
                </p:oleObj>
              </mc:Choice>
              <mc:Fallback>
                <p:oleObj name="Equation" r:id="rId7" imgW="330057" imgH="190417" progId="Equation.DSMT4">
                  <p:embed/>
                  <p:pic>
                    <p:nvPicPr>
                      <p:cNvPr id="0" name="对象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712" y="2276872"/>
                        <a:ext cx="4953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419251786"/>
              </p:ext>
            </p:extLst>
          </p:nvPr>
        </p:nvGraphicFramePr>
        <p:xfrm>
          <a:off x="3635896" y="2636912"/>
          <a:ext cx="781050" cy="304800"/>
        </p:xfrm>
        <a:graphic>
          <a:graphicData uri="http://schemas.openxmlformats.org/presentationml/2006/ole">
            <mc:AlternateContent xmlns:mc="http://schemas.openxmlformats.org/markup-compatibility/2006">
              <mc:Choice xmlns:v="urn:schemas-microsoft-com:vml" Requires="v">
                <p:oleObj spid="_x0000_s36885" name="Equation" r:id="rId9" imgW="520474" imgH="203112" progId="Equation.DSMT4">
                  <p:embed/>
                </p:oleObj>
              </mc:Choice>
              <mc:Fallback>
                <p:oleObj name="Equation" r:id="rId9" imgW="520474" imgH="203112" progId="Equation.DSMT4">
                  <p:embed/>
                  <p:pic>
                    <p:nvPicPr>
                      <p:cNvPr id="0" name="对象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35896" y="2636912"/>
                        <a:ext cx="781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96845004"/>
              </p:ext>
            </p:extLst>
          </p:nvPr>
        </p:nvGraphicFramePr>
        <p:xfrm>
          <a:off x="1259632" y="2924944"/>
          <a:ext cx="914400" cy="304800"/>
        </p:xfrm>
        <a:graphic>
          <a:graphicData uri="http://schemas.openxmlformats.org/presentationml/2006/ole">
            <mc:AlternateContent xmlns:mc="http://schemas.openxmlformats.org/markup-compatibility/2006">
              <mc:Choice xmlns:v="urn:schemas-microsoft-com:vml" Requires="v">
                <p:oleObj spid="_x0000_s36886" name="Equation" r:id="rId11" imgW="609336" imgH="203112" progId="Equation.DSMT4">
                  <p:embed/>
                </p:oleObj>
              </mc:Choice>
              <mc:Fallback>
                <p:oleObj name="Equation" r:id="rId11" imgW="609336" imgH="203112" progId="Equation.DSMT4">
                  <p:embed/>
                  <p:pic>
                    <p:nvPicPr>
                      <p:cNvPr id="0" name="对象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9632" y="2924944"/>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33825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74638"/>
            <a:ext cx="8507288" cy="1143000"/>
          </a:xfrm>
        </p:spPr>
        <p:txBody>
          <a:bodyPr>
            <a:normAutofit fontScale="90000"/>
          </a:bodyPr>
          <a:lstStyle/>
          <a:p>
            <a:r>
              <a:rPr lang="en-US" altLang="zh-CN" dirty="0" smtClean="0"/>
              <a:t>4.1.2 </a:t>
            </a:r>
            <a:r>
              <a:rPr lang="zh-CN" altLang="en-US" dirty="0" smtClean="0"/>
              <a:t>训练集</a:t>
            </a:r>
            <a:r>
              <a:rPr lang="zh-CN" altLang="en-US" dirty="0"/>
              <a:t>、验证集和测试集划分</a:t>
            </a:r>
          </a:p>
        </p:txBody>
      </p:sp>
      <p:sp>
        <p:nvSpPr>
          <p:cNvPr id="3" name="内容占位符 2"/>
          <p:cNvSpPr>
            <a:spLocks noGrp="1"/>
          </p:cNvSpPr>
          <p:nvPr>
            <p:ph idx="1"/>
          </p:nvPr>
        </p:nvSpPr>
        <p:spPr/>
        <p:txBody>
          <a:bodyPr>
            <a:normAutofit fontScale="77500" lnSpcReduction="20000"/>
          </a:bodyPr>
          <a:lstStyle/>
          <a:p>
            <a:r>
              <a:rPr lang="zh-CN" altLang="en-US" dirty="0"/>
              <a:t>通常面对一个学习问题，我们手头都会有一个原始的训练数据集，简称训练集。如果将全部的训练集都用于训练深度学习算法模型，那么除了得到训练误差外，没法知道模型的泛化误差，也就不了解模型的泛化能力。另外，研究者一般都会准备多个候选模型，通过实验从中选取一个性能最佳的模型。因此，为了模型评估和估计泛化误差，要将原始的训练数据集划分为三个较小的互斥子集，如图</a:t>
            </a:r>
            <a:r>
              <a:rPr lang="en-US" altLang="zh-CN" dirty="0"/>
              <a:t>5. 1</a:t>
            </a:r>
            <a:r>
              <a:rPr lang="zh-CN" altLang="en-US" dirty="0"/>
              <a:t>所示，第一个子集还是称为训练集，用于训练模型；第二个子集称为验证集，用于评估和选择模型；最后一个子集称为测试集，用于估计所选定模型的泛化误差，即无偏估计模型的性能。这种验证方式又称为</a:t>
            </a:r>
            <a:r>
              <a:rPr lang="en-US" altLang="zh-CN" dirty="0"/>
              <a:t>Holdout</a:t>
            </a:r>
            <a:r>
              <a:rPr lang="zh-CN" altLang="en-US" dirty="0"/>
              <a:t>（留出法）验证，验证集往往还可用于调节学习算法的超参数，如神经网络中的隐藏层数目、每层单元数以及激活函数等。</a:t>
            </a:r>
          </a:p>
        </p:txBody>
      </p:sp>
    </p:spTree>
    <p:extLst>
      <p:ext uri="{BB962C8B-B14F-4D97-AF65-F5344CB8AC3E}">
        <p14:creationId xmlns:p14="http://schemas.microsoft.com/office/powerpoint/2010/main" val="1588944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212976"/>
            <a:ext cx="8229600" cy="3384376"/>
          </a:xfrm>
        </p:spPr>
        <p:txBody>
          <a:bodyPr>
            <a:normAutofit fontScale="77500" lnSpcReduction="20000"/>
          </a:bodyPr>
          <a:lstStyle/>
          <a:p>
            <a:r>
              <a:rPr lang="zh-CN" altLang="en-US" dirty="0"/>
              <a:t>传统机器学习的最佳实践是将训练集、验证集和测试集按照</a:t>
            </a:r>
            <a:r>
              <a:rPr lang="en-US" altLang="zh-CN" dirty="0"/>
              <a:t>60%</a:t>
            </a:r>
            <a:r>
              <a:rPr lang="zh-CN" altLang="en-US" dirty="0"/>
              <a:t>、</a:t>
            </a:r>
            <a:r>
              <a:rPr lang="en-US" altLang="zh-CN" dirty="0"/>
              <a:t>20%</a:t>
            </a:r>
            <a:r>
              <a:rPr lang="zh-CN" altLang="en-US" dirty="0"/>
              <a:t>和</a:t>
            </a:r>
            <a:r>
              <a:rPr lang="en-US" altLang="zh-CN" dirty="0"/>
              <a:t>20%</a:t>
            </a:r>
            <a:r>
              <a:rPr lang="zh-CN" altLang="en-US" dirty="0"/>
              <a:t>的比例进行划分，这种划分方法比较适合原始训练样本数在数万以内的情形，一般来说，验证集和测试集数据占原始训练样本的比例不宜太高，以避免造成训练样本不足。但是，对于深度神经网络来说，其原始训练样本数一般都会非常大，可以适当降低验证集和测试集的比例，一般可以只占原训练集的</a:t>
            </a:r>
            <a:r>
              <a:rPr lang="en-US" altLang="zh-CN" dirty="0"/>
              <a:t>10%</a:t>
            </a:r>
            <a:r>
              <a:rPr lang="zh-CN" altLang="en-US" dirty="0"/>
              <a:t>以下。例如，对于样本数为百万级别的数据集，</a:t>
            </a:r>
            <a:r>
              <a:rPr lang="en-US" altLang="zh-CN" dirty="0"/>
              <a:t>1%</a:t>
            </a:r>
            <a:r>
              <a:rPr lang="zh-CN" altLang="en-US" dirty="0"/>
              <a:t>的数据已经有</a:t>
            </a:r>
            <a:r>
              <a:rPr lang="en-US" altLang="zh-CN" dirty="0"/>
              <a:t>1</a:t>
            </a:r>
            <a:r>
              <a:rPr lang="zh-CN" altLang="en-US" dirty="0"/>
              <a:t>万个样本，用于验证和评估都绰绰有余。因此，具体怎样划分，还要具体问题具体分析。</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875" y="980728"/>
            <a:ext cx="4160250" cy="16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01323" y="2708920"/>
            <a:ext cx="3541354" cy="369332"/>
          </a:xfrm>
          <a:prstGeom prst="rect">
            <a:avLst/>
          </a:prstGeom>
        </p:spPr>
        <p:txBody>
          <a:bodyPr wrap="none">
            <a:spAutoFit/>
          </a:bodyPr>
          <a:lstStyle/>
          <a:p>
            <a:r>
              <a:rPr lang="zh-CN" altLang="zh-CN" dirty="0"/>
              <a:t>图</a:t>
            </a:r>
            <a:r>
              <a:rPr lang="en-US" altLang="zh-CN" dirty="0"/>
              <a:t>5. 1</a:t>
            </a:r>
            <a:r>
              <a:rPr lang="zh-CN" altLang="zh-CN" dirty="0"/>
              <a:t>训练集验证集和测试集划分</a:t>
            </a:r>
          </a:p>
        </p:txBody>
      </p:sp>
    </p:spTree>
    <p:extLst>
      <p:ext uri="{BB962C8B-B14F-4D97-AF65-F5344CB8AC3E}">
        <p14:creationId xmlns:p14="http://schemas.microsoft.com/office/powerpoint/2010/main" val="93076977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1237</TotalTime>
  <Words>7121</Words>
  <Application>Microsoft Office PowerPoint</Application>
  <PresentationFormat>全屏显示(4:3)</PresentationFormat>
  <Paragraphs>347</Paragraphs>
  <Slides>70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70</vt:i4>
      </vt:variant>
    </vt:vector>
  </HeadingPairs>
  <TitlesOfParts>
    <vt:vector size="72" baseType="lpstr">
      <vt:lpstr>龙腾四海</vt:lpstr>
      <vt:lpstr>Equation</vt:lpstr>
      <vt:lpstr>第4章 神经网络训练与优化</vt:lpstr>
      <vt:lpstr>PowerPoint 演示文稿</vt:lpstr>
      <vt:lpstr>内容</vt:lpstr>
      <vt:lpstr>4.1 神经网络迭代概念</vt:lpstr>
      <vt:lpstr>4.1.1 训练误差与泛化误差</vt:lpstr>
      <vt:lpstr>PowerPoint 演示文稿</vt:lpstr>
      <vt:lpstr>PowerPoint 演示文稿</vt:lpstr>
      <vt:lpstr>4.1.2 训练集、验证集和测试集划分</vt:lpstr>
      <vt:lpstr>PowerPoint 演示文稿</vt:lpstr>
      <vt:lpstr>PowerPoint 演示文稿</vt:lpstr>
      <vt:lpstr>PowerPoint 演示文稿</vt:lpstr>
      <vt:lpstr>PowerPoint 演示文稿</vt:lpstr>
      <vt:lpstr>4.1.3 偏差与方差</vt:lpstr>
      <vt:lpstr>PowerPoint 演示文稿</vt:lpstr>
      <vt:lpstr>PowerPoint 演示文稿</vt:lpstr>
      <vt:lpstr>PowerPoint 演示文稿</vt:lpstr>
      <vt:lpstr>4.2 正则化方法</vt:lpstr>
      <vt:lpstr>4.2.1 提前终止</vt:lpstr>
      <vt:lpstr>PowerPoint 演示文稿</vt:lpstr>
      <vt:lpstr>PowerPoint 演示文稿</vt:lpstr>
      <vt:lpstr>4.2.2 正则化</vt:lpstr>
      <vt:lpstr>PowerPoint 演示文稿</vt:lpstr>
      <vt:lpstr>PowerPoint 演示文稿</vt:lpstr>
      <vt:lpstr>PowerPoint 演示文稿</vt:lpstr>
      <vt:lpstr>4.2.3 Dropout</vt:lpstr>
      <vt:lpstr>PowerPoint 演示文稿</vt:lpstr>
      <vt:lpstr>PowerPoint 演示文稿</vt:lpstr>
      <vt:lpstr>PowerPoint 演示文稿</vt:lpstr>
      <vt:lpstr>PowerPoint 演示文稿</vt:lpstr>
      <vt:lpstr>PowerPoint 演示文稿</vt:lpstr>
      <vt:lpstr>PowerPoint 演示文稿</vt:lpstr>
      <vt:lpstr>4.3 优化算法</vt:lpstr>
      <vt:lpstr>4.3.1 小批量梯度下降</vt:lpstr>
      <vt:lpstr>PowerPoint 演示文稿</vt:lpstr>
      <vt:lpstr>PowerPoint 演示文稿</vt:lpstr>
      <vt:lpstr>PowerPoint 演示文稿</vt:lpstr>
      <vt:lpstr>4.3.2 Momentum算法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4.3.3 RMSProp算法</vt:lpstr>
      <vt:lpstr>PowerPoint 演示文稿</vt:lpstr>
      <vt:lpstr>PowerPoint 演示文稿</vt:lpstr>
      <vt:lpstr>PowerPoint 演示文稿</vt:lpstr>
      <vt:lpstr>PowerPoint 演示文稿</vt:lpstr>
      <vt:lpstr>PowerPoint 演示文稿</vt:lpstr>
      <vt:lpstr>PowerPoint 演示文稿</vt:lpstr>
      <vt:lpstr>4.3.4 Adam算法</vt:lpstr>
      <vt:lpstr>PowerPoint 演示文稿</vt:lpstr>
      <vt:lpstr>PowerPoint 演示文稿</vt:lpstr>
      <vt:lpstr>PowerPoint 演示文稿</vt:lpstr>
      <vt:lpstr>PowerPoint 演示文稿</vt:lpstr>
      <vt:lpstr>PowerPoint 演示文稿</vt:lpstr>
      <vt:lpstr>PowerPoint 演示文稿</vt:lpstr>
      <vt:lpstr>4.4 PyTorch的初始化函数</vt:lpstr>
      <vt:lpstr>4.4.1 普通初始化</vt:lpstr>
      <vt:lpstr>PowerPoint 演示文稿</vt:lpstr>
      <vt:lpstr>4.4.2 Xavier初始化</vt:lpstr>
      <vt:lpstr>PowerPoint 演示文稿</vt:lpstr>
      <vt:lpstr>PowerPoint 演示文稿</vt:lpstr>
      <vt:lpstr>PowerPoint 演示文稿</vt:lpstr>
      <vt:lpstr>4.4.3 He初始化</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 章贝叶斯分类器</dc:title>
  <dc:creator>mike yuan</dc:creator>
  <cp:lastModifiedBy>391911679@qq.com</cp:lastModifiedBy>
  <cp:revision>173</cp:revision>
  <dcterms:created xsi:type="dcterms:W3CDTF">2018-09-30T14:16:00Z</dcterms:created>
  <dcterms:modified xsi:type="dcterms:W3CDTF">2023-02-03T02:50:52Z</dcterms:modified>
</cp:coreProperties>
</file>