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42" r:id="rId2"/>
    <p:sldId id="341" r:id="rId3"/>
    <p:sldId id="347" r:id="rId4"/>
    <p:sldId id="348" r:id="rId5"/>
    <p:sldId id="332" r:id="rId6"/>
    <p:sldId id="357" r:id="rId7"/>
    <p:sldId id="351" r:id="rId8"/>
    <p:sldId id="358" r:id="rId9"/>
    <p:sldId id="350" r:id="rId10"/>
    <p:sldId id="353" r:id="rId11"/>
    <p:sldId id="359" r:id="rId12"/>
    <p:sldId id="360" r:id="rId13"/>
    <p:sldId id="361" r:id="rId14"/>
    <p:sldId id="362" r:id="rId15"/>
    <p:sldId id="327" r:id="rId16"/>
    <p:sldId id="363" r:id="rId17"/>
    <p:sldId id="364" r:id="rId18"/>
    <p:sldId id="365" r:id="rId19"/>
    <p:sldId id="366" r:id="rId20"/>
    <p:sldId id="367" r:id="rId21"/>
    <p:sldId id="400" r:id="rId22"/>
    <p:sldId id="338" r:id="rId23"/>
    <p:sldId id="401" r:id="rId24"/>
    <p:sldId id="402" r:id="rId25"/>
  </p:sldIdLst>
  <p:sldSz cx="12198350" cy="6859588"/>
  <p:notesSz cx="6858000" cy="9144000"/>
  <p:custDataLst>
    <p:tags r:id="rId27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5C2A"/>
    <a:srgbClr val="0033CC"/>
    <a:srgbClr val="CCECFF"/>
    <a:srgbClr val="99FFCC"/>
    <a:srgbClr val="FAFAFA"/>
    <a:srgbClr val="005DA2"/>
    <a:srgbClr val="FFC400"/>
    <a:srgbClr val="FFD347"/>
    <a:srgbClr val="FFC9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9" autoAdjust="0"/>
    <p:restoredTop sz="94660"/>
  </p:normalViewPr>
  <p:slideViewPr>
    <p:cSldViewPr>
      <p:cViewPr varScale="1">
        <p:scale>
          <a:sx n="79" d="100"/>
          <a:sy n="79" d="100"/>
        </p:scale>
        <p:origin x="294" y="84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37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098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01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808" y="117426"/>
            <a:ext cx="1701887" cy="677151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en-US" altLang="zh-CN" sz="3600" b="1" spc="-150" dirty="0">
                <a:solidFill>
                  <a:schemeClr val="accent1"/>
                </a:solidFill>
                <a:effectLst/>
                <a:latin typeface="Arial Black" pitchFamily="34" charset="0"/>
                <a:ea typeface="微软雅黑" pitchFamily="34" charset="-122"/>
              </a:rPr>
              <a:t>LOGO</a:t>
            </a:r>
            <a:endParaRPr lang="zh-CN" altLang="en-US" sz="3600" b="1" spc="-150" dirty="0">
              <a:solidFill>
                <a:schemeClr val="accent1"/>
              </a:solidFill>
              <a:effectLst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2671" y="693490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右箭头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7C3898-4656-47E0-ACDA-FC5F5EA70E8D}"/>
              </a:ext>
            </a:extLst>
          </p:cNvPr>
          <p:cNvSpPr/>
          <p:nvPr userDrawn="1"/>
        </p:nvSpPr>
        <p:spPr>
          <a:xfrm flipH="1">
            <a:off x="10930081" y="6471457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054E398-4AFB-4F2A-828C-C01E98A31838}"/>
              </a:ext>
            </a:extLst>
          </p:cNvPr>
          <p:cNvSpPr/>
          <p:nvPr userDrawn="1"/>
        </p:nvSpPr>
        <p:spPr>
          <a:xfrm>
            <a:off x="11650161" y="6473563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右箭头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08FE9C0-0E66-4997-A039-D7B24EFA7DFC}"/>
              </a:ext>
            </a:extLst>
          </p:cNvPr>
          <p:cNvSpPr/>
          <p:nvPr userDrawn="1"/>
        </p:nvSpPr>
        <p:spPr>
          <a:xfrm flipH="1">
            <a:off x="10930081" y="6471457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BE099C-E479-416D-B2E3-6C88DE5CFE5B}"/>
              </a:ext>
            </a:extLst>
          </p:cNvPr>
          <p:cNvSpPr/>
          <p:nvPr userDrawn="1"/>
        </p:nvSpPr>
        <p:spPr>
          <a:xfrm>
            <a:off x="11650161" y="6473563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2024/9/15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540427-C907-40A2-9C26-BD78F69C105B}"/>
              </a:ext>
            </a:extLst>
          </p:cNvPr>
          <p:cNvSpPr/>
          <p:nvPr userDrawn="1"/>
        </p:nvSpPr>
        <p:spPr>
          <a:xfrm flipH="1">
            <a:off x="10930081" y="6471457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CFF2F95-119F-494D-AF3A-24A17E43D41C}"/>
              </a:ext>
            </a:extLst>
          </p:cNvPr>
          <p:cNvSpPr/>
          <p:nvPr userDrawn="1"/>
        </p:nvSpPr>
        <p:spPr>
          <a:xfrm>
            <a:off x="11650161" y="6473563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transition spd="slow" advTm="0">
    <p:wipe/>
  </p:transition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image" Target="../media/image3.tmp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image" Target="../media/image7.pn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image" Target="../media/image3.tmp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3.tmp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850" y="-26862"/>
            <a:ext cx="12193647" cy="686064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773125" y="1975582"/>
            <a:ext cx="6747995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5400" b="1" dirty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程序设计基础</a:t>
            </a:r>
            <a:r>
              <a:rPr lang="en-US" altLang="ko-KR" sz="5400" b="1" dirty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Python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147123" y="4582189"/>
            <a:ext cx="3323981" cy="113876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龙胜春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spcBef>
                <a:spcPts val="12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计算机科学与技术学院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E127B5-FA0B-4E90-9474-2AD0984228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8379" y="9353"/>
            <a:ext cx="1543891" cy="97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(1.1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计算机基础知识）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235F853-D732-4605-8694-D847D4F3E514}"/>
              </a:ext>
            </a:extLst>
          </p:cNvPr>
          <p:cNvSpPr txBox="1">
            <a:spLocks noChangeArrowheads="1"/>
          </p:cNvSpPr>
          <p:nvPr/>
        </p:nvSpPr>
        <p:spPr>
          <a:xfrm>
            <a:off x="1418655" y="1210543"/>
            <a:ext cx="10153128" cy="2565497"/>
          </a:xfrm>
          <a:prstGeom prst="rect">
            <a:avLst/>
          </a:prstGeom>
        </p:spPr>
        <p:txBody>
          <a:bodyPr vert="horz" lIns="91461" tIns="45731" rIns="91461" bIns="45731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722" indent="-609722">
              <a:buFontTx/>
              <a:buChar char="•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计算机语言定义</a:t>
            </a:r>
          </a:p>
          <a:p>
            <a:pPr marL="712788" indent="62865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计算机语言是人与计算机之间交换信息的工具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用来指挥或控制计算机工作的“符号系统”。</a:t>
            </a:r>
          </a:p>
          <a:p>
            <a:pPr marL="609722" indent="-609722"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计算机语言分类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CB7AD8-A203-470C-B1AE-2334C9A52980}"/>
              </a:ext>
            </a:extLst>
          </p:cNvPr>
          <p:cNvSpPr/>
          <p:nvPr/>
        </p:nvSpPr>
        <p:spPr>
          <a:xfrm>
            <a:off x="1418655" y="4293890"/>
            <a:ext cx="1028555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722" indent="-609722" algn="just"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程序定义</a:t>
            </a:r>
          </a:p>
          <a:p>
            <a:pPr marL="712788" indent="628650" algn="just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为使计算机能按人的意图工作，能够接受人向它发出的命令和信息就必须使用计算机语言，把待解决的问题按处理步骤写成一条条计算机能识别和执行的语句。所有的语句集合称为程序。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58E9D8-22A0-4C15-859E-3F9D014E6E2B}"/>
              </a:ext>
            </a:extLst>
          </p:cNvPr>
          <p:cNvSpPr txBox="1"/>
          <p:nvPr/>
        </p:nvSpPr>
        <p:spPr>
          <a:xfrm>
            <a:off x="2930823" y="3573205"/>
            <a:ext cx="5617924" cy="52334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机器语言</a:t>
            </a:r>
            <a:r>
              <a:rPr lang="zh-CN" altLang="en-US" sz="280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zh-CN" altLang="en-US" sz="280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汇编语言</a:t>
            </a:r>
            <a:r>
              <a:rPr lang="zh-CN" altLang="en-US" sz="280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zh-CN" altLang="en-US" sz="280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高级语言</a:t>
            </a:r>
            <a:endParaRPr lang="zh-CN" altLang="en-US" sz="280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96F0A23-3055-485A-BF09-BD6872C7FCDD}"/>
              </a:ext>
            </a:extLst>
          </p:cNvPr>
          <p:cNvSpPr/>
          <p:nvPr/>
        </p:nvSpPr>
        <p:spPr>
          <a:xfrm>
            <a:off x="1118465" y="967298"/>
            <a:ext cx="3510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1.1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计算机基础知识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965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(1.1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计算机基础知识）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F75BABBD-541B-4116-87C4-A8D89669756E}"/>
              </a:ext>
            </a:extLst>
          </p:cNvPr>
          <p:cNvSpPr txBox="1">
            <a:spLocks noChangeArrowheads="1"/>
          </p:cNvSpPr>
          <p:nvPr/>
        </p:nvSpPr>
        <p:spPr>
          <a:xfrm>
            <a:off x="1274640" y="1067232"/>
            <a:ext cx="4235805" cy="92255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机器语言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47C2A60D-48FF-44B8-A628-722F2EB7CEFA}"/>
              </a:ext>
            </a:extLst>
          </p:cNvPr>
          <p:cNvSpPr txBox="1">
            <a:spLocks noChangeArrowheads="1"/>
          </p:cNvSpPr>
          <p:nvPr/>
        </p:nvSpPr>
        <p:spPr>
          <a:xfrm>
            <a:off x="1490663" y="1845621"/>
            <a:ext cx="10009112" cy="3168346"/>
          </a:xfrm>
          <a:prstGeom prst="rect">
            <a:avLst/>
          </a:prstGeom>
        </p:spPr>
        <p:txBody>
          <a:bodyPr vert="horz" lIns="91461" tIns="45731" rIns="91461" bIns="45731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特点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：用二进制代码表示的一种机器指令的集合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优点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速度快、直接执行、灵活</a:t>
            </a:r>
          </a:p>
          <a:p>
            <a:pPr marL="1520825" indent="-1520825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缺点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 </a:t>
            </a:r>
          </a:p>
          <a:p>
            <a:pPr marL="1520825" indent="-617538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1)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难于看懂和调试。无法从程序看出让计算机执行的是什么任务。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903288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2)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程序很长，编制程序困难。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520825" indent="-617538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3)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程序员稍不小心就会出错，而且这些错误难以发现和修改。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1366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(1.1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计算机基础知识）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8570DC4-237E-4775-B169-5FAF71D186EA}"/>
              </a:ext>
            </a:extLst>
          </p:cNvPr>
          <p:cNvSpPr txBox="1">
            <a:spLocks noChangeArrowheads="1"/>
          </p:cNvSpPr>
          <p:nvPr/>
        </p:nvSpPr>
        <p:spPr>
          <a:xfrm>
            <a:off x="1274639" y="1105972"/>
            <a:ext cx="6789548" cy="77805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汇编语言（符号语言）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4FF2C4B-5DF6-44C8-82F7-07F34BB0D1C0}"/>
              </a:ext>
            </a:extLst>
          </p:cNvPr>
          <p:cNvSpPr txBox="1">
            <a:spLocks noChangeArrowheads="1"/>
          </p:cNvSpPr>
          <p:nvPr/>
        </p:nvSpPr>
        <p:spPr>
          <a:xfrm>
            <a:off x="1418655" y="1701602"/>
            <a:ext cx="10225136" cy="3960439"/>
          </a:xfrm>
          <a:prstGeom prst="rect">
            <a:avLst/>
          </a:prstGeom>
        </p:spPr>
        <p:txBody>
          <a:bodyPr vert="horz" lIns="91461" tIns="45731" rIns="91461" bIns="45731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8129" indent="-1078129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特点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：采用符号和数字代替二进制指令码，对每条指令都给予一个名称，即助记符。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优点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执行速度快，效率高，占用资源少，存储空间小。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缺点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</a:p>
          <a:p>
            <a:pPr indent="712788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不方便编程，工作难度大，费时间。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81088" indent="-36830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要求用户详细了解所用的计算机硬件性能和各种指令，寻址方式以及其他许多知识。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985838" indent="-27305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对机器硬件的依赖性很大，汇编程序不具备通用性，可移植性。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2968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(1.1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计算机基础知识）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6CA73BC-E2AF-4803-982F-81ECABB97B8D}"/>
              </a:ext>
            </a:extLst>
          </p:cNvPr>
          <p:cNvSpPr txBox="1">
            <a:spLocks noChangeArrowheads="1"/>
          </p:cNvSpPr>
          <p:nvPr/>
        </p:nvSpPr>
        <p:spPr>
          <a:xfrm>
            <a:off x="1107133" y="1041614"/>
            <a:ext cx="2863407" cy="61995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高级语言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DE59F4B-BEF2-42CF-961D-E9A54162BC3E}"/>
              </a:ext>
            </a:extLst>
          </p:cNvPr>
          <p:cNvSpPr txBox="1">
            <a:spLocks noChangeArrowheads="1"/>
          </p:cNvSpPr>
          <p:nvPr/>
        </p:nvSpPr>
        <p:spPr>
          <a:xfrm>
            <a:off x="1274639" y="1648535"/>
            <a:ext cx="8894638" cy="4373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3288" indent="-903288"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特点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年代中期发展起来的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它是一组指令集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可以实现一条指令与多条汇编语言指令相对应。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优点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 1)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可以更容易，更快地写出程序。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938213">
              <a:lnSpc>
                <a:spcPct val="9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高级语言都有自己的语法。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903288">
              <a:lnSpc>
                <a:spcPct val="9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不依附于任何特定的硬件结构。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903288">
              <a:lnSpc>
                <a:spcPct val="9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具有通用性和可移植性。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缺点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 1)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要掌握高级语言必须学会其语法。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indent="903288">
              <a:lnSpc>
                <a:spcPct val="9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占用资源多，执行效率低。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258888" indent="-355600">
              <a:lnSpc>
                <a:spcPct val="9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源程序必须经过“翻译”变成机器语言程序才能被执行。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解释形式、编译形式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2490310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6417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6D284EE-E2D7-4A62-91EF-4A4BAFF4CE89}"/>
              </a:ext>
            </a:extLst>
          </p:cNvPr>
          <p:cNvSpPr txBox="1">
            <a:spLocks noChangeArrowheads="1"/>
          </p:cNvSpPr>
          <p:nvPr/>
        </p:nvSpPr>
        <p:spPr>
          <a:xfrm>
            <a:off x="1310643" y="1531881"/>
            <a:ext cx="9577064" cy="4225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7913" indent="-1077913">
              <a:lnSpc>
                <a:spcPct val="9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特点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：一种解释型、面向对象、带有动态语义的高级程序设计语言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77913" indent="-1077913"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优点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    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简单、容易学习：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程序感觉就像阅读英语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77913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免费开源：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开发可以自由地分发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相关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拷贝，阅读其源代码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77913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内存管理：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可以随意声明变量而无需提前申请内存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77913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可移植：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的开放源代码特性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使其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被移植到许多平台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77913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解释型：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解释型的最大优点是不同系统之间的兼容性好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1077913">
              <a:spcAft>
                <a:spcPts val="6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6)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扩展库：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标准库很大，能够帮助开发者完成许多工作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缺点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: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执行速度比较慢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D7307FA-5140-4159-9489-9417223CE237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D0FFCF-87C2-AFF9-959F-AB1403B58648}"/>
              </a:ext>
            </a:extLst>
          </p:cNvPr>
          <p:cNvSpPr txBox="1"/>
          <p:nvPr/>
        </p:nvSpPr>
        <p:spPr>
          <a:xfrm>
            <a:off x="1118748" y="1070216"/>
            <a:ext cx="5761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1.2  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语言简介</a:t>
            </a:r>
          </a:p>
        </p:txBody>
      </p:sp>
    </p:spTree>
    <p:extLst>
      <p:ext uri="{BB962C8B-B14F-4D97-AF65-F5344CB8AC3E}">
        <p14:creationId xmlns:p14="http://schemas.microsoft.com/office/powerpoint/2010/main" val="131689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569966" y="479364"/>
            <a:ext cx="7316893" cy="2143621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Python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语言属于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506887" y="2200163"/>
            <a:ext cx="223966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机器语言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506887" y="3057611"/>
            <a:ext cx="223966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汇编语言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506887" y="3915060"/>
            <a:ext cx="223966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高级语言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506887" y="4772508"/>
            <a:ext cx="223966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自然语言</a:t>
            </a: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792347" y="2264471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2792347" y="3121919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792347" y="3979368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792347" y="4836816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971383" y="5444788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5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6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7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F4725C7-B999-45DD-B93D-B1F933437D35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7095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5697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801CA8-D60F-4D26-8B5E-546880FD5A25}"/>
              </a:ext>
            </a:extLst>
          </p:cNvPr>
          <p:cNvSpPr txBox="1"/>
          <p:nvPr/>
        </p:nvSpPr>
        <p:spPr>
          <a:xfrm>
            <a:off x="1118748" y="901532"/>
            <a:ext cx="5761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1.3  Python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的安装与运行开发环境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87F3E0-7ABD-4CF6-B674-6A69E7577F36}"/>
              </a:ext>
            </a:extLst>
          </p:cNvPr>
          <p:cNvSpPr txBox="1"/>
          <p:nvPr/>
        </p:nvSpPr>
        <p:spPr>
          <a:xfrm>
            <a:off x="1955026" y="1399852"/>
            <a:ext cx="525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下载网址：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www.python.org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3DAD3CD-F61E-4147-A891-90D0E640B094}"/>
              </a:ext>
            </a:extLst>
          </p:cNvPr>
          <p:cNvGrpSpPr/>
          <p:nvPr/>
        </p:nvGrpSpPr>
        <p:grpSpPr>
          <a:xfrm>
            <a:off x="0" y="1899609"/>
            <a:ext cx="12198350" cy="4588292"/>
            <a:chOff x="14473" y="1974356"/>
            <a:chExt cx="12198350" cy="4588292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699F58C-30D6-4A95-B6DF-7237A2B1E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73" y="1974356"/>
              <a:ext cx="12198350" cy="4588292"/>
            </a:xfrm>
            <a:prstGeom prst="rect">
              <a:avLst/>
            </a:prstGeom>
          </p:spPr>
        </p:pic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8396143-3E86-4F7B-A6E1-8A01DC0B40A2}"/>
                </a:ext>
              </a:extLst>
            </p:cNvPr>
            <p:cNvSpPr/>
            <p:nvPr/>
          </p:nvSpPr>
          <p:spPr>
            <a:xfrm>
              <a:off x="3362871" y="3423304"/>
              <a:ext cx="1235529" cy="4320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FD2EC8-5516-4138-A9BC-9CE81211EA5B}"/>
              </a:ext>
            </a:extLst>
          </p:cNvPr>
          <p:cNvSpPr txBox="1"/>
          <p:nvPr/>
        </p:nvSpPr>
        <p:spPr>
          <a:xfrm>
            <a:off x="6665658" y="4249834"/>
            <a:ext cx="383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zh-CN" dirty="0">
                <a:highlight>
                  <a:srgbClr val="FFFF00"/>
                </a:highlight>
              </a:rPr>
              <a:t>Python 3.12.4 - J</a:t>
            </a:r>
            <a:r>
              <a:rPr lang="en-US" altLang="zh-CN" dirty="0" err="1">
                <a:highlight>
                  <a:srgbClr val="FFFF00"/>
                </a:highlight>
              </a:rPr>
              <a:t>une</a:t>
            </a:r>
            <a:r>
              <a:rPr lang="de-DE" altLang="zh-CN" dirty="0">
                <a:highlight>
                  <a:srgbClr val="FFFF00"/>
                </a:highlight>
              </a:rPr>
              <a:t>. 6, 2024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1F6905B-5625-49CB-A16C-90C3176703EF}"/>
              </a:ext>
            </a:extLst>
          </p:cNvPr>
          <p:cNvSpPr txBox="1"/>
          <p:nvPr/>
        </p:nvSpPr>
        <p:spPr>
          <a:xfrm>
            <a:off x="6276590" y="4986328"/>
            <a:ext cx="489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zh-CN" dirty="0">
                <a:highlight>
                  <a:srgbClr val="FFFF00"/>
                </a:highlight>
              </a:rPr>
              <a:t>Download Windows installer (64-bit)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403897-C63D-3640-959D-4EDC4E3754CF}"/>
              </a:ext>
            </a:extLst>
          </p:cNvPr>
          <p:cNvSpPr txBox="1"/>
          <p:nvPr/>
        </p:nvSpPr>
        <p:spPr>
          <a:xfrm>
            <a:off x="5927608" y="5704433"/>
            <a:ext cx="5315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</a:rPr>
              <a:t>文件名</a:t>
            </a:r>
            <a:r>
              <a:rPr lang="zh-CN" altLang="en-US" dirty="0">
                <a:highlight>
                  <a:srgbClr val="FFFF00"/>
                </a:highlight>
              </a:rPr>
              <a:t>：python-3.12.4-amd64.exe</a:t>
            </a:r>
          </a:p>
        </p:txBody>
      </p:sp>
    </p:spTree>
    <p:extLst>
      <p:ext uri="{BB962C8B-B14F-4D97-AF65-F5344CB8AC3E}">
        <p14:creationId xmlns:p14="http://schemas.microsoft.com/office/powerpoint/2010/main" val="27425393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3" grpId="0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14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(1.3  Python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的安装与运行开发环境）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36934231-B106-45F9-8F18-2AB26ED8E160}"/>
              </a:ext>
            </a:extLst>
          </p:cNvPr>
          <p:cNvSpPr txBox="1">
            <a:spLocks/>
          </p:cNvSpPr>
          <p:nvPr/>
        </p:nvSpPr>
        <p:spPr>
          <a:xfrm>
            <a:off x="1274639" y="872024"/>
            <a:ext cx="9938904" cy="2423010"/>
          </a:xfrm>
          <a:prstGeom prst="rect">
            <a:avLst/>
          </a:prstGeom>
        </p:spPr>
        <p:txBody>
          <a:bodyPr>
            <a:norm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安装界面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0850" indent="630238" algn="just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最下面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Add Python 3.6 to PATH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打勾，就是把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的安装路径添加到系统路径下面，勾选了这个的话，以后 运行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cmd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，然后输入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就会去调用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python.exe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不勾选的话 在</a:t>
            </a:r>
            <a:r>
              <a:rPr lang="en-US" altLang="zh-CN" sz="2400" b="1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cmd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下输入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会报‘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’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不是内部或外部命令，也不是可运行的程序</a:t>
            </a:r>
          </a:p>
        </p:txBody>
      </p:sp>
      <p:pic>
        <p:nvPicPr>
          <p:cNvPr id="8" name="内容占位符 4">
            <a:extLst>
              <a:ext uri="{FF2B5EF4-FFF2-40B4-BE49-F238E27FC236}">
                <a16:creationId xmlns:a16="http://schemas.microsoft.com/office/drawing/2014/main" id="{326DFA12-CE26-41C3-8AB1-F0AE78864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855" y="3069754"/>
            <a:ext cx="5273000" cy="327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32609"/>
      </p:ext>
    </p:extLst>
  </p:cSld>
  <p:clrMapOvr>
    <a:masterClrMapping/>
  </p:clrMapOvr>
  <p:transition spd="slow" advTm="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14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(1.3  Python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的安装与运行开发环境）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7CF44FB3-85D6-4351-A8E4-3BC967AFC5B9}"/>
              </a:ext>
            </a:extLst>
          </p:cNvPr>
          <p:cNvSpPr txBox="1">
            <a:spLocks/>
          </p:cNvSpPr>
          <p:nvPr/>
        </p:nvSpPr>
        <p:spPr>
          <a:xfrm>
            <a:off x="1634679" y="1082601"/>
            <a:ext cx="5906023" cy="460755"/>
          </a:xfrm>
          <a:prstGeom prst="rect">
            <a:avLst/>
          </a:prstGeom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1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801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的简单示例：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2E0E3F32-DC45-4160-B9AF-43F76ABF8C91}"/>
              </a:ext>
            </a:extLst>
          </p:cNvPr>
          <p:cNvSpPr txBox="1">
            <a:spLocks/>
          </p:cNvSpPr>
          <p:nvPr/>
        </p:nvSpPr>
        <p:spPr>
          <a:xfrm>
            <a:off x="2520975" y="4847372"/>
            <a:ext cx="6770319" cy="460755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1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sz="2801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的</a:t>
            </a:r>
            <a:r>
              <a:rPr lang="en-US" altLang="zh-CN" sz="2801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IDLE</a:t>
            </a:r>
            <a:r>
              <a:rPr lang="zh-CN" altLang="en-US" sz="2801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可以当做一个计算器来使用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940CAAB-A61D-4388-9D3A-2A42074B7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59" y="1878516"/>
            <a:ext cx="3240360" cy="271489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967B36C-5BF7-436E-871B-9EA9403402EF}"/>
              </a:ext>
            </a:extLst>
          </p:cNvPr>
          <p:cNvSpPr/>
          <p:nvPr/>
        </p:nvSpPr>
        <p:spPr>
          <a:xfrm>
            <a:off x="2520975" y="5466404"/>
            <a:ext cx="7435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ntegrated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D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evelopment and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earning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nvironment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25008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14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(1.3  Python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的安装与运行开发环境）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242D6659-D808-4412-A851-DAEADE818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8748" y="951900"/>
            <a:ext cx="1059705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在实际开发中，如果能够熟练使用集成开发环境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IDLE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提供的一些快捷键，将会大幅度提高您的编写速度和开发效率。在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sym typeface="Times New Roman" panose="02020603050405020304" pitchFamily="18" charset="0"/>
              </a:rPr>
              <a:t>IDLE</a:t>
            </a:r>
            <a:r>
              <a:rPr lang="zh-CN" altLang="en-US" sz="2000" b="1" dirty="0"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环境下，除了撤销（Ctrl+Z）、全选（Ctrl+A）、复制（Ctrl+C）、粘贴（Ctrl+V）、剪切（Ctrl+X）等常规快捷键之外，其他比较常用的快捷键如下表所示。</a:t>
            </a:r>
            <a:endParaRPr lang="zh-CN" altLang="en-US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aphicFrame>
        <p:nvGraphicFramePr>
          <p:cNvPr id="8" name="Group 4">
            <a:extLst>
              <a:ext uri="{FF2B5EF4-FFF2-40B4-BE49-F238E27FC236}">
                <a16:creationId xmlns:a16="http://schemas.microsoft.com/office/drawing/2014/main" id="{B5147618-0BE9-4FAF-A995-B533B4C1A6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400953"/>
              </p:ext>
            </p:extLst>
          </p:nvPr>
        </p:nvGraphicFramePr>
        <p:xfrm>
          <a:off x="2704926" y="2349674"/>
          <a:ext cx="7424693" cy="4166839"/>
        </p:xfrm>
        <a:graphic>
          <a:graphicData uri="http://schemas.openxmlformats.org/drawingml/2006/table">
            <a:tbl>
              <a:tblPr/>
              <a:tblGrid>
                <a:gridCol w="1764542">
                  <a:extLst>
                    <a:ext uri="{9D8B030D-6E8A-4147-A177-3AD203B41FA5}">
                      <a16:colId xmlns:a16="http://schemas.microsoft.com/office/drawing/2014/main" val="2000047366"/>
                    </a:ext>
                  </a:extLst>
                </a:gridCol>
                <a:gridCol w="5660151">
                  <a:extLst>
                    <a:ext uri="{9D8B030D-6E8A-4147-A177-3AD203B41FA5}">
                      <a16:colId xmlns:a16="http://schemas.microsoft.com/office/drawing/2014/main" val="83233006"/>
                    </a:ext>
                  </a:extLst>
                </a:gridCol>
              </a:tblGrid>
              <a:tr h="36838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快捷键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功能说明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110812"/>
                  </a:ext>
                </a:extLst>
              </a:tr>
              <a:tr h="39149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Alt+p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浏览历史命令（上一条）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193637"/>
                  </a:ext>
                </a:extLst>
              </a:tr>
              <a:tr h="392302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Alt+n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浏览历史命令（下一条）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777509"/>
                  </a:ext>
                </a:extLst>
              </a:tr>
              <a:tr h="39149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Ctrl+F6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重启Shell，之前定义的对象和导入的模块全部失效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567869"/>
                  </a:ext>
                </a:extLst>
              </a:tr>
              <a:tr h="392302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F1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打开Python帮助文档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791150"/>
                  </a:ext>
                </a:extLst>
              </a:tr>
              <a:tr h="66327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Alt+/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自动补全前面曾经出现过的单词，如果之前有多个单词具有相同前缀，则在多个单词中循环选择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236173"/>
                  </a:ext>
                </a:extLst>
              </a:tr>
              <a:tr h="392302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Ctrl+]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缩进代码块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655773"/>
                  </a:ext>
                </a:extLst>
              </a:tr>
              <a:tr h="39149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Ctrl+[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取消代码块缩进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95726"/>
                  </a:ext>
                </a:extLst>
              </a:tr>
              <a:tr h="392302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Alt+3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注释代码块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562901"/>
                  </a:ext>
                </a:extLst>
              </a:tr>
              <a:tr h="39149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Alt+4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sym typeface="宋体" panose="02010600030101010101" pitchFamily="2" charset="-122"/>
                        </a:rPr>
                        <a:t>取消代码块注释。</a:t>
                      </a:r>
                    </a:p>
                  </a:txBody>
                  <a:tcPr marL="90191" marR="90191" marT="47001" marB="470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204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884344"/>
      </p:ext>
    </p:extLst>
  </p:cSld>
  <p:clrMapOvr>
    <a:masterClrMapping/>
  </p:clrMapOvr>
  <p:transition spd="slow" advTm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 bwMode="auto">
          <a:xfrm>
            <a:off x="1103302" y="1113743"/>
            <a:ext cx="10019814" cy="5003801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defTabSz="816122"/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138735" y="1886963"/>
            <a:ext cx="6915071" cy="2953556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3" tIns="36286" rIns="72573" bIns="3628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  <a:t>13738066515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  <a:t>短号：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  <a:t>676515</a:t>
            </a:r>
            <a:b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</a:b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  <a:t>WeChat: longsc1014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  <a:t>邮箱：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微软雅黑" pitchFamily="34" charset="-122"/>
              </a:rPr>
              <a:t>longsc@zjut.edu.cn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346647" y="727132"/>
            <a:ext cx="3155698" cy="773220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9" name="圆角矩形 8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88135"/>
              <a:endParaRPr lang="zh-CN" altLang="en-US" sz="3700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700" b="1" dirty="0">
                  <a:latin typeface="微软雅黑" pitchFamily="34" charset="-122"/>
                  <a:ea typeface="微软雅黑" pitchFamily="34" charset="-122"/>
                </a:rPr>
                <a:t>联系方式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954595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14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(1.3  Python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的安装与运行开发环境）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18748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335E9DE9-434A-44D4-9DFB-02AEB5628EA1}"/>
              </a:ext>
            </a:extLst>
          </p:cNvPr>
          <p:cNvSpPr txBox="1">
            <a:spLocks/>
          </p:cNvSpPr>
          <p:nvPr/>
        </p:nvSpPr>
        <p:spPr>
          <a:xfrm>
            <a:off x="1274639" y="1035407"/>
            <a:ext cx="6914368" cy="460755"/>
          </a:xfrm>
          <a:prstGeom prst="rect">
            <a:avLst/>
          </a:prstGeom>
        </p:spPr>
        <p:txBody>
          <a:bodyPr>
            <a:noAutofit/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1.1  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求两个数字的指数值</a:t>
            </a:r>
            <a:r>
              <a:rPr lang="en-US" altLang="zh-CN" sz="2800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并输出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B025739B-5CD5-4374-A942-6113EE20D147}"/>
              </a:ext>
            </a:extLst>
          </p:cNvPr>
          <p:cNvSpPr txBox="1">
            <a:spLocks/>
          </p:cNvSpPr>
          <p:nvPr/>
        </p:nvSpPr>
        <p:spPr>
          <a:xfrm>
            <a:off x="1634679" y="1773828"/>
            <a:ext cx="8642960" cy="1728192"/>
          </a:xfrm>
          <a:prstGeom prst="rect">
            <a:avLst/>
          </a:prstGeom>
        </p:spPr>
        <p:txBody>
          <a:bodyPr lIns="121963" tIns="60981" rIns="121963" bIns="60981">
            <a:normAutofit/>
          </a:bodyPr>
          <a:lstStyle>
            <a:defPPr>
              <a:defRPr lang="zh-CN"/>
            </a:defPPr>
            <a:lvl1pPr marL="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81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62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944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253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906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8880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8694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8507" algn="l" defTabSz="121962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要求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）直接在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IDLE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的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SHELL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（交互式窗口）中完成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）新建一个文件，在文件编辑器中完成（可以保存该文件）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）设置</a:t>
            </a:r>
            <a:r>
              <a:rPr lang="en-US" altLang="zh-CN" b="1" dirty="0" err="1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x,y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的值，调用指数函数计算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C01ABB6F-39D1-4E2E-89C7-757FB33F7F3A}"/>
              </a:ext>
            </a:extLst>
          </p:cNvPr>
          <p:cNvSpPr txBox="1">
            <a:spLocks/>
          </p:cNvSpPr>
          <p:nvPr/>
        </p:nvSpPr>
        <p:spPr>
          <a:xfrm>
            <a:off x="1418655" y="3779686"/>
            <a:ext cx="8208912" cy="1314050"/>
          </a:xfrm>
          <a:prstGeom prst="rect">
            <a:avLst/>
          </a:prstGeom>
        </p:spPr>
        <p:txBody>
          <a:bodyPr vert="horz" lIns="396092" tIns="45731" rIns="91461" bIns="45731" rtlCol="0" anchor="t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知识点：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）熟悉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Python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的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IDEL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环境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）熟悉文件保存与运行方法，尝试如何打开保存后的文件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0" name="横卷形 6">
            <a:extLst>
              <a:ext uri="{FF2B5EF4-FFF2-40B4-BE49-F238E27FC236}">
                <a16:creationId xmlns:a16="http://schemas.microsoft.com/office/drawing/2014/main" id="{203A30E7-DA5D-4862-839B-2EA67EB0D55D}"/>
              </a:ext>
            </a:extLst>
          </p:cNvPr>
          <p:cNvSpPr/>
          <p:nvPr/>
        </p:nvSpPr>
        <p:spPr>
          <a:xfrm>
            <a:off x="1952980" y="5091074"/>
            <a:ext cx="7140262" cy="936321"/>
          </a:xfrm>
          <a:prstGeom prst="horizontalScroll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预习：尝试用</a:t>
            </a:r>
            <a:r>
              <a: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Input</a:t>
            </a: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函数输入</a:t>
            </a:r>
            <a:r>
              <a: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X,Y</a:t>
            </a: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会出现什么情况</a:t>
            </a:r>
          </a:p>
        </p:txBody>
      </p:sp>
    </p:spTree>
    <p:extLst>
      <p:ext uri="{BB962C8B-B14F-4D97-AF65-F5344CB8AC3E}">
        <p14:creationId xmlns:p14="http://schemas.microsoft.com/office/powerpoint/2010/main" val="13214968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2A9D19-2CAD-45ED-B970-BC1365C7DCFE}"/>
              </a:ext>
            </a:extLst>
          </p:cNvPr>
          <p:cNvSpPr txBox="1"/>
          <p:nvPr/>
        </p:nvSpPr>
        <p:spPr>
          <a:xfrm>
            <a:off x="1495944" y="2104090"/>
            <a:ext cx="8193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latinLnBrk="1">
              <a:lnSpc>
                <a:spcPct val="20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输入函数：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x=input(′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提示信息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′)</a:t>
            </a:r>
          </a:p>
          <a:p>
            <a:pPr defTabSz="914400" latinLnBrk="1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注意：通过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函数获得的数据类型都是字符串类型；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903288"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提示信息可以使用字符串常量（引号）或字符串变量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603D8B-FB5E-42C3-900A-341AF209A62E}"/>
              </a:ext>
            </a:extLst>
          </p:cNvPr>
          <p:cNvSpPr txBox="1"/>
          <p:nvPr/>
        </p:nvSpPr>
        <p:spPr>
          <a:xfrm>
            <a:off x="1495944" y="1513926"/>
            <a:ext cx="9288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14488" indent="-1614488"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输入模式：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用户手工输入（数字、字符、列表、元组等数据）、文件输入、网络输入、随机数据输入、程序内部参数输入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4ADF94-FF70-41C3-B905-E7E3FF92474A}"/>
              </a:ext>
            </a:extLst>
          </p:cNvPr>
          <p:cNvSpPr txBox="1"/>
          <p:nvPr/>
        </p:nvSpPr>
        <p:spPr>
          <a:xfrm>
            <a:off x="783318" y="3863078"/>
            <a:ext cx="11067726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defTabSz="914400" latinLnBrk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尝试：采用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split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方法实现一组数据的输入（返回列表，列表内元素为字符串类型）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60F459-3284-4DE2-B1C2-D649AF6E7800}"/>
              </a:ext>
            </a:extLst>
          </p:cNvPr>
          <p:cNvSpPr/>
          <p:nvPr/>
        </p:nvSpPr>
        <p:spPr>
          <a:xfrm>
            <a:off x="1922711" y="4452388"/>
            <a:ext cx="7128792" cy="2308324"/>
          </a:xfrm>
          <a:prstGeom prst="rect">
            <a:avLst/>
          </a:prstGeom>
          <a:solidFill>
            <a:srgbClr val="D0F7FC"/>
          </a:solidFill>
        </p:spPr>
        <p:txBody>
          <a:bodyPr wrap="square">
            <a:spAutoFit/>
          </a:bodyPr>
          <a:lstStyle/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 = input('输入一组数,用逗号分隔：').split(',')</a:t>
            </a:r>
          </a:p>
          <a:p>
            <a:pPr defTabSz="914400" latinLnBrk="1"/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输入一组数,用逗号分隔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：1, 2, 3, 4</a:t>
            </a:r>
          </a:p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</a:p>
          <a:p>
            <a:pPr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['1', '2', '3', '4’]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defTabSz="914400" latinLnBrk="1"/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x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[1]</a:t>
            </a:r>
          </a:p>
          <a:p>
            <a:pPr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'2'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FAB6D42-4D15-4A63-8633-41C462C218C8}"/>
              </a:ext>
            </a:extLst>
          </p:cNvPr>
          <p:cNvSpPr/>
          <p:nvPr/>
        </p:nvSpPr>
        <p:spPr>
          <a:xfrm>
            <a:off x="11535371" y="320817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549A1D-DCBD-5C92-46DC-C2FE8D63C212}"/>
              </a:ext>
            </a:extLst>
          </p:cNvPr>
          <p:cNvSpPr txBox="1"/>
          <p:nvPr/>
        </p:nvSpPr>
        <p:spPr>
          <a:xfrm>
            <a:off x="1118748" y="901532"/>
            <a:ext cx="5761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1.4 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输入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/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输出函数</a:t>
            </a:r>
          </a:p>
        </p:txBody>
      </p:sp>
    </p:spTree>
    <p:extLst>
      <p:ext uri="{BB962C8B-B14F-4D97-AF65-F5344CB8AC3E}">
        <p14:creationId xmlns:p14="http://schemas.microsoft.com/office/powerpoint/2010/main" val="314580798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142922" y="2861313"/>
            <a:ext cx="123131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142922" y="3718762"/>
            <a:ext cx="123131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5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142922" y="4576210"/>
            <a:ext cx="123131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12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142922" y="5433659"/>
            <a:ext cx="123131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23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3428382" y="2925621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3428382" y="3783070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3428382" y="4640518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3428382" y="5497967"/>
            <a:ext cx="514469" cy="514469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0"/>
            </p:custDataLst>
          </p:nvPr>
        </p:nvSpPr>
        <p:spPr>
          <a:xfrm>
            <a:off x="7899375" y="5600861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417634" y="2141594"/>
            <a:ext cx="2017882" cy="461772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显示结果是：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81868" y="1038119"/>
            <a:ext cx="7406095" cy="983649"/>
          </a:xfrm>
          <a:prstGeom prst="rect">
            <a:avLst/>
          </a:prstGeom>
        </p:spPr>
      </p:pic>
      <p:grpSp>
        <p:nvGrpSpPr>
          <p:cNvPr id="20" name="组合 19"/>
          <p:cNvGrpSpPr/>
          <p:nvPr>
            <p:custDataLst>
              <p:tags r:id="rId11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3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4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5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6"/>
              </p:custDataLst>
            </p:nvPr>
          </p:nvSpPr>
          <p:spPr>
            <a:xfrm>
              <a:off x="-212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B9F2C29-18E1-477D-8598-A2B100D16118}"/>
              </a:ext>
            </a:extLst>
          </p:cNvPr>
          <p:cNvPicPr>
            <a:picLocks/>
          </p:cNvPicPr>
          <p:nvPr>
            <p:custDataLst>
              <p:tags r:id="rId1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9392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(1.4  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输出函数）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287E28-949F-4229-A043-4FCAD4C1C635}"/>
              </a:ext>
            </a:extLst>
          </p:cNvPr>
          <p:cNvSpPr/>
          <p:nvPr/>
        </p:nvSpPr>
        <p:spPr>
          <a:xfrm>
            <a:off x="1706687" y="2595890"/>
            <a:ext cx="8424936" cy="4093428"/>
          </a:xfrm>
          <a:prstGeom prst="rect">
            <a:avLst/>
          </a:prstGeom>
          <a:solidFill>
            <a:srgbClr val="D0F7FC"/>
          </a:solidFill>
        </p:spPr>
        <p:txBody>
          <a:bodyPr wrap="square">
            <a:spAutoFit/>
          </a:bodyPr>
          <a:lstStyle/>
          <a:p>
            <a:pPr lvl="0" defTabSz="914400" latinLnBrk="1">
              <a:defRPr/>
            </a:pP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print(1, 2, 3)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1 2 3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print('1', 'hello', 3)    </a:t>
            </a:r>
            <a:r>
              <a:rPr lang="pl-PL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注意数字</a:t>
            </a:r>
            <a:r>
              <a:rPr lang="en-US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和字符</a:t>
            </a:r>
            <a:r>
              <a:rPr lang="en-US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打印出来看不出类型不同</a:t>
            </a:r>
          </a:p>
          <a:p>
            <a:pPr lvl="0" defTabSz="914400" latinLnBrk="1">
              <a:defRPr/>
            </a:pPr>
            <a:r>
              <a:rPr lang="en-US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 </a:t>
            </a:r>
            <a:r>
              <a:rPr lang="pl-PL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hello 3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hello = 10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print(1, hello, 3)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1 10 3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print(1,2,3); print(4,5,6)    </a:t>
            </a:r>
            <a:r>
              <a:rPr lang="pl-PL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用分号隔开可以打印多行</a:t>
            </a:r>
          </a:p>
          <a:p>
            <a:pPr lvl="0" defTabSz="914400" latinLnBrk="1">
              <a:defRPr/>
            </a:pPr>
            <a:r>
              <a:rPr lang="en-US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1 2 3</a:t>
            </a:r>
          </a:p>
          <a:p>
            <a:pPr lvl="0" defTabSz="914400" latinLnBrk="1">
              <a:defRPr/>
            </a:pPr>
            <a:r>
              <a:rPr lang="en-US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4 5 6</a:t>
            </a:r>
          </a:p>
          <a:p>
            <a:pPr lvl="0" defTabSz="914400" latinLnBrk="1">
              <a:defRPr/>
            </a:pPr>
            <a:r>
              <a:rPr lang="en-US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print(1,2,3, end = '***'); print(4,5,6, sep = '--')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 2 3***4--5--6</a:t>
            </a:r>
          </a:p>
          <a:p>
            <a:pPr lvl="0" defTabSz="914400" latinLnBrk="1">
              <a:defRPr/>
            </a:pPr>
            <a:r>
              <a:rPr lang="pl-PL" altLang="zh-CN" sz="2000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&gt;&gt;&gt; </a:t>
            </a:r>
            <a:r>
              <a:rPr lang="pl-PL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# 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不指定参数</a:t>
            </a:r>
            <a:r>
              <a:rPr lang="pl-PL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sep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时默认用空格分隔，不指定</a:t>
            </a:r>
            <a:r>
              <a:rPr lang="pl-PL" altLang="zh-CN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end</a:t>
            </a:r>
            <a:r>
              <a:rPr lang="zh-CN" altLang="en-US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时默认换行</a:t>
            </a:r>
            <a:endParaRPr kumimoji="0" lang="pl-PL" altLang="zh-CN" sz="2000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0AC984-4164-4FEB-BEDB-CD7E04EE5562}"/>
              </a:ext>
            </a:extLst>
          </p:cNvPr>
          <p:cNvSpPr txBox="1"/>
          <p:nvPr/>
        </p:nvSpPr>
        <p:spPr>
          <a:xfrm>
            <a:off x="1130623" y="1063851"/>
            <a:ext cx="10441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14488" indent="-1614488" defTabSz="914400" latinLnBrk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输出模式： 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屏幕显示输出、文件输出、网络输出、操作系统内部变量输出等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F35308-E31E-4F1D-B147-4713AFCB113E}"/>
              </a:ext>
            </a:extLst>
          </p:cNvPr>
          <p:cNvSpPr txBox="1"/>
          <p:nvPr/>
        </p:nvSpPr>
        <p:spPr>
          <a:xfrm>
            <a:off x="1104288" y="1553533"/>
            <a:ext cx="993710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输出函数格式： 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2871788" lvl="0" indent="-2508250" latinLnBrk="0">
              <a:spcBef>
                <a:spcPts val="600"/>
              </a:spcBef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print(value,……[,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sep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=</a:t>
            </a:r>
            <a:r>
              <a:rPr lang="pl-PL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''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][,end=</a:t>
            </a:r>
            <a:r>
              <a:rPr lang="pl-PL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\n</a:t>
            </a:r>
            <a:r>
              <a:rPr lang="pl-PL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'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][,file=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sys.stdout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][,flush=False)]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07284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3497E77F-F282-4A79-BD1F-A91ACBCD258A}"/>
              </a:ext>
            </a:extLst>
          </p:cNvPr>
          <p:cNvSpPr txBox="1"/>
          <p:nvPr/>
        </p:nvSpPr>
        <p:spPr>
          <a:xfrm>
            <a:off x="1121825" y="170270"/>
            <a:ext cx="828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程序设计概述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 flipV="1">
            <a:off x="1130623" y="693490"/>
            <a:ext cx="11067727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E56CEF6-87BD-4434-A651-6B6DEEDDFCAF}"/>
              </a:ext>
            </a:extLst>
          </p:cNvPr>
          <p:cNvSpPr/>
          <p:nvPr/>
        </p:nvSpPr>
        <p:spPr>
          <a:xfrm>
            <a:off x="186370" y="185078"/>
            <a:ext cx="936104" cy="893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287E28-949F-4229-A043-4FCAD4C1C635}"/>
              </a:ext>
            </a:extLst>
          </p:cNvPr>
          <p:cNvSpPr/>
          <p:nvPr/>
        </p:nvSpPr>
        <p:spPr>
          <a:xfrm>
            <a:off x="1346647" y="1845618"/>
            <a:ext cx="9073008" cy="4457952"/>
          </a:xfrm>
          <a:prstGeom prst="rect">
            <a:avLst/>
          </a:prstGeom>
          <a:solidFill>
            <a:srgbClr val="D0F7FC"/>
          </a:solidFill>
        </p:spPr>
        <p:txBody>
          <a:bodyPr wrap="square">
            <a:spAutoFit/>
          </a:bodyPr>
          <a:lstStyle/>
          <a:p>
            <a:pPr marL="457200" lvl="0" indent="-457200" defTabSz="914400" latinLnBrk="1">
              <a:lnSpc>
                <a:spcPct val="150000"/>
              </a:lnSpc>
              <a:buAutoNum type="arabicPeriod"/>
              <a:defRPr/>
            </a:pP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熟悉</a:t>
            </a:r>
            <a:r>
              <a:rPr lang="en-US" altLang="zh-CN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kern="0" dirty="0">
                <a:latin typeface="Times New Roman" panose="02020603050405020304" pitchFamily="18" charset="0"/>
                <a:ea typeface="华文楷体" panose="02010600040101010101" pitchFamily="2" charset="-122"/>
              </a:rPr>
              <a:t>运行环境，两个窗口的区别：交互式窗口和文件编辑窗口，文件保存后如何打开。</a:t>
            </a:r>
            <a:endParaRPr lang="en-US" altLang="zh-CN" b="1" kern="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0" indent="-457200" defTabSz="914400" latinLnBrk="1">
              <a:lnSpc>
                <a:spcPct val="150000"/>
              </a:lnSpc>
              <a:buAutoNum type="arabicPeriod"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</a:t>
            </a:r>
            <a:r>
              <a:rPr lang="en-US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lang="zh-CN" altLang="en-US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函数输入数据的特点（不管输入什么内容，都是符号！符号！符号！），同时牢记用</a:t>
            </a:r>
            <a:r>
              <a:rPr lang="en-US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input</a:t>
            </a:r>
            <a:r>
              <a:rPr lang="zh-CN" altLang="en-US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函数输入后的数据必须赋值给变量</a:t>
            </a:r>
            <a:endParaRPr lang="en-US" altLang="zh-CN" b="1" kern="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0" indent="-457200" defTabSz="914400" latinLnBrk="1">
              <a:lnSpc>
                <a:spcPct val="150000"/>
              </a:lnSpc>
              <a:buAutoNum type="arabicPeriod"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掌握</a:t>
            </a:r>
            <a:r>
              <a:rPr kumimoji="0" lang="en-US" altLang="zh-CN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print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函数打印数据的各种格式设置</a:t>
            </a:r>
            <a:endParaRPr kumimoji="0" lang="en-US" altLang="zh-CN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457200" lvl="0" indent="-457200" defTabSz="914400" latinLnBrk="1">
              <a:lnSpc>
                <a:spcPct val="150000"/>
              </a:lnSpc>
              <a:buAutoNum type="arabicPeriod"/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多练习！多练习！多练习！完成课后所有习题（题目</a:t>
            </a:r>
            <a:r>
              <a:rPr lang="en-US" altLang="zh-CN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8-12</a:t>
            </a:r>
            <a:r>
              <a:rPr lang="zh-CN" altLang="en-US" b="1" kern="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写在一个文件中，代码和运行结果截在一张图里实名发群里）</a:t>
            </a:r>
            <a:endParaRPr kumimoji="0" lang="pl-PL" altLang="zh-CN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0AC984-4164-4FEB-BEDB-CD7E04EE5562}"/>
              </a:ext>
            </a:extLst>
          </p:cNvPr>
          <p:cNvSpPr txBox="1"/>
          <p:nvPr/>
        </p:nvSpPr>
        <p:spPr>
          <a:xfrm>
            <a:off x="1202631" y="993551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14488" indent="-1614488" defTabSz="914400" latinLnBrk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第一章重点：</a:t>
            </a:r>
            <a:endParaRPr lang="zh-CN" altLang="en-US" sz="36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680833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B672AAB-4F66-4BC6-9BB0-23E1B9047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9" y="56246"/>
            <a:ext cx="1543891" cy="972169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A48A9497-109C-4D7C-835D-593803BA5B4A}"/>
              </a:ext>
            </a:extLst>
          </p:cNvPr>
          <p:cNvSpPr txBox="1">
            <a:spLocks/>
          </p:cNvSpPr>
          <p:nvPr/>
        </p:nvSpPr>
        <p:spPr>
          <a:xfrm>
            <a:off x="1558321" y="945246"/>
            <a:ext cx="2812662" cy="72008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96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学习要求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36120FAD-078A-4B0C-BB62-C0965E6D84E0}"/>
              </a:ext>
            </a:extLst>
          </p:cNvPr>
          <p:cNvSpPr txBox="1">
            <a:spLocks/>
          </p:cNvSpPr>
          <p:nvPr/>
        </p:nvSpPr>
        <p:spPr bwMode="auto">
          <a:xfrm>
            <a:off x="2066727" y="1845618"/>
            <a:ext cx="7022913" cy="422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6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2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743099" indent="-743099" defTabSz="914583">
              <a:buFont typeface="+mj-lt"/>
              <a:buAutoNum type="arabicPeriod"/>
              <a:defRPr/>
            </a:pPr>
            <a:r>
              <a:rPr lang="zh-CN" altLang="en-US" sz="2801" kern="0" dirty="0">
                <a:latin typeface="Times New Roman"/>
                <a:ea typeface="华文楷体"/>
              </a:rPr>
              <a:t>课前预习</a:t>
            </a:r>
            <a:endParaRPr lang="en-US" altLang="zh-CN" sz="2801" kern="0" dirty="0">
              <a:latin typeface="Times New Roman"/>
              <a:ea typeface="华文楷体"/>
            </a:endParaRPr>
          </a:p>
          <a:p>
            <a:pPr marL="743099" indent="-743099" defTabSz="914583">
              <a:buFont typeface="+mj-lt"/>
              <a:buAutoNum type="arabicPeriod"/>
              <a:defRPr/>
            </a:pPr>
            <a:r>
              <a:rPr lang="zh-CN" altLang="en-US" sz="2801" kern="0" dirty="0">
                <a:latin typeface="Times New Roman"/>
                <a:ea typeface="华文楷体"/>
              </a:rPr>
              <a:t>课堂听课（手机充满电）</a:t>
            </a:r>
            <a:endParaRPr lang="en-US" altLang="zh-CN" sz="2801" kern="0" dirty="0">
              <a:latin typeface="Times New Roman"/>
              <a:ea typeface="华文楷体"/>
            </a:endParaRPr>
          </a:p>
          <a:p>
            <a:pPr marL="857421" lvl="1" indent="-457291" defTabSz="914583">
              <a:defRPr/>
            </a:pPr>
            <a:r>
              <a:rPr lang="zh-CN" altLang="en-US" sz="2801" kern="0" dirty="0">
                <a:latin typeface="Times New Roman"/>
                <a:ea typeface="华文楷体"/>
              </a:rPr>
              <a:t>课前扫码</a:t>
            </a:r>
            <a:endParaRPr lang="en-US" altLang="zh-CN" sz="2801" kern="0" dirty="0">
              <a:latin typeface="Times New Roman"/>
              <a:ea typeface="华文楷体"/>
            </a:endParaRPr>
          </a:p>
          <a:p>
            <a:pPr marL="857421" lvl="1" indent="-457291" defTabSz="914583">
              <a:defRPr/>
            </a:pPr>
            <a:r>
              <a:rPr lang="zh-CN" altLang="en-US" sz="2801" kern="0" dirty="0">
                <a:latin typeface="Times New Roman"/>
                <a:ea typeface="华文楷体"/>
              </a:rPr>
              <a:t>限时练习</a:t>
            </a:r>
            <a:endParaRPr lang="en-US" altLang="zh-CN" sz="2801" kern="0" dirty="0">
              <a:latin typeface="Times New Roman"/>
              <a:ea typeface="华文楷体"/>
            </a:endParaRPr>
          </a:p>
          <a:p>
            <a:pPr marL="857421" lvl="1" indent="-457291" defTabSz="914583">
              <a:defRPr/>
            </a:pPr>
            <a:r>
              <a:rPr lang="zh-CN" altLang="en-US" sz="2801" kern="0" dirty="0">
                <a:solidFill>
                  <a:srgbClr val="FF0000"/>
                </a:solidFill>
                <a:latin typeface="Times New Roman"/>
                <a:ea typeface="华文楷体"/>
              </a:rPr>
              <a:t>弹幕反馈</a:t>
            </a:r>
            <a:endParaRPr lang="en-US" altLang="zh-CN" sz="2801" kern="0" dirty="0">
              <a:solidFill>
                <a:srgbClr val="FF0000"/>
              </a:solidFill>
              <a:latin typeface="Times New Roman"/>
              <a:ea typeface="华文楷体"/>
            </a:endParaRPr>
          </a:p>
          <a:p>
            <a:pPr marL="857421" lvl="1" indent="-457291" defTabSz="914583">
              <a:defRPr/>
            </a:pPr>
            <a:r>
              <a:rPr lang="zh-CN" altLang="en-US" sz="2801" kern="0" dirty="0">
                <a:solidFill>
                  <a:srgbClr val="FF0000"/>
                </a:solidFill>
                <a:latin typeface="Times New Roman"/>
                <a:ea typeface="华文楷体"/>
              </a:rPr>
              <a:t>标记不懂与收藏</a:t>
            </a:r>
            <a:endParaRPr lang="en-US" altLang="zh-CN" sz="2801" kern="0" dirty="0">
              <a:solidFill>
                <a:srgbClr val="FF0000"/>
              </a:solidFill>
              <a:latin typeface="Times New Roman"/>
              <a:ea typeface="华文楷体"/>
            </a:endParaRPr>
          </a:p>
          <a:p>
            <a:pPr marL="743099" indent="-743099" defTabSz="914583">
              <a:buFont typeface="+mj-lt"/>
              <a:buAutoNum type="arabicPeriod"/>
              <a:defRPr/>
            </a:pPr>
            <a:r>
              <a:rPr lang="zh-CN" altLang="en-US" sz="2801" kern="0" dirty="0">
                <a:latin typeface="Times New Roman"/>
                <a:ea typeface="华文楷体"/>
              </a:rPr>
              <a:t>课后手机复习（可能有练习）</a:t>
            </a:r>
            <a:endParaRPr lang="en-US" altLang="zh-CN" sz="2801" kern="0" dirty="0">
              <a:latin typeface="Times New Roman"/>
              <a:ea typeface="华文楷体"/>
            </a:endParaRPr>
          </a:p>
          <a:p>
            <a:pPr marL="743099" indent="-743099" defTabSz="914583">
              <a:buFont typeface="+mj-lt"/>
              <a:buAutoNum type="arabicPeriod"/>
              <a:defRPr/>
            </a:pPr>
            <a:r>
              <a:rPr lang="zh-CN" altLang="en-US" sz="2801" kern="0" dirty="0">
                <a:latin typeface="Times New Roman"/>
                <a:ea typeface="华文楷体"/>
              </a:rPr>
              <a:t>课后纸质作业（每章</a:t>
            </a:r>
            <a:r>
              <a:rPr lang="en-US" altLang="zh-CN" sz="2801" kern="0" dirty="0">
                <a:latin typeface="Times New Roman"/>
                <a:ea typeface="华文楷体"/>
              </a:rPr>
              <a:t>1</a:t>
            </a:r>
            <a:r>
              <a:rPr lang="zh-CN" altLang="en-US" sz="2801" kern="0" dirty="0">
                <a:latin typeface="Times New Roman"/>
                <a:ea typeface="华文楷体"/>
              </a:rPr>
              <a:t>次）</a:t>
            </a:r>
          </a:p>
        </p:txBody>
      </p:sp>
    </p:spTree>
    <p:extLst>
      <p:ext uri="{BB962C8B-B14F-4D97-AF65-F5344CB8AC3E}">
        <p14:creationId xmlns:p14="http://schemas.microsoft.com/office/powerpoint/2010/main" val="369371066"/>
      </p:ext>
    </p:extLst>
  </p:cSld>
  <p:clrMapOvr>
    <a:masterClrMapping/>
  </p:clrMapOvr>
  <p:transition spd="slow" advTm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B672AAB-4F66-4BC6-9BB0-23E1B9047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9" y="56246"/>
            <a:ext cx="1543891" cy="972169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A48A9497-109C-4D7C-835D-593803BA5B4A}"/>
              </a:ext>
            </a:extLst>
          </p:cNvPr>
          <p:cNvSpPr txBox="1">
            <a:spLocks/>
          </p:cNvSpPr>
          <p:nvPr/>
        </p:nvSpPr>
        <p:spPr>
          <a:xfrm>
            <a:off x="1558321" y="945246"/>
            <a:ext cx="2812662" cy="72008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96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课堂要求：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1D9070F-9D2B-4B4A-BF10-F2379E328994}"/>
              </a:ext>
            </a:extLst>
          </p:cNvPr>
          <p:cNvSpPr txBox="1">
            <a:spLocks noChangeArrowheads="1"/>
          </p:cNvSpPr>
          <p:nvPr/>
        </p:nvSpPr>
        <p:spPr>
          <a:xfrm>
            <a:off x="1742282" y="1526752"/>
            <a:ext cx="9793088" cy="2664205"/>
          </a:xfrm>
          <a:prstGeom prst="rect">
            <a:avLst/>
          </a:prstGeom>
        </p:spPr>
        <p:txBody>
          <a:bodyPr vert="horz" lIns="91461" tIns="45731" rIns="91461" bIns="45731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91" indent="-45729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开学一个月内坚持不迟到</a:t>
            </a:r>
          </a:p>
          <a:p>
            <a:pPr marL="457291" indent="-45729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开学二个月内坚持不缺课</a:t>
            </a:r>
          </a:p>
          <a:p>
            <a:pPr marL="457291" indent="-45729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上课坚持做笔记，少睡觉</a:t>
            </a:r>
          </a:p>
          <a:p>
            <a:pPr marL="457291" indent="-45729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必须认真参加每一次上机实验（签到），做好上机前预习准备工作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6618B3E-F345-4A8C-8A98-9B98CE130C3D}"/>
              </a:ext>
            </a:extLst>
          </p:cNvPr>
          <p:cNvSpPr txBox="1">
            <a:spLocks noChangeArrowheads="1"/>
          </p:cNvSpPr>
          <p:nvPr/>
        </p:nvSpPr>
        <p:spPr>
          <a:xfrm>
            <a:off x="1576900" y="4235853"/>
            <a:ext cx="3312368" cy="792271"/>
          </a:xfrm>
          <a:prstGeom prst="rect">
            <a:avLst/>
          </a:prstGeom>
        </p:spPr>
        <p:txBody>
          <a:bodyPr vert="horz" lIns="91461" tIns="45731" rIns="91461" bIns="4573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l"/>
            <a:r>
              <a:rPr lang="zh-CN" altLang="en-US" sz="3201" dirty="0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第一节课作业：</a:t>
            </a:r>
            <a:endParaRPr lang="en-US" altLang="zh-CN" sz="3201" dirty="0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A249A13-7601-4A5A-A513-3B011F9D85D2}"/>
              </a:ext>
            </a:extLst>
          </p:cNvPr>
          <p:cNvSpPr/>
          <p:nvPr/>
        </p:nvSpPr>
        <p:spPr>
          <a:xfrm>
            <a:off x="1735089" y="4989082"/>
            <a:ext cx="9396327" cy="114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有电脑的同学回去安装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Python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软件开发环境，没有电脑的同学到新教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10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楼计算中心上机，把第一次课的所有代码写一遍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7A0815F-16A8-49E5-BF02-43E0FDFA1AD8}"/>
              </a:ext>
            </a:extLst>
          </p:cNvPr>
          <p:cNvSpPr/>
          <p:nvPr/>
        </p:nvSpPr>
        <p:spPr>
          <a:xfrm>
            <a:off x="11535371" y="324168"/>
            <a:ext cx="662980" cy="3601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6353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183288" y="848962"/>
            <a:ext cx="7316893" cy="8543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你们以前学过程序语言类课程吗？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353892" y="1846673"/>
            <a:ext cx="3458534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学过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Python</a:t>
            </a:r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编程语言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3892" y="2704121"/>
            <a:ext cx="5690782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学过其他编程语言，没接触过</a:t>
            </a:r>
            <a:r>
              <a:rPr lang="en-US" altLang="zh-CN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Python</a:t>
            </a:r>
            <a:endParaRPr lang="zh-CN" altLang="en-US" sz="260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353892" y="4384008"/>
            <a:ext cx="5906023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用过电脑，但是几乎没学过计算机知识</a:t>
            </a: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639352" y="1910981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639352" y="2768429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639352" y="3625878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9"/>
            </p:custDataLst>
          </p:nvPr>
        </p:nvSpPr>
        <p:spPr>
          <a:xfrm>
            <a:off x="8907487" y="5327795"/>
            <a:ext cx="1543407" cy="411575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357196" y="3561569"/>
            <a:ext cx="5279707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没学过编程，学过计算机基础知识</a:t>
            </a:r>
          </a:p>
        </p:txBody>
      </p:sp>
      <p:sp>
        <p:nvSpPr>
          <p:cNvPr id="3" name="椭圆 2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1639352" y="4483326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AA7A26-9CB7-0752-628B-1F40A6397ED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355525" y="5212040"/>
            <a:ext cx="3752180" cy="643087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zh-CN" altLang="en-US" sz="260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电脑都没怎么用过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8820E36-66D5-2E17-2A30-4E2E28BC8DDD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>
          <a:xfrm>
            <a:off x="1639352" y="5276349"/>
            <a:ext cx="514469" cy="514469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E</a:t>
            </a:r>
            <a:endParaRPr lang="zh-CN" altLang="en-US" sz="160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20" name="组合 19"/>
          <p:cNvGrpSpPr/>
          <p:nvPr>
            <p:custDataLst>
              <p:tags r:id="rId14"/>
            </p:custDataLst>
          </p:nvPr>
        </p:nvGrpSpPr>
        <p:grpSpPr>
          <a:xfrm>
            <a:off x="0" y="0"/>
            <a:ext cx="9146117" cy="635147"/>
            <a:chOff x="-1525764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16"/>
              </p:custDataLst>
            </p:nvPr>
          </p:nvSpPr>
          <p:spPr>
            <a:xfrm>
              <a:off x="-1525764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17"/>
              </p:custDataLst>
            </p:nvPr>
          </p:nvSpPr>
          <p:spPr>
            <a:xfrm>
              <a:off x="-1525764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ypeText"/>
            <p:cNvSpPr txBox="1"/>
            <p:nvPr>
              <p:custDataLst>
                <p:tags r:id="rId18"/>
              </p:custDataLst>
            </p:nvPr>
          </p:nvSpPr>
          <p:spPr>
            <a:xfrm>
              <a:off x="-1271823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60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投票</a:t>
              </a:r>
            </a:p>
          </p:txBody>
        </p:sp>
        <p:sp>
          <p:nvSpPr>
            <p:cNvPr id="19" name="TipText"/>
            <p:cNvSpPr txBox="1"/>
            <p:nvPr>
              <p:custDataLst>
                <p:tags r:id="rId19"/>
              </p:custDataLst>
            </p:nvPr>
          </p:nvSpPr>
          <p:spPr>
            <a:xfrm>
              <a:off x="-330336" y="109195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最多可选</a:t>
              </a:r>
              <a:r>
                <a:rPr lang="en-US" altLang="zh-CN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项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230FBC87-9AB9-4257-8EFC-E7414CACB011}"/>
              </a:ext>
            </a:extLst>
          </p:cNvPr>
          <p:cNvPicPr>
            <a:picLocks/>
          </p:cNvPicPr>
          <p:nvPr>
            <p:custDataLst>
              <p:tags r:id="rId1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8261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 bwMode="auto">
          <a:xfrm>
            <a:off x="1103302" y="1113743"/>
            <a:ext cx="10019814" cy="5003801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defTabSz="816122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46647" y="727132"/>
            <a:ext cx="1944216" cy="773220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9" name="圆角矩形 8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88135"/>
              <a:endParaRPr lang="zh-CN" altLang="en-US" sz="3700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700" b="1" dirty="0">
                  <a:latin typeface="微软雅黑" pitchFamily="34" charset="-122"/>
                  <a:ea typeface="微软雅黑" pitchFamily="34" charset="-122"/>
                </a:rPr>
                <a:t>绪论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99DB58A-5E36-4F0D-8BD2-03B543520FD0}"/>
              </a:ext>
            </a:extLst>
          </p:cNvPr>
          <p:cNvSpPr/>
          <p:nvPr/>
        </p:nvSpPr>
        <p:spPr>
          <a:xfrm>
            <a:off x="1936745" y="2006295"/>
            <a:ext cx="8352928" cy="373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ts val="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计算机的概念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计算机是能够根据一组指令操作数据的机器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539858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功能性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：可以进行数据计算</a:t>
            </a:r>
          </a:p>
          <a:p>
            <a:pPr marL="539858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可编程性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：根据一系列指令来执行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363611">
              <a:spcBef>
                <a:spcPts val="6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计算机采用</a:t>
            </a:r>
            <a:r>
              <a:rPr lang="zh-CN" altLang="en-US" b="1" dirty="0">
                <a:solidFill>
                  <a:srgbClr val="005C2A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存储程序结构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，也称</a:t>
            </a:r>
            <a:r>
              <a:rPr lang="zh-CN" altLang="en-US" b="1" dirty="0">
                <a:solidFill>
                  <a:srgbClr val="005C2A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冯</a:t>
            </a:r>
            <a:r>
              <a:rPr lang="zh-CN" altLang="en-US" b="1" dirty="0">
                <a:solidFill>
                  <a:srgbClr val="005C2A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Symbol" panose="05050102010706020507" pitchFamily="18" charset="2"/>
              </a:rPr>
              <a:t>诺依曼结构</a:t>
            </a:r>
            <a:endParaRPr lang="en-US" altLang="zh-CN" b="1" dirty="0">
              <a:solidFill>
                <a:srgbClr val="005C2A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计算机硬件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539858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中央处理器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CPU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）：运算器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控制器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539858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存储器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：主存储器（内存）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+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辅助存储器（硬盘）</a:t>
            </a:r>
            <a:endParaRPr lang="en-US" altLang="zh-CN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539858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外部设备</a:t>
            </a: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：输入设备、输出设备</a:t>
            </a:r>
          </a:p>
        </p:txBody>
      </p:sp>
    </p:spTree>
    <p:extLst>
      <p:ext uri="{BB962C8B-B14F-4D97-AF65-F5344CB8AC3E}">
        <p14:creationId xmlns:p14="http://schemas.microsoft.com/office/powerpoint/2010/main" val="23985919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2B0378-E2CA-4AD5-BADC-115B7613A965}"/>
              </a:ext>
            </a:extLst>
          </p:cNvPr>
          <p:cNvCxnSpPr>
            <a:cxnSpLocks/>
          </p:cNvCxnSpPr>
          <p:nvPr/>
        </p:nvCxnSpPr>
        <p:spPr>
          <a:xfrm>
            <a:off x="0" y="922958"/>
            <a:ext cx="12186475" cy="107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内容占位符 2">
            <a:extLst>
              <a:ext uri="{FF2B5EF4-FFF2-40B4-BE49-F238E27FC236}">
                <a16:creationId xmlns:a16="http://schemas.microsoft.com/office/drawing/2014/main" id="{7972993D-06BA-4307-9DA2-D76E0FEBE4BD}"/>
              </a:ext>
            </a:extLst>
          </p:cNvPr>
          <p:cNvSpPr txBox="1">
            <a:spLocks/>
          </p:cNvSpPr>
          <p:nvPr/>
        </p:nvSpPr>
        <p:spPr>
          <a:xfrm>
            <a:off x="383914" y="333450"/>
            <a:ext cx="669674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计算机工作过程：以计算 </a:t>
            </a:r>
            <a:r>
              <a:rPr lang="en-US" altLang="zh-CN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a+b-c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=?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为例</a:t>
            </a:r>
          </a:p>
        </p:txBody>
      </p:sp>
      <p:graphicFrame>
        <p:nvGraphicFramePr>
          <p:cNvPr id="78" name="表格 77">
            <a:extLst>
              <a:ext uri="{FF2B5EF4-FFF2-40B4-BE49-F238E27FC236}">
                <a16:creationId xmlns:a16="http://schemas.microsoft.com/office/drawing/2014/main" id="{8D34CF46-5B06-4DB6-A923-2CBA3C04E4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690053"/>
              </p:ext>
            </p:extLst>
          </p:nvPr>
        </p:nvGraphicFramePr>
        <p:xfrm>
          <a:off x="3647263" y="1894773"/>
          <a:ext cx="2959274" cy="3566160"/>
        </p:xfrm>
        <a:graphic>
          <a:graphicData uri="http://schemas.openxmlformats.org/drawingml/2006/table">
            <a:tbl>
              <a:tblPr firstRow="1" bandRow="1"/>
              <a:tblGrid>
                <a:gridCol w="795728">
                  <a:extLst>
                    <a:ext uri="{9D8B030D-6E8A-4147-A177-3AD203B41FA5}">
                      <a16:colId xmlns:a16="http://schemas.microsoft.com/office/drawing/2014/main" val="163467657"/>
                    </a:ext>
                  </a:extLst>
                </a:gridCol>
                <a:gridCol w="2163546">
                  <a:extLst>
                    <a:ext uri="{9D8B030D-6E8A-4147-A177-3AD203B41FA5}">
                      <a16:colId xmlns:a16="http://schemas.microsoft.com/office/drawing/2014/main" val="376512232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LOAD 005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34277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 006 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27859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002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 007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32988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003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STORE 008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04772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004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HALT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57496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718511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55653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11801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zh-CN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60981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21962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82944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439253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04906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658880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4268694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878507" algn="l" defTabSz="1219627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739533"/>
                  </a:ext>
                </a:extLst>
              </a:tr>
            </a:tbl>
          </a:graphicData>
        </a:graphic>
      </p:graphicFrame>
      <p:sp>
        <p:nvSpPr>
          <p:cNvPr id="79" name="文本框 78">
            <a:extLst>
              <a:ext uri="{FF2B5EF4-FFF2-40B4-BE49-F238E27FC236}">
                <a16:creationId xmlns:a16="http://schemas.microsoft.com/office/drawing/2014/main" id="{28ACE9A2-19B9-45D7-A763-39A66379311A}"/>
              </a:ext>
            </a:extLst>
          </p:cNvPr>
          <p:cNvSpPr txBox="1"/>
          <p:nvPr/>
        </p:nvSpPr>
        <p:spPr>
          <a:xfrm>
            <a:off x="4322334" y="1292145"/>
            <a:ext cx="1296144" cy="461665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主存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F9879D7-DB8A-4C1A-A080-0ED51B5BD8CB}"/>
              </a:ext>
            </a:extLst>
          </p:cNvPr>
          <p:cNvSpPr txBox="1"/>
          <p:nvPr/>
        </p:nvSpPr>
        <p:spPr>
          <a:xfrm>
            <a:off x="3815275" y="5674212"/>
            <a:ext cx="2664296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数据寄存器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1643276-527E-40FC-9206-61594E640215}"/>
              </a:ext>
            </a:extLst>
          </p:cNvPr>
          <p:cNvSpPr txBox="1"/>
          <p:nvPr/>
        </p:nvSpPr>
        <p:spPr>
          <a:xfrm>
            <a:off x="7443573" y="1269554"/>
            <a:ext cx="452689" cy="489364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t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-1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数据总线</a:t>
            </a: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b="1" i="0" u="none" strike="noStrike" kern="0" cap="none" spc="-1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82" name="左右箭头 9">
            <a:extLst>
              <a:ext uri="{FF2B5EF4-FFF2-40B4-BE49-F238E27FC236}">
                <a16:creationId xmlns:a16="http://schemas.microsoft.com/office/drawing/2014/main" id="{9F9D7CCA-FEF9-45F4-8583-229E7AA7819E}"/>
              </a:ext>
            </a:extLst>
          </p:cNvPr>
          <p:cNvSpPr/>
          <p:nvPr/>
        </p:nvSpPr>
        <p:spPr>
          <a:xfrm flipV="1">
            <a:off x="6531223" y="5754903"/>
            <a:ext cx="918102" cy="240196"/>
          </a:xfrm>
          <a:prstGeom prst="left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C06A917-92D3-4DCF-BF1C-E43938023EC0}"/>
              </a:ext>
            </a:extLst>
          </p:cNvPr>
          <p:cNvSpPr txBox="1"/>
          <p:nvPr/>
        </p:nvSpPr>
        <p:spPr>
          <a:xfrm>
            <a:off x="8943491" y="4016637"/>
            <a:ext cx="1332148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累加器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F5E1F29-3582-4F36-9FE4-94F3081DFED7}"/>
              </a:ext>
            </a:extLst>
          </p:cNvPr>
          <p:cNvGrpSpPr/>
          <p:nvPr/>
        </p:nvGrpSpPr>
        <p:grpSpPr>
          <a:xfrm>
            <a:off x="9231523" y="2432461"/>
            <a:ext cx="1620180" cy="710788"/>
            <a:chOff x="7272300" y="1998132"/>
            <a:chExt cx="1620180" cy="710788"/>
          </a:xfrm>
        </p:grpSpPr>
        <p:sp>
          <p:nvSpPr>
            <p:cNvPr id="85" name="流程图: 手动操作 84">
              <a:extLst>
                <a:ext uri="{FF2B5EF4-FFF2-40B4-BE49-F238E27FC236}">
                  <a16:creationId xmlns:a16="http://schemas.microsoft.com/office/drawing/2014/main" id="{9B892842-7D73-49A5-B052-AF5A7A8D6A00}"/>
                </a:ext>
              </a:extLst>
            </p:cNvPr>
            <p:cNvSpPr/>
            <p:nvPr/>
          </p:nvSpPr>
          <p:spPr>
            <a:xfrm rot="10800000">
              <a:off x="7272300" y="1998132"/>
              <a:ext cx="1620180" cy="710788"/>
            </a:xfrm>
            <a:prstGeom prst="flowChartManualOperation">
              <a:avLst/>
            </a:prstGeom>
            <a:solidFill>
              <a:srgbClr val="4BACC6">
                <a:lumMod val="60000"/>
                <a:lumOff val="4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76E3279-D58C-4D7F-98FB-77CB1AA4FCB6}"/>
                </a:ext>
              </a:extLst>
            </p:cNvPr>
            <p:cNvSpPr txBox="1"/>
            <p:nvPr/>
          </p:nvSpPr>
          <p:spPr>
            <a:xfrm>
              <a:off x="7578334" y="2122693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pitchFamily="2" charset="-122"/>
                  <a:cs typeface="Times New Roman" panose="02020603050405020304" pitchFamily="18" charset="0"/>
                </a:rPr>
                <a:t>ALU</a:t>
              </a:r>
              <a:endParaRPr kumimoji="0" lang="zh-CN" altLang="en-US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左右箭头 16">
            <a:extLst>
              <a:ext uri="{FF2B5EF4-FFF2-40B4-BE49-F238E27FC236}">
                <a16:creationId xmlns:a16="http://schemas.microsoft.com/office/drawing/2014/main" id="{70F2862D-248F-46E6-BC8D-6EB59EADB4B1}"/>
              </a:ext>
            </a:extLst>
          </p:cNvPr>
          <p:cNvSpPr/>
          <p:nvPr/>
        </p:nvSpPr>
        <p:spPr>
          <a:xfrm flipV="1">
            <a:off x="7917377" y="4088645"/>
            <a:ext cx="1026114" cy="216024"/>
          </a:xfrm>
          <a:prstGeom prst="left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8" name="下箭头 18">
            <a:extLst>
              <a:ext uri="{FF2B5EF4-FFF2-40B4-BE49-F238E27FC236}">
                <a16:creationId xmlns:a16="http://schemas.microsoft.com/office/drawing/2014/main" id="{47D3B12C-8BE3-451B-A3CB-C5A4AD14FA04}"/>
              </a:ext>
            </a:extLst>
          </p:cNvPr>
          <p:cNvSpPr/>
          <p:nvPr/>
        </p:nvSpPr>
        <p:spPr>
          <a:xfrm flipV="1">
            <a:off x="9519555" y="3143248"/>
            <a:ext cx="252028" cy="873388"/>
          </a:xfrm>
          <a:prstGeom prst="down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9" name="直角上箭头 22">
            <a:extLst>
              <a:ext uri="{FF2B5EF4-FFF2-40B4-BE49-F238E27FC236}">
                <a16:creationId xmlns:a16="http://schemas.microsoft.com/office/drawing/2014/main" id="{F7EF6869-AA5A-4CD9-82D6-660DE3B35332}"/>
              </a:ext>
            </a:extLst>
          </p:cNvPr>
          <p:cNvSpPr/>
          <p:nvPr/>
        </p:nvSpPr>
        <p:spPr>
          <a:xfrm>
            <a:off x="7921017" y="3143248"/>
            <a:ext cx="2678658" cy="1906943"/>
          </a:xfrm>
          <a:prstGeom prst="bentUpArrow">
            <a:avLst>
              <a:gd name="adj1" fmla="val 5650"/>
              <a:gd name="adj2" fmla="val 7318"/>
              <a:gd name="adj3" fmla="val 12990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0" name="直角上箭头 24">
            <a:extLst>
              <a:ext uri="{FF2B5EF4-FFF2-40B4-BE49-F238E27FC236}">
                <a16:creationId xmlns:a16="http://schemas.microsoft.com/office/drawing/2014/main" id="{96EC700A-ED62-4A65-9180-355B5B9453FF}"/>
              </a:ext>
            </a:extLst>
          </p:cNvPr>
          <p:cNvSpPr/>
          <p:nvPr/>
        </p:nvSpPr>
        <p:spPr>
          <a:xfrm flipH="1" flipV="1">
            <a:off x="8322418" y="1688426"/>
            <a:ext cx="1917213" cy="2461208"/>
          </a:xfrm>
          <a:prstGeom prst="bentUpArrow">
            <a:avLst>
              <a:gd name="adj1" fmla="val 5650"/>
              <a:gd name="adj2" fmla="val 7318"/>
              <a:gd name="adj3" fmla="val 12990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A6EE7F74-97D2-4503-8553-EE827AAAF54D}"/>
              </a:ext>
            </a:extLst>
          </p:cNvPr>
          <p:cNvSpPr/>
          <p:nvPr/>
        </p:nvSpPr>
        <p:spPr>
          <a:xfrm>
            <a:off x="10121564" y="1688427"/>
            <a:ext cx="128130" cy="749697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F822C7FD-C60E-45BE-9543-BECBDAD53D2B}"/>
              </a:ext>
            </a:extLst>
          </p:cNvPr>
          <p:cNvSpPr txBox="1"/>
          <p:nvPr/>
        </p:nvSpPr>
        <p:spPr>
          <a:xfrm>
            <a:off x="3782286" y="5674211"/>
            <a:ext cx="2664296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EDFA96F-75DE-4A49-938F-05C48A176381}"/>
              </a:ext>
            </a:extLst>
          </p:cNvPr>
          <p:cNvSpPr txBox="1"/>
          <p:nvPr/>
        </p:nvSpPr>
        <p:spPr>
          <a:xfrm>
            <a:off x="8943491" y="4016636"/>
            <a:ext cx="1332148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97D61CA-318C-4DE2-8AE3-BBC9508D6438}"/>
              </a:ext>
            </a:extLst>
          </p:cNvPr>
          <p:cNvSpPr txBox="1"/>
          <p:nvPr/>
        </p:nvSpPr>
        <p:spPr>
          <a:xfrm>
            <a:off x="1431919" y="1897981"/>
            <a:ext cx="230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取数指令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Symbol" panose="05050102010706020507" pitchFamily="18" charset="2"/>
              </a:rPr>
              <a:t></a:t>
            </a:r>
            <a:endParaRPr kumimoji="0" lang="zh-CN" altLang="en-US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08D85287-2955-41C9-BAE5-8B3BC7413822}"/>
              </a:ext>
            </a:extLst>
          </p:cNvPr>
          <p:cNvCxnSpPr>
            <a:cxnSpLocks/>
          </p:cNvCxnSpPr>
          <p:nvPr/>
        </p:nvCxnSpPr>
        <p:spPr>
          <a:xfrm>
            <a:off x="4514999" y="2130753"/>
            <a:ext cx="0" cy="1999937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id="{3A1808F8-10FF-46AE-98F8-06190A509C43}"/>
              </a:ext>
            </a:extLst>
          </p:cNvPr>
          <p:cNvSpPr txBox="1"/>
          <p:nvPr/>
        </p:nvSpPr>
        <p:spPr>
          <a:xfrm>
            <a:off x="1430099" y="2262894"/>
            <a:ext cx="230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加法指令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Symbol" panose="05050102010706020507" pitchFamily="18" charset="2"/>
              </a:rPr>
              <a:t></a:t>
            </a:r>
            <a:endParaRPr kumimoji="0" lang="zh-CN" altLang="en-US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3B526E7-D1EB-4322-BB8B-E0E4083D6876}"/>
              </a:ext>
            </a:extLst>
          </p:cNvPr>
          <p:cNvSpPr txBox="1"/>
          <p:nvPr/>
        </p:nvSpPr>
        <p:spPr>
          <a:xfrm>
            <a:off x="1430099" y="2671192"/>
            <a:ext cx="230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减法指令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Symbol" panose="05050102010706020507" pitchFamily="18" charset="2"/>
              </a:rPr>
              <a:t></a:t>
            </a:r>
            <a:endParaRPr kumimoji="0" lang="zh-CN" altLang="en-US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EF59F571-2C8C-4032-B64E-884E62B4835A}"/>
              </a:ext>
            </a:extLst>
          </p:cNvPr>
          <p:cNvSpPr txBox="1"/>
          <p:nvPr/>
        </p:nvSpPr>
        <p:spPr>
          <a:xfrm>
            <a:off x="1430099" y="3066857"/>
            <a:ext cx="230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存贮指令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Symbol" panose="05050102010706020507" pitchFamily="18" charset="2"/>
              </a:rPr>
              <a:t></a:t>
            </a:r>
            <a:endParaRPr kumimoji="0" lang="zh-CN" altLang="en-US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957DBFC-5486-414E-97A2-9202476DC0FC}"/>
              </a:ext>
            </a:extLst>
          </p:cNvPr>
          <p:cNvSpPr txBox="1"/>
          <p:nvPr/>
        </p:nvSpPr>
        <p:spPr>
          <a:xfrm>
            <a:off x="1430100" y="3426897"/>
            <a:ext cx="230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停止指令</a:t>
            </a:r>
            <a:r>
              <a:rPr kumimoji="0" lang="zh-CN" alt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sym typeface="Symbol" panose="05050102010706020507" pitchFamily="18" charset="2"/>
              </a:rPr>
              <a:t></a:t>
            </a:r>
            <a:endParaRPr kumimoji="0" lang="zh-CN" altLang="en-US" b="1" i="0" u="none" strike="noStrike" kern="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id="{DB31A4A6-0399-417D-97EC-12A404B4687E}"/>
              </a:ext>
            </a:extLst>
          </p:cNvPr>
          <p:cNvCxnSpPr>
            <a:cxnSpLocks/>
          </p:cNvCxnSpPr>
          <p:nvPr/>
        </p:nvCxnSpPr>
        <p:spPr>
          <a:xfrm flipH="1">
            <a:off x="4622632" y="2490793"/>
            <a:ext cx="1810" cy="1995528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539E26F-F5E1-46A8-9845-2D9B740A6DFF}"/>
              </a:ext>
            </a:extLst>
          </p:cNvPr>
          <p:cNvSpPr txBox="1"/>
          <p:nvPr/>
        </p:nvSpPr>
        <p:spPr>
          <a:xfrm>
            <a:off x="3796113" y="5683587"/>
            <a:ext cx="2664296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b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BF589FAF-E361-4B21-9A7E-A3A55E42C33B}"/>
              </a:ext>
            </a:extLst>
          </p:cNvPr>
          <p:cNvSpPr txBox="1"/>
          <p:nvPr/>
        </p:nvSpPr>
        <p:spPr>
          <a:xfrm>
            <a:off x="8943198" y="4047053"/>
            <a:ext cx="1332148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a+b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cxnSp>
        <p:nvCxnSpPr>
          <p:cNvPr id="105" name="直接箭头连接符 104">
            <a:extLst>
              <a:ext uri="{FF2B5EF4-FFF2-40B4-BE49-F238E27FC236}">
                <a16:creationId xmlns:a16="http://schemas.microsoft.com/office/drawing/2014/main" id="{5AC7DFDF-352C-43CE-B0A3-2D8B1F1C3FC1}"/>
              </a:ext>
            </a:extLst>
          </p:cNvPr>
          <p:cNvCxnSpPr>
            <a:cxnSpLocks/>
          </p:cNvCxnSpPr>
          <p:nvPr/>
        </p:nvCxnSpPr>
        <p:spPr>
          <a:xfrm flipH="1">
            <a:off x="4729213" y="2922841"/>
            <a:ext cx="1810" cy="1971956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id="{E073C0D7-58CC-44FD-8DE2-F0D1CF356E0D}"/>
              </a:ext>
            </a:extLst>
          </p:cNvPr>
          <p:cNvSpPr txBox="1"/>
          <p:nvPr/>
        </p:nvSpPr>
        <p:spPr>
          <a:xfrm>
            <a:off x="3803602" y="5680690"/>
            <a:ext cx="2664296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12355C00-4BED-429D-9868-4B4E7AE4B509}"/>
              </a:ext>
            </a:extLst>
          </p:cNvPr>
          <p:cNvSpPr txBox="1"/>
          <p:nvPr/>
        </p:nvSpPr>
        <p:spPr>
          <a:xfrm>
            <a:off x="8947131" y="4027097"/>
            <a:ext cx="1332148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a+b-c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F293B13-B933-46E1-A7A7-D877788C9B7B}"/>
              </a:ext>
            </a:extLst>
          </p:cNvPr>
          <p:cNvSpPr txBox="1"/>
          <p:nvPr/>
        </p:nvSpPr>
        <p:spPr>
          <a:xfrm>
            <a:off x="3789775" y="5680689"/>
            <a:ext cx="2664296" cy="400110"/>
          </a:xfrm>
          <a:prstGeom prst="rect">
            <a:avLst/>
          </a:prstGeom>
          <a:solidFill>
            <a:srgbClr val="4BACC6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a+b-c</a:t>
            </a:r>
            <a:endParaRPr kumimoji="0" lang="zh-CN" altLang="en-US" sz="20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D3CFF56B-BB0B-4B9D-BC70-C62D8BBDCF5A}"/>
              </a:ext>
            </a:extLst>
          </p:cNvPr>
          <p:cNvSpPr txBox="1"/>
          <p:nvPr/>
        </p:nvSpPr>
        <p:spPr>
          <a:xfrm>
            <a:off x="4782646" y="5017523"/>
            <a:ext cx="152661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400" latinLnBrk="1"/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a+b-c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11" name="直接箭头连接符 110">
            <a:extLst>
              <a:ext uri="{FF2B5EF4-FFF2-40B4-BE49-F238E27FC236}">
                <a16:creationId xmlns:a16="http://schemas.microsoft.com/office/drawing/2014/main" id="{426DAEFE-FC94-4C72-BC89-793F9F7C7BDF}"/>
              </a:ext>
            </a:extLst>
          </p:cNvPr>
          <p:cNvCxnSpPr/>
          <p:nvPr/>
        </p:nvCxnSpPr>
        <p:spPr>
          <a:xfrm flipV="1">
            <a:off x="5595119" y="5390792"/>
            <a:ext cx="0" cy="484377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  <p:cxnSp>
        <p:nvCxnSpPr>
          <p:cNvPr id="107" name="直接箭头连接符 106">
            <a:extLst>
              <a:ext uri="{FF2B5EF4-FFF2-40B4-BE49-F238E27FC236}">
                <a16:creationId xmlns:a16="http://schemas.microsoft.com/office/drawing/2014/main" id="{1AC61836-3013-4130-B2A1-DA41A617A678}"/>
              </a:ext>
            </a:extLst>
          </p:cNvPr>
          <p:cNvCxnSpPr/>
          <p:nvPr/>
        </p:nvCxnSpPr>
        <p:spPr>
          <a:xfrm>
            <a:off x="6399840" y="4851834"/>
            <a:ext cx="0" cy="898199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id="{2EE20BE1-009E-498F-BE35-F03D5D0C23FA}"/>
              </a:ext>
            </a:extLst>
          </p:cNvPr>
          <p:cNvCxnSpPr>
            <a:cxnSpLocks/>
          </p:cNvCxnSpPr>
          <p:nvPr/>
        </p:nvCxnSpPr>
        <p:spPr>
          <a:xfrm>
            <a:off x="6207566" y="4535846"/>
            <a:ext cx="0" cy="1219815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  <p:cxnSp>
        <p:nvCxnSpPr>
          <p:cNvPr id="96" name="直接箭头连接符 95">
            <a:extLst>
              <a:ext uri="{FF2B5EF4-FFF2-40B4-BE49-F238E27FC236}">
                <a16:creationId xmlns:a16="http://schemas.microsoft.com/office/drawing/2014/main" id="{17130813-D4B5-45CE-97F5-E9139B6725E9}"/>
              </a:ext>
            </a:extLst>
          </p:cNvPr>
          <p:cNvCxnSpPr/>
          <p:nvPr/>
        </p:nvCxnSpPr>
        <p:spPr>
          <a:xfrm>
            <a:off x="6015292" y="4002961"/>
            <a:ext cx="0" cy="1746240"/>
          </a:xfrm>
          <a:prstGeom prst="straightConnector1">
            <a:avLst/>
          </a:prstGeom>
          <a:noFill/>
          <a:ln w="57150" cap="flat" cmpd="sng" algn="ctr">
            <a:solidFill>
              <a:srgbClr val="FFFF00"/>
            </a:solidFill>
            <a:prstDash val="soli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17995880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2" grpId="1" animBg="1"/>
      <p:bldP spid="82" grpId="2" animBg="1"/>
      <p:bldP spid="82" grpId="3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3" grpId="0" animBg="1"/>
      <p:bldP spid="94" grpId="0"/>
      <p:bldP spid="94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2" grpId="0" animBg="1"/>
      <p:bldP spid="104" grpId="0" animBg="1"/>
      <p:bldP spid="106" grpId="0" animBg="1"/>
      <p:bldP spid="108" grpId="0" animBg="1"/>
      <p:bldP spid="109" grpId="0" animBg="1"/>
      <p:bldP spid="110" grpId="0"/>
      <p:bldP spid="1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B672AAB-4F66-4BC6-9BB0-23E1B9047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9" y="56246"/>
            <a:ext cx="1543891" cy="97216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7E7DBEA-47B1-45F7-8C23-2A83B09EE5C9}"/>
              </a:ext>
            </a:extLst>
          </p:cNvPr>
          <p:cNvSpPr/>
          <p:nvPr/>
        </p:nvSpPr>
        <p:spPr>
          <a:xfrm>
            <a:off x="2210743" y="1629594"/>
            <a:ext cx="828092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程序设计是展示计算机强大能力的主要手段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无论利用何种计算机，都需要学习：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程序设计语言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让我们正式开启程序设计之旅</a:t>
            </a:r>
            <a:r>
              <a:rPr lang="en-US" altLang="zh-CN" sz="3200" b="1" dirty="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200" b="1" dirty="0">
              <a:solidFill>
                <a:srgbClr val="0033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705579"/>
      </p:ext>
    </p:extLst>
  </p:cSld>
  <p:clrMapOvr>
    <a:masterClrMapping/>
  </p:clrMapOvr>
  <p:transition spd="slow" advTm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164998" y="495865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055792" y="513966"/>
            <a:ext cx="3741980" cy="511504"/>
            <a:chOff x="6339097" y="1573726"/>
            <a:chExt cx="3744416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588742" y="1614014"/>
              <a:ext cx="3220587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164998" y="1210187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053865" y="2673342"/>
            <a:ext cx="3741980" cy="511504"/>
            <a:chOff x="6315199" y="2410178"/>
            <a:chExt cx="3744416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480261" y="2454436"/>
              <a:ext cx="1522303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列表和元组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5164998" y="1937717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055723" y="1937717"/>
            <a:ext cx="3741980" cy="511504"/>
            <a:chOff x="6339097" y="3296031"/>
            <a:chExt cx="3744416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371843" y="3336319"/>
              <a:ext cx="1832019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程序流程控制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5164998" y="2657798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056095" y="4044239"/>
            <a:ext cx="3741980" cy="511503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7227733" y="4221882"/>
              <a:ext cx="1939157" cy="430929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函数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圆角矩形 82"/>
          <p:cNvSpPr/>
          <p:nvPr/>
        </p:nvSpPr>
        <p:spPr>
          <a:xfrm>
            <a:off x="5167357" y="4051735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060556" y="1224010"/>
            <a:ext cx="3741980" cy="511504"/>
            <a:chOff x="6339097" y="5057483"/>
            <a:chExt cx="3744416" cy="511504"/>
          </a:xfrm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938252" y="5104309"/>
              <a:ext cx="2602851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变量和简单数据类型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38535" y="2219568"/>
            <a:ext cx="2806485" cy="1354172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学习内容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163899" y="4725938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7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056095" y="4733683"/>
            <a:ext cx="3741980" cy="511504"/>
            <a:chOff x="6339097" y="5057483"/>
            <a:chExt cx="3744416" cy="511504"/>
          </a:xfrm>
        </p:grpSpPr>
        <p:sp>
          <p:nvSpPr>
            <p:cNvPr id="27" name="圆角矩形 26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494955" y="5097771"/>
              <a:ext cx="1366421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文件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圆角矩形 24">
            <a:extLst>
              <a:ext uri="{FF2B5EF4-FFF2-40B4-BE49-F238E27FC236}">
                <a16:creationId xmlns:a16="http://schemas.microsoft.com/office/drawing/2014/main" id="{11B5D666-81A0-46EE-B671-7734BDF1DB93}"/>
              </a:ext>
            </a:extLst>
          </p:cNvPr>
          <p:cNvSpPr/>
          <p:nvPr/>
        </p:nvSpPr>
        <p:spPr>
          <a:xfrm>
            <a:off x="5166195" y="5461082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8E628F7-1051-4170-93A5-18D06C063BCD}"/>
              </a:ext>
            </a:extLst>
          </p:cNvPr>
          <p:cNvGrpSpPr/>
          <p:nvPr/>
        </p:nvGrpSpPr>
        <p:grpSpPr>
          <a:xfrm>
            <a:off x="6056095" y="5446224"/>
            <a:ext cx="3741980" cy="511504"/>
            <a:chOff x="6339097" y="5057483"/>
            <a:chExt cx="3744416" cy="511504"/>
          </a:xfrm>
        </p:grpSpPr>
        <p:sp>
          <p:nvSpPr>
            <p:cNvPr id="35" name="圆角矩形 26">
              <a:extLst>
                <a:ext uri="{FF2B5EF4-FFF2-40B4-BE49-F238E27FC236}">
                  <a16:creationId xmlns:a16="http://schemas.microsoft.com/office/drawing/2014/main" id="{4004FFAE-A28C-4A52-8BF2-0D5B44A105DE}"/>
                </a:ext>
              </a:extLst>
            </p:cNvPr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C6D8D04-AC68-41E4-A7AB-FF9D978283C7}"/>
                </a:ext>
              </a:extLst>
            </p:cNvPr>
            <p:cNvSpPr/>
            <p:nvPr/>
          </p:nvSpPr>
          <p:spPr>
            <a:xfrm>
              <a:off x="7044734" y="5120309"/>
              <a:ext cx="2285346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面向对象程序设计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20BC8E-1768-30B9-0AFF-788EC1A2F1FA}"/>
              </a:ext>
            </a:extLst>
          </p:cNvPr>
          <p:cNvGrpSpPr/>
          <p:nvPr/>
        </p:nvGrpSpPr>
        <p:grpSpPr>
          <a:xfrm>
            <a:off x="6056095" y="3338028"/>
            <a:ext cx="3741980" cy="511504"/>
            <a:chOff x="6315199" y="2410178"/>
            <a:chExt cx="3744416" cy="511504"/>
          </a:xfrm>
        </p:grpSpPr>
        <p:sp>
          <p:nvSpPr>
            <p:cNvPr id="4" name="圆角矩形 72">
              <a:extLst>
                <a:ext uri="{FF2B5EF4-FFF2-40B4-BE49-F238E27FC236}">
                  <a16:creationId xmlns:a16="http://schemas.microsoft.com/office/drawing/2014/main" id="{E8B0E564-5E00-AADB-DDDA-97F3396DF648}"/>
                </a:ext>
              </a:extLst>
            </p:cNvPr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7F2460E-57D2-ED18-B599-9C35EAD0A425}"/>
                </a:ext>
              </a:extLst>
            </p:cNvPr>
            <p:cNvSpPr/>
            <p:nvPr/>
          </p:nvSpPr>
          <p:spPr>
            <a:xfrm>
              <a:off x="7480261" y="2454436"/>
              <a:ext cx="1522303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字典与集合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圆角矩形 78">
            <a:extLst>
              <a:ext uri="{FF2B5EF4-FFF2-40B4-BE49-F238E27FC236}">
                <a16:creationId xmlns:a16="http://schemas.microsoft.com/office/drawing/2014/main" id="{7257F0E5-53F1-E12E-FA21-AC213C3032CC}"/>
              </a:ext>
            </a:extLst>
          </p:cNvPr>
          <p:cNvSpPr/>
          <p:nvPr/>
        </p:nvSpPr>
        <p:spPr>
          <a:xfrm>
            <a:off x="5167228" y="3322484"/>
            <a:ext cx="51292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下箭头 87">
            <a:extLst>
              <a:ext uri="{FF2B5EF4-FFF2-40B4-BE49-F238E27FC236}">
                <a16:creationId xmlns:a16="http://schemas.microsoft.com/office/drawing/2014/main" id="{00ED6F1E-2C5B-0500-4CB3-999728D7DC3F}"/>
              </a:ext>
            </a:extLst>
          </p:cNvPr>
          <p:cNvSpPr/>
          <p:nvPr/>
        </p:nvSpPr>
        <p:spPr>
          <a:xfrm rot="16200000">
            <a:off x="4260663" y="430025"/>
            <a:ext cx="576064" cy="679386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7346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2.9672E-7 -9.74312E-7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2.9672E-7 -3.5339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5 0.04119 L 2.9672E-7 1.05531E-6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5 0.04119 L 2.9672E-7 4.21199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5 0.04119 L 2.9672E-7 4.21199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5 0.04119 L 1.56169E-7 2.24485E-7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6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5 0.04119 L 1.56169E-7 -7.82226E-7 " pathEditMode="relative" rAng="0" ptsTypes="AA">
                                      <p:cBhvr>
                                        <p:cTn id="69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6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3735 0.04119 L 1.56169E-7 3.6959E-6 " pathEditMode="relative" rAng="0" ptsTypes="AA">
                                      <p:cBhvr>
                                        <p:cTn id="7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67" grpId="2" animBg="1"/>
      <p:bldP spid="67" grpId="3" animBg="1"/>
      <p:bldP spid="71" grpId="0" animBg="1"/>
      <p:bldP spid="71" grpId="1" animBg="1"/>
      <p:bldP spid="75" grpId="0" animBg="1"/>
      <p:bldP spid="75" grpId="1" animBg="1"/>
      <p:bldP spid="79" grpId="0" animBg="1"/>
      <p:bldP spid="79" grpId="1" animBg="1"/>
      <p:bldP spid="83" grpId="0" animBg="1"/>
      <p:bldP spid="83" grpId="1" animBg="1"/>
      <p:bldP spid="87" grpId="0"/>
      <p:bldP spid="25" grpId="0" animBg="1"/>
      <p:bldP spid="25" grpId="1" animBg="1"/>
      <p:bldP spid="33" grpId="0" animBg="1"/>
      <p:bldP spid="33" grpId="1" animBg="1"/>
      <p:bldP spid="6" grpId="0" animBg="1"/>
      <p:bldP spid="6" grpId="1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Polli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Pollin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olling"/>
  <p:tag name="ANONYMOUSPOLLING" val="False"/>
  <p:tag name="PROBLEMSCORE" val="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  <p:tag name="RAINPROBLEM" val="PollingAnsw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heme/theme1.xml><?xml version="1.0" encoding="utf-8"?>
<a:theme xmlns:a="http://schemas.openxmlformats.org/drawingml/2006/main" name="第一PPT，www.1ppt.com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精美翻书效果工作总结PPT模板2.pptx [只读]" id="{9F1AAABA-F753-42B1-97BE-927D581A1BF9}" vid="{5BB58929-6BCB-4A98-A936-3733551D331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1520</TotalTime>
  <Words>1912</Words>
  <Application>Microsoft Office PowerPoint</Application>
  <PresentationFormat>自定义</PresentationFormat>
  <Paragraphs>279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华文楷体</vt:lpstr>
      <vt:lpstr>华文新魏</vt:lpstr>
      <vt:lpstr>微软雅黑</vt:lpstr>
      <vt:lpstr>微软雅黑</vt:lpstr>
      <vt:lpstr>Arial</vt:lpstr>
      <vt:lpstr>Arial Black</vt:lpstr>
      <vt:lpstr>Calibri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蓝色简洁</dc:title>
  <dc:creator>第一PPT</dc:creator>
  <cp:keywords>www.1ppt.com</cp:keywords>
  <cp:lastModifiedBy>office</cp:lastModifiedBy>
  <cp:revision>158</cp:revision>
  <dcterms:created xsi:type="dcterms:W3CDTF">2014-08-23T07:50:08Z</dcterms:created>
  <dcterms:modified xsi:type="dcterms:W3CDTF">2024-09-15T14:14:33Z</dcterms:modified>
</cp:coreProperties>
</file>